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9" r:id="rId2"/>
    <p:sldId id="283" r:id="rId3"/>
    <p:sldId id="298" r:id="rId4"/>
    <p:sldId id="294" r:id="rId5"/>
    <p:sldId id="287" r:id="rId6"/>
    <p:sldId id="299" r:id="rId7"/>
    <p:sldId id="293" r:id="rId8"/>
    <p:sldId id="292" r:id="rId9"/>
    <p:sldId id="289" r:id="rId10"/>
    <p:sldId id="288" r:id="rId11"/>
    <p:sldId id="297" r:id="rId12"/>
    <p:sldId id="295" r:id="rId13"/>
    <p:sldId id="290" r:id="rId14"/>
    <p:sldId id="296" r:id="rId15"/>
    <p:sldId id="267" r:id="rId16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Open Sans" pitchFamily="2" charset="0"/>
      <p:regular r:id="rId25"/>
      <p:bold r:id="rId26"/>
    </p:embeddedFont>
    <p:embeddedFont>
      <p:font typeface="Wingdings 2" panose="05020102010507070707" pitchFamily="18" charset="2"/>
      <p:regular r:id="rId27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7537"/>
    <a:srgbClr val="2B65AF"/>
    <a:srgbClr val="0073E6"/>
    <a:srgbClr val="F2F2F2"/>
    <a:srgbClr val="2ECC71"/>
    <a:srgbClr val="FF6B35"/>
    <a:srgbClr val="D66060"/>
    <a:srgbClr val="B0B0B0"/>
    <a:srgbClr val="CCCC00"/>
    <a:srgbClr val="000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3" autoAdjust="0"/>
    <p:restoredTop sz="93769" autoAdjust="0"/>
  </p:normalViewPr>
  <p:slideViewPr>
    <p:cSldViewPr snapToGrid="0">
      <p:cViewPr>
        <p:scale>
          <a:sx n="70" d="100"/>
          <a:sy n="70" d="100"/>
        </p:scale>
        <p:origin x="566" y="25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28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1FA1A6-B2B0-49E3-82D1-857723F4DF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121302-965D-4B92-95F7-C6A5E3AFA7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A2977-FA7D-4ED1-B73B-D99B3D3EF056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BBEC00-1FC8-4828-9E68-102B577D62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35754-9885-4FE3-A23F-1BE231F8E2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32FFE-CB6D-4393-94DC-187EE2AC1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12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A9629-EB1D-4AEE-976B-2E2E6026475B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5AEC3-63C3-495E-A890-031525882C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304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bg>
      <p:bgPr>
        <a:solidFill>
          <a:srgbClr val="BB75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57F4CD1-4A53-4029-9A1C-53F2F89ECA87}"/>
              </a:ext>
            </a:extLst>
          </p:cNvPr>
          <p:cNvGrpSpPr/>
          <p:nvPr userDrawn="1"/>
        </p:nvGrpSpPr>
        <p:grpSpPr>
          <a:xfrm>
            <a:off x="1695450" y="0"/>
            <a:ext cx="3676650" cy="6858000"/>
            <a:chOff x="1695450" y="0"/>
            <a:chExt cx="3676650" cy="6858000"/>
          </a:xfrm>
          <a:solidFill>
            <a:srgbClr val="184B92"/>
          </a:soli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3E6DEECB-B850-4821-A13F-6803D023FD3C}"/>
                </a:ext>
              </a:extLst>
            </p:cNvPr>
            <p:cNvSpPr/>
            <p:nvPr/>
          </p:nvSpPr>
          <p:spPr>
            <a:xfrm>
              <a:off x="1695450" y="0"/>
              <a:ext cx="2311400" cy="6858000"/>
            </a:xfrm>
            <a:prstGeom prst="parallelogram">
              <a:avLst>
                <a:gd name="adj" fmla="val 79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087BB274-2483-425B-94F2-FD802249F593}"/>
                </a:ext>
              </a:extLst>
            </p:cNvPr>
            <p:cNvSpPr/>
            <p:nvPr/>
          </p:nvSpPr>
          <p:spPr>
            <a:xfrm>
              <a:off x="2368550" y="0"/>
              <a:ext cx="2311400" cy="6858000"/>
            </a:xfrm>
            <a:prstGeom prst="parallelogram">
              <a:avLst>
                <a:gd name="adj" fmla="val 79945"/>
              </a:avLst>
            </a:prstGeom>
            <a:solidFill>
              <a:srgbClr val="33B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89BC6421-349B-4168-A9ED-D27E9AD45873}"/>
                </a:ext>
              </a:extLst>
            </p:cNvPr>
            <p:cNvSpPr/>
            <p:nvPr/>
          </p:nvSpPr>
          <p:spPr>
            <a:xfrm>
              <a:off x="3060700" y="0"/>
              <a:ext cx="2311400" cy="6858000"/>
            </a:xfrm>
            <a:prstGeom prst="parallelogram">
              <a:avLst>
                <a:gd name="adj" fmla="val 799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2CD9B42-7308-4245-BF62-7EC22DD292C7}"/>
              </a:ext>
            </a:extLst>
          </p:cNvPr>
          <p:cNvSpPr/>
          <p:nvPr userDrawn="1"/>
        </p:nvSpPr>
        <p:spPr>
          <a:xfrm>
            <a:off x="565150" y="647700"/>
            <a:ext cx="11061700" cy="5562600"/>
          </a:xfrm>
          <a:prstGeom prst="roundRect">
            <a:avLst>
              <a:gd name="adj" fmla="val 2055"/>
            </a:avLst>
          </a:prstGeom>
          <a:solidFill>
            <a:srgbClr val="2B65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F14DC6-F61F-46A1-B0CB-AD26CC158856}"/>
              </a:ext>
            </a:extLst>
          </p:cNvPr>
          <p:cNvSpPr/>
          <p:nvPr userDrawn="1"/>
        </p:nvSpPr>
        <p:spPr>
          <a:xfrm>
            <a:off x="565147" y="1590675"/>
            <a:ext cx="11061700" cy="4617566"/>
          </a:xfrm>
          <a:prstGeom prst="roundRect">
            <a:avLst>
              <a:gd name="adj" fmla="val 20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68A57BB-B768-4EFB-9651-2DFC8E2C1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014" y="4970893"/>
            <a:ext cx="1924242" cy="9763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DCBD2-7ADF-47F3-A804-4A7D97402556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43594" y="3880054"/>
            <a:ext cx="917764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1C917F8-9662-4BB5-8BCB-10890AF50C8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767825" y="705188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CE7884-D012-41F1-A634-42D8790298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289" y="4928223"/>
            <a:ext cx="1549089" cy="1019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F64DFB-3614-4F7F-9039-C93F14D4053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65149" y="1588616"/>
            <a:ext cx="11061699" cy="2032471"/>
          </a:xfrm>
        </p:spPr>
        <p:txBody>
          <a:bodyPr vert="horz" lIns="432000" tIns="432000" rIns="46800" bIns="45720" rtlCol="0" anchor="t">
            <a:noAutofit/>
          </a:bodyPr>
          <a:lstStyle>
            <a:lvl1pPr>
              <a:defRPr lang="en-GB" sz="2000" b="1" noProof="0" dirty="0">
                <a:solidFill>
                  <a:srgbClr val="00062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marL="0" lvl="0">
              <a:lnSpc>
                <a:spcPct val="100000"/>
              </a:lnSpc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622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003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rgbClr val="2B65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73EFE9-4F27-41E5-91E0-BBE7AD6E5657}"/>
              </a:ext>
            </a:extLst>
          </p:cNvPr>
          <p:cNvSpPr/>
          <p:nvPr userDrawn="1"/>
        </p:nvSpPr>
        <p:spPr>
          <a:xfrm>
            <a:off x="0" y="6211668"/>
            <a:ext cx="12192000" cy="646332"/>
          </a:xfrm>
          <a:prstGeom prst="rect">
            <a:avLst/>
          </a:prstGeom>
          <a:solidFill>
            <a:srgbClr val="BB75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84BBDF-F907-490D-AC4B-9F6044EE8247}"/>
              </a:ext>
            </a:extLst>
          </p:cNvPr>
          <p:cNvSpPr/>
          <p:nvPr userDrawn="1"/>
        </p:nvSpPr>
        <p:spPr>
          <a:xfrm>
            <a:off x="0" y="840237"/>
            <a:ext cx="12192000" cy="5688000"/>
          </a:xfrm>
          <a:prstGeom prst="roundRect">
            <a:avLst>
              <a:gd name="adj" fmla="val 205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459081-048F-42ED-94C0-731F2E0FF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8000"/>
            <a:ext cx="12192000" cy="530414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rgbClr val="00062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2C5D3F-1484-44AA-9C15-5641833839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358414"/>
            <a:ext cx="10877550" cy="5056301"/>
          </a:xfrm>
        </p:spPr>
        <p:txBody>
          <a:bodyPr/>
          <a:lstStyle>
            <a:lvl1pPr marL="228600" indent="-288000">
              <a:buClr>
                <a:srgbClr val="184B92"/>
              </a:buClr>
              <a:buFont typeface="Wingdings 2" panose="05020102010507070707" pitchFamily="18" charset="2"/>
              <a:buChar char=""/>
              <a:defRPr lang="en-US" dirty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indent="-288000">
              <a:defRPr lang="en-US" dirty="0"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indent="-288000">
              <a:defRPr lang="en-US" dirty="0"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indent="-288000">
              <a:defRPr lang="en-US" dirty="0"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indent="-288000">
              <a:defRPr lang="en-GB" dirty="0"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3BCB6EDE-1365-4344-B575-047A71C36A3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7A458B-596E-4AD8-BFC5-E627A0BB60C3}"/>
              </a:ext>
            </a:extLst>
          </p:cNvPr>
          <p:cNvSpPr txBox="1"/>
          <p:nvPr userDrawn="1"/>
        </p:nvSpPr>
        <p:spPr>
          <a:xfrm>
            <a:off x="11639550" y="6521632"/>
            <a:ext cx="4349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fld id="{E0004B54-7C38-455E-927E-B2C5BE991F83}" type="slidenum">
              <a:rPr lang="en-GB" sz="1400" b="1" smtClean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pPr algn="l"/>
              <a:t>‹#›</a:t>
            </a:fld>
            <a:endParaRPr lang="en-GB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8F44B2-6005-40E1-9EC7-57160A5C9D54}"/>
              </a:ext>
            </a:extLst>
          </p:cNvPr>
          <p:cNvSpPr txBox="1"/>
          <p:nvPr userDrawn="1"/>
        </p:nvSpPr>
        <p:spPr>
          <a:xfrm>
            <a:off x="-1" y="6554613"/>
            <a:ext cx="11443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PNRR </a:t>
            </a:r>
            <a:r>
              <a:rPr lang="en-US" sz="1000" i="0" dirty="0" err="1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Missione</a:t>
            </a:r>
            <a:r>
              <a:rPr lang="en-US" sz="1000" i="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4 </a:t>
            </a:r>
            <a:r>
              <a:rPr lang="en-US" sz="1000" i="0" dirty="0" err="1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Istruzione</a:t>
            </a:r>
            <a:r>
              <a:rPr lang="en-US" sz="1000" i="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e </a:t>
            </a:r>
            <a:r>
              <a:rPr lang="en-US" sz="1000" i="0" dirty="0" err="1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Ricerca</a:t>
            </a:r>
            <a:r>
              <a:rPr lang="en-US" sz="1000" i="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- NEFERTARI final workshop, Padova 25-27 March 2026, F. Santoro,</a:t>
            </a:r>
            <a:r>
              <a:rPr lang="en-US" sz="1000" i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“</a:t>
            </a:r>
            <a:r>
              <a:rPr lang="en-GB" sz="1000" i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Integration of the Pulse Discharge Cleaning system in RFX-mod2”</a:t>
            </a:r>
            <a:r>
              <a:rPr lang="en-US" sz="1000" i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endParaRPr lang="en-GB" sz="10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AF47331-D531-46AD-9D59-39B870A8BC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925" y="26393"/>
            <a:ext cx="1189600" cy="7852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958B7ED-884B-443D-81CB-503164530C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40" y="4294003"/>
            <a:ext cx="879506" cy="39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bg>
      <p:bgPr>
        <a:solidFill>
          <a:srgbClr val="BB75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52FE638-6850-4657-A3D8-9AA00732684B}"/>
              </a:ext>
            </a:extLst>
          </p:cNvPr>
          <p:cNvSpPr/>
          <p:nvPr/>
        </p:nvSpPr>
        <p:spPr>
          <a:xfrm>
            <a:off x="1695450" y="0"/>
            <a:ext cx="2311400" cy="6858000"/>
          </a:xfrm>
          <a:custGeom>
            <a:avLst/>
            <a:gdLst>
              <a:gd name="connsiteX0" fmla="*/ 1557408 w 2311400"/>
              <a:gd name="connsiteY0" fmla="*/ 2798322 h 6858000"/>
              <a:gd name="connsiteX1" fmla="*/ 1522904 w 2311400"/>
              <a:gd name="connsiteY1" fmla="*/ 2926378 h 6858000"/>
              <a:gd name="connsiteX2" fmla="*/ 1522904 w 2311400"/>
              <a:gd name="connsiteY2" fmla="*/ 2926378 h 6858000"/>
              <a:gd name="connsiteX3" fmla="*/ 1557408 w 2311400"/>
              <a:gd name="connsiteY3" fmla="*/ 2798322 h 6858000"/>
              <a:gd name="connsiteX4" fmla="*/ 1095750 w 2311400"/>
              <a:gd name="connsiteY4" fmla="*/ 2791297 h 6858000"/>
              <a:gd name="connsiteX5" fmla="*/ 1095750 w 2311400"/>
              <a:gd name="connsiteY5" fmla="*/ 2791297 h 6858000"/>
              <a:gd name="connsiteX6" fmla="*/ 1061882 w 2311400"/>
              <a:gd name="connsiteY6" fmla="*/ 2916994 h 6858000"/>
              <a:gd name="connsiteX7" fmla="*/ 1061882 w 2311400"/>
              <a:gd name="connsiteY7" fmla="*/ 2916994 h 6858000"/>
              <a:gd name="connsiteX8" fmla="*/ 1847849 w 2311400"/>
              <a:gd name="connsiteY8" fmla="*/ 0 h 6858000"/>
              <a:gd name="connsiteX9" fmla="*/ 2311400 w 2311400"/>
              <a:gd name="connsiteY9" fmla="*/ 0 h 6858000"/>
              <a:gd name="connsiteX10" fmla="*/ 1557408 w 2311400"/>
              <a:gd name="connsiteY10" fmla="*/ 2798322 h 6858000"/>
              <a:gd name="connsiteX11" fmla="*/ 1534195 w 2311400"/>
              <a:gd name="connsiteY11" fmla="*/ 2801064 h 6858000"/>
              <a:gd name="connsiteX12" fmla="*/ 1434915 w 2311400"/>
              <a:gd name="connsiteY12" fmla="*/ 2837890 h 6858000"/>
              <a:gd name="connsiteX13" fmla="*/ 1485178 w 2311400"/>
              <a:gd name="connsiteY13" fmla="*/ 2940405 h 6858000"/>
              <a:gd name="connsiteX14" fmla="*/ 1522904 w 2311400"/>
              <a:gd name="connsiteY14" fmla="*/ 2926378 h 6858000"/>
              <a:gd name="connsiteX15" fmla="*/ 1516296 w 2311400"/>
              <a:gd name="connsiteY15" fmla="*/ 2950904 h 6858000"/>
              <a:gd name="connsiteX16" fmla="*/ 1492628 w 2311400"/>
              <a:gd name="connsiteY16" fmla="*/ 3038745 h 6858000"/>
              <a:gd name="connsiteX17" fmla="*/ 1445366 w 2311400"/>
              <a:gd name="connsiteY17" fmla="*/ 3058595 h 6858000"/>
              <a:gd name="connsiteX18" fmla="*/ 1383160 w 2311400"/>
              <a:gd name="connsiteY18" fmla="*/ 3189227 h 6858000"/>
              <a:gd name="connsiteX19" fmla="*/ 1405555 w 2311400"/>
              <a:gd name="connsiteY19" fmla="*/ 3288507 h 6858000"/>
              <a:gd name="connsiteX20" fmla="*/ 1420256 w 2311400"/>
              <a:gd name="connsiteY20" fmla="*/ 3307341 h 6858000"/>
              <a:gd name="connsiteX21" fmla="*/ 463551 w 2311400"/>
              <a:gd name="connsiteY21" fmla="*/ 6858000 h 6858000"/>
              <a:gd name="connsiteX22" fmla="*/ 0 w 2311400"/>
              <a:gd name="connsiteY22" fmla="*/ 6858000 h 6858000"/>
              <a:gd name="connsiteX23" fmla="*/ 1061882 w 2311400"/>
              <a:gd name="connsiteY23" fmla="*/ 2916994 h 6858000"/>
              <a:gd name="connsiteX24" fmla="*/ 1065259 w 2311400"/>
              <a:gd name="connsiteY24" fmla="*/ 2917638 h 6858000"/>
              <a:gd name="connsiteX25" fmla="*/ 1093127 w 2311400"/>
              <a:gd name="connsiteY25" fmla="*/ 2940405 h 6858000"/>
              <a:gd name="connsiteX26" fmla="*/ 1115023 w 2311400"/>
              <a:gd name="connsiteY26" fmla="*/ 3030478 h 6858000"/>
              <a:gd name="connsiteX27" fmla="*/ 1115023 w 2311400"/>
              <a:gd name="connsiteY27" fmla="*/ 3355440 h 6858000"/>
              <a:gd name="connsiteX28" fmla="*/ 1266805 w 2311400"/>
              <a:gd name="connsiteY28" fmla="*/ 3355440 h 6858000"/>
              <a:gd name="connsiteX29" fmla="*/ 1266805 w 2311400"/>
              <a:gd name="connsiteY29" fmla="*/ 2992658 h 6858000"/>
              <a:gd name="connsiteX30" fmla="*/ 1241923 w 2311400"/>
              <a:gd name="connsiteY30" fmla="*/ 2875960 h 6858000"/>
              <a:gd name="connsiteX31" fmla="*/ 1172252 w 2311400"/>
              <a:gd name="connsiteY31" fmla="*/ 2809773 h 6858000"/>
              <a:gd name="connsiteX32" fmla="*/ 1123608 w 2311400"/>
              <a:gd name="connsiteY32" fmla="*/ 2793911 h 6858000"/>
              <a:gd name="connsiteX33" fmla="*/ 1095750 w 2311400"/>
              <a:gd name="connsiteY33" fmla="*/ 27912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311400" h="6858000">
                <a:moveTo>
                  <a:pt x="1557408" y="2798322"/>
                </a:moveTo>
                <a:lnTo>
                  <a:pt x="1522904" y="2926378"/>
                </a:lnTo>
                <a:lnTo>
                  <a:pt x="1522904" y="2926378"/>
                </a:lnTo>
                <a:lnTo>
                  <a:pt x="1557408" y="2798322"/>
                </a:lnTo>
                <a:close/>
                <a:moveTo>
                  <a:pt x="1095750" y="2791297"/>
                </a:moveTo>
                <a:lnTo>
                  <a:pt x="1095750" y="2791297"/>
                </a:lnTo>
                <a:lnTo>
                  <a:pt x="1061882" y="2916994"/>
                </a:lnTo>
                <a:lnTo>
                  <a:pt x="1061882" y="2916994"/>
                </a:lnTo>
                <a:close/>
                <a:moveTo>
                  <a:pt x="1847849" y="0"/>
                </a:moveTo>
                <a:lnTo>
                  <a:pt x="2311400" y="0"/>
                </a:lnTo>
                <a:lnTo>
                  <a:pt x="1557408" y="2798322"/>
                </a:lnTo>
                <a:lnTo>
                  <a:pt x="1534195" y="2801064"/>
                </a:lnTo>
                <a:cubicBezTo>
                  <a:pt x="1497535" y="2810022"/>
                  <a:pt x="1464442" y="2822297"/>
                  <a:pt x="1434915" y="2837890"/>
                </a:cubicBezTo>
                <a:lnTo>
                  <a:pt x="1485178" y="2940405"/>
                </a:lnTo>
                <a:lnTo>
                  <a:pt x="1522904" y="2926378"/>
                </a:lnTo>
                <a:lnTo>
                  <a:pt x="1516296" y="2950904"/>
                </a:lnTo>
                <a:lnTo>
                  <a:pt x="1492628" y="3038745"/>
                </a:lnTo>
                <a:lnTo>
                  <a:pt x="1445366" y="3058595"/>
                </a:lnTo>
                <a:cubicBezTo>
                  <a:pt x="1403895" y="3086630"/>
                  <a:pt x="1383160" y="3130173"/>
                  <a:pt x="1383160" y="3189227"/>
                </a:cubicBezTo>
                <a:cubicBezTo>
                  <a:pt x="1383160" y="3229370"/>
                  <a:pt x="1390625" y="3262464"/>
                  <a:pt x="1405555" y="3288507"/>
                </a:cubicBezTo>
                <a:lnTo>
                  <a:pt x="1420256" y="3307341"/>
                </a:lnTo>
                <a:lnTo>
                  <a:pt x="463551" y="6858000"/>
                </a:lnTo>
                <a:lnTo>
                  <a:pt x="0" y="6858000"/>
                </a:lnTo>
                <a:lnTo>
                  <a:pt x="1061882" y="2916994"/>
                </a:lnTo>
                <a:lnTo>
                  <a:pt x="1065259" y="2917638"/>
                </a:lnTo>
                <a:cubicBezTo>
                  <a:pt x="1076539" y="2922697"/>
                  <a:pt x="1085828" y="2930286"/>
                  <a:pt x="1093127" y="2940405"/>
                </a:cubicBezTo>
                <a:cubicBezTo>
                  <a:pt x="1107725" y="2960642"/>
                  <a:pt x="1115023" y="2990667"/>
                  <a:pt x="1115023" y="3030478"/>
                </a:cubicBezTo>
                <a:lnTo>
                  <a:pt x="1115023" y="3355440"/>
                </a:lnTo>
                <a:lnTo>
                  <a:pt x="1266805" y="3355440"/>
                </a:lnTo>
                <a:lnTo>
                  <a:pt x="1266805" y="2992658"/>
                </a:lnTo>
                <a:cubicBezTo>
                  <a:pt x="1266805" y="2944884"/>
                  <a:pt x="1258510" y="2905984"/>
                  <a:pt x="1241923" y="2875960"/>
                </a:cubicBezTo>
                <a:cubicBezTo>
                  <a:pt x="1225334" y="2845935"/>
                  <a:pt x="1202111" y="2823873"/>
                  <a:pt x="1172252" y="2809773"/>
                </a:cubicBezTo>
                <a:cubicBezTo>
                  <a:pt x="1157323" y="2802723"/>
                  <a:pt x="1141108" y="2797436"/>
                  <a:pt x="1123608" y="2793911"/>
                </a:cubicBezTo>
                <a:lnTo>
                  <a:pt x="1095750" y="2791297"/>
                </a:lnTo>
                <a:close/>
              </a:path>
            </a:pathLst>
          </a:custGeom>
          <a:solidFill>
            <a:srgbClr val="184B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AC1F4B-D739-41FD-977E-0FAE38BB2EAE}"/>
              </a:ext>
            </a:extLst>
          </p:cNvPr>
          <p:cNvSpPr/>
          <p:nvPr/>
        </p:nvSpPr>
        <p:spPr>
          <a:xfrm>
            <a:off x="2368550" y="0"/>
            <a:ext cx="2311400" cy="6858000"/>
          </a:xfrm>
          <a:custGeom>
            <a:avLst/>
            <a:gdLst>
              <a:gd name="connsiteX0" fmla="*/ 972387 w 2311400"/>
              <a:gd name="connsiteY0" fmla="*/ 3249139 h 6858000"/>
              <a:gd name="connsiteX1" fmla="*/ 942926 w 2311400"/>
              <a:gd name="connsiteY1" fmla="*/ 3358481 h 6858000"/>
              <a:gd name="connsiteX2" fmla="*/ 942926 w 2311400"/>
              <a:gd name="connsiteY2" fmla="*/ 3358481 h 6858000"/>
              <a:gd name="connsiteX3" fmla="*/ 972387 w 2311400"/>
              <a:gd name="connsiteY3" fmla="*/ 3249139 h 6858000"/>
              <a:gd name="connsiteX4" fmla="*/ 1055425 w 2311400"/>
              <a:gd name="connsiteY4" fmla="*/ 3097661 h 6858000"/>
              <a:gd name="connsiteX5" fmla="*/ 1055425 w 2311400"/>
              <a:gd name="connsiteY5" fmla="*/ 3143444 h 6858000"/>
              <a:gd name="connsiteX6" fmla="*/ 1021834 w 2311400"/>
              <a:gd name="connsiteY6" fmla="*/ 3225555 h 6858000"/>
              <a:gd name="connsiteX7" fmla="*/ 984449 w 2311400"/>
              <a:gd name="connsiteY7" fmla="*/ 3247203 h 6858000"/>
              <a:gd name="connsiteX8" fmla="*/ 972387 w 2311400"/>
              <a:gd name="connsiteY8" fmla="*/ 3249139 h 6858000"/>
              <a:gd name="connsiteX9" fmla="*/ 1012813 w 2311400"/>
              <a:gd name="connsiteY9" fmla="*/ 3099105 h 6858000"/>
              <a:gd name="connsiteX10" fmla="*/ 1036916 w 2311400"/>
              <a:gd name="connsiteY10" fmla="*/ 3009653 h 6858000"/>
              <a:gd name="connsiteX11" fmla="*/ 1012813 w 2311400"/>
              <a:gd name="connsiteY11" fmla="*/ 3099105 h 6858000"/>
              <a:gd name="connsiteX12" fmla="*/ 1012813 w 2311400"/>
              <a:gd name="connsiteY12" fmla="*/ 3099105 h 6858000"/>
              <a:gd name="connsiteX13" fmla="*/ 1036915 w 2311400"/>
              <a:gd name="connsiteY13" fmla="*/ 3009653 h 6858000"/>
              <a:gd name="connsiteX14" fmla="*/ 1051196 w 2311400"/>
              <a:gd name="connsiteY14" fmla="*/ 2956653 h 6858000"/>
              <a:gd name="connsiteX15" fmla="*/ 1055425 w 2311400"/>
              <a:gd name="connsiteY15" fmla="*/ 2984695 h 6858000"/>
              <a:gd name="connsiteX16" fmla="*/ 1055425 w 2311400"/>
              <a:gd name="connsiteY16" fmla="*/ 3009080 h 6858000"/>
              <a:gd name="connsiteX17" fmla="*/ 1036916 w 2311400"/>
              <a:gd name="connsiteY17" fmla="*/ 3009653 h 6858000"/>
              <a:gd name="connsiteX18" fmla="*/ 1084877 w 2311400"/>
              <a:gd name="connsiteY18" fmla="*/ 2831652 h 6858000"/>
              <a:gd name="connsiteX19" fmla="*/ 1051196 w 2311400"/>
              <a:gd name="connsiteY19" fmla="*/ 2956653 h 6858000"/>
              <a:gd name="connsiteX20" fmla="*/ 1051196 w 2311400"/>
              <a:gd name="connsiteY20" fmla="*/ 2956652 h 6858000"/>
              <a:gd name="connsiteX21" fmla="*/ 1847849 w 2311400"/>
              <a:gd name="connsiteY21" fmla="*/ 0 h 6858000"/>
              <a:gd name="connsiteX22" fmla="*/ 2311400 w 2311400"/>
              <a:gd name="connsiteY22" fmla="*/ 0 h 6858000"/>
              <a:gd name="connsiteX23" fmla="*/ 1548769 w 2311400"/>
              <a:gd name="connsiteY23" fmla="*/ 2830387 h 6858000"/>
              <a:gd name="connsiteX24" fmla="*/ 1510826 w 2311400"/>
              <a:gd name="connsiteY24" fmla="*/ 2870237 h 6858000"/>
              <a:gd name="connsiteX25" fmla="*/ 1502366 w 2311400"/>
              <a:gd name="connsiteY25" fmla="*/ 2870237 h 6858000"/>
              <a:gd name="connsiteX26" fmla="*/ 1481962 w 2311400"/>
              <a:gd name="connsiteY26" fmla="*/ 2799074 h 6858000"/>
              <a:gd name="connsiteX27" fmla="*/ 1366011 w 2311400"/>
              <a:gd name="connsiteY27" fmla="*/ 2799074 h 6858000"/>
              <a:gd name="connsiteX28" fmla="*/ 1366011 w 2311400"/>
              <a:gd name="connsiteY28" fmla="*/ 3355440 h 6858000"/>
              <a:gd name="connsiteX29" fmla="*/ 1407296 w 2311400"/>
              <a:gd name="connsiteY29" fmla="*/ 3355440 h 6858000"/>
              <a:gd name="connsiteX30" fmla="*/ 463551 w 2311400"/>
              <a:gd name="connsiteY30" fmla="*/ 6858000 h 6858000"/>
              <a:gd name="connsiteX31" fmla="*/ 0 w 2311400"/>
              <a:gd name="connsiteY31" fmla="*/ 6858000 h 6858000"/>
              <a:gd name="connsiteX32" fmla="*/ 942926 w 2311400"/>
              <a:gd name="connsiteY32" fmla="*/ 3358481 h 6858000"/>
              <a:gd name="connsiteX33" fmla="*/ 960873 w 2311400"/>
              <a:gd name="connsiteY33" fmla="*/ 3356436 h 6858000"/>
              <a:gd name="connsiteX34" fmla="*/ 1018102 w 2311400"/>
              <a:gd name="connsiteY34" fmla="*/ 3328568 h 6858000"/>
              <a:gd name="connsiteX35" fmla="*/ 1066871 w 2311400"/>
              <a:gd name="connsiteY35" fmla="*/ 3279798 h 6858000"/>
              <a:gd name="connsiteX36" fmla="*/ 1070852 w 2311400"/>
              <a:gd name="connsiteY36" fmla="*/ 3279798 h 6858000"/>
              <a:gd name="connsiteX37" fmla="*/ 1100213 w 2311400"/>
              <a:gd name="connsiteY37" fmla="*/ 3355440 h 6858000"/>
              <a:gd name="connsiteX38" fmla="*/ 1206212 w 2311400"/>
              <a:gd name="connsiteY38" fmla="*/ 3355440 h 6858000"/>
              <a:gd name="connsiteX39" fmla="*/ 1206212 w 2311400"/>
              <a:gd name="connsiteY39" fmla="*/ 2984695 h 6858000"/>
              <a:gd name="connsiteX40" fmla="*/ 1146494 w 2311400"/>
              <a:gd name="connsiteY40" fmla="*/ 2836397 h 6858000"/>
              <a:gd name="connsiteX41" fmla="*/ 1091099 w 2311400"/>
              <a:gd name="connsiteY41" fmla="*/ 28085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311400" h="6858000">
                <a:moveTo>
                  <a:pt x="972387" y="3249139"/>
                </a:moveTo>
                <a:lnTo>
                  <a:pt x="942926" y="3358481"/>
                </a:lnTo>
                <a:lnTo>
                  <a:pt x="942926" y="3358481"/>
                </a:lnTo>
                <a:lnTo>
                  <a:pt x="972387" y="3249139"/>
                </a:lnTo>
                <a:close/>
                <a:moveTo>
                  <a:pt x="1055425" y="3097661"/>
                </a:moveTo>
                <a:lnTo>
                  <a:pt x="1055425" y="3143444"/>
                </a:lnTo>
                <a:cubicBezTo>
                  <a:pt x="1055425" y="3178942"/>
                  <a:pt x="1044228" y="3206313"/>
                  <a:pt x="1021834" y="3225555"/>
                </a:cubicBezTo>
                <a:cubicBezTo>
                  <a:pt x="1010638" y="3235177"/>
                  <a:pt x="998176" y="3242393"/>
                  <a:pt x="984449" y="3247203"/>
                </a:cubicBezTo>
                <a:lnTo>
                  <a:pt x="972387" y="3249139"/>
                </a:lnTo>
                <a:lnTo>
                  <a:pt x="1012813" y="3099105"/>
                </a:lnTo>
                <a:close/>
                <a:moveTo>
                  <a:pt x="1036916" y="3009653"/>
                </a:moveTo>
                <a:lnTo>
                  <a:pt x="1012813" y="3099105"/>
                </a:lnTo>
                <a:lnTo>
                  <a:pt x="1012813" y="3099105"/>
                </a:lnTo>
                <a:lnTo>
                  <a:pt x="1036915" y="3009653"/>
                </a:lnTo>
                <a:close/>
                <a:moveTo>
                  <a:pt x="1051196" y="2956653"/>
                </a:moveTo>
                <a:lnTo>
                  <a:pt x="1055425" y="2984695"/>
                </a:lnTo>
                <a:lnTo>
                  <a:pt x="1055425" y="3009080"/>
                </a:lnTo>
                <a:lnTo>
                  <a:pt x="1036916" y="3009653"/>
                </a:lnTo>
                <a:close/>
                <a:moveTo>
                  <a:pt x="1084877" y="2831652"/>
                </a:moveTo>
                <a:lnTo>
                  <a:pt x="1051196" y="2956653"/>
                </a:lnTo>
                <a:lnTo>
                  <a:pt x="1051196" y="2956652"/>
                </a:lnTo>
                <a:close/>
                <a:moveTo>
                  <a:pt x="1847849" y="0"/>
                </a:moveTo>
                <a:lnTo>
                  <a:pt x="2311400" y="0"/>
                </a:lnTo>
                <a:lnTo>
                  <a:pt x="1548769" y="2830387"/>
                </a:lnTo>
                <a:lnTo>
                  <a:pt x="1510826" y="2870237"/>
                </a:lnTo>
                <a:lnTo>
                  <a:pt x="1502366" y="2870237"/>
                </a:lnTo>
                <a:lnTo>
                  <a:pt x="1481962" y="2799074"/>
                </a:lnTo>
                <a:lnTo>
                  <a:pt x="1366011" y="2799074"/>
                </a:lnTo>
                <a:lnTo>
                  <a:pt x="1366011" y="3355440"/>
                </a:lnTo>
                <a:lnTo>
                  <a:pt x="1407296" y="3355440"/>
                </a:lnTo>
                <a:lnTo>
                  <a:pt x="463551" y="6858000"/>
                </a:lnTo>
                <a:lnTo>
                  <a:pt x="0" y="6858000"/>
                </a:lnTo>
                <a:lnTo>
                  <a:pt x="942926" y="3358481"/>
                </a:lnTo>
                <a:lnTo>
                  <a:pt x="960873" y="3356436"/>
                </a:lnTo>
                <a:cubicBezTo>
                  <a:pt x="982437" y="3350464"/>
                  <a:pt x="1001514" y="3341174"/>
                  <a:pt x="1018102" y="3328568"/>
                </a:cubicBezTo>
                <a:cubicBezTo>
                  <a:pt x="1034690" y="3315960"/>
                  <a:pt x="1050947" y="3299704"/>
                  <a:pt x="1066871" y="3279798"/>
                </a:cubicBezTo>
                <a:lnTo>
                  <a:pt x="1070852" y="3279798"/>
                </a:lnTo>
                <a:lnTo>
                  <a:pt x="1100213" y="3355440"/>
                </a:lnTo>
                <a:lnTo>
                  <a:pt x="1206212" y="3355440"/>
                </a:lnTo>
                <a:lnTo>
                  <a:pt x="1206212" y="2984695"/>
                </a:lnTo>
                <a:cubicBezTo>
                  <a:pt x="1206212" y="2918343"/>
                  <a:pt x="1186306" y="2868910"/>
                  <a:pt x="1146494" y="2836397"/>
                </a:cubicBezTo>
                <a:lnTo>
                  <a:pt x="1091099" y="2808558"/>
                </a:lnTo>
                <a:close/>
              </a:path>
            </a:pathLst>
          </a:custGeom>
          <a:solidFill>
            <a:srgbClr val="33BD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F08ED6-920B-43EA-83DD-B8E92236C950}"/>
              </a:ext>
            </a:extLst>
          </p:cNvPr>
          <p:cNvSpPr/>
          <p:nvPr/>
        </p:nvSpPr>
        <p:spPr>
          <a:xfrm>
            <a:off x="3060700" y="0"/>
            <a:ext cx="2311400" cy="6858000"/>
          </a:xfrm>
          <a:custGeom>
            <a:avLst/>
            <a:gdLst>
              <a:gd name="connsiteX0" fmla="*/ 1058600 w 2311400"/>
              <a:gd name="connsiteY0" fmla="*/ 4316861 h 6858000"/>
              <a:gd name="connsiteX1" fmla="*/ 1058600 w 2311400"/>
              <a:gd name="connsiteY1" fmla="*/ 4362644 h 6858000"/>
              <a:gd name="connsiteX2" fmla="*/ 1025009 w 2311400"/>
              <a:gd name="connsiteY2" fmla="*/ 4444755 h 6858000"/>
              <a:gd name="connsiteX3" fmla="*/ 942649 w 2311400"/>
              <a:gd name="connsiteY3" fmla="*/ 4473618 h 6858000"/>
              <a:gd name="connsiteX4" fmla="*/ 889401 w 2311400"/>
              <a:gd name="connsiteY4" fmla="*/ 4458938 h 6858000"/>
              <a:gd name="connsiteX5" fmla="*/ 868998 w 2311400"/>
              <a:gd name="connsiteY5" fmla="*/ 4409422 h 6858000"/>
              <a:gd name="connsiteX6" fmla="*/ 897613 w 2311400"/>
              <a:gd name="connsiteY6" fmla="*/ 4345226 h 6858000"/>
              <a:gd name="connsiteX7" fmla="*/ 999879 w 2311400"/>
              <a:gd name="connsiteY7" fmla="*/ 4318851 h 6858000"/>
              <a:gd name="connsiteX8" fmla="*/ 1090107 w 2311400"/>
              <a:gd name="connsiteY8" fmla="*/ 2812241 h 6858000"/>
              <a:gd name="connsiteX9" fmla="*/ 1090107 w 2311400"/>
              <a:gd name="connsiteY9" fmla="*/ 2812241 h 6858000"/>
              <a:gd name="connsiteX10" fmla="*/ 1034444 w 2311400"/>
              <a:gd name="connsiteY10" fmla="*/ 3018825 h 6858000"/>
              <a:gd name="connsiteX11" fmla="*/ 1034444 w 2311400"/>
              <a:gd name="connsiteY11" fmla="*/ 3018825 h 6858000"/>
              <a:gd name="connsiteX12" fmla="*/ 1847849 w 2311400"/>
              <a:gd name="connsiteY12" fmla="*/ 0 h 6858000"/>
              <a:gd name="connsiteX13" fmla="*/ 2311400 w 2311400"/>
              <a:gd name="connsiteY13" fmla="*/ 0 h 6858000"/>
              <a:gd name="connsiteX14" fmla="*/ 1490226 w 2311400"/>
              <a:gd name="connsiteY14" fmla="*/ 3047660 h 6858000"/>
              <a:gd name="connsiteX15" fmla="*/ 1486420 w 2311400"/>
              <a:gd name="connsiteY15" fmla="*/ 3052873 h 6858000"/>
              <a:gd name="connsiteX16" fmla="*/ 1484430 w 2311400"/>
              <a:gd name="connsiteY16" fmla="*/ 3052873 h 6858000"/>
              <a:gd name="connsiteX17" fmla="*/ 1489904 w 2311400"/>
              <a:gd name="connsiteY17" fmla="*/ 2990169 h 6858000"/>
              <a:gd name="connsiteX18" fmla="*/ 1492392 w 2311400"/>
              <a:gd name="connsiteY18" fmla="*/ 2927466 h 6858000"/>
              <a:gd name="connsiteX19" fmla="*/ 1492392 w 2311400"/>
              <a:gd name="connsiteY19" fmla="*/ 2581106 h 6858000"/>
              <a:gd name="connsiteX20" fmla="*/ 1340611 w 2311400"/>
              <a:gd name="connsiteY20" fmla="*/ 2581106 h 6858000"/>
              <a:gd name="connsiteX21" fmla="*/ 1340611 w 2311400"/>
              <a:gd name="connsiteY21" fmla="*/ 3355440 h 6858000"/>
              <a:gd name="connsiteX22" fmla="*/ 1407296 w 2311400"/>
              <a:gd name="connsiteY22" fmla="*/ 3355440 h 6858000"/>
              <a:gd name="connsiteX23" fmla="*/ 1197428 w 2311400"/>
              <a:gd name="connsiteY23" fmla="*/ 4134333 h 6858000"/>
              <a:gd name="connsiteX24" fmla="*/ 1194457 w 2311400"/>
              <a:gd name="connsiteY24" fmla="*/ 4117056 h 6858000"/>
              <a:gd name="connsiteX25" fmla="*/ 1149669 w 2311400"/>
              <a:gd name="connsiteY25" fmla="*/ 4055597 h 6858000"/>
              <a:gd name="connsiteX26" fmla="*/ 977982 w 2311400"/>
              <a:gd name="connsiteY26" fmla="*/ 4006828 h 6858000"/>
              <a:gd name="connsiteX27" fmla="*/ 864270 w 2311400"/>
              <a:gd name="connsiteY27" fmla="*/ 4020265 h 6858000"/>
              <a:gd name="connsiteX28" fmla="*/ 764991 w 2311400"/>
              <a:gd name="connsiteY28" fmla="*/ 4057090 h 6858000"/>
              <a:gd name="connsiteX29" fmla="*/ 815252 w 2311400"/>
              <a:gd name="connsiteY29" fmla="*/ 4159605 h 6858000"/>
              <a:gd name="connsiteX30" fmla="*/ 892885 w 2311400"/>
              <a:gd name="connsiteY30" fmla="*/ 4130742 h 6858000"/>
              <a:gd name="connsiteX31" fmla="*/ 972010 w 2311400"/>
              <a:gd name="connsiteY31" fmla="*/ 4119296 h 6858000"/>
              <a:gd name="connsiteX32" fmla="*/ 1035709 w 2311400"/>
              <a:gd name="connsiteY32" fmla="*/ 4139699 h 6858000"/>
              <a:gd name="connsiteX33" fmla="*/ 1058600 w 2311400"/>
              <a:gd name="connsiteY33" fmla="*/ 4203895 h 6858000"/>
              <a:gd name="connsiteX34" fmla="*/ 1058600 w 2311400"/>
              <a:gd name="connsiteY34" fmla="*/ 4228280 h 6858000"/>
              <a:gd name="connsiteX35" fmla="*/ 962058 w 2311400"/>
              <a:gd name="connsiteY35" fmla="*/ 4231266 h 6858000"/>
              <a:gd name="connsiteX36" fmla="*/ 775441 w 2311400"/>
              <a:gd name="connsiteY36" fmla="*/ 4277796 h 6858000"/>
              <a:gd name="connsiteX37" fmla="*/ 713236 w 2311400"/>
              <a:gd name="connsiteY37" fmla="*/ 4408427 h 6858000"/>
              <a:gd name="connsiteX38" fmla="*/ 735629 w 2311400"/>
              <a:gd name="connsiteY38" fmla="*/ 4507707 h 6858000"/>
              <a:gd name="connsiteX39" fmla="*/ 797088 w 2311400"/>
              <a:gd name="connsiteY39" fmla="*/ 4565683 h 6858000"/>
              <a:gd name="connsiteX40" fmla="*/ 885421 w 2311400"/>
              <a:gd name="connsiteY40" fmla="*/ 4584593 h 6858000"/>
              <a:gd name="connsiteX41" fmla="*/ 964048 w 2311400"/>
              <a:gd name="connsiteY41" fmla="*/ 4575635 h 6858000"/>
              <a:gd name="connsiteX42" fmla="*/ 1021277 w 2311400"/>
              <a:gd name="connsiteY42" fmla="*/ 4547767 h 6858000"/>
              <a:gd name="connsiteX43" fmla="*/ 1070046 w 2311400"/>
              <a:gd name="connsiteY43" fmla="*/ 4498998 h 6858000"/>
              <a:gd name="connsiteX44" fmla="*/ 1074027 w 2311400"/>
              <a:gd name="connsiteY44" fmla="*/ 4498998 h 6858000"/>
              <a:gd name="connsiteX45" fmla="*/ 1088869 w 2311400"/>
              <a:gd name="connsiteY45" fmla="*/ 4537233 h 6858000"/>
              <a:gd name="connsiteX46" fmla="*/ 463551 w 2311400"/>
              <a:gd name="connsiteY46" fmla="*/ 6858000 h 6858000"/>
              <a:gd name="connsiteX47" fmla="*/ 0 w 2311400"/>
              <a:gd name="connsiteY47" fmla="*/ 6858000 h 6858000"/>
              <a:gd name="connsiteX48" fmla="*/ 1034444 w 2311400"/>
              <a:gd name="connsiteY48" fmla="*/ 3018825 h 6858000"/>
              <a:gd name="connsiteX49" fmla="*/ 1035648 w 2311400"/>
              <a:gd name="connsiteY49" fmla="*/ 3030478 h 6858000"/>
              <a:gd name="connsiteX50" fmla="*/ 1035648 w 2311400"/>
              <a:gd name="connsiteY50" fmla="*/ 3355440 h 6858000"/>
              <a:gd name="connsiteX51" fmla="*/ 1187430 w 2311400"/>
              <a:gd name="connsiteY51" fmla="*/ 3355440 h 6858000"/>
              <a:gd name="connsiteX52" fmla="*/ 1187430 w 2311400"/>
              <a:gd name="connsiteY52" fmla="*/ 2992658 h 6858000"/>
              <a:gd name="connsiteX53" fmla="*/ 1133187 w 2311400"/>
              <a:gd name="connsiteY53" fmla="*/ 2837144 h 6858000"/>
              <a:gd name="connsiteX54" fmla="*/ 1090107 w 2311400"/>
              <a:gd name="connsiteY54" fmla="*/ 2812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311400" h="6858000">
                <a:moveTo>
                  <a:pt x="1058600" y="4316861"/>
                </a:moveTo>
                <a:lnTo>
                  <a:pt x="1058600" y="4362644"/>
                </a:lnTo>
                <a:cubicBezTo>
                  <a:pt x="1058600" y="4398142"/>
                  <a:pt x="1047403" y="4425513"/>
                  <a:pt x="1025009" y="4444755"/>
                </a:cubicBezTo>
                <a:cubicBezTo>
                  <a:pt x="1002616" y="4463997"/>
                  <a:pt x="975162" y="4473618"/>
                  <a:pt x="942649" y="4473618"/>
                </a:cubicBezTo>
                <a:cubicBezTo>
                  <a:pt x="920753" y="4473618"/>
                  <a:pt x="903004" y="4468725"/>
                  <a:pt x="889401" y="4458938"/>
                </a:cubicBezTo>
                <a:cubicBezTo>
                  <a:pt x="875799" y="4449151"/>
                  <a:pt x="868998" y="4432646"/>
                  <a:pt x="868998" y="4409422"/>
                </a:cubicBezTo>
                <a:cubicBezTo>
                  <a:pt x="868998" y="4382881"/>
                  <a:pt x="878536" y="4361483"/>
                  <a:pt x="897613" y="4345226"/>
                </a:cubicBezTo>
                <a:cubicBezTo>
                  <a:pt x="916689" y="4328970"/>
                  <a:pt x="950777" y="4320178"/>
                  <a:pt x="999879" y="4318851"/>
                </a:cubicBezTo>
                <a:close/>
                <a:moveTo>
                  <a:pt x="1090107" y="2812241"/>
                </a:moveTo>
                <a:lnTo>
                  <a:pt x="1090107" y="2812241"/>
                </a:lnTo>
                <a:lnTo>
                  <a:pt x="1034444" y="3018825"/>
                </a:lnTo>
                <a:lnTo>
                  <a:pt x="1034444" y="3018825"/>
                </a:lnTo>
                <a:close/>
                <a:moveTo>
                  <a:pt x="1847849" y="0"/>
                </a:moveTo>
                <a:lnTo>
                  <a:pt x="2311400" y="0"/>
                </a:lnTo>
                <a:lnTo>
                  <a:pt x="1490226" y="3047660"/>
                </a:lnTo>
                <a:lnTo>
                  <a:pt x="1486420" y="3052873"/>
                </a:lnTo>
                <a:lnTo>
                  <a:pt x="1484430" y="3052873"/>
                </a:lnTo>
                <a:cubicBezTo>
                  <a:pt x="1486420" y="3031971"/>
                  <a:pt x="1488245" y="3011070"/>
                  <a:pt x="1489904" y="2990169"/>
                </a:cubicBezTo>
                <a:cubicBezTo>
                  <a:pt x="1491563" y="2969268"/>
                  <a:pt x="1492392" y="2948367"/>
                  <a:pt x="1492392" y="2927466"/>
                </a:cubicBezTo>
                <a:lnTo>
                  <a:pt x="1492392" y="2581106"/>
                </a:lnTo>
                <a:lnTo>
                  <a:pt x="1340611" y="2581106"/>
                </a:lnTo>
                <a:lnTo>
                  <a:pt x="1340611" y="3355440"/>
                </a:lnTo>
                <a:lnTo>
                  <a:pt x="1407296" y="3355440"/>
                </a:lnTo>
                <a:lnTo>
                  <a:pt x="1197428" y="4134333"/>
                </a:lnTo>
                <a:lnTo>
                  <a:pt x="1194457" y="4117056"/>
                </a:lnTo>
                <a:cubicBezTo>
                  <a:pt x="1184505" y="4092340"/>
                  <a:pt x="1169575" y="4071854"/>
                  <a:pt x="1149669" y="4055597"/>
                </a:cubicBezTo>
                <a:cubicBezTo>
                  <a:pt x="1109858" y="4023085"/>
                  <a:pt x="1052628" y="4006828"/>
                  <a:pt x="977982" y="4006828"/>
                </a:cubicBezTo>
                <a:cubicBezTo>
                  <a:pt x="938834" y="4006828"/>
                  <a:pt x="900930" y="4011307"/>
                  <a:pt x="864270" y="4020265"/>
                </a:cubicBezTo>
                <a:cubicBezTo>
                  <a:pt x="827611" y="4029222"/>
                  <a:pt x="794517" y="4041497"/>
                  <a:pt x="764991" y="4057090"/>
                </a:cubicBezTo>
                <a:lnTo>
                  <a:pt x="815252" y="4159605"/>
                </a:lnTo>
                <a:cubicBezTo>
                  <a:pt x="841130" y="4147993"/>
                  <a:pt x="867007" y="4138372"/>
                  <a:pt x="892885" y="4130742"/>
                </a:cubicBezTo>
                <a:cubicBezTo>
                  <a:pt x="918763" y="4123111"/>
                  <a:pt x="945137" y="4119296"/>
                  <a:pt x="972010" y="4119296"/>
                </a:cubicBezTo>
                <a:cubicBezTo>
                  <a:pt x="999215" y="4119296"/>
                  <a:pt x="1020448" y="4126097"/>
                  <a:pt x="1035709" y="4139699"/>
                </a:cubicBezTo>
                <a:cubicBezTo>
                  <a:pt x="1050970" y="4153302"/>
                  <a:pt x="1058600" y="4174700"/>
                  <a:pt x="1058600" y="4203895"/>
                </a:cubicBezTo>
                <a:lnTo>
                  <a:pt x="1058600" y="4228280"/>
                </a:lnTo>
                <a:lnTo>
                  <a:pt x="962058" y="4231266"/>
                </a:lnTo>
                <a:cubicBezTo>
                  <a:pt x="879117" y="4234252"/>
                  <a:pt x="816911" y="4249762"/>
                  <a:pt x="775441" y="4277796"/>
                </a:cubicBezTo>
                <a:cubicBezTo>
                  <a:pt x="733971" y="4305829"/>
                  <a:pt x="713236" y="4349373"/>
                  <a:pt x="713236" y="4408427"/>
                </a:cubicBezTo>
                <a:cubicBezTo>
                  <a:pt x="713236" y="4448570"/>
                  <a:pt x="720700" y="4481664"/>
                  <a:pt x="735629" y="4507707"/>
                </a:cubicBezTo>
                <a:cubicBezTo>
                  <a:pt x="750558" y="4533750"/>
                  <a:pt x="771045" y="4553076"/>
                  <a:pt x="797088" y="4565683"/>
                </a:cubicBezTo>
                <a:cubicBezTo>
                  <a:pt x="823131" y="4578290"/>
                  <a:pt x="852576" y="4584593"/>
                  <a:pt x="885421" y="4584593"/>
                </a:cubicBezTo>
                <a:cubicBezTo>
                  <a:pt x="916274" y="4584593"/>
                  <a:pt x="942483" y="4581607"/>
                  <a:pt x="964048" y="4575635"/>
                </a:cubicBezTo>
                <a:cubicBezTo>
                  <a:pt x="985612" y="4569664"/>
                  <a:pt x="1004689" y="4560374"/>
                  <a:pt x="1021277" y="4547767"/>
                </a:cubicBezTo>
                <a:cubicBezTo>
                  <a:pt x="1037865" y="4535160"/>
                  <a:pt x="1054121" y="4518904"/>
                  <a:pt x="1070046" y="4498998"/>
                </a:cubicBezTo>
                <a:lnTo>
                  <a:pt x="1074027" y="4498998"/>
                </a:lnTo>
                <a:lnTo>
                  <a:pt x="1088869" y="4537233"/>
                </a:lnTo>
                <a:lnTo>
                  <a:pt x="463551" y="6858000"/>
                </a:lnTo>
                <a:lnTo>
                  <a:pt x="0" y="6858000"/>
                </a:lnTo>
                <a:lnTo>
                  <a:pt x="1034444" y="3018825"/>
                </a:lnTo>
                <a:lnTo>
                  <a:pt x="1035648" y="3030478"/>
                </a:lnTo>
                <a:lnTo>
                  <a:pt x="1035648" y="3355440"/>
                </a:lnTo>
                <a:lnTo>
                  <a:pt x="1187430" y="3355440"/>
                </a:lnTo>
                <a:lnTo>
                  <a:pt x="1187430" y="2992658"/>
                </a:lnTo>
                <a:cubicBezTo>
                  <a:pt x="1187430" y="2921329"/>
                  <a:pt x="1169348" y="2869491"/>
                  <a:pt x="1133187" y="2837144"/>
                </a:cubicBezTo>
                <a:lnTo>
                  <a:pt x="1090107" y="281224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54B7CA1F-ADBA-4822-ABA0-B96D0C396924}"/>
              </a:ext>
            </a:extLst>
          </p:cNvPr>
          <p:cNvSpPr/>
          <p:nvPr userDrawn="1"/>
        </p:nvSpPr>
        <p:spPr>
          <a:xfrm>
            <a:off x="1143333" y="1458006"/>
            <a:ext cx="9905332" cy="323078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lvl="0" algn="ctr"/>
            <a:endParaRPr lang="en-GB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ED63628B-E378-4E81-8DD6-7EBCFC50837A}"/>
              </a:ext>
            </a:extLst>
          </p:cNvPr>
          <p:cNvSpPr txBox="1">
            <a:spLocks/>
          </p:cNvSpPr>
          <p:nvPr userDrawn="1"/>
        </p:nvSpPr>
        <p:spPr>
          <a:xfrm>
            <a:off x="1143334" y="1682748"/>
            <a:ext cx="9905332" cy="2781300"/>
          </a:xfrm>
          <a:prstGeom prst="rect">
            <a:avLst/>
          </a:prstGeom>
        </p:spPr>
        <p:txBody>
          <a:bodyPr vert="horz" lIns="432000" tIns="432000" rIns="43200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8000" b="1" i="0" dirty="0">
                <a:solidFill>
                  <a:srgbClr val="000D5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Thank you for the attention!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D993DDB-DBD9-447A-BA15-47AB8EB22110}"/>
              </a:ext>
            </a:extLst>
          </p:cNvPr>
          <p:cNvGrpSpPr/>
          <p:nvPr userDrawn="1"/>
        </p:nvGrpSpPr>
        <p:grpSpPr>
          <a:xfrm>
            <a:off x="1143333" y="4688784"/>
            <a:ext cx="9905332" cy="888150"/>
            <a:chOff x="0" y="4464047"/>
            <a:chExt cx="12192000" cy="1093181"/>
          </a:xfrm>
        </p:grpSpPr>
        <p:sp>
          <p:nvSpPr>
            <p:cNvPr id="4" name="Rectangle: Top Corners Rounded 3">
              <a:extLst>
                <a:ext uri="{FF2B5EF4-FFF2-40B4-BE49-F238E27FC236}">
                  <a16:creationId xmlns:a16="http://schemas.microsoft.com/office/drawing/2014/main" id="{7C16A954-4358-42E2-96B6-E8FF8A7BC6EC}"/>
                </a:ext>
              </a:extLst>
            </p:cNvPr>
            <p:cNvSpPr/>
            <p:nvPr userDrawn="1"/>
          </p:nvSpPr>
          <p:spPr>
            <a:xfrm rot="10800000">
              <a:off x="0" y="4464047"/>
              <a:ext cx="12192000" cy="109318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2B6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B8364AA5-819A-4C85-9983-D876D640A5E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7" t="9376" b="14572"/>
            <a:stretch/>
          </p:blipFill>
          <p:spPr bwMode="auto">
            <a:xfrm>
              <a:off x="316135" y="4511440"/>
              <a:ext cx="10340211" cy="8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6C035BF-6C73-4126-8880-4035553157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21844" y="4537833"/>
              <a:ext cx="1189600" cy="785254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79294B7-6B03-4C80-9A68-16E182E9D50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881" y="3550841"/>
            <a:ext cx="1447214" cy="73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8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B2255E-8ECD-4706-B9F0-9DA7966DF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64442-C096-459F-BD52-A1D078393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B2350-A3C0-43A8-8D69-294C7A27C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E7DF2-61DA-4954-9735-908E164E53FD}" type="datetimeFigureOut">
              <a:rPr lang="en-GB" smtClean="0"/>
              <a:t>25/03/2026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C26D7-621C-47A5-BCDD-ECFF86AB9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F01AF-B348-4A7C-89F3-03F01D4C3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FD9AA-3B9B-487F-842C-F81E7EE581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59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F2813-0B0D-4862-B37F-AE1B386A8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80054"/>
            <a:ext cx="11061699" cy="1500187"/>
          </a:xfrm>
        </p:spPr>
        <p:txBody>
          <a:bodyPr lIns="432000" tIns="144000" rIns="432000" numCol="1">
            <a:normAutofit/>
          </a:bodyPr>
          <a:lstStyle/>
          <a:p>
            <a:pPr algn="l" latinLnBrk="1">
              <a:lnSpc>
                <a:spcPct val="115000"/>
              </a:lnSpc>
              <a:spcAft>
                <a:spcPts val="1000"/>
              </a:spcAft>
            </a:pPr>
            <a:r>
              <a:rPr lang="en-GB" sz="1600" u="sng" kern="100" dirty="0">
                <a:solidFill>
                  <a:schemeClr val="tx1"/>
                </a:solidFill>
                <a:effectLst/>
              </a:rPr>
              <a:t>F. </a:t>
            </a:r>
            <a:r>
              <a:rPr lang="en-GB" sz="1600" u="sng" kern="100" dirty="0" err="1">
                <a:solidFill>
                  <a:schemeClr val="tx1"/>
                </a:solidFill>
                <a:effectLst/>
              </a:rPr>
              <a:t>Santoro</a:t>
            </a:r>
            <a:r>
              <a:rPr lang="en-GB" sz="1600" u="sng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N.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Ceccato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A.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Maistrello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L.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Baseggio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E.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Zerbetto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L.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Grando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a,b</a:t>
            </a:r>
            <a:r>
              <a:rPr lang="en-GB" sz="1600" kern="100" dirty="0">
                <a:solidFill>
                  <a:schemeClr val="tx1"/>
                </a:solidFill>
                <a:effectLst/>
              </a:rPr>
              <a:t>, S. </a:t>
            </a:r>
            <a:r>
              <a:rPr lang="en-GB" sz="1600" kern="100" dirty="0" err="1">
                <a:solidFill>
                  <a:schemeClr val="tx1"/>
                </a:solidFill>
                <a:effectLst/>
              </a:rPr>
              <a:t>Peruzzo</a:t>
            </a:r>
            <a:r>
              <a:rPr lang="en-GB" sz="1600" kern="100" baseline="30000" dirty="0" err="1">
                <a:solidFill>
                  <a:schemeClr val="tx1"/>
                </a:solidFill>
                <a:effectLst/>
              </a:rPr>
              <a:t>b</a:t>
            </a:r>
            <a:endParaRPr lang="it-IT" sz="1600" kern="100" dirty="0">
              <a:solidFill>
                <a:schemeClr val="tx1"/>
              </a:solidFill>
              <a:effectLst/>
            </a:endParaRPr>
          </a:p>
          <a:p>
            <a:pPr algn="l" latinLnBrk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i="1" kern="100" baseline="30000" dirty="0" err="1">
                <a:solidFill>
                  <a:schemeClr val="tx1"/>
                </a:solidFill>
                <a:effectLst/>
              </a:rPr>
              <a:t>a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Consorzio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RFX (CNR, ENEA, INFN,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Università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di Padova,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Acciaierie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Venete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SpA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), Padova, Italy</a:t>
            </a:r>
            <a:endParaRPr lang="it-IT" sz="1200" kern="100" dirty="0">
              <a:solidFill>
                <a:schemeClr val="tx1"/>
              </a:solidFill>
              <a:effectLst/>
            </a:endParaRPr>
          </a:p>
          <a:p>
            <a:pPr algn="l" latinLnBrk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i="1" kern="100" baseline="30000" dirty="0" err="1">
                <a:solidFill>
                  <a:schemeClr val="tx1"/>
                </a:solidFill>
                <a:effectLst/>
              </a:rPr>
              <a:t>b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CNR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-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Istituto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per la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Scienza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e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Tecnologia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dei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 </a:t>
            </a:r>
            <a:r>
              <a:rPr lang="en-GB" sz="1200" i="1" kern="100" dirty="0" err="1">
                <a:solidFill>
                  <a:schemeClr val="tx1"/>
                </a:solidFill>
                <a:effectLst/>
              </a:rPr>
              <a:t>Plasmi</a:t>
            </a:r>
            <a:r>
              <a:rPr lang="en-GB" sz="1200" i="1" kern="100" dirty="0">
                <a:solidFill>
                  <a:schemeClr val="tx1"/>
                </a:solidFill>
                <a:effectLst/>
              </a:rPr>
              <a:t>, Padova, Italy</a:t>
            </a:r>
            <a:endParaRPr lang="it-IT" sz="1200" kern="1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1087E2-08AF-45D0-8465-63F33A9B5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tIns="360000" rIns="432000"/>
          <a:lstStyle/>
          <a:p>
            <a:pPr>
              <a:lnSpc>
                <a:spcPct val="100000"/>
              </a:lnSpc>
            </a:pPr>
            <a:r>
              <a:rPr lang="en-GB" sz="4400" b="1" dirty="0">
                <a:solidFill>
                  <a:srgbClr val="000622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Integration of the Pulse Discharge Cleaning system in RFX-mod2</a:t>
            </a:r>
            <a:endParaRPr lang="en-GB" sz="4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8F1B6D-A35F-4D2B-9FFA-9ED79B962A5A}"/>
              </a:ext>
            </a:extLst>
          </p:cNvPr>
          <p:cNvSpPr txBox="1"/>
          <p:nvPr/>
        </p:nvSpPr>
        <p:spPr>
          <a:xfrm>
            <a:off x="565149" y="5639208"/>
            <a:ext cx="11061699" cy="560905"/>
          </a:xfrm>
          <a:prstGeom prst="rect">
            <a:avLst/>
          </a:prstGeom>
          <a:noFill/>
        </p:spPr>
        <p:txBody>
          <a:bodyPr wrap="square" lIns="432000" tIns="144000" rIns="432000" numCol="1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NEFERTARI final workshop</a:t>
            </a:r>
            <a:endParaRPr lang="en-GB" sz="1200" b="1" i="1" dirty="0">
              <a:solidFill>
                <a:prstClr val="black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Padova, 25-27 March 2026</a:t>
            </a:r>
          </a:p>
        </p:txBody>
      </p:sp>
    </p:spTree>
    <p:extLst>
      <p:ext uri="{BB962C8B-B14F-4D97-AF65-F5344CB8AC3E}">
        <p14:creationId xmlns:p14="http://schemas.microsoft.com/office/powerpoint/2010/main" val="2475082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CB6D7215-4ECC-4D8B-B43B-64F65E4B7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Procured components: PDSI01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976746-E4AB-48C1-8AD7-3D0C432B2E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/>
          <a:stretch/>
        </p:blipFill>
        <p:spPr>
          <a:xfrm>
            <a:off x="638175" y="1456318"/>
            <a:ext cx="6134100" cy="4771115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8F5AC34-1401-44B4-AA09-0179FC9B5B7D}"/>
              </a:ext>
            </a:extLst>
          </p:cNvPr>
          <p:cNvSpPr/>
          <p:nvPr/>
        </p:nvSpPr>
        <p:spPr>
          <a:xfrm>
            <a:off x="3374858" y="3238500"/>
            <a:ext cx="2216318" cy="1320800"/>
          </a:xfrm>
          <a:custGeom>
            <a:avLst/>
            <a:gdLst>
              <a:gd name="connsiteX0" fmla="*/ 39023 w 2248823"/>
              <a:gd name="connsiteY0" fmla="*/ 38100 h 1320800"/>
              <a:gd name="connsiteX1" fmla="*/ 1029623 w 2248823"/>
              <a:gd name="connsiteY1" fmla="*/ 0 h 1320800"/>
              <a:gd name="connsiteX2" fmla="*/ 1029623 w 2248823"/>
              <a:gd name="connsiteY2" fmla="*/ 323850 h 1320800"/>
              <a:gd name="connsiteX3" fmla="*/ 2248823 w 2248823"/>
              <a:gd name="connsiteY3" fmla="*/ 336550 h 1320800"/>
              <a:gd name="connsiteX4" fmla="*/ 2223423 w 2248823"/>
              <a:gd name="connsiteY4" fmla="*/ 1320800 h 1320800"/>
              <a:gd name="connsiteX5" fmla="*/ 1791623 w 2248823"/>
              <a:gd name="connsiteY5" fmla="*/ 1295400 h 1320800"/>
              <a:gd name="connsiteX6" fmla="*/ 1696373 w 2248823"/>
              <a:gd name="connsiteY6" fmla="*/ 666750 h 1320800"/>
              <a:gd name="connsiteX7" fmla="*/ 923 w 2248823"/>
              <a:gd name="connsiteY7" fmla="*/ 654050 h 1320800"/>
              <a:gd name="connsiteX8" fmla="*/ 39023 w 2248823"/>
              <a:gd name="connsiteY8" fmla="*/ 38100 h 1320800"/>
              <a:gd name="connsiteX0" fmla="*/ 39023 w 2248823"/>
              <a:gd name="connsiteY0" fmla="*/ 38100 h 1320800"/>
              <a:gd name="connsiteX1" fmla="*/ 1029623 w 2248823"/>
              <a:gd name="connsiteY1" fmla="*/ 0 h 1320800"/>
              <a:gd name="connsiteX2" fmla="*/ 1029623 w 2248823"/>
              <a:gd name="connsiteY2" fmla="*/ 323850 h 1320800"/>
              <a:gd name="connsiteX3" fmla="*/ 2248823 w 2248823"/>
              <a:gd name="connsiteY3" fmla="*/ 336550 h 1320800"/>
              <a:gd name="connsiteX4" fmla="*/ 2223423 w 2248823"/>
              <a:gd name="connsiteY4" fmla="*/ 1320800 h 1320800"/>
              <a:gd name="connsiteX5" fmla="*/ 1696373 w 2248823"/>
              <a:gd name="connsiteY5" fmla="*/ 1282700 h 1320800"/>
              <a:gd name="connsiteX6" fmla="*/ 1696373 w 2248823"/>
              <a:gd name="connsiteY6" fmla="*/ 666750 h 1320800"/>
              <a:gd name="connsiteX7" fmla="*/ 923 w 2248823"/>
              <a:gd name="connsiteY7" fmla="*/ 654050 h 1320800"/>
              <a:gd name="connsiteX8" fmla="*/ 39023 w 2248823"/>
              <a:gd name="connsiteY8" fmla="*/ 38100 h 1320800"/>
              <a:gd name="connsiteX0" fmla="*/ 38235 w 2248035"/>
              <a:gd name="connsiteY0" fmla="*/ 38100 h 1320800"/>
              <a:gd name="connsiteX1" fmla="*/ 1028835 w 2248035"/>
              <a:gd name="connsiteY1" fmla="*/ 0 h 1320800"/>
              <a:gd name="connsiteX2" fmla="*/ 1028835 w 2248035"/>
              <a:gd name="connsiteY2" fmla="*/ 323850 h 1320800"/>
              <a:gd name="connsiteX3" fmla="*/ 2248035 w 2248035"/>
              <a:gd name="connsiteY3" fmla="*/ 336550 h 1320800"/>
              <a:gd name="connsiteX4" fmla="*/ 2222635 w 2248035"/>
              <a:gd name="connsiteY4" fmla="*/ 1320800 h 1320800"/>
              <a:gd name="connsiteX5" fmla="*/ 1695585 w 2248035"/>
              <a:gd name="connsiteY5" fmla="*/ 1282700 h 1320800"/>
              <a:gd name="connsiteX6" fmla="*/ 1695585 w 2248035"/>
              <a:gd name="connsiteY6" fmla="*/ 666750 h 1320800"/>
              <a:gd name="connsiteX7" fmla="*/ 135 w 2248035"/>
              <a:gd name="connsiteY7" fmla="*/ 654050 h 1320800"/>
              <a:gd name="connsiteX8" fmla="*/ 38235 w 2248035"/>
              <a:gd name="connsiteY8" fmla="*/ 38100 h 1320800"/>
              <a:gd name="connsiteX0" fmla="*/ 6518 w 2216318"/>
              <a:gd name="connsiteY0" fmla="*/ 38100 h 1320800"/>
              <a:gd name="connsiteX1" fmla="*/ 997118 w 2216318"/>
              <a:gd name="connsiteY1" fmla="*/ 0 h 1320800"/>
              <a:gd name="connsiteX2" fmla="*/ 997118 w 2216318"/>
              <a:gd name="connsiteY2" fmla="*/ 323850 h 1320800"/>
              <a:gd name="connsiteX3" fmla="*/ 2216318 w 2216318"/>
              <a:gd name="connsiteY3" fmla="*/ 336550 h 1320800"/>
              <a:gd name="connsiteX4" fmla="*/ 2190918 w 2216318"/>
              <a:gd name="connsiteY4" fmla="*/ 1320800 h 1320800"/>
              <a:gd name="connsiteX5" fmla="*/ 1663868 w 2216318"/>
              <a:gd name="connsiteY5" fmla="*/ 1282700 h 1320800"/>
              <a:gd name="connsiteX6" fmla="*/ 1663868 w 2216318"/>
              <a:gd name="connsiteY6" fmla="*/ 666750 h 1320800"/>
              <a:gd name="connsiteX7" fmla="*/ 12868 w 2216318"/>
              <a:gd name="connsiteY7" fmla="*/ 660400 h 1320800"/>
              <a:gd name="connsiteX8" fmla="*/ 6518 w 2216318"/>
              <a:gd name="connsiteY8" fmla="*/ 3810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6318" h="1320800">
                <a:moveTo>
                  <a:pt x="6518" y="38100"/>
                </a:moveTo>
                <a:lnTo>
                  <a:pt x="997118" y="0"/>
                </a:lnTo>
                <a:lnTo>
                  <a:pt x="997118" y="323850"/>
                </a:lnTo>
                <a:lnTo>
                  <a:pt x="2216318" y="336550"/>
                </a:lnTo>
                <a:lnTo>
                  <a:pt x="2190918" y="1320800"/>
                </a:lnTo>
                <a:lnTo>
                  <a:pt x="1663868" y="1282700"/>
                </a:lnTo>
                <a:lnTo>
                  <a:pt x="1663868" y="666750"/>
                </a:lnTo>
                <a:lnTo>
                  <a:pt x="12868" y="660400"/>
                </a:lnTo>
                <a:cubicBezTo>
                  <a:pt x="10751" y="457200"/>
                  <a:pt x="-10415" y="254000"/>
                  <a:pt x="6518" y="38100"/>
                </a:cubicBezTo>
                <a:close/>
              </a:path>
            </a:pathLst>
          </a:custGeom>
          <a:solidFill>
            <a:srgbClr val="FF0000">
              <a:alpha val="10000"/>
            </a:srgbClr>
          </a:solidFill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2EF310E-CEDF-4316-9C9D-23B68F83F022}"/>
              </a:ext>
            </a:extLst>
          </p:cNvPr>
          <p:cNvSpPr/>
          <p:nvPr/>
        </p:nvSpPr>
        <p:spPr>
          <a:xfrm>
            <a:off x="1724025" y="3314700"/>
            <a:ext cx="1778000" cy="1149350"/>
          </a:xfrm>
          <a:custGeom>
            <a:avLst/>
            <a:gdLst>
              <a:gd name="connsiteX0" fmla="*/ 39023 w 2248823"/>
              <a:gd name="connsiteY0" fmla="*/ 38100 h 1320800"/>
              <a:gd name="connsiteX1" fmla="*/ 1029623 w 2248823"/>
              <a:gd name="connsiteY1" fmla="*/ 0 h 1320800"/>
              <a:gd name="connsiteX2" fmla="*/ 1029623 w 2248823"/>
              <a:gd name="connsiteY2" fmla="*/ 323850 h 1320800"/>
              <a:gd name="connsiteX3" fmla="*/ 2248823 w 2248823"/>
              <a:gd name="connsiteY3" fmla="*/ 336550 h 1320800"/>
              <a:gd name="connsiteX4" fmla="*/ 2223423 w 2248823"/>
              <a:gd name="connsiteY4" fmla="*/ 1320800 h 1320800"/>
              <a:gd name="connsiteX5" fmla="*/ 1791623 w 2248823"/>
              <a:gd name="connsiteY5" fmla="*/ 1295400 h 1320800"/>
              <a:gd name="connsiteX6" fmla="*/ 1696373 w 2248823"/>
              <a:gd name="connsiteY6" fmla="*/ 666750 h 1320800"/>
              <a:gd name="connsiteX7" fmla="*/ 923 w 2248823"/>
              <a:gd name="connsiteY7" fmla="*/ 654050 h 1320800"/>
              <a:gd name="connsiteX8" fmla="*/ 39023 w 2248823"/>
              <a:gd name="connsiteY8" fmla="*/ 38100 h 1320800"/>
              <a:gd name="connsiteX0" fmla="*/ 39023 w 2248823"/>
              <a:gd name="connsiteY0" fmla="*/ 38100 h 1320800"/>
              <a:gd name="connsiteX1" fmla="*/ 1029623 w 2248823"/>
              <a:gd name="connsiteY1" fmla="*/ 0 h 1320800"/>
              <a:gd name="connsiteX2" fmla="*/ 1029623 w 2248823"/>
              <a:gd name="connsiteY2" fmla="*/ 323850 h 1320800"/>
              <a:gd name="connsiteX3" fmla="*/ 2248823 w 2248823"/>
              <a:gd name="connsiteY3" fmla="*/ 336550 h 1320800"/>
              <a:gd name="connsiteX4" fmla="*/ 2223423 w 2248823"/>
              <a:gd name="connsiteY4" fmla="*/ 1320800 h 1320800"/>
              <a:gd name="connsiteX5" fmla="*/ 1696373 w 2248823"/>
              <a:gd name="connsiteY5" fmla="*/ 1282700 h 1320800"/>
              <a:gd name="connsiteX6" fmla="*/ 1696373 w 2248823"/>
              <a:gd name="connsiteY6" fmla="*/ 666750 h 1320800"/>
              <a:gd name="connsiteX7" fmla="*/ 923 w 2248823"/>
              <a:gd name="connsiteY7" fmla="*/ 654050 h 1320800"/>
              <a:gd name="connsiteX8" fmla="*/ 39023 w 2248823"/>
              <a:gd name="connsiteY8" fmla="*/ 38100 h 1320800"/>
              <a:gd name="connsiteX0" fmla="*/ 38235 w 2248035"/>
              <a:gd name="connsiteY0" fmla="*/ 38100 h 1320800"/>
              <a:gd name="connsiteX1" fmla="*/ 1028835 w 2248035"/>
              <a:gd name="connsiteY1" fmla="*/ 0 h 1320800"/>
              <a:gd name="connsiteX2" fmla="*/ 1028835 w 2248035"/>
              <a:gd name="connsiteY2" fmla="*/ 323850 h 1320800"/>
              <a:gd name="connsiteX3" fmla="*/ 2248035 w 2248035"/>
              <a:gd name="connsiteY3" fmla="*/ 336550 h 1320800"/>
              <a:gd name="connsiteX4" fmla="*/ 2222635 w 2248035"/>
              <a:gd name="connsiteY4" fmla="*/ 1320800 h 1320800"/>
              <a:gd name="connsiteX5" fmla="*/ 1695585 w 2248035"/>
              <a:gd name="connsiteY5" fmla="*/ 1282700 h 1320800"/>
              <a:gd name="connsiteX6" fmla="*/ 1695585 w 2248035"/>
              <a:gd name="connsiteY6" fmla="*/ 666750 h 1320800"/>
              <a:gd name="connsiteX7" fmla="*/ 135 w 2248035"/>
              <a:gd name="connsiteY7" fmla="*/ 654050 h 1320800"/>
              <a:gd name="connsiteX8" fmla="*/ 38235 w 2248035"/>
              <a:gd name="connsiteY8" fmla="*/ 38100 h 1320800"/>
              <a:gd name="connsiteX0" fmla="*/ 6518 w 2216318"/>
              <a:gd name="connsiteY0" fmla="*/ 38100 h 1320800"/>
              <a:gd name="connsiteX1" fmla="*/ 997118 w 2216318"/>
              <a:gd name="connsiteY1" fmla="*/ 0 h 1320800"/>
              <a:gd name="connsiteX2" fmla="*/ 997118 w 2216318"/>
              <a:gd name="connsiteY2" fmla="*/ 323850 h 1320800"/>
              <a:gd name="connsiteX3" fmla="*/ 2216318 w 2216318"/>
              <a:gd name="connsiteY3" fmla="*/ 336550 h 1320800"/>
              <a:gd name="connsiteX4" fmla="*/ 2190918 w 2216318"/>
              <a:gd name="connsiteY4" fmla="*/ 1320800 h 1320800"/>
              <a:gd name="connsiteX5" fmla="*/ 1663868 w 2216318"/>
              <a:gd name="connsiteY5" fmla="*/ 1282700 h 1320800"/>
              <a:gd name="connsiteX6" fmla="*/ 1663868 w 2216318"/>
              <a:gd name="connsiteY6" fmla="*/ 666750 h 1320800"/>
              <a:gd name="connsiteX7" fmla="*/ 12868 w 2216318"/>
              <a:gd name="connsiteY7" fmla="*/ 660400 h 1320800"/>
              <a:gd name="connsiteX8" fmla="*/ 6518 w 2216318"/>
              <a:gd name="connsiteY8" fmla="*/ 3810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6318" h="1320800">
                <a:moveTo>
                  <a:pt x="6518" y="38100"/>
                </a:moveTo>
                <a:lnTo>
                  <a:pt x="997118" y="0"/>
                </a:lnTo>
                <a:lnTo>
                  <a:pt x="997118" y="323850"/>
                </a:lnTo>
                <a:lnTo>
                  <a:pt x="2216318" y="336550"/>
                </a:lnTo>
                <a:lnTo>
                  <a:pt x="2190918" y="1320800"/>
                </a:lnTo>
                <a:lnTo>
                  <a:pt x="1663868" y="1282700"/>
                </a:lnTo>
                <a:lnTo>
                  <a:pt x="1663868" y="666750"/>
                </a:lnTo>
                <a:lnTo>
                  <a:pt x="12868" y="660400"/>
                </a:lnTo>
                <a:cubicBezTo>
                  <a:pt x="10751" y="457200"/>
                  <a:pt x="-10415" y="254000"/>
                  <a:pt x="6518" y="38100"/>
                </a:cubicBezTo>
                <a:close/>
              </a:path>
            </a:pathLst>
          </a:custGeom>
          <a:solidFill>
            <a:srgbClr val="FF0000">
              <a:alpha val="10000"/>
            </a:srgbClr>
          </a:solidFill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C4F274A-C231-4DA1-AD37-32E04716E2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5175" y="1358414"/>
            <a:ext cx="4438650" cy="5056301"/>
          </a:xfrm>
        </p:spPr>
        <p:txBody>
          <a:bodyPr>
            <a:normAutofit/>
          </a:bodyPr>
          <a:lstStyle/>
          <a:p>
            <a:r>
              <a:rPr lang="en-GB" sz="2000" dirty="0"/>
              <a:t>Composed by two three-phase MV disconnectors, motorised</a:t>
            </a:r>
          </a:p>
          <a:p>
            <a:r>
              <a:rPr lang="en-GB" sz="2000" dirty="0"/>
              <a:t>Rated 12 kV, 630 A (dc)</a:t>
            </a:r>
          </a:p>
        </p:txBody>
      </p:sp>
    </p:spTree>
    <p:extLst>
      <p:ext uri="{BB962C8B-B14F-4D97-AF65-F5344CB8AC3E}">
        <p14:creationId xmlns:p14="http://schemas.microsoft.com/office/powerpoint/2010/main" val="410147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20506-426C-4310-871D-690FC312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Commissioning: from the electronic boards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FFA52-190B-43A7-BCD8-B85F460F5F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625600"/>
            <a:ext cx="7156450" cy="478911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Limited documentation available on the operation of the original system components</a:t>
            </a:r>
          </a:p>
          <a:p>
            <a:pPr>
              <a:spcAft>
                <a:spcPts val="600"/>
              </a:spcAft>
            </a:pPr>
            <a:r>
              <a:rPr lang="en-GB" dirty="0"/>
              <a:t>Part of the analogue electronic boards tested to understand their function and perform troubleshooting</a:t>
            </a:r>
          </a:p>
          <a:p>
            <a:pPr>
              <a:spcAft>
                <a:spcPts val="600"/>
              </a:spcAft>
            </a:pPr>
            <a:r>
              <a:rPr lang="en-GB" dirty="0"/>
              <a:t>Successful no-load power-up of the PDC with no faults detected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6FBED-28F4-4DEC-98A8-19EE4ADAA3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9" b="10681"/>
          <a:stretch/>
        </p:blipFill>
        <p:spPr>
          <a:xfrm>
            <a:off x="7966850" y="3862371"/>
            <a:ext cx="3677538" cy="21676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1A37A5-EA13-414E-BB10-6F4BA1296F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" b="6667"/>
          <a:stretch/>
        </p:blipFill>
        <p:spPr>
          <a:xfrm>
            <a:off x="7966540" y="1310965"/>
            <a:ext cx="3668172" cy="2460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F0D3FF-8381-4A4F-8347-36D261455B86}"/>
              </a:ext>
            </a:extLst>
          </p:cNvPr>
          <p:cNvSpPr txBox="1"/>
          <p:nvPr/>
        </p:nvSpPr>
        <p:spPr>
          <a:xfrm>
            <a:off x="7773711" y="6045024"/>
            <a:ext cx="41515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From: M. </a:t>
            </a:r>
            <a:r>
              <a:rPr lang="en-GB" sz="12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Faoro</a:t>
            </a:r>
            <a:r>
              <a:rPr lang="en-GB" sz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, “RFX-mod2 Pulse Discharge Cleaning: review of the design and modelling”, 2024</a:t>
            </a:r>
          </a:p>
        </p:txBody>
      </p:sp>
    </p:spTree>
    <p:extLst>
      <p:ext uri="{BB962C8B-B14F-4D97-AF65-F5344CB8AC3E}">
        <p14:creationId xmlns:p14="http://schemas.microsoft.com/office/powerpoint/2010/main" val="1539530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74AB-2F18-4637-AD93-8004CAC4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Commissioning: test setup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F14CE-E309-4183-A4F7-46C87AB104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Poloidal circuit tested with power, with reduced energy and dummy load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FCCC847-C1A9-45AF-A55C-8EA93CA46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118" y="3250943"/>
            <a:ext cx="5677882" cy="277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FFA414-DB1E-4C68-8C09-35F2048CE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47999"/>
            <a:ext cx="4362800" cy="3272100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6897ED7-4F75-425A-9FF0-437A79A93F7F}"/>
              </a:ext>
            </a:extLst>
          </p:cNvPr>
          <p:cNvSpPr/>
          <p:nvPr/>
        </p:nvSpPr>
        <p:spPr>
          <a:xfrm>
            <a:off x="1058097" y="3301198"/>
            <a:ext cx="3676679" cy="2973009"/>
          </a:xfrm>
          <a:custGeom>
            <a:avLst/>
            <a:gdLst>
              <a:gd name="connsiteX0" fmla="*/ 251460 w 4777740"/>
              <a:gd name="connsiteY0" fmla="*/ 0 h 3863340"/>
              <a:gd name="connsiteX1" fmla="*/ 4579620 w 4777740"/>
              <a:gd name="connsiteY1" fmla="*/ 30480 h 3863340"/>
              <a:gd name="connsiteX2" fmla="*/ 4777740 w 4777740"/>
              <a:gd name="connsiteY2" fmla="*/ 3863340 h 3863340"/>
              <a:gd name="connsiteX3" fmla="*/ 0 w 4777740"/>
              <a:gd name="connsiteY3" fmla="*/ 3779520 h 3863340"/>
              <a:gd name="connsiteX4" fmla="*/ 251460 w 4777740"/>
              <a:gd name="connsiteY4" fmla="*/ 0 h 386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77740" h="3863340">
                <a:moveTo>
                  <a:pt x="251460" y="0"/>
                </a:moveTo>
                <a:lnTo>
                  <a:pt x="4579620" y="30480"/>
                </a:lnTo>
                <a:lnTo>
                  <a:pt x="4777740" y="3863340"/>
                </a:lnTo>
                <a:lnTo>
                  <a:pt x="0" y="3779520"/>
                </a:lnTo>
                <a:lnTo>
                  <a:pt x="251460" y="0"/>
                </a:lnTo>
                <a:close/>
              </a:path>
            </a:pathLst>
          </a:custGeom>
          <a:solidFill>
            <a:srgbClr val="0073E6">
              <a:alpha val="50000"/>
            </a:srgbClr>
          </a:solidFill>
          <a:ln w="38100">
            <a:solidFill>
              <a:srgbClr val="007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9A525D8-AD17-4C41-BCE4-1828B4A3DC32}"/>
              </a:ext>
            </a:extLst>
          </p:cNvPr>
          <p:cNvSpPr/>
          <p:nvPr/>
        </p:nvSpPr>
        <p:spPr>
          <a:xfrm>
            <a:off x="1127732" y="5825617"/>
            <a:ext cx="624874" cy="496601"/>
          </a:xfrm>
          <a:custGeom>
            <a:avLst/>
            <a:gdLst>
              <a:gd name="connsiteX0" fmla="*/ 0 w 812006"/>
              <a:gd name="connsiteY0" fmla="*/ 642938 h 645319"/>
              <a:gd name="connsiteX1" fmla="*/ 14287 w 812006"/>
              <a:gd name="connsiteY1" fmla="*/ 309563 h 645319"/>
              <a:gd name="connsiteX2" fmla="*/ 104775 w 812006"/>
              <a:gd name="connsiteY2" fmla="*/ 259556 h 645319"/>
              <a:gd name="connsiteX3" fmla="*/ 142875 w 812006"/>
              <a:gd name="connsiteY3" fmla="*/ 150019 h 645319"/>
              <a:gd name="connsiteX4" fmla="*/ 514350 w 812006"/>
              <a:gd name="connsiteY4" fmla="*/ 0 h 645319"/>
              <a:gd name="connsiteX5" fmla="*/ 569118 w 812006"/>
              <a:gd name="connsiteY5" fmla="*/ 33338 h 645319"/>
              <a:gd name="connsiteX6" fmla="*/ 514350 w 812006"/>
              <a:gd name="connsiteY6" fmla="*/ 80963 h 645319"/>
              <a:gd name="connsiteX7" fmla="*/ 514350 w 812006"/>
              <a:gd name="connsiteY7" fmla="*/ 102394 h 645319"/>
              <a:gd name="connsiteX8" fmla="*/ 728662 w 812006"/>
              <a:gd name="connsiteY8" fmla="*/ 4763 h 645319"/>
              <a:gd name="connsiteX9" fmla="*/ 809625 w 812006"/>
              <a:gd name="connsiteY9" fmla="*/ 21431 h 645319"/>
              <a:gd name="connsiteX10" fmla="*/ 750093 w 812006"/>
              <a:gd name="connsiteY10" fmla="*/ 90488 h 645319"/>
              <a:gd name="connsiteX11" fmla="*/ 754856 w 812006"/>
              <a:gd name="connsiteY11" fmla="*/ 97631 h 645319"/>
              <a:gd name="connsiteX12" fmla="*/ 812006 w 812006"/>
              <a:gd name="connsiteY12" fmla="*/ 95250 h 645319"/>
              <a:gd name="connsiteX13" fmla="*/ 797718 w 812006"/>
              <a:gd name="connsiteY13" fmla="*/ 561975 h 645319"/>
              <a:gd name="connsiteX14" fmla="*/ 645318 w 812006"/>
              <a:gd name="connsiteY14" fmla="*/ 645319 h 645319"/>
              <a:gd name="connsiteX15" fmla="*/ 0 w 812006"/>
              <a:gd name="connsiteY15" fmla="*/ 642938 h 64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2006" h="645319">
                <a:moveTo>
                  <a:pt x="0" y="642938"/>
                </a:moveTo>
                <a:lnTo>
                  <a:pt x="14287" y="309563"/>
                </a:lnTo>
                <a:lnTo>
                  <a:pt x="104775" y="259556"/>
                </a:lnTo>
                <a:lnTo>
                  <a:pt x="142875" y="150019"/>
                </a:lnTo>
                <a:lnTo>
                  <a:pt x="514350" y="0"/>
                </a:lnTo>
                <a:lnTo>
                  <a:pt x="569118" y="33338"/>
                </a:lnTo>
                <a:lnTo>
                  <a:pt x="514350" y="80963"/>
                </a:lnTo>
                <a:lnTo>
                  <a:pt x="514350" y="102394"/>
                </a:lnTo>
                <a:lnTo>
                  <a:pt x="728662" y="4763"/>
                </a:lnTo>
                <a:lnTo>
                  <a:pt x="809625" y="21431"/>
                </a:lnTo>
                <a:lnTo>
                  <a:pt x="750093" y="90488"/>
                </a:lnTo>
                <a:lnTo>
                  <a:pt x="754856" y="97631"/>
                </a:lnTo>
                <a:lnTo>
                  <a:pt x="812006" y="95250"/>
                </a:lnTo>
                <a:lnTo>
                  <a:pt x="797718" y="561975"/>
                </a:lnTo>
                <a:lnTo>
                  <a:pt x="645318" y="645319"/>
                </a:lnTo>
                <a:lnTo>
                  <a:pt x="0" y="642938"/>
                </a:lnTo>
                <a:close/>
              </a:path>
            </a:pathLst>
          </a:custGeom>
          <a:solidFill>
            <a:srgbClr val="FF0000">
              <a:alpha val="3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4E34CB-DE3A-45FE-B499-AF7938A45D20}"/>
              </a:ext>
            </a:extLst>
          </p:cNvPr>
          <p:cNvSpPr txBox="1"/>
          <p:nvPr/>
        </p:nvSpPr>
        <p:spPr>
          <a:xfrm>
            <a:off x="476250" y="2620601"/>
            <a:ext cx="5505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Open Sans" pitchFamily="2" charset="0"/>
                <a:ea typeface="Open Sans" pitchFamily="2" charset="0"/>
                <a:cs typeface="Open Sans" pitchFamily="2" charset="0"/>
              </a:rPr>
              <a:t>From </a:t>
            </a:r>
            <a:r>
              <a:rPr lang="en-GB" dirty="0">
                <a:solidFill>
                  <a:srgbClr val="0073E6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10 kV, 4 mF (</a:t>
            </a:r>
            <a:r>
              <a:rPr lang="en-GB" b="1" dirty="0">
                <a:solidFill>
                  <a:srgbClr val="0073E6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200 kJ</a:t>
            </a:r>
            <a:r>
              <a:rPr lang="en-GB" dirty="0">
                <a:solidFill>
                  <a:srgbClr val="0073E6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) </a:t>
            </a:r>
            <a:r>
              <a:rPr lang="en-GB" dirty="0">
                <a:latin typeface="Open Sans" pitchFamily="2" charset="0"/>
                <a:ea typeface="Open Sans" pitchFamily="2" charset="0"/>
                <a:cs typeface="Open Sans" pitchFamily="2" charset="0"/>
              </a:rPr>
              <a:t>to </a:t>
            </a:r>
            <a:r>
              <a:rPr lang="en-GB" dirty="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5 kV, 0.5 mF (</a:t>
            </a:r>
            <a:r>
              <a:rPr lang="en-GB" b="1" dirty="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6.25 kJ</a:t>
            </a:r>
            <a:r>
              <a:rPr lang="en-GB" dirty="0">
                <a:solidFill>
                  <a:srgbClr val="FF0000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88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74AB-2F18-4637-AD93-8004CAC4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Commissioning: first results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F14CE-E309-4183-A4F7-46C87AB104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549401"/>
            <a:ext cx="4108450" cy="2341664"/>
          </a:xfrm>
        </p:spPr>
        <p:txBody>
          <a:bodyPr>
            <a:normAutofit/>
          </a:bodyPr>
          <a:lstStyle/>
          <a:p>
            <a:r>
              <a:rPr lang="en-GB" sz="2000" dirty="0"/>
              <a:t>The measured current in the dummy load confirms that the PDC produced the expected oscillating discharge</a:t>
            </a:r>
          </a:p>
          <a:p>
            <a:r>
              <a:rPr lang="en-GB" sz="2000" dirty="0"/>
              <a:t>Due to the reduced capacitor bank, the current is lower than the nominal 10 kA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7D45D8-B6A7-419D-B7EF-FC2B49E2C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549400"/>
            <a:ext cx="7169150" cy="3557442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EB61E21-DB6A-45A0-AAD0-10F2F0ABB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4082052"/>
            <a:ext cx="4666482" cy="228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299C2B0-B1BE-47A4-9883-8BB418221991}"/>
              </a:ext>
            </a:extLst>
          </p:cNvPr>
          <p:cNvSpPr/>
          <p:nvPr/>
        </p:nvSpPr>
        <p:spPr>
          <a:xfrm>
            <a:off x="4101287" y="4682359"/>
            <a:ext cx="412155" cy="1554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6F9F50E-E7D4-4B35-AC1C-85BFF4AAB042}"/>
              </a:ext>
            </a:extLst>
          </p:cNvPr>
          <p:cNvSpPr/>
          <p:nvPr/>
        </p:nvSpPr>
        <p:spPr>
          <a:xfrm>
            <a:off x="4530725" y="3276600"/>
            <a:ext cx="314325" cy="1485900"/>
          </a:xfrm>
          <a:custGeom>
            <a:avLst/>
            <a:gdLst>
              <a:gd name="connsiteX0" fmla="*/ 314325 w 314325"/>
              <a:gd name="connsiteY0" fmla="*/ 0 h 1485900"/>
              <a:gd name="connsiteX1" fmla="*/ 0 w 314325"/>
              <a:gd name="connsiteY1" fmla="*/ 1485900 h 1485900"/>
              <a:gd name="connsiteX2" fmla="*/ 0 w 314325"/>
              <a:gd name="connsiteY2" fmla="*/ 1485900 h 1485900"/>
              <a:gd name="connsiteX3" fmla="*/ 0 w 314325"/>
              <a:gd name="connsiteY3" fmla="*/ 1485900 h 1485900"/>
              <a:gd name="connsiteX0" fmla="*/ 314325 w 314325"/>
              <a:gd name="connsiteY0" fmla="*/ 0 h 1485900"/>
              <a:gd name="connsiteX1" fmla="*/ 0 w 314325"/>
              <a:gd name="connsiteY1" fmla="*/ 1485900 h 1485900"/>
              <a:gd name="connsiteX2" fmla="*/ 0 w 314325"/>
              <a:gd name="connsiteY2" fmla="*/ 1485900 h 1485900"/>
              <a:gd name="connsiteX3" fmla="*/ 0 w 314325"/>
              <a:gd name="connsiteY3" fmla="*/ 1485900 h 1485900"/>
              <a:gd name="connsiteX0" fmla="*/ 316715 w 316715"/>
              <a:gd name="connsiteY0" fmla="*/ 0 h 1485900"/>
              <a:gd name="connsiteX1" fmla="*/ 2390 w 316715"/>
              <a:gd name="connsiteY1" fmla="*/ 1485900 h 1485900"/>
              <a:gd name="connsiteX2" fmla="*/ 2390 w 316715"/>
              <a:gd name="connsiteY2" fmla="*/ 1485900 h 1485900"/>
              <a:gd name="connsiteX3" fmla="*/ 2390 w 316715"/>
              <a:gd name="connsiteY3" fmla="*/ 1485900 h 1485900"/>
              <a:gd name="connsiteX0" fmla="*/ 316715 w 316715"/>
              <a:gd name="connsiteY0" fmla="*/ 0 h 1485900"/>
              <a:gd name="connsiteX1" fmla="*/ 2390 w 316715"/>
              <a:gd name="connsiteY1" fmla="*/ 1485900 h 1485900"/>
              <a:gd name="connsiteX2" fmla="*/ 2390 w 316715"/>
              <a:gd name="connsiteY2" fmla="*/ 1485900 h 1485900"/>
              <a:gd name="connsiteX3" fmla="*/ 2390 w 316715"/>
              <a:gd name="connsiteY3" fmla="*/ 1485900 h 1485900"/>
              <a:gd name="connsiteX0" fmla="*/ 314325 w 314325"/>
              <a:gd name="connsiteY0" fmla="*/ 0 h 1485900"/>
              <a:gd name="connsiteX1" fmla="*/ 0 w 314325"/>
              <a:gd name="connsiteY1" fmla="*/ 1485900 h 1485900"/>
              <a:gd name="connsiteX2" fmla="*/ 0 w 314325"/>
              <a:gd name="connsiteY2" fmla="*/ 1485900 h 1485900"/>
              <a:gd name="connsiteX3" fmla="*/ 0 w 314325"/>
              <a:gd name="connsiteY3" fmla="*/ 1485900 h 1485900"/>
              <a:gd name="connsiteX0" fmla="*/ 314325 w 314325"/>
              <a:gd name="connsiteY0" fmla="*/ 0 h 1485900"/>
              <a:gd name="connsiteX1" fmla="*/ 0 w 314325"/>
              <a:gd name="connsiteY1" fmla="*/ 1485900 h 1485900"/>
              <a:gd name="connsiteX2" fmla="*/ 0 w 314325"/>
              <a:gd name="connsiteY2" fmla="*/ 1485900 h 1485900"/>
              <a:gd name="connsiteX3" fmla="*/ 0 w 314325"/>
              <a:gd name="connsiteY3" fmla="*/ 1485900 h 1485900"/>
              <a:gd name="connsiteX0" fmla="*/ 314325 w 314325"/>
              <a:gd name="connsiteY0" fmla="*/ 0 h 1485900"/>
              <a:gd name="connsiteX1" fmla="*/ 0 w 314325"/>
              <a:gd name="connsiteY1" fmla="*/ 1485900 h 1485900"/>
              <a:gd name="connsiteX2" fmla="*/ 0 w 314325"/>
              <a:gd name="connsiteY2" fmla="*/ 1485900 h 1485900"/>
              <a:gd name="connsiteX3" fmla="*/ 0 w 314325"/>
              <a:gd name="connsiteY3" fmla="*/ 1485900 h 148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" h="1485900">
                <a:moveTo>
                  <a:pt x="314325" y="0"/>
                </a:moveTo>
                <a:cubicBezTo>
                  <a:pt x="-215900" y="60325"/>
                  <a:pt x="317500" y="1479550"/>
                  <a:pt x="0" y="1485900"/>
                </a:cubicBezTo>
                <a:lnTo>
                  <a:pt x="0" y="1485900"/>
                </a:lnTo>
                <a:lnTo>
                  <a:pt x="0" y="1485900"/>
                </a:lnTo>
              </a:path>
            </a:pathLst>
          </a:custGeom>
          <a:noFill/>
          <a:ln w="12700">
            <a:solidFill>
              <a:srgbClr val="FF0000"/>
            </a:solidFill>
            <a:head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805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20506-426C-4310-871D-690FC312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FFA52-190B-43A7-BCD8-B85F460F5F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567543"/>
            <a:ext cx="10877550" cy="3243943"/>
          </a:xfrm>
        </p:spPr>
        <p:txBody>
          <a:bodyPr>
            <a:normAutofit/>
          </a:bodyPr>
          <a:lstStyle/>
          <a:p>
            <a:r>
              <a:rPr lang="en-GB" dirty="0"/>
              <a:t>PDC system of RFX-mod2 currently under recommissioning</a:t>
            </a:r>
          </a:p>
          <a:p>
            <a:r>
              <a:rPr lang="en-GB" dirty="0"/>
              <a:t>Missing electrical components procured and installed thanks to PNRR funding</a:t>
            </a:r>
          </a:p>
          <a:p>
            <a:r>
              <a:rPr lang="en-GB" dirty="0"/>
              <a:t>Extensive reverse engineering carried out to understand operating principles and troubleshoot the system</a:t>
            </a:r>
          </a:p>
          <a:p>
            <a:r>
              <a:rPr lang="en-GB" dirty="0"/>
              <a:t>Preliminary tests at reduced ratings confirm correct system operation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69F0EC-95CB-4464-9363-F2FFC70D6525}"/>
              </a:ext>
            </a:extLst>
          </p:cNvPr>
          <p:cNvGrpSpPr/>
          <p:nvPr/>
        </p:nvGrpSpPr>
        <p:grpSpPr>
          <a:xfrm>
            <a:off x="568588" y="5059835"/>
            <a:ext cx="1021689" cy="673100"/>
            <a:chOff x="1531011" y="4495800"/>
            <a:chExt cx="1021689" cy="673100"/>
          </a:xfrm>
        </p:grpSpPr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F14528B2-8806-477D-9E6A-70CED39FFFC2}"/>
                </a:ext>
              </a:extLst>
            </p:cNvPr>
            <p:cNvSpPr/>
            <p:nvPr/>
          </p:nvSpPr>
          <p:spPr>
            <a:xfrm>
              <a:off x="2051050" y="4495800"/>
              <a:ext cx="501650" cy="673100"/>
            </a:xfrm>
            <a:prstGeom prst="rightArrow">
              <a:avLst>
                <a:gd name="adj1" fmla="val 50000"/>
                <a:gd name="adj2" fmla="val 67722"/>
              </a:avLst>
            </a:pr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>
              <a:solidFill>
                <a:srgbClr val="007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57D095-A87A-4AF9-A70E-BD84FDC0CFBF}"/>
                </a:ext>
              </a:extLst>
            </p:cNvPr>
            <p:cNvSpPr/>
            <p:nvPr/>
          </p:nvSpPr>
          <p:spPr>
            <a:xfrm>
              <a:off x="1921737" y="4664869"/>
              <a:ext cx="81756" cy="335756"/>
            </a:xfrm>
            <a:prstGeom prst="rect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>
              <a:solidFill>
                <a:srgbClr val="007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35CD0E-92AC-486B-AFC9-4E0D39FBC07D}"/>
                </a:ext>
              </a:extLst>
            </p:cNvPr>
            <p:cNvSpPr/>
            <p:nvPr/>
          </p:nvSpPr>
          <p:spPr>
            <a:xfrm>
              <a:off x="1791495" y="4664869"/>
              <a:ext cx="81756" cy="335756"/>
            </a:xfrm>
            <a:prstGeom prst="rect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>
              <a:solidFill>
                <a:srgbClr val="007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A7B7B7-4AE0-4BCF-B529-296562EC36FE}"/>
                </a:ext>
              </a:extLst>
            </p:cNvPr>
            <p:cNvSpPr/>
            <p:nvPr/>
          </p:nvSpPr>
          <p:spPr>
            <a:xfrm>
              <a:off x="1661253" y="4664869"/>
              <a:ext cx="81756" cy="335756"/>
            </a:xfrm>
            <a:prstGeom prst="rect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>
              <a:solidFill>
                <a:srgbClr val="007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C61F112-990C-437D-9022-4F79EC676071}"/>
                </a:ext>
              </a:extLst>
            </p:cNvPr>
            <p:cNvSpPr/>
            <p:nvPr/>
          </p:nvSpPr>
          <p:spPr>
            <a:xfrm>
              <a:off x="1531011" y="4664869"/>
              <a:ext cx="81756" cy="335756"/>
            </a:xfrm>
            <a:prstGeom prst="rect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19050">
              <a:solidFill>
                <a:srgbClr val="007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99F41C7-8DA5-4A99-BD8A-DFAF7D14C8CF}"/>
              </a:ext>
            </a:extLst>
          </p:cNvPr>
          <p:cNvSpPr txBox="1">
            <a:spLocks/>
          </p:cNvSpPr>
          <p:nvPr/>
        </p:nvSpPr>
        <p:spPr>
          <a:xfrm>
            <a:off x="1682615" y="5158652"/>
            <a:ext cx="10509385" cy="1148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88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84B92"/>
              </a:buClr>
              <a:buFont typeface="Wingdings 2" panose="05020102010507070707" pitchFamily="18" charset="2"/>
              <a:buChar char=""/>
              <a:defRPr lang="en-US" sz="2800" kern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6858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1430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000" kern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6002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0574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Next step: tests at full ratings before RFX-mod2 experimental campaign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574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733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3DCB-DB33-43D9-A503-E2417AC60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the Pulse Discharge Cleaning (PDC)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C1157-1324-4BEE-B375-F5C26A67A8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600200"/>
            <a:ext cx="10877550" cy="4814515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GB" sz="2400" dirty="0"/>
              <a:t>Cleans the inner wall of the RFX plasma vessel by means of low current plasma (50 kA), lasting few milliseconds</a:t>
            </a:r>
          </a:p>
          <a:p>
            <a:pPr>
              <a:spcBef>
                <a:spcPts val="2400"/>
              </a:spcBef>
            </a:pPr>
            <a:r>
              <a:rPr lang="en-GB" sz="2400" dirty="0"/>
              <a:t>Pulses at a fast repetition rate (~0.5 Hz) to allow the impurities to be removed before their reabsorption into the wall</a:t>
            </a:r>
          </a:p>
          <a:p>
            <a:pPr>
              <a:spcBef>
                <a:spcPts val="2400"/>
              </a:spcBef>
            </a:pPr>
            <a:r>
              <a:rPr lang="en-GB" sz="2400" dirty="0"/>
              <a:t>Heats the first wall up to temperatures higher than 180 °C</a:t>
            </a:r>
          </a:p>
          <a:p>
            <a:pPr>
              <a:spcBef>
                <a:spcPts val="2400"/>
              </a:spcBef>
            </a:pPr>
            <a:r>
              <a:rPr lang="en-GB" sz="2400" dirty="0"/>
              <a:t>Different power supply systems from those utilized during the 2 MA operation, because the duty cycles and number of shots (10</a:t>
            </a:r>
            <a:r>
              <a:rPr lang="en-GB" sz="2400" baseline="30000" dirty="0"/>
              <a:t>5</a:t>
            </a:r>
            <a:r>
              <a:rPr lang="en-GB" sz="2400" dirty="0"/>
              <a:t> for operation at 2 MA, 10</a:t>
            </a:r>
            <a:r>
              <a:rPr lang="en-GB" sz="2400" baseline="30000" dirty="0"/>
              <a:t>7</a:t>
            </a:r>
            <a:r>
              <a:rPr lang="en-GB" sz="2400" dirty="0"/>
              <a:t> for the PDC) in the two cases are very different</a:t>
            </a:r>
          </a:p>
        </p:txBody>
      </p:sp>
    </p:spTree>
    <p:extLst>
      <p:ext uri="{BB962C8B-B14F-4D97-AF65-F5344CB8AC3E}">
        <p14:creationId xmlns:p14="http://schemas.microsoft.com/office/powerpoint/2010/main" val="827301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3DCB-DB33-43D9-A503-E2417AC60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of the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DC1157-1324-4BEE-B375-F5C26A67A8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600200"/>
            <a:ext cx="10877550" cy="4814515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GB" sz="2400" dirty="0"/>
              <a:t>The current system was installed in the early 2000s for RFX-mod, the previous iteration of the experiment, however its completion, including the connection to the magnets of RFX-mod and its full commissioning, never took place</a:t>
            </a:r>
          </a:p>
          <a:p>
            <a:pPr>
              <a:spcBef>
                <a:spcPts val="2400"/>
              </a:spcBef>
            </a:pPr>
            <a:r>
              <a:rPr lang="en-GB" sz="2400" dirty="0"/>
              <a:t>In the last few years, in view of the start of operations of RFX-mod2, a significant effort has been conducted to bring this system to operational readiness</a:t>
            </a:r>
          </a:p>
          <a:p>
            <a:pPr>
              <a:spcBef>
                <a:spcPts val="2400"/>
              </a:spcBef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1001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DC5D62D-BC4F-4978-B906-0C7830ADF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1805" y="1434614"/>
            <a:ext cx="6883079" cy="497898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E024E82-AC1C-482A-8E02-189E16B75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the PDC Power Supplies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9ED38-3AB1-490D-AFB2-713981DE1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804" y="1434615"/>
            <a:ext cx="6883081" cy="4978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3E85F1-368D-4574-B35D-A020ADE7D1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804" y="1434615"/>
            <a:ext cx="6883081" cy="49789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7C3A06-202B-44ED-AFF9-875DD03D17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804" y="1434615"/>
            <a:ext cx="6883081" cy="49789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E3ACF7-65BE-4F34-A2EC-2333293299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804" y="1434615"/>
            <a:ext cx="6883081" cy="49789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11E4B6-EEB0-4010-A365-AC17AFFAFA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1805" y="1434614"/>
            <a:ext cx="6883079" cy="497898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706414B-1043-4FBE-931C-7EF4CEA8F2E0}"/>
              </a:ext>
            </a:extLst>
          </p:cNvPr>
          <p:cNvGrpSpPr/>
          <p:nvPr/>
        </p:nvGrpSpPr>
        <p:grpSpPr>
          <a:xfrm>
            <a:off x="140440" y="1561614"/>
            <a:ext cx="5028037" cy="4468386"/>
            <a:chOff x="140440" y="1561614"/>
            <a:chExt cx="5028037" cy="4468386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02B4B3BA-E0C9-4928-BDD9-8E860807AC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40440" y="3569188"/>
              <a:ext cx="5028037" cy="2460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Placeholder 2">
              <a:extLst>
                <a:ext uri="{FF2B5EF4-FFF2-40B4-BE49-F238E27FC236}">
                  <a16:creationId xmlns:a16="http://schemas.microsoft.com/office/drawing/2014/main" id="{FBFB7CF4-538E-4046-829A-ED1919D2A118}"/>
                </a:ext>
              </a:extLst>
            </p:cNvPr>
            <p:cNvSpPr txBox="1">
              <a:spLocks/>
            </p:cNvSpPr>
            <p:nvPr/>
          </p:nvSpPr>
          <p:spPr>
            <a:xfrm>
              <a:off x="334087" y="1561614"/>
              <a:ext cx="3841300" cy="21848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880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184B92"/>
                </a:buClr>
                <a:buFont typeface="Wingdings 2" panose="05020102010507070707" pitchFamily="18" charset="2"/>
                <a:buChar char=""/>
                <a:defRPr lang="en-US" sz="2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1pPr>
              <a:lvl2pPr marL="6858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4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2pPr>
              <a:lvl3pPr marL="11430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3pPr>
              <a:lvl4pPr marL="16002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4pPr>
              <a:lvl5pPr marL="20574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GB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1" dirty="0">
                  <a:solidFill>
                    <a:srgbClr val="0073E6"/>
                  </a:solidFill>
                </a:rPr>
                <a:t>PDAT+PDSR+PDCB: </a:t>
              </a:r>
              <a:r>
                <a:rPr lang="en-GB" sz="2400" dirty="0"/>
                <a:t>generate the plasma discharge by feeding one of the </a:t>
              </a:r>
              <a:r>
                <a:rPr lang="en-GB" sz="2400" dirty="0">
                  <a:solidFill>
                    <a:srgbClr val="0073E6"/>
                  </a:solidFill>
                </a:rPr>
                <a:t>Magnetizing coils</a:t>
              </a:r>
              <a:r>
                <a:rPr lang="en-GB" sz="2400" dirty="0"/>
                <a:t> with an oscillating pulse</a:t>
              </a:r>
              <a:endParaRPr lang="en-GB" sz="2400" dirty="0">
                <a:solidFill>
                  <a:srgbClr val="0073E6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69C8E90-2A64-488B-8925-39F02112B0CF}"/>
              </a:ext>
            </a:extLst>
          </p:cNvPr>
          <p:cNvGrpSpPr/>
          <p:nvPr/>
        </p:nvGrpSpPr>
        <p:grpSpPr>
          <a:xfrm>
            <a:off x="334087" y="1561614"/>
            <a:ext cx="3841300" cy="4454680"/>
            <a:chOff x="334086" y="1561614"/>
            <a:chExt cx="3841300" cy="4454680"/>
          </a:xfrm>
        </p:grpSpPr>
        <p:pic>
          <p:nvPicPr>
            <p:cNvPr id="21" name="Picture 8">
              <a:extLst>
                <a:ext uri="{FF2B5EF4-FFF2-40B4-BE49-F238E27FC236}">
                  <a16:creationId xmlns:a16="http://schemas.microsoft.com/office/drawing/2014/main" id="{AB5E5549-A252-499A-9E3C-339ACDC727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14573" y="3555481"/>
              <a:ext cx="2460813" cy="2460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 Placeholder 2">
              <a:extLst>
                <a:ext uri="{FF2B5EF4-FFF2-40B4-BE49-F238E27FC236}">
                  <a16:creationId xmlns:a16="http://schemas.microsoft.com/office/drawing/2014/main" id="{2E7DF7A1-2BEA-412E-831F-CFBF79378CB9}"/>
                </a:ext>
              </a:extLst>
            </p:cNvPr>
            <p:cNvSpPr txBox="1">
              <a:spLocks/>
            </p:cNvSpPr>
            <p:nvPr/>
          </p:nvSpPr>
          <p:spPr>
            <a:xfrm>
              <a:off x="334086" y="1561614"/>
              <a:ext cx="3841300" cy="191766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880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184B92"/>
                </a:buClr>
                <a:buFont typeface="Wingdings 2" panose="05020102010507070707" pitchFamily="18" charset="2"/>
                <a:buChar char=""/>
                <a:defRPr lang="en-US" sz="2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1pPr>
              <a:lvl2pPr marL="6858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4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2pPr>
              <a:lvl3pPr marL="11430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3pPr>
              <a:lvl4pPr marL="16002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4pPr>
              <a:lvl5pPr marL="20574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GB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1" dirty="0">
                  <a:solidFill>
                    <a:srgbClr val="FF6B35"/>
                  </a:solidFill>
                </a:rPr>
                <a:t>PDAV: </a:t>
              </a:r>
              <a:r>
                <a:rPr lang="en-GB" sz="2400" dirty="0"/>
                <a:t>feeds two </a:t>
              </a:r>
              <a:r>
                <a:rPr lang="en-GB" sz="2400" dirty="0">
                  <a:solidFill>
                    <a:srgbClr val="FF6B35"/>
                  </a:solidFill>
                </a:rPr>
                <a:t>Field Shaping coils </a:t>
              </a:r>
              <a:r>
                <a:rPr lang="en-GB" sz="2400" dirty="0"/>
                <a:t>to produce a vertical magnetic field to facilitate the plasma discharge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42DECA-0BF2-446E-9727-6FC579683A70}"/>
              </a:ext>
            </a:extLst>
          </p:cNvPr>
          <p:cNvGrpSpPr/>
          <p:nvPr/>
        </p:nvGrpSpPr>
        <p:grpSpPr>
          <a:xfrm>
            <a:off x="333177" y="1561614"/>
            <a:ext cx="4364907" cy="4352144"/>
            <a:chOff x="334087" y="1561615"/>
            <a:chExt cx="4364907" cy="4352144"/>
          </a:xfrm>
        </p:grpSpPr>
        <p:pic>
          <p:nvPicPr>
            <p:cNvPr id="25" name="Picture 10">
              <a:extLst>
                <a:ext uri="{FF2B5EF4-FFF2-40B4-BE49-F238E27FC236}">
                  <a16:creationId xmlns:a16="http://schemas.microsoft.com/office/drawing/2014/main" id="{55B8A5D1-FFCC-4351-B27C-E3C997867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80197" y="3658014"/>
              <a:ext cx="2918797" cy="2255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 Placeholder 2">
              <a:extLst>
                <a:ext uri="{FF2B5EF4-FFF2-40B4-BE49-F238E27FC236}">
                  <a16:creationId xmlns:a16="http://schemas.microsoft.com/office/drawing/2014/main" id="{6026837A-BF90-46F5-BECA-FC177C5D3838}"/>
                </a:ext>
              </a:extLst>
            </p:cNvPr>
            <p:cNvSpPr txBox="1">
              <a:spLocks/>
            </p:cNvSpPr>
            <p:nvPr/>
          </p:nvSpPr>
          <p:spPr>
            <a:xfrm>
              <a:off x="334087" y="1561615"/>
              <a:ext cx="3841300" cy="14990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880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184B92"/>
                </a:buClr>
                <a:buFont typeface="Wingdings 2" panose="05020102010507070707" pitchFamily="18" charset="2"/>
                <a:buChar char=""/>
                <a:defRPr lang="en-US" sz="2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1pPr>
              <a:lvl2pPr marL="6858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4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2pPr>
              <a:lvl3pPr marL="11430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3pPr>
              <a:lvl4pPr marL="16002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4pPr>
              <a:lvl5pPr marL="2057400" indent="-2880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GB" sz="1800" kern="1200" dirty="0">
                  <a:solidFill>
                    <a:schemeClr val="tx1"/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 b="1" dirty="0">
                  <a:solidFill>
                    <a:srgbClr val="2ECC71"/>
                  </a:solidFill>
                </a:rPr>
                <a:t>TDAT: </a:t>
              </a:r>
              <a:r>
                <a:rPr lang="en-GB" sz="2400" dirty="0"/>
                <a:t>feeds all </a:t>
              </a:r>
              <a:r>
                <a:rPr lang="en-GB" sz="2400" dirty="0">
                  <a:solidFill>
                    <a:srgbClr val="2ECC71"/>
                  </a:solidFill>
                </a:rPr>
                <a:t>Toroidal field coils </a:t>
              </a:r>
              <a:r>
                <a:rPr lang="en-GB" sz="2400" dirty="0"/>
                <a:t>to produce a static magnetic field of 50 </a:t>
              </a:r>
              <a:r>
                <a:rPr lang="en-GB" sz="2400" dirty="0" err="1"/>
                <a:t>mT</a:t>
              </a:r>
              <a:endParaRPr lang="en-GB" sz="2400" b="1" dirty="0">
                <a:solidFill>
                  <a:srgbClr val="2ECC7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3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AE09A86-4C51-480D-9DBC-69A1F76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the PDC Power Supplies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C2D5F45-9503-4BCC-B582-6C4A0715721F}"/>
              </a:ext>
            </a:extLst>
          </p:cNvPr>
          <p:cNvGrpSpPr/>
          <p:nvPr/>
        </p:nvGrpSpPr>
        <p:grpSpPr>
          <a:xfrm>
            <a:off x="5527639" y="1991514"/>
            <a:ext cx="4189155" cy="3140113"/>
            <a:chOff x="0" y="0"/>
            <a:chExt cx="3842109" cy="287972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2A31EB-0817-447C-A466-32AF71FE3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" y="0"/>
              <a:ext cx="3837305" cy="2879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0949747-7180-4ADA-81C7-6000D37CBFDF}"/>
                </a:ext>
              </a:extLst>
            </p:cNvPr>
            <p:cNvSpPr/>
            <p:nvPr/>
          </p:nvSpPr>
          <p:spPr>
            <a:xfrm>
              <a:off x="0" y="1235599"/>
              <a:ext cx="2002578" cy="1642610"/>
            </a:xfrm>
            <a:custGeom>
              <a:avLst/>
              <a:gdLst>
                <a:gd name="connsiteX0" fmla="*/ 0 w 2002578"/>
                <a:gd name="connsiteY0" fmla="*/ 310317 h 1642610"/>
                <a:gd name="connsiteX1" fmla="*/ 1576409 w 2002578"/>
                <a:gd name="connsiteY1" fmla="*/ 0 h 1642610"/>
                <a:gd name="connsiteX2" fmla="*/ 2002578 w 2002578"/>
                <a:gd name="connsiteY2" fmla="*/ 70339 h 1642610"/>
                <a:gd name="connsiteX3" fmla="*/ 2002578 w 2002578"/>
                <a:gd name="connsiteY3" fmla="*/ 1377806 h 1642610"/>
                <a:gd name="connsiteX4" fmla="*/ 1679848 w 2002578"/>
                <a:gd name="connsiteY4" fmla="*/ 1642610 h 1642610"/>
                <a:gd name="connsiteX5" fmla="*/ 0 w 2002578"/>
                <a:gd name="connsiteY5" fmla="*/ 1634335 h 1642610"/>
                <a:gd name="connsiteX6" fmla="*/ 0 w 2002578"/>
                <a:gd name="connsiteY6" fmla="*/ 310317 h 164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2578" h="1642610">
                  <a:moveTo>
                    <a:pt x="0" y="310317"/>
                  </a:moveTo>
                  <a:lnTo>
                    <a:pt x="1576409" y="0"/>
                  </a:lnTo>
                  <a:lnTo>
                    <a:pt x="2002578" y="70339"/>
                  </a:lnTo>
                  <a:lnTo>
                    <a:pt x="2002578" y="1377806"/>
                  </a:lnTo>
                  <a:lnTo>
                    <a:pt x="1679848" y="1642610"/>
                  </a:lnTo>
                  <a:lnTo>
                    <a:pt x="0" y="1634335"/>
                  </a:lnTo>
                  <a:lnTo>
                    <a:pt x="0" y="310317"/>
                  </a:lnTo>
                  <a:close/>
                </a:path>
              </a:pathLst>
            </a:custGeom>
            <a:noFill/>
            <a:ln w="38100">
              <a:solidFill>
                <a:srgbClr val="00B050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it-IT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E26758FE-75A7-408A-8943-3A18A7AF22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193" y="2004802"/>
              <a:ext cx="598024" cy="234586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ctr" anchorCtr="0">
              <a:no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200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rPr>
                <a:t>PDCB</a:t>
              </a:r>
              <a:endParaRPr lang="it-IT" sz="32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6C8222E-7335-4A1A-9321-4FBD8AA7CC56}"/>
                </a:ext>
              </a:extLst>
            </p:cNvPr>
            <p:cNvSpPr/>
            <p:nvPr/>
          </p:nvSpPr>
          <p:spPr>
            <a:xfrm>
              <a:off x="2024435" y="1765189"/>
              <a:ext cx="244929" cy="683079"/>
            </a:xfrm>
            <a:custGeom>
              <a:avLst/>
              <a:gdLst>
                <a:gd name="connsiteX0" fmla="*/ 0 w 244929"/>
                <a:gd name="connsiteY0" fmla="*/ 40822 h 683079"/>
                <a:gd name="connsiteX1" fmla="*/ 73479 w 244929"/>
                <a:gd name="connsiteY1" fmla="*/ 0 h 683079"/>
                <a:gd name="connsiteX2" fmla="*/ 244929 w 244929"/>
                <a:gd name="connsiteY2" fmla="*/ 54429 h 683079"/>
                <a:gd name="connsiteX3" fmla="*/ 239486 w 244929"/>
                <a:gd name="connsiteY3" fmla="*/ 604157 h 683079"/>
                <a:gd name="connsiteX4" fmla="*/ 125186 w 244929"/>
                <a:gd name="connsiteY4" fmla="*/ 683079 h 683079"/>
                <a:gd name="connsiteX5" fmla="*/ 5443 w 244929"/>
                <a:gd name="connsiteY5" fmla="*/ 625929 h 683079"/>
                <a:gd name="connsiteX6" fmla="*/ 0 w 244929"/>
                <a:gd name="connsiteY6" fmla="*/ 40822 h 68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929" h="683079">
                  <a:moveTo>
                    <a:pt x="0" y="40822"/>
                  </a:moveTo>
                  <a:lnTo>
                    <a:pt x="73479" y="0"/>
                  </a:lnTo>
                  <a:lnTo>
                    <a:pt x="244929" y="54429"/>
                  </a:lnTo>
                  <a:cubicBezTo>
                    <a:pt x="243115" y="237672"/>
                    <a:pt x="241300" y="420914"/>
                    <a:pt x="239486" y="604157"/>
                  </a:cubicBezTo>
                  <a:lnTo>
                    <a:pt x="125186" y="683079"/>
                  </a:lnTo>
                  <a:lnTo>
                    <a:pt x="5443" y="625929"/>
                  </a:lnTo>
                  <a:cubicBezTo>
                    <a:pt x="3629" y="430893"/>
                    <a:pt x="1814" y="235858"/>
                    <a:pt x="0" y="40822"/>
                  </a:cubicBezTo>
                  <a:close/>
                </a:path>
              </a:pathLst>
            </a:custGeom>
            <a:noFill/>
            <a:ln w="317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it-IT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1" name="Text Box 2">
              <a:extLst>
                <a:ext uri="{FF2B5EF4-FFF2-40B4-BE49-F238E27FC236}">
                  <a16:creationId xmlns:a16="http://schemas.microsoft.com/office/drawing/2014/main" id="{4BBCE655-58AB-4126-8A9C-36E64802A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6101" y="2014160"/>
              <a:ext cx="540100" cy="225228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ctr" anchorCtr="0">
              <a:no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200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rPr>
                <a:t>PDSR</a:t>
              </a:r>
              <a:endParaRPr lang="it-IT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6DCBF5-6F99-42D9-8DDD-F0AD1C554B27}"/>
                </a:ext>
              </a:extLst>
            </p:cNvPr>
            <p:cNvSpPr/>
            <p:nvPr/>
          </p:nvSpPr>
          <p:spPr>
            <a:xfrm>
              <a:off x="3320498" y="1081377"/>
              <a:ext cx="449036" cy="517072"/>
            </a:xfrm>
            <a:custGeom>
              <a:avLst/>
              <a:gdLst>
                <a:gd name="connsiteX0" fmla="*/ 54429 w 449036"/>
                <a:gd name="connsiteY0" fmla="*/ 35379 h 517072"/>
                <a:gd name="connsiteX1" fmla="*/ 125186 w 449036"/>
                <a:gd name="connsiteY1" fmla="*/ 0 h 517072"/>
                <a:gd name="connsiteX2" fmla="*/ 449036 w 449036"/>
                <a:gd name="connsiteY2" fmla="*/ 19050 h 517072"/>
                <a:gd name="connsiteX3" fmla="*/ 389165 w 449036"/>
                <a:gd name="connsiteY3" fmla="*/ 451757 h 517072"/>
                <a:gd name="connsiteX4" fmla="*/ 337458 w 449036"/>
                <a:gd name="connsiteY4" fmla="*/ 517072 h 517072"/>
                <a:gd name="connsiteX5" fmla="*/ 0 w 449036"/>
                <a:gd name="connsiteY5" fmla="*/ 468086 h 517072"/>
                <a:gd name="connsiteX6" fmla="*/ 54429 w 449036"/>
                <a:gd name="connsiteY6" fmla="*/ 35379 h 51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9036" h="517072">
                  <a:moveTo>
                    <a:pt x="54429" y="35379"/>
                  </a:moveTo>
                  <a:lnTo>
                    <a:pt x="125186" y="0"/>
                  </a:lnTo>
                  <a:lnTo>
                    <a:pt x="449036" y="19050"/>
                  </a:lnTo>
                  <a:lnTo>
                    <a:pt x="389165" y="451757"/>
                  </a:lnTo>
                  <a:lnTo>
                    <a:pt x="337458" y="517072"/>
                  </a:lnTo>
                  <a:lnTo>
                    <a:pt x="0" y="468086"/>
                  </a:lnTo>
                  <a:lnTo>
                    <a:pt x="54429" y="35379"/>
                  </a:lnTo>
                  <a:close/>
                </a:path>
              </a:pathLst>
            </a:custGeom>
            <a:noFill/>
            <a:ln w="38100">
              <a:solidFill>
                <a:srgbClr val="FFC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it-IT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13" name="Text Box 2">
              <a:extLst>
                <a:ext uri="{FF2B5EF4-FFF2-40B4-BE49-F238E27FC236}">
                  <a16:creationId xmlns:a16="http://schemas.microsoft.com/office/drawing/2014/main" id="{A5B2A8B7-D4E5-4AEA-8127-5C3F66589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3636" y="673642"/>
              <a:ext cx="595897" cy="23487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ctr" anchorCtr="0">
              <a:noAutofit/>
            </a:bodyPr>
            <a:lstStyle/>
            <a:p>
              <a:pPr algn="ctr">
                <a:spcAft>
                  <a:spcPts val="400"/>
                </a:spcAft>
              </a:pPr>
              <a:r>
                <a:rPr lang="en-US" sz="1200" dirty="0">
                  <a:effectLst/>
                  <a:latin typeface="Open Sans" pitchFamily="2" charset="0"/>
                  <a:ea typeface="Open Sans" pitchFamily="2" charset="0"/>
                  <a:cs typeface="Open Sans" pitchFamily="2" charset="0"/>
                </a:rPr>
                <a:t>Snubber</a:t>
              </a:r>
              <a:endParaRPr lang="it-IT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A59F848-0A2E-4F79-BC0B-37062694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899" y="4059707"/>
            <a:ext cx="3085018" cy="23137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D65042-1DFE-4F88-B4ED-59295C846E6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1" b="24648"/>
          <a:stretch/>
        </p:blipFill>
        <p:spPr>
          <a:xfrm rot="5400000">
            <a:off x="9370934" y="3470865"/>
            <a:ext cx="3429002" cy="1413979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3E165FF1-94BC-467B-8625-501C8CE97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458" y="1339326"/>
            <a:ext cx="5028037" cy="24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">
            <a:extLst>
              <a:ext uri="{FF2B5EF4-FFF2-40B4-BE49-F238E27FC236}">
                <a16:creationId xmlns:a16="http://schemas.microsoft.com/office/drawing/2014/main" id="{DB050A67-3921-4F13-A633-A60C6A3D4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0845" y="1991514"/>
            <a:ext cx="903249" cy="352611"/>
          </a:xfrm>
          <a:prstGeom prst="rect">
            <a:avLst/>
          </a:prstGeom>
          <a:solidFill>
            <a:srgbClr val="7030A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0" tIns="0" rIns="0" bIns="0" anchor="ctr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en-US" sz="20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PDSR</a:t>
            </a:r>
            <a:endParaRPr lang="it-IT" sz="1200" dirty="0">
              <a:effectLst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5D4BF7-1554-4669-AE0D-4AD8CBB00197}"/>
              </a:ext>
            </a:extLst>
          </p:cNvPr>
          <p:cNvSpPr txBox="1"/>
          <p:nvPr/>
        </p:nvSpPr>
        <p:spPr>
          <a:xfrm>
            <a:off x="599379" y="5149342"/>
            <a:ext cx="760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PDAT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730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AE09A86-4C51-480D-9DBC-69A1F76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the PDC Power Supplies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491E53-598C-4696-A97E-683BCD085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94265" y="2268887"/>
            <a:ext cx="3863300" cy="2897475"/>
          </a:xfrm>
          <a:prstGeom prst="rect">
            <a:avLst/>
          </a:prstGeom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598BBFDD-45CD-4072-83D2-25EC464FA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5874" y="2487218"/>
            <a:ext cx="2460813" cy="24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>
            <a:extLst>
              <a:ext uri="{FF2B5EF4-FFF2-40B4-BE49-F238E27FC236}">
                <a16:creationId xmlns:a16="http://schemas.microsoft.com/office/drawing/2014/main" id="{398882FB-CEF4-4A79-A8EA-3AD05BF3B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62141" y="982755"/>
            <a:ext cx="2918797" cy="225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B480A4-030E-4D56-8E55-BDA941966A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" t="10090" r="8112"/>
          <a:stretch/>
        </p:blipFill>
        <p:spPr>
          <a:xfrm>
            <a:off x="7261400" y="3393255"/>
            <a:ext cx="3819538" cy="3022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400E9EF-D8A5-4A5A-9BE5-378C3E16F9E6}"/>
              </a:ext>
            </a:extLst>
          </p:cNvPr>
          <p:cNvSpPr txBox="1"/>
          <p:nvPr/>
        </p:nvSpPr>
        <p:spPr>
          <a:xfrm>
            <a:off x="3665685" y="1416642"/>
            <a:ext cx="877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PDAV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E90570-9CEF-4879-B044-B2B2A8192B6D}"/>
              </a:ext>
            </a:extLst>
          </p:cNvPr>
          <p:cNvSpPr txBox="1"/>
          <p:nvPr/>
        </p:nvSpPr>
        <p:spPr>
          <a:xfrm>
            <a:off x="7240348" y="3059668"/>
            <a:ext cx="760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TDAT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435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357E0-EEB3-49D2-BFFA-7676ED7E5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 of the PDAT-PDCB-PDSR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C5477-DDE9-4422-B62A-323AD33A4F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49" y="1504037"/>
            <a:ext cx="5470161" cy="2093665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The PDAT converter charges the capacitor bank (PDCB)</a:t>
            </a:r>
          </a:p>
          <a:p>
            <a:r>
              <a:rPr lang="en-GB" sz="2400" dirty="0"/>
              <a:t>Once charged, the static switch (PDSR) closes, triggering an oscillating current discharge of up to 10 kA</a:t>
            </a:r>
          </a:p>
          <a:p>
            <a:r>
              <a:rPr lang="en-GB" sz="2400" dirty="0"/>
              <a:t>This generates a magnetizing flux variation that induces a plasma current of about 50 kA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860EC8F-B3B2-4EFC-9406-E57F71A370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9950" y="1358414"/>
            <a:ext cx="5819095" cy="45259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9CB27E-12F7-40EC-AB74-7C0DE8EB4FB1}"/>
              </a:ext>
            </a:extLst>
          </p:cNvPr>
          <p:cNvSpPr txBox="1"/>
          <p:nvPr/>
        </p:nvSpPr>
        <p:spPr>
          <a:xfrm>
            <a:off x="5889625" y="6030000"/>
            <a:ext cx="63023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From: M. </a:t>
            </a:r>
            <a:r>
              <a:rPr lang="en-GB" sz="1200" dirty="0" err="1">
                <a:latin typeface="Open Sans" pitchFamily="2" charset="0"/>
                <a:ea typeface="Open Sans" pitchFamily="2" charset="0"/>
                <a:cs typeface="Open Sans" pitchFamily="2" charset="0"/>
              </a:rPr>
              <a:t>Faoro</a:t>
            </a:r>
            <a:r>
              <a:rPr lang="en-GB" sz="1200" dirty="0">
                <a:latin typeface="Open Sans" pitchFamily="2" charset="0"/>
                <a:ea typeface="Open Sans" pitchFamily="2" charset="0"/>
                <a:cs typeface="Open Sans" pitchFamily="2" charset="0"/>
              </a:rPr>
              <a:t>, “RFX-mod2 Pulse Discharge Cleaning: review of the design and modelling”, 2024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D96E451-20FF-4033-B594-F95F12182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492" y="3617423"/>
            <a:ext cx="5349251" cy="261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97DB60-66D8-4720-84EE-77B430F4C193}"/>
              </a:ext>
            </a:extLst>
          </p:cNvPr>
          <p:cNvSpPr/>
          <p:nvPr/>
        </p:nvSpPr>
        <p:spPr>
          <a:xfrm>
            <a:off x="2857499" y="3617422"/>
            <a:ext cx="2921783" cy="2618021"/>
          </a:xfrm>
          <a:prstGeom prst="rect">
            <a:avLst/>
          </a:prstGeom>
          <a:solidFill>
            <a:srgbClr val="F2F2F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1F9B3-D4C6-4B26-BF97-EE0E7F85F33B}"/>
              </a:ext>
            </a:extLst>
          </p:cNvPr>
          <p:cNvSpPr/>
          <p:nvPr/>
        </p:nvSpPr>
        <p:spPr>
          <a:xfrm flipV="1">
            <a:off x="8396654" y="1609357"/>
            <a:ext cx="3174023" cy="842963"/>
          </a:xfrm>
          <a:prstGeom prst="rect">
            <a:avLst/>
          </a:prstGeom>
          <a:solidFill>
            <a:srgbClr val="F2F2F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2A2EA5-9E2C-436A-A834-11E279ED48CB}"/>
              </a:ext>
            </a:extLst>
          </p:cNvPr>
          <p:cNvSpPr/>
          <p:nvPr/>
        </p:nvSpPr>
        <p:spPr>
          <a:xfrm>
            <a:off x="2013438" y="3617422"/>
            <a:ext cx="844060" cy="2618021"/>
          </a:xfrm>
          <a:prstGeom prst="rect">
            <a:avLst/>
          </a:prstGeom>
          <a:solidFill>
            <a:srgbClr val="F2F2F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AABDBF-CF68-4BC7-9A7A-F9389B45212D}"/>
              </a:ext>
            </a:extLst>
          </p:cNvPr>
          <p:cNvSpPr/>
          <p:nvPr/>
        </p:nvSpPr>
        <p:spPr>
          <a:xfrm flipV="1">
            <a:off x="8396654" y="2464223"/>
            <a:ext cx="3174023" cy="1133479"/>
          </a:xfrm>
          <a:prstGeom prst="rect">
            <a:avLst/>
          </a:prstGeom>
          <a:solidFill>
            <a:srgbClr val="F2F2F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B03639-8799-4683-A714-714EA6E4CEDD}"/>
              </a:ext>
            </a:extLst>
          </p:cNvPr>
          <p:cNvSpPr/>
          <p:nvPr/>
        </p:nvSpPr>
        <p:spPr>
          <a:xfrm flipV="1">
            <a:off x="8396654" y="3611985"/>
            <a:ext cx="3174023" cy="1300167"/>
          </a:xfrm>
          <a:prstGeom prst="rect">
            <a:avLst/>
          </a:prstGeom>
          <a:solidFill>
            <a:srgbClr val="F2F2F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3E4AC4-F075-41C7-8F1E-7E56521D3F5E}"/>
              </a:ext>
            </a:extLst>
          </p:cNvPr>
          <p:cNvSpPr/>
          <p:nvPr/>
        </p:nvSpPr>
        <p:spPr>
          <a:xfrm flipV="1">
            <a:off x="8396654" y="4926433"/>
            <a:ext cx="3174023" cy="809631"/>
          </a:xfrm>
          <a:prstGeom prst="rect">
            <a:avLst/>
          </a:prstGeom>
          <a:solidFill>
            <a:srgbClr val="F2F2F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61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3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357E0-EEB3-49D2-BFFA-7676ED7E5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components procured via PNRR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C5477-DDE9-4422-B62A-323AD33A4F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358414"/>
            <a:ext cx="4400550" cy="5056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Components procured:</a:t>
            </a:r>
          </a:p>
          <a:p>
            <a:r>
              <a:rPr lang="en-GB" sz="2400" dirty="0"/>
              <a:t>PDSI01: medium-voltage disconnectors to isolate the PDC power supplies from the magnets during normal experimental operation</a:t>
            </a:r>
          </a:p>
          <a:p>
            <a:r>
              <a:rPr lang="en-GB" sz="2400" dirty="0"/>
              <a:t>Medium-voltage cable connections, some previously missing</a:t>
            </a:r>
          </a:p>
          <a:p>
            <a:r>
              <a:rPr lang="en-GB" sz="2400" dirty="0"/>
              <a:t>Snubber circuit, to reduce the voltage derivative on the magnetizing magnet during PDC operation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D6C27F73-500A-4C63-B95E-C27287DA0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65700" y="2348392"/>
            <a:ext cx="7226072" cy="356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698CE3-173F-4168-A596-E2521DFDE84A}"/>
              </a:ext>
            </a:extLst>
          </p:cNvPr>
          <p:cNvSpPr txBox="1"/>
          <p:nvPr/>
        </p:nvSpPr>
        <p:spPr>
          <a:xfrm>
            <a:off x="6337300" y="1840984"/>
            <a:ext cx="480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New components highlighted in red</a:t>
            </a:r>
            <a:endParaRPr lang="en-GB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82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7ED6689-C512-4774-AD38-DB5BE4D83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Procured components: Snubber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E12B46-9F82-410E-A272-5F85750054E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94150" y="1599039"/>
            <a:ext cx="5379621" cy="40325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419ACD-777E-4180-A457-CF8E4E4D6B74}"/>
              </a:ext>
            </a:extLst>
          </p:cNvPr>
          <p:cNvSpPr/>
          <p:nvPr/>
        </p:nvSpPr>
        <p:spPr>
          <a:xfrm>
            <a:off x="8776020" y="2062163"/>
            <a:ext cx="2406712" cy="1238250"/>
          </a:xfrm>
          <a:prstGeom prst="roundRect">
            <a:avLst>
              <a:gd name="adj" fmla="val 933"/>
            </a:avLst>
          </a:prstGeom>
          <a:solidFill>
            <a:srgbClr val="00B050">
              <a:alpha val="20000"/>
            </a:srgbClr>
          </a:solidFill>
          <a:ln w="57150">
            <a:solidFill>
              <a:srgbClr val="00B05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8CDA621-30E1-4E3B-9C63-6DF487E673D3}"/>
              </a:ext>
            </a:extLst>
          </p:cNvPr>
          <p:cNvSpPr/>
          <p:nvPr/>
        </p:nvSpPr>
        <p:spPr>
          <a:xfrm>
            <a:off x="8776020" y="3471864"/>
            <a:ext cx="2432526" cy="1061036"/>
          </a:xfrm>
          <a:prstGeom prst="roundRect">
            <a:avLst>
              <a:gd name="adj" fmla="val 933"/>
            </a:avLst>
          </a:prstGeom>
          <a:solidFill>
            <a:srgbClr val="FF0000">
              <a:alpha val="20000"/>
            </a:srgbClr>
          </a:solidFill>
          <a:ln w="57150">
            <a:solidFill>
              <a:srgbClr val="FF000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F284EC6-BD9D-43E0-8298-89C7B537C983}"/>
              </a:ext>
            </a:extLst>
          </p:cNvPr>
          <p:cNvSpPr/>
          <p:nvPr/>
        </p:nvSpPr>
        <p:spPr>
          <a:xfrm>
            <a:off x="8743952" y="4722020"/>
            <a:ext cx="2497931" cy="1114424"/>
          </a:xfrm>
          <a:prstGeom prst="roundRect">
            <a:avLst>
              <a:gd name="adj" fmla="val 933"/>
            </a:avLst>
          </a:prstGeom>
          <a:solidFill>
            <a:schemeClr val="accent1">
              <a:alpha val="20000"/>
            </a:schemeClr>
          </a:solidFill>
          <a:ln w="57150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5E966C-775D-4F54-B144-D0E0E9885067}"/>
              </a:ext>
            </a:extLst>
          </p:cNvPr>
          <p:cNvGrpSpPr/>
          <p:nvPr/>
        </p:nvGrpSpPr>
        <p:grpSpPr>
          <a:xfrm>
            <a:off x="4664999" y="2011537"/>
            <a:ext cx="1330101" cy="587537"/>
            <a:chOff x="3768329" y="3504077"/>
            <a:chExt cx="1330101" cy="58753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2310A68-E2F3-4F07-8B7F-29CFD2BA5DAB}"/>
                </a:ext>
              </a:extLst>
            </p:cNvPr>
            <p:cNvSpPr/>
            <p:nvPr/>
          </p:nvSpPr>
          <p:spPr>
            <a:xfrm>
              <a:off x="3768329" y="3504077"/>
              <a:ext cx="1330101" cy="587537"/>
            </a:xfrm>
            <a:prstGeom prst="roundRect">
              <a:avLst>
                <a:gd name="adj" fmla="val 933"/>
              </a:avLst>
            </a:prstGeom>
            <a:solidFill>
              <a:srgbClr val="FF0000">
                <a:alpha val="20000"/>
              </a:srgbClr>
            </a:solidFill>
            <a:ln w="57150">
              <a:solidFill>
                <a:srgbClr val="FF000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F252533-E500-42E8-8DE5-BFA6EA342462}"/>
                </a:ext>
              </a:extLst>
            </p:cNvPr>
            <p:cNvSpPr txBox="1"/>
            <p:nvPr/>
          </p:nvSpPr>
          <p:spPr>
            <a:xfrm>
              <a:off x="3883120" y="3625270"/>
              <a:ext cx="7394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2</a:t>
              </a:r>
              <a:r>
                <a:rPr lang="el-GR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0 Ω</a:t>
              </a:r>
              <a:endParaRPr lang="en-GB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AA1608C-988F-4599-84E8-C23A76B676CF}"/>
              </a:ext>
            </a:extLst>
          </p:cNvPr>
          <p:cNvGrpSpPr/>
          <p:nvPr/>
        </p:nvGrpSpPr>
        <p:grpSpPr>
          <a:xfrm>
            <a:off x="6525008" y="2333846"/>
            <a:ext cx="1333500" cy="587537"/>
            <a:chOff x="1908492" y="3173046"/>
            <a:chExt cx="1333500" cy="58753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36B0E8A-7D66-4D38-A6DE-BDE9F3DCCDBE}"/>
                </a:ext>
              </a:extLst>
            </p:cNvPr>
            <p:cNvSpPr/>
            <p:nvPr/>
          </p:nvSpPr>
          <p:spPr>
            <a:xfrm>
              <a:off x="1908492" y="3173046"/>
              <a:ext cx="1333500" cy="587537"/>
            </a:xfrm>
            <a:prstGeom prst="roundRect">
              <a:avLst>
                <a:gd name="adj" fmla="val 933"/>
              </a:avLst>
            </a:prstGeom>
            <a:solidFill>
              <a:srgbClr val="00B050">
                <a:alpha val="20000"/>
              </a:srgbClr>
            </a:solidFill>
            <a:ln w="57150">
              <a:solidFill>
                <a:srgbClr val="00B05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C067127-F564-4F80-A512-92097E96452F}"/>
                </a:ext>
              </a:extLst>
            </p:cNvPr>
            <p:cNvSpPr txBox="1"/>
            <p:nvPr/>
          </p:nvSpPr>
          <p:spPr>
            <a:xfrm>
              <a:off x="2310288" y="3300413"/>
              <a:ext cx="88233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30</a:t>
              </a:r>
              <a:r>
                <a:rPr lang="el-GR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0 Ω</a:t>
              </a:r>
              <a:endParaRPr lang="en-GB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240664-555E-4C51-B3B2-181E18AB5EA3}"/>
              </a:ext>
            </a:extLst>
          </p:cNvPr>
          <p:cNvGrpSpPr/>
          <p:nvPr/>
        </p:nvGrpSpPr>
        <p:grpSpPr>
          <a:xfrm>
            <a:off x="4661600" y="2670502"/>
            <a:ext cx="1333500" cy="587537"/>
            <a:chOff x="1908492" y="3840733"/>
            <a:chExt cx="1333500" cy="587537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C867429-E49A-497F-B109-636A1330F54C}"/>
                </a:ext>
              </a:extLst>
            </p:cNvPr>
            <p:cNvSpPr/>
            <p:nvPr/>
          </p:nvSpPr>
          <p:spPr>
            <a:xfrm>
              <a:off x="1908492" y="3840733"/>
              <a:ext cx="1333500" cy="587537"/>
            </a:xfrm>
            <a:prstGeom prst="roundRect">
              <a:avLst>
                <a:gd name="adj" fmla="val 933"/>
              </a:avLst>
            </a:prstGeom>
            <a:solidFill>
              <a:schemeClr val="accent1">
                <a:alpha val="20000"/>
              </a:schemeClr>
            </a:solidFill>
            <a:ln w="57150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8527F2A-944C-4FEA-81AC-3D81C8129A16}"/>
                </a:ext>
              </a:extLst>
            </p:cNvPr>
            <p:cNvSpPr txBox="1"/>
            <p:nvPr/>
          </p:nvSpPr>
          <p:spPr>
            <a:xfrm>
              <a:off x="2008554" y="3966542"/>
              <a:ext cx="78227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15 μ</a:t>
              </a:r>
              <a:r>
                <a:rPr lang="it-IT" dirty="0">
                  <a:latin typeface="Open Sans" pitchFamily="2" charset="0"/>
                  <a:ea typeface="Open Sans" pitchFamily="2" charset="0"/>
                  <a:cs typeface="Open Sans" pitchFamily="2" charset="0"/>
                </a:rPr>
                <a:t>F</a:t>
              </a:r>
              <a:endParaRPr lang="en-GB" dirty="0">
                <a:latin typeface="Open Sans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D36298A-EA6C-40E2-8665-6529275AAD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3933" y="1431473"/>
            <a:ext cx="1333500" cy="2400300"/>
          </a:xfrm>
          <a:prstGeom prst="rect">
            <a:avLst/>
          </a:prstGeom>
        </p:spPr>
      </p:pic>
      <p:pic>
        <p:nvPicPr>
          <p:cNvPr id="24" name="Picture 12">
            <a:extLst>
              <a:ext uri="{FF2B5EF4-FFF2-40B4-BE49-F238E27FC236}">
                <a16:creationId xmlns:a16="http://schemas.microsoft.com/office/drawing/2014/main" id="{5661ED30-06D1-4524-BC46-63B548D0A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1499" y="3952966"/>
            <a:ext cx="4864952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1F97C41B-B814-4DAD-BAE6-96FEED79B4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50" y="1358414"/>
            <a:ext cx="4135979" cy="5056301"/>
          </a:xfrm>
        </p:spPr>
        <p:txBody>
          <a:bodyPr>
            <a:normAutofit/>
          </a:bodyPr>
          <a:lstStyle/>
          <a:p>
            <a:r>
              <a:rPr lang="en-GB" sz="2000" dirty="0"/>
              <a:t>Rated 10 kV, 10 kA, with a duty cycle of 0.01 s every 2 s</a:t>
            </a:r>
          </a:p>
        </p:txBody>
      </p:sp>
    </p:spTree>
    <p:extLst>
      <p:ext uri="{BB962C8B-B14F-4D97-AF65-F5344CB8AC3E}">
        <p14:creationId xmlns:p14="http://schemas.microsoft.com/office/powerpoint/2010/main" val="105181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12195</TotalTime>
  <Words>699</Words>
  <Application>Microsoft Office PowerPoint</Application>
  <PresentationFormat>Widescreen</PresentationFormat>
  <Paragraphs>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Wingdings 2</vt:lpstr>
      <vt:lpstr>Open Sans</vt:lpstr>
      <vt:lpstr>Arial</vt:lpstr>
      <vt:lpstr>Calibri</vt:lpstr>
      <vt:lpstr>Calibri Light</vt:lpstr>
      <vt:lpstr>Office Theme</vt:lpstr>
      <vt:lpstr>Integration of the Pulse Discharge Cleaning system in RFX-mod2</vt:lpstr>
      <vt:lpstr>Purpose of the Pulse Discharge Cleaning (PDC)</vt:lpstr>
      <vt:lpstr>Motivation of the work</vt:lpstr>
      <vt:lpstr>Overview of the PDC Power Supplies</vt:lpstr>
      <vt:lpstr>Overview of the PDC Power Supplies</vt:lpstr>
      <vt:lpstr>Overview of the PDC Power Supplies</vt:lpstr>
      <vt:lpstr>Operation of the PDAT-PDCB-PDSR</vt:lpstr>
      <vt:lpstr>New components procured via PNRR</vt:lpstr>
      <vt:lpstr>Procured components: Snubber</vt:lpstr>
      <vt:lpstr>Procured components: PDSI01</vt:lpstr>
      <vt:lpstr>Commissioning: from the electronic boards</vt:lpstr>
      <vt:lpstr>Commissioning: test setup</vt:lpstr>
      <vt:lpstr>Commissioning: first results</vt:lpstr>
      <vt:lpstr>Conclusions &amp;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Santoro Francesco</dc:creator>
  <cp:lastModifiedBy>Santoro Francesco</cp:lastModifiedBy>
  <cp:revision>432</cp:revision>
  <dcterms:created xsi:type="dcterms:W3CDTF">2025-01-23T10:08:00Z</dcterms:created>
  <dcterms:modified xsi:type="dcterms:W3CDTF">2026-03-25T14:26:15Z</dcterms:modified>
</cp:coreProperties>
</file>