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300" r:id="rId2"/>
    <p:sldId id="301" r:id="rId3"/>
    <p:sldId id="302" r:id="rId4"/>
    <p:sldId id="303" r:id="rId5"/>
    <p:sldId id="304" r:id="rId6"/>
    <p:sldId id="307" r:id="rId7"/>
    <p:sldId id="305" r:id="rId8"/>
    <p:sldId id="306" r:id="rId9"/>
    <p:sldId id="308" r:id="rId10"/>
    <p:sldId id="342" r:id="rId11"/>
    <p:sldId id="309" r:id="rId12"/>
    <p:sldId id="311" r:id="rId13"/>
    <p:sldId id="312" r:id="rId14"/>
    <p:sldId id="310" r:id="rId15"/>
    <p:sldId id="313" r:id="rId16"/>
    <p:sldId id="345" r:id="rId17"/>
    <p:sldId id="343" r:id="rId18"/>
    <p:sldId id="315" r:id="rId19"/>
    <p:sldId id="322" r:id="rId20"/>
    <p:sldId id="323" r:id="rId21"/>
    <p:sldId id="325" r:id="rId22"/>
    <p:sldId id="324" r:id="rId23"/>
    <p:sldId id="321" r:id="rId24"/>
    <p:sldId id="316" r:id="rId25"/>
    <p:sldId id="327" r:id="rId26"/>
    <p:sldId id="328" r:id="rId27"/>
    <p:sldId id="326" r:id="rId28"/>
    <p:sldId id="344" r:id="rId29"/>
    <p:sldId id="318" r:id="rId30"/>
    <p:sldId id="329" r:id="rId31"/>
    <p:sldId id="330" r:id="rId32"/>
    <p:sldId id="332" r:id="rId33"/>
    <p:sldId id="333" r:id="rId34"/>
    <p:sldId id="320" r:id="rId35"/>
    <p:sldId id="334" r:id="rId36"/>
    <p:sldId id="335" r:id="rId37"/>
    <p:sldId id="336" r:id="rId38"/>
    <p:sldId id="338" r:id="rId39"/>
    <p:sldId id="337" r:id="rId40"/>
    <p:sldId id="339" r:id="rId41"/>
    <p:sldId id="340" r:id="rId42"/>
    <p:sldId id="341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9900"/>
    <a:srgbClr val="BB7537"/>
    <a:srgbClr val="BB6F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8" autoAdjust="0"/>
    <p:restoredTop sz="94660"/>
  </p:normalViewPr>
  <p:slideViewPr>
    <p:cSldViewPr snapToGrid="0">
      <p:cViewPr varScale="1">
        <p:scale>
          <a:sx n="93" d="100"/>
          <a:sy n="93" d="100"/>
        </p:scale>
        <p:origin x="25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UZZO Simone" userId="17c69982-fdac-41df-b487-23398e87df91" providerId="ADAL" clId="{4CDC1E9D-9021-4B21-B7A6-8A23557F158B}"/>
    <pc:docChg chg="undo custSel modSld">
      <pc:chgData name="PERUZZO Simone" userId="17c69982-fdac-41df-b487-23398e87df91" providerId="ADAL" clId="{4CDC1E9D-9021-4B21-B7A6-8A23557F158B}" dt="2026-03-17T08:46:38.189" v="92" actId="555"/>
      <pc:docMkLst>
        <pc:docMk/>
      </pc:docMkLst>
      <pc:sldChg chg="addSp delSp modSp mod">
        <pc:chgData name="PERUZZO Simone" userId="17c69982-fdac-41df-b487-23398e87df91" providerId="ADAL" clId="{4CDC1E9D-9021-4B21-B7A6-8A23557F158B}" dt="2026-03-17T08:46:38.189" v="92" actId="555"/>
        <pc:sldMkLst>
          <pc:docMk/>
          <pc:sldMk cId="3485019728" sldId="300"/>
        </pc:sldMkLst>
        <pc:spChg chg="add del mod">
          <ac:chgData name="PERUZZO Simone" userId="17c69982-fdac-41df-b487-23398e87df91" providerId="ADAL" clId="{4CDC1E9D-9021-4B21-B7A6-8A23557F158B}" dt="2026-03-17T08:35:07.171" v="20" actId="478"/>
          <ac:spMkLst>
            <pc:docMk/>
            <pc:sldMk cId="3485019728" sldId="300"/>
            <ac:spMk id="6" creationId="{98B54213-BEC1-458E-BFD4-84F1FBCAF423}"/>
          </ac:spMkLst>
        </pc:spChg>
        <pc:spChg chg="mod">
          <ac:chgData name="PERUZZO Simone" userId="17c69982-fdac-41df-b487-23398e87df91" providerId="ADAL" clId="{4CDC1E9D-9021-4B21-B7A6-8A23557F158B}" dt="2026-03-17T08:46:38.189" v="92" actId="555"/>
          <ac:spMkLst>
            <pc:docMk/>
            <pc:sldMk cId="3485019728" sldId="300"/>
            <ac:spMk id="10" creationId="{9DCE526F-EC04-480A-ADD3-BC9D9C1C1567}"/>
          </ac:spMkLst>
        </pc:spChg>
        <pc:picChg chg="add del mod">
          <ac:chgData name="PERUZZO Simone" userId="17c69982-fdac-41df-b487-23398e87df91" providerId="ADAL" clId="{4CDC1E9D-9021-4B21-B7A6-8A23557F158B}" dt="2026-03-17T08:29:47.148" v="3" actId="478"/>
          <ac:picMkLst>
            <pc:docMk/>
            <pc:sldMk cId="3485019728" sldId="300"/>
            <ac:picMk id="12" creationId="{27D20F31-05B2-441B-8272-0F7C635A91FC}"/>
          </ac:picMkLst>
        </pc:picChg>
        <pc:picChg chg="add del mod ord">
          <ac:chgData name="PERUZZO Simone" userId="17c69982-fdac-41df-b487-23398e87df91" providerId="ADAL" clId="{4CDC1E9D-9021-4B21-B7A6-8A23557F158B}" dt="2026-03-17T08:45:00.040" v="82" actId="478"/>
          <ac:picMkLst>
            <pc:docMk/>
            <pc:sldMk cId="3485019728" sldId="300"/>
            <ac:picMk id="13" creationId="{98042849-495B-4259-9FB1-58C11844358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6CB34-521D-4430-86EC-B1DAD30FDD03}" type="datetimeFigureOut">
              <a:rPr lang="en-GB" smtClean="0"/>
              <a:t>25/03/2026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6F26A-57A4-42C8-99D1-DD4BC2C7A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763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6933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013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5370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3213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2905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31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9781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7616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135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6555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633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133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0828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9926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9923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9983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0486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0162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1990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0944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641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659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6625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9925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09010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30967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29154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1430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00933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18847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47319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37181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669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25715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3423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4563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764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764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243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6074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247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957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7F696-A53C-4E20-BFA1-7EA052A4EB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4E5355-30FA-4A67-85D2-65022147D1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FF89B-3CC2-483E-9BE1-C4EDD9275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73F8C-885E-4027-82B9-D633653A1A50}" type="datetimeFigureOut">
              <a:rPr lang="en-GB" smtClean="0"/>
              <a:t>25/03/2026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2119C-4B88-4154-B188-98A2A6942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05E4B5-4E83-417D-83F6-80133F22B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A5D1-09CA-40EC-875D-464762675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58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6955E-4225-42F2-A4CB-F91D68A09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BBD17F-D40E-423C-9682-EEB3FDF6A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8CBF7-811E-4F10-BD43-09E64B474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73F8C-885E-4027-82B9-D633653A1A50}" type="datetimeFigureOut">
              <a:rPr lang="en-GB" smtClean="0"/>
              <a:t>25/03/2026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69938E-F60B-41BB-9559-A6CFCE0A2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A00A3-FD53-4C52-8600-08539CB5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A5D1-09CA-40EC-875D-464762675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738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0CECF7-8584-419B-899C-4ACD644CF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C406D1-2F43-4866-8ED9-7A308FFAF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1416D-BDB7-446C-95DD-B93943911F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73F8C-885E-4027-82B9-D633653A1A50}" type="datetimeFigureOut">
              <a:rPr lang="en-GB" smtClean="0"/>
              <a:t>25/03/2026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A966F-B802-4D60-9D18-2DA7388C80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69441-B831-471E-82D8-BB13D835B3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9A5D1-09CA-40EC-875D-464762675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87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2.png"/><Relationship Id="rId9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2.png"/><Relationship Id="rId9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6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0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0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1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p4"/><Relationship Id="rId7" Type="http://schemas.openxmlformats.org/officeDocument/2006/relationships/image" Target="../media/image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38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8.png"/><Relationship Id="rId4" Type="http://schemas.openxmlformats.org/officeDocument/2006/relationships/video" Target="../media/media2.mp4"/><Relationship Id="rId9" Type="http://schemas.openxmlformats.org/officeDocument/2006/relationships/image" Target="../media/image3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g"/><Relationship Id="rId5" Type="http://schemas.openxmlformats.org/officeDocument/2006/relationships/image" Target="../media/image39.jpg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578279"/>
            <a:ext cx="12192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Glow Discharge </a:t>
            </a:r>
            <a:r>
              <a:rPr lang="en-US" sz="3600" dirty="0" smtClean="0"/>
              <a:t>cleaning</a:t>
            </a:r>
          </a:p>
          <a:p>
            <a:pPr algn="ctr"/>
            <a:r>
              <a:rPr lang="en-US" sz="3600" dirty="0" smtClean="0"/>
              <a:t>efficiency analyses</a:t>
            </a:r>
          </a:p>
          <a:p>
            <a:pPr algn="ctr"/>
            <a:r>
              <a:rPr lang="en-US" sz="3600" dirty="0" smtClean="0"/>
              <a:t>in </a:t>
            </a:r>
            <a:r>
              <a:rPr lang="en-US" sz="3600" dirty="0"/>
              <a:t>view of RFX-mod2 </a:t>
            </a:r>
            <a:r>
              <a:rPr lang="en-US" sz="3600" dirty="0" smtClean="0"/>
              <a:t>operation</a:t>
            </a:r>
          </a:p>
          <a:p>
            <a:pPr algn="ctr"/>
            <a:endParaRPr lang="it-IT" dirty="0"/>
          </a:p>
          <a:p>
            <a:pPr algn="ctr"/>
            <a:endParaRPr lang="it-IT" dirty="0" smtClean="0"/>
          </a:p>
          <a:p>
            <a:pPr algn="ctr"/>
            <a:endParaRPr lang="it-IT" dirty="0"/>
          </a:p>
          <a:p>
            <a:pPr algn="ctr"/>
            <a:endParaRPr lang="it-IT" dirty="0" smtClean="0"/>
          </a:p>
          <a:p>
            <a:pPr algn="ctr"/>
            <a:endParaRPr lang="it-IT" dirty="0"/>
          </a:p>
          <a:p>
            <a:pPr algn="ctr"/>
            <a:endParaRPr lang="it-IT" dirty="0" smtClean="0"/>
          </a:p>
          <a:p>
            <a:pPr algn="ctr"/>
            <a:r>
              <a:rPr lang="it-IT" sz="1200" dirty="0" smtClean="0"/>
              <a:t>Michele Fadone, WP1, CNR-ISTP Padova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8501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10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Previous</a:t>
            </a:r>
            <a:r>
              <a:rPr lang="it-IT" b="1" dirty="0" smtClean="0"/>
              <a:t> GDC in RFX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1806" y="2980164"/>
            <a:ext cx="1104996" cy="27129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t="24717" b="21553"/>
          <a:stretch/>
        </p:blipFill>
        <p:spPr>
          <a:xfrm rot="16200000">
            <a:off x="8868577" y="3789673"/>
            <a:ext cx="2712955" cy="1093267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33631" y="1888781"/>
            <a:ext cx="793463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1" dirty="0" smtClean="0"/>
              <a:t>Issues:</a:t>
            </a:r>
          </a:p>
          <a:p>
            <a:pPr algn="just"/>
            <a:endParaRPr lang="en-US" sz="1800" b="1" dirty="0" smtClean="0"/>
          </a:p>
          <a:p>
            <a:pPr algn="just"/>
            <a:r>
              <a:rPr lang="en-US" sz="1800" dirty="0" smtClean="0"/>
              <a:t>-with only 2 electrodes, the spatial density profile along the toroidal direction was not uniform</a:t>
            </a:r>
          </a:p>
          <a:p>
            <a:pPr algn="just"/>
            <a:endParaRPr lang="en-US" sz="1800" dirty="0" smtClean="0"/>
          </a:p>
          <a:p>
            <a:pPr algn="just"/>
            <a:r>
              <a:rPr lang="en-US" sz="1800" dirty="0" smtClean="0"/>
              <a:t>-a lot of maintenance operations required since the ceramic insulators reached high temperatures, probably for these 2 reasons:</a:t>
            </a:r>
          </a:p>
          <a:p>
            <a:pPr algn="just"/>
            <a:endParaRPr lang="en-US" sz="1800" dirty="0" smtClean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1800" dirty="0" smtClean="0"/>
              <a:t>After </a:t>
            </a:r>
            <a:r>
              <a:rPr lang="en-US" sz="1800" dirty="0" err="1" smtClean="0"/>
              <a:t>boronization</a:t>
            </a:r>
            <a:r>
              <a:rPr lang="en-US" sz="1800" dirty="0"/>
              <a:t>, B</a:t>
            </a:r>
            <a:r>
              <a:rPr lang="en-US" sz="1800" baseline="-25000" dirty="0"/>
              <a:t>4</a:t>
            </a:r>
            <a:r>
              <a:rPr lang="en-US" sz="1800" dirty="0"/>
              <a:t>C </a:t>
            </a:r>
            <a:r>
              <a:rPr lang="en-US" sz="1800" dirty="0" smtClean="0"/>
              <a:t>started to deposit on the electrode reducing the anode surface and increasing local temperature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1800" dirty="0" smtClean="0"/>
              <a:t>The support system in vacuum had to be at floating potential otherwise an arc discharge could occur  at the bottom of the electrode reducing the GDC efficiency</a:t>
            </a:r>
          </a:p>
          <a:p>
            <a:pPr algn="just"/>
            <a:endParaRPr lang="en-US" sz="1800" dirty="0" smtClean="0"/>
          </a:p>
          <a:p>
            <a:pPr algn="just"/>
            <a:r>
              <a:rPr lang="en-US" sz="1800" dirty="0" smtClean="0"/>
              <a:t>No beneficial effect detected with the RF assistance for plasma ignition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54" t="33520" b="36564"/>
          <a:stretch/>
        </p:blipFill>
        <p:spPr>
          <a:xfrm rot="5400000">
            <a:off x="10079474" y="3895589"/>
            <a:ext cx="2715075" cy="883558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8391806" y="2465352"/>
            <a:ext cx="11049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Before </a:t>
            </a:r>
            <a:r>
              <a:rPr lang="en-US" sz="1200" b="1" dirty="0" err="1" smtClean="0"/>
              <a:t>boronization</a:t>
            </a:r>
            <a:endParaRPr lang="en-US" sz="1200" b="1" dirty="0"/>
          </a:p>
        </p:txBody>
      </p:sp>
      <p:sp>
        <p:nvSpPr>
          <p:cNvPr id="21" name="Rectangle 20"/>
          <p:cNvSpPr/>
          <p:nvPr/>
        </p:nvSpPr>
        <p:spPr>
          <a:xfrm>
            <a:off x="9678420" y="2465351"/>
            <a:ext cx="10932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After </a:t>
            </a:r>
            <a:r>
              <a:rPr lang="en-US" sz="1200" b="1" dirty="0" err="1" smtClean="0"/>
              <a:t>boronization</a:t>
            </a:r>
            <a:endParaRPr lang="en-US" sz="1200" b="1" dirty="0"/>
          </a:p>
        </p:txBody>
      </p:sp>
      <p:sp>
        <p:nvSpPr>
          <p:cNvPr id="22" name="Rectangle 21"/>
          <p:cNvSpPr/>
          <p:nvPr/>
        </p:nvSpPr>
        <p:spPr>
          <a:xfrm>
            <a:off x="10995232" y="2358925"/>
            <a:ext cx="8835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He discharge issue</a:t>
            </a:r>
            <a:endParaRPr lang="en-US" sz="1200" b="1" dirty="0"/>
          </a:p>
        </p:txBody>
      </p:sp>
      <p:sp>
        <p:nvSpPr>
          <p:cNvPr id="25" name="Rectangle 24"/>
          <p:cNvSpPr/>
          <p:nvPr/>
        </p:nvSpPr>
        <p:spPr>
          <a:xfrm>
            <a:off x="9592508" y="6000422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/>
              <a:t>B</a:t>
            </a:r>
            <a:r>
              <a:rPr lang="en-US" sz="1800" baseline="-25000" dirty="0" smtClean="0"/>
              <a:t>4</a:t>
            </a:r>
            <a:r>
              <a:rPr lang="en-US" sz="1800" dirty="0" smtClean="0"/>
              <a:t>C deposit</a:t>
            </a:r>
            <a:endParaRPr lang="en-US" sz="18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11513820" y="4626196"/>
            <a:ext cx="213360" cy="40426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9984689" y="5562564"/>
            <a:ext cx="268546" cy="4378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10291738" y="4782067"/>
            <a:ext cx="57305" cy="121259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08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11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New GDC </a:t>
            </a:r>
            <a:r>
              <a:rPr lang="it-IT" b="1" dirty="0" err="1" smtClean="0"/>
              <a:t>system</a:t>
            </a:r>
            <a:endParaRPr lang="en-US" b="1" dirty="0"/>
          </a:p>
        </p:txBody>
      </p:sp>
      <p:sp>
        <p:nvSpPr>
          <p:cNvPr id="23" name="Rectangle 22"/>
          <p:cNvSpPr/>
          <p:nvPr/>
        </p:nvSpPr>
        <p:spPr>
          <a:xfrm>
            <a:off x="100935" y="1610121"/>
            <a:ext cx="69575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dirty="0" smtClean="0"/>
              <a:t>8 fixed electrodes as first wall components:</a:t>
            </a:r>
          </a:p>
          <a:p>
            <a:pPr algn="just"/>
            <a:endParaRPr lang="en-US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 smtClean="0"/>
              <a:t>Improve spatial density profile in the toroidal direction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pic>
        <p:nvPicPr>
          <p:cNvPr id="26" name="Picture 2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260" y="1597306"/>
            <a:ext cx="5140245" cy="4107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493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12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New GDC </a:t>
            </a:r>
            <a:r>
              <a:rPr lang="it-IT" b="1" dirty="0" err="1" smtClean="0"/>
              <a:t>system</a:t>
            </a:r>
            <a:endParaRPr lang="en-US" b="1" dirty="0"/>
          </a:p>
        </p:txBody>
      </p:sp>
      <p:sp>
        <p:nvSpPr>
          <p:cNvPr id="23" name="Rectangle 22"/>
          <p:cNvSpPr/>
          <p:nvPr/>
        </p:nvSpPr>
        <p:spPr>
          <a:xfrm>
            <a:off x="100935" y="1610121"/>
            <a:ext cx="69575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dirty="0" smtClean="0"/>
              <a:t>8 fixed electrodes as first wall components:</a:t>
            </a:r>
          </a:p>
          <a:p>
            <a:pPr algn="just"/>
            <a:endParaRPr lang="en-US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 smtClean="0"/>
              <a:t>Improve spatial density profile in the toroidal direction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 smtClean="0"/>
              <a:t>Air cooling integrated system since it will be heated both during GDC and normal operation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pic>
        <p:nvPicPr>
          <p:cNvPr id="27" name="Picture 2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540" y="1224634"/>
            <a:ext cx="4099560" cy="3881805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3640" y="3346148"/>
            <a:ext cx="3540899" cy="2934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0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13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New GDC </a:t>
            </a:r>
            <a:r>
              <a:rPr lang="it-IT" b="1" dirty="0" err="1" smtClean="0"/>
              <a:t>system</a:t>
            </a:r>
            <a:endParaRPr lang="en-US" b="1" dirty="0"/>
          </a:p>
        </p:txBody>
      </p:sp>
      <p:sp>
        <p:nvSpPr>
          <p:cNvPr id="23" name="Rectangle 22"/>
          <p:cNvSpPr/>
          <p:nvPr/>
        </p:nvSpPr>
        <p:spPr>
          <a:xfrm>
            <a:off x="100935" y="1610121"/>
            <a:ext cx="695758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dirty="0" smtClean="0"/>
              <a:t>8 fixed electrodes as first wall components:</a:t>
            </a:r>
          </a:p>
          <a:p>
            <a:pPr algn="just"/>
            <a:endParaRPr lang="en-US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 smtClean="0"/>
              <a:t>Improve spatial density profile in the toroidal direction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 smtClean="0"/>
              <a:t>Air cooling integrated system since it will be heated both during GDC and normal operation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Only He/H GDC operation. </a:t>
            </a:r>
            <a:r>
              <a:rPr lang="en-US" dirty="0" err="1"/>
              <a:t>Boronization</a:t>
            </a:r>
            <a:r>
              <a:rPr lang="en-US" dirty="0"/>
              <a:t> left only to the movable electrodes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No RF </a:t>
            </a:r>
            <a:r>
              <a:rPr lang="en-US" dirty="0" smtClean="0"/>
              <a:t>system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Now the first wall surface is 40m</a:t>
            </a:r>
            <a:r>
              <a:rPr lang="en-US" baseline="30000" dirty="0" smtClean="0"/>
              <a:t>2</a:t>
            </a:r>
            <a:r>
              <a:rPr lang="en-US" dirty="0" smtClean="0"/>
              <a:t> and not 36m</a:t>
            </a:r>
            <a:r>
              <a:rPr lang="en-US" baseline="30000" dirty="0" smtClean="0"/>
              <a:t>2</a:t>
            </a:r>
            <a:r>
              <a:rPr lang="it-IT" dirty="0" smtClean="0"/>
              <a:t>!!!</a:t>
            </a: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pic>
        <p:nvPicPr>
          <p:cNvPr id="27" name="Picture 2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540" y="1224634"/>
            <a:ext cx="4099560" cy="38818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894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14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Boronization</a:t>
            </a:r>
            <a:endParaRPr lang="en-US" b="1" dirty="0"/>
          </a:p>
        </p:txBody>
      </p:sp>
      <p:sp>
        <p:nvSpPr>
          <p:cNvPr id="24" name="Rectangle 23"/>
          <p:cNvSpPr/>
          <p:nvPr/>
        </p:nvSpPr>
        <p:spPr>
          <a:xfrm>
            <a:off x="0" y="1600649"/>
            <a:ext cx="70601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dirty="0" smtClean="0"/>
              <a:t>Movable electrodes:</a:t>
            </a:r>
          </a:p>
          <a:p>
            <a:pPr algn="just"/>
            <a:endParaRPr lang="en-US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 smtClean="0"/>
              <a:t>Still under review whether using RF or only DC plasma discharges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 smtClean="0"/>
              <a:t>New geometry required to avoid previous issues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 smtClean="0"/>
              <a:t>No air cooling required since W is used to simplify the system</a:t>
            </a:r>
          </a:p>
        </p:txBody>
      </p:sp>
      <p:pic>
        <p:nvPicPr>
          <p:cNvPr id="8" name="Picture 7"/>
          <p:cNvPicPr/>
          <p:nvPr/>
        </p:nvPicPr>
        <p:blipFill>
          <a:blip r:embed="rId5"/>
          <a:stretch>
            <a:fillRect/>
          </a:stretch>
        </p:blipFill>
        <p:spPr>
          <a:xfrm>
            <a:off x="8219623" y="989557"/>
            <a:ext cx="3777719" cy="343535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860" y="3696905"/>
            <a:ext cx="4850392" cy="29016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976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15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Test </a:t>
            </a:r>
            <a:r>
              <a:rPr lang="it-IT" b="1" dirty="0" err="1" smtClean="0"/>
              <a:t>Facility</a:t>
            </a:r>
            <a:endParaRPr lang="en-US" b="1" dirty="0"/>
          </a:p>
        </p:txBody>
      </p:sp>
      <p:pic>
        <p:nvPicPr>
          <p:cNvPr id="11" name="Content Placeholder 7" descr="A drawing of a cylinder&#10;&#10;AI-generated content may be incorrect.">
            <a:extLst>
              <a:ext uri="{FF2B5EF4-FFF2-40B4-BE49-F238E27FC236}">
                <a16:creationId xmlns:a16="http://schemas.microsoft.com/office/drawing/2014/main" id="{139F46C0-D445-CBE6-D77A-12E3246050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570" y="1861188"/>
            <a:ext cx="3399006" cy="364098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1884361-EEBE-5305-B148-6DFAFCFCC8C8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6810375" y="4184946"/>
            <a:ext cx="1240348" cy="8015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metal cylinder with wires wrapped around it&#10;&#10;AI-generated content may be incorrect.">
            <a:extLst>
              <a:ext uri="{FF2B5EF4-FFF2-40B4-BE49-F238E27FC236}">
                <a16:creationId xmlns:a16="http://schemas.microsoft.com/office/drawing/2014/main" id="{C6B496B3-267D-6B58-31EE-331C902DC54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723" y="3824649"/>
            <a:ext cx="1441767" cy="232372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F01B9E0-2469-163C-89C0-DDE66633872F}"/>
              </a:ext>
            </a:extLst>
          </p:cNvPr>
          <p:cNvCxnSpPr>
            <a:endCxn id="16" idx="0"/>
          </p:cNvCxnSpPr>
          <p:nvPr/>
        </p:nvCxnSpPr>
        <p:spPr>
          <a:xfrm flipH="1">
            <a:off x="5822377" y="4451033"/>
            <a:ext cx="262737" cy="110747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circular metal object with a blue circle&#10;&#10;AI-generated content may be incorrect.">
            <a:extLst>
              <a:ext uri="{FF2B5EF4-FFF2-40B4-BE49-F238E27FC236}">
                <a16:creationId xmlns:a16="http://schemas.microsoft.com/office/drawing/2014/main" id="{C1F3E572-B2EF-61F5-0232-350D21082D5F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081" y="5558508"/>
            <a:ext cx="1018591" cy="983737"/>
          </a:xfrm>
          <a:prstGeom prst="rect">
            <a:avLst/>
          </a:prstGeom>
        </p:spPr>
      </p:pic>
      <p:pic>
        <p:nvPicPr>
          <p:cNvPr id="17" name="Picture 16" descr="A machine in a factory&#10;&#10;AI-generated content may be incorrect.">
            <a:extLst>
              <a:ext uri="{FF2B5EF4-FFF2-40B4-BE49-F238E27FC236}">
                <a16:creationId xmlns:a16="http://schemas.microsoft.com/office/drawing/2014/main" id="{26402787-4781-35C5-4C29-012F7F4E9B3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55" y="2851150"/>
            <a:ext cx="2251828" cy="3002437"/>
          </a:xfrm>
          <a:prstGeom prst="rect">
            <a:avLst/>
          </a:prstGeom>
        </p:spPr>
      </p:pic>
      <p:pic>
        <p:nvPicPr>
          <p:cNvPr id="18" name="Picture 17" descr="A metal circular object with two wires&#10;&#10;AI-generated content may be incorrect.">
            <a:extLst>
              <a:ext uri="{FF2B5EF4-FFF2-40B4-BE49-F238E27FC236}">
                <a16:creationId xmlns:a16="http://schemas.microsoft.com/office/drawing/2014/main" id="{4B6B1C61-1C94-668C-F3CF-333DDF028C81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186702" y="2461598"/>
            <a:ext cx="3590996" cy="1143506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881151-1D3B-8388-DDAB-8D0DB22506F4}"/>
              </a:ext>
            </a:extLst>
          </p:cNvPr>
          <p:cNvCxnSpPr>
            <a:cxnSpLocks/>
          </p:cNvCxnSpPr>
          <p:nvPr/>
        </p:nvCxnSpPr>
        <p:spPr>
          <a:xfrm flipV="1">
            <a:off x="7133130" y="3253170"/>
            <a:ext cx="1325070" cy="924655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1A86FAD-61A4-3158-0476-12C702E04C9F}"/>
              </a:ext>
            </a:extLst>
          </p:cNvPr>
          <p:cNvCxnSpPr>
            <a:cxnSpLocks/>
          </p:cNvCxnSpPr>
          <p:nvPr/>
        </p:nvCxnSpPr>
        <p:spPr>
          <a:xfrm flipV="1">
            <a:off x="6094496" y="1789213"/>
            <a:ext cx="2174800" cy="7548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C2E761DC-D3A2-B516-A724-EA31DB1DAAAD}"/>
              </a:ext>
            </a:extLst>
          </p:cNvPr>
          <p:cNvSpPr/>
          <p:nvPr/>
        </p:nvSpPr>
        <p:spPr>
          <a:xfrm>
            <a:off x="8339374" y="5776454"/>
            <a:ext cx="782855" cy="3442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/>
              <a:t>GDC electrode</a:t>
            </a:r>
            <a:endParaRPr lang="en-GB" sz="1000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3E6FFBF-DC20-4A92-16FD-C9AE5406275F}"/>
              </a:ext>
            </a:extLst>
          </p:cNvPr>
          <p:cNvSpPr/>
          <p:nvPr/>
        </p:nvSpPr>
        <p:spPr>
          <a:xfrm>
            <a:off x="9122229" y="2441913"/>
            <a:ext cx="936213" cy="3811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/>
              <a:t>Pre-ionization filament </a:t>
            </a:r>
            <a:endParaRPr lang="en-GB" sz="1000" b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A46776-F4DC-5421-736E-B2EBD85FAAE7}"/>
              </a:ext>
            </a:extLst>
          </p:cNvPr>
          <p:cNvSpPr/>
          <p:nvPr/>
        </p:nvSpPr>
        <p:spPr>
          <a:xfrm>
            <a:off x="5373342" y="6335254"/>
            <a:ext cx="868527" cy="20699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/>
              <a:t>Port view</a:t>
            </a:r>
            <a:endParaRPr lang="en-GB" sz="1000" b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16DA815-C931-ACD7-0ACE-9D62C8BD9F9A}"/>
              </a:ext>
            </a:extLst>
          </p:cNvPr>
          <p:cNvSpPr/>
          <p:nvPr/>
        </p:nvSpPr>
        <p:spPr>
          <a:xfrm>
            <a:off x="2145374" y="4451033"/>
            <a:ext cx="734621" cy="36794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/>
              <a:t>Pumping </a:t>
            </a:r>
          </a:p>
          <a:p>
            <a:pPr algn="ctr"/>
            <a:r>
              <a:rPr lang="it-IT" sz="1000" b="1" dirty="0"/>
              <a:t>setup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9C1D388-7805-B668-073D-638CEBD02C36}"/>
              </a:ext>
            </a:extLst>
          </p:cNvPr>
          <p:cNvCxnSpPr>
            <a:cxnSpLocks/>
            <a:endCxn id="26" idx="3"/>
          </p:cNvCxnSpPr>
          <p:nvPr/>
        </p:nvCxnSpPr>
        <p:spPr>
          <a:xfrm flipH="1">
            <a:off x="2879995" y="4184946"/>
            <a:ext cx="1825364" cy="45005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A close-up of a wood object&#10;&#10;AI-generated content may be incorrect.">
            <a:extLst>
              <a:ext uri="{FF2B5EF4-FFF2-40B4-BE49-F238E27FC236}">
                <a16:creationId xmlns:a16="http://schemas.microsoft.com/office/drawing/2014/main" id="{3AFB30B0-F8D2-E8E9-04B3-44A21499B8C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160" y="828000"/>
            <a:ext cx="4081498" cy="1213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42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16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Test </a:t>
            </a:r>
            <a:r>
              <a:rPr lang="it-IT" b="1" dirty="0" err="1" smtClean="0"/>
              <a:t>Facility</a:t>
            </a:r>
            <a:endParaRPr lang="en-US" b="1" dirty="0"/>
          </a:p>
        </p:txBody>
      </p:sp>
      <p:pic>
        <p:nvPicPr>
          <p:cNvPr id="11" name="Content Placeholder 7" descr="A drawing of a cylinder&#10;&#10;AI-generated content may be incorrect.">
            <a:extLst>
              <a:ext uri="{FF2B5EF4-FFF2-40B4-BE49-F238E27FC236}">
                <a16:creationId xmlns:a16="http://schemas.microsoft.com/office/drawing/2014/main" id="{139F46C0-D445-CBE6-D77A-12E3246050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570" y="1861188"/>
            <a:ext cx="3399006" cy="364098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1884361-EEBE-5305-B148-6DFAFCFCC8C8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6810375" y="4184946"/>
            <a:ext cx="1240348" cy="8015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metal cylinder with wires wrapped around it&#10;&#10;AI-generated content may be incorrect.">
            <a:extLst>
              <a:ext uri="{FF2B5EF4-FFF2-40B4-BE49-F238E27FC236}">
                <a16:creationId xmlns:a16="http://schemas.microsoft.com/office/drawing/2014/main" id="{C6B496B3-267D-6B58-31EE-331C902DC54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723" y="3824649"/>
            <a:ext cx="1441767" cy="232372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F01B9E0-2469-163C-89C0-DDE66633872F}"/>
              </a:ext>
            </a:extLst>
          </p:cNvPr>
          <p:cNvCxnSpPr>
            <a:endCxn id="16" idx="0"/>
          </p:cNvCxnSpPr>
          <p:nvPr/>
        </p:nvCxnSpPr>
        <p:spPr>
          <a:xfrm flipH="1">
            <a:off x="5822377" y="4451033"/>
            <a:ext cx="262737" cy="110747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circular metal object with a blue circle&#10;&#10;AI-generated content may be incorrect.">
            <a:extLst>
              <a:ext uri="{FF2B5EF4-FFF2-40B4-BE49-F238E27FC236}">
                <a16:creationId xmlns:a16="http://schemas.microsoft.com/office/drawing/2014/main" id="{C1F3E572-B2EF-61F5-0232-350D21082D5F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081" y="5558508"/>
            <a:ext cx="1018591" cy="983737"/>
          </a:xfrm>
          <a:prstGeom prst="rect">
            <a:avLst/>
          </a:prstGeom>
        </p:spPr>
      </p:pic>
      <p:pic>
        <p:nvPicPr>
          <p:cNvPr id="17" name="Picture 16" descr="A machine in a factory&#10;&#10;AI-generated content may be incorrect.">
            <a:extLst>
              <a:ext uri="{FF2B5EF4-FFF2-40B4-BE49-F238E27FC236}">
                <a16:creationId xmlns:a16="http://schemas.microsoft.com/office/drawing/2014/main" id="{26402787-4781-35C5-4C29-012F7F4E9B3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55" y="2851150"/>
            <a:ext cx="2251828" cy="3002437"/>
          </a:xfrm>
          <a:prstGeom prst="rect">
            <a:avLst/>
          </a:prstGeom>
        </p:spPr>
      </p:pic>
      <p:pic>
        <p:nvPicPr>
          <p:cNvPr id="18" name="Picture 17" descr="A metal circular object with two wires&#10;&#10;AI-generated content may be incorrect.">
            <a:extLst>
              <a:ext uri="{FF2B5EF4-FFF2-40B4-BE49-F238E27FC236}">
                <a16:creationId xmlns:a16="http://schemas.microsoft.com/office/drawing/2014/main" id="{4B6B1C61-1C94-668C-F3CF-333DDF028C81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186702" y="2461598"/>
            <a:ext cx="3590996" cy="1143506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881151-1D3B-8388-DDAB-8D0DB22506F4}"/>
              </a:ext>
            </a:extLst>
          </p:cNvPr>
          <p:cNvCxnSpPr>
            <a:cxnSpLocks/>
          </p:cNvCxnSpPr>
          <p:nvPr/>
        </p:nvCxnSpPr>
        <p:spPr>
          <a:xfrm flipV="1">
            <a:off x="7133130" y="3253170"/>
            <a:ext cx="1325070" cy="924655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C2E761DC-D3A2-B516-A724-EA31DB1DAAAD}"/>
              </a:ext>
            </a:extLst>
          </p:cNvPr>
          <p:cNvSpPr/>
          <p:nvPr/>
        </p:nvSpPr>
        <p:spPr>
          <a:xfrm>
            <a:off x="8339374" y="5776454"/>
            <a:ext cx="782855" cy="3442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/>
              <a:t>GDC electrode</a:t>
            </a:r>
            <a:endParaRPr lang="en-GB" sz="1000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3E6FFBF-DC20-4A92-16FD-C9AE5406275F}"/>
              </a:ext>
            </a:extLst>
          </p:cNvPr>
          <p:cNvSpPr/>
          <p:nvPr/>
        </p:nvSpPr>
        <p:spPr>
          <a:xfrm>
            <a:off x="9122229" y="2441913"/>
            <a:ext cx="936213" cy="3811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/>
              <a:t>Pre-ionization filament </a:t>
            </a:r>
            <a:endParaRPr lang="en-GB" sz="1000" b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A46776-F4DC-5421-736E-B2EBD85FAAE7}"/>
              </a:ext>
            </a:extLst>
          </p:cNvPr>
          <p:cNvSpPr/>
          <p:nvPr/>
        </p:nvSpPr>
        <p:spPr>
          <a:xfrm>
            <a:off x="5373342" y="6335254"/>
            <a:ext cx="868527" cy="20699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/>
              <a:t>Port view</a:t>
            </a:r>
            <a:endParaRPr lang="en-GB" sz="1000" b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16DA815-C931-ACD7-0ACE-9D62C8BD9F9A}"/>
              </a:ext>
            </a:extLst>
          </p:cNvPr>
          <p:cNvSpPr/>
          <p:nvPr/>
        </p:nvSpPr>
        <p:spPr>
          <a:xfrm>
            <a:off x="2145374" y="4451033"/>
            <a:ext cx="734621" cy="36794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/>
              <a:t>Pumping </a:t>
            </a:r>
          </a:p>
          <a:p>
            <a:pPr algn="ctr"/>
            <a:r>
              <a:rPr lang="it-IT" sz="1000" b="1" dirty="0"/>
              <a:t>setup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9C1D388-7805-B668-073D-638CEBD02C36}"/>
              </a:ext>
            </a:extLst>
          </p:cNvPr>
          <p:cNvCxnSpPr>
            <a:cxnSpLocks/>
            <a:endCxn id="26" idx="3"/>
          </p:cNvCxnSpPr>
          <p:nvPr/>
        </p:nvCxnSpPr>
        <p:spPr>
          <a:xfrm flipH="1">
            <a:off x="2879995" y="4184946"/>
            <a:ext cx="1825364" cy="45005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A close-up of a wood object&#10;&#10;AI-generated content may be incorrect.">
            <a:extLst>
              <a:ext uri="{FF2B5EF4-FFF2-40B4-BE49-F238E27FC236}">
                <a16:creationId xmlns:a16="http://schemas.microsoft.com/office/drawing/2014/main" id="{3AFB30B0-F8D2-E8E9-04B3-44A21499B8C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160" y="828000"/>
            <a:ext cx="4081498" cy="1213729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1A86FAD-61A4-3158-0476-12C702E04C9F}"/>
              </a:ext>
            </a:extLst>
          </p:cNvPr>
          <p:cNvCxnSpPr>
            <a:cxnSpLocks/>
          </p:cNvCxnSpPr>
          <p:nvPr/>
        </p:nvCxnSpPr>
        <p:spPr>
          <a:xfrm flipV="1">
            <a:off x="6094496" y="1789213"/>
            <a:ext cx="2174800" cy="7548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153838" y="4966242"/>
            <a:ext cx="27611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Many</a:t>
            </a:r>
            <a:r>
              <a:rPr lang="it-IT" sz="1400" b="1" dirty="0" smtClean="0"/>
              <a:t> </a:t>
            </a:r>
            <a:r>
              <a:rPr lang="it-IT" sz="1400" b="1" dirty="0" err="1" smtClean="0"/>
              <a:t>thanks</a:t>
            </a:r>
            <a:r>
              <a:rPr lang="it-IT" sz="1400" b="1" dirty="0" smtClean="0"/>
              <a:t>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/>
              <a:t>Michele Fincato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/>
              <a:t>Gaetano Passalacqua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/>
              <a:t>Enrico </a:t>
            </a:r>
            <a:r>
              <a:rPr lang="it-IT" sz="1400" dirty="0" err="1" smtClean="0"/>
              <a:t>Zerbetto</a:t>
            </a:r>
            <a:endParaRPr lang="it-IT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/>
              <a:t>Stefano </a:t>
            </a:r>
            <a:r>
              <a:rPr lang="it-IT" sz="1400" dirty="0" err="1" smtClean="0"/>
              <a:t>Ciufo</a:t>
            </a:r>
            <a:endParaRPr lang="it-IT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/>
              <a:t>Federico Rossetto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1982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17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600" y="4729440"/>
            <a:ext cx="11908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need of bias polarization for the pre-ionization filament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is possible also to sustain the plasma without the filament (only in He)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j</a:t>
            </a:r>
            <a:r>
              <a:rPr lang="en-US" baseline="-25000" dirty="0" err="1" smtClean="0"/>
              <a:t>wall</a:t>
            </a:r>
            <a:r>
              <a:rPr lang="en-US" dirty="0" smtClean="0"/>
              <a:t> expected on RFX-mod2: </a:t>
            </a:r>
            <a:r>
              <a:rPr lang="en-US" b="1" dirty="0" smtClean="0">
                <a:solidFill>
                  <a:srgbClr val="FF0000"/>
                </a:solidFill>
              </a:rPr>
              <a:t>0.08-0.16 A/m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(one order of magnitude greater than the previous system)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88" y="2302910"/>
            <a:ext cx="2032701" cy="153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8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2299" y="1313557"/>
            <a:ext cx="9730847" cy="3579891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18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600" y="4729440"/>
            <a:ext cx="11908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need of bias polarization for the pre-ionization filament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is possible also to sustain the plasma without the filament (only in He)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j</a:t>
            </a:r>
            <a:r>
              <a:rPr lang="en-US" baseline="-25000" dirty="0" err="1" smtClean="0"/>
              <a:t>wall</a:t>
            </a:r>
            <a:r>
              <a:rPr lang="en-US" dirty="0" smtClean="0"/>
              <a:t> expected on RFX-mod2: </a:t>
            </a:r>
            <a:r>
              <a:rPr lang="en-US" b="1" dirty="0" smtClean="0">
                <a:solidFill>
                  <a:srgbClr val="FF0000"/>
                </a:solidFill>
              </a:rPr>
              <a:t>0.08-0.16 A/m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(one order of magnitude greater than the previous system)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88" y="2302910"/>
            <a:ext cx="2032701" cy="153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43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99" y="2008800"/>
            <a:ext cx="6204011" cy="2282400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19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600" y="4729440"/>
            <a:ext cx="11908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need of bias polarization for the pre-ionization filament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is possible also to sustain the plasma without the filament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j</a:t>
            </a:r>
            <a:r>
              <a:rPr lang="en-US" baseline="-25000" dirty="0" err="1" smtClean="0"/>
              <a:t>wall</a:t>
            </a:r>
            <a:r>
              <a:rPr lang="en-US" dirty="0" smtClean="0"/>
              <a:t> expected on RFX-mod2: </a:t>
            </a:r>
            <a:r>
              <a:rPr lang="en-US" b="1" dirty="0" smtClean="0">
                <a:solidFill>
                  <a:srgbClr val="FF0000"/>
                </a:solidFill>
              </a:rPr>
              <a:t>0.08-0.16 A/m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(one order of magnitude greater than the previous system)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7548" y="1111957"/>
            <a:ext cx="4218798" cy="356646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399200" y="2469600"/>
            <a:ext cx="720000" cy="396000"/>
          </a:xfrm>
          <a:prstGeom prst="rect">
            <a:avLst/>
          </a:prstGeom>
          <a:solidFill>
            <a:srgbClr val="FFFF0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138057" y="2647406"/>
            <a:ext cx="1680754" cy="2612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265598" y="1521579"/>
            <a:ext cx="2761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b="1" dirty="0" err="1" smtClean="0"/>
              <a:t>Many</a:t>
            </a:r>
            <a:r>
              <a:rPr lang="it-IT" sz="1050" b="1" dirty="0" smtClean="0"/>
              <a:t> </a:t>
            </a:r>
            <a:r>
              <a:rPr lang="it-IT" sz="1050" b="1" dirty="0" err="1" smtClean="0"/>
              <a:t>thanks</a:t>
            </a:r>
            <a:r>
              <a:rPr lang="it-IT" sz="1050" b="1" dirty="0" smtClean="0"/>
              <a:t> to E. Sartori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75935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2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What</a:t>
            </a:r>
            <a:r>
              <a:rPr lang="it-IT" b="1" dirty="0" smtClean="0"/>
              <a:t> </a:t>
            </a:r>
            <a:r>
              <a:rPr lang="it-IT" b="1" dirty="0" err="1" smtClean="0"/>
              <a:t>is</a:t>
            </a:r>
            <a:r>
              <a:rPr lang="it-IT" b="1" dirty="0" smtClean="0"/>
              <a:t> a </a:t>
            </a:r>
            <a:r>
              <a:rPr lang="it-IT" b="1" dirty="0" err="1" smtClean="0"/>
              <a:t>Glow</a:t>
            </a:r>
            <a:r>
              <a:rPr lang="it-IT" b="1" dirty="0" smtClean="0"/>
              <a:t> </a:t>
            </a:r>
            <a:r>
              <a:rPr lang="it-IT" b="1" dirty="0" err="1" smtClean="0"/>
              <a:t>Discharge</a:t>
            </a:r>
            <a:r>
              <a:rPr lang="it-IT" b="1" dirty="0" smtClean="0"/>
              <a:t> </a:t>
            </a:r>
            <a:r>
              <a:rPr lang="it-IT" b="1" dirty="0" err="1" smtClean="0"/>
              <a:t>Cleaning</a:t>
            </a:r>
            <a:r>
              <a:rPr lang="it-IT" b="1" dirty="0" smtClean="0"/>
              <a:t> (GDC)?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722329"/>
            <a:ext cx="71836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Wall </a:t>
            </a:r>
            <a:r>
              <a:rPr lang="en-US" dirty="0"/>
              <a:t>conditioning technique used to minimize the presence of impurities during burning plasma operations in Tokamak </a:t>
            </a:r>
            <a:r>
              <a:rPr lang="en-US" dirty="0" smtClean="0"/>
              <a:t>devices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491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20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7600" y="4929734"/>
                <a:ext cx="11908800" cy="768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Estimated </a:t>
                </a:r>
                <a:r>
                  <a:rPr lang="en-GB" dirty="0"/>
                  <a:t>convective heat exchange </a:t>
                </a:r>
                <a:r>
                  <a:rPr lang="en-GB" dirty="0" smtClean="0"/>
                  <a:t>factor h=100-400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𝑾</m:t>
                        </m:r>
                      </m:num>
                      <m:den>
                        <m:sSup>
                          <m:sSup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𝑲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" y="4929734"/>
                <a:ext cx="11908800" cy="768159"/>
              </a:xfrm>
              <a:prstGeom prst="rect">
                <a:avLst/>
              </a:prstGeom>
              <a:blipFill>
                <a:blip r:embed="rId5"/>
                <a:stretch>
                  <a:fillRect l="-3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5097" y="1645899"/>
            <a:ext cx="3176206" cy="22391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3166" y="1473707"/>
            <a:ext cx="7200000" cy="353608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85160" y="2000930"/>
            <a:ext cx="1163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TC Anode Head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85160" y="2746151"/>
            <a:ext cx="11087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70C0"/>
                </a:solidFill>
              </a:rPr>
              <a:t>TC cooling box</a:t>
            </a:r>
            <a:endParaRPr lang="en-US" sz="1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80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21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7600" y="4929734"/>
                <a:ext cx="11908800" cy="10451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Estimated </a:t>
                </a:r>
                <a:r>
                  <a:rPr lang="en-GB" dirty="0"/>
                  <a:t>convective heat exchange </a:t>
                </a:r>
                <a:r>
                  <a:rPr lang="en-GB" dirty="0" smtClean="0"/>
                  <a:t>factor h=100-400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𝑾</m:t>
                        </m:r>
                      </m:num>
                      <m:den>
                        <m:sSup>
                          <m:sSup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𝑲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Equilibrium with </a:t>
                </a:r>
                <a:r>
                  <a:rPr lang="en-US" dirty="0" err="1" smtClean="0"/>
                  <a:t>I</a:t>
                </a:r>
                <a:r>
                  <a:rPr lang="en-US" baseline="-25000" dirty="0" err="1" smtClean="0"/>
                  <a:t>anode</a:t>
                </a:r>
                <a:r>
                  <a:rPr lang="en-US" dirty="0" smtClean="0"/>
                  <a:t>=0.4A which means power to the cooling box ≈30W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" y="4929734"/>
                <a:ext cx="11908800" cy="1045158"/>
              </a:xfrm>
              <a:prstGeom prst="rect">
                <a:avLst/>
              </a:prstGeom>
              <a:blipFill>
                <a:blip r:embed="rId5"/>
                <a:stretch>
                  <a:fillRect l="-307" b="-87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5097" y="1645899"/>
            <a:ext cx="3176206" cy="22391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3166" y="1473707"/>
            <a:ext cx="7200000" cy="353608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85160" y="2000930"/>
            <a:ext cx="1163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TC Anode Head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85160" y="2746151"/>
            <a:ext cx="11087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70C0"/>
                </a:solidFill>
              </a:rPr>
              <a:t>TC cooling box</a:t>
            </a:r>
            <a:endParaRPr lang="en-US" sz="1200" b="1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31474" y="2746151"/>
            <a:ext cx="2116183" cy="685026"/>
          </a:xfrm>
          <a:prstGeom prst="rect">
            <a:avLst/>
          </a:prstGeom>
          <a:solidFill>
            <a:srgbClr val="FFFF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1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22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7600" y="4929734"/>
                <a:ext cx="11908800" cy="1599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Estimated </a:t>
                </a:r>
                <a:r>
                  <a:rPr lang="en-GB" dirty="0"/>
                  <a:t>convective heat exchange </a:t>
                </a:r>
                <a:r>
                  <a:rPr lang="en-GB" dirty="0" smtClean="0"/>
                  <a:t>factor h=100-400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𝑾</m:t>
                        </m:r>
                      </m:num>
                      <m:den>
                        <m:sSup>
                          <m:sSup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𝑲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Equilibrium with </a:t>
                </a:r>
                <a:r>
                  <a:rPr lang="en-US" dirty="0" err="1" smtClean="0"/>
                  <a:t>I</a:t>
                </a:r>
                <a:r>
                  <a:rPr lang="en-US" baseline="-25000" dirty="0" err="1" smtClean="0"/>
                  <a:t>anode</a:t>
                </a:r>
                <a:r>
                  <a:rPr lang="en-US" dirty="0" smtClean="0"/>
                  <a:t>=0.4A which means power to the cooling box ≈30W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 err="1" smtClean="0"/>
                  <a:t>T</a:t>
                </a:r>
                <a:r>
                  <a:rPr lang="it-IT" baseline="-25000" dirty="0" err="1" smtClean="0"/>
                  <a:t>coolingbox</a:t>
                </a:r>
                <a:r>
                  <a:rPr lang="it-IT" dirty="0" smtClean="0"/>
                  <a:t>=100°C    →     Q</a:t>
                </a:r>
                <a:r>
                  <a:rPr lang="it-IT" baseline="-25000" dirty="0" smtClean="0"/>
                  <a:t>convective</a:t>
                </a:r>
                <a:r>
                  <a:rPr lang="it-IT" dirty="0" smtClean="0"/>
                  <a:t>≈30W      →        Thermal design </a:t>
                </a:r>
                <a:r>
                  <a:rPr lang="it-IT" dirty="0" err="1" smtClean="0"/>
                  <a:t>verified</a:t>
                </a:r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" y="4929734"/>
                <a:ext cx="11908800" cy="1599156"/>
              </a:xfrm>
              <a:prstGeom prst="rect">
                <a:avLst/>
              </a:prstGeom>
              <a:blipFill>
                <a:blip r:embed="rId5"/>
                <a:stretch>
                  <a:fillRect l="-307" b="-53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5097" y="1645899"/>
            <a:ext cx="3176206" cy="22391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3166" y="1473707"/>
            <a:ext cx="7200000" cy="353608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85160" y="2000930"/>
            <a:ext cx="1163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TC Anode Head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85160" y="2746151"/>
            <a:ext cx="11087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70C0"/>
                </a:solidFill>
              </a:rPr>
              <a:t>TC cooling box</a:t>
            </a:r>
            <a:endParaRPr lang="en-US" sz="1200" b="1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31474" y="2746151"/>
            <a:ext cx="2116183" cy="685026"/>
          </a:xfrm>
          <a:prstGeom prst="rect">
            <a:avLst/>
          </a:prstGeom>
          <a:solidFill>
            <a:srgbClr val="FFFF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6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716" y="1975136"/>
            <a:ext cx="5193457" cy="3741684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23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2011680" y="2080260"/>
            <a:ext cx="1112520" cy="3029545"/>
          </a:xfrm>
          <a:prstGeom prst="rect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269207" y="1217484"/>
            <a:ext cx="3166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/>
              <a:t>RFX-mod2 </a:t>
            </a:r>
            <a:r>
              <a:rPr lang="it-IT" i="1" dirty="0" err="1" smtClean="0"/>
              <a:t>operation</a:t>
            </a:r>
            <a:r>
              <a:rPr lang="it-IT" i="1" dirty="0" smtClean="0"/>
              <a:t> GDC </a:t>
            </a:r>
            <a:r>
              <a:rPr lang="it-IT" i="1" dirty="0" err="1" smtClean="0"/>
              <a:t>range</a:t>
            </a:r>
            <a:endParaRPr lang="en-US" i="1" dirty="0"/>
          </a:p>
        </p:txBody>
      </p:sp>
      <p:cxnSp>
        <p:nvCxnSpPr>
          <p:cNvPr id="13" name="Straight Arrow Connector 12"/>
          <p:cNvCxnSpPr>
            <a:endCxn id="7" idx="0"/>
          </p:cNvCxnSpPr>
          <p:nvPr/>
        </p:nvCxnSpPr>
        <p:spPr>
          <a:xfrm flipH="1">
            <a:off x="2567940" y="1519597"/>
            <a:ext cx="266700" cy="560663"/>
          </a:xfrm>
          <a:prstGeom prst="straightConnector1">
            <a:avLst/>
          </a:prstGeom>
          <a:ln w="3175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96000" y="3245813"/>
            <a:ext cx="60350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Operation</a:t>
            </a:r>
            <a:r>
              <a:rPr lang="it-IT" dirty="0" smtClean="0"/>
              <a:t> with </a:t>
            </a:r>
            <a:r>
              <a:rPr lang="it-IT" dirty="0" err="1" smtClean="0"/>
              <a:t>fixed</a:t>
            </a:r>
            <a:r>
              <a:rPr lang="it-IT" dirty="0" smtClean="0"/>
              <a:t> and </a:t>
            </a:r>
            <a:r>
              <a:rPr lang="it-IT" dirty="0" err="1" smtClean="0"/>
              <a:t>movable</a:t>
            </a:r>
            <a:r>
              <a:rPr lang="it-IT" dirty="0" smtClean="0"/>
              <a:t> </a:t>
            </a:r>
            <a:r>
              <a:rPr lang="it-IT" dirty="0" err="1" smtClean="0"/>
              <a:t>anode</a:t>
            </a:r>
            <a:r>
              <a:rPr lang="it-IT" dirty="0" smtClean="0"/>
              <a:t> </a:t>
            </a:r>
            <a:r>
              <a:rPr lang="it-IT" dirty="0" err="1" smtClean="0"/>
              <a:t>together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 </a:t>
            </a:r>
            <a:r>
              <a:rPr lang="en-US" dirty="0"/>
              <a:t>RFX estimate 10</a:t>
            </a:r>
            <a:r>
              <a:rPr lang="en-US" baseline="30000" dirty="0"/>
              <a:t>13</a:t>
            </a:r>
            <a:r>
              <a:rPr lang="en-US" dirty="0"/>
              <a:t>m</a:t>
            </a:r>
            <a:r>
              <a:rPr lang="en-US" baseline="30000" dirty="0"/>
              <a:t>-3</a:t>
            </a:r>
            <a:r>
              <a:rPr lang="en-US" dirty="0"/>
              <a:t> plasma density while in the test facility up to 10</a:t>
            </a:r>
            <a:r>
              <a:rPr lang="en-US" baseline="30000" dirty="0"/>
              <a:t>15</a:t>
            </a:r>
            <a:r>
              <a:rPr lang="en-US" dirty="0"/>
              <a:t>m</a:t>
            </a:r>
            <a:r>
              <a:rPr lang="en-US" baseline="30000" dirty="0"/>
              <a:t>-3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124201" y="2200672"/>
            <a:ext cx="13084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8∙10</a:t>
            </a:r>
            <a:r>
              <a:rPr lang="en-US" sz="1400" b="1" baseline="30000" dirty="0" smtClean="0"/>
              <a:t>-3</a:t>
            </a:r>
            <a:r>
              <a:rPr lang="en-US" sz="1400" b="1" dirty="0" smtClean="0"/>
              <a:t> mbar He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441150" y="4476224"/>
            <a:ext cx="13311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4∙10</a:t>
            </a:r>
            <a:r>
              <a:rPr lang="en-US" sz="1400" b="1" baseline="30000" dirty="0" smtClean="0"/>
              <a:t>-3</a:t>
            </a:r>
            <a:r>
              <a:rPr lang="en-US" sz="1400" b="1" dirty="0" smtClean="0"/>
              <a:t> mbar He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36954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24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endParaRPr lang="en-US" b="1" dirty="0"/>
          </a:p>
        </p:txBody>
      </p:sp>
      <p:grpSp>
        <p:nvGrpSpPr>
          <p:cNvPr id="42" name="Group 41"/>
          <p:cNvGrpSpPr/>
          <p:nvPr/>
        </p:nvGrpSpPr>
        <p:grpSpPr>
          <a:xfrm>
            <a:off x="374208" y="3183585"/>
            <a:ext cx="4047560" cy="2968211"/>
            <a:chOff x="374208" y="3183585"/>
            <a:chExt cx="4047560" cy="2968211"/>
          </a:xfrm>
        </p:grpSpPr>
        <p:grpSp>
          <p:nvGrpSpPr>
            <p:cNvPr id="39" name="Group 38"/>
            <p:cNvGrpSpPr/>
            <p:nvPr/>
          </p:nvGrpSpPr>
          <p:grpSpPr>
            <a:xfrm>
              <a:off x="374208" y="3183585"/>
              <a:ext cx="4047560" cy="2968211"/>
              <a:chOff x="7820892" y="1463040"/>
              <a:chExt cx="4047560" cy="2968211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20892" y="1463040"/>
                <a:ext cx="4047560" cy="2968211"/>
              </a:xfrm>
              <a:prstGeom prst="rect">
                <a:avLst/>
              </a:prstGeom>
            </p:spPr>
          </p:pic>
          <p:grpSp>
            <p:nvGrpSpPr>
              <p:cNvPr id="13" name="Group 12"/>
              <p:cNvGrpSpPr/>
              <p:nvPr/>
            </p:nvGrpSpPr>
            <p:grpSpPr>
              <a:xfrm>
                <a:off x="8152020" y="2744855"/>
                <a:ext cx="426720" cy="404580"/>
                <a:chOff x="4945380" y="1258975"/>
                <a:chExt cx="464820" cy="432665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4945380" y="1280160"/>
                  <a:ext cx="464820" cy="41148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5009886" y="1258975"/>
                  <a:ext cx="31450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2000" b="1" dirty="0" smtClean="0">
                      <a:solidFill>
                        <a:srgbClr val="FF0000"/>
                      </a:solidFill>
                    </a:rPr>
                    <a:t>1</a:t>
                  </a:r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10942333" y="2605066"/>
                <a:ext cx="426720" cy="404580"/>
                <a:chOff x="4945380" y="1258975"/>
                <a:chExt cx="464820" cy="432665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4945380" y="1280160"/>
                  <a:ext cx="464820" cy="41148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5009886" y="1258975"/>
                  <a:ext cx="342591" cy="4278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2000" b="1" dirty="0">
                      <a:solidFill>
                        <a:srgbClr val="FF0000"/>
                      </a:solidFill>
                    </a:rPr>
                    <a:t>2</a:t>
                  </a:r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5"/>
            <a:srcRect l="42121" r="56156" b="45650"/>
            <a:stretch/>
          </p:blipFill>
          <p:spPr>
            <a:xfrm>
              <a:off x="1931670" y="3184567"/>
              <a:ext cx="138312" cy="1613205"/>
            </a:xfrm>
            <a:prstGeom prst="rect">
              <a:avLst/>
            </a:prstGeom>
          </p:spPr>
        </p:pic>
      </p:grpSp>
      <p:cxnSp>
        <p:nvCxnSpPr>
          <p:cNvPr id="5" name="Straight Arrow Connector 4"/>
          <p:cNvCxnSpPr/>
          <p:nvPr/>
        </p:nvCxnSpPr>
        <p:spPr>
          <a:xfrm flipV="1">
            <a:off x="4188823" y="1114697"/>
            <a:ext cx="0" cy="1480457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448698" y="1114697"/>
            <a:ext cx="0" cy="1480457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188823" y="2595154"/>
            <a:ext cx="225987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05600" y="12192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dirty="0" smtClean="0"/>
              <a:t>Ф</a:t>
            </a:r>
            <a:r>
              <a:rPr lang="it-IT" baseline="-25000" dirty="0" err="1" smtClean="0"/>
              <a:t>chamber</a:t>
            </a:r>
            <a:endParaRPr lang="en-US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3260007" y="1171576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dirty="0" smtClean="0"/>
              <a:t>Ф</a:t>
            </a:r>
            <a:r>
              <a:rPr lang="it-IT" baseline="-25000" dirty="0" err="1" smtClean="0"/>
              <a:t>anode</a:t>
            </a:r>
            <a:endParaRPr lang="en-US" baseline="-250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4500880" y="1618283"/>
            <a:ext cx="1534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 rot="10380173">
            <a:off x="4181972" y="1040258"/>
            <a:ext cx="578511" cy="578511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/>
          <p:cNvSpPr/>
          <p:nvPr/>
        </p:nvSpPr>
        <p:spPr>
          <a:xfrm rot="472806">
            <a:off x="5699892" y="1613954"/>
            <a:ext cx="578511" cy="578511"/>
          </a:xfrm>
          <a:prstGeom prst="arc">
            <a:avLst>
              <a:gd name="adj1" fmla="val 16200000"/>
              <a:gd name="adj2" fmla="val 2037585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loud 13"/>
          <p:cNvSpPr/>
          <p:nvPr/>
        </p:nvSpPr>
        <p:spPr>
          <a:xfrm rot="392221">
            <a:off x="4709865" y="1330900"/>
            <a:ext cx="1236617" cy="574766"/>
          </a:xfrm>
          <a:prstGeom prst="cloud">
            <a:avLst/>
          </a:prstGeom>
          <a:solidFill>
            <a:schemeClr val="accent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/>
              <a:t>plasma</a:t>
            </a:r>
            <a:endParaRPr lang="en-US" sz="1600" b="1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6263640" y="1797262"/>
            <a:ext cx="185058" cy="7978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02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25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endParaRPr lang="en-US" b="1" dirty="0"/>
          </a:p>
        </p:txBody>
      </p:sp>
      <p:grpSp>
        <p:nvGrpSpPr>
          <p:cNvPr id="42" name="Group 41"/>
          <p:cNvGrpSpPr/>
          <p:nvPr/>
        </p:nvGrpSpPr>
        <p:grpSpPr>
          <a:xfrm>
            <a:off x="374208" y="3183585"/>
            <a:ext cx="4047560" cy="2968211"/>
            <a:chOff x="374208" y="3183585"/>
            <a:chExt cx="4047560" cy="2968211"/>
          </a:xfrm>
        </p:grpSpPr>
        <p:grpSp>
          <p:nvGrpSpPr>
            <p:cNvPr id="39" name="Group 38"/>
            <p:cNvGrpSpPr/>
            <p:nvPr/>
          </p:nvGrpSpPr>
          <p:grpSpPr>
            <a:xfrm>
              <a:off x="374208" y="3183585"/>
              <a:ext cx="4047560" cy="2968211"/>
              <a:chOff x="7820892" y="1463040"/>
              <a:chExt cx="4047560" cy="2968211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20892" y="1463040"/>
                <a:ext cx="4047560" cy="2968211"/>
              </a:xfrm>
              <a:prstGeom prst="rect">
                <a:avLst/>
              </a:prstGeom>
            </p:spPr>
          </p:pic>
          <p:grpSp>
            <p:nvGrpSpPr>
              <p:cNvPr id="13" name="Group 12"/>
              <p:cNvGrpSpPr/>
              <p:nvPr/>
            </p:nvGrpSpPr>
            <p:grpSpPr>
              <a:xfrm>
                <a:off x="8152020" y="2744855"/>
                <a:ext cx="426720" cy="404580"/>
                <a:chOff x="4945380" y="1258975"/>
                <a:chExt cx="464820" cy="432665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4945380" y="1280160"/>
                  <a:ext cx="464820" cy="41148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5009886" y="1258975"/>
                  <a:ext cx="31450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2000" b="1" dirty="0" smtClean="0">
                      <a:solidFill>
                        <a:srgbClr val="FF0000"/>
                      </a:solidFill>
                    </a:rPr>
                    <a:t>1</a:t>
                  </a:r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10942333" y="2605066"/>
                <a:ext cx="426720" cy="404580"/>
                <a:chOff x="4945380" y="1258975"/>
                <a:chExt cx="464820" cy="432665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4945380" y="1280160"/>
                  <a:ext cx="464820" cy="41148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5009886" y="1258975"/>
                  <a:ext cx="342591" cy="4278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2000" b="1" dirty="0">
                      <a:solidFill>
                        <a:srgbClr val="FF0000"/>
                      </a:solidFill>
                    </a:rPr>
                    <a:t>2</a:t>
                  </a:r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5"/>
            <a:srcRect l="42121" r="56156" b="45650"/>
            <a:stretch/>
          </p:blipFill>
          <p:spPr>
            <a:xfrm>
              <a:off x="1931670" y="3184567"/>
              <a:ext cx="138312" cy="1613205"/>
            </a:xfrm>
            <a:prstGeom prst="rect">
              <a:avLst/>
            </a:prstGeom>
          </p:spPr>
        </p:pic>
      </p:grpSp>
      <p:cxnSp>
        <p:nvCxnSpPr>
          <p:cNvPr id="5" name="Straight Arrow Connector 4"/>
          <p:cNvCxnSpPr/>
          <p:nvPr/>
        </p:nvCxnSpPr>
        <p:spPr>
          <a:xfrm flipV="1">
            <a:off x="4188823" y="1114697"/>
            <a:ext cx="0" cy="1480457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448698" y="1114697"/>
            <a:ext cx="0" cy="1480457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188823" y="2595154"/>
            <a:ext cx="225987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05600" y="12192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dirty="0" smtClean="0"/>
              <a:t>Ф</a:t>
            </a:r>
            <a:r>
              <a:rPr lang="it-IT" baseline="-25000" dirty="0" err="1" smtClean="0"/>
              <a:t>chamber</a:t>
            </a:r>
            <a:endParaRPr lang="en-US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3260007" y="1171576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dirty="0" smtClean="0"/>
              <a:t>Ф</a:t>
            </a:r>
            <a:r>
              <a:rPr lang="it-IT" baseline="-25000" dirty="0" err="1" smtClean="0"/>
              <a:t>anode</a:t>
            </a:r>
            <a:endParaRPr lang="en-US" baseline="-250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4500880" y="1618283"/>
            <a:ext cx="1534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 rot="10380173">
            <a:off x="4181972" y="1040258"/>
            <a:ext cx="578511" cy="578511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/>
          <p:cNvSpPr/>
          <p:nvPr/>
        </p:nvSpPr>
        <p:spPr>
          <a:xfrm rot="472806">
            <a:off x="5699892" y="1613954"/>
            <a:ext cx="578511" cy="578511"/>
          </a:xfrm>
          <a:prstGeom prst="arc">
            <a:avLst>
              <a:gd name="adj1" fmla="val 16200000"/>
              <a:gd name="adj2" fmla="val 2037585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loud 13"/>
          <p:cNvSpPr/>
          <p:nvPr/>
        </p:nvSpPr>
        <p:spPr>
          <a:xfrm rot="392221">
            <a:off x="4709865" y="1330900"/>
            <a:ext cx="1236617" cy="574766"/>
          </a:xfrm>
          <a:prstGeom prst="cloud">
            <a:avLst/>
          </a:prstGeom>
          <a:solidFill>
            <a:schemeClr val="accent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/>
              <a:t>plasma</a:t>
            </a:r>
            <a:endParaRPr lang="en-US" sz="1600" b="1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6263640" y="1797262"/>
            <a:ext cx="185058" cy="7978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52" idx="0"/>
          </p:cNvCxnSpPr>
          <p:nvPr/>
        </p:nvCxnSpPr>
        <p:spPr>
          <a:xfrm flipV="1">
            <a:off x="4392707" y="1510737"/>
            <a:ext cx="1644269" cy="10379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 49"/>
          <p:cNvSpPr/>
          <p:nvPr/>
        </p:nvSpPr>
        <p:spPr>
          <a:xfrm rot="10380173">
            <a:off x="4119986" y="942622"/>
            <a:ext cx="578511" cy="578511"/>
          </a:xfrm>
          <a:prstGeom prst="arc">
            <a:avLst>
              <a:gd name="adj1" fmla="val 16200000"/>
              <a:gd name="adj2" fmla="val 19458691"/>
            </a:avLst>
          </a:prstGeom>
          <a:ln w="254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c 51"/>
          <p:cNvSpPr/>
          <p:nvPr/>
        </p:nvSpPr>
        <p:spPr>
          <a:xfrm rot="472806">
            <a:off x="5708064" y="1508006"/>
            <a:ext cx="578511" cy="578511"/>
          </a:xfrm>
          <a:prstGeom prst="arc">
            <a:avLst>
              <a:gd name="adj1" fmla="val 16200000"/>
              <a:gd name="adj2" fmla="val 20375859"/>
            </a:avLst>
          </a:prstGeom>
          <a:ln w="254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>
            <a:off x="6289486" y="1730971"/>
            <a:ext cx="151040" cy="846826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386354" y="1219200"/>
            <a:ext cx="3309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Plasma potential close to anode potential means more power deposited to the chamber</a:t>
            </a:r>
            <a:endParaRPr lang="en-US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77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26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endParaRPr lang="en-US" b="1" dirty="0"/>
          </a:p>
        </p:txBody>
      </p:sp>
      <p:grpSp>
        <p:nvGrpSpPr>
          <p:cNvPr id="42" name="Group 41"/>
          <p:cNvGrpSpPr/>
          <p:nvPr/>
        </p:nvGrpSpPr>
        <p:grpSpPr>
          <a:xfrm>
            <a:off x="374208" y="3183585"/>
            <a:ext cx="4047560" cy="2968211"/>
            <a:chOff x="374208" y="3183585"/>
            <a:chExt cx="4047560" cy="2968211"/>
          </a:xfrm>
        </p:grpSpPr>
        <p:grpSp>
          <p:nvGrpSpPr>
            <p:cNvPr id="39" name="Group 38"/>
            <p:cNvGrpSpPr/>
            <p:nvPr/>
          </p:nvGrpSpPr>
          <p:grpSpPr>
            <a:xfrm>
              <a:off x="374208" y="3183585"/>
              <a:ext cx="4047560" cy="2968211"/>
              <a:chOff x="7820892" y="1463040"/>
              <a:chExt cx="4047560" cy="2968211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20892" y="1463040"/>
                <a:ext cx="4047560" cy="2968211"/>
              </a:xfrm>
              <a:prstGeom prst="rect">
                <a:avLst/>
              </a:prstGeom>
            </p:spPr>
          </p:pic>
          <p:grpSp>
            <p:nvGrpSpPr>
              <p:cNvPr id="13" name="Group 12"/>
              <p:cNvGrpSpPr/>
              <p:nvPr/>
            </p:nvGrpSpPr>
            <p:grpSpPr>
              <a:xfrm>
                <a:off x="8152020" y="2744855"/>
                <a:ext cx="426720" cy="404580"/>
                <a:chOff x="4945380" y="1258975"/>
                <a:chExt cx="464820" cy="432665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4945380" y="1280160"/>
                  <a:ext cx="464820" cy="41148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5009886" y="1258975"/>
                  <a:ext cx="31450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2000" b="1" dirty="0" smtClean="0">
                      <a:solidFill>
                        <a:srgbClr val="FF0000"/>
                      </a:solidFill>
                    </a:rPr>
                    <a:t>1</a:t>
                  </a:r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10942333" y="2605066"/>
                <a:ext cx="426720" cy="404580"/>
                <a:chOff x="4945380" y="1258975"/>
                <a:chExt cx="464820" cy="432665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4945380" y="1280160"/>
                  <a:ext cx="464820" cy="41148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5009886" y="1258975"/>
                  <a:ext cx="342591" cy="4278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2000" b="1" dirty="0">
                      <a:solidFill>
                        <a:srgbClr val="FF0000"/>
                      </a:solidFill>
                    </a:rPr>
                    <a:t>2</a:t>
                  </a:r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5"/>
            <a:srcRect l="42121" r="56156" b="45650"/>
            <a:stretch/>
          </p:blipFill>
          <p:spPr>
            <a:xfrm>
              <a:off x="1931670" y="3184567"/>
              <a:ext cx="138312" cy="1613205"/>
            </a:xfrm>
            <a:prstGeom prst="rect">
              <a:avLst/>
            </a:prstGeom>
          </p:spPr>
        </p:pic>
      </p:grpSp>
      <p:cxnSp>
        <p:nvCxnSpPr>
          <p:cNvPr id="5" name="Straight Arrow Connector 4"/>
          <p:cNvCxnSpPr/>
          <p:nvPr/>
        </p:nvCxnSpPr>
        <p:spPr>
          <a:xfrm flipV="1">
            <a:off x="4188823" y="1114697"/>
            <a:ext cx="0" cy="1480457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448698" y="1114697"/>
            <a:ext cx="0" cy="1480457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188823" y="2595154"/>
            <a:ext cx="225987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05600" y="12192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dirty="0" smtClean="0"/>
              <a:t>Ф</a:t>
            </a:r>
            <a:r>
              <a:rPr lang="it-IT" baseline="-25000" dirty="0" err="1" smtClean="0"/>
              <a:t>chamber</a:t>
            </a:r>
            <a:endParaRPr lang="en-US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3260007" y="1171576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dirty="0" smtClean="0"/>
              <a:t>Ф</a:t>
            </a:r>
            <a:r>
              <a:rPr lang="it-IT" baseline="-25000" dirty="0" err="1" smtClean="0"/>
              <a:t>anode</a:t>
            </a:r>
            <a:endParaRPr lang="en-US" baseline="-250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4500880" y="1618283"/>
            <a:ext cx="1534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 rot="10380173">
            <a:off x="4181972" y="1040258"/>
            <a:ext cx="578511" cy="578511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/>
          <p:cNvSpPr/>
          <p:nvPr/>
        </p:nvSpPr>
        <p:spPr>
          <a:xfrm rot="472806">
            <a:off x="5699892" y="1613954"/>
            <a:ext cx="578511" cy="578511"/>
          </a:xfrm>
          <a:prstGeom prst="arc">
            <a:avLst>
              <a:gd name="adj1" fmla="val 16200000"/>
              <a:gd name="adj2" fmla="val 2037585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loud 13"/>
          <p:cNvSpPr/>
          <p:nvPr/>
        </p:nvSpPr>
        <p:spPr>
          <a:xfrm rot="392221">
            <a:off x="4709865" y="1330900"/>
            <a:ext cx="1236617" cy="574766"/>
          </a:xfrm>
          <a:prstGeom prst="cloud">
            <a:avLst/>
          </a:prstGeom>
          <a:solidFill>
            <a:schemeClr val="accent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/>
              <a:t>plasma</a:t>
            </a:r>
            <a:endParaRPr lang="en-US" sz="1600" b="1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6263640" y="1797262"/>
            <a:ext cx="185058" cy="7978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51" idx="0"/>
            <a:endCxn id="53" idx="0"/>
          </p:cNvCxnSpPr>
          <p:nvPr/>
        </p:nvCxnSpPr>
        <p:spPr>
          <a:xfrm flipV="1">
            <a:off x="4531238" y="1730971"/>
            <a:ext cx="1471723" cy="1185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52" idx="0"/>
          </p:cNvCxnSpPr>
          <p:nvPr/>
        </p:nvCxnSpPr>
        <p:spPr>
          <a:xfrm flipV="1">
            <a:off x="4392707" y="1510737"/>
            <a:ext cx="1644269" cy="10379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 49"/>
          <p:cNvSpPr/>
          <p:nvPr/>
        </p:nvSpPr>
        <p:spPr>
          <a:xfrm rot="10380173">
            <a:off x="4119986" y="942622"/>
            <a:ext cx="578511" cy="578511"/>
          </a:xfrm>
          <a:prstGeom prst="arc">
            <a:avLst>
              <a:gd name="adj1" fmla="val 16200000"/>
              <a:gd name="adj2" fmla="val 19458691"/>
            </a:avLst>
          </a:prstGeom>
          <a:ln w="254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c 50"/>
          <p:cNvSpPr/>
          <p:nvPr/>
        </p:nvSpPr>
        <p:spPr>
          <a:xfrm rot="10380173">
            <a:off x="4202535" y="1137720"/>
            <a:ext cx="583416" cy="607371"/>
          </a:xfrm>
          <a:prstGeom prst="arc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c 51"/>
          <p:cNvSpPr/>
          <p:nvPr/>
        </p:nvSpPr>
        <p:spPr>
          <a:xfrm rot="472806">
            <a:off x="5708064" y="1508006"/>
            <a:ext cx="578511" cy="578511"/>
          </a:xfrm>
          <a:prstGeom prst="arc">
            <a:avLst>
              <a:gd name="adj1" fmla="val 16200000"/>
              <a:gd name="adj2" fmla="val 20375859"/>
            </a:avLst>
          </a:prstGeom>
          <a:ln w="254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c 52"/>
          <p:cNvSpPr/>
          <p:nvPr/>
        </p:nvSpPr>
        <p:spPr>
          <a:xfrm rot="472806">
            <a:off x="5674049" y="1728240"/>
            <a:ext cx="578511" cy="578511"/>
          </a:xfrm>
          <a:prstGeom prst="arc">
            <a:avLst>
              <a:gd name="adj1" fmla="val 16200000"/>
              <a:gd name="adj2" fmla="val 19608364"/>
            </a:avLst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>
            <a:stCxn id="53" idx="2"/>
          </p:cNvCxnSpPr>
          <p:nvPr/>
        </p:nvCxnSpPr>
        <p:spPr>
          <a:xfrm>
            <a:off x="6224786" y="1893816"/>
            <a:ext cx="215740" cy="683981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6289486" y="1730971"/>
            <a:ext cx="151040" cy="846826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386354" y="1219200"/>
            <a:ext cx="3309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Plasma potential close to anode potential means more power deposited to the chamber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6197" y="1716438"/>
            <a:ext cx="3309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Plasma potential much lower than anode potential means waste of power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78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4830" y="2787787"/>
            <a:ext cx="3359187" cy="3609145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27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endParaRPr lang="en-US" b="1" dirty="0"/>
          </a:p>
        </p:txBody>
      </p:sp>
      <p:grpSp>
        <p:nvGrpSpPr>
          <p:cNvPr id="42" name="Group 41"/>
          <p:cNvGrpSpPr/>
          <p:nvPr/>
        </p:nvGrpSpPr>
        <p:grpSpPr>
          <a:xfrm>
            <a:off x="374208" y="3183585"/>
            <a:ext cx="4047560" cy="2968211"/>
            <a:chOff x="374208" y="3183585"/>
            <a:chExt cx="4047560" cy="2968211"/>
          </a:xfrm>
        </p:grpSpPr>
        <p:grpSp>
          <p:nvGrpSpPr>
            <p:cNvPr id="39" name="Group 38"/>
            <p:cNvGrpSpPr/>
            <p:nvPr/>
          </p:nvGrpSpPr>
          <p:grpSpPr>
            <a:xfrm>
              <a:off x="374208" y="3183585"/>
              <a:ext cx="4047560" cy="2968211"/>
              <a:chOff x="7820892" y="1463040"/>
              <a:chExt cx="4047560" cy="2968211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20892" y="1463040"/>
                <a:ext cx="4047560" cy="2968211"/>
              </a:xfrm>
              <a:prstGeom prst="rect">
                <a:avLst/>
              </a:prstGeom>
            </p:spPr>
          </p:pic>
          <p:grpSp>
            <p:nvGrpSpPr>
              <p:cNvPr id="13" name="Group 12"/>
              <p:cNvGrpSpPr/>
              <p:nvPr/>
            </p:nvGrpSpPr>
            <p:grpSpPr>
              <a:xfrm>
                <a:off x="8152020" y="2744855"/>
                <a:ext cx="426720" cy="404580"/>
                <a:chOff x="4945380" y="1258975"/>
                <a:chExt cx="464820" cy="432665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4945380" y="1280160"/>
                  <a:ext cx="464820" cy="41148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5009886" y="1258975"/>
                  <a:ext cx="31450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2000" b="1" dirty="0" smtClean="0">
                      <a:solidFill>
                        <a:srgbClr val="FF0000"/>
                      </a:solidFill>
                    </a:rPr>
                    <a:t>1</a:t>
                  </a:r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10942333" y="2605066"/>
                <a:ext cx="426720" cy="404580"/>
                <a:chOff x="4945380" y="1258975"/>
                <a:chExt cx="464820" cy="432665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4945380" y="1280160"/>
                  <a:ext cx="464820" cy="41148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5009886" y="1258975"/>
                  <a:ext cx="342591" cy="4278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2000" b="1" dirty="0">
                      <a:solidFill>
                        <a:srgbClr val="FF0000"/>
                      </a:solidFill>
                    </a:rPr>
                    <a:t>2</a:t>
                  </a:r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6"/>
            <a:srcRect l="42121" r="56156" b="45650"/>
            <a:stretch/>
          </p:blipFill>
          <p:spPr>
            <a:xfrm>
              <a:off x="1931670" y="3184567"/>
              <a:ext cx="138312" cy="1613205"/>
            </a:xfrm>
            <a:prstGeom prst="rect">
              <a:avLst/>
            </a:prstGeom>
          </p:spPr>
        </p:pic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63105" y="2944884"/>
            <a:ext cx="317019" cy="335309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11505" y="6229383"/>
            <a:ext cx="317019" cy="335309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06657" y="2830463"/>
            <a:ext cx="3334801" cy="3566469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8804" y="3566364"/>
            <a:ext cx="317019" cy="33530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96547" y="6228060"/>
            <a:ext cx="317019" cy="33530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4188823" y="1114697"/>
            <a:ext cx="0" cy="1480457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448698" y="1114697"/>
            <a:ext cx="0" cy="1480457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188823" y="2595154"/>
            <a:ext cx="225987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05600" y="12192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dirty="0" smtClean="0"/>
              <a:t>Ф</a:t>
            </a:r>
            <a:r>
              <a:rPr lang="it-IT" baseline="-25000" dirty="0" err="1" smtClean="0"/>
              <a:t>chamber</a:t>
            </a:r>
            <a:endParaRPr lang="en-US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3260007" y="1171576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dirty="0" smtClean="0"/>
              <a:t>Ф</a:t>
            </a:r>
            <a:r>
              <a:rPr lang="it-IT" baseline="-25000" dirty="0" err="1" smtClean="0"/>
              <a:t>anode</a:t>
            </a:r>
            <a:endParaRPr lang="en-US" baseline="-250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4500880" y="1618283"/>
            <a:ext cx="1534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 rot="10380173">
            <a:off x="4181972" y="1040258"/>
            <a:ext cx="578511" cy="578511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/>
          <p:cNvSpPr/>
          <p:nvPr/>
        </p:nvSpPr>
        <p:spPr>
          <a:xfrm rot="472806">
            <a:off x="5699892" y="1613954"/>
            <a:ext cx="578511" cy="578511"/>
          </a:xfrm>
          <a:prstGeom prst="arc">
            <a:avLst>
              <a:gd name="adj1" fmla="val 16200000"/>
              <a:gd name="adj2" fmla="val 2037585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loud 13"/>
          <p:cNvSpPr/>
          <p:nvPr/>
        </p:nvSpPr>
        <p:spPr>
          <a:xfrm rot="392221">
            <a:off x="4709865" y="1330900"/>
            <a:ext cx="1236617" cy="574766"/>
          </a:xfrm>
          <a:prstGeom prst="cloud">
            <a:avLst/>
          </a:prstGeom>
          <a:solidFill>
            <a:schemeClr val="accent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/>
              <a:t>plasma</a:t>
            </a:r>
            <a:endParaRPr lang="en-US" sz="1600" b="1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6263640" y="1797262"/>
            <a:ext cx="185058" cy="7978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51" idx="0"/>
            <a:endCxn id="53" idx="0"/>
          </p:cNvCxnSpPr>
          <p:nvPr/>
        </p:nvCxnSpPr>
        <p:spPr>
          <a:xfrm flipV="1">
            <a:off x="4531238" y="1730971"/>
            <a:ext cx="1471723" cy="1185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52" idx="0"/>
          </p:cNvCxnSpPr>
          <p:nvPr/>
        </p:nvCxnSpPr>
        <p:spPr>
          <a:xfrm flipV="1">
            <a:off x="4392707" y="1510737"/>
            <a:ext cx="1644269" cy="10379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 49"/>
          <p:cNvSpPr/>
          <p:nvPr/>
        </p:nvSpPr>
        <p:spPr>
          <a:xfrm rot="10380173">
            <a:off x="4119986" y="942622"/>
            <a:ext cx="578511" cy="578511"/>
          </a:xfrm>
          <a:prstGeom prst="arc">
            <a:avLst>
              <a:gd name="adj1" fmla="val 16200000"/>
              <a:gd name="adj2" fmla="val 19458691"/>
            </a:avLst>
          </a:prstGeom>
          <a:ln w="254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c 50"/>
          <p:cNvSpPr/>
          <p:nvPr/>
        </p:nvSpPr>
        <p:spPr>
          <a:xfrm rot="10380173">
            <a:off x="4202535" y="1137720"/>
            <a:ext cx="583416" cy="607371"/>
          </a:xfrm>
          <a:prstGeom prst="arc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c 51"/>
          <p:cNvSpPr/>
          <p:nvPr/>
        </p:nvSpPr>
        <p:spPr>
          <a:xfrm rot="472806">
            <a:off x="5708064" y="1508006"/>
            <a:ext cx="578511" cy="578511"/>
          </a:xfrm>
          <a:prstGeom prst="arc">
            <a:avLst>
              <a:gd name="adj1" fmla="val 16200000"/>
              <a:gd name="adj2" fmla="val 20375859"/>
            </a:avLst>
          </a:prstGeom>
          <a:ln w="254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c 52"/>
          <p:cNvSpPr/>
          <p:nvPr/>
        </p:nvSpPr>
        <p:spPr>
          <a:xfrm rot="472806">
            <a:off x="5674049" y="1728240"/>
            <a:ext cx="578511" cy="578511"/>
          </a:xfrm>
          <a:prstGeom prst="arc">
            <a:avLst>
              <a:gd name="adj1" fmla="val 16200000"/>
              <a:gd name="adj2" fmla="val 19608364"/>
            </a:avLst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>
            <a:stCxn id="53" idx="2"/>
          </p:cNvCxnSpPr>
          <p:nvPr/>
        </p:nvCxnSpPr>
        <p:spPr>
          <a:xfrm>
            <a:off x="6224786" y="1893816"/>
            <a:ext cx="215740" cy="683981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6289486" y="1730971"/>
            <a:ext cx="151040" cy="846826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386354" y="1219200"/>
            <a:ext cx="3309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Plasma potential close to anode potential means more power deposited to the chamber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46197" y="1716438"/>
            <a:ext cx="3309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Plasma potential much lower than anode potential means waste of power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64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4830" y="2787787"/>
            <a:ext cx="3359187" cy="3609145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28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endParaRPr lang="en-US" b="1" dirty="0"/>
          </a:p>
        </p:txBody>
      </p:sp>
      <p:grpSp>
        <p:nvGrpSpPr>
          <p:cNvPr id="42" name="Group 41"/>
          <p:cNvGrpSpPr/>
          <p:nvPr/>
        </p:nvGrpSpPr>
        <p:grpSpPr>
          <a:xfrm>
            <a:off x="374208" y="3183585"/>
            <a:ext cx="4047560" cy="2968211"/>
            <a:chOff x="374208" y="3183585"/>
            <a:chExt cx="4047560" cy="2968211"/>
          </a:xfrm>
        </p:grpSpPr>
        <p:grpSp>
          <p:nvGrpSpPr>
            <p:cNvPr id="39" name="Group 38"/>
            <p:cNvGrpSpPr/>
            <p:nvPr/>
          </p:nvGrpSpPr>
          <p:grpSpPr>
            <a:xfrm>
              <a:off x="374208" y="3183585"/>
              <a:ext cx="4047560" cy="2968211"/>
              <a:chOff x="7820892" y="1463040"/>
              <a:chExt cx="4047560" cy="2968211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20892" y="1463040"/>
                <a:ext cx="4047560" cy="2968211"/>
              </a:xfrm>
              <a:prstGeom prst="rect">
                <a:avLst/>
              </a:prstGeom>
            </p:spPr>
          </p:pic>
          <p:grpSp>
            <p:nvGrpSpPr>
              <p:cNvPr id="13" name="Group 12"/>
              <p:cNvGrpSpPr/>
              <p:nvPr/>
            </p:nvGrpSpPr>
            <p:grpSpPr>
              <a:xfrm>
                <a:off x="8152020" y="2744855"/>
                <a:ext cx="426720" cy="404580"/>
                <a:chOff x="4945380" y="1258975"/>
                <a:chExt cx="464820" cy="432665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4945380" y="1280160"/>
                  <a:ext cx="464820" cy="41148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5009886" y="1258975"/>
                  <a:ext cx="31450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2000" b="1" dirty="0" smtClean="0">
                      <a:solidFill>
                        <a:srgbClr val="FF0000"/>
                      </a:solidFill>
                    </a:rPr>
                    <a:t>1</a:t>
                  </a:r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10942333" y="2605066"/>
                <a:ext cx="426720" cy="404580"/>
                <a:chOff x="4945380" y="1258975"/>
                <a:chExt cx="464820" cy="432665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4945380" y="1280160"/>
                  <a:ext cx="464820" cy="41148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5009886" y="1258975"/>
                  <a:ext cx="342591" cy="4278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2000" b="1" dirty="0">
                      <a:solidFill>
                        <a:srgbClr val="FF0000"/>
                      </a:solidFill>
                    </a:rPr>
                    <a:t>2</a:t>
                  </a:r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6"/>
            <a:srcRect l="42121" r="56156" b="45650"/>
            <a:stretch/>
          </p:blipFill>
          <p:spPr>
            <a:xfrm>
              <a:off x="1931670" y="3184567"/>
              <a:ext cx="138312" cy="1613205"/>
            </a:xfrm>
            <a:prstGeom prst="rect">
              <a:avLst/>
            </a:prstGeom>
          </p:spPr>
        </p:pic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63105" y="2944884"/>
            <a:ext cx="317019" cy="335309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11505" y="6229383"/>
            <a:ext cx="317019" cy="335309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06657" y="2830463"/>
            <a:ext cx="3334801" cy="3566469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8804" y="3566364"/>
            <a:ext cx="317019" cy="33530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96547" y="6228060"/>
            <a:ext cx="317019" cy="33530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4188823" y="1114697"/>
            <a:ext cx="0" cy="1480457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448698" y="1114697"/>
            <a:ext cx="0" cy="1480457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188823" y="2595154"/>
            <a:ext cx="225987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05600" y="12192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dirty="0" smtClean="0"/>
              <a:t>Ф</a:t>
            </a:r>
            <a:r>
              <a:rPr lang="it-IT" baseline="-25000" dirty="0" err="1" smtClean="0"/>
              <a:t>chamber</a:t>
            </a:r>
            <a:endParaRPr lang="en-US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3260007" y="1171576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dirty="0" smtClean="0"/>
              <a:t>Ф</a:t>
            </a:r>
            <a:r>
              <a:rPr lang="it-IT" baseline="-25000" dirty="0" err="1" smtClean="0"/>
              <a:t>anode</a:t>
            </a:r>
            <a:endParaRPr lang="en-US" baseline="-250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4500880" y="1618283"/>
            <a:ext cx="1534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 rot="10380173">
            <a:off x="4181972" y="1040258"/>
            <a:ext cx="578511" cy="578511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/>
          <p:cNvSpPr/>
          <p:nvPr/>
        </p:nvSpPr>
        <p:spPr>
          <a:xfrm rot="472806">
            <a:off x="5699892" y="1613954"/>
            <a:ext cx="578511" cy="578511"/>
          </a:xfrm>
          <a:prstGeom prst="arc">
            <a:avLst>
              <a:gd name="adj1" fmla="val 16200000"/>
              <a:gd name="adj2" fmla="val 2037585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loud 13"/>
          <p:cNvSpPr/>
          <p:nvPr/>
        </p:nvSpPr>
        <p:spPr>
          <a:xfrm rot="392221">
            <a:off x="4709865" y="1330900"/>
            <a:ext cx="1236617" cy="574766"/>
          </a:xfrm>
          <a:prstGeom prst="cloud">
            <a:avLst/>
          </a:prstGeom>
          <a:solidFill>
            <a:schemeClr val="accent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/>
              <a:t>plasma</a:t>
            </a:r>
            <a:endParaRPr lang="en-US" sz="1600" b="1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6263640" y="1797262"/>
            <a:ext cx="185058" cy="7978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51" idx="0"/>
            <a:endCxn id="53" idx="0"/>
          </p:cNvCxnSpPr>
          <p:nvPr/>
        </p:nvCxnSpPr>
        <p:spPr>
          <a:xfrm flipV="1">
            <a:off x="4531238" y="1730971"/>
            <a:ext cx="1471723" cy="1185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52" idx="0"/>
          </p:cNvCxnSpPr>
          <p:nvPr/>
        </p:nvCxnSpPr>
        <p:spPr>
          <a:xfrm flipV="1">
            <a:off x="4392707" y="1510737"/>
            <a:ext cx="1644269" cy="10379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 49"/>
          <p:cNvSpPr/>
          <p:nvPr/>
        </p:nvSpPr>
        <p:spPr>
          <a:xfrm rot="10380173">
            <a:off x="4119986" y="942622"/>
            <a:ext cx="578511" cy="578511"/>
          </a:xfrm>
          <a:prstGeom prst="arc">
            <a:avLst>
              <a:gd name="adj1" fmla="val 16200000"/>
              <a:gd name="adj2" fmla="val 19458691"/>
            </a:avLst>
          </a:prstGeom>
          <a:ln w="254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c 50"/>
          <p:cNvSpPr/>
          <p:nvPr/>
        </p:nvSpPr>
        <p:spPr>
          <a:xfrm rot="10380173">
            <a:off x="4202535" y="1137720"/>
            <a:ext cx="583416" cy="607371"/>
          </a:xfrm>
          <a:prstGeom prst="arc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c 51"/>
          <p:cNvSpPr/>
          <p:nvPr/>
        </p:nvSpPr>
        <p:spPr>
          <a:xfrm rot="472806">
            <a:off x="5708064" y="1508006"/>
            <a:ext cx="578511" cy="578511"/>
          </a:xfrm>
          <a:prstGeom prst="arc">
            <a:avLst>
              <a:gd name="adj1" fmla="val 16200000"/>
              <a:gd name="adj2" fmla="val 20375859"/>
            </a:avLst>
          </a:prstGeom>
          <a:ln w="254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c 52"/>
          <p:cNvSpPr/>
          <p:nvPr/>
        </p:nvSpPr>
        <p:spPr>
          <a:xfrm rot="472806">
            <a:off x="5674049" y="1728240"/>
            <a:ext cx="578511" cy="578511"/>
          </a:xfrm>
          <a:prstGeom prst="arc">
            <a:avLst>
              <a:gd name="adj1" fmla="val 16200000"/>
              <a:gd name="adj2" fmla="val 19608364"/>
            </a:avLst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>
            <a:stCxn id="53" idx="2"/>
          </p:cNvCxnSpPr>
          <p:nvPr/>
        </p:nvCxnSpPr>
        <p:spPr>
          <a:xfrm>
            <a:off x="6224786" y="1893816"/>
            <a:ext cx="215740" cy="683981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6289486" y="1730971"/>
            <a:ext cx="151040" cy="846826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386354" y="1219200"/>
            <a:ext cx="3309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Plasma potential close to anode potential means more power deposited to the chamber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46197" y="1716438"/>
            <a:ext cx="3309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Plasma potential much lower than anode potential means waste of power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315027" y="2526177"/>
            <a:ext cx="2761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b="1" dirty="0" err="1" smtClean="0"/>
              <a:t>Many</a:t>
            </a:r>
            <a:r>
              <a:rPr lang="it-IT" sz="1050" b="1" dirty="0" smtClean="0"/>
              <a:t> </a:t>
            </a:r>
            <a:r>
              <a:rPr lang="it-IT" sz="1050" b="1" dirty="0" err="1" smtClean="0"/>
              <a:t>thanks</a:t>
            </a:r>
            <a:r>
              <a:rPr lang="it-IT" sz="1050" b="1" dirty="0" smtClean="0"/>
              <a:t> to E. Sartori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72825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29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endParaRPr lang="en-US" b="1" dirty="0"/>
          </a:p>
        </p:txBody>
      </p:sp>
      <p:grpSp>
        <p:nvGrpSpPr>
          <p:cNvPr id="42" name="Group 41"/>
          <p:cNvGrpSpPr/>
          <p:nvPr/>
        </p:nvGrpSpPr>
        <p:grpSpPr>
          <a:xfrm>
            <a:off x="374208" y="3183585"/>
            <a:ext cx="4047560" cy="2968211"/>
            <a:chOff x="374208" y="3183585"/>
            <a:chExt cx="4047560" cy="2968211"/>
          </a:xfrm>
        </p:grpSpPr>
        <p:grpSp>
          <p:nvGrpSpPr>
            <p:cNvPr id="39" name="Group 38"/>
            <p:cNvGrpSpPr/>
            <p:nvPr/>
          </p:nvGrpSpPr>
          <p:grpSpPr>
            <a:xfrm>
              <a:off x="374208" y="3183585"/>
              <a:ext cx="4047560" cy="2968211"/>
              <a:chOff x="7820892" y="1463040"/>
              <a:chExt cx="4047560" cy="2968211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20892" y="1463040"/>
                <a:ext cx="4047560" cy="2968211"/>
              </a:xfrm>
              <a:prstGeom prst="rect">
                <a:avLst/>
              </a:prstGeom>
            </p:spPr>
          </p:pic>
          <p:grpSp>
            <p:nvGrpSpPr>
              <p:cNvPr id="13" name="Group 12"/>
              <p:cNvGrpSpPr/>
              <p:nvPr/>
            </p:nvGrpSpPr>
            <p:grpSpPr>
              <a:xfrm>
                <a:off x="8152020" y="2744855"/>
                <a:ext cx="426720" cy="404580"/>
                <a:chOff x="4945380" y="1258975"/>
                <a:chExt cx="464820" cy="432665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4945380" y="1280160"/>
                  <a:ext cx="464820" cy="41148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5009886" y="1258975"/>
                  <a:ext cx="31450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2000" b="1" dirty="0" smtClean="0">
                      <a:solidFill>
                        <a:srgbClr val="FF0000"/>
                      </a:solidFill>
                    </a:rPr>
                    <a:t>1</a:t>
                  </a:r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10942333" y="2605066"/>
                <a:ext cx="426720" cy="404580"/>
                <a:chOff x="4945380" y="1258975"/>
                <a:chExt cx="464820" cy="432665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4945380" y="1280160"/>
                  <a:ext cx="464820" cy="41148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5009886" y="1258975"/>
                  <a:ext cx="342591" cy="4278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2000" b="1" dirty="0">
                      <a:solidFill>
                        <a:srgbClr val="FF0000"/>
                      </a:solidFill>
                    </a:rPr>
                    <a:t>2</a:t>
                  </a:r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5"/>
            <a:srcRect l="42121" r="56156" b="45650"/>
            <a:stretch/>
          </p:blipFill>
          <p:spPr>
            <a:xfrm>
              <a:off x="1931670" y="3184567"/>
              <a:ext cx="138312" cy="1613205"/>
            </a:xfrm>
            <a:prstGeom prst="rect">
              <a:avLst/>
            </a:prstGeom>
          </p:spPr>
        </p:pic>
      </p:grpSp>
      <p:pic>
        <p:nvPicPr>
          <p:cNvPr id="47" name="Picture 4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6657" y="2830463"/>
            <a:ext cx="3334801" cy="356646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6547" y="6228060"/>
            <a:ext cx="317019" cy="33530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99968" y="2943561"/>
            <a:ext cx="3328704" cy="3566469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>
            <a:off x="5980472" y="4989501"/>
            <a:ext cx="2411361" cy="0"/>
          </a:xfrm>
          <a:prstGeom prst="straightConnector1">
            <a:avLst/>
          </a:prstGeom>
          <a:ln w="12700">
            <a:solidFill>
              <a:schemeClr val="tx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78804" y="3566364"/>
            <a:ext cx="317019" cy="33530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705600" y="12192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dirty="0" smtClean="0"/>
              <a:t>Ф</a:t>
            </a:r>
            <a:r>
              <a:rPr lang="it-IT" baseline="-25000" dirty="0" err="1" smtClean="0"/>
              <a:t>chamber</a:t>
            </a:r>
            <a:endParaRPr lang="en-US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3260007" y="1171576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dirty="0" smtClean="0"/>
              <a:t>Ф</a:t>
            </a:r>
            <a:r>
              <a:rPr lang="it-IT" baseline="-25000" dirty="0" err="1" smtClean="0"/>
              <a:t>anode</a:t>
            </a:r>
            <a:endParaRPr lang="en-US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8386354" y="1219200"/>
            <a:ext cx="3309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Plasma potential close to anode potential means more power deposited to the chamber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6197" y="1716438"/>
            <a:ext cx="3309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Plasma potential much lower than anode potential means waste of power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4188823" y="1114697"/>
            <a:ext cx="0" cy="1480457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6448698" y="1114697"/>
            <a:ext cx="0" cy="1480457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188823" y="2595154"/>
            <a:ext cx="225987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500880" y="1618283"/>
            <a:ext cx="1534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Arc 31"/>
          <p:cNvSpPr/>
          <p:nvPr/>
        </p:nvSpPr>
        <p:spPr>
          <a:xfrm rot="10380173">
            <a:off x="4181972" y="1040258"/>
            <a:ext cx="578511" cy="578511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/>
          <p:nvPr/>
        </p:nvSpPr>
        <p:spPr>
          <a:xfrm rot="472806">
            <a:off x="5699892" y="1613954"/>
            <a:ext cx="578511" cy="578511"/>
          </a:xfrm>
          <a:prstGeom prst="arc">
            <a:avLst>
              <a:gd name="adj1" fmla="val 16200000"/>
              <a:gd name="adj2" fmla="val 2037585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loud 33"/>
          <p:cNvSpPr/>
          <p:nvPr/>
        </p:nvSpPr>
        <p:spPr>
          <a:xfrm rot="392221">
            <a:off x="4709865" y="1330900"/>
            <a:ext cx="1236617" cy="574766"/>
          </a:xfrm>
          <a:prstGeom prst="cloud">
            <a:avLst/>
          </a:prstGeom>
          <a:solidFill>
            <a:schemeClr val="accent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/>
              <a:t>plasma</a:t>
            </a:r>
            <a:endParaRPr lang="en-US" sz="1600" b="1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6263640" y="1797262"/>
            <a:ext cx="185058" cy="7978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40" idx="0"/>
            <a:endCxn id="44" idx="0"/>
          </p:cNvCxnSpPr>
          <p:nvPr/>
        </p:nvCxnSpPr>
        <p:spPr>
          <a:xfrm flipV="1">
            <a:off x="4531238" y="1730971"/>
            <a:ext cx="1471723" cy="1185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43" idx="0"/>
          </p:cNvCxnSpPr>
          <p:nvPr/>
        </p:nvCxnSpPr>
        <p:spPr>
          <a:xfrm flipV="1">
            <a:off x="4392707" y="1510737"/>
            <a:ext cx="1644269" cy="10379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rc 37"/>
          <p:cNvSpPr/>
          <p:nvPr/>
        </p:nvSpPr>
        <p:spPr>
          <a:xfrm rot="10380173">
            <a:off x="4119986" y="942622"/>
            <a:ext cx="578511" cy="578511"/>
          </a:xfrm>
          <a:prstGeom prst="arc">
            <a:avLst>
              <a:gd name="adj1" fmla="val 16200000"/>
              <a:gd name="adj2" fmla="val 19458691"/>
            </a:avLst>
          </a:prstGeom>
          <a:ln w="254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 39"/>
          <p:cNvSpPr/>
          <p:nvPr/>
        </p:nvSpPr>
        <p:spPr>
          <a:xfrm rot="10380173">
            <a:off x="4202535" y="1137720"/>
            <a:ext cx="583416" cy="607371"/>
          </a:xfrm>
          <a:prstGeom prst="arc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c 42"/>
          <p:cNvSpPr/>
          <p:nvPr/>
        </p:nvSpPr>
        <p:spPr>
          <a:xfrm rot="472806">
            <a:off x="5708064" y="1508006"/>
            <a:ext cx="578511" cy="578511"/>
          </a:xfrm>
          <a:prstGeom prst="arc">
            <a:avLst>
              <a:gd name="adj1" fmla="val 16200000"/>
              <a:gd name="adj2" fmla="val 20375859"/>
            </a:avLst>
          </a:prstGeom>
          <a:ln w="254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c 43"/>
          <p:cNvSpPr/>
          <p:nvPr/>
        </p:nvSpPr>
        <p:spPr>
          <a:xfrm rot="472806">
            <a:off x="5674049" y="1728240"/>
            <a:ext cx="578511" cy="578511"/>
          </a:xfrm>
          <a:prstGeom prst="arc">
            <a:avLst>
              <a:gd name="adj1" fmla="val 16200000"/>
              <a:gd name="adj2" fmla="val 19608364"/>
            </a:avLst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>
            <a:stCxn id="44" idx="2"/>
          </p:cNvCxnSpPr>
          <p:nvPr/>
        </p:nvCxnSpPr>
        <p:spPr>
          <a:xfrm>
            <a:off x="6224786" y="1893816"/>
            <a:ext cx="215740" cy="683981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289486" y="1730971"/>
            <a:ext cx="151040" cy="846826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43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3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What</a:t>
            </a:r>
            <a:r>
              <a:rPr lang="it-IT" b="1" dirty="0" smtClean="0"/>
              <a:t> </a:t>
            </a:r>
            <a:r>
              <a:rPr lang="it-IT" b="1" dirty="0" err="1" smtClean="0"/>
              <a:t>is</a:t>
            </a:r>
            <a:r>
              <a:rPr lang="it-IT" b="1" dirty="0" smtClean="0"/>
              <a:t> a </a:t>
            </a:r>
            <a:r>
              <a:rPr lang="it-IT" b="1" dirty="0" err="1" smtClean="0"/>
              <a:t>Glow</a:t>
            </a:r>
            <a:r>
              <a:rPr lang="it-IT" b="1" dirty="0" smtClean="0"/>
              <a:t> </a:t>
            </a:r>
            <a:r>
              <a:rPr lang="it-IT" b="1" dirty="0" err="1" smtClean="0"/>
              <a:t>Discharge</a:t>
            </a:r>
            <a:r>
              <a:rPr lang="it-IT" b="1" dirty="0" smtClean="0"/>
              <a:t> </a:t>
            </a:r>
            <a:r>
              <a:rPr lang="it-IT" b="1" dirty="0" err="1" smtClean="0"/>
              <a:t>Cleaning</a:t>
            </a:r>
            <a:r>
              <a:rPr lang="it-IT" b="1" dirty="0" smtClean="0"/>
              <a:t> (GDC)?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722329"/>
            <a:ext cx="71836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Wall </a:t>
            </a:r>
            <a:r>
              <a:rPr lang="en-US" dirty="0"/>
              <a:t>conditioning technique used to minimize the presence of impurities during burning plasma operations in Tokamak </a:t>
            </a:r>
            <a:r>
              <a:rPr lang="en-US" dirty="0" smtClean="0"/>
              <a:t>devices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With Carbon First wall Components, it is essential otherwise it is not possible to control achieve high performance pulses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0064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r>
              <a:rPr lang="it-IT" b="1" dirty="0" smtClean="0"/>
              <a:t> – FUTURE WORKS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4920" y="1860254"/>
            <a:ext cx="8884920" cy="44793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30303" y="2612572"/>
            <a:ext cx="199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FF"/>
                </a:solidFill>
              </a:rPr>
              <a:t>H2 </a:t>
            </a:r>
            <a:r>
              <a:rPr lang="it-IT" b="1" dirty="0" err="1" smtClean="0">
                <a:solidFill>
                  <a:srgbClr val="FF00FF"/>
                </a:solidFill>
              </a:rPr>
              <a:t>partial</a:t>
            </a:r>
            <a:r>
              <a:rPr lang="it-IT" b="1" dirty="0" smtClean="0">
                <a:solidFill>
                  <a:srgbClr val="FF00FF"/>
                </a:solidFill>
              </a:rPr>
              <a:t> pressure</a:t>
            </a:r>
            <a:endParaRPr lang="en-US" b="1" dirty="0">
              <a:solidFill>
                <a:srgbClr val="FF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44212" y="2612572"/>
            <a:ext cx="1995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B050"/>
                </a:solidFill>
              </a:rPr>
              <a:t>He </a:t>
            </a:r>
            <a:r>
              <a:rPr lang="it-IT" b="1" dirty="0" err="1" smtClean="0">
                <a:solidFill>
                  <a:srgbClr val="00B050"/>
                </a:solidFill>
              </a:rPr>
              <a:t>partial</a:t>
            </a:r>
            <a:r>
              <a:rPr lang="it-IT" b="1" dirty="0" smtClean="0">
                <a:solidFill>
                  <a:srgbClr val="00B050"/>
                </a:solidFill>
              </a:rPr>
              <a:t> pressure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50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r>
              <a:rPr lang="it-IT" b="1" dirty="0" smtClean="0"/>
              <a:t> – FUTURE WORKS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4920" y="1860254"/>
            <a:ext cx="8884920" cy="44793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30303" y="2612572"/>
            <a:ext cx="199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FF"/>
                </a:solidFill>
              </a:rPr>
              <a:t>H2 </a:t>
            </a:r>
            <a:r>
              <a:rPr lang="it-IT" b="1" dirty="0" err="1" smtClean="0">
                <a:solidFill>
                  <a:srgbClr val="FF00FF"/>
                </a:solidFill>
              </a:rPr>
              <a:t>partial</a:t>
            </a:r>
            <a:r>
              <a:rPr lang="it-IT" b="1" dirty="0" smtClean="0">
                <a:solidFill>
                  <a:srgbClr val="FF00FF"/>
                </a:solidFill>
              </a:rPr>
              <a:t> pressure</a:t>
            </a:r>
            <a:endParaRPr lang="en-US" b="1" dirty="0">
              <a:solidFill>
                <a:srgbClr val="FF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44212" y="2612572"/>
            <a:ext cx="1995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B050"/>
                </a:solidFill>
              </a:rPr>
              <a:t>He </a:t>
            </a:r>
            <a:r>
              <a:rPr lang="it-IT" b="1" dirty="0" err="1" smtClean="0">
                <a:solidFill>
                  <a:srgbClr val="00B050"/>
                </a:solidFill>
              </a:rPr>
              <a:t>partial</a:t>
            </a:r>
            <a:r>
              <a:rPr lang="it-IT" b="1" dirty="0" smtClean="0">
                <a:solidFill>
                  <a:srgbClr val="00B050"/>
                </a:solidFill>
              </a:rPr>
              <a:t> pressure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91246" y="1950720"/>
            <a:ext cx="1053737" cy="4232366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98585" y="1519597"/>
            <a:ext cx="1439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First He GDC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7154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r>
              <a:rPr lang="it-IT" b="1" dirty="0" smtClean="0"/>
              <a:t> – FUTURE WORKS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4920" y="1860254"/>
            <a:ext cx="8884920" cy="44793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30303" y="2612572"/>
            <a:ext cx="199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FF"/>
                </a:solidFill>
              </a:rPr>
              <a:t>H2 </a:t>
            </a:r>
            <a:r>
              <a:rPr lang="it-IT" b="1" dirty="0" err="1" smtClean="0">
                <a:solidFill>
                  <a:srgbClr val="FF00FF"/>
                </a:solidFill>
              </a:rPr>
              <a:t>partial</a:t>
            </a:r>
            <a:r>
              <a:rPr lang="it-IT" b="1" dirty="0" smtClean="0">
                <a:solidFill>
                  <a:srgbClr val="FF00FF"/>
                </a:solidFill>
              </a:rPr>
              <a:t> pressure</a:t>
            </a:r>
            <a:endParaRPr lang="en-US" b="1" dirty="0">
              <a:solidFill>
                <a:srgbClr val="FF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44212" y="2612572"/>
            <a:ext cx="1995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B050"/>
                </a:solidFill>
              </a:rPr>
              <a:t>He </a:t>
            </a:r>
            <a:r>
              <a:rPr lang="it-IT" b="1" dirty="0" err="1" smtClean="0">
                <a:solidFill>
                  <a:srgbClr val="00B050"/>
                </a:solidFill>
              </a:rPr>
              <a:t>partial</a:t>
            </a:r>
            <a:r>
              <a:rPr lang="it-IT" b="1" dirty="0" smtClean="0">
                <a:solidFill>
                  <a:srgbClr val="00B050"/>
                </a:solidFill>
              </a:rPr>
              <a:t> pressure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37642" y="1888928"/>
            <a:ext cx="3464941" cy="4233197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610651" y="1315080"/>
            <a:ext cx="2644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Long H2 GDC, charging Graphite Tiles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8136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r>
              <a:rPr lang="it-IT" b="1" dirty="0" smtClean="0"/>
              <a:t> – FUTURE WORKS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4920" y="1860254"/>
            <a:ext cx="8884920" cy="44793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30303" y="2612572"/>
            <a:ext cx="199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FF"/>
                </a:solidFill>
              </a:rPr>
              <a:t>H2 </a:t>
            </a:r>
            <a:r>
              <a:rPr lang="it-IT" b="1" dirty="0" err="1" smtClean="0">
                <a:solidFill>
                  <a:srgbClr val="FF00FF"/>
                </a:solidFill>
              </a:rPr>
              <a:t>partial</a:t>
            </a:r>
            <a:r>
              <a:rPr lang="it-IT" b="1" dirty="0" smtClean="0">
                <a:solidFill>
                  <a:srgbClr val="FF00FF"/>
                </a:solidFill>
              </a:rPr>
              <a:t> pressure</a:t>
            </a:r>
            <a:endParaRPr lang="en-US" b="1" dirty="0">
              <a:solidFill>
                <a:srgbClr val="FF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44212" y="2612572"/>
            <a:ext cx="1995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B050"/>
                </a:solidFill>
              </a:rPr>
              <a:t>He </a:t>
            </a:r>
            <a:r>
              <a:rPr lang="it-IT" b="1" dirty="0" err="1" smtClean="0">
                <a:solidFill>
                  <a:srgbClr val="00B050"/>
                </a:solidFill>
              </a:rPr>
              <a:t>partial</a:t>
            </a:r>
            <a:r>
              <a:rPr lang="it-IT" b="1" dirty="0" smtClean="0">
                <a:solidFill>
                  <a:srgbClr val="00B050"/>
                </a:solidFill>
              </a:rPr>
              <a:t> pressure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01467" y="1860254"/>
            <a:ext cx="1064454" cy="4233197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225300" y="1329365"/>
            <a:ext cx="3233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Final He GDC to clean the tiles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0315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r>
              <a:rPr lang="it-IT" b="1" dirty="0" smtClean="0"/>
              <a:t> – FUTURE WORKS</a:t>
            </a:r>
            <a:endParaRPr lang="en-US" b="1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0553" y="1646521"/>
            <a:ext cx="6009001" cy="48405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337" y="1741714"/>
            <a:ext cx="39362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Different behavior during He GDC before and after H2 GDC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9595038" y="6356301"/>
            <a:ext cx="2761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b="1" dirty="0" err="1" smtClean="0"/>
              <a:t>Many</a:t>
            </a:r>
            <a:r>
              <a:rPr lang="it-IT" sz="1050" b="1" dirty="0" smtClean="0"/>
              <a:t> </a:t>
            </a:r>
            <a:r>
              <a:rPr lang="it-IT" sz="1050" b="1" dirty="0" err="1" smtClean="0"/>
              <a:t>thanks</a:t>
            </a:r>
            <a:r>
              <a:rPr lang="it-IT" sz="1050" b="1" dirty="0" smtClean="0"/>
              <a:t> to E. Sartori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97320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r>
              <a:rPr lang="it-IT" b="1" dirty="0" smtClean="0"/>
              <a:t> – FUTURE WORKS</a:t>
            </a:r>
            <a:endParaRPr lang="en-US" b="1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0553" y="1646521"/>
            <a:ext cx="6009001" cy="48405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337" y="1741714"/>
            <a:ext cx="39362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Different behavior during He GDC before and after H2 GDC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is possible to estimate the coefficient of adsorption/implantation of H2 in the graphite tiles….but it requires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7426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Experimental</a:t>
            </a:r>
            <a:r>
              <a:rPr lang="it-IT" b="1" dirty="0" smtClean="0"/>
              <a:t> </a:t>
            </a:r>
            <a:r>
              <a:rPr lang="it-IT" b="1" dirty="0" err="1" smtClean="0"/>
              <a:t>results</a:t>
            </a:r>
            <a:r>
              <a:rPr lang="it-IT" b="1" dirty="0" smtClean="0"/>
              <a:t> – FUTURE WORKS</a:t>
            </a:r>
            <a:endParaRPr lang="en-US" b="1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0553" y="1646521"/>
            <a:ext cx="6009001" cy="48405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337" y="1741714"/>
            <a:ext cx="39362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Different behavior during He GDC before and after H2 GDC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is possible to estimate the coefficient of adsorption/implantation of H2 in the graphite tiles….but it requires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Important information to estimate the potential H2 flux during RFX-mod2 scenarios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34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FUTURE WORKS - </a:t>
            </a:r>
            <a:r>
              <a:rPr lang="it-IT" b="1" dirty="0" err="1" smtClean="0"/>
              <a:t>other</a:t>
            </a:r>
            <a:r>
              <a:rPr lang="it-IT" b="1" dirty="0" smtClean="0"/>
              <a:t> </a:t>
            </a:r>
            <a:r>
              <a:rPr lang="it-IT" b="1" dirty="0" err="1" smtClean="0"/>
              <a:t>than</a:t>
            </a:r>
            <a:r>
              <a:rPr lang="it-IT" b="1" dirty="0" smtClean="0"/>
              <a:t> «</a:t>
            </a:r>
            <a:r>
              <a:rPr lang="it-IT" b="1" dirty="0" err="1" smtClean="0"/>
              <a:t>simple</a:t>
            </a:r>
            <a:r>
              <a:rPr lang="it-IT" b="1" dirty="0" smtClean="0"/>
              <a:t> GDC»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9336" y="1741714"/>
            <a:ext cx="107637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Successfully tested the control of the GDC and pre-ionization Power Supplies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Already</a:t>
            </a:r>
            <a:r>
              <a:rPr lang="it-IT" dirty="0" smtClean="0"/>
              <a:t> </a:t>
            </a:r>
            <a:r>
              <a:rPr lang="it-IT" dirty="0" err="1" smtClean="0"/>
              <a:t>tested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alarm</a:t>
            </a:r>
            <a:r>
              <a:rPr lang="it-IT" dirty="0" smtClean="0"/>
              <a:t> </a:t>
            </a:r>
            <a:r>
              <a:rPr lang="it-IT" dirty="0" err="1" smtClean="0"/>
              <a:t>scenarios</a:t>
            </a:r>
            <a:r>
              <a:rPr lang="it-IT" dirty="0" smtClean="0"/>
              <a:t> </a:t>
            </a:r>
            <a:r>
              <a:rPr lang="it-IT" dirty="0" err="1" smtClean="0"/>
              <a:t>such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breakdowns, plasma </a:t>
            </a:r>
            <a:r>
              <a:rPr lang="it-IT" dirty="0" err="1" smtClean="0"/>
              <a:t>failure</a:t>
            </a:r>
            <a:r>
              <a:rPr lang="it-IT" dirty="0" smtClean="0"/>
              <a:t> and temperature </a:t>
            </a:r>
            <a:r>
              <a:rPr lang="it-IT" dirty="0" err="1" smtClean="0"/>
              <a:t>interlocks</a:t>
            </a:r>
            <a:r>
              <a:rPr lang="it-IT" dirty="0" smtClean="0"/>
              <a:t> (</a:t>
            </a:r>
            <a:r>
              <a:rPr lang="it-IT" dirty="0" err="1" smtClean="0"/>
              <a:t>many</a:t>
            </a:r>
            <a:r>
              <a:rPr lang="it-IT" dirty="0" smtClean="0"/>
              <a:t> </a:t>
            </a:r>
            <a:r>
              <a:rPr lang="it-IT" dirty="0" err="1" smtClean="0"/>
              <a:t>thanks</a:t>
            </a:r>
            <a:r>
              <a:rPr lang="it-IT" dirty="0" smtClean="0"/>
              <a:t> to Alessandro Sartore)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it-IT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b="1" dirty="0" err="1" smtClean="0"/>
              <a:t>Still</a:t>
            </a:r>
            <a:r>
              <a:rPr lang="it-IT" b="1" dirty="0" smtClean="0"/>
              <a:t> to be </a:t>
            </a:r>
            <a:r>
              <a:rPr lang="it-IT" b="1" dirty="0" err="1" smtClean="0"/>
              <a:t>done</a:t>
            </a:r>
            <a:r>
              <a:rPr lang="it-IT" dirty="0" smtClean="0"/>
              <a:t>: </a:t>
            </a:r>
            <a:r>
              <a:rPr lang="it-IT" dirty="0" err="1" smtClean="0"/>
              <a:t>automatization</a:t>
            </a:r>
            <a:r>
              <a:rPr lang="it-IT" dirty="0" smtClean="0"/>
              <a:t> of the full GDC procedure and </a:t>
            </a:r>
            <a:r>
              <a:rPr lang="it-IT" dirty="0" err="1" smtClean="0"/>
              <a:t>acquisition</a:t>
            </a:r>
            <a:r>
              <a:rPr lang="it-IT" dirty="0" smtClean="0"/>
              <a:t> of </a:t>
            </a:r>
            <a:r>
              <a:rPr lang="it-IT" dirty="0" err="1" smtClean="0"/>
              <a:t>all</a:t>
            </a:r>
            <a:r>
              <a:rPr lang="it-IT" dirty="0" smtClean="0"/>
              <a:t> the </a:t>
            </a:r>
            <a:r>
              <a:rPr lang="it-IT" dirty="0" err="1" smtClean="0"/>
              <a:t>signals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25754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FUTURE WORKS - </a:t>
            </a:r>
            <a:r>
              <a:rPr lang="it-IT" b="1" dirty="0" err="1" smtClean="0"/>
              <a:t>other</a:t>
            </a:r>
            <a:r>
              <a:rPr lang="it-IT" b="1" dirty="0" smtClean="0"/>
              <a:t> </a:t>
            </a:r>
            <a:r>
              <a:rPr lang="it-IT" b="1" dirty="0" err="1" smtClean="0"/>
              <a:t>than</a:t>
            </a:r>
            <a:r>
              <a:rPr lang="it-IT" b="1" dirty="0" smtClean="0"/>
              <a:t> «</a:t>
            </a:r>
            <a:r>
              <a:rPr lang="it-IT" b="1" dirty="0" err="1" smtClean="0"/>
              <a:t>simple</a:t>
            </a:r>
            <a:r>
              <a:rPr lang="it-IT" b="1" dirty="0" smtClean="0"/>
              <a:t> GDC»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9336" y="1741714"/>
            <a:ext cx="107637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Successfully tested the control of the GDC and pre-ionization Power Supplies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Already</a:t>
            </a:r>
            <a:r>
              <a:rPr lang="it-IT" dirty="0" smtClean="0"/>
              <a:t> </a:t>
            </a:r>
            <a:r>
              <a:rPr lang="it-IT" dirty="0" err="1" smtClean="0"/>
              <a:t>tested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alarm</a:t>
            </a:r>
            <a:r>
              <a:rPr lang="it-IT" dirty="0" smtClean="0"/>
              <a:t> </a:t>
            </a:r>
            <a:r>
              <a:rPr lang="it-IT" dirty="0" err="1" smtClean="0"/>
              <a:t>scenarios</a:t>
            </a:r>
            <a:r>
              <a:rPr lang="it-IT" dirty="0" smtClean="0"/>
              <a:t> </a:t>
            </a:r>
            <a:r>
              <a:rPr lang="it-IT" dirty="0" err="1" smtClean="0"/>
              <a:t>such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breakdowns, plasma </a:t>
            </a:r>
            <a:r>
              <a:rPr lang="it-IT" dirty="0" err="1" smtClean="0"/>
              <a:t>failure</a:t>
            </a:r>
            <a:r>
              <a:rPr lang="it-IT" dirty="0" smtClean="0"/>
              <a:t> and temperature </a:t>
            </a:r>
            <a:r>
              <a:rPr lang="it-IT" dirty="0" err="1" smtClean="0"/>
              <a:t>interlocks</a:t>
            </a:r>
            <a:r>
              <a:rPr lang="it-IT" dirty="0" smtClean="0"/>
              <a:t> (</a:t>
            </a:r>
            <a:r>
              <a:rPr lang="it-IT" dirty="0" err="1" smtClean="0"/>
              <a:t>many</a:t>
            </a:r>
            <a:r>
              <a:rPr lang="it-IT" dirty="0" smtClean="0"/>
              <a:t> </a:t>
            </a:r>
            <a:r>
              <a:rPr lang="it-IT" dirty="0" err="1" smtClean="0"/>
              <a:t>thanks</a:t>
            </a:r>
            <a:r>
              <a:rPr lang="it-IT" dirty="0" smtClean="0"/>
              <a:t> to Alessandro Sartore)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it-IT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b="1" dirty="0" err="1" smtClean="0"/>
              <a:t>Still</a:t>
            </a:r>
            <a:r>
              <a:rPr lang="it-IT" b="1" dirty="0" smtClean="0"/>
              <a:t> to be </a:t>
            </a:r>
            <a:r>
              <a:rPr lang="it-IT" b="1" dirty="0" err="1" smtClean="0"/>
              <a:t>done</a:t>
            </a:r>
            <a:r>
              <a:rPr lang="it-IT" dirty="0" smtClean="0"/>
              <a:t>: </a:t>
            </a:r>
            <a:r>
              <a:rPr lang="it-IT" dirty="0" err="1" smtClean="0"/>
              <a:t>automatization</a:t>
            </a:r>
            <a:r>
              <a:rPr lang="it-IT" dirty="0" smtClean="0"/>
              <a:t> of the full GDC procedure and </a:t>
            </a:r>
            <a:r>
              <a:rPr lang="it-IT" dirty="0" err="1" smtClean="0"/>
              <a:t>acquisition</a:t>
            </a:r>
            <a:r>
              <a:rPr lang="it-IT" dirty="0" smtClean="0"/>
              <a:t> of </a:t>
            </a:r>
            <a:r>
              <a:rPr lang="it-IT" dirty="0" err="1" smtClean="0"/>
              <a:t>all</a:t>
            </a:r>
            <a:r>
              <a:rPr lang="it-IT" dirty="0" smtClean="0"/>
              <a:t> the </a:t>
            </a:r>
            <a:r>
              <a:rPr lang="it-IT" dirty="0" err="1" smtClean="0"/>
              <a:t>signals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Complete the </a:t>
            </a:r>
            <a:r>
              <a:rPr lang="it-IT" dirty="0" err="1" smtClean="0"/>
              <a:t>assembling</a:t>
            </a:r>
            <a:r>
              <a:rPr lang="it-IT" dirty="0" smtClean="0"/>
              <a:t> of RFX-mod2 </a:t>
            </a:r>
            <a:r>
              <a:rPr lang="it-IT" dirty="0" err="1" smtClean="0"/>
              <a:t>thanks</a:t>
            </a:r>
            <a:r>
              <a:rPr lang="it-IT" dirty="0" smtClean="0"/>
              <a:t> to the </a:t>
            </a:r>
            <a:r>
              <a:rPr lang="it-IT" dirty="0" err="1" smtClean="0"/>
              <a:t>support</a:t>
            </a:r>
            <a:r>
              <a:rPr lang="it-IT" dirty="0" smtClean="0"/>
              <a:t> of </a:t>
            </a:r>
            <a:r>
              <a:rPr lang="it-IT" dirty="0" err="1" smtClean="0"/>
              <a:t>metrology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</p:txBody>
      </p:sp>
      <p:pic>
        <p:nvPicPr>
          <p:cNvPr id="2" name="Ricostruzione3Dtoroid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874035" y="3533503"/>
            <a:ext cx="2819400" cy="2819400"/>
          </a:xfrm>
          <a:prstGeom prst="rect">
            <a:avLst/>
          </a:prstGeom>
        </p:spPr>
      </p:pic>
      <p:pic>
        <p:nvPicPr>
          <p:cNvPr id="5" name="Video Project 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2124891" y="3820342"/>
            <a:ext cx="4502331" cy="253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38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4467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82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FUTURE WORKS - </a:t>
            </a:r>
            <a:r>
              <a:rPr lang="it-IT" b="1" dirty="0" err="1" smtClean="0"/>
              <a:t>other</a:t>
            </a:r>
            <a:r>
              <a:rPr lang="it-IT" b="1" dirty="0" smtClean="0"/>
              <a:t> </a:t>
            </a:r>
            <a:r>
              <a:rPr lang="it-IT" b="1" dirty="0" err="1" smtClean="0"/>
              <a:t>than</a:t>
            </a:r>
            <a:r>
              <a:rPr lang="it-IT" b="1" dirty="0" smtClean="0"/>
              <a:t> «</a:t>
            </a:r>
            <a:r>
              <a:rPr lang="it-IT" b="1" dirty="0" err="1" smtClean="0"/>
              <a:t>simple</a:t>
            </a:r>
            <a:r>
              <a:rPr lang="it-IT" b="1" dirty="0" smtClean="0"/>
              <a:t> GDC»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9336" y="1741714"/>
            <a:ext cx="1076379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Successfully tested the control of the GDC and pre-ionization Power Supplies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Already</a:t>
            </a:r>
            <a:r>
              <a:rPr lang="it-IT" dirty="0" smtClean="0"/>
              <a:t> </a:t>
            </a:r>
            <a:r>
              <a:rPr lang="it-IT" dirty="0" err="1" smtClean="0"/>
              <a:t>tested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alarm</a:t>
            </a:r>
            <a:r>
              <a:rPr lang="it-IT" dirty="0" smtClean="0"/>
              <a:t> </a:t>
            </a:r>
            <a:r>
              <a:rPr lang="it-IT" dirty="0" err="1" smtClean="0"/>
              <a:t>scenarios</a:t>
            </a:r>
            <a:r>
              <a:rPr lang="it-IT" dirty="0" smtClean="0"/>
              <a:t> </a:t>
            </a:r>
            <a:r>
              <a:rPr lang="it-IT" dirty="0" err="1" smtClean="0"/>
              <a:t>such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breakdowns, plasma </a:t>
            </a:r>
            <a:r>
              <a:rPr lang="it-IT" dirty="0" err="1" smtClean="0"/>
              <a:t>failure</a:t>
            </a:r>
            <a:r>
              <a:rPr lang="it-IT" dirty="0" smtClean="0"/>
              <a:t> and temperature </a:t>
            </a:r>
            <a:r>
              <a:rPr lang="it-IT" dirty="0" err="1" smtClean="0"/>
              <a:t>interlocks</a:t>
            </a:r>
            <a:r>
              <a:rPr lang="it-IT" dirty="0" smtClean="0"/>
              <a:t> (</a:t>
            </a:r>
            <a:r>
              <a:rPr lang="it-IT" dirty="0" err="1" smtClean="0"/>
              <a:t>many</a:t>
            </a:r>
            <a:r>
              <a:rPr lang="it-IT" dirty="0" smtClean="0"/>
              <a:t> </a:t>
            </a:r>
            <a:r>
              <a:rPr lang="it-IT" dirty="0" err="1" smtClean="0"/>
              <a:t>thanks</a:t>
            </a:r>
            <a:r>
              <a:rPr lang="it-IT" dirty="0" smtClean="0"/>
              <a:t> to Alessandro Sartore)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it-IT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b="1" dirty="0" err="1" smtClean="0"/>
              <a:t>Still</a:t>
            </a:r>
            <a:r>
              <a:rPr lang="it-IT" b="1" dirty="0" smtClean="0"/>
              <a:t> to be </a:t>
            </a:r>
            <a:r>
              <a:rPr lang="it-IT" b="1" dirty="0" err="1" smtClean="0"/>
              <a:t>done</a:t>
            </a:r>
            <a:r>
              <a:rPr lang="it-IT" dirty="0" smtClean="0"/>
              <a:t>: </a:t>
            </a:r>
            <a:r>
              <a:rPr lang="it-IT" dirty="0" err="1" smtClean="0"/>
              <a:t>automatization</a:t>
            </a:r>
            <a:r>
              <a:rPr lang="it-IT" dirty="0" smtClean="0"/>
              <a:t> of the full GDC procedure and </a:t>
            </a:r>
            <a:r>
              <a:rPr lang="it-IT" dirty="0" err="1" smtClean="0"/>
              <a:t>acquisition</a:t>
            </a:r>
            <a:r>
              <a:rPr lang="it-IT" dirty="0" smtClean="0"/>
              <a:t> of </a:t>
            </a:r>
            <a:r>
              <a:rPr lang="it-IT" dirty="0" err="1" smtClean="0"/>
              <a:t>all</a:t>
            </a:r>
            <a:r>
              <a:rPr lang="it-IT" dirty="0" smtClean="0"/>
              <a:t> the </a:t>
            </a:r>
            <a:r>
              <a:rPr lang="it-IT" dirty="0" err="1" smtClean="0"/>
              <a:t>signals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Complete the </a:t>
            </a:r>
            <a:r>
              <a:rPr lang="it-IT" dirty="0" err="1" smtClean="0"/>
              <a:t>assembling</a:t>
            </a:r>
            <a:r>
              <a:rPr lang="it-IT" dirty="0" smtClean="0"/>
              <a:t> of RFX-mod2 </a:t>
            </a:r>
            <a:r>
              <a:rPr lang="it-IT" dirty="0" err="1" smtClean="0"/>
              <a:t>thanks</a:t>
            </a:r>
            <a:r>
              <a:rPr lang="it-IT" dirty="0" smtClean="0"/>
              <a:t> to the </a:t>
            </a:r>
            <a:r>
              <a:rPr lang="it-IT" dirty="0" err="1" smtClean="0"/>
              <a:t>support</a:t>
            </a:r>
            <a:r>
              <a:rPr lang="it-IT" dirty="0" smtClean="0"/>
              <a:t> of </a:t>
            </a:r>
            <a:r>
              <a:rPr lang="it-IT" dirty="0" err="1" smtClean="0"/>
              <a:t>metrology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Calibration</a:t>
            </a:r>
            <a:r>
              <a:rPr lang="it-IT" dirty="0" smtClean="0"/>
              <a:t> of the </a:t>
            </a:r>
            <a:r>
              <a:rPr lang="it-IT" dirty="0" err="1" smtClean="0"/>
              <a:t>mechanical</a:t>
            </a:r>
            <a:r>
              <a:rPr lang="it-IT" dirty="0" smtClean="0"/>
              <a:t> and </a:t>
            </a:r>
            <a:r>
              <a:rPr lang="it-IT" dirty="0" err="1" smtClean="0"/>
              <a:t>thermal</a:t>
            </a:r>
            <a:r>
              <a:rPr lang="it-IT" dirty="0" smtClean="0"/>
              <a:t> </a:t>
            </a:r>
            <a:r>
              <a:rPr lang="it-IT" dirty="0" err="1" smtClean="0"/>
              <a:t>measurements</a:t>
            </a:r>
            <a:r>
              <a:rPr lang="it-IT" dirty="0" smtClean="0"/>
              <a:t> of the PSS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it-IT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Support</a:t>
            </a:r>
            <a:r>
              <a:rPr lang="it-IT" dirty="0" smtClean="0"/>
              <a:t> </a:t>
            </a:r>
            <a:r>
              <a:rPr lang="it-IT" dirty="0" err="1" smtClean="0"/>
              <a:t>installation</a:t>
            </a:r>
            <a:r>
              <a:rPr lang="it-IT" dirty="0" smtClean="0"/>
              <a:t> and C&amp;A of </a:t>
            </a:r>
            <a:r>
              <a:rPr lang="it-IT" dirty="0" err="1" smtClean="0"/>
              <a:t>strain</a:t>
            </a:r>
            <a:r>
              <a:rPr lang="it-IT" dirty="0" smtClean="0"/>
              <a:t> </a:t>
            </a:r>
            <a:r>
              <a:rPr lang="it-IT" dirty="0" err="1" smtClean="0"/>
              <a:t>gauges</a:t>
            </a:r>
            <a:r>
              <a:rPr lang="it-IT" dirty="0" smtClean="0"/>
              <a:t>, end stop </a:t>
            </a:r>
            <a:r>
              <a:rPr lang="it-IT" dirty="0" err="1" smtClean="0"/>
              <a:t>switches</a:t>
            </a:r>
            <a:r>
              <a:rPr lang="it-IT" dirty="0" smtClean="0"/>
              <a:t> and PSS </a:t>
            </a:r>
            <a:r>
              <a:rPr lang="it-IT" dirty="0" err="1" smtClean="0"/>
              <a:t>TCs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03807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549" y="2696067"/>
            <a:ext cx="6440711" cy="3282854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4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What</a:t>
            </a:r>
            <a:r>
              <a:rPr lang="it-IT" b="1" dirty="0" smtClean="0"/>
              <a:t> </a:t>
            </a:r>
            <a:r>
              <a:rPr lang="it-IT" b="1" dirty="0" err="1" smtClean="0"/>
              <a:t>is</a:t>
            </a:r>
            <a:r>
              <a:rPr lang="it-IT" b="1" dirty="0" smtClean="0"/>
              <a:t> a </a:t>
            </a:r>
            <a:r>
              <a:rPr lang="it-IT" b="1" dirty="0" err="1" smtClean="0"/>
              <a:t>Glow</a:t>
            </a:r>
            <a:r>
              <a:rPr lang="it-IT" b="1" dirty="0" smtClean="0"/>
              <a:t> </a:t>
            </a:r>
            <a:r>
              <a:rPr lang="it-IT" b="1" dirty="0" err="1" smtClean="0"/>
              <a:t>Discharge</a:t>
            </a:r>
            <a:r>
              <a:rPr lang="it-IT" b="1" dirty="0" smtClean="0"/>
              <a:t> </a:t>
            </a:r>
            <a:r>
              <a:rPr lang="it-IT" b="1" dirty="0" err="1" smtClean="0"/>
              <a:t>Cleaning</a:t>
            </a:r>
            <a:r>
              <a:rPr lang="it-IT" b="1" dirty="0" smtClean="0"/>
              <a:t> (GDC)?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722329"/>
            <a:ext cx="71836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Wall </a:t>
            </a:r>
            <a:r>
              <a:rPr lang="en-US" dirty="0"/>
              <a:t>conditioning technique used to minimize the presence of impurities during burning plasma operations in Tokamak </a:t>
            </a:r>
            <a:r>
              <a:rPr lang="en-US" dirty="0" smtClean="0"/>
              <a:t>devices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With Carbon First wall Components, it is essential otherwise it is not possible to control achieve high performance pulses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JET, after upgrading the wall, it was necessary only after venting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0922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FUTURE WORKS - </a:t>
            </a:r>
            <a:r>
              <a:rPr lang="it-IT" b="1" dirty="0" err="1" smtClean="0"/>
              <a:t>other</a:t>
            </a:r>
            <a:r>
              <a:rPr lang="it-IT" b="1" dirty="0" smtClean="0"/>
              <a:t> </a:t>
            </a:r>
            <a:r>
              <a:rPr lang="it-IT" b="1" dirty="0" err="1" smtClean="0"/>
              <a:t>than</a:t>
            </a:r>
            <a:r>
              <a:rPr lang="it-IT" b="1" dirty="0" smtClean="0"/>
              <a:t> «</a:t>
            </a:r>
            <a:r>
              <a:rPr lang="it-IT" b="1" dirty="0" err="1" smtClean="0"/>
              <a:t>simple</a:t>
            </a:r>
            <a:r>
              <a:rPr lang="it-IT" b="1" dirty="0" smtClean="0"/>
              <a:t> GDC»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9336" y="1741714"/>
            <a:ext cx="1076379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Successfully tested the control of the GDC and pre-ionization Power Supplies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Already</a:t>
            </a:r>
            <a:r>
              <a:rPr lang="it-IT" dirty="0" smtClean="0"/>
              <a:t> </a:t>
            </a:r>
            <a:r>
              <a:rPr lang="it-IT" dirty="0" err="1" smtClean="0"/>
              <a:t>tested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alarm</a:t>
            </a:r>
            <a:r>
              <a:rPr lang="it-IT" dirty="0" smtClean="0"/>
              <a:t> </a:t>
            </a:r>
            <a:r>
              <a:rPr lang="it-IT" dirty="0" err="1" smtClean="0"/>
              <a:t>scenarios</a:t>
            </a:r>
            <a:r>
              <a:rPr lang="it-IT" dirty="0" smtClean="0"/>
              <a:t> </a:t>
            </a:r>
            <a:r>
              <a:rPr lang="it-IT" dirty="0" err="1" smtClean="0"/>
              <a:t>such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breakdowns, plasma </a:t>
            </a:r>
            <a:r>
              <a:rPr lang="it-IT" dirty="0" err="1" smtClean="0"/>
              <a:t>failure</a:t>
            </a:r>
            <a:r>
              <a:rPr lang="it-IT" dirty="0" smtClean="0"/>
              <a:t> and temperature </a:t>
            </a:r>
            <a:r>
              <a:rPr lang="it-IT" dirty="0" err="1" smtClean="0"/>
              <a:t>interlocks</a:t>
            </a:r>
            <a:r>
              <a:rPr lang="it-IT" dirty="0" smtClean="0"/>
              <a:t> (</a:t>
            </a:r>
            <a:r>
              <a:rPr lang="it-IT" dirty="0" err="1" smtClean="0"/>
              <a:t>many</a:t>
            </a:r>
            <a:r>
              <a:rPr lang="it-IT" dirty="0" smtClean="0"/>
              <a:t> </a:t>
            </a:r>
            <a:r>
              <a:rPr lang="it-IT" dirty="0" err="1" smtClean="0"/>
              <a:t>thanks</a:t>
            </a:r>
            <a:r>
              <a:rPr lang="it-IT" dirty="0" smtClean="0"/>
              <a:t> to Alessandro Sartore)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it-IT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b="1" dirty="0" err="1" smtClean="0"/>
              <a:t>Still</a:t>
            </a:r>
            <a:r>
              <a:rPr lang="it-IT" b="1" dirty="0" smtClean="0"/>
              <a:t> to be </a:t>
            </a:r>
            <a:r>
              <a:rPr lang="it-IT" b="1" dirty="0" err="1" smtClean="0"/>
              <a:t>done</a:t>
            </a:r>
            <a:r>
              <a:rPr lang="it-IT" dirty="0" smtClean="0"/>
              <a:t>: </a:t>
            </a:r>
            <a:r>
              <a:rPr lang="it-IT" dirty="0" err="1" smtClean="0"/>
              <a:t>automatization</a:t>
            </a:r>
            <a:r>
              <a:rPr lang="it-IT" dirty="0" smtClean="0"/>
              <a:t> of the full GDC procedure and </a:t>
            </a:r>
            <a:r>
              <a:rPr lang="it-IT" dirty="0" err="1" smtClean="0"/>
              <a:t>acquisition</a:t>
            </a:r>
            <a:r>
              <a:rPr lang="it-IT" dirty="0" smtClean="0"/>
              <a:t> of </a:t>
            </a:r>
            <a:r>
              <a:rPr lang="it-IT" dirty="0" err="1" smtClean="0"/>
              <a:t>all</a:t>
            </a:r>
            <a:r>
              <a:rPr lang="it-IT" dirty="0" smtClean="0"/>
              <a:t> the </a:t>
            </a:r>
            <a:r>
              <a:rPr lang="it-IT" dirty="0" err="1" smtClean="0"/>
              <a:t>signals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Complete the </a:t>
            </a:r>
            <a:r>
              <a:rPr lang="it-IT" dirty="0" err="1" smtClean="0"/>
              <a:t>assembling</a:t>
            </a:r>
            <a:r>
              <a:rPr lang="it-IT" dirty="0" smtClean="0"/>
              <a:t> of RFX-mod2 </a:t>
            </a:r>
            <a:r>
              <a:rPr lang="it-IT" dirty="0" err="1" smtClean="0"/>
              <a:t>thanks</a:t>
            </a:r>
            <a:r>
              <a:rPr lang="it-IT" dirty="0" smtClean="0"/>
              <a:t> to the </a:t>
            </a:r>
            <a:r>
              <a:rPr lang="it-IT" dirty="0" err="1" smtClean="0"/>
              <a:t>support</a:t>
            </a:r>
            <a:r>
              <a:rPr lang="it-IT" dirty="0" smtClean="0"/>
              <a:t> of </a:t>
            </a:r>
            <a:r>
              <a:rPr lang="it-IT" dirty="0" err="1" smtClean="0"/>
              <a:t>metrology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Calibration</a:t>
            </a:r>
            <a:r>
              <a:rPr lang="it-IT" dirty="0" smtClean="0"/>
              <a:t> of the </a:t>
            </a:r>
            <a:r>
              <a:rPr lang="it-IT" dirty="0" err="1" smtClean="0"/>
              <a:t>mechanical</a:t>
            </a:r>
            <a:r>
              <a:rPr lang="it-IT" dirty="0" smtClean="0"/>
              <a:t> and </a:t>
            </a:r>
            <a:r>
              <a:rPr lang="it-IT" dirty="0" err="1" smtClean="0"/>
              <a:t>thermal</a:t>
            </a:r>
            <a:r>
              <a:rPr lang="it-IT" dirty="0" smtClean="0"/>
              <a:t> </a:t>
            </a:r>
            <a:r>
              <a:rPr lang="it-IT" dirty="0" err="1" smtClean="0"/>
              <a:t>measurements</a:t>
            </a:r>
            <a:r>
              <a:rPr lang="it-IT" dirty="0" smtClean="0"/>
              <a:t> of the PSS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err="1"/>
              <a:t>Support</a:t>
            </a:r>
            <a:r>
              <a:rPr lang="it-IT" dirty="0"/>
              <a:t> </a:t>
            </a:r>
            <a:r>
              <a:rPr lang="it-IT" dirty="0" err="1"/>
              <a:t>installation</a:t>
            </a:r>
            <a:r>
              <a:rPr lang="it-IT" dirty="0"/>
              <a:t> and C&amp;A of </a:t>
            </a:r>
            <a:r>
              <a:rPr lang="it-IT" dirty="0" err="1"/>
              <a:t>strain</a:t>
            </a:r>
            <a:r>
              <a:rPr lang="it-IT" dirty="0"/>
              <a:t> </a:t>
            </a:r>
            <a:r>
              <a:rPr lang="it-IT" dirty="0" err="1"/>
              <a:t>gauges</a:t>
            </a:r>
            <a:r>
              <a:rPr lang="it-IT" dirty="0"/>
              <a:t>, end stop </a:t>
            </a:r>
            <a:r>
              <a:rPr lang="it-IT" dirty="0" err="1"/>
              <a:t>switches</a:t>
            </a:r>
            <a:r>
              <a:rPr lang="it-IT" dirty="0"/>
              <a:t> and PSS </a:t>
            </a:r>
            <a:r>
              <a:rPr lang="it-IT" dirty="0" err="1" smtClean="0"/>
              <a:t>TCs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Vacuum</a:t>
            </a:r>
            <a:r>
              <a:rPr lang="it-IT" dirty="0" smtClean="0"/>
              <a:t> </a:t>
            </a:r>
            <a:r>
              <a:rPr lang="it-IT" dirty="0" err="1" smtClean="0"/>
              <a:t>check</a:t>
            </a:r>
            <a:r>
              <a:rPr lang="it-IT" dirty="0" smtClean="0"/>
              <a:t> of the VTSS and PSS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76627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FUTURE WORKS - </a:t>
            </a:r>
            <a:r>
              <a:rPr lang="it-IT" b="1" dirty="0" err="1" smtClean="0"/>
              <a:t>other</a:t>
            </a:r>
            <a:r>
              <a:rPr lang="it-IT" b="1" dirty="0" smtClean="0"/>
              <a:t> </a:t>
            </a:r>
            <a:r>
              <a:rPr lang="it-IT" b="1" dirty="0" err="1" smtClean="0"/>
              <a:t>than</a:t>
            </a:r>
            <a:r>
              <a:rPr lang="it-IT" b="1" dirty="0" smtClean="0"/>
              <a:t> «</a:t>
            </a:r>
            <a:r>
              <a:rPr lang="it-IT" b="1" dirty="0" err="1" smtClean="0"/>
              <a:t>simple</a:t>
            </a:r>
            <a:r>
              <a:rPr lang="it-IT" b="1" dirty="0" smtClean="0"/>
              <a:t> GDC»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9336" y="1741714"/>
            <a:ext cx="1076379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Successfully tested the control of the GDC and pre-ionization Power Supplies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Already</a:t>
            </a:r>
            <a:r>
              <a:rPr lang="it-IT" dirty="0" smtClean="0"/>
              <a:t> </a:t>
            </a:r>
            <a:r>
              <a:rPr lang="it-IT" dirty="0" err="1" smtClean="0"/>
              <a:t>tested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alarm</a:t>
            </a:r>
            <a:r>
              <a:rPr lang="it-IT" dirty="0" smtClean="0"/>
              <a:t> </a:t>
            </a:r>
            <a:r>
              <a:rPr lang="it-IT" dirty="0" err="1" smtClean="0"/>
              <a:t>scenarios</a:t>
            </a:r>
            <a:r>
              <a:rPr lang="it-IT" dirty="0" smtClean="0"/>
              <a:t> </a:t>
            </a:r>
            <a:r>
              <a:rPr lang="it-IT" dirty="0" err="1" smtClean="0"/>
              <a:t>such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breakdowns, plasma </a:t>
            </a:r>
            <a:r>
              <a:rPr lang="it-IT" dirty="0" err="1" smtClean="0"/>
              <a:t>failure</a:t>
            </a:r>
            <a:r>
              <a:rPr lang="it-IT" dirty="0" smtClean="0"/>
              <a:t> and temperature </a:t>
            </a:r>
            <a:r>
              <a:rPr lang="it-IT" dirty="0" err="1" smtClean="0"/>
              <a:t>interlocks</a:t>
            </a:r>
            <a:r>
              <a:rPr lang="it-IT" dirty="0" smtClean="0"/>
              <a:t> (</a:t>
            </a:r>
            <a:r>
              <a:rPr lang="it-IT" dirty="0" err="1" smtClean="0"/>
              <a:t>many</a:t>
            </a:r>
            <a:r>
              <a:rPr lang="it-IT" dirty="0" smtClean="0"/>
              <a:t> </a:t>
            </a:r>
            <a:r>
              <a:rPr lang="it-IT" dirty="0" err="1" smtClean="0"/>
              <a:t>thanks</a:t>
            </a:r>
            <a:r>
              <a:rPr lang="it-IT" dirty="0" smtClean="0"/>
              <a:t> to Alessandro Sartore)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it-IT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b="1" dirty="0" err="1" smtClean="0"/>
              <a:t>Still</a:t>
            </a:r>
            <a:r>
              <a:rPr lang="it-IT" b="1" dirty="0" smtClean="0"/>
              <a:t> to be </a:t>
            </a:r>
            <a:r>
              <a:rPr lang="it-IT" b="1" dirty="0" err="1" smtClean="0"/>
              <a:t>done</a:t>
            </a:r>
            <a:r>
              <a:rPr lang="it-IT" dirty="0" smtClean="0"/>
              <a:t>: </a:t>
            </a:r>
            <a:r>
              <a:rPr lang="it-IT" dirty="0" err="1" smtClean="0"/>
              <a:t>automatization</a:t>
            </a:r>
            <a:r>
              <a:rPr lang="it-IT" dirty="0" smtClean="0"/>
              <a:t> of the full GDC procedure and </a:t>
            </a:r>
            <a:r>
              <a:rPr lang="it-IT" dirty="0" err="1" smtClean="0"/>
              <a:t>acquisition</a:t>
            </a:r>
            <a:r>
              <a:rPr lang="it-IT" dirty="0" smtClean="0"/>
              <a:t> of </a:t>
            </a:r>
            <a:r>
              <a:rPr lang="it-IT" dirty="0" err="1" smtClean="0"/>
              <a:t>all</a:t>
            </a:r>
            <a:r>
              <a:rPr lang="it-IT" dirty="0" smtClean="0"/>
              <a:t> the </a:t>
            </a:r>
            <a:r>
              <a:rPr lang="it-IT" dirty="0" err="1" smtClean="0"/>
              <a:t>signals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Complete the </a:t>
            </a:r>
            <a:r>
              <a:rPr lang="it-IT" dirty="0" err="1" smtClean="0"/>
              <a:t>assembling</a:t>
            </a:r>
            <a:r>
              <a:rPr lang="it-IT" dirty="0" smtClean="0"/>
              <a:t> of RFX-mod2 </a:t>
            </a:r>
            <a:r>
              <a:rPr lang="it-IT" dirty="0" err="1" smtClean="0"/>
              <a:t>thanks</a:t>
            </a:r>
            <a:r>
              <a:rPr lang="it-IT" dirty="0" smtClean="0"/>
              <a:t> to the </a:t>
            </a:r>
            <a:r>
              <a:rPr lang="it-IT" dirty="0" err="1" smtClean="0"/>
              <a:t>support</a:t>
            </a:r>
            <a:r>
              <a:rPr lang="it-IT" dirty="0" smtClean="0"/>
              <a:t> of </a:t>
            </a:r>
            <a:r>
              <a:rPr lang="it-IT" dirty="0" err="1" smtClean="0"/>
              <a:t>metrology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Calibration</a:t>
            </a:r>
            <a:r>
              <a:rPr lang="it-IT" dirty="0" smtClean="0"/>
              <a:t> of the </a:t>
            </a:r>
            <a:r>
              <a:rPr lang="it-IT" dirty="0" err="1" smtClean="0"/>
              <a:t>mechanical</a:t>
            </a:r>
            <a:r>
              <a:rPr lang="it-IT" dirty="0" smtClean="0"/>
              <a:t> and </a:t>
            </a:r>
            <a:r>
              <a:rPr lang="it-IT" dirty="0" err="1" smtClean="0"/>
              <a:t>thermal</a:t>
            </a:r>
            <a:r>
              <a:rPr lang="it-IT" dirty="0" smtClean="0"/>
              <a:t> </a:t>
            </a:r>
            <a:r>
              <a:rPr lang="it-IT" dirty="0" err="1" smtClean="0"/>
              <a:t>measurements</a:t>
            </a:r>
            <a:r>
              <a:rPr lang="it-IT" dirty="0" smtClean="0"/>
              <a:t> of the PSS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err="1"/>
              <a:t>Support</a:t>
            </a:r>
            <a:r>
              <a:rPr lang="it-IT" dirty="0"/>
              <a:t> </a:t>
            </a:r>
            <a:r>
              <a:rPr lang="it-IT" dirty="0" err="1"/>
              <a:t>installation</a:t>
            </a:r>
            <a:r>
              <a:rPr lang="it-IT" dirty="0"/>
              <a:t> and C&amp;A of </a:t>
            </a:r>
            <a:r>
              <a:rPr lang="it-IT" dirty="0" err="1"/>
              <a:t>strain</a:t>
            </a:r>
            <a:r>
              <a:rPr lang="it-IT" dirty="0"/>
              <a:t> </a:t>
            </a:r>
            <a:r>
              <a:rPr lang="it-IT" dirty="0" err="1"/>
              <a:t>gauges</a:t>
            </a:r>
            <a:r>
              <a:rPr lang="it-IT" dirty="0"/>
              <a:t>, end stop </a:t>
            </a:r>
            <a:r>
              <a:rPr lang="it-IT" dirty="0" err="1"/>
              <a:t>switches</a:t>
            </a:r>
            <a:r>
              <a:rPr lang="it-IT" dirty="0"/>
              <a:t> and PSS </a:t>
            </a:r>
            <a:r>
              <a:rPr lang="it-IT" dirty="0" err="1"/>
              <a:t>TCs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Vacuum</a:t>
            </a:r>
            <a:r>
              <a:rPr lang="it-IT" dirty="0"/>
              <a:t> </a:t>
            </a:r>
            <a:r>
              <a:rPr lang="it-IT" dirty="0" err="1"/>
              <a:t>check</a:t>
            </a:r>
            <a:r>
              <a:rPr lang="it-IT" dirty="0"/>
              <a:t> of the VTSS and PSS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Start the training of the new Remote Handling</a:t>
            </a: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848" y="3383217"/>
            <a:ext cx="2054135" cy="27388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2509" y="3383217"/>
            <a:ext cx="2098813" cy="2786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41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FUTURE WORKS - </a:t>
            </a:r>
            <a:r>
              <a:rPr lang="it-IT" b="1" dirty="0" err="1" smtClean="0"/>
              <a:t>other</a:t>
            </a:r>
            <a:r>
              <a:rPr lang="it-IT" b="1" dirty="0" smtClean="0"/>
              <a:t> </a:t>
            </a:r>
            <a:r>
              <a:rPr lang="it-IT" b="1" dirty="0" err="1" smtClean="0"/>
              <a:t>than</a:t>
            </a:r>
            <a:r>
              <a:rPr lang="it-IT" b="1" dirty="0" smtClean="0"/>
              <a:t> «</a:t>
            </a:r>
            <a:r>
              <a:rPr lang="it-IT" b="1" dirty="0" err="1" smtClean="0"/>
              <a:t>simple</a:t>
            </a:r>
            <a:r>
              <a:rPr lang="it-IT" b="1" dirty="0" smtClean="0"/>
              <a:t> GDC»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9336" y="1741714"/>
            <a:ext cx="1179140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Successfully tested the control of the GDC and pre-ionization Power Supplies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Already</a:t>
            </a:r>
            <a:r>
              <a:rPr lang="it-IT" dirty="0" smtClean="0"/>
              <a:t> </a:t>
            </a:r>
            <a:r>
              <a:rPr lang="it-IT" dirty="0" err="1" smtClean="0"/>
              <a:t>tested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alarm</a:t>
            </a:r>
            <a:r>
              <a:rPr lang="it-IT" dirty="0" smtClean="0"/>
              <a:t> </a:t>
            </a:r>
            <a:r>
              <a:rPr lang="it-IT" dirty="0" err="1" smtClean="0"/>
              <a:t>scenarios</a:t>
            </a:r>
            <a:r>
              <a:rPr lang="it-IT" dirty="0" smtClean="0"/>
              <a:t> </a:t>
            </a:r>
            <a:r>
              <a:rPr lang="it-IT" dirty="0" err="1" smtClean="0"/>
              <a:t>such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breakdowns, plasma </a:t>
            </a:r>
            <a:r>
              <a:rPr lang="it-IT" dirty="0" err="1" smtClean="0"/>
              <a:t>failure</a:t>
            </a:r>
            <a:r>
              <a:rPr lang="it-IT" dirty="0" smtClean="0"/>
              <a:t> and temperature </a:t>
            </a:r>
            <a:r>
              <a:rPr lang="it-IT" dirty="0" err="1" smtClean="0"/>
              <a:t>interlocks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(</a:t>
            </a:r>
            <a:r>
              <a:rPr lang="it-IT" dirty="0" err="1" smtClean="0"/>
              <a:t>many</a:t>
            </a:r>
            <a:r>
              <a:rPr lang="it-IT" dirty="0" smtClean="0"/>
              <a:t> </a:t>
            </a:r>
            <a:r>
              <a:rPr lang="it-IT" dirty="0" err="1" smtClean="0"/>
              <a:t>thanks</a:t>
            </a:r>
            <a:r>
              <a:rPr lang="it-IT" dirty="0" smtClean="0"/>
              <a:t> to Alessandro Sartore)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it-IT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b="1" dirty="0" err="1" smtClean="0"/>
              <a:t>Still</a:t>
            </a:r>
            <a:r>
              <a:rPr lang="it-IT" b="1" dirty="0" smtClean="0"/>
              <a:t> to be </a:t>
            </a:r>
            <a:r>
              <a:rPr lang="it-IT" b="1" dirty="0" err="1" smtClean="0"/>
              <a:t>done</a:t>
            </a:r>
            <a:r>
              <a:rPr lang="it-IT" dirty="0" smtClean="0"/>
              <a:t>: </a:t>
            </a:r>
            <a:r>
              <a:rPr lang="it-IT" dirty="0" err="1" smtClean="0"/>
              <a:t>automatization</a:t>
            </a:r>
            <a:r>
              <a:rPr lang="it-IT" dirty="0" smtClean="0"/>
              <a:t> of the full GDC procedure and </a:t>
            </a:r>
            <a:r>
              <a:rPr lang="it-IT" dirty="0" err="1" smtClean="0"/>
              <a:t>acquisition</a:t>
            </a:r>
            <a:r>
              <a:rPr lang="it-IT" dirty="0" smtClean="0"/>
              <a:t> of </a:t>
            </a:r>
            <a:r>
              <a:rPr lang="it-IT" dirty="0" err="1" smtClean="0"/>
              <a:t>all</a:t>
            </a:r>
            <a:r>
              <a:rPr lang="it-IT" dirty="0" smtClean="0"/>
              <a:t> the </a:t>
            </a:r>
            <a:r>
              <a:rPr lang="it-IT" dirty="0" err="1" smtClean="0"/>
              <a:t>signals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Complete the </a:t>
            </a:r>
            <a:r>
              <a:rPr lang="it-IT" dirty="0" err="1" smtClean="0"/>
              <a:t>assembling</a:t>
            </a:r>
            <a:r>
              <a:rPr lang="it-IT" dirty="0" smtClean="0"/>
              <a:t> of RFX-mod2 </a:t>
            </a:r>
            <a:r>
              <a:rPr lang="it-IT" dirty="0" err="1" smtClean="0"/>
              <a:t>thanks</a:t>
            </a:r>
            <a:r>
              <a:rPr lang="it-IT" dirty="0" smtClean="0"/>
              <a:t> to the </a:t>
            </a:r>
            <a:r>
              <a:rPr lang="it-IT" dirty="0" err="1" smtClean="0"/>
              <a:t>support</a:t>
            </a:r>
            <a:r>
              <a:rPr lang="it-IT" dirty="0" smtClean="0"/>
              <a:t> of </a:t>
            </a:r>
            <a:r>
              <a:rPr lang="it-IT" dirty="0" err="1" smtClean="0"/>
              <a:t>metrology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Calibration</a:t>
            </a:r>
            <a:r>
              <a:rPr lang="it-IT" dirty="0" smtClean="0"/>
              <a:t> of the </a:t>
            </a:r>
            <a:r>
              <a:rPr lang="it-IT" dirty="0" err="1" smtClean="0"/>
              <a:t>mechanical</a:t>
            </a:r>
            <a:r>
              <a:rPr lang="it-IT" dirty="0" smtClean="0"/>
              <a:t> and </a:t>
            </a:r>
            <a:r>
              <a:rPr lang="it-IT" dirty="0" err="1" smtClean="0"/>
              <a:t>thermal</a:t>
            </a:r>
            <a:r>
              <a:rPr lang="it-IT" dirty="0" smtClean="0"/>
              <a:t> </a:t>
            </a:r>
            <a:r>
              <a:rPr lang="it-IT" dirty="0" err="1" smtClean="0"/>
              <a:t>measurements</a:t>
            </a:r>
            <a:r>
              <a:rPr lang="it-IT" dirty="0" smtClean="0"/>
              <a:t> of the PSS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err="1"/>
              <a:t>Support</a:t>
            </a:r>
            <a:r>
              <a:rPr lang="it-IT" dirty="0"/>
              <a:t> </a:t>
            </a:r>
            <a:r>
              <a:rPr lang="it-IT" dirty="0" err="1"/>
              <a:t>installation</a:t>
            </a:r>
            <a:r>
              <a:rPr lang="it-IT" dirty="0"/>
              <a:t> and C&amp;A of </a:t>
            </a:r>
            <a:r>
              <a:rPr lang="it-IT" dirty="0" err="1"/>
              <a:t>strain</a:t>
            </a:r>
            <a:r>
              <a:rPr lang="it-IT" dirty="0"/>
              <a:t> </a:t>
            </a:r>
            <a:r>
              <a:rPr lang="it-IT" dirty="0" err="1"/>
              <a:t>gauges</a:t>
            </a:r>
            <a:r>
              <a:rPr lang="it-IT" dirty="0"/>
              <a:t>, end stop </a:t>
            </a:r>
            <a:r>
              <a:rPr lang="it-IT" dirty="0" err="1"/>
              <a:t>switches</a:t>
            </a:r>
            <a:r>
              <a:rPr lang="it-IT" dirty="0"/>
              <a:t> and PSS </a:t>
            </a:r>
            <a:r>
              <a:rPr lang="it-IT" dirty="0" err="1"/>
              <a:t>TCs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Vacuum</a:t>
            </a:r>
            <a:r>
              <a:rPr lang="it-IT" dirty="0"/>
              <a:t> </a:t>
            </a:r>
            <a:r>
              <a:rPr lang="it-IT" dirty="0" err="1"/>
              <a:t>check</a:t>
            </a:r>
            <a:r>
              <a:rPr lang="it-IT" dirty="0"/>
              <a:t> of the VTSS and PSS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Start the training of the new Remote Handling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r>
              <a:rPr lang="en-US" b="1" i="1" dirty="0">
                <a:solidFill>
                  <a:srgbClr val="FF0000"/>
                </a:solidFill>
              </a:rPr>
              <a:t>The continuation of these activities will depend on the availability of trained personnel already involved in the project.</a:t>
            </a:r>
            <a:endParaRPr lang="en-US" b="1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01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549" y="2696067"/>
            <a:ext cx="6440711" cy="3282854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5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What</a:t>
            </a:r>
            <a:r>
              <a:rPr lang="it-IT" b="1" dirty="0" smtClean="0"/>
              <a:t> </a:t>
            </a:r>
            <a:r>
              <a:rPr lang="it-IT" b="1" dirty="0" err="1" smtClean="0"/>
              <a:t>is</a:t>
            </a:r>
            <a:r>
              <a:rPr lang="it-IT" b="1" dirty="0" smtClean="0"/>
              <a:t> a </a:t>
            </a:r>
            <a:r>
              <a:rPr lang="it-IT" b="1" dirty="0" err="1" smtClean="0"/>
              <a:t>Glow</a:t>
            </a:r>
            <a:r>
              <a:rPr lang="it-IT" b="1" dirty="0" smtClean="0"/>
              <a:t> </a:t>
            </a:r>
            <a:r>
              <a:rPr lang="it-IT" b="1" dirty="0" err="1" smtClean="0"/>
              <a:t>Discharge</a:t>
            </a:r>
            <a:r>
              <a:rPr lang="it-IT" b="1" dirty="0" smtClean="0"/>
              <a:t> </a:t>
            </a:r>
            <a:r>
              <a:rPr lang="it-IT" b="1" dirty="0" err="1" smtClean="0"/>
              <a:t>Cleaning</a:t>
            </a:r>
            <a:r>
              <a:rPr lang="it-IT" b="1" dirty="0" smtClean="0"/>
              <a:t> (GDC)?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722329"/>
            <a:ext cx="71836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Wall </a:t>
            </a:r>
            <a:r>
              <a:rPr lang="en-US" dirty="0"/>
              <a:t>conditioning technique used to minimize the presence of impurities during burning plasma operations in Tokamak </a:t>
            </a:r>
            <a:r>
              <a:rPr lang="en-US" dirty="0" smtClean="0"/>
              <a:t>devices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With Carbon First wall Components, it is essential otherwise it is not possible to control achieve high performance pulses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JET, after upgrading the wall, it was necessary only after venting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However, </a:t>
            </a:r>
            <a:r>
              <a:rPr lang="en-US" b="1" dirty="0" err="1" smtClean="0">
                <a:solidFill>
                  <a:srgbClr val="FF0000"/>
                </a:solidFill>
              </a:rPr>
              <a:t>Boronization</a:t>
            </a:r>
            <a:r>
              <a:rPr lang="en-US" b="1" dirty="0" smtClean="0">
                <a:solidFill>
                  <a:srgbClr val="FF0000"/>
                </a:solidFill>
              </a:rPr>
              <a:t> is still indispensable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56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6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Previous</a:t>
            </a:r>
            <a:r>
              <a:rPr lang="it-IT" b="1" dirty="0" smtClean="0"/>
              <a:t> GDC in RFX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071176" y="727635"/>
            <a:ext cx="3175248" cy="492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31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7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Previous</a:t>
            </a:r>
            <a:r>
              <a:rPr lang="it-IT" b="1" dirty="0" smtClean="0"/>
              <a:t> GDC in RFX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071176" y="727635"/>
            <a:ext cx="3175248" cy="4923680"/>
          </a:xfrm>
          <a:prstGeom prst="rect">
            <a:avLst/>
          </a:prstGeom>
        </p:spPr>
      </p:pic>
      <p:sp>
        <p:nvSpPr>
          <p:cNvPr id="41" name="Right Arrow 40"/>
          <p:cNvSpPr/>
          <p:nvPr/>
        </p:nvSpPr>
        <p:spPr>
          <a:xfrm>
            <a:off x="5655744" y="3124664"/>
            <a:ext cx="880512" cy="446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0597" y="1730300"/>
            <a:ext cx="4518980" cy="473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5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8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Previous</a:t>
            </a:r>
            <a:r>
              <a:rPr lang="it-IT" b="1" dirty="0" smtClean="0"/>
              <a:t> GDC in RFX</a:t>
            </a:r>
            <a:endParaRPr lang="en-US" b="1" dirty="0"/>
          </a:p>
        </p:txBody>
      </p:sp>
      <p:sp>
        <p:nvSpPr>
          <p:cNvPr id="17" name="Rectangle 16"/>
          <p:cNvSpPr/>
          <p:nvPr/>
        </p:nvSpPr>
        <p:spPr>
          <a:xfrm>
            <a:off x="187692" y="1853913"/>
            <a:ext cx="37068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1" dirty="0" smtClean="0"/>
              <a:t>2 movable electrodes:</a:t>
            </a:r>
          </a:p>
          <a:p>
            <a:pPr algn="just"/>
            <a:endParaRPr lang="en-US" sz="1800" b="1" dirty="0" smtClean="0"/>
          </a:p>
          <a:p>
            <a:pPr algn="just"/>
            <a:r>
              <a:rPr lang="en-US" sz="1800" dirty="0" smtClean="0"/>
              <a:t>-helical geometry as RF antenna</a:t>
            </a:r>
          </a:p>
          <a:p>
            <a:pPr algn="just"/>
            <a:endParaRPr lang="en-US" sz="1800" dirty="0" smtClean="0"/>
          </a:p>
          <a:p>
            <a:pPr algn="just"/>
            <a:r>
              <a:rPr lang="en-US" sz="1800" dirty="0" smtClean="0"/>
              <a:t>-air cooling integrated system</a:t>
            </a:r>
          </a:p>
          <a:p>
            <a:pPr algn="just"/>
            <a:endParaRPr lang="en-US" sz="1800" dirty="0" smtClean="0"/>
          </a:p>
          <a:p>
            <a:pPr algn="just"/>
            <a:r>
              <a:rPr lang="en-US" sz="1800" dirty="0" smtClean="0"/>
              <a:t>-possibility to remove the electrode without break the vacuum</a:t>
            </a:r>
            <a:endParaRPr lang="en-US" sz="18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0597" y="1730300"/>
            <a:ext cx="4518980" cy="473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21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i="1" dirty="0" smtClean="0">
                <a:solidFill>
                  <a:schemeClr val="bg1"/>
                </a:solidFill>
              </a:rPr>
              <a:t>Michele </a:t>
            </a:r>
            <a:r>
              <a:rPr lang="en-US" sz="900" i="1" dirty="0">
                <a:solidFill>
                  <a:schemeClr val="bg1"/>
                </a:solidFill>
              </a:rPr>
              <a:t>Fadone, Glow Discharge cleaning efficiency analyses in view of RFX-mod2 </a:t>
            </a:r>
            <a:r>
              <a:rPr lang="en-US" sz="900" i="1" dirty="0" smtClean="0">
                <a:solidFill>
                  <a:schemeClr val="bg1"/>
                </a:solidFill>
              </a:rPr>
              <a:t>operation 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9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955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Previous</a:t>
            </a:r>
            <a:r>
              <a:rPr lang="it-IT" b="1" dirty="0" smtClean="0"/>
              <a:t> GDC in RFX</a:t>
            </a:r>
            <a:endParaRPr lang="en-US" b="1" dirty="0"/>
          </a:p>
        </p:txBody>
      </p:sp>
      <p:sp>
        <p:nvSpPr>
          <p:cNvPr id="18" name="Rectangle 17"/>
          <p:cNvSpPr/>
          <p:nvPr/>
        </p:nvSpPr>
        <p:spPr>
          <a:xfrm>
            <a:off x="233631" y="1888781"/>
            <a:ext cx="79346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1" dirty="0" smtClean="0"/>
              <a:t>Issues:</a:t>
            </a:r>
          </a:p>
          <a:p>
            <a:pPr algn="just"/>
            <a:endParaRPr lang="en-US" sz="1800" b="1" dirty="0" smtClean="0"/>
          </a:p>
          <a:p>
            <a:pPr algn="just"/>
            <a:r>
              <a:rPr lang="en-US" sz="1800" dirty="0" smtClean="0"/>
              <a:t>-with only 2 electrodes, the spatial density profile along the toroidal direction was not uniform</a:t>
            </a:r>
          </a:p>
          <a:p>
            <a:pPr algn="just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17050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28492</Words>
  <Application>Microsoft Office PowerPoint</Application>
  <PresentationFormat>Widescreen</PresentationFormat>
  <Paragraphs>1336</Paragraphs>
  <Slides>42</Slides>
  <Notes>42</Notes>
  <HiddenSlides>0</HiddenSlides>
  <MMClips>2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2" baseType="lpstr">
      <vt:lpstr>-apple-system</vt:lpstr>
      <vt:lpstr>Arial</vt:lpstr>
      <vt:lpstr>Calibri</vt:lpstr>
      <vt:lpstr>Calibri Light</vt:lpstr>
      <vt:lpstr>Cambria Math</vt:lpstr>
      <vt:lpstr>Comic Sans MS</vt:lpstr>
      <vt:lpstr>Google Sans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CARRARO Lorella</dc:creator>
  <cp:lastModifiedBy>Fadone Michele</cp:lastModifiedBy>
  <cp:revision>35</cp:revision>
  <dcterms:created xsi:type="dcterms:W3CDTF">2026-03-17T07:31:56Z</dcterms:created>
  <dcterms:modified xsi:type="dcterms:W3CDTF">2026-03-25T14:40:07Z</dcterms:modified>
</cp:coreProperties>
</file>