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3" r:id="rId10"/>
    <p:sldId id="269" r:id="rId11"/>
    <p:sldId id="262" r:id="rId12"/>
    <p:sldId id="270" r:id="rId13"/>
    <p:sldId id="261" r:id="rId14"/>
    <p:sldId id="260" r:id="rId15"/>
    <p:sldId id="259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91" d="100"/>
          <a:sy n="91" d="100"/>
        </p:scale>
        <p:origin x="796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92E30-96C5-482B-B574-EE127C1A86BB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DD04B-54D8-4F47-B089-D48104A727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758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238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5D2F8-0C2B-E38A-F8C7-ADB4E2A70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E8FBA81-FA0E-B459-3958-FDC725FF7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34A1E39-7440-8ED6-E48C-39144C7CB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AB2C8CC-20FA-3D83-7EBC-15865BAB53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757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E2F2B-8906-99AF-7097-77EDC2F72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FC12C58-731C-CFFB-95E4-D161D3CA46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190A966-E4CA-6D06-EF33-E1BB0BED7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5AB93-63D3-ECE8-BE56-A554F08084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6148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C5CCA-79E6-D052-1630-ED18EEEA3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2319B72-0591-C1C0-75A4-6ED69A4B2E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6CD6921-8F0F-8127-5DD1-B4A529121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BE4D39B-49B4-C74B-8439-67B2E6DC3E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30983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2D542-4408-E610-4617-0248CE0D3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B9D021C-F6AE-6292-BE8B-4AF097B90B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C18C87-3A9B-62F1-4FF6-735DC659A6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628C8C-2BEF-E665-5643-EBB3D1C39A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1393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03205-A43D-747F-6D05-A167AB8D1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195F207-FCD1-8F17-2247-A04C2C3C68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76CCF6D-1BB7-A361-293A-1229A0913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60A11F-48E1-8F8A-B8DC-381432A19E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28891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11FC6-E018-4DE6-B453-614EA54E7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91DF34F-CE71-D55C-9011-B4E02AEC1E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D382353-9313-C806-7D29-B54FDB0CE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856DA6-940D-A799-14CE-2472CC2F2A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1352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C49FA-1EAC-E87A-7591-597A72D0D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E642B0E-5965-273B-2DAF-6B503670E5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6C5C52-9131-1A0E-CD0C-EC393360CF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8A242CD-C810-D324-781D-EDDDD1D7D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23708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17B44-C402-C1CF-C7FB-421341669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2DA7259-FE4C-0E06-FD31-B83D34D81D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C48730B-3307-71C1-E30C-DC1D5FCA3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D70BD0F-1CED-4002-AC5A-7E128A10B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9691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55541-06F1-CD69-3A10-5AC49BE4C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983B2F8-181B-0AD3-4D05-BEB51A4189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60A05C2-7EBA-1635-4E15-DCD2E2809A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154D46-35BB-46A3-A235-F963E296C2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3248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F0F01-C252-7118-A03E-AF5C0E06C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18DE8C0-0570-17BF-F017-CF70B66462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B79A667-FE22-562C-4227-AD01E7740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E473BDF-13F7-9724-E428-35060940C8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037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249B9-3049-2587-DF32-C76923E46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60CD31-97EB-313C-3A4B-4F1AEB9763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D82AE93-9B20-54F9-0C95-4DB92B77DF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8C4652-BFDA-75F4-437A-383810C5FD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3364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68BEF-F1AF-0849-3CDB-97C73A694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3ED0E8C-3957-4143-524A-D0E0308F35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286448C-AD4E-794D-9E8A-1E60A86704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AD58D2E-2F61-D043-57B5-0829BC513C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0857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24144-0216-9FAD-D7C0-E69A6774D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672A14A-E0E5-4325-ABD8-B3C078216C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1F82B2E-FF83-16E6-4228-8B1A476109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88CD479-BF01-B51C-D8DF-7A7F2F3965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9152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57BB3-9398-4CE9-4FB8-706D33663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34FB72A-7EDD-DFCA-1EFB-7C656F69BC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23B66F2-A5CC-F2BF-1F2C-15F79C9A3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26A1E0D-EBC8-8572-C421-323F0EA28F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0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7FD6E-3934-D66B-F086-86FC19CCF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825826E-E6E1-6E97-90AC-71182B3331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6D8D0A6-3681-3082-5BCD-7CE2CB16BD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6F0DE3-8B30-3F37-71AA-1B0E276ED4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841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60CF4-6674-910B-64C6-B8BB54386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231A872-7969-F04B-D81B-00887B41AF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5DFA5E8-6292-3390-C219-F5CA162D4E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483BA2-69F5-599F-34BC-CCDD47AAC7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462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82B20-36B9-4C01-D13E-CB276A1CB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0FB63EE-9B53-EE22-FA66-0A562783A3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98A2681-D9DF-F850-BD5A-0304242C48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06DD22-F658-5407-07B4-11965A7F95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DD04B-54D8-4F47-B089-D48104A7271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443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185BCE-2A57-B29A-3AA4-3C6AC7CFB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C124695-CF6C-B075-C416-2826FD3582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244AEF-A499-DC8D-4F5A-06F56DA3C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19AD71-DCD5-0D30-A3B6-C24C7774F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281E11-3F2E-3C74-7A5A-DC2123894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05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DE7F88-3B05-1CD4-1B9E-1DD4D8991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501BA4B-D7EB-8AC9-381A-6F6F45934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F321A-5D39-4D2D-5F1F-533BE54CB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67FBDA-EB29-4BE3-9178-EE6D560E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286B8-EFBE-C932-C878-2FFC992D1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04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9870E30-E2E6-C915-5C24-B927536A4A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33EF452-2E6B-A8DF-9A49-89DBBC8528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5CF545-8398-F5DD-DA70-CBB384B00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B96BAA-BA0B-D465-C522-BA43CEDC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AC4339-8EFD-A41D-D07A-E69A2F20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210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AA859-40C4-BBED-1F84-45BC2869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A8C88D-E419-1C66-4870-680DD3729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9A6A42-4806-3646-8E9C-85E0CF187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E5435B-D89F-6828-7586-3C7989D1E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0D8554-F847-2D6F-6686-56731822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462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068B1B-F84E-9080-A965-AFC61B791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1BC3423-A24F-B726-6DDF-A574681F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39158A-358D-DAFC-1B25-2BD2B8571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7CB1F7-5B95-CB69-6117-DA5D2909C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4EE796-1DBF-3B5D-4156-D7A403AF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179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F1B4CB-4A1A-5F28-5D6C-29CE2F7C5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EF8A38-7F31-59CC-C042-024E771447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9BA52B8-B63C-6A88-7A8F-91A758AE3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F8E0266-FA73-F2AF-5BCF-DAEF19AD7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5790D2C-A354-D317-EB1E-9C095A407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3288B28-C6E7-A5DC-C907-AE90BA491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62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6A776E-68E7-9402-6267-4CA0BE1CC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752154D-2CB2-26CA-0D71-714EC8016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FA3298A-6A35-7190-10E4-9092748C5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98EEF0D-229D-48B1-0C39-0701A57EAB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55A95F7-67A2-045C-499E-9FC38507E8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D01604A-2383-F706-6F53-B7A353005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30D36C7-F201-355F-0C9D-65701D0FC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2C25681-54CB-6DE0-6AF6-80D7554E2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5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2DF5F2-63B1-AF7D-3F58-ADFF6075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1E4976-6FBB-165B-D7DC-3536E3AA3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AC16E68-9091-3C80-87CC-85A7F7D83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9B7C81-DAA3-DC3C-1702-B56050BA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575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086430D-2663-10E8-C365-CC4DF3086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4D5495C-C627-14CF-534C-148A43396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3522D84-9262-315E-182B-7915B1D98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658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3887C5-8A84-2357-9371-54256276F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D961D8-EE4D-26A0-33CB-B6777EF6E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605A081-B16B-B81E-F841-F66F735CC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7D9303-E5AA-40EE-DE18-24EE7412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F6DCA4-3C0C-0E55-AD13-26A4D2273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E6AA22-D048-6CDE-9EDF-F986A26D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314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DEB34C-F1A9-605E-25BF-A51100837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6A2BF1E-2604-BDB5-78B2-F0E0B2761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98FBD38-2348-EF7C-902E-657ABD5105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8EB595-03FD-697D-905F-C07D021D9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638E502-30FC-FDB6-54D8-FD5A2E38C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BBD2DBD-0E33-F640-F23D-E4664C5DC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815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36105C9-5892-A7D5-2392-C38818D59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BF53F2-EA98-B4F8-8850-1975C0E2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E9AB3B-1BD8-1D1B-79E8-AA2AEB084B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965291-D03D-4684-BEA5-A2BDB43DD511}" type="datetimeFigureOut">
              <a:rPr lang="it-IT" smtClean="0"/>
              <a:t>20/03/2026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FCAE0F-8DFE-1EDE-EE5C-2FFB9D6743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B4D950-1BC7-ECE7-CA32-045D6D742B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8D658-9218-47D2-8BD3-E6EDA2B197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30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7.jp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10" Type="http://schemas.openxmlformats.org/officeDocument/2006/relationships/image" Target="../media/image4.png"/><Relationship Id="rId4" Type="http://schemas.openxmlformats.org/officeDocument/2006/relationships/image" Target="../media/image25.emf"/><Relationship Id="rId9" Type="http://schemas.openxmlformats.org/officeDocument/2006/relationships/image" Target="../media/image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29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3.jpe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6.jpe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image" Target="../media/image8.jpeg"/><Relationship Id="rId9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cerchio, vortice&#10;&#10;Il contenuto generato dall'IA potrebbe non essere corretto.">
            <a:extLst>
              <a:ext uri="{FF2B5EF4-FFF2-40B4-BE49-F238E27FC236}">
                <a16:creationId xmlns:a16="http://schemas.microsoft.com/office/drawing/2014/main" id="{DB8DF304-ACBB-C6D4-BCC4-AF15EC3A577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36"/>
          <a:stretch>
            <a:fillRect/>
          </a:stretch>
        </p:blipFill>
        <p:spPr>
          <a:xfrm>
            <a:off x="2900253" y="729282"/>
            <a:ext cx="6391493" cy="536415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CF91287-97C6-9AA0-F7BD-928FFF13186F}"/>
              </a:ext>
            </a:extLst>
          </p:cNvPr>
          <p:cNvSpPr txBox="1"/>
          <p:nvPr/>
        </p:nvSpPr>
        <p:spPr>
          <a:xfrm>
            <a:off x="271089" y="999147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  <a:latin typeface="Bahnschrift Condensed" panose="020B0502040204020203" pitchFamily="34" charset="0"/>
              </a:rPr>
              <a:t>Padova, 25-27 Marzo 2026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D397A9F-6F30-027C-EB31-D1B4C3E978A1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WP9</a:t>
            </a:r>
            <a:r>
              <a:rPr lang="en-US" sz="3200" dirty="0"/>
              <a:t> </a:t>
            </a:r>
            <a:r>
              <a:rPr lang="en-US" i="1" dirty="0">
                <a:solidFill>
                  <a:srgbClr val="0070C0"/>
                </a:solidFill>
              </a:rPr>
              <a:t>- </a:t>
            </a:r>
            <a:r>
              <a:rPr lang="en-US" sz="2400" i="1" dirty="0">
                <a:solidFill>
                  <a:srgbClr val="0070C0"/>
                </a:solidFill>
              </a:rPr>
              <a:t>Research and Development of optical plasma diagnostics and modelling for fusion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40C231C-AF0B-ABD7-D3B2-8B109459500C}"/>
              </a:ext>
            </a:extLst>
          </p:cNvPr>
          <p:cNvSpPr txBox="1"/>
          <p:nvPr/>
        </p:nvSpPr>
        <p:spPr>
          <a:xfrm>
            <a:off x="4851206" y="1638345"/>
            <a:ext cx="396472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Giorgio. Dilecce</a:t>
            </a:r>
          </a:p>
          <a:p>
            <a:r>
              <a:rPr lang="it-IT" b="1" dirty="0"/>
              <a:t>Paolo Francesco </a:t>
            </a:r>
            <a:r>
              <a:rPr lang="it-IT" b="1" dirty="0" err="1"/>
              <a:t>Ambrico</a:t>
            </a:r>
            <a:endParaRPr lang="it-IT" b="1" dirty="0"/>
          </a:p>
          <a:p>
            <a:r>
              <a:rPr lang="it-IT" b="1" dirty="0"/>
              <a:t>Pierpaolo Minelli</a:t>
            </a:r>
          </a:p>
          <a:p>
            <a:r>
              <a:rPr lang="it-IT" b="1" dirty="0"/>
              <a:t>Vincenzo Laporta</a:t>
            </a:r>
          </a:p>
          <a:p>
            <a:r>
              <a:rPr lang="it-IT" b="1" dirty="0"/>
              <a:t>Domenico Bruno</a:t>
            </a:r>
          </a:p>
          <a:p>
            <a:r>
              <a:rPr lang="it-IT" b="1" dirty="0"/>
              <a:t>Maria Rutigliano</a:t>
            </a:r>
          </a:p>
          <a:p>
            <a:r>
              <a:rPr lang="it-IT" b="1" dirty="0"/>
              <a:t>Francesco Taccogna</a:t>
            </a:r>
          </a:p>
          <a:p>
            <a:r>
              <a:rPr lang="it-IT" b="1" dirty="0"/>
              <a:t>Olga De Pascale</a:t>
            </a:r>
          </a:p>
          <a:p>
            <a:endParaRPr lang="it-IT" b="1" dirty="0"/>
          </a:p>
          <a:p>
            <a:r>
              <a:rPr lang="it-IT" b="1" dirty="0"/>
              <a:t>TD:    Domenico Aceto</a:t>
            </a:r>
          </a:p>
          <a:p>
            <a:r>
              <a:rPr lang="it-IT" b="1" dirty="0"/>
              <a:t>           Antonio Panarese</a:t>
            </a:r>
          </a:p>
          <a:p>
            <a:endParaRPr lang="it-IT" b="1" dirty="0"/>
          </a:p>
          <a:p>
            <a:r>
              <a:rPr lang="it-IT" b="1" dirty="0"/>
              <a:t>PhD: </a:t>
            </a:r>
            <a:r>
              <a:rPr lang="it-IT" b="1" dirty="0" err="1"/>
              <a:t>Arshad</a:t>
            </a:r>
            <a:r>
              <a:rPr lang="it-IT" b="1" dirty="0"/>
              <a:t> Hussain </a:t>
            </a:r>
          </a:p>
          <a:p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D8492BC4-F909-AAB9-599E-8948B1447999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7" name="Elemento grafico 6">
              <a:extLst>
                <a:ext uri="{FF2B5EF4-FFF2-40B4-BE49-F238E27FC236}">
                  <a16:creationId xmlns:a16="http://schemas.microsoft.com/office/drawing/2014/main" id="{65489E0B-AE92-51CB-B111-2A1BC08EF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5F8881EF-A129-792D-B291-014184E76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9697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4C93-5A5D-5AED-6738-739A5DEB7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E3CA401-3219-8AEF-5CE8-7DD421A32BA3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OES and Laser Spectroscopy</a:t>
            </a:r>
            <a:endParaRPr lang="it-IT" sz="2400" i="1" dirty="0">
              <a:solidFill>
                <a:srgbClr val="0070C0"/>
              </a:solidFill>
            </a:endParaRPr>
          </a:p>
        </p:txBody>
      </p:sp>
      <p:pic>
        <p:nvPicPr>
          <p:cNvPr id="4" name="Immagine 3" descr="Immagine che contiene macchina, ingegneria, interno, strumento&#10;&#10;Il contenuto generato dall'IA potrebbe non essere corretto.">
            <a:extLst>
              <a:ext uri="{FF2B5EF4-FFF2-40B4-BE49-F238E27FC236}">
                <a16:creationId xmlns:a16="http://schemas.microsoft.com/office/drawing/2014/main" id="{B747C4D8-9467-7F7F-5329-25ED87409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38" y="1730644"/>
            <a:ext cx="2415095" cy="4293502"/>
          </a:xfrm>
          <a:prstGeom prst="rect">
            <a:avLst/>
          </a:prstGeom>
        </p:spPr>
      </p:pic>
      <p:pic>
        <p:nvPicPr>
          <p:cNvPr id="10" name="Immagine 9" descr="Immagine che contiene macchina, testo, interno, ingegneria&#10;&#10;Il contenuto generato dall'IA potrebbe non essere corretto.">
            <a:extLst>
              <a:ext uri="{FF2B5EF4-FFF2-40B4-BE49-F238E27FC236}">
                <a16:creationId xmlns:a16="http://schemas.microsoft.com/office/drawing/2014/main" id="{3CE8E204-DE4A-3C0B-6666-06FAF2724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79" y="1730642"/>
            <a:ext cx="2415096" cy="4293504"/>
          </a:xfrm>
          <a:prstGeom prst="rect">
            <a:avLst/>
          </a:prstGeom>
        </p:spPr>
      </p:pic>
      <p:pic>
        <p:nvPicPr>
          <p:cNvPr id="13" name="Immagine 12" descr="Immagine che contiene strumento, interno, macchina, cavo&#10;&#10;Il contenuto generato dall'IA potrebbe non essere corretto.">
            <a:extLst>
              <a:ext uri="{FF2B5EF4-FFF2-40B4-BE49-F238E27FC236}">
                <a16:creationId xmlns:a16="http://schemas.microsoft.com/office/drawing/2014/main" id="{B3EB5D82-0264-A1C1-BC7B-E132B3E611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388" y="1675237"/>
            <a:ext cx="2468838" cy="4389045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7FEA039-DC48-E20B-1B24-7345307CAF67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3" name="Elemento grafico 2">
              <a:extLst>
                <a:ext uri="{FF2B5EF4-FFF2-40B4-BE49-F238E27FC236}">
                  <a16:creationId xmlns:a16="http://schemas.microsoft.com/office/drawing/2014/main" id="{19C371BB-24F8-7343-509B-40B0AD67F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C7451173-DE9C-162B-EB78-C2D9A2551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3332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5543D-7DF2-C598-92FD-A1F2BA0AF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37AD43B-48B8-85F2-EE25-48C6F2D28BE2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Test facility</a:t>
            </a:r>
            <a:endParaRPr lang="it-IT" sz="2400" i="1" dirty="0">
              <a:solidFill>
                <a:srgbClr val="0070C0"/>
              </a:solidFill>
            </a:endParaRPr>
          </a:p>
        </p:txBody>
      </p:sp>
      <p:pic>
        <p:nvPicPr>
          <p:cNvPr id="3" name="Immagine 2" descr="Immagine che contiene macchina, interno, Attrezzature mediche, ingegneria&#10;&#10;Il contenuto generato dall'IA potrebbe non essere corretto.">
            <a:extLst>
              <a:ext uri="{FF2B5EF4-FFF2-40B4-BE49-F238E27FC236}">
                <a16:creationId xmlns:a16="http://schemas.microsoft.com/office/drawing/2014/main" id="{BA3154BE-B719-42B5-7ADE-A272BE6C9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" r="19412"/>
          <a:stretch>
            <a:fillRect/>
          </a:stretch>
        </p:blipFill>
        <p:spPr>
          <a:xfrm>
            <a:off x="865539" y="1144745"/>
            <a:ext cx="4900067" cy="4746504"/>
          </a:xfrm>
          <a:prstGeom prst="rect">
            <a:avLst/>
          </a:prstGeom>
        </p:spPr>
      </p:pic>
      <p:pic>
        <p:nvPicPr>
          <p:cNvPr id="6" name="Immagine 5" descr="Immagine che contiene interno, macchina, Attrezzature mediche, Strumento scientifico&#10;&#10;Il contenuto generato dall'IA potrebbe non essere corretto.">
            <a:extLst>
              <a:ext uri="{FF2B5EF4-FFF2-40B4-BE49-F238E27FC236}">
                <a16:creationId xmlns:a16="http://schemas.microsoft.com/office/drawing/2014/main" id="{816A42D4-E38E-26C2-2943-6AC303F13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4" r="13453"/>
          <a:stretch>
            <a:fillRect/>
          </a:stretch>
        </p:blipFill>
        <p:spPr>
          <a:xfrm>
            <a:off x="6935947" y="745665"/>
            <a:ext cx="4734868" cy="5145584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3BA4EAFF-2D77-A487-7C5D-5FDC4C03774B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4" name="Elemento grafico 3">
              <a:extLst>
                <a:ext uri="{FF2B5EF4-FFF2-40B4-BE49-F238E27FC236}">
                  <a16:creationId xmlns:a16="http://schemas.microsoft.com/office/drawing/2014/main" id="{250AA4C7-163B-6C94-9B04-9028058B9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8A0020E2-C363-FE12-7976-DECE0FAD1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4063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8FAEA-02FE-4DE3-239D-E3B3BCEC1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5CD334A4-42E6-E799-3ED0-3819B3BC6FE4}"/>
              </a:ext>
            </a:extLst>
          </p:cNvPr>
          <p:cNvGrpSpPr/>
          <p:nvPr/>
        </p:nvGrpSpPr>
        <p:grpSpPr>
          <a:xfrm>
            <a:off x="175839" y="6133595"/>
            <a:ext cx="11907504" cy="656273"/>
            <a:chOff x="175839" y="6133595"/>
            <a:chExt cx="11907504" cy="656273"/>
          </a:xfrm>
        </p:grpSpPr>
        <p:pic>
          <p:nvPicPr>
            <p:cNvPr id="5" name="Immagine 4" descr="Immagine che contiene testo, Carattere, bianco, design&#10;&#10;Il contenuto generato dall'IA potrebbe non essere corretto.">
              <a:extLst>
                <a:ext uri="{FF2B5EF4-FFF2-40B4-BE49-F238E27FC236}">
                  <a16:creationId xmlns:a16="http://schemas.microsoft.com/office/drawing/2014/main" id="{41D39471-0859-F7B7-9A90-270F750F8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1109" y="6133595"/>
              <a:ext cx="1872234" cy="656273"/>
            </a:xfrm>
            <a:prstGeom prst="rect">
              <a:avLst/>
            </a:prstGeom>
          </p:spPr>
        </p:pic>
        <p:pic>
          <p:nvPicPr>
            <p:cNvPr id="7" name="Elemento grafico 6">
              <a:extLst>
                <a:ext uri="{FF2B5EF4-FFF2-40B4-BE49-F238E27FC236}">
                  <a16:creationId xmlns:a16="http://schemas.microsoft.com/office/drawing/2014/main" id="{88BC86BA-FA6D-563B-1D07-133E514B0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5839" y="6161218"/>
              <a:ext cx="2209800" cy="628650"/>
            </a:xfrm>
            <a:prstGeom prst="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3F07E066-E210-F4E4-4CC5-3AD94564A334}"/>
                </a:ext>
              </a:extLst>
            </p:cNvPr>
            <p:cNvSpPr txBox="1"/>
            <p:nvPr/>
          </p:nvSpPr>
          <p:spPr>
            <a:xfrm>
              <a:off x="5000187" y="6420536"/>
              <a:ext cx="2191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0070C0"/>
                  </a:solidFill>
                  <a:latin typeface="Bahnschrift Condensed" panose="020B0502040204020203" pitchFamily="34" charset="0"/>
                </a:rPr>
                <a:t>Padova, 25-27 Marzo 2026</a:t>
              </a:r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5B2B885-256F-5EAD-306A-75C5D95DB782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Test facility</a:t>
            </a:r>
            <a:endParaRPr lang="it-IT" sz="2400" i="1" dirty="0">
              <a:solidFill>
                <a:srgbClr val="0070C0"/>
              </a:solidFill>
            </a:endParaRPr>
          </a:p>
        </p:txBody>
      </p:sp>
      <p:pic>
        <p:nvPicPr>
          <p:cNvPr id="4" name="Immagine 3" descr="Immagine che contiene macchina, ingegneria, luce, interno&#10;&#10;Il contenuto generato dall'IA potrebbe non essere corretto.">
            <a:extLst>
              <a:ext uri="{FF2B5EF4-FFF2-40B4-BE49-F238E27FC236}">
                <a16:creationId xmlns:a16="http://schemas.microsoft.com/office/drawing/2014/main" id="{61BEC893-CFED-E64F-1141-3ABFAF6DE2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6" t="4173" r="23690" b="20814"/>
          <a:stretch>
            <a:fillRect/>
          </a:stretch>
        </p:blipFill>
        <p:spPr>
          <a:xfrm>
            <a:off x="279206" y="856813"/>
            <a:ext cx="5402638" cy="5144373"/>
          </a:xfrm>
          <a:prstGeom prst="rect">
            <a:avLst/>
          </a:prstGeom>
        </p:spPr>
      </p:pic>
      <p:pic>
        <p:nvPicPr>
          <p:cNvPr id="12" name="Immagine 11" descr="Immagine che contiene cerchio, vortice&#10;&#10;Il contenuto generato dall'IA potrebbe non essere corretto.">
            <a:extLst>
              <a:ext uri="{FF2B5EF4-FFF2-40B4-BE49-F238E27FC236}">
                <a16:creationId xmlns:a16="http://schemas.microsoft.com/office/drawing/2014/main" id="{79AF336F-F43A-FDC7-8B74-E3D0AFFB70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1" r="15021"/>
          <a:stretch>
            <a:fillRect/>
          </a:stretch>
        </p:blipFill>
        <p:spPr>
          <a:xfrm>
            <a:off x="5958891" y="856812"/>
            <a:ext cx="5893407" cy="514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42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57C2F-A631-97F3-F07C-D9F82E454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E78120B-5DD5-69DB-CC32-B6C057114A74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OES –LIF and Test Facility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FEFE0E3-5EEF-05F0-8964-52750B0862D5}"/>
              </a:ext>
            </a:extLst>
          </p:cNvPr>
          <p:cNvSpPr txBox="1"/>
          <p:nvPr/>
        </p:nvSpPr>
        <p:spPr>
          <a:xfrm>
            <a:off x="5167710" y="2581682"/>
            <a:ext cx="2191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TD </a:t>
            </a:r>
          </a:p>
          <a:p>
            <a:r>
              <a:rPr lang="en-US" dirty="0"/>
              <a:t>Domenico Aceto</a:t>
            </a:r>
          </a:p>
          <a:p>
            <a:r>
              <a:rPr lang="en-US" dirty="0"/>
              <a:t>Thursday afternoon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ECECCC7-B3DB-2B6D-BF5E-20171A9A2EB7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4" name="Elemento grafico 3">
              <a:extLst>
                <a:ext uri="{FF2B5EF4-FFF2-40B4-BE49-F238E27FC236}">
                  <a16:creationId xmlns:a16="http://schemas.microsoft.com/office/drawing/2014/main" id="{31AF0C0F-25D5-609C-8D04-4F2BE8CB9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8A94B626-1FDB-C200-341A-1E3E40275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166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4ACAD-DE56-36C8-FEEB-CCF03748F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077789A-1B6F-2F7C-6FDE-7920D6A67EBA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Computational Lab 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5A9D68-FD40-DC46-C626-52E671999CB6}"/>
              </a:ext>
            </a:extLst>
          </p:cNvPr>
          <p:cNvSpPr txBox="1"/>
          <p:nvPr/>
        </p:nvSpPr>
        <p:spPr>
          <a:xfrm>
            <a:off x="396657" y="1020033"/>
            <a:ext cx="5110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TimesNewRomanPSMT"/>
              </a:rPr>
              <a:t>PIC – MCC </a:t>
            </a:r>
            <a:r>
              <a:rPr lang="en-US" sz="1800" b="0" i="0" u="none" strike="noStrike" baseline="0" dirty="0" err="1">
                <a:latin typeface="TimesNewRomanPSMT"/>
              </a:rPr>
              <a:t>code:plasma</a:t>
            </a:r>
            <a:r>
              <a:rPr lang="en-US" sz="1800" b="0" i="0" u="none" strike="noStrike" baseline="0" dirty="0">
                <a:latin typeface="TimesNewRomanPSMT"/>
              </a:rPr>
              <a:t> dynamics within SPIDER</a:t>
            </a:r>
            <a:endParaRPr lang="it-IT" dirty="0"/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0F04AE0C-C628-7B42-6A46-FAF2333D2EED}"/>
              </a:ext>
            </a:extLst>
          </p:cNvPr>
          <p:cNvGrpSpPr/>
          <p:nvPr/>
        </p:nvGrpSpPr>
        <p:grpSpPr>
          <a:xfrm>
            <a:off x="5868564" y="729282"/>
            <a:ext cx="6214779" cy="4176492"/>
            <a:chOff x="5868564" y="729282"/>
            <a:chExt cx="6214779" cy="4176492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A7531FFE-8D99-6146-E90A-F388A4AFDDB1}"/>
                </a:ext>
              </a:extLst>
            </p:cNvPr>
            <p:cNvSpPr txBox="1"/>
            <p:nvPr/>
          </p:nvSpPr>
          <p:spPr>
            <a:xfrm>
              <a:off x="5986181" y="729282"/>
              <a:ext cx="6097162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endParaRPr lang="it-IT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en-US" sz="2000" b="0" i="0" u="none" strike="noStrike" baseline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 </a:t>
              </a:r>
              <a:r>
                <a:rPr lang="en-US" sz="1800" i="0" u="none" strike="noStrike" baseline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2D PIC-MCC model of the space-charge region close to the divertor wall </a:t>
              </a:r>
              <a:r>
                <a:rPr lang="en-US" sz="1800" b="0" i="0" u="none" strike="noStrike" baseline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	</a:t>
              </a:r>
            </a:p>
          </p:txBody>
        </p: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6733D609-3AAC-7A9C-EEA4-B176B7912E8F}"/>
                </a:ext>
              </a:extLst>
            </p:cNvPr>
            <p:cNvGrpSpPr/>
            <p:nvPr/>
          </p:nvGrpSpPr>
          <p:grpSpPr>
            <a:xfrm>
              <a:off x="5868564" y="2332350"/>
              <a:ext cx="6138462" cy="2573424"/>
              <a:chOff x="5868564" y="2332350"/>
              <a:chExt cx="6138462" cy="2573424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4F18956A-C18E-7EBD-9C96-967F4FB5E1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68564" y="2357848"/>
                <a:ext cx="2994741" cy="2522428"/>
              </a:xfrm>
              <a:prstGeom prst="rect">
                <a:avLst/>
              </a:prstGeom>
            </p:spPr>
          </p:pic>
          <p:pic>
            <p:nvPicPr>
              <p:cNvPr id="14" name="Immagine 13">
                <a:extLst>
                  <a:ext uri="{FF2B5EF4-FFF2-40B4-BE49-F238E27FC236}">
                    <a16:creationId xmlns:a16="http://schemas.microsoft.com/office/drawing/2014/main" id="{08839647-C716-4779-8139-423B0B5D8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17145" y="2332350"/>
                <a:ext cx="3089881" cy="2573424"/>
              </a:xfrm>
              <a:prstGeom prst="rect">
                <a:avLst/>
              </a:prstGeom>
            </p:spPr>
          </p:pic>
        </p:grp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741A3FA5-B378-53F3-CE6E-E2DD43A168C7}"/>
              </a:ext>
            </a:extLst>
          </p:cNvPr>
          <p:cNvGrpSpPr/>
          <p:nvPr/>
        </p:nvGrpSpPr>
        <p:grpSpPr>
          <a:xfrm>
            <a:off x="515772" y="1532484"/>
            <a:ext cx="4746809" cy="3288448"/>
            <a:chOff x="586450" y="2260773"/>
            <a:chExt cx="4746809" cy="3288448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EB8CBAB6-F6D9-234A-74CC-8F790D6CB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6450" y="2260773"/>
              <a:ext cx="1628740" cy="3288448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D846FA91-1F6C-2147-EF32-E711EFABF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85992" y="2302222"/>
              <a:ext cx="1557648" cy="3246999"/>
            </a:xfrm>
            <a:prstGeom prst="rect">
              <a:avLst/>
            </a:prstGeom>
          </p:spPr>
        </p:pic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F1AAE30D-BC61-4A0F-3113-695489E6A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04609" y="2357848"/>
              <a:ext cx="1528650" cy="3086364"/>
            </a:xfrm>
            <a:prstGeom prst="rect">
              <a:avLst/>
            </a:prstGeom>
          </p:spPr>
        </p:pic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D3ACC63-CB29-DAB0-8CEE-D84E6C1FC4ED}"/>
              </a:ext>
            </a:extLst>
          </p:cNvPr>
          <p:cNvSpPr txBox="1"/>
          <p:nvPr/>
        </p:nvSpPr>
        <p:spPr>
          <a:xfrm>
            <a:off x="1256427" y="5228441"/>
            <a:ext cx="10002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workstations where the codes can be tested prior to launching them on large supercomputers.</a:t>
            </a:r>
            <a:endParaRPr lang="it-IT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444E8F6-10F7-0228-5E74-25D8AD273D3B}"/>
              </a:ext>
            </a:extLst>
          </p:cNvPr>
          <p:cNvSpPr txBox="1"/>
          <p:nvPr/>
        </p:nvSpPr>
        <p:spPr>
          <a:xfrm>
            <a:off x="3617464" y="5761272"/>
            <a:ext cx="450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Francesco Taccogna – </a:t>
            </a:r>
            <a:r>
              <a:rPr lang="it-IT" dirty="0" err="1"/>
              <a:t>Thursday</a:t>
            </a:r>
            <a:r>
              <a:rPr lang="it-IT" dirty="0"/>
              <a:t> </a:t>
            </a:r>
            <a:r>
              <a:rPr lang="it-IT" dirty="0" err="1"/>
              <a:t>afternoon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48A49E5-1E85-AF6F-26F5-68F094A7BCD6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4" name="Elemento grafico 3">
              <a:extLst>
                <a:ext uri="{FF2B5EF4-FFF2-40B4-BE49-F238E27FC236}">
                  <a16:creationId xmlns:a16="http://schemas.microsoft.com/office/drawing/2014/main" id="{134F4CE5-D934-0D4F-F165-86481D55B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72CC683E-021E-DF3E-DD7E-FEBFB8912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203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4FCCD-28D8-6157-1564-9746E72D0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855425C-B388-A227-F5B9-728F218C056E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ISTP – </a:t>
            </a:r>
            <a:r>
              <a:rPr lang="en-US" sz="3200" b="1" i="1" dirty="0" err="1">
                <a:solidFill>
                  <a:srgbClr val="0070C0"/>
                </a:solidFill>
              </a:rPr>
              <a:t>sede</a:t>
            </a:r>
            <a:r>
              <a:rPr lang="en-US" sz="3200" b="1" i="1" dirty="0">
                <a:solidFill>
                  <a:srgbClr val="0070C0"/>
                </a:solidFill>
              </a:rPr>
              <a:t> di BARI: </a:t>
            </a:r>
            <a:r>
              <a:rPr lang="en-US" sz="3200" b="1" i="1" dirty="0" err="1">
                <a:solidFill>
                  <a:srgbClr val="0070C0"/>
                </a:solidFill>
              </a:rPr>
              <a:t>nuovi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spazi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nel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Dipartimento</a:t>
            </a:r>
            <a:r>
              <a:rPr lang="en-US" sz="3200" b="1" i="1" dirty="0">
                <a:solidFill>
                  <a:srgbClr val="0070C0"/>
                </a:solidFill>
              </a:rPr>
              <a:t> di </a:t>
            </a:r>
            <a:r>
              <a:rPr lang="en-US" sz="3200" b="1" i="1" dirty="0" err="1">
                <a:solidFill>
                  <a:srgbClr val="0070C0"/>
                </a:solidFill>
              </a:rPr>
              <a:t>Fisica</a:t>
            </a:r>
            <a:endParaRPr lang="it-IT" sz="2400" i="1" dirty="0">
              <a:solidFill>
                <a:srgbClr val="0070C0"/>
              </a:solidFill>
            </a:endParaRPr>
          </a:p>
        </p:txBody>
      </p:sp>
      <p:pic>
        <p:nvPicPr>
          <p:cNvPr id="3" name="Immagine 2" descr="Immagine che contiene testo, interno, lavagna, muro&#10;&#10;Il contenuto generato dall'IA potrebbe non essere corretto.">
            <a:extLst>
              <a:ext uri="{FF2B5EF4-FFF2-40B4-BE49-F238E27FC236}">
                <a16:creationId xmlns:a16="http://schemas.microsoft.com/office/drawing/2014/main" id="{AAF19A6C-4C0F-DF1C-AAC5-F86106A27C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13" y="973327"/>
            <a:ext cx="3522133" cy="2641600"/>
          </a:xfrm>
          <a:prstGeom prst="rect">
            <a:avLst/>
          </a:prstGeom>
        </p:spPr>
      </p:pic>
      <p:pic>
        <p:nvPicPr>
          <p:cNvPr id="6" name="Immagine 5" descr="Immagine che contiene interno, muro, testo, porta&#10;&#10;Il contenuto generato dall'IA potrebbe non essere corretto.">
            <a:extLst>
              <a:ext uri="{FF2B5EF4-FFF2-40B4-BE49-F238E27FC236}">
                <a16:creationId xmlns:a16="http://schemas.microsoft.com/office/drawing/2014/main" id="{80113EAC-A542-B1D3-2184-838763D14E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20" y="973327"/>
            <a:ext cx="2447093" cy="3262791"/>
          </a:xfrm>
          <a:prstGeom prst="rect">
            <a:avLst/>
          </a:prstGeom>
        </p:spPr>
      </p:pic>
      <p:pic>
        <p:nvPicPr>
          <p:cNvPr id="12" name="Immagine 11" descr="Immagine che contiene interno, computer, scrivania, muro&#10;&#10;Il contenuto generato dall'IA potrebbe non essere corretto.">
            <a:extLst>
              <a:ext uri="{FF2B5EF4-FFF2-40B4-BE49-F238E27FC236}">
                <a16:creationId xmlns:a16="http://schemas.microsoft.com/office/drawing/2014/main" id="{12012427-CC00-D4EB-DEAD-B115C966D9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504" y="1044748"/>
            <a:ext cx="4730496" cy="3547872"/>
          </a:xfrm>
          <a:prstGeom prst="rect">
            <a:avLst/>
          </a:prstGeom>
        </p:spPr>
      </p:pic>
      <p:pic>
        <p:nvPicPr>
          <p:cNvPr id="16" name="Immagine 15" descr="Immagine che contiene interno, muro, casa, Mobilio&#10;&#10;Il contenuto generato dall'IA potrebbe non essere corretto.">
            <a:extLst>
              <a:ext uri="{FF2B5EF4-FFF2-40B4-BE49-F238E27FC236}">
                <a16:creationId xmlns:a16="http://schemas.microsoft.com/office/drawing/2014/main" id="{1AB45170-39F1-FC4A-C65E-66440D3C45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831" y="4304497"/>
            <a:ext cx="3313828" cy="2485371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0EBB30CB-17BA-8421-555B-E901983D78C9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4" name="Elemento grafico 3">
              <a:extLst>
                <a:ext uri="{FF2B5EF4-FFF2-40B4-BE49-F238E27FC236}">
                  <a16:creationId xmlns:a16="http://schemas.microsoft.com/office/drawing/2014/main" id="{D612E496-D916-D296-A75D-6165DC597D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2BBD3D90-E08E-8529-D6A2-B29928BB1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430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CCC81-6DDC-9894-4326-4EF874E3B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0676331-6980-1E07-4761-29682FDF826C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ISTP – </a:t>
            </a:r>
            <a:r>
              <a:rPr lang="en-US" sz="3200" b="1" i="1" dirty="0" err="1">
                <a:solidFill>
                  <a:srgbClr val="0070C0"/>
                </a:solidFill>
              </a:rPr>
              <a:t>sede</a:t>
            </a:r>
            <a:r>
              <a:rPr lang="en-US" sz="3200" b="1" i="1" dirty="0">
                <a:solidFill>
                  <a:srgbClr val="0070C0"/>
                </a:solidFill>
              </a:rPr>
              <a:t> di BARI: </a:t>
            </a:r>
            <a:r>
              <a:rPr lang="en-US" sz="3200" b="1" i="1" dirty="0" err="1">
                <a:solidFill>
                  <a:srgbClr val="0070C0"/>
                </a:solidFill>
              </a:rPr>
              <a:t>nuovi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spazi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nel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Dipartimento</a:t>
            </a:r>
            <a:r>
              <a:rPr lang="en-US" sz="3200" b="1" i="1" dirty="0">
                <a:solidFill>
                  <a:srgbClr val="0070C0"/>
                </a:solidFill>
              </a:rPr>
              <a:t> di </a:t>
            </a:r>
            <a:r>
              <a:rPr lang="en-US" sz="3200" b="1" i="1" dirty="0" err="1">
                <a:solidFill>
                  <a:srgbClr val="0070C0"/>
                </a:solidFill>
              </a:rPr>
              <a:t>Fisica</a:t>
            </a:r>
            <a:endParaRPr lang="it-IT" sz="2400" i="1" dirty="0">
              <a:solidFill>
                <a:srgbClr val="0070C0"/>
              </a:solidFill>
            </a:endParaRPr>
          </a:p>
        </p:txBody>
      </p:sp>
      <p:pic>
        <p:nvPicPr>
          <p:cNvPr id="4" name="Immagine 3" descr="Immagine che contiene interno, muro, testo, estintore&#10;&#10;Il contenuto generato dall'IA potrebbe non essere corretto.">
            <a:extLst>
              <a:ext uri="{FF2B5EF4-FFF2-40B4-BE49-F238E27FC236}">
                <a16:creationId xmlns:a16="http://schemas.microsoft.com/office/drawing/2014/main" id="{79CC24AD-A3A5-7FB9-FB86-C26ACF1A0D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59" y="785162"/>
            <a:ext cx="4033520" cy="3025140"/>
          </a:xfrm>
          <a:prstGeom prst="rect">
            <a:avLst/>
          </a:prstGeom>
        </p:spPr>
      </p:pic>
      <p:pic>
        <p:nvPicPr>
          <p:cNvPr id="13" name="Immagine 12" descr="Immagine che contiene macchina, interno, ingegneria, fabbrica&#10;&#10;Il contenuto generato dall'IA potrebbe non essere corretto.">
            <a:extLst>
              <a:ext uri="{FF2B5EF4-FFF2-40B4-BE49-F238E27FC236}">
                <a16:creationId xmlns:a16="http://schemas.microsoft.com/office/drawing/2014/main" id="{482BE162-C7BB-2E05-DFA3-F76D68020E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85162"/>
            <a:ext cx="5667813" cy="425086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B380D43-3A30-3420-F575-C34A16436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3290" y="4068104"/>
            <a:ext cx="3001938" cy="2253423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029A5C1F-DB71-7A99-4BF2-0D39A674E817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3" name="Elemento grafico 2">
              <a:extLst>
                <a:ext uri="{FF2B5EF4-FFF2-40B4-BE49-F238E27FC236}">
                  <a16:creationId xmlns:a16="http://schemas.microsoft.com/office/drawing/2014/main" id="{5D6FB926-39CA-0734-2251-57B6B21E95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456012D2-D0AB-AD3F-5F14-18733B294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454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B6806D-B5EF-4511-B2A3-68B7B5BC8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ED92D9B-526A-1A7B-4645-97CEBFF10C65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ISTP – </a:t>
            </a:r>
            <a:r>
              <a:rPr lang="en-US" sz="3200" b="1" i="1" dirty="0" err="1">
                <a:solidFill>
                  <a:srgbClr val="0070C0"/>
                </a:solidFill>
              </a:rPr>
              <a:t>sede</a:t>
            </a:r>
            <a:r>
              <a:rPr lang="en-US" sz="3200" b="1" i="1" dirty="0">
                <a:solidFill>
                  <a:srgbClr val="0070C0"/>
                </a:solidFill>
              </a:rPr>
              <a:t> di BARI: </a:t>
            </a:r>
            <a:r>
              <a:rPr lang="en-US" sz="3200" b="1" i="1" dirty="0" err="1">
                <a:solidFill>
                  <a:srgbClr val="0070C0"/>
                </a:solidFill>
              </a:rPr>
              <a:t>nuovi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spazi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nel</a:t>
            </a:r>
            <a:r>
              <a:rPr lang="en-US" sz="3200" b="1" i="1" dirty="0">
                <a:solidFill>
                  <a:srgbClr val="0070C0"/>
                </a:solidFill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</a:rPr>
              <a:t>Dipartimento</a:t>
            </a:r>
            <a:r>
              <a:rPr lang="en-US" sz="3200" b="1" i="1" dirty="0">
                <a:solidFill>
                  <a:srgbClr val="0070C0"/>
                </a:solidFill>
              </a:rPr>
              <a:t> di </a:t>
            </a:r>
            <a:r>
              <a:rPr lang="en-US" sz="3200" b="1" i="1" dirty="0" err="1">
                <a:solidFill>
                  <a:srgbClr val="0070C0"/>
                </a:solidFill>
              </a:rPr>
              <a:t>Fisica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3FD2E0C-A5A6-D7C9-FD11-92047964E72F}"/>
              </a:ext>
            </a:extLst>
          </p:cNvPr>
          <p:cNvSpPr txBox="1"/>
          <p:nvPr/>
        </p:nvSpPr>
        <p:spPr>
          <a:xfrm>
            <a:off x="762000" y="1464121"/>
            <a:ext cx="1107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Presenza </a:t>
            </a:r>
            <a:r>
              <a:rPr lang="it-IT" sz="2400" dirty="0" err="1"/>
              <a:t>pre</a:t>
            </a:r>
            <a:r>
              <a:rPr lang="it-IT" sz="2400" dirty="0"/>
              <a:t>-NEFERTARI: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Un laboratorio di circa 40 m</a:t>
            </a:r>
            <a:r>
              <a:rPr lang="it-IT" sz="2000" baseline="30000" dirty="0"/>
              <a:t>2 </a:t>
            </a:r>
            <a:r>
              <a:rPr lang="it-IT" sz="2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Attività didattica per il corso di laurea in </a:t>
            </a:r>
            <a:r>
              <a:rPr lang="it-IT" sz="2000" dirty="0" err="1"/>
              <a:t>Physics</a:t>
            </a:r>
            <a:r>
              <a:rPr lang="it-IT" sz="2000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2000" dirty="0"/>
              <a:t>Corso </a:t>
            </a:r>
            <a:r>
              <a:rPr lang="it-IT" sz="2000" b="1" i="1" dirty="0" err="1"/>
              <a:t>Laboratory</a:t>
            </a:r>
            <a:r>
              <a:rPr lang="it-IT" sz="2000" b="1" i="1" dirty="0"/>
              <a:t> of Plasma </a:t>
            </a:r>
            <a:r>
              <a:rPr lang="it-IT" sz="2000" b="1" i="1" dirty="0" err="1"/>
              <a:t>Physics</a:t>
            </a:r>
            <a:r>
              <a:rPr lang="it-IT" sz="2000" dirty="0"/>
              <a:t> di 3 CFU – titolare Giorgio Dilecce;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2000" dirty="0"/>
              <a:t>Corso </a:t>
            </a:r>
            <a:r>
              <a:rPr lang="it-IT" sz="2000" b="1" i="1" dirty="0" err="1"/>
              <a:t>Physics</a:t>
            </a:r>
            <a:r>
              <a:rPr lang="it-IT" sz="2000" b="1" i="1" dirty="0"/>
              <a:t> of Space Electric </a:t>
            </a:r>
            <a:r>
              <a:rPr lang="it-IT" sz="2000" b="1" i="1" dirty="0" err="1"/>
              <a:t>Propulsion</a:t>
            </a:r>
            <a:r>
              <a:rPr lang="it-IT" sz="2000" b="1" i="1" dirty="0"/>
              <a:t> </a:t>
            </a:r>
            <a:r>
              <a:rPr lang="it-IT" sz="2000" dirty="0"/>
              <a:t>, 3 CFU – titolare Francesco Taccogna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2000" dirty="0"/>
              <a:t>Corso </a:t>
            </a:r>
            <a:r>
              <a:rPr lang="it-IT" sz="2000" b="1" i="1" dirty="0" err="1"/>
              <a:t>Nuclear</a:t>
            </a:r>
            <a:r>
              <a:rPr lang="it-IT" sz="2000" b="1" i="1" dirty="0"/>
              <a:t> Fusion Technologies</a:t>
            </a:r>
            <a:r>
              <a:rPr lang="it-IT" sz="2000" dirty="0"/>
              <a:t>  collaborazione con il docente sui fondamenti di fisica dei plasmi – Francesco Taccogna.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042573D-1EFB-7D88-F205-C92D8CBEF206}"/>
              </a:ext>
            </a:extLst>
          </p:cNvPr>
          <p:cNvSpPr txBox="1"/>
          <p:nvPr/>
        </p:nvSpPr>
        <p:spPr>
          <a:xfrm>
            <a:off x="3539613" y="4634825"/>
            <a:ext cx="5112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Post-NEFERTARI……………………..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18531485-20CE-6756-91BF-C407270932E1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6" name="Elemento grafico 5">
              <a:extLst>
                <a:ext uri="{FF2B5EF4-FFF2-40B4-BE49-F238E27FC236}">
                  <a16:creationId xmlns:a16="http://schemas.microsoft.com/office/drawing/2014/main" id="{4B84B9B2-DFB9-F83D-EABA-C9594DBA0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C3183A78-A1DA-944C-3F6D-ECB210EA0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406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643DF-E686-A1F2-CEA9-7065E9128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3FCEA04-79B3-CC6A-55CC-710E8F355861}"/>
              </a:ext>
            </a:extLst>
          </p:cNvPr>
          <p:cNvSpPr txBox="1"/>
          <p:nvPr/>
        </p:nvSpPr>
        <p:spPr>
          <a:xfrm>
            <a:off x="0" y="144507"/>
            <a:ext cx="12192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Quella di prima era la </a:t>
            </a:r>
            <a:r>
              <a:rPr lang="en-US" sz="3200" b="1" i="1" dirty="0" err="1">
                <a:solidFill>
                  <a:srgbClr val="0070C0"/>
                </a:solidFill>
              </a:rPr>
              <a:t>diapositiva</a:t>
            </a:r>
            <a:r>
              <a:rPr lang="en-US" sz="3200" b="1" i="1" dirty="0">
                <a:solidFill>
                  <a:srgbClr val="0070C0"/>
                </a:solidFill>
              </a:rPr>
              <a:t> n. 17……. 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(non ci credo, ma pare </a:t>
            </a:r>
            <a:r>
              <a:rPr lang="en-US" i="1" dirty="0" err="1">
                <a:solidFill>
                  <a:srgbClr val="FF0000"/>
                </a:solidFill>
              </a:rPr>
              <a:t>porti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sfortuna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anche</a:t>
            </a:r>
            <a:r>
              <a:rPr lang="en-US" i="1" dirty="0">
                <a:solidFill>
                  <a:srgbClr val="FF0000"/>
                </a:solidFill>
              </a:rPr>
              <a:t> a chi non ci </a:t>
            </a:r>
            <a:r>
              <a:rPr lang="en-US" i="1" dirty="0" err="1">
                <a:solidFill>
                  <a:srgbClr val="FF0000"/>
                </a:solidFill>
              </a:rPr>
              <a:t>crede</a:t>
            </a:r>
            <a:r>
              <a:rPr lang="en-US" i="1" dirty="0">
                <a:solidFill>
                  <a:srgbClr val="FF0000"/>
                </a:solidFill>
              </a:rPr>
              <a:t>)</a:t>
            </a:r>
            <a:endParaRPr lang="it-IT" i="1" dirty="0">
              <a:solidFill>
                <a:srgbClr val="FF0000"/>
              </a:solidFill>
            </a:endParaRPr>
          </a:p>
        </p:txBody>
      </p:sp>
      <p:pic>
        <p:nvPicPr>
          <p:cNvPr id="6" name="Immagine 5" descr="Immagine che contiene laser, luce, arte&#10;&#10;Il contenuto generato dall'IA potrebbe non essere corretto.">
            <a:extLst>
              <a:ext uri="{FF2B5EF4-FFF2-40B4-BE49-F238E27FC236}">
                <a16:creationId xmlns:a16="http://schemas.microsoft.com/office/drawing/2014/main" id="{F3A2BDD4-232B-D5F3-4BDA-690904D5F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28059" y="1168063"/>
            <a:ext cx="3072918" cy="546296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7AAD932-B1F8-E639-332B-4DE3FF8062A1}"/>
              </a:ext>
            </a:extLst>
          </p:cNvPr>
          <p:cNvSpPr txBox="1"/>
          <p:nvPr/>
        </p:nvSpPr>
        <p:spPr>
          <a:xfrm>
            <a:off x="1638300" y="938842"/>
            <a:ext cx="8915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Concorso a </a:t>
            </a:r>
            <a:r>
              <a:rPr lang="it-IT" sz="2800" u="sng" dirty="0"/>
              <a:t>premi per teorici</a:t>
            </a:r>
            <a:r>
              <a:rPr lang="it-IT" sz="2800" dirty="0"/>
              <a:t>: </a:t>
            </a:r>
            <a:r>
              <a:rPr lang="it-IT" sz="2800" b="1" i="1" dirty="0" err="1">
                <a:solidFill>
                  <a:srgbClr val="FF0000"/>
                </a:solidFill>
              </a:rPr>
              <a:t>indovinacosac’ènellafoto</a:t>
            </a:r>
            <a:endParaRPr lang="it-IT" sz="2800" b="1" i="1" dirty="0">
              <a:solidFill>
                <a:srgbClr val="FF0000"/>
              </a:solidFill>
            </a:endParaRPr>
          </a:p>
        </p:txBody>
      </p:sp>
      <p:pic>
        <p:nvPicPr>
          <p:cNvPr id="13" name="Immagine 12" descr="Immagine che contiene vestiti, persona, muro, interno&#10;&#10;Il contenuto generato dall'IA potrebbe non essere corretto.">
            <a:extLst>
              <a:ext uri="{FF2B5EF4-FFF2-40B4-BE49-F238E27FC236}">
                <a16:creationId xmlns:a16="http://schemas.microsoft.com/office/drawing/2014/main" id="{E5CAEE2E-83A4-D323-4C20-EB2545EC2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582" y="1727878"/>
            <a:ext cx="3296362" cy="4395149"/>
          </a:xfrm>
          <a:prstGeom prst="rect">
            <a:avLst/>
          </a:prstGeom>
        </p:spPr>
      </p:pic>
      <p:pic>
        <p:nvPicPr>
          <p:cNvPr id="15" name="Immagine 14" descr="Immagine che contiene persona, vestiti, muro, interno&#10;&#10;Il contenuto generato dall'IA potrebbe non essere corretto.">
            <a:extLst>
              <a:ext uri="{FF2B5EF4-FFF2-40B4-BE49-F238E27FC236}">
                <a16:creationId xmlns:a16="http://schemas.microsoft.com/office/drawing/2014/main" id="{BC5A3CE1-B115-8CC2-DE09-B561D64517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8" t="31333" r="15274" b="29067"/>
          <a:stretch>
            <a:fillRect/>
          </a:stretch>
        </p:blipFill>
        <p:spPr>
          <a:xfrm>
            <a:off x="8833794" y="1727878"/>
            <a:ext cx="3296362" cy="3869642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783FFF0F-9266-A573-F9D0-0467BCA50738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3" name="Elemento grafico 2">
              <a:extLst>
                <a:ext uri="{FF2B5EF4-FFF2-40B4-BE49-F238E27FC236}">
                  <a16:creationId xmlns:a16="http://schemas.microsoft.com/office/drawing/2014/main" id="{8F1EEB33-FD5D-B1A1-E17F-D357904BD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833EB9BA-05CF-B20C-B60F-B834A0306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759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AB6C2-1B23-DF73-82CE-64E48ABBC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8C9C70A-E280-1F6C-907A-FC11C11CB886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ISTP – </a:t>
            </a:r>
            <a:r>
              <a:rPr lang="en-US" sz="3200" b="1" i="1" dirty="0" err="1">
                <a:solidFill>
                  <a:srgbClr val="0070C0"/>
                </a:solidFill>
              </a:rPr>
              <a:t>sede</a:t>
            </a:r>
            <a:r>
              <a:rPr lang="en-US" sz="3200" b="1" i="1" dirty="0">
                <a:solidFill>
                  <a:srgbClr val="0070C0"/>
                </a:solidFill>
              </a:rPr>
              <a:t> di BARI</a:t>
            </a:r>
            <a:endParaRPr lang="it-IT" sz="2400" i="1" dirty="0">
              <a:solidFill>
                <a:srgbClr val="0070C0"/>
              </a:solidFill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B9BDD8A-E177-3B33-84CF-D848538D3EB8}"/>
              </a:ext>
            </a:extLst>
          </p:cNvPr>
          <p:cNvGrpSpPr/>
          <p:nvPr/>
        </p:nvGrpSpPr>
        <p:grpSpPr>
          <a:xfrm>
            <a:off x="1158705" y="1249446"/>
            <a:ext cx="10246864" cy="656273"/>
            <a:chOff x="1081923" y="1382069"/>
            <a:chExt cx="10246864" cy="656273"/>
          </a:xfrm>
        </p:grpSpPr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49EA5145-B89D-258D-3B04-3B7523074436}"/>
                </a:ext>
              </a:extLst>
            </p:cNvPr>
            <p:cNvSpPr/>
            <p:nvPr/>
          </p:nvSpPr>
          <p:spPr>
            <a:xfrm>
              <a:off x="1081923" y="1382069"/>
              <a:ext cx="10246864" cy="656273"/>
            </a:xfrm>
            <a:prstGeom prst="ellipse">
              <a:avLst/>
            </a:prstGeom>
            <a:solidFill>
              <a:srgbClr val="FFFF00">
                <a:alpha val="45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975E68CE-6BBC-74E5-45D3-3E3A46F8DC83}"/>
                </a:ext>
              </a:extLst>
            </p:cNvPr>
            <p:cNvSpPr txBox="1"/>
            <p:nvPr/>
          </p:nvSpPr>
          <p:spPr>
            <a:xfrm>
              <a:off x="3671133" y="1448596"/>
              <a:ext cx="50684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i="1" dirty="0"/>
                <a:t>Non-</a:t>
              </a:r>
              <a:r>
                <a:rPr lang="it-IT" sz="2800" i="1" dirty="0" err="1"/>
                <a:t>equilibrium</a:t>
              </a:r>
              <a:r>
                <a:rPr lang="it-IT" sz="2800" i="1" dirty="0"/>
                <a:t> gas </a:t>
              </a:r>
              <a:r>
                <a:rPr lang="it-IT" sz="2800" i="1" dirty="0" err="1"/>
                <a:t>discharges</a:t>
              </a:r>
              <a:endParaRPr lang="it-IT" sz="2800" i="1" dirty="0"/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1F20320C-560C-2DC3-1ABF-A4817BD24D93}"/>
              </a:ext>
            </a:extLst>
          </p:cNvPr>
          <p:cNvGrpSpPr/>
          <p:nvPr/>
        </p:nvGrpSpPr>
        <p:grpSpPr>
          <a:xfrm>
            <a:off x="1091231" y="2425882"/>
            <a:ext cx="4304427" cy="656273"/>
            <a:chOff x="1091231" y="2425882"/>
            <a:chExt cx="4304427" cy="656273"/>
          </a:xfrm>
        </p:grpSpPr>
        <p:sp>
          <p:nvSpPr>
            <p:cNvPr id="6" name="Ovale 5">
              <a:extLst>
                <a:ext uri="{FF2B5EF4-FFF2-40B4-BE49-F238E27FC236}">
                  <a16:creationId xmlns:a16="http://schemas.microsoft.com/office/drawing/2014/main" id="{1514827D-409D-3B2F-0939-8D2A8FA1714F}"/>
                </a:ext>
              </a:extLst>
            </p:cNvPr>
            <p:cNvSpPr/>
            <p:nvPr/>
          </p:nvSpPr>
          <p:spPr>
            <a:xfrm>
              <a:off x="1091231" y="2425882"/>
              <a:ext cx="4304427" cy="656273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7821598A-96F1-2B50-5FD3-3AB763CA1AAD}"/>
                </a:ext>
              </a:extLst>
            </p:cNvPr>
            <p:cNvSpPr txBox="1"/>
            <p:nvPr/>
          </p:nvSpPr>
          <p:spPr>
            <a:xfrm>
              <a:off x="2268918" y="2492408"/>
              <a:ext cx="1949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i="1" dirty="0" err="1"/>
                <a:t>diagnostics</a:t>
              </a:r>
              <a:endParaRPr lang="it-IT" sz="2800" i="1" dirty="0"/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E154D253-77E8-071C-1D27-5EC494A36942}"/>
              </a:ext>
            </a:extLst>
          </p:cNvPr>
          <p:cNvGrpSpPr/>
          <p:nvPr/>
        </p:nvGrpSpPr>
        <p:grpSpPr>
          <a:xfrm>
            <a:off x="7016217" y="2425882"/>
            <a:ext cx="4304427" cy="656273"/>
            <a:chOff x="7016217" y="2425882"/>
            <a:chExt cx="4304427" cy="656273"/>
          </a:xfrm>
        </p:grpSpPr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E6EA249E-5F90-14A2-9721-980E2DD226B4}"/>
                </a:ext>
              </a:extLst>
            </p:cNvPr>
            <p:cNvSpPr/>
            <p:nvPr/>
          </p:nvSpPr>
          <p:spPr>
            <a:xfrm>
              <a:off x="7016217" y="2425882"/>
              <a:ext cx="4304427" cy="656273"/>
            </a:xfrm>
            <a:prstGeom prst="ellipse">
              <a:avLst/>
            </a:prstGeom>
            <a:solidFill>
              <a:srgbClr val="FF0000">
                <a:alpha val="45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1C9B473F-1C83-4063-12F2-47028827C03F}"/>
                </a:ext>
              </a:extLst>
            </p:cNvPr>
            <p:cNvSpPr txBox="1"/>
            <p:nvPr/>
          </p:nvSpPr>
          <p:spPr>
            <a:xfrm>
              <a:off x="8333507" y="2492408"/>
              <a:ext cx="1669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i="1" dirty="0" err="1"/>
                <a:t>modeling</a:t>
              </a:r>
              <a:endParaRPr lang="it-IT" sz="2800" i="1" dirty="0"/>
            </a:p>
          </p:txBody>
        </p:sp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3F93C10-18F0-71DC-F2DF-7AB4F38F8736}"/>
              </a:ext>
            </a:extLst>
          </p:cNvPr>
          <p:cNvSpPr txBox="1"/>
          <p:nvPr/>
        </p:nvSpPr>
        <p:spPr>
          <a:xfrm>
            <a:off x="685217" y="4028952"/>
            <a:ext cx="5659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Optical </a:t>
            </a:r>
            <a:r>
              <a:rPr lang="it-IT" sz="2000" dirty="0" err="1"/>
              <a:t>Emission</a:t>
            </a:r>
            <a:r>
              <a:rPr lang="it-IT" sz="2000" dirty="0"/>
              <a:t> </a:t>
            </a:r>
            <a:r>
              <a:rPr lang="it-IT" sz="2000" dirty="0" err="1"/>
              <a:t>Spectroscopy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Laser </a:t>
            </a:r>
            <a:r>
              <a:rPr lang="it-IT" sz="2000" dirty="0" err="1"/>
              <a:t>Spectroscopy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Laser-</a:t>
            </a:r>
            <a:r>
              <a:rPr lang="it-IT" sz="2000" dirty="0" err="1"/>
              <a:t>Induced</a:t>
            </a:r>
            <a:r>
              <a:rPr lang="it-IT" sz="2000" dirty="0"/>
              <a:t> Breakdown </a:t>
            </a:r>
            <a:r>
              <a:rPr lang="it-IT" sz="2000" dirty="0" err="1"/>
              <a:t>Spectroscopy</a:t>
            </a:r>
            <a:r>
              <a:rPr lang="it-IT" sz="2000" dirty="0"/>
              <a:t> (LIBS</a:t>
            </a:r>
            <a:r>
              <a:rPr lang="it-IT" dirty="0"/>
              <a:t>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8F4EAB-A3E1-45F9-0EA0-0E313DE775DF}"/>
              </a:ext>
            </a:extLst>
          </p:cNvPr>
          <p:cNvSpPr txBox="1"/>
          <p:nvPr/>
        </p:nvSpPr>
        <p:spPr>
          <a:xfrm>
            <a:off x="8247049" y="4167451"/>
            <a:ext cx="18427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D</a:t>
            </a:r>
            <a:r>
              <a:rPr lang="it-IT" sz="2000" baseline="30000" dirty="0"/>
              <a:t>-</a:t>
            </a:r>
            <a:r>
              <a:rPr lang="it-IT" sz="2000" dirty="0"/>
              <a:t>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Divertor</a:t>
            </a:r>
            <a:endParaRPr lang="it-IT" sz="20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4F12079-5C57-D50D-DA89-34942D1E402A}"/>
              </a:ext>
            </a:extLst>
          </p:cNvPr>
          <p:cNvSpPr txBox="1"/>
          <p:nvPr/>
        </p:nvSpPr>
        <p:spPr>
          <a:xfrm>
            <a:off x="3057306" y="5637468"/>
            <a:ext cx="6449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rgbClr val="FF0000"/>
                </a:solidFill>
              </a:rPr>
              <a:t>Our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pre-existent</a:t>
            </a:r>
            <a:r>
              <a:rPr lang="it-IT" sz="2000" dirty="0">
                <a:solidFill>
                  <a:srgbClr val="FF0000"/>
                </a:solidFill>
              </a:rPr>
              <a:t> expertise matching NEFERTARI </a:t>
            </a:r>
            <a:r>
              <a:rPr lang="it-IT" sz="2000" dirty="0" err="1">
                <a:solidFill>
                  <a:srgbClr val="FF0000"/>
                </a:solidFill>
              </a:rPr>
              <a:t>issues</a:t>
            </a:r>
            <a:endParaRPr lang="it-IT" sz="2000" dirty="0">
              <a:solidFill>
                <a:srgbClr val="FF0000"/>
              </a:solidFill>
            </a:endParaRP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1B9BCBB7-C6C4-5126-18C6-4B2CED82CC45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15" name="Elemento grafico 14">
              <a:extLst>
                <a:ext uri="{FF2B5EF4-FFF2-40B4-BE49-F238E27FC236}">
                  <a16:creationId xmlns:a16="http://schemas.microsoft.com/office/drawing/2014/main" id="{6E587C1E-85C0-C37C-7162-4E9175A64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9489CD6E-1C39-9DF6-8E69-543EA9841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238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build="p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1F284-BCEA-60D4-A31C-D53C48EC0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176325E-C59C-39BF-B179-F19230B39708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Experimental Structure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47E1A37-EA5F-5D13-E79E-682EB883B5F4}"/>
              </a:ext>
            </a:extLst>
          </p:cNvPr>
          <p:cNvSpPr txBox="1"/>
          <p:nvPr/>
        </p:nvSpPr>
        <p:spPr>
          <a:xfrm>
            <a:off x="1108491" y="941345"/>
            <a:ext cx="1061118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Aptos" panose="020B0004020202020204" pitchFamily="34" charset="0"/>
              </a:rPr>
              <a:t>P</a:t>
            </a:r>
            <a:r>
              <a:rPr lang="en-GB" sz="2000" dirty="0">
                <a:effectLst/>
                <a:ea typeface="Aptos" panose="020B0004020202020204" pitchFamily="34" charset="0"/>
              </a:rPr>
              <a:t>rojection of our expertise in the optical diagnostics of gas discharges onto applications to fusion-relevant studies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a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ea typeface="Aptos" panose="020B0004020202020204" pitchFamily="34" charset="0"/>
              </a:rPr>
              <a:t>Development of new diagnostic strategies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/>
              <a:ea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Local test facilities for diagnostics to run at low cost and everyday </a:t>
            </a:r>
            <a:endParaRPr lang="it-IT" sz="20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52BBF53-2B87-EB60-57CE-81AEE5A43881}"/>
              </a:ext>
            </a:extLst>
          </p:cNvPr>
          <p:cNvSpPr txBox="1"/>
          <p:nvPr/>
        </p:nvSpPr>
        <p:spPr>
          <a:xfrm>
            <a:off x="3266129" y="3977664"/>
            <a:ext cx="56597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Optical </a:t>
            </a:r>
            <a:r>
              <a:rPr lang="it-IT" sz="2000" dirty="0" err="1"/>
              <a:t>Emission</a:t>
            </a:r>
            <a:r>
              <a:rPr lang="it-IT" sz="2000" dirty="0"/>
              <a:t> </a:t>
            </a:r>
            <a:r>
              <a:rPr lang="it-IT" sz="2000" dirty="0" err="1"/>
              <a:t>Spectroscopy</a:t>
            </a:r>
            <a:r>
              <a:rPr lang="it-IT" sz="2000" dirty="0"/>
              <a:t> (OES)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Laser </a:t>
            </a:r>
            <a:r>
              <a:rPr lang="it-IT" sz="2000" dirty="0" err="1"/>
              <a:t>Spectroscopy</a:t>
            </a:r>
            <a:r>
              <a:rPr lang="it-IT" sz="2000" dirty="0"/>
              <a:t> – (LIF-TALIF)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Laser-</a:t>
            </a:r>
            <a:r>
              <a:rPr lang="it-IT" sz="2000" dirty="0" err="1"/>
              <a:t>Induced</a:t>
            </a:r>
            <a:r>
              <a:rPr lang="it-IT" sz="2000" dirty="0"/>
              <a:t> Breakdown </a:t>
            </a:r>
            <a:r>
              <a:rPr lang="it-IT" sz="2000" dirty="0" err="1"/>
              <a:t>Spectroscopy</a:t>
            </a:r>
            <a:r>
              <a:rPr lang="it-IT" sz="2000" dirty="0"/>
              <a:t> (LIBS</a:t>
            </a:r>
            <a:r>
              <a:rPr lang="it-IT" dirty="0"/>
              <a:t>)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4F527EC-9681-3B25-FEEC-EED8E483F6C0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3" name="Elemento grafico 2">
              <a:extLst>
                <a:ext uri="{FF2B5EF4-FFF2-40B4-BE49-F238E27FC236}">
                  <a16:creationId xmlns:a16="http://schemas.microsoft.com/office/drawing/2014/main" id="{0BAAF3F1-341E-BAB0-F258-E56FF18F2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2584437D-2515-EE55-19FF-0DB8AD6EB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829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85959-E3B8-EB20-E562-74DBDDDD8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707FB3-29FE-BB9C-755E-88E141957B6B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Laser Induced Breakdown Spectroscopy - LIBS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10C3D4-97BE-4985-B78A-E92100A1C961}"/>
              </a:ext>
            </a:extLst>
          </p:cNvPr>
          <p:cNvSpPr txBox="1"/>
          <p:nvPr/>
        </p:nvSpPr>
        <p:spPr>
          <a:xfrm>
            <a:off x="333302" y="2249357"/>
            <a:ext cx="351630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Scope: </a:t>
            </a:r>
            <a:r>
              <a:rPr lang="it-IT" dirty="0" err="1"/>
              <a:t>fuel</a:t>
            </a:r>
            <a:r>
              <a:rPr lang="it-IT" dirty="0"/>
              <a:t> </a:t>
            </a:r>
            <a:r>
              <a:rPr lang="it-IT" dirty="0" err="1"/>
              <a:t>retention</a:t>
            </a:r>
            <a:r>
              <a:rPr lang="it-IT" dirty="0"/>
              <a:t> in plasma </a:t>
            </a:r>
            <a:r>
              <a:rPr lang="it-IT" dirty="0" err="1"/>
              <a:t>facing</a:t>
            </a:r>
            <a:r>
              <a:rPr lang="it-IT" dirty="0"/>
              <a:t> </a:t>
            </a:r>
            <a:r>
              <a:rPr lang="it-IT" dirty="0" err="1"/>
              <a:t>materials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Technique: </a:t>
            </a:r>
            <a:r>
              <a:rPr lang="it-IT" dirty="0" err="1"/>
              <a:t>depth</a:t>
            </a:r>
            <a:r>
              <a:rPr lang="it-IT" dirty="0"/>
              <a:t> </a:t>
            </a:r>
            <a:r>
              <a:rPr lang="it-IT" dirty="0" err="1"/>
              <a:t>profilometry</a:t>
            </a:r>
            <a:r>
              <a:rPr lang="it-IT" dirty="0"/>
              <a:t> in plasma-</a:t>
            </a:r>
            <a:r>
              <a:rPr lang="it-IT" dirty="0" err="1"/>
              <a:t>facing</a:t>
            </a:r>
            <a:r>
              <a:rPr lang="it-IT" dirty="0"/>
              <a:t> </a:t>
            </a:r>
            <a:r>
              <a:rPr lang="it-IT" dirty="0" err="1"/>
              <a:t>tiles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Problems</a:t>
            </a:r>
            <a:r>
              <a:rPr lang="it-IT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crater</a:t>
            </a:r>
            <a:r>
              <a:rPr lang="it-IT" dirty="0"/>
              <a:t> </a:t>
            </a:r>
            <a:r>
              <a:rPr lang="it-IT" dirty="0" err="1"/>
              <a:t>shape</a:t>
            </a:r>
            <a:r>
              <a:rPr lang="it-IT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single 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resolution</a:t>
            </a:r>
            <a:endParaRPr lang="it-IT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17EDD876-0688-29E4-EBB3-AD99367FE3D3}"/>
              </a:ext>
            </a:extLst>
          </p:cNvPr>
          <p:cNvGrpSpPr/>
          <p:nvPr/>
        </p:nvGrpSpPr>
        <p:grpSpPr>
          <a:xfrm>
            <a:off x="8342394" y="1026732"/>
            <a:ext cx="3737429" cy="4923142"/>
            <a:chOff x="8342394" y="1026732"/>
            <a:chExt cx="3737429" cy="4923142"/>
          </a:xfrm>
        </p:grpSpPr>
        <p:pic>
          <p:nvPicPr>
            <p:cNvPr id="12" name="Immagine 11" descr="Immagine che contiene macchina, ingegneria, Impianto elettrico, interno&#10;&#10;Il contenuto generato dall'IA potrebbe non essere corretto.">
              <a:extLst>
                <a:ext uri="{FF2B5EF4-FFF2-40B4-BE49-F238E27FC236}">
                  <a16:creationId xmlns:a16="http://schemas.microsoft.com/office/drawing/2014/main" id="{1BAA4312-866E-6AAA-F1D1-2D6CFACEB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4" t="28042" r="20653" b="11746"/>
            <a:stretch>
              <a:fillRect/>
            </a:stretch>
          </p:blipFill>
          <p:spPr>
            <a:xfrm>
              <a:off x="8342394" y="1820560"/>
              <a:ext cx="3737429" cy="4129314"/>
            </a:xfrm>
            <a:prstGeom prst="rect">
              <a:avLst/>
            </a:prstGeom>
          </p:spPr>
        </p:pic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6BEA2576-46E6-24AA-382A-13224392B923}"/>
                </a:ext>
              </a:extLst>
            </p:cNvPr>
            <p:cNvSpPr txBox="1"/>
            <p:nvPr/>
          </p:nvSpPr>
          <p:spPr>
            <a:xfrm>
              <a:off x="9108176" y="1026732"/>
              <a:ext cx="22058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400 </a:t>
              </a:r>
              <a:r>
                <a:rPr lang="it-IT" dirty="0" err="1"/>
                <a:t>fs</a:t>
              </a:r>
              <a:r>
                <a:rPr lang="it-IT" dirty="0"/>
                <a:t> – 10 </a:t>
              </a:r>
              <a:r>
                <a:rPr lang="it-IT" dirty="0" err="1"/>
                <a:t>ps</a:t>
              </a:r>
              <a:r>
                <a:rPr lang="it-IT" dirty="0"/>
                <a:t> </a:t>
              </a:r>
              <a:r>
                <a:rPr lang="it-IT" dirty="0" err="1"/>
                <a:t>pulse</a:t>
              </a:r>
              <a:r>
                <a:rPr lang="it-IT" dirty="0"/>
                <a:t> </a:t>
              </a:r>
            </a:p>
            <a:p>
              <a:r>
                <a:rPr lang="it-IT" dirty="0"/>
                <a:t>4 </a:t>
              </a:r>
              <a:r>
                <a:rPr lang="it-IT" dirty="0" err="1"/>
                <a:t>mJ</a:t>
              </a:r>
              <a:r>
                <a:rPr lang="it-IT" dirty="0"/>
                <a:t>  E/</a:t>
              </a:r>
              <a:r>
                <a:rPr lang="it-IT" dirty="0" err="1"/>
                <a:t>pulse</a:t>
              </a:r>
              <a:endParaRPr lang="it-IT" dirty="0"/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42CCBC3-E82C-E3AE-5299-760885E7A405}"/>
              </a:ext>
            </a:extLst>
          </p:cNvPr>
          <p:cNvGrpSpPr/>
          <p:nvPr/>
        </p:nvGrpSpPr>
        <p:grpSpPr>
          <a:xfrm>
            <a:off x="5096636" y="1026732"/>
            <a:ext cx="3096986" cy="4923142"/>
            <a:chOff x="5096636" y="1026732"/>
            <a:chExt cx="3096986" cy="4923142"/>
          </a:xfrm>
        </p:grpSpPr>
        <p:pic>
          <p:nvPicPr>
            <p:cNvPr id="15" name="Immagine 14" descr="Immagine che contiene forniture per ufficio, strumento, macchina, interno&#10;&#10;Il contenuto generato dall'IA potrebbe non essere corretto.">
              <a:extLst>
                <a:ext uri="{FF2B5EF4-FFF2-40B4-BE49-F238E27FC236}">
                  <a16:creationId xmlns:a16="http://schemas.microsoft.com/office/drawing/2014/main" id="{C581C365-0923-2DED-989E-50DBE36B8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6636" y="1820560"/>
              <a:ext cx="3096986" cy="4129314"/>
            </a:xfrm>
            <a:prstGeom prst="rect">
              <a:avLst/>
            </a:prstGeom>
          </p:spPr>
        </p:pic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DE1CF15D-0353-78B7-8C85-25EAC827844E}"/>
                </a:ext>
              </a:extLst>
            </p:cNvPr>
            <p:cNvSpPr txBox="1"/>
            <p:nvPr/>
          </p:nvSpPr>
          <p:spPr>
            <a:xfrm>
              <a:off x="5241474" y="1026732"/>
              <a:ext cx="255995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/>
                <a:t>I-</a:t>
              </a:r>
              <a:r>
                <a:rPr lang="it-IT" dirty="0" err="1"/>
                <a:t>Cmos</a:t>
              </a:r>
              <a:r>
                <a:rPr lang="it-IT" dirty="0"/>
                <a:t> Camera </a:t>
              </a:r>
            </a:p>
            <a:p>
              <a:r>
                <a:rPr lang="it-IT" dirty="0"/>
                <a:t>ISO-</a:t>
              </a:r>
              <a:r>
                <a:rPr lang="it-IT" dirty="0" err="1"/>
                <a:t>plane</a:t>
              </a:r>
              <a:r>
                <a:rPr lang="it-IT" dirty="0"/>
                <a:t> </a:t>
              </a:r>
              <a:r>
                <a:rPr lang="it-IT" dirty="0" err="1"/>
                <a:t>spectrograph</a:t>
              </a:r>
              <a:endParaRPr lang="it-IT" dirty="0"/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7D3E486C-BFD7-8CA6-B8EC-1FFFFFBF24F7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4" name="Elemento grafico 3">
              <a:extLst>
                <a:ext uri="{FF2B5EF4-FFF2-40B4-BE49-F238E27FC236}">
                  <a16:creationId xmlns:a16="http://schemas.microsoft.com/office/drawing/2014/main" id="{607A70E4-338B-ACED-DA1D-BFE5DB093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5D67A015-ABF8-5110-76F3-4E9A94AA4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652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1E852-B2CA-CC78-E329-326BD2DF4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D7D5443-900A-C7E0-2A88-4A9014D5D916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Laser Induced Breakdown Spectroscopy - LIBS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42B8D6-A7C9-B3A9-2C85-39DDDD26E245}"/>
              </a:ext>
            </a:extLst>
          </p:cNvPr>
          <p:cNvSpPr txBox="1"/>
          <p:nvPr/>
        </p:nvSpPr>
        <p:spPr>
          <a:xfrm>
            <a:off x="5123433" y="729282"/>
            <a:ext cx="1249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/>
              <a:t>craters</a:t>
            </a:r>
            <a:endParaRPr lang="it-IT" sz="2400" dirty="0"/>
          </a:p>
        </p:txBody>
      </p:sp>
      <p:pic>
        <p:nvPicPr>
          <p:cNvPr id="10" name="Immagine 9" descr="Immagine che contiene interno, scrivania, forniture per ufficio, Attrezzatura per ufficio&#10;&#10;Il contenuto generato dall'IA potrebbe non essere corretto.">
            <a:extLst>
              <a:ext uri="{FF2B5EF4-FFF2-40B4-BE49-F238E27FC236}">
                <a16:creationId xmlns:a16="http://schemas.microsoft.com/office/drawing/2014/main" id="{E58EA284-8A4E-297E-7482-D25A03B39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78" y="2251786"/>
            <a:ext cx="4646455" cy="3484841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41A690B-31CD-98C2-837D-9BCDFDBBBA21}"/>
              </a:ext>
            </a:extLst>
          </p:cNvPr>
          <p:cNvSpPr txBox="1"/>
          <p:nvPr/>
        </p:nvSpPr>
        <p:spPr>
          <a:xfrm>
            <a:off x="186138" y="1678999"/>
            <a:ext cx="52281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Optical </a:t>
            </a:r>
            <a:r>
              <a:rPr lang="it-IT" sz="2400" dirty="0" err="1"/>
              <a:t>microscope</a:t>
            </a:r>
            <a:r>
              <a:rPr lang="it-IT" sz="2400" dirty="0"/>
              <a:t> and </a:t>
            </a:r>
            <a:r>
              <a:rPr lang="it-IT" sz="2400" dirty="0" err="1"/>
              <a:t>profilometer</a:t>
            </a:r>
            <a:endParaRPr lang="it-IT" sz="2400" dirty="0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54FB6DE0-2D02-F2FD-F6CF-033E80902EDF}"/>
              </a:ext>
            </a:extLst>
          </p:cNvPr>
          <p:cNvGrpSpPr/>
          <p:nvPr/>
        </p:nvGrpSpPr>
        <p:grpSpPr>
          <a:xfrm>
            <a:off x="6247745" y="921439"/>
            <a:ext cx="5355566" cy="2540188"/>
            <a:chOff x="6247745" y="921439"/>
            <a:chExt cx="5355566" cy="2540188"/>
          </a:xfrm>
        </p:grpSpPr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B8601418-298E-B390-B9B6-C1AA6E1B142F}"/>
                </a:ext>
              </a:extLst>
            </p:cNvPr>
            <p:cNvGrpSpPr/>
            <p:nvPr/>
          </p:nvGrpSpPr>
          <p:grpSpPr>
            <a:xfrm>
              <a:off x="6247745" y="1275454"/>
              <a:ext cx="5355566" cy="2186173"/>
              <a:chOff x="6247745" y="1275454"/>
              <a:chExt cx="5355566" cy="2186173"/>
            </a:xfrm>
          </p:grpSpPr>
          <p:pic>
            <p:nvPicPr>
              <p:cNvPr id="21" name="Picture 15">
                <a:extLst>
                  <a:ext uri="{FF2B5EF4-FFF2-40B4-BE49-F238E27FC236}">
                    <a16:creationId xmlns:a16="http://schemas.microsoft.com/office/drawing/2014/main" id="{DF21891B-E14C-9418-636E-EC34AFC870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9260" b="65613"/>
              <a:stretch>
                <a:fillRect/>
              </a:stretch>
            </p:blipFill>
            <p:spPr bwMode="auto">
              <a:xfrm>
                <a:off x="9858331" y="1275454"/>
                <a:ext cx="1744980" cy="216979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2" name="Picture 13">
                <a:extLst>
                  <a:ext uri="{FF2B5EF4-FFF2-40B4-BE49-F238E27FC236}">
                    <a16:creationId xmlns:a16="http://schemas.microsoft.com/office/drawing/2014/main" id="{00C4F647-4E34-DCB2-29B1-732F0C3520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46" r="4676"/>
              <a:stretch>
                <a:fillRect/>
              </a:stretch>
            </p:blipFill>
            <p:spPr bwMode="auto">
              <a:xfrm>
                <a:off x="6247745" y="1314057"/>
                <a:ext cx="3409950" cy="214757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4EB38517-BCAC-2623-F9C3-0F4FB0EE940F}"/>
                </a:ext>
              </a:extLst>
            </p:cNvPr>
            <p:cNvSpPr txBox="1"/>
            <p:nvPr/>
          </p:nvSpPr>
          <p:spPr>
            <a:xfrm>
              <a:off x="7223294" y="921439"/>
              <a:ext cx="4118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10 ns                                                       400 </a:t>
              </a:r>
              <a:r>
                <a:rPr lang="it-IT" dirty="0" err="1"/>
                <a:t>fs</a:t>
              </a:r>
              <a:endParaRPr lang="it-IT" dirty="0"/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6AEF2F26-BBBA-F54A-90B1-F0CD9F388572}"/>
              </a:ext>
            </a:extLst>
          </p:cNvPr>
          <p:cNvGrpSpPr/>
          <p:nvPr/>
        </p:nvGrpSpPr>
        <p:grpSpPr>
          <a:xfrm>
            <a:off x="5899278" y="3660692"/>
            <a:ext cx="5704033" cy="2391042"/>
            <a:chOff x="5899278" y="3660692"/>
            <a:chExt cx="5704033" cy="2391042"/>
          </a:xfrm>
        </p:grpSpPr>
        <p:pic>
          <p:nvPicPr>
            <p:cNvPr id="23" name="Picture 1">
              <a:extLst>
                <a:ext uri="{FF2B5EF4-FFF2-40B4-BE49-F238E27FC236}">
                  <a16:creationId xmlns:a16="http://schemas.microsoft.com/office/drawing/2014/main" id="{B0E4F239-6579-9C3A-41F4-ADFFE346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6616" y="3933374"/>
              <a:ext cx="2766695" cy="2118360"/>
            </a:xfrm>
            <a:prstGeom prst="rect">
              <a:avLst/>
            </a:prstGeom>
          </p:spPr>
        </p:pic>
        <p:pic>
          <p:nvPicPr>
            <p:cNvPr id="24" name="Picture 1">
              <a:extLst>
                <a:ext uri="{FF2B5EF4-FFF2-40B4-BE49-F238E27FC236}">
                  <a16:creationId xmlns:a16="http://schemas.microsoft.com/office/drawing/2014/main" id="{183DCA3C-B85F-4010-CF7A-491B16CBF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9278" y="3933374"/>
              <a:ext cx="2766695" cy="2118360"/>
            </a:xfrm>
            <a:prstGeom prst="rect">
              <a:avLst/>
            </a:prstGeom>
          </p:spPr>
        </p:pic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3DB00292-1099-343F-ACFC-BE52F6A42CE8}"/>
                </a:ext>
              </a:extLst>
            </p:cNvPr>
            <p:cNvSpPr txBox="1"/>
            <p:nvPr/>
          </p:nvSpPr>
          <p:spPr>
            <a:xfrm>
              <a:off x="6970845" y="3660692"/>
              <a:ext cx="4118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400 </a:t>
              </a:r>
              <a:r>
                <a:rPr lang="it-IT" dirty="0" err="1"/>
                <a:t>fs</a:t>
              </a:r>
              <a:r>
                <a:rPr lang="it-IT" dirty="0"/>
                <a:t>                                                       10 </a:t>
              </a:r>
              <a:r>
                <a:rPr lang="it-IT" dirty="0" err="1"/>
                <a:t>ps</a:t>
              </a:r>
              <a:endParaRPr lang="it-IT" dirty="0"/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CF787C1F-2B42-5CF8-643D-145063620399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3" name="Elemento grafico 2">
              <a:extLst>
                <a:ext uri="{FF2B5EF4-FFF2-40B4-BE49-F238E27FC236}">
                  <a16:creationId xmlns:a16="http://schemas.microsoft.com/office/drawing/2014/main" id="{35F2E0B7-A971-A26E-FF40-F47BD38DD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C5BAA27C-F919-CA59-031B-4E314EE27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847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648EF-45D7-FB1C-1303-A43B9CF13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146E892-718F-91F8-AE88-517FA7788F15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Laser Induced Breakdown Spectroscopy - LIBS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55D871-4FBB-C1B2-720A-776A0EAD19B3}"/>
              </a:ext>
            </a:extLst>
          </p:cNvPr>
          <p:cNvSpPr txBox="1"/>
          <p:nvPr/>
        </p:nvSpPr>
        <p:spPr>
          <a:xfrm>
            <a:off x="2385639" y="861905"/>
            <a:ext cx="80899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Single-shot and </a:t>
            </a:r>
            <a:r>
              <a:rPr lang="it-IT" sz="2400" dirty="0" err="1"/>
              <a:t>spectral</a:t>
            </a:r>
            <a:r>
              <a:rPr lang="it-IT" sz="2400" dirty="0"/>
              <a:t> </a:t>
            </a:r>
            <a:r>
              <a:rPr lang="it-IT" sz="2400" dirty="0" err="1"/>
              <a:t>separation</a:t>
            </a:r>
            <a:r>
              <a:rPr lang="it-IT" sz="2400" dirty="0"/>
              <a:t>: </a:t>
            </a:r>
            <a:r>
              <a:rPr lang="it-IT" sz="2400" dirty="0" err="1"/>
              <a:t>increase</a:t>
            </a:r>
            <a:r>
              <a:rPr lang="it-IT" sz="2400" dirty="0"/>
              <a:t> the </a:t>
            </a:r>
            <a:r>
              <a:rPr lang="it-IT" sz="2400" dirty="0" err="1"/>
              <a:t>signal</a:t>
            </a:r>
            <a:r>
              <a:rPr lang="it-IT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74016E-3E18-8568-F217-12635869C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219" y="1253764"/>
            <a:ext cx="4929553" cy="4815954"/>
          </a:xfrm>
          <a:prstGeom prst="rect">
            <a:avLst/>
          </a:prstGeom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1D81E101-31CC-E4AF-4B18-635603DBDC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06" y="3180505"/>
            <a:ext cx="3677920" cy="281559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66EEA69-2438-85F2-1F91-070FFC46DD88}"/>
              </a:ext>
            </a:extLst>
          </p:cNvPr>
          <p:cNvSpPr txBox="1"/>
          <p:nvPr/>
        </p:nvSpPr>
        <p:spPr>
          <a:xfrm>
            <a:off x="1055548" y="2212386"/>
            <a:ext cx="3944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Low-pressure </a:t>
            </a:r>
            <a:r>
              <a:rPr lang="it-IT" dirty="0" err="1"/>
              <a:t>Glow</a:t>
            </a:r>
            <a:r>
              <a:rPr lang="it-IT" dirty="0"/>
              <a:t> </a:t>
            </a:r>
            <a:r>
              <a:rPr lang="it-IT" dirty="0" err="1"/>
              <a:t>Discharge</a:t>
            </a:r>
            <a:r>
              <a:rPr lang="it-IT" dirty="0"/>
              <a:t> –</a:t>
            </a:r>
            <a:r>
              <a:rPr lang="it-IT" dirty="0" err="1"/>
              <a:t>assisted</a:t>
            </a:r>
            <a:r>
              <a:rPr lang="it-IT" dirty="0"/>
              <a:t> LIBS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D6045424-4B05-D334-8AD2-EBB5F9C02475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12" name="Elemento grafico 11">
              <a:extLst>
                <a:ext uri="{FF2B5EF4-FFF2-40B4-BE49-F238E27FC236}">
                  <a16:creationId xmlns:a16="http://schemas.microsoft.com/office/drawing/2014/main" id="{4529A8B9-DC23-3D01-3FD7-9FC62042D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0E70BE11-19DD-0E74-B282-F23A7CD4A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573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3FB82-84B2-88B6-FF89-32D3E82F9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D64CE39-A69C-FC0A-F363-6D85422A109A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Laser Induced Breakdown Spectroscopy - LIBS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F2CF11E-F546-0AAD-142C-EF1E20847C5A}"/>
              </a:ext>
            </a:extLst>
          </p:cNvPr>
          <p:cNvSpPr txBox="1"/>
          <p:nvPr/>
        </p:nvSpPr>
        <p:spPr>
          <a:xfrm>
            <a:off x="3622435" y="820237"/>
            <a:ext cx="41575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/>
              <a:t>Deuterium</a:t>
            </a:r>
            <a:r>
              <a:rPr lang="it-IT" sz="2400" dirty="0"/>
              <a:t> loading test facility</a:t>
            </a:r>
          </a:p>
        </p:txBody>
      </p:sp>
      <p:pic>
        <p:nvPicPr>
          <p:cNvPr id="12" name="Immagine 11" descr="Immagine che contiene macchina, ingegneria, interno, Impianto elettrico&#10;&#10;Il contenuto generato dall'IA potrebbe non essere corretto.">
            <a:extLst>
              <a:ext uri="{FF2B5EF4-FFF2-40B4-BE49-F238E27FC236}">
                <a16:creationId xmlns:a16="http://schemas.microsoft.com/office/drawing/2014/main" id="{DEA44130-4873-9276-155A-1ED6064C3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69" y="1739622"/>
            <a:ext cx="5085645" cy="3814234"/>
          </a:xfrm>
          <a:prstGeom prst="rect">
            <a:avLst/>
          </a:prstGeom>
        </p:spPr>
      </p:pic>
      <p:pic>
        <p:nvPicPr>
          <p:cNvPr id="14" name="Immagine 13" descr="Immagine che contiene cerchio, obiettivo fotografico, luce, servizi igienici&#10;&#10;Il contenuto generato dall'IA potrebbe non essere corretto.">
            <a:extLst>
              <a:ext uri="{FF2B5EF4-FFF2-40B4-BE49-F238E27FC236}">
                <a16:creationId xmlns:a16="http://schemas.microsoft.com/office/drawing/2014/main" id="{20967223-3A59-E9CE-4644-F8F05BCF7E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1309"/>
            <a:ext cx="5667813" cy="4250860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3E7C6A57-3CAB-19DB-E4A6-8E634533F233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3" name="Elemento grafico 2">
              <a:extLst>
                <a:ext uri="{FF2B5EF4-FFF2-40B4-BE49-F238E27FC236}">
                  <a16:creationId xmlns:a16="http://schemas.microsoft.com/office/drawing/2014/main" id="{D6073AB1-E1E3-BC66-12B2-06B67B543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6227316B-DFAC-614F-BFFF-13F8F7C47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181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D2AD8-1268-8696-1E19-D1A401938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AC16A1D-C559-5437-A8B7-DFF1CBDDC453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Laser Induced Breakdown Spectroscopy - LIBS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0C96BA-0BA1-BAC5-740A-53947659151B}"/>
              </a:ext>
            </a:extLst>
          </p:cNvPr>
          <p:cNvSpPr txBox="1"/>
          <p:nvPr/>
        </p:nvSpPr>
        <p:spPr>
          <a:xfrm>
            <a:off x="3622435" y="820237"/>
            <a:ext cx="41575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/>
              <a:t>Deuterium</a:t>
            </a:r>
            <a:r>
              <a:rPr lang="it-IT" sz="2400" dirty="0"/>
              <a:t> loading test facility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7183CF-7A16-5607-630A-E9E6BE2C8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4" y="1680245"/>
            <a:ext cx="5145086" cy="393877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823E39-5643-397E-3254-A767701BD85F}"/>
              </a:ext>
            </a:extLst>
          </p:cNvPr>
          <p:cNvSpPr txBox="1"/>
          <p:nvPr/>
        </p:nvSpPr>
        <p:spPr>
          <a:xfrm>
            <a:off x="7629306" y="2690336"/>
            <a:ext cx="3078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</a:rPr>
              <a:t>PhD Thesis</a:t>
            </a:r>
          </a:p>
          <a:p>
            <a:r>
              <a:rPr lang="it-IT" sz="2400" dirty="0" err="1">
                <a:solidFill>
                  <a:srgbClr val="0070C0"/>
                </a:solidFill>
              </a:rPr>
              <a:t>Arshad</a:t>
            </a:r>
            <a:r>
              <a:rPr lang="it-IT" sz="2400" dirty="0">
                <a:solidFill>
                  <a:srgbClr val="0070C0"/>
                </a:solidFill>
              </a:rPr>
              <a:t> Hussain</a:t>
            </a:r>
          </a:p>
          <a:p>
            <a:r>
              <a:rPr lang="it-IT" sz="2400" dirty="0" err="1">
                <a:solidFill>
                  <a:srgbClr val="0070C0"/>
                </a:solidFill>
              </a:rPr>
              <a:t>Thursday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afternoon</a:t>
            </a:r>
            <a:endParaRPr lang="it-IT" sz="2400" dirty="0">
              <a:solidFill>
                <a:srgbClr val="0070C0"/>
              </a:solidFill>
            </a:endParaRPr>
          </a:p>
          <a:p>
            <a:endParaRPr lang="it-IT" dirty="0"/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C0D28697-7B5B-2F03-7961-CAC4ABE7374B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10" name="Elemento grafico 9">
              <a:extLst>
                <a:ext uri="{FF2B5EF4-FFF2-40B4-BE49-F238E27FC236}">
                  <a16:creationId xmlns:a16="http://schemas.microsoft.com/office/drawing/2014/main" id="{400DE9FB-F2CB-0529-5CAB-389AFAE5D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970315D1-5254-3898-4DCB-2D3647331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9927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E2628-93D4-70E9-E4E8-5665DFD21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6E5E264-F6D1-01DE-3C9D-52EEC5231474}"/>
              </a:ext>
            </a:extLst>
          </p:cNvPr>
          <p:cNvSpPr txBox="1"/>
          <p:nvPr/>
        </p:nvSpPr>
        <p:spPr>
          <a:xfrm>
            <a:off x="0" y="1445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0070C0"/>
                </a:solidFill>
              </a:rPr>
              <a:t>OES and Laser Spectroscopy</a:t>
            </a:r>
            <a:endParaRPr lang="it-IT" sz="2400" i="1" dirty="0">
              <a:solidFill>
                <a:srgbClr val="0070C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0847970-B4AF-E76E-F243-9BFFD6EF86DF}"/>
              </a:ext>
            </a:extLst>
          </p:cNvPr>
          <p:cNvSpPr txBox="1"/>
          <p:nvPr/>
        </p:nvSpPr>
        <p:spPr>
          <a:xfrm>
            <a:off x="2804276" y="1598590"/>
            <a:ext cx="609716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Optical Emission Spectroscopy, to support CR models of hydrogen emission. The relevant instrumentation is a fast gated optical spectrograph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Laser Spectroscopy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kinetics of electronic states of hydrogen, to support the CR models, for which a tuneable </a:t>
            </a:r>
            <a:r>
              <a:rPr lang="en-GB" dirty="0" err="1"/>
              <a:t>ps</a:t>
            </a:r>
            <a:r>
              <a:rPr lang="en-GB" dirty="0"/>
              <a:t> OPO laser has been acquired.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Analytical application of Laser Induced Fluorescence (LIF) to the detection of transient species and, in particular H atoms, for which a ns tuneable laser has been acquired capable of wavelengths down to 204 nm. 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3CD060E2-5879-E895-99AA-9ACFA04D61D6}"/>
              </a:ext>
            </a:extLst>
          </p:cNvPr>
          <p:cNvGrpSpPr/>
          <p:nvPr/>
        </p:nvGrpSpPr>
        <p:grpSpPr>
          <a:xfrm>
            <a:off x="271089" y="6132107"/>
            <a:ext cx="11568487" cy="657761"/>
            <a:chOff x="271089" y="6132107"/>
            <a:chExt cx="11568487" cy="657761"/>
          </a:xfrm>
        </p:grpSpPr>
        <p:pic>
          <p:nvPicPr>
            <p:cNvPr id="4" name="Elemento grafico 3">
              <a:extLst>
                <a:ext uri="{FF2B5EF4-FFF2-40B4-BE49-F238E27FC236}">
                  <a16:creationId xmlns:a16="http://schemas.microsoft.com/office/drawing/2014/main" id="{32071F3D-A325-4604-3E9B-5A8872ED6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1089" y="6204190"/>
              <a:ext cx="1805361" cy="51359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9A52A00E-2657-8B11-577E-C9DA61FA0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7858" y="6132107"/>
              <a:ext cx="9561718" cy="65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857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553</Words>
  <Application>Microsoft Office PowerPoint</Application>
  <PresentationFormat>Widescreen</PresentationFormat>
  <Paragraphs>115</Paragraphs>
  <Slides>18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Aptos</vt:lpstr>
      <vt:lpstr>Aptos Display</vt:lpstr>
      <vt:lpstr>Arial</vt:lpstr>
      <vt:lpstr>Bahnschrift Condensed</vt:lpstr>
      <vt:lpstr>Calibri</vt:lpstr>
      <vt:lpstr>TimesNewRomanPSMT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GIORGIO DILECCE</dc:creator>
  <cp:lastModifiedBy>DILECCE Giorgio</cp:lastModifiedBy>
  <cp:revision>19</cp:revision>
  <dcterms:created xsi:type="dcterms:W3CDTF">2026-03-03T10:38:54Z</dcterms:created>
  <dcterms:modified xsi:type="dcterms:W3CDTF">2026-03-20T10:17:10Z</dcterms:modified>
</cp:coreProperties>
</file>