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3" r:id="rId2"/>
    <p:sldId id="304" r:id="rId3"/>
    <p:sldId id="300" r:id="rId4"/>
    <p:sldId id="311" r:id="rId5"/>
    <p:sldId id="305" r:id="rId6"/>
    <p:sldId id="307" r:id="rId7"/>
    <p:sldId id="309" r:id="rId8"/>
    <p:sldId id="310" r:id="rId9"/>
    <p:sldId id="306" r:id="rId10"/>
    <p:sldId id="30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7537"/>
    <a:srgbClr val="BB6F3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67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CB34-521D-4430-86EC-B1DAD30FDD03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6F26A-57A4-42C8-99D1-DD4BC2C7A4D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76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AD00D-6D9C-7B38-C069-EE8987FA47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05BD47-224D-B0A2-072B-19511DA94E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BB51F5-2295-1275-4C76-C243172E61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91930-AA4A-9397-AC40-4D9C98BBB3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110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93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B2A52-5B97-D172-B994-4832CA19E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320583-50EB-4C34-DBCC-15BA4514D7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F737E9-A260-F2DA-B592-A42DF5E592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77F18-8BD2-4CE8-61D7-B6C02A6145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881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50172-8963-E4BF-BDCC-02791B2B3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899623-28EA-D5E8-E317-F9C8059717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42636E-C335-C02D-2AAB-C0CC48045D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71F6F-4EFF-DC62-FC00-6AEB21141E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777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92E1C-2224-7EEE-7DEE-3694EDD8F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D37F82-A3C8-D05A-9B84-0314F35DED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C19595-95B7-F2D2-4897-ED9AAFF8D7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7FF3C-8C5B-D633-8518-F716E362E6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707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8B709-D639-A2DE-B9DA-408CCACA6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73CAFF-24CF-A675-ED1B-03E8C3FCEF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DA87B0-12FF-24C9-FFF6-D6055337D5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DBDB0-AA66-264A-5ECA-21F6238167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924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E4336-DF27-4410-0F8D-72EC82C73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22D0FB-0D69-6871-21E3-A3AD1511D8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9A97D9-4C19-71EE-13EF-032B1EDDCD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F3F02C-F6B2-6B7A-FFA3-F71A1EAF99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362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8536E8-B3C9-C15D-2325-103CF7EB0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E06742-A77E-B8E1-8367-5EC4A1AF3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42204C-A937-C4BA-8A0C-BE94DF8BE0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60DCA-7BF8-7A3F-F2AD-B44369281E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092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BD443-421A-F94C-384E-2EC5362A5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D55708-5717-0ADC-219E-1E2F160FE1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F3443C-6A76-4751-641C-57915C2558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483750-5A47-89EB-FE0C-5FC433CE78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84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7F696-A53C-4E20-BFA1-7EA052A4E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4E5355-30FA-4A67-85D2-65022147D1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FF89B-3CC2-483E-9BE1-C4EDD92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2119C-4B88-4154-B188-98A2A694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5E4B5-4E83-417D-83F6-80133F22B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5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955E-4225-42F2-A4CB-F91D68A0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BD17F-D40E-423C-9682-EEB3FDF6A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8CBF7-811E-4F10-BD43-09E64B47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9938E-F60B-41BB-9559-A6CFCE0A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A00A3-FD53-4C52-8600-08539CB5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73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0CECF7-8584-419B-899C-4ACD644CF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406D1-2F43-4866-8ED9-7A308FFAF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1416D-BDB7-446C-95DD-B93943911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966F-B802-4D60-9D18-2DA7388C8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69441-B831-471E-82D8-BB13D835B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9A5D1-09CA-40EC-875D-4647626751A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8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.png"/><Relationship Id="rId7" Type="http://schemas.openxmlformats.org/officeDocument/2006/relationships/image" Target="cid:A1F4DC47-44B1-45ED-8013-D1ED6F1D1F4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image" Target="../media/image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1.png"/><Relationship Id="rId4" Type="http://schemas.openxmlformats.org/officeDocument/2006/relationships/video" Target="../media/media2.mp4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4.mp4"/><Relationship Id="rId7" Type="http://schemas.openxmlformats.org/officeDocument/2006/relationships/image" Target="../media/image1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3.png"/><Relationship Id="rId4" Type="http://schemas.openxmlformats.org/officeDocument/2006/relationships/video" Target="../media/media4.mp4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cid:A1F4DC47-44B1-45ED-8013-D1ED6F1D1F45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jpe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16.jpe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BF4CA4-DB85-248C-73BB-9E9762066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i="1" dirty="0"/>
              <a:t>Revamping of the Remote Handling System for RFX-mod2 and design of a test facility within the NEFERTARI Project</a:t>
            </a:r>
            <a:endParaRPr lang="it-IT" sz="440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5B0E062-36C2-14E3-2DBB-E8B97221E3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dirty="0"/>
              <a:t>J. Bettega, P. Boscariol, </a:t>
            </a:r>
            <a:r>
              <a:rPr lang="it-IT" u="sng" dirty="0"/>
              <a:t>G. Boschetti</a:t>
            </a:r>
            <a:r>
              <a:rPr lang="it-IT" dirty="0"/>
              <a:t>, A. Dalla Via, R. Minto, T. Sinico, A. Trevisani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4C5279E-8CBA-72D0-8B59-35D3E87A6B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F523E056-A2F4-D74A-D66A-5CC0568DFE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6" name="TextBox 9">
            <a:extLst>
              <a:ext uri="{FF2B5EF4-FFF2-40B4-BE49-F238E27FC236}">
                <a16:creationId xmlns:a16="http://schemas.microsoft.com/office/drawing/2014/main" id="{B3B8ECB8-FE8E-5478-6A4E-60DA431A6FC5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</a:t>
            </a:fld>
            <a:endParaRPr lang="en-US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93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CC532-24C5-7EC4-DE15-F8068F2B0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A4CB7351-8849-6634-D09D-0B06B2EFED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756366-0E82-2B79-4631-4296F4C735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970EC1-049D-F8C0-6FAB-B59C7BF7CEF0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10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C4668635-DC60-D074-7CA2-A3CFA9C68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Test Facility</a:t>
            </a:r>
            <a:endParaRPr lang="it-IT" sz="4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6513D6D-DD28-D964-5910-1D5C53787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5043" y="1828798"/>
            <a:ext cx="1810053" cy="395233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3230704-D7F3-B11F-DC91-CD1B9C126B45}"/>
              </a:ext>
            </a:extLst>
          </p:cNvPr>
          <p:cNvPicPr>
            <a:picLocks noChangeAspect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8" y="2290354"/>
            <a:ext cx="4276634" cy="320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60764A9-0F11-20C4-7669-EE442AE9BE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3" r="25214"/>
          <a:stretch>
            <a:fillRect/>
          </a:stretch>
        </p:blipFill>
        <p:spPr bwMode="auto">
          <a:xfrm>
            <a:off x="5943599" y="2290354"/>
            <a:ext cx="2429692" cy="31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85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F8845-9090-0DB6-65FB-7F94826F8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7324908B-47FF-0906-943A-558B144897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E1C828-68A7-A148-24D5-06196CC715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90598D-7A84-46DD-B1D0-E8088639D46D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C9E9651B-6158-CC18-8517-8CC2E608D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The Remote Handling System</a:t>
            </a:r>
            <a:endParaRPr lang="it-IT" sz="440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39EB349-2B74-BC53-0CCA-3D9EB87C37A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382" t="42391" r="6363" b="35736"/>
          <a:stretch>
            <a:fillRect/>
          </a:stretch>
        </p:blipFill>
        <p:spPr>
          <a:xfrm>
            <a:off x="2213971" y="3076562"/>
            <a:ext cx="8442375" cy="222713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6DDD972-AB7E-234E-3715-1D5065E48112}"/>
              </a:ext>
            </a:extLst>
          </p:cNvPr>
          <p:cNvSpPr txBox="1"/>
          <p:nvPr/>
        </p:nvSpPr>
        <p:spPr>
          <a:xfrm>
            <a:off x="6682539" y="2650119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8730C92-0AAE-1946-BE08-CD51031CAC0C}"/>
              </a:ext>
            </a:extLst>
          </p:cNvPr>
          <p:cNvSpPr txBox="1"/>
          <p:nvPr/>
        </p:nvSpPr>
        <p:spPr>
          <a:xfrm>
            <a:off x="5222233" y="2626479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2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A8479DD-F176-5D83-E4F4-966CB32F6B7B}"/>
              </a:ext>
            </a:extLst>
          </p:cNvPr>
          <p:cNvSpPr txBox="1"/>
          <p:nvPr/>
        </p:nvSpPr>
        <p:spPr>
          <a:xfrm>
            <a:off x="3877726" y="2675343"/>
            <a:ext cx="486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4 3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E4F95C7-27CF-2A80-9056-5F1474E47192}"/>
              </a:ext>
            </a:extLst>
          </p:cNvPr>
          <p:cNvSpPr txBox="1"/>
          <p:nvPr/>
        </p:nvSpPr>
        <p:spPr>
          <a:xfrm>
            <a:off x="2903956" y="2711601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25065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3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E5F972A3-6EC1-CBCA-7839-7AACB4660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Kinematics Analysis</a:t>
            </a:r>
            <a:endParaRPr lang="it-IT" sz="4400" dirty="0"/>
          </a:p>
        </p:txBody>
      </p:sp>
      <p:sp>
        <p:nvSpPr>
          <p:cNvPr id="59" name="Cilindro 58">
            <a:extLst>
              <a:ext uri="{FF2B5EF4-FFF2-40B4-BE49-F238E27FC236}">
                <a16:creationId xmlns:a16="http://schemas.microsoft.com/office/drawing/2014/main" id="{F3820B8A-4A9B-FFE1-F8B9-767CAB59DE57}"/>
              </a:ext>
            </a:extLst>
          </p:cNvPr>
          <p:cNvSpPr/>
          <p:nvPr/>
        </p:nvSpPr>
        <p:spPr bwMode="auto">
          <a:xfrm>
            <a:off x="8233654" y="2508278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61" name="Cubo 60">
            <a:extLst>
              <a:ext uri="{FF2B5EF4-FFF2-40B4-BE49-F238E27FC236}">
                <a16:creationId xmlns:a16="http://schemas.microsoft.com/office/drawing/2014/main" id="{BAFC9851-71F8-94E7-2EBD-6907035C48DB}"/>
              </a:ext>
            </a:extLst>
          </p:cNvPr>
          <p:cNvSpPr/>
          <p:nvPr/>
        </p:nvSpPr>
        <p:spPr bwMode="auto">
          <a:xfrm rot="16200000">
            <a:off x="10177871" y="3119850"/>
            <a:ext cx="576064" cy="792088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cxnSp>
        <p:nvCxnSpPr>
          <p:cNvPr id="62" name="Connettore diritto 61">
            <a:extLst>
              <a:ext uri="{FF2B5EF4-FFF2-40B4-BE49-F238E27FC236}">
                <a16:creationId xmlns:a16="http://schemas.microsoft.com/office/drawing/2014/main" id="{3E6D6F75-A932-3690-1F17-34876EDA7D33}"/>
              </a:ext>
            </a:extLst>
          </p:cNvPr>
          <p:cNvCxnSpPr>
            <a:cxnSpLocks/>
          </p:cNvCxnSpPr>
          <p:nvPr/>
        </p:nvCxnSpPr>
        <p:spPr bwMode="auto">
          <a:xfrm>
            <a:off x="10429899" y="2903826"/>
            <a:ext cx="0" cy="39654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Connettore diritto 62">
            <a:extLst>
              <a:ext uri="{FF2B5EF4-FFF2-40B4-BE49-F238E27FC236}">
                <a16:creationId xmlns:a16="http://schemas.microsoft.com/office/drawing/2014/main" id="{6AC735E3-A794-0E2C-6D7C-C42BE9A1D0F5}"/>
              </a:ext>
            </a:extLst>
          </p:cNvPr>
          <p:cNvCxnSpPr>
            <a:cxnSpLocks/>
          </p:cNvCxnSpPr>
          <p:nvPr/>
        </p:nvCxnSpPr>
        <p:spPr bwMode="auto">
          <a:xfrm flipH="1">
            <a:off x="8809719" y="2903826"/>
            <a:ext cx="16201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Connettore diritto 63">
            <a:extLst>
              <a:ext uri="{FF2B5EF4-FFF2-40B4-BE49-F238E27FC236}">
                <a16:creationId xmlns:a16="http://schemas.microsoft.com/office/drawing/2014/main" id="{0677300D-C91D-C9E0-4948-D71B43B836AB}"/>
              </a:ext>
            </a:extLst>
          </p:cNvPr>
          <p:cNvCxnSpPr>
            <a:cxnSpLocks/>
          </p:cNvCxnSpPr>
          <p:nvPr/>
        </p:nvCxnSpPr>
        <p:spPr bwMode="auto">
          <a:xfrm flipH="1">
            <a:off x="6613474" y="2903826"/>
            <a:ext cx="16201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Cilindro 64">
            <a:extLst>
              <a:ext uri="{FF2B5EF4-FFF2-40B4-BE49-F238E27FC236}">
                <a16:creationId xmlns:a16="http://schemas.microsoft.com/office/drawing/2014/main" id="{22FD153A-A451-4BF9-DC58-C6EA45E9C9B4}"/>
              </a:ext>
            </a:extLst>
          </p:cNvPr>
          <p:cNvSpPr/>
          <p:nvPr/>
        </p:nvSpPr>
        <p:spPr bwMode="auto">
          <a:xfrm>
            <a:off x="6037409" y="2511974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457208FA-14E0-396C-21EB-22B0F75F3B4F}"/>
              </a:ext>
            </a:extLst>
          </p:cNvPr>
          <p:cNvCxnSpPr>
            <a:cxnSpLocks/>
          </p:cNvCxnSpPr>
          <p:nvPr/>
        </p:nvCxnSpPr>
        <p:spPr bwMode="auto">
          <a:xfrm flipH="1">
            <a:off x="4417229" y="2903826"/>
            <a:ext cx="16201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Cilindro 66">
            <a:extLst>
              <a:ext uri="{FF2B5EF4-FFF2-40B4-BE49-F238E27FC236}">
                <a16:creationId xmlns:a16="http://schemas.microsoft.com/office/drawing/2014/main" id="{5EAD7B38-971D-A9E2-FC41-5ED41D2BDE04}"/>
              </a:ext>
            </a:extLst>
          </p:cNvPr>
          <p:cNvSpPr/>
          <p:nvPr/>
        </p:nvSpPr>
        <p:spPr bwMode="auto">
          <a:xfrm rot="16200000">
            <a:off x="4179256" y="4574022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68" name="Cilindro 67">
            <a:extLst>
              <a:ext uri="{FF2B5EF4-FFF2-40B4-BE49-F238E27FC236}">
                <a16:creationId xmlns:a16="http://schemas.microsoft.com/office/drawing/2014/main" id="{0CA8CE8C-EF71-0698-4B1F-C12499448A4E}"/>
              </a:ext>
            </a:extLst>
          </p:cNvPr>
          <p:cNvSpPr/>
          <p:nvPr/>
        </p:nvSpPr>
        <p:spPr bwMode="auto">
          <a:xfrm rot="5400000">
            <a:off x="4028740" y="2571452"/>
            <a:ext cx="576064" cy="792088"/>
          </a:xfrm>
          <a:prstGeom prst="can">
            <a:avLst>
              <a:gd name="adj" fmla="val 6875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A404EA7B-661D-185A-D318-E15BA9F015B9}"/>
              </a:ext>
            </a:extLst>
          </p:cNvPr>
          <p:cNvCxnSpPr>
            <a:cxnSpLocks/>
            <a:stCxn id="68" idx="3"/>
          </p:cNvCxnSpPr>
          <p:nvPr/>
        </p:nvCxnSpPr>
        <p:spPr bwMode="auto">
          <a:xfrm flipH="1" flipV="1">
            <a:off x="2328999" y="2948834"/>
            <a:ext cx="1591729" cy="1866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Cilindro 69">
            <a:extLst>
              <a:ext uri="{FF2B5EF4-FFF2-40B4-BE49-F238E27FC236}">
                <a16:creationId xmlns:a16="http://schemas.microsoft.com/office/drawing/2014/main" id="{CFF2EB64-F73D-F2DD-4FC0-C1061453C93F}"/>
              </a:ext>
            </a:extLst>
          </p:cNvPr>
          <p:cNvSpPr/>
          <p:nvPr/>
        </p:nvSpPr>
        <p:spPr bwMode="auto">
          <a:xfrm>
            <a:off x="8274785" y="4534975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71" name="Cubo 70">
            <a:extLst>
              <a:ext uri="{FF2B5EF4-FFF2-40B4-BE49-F238E27FC236}">
                <a16:creationId xmlns:a16="http://schemas.microsoft.com/office/drawing/2014/main" id="{62CBA6B5-9882-5E3D-001E-FDD7B6473126}"/>
              </a:ext>
            </a:extLst>
          </p:cNvPr>
          <p:cNvSpPr/>
          <p:nvPr/>
        </p:nvSpPr>
        <p:spPr bwMode="auto">
          <a:xfrm rot="16200000">
            <a:off x="1727562" y="4488002"/>
            <a:ext cx="576064" cy="792088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72" name="Cubo 71">
            <a:extLst>
              <a:ext uri="{FF2B5EF4-FFF2-40B4-BE49-F238E27FC236}">
                <a16:creationId xmlns:a16="http://schemas.microsoft.com/office/drawing/2014/main" id="{58818BE2-5940-BB7E-192A-8321FF2140E2}"/>
              </a:ext>
            </a:extLst>
          </p:cNvPr>
          <p:cNvSpPr/>
          <p:nvPr/>
        </p:nvSpPr>
        <p:spPr bwMode="auto">
          <a:xfrm rot="16200000">
            <a:off x="10219002" y="5146547"/>
            <a:ext cx="576064" cy="792088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cxnSp>
        <p:nvCxnSpPr>
          <p:cNvPr id="73" name="Connettore diritto 72">
            <a:extLst>
              <a:ext uri="{FF2B5EF4-FFF2-40B4-BE49-F238E27FC236}">
                <a16:creationId xmlns:a16="http://schemas.microsoft.com/office/drawing/2014/main" id="{D389DE66-9317-D215-2C38-F7EC94460F56}"/>
              </a:ext>
            </a:extLst>
          </p:cNvPr>
          <p:cNvCxnSpPr>
            <a:cxnSpLocks/>
          </p:cNvCxnSpPr>
          <p:nvPr/>
        </p:nvCxnSpPr>
        <p:spPr bwMode="auto">
          <a:xfrm>
            <a:off x="10471030" y="4930523"/>
            <a:ext cx="0" cy="39654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Connettore diritto 73">
            <a:extLst>
              <a:ext uri="{FF2B5EF4-FFF2-40B4-BE49-F238E27FC236}">
                <a16:creationId xmlns:a16="http://schemas.microsoft.com/office/drawing/2014/main" id="{BE501F3F-7961-AC82-77F3-FE03AADC8CF7}"/>
              </a:ext>
            </a:extLst>
          </p:cNvPr>
          <p:cNvCxnSpPr>
            <a:cxnSpLocks/>
          </p:cNvCxnSpPr>
          <p:nvPr/>
        </p:nvCxnSpPr>
        <p:spPr bwMode="auto">
          <a:xfrm flipH="1">
            <a:off x="8850850" y="4930523"/>
            <a:ext cx="16201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Connettore diritto 74">
            <a:extLst>
              <a:ext uri="{FF2B5EF4-FFF2-40B4-BE49-F238E27FC236}">
                <a16:creationId xmlns:a16="http://schemas.microsoft.com/office/drawing/2014/main" id="{F420EF78-64A1-0A1E-03FF-A192643474A6}"/>
              </a:ext>
            </a:extLst>
          </p:cNvPr>
          <p:cNvCxnSpPr>
            <a:cxnSpLocks/>
            <a:endCxn id="77" idx="4"/>
          </p:cNvCxnSpPr>
          <p:nvPr/>
        </p:nvCxnSpPr>
        <p:spPr bwMode="auto">
          <a:xfrm flipH="1">
            <a:off x="7144961" y="4930523"/>
            <a:ext cx="1129824" cy="587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Cilindro 75">
            <a:extLst>
              <a:ext uri="{FF2B5EF4-FFF2-40B4-BE49-F238E27FC236}">
                <a16:creationId xmlns:a16="http://schemas.microsoft.com/office/drawing/2014/main" id="{9D5D8FBF-79BB-5F6E-8884-280800484C61}"/>
              </a:ext>
            </a:extLst>
          </p:cNvPr>
          <p:cNvSpPr/>
          <p:nvPr/>
        </p:nvSpPr>
        <p:spPr bwMode="auto">
          <a:xfrm>
            <a:off x="3306232" y="4557220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77" name="Cilindro 76">
            <a:extLst>
              <a:ext uri="{FF2B5EF4-FFF2-40B4-BE49-F238E27FC236}">
                <a16:creationId xmlns:a16="http://schemas.microsoft.com/office/drawing/2014/main" id="{CF34FBD0-D391-3C19-EAB8-51A3069218B5}"/>
              </a:ext>
            </a:extLst>
          </p:cNvPr>
          <p:cNvSpPr/>
          <p:nvPr/>
        </p:nvSpPr>
        <p:spPr bwMode="auto">
          <a:xfrm>
            <a:off x="6568897" y="4540350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cxnSp>
        <p:nvCxnSpPr>
          <p:cNvPr id="78" name="Connettore diritto 77">
            <a:extLst>
              <a:ext uri="{FF2B5EF4-FFF2-40B4-BE49-F238E27FC236}">
                <a16:creationId xmlns:a16="http://schemas.microsoft.com/office/drawing/2014/main" id="{E28D8D24-67A1-C4C0-BB7D-0E34C9001BB2}"/>
              </a:ext>
            </a:extLst>
          </p:cNvPr>
          <p:cNvCxnSpPr>
            <a:cxnSpLocks/>
            <a:stCxn id="77" idx="2"/>
            <a:endCxn id="76" idx="4"/>
          </p:cNvCxnSpPr>
          <p:nvPr/>
        </p:nvCxnSpPr>
        <p:spPr bwMode="auto">
          <a:xfrm flipH="1">
            <a:off x="3882296" y="4936394"/>
            <a:ext cx="2686601" cy="168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Connettore diritto 78">
            <a:extLst>
              <a:ext uri="{FF2B5EF4-FFF2-40B4-BE49-F238E27FC236}">
                <a16:creationId xmlns:a16="http://schemas.microsoft.com/office/drawing/2014/main" id="{E6DCD443-2186-C4A9-649C-F4B7D1B4B80D}"/>
              </a:ext>
            </a:extLst>
          </p:cNvPr>
          <p:cNvCxnSpPr>
            <a:cxnSpLocks/>
            <a:endCxn id="71" idx="3"/>
          </p:cNvCxnSpPr>
          <p:nvPr/>
        </p:nvCxnSpPr>
        <p:spPr bwMode="auto">
          <a:xfrm flipH="1">
            <a:off x="2411638" y="4956054"/>
            <a:ext cx="86751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D4924F4F-3515-0FD7-2D70-0CCB31BF2EB6}"/>
              </a:ext>
            </a:extLst>
          </p:cNvPr>
          <p:cNvSpPr txBox="1"/>
          <p:nvPr/>
        </p:nvSpPr>
        <p:spPr>
          <a:xfrm>
            <a:off x="8408548" y="2063952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FD3621A6-27AF-E78D-46CE-612E2708FFBE}"/>
              </a:ext>
            </a:extLst>
          </p:cNvPr>
          <p:cNvSpPr txBox="1"/>
          <p:nvPr/>
        </p:nvSpPr>
        <p:spPr>
          <a:xfrm>
            <a:off x="6197895" y="2063952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2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5C697BF5-1086-8E3B-D509-A4D1559D8111}"/>
              </a:ext>
            </a:extLst>
          </p:cNvPr>
          <p:cNvSpPr txBox="1"/>
          <p:nvPr/>
        </p:nvSpPr>
        <p:spPr>
          <a:xfrm>
            <a:off x="4396016" y="2122160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3</a:t>
            </a:r>
          </a:p>
        </p:txBody>
      </p:sp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454FFFC6-3C91-72BB-59C2-BAC506187412}"/>
              </a:ext>
            </a:extLst>
          </p:cNvPr>
          <p:cNvSpPr txBox="1"/>
          <p:nvPr/>
        </p:nvSpPr>
        <p:spPr>
          <a:xfrm>
            <a:off x="4044176" y="2112403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4</a:t>
            </a: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D174EB8B-6CEF-47A1-6F70-7A4643F7DBED}"/>
              </a:ext>
            </a:extLst>
          </p:cNvPr>
          <p:cNvSpPr txBox="1"/>
          <p:nvPr/>
        </p:nvSpPr>
        <p:spPr>
          <a:xfrm>
            <a:off x="1743652" y="2115936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5</a:t>
            </a: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87F964CA-EBFA-428B-AC49-9A75065F018C}"/>
              </a:ext>
            </a:extLst>
          </p:cNvPr>
          <p:cNvSpPr txBox="1"/>
          <p:nvPr/>
        </p:nvSpPr>
        <p:spPr>
          <a:xfrm>
            <a:off x="8408548" y="4049305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3B2A06E9-67CB-F0ED-280B-CE2F703C462F}"/>
              </a:ext>
            </a:extLst>
          </p:cNvPr>
          <p:cNvSpPr txBox="1"/>
          <p:nvPr/>
        </p:nvSpPr>
        <p:spPr>
          <a:xfrm>
            <a:off x="6727616" y="4049305"/>
            <a:ext cx="401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2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C301FD7A-FD0E-0F80-2E46-FCB49C5367A9}"/>
              </a:ext>
            </a:extLst>
          </p:cNvPr>
          <p:cNvSpPr txBox="1"/>
          <p:nvPr/>
        </p:nvSpPr>
        <p:spPr>
          <a:xfrm>
            <a:off x="4342241" y="4101289"/>
            <a:ext cx="524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4</a:t>
            </a: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63254F74-FE11-2EE4-4AEA-9FCF1BB2BB99}"/>
              </a:ext>
            </a:extLst>
          </p:cNvPr>
          <p:cNvSpPr txBox="1"/>
          <p:nvPr/>
        </p:nvSpPr>
        <p:spPr>
          <a:xfrm>
            <a:off x="5161975" y="4116084"/>
            <a:ext cx="623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it-IT" sz="1600" dirty="0"/>
              <a:t> 3</a:t>
            </a:r>
          </a:p>
        </p:txBody>
      </p: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716986FA-B6C1-D21C-37EA-03239EAE84C2}"/>
              </a:ext>
            </a:extLst>
          </p:cNvPr>
          <p:cNvSpPr txBox="1"/>
          <p:nvPr/>
        </p:nvSpPr>
        <p:spPr>
          <a:xfrm>
            <a:off x="1737345" y="4101289"/>
            <a:ext cx="524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5</a:t>
            </a:r>
            <a:r>
              <a:rPr lang="it-IT" sz="1600" dirty="0"/>
              <a:t> 6</a:t>
            </a:r>
          </a:p>
        </p:txBody>
      </p:sp>
      <p:cxnSp>
        <p:nvCxnSpPr>
          <p:cNvPr id="90" name="Connettore 2 89">
            <a:extLst>
              <a:ext uri="{FF2B5EF4-FFF2-40B4-BE49-F238E27FC236}">
                <a16:creationId xmlns:a16="http://schemas.microsoft.com/office/drawing/2014/main" id="{B48458AC-0240-AE32-D90F-1B85E23138E5}"/>
              </a:ext>
            </a:extLst>
          </p:cNvPr>
          <p:cNvCxnSpPr>
            <a:cxnSpLocks/>
            <a:endCxn id="101" idx="0"/>
          </p:cNvCxnSpPr>
          <p:nvPr/>
        </p:nvCxnSpPr>
        <p:spPr bwMode="auto">
          <a:xfrm flipH="1">
            <a:off x="3638883" y="3403649"/>
            <a:ext cx="778345" cy="6708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Cilindro 90">
            <a:extLst>
              <a:ext uri="{FF2B5EF4-FFF2-40B4-BE49-F238E27FC236}">
                <a16:creationId xmlns:a16="http://schemas.microsoft.com/office/drawing/2014/main" id="{BA885DD5-D31C-66E7-03F7-5EE5604D371C}"/>
              </a:ext>
            </a:extLst>
          </p:cNvPr>
          <p:cNvSpPr/>
          <p:nvPr/>
        </p:nvSpPr>
        <p:spPr bwMode="auto">
          <a:xfrm>
            <a:off x="4244761" y="2515856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98" name="Cilindro 97">
            <a:extLst>
              <a:ext uri="{FF2B5EF4-FFF2-40B4-BE49-F238E27FC236}">
                <a16:creationId xmlns:a16="http://schemas.microsoft.com/office/drawing/2014/main" id="{0FB99470-331C-4AF0-178C-595FFCB6C284}"/>
              </a:ext>
            </a:extLst>
          </p:cNvPr>
          <p:cNvSpPr/>
          <p:nvPr/>
        </p:nvSpPr>
        <p:spPr bwMode="auto">
          <a:xfrm>
            <a:off x="5020724" y="4550548"/>
            <a:ext cx="576064" cy="792088"/>
          </a:xfrm>
          <a:prstGeom prst="ca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60" name="Cubo 59">
            <a:extLst>
              <a:ext uri="{FF2B5EF4-FFF2-40B4-BE49-F238E27FC236}">
                <a16:creationId xmlns:a16="http://schemas.microsoft.com/office/drawing/2014/main" id="{B4D0F56C-C4C5-96D3-1D30-CF51EFF52C01}"/>
              </a:ext>
            </a:extLst>
          </p:cNvPr>
          <p:cNvSpPr/>
          <p:nvPr/>
        </p:nvSpPr>
        <p:spPr bwMode="auto">
          <a:xfrm rot="16200000">
            <a:off x="1686431" y="2507782"/>
            <a:ext cx="576064" cy="792088"/>
          </a:xfrm>
          <a:prstGeom prst="cub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B05C669A-FF61-B861-0B5D-C05438FB9B32}"/>
              </a:ext>
            </a:extLst>
          </p:cNvPr>
          <p:cNvSpPr txBox="1"/>
          <p:nvPr/>
        </p:nvSpPr>
        <p:spPr>
          <a:xfrm>
            <a:off x="3376675" y="4074502"/>
            <a:ext cx="524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it-IT" sz="1600" dirty="0"/>
              <a:t> 5</a:t>
            </a:r>
          </a:p>
        </p:txBody>
      </p:sp>
      <p:cxnSp>
        <p:nvCxnSpPr>
          <p:cNvPr id="103" name="Connettore 2 102">
            <a:extLst>
              <a:ext uri="{FF2B5EF4-FFF2-40B4-BE49-F238E27FC236}">
                <a16:creationId xmlns:a16="http://schemas.microsoft.com/office/drawing/2014/main" id="{6905182D-AB40-F292-BBD4-B1472B02FBDC}"/>
              </a:ext>
            </a:extLst>
          </p:cNvPr>
          <p:cNvCxnSpPr>
            <a:cxnSpLocks/>
          </p:cNvCxnSpPr>
          <p:nvPr/>
        </p:nvCxnSpPr>
        <p:spPr bwMode="auto">
          <a:xfrm>
            <a:off x="4532793" y="3400378"/>
            <a:ext cx="660267" cy="68078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85019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A64830-562D-C831-DD31-E0C29B47B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87B6CC97-EDE0-9EF8-C288-BAB9F56878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CE44BF-7597-B52D-63A1-B65ADCEDB4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DA1A53-08AA-0582-3DA2-244ADB3722D4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4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EEE733D6-9FA2-772B-EFCD-B6F5C9DC4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The Transporter</a:t>
            </a:r>
            <a:endParaRPr lang="it-IT" sz="44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BC19EDF1-B242-0AC1-E4DB-DC2276E547D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8783" t="19819" b="70769"/>
          <a:stretch>
            <a:fillRect/>
          </a:stretch>
        </p:blipFill>
        <p:spPr>
          <a:xfrm>
            <a:off x="555979" y="3529715"/>
            <a:ext cx="4872407" cy="1102857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19572DE0-919C-B236-467D-7671453891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8" t="9218" r="18678" b="22794"/>
          <a:stretch>
            <a:fillRect/>
          </a:stretch>
        </p:blipFill>
        <p:spPr>
          <a:xfrm>
            <a:off x="6868888" y="2384940"/>
            <a:ext cx="2314301" cy="3076302"/>
          </a:xfrm>
          <a:prstGeom prst="rect">
            <a:avLst/>
          </a:prstGeom>
        </p:spPr>
      </p:pic>
      <p:pic>
        <p:nvPicPr>
          <p:cNvPr id="2052" name="Picture 4" descr="3MP PT INDOOR 4mm  Slot Micro SD  WIFI REOLINK CAMERA b24">
            <a:extLst>
              <a:ext uri="{FF2B5EF4-FFF2-40B4-BE49-F238E27FC236}">
                <a16:creationId xmlns:a16="http://schemas.microsoft.com/office/drawing/2014/main" id="{B1608A52-1674-804E-6382-D8DD7DF7C2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1" t="19804" r="24456" b="16346"/>
          <a:stretch>
            <a:fillRect/>
          </a:stretch>
        </p:blipFill>
        <p:spPr bwMode="auto">
          <a:xfrm>
            <a:off x="10434238" y="2794012"/>
            <a:ext cx="1201783" cy="185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103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6FF26-E68C-3600-4C3D-B00868A5A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E521AF61-F7E4-683A-87F1-25FD24D5EB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D45084-70CF-EE71-A3D6-F2947005D1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6251B7-16EA-BE05-03AC-0E334A6722E0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5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64A27686-9AF9-C045-6084-5901A17C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Control System</a:t>
            </a:r>
            <a:endParaRPr lang="it-IT" sz="4400" dirty="0"/>
          </a:p>
        </p:txBody>
      </p:sp>
      <p:pic>
        <p:nvPicPr>
          <p:cNvPr id="2" name="Immagine 1" descr="CP39xx-1414-0010 | Stainless steel multi-touch Control Panel with CP-Link 4 – The One Cable Display Link">
            <a:extLst>
              <a:ext uri="{FF2B5EF4-FFF2-40B4-BE49-F238E27FC236}">
                <a16:creationId xmlns:a16="http://schemas.microsoft.com/office/drawing/2014/main" id="{3F1FA267-84B6-FBAA-C74E-F20096E5B40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4" t="11062" r="31646" b="1992"/>
          <a:stretch>
            <a:fillRect/>
          </a:stretch>
        </p:blipFill>
        <p:spPr bwMode="auto">
          <a:xfrm>
            <a:off x="1396913" y="1947376"/>
            <a:ext cx="1561694" cy="20327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magine 3" descr="CX2043 | Embedded PC with AMD Ryzen™ V1807B">
            <a:extLst>
              <a:ext uri="{FF2B5EF4-FFF2-40B4-BE49-F238E27FC236}">
                <a16:creationId xmlns:a16="http://schemas.microsoft.com/office/drawing/2014/main" id="{0BB2D111-8543-330E-4D55-F7F4F1A3AD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9" t="31390" r="13158" b="31767"/>
          <a:stretch>
            <a:fillRect/>
          </a:stretch>
        </p:blipFill>
        <p:spPr bwMode="auto">
          <a:xfrm>
            <a:off x="4800341" y="2468529"/>
            <a:ext cx="2533781" cy="12635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magine 4" descr="AMI8121-abcc-wFyz | Compact integrated servo drive 0.48 Nm (M0), F2 (58 mm)">
            <a:extLst>
              <a:ext uri="{FF2B5EF4-FFF2-40B4-BE49-F238E27FC236}">
                <a16:creationId xmlns:a16="http://schemas.microsoft.com/office/drawing/2014/main" id="{0396FE89-1C0F-B6D4-A759-EC58B5014E8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5" t="23009" r="41108" b="39159"/>
          <a:stretch>
            <a:fillRect/>
          </a:stretch>
        </p:blipFill>
        <p:spPr bwMode="auto">
          <a:xfrm>
            <a:off x="6582717" y="4207494"/>
            <a:ext cx="972820" cy="8001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asellaDiTesto 16">
            <a:extLst>
              <a:ext uri="{FF2B5EF4-FFF2-40B4-BE49-F238E27FC236}">
                <a16:creationId xmlns:a16="http://schemas.microsoft.com/office/drawing/2014/main" id="{E72910F3-3CB2-873D-4286-CB7FB3A7FD79}"/>
              </a:ext>
            </a:extLst>
          </p:cNvPr>
          <p:cNvSpPr txBox="1"/>
          <p:nvPr/>
        </p:nvSpPr>
        <p:spPr>
          <a:xfrm>
            <a:off x="8454664" y="2588931"/>
            <a:ext cx="2317023" cy="10560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buNone/>
            </a:pPr>
            <a:r>
              <a:rPr lang="it-IT" sz="2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Remote</a:t>
            </a:r>
            <a:br>
              <a:rPr lang="it-IT" sz="2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Handling</a:t>
            </a:r>
            <a:br>
              <a:rPr lang="it-IT" sz="2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CasellaDiTesto 17">
            <a:extLst>
              <a:ext uri="{FF2B5EF4-FFF2-40B4-BE49-F238E27FC236}">
                <a16:creationId xmlns:a16="http://schemas.microsoft.com/office/drawing/2014/main" id="{DFE365FF-5990-FBD2-858A-F4518523B27E}"/>
              </a:ext>
            </a:extLst>
          </p:cNvPr>
          <p:cNvSpPr txBox="1"/>
          <p:nvPr/>
        </p:nvSpPr>
        <p:spPr>
          <a:xfrm>
            <a:off x="8908711" y="4192205"/>
            <a:ext cx="1499235" cy="468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buNone/>
            </a:pPr>
            <a:r>
              <a:rPr lang="it-IT" sz="2000" kern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Transporter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BF7071F-AFC4-9238-D3B0-B8A7B96BE6A6}"/>
              </a:ext>
            </a:extLst>
          </p:cNvPr>
          <p:cNvSpPr/>
          <p:nvPr/>
        </p:nvSpPr>
        <p:spPr>
          <a:xfrm>
            <a:off x="8768694" y="2318575"/>
            <a:ext cx="1779270" cy="2670804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DCF2F6F-0F96-8C5D-E9AA-D49792BA30F9}"/>
              </a:ext>
            </a:extLst>
          </p:cNvPr>
          <p:cNvCxnSpPr>
            <a:cxnSpLocks/>
          </p:cNvCxnSpPr>
          <p:nvPr/>
        </p:nvCxnSpPr>
        <p:spPr>
          <a:xfrm>
            <a:off x="7802289" y="3011893"/>
            <a:ext cx="437515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985C4611-22E4-413A-C187-C8B08BAA5711}"/>
              </a:ext>
            </a:extLst>
          </p:cNvPr>
          <p:cNvCxnSpPr>
            <a:cxnSpLocks/>
          </p:cNvCxnSpPr>
          <p:nvPr/>
        </p:nvCxnSpPr>
        <p:spPr>
          <a:xfrm>
            <a:off x="7847484" y="4426254"/>
            <a:ext cx="437515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5">
            <a:extLst>
              <a:ext uri="{FF2B5EF4-FFF2-40B4-BE49-F238E27FC236}">
                <a16:creationId xmlns:a16="http://schemas.microsoft.com/office/drawing/2014/main" id="{0BBDD679-D991-BC24-06CF-75C66D7196C1}"/>
              </a:ext>
            </a:extLst>
          </p:cNvPr>
          <p:cNvSpPr txBox="1"/>
          <p:nvPr/>
        </p:nvSpPr>
        <p:spPr>
          <a:xfrm>
            <a:off x="5226357" y="3781648"/>
            <a:ext cx="1356360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None/>
            </a:pPr>
            <a:r>
              <a:rPr lang="it-IT" sz="2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PLC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E739B94-20F3-3216-AE14-540780B456DD}"/>
              </a:ext>
            </a:extLst>
          </p:cNvPr>
          <p:cNvCxnSpPr>
            <a:cxnSpLocks/>
          </p:cNvCxnSpPr>
          <p:nvPr/>
        </p:nvCxnSpPr>
        <p:spPr>
          <a:xfrm>
            <a:off x="6961987" y="3846418"/>
            <a:ext cx="0" cy="267335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0F9D0566-F322-7B1F-0EA2-5A5285757BFB}"/>
              </a:ext>
            </a:extLst>
          </p:cNvPr>
          <p:cNvCxnSpPr>
            <a:cxnSpLocks/>
          </p:cNvCxnSpPr>
          <p:nvPr/>
        </p:nvCxnSpPr>
        <p:spPr>
          <a:xfrm>
            <a:off x="3575619" y="3121816"/>
            <a:ext cx="723856" cy="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2">
            <a:extLst>
              <a:ext uri="{FF2B5EF4-FFF2-40B4-BE49-F238E27FC236}">
                <a16:creationId xmlns:a16="http://schemas.microsoft.com/office/drawing/2014/main" id="{594E007E-7D47-4E54-686C-63F611DC6E50}"/>
              </a:ext>
            </a:extLst>
          </p:cNvPr>
          <p:cNvSpPr txBox="1"/>
          <p:nvPr/>
        </p:nvSpPr>
        <p:spPr>
          <a:xfrm>
            <a:off x="2065885" y="3963114"/>
            <a:ext cx="77025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None/>
            </a:pPr>
            <a:r>
              <a:rPr lang="it-IT" sz="20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HMI</a:t>
            </a:r>
            <a:endParaRPr lang="it-IT" sz="1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CasellaDiTesto 15">
            <a:extLst>
              <a:ext uri="{FF2B5EF4-FFF2-40B4-BE49-F238E27FC236}">
                <a16:creationId xmlns:a16="http://schemas.microsoft.com/office/drawing/2014/main" id="{EBB8E709-09CD-8E80-962F-9F93CEAAA443}"/>
              </a:ext>
            </a:extLst>
          </p:cNvPr>
          <p:cNvSpPr txBox="1"/>
          <p:nvPr/>
        </p:nvSpPr>
        <p:spPr>
          <a:xfrm>
            <a:off x="7555536" y="3478722"/>
            <a:ext cx="989431" cy="4221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None/>
            </a:pPr>
            <a:r>
              <a:rPr lang="it-IT" sz="1600" kern="1200" dirty="0" err="1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Ethercat</a:t>
            </a:r>
            <a:endParaRPr lang="it-IT" sz="16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CasellaDiTesto 15">
            <a:extLst>
              <a:ext uri="{FF2B5EF4-FFF2-40B4-BE49-F238E27FC236}">
                <a16:creationId xmlns:a16="http://schemas.microsoft.com/office/drawing/2014/main" id="{F56C14D2-1EC7-31D7-25CF-49837566A052}"/>
              </a:ext>
            </a:extLst>
          </p:cNvPr>
          <p:cNvSpPr txBox="1"/>
          <p:nvPr/>
        </p:nvSpPr>
        <p:spPr>
          <a:xfrm>
            <a:off x="3517320" y="3314602"/>
            <a:ext cx="989431" cy="4221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None/>
            </a:pPr>
            <a:r>
              <a:rPr lang="it-IT" sz="1600" kern="1200" dirty="0">
                <a:solidFill>
                  <a:schemeClr val="accent6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CP-Link</a:t>
            </a:r>
            <a:endParaRPr lang="it-IT" sz="1600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89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BDC54-3E93-3097-B74B-72DEEF34B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B5FF8EEC-63C9-B5EB-4C04-6812A9A25E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64ED58-A98B-D66E-C46F-FE61B4641D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010DFD-1AAC-8E9D-4E8D-576C5341E3F9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6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DF175944-E6E1-33E8-5FBE-26FC8C8F6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Control System</a:t>
            </a:r>
            <a:endParaRPr lang="it-IT" sz="44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5B39FE6-6962-5BB2-EC38-0BE3066AFA47}"/>
              </a:ext>
            </a:extLst>
          </p:cNvPr>
          <p:cNvSpPr txBox="1"/>
          <p:nvPr/>
        </p:nvSpPr>
        <p:spPr>
          <a:xfrm>
            <a:off x="1746819" y="2434196"/>
            <a:ext cx="89611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Kinematics</a:t>
            </a:r>
            <a:r>
              <a:rPr lang="it-IT" sz="2400" dirty="0"/>
              <a:t> and Dynamics</a:t>
            </a:r>
            <a:br>
              <a:rPr lang="it-IT" sz="2400" dirty="0"/>
            </a:b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Motion Control</a:t>
            </a:r>
            <a:br>
              <a:rPr lang="it-IT" sz="2400" dirty="0"/>
            </a:b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Trajectory</a:t>
            </a:r>
            <a:r>
              <a:rPr lang="it-IT" sz="2400" dirty="0"/>
              <a:t> Planning</a:t>
            </a:r>
            <a:br>
              <a:rPr lang="it-IT" sz="2400" dirty="0"/>
            </a:b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Kinematic</a:t>
            </a:r>
            <a:r>
              <a:rPr lang="it-IT" sz="2400" dirty="0"/>
              <a:t> </a:t>
            </a:r>
            <a:r>
              <a:rPr lang="it-IT" sz="2400" dirty="0" err="1"/>
              <a:t>Calibration</a:t>
            </a:r>
            <a:endParaRPr lang="it-IT" sz="24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FCAAA43-F1B8-5376-6F2E-981D4A487AC1}"/>
              </a:ext>
            </a:extLst>
          </p:cNvPr>
          <p:cNvSpPr txBox="1"/>
          <p:nvPr/>
        </p:nvSpPr>
        <p:spPr>
          <a:xfrm>
            <a:off x="6444944" y="3246931"/>
            <a:ext cx="5240457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Entry &amp; Exit procedure</a:t>
            </a:r>
            <a:br>
              <a:rPr lang="it-IT" sz="2400" dirty="0"/>
            </a:b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Tile</a:t>
            </a:r>
            <a:r>
              <a:rPr lang="it-IT" sz="2400" dirty="0"/>
              <a:t> Picking (</a:t>
            </a:r>
            <a:r>
              <a:rPr lang="it-IT" sz="2400" dirty="0" err="1"/>
              <a:t>polar</a:t>
            </a:r>
            <a:r>
              <a:rPr lang="it-IT" sz="2400" dirty="0"/>
              <a:t>/</a:t>
            </a:r>
            <a:r>
              <a:rPr lang="it-IT" sz="2400" dirty="0" err="1"/>
              <a:t>toroidal</a:t>
            </a:r>
            <a:r>
              <a:rPr lang="it-IT" sz="2400" dirty="0"/>
              <a:t>) proc.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Tile</a:t>
            </a:r>
            <a:r>
              <a:rPr lang="it-IT" sz="2400" dirty="0"/>
              <a:t> </a:t>
            </a:r>
            <a:r>
              <a:rPr lang="it-IT" sz="2400" dirty="0" err="1"/>
              <a:t>Placing</a:t>
            </a:r>
            <a:r>
              <a:rPr lang="it-IT" sz="2400" dirty="0"/>
              <a:t> on the </a:t>
            </a:r>
            <a:r>
              <a:rPr lang="it-IT" sz="2400" dirty="0" err="1"/>
              <a:t>Transporter</a:t>
            </a:r>
            <a:r>
              <a:rPr lang="it-IT" sz="2400" dirty="0"/>
              <a:t> proc.</a:t>
            </a:r>
            <a:br>
              <a:rPr lang="it-IT" sz="2400" dirty="0"/>
            </a:b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Telecontrol</a:t>
            </a:r>
            <a:r>
              <a:rPr lang="it-IT" sz="2400" dirty="0"/>
              <a:t> in Joint Space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1F15E40A-5C8A-C22E-4287-E70733F4B140}"/>
              </a:ext>
            </a:extLst>
          </p:cNvPr>
          <p:cNvCxnSpPr>
            <a:cxnSpLocks/>
          </p:cNvCxnSpPr>
          <p:nvPr/>
        </p:nvCxnSpPr>
        <p:spPr>
          <a:xfrm>
            <a:off x="4952935" y="4161393"/>
            <a:ext cx="1048472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614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164B2-6231-C222-B725-45C5A82DD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C68B05D6-AF15-9102-CAEE-D8A38C2067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7E03EC-750A-0CB9-7404-305C7D02BDD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6F6851-96D5-137E-CFFE-438B402A3B68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7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29DEFC60-371E-5825-EEAE-8DA3F00F4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Entry &amp; Tile Picking Procedures</a:t>
            </a:r>
            <a:endParaRPr lang="it-IT" sz="4400" dirty="0"/>
          </a:p>
        </p:txBody>
      </p:sp>
      <p:pic>
        <p:nvPicPr>
          <p:cNvPr id="2" name="RFX_pick_operation_top">
            <a:hlinkClick r:id="" action="ppaction://media"/>
            <a:extLst>
              <a:ext uri="{FF2B5EF4-FFF2-40B4-BE49-F238E27FC236}">
                <a16:creationId xmlns:a16="http://schemas.microsoft.com/office/drawing/2014/main" id="{3752ED73-B8C8-9E5F-412D-031E4D537ED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rcRect l="26859" r="26231"/>
          <a:stretch>
            <a:fillRect/>
          </a:stretch>
        </p:blipFill>
        <p:spPr>
          <a:xfrm>
            <a:off x="775416" y="2339603"/>
            <a:ext cx="3235332" cy="3894146"/>
          </a:xfrm>
          <a:prstGeom prst="rect">
            <a:avLst/>
          </a:prstGeom>
        </p:spPr>
      </p:pic>
      <p:pic>
        <p:nvPicPr>
          <p:cNvPr id="4" name="RFX_pick_operation_iso">
            <a:hlinkClick r:id="" action="ppaction://media"/>
            <a:extLst>
              <a:ext uri="{FF2B5EF4-FFF2-40B4-BE49-F238E27FC236}">
                <a16:creationId xmlns:a16="http://schemas.microsoft.com/office/drawing/2014/main" id="{B3C45CCA-501B-2041-3E05-92AFD3E267B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rcRect l="7577" r="11644"/>
          <a:stretch>
            <a:fillRect/>
          </a:stretch>
        </p:blipFill>
        <p:spPr>
          <a:xfrm>
            <a:off x="5183701" y="2347568"/>
            <a:ext cx="5290908" cy="369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5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51E39-0576-9416-98A2-35C6BB40F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5B1E0F43-0625-5BE6-C644-6EDB6B590A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686B2A-A8A1-C51B-B93B-29A7602D6C2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A7FAB6-3FFF-A5E5-4A4C-5B14D9E52124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8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0C95FA3E-96FC-2A3A-C920-D6D608120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Tile Placing &amp; Exit Procedures</a:t>
            </a:r>
            <a:endParaRPr lang="it-IT" sz="4400" dirty="0"/>
          </a:p>
        </p:txBody>
      </p:sp>
      <p:pic>
        <p:nvPicPr>
          <p:cNvPr id="2" name="RFX_place_operation_top">
            <a:hlinkClick r:id="" action="ppaction://media"/>
            <a:extLst>
              <a:ext uri="{FF2B5EF4-FFF2-40B4-BE49-F238E27FC236}">
                <a16:creationId xmlns:a16="http://schemas.microsoft.com/office/drawing/2014/main" id="{0D44D5E6-1965-F2E8-1928-2B9B842C5D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rcRect l="29096" r="29253"/>
          <a:stretch>
            <a:fillRect/>
          </a:stretch>
        </p:blipFill>
        <p:spPr>
          <a:xfrm>
            <a:off x="495956" y="2276541"/>
            <a:ext cx="2827416" cy="3832848"/>
          </a:xfrm>
          <a:prstGeom prst="rect">
            <a:avLst/>
          </a:prstGeom>
        </p:spPr>
      </p:pic>
      <p:pic>
        <p:nvPicPr>
          <p:cNvPr id="4" name="RFX_place_operation_iso">
            <a:hlinkClick r:id="" action="ppaction://media"/>
            <a:extLst>
              <a:ext uri="{FF2B5EF4-FFF2-40B4-BE49-F238E27FC236}">
                <a16:creationId xmlns:a16="http://schemas.microsoft.com/office/drawing/2014/main" id="{A973473D-0C87-9E70-43E2-A17F5B90C1B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407647" y="2333448"/>
            <a:ext cx="6687598" cy="377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3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0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903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90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9BCB9-E5DF-74DF-4F5F-D9CB6D472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BB681075-1B00-BA1C-8DF3-A59E343674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62CAEE-7FE1-2F4E-848A-29441BA3A7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17C71B-EBC7-4E68-D353-D22ED8A39741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Giovanni Boschetti, Revamping of the Remote Handling System for RFX-mod2 and design of a test facility within the NEFERTARI Project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9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09D0272D-4AA9-125E-ED8E-265E0FCC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4890"/>
            <a:ext cx="10515600" cy="82800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Test Facility</a:t>
            </a:r>
            <a:endParaRPr lang="it-IT" sz="440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6C852A5-59D9-E4EF-7030-489F5E2A08DB}"/>
              </a:ext>
            </a:extLst>
          </p:cNvPr>
          <p:cNvPicPr>
            <a:picLocks noChangeAspect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8" y="2290354"/>
            <a:ext cx="4276634" cy="320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utonox">
            <a:hlinkClick r:id="" action="ppaction://media"/>
            <a:extLst>
              <a:ext uri="{FF2B5EF4-FFF2-40B4-BE49-F238E27FC236}">
                <a16:creationId xmlns:a16="http://schemas.microsoft.com/office/drawing/2014/main" id="{84B9B1AB-CEF2-D284-BEF2-82CFCA75B90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rcRect l="11842" t="8836" r="1075" b="39232"/>
          <a:stretch>
            <a:fillRect/>
          </a:stretch>
        </p:blipFill>
        <p:spPr>
          <a:xfrm>
            <a:off x="9174608" y="2122890"/>
            <a:ext cx="2236897" cy="2372576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C0857144-B4C2-31D0-DF19-DF3A54FC08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1" r="17790"/>
          <a:stretch/>
        </p:blipFill>
        <p:spPr bwMode="auto">
          <a:xfrm>
            <a:off x="6252864" y="2194947"/>
            <a:ext cx="2430677" cy="380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89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5777</Words>
  <Application>Microsoft Office PowerPoint</Application>
  <PresentationFormat>Widescreen</PresentationFormat>
  <Paragraphs>267</Paragraphs>
  <Slides>10</Slides>
  <Notes>9</Notes>
  <HiddenSlides>0</HiddenSlides>
  <MMClips>5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9" baseType="lpstr">
      <vt:lpstr>-apple-system</vt:lpstr>
      <vt:lpstr>Arial</vt:lpstr>
      <vt:lpstr>Calibri</vt:lpstr>
      <vt:lpstr>Calibri Light</vt:lpstr>
      <vt:lpstr>Comic Sans MS</vt:lpstr>
      <vt:lpstr>Google Sans</vt:lpstr>
      <vt:lpstr>Roboto</vt:lpstr>
      <vt:lpstr>Times New Roman</vt:lpstr>
      <vt:lpstr>Office Theme</vt:lpstr>
      <vt:lpstr>Revamping of the Remote Handling System for RFX-mod2 and design of a test facility within the NEFERTARI Project</vt:lpstr>
      <vt:lpstr>The Remote Handling System</vt:lpstr>
      <vt:lpstr>Kinematics Analysis</vt:lpstr>
      <vt:lpstr>The Transporter</vt:lpstr>
      <vt:lpstr>Control System</vt:lpstr>
      <vt:lpstr>Control System</vt:lpstr>
      <vt:lpstr>Entry &amp; Tile Picking Procedures</vt:lpstr>
      <vt:lpstr>Tile Placing &amp; Exit Procedures</vt:lpstr>
      <vt:lpstr>Test Facility</vt:lpstr>
      <vt:lpstr>Test Facility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CARRARO Lorella</dc:creator>
  <cp:lastModifiedBy>Giovanni Boschetti</cp:lastModifiedBy>
  <cp:revision>18</cp:revision>
  <dcterms:created xsi:type="dcterms:W3CDTF">2026-03-17T07:31:56Z</dcterms:created>
  <dcterms:modified xsi:type="dcterms:W3CDTF">2026-03-24T15:35:01Z</dcterms:modified>
</cp:coreProperties>
</file>