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309" r:id="rId2"/>
    <p:sldId id="307" r:id="rId3"/>
    <p:sldId id="301" r:id="rId4"/>
    <p:sldId id="302" r:id="rId5"/>
    <p:sldId id="305" r:id="rId6"/>
    <p:sldId id="304" r:id="rId7"/>
    <p:sldId id="303" r:id="rId8"/>
    <p:sldId id="306" r:id="rId9"/>
    <p:sldId id="30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RUZZO Simone" initials="PS" lastIdx="1" clrIdx="0">
    <p:extLst>
      <p:ext uri="{19B8F6BF-5375-455C-9EA6-DF929625EA0E}">
        <p15:presenceInfo xmlns:p15="http://schemas.microsoft.com/office/powerpoint/2012/main" userId="S::simone.peruzzo@istp.cnr.it::17c69982-fdac-41df-b487-23398e87df9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BB7537"/>
    <a:srgbClr val="BB6F3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8" autoAdjust="0"/>
    <p:restoredTop sz="94660"/>
  </p:normalViewPr>
  <p:slideViewPr>
    <p:cSldViewPr snapToGrid="0">
      <p:cViewPr varScale="1">
        <p:scale>
          <a:sx n="61" d="100"/>
          <a:sy n="61" d="100"/>
        </p:scale>
        <p:origin x="88" y="32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RFXSERVER\Disk%20R\common\RFXMOD2\PNRR\Workpackages\WP1_Impianti\Workshop\Per_presentazione.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RFXSERVER\Disk%20R\common\RFXMOD2\PNRR\Workpackages\WP1_Impianti\Workshop\Per_presentazione.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RFXSERVER\Disk%20R\common\RFXMOD2\PNRR\Workpackages\WP1_Impianti\Workshop\Per_presentazione.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RFXSERVER\Disk%20R\common\RFXMOD2\PNRR\Workpackages\WP1_Impianti\Workshop\Per_presentazione.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dirty="0"/>
              <a:t>Intermediate Objectives</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pieChart>
        <c:varyColors val="1"/>
        <c:ser>
          <c:idx val="0"/>
          <c:order val="0"/>
          <c:dPt>
            <c:idx val="0"/>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extLst>
              <c:ext xmlns:c16="http://schemas.microsoft.com/office/drawing/2014/chart" uri="{C3380CC4-5D6E-409C-BE32-E72D297353CC}">
                <c16:uniqueId val="{00000001-2AE0-4624-B815-08FB0B592693}"/>
              </c:ext>
            </c:extLst>
          </c:dPt>
          <c:dPt>
            <c:idx val="1"/>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extLst>
              <c:ext xmlns:c16="http://schemas.microsoft.com/office/drawing/2014/chart" uri="{C3380CC4-5D6E-409C-BE32-E72D297353CC}">
                <c16:uniqueId val="{00000003-2AE0-4624-B815-08FB0B592693}"/>
              </c:ext>
            </c:extLst>
          </c:dPt>
          <c:dLbls>
            <c:dLbl>
              <c:idx val="0"/>
              <c:tx>
                <c:rich>
                  <a:bodyPr/>
                  <a:lstStyle/>
                  <a:p>
                    <a:fld id="{8AF6CD2E-2DC5-46B0-A54A-2122609AC62A}" type="VALUE">
                      <a:rPr lang="en-US"/>
                      <a:pPr/>
                      <a:t>[VALUE]</a:t>
                    </a:fld>
                    <a:endParaRPr lang="en-US"/>
                  </a:p>
                </c:rich>
              </c:tx>
              <c:dLblPos val="ctr"/>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2AE0-4624-B815-08FB0B592693}"/>
                </c:ext>
              </c:extLst>
            </c:dLbl>
            <c:dLbl>
              <c:idx val="1"/>
              <c:tx>
                <c:rich>
                  <a:bodyPr/>
                  <a:lstStyle/>
                  <a:p>
                    <a:fld id="{5FEBBD33-1A48-4EF0-876A-6766C92260EB}" type="VALUE">
                      <a:rPr lang="en-US"/>
                      <a:pPr/>
                      <a:t>[VALUE]</a:t>
                    </a:fld>
                    <a:endParaRPr lang="en-US"/>
                  </a:p>
                </c:rich>
              </c:tx>
              <c:dLblPos val="ctr"/>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2AE0-4624-B815-08FB0B592693}"/>
                </c:ext>
              </c:extLst>
            </c:dLbl>
            <c:numFmt formatCode="#,##0.00" sourceLinked="0"/>
            <c:spPr>
              <a:noFill/>
              <a:ln>
                <a:noFill/>
              </a:ln>
              <a:effectLst/>
            </c:spPr>
            <c:txPr>
              <a:bodyPr rot="0" spcFirstLastPara="1" vertOverflow="ellipsis" vert="horz" wrap="square" lIns="38100" tIns="19050" rIns="38100" bIns="19050" anchor="ctr" anchorCtr="0">
                <a:spAutoFit/>
              </a:bodyPr>
              <a:lstStyle/>
              <a:p>
                <a:pPr algn="ctr">
                  <a:defRPr lang="en-US" sz="1800" b="0" i="0" u="none" strike="noStrike" kern="1200" baseline="0">
                    <a:solidFill>
                      <a:sysClr val="windowText" lastClr="000000"/>
                    </a:solidFill>
                    <a:latin typeface="+mn-lt"/>
                    <a:ea typeface="+mn-ea"/>
                    <a:cs typeface="+mn-cs"/>
                  </a:defRPr>
                </a:pPr>
                <a:endParaRPr lang="en-US"/>
              </a:p>
            </c:txPr>
            <c:dLblPos val="ctr"/>
            <c:showLegendKey val="0"/>
            <c:showVal val="1"/>
            <c:showCatName val="0"/>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Sheet1!$A$18:$A$19</c:f>
              <c:strCache>
                <c:ptCount val="2"/>
                <c:pt idx="0">
                  <c:v>WP1</c:v>
                </c:pt>
                <c:pt idx="1">
                  <c:v>Other WPx</c:v>
                </c:pt>
              </c:strCache>
            </c:strRef>
          </c:cat>
          <c:val>
            <c:numRef>
              <c:f>Sheet1!$B$18:$B$19</c:f>
              <c:numCache>
                <c:formatCode>General</c:formatCode>
                <c:ptCount val="2"/>
                <c:pt idx="0">
                  <c:v>21</c:v>
                </c:pt>
                <c:pt idx="1">
                  <c:v>75</c:v>
                </c:pt>
              </c:numCache>
            </c:numRef>
          </c:val>
          <c:extLst>
            <c:ext xmlns:c16="http://schemas.microsoft.com/office/drawing/2014/chart" uri="{C3380CC4-5D6E-409C-BE32-E72D297353CC}">
              <c16:uniqueId val="{00000004-2AE0-4624-B815-08FB0B592693}"/>
            </c:ext>
          </c:extLst>
        </c:ser>
        <c:dLbls>
          <c:dLblPos val="ctr"/>
          <c:showLegendKey val="0"/>
          <c:showVal val="0"/>
          <c:showCatName val="0"/>
          <c:showSerName val="0"/>
          <c:showPercent val="1"/>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dirty="0"/>
              <a:t>Investment</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2"/>
              </a:solidFill>
              <a:ln w="19050">
                <a:solidFill>
                  <a:schemeClr val="lt1"/>
                </a:solidFill>
              </a:ln>
              <a:effectLst/>
            </c:spPr>
            <c:extLst>
              <c:ext xmlns:c16="http://schemas.microsoft.com/office/drawing/2014/chart" uri="{C3380CC4-5D6E-409C-BE32-E72D297353CC}">
                <c16:uniqueId val="{00000001-02A3-4F2F-8552-1E587F3DBBF5}"/>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02A3-4F2F-8552-1E587F3DBBF5}"/>
              </c:ext>
            </c:extLst>
          </c:dPt>
          <c:dLbls>
            <c:dLbl>
              <c:idx val="0"/>
              <c:layout>
                <c:manualLayout>
                  <c:x val="-0.21444185807996741"/>
                  <c:y val="0.26061472551559228"/>
                </c:manualLayout>
              </c:layout>
              <c:tx>
                <c:rich>
                  <a:bodyPr/>
                  <a:lstStyle/>
                  <a:p>
                    <a:fld id="{CD2350A4-0074-4C53-A9A2-F9DA9337A8A3}" type="VALUE">
                      <a:rPr lang="en-US"/>
                      <a:pPr/>
                      <a:t>[VALUE]</a:t>
                    </a:fld>
                    <a:r>
                      <a:rPr lang="en-US" sz="1800" b="0" i="0" u="none" strike="noStrike" kern="1200" baseline="0">
                        <a:solidFill>
                          <a:sysClr val="windowText" lastClr="000000"/>
                        </a:solidFill>
                      </a:rPr>
                      <a:t>M€</a:t>
                    </a:r>
                  </a:p>
                </c:rich>
              </c:tx>
              <c:dLblPos val="bestFit"/>
              <c:showLegendKey val="0"/>
              <c:showVal val="1"/>
              <c:showCatName val="0"/>
              <c:showSerName val="0"/>
              <c:showPercent val="0"/>
              <c:showBubbleSize val="0"/>
              <c:extLst>
                <c:ext xmlns:c15="http://schemas.microsoft.com/office/drawing/2012/chart" uri="{CE6537A1-D6FC-4f65-9D91-7224C49458BB}">
                  <c15:layout>
                    <c:manualLayout>
                      <c:w val="0.30444451220272783"/>
                      <c:h val="0.23762678091063061"/>
                    </c:manualLayout>
                  </c15:layout>
                  <c15:dlblFieldTable/>
                  <c15:showDataLabelsRange val="0"/>
                </c:ext>
                <c:ext xmlns:c16="http://schemas.microsoft.com/office/drawing/2014/chart" uri="{C3380CC4-5D6E-409C-BE32-E72D297353CC}">
                  <c16:uniqueId val="{00000001-02A3-4F2F-8552-1E587F3DBBF5}"/>
                </c:ext>
              </c:extLst>
            </c:dLbl>
            <c:dLbl>
              <c:idx val="1"/>
              <c:layout>
                <c:manualLayout>
                  <c:x val="0.24258734004232738"/>
                  <c:y val="-0.12453262927169483"/>
                </c:manualLayout>
              </c:layout>
              <c:tx>
                <c:rich>
                  <a:bodyPr/>
                  <a:lstStyle/>
                  <a:p>
                    <a:fld id="{A055C1AF-6B9B-4BE5-85C3-DCA3873F4F0A}" type="VALUE">
                      <a:rPr lang="en-US" smtClean="0"/>
                      <a:pPr/>
                      <a:t>[VALUE]</a:t>
                    </a:fld>
                    <a:r>
                      <a:rPr lang="en-US" dirty="0"/>
                      <a:t> M€</a:t>
                    </a:r>
                  </a:p>
                </c:rich>
              </c:tx>
              <c:dLblPos val="bestFit"/>
              <c:showLegendKey val="0"/>
              <c:showVal val="1"/>
              <c:showCatName val="0"/>
              <c:showSerName val="0"/>
              <c:showPercent val="0"/>
              <c:showBubbleSize val="0"/>
              <c:extLst>
                <c:ext xmlns:c15="http://schemas.microsoft.com/office/drawing/2012/chart" uri="{CE6537A1-D6FC-4f65-9D91-7224C49458BB}">
                  <c15:layout>
                    <c:manualLayout>
                      <c:w val="0.42209006277034972"/>
                      <c:h val="0.23762678091063061"/>
                    </c:manualLayout>
                  </c15:layout>
                  <c15:dlblFieldTable/>
                  <c15:showDataLabelsRange val="0"/>
                </c:ext>
                <c:ext xmlns:c16="http://schemas.microsoft.com/office/drawing/2014/chart" uri="{C3380CC4-5D6E-409C-BE32-E72D297353CC}">
                  <c16:uniqueId val="{00000003-02A3-4F2F-8552-1E587F3DBBF5}"/>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ysClr val="windowText" lastClr="000000"/>
                    </a:solidFill>
                    <a:latin typeface="+mn-lt"/>
                    <a:ea typeface="+mn-ea"/>
                    <a:cs typeface="+mn-cs"/>
                  </a:defRPr>
                </a:pPr>
                <a:endParaRPr lang="en-US"/>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Sheet1!$A$1:$A$2</c:f>
              <c:strCache>
                <c:ptCount val="2"/>
                <c:pt idx="0">
                  <c:v>WP1</c:v>
                </c:pt>
                <c:pt idx="1">
                  <c:v>Other WPx</c:v>
                </c:pt>
              </c:strCache>
            </c:strRef>
          </c:cat>
          <c:val>
            <c:numRef>
              <c:f>Sheet1!$B$1:$B$2</c:f>
              <c:numCache>
                <c:formatCode>General</c:formatCode>
                <c:ptCount val="2"/>
                <c:pt idx="0">
                  <c:v>4.4000000000000004</c:v>
                </c:pt>
                <c:pt idx="1">
                  <c:v>13.6</c:v>
                </c:pt>
              </c:numCache>
            </c:numRef>
          </c:val>
          <c:extLst>
            <c:ext xmlns:c16="http://schemas.microsoft.com/office/drawing/2014/chart" uri="{C3380CC4-5D6E-409C-BE32-E72D297353CC}">
              <c16:uniqueId val="{00000004-02A3-4F2F-8552-1E587F3DBBF5}"/>
            </c:ext>
          </c:extLst>
        </c:ser>
        <c:dLbls>
          <c:dLblPos val="ctr"/>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dirty="0"/>
              <a:t>Procurements</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1"/>
          <c:order val="0"/>
          <c:dPt>
            <c:idx val="0"/>
            <c:bubble3D val="0"/>
            <c:spPr>
              <a:solidFill>
                <a:schemeClr val="accent2"/>
              </a:solidFill>
              <a:ln>
                <a:noFill/>
              </a:ln>
              <a:effectLst/>
            </c:spPr>
            <c:extLst>
              <c:ext xmlns:c16="http://schemas.microsoft.com/office/drawing/2014/chart" uri="{C3380CC4-5D6E-409C-BE32-E72D297353CC}">
                <c16:uniqueId val="{00000001-67FD-492F-ADEF-DD11933A582D}"/>
              </c:ext>
            </c:extLst>
          </c:dPt>
          <c:dPt>
            <c:idx val="1"/>
            <c:bubble3D val="0"/>
            <c:spPr>
              <a:solidFill>
                <a:schemeClr val="accent4"/>
              </a:solidFill>
              <a:ln>
                <a:noFill/>
              </a:ln>
              <a:effectLst/>
            </c:spPr>
            <c:extLst>
              <c:ext xmlns:c16="http://schemas.microsoft.com/office/drawing/2014/chart" uri="{C3380CC4-5D6E-409C-BE32-E72D297353CC}">
                <c16:uniqueId val="{00000003-67FD-492F-ADEF-DD11933A582D}"/>
              </c:ext>
            </c:extLst>
          </c:dPt>
          <c:dLbls>
            <c:dLbl>
              <c:idx val="0"/>
              <c:layout>
                <c:manualLayout>
                  <c:x val="-9.0162527076441096E-2"/>
                  <c:y val="0.17818897637795275"/>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7FD-492F-ADEF-DD11933A582D}"/>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solidFill>
                    <a:latin typeface="+mn-lt"/>
                    <a:ea typeface="+mn-ea"/>
                    <a:cs typeface="+mn-cs"/>
                  </a:defRPr>
                </a:pPr>
                <a:endParaRPr lang="en-US"/>
              </a:p>
            </c:txPr>
            <c:dLblPos val="ctr"/>
            <c:showLegendKey val="0"/>
            <c:showVal val="1"/>
            <c:showCatName val="0"/>
            <c:showSerName val="0"/>
            <c:showPercent val="0"/>
            <c:showBubbleSize val="0"/>
            <c:showLeaderLines val="1"/>
            <c:leaderLines>
              <c:spPr>
                <a:ln w="6350" cap="flat" cmpd="sng" algn="ctr">
                  <a:solidFill>
                    <a:schemeClr val="tx1"/>
                  </a:solidFill>
                  <a:prstDash val="solid"/>
                  <a:round/>
                </a:ln>
                <a:effectLst/>
              </c:spPr>
            </c:leaderLines>
            <c:extLst>
              <c:ext xmlns:c15="http://schemas.microsoft.com/office/drawing/2012/chart" uri="{CE6537A1-D6FC-4f65-9D91-7224C49458BB}"/>
            </c:extLst>
          </c:dLbls>
          <c:cat>
            <c:strRef>
              <c:f>Sheet1!$A$37:$A$38</c:f>
              <c:strCache>
                <c:ptCount val="2"/>
                <c:pt idx="0">
                  <c:v>WP1</c:v>
                </c:pt>
                <c:pt idx="1">
                  <c:v>Other WPx</c:v>
                </c:pt>
              </c:strCache>
            </c:strRef>
          </c:cat>
          <c:val>
            <c:numRef>
              <c:f>Sheet1!$B$49:$B$50</c:f>
              <c:numCache>
                <c:formatCode>General</c:formatCode>
                <c:ptCount val="2"/>
                <c:pt idx="0">
                  <c:v>21</c:v>
                </c:pt>
                <c:pt idx="1">
                  <c:v>145</c:v>
                </c:pt>
              </c:numCache>
            </c:numRef>
          </c:val>
          <c:extLst>
            <c:ext xmlns:c16="http://schemas.microsoft.com/office/drawing/2014/chart" uri="{C3380CC4-5D6E-409C-BE32-E72D297353CC}">
              <c16:uniqueId val="{00000004-67FD-492F-ADEF-DD11933A582D}"/>
            </c:ext>
          </c:extLst>
        </c:ser>
        <c:ser>
          <c:idx val="0"/>
          <c:order val="1"/>
          <c:dPt>
            <c:idx val="0"/>
            <c:bubble3D val="0"/>
            <c:spPr>
              <a:solidFill>
                <a:schemeClr val="accent2"/>
              </a:solidFill>
              <a:ln>
                <a:noFill/>
              </a:ln>
              <a:effectLst/>
            </c:spPr>
            <c:extLst>
              <c:ext xmlns:c16="http://schemas.microsoft.com/office/drawing/2014/chart" uri="{C3380CC4-5D6E-409C-BE32-E72D297353CC}">
                <c16:uniqueId val="{00000006-67FD-492F-ADEF-DD11933A582D}"/>
              </c:ext>
            </c:extLst>
          </c:dPt>
          <c:dPt>
            <c:idx val="1"/>
            <c:bubble3D val="0"/>
            <c:spPr>
              <a:solidFill>
                <a:schemeClr val="accent4"/>
              </a:solidFill>
              <a:ln>
                <a:noFill/>
              </a:ln>
              <a:effectLst/>
            </c:spPr>
            <c:extLst>
              <c:ext xmlns:c16="http://schemas.microsoft.com/office/drawing/2014/chart" uri="{C3380CC4-5D6E-409C-BE32-E72D297353CC}">
                <c16:uniqueId val="{00000008-67FD-492F-ADEF-DD11933A582D}"/>
              </c:ext>
            </c:extLst>
          </c:dPt>
          <c:dLbls>
            <c:dLbl>
              <c:idx val="0"/>
              <c:layout>
                <c:manualLayout>
                  <c:x val="-0.12863298337707788"/>
                  <c:y val="0.1948184601924759"/>
                </c:manualLayout>
              </c:layout>
              <c:tx>
                <c:rich>
                  <a:bodyPr/>
                  <a:lstStyle/>
                  <a:p>
                    <a:fld id="{CD2350A4-0074-4C53-A9A2-F9DA9337A8A3}" type="VALUE">
                      <a:rPr lang="en-US"/>
                      <a:pPr/>
                      <a:t>[VALUE]</a:t>
                    </a:fld>
                    <a:r>
                      <a:rPr lang="en-US" sz="1800" b="0" i="0" u="none" strike="noStrike" kern="1200" baseline="0">
                        <a:solidFill>
                          <a:sysClr val="windowText" lastClr="000000"/>
                        </a:solidFill>
                      </a:rPr>
                      <a:t>M€</a:t>
                    </a:r>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6-67FD-492F-ADEF-DD11933A582D}"/>
                </c:ext>
              </c:extLst>
            </c:dLbl>
            <c:dLbl>
              <c:idx val="1"/>
              <c:tx>
                <c:rich>
                  <a:bodyPr/>
                  <a:lstStyle/>
                  <a:p>
                    <a:fld id="{A055C1AF-6B9B-4BE5-85C3-DCA3873F4F0A}" type="VALUE">
                      <a:rPr lang="en-US"/>
                      <a:pPr/>
                      <a:t>[VALUE]</a:t>
                    </a:fld>
                    <a:r>
                      <a:rPr lang="en-US"/>
                      <a:t> M€</a:t>
                    </a:r>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8-67FD-492F-ADEF-DD11933A582D}"/>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ysClr val="windowText" lastClr="000000"/>
                    </a:solidFill>
                    <a:latin typeface="+mn-lt"/>
                    <a:ea typeface="+mn-ea"/>
                    <a:cs typeface="+mn-cs"/>
                  </a:defRPr>
                </a:pPr>
                <a:endParaRPr lang="en-US"/>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prstDash val="solid"/>
                  <a:round/>
                </a:ln>
                <a:effectLst/>
              </c:spPr>
            </c:leaderLines>
            <c:extLst>
              <c:ext xmlns:c15="http://schemas.microsoft.com/office/drawing/2012/chart" uri="{CE6537A1-D6FC-4f65-9D91-7224C49458BB}"/>
            </c:extLst>
          </c:dLbls>
          <c:cat>
            <c:strRef>
              <c:f>Sheet1!$A$1:$A$2</c:f>
              <c:strCache>
                <c:ptCount val="2"/>
                <c:pt idx="0">
                  <c:v>WP1</c:v>
                </c:pt>
                <c:pt idx="1">
                  <c:v>Other WPx</c:v>
                </c:pt>
              </c:strCache>
            </c:strRef>
          </c:cat>
          <c:val>
            <c:numRef>
              <c:f>Sheet1!$B$1:$B$2</c:f>
              <c:numCache>
                <c:formatCode>General</c:formatCode>
                <c:ptCount val="2"/>
                <c:pt idx="0">
                  <c:v>4.4000000000000004</c:v>
                </c:pt>
                <c:pt idx="1">
                  <c:v>13.6</c:v>
                </c:pt>
              </c:numCache>
            </c:numRef>
          </c:val>
          <c:extLst>
            <c:ext xmlns:c16="http://schemas.microsoft.com/office/drawing/2014/chart" uri="{C3380CC4-5D6E-409C-BE32-E72D297353CC}">
              <c16:uniqueId val="{00000009-67FD-492F-ADEF-DD11933A582D}"/>
            </c:ext>
          </c:extLst>
        </c:ser>
        <c:dLbls>
          <c:dLblPos val="ctr"/>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extLst/>
  </c:chart>
  <c:spPr>
    <a:noFill/>
    <a:ln w="6350" cap="flat" cmpd="sng" algn="ctr">
      <a:noFill/>
      <a:prstDash val="solid"/>
      <a:miter lim="800000"/>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dirty="0"/>
              <a:t>Recruited </a:t>
            </a:r>
            <a:r>
              <a:rPr lang="en-US" sz="1600" b="1" dirty="0" err="1"/>
              <a:t>Personel</a:t>
            </a:r>
            <a:endParaRPr lang="en-US" sz="1600" b="1" dirty="0"/>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1"/>
          <c:order val="0"/>
          <c:dPt>
            <c:idx val="0"/>
            <c:bubble3D val="0"/>
            <c:spPr>
              <a:solidFill>
                <a:schemeClr val="accent2"/>
              </a:solidFill>
              <a:ln>
                <a:noFill/>
              </a:ln>
              <a:effectLst/>
            </c:spPr>
            <c:extLst>
              <c:ext xmlns:c16="http://schemas.microsoft.com/office/drawing/2014/chart" uri="{C3380CC4-5D6E-409C-BE32-E72D297353CC}">
                <c16:uniqueId val="{00000001-6B6F-462C-9F5F-7B65CC52AF6F}"/>
              </c:ext>
            </c:extLst>
          </c:dPt>
          <c:dPt>
            <c:idx val="1"/>
            <c:bubble3D val="0"/>
            <c:spPr>
              <a:solidFill>
                <a:schemeClr val="accent4"/>
              </a:solidFill>
              <a:ln>
                <a:noFill/>
              </a:ln>
              <a:effectLst/>
            </c:spPr>
            <c:extLst>
              <c:ext xmlns:c16="http://schemas.microsoft.com/office/drawing/2014/chart" uri="{C3380CC4-5D6E-409C-BE32-E72D297353CC}">
                <c16:uniqueId val="{00000003-6B6F-462C-9F5F-7B65CC52AF6F}"/>
              </c:ext>
            </c:extLst>
          </c:dPt>
          <c:dLbls>
            <c:dLbl>
              <c:idx val="0"/>
              <c:layout>
                <c:manualLayout>
                  <c:x val="-9.144588354202085E-2"/>
                  <c:y val="0.1964086815488427"/>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B6F-462C-9F5F-7B65CC52AF6F}"/>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solidFill>
                    <a:latin typeface="+mn-lt"/>
                    <a:ea typeface="+mn-ea"/>
                    <a:cs typeface="+mn-cs"/>
                  </a:defRPr>
                </a:pPr>
                <a:endParaRPr lang="en-US"/>
              </a:p>
            </c:txPr>
            <c:dLblPos val="ctr"/>
            <c:showLegendKey val="0"/>
            <c:showVal val="1"/>
            <c:showCatName val="0"/>
            <c:showSerName val="0"/>
            <c:showPercent val="0"/>
            <c:showBubbleSize val="0"/>
            <c:showLeaderLines val="1"/>
            <c:leaderLines>
              <c:spPr>
                <a:ln w="6350" cap="flat" cmpd="sng" algn="ctr">
                  <a:solidFill>
                    <a:schemeClr val="tx1"/>
                  </a:solidFill>
                  <a:prstDash val="solid"/>
                  <a:round/>
                </a:ln>
                <a:effectLst/>
              </c:spPr>
            </c:leaderLines>
            <c:extLst>
              <c:ext xmlns:c15="http://schemas.microsoft.com/office/drawing/2012/chart" uri="{CE6537A1-D6FC-4f65-9D91-7224C49458BB}"/>
            </c:extLst>
          </c:dLbls>
          <c:cat>
            <c:strRef>
              <c:f>Sheet1!$A$37:$A$38</c:f>
              <c:strCache>
                <c:ptCount val="2"/>
                <c:pt idx="0">
                  <c:v>WP1</c:v>
                </c:pt>
                <c:pt idx="1">
                  <c:v>Other WPx</c:v>
                </c:pt>
              </c:strCache>
            </c:strRef>
          </c:cat>
          <c:val>
            <c:numRef>
              <c:f>Sheet1!$B$37:$B$38</c:f>
              <c:numCache>
                <c:formatCode>General</c:formatCode>
                <c:ptCount val="2"/>
                <c:pt idx="0">
                  <c:v>6</c:v>
                </c:pt>
                <c:pt idx="1">
                  <c:v>25</c:v>
                </c:pt>
              </c:numCache>
            </c:numRef>
          </c:val>
          <c:extLst>
            <c:ext xmlns:c16="http://schemas.microsoft.com/office/drawing/2014/chart" uri="{C3380CC4-5D6E-409C-BE32-E72D297353CC}">
              <c16:uniqueId val="{00000004-6B6F-462C-9F5F-7B65CC52AF6F}"/>
            </c:ext>
          </c:extLst>
        </c:ser>
        <c:ser>
          <c:idx val="0"/>
          <c:order val="1"/>
          <c:dPt>
            <c:idx val="0"/>
            <c:bubble3D val="0"/>
            <c:spPr>
              <a:solidFill>
                <a:schemeClr val="accent2"/>
              </a:solidFill>
              <a:ln>
                <a:noFill/>
              </a:ln>
              <a:effectLst/>
            </c:spPr>
            <c:extLst>
              <c:ext xmlns:c16="http://schemas.microsoft.com/office/drawing/2014/chart" uri="{C3380CC4-5D6E-409C-BE32-E72D297353CC}">
                <c16:uniqueId val="{00000006-6B6F-462C-9F5F-7B65CC52AF6F}"/>
              </c:ext>
            </c:extLst>
          </c:dPt>
          <c:dPt>
            <c:idx val="1"/>
            <c:bubble3D val="0"/>
            <c:spPr>
              <a:solidFill>
                <a:schemeClr val="accent4"/>
              </a:solidFill>
              <a:ln>
                <a:noFill/>
              </a:ln>
              <a:effectLst/>
            </c:spPr>
            <c:extLst>
              <c:ext xmlns:c16="http://schemas.microsoft.com/office/drawing/2014/chart" uri="{C3380CC4-5D6E-409C-BE32-E72D297353CC}">
                <c16:uniqueId val="{00000008-6B6F-462C-9F5F-7B65CC52AF6F}"/>
              </c:ext>
            </c:extLst>
          </c:dPt>
          <c:dLbls>
            <c:dLbl>
              <c:idx val="0"/>
              <c:layout>
                <c:manualLayout>
                  <c:x val="-0.12863298337707788"/>
                  <c:y val="0.1948184601924759"/>
                </c:manualLayout>
              </c:layout>
              <c:tx>
                <c:rich>
                  <a:bodyPr/>
                  <a:lstStyle/>
                  <a:p>
                    <a:fld id="{CD2350A4-0074-4C53-A9A2-F9DA9337A8A3}" type="VALUE">
                      <a:rPr lang="en-US"/>
                      <a:pPr/>
                      <a:t>[VALUE]</a:t>
                    </a:fld>
                    <a:r>
                      <a:rPr lang="en-US" sz="1800" b="0" i="0" u="none" strike="noStrike" kern="1200" baseline="0">
                        <a:solidFill>
                          <a:sysClr val="windowText" lastClr="000000"/>
                        </a:solidFill>
                      </a:rPr>
                      <a:t>M€</a:t>
                    </a:r>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6-6B6F-462C-9F5F-7B65CC52AF6F}"/>
                </c:ext>
              </c:extLst>
            </c:dLbl>
            <c:dLbl>
              <c:idx val="1"/>
              <c:tx>
                <c:rich>
                  <a:bodyPr/>
                  <a:lstStyle/>
                  <a:p>
                    <a:fld id="{A055C1AF-6B9B-4BE5-85C3-DCA3873F4F0A}" type="VALUE">
                      <a:rPr lang="en-US"/>
                      <a:pPr/>
                      <a:t>[VALUE]</a:t>
                    </a:fld>
                    <a:r>
                      <a:rPr lang="en-US"/>
                      <a:t> M€</a:t>
                    </a:r>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8-6B6F-462C-9F5F-7B65CC52AF6F}"/>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ysClr val="windowText" lastClr="000000"/>
                    </a:solidFill>
                    <a:latin typeface="+mn-lt"/>
                    <a:ea typeface="+mn-ea"/>
                    <a:cs typeface="+mn-cs"/>
                  </a:defRPr>
                </a:pPr>
                <a:endParaRPr lang="en-US"/>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prstDash val="solid"/>
                  <a:round/>
                </a:ln>
                <a:effectLst/>
              </c:spPr>
            </c:leaderLines>
            <c:extLst>
              <c:ext xmlns:c15="http://schemas.microsoft.com/office/drawing/2012/chart" uri="{CE6537A1-D6FC-4f65-9D91-7224C49458BB}"/>
            </c:extLst>
          </c:dLbls>
          <c:cat>
            <c:strRef>
              <c:f>Sheet1!$A$1:$A$2</c:f>
              <c:strCache>
                <c:ptCount val="2"/>
                <c:pt idx="0">
                  <c:v>WP1</c:v>
                </c:pt>
                <c:pt idx="1">
                  <c:v>Other WPx</c:v>
                </c:pt>
              </c:strCache>
            </c:strRef>
          </c:cat>
          <c:val>
            <c:numRef>
              <c:f>Sheet1!$B$1:$B$2</c:f>
              <c:numCache>
                <c:formatCode>General</c:formatCode>
                <c:ptCount val="2"/>
                <c:pt idx="0">
                  <c:v>4.4000000000000004</c:v>
                </c:pt>
                <c:pt idx="1">
                  <c:v>13.6</c:v>
                </c:pt>
              </c:numCache>
            </c:numRef>
          </c:val>
          <c:extLst>
            <c:ext xmlns:c16="http://schemas.microsoft.com/office/drawing/2014/chart" uri="{C3380CC4-5D6E-409C-BE32-E72D297353CC}">
              <c16:uniqueId val="{00000009-6B6F-462C-9F5F-7B65CC52AF6F}"/>
            </c:ext>
          </c:extLst>
        </c:ser>
        <c:dLbls>
          <c:dLblPos val="ctr"/>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extLst/>
  </c:chart>
  <c:spPr>
    <a:noFill/>
    <a:ln w="6350" cap="flat" cmpd="sng" algn="ctr">
      <a:noFill/>
      <a:prstDash val="solid"/>
      <a:miter lim="800000"/>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4.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B199E60-03A7-42D9-AA20-CFE5474C6CA5}" type="doc">
      <dgm:prSet loTypeId="urn:microsoft.com/office/officeart/2005/8/layout/chevronAccent+Icon" loCatId="process" qsTypeId="urn:microsoft.com/office/officeart/2005/8/quickstyle/simple1" qsCatId="simple" csTypeId="urn:microsoft.com/office/officeart/2005/8/colors/accent1_2" csCatId="accent1" phldr="1"/>
      <dgm:spPr/>
      <dgm:t>
        <a:bodyPr/>
        <a:lstStyle/>
        <a:p>
          <a:endParaRPr lang="en-US"/>
        </a:p>
      </dgm:t>
    </dgm:pt>
    <dgm:pt modelId="{00B71828-90E9-4532-8306-F9C034DB4A31}">
      <dgm:prSet phldrT="[Text]" custT="1"/>
      <dgm:spPr/>
      <dgm:t>
        <a:bodyPr/>
        <a:lstStyle/>
        <a:p>
          <a:r>
            <a:rPr lang="it-IT" sz="1400" b="1" dirty="0">
              <a:solidFill>
                <a:srgbClr val="FF0000"/>
              </a:solidFill>
            </a:rPr>
            <a:t>RFX</a:t>
          </a:r>
          <a:br>
            <a:rPr lang="it-IT" sz="1400" b="1" dirty="0">
              <a:solidFill>
                <a:srgbClr val="FF0000"/>
              </a:solidFill>
            </a:rPr>
          </a:br>
          <a:r>
            <a:rPr lang="it-IT" sz="1400" b="1" dirty="0">
              <a:solidFill>
                <a:srgbClr val="FF0000"/>
              </a:solidFill>
            </a:rPr>
            <a:t>1992-1999</a:t>
          </a:r>
          <a:endParaRPr lang="en-US" sz="1400" b="1" dirty="0">
            <a:solidFill>
              <a:srgbClr val="FF0000"/>
            </a:solidFill>
          </a:endParaRPr>
        </a:p>
      </dgm:t>
    </dgm:pt>
    <dgm:pt modelId="{82121C96-94CD-417F-BF89-F8643E12EA09}" type="parTrans" cxnId="{3D36CFE9-8E12-4596-8DCF-1F21A379430F}">
      <dgm:prSet/>
      <dgm:spPr/>
      <dgm:t>
        <a:bodyPr/>
        <a:lstStyle/>
        <a:p>
          <a:endParaRPr lang="en-US"/>
        </a:p>
      </dgm:t>
    </dgm:pt>
    <dgm:pt modelId="{C34CFD68-057A-48AC-A493-8DC9939CCD41}" type="sibTrans" cxnId="{3D36CFE9-8E12-4596-8DCF-1F21A379430F}">
      <dgm:prSet/>
      <dgm:spPr/>
      <dgm:t>
        <a:bodyPr/>
        <a:lstStyle/>
        <a:p>
          <a:endParaRPr lang="en-US"/>
        </a:p>
      </dgm:t>
    </dgm:pt>
    <dgm:pt modelId="{1101FB5A-F75E-4853-A7AE-FC493C48EEF2}">
      <dgm:prSet phldrT="[Text]" custT="1"/>
      <dgm:spPr/>
      <dgm:t>
        <a:bodyPr/>
        <a:lstStyle/>
        <a:p>
          <a:pPr marL="0" lvl="0" indent="0" algn="ctr" defTabSz="533400">
            <a:lnSpc>
              <a:spcPct val="90000"/>
            </a:lnSpc>
            <a:spcBef>
              <a:spcPct val="0"/>
            </a:spcBef>
            <a:spcAft>
              <a:spcPct val="35000"/>
            </a:spcAft>
            <a:buNone/>
          </a:pPr>
          <a:r>
            <a:rPr lang="it-IT" sz="1400" b="1" kern="1200" dirty="0">
              <a:solidFill>
                <a:srgbClr val="FF0000"/>
              </a:solidFill>
            </a:rPr>
            <a:t>RFX-</a:t>
          </a:r>
          <a:r>
            <a:rPr lang="it-IT" sz="1400" b="1" kern="1200" dirty="0" err="1">
              <a:solidFill>
                <a:srgbClr val="FF0000"/>
              </a:solidFill>
            </a:rPr>
            <a:t>mod</a:t>
          </a:r>
          <a:br>
            <a:rPr lang="it-IT" sz="1400" b="1" kern="1200" dirty="0">
              <a:solidFill>
                <a:srgbClr val="FF0000"/>
              </a:solidFill>
            </a:rPr>
          </a:br>
          <a:r>
            <a:rPr lang="it-IT" sz="1400" b="1" kern="1200" dirty="0">
              <a:solidFill>
                <a:srgbClr val="FF0000"/>
              </a:solidFill>
            </a:rPr>
            <a:t>2004-2015</a:t>
          </a:r>
          <a:endParaRPr lang="en-US" sz="1400" b="1" kern="1200" dirty="0">
            <a:solidFill>
              <a:srgbClr val="FF0000"/>
            </a:solidFill>
            <a:latin typeface="Calibri" panose="020F0502020204030204"/>
            <a:ea typeface="+mn-ea"/>
            <a:cs typeface="+mn-cs"/>
          </a:endParaRPr>
        </a:p>
      </dgm:t>
    </dgm:pt>
    <dgm:pt modelId="{07439EE7-F1AE-44E9-AEE5-33FE12BA3C27}" type="parTrans" cxnId="{11591D26-EE86-4A1F-A72C-3AE3FDB010FE}">
      <dgm:prSet/>
      <dgm:spPr/>
      <dgm:t>
        <a:bodyPr/>
        <a:lstStyle/>
        <a:p>
          <a:endParaRPr lang="en-US"/>
        </a:p>
      </dgm:t>
    </dgm:pt>
    <dgm:pt modelId="{13748A24-E314-405C-A9E7-1CF65C215671}" type="sibTrans" cxnId="{11591D26-EE86-4A1F-A72C-3AE3FDB010FE}">
      <dgm:prSet/>
      <dgm:spPr/>
      <dgm:t>
        <a:bodyPr/>
        <a:lstStyle/>
        <a:p>
          <a:endParaRPr lang="en-US"/>
        </a:p>
      </dgm:t>
    </dgm:pt>
    <dgm:pt modelId="{A282DD90-F7AC-416F-8B9A-878F424746D5}">
      <dgm:prSet phldrT="[Text]" custT="1"/>
      <dgm:spPr/>
      <dgm:t>
        <a:bodyPr/>
        <a:lstStyle/>
        <a:p>
          <a:r>
            <a:rPr lang="it-IT" sz="1400" b="1" dirty="0">
              <a:solidFill>
                <a:srgbClr val="FF0000"/>
              </a:solidFill>
            </a:rPr>
            <a:t>RFX-mod2</a:t>
          </a:r>
          <a:br>
            <a:rPr lang="it-IT" sz="1400" b="1" dirty="0">
              <a:solidFill>
                <a:srgbClr val="FF0000"/>
              </a:solidFill>
            </a:rPr>
          </a:br>
          <a:r>
            <a:rPr lang="it-IT" sz="1400" b="1" dirty="0">
              <a:solidFill>
                <a:srgbClr val="FF0000"/>
              </a:solidFill>
            </a:rPr>
            <a:t>2026-2036</a:t>
          </a:r>
          <a:endParaRPr lang="en-US" sz="1400" b="1" dirty="0">
            <a:solidFill>
              <a:srgbClr val="FF0000"/>
            </a:solidFill>
          </a:endParaRPr>
        </a:p>
      </dgm:t>
    </dgm:pt>
    <dgm:pt modelId="{EF3E02FF-74FF-42E8-BB48-DAC9A782476F}" type="parTrans" cxnId="{717556E3-16BC-49CF-9E1F-F7C429E45CFB}">
      <dgm:prSet/>
      <dgm:spPr/>
      <dgm:t>
        <a:bodyPr/>
        <a:lstStyle/>
        <a:p>
          <a:endParaRPr lang="en-US"/>
        </a:p>
      </dgm:t>
    </dgm:pt>
    <dgm:pt modelId="{31A4CE48-6B9F-4359-A00F-FB3E65E0CE3D}" type="sibTrans" cxnId="{717556E3-16BC-49CF-9E1F-F7C429E45CFB}">
      <dgm:prSet/>
      <dgm:spPr/>
      <dgm:t>
        <a:bodyPr/>
        <a:lstStyle/>
        <a:p>
          <a:endParaRPr lang="en-US"/>
        </a:p>
      </dgm:t>
    </dgm:pt>
    <dgm:pt modelId="{DBD0292B-58FD-44D7-9ED9-C317633E0BF4}" type="pres">
      <dgm:prSet presAssocID="{9B199E60-03A7-42D9-AA20-CFE5474C6CA5}" presName="Name0" presStyleCnt="0">
        <dgm:presLayoutVars>
          <dgm:dir/>
          <dgm:resizeHandles val="exact"/>
        </dgm:presLayoutVars>
      </dgm:prSet>
      <dgm:spPr/>
    </dgm:pt>
    <dgm:pt modelId="{2CE48E81-2E6E-4ED1-AEED-077E29C10031}" type="pres">
      <dgm:prSet presAssocID="{00B71828-90E9-4532-8306-F9C034DB4A31}" presName="composite" presStyleCnt="0"/>
      <dgm:spPr/>
    </dgm:pt>
    <dgm:pt modelId="{55FF971D-D635-4285-B152-8EE591B71869}" type="pres">
      <dgm:prSet presAssocID="{00B71828-90E9-4532-8306-F9C034DB4A31}" presName="bgChev" presStyleLbl="node1" presStyleIdx="0" presStyleCnt="3" custLinFactNeighborX="486"/>
      <dgm:spPr>
        <a:solidFill>
          <a:srgbClr val="00B0F0"/>
        </a:solidFill>
      </dgm:spPr>
    </dgm:pt>
    <dgm:pt modelId="{081FC638-2A3B-4EE0-B0F5-E50061253347}" type="pres">
      <dgm:prSet presAssocID="{00B71828-90E9-4532-8306-F9C034DB4A31}" presName="txNode" presStyleLbl="fgAcc1" presStyleIdx="0" presStyleCnt="3" custScaleX="60196" custLinFactNeighborX="-7319" custLinFactNeighborY="-5119">
        <dgm:presLayoutVars>
          <dgm:bulletEnabled val="1"/>
        </dgm:presLayoutVars>
      </dgm:prSet>
      <dgm:spPr/>
    </dgm:pt>
    <dgm:pt modelId="{FF1D0457-E7A8-4263-B9FC-26B15EC4C5AA}" type="pres">
      <dgm:prSet presAssocID="{C34CFD68-057A-48AC-A493-8DC9939CCD41}" presName="compositeSpace" presStyleCnt="0"/>
      <dgm:spPr/>
    </dgm:pt>
    <dgm:pt modelId="{1ADC3A72-D45A-4B26-92B8-0CFF86BEB353}" type="pres">
      <dgm:prSet presAssocID="{1101FB5A-F75E-4853-A7AE-FC493C48EEF2}" presName="composite" presStyleCnt="0"/>
      <dgm:spPr/>
    </dgm:pt>
    <dgm:pt modelId="{FFE71245-2D74-49C7-84FF-64AC88227BF2}" type="pres">
      <dgm:prSet presAssocID="{1101FB5A-F75E-4853-A7AE-FC493C48EEF2}" presName="bgChev" presStyleLbl="node1" presStyleIdx="1" presStyleCnt="3"/>
      <dgm:spPr>
        <a:solidFill>
          <a:srgbClr val="0070C0"/>
        </a:solidFill>
      </dgm:spPr>
    </dgm:pt>
    <dgm:pt modelId="{619AB894-4DF6-4C96-BE87-9238692F753E}" type="pres">
      <dgm:prSet presAssocID="{1101FB5A-F75E-4853-A7AE-FC493C48EEF2}" presName="txNode" presStyleLbl="fgAcc1" presStyleIdx="1" presStyleCnt="3" custScaleX="66424" custScaleY="100000" custLinFactNeighborX="-18152" custLinFactNeighborY="-6152">
        <dgm:presLayoutVars>
          <dgm:bulletEnabled val="1"/>
        </dgm:presLayoutVars>
      </dgm:prSet>
      <dgm:spPr/>
    </dgm:pt>
    <dgm:pt modelId="{B31727AD-C2CD-40C3-B4AC-05FF5A79DF82}" type="pres">
      <dgm:prSet presAssocID="{13748A24-E314-405C-A9E7-1CF65C215671}" presName="compositeSpace" presStyleCnt="0"/>
      <dgm:spPr/>
    </dgm:pt>
    <dgm:pt modelId="{1C20C729-6EA5-4C1C-822D-AA807F70D170}" type="pres">
      <dgm:prSet presAssocID="{A282DD90-F7AC-416F-8B9A-878F424746D5}" presName="composite" presStyleCnt="0"/>
      <dgm:spPr/>
    </dgm:pt>
    <dgm:pt modelId="{35703624-79AD-4B5A-AFF9-F64C2ABBCAE6}" type="pres">
      <dgm:prSet presAssocID="{A282DD90-F7AC-416F-8B9A-878F424746D5}" presName="bgChev" presStyleLbl="node1" presStyleIdx="2" presStyleCnt="3"/>
      <dgm:spPr>
        <a:solidFill>
          <a:srgbClr val="225FAC"/>
        </a:solidFill>
      </dgm:spPr>
    </dgm:pt>
    <dgm:pt modelId="{F3C96CE9-D9E7-403E-AE5F-54D114246A53}" type="pres">
      <dgm:prSet presAssocID="{A282DD90-F7AC-416F-8B9A-878F424746D5}" presName="txNode" presStyleLbl="fgAcc1" presStyleIdx="2" presStyleCnt="3" custScaleX="70467" custLinFactNeighborX="-12504" custLinFactNeighborY="-3057">
        <dgm:presLayoutVars>
          <dgm:bulletEnabled val="1"/>
        </dgm:presLayoutVars>
      </dgm:prSet>
      <dgm:spPr/>
    </dgm:pt>
  </dgm:ptLst>
  <dgm:cxnLst>
    <dgm:cxn modelId="{159BE317-F12F-4305-9434-015D0ECEE0D6}" type="presOf" srcId="{9B199E60-03A7-42D9-AA20-CFE5474C6CA5}" destId="{DBD0292B-58FD-44D7-9ED9-C317633E0BF4}" srcOrd="0" destOrd="0" presId="urn:microsoft.com/office/officeart/2005/8/layout/chevronAccent+Icon"/>
    <dgm:cxn modelId="{D452B123-6D89-4805-8CEB-6D4C85B9FD03}" type="presOf" srcId="{1101FB5A-F75E-4853-A7AE-FC493C48EEF2}" destId="{619AB894-4DF6-4C96-BE87-9238692F753E}" srcOrd="0" destOrd="0" presId="urn:microsoft.com/office/officeart/2005/8/layout/chevronAccent+Icon"/>
    <dgm:cxn modelId="{11591D26-EE86-4A1F-A72C-3AE3FDB010FE}" srcId="{9B199E60-03A7-42D9-AA20-CFE5474C6CA5}" destId="{1101FB5A-F75E-4853-A7AE-FC493C48EEF2}" srcOrd="1" destOrd="0" parTransId="{07439EE7-F1AE-44E9-AEE5-33FE12BA3C27}" sibTransId="{13748A24-E314-405C-A9E7-1CF65C215671}"/>
    <dgm:cxn modelId="{6F806A83-3561-481B-90F3-D4FA40E0512F}" type="presOf" srcId="{00B71828-90E9-4532-8306-F9C034DB4A31}" destId="{081FC638-2A3B-4EE0-B0F5-E50061253347}" srcOrd="0" destOrd="0" presId="urn:microsoft.com/office/officeart/2005/8/layout/chevronAccent+Icon"/>
    <dgm:cxn modelId="{6405B18D-132A-4625-B777-59C289DA2AD1}" type="presOf" srcId="{A282DD90-F7AC-416F-8B9A-878F424746D5}" destId="{F3C96CE9-D9E7-403E-AE5F-54D114246A53}" srcOrd="0" destOrd="0" presId="urn:microsoft.com/office/officeart/2005/8/layout/chevronAccent+Icon"/>
    <dgm:cxn modelId="{717556E3-16BC-49CF-9E1F-F7C429E45CFB}" srcId="{9B199E60-03A7-42D9-AA20-CFE5474C6CA5}" destId="{A282DD90-F7AC-416F-8B9A-878F424746D5}" srcOrd="2" destOrd="0" parTransId="{EF3E02FF-74FF-42E8-BB48-DAC9A782476F}" sibTransId="{31A4CE48-6B9F-4359-A00F-FB3E65E0CE3D}"/>
    <dgm:cxn modelId="{3D36CFE9-8E12-4596-8DCF-1F21A379430F}" srcId="{9B199E60-03A7-42D9-AA20-CFE5474C6CA5}" destId="{00B71828-90E9-4532-8306-F9C034DB4A31}" srcOrd="0" destOrd="0" parTransId="{82121C96-94CD-417F-BF89-F8643E12EA09}" sibTransId="{C34CFD68-057A-48AC-A493-8DC9939CCD41}"/>
    <dgm:cxn modelId="{3C2447B1-55E1-4857-83F7-83145709F945}" type="presParOf" srcId="{DBD0292B-58FD-44D7-9ED9-C317633E0BF4}" destId="{2CE48E81-2E6E-4ED1-AEED-077E29C10031}" srcOrd="0" destOrd="0" presId="urn:microsoft.com/office/officeart/2005/8/layout/chevronAccent+Icon"/>
    <dgm:cxn modelId="{B68944DD-8CE0-4F38-A29F-0B23FC208C97}" type="presParOf" srcId="{2CE48E81-2E6E-4ED1-AEED-077E29C10031}" destId="{55FF971D-D635-4285-B152-8EE591B71869}" srcOrd="0" destOrd="0" presId="urn:microsoft.com/office/officeart/2005/8/layout/chevronAccent+Icon"/>
    <dgm:cxn modelId="{A6D26585-9CA2-4F03-B2BF-0F2453B6DC48}" type="presParOf" srcId="{2CE48E81-2E6E-4ED1-AEED-077E29C10031}" destId="{081FC638-2A3B-4EE0-B0F5-E50061253347}" srcOrd="1" destOrd="0" presId="urn:microsoft.com/office/officeart/2005/8/layout/chevronAccent+Icon"/>
    <dgm:cxn modelId="{844E27F3-74CE-42FF-8F68-AC502E1B04AA}" type="presParOf" srcId="{DBD0292B-58FD-44D7-9ED9-C317633E0BF4}" destId="{FF1D0457-E7A8-4263-B9FC-26B15EC4C5AA}" srcOrd="1" destOrd="0" presId="urn:microsoft.com/office/officeart/2005/8/layout/chevronAccent+Icon"/>
    <dgm:cxn modelId="{8B332724-22C3-4CE7-AE89-EF8FF1A901BE}" type="presParOf" srcId="{DBD0292B-58FD-44D7-9ED9-C317633E0BF4}" destId="{1ADC3A72-D45A-4B26-92B8-0CFF86BEB353}" srcOrd="2" destOrd="0" presId="urn:microsoft.com/office/officeart/2005/8/layout/chevronAccent+Icon"/>
    <dgm:cxn modelId="{2BF58AE6-4EAC-4492-930E-43D67BD18B43}" type="presParOf" srcId="{1ADC3A72-D45A-4B26-92B8-0CFF86BEB353}" destId="{FFE71245-2D74-49C7-84FF-64AC88227BF2}" srcOrd="0" destOrd="0" presId="urn:microsoft.com/office/officeart/2005/8/layout/chevronAccent+Icon"/>
    <dgm:cxn modelId="{3F5A78BA-1771-46D5-88D8-C383CA4E8137}" type="presParOf" srcId="{1ADC3A72-D45A-4B26-92B8-0CFF86BEB353}" destId="{619AB894-4DF6-4C96-BE87-9238692F753E}" srcOrd="1" destOrd="0" presId="urn:microsoft.com/office/officeart/2005/8/layout/chevronAccent+Icon"/>
    <dgm:cxn modelId="{1A580D25-A557-4058-B8B8-9B4C52B504A3}" type="presParOf" srcId="{DBD0292B-58FD-44D7-9ED9-C317633E0BF4}" destId="{B31727AD-C2CD-40C3-B4AC-05FF5A79DF82}" srcOrd="3" destOrd="0" presId="urn:microsoft.com/office/officeart/2005/8/layout/chevronAccent+Icon"/>
    <dgm:cxn modelId="{BFB99CEA-0CFC-4D7A-9890-FD61C422628E}" type="presParOf" srcId="{DBD0292B-58FD-44D7-9ED9-C317633E0BF4}" destId="{1C20C729-6EA5-4C1C-822D-AA807F70D170}" srcOrd="4" destOrd="0" presId="urn:microsoft.com/office/officeart/2005/8/layout/chevronAccent+Icon"/>
    <dgm:cxn modelId="{2F21D24E-C97B-42EF-80F5-FBD4DF4EA2CA}" type="presParOf" srcId="{1C20C729-6EA5-4C1C-822D-AA807F70D170}" destId="{35703624-79AD-4B5A-AFF9-F64C2ABBCAE6}" srcOrd="0" destOrd="0" presId="urn:microsoft.com/office/officeart/2005/8/layout/chevronAccent+Icon"/>
    <dgm:cxn modelId="{0E2E9286-C118-4739-A90D-0D224FAE754F}" type="presParOf" srcId="{1C20C729-6EA5-4C1C-822D-AA807F70D170}" destId="{F3C96CE9-D9E7-403E-AE5F-54D114246A53}" srcOrd="1" destOrd="0" presId="urn:microsoft.com/office/officeart/2005/8/layout/chevronAccent+Icon"/>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F971D-D635-4285-B152-8EE591B71869}">
      <dsp:nvSpPr>
        <dsp:cNvPr id="0" name=""/>
        <dsp:cNvSpPr/>
      </dsp:nvSpPr>
      <dsp:spPr>
        <a:xfrm>
          <a:off x="18194" y="0"/>
          <a:ext cx="3582769" cy="438911"/>
        </a:xfrm>
        <a:prstGeom prst="chevron">
          <a:avLst>
            <a:gd name="adj" fmla="val 40000"/>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81FC638-2A3B-4EE0-B0F5-E50061253347}">
      <dsp:nvSpPr>
        <dsp:cNvPr id="0" name=""/>
        <dsp:cNvSpPr/>
      </dsp:nvSpPr>
      <dsp:spPr>
        <a:xfrm>
          <a:off x="1336879" y="87260"/>
          <a:ext cx="1821199" cy="4389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it-IT" sz="1400" b="1" kern="1200" dirty="0">
              <a:solidFill>
                <a:srgbClr val="FF0000"/>
              </a:solidFill>
            </a:rPr>
            <a:t>RFX</a:t>
          </a:r>
          <a:br>
            <a:rPr lang="it-IT" sz="1400" b="1" kern="1200" dirty="0">
              <a:solidFill>
                <a:srgbClr val="FF0000"/>
              </a:solidFill>
            </a:rPr>
          </a:br>
          <a:r>
            <a:rPr lang="it-IT" sz="1400" b="1" kern="1200" dirty="0">
              <a:solidFill>
                <a:srgbClr val="FF0000"/>
              </a:solidFill>
            </a:rPr>
            <a:t>1992-1999</a:t>
          </a:r>
          <a:endParaRPr lang="en-US" sz="1400" b="1" kern="1200" dirty="0">
            <a:solidFill>
              <a:srgbClr val="FF0000"/>
            </a:solidFill>
          </a:endParaRPr>
        </a:p>
      </dsp:txBody>
      <dsp:txXfrm>
        <a:off x="1349734" y="100115"/>
        <a:ext cx="1795489" cy="413201"/>
      </dsp:txXfrm>
    </dsp:sp>
    <dsp:sp modelId="{FFE71245-2D74-49C7-84FF-64AC88227BF2}">
      <dsp:nvSpPr>
        <dsp:cNvPr id="0" name=""/>
        <dsp:cNvSpPr/>
      </dsp:nvSpPr>
      <dsp:spPr>
        <a:xfrm>
          <a:off x="3695015" y="0"/>
          <a:ext cx="3582769" cy="438911"/>
        </a:xfrm>
        <a:prstGeom prst="chevron">
          <a:avLst>
            <a:gd name="adj" fmla="val 40000"/>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19AB894-4DF6-4C96-BE87-9238692F753E}">
      <dsp:nvSpPr>
        <dsp:cNvPr id="0" name=""/>
        <dsp:cNvSpPr/>
      </dsp:nvSpPr>
      <dsp:spPr>
        <a:xfrm>
          <a:off x="4609153" y="82726"/>
          <a:ext cx="2009624" cy="43891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533400">
            <a:lnSpc>
              <a:spcPct val="90000"/>
            </a:lnSpc>
            <a:spcBef>
              <a:spcPct val="0"/>
            </a:spcBef>
            <a:spcAft>
              <a:spcPct val="35000"/>
            </a:spcAft>
            <a:buNone/>
          </a:pPr>
          <a:r>
            <a:rPr lang="it-IT" sz="1400" b="1" kern="1200" dirty="0">
              <a:solidFill>
                <a:srgbClr val="FF0000"/>
              </a:solidFill>
            </a:rPr>
            <a:t>RFX-</a:t>
          </a:r>
          <a:r>
            <a:rPr lang="it-IT" sz="1400" b="1" kern="1200" dirty="0" err="1">
              <a:solidFill>
                <a:srgbClr val="FF0000"/>
              </a:solidFill>
            </a:rPr>
            <a:t>mod</a:t>
          </a:r>
          <a:br>
            <a:rPr lang="it-IT" sz="1400" b="1" kern="1200" dirty="0">
              <a:solidFill>
                <a:srgbClr val="FF0000"/>
              </a:solidFill>
            </a:rPr>
          </a:br>
          <a:r>
            <a:rPr lang="it-IT" sz="1400" b="1" kern="1200" dirty="0">
              <a:solidFill>
                <a:srgbClr val="FF0000"/>
              </a:solidFill>
            </a:rPr>
            <a:t>2004-2015</a:t>
          </a:r>
          <a:endParaRPr lang="en-US" sz="1400" b="1" kern="1200" dirty="0">
            <a:solidFill>
              <a:srgbClr val="FF0000"/>
            </a:solidFill>
            <a:latin typeface="Calibri" panose="020F0502020204030204"/>
            <a:ea typeface="+mn-ea"/>
            <a:cs typeface="+mn-cs"/>
          </a:endParaRPr>
        </a:p>
      </dsp:txBody>
      <dsp:txXfrm>
        <a:off x="4622008" y="95581"/>
        <a:ext cx="1983914" cy="413201"/>
      </dsp:txXfrm>
    </dsp:sp>
    <dsp:sp modelId="{35703624-79AD-4B5A-AFF9-F64C2ABBCAE6}">
      <dsp:nvSpPr>
        <dsp:cNvPr id="0" name=""/>
        <dsp:cNvSpPr/>
      </dsp:nvSpPr>
      <dsp:spPr>
        <a:xfrm>
          <a:off x="7389248" y="0"/>
          <a:ext cx="3582769" cy="438912"/>
        </a:xfrm>
        <a:prstGeom prst="chevron">
          <a:avLst>
            <a:gd name="adj" fmla="val 40000"/>
          </a:avLst>
        </a:prstGeom>
        <a:solidFill>
          <a:srgbClr val="225FA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3C96CE9-D9E7-403E-AE5F-54D114246A53}">
      <dsp:nvSpPr>
        <dsp:cNvPr id="0" name=""/>
        <dsp:cNvSpPr/>
      </dsp:nvSpPr>
      <dsp:spPr>
        <a:xfrm>
          <a:off x="8413104" y="96310"/>
          <a:ext cx="2131943" cy="43891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it-IT" sz="1400" b="1" kern="1200" dirty="0">
              <a:solidFill>
                <a:srgbClr val="FF0000"/>
              </a:solidFill>
            </a:rPr>
            <a:t>RFX-mod2</a:t>
          </a:r>
          <a:br>
            <a:rPr lang="it-IT" sz="1400" b="1" kern="1200" dirty="0">
              <a:solidFill>
                <a:srgbClr val="FF0000"/>
              </a:solidFill>
            </a:rPr>
          </a:br>
          <a:r>
            <a:rPr lang="it-IT" sz="1400" b="1" kern="1200" dirty="0">
              <a:solidFill>
                <a:srgbClr val="FF0000"/>
              </a:solidFill>
            </a:rPr>
            <a:t>2026-2036</a:t>
          </a:r>
          <a:endParaRPr lang="en-US" sz="1400" b="1" kern="1200" dirty="0">
            <a:solidFill>
              <a:srgbClr val="FF0000"/>
            </a:solidFill>
          </a:endParaRPr>
        </a:p>
      </dsp:txBody>
      <dsp:txXfrm>
        <a:off x="8425959" y="109165"/>
        <a:ext cx="2106233" cy="413202"/>
      </dsp:txXfrm>
    </dsp:sp>
  </dsp:spTree>
</dsp:drawing>
</file>

<file path=ppt/diagrams/layout1.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76CB34-521D-4430-86EC-B1DAD30FDD03}" type="datetimeFigureOut">
              <a:rPr lang="en-GB" smtClean="0"/>
              <a:t>24/03/2026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86F26A-57A4-42C8-99D1-DD4BC2C7A4D5}" type="slidenum">
              <a:rPr lang="en-GB" smtClean="0"/>
              <a:t>‹#›</a:t>
            </a:fld>
            <a:endParaRPr lang="en-GB"/>
          </a:p>
        </p:txBody>
      </p:sp>
    </p:spTree>
    <p:extLst>
      <p:ext uri="{BB962C8B-B14F-4D97-AF65-F5344CB8AC3E}">
        <p14:creationId xmlns:p14="http://schemas.microsoft.com/office/powerpoint/2010/main" val="10847633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igi.cnr.it/ricerca/magnetic-confinement-research-in-padova/rfx-mod2/"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www.regione.veneto.it/web/programmi-comunitari/fesr-2014-2020" TargetMode="External"/><Relationship Id="rId4" Type="http://schemas.openxmlformats.org/officeDocument/2006/relationships/hyperlink" Target="https://www.igi.cnr.it/ricerca/magnetic-confinement-research-in-padova/la-configurzione-rfp/"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igi.cnr.it/ricerca/magnetic-confinement-research-in-padova/rfx-mod2/" TargetMode="External"/><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hyperlink" Target="https://www.regione.veneto.it/web/programmi-comunitari/fesr-2014-2020" TargetMode="External"/><Relationship Id="rId4" Type="http://schemas.openxmlformats.org/officeDocument/2006/relationships/hyperlink" Target="https://www.igi.cnr.it/ricerca/magnetic-confinement-research-in-padova/la-configurzione-rfp/"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igi.cnr.it/ricerca/magnetic-confinement-research-in-padova/rfx-mod2/"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s://www.regione.veneto.it/web/programmi-comunitari/fesr-2014-2020" TargetMode="External"/><Relationship Id="rId4" Type="http://schemas.openxmlformats.org/officeDocument/2006/relationships/hyperlink" Target="https://www.igi.cnr.it/ricerca/magnetic-confinement-research-in-padova/la-configurzione-rfp/"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igi.cnr.it/ricerca/magnetic-confinement-research-in-padova/rfx-mod2/" TargetMode="External"/><Relationship Id="rId2" Type="http://schemas.openxmlformats.org/officeDocument/2006/relationships/slide" Target="../slides/slide4.xml"/><Relationship Id="rId1" Type="http://schemas.openxmlformats.org/officeDocument/2006/relationships/notesMaster" Target="../notesMasters/notesMaster1.xml"/><Relationship Id="rId5" Type="http://schemas.openxmlformats.org/officeDocument/2006/relationships/hyperlink" Target="https://www.regione.veneto.it/web/programmi-comunitari/fesr-2014-2020" TargetMode="External"/><Relationship Id="rId4" Type="http://schemas.openxmlformats.org/officeDocument/2006/relationships/hyperlink" Target="https://www.igi.cnr.it/ricerca/magnetic-confinement-research-in-padova/la-configurzione-rfp/"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igi.cnr.it/ricerca/magnetic-confinement-research-in-padova/rfx-mod2/" TargetMode="External"/><Relationship Id="rId2" Type="http://schemas.openxmlformats.org/officeDocument/2006/relationships/slide" Target="../slides/slide5.xml"/><Relationship Id="rId1" Type="http://schemas.openxmlformats.org/officeDocument/2006/relationships/notesMaster" Target="../notesMasters/notesMaster1.xml"/><Relationship Id="rId5" Type="http://schemas.openxmlformats.org/officeDocument/2006/relationships/hyperlink" Target="https://www.regione.veneto.it/web/programmi-comunitari/fesr-2014-2020" TargetMode="External"/><Relationship Id="rId4" Type="http://schemas.openxmlformats.org/officeDocument/2006/relationships/hyperlink" Target="https://www.igi.cnr.it/ricerca/magnetic-confinement-research-in-padova/la-configurzione-rfp/"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igi.cnr.it/ricerca/magnetic-confinement-research-in-padova/rfx-mod2/" TargetMode="External"/><Relationship Id="rId2" Type="http://schemas.openxmlformats.org/officeDocument/2006/relationships/slide" Target="../slides/slide6.xml"/><Relationship Id="rId1" Type="http://schemas.openxmlformats.org/officeDocument/2006/relationships/notesMaster" Target="../notesMasters/notesMaster1.xml"/><Relationship Id="rId5" Type="http://schemas.openxmlformats.org/officeDocument/2006/relationships/hyperlink" Target="https://www.regione.veneto.it/web/programmi-comunitari/fesr-2014-2020" TargetMode="External"/><Relationship Id="rId4" Type="http://schemas.openxmlformats.org/officeDocument/2006/relationships/hyperlink" Target="https://www.igi.cnr.it/ricerca/magnetic-confinement-research-in-padova/la-configurzione-rfp/"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igi.cnr.it/ricerca/magnetic-confinement-research-in-padova/rfx-mod2/" TargetMode="External"/><Relationship Id="rId2" Type="http://schemas.openxmlformats.org/officeDocument/2006/relationships/slide" Target="../slides/slide7.xml"/><Relationship Id="rId1" Type="http://schemas.openxmlformats.org/officeDocument/2006/relationships/notesMaster" Target="../notesMasters/notesMaster1.xml"/><Relationship Id="rId5" Type="http://schemas.openxmlformats.org/officeDocument/2006/relationships/hyperlink" Target="https://www.regione.veneto.it/web/programmi-comunitari/fesr-2014-2020" TargetMode="External"/><Relationship Id="rId4" Type="http://schemas.openxmlformats.org/officeDocument/2006/relationships/hyperlink" Target="https://www.igi.cnr.it/ricerca/magnetic-confinement-research-in-padova/la-configurzione-rfp/"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igi.cnr.it/ricerca/magnetic-confinement-research-in-padova/rfx-mod2/"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s://www.regione.veneto.it/web/programmi-comunitari/fesr-2014-2020" TargetMode="External"/><Relationship Id="rId4" Type="http://schemas.openxmlformats.org/officeDocument/2006/relationships/hyperlink" Target="https://www.igi.cnr.it/ricerca/magnetic-confinement-research-in-padova/la-configurzione-rfp/"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igi.cnr.it/ricerca/magnetic-confinement-research-in-padova/rfx-mod2/" TargetMode="External"/><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hyperlink" Target="https://www.regione.veneto.it/web/programmi-comunitari/fesr-2014-2020" TargetMode="External"/><Relationship Id="rId4" Type="http://schemas.openxmlformats.org/officeDocument/2006/relationships/hyperlink" Target="https://www.igi.cnr.it/ricerca/magnetic-confinement-research-in-padova/la-configurzione-rfp/"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it-IT" b="1" dirty="0"/>
              <a:t>RFX-mod2 è, un esperimento di modifica del precedente RFX-</a:t>
            </a:r>
            <a:r>
              <a:rPr lang="it-IT" b="1" dirty="0" err="1"/>
              <a:t>mod</a:t>
            </a:r>
            <a:r>
              <a:rPr lang="it-IT" b="1" dirty="0"/>
              <a:t> avviato nel 2018 con finanziamento </a:t>
            </a:r>
            <a:r>
              <a:rPr lang="it-IT" b="0" dirty="0"/>
              <a:t>POR FESR 2014–2020 </a:t>
            </a:r>
            <a:r>
              <a:rPr lang="it-IT" b="1" dirty="0"/>
              <a:t>della Regione Veneto (progetto MIAIVO).</a:t>
            </a:r>
            <a:br>
              <a:rPr lang="it-IT" b="1" dirty="0"/>
            </a:br>
            <a:r>
              <a:rPr lang="it-IT" b="1" dirty="0"/>
              <a:t>Grazie ai fondi PNRR del progetto NEFERTARI, RFX-mod2 sarà dotato di un sistema di diagnostiche e di controllo in tempo reale potenziati.</a:t>
            </a:r>
            <a:br>
              <a:rPr lang="it-IT" b="1" dirty="0"/>
            </a:br>
            <a:r>
              <a:rPr lang="it-IT" b="1" dirty="0"/>
              <a:t>Il significativo aumento dei sensori installati comporterà un numero di segnali circa quattro volte superiore rispetto a RFX-</a:t>
            </a:r>
            <a:r>
              <a:rPr lang="it-IT" b="1" dirty="0" err="1"/>
              <a:t>mod</a:t>
            </a:r>
            <a:r>
              <a:rPr lang="it-IT" b="1" dirty="0"/>
              <a:t>.</a:t>
            </a:r>
          </a:p>
          <a:p>
            <a:r>
              <a:rPr lang="it-IT" b="1" dirty="0"/>
              <a:t>La nuova infrastruttura RFX-mod2, in fase di rimontaggio al Consorzio RFX, consentirà di ampliare la comprensione della fisica dei plasmi sia nella configurazione RFP che tokamak a bassa corrente. Sotto potete vedere le foto del nuovo vessel e della shell con i cavi dei sensori e le prime tegole montate.</a:t>
            </a:r>
          </a:p>
          <a:p>
            <a:endParaRPr lang="it-IT" b="1" dirty="0"/>
          </a:p>
          <a:p>
            <a:endParaRPr lang="it-IT" b="1" dirty="0"/>
          </a:p>
          <a:p>
            <a:r>
              <a:rPr lang="it-IT" dirty="0"/>
              <a:t>i sensori elettrostatici sono 236 e i segnali 532</a:t>
            </a:r>
          </a:p>
          <a:p>
            <a:r>
              <a:rPr lang="it-IT" b="1" dirty="0"/>
              <a:t>Magnetici 1316 sensori, 1688 Real time </a:t>
            </a:r>
            <a:r>
              <a:rPr lang="it-IT" b="1" dirty="0" err="1"/>
              <a:t>signals</a:t>
            </a:r>
            <a:r>
              <a:rPr lang="it-IT" b="1" dirty="0"/>
              <a:t>, Rispetto a </a:t>
            </a:r>
            <a:r>
              <a:rPr lang="it-IT" b="1" dirty="0" err="1"/>
              <a:t>mod</a:t>
            </a:r>
            <a:r>
              <a:rPr lang="it-IT" b="1" dirty="0"/>
              <a:t> abbiamo fattore x 3 di sensori e  x 4 di segnali magnetici disponibili in </a:t>
            </a:r>
            <a:r>
              <a:rPr lang="it-IT" b="1" dirty="0" err="1"/>
              <a:t>real</a:t>
            </a:r>
            <a:r>
              <a:rPr lang="it-IT" b="1" dirty="0"/>
              <a:t> time. </a:t>
            </a:r>
            <a:endParaRPr lang="en-GB" b="1" dirty="0"/>
          </a:p>
          <a:p>
            <a:endParaRPr lang="en-GB" dirty="0"/>
          </a:p>
          <a:p>
            <a:pPr defTabSz="966526">
              <a:defRPr/>
            </a:pPr>
            <a:r>
              <a:rPr lang="it-IT" dirty="0"/>
              <a:t>MIAIVO: </a:t>
            </a:r>
            <a:r>
              <a:rPr lang="it-IT" b="0" i="0" dirty="0">
                <a:solidFill>
                  <a:srgbClr val="0A0A0A"/>
                </a:solidFill>
                <a:effectLst/>
                <a:latin typeface="Google Sans"/>
              </a:rPr>
              <a:t>Meccanica Innovativa e Additiva Integrata: il </a:t>
            </a:r>
            <a:r>
              <a:rPr lang="it-IT" b="0" i="0" dirty="0" err="1">
                <a:solidFill>
                  <a:srgbClr val="0A0A0A"/>
                </a:solidFill>
                <a:effectLst/>
                <a:latin typeface="Google Sans"/>
              </a:rPr>
              <a:t>VenetO</a:t>
            </a:r>
            <a:endParaRPr lang="it-IT" b="0" i="0" dirty="0">
              <a:solidFill>
                <a:srgbClr val="0A0A0A"/>
              </a:solidFill>
              <a:effectLst/>
              <a:latin typeface="Google Sans"/>
            </a:endParaRPr>
          </a:p>
          <a:p>
            <a:pPr defTabSz="966526">
              <a:defRPr/>
            </a:pPr>
            <a:endParaRPr lang="it-IT" b="0" i="0" dirty="0">
              <a:solidFill>
                <a:srgbClr val="0A0A0A"/>
              </a:solidFill>
              <a:effectLst/>
              <a:latin typeface="Google Sans"/>
            </a:endParaRPr>
          </a:p>
          <a:p>
            <a:pPr defTabSz="966526">
              <a:defRPr/>
            </a:pPr>
            <a:r>
              <a:rPr lang="it-IT" b="1" dirty="0"/>
              <a:t>Il POR FESR (Programma Operativo Regionale del Fondo Europeo di Sviluppo Regionale</a:t>
            </a:r>
            <a:r>
              <a:rPr lang="it-IT" dirty="0"/>
              <a:t>) è lo strumento strategico, </a:t>
            </a:r>
            <a:r>
              <a:rPr lang="it-IT" b="1" dirty="0"/>
              <a:t>cofinanziato dall'UE</a:t>
            </a:r>
            <a:r>
              <a:rPr lang="it-IT" dirty="0"/>
              <a:t>, utilizzato dalle Regioni italiane per promuovere la coesione economica, sociale e territoriale</a:t>
            </a:r>
            <a:r>
              <a:rPr lang="it-IT" sz="1200" b="0" i="0" kern="1200" dirty="0">
                <a:solidFill>
                  <a:schemeClr val="tx1"/>
                </a:solidFill>
                <a:effectLst/>
                <a:latin typeface="+mn-lt"/>
                <a:ea typeface="+mn-ea"/>
                <a:cs typeface="+mn-cs"/>
              </a:rPr>
              <a:t>. Finanzia progetti su ricerca, innovazione, competitività delle PMI, transizione digitale ed ecologica per uno sviluppo intelligente e sostenibile. Finanziamento pari a 2 M€, per R&amp;S, a fronte di 4,3 M€ di spesa prevista per il completamento delle modifiche.</a:t>
            </a:r>
          </a:p>
          <a:p>
            <a:pPr defTabSz="966526">
              <a:defRPr/>
            </a:pPr>
            <a:r>
              <a:rPr lang="it-IT" dirty="0"/>
              <a:t>L’Upgrade di RFX-mod2 comprende anche una nuova disposizione dei sensori magnetici, progettata specificamente per il funzionamento in modalità tokamak ohmico. Questo consentirà di completare gli studi sul controllo degli </a:t>
            </a:r>
            <a:r>
              <a:rPr lang="it-IT" i="1" dirty="0" err="1"/>
              <a:t>error</a:t>
            </a:r>
            <a:r>
              <a:rPr lang="it-IT" i="1" dirty="0"/>
              <a:t> fields</a:t>
            </a:r>
            <a:r>
              <a:rPr lang="it-IT" dirty="0"/>
              <a:t>, sulla mitigazione dei modi </a:t>
            </a:r>
            <a:r>
              <a:rPr lang="it-IT" i="1" dirty="0" err="1"/>
              <a:t>tearing</a:t>
            </a:r>
            <a:r>
              <a:rPr lang="it-IT" dirty="0"/>
              <a:t> e sulla prevenzione delle disruption, nonché sulla decorrelazione degli elettroni </a:t>
            </a:r>
            <a:r>
              <a:rPr lang="it-IT" i="1" dirty="0" err="1"/>
              <a:t>runaway</a:t>
            </a:r>
            <a:r>
              <a:rPr lang="it-IT" dirty="0"/>
              <a:t> mediante il sistema di controllo attivo.</a:t>
            </a:r>
          </a:p>
          <a:p>
            <a:endParaRPr lang="en-GB" dirty="0"/>
          </a:p>
          <a:p>
            <a:r>
              <a:rPr lang="en-GB" dirty="0"/>
              <a:t>IAEA</a:t>
            </a:r>
            <a:r>
              <a:rPr lang="en-GB" baseline="0" dirty="0"/>
              <a:t> 2025</a:t>
            </a:r>
          </a:p>
          <a:p>
            <a:pPr defTabSz="966526">
              <a:defRPr/>
            </a:pPr>
            <a:r>
              <a:rPr lang="it-IT" dirty="0" err="1">
                <a:solidFill>
                  <a:srgbClr val="333333"/>
                </a:solidFill>
                <a:latin typeface="-apple-system"/>
              </a:rPr>
              <a:t>L.Marrelli</a:t>
            </a:r>
            <a:r>
              <a:rPr lang="it-IT" dirty="0">
                <a:solidFill>
                  <a:srgbClr val="333333"/>
                </a:solidFill>
                <a:latin typeface="-apple-system"/>
              </a:rPr>
              <a:t> et al </a:t>
            </a:r>
            <a:r>
              <a:rPr lang="en-US" dirty="0">
                <a:solidFill>
                  <a:srgbClr val="333333"/>
                </a:solidFill>
                <a:latin typeface="-apple-system"/>
              </a:rPr>
              <a:t>RFX-mod2 and the NEFERTARI project: a diffuse infrastructure for the study of magnetically confined plasmas for fusion</a:t>
            </a:r>
            <a:endParaRPr lang="en-US" i="1" dirty="0">
              <a:latin typeface="Comic Sans MS" panose="030F0702030302020204" pitchFamily="66" charset="0"/>
            </a:endParaRPr>
          </a:p>
          <a:p>
            <a:endParaRPr lang="en-GB" dirty="0"/>
          </a:p>
          <a:p>
            <a:pPr algn="l"/>
            <a:r>
              <a:rPr lang="it-IT" b="0" i="0" dirty="0">
                <a:solidFill>
                  <a:srgbClr val="333333"/>
                </a:solidFill>
                <a:effectLst/>
                <a:latin typeface="Roboto" panose="02000000000000000000" pitchFamily="2" charset="0"/>
              </a:rPr>
              <a:t>Il Consorzio RFX, grazie al progetto </a:t>
            </a:r>
            <a:r>
              <a:rPr lang="it-IT" b="1" i="0" dirty="0">
                <a:solidFill>
                  <a:srgbClr val="333333"/>
                </a:solidFill>
                <a:effectLst/>
                <a:latin typeface="Roboto" panose="02000000000000000000" pitchFamily="2" charset="0"/>
              </a:rPr>
              <a:t>MIAIVO</a:t>
            </a:r>
            <a:r>
              <a:rPr lang="it-IT" b="0" i="0" dirty="0">
                <a:solidFill>
                  <a:srgbClr val="333333"/>
                </a:solidFill>
                <a:effectLst/>
                <a:latin typeface="Roboto" panose="02000000000000000000" pitchFamily="2" charset="0"/>
              </a:rPr>
              <a:t> (Meccanica Innovativa e Additiva Integrata: il </a:t>
            </a:r>
            <a:r>
              <a:rPr lang="it-IT" b="0" i="0" dirty="0" err="1">
                <a:solidFill>
                  <a:srgbClr val="333333"/>
                </a:solidFill>
                <a:effectLst/>
                <a:latin typeface="Roboto" panose="02000000000000000000" pitchFamily="2" charset="0"/>
              </a:rPr>
              <a:t>VenetO</a:t>
            </a:r>
            <a:r>
              <a:rPr lang="it-IT" b="0" i="0" dirty="0">
                <a:solidFill>
                  <a:srgbClr val="333333"/>
                </a:solidFill>
                <a:effectLst/>
                <a:latin typeface="Roboto" panose="02000000000000000000" pitchFamily="2" charset="0"/>
              </a:rPr>
              <a:t> dalla ricerca alle opportunità nel mercato attuale e futuro), ha avuto la possibilità di iniziare i lavori di </a:t>
            </a:r>
            <a:r>
              <a:rPr lang="it-IT" b="1" i="0" dirty="0">
                <a:solidFill>
                  <a:srgbClr val="333333"/>
                </a:solidFill>
                <a:effectLst/>
                <a:latin typeface="Roboto" panose="02000000000000000000" pitchFamily="2" charset="0"/>
              </a:rPr>
              <a:t>modifica migliorativa </a:t>
            </a:r>
            <a:r>
              <a:rPr lang="it-IT" b="0" i="0" dirty="0">
                <a:solidFill>
                  <a:srgbClr val="333333"/>
                </a:solidFill>
                <a:effectLst/>
                <a:latin typeface="Roboto" panose="02000000000000000000" pitchFamily="2" charset="0"/>
              </a:rPr>
              <a:t>della macchina </a:t>
            </a:r>
            <a:r>
              <a:rPr lang="it-IT" b="1" i="0" u="none" strike="noStrike" dirty="0">
                <a:solidFill>
                  <a:srgbClr val="00B2DD"/>
                </a:solidFill>
                <a:effectLst/>
                <a:latin typeface="Roboto" panose="02000000000000000000" pitchFamily="2" charset="0"/>
                <a:hlinkClick r:id="rId3"/>
              </a:rPr>
              <a:t>RFX-mod2</a:t>
            </a:r>
            <a:r>
              <a:rPr lang="it-IT" b="1" i="0" dirty="0">
                <a:solidFill>
                  <a:srgbClr val="333333"/>
                </a:solidFill>
                <a:effectLst/>
                <a:latin typeface="Roboto" panose="02000000000000000000" pitchFamily="2" charset="0"/>
              </a:rPr>
              <a:t>.</a:t>
            </a:r>
            <a:br>
              <a:rPr lang="it-IT" b="0" i="0" dirty="0">
                <a:solidFill>
                  <a:srgbClr val="333333"/>
                </a:solidFill>
                <a:effectLst/>
                <a:latin typeface="Roboto" panose="02000000000000000000" pitchFamily="2" charset="0"/>
              </a:rPr>
            </a:br>
            <a:r>
              <a:rPr lang="it-IT" b="0" i="0" dirty="0">
                <a:solidFill>
                  <a:srgbClr val="333333"/>
                </a:solidFill>
                <a:effectLst/>
                <a:latin typeface="Roboto" panose="02000000000000000000" pitchFamily="2" charset="0"/>
              </a:rPr>
              <a:t>RFX-mod2 è una delle principali </a:t>
            </a:r>
            <a:r>
              <a:rPr lang="it-IT" b="1" i="0" dirty="0">
                <a:solidFill>
                  <a:srgbClr val="333333"/>
                </a:solidFill>
                <a:effectLst/>
                <a:latin typeface="Roboto" panose="02000000000000000000" pitchFamily="2" charset="0"/>
              </a:rPr>
              <a:t>macchine sperimentali</a:t>
            </a:r>
            <a:r>
              <a:rPr lang="it-IT" b="0" i="0" dirty="0">
                <a:solidFill>
                  <a:srgbClr val="333333"/>
                </a:solidFill>
                <a:effectLst/>
                <a:latin typeface="Roboto" panose="02000000000000000000" pitchFamily="2" charset="0"/>
              </a:rPr>
              <a:t> presenti al Consorzio RFX e il più grande esperimento al mondo per lo</a:t>
            </a:r>
            <a:r>
              <a:rPr lang="it-IT" b="1" i="0" dirty="0">
                <a:solidFill>
                  <a:srgbClr val="333333"/>
                </a:solidFill>
                <a:effectLst/>
                <a:latin typeface="Roboto" panose="02000000000000000000" pitchFamily="2" charset="0"/>
              </a:rPr>
              <a:t> studio della fisica dei plasmi</a:t>
            </a:r>
            <a:r>
              <a:rPr lang="it-IT" b="0" i="0" dirty="0">
                <a:solidFill>
                  <a:srgbClr val="333333"/>
                </a:solidFill>
                <a:effectLst/>
                <a:latin typeface="Roboto" panose="02000000000000000000" pitchFamily="2" charset="0"/>
              </a:rPr>
              <a:t> in </a:t>
            </a:r>
            <a:r>
              <a:rPr lang="it-IT" b="1" i="0" dirty="0">
                <a:solidFill>
                  <a:srgbClr val="333333"/>
                </a:solidFill>
                <a:effectLst/>
                <a:latin typeface="Roboto" panose="02000000000000000000" pitchFamily="2" charset="0"/>
              </a:rPr>
              <a:t>configurazione </a:t>
            </a:r>
            <a:r>
              <a:rPr lang="it-IT" b="1" i="0" u="none" strike="noStrike" dirty="0">
                <a:solidFill>
                  <a:srgbClr val="00B2DD"/>
                </a:solidFill>
                <a:effectLst/>
                <a:latin typeface="Roboto" panose="02000000000000000000" pitchFamily="2" charset="0"/>
                <a:hlinkClick r:id="rId4"/>
              </a:rPr>
              <a:t>RFP</a:t>
            </a:r>
            <a:r>
              <a:rPr lang="it-IT" b="1" i="0" dirty="0">
                <a:solidFill>
                  <a:srgbClr val="333333"/>
                </a:solidFill>
                <a:effectLst/>
                <a:latin typeface="Roboto" panose="02000000000000000000" pitchFamily="2" charset="0"/>
              </a:rPr>
              <a:t>.</a:t>
            </a:r>
            <a:endParaRPr lang="it-IT" b="0" i="0" dirty="0">
              <a:solidFill>
                <a:srgbClr val="333333"/>
              </a:solidFill>
              <a:effectLst/>
              <a:latin typeface="Roboto" panose="02000000000000000000" pitchFamily="2" charset="0"/>
            </a:endParaRPr>
          </a:p>
          <a:p>
            <a:pPr algn="l"/>
            <a:r>
              <a:rPr lang="it-IT" b="1" i="0" dirty="0">
                <a:solidFill>
                  <a:srgbClr val="333333"/>
                </a:solidFill>
                <a:effectLst/>
                <a:latin typeface="Roboto" panose="02000000000000000000" pitchFamily="2" charset="0"/>
              </a:rPr>
              <a:t>MIAIVO </a:t>
            </a:r>
            <a:r>
              <a:rPr lang="it-IT" b="0" i="0" dirty="0">
                <a:solidFill>
                  <a:srgbClr val="333333"/>
                </a:solidFill>
                <a:effectLst/>
                <a:latin typeface="Roboto" panose="02000000000000000000" pitchFamily="2" charset="0"/>
              </a:rPr>
              <a:t>è una concreta </a:t>
            </a:r>
            <a:r>
              <a:rPr lang="it-IT" b="1" i="0" dirty="0">
                <a:solidFill>
                  <a:srgbClr val="333333"/>
                </a:solidFill>
                <a:effectLst/>
                <a:latin typeface="Roboto" panose="02000000000000000000" pitchFamily="2" charset="0"/>
              </a:rPr>
              <a:t>opportunità</a:t>
            </a:r>
            <a:r>
              <a:rPr lang="it-IT" b="0" i="0" dirty="0">
                <a:solidFill>
                  <a:srgbClr val="333333"/>
                </a:solidFill>
                <a:effectLst/>
                <a:latin typeface="Roboto" panose="02000000000000000000" pitchFamily="2" charset="0"/>
              </a:rPr>
              <a:t> per creare una sinergia tra realizzazione di apparati per ricerca con prestazioni spinte e processi di </a:t>
            </a:r>
            <a:r>
              <a:rPr lang="it-IT" b="1" i="0" dirty="0">
                <a:solidFill>
                  <a:srgbClr val="333333"/>
                </a:solidFill>
                <a:effectLst/>
                <a:latin typeface="Roboto" panose="02000000000000000000" pitchFamily="2" charset="0"/>
              </a:rPr>
              <a:t>innovazione industriale</a:t>
            </a:r>
            <a:r>
              <a:rPr lang="it-IT" b="0" i="0" dirty="0">
                <a:solidFill>
                  <a:srgbClr val="333333"/>
                </a:solidFill>
                <a:effectLst/>
                <a:latin typeface="Roboto" panose="02000000000000000000" pitchFamily="2" charset="0"/>
              </a:rPr>
              <a:t>.</a:t>
            </a:r>
          </a:p>
          <a:p>
            <a:pPr>
              <a:buFont typeface="Arial" panose="020B0604020202020204" pitchFamily="34" charset="0"/>
              <a:buChar char="•"/>
            </a:pPr>
            <a:r>
              <a:rPr lang="it-IT" dirty="0">
                <a:effectLst/>
              </a:rPr>
              <a:t>rendering delle modifiche migliorative</a:t>
            </a:r>
          </a:p>
          <a:p>
            <a:pPr>
              <a:buFont typeface="Arial" panose="020B0604020202020204" pitchFamily="34" charset="0"/>
              <a:buChar char="•"/>
            </a:pPr>
            <a:r>
              <a:rPr lang="it-IT" dirty="0">
                <a:effectLst/>
              </a:rPr>
              <a:t>la scocca in rame di RFX-</a:t>
            </a:r>
            <a:r>
              <a:rPr lang="it-IT" dirty="0" err="1">
                <a:effectLst/>
              </a:rPr>
              <a:t>mod</a:t>
            </a:r>
            <a:endParaRPr lang="it-IT" dirty="0">
              <a:effectLst/>
            </a:endParaRPr>
          </a:p>
          <a:p>
            <a:pPr>
              <a:buFont typeface="Arial" panose="020B0604020202020204" pitchFamily="34" charset="0"/>
              <a:buChar char="•"/>
            </a:pPr>
            <a:r>
              <a:rPr lang="it-IT" dirty="0">
                <a:effectLst/>
              </a:rPr>
              <a:t>operazioni di movimentazione della struttura meccanica di supporto di RFX-</a:t>
            </a:r>
            <a:r>
              <a:rPr lang="it-IT" dirty="0" err="1">
                <a:effectLst/>
              </a:rPr>
              <a:t>mod</a:t>
            </a:r>
            <a:endParaRPr lang="it-IT" dirty="0">
              <a:effectLst/>
            </a:endParaRPr>
          </a:p>
          <a:p>
            <a:pPr>
              <a:buFont typeface="Arial" panose="020B0604020202020204" pitchFamily="34" charset="0"/>
              <a:buNone/>
            </a:pPr>
            <a:endParaRPr lang="it-IT" dirty="0">
              <a:effectLst/>
            </a:endParaRPr>
          </a:p>
          <a:p>
            <a:pPr algn="l"/>
            <a:r>
              <a:rPr lang="it-IT" b="0" i="0" dirty="0">
                <a:solidFill>
                  <a:srgbClr val="333333"/>
                </a:solidFill>
                <a:effectLst/>
                <a:latin typeface="Roboto" panose="02000000000000000000" pitchFamily="2" charset="0"/>
              </a:rPr>
              <a:t>Il progetto, avviato nel </a:t>
            </a:r>
            <a:r>
              <a:rPr lang="it-IT" b="1" i="0" dirty="0">
                <a:solidFill>
                  <a:srgbClr val="333333"/>
                </a:solidFill>
                <a:effectLst/>
                <a:latin typeface="Roboto" panose="02000000000000000000" pitchFamily="2" charset="0"/>
              </a:rPr>
              <a:t>2018</a:t>
            </a:r>
            <a:r>
              <a:rPr lang="it-IT" b="0" i="0" dirty="0">
                <a:solidFill>
                  <a:srgbClr val="333333"/>
                </a:solidFill>
                <a:effectLst/>
                <a:latin typeface="Roboto" panose="02000000000000000000" pitchFamily="2" charset="0"/>
              </a:rPr>
              <a:t> grazie ad un </a:t>
            </a:r>
            <a:r>
              <a:rPr lang="it-IT" b="0" i="0" u="none" strike="noStrike" dirty="0">
                <a:solidFill>
                  <a:srgbClr val="00B2DD"/>
                </a:solidFill>
                <a:effectLst/>
                <a:latin typeface="Roboto" panose="02000000000000000000" pitchFamily="2" charset="0"/>
                <a:hlinkClick r:id="rId5"/>
              </a:rPr>
              <a:t>bando della Regione Veneto, nell’ambito del progetto POR FESR 2014-2020</a:t>
            </a:r>
            <a:r>
              <a:rPr lang="it-IT" b="0" i="0" dirty="0">
                <a:solidFill>
                  <a:srgbClr val="333333"/>
                </a:solidFill>
                <a:effectLst/>
                <a:latin typeface="Roboto" panose="02000000000000000000" pitchFamily="2" charset="0"/>
              </a:rPr>
              <a:t>, è finalizzato a conseguire un sensibile aumento della propensione di investimento in </a:t>
            </a:r>
            <a:r>
              <a:rPr lang="it-IT" b="0" i="0" dirty="0" err="1">
                <a:solidFill>
                  <a:srgbClr val="333333"/>
                </a:solidFill>
                <a:effectLst/>
                <a:latin typeface="Roboto" panose="02000000000000000000" pitchFamily="2" charset="0"/>
              </a:rPr>
              <a:t>in</a:t>
            </a:r>
            <a:r>
              <a:rPr lang="it-IT" b="1" i="0" dirty="0">
                <a:solidFill>
                  <a:srgbClr val="333333"/>
                </a:solidFill>
                <a:effectLst/>
                <a:latin typeface="Roboto" panose="02000000000000000000" pitchFamily="2" charset="0"/>
              </a:rPr>
              <a:t> Ricerca industriale e Sviluppo</a:t>
            </a:r>
            <a:r>
              <a:rPr lang="it-IT" b="0" i="0" dirty="0">
                <a:solidFill>
                  <a:srgbClr val="333333"/>
                </a:solidFill>
                <a:effectLst/>
                <a:latin typeface="Roboto" panose="02000000000000000000" pitchFamily="2" charset="0"/>
              </a:rPr>
              <a:t> sperimentale da parte delle </a:t>
            </a:r>
            <a:r>
              <a:rPr lang="it-IT" b="1" i="0" dirty="0">
                <a:solidFill>
                  <a:srgbClr val="333333"/>
                </a:solidFill>
                <a:effectLst/>
                <a:latin typeface="Roboto" panose="02000000000000000000" pitchFamily="2" charset="0"/>
              </a:rPr>
              <a:t>imprese venete</a:t>
            </a:r>
            <a:r>
              <a:rPr lang="it-IT" b="0" i="0" dirty="0">
                <a:solidFill>
                  <a:srgbClr val="333333"/>
                </a:solidFill>
                <a:effectLst/>
                <a:latin typeface="Roboto" panose="02000000000000000000" pitchFamily="2" charset="0"/>
              </a:rPr>
              <a:t>, ottenibile attraverso un consolidamento dei rapporti con il mondo della ricerca.  </a:t>
            </a:r>
          </a:p>
          <a:p>
            <a:pPr algn="l"/>
            <a:r>
              <a:rPr lang="it-IT" b="0" i="0" dirty="0">
                <a:solidFill>
                  <a:srgbClr val="333333"/>
                </a:solidFill>
                <a:effectLst/>
                <a:latin typeface="Roboto" panose="02000000000000000000" pitchFamily="2" charset="0"/>
              </a:rPr>
              <a:t>Grazie al </a:t>
            </a:r>
            <a:r>
              <a:rPr lang="it-IT" b="1" i="0" dirty="0">
                <a:solidFill>
                  <a:srgbClr val="333333"/>
                </a:solidFill>
                <a:effectLst/>
                <a:latin typeface="Roboto" panose="02000000000000000000" pitchFamily="2" charset="0"/>
              </a:rPr>
              <a:t>finanziamento MIAIVO</a:t>
            </a:r>
            <a:r>
              <a:rPr lang="it-IT" b="0" i="0" dirty="0">
                <a:solidFill>
                  <a:srgbClr val="333333"/>
                </a:solidFill>
                <a:effectLst/>
                <a:latin typeface="Roboto" panose="02000000000000000000" pitchFamily="2" charset="0"/>
              </a:rPr>
              <a:t> , pari a 2.040.540,00 €, a fronte di spese ammesse pari a 4.276.600,00 €, si è potuto avviare lo </a:t>
            </a:r>
            <a:r>
              <a:rPr lang="it-IT" b="1" i="0" dirty="0">
                <a:solidFill>
                  <a:srgbClr val="333333"/>
                </a:solidFill>
                <a:effectLst/>
                <a:latin typeface="Roboto" panose="02000000000000000000" pitchFamily="2" charset="0"/>
              </a:rPr>
              <a:t>sviluppo delle tecnologie innovative</a:t>
            </a:r>
            <a:r>
              <a:rPr lang="it-IT" b="0" i="0" dirty="0">
                <a:solidFill>
                  <a:srgbClr val="333333"/>
                </a:solidFill>
                <a:effectLst/>
                <a:latin typeface="Roboto" panose="02000000000000000000" pitchFamily="2" charset="0"/>
              </a:rPr>
              <a:t> richieste per eseguire le modifiche migliorative dell’impianto </a:t>
            </a:r>
            <a:r>
              <a:rPr lang="it-IT" b="0" i="0" u="none" strike="noStrike" dirty="0">
                <a:solidFill>
                  <a:srgbClr val="00B2DD"/>
                </a:solidFill>
                <a:effectLst/>
                <a:latin typeface="Roboto" panose="02000000000000000000" pitchFamily="2" charset="0"/>
                <a:hlinkClick r:id="rId3"/>
              </a:rPr>
              <a:t>RFX-mod2</a:t>
            </a:r>
            <a:r>
              <a:rPr lang="it-IT" b="0" i="0" dirty="0">
                <a:solidFill>
                  <a:srgbClr val="333333"/>
                </a:solidFill>
                <a:effectLst/>
                <a:latin typeface="Roboto" panose="02000000000000000000" pitchFamily="2" charset="0"/>
              </a:rPr>
              <a:t> quali ad esempio: </a:t>
            </a:r>
            <a:r>
              <a:rPr lang="it-IT" b="1" i="0" dirty="0">
                <a:solidFill>
                  <a:srgbClr val="333333"/>
                </a:solidFill>
                <a:effectLst/>
                <a:latin typeface="Roboto" panose="02000000000000000000" pitchFamily="2" charset="0"/>
              </a:rPr>
              <a:t>trattamento superficiale dei materiali</a:t>
            </a:r>
            <a:r>
              <a:rPr lang="it-IT" b="0" i="0" dirty="0">
                <a:solidFill>
                  <a:srgbClr val="333333"/>
                </a:solidFill>
                <a:effectLst/>
                <a:latin typeface="Roboto" panose="02000000000000000000" pitchFamily="2" charset="0"/>
              </a:rPr>
              <a:t>, realizzazione di</a:t>
            </a:r>
            <a:r>
              <a:rPr lang="it-IT" b="1" i="0" dirty="0">
                <a:solidFill>
                  <a:srgbClr val="333333"/>
                </a:solidFill>
                <a:effectLst/>
                <a:latin typeface="Roboto" panose="02000000000000000000" pitchFamily="2" charset="0"/>
              </a:rPr>
              <a:t> componenti per camere da vuoto</a:t>
            </a:r>
            <a:r>
              <a:rPr lang="it-IT" b="0" i="0" dirty="0">
                <a:solidFill>
                  <a:srgbClr val="333333"/>
                </a:solidFill>
                <a:effectLst/>
                <a:latin typeface="Roboto" panose="02000000000000000000" pitchFamily="2" charset="0"/>
              </a:rPr>
              <a:t> con materiali polimerici ad alte prestazioni, realizzazione di </a:t>
            </a:r>
            <a:r>
              <a:rPr lang="it-IT" b="1" i="0" dirty="0">
                <a:solidFill>
                  <a:srgbClr val="333333"/>
                </a:solidFill>
                <a:effectLst/>
                <a:latin typeface="Roboto" panose="02000000000000000000" pitchFamily="2" charset="0"/>
              </a:rPr>
              <a:t>componenti metallici </a:t>
            </a:r>
            <a:r>
              <a:rPr lang="it-IT" b="0" i="0" dirty="0">
                <a:solidFill>
                  <a:srgbClr val="333333"/>
                </a:solidFill>
                <a:effectLst/>
                <a:latin typeface="Roboto" panose="02000000000000000000" pitchFamily="2" charset="0"/>
              </a:rPr>
              <a:t>mediante </a:t>
            </a:r>
            <a:r>
              <a:rPr lang="it-IT" b="1" i="0" dirty="0">
                <a:solidFill>
                  <a:srgbClr val="333333"/>
                </a:solidFill>
                <a:effectLst/>
                <a:latin typeface="Roboto" panose="02000000000000000000" pitchFamily="2" charset="0"/>
              </a:rPr>
              <a:t>manifattura additiva</a:t>
            </a:r>
            <a:r>
              <a:rPr lang="it-IT" b="0" i="0" dirty="0">
                <a:solidFill>
                  <a:srgbClr val="333333"/>
                </a:solidFill>
                <a:effectLst/>
                <a:latin typeface="Roboto" panose="02000000000000000000" pitchFamily="2" charset="0"/>
              </a:rPr>
              <a:t>.</a:t>
            </a:r>
          </a:p>
          <a:p>
            <a:endParaRPr lang="en-GB" dirty="0"/>
          </a:p>
        </p:txBody>
      </p:sp>
      <p:sp>
        <p:nvSpPr>
          <p:cNvPr id="4" name="Slide Number Placeholder 3"/>
          <p:cNvSpPr>
            <a:spLocks noGrp="1"/>
          </p:cNvSpPr>
          <p:nvPr>
            <p:ph type="sldNum" sz="quarter" idx="5"/>
          </p:nvPr>
        </p:nvSpPr>
        <p:spPr/>
        <p:txBody>
          <a:bodyPr/>
          <a:lstStyle/>
          <a:p>
            <a:fld id="{D8E4223B-C480-4C27-91F0-0FB87A59928E}" type="slidenum">
              <a:rPr lang="en-GB" smtClean="0"/>
              <a:t>1</a:t>
            </a:fld>
            <a:endParaRPr lang="en-GB"/>
          </a:p>
        </p:txBody>
      </p:sp>
    </p:spTree>
    <p:extLst>
      <p:ext uri="{BB962C8B-B14F-4D97-AF65-F5344CB8AC3E}">
        <p14:creationId xmlns:p14="http://schemas.microsoft.com/office/powerpoint/2010/main" val="9838349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it-IT" b="1" dirty="0"/>
              <a:t>RFX-mod2 è, un esperimento di modifica del precedente RFX-</a:t>
            </a:r>
            <a:r>
              <a:rPr lang="it-IT" b="1" dirty="0" err="1"/>
              <a:t>mod</a:t>
            </a:r>
            <a:r>
              <a:rPr lang="it-IT" b="1" dirty="0"/>
              <a:t> avviato nel 2018 con finanziamento </a:t>
            </a:r>
            <a:r>
              <a:rPr lang="it-IT" b="0" dirty="0"/>
              <a:t>POR FESR 2014–2020 </a:t>
            </a:r>
            <a:r>
              <a:rPr lang="it-IT" b="1" dirty="0"/>
              <a:t>della Regione Veneto (progetto MIAIVO).</a:t>
            </a:r>
            <a:br>
              <a:rPr lang="it-IT" b="1" dirty="0"/>
            </a:br>
            <a:r>
              <a:rPr lang="it-IT" b="1" dirty="0"/>
              <a:t>Grazie ai fondi PNRR del progetto NEFERTARI, RFX-mod2 sarà dotato di un sistema di diagnostiche e di controllo in tempo reale potenziati.</a:t>
            </a:r>
            <a:br>
              <a:rPr lang="it-IT" b="1" dirty="0"/>
            </a:br>
            <a:r>
              <a:rPr lang="it-IT" b="1" dirty="0"/>
              <a:t>Il significativo aumento dei sensori installati comporterà un numero di segnali circa quattro volte superiore rispetto a RFX-</a:t>
            </a:r>
            <a:r>
              <a:rPr lang="it-IT" b="1" dirty="0" err="1"/>
              <a:t>mod</a:t>
            </a:r>
            <a:r>
              <a:rPr lang="it-IT" b="1" dirty="0"/>
              <a:t>.</a:t>
            </a:r>
          </a:p>
          <a:p>
            <a:r>
              <a:rPr lang="it-IT" b="1" dirty="0"/>
              <a:t>La nuova infrastruttura RFX-mod2, in fase di rimontaggio al Consorzio RFX, consentirà di ampliare la comprensione della fisica dei plasmi sia nella configurazione RFP che tokamak a bassa corrente. Sotto potete vedere le foto del nuovo vessel e della shell con i cavi dei sensori e le prime tegole montate.</a:t>
            </a:r>
          </a:p>
          <a:p>
            <a:endParaRPr lang="it-IT" b="1" dirty="0"/>
          </a:p>
          <a:p>
            <a:endParaRPr lang="it-IT" b="1" dirty="0"/>
          </a:p>
          <a:p>
            <a:r>
              <a:rPr lang="it-IT" dirty="0"/>
              <a:t>i sensori elettrostatici sono 236 e i segnali 532</a:t>
            </a:r>
          </a:p>
          <a:p>
            <a:r>
              <a:rPr lang="it-IT" b="1" dirty="0"/>
              <a:t>Magnetici 1316 sensori, 1688 Real time </a:t>
            </a:r>
            <a:r>
              <a:rPr lang="it-IT" b="1" dirty="0" err="1"/>
              <a:t>signals</a:t>
            </a:r>
            <a:r>
              <a:rPr lang="it-IT" b="1" dirty="0"/>
              <a:t>, Rispetto a </a:t>
            </a:r>
            <a:r>
              <a:rPr lang="it-IT" b="1" dirty="0" err="1"/>
              <a:t>mod</a:t>
            </a:r>
            <a:r>
              <a:rPr lang="it-IT" b="1" dirty="0"/>
              <a:t> abbiamo fattore x 3 di sensori e  x 4 di segnali magnetici disponibili in </a:t>
            </a:r>
            <a:r>
              <a:rPr lang="it-IT" b="1" dirty="0" err="1"/>
              <a:t>real</a:t>
            </a:r>
            <a:r>
              <a:rPr lang="it-IT" b="1" dirty="0"/>
              <a:t> time. </a:t>
            </a:r>
            <a:endParaRPr lang="en-GB" b="1" dirty="0"/>
          </a:p>
          <a:p>
            <a:endParaRPr lang="en-GB" dirty="0"/>
          </a:p>
          <a:p>
            <a:pPr defTabSz="966526">
              <a:defRPr/>
            </a:pPr>
            <a:r>
              <a:rPr lang="it-IT" dirty="0"/>
              <a:t>MIAIVO: </a:t>
            </a:r>
            <a:r>
              <a:rPr lang="it-IT" b="0" i="0" dirty="0">
                <a:solidFill>
                  <a:srgbClr val="0A0A0A"/>
                </a:solidFill>
                <a:effectLst/>
                <a:latin typeface="Google Sans"/>
              </a:rPr>
              <a:t>Meccanica Innovativa e Additiva Integrata: il </a:t>
            </a:r>
            <a:r>
              <a:rPr lang="it-IT" b="0" i="0" dirty="0" err="1">
                <a:solidFill>
                  <a:srgbClr val="0A0A0A"/>
                </a:solidFill>
                <a:effectLst/>
                <a:latin typeface="Google Sans"/>
              </a:rPr>
              <a:t>VenetO</a:t>
            </a:r>
            <a:endParaRPr lang="it-IT" b="0" i="0" dirty="0">
              <a:solidFill>
                <a:srgbClr val="0A0A0A"/>
              </a:solidFill>
              <a:effectLst/>
              <a:latin typeface="Google Sans"/>
            </a:endParaRPr>
          </a:p>
          <a:p>
            <a:pPr defTabSz="966526">
              <a:defRPr/>
            </a:pPr>
            <a:endParaRPr lang="it-IT" b="0" i="0" dirty="0">
              <a:solidFill>
                <a:srgbClr val="0A0A0A"/>
              </a:solidFill>
              <a:effectLst/>
              <a:latin typeface="Google Sans"/>
            </a:endParaRPr>
          </a:p>
          <a:p>
            <a:pPr defTabSz="966526">
              <a:defRPr/>
            </a:pPr>
            <a:r>
              <a:rPr lang="it-IT" b="1" dirty="0"/>
              <a:t>Il POR FESR (Programma Operativo Regionale del Fondo Europeo di Sviluppo Regionale</a:t>
            </a:r>
            <a:r>
              <a:rPr lang="it-IT" dirty="0"/>
              <a:t>) è lo strumento strategico, </a:t>
            </a:r>
            <a:r>
              <a:rPr lang="it-IT" b="1" dirty="0"/>
              <a:t>cofinanziato dall'UE</a:t>
            </a:r>
            <a:r>
              <a:rPr lang="it-IT" dirty="0"/>
              <a:t>, utilizzato dalle Regioni italiane per promuovere la coesione economica, sociale e territoriale</a:t>
            </a:r>
            <a:r>
              <a:rPr lang="it-IT" sz="1200" b="0" i="0" kern="1200" dirty="0">
                <a:solidFill>
                  <a:schemeClr val="tx1"/>
                </a:solidFill>
                <a:effectLst/>
                <a:latin typeface="+mn-lt"/>
                <a:ea typeface="+mn-ea"/>
                <a:cs typeface="+mn-cs"/>
              </a:rPr>
              <a:t>. Finanzia progetti su ricerca, innovazione, competitività delle PMI, transizione digitale ed ecologica per uno sviluppo intelligente e sostenibile. Finanziamento pari a 2 M€, per R&amp;S, a fronte di 4,3 M€ di spesa prevista per il completamento delle modifiche.</a:t>
            </a:r>
          </a:p>
          <a:p>
            <a:pPr defTabSz="966526">
              <a:defRPr/>
            </a:pPr>
            <a:r>
              <a:rPr lang="it-IT" dirty="0"/>
              <a:t>L’Upgrade di RFX-mod2 comprende anche una nuova disposizione dei sensori magnetici, progettata specificamente per il funzionamento in modalità tokamak ohmico. Questo consentirà di completare gli studi sul controllo degli </a:t>
            </a:r>
            <a:r>
              <a:rPr lang="it-IT" i="1" dirty="0" err="1"/>
              <a:t>error</a:t>
            </a:r>
            <a:r>
              <a:rPr lang="it-IT" i="1" dirty="0"/>
              <a:t> fields</a:t>
            </a:r>
            <a:r>
              <a:rPr lang="it-IT" dirty="0"/>
              <a:t>, sulla mitigazione dei modi </a:t>
            </a:r>
            <a:r>
              <a:rPr lang="it-IT" i="1" dirty="0" err="1"/>
              <a:t>tearing</a:t>
            </a:r>
            <a:r>
              <a:rPr lang="it-IT" dirty="0"/>
              <a:t> e sulla prevenzione delle disruption, nonché sulla decorrelazione degli elettroni </a:t>
            </a:r>
            <a:r>
              <a:rPr lang="it-IT" i="1" dirty="0" err="1"/>
              <a:t>runaway</a:t>
            </a:r>
            <a:r>
              <a:rPr lang="it-IT" dirty="0"/>
              <a:t> mediante il sistema di controllo attivo.</a:t>
            </a:r>
          </a:p>
          <a:p>
            <a:endParaRPr lang="en-GB" dirty="0"/>
          </a:p>
          <a:p>
            <a:r>
              <a:rPr lang="en-GB" dirty="0"/>
              <a:t>IAEA</a:t>
            </a:r>
            <a:r>
              <a:rPr lang="en-GB" baseline="0" dirty="0"/>
              <a:t> 2025</a:t>
            </a:r>
          </a:p>
          <a:p>
            <a:pPr defTabSz="966526">
              <a:defRPr/>
            </a:pPr>
            <a:r>
              <a:rPr lang="it-IT" dirty="0" err="1">
                <a:solidFill>
                  <a:srgbClr val="333333"/>
                </a:solidFill>
                <a:latin typeface="-apple-system"/>
              </a:rPr>
              <a:t>L.Marrelli</a:t>
            </a:r>
            <a:r>
              <a:rPr lang="it-IT" dirty="0">
                <a:solidFill>
                  <a:srgbClr val="333333"/>
                </a:solidFill>
                <a:latin typeface="-apple-system"/>
              </a:rPr>
              <a:t> et al </a:t>
            </a:r>
            <a:r>
              <a:rPr lang="en-US" dirty="0">
                <a:solidFill>
                  <a:srgbClr val="333333"/>
                </a:solidFill>
                <a:latin typeface="-apple-system"/>
              </a:rPr>
              <a:t>RFX-mod2 and the NEFERTARI project: a diffuse infrastructure for the study of magnetically confined plasmas for fusion</a:t>
            </a:r>
            <a:endParaRPr lang="en-US" i="1" dirty="0">
              <a:latin typeface="Comic Sans MS" panose="030F0702030302020204" pitchFamily="66" charset="0"/>
            </a:endParaRPr>
          </a:p>
          <a:p>
            <a:endParaRPr lang="en-GB" dirty="0"/>
          </a:p>
          <a:p>
            <a:pPr algn="l"/>
            <a:r>
              <a:rPr lang="it-IT" b="0" i="0" dirty="0">
                <a:solidFill>
                  <a:srgbClr val="333333"/>
                </a:solidFill>
                <a:effectLst/>
                <a:latin typeface="Roboto" panose="02000000000000000000" pitchFamily="2" charset="0"/>
              </a:rPr>
              <a:t>Il Consorzio RFX, grazie al progetto </a:t>
            </a:r>
            <a:r>
              <a:rPr lang="it-IT" b="1" i="0" dirty="0">
                <a:solidFill>
                  <a:srgbClr val="333333"/>
                </a:solidFill>
                <a:effectLst/>
                <a:latin typeface="Roboto" panose="02000000000000000000" pitchFamily="2" charset="0"/>
              </a:rPr>
              <a:t>MIAIVO</a:t>
            </a:r>
            <a:r>
              <a:rPr lang="it-IT" b="0" i="0" dirty="0">
                <a:solidFill>
                  <a:srgbClr val="333333"/>
                </a:solidFill>
                <a:effectLst/>
                <a:latin typeface="Roboto" panose="02000000000000000000" pitchFamily="2" charset="0"/>
              </a:rPr>
              <a:t> (Meccanica Innovativa e Additiva Integrata: il </a:t>
            </a:r>
            <a:r>
              <a:rPr lang="it-IT" b="0" i="0" dirty="0" err="1">
                <a:solidFill>
                  <a:srgbClr val="333333"/>
                </a:solidFill>
                <a:effectLst/>
                <a:latin typeface="Roboto" panose="02000000000000000000" pitchFamily="2" charset="0"/>
              </a:rPr>
              <a:t>VenetO</a:t>
            </a:r>
            <a:r>
              <a:rPr lang="it-IT" b="0" i="0" dirty="0">
                <a:solidFill>
                  <a:srgbClr val="333333"/>
                </a:solidFill>
                <a:effectLst/>
                <a:latin typeface="Roboto" panose="02000000000000000000" pitchFamily="2" charset="0"/>
              </a:rPr>
              <a:t> dalla ricerca alle opportunità nel mercato attuale e futuro), ha avuto la possibilità di iniziare i lavori di </a:t>
            </a:r>
            <a:r>
              <a:rPr lang="it-IT" b="1" i="0" dirty="0">
                <a:solidFill>
                  <a:srgbClr val="333333"/>
                </a:solidFill>
                <a:effectLst/>
                <a:latin typeface="Roboto" panose="02000000000000000000" pitchFamily="2" charset="0"/>
              </a:rPr>
              <a:t>modifica migliorativa </a:t>
            </a:r>
            <a:r>
              <a:rPr lang="it-IT" b="0" i="0" dirty="0">
                <a:solidFill>
                  <a:srgbClr val="333333"/>
                </a:solidFill>
                <a:effectLst/>
                <a:latin typeface="Roboto" panose="02000000000000000000" pitchFamily="2" charset="0"/>
              </a:rPr>
              <a:t>della macchina </a:t>
            </a:r>
            <a:r>
              <a:rPr lang="it-IT" b="1" i="0" u="none" strike="noStrike" dirty="0">
                <a:solidFill>
                  <a:srgbClr val="00B2DD"/>
                </a:solidFill>
                <a:effectLst/>
                <a:latin typeface="Roboto" panose="02000000000000000000" pitchFamily="2" charset="0"/>
                <a:hlinkClick r:id="rId3"/>
              </a:rPr>
              <a:t>RFX-mod2</a:t>
            </a:r>
            <a:r>
              <a:rPr lang="it-IT" b="1" i="0" dirty="0">
                <a:solidFill>
                  <a:srgbClr val="333333"/>
                </a:solidFill>
                <a:effectLst/>
                <a:latin typeface="Roboto" panose="02000000000000000000" pitchFamily="2" charset="0"/>
              </a:rPr>
              <a:t>.</a:t>
            </a:r>
            <a:br>
              <a:rPr lang="it-IT" b="0" i="0" dirty="0">
                <a:solidFill>
                  <a:srgbClr val="333333"/>
                </a:solidFill>
                <a:effectLst/>
                <a:latin typeface="Roboto" panose="02000000000000000000" pitchFamily="2" charset="0"/>
              </a:rPr>
            </a:br>
            <a:r>
              <a:rPr lang="it-IT" b="0" i="0" dirty="0">
                <a:solidFill>
                  <a:srgbClr val="333333"/>
                </a:solidFill>
                <a:effectLst/>
                <a:latin typeface="Roboto" panose="02000000000000000000" pitchFamily="2" charset="0"/>
              </a:rPr>
              <a:t>RFX-mod2 è una delle principali </a:t>
            </a:r>
            <a:r>
              <a:rPr lang="it-IT" b="1" i="0" dirty="0">
                <a:solidFill>
                  <a:srgbClr val="333333"/>
                </a:solidFill>
                <a:effectLst/>
                <a:latin typeface="Roboto" panose="02000000000000000000" pitchFamily="2" charset="0"/>
              </a:rPr>
              <a:t>macchine sperimentali</a:t>
            </a:r>
            <a:r>
              <a:rPr lang="it-IT" b="0" i="0" dirty="0">
                <a:solidFill>
                  <a:srgbClr val="333333"/>
                </a:solidFill>
                <a:effectLst/>
                <a:latin typeface="Roboto" panose="02000000000000000000" pitchFamily="2" charset="0"/>
              </a:rPr>
              <a:t> presenti al Consorzio RFX e il più grande esperimento al mondo per lo</a:t>
            </a:r>
            <a:r>
              <a:rPr lang="it-IT" b="1" i="0" dirty="0">
                <a:solidFill>
                  <a:srgbClr val="333333"/>
                </a:solidFill>
                <a:effectLst/>
                <a:latin typeface="Roboto" panose="02000000000000000000" pitchFamily="2" charset="0"/>
              </a:rPr>
              <a:t> studio della fisica dei plasmi</a:t>
            </a:r>
            <a:r>
              <a:rPr lang="it-IT" b="0" i="0" dirty="0">
                <a:solidFill>
                  <a:srgbClr val="333333"/>
                </a:solidFill>
                <a:effectLst/>
                <a:latin typeface="Roboto" panose="02000000000000000000" pitchFamily="2" charset="0"/>
              </a:rPr>
              <a:t> in </a:t>
            </a:r>
            <a:r>
              <a:rPr lang="it-IT" b="1" i="0" dirty="0">
                <a:solidFill>
                  <a:srgbClr val="333333"/>
                </a:solidFill>
                <a:effectLst/>
                <a:latin typeface="Roboto" panose="02000000000000000000" pitchFamily="2" charset="0"/>
              </a:rPr>
              <a:t>configurazione </a:t>
            </a:r>
            <a:r>
              <a:rPr lang="it-IT" b="1" i="0" u="none" strike="noStrike" dirty="0">
                <a:solidFill>
                  <a:srgbClr val="00B2DD"/>
                </a:solidFill>
                <a:effectLst/>
                <a:latin typeface="Roboto" panose="02000000000000000000" pitchFamily="2" charset="0"/>
                <a:hlinkClick r:id="rId4"/>
              </a:rPr>
              <a:t>RFP</a:t>
            </a:r>
            <a:r>
              <a:rPr lang="it-IT" b="1" i="0" dirty="0">
                <a:solidFill>
                  <a:srgbClr val="333333"/>
                </a:solidFill>
                <a:effectLst/>
                <a:latin typeface="Roboto" panose="02000000000000000000" pitchFamily="2" charset="0"/>
              </a:rPr>
              <a:t>.</a:t>
            </a:r>
            <a:endParaRPr lang="it-IT" b="0" i="0" dirty="0">
              <a:solidFill>
                <a:srgbClr val="333333"/>
              </a:solidFill>
              <a:effectLst/>
              <a:latin typeface="Roboto" panose="02000000000000000000" pitchFamily="2" charset="0"/>
            </a:endParaRPr>
          </a:p>
          <a:p>
            <a:pPr algn="l"/>
            <a:r>
              <a:rPr lang="it-IT" b="1" i="0" dirty="0">
                <a:solidFill>
                  <a:srgbClr val="333333"/>
                </a:solidFill>
                <a:effectLst/>
                <a:latin typeface="Roboto" panose="02000000000000000000" pitchFamily="2" charset="0"/>
              </a:rPr>
              <a:t>MIAIVO </a:t>
            </a:r>
            <a:r>
              <a:rPr lang="it-IT" b="0" i="0" dirty="0">
                <a:solidFill>
                  <a:srgbClr val="333333"/>
                </a:solidFill>
                <a:effectLst/>
                <a:latin typeface="Roboto" panose="02000000000000000000" pitchFamily="2" charset="0"/>
              </a:rPr>
              <a:t>è una concreta </a:t>
            </a:r>
            <a:r>
              <a:rPr lang="it-IT" b="1" i="0" dirty="0">
                <a:solidFill>
                  <a:srgbClr val="333333"/>
                </a:solidFill>
                <a:effectLst/>
                <a:latin typeface="Roboto" panose="02000000000000000000" pitchFamily="2" charset="0"/>
              </a:rPr>
              <a:t>opportunità</a:t>
            </a:r>
            <a:r>
              <a:rPr lang="it-IT" b="0" i="0" dirty="0">
                <a:solidFill>
                  <a:srgbClr val="333333"/>
                </a:solidFill>
                <a:effectLst/>
                <a:latin typeface="Roboto" panose="02000000000000000000" pitchFamily="2" charset="0"/>
              </a:rPr>
              <a:t> per creare una sinergia tra realizzazione di apparati per ricerca con prestazioni spinte e processi di </a:t>
            </a:r>
            <a:r>
              <a:rPr lang="it-IT" b="1" i="0" dirty="0">
                <a:solidFill>
                  <a:srgbClr val="333333"/>
                </a:solidFill>
                <a:effectLst/>
                <a:latin typeface="Roboto" panose="02000000000000000000" pitchFamily="2" charset="0"/>
              </a:rPr>
              <a:t>innovazione industriale</a:t>
            </a:r>
            <a:r>
              <a:rPr lang="it-IT" b="0" i="0" dirty="0">
                <a:solidFill>
                  <a:srgbClr val="333333"/>
                </a:solidFill>
                <a:effectLst/>
                <a:latin typeface="Roboto" panose="02000000000000000000" pitchFamily="2" charset="0"/>
              </a:rPr>
              <a:t>.</a:t>
            </a:r>
          </a:p>
          <a:p>
            <a:pPr>
              <a:buFont typeface="Arial" panose="020B0604020202020204" pitchFamily="34" charset="0"/>
              <a:buChar char="•"/>
            </a:pPr>
            <a:r>
              <a:rPr lang="it-IT" dirty="0">
                <a:effectLst/>
              </a:rPr>
              <a:t>rendering delle modifiche migliorative</a:t>
            </a:r>
          </a:p>
          <a:p>
            <a:pPr>
              <a:buFont typeface="Arial" panose="020B0604020202020204" pitchFamily="34" charset="0"/>
              <a:buChar char="•"/>
            </a:pPr>
            <a:r>
              <a:rPr lang="it-IT" dirty="0">
                <a:effectLst/>
              </a:rPr>
              <a:t>la scocca in rame di RFX-</a:t>
            </a:r>
            <a:r>
              <a:rPr lang="it-IT" dirty="0" err="1">
                <a:effectLst/>
              </a:rPr>
              <a:t>mod</a:t>
            </a:r>
            <a:endParaRPr lang="it-IT" dirty="0">
              <a:effectLst/>
            </a:endParaRPr>
          </a:p>
          <a:p>
            <a:pPr>
              <a:buFont typeface="Arial" panose="020B0604020202020204" pitchFamily="34" charset="0"/>
              <a:buChar char="•"/>
            </a:pPr>
            <a:r>
              <a:rPr lang="it-IT" dirty="0">
                <a:effectLst/>
              </a:rPr>
              <a:t>operazioni di movimentazione della struttura meccanica di supporto di RFX-</a:t>
            </a:r>
            <a:r>
              <a:rPr lang="it-IT" dirty="0" err="1">
                <a:effectLst/>
              </a:rPr>
              <a:t>mod</a:t>
            </a:r>
            <a:endParaRPr lang="it-IT" dirty="0">
              <a:effectLst/>
            </a:endParaRPr>
          </a:p>
          <a:p>
            <a:pPr>
              <a:buFont typeface="Arial" panose="020B0604020202020204" pitchFamily="34" charset="0"/>
              <a:buNone/>
            </a:pPr>
            <a:endParaRPr lang="it-IT" dirty="0">
              <a:effectLst/>
            </a:endParaRPr>
          </a:p>
          <a:p>
            <a:pPr algn="l"/>
            <a:r>
              <a:rPr lang="it-IT" b="0" i="0" dirty="0">
                <a:solidFill>
                  <a:srgbClr val="333333"/>
                </a:solidFill>
                <a:effectLst/>
                <a:latin typeface="Roboto" panose="02000000000000000000" pitchFamily="2" charset="0"/>
              </a:rPr>
              <a:t>Il progetto, avviato nel </a:t>
            </a:r>
            <a:r>
              <a:rPr lang="it-IT" b="1" i="0" dirty="0">
                <a:solidFill>
                  <a:srgbClr val="333333"/>
                </a:solidFill>
                <a:effectLst/>
                <a:latin typeface="Roboto" panose="02000000000000000000" pitchFamily="2" charset="0"/>
              </a:rPr>
              <a:t>2018</a:t>
            </a:r>
            <a:r>
              <a:rPr lang="it-IT" b="0" i="0" dirty="0">
                <a:solidFill>
                  <a:srgbClr val="333333"/>
                </a:solidFill>
                <a:effectLst/>
                <a:latin typeface="Roboto" panose="02000000000000000000" pitchFamily="2" charset="0"/>
              </a:rPr>
              <a:t> grazie ad un </a:t>
            </a:r>
            <a:r>
              <a:rPr lang="it-IT" b="0" i="0" u="none" strike="noStrike" dirty="0">
                <a:solidFill>
                  <a:srgbClr val="00B2DD"/>
                </a:solidFill>
                <a:effectLst/>
                <a:latin typeface="Roboto" panose="02000000000000000000" pitchFamily="2" charset="0"/>
                <a:hlinkClick r:id="rId5"/>
              </a:rPr>
              <a:t>bando della Regione Veneto, nell’ambito del progetto POR FESR 2014-2020</a:t>
            </a:r>
            <a:r>
              <a:rPr lang="it-IT" b="0" i="0" dirty="0">
                <a:solidFill>
                  <a:srgbClr val="333333"/>
                </a:solidFill>
                <a:effectLst/>
                <a:latin typeface="Roboto" panose="02000000000000000000" pitchFamily="2" charset="0"/>
              </a:rPr>
              <a:t>, è finalizzato a conseguire un sensibile aumento della propensione di investimento in </a:t>
            </a:r>
            <a:r>
              <a:rPr lang="it-IT" b="0" i="0" dirty="0" err="1">
                <a:solidFill>
                  <a:srgbClr val="333333"/>
                </a:solidFill>
                <a:effectLst/>
                <a:latin typeface="Roboto" panose="02000000000000000000" pitchFamily="2" charset="0"/>
              </a:rPr>
              <a:t>in</a:t>
            </a:r>
            <a:r>
              <a:rPr lang="it-IT" b="1" i="0" dirty="0">
                <a:solidFill>
                  <a:srgbClr val="333333"/>
                </a:solidFill>
                <a:effectLst/>
                <a:latin typeface="Roboto" panose="02000000000000000000" pitchFamily="2" charset="0"/>
              </a:rPr>
              <a:t> Ricerca industriale e Sviluppo</a:t>
            </a:r>
            <a:r>
              <a:rPr lang="it-IT" b="0" i="0" dirty="0">
                <a:solidFill>
                  <a:srgbClr val="333333"/>
                </a:solidFill>
                <a:effectLst/>
                <a:latin typeface="Roboto" panose="02000000000000000000" pitchFamily="2" charset="0"/>
              </a:rPr>
              <a:t> sperimentale da parte delle </a:t>
            </a:r>
            <a:r>
              <a:rPr lang="it-IT" b="1" i="0" dirty="0">
                <a:solidFill>
                  <a:srgbClr val="333333"/>
                </a:solidFill>
                <a:effectLst/>
                <a:latin typeface="Roboto" panose="02000000000000000000" pitchFamily="2" charset="0"/>
              </a:rPr>
              <a:t>imprese venete</a:t>
            </a:r>
            <a:r>
              <a:rPr lang="it-IT" b="0" i="0" dirty="0">
                <a:solidFill>
                  <a:srgbClr val="333333"/>
                </a:solidFill>
                <a:effectLst/>
                <a:latin typeface="Roboto" panose="02000000000000000000" pitchFamily="2" charset="0"/>
              </a:rPr>
              <a:t>, ottenibile attraverso un consolidamento dei rapporti con il mondo della ricerca.  </a:t>
            </a:r>
          </a:p>
          <a:p>
            <a:pPr algn="l"/>
            <a:r>
              <a:rPr lang="it-IT" b="0" i="0" dirty="0">
                <a:solidFill>
                  <a:srgbClr val="333333"/>
                </a:solidFill>
                <a:effectLst/>
                <a:latin typeface="Roboto" panose="02000000000000000000" pitchFamily="2" charset="0"/>
              </a:rPr>
              <a:t>Grazie al </a:t>
            </a:r>
            <a:r>
              <a:rPr lang="it-IT" b="1" i="0" dirty="0">
                <a:solidFill>
                  <a:srgbClr val="333333"/>
                </a:solidFill>
                <a:effectLst/>
                <a:latin typeface="Roboto" panose="02000000000000000000" pitchFamily="2" charset="0"/>
              </a:rPr>
              <a:t>finanziamento MIAIVO</a:t>
            </a:r>
            <a:r>
              <a:rPr lang="it-IT" b="0" i="0" dirty="0">
                <a:solidFill>
                  <a:srgbClr val="333333"/>
                </a:solidFill>
                <a:effectLst/>
                <a:latin typeface="Roboto" panose="02000000000000000000" pitchFamily="2" charset="0"/>
              </a:rPr>
              <a:t> , pari a 2.040.540,00 €, a fronte di spese ammesse pari a 4.276.600,00 €, si è potuto avviare lo </a:t>
            </a:r>
            <a:r>
              <a:rPr lang="it-IT" b="1" i="0" dirty="0">
                <a:solidFill>
                  <a:srgbClr val="333333"/>
                </a:solidFill>
                <a:effectLst/>
                <a:latin typeface="Roboto" panose="02000000000000000000" pitchFamily="2" charset="0"/>
              </a:rPr>
              <a:t>sviluppo delle tecnologie innovative</a:t>
            </a:r>
            <a:r>
              <a:rPr lang="it-IT" b="0" i="0" dirty="0">
                <a:solidFill>
                  <a:srgbClr val="333333"/>
                </a:solidFill>
                <a:effectLst/>
                <a:latin typeface="Roboto" panose="02000000000000000000" pitchFamily="2" charset="0"/>
              </a:rPr>
              <a:t> richieste per eseguire le modifiche migliorative dell’impianto </a:t>
            </a:r>
            <a:r>
              <a:rPr lang="it-IT" b="0" i="0" u="none" strike="noStrike" dirty="0">
                <a:solidFill>
                  <a:srgbClr val="00B2DD"/>
                </a:solidFill>
                <a:effectLst/>
                <a:latin typeface="Roboto" panose="02000000000000000000" pitchFamily="2" charset="0"/>
                <a:hlinkClick r:id="rId3"/>
              </a:rPr>
              <a:t>RFX-mod2</a:t>
            </a:r>
            <a:r>
              <a:rPr lang="it-IT" b="0" i="0" dirty="0">
                <a:solidFill>
                  <a:srgbClr val="333333"/>
                </a:solidFill>
                <a:effectLst/>
                <a:latin typeface="Roboto" panose="02000000000000000000" pitchFamily="2" charset="0"/>
              </a:rPr>
              <a:t> quali ad esempio: </a:t>
            </a:r>
            <a:r>
              <a:rPr lang="it-IT" b="1" i="0" dirty="0">
                <a:solidFill>
                  <a:srgbClr val="333333"/>
                </a:solidFill>
                <a:effectLst/>
                <a:latin typeface="Roboto" panose="02000000000000000000" pitchFamily="2" charset="0"/>
              </a:rPr>
              <a:t>trattamento superficiale dei materiali</a:t>
            </a:r>
            <a:r>
              <a:rPr lang="it-IT" b="0" i="0" dirty="0">
                <a:solidFill>
                  <a:srgbClr val="333333"/>
                </a:solidFill>
                <a:effectLst/>
                <a:latin typeface="Roboto" panose="02000000000000000000" pitchFamily="2" charset="0"/>
              </a:rPr>
              <a:t>, realizzazione di</a:t>
            </a:r>
            <a:r>
              <a:rPr lang="it-IT" b="1" i="0" dirty="0">
                <a:solidFill>
                  <a:srgbClr val="333333"/>
                </a:solidFill>
                <a:effectLst/>
                <a:latin typeface="Roboto" panose="02000000000000000000" pitchFamily="2" charset="0"/>
              </a:rPr>
              <a:t> componenti per camere da vuoto</a:t>
            </a:r>
            <a:r>
              <a:rPr lang="it-IT" b="0" i="0" dirty="0">
                <a:solidFill>
                  <a:srgbClr val="333333"/>
                </a:solidFill>
                <a:effectLst/>
                <a:latin typeface="Roboto" panose="02000000000000000000" pitchFamily="2" charset="0"/>
              </a:rPr>
              <a:t> con materiali polimerici ad alte prestazioni, realizzazione di </a:t>
            </a:r>
            <a:r>
              <a:rPr lang="it-IT" b="1" i="0" dirty="0">
                <a:solidFill>
                  <a:srgbClr val="333333"/>
                </a:solidFill>
                <a:effectLst/>
                <a:latin typeface="Roboto" panose="02000000000000000000" pitchFamily="2" charset="0"/>
              </a:rPr>
              <a:t>componenti metallici </a:t>
            </a:r>
            <a:r>
              <a:rPr lang="it-IT" b="0" i="0" dirty="0">
                <a:solidFill>
                  <a:srgbClr val="333333"/>
                </a:solidFill>
                <a:effectLst/>
                <a:latin typeface="Roboto" panose="02000000000000000000" pitchFamily="2" charset="0"/>
              </a:rPr>
              <a:t>mediante </a:t>
            </a:r>
            <a:r>
              <a:rPr lang="it-IT" b="1" i="0" dirty="0">
                <a:solidFill>
                  <a:srgbClr val="333333"/>
                </a:solidFill>
                <a:effectLst/>
                <a:latin typeface="Roboto" panose="02000000000000000000" pitchFamily="2" charset="0"/>
              </a:rPr>
              <a:t>manifattura additiva</a:t>
            </a:r>
            <a:r>
              <a:rPr lang="it-IT" b="0" i="0" dirty="0">
                <a:solidFill>
                  <a:srgbClr val="333333"/>
                </a:solidFill>
                <a:effectLst/>
                <a:latin typeface="Roboto" panose="02000000000000000000" pitchFamily="2" charset="0"/>
              </a:rPr>
              <a:t>.</a:t>
            </a:r>
          </a:p>
          <a:p>
            <a:endParaRPr lang="en-GB" dirty="0"/>
          </a:p>
        </p:txBody>
      </p:sp>
      <p:sp>
        <p:nvSpPr>
          <p:cNvPr id="4" name="Slide Number Placeholder 3"/>
          <p:cNvSpPr>
            <a:spLocks noGrp="1"/>
          </p:cNvSpPr>
          <p:nvPr>
            <p:ph type="sldNum" sz="quarter" idx="5"/>
          </p:nvPr>
        </p:nvSpPr>
        <p:spPr/>
        <p:txBody>
          <a:bodyPr/>
          <a:lstStyle/>
          <a:p>
            <a:fld id="{D8E4223B-C480-4C27-91F0-0FB87A59928E}" type="slidenum">
              <a:rPr lang="en-GB" smtClean="0"/>
              <a:t>2</a:t>
            </a:fld>
            <a:endParaRPr lang="en-GB"/>
          </a:p>
        </p:txBody>
      </p:sp>
    </p:spTree>
    <p:extLst>
      <p:ext uri="{BB962C8B-B14F-4D97-AF65-F5344CB8AC3E}">
        <p14:creationId xmlns:p14="http://schemas.microsoft.com/office/powerpoint/2010/main" val="300501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it-IT" b="1" dirty="0"/>
              <a:t>RFX-mod2 è, un esperimento di modifica del precedente RFX-</a:t>
            </a:r>
            <a:r>
              <a:rPr lang="it-IT" b="1" dirty="0" err="1"/>
              <a:t>mod</a:t>
            </a:r>
            <a:r>
              <a:rPr lang="it-IT" b="1" dirty="0"/>
              <a:t> avviato nel 2018 con finanziamento </a:t>
            </a:r>
            <a:r>
              <a:rPr lang="it-IT" b="0" dirty="0"/>
              <a:t>POR FESR 2014–2020 </a:t>
            </a:r>
            <a:r>
              <a:rPr lang="it-IT" b="1" dirty="0"/>
              <a:t>della Regione Veneto (progetto MIAIVO).</a:t>
            </a:r>
            <a:br>
              <a:rPr lang="it-IT" b="1" dirty="0"/>
            </a:br>
            <a:r>
              <a:rPr lang="it-IT" b="1" dirty="0"/>
              <a:t>Grazie ai fondi PNRR del progetto NEFERTARI, RFX-mod2 sarà dotato di un sistema di diagnostiche e di controllo in tempo reale potenziati.</a:t>
            </a:r>
            <a:br>
              <a:rPr lang="it-IT" b="1" dirty="0"/>
            </a:br>
            <a:r>
              <a:rPr lang="it-IT" b="1" dirty="0"/>
              <a:t>Il significativo aumento dei sensori installati comporterà un numero di segnali circa quattro volte superiore rispetto a RFX-</a:t>
            </a:r>
            <a:r>
              <a:rPr lang="it-IT" b="1" dirty="0" err="1"/>
              <a:t>mod</a:t>
            </a:r>
            <a:r>
              <a:rPr lang="it-IT" b="1" dirty="0"/>
              <a:t>.</a:t>
            </a:r>
          </a:p>
          <a:p>
            <a:r>
              <a:rPr lang="it-IT" b="1" dirty="0"/>
              <a:t>La nuova infrastruttura RFX-mod2, in fase di rimontaggio al Consorzio RFX, consentirà di ampliare la comprensione della fisica dei plasmi sia nella configurazione RFP che tokamak a bassa corrente. Sotto potete vedere le foto del nuovo vessel e della shell con i cavi dei sensori e le prime tegole montate.</a:t>
            </a:r>
          </a:p>
          <a:p>
            <a:endParaRPr lang="it-IT" b="1" dirty="0"/>
          </a:p>
          <a:p>
            <a:endParaRPr lang="it-IT" b="1" dirty="0"/>
          </a:p>
          <a:p>
            <a:r>
              <a:rPr lang="it-IT" dirty="0"/>
              <a:t>i sensori elettrostatici sono 236 e i segnali 532</a:t>
            </a:r>
          </a:p>
          <a:p>
            <a:r>
              <a:rPr lang="it-IT" b="1" dirty="0"/>
              <a:t>Magnetici 1316 sensori, 1688 Real time </a:t>
            </a:r>
            <a:r>
              <a:rPr lang="it-IT" b="1" dirty="0" err="1"/>
              <a:t>signals</a:t>
            </a:r>
            <a:r>
              <a:rPr lang="it-IT" b="1" dirty="0"/>
              <a:t>, Rispetto a </a:t>
            </a:r>
            <a:r>
              <a:rPr lang="it-IT" b="1" dirty="0" err="1"/>
              <a:t>mod</a:t>
            </a:r>
            <a:r>
              <a:rPr lang="it-IT" b="1" dirty="0"/>
              <a:t> abbiamo fattore x 3 di sensori e  x 4 di segnali magnetici disponibili in </a:t>
            </a:r>
            <a:r>
              <a:rPr lang="it-IT" b="1" dirty="0" err="1"/>
              <a:t>real</a:t>
            </a:r>
            <a:r>
              <a:rPr lang="it-IT" b="1" dirty="0"/>
              <a:t> time. </a:t>
            </a:r>
            <a:endParaRPr lang="en-GB" b="1" dirty="0"/>
          </a:p>
          <a:p>
            <a:endParaRPr lang="en-GB" dirty="0"/>
          </a:p>
          <a:p>
            <a:pPr defTabSz="966526">
              <a:defRPr/>
            </a:pPr>
            <a:r>
              <a:rPr lang="it-IT" dirty="0"/>
              <a:t>MIAIVO: </a:t>
            </a:r>
            <a:r>
              <a:rPr lang="it-IT" b="0" i="0" dirty="0">
                <a:solidFill>
                  <a:srgbClr val="0A0A0A"/>
                </a:solidFill>
                <a:effectLst/>
                <a:latin typeface="Google Sans"/>
              </a:rPr>
              <a:t>Meccanica Innovativa e Additiva Integrata: il </a:t>
            </a:r>
            <a:r>
              <a:rPr lang="it-IT" b="0" i="0" dirty="0" err="1">
                <a:solidFill>
                  <a:srgbClr val="0A0A0A"/>
                </a:solidFill>
                <a:effectLst/>
                <a:latin typeface="Google Sans"/>
              </a:rPr>
              <a:t>VenetO</a:t>
            </a:r>
            <a:endParaRPr lang="it-IT" b="0" i="0" dirty="0">
              <a:solidFill>
                <a:srgbClr val="0A0A0A"/>
              </a:solidFill>
              <a:effectLst/>
              <a:latin typeface="Google Sans"/>
            </a:endParaRPr>
          </a:p>
          <a:p>
            <a:pPr defTabSz="966526">
              <a:defRPr/>
            </a:pPr>
            <a:endParaRPr lang="it-IT" b="0" i="0" dirty="0">
              <a:solidFill>
                <a:srgbClr val="0A0A0A"/>
              </a:solidFill>
              <a:effectLst/>
              <a:latin typeface="Google Sans"/>
            </a:endParaRPr>
          </a:p>
          <a:p>
            <a:pPr defTabSz="966526">
              <a:defRPr/>
            </a:pPr>
            <a:r>
              <a:rPr lang="it-IT" b="1" dirty="0"/>
              <a:t>Il POR FESR (Programma Operativo Regionale del Fondo Europeo di Sviluppo Regionale</a:t>
            </a:r>
            <a:r>
              <a:rPr lang="it-IT" dirty="0"/>
              <a:t>) è lo strumento strategico, </a:t>
            </a:r>
            <a:r>
              <a:rPr lang="it-IT" b="1" dirty="0"/>
              <a:t>cofinanziato dall'UE</a:t>
            </a:r>
            <a:r>
              <a:rPr lang="it-IT" dirty="0"/>
              <a:t>, utilizzato dalle Regioni italiane per promuovere la coesione economica, sociale e territoriale</a:t>
            </a:r>
            <a:r>
              <a:rPr lang="it-IT" sz="1200" b="0" i="0" kern="1200" dirty="0">
                <a:solidFill>
                  <a:schemeClr val="tx1"/>
                </a:solidFill>
                <a:effectLst/>
                <a:latin typeface="+mn-lt"/>
                <a:ea typeface="+mn-ea"/>
                <a:cs typeface="+mn-cs"/>
              </a:rPr>
              <a:t>. Finanzia progetti su ricerca, innovazione, competitività delle PMI, transizione digitale ed ecologica per uno sviluppo intelligente e sostenibile. Finanziamento pari a 2 M€, per R&amp;S, a fronte di 4,3 M€ di spesa prevista per il completamento delle modifiche.</a:t>
            </a:r>
          </a:p>
          <a:p>
            <a:pPr defTabSz="966526">
              <a:defRPr/>
            </a:pPr>
            <a:r>
              <a:rPr lang="it-IT" dirty="0"/>
              <a:t>L’Upgrade di RFX-mod2 comprende anche una nuova disposizione dei sensori magnetici, progettata specificamente per il funzionamento in modalità tokamak ohmico. Questo consentirà di completare gli studi sul controllo degli </a:t>
            </a:r>
            <a:r>
              <a:rPr lang="it-IT" i="1" dirty="0" err="1"/>
              <a:t>error</a:t>
            </a:r>
            <a:r>
              <a:rPr lang="it-IT" i="1" dirty="0"/>
              <a:t> fields</a:t>
            </a:r>
            <a:r>
              <a:rPr lang="it-IT" dirty="0"/>
              <a:t>, sulla mitigazione dei modi </a:t>
            </a:r>
            <a:r>
              <a:rPr lang="it-IT" i="1" dirty="0" err="1"/>
              <a:t>tearing</a:t>
            </a:r>
            <a:r>
              <a:rPr lang="it-IT" dirty="0"/>
              <a:t> e sulla prevenzione delle disruption, nonché sulla decorrelazione degli elettroni </a:t>
            </a:r>
            <a:r>
              <a:rPr lang="it-IT" i="1" dirty="0" err="1"/>
              <a:t>runaway</a:t>
            </a:r>
            <a:r>
              <a:rPr lang="it-IT" dirty="0"/>
              <a:t> mediante il sistema di controllo attivo.</a:t>
            </a:r>
          </a:p>
          <a:p>
            <a:endParaRPr lang="en-GB" dirty="0"/>
          </a:p>
          <a:p>
            <a:r>
              <a:rPr lang="en-GB" dirty="0"/>
              <a:t>IAEA</a:t>
            </a:r>
            <a:r>
              <a:rPr lang="en-GB" baseline="0" dirty="0"/>
              <a:t> 2025</a:t>
            </a:r>
          </a:p>
          <a:p>
            <a:pPr defTabSz="966526">
              <a:defRPr/>
            </a:pPr>
            <a:r>
              <a:rPr lang="it-IT" dirty="0" err="1">
                <a:solidFill>
                  <a:srgbClr val="333333"/>
                </a:solidFill>
                <a:latin typeface="-apple-system"/>
              </a:rPr>
              <a:t>L.Marrelli</a:t>
            </a:r>
            <a:r>
              <a:rPr lang="it-IT" dirty="0">
                <a:solidFill>
                  <a:srgbClr val="333333"/>
                </a:solidFill>
                <a:latin typeface="-apple-system"/>
              </a:rPr>
              <a:t> et al </a:t>
            </a:r>
            <a:r>
              <a:rPr lang="en-US" dirty="0">
                <a:solidFill>
                  <a:srgbClr val="333333"/>
                </a:solidFill>
                <a:latin typeface="-apple-system"/>
              </a:rPr>
              <a:t>RFX-mod2 and the NEFERTARI project: a diffuse infrastructure for the study of magnetically confined plasmas for fusion</a:t>
            </a:r>
            <a:endParaRPr lang="en-US" i="1" dirty="0">
              <a:latin typeface="Comic Sans MS" panose="030F0702030302020204" pitchFamily="66" charset="0"/>
            </a:endParaRPr>
          </a:p>
          <a:p>
            <a:endParaRPr lang="en-GB" dirty="0"/>
          </a:p>
          <a:p>
            <a:pPr algn="l"/>
            <a:r>
              <a:rPr lang="it-IT" b="0" i="0" dirty="0">
                <a:solidFill>
                  <a:srgbClr val="333333"/>
                </a:solidFill>
                <a:effectLst/>
                <a:latin typeface="Roboto" panose="02000000000000000000" pitchFamily="2" charset="0"/>
              </a:rPr>
              <a:t>Il Consorzio RFX, grazie al progetto </a:t>
            </a:r>
            <a:r>
              <a:rPr lang="it-IT" b="1" i="0" dirty="0">
                <a:solidFill>
                  <a:srgbClr val="333333"/>
                </a:solidFill>
                <a:effectLst/>
                <a:latin typeface="Roboto" panose="02000000000000000000" pitchFamily="2" charset="0"/>
              </a:rPr>
              <a:t>MIAIVO</a:t>
            </a:r>
            <a:r>
              <a:rPr lang="it-IT" b="0" i="0" dirty="0">
                <a:solidFill>
                  <a:srgbClr val="333333"/>
                </a:solidFill>
                <a:effectLst/>
                <a:latin typeface="Roboto" panose="02000000000000000000" pitchFamily="2" charset="0"/>
              </a:rPr>
              <a:t> (Meccanica Innovativa e Additiva Integrata: il </a:t>
            </a:r>
            <a:r>
              <a:rPr lang="it-IT" b="0" i="0" dirty="0" err="1">
                <a:solidFill>
                  <a:srgbClr val="333333"/>
                </a:solidFill>
                <a:effectLst/>
                <a:latin typeface="Roboto" panose="02000000000000000000" pitchFamily="2" charset="0"/>
              </a:rPr>
              <a:t>VenetO</a:t>
            </a:r>
            <a:r>
              <a:rPr lang="it-IT" b="0" i="0" dirty="0">
                <a:solidFill>
                  <a:srgbClr val="333333"/>
                </a:solidFill>
                <a:effectLst/>
                <a:latin typeface="Roboto" panose="02000000000000000000" pitchFamily="2" charset="0"/>
              </a:rPr>
              <a:t> dalla ricerca alle opportunità nel mercato attuale e futuro), ha avuto la possibilità di iniziare i lavori di </a:t>
            </a:r>
            <a:r>
              <a:rPr lang="it-IT" b="1" i="0" dirty="0">
                <a:solidFill>
                  <a:srgbClr val="333333"/>
                </a:solidFill>
                <a:effectLst/>
                <a:latin typeface="Roboto" panose="02000000000000000000" pitchFamily="2" charset="0"/>
              </a:rPr>
              <a:t>modifica migliorativa </a:t>
            </a:r>
            <a:r>
              <a:rPr lang="it-IT" b="0" i="0" dirty="0">
                <a:solidFill>
                  <a:srgbClr val="333333"/>
                </a:solidFill>
                <a:effectLst/>
                <a:latin typeface="Roboto" panose="02000000000000000000" pitchFamily="2" charset="0"/>
              </a:rPr>
              <a:t>della macchina </a:t>
            </a:r>
            <a:r>
              <a:rPr lang="it-IT" b="1" i="0" u="none" strike="noStrike" dirty="0">
                <a:solidFill>
                  <a:srgbClr val="00B2DD"/>
                </a:solidFill>
                <a:effectLst/>
                <a:latin typeface="Roboto" panose="02000000000000000000" pitchFamily="2" charset="0"/>
                <a:hlinkClick r:id="rId3"/>
              </a:rPr>
              <a:t>RFX-mod2</a:t>
            </a:r>
            <a:r>
              <a:rPr lang="it-IT" b="1" i="0" dirty="0">
                <a:solidFill>
                  <a:srgbClr val="333333"/>
                </a:solidFill>
                <a:effectLst/>
                <a:latin typeface="Roboto" panose="02000000000000000000" pitchFamily="2" charset="0"/>
              </a:rPr>
              <a:t>.</a:t>
            </a:r>
            <a:br>
              <a:rPr lang="it-IT" b="0" i="0" dirty="0">
                <a:solidFill>
                  <a:srgbClr val="333333"/>
                </a:solidFill>
                <a:effectLst/>
                <a:latin typeface="Roboto" panose="02000000000000000000" pitchFamily="2" charset="0"/>
              </a:rPr>
            </a:br>
            <a:r>
              <a:rPr lang="it-IT" b="0" i="0" dirty="0">
                <a:solidFill>
                  <a:srgbClr val="333333"/>
                </a:solidFill>
                <a:effectLst/>
                <a:latin typeface="Roboto" panose="02000000000000000000" pitchFamily="2" charset="0"/>
              </a:rPr>
              <a:t>RFX-mod2 è una delle principali </a:t>
            </a:r>
            <a:r>
              <a:rPr lang="it-IT" b="1" i="0" dirty="0">
                <a:solidFill>
                  <a:srgbClr val="333333"/>
                </a:solidFill>
                <a:effectLst/>
                <a:latin typeface="Roboto" panose="02000000000000000000" pitchFamily="2" charset="0"/>
              </a:rPr>
              <a:t>macchine sperimentali</a:t>
            </a:r>
            <a:r>
              <a:rPr lang="it-IT" b="0" i="0" dirty="0">
                <a:solidFill>
                  <a:srgbClr val="333333"/>
                </a:solidFill>
                <a:effectLst/>
                <a:latin typeface="Roboto" panose="02000000000000000000" pitchFamily="2" charset="0"/>
              </a:rPr>
              <a:t> presenti al Consorzio RFX e il più grande esperimento al mondo per lo</a:t>
            </a:r>
            <a:r>
              <a:rPr lang="it-IT" b="1" i="0" dirty="0">
                <a:solidFill>
                  <a:srgbClr val="333333"/>
                </a:solidFill>
                <a:effectLst/>
                <a:latin typeface="Roboto" panose="02000000000000000000" pitchFamily="2" charset="0"/>
              </a:rPr>
              <a:t> studio della fisica dei plasmi</a:t>
            </a:r>
            <a:r>
              <a:rPr lang="it-IT" b="0" i="0" dirty="0">
                <a:solidFill>
                  <a:srgbClr val="333333"/>
                </a:solidFill>
                <a:effectLst/>
                <a:latin typeface="Roboto" panose="02000000000000000000" pitchFamily="2" charset="0"/>
              </a:rPr>
              <a:t> in </a:t>
            </a:r>
            <a:r>
              <a:rPr lang="it-IT" b="1" i="0" dirty="0">
                <a:solidFill>
                  <a:srgbClr val="333333"/>
                </a:solidFill>
                <a:effectLst/>
                <a:latin typeface="Roboto" panose="02000000000000000000" pitchFamily="2" charset="0"/>
              </a:rPr>
              <a:t>configurazione </a:t>
            </a:r>
            <a:r>
              <a:rPr lang="it-IT" b="1" i="0" u="none" strike="noStrike" dirty="0">
                <a:solidFill>
                  <a:srgbClr val="00B2DD"/>
                </a:solidFill>
                <a:effectLst/>
                <a:latin typeface="Roboto" panose="02000000000000000000" pitchFamily="2" charset="0"/>
                <a:hlinkClick r:id="rId4"/>
              </a:rPr>
              <a:t>RFP</a:t>
            </a:r>
            <a:r>
              <a:rPr lang="it-IT" b="1" i="0" dirty="0">
                <a:solidFill>
                  <a:srgbClr val="333333"/>
                </a:solidFill>
                <a:effectLst/>
                <a:latin typeface="Roboto" panose="02000000000000000000" pitchFamily="2" charset="0"/>
              </a:rPr>
              <a:t>.</a:t>
            </a:r>
            <a:endParaRPr lang="it-IT" b="0" i="0" dirty="0">
              <a:solidFill>
                <a:srgbClr val="333333"/>
              </a:solidFill>
              <a:effectLst/>
              <a:latin typeface="Roboto" panose="02000000000000000000" pitchFamily="2" charset="0"/>
            </a:endParaRPr>
          </a:p>
          <a:p>
            <a:pPr algn="l"/>
            <a:r>
              <a:rPr lang="it-IT" b="1" i="0" dirty="0">
                <a:solidFill>
                  <a:srgbClr val="333333"/>
                </a:solidFill>
                <a:effectLst/>
                <a:latin typeface="Roboto" panose="02000000000000000000" pitchFamily="2" charset="0"/>
              </a:rPr>
              <a:t>MIAIVO </a:t>
            </a:r>
            <a:r>
              <a:rPr lang="it-IT" b="0" i="0" dirty="0">
                <a:solidFill>
                  <a:srgbClr val="333333"/>
                </a:solidFill>
                <a:effectLst/>
                <a:latin typeface="Roboto" panose="02000000000000000000" pitchFamily="2" charset="0"/>
              </a:rPr>
              <a:t>è una concreta </a:t>
            </a:r>
            <a:r>
              <a:rPr lang="it-IT" b="1" i="0" dirty="0">
                <a:solidFill>
                  <a:srgbClr val="333333"/>
                </a:solidFill>
                <a:effectLst/>
                <a:latin typeface="Roboto" panose="02000000000000000000" pitchFamily="2" charset="0"/>
              </a:rPr>
              <a:t>opportunità</a:t>
            </a:r>
            <a:r>
              <a:rPr lang="it-IT" b="0" i="0" dirty="0">
                <a:solidFill>
                  <a:srgbClr val="333333"/>
                </a:solidFill>
                <a:effectLst/>
                <a:latin typeface="Roboto" panose="02000000000000000000" pitchFamily="2" charset="0"/>
              </a:rPr>
              <a:t> per creare una sinergia tra realizzazione di apparati per ricerca con prestazioni spinte e processi di </a:t>
            </a:r>
            <a:r>
              <a:rPr lang="it-IT" b="1" i="0" dirty="0">
                <a:solidFill>
                  <a:srgbClr val="333333"/>
                </a:solidFill>
                <a:effectLst/>
                <a:latin typeface="Roboto" panose="02000000000000000000" pitchFamily="2" charset="0"/>
              </a:rPr>
              <a:t>innovazione industriale</a:t>
            </a:r>
            <a:r>
              <a:rPr lang="it-IT" b="0" i="0" dirty="0">
                <a:solidFill>
                  <a:srgbClr val="333333"/>
                </a:solidFill>
                <a:effectLst/>
                <a:latin typeface="Roboto" panose="02000000000000000000" pitchFamily="2" charset="0"/>
              </a:rPr>
              <a:t>.</a:t>
            </a:r>
          </a:p>
          <a:p>
            <a:pPr>
              <a:buFont typeface="Arial" panose="020B0604020202020204" pitchFamily="34" charset="0"/>
              <a:buChar char="•"/>
            </a:pPr>
            <a:r>
              <a:rPr lang="it-IT" dirty="0">
                <a:effectLst/>
              </a:rPr>
              <a:t>rendering delle modifiche migliorative</a:t>
            </a:r>
          </a:p>
          <a:p>
            <a:pPr>
              <a:buFont typeface="Arial" panose="020B0604020202020204" pitchFamily="34" charset="0"/>
              <a:buChar char="•"/>
            </a:pPr>
            <a:r>
              <a:rPr lang="it-IT" dirty="0">
                <a:effectLst/>
              </a:rPr>
              <a:t>la scocca in rame di RFX-</a:t>
            </a:r>
            <a:r>
              <a:rPr lang="it-IT" dirty="0" err="1">
                <a:effectLst/>
              </a:rPr>
              <a:t>mod</a:t>
            </a:r>
            <a:endParaRPr lang="it-IT" dirty="0">
              <a:effectLst/>
            </a:endParaRPr>
          </a:p>
          <a:p>
            <a:pPr>
              <a:buFont typeface="Arial" panose="020B0604020202020204" pitchFamily="34" charset="0"/>
              <a:buChar char="•"/>
            </a:pPr>
            <a:r>
              <a:rPr lang="it-IT" dirty="0">
                <a:effectLst/>
              </a:rPr>
              <a:t>operazioni di movimentazione della struttura meccanica di supporto di RFX-</a:t>
            </a:r>
            <a:r>
              <a:rPr lang="it-IT" dirty="0" err="1">
                <a:effectLst/>
              </a:rPr>
              <a:t>mod</a:t>
            </a:r>
            <a:endParaRPr lang="it-IT" dirty="0">
              <a:effectLst/>
            </a:endParaRPr>
          </a:p>
          <a:p>
            <a:pPr>
              <a:buFont typeface="Arial" panose="020B0604020202020204" pitchFamily="34" charset="0"/>
              <a:buNone/>
            </a:pPr>
            <a:endParaRPr lang="it-IT" dirty="0">
              <a:effectLst/>
            </a:endParaRPr>
          </a:p>
          <a:p>
            <a:pPr algn="l"/>
            <a:r>
              <a:rPr lang="it-IT" b="0" i="0" dirty="0">
                <a:solidFill>
                  <a:srgbClr val="333333"/>
                </a:solidFill>
                <a:effectLst/>
                <a:latin typeface="Roboto" panose="02000000000000000000" pitchFamily="2" charset="0"/>
              </a:rPr>
              <a:t>Il progetto, avviato nel </a:t>
            </a:r>
            <a:r>
              <a:rPr lang="it-IT" b="1" i="0" dirty="0">
                <a:solidFill>
                  <a:srgbClr val="333333"/>
                </a:solidFill>
                <a:effectLst/>
                <a:latin typeface="Roboto" panose="02000000000000000000" pitchFamily="2" charset="0"/>
              </a:rPr>
              <a:t>2018</a:t>
            </a:r>
            <a:r>
              <a:rPr lang="it-IT" b="0" i="0" dirty="0">
                <a:solidFill>
                  <a:srgbClr val="333333"/>
                </a:solidFill>
                <a:effectLst/>
                <a:latin typeface="Roboto" panose="02000000000000000000" pitchFamily="2" charset="0"/>
              </a:rPr>
              <a:t> grazie ad un </a:t>
            </a:r>
            <a:r>
              <a:rPr lang="it-IT" b="0" i="0" u="none" strike="noStrike" dirty="0">
                <a:solidFill>
                  <a:srgbClr val="00B2DD"/>
                </a:solidFill>
                <a:effectLst/>
                <a:latin typeface="Roboto" panose="02000000000000000000" pitchFamily="2" charset="0"/>
                <a:hlinkClick r:id="rId5"/>
              </a:rPr>
              <a:t>bando della Regione Veneto, nell’ambito del progetto POR FESR 2014-2020</a:t>
            </a:r>
            <a:r>
              <a:rPr lang="it-IT" b="0" i="0" dirty="0">
                <a:solidFill>
                  <a:srgbClr val="333333"/>
                </a:solidFill>
                <a:effectLst/>
                <a:latin typeface="Roboto" panose="02000000000000000000" pitchFamily="2" charset="0"/>
              </a:rPr>
              <a:t>, è finalizzato a conseguire un sensibile aumento della propensione di investimento in </a:t>
            </a:r>
            <a:r>
              <a:rPr lang="it-IT" b="0" i="0" dirty="0" err="1">
                <a:solidFill>
                  <a:srgbClr val="333333"/>
                </a:solidFill>
                <a:effectLst/>
                <a:latin typeface="Roboto" panose="02000000000000000000" pitchFamily="2" charset="0"/>
              </a:rPr>
              <a:t>in</a:t>
            </a:r>
            <a:r>
              <a:rPr lang="it-IT" b="1" i="0" dirty="0">
                <a:solidFill>
                  <a:srgbClr val="333333"/>
                </a:solidFill>
                <a:effectLst/>
                <a:latin typeface="Roboto" panose="02000000000000000000" pitchFamily="2" charset="0"/>
              </a:rPr>
              <a:t> Ricerca industriale e Sviluppo</a:t>
            </a:r>
            <a:r>
              <a:rPr lang="it-IT" b="0" i="0" dirty="0">
                <a:solidFill>
                  <a:srgbClr val="333333"/>
                </a:solidFill>
                <a:effectLst/>
                <a:latin typeface="Roboto" panose="02000000000000000000" pitchFamily="2" charset="0"/>
              </a:rPr>
              <a:t> sperimentale da parte delle </a:t>
            </a:r>
            <a:r>
              <a:rPr lang="it-IT" b="1" i="0" dirty="0">
                <a:solidFill>
                  <a:srgbClr val="333333"/>
                </a:solidFill>
                <a:effectLst/>
                <a:latin typeface="Roboto" panose="02000000000000000000" pitchFamily="2" charset="0"/>
              </a:rPr>
              <a:t>imprese venete</a:t>
            </a:r>
            <a:r>
              <a:rPr lang="it-IT" b="0" i="0" dirty="0">
                <a:solidFill>
                  <a:srgbClr val="333333"/>
                </a:solidFill>
                <a:effectLst/>
                <a:latin typeface="Roboto" panose="02000000000000000000" pitchFamily="2" charset="0"/>
              </a:rPr>
              <a:t>, ottenibile attraverso un consolidamento dei rapporti con il mondo della ricerca.  </a:t>
            </a:r>
          </a:p>
          <a:p>
            <a:pPr algn="l"/>
            <a:r>
              <a:rPr lang="it-IT" b="0" i="0" dirty="0">
                <a:solidFill>
                  <a:srgbClr val="333333"/>
                </a:solidFill>
                <a:effectLst/>
                <a:latin typeface="Roboto" panose="02000000000000000000" pitchFamily="2" charset="0"/>
              </a:rPr>
              <a:t>Grazie al </a:t>
            </a:r>
            <a:r>
              <a:rPr lang="it-IT" b="1" i="0" dirty="0">
                <a:solidFill>
                  <a:srgbClr val="333333"/>
                </a:solidFill>
                <a:effectLst/>
                <a:latin typeface="Roboto" panose="02000000000000000000" pitchFamily="2" charset="0"/>
              </a:rPr>
              <a:t>finanziamento MIAIVO</a:t>
            </a:r>
            <a:r>
              <a:rPr lang="it-IT" b="0" i="0" dirty="0">
                <a:solidFill>
                  <a:srgbClr val="333333"/>
                </a:solidFill>
                <a:effectLst/>
                <a:latin typeface="Roboto" panose="02000000000000000000" pitchFamily="2" charset="0"/>
              </a:rPr>
              <a:t> , pari a 2.040.540,00 €, a fronte di spese ammesse pari a 4.276.600,00 €, si è potuto avviare lo </a:t>
            </a:r>
            <a:r>
              <a:rPr lang="it-IT" b="1" i="0" dirty="0">
                <a:solidFill>
                  <a:srgbClr val="333333"/>
                </a:solidFill>
                <a:effectLst/>
                <a:latin typeface="Roboto" panose="02000000000000000000" pitchFamily="2" charset="0"/>
              </a:rPr>
              <a:t>sviluppo delle tecnologie innovative</a:t>
            </a:r>
            <a:r>
              <a:rPr lang="it-IT" b="0" i="0" dirty="0">
                <a:solidFill>
                  <a:srgbClr val="333333"/>
                </a:solidFill>
                <a:effectLst/>
                <a:latin typeface="Roboto" panose="02000000000000000000" pitchFamily="2" charset="0"/>
              </a:rPr>
              <a:t> richieste per eseguire le modifiche migliorative dell’impianto </a:t>
            </a:r>
            <a:r>
              <a:rPr lang="it-IT" b="0" i="0" u="none" strike="noStrike" dirty="0">
                <a:solidFill>
                  <a:srgbClr val="00B2DD"/>
                </a:solidFill>
                <a:effectLst/>
                <a:latin typeface="Roboto" panose="02000000000000000000" pitchFamily="2" charset="0"/>
                <a:hlinkClick r:id="rId3"/>
              </a:rPr>
              <a:t>RFX-mod2</a:t>
            </a:r>
            <a:r>
              <a:rPr lang="it-IT" b="0" i="0" dirty="0">
                <a:solidFill>
                  <a:srgbClr val="333333"/>
                </a:solidFill>
                <a:effectLst/>
                <a:latin typeface="Roboto" panose="02000000000000000000" pitchFamily="2" charset="0"/>
              </a:rPr>
              <a:t> quali ad esempio: </a:t>
            </a:r>
            <a:r>
              <a:rPr lang="it-IT" b="1" i="0" dirty="0">
                <a:solidFill>
                  <a:srgbClr val="333333"/>
                </a:solidFill>
                <a:effectLst/>
                <a:latin typeface="Roboto" panose="02000000000000000000" pitchFamily="2" charset="0"/>
              </a:rPr>
              <a:t>trattamento superficiale dei materiali</a:t>
            </a:r>
            <a:r>
              <a:rPr lang="it-IT" b="0" i="0" dirty="0">
                <a:solidFill>
                  <a:srgbClr val="333333"/>
                </a:solidFill>
                <a:effectLst/>
                <a:latin typeface="Roboto" panose="02000000000000000000" pitchFamily="2" charset="0"/>
              </a:rPr>
              <a:t>, realizzazione di</a:t>
            </a:r>
            <a:r>
              <a:rPr lang="it-IT" b="1" i="0" dirty="0">
                <a:solidFill>
                  <a:srgbClr val="333333"/>
                </a:solidFill>
                <a:effectLst/>
                <a:latin typeface="Roboto" panose="02000000000000000000" pitchFamily="2" charset="0"/>
              </a:rPr>
              <a:t> componenti per camere da vuoto</a:t>
            </a:r>
            <a:r>
              <a:rPr lang="it-IT" b="0" i="0" dirty="0">
                <a:solidFill>
                  <a:srgbClr val="333333"/>
                </a:solidFill>
                <a:effectLst/>
                <a:latin typeface="Roboto" panose="02000000000000000000" pitchFamily="2" charset="0"/>
              </a:rPr>
              <a:t> con materiali polimerici ad alte prestazioni, realizzazione di </a:t>
            </a:r>
            <a:r>
              <a:rPr lang="it-IT" b="1" i="0" dirty="0">
                <a:solidFill>
                  <a:srgbClr val="333333"/>
                </a:solidFill>
                <a:effectLst/>
                <a:latin typeface="Roboto" panose="02000000000000000000" pitchFamily="2" charset="0"/>
              </a:rPr>
              <a:t>componenti metallici </a:t>
            </a:r>
            <a:r>
              <a:rPr lang="it-IT" b="0" i="0" dirty="0">
                <a:solidFill>
                  <a:srgbClr val="333333"/>
                </a:solidFill>
                <a:effectLst/>
                <a:latin typeface="Roboto" panose="02000000000000000000" pitchFamily="2" charset="0"/>
              </a:rPr>
              <a:t>mediante </a:t>
            </a:r>
            <a:r>
              <a:rPr lang="it-IT" b="1" i="0" dirty="0">
                <a:solidFill>
                  <a:srgbClr val="333333"/>
                </a:solidFill>
                <a:effectLst/>
                <a:latin typeface="Roboto" panose="02000000000000000000" pitchFamily="2" charset="0"/>
              </a:rPr>
              <a:t>manifattura additiva</a:t>
            </a:r>
            <a:r>
              <a:rPr lang="it-IT" b="0" i="0" dirty="0">
                <a:solidFill>
                  <a:srgbClr val="333333"/>
                </a:solidFill>
                <a:effectLst/>
                <a:latin typeface="Roboto" panose="02000000000000000000" pitchFamily="2" charset="0"/>
              </a:rPr>
              <a:t>.</a:t>
            </a:r>
          </a:p>
          <a:p>
            <a:endParaRPr lang="en-GB" dirty="0"/>
          </a:p>
        </p:txBody>
      </p:sp>
      <p:sp>
        <p:nvSpPr>
          <p:cNvPr id="4" name="Slide Number Placeholder 3"/>
          <p:cNvSpPr>
            <a:spLocks noGrp="1"/>
          </p:cNvSpPr>
          <p:nvPr>
            <p:ph type="sldNum" sz="quarter" idx="5"/>
          </p:nvPr>
        </p:nvSpPr>
        <p:spPr/>
        <p:txBody>
          <a:bodyPr/>
          <a:lstStyle/>
          <a:p>
            <a:fld id="{D8E4223B-C480-4C27-91F0-0FB87A59928E}" type="slidenum">
              <a:rPr lang="en-GB" smtClean="0"/>
              <a:t>3</a:t>
            </a:fld>
            <a:endParaRPr lang="en-GB"/>
          </a:p>
        </p:txBody>
      </p:sp>
    </p:spTree>
    <p:extLst>
      <p:ext uri="{BB962C8B-B14F-4D97-AF65-F5344CB8AC3E}">
        <p14:creationId xmlns:p14="http://schemas.microsoft.com/office/powerpoint/2010/main" val="38966696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it-IT" b="1" dirty="0"/>
              <a:t>RFX-mod2 è, un esperimento di modifica del precedente RFX-</a:t>
            </a:r>
            <a:r>
              <a:rPr lang="it-IT" b="1" dirty="0" err="1"/>
              <a:t>mod</a:t>
            </a:r>
            <a:r>
              <a:rPr lang="it-IT" b="1" dirty="0"/>
              <a:t> avviato nel 2018 con finanziamento </a:t>
            </a:r>
            <a:r>
              <a:rPr lang="it-IT" b="0" dirty="0"/>
              <a:t>POR FESR 2014–2020 </a:t>
            </a:r>
            <a:r>
              <a:rPr lang="it-IT" b="1" dirty="0"/>
              <a:t>della Regione Veneto (progetto MIAIVO).</a:t>
            </a:r>
            <a:br>
              <a:rPr lang="it-IT" b="1" dirty="0"/>
            </a:br>
            <a:r>
              <a:rPr lang="it-IT" b="1" dirty="0"/>
              <a:t>Grazie ai fondi PNRR del progetto NEFERTARI, RFX-mod2 sarà dotato di un sistema di diagnostiche e di controllo in tempo reale potenziati.</a:t>
            </a:r>
            <a:br>
              <a:rPr lang="it-IT" b="1" dirty="0"/>
            </a:br>
            <a:r>
              <a:rPr lang="it-IT" b="1" dirty="0"/>
              <a:t>Il significativo aumento dei sensori installati comporterà un numero di segnali circa quattro volte superiore rispetto a RFX-</a:t>
            </a:r>
            <a:r>
              <a:rPr lang="it-IT" b="1" dirty="0" err="1"/>
              <a:t>mod</a:t>
            </a:r>
            <a:r>
              <a:rPr lang="it-IT" b="1" dirty="0"/>
              <a:t>.</a:t>
            </a:r>
          </a:p>
          <a:p>
            <a:r>
              <a:rPr lang="it-IT" b="1" dirty="0"/>
              <a:t>La nuova infrastruttura RFX-mod2, in fase di rimontaggio al Consorzio RFX, consentirà di ampliare la comprensione della fisica dei plasmi sia nella configurazione RFP che tokamak a bassa corrente. Sotto potete vedere le foto del nuovo vessel e della shell con i cavi dei sensori e le prime tegole montate.</a:t>
            </a:r>
          </a:p>
          <a:p>
            <a:endParaRPr lang="it-IT" b="1" dirty="0"/>
          </a:p>
          <a:p>
            <a:endParaRPr lang="it-IT" b="1" dirty="0"/>
          </a:p>
          <a:p>
            <a:r>
              <a:rPr lang="it-IT" dirty="0"/>
              <a:t>i sensori elettrostatici sono 236 e i segnali 532</a:t>
            </a:r>
          </a:p>
          <a:p>
            <a:r>
              <a:rPr lang="it-IT" b="1" dirty="0"/>
              <a:t>Magnetici 1316 sensori, 1688 Real time </a:t>
            </a:r>
            <a:r>
              <a:rPr lang="it-IT" b="1" dirty="0" err="1"/>
              <a:t>signals</a:t>
            </a:r>
            <a:r>
              <a:rPr lang="it-IT" b="1" dirty="0"/>
              <a:t>, Rispetto a </a:t>
            </a:r>
            <a:r>
              <a:rPr lang="it-IT" b="1" dirty="0" err="1"/>
              <a:t>mod</a:t>
            </a:r>
            <a:r>
              <a:rPr lang="it-IT" b="1" dirty="0"/>
              <a:t> abbiamo fattore x 3 di sensori e  x 4 di segnali magnetici disponibili in </a:t>
            </a:r>
            <a:r>
              <a:rPr lang="it-IT" b="1" dirty="0" err="1"/>
              <a:t>real</a:t>
            </a:r>
            <a:r>
              <a:rPr lang="it-IT" b="1" dirty="0"/>
              <a:t> time. </a:t>
            </a:r>
            <a:endParaRPr lang="en-GB" b="1" dirty="0"/>
          </a:p>
          <a:p>
            <a:endParaRPr lang="en-GB" dirty="0"/>
          </a:p>
          <a:p>
            <a:pPr defTabSz="966526">
              <a:defRPr/>
            </a:pPr>
            <a:r>
              <a:rPr lang="it-IT" dirty="0"/>
              <a:t>MIAIVO: </a:t>
            </a:r>
            <a:r>
              <a:rPr lang="it-IT" b="0" i="0" dirty="0">
                <a:solidFill>
                  <a:srgbClr val="0A0A0A"/>
                </a:solidFill>
                <a:effectLst/>
                <a:latin typeface="Google Sans"/>
              </a:rPr>
              <a:t>Meccanica Innovativa e Additiva Integrata: il </a:t>
            </a:r>
            <a:r>
              <a:rPr lang="it-IT" b="0" i="0" dirty="0" err="1">
                <a:solidFill>
                  <a:srgbClr val="0A0A0A"/>
                </a:solidFill>
                <a:effectLst/>
                <a:latin typeface="Google Sans"/>
              </a:rPr>
              <a:t>VenetO</a:t>
            </a:r>
            <a:endParaRPr lang="it-IT" b="0" i="0" dirty="0">
              <a:solidFill>
                <a:srgbClr val="0A0A0A"/>
              </a:solidFill>
              <a:effectLst/>
              <a:latin typeface="Google Sans"/>
            </a:endParaRPr>
          </a:p>
          <a:p>
            <a:pPr defTabSz="966526">
              <a:defRPr/>
            </a:pPr>
            <a:endParaRPr lang="it-IT" b="0" i="0" dirty="0">
              <a:solidFill>
                <a:srgbClr val="0A0A0A"/>
              </a:solidFill>
              <a:effectLst/>
              <a:latin typeface="Google Sans"/>
            </a:endParaRPr>
          </a:p>
          <a:p>
            <a:pPr defTabSz="966526">
              <a:defRPr/>
            </a:pPr>
            <a:r>
              <a:rPr lang="it-IT" b="1" dirty="0"/>
              <a:t>Il POR FESR (Programma Operativo Regionale del Fondo Europeo di Sviluppo Regionale</a:t>
            </a:r>
            <a:r>
              <a:rPr lang="it-IT" dirty="0"/>
              <a:t>) è lo strumento strategico, </a:t>
            </a:r>
            <a:r>
              <a:rPr lang="it-IT" b="1" dirty="0"/>
              <a:t>cofinanziato dall'UE</a:t>
            </a:r>
            <a:r>
              <a:rPr lang="it-IT" dirty="0"/>
              <a:t>, utilizzato dalle Regioni italiane per promuovere la coesione economica, sociale e territoriale</a:t>
            </a:r>
            <a:r>
              <a:rPr lang="it-IT" sz="1200" b="0" i="0" kern="1200" dirty="0">
                <a:solidFill>
                  <a:schemeClr val="tx1"/>
                </a:solidFill>
                <a:effectLst/>
                <a:latin typeface="+mn-lt"/>
                <a:ea typeface="+mn-ea"/>
                <a:cs typeface="+mn-cs"/>
              </a:rPr>
              <a:t>. Finanzia progetti su ricerca, innovazione, competitività delle PMI, transizione digitale ed ecologica per uno sviluppo intelligente e sostenibile. Finanziamento pari a 2 M€, per R&amp;S, a fronte di 4,3 M€ di spesa prevista per il completamento delle modifiche.</a:t>
            </a:r>
          </a:p>
          <a:p>
            <a:pPr defTabSz="966526">
              <a:defRPr/>
            </a:pPr>
            <a:r>
              <a:rPr lang="it-IT" dirty="0"/>
              <a:t>L’Upgrade di RFX-mod2 comprende anche una nuova disposizione dei sensori magnetici, progettata specificamente per il funzionamento in modalità tokamak ohmico. Questo consentirà di completare gli studi sul controllo degli </a:t>
            </a:r>
            <a:r>
              <a:rPr lang="it-IT" i="1" dirty="0" err="1"/>
              <a:t>error</a:t>
            </a:r>
            <a:r>
              <a:rPr lang="it-IT" i="1" dirty="0"/>
              <a:t> fields</a:t>
            </a:r>
            <a:r>
              <a:rPr lang="it-IT" dirty="0"/>
              <a:t>, sulla mitigazione dei modi </a:t>
            </a:r>
            <a:r>
              <a:rPr lang="it-IT" i="1" dirty="0" err="1"/>
              <a:t>tearing</a:t>
            </a:r>
            <a:r>
              <a:rPr lang="it-IT" dirty="0"/>
              <a:t> e sulla prevenzione delle disruption, nonché sulla decorrelazione degli elettroni </a:t>
            </a:r>
            <a:r>
              <a:rPr lang="it-IT" i="1" dirty="0" err="1"/>
              <a:t>runaway</a:t>
            </a:r>
            <a:r>
              <a:rPr lang="it-IT" dirty="0"/>
              <a:t> mediante il sistema di controllo attivo.</a:t>
            </a:r>
          </a:p>
          <a:p>
            <a:endParaRPr lang="en-GB" dirty="0"/>
          </a:p>
          <a:p>
            <a:r>
              <a:rPr lang="en-GB" dirty="0"/>
              <a:t>IAEA</a:t>
            </a:r>
            <a:r>
              <a:rPr lang="en-GB" baseline="0" dirty="0"/>
              <a:t> 2025</a:t>
            </a:r>
          </a:p>
          <a:p>
            <a:pPr defTabSz="966526">
              <a:defRPr/>
            </a:pPr>
            <a:r>
              <a:rPr lang="it-IT" dirty="0" err="1">
                <a:solidFill>
                  <a:srgbClr val="333333"/>
                </a:solidFill>
                <a:latin typeface="-apple-system"/>
              </a:rPr>
              <a:t>L.Marrelli</a:t>
            </a:r>
            <a:r>
              <a:rPr lang="it-IT" dirty="0">
                <a:solidFill>
                  <a:srgbClr val="333333"/>
                </a:solidFill>
                <a:latin typeface="-apple-system"/>
              </a:rPr>
              <a:t> et al </a:t>
            </a:r>
            <a:r>
              <a:rPr lang="en-US" dirty="0">
                <a:solidFill>
                  <a:srgbClr val="333333"/>
                </a:solidFill>
                <a:latin typeface="-apple-system"/>
              </a:rPr>
              <a:t>RFX-mod2 and the NEFERTARI project: a diffuse infrastructure for the study of magnetically confined plasmas for fusion</a:t>
            </a:r>
            <a:endParaRPr lang="en-US" i="1" dirty="0">
              <a:latin typeface="Comic Sans MS" panose="030F0702030302020204" pitchFamily="66" charset="0"/>
            </a:endParaRPr>
          </a:p>
          <a:p>
            <a:endParaRPr lang="en-GB" dirty="0"/>
          </a:p>
          <a:p>
            <a:pPr algn="l"/>
            <a:r>
              <a:rPr lang="it-IT" b="0" i="0" dirty="0">
                <a:solidFill>
                  <a:srgbClr val="333333"/>
                </a:solidFill>
                <a:effectLst/>
                <a:latin typeface="Roboto" panose="02000000000000000000" pitchFamily="2" charset="0"/>
              </a:rPr>
              <a:t>Il Consorzio RFX, grazie al progetto </a:t>
            </a:r>
            <a:r>
              <a:rPr lang="it-IT" b="1" i="0" dirty="0">
                <a:solidFill>
                  <a:srgbClr val="333333"/>
                </a:solidFill>
                <a:effectLst/>
                <a:latin typeface="Roboto" panose="02000000000000000000" pitchFamily="2" charset="0"/>
              </a:rPr>
              <a:t>MIAIVO</a:t>
            </a:r>
            <a:r>
              <a:rPr lang="it-IT" b="0" i="0" dirty="0">
                <a:solidFill>
                  <a:srgbClr val="333333"/>
                </a:solidFill>
                <a:effectLst/>
                <a:latin typeface="Roboto" panose="02000000000000000000" pitchFamily="2" charset="0"/>
              </a:rPr>
              <a:t> (Meccanica Innovativa e Additiva Integrata: il </a:t>
            </a:r>
            <a:r>
              <a:rPr lang="it-IT" b="0" i="0" dirty="0" err="1">
                <a:solidFill>
                  <a:srgbClr val="333333"/>
                </a:solidFill>
                <a:effectLst/>
                <a:latin typeface="Roboto" panose="02000000000000000000" pitchFamily="2" charset="0"/>
              </a:rPr>
              <a:t>VenetO</a:t>
            </a:r>
            <a:r>
              <a:rPr lang="it-IT" b="0" i="0" dirty="0">
                <a:solidFill>
                  <a:srgbClr val="333333"/>
                </a:solidFill>
                <a:effectLst/>
                <a:latin typeface="Roboto" panose="02000000000000000000" pitchFamily="2" charset="0"/>
              </a:rPr>
              <a:t> dalla ricerca alle opportunità nel mercato attuale e futuro), ha avuto la possibilità di iniziare i lavori di </a:t>
            </a:r>
            <a:r>
              <a:rPr lang="it-IT" b="1" i="0" dirty="0">
                <a:solidFill>
                  <a:srgbClr val="333333"/>
                </a:solidFill>
                <a:effectLst/>
                <a:latin typeface="Roboto" panose="02000000000000000000" pitchFamily="2" charset="0"/>
              </a:rPr>
              <a:t>modifica migliorativa </a:t>
            </a:r>
            <a:r>
              <a:rPr lang="it-IT" b="0" i="0" dirty="0">
                <a:solidFill>
                  <a:srgbClr val="333333"/>
                </a:solidFill>
                <a:effectLst/>
                <a:latin typeface="Roboto" panose="02000000000000000000" pitchFamily="2" charset="0"/>
              </a:rPr>
              <a:t>della macchina </a:t>
            </a:r>
            <a:r>
              <a:rPr lang="it-IT" b="1" i="0" u="none" strike="noStrike" dirty="0">
                <a:solidFill>
                  <a:srgbClr val="00B2DD"/>
                </a:solidFill>
                <a:effectLst/>
                <a:latin typeface="Roboto" panose="02000000000000000000" pitchFamily="2" charset="0"/>
                <a:hlinkClick r:id="rId3"/>
              </a:rPr>
              <a:t>RFX-mod2</a:t>
            </a:r>
            <a:r>
              <a:rPr lang="it-IT" b="1" i="0" dirty="0">
                <a:solidFill>
                  <a:srgbClr val="333333"/>
                </a:solidFill>
                <a:effectLst/>
                <a:latin typeface="Roboto" panose="02000000000000000000" pitchFamily="2" charset="0"/>
              </a:rPr>
              <a:t>.</a:t>
            </a:r>
            <a:br>
              <a:rPr lang="it-IT" b="0" i="0" dirty="0">
                <a:solidFill>
                  <a:srgbClr val="333333"/>
                </a:solidFill>
                <a:effectLst/>
                <a:latin typeface="Roboto" panose="02000000000000000000" pitchFamily="2" charset="0"/>
              </a:rPr>
            </a:br>
            <a:r>
              <a:rPr lang="it-IT" b="0" i="0" dirty="0">
                <a:solidFill>
                  <a:srgbClr val="333333"/>
                </a:solidFill>
                <a:effectLst/>
                <a:latin typeface="Roboto" panose="02000000000000000000" pitchFamily="2" charset="0"/>
              </a:rPr>
              <a:t>RFX-mod2 è una delle principali </a:t>
            </a:r>
            <a:r>
              <a:rPr lang="it-IT" b="1" i="0" dirty="0">
                <a:solidFill>
                  <a:srgbClr val="333333"/>
                </a:solidFill>
                <a:effectLst/>
                <a:latin typeface="Roboto" panose="02000000000000000000" pitchFamily="2" charset="0"/>
              </a:rPr>
              <a:t>macchine sperimentali</a:t>
            </a:r>
            <a:r>
              <a:rPr lang="it-IT" b="0" i="0" dirty="0">
                <a:solidFill>
                  <a:srgbClr val="333333"/>
                </a:solidFill>
                <a:effectLst/>
                <a:latin typeface="Roboto" panose="02000000000000000000" pitchFamily="2" charset="0"/>
              </a:rPr>
              <a:t> presenti al Consorzio RFX e il più grande esperimento al mondo per lo</a:t>
            </a:r>
            <a:r>
              <a:rPr lang="it-IT" b="1" i="0" dirty="0">
                <a:solidFill>
                  <a:srgbClr val="333333"/>
                </a:solidFill>
                <a:effectLst/>
                <a:latin typeface="Roboto" panose="02000000000000000000" pitchFamily="2" charset="0"/>
              </a:rPr>
              <a:t> studio della fisica dei plasmi</a:t>
            </a:r>
            <a:r>
              <a:rPr lang="it-IT" b="0" i="0" dirty="0">
                <a:solidFill>
                  <a:srgbClr val="333333"/>
                </a:solidFill>
                <a:effectLst/>
                <a:latin typeface="Roboto" panose="02000000000000000000" pitchFamily="2" charset="0"/>
              </a:rPr>
              <a:t> in </a:t>
            </a:r>
            <a:r>
              <a:rPr lang="it-IT" b="1" i="0" dirty="0">
                <a:solidFill>
                  <a:srgbClr val="333333"/>
                </a:solidFill>
                <a:effectLst/>
                <a:latin typeface="Roboto" panose="02000000000000000000" pitchFamily="2" charset="0"/>
              </a:rPr>
              <a:t>configurazione </a:t>
            </a:r>
            <a:r>
              <a:rPr lang="it-IT" b="1" i="0" u="none" strike="noStrike" dirty="0">
                <a:solidFill>
                  <a:srgbClr val="00B2DD"/>
                </a:solidFill>
                <a:effectLst/>
                <a:latin typeface="Roboto" panose="02000000000000000000" pitchFamily="2" charset="0"/>
                <a:hlinkClick r:id="rId4"/>
              </a:rPr>
              <a:t>RFP</a:t>
            </a:r>
            <a:r>
              <a:rPr lang="it-IT" b="1" i="0" dirty="0">
                <a:solidFill>
                  <a:srgbClr val="333333"/>
                </a:solidFill>
                <a:effectLst/>
                <a:latin typeface="Roboto" panose="02000000000000000000" pitchFamily="2" charset="0"/>
              </a:rPr>
              <a:t>.</a:t>
            </a:r>
            <a:endParaRPr lang="it-IT" b="0" i="0" dirty="0">
              <a:solidFill>
                <a:srgbClr val="333333"/>
              </a:solidFill>
              <a:effectLst/>
              <a:latin typeface="Roboto" panose="02000000000000000000" pitchFamily="2" charset="0"/>
            </a:endParaRPr>
          </a:p>
          <a:p>
            <a:pPr algn="l"/>
            <a:r>
              <a:rPr lang="it-IT" b="1" i="0" dirty="0">
                <a:solidFill>
                  <a:srgbClr val="333333"/>
                </a:solidFill>
                <a:effectLst/>
                <a:latin typeface="Roboto" panose="02000000000000000000" pitchFamily="2" charset="0"/>
              </a:rPr>
              <a:t>MIAIVO </a:t>
            </a:r>
            <a:r>
              <a:rPr lang="it-IT" b="0" i="0" dirty="0">
                <a:solidFill>
                  <a:srgbClr val="333333"/>
                </a:solidFill>
                <a:effectLst/>
                <a:latin typeface="Roboto" panose="02000000000000000000" pitchFamily="2" charset="0"/>
              </a:rPr>
              <a:t>è una concreta </a:t>
            </a:r>
            <a:r>
              <a:rPr lang="it-IT" b="1" i="0" dirty="0">
                <a:solidFill>
                  <a:srgbClr val="333333"/>
                </a:solidFill>
                <a:effectLst/>
                <a:latin typeface="Roboto" panose="02000000000000000000" pitchFamily="2" charset="0"/>
              </a:rPr>
              <a:t>opportunità</a:t>
            </a:r>
            <a:r>
              <a:rPr lang="it-IT" b="0" i="0" dirty="0">
                <a:solidFill>
                  <a:srgbClr val="333333"/>
                </a:solidFill>
                <a:effectLst/>
                <a:latin typeface="Roboto" panose="02000000000000000000" pitchFamily="2" charset="0"/>
              </a:rPr>
              <a:t> per creare una sinergia tra realizzazione di apparati per ricerca con prestazioni spinte e processi di </a:t>
            </a:r>
            <a:r>
              <a:rPr lang="it-IT" b="1" i="0" dirty="0">
                <a:solidFill>
                  <a:srgbClr val="333333"/>
                </a:solidFill>
                <a:effectLst/>
                <a:latin typeface="Roboto" panose="02000000000000000000" pitchFamily="2" charset="0"/>
              </a:rPr>
              <a:t>innovazione industriale</a:t>
            </a:r>
            <a:r>
              <a:rPr lang="it-IT" b="0" i="0" dirty="0">
                <a:solidFill>
                  <a:srgbClr val="333333"/>
                </a:solidFill>
                <a:effectLst/>
                <a:latin typeface="Roboto" panose="02000000000000000000" pitchFamily="2" charset="0"/>
              </a:rPr>
              <a:t>.</a:t>
            </a:r>
          </a:p>
          <a:p>
            <a:pPr>
              <a:buFont typeface="Arial" panose="020B0604020202020204" pitchFamily="34" charset="0"/>
              <a:buChar char="•"/>
            </a:pPr>
            <a:r>
              <a:rPr lang="it-IT" dirty="0">
                <a:effectLst/>
              </a:rPr>
              <a:t>rendering delle modifiche migliorative</a:t>
            </a:r>
          </a:p>
          <a:p>
            <a:pPr>
              <a:buFont typeface="Arial" panose="020B0604020202020204" pitchFamily="34" charset="0"/>
              <a:buChar char="•"/>
            </a:pPr>
            <a:r>
              <a:rPr lang="it-IT" dirty="0">
                <a:effectLst/>
              </a:rPr>
              <a:t>la scocca in rame di RFX-</a:t>
            </a:r>
            <a:r>
              <a:rPr lang="it-IT" dirty="0" err="1">
                <a:effectLst/>
              </a:rPr>
              <a:t>mod</a:t>
            </a:r>
            <a:endParaRPr lang="it-IT" dirty="0">
              <a:effectLst/>
            </a:endParaRPr>
          </a:p>
          <a:p>
            <a:pPr>
              <a:buFont typeface="Arial" panose="020B0604020202020204" pitchFamily="34" charset="0"/>
              <a:buChar char="•"/>
            </a:pPr>
            <a:r>
              <a:rPr lang="it-IT" dirty="0">
                <a:effectLst/>
              </a:rPr>
              <a:t>operazioni di movimentazione della struttura meccanica di supporto di RFX-</a:t>
            </a:r>
            <a:r>
              <a:rPr lang="it-IT" dirty="0" err="1">
                <a:effectLst/>
              </a:rPr>
              <a:t>mod</a:t>
            </a:r>
            <a:endParaRPr lang="it-IT" dirty="0">
              <a:effectLst/>
            </a:endParaRPr>
          </a:p>
          <a:p>
            <a:pPr>
              <a:buFont typeface="Arial" panose="020B0604020202020204" pitchFamily="34" charset="0"/>
              <a:buNone/>
            </a:pPr>
            <a:endParaRPr lang="it-IT" dirty="0">
              <a:effectLst/>
            </a:endParaRPr>
          </a:p>
          <a:p>
            <a:pPr algn="l"/>
            <a:r>
              <a:rPr lang="it-IT" b="0" i="0" dirty="0">
                <a:solidFill>
                  <a:srgbClr val="333333"/>
                </a:solidFill>
                <a:effectLst/>
                <a:latin typeface="Roboto" panose="02000000000000000000" pitchFamily="2" charset="0"/>
              </a:rPr>
              <a:t>Il progetto, avviato nel </a:t>
            </a:r>
            <a:r>
              <a:rPr lang="it-IT" b="1" i="0" dirty="0">
                <a:solidFill>
                  <a:srgbClr val="333333"/>
                </a:solidFill>
                <a:effectLst/>
                <a:latin typeface="Roboto" panose="02000000000000000000" pitchFamily="2" charset="0"/>
              </a:rPr>
              <a:t>2018</a:t>
            </a:r>
            <a:r>
              <a:rPr lang="it-IT" b="0" i="0" dirty="0">
                <a:solidFill>
                  <a:srgbClr val="333333"/>
                </a:solidFill>
                <a:effectLst/>
                <a:latin typeface="Roboto" panose="02000000000000000000" pitchFamily="2" charset="0"/>
              </a:rPr>
              <a:t> grazie ad un </a:t>
            </a:r>
            <a:r>
              <a:rPr lang="it-IT" b="0" i="0" u="none" strike="noStrike" dirty="0">
                <a:solidFill>
                  <a:srgbClr val="00B2DD"/>
                </a:solidFill>
                <a:effectLst/>
                <a:latin typeface="Roboto" panose="02000000000000000000" pitchFamily="2" charset="0"/>
                <a:hlinkClick r:id="rId5"/>
              </a:rPr>
              <a:t>bando della Regione Veneto, nell’ambito del progetto POR FESR 2014-2020</a:t>
            </a:r>
            <a:r>
              <a:rPr lang="it-IT" b="0" i="0" dirty="0">
                <a:solidFill>
                  <a:srgbClr val="333333"/>
                </a:solidFill>
                <a:effectLst/>
                <a:latin typeface="Roboto" panose="02000000000000000000" pitchFamily="2" charset="0"/>
              </a:rPr>
              <a:t>, è finalizzato a conseguire un sensibile aumento della propensione di investimento in </a:t>
            </a:r>
            <a:r>
              <a:rPr lang="it-IT" b="0" i="0" dirty="0" err="1">
                <a:solidFill>
                  <a:srgbClr val="333333"/>
                </a:solidFill>
                <a:effectLst/>
                <a:latin typeface="Roboto" panose="02000000000000000000" pitchFamily="2" charset="0"/>
              </a:rPr>
              <a:t>in</a:t>
            </a:r>
            <a:r>
              <a:rPr lang="it-IT" b="1" i="0" dirty="0">
                <a:solidFill>
                  <a:srgbClr val="333333"/>
                </a:solidFill>
                <a:effectLst/>
                <a:latin typeface="Roboto" panose="02000000000000000000" pitchFamily="2" charset="0"/>
              </a:rPr>
              <a:t> Ricerca industriale e Sviluppo</a:t>
            </a:r>
            <a:r>
              <a:rPr lang="it-IT" b="0" i="0" dirty="0">
                <a:solidFill>
                  <a:srgbClr val="333333"/>
                </a:solidFill>
                <a:effectLst/>
                <a:latin typeface="Roboto" panose="02000000000000000000" pitchFamily="2" charset="0"/>
              </a:rPr>
              <a:t> sperimentale da parte delle </a:t>
            </a:r>
            <a:r>
              <a:rPr lang="it-IT" b="1" i="0" dirty="0">
                <a:solidFill>
                  <a:srgbClr val="333333"/>
                </a:solidFill>
                <a:effectLst/>
                <a:latin typeface="Roboto" panose="02000000000000000000" pitchFamily="2" charset="0"/>
              </a:rPr>
              <a:t>imprese venete</a:t>
            </a:r>
            <a:r>
              <a:rPr lang="it-IT" b="0" i="0" dirty="0">
                <a:solidFill>
                  <a:srgbClr val="333333"/>
                </a:solidFill>
                <a:effectLst/>
                <a:latin typeface="Roboto" panose="02000000000000000000" pitchFamily="2" charset="0"/>
              </a:rPr>
              <a:t>, ottenibile attraverso un consolidamento dei rapporti con il mondo della ricerca.  </a:t>
            </a:r>
          </a:p>
          <a:p>
            <a:pPr algn="l"/>
            <a:r>
              <a:rPr lang="it-IT" b="0" i="0" dirty="0">
                <a:solidFill>
                  <a:srgbClr val="333333"/>
                </a:solidFill>
                <a:effectLst/>
                <a:latin typeface="Roboto" panose="02000000000000000000" pitchFamily="2" charset="0"/>
              </a:rPr>
              <a:t>Grazie al </a:t>
            </a:r>
            <a:r>
              <a:rPr lang="it-IT" b="1" i="0" dirty="0">
                <a:solidFill>
                  <a:srgbClr val="333333"/>
                </a:solidFill>
                <a:effectLst/>
                <a:latin typeface="Roboto" panose="02000000000000000000" pitchFamily="2" charset="0"/>
              </a:rPr>
              <a:t>finanziamento MIAIVO</a:t>
            </a:r>
            <a:r>
              <a:rPr lang="it-IT" b="0" i="0" dirty="0">
                <a:solidFill>
                  <a:srgbClr val="333333"/>
                </a:solidFill>
                <a:effectLst/>
                <a:latin typeface="Roboto" panose="02000000000000000000" pitchFamily="2" charset="0"/>
              </a:rPr>
              <a:t> , pari a 2.040.540,00 €, a fronte di spese ammesse pari a 4.276.600,00 €, si è potuto avviare lo </a:t>
            </a:r>
            <a:r>
              <a:rPr lang="it-IT" b="1" i="0" dirty="0">
                <a:solidFill>
                  <a:srgbClr val="333333"/>
                </a:solidFill>
                <a:effectLst/>
                <a:latin typeface="Roboto" panose="02000000000000000000" pitchFamily="2" charset="0"/>
              </a:rPr>
              <a:t>sviluppo delle tecnologie innovative</a:t>
            </a:r>
            <a:r>
              <a:rPr lang="it-IT" b="0" i="0" dirty="0">
                <a:solidFill>
                  <a:srgbClr val="333333"/>
                </a:solidFill>
                <a:effectLst/>
                <a:latin typeface="Roboto" panose="02000000000000000000" pitchFamily="2" charset="0"/>
              </a:rPr>
              <a:t> richieste per eseguire le modifiche migliorative dell’impianto </a:t>
            </a:r>
            <a:r>
              <a:rPr lang="it-IT" b="0" i="0" u="none" strike="noStrike" dirty="0">
                <a:solidFill>
                  <a:srgbClr val="00B2DD"/>
                </a:solidFill>
                <a:effectLst/>
                <a:latin typeface="Roboto" panose="02000000000000000000" pitchFamily="2" charset="0"/>
                <a:hlinkClick r:id="rId3"/>
              </a:rPr>
              <a:t>RFX-mod2</a:t>
            </a:r>
            <a:r>
              <a:rPr lang="it-IT" b="0" i="0" dirty="0">
                <a:solidFill>
                  <a:srgbClr val="333333"/>
                </a:solidFill>
                <a:effectLst/>
                <a:latin typeface="Roboto" panose="02000000000000000000" pitchFamily="2" charset="0"/>
              </a:rPr>
              <a:t> quali ad esempio: </a:t>
            </a:r>
            <a:r>
              <a:rPr lang="it-IT" b="1" i="0" dirty="0">
                <a:solidFill>
                  <a:srgbClr val="333333"/>
                </a:solidFill>
                <a:effectLst/>
                <a:latin typeface="Roboto" panose="02000000000000000000" pitchFamily="2" charset="0"/>
              </a:rPr>
              <a:t>trattamento superficiale dei materiali</a:t>
            </a:r>
            <a:r>
              <a:rPr lang="it-IT" b="0" i="0" dirty="0">
                <a:solidFill>
                  <a:srgbClr val="333333"/>
                </a:solidFill>
                <a:effectLst/>
                <a:latin typeface="Roboto" panose="02000000000000000000" pitchFamily="2" charset="0"/>
              </a:rPr>
              <a:t>, realizzazione di</a:t>
            </a:r>
            <a:r>
              <a:rPr lang="it-IT" b="1" i="0" dirty="0">
                <a:solidFill>
                  <a:srgbClr val="333333"/>
                </a:solidFill>
                <a:effectLst/>
                <a:latin typeface="Roboto" panose="02000000000000000000" pitchFamily="2" charset="0"/>
              </a:rPr>
              <a:t> componenti per camere da vuoto</a:t>
            </a:r>
            <a:r>
              <a:rPr lang="it-IT" b="0" i="0" dirty="0">
                <a:solidFill>
                  <a:srgbClr val="333333"/>
                </a:solidFill>
                <a:effectLst/>
                <a:latin typeface="Roboto" panose="02000000000000000000" pitchFamily="2" charset="0"/>
              </a:rPr>
              <a:t> con materiali polimerici ad alte prestazioni, realizzazione di </a:t>
            </a:r>
            <a:r>
              <a:rPr lang="it-IT" b="1" i="0" dirty="0">
                <a:solidFill>
                  <a:srgbClr val="333333"/>
                </a:solidFill>
                <a:effectLst/>
                <a:latin typeface="Roboto" panose="02000000000000000000" pitchFamily="2" charset="0"/>
              </a:rPr>
              <a:t>componenti metallici </a:t>
            </a:r>
            <a:r>
              <a:rPr lang="it-IT" b="0" i="0" dirty="0">
                <a:solidFill>
                  <a:srgbClr val="333333"/>
                </a:solidFill>
                <a:effectLst/>
                <a:latin typeface="Roboto" panose="02000000000000000000" pitchFamily="2" charset="0"/>
              </a:rPr>
              <a:t>mediante </a:t>
            </a:r>
            <a:r>
              <a:rPr lang="it-IT" b="1" i="0" dirty="0">
                <a:solidFill>
                  <a:srgbClr val="333333"/>
                </a:solidFill>
                <a:effectLst/>
                <a:latin typeface="Roboto" panose="02000000000000000000" pitchFamily="2" charset="0"/>
              </a:rPr>
              <a:t>manifattura additiva</a:t>
            </a:r>
            <a:r>
              <a:rPr lang="it-IT" b="0" i="0" dirty="0">
                <a:solidFill>
                  <a:srgbClr val="333333"/>
                </a:solidFill>
                <a:effectLst/>
                <a:latin typeface="Roboto" panose="02000000000000000000" pitchFamily="2" charset="0"/>
              </a:rPr>
              <a:t>.</a:t>
            </a:r>
          </a:p>
          <a:p>
            <a:endParaRPr lang="en-GB" dirty="0"/>
          </a:p>
        </p:txBody>
      </p:sp>
      <p:sp>
        <p:nvSpPr>
          <p:cNvPr id="4" name="Slide Number Placeholder 3"/>
          <p:cNvSpPr>
            <a:spLocks noGrp="1"/>
          </p:cNvSpPr>
          <p:nvPr>
            <p:ph type="sldNum" sz="quarter" idx="5"/>
          </p:nvPr>
        </p:nvSpPr>
        <p:spPr/>
        <p:txBody>
          <a:bodyPr/>
          <a:lstStyle/>
          <a:p>
            <a:fld id="{D8E4223B-C480-4C27-91F0-0FB87A59928E}" type="slidenum">
              <a:rPr lang="en-GB" smtClean="0"/>
              <a:t>4</a:t>
            </a:fld>
            <a:endParaRPr lang="en-GB"/>
          </a:p>
        </p:txBody>
      </p:sp>
    </p:spTree>
    <p:extLst>
      <p:ext uri="{BB962C8B-B14F-4D97-AF65-F5344CB8AC3E}">
        <p14:creationId xmlns:p14="http://schemas.microsoft.com/office/powerpoint/2010/main" val="2233363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it-IT" b="1" dirty="0"/>
              <a:t>RFX-mod2 è, un esperimento di modifica del precedente RFX-</a:t>
            </a:r>
            <a:r>
              <a:rPr lang="it-IT" b="1" dirty="0" err="1"/>
              <a:t>mod</a:t>
            </a:r>
            <a:r>
              <a:rPr lang="it-IT" b="1" dirty="0"/>
              <a:t> avviato nel 2018 con finanziamento </a:t>
            </a:r>
            <a:r>
              <a:rPr lang="it-IT" b="0" dirty="0"/>
              <a:t>POR FESR 2014–2020 </a:t>
            </a:r>
            <a:r>
              <a:rPr lang="it-IT" b="1" dirty="0"/>
              <a:t>della Regione Veneto (progetto MIAIVO).</a:t>
            </a:r>
            <a:br>
              <a:rPr lang="it-IT" b="1" dirty="0"/>
            </a:br>
            <a:r>
              <a:rPr lang="it-IT" b="1" dirty="0"/>
              <a:t>Grazie ai fondi PNRR del progetto NEFERTARI, RFX-mod2 sarà dotato di un sistema di diagnostiche e di controllo in tempo reale potenziati.</a:t>
            </a:r>
            <a:br>
              <a:rPr lang="it-IT" b="1" dirty="0"/>
            </a:br>
            <a:r>
              <a:rPr lang="it-IT" b="1" dirty="0"/>
              <a:t>Il significativo aumento dei sensori installati comporterà un numero di segnali circa quattro volte superiore rispetto a RFX-</a:t>
            </a:r>
            <a:r>
              <a:rPr lang="it-IT" b="1" dirty="0" err="1"/>
              <a:t>mod</a:t>
            </a:r>
            <a:r>
              <a:rPr lang="it-IT" b="1" dirty="0"/>
              <a:t>.</a:t>
            </a:r>
          </a:p>
          <a:p>
            <a:r>
              <a:rPr lang="it-IT" b="1" dirty="0"/>
              <a:t>La nuova infrastruttura RFX-mod2, in fase di rimontaggio al Consorzio RFX, consentirà di ampliare la comprensione della fisica dei plasmi sia nella configurazione RFP che tokamak a bassa corrente. Sotto potete vedere le foto del nuovo vessel e della shell con i cavi dei sensori e le prime tegole montate.</a:t>
            </a:r>
          </a:p>
          <a:p>
            <a:endParaRPr lang="it-IT" b="1" dirty="0"/>
          </a:p>
          <a:p>
            <a:endParaRPr lang="it-IT" b="1" dirty="0"/>
          </a:p>
          <a:p>
            <a:r>
              <a:rPr lang="it-IT" dirty="0"/>
              <a:t>i sensori elettrostatici sono 236 e i segnali 532</a:t>
            </a:r>
          </a:p>
          <a:p>
            <a:r>
              <a:rPr lang="it-IT" b="1" dirty="0"/>
              <a:t>Magnetici 1316 sensori, 1688 Real time </a:t>
            </a:r>
            <a:r>
              <a:rPr lang="it-IT" b="1" dirty="0" err="1"/>
              <a:t>signals</a:t>
            </a:r>
            <a:r>
              <a:rPr lang="it-IT" b="1" dirty="0"/>
              <a:t>, Rispetto a </a:t>
            </a:r>
            <a:r>
              <a:rPr lang="it-IT" b="1" dirty="0" err="1"/>
              <a:t>mod</a:t>
            </a:r>
            <a:r>
              <a:rPr lang="it-IT" b="1" dirty="0"/>
              <a:t> abbiamo fattore x 3 di sensori e  x 4 di segnali magnetici disponibili in </a:t>
            </a:r>
            <a:r>
              <a:rPr lang="it-IT" b="1" dirty="0" err="1"/>
              <a:t>real</a:t>
            </a:r>
            <a:r>
              <a:rPr lang="it-IT" b="1" dirty="0"/>
              <a:t> time. </a:t>
            </a:r>
            <a:endParaRPr lang="en-GB" b="1" dirty="0"/>
          </a:p>
          <a:p>
            <a:endParaRPr lang="en-GB" dirty="0"/>
          </a:p>
          <a:p>
            <a:pPr defTabSz="966526">
              <a:defRPr/>
            </a:pPr>
            <a:r>
              <a:rPr lang="it-IT" dirty="0"/>
              <a:t>MIAIVO: </a:t>
            </a:r>
            <a:r>
              <a:rPr lang="it-IT" b="0" i="0" dirty="0">
                <a:solidFill>
                  <a:srgbClr val="0A0A0A"/>
                </a:solidFill>
                <a:effectLst/>
                <a:latin typeface="Google Sans"/>
              </a:rPr>
              <a:t>Meccanica Innovativa e Additiva Integrata: il </a:t>
            </a:r>
            <a:r>
              <a:rPr lang="it-IT" b="0" i="0" dirty="0" err="1">
                <a:solidFill>
                  <a:srgbClr val="0A0A0A"/>
                </a:solidFill>
                <a:effectLst/>
                <a:latin typeface="Google Sans"/>
              </a:rPr>
              <a:t>VenetO</a:t>
            </a:r>
            <a:endParaRPr lang="it-IT" b="0" i="0" dirty="0">
              <a:solidFill>
                <a:srgbClr val="0A0A0A"/>
              </a:solidFill>
              <a:effectLst/>
              <a:latin typeface="Google Sans"/>
            </a:endParaRPr>
          </a:p>
          <a:p>
            <a:pPr defTabSz="966526">
              <a:defRPr/>
            </a:pPr>
            <a:endParaRPr lang="it-IT" b="0" i="0" dirty="0">
              <a:solidFill>
                <a:srgbClr val="0A0A0A"/>
              </a:solidFill>
              <a:effectLst/>
              <a:latin typeface="Google Sans"/>
            </a:endParaRPr>
          </a:p>
          <a:p>
            <a:pPr defTabSz="966526">
              <a:defRPr/>
            </a:pPr>
            <a:r>
              <a:rPr lang="it-IT" b="1" dirty="0"/>
              <a:t>Il POR FESR (Programma Operativo Regionale del Fondo Europeo di Sviluppo Regionale</a:t>
            </a:r>
            <a:r>
              <a:rPr lang="it-IT" dirty="0"/>
              <a:t>) è lo strumento strategico, </a:t>
            </a:r>
            <a:r>
              <a:rPr lang="it-IT" b="1" dirty="0"/>
              <a:t>cofinanziato dall'UE</a:t>
            </a:r>
            <a:r>
              <a:rPr lang="it-IT" dirty="0"/>
              <a:t>, utilizzato dalle Regioni italiane per promuovere la coesione economica, sociale e territoriale</a:t>
            </a:r>
            <a:r>
              <a:rPr lang="it-IT" sz="1200" b="0" i="0" kern="1200" dirty="0">
                <a:solidFill>
                  <a:schemeClr val="tx1"/>
                </a:solidFill>
                <a:effectLst/>
                <a:latin typeface="+mn-lt"/>
                <a:ea typeface="+mn-ea"/>
                <a:cs typeface="+mn-cs"/>
              </a:rPr>
              <a:t>. Finanzia progetti su ricerca, innovazione, competitività delle PMI, transizione digitale ed ecologica per uno sviluppo intelligente e sostenibile. Finanziamento pari a 2 M€, per R&amp;S, a fronte di 4,3 M€ di spesa prevista per il completamento delle modifiche.</a:t>
            </a:r>
          </a:p>
          <a:p>
            <a:pPr defTabSz="966526">
              <a:defRPr/>
            </a:pPr>
            <a:r>
              <a:rPr lang="it-IT" dirty="0"/>
              <a:t>L’Upgrade di RFX-mod2 comprende anche una nuova disposizione dei sensori magnetici, progettata specificamente per il funzionamento in modalità tokamak ohmico. Questo consentirà di completare gli studi sul controllo degli </a:t>
            </a:r>
            <a:r>
              <a:rPr lang="it-IT" i="1" dirty="0" err="1"/>
              <a:t>error</a:t>
            </a:r>
            <a:r>
              <a:rPr lang="it-IT" i="1" dirty="0"/>
              <a:t> fields</a:t>
            </a:r>
            <a:r>
              <a:rPr lang="it-IT" dirty="0"/>
              <a:t>, sulla mitigazione dei modi </a:t>
            </a:r>
            <a:r>
              <a:rPr lang="it-IT" i="1" dirty="0" err="1"/>
              <a:t>tearing</a:t>
            </a:r>
            <a:r>
              <a:rPr lang="it-IT" dirty="0"/>
              <a:t> e sulla prevenzione delle disruption, nonché sulla decorrelazione degli elettroni </a:t>
            </a:r>
            <a:r>
              <a:rPr lang="it-IT" i="1" dirty="0" err="1"/>
              <a:t>runaway</a:t>
            </a:r>
            <a:r>
              <a:rPr lang="it-IT" dirty="0"/>
              <a:t> mediante il sistema di controllo attivo.</a:t>
            </a:r>
          </a:p>
          <a:p>
            <a:endParaRPr lang="en-GB" dirty="0"/>
          </a:p>
          <a:p>
            <a:r>
              <a:rPr lang="en-GB" dirty="0"/>
              <a:t>IAEA</a:t>
            </a:r>
            <a:r>
              <a:rPr lang="en-GB" baseline="0" dirty="0"/>
              <a:t> 2025</a:t>
            </a:r>
          </a:p>
          <a:p>
            <a:pPr defTabSz="966526">
              <a:defRPr/>
            </a:pPr>
            <a:r>
              <a:rPr lang="it-IT" dirty="0" err="1">
                <a:solidFill>
                  <a:srgbClr val="333333"/>
                </a:solidFill>
                <a:latin typeface="-apple-system"/>
              </a:rPr>
              <a:t>L.Marrelli</a:t>
            </a:r>
            <a:r>
              <a:rPr lang="it-IT" dirty="0">
                <a:solidFill>
                  <a:srgbClr val="333333"/>
                </a:solidFill>
                <a:latin typeface="-apple-system"/>
              </a:rPr>
              <a:t> et al </a:t>
            </a:r>
            <a:r>
              <a:rPr lang="en-US" dirty="0">
                <a:solidFill>
                  <a:srgbClr val="333333"/>
                </a:solidFill>
                <a:latin typeface="-apple-system"/>
              </a:rPr>
              <a:t>RFX-mod2 and the NEFERTARI project: a diffuse infrastructure for the study of magnetically confined plasmas for fusion</a:t>
            </a:r>
            <a:endParaRPr lang="en-US" i="1" dirty="0">
              <a:latin typeface="Comic Sans MS" panose="030F0702030302020204" pitchFamily="66" charset="0"/>
            </a:endParaRPr>
          </a:p>
          <a:p>
            <a:endParaRPr lang="en-GB" dirty="0"/>
          </a:p>
          <a:p>
            <a:pPr algn="l"/>
            <a:r>
              <a:rPr lang="it-IT" b="0" i="0" dirty="0">
                <a:solidFill>
                  <a:srgbClr val="333333"/>
                </a:solidFill>
                <a:effectLst/>
                <a:latin typeface="Roboto" panose="02000000000000000000" pitchFamily="2" charset="0"/>
              </a:rPr>
              <a:t>Il Consorzio RFX, grazie al progetto </a:t>
            </a:r>
            <a:r>
              <a:rPr lang="it-IT" b="1" i="0" dirty="0">
                <a:solidFill>
                  <a:srgbClr val="333333"/>
                </a:solidFill>
                <a:effectLst/>
                <a:latin typeface="Roboto" panose="02000000000000000000" pitchFamily="2" charset="0"/>
              </a:rPr>
              <a:t>MIAIVO</a:t>
            </a:r>
            <a:r>
              <a:rPr lang="it-IT" b="0" i="0" dirty="0">
                <a:solidFill>
                  <a:srgbClr val="333333"/>
                </a:solidFill>
                <a:effectLst/>
                <a:latin typeface="Roboto" panose="02000000000000000000" pitchFamily="2" charset="0"/>
              </a:rPr>
              <a:t> (Meccanica Innovativa e Additiva Integrata: il </a:t>
            </a:r>
            <a:r>
              <a:rPr lang="it-IT" b="0" i="0" dirty="0" err="1">
                <a:solidFill>
                  <a:srgbClr val="333333"/>
                </a:solidFill>
                <a:effectLst/>
                <a:latin typeface="Roboto" panose="02000000000000000000" pitchFamily="2" charset="0"/>
              </a:rPr>
              <a:t>VenetO</a:t>
            </a:r>
            <a:r>
              <a:rPr lang="it-IT" b="0" i="0" dirty="0">
                <a:solidFill>
                  <a:srgbClr val="333333"/>
                </a:solidFill>
                <a:effectLst/>
                <a:latin typeface="Roboto" panose="02000000000000000000" pitchFamily="2" charset="0"/>
              </a:rPr>
              <a:t> dalla ricerca alle opportunità nel mercato attuale e futuro), ha avuto la possibilità di iniziare i lavori di </a:t>
            </a:r>
            <a:r>
              <a:rPr lang="it-IT" b="1" i="0" dirty="0">
                <a:solidFill>
                  <a:srgbClr val="333333"/>
                </a:solidFill>
                <a:effectLst/>
                <a:latin typeface="Roboto" panose="02000000000000000000" pitchFamily="2" charset="0"/>
              </a:rPr>
              <a:t>modifica migliorativa </a:t>
            </a:r>
            <a:r>
              <a:rPr lang="it-IT" b="0" i="0" dirty="0">
                <a:solidFill>
                  <a:srgbClr val="333333"/>
                </a:solidFill>
                <a:effectLst/>
                <a:latin typeface="Roboto" panose="02000000000000000000" pitchFamily="2" charset="0"/>
              </a:rPr>
              <a:t>della macchina </a:t>
            </a:r>
            <a:r>
              <a:rPr lang="it-IT" b="1" i="0" u="none" strike="noStrike" dirty="0">
                <a:solidFill>
                  <a:srgbClr val="00B2DD"/>
                </a:solidFill>
                <a:effectLst/>
                <a:latin typeface="Roboto" panose="02000000000000000000" pitchFamily="2" charset="0"/>
                <a:hlinkClick r:id="rId3"/>
              </a:rPr>
              <a:t>RFX-mod2</a:t>
            </a:r>
            <a:r>
              <a:rPr lang="it-IT" b="1" i="0" dirty="0">
                <a:solidFill>
                  <a:srgbClr val="333333"/>
                </a:solidFill>
                <a:effectLst/>
                <a:latin typeface="Roboto" panose="02000000000000000000" pitchFamily="2" charset="0"/>
              </a:rPr>
              <a:t>.</a:t>
            </a:r>
            <a:br>
              <a:rPr lang="it-IT" b="0" i="0" dirty="0">
                <a:solidFill>
                  <a:srgbClr val="333333"/>
                </a:solidFill>
                <a:effectLst/>
                <a:latin typeface="Roboto" panose="02000000000000000000" pitchFamily="2" charset="0"/>
              </a:rPr>
            </a:br>
            <a:r>
              <a:rPr lang="it-IT" b="0" i="0" dirty="0">
                <a:solidFill>
                  <a:srgbClr val="333333"/>
                </a:solidFill>
                <a:effectLst/>
                <a:latin typeface="Roboto" panose="02000000000000000000" pitchFamily="2" charset="0"/>
              </a:rPr>
              <a:t>RFX-mod2 è una delle principali </a:t>
            </a:r>
            <a:r>
              <a:rPr lang="it-IT" b="1" i="0" dirty="0">
                <a:solidFill>
                  <a:srgbClr val="333333"/>
                </a:solidFill>
                <a:effectLst/>
                <a:latin typeface="Roboto" panose="02000000000000000000" pitchFamily="2" charset="0"/>
              </a:rPr>
              <a:t>macchine sperimentali</a:t>
            </a:r>
            <a:r>
              <a:rPr lang="it-IT" b="0" i="0" dirty="0">
                <a:solidFill>
                  <a:srgbClr val="333333"/>
                </a:solidFill>
                <a:effectLst/>
                <a:latin typeface="Roboto" panose="02000000000000000000" pitchFamily="2" charset="0"/>
              </a:rPr>
              <a:t> presenti al Consorzio RFX e il più grande esperimento al mondo per lo</a:t>
            </a:r>
            <a:r>
              <a:rPr lang="it-IT" b="1" i="0" dirty="0">
                <a:solidFill>
                  <a:srgbClr val="333333"/>
                </a:solidFill>
                <a:effectLst/>
                <a:latin typeface="Roboto" panose="02000000000000000000" pitchFamily="2" charset="0"/>
              </a:rPr>
              <a:t> studio della fisica dei plasmi</a:t>
            </a:r>
            <a:r>
              <a:rPr lang="it-IT" b="0" i="0" dirty="0">
                <a:solidFill>
                  <a:srgbClr val="333333"/>
                </a:solidFill>
                <a:effectLst/>
                <a:latin typeface="Roboto" panose="02000000000000000000" pitchFamily="2" charset="0"/>
              </a:rPr>
              <a:t> in </a:t>
            </a:r>
            <a:r>
              <a:rPr lang="it-IT" b="1" i="0" dirty="0">
                <a:solidFill>
                  <a:srgbClr val="333333"/>
                </a:solidFill>
                <a:effectLst/>
                <a:latin typeface="Roboto" panose="02000000000000000000" pitchFamily="2" charset="0"/>
              </a:rPr>
              <a:t>configurazione </a:t>
            </a:r>
            <a:r>
              <a:rPr lang="it-IT" b="1" i="0" u="none" strike="noStrike" dirty="0">
                <a:solidFill>
                  <a:srgbClr val="00B2DD"/>
                </a:solidFill>
                <a:effectLst/>
                <a:latin typeface="Roboto" panose="02000000000000000000" pitchFamily="2" charset="0"/>
                <a:hlinkClick r:id="rId4"/>
              </a:rPr>
              <a:t>RFP</a:t>
            </a:r>
            <a:r>
              <a:rPr lang="it-IT" b="1" i="0" dirty="0">
                <a:solidFill>
                  <a:srgbClr val="333333"/>
                </a:solidFill>
                <a:effectLst/>
                <a:latin typeface="Roboto" panose="02000000000000000000" pitchFamily="2" charset="0"/>
              </a:rPr>
              <a:t>.</a:t>
            </a:r>
            <a:endParaRPr lang="it-IT" b="0" i="0" dirty="0">
              <a:solidFill>
                <a:srgbClr val="333333"/>
              </a:solidFill>
              <a:effectLst/>
              <a:latin typeface="Roboto" panose="02000000000000000000" pitchFamily="2" charset="0"/>
            </a:endParaRPr>
          </a:p>
          <a:p>
            <a:pPr algn="l"/>
            <a:r>
              <a:rPr lang="it-IT" b="1" i="0" dirty="0">
                <a:solidFill>
                  <a:srgbClr val="333333"/>
                </a:solidFill>
                <a:effectLst/>
                <a:latin typeface="Roboto" panose="02000000000000000000" pitchFamily="2" charset="0"/>
              </a:rPr>
              <a:t>MIAIVO </a:t>
            </a:r>
            <a:r>
              <a:rPr lang="it-IT" b="0" i="0" dirty="0">
                <a:solidFill>
                  <a:srgbClr val="333333"/>
                </a:solidFill>
                <a:effectLst/>
                <a:latin typeface="Roboto" panose="02000000000000000000" pitchFamily="2" charset="0"/>
              </a:rPr>
              <a:t>è una concreta </a:t>
            </a:r>
            <a:r>
              <a:rPr lang="it-IT" b="1" i="0" dirty="0">
                <a:solidFill>
                  <a:srgbClr val="333333"/>
                </a:solidFill>
                <a:effectLst/>
                <a:latin typeface="Roboto" panose="02000000000000000000" pitchFamily="2" charset="0"/>
              </a:rPr>
              <a:t>opportunità</a:t>
            </a:r>
            <a:r>
              <a:rPr lang="it-IT" b="0" i="0" dirty="0">
                <a:solidFill>
                  <a:srgbClr val="333333"/>
                </a:solidFill>
                <a:effectLst/>
                <a:latin typeface="Roboto" panose="02000000000000000000" pitchFamily="2" charset="0"/>
              </a:rPr>
              <a:t> per creare una sinergia tra realizzazione di apparati per ricerca con prestazioni spinte e processi di </a:t>
            </a:r>
            <a:r>
              <a:rPr lang="it-IT" b="1" i="0" dirty="0">
                <a:solidFill>
                  <a:srgbClr val="333333"/>
                </a:solidFill>
                <a:effectLst/>
                <a:latin typeface="Roboto" panose="02000000000000000000" pitchFamily="2" charset="0"/>
              </a:rPr>
              <a:t>innovazione industriale</a:t>
            </a:r>
            <a:r>
              <a:rPr lang="it-IT" b="0" i="0" dirty="0">
                <a:solidFill>
                  <a:srgbClr val="333333"/>
                </a:solidFill>
                <a:effectLst/>
                <a:latin typeface="Roboto" panose="02000000000000000000" pitchFamily="2" charset="0"/>
              </a:rPr>
              <a:t>.</a:t>
            </a:r>
          </a:p>
          <a:p>
            <a:pPr>
              <a:buFont typeface="Arial" panose="020B0604020202020204" pitchFamily="34" charset="0"/>
              <a:buChar char="•"/>
            </a:pPr>
            <a:r>
              <a:rPr lang="it-IT" dirty="0">
                <a:effectLst/>
              </a:rPr>
              <a:t>rendering delle modifiche migliorative</a:t>
            </a:r>
          </a:p>
          <a:p>
            <a:pPr>
              <a:buFont typeface="Arial" panose="020B0604020202020204" pitchFamily="34" charset="0"/>
              <a:buChar char="•"/>
            </a:pPr>
            <a:r>
              <a:rPr lang="it-IT" dirty="0">
                <a:effectLst/>
              </a:rPr>
              <a:t>la scocca in rame di RFX-</a:t>
            </a:r>
            <a:r>
              <a:rPr lang="it-IT" dirty="0" err="1">
                <a:effectLst/>
              </a:rPr>
              <a:t>mod</a:t>
            </a:r>
            <a:endParaRPr lang="it-IT" dirty="0">
              <a:effectLst/>
            </a:endParaRPr>
          </a:p>
          <a:p>
            <a:pPr>
              <a:buFont typeface="Arial" panose="020B0604020202020204" pitchFamily="34" charset="0"/>
              <a:buChar char="•"/>
            </a:pPr>
            <a:r>
              <a:rPr lang="it-IT" dirty="0">
                <a:effectLst/>
              </a:rPr>
              <a:t>operazioni di movimentazione della struttura meccanica di supporto di RFX-</a:t>
            </a:r>
            <a:r>
              <a:rPr lang="it-IT" dirty="0" err="1">
                <a:effectLst/>
              </a:rPr>
              <a:t>mod</a:t>
            </a:r>
            <a:endParaRPr lang="it-IT" dirty="0">
              <a:effectLst/>
            </a:endParaRPr>
          </a:p>
          <a:p>
            <a:pPr>
              <a:buFont typeface="Arial" panose="020B0604020202020204" pitchFamily="34" charset="0"/>
              <a:buNone/>
            </a:pPr>
            <a:endParaRPr lang="it-IT" dirty="0">
              <a:effectLst/>
            </a:endParaRPr>
          </a:p>
          <a:p>
            <a:pPr algn="l"/>
            <a:r>
              <a:rPr lang="it-IT" b="0" i="0" dirty="0">
                <a:solidFill>
                  <a:srgbClr val="333333"/>
                </a:solidFill>
                <a:effectLst/>
                <a:latin typeface="Roboto" panose="02000000000000000000" pitchFamily="2" charset="0"/>
              </a:rPr>
              <a:t>Il progetto, avviato nel </a:t>
            </a:r>
            <a:r>
              <a:rPr lang="it-IT" b="1" i="0" dirty="0">
                <a:solidFill>
                  <a:srgbClr val="333333"/>
                </a:solidFill>
                <a:effectLst/>
                <a:latin typeface="Roboto" panose="02000000000000000000" pitchFamily="2" charset="0"/>
              </a:rPr>
              <a:t>2018</a:t>
            </a:r>
            <a:r>
              <a:rPr lang="it-IT" b="0" i="0" dirty="0">
                <a:solidFill>
                  <a:srgbClr val="333333"/>
                </a:solidFill>
                <a:effectLst/>
                <a:latin typeface="Roboto" panose="02000000000000000000" pitchFamily="2" charset="0"/>
              </a:rPr>
              <a:t> grazie ad un </a:t>
            </a:r>
            <a:r>
              <a:rPr lang="it-IT" b="0" i="0" u="none" strike="noStrike" dirty="0">
                <a:solidFill>
                  <a:srgbClr val="00B2DD"/>
                </a:solidFill>
                <a:effectLst/>
                <a:latin typeface="Roboto" panose="02000000000000000000" pitchFamily="2" charset="0"/>
                <a:hlinkClick r:id="rId5"/>
              </a:rPr>
              <a:t>bando della Regione Veneto, nell’ambito del progetto POR FESR 2014-2020</a:t>
            </a:r>
            <a:r>
              <a:rPr lang="it-IT" b="0" i="0" dirty="0">
                <a:solidFill>
                  <a:srgbClr val="333333"/>
                </a:solidFill>
                <a:effectLst/>
                <a:latin typeface="Roboto" panose="02000000000000000000" pitchFamily="2" charset="0"/>
              </a:rPr>
              <a:t>, è finalizzato a conseguire un sensibile aumento della propensione di investimento in </a:t>
            </a:r>
            <a:r>
              <a:rPr lang="it-IT" b="0" i="0" dirty="0" err="1">
                <a:solidFill>
                  <a:srgbClr val="333333"/>
                </a:solidFill>
                <a:effectLst/>
                <a:latin typeface="Roboto" panose="02000000000000000000" pitchFamily="2" charset="0"/>
              </a:rPr>
              <a:t>in</a:t>
            </a:r>
            <a:r>
              <a:rPr lang="it-IT" b="1" i="0" dirty="0">
                <a:solidFill>
                  <a:srgbClr val="333333"/>
                </a:solidFill>
                <a:effectLst/>
                <a:latin typeface="Roboto" panose="02000000000000000000" pitchFamily="2" charset="0"/>
              </a:rPr>
              <a:t> Ricerca industriale e Sviluppo</a:t>
            </a:r>
            <a:r>
              <a:rPr lang="it-IT" b="0" i="0" dirty="0">
                <a:solidFill>
                  <a:srgbClr val="333333"/>
                </a:solidFill>
                <a:effectLst/>
                <a:latin typeface="Roboto" panose="02000000000000000000" pitchFamily="2" charset="0"/>
              </a:rPr>
              <a:t> sperimentale da parte delle </a:t>
            </a:r>
            <a:r>
              <a:rPr lang="it-IT" b="1" i="0" dirty="0">
                <a:solidFill>
                  <a:srgbClr val="333333"/>
                </a:solidFill>
                <a:effectLst/>
                <a:latin typeface="Roboto" panose="02000000000000000000" pitchFamily="2" charset="0"/>
              </a:rPr>
              <a:t>imprese venete</a:t>
            </a:r>
            <a:r>
              <a:rPr lang="it-IT" b="0" i="0" dirty="0">
                <a:solidFill>
                  <a:srgbClr val="333333"/>
                </a:solidFill>
                <a:effectLst/>
                <a:latin typeface="Roboto" panose="02000000000000000000" pitchFamily="2" charset="0"/>
              </a:rPr>
              <a:t>, ottenibile attraverso un consolidamento dei rapporti con il mondo della ricerca.  </a:t>
            </a:r>
          </a:p>
          <a:p>
            <a:pPr algn="l"/>
            <a:r>
              <a:rPr lang="it-IT" b="0" i="0" dirty="0">
                <a:solidFill>
                  <a:srgbClr val="333333"/>
                </a:solidFill>
                <a:effectLst/>
                <a:latin typeface="Roboto" panose="02000000000000000000" pitchFamily="2" charset="0"/>
              </a:rPr>
              <a:t>Grazie al </a:t>
            </a:r>
            <a:r>
              <a:rPr lang="it-IT" b="1" i="0" dirty="0">
                <a:solidFill>
                  <a:srgbClr val="333333"/>
                </a:solidFill>
                <a:effectLst/>
                <a:latin typeface="Roboto" panose="02000000000000000000" pitchFamily="2" charset="0"/>
              </a:rPr>
              <a:t>finanziamento MIAIVO</a:t>
            </a:r>
            <a:r>
              <a:rPr lang="it-IT" b="0" i="0" dirty="0">
                <a:solidFill>
                  <a:srgbClr val="333333"/>
                </a:solidFill>
                <a:effectLst/>
                <a:latin typeface="Roboto" panose="02000000000000000000" pitchFamily="2" charset="0"/>
              </a:rPr>
              <a:t> , pari a 2.040.540,00 €, a fronte di spese ammesse pari a 4.276.600,00 €, si è potuto avviare lo </a:t>
            </a:r>
            <a:r>
              <a:rPr lang="it-IT" b="1" i="0" dirty="0">
                <a:solidFill>
                  <a:srgbClr val="333333"/>
                </a:solidFill>
                <a:effectLst/>
                <a:latin typeface="Roboto" panose="02000000000000000000" pitchFamily="2" charset="0"/>
              </a:rPr>
              <a:t>sviluppo delle tecnologie innovative</a:t>
            </a:r>
            <a:r>
              <a:rPr lang="it-IT" b="0" i="0" dirty="0">
                <a:solidFill>
                  <a:srgbClr val="333333"/>
                </a:solidFill>
                <a:effectLst/>
                <a:latin typeface="Roboto" panose="02000000000000000000" pitchFamily="2" charset="0"/>
              </a:rPr>
              <a:t> richieste per eseguire le modifiche migliorative dell’impianto </a:t>
            </a:r>
            <a:r>
              <a:rPr lang="it-IT" b="0" i="0" u="none" strike="noStrike" dirty="0">
                <a:solidFill>
                  <a:srgbClr val="00B2DD"/>
                </a:solidFill>
                <a:effectLst/>
                <a:latin typeface="Roboto" panose="02000000000000000000" pitchFamily="2" charset="0"/>
                <a:hlinkClick r:id="rId3"/>
              </a:rPr>
              <a:t>RFX-mod2</a:t>
            </a:r>
            <a:r>
              <a:rPr lang="it-IT" b="0" i="0" dirty="0">
                <a:solidFill>
                  <a:srgbClr val="333333"/>
                </a:solidFill>
                <a:effectLst/>
                <a:latin typeface="Roboto" panose="02000000000000000000" pitchFamily="2" charset="0"/>
              </a:rPr>
              <a:t> quali ad esempio: </a:t>
            </a:r>
            <a:r>
              <a:rPr lang="it-IT" b="1" i="0" dirty="0">
                <a:solidFill>
                  <a:srgbClr val="333333"/>
                </a:solidFill>
                <a:effectLst/>
                <a:latin typeface="Roboto" panose="02000000000000000000" pitchFamily="2" charset="0"/>
              </a:rPr>
              <a:t>trattamento superficiale dei materiali</a:t>
            </a:r>
            <a:r>
              <a:rPr lang="it-IT" b="0" i="0" dirty="0">
                <a:solidFill>
                  <a:srgbClr val="333333"/>
                </a:solidFill>
                <a:effectLst/>
                <a:latin typeface="Roboto" panose="02000000000000000000" pitchFamily="2" charset="0"/>
              </a:rPr>
              <a:t>, realizzazione di</a:t>
            </a:r>
            <a:r>
              <a:rPr lang="it-IT" b="1" i="0" dirty="0">
                <a:solidFill>
                  <a:srgbClr val="333333"/>
                </a:solidFill>
                <a:effectLst/>
                <a:latin typeface="Roboto" panose="02000000000000000000" pitchFamily="2" charset="0"/>
              </a:rPr>
              <a:t> componenti per camere da vuoto</a:t>
            </a:r>
            <a:r>
              <a:rPr lang="it-IT" b="0" i="0" dirty="0">
                <a:solidFill>
                  <a:srgbClr val="333333"/>
                </a:solidFill>
                <a:effectLst/>
                <a:latin typeface="Roboto" panose="02000000000000000000" pitchFamily="2" charset="0"/>
              </a:rPr>
              <a:t> con materiali polimerici ad alte prestazioni, realizzazione di </a:t>
            </a:r>
            <a:r>
              <a:rPr lang="it-IT" b="1" i="0" dirty="0">
                <a:solidFill>
                  <a:srgbClr val="333333"/>
                </a:solidFill>
                <a:effectLst/>
                <a:latin typeface="Roboto" panose="02000000000000000000" pitchFamily="2" charset="0"/>
              </a:rPr>
              <a:t>componenti metallici </a:t>
            </a:r>
            <a:r>
              <a:rPr lang="it-IT" b="0" i="0" dirty="0">
                <a:solidFill>
                  <a:srgbClr val="333333"/>
                </a:solidFill>
                <a:effectLst/>
                <a:latin typeface="Roboto" panose="02000000000000000000" pitchFamily="2" charset="0"/>
              </a:rPr>
              <a:t>mediante </a:t>
            </a:r>
            <a:r>
              <a:rPr lang="it-IT" b="1" i="0" dirty="0">
                <a:solidFill>
                  <a:srgbClr val="333333"/>
                </a:solidFill>
                <a:effectLst/>
                <a:latin typeface="Roboto" panose="02000000000000000000" pitchFamily="2" charset="0"/>
              </a:rPr>
              <a:t>manifattura additiva</a:t>
            </a:r>
            <a:r>
              <a:rPr lang="it-IT" b="0" i="0" dirty="0">
                <a:solidFill>
                  <a:srgbClr val="333333"/>
                </a:solidFill>
                <a:effectLst/>
                <a:latin typeface="Roboto" panose="02000000000000000000" pitchFamily="2" charset="0"/>
              </a:rPr>
              <a:t>.</a:t>
            </a:r>
          </a:p>
          <a:p>
            <a:endParaRPr lang="en-GB" dirty="0"/>
          </a:p>
        </p:txBody>
      </p:sp>
      <p:sp>
        <p:nvSpPr>
          <p:cNvPr id="4" name="Slide Number Placeholder 3"/>
          <p:cNvSpPr>
            <a:spLocks noGrp="1"/>
          </p:cNvSpPr>
          <p:nvPr>
            <p:ph type="sldNum" sz="quarter" idx="5"/>
          </p:nvPr>
        </p:nvSpPr>
        <p:spPr/>
        <p:txBody>
          <a:bodyPr/>
          <a:lstStyle/>
          <a:p>
            <a:fld id="{D8E4223B-C480-4C27-91F0-0FB87A59928E}" type="slidenum">
              <a:rPr lang="en-GB" smtClean="0"/>
              <a:t>5</a:t>
            </a:fld>
            <a:endParaRPr lang="en-GB"/>
          </a:p>
        </p:txBody>
      </p:sp>
    </p:spTree>
    <p:extLst>
      <p:ext uri="{BB962C8B-B14F-4D97-AF65-F5344CB8AC3E}">
        <p14:creationId xmlns:p14="http://schemas.microsoft.com/office/powerpoint/2010/main" val="17920967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it-IT" b="1" dirty="0"/>
              <a:t>RFX-mod2 è, un esperimento di modifica del precedente RFX-</a:t>
            </a:r>
            <a:r>
              <a:rPr lang="it-IT" b="1" dirty="0" err="1"/>
              <a:t>mod</a:t>
            </a:r>
            <a:r>
              <a:rPr lang="it-IT" b="1" dirty="0"/>
              <a:t> avviato nel 2018 con finanziamento </a:t>
            </a:r>
            <a:r>
              <a:rPr lang="it-IT" b="0" dirty="0"/>
              <a:t>POR FESR 2014–2020 </a:t>
            </a:r>
            <a:r>
              <a:rPr lang="it-IT" b="1" dirty="0"/>
              <a:t>della Regione Veneto (progetto MIAIVO).</a:t>
            </a:r>
            <a:br>
              <a:rPr lang="it-IT" b="1" dirty="0"/>
            </a:br>
            <a:r>
              <a:rPr lang="it-IT" b="1" dirty="0"/>
              <a:t>Grazie ai fondi PNRR del progetto NEFERTARI, RFX-mod2 sarà dotato di un sistema di diagnostiche e di controllo in tempo reale potenziati.</a:t>
            </a:r>
            <a:br>
              <a:rPr lang="it-IT" b="1" dirty="0"/>
            </a:br>
            <a:r>
              <a:rPr lang="it-IT" b="1" dirty="0"/>
              <a:t>Il significativo aumento dei sensori installati comporterà un numero di segnali circa quattro volte superiore rispetto a RFX-</a:t>
            </a:r>
            <a:r>
              <a:rPr lang="it-IT" b="1" dirty="0" err="1"/>
              <a:t>mod</a:t>
            </a:r>
            <a:r>
              <a:rPr lang="it-IT" b="1" dirty="0"/>
              <a:t>.</a:t>
            </a:r>
          </a:p>
          <a:p>
            <a:r>
              <a:rPr lang="it-IT" b="1" dirty="0"/>
              <a:t>La nuova infrastruttura RFX-mod2, in fase di rimontaggio al Consorzio RFX, consentirà di ampliare la comprensione della fisica dei plasmi sia nella configurazione RFP che tokamak a bassa corrente. Sotto potete vedere le foto del nuovo vessel e della shell con i cavi dei sensori e le prime tegole montate.</a:t>
            </a:r>
          </a:p>
          <a:p>
            <a:endParaRPr lang="it-IT" b="1" dirty="0"/>
          </a:p>
          <a:p>
            <a:endParaRPr lang="it-IT" b="1" dirty="0"/>
          </a:p>
          <a:p>
            <a:r>
              <a:rPr lang="it-IT" dirty="0"/>
              <a:t>i sensori elettrostatici sono 236 e i segnali 532</a:t>
            </a:r>
          </a:p>
          <a:p>
            <a:r>
              <a:rPr lang="it-IT" b="1" dirty="0"/>
              <a:t>Magnetici 1316 sensori, 1688 Real time </a:t>
            </a:r>
            <a:r>
              <a:rPr lang="it-IT" b="1" dirty="0" err="1"/>
              <a:t>signals</a:t>
            </a:r>
            <a:r>
              <a:rPr lang="it-IT" b="1" dirty="0"/>
              <a:t>, Rispetto a </a:t>
            </a:r>
            <a:r>
              <a:rPr lang="it-IT" b="1" dirty="0" err="1"/>
              <a:t>mod</a:t>
            </a:r>
            <a:r>
              <a:rPr lang="it-IT" b="1" dirty="0"/>
              <a:t> abbiamo fattore x 3 di sensori e  x 4 di segnali magnetici disponibili in </a:t>
            </a:r>
            <a:r>
              <a:rPr lang="it-IT" b="1" dirty="0" err="1"/>
              <a:t>real</a:t>
            </a:r>
            <a:r>
              <a:rPr lang="it-IT" b="1" dirty="0"/>
              <a:t> time. </a:t>
            </a:r>
            <a:endParaRPr lang="en-GB" b="1" dirty="0"/>
          </a:p>
          <a:p>
            <a:endParaRPr lang="en-GB" dirty="0"/>
          </a:p>
          <a:p>
            <a:pPr defTabSz="966526">
              <a:defRPr/>
            </a:pPr>
            <a:r>
              <a:rPr lang="it-IT" dirty="0"/>
              <a:t>MIAIVO: </a:t>
            </a:r>
            <a:r>
              <a:rPr lang="it-IT" b="0" i="0" dirty="0">
                <a:solidFill>
                  <a:srgbClr val="0A0A0A"/>
                </a:solidFill>
                <a:effectLst/>
                <a:latin typeface="Google Sans"/>
              </a:rPr>
              <a:t>Meccanica Innovativa e Additiva Integrata: il </a:t>
            </a:r>
            <a:r>
              <a:rPr lang="it-IT" b="0" i="0" dirty="0" err="1">
                <a:solidFill>
                  <a:srgbClr val="0A0A0A"/>
                </a:solidFill>
                <a:effectLst/>
                <a:latin typeface="Google Sans"/>
              </a:rPr>
              <a:t>VenetO</a:t>
            </a:r>
            <a:endParaRPr lang="it-IT" b="0" i="0" dirty="0">
              <a:solidFill>
                <a:srgbClr val="0A0A0A"/>
              </a:solidFill>
              <a:effectLst/>
              <a:latin typeface="Google Sans"/>
            </a:endParaRPr>
          </a:p>
          <a:p>
            <a:pPr defTabSz="966526">
              <a:defRPr/>
            </a:pPr>
            <a:endParaRPr lang="it-IT" b="0" i="0" dirty="0">
              <a:solidFill>
                <a:srgbClr val="0A0A0A"/>
              </a:solidFill>
              <a:effectLst/>
              <a:latin typeface="Google Sans"/>
            </a:endParaRPr>
          </a:p>
          <a:p>
            <a:pPr defTabSz="966526">
              <a:defRPr/>
            </a:pPr>
            <a:r>
              <a:rPr lang="it-IT" b="1" dirty="0"/>
              <a:t>Il POR FESR (Programma Operativo Regionale del Fondo Europeo di Sviluppo Regionale</a:t>
            </a:r>
            <a:r>
              <a:rPr lang="it-IT" dirty="0"/>
              <a:t>) è lo strumento strategico, </a:t>
            </a:r>
            <a:r>
              <a:rPr lang="it-IT" b="1" dirty="0"/>
              <a:t>cofinanziato dall'UE</a:t>
            </a:r>
            <a:r>
              <a:rPr lang="it-IT" dirty="0"/>
              <a:t>, utilizzato dalle Regioni italiane per promuovere la coesione economica, sociale e territoriale</a:t>
            </a:r>
            <a:r>
              <a:rPr lang="it-IT" sz="1200" b="0" i="0" kern="1200" dirty="0">
                <a:solidFill>
                  <a:schemeClr val="tx1"/>
                </a:solidFill>
                <a:effectLst/>
                <a:latin typeface="+mn-lt"/>
                <a:ea typeface="+mn-ea"/>
                <a:cs typeface="+mn-cs"/>
              </a:rPr>
              <a:t>. Finanzia progetti su ricerca, innovazione, competitività delle PMI, transizione digitale ed ecologica per uno sviluppo intelligente e sostenibile. Finanziamento pari a 2 M€, per R&amp;S, a fronte di 4,3 M€ di spesa prevista per il completamento delle modifiche.</a:t>
            </a:r>
          </a:p>
          <a:p>
            <a:pPr defTabSz="966526">
              <a:defRPr/>
            </a:pPr>
            <a:r>
              <a:rPr lang="it-IT" dirty="0"/>
              <a:t>L’Upgrade di RFX-mod2 comprende anche una nuova disposizione dei sensori magnetici, progettata specificamente per il funzionamento in modalità tokamak ohmico. Questo consentirà di completare gli studi sul controllo degli </a:t>
            </a:r>
            <a:r>
              <a:rPr lang="it-IT" i="1" dirty="0" err="1"/>
              <a:t>error</a:t>
            </a:r>
            <a:r>
              <a:rPr lang="it-IT" i="1" dirty="0"/>
              <a:t> fields</a:t>
            </a:r>
            <a:r>
              <a:rPr lang="it-IT" dirty="0"/>
              <a:t>, sulla mitigazione dei modi </a:t>
            </a:r>
            <a:r>
              <a:rPr lang="it-IT" i="1" dirty="0" err="1"/>
              <a:t>tearing</a:t>
            </a:r>
            <a:r>
              <a:rPr lang="it-IT" dirty="0"/>
              <a:t> e sulla prevenzione delle disruption, nonché sulla decorrelazione degli elettroni </a:t>
            </a:r>
            <a:r>
              <a:rPr lang="it-IT" i="1" dirty="0" err="1"/>
              <a:t>runaway</a:t>
            </a:r>
            <a:r>
              <a:rPr lang="it-IT" dirty="0"/>
              <a:t> mediante il sistema di controllo attivo.</a:t>
            </a:r>
          </a:p>
          <a:p>
            <a:endParaRPr lang="en-GB" dirty="0"/>
          </a:p>
          <a:p>
            <a:r>
              <a:rPr lang="en-GB" dirty="0"/>
              <a:t>IAEA</a:t>
            </a:r>
            <a:r>
              <a:rPr lang="en-GB" baseline="0" dirty="0"/>
              <a:t> 2025</a:t>
            </a:r>
          </a:p>
          <a:p>
            <a:pPr defTabSz="966526">
              <a:defRPr/>
            </a:pPr>
            <a:r>
              <a:rPr lang="it-IT" dirty="0" err="1">
                <a:solidFill>
                  <a:srgbClr val="333333"/>
                </a:solidFill>
                <a:latin typeface="-apple-system"/>
              </a:rPr>
              <a:t>L.Marrelli</a:t>
            </a:r>
            <a:r>
              <a:rPr lang="it-IT" dirty="0">
                <a:solidFill>
                  <a:srgbClr val="333333"/>
                </a:solidFill>
                <a:latin typeface="-apple-system"/>
              </a:rPr>
              <a:t> et al </a:t>
            </a:r>
            <a:r>
              <a:rPr lang="en-US" dirty="0">
                <a:solidFill>
                  <a:srgbClr val="333333"/>
                </a:solidFill>
                <a:latin typeface="-apple-system"/>
              </a:rPr>
              <a:t>RFX-mod2 and the NEFERTARI project: a diffuse infrastructure for the study of magnetically confined plasmas for fusion</a:t>
            </a:r>
            <a:endParaRPr lang="en-US" i="1" dirty="0">
              <a:latin typeface="Comic Sans MS" panose="030F0702030302020204" pitchFamily="66" charset="0"/>
            </a:endParaRPr>
          </a:p>
          <a:p>
            <a:endParaRPr lang="en-GB" dirty="0"/>
          </a:p>
          <a:p>
            <a:pPr algn="l"/>
            <a:r>
              <a:rPr lang="it-IT" b="0" i="0" dirty="0">
                <a:solidFill>
                  <a:srgbClr val="333333"/>
                </a:solidFill>
                <a:effectLst/>
                <a:latin typeface="Roboto" panose="02000000000000000000" pitchFamily="2" charset="0"/>
              </a:rPr>
              <a:t>Il Consorzio RFX, grazie al progetto </a:t>
            </a:r>
            <a:r>
              <a:rPr lang="it-IT" b="1" i="0" dirty="0">
                <a:solidFill>
                  <a:srgbClr val="333333"/>
                </a:solidFill>
                <a:effectLst/>
                <a:latin typeface="Roboto" panose="02000000000000000000" pitchFamily="2" charset="0"/>
              </a:rPr>
              <a:t>MIAIVO</a:t>
            </a:r>
            <a:r>
              <a:rPr lang="it-IT" b="0" i="0" dirty="0">
                <a:solidFill>
                  <a:srgbClr val="333333"/>
                </a:solidFill>
                <a:effectLst/>
                <a:latin typeface="Roboto" panose="02000000000000000000" pitchFamily="2" charset="0"/>
              </a:rPr>
              <a:t> (Meccanica Innovativa e Additiva Integrata: il </a:t>
            </a:r>
            <a:r>
              <a:rPr lang="it-IT" b="0" i="0" dirty="0" err="1">
                <a:solidFill>
                  <a:srgbClr val="333333"/>
                </a:solidFill>
                <a:effectLst/>
                <a:latin typeface="Roboto" panose="02000000000000000000" pitchFamily="2" charset="0"/>
              </a:rPr>
              <a:t>VenetO</a:t>
            </a:r>
            <a:r>
              <a:rPr lang="it-IT" b="0" i="0" dirty="0">
                <a:solidFill>
                  <a:srgbClr val="333333"/>
                </a:solidFill>
                <a:effectLst/>
                <a:latin typeface="Roboto" panose="02000000000000000000" pitchFamily="2" charset="0"/>
              </a:rPr>
              <a:t> dalla ricerca alle opportunità nel mercato attuale e futuro), ha avuto la possibilità di iniziare i lavori di </a:t>
            </a:r>
            <a:r>
              <a:rPr lang="it-IT" b="1" i="0" dirty="0">
                <a:solidFill>
                  <a:srgbClr val="333333"/>
                </a:solidFill>
                <a:effectLst/>
                <a:latin typeface="Roboto" panose="02000000000000000000" pitchFamily="2" charset="0"/>
              </a:rPr>
              <a:t>modifica migliorativa </a:t>
            </a:r>
            <a:r>
              <a:rPr lang="it-IT" b="0" i="0" dirty="0">
                <a:solidFill>
                  <a:srgbClr val="333333"/>
                </a:solidFill>
                <a:effectLst/>
                <a:latin typeface="Roboto" panose="02000000000000000000" pitchFamily="2" charset="0"/>
              </a:rPr>
              <a:t>della macchina </a:t>
            </a:r>
            <a:r>
              <a:rPr lang="it-IT" b="1" i="0" u="none" strike="noStrike" dirty="0">
                <a:solidFill>
                  <a:srgbClr val="00B2DD"/>
                </a:solidFill>
                <a:effectLst/>
                <a:latin typeface="Roboto" panose="02000000000000000000" pitchFamily="2" charset="0"/>
                <a:hlinkClick r:id="rId3"/>
              </a:rPr>
              <a:t>RFX-mod2</a:t>
            </a:r>
            <a:r>
              <a:rPr lang="it-IT" b="1" i="0" dirty="0">
                <a:solidFill>
                  <a:srgbClr val="333333"/>
                </a:solidFill>
                <a:effectLst/>
                <a:latin typeface="Roboto" panose="02000000000000000000" pitchFamily="2" charset="0"/>
              </a:rPr>
              <a:t>.</a:t>
            </a:r>
            <a:br>
              <a:rPr lang="it-IT" b="0" i="0" dirty="0">
                <a:solidFill>
                  <a:srgbClr val="333333"/>
                </a:solidFill>
                <a:effectLst/>
                <a:latin typeface="Roboto" panose="02000000000000000000" pitchFamily="2" charset="0"/>
              </a:rPr>
            </a:br>
            <a:r>
              <a:rPr lang="it-IT" b="0" i="0" dirty="0">
                <a:solidFill>
                  <a:srgbClr val="333333"/>
                </a:solidFill>
                <a:effectLst/>
                <a:latin typeface="Roboto" panose="02000000000000000000" pitchFamily="2" charset="0"/>
              </a:rPr>
              <a:t>RFX-mod2 è una delle principali </a:t>
            </a:r>
            <a:r>
              <a:rPr lang="it-IT" b="1" i="0" dirty="0">
                <a:solidFill>
                  <a:srgbClr val="333333"/>
                </a:solidFill>
                <a:effectLst/>
                <a:latin typeface="Roboto" panose="02000000000000000000" pitchFamily="2" charset="0"/>
              </a:rPr>
              <a:t>macchine sperimentali</a:t>
            </a:r>
            <a:r>
              <a:rPr lang="it-IT" b="0" i="0" dirty="0">
                <a:solidFill>
                  <a:srgbClr val="333333"/>
                </a:solidFill>
                <a:effectLst/>
                <a:latin typeface="Roboto" panose="02000000000000000000" pitchFamily="2" charset="0"/>
              </a:rPr>
              <a:t> presenti al Consorzio RFX e il più grande esperimento al mondo per lo</a:t>
            </a:r>
            <a:r>
              <a:rPr lang="it-IT" b="1" i="0" dirty="0">
                <a:solidFill>
                  <a:srgbClr val="333333"/>
                </a:solidFill>
                <a:effectLst/>
                <a:latin typeface="Roboto" panose="02000000000000000000" pitchFamily="2" charset="0"/>
              </a:rPr>
              <a:t> studio della fisica dei plasmi</a:t>
            </a:r>
            <a:r>
              <a:rPr lang="it-IT" b="0" i="0" dirty="0">
                <a:solidFill>
                  <a:srgbClr val="333333"/>
                </a:solidFill>
                <a:effectLst/>
                <a:latin typeface="Roboto" panose="02000000000000000000" pitchFamily="2" charset="0"/>
              </a:rPr>
              <a:t> in </a:t>
            </a:r>
            <a:r>
              <a:rPr lang="it-IT" b="1" i="0" dirty="0">
                <a:solidFill>
                  <a:srgbClr val="333333"/>
                </a:solidFill>
                <a:effectLst/>
                <a:latin typeface="Roboto" panose="02000000000000000000" pitchFamily="2" charset="0"/>
              </a:rPr>
              <a:t>configurazione </a:t>
            </a:r>
            <a:r>
              <a:rPr lang="it-IT" b="1" i="0" u="none" strike="noStrike" dirty="0">
                <a:solidFill>
                  <a:srgbClr val="00B2DD"/>
                </a:solidFill>
                <a:effectLst/>
                <a:latin typeface="Roboto" panose="02000000000000000000" pitchFamily="2" charset="0"/>
                <a:hlinkClick r:id="rId4"/>
              </a:rPr>
              <a:t>RFP</a:t>
            </a:r>
            <a:r>
              <a:rPr lang="it-IT" b="1" i="0" dirty="0">
                <a:solidFill>
                  <a:srgbClr val="333333"/>
                </a:solidFill>
                <a:effectLst/>
                <a:latin typeface="Roboto" panose="02000000000000000000" pitchFamily="2" charset="0"/>
              </a:rPr>
              <a:t>.</a:t>
            </a:r>
            <a:endParaRPr lang="it-IT" b="0" i="0" dirty="0">
              <a:solidFill>
                <a:srgbClr val="333333"/>
              </a:solidFill>
              <a:effectLst/>
              <a:latin typeface="Roboto" panose="02000000000000000000" pitchFamily="2" charset="0"/>
            </a:endParaRPr>
          </a:p>
          <a:p>
            <a:pPr algn="l"/>
            <a:r>
              <a:rPr lang="it-IT" b="1" i="0" dirty="0">
                <a:solidFill>
                  <a:srgbClr val="333333"/>
                </a:solidFill>
                <a:effectLst/>
                <a:latin typeface="Roboto" panose="02000000000000000000" pitchFamily="2" charset="0"/>
              </a:rPr>
              <a:t>MIAIVO </a:t>
            </a:r>
            <a:r>
              <a:rPr lang="it-IT" b="0" i="0" dirty="0">
                <a:solidFill>
                  <a:srgbClr val="333333"/>
                </a:solidFill>
                <a:effectLst/>
                <a:latin typeface="Roboto" panose="02000000000000000000" pitchFamily="2" charset="0"/>
              </a:rPr>
              <a:t>è una concreta </a:t>
            </a:r>
            <a:r>
              <a:rPr lang="it-IT" b="1" i="0" dirty="0">
                <a:solidFill>
                  <a:srgbClr val="333333"/>
                </a:solidFill>
                <a:effectLst/>
                <a:latin typeface="Roboto" panose="02000000000000000000" pitchFamily="2" charset="0"/>
              </a:rPr>
              <a:t>opportunità</a:t>
            </a:r>
            <a:r>
              <a:rPr lang="it-IT" b="0" i="0" dirty="0">
                <a:solidFill>
                  <a:srgbClr val="333333"/>
                </a:solidFill>
                <a:effectLst/>
                <a:latin typeface="Roboto" panose="02000000000000000000" pitchFamily="2" charset="0"/>
              </a:rPr>
              <a:t> per creare una sinergia tra realizzazione di apparati per ricerca con prestazioni spinte e processi di </a:t>
            </a:r>
            <a:r>
              <a:rPr lang="it-IT" b="1" i="0" dirty="0">
                <a:solidFill>
                  <a:srgbClr val="333333"/>
                </a:solidFill>
                <a:effectLst/>
                <a:latin typeface="Roboto" panose="02000000000000000000" pitchFamily="2" charset="0"/>
              </a:rPr>
              <a:t>innovazione industriale</a:t>
            </a:r>
            <a:r>
              <a:rPr lang="it-IT" b="0" i="0" dirty="0">
                <a:solidFill>
                  <a:srgbClr val="333333"/>
                </a:solidFill>
                <a:effectLst/>
                <a:latin typeface="Roboto" panose="02000000000000000000" pitchFamily="2" charset="0"/>
              </a:rPr>
              <a:t>.</a:t>
            </a:r>
          </a:p>
          <a:p>
            <a:pPr>
              <a:buFont typeface="Arial" panose="020B0604020202020204" pitchFamily="34" charset="0"/>
              <a:buChar char="•"/>
            </a:pPr>
            <a:r>
              <a:rPr lang="it-IT" dirty="0">
                <a:effectLst/>
              </a:rPr>
              <a:t>rendering delle modifiche migliorative</a:t>
            </a:r>
          </a:p>
          <a:p>
            <a:pPr>
              <a:buFont typeface="Arial" panose="020B0604020202020204" pitchFamily="34" charset="0"/>
              <a:buChar char="•"/>
            </a:pPr>
            <a:r>
              <a:rPr lang="it-IT" dirty="0">
                <a:effectLst/>
              </a:rPr>
              <a:t>la scocca in rame di RFX-</a:t>
            </a:r>
            <a:r>
              <a:rPr lang="it-IT" dirty="0" err="1">
                <a:effectLst/>
              </a:rPr>
              <a:t>mod</a:t>
            </a:r>
            <a:endParaRPr lang="it-IT" dirty="0">
              <a:effectLst/>
            </a:endParaRPr>
          </a:p>
          <a:p>
            <a:pPr>
              <a:buFont typeface="Arial" panose="020B0604020202020204" pitchFamily="34" charset="0"/>
              <a:buChar char="•"/>
            </a:pPr>
            <a:r>
              <a:rPr lang="it-IT" dirty="0">
                <a:effectLst/>
              </a:rPr>
              <a:t>operazioni di movimentazione della struttura meccanica di supporto di RFX-</a:t>
            </a:r>
            <a:r>
              <a:rPr lang="it-IT" dirty="0" err="1">
                <a:effectLst/>
              </a:rPr>
              <a:t>mod</a:t>
            </a:r>
            <a:endParaRPr lang="it-IT" dirty="0">
              <a:effectLst/>
            </a:endParaRPr>
          </a:p>
          <a:p>
            <a:pPr>
              <a:buFont typeface="Arial" panose="020B0604020202020204" pitchFamily="34" charset="0"/>
              <a:buNone/>
            </a:pPr>
            <a:endParaRPr lang="it-IT" dirty="0">
              <a:effectLst/>
            </a:endParaRPr>
          </a:p>
          <a:p>
            <a:pPr algn="l"/>
            <a:r>
              <a:rPr lang="it-IT" b="0" i="0" dirty="0">
                <a:solidFill>
                  <a:srgbClr val="333333"/>
                </a:solidFill>
                <a:effectLst/>
                <a:latin typeface="Roboto" panose="02000000000000000000" pitchFamily="2" charset="0"/>
              </a:rPr>
              <a:t>Il progetto, avviato nel </a:t>
            </a:r>
            <a:r>
              <a:rPr lang="it-IT" b="1" i="0" dirty="0">
                <a:solidFill>
                  <a:srgbClr val="333333"/>
                </a:solidFill>
                <a:effectLst/>
                <a:latin typeface="Roboto" panose="02000000000000000000" pitchFamily="2" charset="0"/>
              </a:rPr>
              <a:t>2018</a:t>
            </a:r>
            <a:r>
              <a:rPr lang="it-IT" b="0" i="0" dirty="0">
                <a:solidFill>
                  <a:srgbClr val="333333"/>
                </a:solidFill>
                <a:effectLst/>
                <a:latin typeface="Roboto" panose="02000000000000000000" pitchFamily="2" charset="0"/>
              </a:rPr>
              <a:t> grazie ad un </a:t>
            </a:r>
            <a:r>
              <a:rPr lang="it-IT" b="0" i="0" u="none" strike="noStrike" dirty="0">
                <a:solidFill>
                  <a:srgbClr val="00B2DD"/>
                </a:solidFill>
                <a:effectLst/>
                <a:latin typeface="Roboto" panose="02000000000000000000" pitchFamily="2" charset="0"/>
                <a:hlinkClick r:id="rId5"/>
              </a:rPr>
              <a:t>bando della Regione Veneto, nell’ambito del progetto POR FESR 2014-2020</a:t>
            </a:r>
            <a:r>
              <a:rPr lang="it-IT" b="0" i="0" dirty="0">
                <a:solidFill>
                  <a:srgbClr val="333333"/>
                </a:solidFill>
                <a:effectLst/>
                <a:latin typeface="Roboto" panose="02000000000000000000" pitchFamily="2" charset="0"/>
              </a:rPr>
              <a:t>, è finalizzato a conseguire un sensibile aumento della propensione di investimento in </a:t>
            </a:r>
            <a:r>
              <a:rPr lang="it-IT" b="0" i="0" dirty="0" err="1">
                <a:solidFill>
                  <a:srgbClr val="333333"/>
                </a:solidFill>
                <a:effectLst/>
                <a:latin typeface="Roboto" panose="02000000000000000000" pitchFamily="2" charset="0"/>
              </a:rPr>
              <a:t>in</a:t>
            </a:r>
            <a:r>
              <a:rPr lang="it-IT" b="1" i="0" dirty="0">
                <a:solidFill>
                  <a:srgbClr val="333333"/>
                </a:solidFill>
                <a:effectLst/>
                <a:latin typeface="Roboto" panose="02000000000000000000" pitchFamily="2" charset="0"/>
              </a:rPr>
              <a:t> Ricerca industriale e Sviluppo</a:t>
            </a:r>
            <a:r>
              <a:rPr lang="it-IT" b="0" i="0" dirty="0">
                <a:solidFill>
                  <a:srgbClr val="333333"/>
                </a:solidFill>
                <a:effectLst/>
                <a:latin typeface="Roboto" panose="02000000000000000000" pitchFamily="2" charset="0"/>
              </a:rPr>
              <a:t> sperimentale da parte delle </a:t>
            </a:r>
            <a:r>
              <a:rPr lang="it-IT" b="1" i="0" dirty="0">
                <a:solidFill>
                  <a:srgbClr val="333333"/>
                </a:solidFill>
                <a:effectLst/>
                <a:latin typeface="Roboto" panose="02000000000000000000" pitchFamily="2" charset="0"/>
              </a:rPr>
              <a:t>imprese venete</a:t>
            </a:r>
            <a:r>
              <a:rPr lang="it-IT" b="0" i="0" dirty="0">
                <a:solidFill>
                  <a:srgbClr val="333333"/>
                </a:solidFill>
                <a:effectLst/>
                <a:latin typeface="Roboto" panose="02000000000000000000" pitchFamily="2" charset="0"/>
              </a:rPr>
              <a:t>, ottenibile attraverso un consolidamento dei rapporti con il mondo della ricerca.  </a:t>
            </a:r>
          </a:p>
          <a:p>
            <a:pPr algn="l"/>
            <a:r>
              <a:rPr lang="it-IT" b="0" i="0" dirty="0">
                <a:solidFill>
                  <a:srgbClr val="333333"/>
                </a:solidFill>
                <a:effectLst/>
                <a:latin typeface="Roboto" panose="02000000000000000000" pitchFamily="2" charset="0"/>
              </a:rPr>
              <a:t>Grazie al </a:t>
            </a:r>
            <a:r>
              <a:rPr lang="it-IT" b="1" i="0" dirty="0">
                <a:solidFill>
                  <a:srgbClr val="333333"/>
                </a:solidFill>
                <a:effectLst/>
                <a:latin typeface="Roboto" panose="02000000000000000000" pitchFamily="2" charset="0"/>
              </a:rPr>
              <a:t>finanziamento MIAIVO</a:t>
            </a:r>
            <a:r>
              <a:rPr lang="it-IT" b="0" i="0" dirty="0">
                <a:solidFill>
                  <a:srgbClr val="333333"/>
                </a:solidFill>
                <a:effectLst/>
                <a:latin typeface="Roboto" panose="02000000000000000000" pitchFamily="2" charset="0"/>
              </a:rPr>
              <a:t> , pari a 2.040.540,00 €, a fronte di spese ammesse pari a 4.276.600,00 €, si è potuto avviare lo </a:t>
            </a:r>
            <a:r>
              <a:rPr lang="it-IT" b="1" i="0" dirty="0">
                <a:solidFill>
                  <a:srgbClr val="333333"/>
                </a:solidFill>
                <a:effectLst/>
                <a:latin typeface="Roboto" panose="02000000000000000000" pitchFamily="2" charset="0"/>
              </a:rPr>
              <a:t>sviluppo delle tecnologie innovative</a:t>
            </a:r>
            <a:r>
              <a:rPr lang="it-IT" b="0" i="0" dirty="0">
                <a:solidFill>
                  <a:srgbClr val="333333"/>
                </a:solidFill>
                <a:effectLst/>
                <a:latin typeface="Roboto" panose="02000000000000000000" pitchFamily="2" charset="0"/>
              </a:rPr>
              <a:t> richieste per eseguire le modifiche migliorative dell’impianto </a:t>
            </a:r>
            <a:r>
              <a:rPr lang="it-IT" b="0" i="0" u="none" strike="noStrike" dirty="0">
                <a:solidFill>
                  <a:srgbClr val="00B2DD"/>
                </a:solidFill>
                <a:effectLst/>
                <a:latin typeface="Roboto" panose="02000000000000000000" pitchFamily="2" charset="0"/>
                <a:hlinkClick r:id="rId3"/>
              </a:rPr>
              <a:t>RFX-mod2</a:t>
            </a:r>
            <a:r>
              <a:rPr lang="it-IT" b="0" i="0" dirty="0">
                <a:solidFill>
                  <a:srgbClr val="333333"/>
                </a:solidFill>
                <a:effectLst/>
                <a:latin typeface="Roboto" panose="02000000000000000000" pitchFamily="2" charset="0"/>
              </a:rPr>
              <a:t> quali ad esempio: </a:t>
            </a:r>
            <a:r>
              <a:rPr lang="it-IT" b="1" i="0" dirty="0">
                <a:solidFill>
                  <a:srgbClr val="333333"/>
                </a:solidFill>
                <a:effectLst/>
                <a:latin typeface="Roboto" panose="02000000000000000000" pitchFamily="2" charset="0"/>
              </a:rPr>
              <a:t>trattamento superficiale dei materiali</a:t>
            </a:r>
            <a:r>
              <a:rPr lang="it-IT" b="0" i="0" dirty="0">
                <a:solidFill>
                  <a:srgbClr val="333333"/>
                </a:solidFill>
                <a:effectLst/>
                <a:latin typeface="Roboto" panose="02000000000000000000" pitchFamily="2" charset="0"/>
              </a:rPr>
              <a:t>, realizzazione di</a:t>
            </a:r>
            <a:r>
              <a:rPr lang="it-IT" b="1" i="0" dirty="0">
                <a:solidFill>
                  <a:srgbClr val="333333"/>
                </a:solidFill>
                <a:effectLst/>
                <a:latin typeface="Roboto" panose="02000000000000000000" pitchFamily="2" charset="0"/>
              </a:rPr>
              <a:t> componenti per camere da vuoto</a:t>
            </a:r>
            <a:r>
              <a:rPr lang="it-IT" b="0" i="0" dirty="0">
                <a:solidFill>
                  <a:srgbClr val="333333"/>
                </a:solidFill>
                <a:effectLst/>
                <a:latin typeface="Roboto" panose="02000000000000000000" pitchFamily="2" charset="0"/>
              </a:rPr>
              <a:t> con materiali polimerici ad alte prestazioni, realizzazione di </a:t>
            </a:r>
            <a:r>
              <a:rPr lang="it-IT" b="1" i="0" dirty="0">
                <a:solidFill>
                  <a:srgbClr val="333333"/>
                </a:solidFill>
                <a:effectLst/>
                <a:latin typeface="Roboto" panose="02000000000000000000" pitchFamily="2" charset="0"/>
              </a:rPr>
              <a:t>componenti metallici </a:t>
            </a:r>
            <a:r>
              <a:rPr lang="it-IT" b="0" i="0" dirty="0">
                <a:solidFill>
                  <a:srgbClr val="333333"/>
                </a:solidFill>
                <a:effectLst/>
                <a:latin typeface="Roboto" panose="02000000000000000000" pitchFamily="2" charset="0"/>
              </a:rPr>
              <a:t>mediante </a:t>
            </a:r>
            <a:r>
              <a:rPr lang="it-IT" b="1" i="0" dirty="0">
                <a:solidFill>
                  <a:srgbClr val="333333"/>
                </a:solidFill>
                <a:effectLst/>
                <a:latin typeface="Roboto" panose="02000000000000000000" pitchFamily="2" charset="0"/>
              </a:rPr>
              <a:t>manifattura additiva</a:t>
            </a:r>
            <a:r>
              <a:rPr lang="it-IT" b="0" i="0" dirty="0">
                <a:solidFill>
                  <a:srgbClr val="333333"/>
                </a:solidFill>
                <a:effectLst/>
                <a:latin typeface="Roboto" panose="02000000000000000000" pitchFamily="2" charset="0"/>
              </a:rPr>
              <a:t>.</a:t>
            </a:r>
          </a:p>
          <a:p>
            <a:endParaRPr lang="en-GB" dirty="0"/>
          </a:p>
        </p:txBody>
      </p:sp>
      <p:sp>
        <p:nvSpPr>
          <p:cNvPr id="4" name="Slide Number Placeholder 3"/>
          <p:cNvSpPr>
            <a:spLocks noGrp="1"/>
          </p:cNvSpPr>
          <p:nvPr>
            <p:ph type="sldNum" sz="quarter" idx="5"/>
          </p:nvPr>
        </p:nvSpPr>
        <p:spPr/>
        <p:txBody>
          <a:bodyPr/>
          <a:lstStyle/>
          <a:p>
            <a:fld id="{D8E4223B-C480-4C27-91F0-0FB87A59928E}" type="slidenum">
              <a:rPr lang="en-GB" smtClean="0"/>
              <a:t>6</a:t>
            </a:fld>
            <a:endParaRPr lang="en-GB"/>
          </a:p>
        </p:txBody>
      </p:sp>
    </p:spTree>
    <p:extLst>
      <p:ext uri="{BB962C8B-B14F-4D97-AF65-F5344CB8AC3E}">
        <p14:creationId xmlns:p14="http://schemas.microsoft.com/office/powerpoint/2010/main" val="22981554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it-IT" b="1" dirty="0"/>
              <a:t>RFX-mod2 è, un esperimento di modifica del precedente RFX-</a:t>
            </a:r>
            <a:r>
              <a:rPr lang="it-IT" b="1" dirty="0" err="1"/>
              <a:t>mod</a:t>
            </a:r>
            <a:r>
              <a:rPr lang="it-IT" b="1" dirty="0"/>
              <a:t> avviato nel 2018 con finanziamento </a:t>
            </a:r>
            <a:r>
              <a:rPr lang="it-IT" b="0" dirty="0"/>
              <a:t>POR FESR 2014–2020 </a:t>
            </a:r>
            <a:r>
              <a:rPr lang="it-IT" b="1" dirty="0"/>
              <a:t>della Regione Veneto (progetto MIAIVO).</a:t>
            </a:r>
            <a:br>
              <a:rPr lang="it-IT" b="1" dirty="0"/>
            </a:br>
            <a:r>
              <a:rPr lang="it-IT" b="1" dirty="0"/>
              <a:t>Grazie ai fondi PNRR del progetto NEFERTARI, RFX-mod2 sarà dotato di un sistema di diagnostiche e di controllo in tempo reale potenziati.</a:t>
            </a:r>
            <a:br>
              <a:rPr lang="it-IT" b="1" dirty="0"/>
            </a:br>
            <a:r>
              <a:rPr lang="it-IT" b="1" dirty="0"/>
              <a:t>Il significativo aumento dei sensori installati comporterà un numero di segnali circa quattro volte superiore rispetto a RFX-</a:t>
            </a:r>
            <a:r>
              <a:rPr lang="it-IT" b="1" dirty="0" err="1"/>
              <a:t>mod</a:t>
            </a:r>
            <a:r>
              <a:rPr lang="it-IT" b="1" dirty="0"/>
              <a:t>.</a:t>
            </a:r>
          </a:p>
          <a:p>
            <a:r>
              <a:rPr lang="it-IT" b="1" dirty="0"/>
              <a:t>La nuova infrastruttura RFX-mod2, in fase di rimontaggio al Consorzio RFX, consentirà di ampliare la comprensione della fisica dei plasmi sia nella configurazione RFP che tokamak a bassa corrente. Sotto potete vedere le foto del nuovo vessel e della shell con i cavi dei sensori e le prime tegole montate.</a:t>
            </a:r>
          </a:p>
          <a:p>
            <a:endParaRPr lang="it-IT" b="1" dirty="0"/>
          </a:p>
          <a:p>
            <a:endParaRPr lang="it-IT" b="1" dirty="0"/>
          </a:p>
          <a:p>
            <a:r>
              <a:rPr lang="it-IT" dirty="0"/>
              <a:t>i sensori elettrostatici sono 236 e i segnali 532</a:t>
            </a:r>
          </a:p>
          <a:p>
            <a:r>
              <a:rPr lang="it-IT" b="1" dirty="0"/>
              <a:t>Magnetici 1316 sensori, 1688 Real time </a:t>
            </a:r>
            <a:r>
              <a:rPr lang="it-IT" b="1" dirty="0" err="1"/>
              <a:t>signals</a:t>
            </a:r>
            <a:r>
              <a:rPr lang="it-IT" b="1" dirty="0"/>
              <a:t>, Rispetto a </a:t>
            </a:r>
            <a:r>
              <a:rPr lang="it-IT" b="1" dirty="0" err="1"/>
              <a:t>mod</a:t>
            </a:r>
            <a:r>
              <a:rPr lang="it-IT" b="1" dirty="0"/>
              <a:t> abbiamo fattore x 3 di sensori e  x 4 di segnali magnetici disponibili in </a:t>
            </a:r>
            <a:r>
              <a:rPr lang="it-IT" b="1" dirty="0" err="1"/>
              <a:t>real</a:t>
            </a:r>
            <a:r>
              <a:rPr lang="it-IT" b="1" dirty="0"/>
              <a:t> time. </a:t>
            </a:r>
            <a:endParaRPr lang="en-GB" b="1" dirty="0"/>
          </a:p>
          <a:p>
            <a:endParaRPr lang="en-GB" dirty="0"/>
          </a:p>
          <a:p>
            <a:pPr defTabSz="966526">
              <a:defRPr/>
            </a:pPr>
            <a:r>
              <a:rPr lang="it-IT" dirty="0"/>
              <a:t>MIAIVO: </a:t>
            </a:r>
            <a:r>
              <a:rPr lang="it-IT" b="0" i="0" dirty="0">
                <a:solidFill>
                  <a:srgbClr val="0A0A0A"/>
                </a:solidFill>
                <a:effectLst/>
                <a:latin typeface="Google Sans"/>
              </a:rPr>
              <a:t>Meccanica Innovativa e Additiva Integrata: il </a:t>
            </a:r>
            <a:r>
              <a:rPr lang="it-IT" b="0" i="0" dirty="0" err="1">
                <a:solidFill>
                  <a:srgbClr val="0A0A0A"/>
                </a:solidFill>
                <a:effectLst/>
                <a:latin typeface="Google Sans"/>
              </a:rPr>
              <a:t>VenetO</a:t>
            </a:r>
            <a:endParaRPr lang="it-IT" b="0" i="0" dirty="0">
              <a:solidFill>
                <a:srgbClr val="0A0A0A"/>
              </a:solidFill>
              <a:effectLst/>
              <a:latin typeface="Google Sans"/>
            </a:endParaRPr>
          </a:p>
          <a:p>
            <a:pPr defTabSz="966526">
              <a:defRPr/>
            </a:pPr>
            <a:endParaRPr lang="it-IT" b="0" i="0" dirty="0">
              <a:solidFill>
                <a:srgbClr val="0A0A0A"/>
              </a:solidFill>
              <a:effectLst/>
              <a:latin typeface="Google Sans"/>
            </a:endParaRPr>
          </a:p>
          <a:p>
            <a:pPr defTabSz="966526">
              <a:defRPr/>
            </a:pPr>
            <a:r>
              <a:rPr lang="it-IT" b="1" dirty="0"/>
              <a:t>Il POR FESR (Programma Operativo Regionale del Fondo Europeo di Sviluppo Regionale</a:t>
            </a:r>
            <a:r>
              <a:rPr lang="it-IT" dirty="0"/>
              <a:t>) è lo strumento strategico, </a:t>
            </a:r>
            <a:r>
              <a:rPr lang="it-IT" b="1" dirty="0"/>
              <a:t>cofinanziato dall'UE</a:t>
            </a:r>
            <a:r>
              <a:rPr lang="it-IT" dirty="0"/>
              <a:t>, utilizzato dalle Regioni italiane per promuovere la coesione economica, sociale e territoriale</a:t>
            </a:r>
            <a:r>
              <a:rPr lang="it-IT" sz="1200" b="0" i="0" kern="1200" dirty="0">
                <a:solidFill>
                  <a:schemeClr val="tx1"/>
                </a:solidFill>
                <a:effectLst/>
                <a:latin typeface="+mn-lt"/>
                <a:ea typeface="+mn-ea"/>
                <a:cs typeface="+mn-cs"/>
              </a:rPr>
              <a:t>. Finanzia progetti su ricerca, innovazione, competitività delle PMI, transizione digitale ed ecologica per uno sviluppo intelligente e sostenibile. Finanziamento pari a 2 M€, per R&amp;S, a fronte di 4,3 M€ di spesa prevista per il completamento delle modifiche.</a:t>
            </a:r>
          </a:p>
          <a:p>
            <a:pPr defTabSz="966526">
              <a:defRPr/>
            </a:pPr>
            <a:r>
              <a:rPr lang="it-IT" dirty="0"/>
              <a:t>L’Upgrade di RFX-mod2 comprende anche una nuova disposizione dei sensori magnetici, progettata specificamente per il funzionamento in modalità tokamak ohmico. Questo consentirà di completare gli studi sul controllo degli </a:t>
            </a:r>
            <a:r>
              <a:rPr lang="it-IT" i="1" dirty="0" err="1"/>
              <a:t>error</a:t>
            </a:r>
            <a:r>
              <a:rPr lang="it-IT" i="1" dirty="0"/>
              <a:t> fields</a:t>
            </a:r>
            <a:r>
              <a:rPr lang="it-IT" dirty="0"/>
              <a:t>, sulla mitigazione dei modi </a:t>
            </a:r>
            <a:r>
              <a:rPr lang="it-IT" i="1" dirty="0" err="1"/>
              <a:t>tearing</a:t>
            </a:r>
            <a:r>
              <a:rPr lang="it-IT" dirty="0"/>
              <a:t> e sulla prevenzione delle disruption, nonché sulla decorrelazione degli elettroni </a:t>
            </a:r>
            <a:r>
              <a:rPr lang="it-IT" i="1" dirty="0" err="1"/>
              <a:t>runaway</a:t>
            </a:r>
            <a:r>
              <a:rPr lang="it-IT" dirty="0"/>
              <a:t> mediante il sistema di controllo attivo.</a:t>
            </a:r>
          </a:p>
          <a:p>
            <a:endParaRPr lang="en-GB" dirty="0"/>
          </a:p>
          <a:p>
            <a:r>
              <a:rPr lang="en-GB" dirty="0"/>
              <a:t>IAEA</a:t>
            </a:r>
            <a:r>
              <a:rPr lang="en-GB" baseline="0" dirty="0"/>
              <a:t> 2025</a:t>
            </a:r>
          </a:p>
          <a:p>
            <a:pPr defTabSz="966526">
              <a:defRPr/>
            </a:pPr>
            <a:r>
              <a:rPr lang="it-IT" dirty="0" err="1">
                <a:solidFill>
                  <a:srgbClr val="333333"/>
                </a:solidFill>
                <a:latin typeface="-apple-system"/>
              </a:rPr>
              <a:t>L.Marrelli</a:t>
            </a:r>
            <a:r>
              <a:rPr lang="it-IT" dirty="0">
                <a:solidFill>
                  <a:srgbClr val="333333"/>
                </a:solidFill>
                <a:latin typeface="-apple-system"/>
              </a:rPr>
              <a:t> et al </a:t>
            </a:r>
            <a:r>
              <a:rPr lang="en-US" dirty="0">
                <a:solidFill>
                  <a:srgbClr val="333333"/>
                </a:solidFill>
                <a:latin typeface="-apple-system"/>
              </a:rPr>
              <a:t>RFX-mod2 and the NEFERTARI project: a diffuse infrastructure for the study of magnetically confined plasmas for fusion</a:t>
            </a:r>
            <a:endParaRPr lang="en-US" i="1" dirty="0">
              <a:latin typeface="Comic Sans MS" panose="030F0702030302020204" pitchFamily="66" charset="0"/>
            </a:endParaRPr>
          </a:p>
          <a:p>
            <a:endParaRPr lang="en-GB" dirty="0"/>
          </a:p>
          <a:p>
            <a:pPr algn="l"/>
            <a:r>
              <a:rPr lang="it-IT" b="0" i="0" dirty="0">
                <a:solidFill>
                  <a:srgbClr val="333333"/>
                </a:solidFill>
                <a:effectLst/>
                <a:latin typeface="Roboto" panose="02000000000000000000" pitchFamily="2" charset="0"/>
              </a:rPr>
              <a:t>Il Consorzio RFX, grazie al progetto </a:t>
            </a:r>
            <a:r>
              <a:rPr lang="it-IT" b="1" i="0" dirty="0">
                <a:solidFill>
                  <a:srgbClr val="333333"/>
                </a:solidFill>
                <a:effectLst/>
                <a:latin typeface="Roboto" panose="02000000000000000000" pitchFamily="2" charset="0"/>
              </a:rPr>
              <a:t>MIAIVO</a:t>
            </a:r>
            <a:r>
              <a:rPr lang="it-IT" b="0" i="0" dirty="0">
                <a:solidFill>
                  <a:srgbClr val="333333"/>
                </a:solidFill>
                <a:effectLst/>
                <a:latin typeface="Roboto" panose="02000000000000000000" pitchFamily="2" charset="0"/>
              </a:rPr>
              <a:t> (Meccanica Innovativa e Additiva Integrata: il </a:t>
            </a:r>
            <a:r>
              <a:rPr lang="it-IT" b="0" i="0" dirty="0" err="1">
                <a:solidFill>
                  <a:srgbClr val="333333"/>
                </a:solidFill>
                <a:effectLst/>
                <a:latin typeface="Roboto" panose="02000000000000000000" pitchFamily="2" charset="0"/>
              </a:rPr>
              <a:t>VenetO</a:t>
            </a:r>
            <a:r>
              <a:rPr lang="it-IT" b="0" i="0" dirty="0">
                <a:solidFill>
                  <a:srgbClr val="333333"/>
                </a:solidFill>
                <a:effectLst/>
                <a:latin typeface="Roboto" panose="02000000000000000000" pitchFamily="2" charset="0"/>
              </a:rPr>
              <a:t> dalla ricerca alle opportunità nel mercato attuale e futuro), ha avuto la possibilità di iniziare i lavori di </a:t>
            </a:r>
            <a:r>
              <a:rPr lang="it-IT" b="1" i="0" dirty="0">
                <a:solidFill>
                  <a:srgbClr val="333333"/>
                </a:solidFill>
                <a:effectLst/>
                <a:latin typeface="Roboto" panose="02000000000000000000" pitchFamily="2" charset="0"/>
              </a:rPr>
              <a:t>modifica migliorativa </a:t>
            </a:r>
            <a:r>
              <a:rPr lang="it-IT" b="0" i="0" dirty="0">
                <a:solidFill>
                  <a:srgbClr val="333333"/>
                </a:solidFill>
                <a:effectLst/>
                <a:latin typeface="Roboto" panose="02000000000000000000" pitchFamily="2" charset="0"/>
              </a:rPr>
              <a:t>della macchina </a:t>
            </a:r>
            <a:r>
              <a:rPr lang="it-IT" b="1" i="0" u="none" strike="noStrike" dirty="0">
                <a:solidFill>
                  <a:srgbClr val="00B2DD"/>
                </a:solidFill>
                <a:effectLst/>
                <a:latin typeface="Roboto" panose="02000000000000000000" pitchFamily="2" charset="0"/>
                <a:hlinkClick r:id="rId3"/>
              </a:rPr>
              <a:t>RFX-mod2</a:t>
            </a:r>
            <a:r>
              <a:rPr lang="it-IT" b="1" i="0" dirty="0">
                <a:solidFill>
                  <a:srgbClr val="333333"/>
                </a:solidFill>
                <a:effectLst/>
                <a:latin typeface="Roboto" panose="02000000000000000000" pitchFamily="2" charset="0"/>
              </a:rPr>
              <a:t>.</a:t>
            </a:r>
            <a:br>
              <a:rPr lang="it-IT" b="0" i="0" dirty="0">
                <a:solidFill>
                  <a:srgbClr val="333333"/>
                </a:solidFill>
                <a:effectLst/>
                <a:latin typeface="Roboto" panose="02000000000000000000" pitchFamily="2" charset="0"/>
              </a:rPr>
            </a:br>
            <a:r>
              <a:rPr lang="it-IT" b="0" i="0" dirty="0">
                <a:solidFill>
                  <a:srgbClr val="333333"/>
                </a:solidFill>
                <a:effectLst/>
                <a:latin typeface="Roboto" panose="02000000000000000000" pitchFamily="2" charset="0"/>
              </a:rPr>
              <a:t>RFX-mod2 è una delle principali </a:t>
            </a:r>
            <a:r>
              <a:rPr lang="it-IT" b="1" i="0" dirty="0">
                <a:solidFill>
                  <a:srgbClr val="333333"/>
                </a:solidFill>
                <a:effectLst/>
                <a:latin typeface="Roboto" panose="02000000000000000000" pitchFamily="2" charset="0"/>
              </a:rPr>
              <a:t>macchine sperimentali</a:t>
            </a:r>
            <a:r>
              <a:rPr lang="it-IT" b="0" i="0" dirty="0">
                <a:solidFill>
                  <a:srgbClr val="333333"/>
                </a:solidFill>
                <a:effectLst/>
                <a:latin typeface="Roboto" panose="02000000000000000000" pitchFamily="2" charset="0"/>
              </a:rPr>
              <a:t> presenti al Consorzio RFX e il più grande esperimento al mondo per lo</a:t>
            </a:r>
            <a:r>
              <a:rPr lang="it-IT" b="1" i="0" dirty="0">
                <a:solidFill>
                  <a:srgbClr val="333333"/>
                </a:solidFill>
                <a:effectLst/>
                <a:latin typeface="Roboto" panose="02000000000000000000" pitchFamily="2" charset="0"/>
              </a:rPr>
              <a:t> studio della fisica dei plasmi</a:t>
            </a:r>
            <a:r>
              <a:rPr lang="it-IT" b="0" i="0" dirty="0">
                <a:solidFill>
                  <a:srgbClr val="333333"/>
                </a:solidFill>
                <a:effectLst/>
                <a:latin typeface="Roboto" panose="02000000000000000000" pitchFamily="2" charset="0"/>
              </a:rPr>
              <a:t> in </a:t>
            </a:r>
            <a:r>
              <a:rPr lang="it-IT" b="1" i="0" dirty="0">
                <a:solidFill>
                  <a:srgbClr val="333333"/>
                </a:solidFill>
                <a:effectLst/>
                <a:latin typeface="Roboto" panose="02000000000000000000" pitchFamily="2" charset="0"/>
              </a:rPr>
              <a:t>configurazione </a:t>
            </a:r>
            <a:r>
              <a:rPr lang="it-IT" b="1" i="0" u="none" strike="noStrike" dirty="0">
                <a:solidFill>
                  <a:srgbClr val="00B2DD"/>
                </a:solidFill>
                <a:effectLst/>
                <a:latin typeface="Roboto" panose="02000000000000000000" pitchFamily="2" charset="0"/>
                <a:hlinkClick r:id="rId4"/>
              </a:rPr>
              <a:t>RFP</a:t>
            </a:r>
            <a:r>
              <a:rPr lang="it-IT" b="1" i="0" dirty="0">
                <a:solidFill>
                  <a:srgbClr val="333333"/>
                </a:solidFill>
                <a:effectLst/>
                <a:latin typeface="Roboto" panose="02000000000000000000" pitchFamily="2" charset="0"/>
              </a:rPr>
              <a:t>.</a:t>
            </a:r>
            <a:endParaRPr lang="it-IT" b="0" i="0" dirty="0">
              <a:solidFill>
                <a:srgbClr val="333333"/>
              </a:solidFill>
              <a:effectLst/>
              <a:latin typeface="Roboto" panose="02000000000000000000" pitchFamily="2" charset="0"/>
            </a:endParaRPr>
          </a:p>
          <a:p>
            <a:pPr algn="l"/>
            <a:r>
              <a:rPr lang="it-IT" b="1" i="0" dirty="0">
                <a:solidFill>
                  <a:srgbClr val="333333"/>
                </a:solidFill>
                <a:effectLst/>
                <a:latin typeface="Roboto" panose="02000000000000000000" pitchFamily="2" charset="0"/>
              </a:rPr>
              <a:t>MIAIVO </a:t>
            </a:r>
            <a:r>
              <a:rPr lang="it-IT" b="0" i="0" dirty="0">
                <a:solidFill>
                  <a:srgbClr val="333333"/>
                </a:solidFill>
                <a:effectLst/>
                <a:latin typeface="Roboto" panose="02000000000000000000" pitchFamily="2" charset="0"/>
              </a:rPr>
              <a:t>è una concreta </a:t>
            </a:r>
            <a:r>
              <a:rPr lang="it-IT" b="1" i="0" dirty="0">
                <a:solidFill>
                  <a:srgbClr val="333333"/>
                </a:solidFill>
                <a:effectLst/>
                <a:latin typeface="Roboto" panose="02000000000000000000" pitchFamily="2" charset="0"/>
              </a:rPr>
              <a:t>opportunità</a:t>
            </a:r>
            <a:r>
              <a:rPr lang="it-IT" b="0" i="0" dirty="0">
                <a:solidFill>
                  <a:srgbClr val="333333"/>
                </a:solidFill>
                <a:effectLst/>
                <a:latin typeface="Roboto" panose="02000000000000000000" pitchFamily="2" charset="0"/>
              </a:rPr>
              <a:t> per creare una sinergia tra realizzazione di apparati per ricerca con prestazioni spinte e processi di </a:t>
            </a:r>
            <a:r>
              <a:rPr lang="it-IT" b="1" i="0" dirty="0">
                <a:solidFill>
                  <a:srgbClr val="333333"/>
                </a:solidFill>
                <a:effectLst/>
                <a:latin typeface="Roboto" panose="02000000000000000000" pitchFamily="2" charset="0"/>
              </a:rPr>
              <a:t>innovazione industriale</a:t>
            </a:r>
            <a:r>
              <a:rPr lang="it-IT" b="0" i="0" dirty="0">
                <a:solidFill>
                  <a:srgbClr val="333333"/>
                </a:solidFill>
                <a:effectLst/>
                <a:latin typeface="Roboto" panose="02000000000000000000" pitchFamily="2" charset="0"/>
              </a:rPr>
              <a:t>.</a:t>
            </a:r>
          </a:p>
          <a:p>
            <a:pPr>
              <a:buFont typeface="Arial" panose="020B0604020202020204" pitchFamily="34" charset="0"/>
              <a:buChar char="•"/>
            </a:pPr>
            <a:r>
              <a:rPr lang="it-IT" dirty="0">
                <a:effectLst/>
              </a:rPr>
              <a:t>rendering delle modifiche migliorative</a:t>
            </a:r>
          </a:p>
          <a:p>
            <a:pPr>
              <a:buFont typeface="Arial" panose="020B0604020202020204" pitchFamily="34" charset="0"/>
              <a:buChar char="•"/>
            </a:pPr>
            <a:r>
              <a:rPr lang="it-IT" dirty="0">
                <a:effectLst/>
              </a:rPr>
              <a:t>la scocca in rame di RFX-</a:t>
            </a:r>
            <a:r>
              <a:rPr lang="it-IT" dirty="0" err="1">
                <a:effectLst/>
              </a:rPr>
              <a:t>mod</a:t>
            </a:r>
            <a:endParaRPr lang="it-IT" dirty="0">
              <a:effectLst/>
            </a:endParaRPr>
          </a:p>
          <a:p>
            <a:pPr>
              <a:buFont typeface="Arial" panose="020B0604020202020204" pitchFamily="34" charset="0"/>
              <a:buChar char="•"/>
            </a:pPr>
            <a:r>
              <a:rPr lang="it-IT" dirty="0">
                <a:effectLst/>
              </a:rPr>
              <a:t>operazioni di movimentazione della struttura meccanica di supporto di RFX-</a:t>
            </a:r>
            <a:r>
              <a:rPr lang="it-IT" dirty="0" err="1">
                <a:effectLst/>
              </a:rPr>
              <a:t>mod</a:t>
            </a:r>
            <a:endParaRPr lang="it-IT" dirty="0">
              <a:effectLst/>
            </a:endParaRPr>
          </a:p>
          <a:p>
            <a:pPr>
              <a:buFont typeface="Arial" panose="020B0604020202020204" pitchFamily="34" charset="0"/>
              <a:buNone/>
            </a:pPr>
            <a:endParaRPr lang="it-IT" dirty="0">
              <a:effectLst/>
            </a:endParaRPr>
          </a:p>
          <a:p>
            <a:pPr algn="l"/>
            <a:r>
              <a:rPr lang="it-IT" b="0" i="0" dirty="0">
                <a:solidFill>
                  <a:srgbClr val="333333"/>
                </a:solidFill>
                <a:effectLst/>
                <a:latin typeface="Roboto" panose="02000000000000000000" pitchFamily="2" charset="0"/>
              </a:rPr>
              <a:t>Il progetto, avviato nel </a:t>
            </a:r>
            <a:r>
              <a:rPr lang="it-IT" b="1" i="0" dirty="0">
                <a:solidFill>
                  <a:srgbClr val="333333"/>
                </a:solidFill>
                <a:effectLst/>
                <a:latin typeface="Roboto" panose="02000000000000000000" pitchFamily="2" charset="0"/>
              </a:rPr>
              <a:t>2018</a:t>
            </a:r>
            <a:r>
              <a:rPr lang="it-IT" b="0" i="0" dirty="0">
                <a:solidFill>
                  <a:srgbClr val="333333"/>
                </a:solidFill>
                <a:effectLst/>
                <a:latin typeface="Roboto" panose="02000000000000000000" pitchFamily="2" charset="0"/>
              </a:rPr>
              <a:t> grazie ad un </a:t>
            </a:r>
            <a:r>
              <a:rPr lang="it-IT" b="0" i="0" u="none" strike="noStrike" dirty="0">
                <a:solidFill>
                  <a:srgbClr val="00B2DD"/>
                </a:solidFill>
                <a:effectLst/>
                <a:latin typeface="Roboto" panose="02000000000000000000" pitchFamily="2" charset="0"/>
                <a:hlinkClick r:id="rId5"/>
              </a:rPr>
              <a:t>bando della Regione Veneto, nell’ambito del progetto POR FESR 2014-2020</a:t>
            </a:r>
            <a:r>
              <a:rPr lang="it-IT" b="0" i="0" dirty="0">
                <a:solidFill>
                  <a:srgbClr val="333333"/>
                </a:solidFill>
                <a:effectLst/>
                <a:latin typeface="Roboto" panose="02000000000000000000" pitchFamily="2" charset="0"/>
              </a:rPr>
              <a:t>, è finalizzato a conseguire un sensibile aumento della propensione di investimento in </a:t>
            </a:r>
            <a:r>
              <a:rPr lang="it-IT" b="0" i="0" dirty="0" err="1">
                <a:solidFill>
                  <a:srgbClr val="333333"/>
                </a:solidFill>
                <a:effectLst/>
                <a:latin typeface="Roboto" panose="02000000000000000000" pitchFamily="2" charset="0"/>
              </a:rPr>
              <a:t>in</a:t>
            </a:r>
            <a:r>
              <a:rPr lang="it-IT" b="1" i="0" dirty="0">
                <a:solidFill>
                  <a:srgbClr val="333333"/>
                </a:solidFill>
                <a:effectLst/>
                <a:latin typeface="Roboto" panose="02000000000000000000" pitchFamily="2" charset="0"/>
              </a:rPr>
              <a:t> Ricerca industriale e Sviluppo</a:t>
            </a:r>
            <a:r>
              <a:rPr lang="it-IT" b="0" i="0" dirty="0">
                <a:solidFill>
                  <a:srgbClr val="333333"/>
                </a:solidFill>
                <a:effectLst/>
                <a:latin typeface="Roboto" panose="02000000000000000000" pitchFamily="2" charset="0"/>
              </a:rPr>
              <a:t> sperimentale da parte delle </a:t>
            </a:r>
            <a:r>
              <a:rPr lang="it-IT" b="1" i="0" dirty="0">
                <a:solidFill>
                  <a:srgbClr val="333333"/>
                </a:solidFill>
                <a:effectLst/>
                <a:latin typeface="Roboto" panose="02000000000000000000" pitchFamily="2" charset="0"/>
              </a:rPr>
              <a:t>imprese venete</a:t>
            </a:r>
            <a:r>
              <a:rPr lang="it-IT" b="0" i="0" dirty="0">
                <a:solidFill>
                  <a:srgbClr val="333333"/>
                </a:solidFill>
                <a:effectLst/>
                <a:latin typeface="Roboto" panose="02000000000000000000" pitchFamily="2" charset="0"/>
              </a:rPr>
              <a:t>, ottenibile attraverso un consolidamento dei rapporti con il mondo della ricerca.  </a:t>
            </a:r>
          </a:p>
          <a:p>
            <a:pPr algn="l"/>
            <a:r>
              <a:rPr lang="it-IT" b="0" i="0" dirty="0">
                <a:solidFill>
                  <a:srgbClr val="333333"/>
                </a:solidFill>
                <a:effectLst/>
                <a:latin typeface="Roboto" panose="02000000000000000000" pitchFamily="2" charset="0"/>
              </a:rPr>
              <a:t>Grazie al </a:t>
            </a:r>
            <a:r>
              <a:rPr lang="it-IT" b="1" i="0" dirty="0">
                <a:solidFill>
                  <a:srgbClr val="333333"/>
                </a:solidFill>
                <a:effectLst/>
                <a:latin typeface="Roboto" panose="02000000000000000000" pitchFamily="2" charset="0"/>
              </a:rPr>
              <a:t>finanziamento MIAIVO</a:t>
            </a:r>
            <a:r>
              <a:rPr lang="it-IT" b="0" i="0" dirty="0">
                <a:solidFill>
                  <a:srgbClr val="333333"/>
                </a:solidFill>
                <a:effectLst/>
                <a:latin typeface="Roboto" panose="02000000000000000000" pitchFamily="2" charset="0"/>
              </a:rPr>
              <a:t> , pari a 2.040.540,00 €, a fronte di spese ammesse pari a 4.276.600,00 €, si è potuto avviare lo </a:t>
            </a:r>
            <a:r>
              <a:rPr lang="it-IT" b="1" i="0" dirty="0">
                <a:solidFill>
                  <a:srgbClr val="333333"/>
                </a:solidFill>
                <a:effectLst/>
                <a:latin typeface="Roboto" panose="02000000000000000000" pitchFamily="2" charset="0"/>
              </a:rPr>
              <a:t>sviluppo delle tecnologie innovative</a:t>
            </a:r>
            <a:r>
              <a:rPr lang="it-IT" b="0" i="0" dirty="0">
                <a:solidFill>
                  <a:srgbClr val="333333"/>
                </a:solidFill>
                <a:effectLst/>
                <a:latin typeface="Roboto" panose="02000000000000000000" pitchFamily="2" charset="0"/>
              </a:rPr>
              <a:t> richieste per eseguire le modifiche migliorative dell’impianto </a:t>
            </a:r>
            <a:r>
              <a:rPr lang="it-IT" b="0" i="0" u="none" strike="noStrike" dirty="0">
                <a:solidFill>
                  <a:srgbClr val="00B2DD"/>
                </a:solidFill>
                <a:effectLst/>
                <a:latin typeface="Roboto" panose="02000000000000000000" pitchFamily="2" charset="0"/>
                <a:hlinkClick r:id="rId3"/>
              </a:rPr>
              <a:t>RFX-mod2</a:t>
            </a:r>
            <a:r>
              <a:rPr lang="it-IT" b="0" i="0" dirty="0">
                <a:solidFill>
                  <a:srgbClr val="333333"/>
                </a:solidFill>
                <a:effectLst/>
                <a:latin typeface="Roboto" panose="02000000000000000000" pitchFamily="2" charset="0"/>
              </a:rPr>
              <a:t> quali ad esempio: </a:t>
            </a:r>
            <a:r>
              <a:rPr lang="it-IT" b="1" i="0" dirty="0">
                <a:solidFill>
                  <a:srgbClr val="333333"/>
                </a:solidFill>
                <a:effectLst/>
                <a:latin typeface="Roboto" panose="02000000000000000000" pitchFamily="2" charset="0"/>
              </a:rPr>
              <a:t>trattamento superficiale dei materiali</a:t>
            </a:r>
            <a:r>
              <a:rPr lang="it-IT" b="0" i="0" dirty="0">
                <a:solidFill>
                  <a:srgbClr val="333333"/>
                </a:solidFill>
                <a:effectLst/>
                <a:latin typeface="Roboto" panose="02000000000000000000" pitchFamily="2" charset="0"/>
              </a:rPr>
              <a:t>, realizzazione di</a:t>
            </a:r>
            <a:r>
              <a:rPr lang="it-IT" b="1" i="0" dirty="0">
                <a:solidFill>
                  <a:srgbClr val="333333"/>
                </a:solidFill>
                <a:effectLst/>
                <a:latin typeface="Roboto" panose="02000000000000000000" pitchFamily="2" charset="0"/>
              </a:rPr>
              <a:t> componenti per camere da vuoto</a:t>
            </a:r>
            <a:r>
              <a:rPr lang="it-IT" b="0" i="0" dirty="0">
                <a:solidFill>
                  <a:srgbClr val="333333"/>
                </a:solidFill>
                <a:effectLst/>
                <a:latin typeface="Roboto" panose="02000000000000000000" pitchFamily="2" charset="0"/>
              </a:rPr>
              <a:t> con materiali polimerici ad alte prestazioni, realizzazione di </a:t>
            </a:r>
            <a:r>
              <a:rPr lang="it-IT" b="1" i="0" dirty="0">
                <a:solidFill>
                  <a:srgbClr val="333333"/>
                </a:solidFill>
                <a:effectLst/>
                <a:latin typeface="Roboto" panose="02000000000000000000" pitchFamily="2" charset="0"/>
              </a:rPr>
              <a:t>componenti metallici </a:t>
            </a:r>
            <a:r>
              <a:rPr lang="it-IT" b="0" i="0" dirty="0">
                <a:solidFill>
                  <a:srgbClr val="333333"/>
                </a:solidFill>
                <a:effectLst/>
                <a:latin typeface="Roboto" panose="02000000000000000000" pitchFamily="2" charset="0"/>
              </a:rPr>
              <a:t>mediante </a:t>
            </a:r>
            <a:r>
              <a:rPr lang="it-IT" b="1" i="0" dirty="0">
                <a:solidFill>
                  <a:srgbClr val="333333"/>
                </a:solidFill>
                <a:effectLst/>
                <a:latin typeface="Roboto" panose="02000000000000000000" pitchFamily="2" charset="0"/>
              </a:rPr>
              <a:t>manifattura additiva</a:t>
            </a:r>
            <a:r>
              <a:rPr lang="it-IT" b="0" i="0" dirty="0">
                <a:solidFill>
                  <a:srgbClr val="333333"/>
                </a:solidFill>
                <a:effectLst/>
                <a:latin typeface="Roboto" panose="02000000000000000000" pitchFamily="2" charset="0"/>
              </a:rPr>
              <a:t>.</a:t>
            </a:r>
          </a:p>
          <a:p>
            <a:endParaRPr lang="en-GB" dirty="0"/>
          </a:p>
        </p:txBody>
      </p:sp>
      <p:sp>
        <p:nvSpPr>
          <p:cNvPr id="4" name="Slide Number Placeholder 3"/>
          <p:cNvSpPr>
            <a:spLocks noGrp="1"/>
          </p:cNvSpPr>
          <p:nvPr>
            <p:ph type="sldNum" sz="quarter" idx="5"/>
          </p:nvPr>
        </p:nvSpPr>
        <p:spPr/>
        <p:txBody>
          <a:bodyPr/>
          <a:lstStyle/>
          <a:p>
            <a:fld id="{D8E4223B-C480-4C27-91F0-0FB87A59928E}" type="slidenum">
              <a:rPr lang="en-GB" smtClean="0"/>
              <a:t>7</a:t>
            </a:fld>
            <a:endParaRPr lang="en-GB"/>
          </a:p>
        </p:txBody>
      </p:sp>
    </p:spTree>
    <p:extLst>
      <p:ext uri="{BB962C8B-B14F-4D97-AF65-F5344CB8AC3E}">
        <p14:creationId xmlns:p14="http://schemas.microsoft.com/office/powerpoint/2010/main" val="42471548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it-IT" b="1" dirty="0"/>
              <a:t>RFX-mod2 è, un esperimento di modifica del precedente RFX-</a:t>
            </a:r>
            <a:r>
              <a:rPr lang="it-IT" b="1" dirty="0" err="1"/>
              <a:t>mod</a:t>
            </a:r>
            <a:r>
              <a:rPr lang="it-IT" b="1" dirty="0"/>
              <a:t> avviato nel 2018 con finanziamento </a:t>
            </a:r>
            <a:r>
              <a:rPr lang="it-IT" b="0" dirty="0"/>
              <a:t>POR FESR 2014–2020 </a:t>
            </a:r>
            <a:r>
              <a:rPr lang="it-IT" b="1" dirty="0"/>
              <a:t>della Regione Veneto (progetto MIAIVO).</a:t>
            </a:r>
            <a:br>
              <a:rPr lang="it-IT" b="1" dirty="0"/>
            </a:br>
            <a:r>
              <a:rPr lang="it-IT" b="1" dirty="0"/>
              <a:t>Grazie ai fondi PNRR del progetto NEFERTARI, RFX-mod2 sarà dotato di un sistema di diagnostiche e di controllo in tempo reale potenziati.</a:t>
            </a:r>
            <a:br>
              <a:rPr lang="it-IT" b="1" dirty="0"/>
            </a:br>
            <a:r>
              <a:rPr lang="it-IT" b="1" dirty="0"/>
              <a:t>Il significativo aumento dei sensori installati comporterà un numero di segnali circa quattro volte superiore rispetto a RFX-</a:t>
            </a:r>
            <a:r>
              <a:rPr lang="it-IT" b="1" dirty="0" err="1"/>
              <a:t>mod</a:t>
            </a:r>
            <a:r>
              <a:rPr lang="it-IT" b="1" dirty="0"/>
              <a:t>.</a:t>
            </a:r>
          </a:p>
          <a:p>
            <a:r>
              <a:rPr lang="it-IT" b="1" dirty="0"/>
              <a:t>La nuova infrastruttura RFX-mod2, in fase di rimontaggio al Consorzio RFX, consentirà di ampliare la comprensione della fisica dei plasmi sia nella configurazione RFP che tokamak a bassa corrente. Sotto potete vedere le foto del nuovo vessel e della shell con i cavi dei sensori e le prime tegole montate.</a:t>
            </a:r>
          </a:p>
          <a:p>
            <a:endParaRPr lang="it-IT" b="1" dirty="0"/>
          </a:p>
          <a:p>
            <a:endParaRPr lang="it-IT" b="1" dirty="0"/>
          </a:p>
          <a:p>
            <a:r>
              <a:rPr lang="it-IT" dirty="0"/>
              <a:t>i sensori elettrostatici sono 236 e i segnali 532</a:t>
            </a:r>
          </a:p>
          <a:p>
            <a:r>
              <a:rPr lang="it-IT" b="1" dirty="0"/>
              <a:t>Magnetici 1316 sensori, 1688 Real time </a:t>
            </a:r>
            <a:r>
              <a:rPr lang="it-IT" b="1" dirty="0" err="1"/>
              <a:t>signals</a:t>
            </a:r>
            <a:r>
              <a:rPr lang="it-IT" b="1" dirty="0"/>
              <a:t>, Rispetto a </a:t>
            </a:r>
            <a:r>
              <a:rPr lang="it-IT" b="1" dirty="0" err="1"/>
              <a:t>mod</a:t>
            </a:r>
            <a:r>
              <a:rPr lang="it-IT" b="1" dirty="0"/>
              <a:t> abbiamo fattore x 3 di sensori e  x 4 di segnali magnetici disponibili in </a:t>
            </a:r>
            <a:r>
              <a:rPr lang="it-IT" b="1" dirty="0" err="1"/>
              <a:t>real</a:t>
            </a:r>
            <a:r>
              <a:rPr lang="it-IT" b="1" dirty="0"/>
              <a:t> time. </a:t>
            </a:r>
            <a:endParaRPr lang="en-GB" b="1" dirty="0"/>
          </a:p>
          <a:p>
            <a:endParaRPr lang="en-GB" dirty="0"/>
          </a:p>
          <a:p>
            <a:pPr defTabSz="966526">
              <a:defRPr/>
            </a:pPr>
            <a:r>
              <a:rPr lang="it-IT" dirty="0"/>
              <a:t>MIAIVO: </a:t>
            </a:r>
            <a:r>
              <a:rPr lang="it-IT" b="0" i="0" dirty="0">
                <a:solidFill>
                  <a:srgbClr val="0A0A0A"/>
                </a:solidFill>
                <a:effectLst/>
                <a:latin typeface="Google Sans"/>
              </a:rPr>
              <a:t>Meccanica Innovativa e Additiva Integrata: il </a:t>
            </a:r>
            <a:r>
              <a:rPr lang="it-IT" b="0" i="0" dirty="0" err="1">
                <a:solidFill>
                  <a:srgbClr val="0A0A0A"/>
                </a:solidFill>
                <a:effectLst/>
                <a:latin typeface="Google Sans"/>
              </a:rPr>
              <a:t>VenetO</a:t>
            </a:r>
            <a:endParaRPr lang="it-IT" b="0" i="0" dirty="0">
              <a:solidFill>
                <a:srgbClr val="0A0A0A"/>
              </a:solidFill>
              <a:effectLst/>
              <a:latin typeface="Google Sans"/>
            </a:endParaRPr>
          </a:p>
          <a:p>
            <a:pPr defTabSz="966526">
              <a:defRPr/>
            </a:pPr>
            <a:endParaRPr lang="it-IT" b="0" i="0" dirty="0">
              <a:solidFill>
                <a:srgbClr val="0A0A0A"/>
              </a:solidFill>
              <a:effectLst/>
              <a:latin typeface="Google Sans"/>
            </a:endParaRPr>
          </a:p>
          <a:p>
            <a:pPr defTabSz="966526">
              <a:defRPr/>
            </a:pPr>
            <a:r>
              <a:rPr lang="it-IT" b="1" dirty="0"/>
              <a:t>Il POR FESR (Programma Operativo Regionale del Fondo Europeo di Sviluppo Regionale</a:t>
            </a:r>
            <a:r>
              <a:rPr lang="it-IT" dirty="0"/>
              <a:t>) è lo strumento strategico, </a:t>
            </a:r>
            <a:r>
              <a:rPr lang="it-IT" b="1" dirty="0"/>
              <a:t>cofinanziato dall'UE</a:t>
            </a:r>
            <a:r>
              <a:rPr lang="it-IT" dirty="0"/>
              <a:t>, utilizzato dalle Regioni italiane per promuovere la coesione economica, sociale e territoriale</a:t>
            </a:r>
            <a:r>
              <a:rPr lang="it-IT" sz="1200" b="0" i="0" kern="1200" dirty="0">
                <a:solidFill>
                  <a:schemeClr val="tx1"/>
                </a:solidFill>
                <a:effectLst/>
                <a:latin typeface="+mn-lt"/>
                <a:ea typeface="+mn-ea"/>
                <a:cs typeface="+mn-cs"/>
              </a:rPr>
              <a:t>. Finanzia progetti su ricerca, innovazione, competitività delle PMI, transizione digitale ed ecologica per uno sviluppo intelligente e sostenibile. Finanziamento pari a 2 M€, per R&amp;S, a fronte di 4,3 M€ di spesa prevista per il completamento delle modifiche.</a:t>
            </a:r>
          </a:p>
          <a:p>
            <a:pPr defTabSz="966526">
              <a:defRPr/>
            </a:pPr>
            <a:r>
              <a:rPr lang="it-IT" dirty="0"/>
              <a:t>L’Upgrade di RFX-mod2 comprende anche una nuova disposizione dei sensori magnetici, progettata specificamente per il funzionamento in modalità tokamak ohmico. Questo consentirà di completare gli studi sul controllo degli </a:t>
            </a:r>
            <a:r>
              <a:rPr lang="it-IT" i="1" dirty="0" err="1"/>
              <a:t>error</a:t>
            </a:r>
            <a:r>
              <a:rPr lang="it-IT" i="1" dirty="0"/>
              <a:t> fields</a:t>
            </a:r>
            <a:r>
              <a:rPr lang="it-IT" dirty="0"/>
              <a:t>, sulla mitigazione dei modi </a:t>
            </a:r>
            <a:r>
              <a:rPr lang="it-IT" i="1" dirty="0" err="1"/>
              <a:t>tearing</a:t>
            </a:r>
            <a:r>
              <a:rPr lang="it-IT" dirty="0"/>
              <a:t> e sulla prevenzione delle disruption, nonché sulla decorrelazione degli elettroni </a:t>
            </a:r>
            <a:r>
              <a:rPr lang="it-IT" i="1" dirty="0" err="1"/>
              <a:t>runaway</a:t>
            </a:r>
            <a:r>
              <a:rPr lang="it-IT" dirty="0"/>
              <a:t> mediante il sistema di controllo attivo.</a:t>
            </a:r>
          </a:p>
          <a:p>
            <a:endParaRPr lang="en-GB" dirty="0"/>
          </a:p>
          <a:p>
            <a:r>
              <a:rPr lang="en-GB" dirty="0"/>
              <a:t>IAEA</a:t>
            </a:r>
            <a:r>
              <a:rPr lang="en-GB" baseline="0" dirty="0"/>
              <a:t> 2025</a:t>
            </a:r>
          </a:p>
          <a:p>
            <a:pPr defTabSz="966526">
              <a:defRPr/>
            </a:pPr>
            <a:r>
              <a:rPr lang="it-IT" dirty="0" err="1">
                <a:solidFill>
                  <a:srgbClr val="333333"/>
                </a:solidFill>
                <a:latin typeface="-apple-system"/>
              </a:rPr>
              <a:t>L.Marrelli</a:t>
            </a:r>
            <a:r>
              <a:rPr lang="it-IT" dirty="0">
                <a:solidFill>
                  <a:srgbClr val="333333"/>
                </a:solidFill>
                <a:latin typeface="-apple-system"/>
              </a:rPr>
              <a:t> et al </a:t>
            </a:r>
            <a:r>
              <a:rPr lang="en-US" dirty="0">
                <a:solidFill>
                  <a:srgbClr val="333333"/>
                </a:solidFill>
                <a:latin typeface="-apple-system"/>
              </a:rPr>
              <a:t>RFX-mod2 and the NEFERTARI project: a diffuse infrastructure for the study of magnetically confined plasmas for fusion</a:t>
            </a:r>
            <a:endParaRPr lang="en-US" i="1" dirty="0">
              <a:latin typeface="Comic Sans MS" panose="030F0702030302020204" pitchFamily="66" charset="0"/>
            </a:endParaRPr>
          </a:p>
          <a:p>
            <a:endParaRPr lang="en-GB" dirty="0"/>
          </a:p>
          <a:p>
            <a:pPr algn="l"/>
            <a:r>
              <a:rPr lang="it-IT" b="0" i="0" dirty="0">
                <a:solidFill>
                  <a:srgbClr val="333333"/>
                </a:solidFill>
                <a:effectLst/>
                <a:latin typeface="Roboto" panose="02000000000000000000" pitchFamily="2" charset="0"/>
              </a:rPr>
              <a:t>Il Consorzio RFX, grazie al progetto </a:t>
            </a:r>
            <a:r>
              <a:rPr lang="it-IT" b="1" i="0" dirty="0">
                <a:solidFill>
                  <a:srgbClr val="333333"/>
                </a:solidFill>
                <a:effectLst/>
                <a:latin typeface="Roboto" panose="02000000000000000000" pitchFamily="2" charset="0"/>
              </a:rPr>
              <a:t>MIAIVO</a:t>
            </a:r>
            <a:r>
              <a:rPr lang="it-IT" b="0" i="0" dirty="0">
                <a:solidFill>
                  <a:srgbClr val="333333"/>
                </a:solidFill>
                <a:effectLst/>
                <a:latin typeface="Roboto" panose="02000000000000000000" pitchFamily="2" charset="0"/>
              </a:rPr>
              <a:t> (Meccanica Innovativa e Additiva Integrata: il </a:t>
            </a:r>
            <a:r>
              <a:rPr lang="it-IT" b="0" i="0" dirty="0" err="1">
                <a:solidFill>
                  <a:srgbClr val="333333"/>
                </a:solidFill>
                <a:effectLst/>
                <a:latin typeface="Roboto" panose="02000000000000000000" pitchFamily="2" charset="0"/>
              </a:rPr>
              <a:t>VenetO</a:t>
            </a:r>
            <a:r>
              <a:rPr lang="it-IT" b="0" i="0" dirty="0">
                <a:solidFill>
                  <a:srgbClr val="333333"/>
                </a:solidFill>
                <a:effectLst/>
                <a:latin typeface="Roboto" panose="02000000000000000000" pitchFamily="2" charset="0"/>
              </a:rPr>
              <a:t> dalla ricerca alle opportunità nel mercato attuale e futuro), ha avuto la possibilità di iniziare i lavori di </a:t>
            </a:r>
            <a:r>
              <a:rPr lang="it-IT" b="1" i="0" dirty="0">
                <a:solidFill>
                  <a:srgbClr val="333333"/>
                </a:solidFill>
                <a:effectLst/>
                <a:latin typeface="Roboto" panose="02000000000000000000" pitchFamily="2" charset="0"/>
              </a:rPr>
              <a:t>modifica migliorativa </a:t>
            </a:r>
            <a:r>
              <a:rPr lang="it-IT" b="0" i="0" dirty="0">
                <a:solidFill>
                  <a:srgbClr val="333333"/>
                </a:solidFill>
                <a:effectLst/>
                <a:latin typeface="Roboto" panose="02000000000000000000" pitchFamily="2" charset="0"/>
              </a:rPr>
              <a:t>della macchina </a:t>
            </a:r>
            <a:r>
              <a:rPr lang="it-IT" b="1" i="0" u="none" strike="noStrike" dirty="0">
                <a:solidFill>
                  <a:srgbClr val="00B2DD"/>
                </a:solidFill>
                <a:effectLst/>
                <a:latin typeface="Roboto" panose="02000000000000000000" pitchFamily="2" charset="0"/>
                <a:hlinkClick r:id="rId3"/>
              </a:rPr>
              <a:t>RFX-mod2</a:t>
            </a:r>
            <a:r>
              <a:rPr lang="it-IT" b="1" i="0" dirty="0">
                <a:solidFill>
                  <a:srgbClr val="333333"/>
                </a:solidFill>
                <a:effectLst/>
                <a:latin typeface="Roboto" panose="02000000000000000000" pitchFamily="2" charset="0"/>
              </a:rPr>
              <a:t>.</a:t>
            </a:r>
            <a:br>
              <a:rPr lang="it-IT" b="0" i="0" dirty="0">
                <a:solidFill>
                  <a:srgbClr val="333333"/>
                </a:solidFill>
                <a:effectLst/>
                <a:latin typeface="Roboto" panose="02000000000000000000" pitchFamily="2" charset="0"/>
              </a:rPr>
            </a:br>
            <a:r>
              <a:rPr lang="it-IT" b="0" i="0" dirty="0">
                <a:solidFill>
                  <a:srgbClr val="333333"/>
                </a:solidFill>
                <a:effectLst/>
                <a:latin typeface="Roboto" panose="02000000000000000000" pitchFamily="2" charset="0"/>
              </a:rPr>
              <a:t>RFX-mod2 è una delle principali </a:t>
            </a:r>
            <a:r>
              <a:rPr lang="it-IT" b="1" i="0" dirty="0">
                <a:solidFill>
                  <a:srgbClr val="333333"/>
                </a:solidFill>
                <a:effectLst/>
                <a:latin typeface="Roboto" panose="02000000000000000000" pitchFamily="2" charset="0"/>
              </a:rPr>
              <a:t>macchine sperimentali</a:t>
            </a:r>
            <a:r>
              <a:rPr lang="it-IT" b="0" i="0" dirty="0">
                <a:solidFill>
                  <a:srgbClr val="333333"/>
                </a:solidFill>
                <a:effectLst/>
                <a:latin typeface="Roboto" panose="02000000000000000000" pitchFamily="2" charset="0"/>
              </a:rPr>
              <a:t> presenti al Consorzio RFX e il più grande esperimento al mondo per lo</a:t>
            </a:r>
            <a:r>
              <a:rPr lang="it-IT" b="1" i="0" dirty="0">
                <a:solidFill>
                  <a:srgbClr val="333333"/>
                </a:solidFill>
                <a:effectLst/>
                <a:latin typeface="Roboto" panose="02000000000000000000" pitchFamily="2" charset="0"/>
              </a:rPr>
              <a:t> studio della fisica dei plasmi</a:t>
            </a:r>
            <a:r>
              <a:rPr lang="it-IT" b="0" i="0" dirty="0">
                <a:solidFill>
                  <a:srgbClr val="333333"/>
                </a:solidFill>
                <a:effectLst/>
                <a:latin typeface="Roboto" panose="02000000000000000000" pitchFamily="2" charset="0"/>
              </a:rPr>
              <a:t> in </a:t>
            </a:r>
            <a:r>
              <a:rPr lang="it-IT" b="1" i="0" dirty="0">
                <a:solidFill>
                  <a:srgbClr val="333333"/>
                </a:solidFill>
                <a:effectLst/>
                <a:latin typeface="Roboto" panose="02000000000000000000" pitchFamily="2" charset="0"/>
              </a:rPr>
              <a:t>configurazione </a:t>
            </a:r>
            <a:r>
              <a:rPr lang="it-IT" b="1" i="0" u="none" strike="noStrike" dirty="0">
                <a:solidFill>
                  <a:srgbClr val="00B2DD"/>
                </a:solidFill>
                <a:effectLst/>
                <a:latin typeface="Roboto" panose="02000000000000000000" pitchFamily="2" charset="0"/>
                <a:hlinkClick r:id="rId4"/>
              </a:rPr>
              <a:t>RFP</a:t>
            </a:r>
            <a:r>
              <a:rPr lang="it-IT" b="1" i="0" dirty="0">
                <a:solidFill>
                  <a:srgbClr val="333333"/>
                </a:solidFill>
                <a:effectLst/>
                <a:latin typeface="Roboto" panose="02000000000000000000" pitchFamily="2" charset="0"/>
              </a:rPr>
              <a:t>.</a:t>
            </a:r>
            <a:endParaRPr lang="it-IT" b="0" i="0" dirty="0">
              <a:solidFill>
                <a:srgbClr val="333333"/>
              </a:solidFill>
              <a:effectLst/>
              <a:latin typeface="Roboto" panose="02000000000000000000" pitchFamily="2" charset="0"/>
            </a:endParaRPr>
          </a:p>
          <a:p>
            <a:pPr algn="l"/>
            <a:r>
              <a:rPr lang="it-IT" b="1" i="0" dirty="0">
                <a:solidFill>
                  <a:srgbClr val="333333"/>
                </a:solidFill>
                <a:effectLst/>
                <a:latin typeface="Roboto" panose="02000000000000000000" pitchFamily="2" charset="0"/>
              </a:rPr>
              <a:t>MIAIVO </a:t>
            </a:r>
            <a:r>
              <a:rPr lang="it-IT" b="0" i="0" dirty="0">
                <a:solidFill>
                  <a:srgbClr val="333333"/>
                </a:solidFill>
                <a:effectLst/>
                <a:latin typeface="Roboto" panose="02000000000000000000" pitchFamily="2" charset="0"/>
              </a:rPr>
              <a:t>è una concreta </a:t>
            </a:r>
            <a:r>
              <a:rPr lang="it-IT" b="1" i="0" dirty="0">
                <a:solidFill>
                  <a:srgbClr val="333333"/>
                </a:solidFill>
                <a:effectLst/>
                <a:latin typeface="Roboto" panose="02000000000000000000" pitchFamily="2" charset="0"/>
              </a:rPr>
              <a:t>opportunità</a:t>
            </a:r>
            <a:r>
              <a:rPr lang="it-IT" b="0" i="0" dirty="0">
                <a:solidFill>
                  <a:srgbClr val="333333"/>
                </a:solidFill>
                <a:effectLst/>
                <a:latin typeface="Roboto" panose="02000000000000000000" pitchFamily="2" charset="0"/>
              </a:rPr>
              <a:t> per creare una sinergia tra realizzazione di apparati per ricerca con prestazioni spinte e processi di </a:t>
            </a:r>
            <a:r>
              <a:rPr lang="it-IT" b="1" i="0" dirty="0">
                <a:solidFill>
                  <a:srgbClr val="333333"/>
                </a:solidFill>
                <a:effectLst/>
                <a:latin typeface="Roboto" panose="02000000000000000000" pitchFamily="2" charset="0"/>
              </a:rPr>
              <a:t>innovazione industriale</a:t>
            </a:r>
            <a:r>
              <a:rPr lang="it-IT" b="0" i="0" dirty="0">
                <a:solidFill>
                  <a:srgbClr val="333333"/>
                </a:solidFill>
                <a:effectLst/>
                <a:latin typeface="Roboto" panose="02000000000000000000" pitchFamily="2" charset="0"/>
              </a:rPr>
              <a:t>.</a:t>
            </a:r>
          </a:p>
          <a:p>
            <a:pPr>
              <a:buFont typeface="Arial" panose="020B0604020202020204" pitchFamily="34" charset="0"/>
              <a:buChar char="•"/>
            </a:pPr>
            <a:r>
              <a:rPr lang="it-IT" dirty="0">
                <a:effectLst/>
              </a:rPr>
              <a:t>rendering delle modifiche migliorative</a:t>
            </a:r>
          </a:p>
          <a:p>
            <a:pPr>
              <a:buFont typeface="Arial" panose="020B0604020202020204" pitchFamily="34" charset="0"/>
              <a:buChar char="•"/>
            </a:pPr>
            <a:r>
              <a:rPr lang="it-IT" dirty="0">
                <a:effectLst/>
              </a:rPr>
              <a:t>la scocca in rame di RFX-</a:t>
            </a:r>
            <a:r>
              <a:rPr lang="it-IT" dirty="0" err="1">
                <a:effectLst/>
              </a:rPr>
              <a:t>mod</a:t>
            </a:r>
            <a:endParaRPr lang="it-IT" dirty="0">
              <a:effectLst/>
            </a:endParaRPr>
          </a:p>
          <a:p>
            <a:pPr>
              <a:buFont typeface="Arial" panose="020B0604020202020204" pitchFamily="34" charset="0"/>
              <a:buChar char="•"/>
            </a:pPr>
            <a:r>
              <a:rPr lang="it-IT" dirty="0">
                <a:effectLst/>
              </a:rPr>
              <a:t>operazioni di movimentazione della struttura meccanica di supporto di RFX-</a:t>
            </a:r>
            <a:r>
              <a:rPr lang="it-IT" dirty="0" err="1">
                <a:effectLst/>
              </a:rPr>
              <a:t>mod</a:t>
            </a:r>
            <a:endParaRPr lang="it-IT" dirty="0">
              <a:effectLst/>
            </a:endParaRPr>
          </a:p>
          <a:p>
            <a:pPr>
              <a:buFont typeface="Arial" panose="020B0604020202020204" pitchFamily="34" charset="0"/>
              <a:buNone/>
            </a:pPr>
            <a:endParaRPr lang="it-IT" dirty="0">
              <a:effectLst/>
            </a:endParaRPr>
          </a:p>
          <a:p>
            <a:pPr algn="l"/>
            <a:r>
              <a:rPr lang="it-IT" b="0" i="0" dirty="0">
                <a:solidFill>
                  <a:srgbClr val="333333"/>
                </a:solidFill>
                <a:effectLst/>
                <a:latin typeface="Roboto" panose="02000000000000000000" pitchFamily="2" charset="0"/>
              </a:rPr>
              <a:t>Il progetto, avviato nel </a:t>
            </a:r>
            <a:r>
              <a:rPr lang="it-IT" b="1" i="0" dirty="0">
                <a:solidFill>
                  <a:srgbClr val="333333"/>
                </a:solidFill>
                <a:effectLst/>
                <a:latin typeface="Roboto" panose="02000000000000000000" pitchFamily="2" charset="0"/>
              </a:rPr>
              <a:t>2018</a:t>
            </a:r>
            <a:r>
              <a:rPr lang="it-IT" b="0" i="0" dirty="0">
                <a:solidFill>
                  <a:srgbClr val="333333"/>
                </a:solidFill>
                <a:effectLst/>
                <a:latin typeface="Roboto" panose="02000000000000000000" pitchFamily="2" charset="0"/>
              </a:rPr>
              <a:t> grazie ad un </a:t>
            </a:r>
            <a:r>
              <a:rPr lang="it-IT" b="0" i="0" u="none" strike="noStrike" dirty="0">
                <a:solidFill>
                  <a:srgbClr val="00B2DD"/>
                </a:solidFill>
                <a:effectLst/>
                <a:latin typeface="Roboto" panose="02000000000000000000" pitchFamily="2" charset="0"/>
                <a:hlinkClick r:id="rId5"/>
              </a:rPr>
              <a:t>bando della Regione Veneto, nell’ambito del progetto POR FESR 2014-2020</a:t>
            </a:r>
            <a:r>
              <a:rPr lang="it-IT" b="0" i="0" dirty="0">
                <a:solidFill>
                  <a:srgbClr val="333333"/>
                </a:solidFill>
                <a:effectLst/>
                <a:latin typeface="Roboto" panose="02000000000000000000" pitchFamily="2" charset="0"/>
              </a:rPr>
              <a:t>, è finalizzato a conseguire un sensibile aumento della propensione di investimento in </a:t>
            </a:r>
            <a:r>
              <a:rPr lang="it-IT" b="0" i="0" dirty="0" err="1">
                <a:solidFill>
                  <a:srgbClr val="333333"/>
                </a:solidFill>
                <a:effectLst/>
                <a:latin typeface="Roboto" panose="02000000000000000000" pitchFamily="2" charset="0"/>
              </a:rPr>
              <a:t>in</a:t>
            </a:r>
            <a:r>
              <a:rPr lang="it-IT" b="1" i="0" dirty="0">
                <a:solidFill>
                  <a:srgbClr val="333333"/>
                </a:solidFill>
                <a:effectLst/>
                <a:latin typeface="Roboto" panose="02000000000000000000" pitchFamily="2" charset="0"/>
              </a:rPr>
              <a:t> Ricerca industriale e Sviluppo</a:t>
            </a:r>
            <a:r>
              <a:rPr lang="it-IT" b="0" i="0" dirty="0">
                <a:solidFill>
                  <a:srgbClr val="333333"/>
                </a:solidFill>
                <a:effectLst/>
                <a:latin typeface="Roboto" panose="02000000000000000000" pitchFamily="2" charset="0"/>
              </a:rPr>
              <a:t> sperimentale da parte delle </a:t>
            </a:r>
            <a:r>
              <a:rPr lang="it-IT" b="1" i="0" dirty="0">
                <a:solidFill>
                  <a:srgbClr val="333333"/>
                </a:solidFill>
                <a:effectLst/>
                <a:latin typeface="Roboto" panose="02000000000000000000" pitchFamily="2" charset="0"/>
              </a:rPr>
              <a:t>imprese venete</a:t>
            </a:r>
            <a:r>
              <a:rPr lang="it-IT" b="0" i="0" dirty="0">
                <a:solidFill>
                  <a:srgbClr val="333333"/>
                </a:solidFill>
                <a:effectLst/>
                <a:latin typeface="Roboto" panose="02000000000000000000" pitchFamily="2" charset="0"/>
              </a:rPr>
              <a:t>, ottenibile attraverso un consolidamento dei rapporti con il mondo della ricerca.  </a:t>
            </a:r>
          </a:p>
          <a:p>
            <a:pPr algn="l"/>
            <a:r>
              <a:rPr lang="it-IT" b="0" i="0" dirty="0">
                <a:solidFill>
                  <a:srgbClr val="333333"/>
                </a:solidFill>
                <a:effectLst/>
                <a:latin typeface="Roboto" panose="02000000000000000000" pitchFamily="2" charset="0"/>
              </a:rPr>
              <a:t>Grazie al </a:t>
            </a:r>
            <a:r>
              <a:rPr lang="it-IT" b="1" i="0" dirty="0">
                <a:solidFill>
                  <a:srgbClr val="333333"/>
                </a:solidFill>
                <a:effectLst/>
                <a:latin typeface="Roboto" panose="02000000000000000000" pitchFamily="2" charset="0"/>
              </a:rPr>
              <a:t>finanziamento MIAIVO</a:t>
            </a:r>
            <a:r>
              <a:rPr lang="it-IT" b="0" i="0" dirty="0">
                <a:solidFill>
                  <a:srgbClr val="333333"/>
                </a:solidFill>
                <a:effectLst/>
                <a:latin typeface="Roboto" panose="02000000000000000000" pitchFamily="2" charset="0"/>
              </a:rPr>
              <a:t> , pari a 2.040.540,00 €, a fronte di spese ammesse pari a 4.276.600,00 €, si è potuto avviare lo </a:t>
            </a:r>
            <a:r>
              <a:rPr lang="it-IT" b="1" i="0" dirty="0">
                <a:solidFill>
                  <a:srgbClr val="333333"/>
                </a:solidFill>
                <a:effectLst/>
                <a:latin typeface="Roboto" panose="02000000000000000000" pitchFamily="2" charset="0"/>
              </a:rPr>
              <a:t>sviluppo delle tecnologie innovative</a:t>
            </a:r>
            <a:r>
              <a:rPr lang="it-IT" b="0" i="0" dirty="0">
                <a:solidFill>
                  <a:srgbClr val="333333"/>
                </a:solidFill>
                <a:effectLst/>
                <a:latin typeface="Roboto" panose="02000000000000000000" pitchFamily="2" charset="0"/>
              </a:rPr>
              <a:t> richieste per eseguire le modifiche migliorative dell’impianto </a:t>
            </a:r>
            <a:r>
              <a:rPr lang="it-IT" b="0" i="0" u="none" strike="noStrike" dirty="0">
                <a:solidFill>
                  <a:srgbClr val="00B2DD"/>
                </a:solidFill>
                <a:effectLst/>
                <a:latin typeface="Roboto" panose="02000000000000000000" pitchFamily="2" charset="0"/>
                <a:hlinkClick r:id="rId3"/>
              </a:rPr>
              <a:t>RFX-mod2</a:t>
            </a:r>
            <a:r>
              <a:rPr lang="it-IT" b="0" i="0" dirty="0">
                <a:solidFill>
                  <a:srgbClr val="333333"/>
                </a:solidFill>
                <a:effectLst/>
                <a:latin typeface="Roboto" panose="02000000000000000000" pitchFamily="2" charset="0"/>
              </a:rPr>
              <a:t> quali ad esempio: </a:t>
            </a:r>
            <a:r>
              <a:rPr lang="it-IT" b="1" i="0" dirty="0">
                <a:solidFill>
                  <a:srgbClr val="333333"/>
                </a:solidFill>
                <a:effectLst/>
                <a:latin typeface="Roboto" panose="02000000000000000000" pitchFamily="2" charset="0"/>
              </a:rPr>
              <a:t>trattamento superficiale dei materiali</a:t>
            </a:r>
            <a:r>
              <a:rPr lang="it-IT" b="0" i="0" dirty="0">
                <a:solidFill>
                  <a:srgbClr val="333333"/>
                </a:solidFill>
                <a:effectLst/>
                <a:latin typeface="Roboto" panose="02000000000000000000" pitchFamily="2" charset="0"/>
              </a:rPr>
              <a:t>, realizzazione di</a:t>
            </a:r>
            <a:r>
              <a:rPr lang="it-IT" b="1" i="0" dirty="0">
                <a:solidFill>
                  <a:srgbClr val="333333"/>
                </a:solidFill>
                <a:effectLst/>
                <a:latin typeface="Roboto" panose="02000000000000000000" pitchFamily="2" charset="0"/>
              </a:rPr>
              <a:t> componenti per camere da vuoto</a:t>
            </a:r>
            <a:r>
              <a:rPr lang="it-IT" b="0" i="0" dirty="0">
                <a:solidFill>
                  <a:srgbClr val="333333"/>
                </a:solidFill>
                <a:effectLst/>
                <a:latin typeface="Roboto" panose="02000000000000000000" pitchFamily="2" charset="0"/>
              </a:rPr>
              <a:t> con materiali polimerici ad alte prestazioni, realizzazione di </a:t>
            </a:r>
            <a:r>
              <a:rPr lang="it-IT" b="1" i="0" dirty="0">
                <a:solidFill>
                  <a:srgbClr val="333333"/>
                </a:solidFill>
                <a:effectLst/>
                <a:latin typeface="Roboto" panose="02000000000000000000" pitchFamily="2" charset="0"/>
              </a:rPr>
              <a:t>componenti metallici </a:t>
            </a:r>
            <a:r>
              <a:rPr lang="it-IT" b="0" i="0" dirty="0">
                <a:solidFill>
                  <a:srgbClr val="333333"/>
                </a:solidFill>
                <a:effectLst/>
                <a:latin typeface="Roboto" panose="02000000000000000000" pitchFamily="2" charset="0"/>
              </a:rPr>
              <a:t>mediante </a:t>
            </a:r>
            <a:r>
              <a:rPr lang="it-IT" b="1" i="0" dirty="0">
                <a:solidFill>
                  <a:srgbClr val="333333"/>
                </a:solidFill>
                <a:effectLst/>
                <a:latin typeface="Roboto" panose="02000000000000000000" pitchFamily="2" charset="0"/>
              </a:rPr>
              <a:t>manifattura additiva</a:t>
            </a:r>
            <a:r>
              <a:rPr lang="it-IT" b="0" i="0" dirty="0">
                <a:solidFill>
                  <a:srgbClr val="333333"/>
                </a:solidFill>
                <a:effectLst/>
                <a:latin typeface="Roboto" panose="02000000000000000000" pitchFamily="2" charset="0"/>
              </a:rPr>
              <a:t>.</a:t>
            </a:r>
          </a:p>
          <a:p>
            <a:endParaRPr lang="en-GB" dirty="0"/>
          </a:p>
        </p:txBody>
      </p:sp>
      <p:sp>
        <p:nvSpPr>
          <p:cNvPr id="4" name="Slide Number Placeholder 3"/>
          <p:cNvSpPr>
            <a:spLocks noGrp="1"/>
          </p:cNvSpPr>
          <p:nvPr>
            <p:ph type="sldNum" sz="quarter" idx="5"/>
          </p:nvPr>
        </p:nvSpPr>
        <p:spPr/>
        <p:txBody>
          <a:bodyPr/>
          <a:lstStyle/>
          <a:p>
            <a:fld id="{D8E4223B-C480-4C27-91F0-0FB87A59928E}" type="slidenum">
              <a:rPr lang="en-GB" smtClean="0"/>
              <a:t>8</a:t>
            </a:fld>
            <a:endParaRPr lang="en-GB"/>
          </a:p>
        </p:txBody>
      </p:sp>
    </p:spTree>
    <p:extLst>
      <p:ext uri="{BB962C8B-B14F-4D97-AF65-F5344CB8AC3E}">
        <p14:creationId xmlns:p14="http://schemas.microsoft.com/office/powerpoint/2010/main" val="6326899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r>
              <a:rPr lang="it-IT" b="1" dirty="0"/>
              <a:t>RFX-mod2 è, un esperimento di modifica del precedente RFX-</a:t>
            </a:r>
            <a:r>
              <a:rPr lang="it-IT" b="1" dirty="0" err="1"/>
              <a:t>mod</a:t>
            </a:r>
            <a:r>
              <a:rPr lang="it-IT" b="1" dirty="0"/>
              <a:t> avviato nel 2018 con finanziamento </a:t>
            </a:r>
            <a:r>
              <a:rPr lang="it-IT" b="0" dirty="0"/>
              <a:t>POR FESR 2014–2020 </a:t>
            </a:r>
            <a:r>
              <a:rPr lang="it-IT" b="1" dirty="0"/>
              <a:t>della Regione Veneto (progetto MIAIVO).</a:t>
            </a:r>
            <a:br>
              <a:rPr lang="it-IT" b="1" dirty="0"/>
            </a:br>
            <a:r>
              <a:rPr lang="it-IT" b="1" dirty="0"/>
              <a:t>Grazie ai fondi PNRR del progetto NEFERTARI, RFX-mod2 sarà dotato di un sistema di diagnostiche e di controllo in tempo reale potenziati.</a:t>
            </a:r>
            <a:br>
              <a:rPr lang="it-IT" b="1" dirty="0"/>
            </a:br>
            <a:r>
              <a:rPr lang="it-IT" b="1" dirty="0"/>
              <a:t>Il significativo aumento dei sensori installati comporterà un numero di segnali circa quattro volte superiore rispetto a RFX-</a:t>
            </a:r>
            <a:r>
              <a:rPr lang="it-IT" b="1" dirty="0" err="1"/>
              <a:t>mod</a:t>
            </a:r>
            <a:r>
              <a:rPr lang="it-IT" b="1" dirty="0"/>
              <a:t>.</a:t>
            </a:r>
          </a:p>
          <a:p>
            <a:r>
              <a:rPr lang="it-IT" b="1" dirty="0"/>
              <a:t>La nuova infrastruttura RFX-mod2, in fase di rimontaggio al Consorzio RFX, consentirà di ampliare la comprensione della fisica dei plasmi sia nella configurazione RFP che tokamak a bassa corrente. Sotto potete vedere le foto del nuovo vessel e della shell con i cavi dei sensori e le prime tegole montate.</a:t>
            </a:r>
          </a:p>
          <a:p>
            <a:endParaRPr lang="it-IT" b="1" dirty="0"/>
          </a:p>
          <a:p>
            <a:endParaRPr lang="it-IT" b="1" dirty="0"/>
          </a:p>
          <a:p>
            <a:r>
              <a:rPr lang="it-IT" dirty="0"/>
              <a:t>i sensori elettrostatici sono 236 e i segnali 532</a:t>
            </a:r>
          </a:p>
          <a:p>
            <a:r>
              <a:rPr lang="it-IT" b="1" dirty="0"/>
              <a:t>Magnetici 1316 sensori, 1688 Real time </a:t>
            </a:r>
            <a:r>
              <a:rPr lang="it-IT" b="1" dirty="0" err="1"/>
              <a:t>signals</a:t>
            </a:r>
            <a:r>
              <a:rPr lang="it-IT" b="1" dirty="0"/>
              <a:t>, Rispetto a </a:t>
            </a:r>
            <a:r>
              <a:rPr lang="it-IT" b="1" dirty="0" err="1"/>
              <a:t>mod</a:t>
            </a:r>
            <a:r>
              <a:rPr lang="it-IT" b="1" dirty="0"/>
              <a:t> abbiamo fattore x 3 di sensori e  x 4 di segnali magnetici disponibili in </a:t>
            </a:r>
            <a:r>
              <a:rPr lang="it-IT" b="1" dirty="0" err="1"/>
              <a:t>real</a:t>
            </a:r>
            <a:r>
              <a:rPr lang="it-IT" b="1" dirty="0"/>
              <a:t> time. </a:t>
            </a:r>
            <a:endParaRPr lang="en-GB" b="1" dirty="0"/>
          </a:p>
          <a:p>
            <a:endParaRPr lang="en-GB" dirty="0"/>
          </a:p>
          <a:p>
            <a:pPr defTabSz="966526">
              <a:defRPr/>
            </a:pPr>
            <a:r>
              <a:rPr lang="it-IT" dirty="0"/>
              <a:t>MIAIVO: </a:t>
            </a:r>
            <a:r>
              <a:rPr lang="it-IT" b="0" i="0" dirty="0">
                <a:solidFill>
                  <a:srgbClr val="0A0A0A"/>
                </a:solidFill>
                <a:effectLst/>
                <a:latin typeface="Google Sans"/>
              </a:rPr>
              <a:t>Meccanica Innovativa e Additiva Integrata: il </a:t>
            </a:r>
            <a:r>
              <a:rPr lang="it-IT" b="0" i="0" dirty="0" err="1">
                <a:solidFill>
                  <a:srgbClr val="0A0A0A"/>
                </a:solidFill>
                <a:effectLst/>
                <a:latin typeface="Google Sans"/>
              </a:rPr>
              <a:t>VenetO</a:t>
            </a:r>
            <a:endParaRPr lang="it-IT" b="0" i="0" dirty="0">
              <a:solidFill>
                <a:srgbClr val="0A0A0A"/>
              </a:solidFill>
              <a:effectLst/>
              <a:latin typeface="Google Sans"/>
            </a:endParaRPr>
          </a:p>
          <a:p>
            <a:pPr defTabSz="966526">
              <a:defRPr/>
            </a:pPr>
            <a:endParaRPr lang="it-IT" b="0" i="0" dirty="0">
              <a:solidFill>
                <a:srgbClr val="0A0A0A"/>
              </a:solidFill>
              <a:effectLst/>
              <a:latin typeface="Google Sans"/>
            </a:endParaRPr>
          </a:p>
          <a:p>
            <a:pPr defTabSz="966526">
              <a:defRPr/>
            </a:pPr>
            <a:r>
              <a:rPr lang="it-IT" b="1" dirty="0"/>
              <a:t>Il POR FESR (Programma Operativo Regionale del Fondo Europeo di Sviluppo Regionale</a:t>
            </a:r>
            <a:r>
              <a:rPr lang="it-IT" dirty="0"/>
              <a:t>) è lo strumento strategico, </a:t>
            </a:r>
            <a:r>
              <a:rPr lang="it-IT" b="1" dirty="0"/>
              <a:t>cofinanziato dall'UE</a:t>
            </a:r>
            <a:r>
              <a:rPr lang="it-IT" dirty="0"/>
              <a:t>, utilizzato dalle Regioni italiane per promuovere la coesione economica, sociale e territoriale</a:t>
            </a:r>
            <a:r>
              <a:rPr lang="it-IT" sz="1200" b="0" i="0" kern="1200" dirty="0">
                <a:solidFill>
                  <a:schemeClr val="tx1"/>
                </a:solidFill>
                <a:effectLst/>
                <a:latin typeface="+mn-lt"/>
                <a:ea typeface="+mn-ea"/>
                <a:cs typeface="+mn-cs"/>
              </a:rPr>
              <a:t>. Finanzia progetti su ricerca, innovazione, competitività delle PMI, transizione digitale ed ecologica per uno sviluppo intelligente e sostenibile. Finanziamento pari a 2 M€, per R&amp;S, a fronte di 4,3 M€ di spesa prevista per il completamento delle modifiche.</a:t>
            </a:r>
          </a:p>
          <a:p>
            <a:pPr defTabSz="966526">
              <a:defRPr/>
            </a:pPr>
            <a:r>
              <a:rPr lang="it-IT" dirty="0"/>
              <a:t>L’Upgrade di RFX-mod2 comprende anche una nuova disposizione dei sensori magnetici, progettata specificamente per il funzionamento in modalità tokamak ohmico. Questo consentirà di completare gli studi sul controllo degli </a:t>
            </a:r>
            <a:r>
              <a:rPr lang="it-IT" i="1" dirty="0" err="1"/>
              <a:t>error</a:t>
            </a:r>
            <a:r>
              <a:rPr lang="it-IT" i="1" dirty="0"/>
              <a:t> fields</a:t>
            </a:r>
            <a:r>
              <a:rPr lang="it-IT" dirty="0"/>
              <a:t>, sulla mitigazione dei modi </a:t>
            </a:r>
            <a:r>
              <a:rPr lang="it-IT" i="1" dirty="0" err="1"/>
              <a:t>tearing</a:t>
            </a:r>
            <a:r>
              <a:rPr lang="it-IT" dirty="0"/>
              <a:t> e sulla prevenzione delle disruption, nonché sulla decorrelazione degli elettroni </a:t>
            </a:r>
            <a:r>
              <a:rPr lang="it-IT" i="1" dirty="0" err="1"/>
              <a:t>runaway</a:t>
            </a:r>
            <a:r>
              <a:rPr lang="it-IT" dirty="0"/>
              <a:t> mediante il sistema di controllo attivo.</a:t>
            </a:r>
          </a:p>
          <a:p>
            <a:endParaRPr lang="en-GB" dirty="0"/>
          </a:p>
          <a:p>
            <a:r>
              <a:rPr lang="en-GB" dirty="0"/>
              <a:t>IAEA</a:t>
            </a:r>
            <a:r>
              <a:rPr lang="en-GB" baseline="0" dirty="0"/>
              <a:t> 2025</a:t>
            </a:r>
          </a:p>
          <a:p>
            <a:pPr defTabSz="966526">
              <a:defRPr/>
            </a:pPr>
            <a:r>
              <a:rPr lang="it-IT" dirty="0" err="1">
                <a:solidFill>
                  <a:srgbClr val="333333"/>
                </a:solidFill>
                <a:latin typeface="-apple-system"/>
              </a:rPr>
              <a:t>L.Marrelli</a:t>
            </a:r>
            <a:r>
              <a:rPr lang="it-IT" dirty="0">
                <a:solidFill>
                  <a:srgbClr val="333333"/>
                </a:solidFill>
                <a:latin typeface="-apple-system"/>
              </a:rPr>
              <a:t> et al </a:t>
            </a:r>
            <a:r>
              <a:rPr lang="en-US" dirty="0">
                <a:solidFill>
                  <a:srgbClr val="333333"/>
                </a:solidFill>
                <a:latin typeface="-apple-system"/>
              </a:rPr>
              <a:t>RFX-mod2 and the NEFERTARI project: a diffuse infrastructure for the study of magnetically confined plasmas for fusion</a:t>
            </a:r>
            <a:endParaRPr lang="en-US" i="1" dirty="0">
              <a:latin typeface="Comic Sans MS" panose="030F0702030302020204" pitchFamily="66" charset="0"/>
            </a:endParaRPr>
          </a:p>
          <a:p>
            <a:endParaRPr lang="en-GB" dirty="0"/>
          </a:p>
          <a:p>
            <a:pPr algn="l"/>
            <a:r>
              <a:rPr lang="it-IT" b="0" i="0" dirty="0">
                <a:solidFill>
                  <a:srgbClr val="333333"/>
                </a:solidFill>
                <a:effectLst/>
                <a:latin typeface="Roboto" panose="02000000000000000000" pitchFamily="2" charset="0"/>
              </a:rPr>
              <a:t>Il Consorzio RFX, grazie al progetto </a:t>
            </a:r>
            <a:r>
              <a:rPr lang="it-IT" b="1" i="0" dirty="0">
                <a:solidFill>
                  <a:srgbClr val="333333"/>
                </a:solidFill>
                <a:effectLst/>
                <a:latin typeface="Roboto" panose="02000000000000000000" pitchFamily="2" charset="0"/>
              </a:rPr>
              <a:t>MIAIVO</a:t>
            </a:r>
            <a:r>
              <a:rPr lang="it-IT" b="0" i="0" dirty="0">
                <a:solidFill>
                  <a:srgbClr val="333333"/>
                </a:solidFill>
                <a:effectLst/>
                <a:latin typeface="Roboto" panose="02000000000000000000" pitchFamily="2" charset="0"/>
              </a:rPr>
              <a:t> (Meccanica Innovativa e Additiva Integrata: il </a:t>
            </a:r>
            <a:r>
              <a:rPr lang="it-IT" b="0" i="0" dirty="0" err="1">
                <a:solidFill>
                  <a:srgbClr val="333333"/>
                </a:solidFill>
                <a:effectLst/>
                <a:latin typeface="Roboto" panose="02000000000000000000" pitchFamily="2" charset="0"/>
              </a:rPr>
              <a:t>VenetO</a:t>
            </a:r>
            <a:r>
              <a:rPr lang="it-IT" b="0" i="0" dirty="0">
                <a:solidFill>
                  <a:srgbClr val="333333"/>
                </a:solidFill>
                <a:effectLst/>
                <a:latin typeface="Roboto" panose="02000000000000000000" pitchFamily="2" charset="0"/>
              </a:rPr>
              <a:t> dalla ricerca alle opportunità nel mercato attuale e futuro), ha avuto la possibilità di iniziare i lavori di </a:t>
            </a:r>
            <a:r>
              <a:rPr lang="it-IT" b="1" i="0" dirty="0">
                <a:solidFill>
                  <a:srgbClr val="333333"/>
                </a:solidFill>
                <a:effectLst/>
                <a:latin typeface="Roboto" panose="02000000000000000000" pitchFamily="2" charset="0"/>
              </a:rPr>
              <a:t>modifica migliorativa </a:t>
            </a:r>
            <a:r>
              <a:rPr lang="it-IT" b="0" i="0" dirty="0">
                <a:solidFill>
                  <a:srgbClr val="333333"/>
                </a:solidFill>
                <a:effectLst/>
                <a:latin typeface="Roboto" panose="02000000000000000000" pitchFamily="2" charset="0"/>
              </a:rPr>
              <a:t>della macchina </a:t>
            </a:r>
            <a:r>
              <a:rPr lang="it-IT" b="1" i="0" u="none" strike="noStrike" dirty="0">
                <a:solidFill>
                  <a:srgbClr val="00B2DD"/>
                </a:solidFill>
                <a:effectLst/>
                <a:latin typeface="Roboto" panose="02000000000000000000" pitchFamily="2" charset="0"/>
                <a:hlinkClick r:id="rId3"/>
              </a:rPr>
              <a:t>RFX-mod2</a:t>
            </a:r>
            <a:r>
              <a:rPr lang="it-IT" b="1" i="0" dirty="0">
                <a:solidFill>
                  <a:srgbClr val="333333"/>
                </a:solidFill>
                <a:effectLst/>
                <a:latin typeface="Roboto" panose="02000000000000000000" pitchFamily="2" charset="0"/>
              </a:rPr>
              <a:t>.</a:t>
            </a:r>
            <a:br>
              <a:rPr lang="it-IT" b="0" i="0" dirty="0">
                <a:solidFill>
                  <a:srgbClr val="333333"/>
                </a:solidFill>
                <a:effectLst/>
                <a:latin typeface="Roboto" panose="02000000000000000000" pitchFamily="2" charset="0"/>
              </a:rPr>
            </a:br>
            <a:r>
              <a:rPr lang="it-IT" b="0" i="0" dirty="0">
                <a:solidFill>
                  <a:srgbClr val="333333"/>
                </a:solidFill>
                <a:effectLst/>
                <a:latin typeface="Roboto" panose="02000000000000000000" pitchFamily="2" charset="0"/>
              </a:rPr>
              <a:t>RFX-mod2 è una delle principali </a:t>
            </a:r>
            <a:r>
              <a:rPr lang="it-IT" b="1" i="0" dirty="0">
                <a:solidFill>
                  <a:srgbClr val="333333"/>
                </a:solidFill>
                <a:effectLst/>
                <a:latin typeface="Roboto" panose="02000000000000000000" pitchFamily="2" charset="0"/>
              </a:rPr>
              <a:t>macchine sperimentali</a:t>
            </a:r>
            <a:r>
              <a:rPr lang="it-IT" b="0" i="0" dirty="0">
                <a:solidFill>
                  <a:srgbClr val="333333"/>
                </a:solidFill>
                <a:effectLst/>
                <a:latin typeface="Roboto" panose="02000000000000000000" pitchFamily="2" charset="0"/>
              </a:rPr>
              <a:t> presenti al Consorzio RFX e il più grande esperimento al mondo per lo</a:t>
            </a:r>
            <a:r>
              <a:rPr lang="it-IT" b="1" i="0" dirty="0">
                <a:solidFill>
                  <a:srgbClr val="333333"/>
                </a:solidFill>
                <a:effectLst/>
                <a:latin typeface="Roboto" panose="02000000000000000000" pitchFamily="2" charset="0"/>
              </a:rPr>
              <a:t> studio della fisica dei plasmi</a:t>
            </a:r>
            <a:r>
              <a:rPr lang="it-IT" b="0" i="0" dirty="0">
                <a:solidFill>
                  <a:srgbClr val="333333"/>
                </a:solidFill>
                <a:effectLst/>
                <a:latin typeface="Roboto" panose="02000000000000000000" pitchFamily="2" charset="0"/>
              </a:rPr>
              <a:t> in </a:t>
            </a:r>
            <a:r>
              <a:rPr lang="it-IT" b="1" i="0" dirty="0">
                <a:solidFill>
                  <a:srgbClr val="333333"/>
                </a:solidFill>
                <a:effectLst/>
                <a:latin typeface="Roboto" panose="02000000000000000000" pitchFamily="2" charset="0"/>
              </a:rPr>
              <a:t>configurazione </a:t>
            </a:r>
            <a:r>
              <a:rPr lang="it-IT" b="1" i="0" u="none" strike="noStrike" dirty="0">
                <a:solidFill>
                  <a:srgbClr val="00B2DD"/>
                </a:solidFill>
                <a:effectLst/>
                <a:latin typeface="Roboto" panose="02000000000000000000" pitchFamily="2" charset="0"/>
                <a:hlinkClick r:id="rId4"/>
              </a:rPr>
              <a:t>RFP</a:t>
            </a:r>
            <a:r>
              <a:rPr lang="it-IT" b="1" i="0" dirty="0">
                <a:solidFill>
                  <a:srgbClr val="333333"/>
                </a:solidFill>
                <a:effectLst/>
                <a:latin typeface="Roboto" panose="02000000000000000000" pitchFamily="2" charset="0"/>
              </a:rPr>
              <a:t>.</a:t>
            </a:r>
            <a:endParaRPr lang="it-IT" b="0" i="0" dirty="0">
              <a:solidFill>
                <a:srgbClr val="333333"/>
              </a:solidFill>
              <a:effectLst/>
              <a:latin typeface="Roboto" panose="02000000000000000000" pitchFamily="2" charset="0"/>
            </a:endParaRPr>
          </a:p>
          <a:p>
            <a:pPr algn="l"/>
            <a:r>
              <a:rPr lang="it-IT" b="1" i="0" dirty="0">
                <a:solidFill>
                  <a:srgbClr val="333333"/>
                </a:solidFill>
                <a:effectLst/>
                <a:latin typeface="Roboto" panose="02000000000000000000" pitchFamily="2" charset="0"/>
              </a:rPr>
              <a:t>MIAIVO </a:t>
            </a:r>
            <a:r>
              <a:rPr lang="it-IT" b="0" i="0" dirty="0">
                <a:solidFill>
                  <a:srgbClr val="333333"/>
                </a:solidFill>
                <a:effectLst/>
                <a:latin typeface="Roboto" panose="02000000000000000000" pitchFamily="2" charset="0"/>
              </a:rPr>
              <a:t>è una concreta </a:t>
            </a:r>
            <a:r>
              <a:rPr lang="it-IT" b="1" i="0" dirty="0">
                <a:solidFill>
                  <a:srgbClr val="333333"/>
                </a:solidFill>
                <a:effectLst/>
                <a:latin typeface="Roboto" panose="02000000000000000000" pitchFamily="2" charset="0"/>
              </a:rPr>
              <a:t>opportunità</a:t>
            </a:r>
            <a:r>
              <a:rPr lang="it-IT" b="0" i="0" dirty="0">
                <a:solidFill>
                  <a:srgbClr val="333333"/>
                </a:solidFill>
                <a:effectLst/>
                <a:latin typeface="Roboto" panose="02000000000000000000" pitchFamily="2" charset="0"/>
              </a:rPr>
              <a:t> per creare una sinergia tra realizzazione di apparati per ricerca con prestazioni spinte e processi di </a:t>
            </a:r>
            <a:r>
              <a:rPr lang="it-IT" b="1" i="0" dirty="0">
                <a:solidFill>
                  <a:srgbClr val="333333"/>
                </a:solidFill>
                <a:effectLst/>
                <a:latin typeface="Roboto" panose="02000000000000000000" pitchFamily="2" charset="0"/>
              </a:rPr>
              <a:t>innovazione industriale</a:t>
            </a:r>
            <a:r>
              <a:rPr lang="it-IT" b="0" i="0" dirty="0">
                <a:solidFill>
                  <a:srgbClr val="333333"/>
                </a:solidFill>
                <a:effectLst/>
                <a:latin typeface="Roboto" panose="02000000000000000000" pitchFamily="2" charset="0"/>
              </a:rPr>
              <a:t>.</a:t>
            </a:r>
          </a:p>
          <a:p>
            <a:pPr>
              <a:buFont typeface="Arial" panose="020B0604020202020204" pitchFamily="34" charset="0"/>
              <a:buChar char="•"/>
            </a:pPr>
            <a:r>
              <a:rPr lang="it-IT" dirty="0">
                <a:effectLst/>
              </a:rPr>
              <a:t>rendering delle modifiche migliorative</a:t>
            </a:r>
          </a:p>
          <a:p>
            <a:pPr>
              <a:buFont typeface="Arial" panose="020B0604020202020204" pitchFamily="34" charset="0"/>
              <a:buChar char="•"/>
            </a:pPr>
            <a:r>
              <a:rPr lang="it-IT" dirty="0">
                <a:effectLst/>
              </a:rPr>
              <a:t>la scocca in rame di RFX-</a:t>
            </a:r>
            <a:r>
              <a:rPr lang="it-IT" dirty="0" err="1">
                <a:effectLst/>
              </a:rPr>
              <a:t>mod</a:t>
            </a:r>
            <a:endParaRPr lang="it-IT" dirty="0">
              <a:effectLst/>
            </a:endParaRPr>
          </a:p>
          <a:p>
            <a:pPr>
              <a:buFont typeface="Arial" panose="020B0604020202020204" pitchFamily="34" charset="0"/>
              <a:buChar char="•"/>
            </a:pPr>
            <a:r>
              <a:rPr lang="it-IT" dirty="0">
                <a:effectLst/>
              </a:rPr>
              <a:t>operazioni di movimentazione della struttura meccanica di supporto di RFX-</a:t>
            </a:r>
            <a:r>
              <a:rPr lang="it-IT" dirty="0" err="1">
                <a:effectLst/>
              </a:rPr>
              <a:t>mod</a:t>
            </a:r>
            <a:endParaRPr lang="it-IT" dirty="0">
              <a:effectLst/>
            </a:endParaRPr>
          </a:p>
          <a:p>
            <a:pPr>
              <a:buFont typeface="Arial" panose="020B0604020202020204" pitchFamily="34" charset="0"/>
              <a:buNone/>
            </a:pPr>
            <a:endParaRPr lang="it-IT" dirty="0">
              <a:effectLst/>
            </a:endParaRPr>
          </a:p>
          <a:p>
            <a:pPr algn="l"/>
            <a:r>
              <a:rPr lang="it-IT" b="0" i="0" dirty="0">
                <a:solidFill>
                  <a:srgbClr val="333333"/>
                </a:solidFill>
                <a:effectLst/>
                <a:latin typeface="Roboto" panose="02000000000000000000" pitchFamily="2" charset="0"/>
              </a:rPr>
              <a:t>Il progetto, avviato nel </a:t>
            </a:r>
            <a:r>
              <a:rPr lang="it-IT" b="1" i="0" dirty="0">
                <a:solidFill>
                  <a:srgbClr val="333333"/>
                </a:solidFill>
                <a:effectLst/>
                <a:latin typeface="Roboto" panose="02000000000000000000" pitchFamily="2" charset="0"/>
              </a:rPr>
              <a:t>2018</a:t>
            </a:r>
            <a:r>
              <a:rPr lang="it-IT" b="0" i="0" dirty="0">
                <a:solidFill>
                  <a:srgbClr val="333333"/>
                </a:solidFill>
                <a:effectLst/>
                <a:latin typeface="Roboto" panose="02000000000000000000" pitchFamily="2" charset="0"/>
              </a:rPr>
              <a:t> grazie ad un </a:t>
            </a:r>
            <a:r>
              <a:rPr lang="it-IT" b="0" i="0" u="none" strike="noStrike" dirty="0">
                <a:solidFill>
                  <a:srgbClr val="00B2DD"/>
                </a:solidFill>
                <a:effectLst/>
                <a:latin typeface="Roboto" panose="02000000000000000000" pitchFamily="2" charset="0"/>
                <a:hlinkClick r:id="rId5"/>
              </a:rPr>
              <a:t>bando della Regione Veneto, nell’ambito del progetto POR FESR 2014-2020</a:t>
            </a:r>
            <a:r>
              <a:rPr lang="it-IT" b="0" i="0" dirty="0">
                <a:solidFill>
                  <a:srgbClr val="333333"/>
                </a:solidFill>
                <a:effectLst/>
                <a:latin typeface="Roboto" panose="02000000000000000000" pitchFamily="2" charset="0"/>
              </a:rPr>
              <a:t>, è finalizzato a conseguire un sensibile aumento della propensione di investimento in </a:t>
            </a:r>
            <a:r>
              <a:rPr lang="it-IT" b="0" i="0" dirty="0" err="1">
                <a:solidFill>
                  <a:srgbClr val="333333"/>
                </a:solidFill>
                <a:effectLst/>
                <a:latin typeface="Roboto" panose="02000000000000000000" pitchFamily="2" charset="0"/>
              </a:rPr>
              <a:t>in</a:t>
            </a:r>
            <a:r>
              <a:rPr lang="it-IT" b="1" i="0" dirty="0">
                <a:solidFill>
                  <a:srgbClr val="333333"/>
                </a:solidFill>
                <a:effectLst/>
                <a:latin typeface="Roboto" panose="02000000000000000000" pitchFamily="2" charset="0"/>
              </a:rPr>
              <a:t> Ricerca industriale e Sviluppo</a:t>
            </a:r>
            <a:r>
              <a:rPr lang="it-IT" b="0" i="0" dirty="0">
                <a:solidFill>
                  <a:srgbClr val="333333"/>
                </a:solidFill>
                <a:effectLst/>
                <a:latin typeface="Roboto" panose="02000000000000000000" pitchFamily="2" charset="0"/>
              </a:rPr>
              <a:t> sperimentale da parte delle </a:t>
            </a:r>
            <a:r>
              <a:rPr lang="it-IT" b="1" i="0" dirty="0">
                <a:solidFill>
                  <a:srgbClr val="333333"/>
                </a:solidFill>
                <a:effectLst/>
                <a:latin typeface="Roboto" panose="02000000000000000000" pitchFamily="2" charset="0"/>
              </a:rPr>
              <a:t>imprese venete</a:t>
            </a:r>
            <a:r>
              <a:rPr lang="it-IT" b="0" i="0" dirty="0">
                <a:solidFill>
                  <a:srgbClr val="333333"/>
                </a:solidFill>
                <a:effectLst/>
                <a:latin typeface="Roboto" panose="02000000000000000000" pitchFamily="2" charset="0"/>
              </a:rPr>
              <a:t>, ottenibile attraverso un consolidamento dei rapporti con il mondo della ricerca.  </a:t>
            </a:r>
          </a:p>
          <a:p>
            <a:pPr algn="l"/>
            <a:r>
              <a:rPr lang="it-IT" b="0" i="0" dirty="0">
                <a:solidFill>
                  <a:srgbClr val="333333"/>
                </a:solidFill>
                <a:effectLst/>
                <a:latin typeface="Roboto" panose="02000000000000000000" pitchFamily="2" charset="0"/>
              </a:rPr>
              <a:t>Grazie al </a:t>
            </a:r>
            <a:r>
              <a:rPr lang="it-IT" b="1" i="0" dirty="0">
                <a:solidFill>
                  <a:srgbClr val="333333"/>
                </a:solidFill>
                <a:effectLst/>
                <a:latin typeface="Roboto" panose="02000000000000000000" pitchFamily="2" charset="0"/>
              </a:rPr>
              <a:t>finanziamento MIAIVO</a:t>
            </a:r>
            <a:r>
              <a:rPr lang="it-IT" b="0" i="0" dirty="0">
                <a:solidFill>
                  <a:srgbClr val="333333"/>
                </a:solidFill>
                <a:effectLst/>
                <a:latin typeface="Roboto" panose="02000000000000000000" pitchFamily="2" charset="0"/>
              </a:rPr>
              <a:t> , pari a 2.040.540,00 €, a fronte di spese ammesse pari a 4.276.600,00 €, si è potuto avviare lo </a:t>
            </a:r>
            <a:r>
              <a:rPr lang="it-IT" b="1" i="0" dirty="0">
                <a:solidFill>
                  <a:srgbClr val="333333"/>
                </a:solidFill>
                <a:effectLst/>
                <a:latin typeface="Roboto" panose="02000000000000000000" pitchFamily="2" charset="0"/>
              </a:rPr>
              <a:t>sviluppo delle tecnologie innovative</a:t>
            </a:r>
            <a:r>
              <a:rPr lang="it-IT" b="0" i="0" dirty="0">
                <a:solidFill>
                  <a:srgbClr val="333333"/>
                </a:solidFill>
                <a:effectLst/>
                <a:latin typeface="Roboto" panose="02000000000000000000" pitchFamily="2" charset="0"/>
              </a:rPr>
              <a:t> richieste per eseguire le modifiche migliorative dell’impianto </a:t>
            </a:r>
            <a:r>
              <a:rPr lang="it-IT" b="0" i="0" u="none" strike="noStrike" dirty="0">
                <a:solidFill>
                  <a:srgbClr val="00B2DD"/>
                </a:solidFill>
                <a:effectLst/>
                <a:latin typeface="Roboto" panose="02000000000000000000" pitchFamily="2" charset="0"/>
                <a:hlinkClick r:id="rId3"/>
              </a:rPr>
              <a:t>RFX-mod2</a:t>
            </a:r>
            <a:r>
              <a:rPr lang="it-IT" b="0" i="0" dirty="0">
                <a:solidFill>
                  <a:srgbClr val="333333"/>
                </a:solidFill>
                <a:effectLst/>
                <a:latin typeface="Roboto" panose="02000000000000000000" pitchFamily="2" charset="0"/>
              </a:rPr>
              <a:t> quali ad esempio: </a:t>
            </a:r>
            <a:r>
              <a:rPr lang="it-IT" b="1" i="0" dirty="0">
                <a:solidFill>
                  <a:srgbClr val="333333"/>
                </a:solidFill>
                <a:effectLst/>
                <a:latin typeface="Roboto" panose="02000000000000000000" pitchFamily="2" charset="0"/>
              </a:rPr>
              <a:t>trattamento superficiale dei materiali</a:t>
            </a:r>
            <a:r>
              <a:rPr lang="it-IT" b="0" i="0" dirty="0">
                <a:solidFill>
                  <a:srgbClr val="333333"/>
                </a:solidFill>
                <a:effectLst/>
                <a:latin typeface="Roboto" panose="02000000000000000000" pitchFamily="2" charset="0"/>
              </a:rPr>
              <a:t>, realizzazione di</a:t>
            </a:r>
            <a:r>
              <a:rPr lang="it-IT" b="1" i="0" dirty="0">
                <a:solidFill>
                  <a:srgbClr val="333333"/>
                </a:solidFill>
                <a:effectLst/>
                <a:latin typeface="Roboto" panose="02000000000000000000" pitchFamily="2" charset="0"/>
              </a:rPr>
              <a:t> componenti per camere da vuoto</a:t>
            </a:r>
            <a:r>
              <a:rPr lang="it-IT" b="0" i="0" dirty="0">
                <a:solidFill>
                  <a:srgbClr val="333333"/>
                </a:solidFill>
                <a:effectLst/>
                <a:latin typeface="Roboto" panose="02000000000000000000" pitchFamily="2" charset="0"/>
              </a:rPr>
              <a:t> con materiali polimerici ad alte prestazioni, realizzazione di </a:t>
            </a:r>
            <a:r>
              <a:rPr lang="it-IT" b="1" i="0" dirty="0">
                <a:solidFill>
                  <a:srgbClr val="333333"/>
                </a:solidFill>
                <a:effectLst/>
                <a:latin typeface="Roboto" panose="02000000000000000000" pitchFamily="2" charset="0"/>
              </a:rPr>
              <a:t>componenti metallici </a:t>
            </a:r>
            <a:r>
              <a:rPr lang="it-IT" b="0" i="0" dirty="0">
                <a:solidFill>
                  <a:srgbClr val="333333"/>
                </a:solidFill>
                <a:effectLst/>
                <a:latin typeface="Roboto" panose="02000000000000000000" pitchFamily="2" charset="0"/>
              </a:rPr>
              <a:t>mediante </a:t>
            </a:r>
            <a:r>
              <a:rPr lang="it-IT" b="1" i="0" dirty="0">
                <a:solidFill>
                  <a:srgbClr val="333333"/>
                </a:solidFill>
                <a:effectLst/>
                <a:latin typeface="Roboto" panose="02000000000000000000" pitchFamily="2" charset="0"/>
              </a:rPr>
              <a:t>manifattura additiva</a:t>
            </a:r>
            <a:r>
              <a:rPr lang="it-IT" b="0" i="0" dirty="0">
                <a:solidFill>
                  <a:srgbClr val="333333"/>
                </a:solidFill>
                <a:effectLst/>
                <a:latin typeface="Roboto" panose="02000000000000000000" pitchFamily="2" charset="0"/>
              </a:rPr>
              <a:t>.</a:t>
            </a:r>
          </a:p>
          <a:p>
            <a:endParaRPr lang="en-GB" dirty="0"/>
          </a:p>
        </p:txBody>
      </p:sp>
      <p:sp>
        <p:nvSpPr>
          <p:cNvPr id="4" name="Slide Number Placeholder 3"/>
          <p:cNvSpPr>
            <a:spLocks noGrp="1"/>
          </p:cNvSpPr>
          <p:nvPr>
            <p:ph type="sldNum" sz="quarter" idx="5"/>
          </p:nvPr>
        </p:nvSpPr>
        <p:spPr/>
        <p:txBody>
          <a:bodyPr/>
          <a:lstStyle/>
          <a:p>
            <a:fld id="{D8E4223B-C480-4C27-91F0-0FB87A59928E}" type="slidenum">
              <a:rPr lang="en-GB" smtClean="0"/>
              <a:t>9</a:t>
            </a:fld>
            <a:endParaRPr lang="en-GB"/>
          </a:p>
        </p:txBody>
      </p:sp>
    </p:spTree>
    <p:extLst>
      <p:ext uri="{BB962C8B-B14F-4D97-AF65-F5344CB8AC3E}">
        <p14:creationId xmlns:p14="http://schemas.microsoft.com/office/powerpoint/2010/main" val="12200737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7F696-A53C-4E20-BFA1-7EA052A4EB9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A4E5355-30FA-4A67-85D2-65022147D15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35FF89B-3CC2-483E-9BE1-C4EDD9275BC5}"/>
              </a:ext>
            </a:extLst>
          </p:cNvPr>
          <p:cNvSpPr>
            <a:spLocks noGrp="1"/>
          </p:cNvSpPr>
          <p:nvPr>
            <p:ph type="dt" sz="half" idx="10"/>
          </p:nvPr>
        </p:nvSpPr>
        <p:spPr/>
        <p:txBody>
          <a:bodyPr/>
          <a:lstStyle/>
          <a:p>
            <a:fld id="{56073F8C-885E-4027-82B9-D633653A1A50}" type="datetimeFigureOut">
              <a:rPr lang="en-GB" smtClean="0"/>
              <a:t>24/03/2026</a:t>
            </a:fld>
            <a:endParaRPr lang="en-GB"/>
          </a:p>
        </p:txBody>
      </p:sp>
      <p:sp>
        <p:nvSpPr>
          <p:cNvPr id="5" name="Footer Placeholder 4">
            <a:extLst>
              <a:ext uri="{FF2B5EF4-FFF2-40B4-BE49-F238E27FC236}">
                <a16:creationId xmlns:a16="http://schemas.microsoft.com/office/drawing/2014/main" id="{EC82119C-4B88-4154-B188-98A2A694288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05E4B5-4E83-417D-83F6-80133F22B928}"/>
              </a:ext>
            </a:extLst>
          </p:cNvPr>
          <p:cNvSpPr>
            <a:spLocks noGrp="1"/>
          </p:cNvSpPr>
          <p:nvPr>
            <p:ph type="sldNum" sz="quarter" idx="12"/>
          </p:nvPr>
        </p:nvSpPr>
        <p:spPr/>
        <p:txBody>
          <a:bodyPr/>
          <a:lstStyle/>
          <a:p>
            <a:fld id="{0A09A5D1-09CA-40EC-875D-4647626751AF}" type="slidenum">
              <a:rPr lang="en-GB" smtClean="0"/>
              <a:t>‹#›</a:t>
            </a:fld>
            <a:endParaRPr lang="en-GB"/>
          </a:p>
        </p:txBody>
      </p:sp>
    </p:spTree>
    <p:extLst>
      <p:ext uri="{BB962C8B-B14F-4D97-AF65-F5344CB8AC3E}">
        <p14:creationId xmlns:p14="http://schemas.microsoft.com/office/powerpoint/2010/main" val="173858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6955E-4225-42F2-A4CB-F91D68A095D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BBBD17F-D40E-423C-9682-EEB3FDF6AA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6B8CBF7-811E-4F10-BD43-09E64B474D05}"/>
              </a:ext>
            </a:extLst>
          </p:cNvPr>
          <p:cNvSpPr>
            <a:spLocks noGrp="1"/>
          </p:cNvSpPr>
          <p:nvPr>
            <p:ph type="dt" sz="half" idx="10"/>
          </p:nvPr>
        </p:nvSpPr>
        <p:spPr/>
        <p:txBody>
          <a:bodyPr/>
          <a:lstStyle/>
          <a:p>
            <a:fld id="{56073F8C-885E-4027-82B9-D633653A1A50}" type="datetimeFigureOut">
              <a:rPr lang="en-GB" smtClean="0"/>
              <a:t>24/03/2026</a:t>
            </a:fld>
            <a:endParaRPr lang="en-GB"/>
          </a:p>
        </p:txBody>
      </p:sp>
      <p:sp>
        <p:nvSpPr>
          <p:cNvPr id="5" name="Footer Placeholder 4">
            <a:extLst>
              <a:ext uri="{FF2B5EF4-FFF2-40B4-BE49-F238E27FC236}">
                <a16:creationId xmlns:a16="http://schemas.microsoft.com/office/drawing/2014/main" id="{5669938E-F60B-41BB-9559-A6CFCE0A264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19A00A3-FD53-4C52-8600-08539CB57F5C}"/>
              </a:ext>
            </a:extLst>
          </p:cNvPr>
          <p:cNvSpPr>
            <a:spLocks noGrp="1"/>
          </p:cNvSpPr>
          <p:nvPr>
            <p:ph type="sldNum" sz="quarter" idx="12"/>
          </p:nvPr>
        </p:nvSpPr>
        <p:spPr/>
        <p:txBody>
          <a:bodyPr/>
          <a:lstStyle/>
          <a:p>
            <a:fld id="{0A09A5D1-09CA-40EC-875D-4647626751AF}" type="slidenum">
              <a:rPr lang="en-GB" smtClean="0"/>
              <a:t>‹#›</a:t>
            </a:fld>
            <a:endParaRPr lang="en-GB"/>
          </a:p>
        </p:txBody>
      </p:sp>
      <p:pic>
        <p:nvPicPr>
          <p:cNvPr id="7" name="Picture 2">
            <a:extLst>
              <a:ext uri="{FF2B5EF4-FFF2-40B4-BE49-F238E27FC236}">
                <a16:creationId xmlns:a16="http://schemas.microsoft.com/office/drawing/2014/main" id="{BB96C2FF-D5B8-41C9-9C80-1384B5E75BE4}"/>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9376" b="14572"/>
          <a:stretch/>
        </p:blipFill>
        <p:spPr bwMode="auto">
          <a:xfrm>
            <a:off x="0" y="0"/>
            <a:ext cx="10656346" cy="82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a:extLst>
              <a:ext uri="{FF2B5EF4-FFF2-40B4-BE49-F238E27FC236}">
                <a16:creationId xmlns:a16="http://schemas.microsoft.com/office/drawing/2014/main" id="{3DEFC3AB-ACF2-464F-A9FE-0D78C424462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r="-1558"/>
          <a:stretch/>
        </p:blipFill>
        <p:spPr>
          <a:xfrm>
            <a:off x="10771688" y="0"/>
            <a:ext cx="1279634" cy="828849"/>
          </a:xfrm>
          <a:prstGeom prst="rect">
            <a:avLst/>
          </a:prstGeom>
        </p:spPr>
      </p:pic>
      <p:sp>
        <p:nvSpPr>
          <p:cNvPr id="9" name="TextBox 8">
            <a:extLst>
              <a:ext uri="{FF2B5EF4-FFF2-40B4-BE49-F238E27FC236}">
                <a16:creationId xmlns:a16="http://schemas.microsoft.com/office/drawing/2014/main" id="{204FE9C7-78F8-4631-B8B3-119C0883EFBF}"/>
              </a:ext>
            </a:extLst>
          </p:cNvPr>
          <p:cNvSpPr txBox="1"/>
          <p:nvPr userDrawn="1"/>
        </p:nvSpPr>
        <p:spPr>
          <a:xfrm>
            <a:off x="0" y="6627168"/>
            <a:ext cx="12192000" cy="230832"/>
          </a:xfrm>
          <a:prstGeom prst="rect">
            <a:avLst/>
          </a:prstGeom>
          <a:solidFill>
            <a:srgbClr val="BB7537"/>
          </a:solidFill>
        </p:spPr>
        <p:txBody>
          <a:bodyPr wrap="square" anchor="ctr" anchorCtr="0">
            <a:spAutoFit/>
          </a:bodyPr>
          <a:lstStyle/>
          <a:p>
            <a:pPr>
              <a:tabLst>
                <a:tab pos="12020550" algn="r"/>
              </a:tabLst>
            </a:pPr>
            <a:r>
              <a:rPr lang="en-US" sz="900" i="1" dirty="0">
                <a:solidFill>
                  <a:schemeClr val="bg1"/>
                </a:solidFill>
              </a:rPr>
              <a:t>PNRRR </a:t>
            </a:r>
            <a:r>
              <a:rPr lang="en-US" sz="900" i="1" dirty="0" err="1">
                <a:solidFill>
                  <a:schemeClr val="bg1"/>
                </a:solidFill>
              </a:rPr>
              <a:t>Missione</a:t>
            </a:r>
            <a:r>
              <a:rPr lang="en-US" sz="900" i="1" dirty="0">
                <a:solidFill>
                  <a:schemeClr val="bg1"/>
                </a:solidFill>
              </a:rPr>
              <a:t> 4 </a:t>
            </a:r>
            <a:r>
              <a:rPr lang="en-US" sz="900" i="1" dirty="0" err="1">
                <a:solidFill>
                  <a:schemeClr val="bg1"/>
                </a:solidFill>
              </a:rPr>
              <a:t>Istruzione</a:t>
            </a:r>
            <a:r>
              <a:rPr lang="en-US" sz="900" i="1" dirty="0">
                <a:solidFill>
                  <a:schemeClr val="bg1"/>
                </a:solidFill>
              </a:rPr>
              <a:t> e Ricerca - NEFERTARI final workshop, Padova 25-27 March 2026, </a:t>
            </a:r>
            <a:r>
              <a:rPr lang="en-US" sz="900" i="1" dirty="0"/>
              <a:t>Luca Grando, PhD, WP1 - From RFX-mod to RFX-mod2: revamping of the Technological Plants </a:t>
            </a:r>
            <a:r>
              <a:rPr lang="en-US" sz="900" i="1" dirty="0">
                <a:solidFill>
                  <a:schemeClr val="bg1"/>
                </a:solidFill>
              </a:rPr>
              <a:t>	slide </a:t>
            </a:r>
            <a:fld id="{FF49CB02-CB9B-464E-9024-69E0CACEE423}" type="slidenum">
              <a:rPr lang="en-US" sz="900" i="1" smtClean="0">
                <a:solidFill>
                  <a:schemeClr val="bg1"/>
                </a:solidFill>
              </a:rPr>
              <a:pPr>
                <a:tabLst>
                  <a:tab pos="12020550" algn="r"/>
                </a:tabLst>
              </a:pPr>
              <a:t>‹#›</a:t>
            </a:fld>
            <a:r>
              <a:rPr lang="en-US" sz="900" i="1" dirty="0">
                <a:solidFill>
                  <a:schemeClr val="bg1"/>
                </a:solidFill>
              </a:rPr>
              <a:t> / 9</a:t>
            </a:r>
          </a:p>
        </p:txBody>
      </p:sp>
    </p:spTree>
    <p:extLst>
      <p:ext uri="{BB962C8B-B14F-4D97-AF65-F5344CB8AC3E}">
        <p14:creationId xmlns:p14="http://schemas.microsoft.com/office/powerpoint/2010/main" val="39267387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A0CECF7-8584-419B-899C-4ACD644CFA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3C406D1-2F43-4866-8ED9-7A308FFAF9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61416D-BDB7-446C-95DD-B93943911F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073F8C-885E-4027-82B9-D633653A1A50}" type="datetimeFigureOut">
              <a:rPr lang="en-GB" smtClean="0"/>
              <a:t>24/03/2026</a:t>
            </a:fld>
            <a:endParaRPr lang="en-GB"/>
          </a:p>
        </p:txBody>
      </p:sp>
      <p:sp>
        <p:nvSpPr>
          <p:cNvPr id="5" name="Footer Placeholder 4">
            <a:extLst>
              <a:ext uri="{FF2B5EF4-FFF2-40B4-BE49-F238E27FC236}">
                <a16:creationId xmlns:a16="http://schemas.microsoft.com/office/drawing/2014/main" id="{37BA966F-B802-4D60-9D18-2DA7388C80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1069441-B831-471E-82D8-BB13D835B3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09A5D1-09CA-40EC-875D-4647626751AF}" type="slidenum">
              <a:rPr lang="en-GB" smtClean="0"/>
              <a:t>‹#›</a:t>
            </a:fld>
            <a:endParaRPr lang="en-GB"/>
          </a:p>
        </p:txBody>
      </p:sp>
    </p:spTree>
    <p:extLst>
      <p:ext uri="{BB962C8B-B14F-4D97-AF65-F5344CB8AC3E}">
        <p14:creationId xmlns:p14="http://schemas.microsoft.com/office/powerpoint/2010/main" val="3912887857"/>
      </p:ext>
    </p:extLst>
  </p:cSld>
  <p:clrMap bg1="lt1" tx1="dk1" bg2="lt2" tx2="dk2" accent1="accent1" accent2="accent2" accent3="accent3" accent4="accent4" accent5="accent5" accent6="accent6" hlink="hlink" folHlink="folHlink"/>
  <p:sldLayoutIdLst>
    <p:sldLayoutId id="2147483649" r:id="rId1"/>
    <p:sldLayoutId id="2147483651"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1.xml"/><Relationship Id="rId13" Type="http://schemas.openxmlformats.org/officeDocument/2006/relationships/image" Target="../media/image8.png"/><Relationship Id="rId18" Type="http://schemas.openxmlformats.org/officeDocument/2006/relationships/image" Target="../media/image13.png"/><Relationship Id="rId3" Type="http://schemas.openxmlformats.org/officeDocument/2006/relationships/image" Target="../media/image3.png"/><Relationship Id="rId21" Type="http://schemas.openxmlformats.org/officeDocument/2006/relationships/image" Target="../media/image16.emf"/><Relationship Id="rId7" Type="http://schemas.openxmlformats.org/officeDocument/2006/relationships/image" Target="../media/image7.png"/><Relationship Id="rId12" Type="http://schemas.microsoft.com/office/2007/relationships/diagramDrawing" Target="../diagrams/drawing1.xml"/><Relationship Id="rId17" Type="http://schemas.openxmlformats.org/officeDocument/2006/relationships/image" Target="../media/image12.png"/><Relationship Id="rId2" Type="http://schemas.openxmlformats.org/officeDocument/2006/relationships/notesSlide" Target="../notesSlides/notesSlide2.xml"/><Relationship Id="rId16" Type="http://schemas.openxmlformats.org/officeDocument/2006/relationships/image" Target="../media/image11.png"/><Relationship Id="rId20" Type="http://schemas.openxmlformats.org/officeDocument/2006/relationships/image" Target="../media/image15.emf"/><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diagramColors" Target="../diagrams/colors1.xml"/><Relationship Id="rId5" Type="http://schemas.openxmlformats.org/officeDocument/2006/relationships/image" Target="../media/image5.png"/><Relationship Id="rId15" Type="http://schemas.openxmlformats.org/officeDocument/2006/relationships/image" Target="../media/image10.png"/><Relationship Id="rId10" Type="http://schemas.openxmlformats.org/officeDocument/2006/relationships/diagramQuickStyle" Target="../diagrams/quickStyle1.xml"/><Relationship Id="rId19" Type="http://schemas.openxmlformats.org/officeDocument/2006/relationships/image" Target="../media/image14.png"/><Relationship Id="rId4" Type="http://schemas.openxmlformats.org/officeDocument/2006/relationships/image" Target="../media/image4.png"/><Relationship Id="rId9" Type="http://schemas.openxmlformats.org/officeDocument/2006/relationships/diagramLayout" Target="../diagrams/layout1.xml"/><Relationship Id="rId14" Type="http://schemas.openxmlformats.org/officeDocument/2006/relationships/image" Target="../media/image9.png"/><Relationship Id="rId22"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2.png"/><Relationship Id="rId7" Type="http://schemas.openxmlformats.org/officeDocument/2006/relationships/image" Target="../media/image25.png"/><Relationship Id="rId12"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9.jpeg"/><Relationship Id="rId5" Type="http://schemas.openxmlformats.org/officeDocument/2006/relationships/image" Target="../media/image4.png"/><Relationship Id="rId10" Type="http://schemas.openxmlformats.org/officeDocument/2006/relationships/image" Target="../media/image28.png"/><Relationship Id="rId4" Type="http://schemas.openxmlformats.org/officeDocument/2006/relationships/image" Target="../media/image23.png"/><Relationship Id="rId9" Type="http://schemas.openxmlformats.org/officeDocument/2006/relationships/image" Target="../media/image27.png"/></Relationships>
</file>

<file path=ppt/slides/_rels/slide6.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1.png"/><Relationship Id="rId7"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5.png"/><Relationship Id="rId9" Type="http://schemas.openxmlformats.org/officeDocument/2006/relationships/image" Target="../media/image36.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0.jpeg"/><Relationship Id="rId5" Type="http://schemas.openxmlformats.org/officeDocument/2006/relationships/image" Target="../media/image39.png"/><Relationship Id="rId4" Type="http://schemas.openxmlformats.org/officeDocument/2006/relationships/image" Target="../media/image38.png"/></Relationships>
</file>

<file path=ppt/slides/_rels/slide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8.png"/><Relationship Id="rId4" Type="http://schemas.openxmlformats.org/officeDocument/2006/relationships/image" Target="../media/image42.png"/></Relationships>
</file>

<file path=ppt/slides/_rels/slide9.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14960D5-7108-4FBA-B1F9-51BEB159C297}"/>
              </a:ext>
            </a:extLst>
          </p:cNvPr>
          <p:cNvSpPr txBox="1"/>
          <p:nvPr/>
        </p:nvSpPr>
        <p:spPr>
          <a:xfrm>
            <a:off x="1167441" y="1573344"/>
            <a:ext cx="9488905" cy="3935180"/>
          </a:xfrm>
          <a:prstGeom prst="rect">
            <a:avLst/>
          </a:prstGeom>
          <a:noFill/>
        </p:spPr>
        <p:txBody>
          <a:bodyPr wrap="square">
            <a:spAutoFit/>
          </a:bodyPr>
          <a:lstStyle/>
          <a:p>
            <a:pPr marL="0" marR="0" algn="ctr">
              <a:lnSpc>
                <a:spcPct val="107000"/>
              </a:lnSpc>
              <a:spcBef>
                <a:spcPts val="600"/>
              </a:spcBef>
              <a:spcAft>
                <a:spcPts val="600"/>
              </a:spcAft>
            </a:pPr>
            <a:r>
              <a:rPr lang="en-GB" sz="2800" b="1" i="1" dirty="0">
                <a:solidFill>
                  <a:srgbClr val="FF0000"/>
                </a:solidFill>
                <a:effectLst>
                  <a:outerShdw blurRad="38100" dist="38100" dir="2700000" algn="tl">
                    <a:srgbClr val="000000">
                      <a:alpha val="43137"/>
                    </a:srgbClr>
                  </a:outerShdw>
                </a:effectLst>
              </a:rPr>
              <a:t>WP1 - </a:t>
            </a:r>
            <a:r>
              <a:rPr lang="en-US" sz="2800" b="1" i="1" dirty="0">
                <a:solidFill>
                  <a:srgbClr val="FF0000"/>
                </a:solidFill>
                <a:effectLst>
                  <a:outerShdw blurRad="38100" dist="38100" dir="2700000" algn="tl">
                    <a:srgbClr val="000000">
                      <a:alpha val="43137"/>
                    </a:srgbClr>
                  </a:outerShdw>
                </a:effectLst>
              </a:rPr>
              <a:t>From RFX-mod to RFX-mod2: revamping of the Technological Plants within the NEFERTARI Project</a:t>
            </a:r>
          </a:p>
          <a:p>
            <a:pPr algn="ctr"/>
            <a:endParaRPr lang="en-US" sz="2800" dirty="0">
              <a:solidFill>
                <a:srgbClr val="CB6D04"/>
              </a:solidFill>
              <a:latin typeface="Roboto Light" panose="020B0604020202020204" pitchFamily="2" charset="0"/>
            </a:endParaRPr>
          </a:p>
          <a:p>
            <a:pPr algn="ctr"/>
            <a:r>
              <a:rPr lang="en-GB" sz="1600" kern="100" dirty="0">
                <a:effectLst/>
                <a:latin typeface="+mj-lt"/>
                <a:ea typeface="Malgun Gothic" panose="020B0503020000020004" pitchFamily="34" charset="-127"/>
              </a:rPr>
              <a:t>L. </a:t>
            </a:r>
            <a:r>
              <a:rPr lang="en-GB" sz="1600" kern="100" dirty="0" err="1">
                <a:effectLst/>
                <a:latin typeface="+mj-lt"/>
                <a:ea typeface="Malgun Gothic" panose="020B0503020000020004" pitchFamily="34" charset="-127"/>
              </a:rPr>
              <a:t>Grando</a:t>
            </a:r>
            <a:r>
              <a:rPr lang="en-GB" sz="1600" kern="100" baseline="30000" dirty="0" err="1">
                <a:effectLst/>
                <a:latin typeface="+mj-lt"/>
                <a:ea typeface="Malgun Gothic" panose="020B0503020000020004" pitchFamily="34" charset="-127"/>
              </a:rPr>
              <a:t>a,b</a:t>
            </a:r>
            <a:r>
              <a:rPr lang="en-GB" sz="1600" kern="100" dirty="0">
                <a:effectLst/>
                <a:latin typeface="+mj-lt"/>
                <a:ea typeface="Malgun Gothic" panose="020B0503020000020004" pitchFamily="34" charset="-127"/>
              </a:rPr>
              <a:t>, L. </a:t>
            </a:r>
            <a:r>
              <a:rPr lang="en-GB" sz="1600" kern="100" dirty="0" err="1">
                <a:effectLst/>
                <a:latin typeface="+mj-lt"/>
                <a:ea typeface="Malgun Gothic" panose="020B0503020000020004" pitchFamily="34" charset="-127"/>
              </a:rPr>
              <a:t>Marrelli</a:t>
            </a:r>
            <a:r>
              <a:rPr lang="en-GB" sz="1600" kern="100" baseline="30000" dirty="0" err="1">
                <a:effectLst/>
                <a:latin typeface="+mj-lt"/>
                <a:ea typeface="Malgun Gothic" panose="020B0503020000020004" pitchFamily="34" charset="-127"/>
              </a:rPr>
              <a:t>a,b</a:t>
            </a:r>
            <a:r>
              <a:rPr lang="en-GB" sz="1600" kern="100" dirty="0">
                <a:effectLst/>
                <a:latin typeface="+mj-lt"/>
                <a:ea typeface="Malgun Gothic" panose="020B0503020000020004" pitchFamily="34" charset="-127"/>
              </a:rPr>
              <a:t>, S. </a:t>
            </a:r>
            <a:r>
              <a:rPr lang="en-GB" sz="1600" kern="100" dirty="0" err="1">
                <a:effectLst/>
                <a:latin typeface="+mj-lt"/>
                <a:ea typeface="Malgun Gothic" panose="020B0503020000020004" pitchFamily="34" charset="-127"/>
              </a:rPr>
              <a:t>Peruzzo</a:t>
            </a:r>
            <a:r>
              <a:rPr lang="en-GB" sz="1600" kern="100" baseline="30000" dirty="0" err="1">
                <a:effectLst/>
                <a:latin typeface="+mj-lt"/>
                <a:ea typeface="Malgun Gothic" panose="020B0503020000020004" pitchFamily="34" charset="-127"/>
              </a:rPr>
              <a:t>a</a:t>
            </a:r>
            <a:r>
              <a:rPr lang="en-GB" sz="1600" kern="100" dirty="0">
                <a:effectLst/>
                <a:latin typeface="+mj-lt"/>
                <a:ea typeface="Malgun Gothic" panose="020B0503020000020004" pitchFamily="34" charset="-127"/>
              </a:rPr>
              <a:t>, M. </a:t>
            </a:r>
            <a:r>
              <a:rPr lang="en-GB" sz="1600" kern="100" dirty="0" err="1">
                <a:effectLst/>
                <a:latin typeface="+mj-lt"/>
                <a:ea typeface="Malgun Gothic" panose="020B0503020000020004" pitchFamily="34" charset="-127"/>
              </a:rPr>
              <a:t>Spolaore</a:t>
            </a:r>
            <a:r>
              <a:rPr lang="en-GB" sz="1600" kern="100" baseline="30000" dirty="0" err="1">
                <a:effectLst/>
                <a:latin typeface="+mj-lt"/>
                <a:ea typeface="Malgun Gothic" panose="020B0503020000020004" pitchFamily="34" charset="-127"/>
              </a:rPr>
              <a:t>a,b</a:t>
            </a:r>
            <a:r>
              <a:rPr lang="en-GB" sz="1600" kern="100" dirty="0">
                <a:effectLst/>
                <a:latin typeface="+mj-lt"/>
                <a:cs typeface="Times New Roman" panose="02020603050405020304" pitchFamily="18" charset="0"/>
              </a:rPr>
              <a:t>,</a:t>
            </a:r>
            <a:r>
              <a:rPr lang="en-GB" sz="1600" kern="100" dirty="0">
                <a:effectLst/>
                <a:latin typeface="+mj-lt"/>
                <a:ea typeface="Malgun Gothic" panose="020B0503020000020004" pitchFamily="34" charset="-127"/>
              </a:rPr>
              <a:t> D. </a:t>
            </a:r>
            <a:r>
              <a:rPr lang="en-GB" sz="1600" kern="100" dirty="0" err="1">
                <a:effectLst/>
                <a:latin typeface="+mj-lt"/>
                <a:ea typeface="Malgun Gothic" panose="020B0503020000020004" pitchFamily="34" charset="-127"/>
              </a:rPr>
              <a:t>Abate</a:t>
            </a:r>
            <a:r>
              <a:rPr lang="en-GB" sz="1600" kern="100" baseline="30000" dirty="0" err="1">
                <a:effectLst/>
                <a:latin typeface="+mj-lt"/>
                <a:ea typeface="Malgun Gothic" panose="020B0503020000020004" pitchFamily="34" charset="-127"/>
              </a:rPr>
              <a:t>b</a:t>
            </a:r>
            <a:r>
              <a:rPr lang="en-GB" sz="1600" kern="100" dirty="0">
                <a:effectLst/>
                <a:latin typeface="+mj-lt"/>
                <a:cs typeface="Times New Roman" panose="02020603050405020304" pitchFamily="18" charset="0"/>
              </a:rPr>
              <a:t>, </a:t>
            </a:r>
            <a:r>
              <a:rPr lang="en-GB" sz="1600" kern="100" dirty="0">
                <a:effectLst/>
                <a:latin typeface="+mj-lt"/>
                <a:ea typeface="Malgun Gothic" panose="020B0503020000020004" pitchFamily="34" charset="-127"/>
              </a:rPr>
              <a:t>D. </a:t>
            </a:r>
            <a:r>
              <a:rPr lang="en-GB" sz="1600" kern="100" dirty="0" err="1">
                <a:effectLst/>
                <a:latin typeface="+mj-lt"/>
                <a:ea typeface="Malgun Gothic" panose="020B0503020000020004" pitchFamily="34" charset="-127"/>
              </a:rPr>
              <a:t>Aprile</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P. </a:t>
            </a:r>
            <a:r>
              <a:rPr lang="en-GB" sz="1600" kern="100" dirty="0" err="1">
                <a:effectLst/>
                <a:latin typeface="+mj-lt"/>
                <a:ea typeface="Malgun Gothic" panose="020B0503020000020004" pitchFamily="34" charset="-127"/>
              </a:rPr>
              <a:t>Barbato</a:t>
            </a:r>
            <a:r>
              <a:rPr lang="en-GB" sz="1600" kern="100" baseline="30000" dirty="0" err="1">
                <a:effectLst/>
                <a:latin typeface="+mj-lt"/>
                <a:ea typeface="Malgun Gothic" panose="020B0503020000020004" pitchFamily="34" charset="-127"/>
              </a:rPr>
              <a:t>a,b</a:t>
            </a:r>
            <a:r>
              <a:rPr lang="en-GB" sz="1600" kern="100" dirty="0">
                <a:effectLst/>
                <a:latin typeface="+mj-lt"/>
                <a:ea typeface="Malgun Gothic" panose="020B0503020000020004" pitchFamily="34" charset="-127"/>
              </a:rPr>
              <a:t>, L. </a:t>
            </a:r>
            <a:r>
              <a:rPr lang="en-GB" sz="1600" kern="100" dirty="0" err="1">
                <a:effectLst/>
                <a:latin typeface="+mj-lt"/>
                <a:ea typeface="Malgun Gothic" panose="020B0503020000020004" pitchFamily="34" charset="-127"/>
              </a:rPr>
              <a:t>Baseggio</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M. </a:t>
            </a:r>
            <a:r>
              <a:rPr lang="en-GB" sz="1600" kern="100" dirty="0" err="1">
                <a:effectLst/>
                <a:latin typeface="+mj-lt"/>
                <a:ea typeface="Malgun Gothic" panose="020B0503020000020004" pitchFamily="34" charset="-127"/>
              </a:rPr>
              <a:t>Breda</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R. </a:t>
            </a:r>
            <a:r>
              <a:rPr lang="en-GB" sz="1600" kern="100" dirty="0" err="1">
                <a:effectLst/>
                <a:latin typeface="+mj-lt"/>
                <a:ea typeface="Malgun Gothic" panose="020B0503020000020004" pitchFamily="34" charset="-127"/>
              </a:rPr>
              <a:t>Cavazzana</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P. </a:t>
            </a:r>
            <a:r>
              <a:rPr lang="en-GB" sz="1600" kern="100" dirty="0" err="1">
                <a:effectLst/>
                <a:latin typeface="+mj-lt"/>
                <a:ea typeface="Malgun Gothic" panose="020B0503020000020004" pitchFamily="34" charset="-127"/>
              </a:rPr>
              <a:t>Cinetto</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N. </a:t>
            </a:r>
            <a:r>
              <a:rPr lang="en-GB" sz="1600" kern="100" dirty="0" err="1">
                <a:effectLst/>
                <a:latin typeface="+mj-lt"/>
                <a:ea typeface="Malgun Gothic" panose="020B0503020000020004" pitchFamily="34" charset="-127"/>
              </a:rPr>
              <a:t>Ceccato</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L. </a:t>
            </a:r>
            <a:r>
              <a:rPr lang="en-GB" sz="1600" kern="100" dirty="0" err="1">
                <a:effectLst/>
                <a:latin typeface="+mj-lt"/>
                <a:ea typeface="Malgun Gothic" panose="020B0503020000020004" pitchFamily="34" charset="-127"/>
              </a:rPr>
              <a:t>Cordaro</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S. Dal </a:t>
            </a:r>
            <a:r>
              <a:rPr lang="en-GB" sz="1600" kern="100" dirty="0" err="1">
                <a:effectLst/>
                <a:latin typeface="+mj-lt"/>
                <a:ea typeface="Malgun Gothic" panose="020B0503020000020004" pitchFamily="34" charset="-127"/>
              </a:rPr>
              <a:t>Bello</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F. </a:t>
            </a:r>
            <a:r>
              <a:rPr lang="en-GB" sz="1600" kern="100" dirty="0" err="1">
                <a:effectLst/>
                <a:latin typeface="+mj-lt"/>
                <a:ea typeface="Malgun Gothic" panose="020B0503020000020004" pitchFamily="34" charset="-127"/>
              </a:rPr>
              <a:t>Degli</a:t>
            </a:r>
            <a:r>
              <a:rPr lang="en-GB" sz="1600" kern="100" dirty="0">
                <a:effectLst/>
                <a:latin typeface="+mj-lt"/>
                <a:ea typeface="Malgun Gothic" panose="020B0503020000020004" pitchFamily="34" charset="-127"/>
              </a:rPr>
              <a:t> </a:t>
            </a:r>
            <a:r>
              <a:rPr lang="en-GB" sz="1600" kern="100" dirty="0" err="1">
                <a:effectLst/>
                <a:latin typeface="+mj-lt"/>
                <a:ea typeface="Malgun Gothic" panose="020B0503020000020004" pitchFamily="34" charset="-127"/>
              </a:rPr>
              <a:t>Agostini</a:t>
            </a:r>
            <a:r>
              <a:rPr lang="en-GB" sz="1600" kern="100" baseline="30000" dirty="0" err="1">
                <a:effectLst/>
                <a:latin typeface="+mj-lt"/>
                <a:ea typeface="Malgun Gothic" panose="020B0503020000020004" pitchFamily="34" charset="-127"/>
              </a:rPr>
              <a:t>a,b</a:t>
            </a:r>
            <a:r>
              <a:rPr lang="en-GB" sz="1600" kern="100" dirty="0">
                <a:effectLst/>
                <a:latin typeface="+mj-lt"/>
                <a:ea typeface="Malgun Gothic" panose="020B0503020000020004" pitchFamily="34" charset="-127"/>
              </a:rPr>
              <a:t>, M. De </a:t>
            </a:r>
            <a:r>
              <a:rPr lang="en-GB" sz="1600" kern="100" dirty="0" err="1">
                <a:effectLst/>
                <a:latin typeface="+mj-lt"/>
                <a:ea typeface="Malgun Gothic" panose="020B0503020000020004" pitchFamily="34" charset="-127"/>
              </a:rPr>
              <a:t>Nardi</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O. De </a:t>
            </a:r>
            <a:r>
              <a:rPr lang="en-GB" sz="1600" kern="100" dirty="0" err="1">
                <a:effectLst/>
                <a:latin typeface="+mj-lt"/>
                <a:ea typeface="Malgun Gothic" panose="020B0503020000020004" pitchFamily="34" charset="-127"/>
              </a:rPr>
              <a:t>Pascale</a:t>
            </a:r>
            <a:r>
              <a:rPr lang="en-GB" sz="1600" kern="100" baseline="30000" dirty="0" err="1">
                <a:effectLst/>
                <a:latin typeface="+mj-lt"/>
                <a:ea typeface="Malgun Gothic" panose="020B0503020000020004" pitchFamily="34" charset="-127"/>
              </a:rPr>
              <a:t>a</a:t>
            </a:r>
            <a:r>
              <a:rPr lang="en-GB" sz="1600" kern="100" dirty="0">
                <a:effectLst/>
                <a:latin typeface="+mj-lt"/>
                <a:ea typeface="Malgun Gothic" panose="020B0503020000020004" pitchFamily="34" charset="-127"/>
              </a:rPr>
              <a:t>, M. </a:t>
            </a:r>
            <a:r>
              <a:rPr lang="en-GB" sz="1600" kern="100" dirty="0" err="1">
                <a:effectLst/>
                <a:latin typeface="+mj-lt"/>
                <a:ea typeface="Malgun Gothic" panose="020B0503020000020004" pitchFamily="34" charset="-127"/>
              </a:rPr>
              <a:t>Fadone</a:t>
            </a:r>
            <a:r>
              <a:rPr lang="en-GB" sz="1600" kern="100" baseline="30000" dirty="0" err="1">
                <a:effectLst/>
                <a:latin typeface="+mj-lt"/>
                <a:ea typeface="Malgun Gothic" panose="020B0503020000020004" pitchFamily="34" charset="-127"/>
              </a:rPr>
              <a:t>a</a:t>
            </a:r>
            <a:r>
              <a:rPr lang="en-GB" sz="1600" kern="100" dirty="0">
                <a:effectLst/>
                <a:latin typeface="+mj-lt"/>
                <a:ea typeface="Malgun Gothic" panose="020B0503020000020004" pitchFamily="34" charset="-127"/>
              </a:rPr>
              <a:t>, M. </a:t>
            </a:r>
            <a:r>
              <a:rPr lang="en-GB" sz="1600" kern="100" dirty="0" err="1">
                <a:effectLst/>
                <a:latin typeface="+mj-lt"/>
                <a:ea typeface="Malgun Gothic" panose="020B0503020000020004" pitchFamily="34" charset="-127"/>
              </a:rPr>
              <a:t>Fincato</a:t>
            </a:r>
            <a:r>
              <a:rPr lang="en-GB" sz="1600" kern="100" baseline="30000" dirty="0" err="1">
                <a:effectLst/>
                <a:latin typeface="+mj-lt"/>
                <a:ea typeface="Malgun Gothic" panose="020B0503020000020004" pitchFamily="34" charset="-127"/>
              </a:rPr>
              <a:t>a,b</a:t>
            </a:r>
            <a:r>
              <a:rPr lang="en-GB" sz="1600" kern="100" dirty="0">
                <a:effectLst/>
                <a:latin typeface="+mj-lt"/>
                <a:ea typeface="Malgun Gothic" panose="020B0503020000020004" pitchFamily="34" charset="-127"/>
              </a:rPr>
              <a:t>, L. </a:t>
            </a:r>
            <a:r>
              <a:rPr lang="en-GB" sz="1600" kern="100" dirty="0" err="1">
                <a:effectLst/>
                <a:latin typeface="+mj-lt"/>
                <a:ea typeface="Malgun Gothic" panose="020B0503020000020004" pitchFamily="34" charset="-127"/>
              </a:rPr>
              <a:t>Franchin</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E. </a:t>
            </a:r>
            <a:r>
              <a:rPr lang="en-GB" sz="1600" kern="100" dirty="0" err="1">
                <a:effectLst/>
                <a:latin typeface="+mj-lt"/>
                <a:ea typeface="Malgun Gothic" panose="020B0503020000020004" pitchFamily="34" charset="-127"/>
              </a:rPr>
              <a:t>Girotto</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M. </a:t>
            </a:r>
            <a:r>
              <a:rPr lang="en-GB" sz="1600" kern="100" dirty="0" err="1">
                <a:effectLst/>
                <a:latin typeface="+mj-lt"/>
                <a:ea typeface="Malgun Gothic" panose="020B0503020000020004" pitchFamily="34" charset="-127"/>
              </a:rPr>
              <a:t>Magagna</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a:t>
            </a:r>
            <a:r>
              <a:rPr lang="en-GB" sz="1600" kern="100" dirty="0" err="1">
                <a:effectLst/>
                <a:latin typeface="+mj-lt"/>
                <a:ea typeface="Malgun Gothic" panose="020B0503020000020004" pitchFamily="34" charset="-127"/>
              </a:rPr>
              <a:t>A.Maistrello</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G. </a:t>
            </a:r>
            <a:r>
              <a:rPr lang="en-GB" sz="1600" kern="100" dirty="0" err="1">
                <a:effectLst/>
                <a:latin typeface="+mj-lt"/>
                <a:ea typeface="Malgun Gothic" panose="020B0503020000020004" pitchFamily="34" charset="-127"/>
              </a:rPr>
              <a:t>Martini</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G. </a:t>
            </a:r>
            <a:r>
              <a:rPr lang="en-GB" sz="1600" kern="100" dirty="0" err="1">
                <a:effectLst/>
                <a:latin typeface="+mj-lt"/>
                <a:ea typeface="Malgun Gothic" panose="020B0503020000020004" pitchFamily="34" charset="-127"/>
              </a:rPr>
              <a:t>Passalacqua</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N. </a:t>
            </a:r>
            <a:r>
              <a:rPr lang="en-GB" sz="1600" kern="100" dirty="0" err="1">
                <a:effectLst/>
                <a:latin typeface="+mj-lt"/>
                <a:ea typeface="Malgun Gothic" panose="020B0503020000020004" pitchFamily="34" charset="-127"/>
              </a:rPr>
              <a:t>Pomaro</a:t>
            </a:r>
            <a:r>
              <a:rPr lang="en-GB" sz="1600" kern="100" baseline="30000" dirty="0" err="1">
                <a:effectLst/>
                <a:latin typeface="+mj-lt"/>
                <a:ea typeface="Malgun Gothic" panose="020B0503020000020004" pitchFamily="34" charset="-127"/>
              </a:rPr>
              <a:t>a,b</a:t>
            </a:r>
            <a:r>
              <a:rPr lang="en-GB" sz="1600" kern="100" dirty="0">
                <a:effectLst/>
                <a:latin typeface="+mj-lt"/>
                <a:ea typeface="Malgun Gothic" panose="020B0503020000020004" pitchFamily="34" charset="-127"/>
              </a:rPr>
              <a:t>, A. </a:t>
            </a:r>
            <a:r>
              <a:rPr lang="en-GB" sz="1600" kern="100" dirty="0" err="1">
                <a:effectLst/>
                <a:latin typeface="+mj-lt"/>
                <a:ea typeface="Malgun Gothic" panose="020B0503020000020004" pitchFamily="34" charset="-127"/>
              </a:rPr>
              <a:t>Rizzolo</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F. </a:t>
            </a:r>
            <a:r>
              <a:rPr lang="en-GB" sz="1600" kern="100" dirty="0" err="1">
                <a:effectLst/>
                <a:latin typeface="+mj-lt"/>
                <a:ea typeface="Malgun Gothic" panose="020B0503020000020004" pitchFamily="34" charset="-127"/>
              </a:rPr>
              <a:t>Rossetto</a:t>
            </a:r>
            <a:r>
              <a:rPr lang="en-GB" sz="1600" kern="100" baseline="30000" dirty="0" err="1">
                <a:effectLst/>
                <a:latin typeface="+mj-lt"/>
                <a:ea typeface="Malgun Gothic" panose="020B0503020000020004" pitchFamily="34" charset="-127"/>
              </a:rPr>
              <a:t>a,b</a:t>
            </a:r>
            <a:r>
              <a:rPr lang="en-GB" sz="1600" kern="100" dirty="0">
                <a:effectLst/>
                <a:latin typeface="+mj-lt"/>
                <a:ea typeface="Malgun Gothic" panose="020B0503020000020004" pitchFamily="34" charset="-127"/>
              </a:rPr>
              <a:t>, M. </a:t>
            </a:r>
            <a:r>
              <a:rPr lang="en-GB" sz="1600" kern="100" dirty="0" err="1">
                <a:effectLst/>
                <a:latin typeface="+mj-lt"/>
                <a:ea typeface="Malgun Gothic" panose="020B0503020000020004" pitchFamily="34" charset="-127"/>
              </a:rPr>
              <a:t>Santi</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F. </a:t>
            </a:r>
            <a:r>
              <a:rPr lang="en-GB" sz="1600" kern="100" dirty="0" err="1">
                <a:effectLst/>
                <a:latin typeface="+mj-lt"/>
                <a:ea typeface="Malgun Gothic" panose="020B0503020000020004" pitchFamily="34" charset="-127"/>
              </a:rPr>
              <a:t>Santoro</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A. </a:t>
            </a:r>
            <a:r>
              <a:rPr lang="en-GB" sz="1600" kern="100" dirty="0" err="1">
                <a:effectLst/>
                <a:latin typeface="+mj-lt"/>
                <a:ea typeface="Malgun Gothic" panose="020B0503020000020004" pitchFamily="34" charset="-127"/>
              </a:rPr>
              <a:t>Sartore</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A. </a:t>
            </a:r>
            <a:r>
              <a:rPr lang="en-GB" sz="1600" kern="100" dirty="0" err="1">
                <a:effectLst/>
                <a:latin typeface="+mj-lt"/>
                <a:ea typeface="Malgun Gothic" panose="020B0503020000020004" pitchFamily="34" charset="-127"/>
              </a:rPr>
              <a:t>Tiso</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a:t>
            </a:r>
            <a:r>
              <a:rPr lang="en-GB" sz="1600" kern="100" baseline="30000" dirty="0">
                <a:effectLst/>
                <a:latin typeface="+mj-lt"/>
                <a:ea typeface="Malgun Gothic" panose="020B0503020000020004" pitchFamily="34" charset="-127"/>
              </a:rPr>
              <a:t> </a:t>
            </a:r>
            <a:r>
              <a:rPr lang="en-GB" sz="1600" kern="100" dirty="0">
                <a:effectLst/>
                <a:latin typeface="+mj-lt"/>
                <a:ea typeface="Malgun Gothic" panose="020B0503020000020004" pitchFamily="34" charset="-127"/>
              </a:rPr>
              <a:t>M. </a:t>
            </a:r>
            <a:r>
              <a:rPr lang="en-GB" sz="1600" kern="100" dirty="0" err="1">
                <a:effectLst/>
                <a:latin typeface="+mj-lt"/>
                <a:ea typeface="Malgun Gothic" panose="020B0503020000020004" pitchFamily="34" charset="-127"/>
              </a:rPr>
              <a:t>Tollin</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a:t>
            </a:r>
            <a:r>
              <a:rPr lang="en-GB" sz="1600" kern="100" dirty="0" err="1">
                <a:effectLst/>
                <a:latin typeface="+mj-lt"/>
                <a:ea typeface="Malgun Gothic" panose="020B0503020000020004" pitchFamily="34" charset="-127"/>
              </a:rPr>
              <a:t>L.Trevisan</a:t>
            </a:r>
            <a:r>
              <a:rPr lang="en-GB" sz="1600" kern="100" baseline="30000" dirty="0" err="1">
                <a:effectLst/>
                <a:latin typeface="+mj-lt"/>
                <a:ea typeface="Malgun Gothic" panose="020B0503020000020004" pitchFamily="34" charset="-127"/>
              </a:rPr>
              <a:t>b</a:t>
            </a:r>
            <a:r>
              <a:rPr lang="en-GB" sz="1600" kern="100" dirty="0">
                <a:effectLst/>
                <a:latin typeface="+mj-lt"/>
                <a:ea typeface="Malgun Gothic" panose="020B0503020000020004" pitchFamily="34" charset="-127"/>
              </a:rPr>
              <a:t>, E. </a:t>
            </a:r>
            <a:r>
              <a:rPr lang="en-GB" sz="1600" kern="100" dirty="0" err="1">
                <a:effectLst/>
                <a:latin typeface="+mj-lt"/>
                <a:ea typeface="Malgun Gothic" panose="020B0503020000020004" pitchFamily="34" charset="-127"/>
              </a:rPr>
              <a:t>Zampiva</a:t>
            </a:r>
            <a:r>
              <a:rPr lang="en-GB" sz="1600" kern="100" baseline="30000" dirty="0" err="1">
                <a:effectLst/>
                <a:latin typeface="+mj-lt"/>
                <a:ea typeface="Malgun Gothic" panose="020B0503020000020004" pitchFamily="34" charset="-127"/>
              </a:rPr>
              <a:t>a,b</a:t>
            </a:r>
            <a:r>
              <a:rPr lang="en-GB" sz="1600" kern="100" dirty="0">
                <a:effectLst/>
                <a:latin typeface="+mj-lt"/>
                <a:ea typeface="Malgun Gothic" panose="020B0503020000020004" pitchFamily="34" charset="-127"/>
              </a:rPr>
              <a:t>, M. </a:t>
            </a:r>
            <a:r>
              <a:rPr lang="en-GB" sz="1600" kern="100" dirty="0" err="1">
                <a:effectLst/>
                <a:latin typeface="+mj-lt"/>
                <a:ea typeface="Malgun Gothic" panose="020B0503020000020004" pitchFamily="34" charset="-127"/>
              </a:rPr>
              <a:t>Zaupa</a:t>
            </a:r>
            <a:r>
              <a:rPr lang="en-GB" sz="1600" kern="100" baseline="30000" dirty="0" err="1">
                <a:effectLst/>
                <a:latin typeface="+mj-lt"/>
                <a:ea typeface="Malgun Gothic" panose="020B0503020000020004" pitchFamily="34" charset="-127"/>
              </a:rPr>
              <a:t>a</a:t>
            </a:r>
            <a:r>
              <a:rPr lang="en-GB" sz="1600" kern="100" dirty="0">
                <a:effectLst/>
                <a:latin typeface="+mj-lt"/>
                <a:ea typeface="Malgun Gothic" panose="020B0503020000020004" pitchFamily="34" charset="-127"/>
              </a:rPr>
              <a:t>, E. </a:t>
            </a:r>
            <a:r>
              <a:rPr lang="en-GB" sz="1600" kern="100" dirty="0" err="1">
                <a:effectLst/>
                <a:latin typeface="+mj-lt"/>
                <a:ea typeface="Malgun Gothic" panose="020B0503020000020004" pitchFamily="34" charset="-127"/>
              </a:rPr>
              <a:t>Zerbetto</a:t>
            </a:r>
            <a:r>
              <a:rPr lang="en-GB" sz="1600" kern="100" baseline="30000" dirty="0" err="1">
                <a:effectLst/>
                <a:latin typeface="+mj-lt"/>
                <a:ea typeface="Malgun Gothic" panose="020B0503020000020004" pitchFamily="34" charset="-127"/>
              </a:rPr>
              <a:t>b</a:t>
            </a:r>
            <a:endParaRPr lang="en-GB" altLang="en-US" sz="1600" i="1" dirty="0">
              <a:latin typeface="+mj-lt"/>
            </a:endParaRPr>
          </a:p>
          <a:p>
            <a:pPr algn="ctr"/>
            <a:endParaRPr lang="en-US" sz="2400" b="0" i="0" dirty="0">
              <a:solidFill>
                <a:srgbClr val="CB6D04"/>
              </a:solidFill>
              <a:effectLst/>
              <a:latin typeface="Roboto Light" panose="020B0604020202020204" pitchFamily="2" charset="0"/>
            </a:endParaRPr>
          </a:p>
          <a:p>
            <a:pPr algn="ctr">
              <a:lnSpc>
                <a:spcPct val="90000"/>
              </a:lnSpc>
              <a:tabLst>
                <a:tab pos="15066963" algn="l"/>
              </a:tabLst>
            </a:pPr>
            <a:r>
              <a:rPr lang="it-IT" altLang="en-US" sz="1600" kern="100" baseline="30000" dirty="0" err="1">
                <a:latin typeface="+mj-lt"/>
                <a:ea typeface="Malgun Gothic" panose="020B0503020000020004" pitchFamily="34" charset="-127"/>
              </a:rPr>
              <a:t>a</a:t>
            </a:r>
            <a:r>
              <a:rPr lang="it-IT" altLang="en-US" sz="1600" kern="100" dirty="0" err="1">
                <a:latin typeface="+mj-lt"/>
                <a:ea typeface="Malgun Gothic" panose="020B0503020000020004" pitchFamily="34" charset="-127"/>
              </a:rPr>
              <a:t>CNR</a:t>
            </a:r>
            <a:r>
              <a:rPr lang="it-IT" altLang="en-US" sz="1600" kern="100" dirty="0">
                <a:latin typeface="+mj-lt"/>
                <a:ea typeface="Malgun Gothic" panose="020B0503020000020004" pitchFamily="34" charset="-127"/>
              </a:rPr>
              <a:t> - Istituto per la Scienza e Tecnologia dei Plasmi, Padova, </a:t>
            </a:r>
            <a:r>
              <a:rPr lang="it-IT" altLang="en-US" sz="1600" kern="100" dirty="0" err="1">
                <a:latin typeface="+mj-lt"/>
                <a:ea typeface="Malgun Gothic" panose="020B0503020000020004" pitchFamily="34" charset="-127"/>
              </a:rPr>
              <a:t>Italy</a:t>
            </a:r>
            <a:endParaRPr lang="it-IT" altLang="en-US" sz="1600" kern="100" dirty="0">
              <a:latin typeface="+mj-lt"/>
              <a:ea typeface="Malgun Gothic" panose="020B0503020000020004" pitchFamily="34" charset="-127"/>
            </a:endParaRPr>
          </a:p>
          <a:p>
            <a:pPr algn="ctr">
              <a:lnSpc>
                <a:spcPct val="90000"/>
              </a:lnSpc>
              <a:tabLst>
                <a:tab pos="15066963" algn="l"/>
              </a:tabLst>
            </a:pPr>
            <a:r>
              <a:rPr lang="en-GB" altLang="en-US" sz="1600" kern="100" baseline="30000" dirty="0" err="1">
                <a:latin typeface="+mj-lt"/>
                <a:ea typeface="Malgun Gothic" panose="020B0503020000020004" pitchFamily="34" charset="-127"/>
              </a:rPr>
              <a:t>b</a:t>
            </a:r>
            <a:r>
              <a:rPr lang="en-GB" altLang="en-US" sz="1600" kern="100" dirty="0" err="1">
                <a:latin typeface="+mj-lt"/>
                <a:ea typeface="Malgun Gothic" panose="020B0503020000020004" pitchFamily="34" charset="-127"/>
              </a:rPr>
              <a:t>Consorzio</a:t>
            </a:r>
            <a:r>
              <a:rPr lang="en-GB" altLang="en-US" sz="1600" kern="100" dirty="0">
                <a:latin typeface="+mj-lt"/>
                <a:ea typeface="Malgun Gothic" panose="020B0503020000020004" pitchFamily="34" charset="-127"/>
              </a:rPr>
              <a:t> RFX (</a:t>
            </a:r>
            <a:r>
              <a:rPr lang="it-IT" altLang="en-US" sz="1600" kern="100" dirty="0">
                <a:latin typeface="+mj-lt"/>
                <a:ea typeface="Malgun Gothic" panose="020B0503020000020004" pitchFamily="34" charset="-127"/>
              </a:rPr>
              <a:t>CNR, ENEA, INFN, Università di Padova, Acciaierie Venete </a:t>
            </a:r>
            <a:r>
              <a:rPr lang="it-IT" altLang="en-US" sz="1600" kern="100" dirty="0" err="1">
                <a:latin typeface="+mj-lt"/>
                <a:ea typeface="Malgun Gothic" panose="020B0503020000020004" pitchFamily="34" charset="-127"/>
              </a:rPr>
              <a:t>SpA</a:t>
            </a:r>
            <a:r>
              <a:rPr lang="it-IT" altLang="en-US" sz="1600" kern="100" dirty="0">
                <a:latin typeface="+mj-lt"/>
                <a:ea typeface="Malgun Gothic" panose="020B0503020000020004" pitchFamily="34" charset="-127"/>
              </a:rPr>
              <a:t>), Padova, </a:t>
            </a:r>
            <a:r>
              <a:rPr lang="it-IT" altLang="en-US" sz="1600" kern="100" dirty="0" err="1">
                <a:latin typeface="+mj-lt"/>
                <a:ea typeface="Malgun Gothic" panose="020B0503020000020004" pitchFamily="34" charset="-127"/>
              </a:rPr>
              <a:t>Italy</a:t>
            </a:r>
            <a:endParaRPr lang="it-IT" altLang="en-US" sz="2400" i="1" baseline="30000" dirty="0"/>
          </a:p>
          <a:p>
            <a:pPr algn="ctr"/>
            <a:endParaRPr lang="en-US" sz="2400" b="0" i="0" dirty="0">
              <a:solidFill>
                <a:srgbClr val="CB6D04"/>
              </a:solidFill>
              <a:effectLst/>
              <a:latin typeface="Roboto Light" panose="020B0604020202020204" pitchFamily="2" charset="0"/>
            </a:endParaRPr>
          </a:p>
        </p:txBody>
      </p:sp>
    </p:spTree>
    <p:extLst>
      <p:ext uri="{BB962C8B-B14F-4D97-AF65-F5344CB8AC3E}">
        <p14:creationId xmlns:p14="http://schemas.microsoft.com/office/powerpoint/2010/main" val="6409505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CD10BE1-3AEA-43C7-9B2C-9593156D96A4}"/>
              </a:ext>
            </a:extLst>
          </p:cNvPr>
          <p:cNvSpPr txBox="1"/>
          <p:nvPr/>
        </p:nvSpPr>
        <p:spPr>
          <a:xfrm>
            <a:off x="1782296" y="761497"/>
            <a:ext cx="8863324" cy="523220"/>
          </a:xfrm>
          <a:prstGeom prst="rect">
            <a:avLst/>
          </a:prstGeom>
          <a:noFill/>
        </p:spPr>
        <p:txBody>
          <a:bodyPr wrap="none" rtlCol="0">
            <a:spAutoFit/>
          </a:bodyPr>
          <a:lstStyle/>
          <a:p>
            <a:r>
              <a:rPr lang="en-US" sz="2800" b="1" i="1" dirty="0">
                <a:solidFill>
                  <a:srgbClr val="FF0000"/>
                </a:solidFill>
                <a:effectLst>
                  <a:outerShdw blurRad="38100" dist="38100" dir="2700000" algn="tl">
                    <a:srgbClr val="000000">
                      <a:alpha val="43137"/>
                    </a:srgbClr>
                  </a:outerShdw>
                </a:effectLst>
              </a:rPr>
              <a:t>WP1: Plant System and Tools Revamp: A Short Overview</a:t>
            </a:r>
          </a:p>
        </p:txBody>
      </p:sp>
      <p:sp>
        <p:nvSpPr>
          <p:cNvPr id="9" name="Arrow: Right 8">
            <a:extLst>
              <a:ext uri="{FF2B5EF4-FFF2-40B4-BE49-F238E27FC236}">
                <a16:creationId xmlns:a16="http://schemas.microsoft.com/office/drawing/2014/main" id="{42BC2FF9-A10A-4D66-8271-4E318BA0D6FB}"/>
              </a:ext>
            </a:extLst>
          </p:cNvPr>
          <p:cNvSpPr/>
          <p:nvPr/>
        </p:nvSpPr>
        <p:spPr>
          <a:xfrm>
            <a:off x="2958589" y="5666257"/>
            <a:ext cx="7772400" cy="109728"/>
          </a:xfrm>
          <a:prstGeom prst="rightArrow">
            <a:avLst/>
          </a:prstGeom>
          <a:solidFill>
            <a:srgbClr val="7030A0"/>
          </a:solidFill>
          <a:ln>
            <a:solidFill>
              <a:srgbClr val="7030A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A11A456-AB7C-46CF-A010-7490846C7755}"/>
              </a:ext>
            </a:extLst>
          </p:cNvPr>
          <p:cNvSpPr txBox="1"/>
          <p:nvPr/>
        </p:nvSpPr>
        <p:spPr>
          <a:xfrm>
            <a:off x="155099" y="3453363"/>
            <a:ext cx="2175275" cy="584775"/>
          </a:xfrm>
          <a:prstGeom prst="rect">
            <a:avLst/>
          </a:prstGeom>
          <a:solidFill>
            <a:schemeClr val="accent2">
              <a:alpha val="50000"/>
            </a:schemeClr>
          </a:solidFill>
          <a:ln>
            <a:solidFill>
              <a:schemeClr val="accent2">
                <a:shade val="50000"/>
                <a:alpha val="50000"/>
              </a:schemeClr>
            </a:solid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sz="1600" dirty="0">
                <a:solidFill>
                  <a:schemeClr val="tx1"/>
                </a:solidFill>
              </a:rPr>
              <a:t>Poloidal and toroidal Power supplies</a:t>
            </a:r>
          </a:p>
        </p:txBody>
      </p:sp>
      <p:sp>
        <p:nvSpPr>
          <p:cNvPr id="16" name="TextBox 15">
            <a:extLst>
              <a:ext uri="{FF2B5EF4-FFF2-40B4-BE49-F238E27FC236}">
                <a16:creationId xmlns:a16="http://schemas.microsoft.com/office/drawing/2014/main" id="{74DF8163-D5EE-42BF-BBDC-9ECFD36A0608}"/>
              </a:ext>
            </a:extLst>
          </p:cNvPr>
          <p:cNvSpPr txBox="1"/>
          <p:nvPr/>
        </p:nvSpPr>
        <p:spPr>
          <a:xfrm>
            <a:off x="155099" y="2123699"/>
            <a:ext cx="2175275" cy="338554"/>
          </a:xfrm>
          <a:prstGeom prst="rect">
            <a:avLst/>
          </a:prstGeom>
          <a:solidFill>
            <a:schemeClr val="accent1">
              <a:lumMod val="40000"/>
              <a:lumOff val="60000"/>
              <a:alpha val="50000"/>
            </a:schemeClr>
          </a:solidFill>
          <a:ln>
            <a:solidFill>
              <a:schemeClr val="accent1">
                <a:lumMod val="40000"/>
                <a:lumOff val="60000"/>
                <a:alpha val="50000"/>
              </a:schemeClr>
            </a:solid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pPr algn="ctr"/>
            <a:r>
              <a:rPr lang="en-US" sz="1600" dirty="0">
                <a:solidFill>
                  <a:schemeClr val="tx1"/>
                </a:solidFill>
              </a:rPr>
              <a:t>Gas and vacuum system</a:t>
            </a:r>
          </a:p>
        </p:txBody>
      </p:sp>
      <p:sp>
        <p:nvSpPr>
          <p:cNvPr id="17" name="TextBox 16">
            <a:extLst>
              <a:ext uri="{FF2B5EF4-FFF2-40B4-BE49-F238E27FC236}">
                <a16:creationId xmlns:a16="http://schemas.microsoft.com/office/drawing/2014/main" id="{05F64E79-F6AC-4611-A364-CB3C9DD8417B}"/>
              </a:ext>
            </a:extLst>
          </p:cNvPr>
          <p:cNvSpPr txBox="1"/>
          <p:nvPr/>
        </p:nvSpPr>
        <p:spPr>
          <a:xfrm>
            <a:off x="155099" y="2785246"/>
            <a:ext cx="2192652" cy="338554"/>
          </a:xfrm>
          <a:prstGeom prst="rect">
            <a:avLst/>
          </a:prstGeom>
          <a:solidFill>
            <a:schemeClr val="accent4">
              <a:lumMod val="75000"/>
              <a:alpha val="50000"/>
            </a:schemeClr>
          </a:solidFill>
          <a:ln>
            <a:solidFill>
              <a:srgbClr val="BB7537">
                <a:alpha val="50000"/>
              </a:srgbClr>
            </a:solid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pPr algn="ctr"/>
            <a:r>
              <a:rPr lang="en-US" sz="1600" dirty="0">
                <a:solidFill>
                  <a:schemeClr val="tx1"/>
                </a:solidFill>
              </a:rPr>
              <a:t>Glow discharge cleaning</a:t>
            </a:r>
          </a:p>
        </p:txBody>
      </p:sp>
      <p:sp>
        <p:nvSpPr>
          <p:cNvPr id="18" name="TextBox 17">
            <a:extLst>
              <a:ext uri="{FF2B5EF4-FFF2-40B4-BE49-F238E27FC236}">
                <a16:creationId xmlns:a16="http://schemas.microsoft.com/office/drawing/2014/main" id="{EEECDB84-19FA-470F-83FB-EC077A6096DD}"/>
              </a:ext>
            </a:extLst>
          </p:cNvPr>
          <p:cNvSpPr txBox="1"/>
          <p:nvPr/>
        </p:nvSpPr>
        <p:spPr>
          <a:xfrm>
            <a:off x="155099" y="4318274"/>
            <a:ext cx="2203104" cy="338554"/>
          </a:xfrm>
          <a:prstGeom prst="rect">
            <a:avLst/>
          </a:prstGeom>
          <a:solidFill>
            <a:schemeClr val="accent1">
              <a:lumMod val="60000"/>
              <a:lumOff val="40000"/>
              <a:alpha val="50000"/>
            </a:schemeClr>
          </a:solidFill>
          <a:ln>
            <a:solidFill>
              <a:schemeClr val="accent5">
                <a:lumMod val="60000"/>
                <a:lumOff val="40000"/>
                <a:alpha val="50000"/>
              </a:schemeClr>
            </a:solid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pPr algn="ctr"/>
            <a:r>
              <a:rPr lang="en-US" sz="1600" dirty="0">
                <a:solidFill>
                  <a:schemeClr val="tx1"/>
                </a:solidFill>
              </a:rPr>
              <a:t>Pulse discharge cleaning</a:t>
            </a:r>
          </a:p>
        </p:txBody>
      </p:sp>
      <p:sp>
        <p:nvSpPr>
          <p:cNvPr id="19" name="TextBox 18">
            <a:extLst>
              <a:ext uri="{FF2B5EF4-FFF2-40B4-BE49-F238E27FC236}">
                <a16:creationId xmlns:a16="http://schemas.microsoft.com/office/drawing/2014/main" id="{64ED0E54-0721-4DA8-A608-A9B69CEA1994}"/>
              </a:ext>
            </a:extLst>
          </p:cNvPr>
          <p:cNvSpPr txBox="1"/>
          <p:nvPr/>
        </p:nvSpPr>
        <p:spPr>
          <a:xfrm>
            <a:off x="155099" y="4947387"/>
            <a:ext cx="2183978" cy="338554"/>
          </a:xfrm>
          <a:prstGeom prst="rect">
            <a:avLst/>
          </a:prstGeom>
          <a:solidFill>
            <a:srgbClr val="92D050">
              <a:alpha val="50000"/>
            </a:srgbClr>
          </a:solidFill>
          <a:ln>
            <a:solidFill>
              <a:srgbClr val="92D050">
                <a:alpha val="50000"/>
              </a:srgbClr>
            </a:solid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sz="1600" dirty="0">
                <a:solidFill>
                  <a:schemeClr val="tx1"/>
                </a:solidFill>
              </a:rPr>
              <a:t>Remote Handling</a:t>
            </a:r>
          </a:p>
        </p:txBody>
      </p:sp>
      <p:sp>
        <p:nvSpPr>
          <p:cNvPr id="20" name="TextBox 19">
            <a:extLst>
              <a:ext uri="{FF2B5EF4-FFF2-40B4-BE49-F238E27FC236}">
                <a16:creationId xmlns:a16="http://schemas.microsoft.com/office/drawing/2014/main" id="{A42F1EF3-C3B6-418F-B11A-DFC302610F37}"/>
              </a:ext>
            </a:extLst>
          </p:cNvPr>
          <p:cNvSpPr txBox="1"/>
          <p:nvPr/>
        </p:nvSpPr>
        <p:spPr>
          <a:xfrm>
            <a:off x="155098" y="5562565"/>
            <a:ext cx="2175275" cy="338554"/>
          </a:xfrm>
          <a:prstGeom prst="rect">
            <a:avLst/>
          </a:prstGeom>
          <a:solidFill>
            <a:srgbClr val="7030A0">
              <a:alpha val="50000"/>
            </a:srgbClr>
          </a:solidFill>
          <a:ln>
            <a:solidFill>
              <a:srgbClr val="7030A0">
                <a:alpha val="50000"/>
              </a:srgbClr>
            </a:solid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sz="1600" dirty="0">
                <a:solidFill>
                  <a:schemeClr val="tx1"/>
                </a:solidFill>
              </a:rPr>
              <a:t>Metrology station</a:t>
            </a:r>
          </a:p>
        </p:txBody>
      </p:sp>
      <p:sp>
        <p:nvSpPr>
          <p:cNvPr id="21" name="TextBox 20">
            <a:extLst>
              <a:ext uri="{FF2B5EF4-FFF2-40B4-BE49-F238E27FC236}">
                <a16:creationId xmlns:a16="http://schemas.microsoft.com/office/drawing/2014/main" id="{A5411BB4-68A0-4AE0-A4F4-207890BD00B1}"/>
              </a:ext>
            </a:extLst>
          </p:cNvPr>
          <p:cNvSpPr txBox="1"/>
          <p:nvPr/>
        </p:nvSpPr>
        <p:spPr>
          <a:xfrm>
            <a:off x="185429" y="1484270"/>
            <a:ext cx="2144943" cy="338554"/>
          </a:xfrm>
          <a:prstGeom prst="rect">
            <a:avLst/>
          </a:prstGeom>
          <a:solidFill>
            <a:schemeClr val="accent4">
              <a:alpha val="50000"/>
            </a:schemeClr>
          </a:solidFill>
          <a:ln>
            <a:solidFill>
              <a:schemeClr val="accent4">
                <a:alpha val="50000"/>
              </a:schemeClr>
            </a:solid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sz="1600" dirty="0">
                <a:solidFill>
                  <a:schemeClr val="tx1"/>
                </a:solidFill>
              </a:rPr>
              <a:t>Toroidal complex</a:t>
            </a:r>
          </a:p>
        </p:txBody>
      </p:sp>
      <p:sp>
        <p:nvSpPr>
          <p:cNvPr id="12" name="Arrow: Right 11">
            <a:extLst>
              <a:ext uri="{FF2B5EF4-FFF2-40B4-BE49-F238E27FC236}">
                <a16:creationId xmlns:a16="http://schemas.microsoft.com/office/drawing/2014/main" id="{0108AF79-9DA4-45EE-8C8B-806F6CA1DF17}"/>
              </a:ext>
            </a:extLst>
          </p:cNvPr>
          <p:cNvSpPr/>
          <p:nvPr/>
        </p:nvSpPr>
        <p:spPr>
          <a:xfrm>
            <a:off x="3947526" y="1594480"/>
            <a:ext cx="1463040" cy="109728"/>
          </a:xfrm>
          <a:prstGeom prst="rightArrow">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
            <a:extLst>
              <a:ext uri="{FF2B5EF4-FFF2-40B4-BE49-F238E27FC236}">
                <a16:creationId xmlns:a16="http://schemas.microsoft.com/office/drawing/2014/main" id="{44B8E7DC-893B-4F55-9D65-5B2AEA85595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73008" y="1297475"/>
            <a:ext cx="1376634" cy="593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Arrow: Right 22">
            <a:extLst>
              <a:ext uri="{FF2B5EF4-FFF2-40B4-BE49-F238E27FC236}">
                <a16:creationId xmlns:a16="http://schemas.microsoft.com/office/drawing/2014/main" id="{DFFCC2A6-989D-435A-809D-7600007BB98C}"/>
              </a:ext>
            </a:extLst>
          </p:cNvPr>
          <p:cNvSpPr/>
          <p:nvPr/>
        </p:nvSpPr>
        <p:spPr>
          <a:xfrm>
            <a:off x="6858000" y="1586279"/>
            <a:ext cx="2207077" cy="109728"/>
          </a:xfrm>
          <a:prstGeom prst="rightArrow">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Right 24">
            <a:extLst>
              <a:ext uri="{FF2B5EF4-FFF2-40B4-BE49-F238E27FC236}">
                <a16:creationId xmlns:a16="http://schemas.microsoft.com/office/drawing/2014/main" id="{A9B8FADD-9278-4BC4-8C3C-21D2E4B3D77B}"/>
              </a:ext>
            </a:extLst>
          </p:cNvPr>
          <p:cNvSpPr/>
          <p:nvPr/>
        </p:nvSpPr>
        <p:spPr>
          <a:xfrm>
            <a:off x="3718485" y="2202057"/>
            <a:ext cx="6675120" cy="109728"/>
          </a:xfrm>
          <a:prstGeom prst="rightArrow">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2E8521B8-C881-4188-A830-9BA2F7AE4D05}"/>
              </a:ext>
            </a:extLst>
          </p:cNvPr>
          <p:cNvPicPr>
            <a:picLocks noChangeAspect="1"/>
          </p:cNvPicPr>
          <p:nvPr/>
        </p:nvPicPr>
        <p:blipFill rotWithShape="1">
          <a:blip r:embed="rId4"/>
          <a:srcRect l="18311" t="23041"/>
          <a:stretch/>
        </p:blipFill>
        <p:spPr>
          <a:xfrm>
            <a:off x="10670852" y="1772018"/>
            <a:ext cx="862463" cy="1079140"/>
          </a:xfrm>
          <a:prstGeom prst="rect">
            <a:avLst/>
          </a:prstGeom>
        </p:spPr>
      </p:pic>
      <p:sp>
        <p:nvSpPr>
          <p:cNvPr id="27" name="Arrow: Right 26">
            <a:extLst>
              <a:ext uri="{FF2B5EF4-FFF2-40B4-BE49-F238E27FC236}">
                <a16:creationId xmlns:a16="http://schemas.microsoft.com/office/drawing/2014/main" id="{C13A1905-3E74-489E-9F64-34D05CCB3038}"/>
              </a:ext>
            </a:extLst>
          </p:cNvPr>
          <p:cNvSpPr/>
          <p:nvPr/>
        </p:nvSpPr>
        <p:spPr>
          <a:xfrm>
            <a:off x="2960125" y="2851158"/>
            <a:ext cx="6221762" cy="109728"/>
          </a:xfrm>
          <a:prstGeom prst="rightArrow">
            <a:avLst/>
          </a:prstGeom>
          <a:solidFill>
            <a:schemeClr val="accent4">
              <a:lumMod val="75000"/>
            </a:schemeClr>
          </a:solidFill>
          <a:ln>
            <a:solidFill>
              <a:srgbClr val="BB7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a:extLst>
              <a:ext uri="{FF2B5EF4-FFF2-40B4-BE49-F238E27FC236}">
                <a16:creationId xmlns:a16="http://schemas.microsoft.com/office/drawing/2014/main" id="{D1044ED1-F097-4EA5-8F05-7612EC2EAAD3}"/>
              </a:ext>
            </a:extLst>
          </p:cNvPr>
          <p:cNvPicPr>
            <a:picLocks noChangeAspect="1"/>
          </p:cNvPicPr>
          <p:nvPr/>
        </p:nvPicPr>
        <p:blipFill rotWithShape="1">
          <a:blip r:embed="rId5"/>
          <a:srcRect l="4484" r="6683"/>
          <a:stretch/>
        </p:blipFill>
        <p:spPr>
          <a:xfrm>
            <a:off x="9462490" y="2439510"/>
            <a:ext cx="756844" cy="1062992"/>
          </a:xfrm>
          <a:prstGeom prst="rect">
            <a:avLst/>
          </a:prstGeom>
        </p:spPr>
      </p:pic>
      <p:sp>
        <p:nvSpPr>
          <p:cNvPr id="29" name="Arrow: Right 28">
            <a:extLst>
              <a:ext uri="{FF2B5EF4-FFF2-40B4-BE49-F238E27FC236}">
                <a16:creationId xmlns:a16="http://schemas.microsoft.com/office/drawing/2014/main" id="{C68D597B-52DD-4694-8D3E-B3DFE91DD6DC}"/>
              </a:ext>
            </a:extLst>
          </p:cNvPr>
          <p:cNvSpPr/>
          <p:nvPr/>
        </p:nvSpPr>
        <p:spPr>
          <a:xfrm>
            <a:off x="3159986" y="4428377"/>
            <a:ext cx="7315200" cy="109728"/>
          </a:xfrm>
          <a:prstGeom prst="rightArrow">
            <a:avLst/>
          </a:prstGeom>
          <a:solidFill>
            <a:schemeClr val="accent1">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Right 30">
            <a:extLst>
              <a:ext uri="{FF2B5EF4-FFF2-40B4-BE49-F238E27FC236}">
                <a16:creationId xmlns:a16="http://schemas.microsoft.com/office/drawing/2014/main" id="{4D6ADB50-470E-44CD-9301-3241A7540032}"/>
              </a:ext>
            </a:extLst>
          </p:cNvPr>
          <p:cNvSpPr/>
          <p:nvPr/>
        </p:nvSpPr>
        <p:spPr>
          <a:xfrm>
            <a:off x="3882134" y="5021487"/>
            <a:ext cx="4846320" cy="109728"/>
          </a:xfrm>
          <a:prstGeom prst="right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a:extLst>
              <a:ext uri="{FF2B5EF4-FFF2-40B4-BE49-F238E27FC236}">
                <a16:creationId xmlns:a16="http://schemas.microsoft.com/office/drawing/2014/main" id="{BF697449-6136-46EF-82D2-771E7D6D7652}"/>
              </a:ext>
            </a:extLst>
          </p:cNvPr>
          <p:cNvPicPr>
            <a:picLocks noChangeAspect="1"/>
          </p:cNvPicPr>
          <p:nvPr/>
        </p:nvPicPr>
        <p:blipFill rotWithShape="1">
          <a:blip r:embed="rId6"/>
          <a:srcRect r="48266"/>
          <a:stretch/>
        </p:blipFill>
        <p:spPr>
          <a:xfrm>
            <a:off x="10754538" y="5048919"/>
            <a:ext cx="752133" cy="1060234"/>
          </a:xfrm>
          <a:prstGeom prst="rect">
            <a:avLst/>
          </a:prstGeom>
        </p:spPr>
      </p:pic>
      <p:sp>
        <p:nvSpPr>
          <p:cNvPr id="33" name="Arrow: Right 32">
            <a:extLst>
              <a:ext uri="{FF2B5EF4-FFF2-40B4-BE49-F238E27FC236}">
                <a16:creationId xmlns:a16="http://schemas.microsoft.com/office/drawing/2014/main" id="{5F6D712A-B52C-486C-897C-8182543E2080}"/>
              </a:ext>
            </a:extLst>
          </p:cNvPr>
          <p:cNvSpPr/>
          <p:nvPr/>
        </p:nvSpPr>
        <p:spPr>
          <a:xfrm>
            <a:off x="3929786" y="3701081"/>
            <a:ext cx="1371600" cy="109728"/>
          </a:xfrm>
          <a:prstGeom prst="rightArrow">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a:extLst>
              <a:ext uri="{FF2B5EF4-FFF2-40B4-BE49-F238E27FC236}">
                <a16:creationId xmlns:a16="http://schemas.microsoft.com/office/drawing/2014/main" id="{1F04CBED-E7DC-4A4D-86E9-4E0B354B37AC}"/>
              </a:ext>
            </a:extLst>
          </p:cNvPr>
          <p:cNvPicPr>
            <a:picLocks noChangeAspect="1"/>
          </p:cNvPicPr>
          <p:nvPr/>
        </p:nvPicPr>
        <p:blipFill rotWithShape="1">
          <a:blip r:embed="rId7"/>
          <a:srcRect t="37415" b="37928"/>
          <a:stretch/>
        </p:blipFill>
        <p:spPr>
          <a:xfrm>
            <a:off x="9049712" y="4720280"/>
            <a:ext cx="1423189" cy="780303"/>
          </a:xfrm>
          <a:prstGeom prst="rect">
            <a:avLst/>
          </a:prstGeom>
        </p:spPr>
      </p:pic>
      <p:graphicFrame>
        <p:nvGraphicFramePr>
          <p:cNvPr id="37" name="Diagram 36">
            <a:extLst>
              <a:ext uri="{FF2B5EF4-FFF2-40B4-BE49-F238E27FC236}">
                <a16:creationId xmlns:a16="http://schemas.microsoft.com/office/drawing/2014/main" id="{2B27DB73-ED91-4DB9-8C04-E188A3431D87}"/>
              </a:ext>
            </a:extLst>
          </p:cNvPr>
          <p:cNvGraphicFramePr/>
          <p:nvPr>
            <p:extLst>
              <p:ext uri="{D42A27DB-BD31-4B8C-83A1-F6EECF244321}">
                <p14:modId xmlns:p14="http://schemas.microsoft.com/office/powerpoint/2010/main" val="2914636674"/>
              </p:ext>
            </p:extLst>
          </p:nvPr>
        </p:nvGraphicFramePr>
        <p:xfrm>
          <a:off x="743212" y="6049095"/>
          <a:ext cx="10972800" cy="54864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54" name="Picture 53">
            <a:extLst>
              <a:ext uri="{FF2B5EF4-FFF2-40B4-BE49-F238E27FC236}">
                <a16:creationId xmlns:a16="http://schemas.microsoft.com/office/drawing/2014/main" id="{D20C4AA9-1F74-4CA4-BA95-A4B474441DF1}"/>
              </a:ext>
            </a:extLst>
          </p:cNvPr>
          <p:cNvPicPr>
            <a:picLocks noChangeAspect="1"/>
          </p:cNvPicPr>
          <p:nvPr/>
        </p:nvPicPr>
        <p:blipFill rotWithShape="1">
          <a:blip r:embed="rId13"/>
          <a:srcRect t="5416" r="15979" b="8473"/>
          <a:stretch/>
        </p:blipFill>
        <p:spPr>
          <a:xfrm>
            <a:off x="10656346" y="3722159"/>
            <a:ext cx="931085" cy="1267363"/>
          </a:xfrm>
          <a:prstGeom prst="rect">
            <a:avLst/>
          </a:prstGeom>
        </p:spPr>
      </p:pic>
      <p:pic>
        <p:nvPicPr>
          <p:cNvPr id="55" name="Picture 54">
            <a:extLst>
              <a:ext uri="{FF2B5EF4-FFF2-40B4-BE49-F238E27FC236}">
                <a16:creationId xmlns:a16="http://schemas.microsoft.com/office/drawing/2014/main" id="{0B6E5DFD-9506-4978-A916-7347FC766550}"/>
              </a:ext>
            </a:extLst>
          </p:cNvPr>
          <p:cNvPicPr>
            <a:picLocks noChangeAspect="1"/>
          </p:cNvPicPr>
          <p:nvPr/>
        </p:nvPicPr>
        <p:blipFill>
          <a:blip r:embed="rId14"/>
          <a:stretch>
            <a:fillRect/>
          </a:stretch>
        </p:blipFill>
        <p:spPr>
          <a:xfrm>
            <a:off x="5429653" y="3285742"/>
            <a:ext cx="1282705" cy="965801"/>
          </a:xfrm>
          <a:prstGeom prst="rect">
            <a:avLst/>
          </a:prstGeom>
        </p:spPr>
      </p:pic>
      <p:pic>
        <p:nvPicPr>
          <p:cNvPr id="30" name="Picture 2">
            <a:extLst>
              <a:ext uri="{FF2B5EF4-FFF2-40B4-BE49-F238E27FC236}">
                <a16:creationId xmlns:a16="http://schemas.microsoft.com/office/drawing/2014/main" id="{E5E04BE6-AB68-440C-A922-97BF02008E87}"/>
              </a:ext>
            </a:extLst>
          </p:cNvPr>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l="12745" t="9352" r="14791" b="8228"/>
          <a:stretch/>
        </p:blipFill>
        <p:spPr bwMode="auto">
          <a:xfrm>
            <a:off x="5562611" y="1199547"/>
            <a:ext cx="896242" cy="985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a:extLst>
              <a:ext uri="{FF2B5EF4-FFF2-40B4-BE49-F238E27FC236}">
                <a16:creationId xmlns:a16="http://schemas.microsoft.com/office/drawing/2014/main" id="{B8E75D25-14E0-44DD-A05C-EF895929D5F4}"/>
              </a:ext>
            </a:extLst>
          </p:cNvPr>
          <p:cNvPicPr>
            <a:picLocks noChangeAspect="1"/>
          </p:cNvPicPr>
          <p:nvPr/>
        </p:nvPicPr>
        <p:blipFill>
          <a:blip r:embed="rId16"/>
          <a:stretch>
            <a:fillRect/>
          </a:stretch>
        </p:blipFill>
        <p:spPr>
          <a:xfrm>
            <a:off x="2502449" y="5312954"/>
            <a:ext cx="384177" cy="743514"/>
          </a:xfrm>
          <a:prstGeom prst="rect">
            <a:avLst/>
          </a:prstGeom>
        </p:spPr>
      </p:pic>
      <p:pic>
        <p:nvPicPr>
          <p:cNvPr id="11" name="Picture 10">
            <a:extLst>
              <a:ext uri="{FF2B5EF4-FFF2-40B4-BE49-F238E27FC236}">
                <a16:creationId xmlns:a16="http://schemas.microsoft.com/office/drawing/2014/main" id="{56159902-75F3-496A-A68C-EE622E57089F}"/>
              </a:ext>
            </a:extLst>
          </p:cNvPr>
          <p:cNvPicPr>
            <a:picLocks noChangeAspect="1"/>
          </p:cNvPicPr>
          <p:nvPr/>
        </p:nvPicPr>
        <p:blipFill>
          <a:blip r:embed="rId17"/>
          <a:stretch>
            <a:fillRect/>
          </a:stretch>
        </p:blipFill>
        <p:spPr>
          <a:xfrm>
            <a:off x="2502449" y="2526220"/>
            <a:ext cx="366244" cy="819055"/>
          </a:xfrm>
          <a:prstGeom prst="rect">
            <a:avLst/>
          </a:prstGeom>
        </p:spPr>
      </p:pic>
      <p:pic>
        <p:nvPicPr>
          <p:cNvPr id="40" name="Picture 39">
            <a:extLst>
              <a:ext uri="{FF2B5EF4-FFF2-40B4-BE49-F238E27FC236}">
                <a16:creationId xmlns:a16="http://schemas.microsoft.com/office/drawing/2014/main" id="{AD2E88DF-3AD1-4661-87D8-152D3030578A}"/>
              </a:ext>
            </a:extLst>
          </p:cNvPr>
          <p:cNvPicPr>
            <a:picLocks noChangeAspect="1"/>
          </p:cNvPicPr>
          <p:nvPr/>
        </p:nvPicPr>
        <p:blipFill rotWithShape="1">
          <a:blip r:embed="rId18"/>
          <a:srcRect t="24731" b="26890"/>
          <a:stretch/>
        </p:blipFill>
        <p:spPr>
          <a:xfrm>
            <a:off x="2425995" y="4855773"/>
            <a:ext cx="1185894" cy="431988"/>
          </a:xfrm>
          <a:prstGeom prst="rect">
            <a:avLst/>
          </a:prstGeom>
        </p:spPr>
      </p:pic>
      <p:pic>
        <p:nvPicPr>
          <p:cNvPr id="41" name="Picture 40">
            <a:extLst>
              <a:ext uri="{FF2B5EF4-FFF2-40B4-BE49-F238E27FC236}">
                <a16:creationId xmlns:a16="http://schemas.microsoft.com/office/drawing/2014/main" id="{5AD334D4-7A6A-49AA-870A-0FD0F7C3C85F}"/>
              </a:ext>
            </a:extLst>
          </p:cNvPr>
          <p:cNvPicPr>
            <a:picLocks noChangeAspect="1"/>
          </p:cNvPicPr>
          <p:nvPr/>
        </p:nvPicPr>
        <p:blipFill rotWithShape="1">
          <a:blip r:embed="rId19"/>
          <a:srcRect t="7734" r="7724" b="3795"/>
          <a:stretch/>
        </p:blipFill>
        <p:spPr>
          <a:xfrm>
            <a:off x="2960589" y="1924783"/>
            <a:ext cx="643223" cy="819056"/>
          </a:xfrm>
          <a:prstGeom prst="rect">
            <a:avLst/>
          </a:prstGeom>
        </p:spPr>
      </p:pic>
      <p:pic>
        <p:nvPicPr>
          <p:cNvPr id="14" name="Picture 13">
            <a:extLst>
              <a:ext uri="{FF2B5EF4-FFF2-40B4-BE49-F238E27FC236}">
                <a16:creationId xmlns:a16="http://schemas.microsoft.com/office/drawing/2014/main" id="{71D890A8-E4AA-427D-AC77-F08DF2DA0910}"/>
              </a:ext>
            </a:extLst>
          </p:cNvPr>
          <p:cNvPicPr>
            <a:picLocks noChangeAspect="1"/>
          </p:cNvPicPr>
          <p:nvPr/>
        </p:nvPicPr>
        <p:blipFill>
          <a:blip r:embed="rId20"/>
          <a:stretch>
            <a:fillRect/>
          </a:stretch>
        </p:blipFill>
        <p:spPr>
          <a:xfrm>
            <a:off x="2454231" y="3345275"/>
            <a:ext cx="1185894" cy="795503"/>
          </a:xfrm>
          <a:prstGeom prst="rect">
            <a:avLst/>
          </a:prstGeom>
        </p:spPr>
      </p:pic>
      <p:pic>
        <p:nvPicPr>
          <p:cNvPr id="36" name="Picture 35">
            <a:extLst>
              <a:ext uri="{FF2B5EF4-FFF2-40B4-BE49-F238E27FC236}">
                <a16:creationId xmlns:a16="http://schemas.microsoft.com/office/drawing/2014/main" id="{34F5038C-64F0-48C4-A6FE-132A8BE1A154}"/>
              </a:ext>
            </a:extLst>
          </p:cNvPr>
          <p:cNvPicPr>
            <a:picLocks noChangeAspect="1"/>
          </p:cNvPicPr>
          <p:nvPr/>
        </p:nvPicPr>
        <p:blipFill>
          <a:blip r:embed="rId21"/>
          <a:stretch>
            <a:fillRect/>
          </a:stretch>
        </p:blipFill>
        <p:spPr>
          <a:xfrm>
            <a:off x="2482417" y="1179391"/>
            <a:ext cx="1318420" cy="722894"/>
          </a:xfrm>
          <a:prstGeom prst="rect">
            <a:avLst/>
          </a:prstGeom>
        </p:spPr>
      </p:pic>
      <p:pic>
        <p:nvPicPr>
          <p:cNvPr id="44" name="Picture 43">
            <a:extLst>
              <a:ext uri="{FF2B5EF4-FFF2-40B4-BE49-F238E27FC236}">
                <a16:creationId xmlns:a16="http://schemas.microsoft.com/office/drawing/2014/main" id="{F4E07D2A-2E5E-40C8-B773-F69D0F923475}"/>
              </a:ext>
            </a:extLst>
          </p:cNvPr>
          <p:cNvPicPr>
            <a:picLocks noChangeAspect="1"/>
          </p:cNvPicPr>
          <p:nvPr/>
        </p:nvPicPr>
        <p:blipFill rotWithShape="1">
          <a:blip r:embed="rId22"/>
          <a:srcRect l="11110" r="14568"/>
          <a:stretch/>
        </p:blipFill>
        <p:spPr>
          <a:xfrm>
            <a:off x="2453446" y="4169993"/>
            <a:ext cx="650793" cy="656628"/>
          </a:xfrm>
          <a:prstGeom prst="rect">
            <a:avLst/>
          </a:prstGeom>
        </p:spPr>
      </p:pic>
    </p:spTree>
    <p:extLst>
      <p:ext uri="{BB962C8B-B14F-4D97-AF65-F5344CB8AC3E}">
        <p14:creationId xmlns:p14="http://schemas.microsoft.com/office/powerpoint/2010/main" val="40829524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500"/>
                                        <p:tgtEl>
                                          <p:spTgt spid="4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left)">
                                      <p:cBhvr>
                                        <p:cTn id="39" dur="500"/>
                                        <p:tgtEl>
                                          <p:spTgt spid="33"/>
                                        </p:tgtEl>
                                      </p:cBhvr>
                                    </p:animEffect>
                                  </p:childTnLst>
                                </p:cTn>
                              </p:par>
                            </p:childTnLst>
                          </p:cTn>
                        </p:par>
                        <p:par>
                          <p:cTn id="40" fill="hold">
                            <p:stCondLst>
                              <p:cond delay="500"/>
                            </p:stCondLst>
                            <p:childTnLst>
                              <p:par>
                                <p:cTn id="41" presetID="22" presetClass="entr" presetSubtype="8"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left)">
                                      <p:cBhvr>
                                        <p:cTn id="43" dur="500"/>
                                        <p:tgtEl>
                                          <p:spTgt spid="30"/>
                                        </p:tgtEl>
                                      </p:cBhvr>
                                    </p:animEffect>
                                  </p:childTnLst>
                                </p:cTn>
                              </p:par>
                              <p:par>
                                <p:cTn id="44" presetID="22" presetClass="entr" presetSubtype="8" fill="hold" nodeType="with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wipe(left)">
                                      <p:cBhvr>
                                        <p:cTn id="46" dur="500"/>
                                        <p:tgtEl>
                                          <p:spTgt spid="55"/>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500"/>
                                        <p:tgtEl>
                                          <p:spTgt spid="23"/>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wipe(left)">
                                      <p:cBhvr>
                                        <p:cTn id="54" dur="500"/>
                                        <p:tgtEl>
                                          <p:spTgt spid="25"/>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left)">
                                      <p:cBhvr>
                                        <p:cTn id="57" dur="500"/>
                                        <p:tgtEl>
                                          <p:spTgt spid="2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left)">
                                      <p:cBhvr>
                                        <p:cTn id="60" dur="500"/>
                                        <p:tgtEl>
                                          <p:spTgt spid="29"/>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left)">
                                      <p:cBhvr>
                                        <p:cTn id="63" dur="500"/>
                                        <p:tgtEl>
                                          <p:spTgt spid="31"/>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wipe(left)">
                                      <p:cBhvr>
                                        <p:cTn id="66" dur="500"/>
                                        <p:tgtEl>
                                          <p:spTgt spid="9"/>
                                        </p:tgtEl>
                                      </p:cBhvr>
                                    </p:animEffect>
                                  </p:childTnLst>
                                </p:cTn>
                              </p:par>
                            </p:childTnLst>
                          </p:cTn>
                        </p:par>
                        <p:par>
                          <p:cTn id="67" fill="hold">
                            <p:stCondLst>
                              <p:cond delay="500"/>
                            </p:stCondLst>
                            <p:childTnLst>
                              <p:par>
                                <p:cTn id="68" presetID="22" presetClass="entr" presetSubtype="8" fill="hold" nodeType="after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wipe(left)">
                                      <p:cBhvr>
                                        <p:cTn id="70" dur="500"/>
                                        <p:tgtEl>
                                          <p:spTgt spid="22"/>
                                        </p:tgtEl>
                                      </p:cBhvr>
                                    </p:animEffect>
                                  </p:childTnLst>
                                </p:cTn>
                              </p:par>
                              <p:par>
                                <p:cTn id="71" presetID="22" presetClass="entr" presetSubtype="8" fill="hold"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wipe(left)">
                                      <p:cBhvr>
                                        <p:cTn id="73" dur="500"/>
                                        <p:tgtEl>
                                          <p:spTgt spid="26"/>
                                        </p:tgtEl>
                                      </p:cBhvr>
                                    </p:animEffect>
                                  </p:childTnLst>
                                </p:cTn>
                              </p:par>
                              <p:par>
                                <p:cTn id="74" presetID="22" presetClass="entr" presetSubtype="8" fill="hold" nodeType="with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wipe(left)">
                                      <p:cBhvr>
                                        <p:cTn id="76" dur="500"/>
                                        <p:tgtEl>
                                          <p:spTgt spid="32"/>
                                        </p:tgtEl>
                                      </p:cBhvr>
                                    </p:animEffect>
                                  </p:childTnLst>
                                </p:cTn>
                              </p:par>
                              <p:par>
                                <p:cTn id="77" presetID="22" presetClass="entr" presetSubtype="8" fill="hold" nodeType="with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wipe(left)">
                                      <p:cBhvr>
                                        <p:cTn id="79" dur="500"/>
                                        <p:tgtEl>
                                          <p:spTgt spid="35"/>
                                        </p:tgtEl>
                                      </p:cBhvr>
                                    </p:animEffect>
                                  </p:childTnLst>
                                </p:cTn>
                              </p:par>
                              <p:par>
                                <p:cTn id="80" presetID="22" presetClass="entr" presetSubtype="8" fill="hold" nodeType="withEffect">
                                  <p:stCondLst>
                                    <p:cond delay="0"/>
                                  </p:stCondLst>
                                  <p:childTnLst>
                                    <p:set>
                                      <p:cBhvr>
                                        <p:cTn id="81" dur="1" fill="hold">
                                          <p:stCondLst>
                                            <p:cond delay="0"/>
                                          </p:stCondLst>
                                        </p:cTn>
                                        <p:tgtEl>
                                          <p:spTgt spid="54"/>
                                        </p:tgtEl>
                                        <p:attrNameLst>
                                          <p:attrName>style.visibility</p:attrName>
                                        </p:attrNameLst>
                                      </p:cBhvr>
                                      <p:to>
                                        <p:strVal val="visible"/>
                                      </p:to>
                                    </p:set>
                                    <p:animEffect transition="in" filter="wipe(left)">
                                      <p:cBhvr>
                                        <p:cTn id="82" dur="500"/>
                                        <p:tgtEl>
                                          <p:spTgt spid="54"/>
                                        </p:tgtEl>
                                      </p:cBhvr>
                                    </p:animEffect>
                                  </p:childTnLst>
                                </p:cTn>
                              </p:par>
                              <p:par>
                                <p:cTn id="83" presetID="22" presetClass="entr" presetSubtype="8" fill="hold" nodeType="with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wipe(left)">
                                      <p:cBhvr>
                                        <p:cTn id="85" dur="500"/>
                                        <p:tgtEl>
                                          <p:spTgt spid="28"/>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xit" presetSubtype="0" fill="hold" grpId="1" nodeType="clickEffect">
                                  <p:stCondLst>
                                    <p:cond delay="0"/>
                                  </p:stCondLst>
                                  <p:childTnLst>
                                    <p:animEffect transition="out" filter="fade">
                                      <p:cBhvr>
                                        <p:cTn id="89" dur="500"/>
                                        <p:tgtEl>
                                          <p:spTgt spid="12"/>
                                        </p:tgtEl>
                                      </p:cBhvr>
                                    </p:animEffect>
                                    <p:set>
                                      <p:cBhvr>
                                        <p:cTn id="90" dur="1" fill="hold">
                                          <p:stCondLst>
                                            <p:cond delay="499"/>
                                          </p:stCondLst>
                                        </p:cTn>
                                        <p:tgtEl>
                                          <p:spTgt spid="12"/>
                                        </p:tgtEl>
                                        <p:attrNameLst>
                                          <p:attrName>style.visibility</p:attrName>
                                        </p:attrNameLst>
                                      </p:cBhvr>
                                      <p:to>
                                        <p:strVal val="hidden"/>
                                      </p:to>
                                    </p:set>
                                  </p:childTnLst>
                                </p:cTn>
                              </p:par>
                              <p:par>
                                <p:cTn id="91" presetID="10" presetClass="exit" presetSubtype="0" fill="hold" grpId="1" nodeType="withEffect">
                                  <p:stCondLst>
                                    <p:cond delay="0"/>
                                  </p:stCondLst>
                                  <p:childTnLst>
                                    <p:animEffect transition="out" filter="fade">
                                      <p:cBhvr>
                                        <p:cTn id="92" dur="500"/>
                                        <p:tgtEl>
                                          <p:spTgt spid="33"/>
                                        </p:tgtEl>
                                      </p:cBhvr>
                                    </p:animEffect>
                                    <p:set>
                                      <p:cBhvr>
                                        <p:cTn id="93" dur="1" fill="hold">
                                          <p:stCondLst>
                                            <p:cond delay="499"/>
                                          </p:stCondLst>
                                        </p:cTn>
                                        <p:tgtEl>
                                          <p:spTgt spid="33"/>
                                        </p:tgtEl>
                                        <p:attrNameLst>
                                          <p:attrName>style.visibility</p:attrName>
                                        </p:attrNameLst>
                                      </p:cBhvr>
                                      <p:to>
                                        <p:strVal val="hidden"/>
                                      </p:to>
                                    </p:set>
                                  </p:childTnLst>
                                </p:cTn>
                              </p:par>
                              <p:par>
                                <p:cTn id="94" presetID="10" presetClass="exit" presetSubtype="0" fill="hold" nodeType="withEffect">
                                  <p:stCondLst>
                                    <p:cond delay="0"/>
                                  </p:stCondLst>
                                  <p:childTnLst>
                                    <p:animEffect transition="out" filter="fade">
                                      <p:cBhvr>
                                        <p:cTn id="95" dur="500"/>
                                        <p:tgtEl>
                                          <p:spTgt spid="30"/>
                                        </p:tgtEl>
                                      </p:cBhvr>
                                    </p:animEffect>
                                    <p:set>
                                      <p:cBhvr>
                                        <p:cTn id="96" dur="1" fill="hold">
                                          <p:stCondLst>
                                            <p:cond delay="499"/>
                                          </p:stCondLst>
                                        </p:cTn>
                                        <p:tgtEl>
                                          <p:spTgt spid="30"/>
                                        </p:tgtEl>
                                        <p:attrNameLst>
                                          <p:attrName>style.visibility</p:attrName>
                                        </p:attrNameLst>
                                      </p:cBhvr>
                                      <p:to>
                                        <p:strVal val="hidden"/>
                                      </p:to>
                                    </p:set>
                                  </p:childTnLst>
                                </p:cTn>
                              </p:par>
                              <p:par>
                                <p:cTn id="97" presetID="10" presetClass="exit" presetSubtype="0" fill="hold" nodeType="withEffect">
                                  <p:stCondLst>
                                    <p:cond delay="0"/>
                                  </p:stCondLst>
                                  <p:childTnLst>
                                    <p:animEffect transition="out" filter="fade">
                                      <p:cBhvr>
                                        <p:cTn id="98" dur="500"/>
                                        <p:tgtEl>
                                          <p:spTgt spid="55"/>
                                        </p:tgtEl>
                                      </p:cBhvr>
                                    </p:animEffect>
                                    <p:set>
                                      <p:cBhvr>
                                        <p:cTn id="99" dur="1" fill="hold">
                                          <p:stCondLst>
                                            <p:cond delay="499"/>
                                          </p:stCondLst>
                                        </p:cTn>
                                        <p:tgtEl>
                                          <p:spTgt spid="55"/>
                                        </p:tgtEl>
                                        <p:attrNameLst>
                                          <p:attrName>style.visibility</p:attrName>
                                        </p:attrNameLst>
                                      </p:cBhvr>
                                      <p:to>
                                        <p:strVal val="hidden"/>
                                      </p:to>
                                    </p:set>
                                  </p:childTnLst>
                                </p:cTn>
                              </p:par>
                              <p:par>
                                <p:cTn id="100" presetID="10" presetClass="exit" presetSubtype="0" fill="hold" grpId="1" nodeType="withEffect">
                                  <p:stCondLst>
                                    <p:cond delay="0"/>
                                  </p:stCondLst>
                                  <p:childTnLst>
                                    <p:animEffect transition="out" filter="fade">
                                      <p:cBhvr>
                                        <p:cTn id="101" dur="500"/>
                                        <p:tgtEl>
                                          <p:spTgt spid="23"/>
                                        </p:tgtEl>
                                      </p:cBhvr>
                                    </p:animEffect>
                                    <p:set>
                                      <p:cBhvr>
                                        <p:cTn id="102" dur="1" fill="hold">
                                          <p:stCondLst>
                                            <p:cond delay="499"/>
                                          </p:stCondLst>
                                        </p:cTn>
                                        <p:tgtEl>
                                          <p:spTgt spid="23"/>
                                        </p:tgtEl>
                                        <p:attrNameLst>
                                          <p:attrName>style.visibility</p:attrName>
                                        </p:attrNameLst>
                                      </p:cBhvr>
                                      <p:to>
                                        <p:strVal val="hidden"/>
                                      </p:to>
                                    </p:set>
                                  </p:childTnLst>
                                </p:cTn>
                              </p:par>
                              <p:par>
                                <p:cTn id="103" presetID="10" presetClass="exit" presetSubtype="0" fill="hold" nodeType="withEffect">
                                  <p:stCondLst>
                                    <p:cond delay="0"/>
                                  </p:stCondLst>
                                  <p:childTnLst>
                                    <p:animEffect transition="out" filter="fade">
                                      <p:cBhvr>
                                        <p:cTn id="104" dur="500"/>
                                        <p:tgtEl>
                                          <p:spTgt spid="22"/>
                                        </p:tgtEl>
                                      </p:cBhvr>
                                    </p:animEffect>
                                    <p:set>
                                      <p:cBhvr>
                                        <p:cTn id="105" dur="1" fill="hold">
                                          <p:stCondLst>
                                            <p:cond delay="499"/>
                                          </p:stCondLst>
                                        </p:cTn>
                                        <p:tgtEl>
                                          <p:spTgt spid="22"/>
                                        </p:tgtEl>
                                        <p:attrNameLst>
                                          <p:attrName>style.visibility</p:attrName>
                                        </p:attrNameLst>
                                      </p:cBhvr>
                                      <p:to>
                                        <p:strVal val="hidden"/>
                                      </p:to>
                                    </p:set>
                                  </p:childTnLst>
                                </p:cTn>
                              </p:par>
                              <p:par>
                                <p:cTn id="106" presetID="10" presetClass="exit" presetSubtype="0" fill="hold" nodeType="withEffect">
                                  <p:stCondLst>
                                    <p:cond delay="0"/>
                                  </p:stCondLst>
                                  <p:childTnLst>
                                    <p:animEffect transition="out" filter="fade">
                                      <p:cBhvr>
                                        <p:cTn id="107" dur="500"/>
                                        <p:tgtEl>
                                          <p:spTgt spid="36"/>
                                        </p:tgtEl>
                                      </p:cBhvr>
                                    </p:animEffect>
                                    <p:set>
                                      <p:cBhvr>
                                        <p:cTn id="108" dur="1" fill="hold">
                                          <p:stCondLst>
                                            <p:cond delay="499"/>
                                          </p:stCondLst>
                                        </p:cTn>
                                        <p:tgtEl>
                                          <p:spTgt spid="36"/>
                                        </p:tgtEl>
                                        <p:attrNameLst>
                                          <p:attrName>style.visibility</p:attrName>
                                        </p:attrNameLst>
                                      </p:cBhvr>
                                      <p:to>
                                        <p:strVal val="hidden"/>
                                      </p:to>
                                    </p:set>
                                  </p:childTnLst>
                                </p:cTn>
                              </p:par>
                              <p:par>
                                <p:cTn id="109" presetID="10" presetClass="exit" presetSubtype="0" fill="hold" nodeType="withEffect">
                                  <p:stCondLst>
                                    <p:cond delay="0"/>
                                  </p:stCondLst>
                                  <p:childTnLst>
                                    <p:animEffect transition="out" filter="fade">
                                      <p:cBhvr>
                                        <p:cTn id="110" dur="500"/>
                                        <p:tgtEl>
                                          <p:spTgt spid="14"/>
                                        </p:tgtEl>
                                      </p:cBhvr>
                                    </p:animEffect>
                                    <p:set>
                                      <p:cBhvr>
                                        <p:cTn id="111"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2" grpId="1" animBg="1"/>
      <p:bldP spid="23" grpId="0" animBg="1"/>
      <p:bldP spid="23" grpId="1" animBg="1"/>
      <p:bldP spid="25" grpId="0" animBg="1"/>
      <p:bldP spid="27" grpId="0" animBg="1"/>
      <p:bldP spid="29" grpId="0" animBg="1"/>
      <p:bldP spid="31" grpId="0" animBg="1"/>
      <p:bldP spid="33" grpId="0" animBg="1"/>
      <p:bldP spid="33"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CD10BE1-3AEA-43C7-9B2C-9593156D96A4}"/>
              </a:ext>
            </a:extLst>
          </p:cNvPr>
          <p:cNvSpPr txBox="1"/>
          <p:nvPr/>
        </p:nvSpPr>
        <p:spPr>
          <a:xfrm>
            <a:off x="174741" y="1633715"/>
            <a:ext cx="7331944" cy="4943020"/>
          </a:xfrm>
          <a:prstGeom prst="rect">
            <a:avLst/>
          </a:prstGeom>
          <a:noFill/>
        </p:spPr>
        <p:txBody>
          <a:bodyPr wrap="none" rtlCol="0">
            <a:spAutoFit/>
          </a:bodyPr>
          <a:lstStyle/>
          <a:p>
            <a:pPr marL="800100" lvl="1" indent="-342900">
              <a:lnSpc>
                <a:spcPct val="150000"/>
              </a:lnSpc>
              <a:buFont typeface="Wingdings" panose="05000000000000000000" pitchFamily="2" charset="2"/>
              <a:buChar char="q"/>
            </a:pPr>
            <a:r>
              <a:rPr lang="en-US" sz="2000" b="1" dirty="0">
                <a:solidFill>
                  <a:srgbClr val="0070C0"/>
                </a:solidFill>
                <a:latin typeface="Roboto Light" panose="020B0604020202020204" pitchFamily="2" charset="0"/>
              </a:rPr>
              <a:t>CNR- Institute for Plasma Science and Technology</a:t>
            </a:r>
          </a:p>
          <a:p>
            <a:pPr marL="1257300" lvl="2" indent="-342900">
              <a:lnSpc>
                <a:spcPct val="150000"/>
              </a:lnSpc>
              <a:buFont typeface="Arial" panose="020B0604020202020204" pitchFamily="34" charset="0"/>
              <a:buChar char="•"/>
            </a:pPr>
            <a:r>
              <a:rPr lang="en-US" sz="2000" b="1" dirty="0">
                <a:solidFill>
                  <a:srgbClr val="0070C0"/>
                </a:solidFill>
                <a:latin typeface="Roboto Light" panose="020B0604020202020204" pitchFamily="2" charset="0"/>
              </a:rPr>
              <a:t>A1</a:t>
            </a:r>
            <a:r>
              <a:rPr lang="en-US" sz="2000" b="1" dirty="0">
                <a:solidFill>
                  <a:srgbClr val="CB6D04"/>
                </a:solidFill>
                <a:latin typeface="Roboto Light" panose="020B0604020202020204" pitchFamily="2" charset="0"/>
              </a:rPr>
              <a:t>: </a:t>
            </a:r>
            <a:r>
              <a:rPr lang="en-GB" dirty="0">
                <a:effectLst/>
                <a:latin typeface="Calibri" panose="020F0502020204030204" pitchFamily="34" charset="0"/>
                <a:ea typeface="Calibri" panose="020F0502020204030204" pitchFamily="34" charset="0"/>
                <a:cs typeface="Times New Roman" panose="02020603050405020304" pitchFamily="18" charset="0"/>
              </a:rPr>
              <a:t>Vacuum, Gas injection and First Wall Conditioning Systems</a:t>
            </a:r>
          </a:p>
          <a:p>
            <a:pPr marL="1257300" lvl="2" indent="-342900">
              <a:lnSpc>
                <a:spcPct val="150000"/>
              </a:lnSpc>
              <a:buFont typeface="Arial" panose="020B0604020202020204" pitchFamily="34" charset="0"/>
              <a:buChar char="•"/>
            </a:pPr>
            <a:r>
              <a:rPr lang="en-GB" sz="2000" b="1" dirty="0">
                <a:solidFill>
                  <a:srgbClr val="0070C0"/>
                </a:solidFill>
                <a:latin typeface="Roboto Light" panose="020B0604020202020204" pitchFamily="2" charset="0"/>
              </a:rPr>
              <a:t>A2</a:t>
            </a:r>
            <a:r>
              <a:rPr lang="en-GB"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 </a:t>
            </a:r>
            <a:r>
              <a:rPr lang="en-GB" dirty="0">
                <a:effectLst/>
                <a:latin typeface="Calibri" panose="020F0502020204030204" pitchFamily="34" charset="0"/>
                <a:ea typeface="Calibri" panose="020F0502020204030204" pitchFamily="34" charset="0"/>
                <a:cs typeface="Times New Roman" panose="02020603050405020304" pitchFamily="18" charset="0"/>
              </a:rPr>
              <a:t>Reconfiguration of Toroidal Circuit Power Supply</a:t>
            </a:r>
          </a:p>
          <a:p>
            <a:pPr marL="800100" lvl="1" indent="-342900">
              <a:lnSpc>
                <a:spcPct val="150000"/>
              </a:lnSpc>
              <a:buFont typeface="Arial" panose="020B0604020202020204" pitchFamily="34" charset="0"/>
              <a:buChar char="•"/>
            </a:pPr>
            <a:endParaRPr lang="en-GB" b="1" dirty="0">
              <a:solidFill>
                <a:srgbClr val="CB6D04"/>
              </a:solidFill>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50000"/>
              </a:lnSpc>
              <a:buFont typeface="Wingdings" panose="05000000000000000000" pitchFamily="2" charset="2"/>
              <a:buChar char="q"/>
            </a:pPr>
            <a:r>
              <a:rPr lang="en-US" sz="2000" b="1" dirty="0">
                <a:solidFill>
                  <a:srgbClr val="00B050"/>
                </a:solidFill>
                <a:latin typeface="Roboto Light" panose="020B0604020202020204" pitchFamily="2" charset="0"/>
              </a:rPr>
              <a:t>University of Naples Federico II - DII</a:t>
            </a:r>
          </a:p>
          <a:p>
            <a:pPr marL="1257300" lvl="2" indent="-342900">
              <a:lnSpc>
                <a:spcPct val="150000"/>
              </a:lnSpc>
              <a:buFont typeface="Arial" panose="020B0604020202020204" pitchFamily="34" charset="0"/>
              <a:buChar char="•"/>
            </a:pPr>
            <a:r>
              <a:rPr lang="en-GB" sz="2000" b="1" dirty="0">
                <a:solidFill>
                  <a:srgbClr val="00B050"/>
                </a:solidFill>
                <a:latin typeface="Roboto Light" panose="020B0604020202020204" pitchFamily="2" charset="0"/>
              </a:rPr>
              <a:t>A3</a:t>
            </a:r>
            <a:r>
              <a:rPr lang="en-GB" b="1" dirty="0">
                <a:solidFill>
                  <a:srgbClr val="00B050"/>
                </a:solidFill>
                <a:latin typeface="Calibri" panose="020F0502020204030204" pitchFamily="34" charset="0"/>
                <a:ea typeface="Calibri" panose="020F0502020204030204" pitchFamily="34" charset="0"/>
                <a:cs typeface="Times New Roman" panose="02020603050405020304" pitchFamily="18" charset="0"/>
              </a:rPr>
              <a:t>: </a:t>
            </a:r>
            <a:r>
              <a:rPr lang="en-GB" dirty="0">
                <a:effectLst/>
                <a:latin typeface="Calibri" panose="020F0502020204030204" pitchFamily="34" charset="0"/>
                <a:ea typeface="Calibri" panose="020F0502020204030204" pitchFamily="34" charset="0"/>
                <a:cs typeface="Times New Roman" panose="02020603050405020304" pitchFamily="18" charset="0"/>
              </a:rPr>
              <a:t>Remote Handling: VR simulator and training </a:t>
            </a:r>
            <a:r>
              <a:rPr lang="en-GB" dirty="0">
                <a:latin typeface="Calibri" panose="020F0502020204030204" pitchFamily="34" charset="0"/>
                <a:ea typeface="Calibri" panose="020F0502020204030204" pitchFamily="34" charset="0"/>
                <a:cs typeface="Times New Roman" panose="02020603050405020304" pitchFamily="18" charset="0"/>
              </a:rPr>
              <a:t>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1714500" lvl="3" indent="-342900">
              <a:lnSpc>
                <a:spcPct val="150000"/>
              </a:lnSpc>
              <a:buFont typeface="Wingdings" panose="05000000000000000000" pitchFamily="2" charset="2"/>
              <a:buChar char="Ø"/>
            </a:pPr>
            <a:r>
              <a:rPr lang="en-GB" i="1" dirty="0">
                <a:solidFill>
                  <a:schemeClr val="accent4">
                    <a:lumMod val="75000"/>
                  </a:schemeClr>
                </a:solidFill>
                <a:latin typeface="Calibri" panose="020F0502020204030204" pitchFamily="34" charset="0"/>
                <a:ea typeface="Calibri" panose="020F0502020204030204" pitchFamily="34" charset="0"/>
                <a:cs typeface="Times New Roman" panose="02020603050405020304" pitchFamily="18" charset="0"/>
              </a:rPr>
              <a:t>Presentation by Prof. Giuseppe Di </a:t>
            </a:r>
            <a:r>
              <a:rPr lang="en-GB" i="1" dirty="0" err="1">
                <a:solidFill>
                  <a:schemeClr val="accent4">
                    <a:lumMod val="75000"/>
                  </a:schemeClr>
                </a:solidFill>
                <a:latin typeface="Calibri" panose="020F0502020204030204" pitchFamily="34" charset="0"/>
                <a:ea typeface="Calibri" panose="020F0502020204030204" pitchFamily="34" charset="0"/>
                <a:cs typeface="Times New Roman" panose="02020603050405020304" pitchFamily="18" charset="0"/>
              </a:rPr>
              <a:t>Gironimo</a:t>
            </a:r>
            <a:endParaRPr lang="en-GB" i="1" dirty="0">
              <a:solidFill>
                <a:schemeClr val="accent4">
                  <a:lumMod val="75000"/>
                </a:schemeClr>
              </a:solidFill>
              <a:latin typeface="Calibri" panose="020F0502020204030204" pitchFamily="34" charset="0"/>
              <a:ea typeface="Calibri" panose="020F0502020204030204" pitchFamily="34" charset="0"/>
              <a:cs typeface="Times New Roman" panose="02020603050405020304" pitchFamily="18" charset="0"/>
            </a:endParaRPr>
          </a:p>
          <a:p>
            <a:pPr marL="1257300" lvl="2" indent="-342900">
              <a:lnSpc>
                <a:spcPct val="150000"/>
              </a:lnSpc>
              <a:buFont typeface="Arial" panose="020B0604020202020204" pitchFamily="34" charset="0"/>
              <a:buChar char="•"/>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50000"/>
              </a:lnSpc>
              <a:buFont typeface="Wingdings" panose="05000000000000000000" pitchFamily="2" charset="2"/>
              <a:buChar char="q"/>
            </a:pPr>
            <a:r>
              <a:rPr lang="en-GB" sz="2000" b="1" dirty="0">
                <a:solidFill>
                  <a:srgbClr val="7030A0"/>
                </a:solidFill>
                <a:latin typeface="Roboto Light" panose="020B0604020202020204" pitchFamily="2" charset="0"/>
              </a:rPr>
              <a:t>University of Padua - DII</a:t>
            </a:r>
          </a:p>
          <a:p>
            <a:pPr marL="1257300" lvl="2" indent="-342900">
              <a:lnSpc>
                <a:spcPct val="150000"/>
              </a:lnSpc>
              <a:buFont typeface="Arial" panose="020B0604020202020204" pitchFamily="34" charset="0"/>
              <a:buChar char="•"/>
            </a:pPr>
            <a:r>
              <a:rPr lang="en-GB" sz="2000" b="1" dirty="0">
                <a:solidFill>
                  <a:srgbClr val="7030A0"/>
                </a:solidFill>
                <a:latin typeface="Roboto Light" panose="020B0604020202020204" pitchFamily="2" charset="0"/>
              </a:rPr>
              <a:t>A4</a:t>
            </a:r>
            <a:r>
              <a:rPr lang="en-GB"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rPr>
              <a:t>: </a:t>
            </a:r>
            <a:r>
              <a:rPr lang="en-GB" dirty="0">
                <a:effectLst/>
                <a:latin typeface="Calibri" panose="020F0502020204030204" pitchFamily="34" charset="0"/>
                <a:ea typeface="Calibri" panose="020F0502020204030204" pitchFamily="34" charset="0"/>
                <a:cs typeface="Times New Roman" panose="02020603050405020304" pitchFamily="18" charset="0"/>
              </a:rPr>
              <a:t>Remote Handling: Control system and test facility</a:t>
            </a:r>
          </a:p>
          <a:p>
            <a:pPr marL="1714500" lvl="3" indent="-342900">
              <a:lnSpc>
                <a:spcPct val="150000"/>
              </a:lnSpc>
              <a:buFont typeface="Wingdings" panose="05000000000000000000" pitchFamily="2" charset="2"/>
              <a:buChar char="Ø"/>
            </a:pPr>
            <a:r>
              <a:rPr lang="en-GB" i="1" dirty="0">
                <a:solidFill>
                  <a:schemeClr val="accent4">
                    <a:lumMod val="75000"/>
                  </a:schemeClr>
                </a:solidFill>
                <a:latin typeface="Calibri" panose="020F0502020204030204" pitchFamily="34" charset="0"/>
                <a:ea typeface="Calibri" panose="020F0502020204030204" pitchFamily="34" charset="0"/>
                <a:cs typeface="Times New Roman" panose="02020603050405020304" pitchFamily="18" charset="0"/>
              </a:rPr>
              <a:t>Presentation by Prof. Giovanni </a:t>
            </a:r>
            <a:r>
              <a:rPr lang="en-GB" i="1" dirty="0" err="1">
                <a:solidFill>
                  <a:schemeClr val="accent4">
                    <a:lumMod val="75000"/>
                  </a:schemeClr>
                </a:solidFill>
                <a:latin typeface="Calibri" panose="020F0502020204030204" pitchFamily="34" charset="0"/>
                <a:ea typeface="Calibri" panose="020F0502020204030204" pitchFamily="34" charset="0"/>
                <a:cs typeface="Times New Roman" panose="02020603050405020304" pitchFamily="18" charset="0"/>
              </a:rPr>
              <a:t>Boschetti</a:t>
            </a:r>
            <a:endParaRPr lang="en-US" i="1" dirty="0">
              <a:solidFill>
                <a:schemeClr val="accent4">
                  <a:lumMod val="75000"/>
                </a:schemeClr>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9D817824-93A7-480D-9272-4D840895916A}"/>
              </a:ext>
            </a:extLst>
          </p:cNvPr>
          <p:cNvSpPr txBox="1"/>
          <p:nvPr/>
        </p:nvSpPr>
        <p:spPr>
          <a:xfrm>
            <a:off x="4727517" y="938470"/>
            <a:ext cx="2736966" cy="523220"/>
          </a:xfrm>
          <a:prstGeom prst="rect">
            <a:avLst/>
          </a:prstGeom>
          <a:noFill/>
        </p:spPr>
        <p:txBody>
          <a:bodyPr wrap="square">
            <a:spAutoFit/>
          </a:bodyPr>
          <a:lstStyle/>
          <a:p>
            <a:pPr algn="ctr"/>
            <a:r>
              <a:rPr lang="en-US" sz="2800" b="1" i="1" dirty="0">
                <a:solidFill>
                  <a:srgbClr val="FF0000"/>
                </a:solidFill>
                <a:effectLst>
                  <a:outerShdw blurRad="38100" dist="38100" dir="2700000" algn="tl">
                    <a:srgbClr val="000000">
                      <a:alpha val="43137"/>
                    </a:srgbClr>
                  </a:outerShdw>
                </a:effectLst>
              </a:rPr>
              <a:t>WP1 activities</a:t>
            </a:r>
          </a:p>
        </p:txBody>
      </p:sp>
      <p:pic>
        <p:nvPicPr>
          <p:cNvPr id="6" name="Picture 5">
            <a:extLst>
              <a:ext uri="{FF2B5EF4-FFF2-40B4-BE49-F238E27FC236}">
                <a16:creationId xmlns:a16="http://schemas.microsoft.com/office/drawing/2014/main" id="{B0C84020-C238-4B12-ADCE-DB921EEDA8B5}"/>
              </a:ext>
            </a:extLst>
          </p:cNvPr>
          <p:cNvPicPr>
            <a:picLocks noChangeAspect="1"/>
          </p:cNvPicPr>
          <p:nvPr/>
        </p:nvPicPr>
        <p:blipFill>
          <a:blip r:embed="rId3"/>
          <a:stretch>
            <a:fillRect/>
          </a:stretch>
        </p:blipFill>
        <p:spPr>
          <a:xfrm>
            <a:off x="7766454" y="3690621"/>
            <a:ext cx="3551348" cy="992928"/>
          </a:xfrm>
          <a:prstGeom prst="rect">
            <a:avLst/>
          </a:prstGeom>
        </p:spPr>
      </p:pic>
      <p:pic>
        <p:nvPicPr>
          <p:cNvPr id="9" name="Picture 8">
            <a:extLst>
              <a:ext uri="{FF2B5EF4-FFF2-40B4-BE49-F238E27FC236}">
                <a16:creationId xmlns:a16="http://schemas.microsoft.com/office/drawing/2014/main" id="{C44C9B0C-1D00-4F1C-A900-840A276B27B7}"/>
              </a:ext>
            </a:extLst>
          </p:cNvPr>
          <p:cNvPicPr>
            <a:picLocks noChangeAspect="1"/>
          </p:cNvPicPr>
          <p:nvPr/>
        </p:nvPicPr>
        <p:blipFill>
          <a:blip r:embed="rId4"/>
          <a:stretch>
            <a:fillRect/>
          </a:stretch>
        </p:blipFill>
        <p:spPr>
          <a:xfrm>
            <a:off x="7991092" y="1885433"/>
            <a:ext cx="3102072" cy="1027681"/>
          </a:xfrm>
          <a:prstGeom prst="rect">
            <a:avLst/>
          </a:prstGeom>
        </p:spPr>
      </p:pic>
      <p:grpSp>
        <p:nvGrpSpPr>
          <p:cNvPr id="13" name="Group 12">
            <a:extLst>
              <a:ext uri="{FF2B5EF4-FFF2-40B4-BE49-F238E27FC236}">
                <a16:creationId xmlns:a16="http://schemas.microsoft.com/office/drawing/2014/main" id="{B464F874-1D56-4AC5-BE16-5C8FF6C3E6CE}"/>
              </a:ext>
            </a:extLst>
          </p:cNvPr>
          <p:cNvGrpSpPr/>
          <p:nvPr/>
        </p:nvGrpSpPr>
        <p:grpSpPr>
          <a:xfrm>
            <a:off x="7565841" y="5400487"/>
            <a:ext cx="3981464" cy="972000"/>
            <a:chOff x="6490574" y="4714677"/>
            <a:chExt cx="3981464" cy="972000"/>
          </a:xfrm>
        </p:grpSpPr>
        <p:pic>
          <p:nvPicPr>
            <p:cNvPr id="5" name="Picture 4">
              <a:extLst>
                <a:ext uri="{FF2B5EF4-FFF2-40B4-BE49-F238E27FC236}">
                  <a16:creationId xmlns:a16="http://schemas.microsoft.com/office/drawing/2014/main" id="{28FF6737-340E-4144-BC6D-8C7AA961AB1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16038" y="4897754"/>
              <a:ext cx="1656000" cy="605846"/>
            </a:xfrm>
            <a:prstGeom prst="rect">
              <a:avLst/>
            </a:prstGeom>
          </p:spPr>
        </p:pic>
        <p:pic>
          <p:nvPicPr>
            <p:cNvPr id="12" name="Picture 11">
              <a:extLst>
                <a:ext uri="{FF2B5EF4-FFF2-40B4-BE49-F238E27FC236}">
                  <a16:creationId xmlns:a16="http://schemas.microsoft.com/office/drawing/2014/main" id="{136002C8-710F-4BFC-A524-381B54EC116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90574" y="4714677"/>
              <a:ext cx="2296587" cy="972000"/>
            </a:xfrm>
            <a:prstGeom prst="rect">
              <a:avLst/>
            </a:prstGeom>
          </p:spPr>
        </p:pic>
      </p:grpSp>
    </p:spTree>
    <p:extLst>
      <p:ext uri="{BB962C8B-B14F-4D97-AF65-F5344CB8AC3E}">
        <p14:creationId xmlns:p14="http://schemas.microsoft.com/office/powerpoint/2010/main" val="2845108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
                                            <p:txEl>
                                              <p:pRg st="8" end="8"/>
                                            </p:txEl>
                                          </p:spTgt>
                                        </p:tgtEl>
                                        <p:attrNameLst>
                                          <p:attrName>style.visibility</p:attrName>
                                        </p:attrNameLst>
                                      </p:cBhvr>
                                      <p:to>
                                        <p:strVal val="visible"/>
                                      </p:to>
                                    </p:set>
                                    <p:animEffect transition="in" filter="fade">
                                      <p:cBhvr>
                                        <p:cTn id="37" dur="500"/>
                                        <p:tgtEl>
                                          <p:spTgt spid="2">
                                            <p:txEl>
                                              <p:pRg st="8" end="8"/>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2">
                                            <p:txEl>
                                              <p:pRg st="9" end="9"/>
                                            </p:txEl>
                                          </p:spTgt>
                                        </p:tgtEl>
                                        <p:attrNameLst>
                                          <p:attrName>style.visibility</p:attrName>
                                        </p:attrNameLst>
                                      </p:cBhvr>
                                      <p:to>
                                        <p:strVal val="visible"/>
                                      </p:to>
                                    </p:set>
                                    <p:animEffect transition="in" filter="fade">
                                      <p:cBhvr>
                                        <p:cTn id="40" dur="500"/>
                                        <p:tgtEl>
                                          <p:spTgt spid="2">
                                            <p:txEl>
                                              <p:pRg st="9" end="9"/>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2">
                                            <p:txEl>
                                              <p:pRg st="10" end="10"/>
                                            </p:txEl>
                                          </p:spTgt>
                                        </p:tgtEl>
                                        <p:attrNameLst>
                                          <p:attrName>style.visibility</p:attrName>
                                        </p:attrNameLst>
                                      </p:cBhvr>
                                      <p:to>
                                        <p:strVal val="visible"/>
                                      </p:to>
                                    </p:set>
                                    <p:animEffect transition="in" filter="fade">
                                      <p:cBhvr>
                                        <p:cTn id="43" dur="500"/>
                                        <p:tgtEl>
                                          <p:spTgt spid="2">
                                            <p:txEl>
                                              <p:pRg st="10" end="10"/>
                                            </p:txEl>
                                          </p:spTgt>
                                        </p:tgtEl>
                                      </p:cBhvr>
                                    </p:animEffect>
                                  </p:childTnLst>
                                </p:cTn>
                              </p:par>
                            </p:childTnLst>
                          </p:cTn>
                        </p:par>
                        <p:par>
                          <p:cTn id="44" fill="hold">
                            <p:stCondLst>
                              <p:cond delay="500"/>
                            </p:stCondLst>
                            <p:childTnLst>
                              <p:par>
                                <p:cTn id="45" presetID="10" presetClass="entr" presetSubtype="0" fill="hold"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CD10BE1-3AEA-43C7-9B2C-9593156D96A4}"/>
              </a:ext>
            </a:extLst>
          </p:cNvPr>
          <p:cNvSpPr txBox="1"/>
          <p:nvPr/>
        </p:nvSpPr>
        <p:spPr>
          <a:xfrm>
            <a:off x="3185571" y="978453"/>
            <a:ext cx="2656496" cy="523220"/>
          </a:xfrm>
          <a:prstGeom prst="rect">
            <a:avLst/>
          </a:prstGeom>
          <a:noFill/>
        </p:spPr>
        <p:txBody>
          <a:bodyPr wrap="square">
            <a:spAutoFit/>
          </a:bodyPr>
          <a:lstStyle>
            <a:defPPr>
              <a:defRPr lang="en-US"/>
            </a:defPPr>
            <a:lvl1pPr>
              <a:defRPr sz="2800" b="1" i="1">
                <a:solidFill>
                  <a:srgbClr val="FF0000"/>
                </a:solidFill>
                <a:effectLst>
                  <a:outerShdw blurRad="38100" dist="38100" dir="2700000" algn="tl">
                    <a:srgbClr val="000000">
                      <a:alpha val="43137"/>
                    </a:srgbClr>
                  </a:outerShdw>
                </a:effectLst>
              </a:defRPr>
            </a:lvl1pPr>
          </a:lstStyle>
          <a:p>
            <a:r>
              <a:rPr lang="en-US" dirty="0"/>
              <a:t>WP1 in numbers</a:t>
            </a:r>
          </a:p>
        </p:txBody>
      </p:sp>
      <p:graphicFrame>
        <p:nvGraphicFramePr>
          <p:cNvPr id="4" name="Table 4">
            <a:extLst>
              <a:ext uri="{FF2B5EF4-FFF2-40B4-BE49-F238E27FC236}">
                <a16:creationId xmlns:a16="http://schemas.microsoft.com/office/drawing/2014/main" id="{FD63E20E-5D03-4ABB-9079-1A7EE4A28A03}"/>
              </a:ext>
            </a:extLst>
          </p:cNvPr>
          <p:cNvGraphicFramePr>
            <a:graphicFrameLocks noGrp="1"/>
          </p:cNvGraphicFramePr>
          <p:nvPr>
            <p:extLst>
              <p:ext uri="{D42A27DB-BD31-4B8C-83A1-F6EECF244321}">
                <p14:modId xmlns:p14="http://schemas.microsoft.com/office/powerpoint/2010/main" val="275579583"/>
              </p:ext>
            </p:extLst>
          </p:nvPr>
        </p:nvGraphicFramePr>
        <p:xfrm>
          <a:off x="146327" y="2054656"/>
          <a:ext cx="6078492" cy="3550616"/>
        </p:xfrm>
        <a:graphic>
          <a:graphicData uri="http://schemas.openxmlformats.org/drawingml/2006/table">
            <a:tbl>
              <a:tblPr firstRow="1" bandRow="1">
                <a:tableStyleId>{00A15C55-8517-42AA-B614-E9B94910E393}</a:tableStyleId>
              </a:tblPr>
              <a:tblGrid>
                <a:gridCol w="1519623">
                  <a:extLst>
                    <a:ext uri="{9D8B030D-6E8A-4147-A177-3AD203B41FA5}">
                      <a16:colId xmlns:a16="http://schemas.microsoft.com/office/drawing/2014/main" val="2860439853"/>
                    </a:ext>
                  </a:extLst>
                </a:gridCol>
                <a:gridCol w="1519623">
                  <a:extLst>
                    <a:ext uri="{9D8B030D-6E8A-4147-A177-3AD203B41FA5}">
                      <a16:colId xmlns:a16="http://schemas.microsoft.com/office/drawing/2014/main" val="2128250466"/>
                    </a:ext>
                  </a:extLst>
                </a:gridCol>
                <a:gridCol w="1519623">
                  <a:extLst>
                    <a:ext uri="{9D8B030D-6E8A-4147-A177-3AD203B41FA5}">
                      <a16:colId xmlns:a16="http://schemas.microsoft.com/office/drawing/2014/main" val="654650857"/>
                    </a:ext>
                  </a:extLst>
                </a:gridCol>
                <a:gridCol w="1519623">
                  <a:extLst>
                    <a:ext uri="{9D8B030D-6E8A-4147-A177-3AD203B41FA5}">
                      <a16:colId xmlns:a16="http://schemas.microsoft.com/office/drawing/2014/main" val="1200679273"/>
                    </a:ext>
                  </a:extLst>
                </a:gridCol>
              </a:tblGrid>
              <a:tr h="968705">
                <a:tc>
                  <a:txBody>
                    <a:bodyPr/>
                    <a:lstStyle/>
                    <a:p>
                      <a:pPr algn="ctr"/>
                      <a:endParaRPr lang="en-US" dirty="0"/>
                    </a:p>
                  </a:txBody>
                  <a:tcPr anchor="ctr">
                    <a:noFill/>
                  </a:tcPr>
                </a:tc>
                <a:tc>
                  <a:txBody>
                    <a:bodyPr/>
                    <a:lstStyle/>
                    <a:p>
                      <a:pPr algn="ctr"/>
                      <a:r>
                        <a:rPr lang="en-US" dirty="0">
                          <a:solidFill>
                            <a:schemeClr val="tx1"/>
                          </a:solidFill>
                        </a:rPr>
                        <a:t>CNR-ISTP</a:t>
                      </a:r>
                    </a:p>
                    <a:p>
                      <a:pPr algn="ctr"/>
                      <a:r>
                        <a:rPr lang="en-US" dirty="0">
                          <a:solidFill>
                            <a:schemeClr val="tx1"/>
                          </a:solidFill>
                        </a:rPr>
                        <a:t>WP1: A1 – A2</a:t>
                      </a:r>
                    </a:p>
                  </a:txBody>
                  <a:tcPr anchor="ctr">
                    <a:solidFill>
                      <a:schemeClr val="accent1">
                        <a:lumMod val="40000"/>
                        <a:lumOff val="60000"/>
                      </a:schemeClr>
                    </a:solidFill>
                  </a:tcPr>
                </a:tc>
                <a:tc>
                  <a:txBody>
                    <a:bodyPr/>
                    <a:lstStyle/>
                    <a:p>
                      <a:pPr algn="ctr"/>
                      <a:r>
                        <a:rPr lang="en-US" dirty="0">
                          <a:solidFill>
                            <a:schemeClr val="tx1"/>
                          </a:solidFill>
                        </a:rPr>
                        <a:t>UNI-NA</a:t>
                      </a:r>
                    </a:p>
                    <a:p>
                      <a:pPr algn="ctr"/>
                      <a:r>
                        <a:rPr lang="en-US" dirty="0">
                          <a:solidFill>
                            <a:schemeClr val="tx1"/>
                          </a:solidFill>
                        </a:rPr>
                        <a:t>WP1: A3</a:t>
                      </a:r>
                    </a:p>
                  </a:txBody>
                  <a:tcPr anchor="ctr">
                    <a:solidFill>
                      <a:schemeClr val="accent1">
                        <a:lumMod val="40000"/>
                        <a:lumOff val="60000"/>
                      </a:schemeClr>
                    </a:solidFill>
                  </a:tcPr>
                </a:tc>
                <a:tc>
                  <a:txBody>
                    <a:bodyPr/>
                    <a:lstStyle/>
                    <a:p>
                      <a:pPr algn="ctr"/>
                      <a:r>
                        <a:rPr lang="en-US" dirty="0">
                          <a:solidFill>
                            <a:schemeClr val="tx1"/>
                          </a:solidFill>
                        </a:rPr>
                        <a:t>UNI-PD</a:t>
                      </a:r>
                    </a:p>
                    <a:p>
                      <a:pPr algn="ctr"/>
                      <a:r>
                        <a:rPr lang="en-US" dirty="0">
                          <a:solidFill>
                            <a:schemeClr val="tx1"/>
                          </a:solidFill>
                        </a:rPr>
                        <a:t>WP1: A4</a:t>
                      </a:r>
                    </a:p>
                  </a:txBody>
                  <a:tcPr anchor="ctr">
                    <a:solidFill>
                      <a:schemeClr val="accent1">
                        <a:lumMod val="40000"/>
                        <a:lumOff val="60000"/>
                      </a:schemeClr>
                    </a:solidFill>
                  </a:tcPr>
                </a:tc>
                <a:extLst>
                  <a:ext uri="{0D108BD9-81ED-4DB2-BD59-A6C34878D82A}">
                    <a16:rowId xmlns:a16="http://schemas.microsoft.com/office/drawing/2014/main" val="2274776549"/>
                  </a:ext>
                </a:extLst>
              </a:tr>
              <a:tr h="388299">
                <a:tc>
                  <a:txBody>
                    <a:bodyPr/>
                    <a:lstStyle/>
                    <a:p>
                      <a:pPr algn="ctr"/>
                      <a:r>
                        <a:rPr lang="en-US" b="1" dirty="0"/>
                        <a:t>Investment (M€)</a:t>
                      </a:r>
                    </a:p>
                  </a:txBody>
                  <a:tcPr anchor="ctr"/>
                </a:tc>
                <a:tc>
                  <a:txBody>
                    <a:bodyPr/>
                    <a:lstStyle/>
                    <a:p>
                      <a:pPr algn="ctr"/>
                      <a:r>
                        <a:rPr lang="en-US" dirty="0"/>
                        <a:t>2.9</a:t>
                      </a:r>
                    </a:p>
                  </a:txBody>
                  <a:tcPr anchor="ctr"/>
                </a:tc>
                <a:tc>
                  <a:txBody>
                    <a:bodyPr/>
                    <a:lstStyle/>
                    <a:p>
                      <a:pPr algn="ctr"/>
                      <a:r>
                        <a:rPr lang="en-US" dirty="0"/>
                        <a:t>1.1</a:t>
                      </a:r>
                    </a:p>
                  </a:txBody>
                  <a:tcPr anchor="ctr"/>
                </a:tc>
                <a:tc>
                  <a:txBody>
                    <a:bodyPr/>
                    <a:lstStyle/>
                    <a:p>
                      <a:pPr algn="ctr"/>
                      <a:r>
                        <a:rPr lang="en-US" dirty="0"/>
                        <a:t>0.6</a:t>
                      </a:r>
                    </a:p>
                  </a:txBody>
                  <a:tcPr anchor="ctr"/>
                </a:tc>
                <a:extLst>
                  <a:ext uri="{0D108BD9-81ED-4DB2-BD59-A6C34878D82A}">
                    <a16:rowId xmlns:a16="http://schemas.microsoft.com/office/drawing/2014/main" val="2346379526"/>
                  </a:ext>
                </a:extLst>
              </a:tr>
              <a:tr h="388299">
                <a:tc>
                  <a:txBody>
                    <a:bodyPr/>
                    <a:lstStyle/>
                    <a:p>
                      <a:pPr marL="0" algn="ctr" defTabSz="914400" rtl="0" eaLnBrk="1" latinLnBrk="0" hangingPunct="1"/>
                      <a:r>
                        <a:rPr lang="en-US" sz="1800" b="1" kern="1200" dirty="0">
                          <a:solidFill>
                            <a:schemeClr val="dk1"/>
                          </a:solidFill>
                          <a:latin typeface="+mn-lt"/>
                          <a:ea typeface="+mn-ea"/>
                          <a:cs typeface="+mn-cs"/>
                        </a:rPr>
                        <a:t>Intermediate Objectives </a:t>
                      </a:r>
                    </a:p>
                  </a:txBody>
                  <a:tcPr anchor="ctr"/>
                </a:tc>
                <a:tc>
                  <a:txBody>
                    <a:bodyPr/>
                    <a:lstStyle/>
                    <a:p>
                      <a:pPr algn="ctr"/>
                      <a:r>
                        <a:rPr lang="en-US" dirty="0"/>
                        <a:t>10</a:t>
                      </a:r>
                    </a:p>
                  </a:txBody>
                  <a:tcPr anchor="ctr"/>
                </a:tc>
                <a:tc>
                  <a:txBody>
                    <a:bodyPr/>
                    <a:lstStyle/>
                    <a:p>
                      <a:pPr algn="ctr"/>
                      <a:r>
                        <a:rPr lang="en-US" dirty="0"/>
                        <a:t>6</a:t>
                      </a:r>
                    </a:p>
                  </a:txBody>
                  <a:tcPr anchor="ctr"/>
                </a:tc>
                <a:tc>
                  <a:txBody>
                    <a:bodyPr/>
                    <a:lstStyle/>
                    <a:p>
                      <a:pPr algn="ctr"/>
                      <a:r>
                        <a:rPr lang="en-US" dirty="0"/>
                        <a:t>5</a:t>
                      </a:r>
                    </a:p>
                  </a:txBody>
                  <a:tcPr anchor="ctr"/>
                </a:tc>
                <a:extLst>
                  <a:ext uri="{0D108BD9-81ED-4DB2-BD59-A6C34878D82A}">
                    <a16:rowId xmlns:a16="http://schemas.microsoft.com/office/drawing/2014/main" val="3032334350"/>
                  </a:ext>
                </a:extLst>
              </a:tr>
              <a:tr h="661671">
                <a:tc>
                  <a:txBody>
                    <a:bodyPr/>
                    <a:lstStyle/>
                    <a:p>
                      <a:pPr algn="ctr"/>
                      <a:r>
                        <a:rPr lang="en-US" b="1" dirty="0"/>
                        <a:t>Procurements</a:t>
                      </a:r>
                    </a:p>
                  </a:txBody>
                  <a:tcPr anchor="ctr"/>
                </a:tc>
                <a:tc>
                  <a:txBody>
                    <a:bodyPr/>
                    <a:lstStyle/>
                    <a:p>
                      <a:pPr algn="ctr"/>
                      <a:r>
                        <a:rPr lang="en-US" dirty="0"/>
                        <a:t>12</a:t>
                      </a:r>
                    </a:p>
                  </a:txBody>
                  <a:tcPr anchor="ctr"/>
                </a:tc>
                <a:tc>
                  <a:txBody>
                    <a:bodyPr/>
                    <a:lstStyle/>
                    <a:p>
                      <a:pPr algn="ctr"/>
                      <a:r>
                        <a:rPr lang="en-US" dirty="0"/>
                        <a:t>2</a:t>
                      </a:r>
                    </a:p>
                  </a:txBody>
                  <a:tcPr anchor="ctr"/>
                </a:tc>
                <a:tc>
                  <a:txBody>
                    <a:bodyPr/>
                    <a:lstStyle/>
                    <a:p>
                      <a:pPr algn="ctr"/>
                      <a:r>
                        <a:rPr lang="en-US" dirty="0"/>
                        <a:t>7</a:t>
                      </a:r>
                    </a:p>
                  </a:txBody>
                  <a:tcPr anchor="ctr"/>
                </a:tc>
                <a:extLst>
                  <a:ext uri="{0D108BD9-81ED-4DB2-BD59-A6C34878D82A}">
                    <a16:rowId xmlns:a16="http://schemas.microsoft.com/office/drawing/2014/main" val="2527539760"/>
                  </a:ext>
                </a:extLst>
              </a:tr>
              <a:tr h="388299">
                <a:tc>
                  <a:txBody>
                    <a:bodyPr/>
                    <a:lstStyle/>
                    <a:p>
                      <a:pPr algn="ctr"/>
                      <a:r>
                        <a:rPr lang="en-US" b="1" dirty="0"/>
                        <a:t>Recruited personnel</a:t>
                      </a:r>
                    </a:p>
                  </a:txBody>
                  <a:tcPr anchor="ctr"/>
                </a:tc>
                <a:tc>
                  <a:txBody>
                    <a:bodyPr/>
                    <a:lstStyle/>
                    <a:p>
                      <a:pPr algn="ctr"/>
                      <a:r>
                        <a:rPr lang="en-US" dirty="0"/>
                        <a:t>2 TD</a:t>
                      </a:r>
                    </a:p>
                  </a:txBody>
                  <a:tcPr anchor="ctr"/>
                </a:tc>
                <a:tc>
                  <a:txBody>
                    <a:bodyPr/>
                    <a:lstStyle/>
                    <a:p>
                      <a:pPr algn="ctr"/>
                      <a:r>
                        <a:rPr lang="en-US" dirty="0"/>
                        <a:t>1 RTD </a:t>
                      </a:r>
                    </a:p>
                    <a:p>
                      <a:pPr algn="ctr"/>
                      <a:r>
                        <a:rPr lang="en-US" dirty="0"/>
                        <a:t>2 PhD</a:t>
                      </a:r>
                    </a:p>
                  </a:txBody>
                  <a:tcPr anchor="ctr"/>
                </a:tc>
                <a:tc>
                  <a:txBody>
                    <a:bodyPr/>
                    <a:lstStyle/>
                    <a:p>
                      <a:pPr algn="ctr"/>
                      <a:r>
                        <a:rPr lang="en-US" dirty="0"/>
                        <a:t>1 RTD</a:t>
                      </a:r>
                    </a:p>
                  </a:txBody>
                  <a:tcPr anchor="ctr"/>
                </a:tc>
                <a:extLst>
                  <a:ext uri="{0D108BD9-81ED-4DB2-BD59-A6C34878D82A}">
                    <a16:rowId xmlns:a16="http://schemas.microsoft.com/office/drawing/2014/main" val="4089048991"/>
                  </a:ext>
                </a:extLst>
              </a:tr>
            </a:tbl>
          </a:graphicData>
        </a:graphic>
      </p:graphicFrame>
      <p:graphicFrame>
        <p:nvGraphicFramePr>
          <p:cNvPr id="9" name="Chart 8">
            <a:extLst>
              <a:ext uri="{FF2B5EF4-FFF2-40B4-BE49-F238E27FC236}">
                <a16:creationId xmlns:a16="http://schemas.microsoft.com/office/drawing/2014/main" id="{69F87107-7096-4E9C-A46B-0D61A6907A27}"/>
              </a:ext>
            </a:extLst>
          </p:cNvPr>
          <p:cNvGraphicFramePr>
            <a:graphicFrameLocks/>
          </p:cNvGraphicFramePr>
          <p:nvPr>
            <p:extLst>
              <p:ext uri="{D42A27DB-BD31-4B8C-83A1-F6EECF244321}">
                <p14:modId xmlns:p14="http://schemas.microsoft.com/office/powerpoint/2010/main" val="1819814024"/>
              </p:ext>
            </p:extLst>
          </p:nvPr>
        </p:nvGraphicFramePr>
        <p:xfrm>
          <a:off x="9097894" y="854772"/>
          <a:ext cx="2830680" cy="242495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a:extLst>
              <a:ext uri="{FF2B5EF4-FFF2-40B4-BE49-F238E27FC236}">
                <a16:creationId xmlns:a16="http://schemas.microsoft.com/office/drawing/2014/main" id="{E5D6811F-5EED-45C9-96A4-D50150EA761C}"/>
              </a:ext>
            </a:extLst>
          </p:cNvPr>
          <p:cNvGraphicFramePr>
            <a:graphicFrameLocks/>
          </p:cNvGraphicFramePr>
          <p:nvPr>
            <p:extLst>
              <p:ext uri="{D42A27DB-BD31-4B8C-83A1-F6EECF244321}">
                <p14:modId xmlns:p14="http://schemas.microsoft.com/office/powerpoint/2010/main" val="1263856535"/>
              </p:ext>
            </p:extLst>
          </p:nvPr>
        </p:nvGraphicFramePr>
        <p:xfrm>
          <a:off x="6596802" y="855196"/>
          <a:ext cx="2748480" cy="242495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Chart 13">
            <a:extLst>
              <a:ext uri="{FF2B5EF4-FFF2-40B4-BE49-F238E27FC236}">
                <a16:creationId xmlns:a16="http://schemas.microsoft.com/office/drawing/2014/main" id="{5B243D2B-EF57-4941-AF3D-01950096AF53}"/>
              </a:ext>
            </a:extLst>
          </p:cNvPr>
          <p:cNvGraphicFramePr>
            <a:graphicFrameLocks/>
          </p:cNvGraphicFramePr>
          <p:nvPr>
            <p:extLst>
              <p:ext uri="{D42A27DB-BD31-4B8C-83A1-F6EECF244321}">
                <p14:modId xmlns:p14="http://schemas.microsoft.com/office/powerpoint/2010/main" val="1797381620"/>
              </p:ext>
            </p:extLst>
          </p:nvPr>
        </p:nvGraphicFramePr>
        <p:xfrm>
          <a:off x="6555702" y="3367877"/>
          <a:ext cx="2830680" cy="2467325"/>
        </p:xfrm>
        <a:graphic>
          <a:graphicData uri="http://schemas.openxmlformats.org/drawingml/2006/chart">
            <c:chart xmlns:c="http://schemas.openxmlformats.org/drawingml/2006/chart" xmlns:r="http://schemas.openxmlformats.org/officeDocument/2006/relationships" r:id="rId5"/>
          </a:graphicData>
        </a:graphic>
      </p:graphicFrame>
      <p:sp>
        <p:nvSpPr>
          <p:cNvPr id="5" name="TextBox 4">
            <a:extLst>
              <a:ext uri="{FF2B5EF4-FFF2-40B4-BE49-F238E27FC236}">
                <a16:creationId xmlns:a16="http://schemas.microsoft.com/office/drawing/2014/main" id="{98F4D511-B531-4A24-BC8C-4842F4F143BD}"/>
              </a:ext>
            </a:extLst>
          </p:cNvPr>
          <p:cNvSpPr txBox="1"/>
          <p:nvPr/>
        </p:nvSpPr>
        <p:spPr>
          <a:xfrm>
            <a:off x="7464423" y="6175127"/>
            <a:ext cx="4031167" cy="369332"/>
          </a:xfrm>
          <a:prstGeom prst="rect">
            <a:avLst/>
          </a:prstGeom>
          <a:noFill/>
        </p:spPr>
        <p:txBody>
          <a:bodyPr wrap="none" rtlCol="0">
            <a:spAutoFit/>
          </a:bodyPr>
          <a:lstStyle/>
          <a:p>
            <a:pPr algn="ctr"/>
            <a:r>
              <a:rPr lang="en-US" i="1" dirty="0">
                <a:solidFill>
                  <a:schemeClr val="accent1"/>
                </a:solidFill>
              </a:rPr>
              <a:t>With respect to entire NEFERTARI project</a:t>
            </a:r>
          </a:p>
        </p:txBody>
      </p:sp>
      <p:graphicFrame>
        <p:nvGraphicFramePr>
          <p:cNvPr id="16" name="Chart 15">
            <a:extLst>
              <a:ext uri="{FF2B5EF4-FFF2-40B4-BE49-F238E27FC236}">
                <a16:creationId xmlns:a16="http://schemas.microsoft.com/office/drawing/2014/main" id="{54020EF0-FB33-4781-A1A3-3653F6CDAA9C}"/>
              </a:ext>
            </a:extLst>
          </p:cNvPr>
          <p:cNvGraphicFramePr>
            <a:graphicFrameLocks/>
          </p:cNvGraphicFramePr>
          <p:nvPr>
            <p:extLst>
              <p:ext uri="{D42A27DB-BD31-4B8C-83A1-F6EECF244321}">
                <p14:modId xmlns:p14="http://schemas.microsoft.com/office/powerpoint/2010/main" val="3279492856"/>
              </p:ext>
            </p:extLst>
          </p:nvPr>
        </p:nvGraphicFramePr>
        <p:xfrm>
          <a:off x="8971606" y="3356118"/>
          <a:ext cx="3158152" cy="2424959"/>
        </p:xfrm>
        <a:graphic>
          <a:graphicData uri="http://schemas.openxmlformats.org/drawingml/2006/chart">
            <c:chart xmlns:c="http://schemas.openxmlformats.org/drawingml/2006/chart" xmlns:r="http://schemas.openxmlformats.org/officeDocument/2006/relationships" r:id="rId6"/>
          </a:graphicData>
        </a:graphic>
      </p:graphicFrame>
      <p:sp>
        <p:nvSpPr>
          <p:cNvPr id="7" name="Rectangle 6">
            <a:extLst>
              <a:ext uri="{FF2B5EF4-FFF2-40B4-BE49-F238E27FC236}">
                <a16:creationId xmlns:a16="http://schemas.microsoft.com/office/drawing/2014/main" id="{69A898B5-4056-48E7-AEA3-7DC905DC8153}"/>
              </a:ext>
            </a:extLst>
          </p:cNvPr>
          <p:cNvSpPr/>
          <p:nvPr/>
        </p:nvSpPr>
        <p:spPr>
          <a:xfrm>
            <a:off x="8417959" y="5889327"/>
            <a:ext cx="168442" cy="168442"/>
          </a:xfrm>
          <a:prstGeom prst="rect">
            <a:avLst/>
          </a:prstGeom>
          <a:solidFill>
            <a:schemeClr val="accent2"/>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D057FA20-19EA-438A-94EF-A7A1CDFF41A8}"/>
              </a:ext>
            </a:extLst>
          </p:cNvPr>
          <p:cNvSpPr txBox="1"/>
          <p:nvPr/>
        </p:nvSpPr>
        <p:spPr>
          <a:xfrm>
            <a:off x="8586401" y="5794472"/>
            <a:ext cx="577402" cy="338554"/>
          </a:xfrm>
          <a:prstGeom prst="rect">
            <a:avLst/>
          </a:prstGeom>
          <a:noFill/>
        </p:spPr>
        <p:txBody>
          <a:bodyPr wrap="none" rtlCol="0">
            <a:spAutoFit/>
          </a:bodyPr>
          <a:lstStyle/>
          <a:p>
            <a:r>
              <a:rPr lang="en-US" sz="1600" dirty="0"/>
              <a:t>WP1</a:t>
            </a:r>
          </a:p>
        </p:txBody>
      </p:sp>
      <p:sp>
        <p:nvSpPr>
          <p:cNvPr id="17" name="Rectangle 16">
            <a:extLst>
              <a:ext uri="{FF2B5EF4-FFF2-40B4-BE49-F238E27FC236}">
                <a16:creationId xmlns:a16="http://schemas.microsoft.com/office/drawing/2014/main" id="{DE0963A8-1D2E-427B-89C6-73D6418468D0}"/>
              </a:ext>
            </a:extLst>
          </p:cNvPr>
          <p:cNvSpPr/>
          <p:nvPr/>
        </p:nvSpPr>
        <p:spPr>
          <a:xfrm>
            <a:off x="9418353" y="5889327"/>
            <a:ext cx="168442" cy="168442"/>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846ED4CD-2087-46BB-BCB4-696B694E7B3E}"/>
              </a:ext>
            </a:extLst>
          </p:cNvPr>
          <p:cNvSpPr txBox="1"/>
          <p:nvPr/>
        </p:nvSpPr>
        <p:spPr>
          <a:xfrm>
            <a:off x="9586795" y="5794472"/>
            <a:ext cx="1095172" cy="338554"/>
          </a:xfrm>
          <a:prstGeom prst="rect">
            <a:avLst/>
          </a:prstGeom>
          <a:noFill/>
        </p:spPr>
        <p:txBody>
          <a:bodyPr wrap="none" rtlCol="0">
            <a:spAutoFit/>
          </a:bodyPr>
          <a:lstStyle/>
          <a:p>
            <a:r>
              <a:rPr lang="en-US" sz="1600" dirty="0"/>
              <a:t>Other </a:t>
            </a:r>
            <a:r>
              <a:rPr lang="en-US" sz="1600" dirty="0" err="1"/>
              <a:t>WPx</a:t>
            </a:r>
            <a:endParaRPr lang="en-US" sz="1600" dirty="0"/>
          </a:p>
        </p:txBody>
      </p:sp>
    </p:spTree>
    <p:extLst>
      <p:ext uri="{BB962C8B-B14F-4D97-AF65-F5344CB8AC3E}">
        <p14:creationId xmlns:p14="http://schemas.microsoft.com/office/powerpoint/2010/main" val="3576606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Graphic spid="11" grpId="0">
        <p:bldAsOne/>
      </p:bldGraphic>
      <p:bldGraphic spid="14" grpId="0">
        <p:bldAsOne/>
      </p:bldGraphic>
      <p:bldP spid="5" grpId="0"/>
      <p:bldGraphic spid="16" grpId="0">
        <p:bldAsOne/>
      </p:bldGraphic>
      <p:bldP spid="7" grpId="0" animBg="1"/>
      <p:bldP spid="8" grpId="0"/>
      <p:bldP spid="17" grpId="0" animBg="1"/>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08AF657A-9062-4E5C-A7E7-DA74BB060BE4}"/>
              </a:ext>
            </a:extLst>
          </p:cNvPr>
          <p:cNvSpPr txBox="1"/>
          <p:nvPr/>
        </p:nvSpPr>
        <p:spPr>
          <a:xfrm>
            <a:off x="230257" y="852550"/>
            <a:ext cx="6547113" cy="523220"/>
          </a:xfrm>
          <a:prstGeom prst="rect">
            <a:avLst/>
          </a:prstGeom>
          <a:noFill/>
        </p:spPr>
        <p:txBody>
          <a:bodyPr wrap="square">
            <a:spAutoFit/>
          </a:bodyPr>
          <a:lstStyle>
            <a:defPPr>
              <a:defRPr lang="en-US"/>
            </a:defPPr>
            <a:lvl1pPr>
              <a:defRPr sz="2800" b="1" i="1">
                <a:solidFill>
                  <a:srgbClr val="FF0000"/>
                </a:solidFill>
                <a:effectLst>
                  <a:outerShdw blurRad="38100" dist="38100" dir="2700000" algn="tl">
                    <a:srgbClr val="000000">
                      <a:alpha val="43137"/>
                    </a:srgbClr>
                  </a:outerShdw>
                </a:effectLst>
              </a:defRPr>
            </a:lvl1pPr>
          </a:lstStyle>
          <a:p>
            <a:r>
              <a:rPr lang="en-GB" dirty="0"/>
              <a:t>WP1-A1: Vacuum and Gas Injection system</a:t>
            </a:r>
            <a:endParaRPr lang="en-US" dirty="0"/>
          </a:p>
        </p:txBody>
      </p:sp>
      <p:sp>
        <p:nvSpPr>
          <p:cNvPr id="4" name="TextBox 3">
            <a:extLst>
              <a:ext uri="{FF2B5EF4-FFF2-40B4-BE49-F238E27FC236}">
                <a16:creationId xmlns:a16="http://schemas.microsoft.com/office/drawing/2014/main" id="{E0585FB7-2A22-4B72-81B3-E66010140004}"/>
              </a:ext>
            </a:extLst>
          </p:cNvPr>
          <p:cNvSpPr txBox="1"/>
          <p:nvPr/>
        </p:nvSpPr>
        <p:spPr>
          <a:xfrm>
            <a:off x="1" y="6224015"/>
            <a:ext cx="12192000" cy="369332"/>
          </a:xfrm>
          <a:prstGeom prst="rect">
            <a:avLst/>
          </a:prstGeom>
          <a:noFill/>
        </p:spPr>
        <p:txBody>
          <a:bodyPr wrap="square" rtlCol="0">
            <a:spAutoFit/>
          </a:bodyPr>
          <a:lstStyle/>
          <a:p>
            <a:pPr marL="285750" indent="-285750">
              <a:buFont typeface="Wingdings" panose="05000000000000000000" pitchFamily="2" charset="2"/>
              <a:buChar char="Ø"/>
            </a:pPr>
            <a:r>
              <a:rPr lang="en-US" b="1" i="1" dirty="0">
                <a:solidFill>
                  <a:srgbClr val="0070C0"/>
                </a:solidFill>
              </a:rPr>
              <a:t>Presentation by M. </a:t>
            </a:r>
            <a:r>
              <a:rPr lang="en-US" b="1" i="1" dirty="0" err="1">
                <a:solidFill>
                  <a:srgbClr val="0070C0"/>
                </a:solidFill>
              </a:rPr>
              <a:t>Zaupa</a:t>
            </a:r>
            <a:r>
              <a:rPr lang="en-US" b="1" i="1" dirty="0">
                <a:solidFill>
                  <a:srgbClr val="0070C0"/>
                </a:solidFill>
              </a:rPr>
              <a:t>: “</a:t>
            </a:r>
            <a:r>
              <a:rPr lang="en-US" sz="1800" b="1" i="1" strike="noStrike" dirty="0">
                <a:solidFill>
                  <a:srgbClr val="0070C0"/>
                </a:solidFill>
                <a:effectLst/>
                <a:latin typeface="Calibri" panose="020F0502020204030204" pitchFamily="34" charset="0"/>
              </a:rPr>
              <a:t>Upgrade and Optimization of the Vacuum System for RFX-mod2 within the NEFERTARI Project”</a:t>
            </a:r>
            <a:endParaRPr lang="en-US" b="1" i="1" dirty="0">
              <a:solidFill>
                <a:srgbClr val="0070C0"/>
              </a:solidFill>
            </a:endParaRPr>
          </a:p>
        </p:txBody>
      </p:sp>
      <p:sp>
        <p:nvSpPr>
          <p:cNvPr id="18" name="TextBox 17">
            <a:extLst>
              <a:ext uri="{FF2B5EF4-FFF2-40B4-BE49-F238E27FC236}">
                <a16:creationId xmlns:a16="http://schemas.microsoft.com/office/drawing/2014/main" id="{2A794A75-FEA4-4866-BC04-EF7C282C4523}"/>
              </a:ext>
            </a:extLst>
          </p:cNvPr>
          <p:cNvSpPr txBox="1"/>
          <p:nvPr/>
        </p:nvSpPr>
        <p:spPr>
          <a:xfrm>
            <a:off x="230257" y="1451814"/>
            <a:ext cx="4413142" cy="4943020"/>
          </a:xfrm>
          <a:prstGeom prst="rect">
            <a:avLst/>
          </a:prstGeom>
          <a:noFill/>
        </p:spPr>
        <p:txBody>
          <a:bodyPr wrap="square">
            <a:spAutoFit/>
          </a:bodyPr>
          <a:lstStyle/>
          <a:p>
            <a:r>
              <a:rPr lang="en-US" dirty="0"/>
              <a:t>A new vacuum and gas injection system has been realized and consisting of:</a:t>
            </a:r>
          </a:p>
          <a:p>
            <a:endParaRPr lang="en-US" sz="1200" dirty="0"/>
          </a:p>
          <a:p>
            <a:pPr marL="285750" indent="-285750">
              <a:lnSpc>
                <a:spcPct val="150000"/>
              </a:lnSpc>
              <a:buFont typeface="Arial" panose="020B0604020202020204" pitchFamily="34" charset="0"/>
              <a:buChar char="•"/>
            </a:pPr>
            <a:r>
              <a:rPr lang="en-US" dirty="0">
                <a:solidFill>
                  <a:srgbClr val="00B050"/>
                </a:solidFill>
              </a:rPr>
              <a:t>n.2 </a:t>
            </a:r>
            <a:r>
              <a:rPr lang="en-US" dirty="0" err="1">
                <a:solidFill>
                  <a:srgbClr val="00B050"/>
                </a:solidFill>
              </a:rPr>
              <a:t>forevacuum</a:t>
            </a:r>
            <a:r>
              <a:rPr lang="en-US" dirty="0">
                <a:solidFill>
                  <a:srgbClr val="00B050"/>
                </a:solidFill>
              </a:rPr>
              <a:t> pumping system (NEW)</a:t>
            </a:r>
          </a:p>
          <a:p>
            <a:pPr marL="285750" indent="-285750">
              <a:lnSpc>
                <a:spcPct val="150000"/>
              </a:lnSpc>
              <a:buFont typeface="Arial" panose="020B0604020202020204" pitchFamily="34" charset="0"/>
              <a:buChar char="•"/>
            </a:pPr>
            <a:r>
              <a:rPr lang="en-US" dirty="0">
                <a:solidFill>
                  <a:srgbClr val="0070C0"/>
                </a:solidFill>
              </a:rPr>
              <a:t>n.10 High vacuum group (existing)</a:t>
            </a:r>
          </a:p>
          <a:p>
            <a:pPr marL="285750" indent="-285750">
              <a:lnSpc>
                <a:spcPct val="150000"/>
              </a:lnSpc>
              <a:buFont typeface="Arial" panose="020B0604020202020204" pitchFamily="34" charset="0"/>
              <a:buChar char="•"/>
            </a:pPr>
            <a:r>
              <a:rPr lang="en-US" dirty="0">
                <a:solidFill>
                  <a:srgbClr val="00B050"/>
                </a:solidFill>
              </a:rPr>
              <a:t>Vacuum control system (NEW)</a:t>
            </a:r>
          </a:p>
          <a:p>
            <a:pPr marL="285750" indent="-285750">
              <a:lnSpc>
                <a:spcPct val="150000"/>
              </a:lnSpc>
              <a:buFont typeface="Arial" panose="020B0604020202020204" pitchFamily="34" charset="0"/>
              <a:buChar char="•"/>
            </a:pPr>
            <a:r>
              <a:rPr lang="en-US" dirty="0">
                <a:solidFill>
                  <a:srgbClr val="00B050"/>
                </a:solidFill>
              </a:rPr>
              <a:t>Gas distribution and injection control system (NEW)</a:t>
            </a:r>
          </a:p>
          <a:p>
            <a:pPr marL="285750" indent="-285750">
              <a:lnSpc>
                <a:spcPct val="150000"/>
              </a:lnSpc>
              <a:buFont typeface="Arial" panose="020B0604020202020204" pitchFamily="34" charset="0"/>
              <a:buChar char="•"/>
            </a:pPr>
            <a:r>
              <a:rPr lang="en-US" dirty="0" err="1">
                <a:solidFill>
                  <a:srgbClr val="00B050"/>
                </a:solidFill>
              </a:rPr>
              <a:t>Boronization</a:t>
            </a:r>
            <a:r>
              <a:rPr lang="en-US" dirty="0">
                <a:solidFill>
                  <a:srgbClr val="00B050"/>
                </a:solidFill>
              </a:rPr>
              <a:t> control system (NEW)</a:t>
            </a:r>
          </a:p>
          <a:p>
            <a:pPr marL="285750" indent="-285750">
              <a:lnSpc>
                <a:spcPct val="150000"/>
              </a:lnSpc>
              <a:buFont typeface="Arial" panose="020B0604020202020204" pitchFamily="34" charset="0"/>
              <a:buChar char="•"/>
            </a:pPr>
            <a:r>
              <a:rPr lang="en-US" dirty="0" err="1">
                <a:solidFill>
                  <a:srgbClr val="00B050"/>
                </a:solidFill>
              </a:rPr>
              <a:t>Boronization</a:t>
            </a:r>
            <a:r>
              <a:rPr lang="en-US" dirty="0">
                <a:solidFill>
                  <a:srgbClr val="00B050"/>
                </a:solidFill>
              </a:rPr>
              <a:t> gas injection system (revamp)</a:t>
            </a:r>
          </a:p>
          <a:p>
            <a:pPr marL="285750" indent="-285750">
              <a:lnSpc>
                <a:spcPct val="150000"/>
              </a:lnSpc>
              <a:buFont typeface="Arial" panose="020B0604020202020204" pitchFamily="34" charset="0"/>
              <a:buChar char="•"/>
            </a:pPr>
            <a:r>
              <a:rPr lang="en-US" dirty="0">
                <a:solidFill>
                  <a:srgbClr val="00B050"/>
                </a:solidFill>
              </a:rPr>
              <a:t>H2/O2 Gas detector (NEW)</a:t>
            </a:r>
          </a:p>
          <a:p>
            <a:pPr marL="285750" indent="-285750">
              <a:lnSpc>
                <a:spcPct val="150000"/>
              </a:lnSpc>
              <a:buFont typeface="Arial" panose="020B0604020202020204" pitchFamily="34" charset="0"/>
              <a:buChar char="•"/>
            </a:pPr>
            <a:endParaRPr lang="en-US" dirty="0">
              <a:solidFill>
                <a:srgbClr val="00B050"/>
              </a:solidFill>
            </a:endParaRPr>
          </a:p>
        </p:txBody>
      </p:sp>
      <p:sp>
        <p:nvSpPr>
          <p:cNvPr id="63" name="TextBox 62">
            <a:extLst>
              <a:ext uri="{FF2B5EF4-FFF2-40B4-BE49-F238E27FC236}">
                <a16:creationId xmlns:a16="http://schemas.microsoft.com/office/drawing/2014/main" id="{147F97D3-E2A1-4905-B080-0B434F2770CC}"/>
              </a:ext>
            </a:extLst>
          </p:cNvPr>
          <p:cNvSpPr txBox="1"/>
          <p:nvPr/>
        </p:nvSpPr>
        <p:spPr>
          <a:xfrm>
            <a:off x="4331684" y="5711143"/>
            <a:ext cx="1546898" cy="307777"/>
          </a:xfrm>
          <a:prstGeom prst="rect">
            <a:avLst/>
          </a:prstGeom>
          <a:noFill/>
          <a:effectLst>
            <a:glow rad="63500">
              <a:schemeClr val="accent2">
                <a:satMod val="175000"/>
                <a:alpha val="40000"/>
              </a:schemeClr>
            </a:glow>
          </a:effectLst>
        </p:spPr>
        <p:txBody>
          <a:bodyPr wrap="none" rtlCol="0">
            <a:spAutoFit/>
          </a:bodyPr>
          <a:lstStyle>
            <a:defPPr>
              <a:defRPr lang="en-US"/>
            </a:defPPr>
            <a:lvl1pPr>
              <a:defRPr sz="1400"/>
            </a:lvl1pPr>
          </a:lstStyle>
          <a:p>
            <a:r>
              <a:rPr lang="en-US" dirty="0" err="1"/>
              <a:t>Forevacuum</a:t>
            </a:r>
            <a:r>
              <a:rPr lang="en-US" dirty="0"/>
              <a:t> pump</a:t>
            </a:r>
          </a:p>
        </p:txBody>
      </p:sp>
      <p:sp>
        <p:nvSpPr>
          <p:cNvPr id="64" name="TextBox 63">
            <a:extLst>
              <a:ext uri="{FF2B5EF4-FFF2-40B4-BE49-F238E27FC236}">
                <a16:creationId xmlns:a16="http://schemas.microsoft.com/office/drawing/2014/main" id="{DAC39C28-0E85-4BED-A9A3-77F7B1923F09}"/>
              </a:ext>
            </a:extLst>
          </p:cNvPr>
          <p:cNvSpPr txBox="1"/>
          <p:nvPr/>
        </p:nvSpPr>
        <p:spPr>
          <a:xfrm>
            <a:off x="7143375" y="1313223"/>
            <a:ext cx="2344424" cy="307777"/>
          </a:xfrm>
          <a:prstGeom prst="rect">
            <a:avLst/>
          </a:prstGeom>
          <a:noFill/>
          <a:effectLst>
            <a:glow rad="63500">
              <a:schemeClr val="accent2">
                <a:satMod val="175000"/>
                <a:alpha val="40000"/>
              </a:schemeClr>
            </a:glow>
          </a:effectLst>
        </p:spPr>
        <p:txBody>
          <a:bodyPr wrap="none" rtlCol="0">
            <a:spAutoFit/>
          </a:bodyPr>
          <a:lstStyle/>
          <a:p>
            <a:r>
              <a:rPr lang="en-US" sz="1400" dirty="0"/>
              <a:t>Electrical and control cubicles</a:t>
            </a:r>
          </a:p>
        </p:txBody>
      </p:sp>
      <p:sp>
        <p:nvSpPr>
          <p:cNvPr id="65" name="TextBox 64">
            <a:extLst>
              <a:ext uri="{FF2B5EF4-FFF2-40B4-BE49-F238E27FC236}">
                <a16:creationId xmlns:a16="http://schemas.microsoft.com/office/drawing/2014/main" id="{8AC5B641-8303-44D2-B988-1091D71082AD}"/>
              </a:ext>
            </a:extLst>
          </p:cNvPr>
          <p:cNvSpPr txBox="1"/>
          <p:nvPr/>
        </p:nvSpPr>
        <p:spPr>
          <a:xfrm>
            <a:off x="10269502" y="2742941"/>
            <a:ext cx="1047082" cy="338554"/>
          </a:xfrm>
          <a:prstGeom prst="rect">
            <a:avLst/>
          </a:prstGeom>
          <a:solidFill>
            <a:schemeClr val="bg1"/>
          </a:solidFill>
        </p:spPr>
        <p:txBody>
          <a:bodyPr wrap="none" rtlCol="0">
            <a:spAutoFit/>
          </a:bodyPr>
          <a:lstStyle>
            <a:defPPr>
              <a:defRPr lang="en-US"/>
            </a:defPPr>
          </a:lstStyle>
          <a:p>
            <a:r>
              <a:rPr lang="en-US" sz="1600" dirty="0"/>
              <a:t>HMI panel</a:t>
            </a:r>
          </a:p>
        </p:txBody>
      </p:sp>
      <p:pic>
        <p:nvPicPr>
          <p:cNvPr id="68" name="Picture 67">
            <a:extLst>
              <a:ext uri="{FF2B5EF4-FFF2-40B4-BE49-F238E27FC236}">
                <a16:creationId xmlns:a16="http://schemas.microsoft.com/office/drawing/2014/main" id="{97A5DC6A-5BA7-440E-907D-AFFBC43AEE62}"/>
              </a:ext>
            </a:extLst>
          </p:cNvPr>
          <p:cNvPicPr>
            <a:picLocks noChangeAspect="1"/>
          </p:cNvPicPr>
          <p:nvPr/>
        </p:nvPicPr>
        <p:blipFill>
          <a:blip r:embed="rId3"/>
          <a:stretch>
            <a:fillRect/>
          </a:stretch>
        </p:blipFill>
        <p:spPr>
          <a:xfrm>
            <a:off x="5979195" y="2468691"/>
            <a:ext cx="4290307" cy="3011738"/>
          </a:xfrm>
          <a:prstGeom prst="rect">
            <a:avLst/>
          </a:prstGeom>
        </p:spPr>
      </p:pic>
      <p:pic>
        <p:nvPicPr>
          <p:cNvPr id="69" name="Picture 68">
            <a:extLst>
              <a:ext uri="{FF2B5EF4-FFF2-40B4-BE49-F238E27FC236}">
                <a16:creationId xmlns:a16="http://schemas.microsoft.com/office/drawing/2014/main" id="{B2D0E8E9-EB01-43B0-85DB-7CAEBB1A0C6F}"/>
              </a:ext>
            </a:extLst>
          </p:cNvPr>
          <p:cNvPicPr>
            <a:picLocks noChangeAspect="1"/>
          </p:cNvPicPr>
          <p:nvPr/>
        </p:nvPicPr>
        <p:blipFill rotWithShape="1">
          <a:blip r:embed="rId4"/>
          <a:srcRect t="35555" b="27953"/>
          <a:stretch/>
        </p:blipFill>
        <p:spPr>
          <a:xfrm>
            <a:off x="7143375" y="1624070"/>
            <a:ext cx="2771871" cy="1343384"/>
          </a:xfrm>
          <a:prstGeom prst="rect">
            <a:avLst/>
          </a:prstGeom>
        </p:spPr>
      </p:pic>
      <p:pic>
        <p:nvPicPr>
          <p:cNvPr id="70" name="Picture 69">
            <a:extLst>
              <a:ext uri="{FF2B5EF4-FFF2-40B4-BE49-F238E27FC236}">
                <a16:creationId xmlns:a16="http://schemas.microsoft.com/office/drawing/2014/main" id="{42AB8C0B-7ADD-4C08-A1D3-4D19FB9934E2}"/>
              </a:ext>
            </a:extLst>
          </p:cNvPr>
          <p:cNvPicPr>
            <a:picLocks noChangeAspect="1"/>
          </p:cNvPicPr>
          <p:nvPr/>
        </p:nvPicPr>
        <p:blipFill rotWithShape="1">
          <a:blip r:embed="rId5"/>
          <a:srcRect l="18311" t="23041"/>
          <a:stretch/>
        </p:blipFill>
        <p:spPr>
          <a:xfrm>
            <a:off x="4435939" y="4055621"/>
            <a:ext cx="1338388" cy="1674631"/>
          </a:xfrm>
          <a:prstGeom prst="rect">
            <a:avLst/>
          </a:prstGeom>
        </p:spPr>
      </p:pic>
      <p:pic>
        <p:nvPicPr>
          <p:cNvPr id="72" name="Picture 71">
            <a:extLst>
              <a:ext uri="{FF2B5EF4-FFF2-40B4-BE49-F238E27FC236}">
                <a16:creationId xmlns:a16="http://schemas.microsoft.com/office/drawing/2014/main" id="{22187C4D-B3C6-47AA-A342-13FE376EBE4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918208" y="1322085"/>
            <a:ext cx="2043535" cy="1285860"/>
          </a:xfrm>
          <a:prstGeom prst="rect">
            <a:avLst/>
          </a:prstGeom>
          <a:noFill/>
        </p:spPr>
      </p:pic>
      <p:sp>
        <p:nvSpPr>
          <p:cNvPr id="67" name="TextBox 66">
            <a:extLst>
              <a:ext uri="{FF2B5EF4-FFF2-40B4-BE49-F238E27FC236}">
                <a16:creationId xmlns:a16="http://schemas.microsoft.com/office/drawing/2014/main" id="{28F6E101-F184-4AD0-8B66-EC5028891D81}"/>
              </a:ext>
            </a:extLst>
          </p:cNvPr>
          <p:cNvSpPr txBox="1"/>
          <p:nvPr/>
        </p:nvSpPr>
        <p:spPr>
          <a:xfrm>
            <a:off x="6162764" y="5147183"/>
            <a:ext cx="2513958" cy="307777"/>
          </a:xfrm>
          <a:prstGeom prst="rect">
            <a:avLst/>
          </a:prstGeom>
          <a:noFill/>
          <a:effectLst>
            <a:glow rad="63500">
              <a:schemeClr val="accent2">
                <a:satMod val="175000"/>
                <a:alpha val="40000"/>
              </a:schemeClr>
            </a:glow>
          </a:effectLst>
        </p:spPr>
        <p:txBody>
          <a:bodyPr wrap="none" rtlCol="0">
            <a:spAutoFit/>
          </a:bodyPr>
          <a:lstStyle>
            <a:defPPr>
              <a:defRPr lang="en-US"/>
            </a:defPPr>
            <a:lvl1pPr>
              <a:defRPr sz="1400"/>
            </a:lvl1pPr>
          </a:lstStyle>
          <a:p>
            <a:r>
              <a:rPr lang="en-US" dirty="0"/>
              <a:t>RFX-mod2 supporting structure </a:t>
            </a:r>
          </a:p>
        </p:txBody>
      </p:sp>
      <p:pic>
        <p:nvPicPr>
          <p:cNvPr id="5" name="Picture 4">
            <a:extLst>
              <a:ext uri="{FF2B5EF4-FFF2-40B4-BE49-F238E27FC236}">
                <a16:creationId xmlns:a16="http://schemas.microsoft.com/office/drawing/2014/main" id="{C05FC9CC-1617-4722-945E-3451CFD678D3}"/>
              </a:ext>
            </a:extLst>
          </p:cNvPr>
          <p:cNvPicPr>
            <a:picLocks noChangeAspect="1"/>
          </p:cNvPicPr>
          <p:nvPr/>
        </p:nvPicPr>
        <p:blipFill>
          <a:blip r:embed="rId7"/>
          <a:stretch>
            <a:fillRect/>
          </a:stretch>
        </p:blipFill>
        <p:spPr>
          <a:xfrm>
            <a:off x="11191803" y="3017316"/>
            <a:ext cx="549908" cy="754159"/>
          </a:xfrm>
          <a:prstGeom prst="rect">
            <a:avLst/>
          </a:prstGeom>
        </p:spPr>
      </p:pic>
      <p:sp>
        <p:nvSpPr>
          <p:cNvPr id="22" name="TextBox 21">
            <a:extLst>
              <a:ext uri="{FF2B5EF4-FFF2-40B4-BE49-F238E27FC236}">
                <a16:creationId xmlns:a16="http://schemas.microsoft.com/office/drawing/2014/main" id="{3AA7F017-720E-4539-AA2A-1D56AFB20201}"/>
              </a:ext>
            </a:extLst>
          </p:cNvPr>
          <p:cNvSpPr txBox="1"/>
          <p:nvPr/>
        </p:nvSpPr>
        <p:spPr>
          <a:xfrm>
            <a:off x="10793043" y="3721981"/>
            <a:ext cx="1331005" cy="307777"/>
          </a:xfrm>
          <a:prstGeom prst="rect">
            <a:avLst/>
          </a:prstGeom>
          <a:noFill/>
        </p:spPr>
        <p:txBody>
          <a:bodyPr wrap="none" rtlCol="0">
            <a:spAutoFit/>
          </a:bodyPr>
          <a:lstStyle>
            <a:defPPr>
              <a:defRPr lang="en-US"/>
            </a:defPPr>
          </a:lstStyle>
          <a:p>
            <a:r>
              <a:rPr lang="en-US" sz="1400" dirty="0"/>
              <a:t>H2/O2 detector</a:t>
            </a:r>
          </a:p>
        </p:txBody>
      </p:sp>
      <p:pic>
        <p:nvPicPr>
          <p:cNvPr id="6" name="Picture 5">
            <a:extLst>
              <a:ext uri="{FF2B5EF4-FFF2-40B4-BE49-F238E27FC236}">
                <a16:creationId xmlns:a16="http://schemas.microsoft.com/office/drawing/2014/main" id="{8B1E3286-7AA5-4DC0-BAC8-8016BDC6F80B}"/>
              </a:ext>
            </a:extLst>
          </p:cNvPr>
          <p:cNvPicPr>
            <a:picLocks noChangeAspect="1"/>
          </p:cNvPicPr>
          <p:nvPr/>
        </p:nvPicPr>
        <p:blipFill>
          <a:blip r:embed="rId8"/>
          <a:stretch>
            <a:fillRect/>
          </a:stretch>
        </p:blipFill>
        <p:spPr>
          <a:xfrm>
            <a:off x="6733167" y="5750849"/>
            <a:ext cx="1943555" cy="373517"/>
          </a:xfrm>
          <a:prstGeom prst="rect">
            <a:avLst/>
          </a:prstGeom>
        </p:spPr>
      </p:pic>
      <p:pic>
        <p:nvPicPr>
          <p:cNvPr id="9" name="Picture 8">
            <a:extLst>
              <a:ext uri="{FF2B5EF4-FFF2-40B4-BE49-F238E27FC236}">
                <a16:creationId xmlns:a16="http://schemas.microsoft.com/office/drawing/2014/main" id="{3148FFBB-BA76-4879-8BAD-127145559245}"/>
              </a:ext>
            </a:extLst>
          </p:cNvPr>
          <p:cNvPicPr>
            <a:picLocks noChangeAspect="1"/>
          </p:cNvPicPr>
          <p:nvPr/>
        </p:nvPicPr>
        <p:blipFill>
          <a:blip r:embed="rId9"/>
          <a:stretch>
            <a:fillRect/>
          </a:stretch>
        </p:blipFill>
        <p:spPr>
          <a:xfrm>
            <a:off x="10514843" y="5730777"/>
            <a:ext cx="1065897" cy="445982"/>
          </a:xfrm>
          <a:prstGeom prst="rect">
            <a:avLst/>
          </a:prstGeom>
        </p:spPr>
      </p:pic>
      <p:pic>
        <p:nvPicPr>
          <p:cNvPr id="28" name="Picture 27">
            <a:extLst>
              <a:ext uri="{FF2B5EF4-FFF2-40B4-BE49-F238E27FC236}">
                <a16:creationId xmlns:a16="http://schemas.microsoft.com/office/drawing/2014/main" id="{7CDD6926-02D1-45D9-B3D3-8B9DDF538BDE}"/>
              </a:ext>
            </a:extLst>
          </p:cNvPr>
          <p:cNvPicPr>
            <a:picLocks noChangeAspect="1"/>
          </p:cNvPicPr>
          <p:nvPr/>
        </p:nvPicPr>
        <p:blipFill>
          <a:blip r:embed="rId10"/>
          <a:stretch>
            <a:fillRect/>
          </a:stretch>
        </p:blipFill>
        <p:spPr>
          <a:xfrm>
            <a:off x="8898736" y="5709794"/>
            <a:ext cx="1223938" cy="455627"/>
          </a:xfrm>
          <a:prstGeom prst="rect">
            <a:avLst/>
          </a:prstGeom>
        </p:spPr>
      </p:pic>
      <p:sp>
        <p:nvSpPr>
          <p:cNvPr id="11" name="Rectangle 10">
            <a:extLst>
              <a:ext uri="{FF2B5EF4-FFF2-40B4-BE49-F238E27FC236}">
                <a16:creationId xmlns:a16="http://schemas.microsoft.com/office/drawing/2014/main" id="{8EA13E8E-57E8-4973-A418-D996A4F1215F}"/>
              </a:ext>
            </a:extLst>
          </p:cNvPr>
          <p:cNvSpPr/>
          <p:nvPr/>
        </p:nvSpPr>
        <p:spPr>
          <a:xfrm>
            <a:off x="6733167" y="5718308"/>
            <a:ext cx="5239742" cy="504922"/>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98F73B98-E859-4E6F-95B8-034B2CB49C7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311534" y="4036159"/>
            <a:ext cx="1544440" cy="1162873"/>
          </a:xfrm>
          <a:prstGeom prst="rect">
            <a:avLst/>
          </a:prstGeom>
        </p:spPr>
      </p:pic>
      <p:sp>
        <p:nvSpPr>
          <p:cNvPr id="33" name="TextBox 32">
            <a:extLst>
              <a:ext uri="{FF2B5EF4-FFF2-40B4-BE49-F238E27FC236}">
                <a16:creationId xmlns:a16="http://schemas.microsoft.com/office/drawing/2014/main" id="{5F1ABD53-C990-4F26-9308-B6B11E5DD88F}"/>
              </a:ext>
            </a:extLst>
          </p:cNvPr>
          <p:cNvSpPr txBox="1"/>
          <p:nvPr/>
        </p:nvSpPr>
        <p:spPr>
          <a:xfrm>
            <a:off x="9994015" y="5138805"/>
            <a:ext cx="2206446" cy="523220"/>
          </a:xfrm>
          <a:prstGeom prst="rect">
            <a:avLst/>
          </a:prstGeom>
          <a:noFill/>
          <a:effectLst>
            <a:glow rad="63500">
              <a:schemeClr val="accent2">
                <a:satMod val="175000"/>
                <a:alpha val="40000"/>
              </a:schemeClr>
            </a:glow>
          </a:effectLst>
        </p:spPr>
        <p:txBody>
          <a:bodyPr wrap="square" rtlCol="0">
            <a:spAutoFit/>
          </a:bodyPr>
          <a:lstStyle>
            <a:defPPr>
              <a:defRPr lang="en-US"/>
            </a:defPPr>
            <a:lvl1pPr>
              <a:defRPr sz="1400"/>
            </a:lvl1pPr>
          </a:lstStyle>
          <a:p>
            <a:pPr algn="ctr"/>
            <a:r>
              <a:rPr lang="en-US" dirty="0" err="1"/>
              <a:t>Boronization</a:t>
            </a:r>
            <a:r>
              <a:rPr lang="en-US" dirty="0"/>
              <a:t> gas injection system</a:t>
            </a:r>
          </a:p>
        </p:txBody>
      </p:sp>
      <p:sp>
        <p:nvSpPr>
          <p:cNvPr id="34" name="TextBox 33">
            <a:extLst>
              <a:ext uri="{FF2B5EF4-FFF2-40B4-BE49-F238E27FC236}">
                <a16:creationId xmlns:a16="http://schemas.microsoft.com/office/drawing/2014/main" id="{1DF07CD2-0CDE-4F1F-95E6-88E3DBC61CCB}"/>
              </a:ext>
            </a:extLst>
          </p:cNvPr>
          <p:cNvSpPr txBox="1"/>
          <p:nvPr/>
        </p:nvSpPr>
        <p:spPr>
          <a:xfrm>
            <a:off x="6602373" y="5404766"/>
            <a:ext cx="973343" cy="369332"/>
          </a:xfrm>
          <a:prstGeom prst="rect">
            <a:avLst/>
          </a:prstGeom>
          <a:noFill/>
        </p:spPr>
        <p:txBody>
          <a:bodyPr wrap="none" rtlCol="0">
            <a:spAutoFit/>
          </a:bodyPr>
          <a:lstStyle/>
          <a:p>
            <a:r>
              <a:rPr lang="en-US" b="1" dirty="0">
                <a:solidFill>
                  <a:srgbClr val="00B050"/>
                </a:solidFill>
              </a:rPr>
              <a:t>Supplier</a:t>
            </a:r>
          </a:p>
        </p:txBody>
      </p:sp>
      <p:pic>
        <p:nvPicPr>
          <p:cNvPr id="17" name="Picture 16">
            <a:extLst>
              <a:ext uri="{FF2B5EF4-FFF2-40B4-BE49-F238E27FC236}">
                <a16:creationId xmlns:a16="http://schemas.microsoft.com/office/drawing/2014/main" id="{BC82545C-25D9-4BB5-A7A7-39A64FA40A62}"/>
              </a:ext>
            </a:extLst>
          </p:cNvPr>
          <p:cNvPicPr>
            <a:picLocks noChangeAspect="1"/>
          </p:cNvPicPr>
          <p:nvPr/>
        </p:nvPicPr>
        <p:blipFill>
          <a:blip r:embed="rId12"/>
          <a:stretch>
            <a:fillRect/>
          </a:stretch>
        </p:blipFill>
        <p:spPr>
          <a:xfrm>
            <a:off x="4781940" y="1553604"/>
            <a:ext cx="1439134" cy="1911350"/>
          </a:xfrm>
          <a:prstGeom prst="rect">
            <a:avLst/>
          </a:prstGeom>
        </p:spPr>
      </p:pic>
      <p:sp>
        <p:nvSpPr>
          <p:cNvPr id="26" name="TextBox 25">
            <a:extLst>
              <a:ext uri="{FF2B5EF4-FFF2-40B4-BE49-F238E27FC236}">
                <a16:creationId xmlns:a16="http://schemas.microsoft.com/office/drawing/2014/main" id="{CA732435-3B6E-4566-9183-6762533E9E80}"/>
              </a:ext>
            </a:extLst>
          </p:cNvPr>
          <p:cNvSpPr txBox="1"/>
          <p:nvPr/>
        </p:nvSpPr>
        <p:spPr>
          <a:xfrm>
            <a:off x="4668654" y="3481141"/>
            <a:ext cx="1641731" cy="307777"/>
          </a:xfrm>
          <a:prstGeom prst="rect">
            <a:avLst/>
          </a:prstGeom>
          <a:noFill/>
          <a:effectLst>
            <a:glow rad="63500">
              <a:schemeClr val="accent2">
                <a:satMod val="175000"/>
                <a:alpha val="40000"/>
              </a:schemeClr>
            </a:glow>
          </a:effectLst>
        </p:spPr>
        <p:txBody>
          <a:bodyPr wrap="none" rtlCol="0">
            <a:spAutoFit/>
          </a:bodyPr>
          <a:lstStyle>
            <a:defPPr>
              <a:defRPr lang="en-US"/>
            </a:defPPr>
            <a:lvl1pPr>
              <a:defRPr sz="1400"/>
            </a:lvl1pPr>
          </a:lstStyle>
          <a:p>
            <a:r>
              <a:rPr lang="en-US" dirty="0"/>
              <a:t>High Vacuum Group</a:t>
            </a:r>
          </a:p>
        </p:txBody>
      </p:sp>
    </p:spTree>
    <p:extLst>
      <p:ext uri="{BB962C8B-B14F-4D97-AF65-F5344CB8AC3E}">
        <p14:creationId xmlns:p14="http://schemas.microsoft.com/office/powerpoint/2010/main" val="2830956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500"/>
                                        <p:tgtEl>
                                          <p:spTgt spid="6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xEl>
                                              <p:pRg st="2" end="2"/>
                                            </p:txEl>
                                          </p:spTgt>
                                        </p:tgtEl>
                                        <p:attrNameLst>
                                          <p:attrName>style.visibility</p:attrName>
                                        </p:attrNameLst>
                                      </p:cBhvr>
                                      <p:to>
                                        <p:strVal val="visible"/>
                                      </p:to>
                                    </p:set>
                                    <p:animEffect transition="in" filter="fade">
                                      <p:cBhvr>
                                        <p:cTn id="12" dur="500"/>
                                        <p:tgtEl>
                                          <p:spTgt spid="18">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fade">
                                      <p:cBhvr>
                                        <p:cTn id="15" dur="500"/>
                                        <p:tgtEl>
                                          <p:spTgt spid="70"/>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3"/>
                                        </p:tgtEl>
                                        <p:attrNameLst>
                                          <p:attrName>style.visibility</p:attrName>
                                        </p:attrNameLst>
                                      </p:cBhvr>
                                      <p:to>
                                        <p:strVal val="visible"/>
                                      </p:to>
                                    </p:set>
                                    <p:animEffect transition="in" filter="fade">
                                      <p:cBhvr>
                                        <p:cTn id="21" dur="500"/>
                                        <p:tgtEl>
                                          <p:spTgt spid="6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7"/>
                                        </p:tgtEl>
                                        <p:attrNameLst>
                                          <p:attrName>style.visibility</p:attrName>
                                        </p:attrNameLst>
                                      </p:cBhvr>
                                      <p:to>
                                        <p:strVal val="visible"/>
                                      </p:to>
                                    </p:set>
                                    <p:animEffect transition="in" filter="fade">
                                      <p:cBhvr>
                                        <p:cTn id="24" dur="500"/>
                                        <p:tgtEl>
                                          <p:spTgt spid="67"/>
                                        </p:tgtEl>
                                      </p:cBhvr>
                                    </p:animEffec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18">
                                            <p:txEl>
                                              <p:pRg st="3" end="3"/>
                                            </p:txEl>
                                          </p:spTgt>
                                        </p:tgtEl>
                                        <p:attrNameLst>
                                          <p:attrName>style.visibility</p:attrName>
                                        </p:attrNameLst>
                                      </p:cBhvr>
                                      <p:to>
                                        <p:strVal val="visible"/>
                                      </p:to>
                                    </p:set>
                                    <p:animEffect transition="in" filter="fade">
                                      <p:cBhvr>
                                        <p:cTn id="28" dur="500"/>
                                        <p:tgtEl>
                                          <p:spTgt spid="18">
                                            <p:txEl>
                                              <p:pRg st="3" end="3"/>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8">
                                            <p:txEl>
                                              <p:pRg st="4" end="4"/>
                                            </p:txEl>
                                          </p:spTgt>
                                        </p:tgtEl>
                                        <p:attrNameLst>
                                          <p:attrName>style.visibility</p:attrName>
                                        </p:attrNameLst>
                                      </p:cBhvr>
                                      <p:to>
                                        <p:strVal val="visible"/>
                                      </p:to>
                                    </p:set>
                                    <p:animEffect transition="in" filter="fade">
                                      <p:cBhvr>
                                        <p:cTn id="39" dur="500"/>
                                        <p:tgtEl>
                                          <p:spTgt spid="18">
                                            <p:txEl>
                                              <p:pRg st="4" end="4"/>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fade">
                                      <p:cBhvr>
                                        <p:cTn id="42" dur="500"/>
                                        <p:tgtEl>
                                          <p:spTgt spid="65"/>
                                        </p:tgtEl>
                                      </p:cBhvr>
                                    </p:animEffect>
                                  </p:childTnLst>
                                </p:cTn>
                              </p:par>
                              <p:par>
                                <p:cTn id="43" presetID="10" presetClass="entr" presetSubtype="0" fill="hold" nodeType="withEffect">
                                  <p:stCondLst>
                                    <p:cond delay="0"/>
                                  </p:stCondLst>
                                  <p:childTnLst>
                                    <p:set>
                                      <p:cBhvr>
                                        <p:cTn id="44" dur="1" fill="hold">
                                          <p:stCondLst>
                                            <p:cond delay="0"/>
                                          </p:stCondLst>
                                        </p:cTn>
                                        <p:tgtEl>
                                          <p:spTgt spid="18">
                                            <p:txEl>
                                              <p:pRg st="5" end="5"/>
                                            </p:txEl>
                                          </p:spTgt>
                                        </p:tgtEl>
                                        <p:attrNameLst>
                                          <p:attrName>style.visibility</p:attrName>
                                        </p:attrNameLst>
                                      </p:cBhvr>
                                      <p:to>
                                        <p:strVal val="visible"/>
                                      </p:to>
                                    </p:set>
                                    <p:animEffect transition="in" filter="fade">
                                      <p:cBhvr>
                                        <p:cTn id="45" dur="500"/>
                                        <p:tgtEl>
                                          <p:spTgt spid="18">
                                            <p:txEl>
                                              <p:pRg st="5" end="5"/>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18">
                                            <p:txEl>
                                              <p:pRg st="6" end="6"/>
                                            </p:txEl>
                                          </p:spTgt>
                                        </p:tgtEl>
                                        <p:attrNameLst>
                                          <p:attrName>style.visibility</p:attrName>
                                        </p:attrNameLst>
                                      </p:cBhvr>
                                      <p:to>
                                        <p:strVal val="visible"/>
                                      </p:to>
                                    </p:set>
                                    <p:animEffect transition="in" filter="fade">
                                      <p:cBhvr>
                                        <p:cTn id="48" dur="500"/>
                                        <p:tgtEl>
                                          <p:spTgt spid="18">
                                            <p:txEl>
                                              <p:pRg st="6" end="6"/>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fade">
                                      <p:cBhvr>
                                        <p:cTn id="51" dur="500"/>
                                        <p:tgtEl>
                                          <p:spTgt spid="6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4"/>
                                        </p:tgtEl>
                                        <p:attrNameLst>
                                          <p:attrName>style.visibility</p:attrName>
                                        </p:attrNameLst>
                                      </p:cBhvr>
                                      <p:to>
                                        <p:strVal val="visible"/>
                                      </p:to>
                                    </p:set>
                                    <p:animEffect transition="in" filter="fade">
                                      <p:cBhvr>
                                        <p:cTn id="54" dur="500"/>
                                        <p:tgtEl>
                                          <p:spTgt spid="64"/>
                                        </p:tgtEl>
                                      </p:cBhvr>
                                    </p:animEffect>
                                  </p:childTnLst>
                                </p:cTn>
                              </p:par>
                              <p:par>
                                <p:cTn id="55" presetID="10" presetClass="entr" presetSubtype="0" fill="hold" nodeType="withEffect">
                                  <p:stCondLst>
                                    <p:cond delay="0"/>
                                  </p:stCondLst>
                                  <p:childTnLst>
                                    <p:set>
                                      <p:cBhvr>
                                        <p:cTn id="56" dur="1" fill="hold">
                                          <p:stCondLst>
                                            <p:cond delay="0"/>
                                          </p:stCondLst>
                                        </p:cTn>
                                        <p:tgtEl>
                                          <p:spTgt spid="72"/>
                                        </p:tgtEl>
                                        <p:attrNameLst>
                                          <p:attrName>style.visibility</p:attrName>
                                        </p:attrNameLst>
                                      </p:cBhvr>
                                      <p:to>
                                        <p:strVal val="visible"/>
                                      </p:to>
                                    </p:set>
                                    <p:animEffect transition="in" filter="fade">
                                      <p:cBhvr>
                                        <p:cTn id="57" dur="500"/>
                                        <p:tgtEl>
                                          <p:spTgt spid="7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8">
                                            <p:txEl>
                                              <p:pRg st="7" end="7"/>
                                            </p:txEl>
                                          </p:spTgt>
                                        </p:tgtEl>
                                        <p:attrNameLst>
                                          <p:attrName>style.visibility</p:attrName>
                                        </p:attrNameLst>
                                      </p:cBhvr>
                                      <p:to>
                                        <p:strVal val="visible"/>
                                      </p:to>
                                    </p:set>
                                    <p:animEffect transition="in" filter="fade">
                                      <p:cBhvr>
                                        <p:cTn id="62" dur="500"/>
                                        <p:tgtEl>
                                          <p:spTgt spid="18">
                                            <p:txEl>
                                              <p:pRg st="7" end="7"/>
                                            </p:txEl>
                                          </p:spTgt>
                                        </p:tgtEl>
                                      </p:cBhvr>
                                    </p:animEffect>
                                  </p:childTnLst>
                                </p:cTn>
                              </p:par>
                              <p:par>
                                <p:cTn id="63" presetID="10" presetClass="entr" presetSubtype="0" fill="hold" nodeType="with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fade">
                                      <p:cBhvr>
                                        <p:cTn id="65" dur="500"/>
                                        <p:tgtEl>
                                          <p:spTgt spid="13"/>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500"/>
                                        <p:tgtEl>
                                          <p:spTgt spid="33"/>
                                        </p:tgtEl>
                                      </p:cBhvr>
                                    </p:animEffect>
                                  </p:childTnLst>
                                </p:cTn>
                              </p:par>
                              <p:par>
                                <p:cTn id="69" presetID="10" presetClass="entr" presetSubtype="0" fill="hold" nodeType="with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18">
                                            <p:txEl>
                                              <p:pRg st="8" end="8"/>
                                            </p:txEl>
                                          </p:spTgt>
                                        </p:tgtEl>
                                        <p:attrNameLst>
                                          <p:attrName>style.visibility</p:attrName>
                                        </p:attrNameLst>
                                      </p:cBhvr>
                                      <p:to>
                                        <p:strVal val="visible"/>
                                      </p:to>
                                    </p:set>
                                    <p:animEffect transition="in" filter="fade">
                                      <p:cBhvr>
                                        <p:cTn id="76" dur="500"/>
                                        <p:tgtEl>
                                          <p:spTgt spid="18">
                                            <p:txEl>
                                              <p:pRg st="8" end="8"/>
                                            </p:txEl>
                                          </p:spTgt>
                                        </p:tgtEl>
                                      </p:cBhvr>
                                    </p:animEffect>
                                  </p:childTnLst>
                                </p:cTn>
                              </p:par>
                              <p:par>
                                <p:cTn id="77" presetID="10" presetClass="entr" presetSubtype="0" fill="hold" nodeType="with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fade">
                                      <p:cBhvr>
                                        <p:cTn id="79" dur="500"/>
                                        <p:tgtEl>
                                          <p:spTgt spid="5"/>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500"/>
                                        <p:tgtEl>
                                          <p:spTgt spid="22"/>
                                        </p:tgtEl>
                                      </p:cBhvr>
                                    </p:animEffect>
                                  </p:childTnLst>
                                </p:cTn>
                              </p:par>
                              <p:par>
                                <p:cTn id="83" presetID="10" presetClass="entr" presetSubtype="0" fill="hold" nodeType="withEffect">
                                  <p:stCondLst>
                                    <p:cond delay="0"/>
                                  </p:stCondLst>
                                  <p:childTnLst>
                                    <p:set>
                                      <p:cBhvr>
                                        <p:cTn id="84" dur="1" fill="hold">
                                          <p:stCondLst>
                                            <p:cond delay="0"/>
                                          </p:stCondLst>
                                        </p:cTn>
                                        <p:tgtEl>
                                          <p:spTgt spid="9"/>
                                        </p:tgtEl>
                                        <p:attrNameLst>
                                          <p:attrName>style.visibility</p:attrName>
                                        </p:attrNameLst>
                                      </p:cBhvr>
                                      <p:to>
                                        <p:strVal val="visible"/>
                                      </p:to>
                                    </p:set>
                                    <p:animEffect transition="in" filter="fade">
                                      <p:cBhvr>
                                        <p:cTn id="85" dur="500"/>
                                        <p:tgtEl>
                                          <p:spTgt spid="9"/>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8" fill="hold" grpId="0" nodeType="clickEffect">
                                  <p:stCondLst>
                                    <p:cond delay="0"/>
                                  </p:stCondLst>
                                  <p:childTnLst>
                                    <p:set>
                                      <p:cBhvr>
                                        <p:cTn id="89" dur="1" fill="hold">
                                          <p:stCondLst>
                                            <p:cond delay="0"/>
                                          </p:stCondLst>
                                        </p:cTn>
                                        <p:tgtEl>
                                          <p:spTgt spid="4"/>
                                        </p:tgtEl>
                                        <p:attrNameLst>
                                          <p:attrName>style.visibility</p:attrName>
                                        </p:attrNameLst>
                                      </p:cBhvr>
                                      <p:to>
                                        <p:strVal val="visible"/>
                                      </p:to>
                                    </p:set>
                                    <p:animEffect transition="in" filter="wipe(left)">
                                      <p:cBhvr>
                                        <p:cTn id="9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3" grpId="0"/>
      <p:bldP spid="64" grpId="0"/>
      <p:bldP spid="65" grpId="0" animBg="1"/>
      <p:bldP spid="67" grpId="0"/>
      <p:bldP spid="22" grpId="0"/>
      <p:bldP spid="33"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08AF657A-9062-4E5C-A7E7-DA74BB060BE4}"/>
              </a:ext>
            </a:extLst>
          </p:cNvPr>
          <p:cNvSpPr txBox="1"/>
          <p:nvPr/>
        </p:nvSpPr>
        <p:spPr>
          <a:xfrm>
            <a:off x="244161" y="832819"/>
            <a:ext cx="6497676" cy="523220"/>
          </a:xfrm>
          <a:prstGeom prst="rect">
            <a:avLst/>
          </a:prstGeom>
          <a:noFill/>
        </p:spPr>
        <p:txBody>
          <a:bodyPr wrap="none" rtlCol="0">
            <a:spAutoFit/>
          </a:bodyPr>
          <a:lstStyle/>
          <a:p>
            <a:r>
              <a:rPr lang="en-GB" sz="2800" b="1" i="1" dirty="0">
                <a:solidFill>
                  <a:srgbClr val="FF0000"/>
                </a:solidFill>
                <a:effectLst>
                  <a:outerShdw blurRad="38100" dist="38100" dir="2700000" algn="tl">
                    <a:srgbClr val="000000">
                      <a:alpha val="43137"/>
                    </a:srgbClr>
                  </a:outerShdw>
                </a:effectLst>
              </a:rPr>
              <a:t>WP1-A1: </a:t>
            </a:r>
            <a:r>
              <a:rPr lang="en-US" sz="2800" b="1" i="1" dirty="0">
                <a:solidFill>
                  <a:srgbClr val="FF0000"/>
                </a:solidFill>
                <a:effectLst>
                  <a:outerShdw blurRad="38100" dist="38100" dir="2700000" algn="tl">
                    <a:srgbClr val="000000">
                      <a:alpha val="43137"/>
                    </a:srgbClr>
                  </a:outerShdw>
                </a:effectLst>
              </a:rPr>
              <a:t>Glow Discharge Cleaning System </a:t>
            </a:r>
          </a:p>
        </p:txBody>
      </p:sp>
      <p:sp>
        <p:nvSpPr>
          <p:cNvPr id="12" name="TextBox 11">
            <a:extLst>
              <a:ext uri="{FF2B5EF4-FFF2-40B4-BE49-F238E27FC236}">
                <a16:creationId xmlns:a16="http://schemas.microsoft.com/office/drawing/2014/main" id="{6479199E-B157-4DBE-B6C1-8E39A328BD4A}"/>
              </a:ext>
            </a:extLst>
          </p:cNvPr>
          <p:cNvSpPr txBox="1"/>
          <p:nvPr/>
        </p:nvSpPr>
        <p:spPr>
          <a:xfrm>
            <a:off x="263413" y="2441767"/>
            <a:ext cx="3883214" cy="1711366"/>
          </a:xfrm>
          <a:prstGeom prst="rect">
            <a:avLst/>
          </a:prstGeom>
          <a:noFill/>
        </p:spPr>
        <p:txBody>
          <a:bodyPr wrap="square">
            <a:spAutoFit/>
          </a:bodyPr>
          <a:lstStyle/>
          <a:p>
            <a:pPr algn="just">
              <a:lnSpc>
                <a:spcPct val="150000"/>
              </a:lnSpc>
            </a:pPr>
            <a:r>
              <a:rPr lang="en-US" sz="1800" dirty="0"/>
              <a:t>The upgrade of the system </a:t>
            </a:r>
            <a:r>
              <a:rPr lang="en-US" dirty="0"/>
              <a:t>consists in:</a:t>
            </a:r>
          </a:p>
          <a:p>
            <a:pPr marL="285750" indent="-285750" algn="just">
              <a:lnSpc>
                <a:spcPct val="150000"/>
              </a:lnSpc>
              <a:buFont typeface="Arial" panose="020B0604020202020204" pitchFamily="34" charset="0"/>
              <a:buChar char="•"/>
            </a:pPr>
            <a:r>
              <a:rPr lang="en-US" sz="1800" dirty="0"/>
              <a:t>New fixing electrodes </a:t>
            </a:r>
          </a:p>
          <a:p>
            <a:pPr marL="285750" indent="-285750" algn="just">
              <a:lnSpc>
                <a:spcPct val="150000"/>
              </a:lnSpc>
              <a:buFont typeface="Arial" panose="020B0604020202020204" pitchFamily="34" charset="0"/>
              <a:buChar char="•"/>
            </a:pPr>
            <a:r>
              <a:rPr lang="en-US" sz="1800" dirty="0"/>
              <a:t>New movable electrodes</a:t>
            </a:r>
          </a:p>
          <a:p>
            <a:pPr marL="285750" indent="-285750" algn="just">
              <a:lnSpc>
                <a:spcPct val="150000"/>
              </a:lnSpc>
              <a:buFont typeface="Arial" panose="020B0604020202020204" pitchFamily="34" charset="0"/>
              <a:buChar char="•"/>
            </a:pPr>
            <a:r>
              <a:rPr lang="en-US" dirty="0"/>
              <a:t>New control system</a:t>
            </a:r>
          </a:p>
        </p:txBody>
      </p:sp>
      <p:pic>
        <p:nvPicPr>
          <p:cNvPr id="13" name="Picture 12">
            <a:extLst>
              <a:ext uri="{FF2B5EF4-FFF2-40B4-BE49-F238E27FC236}">
                <a16:creationId xmlns:a16="http://schemas.microsoft.com/office/drawing/2014/main" id="{F297EB48-A2EC-4368-BAB7-D7D706FF94EA}"/>
              </a:ext>
            </a:extLst>
          </p:cNvPr>
          <p:cNvPicPr>
            <a:picLocks noChangeAspect="1"/>
          </p:cNvPicPr>
          <p:nvPr/>
        </p:nvPicPr>
        <p:blipFill rotWithShape="1">
          <a:blip r:embed="rId3"/>
          <a:srcRect b="6989"/>
          <a:stretch/>
        </p:blipFill>
        <p:spPr>
          <a:xfrm>
            <a:off x="7528290" y="1063577"/>
            <a:ext cx="3883215" cy="2065710"/>
          </a:xfrm>
          <a:prstGeom prst="rect">
            <a:avLst/>
          </a:prstGeom>
        </p:spPr>
      </p:pic>
      <p:sp>
        <p:nvSpPr>
          <p:cNvPr id="4" name="TextBox 3">
            <a:extLst>
              <a:ext uri="{FF2B5EF4-FFF2-40B4-BE49-F238E27FC236}">
                <a16:creationId xmlns:a16="http://schemas.microsoft.com/office/drawing/2014/main" id="{E0585FB7-2A22-4B72-81B3-E66010140004}"/>
              </a:ext>
            </a:extLst>
          </p:cNvPr>
          <p:cNvSpPr txBox="1"/>
          <p:nvPr/>
        </p:nvSpPr>
        <p:spPr>
          <a:xfrm>
            <a:off x="244161" y="6182742"/>
            <a:ext cx="11277780" cy="369332"/>
          </a:xfrm>
          <a:prstGeom prst="rect">
            <a:avLst/>
          </a:prstGeom>
          <a:noFill/>
        </p:spPr>
        <p:txBody>
          <a:bodyPr wrap="square" rtlCol="0">
            <a:spAutoFit/>
          </a:bodyPr>
          <a:lstStyle/>
          <a:p>
            <a:pPr marL="285750" indent="-285750">
              <a:buFont typeface="Wingdings" panose="05000000000000000000" pitchFamily="2" charset="2"/>
              <a:buChar char="Ø"/>
            </a:pPr>
            <a:r>
              <a:rPr lang="en-US" b="1" i="1" dirty="0">
                <a:solidFill>
                  <a:srgbClr val="0070C0"/>
                </a:solidFill>
              </a:rPr>
              <a:t>Presentation by M. </a:t>
            </a:r>
            <a:r>
              <a:rPr lang="en-US" b="1" i="1" dirty="0" err="1">
                <a:solidFill>
                  <a:srgbClr val="0070C0"/>
                </a:solidFill>
              </a:rPr>
              <a:t>Fadone</a:t>
            </a:r>
            <a:r>
              <a:rPr lang="en-US" b="1" i="1" dirty="0">
                <a:solidFill>
                  <a:srgbClr val="0070C0"/>
                </a:solidFill>
              </a:rPr>
              <a:t>: “</a:t>
            </a:r>
            <a:r>
              <a:rPr lang="en-US" sz="1800" b="1" i="1" strike="noStrike" dirty="0">
                <a:solidFill>
                  <a:srgbClr val="0070C0"/>
                </a:solidFill>
                <a:effectLst/>
                <a:latin typeface="Calibri" panose="020F0502020204030204" pitchFamily="34" charset="0"/>
              </a:rPr>
              <a:t>Glow Discharge cleaning efficiency analyses in view of RFX-mod2 operation”</a:t>
            </a:r>
            <a:endParaRPr lang="en-US" b="1" i="1" dirty="0">
              <a:solidFill>
                <a:srgbClr val="0070C0"/>
              </a:solidFill>
            </a:endParaRPr>
          </a:p>
        </p:txBody>
      </p:sp>
      <p:sp>
        <p:nvSpPr>
          <p:cNvPr id="16" name="TextBox 15">
            <a:extLst>
              <a:ext uri="{FF2B5EF4-FFF2-40B4-BE49-F238E27FC236}">
                <a16:creationId xmlns:a16="http://schemas.microsoft.com/office/drawing/2014/main" id="{8189EDA3-EC16-4CAD-8B3B-38C8577C14F8}"/>
              </a:ext>
            </a:extLst>
          </p:cNvPr>
          <p:cNvSpPr txBox="1"/>
          <p:nvPr/>
        </p:nvSpPr>
        <p:spPr>
          <a:xfrm>
            <a:off x="8212619" y="3000462"/>
            <a:ext cx="2559069" cy="382092"/>
          </a:xfrm>
          <a:prstGeom prst="rect">
            <a:avLst/>
          </a:prstGeom>
          <a:noFill/>
        </p:spPr>
        <p:txBody>
          <a:bodyPr wrap="square">
            <a:spAutoFit/>
          </a:bodyPr>
          <a:lstStyle/>
          <a:p>
            <a:pPr algn="just">
              <a:lnSpc>
                <a:spcPct val="150000"/>
              </a:lnSpc>
            </a:pPr>
            <a:r>
              <a:rPr lang="en-US" sz="1400" i="1" dirty="0">
                <a:solidFill>
                  <a:srgbClr val="00B050"/>
                </a:solidFill>
              </a:rPr>
              <a:t>New movable electrodes</a:t>
            </a:r>
          </a:p>
        </p:txBody>
      </p:sp>
      <p:sp>
        <p:nvSpPr>
          <p:cNvPr id="18" name="TextBox 17">
            <a:extLst>
              <a:ext uri="{FF2B5EF4-FFF2-40B4-BE49-F238E27FC236}">
                <a16:creationId xmlns:a16="http://schemas.microsoft.com/office/drawing/2014/main" id="{2A794A75-FEA4-4866-BC04-EF7C282C4523}"/>
              </a:ext>
            </a:extLst>
          </p:cNvPr>
          <p:cNvSpPr txBox="1"/>
          <p:nvPr/>
        </p:nvSpPr>
        <p:spPr>
          <a:xfrm>
            <a:off x="257826" y="1499867"/>
            <a:ext cx="6934200" cy="923330"/>
          </a:xfrm>
          <a:prstGeom prst="rect">
            <a:avLst/>
          </a:prstGeom>
          <a:noFill/>
        </p:spPr>
        <p:txBody>
          <a:bodyPr wrap="square">
            <a:spAutoFit/>
          </a:bodyPr>
          <a:lstStyle/>
          <a:p>
            <a:r>
              <a:rPr lang="en-US" dirty="0"/>
              <a:t>Glow Discharge Cleaning (GDC) is used in fusion devices to clean the inner walls of the vacuum chamber. It removes impurities like oxygen, carbon, and water that would otherwise contaminate the plasma.</a:t>
            </a:r>
          </a:p>
        </p:txBody>
      </p:sp>
      <p:pic>
        <p:nvPicPr>
          <p:cNvPr id="19" name="Picture 18">
            <a:extLst>
              <a:ext uri="{FF2B5EF4-FFF2-40B4-BE49-F238E27FC236}">
                <a16:creationId xmlns:a16="http://schemas.microsoft.com/office/drawing/2014/main" id="{8F8C5500-2373-42FA-98CB-C9EA59845D92}"/>
              </a:ext>
            </a:extLst>
          </p:cNvPr>
          <p:cNvPicPr>
            <a:picLocks noChangeAspect="1"/>
          </p:cNvPicPr>
          <p:nvPr/>
        </p:nvPicPr>
        <p:blipFill rotWithShape="1">
          <a:blip r:embed="rId4"/>
          <a:srcRect l="4484" r="6683"/>
          <a:stretch/>
        </p:blipFill>
        <p:spPr>
          <a:xfrm>
            <a:off x="4750393" y="2587842"/>
            <a:ext cx="2183587" cy="3066861"/>
          </a:xfrm>
          <a:prstGeom prst="rect">
            <a:avLst/>
          </a:prstGeom>
        </p:spPr>
      </p:pic>
      <p:sp>
        <p:nvSpPr>
          <p:cNvPr id="20" name="TextBox 19">
            <a:extLst>
              <a:ext uri="{FF2B5EF4-FFF2-40B4-BE49-F238E27FC236}">
                <a16:creationId xmlns:a16="http://schemas.microsoft.com/office/drawing/2014/main" id="{9C3D047B-2DBC-4BF9-8122-81AD419F242F}"/>
              </a:ext>
            </a:extLst>
          </p:cNvPr>
          <p:cNvSpPr txBox="1"/>
          <p:nvPr/>
        </p:nvSpPr>
        <p:spPr>
          <a:xfrm>
            <a:off x="4885768" y="5554902"/>
            <a:ext cx="2559069" cy="382092"/>
          </a:xfrm>
          <a:prstGeom prst="rect">
            <a:avLst/>
          </a:prstGeom>
          <a:noFill/>
        </p:spPr>
        <p:txBody>
          <a:bodyPr wrap="square">
            <a:spAutoFit/>
          </a:bodyPr>
          <a:lstStyle>
            <a:defPPr>
              <a:defRPr lang="en-US"/>
            </a:defPPr>
            <a:lvl1pPr algn="just">
              <a:lnSpc>
                <a:spcPct val="150000"/>
              </a:lnSpc>
              <a:defRPr sz="1400" i="1">
                <a:solidFill>
                  <a:srgbClr val="00B050"/>
                </a:solidFill>
              </a:defRPr>
            </a:lvl1pPr>
          </a:lstStyle>
          <a:p>
            <a:r>
              <a:rPr lang="en-US" dirty="0"/>
              <a:t>New fixed electrodes</a:t>
            </a:r>
          </a:p>
        </p:txBody>
      </p:sp>
      <p:grpSp>
        <p:nvGrpSpPr>
          <p:cNvPr id="21" name="Group 20">
            <a:extLst>
              <a:ext uri="{FF2B5EF4-FFF2-40B4-BE49-F238E27FC236}">
                <a16:creationId xmlns:a16="http://schemas.microsoft.com/office/drawing/2014/main" id="{528CCE50-725A-40E5-90B0-B1FAA7EB5311}"/>
              </a:ext>
            </a:extLst>
          </p:cNvPr>
          <p:cNvGrpSpPr>
            <a:grpSpLocks noChangeAspect="1"/>
          </p:cNvGrpSpPr>
          <p:nvPr/>
        </p:nvGrpSpPr>
        <p:grpSpPr>
          <a:xfrm>
            <a:off x="7228051" y="3494708"/>
            <a:ext cx="2241846" cy="1710107"/>
            <a:chOff x="20223258" y="33820286"/>
            <a:chExt cx="6791065" cy="5180296"/>
          </a:xfrm>
        </p:grpSpPr>
        <p:pic>
          <p:nvPicPr>
            <p:cNvPr id="22" name="Picture 21">
              <a:extLst>
                <a:ext uri="{FF2B5EF4-FFF2-40B4-BE49-F238E27FC236}">
                  <a16:creationId xmlns:a16="http://schemas.microsoft.com/office/drawing/2014/main" id="{02042331-FCE6-4912-994D-E385D421AE92}"/>
                </a:ext>
              </a:extLst>
            </p:cNvPr>
            <p:cNvPicPr>
              <a:picLocks noChangeAspect="1"/>
            </p:cNvPicPr>
            <p:nvPr/>
          </p:nvPicPr>
          <p:blipFill>
            <a:blip r:embed="rId5"/>
            <a:stretch>
              <a:fillRect/>
            </a:stretch>
          </p:blipFill>
          <p:spPr>
            <a:xfrm>
              <a:off x="20223258" y="33820286"/>
              <a:ext cx="6762122" cy="5180296"/>
            </a:xfrm>
            <a:prstGeom prst="rect">
              <a:avLst/>
            </a:prstGeom>
          </p:spPr>
        </p:pic>
        <p:sp>
          <p:nvSpPr>
            <p:cNvPr id="23" name="TextBox 22">
              <a:extLst>
                <a:ext uri="{FF2B5EF4-FFF2-40B4-BE49-F238E27FC236}">
                  <a16:creationId xmlns:a16="http://schemas.microsoft.com/office/drawing/2014/main" id="{87620806-6E70-4309-A057-4DE50D5BAEFD}"/>
                </a:ext>
              </a:extLst>
            </p:cNvPr>
            <p:cNvSpPr txBox="1"/>
            <p:nvPr/>
          </p:nvSpPr>
          <p:spPr>
            <a:xfrm>
              <a:off x="20252199" y="37121785"/>
              <a:ext cx="2850853" cy="1398486"/>
            </a:xfrm>
            <a:prstGeom prst="rect">
              <a:avLst/>
            </a:prstGeom>
            <a:noFill/>
          </p:spPr>
          <p:txBody>
            <a:bodyPr wrap="square">
              <a:spAutoFit/>
            </a:bodyPr>
            <a:lstStyle/>
            <a:p>
              <a:r>
                <a:rPr lang="en-US" sz="1200" dirty="0">
                  <a:solidFill>
                    <a:srgbClr val="FF0000"/>
                  </a:solidFill>
                </a:rPr>
                <a:t>Fixed electrode</a:t>
              </a:r>
            </a:p>
          </p:txBody>
        </p:sp>
        <p:sp>
          <p:nvSpPr>
            <p:cNvPr id="24" name="TextBox 23">
              <a:extLst>
                <a:ext uri="{FF2B5EF4-FFF2-40B4-BE49-F238E27FC236}">
                  <a16:creationId xmlns:a16="http://schemas.microsoft.com/office/drawing/2014/main" id="{9B0D1939-F85F-49C3-A2DD-4CADEBDA1ABC}"/>
                </a:ext>
              </a:extLst>
            </p:cNvPr>
            <p:cNvSpPr txBox="1"/>
            <p:nvPr/>
          </p:nvSpPr>
          <p:spPr>
            <a:xfrm>
              <a:off x="24163470" y="37121785"/>
              <a:ext cx="2850853" cy="1398486"/>
            </a:xfrm>
            <a:prstGeom prst="rect">
              <a:avLst/>
            </a:prstGeom>
            <a:noFill/>
          </p:spPr>
          <p:txBody>
            <a:bodyPr wrap="square">
              <a:spAutoFit/>
            </a:bodyPr>
            <a:lstStyle/>
            <a:p>
              <a:r>
                <a:rPr lang="en-US" sz="1200" dirty="0">
                  <a:solidFill>
                    <a:srgbClr val="FF0000"/>
                  </a:solidFill>
                </a:rPr>
                <a:t>Movable electrode </a:t>
              </a:r>
            </a:p>
          </p:txBody>
        </p:sp>
        <p:cxnSp>
          <p:nvCxnSpPr>
            <p:cNvPr id="25" name="Straight Arrow Connector 24">
              <a:extLst>
                <a:ext uri="{FF2B5EF4-FFF2-40B4-BE49-F238E27FC236}">
                  <a16:creationId xmlns:a16="http://schemas.microsoft.com/office/drawing/2014/main" id="{756C7C61-2D50-42F1-8EBB-443B13CA047D}"/>
                </a:ext>
              </a:extLst>
            </p:cNvPr>
            <p:cNvCxnSpPr/>
            <p:nvPr/>
          </p:nvCxnSpPr>
          <p:spPr bwMode="auto">
            <a:xfrm flipV="1">
              <a:off x="25172665" y="36085162"/>
              <a:ext cx="534242" cy="1071390"/>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Arrow Connector 25">
              <a:extLst>
                <a:ext uri="{FF2B5EF4-FFF2-40B4-BE49-F238E27FC236}">
                  <a16:creationId xmlns:a16="http://schemas.microsoft.com/office/drawing/2014/main" id="{7819E8BB-EC20-4D14-BBBB-D7A9F0826545}"/>
                </a:ext>
              </a:extLst>
            </p:cNvPr>
            <p:cNvCxnSpPr/>
            <p:nvPr/>
          </p:nvCxnSpPr>
          <p:spPr bwMode="auto">
            <a:xfrm flipV="1">
              <a:off x="21314419" y="36375062"/>
              <a:ext cx="0" cy="746722"/>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8" name="TextBox 27">
            <a:extLst>
              <a:ext uri="{FF2B5EF4-FFF2-40B4-BE49-F238E27FC236}">
                <a16:creationId xmlns:a16="http://schemas.microsoft.com/office/drawing/2014/main" id="{2C7091AB-0556-4B61-B28D-5BF84DB2BA36}"/>
              </a:ext>
            </a:extLst>
          </p:cNvPr>
          <p:cNvSpPr txBox="1"/>
          <p:nvPr/>
        </p:nvSpPr>
        <p:spPr>
          <a:xfrm>
            <a:off x="7808371" y="5272611"/>
            <a:ext cx="1476058" cy="382092"/>
          </a:xfrm>
          <a:prstGeom prst="rect">
            <a:avLst/>
          </a:prstGeom>
          <a:noFill/>
        </p:spPr>
        <p:txBody>
          <a:bodyPr wrap="square">
            <a:spAutoFit/>
          </a:bodyPr>
          <a:lstStyle>
            <a:defPPr>
              <a:defRPr lang="en-US"/>
            </a:defPPr>
            <a:lvl1pPr algn="just">
              <a:lnSpc>
                <a:spcPct val="150000"/>
              </a:lnSpc>
              <a:defRPr sz="1400" i="1">
                <a:solidFill>
                  <a:srgbClr val="00B050"/>
                </a:solidFill>
              </a:defRPr>
            </a:lvl1pPr>
          </a:lstStyle>
          <a:p>
            <a:r>
              <a:rPr lang="en-US" dirty="0"/>
              <a:t>GDC plasma</a:t>
            </a:r>
          </a:p>
        </p:txBody>
      </p:sp>
      <p:pic>
        <p:nvPicPr>
          <p:cNvPr id="5" name="Picture 4">
            <a:extLst>
              <a:ext uri="{FF2B5EF4-FFF2-40B4-BE49-F238E27FC236}">
                <a16:creationId xmlns:a16="http://schemas.microsoft.com/office/drawing/2014/main" id="{11A3E397-00F3-40C2-B58A-CAE7EC858D5E}"/>
              </a:ext>
            </a:extLst>
          </p:cNvPr>
          <p:cNvPicPr>
            <a:picLocks noChangeAspect="1"/>
          </p:cNvPicPr>
          <p:nvPr/>
        </p:nvPicPr>
        <p:blipFill>
          <a:blip r:embed="rId6"/>
          <a:stretch>
            <a:fillRect/>
          </a:stretch>
        </p:blipFill>
        <p:spPr>
          <a:xfrm>
            <a:off x="361168" y="4910325"/>
            <a:ext cx="1515612" cy="503474"/>
          </a:xfrm>
          <a:prstGeom prst="rect">
            <a:avLst/>
          </a:prstGeom>
        </p:spPr>
      </p:pic>
      <p:pic>
        <p:nvPicPr>
          <p:cNvPr id="31" name="Picture 30">
            <a:extLst>
              <a:ext uri="{FF2B5EF4-FFF2-40B4-BE49-F238E27FC236}">
                <a16:creationId xmlns:a16="http://schemas.microsoft.com/office/drawing/2014/main" id="{AE84FC3E-B533-4154-A6F0-3C119444C4BA}"/>
              </a:ext>
            </a:extLst>
          </p:cNvPr>
          <p:cNvPicPr>
            <a:picLocks noChangeAspect="1"/>
          </p:cNvPicPr>
          <p:nvPr/>
        </p:nvPicPr>
        <p:blipFill>
          <a:blip r:embed="rId7"/>
          <a:stretch>
            <a:fillRect/>
          </a:stretch>
        </p:blipFill>
        <p:spPr>
          <a:xfrm>
            <a:off x="2050406" y="4812106"/>
            <a:ext cx="2155784" cy="629200"/>
          </a:xfrm>
          <a:prstGeom prst="rect">
            <a:avLst/>
          </a:prstGeom>
        </p:spPr>
      </p:pic>
      <p:pic>
        <p:nvPicPr>
          <p:cNvPr id="8" name="Picture 7">
            <a:extLst>
              <a:ext uri="{FF2B5EF4-FFF2-40B4-BE49-F238E27FC236}">
                <a16:creationId xmlns:a16="http://schemas.microsoft.com/office/drawing/2014/main" id="{AEB477B0-7655-4E6F-B6EC-39B1383A220B}"/>
              </a:ext>
            </a:extLst>
          </p:cNvPr>
          <p:cNvPicPr>
            <a:picLocks noChangeAspect="1"/>
          </p:cNvPicPr>
          <p:nvPr/>
        </p:nvPicPr>
        <p:blipFill>
          <a:blip r:embed="rId8"/>
          <a:stretch>
            <a:fillRect/>
          </a:stretch>
        </p:blipFill>
        <p:spPr>
          <a:xfrm>
            <a:off x="236300" y="5484687"/>
            <a:ext cx="1968720" cy="457156"/>
          </a:xfrm>
          <a:prstGeom prst="rect">
            <a:avLst/>
          </a:prstGeom>
        </p:spPr>
      </p:pic>
      <p:pic>
        <p:nvPicPr>
          <p:cNvPr id="11" name="Picture 10">
            <a:extLst>
              <a:ext uri="{FF2B5EF4-FFF2-40B4-BE49-F238E27FC236}">
                <a16:creationId xmlns:a16="http://schemas.microsoft.com/office/drawing/2014/main" id="{097461FB-73EE-40B3-BBC8-CE77E85F29A2}"/>
              </a:ext>
            </a:extLst>
          </p:cNvPr>
          <p:cNvPicPr>
            <a:picLocks noChangeAspect="1"/>
          </p:cNvPicPr>
          <p:nvPr/>
        </p:nvPicPr>
        <p:blipFill>
          <a:blip r:embed="rId9"/>
          <a:stretch>
            <a:fillRect/>
          </a:stretch>
        </p:blipFill>
        <p:spPr>
          <a:xfrm>
            <a:off x="2367246" y="5476750"/>
            <a:ext cx="1669266" cy="470309"/>
          </a:xfrm>
          <a:prstGeom prst="rect">
            <a:avLst/>
          </a:prstGeom>
        </p:spPr>
      </p:pic>
      <p:sp>
        <p:nvSpPr>
          <p:cNvPr id="14" name="Rectangle 13">
            <a:extLst>
              <a:ext uri="{FF2B5EF4-FFF2-40B4-BE49-F238E27FC236}">
                <a16:creationId xmlns:a16="http://schemas.microsoft.com/office/drawing/2014/main" id="{58916B66-A0F9-4843-AABB-A136F95A8883}"/>
              </a:ext>
            </a:extLst>
          </p:cNvPr>
          <p:cNvSpPr/>
          <p:nvPr/>
        </p:nvSpPr>
        <p:spPr>
          <a:xfrm>
            <a:off x="155591" y="4808473"/>
            <a:ext cx="4098858" cy="133655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D42F6B16-0DFE-45F3-AFD9-47978FFE2B9B}"/>
              </a:ext>
            </a:extLst>
          </p:cNvPr>
          <p:cNvSpPr txBox="1"/>
          <p:nvPr/>
        </p:nvSpPr>
        <p:spPr>
          <a:xfrm>
            <a:off x="98766" y="4471349"/>
            <a:ext cx="973343" cy="369332"/>
          </a:xfrm>
          <a:prstGeom prst="rect">
            <a:avLst/>
          </a:prstGeom>
          <a:noFill/>
        </p:spPr>
        <p:txBody>
          <a:bodyPr wrap="none" rtlCol="0">
            <a:spAutoFit/>
          </a:bodyPr>
          <a:lstStyle/>
          <a:p>
            <a:r>
              <a:rPr lang="en-US" b="1" dirty="0">
                <a:solidFill>
                  <a:srgbClr val="00B050"/>
                </a:solidFill>
              </a:rPr>
              <a:t>Supplier</a:t>
            </a:r>
          </a:p>
        </p:txBody>
      </p:sp>
      <p:pic>
        <p:nvPicPr>
          <p:cNvPr id="32" name="Picture 31">
            <a:extLst>
              <a:ext uri="{FF2B5EF4-FFF2-40B4-BE49-F238E27FC236}">
                <a16:creationId xmlns:a16="http://schemas.microsoft.com/office/drawing/2014/main" id="{F2078727-DD90-4CAB-91FB-CA73A9B17EC9}"/>
              </a:ext>
            </a:extLst>
          </p:cNvPr>
          <p:cNvPicPr>
            <a:picLocks noChangeAspect="1"/>
          </p:cNvPicPr>
          <p:nvPr/>
        </p:nvPicPr>
        <p:blipFill rotWithShape="1">
          <a:blip r:embed="rId10"/>
          <a:srcRect l="17767" t="2667" r="14048"/>
          <a:stretch/>
        </p:blipFill>
        <p:spPr>
          <a:xfrm>
            <a:off x="10178171" y="3611183"/>
            <a:ext cx="1173215" cy="2224261"/>
          </a:xfrm>
          <a:prstGeom prst="rect">
            <a:avLst/>
          </a:prstGeom>
        </p:spPr>
      </p:pic>
      <p:sp>
        <p:nvSpPr>
          <p:cNvPr id="33" name="TextBox 32">
            <a:extLst>
              <a:ext uri="{FF2B5EF4-FFF2-40B4-BE49-F238E27FC236}">
                <a16:creationId xmlns:a16="http://schemas.microsoft.com/office/drawing/2014/main" id="{45CD21E7-24C9-425A-81FE-1C8A28A6012C}"/>
              </a:ext>
            </a:extLst>
          </p:cNvPr>
          <p:cNvSpPr txBox="1"/>
          <p:nvPr/>
        </p:nvSpPr>
        <p:spPr>
          <a:xfrm>
            <a:off x="10033658" y="5794423"/>
            <a:ext cx="1816965" cy="382092"/>
          </a:xfrm>
          <a:prstGeom prst="rect">
            <a:avLst/>
          </a:prstGeom>
          <a:noFill/>
        </p:spPr>
        <p:txBody>
          <a:bodyPr wrap="square">
            <a:spAutoFit/>
          </a:bodyPr>
          <a:lstStyle>
            <a:defPPr>
              <a:defRPr lang="en-US"/>
            </a:defPPr>
            <a:lvl1pPr algn="just">
              <a:lnSpc>
                <a:spcPct val="150000"/>
              </a:lnSpc>
              <a:defRPr sz="1400" i="1">
                <a:solidFill>
                  <a:srgbClr val="00B050"/>
                </a:solidFill>
              </a:defRPr>
            </a:lvl1pPr>
          </a:lstStyle>
          <a:p>
            <a:r>
              <a:rPr lang="en-US" dirty="0"/>
              <a:t>Control system cubicle</a:t>
            </a:r>
          </a:p>
        </p:txBody>
      </p:sp>
    </p:spTree>
    <p:extLst>
      <p:ext uri="{BB962C8B-B14F-4D97-AF65-F5344CB8AC3E}">
        <p14:creationId xmlns:p14="http://schemas.microsoft.com/office/powerpoint/2010/main" val="390860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animEffect transition="in" filter="fade">
                                      <p:cBhvr>
                                        <p:cTn id="7" dur="500"/>
                                        <p:tgtEl>
                                          <p:spTgt spid="12">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2">
                                            <p:txEl>
                                              <p:pRg st="2" end="2"/>
                                            </p:txEl>
                                          </p:spTgt>
                                        </p:tgtEl>
                                        <p:attrNameLst>
                                          <p:attrName>style.visibility</p:attrName>
                                        </p:attrNameLst>
                                      </p:cBhvr>
                                      <p:to>
                                        <p:strVal val="visible"/>
                                      </p:to>
                                    </p:set>
                                    <p:animEffect transition="in" filter="fade">
                                      <p:cBhvr>
                                        <p:cTn id="24" dur="500"/>
                                        <p:tgtEl>
                                          <p:spTgt spid="12">
                                            <p:txEl>
                                              <p:pRg st="2" end="2"/>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par>
                                <p:cTn id="37" presetID="10" presetClass="entr" presetSubtype="0"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par>
                                <p:cTn id="45" presetID="10" presetClass="entr" presetSubtype="0" fill="hold" nodeType="withEffect">
                                  <p:stCondLst>
                                    <p:cond delay="0"/>
                                  </p:stCondLst>
                                  <p:childTnLst>
                                    <p:set>
                                      <p:cBhvr>
                                        <p:cTn id="46" dur="1" fill="hold">
                                          <p:stCondLst>
                                            <p:cond delay="0"/>
                                          </p:stCondLst>
                                        </p:cTn>
                                        <p:tgtEl>
                                          <p:spTgt spid="12">
                                            <p:txEl>
                                              <p:pRg st="3" end="3"/>
                                            </p:txEl>
                                          </p:spTgt>
                                        </p:tgtEl>
                                        <p:attrNameLst>
                                          <p:attrName>style.visibility</p:attrName>
                                        </p:attrNameLst>
                                      </p:cBhvr>
                                      <p:to>
                                        <p:strVal val="visible"/>
                                      </p:to>
                                    </p:set>
                                    <p:animEffect transition="in" filter="fade">
                                      <p:cBhvr>
                                        <p:cTn id="47" dur="500"/>
                                        <p:tgtEl>
                                          <p:spTgt spid="12">
                                            <p:txEl>
                                              <p:pRg st="3" end="3"/>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par>
                                <p:cTn id="51" presetID="10" presetClass="entr" presetSubtype="0" fill="hold"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par>
                                <p:cTn id="54" presetID="10" presetClass="entr" presetSubtype="0" fill="hold" nodeType="with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500"/>
                                        <p:tgtEl>
                                          <p:spTgt spid="11"/>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nodeType="clickEffect">
                                  <p:stCondLst>
                                    <p:cond delay="0"/>
                                  </p:stCondLst>
                                  <p:childTnLst>
                                    <p:set>
                                      <p:cBhvr>
                                        <p:cTn id="60" dur="1" fill="hold">
                                          <p:stCondLst>
                                            <p:cond delay="0"/>
                                          </p:stCondLst>
                                        </p:cTn>
                                        <p:tgtEl>
                                          <p:spTgt spid="4">
                                            <p:txEl>
                                              <p:pRg st="0" end="0"/>
                                            </p:txEl>
                                          </p:spTgt>
                                        </p:tgtEl>
                                        <p:attrNameLst>
                                          <p:attrName>style.visibility</p:attrName>
                                        </p:attrNameLst>
                                      </p:cBhvr>
                                      <p:to>
                                        <p:strVal val="visible"/>
                                      </p:to>
                                    </p:set>
                                    <p:animEffect transition="in" filter="wipe(left)">
                                      <p:cBhvr>
                                        <p:cTn id="61"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P spid="20" grpId="0"/>
      <p:bldP spid="28" grpId="0"/>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08AF657A-9062-4E5C-A7E7-DA74BB060BE4}"/>
              </a:ext>
            </a:extLst>
          </p:cNvPr>
          <p:cNvSpPr txBox="1"/>
          <p:nvPr/>
        </p:nvSpPr>
        <p:spPr>
          <a:xfrm>
            <a:off x="237196" y="925415"/>
            <a:ext cx="4296369" cy="523220"/>
          </a:xfrm>
          <a:prstGeom prst="rect">
            <a:avLst/>
          </a:prstGeom>
          <a:noFill/>
        </p:spPr>
        <p:txBody>
          <a:bodyPr wrap="none" rtlCol="0">
            <a:spAutoFit/>
          </a:bodyPr>
          <a:lstStyle/>
          <a:p>
            <a:r>
              <a:rPr lang="en-GB" sz="2800" b="1" i="1" dirty="0">
                <a:solidFill>
                  <a:srgbClr val="FF0000"/>
                </a:solidFill>
                <a:effectLst>
                  <a:outerShdw blurRad="38100" dist="38100" dir="2700000" algn="tl">
                    <a:srgbClr val="000000">
                      <a:alpha val="43137"/>
                    </a:srgbClr>
                  </a:outerShdw>
                </a:effectLst>
              </a:rPr>
              <a:t>WP1-A1: </a:t>
            </a:r>
            <a:r>
              <a:rPr lang="en-US" sz="2800" b="1" i="1" dirty="0">
                <a:solidFill>
                  <a:srgbClr val="FF0000"/>
                </a:solidFill>
                <a:effectLst>
                  <a:outerShdw blurRad="38100" dist="38100" dir="2700000" algn="tl">
                    <a:srgbClr val="000000">
                      <a:alpha val="43137"/>
                    </a:srgbClr>
                  </a:outerShdw>
                </a:effectLst>
              </a:rPr>
              <a:t>Metrology station</a:t>
            </a:r>
          </a:p>
        </p:txBody>
      </p:sp>
      <p:pic>
        <p:nvPicPr>
          <p:cNvPr id="30" name="Picture 29">
            <a:extLst>
              <a:ext uri="{FF2B5EF4-FFF2-40B4-BE49-F238E27FC236}">
                <a16:creationId xmlns:a16="http://schemas.microsoft.com/office/drawing/2014/main" id="{1340687B-DF48-45CD-8906-2F522B965B96}"/>
              </a:ext>
            </a:extLst>
          </p:cNvPr>
          <p:cNvPicPr>
            <a:picLocks noChangeAspect="1"/>
          </p:cNvPicPr>
          <p:nvPr/>
        </p:nvPicPr>
        <p:blipFill rotWithShape="1">
          <a:blip r:embed="rId3"/>
          <a:srcRect l="59563"/>
          <a:stretch/>
        </p:blipFill>
        <p:spPr>
          <a:xfrm>
            <a:off x="6933916" y="4192114"/>
            <a:ext cx="1049397" cy="1892504"/>
          </a:xfrm>
          <a:prstGeom prst="rect">
            <a:avLst/>
          </a:prstGeom>
        </p:spPr>
      </p:pic>
      <p:pic>
        <p:nvPicPr>
          <p:cNvPr id="33" name="Picture 32">
            <a:extLst>
              <a:ext uri="{FF2B5EF4-FFF2-40B4-BE49-F238E27FC236}">
                <a16:creationId xmlns:a16="http://schemas.microsoft.com/office/drawing/2014/main" id="{C5A94365-F2FA-41E1-B4F0-892592B95D58}"/>
              </a:ext>
            </a:extLst>
          </p:cNvPr>
          <p:cNvPicPr>
            <a:picLocks noChangeAspect="1"/>
          </p:cNvPicPr>
          <p:nvPr/>
        </p:nvPicPr>
        <p:blipFill rotWithShape="1">
          <a:blip r:embed="rId3"/>
          <a:srcRect r="48266"/>
          <a:stretch/>
        </p:blipFill>
        <p:spPr>
          <a:xfrm>
            <a:off x="7670106" y="4167425"/>
            <a:ext cx="1360063" cy="1917193"/>
          </a:xfrm>
          <a:prstGeom prst="rect">
            <a:avLst/>
          </a:prstGeom>
        </p:spPr>
      </p:pic>
      <p:pic>
        <p:nvPicPr>
          <p:cNvPr id="34" name="Picture 33">
            <a:extLst>
              <a:ext uri="{FF2B5EF4-FFF2-40B4-BE49-F238E27FC236}">
                <a16:creationId xmlns:a16="http://schemas.microsoft.com/office/drawing/2014/main" id="{1FBBF0DC-C362-4C89-974E-90395EB5AE11}"/>
              </a:ext>
            </a:extLst>
          </p:cNvPr>
          <p:cNvPicPr>
            <a:picLocks noChangeAspect="1"/>
          </p:cNvPicPr>
          <p:nvPr/>
        </p:nvPicPr>
        <p:blipFill>
          <a:blip r:embed="rId4"/>
          <a:stretch>
            <a:fillRect/>
          </a:stretch>
        </p:blipFill>
        <p:spPr>
          <a:xfrm>
            <a:off x="6920211" y="1034052"/>
            <a:ext cx="2121779" cy="2817987"/>
          </a:xfrm>
          <a:prstGeom prst="rect">
            <a:avLst/>
          </a:prstGeom>
        </p:spPr>
      </p:pic>
      <p:sp>
        <p:nvSpPr>
          <p:cNvPr id="5" name="TextBox 4">
            <a:extLst>
              <a:ext uri="{FF2B5EF4-FFF2-40B4-BE49-F238E27FC236}">
                <a16:creationId xmlns:a16="http://schemas.microsoft.com/office/drawing/2014/main" id="{28D3CB1F-422F-4DB7-8D6D-334E461800B2}"/>
              </a:ext>
            </a:extLst>
          </p:cNvPr>
          <p:cNvSpPr txBox="1"/>
          <p:nvPr/>
        </p:nvSpPr>
        <p:spPr>
          <a:xfrm>
            <a:off x="9041990" y="1193172"/>
            <a:ext cx="1495218" cy="307777"/>
          </a:xfrm>
          <a:prstGeom prst="rect">
            <a:avLst/>
          </a:prstGeom>
          <a:noFill/>
        </p:spPr>
        <p:txBody>
          <a:bodyPr wrap="square">
            <a:spAutoFit/>
          </a:bodyPr>
          <a:lstStyle>
            <a:defPPr>
              <a:defRPr lang="en-US"/>
            </a:defPPr>
            <a:lvl1pPr algn="ctr">
              <a:lnSpc>
                <a:spcPct val="100000"/>
              </a:lnSpc>
              <a:defRPr sz="1400" i="1">
                <a:solidFill>
                  <a:srgbClr val="00B050"/>
                </a:solidFill>
              </a:defRPr>
            </a:lvl1pPr>
          </a:lstStyle>
          <a:p>
            <a:r>
              <a:rPr lang="en-US" dirty="0"/>
              <a:t>Graphite first wall</a:t>
            </a:r>
          </a:p>
        </p:txBody>
      </p:sp>
      <p:sp>
        <p:nvSpPr>
          <p:cNvPr id="35" name="TextBox 34">
            <a:extLst>
              <a:ext uri="{FF2B5EF4-FFF2-40B4-BE49-F238E27FC236}">
                <a16:creationId xmlns:a16="http://schemas.microsoft.com/office/drawing/2014/main" id="{51CEC11B-9EFF-46D1-B6B2-C180499A7646}"/>
              </a:ext>
            </a:extLst>
          </p:cNvPr>
          <p:cNvSpPr txBox="1"/>
          <p:nvPr/>
        </p:nvSpPr>
        <p:spPr>
          <a:xfrm>
            <a:off x="9444455" y="4978959"/>
            <a:ext cx="2284963" cy="523220"/>
          </a:xfrm>
          <a:prstGeom prst="rect">
            <a:avLst/>
          </a:prstGeom>
          <a:noFill/>
        </p:spPr>
        <p:txBody>
          <a:bodyPr wrap="square">
            <a:spAutoFit/>
          </a:bodyPr>
          <a:lstStyle>
            <a:defPPr>
              <a:defRPr lang="en-US"/>
            </a:defPPr>
            <a:lvl1pPr algn="just">
              <a:lnSpc>
                <a:spcPct val="150000"/>
              </a:lnSpc>
              <a:defRPr sz="1400" i="1">
                <a:solidFill>
                  <a:srgbClr val="00B050"/>
                </a:solidFill>
              </a:defRPr>
            </a:lvl1pPr>
          </a:lstStyle>
          <a:p>
            <a:pPr algn="ctr">
              <a:lnSpc>
                <a:spcPct val="100000"/>
              </a:lnSpc>
            </a:pPr>
            <a:r>
              <a:rPr lang="en-US" dirty="0"/>
              <a:t>RFX-mod2 Stabilizing shell assembly</a:t>
            </a:r>
          </a:p>
        </p:txBody>
      </p:sp>
      <p:sp>
        <p:nvSpPr>
          <p:cNvPr id="4" name="TextBox 3">
            <a:extLst>
              <a:ext uri="{FF2B5EF4-FFF2-40B4-BE49-F238E27FC236}">
                <a16:creationId xmlns:a16="http://schemas.microsoft.com/office/drawing/2014/main" id="{8EE84F1B-3FD9-473B-8392-46937F290DB4}"/>
              </a:ext>
            </a:extLst>
          </p:cNvPr>
          <p:cNvSpPr txBox="1"/>
          <p:nvPr/>
        </p:nvSpPr>
        <p:spPr>
          <a:xfrm>
            <a:off x="7236694" y="5941608"/>
            <a:ext cx="1537729" cy="382092"/>
          </a:xfrm>
          <a:prstGeom prst="rect">
            <a:avLst/>
          </a:prstGeom>
          <a:noFill/>
        </p:spPr>
        <p:txBody>
          <a:bodyPr wrap="square">
            <a:spAutoFit/>
          </a:bodyPr>
          <a:lstStyle>
            <a:defPPr>
              <a:defRPr lang="en-US"/>
            </a:defPPr>
            <a:lvl1pPr algn="just">
              <a:lnSpc>
                <a:spcPct val="150000"/>
              </a:lnSpc>
              <a:defRPr sz="1400" i="1">
                <a:solidFill>
                  <a:srgbClr val="00B050"/>
                </a:solidFill>
              </a:defRPr>
            </a:lvl1pPr>
          </a:lstStyle>
          <a:p>
            <a:r>
              <a:rPr lang="en-US" dirty="0"/>
              <a:t>Laser </a:t>
            </a:r>
            <a:r>
              <a:rPr lang="en-US" dirty="0" err="1"/>
              <a:t>traker</a:t>
            </a:r>
            <a:r>
              <a:rPr lang="en-US" dirty="0"/>
              <a:t> AT500</a:t>
            </a:r>
          </a:p>
        </p:txBody>
      </p:sp>
      <p:sp>
        <p:nvSpPr>
          <p:cNvPr id="18" name="TextBox 17">
            <a:extLst>
              <a:ext uri="{FF2B5EF4-FFF2-40B4-BE49-F238E27FC236}">
                <a16:creationId xmlns:a16="http://schemas.microsoft.com/office/drawing/2014/main" id="{A85779B1-7649-453A-B698-A806372F8D62}"/>
              </a:ext>
            </a:extLst>
          </p:cNvPr>
          <p:cNvSpPr txBox="1"/>
          <p:nvPr/>
        </p:nvSpPr>
        <p:spPr>
          <a:xfrm>
            <a:off x="141580" y="1897019"/>
            <a:ext cx="6671560" cy="2963055"/>
          </a:xfrm>
          <a:prstGeom prst="rect">
            <a:avLst/>
          </a:prstGeom>
          <a:noFill/>
        </p:spPr>
        <p:txBody>
          <a:bodyPr wrap="square">
            <a:spAutoFit/>
          </a:bodyPr>
          <a:lstStyle/>
          <a:p>
            <a:pPr marL="0" marR="0">
              <a:lnSpc>
                <a:spcPct val="107000"/>
              </a:lnSpc>
              <a:spcBef>
                <a:spcPts val="0"/>
              </a:spcBef>
              <a:spcAft>
                <a:spcPts val="800"/>
              </a:spcAft>
            </a:pPr>
            <a:r>
              <a:rPr lang="en-US" b="1" dirty="0">
                <a:solidFill>
                  <a:srgbClr val="0070C0"/>
                </a:solidFill>
                <a:effectLst/>
                <a:ea typeface="Times New Roman" panose="02020603050405020304" pitchFamily="18" charset="0"/>
                <a:cs typeface="Times New Roman" panose="02020603050405020304" pitchFamily="18" charset="0"/>
              </a:rPr>
              <a:t>High-Precision 3D Metrology: Absolute Laser Tracker</a:t>
            </a:r>
            <a:endParaRPr lang="en-US" dirty="0">
              <a:solidFill>
                <a:srgbClr val="0070C0"/>
              </a:solidFill>
              <a:effectLst/>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SzPct val="100000"/>
              <a:buFont typeface="Wingdings" panose="05000000000000000000" pitchFamily="2" charset="2"/>
              <a:buChar char="q"/>
              <a:tabLst>
                <a:tab pos="457200" algn="l"/>
              </a:tabLst>
            </a:pPr>
            <a:r>
              <a:rPr lang="en-US" dirty="0">
                <a:effectLst/>
                <a:ea typeface="Times New Roman" panose="02020603050405020304" pitchFamily="18" charset="0"/>
                <a:cs typeface="Times New Roman" panose="02020603050405020304" pitchFamily="18" charset="0"/>
              </a:rPr>
              <a:t>Enabled accurate assembly of the </a:t>
            </a:r>
            <a:r>
              <a:rPr lang="en-US" b="1" dirty="0">
                <a:effectLst/>
                <a:ea typeface="Times New Roman" panose="02020603050405020304" pitchFamily="18" charset="0"/>
                <a:cs typeface="Times New Roman" panose="02020603050405020304" pitchFamily="18" charset="0"/>
              </a:rPr>
              <a:t>new machine boundary</a:t>
            </a:r>
            <a:r>
              <a:rPr lang="en-US" dirty="0">
                <a:effectLst/>
                <a:ea typeface="Times New Roman" panose="02020603050405020304" pitchFamily="18" charset="0"/>
                <a:cs typeface="Times New Roman" panose="02020603050405020304" pitchFamily="18" charset="0"/>
              </a:rPr>
              <a:t> of </a:t>
            </a:r>
            <a:r>
              <a:rPr lang="en-US" b="1" dirty="0">
                <a:effectLst/>
                <a:ea typeface="Times New Roman" panose="02020603050405020304" pitchFamily="18" charset="0"/>
                <a:cs typeface="Times New Roman" panose="02020603050405020304" pitchFamily="18" charset="0"/>
              </a:rPr>
              <a:t>RFX-mod2</a:t>
            </a:r>
            <a:r>
              <a:rPr lang="en-US" dirty="0">
                <a:effectLst/>
                <a:ea typeface="Times New Roman" panose="02020603050405020304" pitchFamily="18" charset="0"/>
                <a:cs typeface="Times New Roman" panose="02020603050405020304" pitchFamily="18" charset="0"/>
              </a:rPr>
              <a:t>:</a:t>
            </a:r>
            <a:endParaRPr lang="en-US" dirty="0">
              <a:effectLst/>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SzPct val="100000"/>
              <a:buFont typeface="Arial" panose="020B0604020202020204" pitchFamily="34" charset="0"/>
              <a:buChar char="•"/>
              <a:tabLst>
                <a:tab pos="914400" algn="l"/>
              </a:tabLst>
            </a:pPr>
            <a:r>
              <a:rPr lang="en-US" dirty="0"/>
              <a:t>Installation and alignment </a:t>
            </a:r>
            <a:r>
              <a:rPr lang="en-US" dirty="0">
                <a:effectLst/>
                <a:ea typeface="Times New Roman" panose="02020603050405020304" pitchFamily="18" charset="0"/>
                <a:cs typeface="Times New Roman" panose="02020603050405020304" pitchFamily="18" charset="0"/>
              </a:rPr>
              <a:t>of </a:t>
            </a:r>
            <a:r>
              <a:rPr lang="en-US" b="1" dirty="0">
                <a:effectLst/>
                <a:ea typeface="Times New Roman" panose="02020603050405020304" pitchFamily="18" charset="0"/>
                <a:cs typeface="Times New Roman" panose="02020603050405020304" pitchFamily="18" charset="0"/>
              </a:rPr>
              <a:t>plasma-facing graphite tiles</a:t>
            </a:r>
            <a:endParaRPr lang="en-US" dirty="0">
              <a:effectLst/>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SzPct val="100000"/>
              <a:buFont typeface="Arial" panose="020B0604020202020204" pitchFamily="34" charset="0"/>
              <a:buChar char="•"/>
              <a:tabLst>
                <a:tab pos="914400" algn="l"/>
              </a:tabLst>
            </a:pPr>
            <a:r>
              <a:rPr lang="en-US" dirty="0">
                <a:effectLst/>
                <a:ea typeface="Times New Roman" panose="02020603050405020304" pitchFamily="18" charset="0"/>
                <a:cs typeface="Times New Roman" panose="02020603050405020304" pitchFamily="18" charset="0"/>
              </a:rPr>
              <a:t>Installation of the </a:t>
            </a:r>
            <a:r>
              <a:rPr lang="en-US" b="1" dirty="0">
                <a:effectLst/>
                <a:ea typeface="Times New Roman" panose="02020603050405020304" pitchFamily="18" charset="0"/>
                <a:cs typeface="Times New Roman" panose="02020603050405020304" pitchFamily="18" charset="0"/>
              </a:rPr>
              <a:t>conductive stabilizing shell</a:t>
            </a:r>
            <a:r>
              <a:rPr lang="en-US" dirty="0">
                <a:effectLst/>
                <a:ea typeface="Times New Roman" panose="02020603050405020304" pitchFamily="18" charset="0"/>
                <a:cs typeface="Times New Roman" panose="02020603050405020304" pitchFamily="18" charset="0"/>
              </a:rPr>
              <a:t> with fixing rings</a:t>
            </a:r>
            <a:endParaRPr lang="en-US" dirty="0">
              <a:effectLst/>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SzPct val="100000"/>
              <a:buFont typeface="Arial" panose="020B0604020202020204" pitchFamily="34" charset="0"/>
              <a:buChar char="•"/>
              <a:tabLst>
                <a:tab pos="914400" algn="l"/>
              </a:tabLst>
            </a:pPr>
            <a:r>
              <a:rPr lang="en-US" dirty="0">
                <a:effectLst/>
                <a:ea typeface="Times New Roman" panose="02020603050405020304" pitchFamily="18" charset="0"/>
                <a:cs typeface="Times New Roman" panose="02020603050405020304" pitchFamily="18" charset="0"/>
              </a:rPr>
              <a:t>Pre-assembly of </a:t>
            </a:r>
            <a:r>
              <a:rPr lang="en-US" b="1" dirty="0">
                <a:effectLst/>
                <a:ea typeface="Times New Roman" panose="02020603050405020304" pitchFamily="18" charset="0"/>
                <a:cs typeface="Times New Roman" panose="02020603050405020304" pitchFamily="18" charset="0"/>
              </a:rPr>
              <a:t>shell with the vacuum vessel</a:t>
            </a:r>
            <a:endParaRPr lang="en-US" dirty="0">
              <a:effectLst/>
              <a:ea typeface="Calibri" panose="020F0502020204030204" pitchFamily="34" charset="0"/>
              <a:cs typeface="Times New Roman" panose="02020603050405020304" pitchFamily="18" charset="0"/>
            </a:endParaRPr>
          </a:p>
          <a:p>
            <a:pPr marL="285750" marR="0" lvl="0" indent="-285750">
              <a:lnSpc>
                <a:spcPct val="107000"/>
              </a:lnSpc>
              <a:spcBef>
                <a:spcPts val="0"/>
              </a:spcBef>
              <a:spcAft>
                <a:spcPts val="800"/>
              </a:spcAft>
              <a:buSzPct val="100000"/>
              <a:buFont typeface="Wingdings" panose="05000000000000000000" pitchFamily="2" charset="2"/>
              <a:buChar char="q"/>
              <a:tabLst>
                <a:tab pos="457200" algn="l"/>
              </a:tabLst>
            </a:pPr>
            <a:r>
              <a:rPr lang="en-US" b="1" dirty="0">
                <a:effectLst/>
                <a:ea typeface="Times New Roman" panose="02020603050405020304" pitchFamily="18" charset="0"/>
                <a:cs typeface="Times New Roman" panose="02020603050405020304" pitchFamily="18" charset="0"/>
              </a:rPr>
              <a:t>System also used</a:t>
            </a:r>
            <a:r>
              <a:rPr lang="en-US" dirty="0">
                <a:effectLst/>
                <a:ea typeface="Times New Roman" panose="02020603050405020304" pitchFamily="18" charset="0"/>
                <a:cs typeface="Times New Roman" panose="02020603050405020304" pitchFamily="18" charset="0"/>
              </a:rPr>
              <a:t> for </a:t>
            </a:r>
            <a:r>
              <a:rPr lang="en-US" b="1" dirty="0">
                <a:effectLst/>
                <a:ea typeface="Times New Roman" panose="02020603050405020304" pitchFamily="18" charset="0"/>
                <a:cs typeface="Times New Roman" panose="02020603050405020304" pitchFamily="18" charset="0"/>
              </a:rPr>
              <a:t>installation &amp; alignment</a:t>
            </a:r>
            <a:r>
              <a:rPr lang="en-US" dirty="0">
                <a:effectLst/>
                <a:ea typeface="Times New Roman" panose="02020603050405020304" pitchFamily="18" charset="0"/>
                <a:cs typeface="Times New Roman" panose="02020603050405020304" pitchFamily="18" charset="0"/>
              </a:rPr>
              <a:t> of </a:t>
            </a:r>
            <a:r>
              <a:rPr lang="en-US" b="1" dirty="0">
                <a:effectLst/>
                <a:ea typeface="Times New Roman" panose="02020603050405020304" pitchFamily="18" charset="0"/>
                <a:cs typeface="Times New Roman" panose="02020603050405020304" pitchFamily="18" charset="0"/>
              </a:rPr>
              <a:t>new diagnostics</a:t>
            </a:r>
            <a:r>
              <a:rPr lang="en-US" dirty="0">
                <a:effectLst/>
                <a:ea typeface="Times New Roman" panose="02020603050405020304" pitchFamily="18" charset="0"/>
                <a:cs typeface="Times New Roman" panose="02020603050405020304" pitchFamily="18" charset="0"/>
              </a:rPr>
              <a:t> (acquired within </a:t>
            </a:r>
            <a:r>
              <a:rPr lang="en-US" b="1" dirty="0">
                <a:effectLst/>
                <a:ea typeface="Times New Roman" panose="02020603050405020304" pitchFamily="18" charset="0"/>
                <a:cs typeface="Times New Roman" panose="02020603050405020304" pitchFamily="18" charset="0"/>
              </a:rPr>
              <a:t>NEFERTARI project</a:t>
            </a:r>
            <a:r>
              <a:rPr lang="en-US" dirty="0">
                <a:effectLst/>
                <a:ea typeface="Times New Roman" panose="02020603050405020304" pitchFamily="18" charset="0"/>
                <a:cs typeface="Times New Roman" panose="02020603050405020304" pitchFamily="18" charset="0"/>
              </a:rPr>
              <a:t>)</a:t>
            </a:r>
            <a:endParaRPr lang="en-US" dirty="0">
              <a:effectLst/>
              <a:ea typeface="Calibri" panose="020F0502020204030204" pitchFamily="34" charset="0"/>
              <a:cs typeface="Times New Roman" panose="02020603050405020304" pitchFamily="18" charset="0"/>
            </a:endParaRPr>
          </a:p>
        </p:txBody>
      </p:sp>
      <p:sp>
        <p:nvSpPr>
          <p:cNvPr id="19" name="TextBox 18">
            <a:extLst>
              <a:ext uri="{FF2B5EF4-FFF2-40B4-BE49-F238E27FC236}">
                <a16:creationId xmlns:a16="http://schemas.microsoft.com/office/drawing/2014/main" id="{41F7345E-B34E-4711-8914-6B4A86D1B013}"/>
              </a:ext>
            </a:extLst>
          </p:cNvPr>
          <p:cNvSpPr txBox="1"/>
          <p:nvPr/>
        </p:nvSpPr>
        <p:spPr>
          <a:xfrm>
            <a:off x="4798624" y="5474977"/>
            <a:ext cx="2233836" cy="369332"/>
          </a:xfrm>
          <a:prstGeom prst="rect">
            <a:avLst/>
          </a:prstGeom>
          <a:noFill/>
        </p:spPr>
        <p:txBody>
          <a:bodyPr wrap="square" rtlCol="0">
            <a:spAutoFit/>
          </a:bodyPr>
          <a:lstStyle/>
          <a:p>
            <a:r>
              <a:rPr lang="en-US" b="1" dirty="0">
                <a:solidFill>
                  <a:srgbClr val="00B050"/>
                </a:solidFill>
              </a:rPr>
              <a:t>Supplier</a:t>
            </a:r>
          </a:p>
        </p:txBody>
      </p:sp>
      <p:pic>
        <p:nvPicPr>
          <p:cNvPr id="20" name="Picture 19">
            <a:extLst>
              <a:ext uri="{FF2B5EF4-FFF2-40B4-BE49-F238E27FC236}">
                <a16:creationId xmlns:a16="http://schemas.microsoft.com/office/drawing/2014/main" id="{4305DC4B-797B-4BA2-AA40-A0879E4F86EC}"/>
              </a:ext>
            </a:extLst>
          </p:cNvPr>
          <p:cNvPicPr>
            <a:picLocks noChangeAspect="1"/>
          </p:cNvPicPr>
          <p:nvPr/>
        </p:nvPicPr>
        <p:blipFill>
          <a:blip r:embed="rId5"/>
          <a:stretch>
            <a:fillRect/>
          </a:stretch>
        </p:blipFill>
        <p:spPr>
          <a:xfrm>
            <a:off x="4579995" y="5785403"/>
            <a:ext cx="2095127" cy="673809"/>
          </a:xfrm>
          <a:prstGeom prst="rect">
            <a:avLst/>
          </a:prstGeom>
        </p:spPr>
      </p:pic>
      <p:sp>
        <p:nvSpPr>
          <p:cNvPr id="17" name="Rectangle 16">
            <a:extLst>
              <a:ext uri="{FF2B5EF4-FFF2-40B4-BE49-F238E27FC236}">
                <a16:creationId xmlns:a16="http://schemas.microsoft.com/office/drawing/2014/main" id="{9C05C2DD-5114-4CBA-9C7C-B552FB91DA05}"/>
              </a:ext>
            </a:extLst>
          </p:cNvPr>
          <p:cNvSpPr/>
          <p:nvPr/>
        </p:nvSpPr>
        <p:spPr>
          <a:xfrm>
            <a:off x="4662756" y="5844309"/>
            <a:ext cx="1959720" cy="627862"/>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62C3FC5B-B04A-4369-BC9C-4EB125D326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75185" y="2893660"/>
            <a:ext cx="2951465" cy="1966414"/>
          </a:xfrm>
          <a:prstGeom prst="rect">
            <a:avLst/>
          </a:prstGeom>
        </p:spPr>
      </p:pic>
      <p:sp>
        <p:nvSpPr>
          <p:cNvPr id="9" name="Rectangle 8">
            <a:extLst>
              <a:ext uri="{FF2B5EF4-FFF2-40B4-BE49-F238E27FC236}">
                <a16:creationId xmlns:a16="http://schemas.microsoft.com/office/drawing/2014/main" id="{6C74CC08-742E-4EB9-9937-0435C92DFB2E}"/>
              </a:ext>
            </a:extLst>
          </p:cNvPr>
          <p:cNvSpPr/>
          <p:nvPr/>
        </p:nvSpPr>
        <p:spPr>
          <a:xfrm>
            <a:off x="6813140" y="4066674"/>
            <a:ext cx="2197903" cy="2017944"/>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a:extLst>
              <a:ext uri="{FF2B5EF4-FFF2-40B4-BE49-F238E27FC236}">
                <a16:creationId xmlns:a16="http://schemas.microsoft.com/office/drawing/2014/main" id="{6CABBFEE-0977-4412-9818-79F72C7298CB}"/>
              </a:ext>
            </a:extLst>
          </p:cNvPr>
          <p:cNvCxnSpPr>
            <a:stCxn id="9" idx="3"/>
          </p:cNvCxnSpPr>
          <p:nvPr/>
        </p:nvCxnSpPr>
        <p:spPr>
          <a:xfrm flipV="1">
            <a:off x="9011043" y="3734395"/>
            <a:ext cx="1440389" cy="1341251"/>
          </a:xfrm>
          <a:prstGeom prst="straightConnector1">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cxnSp>
      <p:sp>
        <p:nvSpPr>
          <p:cNvPr id="13" name="Oval 12">
            <a:extLst>
              <a:ext uri="{FF2B5EF4-FFF2-40B4-BE49-F238E27FC236}">
                <a16:creationId xmlns:a16="http://schemas.microsoft.com/office/drawing/2014/main" id="{8CF86D62-9655-4853-AE21-E20D8755D223}"/>
              </a:ext>
            </a:extLst>
          </p:cNvPr>
          <p:cNvSpPr/>
          <p:nvPr/>
        </p:nvSpPr>
        <p:spPr>
          <a:xfrm>
            <a:off x="10407694" y="3353900"/>
            <a:ext cx="416714" cy="443024"/>
          </a:xfrm>
          <a:prstGeom prst="ellipse">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594083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08AF657A-9062-4E5C-A7E7-DA74BB060BE4}"/>
              </a:ext>
            </a:extLst>
          </p:cNvPr>
          <p:cNvSpPr txBox="1"/>
          <p:nvPr/>
        </p:nvSpPr>
        <p:spPr>
          <a:xfrm>
            <a:off x="177440" y="848906"/>
            <a:ext cx="6612708" cy="523220"/>
          </a:xfrm>
          <a:prstGeom prst="rect">
            <a:avLst/>
          </a:prstGeom>
          <a:noFill/>
        </p:spPr>
        <p:txBody>
          <a:bodyPr wrap="none" rtlCol="0">
            <a:spAutoFit/>
          </a:bodyPr>
          <a:lstStyle>
            <a:defPPr>
              <a:defRPr lang="en-US"/>
            </a:defPPr>
            <a:lvl1pPr>
              <a:defRPr sz="2800" b="1" i="1">
                <a:solidFill>
                  <a:srgbClr val="FF0000"/>
                </a:solidFill>
                <a:effectLst>
                  <a:outerShdw blurRad="38100" dist="38100" dir="2700000" algn="tl">
                    <a:srgbClr val="000000">
                      <a:alpha val="43137"/>
                    </a:srgbClr>
                  </a:outerShdw>
                </a:effectLst>
              </a:defRPr>
            </a:lvl1pPr>
          </a:lstStyle>
          <a:p>
            <a:r>
              <a:rPr lang="en-GB" dirty="0"/>
              <a:t>WP1-A2: </a:t>
            </a:r>
            <a:r>
              <a:rPr lang="en-US" dirty="0"/>
              <a:t>Pulse Discharge Cleaning system </a:t>
            </a:r>
          </a:p>
        </p:txBody>
      </p:sp>
      <p:sp>
        <p:nvSpPr>
          <p:cNvPr id="4" name="TextBox 3">
            <a:extLst>
              <a:ext uri="{FF2B5EF4-FFF2-40B4-BE49-F238E27FC236}">
                <a16:creationId xmlns:a16="http://schemas.microsoft.com/office/drawing/2014/main" id="{E0585FB7-2A22-4B72-81B3-E66010140004}"/>
              </a:ext>
            </a:extLst>
          </p:cNvPr>
          <p:cNvSpPr txBox="1"/>
          <p:nvPr/>
        </p:nvSpPr>
        <p:spPr>
          <a:xfrm>
            <a:off x="177440" y="6181483"/>
            <a:ext cx="11277780" cy="369332"/>
          </a:xfrm>
          <a:prstGeom prst="rect">
            <a:avLst/>
          </a:prstGeom>
          <a:noFill/>
        </p:spPr>
        <p:txBody>
          <a:bodyPr wrap="square" rtlCol="0">
            <a:spAutoFit/>
          </a:bodyPr>
          <a:lstStyle/>
          <a:p>
            <a:pPr marL="285750" indent="-285750">
              <a:buFont typeface="Wingdings" panose="05000000000000000000" pitchFamily="2" charset="2"/>
              <a:buChar char="Ø"/>
            </a:pPr>
            <a:r>
              <a:rPr lang="en-US" b="1" i="1" dirty="0">
                <a:solidFill>
                  <a:srgbClr val="0070C0"/>
                </a:solidFill>
              </a:rPr>
              <a:t>Presentation by F. Santoro: “</a:t>
            </a:r>
            <a:r>
              <a:rPr lang="en-US" sz="1800" b="1" i="1" strike="noStrike" dirty="0">
                <a:solidFill>
                  <a:srgbClr val="0070C0"/>
                </a:solidFill>
                <a:effectLst/>
                <a:latin typeface="Calibri" panose="020F0502020204030204" pitchFamily="34" charset="0"/>
              </a:rPr>
              <a:t>Integration of the Pulse Discharge Cleaning system in RFX-mod2”</a:t>
            </a:r>
            <a:endParaRPr lang="en-US" b="1" i="1" dirty="0">
              <a:solidFill>
                <a:srgbClr val="0070C0"/>
              </a:solidFill>
            </a:endParaRPr>
          </a:p>
        </p:txBody>
      </p:sp>
      <p:sp>
        <p:nvSpPr>
          <p:cNvPr id="25" name="TextBox 24">
            <a:extLst>
              <a:ext uri="{FF2B5EF4-FFF2-40B4-BE49-F238E27FC236}">
                <a16:creationId xmlns:a16="http://schemas.microsoft.com/office/drawing/2014/main" id="{0AA1141D-A8ED-4627-9956-6559EF684CA3}"/>
              </a:ext>
            </a:extLst>
          </p:cNvPr>
          <p:cNvSpPr txBox="1"/>
          <p:nvPr/>
        </p:nvSpPr>
        <p:spPr>
          <a:xfrm>
            <a:off x="6464397" y="4601419"/>
            <a:ext cx="2190768" cy="1384995"/>
          </a:xfrm>
          <a:prstGeom prst="rect">
            <a:avLst/>
          </a:prstGeom>
          <a:noFill/>
        </p:spPr>
        <p:txBody>
          <a:bodyPr wrap="square">
            <a:spAutoFit/>
          </a:bodyPr>
          <a:lstStyle/>
          <a:p>
            <a:pPr algn="ctr"/>
            <a:r>
              <a:rPr lang="en-US" sz="1400" i="1" dirty="0">
                <a:solidFill>
                  <a:srgbClr val="00B050"/>
                </a:solidFill>
              </a:rPr>
              <a:t>The new medium-voltage disconnectors, needed to isolate the PDC power supplies from the magnets during normal experimental operation</a:t>
            </a:r>
          </a:p>
        </p:txBody>
      </p:sp>
      <p:sp>
        <p:nvSpPr>
          <p:cNvPr id="29" name="TextBox 28">
            <a:extLst>
              <a:ext uri="{FF2B5EF4-FFF2-40B4-BE49-F238E27FC236}">
                <a16:creationId xmlns:a16="http://schemas.microsoft.com/office/drawing/2014/main" id="{2AB7DC10-8D3D-4640-A92A-602094AAB6A3}"/>
              </a:ext>
            </a:extLst>
          </p:cNvPr>
          <p:cNvSpPr txBox="1"/>
          <p:nvPr/>
        </p:nvSpPr>
        <p:spPr>
          <a:xfrm>
            <a:off x="3796398" y="4780498"/>
            <a:ext cx="2299602" cy="954107"/>
          </a:xfrm>
          <a:prstGeom prst="rect">
            <a:avLst/>
          </a:prstGeom>
          <a:noFill/>
        </p:spPr>
        <p:txBody>
          <a:bodyPr wrap="square">
            <a:spAutoFit/>
          </a:bodyPr>
          <a:lstStyle/>
          <a:p>
            <a:pPr algn="just"/>
            <a:r>
              <a:rPr lang="en-US" sz="1400" i="1" dirty="0">
                <a:solidFill>
                  <a:srgbClr val="00B050"/>
                </a:solidFill>
              </a:rPr>
              <a:t>The snubber circuit to reduce the voltage derivative on the magnetizing magnet of RFX-mod2 used for PDC operation</a:t>
            </a:r>
          </a:p>
        </p:txBody>
      </p:sp>
      <p:pic>
        <p:nvPicPr>
          <p:cNvPr id="12" name="Picture 11">
            <a:extLst>
              <a:ext uri="{FF2B5EF4-FFF2-40B4-BE49-F238E27FC236}">
                <a16:creationId xmlns:a16="http://schemas.microsoft.com/office/drawing/2014/main" id="{758EEB86-F0E0-497C-8163-95146296E44F}"/>
              </a:ext>
            </a:extLst>
          </p:cNvPr>
          <p:cNvPicPr>
            <a:picLocks noChangeAspect="1"/>
          </p:cNvPicPr>
          <p:nvPr/>
        </p:nvPicPr>
        <p:blipFill rotWithShape="1">
          <a:blip r:embed="rId3"/>
          <a:srcRect b="9752"/>
          <a:stretch/>
        </p:blipFill>
        <p:spPr>
          <a:xfrm>
            <a:off x="8983586" y="2639574"/>
            <a:ext cx="2968188" cy="2177285"/>
          </a:xfrm>
          <a:prstGeom prst="rect">
            <a:avLst/>
          </a:prstGeom>
        </p:spPr>
      </p:pic>
      <p:sp>
        <p:nvSpPr>
          <p:cNvPr id="13" name="TextBox 12">
            <a:extLst>
              <a:ext uri="{FF2B5EF4-FFF2-40B4-BE49-F238E27FC236}">
                <a16:creationId xmlns:a16="http://schemas.microsoft.com/office/drawing/2014/main" id="{64362316-B2AD-4778-B1F9-63976A2222D9}"/>
              </a:ext>
            </a:extLst>
          </p:cNvPr>
          <p:cNvSpPr txBox="1"/>
          <p:nvPr/>
        </p:nvSpPr>
        <p:spPr>
          <a:xfrm>
            <a:off x="177440" y="2569491"/>
            <a:ext cx="3550445" cy="2354491"/>
          </a:xfrm>
          <a:prstGeom prst="rect">
            <a:avLst/>
          </a:prstGeom>
          <a:noFill/>
        </p:spPr>
        <p:txBody>
          <a:bodyPr wrap="square" rtlCol="0">
            <a:spAutoFit/>
          </a:bodyPr>
          <a:lstStyle/>
          <a:p>
            <a:r>
              <a:rPr lang="en-US" dirty="0"/>
              <a:t>Major upgrades include:</a:t>
            </a:r>
          </a:p>
          <a:p>
            <a:pPr marL="285750" indent="-285750">
              <a:buFont typeface="Arial" panose="020B0604020202020204" pitchFamily="34" charset="0"/>
              <a:buChar char="•"/>
            </a:pPr>
            <a:r>
              <a:rPr lang="en-US" dirty="0"/>
              <a:t>Snubber circuit</a:t>
            </a:r>
          </a:p>
          <a:p>
            <a:pPr>
              <a:tabLst>
                <a:tab pos="690563" algn="l"/>
              </a:tabLst>
            </a:pPr>
            <a:endParaRPr lang="en-US" sz="1050" dirty="0"/>
          </a:p>
          <a:p>
            <a:pPr marL="285750" indent="-285750">
              <a:buFont typeface="Arial" panose="020B0604020202020204" pitchFamily="34" charset="0"/>
              <a:buChar char="•"/>
            </a:pPr>
            <a:r>
              <a:rPr lang="en-US" dirty="0"/>
              <a:t>New medium voltage disconnectors</a:t>
            </a:r>
          </a:p>
          <a:p>
            <a:endParaRPr lang="en-US" sz="1050" dirty="0"/>
          </a:p>
          <a:p>
            <a:pPr marL="285750" indent="-285750">
              <a:buFont typeface="Arial" panose="020B0604020202020204" pitchFamily="34" charset="0"/>
              <a:buChar char="•"/>
            </a:pPr>
            <a:r>
              <a:rPr lang="en-US" dirty="0"/>
              <a:t>New medium voltage cable connecting different parts of the plant </a:t>
            </a:r>
          </a:p>
        </p:txBody>
      </p:sp>
      <p:sp>
        <p:nvSpPr>
          <p:cNvPr id="35" name="TextBox 34">
            <a:extLst>
              <a:ext uri="{FF2B5EF4-FFF2-40B4-BE49-F238E27FC236}">
                <a16:creationId xmlns:a16="http://schemas.microsoft.com/office/drawing/2014/main" id="{022CB1F1-1A4B-4E02-9086-22BC62B4842D}"/>
              </a:ext>
            </a:extLst>
          </p:cNvPr>
          <p:cNvSpPr txBox="1"/>
          <p:nvPr/>
        </p:nvSpPr>
        <p:spPr>
          <a:xfrm>
            <a:off x="9418812" y="4879091"/>
            <a:ext cx="2190768" cy="523220"/>
          </a:xfrm>
          <a:prstGeom prst="rect">
            <a:avLst/>
          </a:prstGeom>
          <a:noFill/>
        </p:spPr>
        <p:txBody>
          <a:bodyPr wrap="square">
            <a:spAutoFit/>
          </a:bodyPr>
          <a:lstStyle>
            <a:defPPr>
              <a:defRPr lang="en-US"/>
            </a:defPPr>
            <a:lvl1pPr algn="ctr">
              <a:defRPr sz="1400" i="1">
                <a:solidFill>
                  <a:srgbClr val="00B050"/>
                </a:solidFill>
              </a:defRPr>
            </a:lvl1pPr>
          </a:lstStyle>
          <a:p>
            <a:r>
              <a:rPr lang="en-US" dirty="0"/>
              <a:t>PDCB power supplies and MV cables</a:t>
            </a:r>
          </a:p>
        </p:txBody>
      </p:sp>
      <p:grpSp>
        <p:nvGrpSpPr>
          <p:cNvPr id="16" name="Group 15">
            <a:extLst>
              <a:ext uri="{FF2B5EF4-FFF2-40B4-BE49-F238E27FC236}">
                <a16:creationId xmlns:a16="http://schemas.microsoft.com/office/drawing/2014/main" id="{60EC58BC-7D71-49B1-8BEB-9E9794CB54E3}"/>
              </a:ext>
            </a:extLst>
          </p:cNvPr>
          <p:cNvGrpSpPr>
            <a:grpSpLocks noChangeAspect="1"/>
          </p:cNvGrpSpPr>
          <p:nvPr/>
        </p:nvGrpSpPr>
        <p:grpSpPr>
          <a:xfrm>
            <a:off x="6096000" y="2594006"/>
            <a:ext cx="2636382" cy="1977287"/>
            <a:chOff x="1341110" y="35179582"/>
            <a:chExt cx="5172427" cy="3879321"/>
          </a:xfrm>
        </p:grpSpPr>
        <p:pic>
          <p:nvPicPr>
            <p:cNvPr id="36" name="Picture 35">
              <a:extLst>
                <a:ext uri="{FF2B5EF4-FFF2-40B4-BE49-F238E27FC236}">
                  <a16:creationId xmlns:a16="http://schemas.microsoft.com/office/drawing/2014/main" id="{AEB908A9-61F5-476C-A59A-F25C8579678D}"/>
                </a:ext>
              </a:extLst>
            </p:cNvPr>
            <p:cNvPicPr>
              <a:picLocks noChangeAspect="1"/>
            </p:cNvPicPr>
            <p:nvPr/>
          </p:nvPicPr>
          <p:blipFill>
            <a:blip r:embed="rId4"/>
            <a:stretch>
              <a:fillRect/>
            </a:stretch>
          </p:blipFill>
          <p:spPr>
            <a:xfrm>
              <a:off x="1341110" y="35179582"/>
              <a:ext cx="5172427" cy="3879321"/>
            </a:xfrm>
            <a:prstGeom prst="rect">
              <a:avLst/>
            </a:prstGeom>
          </p:spPr>
        </p:pic>
        <p:sp>
          <p:nvSpPr>
            <p:cNvPr id="40" name="Oval 39">
              <a:extLst>
                <a:ext uri="{FF2B5EF4-FFF2-40B4-BE49-F238E27FC236}">
                  <a16:creationId xmlns:a16="http://schemas.microsoft.com/office/drawing/2014/main" id="{13D93F37-3B71-45FA-937C-BB05B33243D0}"/>
                </a:ext>
              </a:extLst>
            </p:cNvPr>
            <p:cNvSpPr>
              <a:spLocks noChangeAspect="1"/>
            </p:cNvSpPr>
            <p:nvPr/>
          </p:nvSpPr>
          <p:spPr bwMode="auto">
            <a:xfrm>
              <a:off x="2205677" y="36783191"/>
              <a:ext cx="1013644" cy="672107"/>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71950" rtl="0" eaLnBrk="1" fontAlgn="base" latinLnBrk="0" hangingPunct="1">
                <a:lnSpc>
                  <a:spcPct val="100000"/>
                </a:lnSpc>
                <a:spcBef>
                  <a:spcPct val="0"/>
                </a:spcBef>
                <a:spcAft>
                  <a:spcPct val="0"/>
                </a:spcAft>
                <a:buClrTx/>
                <a:buSzTx/>
                <a:buFontTx/>
                <a:buNone/>
                <a:tabLst/>
              </a:pPr>
              <a:endParaRPr kumimoji="0" lang="en-US" sz="8200" b="0" i="0" u="none" strike="noStrike" cap="none" normalizeH="0" baseline="0" dirty="0">
                <a:ln>
                  <a:noFill/>
                </a:ln>
                <a:solidFill>
                  <a:schemeClr val="tx1"/>
                </a:solidFill>
                <a:effectLst/>
                <a:latin typeface="Arial" charset="0"/>
              </a:endParaRPr>
            </a:p>
          </p:txBody>
        </p:sp>
        <p:sp>
          <p:nvSpPr>
            <p:cNvPr id="41" name="Oval 40">
              <a:extLst>
                <a:ext uri="{FF2B5EF4-FFF2-40B4-BE49-F238E27FC236}">
                  <a16:creationId xmlns:a16="http://schemas.microsoft.com/office/drawing/2014/main" id="{36C5FA6E-E0B3-4514-9654-D3DCBB197587}"/>
                </a:ext>
              </a:extLst>
            </p:cNvPr>
            <p:cNvSpPr>
              <a:spLocks noChangeAspect="1"/>
            </p:cNvSpPr>
            <p:nvPr/>
          </p:nvSpPr>
          <p:spPr bwMode="auto">
            <a:xfrm>
              <a:off x="3863664" y="36783191"/>
              <a:ext cx="1199991" cy="672107"/>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71950" rtl="0" eaLnBrk="1" fontAlgn="base" latinLnBrk="0" hangingPunct="1">
                <a:lnSpc>
                  <a:spcPct val="100000"/>
                </a:lnSpc>
                <a:spcBef>
                  <a:spcPct val="0"/>
                </a:spcBef>
                <a:spcAft>
                  <a:spcPct val="0"/>
                </a:spcAft>
                <a:buClrTx/>
                <a:buSzTx/>
                <a:buFontTx/>
                <a:buNone/>
                <a:tabLst/>
              </a:pPr>
              <a:endParaRPr kumimoji="0" lang="en-US" sz="8200" b="0" i="0" u="none" strike="noStrike" cap="none" normalizeH="0" baseline="0" dirty="0">
                <a:ln>
                  <a:noFill/>
                </a:ln>
                <a:solidFill>
                  <a:schemeClr val="tx1"/>
                </a:solidFill>
                <a:effectLst/>
                <a:latin typeface="Arial" charset="0"/>
              </a:endParaRPr>
            </a:p>
          </p:txBody>
        </p:sp>
      </p:grpSp>
      <p:sp>
        <p:nvSpPr>
          <p:cNvPr id="5" name="TextBox 4">
            <a:extLst>
              <a:ext uri="{FF2B5EF4-FFF2-40B4-BE49-F238E27FC236}">
                <a16:creationId xmlns:a16="http://schemas.microsoft.com/office/drawing/2014/main" id="{A5AFD601-9DB8-4671-9B2C-3000CA3ADBA2}"/>
              </a:ext>
            </a:extLst>
          </p:cNvPr>
          <p:cNvSpPr txBox="1"/>
          <p:nvPr/>
        </p:nvSpPr>
        <p:spPr>
          <a:xfrm>
            <a:off x="1" y="1430110"/>
            <a:ext cx="12110946" cy="923330"/>
          </a:xfrm>
          <a:prstGeom prst="rect">
            <a:avLst/>
          </a:prstGeom>
          <a:noFill/>
        </p:spPr>
        <p:txBody>
          <a:bodyPr wrap="square" rtlCol="0">
            <a:spAutoFit/>
          </a:bodyPr>
          <a:lstStyle/>
          <a:p>
            <a:pPr marL="285750" indent="-285750">
              <a:buFont typeface="Arial" panose="020B0604020202020204" pitchFamily="34" charset="0"/>
              <a:buChar char="•"/>
            </a:pPr>
            <a:r>
              <a:rPr lang="en-US" b="1" dirty="0"/>
              <a:t>RFX-mod:</a:t>
            </a:r>
            <a:r>
              <a:rPr lang="en-US" dirty="0"/>
              <a:t> First wall conditioning by baking system (heating through eddy currents in vacuum vessel, electrically continuous)</a:t>
            </a:r>
          </a:p>
          <a:p>
            <a:pPr marL="285750" indent="-285750">
              <a:buFont typeface="Arial" panose="020B0604020202020204" pitchFamily="34" charset="0"/>
              <a:buChar char="•"/>
            </a:pPr>
            <a:r>
              <a:rPr lang="en-US" b="1" dirty="0"/>
              <a:t>RFX-mod2:</a:t>
            </a:r>
            <a:r>
              <a:rPr lang="en-US" dirty="0"/>
              <a:t> New vacuum vessel makes baking ineffective (insulating gaps) → </a:t>
            </a:r>
            <a:r>
              <a:rPr lang="en-US" b="1" dirty="0"/>
              <a:t>Pulse Discharge Cleaning (PDC)</a:t>
            </a:r>
            <a:r>
              <a:rPr lang="en-US" dirty="0"/>
              <a:t> used instead</a:t>
            </a:r>
          </a:p>
          <a:p>
            <a:pPr marL="285750" indent="-285750">
              <a:buFont typeface="Arial" panose="020B0604020202020204" pitchFamily="34" charset="0"/>
              <a:buChar char="•"/>
            </a:pPr>
            <a:r>
              <a:rPr lang="en-US" b="1" dirty="0"/>
              <a:t>PDC system:</a:t>
            </a:r>
            <a:r>
              <a:rPr lang="en-US" dirty="0"/>
              <a:t> Built in 2000; not modernized or commissioned → </a:t>
            </a:r>
            <a:r>
              <a:rPr lang="en-US" b="1" dirty="0"/>
              <a:t>major upgrades required</a:t>
            </a:r>
            <a:endParaRPr lang="en-US" dirty="0"/>
          </a:p>
        </p:txBody>
      </p:sp>
      <p:pic>
        <p:nvPicPr>
          <p:cNvPr id="20" name="Picture 19">
            <a:extLst>
              <a:ext uri="{FF2B5EF4-FFF2-40B4-BE49-F238E27FC236}">
                <a16:creationId xmlns:a16="http://schemas.microsoft.com/office/drawing/2014/main" id="{7FE885AF-8888-4A0F-8EB3-DB613BC48B86}"/>
              </a:ext>
            </a:extLst>
          </p:cNvPr>
          <p:cNvPicPr>
            <a:picLocks noChangeAspect="1"/>
          </p:cNvPicPr>
          <p:nvPr/>
        </p:nvPicPr>
        <p:blipFill rotWithShape="1">
          <a:blip r:embed="rId5"/>
          <a:srcRect t="15520" r="15979" b="8473"/>
          <a:stretch/>
        </p:blipFill>
        <p:spPr>
          <a:xfrm>
            <a:off x="3979089" y="2562705"/>
            <a:ext cx="1812213" cy="2177285"/>
          </a:xfrm>
          <a:prstGeom prst="rect">
            <a:avLst/>
          </a:prstGeom>
        </p:spPr>
      </p:pic>
      <p:pic>
        <p:nvPicPr>
          <p:cNvPr id="21" name="Picture 20">
            <a:extLst>
              <a:ext uri="{FF2B5EF4-FFF2-40B4-BE49-F238E27FC236}">
                <a16:creationId xmlns:a16="http://schemas.microsoft.com/office/drawing/2014/main" id="{8D523EE7-229F-4AA7-865A-9B0A3824FAC7}"/>
              </a:ext>
            </a:extLst>
          </p:cNvPr>
          <p:cNvPicPr>
            <a:picLocks noChangeAspect="1"/>
          </p:cNvPicPr>
          <p:nvPr/>
        </p:nvPicPr>
        <p:blipFill>
          <a:blip r:embed="rId6"/>
          <a:stretch>
            <a:fillRect/>
          </a:stretch>
        </p:blipFill>
        <p:spPr>
          <a:xfrm>
            <a:off x="736780" y="5624611"/>
            <a:ext cx="1476067" cy="531724"/>
          </a:xfrm>
          <a:prstGeom prst="rect">
            <a:avLst/>
          </a:prstGeom>
        </p:spPr>
      </p:pic>
      <p:sp>
        <p:nvSpPr>
          <p:cNvPr id="22" name="TextBox 21">
            <a:extLst>
              <a:ext uri="{FF2B5EF4-FFF2-40B4-BE49-F238E27FC236}">
                <a16:creationId xmlns:a16="http://schemas.microsoft.com/office/drawing/2014/main" id="{5C0E1822-976D-4BCA-85F0-F9664D40A1D6}"/>
              </a:ext>
            </a:extLst>
          </p:cNvPr>
          <p:cNvSpPr txBox="1"/>
          <p:nvPr/>
        </p:nvSpPr>
        <p:spPr>
          <a:xfrm>
            <a:off x="357895" y="5231895"/>
            <a:ext cx="2233836" cy="338554"/>
          </a:xfrm>
          <a:prstGeom prst="rect">
            <a:avLst/>
          </a:prstGeom>
          <a:noFill/>
        </p:spPr>
        <p:txBody>
          <a:bodyPr wrap="square" rtlCol="0">
            <a:spAutoFit/>
          </a:bodyPr>
          <a:lstStyle/>
          <a:p>
            <a:r>
              <a:rPr lang="en-US" sz="1600" b="1" dirty="0">
                <a:solidFill>
                  <a:srgbClr val="00B050"/>
                </a:solidFill>
              </a:rPr>
              <a:t>Supplier</a:t>
            </a:r>
          </a:p>
        </p:txBody>
      </p:sp>
      <p:sp>
        <p:nvSpPr>
          <p:cNvPr id="24" name="Rectangle 23">
            <a:extLst>
              <a:ext uri="{FF2B5EF4-FFF2-40B4-BE49-F238E27FC236}">
                <a16:creationId xmlns:a16="http://schemas.microsoft.com/office/drawing/2014/main" id="{AC8F3CC9-7BAE-4B16-B20F-28E486433753}"/>
              </a:ext>
            </a:extLst>
          </p:cNvPr>
          <p:cNvSpPr/>
          <p:nvPr/>
        </p:nvSpPr>
        <p:spPr>
          <a:xfrm>
            <a:off x="468422" y="5562448"/>
            <a:ext cx="2027890" cy="657585"/>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03992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xEl>
                                              <p:pRg st="1" end="1"/>
                                            </p:txEl>
                                          </p:spTgt>
                                        </p:tgtEl>
                                        <p:attrNameLst>
                                          <p:attrName>style.visibility</p:attrName>
                                        </p:attrNameLst>
                                      </p:cBhvr>
                                      <p:to>
                                        <p:strVal val="visible"/>
                                      </p:to>
                                    </p:set>
                                    <p:animEffect transition="in" filter="fade">
                                      <p:cBhvr>
                                        <p:cTn id="7" dur="500"/>
                                        <p:tgtEl>
                                          <p:spTgt spid="1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3">
                                            <p:txEl>
                                              <p:pRg st="3" end="3"/>
                                            </p:txEl>
                                          </p:spTgt>
                                        </p:tgtEl>
                                        <p:attrNameLst>
                                          <p:attrName>style.visibility</p:attrName>
                                        </p:attrNameLst>
                                      </p:cBhvr>
                                      <p:to>
                                        <p:strVal val="visible"/>
                                      </p:to>
                                    </p:set>
                                    <p:animEffect transition="in" filter="fade">
                                      <p:cBhvr>
                                        <p:cTn id="18" dur="500"/>
                                        <p:tgtEl>
                                          <p:spTgt spid="1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3">
                                            <p:txEl>
                                              <p:pRg st="5" end="5"/>
                                            </p:txEl>
                                          </p:spTgt>
                                        </p:tgtEl>
                                        <p:attrNameLst>
                                          <p:attrName>style.visibility</p:attrName>
                                        </p:attrNameLst>
                                      </p:cBhvr>
                                      <p:to>
                                        <p:strVal val="visible"/>
                                      </p:to>
                                    </p:set>
                                    <p:animEffect transition="in" filter="fade">
                                      <p:cBhvr>
                                        <p:cTn id="29" dur="500"/>
                                        <p:tgtEl>
                                          <p:spTgt spid="13">
                                            <p:txEl>
                                              <p:pRg st="5" end="5"/>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4">
                                            <p:txEl>
                                              <p:pRg st="0" end="0"/>
                                            </p:txEl>
                                          </p:spTgt>
                                        </p:tgtEl>
                                        <p:attrNameLst>
                                          <p:attrName>style.visibility</p:attrName>
                                        </p:attrNameLst>
                                      </p:cBhvr>
                                      <p:to>
                                        <p:strVal val="visible"/>
                                      </p:to>
                                    </p:set>
                                    <p:animEffect transition="in" filter="wipe(left)">
                                      <p:cBhvr>
                                        <p:cTn id="4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p:bldP spid="3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53D9041D-9F88-48B3-82D3-A582D5694BF5}"/>
              </a:ext>
            </a:extLst>
          </p:cNvPr>
          <p:cNvSpPr txBox="1"/>
          <p:nvPr/>
        </p:nvSpPr>
        <p:spPr>
          <a:xfrm>
            <a:off x="321151" y="2130116"/>
            <a:ext cx="3657291" cy="1815882"/>
          </a:xfrm>
          <a:prstGeom prst="rect">
            <a:avLst/>
          </a:prstGeom>
          <a:noFill/>
        </p:spPr>
        <p:txBody>
          <a:bodyPr wrap="square" rtlCol="0">
            <a:spAutoFit/>
          </a:bodyPr>
          <a:lstStyle>
            <a:defPPr>
              <a:defRPr lang="en-US"/>
            </a:defPPr>
            <a:lvl1pPr>
              <a:defRPr sz="2800" b="1" i="1">
                <a:solidFill>
                  <a:srgbClr val="FF0000"/>
                </a:solidFill>
                <a:effectLst>
                  <a:outerShdw blurRad="38100" dist="38100" dir="2700000" algn="tl">
                    <a:srgbClr val="000000">
                      <a:alpha val="43137"/>
                    </a:srgbClr>
                  </a:outerShdw>
                </a:effectLst>
              </a:defRPr>
            </a:lvl1pPr>
          </a:lstStyle>
          <a:p>
            <a:pPr algn="ctr"/>
            <a:endParaRPr lang="en-US" dirty="0"/>
          </a:p>
          <a:p>
            <a:pPr algn="ctr"/>
            <a:r>
              <a:rPr lang="en-US" dirty="0"/>
              <a:t>Thank you for your attention </a:t>
            </a:r>
          </a:p>
          <a:p>
            <a:pPr algn="ctr"/>
            <a:endParaRPr lang="en-US" dirty="0"/>
          </a:p>
        </p:txBody>
      </p:sp>
      <p:pic>
        <p:nvPicPr>
          <p:cNvPr id="6" name="Picture 5">
            <a:extLst>
              <a:ext uri="{FF2B5EF4-FFF2-40B4-BE49-F238E27FC236}">
                <a16:creationId xmlns:a16="http://schemas.microsoft.com/office/drawing/2014/main" id="{7D2F024B-CE7A-4127-A05C-CD6B5848E3CB}"/>
              </a:ext>
            </a:extLst>
          </p:cNvPr>
          <p:cNvPicPr>
            <a:picLocks noChangeAspect="1"/>
          </p:cNvPicPr>
          <p:nvPr/>
        </p:nvPicPr>
        <p:blipFill>
          <a:blip r:embed="rId3"/>
          <a:stretch>
            <a:fillRect/>
          </a:stretch>
        </p:blipFill>
        <p:spPr>
          <a:xfrm>
            <a:off x="4319453" y="847725"/>
            <a:ext cx="7842063" cy="5750010"/>
          </a:xfrm>
          <a:prstGeom prst="rect">
            <a:avLst/>
          </a:prstGeom>
        </p:spPr>
      </p:pic>
    </p:spTree>
    <p:extLst>
      <p:ext uri="{BB962C8B-B14F-4D97-AF65-F5344CB8AC3E}">
        <p14:creationId xmlns:p14="http://schemas.microsoft.com/office/powerpoint/2010/main" val="15189207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1357</TotalTime>
  <Words>6082</Words>
  <Application>Microsoft Office PowerPoint</Application>
  <PresentationFormat>Widescreen</PresentationFormat>
  <Paragraphs>347</Paragraphs>
  <Slides>9</Slides>
  <Notes>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9</vt:i4>
      </vt:variant>
    </vt:vector>
  </HeadingPairs>
  <TitlesOfParts>
    <vt:vector size="19" baseType="lpstr">
      <vt:lpstr>-apple-system</vt:lpstr>
      <vt:lpstr>Arial</vt:lpstr>
      <vt:lpstr>Calibri</vt:lpstr>
      <vt:lpstr>Calibri Light</vt:lpstr>
      <vt:lpstr>Comic Sans MS</vt:lpstr>
      <vt:lpstr>Google Sans</vt:lpstr>
      <vt:lpstr>Roboto</vt:lpstr>
      <vt:lpstr>Roboto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CARRARO Lorella</dc:creator>
  <cp:lastModifiedBy>PERUZZO Simone</cp:lastModifiedBy>
  <cp:revision>154</cp:revision>
  <dcterms:created xsi:type="dcterms:W3CDTF">2026-03-17T07:31:56Z</dcterms:created>
  <dcterms:modified xsi:type="dcterms:W3CDTF">2026-03-24T17:20:00Z</dcterms:modified>
</cp:coreProperties>
</file>