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sldIdLst>
    <p:sldId id="256" r:id="rId5"/>
    <p:sldId id="258" r:id="rId6"/>
    <p:sldId id="259" r:id="rId7"/>
    <p:sldId id="261" r:id="rId8"/>
    <p:sldId id="263" r:id="rId9"/>
    <p:sldId id="264" r:id="rId10"/>
    <p:sldId id="265" r:id="rId11"/>
    <p:sldId id="262" r:id="rId12"/>
    <p:sldId id="266" r:id="rId13"/>
    <p:sldId id="280" r:id="rId14"/>
    <p:sldId id="281" r:id="rId15"/>
    <p:sldId id="267" r:id="rId16"/>
    <p:sldId id="268" r:id="rId17"/>
    <p:sldId id="269" r:id="rId18"/>
    <p:sldId id="271" r:id="rId19"/>
    <p:sldId id="284" r:id="rId20"/>
    <p:sldId id="277" r:id="rId21"/>
    <p:sldId id="278" r:id="rId22"/>
    <p:sldId id="279" r:id="rId23"/>
    <p:sldId id="272" r:id="rId24"/>
    <p:sldId id="274" r:id="rId25"/>
    <p:sldId id="275" r:id="rId26"/>
    <p:sldId id="282" r:id="rId27"/>
    <p:sldId id="283" r:id="rId28"/>
    <p:sldId id="286" r:id="rId29"/>
    <p:sldId id="285" r:id="rId30"/>
    <p:sldId id="287" r:id="rId3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ruzzo Simone" initials="P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7F47"/>
    <a:srgbClr val="C5E0B4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2" autoAdjust="0"/>
    <p:restoredTop sz="86445" autoAdjust="0"/>
  </p:normalViewPr>
  <p:slideViewPr>
    <p:cSldViewPr snapToGrid="0">
      <p:cViewPr varScale="1">
        <p:scale>
          <a:sx n="60" d="100"/>
          <a:sy n="60" d="100"/>
        </p:scale>
        <p:origin x="67" y="1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90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RELLI Lionello" userId="b1bb472e-b204-4398-9184-0fb7879be745" providerId="ADAL" clId="{C7B46D09-4A9A-4B33-A391-BD8DC86D56FC}"/>
    <pc:docChg chg="custSel addSld delSld modSld sldOrd">
      <pc:chgData name="MARRELLI Lionello" userId="b1bb472e-b204-4398-9184-0fb7879be745" providerId="ADAL" clId="{C7B46D09-4A9A-4B33-A391-BD8DC86D56FC}" dt="2026-03-25T07:23:44.349" v="400" actId="20577"/>
      <pc:docMkLst>
        <pc:docMk/>
      </pc:docMkLst>
      <pc:sldChg chg="modSp mod">
        <pc:chgData name="MARRELLI Lionello" userId="b1bb472e-b204-4398-9184-0fb7879be745" providerId="ADAL" clId="{C7B46D09-4A9A-4B33-A391-BD8DC86D56FC}" dt="2026-03-25T07:06:03.986" v="55" actId="20577"/>
        <pc:sldMkLst>
          <pc:docMk/>
          <pc:sldMk cId="368141030" sldId="258"/>
        </pc:sldMkLst>
        <pc:spChg chg="mod">
          <ac:chgData name="MARRELLI Lionello" userId="b1bb472e-b204-4398-9184-0fb7879be745" providerId="ADAL" clId="{C7B46D09-4A9A-4B33-A391-BD8DC86D56FC}" dt="2026-03-25T07:06:03.986" v="55" actId="20577"/>
          <ac:spMkLst>
            <pc:docMk/>
            <pc:sldMk cId="368141030" sldId="258"/>
            <ac:spMk id="3" creationId="{E1C17CCF-C105-4CED-B35D-7340FDA99BB7}"/>
          </ac:spMkLst>
        </pc:spChg>
      </pc:sldChg>
      <pc:sldChg chg="modSp mod">
        <pc:chgData name="MARRELLI Lionello" userId="b1bb472e-b204-4398-9184-0fb7879be745" providerId="ADAL" clId="{C7B46D09-4A9A-4B33-A391-BD8DC86D56FC}" dt="2026-03-25T07:06:15.026" v="56"/>
        <pc:sldMkLst>
          <pc:docMk/>
          <pc:sldMk cId="3514294325" sldId="259"/>
        </pc:sldMkLst>
        <pc:spChg chg="mod">
          <ac:chgData name="MARRELLI Lionello" userId="b1bb472e-b204-4398-9184-0fb7879be745" providerId="ADAL" clId="{C7B46D09-4A9A-4B33-A391-BD8DC86D56FC}" dt="2026-03-25T07:06:15.026" v="56"/>
          <ac:spMkLst>
            <pc:docMk/>
            <pc:sldMk cId="3514294325" sldId="259"/>
            <ac:spMk id="3" creationId="{E1C17CCF-C105-4CED-B35D-7340FDA99BB7}"/>
          </ac:spMkLst>
        </pc:spChg>
      </pc:sldChg>
      <pc:sldChg chg="modSp mod">
        <pc:chgData name="MARRELLI Lionello" userId="b1bb472e-b204-4398-9184-0fb7879be745" providerId="ADAL" clId="{C7B46D09-4A9A-4B33-A391-BD8DC86D56FC}" dt="2026-03-25T07:06:17.888" v="57"/>
        <pc:sldMkLst>
          <pc:docMk/>
          <pc:sldMk cId="3981995636" sldId="261"/>
        </pc:sldMkLst>
        <pc:spChg chg="mod">
          <ac:chgData name="MARRELLI Lionello" userId="b1bb472e-b204-4398-9184-0fb7879be745" providerId="ADAL" clId="{C7B46D09-4A9A-4B33-A391-BD8DC86D56FC}" dt="2026-03-25T07:06:17.888" v="57"/>
          <ac:spMkLst>
            <pc:docMk/>
            <pc:sldMk cId="3981995636" sldId="261"/>
            <ac:spMk id="3" creationId="{E1C17CCF-C105-4CED-B35D-7340FDA99BB7}"/>
          </ac:spMkLst>
        </pc:spChg>
      </pc:sldChg>
      <pc:sldChg chg="modSp mod">
        <pc:chgData name="MARRELLI Lionello" userId="b1bb472e-b204-4398-9184-0fb7879be745" providerId="ADAL" clId="{C7B46D09-4A9A-4B33-A391-BD8DC86D56FC}" dt="2026-03-25T07:06:19.822" v="58"/>
        <pc:sldMkLst>
          <pc:docMk/>
          <pc:sldMk cId="2853250029" sldId="263"/>
        </pc:sldMkLst>
        <pc:spChg chg="mod">
          <ac:chgData name="MARRELLI Lionello" userId="b1bb472e-b204-4398-9184-0fb7879be745" providerId="ADAL" clId="{C7B46D09-4A9A-4B33-A391-BD8DC86D56FC}" dt="2026-03-25T07:06:19.822" v="58"/>
          <ac:spMkLst>
            <pc:docMk/>
            <pc:sldMk cId="2853250029" sldId="263"/>
            <ac:spMk id="3" creationId="{E1C17CCF-C105-4CED-B35D-7340FDA99BB7}"/>
          </ac:spMkLst>
        </pc:spChg>
      </pc:sldChg>
      <pc:sldChg chg="modSp mod">
        <pc:chgData name="MARRELLI Lionello" userId="b1bb472e-b204-4398-9184-0fb7879be745" providerId="ADAL" clId="{C7B46D09-4A9A-4B33-A391-BD8DC86D56FC}" dt="2026-03-25T07:06:21.401" v="59"/>
        <pc:sldMkLst>
          <pc:docMk/>
          <pc:sldMk cId="432347951" sldId="264"/>
        </pc:sldMkLst>
        <pc:spChg chg="mod">
          <ac:chgData name="MARRELLI Lionello" userId="b1bb472e-b204-4398-9184-0fb7879be745" providerId="ADAL" clId="{C7B46D09-4A9A-4B33-A391-BD8DC86D56FC}" dt="2026-03-25T07:06:21.401" v="59"/>
          <ac:spMkLst>
            <pc:docMk/>
            <pc:sldMk cId="432347951" sldId="264"/>
            <ac:spMk id="3" creationId="{E1C17CCF-C105-4CED-B35D-7340FDA99BB7}"/>
          </ac:spMkLst>
        </pc:spChg>
      </pc:sldChg>
      <pc:sldChg chg="modSp mod">
        <pc:chgData name="MARRELLI Lionello" userId="b1bb472e-b204-4398-9184-0fb7879be745" providerId="ADAL" clId="{C7B46D09-4A9A-4B33-A391-BD8DC86D56FC}" dt="2026-03-25T07:06:22.924" v="60"/>
        <pc:sldMkLst>
          <pc:docMk/>
          <pc:sldMk cId="2826295121" sldId="265"/>
        </pc:sldMkLst>
        <pc:spChg chg="mod">
          <ac:chgData name="MARRELLI Lionello" userId="b1bb472e-b204-4398-9184-0fb7879be745" providerId="ADAL" clId="{C7B46D09-4A9A-4B33-A391-BD8DC86D56FC}" dt="2026-03-25T07:06:22.924" v="60"/>
          <ac:spMkLst>
            <pc:docMk/>
            <pc:sldMk cId="2826295121" sldId="265"/>
            <ac:spMk id="3" creationId="{E1C17CCF-C105-4CED-B35D-7340FDA99BB7}"/>
          </ac:spMkLst>
        </pc:spChg>
      </pc:sldChg>
      <pc:sldChg chg="delSp modSp mod">
        <pc:chgData name="MARRELLI Lionello" userId="b1bb472e-b204-4398-9184-0fb7879be745" providerId="ADAL" clId="{C7B46D09-4A9A-4B33-A391-BD8DC86D56FC}" dt="2026-03-25T07:00:59.930" v="8" actId="6549"/>
        <pc:sldMkLst>
          <pc:docMk/>
          <pc:sldMk cId="2165098026" sldId="271"/>
        </pc:sldMkLst>
        <pc:spChg chg="mod">
          <ac:chgData name="MARRELLI Lionello" userId="b1bb472e-b204-4398-9184-0fb7879be745" providerId="ADAL" clId="{C7B46D09-4A9A-4B33-A391-BD8DC86D56FC}" dt="2026-03-25T07:00:39.728" v="5" actId="6549"/>
          <ac:spMkLst>
            <pc:docMk/>
            <pc:sldMk cId="2165098026" sldId="271"/>
            <ac:spMk id="2" creationId="{AE893058-0D07-43EF-88F6-2E5A00B23229}"/>
          </ac:spMkLst>
        </pc:spChg>
        <pc:spChg chg="mod">
          <ac:chgData name="MARRELLI Lionello" userId="b1bb472e-b204-4398-9184-0fb7879be745" providerId="ADAL" clId="{C7B46D09-4A9A-4B33-A391-BD8DC86D56FC}" dt="2026-03-25T07:00:59.930" v="8" actId="6549"/>
          <ac:spMkLst>
            <pc:docMk/>
            <pc:sldMk cId="2165098026" sldId="271"/>
            <ac:spMk id="3" creationId="{DDCEA838-7146-4259-ADBB-6232BAE7EB70}"/>
          </ac:spMkLst>
        </pc:spChg>
        <pc:spChg chg="del">
          <ac:chgData name="MARRELLI Lionello" userId="b1bb472e-b204-4398-9184-0fb7879be745" providerId="ADAL" clId="{C7B46D09-4A9A-4B33-A391-BD8DC86D56FC}" dt="2026-03-25T07:00:53.347" v="7" actId="478"/>
          <ac:spMkLst>
            <pc:docMk/>
            <pc:sldMk cId="2165098026" sldId="271"/>
            <ac:spMk id="29" creationId="{21A0DE4A-295D-46DB-A766-8A6D0F92FBB3}"/>
          </ac:spMkLst>
        </pc:spChg>
        <pc:picChg chg="del">
          <ac:chgData name="MARRELLI Lionello" userId="b1bb472e-b204-4398-9184-0fb7879be745" providerId="ADAL" clId="{C7B46D09-4A9A-4B33-A391-BD8DC86D56FC}" dt="2026-03-25T07:00:50.381" v="6" actId="478"/>
          <ac:picMkLst>
            <pc:docMk/>
            <pc:sldMk cId="2165098026" sldId="271"/>
            <ac:picMk id="19" creationId="{097DEB26-0352-49CE-A7E7-7133DC6D706D}"/>
          </ac:picMkLst>
        </pc:picChg>
      </pc:sldChg>
      <pc:sldChg chg="modSp mod">
        <pc:chgData name="MARRELLI Lionello" userId="b1bb472e-b204-4398-9184-0fb7879be745" providerId="ADAL" clId="{C7B46D09-4A9A-4B33-A391-BD8DC86D56FC}" dt="2026-03-25T07:23:44.349" v="400" actId="20577"/>
        <pc:sldMkLst>
          <pc:docMk/>
          <pc:sldMk cId="749313148" sldId="277"/>
        </pc:sldMkLst>
        <pc:spChg chg="mod">
          <ac:chgData name="MARRELLI Lionello" userId="b1bb472e-b204-4398-9184-0fb7879be745" providerId="ADAL" clId="{C7B46D09-4A9A-4B33-A391-BD8DC86D56FC}" dt="2026-03-25T07:23:44.349" v="400" actId="20577"/>
          <ac:spMkLst>
            <pc:docMk/>
            <pc:sldMk cId="749313148" sldId="277"/>
            <ac:spMk id="3" creationId="{AC8A0BE2-8083-4F4A-AE96-5D67199139E1}"/>
          </ac:spMkLst>
        </pc:spChg>
      </pc:sldChg>
      <pc:sldChg chg="delSp modSp mod">
        <pc:chgData name="MARRELLI Lionello" userId="b1bb472e-b204-4398-9184-0fb7879be745" providerId="ADAL" clId="{C7B46D09-4A9A-4B33-A391-BD8DC86D56FC}" dt="2026-03-25T06:59:48.655" v="2" actId="6549"/>
        <pc:sldMkLst>
          <pc:docMk/>
          <pc:sldMk cId="1867958014" sldId="280"/>
        </pc:sldMkLst>
        <pc:spChg chg="mod">
          <ac:chgData name="MARRELLI Lionello" userId="b1bb472e-b204-4398-9184-0fb7879be745" providerId="ADAL" clId="{C7B46D09-4A9A-4B33-A391-BD8DC86D56FC}" dt="2026-03-25T06:59:48.655" v="2" actId="6549"/>
          <ac:spMkLst>
            <pc:docMk/>
            <pc:sldMk cId="1867958014" sldId="280"/>
            <ac:spMk id="3" creationId="{29497082-BC50-4176-BCD9-894BC43672B2}"/>
          </ac:spMkLst>
        </pc:spChg>
        <pc:spChg chg="del">
          <ac:chgData name="MARRELLI Lionello" userId="b1bb472e-b204-4398-9184-0fb7879be745" providerId="ADAL" clId="{C7B46D09-4A9A-4B33-A391-BD8DC86D56FC}" dt="2026-03-25T06:59:46.613" v="1" actId="478"/>
          <ac:spMkLst>
            <pc:docMk/>
            <pc:sldMk cId="1867958014" sldId="280"/>
            <ac:spMk id="9" creationId="{D5009691-1E51-4D4A-9B5B-CCC87D2A3EAF}"/>
          </ac:spMkLst>
        </pc:spChg>
        <pc:picChg chg="del">
          <ac:chgData name="MARRELLI Lionello" userId="b1bb472e-b204-4398-9184-0fb7879be745" providerId="ADAL" clId="{C7B46D09-4A9A-4B33-A391-BD8DC86D56FC}" dt="2026-03-25T06:59:42.750" v="0" actId="478"/>
          <ac:picMkLst>
            <pc:docMk/>
            <pc:sldMk cId="1867958014" sldId="280"/>
            <ac:picMk id="7" creationId="{1DD0031A-F979-4355-85F1-805EC486A55A}"/>
          </ac:picMkLst>
        </pc:picChg>
      </pc:sldChg>
      <pc:sldChg chg="modSp mod">
        <pc:chgData name="MARRELLI Lionello" userId="b1bb472e-b204-4398-9184-0fb7879be745" providerId="ADAL" clId="{C7B46D09-4A9A-4B33-A391-BD8DC86D56FC}" dt="2026-03-25T07:22:43.567" v="390" actId="207"/>
        <pc:sldMkLst>
          <pc:docMk/>
          <pc:sldMk cId="660690963" sldId="281"/>
        </pc:sldMkLst>
        <pc:spChg chg="mod">
          <ac:chgData name="MARRELLI Lionello" userId="b1bb472e-b204-4398-9184-0fb7879be745" providerId="ADAL" clId="{C7B46D09-4A9A-4B33-A391-BD8DC86D56FC}" dt="2026-03-25T07:22:43.567" v="390" actId="207"/>
          <ac:spMkLst>
            <pc:docMk/>
            <pc:sldMk cId="660690963" sldId="281"/>
            <ac:spMk id="8" creationId="{3A705A17-9AE8-40AF-8F68-D9217EF45887}"/>
          </ac:spMkLst>
        </pc:spChg>
      </pc:sldChg>
      <pc:sldChg chg="new del">
        <pc:chgData name="MARRELLI Lionello" userId="b1bb472e-b204-4398-9184-0fb7879be745" providerId="ADAL" clId="{C7B46D09-4A9A-4B33-A391-BD8DC86D56FC}" dt="2026-03-25T07:00:26.010" v="4" actId="47"/>
        <pc:sldMkLst>
          <pc:docMk/>
          <pc:sldMk cId="940138573" sldId="284"/>
        </pc:sldMkLst>
      </pc:sldChg>
      <pc:sldChg chg="addSp delSp modSp new mod">
        <pc:chgData name="MARRELLI Lionello" userId="b1bb472e-b204-4398-9184-0fb7879be745" providerId="ADAL" clId="{C7B46D09-4A9A-4B33-A391-BD8DC86D56FC}" dt="2026-03-25T07:03:18.075" v="28" actId="1076"/>
        <pc:sldMkLst>
          <pc:docMk/>
          <pc:sldMk cId="1862516965" sldId="285"/>
        </pc:sldMkLst>
        <pc:spChg chg="del">
          <ac:chgData name="MARRELLI Lionello" userId="b1bb472e-b204-4398-9184-0fb7879be745" providerId="ADAL" clId="{C7B46D09-4A9A-4B33-A391-BD8DC86D56FC}" dt="2026-03-25T07:01:59.972" v="13" actId="478"/>
          <ac:spMkLst>
            <pc:docMk/>
            <pc:sldMk cId="1862516965" sldId="285"/>
            <ac:spMk id="2" creationId="{EBBB9A0E-0E40-4B75-AAC1-9B99A5CF5AC6}"/>
          </ac:spMkLst>
        </pc:spChg>
        <pc:spChg chg="del">
          <ac:chgData name="MARRELLI Lionello" userId="b1bb472e-b204-4398-9184-0fb7879be745" providerId="ADAL" clId="{C7B46D09-4A9A-4B33-A391-BD8DC86D56FC}" dt="2026-03-25T07:02:01.576" v="14" actId="478"/>
          <ac:spMkLst>
            <pc:docMk/>
            <pc:sldMk cId="1862516965" sldId="285"/>
            <ac:spMk id="3" creationId="{D5052E76-8FB8-4501-B11F-AA12A10D5D6A}"/>
          </ac:spMkLst>
        </pc:spChg>
        <pc:picChg chg="add del mod modCrop">
          <ac:chgData name="MARRELLI Lionello" userId="b1bb472e-b204-4398-9184-0fb7879be745" providerId="ADAL" clId="{C7B46D09-4A9A-4B33-A391-BD8DC86D56FC}" dt="2026-03-25T07:02:27.763" v="21" actId="478"/>
          <ac:picMkLst>
            <pc:docMk/>
            <pc:sldMk cId="1862516965" sldId="285"/>
            <ac:picMk id="4" creationId="{80C90896-D279-48CC-A878-A972664F6503}"/>
          </ac:picMkLst>
        </pc:picChg>
        <pc:picChg chg="add mod modCrop">
          <ac:chgData name="MARRELLI Lionello" userId="b1bb472e-b204-4398-9184-0fb7879be745" providerId="ADAL" clId="{C7B46D09-4A9A-4B33-A391-BD8DC86D56FC}" dt="2026-03-25T07:03:18.075" v="28" actId="1076"/>
          <ac:picMkLst>
            <pc:docMk/>
            <pc:sldMk cId="1862516965" sldId="285"/>
            <ac:picMk id="5" creationId="{08BF4C74-2619-4CCF-94D8-F7811E69F0CE}"/>
          </ac:picMkLst>
        </pc:picChg>
      </pc:sldChg>
      <pc:sldChg chg="addSp delSp modSp new mod">
        <pc:chgData name="MARRELLI Lionello" userId="b1bb472e-b204-4398-9184-0fb7879be745" providerId="ADAL" clId="{C7B46D09-4A9A-4B33-A391-BD8DC86D56FC}" dt="2026-03-25T07:04:44.608" v="37" actId="1076"/>
        <pc:sldMkLst>
          <pc:docMk/>
          <pc:sldMk cId="1029883576" sldId="286"/>
        </pc:sldMkLst>
        <pc:spChg chg="del">
          <ac:chgData name="MARRELLI Lionello" userId="b1bb472e-b204-4398-9184-0fb7879be745" providerId="ADAL" clId="{C7B46D09-4A9A-4B33-A391-BD8DC86D56FC}" dt="2026-03-25T07:04:24.767" v="31" actId="478"/>
          <ac:spMkLst>
            <pc:docMk/>
            <pc:sldMk cId="1029883576" sldId="286"/>
            <ac:spMk id="2" creationId="{549598B3-D71A-486E-8D13-5CDF55249F5B}"/>
          </ac:spMkLst>
        </pc:spChg>
        <pc:spChg chg="del">
          <ac:chgData name="MARRELLI Lionello" userId="b1bb472e-b204-4398-9184-0fb7879be745" providerId="ADAL" clId="{C7B46D09-4A9A-4B33-A391-BD8DC86D56FC}" dt="2026-03-25T07:04:23.252" v="30" actId="478"/>
          <ac:spMkLst>
            <pc:docMk/>
            <pc:sldMk cId="1029883576" sldId="286"/>
            <ac:spMk id="3" creationId="{DCDBEB60-36F7-4F91-909C-C3C42742382A}"/>
          </ac:spMkLst>
        </pc:spChg>
        <pc:picChg chg="add mod modCrop">
          <ac:chgData name="MARRELLI Lionello" userId="b1bb472e-b204-4398-9184-0fb7879be745" providerId="ADAL" clId="{C7B46D09-4A9A-4B33-A391-BD8DC86D56FC}" dt="2026-03-25T07:04:44.608" v="37" actId="1076"/>
          <ac:picMkLst>
            <pc:docMk/>
            <pc:sldMk cId="1029883576" sldId="286"/>
            <ac:picMk id="4" creationId="{1FBB64B5-D0C2-4E0B-8BB0-4ECFE14EAC4F}"/>
          </ac:picMkLst>
        </pc:picChg>
      </pc:sldChg>
      <pc:sldChg chg="addSp modSp new mod ord">
        <pc:chgData name="MARRELLI Lionello" userId="b1bb472e-b204-4398-9184-0fb7879be745" providerId="ADAL" clId="{C7B46D09-4A9A-4B33-A391-BD8DC86D56FC}" dt="2026-03-25T07:20:33.638" v="389"/>
        <pc:sldMkLst>
          <pc:docMk/>
          <pc:sldMk cId="1533057652" sldId="287"/>
        </pc:sldMkLst>
        <pc:spChg chg="mod">
          <ac:chgData name="MARRELLI Lionello" userId="b1bb472e-b204-4398-9184-0fb7879be745" providerId="ADAL" clId="{C7B46D09-4A9A-4B33-A391-BD8DC86D56FC}" dt="2026-03-25T07:15:55.042" v="196" actId="6549"/>
          <ac:spMkLst>
            <pc:docMk/>
            <pc:sldMk cId="1533057652" sldId="287"/>
            <ac:spMk id="2" creationId="{E5EDD713-A31D-4478-ABB0-84486F445FED}"/>
          </ac:spMkLst>
        </pc:spChg>
        <pc:spChg chg="mod">
          <ac:chgData name="MARRELLI Lionello" userId="b1bb472e-b204-4398-9184-0fb7879be745" providerId="ADAL" clId="{C7B46D09-4A9A-4B33-A391-BD8DC86D56FC}" dt="2026-03-25T07:19:28.286" v="387" actId="20577"/>
          <ac:spMkLst>
            <pc:docMk/>
            <pc:sldMk cId="1533057652" sldId="287"/>
            <ac:spMk id="3" creationId="{4A9FEA35-3A5E-4698-91AA-FE1BE9D633E8}"/>
          </ac:spMkLst>
        </pc:spChg>
        <pc:picChg chg="add mod">
          <ac:chgData name="MARRELLI Lionello" userId="b1bb472e-b204-4398-9184-0fb7879be745" providerId="ADAL" clId="{C7B46D09-4A9A-4B33-A391-BD8DC86D56FC}" dt="2026-03-25T07:14:37.370" v="100" actId="1076"/>
          <ac:picMkLst>
            <pc:docMk/>
            <pc:sldMk cId="1533057652" sldId="287"/>
            <ac:picMk id="4" creationId="{8F94FD5A-37C2-46B1-8405-FD9B4848F8F4}"/>
          </ac:picMkLst>
        </pc:picChg>
      </pc:sldChg>
      <pc:sldChg chg="add del">
        <pc:chgData name="MARRELLI Lionello" userId="b1bb472e-b204-4398-9184-0fb7879be745" providerId="ADAL" clId="{C7B46D09-4A9A-4B33-A391-BD8DC86D56FC}" dt="2026-03-25T07:01:53.662" v="11"/>
        <pc:sldMkLst>
          <pc:docMk/>
          <pc:sldMk cId="1959391995" sldId="5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A19FA-41AE-4F2A-8228-3399FEB02D4B}" type="datetimeFigureOut">
              <a:rPr lang="it-IT" smtClean="0"/>
              <a:t>25/03/2026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F2187-BD6B-4CD4-8DF4-F350925E52C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472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1F2187-BD6B-4CD4-8DF4-F350925E52C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9433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3">
            <a:extLst>
              <a:ext uri="{FF2B5EF4-FFF2-40B4-BE49-F238E27FC236}">
                <a16:creationId xmlns:a16="http://schemas.microsoft.com/office/drawing/2014/main" id="{25F6244B-B1B3-416D-B88B-0FE1D1159F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9003"/>
          <a:stretch/>
        </p:blipFill>
        <p:spPr>
          <a:xfrm>
            <a:off x="0" y="1310759"/>
            <a:ext cx="12202758" cy="50386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3D0686-F3B6-4B9D-A347-9CE02FFD17B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200" y="2230821"/>
            <a:ext cx="3795445" cy="1519246"/>
          </a:xfrm>
        </p:spPr>
        <p:txBody>
          <a:bodyPr anchor="b">
            <a:normAutofit/>
          </a:bodyPr>
          <a:lstStyle>
            <a:lvl1pPr algn="l">
              <a:defRPr sz="4500"/>
            </a:lvl1pPr>
          </a:lstStyle>
          <a:p>
            <a:r>
              <a:rPr lang="it-IT" dirty="0"/>
              <a:t>titolo dello schema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0DCE23-7D2E-4485-A8A3-6D0DC38C1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879437"/>
            <a:ext cx="3795445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IT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27805BB2-49DE-4832-9EF2-DACA471C18BD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8449" y="2106202"/>
            <a:ext cx="5712431" cy="3754848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6A686CD-BC84-4E44-BDAF-161736E81F4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5681663"/>
            <a:ext cx="3795444" cy="482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date</a:t>
            </a:r>
          </a:p>
        </p:txBody>
      </p:sp>
    </p:spTree>
    <p:extLst>
      <p:ext uri="{BB962C8B-B14F-4D97-AF65-F5344CB8AC3E}">
        <p14:creationId xmlns:p14="http://schemas.microsoft.com/office/powerpoint/2010/main" val="668521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a Sing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2AD33-DA79-48EA-BEC0-0BEFF47DB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AC24DE-F863-4140-8AA8-3A7F0C1DF7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BD31E795-7061-4CF6-8233-FAAC5B006E1A}" type="slidenum">
              <a:rPr lang="en-GB" smtClean="0"/>
              <a:pPr algn="ctr"/>
              <a:t>‹#›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B56A8A-7031-4FB7-A779-105862AF59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2016125"/>
            <a:ext cx="11663363" cy="4073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346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ppia colon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88E66-5D5E-434C-9FF3-B6107D45C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BDDEC2-4AB7-4A45-A0CB-7E1B0F35AD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BD31E795-7061-4CF6-8233-FAAC5B006E1A}" type="slidenum">
              <a:rPr lang="en-GB" smtClean="0"/>
              <a:pPr algn="ctr"/>
              <a:t>‹#›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DFAA03-DD07-4A25-8165-E0DBB7484B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6" y="2005013"/>
            <a:ext cx="5596948" cy="427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914B9C5-1335-466B-8211-2DC25EF56C4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65864" y="2005013"/>
            <a:ext cx="5652886" cy="4270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409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6.png"/><Relationship Id="rId18" Type="http://schemas.microsoft.com/office/2007/relationships/hdphoto" Target="../media/hdphoto4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12" Type="http://schemas.openxmlformats.org/officeDocument/2006/relationships/image" Target="../media/image5.emf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3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1.jpg"/><Relationship Id="rId15" Type="http://schemas.openxmlformats.org/officeDocument/2006/relationships/image" Target="../media/image8.png"/><Relationship Id="rId10" Type="http://schemas.microsoft.com/office/2007/relationships/hdphoto" Target="../media/hdphoto2.wdp"/><Relationship Id="rId4" Type="http://schemas.openxmlformats.org/officeDocument/2006/relationships/theme" Target="../theme/theme1.xml"/><Relationship Id="rId9" Type="http://schemas.openxmlformats.org/officeDocument/2006/relationships/image" Target="../media/image4.png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838A3F9A-B0DF-455D-9D22-F973C5829AD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352350"/>
            <a:ext cx="12192000" cy="520700"/>
          </a:xfrm>
          <a:prstGeom prst="rect">
            <a:avLst/>
          </a:prstGeom>
        </p:spPr>
      </p:pic>
      <p:pic>
        <p:nvPicPr>
          <p:cNvPr id="7" name="Immagine 21">
            <a:extLst>
              <a:ext uri="{FF2B5EF4-FFF2-40B4-BE49-F238E27FC236}">
                <a16:creationId xmlns:a16="http://schemas.microsoft.com/office/drawing/2014/main" id="{05C8ED0B-EDF3-4C3A-92D1-A4F9DD64EA1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-58951"/>
            <a:ext cx="12192000" cy="12192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5A10E0-2D6B-4598-95E9-DAF7E2001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1335636"/>
            <a:ext cx="11662883" cy="5173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6820F-9E8E-47CA-AD4E-6E99B9E0B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686" y="2013303"/>
            <a:ext cx="11662883" cy="4163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7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550" y="6413572"/>
            <a:ext cx="868456" cy="405204"/>
          </a:xfrm>
          <a:prstGeom prst="rect">
            <a:avLst/>
          </a:prstGeom>
        </p:spPr>
      </p:pic>
      <p:pic>
        <p:nvPicPr>
          <p:cNvPr id="12" name="Graphic 2"/>
          <p:cNvPicPr/>
          <p:nvPr userDrawn="1"/>
        </p:nvPicPr>
        <p:blipFill>
          <a:blip r:embed="rId9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595" y="6519759"/>
            <a:ext cx="611057" cy="269328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9926860" y="6311596"/>
            <a:ext cx="1004376" cy="575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962322454"/>
              </p:ext>
            </p:extLst>
          </p:nvPr>
        </p:nvGraphicFramePr>
        <p:xfrm>
          <a:off x="10138945" y="6389614"/>
          <a:ext cx="598846" cy="394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11" imgW="2152547" imgH="1419225" progId="Acrobat.Document.DC">
                  <p:embed/>
                </p:oleObj>
              </mc:Choice>
              <mc:Fallback>
                <p:oleObj name="Acrobat Document" r:id="rId11" imgW="2152547" imgH="1419225" progId="Acrobat.Document.DC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138945" y="6389614"/>
                        <a:ext cx="598846" cy="394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727" y="6409948"/>
            <a:ext cx="773062" cy="399383"/>
          </a:xfrm>
          <a:prstGeom prst="rect">
            <a:avLst/>
          </a:prstGeom>
        </p:spPr>
      </p:pic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6863BC19-E814-447A-9737-03C21E8433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430138"/>
            <a:ext cx="2743200" cy="365125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1200" b="1">
                <a:solidFill>
                  <a:schemeClr val="bg1"/>
                </a:solidFill>
              </a:defRPr>
            </a:lvl1pPr>
          </a:lstStyle>
          <a:p>
            <a:pPr algn="ctr"/>
            <a:fld id="{BD31E795-7061-4CF6-8233-FAAC5B006E1A}" type="slidenum">
              <a:rPr lang="en-GB" smtClean="0"/>
              <a:pPr algn="ctr"/>
              <a:t>‹#›</a:t>
            </a:fld>
            <a:endParaRPr lang="en-GB" dirty="0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441297" y="6478561"/>
            <a:ext cx="33172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err="1">
                <a:solidFill>
                  <a:schemeClr val="bg1"/>
                </a:solidFill>
                <a:latin typeface="Titillium"/>
              </a:rPr>
              <a:t>missione</a:t>
            </a:r>
            <a:r>
              <a:rPr lang="en-GB" sz="1000" dirty="0">
                <a:solidFill>
                  <a:schemeClr val="bg1"/>
                </a:solidFill>
                <a:latin typeface="Titillium"/>
              </a:rPr>
              <a:t> 4 – </a:t>
            </a:r>
            <a:r>
              <a:rPr lang="en-GB" sz="1000" dirty="0" err="1">
                <a:solidFill>
                  <a:schemeClr val="bg1"/>
                </a:solidFill>
                <a:latin typeface="Titillium"/>
              </a:rPr>
              <a:t>istruzione</a:t>
            </a:r>
            <a:r>
              <a:rPr lang="en-GB" sz="1000" dirty="0">
                <a:solidFill>
                  <a:schemeClr val="bg1"/>
                </a:solidFill>
                <a:latin typeface="Titillium"/>
              </a:rPr>
              <a:t> e </a:t>
            </a:r>
            <a:r>
              <a:rPr lang="en-GB" sz="1000" dirty="0" err="1">
                <a:solidFill>
                  <a:schemeClr val="bg1"/>
                </a:solidFill>
                <a:latin typeface="Titillium"/>
              </a:rPr>
              <a:t>ricerca</a:t>
            </a:r>
            <a:endParaRPr lang="en-GB" sz="1000" dirty="0">
              <a:solidFill>
                <a:schemeClr val="bg1"/>
              </a:solidFill>
              <a:latin typeface="Titillium"/>
            </a:endParaRPr>
          </a:p>
        </p:txBody>
      </p:sp>
      <p:sp>
        <p:nvSpPr>
          <p:cNvPr id="5" name="AutoShape 19" descr="logo-federico-ii – Scritture in transito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1" name="Picture 17" descr="https://www.unipd.it/sites/unipd.it/themes/unipd_2017/img/logo-UNIPD-white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808" y="603018"/>
            <a:ext cx="796975" cy="36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ome - Federica Web Learning"/>
          <p:cNvPicPr>
            <a:picLocks noChangeAspect="1" noChangeArrowheads="1"/>
          </p:cNvPicPr>
          <p:nvPr userDrawn="1"/>
        </p:nvPicPr>
        <p:blipFill>
          <a:blip r:embed="rId1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661" y="633767"/>
            <a:ext cx="1254909" cy="29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254" y="13333"/>
            <a:ext cx="1895694" cy="50417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143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it-IT" sz="2800" b="1" kern="1200" dirty="0">
          <a:solidFill>
            <a:srgbClr val="B27F47"/>
          </a:solidFill>
          <a:latin typeface="Titillium Bd" pitchFamily="2" charset="77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it-IT" sz="1400" kern="1200" dirty="0">
          <a:solidFill>
            <a:schemeClr val="tx1"/>
          </a:solidFill>
          <a:effectLst/>
          <a:latin typeface="Titillium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CCC7D-5E06-47A8-A7BC-3298CBC830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noProof="0" dirty="0"/>
              <a:t>The RFX-mod2</a:t>
            </a:r>
            <a:br>
              <a:rPr lang="en-GB" noProof="0" dirty="0"/>
            </a:br>
            <a:r>
              <a:rPr lang="en-GB" noProof="0" dirty="0"/>
              <a:t>experiment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0F7673-4CDE-4739-943F-69412A824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657" y="3965357"/>
            <a:ext cx="4554987" cy="1209005"/>
          </a:xfrm>
        </p:spPr>
        <p:txBody>
          <a:bodyPr/>
          <a:lstStyle/>
          <a:p>
            <a:r>
              <a:rPr lang="en-GB" noProof="0" dirty="0"/>
              <a:t>CUP: B53C22003070006</a:t>
            </a:r>
          </a:p>
          <a:p>
            <a:r>
              <a:rPr lang="en-GB" noProof="0" dirty="0">
                <a:solidFill>
                  <a:srgbClr val="0033CC"/>
                </a:solidFill>
              </a:rPr>
              <a:t>L. Marrelli and the RFX-mod2-team</a:t>
            </a:r>
            <a:endParaRPr lang="en-GB" noProof="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8DD676-B753-4CB8-A8F7-2BEFC134999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8200" y="5545015"/>
            <a:ext cx="3795444" cy="619248"/>
          </a:xfrm>
        </p:spPr>
        <p:txBody>
          <a:bodyPr>
            <a:normAutofit lnSpcReduction="10000"/>
          </a:bodyPr>
          <a:lstStyle/>
          <a:p>
            <a:r>
              <a:rPr lang="en-GB" sz="1600" noProof="0" dirty="0"/>
              <a:t>NEFERTARI Final Workshop</a:t>
            </a:r>
          </a:p>
          <a:p>
            <a:r>
              <a:rPr lang="en-GB" sz="1600" noProof="0" dirty="0"/>
              <a:t>Padova, 22-25/3/2026</a:t>
            </a:r>
          </a:p>
          <a:p>
            <a:endParaRPr lang="en-GB" sz="1600" noProof="0" dirty="0"/>
          </a:p>
          <a:p>
            <a:endParaRPr lang="en-GB" sz="1600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65F473-9894-4C88-BB89-32370CA04E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431" y="1085367"/>
            <a:ext cx="6571369" cy="550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892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76CD1-86D4-4286-B101-622566BCD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 results: From Multiple Helicity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97082-BC50-4176-BCD9-894BC43672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6" y="2016125"/>
            <a:ext cx="6760729" cy="4073525"/>
          </a:xfrm>
        </p:spPr>
        <p:txBody>
          <a:bodyPr>
            <a:normAutofit/>
          </a:bodyPr>
          <a:lstStyle/>
          <a:p>
            <a:r>
              <a:rPr lang="en-GB" sz="2000" dirty="0"/>
              <a:t>At low plasma currents many tearing modes are present, spooling performances and generating localized bulging of the plasma column.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598E54-B0B2-4364-BE16-4FA0EDE9DE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6" r="55165" b="14578"/>
          <a:stretch/>
        </p:blipFill>
        <p:spPr>
          <a:xfrm>
            <a:off x="7570123" y="1852967"/>
            <a:ext cx="3454631" cy="39035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29B4C9-05D5-4CED-9FA4-7DE377CAD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173" y="3151000"/>
            <a:ext cx="1203965" cy="1679084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747D275D-612F-41F5-B77F-2E13C7F01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0" y="3990542"/>
            <a:ext cx="3074765" cy="219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705A17-9AE8-40AF-8F68-D9217EF45887}"/>
              </a:ext>
            </a:extLst>
          </p:cNvPr>
          <p:cNvSpPr txBox="1"/>
          <p:nvPr/>
        </p:nvSpPr>
        <p:spPr>
          <a:xfrm>
            <a:off x="274037" y="3775888"/>
            <a:ext cx="2963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RFX (and RFX-mod with non </a:t>
            </a:r>
            <a:r>
              <a:rPr lang="it-IT" sz="1200" dirty="0" err="1"/>
              <a:t>optimal</a:t>
            </a:r>
            <a:r>
              <a:rPr lang="it-IT" sz="1200" dirty="0"/>
              <a:t> control)</a:t>
            </a:r>
          </a:p>
        </p:txBody>
      </p:sp>
    </p:spTree>
    <p:extLst>
      <p:ext uri="{BB962C8B-B14F-4D97-AF65-F5344CB8AC3E}">
        <p14:creationId xmlns:p14="http://schemas.microsoft.com/office/powerpoint/2010/main" val="1867958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76CD1-86D4-4286-B101-622566BCD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 results: From Multiple Helicity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97082-BC50-4176-BCD9-894BC43672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6" y="2016125"/>
            <a:ext cx="6760729" cy="4073525"/>
          </a:xfrm>
        </p:spPr>
        <p:txBody>
          <a:bodyPr>
            <a:normAutofit/>
          </a:bodyPr>
          <a:lstStyle/>
          <a:p>
            <a:r>
              <a:rPr lang="en-GB" sz="2000" dirty="0"/>
              <a:t>At low plasma currents many tearing modes are present, spooling performances and generating localized bulging of the plasma column.</a:t>
            </a:r>
          </a:p>
          <a:p>
            <a:pPr lvl="1"/>
            <a:r>
              <a:rPr lang="en-GB" sz="1600" dirty="0"/>
              <a:t>RFX-mod was able to partially mitigate wall locking by slowly</a:t>
            </a:r>
            <a:br>
              <a:rPr lang="en-GB" sz="1600" dirty="0"/>
            </a:br>
            <a:r>
              <a:rPr lang="en-GB" sz="1600" dirty="0"/>
              <a:t>rotating the bulging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598E54-B0B2-4364-BE16-4FA0EDE9DE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6" r="55165" b="14578"/>
          <a:stretch/>
        </p:blipFill>
        <p:spPr>
          <a:xfrm>
            <a:off x="7570123" y="1852967"/>
            <a:ext cx="3454631" cy="39035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29B4C9-05D5-4CED-9FA4-7DE377CAD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173" y="3151000"/>
            <a:ext cx="1203965" cy="1679084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747D275D-612F-41F5-B77F-2E13C7F01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20" y="3990542"/>
            <a:ext cx="3074765" cy="219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D0031A-F979-4355-85F1-805EC486A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680" y="3987669"/>
            <a:ext cx="3113925" cy="222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705A17-9AE8-40AF-8F68-D9217EF45887}"/>
              </a:ext>
            </a:extLst>
          </p:cNvPr>
          <p:cNvSpPr txBox="1"/>
          <p:nvPr/>
        </p:nvSpPr>
        <p:spPr>
          <a:xfrm>
            <a:off x="274037" y="3775888"/>
            <a:ext cx="2963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chemeClr val="bg1">
                    <a:lumMod val="75000"/>
                  </a:schemeClr>
                </a:solidFill>
              </a:rPr>
              <a:t>RFX (and RFX-mod with non </a:t>
            </a:r>
            <a:r>
              <a:rPr lang="it-IT" sz="1200" dirty="0" err="1">
                <a:solidFill>
                  <a:schemeClr val="bg1">
                    <a:lumMod val="75000"/>
                  </a:schemeClr>
                </a:solidFill>
              </a:rPr>
              <a:t>optimal</a:t>
            </a:r>
            <a:r>
              <a:rPr lang="it-IT" sz="1200" dirty="0">
                <a:solidFill>
                  <a:schemeClr val="bg1">
                    <a:lumMod val="75000"/>
                  </a:schemeClr>
                </a:solidFill>
              </a:rPr>
              <a:t> control)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009691-1E51-4D4A-9B5B-CCC87D2A3EAF}"/>
              </a:ext>
            </a:extLst>
          </p:cNvPr>
          <p:cNvSpPr txBox="1"/>
          <p:nvPr/>
        </p:nvSpPr>
        <p:spPr>
          <a:xfrm>
            <a:off x="3522582" y="3804766"/>
            <a:ext cx="2611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RFX-mod with Advanced Mode Control</a:t>
            </a:r>
          </a:p>
        </p:txBody>
      </p:sp>
    </p:spTree>
    <p:extLst>
      <p:ext uri="{BB962C8B-B14F-4D97-AF65-F5344CB8AC3E}">
        <p14:creationId xmlns:p14="http://schemas.microsoft.com/office/powerpoint/2010/main" val="660690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C3B66-73DE-4E87-980F-BDCB680A3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 results: From Multiple Helicity to Quasi single Helicity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15071-7D42-4610-BFDE-9F84155D700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At high plasma currents (Ip &gt; 1MA) one tearing mode</a:t>
            </a:r>
            <a:br>
              <a:rPr lang="en-GB" sz="2000" dirty="0"/>
            </a:br>
            <a:r>
              <a:rPr lang="en-GB" sz="2000" dirty="0"/>
              <a:t> dominates and the core plasma becomes helical</a:t>
            </a:r>
            <a:br>
              <a:rPr lang="en-GB" sz="2000" dirty="0"/>
            </a:br>
            <a:r>
              <a:rPr lang="en-GB" sz="2000" dirty="0"/>
              <a:t> with internal transport barriers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2B62BD7-3E25-4513-B6E8-DBABB71E03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3" t="8636" r="25552" b="14849"/>
          <a:stretch/>
        </p:blipFill>
        <p:spPr>
          <a:xfrm>
            <a:off x="6987692" y="1940578"/>
            <a:ext cx="5096649" cy="43330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54354F-1DAD-477D-BF02-FB287334D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12" y="3119647"/>
            <a:ext cx="6658027" cy="23147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46FFDB0-039C-44F6-95C3-8EA8DEF79C70}"/>
              </a:ext>
            </a:extLst>
          </p:cNvPr>
          <p:cNvSpPr txBox="1"/>
          <p:nvPr/>
        </p:nvSpPr>
        <p:spPr>
          <a:xfrm>
            <a:off x="150812" y="5798962"/>
            <a:ext cx="792258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dirty="0"/>
              <a:t>Lorenzini, (2009). "Self-</a:t>
            </a:r>
            <a:r>
              <a:rPr lang="it-IT" sz="1050" dirty="0" err="1"/>
              <a:t>organized</a:t>
            </a:r>
            <a:r>
              <a:rPr lang="it-IT" sz="1050" dirty="0"/>
              <a:t> </a:t>
            </a:r>
            <a:r>
              <a:rPr lang="it-IT" sz="1050" dirty="0" err="1"/>
              <a:t>helical</a:t>
            </a:r>
            <a:r>
              <a:rPr lang="it-IT" sz="1050" dirty="0"/>
              <a:t> </a:t>
            </a:r>
            <a:r>
              <a:rPr lang="it-IT" sz="1050" dirty="0" err="1"/>
              <a:t>equilibria</a:t>
            </a:r>
            <a:r>
              <a:rPr lang="it-IT" sz="1050" dirty="0"/>
              <a:t> </a:t>
            </a:r>
            <a:r>
              <a:rPr lang="it-IT" sz="1050" dirty="0" err="1"/>
              <a:t>as</a:t>
            </a:r>
            <a:r>
              <a:rPr lang="it-IT" sz="1050" dirty="0"/>
              <a:t> a new </a:t>
            </a:r>
            <a:r>
              <a:rPr lang="it-IT" sz="1050" dirty="0" err="1"/>
              <a:t>paradigm</a:t>
            </a:r>
            <a:r>
              <a:rPr lang="it-IT" sz="1050" dirty="0"/>
              <a:t> for ohmically </a:t>
            </a:r>
            <a:r>
              <a:rPr lang="it-IT" sz="1050" dirty="0" err="1"/>
              <a:t>heated</a:t>
            </a:r>
            <a:r>
              <a:rPr lang="it-IT" sz="1050" dirty="0"/>
              <a:t> fusion </a:t>
            </a:r>
            <a:r>
              <a:rPr lang="it-IT" sz="1050" dirty="0" err="1"/>
              <a:t>plasmas</a:t>
            </a:r>
            <a:r>
              <a:rPr lang="it-IT" sz="1050" dirty="0"/>
              <a:t>". ''Nature </a:t>
            </a:r>
            <a:r>
              <a:rPr lang="it-IT" sz="1050" dirty="0" err="1"/>
              <a:t>Physics</a:t>
            </a:r>
            <a:r>
              <a:rPr lang="it-IT" sz="1050" dirty="0"/>
              <a:t>'' 5: 570-574.</a:t>
            </a:r>
          </a:p>
        </p:txBody>
      </p:sp>
    </p:spTree>
    <p:extLst>
      <p:ext uri="{BB962C8B-B14F-4D97-AF65-F5344CB8AC3E}">
        <p14:creationId xmlns:p14="http://schemas.microsoft.com/office/powerpoint/2010/main" val="4246112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F79B4-1B9E-43F2-8B04-149CEA4A2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 as a ohmic tokamak, Very Low q and Ultra Low 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01DBB-CE08-4CA6-9611-CCE9BB889A0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Thanks to TF coils design (0.5T for 1 s) and active feedback</a:t>
            </a:r>
          </a:p>
          <a:p>
            <a:pPr lvl="1"/>
            <a:r>
              <a:rPr lang="en-GB" sz="1600" dirty="0"/>
              <a:t>RFX-mod also operated below the q(a)&lt;2 limit [1]</a:t>
            </a:r>
          </a:p>
          <a:p>
            <a:pPr lvl="1"/>
            <a:r>
              <a:rPr lang="en-GB" sz="1600" dirty="0"/>
              <a:t>Performed disruption prevention studies [2]</a:t>
            </a:r>
          </a:p>
          <a:p>
            <a:pPr lvl="1"/>
            <a:r>
              <a:rPr lang="en-GB" sz="1600" dirty="0"/>
              <a:t>Performed runaway mitigation with RMP [3]</a:t>
            </a:r>
          </a:p>
          <a:p>
            <a:pPr lvl="1"/>
            <a:endParaRPr lang="en-GB" sz="1600" dirty="0"/>
          </a:p>
          <a:p>
            <a:pPr lvl="1"/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9A21DB-DEAB-4478-B3A5-AA191B29D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63" y="3142111"/>
            <a:ext cx="6006001" cy="266996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C0790E-56F9-46A9-91CF-865404F98466}"/>
              </a:ext>
            </a:extLst>
          </p:cNvPr>
          <p:cNvSpPr/>
          <p:nvPr/>
        </p:nvSpPr>
        <p:spPr>
          <a:xfrm>
            <a:off x="286595" y="5766484"/>
            <a:ext cx="902365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/>
              <a:t>[1] Zanca P, et al.. Plasma </a:t>
            </a:r>
            <a:r>
              <a:rPr lang="it-IT" sz="1100" dirty="0" err="1"/>
              <a:t>Phys</a:t>
            </a:r>
            <a:r>
              <a:rPr lang="it-IT" sz="1100" dirty="0"/>
              <a:t> Control Fusion. 2012 Sep 1;54(9):094004</a:t>
            </a:r>
          </a:p>
          <a:p>
            <a:r>
              <a:rPr lang="it-IT" sz="1100" dirty="0"/>
              <a:t>[2] Zanca P., et al.  (2015). "An </a:t>
            </a:r>
            <a:r>
              <a:rPr lang="it-IT" sz="1100" dirty="0" err="1"/>
              <a:t>active</a:t>
            </a:r>
            <a:r>
              <a:rPr lang="it-IT" sz="1100" dirty="0"/>
              <a:t> feedback recovery technique from disruption events </a:t>
            </a:r>
            <a:r>
              <a:rPr lang="it-IT" sz="1100" dirty="0" err="1"/>
              <a:t>induced</a:t>
            </a:r>
            <a:r>
              <a:rPr lang="it-IT" sz="1100" dirty="0"/>
              <a:t> by m = 2, n = 1…, </a:t>
            </a:r>
            <a:r>
              <a:rPr lang="it-IT" sz="1100" dirty="0" err="1"/>
              <a:t>Nuclear</a:t>
            </a:r>
            <a:r>
              <a:rPr lang="it-IT" sz="1100" dirty="0"/>
              <a:t> Fusion 55: 043020.</a:t>
            </a:r>
          </a:p>
          <a:p>
            <a:r>
              <a:rPr lang="it-IT" sz="1100" dirty="0"/>
              <a:t>[3] Gobbin, et al (2024). "</a:t>
            </a:r>
            <a:r>
              <a:rPr lang="it-IT" sz="1100" dirty="0" err="1"/>
              <a:t>Runaway</a:t>
            </a:r>
            <a:r>
              <a:rPr lang="it-IT" sz="1100" dirty="0"/>
              <a:t> electron </a:t>
            </a:r>
            <a:r>
              <a:rPr lang="it-IT" sz="1100" dirty="0" err="1"/>
              <a:t>mitigation</a:t>
            </a:r>
            <a:r>
              <a:rPr lang="it-IT" sz="1100" dirty="0"/>
              <a:t> by 3D fields </a:t>
            </a:r>
            <a:r>
              <a:rPr lang="it-IT" sz="1100" dirty="0" err="1"/>
              <a:t>application</a:t>
            </a:r>
            <a:r>
              <a:rPr lang="it-IT" sz="1100" dirty="0"/>
              <a:t> in ASDEX upgrade, COMPASS, and RFX-mod". ''</a:t>
            </a:r>
            <a:r>
              <a:rPr lang="it-IT" sz="1100" dirty="0" err="1"/>
              <a:t>Frontiers</a:t>
            </a:r>
            <a:r>
              <a:rPr lang="it-IT" sz="1100" dirty="0"/>
              <a:t> in </a:t>
            </a:r>
            <a:r>
              <a:rPr lang="it-IT" sz="1100" dirty="0" err="1"/>
              <a:t>Physics</a:t>
            </a:r>
            <a:r>
              <a:rPr lang="it-IT" sz="1100" dirty="0"/>
              <a:t>'' 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C8C332-8E12-4471-8FD3-E470A08432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7" t="8007" r="28829" b="15243"/>
          <a:stretch/>
        </p:blipFill>
        <p:spPr>
          <a:xfrm>
            <a:off x="7321469" y="2142071"/>
            <a:ext cx="4583935" cy="401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85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FF79F-3BBE-4871-8101-4C22B9856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RFX-mod: shaped tokamak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9A5C5-7243-4A45-A126-3473CDCCF94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Reconfigurable  connections to field shaping coils allow shaping</a:t>
            </a:r>
          </a:p>
          <a:p>
            <a:pPr lvl="1"/>
            <a:r>
              <a:rPr lang="en-GB" dirty="0"/>
              <a:t>Positive and Negative Triangularity</a:t>
            </a:r>
          </a:p>
          <a:p>
            <a:pPr lvl="1"/>
            <a:r>
              <a:rPr lang="en-GB" dirty="0"/>
              <a:t>Single (upper and lower) Null, Double Null, Snow Flake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CDB47E-AED6-410D-9820-B4858E4F1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953" y="3186953"/>
            <a:ext cx="3356658" cy="2582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DE556B-39D8-4E76-88A7-A71F43802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362" y="3186953"/>
            <a:ext cx="2939970" cy="25821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B89AE4-C453-4FC3-8814-1652410F6B06}"/>
              </a:ext>
            </a:extLst>
          </p:cNvPr>
          <p:cNvSpPr txBox="1"/>
          <p:nvPr/>
        </p:nvSpPr>
        <p:spPr>
          <a:xfrm>
            <a:off x="5924362" y="5880580"/>
            <a:ext cx="60982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0" i="1" u="none" strike="noStrike" baseline="0" dirty="0">
                <a:latin typeface="Calibri,Italic"/>
              </a:rPr>
              <a:t>D. Abate, Plasma Phys. Control. Fusion 62, 085001 (2020)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524691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93058-0D07-43EF-88F6-2E5A00B23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RFX-mod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EA838-7146-4259-ADBB-6232BAE7EB7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207" y="1776845"/>
            <a:ext cx="11663363" cy="4316027"/>
          </a:xfrm>
        </p:spPr>
        <p:txBody>
          <a:bodyPr>
            <a:normAutofit/>
          </a:bodyPr>
          <a:lstStyle/>
          <a:p>
            <a:r>
              <a:rPr lang="en-GB" sz="1800" dirty="0"/>
              <a:t>RFX-mod performances were limited by the highly resistive Inconel Vacuum Vessel, causing wall locking of multiple Tearing Modes and subsequent localized Plasma Wall Interaction</a:t>
            </a:r>
          </a:p>
        </p:txBody>
      </p:sp>
      <p:pic>
        <p:nvPicPr>
          <p:cNvPr id="14" name="Immagine 4">
            <a:extLst>
              <a:ext uri="{FF2B5EF4-FFF2-40B4-BE49-F238E27FC236}">
                <a16:creationId xmlns:a16="http://schemas.microsoft.com/office/drawing/2014/main" id="{14290D35-7B45-49B8-94B5-81DA43809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64" t="11134" r="3084" b="5904"/>
          <a:stretch>
            <a:fillRect/>
          </a:stretch>
        </p:blipFill>
        <p:spPr bwMode="auto">
          <a:xfrm>
            <a:off x="491564" y="2738298"/>
            <a:ext cx="2846388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">
            <a:extLst>
              <a:ext uri="{FF2B5EF4-FFF2-40B4-BE49-F238E27FC236}">
                <a16:creationId xmlns:a16="http://schemas.microsoft.com/office/drawing/2014/main" id="{C42CB1BD-B593-4E23-A9BB-BF4640ACF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8257" y="3659286"/>
            <a:ext cx="201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1800" dirty="0">
                <a:latin typeface="Arial" pitchFamily="34" charset="0"/>
              </a:rPr>
              <a:t>Mechanical support structure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EA6BE4-0AAE-40FC-8B2C-85DD60118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2871" y="4767504"/>
            <a:ext cx="20875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1800" dirty="0">
                <a:solidFill>
                  <a:srgbClr val="C00000"/>
                </a:solidFill>
                <a:latin typeface="Arial" pitchFamily="34" charset="0"/>
              </a:rPr>
              <a:t>Passive stabilizing Cu shell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80D09-AF20-47BB-97F0-C528B0C27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2243" y="5504478"/>
            <a:ext cx="1721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1800" dirty="0">
                <a:solidFill>
                  <a:srgbClr val="996633"/>
                </a:solidFill>
                <a:latin typeface="Arial" pitchFamily="34" charset="0"/>
              </a:rPr>
              <a:t>Vacuum vessel</a:t>
            </a:r>
          </a:p>
        </p:txBody>
      </p:sp>
      <p:sp>
        <p:nvSpPr>
          <p:cNvPr id="18" name="TextBox 3">
            <a:extLst>
              <a:ext uri="{FF2B5EF4-FFF2-40B4-BE49-F238E27FC236}">
                <a16:creationId xmlns:a16="http://schemas.microsoft.com/office/drawing/2014/main" id="{88BF56FE-CE06-4CBD-8B3D-9F8E62C52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825" y="5925483"/>
            <a:ext cx="22425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1800" dirty="0">
                <a:latin typeface="Arial" pitchFamily="34" charset="0"/>
              </a:rPr>
              <a:t>First wall (graphite)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775993B-52D4-4606-8B5D-3F74143517AC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669617" y="5090670"/>
            <a:ext cx="623254" cy="19706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58ADB10-A00C-4817-947D-AC927851F153}"/>
              </a:ext>
            </a:extLst>
          </p:cNvPr>
          <p:cNvCxnSpPr/>
          <p:nvPr/>
        </p:nvCxnSpPr>
        <p:spPr>
          <a:xfrm flipH="1" flipV="1">
            <a:off x="1914758" y="5805535"/>
            <a:ext cx="720725" cy="28733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1F071E-9CA1-4BD9-A76C-C5DFF4224183}"/>
              </a:ext>
            </a:extLst>
          </p:cNvPr>
          <p:cNvCxnSpPr>
            <a:cxnSpLocks/>
          </p:cNvCxnSpPr>
          <p:nvPr/>
        </p:nvCxnSpPr>
        <p:spPr>
          <a:xfrm flipH="1" flipV="1">
            <a:off x="2398022" y="5610904"/>
            <a:ext cx="708584" cy="135622"/>
          </a:xfrm>
          <a:prstGeom prst="straightConnector1">
            <a:avLst/>
          </a:prstGeom>
          <a:ln w="28575">
            <a:solidFill>
              <a:srgbClr val="9966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370B9FD-2ECD-4C32-BAA7-E1EFA269C9DC}"/>
              </a:ext>
            </a:extLst>
          </p:cNvPr>
          <p:cNvCxnSpPr/>
          <p:nvPr/>
        </p:nvCxnSpPr>
        <p:spPr>
          <a:xfrm flipH="1">
            <a:off x="2942827" y="3980998"/>
            <a:ext cx="700088" cy="2174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">
            <a:extLst>
              <a:ext uri="{FF2B5EF4-FFF2-40B4-BE49-F238E27FC236}">
                <a16:creationId xmlns:a16="http://schemas.microsoft.com/office/drawing/2014/main" id="{9FD144A0-3C78-43FB-ACEC-4E0B2FE03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3186" y="3037328"/>
            <a:ext cx="1584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2400" b="1" dirty="0">
                <a:latin typeface="Arial" pitchFamily="34" charset="0"/>
              </a:rPr>
              <a:t>RFX-mod</a:t>
            </a:r>
          </a:p>
        </p:txBody>
      </p:sp>
    </p:spTree>
    <p:extLst>
      <p:ext uri="{BB962C8B-B14F-4D97-AF65-F5344CB8AC3E}">
        <p14:creationId xmlns:p14="http://schemas.microsoft.com/office/powerpoint/2010/main" val="2165098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93058-0D07-43EF-88F6-2E5A00B23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RFX-mod to RFX-mod2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EA838-7146-4259-ADBB-6232BAE7EB7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207" y="1776845"/>
            <a:ext cx="11663363" cy="4316027"/>
          </a:xfrm>
        </p:spPr>
        <p:txBody>
          <a:bodyPr>
            <a:normAutofit/>
          </a:bodyPr>
          <a:lstStyle/>
          <a:p>
            <a:r>
              <a:rPr lang="en-GB" sz="1800" dirty="0"/>
              <a:t>RFX-mod performances were limited by the highly resistive Inconel Vacuum Vessel, causing wall locking of multiple Tearing Modes and subsequent localized Plasma Wall Interaction</a:t>
            </a:r>
          </a:p>
          <a:p>
            <a:r>
              <a:rPr lang="en-GB" sz="1800" dirty="0"/>
              <a:t>Thanks to  POR FESR regional funding «MIAIVO», RFX-mod have been modified to remove the Inconel Vessel</a:t>
            </a:r>
          </a:p>
        </p:txBody>
      </p:sp>
      <p:pic>
        <p:nvPicPr>
          <p:cNvPr id="14" name="Immagine 4">
            <a:extLst>
              <a:ext uri="{FF2B5EF4-FFF2-40B4-BE49-F238E27FC236}">
                <a16:creationId xmlns:a16="http://schemas.microsoft.com/office/drawing/2014/main" id="{14290D35-7B45-49B8-94B5-81DA43809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64" t="11134" r="3084" b="5904"/>
          <a:stretch>
            <a:fillRect/>
          </a:stretch>
        </p:blipFill>
        <p:spPr bwMode="auto">
          <a:xfrm>
            <a:off x="491564" y="2738298"/>
            <a:ext cx="2846388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">
            <a:extLst>
              <a:ext uri="{FF2B5EF4-FFF2-40B4-BE49-F238E27FC236}">
                <a16:creationId xmlns:a16="http://schemas.microsoft.com/office/drawing/2014/main" id="{C42CB1BD-B593-4E23-A9BB-BF4640ACF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8257" y="3659286"/>
            <a:ext cx="201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1800" dirty="0">
                <a:latin typeface="Arial" pitchFamily="34" charset="0"/>
              </a:rPr>
              <a:t>Mechanical support structure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EA6BE4-0AAE-40FC-8B2C-85DD60118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2871" y="4767504"/>
            <a:ext cx="20875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1800" dirty="0">
                <a:solidFill>
                  <a:srgbClr val="C00000"/>
                </a:solidFill>
                <a:latin typeface="Arial" pitchFamily="34" charset="0"/>
              </a:rPr>
              <a:t>Passive stabilizing Cu shell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980D09-AF20-47BB-97F0-C528B0C27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2243" y="5504478"/>
            <a:ext cx="1721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1800" dirty="0">
                <a:solidFill>
                  <a:srgbClr val="996633"/>
                </a:solidFill>
                <a:latin typeface="Arial" pitchFamily="34" charset="0"/>
              </a:rPr>
              <a:t>Vacuum vessel</a:t>
            </a:r>
          </a:p>
        </p:txBody>
      </p:sp>
      <p:sp>
        <p:nvSpPr>
          <p:cNvPr id="18" name="TextBox 3">
            <a:extLst>
              <a:ext uri="{FF2B5EF4-FFF2-40B4-BE49-F238E27FC236}">
                <a16:creationId xmlns:a16="http://schemas.microsoft.com/office/drawing/2014/main" id="{88BF56FE-CE06-4CBD-8B3D-9F8E62C52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825" y="5925483"/>
            <a:ext cx="22425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1800" dirty="0">
                <a:latin typeface="Arial" pitchFamily="34" charset="0"/>
              </a:rPr>
              <a:t>First wall (graphite)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097DEB26-0352-49CE-A7E7-7133DC6D70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61"/>
          <a:stretch/>
        </p:blipFill>
        <p:spPr bwMode="auto">
          <a:xfrm>
            <a:off x="6613557" y="2754303"/>
            <a:ext cx="3262313" cy="3444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775993B-52D4-4606-8B5D-3F74143517AC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669617" y="5090670"/>
            <a:ext cx="623254" cy="19706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58ADB10-A00C-4817-947D-AC927851F153}"/>
              </a:ext>
            </a:extLst>
          </p:cNvPr>
          <p:cNvCxnSpPr/>
          <p:nvPr/>
        </p:nvCxnSpPr>
        <p:spPr>
          <a:xfrm flipH="1" flipV="1">
            <a:off x="1914758" y="5805535"/>
            <a:ext cx="720725" cy="28733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1F071E-9CA1-4BD9-A76C-C5DFF4224183}"/>
              </a:ext>
            </a:extLst>
          </p:cNvPr>
          <p:cNvCxnSpPr>
            <a:cxnSpLocks/>
          </p:cNvCxnSpPr>
          <p:nvPr/>
        </p:nvCxnSpPr>
        <p:spPr>
          <a:xfrm flipH="1" flipV="1">
            <a:off x="2398022" y="5610904"/>
            <a:ext cx="708584" cy="135622"/>
          </a:xfrm>
          <a:prstGeom prst="straightConnector1">
            <a:avLst/>
          </a:prstGeom>
          <a:ln w="28575">
            <a:solidFill>
              <a:srgbClr val="9966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370B9FD-2ECD-4C32-BAA7-E1EFA269C9DC}"/>
              </a:ext>
            </a:extLst>
          </p:cNvPr>
          <p:cNvCxnSpPr/>
          <p:nvPr/>
        </p:nvCxnSpPr>
        <p:spPr>
          <a:xfrm flipH="1">
            <a:off x="2942827" y="3980998"/>
            <a:ext cx="700088" cy="2174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">
            <a:extLst>
              <a:ext uri="{FF2B5EF4-FFF2-40B4-BE49-F238E27FC236}">
                <a16:creationId xmlns:a16="http://schemas.microsoft.com/office/drawing/2014/main" id="{9FD144A0-3C78-43FB-ACEC-4E0B2FE03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3186" y="3037328"/>
            <a:ext cx="1584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2400" b="1" dirty="0">
                <a:latin typeface="Arial" pitchFamily="34" charset="0"/>
              </a:rPr>
              <a:t>RFX-mod</a:t>
            </a:r>
          </a:p>
        </p:txBody>
      </p:sp>
      <p:sp>
        <p:nvSpPr>
          <p:cNvPr id="29" name="TextBox 1">
            <a:extLst>
              <a:ext uri="{FF2B5EF4-FFF2-40B4-BE49-F238E27FC236}">
                <a16:creationId xmlns:a16="http://schemas.microsoft.com/office/drawing/2014/main" id="{21A0DE4A-295D-46DB-A766-8A6D0F92F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4774" y="3036038"/>
            <a:ext cx="19442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 Narrow" pitchFamily="34" charset="0"/>
              </a:defRPr>
            </a:lvl1pPr>
            <a:lvl2pPr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r>
              <a:rPr lang="en-US" altLang="it-IT" sz="2400" b="1" dirty="0">
                <a:latin typeface="Arial" pitchFamily="34" charset="0"/>
              </a:rPr>
              <a:t>RFX-mod2</a:t>
            </a:r>
          </a:p>
        </p:txBody>
      </p:sp>
    </p:spTree>
    <p:extLst>
      <p:ext uri="{BB962C8B-B14F-4D97-AF65-F5344CB8AC3E}">
        <p14:creationId xmlns:p14="http://schemas.microsoft.com/office/powerpoint/2010/main" val="166142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3EB59-A498-418C-ACB0-A86CB98E4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RFX-mod2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A0BE2-8083-4F4A-AE96-5D67199139E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With the new boundary the localized edge deformation decreases by a factor 3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599887C-713F-4909-A5ED-EBD93870D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92" y="3059105"/>
            <a:ext cx="2760049" cy="265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1EF839E-E591-444B-9F2F-8A64FA3BEDE2}"/>
              </a:ext>
            </a:extLst>
          </p:cNvPr>
          <p:cNvSpPr txBox="1"/>
          <p:nvPr/>
        </p:nvSpPr>
        <p:spPr>
          <a:xfrm>
            <a:off x="377687" y="5787930"/>
            <a:ext cx="32101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Zuin, et al (2017). 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Fusion 57: 102012. </a:t>
            </a:r>
          </a:p>
        </p:txBody>
      </p:sp>
    </p:spTree>
    <p:extLst>
      <p:ext uri="{BB962C8B-B14F-4D97-AF65-F5344CB8AC3E}">
        <p14:creationId xmlns:p14="http://schemas.microsoft.com/office/powerpoint/2010/main" val="749313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FD9DC2C-CFF0-40AB-AAD1-89D9F1119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284" y="3381531"/>
            <a:ext cx="4070130" cy="24373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23EB59-A498-418C-ACB0-A86CB98E4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RFX-mod2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A0BE2-8083-4F4A-AE96-5D67199139E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With the new boundary the edge deformation decreases by a factor 3</a:t>
            </a:r>
          </a:p>
          <a:p>
            <a:r>
              <a:rPr lang="en-GB" sz="1800" dirty="0"/>
              <a:t>Wall locking is simulated to occur at 500-800 kA (instead of 100-150kA)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599887C-713F-4909-A5ED-EBD93870D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92" y="3059105"/>
            <a:ext cx="2760049" cy="265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84AC5F-E59B-4DF2-9A24-1A18E204CF48}"/>
              </a:ext>
            </a:extLst>
          </p:cNvPr>
          <p:cNvSpPr txBox="1"/>
          <p:nvPr/>
        </p:nvSpPr>
        <p:spPr>
          <a:xfrm>
            <a:off x="4171835" y="4676288"/>
            <a:ext cx="1593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RFX-mod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Inconel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507730-30F9-41BD-ABCE-AF7F854AD7EA}"/>
              </a:ext>
            </a:extLst>
          </p:cNvPr>
          <p:cNvSpPr txBox="1"/>
          <p:nvPr/>
        </p:nvSpPr>
        <p:spPr>
          <a:xfrm>
            <a:off x="4916975" y="3381531"/>
            <a:ext cx="1695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RFX-mod2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Copper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73452B-3B87-4615-9429-5E779D6AE5E3}"/>
              </a:ext>
            </a:extLst>
          </p:cNvPr>
          <p:cNvSpPr/>
          <p:nvPr/>
        </p:nvSpPr>
        <p:spPr>
          <a:xfrm>
            <a:off x="6055127" y="5896856"/>
            <a:ext cx="34895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Marrelli L, et al.,. 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Fusion. 2019 Jul 1;59(7):076027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F839E-E591-444B-9F2F-8A64FA3BEDE2}"/>
              </a:ext>
            </a:extLst>
          </p:cNvPr>
          <p:cNvSpPr txBox="1"/>
          <p:nvPr/>
        </p:nvSpPr>
        <p:spPr>
          <a:xfrm>
            <a:off x="377687" y="5787930"/>
            <a:ext cx="32101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Zuin, et al (2017). 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Fusion 57: 102012. </a:t>
            </a:r>
          </a:p>
        </p:txBody>
      </p:sp>
    </p:spTree>
    <p:extLst>
      <p:ext uri="{BB962C8B-B14F-4D97-AF65-F5344CB8AC3E}">
        <p14:creationId xmlns:p14="http://schemas.microsoft.com/office/powerpoint/2010/main" val="341426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FD9DC2C-CFF0-40AB-AAD1-89D9F1119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284" y="3381531"/>
            <a:ext cx="4070130" cy="24373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23EB59-A498-418C-ACB0-A86CB98E4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RFX-mod2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A0BE2-8083-4F4A-AE96-5D67199139E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With the new boundary the edge deformation decreases by a factor 3</a:t>
            </a:r>
          </a:p>
          <a:p>
            <a:r>
              <a:rPr lang="en-GB" sz="1800" dirty="0"/>
              <a:t>Wall locking is simulated to occur at 500-800 kA (instead of 100-150kA)</a:t>
            </a:r>
          </a:p>
          <a:p>
            <a:r>
              <a:rPr lang="en-GB" sz="1800" dirty="0"/>
              <a:t> 25% reduction of tearing mode energy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599887C-713F-4909-A5ED-EBD93870D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92" y="3059105"/>
            <a:ext cx="2760049" cy="265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84AC5F-E59B-4DF2-9A24-1A18E204CF48}"/>
              </a:ext>
            </a:extLst>
          </p:cNvPr>
          <p:cNvSpPr txBox="1"/>
          <p:nvPr/>
        </p:nvSpPr>
        <p:spPr>
          <a:xfrm>
            <a:off x="4171835" y="4676288"/>
            <a:ext cx="1593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RFX-mod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Inconel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507730-30F9-41BD-ABCE-AF7F854AD7EA}"/>
              </a:ext>
            </a:extLst>
          </p:cNvPr>
          <p:cNvSpPr txBox="1"/>
          <p:nvPr/>
        </p:nvSpPr>
        <p:spPr>
          <a:xfrm>
            <a:off x="4916975" y="3381531"/>
            <a:ext cx="1695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RFX-mod2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Copper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73452B-3B87-4615-9429-5E779D6AE5E3}"/>
              </a:ext>
            </a:extLst>
          </p:cNvPr>
          <p:cNvSpPr/>
          <p:nvPr/>
        </p:nvSpPr>
        <p:spPr>
          <a:xfrm>
            <a:off x="6055127" y="5896856"/>
            <a:ext cx="34895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Marrelli L, et al.,. 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Fusion. 2019 Jul 1;59(7):076027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EF839E-E591-444B-9F2F-8A64FA3BEDE2}"/>
              </a:ext>
            </a:extLst>
          </p:cNvPr>
          <p:cNvSpPr txBox="1"/>
          <p:nvPr/>
        </p:nvSpPr>
        <p:spPr>
          <a:xfrm>
            <a:off x="377687" y="5787930"/>
            <a:ext cx="32101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Zuin, et al (2017). 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Fusion 57: 102012.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660DCE-E34B-404E-B192-7B0AF1698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5387" y="3272272"/>
            <a:ext cx="3307256" cy="265589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5D8DE37-99B4-4717-8965-270263D48D89}"/>
              </a:ext>
            </a:extLst>
          </p:cNvPr>
          <p:cNvCxnSpPr>
            <a:cxnSpLocks/>
          </p:cNvCxnSpPr>
          <p:nvPr/>
        </p:nvCxnSpPr>
        <p:spPr bwMode="auto">
          <a:xfrm>
            <a:off x="9681730" y="3550808"/>
            <a:ext cx="25373" cy="1677089"/>
          </a:xfrm>
          <a:prstGeom prst="line">
            <a:avLst/>
          </a:prstGeom>
          <a:solidFill>
            <a:srgbClr val="BBE0E3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52ACE96-C885-4E0E-BAAE-296276AF3576}"/>
              </a:ext>
            </a:extLst>
          </p:cNvPr>
          <p:cNvSpPr txBox="1"/>
          <p:nvPr/>
        </p:nvSpPr>
        <p:spPr>
          <a:xfrm rot="16200000">
            <a:off x="9363534" y="3868668"/>
            <a:ext cx="890625" cy="254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charset="0"/>
              </a:rPr>
              <a:t>RFX-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charset="0"/>
              </a:rPr>
              <a:t>mod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Arial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18C5F66-FB54-43DE-9895-DE0098507170}"/>
              </a:ext>
            </a:extLst>
          </p:cNvPr>
          <p:cNvCxnSpPr>
            <a:cxnSpLocks/>
          </p:cNvCxnSpPr>
          <p:nvPr/>
        </p:nvCxnSpPr>
        <p:spPr bwMode="auto">
          <a:xfrm>
            <a:off x="9043130" y="3550808"/>
            <a:ext cx="15056" cy="1677089"/>
          </a:xfrm>
          <a:prstGeom prst="line">
            <a:avLst/>
          </a:prstGeom>
          <a:solidFill>
            <a:srgbClr val="BBE0E3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0344E3E-57EC-488A-A573-EADF4C4BC4F3}"/>
              </a:ext>
            </a:extLst>
          </p:cNvPr>
          <p:cNvSpPr txBox="1"/>
          <p:nvPr/>
        </p:nvSpPr>
        <p:spPr>
          <a:xfrm rot="16200000">
            <a:off x="8605303" y="3819358"/>
            <a:ext cx="1129887" cy="2542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charset="0"/>
              </a:rPr>
              <a:t>RFX-mod2</a:t>
            </a:r>
          </a:p>
        </p:txBody>
      </p:sp>
    </p:spTree>
    <p:extLst>
      <p:ext uri="{BB962C8B-B14F-4D97-AF65-F5344CB8AC3E}">
        <p14:creationId xmlns:p14="http://schemas.microsoft.com/office/powerpoint/2010/main" val="106726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9F20-0FC6-4481-9B77-00A8926F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RFX-mod2 is a Reversed Field Pinch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17CCF-C105-4CED-B35D-7340FDA99B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2016125"/>
            <a:ext cx="7402070" cy="4073525"/>
          </a:xfrm>
        </p:spPr>
        <p:txBody>
          <a:bodyPr/>
          <a:lstStyle/>
          <a:p>
            <a:r>
              <a:rPr lang="en-GB" sz="2000" noProof="0" dirty="0"/>
              <a:t>RFX-mod2 is the second modification of the Reversed Field eXperiment which is a Reversed Field Pinch (RFP) (R=2m,a=0.49)</a:t>
            </a:r>
          </a:p>
          <a:p>
            <a:pPr lvl="1"/>
            <a:r>
              <a:rPr lang="en-GB" b="1" dirty="0" err="1"/>
              <a:t>Paramagnetism</a:t>
            </a:r>
            <a:r>
              <a:rPr lang="en-GB" b="1" dirty="0"/>
              <a:t>:</a:t>
            </a:r>
            <a:r>
              <a:rPr lang="en-GB" dirty="0"/>
              <a:t> Bulk B-field self-generated by plasma.</a:t>
            </a:r>
          </a:p>
          <a:p>
            <a:pPr lvl="1"/>
            <a:r>
              <a:rPr lang="en-GB" b="1" dirty="0"/>
              <a:t>Field Reversal:</a:t>
            </a:r>
            <a:r>
              <a:rPr lang="en-GB" dirty="0"/>
              <a:t> Inverted edge pitch (</a:t>
            </a:r>
            <a:r>
              <a:rPr lang="en-GB" dirty="0">
                <a:highlight>
                  <a:srgbClr val="00FFFF"/>
                </a:highlight>
              </a:rPr>
              <a:t>Cyan</a:t>
            </a:r>
            <a:r>
              <a:rPr lang="en-GB" dirty="0"/>
              <a:t> vs. </a:t>
            </a:r>
            <a:r>
              <a:rPr lang="en-GB" dirty="0">
                <a:highlight>
                  <a:srgbClr val="FF0000"/>
                </a:highlight>
              </a:rPr>
              <a:t>Red lines</a:t>
            </a:r>
            <a:r>
              <a:rPr lang="en-GB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16A380-E8E5-4AA2-8473-3B9A970219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39"/>
          <a:stretch/>
        </p:blipFill>
        <p:spPr>
          <a:xfrm>
            <a:off x="6642847" y="1061098"/>
            <a:ext cx="5288900" cy="502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1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36191-D105-44AF-BC1B-98048A1F6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RFX-mod2: status of vessel complex reassembly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B0771-C1C6-47BE-8820-F880C471821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RFX-mod2 Vessel Complex components in the assembly hall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5E8EA5-9673-4095-B526-BCDC2F3233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2" t="23174"/>
          <a:stretch/>
        </p:blipFill>
        <p:spPr>
          <a:xfrm>
            <a:off x="6793448" y="2629478"/>
            <a:ext cx="5101649" cy="32948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76DCD1-6EDC-4B40-9EF1-8325C27373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19"/>
          <a:stretch/>
        </p:blipFill>
        <p:spPr>
          <a:xfrm>
            <a:off x="150812" y="2481436"/>
            <a:ext cx="6289964" cy="344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353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3B591-F269-4888-9914-7CBAEED65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NEFERTARI opportunity: plants revamping and key diagnostics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6A5C2-E812-4FCA-8DA9-076412C96C3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Revamped key auxiliary plants </a:t>
            </a:r>
          </a:p>
          <a:p>
            <a:pPr lvl="1"/>
            <a:r>
              <a:rPr lang="en-GB" sz="1800" dirty="0"/>
              <a:t>Vacuum system (WP1)</a:t>
            </a:r>
          </a:p>
          <a:p>
            <a:pPr lvl="1"/>
            <a:r>
              <a:rPr lang="en-GB" sz="1800" dirty="0"/>
              <a:t>Toroidal field power Supplies (WP1)</a:t>
            </a:r>
          </a:p>
          <a:p>
            <a:pPr lvl="1"/>
            <a:r>
              <a:rPr lang="en-GB" sz="1800" dirty="0"/>
              <a:t>Wall conditioning systems: Glow Discharge (WP1) Cleaning and Pulse Discharge Cleaning (WP1)</a:t>
            </a:r>
          </a:p>
          <a:p>
            <a:pPr lvl="1"/>
            <a:r>
              <a:rPr lang="en-GB" sz="1800" dirty="0"/>
              <a:t>Remote Manipulation  (WP1)</a:t>
            </a:r>
          </a:p>
          <a:p>
            <a:pPr lvl="1"/>
            <a:r>
              <a:rPr lang="en-GB" sz="1800" dirty="0"/>
              <a:t>Electromagnetic measurements and model based control (WP2)</a:t>
            </a:r>
          </a:p>
          <a:p>
            <a:r>
              <a:rPr lang="en-GB" sz="2000" dirty="0"/>
              <a:t>Revamped and enhanced existing diagnostics; allows applications of codes for experiment interpretations </a:t>
            </a:r>
          </a:p>
          <a:p>
            <a:pPr lvl="1"/>
            <a:r>
              <a:rPr lang="en-GB" sz="1800" dirty="0"/>
              <a:t>Edge diagnostics (WP3)</a:t>
            </a:r>
          </a:p>
          <a:p>
            <a:pPr lvl="1"/>
            <a:r>
              <a:rPr lang="en-GB" sz="1800" dirty="0"/>
              <a:t>Core diagnostics (WP4 &amp; WP5)</a:t>
            </a:r>
          </a:p>
          <a:p>
            <a:endParaRPr lang="en-GB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4CFF5E-928F-4240-B207-E2DC6D3FB60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Foster the integration of expertise and pave the way for future common research  </a:t>
            </a:r>
          </a:p>
          <a:p>
            <a:pPr lvl="1"/>
            <a:r>
              <a:rPr lang="en-GB" sz="1800" dirty="0"/>
              <a:t>High Voltage Insulation (WP6)</a:t>
            </a:r>
          </a:p>
          <a:p>
            <a:pPr lvl="1"/>
            <a:r>
              <a:rPr lang="en-GB" sz="1800" dirty="0"/>
              <a:t>Plasma Wall Interaction (WP7)</a:t>
            </a:r>
          </a:p>
          <a:p>
            <a:pPr lvl="1"/>
            <a:r>
              <a:rPr lang="en-GB" sz="1800" dirty="0"/>
              <a:t>Neutron and SXR imaging diagnostics (WP8)</a:t>
            </a:r>
          </a:p>
          <a:p>
            <a:pPr lvl="1"/>
            <a:r>
              <a:rPr lang="en-GB" sz="1800" dirty="0"/>
              <a:t>Spectroscopic diagnostics &amp; advanced modelling (WP9)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92488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53B3E-DFC9-40FB-BB63-496386E4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RFX-mod2 research themes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482183-82CD-41DE-9595-3828280F083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38126" y="2005013"/>
            <a:ext cx="5997574" cy="4270375"/>
          </a:xfrm>
        </p:spPr>
        <p:txBody>
          <a:bodyPr>
            <a:noAutofit/>
          </a:bodyPr>
          <a:lstStyle/>
          <a:p>
            <a:r>
              <a:rPr lang="en-GB" sz="2000" dirty="0"/>
              <a:t>Complete exploration of 2MA Reversed Field Pinch</a:t>
            </a:r>
            <a:br>
              <a:rPr lang="en-GB" sz="2000" dirty="0"/>
            </a:br>
            <a:r>
              <a:rPr lang="en-GB" sz="2000" dirty="0"/>
              <a:t>Exploit real-time control capabilities both for RFP and tokamak </a:t>
            </a:r>
          </a:p>
          <a:p>
            <a:pPr lvl="1"/>
            <a:r>
              <a:rPr lang="en-GB" sz="1800" dirty="0"/>
              <a:t>Model based (machine learning) control algorithms </a:t>
            </a:r>
          </a:p>
          <a:p>
            <a:pPr lvl="2"/>
            <a:r>
              <a:rPr lang="en-GB" sz="1600" dirty="0"/>
              <a:t>FEM, BEM of passive structures and plasma response</a:t>
            </a:r>
          </a:p>
          <a:p>
            <a:pPr lvl="1"/>
            <a:r>
              <a:rPr lang="en-GB" sz="1800" dirty="0"/>
              <a:t>Non magnetic real-time plasma position control with reflectometry</a:t>
            </a:r>
          </a:p>
          <a:p>
            <a:r>
              <a:rPr lang="en-GB" sz="2000" dirty="0"/>
              <a:t>Explore 3D physics in high current Reversed Field Pinch plasmas </a:t>
            </a:r>
          </a:p>
          <a:p>
            <a:pPr lvl="1"/>
            <a:r>
              <a:rPr lang="en-GB" sz="1800" dirty="0"/>
              <a:t>Plasma Wall Interaction</a:t>
            </a:r>
          </a:p>
          <a:p>
            <a:pPr lvl="1"/>
            <a:r>
              <a:rPr lang="en-GB" sz="1800" dirty="0"/>
              <a:t>MHD dynamics with controlled 3D boundary</a:t>
            </a:r>
          </a:p>
          <a:p>
            <a:pPr lvl="1"/>
            <a:endParaRPr lang="en-GB" sz="1800" dirty="0"/>
          </a:p>
          <a:p>
            <a:endParaRPr lang="en-GB" sz="2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E0B0D37-7265-49A2-AC2E-EB211EC3AB5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65864" y="2005013"/>
            <a:ext cx="5926136" cy="4270375"/>
          </a:xfrm>
        </p:spPr>
        <p:txBody>
          <a:bodyPr>
            <a:normAutofit/>
          </a:bodyPr>
          <a:lstStyle/>
          <a:p>
            <a:r>
              <a:rPr lang="en-GB" sz="2000" dirty="0"/>
              <a:t>Explore 3D effects in ohmic tokamak </a:t>
            </a:r>
          </a:p>
          <a:p>
            <a:pPr lvl="1"/>
            <a:r>
              <a:rPr lang="en-GB" sz="1800" dirty="0"/>
              <a:t>Error fields  </a:t>
            </a:r>
          </a:p>
          <a:p>
            <a:pPr lvl="1"/>
            <a:r>
              <a:rPr lang="en-GB" sz="1800" dirty="0"/>
              <a:t>Experimental characterization of disruptions</a:t>
            </a:r>
            <a:endParaRPr lang="en-GB" sz="1600" dirty="0"/>
          </a:p>
          <a:p>
            <a:pPr lvl="2"/>
            <a:r>
              <a:rPr lang="en-GB" sz="1600" dirty="0"/>
              <a:t>electromagnetic induced forces direct measurements</a:t>
            </a:r>
          </a:p>
          <a:p>
            <a:r>
              <a:rPr lang="en-GB" sz="2000" dirty="0"/>
              <a:t>Fundamental Plasma physics studies in multiple configurations</a:t>
            </a:r>
          </a:p>
          <a:p>
            <a:pPr lvl="1"/>
            <a:r>
              <a:rPr lang="en-GB" sz="1800" dirty="0"/>
              <a:t>Edge turbulence and microinstabilities</a:t>
            </a:r>
          </a:p>
          <a:p>
            <a:pPr lvl="1"/>
            <a:r>
              <a:rPr lang="en-GB" sz="1800" dirty="0"/>
              <a:t>Magnetic reconnection and particles accelerations</a:t>
            </a:r>
          </a:p>
          <a:p>
            <a:pPr lvl="1"/>
            <a:r>
              <a:rPr lang="en-GB" sz="1800" dirty="0"/>
              <a:t>Transport barriers characterization</a:t>
            </a:r>
          </a:p>
        </p:txBody>
      </p:sp>
    </p:spTree>
    <p:extLst>
      <p:ext uri="{BB962C8B-B14F-4D97-AF65-F5344CB8AC3E}">
        <p14:creationId xmlns:p14="http://schemas.microsoft.com/office/powerpoint/2010/main" val="957525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559B2E8-7F07-40D1-ABDC-CB3704050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762250-C96D-4AAD-9D66-DEF38270296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Spare Slides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1444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F2D3ED-A14C-42E0-9AD5-021F55441A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744"/>
          <a:stretch/>
        </p:blipFill>
        <p:spPr>
          <a:xfrm>
            <a:off x="736809" y="1165587"/>
            <a:ext cx="10250311" cy="514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24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BB64B5-D0C2-4E0B-8BB0-4ECFE14EAC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74"/>
          <a:stretch/>
        </p:blipFill>
        <p:spPr>
          <a:xfrm>
            <a:off x="958718" y="1181099"/>
            <a:ext cx="10274564" cy="517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83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BF4C74-2619-4CCF-94D8-F7811E69F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33"/>
          <a:stretch/>
        </p:blipFill>
        <p:spPr>
          <a:xfrm>
            <a:off x="1015868" y="1142999"/>
            <a:ext cx="10160264" cy="516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5169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DD713-A31D-4478-ABB0-84486F44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RFX @ Consorzio RFX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FEA35-3A5E-4698-91AA-FE1BE9D633E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2016125"/>
            <a:ext cx="7140575" cy="4073525"/>
          </a:xfrm>
        </p:spPr>
        <p:txBody>
          <a:bodyPr>
            <a:normAutofit/>
          </a:bodyPr>
          <a:lstStyle/>
          <a:p>
            <a:r>
              <a:rPr lang="en-GB" sz="2000" dirty="0"/>
              <a:t>RFX was a toroidal device for magnetic confinement in Reversed Field Pinch (RFP) configurations</a:t>
            </a:r>
          </a:p>
          <a:p>
            <a:pPr lvl="1"/>
            <a:r>
              <a:rPr lang="en-GB" sz="1600" noProof="0" dirty="0"/>
              <a:t> (R=2m,a=0.457)</a:t>
            </a:r>
            <a:endParaRPr lang="en-GB" sz="1600" dirty="0"/>
          </a:p>
          <a:p>
            <a:pPr lvl="1"/>
            <a:r>
              <a:rPr lang="en-GB" sz="1600" dirty="0"/>
              <a:t>Operated in 1991-1999</a:t>
            </a:r>
          </a:p>
          <a:p>
            <a:r>
              <a:rPr lang="en-GB" sz="2000" noProof="0" dirty="0"/>
              <a:t>RFX was modified </a:t>
            </a:r>
            <a:r>
              <a:rPr lang="en-GB" sz="2000" dirty="0"/>
              <a:t>and became RFX-mod</a:t>
            </a:r>
          </a:p>
          <a:p>
            <a:pPr lvl="1"/>
            <a:r>
              <a:rPr lang="en-GB" sz="1600" noProof="0" dirty="0"/>
              <a:t>Operated in  2004-2015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94FD5A-37C2-46B1-8405-FD9B4848F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421" y="1335636"/>
            <a:ext cx="4304149" cy="496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57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9F20-0FC6-4481-9B77-00A8926F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RFX-mod2: Toroidal field 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17CCF-C105-4CED-B35D-7340FDA99B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2016125"/>
            <a:ext cx="7402070" cy="4073525"/>
          </a:xfrm>
        </p:spPr>
        <p:txBody>
          <a:bodyPr/>
          <a:lstStyle/>
          <a:p>
            <a:r>
              <a:rPr lang="en-GB" sz="2000" noProof="0" dirty="0"/>
              <a:t>RFX-mod2 is the second modification of the Reversed Field eXperiment which is a Reversed Field Pinch (RFP) (R=2m,a=0.49)</a:t>
            </a:r>
          </a:p>
          <a:p>
            <a:pPr lvl="1"/>
            <a:r>
              <a:rPr lang="en-GB" b="1" dirty="0" err="1">
                <a:solidFill>
                  <a:schemeClr val="bg1">
                    <a:lumMod val="65000"/>
                  </a:schemeClr>
                </a:solidFill>
              </a:rPr>
              <a:t>Paramagnetism</a:t>
            </a:r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Bulk B-field self-generated by plasma.</a:t>
            </a:r>
          </a:p>
          <a:p>
            <a:pPr lvl="1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Field Reversal: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Inverted edge pitch (Cyan vs. Red lines)</a:t>
            </a:r>
          </a:p>
          <a:p>
            <a:pPr lvl="1"/>
            <a:r>
              <a:rPr lang="en-GB" b="1" noProof="0" dirty="0"/>
              <a:t>Toroidal Field Coils: Low Engineering Demand</a:t>
            </a:r>
          </a:p>
          <a:p>
            <a:pPr lvl="2"/>
            <a:r>
              <a:rPr lang="en-GB" b="1" dirty="0"/>
              <a:t>Reduced External Field:</a:t>
            </a:r>
            <a:r>
              <a:rPr lang="en-GB" dirty="0"/>
              <a:t> Plasma-generated bulk field.</a:t>
            </a:r>
          </a:p>
          <a:p>
            <a:pPr lvl="2"/>
            <a:r>
              <a:rPr lang="en-GB" b="1" dirty="0"/>
              <a:t>Moderate Mechanical Stress:</a:t>
            </a:r>
            <a:r>
              <a:rPr lang="en-GB" dirty="0"/>
              <a:t> Low Lorentz forces on windings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F90070-590B-405E-92D6-6CDB7030E5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97"/>
          <a:stretch/>
        </p:blipFill>
        <p:spPr>
          <a:xfrm>
            <a:off x="7014518" y="1144568"/>
            <a:ext cx="5026052" cy="484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29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9F20-0FC6-4481-9B77-00A8926F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RFX-mod2: Poloidal Field 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17CCF-C105-4CED-B35D-7340FDA99B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43354" y="2016125"/>
            <a:ext cx="8443446" cy="4073525"/>
          </a:xfrm>
        </p:spPr>
        <p:txBody>
          <a:bodyPr/>
          <a:lstStyle/>
          <a:p>
            <a:r>
              <a:rPr lang="en-GB" sz="2000" noProof="0" dirty="0"/>
              <a:t>RFX-mod2 is the second modification of the Reversed Field</a:t>
            </a:r>
            <a:br>
              <a:rPr lang="en-GB" sz="2000" noProof="0" dirty="0"/>
            </a:br>
            <a:r>
              <a:rPr lang="en-GB" sz="2000" noProof="0" dirty="0"/>
              <a:t> eXperiment which is a Reversed Field Pinch (RFP) (R=2m,a=0.49)</a:t>
            </a:r>
          </a:p>
          <a:p>
            <a:pPr lvl="1"/>
            <a:r>
              <a:rPr lang="en-GB" b="1" dirty="0" err="1">
                <a:solidFill>
                  <a:schemeClr val="bg1">
                    <a:lumMod val="65000"/>
                  </a:schemeClr>
                </a:solidFill>
              </a:rPr>
              <a:t>Paramagnetism</a:t>
            </a:r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Bulk B-field self-generated by plasma.</a:t>
            </a:r>
          </a:p>
          <a:p>
            <a:pPr lvl="1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Field Reversal: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Inverted edge pitch (Cyan vs. Red lines)</a:t>
            </a:r>
          </a:p>
          <a:p>
            <a:pPr lvl="1"/>
            <a:r>
              <a:rPr lang="en-GB" b="1" noProof="0" dirty="0">
                <a:solidFill>
                  <a:schemeClr val="bg1">
                    <a:lumMod val="65000"/>
                  </a:schemeClr>
                </a:solidFill>
              </a:rPr>
              <a:t>Toroidal Field Coils: Low Engineering Demand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Reduced External Field: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Plasma-generated bulk field.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Moderate Mechanical Stress: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Low Lorentz forces on windings</a:t>
            </a:r>
          </a:p>
          <a:p>
            <a:pPr lvl="1"/>
            <a:r>
              <a:rPr lang="en-GB" noProof="0" dirty="0"/>
              <a:t>Poloidal field coils: Air core high flux swing (15 Vs)</a:t>
            </a:r>
            <a:endParaRPr lang="en-GB" b="1" noProof="0" dirty="0"/>
          </a:p>
          <a:p>
            <a:pPr lvl="2"/>
            <a:r>
              <a:rPr lang="en-GB" b="1" dirty="0"/>
              <a:t>Pure Ohmic Heating:</a:t>
            </a:r>
            <a:r>
              <a:rPr lang="en-GB" dirty="0"/>
              <a:t> No auxiliary heating required for RFP</a:t>
            </a:r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931BAE-4028-4246-8A83-979C2FDD1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21"/>
          <a:stretch/>
        </p:blipFill>
        <p:spPr>
          <a:xfrm>
            <a:off x="7508804" y="1220955"/>
            <a:ext cx="4418738" cy="500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995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9F20-0FC6-4481-9B77-00A8926F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RFX-mod2: Power supplies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17CCF-C105-4CED-B35D-7340FDA99B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43354" y="2016125"/>
            <a:ext cx="8443446" cy="4073525"/>
          </a:xfrm>
        </p:spPr>
        <p:txBody>
          <a:bodyPr/>
          <a:lstStyle/>
          <a:p>
            <a:r>
              <a:rPr lang="en-GB" sz="2000" noProof="0" dirty="0"/>
              <a:t>RFX-mod2 is the second modification of the Reversed Field</a:t>
            </a:r>
            <a:br>
              <a:rPr lang="en-GB" sz="2000" noProof="0" dirty="0"/>
            </a:br>
            <a:r>
              <a:rPr lang="en-GB" sz="2000" noProof="0" dirty="0"/>
              <a:t> eXperiment which is a Reversed Field Pinch (RFP) (R=2m,a=0.49)</a:t>
            </a:r>
          </a:p>
          <a:p>
            <a:pPr lvl="1"/>
            <a:r>
              <a:rPr lang="en-GB" b="1" dirty="0" err="1">
                <a:solidFill>
                  <a:schemeClr val="bg1">
                    <a:lumMod val="65000"/>
                  </a:schemeClr>
                </a:solidFill>
              </a:rPr>
              <a:t>Paramagnetism</a:t>
            </a:r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Bulk B-field self-generated by plasma.</a:t>
            </a:r>
          </a:p>
          <a:p>
            <a:pPr lvl="1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Field Reversal: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Inverted edge pitch (Cyan vs. Red lines)</a:t>
            </a:r>
          </a:p>
          <a:p>
            <a:pPr lvl="1"/>
            <a:r>
              <a:rPr lang="en-GB" b="1" noProof="0" dirty="0">
                <a:solidFill>
                  <a:schemeClr val="bg1">
                    <a:lumMod val="65000"/>
                  </a:schemeClr>
                </a:solidFill>
              </a:rPr>
              <a:t>Toroidal Field Coils: Low Engineering Demand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Reduced External Field: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Plasma-generated bulk field.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Moderate Mechanical Stress: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Low Lorentz forces on windings</a:t>
            </a:r>
          </a:p>
          <a:p>
            <a:pPr lvl="1"/>
            <a:r>
              <a:rPr lang="en-GB" noProof="0" dirty="0"/>
              <a:t>Poloidal field coils: Air core high flux swing (15 Vs)</a:t>
            </a:r>
            <a:endParaRPr lang="en-GB" b="1" noProof="0" dirty="0"/>
          </a:p>
          <a:p>
            <a:pPr lvl="2"/>
            <a:r>
              <a:rPr lang="en-GB" b="1" dirty="0"/>
              <a:t>Pure Ohmic Heating:</a:t>
            </a:r>
            <a:r>
              <a:rPr lang="en-GB" dirty="0"/>
              <a:t> No auxiliary heating required for RFP</a:t>
            </a:r>
          </a:p>
          <a:p>
            <a:pPr lvl="2"/>
            <a:r>
              <a:rPr lang="en-GB" b="1" dirty="0"/>
              <a:t>Versatile MW-class power plant </a:t>
            </a:r>
            <a:r>
              <a:rPr lang="en-GB" dirty="0"/>
              <a:t>featuring modular ac/dc units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C101AE-C3A5-41C9-AA49-842A90A874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1"/>
          <a:stretch/>
        </p:blipFill>
        <p:spPr>
          <a:xfrm>
            <a:off x="8081683" y="3799943"/>
            <a:ext cx="3823444" cy="24712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914B72-5F09-4066-BC51-6DCF75A75E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1"/>
          <a:stretch/>
        </p:blipFill>
        <p:spPr>
          <a:xfrm>
            <a:off x="8081682" y="1197941"/>
            <a:ext cx="3823444" cy="247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25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9F20-0FC6-4481-9B77-00A8926F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RFX-mod2: high power test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17CCF-C105-4CED-B35D-7340FDA99B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43354" y="2016125"/>
            <a:ext cx="8443446" cy="4206875"/>
          </a:xfrm>
        </p:spPr>
        <p:txBody>
          <a:bodyPr>
            <a:normAutofit/>
          </a:bodyPr>
          <a:lstStyle/>
          <a:p>
            <a:r>
              <a:rPr lang="en-GB" sz="2000" noProof="0" dirty="0"/>
              <a:t>RFX-mod2 is the second modification of the Reversed Field</a:t>
            </a:r>
            <a:br>
              <a:rPr lang="en-GB" sz="2000" noProof="0" dirty="0"/>
            </a:br>
            <a:r>
              <a:rPr lang="en-GB" sz="2000" noProof="0" dirty="0"/>
              <a:t> eXperiment which is a Reversed Field Pinch (RFP) (R=2m,a=0.49)</a:t>
            </a:r>
          </a:p>
          <a:p>
            <a:pPr lvl="1"/>
            <a:r>
              <a:rPr lang="en-GB" b="1" dirty="0" err="1">
                <a:solidFill>
                  <a:schemeClr val="bg1">
                    <a:lumMod val="65000"/>
                  </a:schemeClr>
                </a:solidFill>
              </a:rPr>
              <a:t>Paramagnetism</a:t>
            </a:r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Bulk B-field self-generated by plasma.</a:t>
            </a:r>
          </a:p>
          <a:p>
            <a:pPr lvl="1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Field Reversal: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Inverted edge pitch (Cyan vs. Red lines)</a:t>
            </a:r>
          </a:p>
          <a:p>
            <a:pPr lvl="1"/>
            <a:r>
              <a:rPr lang="en-GB" b="1" noProof="0" dirty="0">
                <a:solidFill>
                  <a:schemeClr val="bg1">
                    <a:lumMod val="65000"/>
                  </a:schemeClr>
                </a:solidFill>
              </a:rPr>
              <a:t>Toroidal Field Coils: Low Engineering Demand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Reduced External Field: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Plasma-generated bulk field.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Moderate Mechanical Stress: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Low Lorentz forces on windings</a:t>
            </a:r>
          </a:p>
          <a:p>
            <a:pPr lvl="1"/>
            <a:r>
              <a:rPr lang="en-GB" noProof="0" dirty="0">
                <a:solidFill>
                  <a:schemeClr val="bg1">
                    <a:lumMod val="65000"/>
                  </a:schemeClr>
                </a:solidFill>
              </a:rPr>
              <a:t>Poloidal field coils: Air core high flux swing (15 Vs)</a:t>
            </a:r>
            <a:endParaRPr lang="en-GB" b="1" noProof="0" dirty="0">
              <a:solidFill>
                <a:schemeClr val="bg1">
                  <a:lumMod val="65000"/>
                </a:schemeClr>
              </a:solidFill>
            </a:endParaRP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Pure Ohmic Heating: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No auxiliary heating required for RFP</a:t>
            </a:r>
          </a:p>
          <a:p>
            <a:pPr lvl="2"/>
            <a:r>
              <a:rPr lang="en-GB" b="1" dirty="0">
                <a:solidFill>
                  <a:schemeClr val="bg1">
                    <a:lumMod val="75000"/>
                  </a:schemeClr>
                </a:solidFill>
              </a:rPr>
              <a:t>Versatile MW-class power plant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featuring modular ac/dc units</a:t>
            </a:r>
          </a:p>
          <a:p>
            <a:pPr lvl="3"/>
            <a:r>
              <a:rPr lang="en-GB" b="1" dirty="0"/>
              <a:t>Qualification tests for </a:t>
            </a:r>
            <a:r>
              <a:rPr lang="en-GB" dirty="0"/>
              <a:t>ITER Fast Discharge Units FDU (70kA,24kV),</a:t>
            </a:r>
            <a:br>
              <a:rPr lang="en-GB" dirty="0"/>
            </a:br>
            <a:r>
              <a:rPr lang="en-GB" dirty="0"/>
              <a:t> JT-60SA Quench Protection Unit QPC (25 KA, 4kV) and </a:t>
            </a:r>
            <a:r>
              <a:rPr lang="en-GB" b="1" dirty="0"/>
              <a:t>development</a:t>
            </a:r>
            <a:br>
              <a:rPr lang="en-GB" dirty="0"/>
            </a:br>
            <a:r>
              <a:rPr lang="en-GB" dirty="0"/>
              <a:t>of next step reactors Magnetic Energy Storage and Transfer system</a:t>
            </a:r>
            <a:br>
              <a:rPr lang="en-GB" dirty="0"/>
            </a:br>
            <a:r>
              <a:rPr lang="en-GB" dirty="0"/>
              <a:t>(MEST)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D059FE-5C26-4327-A72C-57A4B7068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5373" y="1335636"/>
            <a:ext cx="3288940" cy="21501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36EF93-7DA5-419B-857D-74BAAB28B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0897" y="3723765"/>
            <a:ext cx="4351397" cy="213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347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9F20-0FC6-4481-9B77-00A8926F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RFX-mod2: active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17CCF-C105-4CED-B35D-7340FDA99B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43354" y="2016125"/>
            <a:ext cx="8443446" cy="4073525"/>
          </a:xfrm>
        </p:spPr>
        <p:txBody>
          <a:bodyPr>
            <a:normAutofit lnSpcReduction="10000"/>
          </a:bodyPr>
          <a:lstStyle/>
          <a:p>
            <a:r>
              <a:rPr lang="en-GB" sz="2000" noProof="0" dirty="0"/>
              <a:t>RFX-mod2 is the second modification of the Reversed Field</a:t>
            </a:r>
            <a:br>
              <a:rPr lang="en-GB" sz="2000" noProof="0" dirty="0"/>
            </a:br>
            <a:r>
              <a:rPr lang="en-GB" sz="2000" noProof="0" dirty="0"/>
              <a:t> eXperiment which is a Reversed Field Pinch (RFP) (R=2m,a=0.49)</a:t>
            </a:r>
          </a:p>
          <a:p>
            <a:pPr lvl="1"/>
            <a:r>
              <a:rPr lang="en-GB" b="1" dirty="0" err="1">
                <a:solidFill>
                  <a:schemeClr val="bg1">
                    <a:lumMod val="65000"/>
                  </a:schemeClr>
                </a:solidFill>
              </a:rPr>
              <a:t>Paramagnetism</a:t>
            </a:r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Bulk B-field self-generated by plasma.</a:t>
            </a:r>
          </a:p>
          <a:p>
            <a:pPr lvl="1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Field Reversal: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Inverted edge pitch (Cyan vs. Red lines)</a:t>
            </a:r>
          </a:p>
          <a:p>
            <a:pPr lvl="1"/>
            <a:r>
              <a:rPr lang="en-GB" b="1" noProof="0" dirty="0">
                <a:solidFill>
                  <a:schemeClr val="bg1">
                    <a:lumMod val="65000"/>
                  </a:schemeClr>
                </a:solidFill>
              </a:rPr>
              <a:t>Toroidal Field Coils: Low Engineering Demand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Reduced External Field: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Plasma-generated bulk field.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Moderate Mechanical Stress: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Low Lorentz forces on windings</a:t>
            </a:r>
          </a:p>
          <a:p>
            <a:pPr lvl="1"/>
            <a:r>
              <a:rPr lang="en-GB" noProof="0" dirty="0">
                <a:solidFill>
                  <a:schemeClr val="bg1">
                    <a:lumMod val="65000"/>
                  </a:schemeClr>
                </a:solidFill>
              </a:rPr>
              <a:t>Poloidal field coils: Air core high flux swing (15 Vs)</a:t>
            </a:r>
            <a:endParaRPr lang="en-GB" b="1" noProof="0" dirty="0">
              <a:solidFill>
                <a:schemeClr val="bg1">
                  <a:lumMod val="65000"/>
                </a:schemeClr>
              </a:solidFill>
            </a:endParaRP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Pure Ohmic Heating: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No auxiliary heating required for RFP</a:t>
            </a:r>
          </a:p>
          <a:p>
            <a:pPr lvl="2"/>
            <a:r>
              <a:rPr lang="en-GB" b="1" dirty="0">
                <a:solidFill>
                  <a:schemeClr val="bg1">
                    <a:lumMod val="65000"/>
                  </a:schemeClr>
                </a:solidFill>
              </a:rPr>
              <a:t>Versatile MW-class power plant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featuring modular ac/dc units</a:t>
            </a:r>
          </a:p>
          <a:p>
            <a:pPr lvl="1"/>
            <a:r>
              <a:rPr lang="en-GB" dirty="0"/>
              <a:t>Active control of MHD instabilities; (</a:t>
            </a:r>
            <a:r>
              <a:rPr lang="en-GB" i="1" dirty="0"/>
              <a:t>J.D. Lawson 1977 proposal</a:t>
            </a:r>
            <a:r>
              <a:rPr lang="en-GB" dirty="0"/>
              <a:t>)</a:t>
            </a:r>
          </a:p>
          <a:p>
            <a:pPr lvl="2"/>
            <a:r>
              <a:rPr lang="en-GB" dirty="0">
                <a:highlight>
                  <a:srgbClr val="B27F47"/>
                </a:highlight>
              </a:rPr>
              <a:t>3mm thick copper shell</a:t>
            </a:r>
          </a:p>
          <a:p>
            <a:pPr lvl="2"/>
            <a:r>
              <a:rPr lang="en-GB" dirty="0">
                <a:highlight>
                  <a:srgbClr val="00FF00"/>
                </a:highlight>
              </a:rPr>
              <a:t>48x4 independent coils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A3749F-00C5-4698-88C2-8E4ECA211C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22"/>
          <a:stretch/>
        </p:blipFill>
        <p:spPr>
          <a:xfrm>
            <a:off x="7705164" y="1335636"/>
            <a:ext cx="4456429" cy="48433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77325D-F8F0-4052-9B4C-C9F74A8795AD}"/>
              </a:ext>
            </a:extLst>
          </p:cNvPr>
          <p:cNvSpPr txBox="1"/>
          <p:nvPr/>
        </p:nvSpPr>
        <p:spPr>
          <a:xfrm>
            <a:off x="377686" y="5924250"/>
            <a:ext cx="78519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J.D. Lawson, (1977) </a:t>
            </a:r>
            <a:r>
              <a:rPr lang="en-US" sz="1200" dirty="0"/>
              <a:t>Reversed Field Pinch Reactor Studies. Part I., Physical Principles, CLM-R171</a:t>
            </a:r>
          </a:p>
          <a:p>
            <a:r>
              <a:rPr lang="it-IT" sz="1200" dirty="0"/>
              <a:t>C.M. Bishop, (1989) </a:t>
            </a:r>
            <a:r>
              <a:rPr lang="it-IT" sz="1200" dirty="0" err="1"/>
              <a:t>Plas</a:t>
            </a:r>
            <a:r>
              <a:rPr lang="it-IT" sz="1200" dirty="0"/>
              <a:t>. </a:t>
            </a:r>
            <a:r>
              <a:rPr lang="it-IT" sz="1200" dirty="0" err="1"/>
              <a:t>Phys</a:t>
            </a:r>
            <a:r>
              <a:rPr lang="it-IT" sz="1200" dirty="0"/>
              <a:t>. Contr. </a:t>
            </a:r>
            <a:r>
              <a:rPr lang="it-IT" sz="1200" dirty="0" err="1"/>
              <a:t>Fus</a:t>
            </a:r>
            <a:r>
              <a:rPr lang="it-IT" sz="1200" dirty="0"/>
              <a:t>, 31, 1179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26295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3D74A-3768-467C-90E0-C2EE33C72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 results: multiple Resistive Wall Modes stabilization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1C2D6-5BF4-4B82-9A1E-F73B7A74B20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77825" y="2016125"/>
            <a:ext cx="10116993" cy="4073525"/>
          </a:xfrm>
        </p:spPr>
        <p:txBody>
          <a:bodyPr>
            <a:normAutofit/>
          </a:bodyPr>
          <a:lstStyle/>
          <a:p>
            <a:r>
              <a:rPr lang="en-GB" sz="2000" dirty="0"/>
              <a:t>RFX-mod proved that multiple RWMs can be simultaneously suppressed [1,2]</a:t>
            </a:r>
          </a:p>
          <a:p>
            <a:pPr lvl="1"/>
            <a:endParaRPr lang="en-GB" sz="1800" dirty="0"/>
          </a:p>
          <a:p>
            <a:pPr lvl="1"/>
            <a:endParaRPr lang="en-GB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DA550A-FEFD-414F-9399-4BAFAFAC8C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122"/>
          <a:stretch/>
        </p:blipFill>
        <p:spPr>
          <a:xfrm>
            <a:off x="929834" y="2389909"/>
            <a:ext cx="7547482" cy="34261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CCC2E02-D3D9-4F13-BEDA-5FE5ADBBD72C}"/>
              </a:ext>
            </a:extLst>
          </p:cNvPr>
          <p:cNvSpPr/>
          <p:nvPr/>
        </p:nvSpPr>
        <p:spPr>
          <a:xfrm>
            <a:off x="4897915" y="5816027"/>
            <a:ext cx="74489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[1] </a:t>
            </a:r>
            <a:r>
              <a:rPr lang="it-IT" sz="1100" dirty="0" err="1"/>
              <a:t>S.Ortolani</a:t>
            </a:r>
            <a:r>
              <a:rPr lang="it-IT" sz="1100" dirty="0"/>
              <a:t>, </a:t>
            </a:r>
            <a:r>
              <a:rPr lang="en-US" sz="1100" dirty="0"/>
              <a:t> Active MHD control experiments in RFX-mod. </a:t>
            </a:r>
            <a:r>
              <a:rPr lang="en-US" sz="1100" dirty="0" err="1"/>
              <a:t>Plas</a:t>
            </a:r>
            <a:r>
              <a:rPr lang="en-US" sz="1100" dirty="0"/>
              <a:t> </a:t>
            </a:r>
            <a:r>
              <a:rPr lang="en-US" sz="1100" dirty="0" err="1"/>
              <a:t>Phys</a:t>
            </a:r>
            <a:r>
              <a:rPr lang="en-US" sz="1100" dirty="0"/>
              <a:t> </a:t>
            </a:r>
            <a:r>
              <a:rPr lang="en-US" sz="1100" dirty="0" err="1"/>
              <a:t>Contr</a:t>
            </a:r>
            <a:r>
              <a:rPr lang="en-US" sz="1100" dirty="0"/>
              <a:t> </a:t>
            </a:r>
            <a:r>
              <a:rPr lang="en-US" sz="1100" dirty="0" err="1"/>
              <a:t>Fus</a:t>
            </a:r>
            <a:r>
              <a:rPr lang="en-US" sz="1100" dirty="0"/>
              <a:t>. 2006;48(12B):B371</a:t>
            </a:r>
          </a:p>
          <a:p>
            <a:r>
              <a:rPr lang="it-IT" sz="1100" dirty="0"/>
              <a:t>[2] Bolzonella T, et al. Resistive-</a:t>
            </a:r>
            <a:r>
              <a:rPr lang="it-IT" sz="1100" dirty="0" err="1"/>
              <a:t>Wall</a:t>
            </a:r>
            <a:r>
              <a:rPr lang="it-IT" sz="1100" dirty="0"/>
              <a:t>-Mode Active </a:t>
            </a:r>
            <a:r>
              <a:rPr lang="it-IT" sz="1100" dirty="0" err="1"/>
              <a:t>Rotation</a:t>
            </a:r>
            <a:r>
              <a:rPr lang="it-IT" sz="1100" dirty="0"/>
              <a:t> in the RFX-Mod Device. </a:t>
            </a:r>
            <a:r>
              <a:rPr lang="it-IT" sz="1100" dirty="0" err="1"/>
              <a:t>Phys</a:t>
            </a:r>
            <a:r>
              <a:rPr lang="it-IT" sz="1100" dirty="0"/>
              <a:t> </a:t>
            </a:r>
            <a:r>
              <a:rPr lang="it-IT" sz="1100" dirty="0" err="1"/>
              <a:t>Rev</a:t>
            </a:r>
            <a:r>
              <a:rPr lang="it-IT" sz="1100" dirty="0"/>
              <a:t> </a:t>
            </a:r>
            <a:r>
              <a:rPr lang="it-IT" sz="1100" dirty="0" err="1"/>
              <a:t>Lett</a:t>
            </a:r>
            <a:r>
              <a:rPr lang="it-IT" sz="1100" dirty="0"/>
              <a:t> 2008; 101: 165003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974A95-23AC-4DB2-B461-A212FC104422}"/>
              </a:ext>
            </a:extLst>
          </p:cNvPr>
          <p:cNvSpPr txBox="1"/>
          <p:nvPr/>
        </p:nvSpPr>
        <p:spPr>
          <a:xfrm>
            <a:off x="6324625" y="3054302"/>
            <a:ext cx="21076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FF0000"/>
                </a:solidFill>
              </a:rPr>
              <a:t>Without</a:t>
            </a:r>
            <a:r>
              <a:rPr lang="it-IT" sz="1600" dirty="0">
                <a:solidFill>
                  <a:srgbClr val="FF0000"/>
                </a:solidFill>
              </a:rPr>
              <a:t> Control</a:t>
            </a:r>
          </a:p>
          <a:p>
            <a:r>
              <a:rPr lang="it-IT" sz="1600" dirty="0" err="1">
                <a:solidFill>
                  <a:srgbClr val="00B050"/>
                </a:solidFill>
              </a:rPr>
              <a:t>Controlled</a:t>
            </a:r>
            <a:r>
              <a:rPr lang="it-IT" sz="1600" dirty="0">
                <a:solidFill>
                  <a:srgbClr val="00B050"/>
                </a:solidFill>
              </a:rPr>
              <a:t> </a:t>
            </a:r>
            <a:r>
              <a:rPr lang="it-IT" sz="1600" dirty="0" err="1">
                <a:solidFill>
                  <a:srgbClr val="00B050"/>
                </a:solidFill>
              </a:rPr>
              <a:t>after</a:t>
            </a:r>
            <a:r>
              <a:rPr lang="it-IT" sz="1600" dirty="0">
                <a:solidFill>
                  <a:srgbClr val="00B050"/>
                </a:solidFill>
              </a:rPr>
              <a:t> 150ms</a:t>
            </a:r>
          </a:p>
          <a:p>
            <a:r>
              <a:rPr lang="it-IT" sz="1600" dirty="0" err="1"/>
              <a:t>Fully</a:t>
            </a:r>
            <a:r>
              <a:rPr lang="it-IT" sz="1600" dirty="0"/>
              <a:t> </a:t>
            </a:r>
            <a:r>
              <a:rPr lang="it-IT" sz="1600" dirty="0" err="1"/>
              <a:t>controlled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941036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5F5AC-30C9-4919-BF28-B56AB110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RFX-mod-results: highest plasma current for an RFP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29537-42E1-4EE1-BF64-76ABC3E3E32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Reversed-Field pinch 2 MA plasma current target level was achieved in RFX-mod thanks to</a:t>
            </a:r>
          </a:p>
          <a:p>
            <a:pPr lvl="1"/>
            <a:r>
              <a:rPr lang="en-GB" dirty="0"/>
              <a:t>Advanced mode control strategies [2]</a:t>
            </a:r>
          </a:p>
          <a:p>
            <a:pPr lvl="1"/>
            <a:r>
              <a:rPr lang="en-GB" dirty="0"/>
              <a:t>Power supplies configuration flexibility [1] (15.8 Vs flux swing)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FC90AF-693B-4C82-9C92-75CD24499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243" y="3429000"/>
            <a:ext cx="4977114" cy="24959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D33FE9-1F5D-482C-837A-23D4A447E3DE}"/>
              </a:ext>
            </a:extLst>
          </p:cNvPr>
          <p:cNvSpPr txBox="1"/>
          <p:nvPr/>
        </p:nvSpPr>
        <p:spPr>
          <a:xfrm>
            <a:off x="6395772" y="5050353"/>
            <a:ext cx="18415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Calibri"/>
                <a:cs typeface="Calibri"/>
              </a:rPr>
              <a:t>No MHD control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846AE5-E548-4AAB-8044-9E4721EB1CCA}"/>
              </a:ext>
            </a:extLst>
          </p:cNvPr>
          <p:cNvSpPr txBox="1"/>
          <p:nvPr/>
        </p:nvSpPr>
        <p:spPr>
          <a:xfrm>
            <a:off x="6395772" y="4554563"/>
            <a:ext cx="22098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E8280F"/>
                </a:solidFill>
                <a:latin typeface="Calibri"/>
                <a:cs typeface="Calibri"/>
              </a:rPr>
              <a:t>Simple Virtual Shell [3]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F6BD49-96B0-4F83-B06C-28AC52534A85}"/>
              </a:ext>
            </a:extLst>
          </p:cNvPr>
          <p:cNvSpPr txBox="1"/>
          <p:nvPr/>
        </p:nvSpPr>
        <p:spPr>
          <a:xfrm>
            <a:off x="6350644" y="4035400"/>
            <a:ext cx="249201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B873EE"/>
                </a:solidFill>
                <a:latin typeface="Calibri"/>
                <a:cs typeface="Calibri"/>
              </a:rPr>
              <a:t>Advanced </a:t>
            </a:r>
            <a:r>
              <a:rPr lang="en-US" sz="1600" b="1" dirty="0" err="1">
                <a:solidFill>
                  <a:srgbClr val="B873EE"/>
                </a:solidFill>
                <a:latin typeface="Calibri"/>
                <a:cs typeface="Calibri"/>
              </a:rPr>
              <a:t>ModeControl</a:t>
            </a:r>
            <a:r>
              <a:rPr lang="en-US" sz="1600" b="1" dirty="0">
                <a:solidFill>
                  <a:srgbClr val="B873EE"/>
                </a:solidFill>
                <a:latin typeface="Calibri"/>
                <a:cs typeface="Calibri"/>
              </a:rPr>
              <a:t> [2]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14D251-F648-4E56-A438-15389A43BEAE}"/>
              </a:ext>
            </a:extLst>
          </p:cNvPr>
          <p:cNvSpPr txBox="1"/>
          <p:nvPr/>
        </p:nvSpPr>
        <p:spPr>
          <a:xfrm>
            <a:off x="6324841" y="3517282"/>
            <a:ext cx="335490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30E4"/>
                </a:solidFill>
                <a:latin typeface="Calibri"/>
                <a:cs typeface="Calibri"/>
              </a:rPr>
              <a:t>Power supply reconfiguration [1]</a:t>
            </a:r>
          </a:p>
        </p:txBody>
      </p:sp>
      <p:pic>
        <p:nvPicPr>
          <p:cNvPr id="10" name="Picture 9" descr="A purple and blue rectangle&#10;&#10;Description automatically generated">
            <a:extLst>
              <a:ext uri="{FF2B5EF4-FFF2-40B4-BE49-F238E27FC236}">
                <a16:creationId xmlns:a16="http://schemas.microsoft.com/office/drawing/2014/main" id="{2DDC8B26-FF65-47A3-9B06-96E6E5607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085" y="3521726"/>
            <a:ext cx="514756" cy="17499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80DA294-3882-47A9-B5CC-80A03EB9E270}"/>
              </a:ext>
            </a:extLst>
          </p:cNvPr>
          <p:cNvSpPr/>
          <p:nvPr/>
        </p:nvSpPr>
        <p:spPr>
          <a:xfrm>
            <a:off x="2561658" y="5751489"/>
            <a:ext cx="963034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[1] </a:t>
            </a:r>
            <a:r>
              <a:rPr lang="it-IT" sz="1100" dirty="0"/>
              <a:t>Novello, et al (2011). "Enhancement of the power supply systems in RFX-mod </a:t>
            </a:r>
            <a:r>
              <a:rPr lang="it-IT" sz="1100" dirty="0" err="1"/>
              <a:t>towards</a:t>
            </a:r>
            <a:r>
              <a:rPr lang="it-IT" sz="1100" dirty="0"/>
              <a:t> 2 MA plasma </a:t>
            </a:r>
            <a:r>
              <a:rPr lang="it-IT" sz="1100" dirty="0" err="1"/>
              <a:t>current</a:t>
            </a:r>
            <a:r>
              <a:rPr lang="it-IT" sz="1100" dirty="0"/>
              <a:t>". ''Fusion Engineering and Design'' 86: 1393-1397,</a:t>
            </a:r>
          </a:p>
          <a:p>
            <a:r>
              <a:rPr lang="it-IT" sz="1100" dirty="0"/>
              <a:t>[2] Zanca, Marrelli, Manduchi, Marchiori (2007). "Beyond the </a:t>
            </a:r>
            <a:r>
              <a:rPr lang="it-IT" sz="1100" dirty="0" err="1"/>
              <a:t>intelligent</a:t>
            </a:r>
            <a:r>
              <a:rPr lang="it-IT" sz="1100" dirty="0"/>
              <a:t> shell concept: the </a:t>
            </a:r>
            <a:r>
              <a:rPr lang="it-IT" sz="1100" dirty="0" err="1"/>
              <a:t>clean</a:t>
            </a:r>
            <a:r>
              <a:rPr lang="it-IT" sz="1100" dirty="0"/>
              <a:t>-mode-control". ''</a:t>
            </a:r>
            <a:r>
              <a:rPr lang="it-IT" sz="1100" dirty="0" err="1"/>
              <a:t>Nuclear</a:t>
            </a:r>
            <a:r>
              <a:rPr lang="it-IT" sz="1100" dirty="0"/>
              <a:t> Fusion'' 47: 1425-1436.</a:t>
            </a:r>
          </a:p>
          <a:p>
            <a:r>
              <a:rPr lang="it-IT" sz="1100" dirty="0"/>
              <a:t>[3] Ortolani and RFX-mod team, (2006) </a:t>
            </a:r>
            <a:r>
              <a:rPr lang="en-US" sz="1100" dirty="0"/>
              <a:t>Plasma Physics and Controlled Fusion 48, B371</a:t>
            </a:r>
          </a:p>
        </p:txBody>
      </p:sp>
    </p:spTree>
    <p:extLst>
      <p:ext uri="{BB962C8B-B14F-4D97-AF65-F5344CB8AC3E}">
        <p14:creationId xmlns:p14="http://schemas.microsoft.com/office/powerpoint/2010/main" val="30519181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MUR_SoggAttuatori.potx" id="{9805767C-2E52-4DE8-B760-2E02FDAAF4CD}" vid="{686DB170-6579-47D4-A971-0F75D53EEB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1fe37d9-3b1c-4d00-bf72-ccbc6b64907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E126499D26DEE46B66F714EDDA56FC6" ma:contentTypeVersion="19" ma:contentTypeDescription="Creare un nuovo documento." ma:contentTypeScope="" ma:versionID="a0ca1566c4eb20df1ed133446f24a7c8">
  <xsd:schema xmlns:xsd="http://www.w3.org/2001/XMLSchema" xmlns:xs="http://www.w3.org/2001/XMLSchema" xmlns:p="http://schemas.microsoft.com/office/2006/metadata/properties" xmlns:ns3="01fe37d9-3b1c-4d00-bf72-ccbc6b649070" xmlns:ns4="3b41d80a-cd39-4a1d-b121-9312566f32e4" targetNamespace="http://schemas.microsoft.com/office/2006/metadata/properties" ma:root="true" ma:fieldsID="1eeb6639441b06822f14ae8ad6ec8be8" ns3:_="" ns4:_="">
    <xsd:import namespace="01fe37d9-3b1c-4d00-bf72-ccbc6b649070"/>
    <xsd:import namespace="3b41d80a-cd39-4a1d-b121-9312566f32e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fe37d9-3b1c-4d00-bf72-ccbc6b6490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description="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41d80a-cd39-4a1d-b121-9312566f32e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467FBC-AEAE-4EC2-BF36-9EF027E22BDD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3b41d80a-cd39-4a1d-b121-9312566f32e4"/>
    <ds:schemaRef ds:uri="01fe37d9-3b1c-4d00-bf72-ccbc6b649070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0BE24F4-7EB1-434B-8205-B2D5D65848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1B223E-7E48-4E18-9AB5-A2CA0FAAAF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fe37d9-3b1c-4d00-bf72-ccbc6b649070"/>
    <ds:schemaRef ds:uri="3b41d80a-cd39-4a1d-b121-9312566f32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MUR_SoggAttuatori</Template>
  <TotalTime>9853</TotalTime>
  <Words>1809</Words>
  <Application>Microsoft Office PowerPoint</Application>
  <PresentationFormat>Widescreen</PresentationFormat>
  <Paragraphs>180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Calibri,Italic</vt:lpstr>
      <vt:lpstr>Titillium</vt:lpstr>
      <vt:lpstr>Titillium Bd</vt:lpstr>
      <vt:lpstr>Tema di Office</vt:lpstr>
      <vt:lpstr>Acrobat Document</vt:lpstr>
      <vt:lpstr>The RFX-mod2 experiment</vt:lpstr>
      <vt:lpstr>RFX-mod2 is a Reversed Field Pinch</vt:lpstr>
      <vt:lpstr>RFX-mod2: Toroidal field Coils</vt:lpstr>
      <vt:lpstr>RFX-mod2: Poloidal Field Coils</vt:lpstr>
      <vt:lpstr>RFX-mod2: Power supplies</vt:lpstr>
      <vt:lpstr>RFX-mod2: high power test facility</vt:lpstr>
      <vt:lpstr>RFX-mod2: active control</vt:lpstr>
      <vt:lpstr>RFX-mod results: multiple Resistive Wall Modes stabilization</vt:lpstr>
      <vt:lpstr>RFX-mod-results: highest plasma current for an RFP</vt:lpstr>
      <vt:lpstr>RFX-mod results: From Multiple Helicity</vt:lpstr>
      <vt:lpstr>RFX-mod results: From Multiple Helicity</vt:lpstr>
      <vt:lpstr>RFX-mod results: From Multiple Helicity to Quasi single Helicity</vt:lpstr>
      <vt:lpstr>RFX-mod as a ohmic tokamak, Very Low q and Ultra Low q</vt:lpstr>
      <vt:lpstr>RFX-mod: shaped tokamak</vt:lpstr>
      <vt:lpstr>From RFX-mod</vt:lpstr>
      <vt:lpstr>From RFX-mod to RFX-mod2</vt:lpstr>
      <vt:lpstr>RFX-mod2 expectations</vt:lpstr>
      <vt:lpstr>RFX-mod2 expectations</vt:lpstr>
      <vt:lpstr>RFX-mod2 expectations</vt:lpstr>
      <vt:lpstr>RFX-mod2: status of vessel complex reassembly</vt:lpstr>
      <vt:lpstr>The NEFERTARI opportunity: plants revamping and key diagnostics </vt:lpstr>
      <vt:lpstr>RFX-mod2 research themes</vt:lpstr>
      <vt:lpstr>PowerPoint Presentation</vt:lpstr>
      <vt:lpstr>PowerPoint Presentation</vt:lpstr>
      <vt:lpstr>PowerPoint Presentation</vt:lpstr>
      <vt:lpstr>PowerPoint Presentation</vt:lpstr>
      <vt:lpstr>RFX @ Consorzio RFX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Lanza Luisa</dc:creator>
  <cp:lastModifiedBy>MARRELLI Lionello</cp:lastModifiedBy>
  <cp:revision>592</cp:revision>
  <dcterms:created xsi:type="dcterms:W3CDTF">2022-10-26T09:11:02Z</dcterms:created>
  <dcterms:modified xsi:type="dcterms:W3CDTF">2026-03-25T07:24:43Z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0x010100BE126499D26DEE46B66F714EDDA56FC6</vt:lpwstr>
  </property>
</Properties>
</file>