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 id="2147483684" r:id="rId5"/>
  </p:sldMasterIdLst>
  <p:notesMasterIdLst>
    <p:notesMasterId r:id="rId20"/>
  </p:notesMasterIdLst>
  <p:handoutMasterIdLst>
    <p:handoutMasterId r:id="rId21"/>
  </p:handoutMasterIdLst>
  <p:sldIdLst>
    <p:sldId id="256" r:id="rId6"/>
    <p:sldId id="268" r:id="rId7"/>
    <p:sldId id="786" r:id="rId8"/>
    <p:sldId id="2147476835" r:id="rId9"/>
    <p:sldId id="2147476884" r:id="rId10"/>
    <p:sldId id="2147476881" r:id="rId11"/>
    <p:sldId id="2147476882" r:id="rId12"/>
    <p:sldId id="2147476885" r:id="rId13"/>
    <p:sldId id="2147476877" r:id="rId14"/>
    <p:sldId id="2147476986" r:id="rId15"/>
    <p:sldId id="2147476807" r:id="rId16"/>
    <p:sldId id="2147476883" r:id="rId17"/>
    <p:sldId id="320" r:id="rId18"/>
    <p:sldId id="2147476820" r:id="rId19"/>
  </p:sldIdLst>
  <p:sldSz cx="12192000" cy="6858000"/>
  <p:notesSz cx="6858000"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ECF0F7"/>
    <a:srgbClr val="E7B5E5"/>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009" autoAdjust="0"/>
    <p:restoredTop sz="94660"/>
  </p:normalViewPr>
  <p:slideViewPr>
    <p:cSldViewPr snapToGrid="0">
      <p:cViewPr varScale="1">
        <p:scale>
          <a:sx n="115" d="100"/>
          <a:sy n="115" d="100"/>
        </p:scale>
        <p:origin x="462" y="234"/>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49" d="100"/>
          <a:sy n="49" d="100"/>
        </p:scale>
        <p:origin x="2640"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961B151-0E4C-5E17-5C53-6A7B4D3A274F}"/>
              </a:ext>
            </a:extLst>
          </p:cNvPr>
          <p:cNvSpPr>
            <a:spLocks noGrp="1"/>
          </p:cNvSpPr>
          <p:nvPr>
            <p:ph type="hdr" sz="quarter"/>
          </p:nvPr>
        </p:nvSpPr>
        <p:spPr>
          <a:xfrm>
            <a:off x="0" y="0"/>
            <a:ext cx="2971800" cy="498056"/>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DD851498-D0FD-7D9C-B82F-8B1E49843403}"/>
              </a:ext>
            </a:extLst>
          </p:cNvPr>
          <p:cNvSpPr>
            <a:spLocks noGrp="1"/>
          </p:cNvSpPr>
          <p:nvPr>
            <p:ph type="dt" sz="quarter" idx="1"/>
          </p:nvPr>
        </p:nvSpPr>
        <p:spPr>
          <a:xfrm>
            <a:off x="3884613" y="0"/>
            <a:ext cx="2971800" cy="498056"/>
          </a:xfrm>
          <a:prstGeom prst="rect">
            <a:avLst/>
          </a:prstGeom>
        </p:spPr>
        <p:txBody>
          <a:bodyPr vert="horz" lIns="91440" tIns="45720" rIns="91440" bIns="45720" rtlCol="0"/>
          <a:lstStyle>
            <a:lvl1pPr algn="r">
              <a:defRPr sz="1200"/>
            </a:lvl1pPr>
          </a:lstStyle>
          <a:p>
            <a:fld id="{E435AF7B-BEC1-4AE5-8910-AB61E284D80A}" type="datetimeFigureOut">
              <a:rPr lang="en-GB" smtClean="0"/>
              <a:t>24/03/2026</a:t>
            </a:fld>
            <a:endParaRPr lang="en-GB"/>
          </a:p>
        </p:txBody>
      </p:sp>
      <p:sp>
        <p:nvSpPr>
          <p:cNvPr id="4" name="Footer Placeholder 3">
            <a:extLst>
              <a:ext uri="{FF2B5EF4-FFF2-40B4-BE49-F238E27FC236}">
                <a16:creationId xmlns:a16="http://schemas.microsoft.com/office/drawing/2014/main" id="{6AB3FE11-56B5-23B7-F33A-36920A48C337}"/>
              </a:ext>
            </a:extLst>
          </p:cNvPr>
          <p:cNvSpPr>
            <a:spLocks noGrp="1"/>
          </p:cNvSpPr>
          <p:nvPr>
            <p:ph type="ftr" sz="quarter" idx="2"/>
          </p:nvPr>
        </p:nvSpPr>
        <p:spPr>
          <a:xfrm>
            <a:off x="0" y="9428584"/>
            <a:ext cx="2971800"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71392D19-6438-EF2D-4E68-ADE9DF1CB720}"/>
              </a:ext>
            </a:extLst>
          </p:cNvPr>
          <p:cNvSpPr>
            <a:spLocks noGrp="1"/>
          </p:cNvSpPr>
          <p:nvPr>
            <p:ph type="sldNum" sz="quarter" idx="3"/>
          </p:nvPr>
        </p:nvSpPr>
        <p:spPr>
          <a:xfrm>
            <a:off x="3884613" y="9428584"/>
            <a:ext cx="2971800" cy="498055"/>
          </a:xfrm>
          <a:prstGeom prst="rect">
            <a:avLst/>
          </a:prstGeom>
        </p:spPr>
        <p:txBody>
          <a:bodyPr vert="horz" lIns="91440" tIns="45720" rIns="91440" bIns="45720" rtlCol="0" anchor="b"/>
          <a:lstStyle>
            <a:lvl1pPr algn="r">
              <a:defRPr sz="1200"/>
            </a:lvl1pPr>
          </a:lstStyle>
          <a:p>
            <a:fld id="{91E04432-CE20-4244-BF93-DECF999471DB}" type="slidenum">
              <a:rPr lang="en-GB" smtClean="0"/>
              <a:t>‹#›</a:t>
            </a:fld>
            <a:endParaRPr lang="en-GB"/>
          </a:p>
        </p:txBody>
      </p:sp>
    </p:spTree>
    <p:extLst>
      <p:ext uri="{BB962C8B-B14F-4D97-AF65-F5344CB8AC3E}">
        <p14:creationId xmlns:p14="http://schemas.microsoft.com/office/powerpoint/2010/main" val="26981743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98056"/>
          </a:xfrm>
          <a:prstGeom prst="rect">
            <a:avLst/>
          </a:prstGeom>
        </p:spPr>
        <p:txBody>
          <a:bodyPr vert="horz" lIns="91440" tIns="45720" rIns="91440" bIns="45720" rtlCol="0"/>
          <a:lstStyle>
            <a:lvl1pPr algn="r">
              <a:defRPr sz="1200"/>
            </a:lvl1pPr>
          </a:lstStyle>
          <a:p>
            <a:fld id="{966CA8D8-7667-4C5D-BA60-8F464E341D46}" type="datetimeFigureOut">
              <a:rPr lang="en-GB" smtClean="0"/>
              <a:t>24/03/2026</a:t>
            </a:fld>
            <a:endParaRPr lang="en-GB"/>
          </a:p>
        </p:txBody>
      </p:sp>
      <p:sp>
        <p:nvSpPr>
          <p:cNvPr id="4" name="Slide Image Placeholder 3"/>
          <p:cNvSpPr>
            <a:spLocks noGrp="1" noRot="1" noChangeAspect="1"/>
          </p:cNvSpPr>
          <p:nvPr>
            <p:ph type="sldImg" idx="2"/>
          </p:nvPr>
        </p:nvSpPr>
        <p:spPr>
          <a:xfrm>
            <a:off x="452438"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777194"/>
            <a:ext cx="548640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71800"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9428584"/>
            <a:ext cx="2971800" cy="498055"/>
          </a:xfrm>
          <a:prstGeom prst="rect">
            <a:avLst/>
          </a:prstGeom>
        </p:spPr>
        <p:txBody>
          <a:bodyPr vert="horz" lIns="91440" tIns="45720" rIns="91440" bIns="45720" rtlCol="0" anchor="b"/>
          <a:lstStyle>
            <a:lvl1pPr algn="r">
              <a:defRPr sz="1200"/>
            </a:lvl1pPr>
          </a:lstStyle>
          <a:p>
            <a:fld id="{05015185-7534-44B8-BEFC-C53FE730A4B7}" type="slidenum">
              <a:rPr lang="en-GB" smtClean="0"/>
              <a:t>‹#›</a:t>
            </a:fld>
            <a:endParaRPr lang="en-GB"/>
          </a:p>
        </p:txBody>
      </p:sp>
    </p:spTree>
    <p:extLst>
      <p:ext uri="{BB962C8B-B14F-4D97-AF65-F5344CB8AC3E}">
        <p14:creationId xmlns:p14="http://schemas.microsoft.com/office/powerpoint/2010/main" val="1430976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7C71C8C1-5D9E-14E0-E4CA-0415137B7888}" type="slidenum">
              <a:rPr/>
              <a:t>3</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emf"/><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UROfusion_cover">
    <p:spTree>
      <p:nvGrpSpPr>
        <p:cNvPr id="1" name=""/>
        <p:cNvGrpSpPr/>
        <p:nvPr/>
      </p:nvGrpSpPr>
      <p:grpSpPr>
        <a:xfrm>
          <a:off x="0" y="0"/>
          <a:ext cx="0" cy="0"/>
          <a:chOff x="0" y="0"/>
          <a:chExt cx="0" cy="0"/>
        </a:xfrm>
      </p:grpSpPr>
      <p:grpSp>
        <p:nvGrpSpPr>
          <p:cNvPr id="4" name="Gruppieren 3"/>
          <p:cNvGrpSpPr/>
          <p:nvPr userDrawn="1"/>
        </p:nvGrpSpPr>
        <p:grpSpPr>
          <a:xfrm>
            <a:off x="411869" y="6034962"/>
            <a:ext cx="4392488" cy="497895"/>
            <a:chOff x="5735960" y="5717361"/>
            <a:chExt cx="6120680" cy="713919"/>
          </a:xfrm>
        </p:grpSpPr>
        <p:pic>
          <p:nvPicPr>
            <p:cNvPr id="25" name="Grafik 24"/>
            <p:cNvPicPr preferRelativeResize="0">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5735960" y="5774784"/>
              <a:ext cx="997207" cy="656496"/>
            </a:xfrm>
            <a:prstGeom prst="rect">
              <a:avLst/>
            </a:prstGeom>
            <a:noFill/>
            <a:ln>
              <a:noFill/>
            </a:ln>
          </p:spPr>
        </p:pic>
        <p:sp>
          <p:nvSpPr>
            <p:cNvPr id="3" name="Rechteck 2"/>
            <p:cNvSpPr/>
            <p:nvPr userDrawn="1"/>
          </p:nvSpPr>
          <p:spPr>
            <a:xfrm>
              <a:off x="6744072" y="5717361"/>
              <a:ext cx="5112568" cy="480131"/>
            </a:xfrm>
            <a:prstGeom prst="rect">
              <a:avLst/>
            </a:prstGeom>
          </p:spPr>
          <p:txBody>
            <a:bodyPr wrap="square">
              <a:spAutoFit/>
            </a:bodyPr>
            <a:lstStyle/>
            <a:p>
              <a:pPr marL="0" marR="0" lvl="0" indent="0" algn="just" defTabSz="914400" rtl="0" eaLnBrk="1" fontAlgn="auto" latinLnBrk="0" hangingPunct="1">
                <a:lnSpc>
                  <a:spcPct val="9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Calibri"/>
                  <a:ea typeface="+mn-ea"/>
                  <a:cs typeface="+mn-cs"/>
                </a:rPr>
                <a:t>This work has been carried out within the framework of the EUROfusion Consortium, funded by the European Union via the Euratom Research and Training Programme (Grant Agreement No 101052200 — EUROfusion). Views and opinions expressed are however those of the author(s) only and do not necessarily reflect those of the European Union or the European Commission. Neither the European Union nor the European Commission can be held responsible for them.</a:t>
              </a:r>
            </a:p>
          </p:txBody>
        </p:sp>
      </p:grpSp>
      <p:pic>
        <p:nvPicPr>
          <p:cNvPr id="2060" name="Picture 12" descr="Contract between EC and EUROfusion is signed | FuseNet">
            <a:extLst>
              <a:ext uri="{FF2B5EF4-FFF2-40B4-BE49-F238E27FC236}">
                <a16:creationId xmlns:a16="http://schemas.microsoft.com/office/drawing/2014/main" id="{E55ACA25-9DC9-FAB0-0545-200C2AAAE0C4}"/>
              </a:ext>
            </a:extLst>
          </p:cNvPr>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45066" y="325143"/>
            <a:ext cx="2304256" cy="596340"/>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20">
            <a:extLst>
              <a:ext uri="{FF2B5EF4-FFF2-40B4-BE49-F238E27FC236}">
                <a16:creationId xmlns:a16="http://schemas.microsoft.com/office/drawing/2014/main" id="{596FC8EF-089A-D210-0D75-51A8CBEF1EC8}"/>
              </a:ext>
            </a:extLst>
          </p:cNvPr>
          <p:cNvSpPr>
            <a:spLocks noGrp="1"/>
          </p:cNvSpPr>
          <p:nvPr>
            <p:ph type="title"/>
          </p:nvPr>
        </p:nvSpPr>
        <p:spPr>
          <a:xfrm>
            <a:off x="407368" y="2074188"/>
            <a:ext cx="5544615" cy="620251"/>
          </a:xfrm>
        </p:spPr>
        <p:txBody>
          <a:bodyPr/>
          <a:lstStyle>
            <a:lvl1pPr algn="l">
              <a:defRPr b="1"/>
            </a:lvl1pPr>
          </a:lstStyle>
          <a:p>
            <a:r>
              <a:rPr lang="en-US" dirty="0"/>
              <a:t>Click to edit Master title style</a:t>
            </a:r>
            <a:endParaRPr lang="en-DE" dirty="0"/>
          </a:p>
        </p:txBody>
      </p:sp>
      <p:sp>
        <p:nvSpPr>
          <p:cNvPr id="14" name="Text Placeholder 22">
            <a:extLst>
              <a:ext uri="{FF2B5EF4-FFF2-40B4-BE49-F238E27FC236}">
                <a16:creationId xmlns:a16="http://schemas.microsoft.com/office/drawing/2014/main" id="{A1DB4B7A-0368-ADFA-B0E8-5A32A1976D23}"/>
              </a:ext>
            </a:extLst>
          </p:cNvPr>
          <p:cNvSpPr>
            <a:spLocks noGrp="1"/>
          </p:cNvSpPr>
          <p:nvPr>
            <p:ph type="body" sz="quarter" idx="10" hasCustomPrompt="1"/>
          </p:nvPr>
        </p:nvSpPr>
        <p:spPr>
          <a:xfrm>
            <a:off x="407368" y="3693074"/>
            <a:ext cx="4375150" cy="457848"/>
          </a:xfrm>
        </p:spPr>
        <p:txBody>
          <a:bodyPr/>
          <a:lstStyle>
            <a:lvl1pPr marL="0" indent="0">
              <a:buNone/>
              <a:defRPr b="1"/>
            </a:lvl1pPr>
            <a:lvl2pPr marL="342900" indent="0">
              <a:buNone/>
              <a:defRPr/>
            </a:lvl2pPr>
          </a:lstStyle>
          <a:p>
            <a:pPr lvl="0"/>
            <a:r>
              <a:rPr lang="en-US" dirty="0"/>
              <a:t>Click to edit Lecturer’s name</a:t>
            </a:r>
          </a:p>
        </p:txBody>
      </p:sp>
      <p:sp>
        <p:nvSpPr>
          <p:cNvPr id="15" name="Text Placeholder 22">
            <a:extLst>
              <a:ext uri="{FF2B5EF4-FFF2-40B4-BE49-F238E27FC236}">
                <a16:creationId xmlns:a16="http://schemas.microsoft.com/office/drawing/2014/main" id="{29BB6B8D-6CB9-54B7-0DF9-DBDB0E37634E}"/>
              </a:ext>
            </a:extLst>
          </p:cNvPr>
          <p:cNvSpPr>
            <a:spLocks noGrp="1"/>
          </p:cNvSpPr>
          <p:nvPr>
            <p:ph type="body" sz="quarter" idx="11" hasCustomPrompt="1"/>
          </p:nvPr>
        </p:nvSpPr>
        <p:spPr>
          <a:xfrm>
            <a:off x="407368" y="4159260"/>
            <a:ext cx="4375150" cy="457848"/>
          </a:xfrm>
        </p:spPr>
        <p:txBody>
          <a:bodyPr/>
          <a:lstStyle>
            <a:lvl1pPr marL="0" indent="0">
              <a:buNone/>
              <a:defRPr b="0"/>
            </a:lvl1pPr>
            <a:lvl2pPr marL="342900" indent="0">
              <a:buNone/>
              <a:defRPr/>
            </a:lvl2pPr>
          </a:lstStyle>
          <a:p>
            <a:pPr lvl="0"/>
            <a:r>
              <a:rPr lang="en-US" dirty="0"/>
              <a:t>Click to edit Lecturer’s affiliation</a:t>
            </a:r>
          </a:p>
        </p:txBody>
      </p:sp>
      <p:sp>
        <p:nvSpPr>
          <p:cNvPr id="20" name="Text Placeholder 22">
            <a:extLst>
              <a:ext uri="{FF2B5EF4-FFF2-40B4-BE49-F238E27FC236}">
                <a16:creationId xmlns:a16="http://schemas.microsoft.com/office/drawing/2014/main" id="{4EC3B6D3-D545-C458-117A-3FC426AC87B1}"/>
              </a:ext>
            </a:extLst>
          </p:cNvPr>
          <p:cNvSpPr>
            <a:spLocks noGrp="1"/>
          </p:cNvSpPr>
          <p:nvPr>
            <p:ph type="body" sz="quarter" idx="12" hasCustomPrompt="1"/>
          </p:nvPr>
        </p:nvSpPr>
        <p:spPr>
          <a:xfrm>
            <a:off x="407368" y="1650286"/>
            <a:ext cx="5544614" cy="338554"/>
          </a:xfrm>
        </p:spPr>
        <p:txBody>
          <a:bodyPr>
            <a:normAutofit/>
          </a:bodyPr>
          <a:lstStyle>
            <a:lvl1pPr marL="0" indent="0">
              <a:buNone/>
              <a:defRPr sz="1600" b="0"/>
            </a:lvl1pPr>
            <a:lvl2pPr marL="342900" indent="0">
              <a:buNone/>
              <a:defRPr/>
            </a:lvl2pPr>
          </a:lstStyle>
          <a:p>
            <a:pPr lvl="0"/>
            <a:r>
              <a:rPr lang="en-US" dirty="0"/>
              <a:t>Click to edit Event title</a:t>
            </a:r>
          </a:p>
        </p:txBody>
      </p:sp>
      <p:pic>
        <p:nvPicPr>
          <p:cNvPr id="2" name="Picture 1">
            <a:extLst>
              <a:ext uri="{FF2B5EF4-FFF2-40B4-BE49-F238E27FC236}">
                <a16:creationId xmlns:a16="http://schemas.microsoft.com/office/drawing/2014/main" id="{54C79CBA-5ECC-767B-846D-8D461051DE87}"/>
              </a:ext>
            </a:extLst>
          </p:cNvPr>
          <p:cNvPicPr>
            <a:picLocks noChangeAspect="1"/>
          </p:cNvPicPr>
          <p:nvPr userDrawn="1"/>
        </p:nvPicPr>
        <p:blipFill>
          <a:blip r:embed="rId4" cstate="email">
            <a:alphaModFix/>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solidFill>
            <a:schemeClr val="bg1"/>
          </a:solidFill>
        </p:spPr>
      </p:pic>
    </p:spTree>
    <p:extLst>
      <p:ext uri="{BB962C8B-B14F-4D97-AF65-F5344CB8AC3E}">
        <p14:creationId xmlns:p14="http://schemas.microsoft.com/office/powerpoint/2010/main" val="640704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EUROfusion_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983432" y="192515"/>
            <a:ext cx="9451776" cy="457200"/>
          </a:xfrm>
        </p:spPr>
        <p:txBody>
          <a:bodyPr>
            <a:noAutofit/>
          </a:bodyPr>
          <a:lstStyle>
            <a:lvl1pPr algn="l">
              <a:lnSpc>
                <a:spcPts val="2400"/>
              </a:lnSpc>
              <a:defRPr sz="2800" b="1">
                <a:solidFill>
                  <a:schemeClr val="tx2"/>
                </a:solidFill>
                <a:latin typeface="+mn-lt"/>
                <a:cs typeface="Arial" panose="020B0604020202020204" pitchFamily="34" charset="0"/>
              </a:defRPr>
            </a:lvl1pPr>
          </a:lstStyle>
          <a:p>
            <a:r>
              <a:rPr lang="en-US" dirty="0"/>
              <a:t>Click to edit Master title style</a:t>
            </a:r>
            <a:endParaRPr lang="en-GB" dirty="0"/>
          </a:p>
        </p:txBody>
      </p:sp>
      <p:sp>
        <p:nvSpPr>
          <p:cNvPr id="3" name="Content Placeholder 2"/>
          <p:cNvSpPr>
            <a:spLocks noGrp="1"/>
          </p:cNvSpPr>
          <p:nvPr>
            <p:ph idx="1"/>
          </p:nvPr>
        </p:nvSpPr>
        <p:spPr>
          <a:xfrm>
            <a:off x="609600" y="836712"/>
            <a:ext cx="11103024" cy="5688632"/>
          </a:xfrm>
        </p:spPr>
        <p:txBody>
          <a:bodyPr>
            <a:normAutofit/>
          </a:bodyPr>
          <a:lstStyle>
            <a:lvl1pPr marL="257175" indent="-257175">
              <a:buFont typeface="Arial" panose="020B0604020202020204" pitchFamily="34" charset="0"/>
              <a:buChar char="•"/>
              <a:defRPr sz="2400">
                <a:latin typeface="+mn-lt"/>
                <a:cs typeface="Arial" panose="020B0604020202020204" pitchFamily="34" charset="0"/>
              </a:defRPr>
            </a:lvl1pPr>
            <a:lvl2pPr marL="557213" indent="-214313">
              <a:buFont typeface="Arial" panose="020B0604020202020204" pitchFamily="34" charset="0"/>
              <a:buChar char="•"/>
              <a:defRPr sz="1800">
                <a:latin typeface="+mn-lt"/>
                <a:cs typeface="Arial" panose="020B0604020202020204" pitchFamily="34" charset="0"/>
              </a:defRPr>
            </a:lvl2pPr>
            <a:lvl3pPr marL="857250" indent="-171450">
              <a:buFont typeface="Arial" panose="020B0604020202020204" pitchFamily="34" charset="0"/>
              <a:buChar char="•"/>
              <a:defRPr sz="1600">
                <a:latin typeface="+mn-lt"/>
                <a:cs typeface="Arial" panose="020B0604020202020204" pitchFamily="34" charset="0"/>
              </a:defRPr>
            </a:lvl3pPr>
            <a:lvl4pPr>
              <a:defRPr/>
            </a:lvl4pPr>
            <a:lvl5pPr>
              <a:defRPr/>
            </a:lvl5pPr>
          </a:lstStyle>
          <a:p>
            <a:pPr lvl="0"/>
            <a:r>
              <a:rPr lang="en-US" dirty="0"/>
              <a:t>Click to edit Master text styles</a:t>
            </a:r>
          </a:p>
          <a:p>
            <a:pPr lvl="1"/>
            <a:r>
              <a:rPr lang="en-US" dirty="0"/>
              <a:t>Second level</a:t>
            </a:r>
          </a:p>
          <a:p>
            <a:pPr lvl="2"/>
            <a:r>
              <a:rPr lang="en-US" dirty="0"/>
              <a:t>Third level</a:t>
            </a:r>
          </a:p>
        </p:txBody>
      </p:sp>
      <p:sp>
        <p:nvSpPr>
          <p:cNvPr id="8" name="Footer Placeholder 7"/>
          <p:cNvSpPr>
            <a:spLocks noGrp="1"/>
          </p:cNvSpPr>
          <p:nvPr>
            <p:ph type="ftr" sz="quarter" idx="11"/>
          </p:nvPr>
        </p:nvSpPr>
        <p:spPr>
          <a:xfrm>
            <a:off x="825623" y="6555770"/>
            <a:ext cx="6815398" cy="329614"/>
          </a:xfrm>
          <a:prstGeom prst="rect">
            <a:avLst/>
          </a:prstGeom>
        </p:spPr>
        <p:txBody>
          <a:bodyPr anchor="t"/>
          <a:lstStyle>
            <a:lvl1pPr>
              <a:defRPr sz="1200">
                <a:solidFill>
                  <a:schemeClr val="bg1"/>
                </a:solidFill>
              </a:defRPr>
            </a:lvl1pPr>
          </a:lstStyle>
          <a:p>
            <a:r>
              <a:rPr lang="en-US" dirty="0">
                <a:solidFill>
                  <a:prstClr val="white"/>
                </a:solidFill>
              </a:rPr>
              <a:t>G. </a:t>
            </a:r>
            <a:r>
              <a:rPr lang="en-GB" sz="1200" dirty="0">
                <a:solidFill>
                  <a:prstClr val="white"/>
                </a:solidFill>
              </a:rPr>
              <a:t> Federici and H. Zohm | ITER Meeting - Importance of  ITER for DEMOs  | 26</a:t>
            </a:r>
            <a:r>
              <a:rPr lang="en-GB" sz="1200" baseline="30000" dirty="0">
                <a:solidFill>
                  <a:prstClr val="white"/>
                </a:solidFill>
              </a:rPr>
              <a:t>th</a:t>
            </a:r>
            <a:r>
              <a:rPr lang="en-GB" sz="1200" dirty="0">
                <a:solidFill>
                  <a:prstClr val="white"/>
                </a:solidFill>
              </a:rPr>
              <a:t> January 2024</a:t>
            </a:r>
            <a:endParaRPr lang="en-GB" dirty="0">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a:t>
            </a:fld>
            <a:endParaRPr lang="en-GB" dirty="0">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0CFE93D-B60A-5519-67CA-2FB5FDAACE49}"/>
              </a:ext>
            </a:extLst>
          </p:cNvPr>
          <p:cNvPicPr>
            <a:picLocks noChangeAspect="1"/>
          </p:cNvPicPr>
          <p:nvPr userDrawn="1"/>
        </p:nvPicPr>
        <p:blipFill>
          <a:blip r:embed="rId3" cstate="email">
            <a:alphaModFix amt="65000"/>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noFill/>
        </p:spPr>
      </p:pic>
    </p:spTree>
    <p:extLst>
      <p:ext uri="{BB962C8B-B14F-4D97-AF65-F5344CB8AC3E}">
        <p14:creationId xmlns:p14="http://schemas.microsoft.com/office/powerpoint/2010/main" val="4285183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UROfusion_content_empt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983432" y="192515"/>
            <a:ext cx="9451776" cy="457200"/>
          </a:xfrm>
        </p:spPr>
        <p:txBody>
          <a:bodyPr>
            <a:noAutofit/>
          </a:bodyPr>
          <a:lstStyle>
            <a:lvl1pPr algn="l">
              <a:lnSpc>
                <a:spcPts val="2400"/>
              </a:lnSpc>
              <a:defRPr sz="2800" b="1">
                <a:solidFill>
                  <a:schemeClr val="tx2"/>
                </a:solidFill>
                <a:latin typeface="+mn-lt"/>
                <a:cs typeface="Arial" panose="020B0604020202020204" pitchFamily="34" charset="0"/>
              </a:defRPr>
            </a:lvl1pPr>
          </a:lstStyle>
          <a:p>
            <a:r>
              <a:rPr lang="en-US" dirty="0"/>
              <a:t>Click to edit Master title style</a:t>
            </a:r>
            <a:endParaRPr lang="en-GB" dirty="0"/>
          </a:p>
        </p:txBody>
      </p:sp>
      <p:sp>
        <p:nvSpPr>
          <p:cNvPr id="8" name="Footer Placeholder 7"/>
          <p:cNvSpPr>
            <a:spLocks noGrp="1"/>
          </p:cNvSpPr>
          <p:nvPr>
            <p:ph type="ftr" sz="quarter" idx="11"/>
          </p:nvPr>
        </p:nvSpPr>
        <p:spPr>
          <a:xfrm>
            <a:off x="825624" y="6555770"/>
            <a:ext cx="7593162" cy="329614"/>
          </a:xfrm>
          <a:prstGeom prst="rect">
            <a:avLst/>
          </a:prstGeom>
        </p:spPr>
        <p:txBody>
          <a:bodyPr anchor="t"/>
          <a:lstStyle>
            <a:lvl1pPr>
              <a:defRPr sz="1200">
                <a:solidFill>
                  <a:schemeClr val="bg1"/>
                </a:solidFill>
              </a:defRPr>
            </a:lvl1pPr>
          </a:lstStyle>
          <a:p>
            <a:r>
              <a:rPr lang="en-GB">
                <a:solidFill>
                  <a:prstClr val="white"/>
                </a:solidFill>
              </a:rPr>
              <a:t>G.  Federici and H. Zohm | ITER Meeting - Importance of  ITER for DEMOs  | 26th January 2024</a:t>
            </a:r>
            <a:endParaRPr lang="en-GB" dirty="0">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a:t>
            </a:fld>
            <a:endParaRPr lang="en-GB" dirty="0">
              <a:solidFill>
                <a:prstClr val="white"/>
              </a:solidFill>
            </a:endParaRPr>
          </a:p>
        </p:txBody>
      </p:sp>
      <p:pic>
        <p:nvPicPr>
          <p:cNvPr id="6" name="Picture 5">
            <a:extLst>
              <a:ext uri="{FF2B5EF4-FFF2-40B4-BE49-F238E27FC236}">
                <a16:creationId xmlns:a16="http://schemas.microsoft.com/office/drawing/2014/main" id="{40CFE93D-B60A-5519-67CA-2FB5FDAACE49}"/>
              </a:ext>
            </a:extLst>
          </p:cNvPr>
          <p:cNvPicPr>
            <a:picLocks noChangeAspect="1"/>
          </p:cNvPicPr>
          <p:nvPr userDrawn="1"/>
        </p:nvPicPr>
        <p:blipFill>
          <a:blip r:embed="rId3" cstate="email">
            <a:alphaModFix amt="65000"/>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noFill/>
        </p:spPr>
      </p:pic>
    </p:spTree>
    <p:extLst>
      <p:ext uri="{BB962C8B-B14F-4D97-AF65-F5344CB8AC3E}">
        <p14:creationId xmlns:p14="http://schemas.microsoft.com/office/powerpoint/2010/main" val="1696459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UROfusion_Value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6" name="Picture 5">
            <a:extLst>
              <a:ext uri="{FF2B5EF4-FFF2-40B4-BE49-F238E27FC236}">
                <a16:creationId xmlns:a16="http://schemas.microsoft.com/office/drawing/2014/main" id="{40CFE93D-B60A-5519-67CA-2FB5FDAACE49}"/>
              </a:ext>
            </a:extLst>
          </p:cNvPr>
          <p:cNvPicPr>
            <a:picLocks noChangeAspect="1"/>
          </p:cNvPicPr>
          <p:nvPr userDrawn="1"/>
        </p:nvPicPr>
        <p:blipFill>
          <a:blip r:embed="rId2" cstate="email">
            <a:alphaModFix amt="65000"/>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noFill/>
        </p:spPr>
      </p:pic>
      <p:sp>
        <p:nvSpPr>
          <p:cNvPr id="5" name="Rectangle 4">
            <a:extLst>
              <a:ext uri="{FF2B5EF4-FFF2-40B4-BE49-F238E27FC236}">
                <a16:creationId xmlns:a16="http://schemas.microsoft.com/office/drawing/2014/main" id="{A136BB05-CDE1-71D8-95B1-3A5C6CD699AD}"/>
              </a:ext>
            </a:extLst>
          </p:cNvPr>
          <p:cNvSpPr/>
          <p:nvPr userDrawn="1"/>
        </p:nvSpPr>
        <p:spPr>
          <a:xfrm>
            <a:off x="6408751" y="2146852"/>
            <a:ext cx="2170706" cy="16141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5464233-290E-F450-429D-1C58FA6BE3BA}"/>
              </a:ext>
            </a:extLst>
          </p:cNvPr>
          <p:cNvSpPr/>
          <p:nvPr userDrawn="1"/>
        </p:nvSpPr>
        <p:spPr>
          <a:xfrm>
            <a:off x="9129423" y="1957346"/>
            <a:ext cx="2170706" cy="187518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983432" y="192515"/>
            <a:ext cx="9451776" cy="457200"/>
          </a:xfrm>
        </p:spPr>
        <p:txBody>
          <a:bodyPr>
            <a:noAutofit/>
          </a:bodyPr>
          <a:lstStyle>
            <a:lvl1pPr algn="l">
              <a:lnSpc>
                <a:spcPts val="2400"/>
              </a:lnSpc>
              <a:defRPr sz="2800" b="1">
                <a:solidFill>
                  <a:schemeClr val="tx2"/>
                </a:solidFill>
                <a:latin typeface="+mn-lt"/>
                <a:cs typeface="Arial" panose="020B0604020202020204" pitchFamily="34" charset="0"/>
              </a:defRPr>
            </a:lvl1pPr>
          </a:lstStyle>
          <a:p>
            <a:r>
              <a:rPr lang="en-US" dirty="0"/>
              <a:t>EUROfusion Values</a:t>
            </a:r>
            <a:endParaRPr lang="en-GB" dirty="0"/>
          </a:p>
        </p:txBody>
      </p:sp>
      <p:sp>
        <p:nvSpPr>
          <p:cNvPr id="8" name="Footer Placeholder 7"/>
          <p:cNvSpPr>
            <a:spLocks noGrp="1"/>
          </p:cNvSpPr>
          <p:nvPr>
            <p:ph type="ftr" sz="quarter" idx="11"/>
          </p:nvPr>
        </p:nvSpPr>
        <p:spPr>
          <a:xfrm>
            <a:off x="825623" y="6555770"/>
            <a:ext cx="6878459" cy="329614"/>
          </a:xfrm>
          <a:prstGeom prst="rect">
            <a:avLst/>
          </a:prstGeom>
        </p:spPr>
        <p:txBody>
          <a:bodyPr anchor="t"/>
          <a:lstStyle>
            <a:lvl1pPr>
              <a:defRPr sz="1200">
                <a:solidFill>
                  <a:schemeClr val="bg1"/>
                </a:solidFill>
              </a:defRPr>
            </a:lvl1pPr>
          </a:lstStyle>
          <a:p>
            <a:r>
              <a:rPr lang="en-GB">
                <a:solidFill>
                  <a:prstClr val="white"/>
                </a:solidFill>
              </a:rPr>
              <a:t>G.  Federici and H. Zohm | ITER Meeting - Importance of  ITER for DEMOs  | 26th January 2024</a:t>
            </a:r>
            <a:endParaRPr lang="en-GB" dirty="0">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a:t>
            </a:fld>
            <a:endParaRPr lang="en-GB" dirty="0">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E8D0878B-E5A6-2FA4-87BE-E46364DC8E55}"/>
              </a:ext>
            </a:extLst>
          </p:cNvPr>
          <p:cNvPicPr>
            <a:picLocks noChangeAspect="1"/>
          </p:cNvPicPr>
          <p:nvPr userDrawn="1"/>
        </p:nvPicPr>
        <p:blipFill rotWithShape="1">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414" y="979851"/>
            <a:ext cx="12181172" cy="5577840"/>
          </a:xfrm>
          <a:prstGeom prst="rect">
            <a:avLst/>
          </a:prstGeom>
        </p:spPr>
      </p:pic>
    </p:spTree>
    <p:extLst>
      <p:ext uri="{BB962C8B-B14F-4D97-AF65-F5344CB8AC3E}">
        <p14:creationId xmlns:p14="http://schemas.microsoft.com/office/powerpoint/2010/main" val="1308084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AutoShape 2" descr="https://idw-online.de/pages/de/institutionlogo921"/>
          <p:cNvSpPr>
            <a:spLocks noChangeAspect="1" noChangeArrowheads="1"/>
          </p:cNvSpPr>
          <p:nvPr userDrawn="1"/>
        </p:nvSpPr>
        <p:spPr bwMode="auto">
          <a:xfrm>
            <a:off x="207434" y="-457200"/>
            <a:ext cx="1435100" cy="952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sz="1800">
              <a:solidFill>
                <a:prstClr val="black"/>
              </a:solidFill>
            </a:endParaRPr>
          </a:p>
        </p:txBody>
      </p:sp>
      <p:sp>
        <p:nvSpPr>
          <p:cNvPr id="6" name="Picture Placeholder 10"/>
          <p:cNvSpPr>
            <a:spLocks noGrp="1"/>
          </p:cNvSpPr>
          <p:nvPr>
            <p:ph type="pic" sz="quarter" idx="10" hasCustomPrompt="1"/>
          </p:nvPr>
        </p:nvSpPr>
        <p:spPr>
          <a:xfrm>
            <a:off x="527382" y="5691684"/>
            <a:ext cx="1727167" cy="905669"/>
          </a:xfrm>
        </p:spPr>
        <p:txBody>
          <a:bodyPr>
            <a:normAutofit/>
          </a:bodyPr>
          <a:lstStyle>
            <a:lvl1pPr marL="0" indent="0" algn="ctr">
              <a:buFontTx/>
              <a:buNone/>
              <a:defRPr sz="1800">
                <a:latin typeface="Arial" panose="020B0604020202020204" pitchFamily="34" charset="0"/>
                <a:cs typeface="Arial" panose="020B0604020202020204" pitchFamily="34" charset="0"/>
              </a:defRPr>
            </a:lvl1pPr>
          </a:lstStyle>
          <a:p>
            <a:r>
              <a:rPr lang="en-US" dirty="0"/>
              <a:t>Logo of presenter</a:t>
            </a:r>
            <a:endParaRPr lang="en-GB" dirty="0"/>
          </a:p>
        </p:txBody>
      </p:sp>
      <p:sp>
        <p:nvSpPr>
          <p:cNvPr id="11" name="Rectangle 10"/>
          <p:cNvSpPr/>
          <p:nvPr userDrawn="1"/>
        </p:nvSpPr>
        <p:spPr>
          <a:xfrm>
            <a:off x="7632172" y="5661248"/>
            <a:ext cx="4224469" cy="93610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800" dirty="0">
              <a:solidFill>
                <a:prstClr val="white"/>
              </a:solidFill>
            </a:endParaRPr>
          </a:p>
        </p:txBody>
      </p:sp>
      <p:grpSp>
        <p:nvGrpSpPr>
          <p:cNvPr id="9" name="Group 8"/>
          <p:cNvGrpSpPr/>
          <p:nvPr userDrawn="1"/>
        </p:nvGrpSpPr>
        <p:grpSpPr>
          <a:xfrm>
            <a:off x="24307044" y="40252897"/>
            <a:ext cx="13233195" cy="1781641"/>
            <a:chOff x="18230283" y="40396912"/>
            <a:chExt cx="9924896" cy="1781641"/>
          </a:xfrm>
        </p:grpSpPr>
        <p:sp>
          <p:nvSpPr>
            <p:cNvPr id="10" name="Rectangle 9"/>
            <p:cNvSpPr/>
            <p:nvPr userDrawn="1"/>
          </p:nvSpPr>
          <p:spPr bwMode="auto">
            <a:xfrm>
              <a:off x="18230283" y="40400268"/>
              <a:ext cx="2575295" cy="1778285"/>
            </a:xfrm>
            <a:prstGeom prst="rect">
              <a:avLst/>
            </a:prstGeom>
            <a:solidFill>
              <a:srgbClr val="05399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171950" fontAlgn="base">
                <a:spcBef>
                  <a:spcPct val="0"/>
                </a:spcBef>
                <a:spcAft>
                  <a:spcPct val="0"/>
                </a:spcAft>
              </a:pPr>
              <a:endParaRPr lang="en-US" sz="8200">
                <a:solidFill>
                  <a:prstClr val="black"/>
                </a:solidFill>
                <a:latin typeface="Arial" charset="0"/>
              </a:endParaRPr>
            </a:p>
          </p:txBody>
        </p:sp>
        <p:pic>
          <p:nvPicPr>
            <p:cNvPr id="13" name="Picture 12" descr="EuropeanFlag-stars.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801564" y="40396912"/>
              <a:ext cx="9353615" cy="1781641"/>
            </a:xfrm>
            <a:prstGeom prst="rect">
              <a:avLst/>
            </a:prstGeom>
          </p:spPr>
        </p:pic>
      </p:grpSp>
      <p:grpSp>
        <p:nvGrpSpPr>
          <p:cNvPr id="14" name="Group 13"/>
          <p:cNvGrpSpPr/>
          <p:nvPr userDrawn="1"/>
        </p:nvGrpSpPr>
        <p:grpSpPr>
          <a:xfrm>
            <a:off x="24510244" y="40405297"/>
            <a:ext cx="13233195" cy="1781641"/>
            <a:chOff x="18230283" y="40396912"/>
            <a:chExt cx="9924896" cy="1781641"/>
          </a:xfrm>
        </p:grpSpPr>
        <p:sp>
          <p:nvSpPr>
            <p:cNvPr id="15" name="Rectangle 14"/>
            <p:cNvSpPr/>
            <p:nvPr userDrawn="1"/>
          </p:nvSpPr>
          <p:spPr bwMode="auto">
            <a:xfrm>
              <a:off x="18230283" y="40400268"/>
              <a:ext cx="2575295" cy="1778285"/>
            </a:xfrm>
            <a:prstGeom prst="rect">
              <a:avLst/>
            </a:prstGeom>
            <a:solidFill>
              <a:srgbClr val="05399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171950" fontAlgn="base">
                <a:spcBef>
                  <a:spcPct val="0"/>
                </a:spcBef>
                <a:spcAft>
                  <a:spcPct val="0"/>
                </a:spcAft>
              </a:pPr>
              <a:endParaRPr lang="en-US" sz="8200">
                <a:solidFill>
                  <a:prstClr val="black"/>
                </a:solidFill>
                <a:latin typeface="Arial" charset="0"/>
              </a:endParaRPr>
            </a:p>
          </p:txBody>
        </p:sp>
        <p:pic>
          <p:nvPicPr>
            <p:cNvPr id="16" name="Picture 15" descr="EuropeanFlag-stars.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801564" y="40396912"/>
              <a:ext cx="9353615" cy="1781641"/>
            </a:xfrm>
            <a:prstGeom prst="rect">
              <a:avLst/>
            </a:prstGeom>
          </p:spPr>
        </p:pic>
      </p:grpSp>
      <p:grpSp>
        <p:nvGrpSpPr>
          <p:cNvPr id="17" name="Group 16"/>
          <p:cNvGrpSpPr/>
          <p:nvPr userDrawn="1"/>
        </p:nvGrpSpPr>
        <p:grpSpPr>
          <a:xfrm>
            <a:off x="24713444" y="40557697"/>
            <a:ext cx="13233195" cy="1781641"/>
            <a:chOff x="18230283" y="40396912"/>
            <a:chExt cx="9924896" cy="1781641"/>
          </a:xfrm>
        </p:grpSpPr>
        <p:sp>
          <p:nvSpPr>
            <p:cNvPr id="18" name="Rectangle 17"/>
            <p:cNvSpPr/>
            <p:nvPr userDrawn="1"/>
          </p:nvSpPr>
          <p:spPr bwMode="auto">
            <a:xfrm>
              <a:off x="18230283" y="40400268"/>
              <a:ext cx="2575295" cy="1778285"/>
            </a:xfrm>
            <a:prstGeom prst="rect">
              <a:avLst/>
            </a:prstGeom>
            <a:solidFill>
              <a:srgbClr val="05399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171950" fontAlgn="base">
                <a:spcBef>
                  <a:spcPct val="0"/>
                </a:spcBef>
                <a:spcAft>
                  <a:spcPct val="0"/>
                </a:spcAft>
              </a:pPr>
              <a:endParaRPr lang="en-US" sz="8200">
                <a:solidFill>
                  <a:prstClr val="black"/>
                </a:solidFill>
                <a:latin typeface="Arial" charset="0"/>
              </a:endParaRPr>
            </a:p>
          </p:txBody>
        </p:sp>
        <p:pic>
          <p:nvPicPr>
            <p:cNvPr id="19" name="Picture 18" descr="EuropeanFlag-stars.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801564" y="40396912"/>
              <a:ext cx="9353615" cy="1781641"/>
            </a:xfrm>
            <a:prstGeom prst="rect">
              <a:avLst/>
            </a:prstGeom>
          </p:spPr>
        </p:pic>
      </p:grpSp>
      <p:grpSp>
        <p:nvGrpSpPr>
          <p:cNvPr id="20" name="Group 19"/>
          <p:cNvGrpSpPr/>
          <p:nvPr userDrawn="1"/>
        </p:nvGrpSpPr>
        <p:grpSpPr>
          <a:xfrm>
            <a:off x="24916644" y="40710097"/>
            <a:ext cx="13233195" cy="1781641"/>
            <a:chOff x="18230283" y="40396912"/>
            <a:chExt cx="9924896" cy="1781641"/>
          </a:xfrm>
        </p:grpSpPr>
        <p:sp>
          <p:nvSpPr>
            <p:cNvPr id="21" name="Rectangle 20"/>
            <p:cNvSpPr/>
            <p:nvPr userDrawn="1"/>
          </p:nvSpPr>
          <p:spPr bwMode="auto">
            <a:xfrm>
              <a:off x="18230283" y="40400268"/>
              <a:ext cx="2575295" cy="1778285"/>
            </a:xfrm>
            <a:prstGeom prst="rect">
              <a:avLst/>
            </a:prstGeom>
            <a:solidFill>
              <a:srgbClr val="05399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171950" fontAlgn="base">
                <a:spcBef>
                  <a:spcPct val="0"/>
                </a:spcBef>
                <a:spcAft>
                  <a:spcPct val="0"/>
                </a:spcAft>
              </a:pPr>
              <a:endParaRPr lang="en-US" sz="8200">
                <a:solidFill>
                  <a:prstClr val="black"/>
                </a:solidFill>
                <a:latin typeface="Arial" charset="0"/>
              </a:endParaRPr>
            </a:p>
          </p:txBody>
        </p:sp>
        <p:pic>
          <p:nvPicPr>
            <p:cNvPr id="22" name="Picture 21" descr="EuropeanFlag-stars.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801564" y="40396912"/>
              <a:ext cx="9353615" cy="1781641"/>
            </a:xfrm>
            <a:prstGeom prst="rect">
              <a:avLst/>
            </a:prstGeom>
          </p:spPr>
        </p:pic>
      </p:grpSp>
      <p:pic>
        <p:nvPicPr>
          <p:cNvPr id="28" name="Bild 22"/>
          <p:cNvPicPr>
            <a:picLocks noChangeAspect="1"/>
          </p:cNvPicPr>
          <p:nvPr userDrawn="1"/>
        </p:nvPicPr>
        <p:blipFill rotWithShape="1">
          <a:blip r:embed="rId3" cstate="print">
            <a:extLst>
              <a:ext uri="{28A0092B-C50C-407E-A947-70E740481C1C}">
                <a14:useLocalDpi xmlns:a14="http://schemas.microsoft.com/office/drawing/2010/main" val="0"/>
              </a:ext>
            </a:extLst>
          </a:blip>
          <a:srcRect l="10161" t="476" r="10161" b="28351"/>
          <a:stretch/>
        </p:blipFill>
        <p:spPr>
          <a:xfrm>
            <a:off x="0" y="404952"/>
            <a:ext cx="12192000" cy="5184000"/>
          </a:xfrm>
          <a:prstGeom prst="rect">
            <a:avLst/>
          </a:prstGeom>
        </p:spPr>
      </p:pic>
      <p:sp>
        <p:nvSpPr>
          <p:cNvPr id="29" name="Title 1"/>
          <p:cNvSpPr>
            <a:spLocks noGrp="1"/>
          </p:cNvSpPr>
          <p:nvPr>
            <p:ph type="ctrTitle" hasCustomPrompt="1"/>
          </p:nvPr>
        </p:nvSpPr>
        <p:spPr>
          <a:xfrm>
            <a:off x="527381" y="2348880"/>
            <a:ext cx="11329259" cy="1296144"/>
          </a:xfrm>
        </p:spPr>
        <p:txBody>
          <a:bodyPr>
            <a:noAutofit/>
          </a:bodyPr>
          <a:lstStyle>
            <a:lvl1pPr algn="l">
              <a:defRPr sz="3500" b="1" baseline="0">
                <a:latin typeface="Arial" panose="020B0604020202020204" pitchFamily="34" charset="0"/>
                <a:cs typeface="Arial" panose="020B0604020202020204" pitchFamily="34" charset="0"/>
              </a:defRPr>
            </a:lvl1pPr>
          </a:lstStyle>
          <a:p>
            <a:r>
              <a:rPr lang="en-GB" dirty="0"/>
              <a:t>Presentation title</a:t>
            </a:r>
          </a:p>
        </p:txBody>
      </p:sp>
      <p:sp>
        <p:nvSpPr>
          <p:cNvPr id="30" name="Subtitle 2"/>
          <p:cNvSpPr>
            <a:spLocks noGrp="1"/>
          </p:cNvSpPr>
          <p:nvPr>
            <p:ph type="subTitle" idx="1" hasCustomPrompt="1"/>
          </p:nvPr>
        </p:nvSpPr>
        <p:spPr>
          <a:xfrm>
            <a:off x="527381" y="4293096"/>
            <a:ext cx="5856651" cy="432048"/>
          </a:xfrm>
        </p:spPr>
        <p:txBody>
          <a:bodyPr>
            <a:normAutofit/>
          </a:bodyPr>
          <a:lstStyle>
            <a:lvl1pPr marL="0" indent="0" algn="l">
              <a:buNone/>
              <a:defRPr sz="2200" b="1" baseline="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Name </a:t>
            </a:r>
            <a:r>
              <a:rPr lang="en-US"/>
              <a:t>of presenter</a:t>
            </a:r>
            <a:endParaRPr lang="en-US" dirty="0"/>
          </a:p>
        </p:txBody>
      </p:sp>
      <p:pic>
        <p:nvPicPr>
          <p:cNvPr id="23" name="Picture 22">
            <a:extLst>
              <a:ext uri="{FF2B5EF4-FFF2-40B4-BE49-F238E27FC236}">
                <a16:creationId xmlns:a16="http://schemas.microsoft.com/office/drawing/2014/main" id="{76D9ADA9-0577-3147-8976-B84ED78CFF2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536688" y="5672746"/>
            <a:ext cx="4329823" cy="888170"/>
          </a:xfrm>
          <a:prstGeom prst="rect">
            <a:avLst/>
          </a:prstGeom>
        </p:spPr>
      </p:pic>
    </p:spTree>
    <p:extLst>
      <p:ext uri="{BB962C8B-B14F-4D97-AF65-F5344CB8AC3E}">
        <p14:creationId xmlns:p14="http://schemas.microsoft.com/office/powerpoint/2010/main" val="65952988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10848528" y="6356353"/>
            <a:ext cx="733872" cy="365125"/>
          </a:xfrm>
          <a:prstGeom prst="rect">
            <a:avLst/>
          </a:prstGeom>
        </p:spPr>
        <p:txBody>
          <a:bodyPr vert="horz" lIns="91440" tIns="45720" rIns="91440" bIns="45720" rtlCol="0" anchor="ctr"/>
          <a:lstStyle>
            <a:lvl1pPr algn="r">
              <a:defRPr sz="1000">
                <a:solidFill>
                  <a:schemeClr val="tx1">
                    <a:tint val="75000"/>
                  </a:schemeClr>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6A6D9FA1-99C7-4910-8E32-B85D378B0060}" type="slidenum">
              <a:rPr kumimoji="0" lang="en-GB" sz="10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4" name="Slide Number Placeholder 8">
            <a:extLst>
              <a:ext uri="{FF2B5EF4-FFF2-40B4-BE49-F238E27FC236}">
                <a16:creationId xmlns:a16="http://schemas.microsoft.com/office/drawing/2014/main" id="{6209D2FF-3E88-6D08-3A72-2146ED284385}"/>
              </a:ext>
            </a:extLst>
          </p:cNvPr>
          <p:cNvSpPr txBox="1">
            <a:spLocks/>
          </p:cNvSpPr>
          <p:nvPr userDrawn="1"/>
        </p:nvSpPr>
        <p:spPr>
          <a:xfrm>
            <a:off x="0" y="6590037"/>
            <a:ext cx="720080" cy="199174"/>
          </a:xfrm>
          <a:prstGeom prst="rect">
            <a:avLst/>
          </a:prstGeom>
        </p:spPr>
        <p:txBody>
          <a:bodyPr anchor="ctr"/>
          <a:lstStyle>
            <a:defPPr>
              <a:defRPr lang="en-US"/>
            </a:defPPr>
            <a:lvl1pPr marL="0" algn="l"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A6D9FA1-99C7-4910-8E32-B85D378B0060}" type="slidenum">
              <a:rPr lang="en-GB" smtClean="0">
                <a:solidFill>
                  <a:prstClr val="white"/>
                </a:solidFill>
              </a:rPr>
              <a:pPr/>
              <a:t>‹#›</a:t>
            </a:fld>
            <a:endParaRPr lang="en-GB" dirty="0">
              <a:solidFill>
                <a:prstClr val="white"/>
              </a:solidFill>
            </a:endParaRPr>
          </a:p>
        </p:txBody>
      </p:sp>
    </p:spTree>
    <p:extLst>
      <p:ext uri="{BB962C8B-B14F-4D97-AF65-F5344CB8AC3E}">
        <p14:creationId xmlns:p14="http://schemas.microsoft.com/office/powerpoint/2010/main" val="2402646876"/>
      </p:ext>
    </p:extLst>
  </p:cSld>
  <p:clrMap bg1="lt1" tx1="dk1" bg2="lt2" tx2="dk2" accent1="accent1" accent2="accent2" accent3="accent3" accent4="accent4" accent5="accent5" accent6="accent6" hlink="hlink" folHlink="folHlink"/>
  <p:sldLayoutIdLst>
    <p:sldLayoutId id="2147483658" r:id="rId1"/>
    <p:sldLayoutId id="2147483663" r:id="rId2"/>
    <p:sldLayoutId id="2147483664" r:id="rId3"/>
    <p:sldLayoutId id="2147483669" r:id="rId4"/>
  </p:sldLayoutIdLst>
  <p:hf hd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defRPr>
            </a:lvl1pPr>
          </a:lstStyle>
          <a:p>
            <a:fld id="{AEB1851A-CFBC-47C7-80F8-04FF84B1759D}" type="datetimeFigureOut">
              <a:rPr lang="en-GB" smtClean="0">
                <a:solidFill>
                  <a:prstClr val="black">
                    <a:tint val="75000"/>
                  </a:prstClr>
                </a:solidFill>
              </a:rPr>
              <a:pPr/>
              <a:t>24/03/2026</a:t>
            </a:fld>
            <a:endParaRPr lang="en-GB"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defRPr>
            </a:lvl1pPr>
          </a:lstStyle>
          <a:p>
            <a:endParaRPr lang="en-GB"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defRPr>
            </a:lvl1pPr>
          </a:lstStyle>
          <a:p>
            <a:fld id="{6A6D9FA1-99C7-4910-8E32-B85D378B0060}"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409506459"/>
      </p:ext>
    </p:extLst>
  </p:cSld>
  <p:clrMap bg1="lt1" tx1="dk1" bg2="lt2" tx2="dk2" accent1="accent1" accent2="accent2" accent3="accent3" accent4="accent4" accent5="accent5" accent6="accent6" hlink="hlink" folHlink="folHlink"/>
  <p:sldLayoutIdLst>
    <p:sldLayoutId id="2147483685" r:id="rId1"/>
  </p:sldLayoutIdLst>
  <p:txStyles>
    <p:titleStyle>
      <a:lvl1pPr algn="ctr" defTabSz="914400" rtl="0" eaLnBrk="1" latinLnBrk="0" hangingPunct="1">
        <a:spcBef>
          <a:spcPct val="0"/>
        </a:spcBef>
        <a:buNone/>
        <a:defRPr sz="4400" kern="1200">
          <a:solidFill>
            <a:schemeClr val="tx1"/>
          </a:solidFill>
          <a:latin typeface="Arial" panose="020B060402020202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54.jpeg"/><Relationship Id="rId5" Type="http://schemas.openxmlformats.org/officeDocument/2006/relationships/image" Target="../media/image53.png"/><Relationship Id="rId4" Type="http://schemas.openxmlformats.org/officeDocument/2006/relationships/image" Target="../media/image52.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image" Target="../media/image23.png"/><Relationship Id="rId18" Type="http://schemas.openxmlformats.org/officeDocument/2006/relationships/image" Target="../media/image28.png"/><Relationship Id="rId3" Type="http://schemas.openxmlformats.org/officeDocument/2006/relationships/image" Target="../media/image13.jpg"/><Relationship Id="rId7" Type="http://schemas.openxmlformats.org/officeDocument/2006/relationships/image" Target="../media/image17.jpeg"/><Relationship Id="rId12" Type="http://schemas.openxmlformats.org/officeDocument/2006/relationships/image" Target="../media/image22.png"/><Relationship Id="rId17" Type="http://schemas.openxmlformats.org/officeDocument/2006/relationships/image" Target="../media/image27.png"/><Relationship Id="rId2" Type="http://schemas.openxmlformats.org/officeDocument/2006/relationships/notesSlide" Target="../notesSlides/notesSlide1.xml"/><Relationship Id="rId16"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16.jpg"/><Relationship Id="rId11" Type="http://schemas.openxmlformats.org/officeDocument/2006/relationships/image" Target="../media/image21.png"/><Relationship Id="rId5" Type="http://schemas.openxmlformats.org/officeDocument/2006/relationships/image" Target="../media/image15.jpg"/><Relationship Id="rId15" Type="http://schemas.openxmlformats.org/officeDocument/2006/relationships/image" Target="../media/image25.png"/><Relationship Id="rId10" Type="http://schemas.openxmlformats.org/officeDocument/2006/relationships/image" Target="../media/image20.jpeg"/><Relationship Id="rId4" Type="http://schemas.openxmlformats.org/officeDocument/2006/relationships/image" Target="../media/image14.jpg"/><Relationship Id="rId9" Type="http://schemas.openxmlformats.org/officeDocument/2006/relationships/image" Target="../media/image19.jpeg"/><Relationship Id="rId14" Type="http://schemas.openxmlformats.org/officeDocument/2006/relationships/image" Target="../media/image2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image" Target="../media/image32.png"/></Relationships>
</file>

<file path=ppt/slides/_rels/slide7.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8.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37.jpeg"/><Relationship Id="rId4" Type="http://schemas.openxmlformats.org/officeDocument/2006/relationships/image" Target="../media/image36.png"/></Relationships>
</file>

<file path=ppt/slides/_rels/slide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3.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jpeg"/></Relationships>
</file>

<file path=ppt/slides/_rels/slide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2.xml"/><Relationship Id="rId4" Type="http://schemas.openxmlformats.org/officeDocument/2006/relationships/image" Target="../media/image4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352F81E4-B214-3387-EB36-385C556546B8}"/>
              </a:ext>
            </a:extLst>
          </p:cNvPr>
          <p:cNvSpPr txBox="1"/>
          <p:nvPr/>
        </p:nvSpPr>
        <p:spPr>
          <a:xfrm>
            <a:off x="501861" y="941540"/>
            <a:ext cx="9380398" cy="1015663"/>
          </a:xfrm>
          <a:prstGeom prst="rect">
            <a:avLst/>
          </a:prstGeom>
          <a:noFill/>
        </p:spPr>
        <p:txBody>
          <a:bodyPr wrap="square">
            <a:spAutoFit/>
          </a:bodyPr>
          <a:lstStyle/>
          <a:p>
            <a:r>
              <a:rPr lang="it-IT" sz="2000" b="1" noProof="0" dirty="0">
                <a:solidFill>
                  <a:srgbClr val="0070C0"/>
                </a:solidFill>
              </a:rPr>
              <a:t>Padova </a:t>
            </a:r>
          </a:p>
          <a:p>
            <a:r>
              <a:rPr lang="it-IT" sz="2000" i="1" noProof="0" dirty="0">
                <a:solidFill>
                  <a:srgbClr val="0070C0"/>
                </a:solidFill>
                <a:latin typeface="Calibri" panose="020F0502020204030204" pitchFamily="34" charset="0"/>
                <a:cs typeface="Calibri" panose="020F0502020204030204" pitchFamily="34" charset="0"/>
              </a:rPr>
              <a:t>NEFERTARI workshop</a:t>
            </a:r>
          </a:p>
          <a:p>
            <a:r>
              <a:rPr lang="it-IT" sz="2000" b="1" dirty="0">
                <a:solidFill>
                  <a:srgbClr val="0070C0"/>
                </a:solidFill>
                <a:latin typeface="Calibri" panose="020F0502020204030204" pitchFamily="34" charset="0"/>
                <a:cs typeface="Calibri" panose="020F0502020204030204" pitchFamily="34" charset="0"/>
              </a:rPr>
              <a:t>25 marzo 2026</a:t>
            </a:r>
            <a:endParaRPr lang="it-IT" sz="2000" b="1" noProof="0" dirty="0">
              <a:solidFill>
                <a:srgbClr val="0070C0"/>
              </a:solidFill>
              <a:latin typeface="Calibri" panose="020F0502020204030204" pitchFamily="34" charset="0"/>
              <a:cs typeface="Calibri" panose="020F0502020204030204" pitchFamily="34" charset="0"/>
            </a:endParaRPr>
          </a:p>
        </p:txBody>
      </p:sp>
      <p:sp>
        <p:nvSpPr>
          <p:cNvPr id="6" name="Text Placeholder 5">
            <a:extLst>
              <a:ext uri="{FF2B5EF4-FFF2-40B4-BE49-F238E27FC236}">
                <a16:creationId xmlns:a16="http://schemas.microsoft.com/office/drawing/2014/main" id="{C2762EF7-89B1-05D5-3FAA-784D3BA72ABD}"/>
              </a:ext>
            </a:extLst>
          </p:cNvPr>
          <p:cNvSpPr>
            <a:spLocks noGrp="1"/>
          </p:cNvSpPr>
          <p:nvPr>
            <p:ph type="body" sz="quarter" idx="10"/>
          </p:nvPr>
        </p:nvSpPr>
        <p:spPr>
          <a:xfrm>
            <a:off x="471592" y="3654551"/>
            <a:ext cx="4375150" cy="457848"/>
          </a:xfrm>
        </p:spPr>
        <p:txBody>
          <a:bodyPr>
            <a:normAutofit/>
          </a:bodyPr>
          <a:lstStyle/>
          <a:p>
            <a:r>
              <a:rPr lang="it-IT" noProof="0" dirty="0"/>
              <a:t>Gianfranco Federici</a:t>
            </a:r>
          </a:p>
        </p:txBody>
      </p:sp>
      <p:sp>
        <p:nvSpPr>
          <p:cNvPr id="4" name="TextBox 3">
            <a:extLst>
              <a:ext uri="{FF2B5EF4-FFF2-40B4-BE49-F238E27FC236}">
                <a16:creationId xmlns:a16="http://schemas.microsoft.com/office/drawing/2014/main" id="{603EBB53-14C1-7C18-5D90-AAEFB48F5693}"/>
              </a:ext>
            </a:extLst>
          </p:cNvPr>
          <p:cNvSpPr txBox="1"/>
          <p:nvPr/>
        </p:nvSpPr>
        <p:spPr>
          <a:xfrm>
            <a:off x="501860" y="2234202"/>
            <a:ext cx="6368839" cy="1323439"/>
          </a:xfrm>
          <a:prstGeom prst="rect">
            <a:avLst/>
          </a:prstGeom>
          <a:noFill/>
        </p:spPr>
        <p:txBody>
          <a:bodyPr wrap="square" rtlCol="0">
            <a:spAutoFit/>
          </a:bodyPr>
          <a:lstStyle/>
          <a:p>
            <a:r>
              <a:rPr lang="it-IT" sz="4000" b="1" dirty="0">
                <a:solidFill>
                  <a:srgbClr val="000000"/>
                </a:solidFill>
                <a:latin typeface="Bankinter Sans"/>
              </a:rPr>
              <a:t>Fusione: a che punto siamo e quali sfide rimangono?</a:t>
            </a:r>
            <a:endParaRPr lang="it-IT" sz="4400" b="1" noProof="0" dirty="0">
              <a:solidFill>
                <a:schemeClr val="bg1">
                  <a:lumMod val="65000"/>
                </a:schemeClr>
              </a:solidFill>
            </a:endParaRPr>
          </a:p>
        </p:txBody>
      </p:sp>
      <p:sp>
        <p:nvSpPr>
          <p:cNvPr id="3" name="TextBox 2">
            <a:extLst>
              <a:ext uri="{FF2B5EF4-FFF2-40B4-BE49-F238E27FC236}">
                <a16:creationId xmlns:a16="http://schemas.microsoft.com/office/drawing/2014/main" id="{E13E77B2-1092-E038-E761-19C0AC8CFBFE}"/>
              </a:ext>
            </a:extLst>
          </p:cNvPr>
          <p:cNvSpPr txBox="1"/>
          <p:nvPr/>
        </p:nvSpPr>
        <p:spPr>
          <a:xfrm>
            <a:off x="471592" y="4067530"/>
            <a:ext cx="6109854" cy="400110"/>
          </a:xfrm>
          <a:prstGeom prst="rect">
            <a:avLst/>
          </a:prstGeom>
          <a:noFill/>
        </p:spPr>
        <p:txBody>
          <a:bodyPr wrap="square">
            <a:spAutoFit/>
          </a:bodyPr>
          <a:lstStyle/>
          <a:p>
            <a:r>
              <a:rPr lang="it-IT" sz="2000" noProof="0" dirty="0" err="1"/>
              <a:t>EUROfusion</a:t>
            </a:r>
            <a:r>
              <a:rPr lang="it-IT" sz="2000" noProof="0" dirty="0"/>
              <a:t> </a:t>
            </a:r>
            <a:r>
              <a:rPr lang="it-IT" sz="2000" noProof="0" dirty="0" err="1"/>
              <a:t>Programme</a:t>
            </a:r>
            <a:r>
              <a:rPr lang="it-IT" sz="2000" noProof="0" dirty="0"/>
              <a:t> Manager*</a:t>
            </a:r>
          </a:p>
        </p:txBody>
      </p:sp>
      <p:sp>
        <p:nvSpPr>
          <p:cNvPr id="2" name="TextBox 1">
            <a:extLst>
              <a:ext uri="{FF2B5EF4-FFF2-40B4-BE49-F238E27FC236}">
                <a16:creationId xmlns:a16="http://schemas.microsoft.com/office/drawing/2014/main" id="{9C62A631-BFD2-FE22-FF76-C5ECE3AE8968}"/>
              </a:ext>
            </a:extLst>
          </p:cNvPr>
          <p:cNvSpPr txBox="1"/>
          <p:nvPr/>
        </p:nvSpPr>
        <p:spPr>
          <a:xfrm>
            <a:off x="5328782" y="6066522"/>
            <a:ext cx="3565835" cy="523220"/>
          </a:xfrm>
          <a:prstGeom prst="rect">
            <a:avLst/>
          </a:prstGeom>
          <a:noFill/>
        </p:spPr>
        <p:txBody>
          <a:bodyPr wrap="square" rtlCol="0">
            <a:spAutoFit/>
          </a:bodyPr>
          <a:lstStyle/>
          <a:p>
            <a:r>
              <a:rPr lang="it-IT" sz="1400" i="1" dirty="0"/>
              <a:t>Si prega di non riprodurre senza chiedere il permesso all’ autore</a:t>
            </a:r>
            <a:endParaRPr lang="it-IT" sz="1400" i="1" noProof="0" dirty="0"/>
          </a:p>
        </p:txBody>
      </p:sp>
      <p:sp>
        <p:nvSpPr>
          <p:cNvPr id="5" name="TextBox 4">
            <a:extLst>
              <a:ext uri="{FF2B5EF4-FFF2-40B4-BE49-F238E27FC236}">
                <a16:creationId xmlns:a16="http://schemas.microsoft.com/office/drawing/2014/main" id="{2B41EE94-6357-108E-A700-FD7061F4E689}"/>
              </a:ext>
            </a:extLst>
          </p:cNvPr>
          <p:cNvSpPr txBox="1"/>
          <p:nvPr/>
        </p:nvSpPr>
        <p:spPr>
          <a:xfrm>
            <a:off x="471592" y="5128678"/>
            <a:ext cx="5044611" cy="369332"/>
          </a:xfrm>
          <a:prstGeom prst="rect">
            <a:avLst/>
          </a:prstGeom>
          <a:noFill/>
        </p:spPr>
        <p:txBody>
          <a:bodyPr wrap="square" rtlCol="0">
            <a:spAutoFit/>
          </a:bodyPr>
          <a:lstStyle/>
          <a:p>
            <a:pPr algn="l"/>
            <a:r>
              <a:rPr lang="it-IT" i="1" noProof="0" dirty="0">
                <a:solidFill>
                  <a:srgbClr val="0070C0"/>
                </a:solidFill>
              </a:rPr>
              <a:t>gianfranco.federici@euro-fusion.org</a:t>
            </a:r>
          </a:p>
        </p:txBody>
      </p:sp>
      <p:sp>
        <p:nvSpPr>
          <p:cNvPr id="9" name="TextBox 8">
            <a:extLst>
              <a:ext uri="{FF2B5EF4-FFF2-40B4-BE49-F238E27FC236}">
                <a16:creationId xmlns:a16="http://schemas.microsoft.com/office/drawing/2014/main" id="{C1CC30AE-6EDB-2DD6-E48A-B4FFEA482CAF}"/>
              </a:ext>
            </a:extLst>
          </p:cNvPr>
          <p:cNvSpPr txBox="1"/>
          <p:nvPr/>
        </p:nvSpPr>
        <p:spPr>
          <a:xfrm>
            <a:off x="471592" y="5429789"/>
            <a:ext cx="2792603" cy="461665"/>
          </a:xfrm>
          <a:prstGeom prst="rect">
            <a:avLst/>
          </a:prstGeom>
          <a:noFill/>
        </p:spPr>
        <p:txBody>
          <a:bodyPr wrap="square">
            <a:spAutoFit/>
          </a:bodyPr>
          <a:lstStyle/>
          <a:p>
            <a:r>
              <a:rPr lang="it-IT" sz="1200" noProof="0" dirty="0"/>
              <a:t>*</a:t>
            </a:r>
            <a:r>
              <a:rPr lang="it-IT" sz="1200" dirty="0"/>
              <a:t> Credenziali professionali sono riportate alla fine di questa presentazione</a:t>
            </a:r>
            <a:endParaRPr lang="en-GB" sz="1200" dirty="0"/>
          </a:p>
        </p:txBody>
      </p:sp>
      <p:pic>
        <p:nvPicPr>
          <p:cNvPr id="7" name="Picture 6" descr="European Research Roadmap to the Realisation of Fusion Energy">
            <a:extLst>
              <a:ext uri="{FF2B5EF4-FFF2-40B4-BE49-F238E27FC236}">
                <a16:creationId xmlns:a16="http://schemas.microsoft.com/office/drawing/2014/main" id="{BF44C98C-1BA1-A0FA-0523-B50BDAC17D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67153" y="105341"/>
            <a:ext cx="3032868" cy="265375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24974823-7DAE-978E-B33C-D76FEA05F94C}"/>
              </a:ext>
            </a:extLst>
          </p:cNvPr>
          <p:cNvPicPr>
            <a:picLocks noChangeAspect="1"/>
          </p:cNvPicPr>
          <p:nvPr/>
        </p:nvPicPr>
        <p:blipFill>
          <a:blip r:embed="rId3"/>
          <a:srcRect l="30829" t="23532" r="36476" b="13576"/>
          <a:stretch>
            <a:fillRect/>
          </a:stretch>
        </p:blipFill>
        <p:spPr>
          <a:xfrm>
            <a:off x="9072293" y="1929143"/>
            <a:ext cx="2500280" cy="4809628"/>
          </a:xfrm>
          <a:prstGeom prst="rect">
            <a:avLst/>
          </a:prstGeom>
          <a:solidFill>
            <a:srgbClr val="2787DE"/>
          </a:solidFill>
        </p:spPr>
      </p:pic>
      <p:sp>
        <p:nvSpPr>
          <p:cNvPr id="13" name="TextBox 12">
            <a:extLst>
              <a:ext uri="{FF2B5EF4-FFF2-40B4-BE49-F238E27FC236}">
                <a16:creationId xmlns:a16="http://schemas.microsoft.com/office/drawing/2014/main" id="{6D1E886E-20B1-8AFA-B2EF-90EA9DAB679F}"/>
              </a:ext>
            </a:extLst>
          </p:cNvPr>
          <p:cNvSpPr txBox="1"/>
          <p:nvPr/>
        </p:nvSpPr>
        <p:spPr>
          <a:xfrm>
            <a:off x="4710223" y="5164941"/>
            <a:ext cx="4362070" cy="738664"/>
          </a:xfrm>
          <a:prstGeom prst="rect">
            <a:avLst/>
          </a:prstGeom>
          <a:noFill/>
        </p:spPr>
        <p:txBody>
          <a:bodyPr wrap="square">
            <a:spAutoFit/>
          </a:bodyPr>
          <a:lstStyle/>
          <a:p>
            <a:r>
              <a:rPr lang="en-GB" sz="1400" b="1" i="1" dirty="0">
                <a:solidFill>
                  <a:srgbClr val="FF0000"/>
                </a:solidFill>
              </a:rPr>
              <a:t>Le </a:t>
            </a:r>
            <a:r>
              <a:rPr lang="en-GB" sz="1400" b="1" i="1" dirty="0" err="1">
                <a:solidFill>
                  <a:srgbClr val="FF0000"/>
                </a:solidFill>
              </a:rPr>
              <a:t>opinioni</a:t>
            </a:r>
            <a:r>
              <a:rPr lang="en-GB" sz="1400" b="1" i="1" dirty="0">
                <a:solidFill>
                  <a:srgbClr val="FF0000"/>
                </a:solidFill>
              </a:rPr>
              <a:t> </a:t>
            </a:r>
            <a:r>
              <a:rPr lang="en-GB" sz="1400" b="1" i="1" dirty="0" err="1">
                <a:solidFill>
                  <a:srgbClr val="FF0000"/>
                </a:solidFill>
              </a:rPr>
              <a:t>espresse</a:t>
            </a:r>
            <a:r>
              <a:rPr lang="en-GB" sz="1400" b="1" i="1" dirty="0">
                <a:solidFill>
                  <a:srgbClr val="FF0000"/>
                </a:solidFill>
              </a:rPr>
              <a:t> </a:t>
            </a:r>
            <a:r>
              <a:rPr lang="en-GB" sz="1400" b="1" i="1" dirty="0" err="1">
                <a:solidFill>
                  <a:srgbClr val="FF0000"/>
                </a:solidFill>
              </a:rPr>
              <a:t>sono</a:t>
            </a:r>
            <a:r>
              <a:rPr lang="en-GB" sz="1400" b="1" i="1" dirty="0">
                <a:solidFill>
                  <a:srgbClr val="FF0000"/>
                </a:solidFill>
              </a:rPr>
              <a:t> </a:t>
            </a:r>
            <a:r>
              <a:rPr lang="en-GB" sz="1400" b="1" i="1" dirty="0" err="1">
                <a:solidFill>
                  <a:srgbClr val="FF0000"/>
                </a:solidFill>
              </a:rPr>
              <a:t>esclusivamente</a:t>
            </a:r>
            <a:r>
              <a:rPr lang="en-GB" sz="1400" b="1" i="1" dirty="0">
                <a:solidFill>
                  <a:srgbClr val="FF0000"/>
                </a:solidFill>
              </a:rPr>
              <a:t> quelle </a:t>
            </a:r>
            <a:r>
              <a:rPr lang="en-GB" sz="1400" b="1" i="1" dirty="0" err="1">
                <a:solidFill>
                  <a:srgbClr val="FF0000"/>
                </a:solidFill>
              </a:rPr>
              <a:t>dell'autore</a:t>
            </a:r>
            <a:r>
              <a:rPr lang="en-GB" sz="1400" b="1" i="1" dirty="0">
                <a:solidFill>
                  <a:srgbClr val="FF0000"/>
                </a:solidFill>
              </a:rPr>
              <a:t> e non </a:t>
            </a:r>
            <a:r>
              <a:rPr lang="en-GB" sz="1400" b="1" i="1" dirty="0" err="1">
                <a:solidFill>
                  <a:srgbClr val="FF0000"/>
                </a:solidFill>
              </a:rPr>
              <a:t>riflettono</a:t>
            </a:r>
            <a:r>
              <a:rPr lang="en-GB" sz="1400" b="1" i="1" dirty="0">
                <a:solidFill>
                  <a:srgbClr val="FF0000"/>
                </a:solidFill>
              </a:rPr>
              <a:t> </a:t>
            </a:r>
            <a:r>
              <a:rPr lang="en-GB" sz="1400" b="1" i="1" dirty="0" err="1">
                <a:solidFill>
                  <a:srgbClr val="FF0000"/>
                </a:solidFill>
              </a:rPr>
              <a:t>necessariamente</a:t>
            </a:r>
            <a:r>
              <a:rPr lang="en-GB" sz="1400" b="1" i="1" dirty="0">
                <a:solidFill>
                  <a:srgbClr val="FF0000"/>
                </a:solidFill>
              </a:rPr>
              <a:t> il punto di vista di </a:t>
            </a:r>
            <a:r>
              <a:rPr lang="en-GB" sz="1400" b="1" i="1" dirty="0" err="1">
                <a:solidFill>
                  <a:srgbClr val="FF0000"/>
                </a:solidFill>
              </a:rPr>
              <a:t>EUROfusion</a:t>
            </a:r>
            <a:endParaRPr lang="en-GB" sz="1400" b="1" i="1" dirty="0">
              <a:solidFill>
                <a:srgbClr val="FF0000"/>
              </a:solidFill>
            </a:endParaRPr>
          </a:p>
        </p:txBody>
      </p:sp>
      <p:sp>
        <p:nvSpPr>
          <p:cNvPr id="8" name="Rectangle 7">
            <a:extLst>
              <a:ext uri="{FF2B5EF4-FFF2-40B4-BE49-F238E27FC236}">
                <a16:creationId xmlns:a16="http://schemas.microsoft.com/office/drawing/2014/main" id="{6F34A900-B437-B5FD-119A-F7FFB9C92B3A}"/>
              </a:ext>
            </a:extLst>
          </p:cNvPr>
          <p:cNvSpPr/>
          <p:nvPr/>
        </p:nvSpPr>
        <p:spPr>
          <a:xfrm>
            <a:off x="10730651" y="4873289"/>
            <a:ext cx="837939" cy="698179"/>
          </a:xfrm>
          <a:prstGeom prst="rect">
            <a:avLst/>
          </a:prstGeom>
          <a:solidFill>
            <a:srgbClr val="2787D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396512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F8762F-0158-BE81-59C2-75EF8BD91501}"/>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A124292F-E4C4-A999-150C-B534997D4E08}"/>
              </a:ext>
            </a:extLst>
          </p:cNvPr>
          <p:cNvSpPr>
            <a:spLocks noGrp="1"/>
          </p:cNvSpPr>
          <p:nvPr>
            <p:ph type="title"/>
          </p:nvPr>
        </p:nvSpPr>
        <p:spPr>
          <a:xfrm>
            <a:off x="975883" y="255436"/>
            <a:ext cx="9189098" cy="280949"/>
          </a:xfrm>
        </p:spPr>
        <p:txBody>
          <a:bodyPr/>
          <a:lstStyle/>
          <a:p>
            <a:r>
              <a:rPr lang="it-IT" sz="3200" dirty="0"/>
              <a:t>Verso una nuova roadmap Europea per la fusione</a:t>
            </a:r>
            <a:endParaRPr lang="en-GB" sz="3200" dirty="0"/>
          </a:p>
        </p:txBody>
      </p:sp>
      <p:sp>
        <p:nvSpPr>
          <p:cNvPr id="7" name="Rectangle 6">
            <a:extLst>
              <a:ext uri="{FF2B5EF4-FFF2-40B4-BE49-F238E27FC236}">
                <a16:creationId xmlns:a16="http://schemas.microsoft.com/office/drawing/2014/main" id="{611C1058-8EC6-8144-0EAE-1B870CB6BC51}"/>
              </a:ext>
            </a:extLst>
          </p:cNvPr>
          <p:cNvSpPr/>
          <p:nvPr/>
        </p:nvSpPr>
        <p:spPr>
          <a:xfrm>
            <a:off x="444500" y="1714500"/>
            <a:ext cx="5549900" cy="380201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8" name="Arrow: Chevron 6">
            <a:extLst>
              <a:ext uri="{FF2B5EF4-FFF2-40B4-BE49-F238E27FC236}">
                <a16:creationId xmlns:a16="http://schemas.microsoft.com/office/drawing/2014/main" id="{BF52FE22-C6E1-EDE3-A677-466DCA3DC8C5}"/>
              </a:ext>
            </a:extLst>
          </p:cNvPr>
          <p:cNvSpPr/>
          <p:nvPr/>
        </p:nvSpPr>
        <p:spPr>
          <a:xfrm>
            <a:off x="839493" y="2901423"/>
            <a:ext cx="1207911" cy="485423"/>
          </a:xfrm>
          <a:prstGeom prst="chevron">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JET</a:t>
            </a:r>
            <a:endParaRPr lang="en-GB" sz="2000" b="1" dirty="0">
              <a:solidFill>
                <a:schemeClr val="tx1"/>
              </a:solidFill>
            </a:endParaRPr>
          </a:p>
        </p:txBody>
      </p:sp>
      <p:sp>
        <p:nvSpPr>
          <p:cNvPr id="9" name="Arrow: Chevron 7">
            <a:extLst>
              <a:ext uri="{FF2B5EF4-FFF2-40B4-BE49-F238E27FC236}">
                <a16:creationId xmlns:a16="http://schemas.microsoft.com/office/drawing/2014/main" id="{47CDAC0B-C6BC-7AA0-7A93-BC26BC3FD165}"/>
              </a:ext>
            </a:extLst>
          </p:cNvPr>
          <p:cNvSpPr/>
          <p:nvPr/>
        </p:nvSpPr>
        <p:spPr>
          <a:xfrm>
            <a:off x="2161159" y="4202201"/>
            <a:ext cx="1626465" cy="278267"/>
          </a:xfrm>
          <a:prstGeom prst="chevron">
            <a:avLst/>
          </a:prstGeom>
          <a:solidFill>
            <a:schemeClr val="bg1">
              <a:lumMod val="65000"/>
            </a:schemeClr>
          </a:solidFill>
          <a:ln>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rPr>
              <a:t>IFMIF - DONES </a:t>
            </a:r>
            <a:endParaRPr lang="en-GB" sz="1400" b="1" dirty="0">
              <a:solidFill>
                <a:schemeClr val="tx1"/>
              </a:solidFill>
            </a:endParaRPr>
          </a:p>
        </p:txBody>
      </p:sp>
      <p:sp>
        <p:nvSpPr>
          <p:cNvPr id="10" name="Arrow: Chevron 8">
            <a:extLst>
              <a:ext uri="{FF2B5EF4-FFF2-40B4-BE49-F238E27FC236}">
                <a16:creationId xmlns:a16="http://schemas.microsoft.com/office/drawing/2014/main" id="{1146D7D9-FDE9-D51A-25C2-0841A92423EC}"/>
              </a:ext>
            </a:extLst>
          </p:cNvPr>
          <p:cNvSpPr/>
          <p:nvPr/>
        </p:nvSpPr>
        <p:spPr>
          <a:xfrm>
            <a:off x="979945" y="4607213"/>
            <a:ext cx="2398024" cy="329615"/>
          </a:xfrm>
          <a:prstGeom prst="chevron">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Accompanying </a:t>
            </a:r>
            <a:r>
              <a:rPr lang="en-US" sz="1200" b="1" dirty="0" err="1">
                <a:solidFill>
                  <a:schemeClr val="tx1"/>
                </a:solidFill>
              </a:rPr>
              <a:t>Programme</a:t>
            </a:r>
            <a:endParaRPr lang="en-GB" sz="1200" b="1" dirty="0">
              <a:solidFill>
                <a:schemeClr val="tx1"/>
              </a:solidFill>
            </a:endParaRPr>
          </a:p>
        </p:txBody>
      </p:sp>
      <p:sp>
        <p:nvSpPr>
          <p:cNvPr id="11" name="Arrow: Chevron 11">
            <a:extLst>
              <a:ext uri="{FF2B5EF4-FFF2-40B4-BE49-F238E27FC236}">
                <a16:creationId xmlns:a16="http://schemas.microsoft.com/office/drawing/2014/main" id="{C4B6BF9F-3B84-5C74-E310-BC5AC4FA53ED}"/>
              </a:ext>
            </a:extLst>
          </p:cNvPr>
          <p:cNvSpPr/>
          <p:nvPr/>
        </p:nvSpPr>
        <p:spPr>
          <a:xfrm>
            <a:off x="2228748" y="3576577"/>
            <a:ext cx="1058333" cy="485423"/>
          </a:xfrm>
          <a:prstGeom prst="chevron">
            <a:avLst/>
          </a:prstGeom>
          <a:solidFill>
            <a:schemeClr val="accent3">
              <a:lumMod val="75000"/>
            </a:schemeClr>
          </a:solidFill>
          <a:ln>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 name="Arrow: Chevron 12">
            <a:extLst>
              <a:ext uri="{FF2B5EF4-FFF2-40B4-BE49-F238E27FC236}">
                <a16:creationId xmlns:a16="http://schemas.microsoft.com/office/drawing/2014/main" id="{6C27AADB-6E4E-883F-3EBF-37886E528D30}"/>
              </a:ext>
            </a:extLst>
          </p:cNvPr>
          <p:cNvSpPr/>
          <p:nvPr/>
        </p:nvSpPr>
        <p:spPr>
          <a:xfrm>
            <a:off x="1885957" y="2901423"/>
            <a:ext cx="1333535" cy="493889"/>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ITER</a:t>
            </a:r>
            <a:endParaRPr lang="en-GB" sz="2000" b="1" dirty="0">
              <a:solidFill>
                <a:schemeClr val="tx1"/>
              </a:solidFill>
            </a:endParaRPr>
          </a:p>
        </p:txBody>
      </p:sp>
      <p:sp>
        <p:nvSpPr>
          <p:cNvPr id="18" name="Arrow: Chevron 13">
            <a:extLst>
              <a:ext uri="{FF2B5EF4-FFF2-40B4-BE49-F238E27FC236}">
                <a16:creationId xmlns:a16="http://schemas.microsoft.com/office/drawing/2014/main" id="{7AE43BD9-A1CB-0B12-8D54-8608E5B27964}"/>
              </a:ext>
            </a:extLst>
          </p:cNvPr>
          <p:cNvSpPr/>
          <p:nvPr/>
        </p:nvSpPr>
        <p:spPr>
          <a:xfrm>
            <a:off x="3058624" y="2909890"/>
            <a:ext cx="925688" cy="485423"/>
          </a:xfrm>
          <a:prstGeom prst="chevron">
            <a:avLst/>
          </a:prstGeom>
          <a:pattFill prst="pct10">
            <a:fgClr>
              <a:schemeClr val="accent3">
                <a:lumMod val="75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00" b="1" dirty="0">
              <a:solidFill>
                <a:schemeClr val="tx1"/>
              </a:solidFill>
            </a:endParaRPr>
          </a:p>
        </p:txBody>
      </p:sp>
      <p:sp>
        <p:nvSpPr>
          <p:cNvPr id="27" name="Arrow: Chevron 14">
            <a:extLst>
              <a:ext uri="{FF2B5EF4-FFF2-40B4-BE49-F238E27FC236}">
                <a16:creationId xmlns:a16="http://schemas.microsoft.com/office/drawing/2014/main" id="{4C5C31EB-B942-96BA-4A40-790DC20697B7}"/>
              </a:ext>
            </a:extLst>
          </p:cNvPr>
          <p:cNvSpPr/>
          <p:nvPr/>
        </p:nvSpPr>
        <p:spPr>
          <a:xfrm>
            <a:off x="3110613" y="3585044"/>
            <a:ext cx="1415891" cy="485423"/>
          </a:xfrm>
          <a:prstGeom prst="chevron">
            <a:avLst/>
          </a:prstGeom>
          <a:solidFill>
            <a:schemeClr val="accent6">
              <a:lumMod val="75000"/>
            </a:schemeClr>
          </a:solidFill>
          <a:ln>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rPr>
              <a:t>Prototype FPP</a:t>
            </a:r>
            <a:endParaRPr lang="en-GB" sz="1400" b="1" dirty="0">
              <a:solidFill>
                <a:schemeClr val="tx1"/>
              </a:solidFill>
            </a:endParaRPr>
          </a:p>
        </p:txBody>
      </p:sp>
      <p:sp>
        <p:nvSpPr>
          <p:cNvPr id="28" name="TextBox 27">
            <a:extLst>
              <a:ext uri="{FF2B5EF4-FFF2-40B4-BE49-F238E27FC236}">
                <a16:creationId xmlns:a16="http://schemas.microsoft.com/office/drawing/2014/main" id="{35643C83-381B-760D-AAB6-4D5E2FE4D2D2}"/>
              </a:ext>
            </a:extLst>
          </p:cNvPr>
          <p:cNvSpPr txBox="1"/>
          <p:nvPr/>
        </p:nvSpPr>
        <p:spPr>
          <a:xfrm>
            <a:off x="3200571" y="2913301"/>
            <a:ext cx="739305" cy="461665"/>
          </a:xfrm>
          <a:prstGeom prst="rect">
            <a:avLst/>
          </a:prstGeom>
          <a:noFill/>
        </p:spPr>
        <p:txBody>
          <a:bodyPr wrap="square" rtlCol="0">
            <a:spAutoFit/>
          </a:bodyPr>
          <a:lstStyle/>
          <a:p>
            <a:pPr algn="l"/>
            <a:r>
              <a:rPr lang="en-US" sz="1200" b="1" dirty="0"/>
              <a:t>DEMO</a:t>
            </a:r>
          </a:p>
          <a:p>
            <a:pPr algn="l"/>
            <a:r>
              <a:rPr lang="en-US" sz="1200" b="1" dirty="0"/>
              <a:t>(phase1)</a:t>
            </a:r>
            <a:endParaRPr lang="en-GB" sz="1200" b="1" dirty="0"/>
          </a:p>
        </p:txBody>
      </p:sp>
      <p:sp>
        <p:nvSpPr>
          <p:cNvPr id="31" name="Arrow: Chevron 16">
            <a:extLst>
              <a:ext uri="{FF2B5EF4-FFF2-40B4-BE49-F238E27FC236}">
                <a16:creationId xmlns:a16="http://schemas.microsoft.com/office/drawing/2014/main" id="{D643A6BD-9BC7-768E-C5F2-B31BD72CF245}"/>
              </a:ext>
            </a:extLst>
          </p:cNvPr>
          <p:cNvSpPr/>
          <p:nvPr/>
        </p:nvSpPr>
        <p:spPr>
          <a:xfrm>
            <a:off x="3787624" y="2909889"/>
            <a:ext cx="1569158" cy="485423"/>
          </a:xfrm>
          <a:prstGeom prst="chevron">
            <a:avLst/>
          </a:prstGeom>
          <a:pattFill prst="pct20">
            <a:fgClr>
              <a:schemeClr val="accent6">
                <a:lumMod val="75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400" b="1" dirty="0">
                <a:solidFill>
                  <a:schemeClr val="tx1"/>
                </a:solidFill>
              </a:rPr>
              <a:t>DEMO</a:t>
            </a:r>
          </a:p>
          <a:p>
            <a:r>
              <a:rPr lang="en-US" sz="1400" b="1" dirty="0">
                <a:solidFill>
                  <a:schemeClr val="tx1"/>
                </a:solidFill>
              </a:rPr>
              <a:t>(phase2)</a:t>
            </a:r>
            <a:endParaRPr lang="en-GB" sz="1400" b="1" dirty="0">
              <a:solidFill>
                <a:schemeClr val="tx1"/>
              </a:solidFill>
            </a:endParaRPr>
          </a:p>
        </p:txBody>
      </p:sp>
      <p:sp>
        <p:nvSpPr>
          <p:cNvPr id="32" name="TextBox 31">
            <a:extLst>
              <a:ext uri="{FF2B5EF4-FFF2-40B4-BE49-F238E27FC236}">
                <a16:creationId xmlns:a16="http://schemas.microsoft.com/office/drawing/2014/main" id="{C4EBD400-B51C-444B-7147-0D7B219B407E}"/>
              </a:ext>
            </a:extLst>
          </p:cNvPr>
          <p:cNvSpPr txBox="1"/>
          <p:nvPr/>
        </p:nvSpPr>
        <p:spPr>
          <a:xfrm>
            <a:off x="2477139" y="3535367"/>
            <a:ext cx="742353" cy="584775"/>
          </a:xfrm>
          <a:prstGeom prst="rect">
            <a:avLst/>
          </a:prstGeom>
          <a:noFill/>
        </p:spPr>
        <p:txBody>
          <a:bodyPr wrap="square" rtlCol="0">
            <a:spAutoFit/>
          </a:bodyPr>
          <a:lstStyle/>
          <a:p>
            <a:pPr algn="l"/>
            <a:r>
              <a:rPr lang="en-US" sz="1600" b="1" dirty="0"/>
              <a:t>Pilot Plant</a:t>
            </a:r>
            <a:endParaRPr lang="en-GB" sz="1600" b="1" dirty="0"/>
          </a:p>
        </p:txBody>
      </p:sp>
      <p:sp>
        <p:nvSpPr>
          <p:cNvPr id="33" name="Freeform: Shape 18">
            <a:extLst>
              <a:ext uri="{FF2B5EF4-FFF2-40B4-BE49-F238E27FC236}">
                <a16:creationId xmlns:a16="http://schemas.microsoft.com/office/drawing/2014/main" id="{DD1B144E-74F8-2A03-E8B3-9924D6CD6DD1}"/>
              </a:ext>
            </a:extLst>
          </p:cNvPr>
          <p:cNvSpPr/>
          <p:nvPr/>
        </p:nvSpPr>
        <p:spPr>
          <a:xfrm>
            <a:off x="2844257" y="3380210"/>
            <a:ext cx="450937" cy="263047"/>
          </a:xfrm>
          <a:custGeom>
            <a:avLst/>
            <a:gdLst>
              <a:gd name="connsiteX0" fmla="*/ 450937 w 450937"/>
              <a:gd name="connsiteY0" fmla="*/ 0 h 263047"/>
              <a:gd name="connsiteX1" fmla="*/ 0 w 450937"/>
              <a:gd name="connsiteY1" fmla="*/ 263047 h 263047"/>
              <a:gd name="connsiteX2" fmla="*/ 0 w 450937"/>
              <a:gd name="connsiteY2" fmla="*/ 263047 h 263047"/>
              <a:gd name="connsiteX3" fmla="*/ 0 w 450937"/>
              <a:gd name="connsiteY3" fmla="*/ 263047 h 263047"/>
            </a:gdLst>
            <a:ahLst/>
            <a:cxnLst>
              <a:cxn ang="0">
                <a:pos x="connsiteX0" y="connsiteY0"/>
              </a:cxn>
              <a:cxn ang="0">
                <a:pos x="connsiteX1" y="connsiteY1"/>
              </a:cxn>
              <a:cxn ang="0">
                <a:pos x="connsiteX2" y="connsiteY2"/>
              </a:cxn>
              <a:cxn ang="0">
                <a:pos x="connsiteX3" y="connsiteY3"/>
              </a:cxn>
            </a:cxnLst>
            <a:rect l="l" t="t" r="r" b="b"/>
            <a:pathLst>
              <a:path w="450937" h="263047">
                <a:moveTo>
                  <a:pt x="450937" y="0"/>
                </a:moveTo>
                <a:lnTo>
                  <a:pt x="0" y="263047"/>
                </a:lnTo>
                <a:lnTo>
                  <a:pt x="0" y="263047"/>
                </a:lnTo>
                <a:lnTo>
                  <a:pt x="0" y="263047"/>
                </a:lnTo>
              </a:path>
            </a:pathLst>
          </a:custGeom>
          <a:noFill/>
          <a:ln>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4" name="Freeform: Shape 19">
            <a:extLst>
              <a:ext uri="{FF2B5EF4-FFF2-40B4-BE49-F238E27FC236}">
                <a16:creationId xmlns:a16="http://schemas.microsoft.com/office/drawing/2014/main" id="{D4DCBFD2-DF40-AE9F-E959-85E552F6DB59}"/>
              </a:ext>
            </a:extLst>
          </p:cNvPr>
          <p:cNvSpPr/>
          <p:nvPr/>
        </p:nvSpPr>
        <p:spPr>
          <a:xfrm>
            <a:off x="3848536" y="3357734"/>
            <a:ext cx="450937" cy="263047"/>
          </a:xfrm>
          <a:custGeom>
            <a:avLst/>
            <a:gdLst>
              <a:gd name="connsiteX0" fmla="*/ 450937 w 450937"/>
              <a:gd name="connsiteY0" fmla="*/ 0 h 263047"/>
              <a:gd name="connsiteX1" fmla="*/ 0 w 450937"/>
              <a:gd name="connsiteY1" fmla="*/ 263047 h 263047"/>
              <a:gd name="connsiteX2" fmla="*/ 0 w 450937"/>
              <a:gd name="connsiteY2" fmla="*/ 263047 h 263047"/>
              <a:gd name="connsiteX3" fmla="*/ 0 w 450937"/>
              <a:gd name="connsiteY3" fmla="*/ 263047 h 263047"/>
            </a:gdLst>
            <a:ahLst/>
            <a:cxnLst>
              <a:cxn ang="0">
                <a:pos x="connsiteX0" y="connsiteY0"/>
              </a:cxn>
              <a:cxn ang="0">
                <a:pos x="connsiteX1" y="connsiteY1"/>
              </a:cxn>
              <a:cxn ang="0">
                <a:pos x="connsiteX2" y="connsiteY2"/>
              </a:cxn>
              <a:cxn ang="0">
                <a:pos x="connsiteX3" y="connsiteY3"/>
              </a:cxn>
            </a:cxnLst>
            <a:rect l="l" t="t" r="r" b="b"/>
            <a:pathLst>
              <a:path w="450937" h="263047">
                <a:moveTo>
                  <a:pt x="450937" y="0"/>
                </a:moveTo>
                <a:lnTo>
                  <a:pt x="0" y="263047"/>
                </a:lnTo>
                <a:lnTo>
                  <a:pt x="0" y="263047"/>
                </a:lnTo>
                <a:lnTo>
                  <a:pt x="0" y="263047"/>
                </a:lnTo>
              </a:path>
            </a:pathLst>
          </a:custGeom>
          <a:noFill/>
          <a:ln>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35" name="Straight Arrow Connector 34">
            <a:extLst>
              <a:ext uri="{FF2B5EF4-FFF2-40B4-BE49-F238E27FC236}">
                <a16:creationId xmlns:a16="http://schemas.microsoft.com/office/drawing/2014/main" id="{5C7B0066-3DCF-5AE3-CF59-FB59F8A105C9}"/>
              </a:ext>
            </a:extLst>
          </p:cNvPr>
          <p:cNvCxnSpPr>
            <a:cxnSpLocks/>
          </p:cNvCxnSpPr>
          <p:nvPr/>
        </p:nvCxnSpPr>
        <p:spPr>
          <a:xfrm>
            <a:off x="979945" y="5106224"/>
            <a:ext cx="4125572"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5AB75BFF-8FA2-7655-4077-73088AC25D60}"/>
              </a:ext>
            </a:extLst>
          </p:cNvPr>
          <p:cNvSpPr txBox="1"/>
          <p:nvPr/>
        </p:nvSpPr>
        <p:spPr>
          <a:xfrm>
            <a:off x="915740" y="5082870"/>
            <a:ext cx="527709" cy="307777"/>
          </a:xfrm>
          <a:prstGeom prst="rect">
            <a:avLst/>
          </a:prstGeom>
          <a:noFill/>
        </p:spPr>
        <p:txBody>
          <a:bodyPr wrap="square" rtlCol="0">
            <a:spAutoFit/>
          </a:bodyPr>
          <a:lstStyle/>
          <a:p>
            <a:pPr algn="l"/>
            <a:r>
              <a:rPr lang="en-US" sz="1400" b="1" dirty="0"/>
              <a:t>time</a:t>
            </a:r>
            <a:endParaRPr lang="en-GB" sz="1400" b="1" dirty="0"/>
          </a:p>
        </p:txBody>
      </p:sp>
      <p:sp>
        <p:nvSpPr>
          <p:cNvPr id="38" name="TextBox 37">
            <a:extLst>
              <a:ext uri="{FF2B5EF4-FFF2-40B4-BE49-F238E27FC236}">
                <a16:creationId xmlns:a16="http://schemas.microsoft.com/office/drawing/2014/main" id="{C4E89331-831C-6D15-FEFF-DC6E6462E3C0}"/>
              </a:ext>
            </a:extLst>
          </p:cNvPr>
          <p:cNvSpPr txBox="1"/>
          <p:nvPr/>
        </p:nvSpPr>
        <p:spPr>
          <a:xfrm>
            <a:off x="379241" y="585596"/>
            <a:ext cx="11050759" cy="707886"/>
          </a:xfrm>
          <a:prstGeom prst="rect">
            <a:avLst/>
          </a:prstGeom>
          <a:noFill/>
          <a:ln w="12700">
            <a:noFill/>
          </a:ln>
          <a:effectLst>
            <a:outerShdw blurRad="63500" sx="102000" sy="102000" algn="ctr" rotWithShape="0">
              <a:prstClr val="black">
                <a:alpha val="40000"/>
              </a:prstClr>
            </a:outerShdw>
          </a:effectLst>
        </p:spPr>
        <p:txBody>
          <a:bodyPr wrap="square" rtlCol="0">
            <a:spAutoFit/>
          </a:bodyPr>
          <a:lstStyle/>
          <a:p>
            <a:pPr marL="342900" indent="-342900">
              <a:buFont typeface="Arial" panose="020B0604020202020204" pitchFamily="34" charset="0"/>
              <a:buChar char="•"/>
            </a:pPr>
            <a:r>
              <a:rPr lang="it-IT" sz="2000" dirty="0"/>
              <a:t>Se l'Europa vuole mantenere una forte leadership nella fusione, rafforzando la propria competitività tecnologica e sovranità, è urgente definire una strategia più chiara e ambiziosa</a:t>
            </a:r>
            <a:endParaRPr lang="en-US" sz="2400" dirty="0">
              <a:cs typeface="Arial" panose="020B0604020202020204" pitchFamily="34" charset="0"/>
            </a:endParaRPr>
          </a:p>
        </p:txBody>
      </p:sp>
      <p:sp>
        <p:nvSpPr>
          <p:cNvPr id="39" name="TextBox 38">
            <a:extLst>
              <a:ext uri="{FF2B5EF4-FFF2-40B4-BE49-F238E27FC236}">
                <a16:creationId xmlns:a16="http://schemas.microsoft.com/office/drawing/2014/main" id="{7E17115B-C091-B5B9-8084-5E8716D7040E}"/>
              </a:ext>
            </a:extLst>
          </p:cNvPr>
          <p:cNvSpPr txBox="1"/>
          <p:nvPr/>
        </p:nvSpPr>
        <p:spPr>
          <a:xfrm>
            <a:off x="333600" y="1278015"/>
            <a:ext cx="11096400" cy="400110"/>
          </a:xfrm>
          <a:prstGeom prst="rect">
            <a:avLst/>
          </a:prstGeom>
          <a:noFill/>
          <a:ln>
            <a:noFill/>
          </a:ln>
        </p:spPr>
        <p:txBody>
          <a:bodyPr wrap="square">
            <a:spAutoFit/>
          </a:bodyPr>
          <a:lstStyle/>
          <a:p>
            <a:pPr marL="342900" indent="-342900">
              <a:buFont typeface="Arial" panose="020B0604020202020204" pitchFamily="34" charset="0"/>
              <a:buChar char="•"/>
            </a:pPr>
            <a:r>
              <a:rPr lang="it-IT" sz="2000" dirty="0"/>
              <a:t>Cina, Regno Unito e Stati Uniti stanno implementando percorsi di sviluppo ambiziosi alternativi.</a:t>
            </a:r>
            <a:endParaRPr lang="en-GB" sz="2000" dirty="0"/>
          </a:p>
        </p:txBody>
      </p:sp>
      <p:sp>
        <p:nvSpPr>
          <p:cNvPr id="40" name="TextBox 39">
            <a:extLst>
              <a:ext uri="{FF2B5EF4-FFF2-40B4-BE49-F238E27FC236}">
                <a16:creationId xmlns:a16="http://schemas.microsoft.com/office/drawing/2014/main" id="{4DEAC591-D070-7709-DC30-B4958B8077E1}"/>
              </a:ext>
            </a:extLst>
          </p:cNvPr>
          <p:cNvSpPr txBox="1"/>
          <p:nvPr/>
        </p:nvSpPr>
        <p:spPr>
          <a:xfrm>
            <a:off x="6116737" y="1966348"/>
            <a:ext cx="5630763" cy="3016210"/>
          </a:xfrm>
          <a:prstGeom prst="rect">
            <a:avLst/>
          </a:prstGeom>
          <a:noFill/>
        </p:spPr>
        <p:txBody>
          <a:bodyPr wrap="square">
            <a:spAutoFit/>
          </a:bodyPr>
          <a:lstStyle/>
          <a:p>
            <a:pPr marL="360363" lvl="1" indent="-342900">
              <a:spcAft>
                <a:spcPts val="1800"/>
              </a:spcAft>
              <a:buFont typeface="Arial" panose="020B0604020202020204" pitchFamily="34" charset="0"/>
              <a:buChar char="•"/>
            </a:pPr>
            <a:r>
              <a:rPr lang="it-IT" sz="2000" dirty="0"/>
              <a:t>ITER, la cui missione di promuovere la fusione rimane fondamentale</a:t>
            </a:r>
          </a:p>
          <a:p>
            <a:pPr marL="360363" lvl="1" indent="-342900">
              <a:spcAft>
                <a:spcPts val="1800"/>
              </a:spcAft>
              <a:buFont typeface="Arial" panose="020B0604020202020204" pitchFamily="34" charset="0"/>
              <a:buChar char="•"/>
            </a:pPr>
            <a:r>
              <a:rPr lang="it-IT" sz="2000" dirty="0"/>
              <a:t>R&amp;D per incrementare la maturità  delle tecnologie critiche per la fusione nucleare (blanket, ciclo del combustibile T, materiali, RH)</a:t>
            </a:r>
          </a:p>
          <a:p>
            <a:pPr marL="360363" lvl="1" indent="-342900">
              <a:spcAft>
                <a:spcPts val="1800"/>
              </a:spcAft>
              <a:buFont typeface="Arial" panose="020B0604020202020204" pitchFamily="34" charset="0"/>
              <a:buChar char="•"/>
            </a:pPr>
            <a:r>
              <a:rPr lang="it-IT" sz="2000" dirty="0"/>
              <a:t>Bisogna realizzare una infrastruttura dedicata a testare e qualificare i componenti interni nelle condizioni di fusione pertinenti</a:t>
            </a:r>
            <a:endParaRPr lang="en-GB" sz="2400" dirty="0"/>
          </a:p>
        </p:txBody>
      </p:sp>
      <p:sp>
        <p:nvSpPr>
          <p:cNvPr id="41" name="TextBox 40">
            <a:extLst>
              <a:ext uri="{FF2B5EF4-FFF2-40B4-BE49-F238E27FC236}">
                <a16:creationId xmlns:a16="http://schemas.microsoft.com/office/drawing/2014/main" id="{3718DFFE-0B55-2637-23CA-ECFFA5D2666D}"/>
              </a:ext>
            </a:extLst>
          </p:cNvPr>
          <p:cNvSpPr txBox="1"/>
          <p:nvPr/>
        </p:nvSpPr>
        <p:spPr>
          <a:xfrm>
            <a:off x="333600" y="5643257"/>
            <a:ext cx="10909440" cy="707886"/>
          </a:xfrm>
          <a:prstGeom prst="rect">
            <a:avLst/>
          </a:prstGeom>
          <a:noFill/>
        </p:spPr>
        <p:txBody>
          <a:bodyPr wrap="square">
            <a:spAutoFit/>
          </a:bodyPr>
          <a:lstStyle/>
          <a:p>
            <a:r>
              <a:rPr lang="it-IT" sz="2000" dirty="0"/>
              <a:t>L'Europa dovrebbe  prendere l'iniziativa nello sviluppo di tale infrastruttura (invece di guardare ciò accadere fuori dall’UE) in una struttura di partenariato pubblico privato.</a:t>
            </a:r>
          </a:p>
        </p:txBody>
      </p:sp>
      <p:sp>
        <p:nvSpPr>
          <p:cNvPr id="44" name="Footer Placeholder 2">
            <a:extLst>
              <a:ext uri="{FF2B5EF4-FFF2-40B4-BE49-F238E27FC236}">
                <a16:creationId xmlns:a16="http://schemas.microsoft.com/office/drawing/2014/main" id="{C998FE55-642E-EBA0-5851-1BB7AAC8D2A2}"/>
              </a:ext>
            </a:extLst>
          </p:cNvPr>
          <p:cNvSpPr>
            <a:spLocks noGrp="1"/>
          </p:cNvSpPr>
          <p:nvPr>
            <p:ph type="ftr" sz="quarter" idx="11"/>
          </p:nvPr>
        </p:nvSpPr>
        <p:spPr>
          <a:xfrm>
            <a:off x="825623" y="6555770"/>
            <a:ext cx="8419977" cy="646330"/>
          </a:xfrm>
        </p:spPr>
        <p:txBody>
          <a:bodyPr/>
          <a:lstStyle/>
          <a:p>
            <a:r>
              <a:rPr lang="it-IT" noProof="0" dirty="0"/>
              <a:t>G. Federici, </a:t>
            </a:r>
            <a:r>
              <a:rPr lang="it-IT" noProof="0" dirty="0" err="1"/>
              <a:t>EUROfusion</a:t>
            </a:r>
            <a:r>
              <a:rPr lang="it-IT" noProof="0" dirty="0"/>
              <a:t> PM| NEFERTARI </a:t>
            </a:r>
            <a:r>
              <a:rPr lang="it-IT" noProof="0" dirty="0" err="1"/>
              <a:t>final</a:t>
            </a:r>
            <a:r>
              <a:rPr lang="it-IT" noProof="0" dirty="0"/>
              <a:t> workshop| Padova – 25</a:t>
            </a:r>
            <a:r>
              <a:rPr lang="it-IT" baseline="30000" noProof="0" dirty="0"/>
              <a:t> </a:t>
            </a:r>
            <a:r>
              <a:rPr lang="it-IT" noProof="0" dirty="0"/>
              <a:t>marzo 2026 </a:t>
            </a:r>
          </a:p>
        </p:txBody>
      </p:sp>
      <p:sp>
        <p:nvSpPr>
          <p:cNvPr id="45" name="Slide Number Placeholder 3">
            <a:extLst>
              <a:ext uri="{FF2B5EF4-FFF2-40B4-BE49-F238E27FC236}">
                <a16:creationId xmlns:a16="http://schemas.microsoft.com/office/drawing/2014/main" id="{45A57F16-C7F9-AD30-66B6-63D8E0D179CE}"/>
              </a:ext>
            </a:extLst>
          </p:cNvPr>
          <p:cNvSpPr>
            <a:spLocks noGrp="1"/>
          </p:cNvSpPr>
          <p:nvPr>
            <p:ph type="sldNum" sz="quarter" idx="12"/>
          </p:nvPr>
        </p:nvSpPr>
        <p:spPr>
          <a:xfrm>
            <a:off x="0" y="6590037"/>
            <a:ext cx="720080" cy="199174"/>
          </a:xfrm>
        </p:spPr>
        <p:txBody>
          <a:bodyPr/>
          <a:lstStyle/>
          <a:p>
            <a:fld id="{6A6D9FA1-99C7-4910-8E32-B85D378B0060}" type="slidenum">
              <a:rPr lang="it-IT" noProof="0" smtClean="0"/>
              <a:pPr/>
              <a:t>10</a:t>
            </a:fld>
            <a:endParaRPr lang="it-IT" noProof="0" dirty="0"/>
          </a:p>
        </p:txBody>
      </p:sp>
    </p:spTree>
    <p:extLst>
      <p:ext uri="{BB962C8B-B14F-4D97-AF65-F5344CB8AC3E}">
        <p14:creationId xmlns:p14="http://schemas.microsoft.com/office/powerpoint/2010/main" val="39115544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507D6-A1B7-A08B-1536-B095EED8AD51}"/>
              </a:ext>
            </a:extLst>
          </p:cNvPr>
          <p:cNvSpPr>
            <a:spLocks noGrp="1"/>
          </p:cNvSpPr>
          <p:nvPr>
            <p:ph type="title"/>
          </p:nvPr>
        </p:nvSpPr>
        <p:spPr/>
        <p:txBody>
          <a:bodyPr/>
          <a:lstStyle/>
          <a:p>
            <a:r>
              <a:rPr lang="it-IT" sz="3200" dirty="0"/>
              <a:t>Punti chiave e prospettive</a:t>
            </a:r>
          </a:p>
        </p:txBody>
      </p:sp>
      <p:sp>
        <p:nvSpPr>
          <p:cNvPr id="3" name="Content Placeholder 2">
            <a:extLst>
              <a:ext uri="{FF2B5EF4-FFF2-40B4-BE49-F238E27FC236}">
                <a16:creationId xmlns:a16="http://schemas.microsoft.com/office/drawing/2014/main" id="{1F7798B8-C493-0671-820C-E76F214AB9F0}"/>
              </a:ext>
            </a:extLst>
          </p:cNvPr>
          <p:cNvSpPr>
            <a:spLocks noGrp="1"/>
          </p:cNvSpPr>
          <p:nvPr>
            <p:ph idx="1"/>
          </p:nvPr>
        </p:nvSpPr>
        <p:spPr>
          <a:xfrm>
            <a:off x="236215" y="783526"/>
            <a:ext cx="11955785" cy="1801235"/>
          </a:xfrm>
        </p:spPr>
        <p:txBody>
          <a:bodyPr>
            <a:normAutofit fontScale="92500" lnSpcReduction="10000"/>
          </a:bodyPr>
          <a:lstStyle/>
          <a:p>
            <a:pPr>
              <a:lnSpc>
                <a:spcPct val="110000"/>
              </a:lnSpc>
              <a:spcBef>
                <a:spcPts val="0"/>
              </a:spcBef>
              <a:spcAft>
                <a:spcPts val="900"/>
              </a:spcAft>
            </a:pPr>
            <a:r>
              <a:rPr lang="it-IT" sz="2000" dirty="0"/>
              <a:t>La fusione non è purtroppo dietro l’angolo come molti dicono</a:t>
            </a:r>
          </a:p>
          <a:p>
            <a:pPr>
              <a:lnSpc>
                <a:spcPct val="110000"/>
              </a:lnSpc>
              <a:spcBef>
                <a:spcPts val="0"/>
              </a:spcBef>
              <a:spcAft>
                <a:spcPts val="900"/>
              </a:spcAft>
            </a:pPr>
            <a:r>
              <a:rPr lang="it-IT" sz="2000" dirty="0"/>
              <a:t>Ma si può e si deve accelerare la fusione verso obiettivi strategici importanti</a:t>
            </a:r>
          </a:p>
          <a:p>
            <a:pPr>
              <a:lnSpc>
                <a:spcPct val="110000"/>
              </a:lnSpc>
              <a:spcBef>
                <a:spcPts val="0"/>
              </a:spcBef>
              <a:spcAft>
                <a:spcPts val="900"/>
              </a:spcAft>
            </a:pPr>
            <a:r>
              <a:rPr lang="it-IT" sz="2000" dirty="0"/>
              <a:t>Servono investimenti e un programma serio </a:t>
            </a:r>
            <a:r>
              <a:rPr lang="it-IT" sz="2000" dirty="0">
                <a:solidFill>
                  <a:prstClr val="black"/>
                </a:solidFill>
              </a:rPr>
              <a:t>(non solo promesse poco credibili)</a:t>
            </a:r>
            <a:endParaRPr lang="it-IT" sz="2000" dirty="0"/>
          </a:p>
          <a:p>
            <a:pPr>
              <a:lnSpc>
                <a:spcPct val="110000"/>
              </a:lnSpc>
              <a:spcBef>
                <a:spcPts val="0"/>
              </a:spcBef>
              <a:spcAft>
                <a:spcPts val="900"/>
              </a:spcAft>
            </a:pPr>
            <a:r>
              <a:rPr lang="it-IT" sz="2000" dirty="0"/>
              <a:t>C'è a mio avviso troppo rumore mediatico e servono invece sforzi significativi per risolvere i rimanenti ostacoli tecnici</a:t>
            </a:r>
          </a:p>
          <a:p>
            <a:pPr>
              <a:lnSpc>
                <a:spcPct val="110000"/>
              </a:lnSpc>
              <a:spcBef>
                <a:spcPts val="0"/>
              </a:spcBef>
              <a:spcAft>
                <a:spcPts val="900"/>
              </a:spcAft>
            </a:pPr>
            <a:endParaRPr lang="it-IT" sz="2000" dirty="0"/>
          </a:p>
          <a:p>
            <a:pPr>
              <a:lnSpc>
                <a:spcPct val="110000"/>
              </a:lnSpc>
              <a:spcAft>
                <a:spcPts val="900"/>
              </a:spcAft>
            </a:pPr>
            <a:endParaRPr lang="it-IT" sz="2000" dirty="0"/>
          </a:p>
        </p:txBody>
      </p:sp>
      <p:sp>
        <p:nvSpPr>
          <p:cNvPr id="7" name="Content Placeholder 2">
            <a:extLst>
              <a:ext uri="{FF2B5EF4-FFF2-40B4-BE49-F238E27FC236}">
                <a16:creationId xmlns:a16="http://schemas.microsoft.com/office/drawing/2014/main" id="{21B41E8D-11B5-3136-8AD8-AF37C8E0284E}"/>
              </a:ext>
            </a:extLst>
          </p:cNvPr>
          <p:cNvSpPr txBox="1">
            <a:spLocks/>
          </p:cNvSpPr>
          <p:nvPr/>
        </p:nvSpPr>
        <p:spPr>
          <a:xfrm>
            <a:off x="236215" y="2387648"/>
            <a:ext cx="11471920" cy="3005754"/>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Arial" panose="020B0604020202020204" pitchFamily="34" charset="0"/>
              </a:defRPr>
            </a:lvl1pPr>
            <a:lvl2pPr marL="557213" indent="-214313"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Arial" panose="020B0604020202020204" pitchFamily="34" charset="0"/>
              </a:defRPr>
            </a:lvl2pPr>
            <a:lvl3pPr marL="857250" indent="-171450" algn="l" defTabSz="685800" rtl="0" eaLnBrk="1" latinLnBrk="0" hangingPunct="1">
              <a:spcBef>
                <a:spcPct val="20000"/>
              </a:spcBef>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285750" indent="-285750">
              <a:spcBef>
                <a:spcPts val="0"/>
              </a:spcBef>
              <a:spcAft>
                <a:spcPts val="900"/>
              </a:spcAft>
            </a:pPr>
            <a:r>
              <a:rPr lang="it-IT" sz="2000" dirty="0"/>
              <a:t>La missione di ITER è fondamentale</a:t>
            </a:r>
          </a:p>
          <a:p>
            <a:pPr marL="285750" indent="-285750">
              <a:spcBef>
                <a:spcPts val="0"/>
              </a:spcBef>
              <a:spcAft>
                <a:spcPts val="900"/>
              </a:spcAft>
            </a:pPr>
            <a:r>
              <a:rPr lang="it-IT" sz="2000" dirty="0"/>
              <a:t>Serve un nuovo progetto Europeo parallelo e complementare a ITER per colmare le lacune nelle tecnologie nucleari da fusione, in modo particolare il blanket che è un sistema critico strategico</a:t>
            </a:r>
          </a:p>
          <a:p>
            <a:pPr marL="285750" indent="-285750">
              <a:spcBef>
                <a:spcPts val="0"/>
              </a:spcBef>
              <a:spcAft>
                <a:spcPts val="900"/>
              </a:spcAft>
            </a:pPr>
            <a:r>
              <a:rPr lang="it-IT" sz="2000" dirty="0" err="1"/>
              <a:t>EUROfusion</a:t>
            </a:r>
            <a:r>
              <a:rPr lang="it-IT" sz="2000" dirty="0"/>
              <a:t> sta studiando opzioni tecniche per questa infrastruttura
Bisogna stabilire una supply chain resiliente. L'industria deve essere coinvolta nel processo decisionale fin dall'inizio. Per attrarre le aziende, dobbiamo evidenziare le opportunità di creare un partenariato
Opportunità e necessità di riallineare il pubblico al privato per affrontare le sfide tecnologiche restanti </a:t>
            </a:r>
          </a:p>
          <a:p>
            <a:pPr marL="285750" indent="-285750">
              <a:spcBef>
                <a:spcPts val="0"/>
              </a:spcBef>
              <a:spcAft>
                <a:spcPts val="900"/>
              </a:spcAft>
            </a:pPr>
            <a:r>
              <a:rPr lang="it-IT" sz="2000" noProof="0" dirty="0"/>
              <a:t>Ciò servirà anche ad attirare, educare e formare le nuove generazioni di ingeneri, scienziati e leaders della fusione</a:t>
            </a:r>
          </a:p>
        </p:txBody>
      </p:sp>
      <p:sp>
        <p:nvSpPr>
          <p:cNvPr id="5" name="TextBox 4">
            <a:extLst>
              <a:ext uri="{FF2B5EF4-FFF2-40B4-BE49-F238E27FC236}">
                <a16:creationId xmlns:a16="http://schemas.microsoft.com/office/drawing/2014/main" id="{9C859B18-EDAC-9ED1-02A7-944ED78B40B6}"/>
              </a:ext>
            </a:extLst>
          </p:cNvPr>
          <p:cNvSpPr txBox="1"/>
          <p:nvPr/>
        </p:nvSpPr>
        <p:spPr>
          <a:xfrm>
            <a:off x="1810884" y="5909439"/>
            <a:ext cx="10451962" cy="646331"/>
          </a:xfrm>
          <a:prstGeom prst="rect">
            <a:avLst/>
          </a:prstGeom>
          <a:noFill/>
        </p:spPr>
        <p:txBody>
          <a:bodyPr wrap="square">
            <a:spAutoFit/>
          </a:bodyPr>
          <a:lstStyle/>
          <a:p>
            <a:r>
              <a:rPr lang="it-IT" b="1" i="1" dirty="0">
                <a:solidFill>
                  <a:schemeClr val="accent1"/>
                </a:solidFill>
              </a:rPr>
              <a:t>Affinché una tecnologia possa avere successo, la realtà deve avere la precedenza sulle pubbliche relazioni e la politica, perché la natura non può essere ingannata. --Richard Feynman</a:t>
            </a:r>
            <a:endParaRPr lang="en-GB" b="1" i="1" dirty="0">
              <a:solidFill>
                <a:schemeClr val="accent1"/>
              </a:solidFill>
            </a:endParaRPr>
          </a:p>
        </p:txBody>
      </p:sp>
      <p:sp>
        <p:nvSpPr>
          <p:cNvPr id="4" name="Footer Placeholder 2">
            <a:extLst>
              <a:ext uri="{FF2B5EF4-FFF2-40B4-BE49-F238E27FC236}">
                <a16:creationId xmlns:a16="http://schemas.microsoft.com/office/drawing/2014/main" id="{7492639A-3745-D2B2-8E1C-76685C8C2F37}"/>
              </a:ext>
            </a:extLst>
          </p:cNvPr>
          <p:cNvSpPr>
            <a:spLocks noGrp="1"/>
          </p:cNvSpPr>
          <p:nvPr>
            <p:ph type="ftr" sz="quarter" idx="11"/>
          </p:nvPr>
        </p:nvSpPr>
        <p:spPr>
          <a:xfrm>
            <a:off x="825623" y="6555770"/>
            <a:ext cx="8419977" cy="646330"/>
          </a:xfrm>
        </p:spPr>
        <p:txBody>
          <a:bodyPr/>
          <a:lstStyle/>
          <a:p>
            <a:r>
              <a:rPr lang="it-IT" noProof="0" dirty="0">
                <a:solidFill>
                  <a:prstClr val="white"/>
                </a:solidFill>
              </a:rPr>
              <a:t>G. Federici, </a:t>
            </a:r>
            <a:r>
              <a:rPr lang="it-IT" noProof="0" dirty="0" err="1">
                <a:solidFill>
                  <a:prstClr val="white"/>
                </a:solidFill>
              </a:rPr>
              <a:t>EUROfusion</a:t>
            </a:r>
            <a:r>
              <a:rPr lang="it-IT" noProof="0" dirty="0">
                <a:solidFill>
                  <a:prstClr val="white"/>
                </a:solidFill>
              </a:rPr>
              <a:t> PM| NEFERTARI </a:t>
            </a:r>
            <a:r>
              <a:rPr lang="it-IT" noProof="0" dirty="0" err="1">
                <a:solidFill>
                  <a:prstClr val="white"/>
                </a:solidFill>
              </a:rPr>
              <a:t>final</a:t>
            </a:r>
            <a:r>
              <a:rPr lang="it-IT" noProof="0" dirty="0">
                <a:solidFill>
                  <a:prstClr val="white"/>
                </a:solidFill>
              </a:rPr>
              <a:t> workshop| Padova – 25</a:t>
            </a:r>
            <a:r>
              <a:rPr lang="it-IT" baseline="30000" noProof="0" dirty="0">
                <a:solidFill>
                  <a:prstClr val="white"/>
                </a:solidFill>
              </a:rPr>
              <a:t> </a:t>
            </a:r>
            <a:r>
              <a:rPr lang="it-IT" noProof="0" dirty="0">
                <a:solidFill>
                  <a:prstClr val="white"/>
                </a:solidFill>
              </a:rPr>
              <a:t>marzo 2026 </a:t>
            </a:r>
          </a:p>
        </p:txBody>
      </p:sp>
      <p:sp>
        <p:nvSpPr>
          <p:cNvPr id="8" name="Slide Number Placeholder 3">
            <a:extLst>
              <a:ext uri="{FF2B5EF4-FFF2-40B4-BE49-F238E27FC236}">
                <a16:creationId xmlns:a16="http://schemas.microsoft.com/office/drawing/2014/main" id="{184A8AFF-FE08-892B-09D6-E0AD30BDD04A}"/>
              </a:ext>
            </a:extLst>
          </p:cNvPr>
          <p:cNvSpPr>
            <a:spLocks noGrp="1"/>
          </p:cNvSpPr>
          <p:nvPr>
            <p:ph type="sldNum" sz="quarter" idx="12"/>
          </p:nvPr>
        </p:nvSpPr>
        <p:spPr>
          <a:xfrm>
            <a:off x="0" y="6590037"/>
            <a:ext cx="720080" cy="199174"/>
          </a:xfrm>
        </p:spPr>
        <p:txBody>
          <a:bodyPr/>
          <a:lstStyle/>
          <a:p>
            <a:fld id="{6A6D9FA1-99C7-4910-8E32-B85D378B0060}" type="slidenum">
              <a:rPr lang="it-IT" sz="1200" noProof="0" smtClean="0">
                <a:solidFill>
                  <a:prstClr val="white"/>
                </a:solidFill>
              </a:rPr>
              <a:pPr/>
              <a:t>11</a:t>
            </a:fld>
            <a:endParaRPr lang="it-IT" sz="1200" noProof="0" dirty="0">
              <a:solidFill>
                <a:prstClr val="white"/>
              </a:solidFill>
            </a:endParaRPr>
          </a:p>
        </p:txBody>
      </p:sp>
    </p:spTree>
    <p:extLst>
      <p:ext uri="{BB962C8B-B14F-4D97-AF65-F5344CB8AC3E}">
        <p14:creationId xmlns:p14="http://schemas.microsoft.com/office/powerpoint/2010/main" val="27668577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DA68DE-9517-06BA-8486-68FA6EFD9B25}"/>
              </a:ext>
            </a:extLst>
          </p:cNvPr>
          <p:cNvSpPr>
            <a:spLocks noGrp="1"/>
          </p:cNvSpPr>
          <p:nvPr>
            <p:ph type="title"/>
          </p:nvPr>
        </p:nvSpPr>
        <p:spPr>
          <a:xfrm>
            <a:off x="825623" y="120372"/>
            <a:ext cx="11525946" cy="457200"/>
          </a:xfrm>
        </p:spPr>
        <p:txBody>
          <a:bodyPr/>
          <a:lstStyle/>
          <a:p>
            <a:r>
              <a:rPr lang="it-IT" dirty="0">
                <a:latin typeface="Abadi" panose="020B0604020104020204" pitchFamily="34" charset="0"/>
              </a:rPr>
              <a:t>Guardando a</a:t>
            </a:r>
            <a:r>
              <a:rPr lang="it-IT" noProof="0" dirty="0">
                <a:latin typeface="Abadi" panose="020B0604020104020204" pitchFamily="34" charset="0"/>
              </a:rPr>
              <a:t>l futuro beneficiando delle lezioni </a:t>
            </a:r>
            <a:r>
              <a:rPr lang="it-IT" dirty="0">
                <a:latin typeface="Abadi" panose="020B0604020104020204" pitchFamily="34" charset="0"/>
              </a:rPr>
              <a:t>di ITER </a:t>
            </a:r>
            <a:r>
              <a:rPr lang="it-IT" b="0" dirty="0">
                <a:latin typeface="Abadi" panose="020B0604020104020204" pitchFamily="34" charset="0"/>
              </a:rPr>
              <a:t>(anche negative) </a:t>
            </a:r>
            <a:endParaRPr lang="it-IT" b="0" noProof="0" dirty="0">
              <a:latin typeface="Abadi" panose="020B0604020104020204" pitchFamily="34" charset="0"/>
            </a:endParaRPr>
          </a:p>
        </p:txBody>
      </p:sp>
      <p:sp>
        <p:nvSpPr>
          <p:cNvPr id="7" name="TextBox 6">
            <a:extLst>
              <a:ext uri="{FF2B5EF4-FFF2-40B4-BE49-F238E27FC236}">
                <a16:creationId xmlns:a16="http://schemas.microsoft.com/office/drawing/2014/main" id="{4A63BE7B-B19D-1B01-5CB0-90E258A9F491}"/>
              </a:ext>
            </a:extLst>
          </p:cNvPr>
          <p:cNvSpPr txBox="1"/>
          <p:nvPr/>
        </p:nvSpPr>
        <p:spPr>
          <a:xfrm>
            <a:off x="1401158" y="801600"/>
            <a:ext cx="3070201" cy="1200329"/>
          </a:xfrm>
          <a:prstGeom prst="rect">
            <a:avLst/>
          </a:prstGeom>
          <a:noFill/>
        </p:spPr>
        <p:txBody>
          <a:bodyPr wrap="square">
            <a:spAutoFit/>
          </a:bodyPr>
          <a:lstStyle/>
          <a:p>
            <a:r>
              <a:rPr lang="it-IT" sz="2400" b="1" noProof="0" dirty="0">
                <a:solidFill>
                  <a:schemeClr val="tx2"/>
                </a:solidFill>
                <a:latin typeface="Abadi" panose="020B0604020104020204" pitchFamily="34" charset="0"/>
              </a:rPr>
              <a:t>ITER Engineering </a:t>
            </a:r>
            <a:r>
              <a:rPr lang="it-IT" sz="2400" b="1" noProof="0" dirty="0" err="1">
                <a:solidFill>
                  <a:schemeClr val="tx2"/>
                </a:solidFill>
                <a:latin typeface="Abadi" panose="020B0604020104020204" pitchFamily="34" charset="0"/>
              </a:rPr>
              <a:t>Basis</a:t>
            </a:r>
            <a:r>
              <a:rPr lang="it-IT" sz="2400" b="1" noProof="0" dirty="0">
                <a:solidFill>
                  <a:schemeClr val="tx2"/>
                </a:solidFill>
                <a:latin typeface="Abadi" panose="020B0604020104020204" pitchFamily="34" charset="0"/>
              </a:rPr>
              <a:t> </a:t>
            </a:r>
            <a:r>
              <a:rPr lang="it-IT" sz="2400" b="1" noProof="0" dirty="0" err="1">
                <a:solidFill>
                  <a:schemeClr val="tx2"/>
                </a:solidFill>
                <a:latin typeface="Abadi" panose="020B0604020104020204" pitchFamily="34" charset="0"/>
              </a:rPr>
              <a:t>Handbook</a:t>
            </a:r>
            <a:br>
              <a:rPr lang="it-IT" sz="2400" b="1" noProof="0" dirty="0">
                <a:solidFill>
                  <a:schemeClr val="tx2"/>
                </a:solidFill>
                <a:latin typeface="Abadi" panose="020B0604020104020204" pitchFamily="34" charset="0"/>
              </a:rPr>
            </a:br>
            <a:endParaRPr lang="it-IT" sz="2400" b="1" noProof="0" dirty="0">
              <a:solidFill>
                <a:schemeClr val="tx2"/>
              </a:solidFill>
              <a:latin typeface="Abadi" panose="020B0604020104020204" pitchFamily="34" charset="0"/>
            </a:endParaRPr>
          </a:p>
        </p:txBody>
      </p:sp>
      <p:pic>
        <p:nvPicPr>
          <p:cNvPr id="8" name="Picture 2">
            <a:extLst>
              <a:ext uri="{FF2B5EF4-FFF2-40B4-BE49-F238E27FC236}">
                <a16:creationId xmlns:a16="http://schemas.microsoft.com/office/drawing/2014/main" id="{49BFD232-BD46-16A2-01FB-BE5D6EF7E3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4229" y="672107"/>
            <a:ext cx="2386376" cy="23863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descr="Coming Soon">
            <a:extLst>
              <a:ext uri="{FF2B5EF4-FFF2-40B4-BE49-F238E27FC236}">
                <a16:creationId xmlns:a16="http://schemas.microsoft.com/office/drawing/2014/main" id="{3EF5E404-9519-9F44-18D5-42089D1A214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95586">
            <a:off x="10004126" y="5014999"/>
            <a:ext cx="2281768" cy="1627661"/>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7E3A42D2-CFB8-324F-163A-96DBE776F486}"/>
              </a:ext>
            </a:extLst>
          </p:cNvPr>
          <p:cNvSpPr txBox="1"/>
          <p:nvPr/>
        </p:nvSpPr>
        <p:spPr>
          <a:xfrm>
            <a:off x="7142379" y="624611"/>
            <a:ext cx="4889200" cy="4585871"/>
          </a:xfrm>
          <a:prstGeom prst="rect">
            <a:avLst/>
          </a:prstGeom>
          <a:noFill/>
        </p:spPr>
        <p:txBody>
          <a:bodyPr wrap="square">
            <a:spAutoFit/>
          </a:bodyPr>
          <a:lstStyle/>
          <a:p>
            <a:pPr>
              <a:spcAft>
                <a:spcPts val="600"/>
              </a:spcAft>
            </a:pPr>
            <a:r>
              <a:rPr lang="it-IT" b="1" noProof="0" dirty="0">
                <a:solidFill>
                  <a:schemeClr val="tx2"/>
                </a:solidFill>
                <a:latin typeface="Abadi" panose="020B0604020104020204" pitchFamily="34" charset="0"/>
              </a:rPr>
              <a:t>Lezioni chiave apprese</a:t>
            </a:r>
          </a:p>
          <a:p>
            <a:pPr marL="352425" indent="-352425">
              <a:spcAft>
                <a:spcPts val="600"/>
              </a:spcAft>
              <a:buFont typeface="+mj-lt"/>
              <a:buAutoNum type="arabicPeriod"/>
            </a:pPr>
            <a:r>
              <a:rPr lang="it-IT" sz="1600" noProof="0" dirty="0">
                <a:solidFill>
                  <a:schemeClr val="tx2"/>
                </a:solidFill>
                <a:latin typeface="Abadi" panose="020B0604020104020204" pitchFamily="34" charset="0"/>
              </a:rPr>
              <a:t>Come sono evoluti gli obiettivi di ITER 
La progettazione del Tokamak è altamente integrata con i requisiti fisici </a:t>
            </a:r>
          </a:p>
          <a:p>
            <a:pPr marL="352425" indent="-352425">
              <a:spcAft>
                <a:spcPts val="600"/>
              </a:spcAft>
              <a:buFont typeface="+mj-lt"/>
              <a:buAutoNum type="arabicPeriod"/>
            </a:pPr>
            <a:r>
              <a:rPr lang="it-IT" sz="1600" noProof="0" dirty="0">
                <a:solidFill>
                  <a:schemeClr val="tx2"/>
                </a:solidFill>
                <a:latin typeface="Abadi" panose="020B0604020104020204" pitchFamily="34" charset="0"/>
              </a:rPr>
              <a:t>Ingegneria e integrazione dei sistemi </a:t>
            </a:r>
          </a:p>
          <a:p>
            <a:pPr marL="352425" indent="-352425">
              <a:spcAft>
                <a:spcPts val="600"/>
              </a:spcAft>
              <a:buFont typeface="+mj-lt"/>
              <a:buAutoNum type="arabicPeriod"/>
            </a:pPr>
            <a:r>
              <a:rPr lang="it-IT" sz="1600" noProof="0" dirty="0">
                <a:solidFill>
                  <a:schemeClr val="tx2"/>
                </a:solidFill>
                <a:latin typeface="Abadi" panose="020B0604020104020204" pitchFamily="34" charset="0"/>
              </a:rPr>
              <a:t>Sviluppo di una progettazione integrata per i reattori a fusione
Programma di ricerca e sviluppo e investimenti a lungo termine
Sviluppo prototipi/qualifica fornitori
Le sfide di componenti unici nel loro genere
Sfide normative/di concessione delle licenze
Governance e gestione di un'organizzazione complessa
Garanzia e controllo qualità</a:t>
            </a:r>
          </a:p>
        </p:txBody>
      </p:sp>
      <p:pic>
        <p:nvPicPr>
          <p:cNvPr id="12" name="Picture Placeholder 3">
            <a:extLst>
              <a:ext uri="{FF2B5EF4-FFF2-40B4-BE49-F238E27FC236}">
                <a16:creationId xmlns:a16="http://schemas.microsoft.com/office/drawing/2014/main" id="{B6F2C6E6-A474-DEA9-DD0F-FF78C190125F}"/>
              </a:ext>
            </a:extLst>
          </p:cNvPr>
          <p:cNvPicPr>
            <a:picLocks noGrp="1" noChangeAspect="1"/>
          </p:cNvPicPr>
          <p:nvPr>
            <p:ph idx="1"/>
          </p:nvPr>
        </p:nvPicPr>
        <p:blipFill rotWithShape="1">
          <a:blip r:embed="rId4" cstate="email">
            <a:extLst>
              <a:ext uri="{28A0092B-C50C-407E-A947-70E740481C1C}">
                <a14:useLocalDpi xmlns:a14="http://schemas.microsoft.com/office/drawing/2010/main"/>
              </a:ext>
            </a:extLst>
          </a:blip>
          <a:srcRect r="40324" b="-251"/>
          <a:stretch>
            <a:fillRect/>
          </a:stretch>
        </p:blipFill>
        <p:spPr>
          <a:xfrm>
            <a:off x="4593133" y="2835084"/>
            <a:ext cx="2406924" cy="2696894"/>
          </a:xfrm>
          <a:prstGeom prst="rect">
            <a:avLst/>
          </a:prstGeom>
        </p:spPr>
      </p:pic>
      <p:pic>
        <p:nvPicPr>
          <p:cNvPr id="13" name="Picture 12">
            <a:extLst>
              <a:ext uri="{FF2B5EF4-FFF2-40B4-BE49-F238E27FC236}">
                <a16:creationId xmlns:a16="http://schemas.microsoft.com/office/drawing/2014/main" id="{21063831-C700-7F08-FF6D-64A991621889}"/>
              </a:ext>
            </a:extLst>
          </p:cNvPr>
          <p:cNvPicPr>
            <a:picLocks noChangeAspect="1"/>
          </p:cNvPicPr>
          <p:nvPr/>
        </p:nvPicPr>
        <p:blipFill>
          <a:blip r:embed="rId5"/>
          <a:stretch>
            <a:fillRect/>
          </a:stretch>
        </p:blipFill>
        <p:spPr>
          <a:xfrm>
            <a:off x="109884" y="900816"/>
            <a:ext cx="964479" cy="964479"/>
          </a:xfrm>
          <a:prstGeom prst="rect">
            <a:avLst/>
          </a:prstGeom>
          <a:ln>
            <a:solidFill>
              <a:srgbClr val="003399"/>
            </a:solidFill>
          </a:ln>
        </p:spPr>
      </p:pic>
      <p:sp>
        <p:nvSpPr>
          <p:cNvPr id="15" name="TextBox 14">
            <a:extLst>
              <a:ext uri="{FF2B5EF4-FFF2-40B4-BE49-F238E27FC236}">
                <a16:creationId xmlns:a16="http://schemas.microsoft.com/office/drawing/2014/main" id="{9B8879D5-4E39-374F-F22A-8FBB47ADDFBB}"/>
              </a:ext>
            </a:extLst>
          </p:cNvPr>
          <p:cNvSpPr txBox="1"/>
          <p:nvPr/>
        </p:nvSpPr>
        <p:spPr>
          <a:xfrm>
            <a:off x="109884" y="2049160"/>
            <a:ext cx="4361475" cy="3754874"/>
          </a:xfrm>
          <a:prstGeom prst="rect">
            <a:avLst/>
          </a:prstGeom>
          <a:noFill/>
        </p:spPr>
        <p:txBody>
          <a:bodyPr wrap="square">
            <a:spAutoFit/>
          </a:bodyPr>
          <a:lstStyle/>
          <a:p>
            <a:pPr marL="285750" indent="-285750">
              <a:spcBef>
                <a:spcPts val="0"/>
              </a:spcBef>
              <a:spcAft>
                <a:spcPts val="2400"/>
              </a:spcAft>
              <a:buFont typeface="Wingdings" panose="05000000000000000000" pitchFamily="2" charset="2"/>
              <a:buChar char="ü"/>
            </a:pPr>
            <a:r>
              <a:rPr lang="it-IT" noProof="0" dirty="0">
                <a:latin typeface="Abadi" panose="020B0604020104020204" pitchFamily="34" charset="0"/>
              </a:rPr>
              <a:t>L'eredità di ITER è fondamentale per la progettazione e la costruzione di qualsiasi futura macchina a fusione</a:t>
            </a:r>
          </a:p>
          <a:p>
            <a:pPr marL="285750" indent="-285750">
              <a:spcBef>
                <a:spcPts val="0"/>
              </a:spcBef>
              <a:spcAft>
                <a:spcPts val="2400"/>
              </a:spcAft>
              <a:buFont typeface="Wingdings" panose="05000000000000000000" pitchFamily="2" charset="2"/>
              <a:buChar char="ü"/>
            </a:pPr>
            <a:r>
              <a:rPr lang="it-IT" noProof="0" dirty="0">
                <a:latin typeface="Abadi" panose="020B0604020104020204" pitchFamily="34" charset="0"/>
              </a:rPr>
              <a:t>ITER si estende su più generazioni. Necessità di preservare e trasferire le conoscenze tra le generazioni
Rendere disponibile la logica alla base delle scelte di progettazione di ITER, il </a:t>
            </a:r>
            <a:r>
              <a:rPr lang="it-IT" noProof="0" dirty="0" err="1">
                <a:latin typeface="Abadi" panose="020B0604020104020204" pitchFamily="34" charset="0"/>
              </a:rPr>
              <a:t>RoX</a:t>
            </a:r>
            <a:r>
              <a:rPr lang="it-IT" noProof="0" dirty="0">
                <a:latin typeface="Abadi" panose="020B0604020104020204" pitchFamily="34" charset="0"/>
              </a:rPr>
              <a:t> dalla progettazione, integrazione, ricerca e sviluppo, processi di licenza, assemblaggio, </a:t>
            </a:r>
            <a:r>
              <a:rPr lang="it-IT" noProof="0" dirty="0" err="1">
                <a:latin typeface="Abadi" panose="020B0604020104020204" pitchFamily="34" charset="0"/>
              </a:rPr>
              <a:t>ecc</a:t>
            </a:r>
            <a:endParaRPr lang="it-IT" noProof="0" dirty="0">
              <a:latin typeface="Abadi" panose="020B0604020104020204" pitchFamily="34" charset="0"/>
            </a:endParaRPr>
          </a:p>
        </p:txBody>
      </p:sp>
      <p:sp>
        <p:nvSpPr>
          <p:cNvPr id="17" name="TextBox 16">
            <a:extLst>
              <a:ext uri="{FF2B5EF4-FFF2-40B4-BE49-F238E27FC236}">
                <a16:creationId xmlns:a16="http://schemas.microsoft.com/office/drawing/2014/main" id="{723C78F2-4863-1C7F-759D-5E7219A763B4}"/>
              </a:ext>
            </a:extLst>
          </p:cNvPr>
          <p:cNvSpPr txBox="1"/>
          <p:nvPr/>
        </p:nvSpPr>
        <p:spPr>
          <a:xfrm>
            <a:off x="360040" y="5819223"/>
            <a:ext cx="9830903" cy="707886"/>
          </a:xfrm>
          <a:prstGeom prst="rect">
            <a:avLst/>
          </a:prstGeom>
          <a:noFill/>
        </p:spPr>
        <p:txBody>
          <a:bodyPr wrap="square">
            <a:spAutoFit/>
          </a:bodyPr>
          <a:lstStyle/>
          <a:p>
            <a:r>
              <a:rPr lang="it-IT" sz="2000" b="1" noProof="0" dirty="0">
                <a:latin typeface="Abadi" panose="020B0604020104020204" pitchFamily="34" charset="0"/>
              </a:rPr>
              <a:t>Le lezioni apprese su ciò che è stato fatto bene e ciò che è andato storto e su come sono stati affrontati e risolti i problemi</a:t>
            </a:r>
            <a:endParaRPr lang="it-IT" sz="2000" noProof="0" dirty="0">
              <a:latin typeface="Abadi" panose="020B0604020104020204" pitchFamily="34" charset="0"/>
            </a:endParaRPr>
          </a:p>
        </p:txBody>
      </p:sp>
      <p:sp>
        <p:nvSpPr>
          <p:cNvPr id="4" name="Footer Placeholder 2">
            <a:extLst>
              <a:ext uri="{FF2B5EF4-FFF2-40B4-BE49-F238E27FC236}">
                <a16:creationId xmlns:a16="http://schemas.microsoft.com/office/drawing/2014/main" id="{E5FDD57E-1C6B-9B7F-5F78-20680FCBEF4F}"/>
              </a:ext>
            </a:extLst>
          </p:cNvPr>
          <p:cNvSpPr>
            <a:spLocks noGrp="1"/>
          </p:cNvSpPr>
          <p:nvPr>
            <p:ph type="ftr" sz="quarter" idx="11"/>
          </p:nvPr>
        </p:nvSpPr>
        <p:spPr>
          <a:xfrm>
            <a:off x="825623" y="6555770"/>
            <a:ext cx="8419977" cy="646330"/>
          </a:xfrm>
        </p:spPr>
        <p:txBody>
          <a:bodyPr/>
          <a:lstStyle/>
          <a:p>
            <a:r>
              <a:rPr lang="it-IT" noProof="0" dirty="0">
                <a:solidFill>
                  <a:prstClr val="white"/>
                </a:solidFill>
              </a:rPr>
              <a:t>G. Federici, </a:t>
            </a:r>
            <a:r>
              <a:rPr lang="it-IT" noProof="0" dirty="0" err="1">
                <a:solidFill>
                  <a:prstClr val="white"/>
                </a:solidFill>
              </a:rPr>
              <a:t>EUROfusion</a:t>
            </a:r>
            <a:r>
              <a:rPr lang="it-IT" noProof="0" dirty="0">
                <a:solidFill>
                  <a:prstClr val="white"/>
                </a:solidFill>
              </a:rPr>
              <a:t> PM| NEFERTARI </a:t>
            </a:r>
            <a:r>
              <a:rPr lang="it-IT" noProof="0" dirty="0" err="1">
                <a:solidFill>
                  <a:prstClr val="white"/>
                </a:solidFill>
              </a:rPr>
              <a:t>final</a:t>
            </a:r>
            <a:r>
              <a:rPr lang="it-IT" noProof="0" dirty="0">
                <a:solidFill>
                  <a:prstClr val="white"/>
                </a:solidFill>
              </a:rPr>
              <a:t> workshop| Padova – 25</a:t>
            </a:r>
            <a:r>
              <a:rPr lang="it-IT" baseline="30000" noProof="0" dirty="0">
                <a:solidFill>
                  <a:prstClr val="white"/>
                </a:solidFill>
              </a:rPr>
              <a:t> </a:t>
            </a:r>
            <a:r>
              <a:rPr lang="it-IT" noProof="0" dirty="0">
                <a:solidFill>
                  <a:prstClr val="white"/>
                </a:solidFill>
              </a:rPr>
              <a:t>marzo 2026 </a:t>
            </a:r>
          </a:p>
        </p:txBody>
      </p:sp>
      <p:sp>
        <p:nvSpPr>
          <p:cNvPr id="5" name="Slide Number Placeholder 3">
            <a:extLst>
              <a:ext uri="{FF2B5EF4-FFF2-40B4-BE49-F238E27FC236}">
                <a16:creationId xmlns:a16="http://schemas.microsoft.com/office/drawing/2014/main" id="{6C0DEA5F-956A-0095-B81E-90F5B4217771}"/>
              </a:ext>
            </a:extLst>
          </p:cNvPr>
          <p:cNvSpPr>
            <a:spLocks noGrp="1"/>
          </p:cNvSpPr>
          <p:nvPr>
            <p:ph type="sldNum" sz="quarter" idx="12"/>
          </p:nvPr>
        </p:nvSpPr>
        <p:spPr>
          <a:xfrm>
            <a:off x="0" y="6590037"/>
            <a:ext cx="720080" cy="199174"/>
          </a:xfrm>
        </p:spPr>
        <p:txBody>
          <a:bodyPr/>
          <a:lstStyle/>
          <a:p>
            <a:fld id="{6A6D9FA1-99C7-4910-8E32-B85D378B0060}" type="slidenum">
              <a:rPr lang="it-IT" noProof="0" smtClean="0">
                <a:solidFill>
                  <a:prstClr val="white"/>
                </a:solidFill>
              </a:rPr>
              <a:pPr/>
              <a:t>12</a:t>
            </a:fld>
            <a:endParaRPr lang="it-IT" noProof="0" dirty="0">
              <a:solidFill>
                <a:prstClr val="white"/>
              </a:solidFill>
            </a:endParaRPr>
          </a:p>
        </p:txBody>
      </p:sp>
    </p:spTree>
    <p:extLst>
      <p:ext uri="{BB962C8B-B14F-4D97-AF65-F5344CB8AC3E}">
        <p14:creationId xmlns:p14="http://schemas.microsoft.com/office/powerpoint/2010/main" val="20477595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5F01A-3C86-9D6C-12CA-C038889C4BB9}"/>
              </a:ext>
            </a:extLst>
          </p:cNvPr>
          <p:cNvSpPr>
            <a:spLocks noGrp="1"/>
          </p:cNvSpPr>
          <p:nvPr>
            <p:ph type="title"/>
          </p:nvPr>
        </p:nvSpPr>
        <p:spPr/>
        <p:txBody>
          <a:bodyPr/>
          <a:lstStyle/>
          <a:p>
            <a:r>
              <a:rPr lang="en-US" dirty="0"/>
              <a:t>Valori di EUROfusion</a:t>
            </a:r>
            <a:endParaRPr lang="en-GB" dirty="0"/>
          </a:p>
        </p:txBody>
      </p:sp>
      <p:sp>
        <p:nvSpPr>
          <p:cNvPr id="6" name="TextBox 5">
            <a:extLst>
              <a:ext uri="{FF2B5EF4-FFF2-40B4-BE49-F238E27FC236}">
                <a16:creationId xmlns:a16="http://schemas.microsoft.com/office/drawing/2014/main" id="{7618F734-258D-93DC-8FC6-81E40E08E52E}"/>
              </a:ext>
            </a:extLst>
          </p:cNvPr>
          <p:cNvSpPr txBox="1"/>
          <p:nvPr/>
        </p:nvSpPr>
        <p:spPr>
          <a:xfrm>
            <a:off x="2851820" y="649715"/>
            <a:ext cx="5715000" cy="646331"/>
          </a:xfrm>
          <a:prstGeom prst="rect">
            <a:avLst/>
          </a:prstGeom>
          <a:noFill/>
        </p:spPr>
        <p:txBody>
          <a:bodyPr wrap="square" rtlCol="0">
            <a:spAutoFit/>
          </a:bodyPr>
          <a:lstStyle/>
          <a:p>
            <a:pPr algn="ctr"/>
            <a:r>
              <a:rPr lang="en-US" sz="3600" b="1" dirty="0">
                <a:solidFill>
                  <a:schemeClr val="tx2"/>
                </a:solidFill>
                <a:latin typeface="Arial Rounded MT Bold" panose="020F0704030504030204" pitchFamily="34" charset="0"/>
                <a:cs typeface="Adobe Devanagari" panose="02040503050201020203" pitchFamily="18" charset="0"/>
              </a:rPr>
              <a:t>Grazie</a:t>
            </a:r>
            <a:endParaRPr lang="en-GB" sz="3600" b="1" dirty="0">
              <a:solidFill>
                <a:schemeClr val="tx2"/>
              </a:solidFill>
              <a:latin typeface="Arial Rounded MT Bold" panose="020F0704030504030204" pitchFamily="34" charset="0"/>
              <a:cs typeface="Adobe Devanagari" panose="02040503050201020203" pitchFamily="18" charset="0"/>
            </a:endParaRPr>
          </a:p>
        </p:txBody>
      </p:sp>
      <p:sp>
        <p:nvSpPr>
          <p:cNvPr id="5" name="Footer Placeholder 2">
            <a:extLst>
              <a:ext uri="{FF2B5EF4-FFF2-40B4-BE49-F238E27FC236}">
                <a16:creationId xmlns:a16="http://schemas.microsoft.com/office/drawing/2014/main" id="{BCF74B1C-3C07-1C5D-BDA6-A3D27A0CF269}"/>
              </a:ext>
            </a:extLst>
          </p:cNvPr>
          <p:cNvSpPr>
            <a:spLocks noGrp="1"/>
          </p:cNvSpPr>
          <p:nvPr>
            <p:ph type="ftr" sz="quarter" idx="11"/>
          </p:nvPr>
        </p:nvSpPr>
        <p:spPr>
          <a:xfrm>
            <a:off x="825623" y="6555770"/>
            <a:ext cx="8419977" cy="646330"/>
          </a:xfrm>
        </p:spPr>
        <p:txBody>
          <a:bodyPr/>
          <a:lstStyle/>
          <a:p>
            <a:r>
              <a:rPr lang="it-IT" noProof="0" dirty="0">
                <a:solidFill>
                  <a:prstClr val="white"/>
                </a:solidFill>
              </a:rPr>
              <a:t>G. Federici, </a:t>
            </a:r>
            <a:r>
              <a:rPr lang="it-IT" noProof="0" dirty="0" err="1">
                <a:solidFill>
                  <a:prstClr val="white"/>
                </a:solidFill>
              </a:rPr>
              <a:t>EUROfusion</a:t>
            </a:r>
            <a:r>
              <a:rPr lang="it-IT" noProof="0" dirty="0">
                <a:solidFill>
                  <a:prstClr val="white"/>
                </a:solidFill>
              </a:rPr>
              <a:t> PM| NEFERTARI </a:t>
            </a:r>
            <a:r>
              <a:rPr lang="it-IT" noProof="0" dirty="0" err="1">
                <a:solidFill>
                  <a:prstClr val="white"/>
                </a:solidFill>
              </a:rPr>
              <a:t>final</a:t>
            </a:r>
            <a:r>
              <a:rPr lang="it-IT" noProof="0" dirty="0">
                <a:solidFill>
                  <a:prstClr val="white"/>
                </a:solidFill>
              </a:rPr>
              <a:t> workshop| Padova – 25</a:t>
            </a:r>
            <a:r>
              <a:rPr lang="it-IT" baseline="30000" noProof="0" dirty="0">
                <a:solidFill>
                  <a:prstClr val="white"/>
                </a:solidFill>
              </a:rPr>
              <a:t> </a:t>
            </a:r>
            <a:r>
              <a:rPr lang="it-IT" noProof="0" dirty="0">
                <a:solidFill>
                  <a:prstClr val="white"/>
                </a:solidFill>
              </a:rPr>
              <a:t>marzo 2026 </a:t>
            </a:r>
          </a:p>
        </p:txBody>
      </p:sp>
      <p:sp>
        <p:nvSpPr>
          <p:cNvPr id="7" name="Slide Number Placeholder 3">
            <a:extLst>
              <a:ext uri="{FF2B5EF4-FFF2-40B4-BE49-F238E27FC236}">
                <a16:creationId xmlns:a16="http://schemas.microsoft.com/office/drawing/2014/main" id="{C6437939-D661-F01D-381C-EF63ACDDDB32}"/>
              </a:ext>
            </a:extLst>
          </p:cNvPr>
          <p:cNvSpPr>
            <a:spLocks noGrp="1"/>
          </p:cNvSpPr>
          <p:nvPr>
            <p:ph type="sldNum" sz="quarter" idx="12"/>
          </p:nvPr>
        </p:nvSpPr>
        <p:spPr>
          <a:xfrm>
            <a:off x="0" y="6590037"/>
            <a:ext cx="720080" cy="199174"/>
          </a:xfrm>
        </p:spPr>
        <p:txBody>
          <a:bodyPr/>
          <a:lstStyle/>
          <a:p>
            <a:fld id="{6A6D9FA1-99C7-4910-8E32-B85D378B0060}" type="slidenum">
              <a:rPr lang="it-IT" noProof="0" smtClean="0">
                <a:solidFill>
                  <a:prstClr val="white"/>
                </a:solidFill>
              </a:rPr>
              <a:pPr/>
              <a:t>13</a:t>
            </a:fld>
            <a:endParaRPr lang="it-IT" noProof="0" dirty="0">
              <a:solidFill>
                <a:prstClr val="white"/>
              </a:solidFill>
            </a:endParaRPr>
          </a:p>
        </p:txBody>
      </p:sp>
    </p:spTree>
    <p:extLst>
      <p:ext uri="{BB962C8B-B14F-4D97-AF65-F5344CB8AC3E}">
        <p14:creationId xmlns:p14="http://schemas.microsoft.com/office/powerpoint/2010/main" val="12661636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3794040-A378-D05B-3276-F0AA24E1128B}"/>
              </a:ext>
            </a:extLst>
          </p:cNvPr>
          <p:cNvSpPr txBox="1"/>
          <p:nvPr/>
        </p:nvSpPr>
        <p:spPr>
          <a:xfrm>
            <a:off x="360040" y="793053"/>
            <a:ext cx="3381643" cy="707886"/>
          </a:xfrm>
          <a:prstGeom prst="rect">
            <a:avLst/>
          </a:prstGeom>
          <a:noFill/>
        </p:spPr>
        <p:txBody>
          <a:bodyPr wrap="square" rtlCol="0">
            <a:spAutoFit/>
          </a:bodyPr>
          <a:lstStyle/>
          <a:p>
            <a:pPr algn="r"/>
            <a:r>
              <a:rPr lang="en-US" sz="2000" b="1" dirty="0">
                <a:ea typeface="+mj-ea"/>
                <a:cs typeface="Arial" panose="020B0604020202020204" pitchFamily="34" charset="0"/>
              </a:rPr>
              <a:t>Education &amp; Professional Experience</a:t>
            </a:r>
          </a:p>
        </p:txBody>
      </p:sp>
      <p:sp>
        <p:nvSpPr>
          <p:cNvPr id="2" name="TextBox 1">
            <a:extLst>
              <a:ext uri="{FF2B5EF4-FFF2-40B4-BE49-F238E27FC236}">
                <a16:creationId xmlns:a16="http://schemas.microsoft.com/office/drawing/2014/main" id="{3DD190AD-16AF-914D-70A6-98026C7F3B88}"/>
              </a:ext>
            </a:extLst>
          </p:cNvPr>
          <p:cNvSpPr txBox="1"/>
          <p:nvPr/>
        </p:nvSpPr>
        <p:spPr>
          <a:xfrm>
            <a:off x="825623" y="54827"/>
            <a:ext cx="3141053" cy="523220"/>
          </a:xfrm>
          <a:prstGeom prst="rect">
            <a:avLst/>
          </a:prstGeom>
          <a:noFill/>
        </p:spPr>
        <p:txBody>
          <a:bodyPr wrap="none" rtlCol="0">
            <a:spAutoFit/>
          </a:bodyPr>
          <a:lstStyle/>
          <a:p>
            <a:pPr algn="l"/>
            <a:r>
              <a:rPr lang="en-US" sz="2800" b="1" dirty="0">
                <a:solidFill>
                  <a:schemeClr val="accent1">
                    <a:lumMod val="75000"/>
                  </a:schemeClr>
                </a:solidFill>
                <a:latin typeface="+mj-lt"/>
                <a:ea typeface="+mj-ea"/>
                <a:cs typeface="Arial" panose="020B0604020202020204" pitchFamily="34" charset="0"/>
              </a:rPr>
              <a:t>Speaker Credentials</a:t>
            </a:r>
            <a:endParaRPr lang="en-US" sz="2800" b="1" dirty="0">
              <a:solidFill>
                <a:srgbClr val="FF0000"/>
              </a:solidFill>
              <a:latin typeface="+mj-lt"/>
              <a:ea typeface="+mj-ea"/>
              <a:cs typeface="Arial" panose="020B0604020202020204" pitchFamily="34" charset="0"/>
            </a:endParaRPr>
          </a:p>
        </p:txBody>
      </p:sp>
      <p:sp>
        <p:nvSpPr>
          <p:cNvPr id="14" name="Rectangle 13">
            <a:extLst>
              <a:ext uri="{FF2B5EF4-FFF2-40B4-BE49-F238E27FC236}">
                <a16:creationId xmlns:a16="http://schemas.microsoft.com/office/drawing/2014/main" id="{7529A554-2F94-5008-BB0E-EAC32D7BCEEE}"/>
              </a:ext>
            </a:extLst>
          </p:cNvPr>
          <p:cNvSpPr/>
          <p:nvPr/>
        </p:nvSpPr>
        <p:spPr>
          <a:xfrm>
            <a:off x="3296903" y="3197531"/>
            <a:ext cx="8749389" cy="1895608"/>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a:extLst>
              <a:ext uri="{FF2B5EF4-FFF2-40B4-BE49-F238E27FC236}">
                <a16:creationId xmlns:a16="http://schemas.microsoft.com/office/drawing/2014/main" id="{F05A7F39-6004-36F8-CD4E-8F44D4A958DD}"/>
              </a:ext>
            </a:extLst>
          </p:cNvPr>
          <p:cNvPicPr>
            <a:picLocks noChangeAspect="1"/>
          </p:cNvPicPr>
          <p:nvPr/>
        </p:nvPicPr>
        <p:blipFill>
          <a:blip r:embed="rId2"/>
          <a:srcRect r="59620"/>
          <a:stretch/>
        </p:blipFill>
        <p:spPr>
          <a:xfrm>
            <a:off x="1589993" y="3552923"/>
            <a:ext cx="1428700" cy="1487693"/>
          </a:xfrm>
          <a:prstGeom prst="rect">
            <a:avLst/>
          </a:prstGeom>
        </p:spPr>
      </p:pic>
      <p:sp>
        <p:nvSpPr>
          <p:cNvPr id="16" name="Rectangle 4">
            <a:extLst>
              <a:ext uri="{FF2B5EF4-FFF2-40B4-BE49-F238E27FC236}">
                <a16:creationId xmlns:a16="http://schemas.microsoft.com/office/drawing/2014/main" id="{06C10118-C9D6-6CA5-FCAD-D01537AEABE3}"/>
              </a:ext>
            </a:extLst>
          </p:cNvPr>
          <p:cNvSpPr>
            <a:spLocks noChangeArrowheads="1"/>
          </p:cNvSpPr>
          <p:nvPr/>
        </p:nvSpPr>
        <p:spPr bwMode="auto">
          <a:xfrm>
            <a:off x="3308966" y="3267352"/>
            <a:ext cx="8749388" cy="1930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spcBef>
                <a:spcPct val="20000"/>
              </a:spcBef>
              <a:buChar char="•"/>
              <a:defRPr sz="3200">
                <a:solidFill>
                  <a:srgbClr val="003399"/>
                </a:solidFill>
                <a:latin typeface="Arial" panose="020B0604020202020204" pitchFamily="34" charset="0"/>
              </a:defRPr>
            </a:lvl1pPr>
            <a:lvl2pPr marL="742950" indent="-285750" eaLnBrk="0" hangingPunct="0">
              <a:spcBef>
                <a:spcPct val="20000"/>
              </a:spcBef>
              <a:buChar char="–"/>
              <a:defRPr sz="2800">
                <a:solidFill>
                  <a:srgbClr val="003399"/>
                </a:solidFill>
                <a:latin typeface="Arial" panose="020B0604020202020204" pitchFamily="34" charset="0"/>
              </a:defRPr>
            </a:lvl2pPr>
            <a:lvl3pPr marL="1143000" indent="-228600" eaLnBrk="0" hangingPunct="0">
              <a:spcBef>
                <a:spcPct val="20000"/>
              </a:spcBef>
              <a:buChar char="•"/>
              <a:defRPr sz="2400">
                <a:solidFill>
                  <a:srgbClr val="003399"/>
                </a:solidFill>
                <a:latin typeface="Arial" panose="020B0604020202020204" pitchFamily="34" charset="0"/>
              </a:defRPr>
            </a:lvl3pPr>
            <a:lvl4pPr marL="1562100" indent="-228600" eaLnBrk="0" hangingPunct="0">
              <a:spcBef>
                <a:spcPct val="20000"/>
              </a:spcBef>
              <a:buChar char="–"/>
              <a:defRPr sz="2000">
                <a:solidFill>
                  <a:srgbClr val="000066"/>
                </a:solidFill>
                <a:latin typeface="Arial" panose="020B0604020202020204" pitchFamily="34" charset="0"/>
              </a:defRPr>
            </a:lvl4pPr>
            <a:lvl5pPr marL="1981200" indent="-228600" eaLnBrk="0" hangingPunct="0">
              <a:spcBef>
                <a:spcPct val="20000"/>
              </a:spcBef>
              <a:buChar char="»"/>
              <a:defRPr sz="2000">
                <a:solidFill>
                  <a:srgbClr val="000066"/>
                </a:solidFill>
                <a:latin typeface="Arial" panose="020B0604020202020204" pitchFamily="34" charset="0"/>
              </a:defRPr>
            </a:lvl5pPr>
            <a:lvl6pPr marL="2438400" indent="-228600" eaLnBrk="0" fontAlgn="base" hangingPunct="0">
              <a:spcBef>
                <a:spcPct val="20000"/>
              </a:spcBef>
              <a:spcAft>
                <a:spcPct val="0"/>
              </a:spcAft>
              <a:buChar char="»"/>
              <a:defRPr sz="2000">
                <a:solidFill>
                  <a:srgbClr val="000066"/>
                </a:solidFill>
                <a:latin typeface="Arial" panose="020B0604020202020204" pitchFamily="34" charset="0"/>
              </a:defRPr>
            </a:lvl6pPr>
            <a:lvl7pPr marL="2895600" indent="-228600" eaLnBrk="0" fontAlgn="base" hangingPunct="0">
              <a:spcBef>
                <a:spcPct val="20000"/>
              </a:spcBef>
              <a:spcAft>
                <a:spcPct val="0"/>
              </a:spcAft>
              <a:buChar char="»"/>
              <a:defRPr sz="2000">
                <a:solidFill>
                  <a:srgbClr val="000066"/>
                </a:solidFill>
                <a:latin typeface="Arial" panose="020B0604020202020204" pitchFamily="34" charset="0"/>
              </a:defRPr>
            </a:lvl7pPr>
            <a:lvl8pPr marL="3352800" indent="-228600" eaLnBrk="0" fontAlgn="base" hangingPunct="0">
              <a:spcBef>
                <a:spcPct val="20000"/>
              </a:spcBef>
              <a:spcAft>
                <a:spcPct val="0"/>
              </a:spcAft>
              <a:buChar char="»"/>
              <a:defRPr sz="2000">
                <a:solidFill>
                  <a:srgbClr val="000066"/>
                </a:solidFill>
                <a:latin typeface="Arial" panose="020B0604020202020204" pitchFamily="34" charset="0"/>
              </a:defRPr>
            </a:lvl8pPr>
            <a:lvl9pPr marL="3810000" indent="-228600" eaLnBrk="0" fontAlgn="base" hangingPunct="0">
              <a:spcBef>
                <a:spcPct val="20000"/>
              </a:spcBef>
              <a:spcAft>
                <a:spcPct val="0"/>
              </a:spcAft>
              <a:buChar char="»"/>
              <a:defRPr sz="2000">
                <a:solidFill>
                  <a:srgbClr val="000066"/>
                </a:solidFill>
                <a:latin typeface="Arial" panose="020B0604020202020204" pitchFamily="34" charset="0"/>
              </a:defRPr>
            </a:lvl9pPr>
          </a:lstStyle>
          <a:p>
            <a:pPr eaLnBrk="1" hangingPunct="1">
              <a:spcBef>
                <a:spcPts val="600"/>
              </a:spcBef>
              <a:spcAft>
                <a:spcPts val="600"/>
              </a:spcAft>
              <a:buFont typeface="Wingdings" panose="05000000000000000000" pitchFamily="2" charset="2"/>
              <a:buChar char="ü"/>
            </a:pPr>
            <a:r>
              <a:rPr lang="en-GB" altLang="ja-JP" sz="1800" dirty="0">
                <a:solidFill>
                  <a:schemeClr val="tx1"/>
                </a:solidFill>
                <a:latin typeface="Calibri" panose="020F0502020204030204" pitchFamily="34" charset="0"/>
                <a:ea typeface="ＭＳ Ｐゴシック" panose="020B0600070205080204" pitchFamily="34" charset="-128"/>
              </a:rPr>
              <a:t>~200 publications (of which &gt; 40 as first author) in peer-refereed journals on fusion engineering and fusion physics topics </a:t>
            </a:r>
            <a:r>
              <a:rPr lang="en-GB" altLang="ja-JP" sz="1800" b="1" dirty="0">
                <a:solidFill>
                  <a:schemeClr val="tx1"/>
                </a:solidFill>
                <a:latin typeface="Calibri" panose="020F0502020204030204" pitchFamily="34" charset="0"/>
                <a:ea typeface="ＭＳ Ｐゴシック" panose="020B0600070205080204" pitchFamily="34" charset="-128"/>
              </a:rPr>
              <a:t>(h-index: 57).</a:t>
            </a:r>
            <a:r>
              <a:rPr lang="en-US" sz="1800" dirty="0">
                <a:effectLst/>
                <a:latin typeface="+mn-lt"/>
                <a:ea typeface="Times" panose="02020603050405020304" pitchFamily="18" charset="0"/>
                <a:cs typeface="Times New Roman" panose="02020603050405020304" pitchFamily="18" charset="0"/>
              </a:rPr>
              <a:t> </a:t>
            </a:r>
            <a:r>
              <a:rPr lang="en-US" sz="1800" dirty="0">
                <a:solidFill>
                  <a:schemeClr val="tx1"/>
                </a:solidFill>
                <a:effectLst/>
                <a:latin typeface="+mn-lt"/>
                <a:ea typeface="Times" panose="02020603050405020304" pitchFamily="18" charset="0"/>
                <a:cs typeface="Times New Roman" panose="02020603050405020304" pitchFamily="18" charset="0"/>
              </a:rPr>
              <a:t>Many have impacted the field and constitute a body of work of broad recognized value </a:t>
            </a:r>
            <a:endParaRPr lang="en-GB" altLang="ja-JP" sz="1800" b="1" dirty="0">
              <a:solidFill>
                <a:schemeClr val="tx1"/>
              </a:solidFill>
              <a:latin typeface="+mn-lt"/>
              <a:ea typeface="ＭＳ Ｐゴシック" panose="020B0600070205080204" pitchFamily="34" charset="-128"/>
            </a:endParaRPr>
          </a:p>
          <a:p>
            <a:pPr eaLnBrk="1" hangingPunct="1">
              <a:spcBef>
                <a:spcPts val="600"/>
              </a:spcBef>
              <a:spcAft>
                <a:spcPts val="600"/>
              </a:spcAft>
              <a:buFont typeface="Wingdings" panose="05000000000000000000" pitchFamily="2" charset="2"/>
              <a:buChar char="ü"/>
            </a:pPr>
            <a:r>
              <a:rPr lang="en-GB" altLang="ja-JP" sz="1800" dirty="0">
                <a:solidFill>
                  <a:schemeClr val="tx1"/>
                </a:solidFill>
                <a:latin typeface="Calibri" panose="020F0502020204030204" pitchFamily="34" charset="0"/>
                <a:ea typeface="ＭＳ Ｐゴシック" panose="020B0600070205080204" pitchFamily="34" charset="-128"/>
              </a:rPr>
              <a:t>&gt; </a:t>
            </a:r>
            <a:r>
              <a:rPr lang="en-US" altLang="en-US" sz="1800" dirty="0">
                <a:solidFill>
                  <a:schemeClr val="tx1"/>
                </a:solidFill>
                <a:latin typeface="Calibri" panose="020F0502020204030204" pitchFamily="34" charset="0"/>
                <a:ea typeface="ＭＳ Ｐゴシック" panose="020B0600070205080204" pitchFamily="34" charset="-128"/>
              </a:rPr>
              <a:t>30 Invited Talks and Keynote Speeches at International Conferences</a:t>
            </a:r>
          </a:p>
          <a:p>
            <a:pPr eaLnBrk="1" hangingPunct="1">
              <a:spcBef>
                <a:spcPts val="600"/>
              </a:spcBef>
              <a:spcAft>
                <a:spcPts val="600"/>
              </a:spcAft>
              <a:buFont typeface="Wingdings" panose="05000000000000000000" pitchFamily="2" charset="2"/>
              <a:buChar char="ü"/>
            </a:pPr>
            <a:r>
              <a:rPr lang="en-US" altLang="en-US" sz="1800" dirty="0">
                <a:solidFill>
                  <a:schemeClr val="tx1"/>
                </a:solidFill>
                <a:latin typeface="Calibri" panose="020F0502020204030204" pitchFamily="34" charset="0"/>
                <a:ea typeface="ＭＳ Ｐゴシック" panose="020B0600070205080204" pitchFamily="34" charset="-128"/>
              </a:rPr>
              <a:t>Many lectures to Schools/Universities or Public Audiences</a:t>
            </a:r>
          </a:p>
        </p:txBody>
      </p:sp>
      <p:sp>
        <p:nvSpPr>
          <p:cNvPr id="17" name="Rectangle 16">
            <a:extLst>
              <a:ext uri="{FF2B5EF4-FFF2-40B4-BE49-F238E27FC236}">
                <a16:creationId xmlns:a16="http://schemas.microsoft.com/office/drawing/2014/main" id="{94E83B04-B03C-035A-B119-494AE5BEF398}"/>
              </a:ext>
            </a:extLst>
          </p:cNvPr>
          <p:cNvSpPr/>
          <p:nvPr/>
        </p:nvSpPr>
        <p:spPr>
          <a:xfrm>
            <a:off x="4927890" y="5135729"/>
            <a:ext cx="7103444" cy="1181744"/>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2" descr="Award Computer Icons Trophy, Safety Award s, ribbon, orange png | PNGEgg">
            <a:extLst>
              <a:ext uri="{FF2B5EF4-FFF2-40B4-BE49-F238E27FC236}">
                <a16:creationId xmlns:a16="http://schemas.microsoft.com/office/drawing/2014/main" id="{B45AFCC4-9F1C-0C72-3178-204F1A2D40CF}"/>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85943" y="5076054"/>
            <a:ext cx="1408099" cy="1408099"/>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4">
            <a:extLst>
              <a:ext uri="{FF2B5EF4-FFF2-40B4-BE49-F238E27FC236}">
                <a16:creationId xmlns:a16="http://schemas.microsoft.com/office/drawing/2014/main" id="{F43AECBF-43F2-A01E-21D0-335856E3ED3C}"/>
              </a:ext>
            </a:extLst>
          </p:cNvPr>
          <p:cNvSpPr>
            <a:spLocks noChangeArrowheads="1"/>
          </p:cNvSpPr>
          <p:nvPr/>
        </p:nvSpPr>
        <p:spPr bwMode="auto">
          <a:xfrm>
            <a:off x="4941055" y="5240587"/>
            <a:ext cx="10766738" cy="1843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spcBef>
                <a:spcPct val="20000"/>
              </a:spcBef>
              <a:buChar char="•"/>
              <a:defRPr sz="3200">
                <a:solidFill>
                  <a:srgbClr val="003399"/>
                </a:solidFill>
                <a:latin typeface="Arial" charset="0"/>
              </a:defRPr>
            </a:lvl1pPr>
            <a:lvl2pPr marL="742950" indent="-285750" eaLnBrk="0" hangingPunct="0">
              <a:spcBef>
                <a:spcPct val="20000"/>
              </a:spcBef>
              <a:buChar char="–"/>
              <a:defRPr sz="2800">
                <a:solidFill>
                  <a:srgbClr val="003399"/>
                </a:solidFill>
                <a:latin typeface="Arial" charset="0"/>
              </a:defRPr>
            </a:lvl2pPr>
            <a:lvl3pPr marL="1143000" indent="-228600" eaLnBrk="0" hangingPunct="0">
              <a:spcBef>
                <a:spcPct val="20000"/>
              </a:spcBef>
              <a:buChar char="•"/>
              <a:defRPr sz="2400">
                <a:solidFill>
                  <a:srgbClr val="003399"/>
                </a:solidFill>
                <a:latin typeface="Arial" charset="0"/>
              </a:defRPr>
            </a:lvl3pPr>
            <a:lvl4pPr marL="1562100" indent="-228600" eaLnBrk="0" hangingPunct="0">
              <a:spcBef>
                <a:spcPct val="20000"/>
              </a:spcBef>
              <a:buChar char="–"/>
              <a:defRPr sz="2000">
                <a:solidFill>
                  <a:srgbClr val="000066"/>
                </a:solidFill>
                <a:latin typeface="Arial" charset="0"/>
              </a:defRPr>
            </a:lvl4pPr>
            <a:lvl5pPr marL="1981200" indent="-228600" eaLnBrk="0" hangingPunct="0">
              <a:spcBef>
                <a:spcPct val="20000"/>
              </a:spcBef>
              <a:buChar char="»"/>
              <a:defRPr sz="2000">
                <a:solidFill>
                  <a:srgbClr val="000066"/>
                </a:solidFill>
                <a:latin typeface="Arial" charset="0"/>
              </a:defRPr>
            </a:lvl5pPr>
            <a:lvl6pPr marL="2438400" indent="-228600" eaLnBrk="0" fontAlgn="base" hangingPunct="0">
              <a:spcBef>
                <a:spcPct val="20000"/>
              </a:spcBef>
              <a:spcAft>
                <a:spcPct val="0"/>
              </a:spcAft>
              <a:buChar char="»"/>
              <a:defRPr sz="2000">
                <a:solidFill>
                  <a:srgbClr val="000066"/>
                </a:solidFill>
                <a:latin typeface="Arial" charset="0"/>
              </a:defRPr>
            </a:lvl6pPr>
            <a:lvl7pPr marL="2895600" indent="-228600" eaLnBrk="0" fontAlgn="base" hangingPunct="0">
              <a:spcBef>
                <a:spcPct val="20000"/>
              </a:spcBef>
              <a:spcAft>
                <a:spcPct val="0"/>
              </a:spcAft>
              <a:buChar char="»"/>
              <a:defRPr sz="2000">
                <a:solidFill>
                  <a:srgbClr val="000066"/>
                </a:solidFill>
                <a:latin typeface="Arial" charset="0"/>
              </a:defRPr>
            </a:lvl7pPr>
            <a:lvl8pPr marL="3352800" indent="-228600" eaLnBrk="0" fontAlgn="base" hangingPunct="0">
              <a:spcBef>
                <a:spcPct val="20000"/>
              </a:spcBef>
              <a:spcAft>
                <a:spcPct val="0"/>
              </a:spcAft>
              <a:buChar char="»"/>
              <a:defRPr sz="2000">
                <a:solidFill>
                  <a:srgbClr val="000066"/>
                </a:solidFill>
                <a:latin typeface="Arial" charset="0"/>
              </a:defRPr>
            </a:lvl8pPr>
            <a:lvl9pPr marL="3810000" indent="-228600" eaLnBrk="0" fontAlgn="base" hangingPunct="0">
              <a:spcBef>
                <a:spcPct val="20000"/>
              </a:spcBef>
              <a:spcAft>
                <a:spcPct val="0"/>
              </a:spcAft>
              <a:buChar char="»"/>
              <a:defRPr sz="2000">
                <a:solidFill>
                  <a:srgbClr val="000066"/>
                </a:solidFill>
                <a:latin typeface="Arial" charset="0"/>
              </a:defRPr>
            </a:lvl9pPr>
          </a:lstStyle>
          <a:p>
            <a:pPr eaLnBrk="1" hangingPunct="1">
              <a:spcBef>
                <a:spcPts val="0"/>
              </a:spcBef>
              <a:buFont typeface="Wingdings" panose="05000000000000000000" pitchFamily="2" charset="2"/>
              <a:buChar char="ü"/>
              <a:defRPr/>
            </a:pPr>
            <a:r>
              <a:rPr lang="en-US" sz="1600" b="1" dirty="0">
                <a:solidFill>
                  <a:schemeClr val="tx1"/>
                </a:solidFill>
                <a:latin typeface="Calibri" pitchFamily="34" charset="0"/>
                <a:ea typeface="ＭＳ Ｐゴシック" pitchFamily="34" charset="-128"/>
                <a:cs typeface="Arial" charset="0"/>
              </a:rPr>
              <a:t>Leadership Award -</a:t>
            </a:r>
            <a:r>
              <a:rPr lang="en-US" sz="1600" dirty="0">
                <a:solidFill>
                  <a:schemeClr val="tx1"/>
                </a:solidFill>
                <a:latin typeface="Calibri" pitchFamily="34" charset="0"/>
                <a:ea typeface="ＭＳ Ｐゴシック" pitchFamily="34" charset="-128"/>
                <a:cs typeface="Arial" charset="0"/>
              </a:rPr>
              <a:t> Fusion Power Associates FPA (USA) - 2019</a:t>
            </a:r>
          </a:p>
          <a:p>
            <a:pPr eaLnBrk="1" hangingPunct="1">
              <a:spcBef>
                <a:spcPts val="0"/>
              </a:spcBef>
              <a:buFont typeface="Wingdings" panose="05000000000000000000" pitchFamily="2" charset="2"/>
              <a:buChar char="ü"/>
              <a:defRPr/>
            </a:pPr>
            <a:r>
              <a:rPr lang="en-US" altLang="ja-JP" sz="1600" b="1" dirty="0">
                <a:solidFill>
                  <a:schemeClr val="tx1"/>
                </a:solidFill>
                <a:latin typeface="Calibri" pitchFamily="34" charset="0"/>
                <a:ea typeface="ＭＳ Ｐゴシック" pitchFamily="34" charset="-128"/>
                <a:cs typeface="Arial" charset="0"/>
              </a:rPr>
              <a:t>Fellow American Nuclear Society  </a:t>
            </a:r>
            <a:r>
              <a:rPr lang="en-US" altLang="ja-JP" sz="1600" dirty="0">
                <a:solidFill>
                  <a:schemeClr val="tx1"/>
                </a:solidFill>
                <a:latin typeface="Calibri" pitchFamily="34" charset="0"/>
                <a:ea typeface="ＭＳ Ｐゴシック" pitchFamily="34" charset="-128"/>
                <a:cs typeface="Arial" charset="0"/>
              </a:rPr>
              <a:t>(USA)</a:t>
            </a:r>
            <a:r>
              <a:rPr lang="en-US" altLang="ja-JP" sz="1600" b="1" dirty="0">
                <a:solidFill>
                  <a:schemeClr val="tx1"/>
                </a:solidFill>
                <a:latin typeface="Calibri" pitchFamily="34" charset="0"/>
                <a:ea typeface="ＭＳ Ｐゴシック" pitchFamily="34" charset="-128"/>
                <a:cs typeface="Arial" charset="0"/>
              </a:rPr>
              <a:t> </a:t>
            </a:r>
            <a:r>
              <a:rPr lang="en-US" altLang="ja-JP" sz="1600" dirty="0">
                <a:solidFill>
                  <a:schemeClr val="tx1"/>
                </a:solidFill>
                <a:latin typeface="Calibri" pitchFamily="34" charset="0"/>
                <a:ea typeface="ＭＳ Ｐゴシック" pitchFamily="34" charset="-128"/>
                <a:cs typeface="Arial" charset="0"/>
              </a:rPr>
              <a:t>– 2008</a:t>
            </a:r>
          </a:p>
          <a:p>
            <a:pPr eaLnBrk="1" hangingPunct="1">
              <a:spcBef>
                <a:spcPts val="0"/>
              </a:spcBef>
              <a:buFont typeface="Wingdings" panose="05000000000000000000" pitchFamily="2" charset="2"/>
              <a:buChar char="ü"/>
              <a:defRPr/>
            </a:pPr>
            <a:r>
              <a:rPr lang="en-US" altLang="ja-JP" sz="1600" b="1" dirty="0">
                <a:solidFill>
                  <a:schemeClr val="tx1"/>
                </a:solidFill>
                <a:latin typeface="Calibri" pitchFamily="34" charset="0"/>
                <a:ea typeface="ＭＳ Ｐゴシック" pitchFamily="34" charset="-128"/>
                <a:cs typeface="Arial" charset="0"/>
              </a:rPr>
              <a:t>Outstanding Technical Accomplishment Award </a:t>
            </a:r>
            <a:r>
              <a:rPr lang="en-US" altLang="ja-JP" sz="1600" dirty="0">
                <a:solidFill>
                  <a:schemeClr val="tx1"/>
                </a:solidFill>
                <a:latin typeface="Calibri" pitchFamily="34" charset="0"/>
                <a:ea typeface="ＭＳ Ｐゴシック" pitchFamily="34" charset="-128"/>
                <a:cs typeface="Arial" charset="0"/>
              </a:rPr>
              <a:t>– ANS (USA) - 2002</a:t>
            </a:r>
          </a:p>
          <a:p>
            <a:pPr eaLnBrk="1" hangingPunct="1">
              <a:spcBef>
                <a:spcPts val="0"/>
              </a:spcBef>
              <a:buFont typeface="Wingdings" panose="05000000000000000000" pitchFamily="2" charset="2"/>
              <a:buChar char="ü"/>
              <a:defRPr/>
            </a:pPr>
            <a:r>
              <a:rPr lang="en-US" altLang="ja-JP" sz="1600" dirty="0">
                <a:solidFill>
                  <a:schemeClr val="tx1"/>
                </a:solidFill>
                <a:latin typeface="Calibri" pitchFamily="34" charset="0"/>
                <a:ea typeface="ＭＳ Ｐゴシック" pitchFamily="34" charset="-128"/>
                <a:cs typeface="Arial" charset="0"/>
              </a:rPr>
              <a:t>David J. Rose </a:t>
            </a:r>
            <a:r>
              <a:rPr lang="en-US" altLang="ja-JP" sz="1600" b="1" dirty="0">
                <a:solidFill>
                  <a:schemeClr val="tx1"/>
                </a:solidFill>
                <a:latin typeface="Calibri" pitchFamily="34" charset="0"/>
                <a:ea typeface="ＭＳ Ｐゴシック" pitchFamily="34" charset="-128"/>
                <a:cs typeface="Arial" charset="0"/>
              </a:rPr>
              <a:t>Award for Excellence in Fusion Engineering </a:t>
            </a:r>
            <a:r>
              <a:rPr lang="en-US" altLang="ja-JP" sz="1600" dirty="0">
                <a:solidFill>
                  <a:schemeClr val="tx1"/>
                </a:solidFill>
                <a:latin typeface="Calibri" pitchFamily="34" charset="0"/>
                <a:ea typeface="ＭＳ Ｐゴシック" pitchFamily="34" charset="-128"/>
                <a:cs typeface="Arial" charset="0"/>
              </a:rPr>
              <a:t>– FPA (</a:t>
            </a:r>
            <a:r>
              <a:rPr lang="en-US" altLang="ja-JP" sz="1600">
                <a:solidFill>
                  <a:schemeClr val="tx1"/>
                </a:solidFill>
                <a:latin typeface="Calibri" pitchFamily="34" charset="0"/>
                <a:ea typeface="ＭＳ Ｐゴシック" pitchFamily="34" charset="-128"/>
                <a:cs typeface="Arial" charset="0"/>
              </a:rPr>
              <a:t>USA) - </a:t>
            </a:r>
            <a:r>
              <a:rPr lang="en-US" altLang="ja-JP" sz="1600" dirty="0">
                <a:solidFill>
                  <a:schemeClr val="tx1"/>
                </a:solidFill>
                <a:latin typeface="Calibri" pitchFamily="34" charset="0"/>
                <a:ea typeface="ＭＳ Ｐゴシック" pitchFamily="34" charset="-128"/>
                <a:cs typeface="Arial" charset="0"/>
              </a:rPr>
              <a:t>2000</a:t>
            </a:r>
            <a:endParaRPr lang="en-GB" altLang="en-US" sz="1600" dirty="0">
              <a:solidFill>
                <a:schemeClr val="tx1"/>
              </a:solidFill>
              <a:latin typeface="Calibri" pitchFamily="34" charset="0"/>
              <a:ea typeface="ＭＳ Ｐゴシック" pitchFamily="34" charset="-128"/>
              <a:cs typeface="Arial" charset="0"/>
            </a:endParaRPr>
          </a:p>
        </p:txBody>
      </p:sp>
      <p:graphicFrame>
        <p:nvGraphicFramePr>
          <p:cNvPr id="4" name="Table 3">
            <a:extLst>
              <a:ext uri="{FF2B5EF4-FFF2-40B4-BE49-F238E27FC236}">
                <a16:creationId xmlns:a16="http://schemas.microsoft.com/office/drawing/2014/main" id="{54BE904E-1EDF-6570-AC14-227CEB682197}"/>
              </a:ext>
            </a:extLst>
          </p:cNvPr>
          <p:cNvGraphicFramePr>
            <a:graphicFrameLocks noGrp="1"/>
          </p:cNvGraphicFramePr>
          <p:nvPr/>
        </p:nvGraphicFramePr>
        <p:xfrm>
          <a:off x="5985063" y="411038"/>
          <a:ext cx="6069405" cy="2595880"/>
        </p:xfrm>
        <a:graphic>
          <a:graphicData uri="http://schemas.openxmlformats.org/drawingml/2006/table">
            <a:tbl>
              <a:tblPr firstRow="1" bandRow="1">
                <a:tableStyleId>{5C22544A-7EE6-4342-B048-85BDC9FD1C3A}</a:tableStyleId>
              </a:tblPr>
              <a:tblGrid>
                <a:gridCol w="1058012">
                  <a:extLst>
                    <a:ext uri="{9D8B030D-6E8A-4147-A177-3AD203B41FA5}">
                      <a16:colId xmlns:a16="http://schemas.microsoft.com/office/drawing/2014/main" val="1977498893"/>
                    </a:ext>
                  </a:extLst>
                </a:gridCol>
                <a:gridCol w="5011393">
                  <a:extLst>
                    <a:ext uri="{9D8B030D-6E8A-4147-A177-3AD203B41FA5}">
                      <a16:colId xmlns:a16="http://schemas.microsoft.com/office/drawing/2014/main" val="3503410670"/>
                    </a:ext>
                  </a:extLst>
                </a:gridCol>
              </a:tblGrid>
              <a:tr h="370840">
                <a:tc>
                  <a:txBody>
                    <a:bodyPr/>
                    <a:lstStyle/>
                    <a:p>
                      <a:r>
                        <a:rPr lang="en-US" sz="1400" b="1" dirty="0">
                          <a:solidFill>
                            <a:schemeClr val="tx1"/>
                          </a:solidFill>
                          <a:latin typeface="+mn-lt"/>
                        </a:rPr>
                        <a:t>2025+</a:t>
                      </a:r>
                      <a:endParaRPr lang="en-GB" sz="1400" b="1" dirty="0">
                        <a:solidFill>
                          <a:schemeClr val="tx1"/>
                        </a:solidFill>
                        <a:latin typeface="+mn-lt"/>
                      </a:endParaRPr>
                    </a:p>
                  </a:txBody>
                  <a:tcPr>
                    <a:solidFill>
                      <a:schemeClr val="bg1"/>
                    </a:solidFill>
                  </a:tcPr>
                </a:tc>
                <a:tc>
                  <a:txBody>
                    <a:bodyPr/>
                    <a:lstStyle/>
                    <a:p>
                      <a:r>
                        <a:rPr lang="de-DE" altLang="en-US" sz="1600" b="0" dirty="0" err="1">
                          <a:solidFill>
                            <a:schemeClr val="tx1"/>
                          </a:solidFill>
                          <a:latin typeface="+mn-lt"/>
                        </a:rPr>
                        <a:t>EUROfusion</a:t>
                      </a:r>
                      <a:r>
                        <a:rPr lang="de-DE" altLang="en-US" sz="1600" b="0" dirty="0">
                          <a:solidFill>
                            <a:schemeClr val="tx1"/>
                          </a:solidFill>
                          <a:latin typeface="+mn-lt"/>
                        </a:rPr>
                        <a:t> Programme Manager</a:t>
                      </a:r>
                      <a:endParaRPr lang="en-GB" sz="1600" b="0" dirty="0">
                        <a:latin typeface="+mn-lt"/>
                      </a:endParaRPr>
                    </a:p>
                  </a:txBody>
                  <a:tcPr>
                    <a:solidFill>
                      <a:schemeClr val="accent1">
                        <a:lumMod val="40000"/>
                        <a:lumOff val="60000"/>
                      </a:schemeClr>
                    </a:solidFill>
                  </a:tcPr>
                </a:tc>
                <a:extLst>
                  <a:ext uri="{0D108BD9-81ED-4DB2-BD59-A6C34878D82A}">
                    <a16:rowId xmlns:a16="http://schemas.microsoft.com/office/drawing/2014/main" val="2852808640"/>
                  </a:ext>
                </a:extLst>
              </a:tr>
              <a:tr h="370840">
                <a:tc>
                  <a:txBody>
                    <a:bodyPr/>
                    <a:lstStyle/>
                    <a:p>
                      <a:r>
                        <a:rPr lang="en-US" sz="1400" b="1" dirty="0">
                          <a:solidFill>
                            <a:schemeClr val="tx1"/>
                          </a:solidFill>
                          <a:latin typeface="+mn-lt"/>
                        </a:rPr>
                        <a:t>2011-2024</a:t>
                      </a:r>
                      <a:endParaRPr lang="en-GB" sz="1400" b="1" dirty="0">
                        <a:solidFill>
                          <a:schemeClr val="tx1"/>
                        </a:solidFill>
                        <a:latin typeface="+mn-lt"/>
                      </a:endParaRPr>
                    </a:p>
                  </a:txBody>
                  <a:tcPr>
                    <a:solidFill>
                      <a:schemeClr val="bg1"/>
                    </a:solidFill>
                  </a:tcPr>
                </a:tc>
                <a:tc>
                  <a:txBody>
                    <a:bodyPr/>
                    <a:lstStyle/>
                    <a:p>
                      <a:r>
                        <a:rPr lang="de-DE" altLang="en-US" sz="1600" b="0" dirty="0" err="1">
                          <a:solidFill>
                            <a:schemeClr val="tx1"/>
                          </a:solidFill>
                          <a:latin typeface="+mn-lt"/>
                        </a:rPr>
                        <a:t>EUROfusion</a:t>
                      </a:r>
                      <a:r>
                        <a:rPr lang="de-DE" altLang="en-US" sz="1600" b="0" dirty="0">
                          <a:solidFill>
                            <a:schemeClr val="tx1"/>
                          </a:solidFill>
                          <a:latin typeface="+mn-lt"/>
                        </a:rPr>
                        <a:t> Fusion Technology Head </a:t>
                      </a:r>
                      <a:r>
                        <a:rPr lang="de-DE" altLang="en-US" sz="1600" b="0" dirty="0" err="1">
                          <a:solidFill>
                            <a:schemeClr val="tx1"/>
                          </a:solidFill>
                          <a:latin typeface="+mn-lt"/>
                        </a:rPr>
                        <a:t>of</a:t>
                      </a:r>
                      <a:r>
                        <a:rPr lang="de-DE" altLang="en-US" sz="1600" b="0" dirty="0">
                          <a:solidFill>
                            <a:schemeClr val="tx1"/>
                          </a:solidFill>
                          <a:latin typeface="+mn-lt"/>
                        </a:rPr>
                        <a:t> Department</a:t>
                      </a:r>
                      <a:endParaRPr lang="en-GB" sz="1600" b="0" dirty="0">
                        <a:latin typeface="+mn-lt"/>
                      </a:endParaRPr>
                    </a:p>
                  </a:txBody>
                  <a:tcPr>
                    <a:solidFill>
                      <a:schemeClr val="accent1">
                        <a:lumMod val="40000"/>
                        <a:lumOff val="60000"/>
                      </a:schemeClr>
                    </a:solidFill>
                  </a:tcPr>
                </a:tc>
                <a:extLst>
                  <a:ext uri="{0D108BD9-81ED-4DB2-BD59-A6C34878D82A}">
                    <a16:rowId xmlns:a16="http://schemas.microsoft.com/office/drawing/2014/main" val="3910717997"/>
                  </a:ext>
                </a:extLst>
              </a:tr>
              <a:tr h="370840">
                <a:tc>
                  <a:txBody>
                    <a:bodyPr/>
                    <a:lstStyle/>
                    <a:p>
                      <a:r>
                        <a:rPr lang="en-US" sz="1400" b="1" dirty="0">
                          <a:solidFill>
                            <a:schemeClr val="tx1"/>
                          </a:solidFill>
                          <a:latin typeface="+mn-lt"/>
                        </a:rPr>
                        <a:t>2008-2010</a:t>
                      </a:r>
                      <a:endParaRPr lang="en-GB" sz="1400" b="1" dirty="0">
                        <a:solidFill>
                          <a:schemeClr val="tx1"/>
                        </a:solidFill>
                        <a:latin typeface="+mn-lt"/>
                      </a:endParaRPr>
                    </a:p>
                  </a:txBody>
                  <a:tcPr>
                    <a:solidFill>
                      <a:schemeClr val="bg1"/>
                    </a:solidFill>
                  </a:tcPr>
                </a:tc>
                <a:tc>
                  <a:txBody>
                    <a:bodyPr/>
                    <a:lstStyle/>
                    <a:p>
                      <a:r>
                        <a:rPr lang="en-US" altLang="en-US" sz="1600" dirty="0">
                          <a:solidFill>
                            <a:schemeClr val="tx1"/>
                          </a:solidFill>
                          <a:latin typeface="+mn-lt"/>
                        </a:rPr>
                        <a:t>Advisor to the F4E Chief Engineer</a:t>
                      </a:r>
                      <a:endParaRPr lang="en-GB" sz="1600" dirty="0">
                        <a:latin typeface="+mn-lt"/>
                      </a:endParaRPr>
                    </a:p>
                  </a:txBody>
                  <a:tcPr>
                    <a:solidFill>
                      <a:schemeClr val="accent1">
                        <a:lumMod val="40000"/>
                        <a:lumOff val="60000"/>
                      </a:schemeClr>
                    </a:solidFill>
                  </a:tcPr>
                </a:tc>
                <a:extLst>
                  <a:ext uri="{0D108BD9-81ED-4DB2-BD59-A6C34878D82A}">
                    <a16:rowId xmlns:a16="http://schemas.microsoft.com/office/drawing/2014/main" val="4216067665"/>
                  </a:ext>
                </a:extLst>
              </a:tr>
              <a:tr h="370840">
                <a:tc>
                  <a:txBody>
                    <a:bodyPr/>
                    <a:lstStyle/>
                    <a:p>
                      <a:r>
                        <a:rPr lang="en-US" sz="1400" b="1" dirty="0">
                          <a:solidFill>
                            <a:schemeClr val="tx1"/>
                          </a:solidFill>
                          <a:latin typeface="+mn-lt"/>
                        </a:rPr>
                        <a:t>2006-2007</a:t>
                      </a:r>
                      <a:endParaRPr lang="en-GB" sz="1400" b="1" dirty="0">
                        <a:solidFill>
                          <a:schemeClr val="tx1"/>
                        </a:solidFill>
                        <a:latin typeface="+mn-lt"/>
                      </a:endParaRPr>
                    </a:p>
                  </a:txBody>
                  <a:tcPr>
                    <a:solidFill>
                      <a:schemeClr val="bg1"/>
                    </a:solidFill>
                  </a:tcPr>
                </a:tc>
                <a:tc>
                  <a:txBody>
                    <a:bodyPr/>
                    <a:lstStyle/>
                    <a:p>
                      <a:r>
                        <a:rPr lang="en-US" altLang="en-US" sz="1600" dirty="0">
                          <a:solidFill>
                            <a:schemeClr val="tx1"/>
                          </a:solidFill>
                          <a:latin typeface="+mn-lt"/>
                        </a:rPr>
                        <a:t>EFDA Field Coordinator VV/IVCs</a:t>
                      </a:r>
                      <a:endParaRPr lang="en-GB" sz="1600" dirty="0">
                        <a:latin typeface="+mn-lt"/>
                      </a:endParaRPr>
                    </a:p>
                  </a:txBody>
                  <a:tcPr>
                    <a:solidFill>
                      <a:schemeClr val="accent1">
                        <a:lumMod val="40000"/>
                        <a:lumOff val="60000"/>
                      </a:schemeClr>
                    </a:solidFill>
                  </a:tcPr>
                </a:tc>
                <a:extLst>
                  <a:ext uri="{0D108BD9-81ED-4DB2-BD59-A6C34878D82A}">
                    <a16:rowId xmlns:a16="http://schemas.microsoft.com/office/drawing/2014/main" val="198518566"/>
                  </a:ext>
                </a:extLst>
              </a:tr>
              <a:tr h="370840">
                <a:tc>
                  <a:txBody>
                    <a:bodyPr/>
                    <a:lstStyle/>
                    <a:p>
                      <a:r>
                        <a:rPr lang="en-US" sz="1400" b="1" dirty="0">
                          <a:solidFill>
                            <a:schemeClr val="tx1"/>
                          </a:solidFill>
                          <a:latin typeface="+mn-lt"/>
                        </a:rPr>
                        <a:t>1994-2006</a:t>
                      </a:r>
                      <a:endParaRPr lang="en-GB" sz="1400" b="1" dirty="0">
                        <a:solidFill>
                          <a:schemeClr val="tx1"/>
                        </a:solidFill>
                        <a:latin typeface="+mn-lt"/>
                      </a:endParaRPr>
                    </a:p>
                  </a:txBody>
                  <a:tcPr>
                    <a:solidFill>
                      <a:schemeClr val="bg1"/>
                    </a:solidFill>
                  </a:tcPr>
                </a:tc>
                <a:tc>
                  <a:txBody>
                    <a:bodyPr/>
                    <a:lstStyle/>
                    <a:p>
                      <a:r>
                        <a:rPr lang="en-US" altLang="en-US" sz="1600" dirty="0">
                          <a:solidFill>
                            <a:schemeClr val="tx1"/>
                          </a:solidFill>
                          <a:latin typeface="+mn-lt"/>
                        </a:rPr>
                        <a:t>ITER divertor and plasma interfaces, PWIs</a:t>
                      </a:r>
                      <a:endParaRPr lang="en-GB" sz="1600" dirty="0">
                        <a:latin typeface="+mn-lt"/>
                      </a:endParaRPr>
                    </a:p>
                  </a:txBody>
                  <a:tcPr>
                    <a:solidFill>
                      <a:schemeClr val="accent1">
                        <a:lumMod val="40000"/>
                        <a:lumOff val="60000"/>
                      </a:schemeClr>
                    </a:solidFill>
                  </a:tcPr>
                </a:tc>
                <a:extLst>
                  <a:ext uri="{0D108BD9-81ED-4DB2-BD59-A6C34878D82A}">
                    <a16:rowId xmlns:a16="http://schemas.microsoft.com/office/drawing/2014/main" val="1104665892"/>
                  </a:ext>
                </a:extLst>
              </a:tr>
              <a:tr h="370840">
                <a:tc>
                  <a:txBody>
                    <a:bodyPr/>
                    <a:lstStyle/>
                    <a:p>
                      <a:r>
                        <a:rPr lang="en-US" sz="1400" b="1" dirty="0">
                          <a:solidFill>
                            <a:schemeClr val="tx1"/>
                          </a:solidFill>
                          <a:latin typeface="+mn-lt"/>
                        </a:rPr>
                        <a:t>1989</a:t>
                      </a:r>
                      <a:endParaRPr lang="en-GB" sz="1400" b="1" dirty="0">
                        <a:solidFill>
                          <a:schemeClr val="tx1"/>
                        </a:solidFill>
                        <a:latin typeface="+mn-lt"/>
                      </a:endParaRPr>
                    </a:p>
                  </a:txBody>
                  <a:tcPr>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altLang="en-US" sz="1600" dirty="0" err="1">
                          <a:solidFill>
                            <a:schemeClr val="tx1"/>
                          </a:solidFill>
                          <a:latin typeface="+mn-lt"/>
                        </a:rPr>
                        <a:t>Ph.D</a:t>
                      </a:r>
                      <a:r>
                        <a:rPr lang="de-DE" altLang="en-US" sz="1600" dirty="0">
                          <a:solidFill>
                            <a:schemeClr val="tx1"/>
                          </a:solidFill>
                          <a:latin typeface="+mn-lt"/>
                        </a:rPr>
                        <a:t>. &amp; </a:t>
                      </a:r>
                      <a:r>
                        <a:rPr lang="de-DE" altLang="en-US" sz="1600" dirty="0" err="1">
                          <a:solidFill>
                            <a:schemeClr val="tx1"/>
                          </a:solidFill>
                          <a:latin typeface="+mn-lt"/>
                        </a:rPr>
                        <a:t>M.Sc</a:t>
                      </a:r>
                      <a:r>
                        <a:rPr lang="de-DE" altLang="en-US" sz="1600" dirty="0">
                          <a:solidFill>
                            <a:schemeClr val="tx1"/>
                          </a:solidFill>
                          <a:latin typeface="+mn-lt"/>
                        </a:rPr>
                        <a:t>. UCLA (Fusion Eng./Applied Plasma Physics) </a:t>
                      </a:r>
                    </a:p>
                  </a:txBody>
                  <a:tcPr>
                    <a:solidFill>
                      <a:schemeClr val="accent1">
                        <a:lumMod val="40000"/>
                        <a:lumOff val="60000"/>
                      </a:schemeClr>
                    </a:solidFill>
                  </a:tcPr>
                </a:tc>
                <a:extLst>
                  <a:ext uri="{0D108BD9-81ED-4DB2-BD59-A6C34878D82A}">
                    <a16:rowId xmlns:a16="http://schemas.microsoft.com/office/drawing/2014/main" val="762325967"/>
                  </a:ext>
                </a:extLst>
              </a:tr>
              <a:tr h="370840">
                <a:tc>
                  <a:txBody>
                    <a:bodyPr/>
                    <a:lstStyle/>
                    <a:p>
                      <a:r>
                        <a:rPr lang="en-US" sz="1400" b="1" dirty="0">
                          <a:solidFill>
                            <a:schemeClr val="tx1"/>
                          </a:solidFill>
                          <a:latin typeface="+mn-lt"/>
                        </a:rPr>
                        <a:t>1985</a:t>
                      </a:r>
                      <a:endParaRPr lang="en-GB" sz="1400" b="1" dirty="0">
                        <a:solidFill>
                          <a:schemeClr val="tx1"/>
                        </a:solidFill>
                        <a:latin typeface="+mn-lt"/>
                      </a:endParaRPr>
                    </a:p>
                  </a:txBody>
                  <a:tcPr>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altLang="en-US" sz="1600" dirty="0">
                          <a:solidFill>
                            <a:schemeClr val="tx1"/>
                          </a:solidFill>
                          <a:latin typeface="+mn-lt"/>
                        </a:rPr>
                        <a:t>Degree in Nuclear Engineering, </a:t>
                      </a:r>
                      <a:r>
                        <a:rPr lang="de-DE" altLang="en-US" sz="1600" dirty="0" err="1">
                          <a:solidFill>
                            <a:schemeClr val="tx1"/>
                          </a:solidFill>
                          <a:latin typeface="+mn-lt"/>
                        </a:rPr>
                        <a:t>Polytechnic</a:t>
                      </a:r>
                      <a:r>
                        <a:rPr lang="de-DE" altLang="en-US" sz="1600" dirty="0">
                          <a:solidFill>
                            <a:schemeClr val="tx1"/>
                          </a:solidFill>
                          <a:latin typeface="+mn-lt"/>
                        </a:rPr>
                        <a:t> </a:t>
                      </a:r>
                      <a:r>
                        <a:rPr lang="de-DE" altLang="en-US" sz="1600" dirty="0" err="1">
                          <a:solidFill>
                            <a:schemeClr val="tx1"/>
                          </a:solidFill>
                          <a:latin typeface="+mn-lt"/>
                        </a:rPr>
                        <a:t>of</a:t>
                      </a:r>
                      <a:r>
                        <a:rPr lang="de-DE" altLang="en-US" sz="1600" dirty="0">
                          <a:solidFill>
                            <a:schemeClr val="tx1"/>
                          </a:solidFill>
                          <a:latin typeface="+mn-lt"/>
                        </a:rPr>
                        <a:t> Milan</a:t>
                      </a:r>
                    </a:p>
                  </a:txBody>
                  <a:tcPr>
                    <a:solidFill>
                      <a:schemeClr val="accent1">
                        <a:lumMod val="40000"/>
                        <a:lumOff val="60000"/>
                      </a:schemeClr>
                    </a:solidFill>
                  </a:tcPr>
                </a:tc>
                <a:extLst>
                  <a:ext uri="{0D108BD9-81ED-4DB2-BD59-A6C34878D82A}">
                    <a16:rowId xmlns:a16="http://schemas.microsoft.com/office/drawing/2014/main" val="975808514"/>
                  </a:ext>
                </a:extLst>
              </a:tr>
            </a:tbl>
          </a:graphicData>
        </a:graphic>
      </p:graphicFrame>
      <p:sp>
        <p:nvSpPr>
          <p:cNvPr id="10" name="TextBox 9">
            <a:extLst>
              <a:ext uri="{FF2B5EF4-FFF2-40B4-BE49-F238E27FC236}">
                <a16:creationId xmlns:a16="http://schemas.microsoft.com/office/drawing/2014/main" id="{20A7922B-653A-2630-3E22-A68DF29191C4}"/>
              </a:ext>
            </a:extLst>
          </p:cNvPr>
          <p:cNvSpPr txBox="1"/>
          <p:nvPr/>
        </p:nvSpPr>
        <p:spPr>
          <a:xfrm>
            <a:off x="3018693" y="5298934"/>
            <a:ext cx="1984209" cy="707886"/>
          </a:xfrm>
          <a:prstGeom prst="rect">
            <a:avLst/>
          </a:prstGeom>
          <a:noFill/>
        </p:spPr>
        <p:txBody>
          <a:bodyPr wrap="square">
            <a:spAutoFit/>
          </a:bodyPr>
          <a:lstStyle/>
          <a:p>
            <a:pPr algn="l"/>
            <a:r>
              <a:rPr lang="en-US" sz="2000" b="1" dirty="0">
                <a:ea typeface="+mj-ea"/>
                <a:cs typeface="Arial" panose="020B0604020202020204" pitchFamily="34" charset="0"/>
              </a:rPr>
              <a:t>International Awards</a:t>
            </a:r>
          </a:p>
        </p:txBody>
      </p:sp>
      <p:sp>
        <p:nvSpPr>
          <p:cNvPr id="20" name="Rectangle 19">
            <a:extLst>
              <a:ext uri="{FF2B5EF4-FFF2-40B4-BE49-F238E27FC236}">
                <a16:creationId xmlns:a16="http://schemas.microsoft.com/office/drawing/2014/main" id="{DDA9D2DB-0EB8-165D-96D0-14C0BBCB3704}"/>
              </a:ext>
            </a:extLst>
          </p:cNvPr>
          <p:cNvSpPr/>
          <p:nvPr/>
        </p:nvSpPr>
        <p:spPr>
          <a:xfrm>
            <a:off x="3909352" y="385259"/>
            <a:ext cx="8136942" cy="2636577"/>
          </a:xfrm>
          <a:prstGeom prst="rect">
            <a:avLst/>
          </a:prstGeom>
          <a:noFill/>
          <a:ln w="38100">
            <a:solidFill>
              <a:schemeClr val="accent3">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a:extLst>
              <a:ext uri="{FF2B5EF4-FFF2-40B4-BE49-F238E27FC236}">
                <a16:creationId xmlns:a16="http://schemas.microsoft.com/office/drawing/2014/main" id="{43E0BE0D-7E89-3E7B-DAFA-83FB02184828}"/>
              </a:ext>
            </a:extLst>
          </p:cNvPr>
          <p:cNvPicPr>
            <a:picLocks noChangeAspect="1"/>
          </p:cNvPicPr>
          <p:nvPr/>
        </p:nvPicPr>
        <p:blipFill>
          <a:blip r:embed="rId4"/>
          <a:stretch>
            <a:fillRect/>
          </a:stretch>
        </p:blipFill>
        <p:spPr>
          <a:xfrm>
            <a:off x="4022186" y="548536"/>
            <a:ext cx="1950573" cy="1082212"/>
          </a:xfrm>
          <a:prstGeom prst="rect">
            <a:avLst/>
          </a:prstGeom>
        </p:spPr>
      </p:pic>
      <p:pic>
        <p:nvPicPr>
          <p:cNvPr id="9" name="Picture 8">
            <a:extLst>
              <a:ext uri="{FF2B5EF4-FFF2-40B4-BE49-F238E27FC236}">
                <a16:creationId xmlns:a16="http://schemas.microsoft.com/office/drawing/2014/main" id="{A1822954-F4BE-D11E-EB7F-E591262D4577}"/>
              </a:ext>
            </a:extLst>
          </p:cNvPr>
          <p:cNvPicPr>
            <a:picLocks noChangeAspect="1"/>
          </p:cNvPicPr>
          <p:nvPr/>
        </p:nvPicPr>
        <p:blipFill>
          <a:blip r:embed="rId5"/>
          <a:srcRect t="16812"/>
          <a:stretch/>
        </p:blipFill>
        <p:spPr>
          <a:xfrm>
            <a:off x="4037493" y="1877022"/>
            <a:ext cx="1937007" cy="1074235"/>
          </a:xfrm>
          <a:prstGeom prst="rect">
            <a:avLst/>
          </a:prstGeom>
        </p:spPr>
      </p:pic>
      <p:pic>
        <p:nvPicPr>
          <p:cNvPr id="1026" name="Picture 2" descr="Illinois workNet">
            <a:extLst>
              <a:ext uri="{FF2B5EF4-FFF2-40B4-BE49-F238E27FC236}">
                <a16:creationId xmlns:a16="http://schemas.microsoft.com/office/drawing/2014/main" id="{DF542593-1406-774C-D324-02C45E2ADDCC}"/>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2556" r="9835"/>
          <a:stretch/>
        </p:blipFill>
        <p:spPr bwMode="auto">
          <a:xfrm>
            <a:off x="531352" y="1591747"/>
            <a:ext cx="2882718" cy="1303312"/>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381E2752-0C39-2B45-2A1A-26750212572C}"/>
              </a:ext>
            </a:extLst>
          </p:cNvPr>
          <p:cNvSpPr txBox="1"/>
          <p:nvPr/>
        </p:nvSpPr>
        <p:spPr>
          <a:xfrm>
            <a:off x="459695" y="3152813"/>
            <a:ext cx="2837208" cy="400110"/>
          </a:xfrm>
          <a:prstGeom prst="rect">
            <a:avLst/>
          </a:prstGeom>
          <a:noFill/>
        </p:spPr>
        <p:txBody>
          <a:bodyPr wrap="square">
            <a:spAutoFit/>
          </a:bodyPr>
          <a:lstStyle/>
          <a:p>
            <a:pPr algn="r"/>
            <a:r>
              <a:rPr lang="en-US" sz="2000" b="1" dirty="0">
                <a:ea typeface="+mj-ea"/>
                <a:cs typeface="Arial" panose="020B0604020202020204" pitchFamily="34" charset="0"/>
              </a:rPr>
              <a:t>Research Publications</a:t>
            </a:r>
          </a:p>
        </p:txBody>
      </p:sp>
      <p:sp>
        <p:nvSpPr>
          <p:cNvPr id="6" name="Footer Placeholder 2">
            <a:extLst>
              <a:ext uri="{FF2B5EF4-FFF2-40B4-BE49-F238E27FC236}">
                <a16:creationId xmlns:a16="http://schemas.microsoft.com/office/drawing/2014/main" id="{331B9D88-4912-90DA-8223-765253A95736}"/>
              </a:ext>
            </a:extLst>
          </p:cNvPr>
          <p:cNvSpPr>
            <a:spLocks noGrp="1"/>
          </p:cNvSpPr>
          <p:nvPr>
            <p:ph type="ftr" sz="quarter" idx="11"/>
          </p:nvPr>
        </p:nvSpPr>
        <p:spPr>
          <a:xfrm>
            <a:off x="825623" y="6555770"/>
            <a:ext cx="8419977" cy="646330"/>
          </a:xfrm>
        </p:spPr>
        <p:txBody>
          <a:bodyPr/>
          <a:lstStyle/>
          <a:p>
            <a:r>
              <a:rPr lang="it-IT" noProof="0" dirty="0">
                <a:solidFill>
                  <a:prstClr val="white"/>
                </a:solidFill>
              </a:rPr>
              <a:t>G. Federici, </a:t>
            </a:r>
            <a:r>
              <a:rPr lang="it-IT" noProof="0" dirty="0" err="1">
                <a:solidFill>
                  <a:prstClr val="white"/>
                </a:solidFill>
              </a:rPr>
              <a:t>EUROfusion</a:t>
            </a:r>
            <a:r>
              <a:rPr lang="it-IT" noProof="0" dirty="0">
                <a:solidFill>
                  <a:prstClr val="white"/>
                </a:solidFill>
              </a:rPr>
              <a:t> PM| NEFERTARI </a:t>
            </a:r>
            <a:r>
              <a:rPr lang="it-IT" noProof="0" dirty="0" err="1">
                <a:solidFill>
                  <a:prstClr val="white"/>
                </a:solidFill>
              </a:rPr>
              <a:t>final</a:t>
            </a:r>
            <a:r>
              <a:rPr lang="it-IT" noProof="0" dirty="0">
                <a:solidFill>
                  <a:prstClr val="white"/>
                </a:solidFill>
              </a:rPr>
              <a:t> workshop| Padova – 25</a:t>
            </a:r>
            <a:r>
              <a:rPr lang="it-IT" baseline="30000" noProof="0" dirty="0">
                <a:solidFill>
                  <a:prstClr val="white"/>
                </a:solidFill>
              </a:rPr>
              <a:t> </a:t>
            </a:r>
            <a:r>
              <a:rPr lang="it-IT" noProof="0" dirty="0">
                <a:solidFill>
                  <a:prstClr val="white"/>
                </a:solidFill>
              </a:rPr>
              <a:t>marzo 2026 </a:t>
            </a:r>
          </a:p>
        </p:txBody>
      </p:sp>
      <p:sp>
        <p:nvSpPr>
          <p:cNvPr id="7" name="Slide Number Placeholder 3">
            <a:extLst>
              <a:ext uri="{FF2B5EF4-FFF2-40B4-BE49-F238E27FC236}">
                <a16:creationId xmlns:a16="http://schemas.microsoft.com/office/drawing/2014/main" id="{C96A1870-C7E4-FA7C-E113-9A02A3F39435}"/>
              </a:ext>
            </a:extLst>
          </p:cNvPr>
          <p:cNvSpPr>
            <a:spLocks noGrp="1"/>
          </p:cNvSpPr>
          <p:nvPr>
            <p:ph type="sldNum" sz="quarter" idx="12"/>
          </p:nvPr>
        </p:nvSpPr>
        <p:spPr>
          <a:xfrm>
            <a:off x="0" y="6590037"/>
            <a:ext cx="720080" cy="199174"/>
          </a:xfrm>
        </p:spPr>
        <p:txBody>
          <a:bodyPr/>
          <a:lstStyle/>
          <a:p>
            <a:fld id="{6A6D9FA1-99C7-4910-8E32-B85D378B0060}" type="slidenum">
              <a:rPr lang="it-IT" noProof="0" smtClean="0">
                <a:solidFill>
                  <a:prstClr val="white"/>
                </a:solidFill>
              </a:rPr>
              <a:pPr/>
              <a:t>14</a:t>
            </a:fld>
            <a:endParaRPr lang="it-IT" noProof="0" dirty="0">
              <a:solidFill>
                <a:prstClr val="white"/>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CBA6A-5193-9405-3FE5-A42E05F703B9}"/>
              </a:ext>
            </a:extLst>
          </p:cNvPr>
          <p:cNvSpPr>
            <a:spLocks noGrp="1"/>
          </p:cNvSpPr>
          <p:nvPr>
            <p:ph type="title"/>
          </p:nvPr>
        </p:nvSpPr>
        <p:spPr/>
        <p:txBody>
          <a:bodyPr/>
          <a:lstStyle/>
          <a:p>
            <a:r>
              <a:rPr lang="en-US" dirty="0" err="1"/>
              <a:t>Preambolo</a:t>
            </a:r>
            <a:endParaRPr lang="en-HU" dirty="0"/>
          </a:p>
        </p:txBody>
      </p:sp>
      <p:sp>
        <p:nvSpPr>
          <p:cNvPr id="3" name="Footer Placeholder 2">
            <a:extLst>
              <a:ext uri="{FF2B5EF4-FFF2-40B4-BE49-F238E27FC236}">
                <a16:creationId xmlns:a16="http://schemas.microsoft.com/office/drawing/2014/main" id="{D52DEB34-1A18-9059-DAF0-0BAB1EC00C77}"/>
              </a:ext>
            </a:extLst>
          </p:cNvPr>
          <p:cNvSpPr>
            <a:spLocks noGrp="1"/>
          </p:cNvSpPr>
          <p:nvPr>
            <p:ph type="ftr" sz="quarter" idx="11"/>
          </p:nvPr>
        </p:nvSpPr>
        <p:spPr>
          <a:xfrm>
            <a:off x="825623" y="6555770"/>
            <a:ext cx="8419977" cy="646330"/>
          </a:xfrm>
        </p:spPr>
        <p:txBody>
          <a:bodyPr/>
          <a:lstStyle/>
          <a:p>
            <a:r>
              <a:rPr lang="en-GB" dirty="0">
                <a:solidFill>
                  <a:prstClr val="white"/>
                </a:solidFill>
              </a:rPr>
              <a:t>G. Federici, </a:t>
            </a:r>
            <a:r>
              <a:rPr lang="en-GB" dirty="0" err="1">
                <a:solidFill>
                  <a:prstClr val="white"/>
                </a:solidFill>
              </a:rPr>
              <a:t>EUROfusion</a:t>
            </a:r>
            <a:r>
              <a:rPr lang="en-GB" dirty="0">
                <a:solidFill>
                  <a:prstClr val="white"/>
                </a:solidFill>
              </a:rPr>
              <a:t> PM| NEFERTARI final workshop| Padova – 25</a:t>
            </a:r>
            <a:r>
              <a:rPr lang="en-GB" baseline="30000" dirty="0">
                <a:solidFill>
                  <a:prstClr val="white"/>
                </a:solidFill>
              </a:rPr>
              <a:t> </a:t>
            </a:r>
            <a:r>
              <a:rPr lang="en-GB" dirty="0" err="1">
                <a:solidFill>
                  <a:prstClr val="white"/>
                </a:solidFill>
              </a:rPr>
              <a:t>marzo</a:t>
            </a:r>
            <a:r>
              <a:rPr lang="en-GB" dirty="0">
                <a:solidFill>
                  <a:prstClr val="white"/>
                </a:solidFill>
              </a:rPr>
              <a:t> 2026 </a:t>
            </a:r>
          </a:p>
        </p:txBody>
      </p:sp>
      <p:sp>
        <p:nvSpPr>
          <p:cNvPr id="4" name="Slide Number Placeholder 3">
            <a:extLst>
              <a:ext uri="{FF2B5EF4-FFF2-40B4-BE49-F238E27FC236}">
                <a16:creationId xmlns:a16="http://schemas.microsoft.com/office/drawing/2014/main" id="{9EC4912C-5B6A-F1AE-6849-2092C20B568F}"/>
              </a:ext>
            </a:extLst>
          </p:cNvPr>
          <p:cNvSpPr>
            <a:spLocks noGrp="1"/>
          </p:cNvSpPr>
          <p:nvPr>
            <p:ph type="sldNum" sz="quarter" idx="12"/>
          </p:nvPr>
        </p:nvSpPr>
        <p:spPr/>
        <p:txBody>
          <a:bodyPr/>
          <a:lstStyle/>
          <a:p>
            <a:fld id="{6A6D9FA1-99C7-4910-8E32-B85D378B0060}" type="slidenum">
              <a:rPr lang="en-GB" smtClean="0">
                <a:solidFill>
                  <a:prstClr val="white"/>
                </a:solidFill>
              </a:rPr>
              <a:pPr/>
              <a:t>2</a:t>
            </a:fld>
            <a:endParaRPr lang="en-GB" dirty="0">
              <a:solidFill>
                <a:prstClr val="white"/>
              </a:solidFill>
            </a:endParaRPr>
          </a:p>
        </p:txBody>
      </p:sp>
      <p:pic>
        <p:nvPicPr>
          <p:cNvPr id="6" name="Picture 5">
            <a:extLst>
              <a:ext uri="{FF2B5EF4-FFF2-40B4-BE49-F238E27FC236}">
                <a16:creationId xmlns:a16="http://schemas.microsoft.com/office/drawing/2014/main" id="{6AFA4FB3-83EE-CFD5-AF30-C67130CE0D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4311" y="0"/>
            <a:ext cx="8037689" cy="6519256"/>
          </a:xfrm>
          <a:prstGeom prst="rect">
            <a:avLst/>
          </a:prstGeom>
        </p:spPr>
      </p:pic>
      <p:pic>
        <p:nvPicPr>
          <p:cNvPr id="10" name="Picture 9">
            <a:extLst>
              <a:ext uri="{FF2B5EF4-FFF2-40B4-BE49-F238E27FC236}">
                <a16:creationId xmlns:a16="http://schemas.microsoft.com/office/drawing/2014/main" id="{7B59672A-2C8C-3A60-0129-A28CDF4C89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682" y="1588915"/>
            <a:ext cx="6102281" cy="4062792"/>
          </a:xfrm>
          <a:prstGeom prst="rect">
            <a:avLst/>
          </a:prstGeom>
        </p:spPr>
      </p:pic>
      <p:sp>
        <p:nvSpPr>
          <p:cNvPr id="12" name="TextBox 11">
            <a:extLst>
              <a:ext uri="{FF2B5EF4-FFF2-40B4-BE49-F238E27FC236}">
                <a16:creationId xmlns:a16="http://schemas.microsoft.com/office/drawing/2014/main" id="{D2F04523-2FD7-32E6-934A-010BD8289F42}"/>
              </a:ext>
            </a:extLst>
          </p:cNvPr>
          <p:cNvSpPr txBox="1"/>
          <p:nvPr/>
        </p:nvSpPr>
        <p:spPr>
          <a:xfrm>
            <a:off x="4457907" y="200629"/>
            <a:ext cx="5026153" cy="1200329"/>
          </a:xfrm>
          <a:prstGeom prst="rect">
            <a:avLst/>
          </a:prstGeom>
          <a:solidFill>
            <a:srgbClr val="E3E5EA"/>
          </a:solidFill>
          <a:ln w="25400" cap="rnd">
            <a:solidFill>
              <a:schemeClr val="tx2">
                <a:lumMod val="75000"/>
              </a:schemeClr>
            </a:solidFill>
          </a:ln>
          <a:effectLst>
            <a:outerShdw blurRad="50800" dist="38100" dir="2700000" algn="tl" rotWithShape="0">
              <a:prstClr val="black">
                <a:alpha val="40000"/>
              </a:prstClr>
            </a:outerShdw>
          </a:effectLst>
        </p:spPr>
        <p:txBody>
          <a:bodyPr wrap="square" rtlCol="0">
            <a:spAutoFit/>
          </a:bodyPr>
          <a:lstStyle/>
          <a:p>
            <a:pPr algn="l"/>
            <a:r>
              <a:rPr lang="en-DE" b="1" dirty="0"/>
              <a:t>29	</a:t>
            </a:r>
            <a:r>
              <a:rPr lang="en-DE" dirty="0"/>
              <a:t>Countries</a:t>
            </a:r>
          </a:p>
          <a:p>
            <a:pPr algn="l"/>
            <a:r>
              <a:rPr lang="en-DE" b="1" dirty="0"/>
              <a:t>169	</a:t>
            </a:r>
            <a:r>
              <a:rPr lang="en-DE" dirty="0"/>
              <a:t>Universities, Industry Partners &amp; others</a:t>
            </a:r>
          </a:p>
          <a:p>
            <a:pPr algn="l"/>
            <a:r>
              <a:rPr lang="en-DE" b="1" dirty="0"/>
              <a:t>&gt;5000 	</a:t>
            </a:r>
            <a:r>
              <a:rPr lang="en-DE" dirty="0"/>
              <a:t>Students, Research &amp; Support Staff</a:t>
            </a:r>
          </a:p>
          <a:p>
            <a:pPr algn="l"/>
            <a:r>
              <a:rPr lang="en-DE" b="1" dirty="0"/>
              <a:t>&gt;40 yrs 	</a:t>
            </a:r>
            <a:r>
              <a:rPr lang="en-DE" dirty="0"/>
              <a:t>Accumulated data (Exp./Sims/Docs./…)</a:t>
            </a:r>
          </a:p>
        </p:txBody>
      </p:sp>
      <p:sp>
        <p:nvSpPr>
          <p:cNvPr id="5" name="Title 1">
            <a:extLst>
              <a:ext uri="{FF2B5EF4-FFF2-40B4-BE49-F238E27FC236}">
                <a16:creationId xmlns:a16="http://schemas.microsoft.com/office/drawing/2014/main" id="{A54F0A5E-951B-5415-006B-6D81A6668372}"/>
              </a:ext>
            </a:extLst>
          </p:cNvPr>
          <p:cNvSpPr txBox="1">
            <a:spLocks/>
          </p:cNvSpPr>
          <p:nvPr/>
        </p:nvSpPr>
        <p:spPr>
          <a:xfrm>
            <a:off x="0" y="1130845"/>
            <a:ext cx="9451776" cy="457200"/>
          </a:xfrm>
          <a:prstGeom prst="rect">
            <a:avLst/>
          </a:prstGeom>
        </p:spPr>
        <p:txBody>
          <a:bodyPr vert="horz" lIns="91440" tIns="45720" rIns="91440" bIns="45720" rtlCol="0" anchor="ctr">
            <a:noAutofit/>
          </a:bodyPr>
          <a:lstStyle>
            <a:lvl1pPr algn="l" defTabSz="685800" rtl="0" eaLnBrk="1" latinLnBrk="0" hangingPunct="1">
              <a:lnSpc>
                <a:spcPts val="2400"/>
              </a:lnSpc>
              <a:spcBef>
                <a:spcPct val="0"/>
              </a:spcBef>
              <a:buNone/>
              <a:defRPr sz="2800" b="1" kern="1200">
                <a:solidFill>
                  <a:schemeClr val="tx2"/>
                </a:solidFill>
                <a:latin typeface="+mn-lt"/>
                <a:ea typeface="+mj-ea"/>
                <a:cs typeface="Arial" panose="020B0604020202020204" pitchFamily="34" charset="0"/>
              </a:defRPr>
            </a:lvl1pPr>
          </a:lstStyle>
          <a:p>
            <a:r>
              <a:rPr lang="en-US" dirty="0">
                <a:solidFill>
                  <a:schemeClr val="tx1"/>
                </a:solidFill>
              </a:rPr>
              <a:t>Consorzio EUROfusion</a:t>
            </a:r>
            <a:endParaRPr lang="en-HU" dirty="0">
              <a:solidFill>
                <a:schemeClr val="tx1"/>
              </a:solidFill>
            </a:endParaRPr>
          </a:p>
        </p:txBody>
      </p:sp>
      <p:sp>
        <p:nvSpPr>
          <p:cNvPr id="8" name="TextBox 7">
            <a:extLst>
              <a:ext uri="{FF2B5EF4-FFF2-40B4-BE49-F238E27FC236}">
                <a16:creationId xmlns:a16="http://schemas.microsoft.com/office/drawing/2014/main" id="{F6684A55-F534-3AB9-78CE-55921CAB43D8}"/>
              </a:ext>
            </a:extLst>
          </p:cNvPr>
          <p:cNvSpPr txBox="1"/>
          <p:nvPr/>
        </p:nvSpPr>
        <p:spPr>
          <a:xfrm>
            <a:off x="533196" y="5872925"/>
            <a:ext cx="11544503" cy="369332"/>
          </a:xfrm>
          <a:prstGeom prst="rect">
            <a:avLst/>
          </a:prstGeom>
          <a:noFill/>
        </p:spPr>
        <p:txBody>
          <a:bodyPr wrap="square">
            <a:spAutoFit/>
          </a:bodyPr>
          <a:lstStyle/>
          <a:p>
            <a:pPr>
              <a:spcAft>
                <a:spcPts val="600"/>
              </a:spcAft>
            </a:pPr>
            <a:r>
              <a:rPr lang="it-IT" sz="1800" b="1" dirty="0" err="1"/>
              <a:t>EUROfusion</a:t>
            </a:r>
            <a:r>
              <a:rPr lang="it-IT" sz="1800" b="1" dirty="0"/>
              <a:t> è impegnato nelle </a:t>
            </a:r>
            <a:r>
              <a:rPr lang="it-IT" sz="1800" b="1" dirty="0" err="1"/>
              <a:t>attivita’</a:t>
            </a:r>
            <a:r>
              <a:rPr lang="it-IT" sz="1800" b="1" dirty="0"/>
              <a:t> di ricerca e sviluppo della scienza e tecnologia della fusione in Europa</a:t>
            </a:r>
            <a:endParaRPr lang="en-GB" sz="1800" b="1" dirty="0"/>
          </a:p>
        </p:txBody>
      </p:sp>
    </p:spTree>
    <p:extLst>
      <p:ext uri="{BB962C8B-B14F-4D97-AF65-F5344CB8AC3E}">
        <p14:creationId xmlns:p14="http://schemas.microsoft.com/office/powerpoint/2010/main" val="2857641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835797" y="169931"/>
            <a:ext cx="11099027" cy="457200"/>
          </a:xfrm>
        </p:spPr>
        <p:txBody>
          <a:bodyPr/>
          <a:lstStyle/>
          <a:p>
            <a:pPr>
              <a:spcAft>
                <a:spcPts val="1200"/>
              </a:spcAft>
              <a:defRPr/>
            </a:pPr>
            <a:r>
              <a:rPr lang="it-IT" noProof="1"/>
              <a:t>Ruolo di EUROfusion: </a:t>
            </a:r>
            <a:r>
              <a:rPr lang="it-IT" sz="2400" b="0" noProof="1"/>
              <a:t>Operazione impianti a fusione e di tecnologia della fusione</a:t>
            </a:r>
            <a:endParaRPr lang="en-GB" b="0" noProof="1"/>
          </a:p>
        </p:txBody>
      </p:sp>
      <p:pic>
        <p:nvPicPr>
          <p:cNvPr id="3" name="Picture 2" descr="http://www.sps.ch/uploads/pics/Fig_TCV_All_in_color.jpg"/>
          <p:cNvPicPr>
            <a:picLocks noChangeAspect="1" noChangeArrowheads="1"/>
          </p:cNvPicPr>
          <p:nvPr/>
        </p:nvPicPr>
        <p:blipFill>
          <a:blip r:embed="rId3"/>
          <a:srcRect l="6354" r="11462"/>
          <a:stretch/>
        </p:blipFill>
        <p:spPr bwMode="auto">
          <a:xfrm>
            <a:off x="2674690" y="1022091"/>
            <a:ext cx="1292972" cy="1080000"/>
          </a:xfrm>
          <a:prstGeom prst="rect">
            <a:avLst/>
          </a:prstGeom>
          <a:noFill/>
        </p:spPr>
      </p:pic>
      <p:pic>
        <p:nvPicPr>
          <p:cNvPr id="5" name="Picture 2" descr="Afbeeldingsresultaat voor asdex upgrade"/>
          <p:cNvPicPr>
            <a:picLocks noChangeAspect="1" noChangeArrowheads="1"/>
          </p:cNvPicPr>
          <p:nvPr/>
        </p:nvPicPr>
        <p:blipFill>
          <a:blip r:embed="rId4"/>
          <a:srcRect l="6540" r="5475"/>
          <a:stretch/>
        </p:blipFill>
        <p:spPr bwMode="auto">
          <a:xfrm>
            <a:off x="324879" y="1039176"/>
            <a:ext cx="1083200" cy="1080000"/>
          </a:xfrm>
          <a:prstGeom prst="rect">
            <a:avLst/>
          </a:prstGeom>
          <a:noFill/>
        </p:spPr>
      </p:pic>
      <p:pic>
        <p:nvPicPr>
          <p:cNvPr id="6" name="Picture 8" descr="https://www.euro-fusion.org/wpcms/wp-content/uploads/2011/07/article_09B.jpg"/>
          <p:cNvPicPr>
            <a:picLocks noChangeAspect="1" noChangeArrowheads="1"/>
          </p:cNvPicPr>
          <p:nvPr/>
        </p:nvPicPr>
        <p:blipFill>
          <a:blip r:embed="rId5"/>
          <a:stretch/>
        </p:blipFill>
        <p:spPr bwMode="auto">
          <a:xfrm>
            <a:off x="4119752" y="1016753"/>
            <a:ext cx="858230" cy="1080000"/>
          </a:xfrm>
          <a:prstGeom prst="rect">
            <a:avLst/>
          </a:prstGeom>
          <a:noFill/>
        </p:spPr>
      </p:pic>
      <p:pic>
        <p:nvPicPr>
          <p:cNvPr id="7" name="Picture 12" descr="http://www.iter.org/img/resize-900-90/www/content/com/Lists/Stories/Attachments/1326/west1.jpg"/>
          <p:cNvPicPr>
            <a:picLocks noChangeAspect="1" noChangeArrowheads="1"/>
          </p:cNvPicPr>
          <p:nvPr/>
        </p:nvPicPr>
        <p:blipFill>
          <a:blip r:embed="rId6"/>
          <a:stretch/>
        </p:blipFill>
        <p:spPr bwMode="auto">
          <a:xfrm>
            <a:off x="1599746" y="1051229"/>
            <a:ext cx="1010765" cy="1080000"/>
          </a:xfrm>
          <a:prstGeom prst="rect">
            <a:avLst/>
          </a:prstGeom>
          <a:noFill/>
        </p:spPr>
      </p:pic>
      <p:sp>
        <p:nvSpPr>
          <p:cNvPr id="15" name="TextBox 14"/>
          <p:cNvSpPr txBox="1"/>
          <p:nvPr/>
        </p:nvSpPr>
        <p:spPr bwMode="auto">
          <a:xfrm>
            <a:off x="460060" y="651119"/>
            <a:ext cx="1402634" cy="400110"/>
          </a:xfrm>
          <a:prstGeom prst="rect">
            <a:avLst/>
          </a:prstGeom>
          <a:noFill/>
        </p:spPr>
        <p:txBody>
          <a:bodyPr wrap="square" rtlCol="0">
            <a:spAutoFit/>
          </a:bodyPr>
          <a:lstStyle/>
          <a:p>
            <a:pPr algn="l">
              <a:defRPr/>
            </a:pPr>
            <a:r>
              <a:rPr lang="en-GB" sz="2000" b="1" noProof="1"/>
              <a:t>AUG</a:t>
            </a:r>
            <a:endParaRPr lang="en-GB" sz="1400" noProof="1"/>
          </a:p>
        </p:txBody>
      </p:sp>
      <p:sp>
        <p:nvSpPr>
          <p:cNvPr id="16" name="TextBox 15"/>
          <p:cNvSpPr txBox="1"/>
          <p:nvPr/>
        </p:nvSpPr>
        <p:spPr bwMode="auto">
          <a:xfrm>
            <a:off x="1632621" y="651119"/>
            <a:ext cx="1402634" cy="400110"/>
          </a:xfrm>
          <a:prstGeom prst="rect">
            <a:avLst/>
          </a:prstGeom>
          <a:noFill/>
        </p:spPr>
        <p:txBody>
          <a:bodyPr wrap="square" rtlCol="0">
            <a:spAutoFit/>
          </a:bodyPr>
          <a:lstStyle/>
          <a:p>
            <a:pPr algn="l">
              <a:defRPr/>
            </a:pPr>
            <a:r>
              <a:rPr lang="en-GB" sz="2000" b="1" noProof="1"/>
              <a:t>WEST</a:t>
            </a:r>
            <a:endParaRPr lang="en-GB" sz="1400" noProof="1"/>
          </a:p>
        </p:txBody>
      </p:sp>
      <p:sp>
        <p:nvSpPr>
          <p:cNvPr id="17" name="TextBox 16"/>
          <p:cNvSpPr txBox="1"/>
          <p:nvPr/>
        </p:nvSpPr>
        <p:spPr bwMode="auto">
          <a:xfrm>
            <a:off x="3068130" y="621887"/>
            <a:ext cx="1402634" cy="400110"/>
          </a:xfrm>
          <a:prstGeom prst="rect">
            <a:avLst/>
          </a:prstGeom>
          <a:noFill/>
        </p:spPr>
        <p:txBody>
          <a:bodyPr wrap="square" rtlCol="0">
            <a:spAutoFit/>
          </a:bodyPr>
          <a:lstStyle/>
          <a:p>
            <a:pPr algn="l">
              <a:defRPr/>
            </a:pPr>
            <a:r>
              <a:rPr lang="en-GB" sz="2000" b="1" noProof="1"/>
              <a:t>TCV</a:t>
            </a:r>
            <a:endParaRPr lang="en-GB" sz="1400" noProof="1"/>
          </a:p>
        </p:txBody>
      </p:sp>
      <p:sp>
        <p:nvSpPr>
          <p:cNvPr id="18" name="TextBox 17"/>
          <p:cNvSpPr txBox="1"/>
          <p:nvPr/>
        </p:nvSpPr>
        <p:spPr bwMode="auto">
          <a:xfrm>
            <a:off x="4023056" y="576192"/>
            <a:ext cx="1402634" cy="400110"/>
          </a:xfrm>
          <a:prstGeom prst="rect">
            <a:avLst/>
          </a:prstGeom>
          <a:noFill/>
        </p:spPr>
        <p:txBody>
          <a:bodyPr wrap="square" rtlCol="0">
            <a:spAutoFit/>
          </a:bodyPr>
          <a:lstStyle/>
          <a:p>
            <a:pPr algn="l">
              <a:defRPr/>
            </a:pPr>
            <a:r>
              <a:rPr lang="en-GB" sz="2000" b="1" noProof="1"/>
              <a:t>MAST-U</a:t>
            </a:r>
            <a:endParaRPr lang="en-GB" sz="1400" noProof="1"/>
          </a:p>
        </p:txBody>
      </p:sp>
      <p:pic>
        <p:nvPicPr>
          <p:cNvPr id="9" name="Picture 8" descr="A red and yellow light swirls&#10;&#10;Description automatically generated">
            <a:extLst>
              <a:ext uri="{FF2B5EF4-FFF2-40B4-BE49-F238E27FC236}">
                <a16:creationId xmlns:a16="http://schemas.microsoft.com/office/drawing/2014/main" id="{3A353F3E-B3D1-909B-2121-C9B12DB16506}"/>
              </a:ext>
            </a:extLst>
          </p:cNvPr>
          <p:cNvPicPr>
            <a:picLocks noChangeAspect="1"/>
          </p:cNvPicPr>
          <p:nvPr/>
        </p:nvPicPr>
        <p:blipFill>
          <a:blip r:embed="rId7" cstate="print">
            <a:extLst>
              <a:ext uri="{28A0092B-C50C-407E-A947-70E740481C1C}">
                <a14:useLocalDpi xmlns:a14="http://schemas.microsoft.com/office/drawing/2010/main" val="0"/>
              </a:ext>
            </a:extLst>
          </a:blip>
          <a:srcRect l="13102" r="13323"/>
          <a:stretch/>
        </p:blipFill>
        <p:spPr>
          <a:xfrm>
            <a:off x="5130072" y="1033392"/>
            <a:ext cx="1320207" cy="1080000"/>
          </a:xfrm>
          <a:prstGeom prst="rect">
            <a:avLst/>
          </a:prstGeom>
        </p:spPr>
      </p:pic>
      <p:sp>
        <p:nvSpPr>
          <p:cNvPr id="13" name="TextBox 12">
            <a:extLst>
              <a:ext uri="{FF2B5EF4-FFF2-40B4-BE49-F238E27FC236}">
                <a16:creationId xmlns:a16="http://schemas.microsoft.com/office/drawing/2014/main" id="{417E2D44-E7B1-9B65-0C97-CDD248631FFD}"/>
              </a:ext>
            </a:extLst>
          </p:cNvPr>
          <p:cNvSpPr txBox="1"/>
          <p:nvPr/>
        </p:nvSpPr>
        <p:spPr bwMode="auto">
          <a:xfrm>
            <a:off x="5363678" y="623320"/>
            <a:ext cx="1402634" cy="400110"/>
          </a:xfrm>
          <a:prstGeom prst="rect">
            <a:avLst/>
          </a:prstGeom>
          <a:noFill/>
        </p:spPr>
        <p:txBody>
          <a:bodyPr wrap="square" rtlCol="0">
            <a:spAutoFit/>
          </a:bodyPr>
          <a:lstStyle/>
          <a:p>
            <a:pPr algn="l">
              <a:defRPr/>
            </a:pPr>
            <a:r>
              <a:rPr lang="en-GB" sz="2000" b="1" noProof="1"/>
              <a:t>W7X</a:t>
            </a:r>
            <a:endParaRPr lang="en-GB" sz="1400" noProof="1"/>
          </a:p>
        </p:txBody>
      </p:sp>
      <p:pic>
        <p:nvPicPr>
          <p:cNvPr id="4" name="Picture 2" descr="undefined - Illustration of JT-60SA. Credit: F4E">
            <a:extLst>
              <a:ext uri="{FF2B5EF4-FFF2-40B4-BE49-F238E27FC236}">
                <a16:creationId xmlns:a16="http://schemas.microsoft.com/office/drawing/2014/main" id="{1019A8D6-E187-97BE-77F3-D6BCE0566694}"/>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0014" t="12544" r="16527" b="10313"/>
          <a:stretch/>
        </p:blipFill>
        <p:spPr bwMode="auto">
          <a:xfrm>
            <a:off x="2598188" y="3034126"/>
            <a:ext cx="2423402" cy="1799358"/>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a:extLst>
              <a:ext uri="{FF2B5EF4-FFF2-40B4-BE49-F238E27FC236}">
                <a16:creationId xmlns:a16="http://schemas.microsoft.com/office/drawing/2014/main" id="{D4CAC0B6-269E-073B-64FD-554DABF95A6D}"/>
              </a:ext>
            </a:extLst>
          </p:cNvPr>
          <p:cNvGrpSpPr/>
          <p:nvPr/>
        </p:nvGrpSpPr>
        <p:grpSpPr>
          <a:xfrm>
            <a:off x="5096573" y="2206135"/>
            <a:ext cx="2423402" cy="1719235"/>
            <a:chOff x="6084166" y="1847646"/>
            <a:chExt cx="2880000" cy="1628925"/>
          </a:xfrm>
        </p:grpSpPr>
        <p:sp>
          <p:nvSpPr>
            <p:cNvPr id="23" name="Rectangle 22">
              <a:extLst>
                <a:ext uri="{FF2B5EF4-FFF2-40B4-BE49-F238E27FC236}">
                  <a16:creationId xmlns:a16="http://schemas.microsoft.com/office/drawing/2014/main" id="{0CA4196B-F40D-2320-CF14-BA3232196A92}"/>
                </a:ext>
              </a:extLst>
            </p:cNvPr>
            <p:cNvSpPr/>
            <p:nvPr/>
          </p:nvSpPr>
          <p:spPr>
            <a:xfrm>
              <a:off x="6084166" y="1847646"/>
              <a:ext cx="2880000" cy="1620000"/>
            </a:xfrm>
            <a:prstGeom prst="rect">
              <a:avLst/>
            </a:prstGeom>
            <a:ln>
              <a:solidFill>
                <a:srgbClr val="FFFFFF"/>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pic>
          <p:nvPicPr>
            <p:cNvPr id="24" name="Picture 23" descr="A close-up of a machine&#10;&#10;Description automatically generated">
              <a:extLst>
                <a:ext uri="{FF2B5EF4-FFF2-40B4-BE49-F238E27FC236}">
                  <a16:creationId xmlns:a16="http://schemas.microsoft.com/office/drawing/2014/main" id="{66CF47B2-4FD8-2097-B460-FCFE5F7B009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704381" y="1856571"/>
              <a:ext cx="1639570" cy="1620000"/>
            </a:xfrm>
            <a:prstGeom prst="rect">
              <a:avLst/>
            </a:prstGeom>
          </p:spPr>
        </p:pic>
      </p:grpSp>
      <p:pic>
        <p:nvPicPr>
          <p:cNvPr id="25" name="Picture 24">
            <a:extLst>
              <a:ext uri="{FF2B5EF4-FFF2-40B4-BE49-F238E27FC236}">
                <a16:creationId xmlns:a16="http://schemas.microsoft.com/office/drawing/2014/main" id="{183D96BD-4F01-1F6F-06D6-DED2D3BACB3B}"/>
              </a:ext>
            </a:extLst>
          </p:cNvPr>
          <p:cNvPicPr>
            <a:picLocks noChangeAspect="1"/>
          </p:cNvPicPr>
          <p:nvPr/>
        </p:nvPicPr>
        <p:blipFill rotWithShape="1">
          <a:blip r:embed="rId10">
            <a:extLst>
              <a:ext uri="{28A0092B-C50C-407E-A947-70E740481C1C}">
                <a14:useLocalDpi xmlns:a14="http://schemas.microsoft.com/office/drawing/2010/main" val="0"/>
              </a:ext>
            </a:extLst>
          </a:blip>
          <a:srcRect l="38618" t="36921" r="34874" b="30770"/>
          <a:stretch/>
        </p:blipFill>
        <p:spPr bwMode="auto">
          <a:xfrm>
            <a:off x="138592" y="5225747"/>
            <a:ext cx="1721551" cy="1180280"/>
          </a:xfrm>
          <a:prstGeom prst="rect">
            <a:avLst/>
          </a:prstGeom>
        </p:spPr>
      </p:pic>
      <p:sp>
        <p:nvSpPr>
          <p:cNvPr id="14" name="TextBox 13">
            <a:extLst>
              <a:ext uri="{FF2B5EF4-FFF2-40B4-BE49-F238E27FC236}">
                <a16:creationId xmlns:a16="http://schemas.microsoft.com/office/drawing/2014/main" id="{54A982F1-61ED-6878-9826-3DA23903B60D}"/>
              </a:ext>
            </a:extLst>
          </p:cNvPr>
          <p:cNvSpPr txBox="1"/>
          <p:nvPr/>
        </p:nvSpPr>
        <p:spPr bwMode="auto">
          <a:xfrm>
            <a:off x="3321739" y="4720754"/>
            <a:ext cx="1402634" cy="400110"/>
          </a:xfrm>
          <a:prstGeom prst="rect">
            <a:avLst/>
          </a:prstGeom>
          <a:noFill/>
        </p:spPr>
        <p:txBody>
          <a:bodyPr wrap="square" rtlCol="0">
            <a:spAutoFit/>
          </a:bodyPr>
          <a:lstStyle/>
          <a:p>
            <a:pPr algn="l">
              <a:defRPr/>
            </a:pPr>
            <a:r>
              <a:rPr lang="en-GB" sz="2000" b="1" noProof="1"/>
              <a:t>JT60-SA</a:t>
            </a:r>
            <a:endParaRPr lang="en-GB" sz="1400" noProof="1"/>
          </a:p>
        </p:txBody>
      </p:sp>
      <p:sp>
        <p:nvSpPr>
          <p:cNvPr id="22" name="TextBox 21">
            <a:extLst>
              <a:ext uri="{FF2B5EF4-FFF2-40B4-BE49-F238E27FC236}">
                <a16:creationId xmlns:a16="http://schemas.microsoft.com/office/drawing/2014/main" id="{B6DEF1A7-8D0F-8F7F-E1A3-2B3A36037009}"/>
              </a:ext>
            </a:extLst>
          </p:cNvPr>
          <p:cNvSpPr txBox="1"/>
          <p:nvPr/>
        </p:nvSpPr>
        <p:spPr bwMode="auto">
          <a:xfrm>
            <a:off x="6880302" y="2163477"/>
            <a:ext cx="1402634" cy="400110"/>
          </a:xfrm>
          <a:prstGeom prst="rect">
            <a:avLst/>
          </a:prstGeom>
          <a:noFill/>
        </p:spPr>
        <p:txBody>
          <a:bodyPr wrap="square" rtlCol="0">
            <a:spAutoFit/>
          </a:bodyPr>
          <a:lstStyle/>
          <a:p>
            <a:pPr algn="l">
              <a:defRPr/>
            </a:pPr>
            <a:r>
              <a:rPr lang="en-GB" sz="2000" b="1" noProof="1"/>
              <a:t>DTT</a:t>
            </a:r>
            <a:endParaRPr lang="en-GB" sz="1400" noProof="1"/>
          </a:p>
        </p:txBody>
      </p:sp>
      <p:pic>
        <p:nvPicPr>
          <p:cNvPr id="26" name="Picture 25">
            <a:extLst>
              <a:ext uri="{FF2B5EF4-FFF2-40B4-BE49-F238E27FC236}">
                <a16:creationId xmlns:a16="http://schemas.microsoft.com/office/drawing/2014/main" id="{69E4044F-9B38-F8A3-6109-F69641043E7A}"/>
              </a:ext>
            </a:extLst>
          </p:cNvPr>
          <p:cNvPicPr>
            <a:picLocks noChangeAspect="1"/>
          </p:cNvPicPr>
          <p:nvPr/>
        </p:nvPicPr>
        <p:blipFill>
          <a:blip r:embed="rId11"/>
          <a:stretch>
            <a:fillRect/>
          </a:stretch>
        </p:blipFill>
        <p:spPr>
          <a:xfrm>
            <a:off x="6444376" y="4673105"/>
            <a:ext cx="1964239" cy="1714740"/>
          </a:xfrm>
          <a:prstGeom prst="rect">
            <a:avLst/>
          </a:prstGeom>
        </p:spPr>
      </p:pic>
      <p:sp>
        <p:nvSpPr>
          <p:cNvPr id="27" name="TextBox 26">
            <a:extLst>
              <a:ext uri="{FF2B5EF4-FFF2-40B4-BE49-F238E27FC236}">
                <a16:creationId xmlns:a16="http://schemas.microsoft.com/office/drawing/2014/main" id="{74252F2B-7971-886C-1F93-43E30E0394EE}"/>
              </a:ext>
            </a:extLst>
          </p:cNvPr>
          <p:cNvSpPr txBox="1"/>
          <p:nvPr/>
        </p:nvSpPr>
        <p:spPr bwMode="auto">
          <a:xfrm>
            <a:off x="6132394" y="6071698"/>
            <a:ext cx="1402634" cy="400110"/>
          </a:xfrm>
          <a:prstGeom prst="rect">
            <a:avLst/>
          </a:prstGeom>
          <a:noFill/>
        </p:spPr>
        <p:txBody>
          <a:bodyPr wrap="square" rtlCol="0">
            <a:spAutoFit/>
          </a:bodyPr>
          <a:lstStyle/>
          <a:p>
            <a:pPr algn="l">
              <a:defRPr/>
            </a:pPr>
            <a:r>
              <a:rPr lang="en-GB" sz="2000" b="1" noProof="1"/>
              <a:t>BEST</a:t>
            </a:r>
            <a:endParaRPr lang="en-GB" sz="1400" noProof="1"/>
          </a:p>
        </p:txBody>
      </p:sp>
      <p:sp>
        <p:nvSpPr>
          <p:cNvPr id="20" name="TextBox 19">
            <a:extLst>
              <a:ext uri="{FF2B5EF4-FFF2-40B4-BE49-F238E27FC236}">
                <a16:creationId xmlns:a16="http://schemas.microsoft.com/office/drawing/2014/main" id="{1A33DDFF-999C-F00F-8EFF-D60E0993726D}"/>
              </a:ext>
            </a:extLst>
          </p:cNvPr>
          <p:cNvSpPr txBox="1"/>
          <p:nvPr/>
        </p:nvSpPr>
        <p:spPr>
          <a:xfrm>
            <a:off x="138592" y="2143881"/>
            <a:ext cx="6219824" cy="646331"/>
          </a:xfrm>
          <a:prstGeom prst="rect">
            <a:avLst/>
          </a:prstGeom>
          <a:noFill/>
        </p:spPr>
        <p:txBody>
          <a:bodyPr wrap="square">
            <a:spAutoFit/>
          </a:bodyPr>
          <a:lstStyle/>
          <a:p>
            <a:pPr marL="285750" indent="-285750">
              <a:buFont typeface="Courier New" panose="02070309020205020404" pitchFamily="49" charset="0"/>
              <a:buChar char="o"/>
            </a:pPr>
            <a:endParaRPr lang="en-GB" noProof="1"/>
          </a:p>
          <a:p>
            <a:pPr marL="285750" indent="-285750">
              <a:buFont typeface="Courier New" panose="02070309020205020404" pitchFamily="49" charset="0"/>
              <a:buChar char="o"/>
            </a:pPr>
            <a:r>
              <a:rPr lang="en-GB" b="1" noProof="1">
                <a:solidFill>
                  <a:schemeClr val="tx2"/>
                </a:solidFill>
              </a:rPr>
              <a:t>JT-60SA: </a:t>
            </a:r>
            <a:r>
              <a:rPr lang="it-IT" noProof="1"/>
              <a:t>EUROfusion e’coinvolto nell’uso di JT-60SA</a:t>
            </a:r>
            <a:endParaRPr lang="en-GB" noProof="1"/>
          </a:p>
        </p:txBody>
      </p:sp>
      <p:sp>
        <p:nvSpPr>
          <p:cNvPr id="28" name="TextBox 27">
            <a:extLst>
              <a:ext uri="{FF2B5EF4-FFF2-40B4-BE49-F238E27FC236}">
                <a16:creationId xmlns:a16="http://schemas.microsoft.com/office/drawing/2014/main" id="{C9589F5F-0F8D-1DCC-CB48-DAB55A1ED792}"/>
              </a:ext>
            </a:extLst>
          </p:cNvPr>
          <p:cNvSpPr txBox="1"/>
          <p:nvPr/>
        </p:nvSpPr>
        <p:spPr bwMode="auto">
          <a:xfrm>
            <a:off x="105450" y="3286755"/>
            <a:ext cx="2838279" cy="1938992"/>
          </a:xfrm>
          <a:prstGeom prst="rect">
            <a:avLst/>
          </a:prstGeom>
          <a:noFill/>
        </p:spPr>
        <p:txBody>
          <a:bodyPr wrap="square">
            <a:spAutoFit/>
          </a:bodyPr>
          <a:lstStyle/>
          <a:p>
            <a:pPr marL="285750" lvl="1" indent="-285750">
              <a:buFont typeface="Courier New" panose="02070309020205020404" pitchFamily="49" charset="0"/>
              <a:buChar char="o"/>
            </a:pPr>
            <a:r>
              <a:rPr lang="en-GB" b="1" noProof="1">
                <a:solidFill>
                  <a:schemeClr val="tx2"/>
                </a:solidFill>
              </a:rPr>
              <a:t>COMPASS-U: </a:t>
            </a:r>
          </a:p>
          <a:p>
            <a:pPr marL="266700" lvl="1"/>
            <a:r>
              <a:rPr lang="it-IT" sz="1400" dirty="0"/>
              <a:t>Campo magnetico elevato (5 T) Prima parete calda e PFC (500 °C). Possibilità di testare materiali convenzionali e di studiare LM su scala più ampia (Li, Sn, </a:t>
            </a:r>
            <a:r>
              <a:rPr lang="it-IT" sz="1400" dirty="0" err="1"/>
              <a:t>LiSn</a:t>
            </a:r>
            <a:r>
              <a:rPr lang="it-IT" sz="1400" dirty="0"/>
              <a:t>)</a:t>
            </a:r>
            <a:endParaRPr lang="en-US" sz="1200" i="1" dirty="0">
              <a:cs typeface="Arial"/>
            </a:endParaRPr>
          </a:p>
          <a:p>
            <a:pPr marL="285750" indent="-285750">
              <a:buFont typeface="Courier New" panose="02070309020205020404" pitchFamily="49" charset="0"/>
              <a:buChar char="o"/>
            </a:pPr>
            <a:endParaRPr lang="en-GB" sz="1800" noProof="1"/>
          </a:p>
        </p:txBody>
      </p:sp>
      <p:pic>
        <p:nvPicPr>
          <p:cNvPr id="89" name="Picture 88">
            <a:extLst>
              <a:ext uri="{FF2B5EF4-FFF2-40B4-BE49-F238E27FC236}">
                <a16:creationId xmlns:a16="http://schemas.microsoft.com/office/drawing/2014/main" id="{56CFE1B1-50C7-25FB-3D25-26DFE7362119}"/>
              </a:ext>
            </a:extLst>
          </p:cNvPr>
          <p:cNvPicPr>
            <a:picLocks noChangeAspect="1"/>
          </p:cNvPicPr>
          <p:nvPr/>
        </p:nvPicPr>
        <p:blipFill>
          <a:blip r:embed="rId12"/>
          <a:stretch>
            <a:fillRect/>
          </a:stretch>
        </p:blipFill>
        <p:spPr>
          <a:xfrm>
            <a:off x="7660234" y="833984"/>
            <a:ext cx="2490370" cy="2304498"/>
          </a:xfrm>
          <a:prstGeom prst="rect">
            <a:avLst/>
          </a:prstGeom>
        </p:spPr>
      </p:pic>
      <p:pic>
        <p:nvPicPr>
          <p:cNvPr id="90" name="Picture 89">
            <a:extLst>
              <a:ext uri="{FF2B5EF4-FFF2-40B4-BE49-F238E27FC236}">
                <a16:creationId xmlns:a16="http://schemas.microsoft.com/office/drawing/2014/main" id="{85F4EAC4-7CB4-12EC-01DE-18F83106FAA8}"/>
              </a:ext>
            </a:extLst>
          </p:cNvPr>
          <p:cNvPicPr>
            <a:picLocks noChangeAspect="1"/>
          </p:cNvPicPr>
          <p:nvPr/>
        </p:nvPicPr>
        <p:blipFill>
          <a:blip r:embed="rId13"/>
          <a:stretch>
            <a:fillRect/>
          </a:stretch>
        </p:blipFill>
        <p:spPr>
          <a:xfrm>
            <a:off x="10404560" y="898981"/>
            <a:ext cx="1578607" cy="1045701"/>
          </a:xfrm>
          <a:prstGeom prst="rect">
            <a:avLst/>
          </a:prstGeom>
        </p:spPr>
      </p:pic>
      <p:pic>
        <p:nvPicPr>
          <p:cNvPr id="92" name="Picture 91">
            <a:extLst>
              <a:ext uri="{FF2B5EF4-FFF2-40B4-BE49-F238E27FC236}">
                <a16:creationId xmlns:a16="http://schemas.microsoft.com/office/drawing/2014/main" id="{718C8489-7307-FFFD-B7B1-99A85C2F9575}"/>
              </a:ext>
            </a:extLst>
          </p:cNvPr>
          <p:cNvPicPr>
            <a:picLocks noChangeAspect="1"/>
          </p:cNvPicPr>
          <p:nvPr/>
        </p:nvPicPr>
        <p:blipFill>
          <a:blip r:embed="rId14"/>
          <a:stretch>
            <a:fillRect/>
          </a:stretch>
        </p:blipFill>
        <p:spPr>
          <a:xfrm>
            <a:off x="10331762" y="2229999"/>
            <a:ext cx="1751447" cy="1804153"/>
          </a:xfrm>
          <a:prstGeom prst="rect">
            <a:avLst/>
          </a:prstGeom>
        </p:spPr>
      </p:pic>
      <p:pic>
        <p:nvPicPr>
          <p:cNvPr id="93" name="Picture 92">
            <a:extLst>
              <a:ext uri="{FF2B5EF4-FFF2-40B4-BE49-F238E27FC236}">
                <a16:creationId xmlns:a16="http://schemas.microsoft.com/office/drawing/2014/main" id="{8A08C4E3-C045-729C-CA64-CA928EBD9DE0}"/>
              </a:ext>
            </a:extLst>
          </p:cNvPr>
          <p:cNvPicPr>
            <a:picLocks noChangeAspect="1"/>
          </p:cNvPicPr>
          <p:nvPr/>
        </p:nvPicPr>
        <p:blipFill>
          <a:blip r:embed="rId15"/>
          <a:stretch>
            <a:fillRect/>
          </a:stretch>
        </p:blipFill>
        <p:spPr>
          <a:xfrm>
            <a:off x="10191531" y="4109024"/>
            <a:ext cx="1926796" cy="2354003"/>
          </a:xfrm>
          <a:prstGeom prst="rect">
            <a:avLst/>
          </a:prstGeom>
        </p:spPr>
      </p:pic>
      <p:pic>
        <p:nvPicPr>
          <p:cNvPr id="94" name="Picture 93">
            <a:extLst>
              <a:ext uri="{FF2B5EF4-FFF2-40B4-BE49-F238E27FC236}">
                <a16:creationId xmlns:a16="http://schemas.microsoft.com/office/drawing/2014/main" id="{B133964B-D39C-A125-5E91-BE29532861AF}"/>
              </a:ext>
            </a:extLst>
          </p:cNvPr>
          <p:cNvPicPr>
            <a:picLocks noChangeAspect="1"/>
          </p:cNvPicPr>
          <p:nvPr/>
        </p:nvPicPr>
        <p:blipFill>
          <a:blip r:embed="rId16"/>
          <a:stretch>
            <a:fillRect/>
          </a:stretch>
        </p:blipFill>
        <p:spPr>
          <a:xfrm>
            <a:off x="8357353" y="3138482"/>
            <a:ext cx="1793251" cy="1008467"/>
          </a:xfrm>
          <a:prstGeom prst="rect">
            <a:avLst/>
          </a:prstGeom>
        </p:spPr>
      </p:pic>
      <p:pic>
        <p:nvPicPr>
          <p:cNvPr id="96" name="Picture 95">
            <a:extLst>
              <a:ext uri="{FF2B5EF4-FFF2-40B4-BE49-F238E27FC236}">
                <a16:creationId xmlns:a16="http://schemas.microsoft.com/office/drawing/2014/main" id="{2B7FE00C-F8EC-0F01-1E4D-F2E931F88C46}"/>
              </a:ext>
            </a:extLst>
          </p:cNvPr>
          <p:cNvPicPr>
            <a:picLocks noChangeAspect="1"/>
          </p:cNvPicPr>
          <p:nvPr/>
        </p:nvPicPr>
        <p:blipFill>
          <a:blip r:embed="rId17"/>
          <a:stretch>
            <a:fillRect/>
          </a:stretch>
        </p:blipFill>
        <p:spPr>
          <a:xfrm>
            <a:off x="8368895" y="4158617"/>
            <a:ext cx="1996915" cy="949238"/>
          </a:xfrm>
          <a:prstGeom prst="rect">
            <a:avLst/>
          </a:prstGeom>
        </p:spPr>
      </p:pic>
      <p:pic>
        <p:nvPicPr>
          <p:cNvPr id="97" name="Picture 96">
            <a:extLst>
              <a:ext uri="{FF2B5EF4-FFF2-40B4-BE49-F238E27FC236}">
                <a16:creationId xmlns:a16="http://schemas.microsoft.com/office/drawing/2014/main" id="{36193DB9-76F1-1F57-2E73-51F218D00BFF}"/>
              </a:ext>
            </a:extLst>
          </p:cNvPr>
          <p:cNvPicPr>
            <a:picLocks noChangeAspect="1"/>
          </p:cNvPicPr>
          <p:nvPr/>
        </p:nvPicPr>
        <p:blipFill>
          <a:blip r:embed="rId18"/>
          <a:stretch>
            <a:fillRect/>
          </a:stretch>
        </p:blipFill>
        <p:spPr>
          <a:xfrm>
            <a:off x="8395029" y="5182726"/>
            <a:ext cx="1796502" cy="1259155"/>
          </a:xfrm>
          <a:prstGeom prst="rect">
            <a:avLst/>
          </a:prstGeom>
        </p:spPr>
      </p:pic>
      <p:sp>
        <p:nvSpPr>
          <p:cNvPr id="98" name="Rectangle 97">
            <a:extLst>
              <a:ext uri="{FF2B5EF4-FFF2-40B4-BE49-F238E27FC236}">
                <a16:creationId xmlns:a16="http://schemas.microsoft.com/office/drawing/2014/main" id="{572C9A27-3427-04CD-41EE-0F0864274C8B}"/>
              </a:ext>
            </a:extLst>
          </p:cNvPr>
          <p:cNvSpPr/>
          <p:nvPr/>
        </p:nvSpPr>
        <p:spPr>
          <a:xfrm>
            <a:off x="7624424" y="570470"/>
            <a:ext cx="562975" cy="131910"/>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TextBox 98">
            <a:extLst>
              <a:ext uri="{FF2B5EF4-FFF2-40B4-BE49-F238E27FC236}">
                <a16:creationId xmlns:a16="http://schemas.microsoft.com/office/drawing/2014/main" id="{C046781F-E14E-4923-1291-39CE55B62202}"/>
              </a:ext>
            </a:extLst>
          </p:cNvPr>
          <p:cNvSpPr txBox="1"/>
          <p:nvPr/>
        </p:nvSpPr>
        <p:spPr>
          <a:xfrm>
            <a:off x="8247745" y="480261"/>
            <a:ext cx="1035925" cy="276999"/>
          </a:xfrm>
          <a:prstGeom prst="rect">
            <a:avLst/>
          </a:prstGeom>
          <a:noFill/>
        </p:spPr>
        <p:txBody>
          <a:bodyPr wrap="none" rtlCol="0">
            <a:spAutoFit/>
          </a:bodyPr>
          <a:lstStyle/>
          <a:p>
            <a:pPr algn="l"/>
            <a:r>
              <a:rPr lang="en-US" sz="1200" dirty="0"/>
              <a:t>In </a:t>
            </a:r>
            <a:r>
              <a:rPr lang="en-US" sz="1200" dirty="0" err="1"/>
              <a:t>operazione</a:t>
            </a:r>
            <a:endParaRPr lang="en-GB" sz="1200" dirty="0"/>
          </a:p>
        </p:txBody>
      </p:sp>
      <p:sp>
        <p:nvSpPr>
          <p:cNvPr id="100" name="Rectangle 99">
            <a:extLst>
              <a:ext uri="{FF2B5EF4-FFF2-40B4-BE49-F238E27FC236}">
                <a16:creationId xmlns:a16="http://schemas.microsoft.com/office/drawing/2014/main" id="{A63B70CD-DADF-C863-B7CC-530A847ED1F0}"/>
              </a:ext>
            </a:extLst>
          </p:cNvPr>
          <p:cNvSpPr/>
          <p:nvPr/>
        </p:nvSpPr>
        <p:spPr>
          <a:xfrm>
            <a:off x="9447703" y="544230"/>
            <a:ext cx="562975" cy="131910"/>
          </a:xfrm>
          <a:prstGeom prst="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TextBox 100">
            <a:extLst>
              <a:ext uri="{FF2B5EF4-FFF2-40B4-BE49-F238E27FC236}">
                <a16:creationId xmlns:a16="http://schemas.microsoft.com/office/drawing/2014/main" id="{0A13F3FC-540D-F0E8-6CC5-DA4B56E7C878}"/>
              </a:ext>
            </a:extLst>
          </p:cNvPr>
          <p:cNvSpPr txBox="1"/>
          <p:nvPr/>
        </p:nvSpPr>
        <p:spPr>
          <a:xfrm>
            <a:off x="10071024" y="454021"/>
            <a:ext cx="2047303" cy="461665"/>
          </a:xfrm>
          <a:prstGeom prst="rect">
            <a:avLst/>
          </a:prstGeom>
          <a:noFill/>
        </p:spPr>
        <p:txBody>
          <a:bodyPr wrap="square" rtlCol="0">
            <a:spAutoFit/>
          </a:bodyPr>
          <a:lstStyle/>
          <a:p>
            <a:r>
              <a:rPr lang="en-US" sz="1200" dirty="0"/>
              <a:t>In </a:t>
            </a:r>
            <a:r>
              <a:rPr lang="en-US" sz="1200" dirty="0" err="1"/>
              <a:t>construzione</a:t>
            </a:r>
            <a:r>
              <a:rPr lang="en-US" sz="1200" dirty="0"/>
              <a:t> o aggiornamento</a:t>
            </a:r>
            <a:endParaRPr lang="en-GB" sz="1200" dirty="0"/>
          </a:p>
        </p:txBody>
      </p:sp>
      <p:sp>
        <p:nvSpPr>
          <p:cNvPr id="10" name="TextBox 9">
            <a:extLst>
              <a:ext uri="{FF2B5EF4-FFF2-40B4-BE49-F238E27FC236}">
                <a16:creationId xmlns:a16="http://schemas.microsoft.com/office/drawing/2014/main" id="{65B4BB76-DFC6-8317-8D74-123480F07180}"/>
              </a:ext>
            </a:extLst>
          </p:cNvPr>
          <p:cNvSpPr txBox="1"/>
          <p:nvPr/>
        </p:nvSpPr>
        <p:spPr>
          <a:xfrm>
            <a:off x="2491409" y="5113879"/>
            <a:ext cx="3604591" cy="1169551"/>
          </a:xfrm>
          <a:prstGeom prst="rect">
            <a:avLst/>
          </a:prstGeom>
          <a:noFill/>
        </p:spPr>
        <p:txBody>
          <a:bodyPr wrap="square">
            <a:spAutoFit/>
          </a:bodyPr>
          <a:lstStyle/>
          <a:p>
            <a:r>
              <a:rPr lang="en-GB" sz="14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Padova é  </a:t>
            </a:r>
            <a:r>
              <a:rPr lang="en-GB" sz="1400" dirty="0" err="1">
                <a:solidFill>
                  <a:srgbClr val="000000"/>
                </a:solidFill>
                <a:effectLst/>
                <a:latin typeface="Aptos" panose="020B0004020202020204" pitchFamily="34" charset="0"/>
                <a:ea typeface="Times New Roman" panose="02020603050405020304" pitchFamily="18" charset="0"/>
                <a:cs typeface="Aptos" panose="020B0004020202020204" pitchFamily="34" charset="0"/>
              </a:rPr>
              <a:t>coinvolta</a:t>
            </a:r>
            <a:r>
              <a:rPr lang="en-GB" sz="14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 da tempo con JT-60Sa con </a:t>
            </a:r>
            <a:r>
              <a:rPr lang="en-GB" sz="1400" dirty="0" err="1">
                <a:solidFill>
                  <a:srgbClr val="000000"/>
                </a:solidFill>
                <a:effectLst/>
                <a:latin typeface="Aptos" panose="020B0004020202020204" pitchFamily="34" charset="0"/>
                <a:ea typeface="Times New Roman" panose="02020603050405020304" pitchFamily="18" charset="0"/>
                <a:cs typeface="Aptos" panose="020B0004020202020204" pitchFamily="34" charset="0"/>
              </a:rPr>
              <a:t>importanti</a:t>
            </a:r>
            <a:r>
              <a:rPr lang="en-GB" sz="14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 </a:t>
            </a:r>
            <a:r>
              <a:rPr lang="en-GB" sz="1400" dirty="0" err="1">
                <a:solidFill>
                  <a:srgbClr val="000000"/>
                </a:solidFill>
                <a:effectLst/>
                <a:latin typeface="Aptos" panose="020B0004020202020204" pitchFamily="34" charset="0"/>
                <a:ea typeface="Times New Roman" panose="02020603050405020304" pitchFamily="18" charset="0"/>
                <a:cs typeface="Aptos" panose="020B0004020202020204" pitchFamily="34" charset="0"/>
              </a:rPr>
              <a:t>commesse</a:t>
            </a:r>
            <a:r>
              <a:rPr lang="en-GB" sz="14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 (Quench Protection System, RWM control and power supply, 2 delle </a:t>
            </a:r>
            <a:r>
              <a:rPr lang="en-GB" sz="1400" dirty="0" err="1">
                <a:solidFill>
                  <a:srgbClr val="000000"/>
                </a:solidFill>
                <a:effectLst/>
                <a:latin typeface="Aptos" panose="020B0004020202020204" pitchFamily="34" charset="0"/>
                <a:ea typeface="Times New Roman" panose="02020603050405020304" pitchFamily="18" charset="0"/>
                <a:cs typeface="Aptos" panose="020B0004020202020204" pitchFamily="34" charset="0"/>
              </a:rPr>
              <a:t>diagnostiche</a:t>
            </a:r>
            <a:r>
              <a:rPr lang="en-GB" sz="14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 </a:t>
            </a:r>
            <a:r>
              <a:rPr lang="en-GB" sz="1400" dirty="0" err="1">
                <a:solidFill>
                  <a:srgbClr val="000000"/>
                </a:solidFill>
                <a:effectLst/>
                <a:latin typeface="Aptos" panose="020B0004020202020204" pitchFamily="34" charset="0"/>
                <a:ea typeface="Times New Roman" panose="02020603050405020304" pitchFamily="18" charset="0"/>
                <a:cs typeface="Aptos" panose="020B0004020202020204" pitchFamily="34" charset="0"/>
              </a:rPr>
              <a:t>europee</a:t>
            </a:r>
            <a:r>
              <a:rPr lang="en-GB" sz="14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 come il Thomson Scattering ed il VUV).</a:t>
            </a:r>
            <a:endParaRPr lang="en-GB" sz="1400" dirty="0"/>
          </a:p>
        </p:txBody>
      </p:sp>
      <p:sp>
        <p:nvSpPr>
          <p:cNvPr id="21" name="TextBox 20">
            <a:extLst>
              <a:ext uri="{FF2B5EF4-FFF2-40B4-BE49-F238E27FC236}">
                <a16:creationId xmlns:a16="http://schemas.microsoft.com/office/drawing/2014/main" id="{D7DDC730-ED78-BDF6-E25B-036553B4B947}"/>
              </a:ext>
            </a:extLst>
          </p:cNvPr>
          <p:cNvSpPr txBox="1"/>
          <p:nvPr/>
        </p:nvSpPr>
        <p:spPr bwMode="auto">
          <a:xfrm>
            <a:off x="4938922" y="3597540"/>
            <a:ext cx="3264158" cy="1169551"/>
          </a:xfrm>
          <a:prstGeom prst="rect">
            <a:avLst/>
          </a:prstGeom>
          <a:noFill/>
        </p:spPr>
        <p:txBody>
          <a:bodyPr wrap="square" rtlCol="0">
            <a:spAutoFit/>
          </a:bodyPr>
          <a:lstStyle/>
          <a:p>
            <a:pPr marL="285750" indent="-285750">
              <a:buFont typeface="Courier New" panose="02070309020205020404" pitchFamily="49" charset="0"/>
              <a:buChar char="o"/>
            </a:pPr>
            <a:endParaRPr lang="en-GB" sz="1400" noProof="1"/>
          </a:p>
          <a:p>
            <a:pPr marL="285750" indent="-285750">
              <a:buFont typeface="Courier New" panose="02070309020205020404" pitchFamily="49" charset="0"/>
              <a:buChar char="o"/>
            </a:pPr>
            <a:r>
              <a:rPr lang="en-GB" sz="1400" b="1" noProof="1">
                <a:solidFill>
                  <a:schemeClr val="tx2"/>
                </a:solidFill>
              </a:rPr>
              <a:t>DTT: </a:t>
            </a:r>
            <a:r>
              <a:rPr lang="it-IT" sz="1400" noProof="1"/>
              <a:t>contribuirá alla preparazione del  Piano di Ricerca e alla fornitura di divertori e altri sistemi ausiliari</a:t>
            </a:r>
            <a:r>
              <a:rPr lang="en-GB" sz="1400" noProof="1">
                <a:solidFill>
                  <a:schemeClr val="tx2"/>
                </a:solidFill>
              </a:rPr>
              <a:t>.</a:t>
            </a:r>
            <a:endParaRPr lang="en-GB" sz="1400" noProof="1"/>
          </a:p>
          <a:p>
            <a:endParaRPr lang="en-GB" sz="1400" noProof="1"/>
          </a:p>
        </p:txBody>
      </p:sp>
      <p:sp>
        <p:nvSpPr>
          <p:cNvPr id="31" name="Footer Placeholder 2">
            <a:extLst>
              <a:ext uri="{FF2B5EF4-FFF2-40B4-BE49-F238E27FC236}">
                <a16:creationId xmlns:a16="http://schemas.microsoft.com/office/drawing/2014/main" id="{7C345B6C-3823-754A-931A-B3D732FD2044}"/>
              </a:ext>
            </a:extLst>
          </p:cNvPr>
          <p:cNvSpPr>
            <a:spLocks noGrp="1"/>
          </p:cNvSpPr>
          <p:nvPr>
            <p:ph type="ftr" sz="quarter" idx="11"/>
          </p:nvPr>
        </p:nvSpPr>
        <p:spPr>
          <a:xfrm>
            <a:off x="825623" y="6555770"/>
            <a:ext cx="8419977" cy="646330"/>
          </a:xfrm>
        </p:spPr>
        <p:txBody>
          <a:bodyPr/>
          <a:lstStyle/>
          <a:p>
            <a:r>
              <a:rPr lang="en-GB" dirty="0">
                <a:solidFill>
                  <a:prstClr val="white"/>
                </a:solidFill>
              </a:rPr>
              <a:t>G. Federici, </a:t>
            </a:r>
            <a:r>
              <a:rPr lang="en-GB" dirty="0" err="1">
                <a:solidFill>
                  <a:prstClr val="white"/>
                </a:solidFill>
              </a:rPr>
              <a:t>EUROfusion</a:t>
            </a:r>
            <a:r>
              <a:rPr lang="en-GB" dirty="0">
                <a:solidFill>
                  <a:prstClr val="white"/>
                </a:solidFill>
              </a:rPr>
              <a:t> PM| NEFERTARI final workshop| Padova – 25</a:t>
            </a:r>
            <a:r>
              <a:rPr lang="en-GB" baseline="30000" dirty="0">
                <a:solidFill>
                  <a:prstClr val="white"/>
                </a:solidFill>
              </a:rPr>
              <a:t> </a:t>
            </a:r>
            <a:r>
              <a:rPr lang="en-GB" dirty="0" err="1">
                <a:solidFill>
                  <a:prstClr val="white"/>
                </a:solidFill>
              </a:rPr>
              <a:t>marzo</a:t>
            </a:r>
            <a:r>
              <a:rPr lang="en-GB" dirty="0">
                <a:solidFill>
                  <a:prstClr val="white"/>
                </a:solidFill>
              </a:rPr>
              <a:t> 2026 </a:t>
            </a:r>
          </a:p>
        </p:txBody>
      </p:sp>
      <p:sp>
        <p:nvSpPr>
          <p:cNvPr id="32" name="Slide Number Placeholder 3">
            <a:extLst>
              <a:ext uri="{FF2B5EF4-FFF2-40B4-BE49-F238E27FC236}">
                <a16:creationId xmlns:a16="http://schemas.microsoft.com/office/drawing/2014/main" id="{6AC2F1B9-E906-7994-62E6-0905A23FFB5B}"/>
              </a:ext>
            </a:extLst>
          </p:cNvPr>
          <p:cNvSpPr>
            <a:spLocks noGrp="1"/>
          </p:cNvSpPr>
          <p:nvPr>
            <p:ph type="sldNum" sz="quarter" idx="12"/>
          </p:nvPr>
        </p:nvSpPr>
        <p:spPr>
          <a:xfrm>
            <a:off x="0" y="6590037"/>
            <a:ext cx="720080" cy="199174"/>
          </a:xfrm>
        </p:spPr>
        <p:txBody>
          <a:bodyPr/>
          <a:lstStyle/>
          <a:p>
            <a:fld id="{6A6D9FA1-99C7-4910-8E32-B85D378B0060}" type="slidenum">
              <a:rPr lang="en-GB" smtClean="0">
                <a:solidFill>
                  <a:prstClr val="white"/>
                </a:solidFill>
              </a:rPr>
              <a:pPr/>
              <a:t>3</a:t>
            </a:fld>
            <a:endParaRPr lang="en-GB" dirty="0">
              <a:solidFill>
                <a:prstClr val="white"/>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89A6713-705B-4271-AA1D-C48D5ACF7845}"/>
              </a:ext>
            </a:extLst>
          </p:cNvPr>
          <p:cNvSpPr>
            <a:spLocks noGrp="1"/>
          </p:cNvSpPr>
          <p:nvPr>
            <p:ph idx="1"/>
          </p:nvPr>
        </p:nvSpPr>
        <p:spPr>
          <a:xfrm>
            <a:off x="559560" y="1023558"/>
            <a:ext cx="11553191" cy="4468081"/>
          </a:xfrm>
        </p:spPr>
        <p:txBody>
          <a:bodyPr>
            <a:noAutofit/>
          </a:bodyPr>
          <a:lstStyle/>
          <a:p>
            <a:pPr>
              <a:spcBef>
                <a:spcPts val="0"/>
              </a:spcBef>
              <a:spcAft>
                <a:spcPts val="600"/>
              </a:spcAft>
            </a:pPr>
            <a:r>
              <a:rPr lang="it-IT" sz="2000" dirty="0">
                <a:highlight>
                  <a:srgbClr val="F99891"/>
                </a:highlight>
              </a:rPr>
              <a:t>Crescente senso di urgenza, da parte dei governi e del settore privato e dell'opinione pubblica, per affrontare e risolvere i problemi (non nuovi) di sicurezza energetica e impatto ambientale</a:t>
            </a:r>
          </a:p>
          <a:p>
            <a:pPr lvl="1">
              <a:spcBef>
                <a:spcPts val="0"/>
              </a:spcBef>
              <a:spcAft>
                <a:spcPts val="600"/>
              </a:spcAft>
            </a:pPr>
            <a:r>
              <a:rPr lang="it-IT" sz="2000" b="1" dirty="0"/>
              <a:t>Opportunità: </a:t>
            </a:r>
            <a:r>
              <a:rPr lang="it-IT" sz="2000" dirty="0"/>
              <a:t>forte sostegno degli stakeholder</a:t>
            </a:r>
          </a:p>
          <a:p>
            <a:pPr lvl="1">
              <a:spcBef>
                <a:spcPts val="0"/>
              </a:spcBef>
              <a:spcAft>
                <a:spcPts val="600"/>
              </a:spcAft>
            </a:pPr>
            <a:r>
              <a:rPr lang="it-IT" sz="2000" b="1" dirty="0"/>
              <a:t>Rischi: </a:t>
            </a:r>
            <a:r>
              <a:rPr lang="it-IT" sz="2000" dirty="0"/>
              <a:t>aspettative eccessive, incapacità di raggiungere gli obiettivi preposti</a:t>
            </a:r>
          </a:p>
          <a:p>
            <a:pPr marL="342900" lvl="1" indent="0">
              <a:spcBef>
                <a:spcPts val="0"/>
              </a:spcBef>
              <a:spcAft>
                <a:spcPts val="600"/>
              </a:spcAft>
              <a:buNone/>
            </a:pPr>
            <a:endParaRPr lang="en-GB" sz="1000" dirty="0">
              <a:highlight>
                <a:srgbClr val="F99891"/>
              </a:highlight>
            </a:endParaRPr>
          </a:p>
          <a:p>
            <a:pPr>
              <a:spcBef>
                <a:spcPts val="0"/>
              </a:spcBef>
              <a:spcAft>
                <a:spcPts val="600"/>
              </a:spcAft>
            </a:pPr>
            <a:r>
              <a:rPr lang="it-IT" sz="2000" dirty="0">
                <a:highlight>
                  <a:srgbClr val="F99891"/>
                </a:highlight>
              </a:rPr>
              <a:t>Start-up di fusione (investitori privati) ... a volte con aspettative troppo ambiziose e non </a:t>
            </a:r>
            <a:r>
              <a:rPr lang="it-IT" sz="2000" dirty="0" err="1">
                <a:highlight>
                  <a:srgbClr val="F99891"/>
                </a:highlight>
              </a:rPr>
              <a:t>relizzabili</a:t>
            </a:r>
            <a:endParaRPr lang="it-IT" sz="2000" dirty="0">
              <a:highlight>
                <a:srgbClr val="F99891"/>
              </a:highlight>
            </a:endParaRPr>
          </a:p>
          <a:p>
            <a:pPr lvl="1">
              <a:spcBef>
                <a:spcPts val="0"/>
              </a:spcBef>
              <a:spcAft>
                <a:spcPts val="600"/>
              </a:spcAft>
            </a:pPr>
            <a:r>
              <a:rPr lang="it-IT" sz="2000" b="1" dirty="0"/>
              <a:t>Opportunità: </a:t>
            </a:r>
            <a:r>
              <a:rPr lang="it-IT" sz="2000" dirty="0"/>
              <a:t>investimenti aggiuntivi, minore burocrazia e maggiore efficienza</a:t>
            </a:r>
          </a:p>
          <a:p>
            <a:pPr lvl="1">
              <a:spcBef>
                <a:spcPts val="0"/>
              </a:spcBef>
              <a:spcAft>
                <a:spcPts val="600"/>
              </a:spcAft>
            </a:pPr>
            <a:r>
              <a:rPr lang="it-IT" sz="2000" b="1" dirty="0"/>
              <a:t>Rischi: </a:t>
            </a:r>
            <a:r>
              <a:rPr lang="it-IT" sz="2000" dirty="0"/>
              <a:t>lo scoppio di una bolla che può mettere in discussione la credibilità di tutto il programma</a:t>
            </a:r>
            <a:endParaRPr lang="en-GB" sz="2000" dirty="0"/>
          </a:p>
          <a:p>
            <a:pPr>
              <a:spcBef>
                <a:spcPts val="0"/>
              </a:spcBef>
              <a:spcAft>
                <a:spcPts val="600"/>
              </a:spcAft>
            </a:pPr>
            <a:r>
              <a:rPr lang="en-GB" sz="2000" dirty="0">
                <a:highlight>
                  <a:srgbClr val="F99891"/>
                </a:highlight>
              </a:rPr>
              <a:t>La </a:t>
            </a:r>
            <a:r>
              <a:rPr lang="en-GB" sz="2000" dirty="0" err="1">
                <a:highlight>
                  <a:srgbClr val="F99891"/>
                </a:highlight>
              </a:rPr>
              <a:t>nuova</a:t>
            </a:r>
            <a:r>
              <a:rPr lang="en-GB" sz="2000" dirty="0">
                <a:highlight>
                  <a:srgbClr val="F99891"/>
                </a:highlight>
              </a:rPr>
              <a:t> baseline di ITER</a:t>
            </a:r>
          </a:p>
          <a:p>
            <a:pPr lvl="1">
              <a:spcBef>
                <a:spcPts val="0"/>
              </a:spcBef>
              <a:spcAft>
                <a:spcPts val="600"/>
              </a:spcAft>
            </a:pPr>
            <a:r>
              <a:rPr lang="it-IT" sz="2000" b="1" dirty="0"/>
              <a:t>Opportunità: </a:t>
            </a:r>
            <a:r>
              <a:rPr lang="it-IT" sz="2000" dirty="0"/>
              <a:t>il turnaround e il record di esecuzione del progetto nel 2024 e 2025 apre nuove prospettive di collaborazione con ITER (fisica e ingegneria)</a:t>
            </a:r>
            <a:r>
              <a:rPr lang="it-IT" sz="2000" b="1" dirty="0"/>
              <a:t>
Rischi: </a:t>
            </a:r>
            <a:r>
              <a:rPr lang="it-IT" sz="2000" dirty="0"/>
              <a:t>ritardi annunciati che  richiedono una revisione della strategia della fusione Europea</a:t>
            </a:r>
            <a:endParaRPr lang="en-GB" sz="2000" dirty="0"/>
          </a:p>
          <a:p>
            <a:pPr algn="just">
              <a:spcBef>
                <a:spcPts val="0"/>
              </a:spcBef>
              <a:spcAft>
                <a:spcPts val="600"/>
              </a:spcAft>
            </a:pPr>
            <a:endParaRPr lang="en-GB" sz="2000" dirty="0"/>
          </a:p>
          <a:p>
            <a:pPr algn="just">
              <a:spcBef>
                <a:spcPts val="0"/>
              </a:spcBef>
              <a:spcAft>
                <a:spcPts val="600"/>
              </a:spcAft>
            </a:pPr>
            <a:endParaRPr lang="en-GB" sz="2000" dirty="0">
              <a:ea typeface="Calibri" panose="020F0502020204030204" pitchFamily="34" charset="0"/>
            </a:endParaRPr>
          </a:p>
        </p:txBody>
      </p:sp>
      <p:sp>
        <p:nvSpPr>
          <p:cNvPr id="7" name="TextBox 6">
            <a:extLst>
              <a:ext uri="{FF2B5EF4-FFF2-40B4-BE49-F238E27FC236}">
                <a16:creationId xmlns:a16="http://schemas.microsoft.com/office/drawing/2014/main" id="{17A7BB89-059C-E1C5-8AC1-1345C9AF4E7D}"/>
              </a:ext>
            </a:extLst>
          </p:cNvPr>
          <p:cNvSpPr txBox="1"/>
          <p:nvPr/>
        </p:nvSpPr>
        <p:spPr>
          <a:xfrm>
            <a:off x="825623" y="22134"/>
            <a:ext cx="9601195" cy="954107"/>
          </a:xfrm>
          <a:prstGeom prst="rect">
            <a:avLst/>
          </a:prstGeom>
          <a:noFill/>
        </p:spPr>
        <p:txBody>
          <a:bodyPr wrap="square">
            <a:spAutoFit/>
          </a:bodyPr>
          <a:lstStyle/>
          <a:p>
            <a:pPr>
              <a:spcAft>
                <a:spcPts val="1200"/>
              </a:spcAft>
            </a:pPr>
            <a:r>
              <a:rPr lang="it-IT" sz="2800" b="1" dirty="0">
                <a:solidFill>
                  <a:schemeClr val="tx2"/>
                </a:solidFill>
                <a:latin typeface="Calibri" panose="020F0502020204030204" pitchFamily="34" charset="0"/>
                <a:ea typeface="Times New Roman" panose="02020603050405020304" pitchFamily="18" charset="0"/>
                <a:cs typeface="Calibri" panose="020F0502020204030204" pitchFamily="34" charset="0"/>
              </a:rPr>
              <a:t>Il panorama della ricerca sull'energia da fusione è in rapida evoluzione con nuove sfide e opportunità</a:t>
            </a:r>
            <a:endParaRPr lang="en-GB" sz="2800" b="1" dirty="0">
              <a:solidFill>
                <a:schemeClr val="tx2"/>
              </a:solidFill>
              <a:latin typeface="Calibri" panose="020F0502020204030204" pitchFamily="34" charset="0"/>
              <a:cs typeface="Calibri" panose="020F0502020204030204" pitchFamily="34" charset="0"/>
            </a:endParaRPr>
          </a:p>
        </p:txBody>
      </p:sp>
      <p:sp>
        <p:nvSpPr>
          <p:cNvPr id="11" name="Content Placeholder 2">
            <a:extLst>
              <a:ext uri="{FF2B5EF4-FFF2-40B4-BE49-F238E27FC236}">
                <a16:creationId xmlns:a16="http://schemas.microsoft.com/office/drawing/2014/main" id="{4CC44211-D727-49F4-54D2-DEC0992BB93E}"/>
              </a:ext>
            </a:extLst>
          </p:cNvPr>
          <p:cNvSpPr txBox="1">
            <a:spLocks/>
          </p:cNvSpPr>
          <p:nvPr/>
        </p:nvSpPr>
        <p:spPr>
          <a:xfrm>
            <a:off x="7819093" y="4891433"/>
            <a:ext cx="11775439" cy="1980961"/>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Arial" panose="020B0604020202020204" pitchFamily="34" charset="0"/>
              </a:defRPr>
            </a:lvl1pPr>
            <a:lvl2pPr marL="557213" indent="-214313"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Arial" panose="020B0604020202020204" pitchFamily="34" charset="0"/>
              </a:defRPr>
            </a:lvl2pPr>
            <a:lvl3pPr marL="857250" indent="-171450" algn="l" defTabSz="685800" rtl="0" eaLnBrk="1" latinLnBrk="0" hangingPunct="1">
              <a:spcBef>
                <a:spcPct val="20000"/>
              </a:spcBef>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algn="just">
              <a:spcBef>
                <a:spcPts val="0"/>
              </a:spcBef>
              <a:spcAft>
                <a:spcPts val="600"/>
              </a:spcAft>
            </a:pPr>
            <a:endParaRPr lang="en-GB" sz="1800" dirty="0">
              <a:ea typeface="Calibri" panose="020F0502020204030204" pitchFamily="34" charset="0"/>
            </a:endParaRPr>
          </a:p>
          <a:p>
            <a:pPr>
              <a:spcBef>
                <a:spcPts val="0"/>
              </a:spcBef>
              <a:spcAft>
                <a:spcPts val="600"/>
              </a:spcAft>
            </a:pPr>
            <a:endParaRPr lang="en-GB" sz="1800" dirty="0"/>
          </a:p>
        </p:txBody>
      </p:sp>
      <p:sp>
        <p:nvSpPr>
          <p:cNvPr id="2" name="TextBox 1">
            <a:extLst>
              <a:ext uri="{FF2B5EF4-FFF2-40B4-BE49-F238E27FC236}">
                <a16:creationId xmlns:a16="http://schemas.microsoft.com/office/drawing/2014/main" id="{577D9E1E-5E63-064C-67B0-7E4D3884B727}"/>
              </a:ext>
            </a:extLst>
          </p:cNvPr>
          <p:cNvSpPr txBox="1"/>
          <p:nvPr/>
        </p:nvSpPr>
        <p:spPr>
          <a:xfrm>
            <a:off x="401064" y="5434332"/>
            <a:ext cx="11711687" cy="784830"/>
          </a:xfrm>
          <a:prstGeom prst="rect">
            <a:avLst/>
          </a:prstGeom>
          <a:noFill/>
        </p:spPr>
        <p:txBody>
          <a:bodyPr wrap="square">
            <a:spAutoFit/>
          </a:bodyPr>
          <a:lstStyle/>
          <a:p>
            <a:pPr marL="285750" indent="-285750">
              <a:spcAft>
                <a:spcPts val="600"/>
              </a:spcAft>
              <a:buFont typeface="Arial" panose="020B0604020202020204" pitchFamily="34" charset="0"/>
              <a:buChar char="•"/>
            </a:pPr>
            <a:r>
              <a:rPr lang="it-IT" sz="2000" b="1">
                <a:solidFill>
                  <a:prstClr val="black"/>
                </a:solidFill>
                <a:cs typeface="Arial" panose="020B0604020202020204" pitchFamily="34" charset="0"/>
              </a:rPr>
              <a:t>Serve </a:t>
            </a:r>
            <a:r>
              <a:rPr lang="it-IT" sz="2000" b="1" dirty="0">
                <a:solidFill>
                  <a:prstClr val="black"/>
                </a:solidFill>
                <a:cs typeface="Arial" panose="020B0604020202020204" pitchFamily="34" charset="0"/>
              </a:rPr>
              <a:t>un piano audace ma credibile per accelerare la fusione (non solo di promesse)</a:t>
            </a:r>
          </a:p>
          <a:p>
            <a:pPr marL="285750" indent="-285750">
              <a:spcAft>
                <a:spcPts val="600"/>
              </a:spcAft>
              <a:buFont typeface="Arial" panose="020B0604020202020204" pitchFamily="34" charset="0"/>
              <a:buChar char="•"/>
            </a:pPr>
            <a:endParaRPr lang="en-US" sz="2000" dirty="0">
              <a:solidFill>
                <a:prstClr val="black"/>
              </a:solidFill>
              <a:highlight>
                <a:srgbClr val="ECF0F7"/>
              </a:highlight>
              <a:latin typeface="Calibri"/>
              <a:cs typeface="Arial" panose="020B0604020202020204" pitchFamily="34" charset="0"/>
            </a:endParaRPr>
          </a:p>
        </p:txBody>
      </p:sp>
      <p:sp>
        <p:nvSpPr>
          <p:cNvPr id="5" name="Footer Placeholder 2">
            <a:extLst>
              <a:ext uri="{FF2B5EF4-FFF2-40B4-BE49-F238E27FC236}">
                <a16:creationId xmlns:a16="http://schemas.microsoft.com/office/drawing/2014/main" id="{B323FA08-D376-BC30-E5B4-83A6197E6794}"/>
              </a:ext>
            </a:extLst>
          </p:cNvPr>
          <p:cNvSpPr>
            <a:spLocks noGrp="1"/>
          </p:cNvSpPr>
          <p:nvPr>
            <p:ph type="ftr" sz="quarter" idx="11"/>
          </p:nvPr>
        </p:nvSpPr>
        <p:spPr>
          <a:xfrm>
            <a:off x="825623" y="6555770"/>
            <a:ext cx="8419977" cy="646330"/>
          </a:xfrm>
        </p:spPr>
        <p:txBody>
          <a:bodyPr/>
          <a:lstStyle/>
          <a:p>
            <a:r>
              <a:rPr lang="en-GB" dirty="0">
                <a:solidFill>
                  <a:prstClr val="white"/>
                </a:solidFill>
              </a:rPr>
              <a:t>G. Federici, </a:t>
            </a:r>
            <a:r>
              <a:rPr lang="en-GB" dirty="0" err="1">
                <a:solidFill>
                  <a:prstClr val="white"/>
                </a:solidFill>
              </a:rPr>
              <a:t>EUROfusion</a:t>
            </a:r>
            <a:r>
              <a:rPr lang="en-GB" dirty="0">
                <a:solidFill>
                  <a:prstClr val="white"/>
                </a:solidFill>
              </a:rPr>
              <a:t> PM| NEFERTARI final workshop| Padova – 25</a:t>
            </a:r>
            <a:r>
              <a:rPr lang="en-GB" baseline="30000" dirty="0">
                <a:solidFill>
                  <a:prstClr val="white"/>
                </a:solidFill>
              </a:rPr>
              <a:t> </a:t>
            </a:r>
            <a:r>
              <a:rPr lang="en-GB" dirty="0" err="1">
                <a:solidFill>
                  <a:prstClr val="white"/>
                </a:solidFill>
              </a:rPr>
              <a:t>marzo</a:t>
            </a:r>
            <a:r>
              <a:rPr lang="en-GB" dirty="0">
                <a:solidFill>
                  <a:prstClr val="white"/>
                </a:solidFill>
              </a:rPr>
              <a:t> 2026 </a:t>
            </a:r>
          </a:p>
        </p:txBody>
      </p:sp>
      <p:sp>
        <p:nvSpPr>
          <p:cNvPr id="8" name="Slide Number Placeholder 3">
            <a:extLst>
              <a:ext uri="{FF2B5EF4-FFF2-40B4-BE49-F238E27FC236}">
                <a16:creationId xmlns:a16="http://schemas.microsoft.com/office/drawing/2014/main" id="{FF97B5E8-8B68-88C7-A662-A03AF5A42432}"/>
              </a:ext>
            </a:extLst>
          </p:cNvPr>
          <p:cNvSpPr>
            <a:spLocks noGrp="1"/>
          </p:cNvSpPr>
          <p:nvPr>
            <p:ph type="sldNum" sz="quarter" idx="12"/>
          </p:nvPr>
        </p:nvSpPr>
        <p:spPr>
          <a:xfrm>
            <a:off x="0" y="6590037"/>
            <a:ext cx="720080" cy="199174"/>
          </a:xfrm>
        </p:spPr>
        <p:txBody>
          <a:bodyPr/>
          <a:lstStyle/>
          <a:p>
            <a:fld id="{6A6D9FA1-99C7-4910-8E32-B85D378B0060}" type="slidenum">
              <a:rPr lang="en-GB" smtClean="0">
                <a:solidFill>
                  <a:prstClr val="white"/>
                </a:solidFill>
              </a:rPr>
              <a:pPr/>
              <a:t>4</a:t>
            </a:fld>
            <a:endParaRPr lang="en-GB">
              <a:solidFill>
                <a:prstClr val="white"/>
              </a:solidFill>
            </a:endParaRPr>
          </a:p>
        </p:txBody>
      </p:sp>
    </p:spTree>
    <p:extLst>
      <p:ext uri="{BB962C8B-B14F-4D97-AF65-F5344CB8AC3E}">
        <p14:creationId xmlns:p14="http://schemas.microsoft.com/office/powerpoint/2010/main" val="4060147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2E9A2-4CDE-499E-70EC-819D4842C0A7}"/>
              </a:ext>
            </a:extLst>
          </p:cNvPr>
          <p:cNvSpPr>
            <a:spLocks noGrp="1"/>
          </p:cNvSpPr>
          <p:nvPr>
            <p:ph type="title"/>
          </p:nvPr>
        </p:nvSpPr>
        <p:spPr/>
        <p:txBody>
          <a:bodyPr/>
          <a:lstStyle/>
          <a:p>
            <a:r>
              <a:rPr lang="it-IT" noProof="0" dirty="0"/>
              <a:t>Diversi approcci di confinamento</a:t>
            </a:r>
          </a:p>
        </p:txBody>
      </p:sp>
      <p:sp>
        <p:nvSpPr>
          <p:cNvPr id="3" name="Content Placeholder 2">
            <a:extLst>
              <a:ext uri="{FF2B5EF4-FFF2-40B4-BE49-F238E27FC236}">
                <a16:creationId xmlns:a16="http://schemas.microsoft.com/office/drawing/2014/main" id="{E7D896FA-9980-7C20-5987-12A76E57A748}"/>
              </a:ext>
            </a:extLst>
          </p:cNvPr>
          <p:cNvSpPr>
            <a:spLocks noGrp="1"/>
          </p:cNvSpPr>
          <p:nvPr>
            <p:ph idx="1"/>
          </p:nvPr>
        </p:nvSpPr>
        <p:spPr>
          <a:xfrm>
            <a:off x="0" y="730287"/>
            <a:ext cx="12103529" cy="2416046"/>
          </a:xfrm>
        </p:spPr>
        <p:txBody>
          <a:bodyPr>
            <a:normAutofit/>
          </a:bodyPr>
          <a:lstStyle/>
          <a:p>
            <a:pPr>
              <a:spcBef>
                <a:spcPts val="0"/>
              </a:spcBef>
              <a:spcAft>
                <a:spcPts val="1200"/>
              </a:spcAft>
            </a:pPr>
            <a:r>
              <a:rPr lang="it-IT" sz="2000" dirty="0"/>
              <a:t>Il criterio che determina le condizioni affinché l'</a:t>
            </a:r>
            <a:r>
              <a:rPr lang="it-IT" sz="2000" dirty="0" err="1"/>
              <a:t>autoriscaldamento</a:t>
            </a:r>
            <a:r>
              <a:rPr lang="it-IT" sz="2000" dirty="0"/>
              <a:t> del plasma dovuto alla fusione supera i meccanismi di perdita di energia, per una reazione </a:t>
            </a:r>
            <a:r>
              <a:rPr lang="it-IT" sz="2000" dirty="0">
                <a:ea typeface="Cambria" panose="02040503050406030204" pitchFamily="18" charset="0"/>
                <a:cs typeface="Times New Roman" panose="02020603050405020304" pitchFamily="18" charset="0"/>
              </a:rPr>
              <a:t>deuterio-trizio (D-T) </a:t>
            </a:r>
            <a:r>
              <a:rPr lang="it-IT" sz="2000" dirty="0" err="1">
                <a:ea typeface="Cambria" panose="02040503050406030204" pitchFamily="18" charset="0"/>
                <a:cs typeface="Times New Roman" panose="02020603050405020304" pitchFamily="18" charset="0"/>
              </a:rPr>
              <a:t>e’</a:t>
            </a:r>
            <a:r>
              <a:rPr lang="it-IT" sz="2000" dirty="0">
                <a:ea typeface="Cambria" panose="02040503050406030204" pitchFamily="18" charset="0"/>
                <a:cs typeface="Times New Roman" panose="02020603050405020304" pitchFamily="18" charset="0"/>
              </a:rPr>
              <a:t> che il triplo prodotto  </a:t>
            </a:r>
            <a:endParaRPr lang="en-GB" sz="2000" dirty="0"/>
          </a:p>
        </p:txBody>
      </p:sp>
      <p:sp>
        <p:nvSpPr>
          <p:cNvPr id="9" name="TextBox 8">
            <a:extLst>
              <a:ext uri="{FF2B5EF4-FFF2-40B4-BE49-F238E27FC236}">
                <a16:creationId xmlns:a16="http://schemas.microsoft.com/office/drawing/2014/main" id="{BC34EFB3-3214-CE47-29A2-51C5AAC4BC77}"/>
              </a:ext>
            </a:extLst>
          </p:cNvPr>
          <p:cNvSpPr txBox="1"/>
          <p:nvPr/>
        </p:nvSpPr>
        <p:spPr>
          <a:xfrm>
            <a:off x="4160681" y="1413940"/>
            <a:ext cx="3528833" cy="461665"/>
          </a:xfrm>
          <a:prstGeom prst="rect">
            <a:avLst/>
          </a:prstGeom>
          <a:solidFill>
            <a:schemeClr val="accent1">
              <a:lumMod val="20000"/>
              <a:lumOff val="80000"/>
            </a:schemeClr>
          </a:solidFill>
        </p:spPr>
        <p:txBody>
          <a:bodyPr wrap="square">
            <a:spAutoFit/>
          </a:bodyPr>
          <a:lstStyle/>
          <a:p>
            <a:pPr indent="180340" algn="ctr">
              <a:spcAft>
                <a:spcPts val="600"/>
              </a:spcAft>
              <a:buNone/>
            </a:pPr>
            <a:r>
              <a:rPr lang="en-GB" sz="2400" b="1" i="1" dirty="0" err="1">
                <a:effectLst/>
                <a:latin typeface="Aptos" panose="020B0004020202020204" pitchFamily="34" charset="0"/>
                <a:ea typeface="Cambria" panose="02040503050406030204" pitchFamily="18" charset="0"/>
                <a:cs typeface="Times New Roman" panose="02020603050405020304" pitchFamily="18" charset="0"/>
              </a:rPr>
              <a:t>nTτ</a:t>
            </a:r>
            <a:r>
              <a:rPr lang="en-GB" sz="2400" b="1" i="1" baseline="-25000" dirty="0" err="1">
                <a:effectLst/>
                <a:latin typeface="Aptos" panose="020B0004020202020204" pitchFamily="34" charset="0"/>
                <a:ea typeface="Cambria" panose="02040503050406030204" pitchFamily="18" charset="0"/>
                <a:cs typeface="Times New Roman" panose="02020603050405020304" pitchFamily="18" charset="0"/>
              </a:rPr>
              <a:t>E</a:t>
            </a:r>
            <a:r>
              <a:rPr lang="en-GB" sz="2400" b="1" i="1" dirty="0">
                <a:effectLst/>
                <a:latin typeface="Aptos" panose="020B0004020202020204" pitchFamily="34" charset="0"/>
                <a:ea typeface="Cambria" panose="02040503050406030204" pitchFamily="18" charset="0"/>
                <a:cs typeface="Times New Roman" panose="02020603050405020304" pitchFamily="18" charset="0"/>
              </a:rPr>
              <a:t> &gt;3 × 10</a:t>
            </a:r>
            <a:r>
              <a:rPr lang="en-GB" sz="2400" b="1" i="1" baseline="30000" dirty="0">
                <a:effectLst/>
                <a:latin typeface="Aptos" panose="020B0004020202020204" pitchFamily="34" charset="0"/>
                <a:ea typeface="Cambria" panose="02040503050406030204" pitchFamily="18" charset="0"/>
                <a:cs typeface="Times New Roman" panose="02020603050405020304" pitchFamily="18" charset="0"/>
              </a:rPr>
              <a:t>21 </a:t>
            </a:r>
            <a:r>
              <a:rPr lang="en-GB" sz="2400" b="1" i="1" dirty="0">
                <a:effectLst/>
                <a:latin typeface="Aptos" panose="020B0004020202020204" pitchFamily="34" charset="0"/>
                <a:ea typeface="Cambria" panose="02040503050406030204" pitchFamily="18" charset="0"/>
                <a:cs typeface="Times New Roman" panose="02020603050405020304" pitchFamily="18" charset="0"/>
              </a:rPr>
              <a:t>keV s m</a:t>
            </a:r>
            <a:r>
              <a:rPr lang="en-GB" sz="2400" b="1" i="1" baseline="30000" dirty="0">
                <a:effectLst/>
                <a:latin typeface="Aptos" panose="020B0004020202020204" pitchFamily="34" charset="0"/>
                <a:ea typeface="Cambria" panose="02040503050406030204" pitchFamily="18" charset="0"/>
                <a:cs typeface="Times New Roman" panose="02020603050405020304" pitchFamily="18" charset="0"/>
              </a:rPr>
              <a:t>−3</a:t>
            </a:r>
            <a:r>
              <a:rPr lang="en-GB" b="1" i="1" dirty="0">
                <a:effectLst/>
                <a:latin typeface="Aptos" panose="020B0004020202020204" pitchFamily="34" charset="0"/>
                <a:ea typeface="Cambria" panose="02040503050406030204" pitchFamily="18" charset="0"/>
                <a:cs typeface="Times New Roman" panose="02020603050405020304" pitchFamily="18" charset="0"/>
              </a:rPr>
              <a:t> </a:t>
            </a:r>
            <a:endParaRPr lang="en-GB" sz="2400" b="1" dirty="0">
              <a:effectLst/>
              <a:latin typeface="Times" panose="02020603050405020304" pitchFamily="18" charset="0"/>
              <a:ea typeface="Cambria" panose="02040503050406030204" pitchFamily="18" charset="0"/>
            </a:endParaRPr>
          </a:p>
        </p:txBody>
      </p:sp>
      <p:sp>
        <p:nvSpPr>
          <p:cNvPr id="13" name="TextBox 12">
            <a:extLst>
              <a:ext uri="{FF2B5EF4-FFF2-40B4-BE49-F238E27FC236}">
                <a16:creationId xmlns:a16="http://schemas.microsoft.com/office/drawing/2014/main" id="{092D8128-3E0F-F7AE-7165-25FD888061CE}"/>
              </a:ext>
            </a:extLst>
          </p:cNvPr>
          <p:cNvSpPr txBox="1"/>
          <p:nvPr/>
        </p:nvSpPr>
        <p:spPr>
          <a:xfrm>
            <a:off x="-33274" y="2103535"/>
            <a:ext cx="3528834" cy="2662267"/>
          </a:xfrm>
          <a:prstGeom prst="rect">
            <a:avLst/>
          </a:prstGeom>
          <a:solidFill>
            <a:schemeClr val="accent1">
              <a:lumMod val="20000"/>
              <a:lumOff val="80000"/>
            </a:schemeClr>
          </a:solidFill>
        </p:spPr>
        <p:txBody>
          <a:bodyPr wrap="square">
            <a:spAutoFit/>
          </a:bodyPr>
          <a:lstStyle/>
          <a:p>
            <a:pPr marL="255588">
              <a:spcAft>
                <a:spcPts val="600"/>
              </a:spcAft>
            </a:pPr>
            <a:r>
              <a:rPr lang="it-IT" sz="1600" dirty="0"/>
              <a:t>L'attenzione è sulla </a:t>
            </a:r>
            <a:r>
              <a:rPr lang="it-IT" sz="1600" b="1" dirty="0"/>
              <a:t>massimizzazione del tempo di confinamento dell'energia. </a:t>
            </a:r>
          </a:p>
          <a:p>
            <a:pPr marL="541338" indent="-285750">
              <a:buFont typeface="Arial" panose="020B0604020202020204" pitchFamily="34" charset="0"/>
              <a:buChar char="•"/>
            </a:pPr>
            <a:endParaRPr lang="it-IT" sz="1600" dirty="0"/>
          </a:p>
          <a:p>
            <a:pPr marL="255588"/>
            <a:r>
              <a:rPr lang="it-IT" sz="1600" dirty="0"/>
              <a:t>Ciò si ottiene utilizzando </a:t>
            </a:r>
            <a:r>
              <a:rPr lang="it-IT" sz="1600" b="1" dirty="0"/>
              <a:t>forti campi magnetici </a:t>
            </a:r>
            <a:r>
              <a:rPr lang="it-IT" sz="1600" dirty="0"/>
              <a:t>per </a:t>
            </a:r>
            <a:r>
              <a:rPr lang="it-IT" sz="1600" b="1" dirty="0"/>
              <a:t>confinare un plasma per lunghi tempi</a:t>
            </a:r>
            <a:r>
              <a:rPr lang="it-IT" sz="1600" dirty="0"/>
              <a:t> durante i quali viene </a:t>
            </a:r>
            <a:r>
              <a:rPr lang="it-IT" sz="1600" b="1" dirty="0"/>
              <a:t>applicato il riscaldamento </a:t>
            </a:r>
            <a:r>
              <a:rPr lang="it-IT" sz="1600" dirty="0"/>
              <a:t>per ottenere le condizioni di fusione.</a:t>
            </a:r>
          </a:p>
          <a:p>
            <a:pPr marL="541338" indent="-285750">
              <a:buFont typeface="Arial" panose="020B0604020202020204" pitchFamily="34" charset="0"/>
              <a:buChar char="•"/>
            </a:pPr>
            <a:endParaRPr lang="it-IT" dirty="0"/>
          </a:p>
        </p:txBody>
      </p:sp>
      <p:sp>
        <p:nvSpPr>
          <p:cNvPr id="14" name="TextBox 13">
            <a:extLst>
              <a:ext uri="{FF2B5EF4-FFF2-40B4-BE49-F238E27FC236}">
                <a16:creationId xmlns:a16="http://schemas.microsoft.com/office/drawing/2014/main" id="{18F28F88-DAC7-A095-E4A5-7369AD9C8FCF}"/>
              </a:ext>
            </a:extLst>
          </p:cNvPr>
          <p:cNvSpPr txBox="1"/>
          <p:nvPr/>
        </p:nvSpPr>
        <p:spPr>
          <a:xfrm>
            <a:off x="-222" y="4696469"/>
            <a:ext cx="5624376" cy="1846659"/>
          </a:xfrm>
          <a:prstGeom prst="rect">
            <a:avLst/>
          </a:prstGeom>
          <a:solidFill>
            <a:schemeClr val="accent1">
              <a:lumMod val="20000"/>
              <a:lumOff val="80000"/>
            </a:schemeClr>
          </a:solidFill>
          <a:ln w="38100">
            <a:noFill/>
          </a:ln>
        </p:spPr>
        <p:txBody>
          <a:bodyPr wrap="square">
            <a:spAutoFit/>
          </a:bodyPr>
          <a:lstStyle/>
          <a:p>
            <a:pPr marL="85725"/>
            <a:r>
              <a:rPr lang="en-GB" b="1" dirty="0" err="1"/>
              <a:t>Parametri</a:t>
            </a:r>
            <a:r>
              <a:rPr lang="en-GB" b="1" dirty="0"/>
              <a:t> </a:t>
            </a:r>
            <a:r>
              <a:rPr lang="en-GB" b="1" dirty="0" err="1"/>
              <a:t>tipici</a:t>
            </a:r>
            <a:endParaRPr lang="en-GB" b="1" dirty="0"/>
          </a:p>
          <a:p>
            <a:pPr marL="361950" indent="-285750">
              <a:buFont typeface="Arial" panose="020B0604020202020204" pitchFamily="34" charset="0"/>
              <a:buChar char="•"/>
            </a:pPr>
            <a:r>
              <a:rPr lang="en-GB" sz="1600" b="1" dirty="0"/>
              <a:t>T</a:t>
            </a:r>
            <a:r>
              <a:rPr lang="en-GB" sz="1600" dirty="0"/>
              <a:t>=10-20 keV (&gt;100x10</a:t>
            </a:r>
            <a:r>
              <a:rPr lang="en-GB" sz="1600" baseline="30000" dirty="0"/>
              <a:t>6</a:t>
            </a:r>
            <a:r>
              <a:rPr lang="en-GB" sz="1600" dirty="0"/>
              <a:t> </a:t>
            </a:r>
            <a:r>
              <a:rPr lang="en-GB" sz="1600" baseline="30000" dirty="0"/>
              <a:t>0</a:t>
            </a:r>
            <a:r>
              <a:rPr lang="en-GB" sz="1600" dirty="0"/>
              <a:t>C)</a:t>
            </a:r>
          </a:p>
          <a:p>
            <a:pPr marL="361950" indent="-285750">
              <a:buFont typeface="Arial" panose="020B0604020202020204" pitchFamily="34" charset="0"/>
              <a:buChar char="•"/>
            </a:pPr>
            <a:r>
              <a:rPr lang="en-GB" sz="1600" b="1" dirty="0"/>
              <a:t>n</a:t>
            </a:r>
            <a:r>
              <a:rPr lang="en-GB" sz="1600" dirty="0"/>
              <a:t>~ 1x10</a:t>
            </a:r>
            <a:r>
              <a:rPr lang="en-GB" sz="1600" baseline="30000" dirty="0"/>
              <a:t>20</a:t>
            </a:r>
            <a:r>
              <a:rPr lang="en-GB" sz="1600" dirty="0"/>
              <a:t>  m</a:t>
            </a:r>
            <a:r>
              <a:rPr lang="en-GB" sz="1600" baseline="30000" dirty="0"/>
              <a:t>-3 </a:t>
            </a:r>
            <a:r>
              <a:rPr lang="en-GB" sz="1600" dirty="0"/>
              <a:t>(</a:t>
            </a:r>
            <a:r>
              <a:rPr lang="en-GB" sz="1600" dirty="0" err="1"/>
              <a:t>moderata</a:t>
            </a:r>
            <a:r>
              <a:rPr lang="en-GB" sz="1600" dirty="0"/>
              <a:t>) </a:t>
            </a:r>
            <a:r>
              <a:rPr lang="it-IT" sz="1600" dirty="0"/>
              <a:t>circa 250.000 volte inferiore a quella dell'atmosfera terrestre. </a:t>
            </a:r>
            <a:endParaRPr lang="en-GB" sz="1600" dirty="0"/>
          </a:p>
          <a:p>
            <a:pPr marL="361950" indent="-285750">
              <a:buFont typeface="Arial" panose="020B0604020202020204" pitchFamily="34" charset="0"/>
              <a:buChar char="•"/>
            </a:pPr>
            <a:r>
              <a:rPr lang="en-GB" sz="1600" b="1" i="1" dirty="0" err="1">
                <a:latin typeface="Aptos" panose="020B0004020202020204" pitchFamily="34" charset="0"/>
                <a:ea typeface="Cambria" panose="02040503050406030204" pitchFamily="18" charset="0"/>
                <a:cs typeface="Times New Roman" panose="02020603050405020304" pitchFamily="18" charset="0"/>
              </a:rPr>
              <a:t>τ</a:t>
            </a:r>
            <a:r>
              <a:rPr lang="en-GB" sz="1600" b="1" i="1" baseline="-25000" dirty="0" err="1">
                <a:latin typeface="Aptos" panose="020B0004020202020204" pitchFamily="34" charset="0"/>
                <a:ea typeface="Cambria" panose="02040503050406030204" pitchFamily="18" charset="0"/>
                <a:cs typeface="Times New Roman" panose="02020603050405020304" pitchFamily="18" charset="0"/>
              </a:rPr>
              <a:t>E</a:t>
            </a:r>
            <a:r>
              <a:rPr lang="en-GB" sz="1600" dirty="0"/>
              <a:t> = 1-10 s (</a:t>
            </a:r>
            <a:r>
              <a:rPr lang="en-GB" sz="1600" dirty="0" err="1"/>
              <a:t>relativamente</a:t>
            </a:r>
            <a:r>
              <a:rPr lang="en-GB" sz="1600" dirty="0"/>
              <a:t> </a:t>
            </a:r>
            <a:r>
              <a:rPr lang="en-GB" sz="1600" dirty="0" err="1"/>
              <a:t>lungo</a:t>
            </a:r>
            <a:r>
              <a:rPr lang="en-GB" sz="1600" dirty="0"/>
              <a:t>)</a:t>
            </a:r>
          </a:p>
          <a:p>
            <a:pPr marL="361950" indent="-285750">
              <a:buFont typeface="Arial" panose="020B0604020202020204" pitchFamily="34" charset="0"/>
              <a:buChar char="•"/>
            </a:pPr>
            <a:r>
              <a:rPr lang="en-GB" sz="1600" b="1" dirty="0" err="1"/>
              <a:t>Dispositivi</a:t>
            </a:r>
            <a:r>
              <a:rPr lang="en-GB" sz="1600" b="1" dirty="0"/>
              <a:t>:</a:t>
            </a:r>
            <a:r>
              <a:rPr lang="en-GB" sz="1600" dirty="0"/>
              <a:t> Tokamaks (ITER), stellarators, spherical tokamaks</a:t>
            </a:r>
          </a:p>
          <a:p>
            <a:pPr marL="76200"/>
            <a:endParaRPr lang="en-GB" sz="1600" dirty="0"/>
          </a:p>
        </p:txBody>
      </p:sp>
      <p:sp>
        <p:nvSpPr>
          <p:cNvPr id="17" name="TextBox 16">
            <a:extLst>
              <a:ext uri="{FF2B5EF4-FFF2-40B4-BE49-F238E27FC236}">
                <a16:creationId xmlns:a16="http://schemas.microsoft.com/office/drawing/2014/main" id="{4084C715-BF02-F1EE-CEB8-8FEC6B2C7482}"/>
              </a:ext>
            </a:extLst>
          </p:cNvPr>
          <p:cNvSpPr txBox="1"/>
          <p:nvPr/>
        </p:nvSpPr>
        <p:spPr>
          <a:xfrm>
            <a:off x="7821647" y="2116333"/>
            <a:ext cx="4370354" cy="2939266"/>
          </a:xfrm>
          <a:prstGeom prst="rect">
            <a:avLst/>
          </a:prstGeom>
          <a:solidFill>
            <a:schemeClr val="accent3">
              <a:lumMod val="60000"/>
              <a:lumOff val="40000"/>
            </a:schemeClr>
          </a:solidFill>
        </p:spPr>
        <p:txBody>
          <a:bodyPr wrap="square">
            <a:spAutoFit/>
          </a:bodyPr>
          <a:lstStyle/>
          <a:p>
            <a:pPr>
              <a:spcAft>
                <a:spcPts val="600"/>
              </a:spcAft>
            </a:pPr>
            <a:r>
              <a:rPr lang="it-IT" sz="1600" dirty="0"/>
              <a:t>Si basa sul </a:t>
            </a:r>
            <a:r>
              <a:rPr lang="it-IT" sz="1600" b="1" dirty="0"/>
              <a:t>raggiungimento di densità elevate</a:t>
            </a:r>
            <a:r>
              <a:rPr lang="it-IT" sz="1600" dirty="0"/>
              <a:t>, </a:t>
            </a:r>
            <a:r>
              <a:rPr lang="it-IT" sz="1600" b="1" dirty="0"/>
              <a:t>focalizzando laser ad alta energia su una piccola capsula di combustibile criogenic</a:t>
            </a:r>
            <a:r>
              <a:rPr lang="it-IT" sz="1600" dirty="0"/>
              <a:t>o, per cui l'ablazione della superficie della capsula provoca un'implosione del carburante. </a:t>
            </a:r>
          </a:p>
          <a:p>
            <a:pPr marL="285750" indent="-285750">
              <a:spcAft>
                <a:spcPts val="600"/>
              </a:spcAft>
              <a:buFont typeface="Arial" panose="020B0604020202020204" pitchFamily="34" charset="0"/>
              <a:buChar char="•"/>
            </a:pPr>
            <a:endParaRPr lang="it-IT" sz="800" dirty="0"/>
          </a:p>
          <a:p>
            <a:pPr>
              <a:spcAft>
                <a:spcPts val="600"/>
              </a:spcAft>
            </a:pPr>
            <a:r>
              <a:rPr lang="it-IT" sz="1600" dirty="0"/>
              <a:t>Quando il </a:t>
            </a:r>
            <a:r>
              <a:rPr lang="it-IT" sz="1600" b="1" dirty="0"/>
              <a:t>carburante implode</a:t>
            </a:r>
            <a:r>
              <a:rPr lang="it-IT" sz="1600" dirty="0"/>
              <a:t>, il nucleo viene </a:t>
            </a:r>
            <a:r>
              <a:rPr lang="it-IT" sz="1600" b="1" dirty="0"/>
              <a:t>riscaldato fino alle condizioni di fusione e l'alta densità della compressione fornisce le condizioni necessarie</a:t>
            </a:r>
            <a:r>
              <a:rPr lang="it-IT" sz="1600" dirty="0"/>
              <a:t>.</a:t>
            </a:r>
            <a:endParaRPr lang="it-IT" dirty="0"/>
          </a:p>
          <a:p>
            <a:pPr marL="285750" indent="-285750">
              <a:spcAft>
                <a:spcPts val="600"/>
              </a:spcAft>
              <a:buFont typeface="Arial" panose="020B0604020202020204" pitchFamily="34" charset="0"/>
              <a:buChar char="•"/>
            </a:pPr>
            <a:endParaRPr lang="en-GB" dirty="0"/>
          </a:p>
        </p:txBody>
      </p:sp>
      <p:sp>
        <p:nvSpPr>
          <p:cNvPr id="20" name="TextBox 19">
            <a:extLst>
              <a:ext uri="{FF2B5EF4-FFF2-40B4-BE49-F238E27FC236}">
                <a16:creationId xmlns:a16="http://schemas.microsoft.com/office/drawing/2014/main" id="{4C257213-9004-5EF5-5221-31645D577420}"/>
              </a:ext>
            </a:extLst>
          </p:cNvPr>
          <p:cNvSpPr txBox="1"/>
          <p:nvPr/>
        </p:nvSpPr>
        <p:spPr>
          <a:xfrm>
            <a:off x="0" y="1618415"/>
            <a:ext cx="4575572" cy="461665"/>
          </a:xfrm>
          <a:prstGeom prst="rect">
            <a:avLst/>
          </a:prstGeom>
          <a:noFill/>
        </p:spPr>
        <p:txBody>
          <a:bodyPr wrap="square">
            <a:spAutoFit/>
          </a:bodyPr>
          <a:lstStyle/>
          <a:p>
            <a:r>
              <a:rPr lang="en-GB" sz="2400" b="1" dirty="0" err="1">
                <a:solidFill>
                  <a:schemeClr val="tx2"/>
                </a:solidFill>
                <a:effectLst/>
                <a:latin typeface="+mj-lt"/>
                <a:ea typeface="Cambria" panose="02040503050406030204" pitchFamily="18" charset="0"/>
                <a:cs typeface="Times New Roman" panose="02020603050405020304" pitchFamily="18" charset="0"/>
              </a:rPr>
              <a:t>Confinamento</a:t>
            </a:r>
            <a:r>
              <a:rPr lang="en-GB" sz="2400" b="1" dirty="0">
                <a:solidFill>
                  <a:schemeClr val="tx2"/>
                </a:solidFill>
                <a:effectLst/>
                <a:latin typeface="+mj-lt"/>
                <a:ea typeface="Cambria" panose="02040503050406030204" pitchFamily="18" charset="0"/>
                <a:cs typeface="Times New Roman" panose="02020603050405020304" pitchFamily="18" charset="0"/>
              </a:rPr>
              <a:t> </a:t>
            </a:r>
            <a:r>
              <a:rPr lang="en-GB" sz="2400" b="1" dirty="0" err="1">
                <a:solidFill>
                  <a:schemeClr val="tx2"/>
                </a:solidFill>
                <a:effectLst/>
                <a:latin typeface="+mj-lt"/>
                <a:ea typeface="Cambria" panose="02040503050406030204" pitchFamily="18" charset="0"/>
                <a:cs typeface="Times New Roman" panose="02020603050405020304" pitchFamily="18" charset="0"/>
              </a:rPr>
              <a:t>magnetico</a:t>
            </a:r>
            <a:r>
              <a:rPr lang="en-GB" sz="2400" b="1" dirty="0">
                <a:solidFill>
                  <a:schemeClr val="tx2"/>
                </a:solidFill>
                <a:effectLst/>
                <a:latin typeface="+mj-lt"/>
                <a:ea typeface="Cambria" panose="02040503050406030204" pitchFamily="18" charset="0"/>
                <a:cs typeface="Times New Roman" panose="02020603050405020304" pitchFamily="18" charset="0"/>
              </a:rPr>
              <a:t> (MFE)</a:t>
            </a:r>
            <a:endParaRPr lang="en-GB" sz="2400" b="1" dirty="0">
              <a:solidFill>
                <a:schemeClr val="tx2"/>
              </a:solidFill>
              <a:latin typeface="+mj-lt"/>
            </a:endParaRPr>
          </a:p>
        </p:txBody>
      </p:sp>
      <p:sp>
        <p:nvSpPr>
          <p:cNvPr id="6" name="TextBox 5">
            <a:extLst>
              <a:ext uri="{FF2B5EF4-FFF2-40B4-BE49-F238E27FC236}">
                <a16:creationId xmlns:a16="http://schemas.microsoft.com/office/drawing/2014/main" id="{B3D240ED-34C1-2DFC-9183-26FA2729D2BD}"/>
              </a:ext>
            </a:extLst>
          </p:cNvPr>
          <p:cNvSpPr txBox="1"/>
          <p:nvPr/>
        </p:nvSpPr>
        <p:spPr>
          <a:xfrm>
            <a:off x="8100077" y="1654668"/>
            <a:ext cx="4047688" cy="461665"/>
          </a:xfrm>
          <a:prstGeom prst="rect">
            <a:avLst/>
          </a:prstGeom>
          <a:noFill/>
        </p:spPr>
        <p:txBody>
          <a:bodyPr wrap="square">
            <a:spAutoFit/>
          </a:bodyPr>
          <a:lstStyle/>
          <a:p>
            <a:r>
              <a:rPr lang="en-GB" sz="2400" b="1" dirty="0" err="1">
                <a:solidFill>
                  <a:schemeClr val="accent3">
                    <a:lumMod val="50000"/>
                  </a:schemeClr>
                </a:solidFill>
                <a:effectLst/>
                <a:latin typeface="+mj-lt"/>
                <a:ea typeface="Cambria" panose="02040503050406030204" pitchFamily="18" charset="0"/>
                <a:cs typeface="Times New Roman" panose="02020603050405020304" pitchFamily="18" charset="0"/>
              </a:rPr>
              <a:t>Confinamento</a:t>
            </a:r>
            <a:r>
              <a:rPr lang="en-GB" sz="2400" b="1" dirty="0">
                <a:solidFill>
                  <a:schemeClr val="accent3">
                    <a:lumMod val="50000"/>
                  </a:schemeClr>
                </a:solidFill>
                <a:effectLst/>
                <a:latin typeface="+mj-lt"/>
                <a:ea typeface="Cambria" panose="02040503050406030204" pitchFamily="18" charset="0"/>
                <a:cs typeface="Times New Roman" panose="02020603050405020304" pitchFamily="18" charset="0"/>
              </a:rPr>
              <a:t> </a:t>
            </a:r>
            <a:r>
              <a:rPr lang="en-GB" sz="2400" b="1" dirty="0" err="1">
                <a:solidFill>
                  <a:schemeClr val="accent3">
                    <a:lumMod val="50000"/>
                  </a:schemeClr>
                </a:solidFill>
                <a:effectLst/>
                <a:latin typeface="+mj-lt"/>
                <a:ea typeface="Cambria" panose="02040503050406030204" pitchFamily="18" charset="0"/>
                <a:cs typeface="Times New Roman" panose="02020603050405020304" pitchFamily="18" charset="0"/>
              </a:rPr>
              <a:t>inerziale</a:t>
            </a:r>
            <a:r>
              <a:rPr lang="en-GB" sz="2400" b="1" dirty="0">
                <a:solidFill>
                  <a:schemeClr val="accent3">
                    <a:lumMod val="50000"/>
                  </a:schemeClr>
                </a:solidFill>
                <a:effectLst/>
                <a:latin typeface="+mj-lt"/>
                <a:ea typeface="Cambria" panose="02040503050406030204" pitchFamily="18" charset="0"/>
                <a:cs typeface="Times New Roman" panose="02020603050405020304" pitchFamily="18" charset="0"/>
              </a:rPr>
              <a:t> (IFE)</a:t>
            </a:r>
            <a:endParaRPr lang="en-GB" sz="2400" b="1" dirty="0">
              <a:solidFill>
                <a:schemeClr val="accent3">
                  <a:lumMod val="50000"/>
                </a:schemeClr>
              </a:solidFill>
              <a:latin typeface="+mj-lt"/>
            </a:endParaRPr>
          </a:p>
        </p:txBody>
      </p:sp>
      <p:sp>
        <p:nvSpPr>
          <p:cNvPr id="8" name="TextBox 7">
            <a:extLst>
              <a:ext uri="{FF2B5EF4-FFF2-40B4-BE49-F238E27FC236}">
                <a16:creationId xmlns:a16="http://schemas.microsoft.com/office/drawing/2014/main" id="{FAEF44DB-C415-F80E-DE8B-EBF8C00E7D98}"/>
              </a:ext>
            </a:extLst>
          </p:cNvPr>
          <p:cNvSpPr txBox="1"/>
          <p:nvPr/>
        </p:nvSpPr>
        <p:spPr>
          <a:xfrm>
            <a:off x="5624154" y="4674167"/>
            <a:ext cx="6567846" cy="1846659"/>
          </a:xfrm>
          <a:prstGeom prst="rect">
            <a:avLst/>
          </a:prstGeom>
          <a:solidFill>
            <a:schemeClr val="accent3">
              <a:lumMod val="60000"/>
              <a:lumOff val="40000"/>
            </a:schemeClr>
          </a:solidFill>
          <a:ln w="38100">
            <a:solidFill>
              <a:schemeClr val="accent3">
                <a:lumMod val="60000"/>
                <a:lumOff val="40000"/>
              </a:schemeClr>
            </a:solidFill>
          </a:ln>
        </p:spPr>
        <p:txBody>
          <a:bodyPr wrap="square">
            <a:spAutoFit/>
          </a:bodyPr>
          <a:lstStyle/>
          <a:p>
            <a:pPr marL="2508250" indent="-285750"/>
            <a:r>
              <a:rPr lang="en-GB" b="1" dirty="0" err="1"/>
              <a:t>Parametri</a:t>
            </a:r>
            <a:r>
              <a:rPr lang="en-GB" b="1" dirty="0"/>
              <a:t> </a:t>
            </a:r>
            <a:r>
              <a:rPr lang="en-GB" b="1" dirty="0" err="1"/>
              <a:t>tipici</a:t>
            </a:r>
            <a:endParaRPr lang="en-GB" b="1" dirty="0"/>
          </a:p>
          <a:p>
            <a:pPr marL="2508250" indent="-285750">
              <a:buFont typeface="Arial" panose="020B0604020202020204" pitchFamily="34" charset="0"/>
              <a:buChar char="•"/>
            </a:pPr>
            <a:r>
              <a:rPr lang="en-GB" sz="1600" b="1" dirty="0"/>
              <a:t>T</a:t>
            </a:r>
            <a:r>
              <a:rPr lang="en-GB" sz="1600" dirty="0"/>
              <a:t>=1-10 keV (10-100 M</a:t>
            </a:r>
            <a:r>
              <a:rPr lang="en-GB" sz="1600" baseline="30000" dirty="0"/>
              <a:t>0</a:t>
            </a:r>
            <a:r>
              <a:rPr lang="en-GB" sz="1600" dirty="0"/>
              <a:t>C)</a:t>
            </a:r>
          </a:p>
          <a:p>
            <a:pPr marL="2508250" indent="-285750">
              <a:buFont typeface="Arial" panose="020B0604020202020204" pitchFamily="34" charset="0"/>
              <a:buChar char="•"/>
            </a:pPr>
            <a:r>
              <a:rPr lang="en-GB" sz="1600" b="1" dirty="0">
                <a:highlight>
                  <a:srgbClr val="FFFF00"/>
                </a:highlight>
              </a:rPr>
              <a:t>n</a:t>
            </a:r>
            <a:r>
              <a:rPr lang="en-GB" sz="1600" dirty="0">
                <a:highlight>
                  <a:srgbClr val="FFFF00"/>
                </a:highlight>
              </a:rPr>
              <a:t>~ 10</a:t>
            </a:r>
            <a:r>
              <a:rPr lang="en-GB" sz="1600" baseline="30000" dirty="0">
                <a:highlight>
                  <a:srgbClr val="FFFF00"/>
                </a:highlight>
              </a:rPr>
              <a:t>30</a:t>
            </a:r>
            <a:r>
              <a:rPr lang="en-GB" sz="1600" dirty="0">
                <a:highlight>
                  <a:srgbClr val="FFFF00"/>
                </a:highlight>
              </a:rPr>
              <a:t> -10</a:t>
            </a:r>
            <a:r>
              <a:rPr lang="en-GB" sz="1600" baseline="30000" dirty="0">
                <a:highlight>
                  <a:srgbClr val="FFFF00"/>
                </a:highlight>
              </a:rPr>
              <a:t>31</a:t>
            </a:r>
            <a:r>
              <a:rPr lang="en-GB" sz="1600" dirty="0">
                <a:highlight>
                  <a:srgbClr val="FFFF00"/>
                </a:highlight>
              </a:rPr>
              <a:t>  </a:t>
            </a:r>
            <a:r>
              <a:rPr lang="en-GB" sz="1600" dirty="0"/>
              <a:t>m</a:t>
            </a:r>
            <a:r>
              <a:rPr lang="en-GB" sz="1600" baseline="30000" dirty="0"/>
              <a:t>-3 </a:t>
            </a:r>
            <a:r>
              <a:rPr lang="en-GB" sz="1600" dirty="0"/>
              <a:t>(altissima)</a:t>
            </a:r>
          </a:p>
          <a:p>
            <a:pPr marL="2508250" indent="-285750">
              <a:buFont typeface="Arial" panose="020B0604020202020204" pitchFamily="34" charset="0"/>
              <a:buChar char="•"/>
            </a:pPr>
            <a:r>
              <a:rPr lang="en-GB" sz="1600" b="1" i="1" dirty="0" err="1">
                <a:highlight>
                  <a:srgbClr val="FFFF00"/>
                </a:highlight>
                <a:latin typeface="Aptos" panose="020B0004020202020204" pitchFamily="34" charset="0"/>
                <a:ea typeface="Cambria" panose="02040503050406030204" pitchFamily="18" charset="0"/>
                <a:cs typeface="Times New Roman" panose="02020603050405020304" pitchFamily="18" charset="0"/>
              </a:rPr>
              <a:t>τ</a:t>
            </a:r>
            <a:r>
              <a:rPr lang="en-GB" sz="1600" b="1" i="1" baseline="-25000" dirty="0" err="1">
                <a:highlight>
                  <a:srgbClr val="FFFF00"/>
                </a:highlight>
                <a:latin typeface="Aptos" panose="020B0004020202020204" pitchFamily="34" charset="0"/>
                <a:ea typeface="Cambria" panose="02040503050406030204" pitchFamily="18" charset="0"/>
                <a:cs typeface="Times New Roman" panose="02020603050405020304" pitchFamily="18" charset="0"/>
              </a:rPr>
              <a:t>E</a:t>
            </a:r>
            <a:r>
              <a:rPr lang="en-GB" sz="1600" dirty="0">
                <a:highlight>
                  <a:srgbClr val="FFFF00"/>
                </a:highlight>
              </a:rPr>
              <a:t> = 10</a:t>
            </a:r>
            <a:r>
              <a:rPr lang="en-GB" sz="1600" baseline="30000" dirty="0">
                <a:highlight>
                  <a:srgbClr val="FFFF00"/>
                </a:highlight>
              </a:rPr>
              <a:t>-11 </a:t>
            </a:r>
            <a:r>
              <a:rPr lang="en-GB" sz="1600" dirty="0">
                <a:highlight>
                  <a:srgbClr val="FFFF00"/>
                </a:highlight>
              </a:rPr>
              <a:t>- 10</a:t>
            </a:r>
            <a:r>
              <a:rPr lang="en-GB" sz="1600" baseline="30000" dirty="0">
                <a:highlight>
                  <a:srgbClr val="FFFF00"/>
                </a:highlight>
              </a:rPr>
              <a:t>-</a:t>
            </a:r>
            <a:r>
              <a:rPr lang="en-GB" sz="1600" baseline="30000" dirty="0"/>
              <a:t>9</a:t>
            </a:r>
            <a:r>
              <a:rPr lang="en-GB" sz="1600" dirty="0"/>
              <a:t> s (</a:t>
            </a:r>
            <a:r>
              <a:rPr lang="en-GB" sz="1600" dirty="0" err="1"/>
              <a:t>brevissimo</a:t>
            </a:r>
            <a:r>
              <a:rPr lang="en-GB" sz="1600" dirty="0"/>
              <a:t>)</a:t>
            </a:r>
          </a:p>
          <a:p>
            <a:pPr marL="2508250" indent="-285750">
              <a:buFont typeface="Arial" panose="020B0604020202020204" pitchFamily="34" charset="0"/>
              <a:buChar char="•"/>
            </a:pPr>
            <a:r>
              <a:rPr lang="en-GB" sz="1600" b="1" dirty="0" err="1"/>
              <a:t>Dispositivi</a:t>
            </a:r>
            <a:r>
              <a:rPr lang="en-GB" sz="1600" b="1" dirty="0"/>
              <a:t>:</a:t>
            </a:r>
            <a:r>
              <a:rPr lang="en-GB" sz="1600" dirty="0"/>
              <a:t> laser </a:t>
            </a:r>
            <a:r>
              <a:rPr lang="en-GB" sz="1600" dirty="0" err="1"/>
              <a:t>diretto</a:t>
            </a:r>
            <a:r>
              <a:rPr lang="en-GB" sz="1600" dirty="0"/>
              <a:t> o </a:t>
            </a:r>
            <a:r>
              <a:rPr lang="en-GB" sz="1600" dirty="0" err="1"/>
              <a:t>indiretto</a:t>
            </a:r>
            <a:r>
              <a:rPr lang="en-GB" sz="1600" dirty="0"/>
              <a:t> (NIF)</a:t>
            </a:r>
          </a:p>
          <a:p>
            <a:pPr marL="2416175" indent="-285750">
              <a:buFont typeface="Arial" panose="020B0604020202020204" pitchFamily="34" charset="0"/>
              <a:buChar char="•"/>
            </a:pPr>
            <a:endParaRPr lang="en-GB" sz="1600" dirty="0"/>
          </a:p>
          <a:p>
            <a:pPr marL="2416175" indent="-285750">
              <a:buFont typeface="Arial" panose="020B0604020202020204" pitchFamily="34" charset="0"/>
              <a:buChar char="•"/>
            </a:pPr>
            <a:endParaRPr lang="en-GB" sz="1600" dirty="0"/>
          </a:p>
        </p:txBody>
      </p:sp>
      <p:pic>
        <p:nvPicPr>
          <p:cNvPr id="10" name="Picture 9">
            <a:extLst>
              <a:ext uri="{FF2B5EF4-FFF2-40B4-BE49-F238E27FC236}">
                <a16:creationId xmlns:a16="http://schemas.microsoft.com/office/drawing/2014/main" id="{306BDF94-5D7D-6A9B-E58C-92A0025DA85B}"/>
              </a:ext>
            </a:extLst>
          </p:cNvPr>
          <p:cNvPicPr>
            <a:picLocks noChangeAspect="1"/>
          </p:cNvPicPr>
          <p:nvPr/>
        </p:nvPicPr>
        <p:blipFill>
          <a:blip r:embed="rId2"/>
          <a:stretch>
            <a:fillRect/>
          </a:stretch>
        </p:blipFill>
        <p:spPr>
          <a:xfrm>
            <a:off x="3500536" y="2103535"/>
            <a:ext cx="4321110" cy="2554619"/>
          </a:xfrm>
          <a:prstGeom prst="rect">
            <a:avLst/>
          </a:prstGeom>
        </p:spPr>
      </p:pic>
      <p:sp>
        <p:nvSpPr>
          <p:cNvPr id="7" name="Footer Placeholder 2">
            <a:extLst>
              <a:ext uri="{FF2B5EF4-FFF2-40B4-BE49-F238E27FC236}">
                <a16:creationId xmlns:a16="http://schemas.microsoft.com/office/drawing/2014/main" id="{E7924D77-B4B3-236E-4631-B4C5D1E536CB}"/>
              </a:ext>
            </a:extLst>
          </p:cNvPr>
          <p:cNvSpPr>
            <a:spLocks noGrp="1"/>
          </p:cNvSpPr>
          <p:nvPr>
            <p:ph type="ftr" sz="quarter" idx="11"/>
          </p:nvPr>
        </p:nvSpPr>
        <p:spPr>
          <a:xfrm>
            <a:off x="825623" y="6555770"/>
            <a:ext cx="8419977" cy="646330"/>
          </a:xfrm>
        </p:spPr>
        <p:txBody>
          <a:bodyPr/>
          <a:lstStyle/>
          <a:p>
            <a:r>
              <a:rPr lang="en-GB" dirty="0">
                <a:solidFill>
                  <a:prstClr val="white"/>
                </a:solidFill>
              </a:rPr>
              <a:t>G. Federici, </a:t>
            </a:r>
            <a:r>
              <a:rPr lang="en-GB" dirty="0" err="1">
                <a:solidFill>
                  <a:prstClr val="white"/>
                </a:solidFill>
              </a:rPr>
              <a:t>EUROfusion</a:t>
            </a:r>
            <a:r>
              <a:rPr lang="en-GB" dirty="0">
                <a:solidFill>
                  <a:prstClr val="white"/>
                </a:solidFill>
              </a:rPr>
              <a:t> PM| NEFERTARI final workshop| Padova – 25</a:t>
            </a:r>
            <a:r>
              <a:rPr lang="en-GB" baseline="30000" dirty="0">
                <a:solidFill>
                  <a:prstClr val="white"/>
                </a:solidFill>
              </a:rPr>
              <a:t> </a:t>
            </a:r>
            <a:r>
              <a:rPr lang="en-GB" dirty="0" err="1">
                <a:solidFill>
                  <a:prstClr val="white"/>
                </a:solidFill>
              </a:rPr>
              <a:t>marzo</a:t>
            </a:r>
            <a:r>
              <a:rPr lang="en-GB" dirty="0">
                <a:solidFill>
                  <a:prstClr val="white"/>
                </a:solidFill>
              </a:rPr>
              <a:t> 2026 </a:t>
            </a:r>
          </a:p>
        </p:txBody>
      </p:sp>
      <p:sp>
        <p:nvSpPr>
          <p:cNvPr id="11" name="Slide Number Placeholder 3">
            <a:extLst>
              <a:ext uri="{FF2B5EF4-FFF2-40B4-BE49-F238E27FC236}">
                <a16:creationId xmlns:a16="http://schemas.microsoft.com/office/drawing/2014/main" id="{4B94CE04-BD8C-36A9-6B47-2A7E8FF61919}"/>
              </a:ext>
            </a:extLst>
          </p:cNvPr>
          <p:cNvSpPr>
            <a:spLocks noGrp="1"/>
          </p:cNvSpPr>
          <p:nvPr>
            <p:ph type="sldNum" sz="quarter" idx="12"/>
          </p:nvPr>
        </p:nvSpPr>
        <p:spPr>
          <a:xfrm>
            <a:off x="0" y="6590037"/>
            <a:ext cx="720080" cy="199174"/>
          </a:xfrm>
        </p:spPr>
        <p:txBody>
          <a:bodyPr/>
          <a:lstStyle/>
          <a:p>
            <a:fld id="{6A6D9FA1-99C7-4910-8E32-B85D378B0060}" type="slidenum">
              <a:rPr lang="en-GB" smtClean="0">
                <a:solidFill>
                  <a:prstClr val="white"/>
                </a:solidFill>
              </a:rPr>
              <a:pPr/>
              <a:t>5</a:t>
            </a:fld>
            <a:endParaRPr lang="en-GB">
              <a:solidFill>
                <a:prstClr val="white"/>
              </a:solidFill>
            </a:endParaRPr>
          </a:p>
        </p:txBody>
      </p:sp>
    </p:spTree>
    <p:extLst>
      <p:ext uri="{BB962C8B-B14F-4D97-AF65-F5344CB8AC3E}">
        <p14:creationId xmlns:p14="http://schemas.microsoft.com/office/powerpoint/2010/main" val="3042466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A1DF9-9356-C011-2559-E1D692D8FA69}"/>
              </a:ext>
            </a:extLst>
          </p:cNvPr>
          <p:cNvSpPr>
            <a:spLocks noGrp="1"/>
          </p:cNvSpPr>
          <p:nvPr>
            <p:ph type="title"/>
          </p:nvPr>
        </p:nvSpPr>
        <p:spPr/>
        <p:txBody>
          <a:bodyPr/>
          <a:lstStyle/>
          <a:p>
            <a:r>
              <a:rPr lang="it-IT" noProof="0"/>
              <a:t>Retrospettiva storica: Entusiasmo verso Scetticismo</a:t>
            </a:r>
          </a:p>
        </p:txBody>
      </p:sp>
      <p:sp>
        <p:nvSpPr>
          <p:cNvPr id="3" name="Content Placeholder 2">
            <a:extLst>
              <a:ext uri="{FF2B5EF4-FFF2-40B4-BE49-F238E27FC236}">
                <a16:creationId xmlns:a16="http://schemas.microsoft.com/office/drawing/2014/main" id="{2EDEB8D0-659D-33A8-AC9B-80177882A156}"/>
              </a:ext>
            </a:extLst>
          </p:cNvPr>
          <p:cNvSpPr>
            <a:spLocks noGrp="1"/>
          </p:cNvSpPr>
          <p:nvPr>
            <p:ph idx="1"/>
          </p:nvPr>
        </p:nvSpPr>
        <p:spPr>
          <a:xfrm>
            <a:off x="9113368" y="3231422"/>
            <a:ext cx="3025267" cy="3213452"/>
          </a:xfrm>
        </p:spPr>
        <p:txBody>
          <a:bodyPr>
            <a:normAutofit fontScale="77500" lnSpcReduction="20000"/>
          </a:bodyPr>
          <a:lstStyle/>
          <a:p>
            <a:pPr marL="0" indent="0">
              <a:lnSpc>
                <a:spcPct val="110000"/>
              </a:lnSpc>
              <a:spcBef>
                <a:spcPts val="0"/>
              </a:spcBef>
              <a:buNone/>
            </a:pPr>
            <a:r>
              <a:rPr lang="it-IT" sz="1900" b="1" dirty="0"/>
              <a:t>1970-1980 – </a:t>
            </a:r>
            <a:r>
              <a:rPr lang="en-GB" sz="1900" dirty="0">
                <a:cs typeface="+mn-cs"/>
              </a:rPr>
              <a:t>Nel 1973 </a:t>
            </a:r>
            <a:r>
              <a:rPr lang="it-IT" sz="1900" dirty="0">
                <a:cs typeface="+mn-cs"/>
              </a:rPr>
              <a:t>l'embargo petrolifero imposto dai membri arabi dell'OPEC in risposta alla guerra dello Yom Kippur portò un aumento degli investimenti nella fusione. </a:t>
            </a:r>
            <a:r>
              <a:rPr lang="it-IT" sz="1900" dirty="0"/>
              <a:t>L'Europa, gli Stati Uniti e il Giappone realizzarono importanti macchine (JET, TFTR, JT60) e annunciarono l'intenzione di procedere verso la costruzione di un vero e proprio reattore per la produzione di energia, un obiettivo che attraeva i governanti alla ricerca di forniture energetiche alternative</a:t>
            </a:r>
            <a:endParaRPr lang="it-IT" sz="1700" dirty="0"/>
          </a:p>
        </p:txBody>
      </p:sp>
      <p:sp>
        <p:nvSpPr>
          <p:cNvPr id="12" name="TextBox 11">
            <a:extLst>
              <a:ext uri="{FF2B5EF4-FFF2-40B4-BE49-F238E27FC236}">
                <a16:creationId xmlns:a16="http://schemas.microsoft.com/office/drawing/2014/main" id="{0E7FF3E7-0D0F-0008-D533-26074F4752F2}"/>
              </a:ext>
            </a:extLst>
          </p:cNvPr>
          <p:cNvSpPr txBox="1"/>
          <p:nvPr/>
        </p:nvSpPr>
        <p:spPr>
          <a:xfrm>
            <a:off x="198293" y="781579"/>
            <a:ext cx="3280239" cy="2363724"/>
          </a:xfrm>
          <a:prstGeom prst="rect">
            <a:avLst/>
          </a:prstGeom>
          <a:noFill/>
        </p:spPr>
        <p:txBody>
          <a:bodyPr wrap="square">
            <a:spAutoFit/>
          </a:bodyPr>
          <a:lstStyle/>
          <a:p>
            <a:pPr>
              <a:lnSpc>
                <a:spcPct val="90000"/>
              </a:lnSpc>
              <a:spcBef>
                <a:spcPts val="0"/>
              </a:spcBef>
              <a:spcAft>
                <a:spcPts val="1200"/>
              </a:spcAft>
            </a:pPr>
            <a:r>
              <a:rPr lang="it-IT" sz="2000" b="1" dirty="0"/>
              <a:t>1951 - </a:t>
            </a:r>
            <a:r>
              <a:rPr lang="it-IT" sz="1600" dirty="0"/>
              <a:t>Nella primavera del 1951, il presidente Argentino Juan Perón affermò di aver raggiunto grazie al contributo di uno scienziato austriaco emigrato </a:t>
            </a:r>
            <a:r>
              <a:rPr lang="en-GB" sz="1600" dirty="0"/>
              <a:t>in Argentina, Ronald Richter (1909-1991) </a:t>
            </a:r>
            <a:r>
              <a:rPr lang="it-IT" sz="1600" dirty="0"/>
              <a:t>la fusione controllata termonucleare e  promise un futuro in cui l'energia sarebbe stata "venduta in bottiglie da mezzo litro, come il latte". Ciò si rivelò poi falso.  </a:t>
            </a:r>
          </a:p>
        </p:txBody>
      </p:sp>
      <p:pic>
        <p:nvPicPr>
          <p:cNvPr id="13" name="Picture 12">
            <a:extLst>
              <a:ext uri="{FF2B5EF4-FFF2-40B4-BE49-F238E27FC236}">
                <a16:creationId xmlns:a16="http://schemas.microsoft.com/office/drawing/2014/main" id="{5C291217-C90F-1394-FB76-7286F34BE329}"/>
              </a:ext>
            </a:extLst>
          </p:cNvPr>
          <p:cNvPicPr>
            <a:picLocks noChangeAspect="1"/>
          </p:cNvPicPr>
          <p:nvPr/>
        </p:nvPicPr>
        <p:blipFill>
          <a:blip r:embed="rId2"/>
          <a:stretch>
            <a:fillRect/>
          </a:stretch>
        </p:blipFill>
        <p:spPr>
          <a:xfrm>
            <a:off x="198293" y="3518451"/>
            <a:ext cx="2784012" cy="2200935"/>
          </a:xfrm>
          <a:prstGeom prst="rect">
            <a:avLst/>
          </a:prstGeom>
        </p:spPr>
      </p:pic>
      <p:sp>
        <p:nvSpPr>
          <p:cNvPr id="15" name="TextBox 14">
            <a:extLst>
              <a:ext uri="{FF2B5EF4-FFF2-40B4-BE49-F238E27FC236}">
                <a16:creationId xmlns:a16="http://schemas.microsoft.com/office/drawing/2014/main" id="{D88CEB5F-9461-DE07-D01D-10E80B34308D}"/>
              </a:ext>
            </a:extLst>
          </p:cNvPr>
          <p:cNvSpPr txBox="1"/>
          <p:nvPr/>
        </p:nvSpPr>
        <p:spPr>
          <a:xfrm>
            <a:off x="9696" y="5831546"/>
            <a:ext cx="3025267" cy="646331"/>
          </a:xfrm>
          <a:prstGeom prst="rect">
            <a:avLst/>
          </a:prstGeom>
          <a:noFill/>
        </p:spPr>
        <p:txBody>
          <a:bodyPr wrap="square">
            <a:spAutoFit/>
          </a:bodyPr>
          <a:lstStyle/>
          <a:p>
            <a:r>
              <a:rPr lang="it-IT" sz="1200" b="1" i="1" dirty="0">
                <a:solidFill>
                  <a:srgbClr val="0F1632"/>
                </a:solidFill>
                <a:latin typeface="+mj-lt"/>
              </a:rPr>
              <a:t>Bunker di cemento alto 40 piedi che ospitava il "reattore" di Richter nel cosiddetto </a:t>
            </a:r>
            <a:r>
              <a:rPr lang="it-IT" sz="1200" b="1" i="1" dirty="0" err="1">
                <a:solidFill>
                  <a:srgbClr val="0F1632"/>
                </a:solidFill>
                <a:latin typeface="+mj-lt"/>
              </a:rPr>
              <a:t>Proyecto</a:t>
            </a:r>
            <a:r>
              <a:rPr lang="it-IT" sz="1200" b="1" i="1" dirty="0">
                <a:solidFill>
                  <a:srgbClr val="0F1632"/>
                </a:solidFill>
                <a:latin typeface="+mj-lt"/>
              </a:rPr>
              <a:t> </a:t>
            </a:r>
            <a:r>
              <a:rPr lang="it-IT" sz="1200" b="1" i="1" dirty="0" err="1">
                <a:solidFill>
                  <a:srgbClr val="0F1632"/>
                </a:solidFill>
                <a:latin typeface="+mj-lt"/>
              </a:rPr>
              <a:t>Huemul</a:t>
            </a:r>
            <a:endParaRPr lang="en-GB" sz="1200" b="1" dirty="0">
              <a:latin typeface="+mj-lt"/>
            </a:endParaRPr>
          </a:p>
        </p:txBody>
      </p:sp>
      <p:sp>
        <p:nvSpPr>
          <p:cNvPr id="17" name="TextBox 16">
            <a:extLst>
              <a:ext uri="{FF2B5EF4-FFF2-40B4-BE49-F238E27FC236}">
                <a16:creationId xmlns:a16="http://schemas.microsoft.com/office/drawing/2014/main" id="{261B36B1-132F-5EC1-5B74-F63D81B0E076}"/>
              </a:ext>
            </a:extLst>
          </p:cNvPr>
          <p:cNvSpPr txBox="1"/>
          <p:nvPr/>
        </p:nvSpPr>
        <p:spPr>
          <a:xfrm>
            <a:off x="3197601" y="3397680"/>
            <a:ext cx="3025267" cy="2363724"/>
          </a:xfrm>
          <a:prstGeom prst="rect">
            <a:avLst/>
          </a:prstGeom>
          <a:noFill/>
        </p:spPr>
        <p:txBody>
          <a:bodyPr wrap="square">
            <a:spAutoFit/>
          </a:bodyPr>
          <a:lstStyle/>
          <a:p>
            <a:pPr>
              <a:lnSpc>
                <a:spcPct val="90000"/>
              </a:lnSpc>
              <a:spcBef>
                <a:spcPts val="0"/>
              </a:spcBef>
            </a:pPr>
            <a:r>
              <a:rPr lang="it-IT" sz="2000" b="1" dirty="0"/>
              <a:t>1960 - </a:t>
            </a:r>
            <a:r>
              <a:rPr lang="it-IT" sz="1600" dirty="0"/>
              <a:t>Dopo la declassificazione del lavoro sull'energia atomica alla Conferenza di Ginevra del 1958 i ricercatori di tutto il mondo si misero a collaborare a livello internazionale, ma i progressi nei due decenni successivi furono lenti, a causa di diverse difficoltà scientifiche e tecniche che minacciavano i loro obiettivi. </a:t>
            </a:r>
          </a:p>
        </p:txBody>
      </p:sp>
      <p:pic>
        <p:nvPicPr>
          <p:cNvPr id="19" name="Picture 18">
            <a:extLst>
              <a:ext uri="{FF2B5EF4-FFF2-40B4-BE49-F238E27FC236}">
                <a16:creationId xmlns:a16="http://schemas.microsoft.com/office/drawing/2014/main" id="{9749C124-5DDC-0211-2689-83B9FF06A7E5}"/>
              </a:ext>
            </a:extLst>
          </p:cNvPr>
          <p:cNvPicPr>
            <a:picLocks noChangeAspect="1"/>
          </p:cNvPicPr>
          <p:nvPr/>
        </p:nvPicPr>
        <p:blipFill>
          <a:blip r:embed="rId3"/>
          <a:stretch>
            <a:fillRect/>
          </a:stretch>
        </p:blipFill>
        <p:spPr>
          <a:xfrm>
            <a:off x="3453800" y="826934"/>
            <a:ext cx="2666586" cy="2250599"/>
          </a:xfrm>
          <a:prstGeom prst="rect">
            <a:avLst/>
          </a:prstGeom>
        </p:spPr>
      </p:pic>
      <p:sp>
        <p:nvSpPr>
          <p:cNvPr id="23" name="TextBox 22">
            <a:extLst>
              <a:ext uri="{FF2B5EF4-FFF2-40B4-BE49-F238E27FC236}">
                <a16:creationId xmlns:a16="http://schemas.microsoft.com/office/drawing/2014/main" id="{6D71FC68-26B8-65C1-47A7-CBBC0E53D420}"/>
              </a:ext>
            </a:extLst>
          </p:cNvPr>
          <p:cNvSpPr txBox="1"/>
          <p:nvPr/>
        </p:nvSpPr>
        <p:spPr>
          <a:xfrm>
            <a:off x="6419139" y="666560"/>
            <a:ext cx="2781211" cy="2336024"/>
          </a:xfrm>
          <a:prstGeom prst="rect">
            <a:avLst/>
          </a:prstGeom>
          <a:noFill/>
        </p:spPr>
        <p:txBody>
          <a:bodyPr wrap="square">
            <a:spAutoFit/>
          </a:bodyPr>
          <a:lstStyle/>
          <a:p>
            <a:pPr>
              <a:lnSpc>
                <a:spcPct val="90000"/>
              </a:lnSpc>
              <a:spcBef>
                <a:spcPts val="0"/>
              </a:spcBef>
            </a:pPr>
            <a:r>
              <a:rPr lang="it-IT" b="1" dirty="0"/>
              <a:t>1968 - </a:t>
            </a:r>
            <a:r>
              <a:rPr lang="it-IT" sz="1600" dirty="0"/>
              <a:t>Gli scienziati sovietici ottennero una svolta e raggiunsero prestazioni significativamente migliorate nel tokamak (l'acronimo russo  di camera toroidale con bobine magnetiche"). Da allora il tokamak è il fulcro della ricerca sulla fusione nucleare in tutto il mondo. </a:t>
            </a:r>
          </a:p>
        </p:txBody>
      </p:sp>
      <p:sp>
        <p:nvSpPr>
          <p:cNvPr id="24" name="TextBox 23">
            <a:extLst>
              <a:ext uri="{FF2B5EF4-FFF2-40B4-BE49-F238E27FC236}">
                <a16:creationId xmlns:a16="http://schemas.microsoft.com/office/drawing/2014/main" id="{BC598716-7D31-8D9E-6769-39CAFC8489EB}"/>
              </a:ext>
            </a:extLst>
          </p:cNvPr>
          <p:cNvSpPr txBox="1"/>
          <p:nvPr/>
        </p:nvSpPr>
        <p:spPr>
          <a:xfrm>
            <a:off x="5342257" y="1374771"/>
            <a:ext cx="652743" cy="369332"/>
          </a:xfrm>
          <a:prstGeom prst="rect">
            <a:avLst/>
          </a:prstGeom>
          <a:noFill/>
        </p:spPr>
        <p:txBody>
          <a:bodyPr wrap="none" rtlCol="0">
            <a:spAutoFit/>
          </a:bodyPr>
          <a:lstStyle/>
          <a:p>
            <a:pPr algn="l"/>
            <a:r>
              <a:rPr lang="en-US" b="1" dirty="0">
                <a:solidFill>
                  <a:schemeClr val="bg1"/>
                </a:solidFill>
              </a:rPr>
              <a:t>1958</a:t>
            </a:r>
            <a:endParaRPr lang="en-GB" b="1" dirty="0">
              <a:solidFill>
                <a:schemeClr val="bg1"/>
              </a:solidFill>
            </a:endParaRPr>
          </a:p>
        </p:txBody>
      </p:sp>
      <p:pic>
        <p:nvPicPr>
          <p:cNvPr id="28" name="Picture 27">
            <a:extLst>
              <a:ext uri="{FF2B5EF4-FFF2-40B4-BE49-F238E27FC236}">
                <a16:creationId xmlns:a16="http://schemas.microsoft.com/office/drawing/2014/main" id="{C66BB211-478C-04C0-B2A7-7AD918C94D74}"/>
              </a:ext>
            </a:extLst>
          </p:cNvPr>
          <p:cNvPicPr>
            <a:picLocks noChangeAspect="1"/>
          </p:cNvPicPr>
          <p:nvPr/>
        </p:nvPicPr>
        <p:blipFill>
          <a:blip r:embed="rId4"/>
          <a:stretch>
            <a:fillRect/>
          </a:stretch>
        </p:blipFill>
        <p:spPr>
          <a:xfrm>
            <a:off x="6222868" y="3397680"/>
            <a:ext cx="2810088" cy="2253805"/>
          </a:xfrm>
          <a:prstGeom prst="rect">
            <a:avLst/>
          </a:prstGeom>
        </p:spPr>
      </p:pic>
      <p:sp>
        <p:nvSpPr>
          <p:cNvPr id="29" name="TextBox 28">
            <a:extLst>
              <a:ext uri="{FF2B5EF4-FFF2-40B4-BE49-F238E27FC236}">
                <a16:creationId xmlns:a16="http://schemas.microsoft.com/office/drawing/2014/main" id="{8B268FCA-8ACD-6E6D-8595-DD4DA5EF991A}"/>
              </a:ext>
            </a:extLst>
          </p:cNvPr>
          <p:cNvSpPr txBox="1"/>
          <p:nvPr/>
        </p:nvSpPr>
        <p:spPr>
          <a:xfrm>
            <a:off x="6235977" y="5743089"/>
            <a:ext cx="3025267" cy="276999"/>
          </a:xfrm>
          <a:prstGeom prst="rect">
            <a:avLst/>
          </a:prstGeom>
          <a:noFill/>
        </p:spPr>
        <p:txBody>
          <a:bodyPr wrap="square">
            <a:spAutoFit/>
          </a:bodyPr>
          <a:lstStyle/>
          <a:p>
            <a:r>
              <a:rPr lang="it-IT" sz="1200" b="1" i="1" dirty="0">
                <a:solidFill>
                  <a:srgbClr val="0F1632"/>
                </a:solidFill>
                <a:latin typeface="+mj-lt"/>
              </a:rPr>
              <a:t>T3-tokamak (Kurchatov Institute </a:t>
            </a:r>
            <a:r>
              <a:rPr lang="it-IT" sz="1200" b="1" i="1" dirty="0" err="1">
                <a:solidFill>
                  <a:srgbClr val="0F1632"/>
                </a:solidFill>
                <a:latin typeface="+mj-lt"/>
              </a:rPr>
              <a:t>Moscow</a:t>
            </a:r>
            <a:r>
              <a:rPr lang="it-IT" sz="1200" b="1" i="1" dirty="0">
                <a:solidFill>
                  <a:srgbClr val="0F1632"/>
                </a:solidFill>
                <a:latin typeface="+mj-lt"/>
              </a:rPr>
              <a:t>)</a:t>
            </a:r>
            <a:endParaRPr lang="en-GB" sz="1200" b="1" dirty="0">
              <a:latin typeface="+mj-lt"/>
            </a:endParaRPr>
          </a:p>
        </p:txBody>
      </p:sp>
      <p:pic>
        <p:nvPicPr>
          <p:cNvPr id="32" name="Picture 31" descr="A diagram of a machine&#10;&#10;Description automatically generated">
            <a:extLst>
              <a:ext uri="{FF2B5EF4-FFF2-40B4-BE49-F238E27FC236}">
                <a16:creationId xmlns:a16="http://schemas.microsoft.com/office/drawing/2014/main" id="{03FCFAEE-41BD-E9CB-43F1-03D79C1C2CD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6476" r="7391"/>
          <a:stretch>
            <a:fillRect/>
          </a:stretch>
        </p:blipFill>
        <p:spPr bwMode="auto">
          <a:xfrm rot="10800000" flipV="1">
            <a:off x="9200351" y="393205"/>
            <a:ext cx="2938284" cy="2606734"/>
          </a:xfrm>
          <a:prstGeom prst="rect">
            <a:avLst/>
          </a:prstGeom>
          <a:ln>
            <a:noFill/>
          </a:ln>
          <a:extLst>
            <a:ext uri="{53640926-AAD7-44D8-BBD7-CCE9431645EC}">
              <a14:shadowObscured xmlns:a14="http://schemas.microsoft.com/office/drawing/2010/main"/>
            </a:ext>
          </a:extLst>
        </p:spPr>
      </p:pic>
      <p:sp>
        <p:nvSpPr>
          <p:cNvPr id="34" name="TextBox 33">
            <a:extLst>
              <a:ext uri="{FF2B5EF4-FFF2-40B4-BE49-F238E27FC236}">
                <a16:creationId xmlns:a16="http://schemas.microsoft.com/office/drawing/2014/main" id="{171A3F93-AB43-6116-7224-50BBD170CC11}"/>
              </a:ext>
            </a:extLst>
          </p:cNvPr>
          <p:cNvSpPr txBox="1"/>
          <p:nvPr/>
        </p:nvSpPr>
        <p:spPr>
          <a:xfrm>
            <a:off x="9499105" y="2923645"/>
            <a:ext cx="3705011" cy="307777"/>
          </a:xfrm>
          <a:prstGeom prst="rect">
            <a:avLst/>
          </a:prstGeom>
          <a:noFill/>
        </p:spPr>
        <p:txBody>
          <a:bodyPr wrap="square">
            <a:spAutoFit/>
          </a:bodyPr>
          <a:lstStyle/>
          <a:p>
            <a:r>
              <a:rPr lang="en-GB" sz="1400" b="1" i="1" kern="0" dirty="0">
                <a:effectLst/>
                <a:ea typeface="Aptos" panose="020B0004020202020204" pitchFamily="34" charset="0"/>
              </a:rPr>
              <a:t>ITER precursor: INTOR</a:t>
            </a:r>
            <a:endParaRPr lang="en-GB" sz="1400" b="1" i="1" dirty="0"/>
          </a:p>
        </p:txBody>
      </p:sp>
      <p:sp>
        <p:nvSpPr>
          <p:cNvPr id="9" name="Freeform: Shape 8">
            <a:extLst>
              <a:ext uri="{FF2B5EF4-FFF2-40B4-BE49-F238E27FC236}">
                <a16:creationId xmlns:a16="http://schemas.microsoft.com/office/drawing/2014/main" id="{342CC172-F87E-F771-65BA-06D25C953761}"/>
              </a:ext>
            </a:extLst>
          </p:cNvPr>
          <p:cNvSpPr/>
          <p:nvPr/>
        </p:nvSpPr>
        <p:spPr>
          <a:xfrm>
            <a:off x="295275" y="533847"/>
            <a:ext cx="11630025" cy="5438328"/>
          </a:xfrm>
          <a:custGeom>
            <a:avLst/>
            <a:gdLst>
              <a:gd name="connsiteX0" fmla="*/ 0 w 11630025"/>
              <a:gd name="connsiteY0" fmla="*/ 5247828 h 5438328"/>
              <a:gd name="connsiteX1" fmla="*/ 1304925 w 11630025"/>
              <a:gd name="connsiteY1" fmla="*/ 94803 h 5438328"/>
              <a:gd name="connsiteX2" fmla="*/ 2590800 w 11630025"/>
              <a:gd name="connsiteY2" fmla="*/ 5381178 h 5438328"/>
              <a:gd name="connsiteX3" fmla="*/ 4391025 w 11630025"/>
              <a:gd name="connsiteY3" fmla="*/ 18603 h 5438328"/>
              <a:gd name="connsiteX4" fmla="*/ 5495925 w 11630025"/>
              <a:gd name="connsiteY4" fmla="*/ 5438328 h 5438328"/>
              <a:gd name="connsiteX5" fmla="*/ 7372350 w 11630025"/>
              <a:gd name="connsiteY5" fmla="*/ 9078 h 5438328"/>
              <a:gd name="connsiteX6" fmla="*/ 11630025 w 11630025"/>
              <a:gd name="connsiteY6" fmla="*/ 4409628 h 5438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0025" h="5438328">
                <a:moveTo>
                  <a:pt x="0" y="5247828"/>
                </a:moveTo>
                <a:cubicBezTo>
                  <a:pt x="436562" y="2660203"/>
                  <a:pt x="873125" y="72578"/>
                  <a:pt x="1304925" y="94803"/>
                </a:cubicBezTo>
                <a:cubicBezTo>
                  <a:pt x="1736725" y="117028"/>
                  <a:pt x="2076450" y="5393878"/>
                  <a:pt x="2590800" y="5381178"/>
                </a:cubicBezTo>
                <a:cubicBezTo>
                  <a:pt x="3105150" y="5368478"/>
                  <a:pt x="3906838" y="9078"/>
                  <a:pt x="4391025" y="18603"/>
                </a:cubicBezTo>
                <a:cubicBezTo>
                  <a:pt x="4875212" y="28128"/>
                  <a:pt x="4999038" y="5439915"/>
                  <a:pt x="5495925" y="5438328"/>
                </a:cubicBezTo>
                <a:cubicBezTo>
                  <a:pt x="5992812" y="5436741"/>
                  <a:pt x="6350000" y="180528"/>
                  <a:pt x="7372350" y="9078"/>
                </a:cubicBezTo>
                <a:cubicBezTo>
                  <a:pt x="8394700" y="-162372"/>
                  <a:pt x="10012362" y="2123628"/>
                  <a:pt x="11630025" y="4409628"/>
                </a:cubicBezTo>
              </a:path>
            </a:pathLst>
          </a:custGeom>
          <a:noFill/>
          <a:ln w="12700">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ooter Placeholder 2">
            <a:extLst>
              <a:ext uri="{FF2B5EF4-FFF2-40B4-BE49-F238E27FC236}">
                <a16:creationId xmlns:a16="http://schemas.microsoft.com/office/drawing/2014/main" id="{8C696111-ED81-21B0-A5D1-4A09F0C75F24}"/>
              </a:ext>
            </a:extLst>
          </p:cNvPr>
          <p:cNvSpPr>
            <a:spLocks noGrp="1"/>
          </p:cNvSpPr>
          <p:nvPr>
            <p:ph type="ftr" sz="quarter" idx="11"/>
          </p:nvPr>
        </p:nvSpPr>
        <p:spPr>
          <a:xfrm>
            <a:off x="825623" y="6555770"/>
            <a:ext cx="8419977" cy="646330"/>
          </a:xfrm>
        </p:spPr>
        <p:txBody>
          <a:bodyPr/>
          <a:lstStyle/>
          <a:p>
            <a:r>
              <a:rPr lang="en-GB" dirty="0">
                <a:solidFill>
                  <a:prstClr val="white"/>
                </a:solidFill>
              </a:rPr>
              <a:t>G. Federici, </a:t>
            </a:r>
            <a:r>
              <a:rPr lang="en-GB" dirty="0" err="1">
                <a:solidFill>
                  <a:prstClr val="white"/>
                </a:solidFill>
              </a:rPr>
              <a:t>EUROfusion</a:t>
            </a:r>
            <a:r>
              <a:rPr lang="en-GB" dirty="0">
                <a:solidFill>
                  <a:prstClr val="white"/>
                </a:solidFill>
              </a:rPr>
              <a:t> PM| NEFERTARI final workshop| Padova – 25</a:t>
            </a:r>
            <a:r>
              <a:rPr lang="en-GB" baseline="30000" dirty="0">
                <a:solidFill>
                  <a:prstClr val="white"/>
                </a:solidFill>
              </a:rPr>
              <a:t> </a:t>
            </a:r>
            <a:r>
              <a:rPr lang="en-GB" dirty="0" err="1">
                <a:solidFill>
                  <a:prstClr val="white"/>
                </a:solidFill>
              </a:rPr>
              <a:t>marzo</a:t>
            </a:r>
            <a:r>
              <a:rPr lang="en-GB" dirty="0">
                <a:solidFill>
                  <a:prstClr val="white"/>
                </a:solidFill>
              </a:rPr>
              <a:t> 2026 </a:t>
            </a:r>
          </a:p>
        </p:txBody>
      </p:sp>
      <p:sp>
        <p:nvSpPr>
          <p:cNvPr id="5" name="Slide Number Placeholder 3">
            <a:extLst>
              <a:ext uri="{FF2B5EF4-FFF2-40B4-BE49-F238E27FC236}">
                <a16:creationId xmlns:a16="http://schemas.microsoft.com/office/drawing/2014/main" id="{02AAA959-7B4F-652B-4E57-D51F5413A665}"/>
              </a:ext>
            </a:extLst>
          </p:cNvPr>
          <p:cNvSpPr>
            <a:spLocks noGrp="1"/>
          </p:cNvSpPr>
          <p:nvPr>
            <p:ph type="sldNum" sz="quarter" idx="12"/>
          </p:nvPr>
        </p:nvSpPr>
        <p:spPr>
          <a:xfrm>
            <a:off x="0" y="6590037"/>
            <a:ext cx="720080" cy="199174"/>
          </a:xfrm>
        </p:spPr>
        <p:txBody>
          <a:bodyPr/>
          <a:lstStyle/>
          <a:p>
            <a:fld id="{6A6D9FA1-99C7-4910-8E32-B85D378B0060}" type="slidenum">
              <a:rPr lang="en-GB" smtClean="0">
                <a:solidFill>
                  <a:prstClr val="white"/>
                </a:solidFill>
              </a:rPr>
              <a:pPr/>
              <a:t>6</a:t>
            </a:fld>
            <a:endParaRPr lang="en-GB">
              <a:solidFill>
                <a:prstClr val="white"/>
              </a:solidFill>
            </a:endParaRPr>
          </a:p>
        </p:txBody>
      </p:sp>
    </p:spTree>
    <p:extLst>
      <p:ext uri="{BB962C8B-B14F-4D97-AF65-F5344CB8AC3E}">
        <p14:creationId xmlns:p14="http://schemas.microsoft.com/office/powerpoint/2010/main" val="1805569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8F2D04-82D1-063E-FCF4-D64B129CCF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941288-551E-2A05-5903-E06DCD88AC1F}"/>
              </a:ext>
            </a:extLst>
          </p:cNvPr>
          <p:cNvSpPr>
            <a:spLocks noGrp="1"/>
          </p:cNvSpPr>
          <p:nvPr>
            <p:ph type="title"/>
          </p:nvPr>
        </p:nvSpPr>
        <p:spPr/>
        <p:txBody>
          <a:bodyPr/>
          <a:lstStyle/>
          <a:p>
            <a:r>
              <a:rPr lang="en-US" dirty="0" err="1"/>
              <a:t>Retrospettiva</a:t>
            </a:r>
            <a:r>
              <a:rPr lang="en-US" dirty="0"/>
              <a:t> </a:t>
            </a:r>
            <a:r>
              <a:rPr lang="en-US" dirty="0" err="1"/>
              <a:t>storica</a:t>
            </a:r>
            <a:r>
              <a:rPr lang="en-US" dirty="0"/>
              <a:t>: </a:t>
            </a:r>
            <a:r>
              <a:rPr lang="en-US" dirty="0" err="1"/>
              <a:t>Entusiasmo</a:t>
            </a:r>
            <a:r>
              <a:rPr lang="en-US" dirty="0"/>
              <a:t> verso </a:t>
            </a:r>
            <a:r>
              <a:rPr lang="en-US" dirty="0" err="1"/>
              <a:t>Scetticismo</a:t>
            </a:r>
            <a:endParaRPr lang="en-GB" dirty="0"/>
          </a:p>
        </p:txBody>
      </p:sp>
      <p:sp>
        <p:nvSpPr>
          <p:cNvPr id="3" name="Content Placeholder 2">
            <a:extLst>
              <a:ext uri="{FF2B5EF4-FFF2-40B4-BE49-F238E27FC236}">
                <a16:creationId xmlns:a16="http://schemas.microsoft.com/office/drawing/2014/main" id="{AF790FD4-D3EE-E412-D95A-7E0CC698C446}"/>
              </a:ext>
            </a:extLst>
          </p:cNvPr>
          <p:cNvSpPr>
            <a:spLocks noGrp="1"/>
          </p:cNvSpPr>
          <p:nvPr>
            <p:ph idx="1"/>
          </p:nvPr>
        </p:nvSpPr>
        <p:spPr>
          <a:xfrm>
            <a:off x="222122" y="5429956"/>
            <a:ext cx="4914322" cy="2014583"/>
          </a:xfrm>
        </p:spPr>
        <p:txBody>
          <a:bodyPr>
            <a:normAutofit/>
          </a:bodyPr>
          <a:lstStyle/>
          <a:p>
            <a:pPr marL="0" indent="0">
              <a:lnSpc>
                <a:spcPct val="90000"/>
              </a:lnSpc>
              <a:spcBef>
                <a:spcPts val="0"/>
              </a:spcBef>
              <a:buNone/>
            </a:pPr>
            <a:r>
              <a:rPr lang="it-IT" sz="1900" b="1" dirty="0"/>
              <a:t>&gt; 1990 - </a:t>
            </a:r>
            <a:r>
              <a:rPr lang="it-IT" sz="1600" dirty="0"/>
              <a:t>Importanti risultati vengono conseguiti in tokamak di tutto il mondo solo 2 dei quali operano con una miscela DT (TFTR e JET) di rilevanza reattoristica.</a:t>
            </a:r>
          </a:p>
          <a:p>
            <a:pPr marL="0" indent="0">
              <a:lnSpc>
                <a:spcPct val="110000"/>
              </a:lnSpc>
              <a:spcBef>
                <a:spcPts val="0"/>
              </a:spcBef>
              <a:spcAft>
                <a:spcPts val="1800"/>
              </a:spcAft>
              <a:buNone/>
            </a:pPr>
            <a:endParaRPr lang="it-IT" sz="1400" dirty="0"/>
          </a:p>
        </p:txBody>
      </p:sp>
      <p:sp>
        <p:nvSpPr>
          <p:cNvPr id="12" name="TextBox 11">
            <a:extLst>
              <a:ext uri="{FF2B5EF4-FFF2-40B4-BE49-F238E27FC236}">
                <a16:creationId xmlns:a16="http://schemas.microsoft.com/office/drawing/2014/main" id="{8BC3E409-4C67-E142-B0A4-2081731E2D42}"/>
              </a:ext>
            </a:extLst>
          </p:cNvPr>
          <p:cNvSpPr txBox="1"/>
          <p:nvPr/>
        </p:nvSpPr>
        <p:spPr>
          <a:xfrm>
            <a:off x="222122" y="814424"/>
            <a:ext cx="2116459" cy="3028521"/>
          </a:xfrm>
          <a:prstGeom prst="rect">
            <a:avLst/>
          </a:prstGeom>
          <a:noFill/>
        </p:spPr>
        <p:txBody>
          <a:bodyPr wrap="square">
            <a:spAutoFit/>
          </a:bodyPr>
          <a:lstStyle/>
          <a:p>
            <a:pPr>
              <a:lnSpc>
                <a:spcPct val="90000"/>
              </a:lnSpc>
              <a:spcBef>
                <a:spcPts val="0"/>
              </a:spcBef>
            </a:pPr>
            <a:r>
              <a:rPr lang="it-IT" sz="2000" b="1" dirty="0"/>
              <a:t>1989 - </a:t>
            </a:r>
            <a:r>
              <a:rPr lang="it-IT" sz="1600" dirty="0"/>
              <a:t>Martin Fleischmann e Stanley Pons affermarono di aver ottenuto la fusione fredda attraverso l'elettrolisi dell'acqua pesante, ma le loro scoperte non furono ampiamente replicate e furono accolte con scetticismo dalla comunità scientifica</a:t>
            </a:r>
            <a:r>
              <a:rPr lang="en-GB" sz="1600" dirty="0"/>
              <a:t>. </a:t>
            </a:r>
            <a:endParaRPr lang="it-IT" sz="1400" b="1" dirty="0"/>
          </a:p>
        </p:txBody>
      </p:sp>
      <p:pic>
        <p:nvPicPr>
          <p:cNvPr id="6" name="Picture 5">
            <a:extLst>
              <a:ext uri="{FF2B5EF4-FFF2-40B4-BE49-F238E27FC236}">
                <a16:creationId xmlns:a16="http://schemas.microsoft.com/office/drawing/2014/main" id="{FEFA347E-F528-ED70-DB9F-07112C453B0F}"/>
              </a:ext>
            </a:extLst>
          </p:cNvPr>
          <p:cNvPicPr>
            <a:picLocks noChangeAspect="1"/>
          </p:cNvPicPr>
          <p:nvPr/>
        </p:nvPicPr>
        <p:blipFill>
          <a:blip r:embed="rId2"/>
          <a:stretch>
            <a:fillRect/>
          </a:stretch>
        </p:blipFill>
        <p:spPr>
          <a:xfrm>
            <a:off x="222122" y="3838149"/>
            <a:ext cx="2116460" cy="1159513"/>
          </a:xfrm>
          <a:prstGeom prst="rect">
            <a:avLst/>
          </a:prstGeom>
        </p:spPr>
      </p:pic>
      <p:pic>
        <p:nvPicPr>
          <p:cNvPr id="7" name="Picture 6">
            <a:extLst>
              <a:ext uri="{FF2B5EF4-FFF2-40B4-BE49-F238E27FC236}">
                <a16:creationId xmlns:a16="http://schemas.microsoft.com/office/drawing/2014/main" id="{B7C884BE-F04F-D80B-C2B3-4B070BDA7899}"/>
              </a:ext>
            </a:extLst>
          </p:cNvPr>
          <p:cNvPicPr>
            <a:picLocks noChangeAspect="1"/>
          </p:cNvPicPr>
          <p:nvPr/>
        </p:nvPicPr>
        <p:blipFill>
          <a:blip r:embed="rId3"/>
          <a:stretch>
            <a:fillRect/>
          </a:stretch>
        </p:blipFill>
        <p:spPr>
          <a:xfrm>
            <a:off x="2218357" y="786326"/>
            <a:ext cx="4380190" cy="4127790"/>
          </a:xfrm>
          <a:prstGeom prst="rect">
            <a:avLst/>
          </a:prstGeom>
        </p:spPr>
      </p:pic>
      <p:sp>
        <p:nvSpPr>
          <p:cNvPr id="9" name="TextBox 8">
            <a:extLst>
              <a:ext uri="{FF2B5EF4-FFF2-40B4-BE49-F238E27FC236}">
                <a16:creationId xmlns:a16="http://schemas.microsoft.com/office/drawing/2014/main" id="{B5159EF1-3C58-EE09-A4F6-A7B5234FFD74}"/>
              </a:ext>
            </a:extLst>
          </p:cNvPr>
          <p:cNvSpPr txBox="1"/>
          <p:nvPr/>
        </p:nvSpPr>
        <p:spPr>
          <a:xfrm>
            <a:off x="3705044" y="635314"/>
            <a:ext cx="6091424" cy="276999"/>
          </a:xfrm>
          <a:prstGeom prst="rect">
            <a:avLst/>
          </a:prstGeom>
          <a:noFill/>
        </p:spPr>
        <p:txBody>
          <a:bodyPr wrap="square">
            <a:spAutoFit/>
          </a:bodyPr>
          <a:lstStyle/>
          <a:p>
            <a:r>
              <a:rPr lang="it-IT" sz="1200" i="1" dirty="0">
                <a:latin typeface="+mj-lt"/>
              </a:rPr>
              <a:t>Grafico del triplo prodotto</a:t>
            </a:r>
            <a:endParaRPr lang="en-GB" sz="1200" dirty="0">
              <a:latin typeface="+mj-lt"/>
            </a:endParaRPr>
          </a:p>
        </p:txBody>
      </p:sp>
      <p:sp>
        <p:nvSpPr>
          <p:cNvPr id="14" name="TextBox 13">
            <a:extLst>
              <a:ext uri="{FF2B5EF4-FFF2-40B4-BE49-F238E27FC236}">
                <a16:creationId xmlns:a16="http://schemas.microsoft.com/office/drawing/2014/main" id="{FCD83312-E93E-DDF5-A4D9-3453DF7FD85A}"/>
              </a:ext>
            </a:extLst>
          </p:cNvPr>
          <p:cNvSpPr txBox="1"/>
          <p:nvPr/>
        </p:nvSpPr>
        <p:spPr>
          <a:xfrm>
            <a:off x="6939084" y="683792"/>
            <a:ext cx="3356099" cy="861774"/>
          </a:xfrm>
          <a:prstGeom prst="rect">
            <a:avLst/>
          </a:prstGeom>
          <a:noFill/>
        </p:spPr>
        <p:txBody>
          <a:bodyPr wrap="square">
            <a:spAutoFit/>
          </a:bodyPr>
          <a:lstStyle/>
          <a:p>
            <a:pPr marL="0" indent="0">
              <a:spcBef>
                <a:spcPts val="0"/>
              </a:spcBef>
              <a:spcAft>
                <a:spcPts val="600"/>
              </a:spcAft>
              <a:buNone/>
            </a:pPr>
            <a:r>
              <a:rPr lang="it-IT" sz="1800" b="1" dirty="0"/>
              <a:t>1992 </a:t>
            </a:r>
            <a:r>
              <a:rPr lang="it-IT" b="1" dirty="0"/>
              <a:t>- </a:t>
            </a:r>
            <a:r>
              <a:rPr lang="it-IT" sz="1600" dirty="0"/>
              <a:t>Si comincia la progettazione ingegneristica di ITER. </a:t>
            </a:r>
            <a:r>
              <a:rPr lang="it-IT" sz="1600" b="1" dirty="0"/>
              <a:t>Gli scavi per la costruzione cominciano nel 2007</a:t>
            </a:r>
          </a:p>
        </p:txBody>
      </p:sp>
      <p:sp>
        <p:nvSpPr>
          <p:cNvPr id="18" name="TextBox 17">
            <a:extLst>
              <a:ext uri="{FF2B5EF4-FFF2-40B4-BE49-F238E27FC236}">
                <a16:creationId xmlns:a16="http://schemas.microsoft.com/office/drawing/2014/main" id="{14225682-9213-DE49-B674-E2736C9D77B0}"/>
              </a:ext>
            </a:extLst>
          </p:cNvPr>
          <p:cNvSpPr txBox="1"/>
          <p:nvPr/>
        </p:nvSpPr>
        <p:spPr>
          <a:xfrm>
            <a:off x="8402466" y="5033398"/>
            <a:ext cx="3785433" cy="1449628"/>
          </a:xfrm>
          <a:prstGeom prst="rect">
            <a:avLst/>
          </a:prstGeom>
          <a:noFill/>
        </p:spPr>
        <p:txBody>
          <a:bodyPr wrap="square">
            <a:spAutoFit/>
          </a:bodyPr>
          <a:lstStyle/>
          <a:p>
            <a:pPr algn="just">
              <a:lnSpc>
                <a:spcPct val="90000"/>
              </a:lnSpc>
              <a:buNone/>
            </a:pPr>
            <a:r>
              <a:rPr lang="en-GB" sz="1800" b="1" dirty="0">
                <a:effectLst/>
                <a:ea typeface="Cambria" panose="02040503050406030204" pitchFamily="18" charset="0"/>
                <a:cs typeface="Times" panose="02020603050405020304" pitchFamily="18" charset="0"/>
              </a:rPr>
              <a:t>2022 - </a:t>
            </a:r>
            <a:r>
              <a:rPr lang="it-IT" sz="1600" dirty="0">
                <a:ea typeface="Cambria" panose="02040503050406030204" pitchFamily="18" charset="0"/>
                <a:cs typeface="Times" panose="02020603050405020304" pitchFamily="18" charset="0"/>
              </a:rPr>
              <a:t>La National </a:t>
            </a:r>
            <a:r>
              <a:rPr lang="it-IT" sz="1600" dirty="0" err="1">
                <a:ea typeface="Cambria" panose="02040503050406030204" pitchFamily="18" charset="0"/>
                <a:cs typeface="Times" panose="02020603050405020304" pitchFamily="18" charset="0"/>
              </a:rPr>
              <a:t>Ignition</a:t>
            </a:r>
            <a:r>
              <a:rPr lang="it-IT" sz="1600" dirty="0">
                <a:ea typeface="Cambria" panose="02040503050406030204" pitchFamily="18" charset="0"/>
                <a:cs typeface="Times" panose="02020603050405020304" pitchFamily="18" charset="0"/>
              </a:rPr>
              <a:t> Facility (NIF) ha dimostrato un guadagno target con più energia di fusione rilasciata (3MJ) rispetto a quella consegnata al target (2MJ).  Q&gt;1: Più recentemente, hanno raggiunto ~8MJ e un guadagno ancora più elevato.</a:t>
            </a:r>
            <a:endParaRPr lang="en-GB" sz="1400" dirty="0">
              <a:effectLst/>
              <a:ea typeface="Cambria" panose="02040503050406030204" pitchFamily="18" charset="0"/>
            </a:endParaRPr>
          </a:p>
        </p:txBody>
      </p:sp>
      <p:pic>
        <p:nvPicPr>
          <p:cNvPr id="8" name="Picture 7">
            <a:extLst>
              <a:ext uri="{FF2B5EF4-FFF2-40B4-BE49-F238E27FC236}">
                <a16:creationId xmlns:a16="http://schemas.microsoft.com/office/drawing/2014/main" id="{725207BA-DE1B-86D1-2F4C-48E0C6E734ED}"/>
              </a:ext>
            </a:extLst>
          </p:cNvPr>
          <p:cNvPicPr>
            <a:picLocks noChangeAspect="1"/>
          </p:cNvPicPr>
          <p:nvPr/>
        </p:nvPicPr>
        <p:blipFill>
          <a:blip r:embed="rId4"/>
          <a:stretch>
            <a:fillRect/>
          </a:stretch>
        </p:blipFill>
        <p:spPr>
          <a:xfrm>
            <a:off x="5604604" y="4859290"/>
            <a:ext cx="2368416" cy="1577957"/>
          </a:xfrm>
          <a:prstGeom prst="rect">
            <a:avLst/>
          </a:prstGeom>
        </p:spPr>
      </p:pic>
      <p:grpSp>
        <p:nvGrpSpPr>
          <p:cNvPr id="4" name="Group 3">
            <a:extLst>
              <a:ext uri="{FF2B5EF4-FFF2-40B4-BE49-F238E27FC236}">
                <a16:creationId xmlns:a16="http://schemas.microsoft.com/office/drawing/2014/main" id="{775F59DA-AC1A-B0D1-367A-FA0631284AB1}"/>
              </a:ext>
            </a:extLst>
          </p:cNvPr>
          <p:cNvGrpSpPr/>
          <p:nvPr/>
        </p:nvGrpSpPr>
        <p:grpSpPr>
          <a:xfrm>
            <a:off x="9063128" y="2998909"/>
            <a:ext cx="2771775" cy="1857418"/>
            <a:chOff x="484937" y="767910"/>
            <a:chExt cx="5024284" cy="3111172"/>
          </a:xfrm>
        </p:grpSpPr>
        <p:pic>
          <p:nvPicPr>
            <p:cNvPr id="5" name="object 2">
              <a:extLst>
                <a:ext uri="{FF2B5EF4-FFF2-40B4-BE49-F238E27FC236}">
                  <a16:creationId xmlns:a16="http://schemas.microsoft.com/office/drawing/2014/main" id="{D16F77FA-1274-725A-0D53-A72D99DB6AEB}"/>
                </a:ext>
              </a:extLst>
            </p:cNvPr>
            <p:cNvPicPr/>
            <p:nvPr/>
          </p:nvPicPr>
          <p:blipFill rotWithShape="1">
            <a:blip r:embed="rId5" cstate="screen">
              <a:extLst>
                <a:ext uri="{28A0092B-C50C-407E-A947-70E740481C1C}">
                  <a14:useLocalDpi xmlns:a14="http://schemas.microsoft.com/office/drawing/2010/main"/>
                </a:ext>
              </a:extLst>
            </a:blip>
            <a:srcRect/>
            <a:stretch/>
          </p:blipFill>
          <p:spPr>
            <a:xfrm>
              <a:off x="484937" y="767910"/>
              <a:ext cx="5024284" cy="3111172"/>
            </a:xfrm>
            <a:prstGeom prst="rect">
              <a:avLst/>
            </a:prstGeom>
          </p:spPr>
        </p:pic>
        <p:sp>
          <p:nvSpPr>
            <p:cNvPr id="15" name="TextBox 14">
              <a:extLst>
                <a:ext uri="{FF2B5EF4-FFF2-40B4-BE49-F238E27FC236}">
                  <a16:creationId xmlns:a16="http://schemas.microsoft.com/office/drawing/2014/main" id="{E45C33D3-849F-576C-1E5B-F2EB83247EFB}"/>
                </a:ext>
              </a:extLst>
            </p:cNvPr>
            <p:cNvSpPr txBox="1"/>
            <p:nvPr/>
          </p:nvSpPr>
          <p:spPr>
            <a:xfrm>
              <a:off x="3875246" y="1301407"/>
              <a:ext cx="573465" cy="272040"/>
            </a:xfrm>
            <a:prstGeom prst="rect">
              <a:avLst/>
            </a:prstGeom>
            <a:noFill/>
          </p:spPr>
          <p:txBody>
            <a:bodyPr wrap="none" rtlCol="0">
              <a:spAutoFit/>
            </a:bodyPr>
            <a:lstStyle/>
            <a:p>
              <a:pPr algn="l"/>
              <a:r>
                <a:rPr lang="en-US" sz="700" b="1" dirty="0"/>
                <a:t>1997</a:t>
              </a:r>
              <a:endParaRPr lang="en-GB" sz="700" b="1" dirty="0"/>
            </a:p>
          </p:txBody>
        </p:sp>
        <p:sp>
          <p:nvSpPr>
            <p:cNvPr id="16" name="TextBox 15">
              <a:extLst>
                <a:ext uri="{FF2B5EF4-FFF2-40B4-BE49-F238E27FC236}">
                  <a16:creationId xmlns:a16="http://schemas.microsoft.com/office/drawing/2014/main" id="{96B6A8E3-0429-636F-BDA4-91F3B59E4E1D}"/>
                </a:ext>
              </a:extLst>
            </p:cNvPr>
            <p:cNvSpPr txBox="1"/>
            <p:nvPr/>
          </p:nvSpPr>
          <p:spPr>
            <a:xfrm>
              <a:off x="3875246" y="1433494"/>
              <a:ext cx="573465" cy="272040"/>
            </a:xfrm>
            <a:prstGeom prst="rect">
              <a:avLst/>
            </a:prstGeom>
            <a:noFill/>
          </p:spPr>
          <p:txBody>
            <a:bodyPr wrap="none" rtlCol="0">
              <a:spAutoFit/>
            </a:bodyPr>
            <a:lstStyle/>
            <a:p>
              <a:pPr algn="l"/>
              <a:r>
                <a:rPr lang="en-US" sz="700" b="1" dirty="0"/>
                <a:t>2021</a:t>
              </a:r>
              <a:endParaRPr lang="en-GB" sz="700" b="1" dirty="0"/>
            </a:p>
          </p:txBody>
        </p:sp>
        <p:sp>
          <p:nvSpPr>
            <p:cNvPr id="17" name="TextBox 16">
              <a:extLst>
                <a:ext uri="{FF2B5EF4-FFF2-40B4-BE49-F238E27FC236}">
                  <a16:creationId xmlns:a16="http://schemas.microsoft.com/office/drawing/2014/main" id="{E15D0D4C-148C-0C49-D462-5B32AD470AF0}"/>
                </a:ext>
              </a:extLst>
            </p:cNvPr>
            <p:cNvSpPr txBox="1"/>
            <p:nvPr/>
          </p:nvSpPr>
          <p:spPr>
            <a:xfrm>
              <a:off x="3875246" y="1564299"/>
              <a:ext cx="573465" cy="272040"/>
            </a:xfrm>
            <a:prstGeom prst="rect">
              <a:avLst/>
            </a:prstGeom>
            <a:noFill/>
          </p:spPr>
          <p:txBody>
            <a:bodyPr wrap="none" rtlCol="0">
              <a:spAutoFit/>
            </a:bodyPr>
            <a:lstStyle/>
            <a:p>
              <a:pPr algn="l"/>
              <a:r>
                <a:rPr lang="en-US" sz="700" b="1" dirty="0"/>
                <a:t>2023</a:t>
              </a:r>
              <a:endParaRPr lang="en-GB" sz="700" b="1" dirty="0"/>
            </a:p>
          </p:txBody>
        </p:sp>
      </p:grpSp>
      <p:pic>
        <p:nvPicPr>
          <p:cNvPr id="22" name="Picture 2" descr="undefined - Illustration of JT-60SA. Credit: F4E">
            <a:extLst>
              <a:ext uri="{FF2B5EF4-FFF2-40B4-BE49-F238E27FC236}">
                <a16:creationId xmlns:a16="http://schemas.microsoft.com/office/drawing/2014/main" id="{5B0FEB5E-5F95-DB3B-0705-D991AB0454E1}"/>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0014" t="12544" r="16527" b="10313"/>
          <a:stretch/>
        </p:blipFill>
        <p:spPr bwMode="auto">
          <a:xfrm>
            <a:off x="10234222" y="1916836"/>
            <a:ext cx="1688311" cy="1253559"/>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B2B18877-68A1-42BC-626B-543F061B06BB}"/>
              </a:ext>
            </a:extLst>
          </p:cNvPr>
          <p:cNvSpPr txBox="1"/>
          <p:nvPr/>
        </p:nvSpPr>
        <p:spPr>
          <a:xfrm>
            <a:off x="6422950" y="2718463"/>
            <a:ext cx="2640178" cy="1992853"/>
          </a:xfrm>
          <a:prstGeom prst="rect">
            <a:avLst/>
          </a:prstGeom>
          <a:noFill/>
        </p:spPr>
        <p:txBody>
          <a:bodyPr wrap="square">
            <a:spAutoFit/>
          </a:bodyPr>
          <a:lstStyle/>
          <a:p>
            <a:pPr>
              <a:lnSpc>
                <a:spcPct val="95000"/>
              </a:lnSpc>
              <a:buNone/>
            </a:pPr>
            <a:r>
              <a:rPr lang="en-GB" sz="1800" b="1" dirty="0">
                <a:effectLst/>
                <a:ea typeface="Cambria" panose="02040503050406030204" pitchFamily="18" charset="0"/>
                <a:cs typeface="Times" panose="02020603050405020304" pitchFamily="18" charset="0"/>
              </a:rPr>
              <a:t>2021 &amp; 2023  - </a:t>
            </a:r>
            <a:r>
              <a:rPr lang="it-IT" sz="1600" dirty="0"/>
              <a:t>Nel 2023 JET ha rilasciato 69 MJ di energia di fusione in 5 s, ma nonostante questi record, JET non è riuscito a raggiungere l'elevato guadagno richiesto per la produzione di energia a causa delle sue dimensioni.</a:t>
            </a:r>
            <a:endParaRPr lang="en-GB" sz="1400" dirty="0"/>
          </a:p>
        </p:txBody>
      </p:sp>
      <p:sp>
        <p:nvSpPr>
          <p:cNvPr id="25" name="TextBox 24">
            <a:extLst>
              <a:ext uri="{FF2B5EF4-FFF2-40B4-BE49-F238E27FC236}">
                <a16:creationId xmlns:a16="http://schemas.microsoft.com/office/drawing/2014/main" id="{3D9DFEFA-DCEF-27B0-11DD-C3F4625947BB}"/>
              </a:ext>
            </a:extLst>
          </p:cNvPr>
          <p:cNvSpPr txBox="1"/>
          <p:nvPr/>
        </p:nvSpPr>
        <p:spPr>
          <a:xfrm>
            <a:off x="6502505" y="1782702"/>
            <a:ext cx="3932703" cy="861774"/>
          </a:xfrm>
          <a:prstGeom prst="rect">
            <a:avLst/>
          </a:prstGeom>
          <a:noFill/>
        </p:spPr>
        <p:txBody>
          <a:bodyPr wrap="square">
            <a:spAutoFit/>
          </a:bodyPr>
          <a:lstStyle/>
          <a:p>
            <a:r>
              <a:rPr lang="it-IT" b="1" noProof="0" dirty="0"/>
              <a:t>2007</a:t>
            </a:r>
            <a:r>
              <a:rPr lang="it-IT" noProof="0" dirty="0"/>
              <a:t> – </a:t>
            </a:r>
            <a:r>
              <a:rPr lang="it-IT" sz="1600" noProof="0" dirty="0"/>
              <a:t>comincia la costruzione di </a:t>
            </a:r>
            <a:r>
              <a:rPr lang="it-IT" sz="1600" b="1" noProof="0" dirty="0"/>
              <a:t>JT-60SA </a:t>
            </a:r>
            <a:r>
              <a:rPr lang="it-IT" sz="1600" noProof="0" dirty="0"/>
              <a:t>un esperimento realizzato e gestito dal Giappone e dall'Europa a Naka, in Giappone.</a:t>
            </a:r>
            <a:endParaRPr lang="it-IT" noProof="0" dirty="0"/>
          </a:p>
        </p:txBody>
      </p:sp>
      <p:pic>
        <p:nvPicPr>
          <p:cNvPr id="26" name="Picture 25">
            <a:extLst>
              <a:ext uri="{FF2B5EF4-FFF2-40B4-BE49-F238E27FC236}">
                <a16:creationId xmlns:a16="http://schemas.microsoft.com/office/drawing/2014/main" id="{483930CF-288A-4ACA-B0ED-DCEA36EA5CD1}"/>
              </a:ext>
            </a:extLst>
          </p:cNvPr>
          <p:cNvPicPr>
            <a:picLocks noChangeAspect="1"/>
          </p:cNvPicPr>
          <p:nvPr/>
        </p:nvPicPr>
        <p:blipFill>
          <a:blip r:embed="rId7"/>
          <a:stretch>
            <a:fillRect/>
          </a:stretch>
        </p:blipFill>
        <p:spPr>
          <a:xfrm>
            <a:off x="10234222" y="124247"/>
            <a:ext cx="1857418" cy="1857418"/>
          </a:xfrm>
          <a:prstGeom prst="rect">
            <a:avLst/>
          </a:prstGeom>
        </p:spPr>
      </p:pic>
      <p:sp>
        <p:nvSpPr>
          <p:cNvPr id="10" name="Freeform: Shape 9">
            <a:extLst>
              <a:ext uri="{FF2B5EF4-FFF2-40B4-BE49-F238E27FC236}">
                <a16:creationId xmlns:a16="http://schemas.microsoft.com/office/drawing/2014/main" id="{B0B16530-9E17-95B4-2186-4C70CB2D7AC8}"/>
              </a:ext>
            </a:extLst>
          </p:cNvPr>
          <p:cNvSpPr/>
          <p:nvPr/>
        </p:nvSpPr>
        <p:spPr>
          <a:xfrm>
            <a:off x="142875" y="424357"/>
            <a:ext cx="9344025" cy="5947868"/>
          </a:xfrm>
          <a:custGeom>
            <a:avLst/>
            <a:gdLst>
              <a:gd name="connsiteX0" fmla="*/ 0 w 9344025"/>
              <a:gd name="connsiteY0" fmla="*/ 5947868 h 5947868"/>
              <a:gd name="connsiteX1" fmla="*/ 1200150 w 9344025"/>
              <a:gd name="connsiteY1" fmla="*/ 270968 h 5947868"/>
              <a:gd name="connsiteX2" fmla="*/ 3009900 w 9344025"/>
              <a:gd name="connsiteY2" fmla="*/ 5919293 h 5947868"/>
              <a:gd name="connsiteX3" fmla="*/ 5505450 w 9344025"/>
              <a:gd name="connsiteY3" fmla="*/ 280493 h 5947868"/>
              <a:gd name="connsiteX4" fmla="*/ 9344025 w 9344025"/>
              <a:gd name="connsiteY4" fmla="*/ 1366343 h 5947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44025" h="5947868">
                <a:moveTo>
                  <a:pt x="0" y="5947868"/>
                </a:moveTo>
                <a:cubicBezTo>
                  <a:pt x="349250" y="3111799"/>
                  <a:pt x="698500" y="275730"/>
                  <a:pt x="1200150" y="270968"/>
                </a:cubicBezTo>
                <a:cubicBezTo>
                  <a:pt x="1701800" y="266206"/>
                  <a:pt x="2292350" y="5917705"/>
                  <a:pt x="3009900" y="5919293"/>
                </a:cubicBezTo>
                <a:cubicBezTo>
                  <a:pt x="3727450" y="5920880"/>
                  <a:pt x="4449763" y="1039318"/>
                  <a:pt x="5505450" y="280493"/>
                </a:cubicBezTo>
                <a:cubicBezTo>
                  <a:pt x="6561138" y="-478332"/>
                  <a:pt x="7952581" y="444005"/>
                  <a:pt x="9344025" y="1366343"/>
                </a:cubicBezTo>
              </a:path>
            </a:pathLst>
          </a:custGeom>
          <a:noFill/>
          <a:ln w="12700">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ooter Placeholder 2">
            <a:extLst>
              <a:ext uri="{FF2B5EF4-FFF2-40B4-BE49-F238E27FC236}">
                <a16:creationId xmlns:a16="http://schemas.microsoft.com/office/drawing/2014/main" id="{EFF1FDD2-16EE-5904-6BE3-AAD7FB35BD60}"/>
              </a:ext>
            </a:extLst>
          </p:cNvPr>
          <p:cNvSpPr>
            <a:spLocks noGrp="1"/>
          </p:cNvSpPr>
          <p:nvPr>
            <p:ph type="ftr" sz="quarter" idx="11"/>
          </p:nvPr>
        </p:nvSpPr>
        <p:spPr>
          <a:xfrm>
            <a:off x="825623" y="6555770"/>
            <a:ext cx="8419977" cy="646330"/>
          </a:xfrm>
        </p:spPr>
        <p:txBody>
          <a:bodyPr/>
          <a:lstStyle/>
          <a:p>
            <a:r>
              <a:rPr lang="en-GB" dirty="0">
                <a:solidFill>
                  <a:prstClr val="white"/>
                </a:solidFill>
              </a:rPr>
              <a:t>G. Federici, </a:t>
            </a:r>
            <a:r>
              <a:rPr lang="en-GB" dirty="0" err="1">
                <a:solidFill>
                  <a:prstClr val="white"/>
                </a:solidFill>
              </a:rPr>
              <a:t>EUROfusion</a:t>
            </a:r>
            <a:r>
              <a:rPr lang="en-GB" dirty="0">
                <a:solidFill>
                  <a:prstClr val="white"/>
                </a:solidFill>
              </a:rPr>
              <a:t> PM| NEFERTARI final workshop| Padova – 25</a:t>
            </a:r>
            <a:r>
              <a:rPr lang="en-GB" baseline="30000" dirty="0">
                <a:solidFill>
                  <a:prstClr val="white"/>
                </a:solidFill>
              </a:rPr>
              <a:t> </a:t>
            </a:r>
            <a:r>
              <a:rPr lang="en-GB" dirty="0" err="1">
                <a:solidFill>
                  <a:prstClr val="white"/>
                </a:solidFill>
              </a:rPr>
              <a:t>marzo</a:t>
            </a:r>
            <a:r>
              <a:rPr lang="en-GB" dirty="0">
                <a:solidFill>
                  <a:prstClr val="white"/>
                </a:solidFill>
              </a:rPr>
              <a:t> 2026 </a:t>
            </a:r>
          </a:p>
        </p:txBody>
      </p:sp>
      <p:sp>
        <p:nvSpPr>
          <p:cNvPr id="20" name="Slide Number Placeholder 3">
            <a:extLst>
              <a:ext uri="{FF2B5EF4-FFF2-40B4-BE49-F238E27FC236}">
                <a16:creationId xmlns:a16="http://schemas.microsoft.com/office/drawing/2014/main" id="{528ECFB3-DC16-3FAE-8DAE-0E1C3BD56528}"/>
              </a:ext>
            </a:extLst>
          </p:cNvPr>
          <p:cNvSpPr>
            <a:spLocks noGrp="1"/>
          </p:cNvSpPr>
          <p:nvPr>
            <p:ph type="sldNum" sz="quarter" idx="12"/>
          </p:nvPr>
        </p:nvSpPr>
        <p:spPr>
          <a:xfrm>
            <a:off x="0" y="6590037"/>
            <a:ext cx="720080" cy="199174"/>
          </a:xfrm>
        </p:spPr>
        <p:txBody>
          <a:bodyPr/>
          <a:lstStyle/>
          <a:p>
            <a:fld id="{6A6D9FA1-99C7-4910-8E32-B85D378B0060}" type="slidenum">
              <a:rPr lang="en-GB" smtClean="0">
                <a:solidFill>
                  <a:prstClr val="white"/>
                </a:solidFill>
              </a:rPr>
              <a:pPr/>
              <a:t>7</a:t>
            </a:fld>
            <a:endParaRPr lang="en-GB">
              <a:solidFill>
                <a:prstClr val="white"/>
              </a:solidFill>
            </a:endParaRPr>
          </a:p>
        </p:txBody>
      </p:sp>
    </p:spTree>
    <p:extLst>
      <p:ext uri="{BB962C8B-B14F-4D97-AF65-F5344CB8AC3E}">
        <p14:creationId xmlns:p14="http://schemas.microsoft.com/office/powerpoint/2010/main" val="1791544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6B7-B859-E335-F98B-A0A3E976B795}"/>
              </a:ext>
            </a:extLst>
          </p:cNvPr>
          <p:cNvSpPr>
            <a:spLocks noGrp="1"/>
          </p:cNvSpPr>
          <p:nvPr>
            <p:ph type="title"/>
          </p:nvPr>
        </p:nvSpPr>
        <p:spPr/>
        <p:txBody>
          <a:bodyPr/>
          <a:lstStyle/>
          <a:p>
            <a:r>
              <a:rPr lang="it-IT" noProof="0" dirty="0"/>
              <a:t>Macchine deuterio trizio in costruzione</a:t>
            </a:r>
          </a:p>
        </p:txBody>
      </p:sp>
      <p:sp>
        <p:nvSpPr>
          <p:cNvPr id="25" name="Title 1">
            <a:extLst>
              <a:ext uri="{FF2B5EF4-FFF2-40B4-BE49-F238E27FC236}">
                <a16:creationId xmlns:a16="http://schemas.microsoft.com/office/drawing/2014/main" id="{450E0368-93D5-718F-8F32-4DB8D0A74145}"/>
              </a:ext>
            </a:extLst>
          </p:cNvPr>
          <p:cNvSpPr txBox="1">
            <a:spLocks/>
          </p:cNvSpPr>
          <p:nvPr/>
        </p:nvSpPr>
        <p:spPr>
          <a:xfrm>
            <a:off x="7990391" y="718792"/>
            <a:ext cx="4192295" cy="457200"/>
          </a:xfrm>
          <a:prstGeom prst="rect">
            <a:avLst/>
          </a:prstGeom>
        </p:spPr>
        <p:txBody>
          <a:bodyPr vert="horz" lIns="91440" tIns="45720" rIns="91440" bIns="45720" rtlCol="0" anchor="ctr">
            <a:noAutofit/>
          </a:bodyPr>
          <a:lstStyle>
            <a:lvl1pPr algn="l" defTabSz="685800" rtl="0" eaLnBrk="1" latinLnBrk="0" hangingPunct="1">
              <a:lnSpc>
                <a:spcPts val="2400"/>
              </a:lnSpc>
              <a:spcBef>
                <a:spcPct val="0"/>
              </a:spcBef>
              <a:buNone/>
              <a:defRPr sz="2800" b="1" kern="1200">
                <a:solidFill>
                  <a:schemeClr val="tx2"/>
                </a:solidFill>
                <a:latin typeface="+mn-lt"/>
                <a:ea typeface="+mj-ea"/>
                <a:cs typeface="Arial" panose="020B0604020202020204" pitchFamily="34" charset="0"/>
              </a:defRPr>
            </a:lvl1pPr>
          </a:lstStyle>
          <a:p>
            <a:pPr algn="ctr">
              <a:lnSpc>
                <a:spcPct val="100000"/>
              </a:lnSpc>
            </a:pPr>
            <a:r>
              <a:rPr lang="it-IT" sz="1800" noProof="0" dirty="0">
                <a:latin typeface="+mj-lt"/>
              </a:rPr>
              <a:t>SPARC (</a:t>
            </a:r>
            <a:r>
              <a:rPr lang="it-IT" sz="1800" noProof="0" dirty="0" err="1">
                <a:latin typeface="+mj-lt"/>
              </a:rPr>
              <a:t>Devens</a:t>
            </a:r>
            <a:r>
              <a:rPr lang="it-IT" sz="1800" noProof="0" dirty="0">
                <a:latin typeface="+mj-lt"/>
              </a:rPr>
              <a:t>) US</a:t>
            </a:r>
          </a:p>
          <a:p>
            <a:pPr algn="ctr">
              <a:lnSpc>
                <a:spcPct val="100000"/>
              </a:lnSpc>
            </a:pPr>
            <a:r>
              <a:rPr lang="it-IT" sz="1800" noProof="0" dirty="0">
                <a:latin typeface="+mj-lt"/>
              </a:rPr>
              <a:t>(alto campo magnetico - HTS)</a:t>
            </a:r>
          </a:p>
        </p:txBody>
      </p:sp>
      <p:sp>
        <p:nvSpPr>
          <p:cNvPr id="28" name="TextBox 27">
            <a:extLst>
              <a:ext uri="{FF2B5EF4-FFF2-40B4-BE49-F238E27FC236}">
                <a16:creationId xmlns:a16="http://schemas.microsoft.com/office/drawing/2014/main" id="{C8F8C8CE-EA5B-7C78-54A7-E91A8559AB7C}"/>
              </a:ext>
            </a:extLst>
          </p:cNvPr>
          <p:cNvSpPr txBox="1"/>
          <p:nvPr/>
        </p:nvSpPr>
        <p:spPr>
          <a:xfrm>
            <a:off x="8804158" y="3540965"/>
            <a:ext cx="2743200" cy="400110"/>
          </a:xfrm>
          <a:prstGeom prst="rect">
            <a:avLst/>
          </a:prstGeom>
          <a:noFill/>
        </p:spPr>
        <p:txBody>
          <a:bodyPr wrap="square">
            <a:spAutoFit/>
          </a:bodyPr>
          <a:lstStyle/>
          <a:p>
            <a:pPr algn="ctr" defTabSz="685800">
              <a:spcBef>
                <a:spcPct val="0"/>
              </a:spcBef>
            </a:pPr>
            <a:r>
              <a:rPr lang="it-IT" sz="2000" b="1" noProof="0" dirty="0">
                <a:solidFill>
                  <a:schemeClr val="tx2"/>
                </a:solidFill>
                <a:latin typeface="+mj-lt"/>
                <a:ea typeface="+mj-ea"/>
                <a:cs typeface="Arial" panose="020B0604020202020204" pitchFamily="34" charset="0"/>
              </a:rPr>
              <a:t>BEST – Hefei (Cina)</a:t>
            </a:r>
          </a:p>
        </p:txBody>
      </p:sp>
      <p:graphicFrame>
        <p:nvGraphicFramePr>
          <p:cNvPr id="30" name="Content Placeholder 13">
            <a:extLst>
              <a:ext uri="{FF2B5EF4-FFF2-40B4-BE49-F238E27FC236}">
                <a16:creationId xmlns:a16="http://schemas.microsoft.com/office/drawing/2014/main" id="{8C96E056-E121-BB50-1DD4-9C45610310A2}"/>
              </a:ext>
            </a:extLst>
          </p:cNvPr>
          <p:cNvGraphicFramePr>
            <a:graphicFrameLocks/>
          </p:cNvGraphicFramePr>
          <p:nvPr>
            <p:extLst>
              <p:ext uri="{D42A27DB-BD31-4B8C-83A1-F6EECF244321}">
                <p14:modId xmlns:p14="http://schemas.microsoft.com/office/powerpoint/2010/main" val="4249632097"/>
              </p:ext>
            </p:extLst>
          </p:nvPr>
        </p:nvGraphicFramePr>
        <p:xfrm>
          <a:off x="3886391" y="1166319"/>
          <a:ext cx="4104000" cy="2374646"/>
        </p:xfrm>
        <a:graphic>
          <a:graphicData uri="http://schemas.openxmlformats.org/drawingml/2006/table">
            <a:tbl>
              <a:tblPr firstRow="1" bandRow="1">
                <a:tableStyleId>{5C22544A-7EE6-4342-B048-85BDC9FD1C3A}</a:tableStyleId>
              </a:tblPr>
              <a:tblGrid>
                <a:gridCol w="1526663">
                  <a:extLst>
                    <a:ext uri="{9D8B030D-6E8A-4147-A177-3AD203B41FA5}">
                      <a16:colId xmlns:a16="http://schemas.microsoft.com/office/drawing/2014/main" val="1381861560"/>
                    </a:ext>
                  </a:extLst>
                </a:gridCol>
                <a:gridCol w="747824">
                  <a:extLst>
                    <a:ext uri="{9D8B030D-6E8A-4147-A177-3AD203B41FA5}">
                      <a16:colId xmlns:a16="http://schemas.microsoft.com/office/drawing/2014/main" val="236412812"/>
                    </a:ext>
                  </a:extLst>
                </a:gridCol>
                <a:gridCol w="818100">
                  <a:extLst>
                    <a:ext uri="{9D8B030D-6E8A-4147-A177-3AD203B41FA5}">
                      <a16:colId xmlns:a16="http://schemas.microsoft.com/office/drawing/2014/main" val="2627926627"/>
                    </a:ext>
                  </a:extLst>
                </a:gridCol>
                <a:gridCol w="1011413">
                  <a:extLst>
                    <a:ext uri="{9D8B030D-6E8A-4147-A177-3AD203B41FA5}">
                      <a16:colId xmlns:a16="http://schemas.microsoft.com/office/drawing/2014/main" val="3981821825"/>
                    </a:ext>
                  </a:extLst>
                </a:gridCol>
              </a:tblGrid>
              <a:tr h="306116">
                <a:tc>
                  <a:txBody>
                    <a:bodyPr/>
                    <a:lstStyle/>
                    <a:p>
                      <a:endParaRPr lang="en-GB" sz="1600" dirty="0">
                        <a:latin typeface="+mn-lt"/>
                        <a:cs typeface="Poppins" panose="00000500000000000000" pitchFamily="2" charset="0"/>
                      </a:endParaRPr>
                    </a:p>
                  </a:txBody>
                  <a:tcPr anchor="ctr">
                    <a:solidFill>
                      <a:schemeClr val="tx2"/>
                    </a:solidFill>
                  </a:tcPr>
                </a:tc>
                <a:tc>
                  <a:txBody>
                    <a:bodyPr/>
                    <a:lstStyle/>
                    <a:p>
                      <a:r>
                        <a:rPr lang="en-US" sz="1400" dirty="0">
                          <a:latin typeface="+mn-lt"/>
                          <a:cs typeface="Poppins" panose="00000500000000000000" pitchFamily="2" charset="0"/>
                        </a:rPr>
                        <a:t>ITER</a:t>
                      </a:r>
                      <a:endParaRPr lang="en-GB" sz="1400" dirty="0">
                        <a:latin typeface="+mn-lt"/>
                        <a:cs typeface="Poppins" panose="00000500000000000000" pitchFamily="2" charset="0"/>
                      </a:endParaRPr>
                    </a:p>
                  </a:txBody>
                  <a:tcPr anchor="ctr">
                    <a:solidFill>
                      <a:schemeClr val="tx2"/>
                    </a:solidFill>
                  </a:tcPr>
                </a:tc>
                <a:tc>
                  <a:txBody>
                    <a:bodyPr/>
                    <a:lstStyle/>
                    <a:p>
                      <a:r>
                        <a:rPr lang="en-US" sz="1400" dirty="0">
                          <a:latin typeface="+mn-lt"/>
                          <a:cs typeface="Poppins" panose="00000500000000000000" pitchFamily="2" charset="0"/>
                        </a:rPr>
                        <a:t>BEST</a:t>
                      </a:r>
                      <a:endParaRPr lang="en-GB" sz="1400" dirty="0">
                        <a:latin typeface="+mn-lt"/>
                        <a:cs typeface="Poppins" panose="00000500000000000000" pitchFamily="2" charset="0"/>
                      </a:endParaRPr>
                    </a:p>
                  </a:txBody>
                  <a:tcPr anchor="ctr">
                    <a:solidFill>
                      <a:schemeClr val="tx2"/>
                    </a:solidFill>
                  </a:tcPr>
                </a:tc>
                <a:tc>
                  <a:txBody>
                    <a:bodyPr/>
                    <a:lstStyle/>
                    <a:p>
                      <a:r>
                        <a:rPr lang="en-US" sz="1400" dirty="0">
                          <a:latin typeface="+mn-lt"/>
                          <a:cs typeface="Poppins" panose="00000500000000000000" pitchFamily="2" charset="0"/>
                        </a:rPr>
                        <a:t>SPARC</a:t>
                      </a:r>
                      <a:endParaRPr lang="en-GB" sz="1400" dirty="0">
                        <a:latin typeface="+mn-lt"/>
                        <a:cs typeface="Poppins" panose="00000500000000000000" pitchFamily="2" charset="0"/>
                      </a:endParaRPr>
                    </a:p>
                  </a:txBody>
                  <a:tcPr anchor="ctr">
                    <a:solidFill>
                      <a:schemeClr val="tx2"/>
                    </a:solidFill>
                  </a:tcPr>
                </a:tc>
                <a:extLst>
                  <a:ext uri="{0D108BD9-81ED-4DB2-BD59-A6C34878D82A}">
                    <a16:rowId xmlns:a16="http://schemas.microsoft.com/office/drawing/2014/main" val="2927648199"/>
                  </a:ext>
                </a:extLst>
              </a:tr>
              <a:tr h="258802">
                <a:tc>
                  <a:txBody>
                    <a:bodyPr/>
                    <a:lstStyle/>
                    <a:p>
                      <a:pPr>
                        <a:lnSpc>
                          <a:spcPct val="80000"/>
                        </a:lnSpc>
                      </a:pPr>
                      <a:r>
                        <a:rPr lang="en-US" sz="1600" b="1" dirty="0">
                          <a:solidFill>
                            <a:schemeClr val="bg1"/>
                          </a:solidFill>
                          <a:latin typeface="+mn-lt"/>
                          <a:cs typeface="Poppins" panose="00000500000000000000" pitchFamily="2" charset="0"/>
                        </a:rPr>
                        <a:t>R </a:t>
                      </a:r>
                      <a:r>
                        <a:rPr lang="en-US" sz="1600" b="0" dirty="0">
                          <a:solidFill>
                            <a:schemeClr val="bg1"/>
                          </a:solidFill>
                          <a:latin typeface="+mn-lt"/>
                          <a:cs typeface="Poppins" panose="00000500000000000000" pitchFamily="2" charset="0"/>
                        </a:rPr>
                        <a:t>(m), a(m)</a:t>
                      </a:r>
                      <a:endParaRPr lang="en-GB" sz="1600" b="0" dirty="0">
                        <a:solidFill>
                          <a:schemeClr val="bg1"/>
                        </a:solidFill>
                        <a:latin typeface="+mn-lt"/>
                        <a:cs typeface="Poppins" panose="00000500000000000000" pitchFamily="2" charset="0"/>
                      </a:endParaRPr>
                    </a:p>
                  </a:txBody>
                  <a:tcPr anchor="ctr">
                    <a:solidFill>
                      <a:schemeClr val="tx2"/>
                    </a:solidFill>
                  </a:tcPr>
                </a:tc>
                <a:tc>
                  <a:txBody>
                    <a:bodyPr/>
                    <a:lstStyle/>
                    <a:p>
                      <a:pPr>
                        <a:lnSpc>
                          <a:spcPct val="80000"/>
                        </a:lnSpc>
                      </a:pPr>
                      <a:r>
                        <a:rPr lang="en-US" sz="1600" dirty="0">
                          <a:latin typeface="+mn-lt"/>
                          <a:cs typeface="Poppins" panose="00000500000000000000" pitchFamily="2" charset="0"/>
                        </a:rPr>
                        <a:t>6.2, 2</a:t>
                      </a:r>
                      <a:endParaRPr lang="en-GB" sz="1600" dirty="0">
                        <a:latin typeface="+mn-lt"/>
                        <a:cs typeface="Poppins" panose="00000500000000000000" pitchFamily="2" charset="0"/>
                      </a:endParaRPr>
                    </a:p>
                  </a:txBody>
                  <a:tcPr anchor="ctr"/>
                </a:tc>
                <a:tc>
                  <a:txBody>
                    <a:bodyPr/>
                    <a:lstStyle/>
                    <a:p>
                      <a:pPr>
                        <a:lnSpc>
                          <a:spcPct val="80000"/>
                        </a:lnSpc>
                      </a:pPr>
                      <a:r>
                        <a:rPr lang="en-US" sz="1600" dirty="0">
                          <a:latin typeface="+mn-lt"/>
                          <a:cs typeface="Poppins" panose="00000500000000000000" pitchFamily="2" charset="0"/>
                        </a:rPr>
                        <a:t>3.6, 1.1</a:t>
                      </a:r>
                      <a:endParaRPr lang="en-GB" sz="1600" dirty="0">
                        <a:latin typeface="+mn-lt"/>
                        <a:cs typeface="Poppins" panose="00000500000000000000" pitchFamily="2" charset="0"/>
                      </a:endParaRPr>
                    </a:p>
                  </a:txBody>
                  <a:tcPr anchor="ctr"/>
                </a:tc>
                <a:tc>
                  <a:txBody>
                    <a:bodyPr/>
                    <a:lstStyle/>
                    <a:p>
                      <a:pPr>
                        <a:lnSpc>
                          <a:spcPct val="80000"/>
                        </a:lnSpc>
                      </a:pPr>
                      <a:r>
                        <a:rPr lang="en-US" sz="1600" dirty="0">
                          <a:latin typeface="+mn-lt"/>
                          <a:cs typeface="Poppins" panose="00000500000000000000" pitchFamily="2" charset="0"/>
                        </a:rPr>
                        <a:t>1.85, 0.57</a:t>
                      </a:r>
                      <a:endParaRPr lang="en-GB" sz="1600" dirty="0">
                        <a:latin typeface="+mn-lt"/>
                        <a:cs typeface="Poppins" panose="00000500000000000000" pitchFamily="2" charset="0"/>
                      </a:endParaRPr>
                    </a:p>
                  </a:txBody>
                  <a:tcPr anchor="ctr"/>
                </a:tc>
                <a:extLst>
                  <a:ext uri="{0D108BD9-81ED-4DB2-BD59-A6C34878D82A}">
                    <a16:rowId xmlns:a16="http://schemas.microsoft.com/office/drawing/2014/main" val="328986471"/>
                  </a:ext>
                </a:extLst>
              </a:tr>
              <a:tr h="258802">
                <a:tc>
                  <a:txBody>
                    <a:bodyPr/>
                    <a:lstStyle/>
                    <a:p>
                      <a:pPr>
                        <a:lnSpc>
                          <a:spcPct val="80000"/>
                        </a:lnSpc>
                      </a:pPr>
                      <a:r>
                        <a:rPr lang="en-US" sz="1600" b="1" dirty="0">
                          <a:solidFill>
                            <a:schemeClr val="bg1"/>
                          </a:solidFill>
                          <a:latin typeface="+mn-lt"/>
                          <a:cs typeface="Poppins" panose="00000500000000000000" pitchFamily="2" charset="0"/>
                        </a:rPr>
                        <a:t>Q=</a:t>
                      </a:r>
                      <a:r>
                        <a:rPr lang="en-US" sz="1600" b="1" dirty="0" err="1">
                          <a:solidFill>
                            <a:schemeClr val="bg1"/>
                          </a:solidFill>
                          <a:latin typeface="+mn-lt"/>
                          <a:cs typeface="Poppins" panose="00000500000000000000" pitchFamily="2" charset="0"/>
                        </a:rPr>
                        <a:t>P</a:t>
                      </a:r>
                      <a:r>
                        <a:rPr lang="en-US" sz="1600" b="1" baseline="-25000" dirty="0" err="1">
                          <a:solidFill>
                            <a:schemeClr val="bg1"/>
                          </a:solidFill>
                          <a:latin typeface="+mn-lt"/>
                          <a:cs typeface="Poppins" panose="00000500000000000000" pitchFamily="2" charset="0"/>
                        </a:rPr>
                        <a:t>fus</a:t>
                      </a:r>
                      <a:r>
                        <a:rPr lang="en-US" sz="1600" b="1" dirty="0">
                          <a:solidFill>
                            <a:schemeClr val="bg1"/>
                          </a:solidFill>
                          <a:latin typeface="+mn-lt"/>
                          <a:cs typeface="Poppins" panose="00000500000000000000" pitchFamily="2" charset="0"/>
                        </a:rPr>
                        <a:t>/</a:t>
                      </a:r>
                      <a:r>
                        <a:rPr lang="en-US" sz="1600" b="1" dirty="0" err="1">
                          <a:solidFill>
                            <a:schemeClr val="bg1"/>
                          </a:solidFill>
                          <a:latin typeface="+mn-lt"/>
                          <a:cs typeface="Poppins" panose="00000500000000000000" pitchFamily="2" charset="0"/>
                        </a:rPr>
                        <a:t>P</a:t>
                      </a:r>
                      <a:r>
                        <a:rPr lang="en-US" sz="1600" b="1" baseline="-25000" dirty="0" err="1">
                          <a:solidFill>
                            <a:schemeClr val="bg1"/>
                          </a:solidFill>
                          <a:latin typeface="+mn-lt"/>
                          <a:cs typeface="Poppins" panose="00000500000000000000" pitchFamily="2" charset="0"/>
                        </a:rPr>
                        <a:t>add</a:t>
                      </a:r>
                      <a:endParaRPr lang="en-GB" sz="1600" b="0" baseline="-25000" dirty="0">
                        <a:solidFill>
                          <a:schemeClr val="bg1"/>
                        </a:solidFill>
                        <a:latin typeface="+mn-lt"/>
                        <a:cs typeface="Poppins" panose="00000500000000000000" pitchFamily="2" charset="0"/>
                      </a:endParaRPr>
                    </a:p>
                  </a:txBody>
                  <a:tcPr anchor="ctr">
                    <a:solidFill>
                      <a:schemeClr val="tx2"/>
                    </a:solidFill>
                  </a:tcPr>
                </a:tc>
                <a:tc>
                  <a:txBody>
                    <a:bodyPr/>
                    <a:lstStyle/>
                    <a:p>
                      <a:pPr>
                        <a:lnSpc>
                          <a:spcPct val="80000"/>
                        </a:lnSpc>
                      </a:pPr>
                      <a:r>
                        <a:rPr lang="en-US" sz="1600" dirty="0">
                          <a:latin typeface="+mn-lt"/>
                          <a:cs typeface="Poppins" panose="00000500000000000000" pitchFamily="2" charset="0"/>
                        </a:rPr>
                        <a:t>10</a:t>
                      </a:r>
                      <a:endParaRPr lang="en-GB" sz="1600" dirty="0">
                        <a:latin typeface="+mn-lt"/>
                        <a:cs typeface="Poppins" panose="00000500000000000000" pitchFamily="2" charset="0"/>
                      </a:endParaRPr>
                    </a:p>
                  </a:txBody>
                  <a:tcPr anchor="ctr"/>
                </a:tc>
                <a:tc>
                  <a:txBody>
                    <a:bodyPr/>
                    <a:lstStyle/>
                    <a:p>
                      <a:pPr>
                        <a:lnSpc>
                          <a:spcPct val="80000"/>
                        </a:lnSpc>
                      </a:pPr>
                      <a:r>
                        <a:rPr lang="en-US" sz="1600" dirty="0">
                          <a:latin typeface="+mn-lt"/>
                          <a:cs typeface="Poppins" panose="00000500000000000000" pitchFamily="2" charset="0"/>
                        </a:rPr>
                        <a:t>1-10</a:t>
                      </a:r>
                      <a:endParaRPr lang="en-GB" sz="1600" dirty="0">
                        <a:latin typeface="+mn-lt"/>
                        <a:cs typeface="Poppins" panose="00000500000000000000" pitchFamily="2" charset="0"/>
                      </a:endParaRPr>
                    </a:p>
                  </a:txBody>
                  <a:tcPr anchor="ctr"/>
                </a:tc>
                <a:tc>
                  <a:txBody>
                    <a:bodyPr/>
                    <a:lstStyle/>
                    <a:p>
                      <a:pPr>
                        <a:lnSpc>
                          <a:spcPct val="80000"/>
                        </a:lnSpc>
                      </a:pPr>
                      <a:r>
                        <a:rPr lang="en-US" sz="1600" dirty="0">
                          <a:latin typeface="+mn-lt"/>
                          <a:cs typeface="Poppins" panose="00000500000000000000" pitchFamily="2" charset="0"/>
                        </a:rPr>
                        <a:t>1-5</a:t>
                      </a:r>
                      <a:endParaRPr lang="en-GB" sz="1600" dirty="0">
                        <a:latin typeface="+mn-lt"/>
                        <a:cs typeface="Poppins" panose="00000500000000000000" pitchFamily="2" charset="0"/>
                      </a:endParaRPr>
                    </a:p>
                  </a:txBody>
                  <a:tcPr anchor="ctr"/>
                </a:tc>
                <a:extLst>
                  <a:ext uri="{0D108BD9-81ED-4DB2-BD59-A6C34878D82A}">
                    <a16:rowId xmlns:a16="http://schemas.microsoft.com/office/drawing/2014/main" val="963624426"/>
                  </a:ext>
                </a:extLst>
              </a:tr>
              <a:tr h="258802">
                <a:tc>
                  <a:txBody>
                    <a:bodyPr/>
                    <a:lstStyle/>
                    <a:p>
                      <a:pPr>
                        <a:lnSpc>
                          <a:spcPct val="80000"/>
                        </a:lnSpc>
                      </a:pPr>
                      <a:r>
                        <a:rPr lang="en-US" sz="1600" b="1" dirty="0">
                          <a:solidFill>
                            <a:schemeClr val="bg1"/>
                          </a:solidFill>
                          <a:latin typeface="+mn-lt"/>
                          <a:cs typeface="Poppins" panose="00000500000000000000" pitchFamily="2" charset="0"/>
                        </a:rPr>
                        <a:t>Ip </a:t>
                      </a:r>
                      <a:r>
                        <a:rPr lang="en-US" sz="1600" b="0" dirty="0">
                          <a:solidFill>
                            <a:schemeClr val="bg1"/>
                          </a:solidFill>
                          <a:latin typeface="+mn-lt"/>
                          <a:cs typeface="Poppins" panose="00000500000000000000" pitchFamily="2" charset="0"/>
                        </a:rPr>
                        <a:t>(MA)</a:t>
                      </a:r>
                      <a:endParaRPr lang="en-GB" sz="1600" b="0" dirty="0">
                        <a:solidFill>
                          <a:schemeClr val="bg1"/>
                        </a:solidFill>
                        <a:latin typeface="+mn-lt"/>
                        <a:cs typeface="Poppins" panose="00000500000000000000" pitchFamily="2" charset="0"/>
                      </a:endParaRPr>
                    </a:p>
                  </a:txBody>
                  <a:tcPr anchor="ctr">
                    <a:solidFill>
                      <a:schemeClr val="tx2"/>
                    </a:solidFill>
                  </a:tcPr>
                </a:tc>
                <a:tc>
                  <a:txBody>
                    <a:bodyPr/>
                    <a:lstStyle/>
                    <a:p>
                      <a:pPr>
                        <a:lnSpc>
                          <a:spcPct val="80000"/>
                        </a:lnSpc>
                      </a:pPr>
                      <a:r>
                        <a:rPr lang="en-US" sz="1600" dirty="0">
                          <a:latin typeface="+mn-lt"/>
                          <a:cs typeface="Poppins" panose="00000500000000000000" pitchFamily="2" charset="0"/>
                        </a:rPr>
                        <a:t>15</a:t>
                      </a:r>
                      <a:endParaRPr lang="en-GB" sz="1600" dirty="0">
                        <a:latin typeface="+mn-lt"/>
                        <a:cs typeface="Poppins" panose="00000500000000000000" pitchFamily="2" charset="0"/>
                      </a:endParaRPr>
                    </a:p>
                  </a:txBody>
                  <a:tcPr anchor="ctr"/>
                </a:tc>
                <a:tc>
                  <a:txBody>
                    <a:bodyPr/>
                    <a:lstStyle/>
                    <a:p>
                      <a:pPr>
                        <a:lnSpc>
                          <a:spcPct val="80000"/>
                        </a:lnSpc>
                      </a:pPr>
                      <a:r>
                        <a:rPr lang="en-US" sz="1600" dirty="0">
                          <a:latin typeface="+mn-lt"/>
                          <a:cs typeface="Poppins" panose="00000500000000000000" pitchFamily="2" charset="0"/>
                        </a:rPr>
                        <a:t>3-7</a:t>
                      </a:r>
                      <a:endParaRPr lang="en-GB" sz="1600" dirty="0">
                        <a:latin typeface="+mn-lt"/>
                        <a:cs typeface="Poppins" panose="00000500000000000000" pitchFamily="2" charset="0"/>
                      </a:endParaRPr>
                    </a:p>
                  </a:txBody>
                  <a:tcPr anchor="ctr"/>
                </a:tc>
                <a:tc>
                  <a:txBody>
                    <a:bodyPr/>
                    <a:lstStyle/>
                    <a:p>
                      <a:pPr>
                        <a:lnSpc>
                          <a:spcPct val="80000"/>
                        </a:lnSpc>
                      </a:pPr>
                      <a:r>
                        <a:rPr lang="en-US" sz="1600" dirty="0">
                          <a:latin typeface="+mn-lt"/>
                          <a:cs typeface="Poppins" panose="00000500000000000000" pitchFamily="2" charset="0"/>
                        </a:rPr>
                        <a:t>8.7</a:t>
                      </a:r>
                      <a:endParaRPr lang="en-GB" sz="1600" dirty="0">
                        <a:latin typeface="+mn-lt"/>
                        <a:cs typeface="Poppins" panose="00000500000000000000" pitchFamily="2" charset="0"/>
                      </a:endParaRPr>
                    </a:p>
                  </a:txBody>
                  <a:tcPr anchor="ctr"/>
                </a:tc>
                <a:extLst>
                  <a:ext uri="{0D108BD9-81ED-4DB2-BD59-A6C34878D82A}">
                    <a16:rowId xmlns:a16="http://schemas.microsoft.com/office/drawing/2014/main" val="1796627093"/>
                  </a:ext>
                </a:extLst>
              </a:tr>
              <a:tr h="258802">
                <a:tc>
                  <a:txBody>
                    <a:bodyPr/>
                    <a:lstStyle/>
                    <a:p>
                      <a:pPr>
                        <a:lnSpc>
                          <a:spcPct val="80000"/>
                        </a:lnSpc>
                      </a:pPr>
                      <a:r>
                        <a:rPr lang="en-US" sz="1600" b="1" dirty="0">
                          <a:solidFill>
                            <a:schemeClr val="bg1"/>
                          </a:solidFill>
                          <a:latin typeface="+mn-lt"/>
                          <a:cs typeface="Poppins" panose="00000500000000000000" pitchFamily="2" charset="0"/>
                        </a:rPr>
                        <a:t>B</a:t>
                      </a:r>
                      <a:r>
                        <a:rPr lang="en-US" sz="1600" b="1" baseline="-25000" dirty="0">
                          <a:solidFill>
                            <a:schemeClr val="bg1"/>
                          </a:solidFill>
                          <a:latin typeface="+mn-lt"/>
                          <a:cs typeface="Poppins" panose="00000500000000000000" pitchFamily="2" charset="0"/>
                        </a:rPr>
                        <a:t>0</a:t>
                      </a:r>
                      <a:r>
                        <a:rPr lang="en-US" sz="1600" b="0" dirty="0">
                          <a:solidFill>
                            <a:schemeClr val="bg1"/>
                          </a:solidFill>
                          <a:latin typeface="+mn-lt"/>
                          <a:cs typeface="Poppins" panose="00000500000000000000" pitchFamily="2" charset="0"/>
                        </a:rPr>
                        <a:t>(T)</a:t>
                      </a:r>
                      <a:endParaRPr lang="en-GB" sz="1600" b="0" dirty="0">
                        <a:solidFill>
                          <a:schemeClr val="bg1"/>
                        </a:solidFill>
                        <a:latin typeface="+mn-lt"/>
                        <a:cs typeface="Poppins" panose="00000500000000000000" pitchFamily="2" charset="0"/>
                      </a:endParaRPr>
                    </a:p>
                  </a:txBody>
                  <a:tcPr anchor="ctr">
                    <a:solidFill>
                      <a:schemeClr val="tx2"/>
                    </a:solidFill>
                  </a:tcPr>
                </a:tc>
                <a:tc>
                  <a:txBody>
                    <a:bodyPr/>
                    <a:lstStyle/>
                    <a:p>
                      <a:pPr>
                        <a:lnSpc>
                          <a:spcPct val="80000"/>
                        </a:lnSpc>
                      </a:pPr>
                      <a:r>
                        <a:rPr lang="en-US" sz="1600" dirty="0">
                          <a:latin typeface="+mn-lt"/>
                          <a:cs typeface="Poppins" panose="00000500000000000000" pitchFamily="2" charset="0"/>
                        </a:rPr>
                        <a:t>5.3</a:t>
                      </a:r>
                      <a:endParaRPr lang="en-GB" sz="1600" dirty="0">
                        <a:latin typeface="+mn-lt"/>
                        <a:cs typeface="Poppins" panose="00000500000000000000" pitchFamily="2" charset="0"/>
                      </a:endParaRPr>
                    </a:p>
                  </a:txBody>
                  <a:tcPr anchor="ctr"/>
                </a:tc>
                <a:tc>
                  <a:txBody>
                    <a:bodyPr/>
                    <a:lstStyle/>
                    <a:p>
                      <a:pPr>
                        <a:lnSpc>
                          <a:spcPct val="80000"/>
                        </a:lnSpc>
                      </a:pPr>
                      <a:r>
                        <a:rPr lang="en-US" sz="1600" dirty="0">
                          <a:latin typeface="+mn-lt"/>
                          <a:cs typeface="Poppins" panose="00000500000000000000" pitchFamily="2" charset="0"/>
                        </a:rPr>
                        <a:t>6.15</a:t>
                      </a:r>
                      <a:endParaRPr lang="en-GB" sz="1600" dirty="0">
                        <a:latin typeface="+mn-lt"/>
                        <a:cs typeface="Poppins" panose="00000500000000000000" pitchFamily="2" charset="0"/>
                      </a:endParaRPr>
                    </a:p>
                  </a:txBody>
                  <a:tcPr anchor="ctr"/>
                </a:tc>
                <a:tc>
                  <a:txBody>
                    <a:bodyPr/>
                    <a:lstStyle/>
                    <a:p>
                      <a:pPr>
                        <a:lnSpc>
                          <a:spcPct val="80000"/>
                        </a:lnSpc>
                      </a:pPr>
                      <a:r>
                        <a:rPr lang="en-US" sz="1600" dirty="0">
                          <a:latin typeface="+mn-lt"/>
                          <a:cs typeface="Poppins" panose="00000500000000000000" pitchFamily="2" charset="0"/>
                        </a:rPr>
                        <a:t>12.2</a:t>
                      </a:r>
                      <a:endParaRPr lang="en-GB" sz="1600" dirty="0">
                        <a:latin typeface="+mn-lt"/>
                        <a:cs typeface="Poppins" panose="00000500000000000000" pitchFamily="2" charset="0"/>
                      </a:endParaRPr>
                    </a:p>
                  </a:txBody>
                  <a:tcPr anchor="ctr"/>
                </a:tc>
                <a:extLst>
                  <a:ext uri="{0D108BD9-81ED-4DB2-BD59-A6C34878D82A}">
                    <a16:rowId xmlns:a16="http://schemas.microsoft.com/office/drawing/2014/main" val="1806463872"/>
                  </a:ext>
                </a:extLst>
              </a:tr>
              <a:tr h="258802">
                <a:tc>
                  <a:txBody>
                    <a:bodyPr/>
                    <a:lstStyle/>
                    <a:p>
                      <a:pPr>
                        <a:lnSpc>
                          <a:spcPct val="80000"/>
                        </a:lnSpc>
                      </a:pPr>
                      <a:r>
                        <a:rPr lang="en-US" sz="1600" b="1" dirty="0">
                          <a:solidFill>
                            <a:schemeClr val="bg1"/>
                          </a:solidFill>
                          <a:latin typeface="+mn-lt"/>
                          <a:cs typeface="Poppins" panose="00000500000000000000" pitchFamily="2" charset="0"/>
                        </a:rPr>
                        <a:t>Heating </a:t>
                      </a:r>
                      <a:r>
                        <a:rPr lang="en-US" sz="1600" b="0" dirty="0">
                          <a:solidFill>
                            <a:schemeClr val="bg1"/>
                          </a:solidFill>
                          <a:latin typeface="+mn-lt"/>
                          <a:cs typeface="Poppins" panose="00000500000000000000" pitchFamily="2" charset="0"/>
                        </a:rPr>
                        <a:t>(MW)</a:t>
                      </a:r>
                      <a:endParaRPr lang="en-GB" sz="1600" b="0" dirty="0">
                        <a:solidFill>
                          <a:schemeClr val="bg1"/>
                        </a:solidFill>
                        <a:latin typeface="+mn-lt"/>
                        <a:cs typeface="Poppins" panose="00000500000000000000" pitchFamily="2" charset="0"/>
                      </a:endParaRPr>
                    </a:p>
                  </a:txBody>
                  <a:tcPr anchor="ctr">
                    <a:solidFill>
                      <a:schemeClr val="tx2"/>
                    </a:solidFill>
                  </a:tcPr>
                </a:tc>
                <a:tc>
                  <a:txBody>
                    <a:bodyPr/>
                    <a:lstStyle/>
                    <a:p>
                      <a:pPr>
                        <a:lnSpc>
                          <a:spcPct val="80000"/>
                        </a:lnSpc>
                      </a:pPr>
                      <a:r>
                        <a:rPr lang="en-US" sz="1600" dirty="0">
                          <a:latin typeface="+mn-lt"/>
                          <a:cs typeface="Poppins" panose="00000500000000000000" pitchFamily="2" charset="0"/>
                        </a:rPr>
                        <a:t>~100</a:t>
                      </a:r>
                      <a:endParaRPr lang="en-GB" sz="1600" dirty="0">
                        <a:latin typeface="+mn-lt"/>
                        <a:cs typeface="Poppins" panose="00000500000000000000" pitchFamily="2" charset="0"/>
                      </a:endParaRPr>
                    </a:p>
                  </a:txBody>
                  <a:tcPr anchor="ctr"/>
                </a:tc>
                <a:tc>
                  <a:txBody>
                    <a:bodyPr/>
                    <a:lstStyle/>
                    <a:p>
                      <a:pPr>
                        <a:lnSpc>
                          <a:spcPct val="80000"/>
                        </a:lnSpc>
                      </a:pPr>
                      <a:r>
                        <a:rPr lang="en-US" sz="1600" dirty="0">
                          <a:latin typeface="+mn-lt"/>
                          <a:cs typeface="Poppins" panose="00000500000000000000" pitchFamily="2" charset="0"/>
                        </a:rPr>
                        <a:t>25 RF</a:t>
                      </a:r>
                      <a:endParaRPr lang="en-GB" sz="1600" dirty="0">
                        <a:latin typeface="+mn-lt"/>
                        <a:cs typeface="Poppins" panose="00000500000000000000" pitchFamily="2" charset="0"/>
                      </a:endParaRPr>
                    </a:p>
                  </a:txBody>
                  <a:tcPr anchor="ctr"/>
                </a:tc>
                <a:tc>
                  <a:txBody>
                    <a:bodyPr/>
                    <a:lstStyle/>
                    <a:p>
                      <a:pPr>
                        <a:lnSpc>
                          <a:spcPct val="80000"/>
                        </a:lnSpc>
                      </a:pPr>
                      <a:r>
                        <a:rPr lang="en-US" sz="1600" dirty="0">
                          <a:latin typeface="+mn-lt"/>
                          <a:cs typeface="Poppins" panose="00000500000000000000" pitchFamily="2" charset="0"/>
                        </a:rPr>
                        <a:t>25 RF</a:t>
                      </a:r>
                      <a:endParaRPr lang="en-GB" sz="1600" dirty="0">
                        <a:latin typeface="+mn-lt"/>
                        <a:cs typeface="Poppins" panose="00000500000000000000" pitchFamily="2" charset="0"/>
                      </a:endParaRPr>
                    </a:p>
                  </a:txBody>
                  <a:tcPr anchor="ctr"/>
                </a:tc>
                <a:extLst>
                  <a:ext uri="{0D108BD9-81ED-4DB2-BD59-A6C34878D82A}">
                    <a16:rowId xmlns:a16="http://schemas.microsoft.com/office/drawing/2014/main" val="1509734215"/>
                  </a:ext>
                </a:extLst>
              </a:tr>
              <a:tr h="258802">
                <a:tc>
                  <a:txBody>
                    <a:bodyPr/>
                    <a:lstStyle/>
                    <a:p>
                      <a:pPr marL="0" marR="0" lvl="0" indent="0" algn="l" defTabSz="685800" rtl="0" eaLnBrk="1" fontAlgn="auto" latinLnBrk="0" hangingPunct="1">
                        <a:lnSpc>
                          <a:spcPct val="80000"/>
                        </a:lnSpc>
                        <a:spcBef>
                          <a:spcPts val="0"/>
                        </a:spcBef>
                        <a:spcAft>
                          <a:spcPts val="0"/>
                        </a:spcAft>
                        <a:buClrTx/>
                        <a:buSzTx/>
                        <a:buFontTx/>
                        <a:buNone/>
                        <a:tabLst/>
                        <a:defRPr/>
                      </a:pPr>
                      <a:r>
                        <a:rPr lang="en-US" sz="1600" b="1" dirty="0">
                          <a:solidFill>
                            <a:schemeClr val="bg1"/>
                          </a:solidFill>
                          <a:latin typeface="+mn-lt"/>
                          <a:cs typeface="Poppins" panose="00000500000000000000" pitchFamily="2" charset="0"/>
                        </a:rPr>
                        <a:t>Pulse length </a:t>
                      </a:r>
                      <a:r>
                        <a:rPr lang="en-US" sz="1600" b="0" dirty="0">
                          <a:solidFill>
                            <a:schemeClr val="bg1"/>
                          </a:solidFill>
                          <a:latin typeface="+mn-lt"/>
                          <a:cs typeface="Poppins" panose="00000500000000000000" pitchFamily="2" charset="0"/>
                        </a:rPr>
                        <a:t>(s)</a:t>
                      </a:r>
                      <a:endParaRPr lang="en-GB" sz="1600" b="0" dirty="0">
                        <a:solidFill>
                          <a:schemeClr val="bg1"/>
                        </a:solidFill>
                        <a:latin typeface="+mn-lt"/>
                        <a:cs typeface="Poppins" panose="00000500000000000000" pitchFamily="2" charset="0"/>
                      </a:endParaRPr>
                    </a:p>
                  </a:txBody>
                  <a:tcPr anchor="ctr">
                    <a:solidFill>
                      <a:schemeClr val="tx2"/>
                    </a:solidFill>
                  </a:tcPr>
                </a:tc>
                <a:tc>
                  <a:txBody>
                    <a:bodyPr/>
                    <a:lstStyle/>
                    <a:p>
                      <a:pPr>
                        <a:lnSpc>
                          <a:spcPct val="80000"/>
                        </a:lnSpc>
                      </a:pPr>
                      <a:r>
                        <a:rPr lang="en-US" sz="1600" dirty="0">
                          <a:highlight>
                            <a:srgbClr val="FFFF00"/>
                          </a:highlight>
                          <a:latin typeface="+mn-lt"/>
                          <a:cs typeface="Poppins" panose="00000500000000000000" pitchFamily="2" charset="0"/>
                        </a:rPr>
                        <a:t>400</a:t>
                      </a:r>
                      <a:endParaRPr lang="en-GB" sz="1600" dirty="0">
                        <a:highlight>
                          <a:srgbClr val="FFFF00"/>
                        </a:highlight>
                        <a:latin typeface="+mn-lt"/>
                        <a:cs typeface="Poppins" panose="00000500000000000000" pitchFamily="2" charset="0"/>
                      </a:endParaRPr>
                    </a:p>
                  </a:txBody>
                  <a:tcPr anchor="ctr"/>
                </a:tc>
                <a:tc>
                  <a:txBody>
                    <a:bodyPr/>
                    <a:lstStyle/>
                    <a:p>
                      <a:pPr>
                        <a:lnSpc>
                          <a:spcPct val="80000"/>
                        </a:lnSpc>
                      </a:pPr>
                      <a:r>
                        <a:rPr lang="en-US" sz="1600" dirty="0">
                          <a:highlight>
                            <a:srgbClr val="FFFF00"/>
                          </a:highlight>
                          <a:latin typeface="+mn-lt"/>
                          <a:cs typeface="Poppins" panose="00000500000000000000" pitchFamily="2" charset="0"/>
                        </a:rPr>
                        <a:t>10</a:t>
                      </a:r>
                      <a:endParaRPr lang="en-GB" sz="1600" dirty="0">
                        <a:highlight>
                          <a:srgbClr val="FFFF00"/>
                        </a:highlight>
                        <a:latin typeface="+mn-lt"/>
                        <a:cs typeface="Poppins" panose="00000500000000000000" pitchFamily="2" charset="0"/>
                      </a:endParaRPr>
                    </a:p>
                  </a:txBody>
                  <a:tcPr anchor="ctr"/>
                </a:tc>
                <a:tc>
                  <a:txBody>
                    <a:bodyPr/>
                    <a:lstStyle/>
                    <a:p>
                      <a:pPr>
                        <a:lnSpc>
                          <a:spcPct val="80000"/>
                        </a:lnSpc>
                      </a:pPr>
                      <a:r>
                        <a:rPr lang="en-US" sz="1600" dirty="0">
                          <a:highlight>
                            <a:srgbClr val="FFFF00"/>
                          </a:highlight>
                          <a:latin typeface="+mn-lt"/>
                          <a:cs typeface="Poppins" panose="00000500000000000000" pitchFamily="2" charset="0"/>
                        </a:rPr>
                        <a:t>10</a:t>
                      </a:r>
                      <a:endParaRPr lang="en-GB" sz="1600" dirty="0">
                        <a:highlight>
                          <a:srgbClr val="FFFF00"/>
                        </a:highlight>
                        <a:latin typeface="+mn-lt"/>
                        <a:cs typeface="Poppins" panose="00000500000000000000" pitchFamily="2" charset="0"/>
                      </a:endParaRPr>
                    </a:p>
                  </a:txBody>
                  <a:tcPr anchor="ctr"/>
                </a:tc>
                <a:extLst>
                  <a:ext uri="{0D108BD9-81ED-4DB2-BD59-A6C34878D82A}">
                    <a16:rowId xmlns:a16="http://schemas.microsoft.com/office/drawing/2014/main" val="1256201088"/>
                  </a:ext>
                </a:extLst>
              </a:tr>
              <a:tr h="258802">
                <a:tc>
                  <a:txBody>
                    <a:bodyPr/>
                    <a:lstStyle/>
                    <a:p>
                      <a:pPr>
                        <a:lnSpc>
                          <a:spcPct val="80000"/>
                        </a:lnSpc>
                      </a:pPr>
                      <a:r>
                        <a:rPr lang="en-US" sz="1600" b="1" dirty="0" err="1">
                          <a:solidFill>
                            <a:schemeClr val="bg1"/>
                          </a:solidFill>
                          <a:latin typeface="+mn-lt"/>
                          <a:cs typeface="Poppins" panose="00000500000000000000" pitchFamily="2" charset="0"/>
                        </a:rPr>
                        <a:t>P</a:t>
                      </a:r>
                      <a:r>
                        <a:rPr lang="en-US" sz="1600" b="1" baseline="-25000" dirty="0" err="1">
                          <a:solidFill>
                            <a:schemeClr val="bg1"/>
                          </a:solidFill>
                          <a:latin typeface="+mn-lt"/>
                          <a:cs typeface="Poppins" panose="00000500000000000000" pitchFamily="2" charset="0"/>
                        </a:rPr>
                        <a:t>fus</a:t>
                      </a:r>
                      <a:r>
                        <a:rPr lang="en-US" sz="1600" b="0" dirty="0">
                          <a:solidFill>
                            <a:schemeClr val="bg1"/>
                          </a:solidFill>
                          <a:latin typeface="+mn-lt"/>
                          <a:cs typeface="Poppins" panose="00000500000000000000" pitchFamily="2" charset="0"/>
                        </a:rPr>
                        <a:t>(MW)</a:t>
                      </a:r>
                      <a:endParaRPr lang="en-GB" sz="1600" b="0" dirty="0">
                        <a:solidFill>
                          <a:schemeClr val="bg1"/>
                        </a:solidFill>
                        <a:latin typeface="+mn-lt"/>
                        <a:cs typeface="Poppins" panose="00000500000000000000" pitchFamily="2" charset="0"/>
                      </a:endParaRPr>
                    </a:p>
                  </a:txBody>
                  <a:tcPr anchor="ctr">
                    <a:solidFill>
                      <a:schemeClr val="tx2"/>
                    </a:solidFill>
                  </a:tcPr>
                </a:tc>
                <a:tc>
                  <a:txBody>
                    <a:bodyPr/>
                    <a:lstStyle/>
                    <a:p>
                      <a:pPr>
                        <a:lnSpc>
                          <a:spcPct val="80000"/>
                        </a:lnSpc>
                      </a:pPr>
                      <a:r>
                        <a:rPr lang="en-US" sz="1600" dirty="0">
                          <a:latin typeface="+mn-lt"/>
                          <a:cs typeface="Poppins" panose="00000500000000000000" pitchFamily="2" charset="0"/>
                        </a:rPr>
                        <a:t>500</a:t>
                      </a:r>
                      <a:endParaRPr lang="en-GB" sz="1600" dirty="0">
                        <a:latin typeface="+mn-lt"/>
                        <a:cs typeface="Poppins" panose="00000500000000000000" pitchFamily="2" charset="0"/>
                      </a:endParaRPr>
                    </a:p>
                  </a:txBody>
                  <a:tcPr anchor="ctr"/>
                </a:tc>
                <a:tc>
                  <a:txBody>
                    <a:bodyPr/>
                    <a:lstStyle/>
                    <a:p>
                      <a:pPr>
                        <a:lnSpc>
                          <a:spcPct val="80000"/>
                        </a:lnSpc>
                      </a:pPr>
                      <a:r>
                        <a:rPr lang="en-US" sz="1600" dirty="0">
                          <a:latin typeface="+mn-lt"/>
                          <a:cs typeface="Poppins" panose="00000500000000000000" pitchFamily="2" charset="0"/>
                        </a:rPr>
                        <a:t>20-200</a:t>
                      </a:r>
                      <a:endParaRPr lang="en-GB" sz="1600" dirty="0">
                        <a:latin typeface="+mn-lt"/>
                        <a:cs typeface="Poppins" panose="00000500000000000000" pitchFamily="2" charset="0"/>
                      </a:endParaRPr>
                    </a:p>
                  </a:txBody>
                  <a:tcPr anchor="ctr"/>
                </a:tc>
                <a:tc>
                  <a:txBody>
                    <a:bodyPr/>
                    <a:lstStyle/>
                    <a:p>
                      <a:pPr>
                        <a:lnSpc>
                          <a:spcPct val="80000"/>
                        </a:lnSpc>
                      </a:pPr>
                      <a:r>
                        <a:rPr lang="en-US" sz="1600" dirty="0">
                          <a:latin typeface="+mn-lt"/>
                          <a:cs typeface="Poppins" panose="00000500000000000000" pitchFamily="2" charset="0"/>
                        </a:rPr>
                        <a:t>140</a:t>
                      </a:r>
                      <a:endParaRPr lang="en-GB" sz="1600" dirty="0">
                        <a:latin typeface="+mn-lt"/>
                        <a:cs typeface="Poppins" panose="00000500000000000000" pitchFamily="2" charset="0"/>
                      </a:endParaRPr>
                    </a:p>
                  </a:txBody>
                  <a:tcPr anchor="ctr"/>
                </a:tc>
                <a:extLst>
                  <a:ext uri="{0D108BD9-81ED-4DB2-BD59-A6C34878D82A}">
                    <a16:rowId xmlns:a16="http://schemas.microsoft.com/office/drawing/2014/main" val="1516287496"/>
                  </a:ext>
                </a:extLst>
              </a:tr>
            </a:tbl>
          </a:graphicData>
        </a:graphic>
      </p:graphicFrame>
      <p:pic>
        <p:nvPicPr>
          <p:cNvPr id="1026" name="Picture 2" descr="Construction of fusion materials testing facility under way">
            <a:extLst>
              <a:ext uri="{FF2B5EF4-FFF2-40B4-BE49-F238E27FC236}">
                <a16:creationId xmlns:a16="http://schemas.microsoft.com/office/drawing/2014/main" id="{B1B476F2-B6CD-A526-0A0B-8D2DCE6F7D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1826" y="4581169"/>
            <a:ext cx="3203545" cy="1799251"/>
          </a:xfrm>
          <a:prstGeom prst="rect">
            <a:avLst/>
          </a:prstGeom>
          <a:noFill/>
          <a:extLst>
            <a:ext uri="{909E8E84-426E-40DD-AFC4-6F175D3DCCD1}">
              <a14:hiddenFill xmlns:a14="http://schemas.microsoft.com/office/drawing/2010/main">
                <a:solidFill>
                  <a:srgbClr val="FFFFFF"/>
                </a:solidFill>
              </a14:hiddenFill>
            </a:ext>
          </a:extLst>
        </p:spPr>
      </p:pic>
      <p:sp>
        <p:nvSpPr>
          <p:cNvPr id="37" name="TextBox 36">
            <a:extLst>
              <a:ext uri="{FF2B5EF4-FFF2-40B4-BE49-F238E27FC236}">
                <a16:creationId xmlns:a16="http://schemas.microsoft.com/office/drawing/2014/main" id="{CC3EC7D7-B261-0B85-F340-3C9D5C51D5E8}"/>
              </a:ext>
            </a:extLst>
          </p:cNvPr>
          <p:cNvSpPr txBox="1"/>
          <p:nvPr/>
        </p:nvSpPr>
        <p:spPr>
          <a:xfrm>
            <a:off x="2556391" y="4103185"/>
            <a:ext cx="3771943" cy="400110"/>
          </a:xfrm>
          <a:prstGeom prst="rect">
            <a:avLst/>
          </a:prstGeom>
          <a:noFill/>
        </p:spPr>
        <p:txBody>
          <a:bodyPr wrap="square">
            <a:spAutoFit/>
          </a:bodyPr>
          <a:lstStyle/>
          <a:p>
            <a:pPr algn="ctr" defTabSz="685800">
              <a:spcBef>
                <a:spcPct val="0"/>
              </a:spcBef>
            </a:pPr>
            <a:r>
              <a:rPr lang="it-IT" sz="2000" b="1" noProof="0" dirty="0">
                <a:solidFill>
                  <a:schemeClr val="tx2"/>
                </a:solidFill>
                <a:latin typeface="+mj-lt"/>
                <a:ea typeface="+mj-ea"/>
                <a:cs typeface="Arial" panose="020B0604020202020204" pitchFamily="34" charset="0"/>
              </a:rPr>
              <a:t>IFMIF-DONES – Granada (Spagna)</a:t>
            </a:r>
          </a:p>
        </p:txBody>
      </p:sp>
      <p:sp>
        <p:nvSpPr>
          <p:cNvPr id="39" name="TextBox 38">
            <a:extLst>
              <a:ext uri="{FF2B5EF4-FFF2-40B4-BE49-F238E27FC236}">
                <a16:creationId xmlns:a16="http://schemas.microsoft.com/office/drawing/2014/main" id="{B8596E31-A51E-F12F-0B72-4AC51D8FBE79}"/>
              </a:ext>
            </a:extLst>
          </p:cNvPr>
          <p:cNvSpPr txBox="1"/>
          <p:nvPr/>
        </p:nvSpPr>
        <p:spPr>
          <a:xfrm>
            <a:off x="360040" y="4881632"/>
            <a:ext cx="3203545" cy="1323439"/>
          </a:xfrm>
          <a:prstGeom prst="rect">
            <a:avLst/>
          </a:prstGeom>
          <a:noFill/>
        </p:spPr>
        <p:txBody>
          <a:bodyPr wrap="square">
            <a:spAutoFit/>
          </a:bodyPr>
          <a:lstStyle/>
          <a:p>
            <a:r>
              <a:rPr lang="it-IT" sz="1600" noProof="0" dirty="0"/>
              <a:t>DONES - L'impianto fornirà una sorgente di neutroni simile alla fusione per la qualificazione dei materiali da utilizzare in una centrale a fusione.</a:t>
            </a:r>
          </a:p>
        </p:txBody>
      </p:sp>
      <p:pic>
        <p:nvPicPr>
          <p:cNvPr id="5" name="Picture 2" descr="An aerial view of a white-roofed, plus-shaped building with construction equipment and material nearby, another large building behind it, and a green forest surrounding it">
            <a:extLst>
              <a:ext uri="{FF2B5EF4-FFF2-40B4-BE49-F238E27FC236}">
                <a16:creationId xmlns:a16="http://schemas.microsoft.com/office/drawing/2014/main" id="{DCE738A2-11E8-3365-04EA-1B1A7B37CF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9517" y="1315619"/>
            <a:ext cx="2817841" cy="2113381"/>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6" descr="An aerial view of a large city&#10;&#10;AI-generated content may be incorrect.">
            <a:extLst>
              <a:ext uri="{FF2B5EF4-FFF2-40B4-BE49-F238E27FC236}">
                <a16:creationId xmlns:a16="http://schemas.microsoft.com/office/drawing/2014/main" id="{A409B143-BB51-BACE-A4D5-C0CBE28B76AB}"/>
              </a:ext>
            </a:extLst>
          </p:cNvPr>
          <p:cNvPicPr>
            <a:picLocks noChangeAspect="1"/>
          </p:cNvPicPr>
          <p:nvPr/>
        </p:nvPicPr>
        <p:blipFill>
          <a:blip r:embed="rId4">
            <a:extLst>
              <a:ext uri="{28A0092B-C50C-407E-A947-70E740481C1C}">
                <a14:useLocalDpi xmlns:a14="http://schemas.microsoft.com/office/drawing/2010/main" val="0"/>
              </a:ext>
            </a:extLst>
          </a:blip>
          <a:srcRect t="27997" r="1092" b="-1553"/>
          <a:stretch>
            <a:fillRect/>
          </a:stretch>
        </p:blipFill>
        <p:spPr>
          <a:xfrm>
            <a:off x="7002409" y="3941075"/>
            <a:ext cx="5116639" cy="2565053"/>
          </a:xfrm>
          <a:prstGeom prst="rect">
            <a:avLst/>
          </a:prstGeom>
        </p:spPr>
      </p:pic>
      <p:pic>
        <p:nvPicPr>
          <p:cNvPr id="7" name="Picture 6">
            <a:extLst>
              <a:ext uri="{FF2B5EF4-FFF2-40B4-BE49-F238E27FC236}">
                <a16:creationId xmlns:a16="http://schemas.microsoft.com/office/drawing/2014/main" id="{54033882-5EE4-8330-C95A-07BB49E24215}"/>
              </a:ext>
            </a:extLst>
          </p:cNvPr>
          <p:cNvPicPr>
            <a:picLocks noChangeAspect="1"/>
          </p:cNvPicPr>
          <p:nvPr/>
        </p:nvPicPr>
        <p:blipFill>
          <a:blip r:embed="rId5"/>
          <a:stretch>
            <a:fillRect/>
          </a:stretch>
        </p:blipFill>
        <p:spPr>
          <a:xfrm>
            <a:off x="0" y="1411990"/>
            <a:ext cx="3563585" cy="2270513"/>
          </a:xfrm>
          <a:prstGeom prst="rect">
            <a:avLst/>
          </a:prstGeom>
        </p:spPr>
      </p:pic>
      <p:sp>
        <p:nvSpPr>
          <p:cNvPr id="9" name="Title 1">
            <a:extLst>
              <a:ext uri="{FF2B5EF4-FFF2-40B4-BE49-F238E27FC236}">
                <a16:creationId xmlns:a16="http://schemas.microsoft.com/office/drawing/2014/main" id="{EB21F436-878C-8709-9168-B852B09EF4DB}"/>
              </a:ext>
            </a:extLst>
          </p:cNvPr>
          <p:cNvSpPr txBox="1">
            <a:spLocks/>
          </p:cNvSpPr>
          <p:nvPr/>
        </p:nvSpPr>
        <p:spPr>
          <a:xfrm>
            <a:off x="0" y="718792"/>
            <a:ext cx="2893925" cy="457200"/>
          </a:xfrm>
          <a:prstGeom prst="rect">
            <a:avLst/>
          </a:prstGeom>
        </p:spPr>
        <p:txBody>
          <a:bodyPr vert="horz" lIns="91440" tIns="45720" rIns="91440" bIns="45720" rtlCol="0" anchor="ctr">
            <a:noAutofit/>
          </a:bodyPr>
          <a:lstStyle>
            <a:lvl1pPr algn="l" defTabSz="685800" rtl="0" eaLnBrk="1" latinLnBrk="0" hangingPunct="1">
              <a:lnSpc>
                <a:spcPts val="2400"/>
              </a:lnSpc>
              <a:spcBef>
                <a:spcPct val="0"/>
              </a:spcBef>
              <a:buNone/>
              <a:defRPr sz="2800" b="1" kern="1200">
                <a:solidFill>
                  <a:schemeClr val="tx2"/>
                </a:solidFill>
                <a:latin typeface="+mn-lt"/>
                <a:ea typeface="+mj-ea"/>
                <a:cs typeface="Arial" panose="020B0604020202020204" pitchFamily="34" charset="0"/>
              </a:defRPr>
            </a:lvl1pPr>
          </a:lstStyle>
          <a:p>
            <a:pPr algn="ctr">
              <a:lnSpc>
                <a:spcPct val="100000"/>
              </a:lnSpc>
            </a:pPr>
            <a:r>
              <a:rPr lang="it-IT" sz="1800" noProof="0" dirty="0">
                <a:latin typeface="+mj-lt"/>
              </a:rPr>
              <a:t>ITER (Cadarache) Francia</a:t>
            </a:r>
          </a:p>
          <a:p>
            <a:pPr algn="ctr">
              <a:lnSpc>
                <a:spcPct val="100000"/>
              </a:lnSpc>
            </a:pPr>
            <a:r>
              <a:rPr lang="it-IT" sz="1600" noProof="0" dirty="0">
                <a:latin typeface="+mj-lt"/>
              </a:rPr>
              <a:t>Collaborazione internazionale</a:t>
            </a:r>
          </a:p>
        </p:txBody>
      </p:sp>
      <p:pic>
        <p:nvPicPr>
          <p:cNvPr id="1028" name="Picture 4" descr="ITER">
            <a:extLst>
              <a:ext uri="{FF2B5EF4-FFF2-40B4-BE49-F238E27FC236}">
                <a16:creationId xmlns:a16="http://schemas.microsoft.com/office/drawing/2014/main" id="{9603FDFA-7485-8ABF-7D09-C189B70A4C2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201" y="2478795"/>
            <a:ext cx="1771650" cy="177165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2">
            <a:extLst>
              <a:ext uri="{FF2B5EF4-FFF2-40B4-BE49-F238E27FC236}">
                <a16:creationId xmlns:a16="http://schemas.microsoft.com/office/drawing/2014/main" id="{37DF5AC0-AA46-66BE-F81A-64A855042D09}"/>
              </a:ext>
            </a:extLst>
          </p:cNvPr>
          <p:cNvSpPr>
            <a:spLocks noGrp="1"/>
          </p:cNvSpPr>
          <p:nvPr>
            <p:ph type="ftr" sz="quarter" idx="11"/>
          </p:nvPr>
        </p:nvSpPr>
        <p:spPr>
          <a:xfrm>
            <a:off x="825623" y="6555770"/>
            <a:ext cx="8419977" cy="646330"/>
          </a:xfrm>
        </p:spPr>
        <p:txBody>
          <a:bodyPr/>
          <a:lstStyle/>
          <a:p>
            <a:r>
              <a:rPr lang="it-IT" noProof="0" dirty="0">
                <a:solidFill>
                  <a:prstClr val="white"/>
                </a:solidFill>
              </a:rPr>
              <a:t>G. Federici, </a:t>
            </a:r>
            <a:r>
              <a:rPr lang="it-IT" noProof="0" dirty="0" err="1">
                <a:solidFill>
                  <a:prstClr val="white"/>
                </a:solidFill>
              </a:rPr>
              <a:t>EUROfusion</a:t>
            </a:r>
            <a:r>
              <a:rPr lang="it-IT" noProof="0" dirty="0">
                <a:solidFill>
                  <a:prstClr val="white"/>
                </a:solidFill>
              </a:rPr>
              <a:t> PM| NEFERTARI </a:t>
            </a:r>
            <a:r>
              <a:rPr lang="it-IT" noProof="0" dirty="0" err="1">
                <a:solidFill>
                  <a:prstClr val="white"/>
                </a:solidFill>
              </a:rPr>
              <a:t>final</a:t>
            </a:r>
            <a:r>
              <a:rPr lang="it-IT" noProof="0" dirty="0">
                <a:solidFill>
                  <a:prstClr val="white"/>
                </a:solidFill>
              </a:rPr>
              <a:t> workshop| Padova – 25</a:t>
            </a:r>
            <a:r>
              <a:rPr lang="it-IT" baseline="30000" noProof="0" dirty="0">
                <a:solidFill>
                  <a:prstClr val="white"/>
                </a:solidFill>
              </a:rPr>
              <a:t> </a:t>
            </a:r>
            <a:r>
              <a:rPr lang="it-IT" noProof="0" dirty="0">
                <a:solidFill>
                  <a:prstClr val="white"/>
                </a:solidFill>
              </a:rPr>
              <a:t>marzo 2026 </a:t>
            </a:r>
          </a:p>
        </p:txBody>
      </p:sp>
      <p:sp>
        <p:nvSpPr>
          <p:cNvPr id="10" name="Slide Number Placeholder 3">
            <a:extLst>
              <a:ext uri="{FF2B5EF4-FFF2-40B4-BE49-F238E27FC236}">
                <a16:creationId xmlns:a16="http://schemas.microsoft.com/office/drawing/2014/main" id="{866469C3-BA78-5D66-6B54-71007FB5151A}"/>
              </a:ext>
            </a:extLst>
          </p:cNvPr>
          <p:cNvSpPr>
            <a:spLocks noGrp="1"/>
          </p:cNvSpPr>
          <p:nvPr>
            <p:ph type="sldNum" sz="quarter" idx="12"/>
          </p:nvPr>
        </p:nvSpPr>
        <p:spPr>
          <a:xfrm>
            <a:off x="0" y="6590037"/>
            <a:ext cx="720080" cy="199174"/>
          </a:xfrm>
        </p:spPr>
        <p:txBody>
          <a:bodyPr/>
          <a:lstStyle/>
          <a:p>
            <a:fld id="{6A6D9FA1-99C7-4910-8E32-B85D378B0060}" type="slidenum">
              <a:rPr lang="it-IT" noProof="0" smtClean="0">
                <a:solidFill>
                  <a:prstClr val="white"/>
                </a:solidFill>
              </a:rPr>
              <a:pPr/>
              <a:t>8</a:t>
            </a:fld>
            <a:endParaRPr lang="it-IT" noProof="0" dirty="0">
              <a:solidFill>
                <a:prstClr val="white"/>
              </a:solidFill>
            </a:endParaRPr>
          </a:p>
        </p:txBody>
      </p:sp>
    </p:spTree>
    <p:extLst>
      <p:ext uri="{BB962C8B-B14F-4D97-AF65-F5344CB8AC3E}">
        <p14:creationId xmlns:p14="http://schemas.microsoft.com/office/powerpoint/2010/main" val="16463001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A69C9-C6A7-7313-0BBE-26C8AFE20E27}"/>
              </a:ext>
            </a:extLst>
          </p:cNvPr>
          <p:cNvSpPr>
            <a:spLocks noGrp="1"/>
          </p:cNvSpPr>
          <p:nvPr>
            <p:ph type="title"/>
          </p:nvPr>
        </p:nvSpPr>
        <p:spPr>
          <a:xfrm>
            <a:off x="825623" y="64827"/>
            <a:ext cx="10540754" cy="457200"/>
          </a:xfrm>
        </p:spPr>
        <p:txBody>
          <a:bodyPr/>
          <a:lstStyle/>
          <a:p>
            <a:r>
              <a:rPr lang="en-GB" dirty="0">
                <a:ea typeface="Aptos" panose="020B0004020202020204" pitchFamily="34" charset="0"/>
                <a:cs typeface="Times New Roman" panose="02020603050405020304" pitchFamily="18" charset="0"/>
              </a:rPr>
              <a:t>ITER re-baselining 2024</a:t>
            </a:r>
            <a:endParaRPr lang="en-GB" b="0" dirty="0"/>
          </a:p>
        </p:txBody>
      </p:sp>
      <p:sp>
        <p:nvSpPr>
          <p:cNvPr id="4" name="TextBox 3">
            <a:extLst>
              <a:ext uri="{FF2B5EF4-FFF2-40B4-BE49-F238E27FC236}">
                <a16:creationId xmlns:a16="http://schemas.microsoft.com/office/drawing/2014/main" id="{F40F81FC-6B4D-067E-5AD5-88F38C663E1F}"/>
              </a:ext>
            </a:extLst>
          </p:cNvPr>
          <p:cNvSpPr txBox="1"/>
          <p:nvPr/>
        </p:nvSpPr>
        <p:spPr>
          <a:xfrm>
            <a:off x="7843469" y="3539729"/>
            <a:ext cx="1689501" cy="861774"/>
          </a:xfrm>
          <a:prstGeom prst="rect">
            <a:avLst/>
          </a:prstGeom>
          <a:noFill/>
        </p:spPr>
        <p:txBody>
          <a:bodyPr wrap="none" rtlCol="0">
            <a:spAutoFit/>
          </a:bodyPr>
          <a:lstStyle/>
          <a:p>
            <a:pPr algn="l"/>
            <a:r>
              <a:rPr lang="en-US" sz="1600" b="1" dirty="0">
                <a:highlight>
                  <a:srgbClr val="FFFF00"/>
                </a:highlight>
              </a:rPr>
              <a:t>SRO -&gt; 2034-2036</a:t>
            </a:r>
          </a:p>
          <a:p>
            <a:r>
              <a:rPr lang="en-US" sz="1600" b="1" dirty="0">
                <a:highlight>
                  <a:srgbClr val="FFFF00"/>
                </a:highlight>
              </a:rPr>
              <a:t>DT1 -&gt; 2039-2036</a:t>
            </a:r>
          </a:p>
          <a:p>
            <a:pPr algn="l"/>
            <a:r>
              <a:rPr lang="en-US" sz="1600" b="1" dirty="0">
                <a:highlight>
                  <a:srgbClr val="FFFF00"/>
                </a:highlight>
              </a:rPr>
              <a:t>DT2 -&gt; &gt; 2049</a:t>
            </a:r>
            <a:endParaRPr lang="en-GB" sz="1600" b="1" dirty="0">
              <a:highlight>
                <a:srgbClr val="FFFF00"/>
              </a:highlight>
            </a:endParaRPr>
          </a:p>
        </p:txBody>
      </p:sp>
      <p:pic>
        <p:nvPicPr>
          <p:cNvPr id="13" name="Picture Placeholder 3">
            <a:extLst>
              <a:ext uri="{FF2B5EF4-FFF2-40B4-BE49-F238E27FC236}">
                <a16:creationId xmlns:a16="http://schemas.microsoft.com/office/drawing/2014/main" id="{DBFDBD2B-A301-C862-0714-C09905C36D8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8426" r="38672" b="-251"/>
          <a:stretch>
            <a:fillRect/>
          </a:stretch>
        </p:blipFill>
        <p:spPr>
          <a:xfrm>
            <a:off x="-1" y="591272"/>
            <a:ext cx="4724401" cy="5907838"/>
          </a:xfrm>
          <a:prstGeom prst="rect">
            <a:avLst/>
          </a:prstGeom>
        </p:spPr>
      </p:pic>
      <p:sp>
        <p:nvSpPr>
          <p:cNvPr id="14" name="Rectangle 32">
            <a:extLst>
              <a:ext uri="{FF2B5EF4-FFF2-40B4-BE49-F238E27FC236}">
                <a16:creationId xmlns:a16="http://schemas.microsoft.com/office/drawing/2014/main" id="{32B1EA2A-062B-5C5E-7C02-8461C8B70021}"/>
              </a:ext>
            </a:extLst>
          </p:cNvPr>
          <p:cNvSpPr/>
          <p:nvPr/>
        </p:nvSpPr>
        <p:spPr>
          <a:xfrm rot="16200000">
            <a:off x="4378583" y="-1317475"/>
            <a:ext cx="5964497" cy="9662337"/>
          </a:xfrm>
          <a:custGeom>
            <a:avLst/>
            <a:gdLst>
              <a:gd name="connsiteX0" fmla="*/ 0 w 12192001"/>
              <a:gd name="connsiteY0" fmla="*/ 0 h 2272897"/>
              <a:gd name="connsiteX1" fmla="*/ 12192001 w 12192001"/>
              <a:gd name="connsiteY1" fmla="*/ 0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0 h 2272897"/>
              <a:gd name="connsiteX1" fmla="*/ 12192001 w 12192001"/>
              <a:gd name="connsiteY1" fmla="*/ 553155 h 2272897"/>
              <a:gd name="connsiteX2" fmla="*/ 12192001 w 12192001"/>
              <a:gd name="connsiteY2" fmla="*/ 2272897 h 2272897"/>
              <a:gd name="connsiteX3" fmla="*/ 0 w 12192001"/>
              <a:gd name="connsiteY3" fmla="*/ 2272897 h 2272897"/>
              <a:gd name="connsiteX4" fmla="*/ 0 w 12192001"/>
              <a:gd name="connsiteY4" fmla="*/ 0 h 2272897"/>
              <a:gd name="connsiteX0" fmla="*/ 0 w 12192001"/>
              <a:gd name="connsiteY0" fmla="*/ 1720 h 2274617"/>
              <a:gd name="connsiteX1" fmla="*/ 12192001 w 12192001"/>
              <a:gd name="connsiteY1" fmla="*/ 554875 h 2274617"/>
              <a:gd name="connsiteX2" fmla="*/ 12192001 w 12192001"/>
              <a:gd name="connsiteY2" fmla="*/ 2274617 h 2274617"/>
              <a:gd name="connsiteX3" fmla="*/ 0 w 12192001"/>
              <a:gd name="connsiteY3" fmla="*/ 2274617 h 2274617"/>
              <a:gd name="connsiteX4" fmla="*/ 0 w 12192001"/>
              <a:gd name="connsiteY4" fmla="*/ 1720 h 2274617"/>
              <a:gd name="connsiteX0" fmla="*/ 0 w 12213973"/>
              <a:gd name="connsiteY0" fmla="*/ 15781 h 2288678"/>
              <a:gd name="connsiteX1" fmla="*/ 12213973 w 12213973"/>
              <a:gd name="connsiteY1" fmla="*/ 455559 h 2288678"/>
              <a:gd name="connsiteX2" fmla="*/ 12192001 w 12213973"/>
              <a:gd name="connsiteY2" fmla="*/ 2288678 h 2288678"/>
              <a:gd name="connsiteX3" fmla="*/ 0 w 12213973"/>
              <a:gd name="connsiteY3" fmla="*/ 2288678 h 2288678"/>
              <a:gd name="connsiteX4" fmla="*/ 0 w 12213973"/>
              <a:gd name="connsiteY4" fmla="*/ 15781 h 2288678"/>
              <a:gd name="connsiteX0" fmla="*/ 0 w 12213973"/>
              <a:gd name="connsiteY0" fmla="*/ 754 h 2273651"/>
              <a:gd name="connsiteX1" fmla="*/ 12213973 w 12213973"/>
              <a:gd name="connsiteY1" fmla="*/ 440532 h 2273651"/>
              <a:gd name="connsiteX2" fmla="*/ 12192001 w 12213973"/>
              <a:gd name="connsiteY2" fmla="*/ 2273651 h 2273651"/>
              <a:gd name="connsiteX3" fmla="*/ 0 w 12213973"/>
              <a:gd name="connsiteY3" fmla="*/ 2273651 h 2273651"/>
              <a:gd name="connsiteX4" fmla="*/ 0 w 12213973"/>
              <a:gd name="connsiteY4" fmla="*/ 754 h 2273651"/>
              <a:gd name="connsiteX0" fmla="*/ 0 w 12213973"/>
              <a:gd name="connsiteY0" fmla="*/ 286 h 2273183"/>
              <a:gd name="connsiteX1" fmla="*/ 12213973 w 12213973"/>
              <a:gd name="connsiteY1" fmla="*/ 440064 h 2273183"/>
              <a:gd name="connsiteX2" fmla="*/ 12192001 w 12213973"/>
              <a:gd name="connsiteY2" fmla="*/ 2273183 h 2273183"/>
              <a:gd name="connsiteX3" fmla="*/ 0 w 12213973"/>
              <a:gd name="connsiteY3" fmla="*/ 2273183 h 2273183"/>
              <a:gd name="connsiteX4" fmla="*/ 0 w 12213973"/>
              <a:gd name="connsiteY4" fmla="*/ 286 h 2273183"/>
              <a:gd name="connsiteX0" fmla="*/ 0 w 12235941"/>
              <a:gd name="connsiteY0" fmla="*/ 780 h 2273677"/>
              <a:gd name="connsiteX1" fmla="*/ 12235941 w 12235941"/>
              <a:gd name="connsiteY1" fmla="*/ 341354 h 2273677"/>
              <a:gd name="connsiteX2" fmla="*/ 12192001 w 12235941"/>
              <a:gd name="connsiteY2" fmla="*/ 2273677 h 2273677"/>
              <a:gd name="connsiteX3" fmla="*/ 0 w 12235941"/>
              <a:gd name="connsiteY3" fmla="*/ 2273677 h 2273677"/>
              <a:gd name="connsiteX4" fmla="*/ 0 w 12235941"/>
              <a:gd name="connsiteY4" fmla="*/ 780 h 2273677"/>
              <a:gd name="connsiteX0" fmla="*/ 0 w 12257907"/>
              <a:gd name="connsiteY0" fmla="*/ 2331 h 2275228"/>
              <a:gd name="connsiteX1" fmla="*/ 12257907 w 12257907"/>
              <a:gd name="connsiteY1" fmla="*/ 293303 h 2275228"/>
              <a:gd name="connsiteX2" fmla="*/ 12192001 w 12257907"/>
              <a:gd name="connsiteY2" fmla="*/ 2275228 h 2275228"/>
              <a:gd name="connsiteX3" fmla="*/ 0 w 12257907"/>
              <a:gd name="connsiteY3" fmla="*/ 2275228 h 2275228"/>
              <a:gd name="connsiteX4" fmla="*/ 0 w 12257907"/>
              <a:gd name="connsiteY4" fmla="*/ 2331 h 2275228"/>
              <a:gd name="connsiteX0" fmla="*/ 0 w 12257907"/>
              <a:gd name="connsiteY0" fmla="*/ 712 h 2273609"/>
              <a:gd name="connsiteX1" fmla="*/ 12257907 w 12257907"/>
              <a:gd name="connsiteY1" fmla="*/ 291684 h 2273609"/>
              <a:gd name="connsiteX2" fmla="*/ 12192001 w 12257907"/>
              <a:gd name="connsiteY2" fmla="*/ 2273609 h 2273609"/>
              <a:gd name="connsiteX3" fmla="*/ 0 w 12257907"/>
              <a:gd name="connsiteY3" fmla="*/ 2273609 h 2273609"/>
              <a:gd name="connsiteX4" fmla="*/ 0 w 12257907"/>
              <a:gd name="connsiteY4" fmla="*/ 712 h 2273609"/>
              <a:gd name="connsiteX0" fmla="*/ 0 w 12279997"/>
              <a:gd name="connsiteY0" fmla="*/ 457 h 2273354"/>
              <a:gd name="connsiteX1" fmla="*/ 12279998 w 12279997"/>
              <a:gd name="connsiteY1" fmla="*/ 326859 h 2273354"/>
              <a:gd name="connsiteX2" fmla="*/ 12192001 w 12279997"/>
              <a:gd name="connsiteY2" fmla="*/ 2273354 h 2273354"/>
              <a:gd name="connsiteX3" fmla="*/ 0 w 12279997"/>
              <a:gd name="connsiteY3" fmla="*/ 2273354 h 2273354"/>
              <a:gd name="connsiteX4" fmla="*/ 0 w 12279997"/>
              <a:gd name="connsiteY4" fmla="*/ 457 h 2273354"/>
              <a:gd name="connsiteX0" fmla="*/ 1 w 12280001"/>
              <a:gd name="connsiteY0" fmla="*/ 216 h 2378442"/>
              <a:gd name="connsiteX1" fmla="*/ 12280000 w 12280001"/>
              <a:gd name="connsiteY1" fmla="*/ 431947 h 2378442"/>
              <a:gd name="connsiteX2" fmla="*/ 12192003 w 12280001"/>
              <a:gd name="connsiteY2" fmla="*/ 2378442 h 2378442"/>
              <a:gd name="connsiteX3" fmla="*/ 2 w 12280001"/>
              <a:gd name="connsiteY3" fmla="*/ 2378442 h 2378442"/>
              <a:gd name="connsiteX4" fmla="*/ 1 w 12280001"/>
              <a:gd name="connsiteY4" fmla="*/ 216 h 2378442"/>
              <a:gd name="connsiteX0" fmla="*/ -1 w 12279997"/>
              <a:gd name="connsiteY0" fmla="*/ 0 h 2378226"/>
              <a:gd name="connsiteX1" fmla="*/ 12279998 w 12279997"/>
              <a:gd name="connsiteY1" fmla="*/ 431731 h 2378226"/>
              <a:gd name="connsiteX2" fmla="*/ 12192001 w 12279997"/>
              <a:gd name="connsiteY2" fmla="*/ 2378226 h 2378226"/>
              <a:gd name="connsiteX3" fmla="*/ 0 w 12279997"/>
              <a:gd name="connsiteY3" fmla="*/ 2378226 h 2378226"/>
              <a:gd name="connsiteX4" fmla="*/ -1 w 12279997"/>
              <a:gd name="connsiteY4" fmla="*/ 0 h 2378226"/>
              <a:gd name="connsiteX0" fmla="*/ 1 w 12280001"/>
              <a:gd name="connsiteY0" fmla="*/ 0 h 2378226"/>
              <a:gd name="connsiteX1" fmla="*/ 12280000 w 12280001"/>
              <a:gd name="connsiteY1" fmla="*/ 431731 h 2378226"/>
              <a:gd name="connsiteX2" fmla="*/ 12192003 w 12280001"/>
              <a:gd name="connsiteY2" fmla="*/ 2378226 h 2378226"/>
              <a:gd name="connsiteX3" fmla="*/ 2 w 12280001"/>
              <a:gd name="connsiteY3" fmla="*/ 2378226 h 2378226"/>
              <a:gd name="connsiteX4" fmla="*/ 1 w 12280001"/>
              <a:gd name="connsiteY4" fmla="*/ 0 h 23782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80001" h="2378226">
                <a:moveTo>
                  <a:pt x="1" y="0"/>
                </a:moveTo>
                <a:cubicBezTo>
                  <a:pt x="4569536" y="62694"/>
                  <a:pt x="7698850" y="182395"/>
                  <a:pt x="12280000" y="431731"/>
                </a:cubicBezTo>
                <a:lnTo>
                  <a:pt x="12192003" y="2378226"/>
                </a:lnTo>
                <a:lnTo>
                  <a:pt x="2" y="2378226"/>
                </a:lnTo>
                <a:cubicBezTo>
                  <a:pt x="2" y="1620594"/>
                  <a:pt x="1" y="757632"/>
                  <a:pt x="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350" dirty="0">
                <a:solidFill>
                  <a:srgbClr val="00B050"/>
                </a:solidFill>
              </a:rPr>
              <a:t>a3</a:t>
            </a:r>
          </a:p>
        </p:txBody>
      </p:sp>
      <p:sp>
        <p:nvSpPr>
          <p:cNvPr id="15" name="TextBox 14">
            <a:extLst>
              <a:ext uri="{FF2B5EF4-FFF2-40B4-BE49-F238E27FC236}">
                <a16:creationId xmlns:a16="http://schemas.microsoft.com/office/drawing/2014/main" id="{C723C696-ADF1-A372-CCBD-8E0BE2732EE0}"/>
              </a:ext>
            </a:extLst>
          </p:cNvPr>
          <p:cNvSpPr txBox="1"/>
          <p:nvPr/>
        </p:nvSpPr>
        <p:spPr>
          <a:xfrm>
            <a:off x="4191000" y="638216"/>
            <a:ext cx="7886700" cy="646331"/>
          </a:xfrm>
          <a:prstGeom prst="rect">
            <a:avLst/>
          </a:prstGeom>
          <a:noFill/>
        </p:spPr>
        <p:txBody>
          <a:bodyPr wrap="square">
            <a:spAutoFit/>
          </a:bodyPr>
          <a:lstStyle/>
          <a:p>
            <a:pPr>
              <a:spcBef>
                <a:spcPts val="0"/>
              </a:spcBef>
              <a:spcAft>
                <a:spcPts val="1200"/>
              </a:spcAft>
            </a:pPr>
            <a:r>
              <a:rPr lang="it-IT" b="1" dirty="0"/>
              <a:t>La missione di ITER è essenziale, ma i suoi ritardi nella costruzione e la revisione del suo Piano di Ricerca impattano lo sviluppo complessivo a livello globale</a:t>
            </a:r>
            <a:endParaRPr lang="en-GB" b="1" dirty="0"/>
          </a:p>
        </p:txBody>
      </p:sp>
      <p:pic>
        <p:nvPicPr>
          <p:cNvPr id="16" name="Picture 15">
            <a:extLst>
              <a:ext uri="{FF2B5EF4-FFF2-40B4-BE49-F238E27FC236}">
                <a16:creationId xmlns:a16="http://schemas.microsoft.com/office/drawing/2014/main" id="{5315A9E8-0283-EA7C-5450-9B76FF5BF3D8}"/>
              </a:ext>
            </a:extLst>
          </p:cNvPr>
          <p:cNvPicPr>
            <a:picLocks noChangeAspect="1"/>
          </p:cNvPicPr>
          <p:nvPr/>
        </p:nvPicPr>
        <p:blipFill>
          <a:blip r:embed="rId3"/>
          <a:srcRect t="5382"/>
          <a:stretch>
            <a:fillRect/>
          </a:stretch>
        </p:blipFill>
        <p:spPr>
          <a:xfrm>
            <a:off x="4012794" y="1288629"/>
            <a:ext cx="8243112" cy="2823499"/>
          </a:xfrm>
          <a:prstGeom prst="rect">
            <a:avLst/>
          </a:prstGeom>
        </p:spPr>
      </p:pic>
      <p:sp>
        <p:nvSpPr>
          <p:cNvPr id="17" name="Content Placeholder 1">
            <a:extLst>
              <a:ext uri="{FF2B5EF4-FFF2-40B4-BE49-F238E27FC236}">
                <a16:creationId xmlns:a16="http://schemas.microsoft.com/office/drawing/2014/main" id="{1F8491F1-D032-B6A6-7B27-6EFDC50476C4}"/>
              </a:ext>
            </a:extLst>
          </p:cNvPr>
          <p:cNvSpPr txBox="1">
            <a:spLocks/>
          </p:cNvSpPr>
          <p:nvPr/>
        </p:nvSpPr>
        <p:spPr>
          <a:xfrm>
            <a:off x="3312607" y="4201177"/>
            <a:ext cx="8765094" cy="1692403"/>
          </a:xfrm>
          <a:prstGeom prst="rect">
            <a:avLst/>
          </a:prstGeom>
        </p:spPr>
        <p:txBody>
          <a:bodyPr vert="horz" lIns="91440" tIns="45720" rIns="91440" bIns="45720" rtlCol="0">
            <a:normAutofit fontScale="92500" lnSpcReduction="20000"/>
          </a:bodyPr>
          <a:lst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Arial" panose="020B0604020202020204" pitchFamily="34" charset="0"/>
              </a:defRPr>
            </a:lvl1pPr>
            <a:lvl2pPr marL="557213" indent="-214313"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Arial" panose="020B0604020202020204" pitchFamily="34" charset="0"/>
              </a:defRPr>
            </a:lvl2pPr>
            <a:lvl3pPr marL="857250" indent="-171450" algn="l" defTabSz="685800" rtl="0" eaLnBrk="1" latinLnBrk="0" hangingPunct="1">
              <a:spcBef>
                <a:spcPct val="20000"/>
              </a:spcBef>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a:lnSpc>
                <a:spcPct val="120000"/>
              </a:lnSpc>
              <a:spcBef>
                <a:spcPts val="0"/>
              </a:spcBef>
              <a:spcAft>
                <a:spcPts val="600"/>
              </a:spcAft>
            </a:pPr>
            <a:r>
              <a:rPr lang="it-IT" b="1" dirty="0"/>
              <a:t>Ci sono ancora grandi lacune tecnologiche oltre a ITER (cioè, blanket, ciclo del trizio, materiali) e ITER da solo non può fornire i database dei componenti nucleari a fusione </a:t>
            </a:r>
          </a:p>
          <a:p>
            <a:pPr>
              <a:lnSpc>
                <a:spcPct val="120000"/>
              </a:lnSpc>
              <a:spcBef>
                <a:spcPts val="0"/>
              </a:spcBef>
              <a:spcAft>
                <a:spcPts val="600"/>
              </a:spcAft>
            </a:pPr>
            <a:r>
              <a:rPr lang="it-IT" b="1" dirty="0"/>
              <a:t>DONES aiuta con campioni di materiali, ma è di gran lunga insufficiente.</a:t>
            </a:r>
          </a:p>
          <a:p>
            <a:pPr>
              <a:lnSpc>
                <a:spcPct val="120000"/>
              </a:lnSpc>
              <a:spcBef>
                <a:spcPts val="0"/>
              </a:spcBef>
              <a:spcAft>
                <a:spcPts val="600"/>
              </a:spcAft>
            </a:pPr>
            <a:endParaRPr lang="en-GB" sz="1600" b="1" dirty="0"/>
          </a:p>
        </p:txBody>
      </p:sp>
      <p:pic>
        <p:nvPicPr>
          <p:cNvPr id="18" name="Picture 17">
            <a:extLst>
              <a:ext uri="{FF2B5EF4-FFF2-40B4-BE49-F238E27FC236}">
                <a16:creationId xmlns:a16="http://schemas.microsoft.com/office/drawing/2014/main" id="{1EB8BBB3-657F-D70D-2760-2B7887FA448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206" y="4924317"/>
            <a:ext cx="3046429" cy="1581042"/>
          </a:xfrm>
          <a:prstGeom prst="rect">
            <a:avLst/>
          </a:prstGeom>
          <a:solidFill>
            <a:schemeClr val="bg1"/>
          </a:solidFill>
        </p:spPr>
      </p:pic>
      <p:sp>
        <p:nvSpPr>
          <p:cNvPr id="19" name="TextBox 18">
            <a:extLst>
              <a:ext uri="{FF2B5EF4-FFF2-40B4-BE49-F238E27FC236}">
                <a16:creationId xmlns:a16="http://schemas.microsoft.com/office/drawing/2014/main" id="{262AE9F3-0FB9-68DC-87A3-CE07D9FD723E}"/>
              </a:ext>
            </a:extLst>
          </p:cNvPr>
          <p:cNvSpPr txBox="1"/>
          <p:nvPr/>
        </p:nvSpPr>
        <p:spPr>
          <a:xfrm>
            <a:off x="8453656" y="3117750"/>
            <a:ext cx="1500604" cy="738664"/>
          </a:xfrm>
          <a:prstGeom prst="rect">
            <a:avLst/>
          </a:prstGeom>
          <a:noFill/>
        </p:spPr>
        <p:txBody>
          <a:bodyPr wrap="none" rtlCol="0">
            <a:spAutoFit/>
          </a:bodyPr>
          <a:lstStyle/>
          <a:p>
            <a:pPr algn="l"/>
            <a:r>
              <a:rPr lang="en-US" sz="1400" b="1" dirty="0">
                <a:highlight>
                  <a:srgbClr val="FFFF00"/>
                </a:highlight>
              </a:rPr>
              <a:t>SRO -&gt; 2034-2036</a:t>
            </a:r>
          </a:p>
          <a:p>
            <a:r>
              <a:rPr lang="en-US" sz="1400" b="1" dirty="0">
                <a:highlight>
                  <a:srgbClr val="FFFF00"/>
                </a:highlight>
              </a:rPr>
              <a:t>DT1 -&gt; 2039-2048</a:t>
            </a:r>
          </a:p>
          <a:p>
            <a:pPr algn="l"/>
            <a:r>
              <a:rPr lang="en-US" sz="1400" b="1" dirty="0">
                <a:highlight>
                  <a:srgbClr val="FFFF00"/>
                </a:highlight>
              </a:rPr>
              <a:t>DT2 -&gt; &gt; 2049</a:t>
            </a:r>
            <a:endParaRPr lang="en-GB" sz="1400" b="1" dirty="0">
              <a:highlight>
                <a:srgbClr val="FFFF00"/>
              </a:highlight>
            </a:endParaRPr>
          </a:p>
        </p:txBody>
      </p:sp>
      <p:sp>
        <p:nvSpPr>
          <p:cNvPr id="9" name="TextBox 8">
            <a:extLst>
              <a:ext uri="{FF2B5EF4-FFF2-40B4-BE49-F238E27FC236}">
                <a16:creationId xmlns:a16="http://schemas.microsoft.com/office/drawing/2014/main" id="{C2C1D0DD-C6F1-48A0-87C7-ECBEBA3E8630}"/>
              </a:ext>
            </a:extLst>
          </p:cNvPr>
          <p:cNvSpPr txBox="1"/>
          <p:nvPr/>
        </p:nvSpPr>
        <p:spPr>
          <a:xfrm>
            <a:off x="5105400" y="5870763"/>
            <a:ext cx="6477000" cy="584775"/>
          </a:xfrm>
          <a:prstGeom prst="rect">
            <a:avLst/>
          </a:prstGeom>
          <a:noFill/>
          <a:ln>
            <a:solidFill>
              <a:srgbClr val="00B050"/>
            </a:solidFill>
          </a:ln>
        </p:spPr>
        <p:txBody>
          <a:bodyPr wrap="square">
            <a:spAutoFit/>
          </a:bodyPr>
          <a:lstStyle/>
          <a:p>
            <a:pPr>
              <a:spcBef>
                <a:spcPts val="0"/>
              </a:spcBef>
              <a:spcAft>
                <a:spcPts val="600"/>
              </a:spcAft>
            </a:pPr>
            <a:r>
              <a:rPr lang="en-US" sz="1600" b="1" dirty="0">
                <a:solidFill>
                  <a:srgbClr val="00B050"/>
                </a:solidFill>
              </a:rPr>
              <a:t>Fonte : P. Barabaschi, </a:t>
            </a:r>
            <a:r>
              <a:rPr lang="en-GB" sz="1600" b="1" dirty="0">
                <a:solidFill>
                  <a:srgbClr val="00B050"/>
                </a:solidFill>
              </a:rPr>
              <a:t>Progress of ITER and its importance for fusion, development, FEC2025 – Chengdu, Oct. 2025, to appear in Nuclear Fusion </a:t>
            </a:r>
            <a:endParaRPr lang="en-US" sz="1600" b="1" dirty="0">
              <a:solidFill>
                <a:srgbClr val="00B050"/>
              </a:solidFill>
            </a:endParaRPr>
          </a:p>
        </p:txBody>
      </p:sp>
      <p:sp>
        <p:nvSpPr>
          <p:cNvPr id="10" name="TextBox 9">
            <a:extLst>
              <a:ext uri="{FF2B5EF4-FFF2-40B4-BE49-F238E27FC236}">
                <a16:creationId xmlns:a16="http://schemas.microsoft.com/office/drawing/2014/main" id="{AB320369-D00D-195E-FC8C-1D245087686A}"/>
              </a:ext>
            </a:extLst>
          </p:cNvPr>
          <p:cNvSpPr txBox="1"/>
          <p:nvPr/>
        </p:nvSpPr>
        <p:spPr>
          <a:xfrm>
            <a:off x="10012533" y="3437216"/>
            <a:ext cx="1193596" cy="307777"/>
          </a:xfrm>
          <a:prstGeom prst="rect">
            <a:avLst/>
          </a:prstGeom>
          <a:noFill/>
        </p:spPr>
        <p:txBody>
          <a:bodyPr wrap="none" rtlCol="0">
            <a:spAutoFit/>
          </a:bodyPr>
          <a:lstStyle/>
          <a:p>
            <a:pPr algn="l"/>
            <a:r>
              <a:rPr lang="en-US" sz="1400" b="1" dirty="0">
                <a:solidFill>
                  <a:srgbClr val="00B050"/>
                </a:solidFill>
              </a:rPr>
              <a:t>Source: ITER*</a:t>
            </a:r>
            <a:endParaRPr lang="en-GB" sz="1400" b="1" dirty="0">
              <a:solidFill>
                <a:srgbClr val="00B050"/>
              </a:solidFill>
            </a:endParaRPr>
          </a:p>
        </p:txBody>
      </p:sp>
      <p:sp>
        <p:nvSpPr>
          <p:cNvPr id="6" name="Footer Placeholder 2">
            <a:extLst>
              <a:ext uri="{FF2B5EF4-FFF2-40B4-BE49-F238E27FC236}">
                <a16:creationId xmlns:a16="http://schemas.microsoft.com/office/drawing/2014/main" id="{F7E904C5-58BE-FBC1-DA35-0FAEE320C116}"/>
              </a:ext>
            </a:extLst>
          </p:cNvPr>
          <p:cNvSpPr>
            <a:spLocks noGrp="1"/>
          </p:cNvSpPr>
          <p:nvPr>
            <p:ph type="ftr" sz="quarter" idx="11"/>
          </p:nvPr>
        </p:nvSpPr>
        <p:spPr>
          <a:xfrm>
            <a:off x="825623" y="6555770"/>
            <a:ext cx="8419977" cy="646330"/>
          </a:xfrm>
        </p:spPr>
        <p:txBody>
          <a:bodyPr/>
          <a:lstStyle/>
          <a:p>
            <a:r>
              <a:rPr lang="it-IT" noProof="0" dirty="0">
                <a:solidFill>
                  <a:prstClr val="white"/>
                </a:solidFill>
              </a:rPr>
              <a:t>G. Federici, </a:t>
            </a:r>
            <a:r>
              <a:rPr lang="it-IT" noProof="0" dirty="0" err="1">
                <a:solidFill>
                  <a:prstClr val="white"/>
                </a:solidFill>
              </a:rPr>
              <a:t>EUROfusion</a:t>
            </a:r>
            <a:r>
              <a:rPr lang="it-IT" noProof="0" dirty="0">
                <a:solidFill>
                  <a:prstClr val="white"/>
                </a:solidFill>
              </a:rPr>
              <a:t> PM| NEFERTARI </a:t>
            </a:r>
            <a:r>
              <a:rPr lang="it-IT" noProof="0" dirty="0" err="1">
                <a:solidFill>
                  <a:prstClr val="white"/>
                </a:solidFill>
              </a:rPr>
              <a:t>final</a:t>
            </a:r>
            <a:r>
              <a:rPr lang="it-IT" noProof="0" dirty="0">
                <a:solidFill>
                  <a:prstClr val="white"/>
                </a:solidFill>
              </a:rPr>
              <a:t> workshop| Padova – 25</a:t>
            </a:r>
            <a:r>
              <a:rPr lang="it-IT" baseline="30000" noProof="0" dirty="0">
                <a:solidFill>
                  <a:prstClr val="white"/>
                </a:solidFill>
              </a:rPr>
              <a:t> </a:t>
            </a:r>
            <a:r>
              <a:rPr lang="it-IT" noProof="0" dirty="0">
                <a:solidFill>
                  <a:prstClr val="white"/>
                </a:solidFill>
              </a:rPr>
              <a:t>marzo 2026 </a:t>
            </a:r>
          </a:p>
        </p:txBody>
      </p:sp>
      <p:sp>
        <p:nvSpPr>
          <p:cNvPr id="7" name="Slide Number Placeholder 3">
            <a:extLst>
              <a:ext uri="{FF2B5EF4-FFF2-40B4-BE49-F238E27FC236}">
                <a16:creationId xmlns:a16="http://schemas.microsoft.com/office/drawing/2014/main" id="{DA4FB253-CEC8-6095-25F1-95F19BA26CFF}"/>
              </a:ext>
            </a:extLst>
          </p:cNvPr>
          <p:cNvSpPr>
            <a:spLocks noGrp="1"/>
          </p:cNvSpPr>
          <p:nvPr>
            <p:ph type="sldNum" sz="quarter" idx="12"/>
          </p:nvPr>
        </p:nvSpPr>
        <p:spPr>
          <a:xfrm>
            <a:off x="0" y="6590037"/>
            <a:ext cx="720080" cy="199174"/>
          </a:xfrm>
        </p:spPr>
        <p:txBody>
          <a:bodyPr/>
          <a:lstStyle/>
          <a:p>
            <a:fld id="{6A6D9FA1-99C7-4910-8E32-B85D378B0060}" type="slidenum">
              <a:rPr lang="it-IT" noProof="0" smtClean="0">
                <a:solidFill>
                  <a:prstClr val="white"/>
                </a:solidFill>
              </a:rPr>
              <a:pPr/>
              <a:t>9</a:t>
            </a:fld>
            <a:endParaRPr lang="it-IT" noProof="0" dirty="0">
              <a:solidFill>
                <a:prstClr val="white"/>
              </a:solidFill>
            </a:endParaRPr>
          </a:p>
        </p:txBody>
      </p:sp>
    </p:spTree>
    <p:extLst>
      <p:ext uri="{BB962C8B-B14F-4D97-AF65-F5344CB8AC3E}">
        <p14:creationId xmlns:p14="http://schemas.microsoft.com/office/powerpoint/2010/main" val="3400111723"/>
      </p:ext>
    </p:extLst>
  </p:cSld>
  <p:clrMapOvr>
    <a:masterClrMapping/>
  </p:clrMapOvr>
</p:sld>
</file>

<file path=ppt/theme/theme1.xml><?xml version="1.0" encoding="utf-8"?>
<a:theme xmlns:a="http://schemas.openxmlformats.org/drawingml/2006/main" name="EUROfusion.1line_5_3_201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lgn="l">
          <a:defRPr sz="2800" b="1" dirty="0" smtClean="0"/>
        </a:defPPr>
      </a:lstStyle>
    </a:tx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e5ba6352-0726-4226-96e7-82f7f1c59ac0" xsi:nil="true"/>
    <Dateofrelease xmlns="cbbfa1f3-60c2-42de-b5b6-3ee8cb87d964" xsi:nil="true"/>
    <lcf76f155ced4ddcb4097134ff3c332f xmlns="cbbfa1f3-60c2-42de-b5b6-3ee8cb87d964">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C5E97A0C0FEBC408E67B127B9678D93" ma:contentTypeVersion="16" ma:contentTypeDescription="Create a new document." ma:contentTypeScope="" ma:versionID="1d2a0d8c6deb6b6d65149e488cbe144b">
  <xsd:schema xmlns:xsd="http://www.w3.org/2001/XMLSchema" xmlns:xs="http://www.w3.org/2001/XMLSchema" xmlns:p="http://schemas.microsoft.com/office/2006/metadata/properties" xmlns:ns2="cbbfa1f3-60c2-42de-b5b6-3ee8cb87d964" xmlns:ns3="e5ba6352-0726-4226-96e7-82f7f1c59ac0" targetNamespace="http://schemas.microsoft.com/office/2006/metadata/properties" ma:root="true" ma:fieldsID="0760925279f4376d2d8626e0085fb012" ns2:_="" ns3:_="">
    <xsd:import namespace="cbbfa1f3-60c2-42de-b5b6-3ee8cb87d964"/>
    <xsd:import namespace="e5ba6352-0726-4226-96e7-82f7f1c59ac0"/>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Dateofrelease"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DateTaken"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bbfa1f3-60c2-42de-b5b6-3ee8cb87d9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Dateofrelease" ma:index="14" nillable="true" ma:displayName="Date of release" ma:format="Dropdown" ma:internalName="Dateofrelease">
      <xsd:simpleType>
        <xsd:restriction base="dms:Text">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51e10cb2-14f7-4eda-9ec0-27c7232f3f48" ma:termSetId="09814cd3-568e-fe90-9814-8d621ff8fb84" ma:anchorId="fba54fb3-c3e1-fe81-a776-ca4b69148c4d" ma:open="true" ma:isKeyword="false">
      <xsd:complexType>
        <xsd:sequence>
          <xsd:element ref="pc:Terms" minOccurs="0" maxOccurs="1"/>
        </xsd:sequence>
      </xsd:complexType>
    </xsd:element>
    <xsd:element name="MediaServiceDateTaken" ma:index="21" nillable="true" ma:displayName="MediaServiceDateTaken" ma:hidden="true" ma:internalName="MediaServiceDateTake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5ba6352-0726-4226-96e7-82f7f1c59ac0"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a5fc3690-ba4d-4b93-9ca3-ace776e65a5b}" ma:internalName="TaxCatchAll" ma:showField="CatchAllData" ma:web="e5ba6352-0726-4226-96e7-82f7f1c59ac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1581EFF-75CA-400B-8B14-07B3BB5FE4A6}">
  <ds:schemaRefs>
    <ds:schemaRef ds:uri="cbbfa1f3-60c2-42de-b5b6-3ee8cb87d964"/>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http://purl.org/dc/dcmitype/"/>
    <ds:schemaRef ds:uri="http://schemas.microsoft.com/office/infopath/2007/PartnerControls"/>
    <ds:schemaRef ds:uri="e5ba6352-0726-4226-96e7-82f7f1c59ac0"/>
    <ds:schemaRef ds:uri="http://www.w3.org/XML/1998/namespace"/>
    <ds:schemaRef ds:uri="http://purl.org/dc/terms/"/>
  </ds:schemaRefs>
</ds:datastoreItem>
</file>

<file path=customXml/itemProps2.xml><?xml version="1.0" encoding="utf-8"?>
<ds:datastoreItem xmlns:ds="http://schemas.openxmlformats.org/officeDocument/2006/customXml" ds:itemID="{329BB5A6-9C9C-4509-BBBE-0C2B5904D093}">
  <ds:schemaRefs>
    <ds:schemaRef ds:uri="http://schemas.microsoft.com/sharepoint/v3/contenttype/forms"/>
  </ds:schemaRefs>
</ds:datastoreItem>
</file>

<file path=customXml/itemProps3.xml><?xml version="1.0" encoding="utf-8"?>
<ds:datastoreItem xmlns:ds="http://schemas.openxmlformats.org/officeDocument/2006/customXml" ds:itemID="{8620B528-A52D-4A7D-BA72-76895AB5753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bbfa1f3-60c2-42de-b5b6-3ee8cb87d964"/>
    <ds:schemaRef ds:uri="e5ba6352-0726-4226-96e7-82f7f1c59ac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9406</TotalTime>
  <Words>2350</Words>
  <Application>Microsoft Office PowerPoint</Application>
  <PresentationFormat>Widescreen</PresentationFormat>
  <Paragraphs>230</Paragraphs>
  <Slides>14</Slides>
  <Notes>1</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14</vt:i4>
      </vt:variant>
    </vt:vector>
  </HeadingPairs>
  <TitlesOfParts>
    <vt:vector size="26" baseType="lpstr">
      <vt:lpstr>Abadi</vt:lpstr>
      <vt:lpstr>Aptos</vt:lpstr>
      <vt:lpstr>Arial</vt:lpstr>
      <vt:lpstr>Arial Rounded MT Bold</vt:lpstr>
      <vt:lpstr>Bankinter Sans</vt:lpstr>
      <vt:lpstr>Calibri</vt:lpstr>
      <vt:lpstr>Cambria</vt:lpstr>
      <vt:lpstr>Courier New</vt:lpstr>
      <vt:lpstr>Times</vt:lpstr>
      <vt:lpstr>Wingdings</vt:lpstr>
      <vt:lpstr>EUROfusion.1line_5_3_2019</vt:lpstr>
      <vt:lpstr>1_Office Theme</vt:lpstr>
      <vt:lpstr>PowerPoint Presentation</vt:lpstr>
      <vt:lpstr>Preambolo</vt:lpstr>
      <vt:lpstr>Ruolo di EUROfusion: Operazione impianti a fusione e di tecnologia della fusione</vt:lpstr>
      <vt:lpstr>PowerPoint Presentation</vt:lpstr>
      <vt:lpstr>Diversi approcci di confinamento</vt:lpstr>
      <vt:lpstr>Retrospettiva storica: Entusiasmo verso Scetticismo</vt:lpstr>
      <vt:lpstr>Retrospettiva storica: Entusiasmo verso Scetticismo</vt:lpstr>
      <vt:lpstr>Macchine deuterio trizio in costruzione</vt:lpstr>
      <vt:lpstr>ITER re-baselining 2024</vt:lpstr>
      <vt:lpstr>Verso una nuova roadmap Europea per la fusione</vt:lpstr>
      <vt:lpstr>Punti chiave e prospettive</vt:lpstr>
      <vt:lpstr>Guardando al futuro beneficiando delle lezioni di ITER (anche negative) </vt:lpstr>
      <vt:lpstr>Valori di EUROfusion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Fabio Vinagre</dc:creator>
  <cp:lastModifiedBy>Gianfranco Federici</cp:lastModifiedBy>
  <cp:revision>562</cp:revision>
  <cp:lastPrinted>2026-03-19T15:48:34Z</cp:lastPrinted>
  <dcterms:created xsi:type="dcterms:W3CDTF">2023-11-15T09:40:03Z</dcterms:created>
  <dcterms:modified xsi:type="dcterms:W3CDTF">2026-03-24T10:20:42Z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0x0101006C5E97A0C0FEBC408E67B127B9678D93</vt:lpwstr>
  </property>
</Properties>
</file>