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ov" ContentType="video/quicktime"/>
  <Default Extension="png" ContentType="image/png"/>
  <Default Extension="rels" ContentType="application/vnd.openxmlformats-package.relationships+xml"/>
  <Default Extension="tif" ContentType="image/ti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0" r:id="rId3"/>
    <p:sldId id="277" r:id="rId4"/>
    <p:sldId id="281" r:id="rId5"/>
    <p:sldId id="279" r:id="rId6"/>
    <p:sldId id="278" r:id="rId7"/>
  </p:sldIdLst>
  <p:sldSz cx="12192000" cy="6858000"/>
  <p:notesSz cx="6858000" cy="9144000"/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A5327"/>
    <a:srgbClr val="F9E9DF"/>
    <a:srgbClr val="EAEAE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13" d="100"/>
          <a:sy n="113" d="100"/>
        </p:scale>
        <p:origin x="51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9218AB2A-DD10-43E3-8463-0D3B16B3DC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de-DE"/>
              <a:t>Mastertitelformat bearbeiten</a:t>
            </a:r>
          </a:p>
        </p:txBody>
      </p:sp>
      <p:sp>
        <p:nvSpPr>
          <p:cNvPr id="3" name="Untertitel 2">
            <a:extLst>
              <a:ext uri="{FF2B5EF4-FFF2-40B4-BE49-F238E27FC236}">
                <a16:creationId xmlns:a16="http://schemas.microsoft.com/office/drawing/2014/main" id="{C2C02AC3-775A-44EC-95B1-87FBEC5FDC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de-DE"/>
              <a:t>Master-Untertitelformat bearbeiten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F1F9FCAA-3641-4070-A0DC-1137B4AEA2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47E03-2829-4667-8A65-B1FB20F4DBF5}" type="datetimeFigureOut">
              <a:rPr lang="de-DE" smtClean="0"/>
              <a:t>20.04.2026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6A334D47-4973-42C2-AEFF-51C64BBABA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E139B55A-3620-402D-A5BD-2F349065F8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38C0B-0AF4-45E5-B9A4-F0065286FFA5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0483527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5B221ED-A878-48DB-A056-8F76C679D2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CC8F0E82-6C01-4EFA-9053-DC528ACD94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936FCCD5-5142-47C2-A67E-557A69A99D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47E03-2829-4667-8A65-B1FB20F4DBF5}" type="datetimeFigureOut">
              <a:rPr lang="de-DE" smtClean="0"/>
              <a:t>20.04.2026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2E9F27A9-1231-4A2E-A7D3-A54C7868E9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74F5687E-9D8A-4030-9FFF-ACF720E73B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38C0B-0AF4-45E5-B9A4-F0065286FFA5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720163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-&#10;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53B9297A-EDCA-41CE-B578-C0770E9A09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de-DE"/>
              <a:t>Mastertitelformat bearbeiten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37E463A3-EF0A-4A79-B3A6-64A7A9173F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F3A62305-2D67-45EB-87C1-03FAB4EC8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47E03-2829-4667-8A65-B1FB20F4DBF5}" type="datetimeFigureOut">
              <a:rPr lang="de-DE" smtClean="0"/>
              <a:t>20.04.2026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A657F723-5280-4BAD-8592-441E1FD95B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B0A1E50-0B3D-47D3-BE8E-5163184C8B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38C0B-0AF4-45E5-B9A4-F0065286FFA5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1819871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350D66A1-C88E-4C8D-8D4D-DAFF985D86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C481BD4B-D69E-4EE8-86ED-33E180472E1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79886390-D86D-4F60-AA29-71E7257E16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5" name="Datumsplatzhalter 4">
            <a:extLst>
              <a:ext uri="{FF2B5EF4-FFF2-40B4-BE49-F238E27FC236}">
                <a16:creationId xmlns:a16="http://schemas.microsoft.com/office/drawing/2014/main" id="{93F8C036-A19E-430E-A350-886FDC6C99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47E03-2829-4667-8A65-B1FB20F4DBF5}" type="datetimeFigureOut">
              <a:rPr lang="de-DE" smtClean="0"/>
              <a:t>20.04.2026</a:t>
            </a:fld>
            <a:endParaRPr lang="de-DE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B825E2E8-EB66-4883-B665-ED9E604D17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72947CBD-BD99-4001-898B-196A1DD593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38C0B-0AF4-45E5-B9A4-F0065286FFA5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4548139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9A629B5A-FDD5-4878-8632-CC4CA34AB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B7716975-E642-4E41-B00A-35C0454467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1E95BE8C-53A9-4801-9ADB-E33EBB404C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23268FFA-AD48-4A3E-B108-8E1EE66066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6" name="Inhaltsplatzhalter 5">
            <a:extLst>
              <a:ext uri="{FF2B5EF4-FFF2-40B4-BE49-F238E27FC236}">
                <a16:creationId xmlns:a16="http://schemas.microsoft.com/office/drawing/2014/main" id="{67310FDE-A769-41DB-9616-8D97E5AB004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7" name="Datumsplatzhalter 6">
            <a:extLst>
              <a:ext uri="{FF2B5EF4-FFF2-40B4-BE49-F238E27FC236}">
                <a16:creationId xmlns:a16="http://schemas.microsoft.com/office/drawing/2014/main" id="{358C802E-3434-42E8-8430-61F22420B5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47E03-2829-4667-8A65-B1FB20F4DBF5}" type="datetimeFigureOut">
              <a:rPr lang="de-DE" smtClean="0"/>
              <a:t>20.04.2026</a:t>
            </a:fld>
            <a:endParaRPr lang="de-DE"/>
          </a:p>
        </p:txBody>
      </p:sp>
      <p:sp>
        <p:nvSpPr>
          <p:cNvPr id="8" name="Fußzeilenplatzhalter 7">
            <a:extLst>
              <a:ext uri="{FF2B5EF4-FFF2-40B4-BE49-F238E27FC236}">
                <a16:creationId xmlns:a16="http://schemas.microsoft.com/office/drawing/2014/main" id="{0AD39B0E-D4BB-4815-B61B-034111F86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Foliennummernplatzhalter 8">
            <a:extLst>
              <a:ext uri="{FF2B5EF4-FFF2-40B4-BE49-F238E27FC236}">
                <a16:creationId xmlns:a16="http://schemas.microsoft.com/office/drawing/2014/main" id="{247BB253-3CDB-4BAF-BD9B-CD1D400A77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38C0B-0AF4-45E5-B9A4-F0065286FFA5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6303726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56494BA8-975E-4781-9CD1-5F9C33DACF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Datumsplatzhalter 2">
            <a:extLst>
              <a:ext uri="{FF2B5EF4-FFF2-40B4-BE49-F238E27FC236}">
                <a16:creationId xmlns:a16="http://schemas.microsoft.com/office/drawing/2014/main" id="{87F34360-9845-46FD-87A8-CF2D25AC7B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47E03-2829-4667-8A65-B1FB20F4DBF5}" type="datetimeFigureOut">
              <a:rPr lang="de-DE" smtClean="0"/>
              <a:t>20.04.2026</a:t>
            </a:fld>
            <a:endParaRPr lang="de-DE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6E36A781-1440-4CA7-9FC1-5CF851C6A7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Foliennummernplatzhalter 4">
            <a:extLst>
              <a:ext uri="{FF2B5EF4-FFF2-40B4-BE49-F238E27FC236}">
                <a16:creationId xmlns:a16="http://schemas.microsoft.com/office/drawing/2014/main" id="{6BE545C8-622E-43CF-A494-F262734947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38C0B-0AF4-45E5-B9A4-F0065286FFA5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5341049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2B7FAAA0-28D6-4331-BE66-2509624B88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47E03-2829-4667-8A65-B1FB20F4DBF5}" type="datetimeFigureOut">
              <a:rPr lang="de-DE" smtClean="0"/>
              <a:t>20.04.2026</a:t>
            </a:fld>
            <a:endParaRPr lang="de-DE"/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EF0E7505-4075-4E88-BB63-2AC1A841B0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A96C0F8F-F1A1-4D70-BB8B-BFB762B5E4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38C0B-0AF4-45E5-B9A4-F0065286FFA5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8780098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572CC0AF-E2D1-48C4-B5AA-9CD1CAC5EB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de-DE"/>
              <a:t>Mastertitelformat bearbeiten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D64A2531-5431-401A-831A-C82A9A3F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A6638C30-9D7D-4FD6-8835-18EA1D9C34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5" name="Datumsplatzhalter 4">
            <a:extLst>
              <a:ext uri="{FF2B5EF4-FFF2-40B4-BE49-F238E27FC236}">
                <a16:creationId xmlns:a16="http://schemas.microsoft.com/office/drawing/2014/main" id="{50DD0E5C-FCEC-41C0-BBB8-912E0B5CA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47E03-2829-4667-8A65-B1FB20F4DBF5}" type="datetimeFigureOut">
              <a:rPr lang="de-DE" smtClean="0"/>
              <a:t>20.04.2026</a:t>
            </a:fld>
            <a:endParaRPr lang="de-DE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28D1171A-155D-4BB1-B336-500798DB28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9A44137C-A2D7-476B-9436-2B9D0AAC98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38C0B-0AF4-45E5-B9A4-F0065286FFA5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8742743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ild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1636AE71-94F6-49E4-8499-A2B41A2A1C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de-DE"/>
              <a:t>Mastertitelformat bearbeiten</a:t>
            </a:r>
          </a:p>
        </p:txBody>
      </p:sp>
      <p:sp>
        <p:nvSpPr>
          <p:cNvPr id="3" name="Bildplatzhalter 2">
            <a:extLst>
              <a:ext uri="{FF2B5EF4-FFF2-40B4-BE49-F238E27FC236}">
                <a16:creationId xmlns:a16="http://schemas.microsoft.com/office/drawing/2014/main" id="{25B19895-0210-4124-8710-CB062818912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6ED22AA6-2777-4B38-9EC8-40D25B6C96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5" name="Datumsplatzhalter 4">
            <a:extLst>
              <a:ext uri="{FF2B5EF4-FFF2-40B4-BE49-F238E27FC236}">
                <a16:creationId xmlns:a16="http://schemas.microsoft.com/office/drawing/2014/main" id="{DFE3EC96-CC4D-4827-9B62-A10F6F7D69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47E03-2829-4667-8A65-B1FB20F4DBF5}" type="datetimeFigureOut">
              <a:rPr lang="de-DE" smtClean="0"/>
              <a:t>20.04.2026</a:t>
            </a:fld>
            <a:endParaRPr lang="de-DE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C9A90A6C-0F2C-4435-99FB-CBD88199FC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F8EDD764-86D4-47A8-A545-28C6A84E06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38C0B-0AF4-45E5-B9A4-F0065286FFA5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4445176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CC6A456C-B3B2-445F-B62E-42FBF82921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Vertikaler Textplatzhalter 2">
            <a:extLst>
              <a:ext uri="{FF2B5EF4-FFF2-40B4-BE49-F238E27FC236}">
                <a16:creationId xmlns:a16="http://schemas.microsoft.com/office/drawing/2014/main" id="{D2BB4559-088C-4B7F-8CC5-3FDA8437CDC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C0273DB3-59CA-4A2A-ACCB-483F6990E8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47E03-2829-4667-8A65-B1FB20F4DBF5}" type="datetimeFigureOut">
              <a:rPr lang="de-DE" smtClean="0"/>
              <a:t>20.04.2026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36D52B14-86D3-41D1-89AF-85D665250D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1AF98544-1F5B-4C14-A733-D7856560FB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38C0B-0AF4-45E5-B9A4-F0065286FFA5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8869212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kaler Titel 1">
            <a:extLst>
              <a:ext uri="{FF2B5EF4-FFF2-40B4-BE49-F238E27FC236}">
                <a16:creationId xmlns:a16="http://schemas.microsoft.com/office/drawing/2014/main" id="{24C8119A-0CBE-4932-815E-616FBFAEF5C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Vertikaler Textplatzhalter 2">
            <a:extLst>
              <a:ext uri="{FF2B5EF4-FFF2-40B4-BE49-F238E27FC236}">
                <a16:creationId xmlns:a16="http://schemas.microsoft.com/office/drawing/2014/main" id="{47C00B29-F605-4E38-B3B7-D08A1ADCB1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D406F274-9CF5-4767-A513-41DE6A3458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47E03-2829-4667-8A65-B1FB20F4DBF5}" type="datetimeFigureOut">
              <a:rPr lang="de-DE" smtClean="0"/>
              <a:t>20.04.2026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604E6CD-2BCC-4964-AA07-DB5C9DB1EF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609B9045-2347-43F3-8AE6-E1845FAD78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38C0B-0AF4-45E5-B9A4-F0065286FFA5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4043868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A53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platzhalter 1">
            <a:extLst>
              <a:ext uri="{FF2B5EF4-FFF2-40B4-BE49-F238E27FC236}">
                <a16:creationId xmlns:a16="http://schemas.microsoft.com/office/drawing/2014/main" id="{7456F9D5-A9E9-4F2C-B6B8-22406A67E3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Mastertitelformat bearbeiten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34CCCB9F-EC08-4C45-B36E-DAE23B734A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975EDD3B-CA23-49D1-A3A4-E964E20F5CE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C47E03-2829-4667-8A65-B1FB20F4DBF5}" type="datetimeFigureOut">
              <a:rPr lang="de-DE" smtClean="0"/>
              <a:t>20.04.2026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9802D503-9A1C-4C82-8B1B-8051DB0A42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18954CA8-3705-4DD3-A040-77829B31FDD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E38C0B-0AF4-45E5-B9A4-F0065286FFA5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4374115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rgbClr val="EAEAEA"/>
          </a:solidFill>
          <a:latin typeface="Brandon Grotesque Bold" panose="020B0803020203060202" pitchFamily="34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rgbClr val="EAEAEA"/>
          </a:solidFill>
          <a:latin typeface="Brandon Grotesque Medium" panose="020B0603020203060202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EAEAEA"/>
          </a:solidFill>
          <a:latin typeface="Brandon Grotesque Medium" panose="020B0603020203060202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rgbClr val="EAEAEA"/>
          </a:solidFill>
          <a:latin typeface="Brandon Grotesque Medium" panose="020B0603020203060202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rgbClr val="EAEAEA"/>
          </a:solidFill>
          <a:latin typeface="Brandon Grotesque Medium" panose="020B0603020203060202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rgbClr val="EAEAEA"/>
          </a:solidFill>
          <a:latin typeface="Brandon Grotesque Medium" panose="020B0603020203060202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2.png"/><Relationship Id="rId7" Type="http://schemas.openxmlformats.org/officeDocument/2006/relationships/image" Target="../media/image4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microsoft.com/office/2007/relationships/hdphoto" Target="../media/hdphoto2.wdp"/><Relationship Id="rId5" Type="http://schemas.openxmlformats.org/officeDocument/2006/relationships/image" Target="../media/image3.png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2.png"/><Relationship Id="rId7" Type="http://schemas.openxmlformats.org/officeDocument/2006/relationships/image" Target="../media/image4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microsoft.com/office/2007/relationships/hdphoto" Target="../media/hdphoto2.wdp"/><Relationship Id="rId5" Type="http://schemas.openxmlformats.org/officeDocument/2006/relationships/image" Target="../media/image3.png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2.png"/><Relationship Id="rId7" Type="http://schemas.openxmlformats.org/officeDocument/2006/relationships/image" Target="../media/image4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microsoft.com/office/2007/relationships/hdphoto" Target="../media/hdphoto2.wdp"/><Relationship Id="rId5" Type="http://schemas.openxmlformats.org/officeDocument/2006/relationships/image" Target="../media/image3.png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hyperlink" Target="https://travelogues.github.io/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4.png"/><Relationship Id="rId12" Type="http://schemas.openxmlformats.org/officeDocument/2006/relationships/hyperlink" Target="https://travelogues-project.info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microsoft.com/office/2007/relationships/hdphoto" Target="../media/hdphoto2.wdp"/><Relationship Id="rId11" Type="http://schemas.openxmlformats.org/officeDocument/2006/relationships/image" Target="../media/image6.tif"/><Relationship Id="rId5" Type="http://schemas.openxmlformats.org/officeDocument/2006/relationships/image" Target="../media/image3.png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hyperlink" Target="https://www.ait.ac.at/en/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4.png"/><Relationship Id="rId12" Type="http://schemas.openxmlformats.org/officeDocument/2006/relationships/hyperlink" Target="https://www.oeaw.ac.at/en/" TargetMode="External"/><Relationship Id="rId2" Type="http://schemas.openxmlformats.org/officeDocument/2006/relationships/image" Target="../media/image1.jpg"/><Relationship Id="rId16" Type="http://schemas.openxmlformats.org/officeDocument/2006/relationships/hyperlink" Target="https://onit.oeaw.ac.at/" TargetMode="External"/><Relationship Id="rId1" Type="http://schemas.openxmlformats.org/officeDocument/2006/relationships/slideLayout" Target="../slideLayouts/slideLayout1.xml"/><Relationship Id="rId6" Type="http://schemas.microsoft.com/office/2007/relationships/hdphoto" Target="../media/hdphoto2.wdp"/><Relationship Id="rId11" Type="http://schemas.openxmlformats.org/officeDocument/2006/relationships/image" Target="../media/image7.png"/><Relationship Id="rId5" Type="http://schemas.openxmlformats.org/officeDocument/2006/relationships/image" Target="../media/image3.png"/><Relationship Id="rId15" Type="http://schemas.openxmlformats.org/officeDocument/2006/relationships/hyperlink" Target="https://www.marmara.edu.tr/en" TargetMode="External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5.png"/><Relationship Id="rId14" Type="http://schemas.openxmlformats.org/officeDocument/2006/relationships/hyperlink" Target="https://www.onb.ac.at/en/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13" Type="http://schemas.openxmlformats.org/officeDocument/2006/relationships/image" Target="../media/image8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png"/><Relationship Id="rId12" Type="http://schemas.microsoft.com/office/2007/relationships/hdphoto" Target="../media/hdphoto4.wdp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6" Type="http://schemas.microsoft.com/office/2007/relationships/hdphoto" Target="../media/hdphoto1.wdp"/><Relationship Id="rId11" Type="http://schemas.openxmlformats.org/officeDocument/2006/relationships/image" Target="../media/image5.png"/><Relationship Id="rId5" Type="http://schemas.openxmlformats.org/officeDocument/2006/relationships/image" Target="../media/image2.png"/><Relationship Id="rId10" Type="http://schemas.microsoft.com/office/2007/relationships/hdphoto" Target="../media/hdphoto3.wdp"/><Relationship Id="rId4" Type="http://schemas.openxmlformats.org/officeDocument/2006/relationships/image" Target="../media/image1.jpg"/><Relationship Id="rId9" Type="http://schemas.openxmlformats.org/officeDocument/2006/relationships/image" Target="../media/image4.png"/><Relationship Id="rId14" Type="http://schemas.openxmlformats.org/officeDocument/2006/relationships/hyperlink" Target="https://travelogues.app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fik 5">
            <a:extLst>
              <a:ext uri="{FF2B5EF4-FFF2-40B4-BE49-F238E27FC236}">
                <a16:creationId xmlns:a16="http://schemas.microsoft.com/office/drawing/2014/main" id="{16C6E923-C41B-420B-BC31-C30BAF7119F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92405" y="-24675"/>
            <a:ext cx="12764109" cy="7042471"/>
          </a:xfrm>
          <a:prstGeom prst="rect">
            <a:avLst/>
          </a:prstGeom>
        </p:spPr>
      </p:pic>
      <p:sp>
        <p:nvSpPr>
          <p:cNvPr id="2" name="Titel 1">
            <a:extLst>
              <a:ext uri="{FF2B5EF4-FFF2-40B4-BE49-F238E27FC236}">
                <a16:creationId xmlns:a16="http://schemas.microsoft.com/office/drawing/2014/main" id="{15AFB22F-C82F-415E-A658-9C56040B8A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64636"/>
            <a:ext cx="9144000" cy="2387600"/>
          </a:xfrm>
        </p:spPr>
        <p:txBody>
          <a:bodyPr/>
          <a:lstStyle/>
          <a:p>
            <a:r>
              <a:rPr lang="de-DE" dirty="0">
                <a:solidFill>
                  <a:srgbClr val="EAEAEA"/>
                </a:solidFill>
                <a:latin typeface="Brandon Grotesque Medium" panose="020B0603020203060202" pitchFamily="34" charset="0"/>
              </a:rPr>
              <a:t>AI and </a:t>
            </a:r>
            <a:r>
              <a:rPr lang="de-DE" dirty="0" err="1">
                <a:solidFill>
                  <a:srgbClr val="EAEAEA"/>
                </a:solidFill>
                <a:latin typeface="Brandon Grotesque Medium" panose="020B0603020203060202" pitchFamily="34" charset="0"/>
              </a:rPr>
              <a:t>Artworks</a:t>
            </a:r>
            <a:endParaRPr lang="de-DE" dirty="0">
              <a:solidFill>
                <a:srgbClr val="EAEAEA"/>
              </a:solidFill>
              <a:latin typeface="Brandon Grotesque Medium" panose="020B0603020203060202" pitchFamily="34" charset="0"/>
            </a:endParaRPr>
          </a:p>
        </p:txBody>
      </p:sp>
      <p:sp>
        <p:nvSpPr>
          <p:cNvPr id="3" name="Untertitel 2">
            <a:extLst>
              <a:ext uri="{FF2B5EF4-FFF2-40B4-BE49-F238E27FC236}">
                <a16:creationId xmlns:a16="http://schemas.microsoft.com/office/drawing/2014/main" id="{0F005A3D-70D3-498A-A89B-964CEA7F064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de-DE" dirty="0" err="1">
                <a:latin typeface="Palatino Linotype" panose="02040502050505030304" pitchFamily="18" charset="0"/>
              </a:rPr>
              <a:t>Object</a:t>
            </a:r>
            <a:r>
              <a:rPr lang="de-DE" dirty="0">
                <a:latin typeface="Palatino Linotype" panose="02040502050505030304" pitchFamily="18" charset="0"/>
              </a:rPr>
              <a:t> </a:t>
            </a:r>
            <a:r>
              <a:rPr lang="de-DE" dirty="0" err="1">
                <a:latin typeface="Palatino Linotype" panose="02040502050505030304" pitchFamily="18" charset="0"/>
              </a:rPr>
              <a:t>Detection</a:t>
            </a:r>
            <a:r>
              <a:rPr lang="de-DE" dirty="0">
                <a:latin typeface="Palatino Linotype" panose="02040502050505030304" pitchFamily="18" charset="0"/>
              </a:rPr>
              <a:t>, Image Classification and </a:t>
            </a:r>
            <a:r>
              <a:rPr lang="de-DE" dirty="0" err="1">
                <a:latin typeface="Palatino Linotype" panose="02040502050505030304" pitchFamily="18" charset="0"/>
              </a:rPr>
              <a:t>Iconographic</a:t>
            </a:r>
            <a:r>
              <a:rPr lang="de-DE" dirty="0">
                <a:latin typeface="Palatino Linotype" panose="02040502050505030304" pitchFamily="18" charset="0"/>
              </a:rPr>
              <a:t> Analysis</a:t>
            </a:r>
          </a:p>
        </p:txBody>
      </p:sp>
      <p:pic>
        <p:nvPicPr>
          <p:cNvPr id="9" name="Grafik 8">
            <a:extLst>
              <a:ext uri="{FF2B5EF4-FFF2-40B4-BE49-F238E27FC236}">
                <a16:creationId xmlns:a16="http://schemas.microsoft.com/office/drawing/2014/main" id="{A2D648EF-D34A-4433-8C22-FE21B69192D3}"/>
              </a:ext>
            </a:extLst>
          </p:cNvPr>
          <p:cNvPicPr>
            <a:picLocks noChangeAspect="1"/>
          </p:cNvPicPr>
          <p:nvPr/>
        </p:nvPicPr>
        <p:blipFill>
          <a:blip r:embed="rId3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8000" y="88290"/>
            <a:ext cx="1330282" cy="731655"/>
          </a:xfrm>
          <a:prstGeom prst="rect">
            <a:avLst/>
          </a:prstGeom>
        </p:spPr>
      </p:pic>
      <p:pic>
        <p:nvPicPr>
          <p:cNvPr id="12" name="Grafik 11">
            <a:extLst>
              <a:ext uri="{FF2B5EF4-FFF2-40B4-BE49-F238E27FC236}">
                <a16:creationId xmlns:a16="http://schemas.microsoft.com/office/drawing/2014/main" id="{8BD84267-D999-4280-8DF1-720748DC274A}"/>
              </a:ext>
            </a:extLst>
          </p:cNvPr>
          <p:cNvPicPr>
            <a:picLocks noChangeAspect="1"/>
          </p:cNvPicPr>
          <p:nvPr/>
        </p:nvPicPr>
        <p:blipFill>
          <a:blip r:embed="rId5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7636" y="-11092"/>
            <a:ext cx="2343228" cy="976345"/>
          </a:xfrm>
          <a:prstGeom prst="rect">
            <a:avLst/>
          </a:prstGeom>
        </p:spPr>
      </p:pic>
      <p:pic>
        <p:nvPicPr>
          <p:cNvPr id="14" name="Grafik 13">
            <a:extLst>
              <a:ext uri="{FF2B5EF4-FFF2-40B4-BE49-F238E27FC236}">
                <a16:creationId xmlns:a16="http://schemas.microsoft.com/office/drawing/2014/main" id="{CFEFFABA-1001-4224-9180-454E3D571F74}"/>
              </a:ext>
            </a:extLst>
          </p:cNvPr>
          <p:cNvPicPr>
            <a:picLocks noChangeAspect="1"/>
          </p:cNvPicPr>
          <p:nvPr/>
        </p:nvPicPr>
        <p:blipFill>
          <a:blip r:embed="rId7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0333" y="153077"/>
            <a:ext cx="1590167" cy="761757"/>
          </a:xfrm>
          <a:prstGeom prst="rect">
            <a:avLst/>
          </a:prstGeom>
        </p:spPr>
      </p:pic>
      <p:pic>
        <p:nvPicPr>
          <p:cNvPr id="16" name="Grafik 15">
            <a:extLst>
              <a:ext uri="{FF2B5EF4-FFF2-40B4-BE49-F238E27FC236}">
                <a16:creationId xmlns:a16="http://schemas.microsoft.com/office/drawing/2014/main" id="{303BAF68-C8FB-4D7C-87F1-402A8C263149}"/>
              </a:ext>
            </a:extLst>
          </p:cNvPr>
          <p:cNvPicPr>
            <a:picLocks noChangeAspect="1"/>
          </p:cNvPicPr>
          <p:nvPr/>
        </p:nvPicPr>
        <p:blipFill>
          <a:blip r:embed="rId9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74" y="24676"/>
            <a:ext cx="1244146" cy="1066411"/>
          </a:xfrm>
          <a:prstGeom prst="rect">
            <a:avLst/>
          </a:prstGeom>
        </p:spPr>
      </p:pic>
      <p:sp>
        <p:nvSpPr>
          <p:cNvPr id="18" name="Textfeld 17">
            <a:extLst>
              <a:ext uri="{FF2B5EF4-FFF2-40B4-BE49-F238E27FC236}">
                <a16:creationId xmlns:a16="http://schemas.microsoft.com/office/drawing/2014/main" id="{926859E7-9518-4D60-ADBD-CB8429661768}"/>
              </a:ext>
            </a:extLst>
          </p:cNvPr>
          <p:cNvSpPr txBox="1"/>
          <p:nvPr/>
        </p:nvSpPr>
        <p:spPr>
          <a:xfrm>
            <a:off x="2898775" y="3237984"/>
            <a:ext cx="638175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de-DE" dirty="0"/>
          </a:p>
        </p:txBody>
      </p:sp>
      <p:sp>
        <p:nvSpPr>
          <p:cNvPr id="19" name="Rectangle 1">
            <a:extLst>
              <a:ext uri="{FF2B5EF4-FFF2-40B4-BE49-F238E27FC236}">
                <a16:creationId xmlns:a16="http://schemas.microsoft.com/office/drawing/2014/main" id="{21CC21E7-39FC-4EE1-9743-ECABCF27D8F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3849933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fik 5">
            <a:extLst>
              <a:ext uri="{FF2B5EF4-FFF2-40B4-BE49-F238E27FC236}">
                <a16:creationId xmlns:a16="http://schemas.microsoft.com/office/drawing/2014/main" id="{16C6E923-C41B-420B-BC31-C30BAF7119F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92405" y="-24675"/>
            <a:ext cx="12764109" cy="7042471"/>
          </a:xfrm>
          <a:prstGeom prst="rect">
            <a:avLst/>
          </a:prstGeom>
        </p:spPr>
      </p:pic>
      <p:sp>
        <p:nvSpPr>
          <p:cNvPr id="2" name="Titel 1">
            <a:extLst>
              <a:ext uri="{FF2B5EF4-FFF2-40B4-BE49-F238E27FC236}">
                <a16:creationId xmlns:a16="http://schemas.microsoft.com/office/drawing/2014/main" id="{15AFB22F-C82F-415E-A658-9C56040B8A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64636"/>
            <a:ext cx="9144000" cy="2387600"/>
          </a:xfrm>
        </p:spPr>
        <p:txBody>
          <a:bodyPr/>
          <a:lstStyle/>
          <a:p>
            <a:r>
              <a:rPr lang="de-DE" dirty="0" err="1">
                <a:latin typeface="Brandon Grotesque Medium" panose="020B0603020203060202" pitchFamily="34" charset="0"/>
              </a:rPr>
              <a:t>Introduction</a:t>
            </a:r>
            <a:endParaRPr lang="de-DE" dirty="0">
              <a:latin typeface="Brandon Grotesque Medium" panose="020B0603020203060202" pitchFamily="34" charset="0"/>
            </a:endParaRPr>
          </a:p>
        </p:txBody>
      </p:sp>
      <p:sp>
        <p:nvSpPr>
          <p:cNvPr id="3" name="Untertitel 2">
            <a:extLst>
              <a:ext uri="{FF2B5EF4-FFF2-40B4-BE49-F238E27FC236}">
                <a16:creationId xmlns:a16="http://schemas.microsoft.com/office/drawing/2014/main" id="{0F005A3D-70D3-498A-A89B-964CEA7F064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de-DE" dirty="0">
                <a:latin typeface="Palatino Linotype" panose="02040502050505030304" pitchFamily="18" charset="0"/>
              </a:rPr>
              <a:t>Doris Gruber, IHB, Austrian Academy </a:t>
            </a:r>
            <a:r>
              <a:rPr lang="de-DE" dirty="0" err="1">
                <a:latin typeface="Palatino Linotype" panose="02040502050505030304" pitchFamily="18" charset="0"/>
              </a:rPr>
              <a:t>of</a:t>
            </a:r>
            <a:r>
              <a:rPr lang="de-DE" dirty="0">
                <a:latin typeface="Palatino Linotype" panose="02040502050505030304" pitchFamily="18" charset="0"/>
              </a:rPr>
              <a:t> Sciences</a:t>
            </a:r>
          </a:p>
          <a:p>
            <a:r>
              <a:rPr lang="de-DE" dirty="0">
                <a:latin typeface="Palatino Linotype" panose="02040502050505030304" pitchFamily="18" charset="0"/>
              </a:rPr>
              <a:t>Maria Theissen, IMAFO, Austrian Academy </a:t>
            </a:r>
            <a:r>
              <a:rPr lang="de-DE" dirty="0" err="1">
                <a:latin typeface="Palatino Linotype" panose="02040502050505030304" pitchFamily="18" charset="0"/>
              </a:rPr>
              <a:t>of</a:t>
            </a:r>
            <a:r>
              <a:rPr lang="de-DE" dirty="0">
                <a:latin typeface="Palatino Linotype" panose="02040502050505030304" pitchFamily="18" charset="0"/>
              </a:rPr>
              <a:t> Sciences</a:t>
            </a:r>
          </a:p>
          <a:p>
            <a:r>
              <a:rPr lang="de-DE" dirty="0">
                <a:latin typeface="Palatino Linotype" panose="02040502050505030304" pitchFamily="18" charset="0"/>
              </a:rPr>
              <a:t>Jan </a:t>
            </a:r>
            <a:r>
              <a:rPr lang="de-DE" dirty="0" err="1">
                <a:latin typeface="Palatino Linotype" panose="02040502050505030304" pitchFamily="18" charset="0"/>
              </a:rPr>
              <a:t>Odstrčilík</a:t>
            </a:r>
            <a:r>
              <a:rPr lang="de-DE" dirty="0">
                <a:latin typeface="Palatino Linotype" panose="02040502050505030304" pitchFamily="18" charset="0"/>
              </a:rPr>
              <a:t>, MLA25, Austrian Academy </a:t>
            </a:r>
            <a:r>
              <a:rPr lang="de-DE" dirty="0" err="1">
                <a:latin typeface="Palatino Linotype" panose="02040502050505030304" pitchFamily="18" charset="0"/>
              </a:rPr>
              <a:t>of</a:t>
            </a:r>
            <a:r>
              <a:rPr lang="de-DE" dirty="0">
                <a:latin typeface="Palatino Linotype" panose="02040502050505030304" pitchFamily="18" charset="0"/>
              </a:rPr>
              <a:t> Sciences</a:t>
            </a:r>
          </a:p>
        </p:txBody>
      </p:sp>
      <p:pic>
        <p:nvPicPr>
          <p:cNvPr id="9" name="Grafik 8">
            <a:extLst>
              <a:ext uri="{FF2B5EF4-FFF2-40B4-BE49-F238E27FC236}">
                <a16:creationId xmlns:a16="http://schemas.microsoft.com/office/drawing/2014/main" id="{A2D648EF-D34A-4433-8C22-FE21B69192D3}"/>
              </a:ext>
            </a:extLst>
          </p:cNvPr>
          <p:cNvPicPr>
            <a:picLocks noChangeAspect="1"/>
          </p:cNvPicPr>
          <p:nvPr/>
        </p:nvPicPr>
        <p:blipFill>
          <a:blip r:embed="rId3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8000" y="88290"/>
            <a:ext cx="1330282" cy="731655"/>
          </a:xfrm>
          <a:prstGeom prst="rect">
            <a:avLst/>
          </a:prstGeom>
        </p:spPr>
      </p:pic>
      <p:pic>
        <p:nvPicPr>
          <p:cNvPr id="12" name="Grafik 11">
            <a:extLst>
              <a:ext uri="{FF2B5EF4-FFF2-40B4-BE49-F238E27FC236}">
                <a16:creationId xmlns:a16="http://schemas.microsoft.com/office/drawing/2014/main" id="{8BD84267-D999-4280-8DF1-720748DC274A}"/>
              </a:ext>
            </a:extLst>
          </p:cNvPr>
          <p:cNvPicPr>
            <a:picLocks noChangeAspect="1"/>
          </p:cNvPicPr>
          <p:nvPr/>
        </p:nvPicPr>
        <p:blipFill>
          <a:blip r:embed="rId5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7636" y="-11092"/>
            <a:ext cx="2343228" cy="976345"/>
          </a:xfrm>
          <a:prstGeom prst="rect">
            <a:avLst/>
          </a:prstGeom>
        </p:spPr>
      </p:pic>
      <p:pic>
        <p:nvPicPr>
          <p:cNvPr id="14" name="Grafik 13">
            <a:extLst>
              <a:ext uri="{FF2B5EF4-FFF2-40B4-BE49-F238E27FC236}">
                <a16:creationId xmlns:a16="http://schemas.microsoft.com/office/drawing/2014/main" id="{CFEFFABA-1001-4224-9180-454E3D571F74}"/>
              </a:ext>
            </a:extLst>
          </p:cNvPr>
          <p:cNvPicPr>
            <a:picLocks noChangeAspect="1"/>
          </p:cNvPicPr>
          <p:nvPr/>
        </p:nvPicPr>
        <p:blipFill>
          <a:blip r:embed="rId7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0333" y="153077"/>
            <a:ext cx="1590167" cy="761757"/>
          </a:xfrm>
          <a:prstGeom prst="rect">
            <a:avLst/>
          </a:prstGeom>
        </p:spPr>
      </p:pic>
      <p:pic>
        <p:nvPicPr>
          <p:cNvPr id="16" name="Grafik 15">
            <a:extLst>
              <a:ext uri="{FF2B5EF4-FFF2-40B4-BE49-F238E27FC236}">
                <a16:creationId xmlns:a16="http://schemas.microsoft.com/office/drawing/2014/main" id="{303BAF68-C8FB-4D7C-87F1-402A8C263149}"/>
              </a:ext>
            </a:extLst>
          </p:cNvPr>
          <p:cNvPicPr>
            <a:picLocks noChangeAspect="1"/>
          </p:cNvPicPr>
          <p:nvPr/>
        </p:nvPicPr>
        <p:blipFill>
          <a:blip r:embed="rId9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74" y="24676"/>
            <a:ext cx="1244146" cy="1066411"/>
          </a:xfrm>
          <a:prstGeom prst="rect">
            <a:avLst/>
          </a:prstGeom>
        </p:spPr>
      </p:pic>
      <p:sp>
        <p:nvSpPr>
          <p:cNvPr id="18" name="Textfeld 17">
            <a:extLst>
              <a:ext uri="{FF2B5EF4-FFF2-40B4-BE49-F238E27FC236}">
                <a16:creationId xmlns:a16="http://schemas.microsoft.com/office/drawing/2014/main" id="{926859E7-9518-4D60-ADBD-CB8429661768}"/>
              </a:ext>
            </a:extLst>
          </p:cNvPr>
          <p:cNvSpPr txBox="1"/>
          <p:nvPr/>
        </p:nvSpPr>
        <p:spPr>
          <a:xfrm>
            <a:off x="2898775" y="3237984"/>
            <a:ext cx="638175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de-DE" dirty="0"/>
          </a:p>
        </p:txBody>
      </p:sp>
      <p:sp>
        <p:nvSpPr>
          <p:cNvPr id="19" name="Rectangle 1">
            <a:extLst>
              <a:ext uri="{FF2B5EF4-FFF2-40B4-BE49-F238E27FC236}">
                <a16:creationId xmlns:a16="http://schemas.microsoft.com/office/drawing/2014/main" id="{21CC21E7-39FC-4EE1-9743-ECABCF27D8F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1007906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fik 5">
            <a:extLst>
              <a:ext uri="{FF2B5EF4-FFF2-40B4-BE49-F238E27FC236}">
                <a16:creationId xmlns:a16="http://schemas.microsoft.com/office/drawing/2014/main" id="{16C6E923-C41B-420B-BC31-C30BAF7119F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92405" y="-24675"/>
            <a:ext cx="12764109" cy="7042471"/>
          </a:xfrm>
          <a:prstGeom prst="rect">
            <a:avLst/>
          </a:prstGeom>
        </p:spPr>
      </p:pic>
      <p:sp>
        <p:nvSpPr>
          <p:cNvPr id="2" name="Titel 1">
            <a:extLst>
              <a:ext uri="{FF2B5EF4-FFF2-40B4-BE49-F238E27FC236}">
                <a16:creationId xmlns:a16="http://schemas.microsoft.com/office/drawing/2014/main" id="{15AFB22F-C82F-415E-A658-9C56040B8A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4340" y="1560076"/>
            <a:ext cx="5892800" cy="923299"/>
          </a:xfrm>
          <a:solidFill>
            <a:srgbClr val="F9E9DF">
              <a:alpha val="61552"/>
            </a:srgbClr>
          </a:solidFill>
          <a:ln w="12700">
            <a:miter lim="400000"/>
          </a:ln>
          <a:effectLst>
            <a:outerShdw blurRad="50800" dist="38100" dir="2700000" rotWithShape="0">
              <a:srgbClr val="000000">
                <a:alpha val="40000"/>
              </a:srgbClr>
            </a:outerShdw>
          </a:effectLst>
        </p:spPr>
        <p:txBody>
          <a:bodyPr lIns="34275" tIns="34275" rIns="34275" bIns="34275">
            <a:spAutoFit/>
          </a:bodyPr>
          <a:lstStyle/>
          <a:p>
            <a:pPr marL="457200" lvl="1" algn="l" rtl="0">
              <a:lnSpc>
                <a:spcPct val="90000"/>
              </a:lnSpc>
              <a:spcBef>
                <a:spcPts val="500"/>
              </a:spcBef>
            </a:pPr>
            <a:r>
              <a:rPr lang="de-DE" sz="6000" b="1" kern="1200" dirty="0">
                <a:solidFill>
                  <a:srgbClr val="CA5327"/>
                </a:solidFill>
                <a:latin typeface="Brandon Grotesque Medium" panose="020B0603020203060202" pitchFamily="34" charset="0"/>
                <a:ea typeface="+mn-ea"/>
                <a:cs typeface="+mn-cs"/>
              </a:rPr>
              <a:t>Main Challenges</a:t>
            </a:r>
          </a:p>
        </p:txBody>
      </p:sp>
      <p:sp>
        <p:nvSpPr>
          <p:cNvPr id="3" name="Untertitel 2">
            <a:extLst>
              <a:ext uri="{FF2B5EF4-FFF2-40B4-BE49-F238E27FC236}">
                <a16:creationId xmlns:a16="http://schemas.microsoft.com/office/drawing/2014/main" id="{0F005A3D-70D3-498A-A89B-964CEA7F06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4340" y="2502950"/>
            <a:ext cx="9500728" cy="4119559"/>
          </a:xfrm>
          <a:solidFill>
            <a:srgbClr val="F9E9DF">
              <a:alpha val="61552"/>
            </a:srgbClr>
          </a:solidFill>
          <a:ln w="12700">
            <a:miter lim="400000"/>
          </a:ln>
          <a:effectLst>
            <a:outerShdw blurRad="50800" dist="38100" dir="2700000" rotWithShape="0">
              <a:srgbClr val="000000">
                <a:alpha val="40000"/>
              </a:srgbClr>
            </a:outerShdw>
          </a:effectLst>
        </p:spPr>
        <p:txBody>
          <a:bodyPr wrap="square" lIns="34275" tIns="34275" rIns="34275" bIns="34275">
            <a:spAutoFit/>
          </a:bodyPr>
          <a:lstStyle/>
          <a:p>
            <a:pPr lvl="1" algn="l"/>
            <a:endParaRPr lang="en-GB" sz="2400" b="1" dirty="0">
              <a:solidFill>
                <a:srgbClr val="CA5327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CA5327"/>
                </a:solidFill>
              </a:rPr>
              <a:t>How AI is currently employed in art historical research and writing to detect, classify and analyse artworks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CA5327"/>
                </a:solidFill>
              </a:rPr>
              <a:t>Challenges surrounding pretrained models and the creation of new training data and models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CA5327"/>
                </a:solidFill>
              </a:rPr>
              <a:t>Controlled vocabularies and their application in AI-based art historical research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CA5327"/>
                </a:solidFill>
              </a:rPr>
              <a:t>The development of AI tools specifically tailored to art history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CA5327"/>
                </a:solidFill>
              </a:rPr>
              <a:t>Ethical and legal considerations surrounding the use of AI in art historical research.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de-DE" sz="2400" b="1" dirty="0">
              <a:solidFill>
                <a:srgbClr val="CA5327"/>
              </a:solidFill>
            </a:endParaRPr>
          </a:p>
        </p:txBody>
      </p:sp>
      <p:pic>
        <p:nvPicPr>
          <p:cNvPr id="9" name="Grafik 8">
            <a:extLst>
              <a:ext uri="{FF2B5EF4-FFF2-40B4-BE49-F238E27FC236}">
                <a16:creationId xmlns:a16="http://schemas.microsoft.com/office/drawing/2014/main" id="{A2D648EF-D34A-4433-8C22-FE21B69192D3}"/>
              </a:ext>
            </a:extLst>
          </p:cNvPr>
          <p:cNvPicPr>
            <a:picLocks noChangeAspect="1"/>
          </p:cNvPicPr>
          <p:nvPr/>
        </p:nvPicPr>
        <p:blipFill>
          <a:blip r:embed="rId3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8000" y="88290"/>
            <a:ext cx="1330282" cy="731655"/>
          </a:xfrm>
          <a:prstGeom prst="rect">
            <a:avLst/>
          </a:prstGeom>
        </p:spPr>
      </p:pic>
      <p:pic>
        <p:nvPicPr>
          <p:cNvPr id="12" name="Grafik 11">
            <a:extLst>
              <a:ext uri="{FF2B5EF4-FFF2-40B4-BE49-F238E27FC236}">
                <a16:creationId xmlns:a16="http://schemas.microsoft.com/office/drawing/2014/main" id="{8BD84267-D999-4280-8DF1-720748DC274A}"/>
              </a:ext>
            </a:extLst>
          </p:cNvPr>
          <p:cNvPicPr>
            <a:picLocks noChangeAspect="1"/>
          </p:cNvPicPr>
          <p:nvPr/>
        </p:nvPicPr>
        <p:blipFill>
          <a:blip r:embed="rId5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7636" y="-11092"/>
            <a:ext cx="2343228" cy="976345"/>
          </a:xfrm>
          <a:prstGeom prst="rect">
            <a:avLst/>
          </a:prstGeom>
        </p:spPr>
      </p:pic>
      <p:pic>
        <p:nvPicPr>
          <p:cNvPr id="14" name="Grafik 13">
            <a:extLst>
              <a:ext uri="{FF2B5EF4-FFF2-40B4-BE49-F238E27FC236}">
                <a16:creationId xmlns:a16="http://schemas.microsoft.com/office/drawing/2014/main" id="{CFEFFABA-1001-4224-9180-454E3D571F74}"/>
              </a:ext>
            </a:extLst>
          </p:cNvPr>
          <p:cNvPicPr>
            <a:picLocks noChangeAspect="1"/>
          </p:cNvPicPr>
          <p:nvPr/>
        </p:nvPicPr>
        <p:blipFill>
          <a:blip r:embed="rId7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0333" y="153077"/>
            <a:ext cx="1590167" cy="761757"/>
          </a:xfrm>
          <a:prstGeom prst="rect">
            <a:avLst/>
          </a:prstGeom>
        </p:spPr>
      </p:pic>
      <p:pic>
        <p:nvPicPr>
          <p:cNvPr id="16" name="Grafik 15">
            <a:extLst>
              <a:ext uri="{FF2B5EF4-FFF2-40B4-BE49-F238E27FC236}">
                <a16:creationId xmlns:a16="http://schemas.microsoft.com/office/drawing/2014/main" id="{303BAF68-C8FB-4D7C-87F1-402A8C263149}"/>
              </a:ext>
            </a:extLst>
          </p:cNvPr>
          <p:cNvPicPr>
            <a:picLocks noChangeAspect="1"/>
          </p:cNvPicPr>
          <p:nvPr/>
        </p:nvPicPr>
        <p:blipFill>
          <a:blip r:embed="rId9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74" y="24676"/>
            <a:ext cx="1244146" cy="1066411"/>
          </a:xfrm>
          <a:prstGeom prst="rect">
            <a:avLst/>
          </a:prstGeom>
        </p:spPr>
      </p:pic>
      <p:sp>
        <p:nvSpPr>
          <p:cNvPr id="18" name="Textfeld 17">
            <a:extLst>
              <a:ext uri="{FF2B5EF4-FFF2-40B4-BE49-F238E27FC236}">
                <a16:creationId xmlns:a16="http://schemas.microsoft.com/office/drawing/2014/main" id="{926859E7-9518-4D60-ADBD-CB8429661768}"/>
              </a:ext>
            </a:extLst>
          </p:cNvPr>
          <p:cNvSpPr txBox="1"/>
          <p:nvPr/>
        </p:nvSpPr>
        <p:spPr>
          <a:xfrm>
            <a:off x="2898775" y="3237984"/>
            <a:ext cx="638175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de-DE" dirty="0"/>
          </a:p>
        </p:txBody>
      </p:sp>
      <p:sp>
        <p:nvSpPr>
          <p:cNvPr id="19" name="Rectangle 1">
            <a:extLst>
              <a:ext uri="{FF2B5EF4-FFF2-40B4-BE49-F238E27FC236}">
                <a16:creationId xmlns:a16="http://schemas.microsoft.com/office/drawing/2014/main" id="{21CC21E7-39FC-4EE1-9743-ECABCF27D8F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1856619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fik 5">
            <a:extLst>
              <a:ext uri="{FF2B5EF4-FFF2-40B4-BE49-F238E27FC236}">
                <a16:creationId xmlns:a16="http://schemas.microsoft.com/office/drawing/2014/main" id="{16C6E923-C41B-420B-BC31-C30BAF7119F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86055" y="-56920"/>
            <a:ext cx="12764109" cy="7042471"/>
          </a:xfrm>
          <a:prstGeom prst="rect">
            <a:avLst/>
          </a:prstGeom>
        </p:spPr>
      </p:pic>
      <p:pic>
        <p:nvPicPr>
          <p:cNvPr id="9" name="Grafik 8">
            <a:extLst>
              <a:ext uri="{FF2B5EF4-FFF2-40B4-BE49-F238E27FC236}">
                <a16:creationId xmlns:a16="http://schemas.microsoft.com/office/drawing/2014/main" id="{A2D648EF-D34A-4433-8C22-FE21B69192D3}"/>
              </a:ext>
            </a:extLst>
          </p:cNvPr>
          <p:cNvPicPr>
            <a:picLocks noChangeAspect="1"/>
          </p:cNvPicPr>
          <p:nvPr/>
        </p:nvPicPr>
        <p:blipFill>
          <a:blip r:embed="rId3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8000" y="88290"/>
            <a:ext cx="1330282" cy="731655"/>
          </a:xfrm>
          <a:prstGeom prst="rect">
            <a:avLst/>
          </a:prstGeom>
        </p:spPr>
      </p:pic>
      <p:pic>
        <p:nvPicPr>
          <p:cNvPr id="12" name="Grafik 11">
            <a:extLst>
              <a:ext uri="{FF2B5EF4-FFF2-40B4-BE49-F238E27FC236}">
                <a16:creationId xmlns:a16="http://schemas.microsoft.com/office/drawing/2014/main" id="{8BD84267-D999-4280-8DF1-720748DC274A}"/>
              </a:ext>
            </a:extLst>
          </p:cNvPr>
          <p:cNvPicPr>
            <a:picLocks noChangeAspect="1"/>
          </p:cNvPicPr>
          <p:nvPr/>
        </p:nvPicPr>
        <p:blipFill>
          <a:blip r:embed="rId5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7636" y="-11092"/>
            <a:ext cx="2343228" cy="976345"/>
          </a:xfrm>
          <a:prstGeom prst="rect">
            <a:avLst/>
          </a:prstGeom>
        </p:spPr>
      </p:pic>
      <p:pic>
        <p:nvPicPr>
          <p:cNvPr id="14" name="Grafik 13">
            <a:extLst>
              <a:ext uri="{FF2B5EF4-FFF2-40B4-BE49-F238E27FC236}">
                <a16:creationId xmlns:a16="http://schemas.microsoft.com/office/drawing/2014/main" id="{CFEFFABA-1001-4224-9180-454E3D571F74}"/>
              </a:ext>
            </a:extLst>
          </p:cNvPr>
          <p:cNvPicPr>
            <a:picLocks noChangeAspect="1"/>
          </p:cNvPicPr>
          <p:nvPr/>
        </p:nvPicPr>
        <p:blipFill>
          <a:blip r:embed="rId7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0333" y="153077"/>
            <a:ext cx="1590167" cy="761757"/>
          </a:xfrm>
          <a:prstGeom prst="rect">
            <a:avLst/>
          </a:prstGeom>
        </p:spPr>
      </p:pic>
      <p:pic>
        <p:nvPicPr>
          <p:cNvPr id="16" name="Grafik 15">
            <a:extLst>
              <a:ext uri="{FF2B5EF4-FFF2-40B4-BE49-F238E27FC236}">
                <a16:creationId xmlns:a16="http://schemas.microsoft.com/office/drawing/2014/main" id="{303BAF68-C8FB-4D7C-87F1-402A8C263149}"/>
              </a:ext>
            </a:extLst>
          </p:cNvPr>
          <p:cNvPicPr>
            <a:picLocks noChangeAspect="1"/>
          </p:cNvPicPr>
          <p:nvPr/>
        </p:nvPicPr>
        <p:blipFill>
          <a:blip r:embed="rId9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74" y="24676"/>
            <a:ext cx="1244146" cy="1066411"/>
          </a:xfrm>
          <a:prstGeom prst="rect">
            <a:avLst/>
          </a:prstGeom>
        </p:spPr>
      </p:pic>
      <p:sp>
        <p:nvSpPr>
          <p:cNvPr id="18" name="Textfeld 17">
            <a:extLst>
              <a:ext uri="{FF2B5EF4-FFF2-40B4-BE49-F238E27FC236}">
                <a16:creationId xmlns:a16="http://schemas.microsoft.com/office/drawing/2014/main" id="{926859E7-9518-4D60-ADBD-CB8429661768}"/>
              </a:ext>
            </a:extLst>
          </p:cNvPr>
          <p:cNvSpPr txBox="1"/>
          <p:nvPr/>
        </p:nvSpPr>
        <p:spPr>
          <a:xfrm>
            <a:off x="2898775" y="3237984"/>
            <a:ext cx="638175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de-DE" dirty="0"/>
          </a:p>
        </p:txBody>
      </p:sp>
      <p:sp>
        <p:nvSpPr>
          <p:cNvPr id="19" name="Rectangle 1">
            <a:extLst>
              <a:ext uri="{FF2B5EF4-FFF2-40B4-BE49-F238E27FC236}">
                <a16:creationId xmlns:a16="http://schemas.microsoft.com/office/drawing/2014/main" id="{21CC21E7-39FC-4EE1-9743-ECABCF27D8F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de-DE"/>
          </a:p>
        </p:txBody>
      </p:sp>
      <p:pic>
        <p:nvPicPr>
          <p:cNvPr id="13" name="Bild" descr="Bild">
            <a:extLst>
              <a:ext uri="{FF2B5EF4-FFF2-40B4-BE49-F238E27FC236}">
                <a16:creationId xmlns:a16="http://schemas.microsoft.com/office/drawing/2014/main" id="{1CA5B181-6778-42DC-B3B0-B5499DEC8C69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347701" y="1183349"/>
            <a:ext cx="8973166" cy="4769521"/>
          </a:xfrm>
          <a:prstGeom prst="rect">
            <a:avLst/>
          </a:prstGeom>
          <a:ln w="12700">
            <a:miter lim="400000"/>
          </a:ln>
        </p:spPr>
      </p:pic>
      <p:sp>
        <p:nvSpPr>
          <p:cNvPr id="21" name="Textfeld 21">
            <a:extLst>
              <a:ext uri="{FF2B5EF4-FFF2-40B4-BE49-F238E27FC236}">
                <a16:creationId xmlns:a16="http://schemas.microsoft.com/office/drawing/2014/main" id="{455A0A46-118F-421B-B82A-5D209311C2D7}"/>
              </a:ext>
            </a:extLst>
          </p:cNvPr>
          <p:cNvSpPr txBox="1"/>
          <p:nvPr/>
        </p:nvSpPr>
        <p:spPr>
          <a:xfrm>
            <a:off x="4091156" y="6034930"/>
            <a:ext cx="4258354" cy="684773"/>
          </a:xfrm>
          <a:prstGeom prst="rect">
            <a:avLst/>
          </a:prstGeom>
          <a:solidFill>
            <a:srgbClr val="F9E9DF">
              <a:alpha val="61552"/>
            </a:srgbClr>
          </a:solidFill>
          <a:ln w="12700">
            <a:miter lim="400000"/>
          </a:ln>
          <a:effectLst>
            <a:outerShdw blurRad="50800" dist="38100" dir="2700000" rotWithShape="0">
              <a:srgbClr val="000000">
                <a:alpha val="40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34275" tIns="34275" rIns="34275" bIns="34275">
            <a:spAutoFit/>
          </a:bodyPr>
          <a:lstStyle>
            <a:defPPr>
              <a:defRPr lang="de-DE"/>
            </a:defPPr>
            <a:lvl1pPr algn="ctr">
              <a:defRPr sz="2000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Book Antiqua"/>
                <a:ea typeface="Book Antiqua"/>
                <a:cs typeface="Book Antiqua"/>
              </a:defRPr>
            </a:lvl1pPr>
          </a:lstStyle>
          <a:p>
            <a:r>
              <a:rPr dirty="0"/>
              <a:t> </a:t>
            </a:r>
            <a:r>
              <a:rPr dirty="0"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https://travelogues-project.info/</a:t>
            </a:r>
            <a:endParaRPr lang="de-DE" dirty="0">
              <a:solidFill>
                <a:srgbClr val="CA5327"/>
              </a:solidFill>
            </a:endParaRPr>
          </a:p>
          <a:p>
            <a:r>
              <a:rPr dirty="0"/>
              <a:t> </a:t>
            </a:r>
            <a:r>
              <a:rPr dirty="0"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https://travelogues.github.io/</a:t>
            </a:r>
          </a:p>
        </p:txBody>
      </p:sp>
    </p:spTree>
    <p:extLst>
      <p:ext uri="{BB962C8B-B14F-4D97-AF65-F5344CB8AC3E}">
        <p14:creationId xmlns:p14="http://schemas.microsoft.com/office/powerpoint/2010/main" val="33889848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fik 5">
            <a:extLst>
              <a:ext uri="{FF2B5EF4-FFF2-40B4-BE49-F238E27FC236}">
                <a16:creationId xmlns:a16="http://schemas.microsoft.com/office/drawing/2014/main" id="{16C6E923-C41B-420B-BC31-C30BAF7119F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86055" y="-56920"/>
            <a:ext cx="12764109" cy="7042471"/>
          </a:xfrm>
          <a:prstGeom prst="rect">
            <a:avLst/>
          </a:prstGeom>
        </p:spPr>
      </p:pic>
      <p:pic>
        <p:nvPicPr>
          <p:cNvPr id="9" name="Grafik 8">
            <a:extLst>
              <a:ext uri="{FF2B5EF4-FFF2-40B4-BE49-F238E27FC236}">
                <a16:creationId xmlns:a16="http://schemas.microsoft.com/office/drawing/2014/main" id="{A2D648EF-D34A-4433-8C22-FE21B69192D3}"/>
              </a:ext>
            </a:extLst>
          </p:cNvPr>
          <p:cNvPicPr>
            <a:picLocks noChangeAspect="1"/>
          </p:cNvPicPr>
          <p:nvPr/>
        </p:nvPicPr>
        <p:blipFill>
          <a:blip r:embed="rId3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8000" y="88290"/>
            <a:ext cx="1330282" cy="731655"/>
          </a:xfrm>
          <a:prstGeom prst="rect">
            <a:avLst/>
          </a:prstGeom>
        </p:spPr>
      </p:pic>
      <p:pic>
        <p:nvPicPr>
          <p:cNvPr id="12" name="Grafik 11">
            <a:extLst>
              <a:ext uri="{FF2B5EF4-FFF2-40B4-BE49-F238E27FC236}">
                <a16:creationId xmlns:a16="http://schemas.microsoft.com/office/drawing/2014/main" id="{8BD84267-D999-4280-8DF1-720748DC274A}"/>
              </a:ext>
            </a:extLst>
          </p:cNvPr>
          <p:cNvPicPr>
            <a:picLocks noChangeAspect="1"/>
          </p:cNvPicPr>
          <p:nvPr/>
        </p:nvPicPr>
        <p:blipFill>
          <a:blip r:embed="rId5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7636" y="-11092"/>
            <a:ext cx="2343228" cy="976345"/>
          </a:xfrm>
          <a:prstGeom prst="rect">
            <a:avLst/>
          </a:prstGeom>
        </p:spPr>
      </p:pic>
      <p:pic>
        <p:nvPicPr>
          <p:cNvPr id="14" name="Grafik 13">
            <a:extLst>
              <a:ext uri="{FF2B5EF4-FFF2-40B4-BE49-F238E27FC236}">
                <a16:creationId xmlns:a16="http://schemas.microsoft.com/office/drawing/2014/main" id="{CFEFFABA-1001-4224-9180-454E3D571F74}"/>
              </a:ext>
            </a:extLst>
          </p:cNvPr>
          <p:cNvPicPr>
            <a:picLocks noChangeAspect="1"/>
          </p:cNvPicPr>
          <p:nvPr/>
        </p:nvPicPr>
        <p:blipFill>
          <a:blip r:embed="rId7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0333" y="153077"/>
            <a:ext cx="1590167" cy="761757"/>
          </a:xfrm>
          <a:prstGeom prst="rect">
            <a:avLst/>
          </a:prstGeom>
        </p:spPr>
      </p:pic>
      <p:pic>
        <p:nvPicPr>
          <p:cNvPr id="16" name="Grafik 15">
            <a:extLst>
              <a:ext uri="{FF2B5EF4-FFF2-40B4-BE49-F238E27FC236}">
                <a16:creationId xmlns:a16="http://schemas.microsoft.com/office/drawing/2014/main" id="{303BAF68-C8FB-4D7C-87F1-402A8C263149}"/>
              </a:ext>
            </a:extLst>
          </p:cNvPr>
          <p:cNvPicPr>
            <a:picLocks noChangeAspect="1"/>
          </p:cNvPicPr>
          <p:nvPr/>
        </p:nvPicPr>
        <p:blipFill>
          <a:blip r:embed="rId9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74" y="24676"/>
            <a:ext cx="1244146" cy="1066411"/>
          </a:xfrm>
          <a:prstGeom prst="rect">
            <a:avLst/>
          </a:prstGeom>
        </p:spPr>
      </p:pic>
      <p:sp>
        <p:nvSpPr>
          <p:cNvPr id="18" name="Textfeld 17">
            <a:extLst>
              <a:ext uri="{FF2B5EF4-FFF2-40B4-BE49-F238E27FC236}">
                <a16:creationId xmlns:a16="http://schemas.microsoft.com/office/drawing/2014/main" id="{926859E7-9518-4D60-ADBD-CB8429661768}"/>
              </a:ext>
            </a:extLst>
          </p:cNvPr>
          <p:cNvSpPr txBox="1"/>
          <p:nvPr/>
        </p:nvSpPr>
        <p:spPr>
          <a:xfrm>
            <a:off x="2898775" y="3237984"/>
            <a:ext cx="638175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de-DE" dirty="0"/>
          </a:p>
        </p:txBody>
      </p:sp>
      <p:sp>
        <p:nvSpPr>
          <p:cNvPr id="19" name="Rectangle 1">
            <a:extLst>
              <a:ext uri="{FF2B5EF4-FFF2-40B4-BE49-F238E27FC236}">
                <a16:creationId xmlns:a16="http://schemas.microsoft.com/office/drawing/2014/main" id="{21CC21E7-39FC-4EE1-9743-ECABCF27D8F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de-DE"/>
          </a:p>
        </p:txBody>
      </p:sp>
      <p:pic>
        <p:nvPicPr>
          <p:cNvPr id="15" name="Bild" descr="Bild">
            <a:extLst>
              <a:ext uri="{FF2B5EF4-FFF2-40B4-BE49-F238E27FC236}">
                <a16:creationId xmlns:a16="http://schemas.microsoft.com/office/drawing/2014/main" id="{B1741CD9-79DD-4BEA-B55E-F5F28942BFDD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t="10288"/>
          <a:stretch/>
        </p:blipFill>
        <p:spPr>
          <a:xfrm>
            <a:off x="258020" y="1393505"/>
            <a:ext cx="6253602" cy="3017628"/>
          </a:xfrm>
          <a:prstGeom prst="rect">
            <a:avLst/>
          </a:prstGeom>
          <a:ln w="12700">
            <a:miter lim="400000"/>
          </a:ln>
          <a:effectLst>
            <a:outerShdw blurRad="63500" dist="25400" dir="5400000" rotWithShape="0">
              <a:srgbClr val="000000">
                <a:alpha val="92365"/>
              </a:srgbClr>
            </a:outerShdw>
          </a:effectLst>
        </p:spPr>
      </p:pic>
      <p:sp>
        <p:nvSpPr>
          <p:cNvPr id="17" name="Textfeld 16">
            <a:extLst>
              <a:ext uri="{FF2B5EF4-FFF2-40B4-BE49-F238E27FC236}">
                <a16:creationId xmlns:a16="http://schemas.microsoft.com/office/drawing/2014/main" id="{27312B59-67E4-42BB-AEA6-2EE6D8A41A70}"/>
              </a:ext>
            </a:extLst>
          </p:cNvPr>
          <p:cNvSpPr txBox="1"/>
          <p:nvPr/>
        </p:nvSpPr>
        <p:spPr>
          <a:xfrm>
            <a:off x="6756399" y="1393505"/>
            <a:ext cx="5113777" cy="5239866"/>
          </a:xfrm>
          <a:prstGeom prst="rect">
            <a:avLst/>
          </a:prstGeom>
          <a:solidFill>
            <a:srgbClr val="F9E9DF">
              <a:alpha val="61552"/>
            </a:srgbClr>
          </a:solidFill>
          <a:ln w="12700">
            <a:miter lim="400000"/>
          </a:ln>
          <a:effectLst>
            <a:outerShdw blurRad="50800" dist="38100" dir="2700000" rotWithShape="0">
              <a:srgbClr val="000000">
                <a:alpha val="40000"/>
              </a:srgbClr>
            </a:outerShdw>
          </a:effectLst>
        </p:spPr>
        <p:txBody>
          <a:bodyPr lIns="34275" tIns="34275" rIns="34275" bIns="34275">
            <a:spAutoFit/>
          </a:bodyPr>
          <a:lstStyle>
            <a:defPPr>
              <a:defRPr lang="de-DE"/>
            </a:defPPr>
            <a:lvl1pPr algn="ctr">
              <a:defRPr sz="2000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Book Antiqua"/>
                <a:ea typeface="Book Antiqua"/>
                <a:cs typeface="Book Antiqua"/>
              </a:defRPr>
            </a:lvl1pPr>
          </a:lstStyle>
          <a:p>
            <a:pPr lvl="1"/>
            <a:r>
              <a:rPr lang="en-US" sz="2400" b="1" dirty="0">
                <a:solidFill>
                  <a:srgbClr val="CA5327"/>
                </a:solidFill>
                <a:latin typeface="Brandon Grotesque Medium" panose="020B0603020203060202" pitchFamily="34" charset="0"/>
              </a:rPr>
              <a:t>Project duration: </a:t>
            </a:r>
            <a:r>
              <a:rPr lang="en-US" sz="2400" dirty="0">
                <a:solidFill>
                  <a:srgbClr val="CA5327"/>
                </a:solidFill>
                <a:latin typeface="Brandon Grotesque Medium" panose="020B0603020203060202" pitchFamily="34" charset="0"/>
              </a:rPr>
              <a:t>2022–2025</a:t>
            </a:r>
          </a:p>
          <a:p>
            <a:pPr lvl="1"/>
            <a:endParaRPr lang="en-US" sz="2400" b="1" dirty="0">
              <a:solidFill>
                <a:srgbClr val="CA5327"/>
              </a:solidFill>
              <a:latin typeface="Brandon Grotesque Medium" panose="020B0603020203060202" pitchFamily="34" charset="0"/>
            </a:endParaRPr>
          </a:p>
          <a:p>
            <a:pPr lvl="1"/>
            <a:r>
              <a:rPr lang="en-US" sz="2400" b="1" dirty="0">
                <a:solidFill>
                  <a:srgbClr val="CA5327"/>
                </a:solidFill>
                <a:latin typeface="Brandon Grotesque Medium" panose="020B0603020203060202" pitchFamily="34" charset="0"/>
              </a:rPr>
              <a:t>Team: </a:t>
            </a:r>
            <a:r>
              <a:rPr lang="en-US" sz="2400" dirty="0">
                <a:solidFill>
                  <a:srgbClr val="CA5327"/>
                </a:solidFill>
                <a:latin typeface="Brandon Grotesque Medium" panose="020B0603020203060202" pitchFamily="34" charset="0"/>
              </a:rPr>
              <a:t>Institute for Habsburg and Balkan Studies (IHB) of the </a:t>
            </a:r>
            <a:r>
              <a:rPr lang="en-US" sz="2400" dirty="0">
                <a:solidFill>
                  <a:srgbClr val="CA5327"/>
                </a:solidFill>
                <a:latin typeface="Brandon Grotesque Medium" panose="020B0603020203060202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Austrian Academy of Sciences (ÖAW)</a:t>
            </a:r>
            <a:r>
              <a:rPr lang="en-US" sz="2400" dirty="0">
                <a:solidFill>
                  <a:srgbClr val="CA5327"/>
                </a:solidFill>
                <a:latin typeface="Brandon Grotesque Medium" panose="020B0603020203060202" pitchFamily="34" charset="0"/>
              </a:rPr>
              <a:t>, the </a:t>
            </a:r>
            <a:r>
              <a:rPr lang="en-US" sz="2400" dirty="0">
                <a:solidFill>
                  <a:srgbClr val="CA5327"/>
                </a:solidFill>
                <a:latin typeface="Brandon Grotesque Medium" panose="020B0603020203060202" pitchFamily="34" charset="0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Austrian Institute of Technology (AIT)</a:t>
            </a:r>
            <a:r>
              <a:rPr lang="en-US" sz="2400" dirty="0">
                <a:solidFill>
                  <a:srgbClr val="CA5327"/>
                </a:solidFill>
                <a:latin typeface="Brandon Grotesque Medium" panose="020B0603020203060202" pitchFamily="34" charset="0"/>
              </a:rPr>
              <a:t>, the </a:t>
            </a:r>
            <a:r>
              <a:rPr lang="en-US" sz="2400" dirty="0">
                <a:solidFill>
                  <a:srgbClr val="CA5327"/>
                </a:solidFill>
                <a:latin typeface="Brandon Grotesque Medium" panose="020B0603020203060202" pitchFamily="34" charset="0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Austrian National Library (ÖNB)</a:t>
            </a:r>
            <a:r>
              <a:rPr lang="en-US" sz="2400" dirty="0">
                <a:solidFill>
                  <a:srgbClr val="CA5327"/>
                </a:solidFill>
                <a:latin typeface="Brandon Grotesque Medium" panose="020B0603020203060202" pitchFamily="34" charset="0"/>
              </a:rPr>
              <a:t> in Vienna, and the </a:t>
            </a:r>
            <a:r>
              <a:rPr lang="en-US" sz="2400" dirty="0">
                <a:solidFill>
                  <a:srgbClr val="CA5327"/>
                </a:solidFill>
                <a:latin typeface="Brandon Grotesque Medium" panose="020B0603020203060202" pitchFamily="34" charset="0"/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Marmara University</a:t>
            </a:r>
            <a:r>
              <a:rPr lang="en-US" sz="2400" dirty="0">
                <a:solidFill>
                  <a:srgbClr val="CA5327"/>
                </a:solidFill>
                <a:latin typeface="Brandon Grotesque Medium" panose="020B0603020203060202" pitchFamily="34" charset="0"/>
              </a:rPr>
              <a:t> Istanbul.</a:t>
            </a:r>
          </a:p>
          <a:p>
            <a:pPr lvl="1"/>
            <a:endParaRPr lang="en-US" sz="2400" b="1" dirty="0">
              <a:solidFill>
                <a:srgbClr val="CA5327"/>
              </a:solidFill>
              <a:latin typeface="Brandon Grotesque Medium" panose="020B0603020203060202" pitchFamily="34" charset="0"/>
            </a:endParaRPr>
          </a:p>
          <a:p>
            <a:pPr lvl="1"/>
            <a:r>
              <a:rPr lang="en-US" sz="2400" b="1" dirty="0">
                <a:solidFill>
                  <a:srgbClr val="CA5327"/>
                </a:solidFill>
                <a:latin typeface="Brandon Grotesque Medium" panose="020B0603020203060202" pitchFamily="34" charset="0"/>
              </a:rPr>
              <a:t>Aim: </a:t>
            </a:r>
            <a:r>
              <a:rPr lang="en-US" sz="2400" dirty="0">
                <a:solidFill>
                  <a:srgbClr val="CA5327"/>
                </a:solidFill>
                <a:latin typeface="Brandon Grotesque Medium" panose="020B0603020203060202" pitchFamily="34" charset="0"/>
              </a:rPr>
              <a:t>Analysis of representations of "nature" (i.e. flora, fauna, landscapes) in travelogues on the Ottoman Empire.</a:t>
            </a:r>
          </a:p>
        </p:txBody>
      </p:sp>
      <p:sp>
        <p:nvSpPr>
          <p:cNvPr id="20" name="Homogenität erleichtert digitale Analyseverfahren">
            <a:extLst>
              <a:ext uri="{FF2B5EF4-FFF2-40B4-BE49-F238E27FC236}">
                <a16:creationId xmlns:a16="http://schemas.microsoft.com/office/drawing/2014/main" id="{FCABEEF9-C306-4E68-B4BA-DEA2B304DC9E}"/>
              </a:ext>
            </a:extLst>
          </p:cNvPr>
          <p:cNvSpPr txBox="1"/>
          <p:nvPr/>
        </p:nvSpPr>
        <p:spPr>
          <a:xfrm>
            <a:off x="1720092" y="4840118"/>
            <a:ext cx="3851912" cy="472437"/>
          </a:xfrm>
          <a:prstGeom prst="rect">
            <a:avLst/>
          </a:prstGeom>
          <a:solidFill>
            <a:srgbClr val="F9E9DF">
              <a:alpha val="61552"/>
            </a:srgbClr>
          </a:solidFill>
          <a:ln w="12700">
            <a:miter lim="400000"/>
          </a:ln>
          <a:effectLst>
            <a:outerShdw blurRad="50800" dist="38100" dir="2700000" rotWithShape="0">
              <a:srgbClr val="000000">
                <a:alpha val="40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34275" tIns="34275" rIns="34275" bIns="34275">
            <a:spAutoFit/>
          </a:bodyPr>
          <a:lstStyle>
            <a:defPPr>
              <a:defRPr lang="de-DE"/>
            </a:defPPr>
            <a:lvl1pPr algn="ctr">
              <a:defRPr sz="2000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Book Antiqua"/>
                <a:ea typeface="Book Antiqua"/>
                <a:cs typeface="Book Antiqua"/>
              </a:defRPr>
            </a:lvl1pPr>
          </a:lstStyle>
          <a:p>
            <a:r>
              <a:rPr dirty="0">
                <a:hlinkClick r:id="rId16"/>
              </a:rPr>
              <a:t>https://onit.oeaw.ac.at</a:t>
            </a:r>
          </a:p>
        </p:txBody>
      </p:sp>
    </p:spTree>
    <p:extLst>
      <p:ext uri="{BB962C8B-B14F-4D97-AF65-F5344CB8AC3E}">
        <p14:creationId xmlns:p14="http://schemas.microsoft.com/office/powerpoint/2010/main" val="20690024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fik 5">
            <a:extLst>
              <a:ext uri="{FF2B5EF4-FFF2-40B4-BE49-F238E27FC236}">
                <a16:creationId xmlns:a16="http://schemas.microsoft.com/office/drawing/2014/main" id="{16C6E923-C41B-420B-BC31-C30BAF7119F0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92405" y="-24675"/>
            <a:ext cx="12764109" cy="7042471"/>
          </a:xfrm>
          <a:prstGeom prst="rect">
            <a:avLst/>
          </a:prstGeom>
        </p:spPr>
      </p:pic>
      <p:pic>
        <p:nvPicPr>
          <p:cNvPr id="9" name="Grafik 8">
            <a:extLst>
              <a:ext uri="{FF2B5EF4-FFF2-40B4-BE49-F238E27FC236}">
                <a16:creationId xmlns:a16="http://schemas.microsoft.com/office/drawing/2014/main" id="{A2D648EF-D34A-4433-8C22-FE21B69192D3}"/>
              </a:ext>
            </a:extLst>
          </p:cNvPr>
          <p:cNvPicPr>
            <a:picLocks noChangeAspect="1"/>
          </p:cNvPicPr>
          <p:nvPr/>
        </p:nvPicPr>
        <p:blipFill>
          <a:blip r:embed="rId5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8000" y="88290"/>
            <a:ext cx="1330282" cy="731655"/>
          </a:xfrm>
          <a:prstGeom prst="rect">
            <a:avLst/>
          </a:prstGeom>
        </p:spPr>
      </p:pic>
      <p:pic>
        <p:nvPicPr>
          <p:cNvPr id="12" name="Grafik 11">
            <a:extLst>
              <a:ext uri="{FF2B5EF4-FFF2-40B4-BE49-F238E27FC236}">
                <a16:creationId xmlns:a16="http://schemas.microsoft.com/office/drawing/2014/main" id="{8BD84267-D999-4280-8DF1-720748DC274A}"/>
              </a:ext>
            </a:extLst>
          </p:cNvPr>
          <p:cNvPicPr>
            <a:picLocks noChangeAspect="1"/>
          </p:cNvPicPr>
          <p:nvPr/>
        </p:nvPicPr>
        <p:blipFill>
          <a:blip r:embed="rId7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7636" y="-11092"/>
            <a:ext cx="2343228" cy="976345"/>
          </a:xfrm>
          <a:prstGeom prst="rect">
            <a:avLst/>
          </a:prstGeom>
        </p:spPr>
      </p:pic>
      <p:pic>
        <p:nvPicPr>
          <p:cNvPr id="14" name="Grafik 13">
            <a:extLst>
              <a:ext uri="{FF2B5EF4-FFF2-40B4-BE49-F238E27FC236}">
                <a16:creationId xmlns:a16="http://schemas.microsoft.com/office/drawing/2014/main" id="{CFEFFABA-1001-4224-9180-454E3D571F74}"/>
              </a:ext>
            </a:extLst>
          </p:cNvPr>
          <p:cNvPicPr>
            <a:picLocks noChangeAspect="1"/>
          </p:cNvPicPr>
          <p:nvPr/>
        </p:nvPicPr>
        <p:blipFill>
          <a:blip r:embed="rId9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0333" y="153077"/>
            <a:ext cx="1590167" cy="761757"/>
          </a:xfrm>
          <a:prstGeom prst="rect">
            <a:avLst/>
          </a:prstGeom>
        </p:spPr>
      </p:pic>
      <p:pic>
        <p:nvPicPr>
          <p:cNvPr id="16" name="Grafik 15">
            <a:extLst>
              <a:ext uri="{FF2B5EF4-FFF2-40B4-BE49-F238E27FC236}">
                <a16:creationId xmlns:a16="http://schemas.microsoft.com/office/drawing/2014/main" id="{303BAF68-C8FB-4D7C-87F1-402A8C263149}"/>
              </a:ext>
            </a:extLst>
          </p:cNvPr>
          <p:cNvPicPr>
            <a:picLocks noChangeAspect="1"/>
          </p:cNvPicPr>
          <p:nvPr/>
        </p:nvPicPr>
        <p:blipFill>
          <a:blip r:embed="rId11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74" y="24676"/>
            <a:ext cx="1244146" cy="1066411"/>
          </a:xfrm>
          <a:prstGeom prst="rect">
            <a:avLst/>
          </a:prstGeom>
        </p:spPr>
      </p:pic>
      <p:sp>
        <p:nvSpPr>
          <p:cNvPr id="18" name="Textfeld 17">
            <a:extLst>
              <a:ext uri="{FF2B5EF4-FFF2-40B4-BE49-F238E27FC236}">
                <a16:creationId xmlns:a16="http://schemas.microsoft.com/office/drawing/2014/main" id="{926859E7-9518-4D60-ADBD-CB8429661768}"/>
              </a:ext>
            </a:extLst>
          </p:cNvPr>
          <p:cNvSpPr txBox="1"/>
          <p:nvPr/>
        </p:nvSpPr>
        <p:spPr>
          <a:xfrm>
            <a:off x="2898775" y="3237984"/>
            <a:ext cx="638175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de-DE" dirty="0"/>
          </a:p>
        </p:txBody>
      </p:sp>
      <p:sp>
        <p:nvSpPr>
          <p:cNvPr id="19" name="Rectangle 1">
            <a:extLst>
              <a:ext uri="{FF2B5EF4-FFF2-40B4-BE49-F238E27FC236}">
                <a16:creationId xmlns:a16="http://schemas.microsoft.com/office/drawing/2014/main" id="{21CC21E7-39FC-4EE1-9743-ECABCF27D8F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de-DE"/>
          </a:p>
        </p:txBody>
      </p:sp>
      <p:pic>
        <p:nvPicPr>
          <p:cNvPr id="15" name="Bildschirmaufnahme 2024-12-09 um 17.06.15.mov" descr="Bildschirmaufnahme 2024-12-09 um 17.06.15.mov">
            <a:extLst>
              <a:ext uri="{FF2B5EF4-FFF2-40B4-BE49-F238E27FC236}">
                <a16:creationId xmlns:a16="http://schemas.microsoft.com/office/drawing/2014/main" id="{FA5B95A4-922E-41B0-9C8A-A7D75B84CA86}"/>
              </a:ext>
            </a:extLst>
          </p:cNvPr>
          <p:cNvPicPr>
            <a:picLocks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2178976" y="1342850"/>
            <a:ext cx="8082714" cy="4172299"/>
          </a:xfrm>
          <a:prstGeom prst="rect">
            <a:avLst/>
          </a:prstGeom>
          <a:ln w="12700">
            <a:miter lim="400000"/>
          </a:ln>
        </p:spPr>
      </p:pic>
      <p:sp>
        <p:nvSpPr>
          <p:cNvPr id="17" name="Google Shape;133;p24">
            <a:extLst>
              <a:ext uri="{FF2B5EF4-FFF2-40B4-BE49-F238E27FC236}">
                <a16:creationId xmlns:a16="http://schemas.microsoft.com/office/drawing/2014/main" id="{C6DD99C3-5585-4B6F-8DBC-C67D6610C7DC}"/>
              </a:ext>
            </a:extLst>
          </p:cNvPr>
          <p:cNvSpPr txBox="1"/>
          <p:nvPr/>
        </p:nvSpPr>
        <p:spPr>
          <a:xfrm>
            <a:off x="4687060" y="5967039"/>
            <a:ext cx="3380576" cy="373351"/>
          </a:xfrm>
          <a:prstGeom prst="rect">
            <a:avLst/>
          </a:prstGeom>
          <a:solidFill>
            <a:srgbClr val="F9E9DF">
              <a:alpha val="61552"/>
            </a:srgbClr>
          </a:solidFill>
          <a:ln w="12700">
            <a:miter lim="400000"/>
          </a:ln>
          <a:effectLst>
            <a:outerShdw blurRad="50800" dist="38100" dir="2700000" rotWithShape="0">
              <a:srgbClr val="000000">
                <a:alpha val="40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34275" tIns="34275" rIns="34275" bIns="34275">
            <a:spAutoFit/>
          </a:bodyPr>
          <a:lstStyle>
            <a:lvl1pPr algn="ctr">
              <a:defRPr sz="2000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Book Antiqua"/>
                <a:ea typeface="Book Antiqua"/>
                <a:cs typeface="Book Antiqua"/>
                <a:sym typeface="Book Antiqua"/>
                <a:hlinkClick r:id="rId14"/>
              </a:defRPr>
            </a:lvl1pPr>
          </a:lstStyle>
          <a:p>
            <a:pPr>
              <a:defRPr u="none">
                <a:solidFill>
                  <a:srgbClr val="FFFFFF"/>
                </a:solidFill>
                <a:uFillTx/>
              </a:defRPr>
            </a:pPr>
            <a:r>
              <a:rPr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14"/>
              </a:rPr>
              <a:t>https://travelogues.app/</a:t>
            </a:r>
          </a:p>
        </p:txBody>
      </p:sp>
    </p:spTree>
    <p:extLst>
      <p:ext uri="{BB962C8B-B14F-4D97-AF65-F5344CB8AC3E}">
        <p14:creationId xmlns:p14="http://schemas.microsoft.com/office/powerpoint/2010/main" val="1030808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video>
              <p:cMediaNode vol="100000">
                <p:cTn id="16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</p:childTnLst>
        </p:cTn>
      </p:par>
    </p:tnLst>
    <p:bldLst>
      <p:bldP spid="17" grpId="0" animBg="1" advAuto="0"/>
    </p:bldLst>
  </p:timing>
</p:sld>
</file>

<file path=ppt/theme/theme1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212</Words>
  <Application>Microsoft Office PowerPoint</Application>
  <PresentationFormat>Breitbild</PresentationFormat>
  <Paragraphs>22</Paragraphs>
  <Slides>6</Slides>
  <Notes>0</Notes>
  <HiddenSlides>0</HiddenSlides>
  <MMClips>1</MMClips>
  <ScaleCrop>false</ScaleCrop>
  <HeadingPairs>
    <vt:vector size="6" baseType="variant">
      <vt:variant>
        <vt:lpstr>Verwendete Schriftarten</vt:lpstr>
      </vt:variant>
      <vt:variant>
        <vt:i4>6</vt:i4>
      </vt:variant>
      <vt:variant>
        <vt:lpstr>Design</vt:lpstr>
      </vt:variant>
      <vt:variant>
        <vt:i4>1</vt:i4>
      </vt:variant>
      <vt:variant>
        <vt:lpstr>Folientitel</vt:lpstr>
      </vt:variant>
      <vt:variant>
        <vt:i4>6</vt:i4>
      </vt:variant>
    </vt:vector>
  </HeadingPairs>
  <TitlesOfParts>
    <vt:vector size="13" baseType="lpstr">
      <vt:lpstr>Arial</vt:lpstr>
      <vt:lpstr>Book Antiqua</vt:lpstr>
      <vt:lpstr>Brandon Grotesque Bold</vt:lpstr>
      <vt:lpstr>Brandon Grotesque Medium</vt:lpstr>
      <vt:lpstr>Calibri</vt:lpstr>
      <vt:lpstr>Palatino Linotype</vt:lpstr>
      <vt:lpstr>Office</vt:lpstr>
      <vt:lpstr>AI and Artworks</vt:lpstr>
      <vt:lpstr>Introduction</vt:lpstr>
      <vt:lpstr>Main Challenges</vt:lpstr>
      <vt:lpstr>PowerPoint-Präsentation</vt:lpstr>
      <vt:lpstr>PowerPoint-Präsentation</vt:lpstr>
      <vt:lpstr>PowerPoint-Präsentation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AI and Artworks</dc:title>
  <dc:creator>Raich, Myrjam Helena</dc:creator>
  <cp:lastModifiedBy>Gruber, Doris</cp:lastModifiedBy>
  <cp:revision>20</cp:revision>
  <dcterms:created xsi:type="dcterms:W3CDTF">2026-04-14T15:08:52Z</dcterms:created>
  <dcterms:modified xsi:type="dcterms:W3CDTF">2026-04-20T14:46:16Z</dcterms:modified>
</cp:coreProperties>
</file>