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4"/>
    <p:sldMasterId id="2147483660" r:id="rId5"/>
  </p:sldMasterIdLst>
  <p:notesMasterIdLst>
    <p:notesMasterId r:id="rId13"/>
  </p:notesMasterIdLst>
  <p:sldIdLst>
    <p:sldId id="257" r:id="rId6"/>
    <p:sldId id="428" r:id="rId7"/>
    <p:sldId id="453" r:id="rId8"/>
    <p:sldId id="448" r:id="rId9"/>
    <p:sldId id="433" r:id="rId10"/>
    <p:sldId id="447" r:id="rId11"/>
    <p:sldId id="43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9EB2418-C776-B024-DC73-CE2A8ADA2A5B}" name="Odstrcilik, Jan" initials="OJ" userId="S::jan.odstrcilik@oeaw.ac.at::73d29eac-7a29-45ce-9b32-8355afffa3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2E95"/>
    <a:srgbClr val="01887F"/>
    <a:srgbClr val="F7D2F3"/>
    <a:srgbClr val="71C7C1"/>
    <a:srgbClr val="383838"/>
    <a:srgbClr val="2D55A2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/>
    <p:restoredTop sz="94702"/>
  </p:normalViewPr>
  <p:slideViewPr>
    <p:cSldViewPr snapToGrid="0">
      <p:cViewPr>
        <p:scale>
          <a:sx n="84" d="100"/>
          <a:sy n="84" d="100"/>
        </p:scale>
        <p:origin x="24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E4F3E-7C91-574A-B014-9D7309E8E720}" type="datetimeFigureOut">
              <a:rPr lang="en-AT" smtClean="0"/>
              <a:t>15.04.26</a:t>
            </a:fld>
            <a:endParaRPr lang="en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8AAD9-D6F0-084A-88C5-C91BC0DAEBF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084239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1F03-690E-416E-9DB9-6CFA2FAE450B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C4C6E-0FA8-457F-AF92-7959F1B5F62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504995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90428-742C-434A-816D-DD24C62E6ADD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478E9-44FE-47C0-9563-115045F77F4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430215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3ADB6-787C-4390-96CB-6F3F2664D737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67C99-0F19-45C4-B516-72AC18A283E9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722767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3D0E0-0EC3-4D70-BE25-7CA53C6828AD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19722-D20A-4716-92BE-5793407B91A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584172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11C90-66A2-4DAD-A965-BB30ACE0D808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5FD16-3F5D-4A53-82F6-BE21931D7E3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9573366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A3926-D407-4C82-8486-08036DD1500D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A4163-C25D-4F7A-964E-DD0088F38378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561782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DB92-5A80-428B-8EA3-FBF3B14E32B4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60836-72B3-4A70-A952-471E90B56B5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9997495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29B83-5D13-4AE6-B060-7EB8103A955C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AF3E3-6A4D-486C-8A6F-90542EE55F02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50939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D2E16-DA00-437A-9A72-78DB89A117AE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0C298-53D6-4189-A016-178BAB6F01F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0448599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DFDEF-7348-47E0-AEAA-80ADB472C635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AE9A3-7E0D-4E79-B14D-2F24A6EB655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42628020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90838-7F59-4BC9-82FF-1A829514671D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2633C-77F6-4CF4-B6C9-F51B20F42172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405303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2051050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Formatvorlagen des Textmasters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2608D0-EA33-4AF4-BA63-C9675B0E560A}" type="datetimeFigureOut">
              <a:rPr lang="de-AT"/>
              <a:pPr>
                <a:defRPr/>
              </a:pPr>
              <a:t>15.04.26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634891-C7B6-47C7-BC37-36CB434ABA4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23" name="Rechteck 5"/>
          <p:cNvSpPr>
            <a:spLocks noChangeArrowheads="1"/>
          </p:cNvSpPr>
          <p:nvPr userDrawn="1"/>
        </p:nvSpPr>
        <p:spPr bwMode="auto">
          <a:xfrm>
            <a:off x="5215599" y="536575"/>
            <a:ext cx="5436000" cy="252000"/>
          </a:xfrm>
          <a:prstGeom prst="rect">
            <a:avLst/>
          </a:prstGeom>
          <a:solidFill>
            <a:srgbClr val="7BA7BC"/>
          </a:solidFill>
          <a:ln>
            <a:noFill/>
          </a:ln>
        </p:spPr>
        <p:txBody>
          <a:bodyPr wrap="square" lIns="35719" tIns="35719" rIns="35719" bIns="35719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AT" altLang="de-DE" sz="1780">
              <a:solidFill>
                <a:prstClr val="black"/>
              </a:solidFill>
              <a:latin typeface="+mn-lt"/>
              <a:ea typeface="Helvetica Light"/>
              <a:cs typeface="Helvetica Light"/>
            </a:endParaRPr>
          </a:p>
        </p:txBody>
      </p:sp>
      <p:pic>
        <p:nvPicPr>
          <p:cNvPr id="2059" name="Grafik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80988"/>
            <a:ext cx="1744990" cy="756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hteck 6"/>
          <p:cNvSpPr>
            <a:spLocks noChangeArrowheads="1"/>
          </p:cNvSpPr>
          <p:nvPr userDrawn="1"/>
        </p:nvSpPr>
        <p:spPr bwMode="auto">
          <a:xfrm>
            <a:off x="2516214" y="537979"/>
            <a:ext cx="2700000" cy="252000"/>
          </a:xfrm>
          <a:prstGeom prst="rect">
            <a:avLst/>
          </a:prstGeom>
          <a:solidFill>
            <a:srgbClr val="84BD00"/>
          </a:solidFill>
          <a:ln>
            <a:noFill/>
          </a:ln>
        </p:spPr>
        <p:txBody>
          <a:bodyPr wrap="square" lIns="35719" tIns="35719" rIns="35719" bIns="35719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AT" altLang="de-DE" sz="1780">
              <a:solidFill>
                <a:prstClr val="black"/>
              </a:solidFill>
              <a:latin typeface="+mn-lt"/>
              <a:ea typeface="Helvetica Light"/>
              <a:cs typeface="Helvetica Light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7BE662B-5BB2-48F7-A79F-C89E36CA53C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763" y="280830"/>
            <a:ext cx="754387" cy="75438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FF71824-DEED-4A2A-AB88-01B4FE5ECC3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482" y="789494"/>
            <a:ext cx="2058435" cy="25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4" userDrawn="1">
          <p15:clr>
            <a:srgbClr val="F26B43"/>
          </p15:clr>
        </p15:guide>
        <p15:guide id="2" pos="3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12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4.jpeg"/><Relationship Id="rId5" Type="http://schemas.openxmlformats.org/officeDocument/2006/relationships/image" Target="../media/image9.jpeg"/><Relationship Id="rId10" Type="http://schemas.openxmlformats.org/officeDocument/2006/relationships/image" Target="../media/image13.jpeg"/><Relationship Id="rId4" Type="http://schemas.openxmlformats.org/officeDocument/2006/relationships/image" Target="../media/image8.pn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aw.ac.at/mla2s/" TargetMode="External"/><Relationship Id="rId2" Type="http://schemas.openxmlformats.org/officeDocument/2006/relationships/hyperlink" Target="mailto:mla2s-request@lists.oeaw.ac.at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hyperlink" Target="https://indico.global/category/95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-1661" y="2223470"/>
            <a:ext cx="12193660" cy="277668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6600" dirty="0"/>
              <a:t> </a:t>
            </a:r>
            <a:br>
              <a:rPr lang="en-US" sz="6600" dirty="0"/>
            </a:br>
            <a:r>
              <a:rPr lang="en-US" sz="3000" b="1" dirty="0">
                <a:solidFill>
                  <a:srgbClr val="383838"/>
                </a:solidFill>
                <a:latin typeface="Aptos"/>
                <a:ea typeface="Calibri"/>
                <a:cs typeface="Calibri"/>
              </a:rPr>
              <a:t>Machine Learning at the Austrian Academy of Sciences</a:t>
            </a:r>
            <a:br>
              <a:rPr lang="en-US" sz="3000" b="1" dirty="0">
                <a:latin typeface="Aptos"/>
              </a:rPr>
            </a:br>
            <a:r>
              <a:rPr lang="en-US" sz="2800" dirty="0">
                <a:solidFill>
                  <a:srgbClr val="383838"/>
                </a:solidFill>
                <a:latin typeface="Aptos"/>
                <a:ea typeface="Calibri"/>
                <a:cs typeface="Calibri"/>
              </a:rPr>
              <a:t>- A thematic platform of the ÖAW -</a:t>
            </a:r>
          </a:p>
        </p:txBody>
      </p:sp>
      <p:pic>
        <p:nvPicPr>
          <p:cNvPr id="7" name="Picture 6" descr="A blue and black logo&#10;&#10;AI-generated content may be incorrect.">
            <a:extLst>
              <a:ext uri="{FF2B5EF4-FFF2-40B4-BE49-F238E27FC236}">
                <a16:creationId xmlns:a16="http://schemas.microsoft.com/office/drawing/2014/main" id="{8D7526D6-958E-1489-6D2D-B975B13FA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382" y="1457274"/>
            <a:ext cx="4676382" cy="1858842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DF12D8-7BD2-C10A-1916-A1A15678D2EB}"/>
              </a:ext>
            </a:extLst>
          </p:cNvPr>
          <p:cNvSpPr txBox="1"/>
          <p:nvPr/>
        </p:nvSpPr>
        <p:spPr>
          <a:xfrm>
            <a:off x="7035819" y="5786151"/>
            <a:ext cx="4760927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endParaRPr lang="en-US" sz="1200" dirty="0">
              <a:solidFill>
                <a:srgbClr val="383838"/>
              </a:solidFill>
            </a:endParaRPr>
          </a:p>
          <a:p>
            <a:pPr algn="r"/>
            <a:endParaRPr lang="en-US" sz="1200" dirty="0">
              <a:solidFill>
                <a:srgbClr val="383838"/>
              </a:solidFill>
            </a:endParaRPr>
          </a:p>
          <a:p>
            <a:pPr algn="r"/>
            <a:r>
              <a:rPr lang="en-US" sz="1200" dirty="0">
                <a:solidFill>
                  <a:srgbClr val="383838"/>
                </a:solidFill>
              </a:rPr>
              <a:t>Jan </a:t>
            </a:r>
            <a:r>
              <a:rPr lang="en-US" sz="1200" dirty="0" err="1">
                <a:solidFill>
                  <a:srgbClr val="383838"/>
                </a:solidFill>
              </a:rPr>
              <a:t>Odstrčilík</a:t>
            </a:r>
            <a:r>
              <a:rPr lang="en-US" sz="1200" dirty="0">
                <a:solidFill>
                  <a:srgbClr val="383838"/>
                </a:solidFill>
              </a:rPr>
              <a:t> (MLA</a:t>
            </a:r>
            <a:r>
              <a:rPr lang="en-US" sz="1200" baseline="30000" dirty="0">
                <a:solidFill>
                  <a:srgbClr val="383838"/>
                </a:solidFill>
              </a:rPr>
              <a:t>2</a:t>
            </a:r>
            <a:r>
              <a:rPr lang="en-US" sz="1200" dirty="0">
                <a:solidFill>
                  <a:srgbClr val="383838"/>
                </a:solidFill>
              </a:rPr>
              <a:t>S)</a:t>
            </a:r>
            <a:br>
              <a:rPr lang="en-US" sz="1200" dirty="0"/>
            </a:br>
            <a:r>
              <a:rPr lang="en-US" sz="1200" dirty="0">
                <a:solidFill>
                  <a:srgbClr val="383838"/>
                </a:solidFill>
              </a:rPr>
              <a:t>AI and Artworks</a:t>
            </a:r>
          </a:p>
          <a:p>
            <a:pPr algn="r"/>
            <a:r>
              <a:rPr lang="en-US" sz="1200" dirty="0">
                <a:solidFill>
                  <a:srgbClr val="383838"/>
                </a:solidFill>
              </a:rPr>
              <a:t>16.4.2026</a:t>
            </a:r>
          </a:p>
          <a:p>
            <a:pPr algn="r"/>
            <a:endParaRPr lang="en-US" sz="2000" dirty="0"/>
          </a:p>
        </p:txBody>
      </p:sp>
      <p:pic>
        <p:nvPicPr>
          <p:cNvPr id="4" name="Picture 3" descr="A black and white sign with blue border&#10;&#10;Description automatically generated">
            <a:extLst>
              <a:ext uri="{FF2B5EF4-FFF2-40B4-BE49-F238E27FC236}">
                <a16:creationId xmlns:a16="http://schemas.microsoft.com/office/drawing/2014/main" id="{F0E06EED-68A1-72D0-3FB8-56B9A5FF2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208" y="2750"/>
            <a:ext cx="2740631" cy="1219048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8D1D35D-7170-ABAA-BB61-E8AD9427C36F}"/>
              </a:ext>
            </a:extLst>
          </p:cNvPr>
          <p:cNvSpPr/>
          <p:nvPr/>
        </p:nvSpPr>
        <p:spPr>
          <a:xfrm>
            <a:off x="-621" y="-1104"/>
            <a:ext cx="362307" cy="3205354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670178-7B82-1944-91C3-CAB0F93C61EB}"/>
              </a:ext>
            </a:extLst>
          </p:cNvPr>
          <p:cNvSpPr/>
          <p:nvPr/>
        </p:nvSpPr>
        <p:spPr>
          <a:xfrm>
            <a:off x="761" y="3193788"/>
            <a:ext cx="362237" cy="918621"/>
          </a:xfrm>
          <a:prstGeom prst="rect">
            <a:avLst/>
          </a:prstGeom>
          <a:solidFill>
            <a:srgbClr val="71C7C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9C6A03-67FF-ACAA-8162-608C74EB134D}"/>
              </a:ext>
            </a:extLst>
          </p:cNvPr>
          <p:cNvSpPr/>
          <p:nvPr/>
        </p:nvSpPr>
        <p:spPr>
          <a:xfrm>
            <a:off x="11834176" y="3662004"/>
            <a:ext cx="358296" cy="3205354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D1BD18-F157-40B0-06AA-0F161EEB7CFE}"/>
              </a:ext>
            </a:extLst>
          </p:cNvPr>
          <p:cNvSpPr/>
          <p:nvPr/>
        </p:nvSpPr>
        <p:spPr>
          <a:xfrm>
            <a:off x="11834809" y="2744551"/>
            <a:ext cx="359823" cy="918621"/>
          </a:xfrm>
          <a:prstGeom prst="rect">
            <a:avLst/>
          </a:prstGeom>
          <a:solidFill>
            <a:srgbClr val="71C7C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2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F0B2285-5655-D4A0-EE07-CA46EE2F4F12}"/>
              </a:ext>
            </a:extLst>
          </p:cNvPr>
          <p:cNvSpPr/>
          <p:nvPr/>
        </p:nvSpPr>
        <p:spPr>
          <a:xfrm>
            <a:off x="4058641" y="6437183"/>
            <a:ext cx="813147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22385" y="480474"/>
            <a:ext cx="11557000" cy="1021834"/>
          </a:xfrm>
        </p:spPr>
        <p:txBody>
          <a:bodyPr lIns="91440" tIns="45720" rIns="91440" bIns="45720" anchor="b">
            <a:normAutofit fontScale="90000"/>
          </a:bodyPr>
          <a:lstStyle/>
          <a:p>
            <a:pPr algn="ctr"/>
            <a:r>
              <a:rPr lang="en-US" sz="3600" dirty="0">
                <a:solidFill>
                  <a:srgbClr val="383838"/>
                </a:solidFill>
                <a:latin typeface="Aptos"/>
                <a:cs typeface="Calibri"/>
              </a:rPr>
              <a:t>MLA</a:t>
            </a:r>
            <a:r>
              <a:rPr lang="en-US" sz="3600" baseline="30000" dirty="0">
                <a:solidFill>
                  <a:srgbClr val="383838"/>
                </a:solidFill>
                <a:latin typeface="Aptos"/>
                <a:cs typeface="Calibri"/>
              </a:rPr>
              <a:t>2</a:t>
            </a:r>
            <a:r>
              <a:rPr lang="en-US" sz="3600" dirty="0">
                <a:solidFill>
                  <a:srgbClr val="383838"/>
                </a:solidFill>
                <a:latin typeface="Aptos"/>
                <a:cs typeface="Calibri"/>
              </a:rPr>
              <a:t>S – Machine Learning </a:t>
            </a:r>
            <a:br>
              <a:rPr lang="en-US" sz="3600" dirty="0">
                <a:solidFill>
                  <a:srgbClr val="383838"/>
                </a:solidFill>
                <a:latin typeface="Aptos"/>
                <a:cs typeface="Calibri"/>
              </a:rPr>
            </a:br>
            <a:r>
              <a:rPr lang="en-US" sz="3600" dirty="0">
                <a:solidFill>
                  <a:srgbClr val="383838"/>
                </a:solidFill>
                <a:latin typeface="Aptos"/>
                <a:cs typeface="Calibri"/>
              </a:rPr>
              <a:t>at the Austrian Academy of Sciences</a:t>
            </a:r>
            <a:endParaRPr lang="en-US" sz="3600" dirty="0">
              <a:solidFill>
                <a:srgbClr val="383838"/>
              </a:solidFill>
              <a:latin typeface="Aptos"/>
              <a:ea typeface="Calibri"/>
              <a:cs typeface="Calibri"/>
            </a:endParaRPr>
          </a:p>
        </p:txBody>
      </p:sp>
      <p:sp>
        <p:nvSpPr>
          <p:cNvPr id="10" name="Rectangle: Rounded Corners 21">
            <a:extLst>
              <a:ext uri="{FF2B5EF4-FFF2-40B4-BE49-F238E27FC236}">
                <a16:creationId xmlns:a16="http://schemas.microsoft.com/office/drawing/2014/main" id="{5AED8A38-ADD5-6857-40D0-A2379E0E5D9F}"/>
              </a:ext>
            </a:extLst>
          </p:cNvPr>
          <p:cNvSpPr/>
          <p:nvPr/>
        </p:nvSpPr>
        <p:spPr>
          <a:xfrm>
            <a:off x="587664" y="1668082"/>
            <a:ext cx="9264061" cy="1453320"/>
          </a:xfrm>
          <a:prstGeom prst="round2DiagRect">
            <a:avLst/>
          </a:prstGeom>
          <a:solidFill>
            <a:srgbClr val="F7D2F3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20" name="Picture 19" descr="A black and blue rectangle with black and blue text&#10;&#10;AI-generated content may be incorrect.">
            <a:extLst>
              <a:ext uri="{FF2B5EF4-FFF2-40B4-BE49-F238E27FC236}">
                <a16:creationId xmlns:a16="http://schemas.microsoft.com/office/drawing/2014/main" id="{5FE6E712-0CB3-33EB-686E-832790157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" y="1186"/>
            <a:ext cx="2062480" cy="893170"/>
          </a:xfrm>
          <a:prstGeom prst="rect">
            <a:avLst/>
          </a:prstGeom>
          <a:ln>
            <a:noFill/>
          </a:ln>
        </p:spPr>
      </p:pic>
      <p:pic>
        <p:nvPicPr>
          <p:cNvPr id="3" name="Picture 2" descr="A logo with blue letters&#10;&#10;AI-generated content may be incorrect.">
            <a:extLst>
              <a:ext uri="{FF2B5EF4-FFF2-40B4-BE49-F238E27FC236}">
                <a16:creationId xmlns:a16="http://schemas.microsoft.com/office/drawing/2014/main" id="{98730888-BA5E-06F8-24DF-A5D43A706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3794" y="2299426"/>
            <a:ext cx="640107" cy="640107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8DE37E94-D269-4442-2C51-B8C67AB57E72}"/>
              </a:ext>
            </a:extLst>
          </p:cNvPr>
          <p:cNvSpPr/>
          <p:nvPr/>
        </p:nvSpPr>
        <p:spPr>
          <a:xfrm>
            <a:off x="2520742" y="210603"/>
            <a:ext cx="154833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C111B48-55BD-125C-0892-CE43A7D8D46B}"/>
              </a:ext>
            </a:extLst>
          </p:cNvPr>
          <p:cNvSpPr/>
          <p:nvPr/>
        </p:nvSpPr>
        <p:spPr>
          <a:xfrm>
            <a:off x="4066110" y="210603"/>
            <a:ext cx="56064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logo with blue and red text&#10;&#10;Description automatically generated">
            <a:extLst>
              <a:ext uri="{FF2B5EF4-FFF2-40B4-BE49-F238E27FC236}">
                <a16:creationId xmlns:a16="http://schemas.microsoft.com/office/drawing/2014/main" id="{CE105D77-05C3-4D3C-D1B4-53BF2CAD9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2596" y="2320682"/>
            <a:ext cx="1318337" cy="618851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sp>
        <p:nvSpPr>
          <p:cNvPr id="12" name="TextBox 8">
            <a:extLst>
              <a:ext uri="{FF2B5EF4-FFF2-40B4-BE49-F238E27FC236}">
                <a16:creationId xmlns:a16="http://schemas.microsoft.com/office/drawing/2014/main" id="{BBBA20ED-931D-EC1E-C0B5-65858CDE6D22}"/>
              </a:ext>
            </a:extLst>
          </p:cNvPr>
          <p:cNvSpPr txBox="1"/>
          <p:nvPr/>
        </p:nvSpPr>
        <p:spPr>
          <a:xfrm>
            <a:off x="10594897" y="2430616"/>
            <a:ext cx="340894" cy="369332"/>
          </a:xfrm>
          <a:prstGeom prst="rect">
            <a:avLst/>
          </a:prstGeom>
          <a:noFill/>
          <a:ln>
            <a:noFill/>
          </a:ln>
          <a:effectLst>
            <a:outerShdw>
              <a:srgbClr val="000000"/>
            </a:outerShd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383838"/>
                </a:solidFill>
                <a:latin typeface="Aptos"/>
                <a:ea typeface="Calibri"/>
                <a:cs typeface="Calibri"/>
              </a:rPr>
              <a:t>&amp;</a:t>
            </a:r>
            <a:r>
              <a:rPr lang="en-US" dirty="0">
                <a:solidFill>
                  <a:srgbClr val="383838"/>
                </a:solidFill>
                <a:ea typeface="Calibri"/>
                <a:cs typeface="Calibri"/>
              </a:rPr>
              <a:t> </a:t>
            </a: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44D7517E-DCE0-E1AD-31DB-68722C1F5FAA}"/>
              </a:ext>
            </a:extLst>
          </p:cNvPr>
          <p:cNvSpPr txBox="1"/>
          <p:nvPr/>
        </p:nvSpPr>
        <p:spPr>
          <a:xfrm>
            <a:off x="10097200" y="1823794"/>
            <a:ext cx="163106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rgbClr val="383838"/>
                </a:solidFill>
                <a:latin typeface="Aptos"/>
                <a:cs typeface="Calibri"/>
              </a:rPr>
              <a:t>Initiated by</a:t>
            </a:r>
            <a:endParaRPr lang="en-US" b="1" dirty="0">
              <a:solidFill>
                <a:srgbClr val="383838"/>
              </a:solidFill>
              <a:latin typeface="Aptos"/>
              <a:ea typeface="Calibri"/>
              <a:cs typeface="Calibri" panose="020F0502020204030204" pitchFamily="34" charset="0"/>
            </a:endParaRP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8B506F17-C345-36E6-6801-6516378F8747}"/>
              </a:ext>
            </a:extLst>
          </p:cNvPr>
          <p:cNvSpPr txBox="1"/>
          <p:nvPr/>
        </p:nvSpPr>
        <p:spPr>
          <a:xfrm>
            <a:off x="9884082" y="3364959"/>
            <a:ext cx="2343512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rgbClr val="383838"/>
                </a:solidFill>
                <a:latin typeface="Aptos"/>
                <a:cs typeface="Calibri"/>
              </a:rPr>
              <a:t>(since 03/25) coordinated with</a:t>
            </a:r>
            <a:endParaRPr lang="en-US" b="1" dirty="0">
              <a:solidFill>
                <a:srgbClr val="383838"/>
              </a:solidFill>
              <a:latin typeface="Aptos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9" name="Picture 18" descr="A colorful logo with white text&#10;&#10;Description automatically generated">
            <a:extLst>
              <a:ext uri="{FF2B5EF4-FFF2-40B4-BE49-F238E27FC236}">
                <a16:creationId xmlns:a16="http://schemas.microsoft.com/office/drawing/2014/main" id="{61BC46CC-AF6A-BFBC-7AF7-BFF4250686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1883" y="4173627"/>
            <a:ext cx="406854" cy="60551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noFill/>
            <a:miter lim="800000"/>
          </a:ln>
          <a:effectLst/>
        </p:spPr>
      </p:pic>
      <p:pic>
        <p:nvPicPr>
          <p:cNvPr id="23" name="Picture 22" descr="A black background with white lines&#10;&#10;Description automatically generated">
            <a:extLst>
              <a:ext uri="{FF2B5EF4-FFF2-40B4-BE49-F238E27FC236}">
                <a16:creationId xmlns:a16="http://schemas.microsoft.com/office/drawing/2014/main" id="{9369DEDE-1707-C4B0-B460-0750D8B05F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60882" y="4266402"/>
            <a:ext cx="1211036" cy="506186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A17DC33C-906B-EE2B-5927-4E3DCB67D896}"/>
              </a:ext>
            </a:extLst>
          </p:cNvPr>
          <p:cNvSpPr/>
          <p:nvPr/>
        </p:nvSpPr>
        <p:spPr>
          <a:xfrm>
            <a:off x="8560" y="6437183"/>
            <a:ext cx="40605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1242B9C5-FC17-9905-961A-EBDFFD3479EA}"/>
              </a:ext>
            </a:extLst>
          </p:cNvPr>
          <p:cNvSpPr txBox="1"/>
          <p:nvPr/>
        </p:nvSpPr>
        <p:spPr>
          <a:xfrm>
            <a:off x="1033632" y="2126008"/>
            <a:ext cx="9178165" cy="923330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A32E95"/>
                </a:solidFill>
                <a:latin typeface="Calibri"/>
                <a:cs typeface="Calibri"/>
              </a:rPr>
              <a:t> </a:t>
            </a:r>
            <a:r>
              <a:rPr lang="en-US" dirty="0">
                <a:solidFill>
                  <a:srgbClr val="383838"/>
                </a:solidFill>
                <a:latin typeface="Calibri"/>
                <a:cs typeface="Calibri"/>
              </a:rPr>
              <a:t>a catalyst of </a:t>
            </a:r>
            <a:r>
              <a:rPr lang="en-US" dirty="0">
                <a:solidFill>
                  <a:srgbClr val="A32E95"/>
                </a:solidFill>
                <a:latin typeface="Calibri"/>
                <a:cs typeface="Calibri"/>
              </a:rPr>
              <a:t>inter-institutional collaboration</a:t>
            </a:r>
            <a:endParaRPr lang="en-US" dirty="0">
              <a:solidFill>
                <a:srgbClr val="383838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A32E95"/>
                </a:solidFill>
                <a:latin typeface="Calibri"/>
                <a:cs typeface="Calibri"/>
              </a:rPr>
              <a:t> </a:t>
            </a:r>
            <a:r>
              <a:rPr lang="en-US" dirty="0">
                <a:solidFill>
                  <a:srgbClr val="383838"/>
                </a:solidFill>
                <a:latin typeface="Calibri"/>
                <a:cs typeface="Calibri"/>
              </a:rPr>
              <a:t>regarding </a:t>
            </a:r>
            <a:r>
              <a:rPr lang="en-US" dirty="0">
                <a:solidFill>
                  <a:srgbClr val="A32E95"/>
                </a:solidFill>
                <a:latin typeface="Calibri"/>
                <a:cs typeface="Calibri"/>
              </a:rPr>
              <a:t>scientific machine learning</a:t>
            </a:r>
            <a:r>
              <a:rPr lang="en-US" dirty="0">
                <a:solidFill>
                  <a:srgbClr val="383838"/>
                </a:solidFill>
                <a:latin typeface="Calibri"/>
                <a:cs typeface="Calibri"/>
              </a:rPr>
              <a:t> (Theory, Development, and Application)</a:t>
            </a:r>
            <a:endParaRPr lang="en-US" dirty="0">
              <a:solidFill>
                <a:srgbClr val="383838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A32E95"/>
                </a:solidFill>
                <a:latin typeface="Calibri"/>
                <a:cs typeface="Calibri"/>
              </a:rPr>
              <a:t> </a:t>
            </a:r>
            <a:r>
              <a:rPr lang="en-US" dirty="0">
                <a:solidFill>
                  <a:srgbClr val="383838"/>
                </a:solidFill>
                <a:latin typeface="Calibri"/>
                <a:cs typeface="Calibri"/>
              </a:rPr>
              <a:t>at the </a:t>
            </a:r>
            <a:r>
              <a:rPr lang="en-US" dirty="0">
                <a:solidFill>
                  <a:srgbClr val="A32E95"/>
                </a:solidFill>
                <a:latin typeface="Calibri"/>
                <a:cs typeface="Calibri"/>
              </a:rPr>
              <a:t>ÖAW and beyond</a:t>
            </a:r>
            <a:endParaRPr lang="en-US" dirty="0">
              <a:solidFill>
                <a:srgbClr val="A32E95"/>
              </a:solidFill>
              <a:ea typeface="Calibri"/>
              <a:cs typeface="Calibri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8B0D2641-C35E-54B6-0613-7570B8F138AD}"/>
              </a:ext>
            </a:extLst>
          </p:cNvPr>
          <p:cNvSpPr txBox="1"/>
          <p:nvPr/>
        </p:nvSpPr>
        <p:spPr>
          <a:xfrm>
            <a:off x="872403" y="1738978"/>
            <a:ext cx="2215600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A32E95"/>
                </a:solidFill>
                <a:latin typeface="Helvetica" pitchFamily="2" charset="0"/>
                <a:ea typeface="Calibri"/>
                <a:cs typeface="Calibri"/>
              </a:rPr>
              <a:t>MISSION</a:t>
            </a:r>
            <a:endParaRPr lang="en-US" sz="2000" dirty="0">
              <a:solidFill>
                <a:srgbClr val="A32E95"/>
              </a:solidFill>
              <a:latin typeface="Helvetica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 descr="A blue and black logo&#10;&#10;AI-generated content may be incorrect.">
            <a:extLst>
              <a:ext uri="{FF2B5EF4-FFF2-40B4-BE49-F238E27FC236}">
                <a16:creationId xmlns:a16="http://schemas.microsoft.com/office/drawing/2014/main" id="{140D03B9-8894-5685-BB45-45A504471D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7200" y="114976"/>
            <a:ext cx="1777697" cy="734076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pic>
        <p:nvPicPr>
          <p:cNvPr id="4" name="Picture 3" descr="A green arrow pointing up to a world map&#10;&#10;Description automatically generated">
            <a:extLst>
              <a:ext uri="{FF2B5EF4-FFF2-40B4-BE49-F238E27FC236}">
                <a16:creationId xmlns:a16="http://schemas.microsoft.com/office/drawing/2014/main" id="{2D593EDD-D3C6-F935-25CF-3C4207155B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94897" y="5136339"/>
            <a:ext cx="911345" cy="641230"/>
          </a:xfrm>
          <a:prstGeom prst="rect">
            <a:avLst/>
          </a:prstGeom>
        </p:spPr>
      </p:pic>
      <p:sp>
        <p:nvSpPr>
          <p:cNvPr id="5" name="Rectangle: Rounded Corners 21">
            <a:extLst>
              <a:ext uri="{FF2B5EF4-FFF2-40B4-BE49-F238E27FC236}">
                <a16:creationId xmlns:a16="http://schemas.microsoft.com/office/drawing/2014/main" id="{A4D8426E-1C2D-A7AA-F4AA-3C18B8034C3A}"/>
              </a:ext>
            </a:extLst>
          </p:cNvPr>
          <p:cNvSpPr/>
          <p:nvPr/>
        </p:nvSpPr>
        <p:spPr>
          <a:xfrm>
            <a:off x="587664" y="3230062"/>
            <a:ext cx="9264061" cy="2950034"/>
          </a:xfrm>
          <a:prstGeom prst="round2DiagRect">
            <a:avLst/>
          </a:prstGeom>
          <a:solidFill>
            <a:srgbClr val="71C7C1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01887F"/>
              </a:solidFill>
              <a:highlight>
                <a:srgbClr val="71C7C1"/>
              </a:highlight>
            </a:endParaRP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12AEC3B0-B68A-14E7-1155-2816BCADA634}"/>
              </a:ext>
            </a:extLst>
          </p:cNvPr>
          <p:cNvSpPr txBox="1"/>
          <p:nvPr/>
        </p:nvSpPr>
        <p:spPr>
          <a:xfrm>
            <a:off x="838199" y="3310915"/>
            <a:ext cx="9013525" cy="338554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1887F"/>
                </a:solidFill>
                <a:latin typeface="Helvetica" pitchFamily="2" charset="0"/>
                <a:ea typeface="Calibri"/>
                <a:cs typeface="Calibri"/>
              </a:rPr>
              <a:t>COORDINATORS</a:t>
            </a:r>
          </a:p>
          <a:p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r>
              <a:rPr lang="en-US" sz="1600" dirty="0">
                <a:solidFill>
                  <a:srgbClr val="01887F"/>
                </a:solidFill>
                <a:latin typeface="Calibri"/>
                <a:ea typeface="Calibri"/>
                <a:cs typeface="Calibri"/>
              </a:rPr>
              <a:t>Kati Heinrich (IGF)   Nicki </a:t>
            </a:r>
            <a:r>
              <a:rPr lang="en-US" sz="1600" dirty="0" err="1">
                <a:solidFill>
                  <a:srgbClr val="01887F"/>
                </a:solidFill>
                <a:latin typeface="Calibri"/>
                <a:ea typeface="Calibri"/>
                <a:cs typeface="Calibri"/>
              </a:rPr>
              <a:t>Holighaus</a:t>
            </a:r>
            <a:r>
              <a:rPr lang="en-US" sz="1600" dirty="0">
                <a:solidFill>
                  <a:srgbClr val="01887F"/>
                </a:solidFill>
                <a:latin typeface="Calibri"/>
                <a:ea typeface="Calibri"/>
                <a:cs typeface="Calibri"/>
              </a:rPr>
              <a:t> (ISF)   Claudius Krause (MBI)   Jan </a:t>
            </a:r>
            <a:r>
              <a:rPr lang="en-US" sz="1600" dirty="0" err="1">
                <a:solidFill>
                  <a:srgbClr val="01887F"/>
                </a:solidFill>
                <a:latin typeface="Calibri"/>
                <a:ea typeface="Calibri"/>
                <a:cs typeface="Calibri"/>
              </a:rPr>
              <a:t>Odstrčilík</a:t>
            </a:r>
            <a:r>
              <a:rPr lang="en-US" sz="1600" dirty="0">
                <a:solidFill>
                  <a:srgbClr val="01887F"/>
                </a:solidFill>
                <a:latin typeface="Calibri"/>
                <a:ea typeface="Calibri"/>
                <a:cs typeface="Calibri"/>
              </a:rPr>
              <a:t> (IMAFO)  Claus Trost (ESI)</a:t>
            </a:r>
            <a:endParaRPr lang="en-US" sz="1600" dirty="0">
              <a:solidFill>
                <a:srgbClr val="01887F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</p:txBody>
      </p:sp>
      <p:pic>
        <p:nvPicPr>
          <p:cNvPr id="17" name="Grafik 3" descr="Ein Bild, das Menschliches Gesicht, Person, Kleidung, Lächeln enthält.&#10;&#10;KI-generierte Inhalte können fehlerhaft sein.">
            <a:extLst>
              <a:ext uri="{FF2B5EF4-FFF2-40B4-BE49-F238E27FC236}">
                <a16:creationId xmlns:a16="http://schemas.microsoft.com/office/drawing/2014/main" id="{93BD8002-5FC0-8A65-379E-2FD7A57AD4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3633" y="3775588"/>
            <a:ext cx="1335758" cy="1731819"/>
          </a:xfrm>
          <a:prstGeom prst="rect">
            <a:avLst/>
          </a:prstGeom>
        </p:spPr>
      </p:pic>
      <p:pic>
        <p:nvPicPr>
          <p:cNvPr id="21" name="Grafik 4" descr="Ein Bild, das Menschliches Gesicht, Mann, Handschrift, Person enthält.&#10;&#10;KI-generierte Inhalte können fehlerhaft sein.">
            <a:extLst>
              <a:ext uri="{FF2B5EF4-FFF2-40B4-BE49-F238E27FC236}">
                <a16:creationId xmlns:a16="http://schemas.microsoft.com/office/drawing/2014/main" id="{C9288A0E-A8D2-2FDD-CD0B-4C9150C567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1811" y="3775588"/>
            <a:ext cx="1333501" cy="1731819"/>
          </a:xfrm>
          <a:prstGeom prst="rect">
            <a:avLst/>
          </a:prstGeom>
        </p:spPr>
      </p:pic>
      <p:pic>
        <p:nvPicPr>
          <p:cNvPr id="22" name="Grafik 15" descr="Ein Bild, das Menschliches Gesicht, Kleidung, Person, Lächeln enthält.&#10;&#10;KI-generierte Inhalte können fehlerhaft sein.">
            <a:extLst>
              <a:ext uri="{FF2B5EF4-FFF2-40B4-BE49-F238E27FC236}">
                <a16:creationId xmlns:a16="http://schemas.microsoft.com/office/drawing/2014/main" id="{8D270BAA-2D9C-B9DF-532E-ACA270539C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47732" y="3769493"/>
            <a:ext cx="1463387" cy="1733550"/>
          </a:xfrm>
          <a:prstGeom prst="rect">
            <a:avLst/>
          </a:prstGeom>
        </p:spPr>
      </p:pic>
      <p:pic>
        <p:nvPicPr>
          <p:cNvPr id="24" name="Grafik 16" descr="Ein Bild, das Text, Person, Menschliches Gesicht, Buch enthält.&#10;&#10;KI-generierte Inhalte können fehlerhaft sein.">
            <a:extLst>
              <a:ext uri="{FF2B5EF4-FFF2-40B4-BE49-F238E27FC236}">
                <a16:creationId xmlns:a16="http://schemas.microsoft.com/office/drawing/2014/main" id="{E12B2B0C-AE47-E459-07D0-9F4E1109C7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3539" y="3769493"/>
            <a:ext cx="1298863" cy="1739611"/>
          </a:xfrm>
          <a:prstGeom prst="rect">
            <a:avLst/>
          </a:prstGeom>
        </p:spPr>
      </p:pic>
      <p:pic>
        <p:nvPicPr>
          <p:cNvPr id="25" name="Grafik 20" descr="Ein Bild, das Menschliches Gesicht, Brille, Kleidung, Lächeln enthält.&#10;&#10;KI-generierte Inhalte können fehlerhaft sein.">
            <a:extLst>
              <a:ext uri="{FF2B5EF4-FFF2-40B4-BE49-F238E27FC236}">
                <a16:creationId xmlns:a16="http://schemas.microsoft.com/office/drawing/2014/main" id="{91546B40-9F49-FAEB-9875-FD3ADE8672F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54823" y="3771224"/>
            <a:ext cx="1272887" cy="173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361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2F510-0278-0480-BB7F-222D479F1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21">
            <a:extLst>
              <a:ext uri="{FF2B5EF4-FFF2-40B4-BE49-F238E27FC236}">
                <a16:creationId xmlns:a16="http://schemas.microsoft.com/office/drawing/2014/main" id="{E52C9CDB-9916-E661-9946-9FE2BFE42A6C}"/>
              </a:ext>
            </a:extLst>
          </p:cNvPr>
          <p:cNvSpPr/>
          <p:nvPr/>
        </p:nvSpPr>
        <p:spPr>
          <a:xfrm>
            <a:off x="475406" y="1148304"/>
            <a:ext cx="11557849" cy="5160103"/>
          </a:xfrm>
          <a:prstGeom prst="round2DiagRect">
            <a:avLst/>
          </a:prstGeom>
          <a:solidFill>
            <a:srgbClr val="71C7C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 descr="A black and blue rectangle with black and blue text&#10;&#10;AI-generated content may be incorrect.">
            <a:extLst>
              <a:ext uri="{FF2B5EF4-FFF2-40B4-BE49-F238E27FC236}">
                <a16:creationId xmlns:a16="http://schemas.microsoft.com/office/drawing/2014/main" id="{6B96BFC3-FA61-BCAF-0300-985E8F3AE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" y="2031"/>
            <a:ext cx="2062480" cy="893170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A blue and black logo&#10;&#10;AI-generated content may be incorrect.">
            <a:extLst>
              <a:ext uri="{FF2B5EF4-FFF2-40B4-BE49-F238E27FC236}">
                <a16:creationId xmlns:a16="http://schemas.microsoft.com/office/drawing/2014/main" id="{8810A48B-F8BB-8B17-7F46-D73528D59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200" y="114976"/>
            <a:ext cx="1777697" cy="734076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3DA265B-9B3E-3DDE-1D09-7B9186EB8907}"/>
              </a:ext>
            </a:extLst>
          </p:cNvPr>
          <p:cNvSpPr/>
          <p:nvPr/>
        </p:nvSpPr>
        <p:spPr>
          <a:xfrm>
            <a:off x="2520742" y="210603"/>
            <a:ext cx="154833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CA7FB0-8F2E-C644-8E94-885ED5113069}"/>
              </a:ext>
            </a:extLst>
          </p:cNvPr>
          <p:cNvSpPr/>
          <p:nvPr/>
        </p:nvSpPr>
        <p:spPr>
          <a:xfrm>
            <a:off x="4066110" y="210603"/>
            <a:ext cx="56064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F79C33-7154-EF07-47CE-AECE2B1DE02C}"/>
              </a:ext>
            </a:extLst>
          </p:cNvPr>
          <p:cNvSpPr/>
          <p:nvPr/>
        </p:nvSpPr>
        <p:spPr>
          <a:xfrm>
            <a:off x="8560" y="6437183"/>
            <a:ext cx="40605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3657A1A-811D-3A9C-FC28-AE9401539721}"/>
              </a:ext>
            </a:extLst>
          </p:cNvPr>
          <p:cNvSpPr/>
          <p:nvPr/>
        </p:nvSpPr>
        <p:spPr>
          <a:xfrm>
            <a:off x="4058641" y="6437183"/>
            <a:ext cx="813147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322DF97-8249-925E-BE23-60BCBC4907C3}"/>
              </a:ext>
            </a:extLst>
          </p:cNvPr>
          <p:cNvSpPr txBox="1">
            <a:spLocks/>
          </p:cNvSpPr>
          <p:nvPr/>
        </p:nvSpPr>
        <p:spPr>
          <a:xfrm>
            <a:off x="-48690" y="475997"/>
            <a:ext cx="11557850" cy="626158"/>
          </a:xfrm>
          <a:prstGeom prst="rect">
            <a:avLst/>
          </a:prstGeom>
        </p:spPr>
        <p:txBody>
          <a:bodyPr lIns="91440" tIns="45720" rIns="91440" bIns="4572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383838"/>
                </a:solidFill>
                <a:latin typeface="Helvetica" pitchFamily="2" charset="0"/>
                <a:cs typeface="Calibri"/>
              </a:rPr>
              <a:t>EVENTS</a:t>
            </a:r>
            <a:endParaRPr lang="en-US" dirty="0">
              <a:latin typeface="Helvetica" pitchFamily="2" charset="0"/>
            </a:endParaRPr>
          </a:p>
        </p:txBody>
      </p:sp>
      <p:sp>
        <p:nvSpPr>
          <p:cNvPr id="35" name="TextBox 33">
            <a:extLst>
              <a:ext uri="{FF2B5EF4-FFF2-40B4-BE49-F238E27FC236}">
                <a16:creationId xmlns:a16="http://schemas.microsoft.com/office/drawing/2014/main" id="{CA05CB54-824C-D764-5428-A815A1754F22}"/>
              </a:ext>
            </a:extLst>
          </p:cNvPr>
          <p:cNvSpPr txBox="1"/>
          <p:nvPr/>
        </p:nvSpPr>
        <p:spPr>
          <a:xfrm>
            <a:off x="7905485" y="1413854"/>
            <a:ext cx="3969411" cy="424731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1887F"/>
                </a:solidFill>
                <a:latin typeface="Helvetica" pitchFamily="2" charset="0"/>
                <a:ea typeface="Calibri"/>
                <a:cs typeface="Calibri"/>
              </a:rPr>
              <a:t>ANNUAL ÖAW </a:t>
            </a:r>
            <a:br>
              <a:rPr lang="en-US" sz="2400" dirty="0">
                <a:solidFill>
                  <a:srgbClr val="01887F"/>
                </a:solidFill>
                <a:latin typeface="Helvetica" pitchFamily="2" charset="0"/>
                <a:ea typeface="Calibri"/>
                <a:cs typeface="Calibri"/>
              </a:rPr>
            </a:br>
            <a:r>
              <a:rPr lang="en-US" sz="2400" dirty="0">
                <a:solidFill>
                  <a:srgbClr val="01887F"/>
                </a:solidFill>
                <a:latin typeface="Helvetica" pitchFamily="2" charset="0"/>
                <a:ea typeface="Calibri"/>
                <a:cs typeface="Calibri"/>
              </a:rPr>
              <a:t>AI WINTER SCHOOL</a:t>
            </a:r>
          </a:p>
          <a:p>
            <a:endParaRPr lang="en-US" sz="2400" b="1" i="1" dirty="0">
              <a:solidFill>
                <a:srgbClr val="383838"/>
              </a:solidFill>
              <a:latin typeface="Calibri"/>
              <a:cs typeface="Calibri"/>
            </a:endParaRPr>
          </a:p>
          <a:p>
            <a:r>
              <a:rPr lang="en-US" sz="2000" dirty="0">
                <a:solidFill>
                  <a:srgbClr val="01887F"/>
                </a:solidFill>
                <a:latin typeface="Helvetica" pitchFamily="2" charset="0"/>
                <a:ea typeface="Calibri"/>
                <a:cs typeface="Calibri"/>
              </a:rPr>
              <a:t>YEAR 2026 (16-20.02)</a:t>
            </a:r>
            <a:endParaRPr lang="en-US" sz="2000" dirty="0">
              <a:solidFill>
                <a:srgbClr val="01887F"/>
              </a:solidFill>
              <a:latin typeface="Helvetica" pitchFamily="2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rgbClr val="383838"/>
                </a:solidFill>
                <a:latin typeface="Helvetica" pitchFamily="2" charset="0"/>
              </a:rPr>
              <a:t>40 participants (21 GSK)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rgbClr val="383838"/>
                </a:solidFill>
                <a:latin typeface="Helvetica" pitchFamily="2" charset="0"/>
              </a:rPr>
              <a:t>Lectures 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latin typeface="Helvetica" pitchFamily="2" charset="0"/>
                <a:ea typeface="+mn-lt"/>
                <a:cs typeface="+mn-lt"/>
              </a:rPr>
              <a:t>Introduction to ML/AI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latin typeface="Helvetica" pitchFamily="2" charset="0"/>
                <a:ea typeface="+mn-lt"/>
                <a:cs typeface="+mn-lt"/>
              </a:rPr>
              <a:t>Vibe Coding &amp; „</a:t>
            </a:r>
            <a:r>
              <a:rPr lang="en-US" dirty="0" err="1">
                <a:solidFill>
                  <a:srgbClr val="383838"/>
                </a:solidFill>
                <a:latin typeface="Helvetica" pitchFamily="2" charset="0"/>
                <a:ea typeface="+mn-lt"/>
                <a:cs typeface="+mn-lt"/>
              </a:rPr>
              <a:t>Promptotyping</a:t>
            </a:r>
            <a:r>
              <a:rPr lang="en-US" dirty="0">
                <a:solidFill>
                  <a:srgbClr val="383838"/>
                </a:solidFill>
                <a:latin typeface="Helvetica" pitchFamily="2" charset="0"/>
                <a:ea typeface="+mn-lt"/>
                <a:cs typeface="+mn-lt"/>
              </a:rPr>
              <a:t>”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latin typeface="Helvetica" pitchFamily="2" charset="0"/>
                <a:ea typeface="+mn-lt"/>
                <a:cs typeface="+mn-lt"/>
              </a:rPr>
              <a:t>Ethics and AI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latin typeface="Helvetica" pitchFamily="2" charset="0"/>
                <a:ea typeface="+mn-lt"/>
                <a:cs typeface="+mn-lt"/>
              </a:rPr>
              <a:t>From idea to final project (Code &amp; Data management)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latin typeface="Helvetica" pitchFamily="2" charset="0"/>
                <a:ea typeface="+mn-lt"/>
                <a:cs typeface="+mn-lt"/>
              </a:rPr>
              <a:t>Explainability</a:t>
            </a:r>
          </a:p>
          <a:p>
            <a:endParaRPr lang="en-US" sz="1200" dirty="0">
              <a:solidFill>
                <a:srgbClr val="383838"/>
              </a:solidFill>
            </a:endParaRPr>
          </a:p>
        </p:txBody>
      </p:sp>
      <p:pic>
        <p:nvPicPr>
          <p:cNvPr id="2" name="Grafik 1" descr="Ein Bild, das Im Haus, Computer, Text, Wand enthält.&#10;&#10;KI-generierte Inhalte können fehlerhaft sein.">
            <a:extLst>
              <a:ext uri="{FF2B5EF4-FFF2-40B4-BE49-F238E27FC236}">
                <a16:creationId xmlns:a16="http://schemas.microsoft.com/office/drawing/2014/main" id="{35431EE7-A160-743B-0D20-5D1005A6A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40" y="1413854"/>
            <a:ext cx="6022407" cy="4528014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9271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5E152-6385-8E34-353D-376739487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21">
            <a:extLst>
              <a:ext uri="{FF2B5EF4-FFF2-40B4-BE49-F238E27FC236}">
                <a16:creationId xmlns:a16="http://schemas.microsoft.com/office/drawing/2014/main" id="{F4DAF6F9-AD3A-145B-E4AA-15095509DA12}"/>
              </a:ext>
            </a:extLst>
          </p:cNvPr>
          <p:cNvSpPr/>
          <p:nvPr/>
        </p:nvSpPr>
        <p:spPr>
          <a:xfrm>
            <a:off x="394707" y="1171650"/>
            <a:ext cx="11617867" cy="2823319"/>
          </a:xfrm>
          <a:prstGeom prst="round2DiagRect">
            <a:avLst/>
          </a:prstGeom>
          <a:solidFill>
            <a:srgbClr val="71C7C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group of people in a room&#10;&#10;AI-generated content may be incorrect.">
            <a:extLst>
              <a:ext uri="{FF2B5EF4-FFF2-40B4-BE49-F238E27FC236}">
                <a16:creationId xmlns:a16="http://schemas.microsoft.com/office/drawing/2014/main" id="{C4B77D30-F11A-16F3-4372-E7A263ACB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57" y="1327912"/>
            <a:ext cx="3350456" cy="252000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A black and blue rectangle with black and blue text&#10;&#10;AI-generated content may be incorrect.">
            <a:extLst>
              <a:ext uri="{FF2B5EF4-FFF2-40B4-BE49-F238E27FC236}">
                <a16:creationId xmlns:a16="http://schemas.microsoft.com/office/drawing/2014/main" id="{80923802-4237-7B48-0222-C1775351A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" y="2031"/>
            <a:ext cx="2062480" cy="893170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A blue and black logo&#10;&#10;AI-generated content may be incorrect.">
            <a:extLst>
              <a:ext uri="{FF2B5EF4-FFF2-40B4-BE49-F238E27FC236}">
                <a16:creationId xmlns:a16="http://schemas.microsoft.com/office/drawing/2014/main" id="{DD54FA59-B379-990A-DFF4-F98D0DABD8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7200" y="114976"/>
            <a:ext cx="1777697" cy="734076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5648584-940F-DFB5-895C-808A4A4B7DD0}"/>
              </a:ext>
            </a:extLst>
          </p:cNvPr>
          <p:cNvSpPr/>
          <p:nvPr/>
        </p:nvSpPr>
        <p:spPr>
          <a:xfrm>
            <a:off x="2520742" y="210603"/>
            <a:ext cx="154833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2FC22A-D105-3CF6-80F1-A1A79F2F720F}"/>
              </a:ext>
            </a:extLst>
          </p:cNvPr>
          <p:cNvSpPr/>
          <p:nvPr/>
        </p:nvSpPr>
        <p:spPr>
          <a:xfrm>
            <a:off x="4066110" y="210603"/>
            <a:ext cx="56064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5D2A66D-C5DA-573D-8F78-AD8D6B655017}"/>
              </a:ext>
            </a:extLst>
          </p:cNvPr>
          <p:cNvSpPr/>
          <p:nvPr/>
        </p:nvSpPr>
        <p:spPr>
          <a:xfrm>
            <a:off x="8560" y="6437183"/>
            <a:ext cx="40605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8BCA48C-85EF-1D30-2041-C443BF4A9C0E}"/>
              </a:ext>
            </a:extLst>
          </p:cNvPr>
          <p:cNvSpPr/>
          <p:nvPr/>
        </p:nvSpPr>
        <p:spPr>
          <a:xfrm>
            <a:off x="4058641" y="6437183"/>
            <a:ext cx="813147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7FFF6D7-1872-C472-37B3-777CD57FC562}"/>
              </a:ext>
            </a:extLst>
          </p:cNvPr>
          <p:cNvSpPr txBox="1">
            <a:spLocks/>
          </p:cNvSpPr>
          <p:nvPr/>
        </p:nvSpPr>
        <p:spPr>
          <a:xfrm>
            <a:off x="367909" y="520684"/>
            <a:ext cx="11557850" cy="626158"/>
          </a:xfrm>
          <a:prstGeom prst="rect">
            <a:avLst/>
          </a:prstGeom>
        </p:spPr>
        <p:txBody>
          <a:bodyPr lIns="91440" tIns="45720" rIns="91440" bIns="4572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dirty="0"/>
          </a:p>
        </p:txBody>
      </p:sp>
      <p:sp>
        <p:nvSpPr>
          <p:cNvPr id="35" name="TextBox 33">
            <a:extLst>
              <a:ext uri="{FF2B5EF4-FFF2-40B4-BE49-F238E27FC236}">
                <a16:creationId xmlns:a16="http://schemas.microsoft.com/office/drawing/2014/main" id="{8098123F-0968-560F-D521-4557CC07B300}"/>
              </a:ext>
            </a:extLst>
          </p:cNvPr>
          <p:cNvSpPr txBox="1"/>
          <p:nvPr/>
        </p:nvSpPr>
        <p:spPr>
          <a:xfrm>
            <a:off x="8255325" y="1358393"/>
            <a:ext cx="3527991" cy="206210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1887F"/>
                </a:solidFill>
                <a:latin typeface="Helvetica" pitchFamily="2" charset="0"/>
                <a:ea typeface="Calibri"/>
                <a:cs typeface="Calibri"/>
              </a:rPr>
              <a:t>NETWORKING SEMINARS </a:t>
            </a:r>
            <a:endParaRPr lang="en-US" sz="2000" dirty="0">
              <a:solidFill>
                <a:srgbClr val="383838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</a:rPr>
              <a:t>bi-monthly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</a:rPr>
              <a:t>2 institutes present their AI-related research or plans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</a:rPr>
              <a:t>networking/socializing after scientific part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</a:rPr>
              <a:t>occasionally external speakers</a:t>
            </a:r>
          </a:p>
        </p:txBody>
      </p:sp>
      <p:pic>
        <p:nvPicPr>
          <p:cNvPr id="4" name="Picture 3" descr="A group of people in a classroom&#10;&#10;AI-generated content may be incorrect.">
            <a:extLst>
              <a:ext uri="{FF2B5EF4-FFF2-40B4-BE49-F238E27FC236}">
                <a16:creationId xmlns:a16="http://schemas.microsoft.com/office/drawing/2014/main" id="{46A0B6E7-7C05-C616-3033-986359191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6685" y="1327912"/>
            <a:ext cx="3370704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Rectangle: Rounded Corners 21">
            <a:extLst>
              <a:ext uri="{FF2B5EF4-FFF2-40B4-BE49-F238E27FC236}">
                <a16:creationId xmlns:a16="http://schemas.microsoft.com/office/drawing/2014/main" id="{01389728-48A9-A28A-066D-A754284154AC}"/>
              </a:ext>
            </a:extLst>
          </p:cNvPr>
          <p:cNvSpPr/>
          <p:nvPr/>
        </p:nvSpPr>
        <p:spPr>
          <a:xfrm>
            <a:off x="394707" y="4120750"/>
            <a:ext cx="11617867" cy="2270283"/>
          </a:xfrm>
          <a:prstGeom prst="round2DiagRect">
            <a:avLst/>
          </a:prstGeom>
          <a:solidFill>
            <a:srgbClr val="F7D2F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TextBox 33">
            <a:extLst>
              <a:ext uri="{FF2B5EF4-FFF2-40B4-BE49-F238E27FC236}">
                <a16:creationId xmlns:a16="http://schemas.microsoft.com/office/drawing/2014/main" id="{D40459A5-5923-5515-F850-BB71C7404B18}"/>
              </a:ext>
            </a:extLst>
          </p:cNvPr>
          <p:cNvSpPr txBox="1"/>
          <p:nvPr/>
        </p:nvSpPr>
        <p:spPr>
          <a:xfrm>
            <a:off x="1032165" y="5016021"/>
            <a:ext cx="3298734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A32E95"/>
                </a:solidFill>
                <a:latin typeface="Helvetica" pitchFamily="2" charset="0"/>
                <a:ea typeface="Calibri"/>
                <a:cs typeface="Calibri"/>
              </a:rPr>
              <a:t>SPECIAL SEMINARS </a:t>
            </a:r>
          </a:p>
        </p:txBody>
      </p:sp>
      <p:pic>
        <p:nvPicPr>
          <p:cNvPr id="11" name="Picture 10" descr="A black cover with colorful waves&#10;&#10;AI-generated content may be incorrect.">
            <a:extLst>
              <a:ext uri="{FF2B5EF4-FFF2-40B4-BE49-F238E27FC236}">
                <a16:creationId xmlns:a16="http://schemas.microsoft.com/office/drawing/2014/main" id="{1732D1C3-0CCC-AC63-C41D-5FDDE7E7D0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0965" y="4227527"/>
            <a:ext cx="3671039" cy="207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A diagram of a memory&#10;&#10;AI-generated content may be incorrect.">
            <a:extLst>
              <a:ext uri="{FF2B5EF4-FFF2-40B4-BE49-F238E27FC236}">
                <a16:creationId xmlns:a16="http://schemas.microsoft.com/office/drawing/2014/main" id="{5531BC01-082A-DE7E-B936-F82E11FD21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0575" y="4217820"/>
            <a:ext cx="3286718" cy="2070000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52694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632E2-3E9B-2F10-301E-F2D53C4A2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and blue rectangle with black and blue text&#10;&#10;AI-generated content may be incorrect.">
            <a:extLst>
              <a:ext uri="{FF2B5EF4-FFF2-40B4-BE49-F238E27FC236}">
                <a16:creationId xmlns:a16="http://schemas.microsoft.com/office/drawing/2014/main" id="{D6D16C1D-648D-36AE-097C-0C6FA5CEB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" y="2031"/>
            <a:ext cx="2062480" cy="893170"/>
          </a:xfrm>
          <a:prstGeom prst="rect">
            <a:avLst/>
          </a:prstGeom>
          <a:ln>
            <a:noFill/>
          </a:ln>
        </p:spPr>
      </p:pic>
      <p:pic>
        <p:nvPicPr>
          <p:cNvPr id="3" name="Picture 2" descr="Ein Bild, das Text, Screenshot, Schrift, Dokument enthält.&#10;&#10;KI-generierte Inhalte können fehlerhaft sein.">
            <a:extLst>
              <a:ext uri="{FF2B5EF4-FFF2-40B4-BE49-F238E27FC236}">
                <a16:creationId xmlns:a16="http://schemas.microsoft.com/office/drawing/2014/main" id="{980FB012-66BB-DE36-CF6D-1D72833F6FE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5465"/>
          <a:stretch>
            <a:fillRect/>
          </a:stretch>
        </p:blipFill>
        <p:spPr>
          <a:xfrm>
            <a:off x="382848" y="1271493"/>
            <a:ext cx="5225902" cy="2509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A blue and black logo&#10;&#10;AI-generated content may be incorrect.">
            <a:extLst>
              <a:ext uri="{FF2B5EF4-FFF2-40B4-BE49-F238E27FC236}">
                <a16:creationId xmlns:a16="http://schemas.microsoft.com/office/drawing/2014/main" id="{3A4FA8D1-E11B-4D79-EC07-95E97D03A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7200" y="114976"/>
            <a:ext cx="1777697" cy="734076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5137EA7-1F41-51B6-DA24-DA6E68CA1AF9}"/>
              </a:ext>
            </a:extLst>
          </p:cNvPr>
          <p:cNvSpPr/>
          <p:nvPr/>
        </p:nvSpPr>
        <p:spPr>
          <a:xfrm>
            <a:off x="2520742" y="210603"/>
            <a:ext cx="154833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FB8422D-E2DF-7909-1B24-80B6098BCAC9}"/>
              </a:ext>
            </a:extLst>
          </p:cNvPr>
          <p:cNvSpPr/>
          <p:nvPr/>
        </p:nvSpPr>
        <p:spPr>
          <a:xfrm>
            <a:off x="4066110" y="210603"/>
            <a:ext cx="56064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52BCC4A-CF84-12A4-629F-9FD563F2CC88}"/>
              </a:ext>
            </a:extLst>
          </p:cNvPr>
          <p:cNvSpPr/>
          <p:nvPr/>
        </p:nvSpPr>
        <p:spPr>
          <a:xfrm>
            <a:off x="8560" y="6437183"/>
            <a:ext cx="40605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8EE3D3-4E8D-E6D9-1104-BD2C7393D232}"/>
              </a:ext>
            </a:extLst>
          </p:cNvPr>
          <p:cNvSpPr/>
          <p:nvPr/>
        </p:nvSpPr>
        <p:spPr>
          <a:xfrm>
            <a:off x="4058641" y="6437183"/>
            <a:ext cx="813147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21">
            <a:extLst>
              <a:ext uri="{FF2B5EF4-FFF2-40B4-BE49-F238E27FC236}">
                <a16:creationId xmlns:a16="http://schemas.microsoft.com/office/drawing/2014/main" id="{E52C324D-9F2B-016C-1D12-36846BF51554}"/>
              </a:ext>
            </a:extLst>
          </p:cNvPr>
          <p:cNvSpPr/>
          <p:nvPr/>
        </p:nvSpPr>
        <p:spPr>
          <a:xfrm>
            <a:off x="5964276" y="1240097"/>
            <a:ext cx="6125505" cy="2533798"/>
          </a:xfrm>
          <a:prstGeom prst="round2DiagRect">
            <a:avLst/>
          </a:prstGeom>
          <a:solidFill>
            <a:srgbClr val="71C7C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A9183F3-E01E-19AC-954D-006CB89F0215}"/>
              </a:ext>
            </a:extLst>
          </p:cNvPr>
          <p:cNvSpPr txBox="1">
            <a:spLocks/>
          </p:cNvSpPr>
          <p:nvPr/>
        </p:nvSpPr>
        <p:spPr>
          <a:xfrm>
            <a:off x="367909" y="520684"/>
            <a:ext cx="11557850" cy="626158"/>
          </a:xfrm>
          <a:prstGeom prst="rect">
            <a:avLst/>
          </a:prstGeom>
        </p:spPr>
        <p:txBody>
          <a:bodyPr lIns="91440" tIns="45720" rIns="91440" bIns="4572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383838"/>
                </a:solidFill>
                <a:latin typeface="Helvetica" pitchFamily="2" charset="0"/>
                <a:ea typeface="+mj-lt"/>
                <a:cs typeface="+mj-lt"/>
              </a:rPr>
              <a:t>AI COMPETENCE</a:t>
            </a:r>
            <a:r>
              <a:rPr lang="en-US" sz="3200" dirty="0">
                <a:solidFill>
                  <a:srgbClr val="383838"/>
                </a:solidFill>
                <a:latin typeface="Helvetica" pitchFamily="2" charset="0"/>
                <a:cs typeface="Calibri"/>
              </a:rPr>
              <a:t> </a:t>
            </a:r>
            <a:endParaRPr lang="en-US" sz="3200" dirty="0">
              <a:solidFill>
                <a:srgbClr val="383838"/>
              </a:solidFill>
              <a:latin typeface="Helvetica" pitchFamily="2" charset="0"/>
              <a:ea typeface="Calibri"/>
              <a:cs typeface="Calibri"/>
            </a:endParaRP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87FB4490-D135-918E-BA4D-7FC75FB48D74}"/>
              </a:ext>
            </a:extLst>
          </p:cNvPr>
          <p:cNvSpPr txBox="1"/>
          <p:nvPr/>
        </p:nvSpPr>
        <p:spPr>
          <a:xfrm>
            <a:off x="6374167" y="1129090"/>
            <a:ext cx="5304285" cy="244169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dirty="0"/>
          </a:p>
          <a:p>
            <a:r>
              <a:rPr lang="en-US" sz="2000" dirty="0">
                <a:solidFill>
                  <a:srgbClr val="01887F"/>
                </a:solidFill>
              </a:rPr>
              <a:t>AI EXPERTISE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83838"/>
                </a:solidFill>
              </a:rPr>
              <a:t>A resource for internal and external researchers to locate experts at the ÖAW</a:t>
            </a:r>
          </a:p>
          <a:p>
            <a:pPr marL="285750" indent="-285750">
              <a:spcAft>
                <a:spcPts val="800"/>
              </a:spcAft>
              <a:buFont typeface="Arial"/>
              <a:buChar char="•"/>
            </a:pPr>
            <a:endParaRPr lang="en-US" dirty="0">
              <a:solidFill>
                <a:srgbClr val="01887F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383838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1887F"/>
              </a:solidFill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19FEAA4-6E44-2A59-2761-6F39C9CC070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7909" y="4085392"/>
            <a:ext cx="3221690" cy="6380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7ED6D8-CC72-062E-65B0-EA3880DD2C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234" y="5032666"/>
            <a:ext cx="2124436" cy="1170474"/>
          </a:xfrm>
          <a:prstGeom prst="rect">
            <a:avLst/>
          </a:prstGeom>
        </p:spPr>
      </p:pic>
      <p:pic>
        <p:nvPicPr>
          <p:cNvPr id="6" name="Picture 5" descr="A blue and black logo&#10;&#10;AI-generated content may be incorrect.">
            <a:extLst>
              <a:ext uri="{FF2B5EF4-FFF2-40B4-BE49-F238E27FC236}">
                <a16:creationId xmlns:a16="http://schemas.microsoft.com/office/drawing/2014/main" id="{35293565-0FA4-E575-3E62-485325EDC0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5238" y="4187379"/>
            <a:ext cx="1873512" cy="1873512"/>
          </a:xfrm>
          <a:prstGeom prst="rect">
            <a:avLst/>
          </a:prstGeom>
        </p:spPr>
      </p:pic>
      <p:sp>
        <p:nvSpPr>
          <p:cNvPr id="9" name="Rectangle: Rounded Corners 21">
            <a:extLst>
              <a:ext uri="{FF2B5EF4-FFF2-40B4-BE49-F238E27FC236}">
                <a16:creationId xmlns:a16="http://schemas.microsoft.com/office/drawing/2014/main" id="{5D991351-9203-DA2C-202E-D1B3143F840D}"/>
              </a:ext>
            </a:extLst>
          </p:cNvPr>
          <p:cNvSpPr/>
          <p:nvPr/>
        </p:nvSpPr>
        <p:spPr>
          <a:xfrm>
            <a:off x="5964276" y="3857236"/>
            <a:ext cx="6048298" cy="2533798"/>
          </a:xfrm>
          <a:prstGeom prst="round2DiagRect">
            <a:avLst/>
          </a:prstGeom>
          <a:solidFill>
            <a:srgbClr val="F7D2F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</a:pPr>
            <a:endParaRPr lang="en-US" dirty="0">
              <a:solidFill>
                <a:srgbClr val="383838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D32F76-491D-8EC2-2DCA-37275417E5A6}"/>
              </a:ext>
            </a:extLst>
          </p:cNvPr>
          <p:cNvSpPr txBox="1"/>
          <p:nvPr/>
        </p:nvSpPr>
        <p:spPr>
          <a:xfrm>
            <a:off x="6301628" y="4077236"/>
            <a:ext cx="5252686" cy="1159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2000" dirty="0">
                <a:solidFill>
                  <a:srgbClr val="A32E95"/>
                </a:solidFill>
              </a:rPr>
              <a:t>AI FEEDBACK </a:t>
            </a:r>
          </a:p>
          <a:p>
            <a:pPr marL="285750" indent="-285750">
              <a:spcAft>
                <a:spcPts val="800"/>
              </a:spcAft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</a:rPr>
              <a:t>Regular </a:t>
            </a:r>
            <a:r>
              <a:rPr lang="en-US" dirty="0">
                <a:solidFill>
                  <a:srgbClr val="A32E95"/>
                </a:solidFill>
              </a:rPr>
              <a:t>exchange with CDSO </a:t>
            </a:r>
            <a:r>
              <a:rPr lang="en-US" dirty="0">
                <a:solidFill>
                  <a:srgbClr val="383838"/>
                </a:solidFill>
              </a:rPr>
              <a:t>Bernd Wachmann</a:t>
            </a:r>
          </a:p>
          <a:p>
            <a:pPr marL="285750" indent="-285750">
              <a:spcAft>
                <a:spcPts val="800"/>
              </a:spcAft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</a:rPr>
              <a:t>Involvement in </a:t>
            </a:r>
            <a:r>
              <a:rPr lang="en-US" dirty="0">
                <a:solidFill>
                  <a:srgbClr val="A32E95"/>
                </a:solidFill>
              </a:rPr>
              <a:t>AI Factory Austria </a:t>
            </a:r>
            <a:r>
              <a:rPr lang="en-US" dirty="0">
                <a:solidFill>
                  <a:srgbClr val="383838"/>
                </a:solidFill>
              </a:rPr>
              <a:t>Proposal</a:t>
            </a:r>
          </a:p>
        </p:txBody>
      </p:sp>
    </p:spTree>
    <p:extLst>
      <p:ext uri="{BB962C8B-B14F-4D97-AF65-F5344CB8AC3E}">
        <p14:creationId xmlns:p14="http://schemas.microsoft.com/office/powerpoint/2010/main" val="81630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58EB1D-CD71-4C28-2FC7-96E984BA1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and blue rectangle with black and blue text&#10;&#10;AI-generated content may be incorrect.">
            <a:extLst>
              <a:ext uri="{FF2B5EF4-FFF2-40B4-BE49-F238E27FC236}">
                <a16:creationId xmlns:a16="http://schemas.microsoft.com/office/drawing/2014/main" id="{16438592-CF7E-0C21-E2E7-AC133CDB5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" y="2031"/>
            <a:ext cx="2062480" cy="893170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A blue and black logo&#10;&#10;AI-generated content may be incorrect.">
            <a:extLst>
              <a:ext uri="{FF2B5EF4-FFF2-40B4-BE49-F238E27FC236}">
                <a16:creationId xmlns:a16="http://schemas.microsoft.com/office/drawing/2014/main" id="{DE65EFBB-1803-8FFE-CD9E-1720C6A582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200" y="114976"/>
            <a:ext cx="1777697" cy="734076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87C69A-AFF3-542D-5F89-6E152071AE57}"/>
              </a:ext>
            </a:extLst>
          </p:cNvPr>
          <p:cNvSpPr/>
          <p:nvPr/>
        </p:nvSpPr>
        <p:spPr>
          <a:xfrm>
            <a:off x="2520742" y="210603"/>
            <a:ext cx="154833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BAC1A0-8BA7-37BB-69F6-F44D36400AB5}"/>
              </a:ext>
            </a:extLst>
          </p:cNvPr>
          <p:cNvSpPr/>
          <p:nvPr/>
        </p:nvSpPr>
        <p:spPr>
          <a:xfrm>
            <a:off x="4066110" y="210603"/>
            <a:ext cx="56064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C61484-09B7-FF10-2A64-56AF8D1C1001}"/>
              </a:ext>
            </a:extLst>
          </p:cNvPr>
          <p:cNvSpPr/>
          <p:nvPr/>
        </p:nvSpPr>
        <p:spPr>
          <a:xfrm>
            <a:off x="8560" y="6437183"/>
            <a:ext cx="40605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3AB6D8-4002-CBE3-0538-E42E8AA1AF2E}"/>
              </a:ext>
            </a:extLst>
          </p:cNvPr>
          <p:cNvSpPr/>
          <p:nvPr/>
        </p:nvSpPr>
        <p:spPr>
          <a:xfrm>
            <a:off x="4058641" y="6437183"/>
            <a:ext cx="813147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E489A50-CDED-05EB-50BC-73D775003CAA}"/>
              </a:ext>
            </a:extLst>
          </p:cNvPr>
          <p:cNvSpPr txBox="1">
            <a:spLocks/>
          </p:cNvSpPr>
          <p:nvPr/>
        </p:nvSpPr>
        <p:spPr>
          <a:xfrm>
            <a:off x="367909" y="552264"/>
            <a:ext cx="11557850" cy="626158"/>
          </a:xfrm>
          <a:prstGeom prst="rect">
            <a:avLst/>
          </a:prstGeom>
        </p:spPr>
        <p:txBody>
          <a:bodyPr lIns="91440" tIns="45720" rIns="91440" bIns="4572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383838"/>
                </a:solidFill>
                <a:latin typeface="Helvetica" pitchFamily="2" charset="0"/>
                <a:cs typeface="Calibri"/>
              </a:rPr>
              <a:t>AI SUPPORT</a:t>
            </a:r>
            <a:endParaRPr lang="en-US" sz="3200" dirty="0">
              <a:solidFill>
                <a:srgbClr val="000000"/>
              </a:solidFill>
              <a:latin typeface="Helvetica" pitchFamily="2" charset="0"/>
              <a:cs typeface="Calibri"/>
            </a:endParaRPr>
          </a:p>
        </p:txBody>
      </p:sp>
      <p:sp>
        <p:nvSpPr>
          <p:cNvPr id="4" name="Rectangle: Rounded Corners 21">
            <a:extLst>
              <a:ext uri="{FF2B5EF4-FFF2-40B4-BE49-F238E27FC236}">
                <a16:creationId xmlns:a16="http://schemas.microsoft.com/office/drawing/2014/main" id="{5842E132-B5CA-CAE8-1704-61C86D1D936A}"/>
              </a:ext>
            </a:extLst>
          </p:cNvPr>
          <p:cNvSpPr/>
          <p:nvPr/>
        </p:nvSpPr>
        <p:spPr>
          <a:xfrm>
            <a:off x="1227261" y="3503433"/>
            <a:ext cx="9760408" cy="2919535"/>
          </a:xfrm>
          <a:prstGeom prst="round2DiagRect">
            <a:avLst/>
          </a:prstGeom>
          <a:solidFill>
            <a:srgbClr val="71C7C1">
              <a:alpha val="3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530C095-1721-EDAE-D446-A1FE167C56DD}"/>
              </a:ext>
            </a:extLst>
          </p:cNvPr>
          <p:cNvSpPr txBox="1">
            <a:spLocks/>
          </p:cNvSpPr>
          <p:nvPr/>
        </p:nvSpPr>
        <p:spPr>
          <a:xfrm>
            <a:off x="627423" y="3521580"/>
            <a:ext cx="11557000" cy="6270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rgbClr val="383838"/>
                </a:solidFill>
                <a:latin typeface="Calibri"/>
                <a:cs typeface="Calibri"/>
              </a:rPr>
              <a:t>e.g., AI</a:t>
            </a:r>
            <a:r>
              <a:rPr lang="en-US" sz="2000" b="1" dirty="0">
                <a:solidFill>
                  <a:srgbClr val="383838"/>
                </a:solidFill>
                <a:latin typeface="Calibri"/>
                <a:ea typeface="Calibri"/>
                <a:cs typeface="Calibri"/>
              </a:rPr>
              <a:t> meets Humanities &amp; Social Sciences Conference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D58D0F-F086-9C3F-C045-CC493841F602}"/>
              </a:ext>
            </a:extLst>
          </p:cNvPr>
          <p:cNvSpPr txBox="1"/>
          <p:nvPr/>
        </p:nvSpPr>
        <p:spPr>
          <a:xfrm>
            <a:off x="1390228" y="4061983"/>
            <a:ext cx="9401397" cy="11387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383838"/>
                </a:solidFill>
                <a:latin typeface="Aptos"/>
                <a:ea typeface="Calibri"/>
                <a:cs typeface="Calibri"/>
              </a:rPr>
              <a:t>23-25 June 2025</a:t>
            </a:r>
            <a:endParaRPr lang="en-US" dirty="0">
              <a:solidFill>
                <a:srgbClr val="383838"/>
              </a:solidFill>
              <a:latin typeface="Aptos"/>
            </a:endParaRPr>
          </a:p>
          <a:p>
            <a:pPr algn="ctr"/>
            <a:r>
              <a:rPr lang="en-US" b="1" dirty="0">
                <a:solidFill>
                  <a:srgbClr val="383838"/>
                </a:solidFill>
                <a:latin typeface="Aptos"/>
                <a:ea typeface="Calibri"/>
                <a:cs typeface="Calibri"/>
              </a:rPr>
              <a:t>Austrian Academy of Sciences (Main Building, Dr-Ignaz-Seipel-Platz 2, Vienna)</a:t>
            </a:r>
            <a:endParaRPr lang="en-US" dirty="0">
              <a:solidFill>
                <a:srgbClr val="383838"/>
              </a:solidFill>
              <a:latin typeface="Aptos"/>
            </a:endParaRPr>
          </a:p>
          <a:p>
            <a:pPr algn="ctr"/>
            <a:endParaRPr lang="en-US" sz="1400" b="1" dirty="0">
              <a:solidFill>
                <a:srgbClr val="383838"/>
              </a:solidFill>
              <a:latin typeface="Calibri"/>
              <a:ea typeface="Calibri"/>
              <a:cs typeface="Calibri"/>
            </a:endParaRPr>
          </a:p>
          <a:p>
            <a:pPr algn="ctr"/>
            <a:endParaRPr lang="en-US" dirty="0"/>
          </a:p>
        </p:txBody>
      </p:sp>
      <p:pic>
        <p:nvPicPr>
          <p:cNvPr id="16" name="Picture 15" descr="A black background with white lines&#10;&#10;Description automatically generated">
            <a:extLst>
              <a:ext uri="{FF2B5EF4-FFF2-40B4-BE49-F238E27FC236}">
                <a16:creationId xmlns:a16="http://schemas.microsoft.com/office/drawing/2014/main" id="{C42B5634-47DF-CD63-A4F2-8717F77FD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5442" y="4918812"/>
            <a:ext cx="1630033" cy="6124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7B1B5DE-D00A-9F8F-FE5A-258F82F5B5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3076" y="4958743"/>
            <a:ext cx="1725284" cy="462232"/>
          </a:xfrm>
          <a:prstGeom prst="rect">
            <a:avLst/>
          </a:prstGeom>
        </p:spPr>
      </p:pic>
      <p:pic>
        <p:nvPicPr>
          <p:cNvPr id="23" name="Picture 22" descr="A group of blue and white objects&#10;&#10;AI-generated content may be incorrect.">
            <a:extLst>
              <a:ext uri="{FF2B5EF4-FFF2-40B4-BE49-F238E27FC236}">
                <a16:creationId xmlns:a16="http://schemas.microsoft.com/office/drawing/2014/main" id="{9BF3B055-D040-B25C-8DCC-7183C7D4F1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9161" y="4869244"/>
            <a:ext cx="3112699" cy="727495"/>
          </a:xfrm>
          <a:prstGeom prst="rect">
            <a:avLst/>
          </a:prstGeom>
        </p:spPr>
      </p:pic>
      <p:pic>
        <p:nvPicPr>
          <p:cNvPr id="25" name="Picture 24" descr="A red logo with text on a black background&#10;&#10;AI-generated content may be incorrect.">
            <a:extLst>
              <a:ext uri="{FF2B5EF4-FFF2-40B4-BE49-F238E27FC236}">
                <a16:creationId xmlns:a16="http://schemas.microsoft.com/office/drawing/2014/main" id="{8E68D8A5-5EFC-1E23-DB08-FC674C3D80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1601" y="4754944"/>
            <a:ext cx="1906798" cy="884208"/>
          </a:xfrm>
          <a:prstGeom prst="rect">
            <a:avLst/>
          </a:prstGeom>
        </p:spPr>
      </p:pic>
      <p:pic>
        <p:nvPicPr>
          <p:cNvPr id="27" name="Picture 26" descr="A logo with blue and yellow squares&#10;&#10;AI-generated content may be incorrect.">
            <a:extLst>
              <a:ext uri="{FF2B5EF4-FFF2-40B4-BE49-F238E27FC236}">
                <a16:creationId xmlns:a16="http://schemas.microsoft.com/office/drawing/2014/main" id="{DE870128-B732-B503-D5CD-D975CC69D1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69359" y="5506160"/>
            <a:ext cx="915171" cy="704492"/>
          </a:xfrm>
          <a:prstGeom prst="rect">
            <a:avLst/>
          </a:prstGeom>
        </p:spPr>
      </p:pic>
      <p:pic>
        <p:nvPicPr>
          <p:cNvPr id="29" name="Picture 28" descr="A close up of a sign&#10;&#10;AI-generated content may be incorrect.">
            <a:extLst>
              <a:ext uri="{FF2B5EF4-FFF2-40B4-BE49-F238E27FC236}">
                <a16:creationId xmlns:a16="http://schemas.microsoft.com/office/drawing/2014/main" id="{72D4F313-975C-25CB-00CD-CCD9E5147A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05923" y="5477587"/>
            <a:ext cx="1738043" cy="718509"/>
          </a:xfrm>
          <a:prstGeom prst="rect">
            <a:avLst/>
          </a:prstGeom>
        </p:spPr>
      </p:pic>
      <p:sp>
        <p:nvSpPr>
          <p:cNvPr id="2" name="Rectangle: Rounded Corners 21">
            <a:extLst>
              <a:ext uri="{FF2B5EF4-FFF2-40B4-BE49-F238E27FC236}">
                <a16:creationId xmlns:a16="http://schemas.microsoft.com/office/drawing/2014/main" id="{F519CEAB-39CB-F2B7-D1E9-7DC4B456A690}"/>
              </a:ext>
            </a:extLst>
          </p:cNvPr>
          <p:cNvSpPr/>
          <p:nvPr/>
        </p:nvSpPr>
        <p:spPr>
          <a:xfrm>
            <a:off x="1252988" y="1252723"/>
            <a:ext cx="9760408" cy="2094023"/>
          </a:xfrm>
          <a:prstGeom prst="round2DiagRect">
            <a:avLst/>
          </a:prstGeom>
          <a:solidFill>
            <a:srgbClr val="F7D2F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</a:pPr>
            <a:endParaRPr lang="en-US" dirty="0">
              <a:solidFill>
                <a:srgbClr val="383838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21781B-09E9-653C-8427-1FDB0C5A37E4}"/>
              </a:ext>
            </a:extLst>
          </p:cNvPr>
          <p:cNvSpPr txBox="1"/>
          <p:nvPr/>
        </p:nvSpPr>
        <p:spPr>
          <a:xfrm>
            <a:off x="1622909" y="1423758"/>
            <a:ext cx="916871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32E95"/>
                </a:solidFill>
              </a:rPr>
              <a:t>EVENT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Financial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Organisational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>
                <a:solidFill>
                  <a:srgbClr val="A32E95"/>
                </a:solidFill>
              </a:rPr>
              <a:t>VISITS / SHORT RESEARCH STAYS (coming)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Support for short stays at ÖAW for guest researchers </a:t>
            </a:r>
          </a:p>
        </p:txBody>
      </p:sp>
    </p:spTree>
    <p:extLst>
      <p:ext uri="{BB962C8B-B14F-4D97-AF65-F5344CB8AC3E}">
        <p14:creationId xmlns:p14="http://schemas.microsoft.com/office/powerpoint/2010/main" val="1249594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9160C-D9AF-893D-DF66-5082DA06A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1">
            <a:extLst>
              <a:ext uri="{FF2B5EF4-FFF2-40B4-BE49-F238E27FC236}">
                <a16:creationId xmlns:a16="http://schemas.microsoft.com/office/drawing/2014/main" id="{C3F2F6EC-AFB9-465B-2B69-3A0FF3F06C10}"/>
              </a:ext>
            </a:extLst>
          </p:cNvPr>
          <p:cNvSpPr/>
          <p:nvPr/>
        </p:nvSpPr>
        <p:spPr>
          <a:xfrm>
            <a:off x="1034074" y="1393067"/>
            <a:ext cx="10170767" cy="4453677"/>
          </a:xfrm>
          <a:prstGeom prst="round2DiagRect">
            <a:avLst/>
          </a:prstGeom>
          <a:solidFill>
            <a:srgbClr val="71C7C1">
              <a:alpha val="2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74813B-9168-B4DC-488D-561DD750266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34474" y="536162"/>
            <a:ext cx="11557000" cy="627062"/>
          </a:xfrm>
          <a:noFill/>
          <a:ln>
            <a:noFill/>
          </a:ln>
        </p:spPr>
        <p:txBody>
          <a:bodyPr lIns="91440" tIns="45720" rIns="91440" bIns="45720" anchor="b">
            <a:normAutofit/>
          </a:bodyPr>
          <a:lstStyle/>
          <a:p>
            <a:pPr algn="ctr"/>
            <a:r>
              <a:rPr lang="en-US" sz="3200" dirty="0">
                <a:solidFill>
                  <a:srgbClr val="383838"/>
                </a:solidFill>
                <a:latin typeface="Helvetica" pitchFamily="2" charset="0"/>
                <a:cs typeface="Calibri"/>
              </a:rPr>
              <a:t>STAY IN CONTACT...</a:t>
            </a:r>
            <a:endParaRPr lang="en-US" sz="3200" dirty="0">
              <a:solidFill>
                <a:srgbClr val="383838"/>
              </a:solidFill>
              <a:latin typeface="Helvetic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7284FF-F7CB-2399-E884-70DF9EE9CFC5}"/>
              </a:ext>
            </a:extLst>
          </p:cNvPr>
          <p:cNvSpPr txBox="1"/>
          <p:nvPr/>
        </p:nvSpPr>
        <p:spPr>
          <a:xfrm>
            <a:off x="1316403" y="1583690"/>
            <a:ext cx="9788104" cy="46228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ea typeface="Calibri" panose="020F0502020204030204"/>
                <a:cs typeface="Calibri" panose="020F0502020204030204"/>
              </a:rPr>
              <a:t>via e-mail: </a:t>
            </a:r>
            <a:endParaRPr lang="en-US" dirty="0">
              <a:solidFill>
                <a:srgbClr val="383838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383838"/>
                </a:solidFill>
                <a:ea typeface="Calibri" panose="020F0502020204030204"/>
                <a:cs typeface="Calibri" panose="020F0502020204030204"/>
              </a:rPr>
              <a:t>  — or —  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rgbClr val="383838"/>
              </a:solidFill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ea typeface="Calibri" panose="020F0502020204030204"/>
                <a:cs typeface="Calibri" panose="020F0502020204030204"/>
              </a:rPr>
              <a:t>via website: 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dirty="0">
              <a:solidFill>
                <a:srgbClr val="383838"/>
              </a:solidFill>
              <a:ea typeface="Calibri" panose="020F0502020204030204"/>
              <a:cs typeface="Calibri" panose="020F0502020204030204"/>
            </a:endParaRPr>
          </a:p>
          <a:p>
            <a:r>
              <a:rPr lang="en-US" dirty="0">
                <a:solidFill>
                  <a:srgbClr val="383838"/>
                </a:solidFill>
                <a:ea typeface="Calibri" panose="020F0502020204030204"/>
                <a:cs typeface="Calibri" panose="020F0502020204030204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ea typeface="Calibri" panose="020F0502020204030204"/>
                <a:cs typeface="Calibri" panose="020F0502020204030204"/>
              </a:rPr>
              <a:t>via </a:t>
            </a:r>
            <a:r>
              <a:rPr lang="en-US" dirty="0" err="1">
                <a:solidFill>
                  <a:srgbClr val="383838"/>
                </a:solidFill>
                <a:ea typeface="Calibri" panose="020F0502020204030204"/>
                <a:cs typeface="Calibri" panose="020F0502020204030204"/>
              </a:rPr>
              <a:t>bluesky</a:t>
            </a:r>
            <a:r>
              <a:rPr lang="en-US" dirty="0">
                <a:solidFill>
                  <a:srgbClr val="383838"/>
                </a:solidFill>
                <a:ea typeface="Calibri" panose="020F0502020204030204"/>
                <a:cs typeface="Calibri" panose="020F0502020204030204"/>
              </a:rPr>
              <a:t>: </a:t>
            </a:r>
          </a:p>
          <a:p>
            <a:endParaRPr lang="en-US" dirty="0">
              <a:solidFill>
                <a:srgbClr val="383838"/>
              </a:solidFill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ea typeface="Calibri" panose="020F0502020204030204"/>
                <a:cs typeface="Calibri" panose="020F0502020204030204"/>
              </a:rPr>
              <a:t>past and upcoming events:   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dirty="0">
              <a:solidFill>
                <a:srgbClr val="383838"/>
              </a:solidFill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solidFill>
                  <a:srgbClr val="383838"/>
                </a:solidFill>
                <a:ea typeface="Calibri" panose="020F0502020204030204"/>
                <a:cs typeface="Calibri" panose="020F0502020204030204"/>
              </a:rPr>
              <a:t>general questions, ideas, concerns: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b="1" dirty="0">
              <a:solidFill>
                <a:srgbClr val="383838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BF3EB3-8984-9246-C6B6-20C1E980922E}"/>
              </a:ext>
            </a:extLst>
          </p:cNvPr>
          <p:cNvSpPr txBox="1"/>
          <p:nvPr/>
        </p:nvSpPr>
        <p:spPr>
          <a:xfrm>
            <a:off x="3443833" y="1585028"/>
            <a:ext cx="7428699" cy="50383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dirty="0">
                <a:solidFill>
                  <a:srgbClr val="01887F"/>
                </a:solidFill>
                <a:latin typeface="Aptos"/>
                <a:ea typeface="Calibri"/>
                <a:cs typeface="Calibri"/>
              </a:rPr>
              <a:t>https://lists.oeaw.ac.at/mailman/listinfo/mla2s </a:t>
            </a:r>
          </a:p>
          <a:p>
            <a:pPr algn="r">
              <a:lnSpc>
                <a:spcPct val="150000"/>
              </a:lnSpc>
            </a:pPr>
            <a:r>
              <a:rPr lang="en-US" dirty="0">
                <a:solidFill>
                  <a:srgbClr val="383838"/>
                </a:solidFill>
                <a:latin typeface="Aptos"/>
                <a:ea typeface="Calibri"/>
                <a:cs typeface="Calibri"/>
              </a:rPr>
              <a:t>e-mail  subject “subscribe” to </a:t>
            </a:r>
            <a:r>
              <a:rPr lang="en-US" dirty="0">
                <a:solidFill>
                  <a:srgbClr val="01887F"/>
                </a:solidFill>
                <a:latin typeface="Aptos"/>
                <a:ea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mla2s-request@lists.oeaw.ac.at</a:t>
            </a:r>
          </a:p>
          <a:p>
            <a:pPr>
              <a:lnSpc>
                <a:spcPct val="150000"/>
              </a:lnSpc>
            </a:pPr>
            <a:endParaRPr lang="en-US" dirty="0">
              <a:latin typeface="Aptos"/>
              <a:ea typeface="Calibri"/>
              <a:cs typeface="Calibri"/>
            </a:endParaRPr>
          </a:p>
          <a:p>
            <a:pPr algn="r">
              <a:lnSpc>
                <a:spcPct val="150000"/>
              </a:lnSpc>
            </a:pPr>
            <a:r>
              <a:rPr lang="en-US" dirty="0">
                <a:solidFill>
                  <a:srgbClr val="01887F"/>
                </a:solidFill>
                <a:latin typeface="Aptos"/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https://www.oeaw.ac.at/mla2s/</a:t>
            </a:r>
            <a:endParaRPr lang="en-US" dirty="0">
              <a:solidFill>
                <a:srgbClr val="01887F"/>
              </a:solidFill>
              <a:latin typeface="Aptos"/>
              <a:ea typeface="Calibri"/>
              <a:cs typeface="Calibri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r">
              <a:lnSpc>
                <a:spcPct val="150000"/>
              </a:lnSpc>
            </a:pPr>
            <a:endParaRPr lang="en-US" dirty="0">
              <a:solidFill>
                <a:srgbClr val="000000"/>
              </a:solidFill>
              <a:latin typeface="Aptos"/>
              <a:ea typeface="Calibri"/>
              <a:cs typeface="Calibri"/>
            </a:endParaRPr>
          </a:p>
          <a:p>
            <a:pPr algn="r"/>
            <a:r>
              <a:rPr lang="en-US" dirty="0">
                <a:solidFill>
                  <a:srgbClr val="01887F"/>
                </a:solidFill>
                <a:latin typeface="Aptos"/>
                <a:ea typeface="+mn-lt"/>
                <a:cs typeface="+mn-lt"/>
              </a:rPr>
              <a:t> #MLA2S</a:t>
            </a:r>
            <a:endParaRPr lang="en-US" dirty="0">
              <a:solidFill>
                <a:srgbClr val="01887F"/>
              </a:solidFill>
              <a:latin typeface="Aptos"/>
              <a:ea typeface="Calibri"/>
              <a:cs typeface="Calibri"/>
            </a:endParaRPr>
          </a:p>
          <a:p>
            <a:pPr algn="r"/>
            <a:r>
              <a:rPr lang="en-US" dirty="0">
                <a:solidFill>
                  <a:srgbClr val="01887F"/>
                </a:solidFill>
                <a:latin typeface="Aptos"/>
                <a:ea typeface="Calibri"/>
                <a:cs typeface="Calibri"/>
              </a:rPr>
              <a:t>@mla2s-oeaw.bsky.social</a:t>
            </a:r>
            <a:endParaRPr lang="en-US" dirty="0">
              <a:solidFill>
                <a:srgbClr val="01887F"/>
              </a:solidFill>
              <a:ea typeface="Calibri"/>
              <a:cs typeface="Calibri"/>
            </a:endParaRPr>
          </a:p>
          <a:p>
            <a:pPr algn="r"/>
            <a:endParaRPr lang="en-US" dirty="0">
              <a:latin typeface="Aptos"/>
              <a:ea typeface="Calibri"/>
              <a:cs typeface="Calibri"/>
            </a:endParaRPr>
          </a:p>
          <a:p>
            <a:pPr algn="r">
              <a:lnSpc>
                <a:spcPct val="150000"/>
              </a:lnSpc>
            </a:pPr>
            <a:r>
              <a:rPr lang="en-US" dirty="0">
                <a:solidFill>
                  <a:srgbClr val="01887F"/>
                </a:solidFill>
                <a:latin typeface="Aptos"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https://indico.global/category/958/</a:t>
            </a:r>
            <a:endParaRPr lang="en-US" dirty="0">
              <a:solidFill>
                <a:srgbClr val="01887F"/>
              </a:solidFill>
              <a:ea typeface="+mn-lt"/>
              <a:cs typeface="+mn-lt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r">
              <a:lnSpc>
                <a:spcPct val="150000"/>
              </a:lnSpc>
            </a:pPr>
            <a:endParaRPr lang="en-US" dirty="0">
              <a:solidFill>
                <a:srgbClr val="01887F"/>
              </a:solidFill>
              <a:ea typeface="+mn-lt"/>
              <a:cs typeface="+mn-lt"/>
            </a:endParaRPr>
          </a:p>
          <a:p>
            <a:pPr algn="r">
              <a:lnSpc>
                <a:spcPct val="150000"/>
              </a:lnSpc>
            </a:pPr>
            <a:r>
              <a:rPr lang="en-US" dirty="0">
                <a:solidFill>
                  <a:srgbClr val="01887F"/>
                </a:solidFill>
                <a:ea typeface="+mn-lt"/>
                <a:cs typeface="+mn-lt"/>
              </a:rPr>
              <a:t>mla2s-admin@oeaw.ac.at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>
              <a:latin typeface="Aptos"/>
              <a:ea typeface="Calibri"/>
              <a:cs typeface="Calibri"/>
            </a:endParaRPr>
          </a:p>
          <a:p>
            <a:pPr>
              <a:lnSpc>
                <a:spcPct val="150000"/>
              </a:lnSpc>
            </a:pPr>
            <a:endParaRPr lang="en-US" dirty="0">
              <a:ea typeface="Calibri"/>
              <a:cs typeface="Calibri"/>
            </a:endParaRPr>
          </a:p>
        </p:txBody>
      </p:sp>
      <p:pic>
        <p:nvPicPr>
          <p:cNvPr id="6" name="Picture 5" descr="A blue and black logo&#10;&#10;AI-generated content may be incorrect.">
            <a:extLst>
              <a:ext uri="{FF2B5EF4-FFF2-40B4-BE49-F238E27FC236}">
                <a16:creationId xmlns:a16="http://schemas.microsoft.com/office/drawing/2014/main" id="{15015D2E-2FCD-0D1B-E0DE-935ADFDCC2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7200" y="114976"/>
            <a:ext cx="1777697" cy="734076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/>
        </p:spPr>
      </p:pic>
      <p:pic>
        <p:nvPicPr>
          <p:cNvPr id="4" name="Picture 3" descr="A black and blue rectangle with black and blue text&#10;&#10;AI-generated content may be incorrect.">
            <a:extLst>
              <a:ext uri="{FF2B5EF4-FFF2-40B4-BE49-F238E27FC236}">
                <a16:creationId xmlns:a16="http://schemas.microsoft.com/office/drawing/2014/main" id="{4E94C229-ED75-715A-CD4A-FFE18F4B0C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" y="1186"/>
            <a:ext cx="2062480" cy="893170"/>
          </a:xfrm>
          <a:prstGeom prst="rect">
            <a:avLst/>
          </a:prstGeom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4CBC9BE-1F74-6300-0ACC-775FEEE03616}"/>
              </a:ext>
            </a:extLst>
          </p:cNvPr>
          <p:cNvSpPr/>
          <p:nvPr/>
        </p:nvSpPr>
        <p:spPr>
          <a:xfrm>
            <a:off x="2520742" y="210603"/>
            <a:ext cx="154833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7F8095-63C4-D79B-34B2-34B623A4449D}"/>
              </a:ext>
            </a:extLst>
          </p:cNvPr>
          <p:cNvSpPr/>
          <p:nvPr/>
        </p:nvSpPr>
        <p:spPr>
          <a:xfrm>
            <a:off x="4066110" y="210603"/>
            <a:ext cx="56064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E0EE46-E59C-8880-6ECB-960BC93CA237}"/>
              </a:ext>
            </a:extLst>
          </p:cNvPr>
          <p:cNvSpPr/>
          <p:nvPr/>
        </p:nvSpPr>
        <p:spPr>
          <a:xfrm>
            <a:off x="8560" y="6437183"/>
            <a:ext cx="4060521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55E281-9AE4-8C76-5224-F003FC48B959}"/>
              </a:ext>
            </a:extLst>
          </p:cNvPr>
          <p:cNvSpPr/>
          <p:nvPr/>
        </p:nvSpPr>
        <p:spPr>
          <a:xfrm>
            <a:off x="4058641" y="6437183"/>
            <a:ext cx="8131479" cy="208767"/>
          </a:xfrm>
          <a:prstGeom prst="rect">
            <a:avLst/>
          </a:prstGeom>
          <a:solidFill>
            <a:srgbClr val="2D55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81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F57DA676C01044B8834427E25929C3" ma:contentTypeVersion="10" ma:contentTypeDescription="Create a new document." ma:contentTypeScope="" ma:versionID="a32f9d724d60990407e924d83aa27f60">
  <xsd:schema xmlns:xsd="http://www.w3.org/2001/XMLSchema" xmlns:xs="http://www.w3.org/2001/XMLSchema" xmlns:p="http://schemas.microsoft.com/office/2006/metadata/properties" xmlns:ns2="99a02e96-e82a-4335-9e0f-def8f0800a77" xmlns:ns3="5db501c4-14b8-454b-a203-f73d7bc4613d" targetNamespace="http://schemas.microsoft.com/office/2006/metadata/properties" ma:root="true" ma:fieldsID="c89a5ee2ff47d26c24d772d331f1023d" ns2:_="" ns3:_="">
    <xsd:import namespace="99a02e96-e82a-4335-9e0f-def8f0800a77"/>
    <xsd:import namespace="5db501c4-14b8-454b-a203-f73d7bc461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a02e96-e82a-4335-9e0f-def8f0800a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d4a9df8e-f349-4444-a116-c467c43542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b501c4-14b8-454b-a203-f73d7bc4613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d386573-3e10-4edd-b8e1-76b394422607}" ma:internalName="TaxCatchAll" ma:showField="CatchAllData" ma:web="5db501c4-14b8-454b-a203-f73d7bc461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a02e96-e82a-4335-9e0f-def8f0800a77">
      <Terms xmlns="http://schemas.microsoft.com/office/infopath/2007/PartnerControls"/>
    </lcf76f155ced4ddcb4097134ff3c332f>
    <TaxCatchAll xmlns="5db501c4-14b8-454b-a203-f73d7bc4613d" xsi:nil="true"/>
  </documentManagement>
</p:properties>
</file>

<file path=customXml/itemProps1.xml><?xml version="1.0" encoding="utf-8"?>
<ds:datastoreItem xmlns:ds="http://schemas.openxmlformats.org/officeDocument/2006/customXml" ds:itemID="{FEEA160E-9EAF-46C2-BD35-C25D2C39C3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a02e96-e82a-4335-9e0f-def8f0800a77"/>
    <ds:schemaRef ds:uri="5db501c4-14b8-454b-a203-f73d7bc461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0A938F-F11C-4D8E-A39B-6962596D1E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BD0915-C235-40CB-B6E7-0C31863FC7FA}">
  <ds:schemaRefs>
    <ds:schemaRef ds:uri="1342fa8a-a1da-4b96-933e-65702dcdf099"/>
    <ds:schemaRef ds:uri="5db501c4-14b8-454b-a203-f73d7bc4613d"/>
    <ds:schemaRef ds:uri="99a02e96-e82a-4335-9e0f-def8f0800a7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429</TotalTime>
  <Words>347</Words>
  <Application>Microsoft Macintosh PowerPoint</Application>
  <PresentationFormat>Widescreen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Calibri Light</vt:lpstr>
      <vt:lpstr>Helvetica</vt:lpstr>
      <vt:lpstr>office theme</vt:lpstr>
      <vt:lpstr>Benutzerdefiniertes Design</vt:lpstr>
      <vt:lpstr>  Machine Learning at the Austrian Academy of Sciences - A thematic platform of the ÖAW -</vt:lpstr>
      <vt:lpstr>MLA2S – Machine Learning  at the Austrian Academy of Sciences</vt:lpstr>
      <vt:lpstr>PowerPoint Presentation</vt:lpstr>
      <vt:lpstr>PowerPoint Presentation</vt:lpstr>
      <vt:lpstr>PowerPoint Presentation</vt:lpstr>
      <vt:lpstr>PowerPoint Presentation</vt:lpstr>
      <vt:lpstr>STAY IN CONTACT...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Odstrcilik, Jan</cp:lastModifiedBy>
  <cp:revision>479</cp:revision>
  <dcterms:created xsi:type="dcterms:W3CDTF">2024-11-12T09:39:48Z</dcterms:created>
  <dcterms:modified xsi:type="dcterms:W3CDTF">2026-04-16T03:59:07Z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8000.00000000000</vt:lpwstr>
  </property>
  <property fmtid="{D5CDD505-2E9C-101B-9397-08002B2CF9AE}" pid="3" name="ContentTypeId">
    <vt:lpwstr>0x010100C8F57DA676C01044B8834427E25929C3</vt:lpwstr>
  </property>
  <property fmtid="{D5CDD505-2E9C-101B-9397-08002B2CF9AE}" pid="4" name="ComplianceAssetId">
    <vt:lpwstr/>
  </property>
  <property fmtid="{D5CDD505-2E9C-101B-9397-08002B2CF9AE}" pid="5" name="_activity">
    <vt:lpwstr>{"FileActivityType":"9","FileActivityTimeStamp":"2025-03-06T10:05:50.570Z","FileActivityUsersOnPage":[{"DisplayName":"Holighaus, Nicki","Id":"nicki.holighaus@oeaw.ac.at"},{"DisplayName":"Krause, Claudius","Id":"claudius.krause@oeaw.ac.at"}],"FileActivityNavigationId":null}</vt:lpwstr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_SharedFileIndex">
    <vt:lpwstr/>
  </property>
  <property fmtid="{D5CDD505-2E9C-101B-9397-08002B2CF9AE}" pid="9" name="_SourceUrl">
    <vt:lpwstr/>
  </property>
  <property fmtid="{D5CDD505-2E9C-101B-9397-08002B2CF9AE}" pid="10" name="MediaServiceImageTags">
    <vt:lpwstr/>
  </property>
</Properties>
</file>