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d5c223c8fe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d5c223c8fe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d5c223c8fe_0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3d5c223c8fe_0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d5c223c8fe_0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d5c223c8fe_0_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d5c223c8fe_0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d5c223c8fe_0_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d5c223c8fe_0_1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d5c223c8fe_0_1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d5c223c8fe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3d5c223c8fe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d68eb74e1a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3d68eb74e1a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d5c223c8fe_0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3d5c223c8fe_0_1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d5c223c8fe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3d5c223c8fe_0_1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d5c223c8fe_0_1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3d5c223c8fe_0_1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d69484726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d69484726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d68eb74e1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3d68eb74e1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d5c223c8fe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d5c223c8fe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d5c223c8fe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d5c223c8fe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d5c223c8fe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d5c223c8fe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d5c223c8fe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d5c223c8fe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d5c223c8fe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3d5c223c8fe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d5c223c8fe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d5c223c8fe_0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d5c223c8fe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d5c223c8fe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ICONCLASS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62000" cy="16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AI &amp; Artworks: Object Detection, Image Classification and Iconographic analysis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Vienna, April 2026</a:t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0" y="4743300"/>
            <a:ext cx="3743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CCCCCC"/>
                </a:solidFill>
              </a:rPr>
              <a:t>https://indico.global/event/15085/overview</a:t>
            </a:r>
            <a:endParaRPr>
              <a:solidFill>
                <a:srgbClr val="CCCCCC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5374984" y="4744363"/>
            <a:ext cx="3743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CCCCCC"/>
                </a:solidFill>
              </a:rPr>
              <a:t>Etienne Posthumus             ep@epoz.org</a:t>
            </a:r>
            <a:endParaRPr>
              <a:solidFill>
                <a:srgbClr val="CCCCCC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B6D7A8"/>
                </a:solidFill>
              </a:rPr>
              <a:t>Understanding how we make automatic ICONCLASS suggestions</a:t>
            </a:r>
            <a:endParaRPr sz="1800">
              <a:solidFill>
                <a:srgbClr val="B6D7A8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Approaches using LLMs with vision capabilities were lacklustre.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But in the last year has improved enormously. (even Open-weight models)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B6D7A8"/>
                </a:solidFill>
              </a:rPr>
              <a:t>Understanding how we make automatic ICONCLASS suggestions</a:t>
            </a:r>
            <a:endParaRPr sz="1800">
              <a:solidFill>
                <a:srgbClr val="B6D7A8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Now we: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Use </a:t>
            </a:r>
            <a:r>
              <a:rPr lang="en-GB">
                <a:solidFill>
                  <a:srgbClr val="B6D7A8"/>
                </a:solidFill>
              </a:rPr>
              <a:t>LLM</a:t>
            </a:r>
            <a:r>
              <a:rPr lang="en-GB"/>
              <a:t> to describe an image.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Segment the descriptions and match them to ICONCLASS notations using textual embedding models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Use an LLM to verify the suggestions, and present to the end-user</a:t>
            </a:r>
            <a:endParaRPr/>
          </a:p>
        </p:txBody>
      </p:sp>
      <p:sp>
        <p:nvSpPr>
          <p:cNvPr id="118" name="Google Shape;118;p23"/>
          <p:cNvSpPr txBox="1"/>
          <p:nvPr/>
        </p:nvSpPr>
        <p:spPr>
          <a:xfrm>
            <a:off x="1970825" y="1473975"/>
            <a:ext cx="6977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2"/>
                </a:solidFill>
              </a:rPr>
              <a:t>OpenAI, Gemini, Anthropic</a:t>
            </a:r>
            <a:endParaRPr sz="1800">
              <a:solidFill>
                <a:schemeClr val="lt2"/>
              </a:solidFill>
            </a:endParaRPr>
          </a:p>
        </p:txBody>
      </p:sp>
      <p:cxnSp>
        <p:nvCxnSpPr>
          <p:cNvPr id="119" name="Google Shape;119;p23"/>
          <p:cNvCxnSpPr/>
          <p:nvPr/>
        </p:nvCxnSpPr>
        <p:spPr>
          <a:xfrm flipH="1">
            <a:off x="1774225" y="1853600"/>
            <a:ext cx="314400" cy="275100"/>
          </a:xfrm>
          <a:prstGeom prst="straightConnector1">
            <a:avLst/>
          </a:prstGeom>
          <a:noFill/>
          <a:ln w="9525" cap="flat" cmpd="sng">
            <a:solidFill>
              <a:srgbClr val="00FF0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B6D7A8"/>
                </a:solidFill>
              </a:rPr>
              <a:t>Understanding how we make automatic ICONCLASS suggestions</a:t>
            </a:r>
            <a:endParaRPr sz="1800">
              <a:solidFill>
                <a:srgbClr val="B6D7A8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Now we: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Use </a:t>
            </a:r>
            <a:r>
              <a:rPr lang="en-GB">
                <a:solidFill>
                  <a:srgbClr val="B6D7A8"/>
                </a:solidFill>
              </a:rPr>
              <a:t>LLM</a:t>
            </a:r>
            <a:r>
              <a:rPr lang="en-GB"/>
              <a:t> to describe an image.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Segment the descriptions and match them to ICONCLASS notations using textual embedding models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Use an LLM to verify the suggestions, and present to the end-user</a:t>
            </a:r>
            <a:endParaRPr/>
          </a:p>
        </p:txBody>
      </p:sp>
      <p:sp>
        <p:nvSpPr>
          <p:cNvPr id="126" name="Google Shape;126;p24"/>
          <p:cNvSpPr txBox="1"/>
          <p:nvPr/>
        </p:nvSpPr>
        <p:spPr>
          <a:xfrm>
            <a:off x="1970825" y="1473975"/>
            <a:ext cx="6977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2"/>
                </a:solidFill>
              </a:rPr>
              <a:t>OpenAI, Gemini, Anthropic      Open-weight: Gemma4</a:t>
            </a:r>
            <a:endParaRPr sz="1800">
              <a:solidFill>
                <a:schemeClr val="lt2"/>
              </a:solidFill>
            </a:endParaRPr>
          </a:p>
        </p:txBody>
      </p:sp>
      <p:cxnSp>
        <p:nvCxnSpPr>
          <p:cNvPr id="127" name="Google Shape;127;p24"/>
          <p:cNvCxnSpPr/>
          <p:nvPr/>
        </p:nvCxnSpPr>
        <p:spPr>
          <a:xfrm flipH="1">
            <a:off x="1774225" y="1853600"/>
            <a:ext cx="314400" cy="275100"/>
          </a:xfrm>
          <a:prstGeom prst="straightConnector1">
            <a:avLst/>
          </a:prstGeom>
          <a:noFill/>
          <a:ln w="9525" cap="flat" cmpd="sng">
            <a:solidFill>
              <a:srgbClr val="00FF0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B6D7A8"/>
                </a:solidFill>
              </a:rPr>
              <a:t>Understanding how we make automatic ICONCLASS suggestions</a:t>
            </a:r>
            <a:endParaRPr sz="1800">
              <a:solidFill>
                <a:srgbClr val="B6D7A8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Now we: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rgbClr val="B7B7B7"/>
              </a:buClr>
              <a:buSzPts val="1800"/>
              <a:buChar char="●"/>
            </a:pPr>
            <a:r>
              <a:rPr lang="en-GB">
                <a:solidFill>
                  <a:srgbClr val="B7B7B7"/>
                </a:solidFill>
              </a:rPr>
              <a:t>Use LLM to describe an image.</a:t>
            </a:r>
            <a:endParaRPr>
              <a:solidFill>
                <a:srgbClr val="B7B7B7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Segment the descriptions and match them to ICONCLASS notations using </a:t>
            </a:r>
            <a:r>
              <a:rPr lang="en-GB">
                <a:solidFill>
                  <a:srgbClr val="B6D7A8"/>
                </a:solidFill>
              </a:rPr>
              <a:t>textual embedding models</a:t>
            </a:r>
            <a:endParaRPr>
              <a:solidFill>
                <a:srgbClr val="B6D7A8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Use an LLM to verify the suggestions, and present to the end-user</a:t>
            </a:r>
            <a:endParaRPr/>
          </a:p>
        </p:txBody>
      </p:sp>
      <p:sp>
        <p:nvSpPr>
          <p:cNvPr id="134" name="Google Shape;134;p25"/>
          <p:cNvSpPr txBox="1"/>
          <p:nvPr/>
        </p:nvSpPr>
        <p:spPr>
          <a:xfrm>
            <a:off x="2160625" y="4007075"/>
            <a:ext cx="4359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2"/>
                </a:solidFill>
              </a:rPr>
              <a:t>Initially SBERT, now EmbeddingGemma</a:t>
            </a:r>
            <a:endParaRPr sz="1800">
              <a:solidFill>
                <a:schemeClr val="lt2"/>
              </a:solidFill>
            </a:endParaRPr>
          </a:p>
        </p:txBody>
      </p:sp>
      <p:cxnSp>
        <p:nvCxnSpPr>
          <p:cNvPr id="135" name="Google Shape;135;p25"/>
          <p:cNvCxnSpPr>
            <a:stCxn id="134" idx="1"/>
          </p:cNvCxnSpPr>
          <p:nvPr/>
        </p:nvCxnSpPr>
        <p:spPr>
          <a:xfrm rot="10800000">
            <a:off x="1584625" y="3097325"/>
            <a:ext cx="576000" cy="1140600"/>
          </a:xfrm>
          <a:prstGeom prst="straightConnector1">
            <a:avLst/>
          </a:prstGeom>
          <a:noFill/>
          <a:ln w="9525" cap="flat" cmpd="sng">
            <a:solidFill>
              <a:srgbClr val="00FF0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6"/>
          <p:cNvSpPr txBox="1"/>
          <p:nvPr/>
        </p:nvSpPr>
        <p:spPr>
          <a:xfrm>
            <a:off x="2160625" y="4007075"/>
            <a:ext cx="4359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2"/>
                </a:solidFill>
              </a:rPr>
              <a:t>Initially SBERT, now EmbeddingGemma</a:t>
            </a:r>
            <a:endParaRPr sz="1800">
              <a:solidFill>
                <a:schemeClr val="lt2"/>
              </a:solidFill>
            </a:endParaRPr>
          </a:p>
        </p:txBody>
      </p:sp>
      <p:cxnSp>
        <p:nvCxnSpPr>
          <p:cNvPr id="141" name="Google Shape;141;p26"/>
          <p:cNvCxnSpPr>
            <a:stCxn id="140" idx="1"/>
          </p:cNvCxnSpPr>
          <p:nvPr/>
        </p:nvCxnSpPr>
        <p:spPr>
          <a:xfrm rot="10800000">
            <a:off x="1584625" y="3097325"/>
            <a:ext cx="576000" cy="1140600"/>
          </a:xfrm>
          <a:prstGeom prst="straightConnector1">
            <a:avLst/>
          </a:prstGeom>
          <a:noFill/>
          <a:ln w="9525" cap="flat" cmpd="sng">
            <a:solidFill>
              <a:srgbClr val="00FF00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42" name="Google Shape;14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2900" y="537350"/>
            <a:ext cx="7220874" cy="4068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 brief explanation of “embeddings”</a:t>
            </a:r>
            <a:endParaRPr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DF0AC7-99D9-EFCB-E012-BB552DDC6C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05607"/>
            <a:ext cx="4598711" cy="4037893"/>
          </a:xfrm>
          <a:prstGeom prst="rect">
            <a:avLst/>
          </a:prstGeom>
        </p:spPr>
      </p:pic>
      <p:sp>
        <p:nvSpPr>
          <p:cNvPr id="7" name="Google Shape;152;p28">
            <a:extLst>
              <a:ext uri="{FF2B5EF4-FFF2-40B4-BE49-F238E27FC236}">
                <a16:creationId xmlns:a16="http://schemas.microsoft.com/office/drawing/2014/main" id="{AEA99FEE-4A88-09D9-91A6-DF7B35A43D11}"/>
              </a:ext>
            </a:extLst>
          </p:cNvPr>
          <p:cNvSpPr txBox="1"/>
          <p:nvPr/>
        </p:nvSpPr>
        <p:spPr>
          <a:xfrm>
            <a:off x="5141100" y="1941608"/>
            <a:ext cx="36912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chemeClr val="lt2"/>
                </a:solidFill>
              </a:rPr>
              <a:t>model.encode_query('festina lente')</a:t>
            </a:r>
            <a:endParaRPr sz="17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8"/>
          <p:cNvSpPr txBox="1"/>
          <p:nvPr/>
        </p:nvSpPr>
        <p:spPr>
          <a:xfrm>
            <a:off x="5410500" y="367250"/>
            <a:ext cx="36912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chemeClr val="lt2"/>
                </a:solidFill>
              </a:rPr>
              <a:t>model.encode_query('festina lente')</a:t>
            </a:r>
            <a:endParaRPr sz="1700">
              <a:solidFill>
                <a:schemeClr val="lt2"/>
              </a:solidFill>
            </a:endParaRPr>
          </a:p>
        </p:txBody>
      </p:sp>
      <p:sp>
        <p:nvSpPr>
          <p:cNvPr id="153" name="Google Shape;153;p28"/>
          <p:cNvSpPr txBox="1"/>
          <p:nvPr/>
        </p:nvSpPr>
        <p:spPr>
          <a:xfrm>
            <a:off x="5787925" y="1912325"/>
            <a:ext cx="2703300" cy="6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300" b="1">
                <a:solidFill>
                  <a:srgbClr val="FFFFFF"/>
                </a:solidFill>
              </a:rPr>
              <a:t>51M12</a:t>
            </a:r>
            <a:endParaRPr sz="3300" b="1">
              <a:solidFill>
                <a:srgbClr val="FFFFFF"/>
              </a:solidFill>
            </a:endParaRPr>
          </a:p>
        </p:txBody>
      </p:sp>
      <p:pic>
        <p:nvPicPr>
          <p:cNvPr id="154" name="Google Shape;15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437" y="1703721"/>
            <a:ext cx="4472937" cy="1502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9"/>
          <p:cNvSpPr txBox="1">
            <a:spLocks noGrp="1"/>
          </p:cNvSpPr>
          <p:nvPr>
            <p:ph type="title"/>
          </p:nvPr>
        </p:nvSpPr>
        <p:spPr>
          <a:xfrm>
            <a:off x="311700" y="1969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400">
                <a:solidFill>
                  <a:srgbClr val="6AA84F"/>
                </a:solidFill>
              </a:rPr>
              <a:t>Please join the ICONCLASS consortium</a:t>
            </a:r>
            <a:endParaRPr sz="3400">
              <a:solidFill>
                <a:srgbClr val="6AA84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4400">
              <a:solidFill>
                <a:srgbClr val="6AA84F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0"/>
          <p:cNvSpPr txBox="1">
            <a:spLocks noGrp="1"/>
          </p:cNvSpPr>
          <p:nvPr>
            <p:ph type="title"/>
          </p:nvPr>
        </p:nvSpPr>
        <p:spPr>
          <a:xfrm>
            <a:off x="311700" y="1969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400">
                <a:solidFill>
                  <a:srgbClr val="6AA84F"/>
                </a:solidFill>
              </a:rPr>
              <a:t>Please join the ICONCLASS consortium</a:t>
            </a:r>
            <a:endParaRPr sz="3400">
              <a:solidFill>
                <a:srgbClr val="6AA84F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3400">
              <a:solidFill>
                <a:srgbClr val="6AA84F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600">
                <a:solidFill>
                  <a:srgbClr val="6AA84F"/>
                </a:solidFill>
              </a:rPr>
              <a:t>So we can make bildGRID together</a:t>
            </a:r>
            <a:endParaRPr sz="2600">
              <a:solidFill>
                <a:srgbClr val="6AA84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4400">
              <a:solidFill>
                <a:srgbClr val="6AA84F"/>
              </a:solidFill>
            </a:endParaRPr>
          </a:p>
        </p:txBody>
      </p:sp>
      <p:sp>
        <p:nvSpPr>
          <p:cNvPr id="165" name="Google Shape;165;p30"/>
          <p:cNvSpPr txBox="1"/>
          <p:nvPr/>
        </p:nvSpPr>
        <p:spPr>
          <a:xfrm>
            <a:off x="0" y="681975"/>
            <a:ext cx="9144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2"/>
                </a:solidFill>
              </a:rPr>
              <a:t>https://iconclass.org/help/upgrade</a:t>
            </a:r>
            <a:endParaRPr sz="18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Agentic Iconography</a:t>
            </a:r>
            <a:endParaRPr/>
          </a:p>
        </p:txBody>
      </p:sp>
      <p:sp>
        <p:nvSpPr>
          <p:cNvPr id="171" name="Google Shape;171;p3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0100"/>
              <a:t>🤯</a:t>
            </a:r>
            <a:endParaRPr sz="10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8010348" cy="4556676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 txBox="1"/>
          <p:nvPr/>
        </p:nvSpPr>
        <p:spPr>
          <a:xfrm>
            <a:off x="4258200" y="4681800"/>
            <a:ext cx="4885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2"/>
                </a:solidFill>
              </a:rPr>
              <a:t>https://chineseiconography.org/</a:t>
            </a:r>
            <a:endParaRPr sz="18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2"/>
          <p:cNvSpPr txBox="1">
            <a:spLocks noGrp="1"/>
          </p:cNvSpPr>
          <p:nvPr>
            <p:ph type="body" idx="1"/>
          </p:nvPr>
        </p:nvSpPr>
        <p:spPr>
          <a:xfrm>
            <a:off x="2395200" y="1152475"/>
            <a:ext cx="64371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My candle burns at both ends; 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   It will not last the night; 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But ah, my foes, and oh, my friends— 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/>
              <a:t>   It gives a lovely light!</a:t>
            </a:r>
            <a:endParaRPr/>
          </a:p>
        </p:txBody>
      </p:sp>
      <p:sp>
        <p:nvSpPr>
          <p:cNvPr id="177" name="Google Shape;177;p32"/>
          <p:cNvSpPr txBox="1"/>
          <p:nvPr/>
        </p:nvSpPr>
        <p:spPr>
          <a:xfrm>
            <a:off x="326225" y="4404600"/>
            <a:ext cx="87927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lt2"/>
                </a:solidFill>
              </a:rPr>
              <a:t>Edna St. Vincent Millay, “Figs from Thistles: First Fig” </a:t>
            </a:r>
            <a:endParaRPr sz="1300">
              <a:solidFill>
                <a:schemeClr val="l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lt2"/>
                </a:solidFill>
              </a:rPr>
              <a:t>from Poetry 8, issue 3. (Chicago: Poetry Magazine, June 1918.)</a:t>
            </a:r>
            <a:endParaRPr sz="13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TL;DR</a:t>
            </a:r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body" idx="1"/>
          </p:nvPr>
        </p:nvSpPr>
        <p:spPr>
          <a:xfrm>
            <a:off x="311700" y="1985100"/>
            <a:ext cx="8520600" cy="25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500"/>
              <a:t>We added automatic classification to ICONCLASS using AI</a:t>
            </a:r>
            <a:endParaRPr sz="25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TL;DR</a:t>
            </a:r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>
            <a:off x="311700" y="1985100"/>
            <a:ext cx="8520600" cy="25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/>
              <a:t>We added automatic classification to ICONCLASS using AI</a:t>
            </a:r>
            <a:endParaRPr sz="2500"/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br>
              <a:rPr lang="en-GB" sz="2500"/>
            </a:br>
            <a:r>
              <a:rPr lang="en-GB" sz="2500"/>
              <a:t>OK, so what?</a:t>
            </a:r>
            <a:endParaRPr sz="2500"/>
          </a:p>
          <a:p>
            <a:pPr marL="0" lvl="0" indent="0" algn="ctr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2500"/>
              <a:t>But what does that mean? And how?</a:t>
            </a:r>
            <a:endParaRPr sz="25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What do I want to share with you?</a:t>
            </a:r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Understanding how we make automatic ICONCLASS suggestions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Announcing bildGRID and invite you to take part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/>
              <a:t>Some idea of where we are (not) going with Agentic Iconography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B6D7A8"/>
                </a:solidFill>
              </a:rPr>
              <a:t>Understanding how we make automatic ICONCLASS suggestions</a:t>
            </a:r>
            <a:endParaRPr sz="1800">
              <a:solidFill>
                <a:srgbClr val="B6D7A8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Initial versions (from 2022 to current):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/>
              <a:t>Found similar images via CLIP, gathered their notations and provided suggestions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B6D7A8"/>
                </a:solidFill>
              </a:rPr>
              <a:t>Understanding how we make automatic ICONCLASS suggestions</a:t>
            </a:r>
            <a:endParaRPr sz="1800">
              <a:solidFill>
                <a:srgbClr val="B6D7A8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Initial versions (from 2022 to current):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Found similar images via CLIP, gathered their notations and provided suggestions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Worked OK, at the time seemed impressive, but… not always very accurate.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B6D7A8"/>
                </a:solidFill>
              </a:rPr>
              <a:t>Understanding how we make automatic ICONCLASS suggestions</a:t>
            </a:r>
            <a:endParaRPr sz="1800">
              <a:solidFill>
                <a:srgbClr val="B6D7A8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Initial versions (from 2022 to current):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Found similar images via CLIP, gathered their notations and provided suggestions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Worked OK, at the time seemed impressive, but… not always very accurate.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And does not “see” what is on an image.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B6D7A8"/>
                </a:solidFill>
              </a:rPr>
              <a:t>Understanding how we make automatic ICONCLASS suggestions</a:t>
            </a:r>
            <a:endParaRPr sz="1800">
              <a:solidFill>
                <a:srgbClr val="B6D7A8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Approaches using LLMs with vision capabilities were lacklustre.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556</Words>
  <Application>Microsoft Macintosh PowerPoint</Application>
  <PresentationFormat>On-screen Show (16:9)</PresentationFormat>
  <Paragraphs>78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Arial</vt:lpstr>
      <vt:lpstr>Simple Dark</vt:lpstr>
      <vt:lpstr>ICONCLASS</vt:lpstr>
      <vt:lpstr>PowerPoint Presentation</vt:lpstr>
      <vt:lpstr>TL;DR</vt:lpstr>
      <vt:lpstr>TL;DR</vt:lpstr>
      <vt:lpstr>What do I want to share with you?</vt:lpstr>
      <vt:lpstr>Understanding how we make automatic ICONCLASS suggestions </vt:lpstr>
      <vt:lpstr>Understanding how we make automatic ICONCLASS suggestions </vt:lpstr>
      <vt:lpstr>Understanding how we make automatic ICONCLASS suggestions </vt:lpstr>
      <vt:lpstr>Understanding how we make automatic ICONCLASS suggestions </vt:lpstr>
      <vt:lpstr>Understanding how we make automatic ICONCLASS suggestions </vt:lpstr>
      <vt:lpstr>Understanding how we make automatic ICONCLASS suggestions </vt:lpstr>
      <vt:lpstr>Understanding how we make automatic ICONCLASS suggestions </vt:lpstr>
      <vt:lpstr>Understanding how we make automatic ICONCLASS suggestions </vt:lpstr>
      <vt:lpstr>PowerPoint Presentation</vt:lpstr>
      <vt:lpstr>A brief explanation of “embeddings”</vt:lpstr>
      <vt:lpstr>PowerPoint Presentation</vt:lpstr>
      <vt:lpstr>Please join the ICONCLASS consortium </vt:lpstr>
      <vt:lpstr>Please join the ICONCLASS consortium  So we can make bildGRID together </vt:lpstr>
      <vt:lpstr>Agentic Iconography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Etienne Posthumus</cp:lastModifiedBy>
  <cp:revision>1</cp:revision>
  <dcterms:modified xsi:type="dcterms:W3CDTF">2026-04-16T11:36:29Z</dcterms:modified>
</cp:coreProperties>
</file>