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0"/>
  </p:notesMasterIdLst>
  <p:sldIdLst>
    <p:sldId id="305" r:id="rId2"/>
    <p:sldId id="304" r:id="rId3"/>
    <p:sldId id="303" r:id="rId4"/>
    <p:sldId id="301" r:id="rId5"/>
    <p:sldId id="256" r:id="rId6"/>
    <p:sldId id="306" r:id="rId7"/>
    <p:sldId id="262" r:id="rId8"/>
    <p:sldId id="267" r:id="rId9"/>
    <p:sldId id="257" r:id="rId10"/>
    <p:sldId id="307" r:id="rId11"/>
    <p:sldId id="272" r:id="rId12"/>
    <p:sldId id="273" r:id="rId13"/>
    <p:sldId id="277" r:id="rId14"/>
    <p:sldId id="278" r:id="rId15"/>
    <p:sldId id="291" r:id="rId16"/>
    <p:sldId id="296" r:id="rId17"/>
    <p:sldId id="292" r:id="rId18"/>
    <p:sldId id="293" r:id="rId19"/>
    <p:sldId id="308" r:id="rId20"/>
    <p:sldId id="294" r:id="rId21"/>
    <p:sldId id="310" r:id="rId22"/>
    <p:sldId id="317" r:id="rId23"/>
    <p:sldId id="316" r:id="rId24"/>
    <p:sldId id="287" r:id="rId25"/>
    <p:sldId id="290" r:id="rId26"/>
    <p:sldId id="318" r:id="rId27"/>
    <p:sldId id="321" r:id="rId28"/>
    <p:sldId id="320" r:id="rId29"/>
    <p:sldId id="285" r:id="rId30"/>
    <p:sldId id="323" r:id="rId31"/>
    <p:sldId id="324" r:id="rId32"/>
    <p:sldId id="334" r:id="rId33"/>
    <p:sldId id="328" r:id="rId34"/>
    <p:sldId id="329" r:id="rId35"/>
    <p:sldId id="325" r:id="rId36"/>
    <p:sldId id="343" r:id="rId37"/>
    <p:sldId id="336" r:id="rId38"/>
    <p:sldId id="265" r:id="rId39"/>
    <p:sldId id="338" r:id="rId40"/>
    <p:sldId id="337" r:id="rId41"/>
    <p:sldId id="340" r:id="rId42"/>
    <p:sldId id="339" r:id="rId43"/>
    <p:sldId id="342" r:id="rId44"/>
    <p:sldId id="341" r:id="rId45"/>
    <p:sldId id="346" r:id="rId46"/>
    <p:sldId id="347" r:id="rId47"/>
    <p:sldId id="345" r:id="rId48"/>
    <p:sldId id="350" r:id="rId49"/>
    <p:sldId id="353" r:id="rId50"/>
    <p:sldId id="351" r:id="rId51"/>
    <p:sldId id="352" r:id="rId52"/>
    <p:sldId id="356" r:id="rId53"/>
    <p:sldId id="355" r:id="rId54"/>
    <p:sldId id="354" r:id="rId55"/>
    <p:sldId id="357" r:id="rId56"/>
    <p:sldId id="358" r:id="rId57"/>
    <p:sldId id="359" r:id="rId58"/>
    <p:sldId id="360" r:id="rId59"/>
  </p:sldIdLst>
  <p:sldSz cx="12192000" cy="6858000"/>
  <p:notesSz cx="6858000" cy="9144000"/>
  <p:defaultTextStyle>
    <a:defPPr>
      <a:defRPr lang="LID4096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66"/>
    <a:srgbClr val="FF99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494" autoAdjust="0"/>
    <p:restoredTop sz="94660"/>
  </p:normalViewPr>
  <p:slideViewPr>
    <p:cSldViewPr snapToGrid="0">
      <p:cViewPr varScale="1">
        <p:scale>
          <a:sx n="74" d="100"/>
          <a:sy n="74" d="100"/>
        </p:scale>
        <p:origin x="1128" y="2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61" Type="http://schemas.openxmlformats.org/officeDocument/2006/relationships/presProps" Target="presProp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LID4096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7EC844-3A81-4200-B061-23ADA61F5B14}" type="datetimeFigureOut">
              <a:rPr lang="LID4096" smtClean="0"/>
              <a:t>04/16/2026</a:t>
            </a:fld>
            <a:endParaRPr lang="LID4096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LID4096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ID4096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LID4096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124988-4B5C-494B-9890-810C333572B3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6092105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124988-4B5C-494B-9890-810C333572B3}" type="slidenum">
              <a:rPr lang="LID4096" smtClean="0"/>
              <a:t>6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24492015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0DAF3B-5ACC-460D-EBF2-A7E1A9F3FA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840C027-41E0-6A64-45A9-AAEA6B082A7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4BA6A37-AD41-F005-0C28-F8DCDB44D09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1DCDF8-03A2-2873-A7E1-859A26C5AF8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124988-4B5C-494B-9890-810C333572B3}" type="slidenum">
              <a:rPr lang="LID4096" smtClean="0"/>
              <a:t>22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2822765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90F0B2-33B6-3258-FAB6-64A81E8EE0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1D2F188-EECC-93DE-4D2B-8BD638C79FA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CC8BA0E-97BF-4D76-21C6-EFE2A90D84A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0A1C83-B4CB-083B-F286-C0E2020783D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124988-4B5C-494B-9890-810C333572B3}" type="slidenum">
              <a:rPr lang="LID4096" smtClean="0"/>
              <a:t>23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0073053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124988-4B5C-494B-9890-810C333572B3}" type="slidenum">
              <a:rPr lang="LID4096" smtClean="0"/>
              <a:t>25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42623509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124988-4B5C-494B-9890-810C333572B3}" type="slidenum">
              <a:rPr lang="LID4096" smtClean="0"/>
              <a:t>26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957972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12E2E-6B9E-F83B-D119-F4A274CCCB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AFE641-D8D5-3149-47D0-7946C9D0DF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LID4096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9997F7-4B99-4578-044D-0097D1C3F4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5DF6-6843-4939-A67C-32438310CBF0}" type="datetimeFigureOut">
              <a:rPr lang="LID4096" smtClean="0"/>
              <a:t>04/16/2026</a:t>
            </a:fld>
            <a:endParaRPr lang="LID4096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811FA3-A618-4F41-1F05-1B479EC278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D73D94-FAA8-53DF-5E90-051D40E4BF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DB66B-1186-4D04-B5CC-D98B644552FE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8636614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5F2064-EEF0-EA43-E192-BE48E672D4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125109-0E33-62BF-A2D0-9182B87095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ID4096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4E657B-745A-1B68-C47C-FDE15CFB4C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5DF6-6843-4939-A67C-32438310CBF0}" type="datetimeFigureOut">
              <a:rPr lang="LID4096" smtClean="0"/>
              <a:t>04/16/2026</a:t>
            </a:fld>
            <a:endParaRPr lang="LID4096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C5AB37-2258-F59F-6A86-43D3299B05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652C01-0FBE-ECDA-130A-F3D5FFD189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DB66B-1186-4D04-B5CC-D98B644552FE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6006216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720755-F120-3CE0-20B1-70AA54DC0C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7AED50-7513-1715-5665-5CBD30C3EC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4C198B-6A3F-2E48-330C-0BB90B9022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5DF6-6843-4939-A67C-32438310CBF0}" type="datetimeFigureOut">
              <a:rPr lang="LID4096" smtClean="0"/>
              <a:t>04/16/2026</a:t>
            </a:fld>
            <a:endParaRPr lang="LID4096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DCE533-7DD9-640D-F590-BFF15582AE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C206B5-6761-15A4-E545-4BF99A387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DB66B-1186-4D04-B5CC-D98B644552FE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6631939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5B957D-8236-D233-4FEE-E8AC46C7AF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51122A-C63A-2B2B-94E2-CA5844A6C74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ID4096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0A8411-E899-F62E-5056-6D4990E586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ID4096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995000-379D-18BE-9CD8-C4394A7E64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5DF6-6843-4939-A67C-32438310CBF0}" type="datetimeFigureOut">
              <a:rPr lang="LID4096" smtClean="0"/>
              <a:t>04/16/2026</a:t>
            </a:fld>
            <a:endParaRPr lang="LID4096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512E16-7880-41F6-B11B-9FB903CC28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BC79DF-98CA-E724-E0A4-AADBE0791F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DB66B-1186-4D04-B5CC-D98B644552FE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22210961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1CDD39-6979-9DBA-ABF7-C729620C5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9D2E56-BB58-F28C-DBBF-F1EC34CD5B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706FCE-1759-16C8-FF1D-BF44CFFCF9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ID4096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9ABC5C9-7D0D-99C8-4B3A-15E760CD927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30C300-11F7-76DB-BE0E-62B3CE1E0DD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ID4096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3465EDF-DCB9-4E0E-027D-7589AA1955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5DF6-6843-4939-A67C-32438310CBF0}" type="datetimeFigureOut">
              <a:rPr lang="LID4096" smtClean="0"/>
              <a:t>04/16/2026</a:t>
            </a:fld>
            <a:endParaRPr lang="LID4096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4524FB-E515-4319-C194-45B2E792CC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736C81B-7DB5-9287-BFEB-81BDA2D91A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DB66B-1186-4D04-B5CC-D98B644552FE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2329998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194E6F-0161-CD85-4801-9E24789317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13023B7-0BF9-C5F7-5F63-0B368E76BD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5DF6-6843-4939-A67C-32438310CBF0}" type="datetimeFigureOut">
              <a:rPr lang="LID4096" smtClean="0"/>
              <a:t>04/16/2026</a:t>
            </a:fld>
            <a:endParaRPr lang="LID4096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EAC75E0-DA23-2E5C-A5FD-E39103EFD6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5157B2-CFB5-C203-A5FA-8498D7A992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DB66B-1186-4D04-B5CC-D98B644552FE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2033369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43F392A-E0AB-3A42-FAD1-4BAD3FC645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5DF6-6843-4939-A67C-32438310CBF0}" type="datetimeFigureOut">
              <a:rPr lang="LID4096" smtClean="0"/>
              <a:t>04/16/2026</a:t>
            </a:fld>
            <a:endParaRPr lang="LID4096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892C26C-6045-25FC-A393-20722CB031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7007B3-4129-5C5D-4C79-5782DF0292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DB66B-1186-4D04-B5CC-D98B644552FE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23155360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241868-1FD8-1AE2-6811-F2DD3EF98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96A6B4-CA26-DE9D-C250-1B86EDA75A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ID4096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8BDAA2-DBA6-3F47-EDB6-CC88A0BD89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10C012-68EB-E195-F74B-E43EE0C5C4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5DF6-6843-4939-A67C-32438310CBF0}" type="datetimeFigureOut">
              <a:rPr lang="LID4096" smtClean="0"/>
              <a:t>04/16/2026</a:t>
            </a:fld>
            <a:endParaRPr lang="LID4096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C5FAF7-9A33-E53F-690D-DF9010261D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2A0C6C-515F-CEE6-0AF2-A90C2D76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DB66B-1186-4D04-B5CC-D98B644552FE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2409835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63CC50-5373-BCB4-F833-A7235C304D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9045CB2-92DE-AABC-A512-350CA73E032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LID4096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40E430-D611-D2E6-E18E-8C40BAC2B2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5C81E8-C4FC-10E2-AFBC-C63383F7A6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5DF6-6843-4939-A67C-32438310CBF0}" type="datetimeFigureOut">
              <a:rPr lang="LID4096" smtClean="0"/>
              <a:t>04/16/2026</a:t>
            </a:fld>
            <a:endParaRPr lang="LID4096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D066BE-59CF-71AB-D45C-005ECDF490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B6E8A6-69AC-E5C0-BD7B-4364F66910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DB66B-1186-4D04-B5CC-D98B644552FE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22398069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30D51-33B3-461D-0929-A051FAD4D2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A1E326-CDED-79FB-9BC6-43849AB8FB7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ID4096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992997-B9C0-F2B9-26E5-6BF22B15B7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5DF6-6843-4939-A67C-32438310CBF0}" type="datetimeFigureOut">
              <a:rPr lang="LID4096" smtClean="0"/>
              <a:t>04/16/2026</a:t>
            </a:fld>
            <a:endParaRPr lang="LID4096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5E4A8C-89A6-0C6B-8FD1-6D7D8B5078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F9A576-46A6-ACA8-9E42-FEE980323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DB66B-1186-4D04-B5CC-D98B644552FE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6040277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81BF48C-F31F-C877-5397-30E574B2319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0224E26-1379-780D-6832-AF7915BBC1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ID4096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7CA5A1-D28E-82EF-E042-4416AB8E71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5DF6-6843-4939-A67C-32438310CBF0}" type="datetimeFigureOut">
              <a:rPr lang="LID4096" smtClean="0"/>
              <a:t>04/16/2026</a:t>
            </a:fld>
            <a:endParaRPr lang="LID4096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305557-E7A5-3946-3315-DFE7E560DD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DCE1F8-C350-F54E-36AE-47E9ABB53D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DB66B-1186-4D04-B5CC-D98B644552FE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8767451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CC03CF4-5F71-9A6A-2A2F-BB8E44ADEE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7C9405-DA9A-68B5-6997-7EE731749F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ID4096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6F0FD0-3F15-A092-3D76-19F8CB694B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6D75DF6-6843-4939-A67C-32438310CBF0}" type="datetimeFigureOut">
              <a:rPr lang="LID4096" smtClean="0"/>
              <a:t>04/16/2026</a:t>
            </a:fld>
            <a:endParaRPr lang="LID4096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7210A7-F194-0FB0-61F9-B3FB35988DA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LID4096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3C816B-BD8B-10D7-7F20-740DABEDC67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65DB66B-1186-4D04-B5CC-D98B644552FE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8248622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LID4096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emf"/><Relationship Id="rId5" Type="http://schemas.openxmlformats.org/officeDocument/2006/relationships/oleObject" Target="../embeddings/oleObject1.bin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Relationship Id="rId9" Type="http://schemas.openxmlformats.org/officeDocument/2006/relationships/image" Target="../media/image30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2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13" Type="http://schemas.openxmlformats.org/officeDocument/2006/relationships/image" Target="../media/image45.png"/><Relationship Id="rId18" Type="http://schemas.openxmlformats.org/officeDocument/2006/relationships/image" Target="../media/image50.png"/><Relationship Id="rId26" Type="http://schemas.openxmlformats.org/officeDocument/2006/relationships/image" Target="../media/image58.png"/><Relationship Id="rId3" Type="http://schemas.openxmlformats.org/officeDocument/2006/relationships/image" Target="../media/image35.png"/><Relationship Id="rId21" Type="http://schemas.openxmlformats.org/officeDocument/2006/relationships/image" Target="../media/image53.png"/><Relationship Id="rId7" Type="http://schemas.openxmlformats.org/officeDocument/2006/relationships/image" Target="../media/image39.png"/><Relationship Id="rId12" Type="http://schemas.openxmlformats.org/officeDocument/2006/relationships/image" Target="../media/image44.png"/><Relationship Id="rId17" Type="http://schemas.openxmlformats.org/officeDocument/2006/relationships/image" Target="../media/image49.png"/><Relationship Id="rId25" Type="http://schemas.openxmlformats.org/officeDocument/2006/relationships/image" Target="../media/image57.png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48.png"/><Relationship Id="rId20" Type="http://schemas.openxmlformats.org/officeDocument/2006/relationships/image" Target="../media/image52.png"/><Relationship Id="rId29" Type="http://schemas.openxmlformats.org/officeDocument/2006/relationships/image" Target="../media/image6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png"/><Relationship Id="rId11" Type="http://schemas.openxmlformats.org/officeDocument/2006/relationships/image" Target="../media/image43.png"/><Relationship Id="rId24" Type="http://schemas.openxmlformats.org/officeDocument/2006/relationships/image" Target="../media/image56.png"/><Relationship Id="rId5" Type="http://schemas.openxmlformats.org/officeDocument/2006/relationships/image" Target="../media/image37.png"/><Relationship Id="rId15" Type="http://schemas.openxmlformats.org/officeDocument/2006/relationships/image" Target="../media/image47.png"/><Relationship Id="rId23" Type="http://schemas.openxmlformats.org/officeDocument/2006/relationships/image" Target="../media/image55.png"/><Relationship Id="rId28" Type="http://schemas.openxmlformats.org/officeDocument/2006/relationships/image" Target="../media/image60.png"/><Relationship Id="rId10" Type="http://schemas.openxmlformats.org/officeDocument/2006/relationships/image" Target="../media/image42.png"/><Relationship Id="rId19" Type="http://schemas.openxmlformats.org/officeDocument/2006/relationships/image" Target="../media/image51.png"/><Relationship Id="rId4" Type="http://schemas.openxmlformats.org/officeDocument/2006/relationships/image" Target="../media/image36.png"/><Relationship Id="rId9" Type="http://schemas.openxmlformats.org/officeDocument/2006/relationships/image" Target="../media/image41.png"/><Relationship Id="rId14" Type="http://schemas.openxmlformats.org/officeDocument/2006/relationships/image" Target="../media/image46.png"/><Relationship Id="rId22" Type="http://schemas.openxmlformats.org/officeDocument/2006/relationships/image" Target="../media/image54.png"/><Relationship Id="rId27" Type="http://schemas.openxmlformats.org/officeDocument/2006/relationships/image" Target="../media/image59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1.png"/><Relationship Id="rId13" Type="http://schemas.openxmlformats.org/officeDocument/2006/relationships/oleObject" Target="../embeddings/oleObject3.bin"/><Relationship Id="rId18" Type="http://schemas.openxmlformats.org/officeDocument/2006/relationships/image" Target="../media/image78.png"/><Relationship Id="rId3" Type="http://schemas.openxmlformats.org/officeDocument/2006/relationships/image" Target="../media/image66.png"/><Relationship Id="rId7" Type="http://schemas.openxmlformats.org/officeDocument/2006/relationships/image" Target="../media/image70.png"/><Relationship Id="rId12" Type="http://schemas.openxmlformats.org/officeDocument/2006/relationships/image" Target="../media/image74.emf"/><Relationship Id="rId17" Type="http://schemas.openxmlformats.org/officeDocument/2006/relationships/image" Target="../media/image77.png"/><Relationship Id="rId2" Type="http://schemas.openxmlformats.org/officeDocument/2006/relationships/image" Target="../media/image65.png"/><Relationship Id="rId16" Type="http://schemas.openxmlformats.org/officeDocument/2006/relationships/image" Target="../media/image76.emf"/><Relationship Id="rId20" Type="http://schemas.openxmlformats.org/officeDocument/2006/relationships/image" Target="../media/image8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9.png"/><Relationship Id="rId11" Type="http://schemas.openxmlformats.org/officeDocument/2006/relationships/oleObject" Target="../embeddings/oleObject2.bin"/><Relationship Id="rId5" Type="http://schemas.openxmlformats.org/officeDocument/2006/relationships/image" Target="../media/image68.png"/><Relationship Id="rId15" Type="http://schemas.openxmlformats.org/officeDocument/2006/relationships/oleObject" Target="../embeddings/oleObject4.bin"/><Relationship Id="rId10" Type="http://schemas.openxmlformats.org/officeDocument/2006/relationships/image" Target="../media/image73.png"/><Relationship Id="rId19" Type="http://schemas.openxmlformats.org/officeDocument/2006/relationships/image" Target="../media/image79.png"/><Relationship Id="rId4" Type="http://schemas.openxmlformats.org/officeDocument/2006/relationships/image" Target="../media/image67.png"/><Relationship Id="rId9" Type="http://schemas.openxmlformats.org/officeDocument/2006/relationships/image" Target="../media/image72.png"/><Relationship Id="rId14" Type="http://schemas.openxmlformats.org/officeDocument/2006/relationships/image" Target="../media/image75.emf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6.png"/><Relationship Id="rId13" Type="http://schemas.openxmlformats.org/officeDocument/2006/relationships/image" Target="../media/image91.png"/><Relationship Id="rId18" Type="http://schemas.openxmlformats.org/officeDocument/2006/relationships/image" Target="../media/image96.png"/><Relationship Id="rId26" Type="http://schemas.openxmlformats.org/officeDocument/2006/relationships/image" Target="../media/image103.png"/><Relationship Id="rId3" Type="http://schemas.openxmlformats.org/officeDocument/2006/relationships/image" Target="../media/image82.png"/><Relationship Id="rId21" Type="http://schemas.openxmlformats.org/officeDocument/2006/relationships/oleObject" Target="../embeddings/oleObject6.bin"/><Relationship Id="rId7" Type="http://schemas.openxmlformats.org/officeDocument/2006/relationships/image" Target="../media/image85.png"/><Relationship Id="rId12" Type="http://schemas.openxmlformats.org/officeDocument/2006/relationships/image" Target="../media/image90.png"/><Relationship Id="rId17" Type="http://schemas.openxmlformats.org/officeDocument/2006/relationships/image" Target="../media/image95.png"/><Relationship Id="rId25" Type="http://schemas.openxmlformats.org/officeDocument/2006/relationships/image" Target="../media/image102.png"/><Relationship Id="rId2" Type="http://schemas.openxmlformats.org/officeDocument/2006/relationships/image" Target="../media/image81.png"/><Relationship Id="rId16" Type="http://schemas.openxmlformats.org/officeDocument/2006/relationships/image" Target="../media/image94.png"/><Relationship Id="rId20" Type="http://schemas.openxmlformats.org/officeDocument/2006/relationships/image" Target="../media/image9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4.emf"/><Relationship Id="rId11" Type="http://schemas.openxmlformats.org/officeDocument/2006/relationships/image" Target="../media/image89.png"/><Relationship Id="rId24" Type="http://schemas.openxmlformats.org/officeDocument/2006/relationships/image" Target="../media/image101.png"/><Relationship Id="rId5" Type="http://schemas.openxmlformats.org/officeDocument/2006/relationships/oleObject" Target="../embeddings/oleObject5.bin"/><Relationship Id="rId15" Type="http://schemas.openxmlformats.org/officeDocument/2006/relationships/image" Target="../media/image93.png"/><Relationship Id="rId23" Type="http://schemas.openxmlformats.org/officeDocument/2006/relationships/image" Target="../media/image100.png"/><Relationship Id="rId10" Type="http://schemas.openxmlformats.org/officeDocument/2006/relationships/image" Target="../media/image88.png"/><Relationship Id="rId19" Type="http://schemas.openxmlformats.org/officeDocument/2006/relationships/image" Target="../media/image97.png"/><Relationship Id="rId4" Type="http://schemas.openxmlformats.org/officeDocument/2006/relationships/image" Target="../media/image83.png"/><Relationship Id="rId9" Type="http://schemas.openxmlformats.org/officeDocument/2006/relationships/image" Target="../media/image87.png"/><Relationship Id="rId14" Type="http://schemas.openxmlformats.org/officeDocument/2006/relationships/image" Target="../media/image92.png"/><Relationship Id="rId22" Type="http://schemas.openxmlformats.org/officeDocument/2006/relationships/image" Target="../media/image99.emf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0.png"/><Relationship Id="rId13" Type="http://schemas.openxmlformats.org/officeDocument/2006/relationships/image" Target="../media/image115.png"/><Relationship Id="rId18" Type="http://schemas.openxmlformats.org/officeDocument/2006/relationships/image" Target="../media/image120.png"/><Relationship Id="rId3" Type="http://schemas.openxmlformats.org/officeDocument/2006/relationships/image" Target="../media/image105.png"/><Relationship Id="rId21" Type="http://schemas.openxmlformats.org/officeDocument/2006/relationships/oleObject" Target="../embeddings/oleObject7.bin"/><Relationship Id="rId7" Type="http://schemas.openxmlformats.org/officeDocument/2006/relationships/image" Target="../media/image109.png"/><Relationship Id="rId12" Type="http://schemas.openxmlformats.org/officeDocument/2006/relationships/image" Target="../media/image114.png"/><Relationship Id="rId17" Type="http://schemas.openxmlformats.org/officeDocument/2006/relationships/image" Target="../media/image119.png"/><Relationship Id="rId2" Type="http://schemas.openxmlformats.org/officeDocument/2006/relationships/image" Target="../media/image104.png"/><Relationship Id="rId16" Type="http://schemas.openxmlformats.org/officeDocument/2006/relationships/image" Target="../media/image118.png"/><Relationship Id="rId20" Type="http://schemas.openxmlformats.org/officeDocument/2006/relationships/image" Target="../media/image1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8.png"/><Relationship Id="rId11" Type="http://schemas.openxmlformats.org/officeDocument/2006/relationships/image" Target="../media/image113.png"/><Relationship Id="rId5" Type="http://schemas.openxmlformats.org/officeDocument/2006/relationships/image" Target="../media/image107.png"/><Relationship Id="rId15" Type="http://schemas.openxmlformats.org/officeDocument/2006/relationships/image" Target="../media/image117.png"/><Relationship Id="rId10" Type="http://schemas.openxmlformats.org/officeDocument/2006/relationships/image" Target="../media/image112.png"/><Relationship Id="rId19" Type="http://schemas.openxmlformats.org/officeDocument/2006/relationships/image" Target="../media/image121.png"/><Relationship Id="rId4" Type="http://schemas.openxmlformats.org/officeDocument/2006/relationships/image" Target="../media/image106.png"/><Relationship Id="rId9" Type="http://schemas.openxmlformats.org/officeDocument/2006/relationships/image" Target="../media/image111.png"/><Relationship Id="rId14" Type="http://schemas.openxmlformats.org/officeDocument/2006/relationships/image" Target="../media/image116.png"/><Relationship Id="rId22" Type="http://schemas.openxmlformats.org/officeDocument/2006/relationships/image" Target="../media/image123.emf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4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5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6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7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4.jpeg"/><Relationship Id="rId2" Type="http://schemas.openxmlformats.org/officeDocument/2006/relationships/image" Target="../media/image12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7.jpeg"/><Relationship Id="rId5" Type="http://schemas.openxmlformats.org/officeDocument/2006/relationships/image" Target="../media/image126.png"/><Relationship Id="rId4" Type="http://schemas.openxmlformats.org/officeDocument/2006/relationships/image" Target="../media/image125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0.png"/><Relationship Id="rId2" Type="http://schemas.openxmlformats.org/officeDocument/2006/relationships/image" Target="../media/image129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7.png"/><Relationship Id="rId13" Type="http://schemas.openxmlformats.org/officeDocument/2006/relationships/image" Target="../media/image142.png"/><Relationship Id="rId18" Type="http://schemas.openxmlformats.org/officeDocument/2006/relationships/image" Target="../media/image147.png"/><Relationship Id="rId3" Type="http://schemas.openxmlformats.org/officeDocument/2006/relationships/image" Target="../media/image132.png"/><Relationship Id="rId21" Type="http://schemas.openxmlformats.org/officeDocument/2006/relationships/image" Target="../media/image150.png"/><Relationship Id="rId7" Type="http://schemas.openxmlformats.org/officeDocument/2006/relationships/image" Target="../media/image136.png"/><Relationship Id="rId12" Type="http://schemas.openxmlformats.org/officeDocument/2006/relationships/image" Target="../media/image141.png"/><Relationship Id="rId17" Type="http://schemas.openxmlformats.org/officeDocument/2006/relationships/image" Target="../media/image146.png"/><Relationship Id="rId2" Type="http://schemas.openxmlformats.org/officeDocument/2006/relationships/image" Target="../media/image131.png"/><Relationship Id="rId16" Type="http://schemas.openxmlformats.org/officeDocument/2006/relationships/image" Target="../media/image145.png"/><Relationship Id="rId20" Type="http://schemas.openxmlformats.org/officeDocument/2006/relationships/image" Target="../media/image14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5.png"/><Relationship Id="rId11" Type="http://schemas.openxmlformats.org/officeDocument/2006/relationships/image" Target="../media/image140.png"/><Relationship Id="rId5" Type="http://schemas.openxmlformats.org/officeDocument/2006/relationships/image" Target="../media/image134.png"/><Relationship Id="rId15" Type="http://schemas.openxmlformats.org/officeDocument/2006/relationships/image" Target="../media/image144.png"/><Relationship Id="rId10" Type="http://schemas.openxmlformats.org/officeDocument/2006/relationships/image" Target="../media/image139.png"/><Relationship Id="rId19" Type="http://schemas.openxmlformats.org/officeDocument/2006/relationships/image" Target="../media/image148.png"/><Relationship Id="rId4" Type="http://schemas.openxmlformats.org/officeDocument/2006/relationships/image" Target="../media/image133.png"/><Relationship Id="rId9" Type="http://schemas.openxmlformats.org/officeDocument/2006/relationships/image" Target="../media/image138.png"/><Relationship Id="rId14" Type="http://schemas.openxmlformats.org/officeDocument/2006/relationships/image" Target="../media/image143.png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1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8.png"/><Relationship Id="rId13" Type="http://schemas.openxmlformats.org/officeDocument/2006/relationships/image" Target="../media/image163.png"/><Relationship Id="rId18" Type="http://schemas.openxmlformats.org/officeDocument/2006/relationships/image" Target="../media/image168.png"/><Relationship Id="rId3" Type="http://schemas.openxmlformats.org/officeDocument/2006/relationships/image" Target="../media/image153.png"/><Relationship Id="rId7" Type="http://schemas.openxmlformats.org/officeDocument/2006/relationships/image" Target="../media/image157.png"/><Relationship Id="rId12" Type="http://schemas.openxmlformats.org/officeDocument/2006/relationships/image" Target="../media/image162.png"/><Relationship Id="rId17" Type="http://schemas.openxmlformats.org/officeDocument/2006/relationships/image" Target="../media/image167.png"/><Relationship Id="rId2" Type="http://schemas.openxmlformats.org/officeDocument/2006/relationships/image" Target="../media/image152.png"/><Relationship Id="rId16" Type="http://schemas.openxmlformats.org/officeDocument/2006/relationships/image" Target="../media/image16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6.png"/><Relationship Id="rId11" Type="http://schemas.openxmlformats.org/officeDocument/2006/relationships/image" Target="../media/image161.png"/><Relationship Id="rId5" Type="http://schemas.openxmlformats.org/officeDocument/2006/relationships/image" Target="../media/image155.png"/><Relationship Id="rId15" Type="http://schemas.openxmlformats.org/officeDocument/2006/relationships/image" Target="../media/image165.png"/><Relationship Id="rId10" Type="http://schemas.openxmlformats.org/officeDocument/2006/relationships/image" Target="../media/image160.png"/><Relationship Id="rId19" Type="http://schemas.openxmlformats.org/officeDocument/2006/relationships/image" Target="../media/image169.png"/><Relationship Id="rId4" Type="http://schemas.openxmlformats.org/officeDocument/2006/relationships/image" Target="../media/image154.png"/><Relationship Id="rId9" Type="http://schemas.openxmlformats.org/officeDocument/2006/relationships/image" Target="../media/image159.png"/><Relationship Id="rId14" Type="http://schemas.openxmlformats.org/officeDocument/2006/relationships/image" Target="../media/image164.png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0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9.bin"/><Relationship Id="rId13" Type="http://schemas.openxmlformats.org/officeDocument/2006/relationships/image" Target="../media/image180.png"/><Relationship Id="rId18" Type="http://schemas.openxmlformats.org/officeDocument/2006/relationships/oleObject" Target="../embeddings/oleObject10.bin"/><Relationship Id="rId3" Type="http://schemas.openxmlformats.org/officeDocument/2006/relationships/image" Target="../media/image172.png"/><Relationship Id="rId7" Type="http://schemas.openxmlformats.org/officeDocument/2006/relationships/image" Target="../media/image175.png"/><Relationship Id="rId12" Type="http://schemas.openxmlformats.org/officeDocument/2006/relationships/image" Target="../media/image179.png"/><Relationship Id="rId17" Type="http://schemas.openxmlformats.org/officeDocument/2006/relationships/image" Target="../media/image184.png"/><Relationship Id="rId2" Type="http://schemas.openxmlformats.org/officeDocument/2006/relationships/image" Target="../media/image171.png"/><Relationship Id="rId16" Type="http://schemas.openxmlformats.org/officeDocument/2006/relationships/image" Target="../media/image18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4.png"/><Relationship Id="rId11" Type="http://schemas.openxmlformats.org/officeDocument/2006/relationships/image" Target="../media/image178.png"/><Relationship Id="rId5" Type="http://schemas.openxmlformats.org/officeDocument/2006/relationships/image" Target="../media/image173.emf"/><Relationship Id="rId15" Type="http://schemas.openxmlformats.org/officeDocument/2006/relationships/image" Target="../media/image182.png"/><Relationship Id="rId10" Type="http://schemas.openxmlformats.org/officeDocument/2006/relationships/image" Target="../media/image177.png"/><Relationship Id="rId19" Type="http://schemas.openxmlformats.org/officeDocument/2006/relationships/image" Target="../media/image185.emf"/><Relationship Id="rId4" Type="http://schemas.openxmlformats.org/officeDocument/2006/relationships/oleObject" Target="../embeddings/oleObject8.bin"/><Relationship Id="rId9" Type="http://schemas.openxmlformats.org/officeDocument/2006/relationships/image" Target="../media/image176.emf"/><Relationship Id="rId14" Type="http://schemas.openxmlformats.org/officeDocument/2006/relationships/image" Target="../media/image181.png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6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3.png"/><Relationship Id="rId13" Type="http://schemas.openxmlformats.org/officeDocument/2006/relationships/image" Target="../media/image198.png"/><Relationship Id="rId18" Type="http://schemas.openxmlformats.org/officeDocument/2006/relationships/image" Target="../media/image203.png"/><Relationship Id="rId3" Type="http://schemas.openxmlformats.org/officeDocument/2006/relationships/image" Target="../media/image188.png"/><Relationship Id="rId7" Type="http://schemas.openxmlformats.org/officeDocument/2006/relationships/image" Target="../media/image192.png"/><Relationship Id="rId12" Type="http://schemas.openxmlformats.org/officeDocument/2006/relationships/image" Target="../media/image197.png"/><Relationship Id="rId17" Type="http://schemas.openxmlformats.org/officeDocument/2006/relationships/image" Target="../media/image202.png"/><Relationship Id="rId2" Type="http://schemas.openxmlformats.org/officeDocument/2006/relationships/image" Target="../media/image187.png"/><Relationship Id="rId16" Type="http://schemas.openxmlformats.org/officeDocument/2006/relationships/image" Target="../media/image20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1.png"/><Relationship Id="rId11" Type="http://schemas.openxmlformats.org/officeDocument/2006/relationships/image" Target="../media/image196.png"/><Relationship Id="rId5" Type="http://schemas.openxmlformats.org/officeDocument/2006/relationships/image" Target="../media/image190.png"/><Relationship Id="rId15" Type="http://schemas.openxmlformats.org/officeDocument/2006/relationships/image" Target="../media/image200.png"/><Relationship Id="rId10" Type="http://schemas.openxmlformats.org/officeDocument/2006/relationships/image" Target="../media/image195.png"/><Relationship Id="rId4" Type="http://schemas.openxmlformats.org/officeDocument/2006/relationships/image" Target="../media/image189.png"/><Relationship Id="rId9" Type="http://schemas.openxmlformats.org/officeDocument/2006/relationships/image" Target="../media/image194.png"/><Relationship Id="rId14" Type="http://schemas.openxmlformats.org/officeDocument/2006/relationships/image" Target="../media/image199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5.png"/><Relationship Id="rId2" Type="http://schemas.openxmlformats.org/officeDocument/2006/relationships/image" Target="../media/image204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5.png"/><Relationship Id="rId2" Type="http://schemas.openxmlformats.org/officeDocument/2006/relationships/image" Target="../media/image20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6.png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7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1.bin"/><Relationship Id="rId3" Type="http://schemas.openxmlformats.org/officeDocument/2006/relationships/image" Target="../media/image209.png"/><Relationship Id="rId7" Type="http://schemas.openxmlformats.org/officeDocument/2006/relationships/image" Target="../media/image213.png"/><Relationship Id="rId2" Type="http://schemas.openxmlformats.org/officeDocument/2006/relationships/image" Target="../media/image20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2.png"/><Relationship Id="rId5" Type="http://schemas.openxmlformats.org/officeDocument/2006/relationships/image" Target="../media/image211.png"/><Relationship Id="rId4" Type="http://schemas.openxmlformats.org/officeDocument/2006/relationships/image" Target="../media/image210.png"/><Relationship Id="rId9" Type="http://schemas.openxmlformats.org/officeDocument/2006/relationships/image" Target="../media/image214.emf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5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6.pn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8.png"/><Relationship Id="rId2" Type="http://schemas.openxmlformats.org/officeDocument/2006/relationships/image" Target="../media/image21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9.png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0.pn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2.png"/><Relationship Id="rId2" Type="http://schemas.openxmlformats.org/officeDocument/2006/relationships/image" Target="../media/image22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3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5.png"/><Relationship Id="rId2" Type="http://schemas.openxmlformats.org/officeDocument/2006/relationships/image" Target="../media/image224.pn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6.pn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7.pn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8.pn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9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1BF74F1-DADA-B32A-70B2-2CA7294CCE82}"/>
              </a:ext>
            </a:extLst>
          </p:cNvPr>
          <p:cNvSpPr txBox="1"/>
          <p:nvPr/>
        </p:nvSpPr>
        <p:spPr>
          <a:xfrm>
            <a:off x="800746" y="1406340"/>
            <a:ext cx="10590508" cy="25570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/>
              <a:t>Adagium II iv 21: Augeae stabulum repurgare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i="1"/>
              <a:t>(to cleanse the stable of Augeas)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/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/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/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/>
              <a:t>Standardizing metadata will benefit AI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12587D6-5B0B-C792-7A6B-D4B78052FFC8}"/>
              </a:ext>
            </a:extLst>
          </p:cNvPr>
          <p:cNvSpPr txBox="1"/>
          <p:nvPr/>
        </p:nvSpPr>
        <p:spPr>
          <a:xfrm>
            <a:off x="9681275" y="6401174"/>
            <a:ext cx="2440092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50"/>
              <a:t>AI and Artworks. Vienna, 2026-04-16</a:t>
            </a:r>
          </a:p>
          <a:p>
            <a:r>
              <a:rPr lang="en-GB" sz="1050"/>
              <a:t>Hans Brandhorst &amp; Etienne Posthumus</a:t>
            </a:r>
            <a:endParaRPr lang="LID4096" sz="1050"/>
          </a:p>
        </p:txBody>
      </p:sp>
    </p:spTree>
    <p:extLst>
      <p:ext uri="{BB962C8B-B14F-4D97-AF65-F5344CB8AC3E}">
        <p14:creationId xmlns:p14="http://schemas.microsoft.com/office/powerpoint/2010/main" val="12925734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A5381D1-91C9-8705-47DD-223056D37A7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24001"/>
          <a:stretch>
            <a:fillRect/>
          </a:stretch>
        </p:blipFill>
        <p:spPr>
          <a:xfrm>
            <a:off x="3182318" y="1648054"/>
            <a:ext cx="8746209" cy="491883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F54F4DB-5A3A-3B54-F40D-68AFB4D49417}"/>
              </a:ext>
            </a:extLst>
          </p:cNvPr>
          <p:cNvSpPr txBox="1"/>
          <p:nvPr/>
        </p:nvSpPr>
        <p:spPr>
          <a:xfrm>
            <a:off x="330630" y="454616"/>
            <a:ext cx="38116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/>
              <a:t>The Augean problem</a:t>
            </a:r>
            <a:endParaRPr lang="LID4096" sz="3200"/>
          </a:p>
        </p:txBody>
      </p:sp>
    </p:spTree>
    <p:extLst>
      <p:ext uri="{BB962C8B-B14F-4D97-AF65-F5344CB8AC3E}">
        <p14:creationId xmlns:p14="http://schemas.microsoft.com/office/powerpoint/2010/main" val="15447843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3E74715B-37E1-31E8-E135-C4234CA653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28" r="12485" b="2"/>
          <a:stretch>
            <a:fillRect/>
          </a:stretch>
        </p:blipFill>
        <p:spPr bwMode="auto">
          <a:xfrm>
            <a:off x="2236440" y="1213249"/>
            <a:ext cx="7358691" cy="5524799"/>
          </a:xfrm>
          <a:custGeom>
            <a:avLst/>
            <a:gdLst/>
            <a:ahLst/>
            <a:cxnLst/>
            <a:rect l="l" t="t" r="r" b="b"/>
            <a:pathLst>
              <a:path w="9141744" h="6863485">
                <a:moveTo>
                  <a:pt x="0" y="0"/>
                </a:moveTo>
                <a:lnTo>
                  <a:pt x="5963051" y="0"/>
                </a:lnTo>
                <a:lnTo>
                  <a:pt x="9141744" y="6863485"/>
                </a:lnTo>
                <a:lnTo>
                  <a:pt x="0" y="6863485"/>
                </a:lnTo>
                <a:lnTo>
                  <a:pt x="0" y="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15 Small Kitchen Ideas to Maximize Space and Style">
            <a:extLst>
              <a:ext uri="{FF2B5EF4-FFF2-40B4-BE49-F238E27FC236}">
                <a16:creationId xmlns:a16="http://schemas.microsoft.com/office/drawing/2014/main" id="{1CA83E04-9ADE-E6E3-C13D-B82CA98979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583" b="-3"/>
          <a:stretch>
            <a:fillRect/>
          </a:stretch>
        </p:blipFill>
        <p:spPr bwMode="auto">
          <a:xfrm>
            <a:off x="6850576" y="1213249"/>
            <a:ext cx="5160936" cy="5524799"/>
          </a:xfrm>
          <a:custGeom>
            <a:avLst/>
            <a:gdLst/>
            <a:ahLst/>
            <a:cxnLst/>
            <a:rect l="l" t="t" r="r" b="b"/>
            <a:pathLst>
              <a:path w="6401647" h="6852994">
                <a:moveTo>
                  <a:pt x="354282" y="0"/>
                </a:moveTo>
                <a:lnTo>
                  <a:pt x="6401647" y="0"/>
                </a:lnTo>
                <a:lnTo>
                  <a:pt x="6401647" y="6852994"/>
                </a:lnTo>
                <a:lnTo>
                  <a:pt x="0" y="6852994"/>
                </a:lnTo>
                <a:lnTo>
                  <a:pt x="0" y="6852993"/>
                </a:lnTo>
                <a:lnTo>
                  <a:pt x="3528116" y="6852993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3731024-AF45-5D05-8903-FCA36C519C91}"/>
              </a:ext>
            </a:extLst>
          </p:cNvPr>
          <p:cNvSpPr txBox="1"/>
          <p:nvPr/>
        </p:nvSpPr>
        <p:spPr>
          <a:xfrm>
            <a:off x="330630" y="454616"/>
            <a:ext cx="37814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/>
              <a:t>The chef’s challenge</a:t>
            </a:r>
            <a:endParaRPr lang="LID4096" sz="3200"/>
          </a:p>
        </p:txBody>
      </p:sp>
    </p:spTree>
    <p:extLst>
      <p:ext uri="{BB962C8B-B14F-4D97-AF65-F5344CB8AC3E}">
        <p14:creationId xmlns:p14="http://schemas.microsoft.com/office/powerpoint/2010/main" val="6016092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9CAEA96-5603-081B-9FFC-174270A0BF08}"/>
              </a:ext>
            </a:extLst>
          </p:cNvPr>
          <p:cNvSpPr txBox="1"/>
          <p:nvPr/>
        </p:nvSpPr>
        <p:spPr>
          <a:xfrm>
            <a:off x="3804834" y="1997839"/>
            <a:ext cx="4582332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spcBef>
                <a:spcPts val="800"/>
              </a:spcBef>
              <a:spcAft>
                <a:spcPts val="400"/>
              </a:spcAft>
              <a:buNone/>
            </a:pPr>
            <a:r>
              <a:rPr lang="en-US" sz="3200" kern="100">
                <a:effectLst/>
                <a:latin typeface="Aptos Display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1. Image Classification </a:t>
            </a:r>
          </a:p>
          <a:p>
            <a:pPr marL="0" marR="0">
              <a:buNone/>
            </a:pPr>
            <a:r>
              <a:rPr lang="en-US" sz="32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pPr marL="0" marR="0">
              <a:spcBef>
                <a:spcPts val="800"/>
              </a:spcBef>
              <a:spcAft>
                <a:spcPts val="400"/>
              </a:spcAft>
              <a:buNone/>
            </a:pPr>
            <a:r>
              <a:rPr lang="en-US" sz="3200" kern="100">
                <a:effectLst/>
                <a:latin typeface="Aptos Display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2. Object Detection</a:t>
            </a:r>
          </a:p>
          <a:p>
            <a:pPr marL="0" marR="0">
              <a:buNone/>
            </a:pPr>
            <a:r>
              <a:rPr lang="en-US" sz="32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 </a:t>
            </a:r>
          </a:p>
          <a:p>
            <a:pPr marL="0" marR="0">
              <a:spcBef>
                <a:spcPts val="800"/>
              </a:spcBef>
              <a:spcAft>
                <a:spcPts val="400"/>
              </a:spcAft>
              <a:buNone/>
            </a:pPr>
            <a:r>
              <a:rPr lang="en-US" sz="3200" kern="100">
                <a:effectLst/>
                <a:latin typeface="Aptos Display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3. Iconographic Analysis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99545C9-0150-F632-223C-3227AB8113F9}"/>
              </a:ext>
            </a:extLst>
          </p:cNvPr>
          <p:cNvSpPr txBox="1"/>
          <p:nvPr/>
        </p:nvSpPr>
        <p:spPr>
          <a:xfrm>
            <a:off x="2781945" y="791728"/>
            <a:ext cx="6628109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000"/>
              <a:t>Standardizing metadata and:</a:t>
            </a:r>
            <a:endParaRPr lang="LID4096" sz="4000"/>
          </a:p>
        </p:txBody>
      </p:sp>
    </p:spTree>
    <p:extLst>
      <p:ext uri="{BB962C8B-B14F-4D97-AF65-F5344CB8AC3E}">
        <p14:creationId xmlns:p14="http://schemas.microsoft.com/office/powerpoint/2010/main" val="38713312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B50B955E-5F63-1FFB-4C6F-47284457BC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6350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7196A77-3F10-5D76-4C98-762B1C4A8F18}"/>
              </a:ext>
            </a:extLst>
          </p:cNvPr>
          <p:cNvSpPr txBox="1"/>
          <p:nvPr/>
        </p:nvSpPr>
        <p:spPr>
          <a:xfrm>
            <a:off x="7108555" y="1057303"/>
            <a:ext cx="4876799" cy="769441"/>
          </a:xfrm>
          <a:prstGeom prst="rect">
            <a:avLst/>
          </a:prstGeom>
          <a:solidFill>
            <a:srgbClr val="FFCC66"/>
          </a:solidFill>
          <a:ln w="28575"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4400">
                <a:solidFill>
                  <a:srgbClr val="0F4660"/>
                </a:solidFill>
                <a:latin typeface="Aptos Display" panose="020B0004020202020204" pitchFamily="34" charset="0"/>
              </a:rPr>
              <a:t>Image classification</a:t>
            </a:r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27318220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B430966-CFCC-B8DD-DE50-1DF0CD0B0C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5980" y="3068665"/>
            <a:ext cx="2030421" cy="145761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2B3B5C6-05F5-0B1E-7CD6-FE14BCA53AC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9743" y="134319"/>
            <a:ext cx="3802882" cy="4295614"/>
          </a:xfrm>
          <a:prstGeom prst="rect">
            <a:avLst/>
          </a:prstGeom>
        </p:spPr>
      </p:pic>
      <p:graphicFrame>
        <p:nvGraphicFramePr>
          <p:cNvPr id="11" name="Object 10">
            <a:extLst>
              <a:ext uri="{FF2B5EF4-FFF2-40B4-BE49-F238E27FC236}">
                <a16:creationId xmlns:a16="http://schemas.microsoft.com/office/drawing/2014/main" id="{D746DD48-CB6F-B839-FCBE-4DFDF3C972A1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36358117"/>
              </p:ext>
            </p:extLst>
          </p:nvPr>
        </p:nvGraphicFramePr>
        <p:xfrm>
          <a:off x="185980" y="4613328"/>
          <a:ext cx="6075471" cy="21620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Image" r:id="rId5" imgW="28743207" imgH="10227303" progId="Photoshop.Image.24">
                  <p:embed/>
                </p:oleObj>
              </mc:Choice>
              <mc:Fallback>
                <p:oleObj name="Image" r:id="rId5" imgW="28743207" imgH="10227303" progId="Photoshop.Image.24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185980" y="4613328"/>
                        <a:ext cx="6075471" cy="21620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050" name="Picture 2">
            <a:extLst>
              <a:ext uri="{FF2B5EF4-FFF2-40B4-BE49-F238E27FC236}">
                <a16:creationId xmlns:a16="http://schemas.microsoft.com/office/drawing/2014/main" id="{84DF5CF3-67F3-1710-24CB-D5EDC8A86F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8298" y="604274"/>
            <a:ext cx="5642528" cy="6171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EB8D725-2B4C-B4A7-6BB5-8114D95A3195}"/>
              </a:ext>
            </a:extLst>
          </p:cNvPr>
          <p:cNvSpPr txBox="1"/>
          <p:nvPr/>
        </p:nvSpPr>
        <p:spPr>
          <a:xfrm>
            <a:off x="182502" y="144491"/>
            <a:ext cx="2149098" cy="286232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75000"/>
                <a:lumOff val="2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/>
              <a:t>Multilinguality</a:t>
            </a:r>
          </a:p>
          <a:p>
            <a:endParaRPr lang="en-GB" sz="1200"/>
          </a:p>
          <a:p>
            <a:r>
              <a:rPr lang="en-GB" sz="1200"/>
              <a:t>Adoration of the magi</a:t>
            </a:r>
          </a:p>
          <a:p>
            <a:r>
              <a:rPr lang="en-GB" sz="1200"/>
              <a:t>Adoration of the kings</a:t>
            </a:r>
          </a:p>
          <a:p>
            <a:r>
              <a:rPr lang="en-GB" sz="1200"/>
              <a:t>Adoration of the wise men</a:t>
            </a:r>
          </a:p>
          <a:p>
            <a:r>
              <a:rPr lang="en-GB" sz="1200"/>
              <a:t>Konungarnas tillbedjan</a:t>
            </a:r>
          </a:p>
          <a:p>
            <a:r>
              <a:rPr lang="en-GB" sz="1200"/>
              <a:t>Anbetung der Könige</a:t>
            </a:r>
          </a:p>
          <a:p>
            <a:r>
              <a:rPr lang="en-GB" sz="1200"/>
              <a:t>Anbetung der Weisen</a:t>
            </a:r>
          </a:p>
          <a:p>
            <a:r>
              <a:rPr lang="ja-JP" altLang="en-US" sz="1200"/>
              <a:t> 東方三博士の礼拝</a:t>
            </a:r>
            <a:endParaRPr lang="en-GB" sz="1200"/>
          </a:p>
          <a:p>
            <a:r>
              <a:rPr lang="en-GB" sz="1200"/>
              <a:t>Aanbidding der wijzen</a:t>
            </a:r>
          </a:p>
          <a:p>
            <a:r>
              <a:rPr lang="en-GB" sz="1200"/>
              <a:t>Adoration des Mages</a:t>
            </a:r>
          </a:p>
          <a:p>
            <a:r>
              <a:rPr lang="en-GB" sz="1200"/>
              <a:t>Adorazione dei Magi</a:t>
            </a:r>
          </a:p>
          <a:p>
            <a:r>
              <a:rPr lang="en-GB" sz="1200"/>
              <a:t>Adoração dos Magos</a:t>
            </a:r>
          </a:p>
          <a:p>
            <a:r>
              <a:rPr lang="ja-JP" altLang="en-US" sz="1200"/>
              <a:t>三博士来朝</a:t>
            </a:r>
            <a:endParaRPr lang="en-GB" sz="120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6F8598B-C232-4180-16EA-A78ADD07A3C2}"/>
              </a:ext>
            </a:extLst>
          </p:cNvPr>
          <p:cNvSpPr txBox="1"/>
          <p:nvPr/>
        </p:nvSpPr>
        <p:spPr>
          <a:xfrm>
            <a:off x="6405966" y="82658"/>
            <a:ext cx="2111936" cy="461665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75000"/>
                <a:lumOff val="2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/>
              <a:t>Visual variety</a:t>
            </a:r>
            <a:endParaRPr lang="LID4096" sz="2400"/>
          </a:p>
        </p:txBody>
      </p:sp>
    </p:spTree>
    <p:extLst>
      <p:ext uri="{BB962C8B-B14F-4D97-AF65-F5344CB8AC3E}">
        <p14:creationId xmlns:p14="http://schemas.microsoft.com/office/powerpoint/2010/main" val="23377449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DD551D0-6A6B-6E21-886B-1E8D9F36EF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67159"/>
            <a:ext cx="12172061" cy="6938075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855A72C5-D5D2-4D66-C83B-4FFAF6E22697}"/>
              </a:ext>
            </a:extLst>
          </p:cNvPr>
          <p:cNvSpPr/>
          <p:nvPr/>
        </p:nvSpPr>
        <p:spPr>
          <a:xfrm>
            <a:off x="609599" y="2040610"/>
            <a:ext cx="1663485" cy="58377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7619707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BD2EC92-0360-15BF-D320-A6B5A00524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6164" y="-139486"/>
            <a:ext cx="12295673" cy="6997485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A8712D77-F5E2-FA20-2679-6AF5A1518BCA}"/>
              </a:ext>
            </a:extLst>
          </p:cNvPr>
          <p:cNvSpPr/>
          <p:nvPr/>
        </p:nvSpPr>
        <p:spPr>
          <a:xfrm>
            <a:off x="490781" y="2009614"/>
            <a:ext cx="1663485" cy="58377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24905220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55C8FED-221B-8F0B-859A-8FF2ACB8E0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-1"/>
            <a:ext cx="12178608" cy="6979403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0B5916A1-1C6C-15FD-CBE3-6F8C42B6F1FA}"/>
              </a:ext>
            </a:extLst>
          </p:cNvPr>
          <p:cNvSpPr/>
          <p:nvPr/>
        </p:nvSpPr>
        <p:spPr>
          <a:xfrm>
            <a:off x="2970508" y="867905"/>
            <a:ext cx="1591160" cy="356461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CA3A472-8D49-9F13-6AE7-6BB6BBC554A8}"/>
              </a:ext>
            </a:extLst>
          </p:cNvPr>
          <p:cNvSpPr/>
          <p:nvPr/>
        </p:nvSpPr>
        <p:spPr>
          <a:xfrm>
            <a:off x="4641742" y="1815885"/>
            <a:ext cx="751668" cy="356461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D33FCF0-34CC-92C5-124C-64AF3422709F}"/>
              </a:ext>
            </a:extLst>
          </p:cNvPr>
          <p:cNvSpPr/>
          <p:nvPr/>
        </p:nvSpPr>
        <p:spPr>
          <a:xfrm>
            <a:off x="9988657" y="188564"/>
            <a:ext cx="751668" cy="286718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9873539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62C07D7-F8DC-8534-350B-F88A81B80F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12228163" cy="6986602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DA7DA1FE-D11E-3AB4-B659-4C8D5A316705}"/>
              </a:ext>
            </a:extLst>
          </p:cNvPr>
          <p:cNvSpPr/>
          <p:nvPr/>
        </p:nvSpPr>
        <p:spPr>
          <a:xfrm>
            <a:off x="2970508" y="867905"/>
            <a:ext cx="1591160" cy="356461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BC4EEE3-1A4F-746C-A8B7-1C315509CBC3}"/>
              </a:ext>
            </a:extLst>
          </p:cNvPr>
          <p:cNvSpPr/>
          <p:nvPr/>
        </p:nvSpPr>
        <p:spPr>
          <a:xfrm>
            <a:off x="4641742" y="1815885"/>
            <a:ext cx="751668" cy="356461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26999103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8673A05-48D1-46C5-9A66-63B479F505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29509"/>
            <a:ext cx="12186261" cy="697275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63575DE-C9FD-F2E1-2821-8313B1E9682B}"/>
              </a:ext>
            </a:extLst>
          </p:cNvPr>
          <p:cNvSpPr/>
          <p:nvPr/>
        </p:nvSpPr>
        <p:spPr>
          <a:xfrm>
            <a:off x="2329912" y="1379352"/>
            <a:ext cx="1911457" cy="340962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0596768-FE17-5199-5AC8-350054FF0686}"/>
              </a:ext>
            </a:extLst>
          </p:cNvPr>
          <p:cNvSpPr/>
          <p:nvPr/>
        </p:nvSpPr>
        <p:spPr>
          <a:xfrm>
            <a:off x="8870196" y="3286385"/>
            <a:ext cx="1141709" cy="340962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6731740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0449829A-2FC1-5079-675D-526C5FFB97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1" y="0"/>
            <a:ext cx="12230338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3DFA5BE9-E1D7-E1B1-AB07-BE61DF7B4C95}"/>
              </a:ext>
            </a:extLst>
          </p:cNvPr>
          <p:cNvSpPr/>
          <p:nvPr/>
        </p:nvSpPr>
        <p:spPr>
          <a:xfrm>
            <a:off x="2329909" y="1369019"/>
            <a:ext cx="1911457" cy="340962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58DF615-B47B-8A00-C765-E0272941FAC6}"/>
              </a:ext>
            </a:extLst>
          </p:cNvPr>
          <p:cNvSpPr/>
          <p:nvPr/>
        </p:nvSpPr>
        <p:spPr>
          <a:xfrm>
            <a:off x="8901195" y="3295975"/>
            <a:ext cx="976394" cy="284133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4729717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E3FF494-A058-95B8-CDF0-E3A7BC6DC3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952" y="0"/>
            <a:ext cx="12210844" cy="6896746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92CC918E-1B5E-F619-0737-FF4A2886DE19}"/>
              </a:ext>
            </a:extLst>
          </p:cNvPr>
          <p:cNvSpPr/>
          <p:nvPr/>
        </p:nvSpPr>
        <p:spPr>
          <a:xfrm>
            <a:off x="1872711" y="1438760"/>
            <a:ext cx="1449092" cy="343546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2E2C1D3-95FB-0B7D-F55E-B0355C4B31D9}"/>
              </a:ext>
            </a:extLst>
          </p:cNvPr>
          <p:cNvSpPr/>
          <p:nvPr/>
        </p:nvSpPr>
        <p:spPr>
          <a:xfrm>
            <a:off x="927315" y="3329552"/>
            <a:ext cx="1180455" cy="426203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5070247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E59679E-0EA5-3708-B6DE-2D12B62515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2" y="0"/>
            <a:ext cx="12186335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CBB4B280-0C83-92C5-37FF-ECD03A882183}"/>
              </a:ext>
            </a:extLst>
          </p:cNvPr>
          <p:cNvSpPr/>
          <p:nvPr/>
        </p:nvSpPr>
        <p:spPr>
          <a:xfrm>
            <a:off x="1831382" y="1428428"/>
            <a:ext cx="1521418" cy="359044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CFD0179-6BCD-39C2-DE48-324C3673BFB4}"/>
              </a:ext>
            </a:extLst>
          </p:cNvPr>
          <p:cNvSpPr/>
          <p:nvPr/>
        </p:nvSpPr>
        <p:spPr>
          <a:xfrm>
            <a:off x="880819" y="3345047"/>
            <a:ext cx="1180455" cy="426203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8898897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4D2907D-F736-24D2-4BA1-0213901F1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-1"/>
            <a:ext cx="12167233" cy="6938075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ADFED429-BE52-1348-BE7F-9CD907BCD8AF}"/>
              </a:ext>
            </a:extLst>
          </p:cNvPr>
          <p:cNvSpPr/>
          <p:nvPr/>
        </p:nvSpPr>
        <p:spPr>
          <a:xfrm>
            <a:off x="297050" y="390042"/>
            <a:ext cx="2260170" cy="715504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C6D44E2-5F15-EA10-DEF1-E1238B85DDBA}"/>
              </a:ext>
            </a:extLst>
          </p:cNvPr>
          <p:cNvSpPr txBox="1"/>
          <p:nvPr/>
        </p:nvSpPr>
        <p:spPr>
          <a:xfrm>
            <a:off x="3353330" y="287553"/>
            <a:ext cx="5460569" cy="523220"/>
          </a:xfrm>
          <a:prstGeom prst="rect">
            <a:avLst/>
          </a:prstGeom>
          <a:solidFill>
            <a:srgbClr val="FFCC66"/>
          </a:solidFill>
          <a:ln w="28575">
            <a:solidFill>
              <a:schemeClr val="tx2">
                <a:lumMod val="75000"/>
                <a:lumOff val="2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US" sz="2800"/>
              <a:t>Aggregating without standardizing</a:t>
            </a:r>
            <a:endParaRPr lang="LID4096" sz="2800"/>
          </a:p>
        </p:txBody>
      </p:sp>
    </p:spTree>
    <p:extLst>
      <p:ext uri="{BB962C8B-B14F-4D97-AF65-F5344CB8AC3E}">
        <p14:creationId xmlns:p14="http://schemas.microsoft.com/office/powerpoint/2010/main" val="411518599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4BA3F22-6E31-1CD1-A4A1-1F60749012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696" y="0"/>
            <a:ext cx="12072608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3488C963-A1B0-D505-E8AC-370721658D7C}"/>
              </a:ext>
            </a:extLst>
          </p:cNvPr>
          <p:cNvSpPr/>
          <p:nvPr/>
        </p:nvSpPr>
        <p:spPr>
          <a:xfrm>
            <a:off x="297050" y="390042"/>
            <a:ext cx="2260170" cy="715504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7629529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366E294-D68A-8AD4-B4A0-864DB0E376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17541" cy="7015566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328E1DBA-725B-94B2-EC37-066224E53C6A}"/>
              </a:ext>
            </a:extLst>
          </p:cNvPr>
          <p:cNvSpPr/>
          <p:nvPr/>
        </p:nvSpPr>
        <p:spPr>
          <a:xfrm>
            <a:off x="297050" y="390042"/>
            <a:ext cx="2260170" cy="715504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72432653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E5873B2-7751-05DD-66F2-1DE67AF61C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92" y="0"/>
            <a:ext cx="12079216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FCEE8D4-E0D5-75A2-7E2D-EA5F18E55F42}"/>
              </a:ext>
            </a:extLst>
          </p:cNvPr>
          <p:cNvSpPr/>
          <p:nvPr/>
        </p:nvSpPr>
        <p:spPr>
          <a:xfrm>
            <a:off x="297050" y="390042"/>
            <a:ext cx="3174570" cy="715504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90315311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983F158-412A-8E1D-55AC-CBDCD0AFAF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29189" cy="7000068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C096A2D7-8C2A-33F4-BCAA-F46BE5FB7F2F}"/>
              </a:ext>
            </a:extLst>
          </p:cNvPr>
          <p:cNvSpPr/>
          <p:nvPr/>
        </p:nvSpPr>
        <p:spPr>
          <a:xfrm>
            <a:off x="297050" y="390042"/>
            <a:ext cx="2260170" cy="715504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289958075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64FB451-6B05-1C33-AABB-4399CCB0A8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1993584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A76DAD45-4D5B-6FBF-9AF2-A989E8A88843}"/>
              </a:ext>
            </a:extLst>
          </p:cNvPr>
          <p:cNvSpPr/>
          <p:nvPr/>
        </p:nvSpPr>
        <p:spPr>
          <a:xfrm>
            <a:off x="297050" y="390042"/>
            <a:ext cx="2260170" cy="715504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42243546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ED36DCB-0601-B968-25C9-17EBAA306D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5914" y="249974"/>
            <a:ext cx="2009615" cy="27120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97A3933-CAB8-FCF9-A97E-97223FFBEB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7279" y="288819"/>
            <a:ext cx="3920128" cy="269178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5310441-9ADD-1028-BB38-0723FE2CEEB1}"/>
              </a:ext>
            </a:extLst>
          </p:cNvPr>
          <p:cNvSpPr txBox="1"/>
          <p:nvPr/>
        </p:nvSpPr>
        <p:spPr>
          <a:xfrm>
            <a:off x="-9570" y="2920337"/>
            <a:ext cx="253655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/>
              <a:t>the three Wise Men see a star</a:t>
            </a:r>
            <a:endParaRPr lang="LID4096" sz="140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478B7D0-5A2E-0E48-C02E-A8397D842736}"/>
              </a:ext>
            </a:extLst>
          </p:cNvPr>
          <p:cNvSpPr txBox="1"/>
          <p:nvPr/>
        </p:nvSpPr>
        <p:spPr>
          <a:xfrm>
            <a:off x="2526986" y="2901510"/>
            <a:ext cx="293847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/>
              <a:t>kings see a star with image of Christ</a:t>
            </a:r>
            <a:endParaRPr lang="LID4096" sz="140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E9CD464-3FE1-984D-D84A-BF4C93CE401C}"/>
              </a:ext>
            </a:extLst>
          </p:cNvPr>
          <p:cNvSpPr txBox="1"/>
          <p:nvPr/>
        </p:nvSpPr>
        <p:spPr>
          <a:xfrm>
            <a:off x="5546119" y="2901509"/>
            <a:ext cx="346128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/>
              <a:t>the three Wise Men meet at the crossroads</a:t>
            </a:r>
            <a:endParaRPr lang="LID4096" sz="140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BC0EB38E-9757-05BF-37AF-853BD4BBC4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08885" y="3402551"/>
            <a:ext cx="2603714" cy="2929657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B0211531-EB49-A7F5-CFF2-C22419D9EF46}"/>
              </a:ext>
            </a:extLst>
          </p:cNvPr>
          <p:cNvSpPr txBox="1"/>
          <p:nvPr/>
        </p:nvSpPr>
        <p:spPr>
          <a:xfrm>
            <a:off x="9141190" y="6311659"/>
            <a:ext cx="260371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1400"/>
              <a:t>Herod questions the Sanhedrin about the new king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46BED59D-1F6B-239F-BCBD-19C3962F859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98984" y="106726"/>
            <a:ext cx="2577885" cy="2968650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2CDB3D39-5746-BF22-AAAD-CBD35E7F63FE}"/>
              </a:ext>
            </a:extLst>
          </p:cNvPr>
          <p:cNvSpPr txBox="1"/>
          <p:nvPr/>
        </p:nvSpPr>
        <p:spPr>
          <a:xfrm>
            <a:off x="9753601" y="3074226"/>
            <a:ext cx="1994115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1400"/>
              <a:t>Magi visit King Herod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3EA189DB-FB67-4972-8E03-888D8128C62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7750" y="3301139"/>
            <a:ext cx="2370074" cy="2972083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70923E12-1691-11F6-E0F4-9AFCE4346FF9}"/>
              </a:ext>
            </a:extLst>
          </p:cNvPr>
          <p:cNvSpPr txBox="1"/>
          <p:nvPr/>
        </p:nvSpPr>
        <p:spPr>
          <a:xfrm>
            <a:off x="157750" y="6273222"/>
            <a:ext cx="219301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/>
              <a:t>the star guides the </a:t>
            </a:r>
          </a:p>
          <a:p>
            <a:r>
              <a:rPr lang="en-US" sz="1400"/>
              <a:t>Wise Men to Bethlehem</a:t>
            </a:r>
            <a:endParaRPr lang="LID4096" sz="140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1A3DDEB-B709-F331-E901-36A055339B78}"/>
              </a:ext>
            </a:extLst>
          </p:cNvPr>
          <p:cNvSpPr txBox="1"/>
          <p:nvPr/>
        </p:nvSpPr>
        <p:spPr>
          <a:xfrm>
            <a:off x="5317559" y="6457588"/>
            <a:ext cx="360077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/>
              <a:t>angel warns the kings not to return to Herod</a:t>
            </a:r>
            <a:endParaRPr lang="LID4096" sz="140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AEE4CC26-89E6-CF76-6FFA-017E101581C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16799" y="3382003"/>
            <a:ext cx="3262068" cy="3038200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F4359443-EE6D-9FC8-6218-DA9D15F5EA09}"/>
              </a:ext>
            </a:extLst>
          </p:cNvPr>
          <p:cNvSpPr txBox="1"/>
          <p:nvPr/>
        </p:nvSpPr>
        <p:spPr>
          <a:xfrm>
            <a:off x="2824215" y="6420203"/>
            <a:ext cx="219301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/>
              <a:t>the Adoration of the kings</a:t>
            </a:r>
            <a:endParaRPr lang="LID4096" sz="140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924436F4-2D52-D2DB-C6F1-93207FB82320}"/>
              </a:ext>
            </a:extLst>
          </p:cNvPr>
          <p:cNvSpPr/>
          <p:nvPr/>
        </p:nvSpPr>
        <p:spPr>
          <a:xfrm>
            <a:off x="2769031" y="3209286"/>
            <a:ext cx="2294511" cy="3556079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A8CCC693-F2FB-8B78-1DF4-7EDC35B4A5B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805378" y="3321392"/>
            <a:ext cx="2198724" cy="2986706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67AE9866-A944-F5FA-76FA-3E2E960DFC2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6066" y="345361"/>
            <a:ext cx="2456271" cy="2574976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5F1D6E53-C961-13A8-A293-D1C2A5C60E1E}"/>
              </a:ext>
            </a:extLst>
          </p:cNvPr>
          <p:cNvSpPr txBox="1"/>
          <p:nvPr/>
        </p:nvSpPr>
        <p:spPr>
          <a:xfrm>
            <a:off x="30997" y="18812"/>
            <a:ext cx="6643606" cy="461665"/>
          </a:xfrm>
          <a:prstGeom prst="rect">
            <a:avLst/>
          </a:prstGeom>
          <a:solidFill>
            <a:srgbClr val="FFCC66"/>
          </a:solidFill>
          <a:ln>
            <a:solidFill>
              <a:schemeClr val="tx2">
                <a:lumMod val="75000"/>
                <a:lumOff val="2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/>
              <a:t>Adoration: part of the Story of the Wise Men ...</a:t>
            </a:r>
            <a:endParaRPr lang="LID4096" sz="2400"/>
          </a:p>
        </p:txBody>
      </p:sp>
    </p:spTree>
    <p:extLst>
      <p:ext uri="{BB962C8B-B14F-4D97-AF65-F5344CB8AC3E}">
        <p14:creationId xmlns:p14="http://schemas.microsoft.com/office/powerpoint/2010/main" val="77536685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2B006A-BF16-6AFD-CC6B-0E2996D272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>
            <a:extLst>
              <a:ext uri="{FF2B5EF4-FFF2-40B4-BE49-F238E27FC236}">
                <a16:creationId xmlns:a16="http://schemas.microsoft.com/office/drawing/2014/main" id="{A029103F-F004-EB9E-7257-4549E8E952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0839" y="671569"/>
            <a:ext cx="4097131" cy="606235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C16ADA1-BDC8-8C70-FAE5-93ADA9173C1F}"/>
              </a:ext>
            </a:extLst>
          </p:cNvPr>
          <p:cNvSpPr txBox="1"/>
          <p:nvPr/>
        </p:nvSpPr>
        <p:spPr>
          <a:xfrm>
            <a:off x="55523" y="67246"/>
            <a:ext cx="5838999" cy="461665"/>
          </a:xfrm>
          <a:prstGeom prst="rect">
            <a:avLst/>
          </a:prstGeom>
          <a:solidFill>
            <a:srgbClr val="FFCC66"/>
          </a:solidFill>
          <a:ln>
            <a:solidFill>
              <a:schemeClr val="tx2">
                <a:lumMod val="75000"/>
                <a:lumOff val="2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/>
              <a:t>... part of the Story of the birth of Christ</a:t>
            </a:r>
            <a:endParaRPr lang="LID4096" sz="24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5CDDCC-7709-38C7-14D2-6CFC0C8AF9AC}"/>
              </a:ext>
            </a:extLst>
          </p:cNvPr>
          <p:cNvSpPr txBox="1"/>
          <p:nvPr/>
        </p:nvSpPr>
        <p:spPr>
          <a:xfrm>
            <a:off x="4868696" y="804474"/>
            <a:ext cx="6796361" cy="56938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US" sz="1400"/>
              <a:t>the Annunciation: Mary is visited by the angel Gabriel / the Annunciation: Mary standing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400"/>
              <a:t>Visitation - Mary and Elisabeth, both pregnant, embracing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400"/>
              <a:t>Mary, Joseph and the new-born Christ (Nativity) / Mary reclining in bed or on a couch, looking at the Christ-child - Christ-child in the manger / the ox and the ass at the manger ~ Christ's birth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400"/>
              <a:t>annunciation of Christ's birth to the shepherds (and/or shepherdesses) at night; a host of singing angels in the air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400"/>
              <a:t>the story of the three Wise Men (kings or Magi)  / the three Wise Men see a star and are astonished by its magnitude / journey of the three Wise Men to Jerusalem / 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400"/>
              <a:t>first visit of the three Wise Men to King 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400"/>
              <a:t>Herod / Herod questions the Sanhedrin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400"/>
              <a:t>the arrival of the three Wise Men in Bethlehem / </a:t>
            </a:r>
            <a:r>
              <a:rPr lang="en-US" sz="1400" b="1">
                <a:solidFill>
                  <a:srgbClr val="FF0000"/>
                </a:solidFill>
              </a:rPr>
              <a:t>adoration of the kings: the Wise Men present their gifts to the Christ-child (gold, frankincense and myrrh)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400"/>
              <a:t>the three Wise Men are warned in a dream by an angel not to return to Herod 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400"/>
              <a:t>presentation of the Christ-child in the temple, usually Simeon (and Anna) present (Luke 2:22-39) / purification of Mary; the offering of the doves / Joseph paying the ransom ~ purification of Mary / Simeon, holding the Christ-child, sings his canticle: 'Nunc dimittis’ / Mary and Joseph blessed by Simeon ~ presentation of the Christ-child / Anna prophesying ~ presentation of the Christ-child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400"/>
              <a:t>the flight into Egypt: Mary, Joseph, the child (and sometimes others) on their way; Mary usually riding on an ass / the flight into Egypt: the first son of Joseph leading the ass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400"/>
              <a:t>Herod gives orders to slay the children /  soldiers entering Bethlehem ~ massacre of the innocents the massacre of the innocents; Herod looking on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400"/>
              <a:t>death of Herod: he is eaten by worms</a:t>
            </a:r>
            <a:endParaRPr lang="LID4096" sz="140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713D077-676B-6F27-43BC-5790217457D1}"/>
              </a:ext>
            </a:extLst>
          </p:cNvPr>
          <p:cNvSpPr/>
          <p:nvPr/>
        </p:nvSpPr>
        <p:spPr>
          <a:xfrm>
            <a:off x="382292" y="3574942"/>
            <a:ext cx="1389681" cy="1529166"/>
          </a:xfrm>
          <a:prstGeom prst="rect">
            <a:avLst/>
          </a:prstGeom>
          <a:noFill/>
          <a:ln w="76200"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55281226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FD0922-33F4-AB6E-B90D-46ECD07ED1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>
            <a:extLst>
              <a:ext uri="{FF2B5EF4-FFF2-40B4-BE49-F238E27FC236}">
                <a16:creationId xmlns:a16="http://schemas.microsoft.com/office/drawing/2014/main" id="{35C53FEF-82BB-7B99-4DE7-48DD6582E6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0839" y="671569"/>
            <a:ext cx="4097131" cy="6062358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D896551A-10E8-1A62-BC1F-61D41B56957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5693" y="193288"/>
            <a:ext cx="7285149" cy="666471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8050800-ED43-A032-64B9-AFBA8BF5113B}"/>
              </a:ext>
            </a:extLst>
          </p:cNvPr>
          <p:cNvSpPr txBox="1"/>
          <p:nvPr/>
        </p:nvSpPr>
        <p:spPr>
          <a:xfrm>
            <a:off x="55523" y="67246"/>
            <a:ext cx="5797669" cy="461665"/>
          </a:xfrm>
          <a:prstGeom prst="rect">
            <a:avLst/>
          </a:prstGeom>
          <a:solidFill>
            <a:srgbClr val="FFCC66"/>
          </a:solidFill>
          <a:ln>
            <a:solidFill>
              <a:schemeClr val="tx2">
                <a:lumMod val="75000"/>
                <a:lumOff val="2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/>
              <a:t>Organizing: linking images to words, or ...</a:t>
            </a:r>
            <a:endParaRPr lang="LID4096" sz="240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5B33858-C323-560D-B815-AD3C07C511D7}"/>
              </a:ext>
            </a:extLst>
          </p:cNvPr>
          <p:cNvSpPr/>
          <p:nvPr/>
        </p:nvSpPr>
        <p:spPr>
          <a:xfrm>
            <a:off x="5853192" y="2819399"/>
            <a:ext cx="1782305" cy="352586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108224E-CC9E-C321-22A8-BFFCFCF0A408}"/>
              </a:ext>
            </a:extLst>
          </p:cNvPr>
          <p:cNvSpPr/>
          <p:nvPr/>
        </p:nvSpPr>
        <p:spPr>
          <a:xfrm>
            <a:off x="7971295" y="4138047"/>
            <a:ext cx="1704813" cy="573438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B253EDE-DF6E-8472-4CF1-E8E23EAC7565}"/>
              </a:ext>
            </a:extLst>
          </p:cNvPr>
          <p:cNvSpPr/>
          <p:nvPr/>
        </p:nvSpPr>
        <p:spPr>
          <a:xfrm>
            <a:off x="9324813" y="2794858"/>
            <a:ext cx="1095214" cy="418455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D96623F-E241-F52D-F5C4-A5F43B0F83D8}"/>
              </a:ext>
            </a:extLst>
          </p:cNvPr>
          <p:cNvSpPr/>
          <p:nvPr/>
        </p:nvSpPr>
        <p:spPr>
          <a:xfrm>
            <a:off x="5326251" y="3429000"/>
            <a:ext cx="671594" cy="352586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E96DC50-4150-376B-EF61-1650CB3799E5}"/>
              </a:ext>
            </a:extLst>
          </p:cNvPr>
          <p:cNvSpPr/>
          <p:nvPr/>
        </p:nvSpPr>
        <p:spPr>
          <a:xfrm>
            <a:off x="5434740" y="5620718"/>
            <a:ext cx="1136543" cy="335797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BC02DB8-68E6-CA98-7D3E-1F806A2B1AD8}"/>
              </a:ext>
            </a:extLst>
          </p:cNvPr>
          <p:cNvSpPr/>
          <p:nvPr/>
        </p:nvSpPr>
        <p:spPr>
          <a:xfrm>
            <a:off x="382292" y="3574942"/>
            <a:ext cx="1389681" cy="1529166"/>
          </a:xfrm>
          <a:prstGeom prst="rect">
            <a:avLst/>
          </a:prstGeom>
          <a:noFill/>
          <a:ln w="76200"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C0E1107-DB21-C87B-A0AE-F21604EF06A2}"/>
              </a:ext>
            </a:extLst>
          </p:cNvPr>
          <p:cNvSpPr/>
          <p:nvPr/>
        </p:nvSpPr>
        <p:spPr>
          <a:xfrm>
            <a:off x="9324813" y="3739229"/>
            <a:ext cx="1136543" cy="335797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1C4A83E-DEC2-DC99-B9A1-CC61719E3AD2}"/>
              </a:ext>
            </a:extLst>
          </p:cNvPr>
          <p:cNvSpPr/>
          <p:nvPr/>
        </p:nvSpPr>
        <p:spPr>
          <a:xfrm>
            <a:off x="10665990" y="3653989"/>
            <a:ext cx="935064" cy="335797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3F5DC89-0A3B-163D-CA74-D9B3E674A3FB}"/>
              </a:ext>
            </a:extLst>
          </p:cNvPr>
          <p:cNvSpPr/>
          <p:nvPr/>
        </p:nvSpPr>
        <p:spPr>
          <a:xfrm>
            <a:off x="10608589" y="4711485"/>
            <a:ext cx="992465" cy="335797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9BF7768-AE2F-4BEC-EF58-B6376FF95B5A}"/>
              </a:ext>
            </a:extLst>
          </p:cNvPr>
          <p:cNvSpPr/>
          <p:nvPr/>
        </p:nvSpPr>
        <p:spPr>
          <a:xfrm>
            <a:off x="6470542" y="4075026"/>
            <a:ext cx="1136543" cy="335797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B2829A8-786D-0A56-25B0-1662734FC000}"/>
              </a:ext>
            </a:extLst>
          </p:cNvPr>
          <p:cNvSpPr/>
          <p:nvPr/>
        </p:nvSpPr>
        <p:spPr>
          <a:xfrm>
            <a:off x="7635497" y="5469020"/>
            <a:ext cx="1136543" cy="335797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65AF3AC-B30F-4E6B-C7AF-A5D3F129F8A1}"/>
              </a:ext>
            </a:extLst>
          </p:cNvPr>
          <p:cNvSpPr/>
          <p:nvPr/>
        </p:nvSpPr>
        <p:spPr>
          <a:xfrm>
            <a:off x="6597686" y="5874796"/>
            <a:ext cx="1431009" cy="415521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FD57226-2D9F-F711-3230-3613804CEC2B}"/>
              </a:ext>
            </a:extLst>
          </p:cNvPr>
          <p:cNvSpPr/>
          <p:nvPr/>
        </p:nvSpPr>
        <p:spPr>
          <a:xfrm>
            <a:off x="11068944" y="2459061"/>
            <a:ext cx="766596" cy="335797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BE293E5-3F94-7A0E-3B48-9415CB13A784}"/>
              </a:ext>
            </a:extLst>
          </p:cNvPr>
          <p:cNvSpPr/>
          <p:nvPr/>
        </p:nvSpPr>
        <p:spPr>
          <a:xfrm>
            <a:off x="5744705" y="4881287"/>
            <a:ext cx="1136543" cy="335797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271EFEA-B19A-57BF-7BAC-D8C949628544}"/>
              </a:ext>
            </a:extLst>
          </p:cNvPr>
          <p:cNvSpPr/>
          <p:nvPr/>
        </p:nvSpPr>
        <p:spPr>
          <a:xfrm>
            <a:off x="7880728" y="1768361"/>
            <a:ext cx="689836" cy="335797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207366569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E81D6906-5E3E-2ADA-4EA2-56E4AD777B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2994" y="131844"/>
            <a:ext cx="7523211" cy="6687299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D3851BF1-AC29-8F6E-D131-55E830141532}"/>
              </a:ext>
            </a:extLst>
          </p:cNvPr>
          <p:cNvSpPr/>
          <p:nvPr/>
        </p:nvSpPr>
        <p:spPr>
          <a:xfrm>
            <a:off x="7919633" y="1270947"/>
            <a:ext cx="1136543" cy="335797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5E2CC5F-2E54-524E-0808-41F9019CCB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0839" y="671569"/>
            <a:ext cx="4097131" cy="6062358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F0941D0E-22CF-704E-F416-8FCAD73FDDDD}"/>
              </a:ext>
            </a:extLst>
          </p:cNvPr>
          <p:cNvSpPr/>
          <p:nvPr/>
        </p:nvSpPr>
        <p:spPr>
          <a:xfrm>
            <a:off x="382292" y="3574942"/>
            <a:ext cx="1389681" cy="1529166"/>
          </a:xfrm>
          <a:prstGeom prst="rect">
            <a:avLst/>
          </a:prstGeom>
          <a:noFill/>
          <a:ln w="76200"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DEEFDDF-95C8-8EB0-737A-EC505AC86068}"/>
              </a:ext>
            </a:extLst>
          </p:cNvPr>
          <p:cNvSpPr txBox="1"/>
          <p:nvPr/>
        </p:nvSpPr>
        <p:spPr>
          <a:xfrm>
            <a:off x="55525" y="67246"/>
            <a:ext cx="4399030" cy="461665"/>
          </a:xfrm>
          <a:prstGeom prst="rect">
            <a:avLst/>
          </a:prstGeom>
          <a:solidFill>
            <a:srgbClr val="FFCC66"/>
          </a:solidFill>
          <a:ln>
            <a:solidFill>
              <a:schemeClr val="tx2">
                <a:lumMod val="75000"/>
                <a:lumOff val="2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/>
              <a:t>... linking images to a code</a:t>
            </a:r>
            <a:endParaRPr lang="LID4096" sz="240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C6EA61-E083-B242-28BE-C5DF32306AD5}"/>
              </a:ext>
            </a:extLst>
          </p:cNvPr>
          <p:cNvSpPr/>
          <p:nvPr/>
        </p:nvSpPr>
        <p:spPr>
          <a:xfrm>
            <a:off x="4739579" y="193115"/>
            <a:ext cx="696487" cy="243114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251027847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DE96029-ED42-D5CC-9D1F-31C5678B9B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58119"/>
            <a:ext cx="12206534" cy="697423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DBFC713-79E6-5132-905D-D3A8F412C754}"/>
              </a:ext>
            </a:extLst>
          </p:cNvPr>
          <p:cNvSpPr txBox="1"/>
          <p:nvPr/>
        </p:nvSpPr>
        <p:spPr>
          <a:xfrm>
            <a:off x="5398576" y="3585272"/>
            <a:ext cx="3719591" cy="46166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/>
              <a:t>A code connects easier...</a:t>
            </a:r>
            <a:endParaRPr lang="LID4096" sz="2400"/>
          </a:p>
        </p:txBody>
      </p:sp>
      <p:sp>
        <p:nvSpPr>
          <p:cNvPr id="8" name="Left Brace 7">
            <a:extLst>
              <a:ext uri="{FF2B5EF4-FFF2-40B4-BE49-F238E27FC236}">
                <a16:creationId xmlns:a16="http://schemas.microsoft.com/office/drawing/2014/main" id="{EFC89806-1E7D-3BCF-AEE1-7F5DCC5CAE40}"/>
              </a:ext>
            </a:extLst>
          </p:cNvPr>
          <p:cNvSpPr/>
          <p:nvPr/>
        </p:nvSpPr>
        <p:spPr>
          <a:xfrm>
            <a:off x="8839197" y="410707"/>
            <a:ext cx="723255" cy="6449878"/>
          </a:xfrm>
          <a:prstGeom prst="leftBrace">
            <a:avLst>
              <a:gd name="adj1" fmla="val 8333"/>
              <a:gd name="adj2" fmla="val 49820"/>
            </a:avLst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LID4096">
              <a:solidFill>
                <a:srgbClr val="FF0000"/>
              </a:solidFill>
            </a:endParaRP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93EC886A-F93A-5A76-F04B-3D12EB32FBA7}"/>
              </a:ext>
            </a:extLst>
          </p:cNvPr>
          <p:cNvCxnSpPr/>
          <p:nvPr/>
        </p:nvCxnSpPr>
        <p:spPr>
          <a:xfrm>
            <a:off x="4773478" y="1348353"/>
            <a:ext cx="2252420" cy="2138765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907588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90F427A5-7C55-04F0-0187-5365FF6F7A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25142" y="70363"/>
            <a:ext cx="3324225" cy="714375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61BA39A4-C629-9B9A-8839-DA3A5231AF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955" y="5544616"/>
            <a:ext cx="2816574" cy="84408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EDA62051-9447-CD1C-88D4-E53E8CE5574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45779" y="1536683"/>
            <a:ext cx="2428875" cy="66675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BF87748F-FFED-057D-1731-769F069B39F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2417" y="4537343"/>
            <a:ext cx="2454786" cy="920545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EA263C25-EEC9-4140-C4F7-21219B0EB18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009681" y="743734"/>
            <a:ext cx="3042752" cy="781863"/>
          </a:xfrm>
          <a:prstGeom prst="rect">
            <a:avLst/>
          </a:prstGeom>
          <a:ln>
            <a:solidFill>
              <a:schemeClr val="tx1"/>
            </a:solidFill>
          </a:ln>
        </p:spPr>
      </p:pic>
      <p:grpSp>
        <p:nvGrpSpPr>
          <p:cNvPr id="32" name="Group 31">
            <a:extLst>
              <a:ext uri="{FF2B5EF4-FFF2-40B4-BE49-F238E27FC236}">
                <a16:creationId xmlns:a16="http://schemas.microsoft.com/office/drawing/2014/main" id="{B5759423-0851-F338-4200-F8E44148F2E9}"/>
              </a:ext>
            </a:extLst>
          </p:cNvPr>
          <p:cNvGrpSpPr>
            <a:grpSpLocks noChangeAspect="1"/>
          </p:cNvGrpSpPr>
          <p:nvPr/>
        </p:nvGrpSpPr>
        <p:grpSpPr>
          <a:xfrm>
            <a:off x="9696288" y="2232771"/>
            <a:ext cx="2356630" cy="1526693"/>
            <a:chOff x="4271962" y="2128837"/>
            <a:chExt cx="3648075" cy="2600325"/>
          </a:xfrm>
        </p:grpSpPr>
        <p:pic>
          <p:nvPicPr>
            <p:cNvPr id="31" name="Picture 30">
              <a:extLst>
                <a:ext uri="{FF2B5EF4-FFF2-40B4-BE49-F238E27FC236}">
                  <a16:creationId xmlns:a16="http://schemas.microsoft.com/office/drawing/2014/main" id="{E9CCCD69-D1D1-A71D-A208-869CA2122FDC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4271962" y="2128837"/>
              <a:ext cx="3648075" cy="2600325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  <p:pic>
          <p:nvPicPr>
            <p:cNvPr id="29" name="Picture 28">
              <a:extLst>
                <a:ext uri="{FF2B5EF4-FFF2-40B4-BE49-F238E27FC236}">
                  <a16:creationId xmlns:a16="http://schemas.microsoft.com/office/drawing/2014/main" id="{3C3C74F3-E083-B259-7627-269841C53898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4363418" y="2240766"/>
              <a:ext cx="1295400" cy="581025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</p:grpSp>
      <p:pic>
        <p:nvPicPr>
          <p:cNvPr id="34" name="Picture 33">
            <a:extLst>
              <a:ext uri="{FF2B5EF4-FFF2-40B4-BE49-F238E27FC236}">
                <a16:creationId xmlns:a16="http://schemas.microsoft.com/office/drawing/2014/main" id="{E59045F4-37F9-4D8D-B669-8B617573411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275874" y="4474115"/>
            <a:ext cx="2733755" cy="635757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5BA6EE44-638C-62CB-A929-5C7E25FA99A5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676658" y="5306499"/>
            <a:ext cx="3076575" cy="1123950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5E9FCEC7-8DCC-6D8B-B678-541F9927F5E5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9645" y="3797840"/>
            <a:ext cx="2181225" cy="676275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54" name="Picture 53">
            <a:extLst>
              <a:ext uri="{FF2B5EF4-FFF2-40B4-BE49-F238E27FC236}">
                <a16:creationId xmlns:a16="http://schemas.microsoft.com/office/drawing/2014/main" id="{8C1F958B-DAF3-6CC4-9BB1-28D3E0791171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9212489" y="3852669"/>
            <a:ext cx="2763707" cy="491141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56" name="Picture 55">
            <a:extLst>
              <a:ext uri="{FF2B5EF4-FFF2-40B4-BE49-F238E27FC236}">
                <a16:creationId xmlns:a16="http://schemas.microsoft.com/office/drawing/2014/main" id="{C8BD3403-C8AD-4CD1-696A-EC955B19CC6C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338933" y="6112218"/>
            <a:ext cx="2314309" cy="607410"/>
          </a:xfrm>
          <a:prstGeom prst="rect">
            <a:avLst/>
          </a:prstGeom>
        </p:spPr>
      </p:pic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3758F53B-28C2-A212-2214-0694DADA2B4E}"/>
              </a:ext>
            </a:extLst>
          </p:cNvPr>
          <p:cNvCxnSpPr/>
          <p:nvPr/>
        </p:nvCxnSpPr>
        <p:spPr>
          <a:xfrm flipH="1" flipV="1">
            <a:off x="2552054" y="1298275"/>
            <a:ext cx="1535545" cy="1416165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F9C16B43-157D-6E6B-3BB9-C5B0A0551BDA}"/>
              </a:ext>
            </a:extLst>
          </p:cNvPr>
          <p:cNvCxnSpPr>
            <a:cxnSpLocks/>
          </p:cNvCxnSpPr>
          <p:nvPr/>
        </p:nvCxnSpPr>
        <p:spPr>
          <a:xfrm flipH="1" flipV="1">
            <a:off x="2281071" y="1746142"/>
            <a:ext cx="1751767" cy="1122455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5" name="Straight Connector 64">
            <a:extLst>
              <a:ext uri="{FF2B5EF4-FFF2-40B4-BE49-F238E27FC236}">
                <a16:creationId xmlns:a16="http://schemas.microsoft.com/office/drawing/2014/main" id="{F464402B-41FE-7122-8209-BB726464BDBE}"/>
              </a:ext>
            </a:extLst>
          </p:cNvPr>
          <p:cNvCxnSpPr>
            <a:cxnSpLocks/>
          </p:cNvCxnSpPr>
          <p:nvPr/>
        </p:nvCxnSpPr>
        <p:spPr>
          <a:xfrm flipH="1" flipV="1">
            <a:off x="2004215" y="2645451"/>
            <a:ext cx="2118826" cy="47897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4BF8F8DB-8C5A-F5CC-0C65-4E07412CD59B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164912" y="1400112"/>
            <a:ext cx="2193972" cy="98377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BD8B5FB-C391-D6AD-3C22-17B74CF19148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574486" y="221730"/>
            <a:ext cx="2193971" cy="1076545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35F3B678-9656-97F0-6AB3-A925D878349C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2965342" y="67835"/>
            <a:ext cx="2134992" cy="1143098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D240C0F5-C3F9-4ED2-C5BC-129F76300062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89645" y="2485723"/>
            <a:ext cx="1920443" cy="1237139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52" name="Picture 51">
            <a:extLst>
              <a:ext uri="{FF2B5EF4-FFF2-40B4-BE49-F238E27FC236}">
                <a16:creationId xmlns:a16="http://schemas.microsoft.com/office/drawing/2014/main" id="{D037EFE5-AE65-FDBA-A09A-5A17FF582EBB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2223718" y="2401544"/>
            <a:ext cx="2000250" cy="714375"/>
          </a:xfrm>
          <a:prstGeom prst="rect">
            <a:avLst/>
          </a:prstGeom>
        </p:spPr>
      </p:pic>
      <p:cxnSp>
        <p:nvCxnSpPr>
          <p:cNvPr id="67" name="Straight Connector 66">
            <a:extLst>
              <a:ext uri="{FF2B5EF4-FFF2-40B4-BE49-F238E27FC236}">
                <a16:creationId xmlns:a16="http://schemas.microsoft.com/office/drawing/2014/main" id="{885B682D-089C-BEF5-AF49-F35F9C5144B2}"/>
              </a:ext>
            </a:extLst>
          </p:cNvPr>
          <p:cNvCxnSpPr>
            <a:cxnSpLocks/>
            <a:stCxn id="9" idx="1"/>
          </p:cNvCxnSpPr>
          <p:nvPr/>
        </p:nvCxnSpPr>
        <p:spPr>
          <a:xfrm flipH="1">
            <a:off x="1978385" y="3360353"/>
            <a:ext cx="724406" cy="8553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0" name="Straight Connector 69">
            <a:extLst>
              <a:ext uri="{FF2B5EF4-FFF2-40B4-BE49-F238E27FC236}">
                <a16:creationId xmlns:a16="http://schemas.microsoft.com/office/drawing/2014/main" id="{965F35F4-0E18-985B-DE17-6D3D4D76C022}"/>
              </a:ext>
            </a:extLst>
          </p:cNvPr>
          <p:cNvCxnSpPr>
            <a:cxnSpLocks/>
          </p:cNvCxnSpPr>
          <p:nvPr/>
        </p:nvCxnSpPr>
        <p:spPr>
          <a:xfrm flipH="1">
            <a:off x="2281071" y="3397370"/>
            <a:ext cx="1806528" cy="608447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E92B8069-B4E8-6F72-DF79-482697E461B0}"/>
              </a:ext>
            </a:extLst>
          </p:cNvPr>
          <p:cNvCxnSpPr>
            <a:cxnSpLocks/>
          </p:cNvCxnSpPr>
          <p:nvPr/>
        </p:nvCxnSpPr>
        <p:spPr>
          <a:xfrm flipH="1">
            <a:off x="2400212" y="3573733"/>
            <a:ext cx="1680691" cy="96877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8B97E289-AAC6-5D5B-92CE-AC5CBA0ACDA0}"/>
              </a:ext>
            </a:extLst>
          </p:cNvPr>
          <p:cNvCxnSpPr>
            <a:cxnSpLocks/>
          </p:cNvCxnSpPr>
          <p:nvPr/>
        </p:nvCxnSpPr>
        <p:spPr>
          <a:xfrm flipH="1">
            <a:off x="2766095" y="3802438"/>
            <a:ext cx="1370519" cy="174217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8" name="Straight Connector 77">
            <a:extLst>
              <a:ext uri="{FF2B5EF4-FFF2-40B4-BE49-F238E27FC236}">
                <a16:creationId xmlns:a16="http://schemas.microsoft.com/office/drawing/2014/main" id="{B24DC488-8840-094E-F631-DBF927DB1808}"/>
              </a:ext>
            </a:extLst>
          </p:cNvPr>
          <p:cNvCxnSpPr>
            <a:cxnSpLocks/>
          </p:cNvCxnSpPr>
          <p:nvPr/>
        </p:nvCxnSpPr>
        <p:spPr>
          <a:xfrm flipH="1">
            <a:off x="4156868" y="3779483"/>
            <a:ext cx="222989" cy="4398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1" name="Straight Connector 80">
            <a:extLst>
              <a:ext uri="{FF2B5EF4-FFF2-40B4-BE49-F238E27FC236}">
                <a16:creationId xmlns:a16="http://schemas.microsoft.com/office/drawing/2014/main" id="{3B3DB4EF-4515-9B71-12B3-391F6BC6E127}"/>
              </a:ext>
            </a:extLst>
          </p:cNvPr>
          <p:cNvCxnSpPr>
            <a:cxnSpLocks/>
          </p:cNvCxnSpPr>
          <p:nvPr/>
        </p:nvCxnSpPr>
        <p:spPr>
          <a:xfrm flipH="1">
            <a:off x="4940633" y="3785889"/>
            <a:ext cx="182813" cy="140816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3" name="Straight Connector 82">
            <a:extLst>
              <a:ext uri="{FF2B5EF4-FFF2-40B4-BE49-F238E27FC236}">
                <a16:creationId xmlns:a16="http://schemas.microsoft.com/office/drawing/2014/main" id="{2E584436-91FD-70F4-58A8-0D4C989C9144}"/>
              </a:ext>
            </a:extLst>
          </p:cNvPr>
          <p:cNvCxnSpPr>
            <a:cxnSpLocks/>
          </p:cNvCxnSpPr>
          <p:nvPr/>
        </p:nvCxnSpPr>
        <p:spPr>
          <a:xfrm flipH="1">
            <a:off x="5256227" y="3812728"/>
            <a:ext cx="233457" cy="229949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44" name="Picture 43">
            <a:extLst>
              <a:ext uri="{FF2B5EF4-FFF2-40B4-BE49-F238E27FC236}">
                <a16:creationId xmlns:a16="http://schemas.microsoft.com/office/drawing/2014/main" id="{A1EA0071-4FD6-A702-5B39-928667BF42C2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3406427" y="5190313"/>
            <a:ext cx="2505242" cy="733753"/>
          </a:xfrm>
          <a:prstGeom prst="rect">
            <a:avLst/>
          </a:prstGeom>
        </p:spPr>
      </p:pic>
      <p:pic>
        <p:nvPicPr>
          <p:cNvPr id="60" name="Picture 59">
            <a:extLst>
              <a:ext uri="{FF2B5EF4-FFF2-40B4-BE49-F238E27FC236}">
                <a16:creationId xmlns:a16="http://schemas.microsoft.com/office/drawing/2014/main" id="{10A7A31E-2FD4-BFB5-E879-CDE3FC177C3B}"/>
              </a:ext>
            </a:extLst>
          </p:cNvPr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2714435" y="4219319"/>
            <a:ext cx="1895428" cy="939882"/>
          </a:xfrm>
          <a:prstGeom prst="rect">
            <a:avLst/>
          </a:prstGeom>
        </p:spPr>
      </p:pic>
      <p:cxnSp>
        <p:nvCxnSpPr>
          <p:cNvPr id="86" name="Straight Connector 85">
            <a:extLst>
              <a:ext uri="{FF2B5EF4-FFF2-40B4-BE49-F238E27FC236}">
                <a16:creationId xmlns:a16="http://schemas.microsoft.com/office/drawing/2014/main" id="{A0D3193D-E0C9-F963-28BE-7FA7FB1F21E8}"/>
              </a:ext>
            </a:extLst>
          </p:cNvPr>
          <p:cNvCxnSpPr>
            <a:cxnSpLocks/>
            <a:endCxn id="36" idx="0"/>
          </p:cNvCxnSpPr>
          <p:nvPr/>
        </p:nvCxnSpPr>
        <p:spPr>
          <a:xfrm>
            <a:off x="6496109" y="3779483"/>
            <a:ext cx="932826" cy="1477025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8" name="Straight Connector 87">
            <a:extLst>
              <a:ext uri="{FF2B5EF4-FFF2-40B4-BE49-F238E27FC236}">
                <a16:creationId xmlns:a16="http://schemas.microsoft.com/office/drawing/2014/main" id="{5C996964-E623-AC10-FEA0-622A39B62410}"/>
              </a:ext>
            </a:extLst>
          </p:cNvPr>
          <p:cNvCxnSpPr>
            <a:cxnSpLocks/>
          </p:cNvCxnSpPr>
          <p:nvPr/>
        </p:nvCxnSpPr>
        <p:spPr>
          <a:xfrm>
            <a:off x="6190169" y="3797840"/>
            <a:ext cx="408411" cy="212622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1" name="Straight Connector 90">
            <a:extLst>
              <a:ext uri="{FF2B5EF4-FFF2-40B4-BE49-F238E27FC236}">
                <a16:creationId xmlns:a16="http://schemas.microsoft.com/office/drawing/2014/main" id="{0AF00A3F-3C85-3F7C-A05B-AB1648B800EF}"/>
              </a:ext>
            </a:extLst>
          </p:cNvPr>
          <p:cNvCxnSpPr>
            <a:cxnSpLocks/>
          </p:cNvCxnSpPr>
          <p:nvPr/>
        </p:nvCxnSpPr>
        <p:spPr>
          <a:xfrm>
            <a:off x="6904520" y="3802438"/>
            <a:ext cx="293079" cy="32007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36" name="Picture 35">
            <a:extLst>
              <a:ext uri="{FF2B5EF4-FFF2-40B4-BE49-F238E27FC236}">
                <a16:creationId xmlns:a16="http://schemas.microsoft.com/office/drawing/2014/main" id="{38EC0852-CEDC-7877-3A0C-65938E2BBBF7}"/>
              </a:ext>
            </a:extLst>
          </p:cNvPr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6385947" y="5256508"/>
            <a:ext cx="2085975" cy="600075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E65678EE-015B-71A9-31E4-E220318DD6F8}"/>
              </a:ext>
            </a:extLst>
          </p:cNvPr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6035231" y="5924066"/>
            <a:ext cx="2362927" cy="544060"/>
          </a:xfrm>
          <a:prstGeom prst="rect">
            <a:avLst/>
          </a:prstGeom>
        </p:spPr>
      </p:pic>
      <p:cxnSp>
        <p:nvCxnSpPr>
          <p:cNvPr id="94" name="Straight Connector 93">
            <a:extLst>
              <a:ext uri="{FF2B5EF4-FFF2-40B4-BE49-F238E27FC236}">
                <a16:creationId xmlns:a16="http://schemas.microsoft.com/office/drawing/2014/main" id="{8B30A7E2-71BA-54B8-DFCE-54C04C9603F7}"/>
              </a:ext>
            </a:extLst>
          </p:cNvPr>
          <p:cNvCxnSpPr>
            <a:cxnSpLocks/>
          </p:cNvCxnSpPr>
          <p:nvPr/>
        </p:nvCxnSpPr>
        <p:spPr>
          <a:xfrm flipH="1" flipV="1">
            <a:off x="4540634" y="2146304"/>
            <a:ext cx="92081" cy="722293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>
            <a:extLst>
              <a:ext uri="{FF2B5EF4-FFF2-40B4-BE49-F238E27FC236}">
                <a16:creationId xmlns:a16="http://schemas.microsoft.com/office/drawing/2014/main" id="{AD3F2FAB-AD1E-A021-9A41-52ABDAC63182}"/>
              </a:ext>
            </a:extLst>
          </p:cNvPr>
          <p:cNvCxnSpPr>
            <a:cxnSpLocks/>
          </p:cNvCxnSpPr>
          <p:nvPr/>
        </p:nvCxnSpPr>
        <p:spPr>
          <a:xfrm flipH="1" flipV="1">
            <a:off x="4633433" y="1210933"/>
            <a:ext cx="430982" cy="1615977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9" name="Straight Connector 98">
            <a:extLst>
              <a:ext uri="{FF2B5EF4-FFF2-40B4-BE49-F238E27FC236}">
                <a16:creationId xmlns:a16="http://schemas.microsoft.com/office/drawing/2014/main" id="{2587DBB9-66C6-01CF-B663-C248B39DB68B}"/>
              </a:ext>
            </a:extLst>
          </p:cNvPr>
          <p:cNvCxnSpPr>
            <a:cxnSpLocks/>
          </p:cNvCxnSpPr>
          <p:nvPr/>
        </p:nvCxnSpPr>
        <p:spPr>
          <a:xfrm flipV="1">
            <a:off x="5473497" y="1709730"/>
            <a:ext cx="410143" cy="111718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1" name="Straight Connector 100">
            <a:extLst>
              <a:ext uri="{FF2B5EF4-FFF2-40B4-BE49-F238E27FC236}">
                <a16:creationId xmlns:a16="http://schemas.microsoft.com/office/drawing/2014/main" id="{9AFF9596-D0CC-8997-4BF1-204E2AC51B6E}"/>
              </a:ext>
            </a:extLst>
          </p:cNvPr>
          <p:cNvCxnSpPr>
            <a:cxnSpLocks/>
            <a:stCxn id="9" idx="0"/>
          </p:cNvCxnSpPr>
          <p:nvPr/>
        </p:nvCxnSpPr>
        <p:spPr>
          <a:xfrm flipV="1">
            <a:off x="6077263" y="804077"/>
            <a:ext cx="2094083" cy="2017667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3" name="Straight Connector 102">
            <a:extLst>
              <a:ext uri="{FF2B5EF4-FFF2-40B4-BE49-F238E27FC236}">
                <a16:creationId xmlns:a16="http://schemas.microsoft.com/office/drawing/2014/main" id="{1D5C2035-14A0-D2D6-F6CC-3A0FF9F69515}"/>
              </a:ext>
            </a:extLst>
          </p:cNvPr>
          <p:cNvCxnSpPr>
            <a:cxnSpLocks/>
          </p:cNvCxnSpPr>
          <p:nvPr/>
        </p:nvCxnSpPr>
        <p:spPr>
          <a:xfrm flipV="1">
            <a:off x="6602172" y="1020355"/>
            <a:ext cx="2410105" cy="1819409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5" name="Straight Connector 104">
            <a:extLst>
              <a:ext uri="{FF2B5EF4-FFF2-40B4-BE49-F238E27FC236}">
                <a16:creationId xmlns:a16="http://schemas.microsoft.com/office/drawing/2014/main" id="{69CE4065-F49A-D7F7-77E3-975F63917848}"/>
              </a:ext>
            </a:extLst>
          </p:cNvPr>
          <p:cNvCxnSpPr>
            <a:cxnSpLocks/>
          </p:cNvCxnSpPr>
          <p:nvPr/>
        </p:nvCxnSpPr>
        <p:spPr>
          <a:xfrm flipV="1">
            <a:off x="7771436" y="2207977"/>
            <a:ext cx="1774343" cy="68939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7" name="Straight Connector 106">
            <a:extLst>
              <a:ext uri="{FF2B5EF4-FFF2-40B4-BE49-F238E27FC236}">
                <a16:creationId xmlns:a16="http://schemas.microsoft.com/office/drawing/2014/main" id="{B3567413-8D7D-2702-96D4-BAE069410408}"/>
              </a:ext>
            </a:extLst>
          </p:cNvPr>
          <p:cNvCxnSpPr>
            <a:cxnSpLocks/>
          </p:cNvCxnSpPr>
          <p:nvPr/>
        </p:nvCxnSpPr>
        <p:spPr>
          <a:xfrm flipV="1">
            <a:off x="7061543" y="2565345"/>
            <a:ext cx="573437" cy="268097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0" name="Straight Connector 109">
            <a:extLst>
              <a:ext uri="{FF2B5EF4-FFF2-40B4-BE49-F238E27FC236}">
                <a16:creationId xmlns:a16="http://schemas.microsoft.com/office/drawing/2014/main" id="{3CF9B342-39CD-4112-023C-F18C039D1FAF}"/>
              </a:ext>
            </a:extLst>
          </p:cNvPr>
          <p:cNvCxnSpPr>
            <a:cxnSpLocks/>
            <a:endCxn id="31" idx="1"/>
          </p:cNvCxnSpPr>
          <p:nvPr/>
        </p:nvCxnSpPr>
        <p:spPr>
          <a:xfrm flipV="1">
            <a:off x="7825142" y="2996118"/>
            <a:ext cx="1871146" cy="406681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6" name="Straight Connector 115">
            <a:extLst>
              <a:ext uri="{FF2B5EF4-FFF2-40B4-BE49-F238E27FC236}">
                <a16:creationId xmlns:a16="http://schemas.microsoft.com/office/drawing/2014/main" id="{17A51029-1AC4-BE34-6701-12A1E2BDAC1F}"/>
              </a:ext>
            </a:extLst>
          </p:cNvPr>
          <p:cNvCxnSpPr>
            <a:cxnSpLocks/>
          </p:cNvCxnSpPr>
          <p:nvPr/>
        </p:nvCxnSpPr>
        <p:spPr>
          <a:xfrm>
            <a:off x="7795349" y="3566523"/>
            <a:ext cx="1411220" cy="312527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8" name="Straight Connector 117">
            <a:extLst>
              <a:ext uri="{FF2B5EF4-FFF2-40B4-BE49-F238E27FC236}">
                <a16:creationId xmlns:a16="http://schemas.microsoft.com/office/drawing/2014/main" id="{41558D61-677A-A7B4-D15D-9745502A2C96}"/>
              </a:ext>
            </a:extLst>
          </p:cNvPr>
          <p:cNvCxnSpPr>
            <a:cxnSpLocks/>
          </p:cNvCxnSpPr>
          <p:nvPr/>
        </p:nvCxnSpPr>
        <p:spPr>
          <a:xfrm>
            <a:off x="7783392" y="3696828"/>
            <a:ext cx="1477434" cy="85137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0" name="Straight Connector 119">
            <a:extLst>
              <a:ext uri="{FF2B5EF4-FFF2-40B4-BE49-F238E27FC236}">
                <a16:creationId xmlns:a16="http://schemas.microsoft.com/office/drawing/2014/main" id="{B601A7F0-03BC-E2DE-1804-22481EDDECA8}"/>
              </a:ext>
            </a:extLst>
          </p:cNvPr>
          <p:cNvCxnSpPr>
            <a:cxnSpLocks/>
          </p:cNvCxnSpPr>
          <p:nvPr/>
        </p:nvCxnSpPr>
        <p:spPr>
          <a:xfrm>
            <a:off x="7428934" y="3812728"/>
            <a:ext cx="1423178" cy="1511263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48" name="Picture 47">
            <a:extLst>
              <a:ext uri="{FF2B5EF4-FFF2-40B4-BE49-F238E27FC236}">
                <a16:creationId xmlns:a16="http://schemas.microsoft.com/office/drawing/2014/main" id="{1A49414D-E676-7211-6210-2E122F8DA7CA}"/>
              </a:ext>
            </a:extLst>
          </p:cNvPr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7595045" y="1633103"/>
            <a:ext cx="1800225" cy="121920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58" name="Picture 57">
            <a:extLst>
              <a:ext uri="{FF2B5EF4-FFF2-40B4-BE49-F238E27FC236}">
                <a16:creationId xmlns:a16="http://schemas.microsoft.com/office/drawing/2014/main" id="{FE7C2740-DB9B-E6F8-02B1-E34D4CA8435A}"/>
              </a:ext>
            </a:extLst>
          </p:cNvPr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>
            <a:off x="6588381" y="4134467"/>
            <a:ext cx="2597096" cy="1019665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50" name="Picture 49">
            <a:extLst>
              <a:ext uri="{FF2B5EF4-FFF2-40B4-BE49-F238E27FC236}">
                <a16:creationId xmlns:a16="http://schemas.microsoft.com/office/drawing/2014/main" id="{DB151628-94AE-0A2D-D673-43C54472A479}"/>
              </a:ext>
            </a:extLst>
          </p:cNvPr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>
            <a:off x="2646221" y="1466733"/>
            <a:ext cx="2541401" cy="69035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B295E74-BAFE-209F-96BD-5EEF6D9F002C}"/>
              </a:ext>
            </a:extLst>
          </p:cNvPr>
          <p:cNvSpPr txBox="1"/>
          <p:nvPr/>
        </p:nvSpPr>
        <p:spPr>
          <a:xfrm>
            <a:off x="2702791" y="2821744"/>
            <a:ext cx="6748944" cy="107721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sz="3200"/>
              <a:t>distributed databases connect to:</a:t>
            </a:r>
          </a:p>
          <a:p>
            <a:pPr algn="ctr"/>
            <a:r>
              <a:rPr lang="en-GB" sz="3200"/>
              <a:t>https://iconclass.org/</a:t>
            </a:r>
            <a:r>
              <a:rPr lang="en-GB" sz="3200">
                <a:solidFill>
                  <a:srgbClr val="FF0000"/>
                </a:solidFill>
              </a:rPr>
              <a:t>73B57</a:t>
            </a:r>
            <a:endParaRPr lang="en-GB" sz="3200"/>
          </a:p>
        </p:txBody>
      </p:sp>
      <p:pic>
        <p:nvPicPr>
          <p:cNvPr id="143" name="Picture 142">
            <a:extLst>
              <a:ext uri="{FF2B5EF4-FFF2-40B4-BE49-F238E27FC236}">
                <a16:creationId xmlns:a16="http://schemas.microsoft.com/office/drawing/2014/main" id="{2267E287-B543-F605-F01A-988DF41B28FA}"/>
              </a:ext>
            </a:extLst>
          </p:cNvPr>
          <p:cNvPicPr>
            <a:picLocks noChangeAspect="1"/>
          </p:cNvPicPr>
          <p:nvPr/>
        </p:nvPicPr>
        <p:blipFill>
          <a:blip r:embed="rId27"/>
          <a:stretch>
            <a:fillRect/>
          </a:stretch>
        </p:blipFill>
        <p:spPr>
          <a:xfrm>
            <a:off x="4441558" y="2263198"/>
            <a:ext cx="2940221" cy="334378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48" name="Picture 147">
            <a:extLst>
              <a:ext uri="{FF2B5EF4-FFF2-40B4-BE49-F238E27FC236}">
                <a16:creationId xmlns:a16="http://schemas.microsoft.com/office/drawing/2014/main" id="{4F46A673-148C-D725-ABDD-DCD7853A932C}"/>
              </a:ext>
            </a:extLst>
          </p:cNvPr>
          <p:cNvPicPr>
            <a:picLocks noChangeAspect="1"/>
          </p:cNvPicPr>
          <p:nvPr/>
        </p:nvPicPr>
        <p:blipFill>
          <a:blip r:embed="rId28"/>
          <a:stretch>
            <a:fillRect/>
          </a:stretch>
        </p:blipFill>
        <p:spPr>
          <a:xfrm>
            <a:off x="4764672" y="4548200"/>
            <a:ext cx="1543050" cy="59055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FFFDD47B-F33F-BCF5-5920-950266EC0E7F}"/>
              </a:ext>
            </a:extLst>
          </p:cNvPr>
          <p:cNvPicPr>
            <a:picLocks noChangeAspect="1"/>
          </p:cNvPicPr>
          <p:nvPr/>
        </p:nvPicPr>
        <p:blipFill>
          <a:blip r:embed="rId29"/>
          <a:stretch>
            <a:fillRect/>
          </a:stretch>
        </p:blipFill>
        <p:spPr>
          <a:xfrm>
            <a:off x="5386209" y="36839"/>
            <a:ext cx="2095016" cy="1678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34558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BDE8D5D-1AD1-9244-CA7A-8CCCF00EC1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821" y="129152"/>
            <a:ext cx="6992424" cy="5693044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2A08BAA-3EE4-3F8E-B058-CBCA896689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6908" y="1498547"/>
            <a:ext cx="7496566" cy="4935831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525C9E4-C97A-955F-A1AF-E9440FEB4E5F}"/>
              </a:ext>
            </a:extLst>
          </p:cNvPr>
          <p:cNvSpPr txBox="1"/>
          <p:nvPr/>
        </p:nvSpPr>
        <p:spPr>
          <a:xfrm>
            <a:off x="6369851" y="853983"/>
            <a:ext cx="5293623" cy="107721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sz="3200"/>
              <a:t>including hybrid content: source texts and images</a:t>
            </a:r>
            <a:endParaRPr lang="en-GB" sz="3200" u="sng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784167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0D81A47-EE0E-45BF-E487-DF18BE54C0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" y="5166"/>
            <a:ext cx="1217295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4100E39-B4D0-9597-30B5-C3A59B9C84A0}"/>
              </a:ext>
            </a:extLst>
          </p:cNvPr>
          <p:cNvSpPr txBox="1"/>
          <p:nvPr/>
        </p:nvSpPr>
        <p:spPr>
          <a:xfrm>
            <a:off x="3383796" y="1633541"/>
            <a:ext cx="5197099" cy="107721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GB" sz="3200"/>
              <a:t>and machine-readable codes to standardized texts</a:t>
            </a:r>
            <a:endParaRPr lang="en-GB" sz="3200" u="sng">
              <a:solidFill>
                <a:srgbClr val="FF0000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749665E-8A6F-8D6E-3DB7-FB7C8A00947D}"/>
              </a:ext>
            </a:extLst>
          </p:cNvPr>
          <p:cNvSpPr/>
          <p:nvPr/>
        </p:nvSpPr>
        <p:spPr>
          <a:xfrm>
            <a:off x="1839132" y="25830"/>
            <a:ext cx="1544665" cy="23764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05279360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C2F2FC90-4BA5-71FC-C2CC-59E523A96B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72536" y="251"/>
            <a:ext cx="2262624" cy="21021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8A86ADF-7226-8126-1F01-A04E0E576D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68833" y="2228"/>
            <a:ext cx="2855954" cy="212294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3B59958-A3A0-E7DB-C179-4D91B9722E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40583" y="-20450"/>
            <a:ext cx="1769973" cy="213606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8E3B916B-2554-66AD-62C3-9A6541E7E9B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37291" y="2155127"/>
            <a:ext cx="2515890" cy="2331682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5FEED08D-F1AE-1595-B280-4350889BD47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4526318"/>
            <a:ext cx="1997740" cy="2331682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EF61923A-C023-7F96-585E-43C6E578428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24059" y="2155127"/>
            <a:ext cx="2455052" cy="2331683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76C81AF9-DBB3-1F1E-40C1-295B6F8A97D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49989" y="2155127"/>
            <a:ext cx="1860752" cy="2331682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B47EBC18-AC66-17EB-411A-3DA33E9841B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050339" y="4538469"/>
            <a:ext cx="2289793" cy="231953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567C373-6F15-C6F4-49E7-C6E6AD41DD9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562633" y="-20450"/>
            <a:ext cx="1883497" cy="2141235"/>
          </a:xfrm>
          <a:prstGeom prst="rect">
            <a:avLst/>
          </a:prstGeom>
        </p:spPr>
      </p:pic>
      <p:graphicFrame>
        <p:nvGraphicFramePr>
          <p:cNvPr id="6" name="Object 5">
            <a:extLst>
              <a:ext uri="{FF2B5EF4-FFF2-40B4-BE49-F238E27FC236}">
                <a16:creationId xmlns:a16="http://schemas.microsoft.com/office/drawing/2014/main" id="{55932B84-FA8D-9D32-5F86-552C2206FFA0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38521619"/>
              </p:ext>
            </p:extLst>
          </p:nvPr>
        </p:nvGraphicFramePr>
        <p:xfrm>
          <a:off x="6778004" y="4534849"/>
          <a:ext cx="2382607" cy="233168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Image" r:id="rId11" imgW="3120018" imgH="3053054" progId="Photoshop.Image.24">
                  <p:embed/>
                </p:oleObj>
              </mc:Choice>
              <mc:Fallback>
                <p:oleObj name="Image" r:id="rId11" imgW="3120018" imgH="3053054" progId="Photoshop.Image.24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6778004" y="4534849"/>
                        <a:ext cx="2382607" cy="233168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6" name="Object 25">
            <a:extLst>
              <a:ext uri="{FF2B5EF4-FFF2-40B4-BE49-F238E27FC236}">
                <a16:creationId xmlns:a16="http://schemas.microsoft.com/office/drawing/2014/main" id="{FC3D66B5-108D-9E25-64C9-9FF91AE241DD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8064931"/>
              </p:ext>
            </p:extLst>
          </p:nvPr>
        </p:nvGraphicFramePr>
        <p:xfrm>
          <a:off x="8981620" y="2155127"/>
          <a:ext cx="3210380" cy="233168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Image" r:id="rId13" imgW="8671064" imgH="6482196" progId="Photoshop.Image.24">
                  <p:embed/>
                </p:oleObj>
              </mc:Choice>
              <mc:Fallback>
                <p:oleObj name="Image" r:id="rId13" imgW="8671064" imgH="6482196" progId="Photoshop.Image.24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8981620" y="2155127"/>
                        <a:ext cx="3210380" cy="233168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8" name="Object 27">
            <a:extLst>
              <a:ext uri="{FF2B5EF4-FFF2-40B4-BE49-F238E27FC236}">
                <a16:creationId xmlns:a16="http://schemas.microsoft.com/office/drawing/2014/main" id="{E9F38A7B-61B0-EDB2-5C92-50BA21E2958D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78546102"/>
              </p:ext>
            </p:extLst>
          </p:nvPr>
        </p:nvGraphicFramePr>
        <p:xfrm>
          <a:off x="10785375" y="0"/>
          <a:ext cx="1385961" cy="210837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Image" r:id="rId15" imgW="2205193" imgH="3353669" progId="Photoshop.Image.24">
                  <p:embed/>
                </p:oleObj>
              </mc:Choice>
              <mc:Fallback>
                <p:oleObj name="Image" r:id="rId15" imgW="2205193" imgH="3353669" progId="Photoshop.Image.24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6"/>
                      <a:stretch>
                        <a:fillRect/>
                      </a:stretch>
                    </p:blipFill>
                    <p:spPr>
                      <a:xfrm>
                        <a:off x="10785375" y="0"/>
                        <a:ext cx="1385961" cy="210837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E3AE0B48-797B-E0C8-5257-A40EBD8371EF}"/>
              </a:ext>
            </a:extLst>
          </p:cNvPr>
          <p:cNvSpPr txBox="1"/>
          <p:nvPr/>
        </p:nvSpPr>
        <p:spPr>
          <a:xfrm>
            <a:off x="7434019" y="1610076"/>
            <a:ext cx="4659821" cy="830997"/>
          </a:xfrm>
          <a:prstGeom prst="rect">
            <a:avLst/>
          </a:prstGeom>
          <a:solidFill>
            <a:srgbClr val="FFCC66"/>
          </a:solidFill>
          <a:ln w="28575"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3200">
                <a:solidFill>
                  <a:srgbClr val="0F4660"/>
                </a:solidFill>
                <a:latin typeface="Aptos Display" panose="020B0004020202020204" pitchFamily="34" charset="0"/>
              </a:rPr>
              <a:t>Object detection</a:t>
            </a:r>
          </a:p>
          <a:p>
            <a:pPr algn="ctr"/>
            <a:r>
              <a:rPr lang="en-GB" sz="1600"/>
              <a:t>Der liebe Gott steckt im Detail</a:t>
            </a:r>
            <a:endParaRPr lang="LID4096" sz="1600"/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BF82051A-829B-681A-6859-7DCF47B64213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9212352" y="4533557"/>
            <a:ext cx="2995469" cy="2331681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C5D840E0-6D06-8191-B750-06E98CA7666A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4375334" y="4540784"/>
            <a:ext cx="2356436" cy="2317216"/>
          </a:xfrm>
          <a:prstGeom prst="rect">
            <a:avLst/>
          </a:prstGeom>
        </p:spPr>
      </p:pic>
      <p:pic>
        <p:nvPicPr>
          <p:cNvPr id="50" name="Picture 49">
            <a:extLst>
              <a:ext uri="{FF2B5EF4-FFF2-40B4-BE49-F238E27FC236}">
                <a16:creationId xmlns:a16="http://schemas.microsoft.com/office/drawing/2014/main" id="{6EBD7AB2-93CE-8FF2-7534-F0C339C0F217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12290" y="-20450"/>
            <a:ext cx="1741916" cy="2122802"/>
          </a:xfrm>
          <a:prstGeom prst="rect">
            <a:avLst/>
          </a:prstGeom>
        </p:spPr>
      </p:pic>
      <p:pic>
        <p:nvPicPr>
          <p:cNvPr id="52" name="Picture 51">
            <a:extLst>
              <a:ext uri="{FF2B5EF4-FFF2-40B4-BE49-F238E27FC236}">
                <a16:creationId xmlns:a16="http://schemas.microsoft.com/office/drawing/2014/main" id="{160E7BC8-0085-8F71-30BE-A0B559C224C6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12290" y="2173912"/>
            <a:ext cx="1830260" cy="23073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207553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2DE8582-FAA3-DB12-CAD3-B9FBC5475165}"/>
              </a:ext>
            </a:extLst>
          </p:cNvPr>
          <p:cNvSpPr txBox="1"/>
          <p:nvPr/>
        </p:nvSpPr>
        <p:spPr>
          <a:xfrm>
            <a:off x="182986" y="497283"/>
            <a:ext cx="183655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Material ‘things’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81ED4A3-93E2-62C6-E5DF-B9EECA35681D}"/>
              </a:ext>
            </a:extLst>
          </p:cNvPr>
          <p:cNvSpPr txBox="1"/>
          <p:nvPr/>
        </p:nvSpPr>
        <p:spPr>
          <a:xfrm>
            <a:off x="239813" y="3567240"/>
            <a:ext cx="145425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Fashion and </a:t>
            </a:r>
          </a:p>
          <a:p>
            <a:r>
              <a:rPr lang="en-GB"/>
              <a:t>clothes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DF7F909A-A5C3-3584-407D-8BA481539D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99074" y="333204"/>
            <a:ext cx="992838" cy="1545553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AEFF8A9E-9EAF-6BFF-98D9-B04ACEC0F3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6348" y="1961516"/>
            <a:ext cx="1543939" cy="1534259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2AD59ACE-26A8-7EAB-55CA-C44714FFA54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99074" y="1950222"/>
            <a:ext cx="1384558" cy="1545553"/>
          </a:xfrm>
          <a:prstGeom prst="rect">
            <a:avLst/>
          </a:prstGeom>
        </p:spPr>
      </p:pic>
      <p:graphicFrame>
        <p:nvGraphicFramePr>
          <p:cNvPr id="26" name="Object 25">
            <a:extLst>
              <a:ext uri="{FF2B5EF4-FFF2-40B4-BE49-F238E27FC236}">
                <a16:creationId xmlns:a16="http://schemas.microsoft.com/office/drawing/2014/main" id="{4EB658E4-7C2E-4120-DC2C-31121C36E507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85588249"/>
              </p:ext>
            </p:extLst>
          </p:nvPr>
        </p:nvGraphicFramePr>
        <p:xfrm>
          <a:off x="1999074" y="3567240"/>
          <a:ext cx="994668" cy="15405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Image" r:id="rId5" imgW="4215171" imgH="6527395" progId="Photoshop.Image.24">
                  <p:embed/>
                </p:oleObj>
              </mc:Choice>
              <mc:Fallback>
                <p:oleObj name="Image" r:id="rId5" imgW="4215171" imgH="6527395" progId="Photoshop.Image.24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1999074" y="3567240"/>
                        <a:ext cx="994668" cy="15405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9" name="Picture 28">
            <a:extLst>
              <a:ext uri="{FF2B5EF4-FFF2-40B4-BE49-F238E27FC236}">
                <a16:creationId xmlns:a16="http://schemas.microsoft.com/office/drawing/2014/main" id="{490D8F9C-DEE5-840F-8350-DEC161CC5D3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26879" y="3567241"/>
            <a:ext cx="1580456" cy="1540517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21227C92-8E06-C1CB-A774-CFFB6C69AD0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84592" y="333205"/>
            <a:ext cx="1949822" cy="1544114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37662BAF-B539-BEC2-D951-CF55CDBE475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40472" y="3567240"/>
            <a:ext cx="2477179" cy="1540517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E0BC22ED-817A-9D3A-A7C4-28E89E130C2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127094" y="333204"/>
            <a:ext cx="2438710" cy="1544595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C252CB50-D92C-CD46-ADC5-5CCD1F296779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22590" y="1957231"/>
            <a:ext cx="1277775" cy="1538544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C40AD993-27B5-EC70-B245-0BA956C71E24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11848" y="342300"/>
            <a:ext cx="1643272" cy="1529787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EACCBFEF-0AA7-5B2D-CF78-54B500A79B78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346449" y="1965450"/>
            <a:ext cx="1979067" cy="1530325"/>
          </a:xfrm>
          <a:prstGeom prst="rect">
            <a:avLst/>
          </a:prstGeom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F4330FF0-90AB-9A62-5EA2-D6C720473AD5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9301164" y="333204"/>
            <a:ext cx="2432251" cy="1529787"/>
          </a:xfrm>
          <a:prstGeom prst="rect">
            <a:avLst/>
          </a:prstGeom>
        </p:spPr>
      </p:pic>
      <p:pic>
        <p:nvPicPr>
          <p:cNvPr id="47" name="Picture 46">
            <a:extLst>
              <a:ext uri="{FF2B5EF4-FFF2-40B4-BE49-F238E27FC236}">
                <a16:creationId xmlns:a16="http://schemas.microsoft.com/office/drawing/2014/main" id="{CE6785D7-9A57-FE59-50AF-E4D0C572B146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8361678" y="1972481"/>
            <a:ext cx="1596031" cy="1523484"/>
          </a:xfrm>
          <a:prstGeom prst="rect">
            <a:avLst/>
          </a:prstGeom>
        </p:spPr>
      </p:pic>
      <p:pic>
        <p:nvPicPr>
          <p:cNvPr id="49" name="Picture 48">
            <a:extLst>
              <a:ext uri="{FF2B5EF4-FFF2-40B4-BE49-F238E27FC236}">
                <a16:creationId xmlns:a16="http://schemas.microsoft.com/office/drawing/2014/main" id="{382A8AE0-5800-F742-8810-CD13C0428B80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10025951" y="1972481"/>
            <a:ext cx="2107101" cy="1523294"/>
          </a:xfrm>
          <a:prstGeom prst="rect">
            <a:avLst/>
          </a:prstGeom>
        </p:spPr>
      </p:pic>
      <p:pic>
        <p:nvPicPr>
          <p:cNvPr id="51" name="Picture 50">
            <a:extLst>
              <a:ext uri="{FF2B5EF4-FFF2-40B4-BE49-F238E27FC236}">
                <a16:creationId xmlns:a16="http://schemas.microsoft.com/office/drawing/2014/main" id="{408EEB80-13EA-57AF-63C9-DE43A6EB3D86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150788" y="3567240"/>
            <a:ext cx="1631136" cy="1540517"/>
          </a:xfrm>
          <a:prstGeom prst="rect">
            <a:avLst/>
          </a:prstGeom>
        </p:spPr>
      </p:pic>
      <p:pic>
        <p:nvPicPr>
          <p:cNvPr id="53" name="Picture 52">
            <a:extLst>
              <a:ext uri="{FF2B5EF4-FFF2-40B4-BE49-F238E27FC236}">
                <a16:creationId xmlns:a16="http://schemas.microsoft.com/office/drawing/2014/main" id="{E592C12A-9937-4446-06BF-26985BB20524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8812527" y="3567240"/>
            <a:ext cx="1945224" cy="1560362"/>
          </a:xfrm>
          <a:prstGeom prst="rect">
            <a:avLst/>
          </a:prstGeom>
        </p:spPr>
      </p:pic>
      <p:pic>
        <p:nvPicPr>
          <p:cNvPr id="55" name="Picture 54">
            <a:extLst>
              <a:ext uri="{FF2B5EF4-FFF2-40B4-BE49-F238E27FC236}">
                <a16:creationId xmlns:a16="http://schemas.microsoft.com/office/drawing/2014/main" id="{637FB92A-DF2A-F676-CDF0-88D0E97C4E4E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2010505" y="5179222"/>
            <a:ext cx="1806602" cy="1573165"/>
          </a:xfrm>
          <a:prstGeom prst="rect">
            <a:avLst/>
          </a:prstGeom>
        </p:spPr>
      </p:pic>
      <p:pic>
        <p:nvPicPr>
          <p:cNvPr id="63" name="Picture 62">
            <a:extLst>
              <a:ext uri="{FF2B5EF4-FFF2-40B4-BE49-F238E27FC236}">
                <a16:creationId xmlns:a16="http://schemas.microsoft.com/office/drawing/2014/main" id="{DC5AE206-75B7-3716-9C46-73DC4863B9BC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3874557" y="5179223"/>
            <a:ext cx="2079106" cy="1573164"/>
          </a:xfrm>
          <a:prstGeom prst="rect">
            <a:avLst/>
          </a:prstGeom>
        </p:spPr>
      </p:pic>
      <p:graphicFrame>
        <p:nvGraphicFramePr>
          <p:cNvPr id="64" name="Object 63">
            <a:extLst>
              <a:ext uri="{FF2B5EF4-FFF2-40B4-BE49-F238E27FC236}">
                <a16:creationId xmlns:a16="http://schemas.microsoft.com/office/drawing/2014/main" id="{1589F9DF-2A32-068C-9CF9-ECE4B16804B5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65224698"/>
              </p:ext>
            </p:extLst>
          </p:nvPr>
        </p:nvGraphicFramePr>
        <p:xfrm>
          <a:off x="6011113" y="5185697"/>
          <a:ext cx="1600735" cy="156138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Image" r:id="rId21" imgW="7125515" imgH="6948682" progId="Photoshop.Image.24">
                  <p:embed/>
                </p:oleObj>
              </mc:Choice>
              <mc:Fallback>
                <p:oleObj name="Image" r:id="rId21" imgW="7125515" imgH="6948682" progId="Photoshop.Image.24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22"/>
                      <a:stretch>
                        <a:fillRect/>
                      </a:stretch>
                    </p:blipFill>
                    <p:spPr>
                      <a:xfrm>
                        <a:off x="6011113" y="5185697"/>
                        <a:ext cx="1600735" cy="156138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66" name="Picture 65">
            <a:extLst>
              <a:ext uri="{FF2B5EF4-FFF2-40B4-BE49-F238E27FC236}">
                <a16:creationId xmlns:a16="http://schemas.microsoft.com/office/drawing/2014/main" id="{BACF72D5-2A65-5DE9-D21B-93F91E621AEF}"/>
              </a:ext>
            </a:extLst>
          </p:cNvPr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7669298" y="5185698"/>
            <a:ext cx="1686512" cy="1568848"/>
          </a:xfrm>
          <a:prstGeom prst="rect">
            <a:avLst/>
          </a:prstGeom>
        </p:spPr>
      </p:pic>
      <p:pic>
        <p:nvPicPr>
          <p:cNvPr id="68" name="Picture 67">
            <a:extLst>
              <a:ext uri="{FF2B5EF4-FFF2-40B4-BE49-F238E27FC236}">
                <a16:creationId xmlns:a16="http://schemas.microsoft.com/office/drawing/2014/main" id="{6BC2FB03-50C2-4C05-8C58-62D8F48E48E1}"/>
              </a:ext>
            </a:extLst>
          </p:cNvPr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9413260" y="5194514"/>
            <a:ext cx="1689496" cy="1560032"/>
          </a:xfrm>
          <a:prstGeom prst="rect">
            <a:avLst/>
          </a:prstGeom>
        </p:spPr>
      </p:pic>
      <p:pic>
        <p:nvPicPr>
          <p:cNvPr id="70" name="Picture 69">
            <a:extLst>
              <a:ext uri="{FF2B5EF4-FFF2-40B4-BE49-F238E27FC236}">
                <a16:creationId xmlns:a16="http://schemas.microsoft.com/office/drawing/2014/main" id="{C89CF139-FB41-19C2-4DB5-909A7898CD7F}"/>
              </a:ext>
            </a:extLst>
          </p:cNvPr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>
            <a:off x="11160206" y="5179222"/>
            <a:ext cx="918141" cy="1603981"/>
          </a:xfrm>
          <a:prstGeom prst="rect">
            <a:avLst/>
          </a:prstGeom>
        </p:spPr>
      </p:pic>
      <p:pic>
        <p:nvPicPr>
          <p:cNvPr id="72" name="Picture 71">
            <a:extLst>
              <a:ext uri="{FF2B5EF4-FFF2-40B4-BE49-F238E27FC236}">
                <a16:creationId xmlns:a16="http://schemas.microsoft.com/office/drawing/2014/main" id="{72B2C24A-4ACB-FAE0-1CD2-80372C708A4F}"/>
              </a:ext>
            </a:extLst>
          </p:cNvPr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>
            <a:off x="10832664" y="3544302"/>
            <a:ext cx="1190050" cy="157110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0AEC63D-D84C-9977-6431-C4E3078B0084}"/>
              </a:ext>
            </a:extLst>
          </p:cNvPr>
          <p:cNvSpPr txBox="1"/>
          <p:nvPr/>
        </p:nvSpPr>
        <p:spPr>
          <a:xfrm>
            <a:off x="7346197" y="1610076"/>
            <a:ext cx="4659821" cy="584775"/>
          </a:xfrm>
          <a:prstGeom prst="rect">
            <a:avLst/>
          </a:prstGeom>
          <a:solidFill>
            <a:srgbClr val="FFCC66"/>
          </a:solidFill>
          <a:ln w="28575"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3200"/>
              <a:t>Detectable objects</a:t>
            </a:r>
          </a:p>
        </p:txBody>
      </p:sp>
    </p:spTree>
    <p:extLst>
      <p:ext uri="{BB962C8B-B14F-4D97-AF65-F5344CB8AC3E}">
        <p14:creationId xmlns:p14="http://schemas.microsoft.com/office/powerpoint/2010/main" val="176888688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42CD4F57-6E85-97C5-2FF9-6C1380C686F5}"/>
              </a:ext>
            </a:extLst>
          </p:cNvPr>
          <p:cNvSpPr txBox="1"/>
          <p:nvPr/>
        </p:nvSpPr>
        <p:spPr>
          <a:xfrm>
            <a:off x="204464" y="3677255"/>
            <a:ext cx="192913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Buildings, plants, animals, etcetera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38A5ADA-C0A7-523F-7AAF-E808BF1373C2}"/>
              </a:ext>
            </a:extLst>
          </p:cNvPr>
          <p:cNvSpPr txBox="1"/>
          <p:nvPr/>
        </p:nvSpPr>
        <p:spPr>
          <a:xfrm>
            <a:off x="204464" y="327784"/>
            <a:ext cx="183655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Postures and gestures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0BEF3CF-887E-9B75-246E-8748F18151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5132" y="475923"/>
            <a:ext cx="1204503" cy="149389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9ED176E-9442-CE38-5D1A-3FB485A5ED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02149" y="3631847"/>
            <a:ext cx="1689361" cy="149389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DF10867-C341-9A47-1480-9B343F63003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39350" y="3648253"/>
            <a:ext cx="1494173" cy="148421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CD0F1288-391A-C7AF-FC05-9F8F47A891B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30509" y="483917"/>
            <a:ext cx="1852125" cy="147791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2879B880-4FBB-0171-1BE5-C318B4E49BF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92133" y="483917"/>
            <a:ext cx="1879081" cy="1493896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E3CBF171-AE86-8E13-2584-262B1D57F0F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868546" y="483917"/>
            <a:ext cx="1879081" cy="1486437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6EA52880-A228-32F5-5B09-7B417347D33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855291" y="475923"/>
            <a:ext cx="1771265" cy="1493897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A80B0070-1BBF-31D3-9C9F-E8A86CF81AD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30509" y="2058092"/>
            <a:ext cx="1513180" cy="1492451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97CBBCA7-1182-9F96-A869-80F2317CB8A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212149" y="2058093"/>
            <a:ext cx="1679984" cy="1509636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E859B9B7-8DDC-34F4-B021-6C06EC198133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60136" y="2049610"/>
            <a:ext cx="1596642" cy="1518119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E38A7DB8-1FB3-9691-D171-E287FC6F0147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39333" y="2049610"/>
            <a:ext cx="1839603" cy="1518119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49B55E0D-C8E4-4F1E-9D1E-C12C68CC40D3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9540827" y="2044650"/>
            <a:ext cx="2150062" cy="1546417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E5E92E84-7DAB-35AB-B106-8FA6A956F373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639350" y="5220563"/>
            <a:ext cx="2346956" cy="1517122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87BBE528-6005-B7E4-686F-392F6C3E2152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5960136" y="3648253"/>
            <a:ext cx="1329233" cy="1487876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4393B6BD-1C04-72BC-5572-11BCE08139BB}"/>
              </a:ext>
            </a:extLst>
          </p:cNvPr>
          <p:cNvSpPr txBox="1"/>
          <p:nvPr/>
        </p:nvSpPr>
        <p:spPr>
          <a:xfrm>
            <a:off x="7346197" y="1599743"/>
            <a:ext cx="4659821" cy="584775"/>
          </a:xfrm>
          <a:prstGeom prst="rect">
            <a:avLst/>
          </a:prstGeom>
          <a:solidFill>
            <a:srgbClr val="FFCC66"/>
          </a:solidFill>
          <a:ln w="28575"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3200"/>
              <a:t>Detectable objects</a:t>
            </a:r>
          </a:p>
        </p:txBody>
      </p:sp>
      <p:pic>
        <p:nvPicPr>
          <p:cNvPr id="45" name="Picture 44">
            <a:extLst>
              <a:ext uri="{FF2B5EF4-FFF2-40B4-BE49-F238E27FC236}">
                <a16:creationId xmlns:a16="http://schemas.microsoft.com/office/drawing/2014/main" id="{2757F009-44DB-AD4E-7E4E-6EAD33751E59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6918721" y="5223851"/>
            <a:ext cx="2456453" cy="1504801"/>
          </a:xfrm>
          <a:prstGeom prst="rect">
            <a:avLst/>
          </a:prstGeom>
        </p:spPr>
      </p:pic>
      <p:pic>
        <p:nvPicPr>
          <p:cNvPr id="47" name="Picture 46">
            <a:extLst>
              <a:ext uri="{FF2B5EF4-FFF2-40B4-BE49-F238E27FC236}">
                <a16:creationId xmlns:a16="http://schemas.microsoft.com/office/drawing/2014/main" id="{F3E5CC98-2124-BEFC-F1FD-AF0F64CB36DA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378034" y="3655451"/>
            <a:ext cx="1596642" cy="1493633"/>
          </a:xfrm>
          <a:prstGeom prst="rect">
            <a:avLst/>
          </a:prstGeom>
        </p:spPr>
      </p:pic>
      <p:pic>
        <p:nvPicPr>
          <p:cNvPr id="49" name="Picture 48">
            <a:extLst>
              <a:ext uri="{FF2B5EF4-FFF2-40B4-BE49-F238E27FC236}">
                <a16:creationId xmlns:a16="http://schemas.microsoft.com/office/drawing/2014/main" id="{F255203C-97F3-30CD-7AB8-540A980E66EB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9063341" y="3639526"/>
            <a:ext cx="1639483" cy="1506499"/>
          </a:xfrm>
          <a:prstGeom prst="rect">
            <a:avLst/>
          </a:prstGeom>
        </p:spPr>
      </p:pic>
      <p:pic>
        <p:nvPicPr>
          <p:cNvPr id="51" name="Picture 50">
            <a:extLst>
              <a:ext uri="{FF2B5EF4-FFF2-40B4-BE49-F238E27FC236}">
                <a16:creationId xmlns:a16="http://schemas.microsoft.com/office/drawing/2014/main" id="{F7CA297F-8B27-4E74-1CFA-6E672C854421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5073354" y="5218718"/>
            <a:ext cx="1758319" cy="1518967"/>
          </a:xfrm>
          <a:prstGeom prst="rect">
            <a:avLst/>
          </a:prstGeom>
        </p:spPr>
      </p:pic>
      <p:pic>
        <p:nvPicPr>
          <p:cNvPr id="53" name="Picture 52">
            <a:extLst>
              <a:ext uri="{FF2B5EF4-FFF2-40B4-BE49-F238E27FC236}">
                <a16:creationId xmlns:a16="http://schemas.microsoft.com/office/drawing/2014/main" id="{B02D694C-DEAE-3D9F-E060-B9C6552F6619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10791490" y="3639526"/>
            <a:ext cx="1150952" cy="1492939"/>
          </a:xfrm>
          <a:prstGeom prst="rect">
            <a:avLst/>
          </a:prstGeom>
        </p:spPr>
      </p:pic>
      <p:graphicFrame>
        <p:nvGraphicFramePr>
          <p:cNvPr id="54" name="Object 53">
            <a:extLst>
              <a:ext uri="{FF2B5EF4-FFF2-40B4-BE49-F238E27FC236}">
                <a16:creationId xmlns:a16="http://schemas.microsoft.com/office/drawing/2014/main" id="{692A8DC8-47E0-9E9B-E193-3BE55E3AC398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88582249"/>
              </p:ext>
            </p:extLst>
          </p:nvPr>
        </p:nvGraphicFramePr>
        <p:xfrm>
          <a:off x="9456093" y="5236901"/>
          <a:ext cx="2549925" cy="151537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Image" r:id="rId21" imgW="8325718" imgH="4947994" progId="Photoshop.Image.24">
                  <p:embed/>
                </p:oleObj>
              </mc:Choice>
              <mc:Fallback>
                <p:oleObj name="Image" r:id="rId21" imgW="8325718" imgH="4947994" progId="Photoshop.Image.24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22"/>
                      <a:stretch>
                        <a:fillRect/>
                      </a:stretch>
                    </p:blipFill>
                    <p:spPr>
                      <a:xfrm>
                        <a:off x="9456093" y="5236901"/>
                        <a:ext cx="2549925" cy="151537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39068408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>
            <a:extLst>
              <a:ext uri="{FF2B5EF4-FFF2-40B4-BE49-F238E27FC236}">
                <a16:creationId xmlns:a16="http://schemas.microsoft.com/office/drawing/2014/main" id="{802DF197-B32E-1BFA-8427-B1AAAB3CD9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82" y="165316"/>
            <a:ext cx="4329567" cy="6597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0AD7DD2-4470-CA2F-91C0-9FB12CA0297D}"/>
              </a:ext>
            </a:extLst>
          </p:cNvPr>
          <p:cNvSpPr txBox="1"/>
          <p:nvPr/>
        </p:nvSpPr>
        <p:spPr>
          <a:xfrm>
            <a:off x="5760203" y="1694318"/>
            <a:ext cx="6245815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/>
              <a:t>Magi: Adoration -- Beneath </a:t>
            </a:r>
            <a:r>
              <a:rPr lang="en-US" sz="1600">
                <a:solidFill>
                  <a:srgbClr val="FF0000"/>
                </a:solidFill>
              </a:rPr>
              <a:t>ruined shed</a:t>
            </a:r>
            <a:r>
              <a:rPr lang="en-US" sz="1600"/>
              <a:t> and Star of Bethlehem, Virgin Mary, </a:t>
            </a:r>
            <a:r>
              <a:rPr lang="en-US" sz="1600">
                <a:solidFill>
                  <a:srgbClr val="FF0000"/>
                </a:solidFill>
              </a:rPr>
              <a:t>nimbus as ray</a:t>
            </a:r>
            <a:r>
              <a:rPr lang="en-US" sz="1600"/>
              <a:t>, wearing </a:t>
            </a:r>
            <a:r>
              <a:rPr lang="en-US" sz="1600">
                <a:solidFill>
                  <a:srgbClr val="FF0000"/>
                </a:solidFill>
              </a:rPr>
              <a:t>turban headdress</a:t>
            </a:r>
            <a:r>
              <a:rPr lang="en-US" sz="1600"/>
              <a:t>, seated on </a:t>
            </a:r>
            <a:r>
              <a:rPr lang="en-US" sz="1600">
                <a:solidFill>
                  <a:srgbClr val="FF0000"/>
                </a:solidFill>
              </a:rPr>
              <a:t>pillow</a:t>
            </a:r>
            <a:r>
              <a:rPr lang="en-US" sz="1600"/>
              <a:t>, with right hand accepting </a:t>
            </a:r>
            <a:r>
              <a:rPr lang="en-US" sz="1600">
                <a:solidFill>
                  <a:srgbClr val="FF0000"/>
                </a:solidFill>
              </a:rPr>
              <a:t>vessel</a:t>
            </a:r>
            <a:r>
              <a:rPr lang="en-US" sz="1600"/>
              <a:t>, on her lap is nude Christ Child, </a:t>
            </a:r>
            <a:r>
              <a:rPr lang="en-US" sz="1600">
                <a:solidFill>
                  <a:srgbClr val="FF0000"/>
                </a:solidFill>
              </a:rPr>
              <a:t>cross-nimbed with rays</a:t>
            </a:r>
            <a:r>
              <a:rPr lang="en-US" sz="1600"/>
              <a:t>, both before eldest Magus, wearing </a:t>
            </a:r>
            <a:r>
              <a:rPr lang="en-US" sz="1600">
                <a:solidFill>
                  <a:srgbClr val="FF0000"/>
                </a:solidFill>
              </a:rPr>
              <a:t>ermine-trimmed garment</a:t>
            </a:r>
            <a:r>
              <a:rPr lang="en-US" sz="1600"/>
              <a:t>, his </a:t>
            </a:r>
            <a:r>
              <a:rPr lang="en-US" sz="1600">
                <a:solidFill>
                  <a:srgbClr val="FF0000"/>
                </a:solidFill>
              </a:rPr>
              <a:t>crown on ground</a:t>
            </a:r>
            <a:r>
              <a:rPr lang="en-US" sz="1600"/>
              <a:t>, </a:t>
            </a:r>
            <a:r>
              <a:rPr lang="en-US" sz="1600">
                <a:solidFill>
                  <a:srgbClr val="FF0000"/>
                </a:solidFill>
              </a:rPr>
              <a:t>kneeling</a:t>
            </a:r>
            <a:r>
              <a:rPr lang="en-US" sz="1600"/>
              <a:t> with </a:t>
            </a:r>
            <a:r>
              <a:rPr lang="en-US" sz="1600">
                <a:solidFill>
                  <a:srgbClr val="FF0000"/>
                </a:solidFill>
              </a:rPr>
              <a:t>joined hands raised</a:t>
            </a:r>
            <a:r>
              <a:rPr lang="en-US" sz="1600"/>
              <a:t>, accompanied by two other Magi, one, </a:t>
            </a:r>
            <a:r>
              <a:rPr lang="en-US" sz="1600">
                <a:solidFill>
                  <a:srgbClr val="FF0000"/>
                </a:solidFill>
              </a:rPr>
              <a:t>lifting cap from head</a:t>
            </a:r>
            <a:r>
              <a:rPr lang="en-US" sz="1600"/>
              <a:t> and with right hand holding </a:t>
            </a:r>
            <a:r>
              <a:rPr lang="en-US" sz="1600">
                <a:solidFill>
                  <a:srgbClr val="FF0000"/>
                </a:solidFill>
              </a:rPr>
              <a:t>vessel</a:t>
            </a:r>
            <a:r>
              <a:rPr lang="en-US" sz="1600"/>
              <a:t>, the other, </a:t>
            </a:r>
            <a:r>
              <a:rPr lang="en-US" sz="1600">
                <a:solidFill>
                  <a:srgbClr val="FF0000"/>
                </a:solidFill>
              </a:rPr>
              <a:t>dark-skinned</a:t>
            </a:r>
            <a:r>
              <a:rPr lang="en-US" sz="1600"/>
              <a:t>, wearing </a:t>
            </a:r>
            <a:r>
              <a:rPr lang="en-US" sz="1600">
                <a:solidFill>
                  <a:srgbClr val="FF0000"/>
                </a:solidFill>
              </a:rPr>
              <a:t>crown</a:t>
            </a:r>
            <a:r>
              <a:rPr lang="en-US" sz="1600"/>
              <a:t>, and holding </a:t>
            </a:r>
            <a:r>
              <a:rPr lang="en-US" sz="1600">
                <a:solidFill>
                  <a:srgbClr val="FF0000"/>
                </a:solidFill>
              </a:rPr>
              <a:t>vessel</a:t>
            </a:r>
            <a:r>
              <a:rPr lang="en-US" sz="1600"/>
              <a:t>; </a:t>
            </a:r>
            <a:r>
              <a:rPr lang="en-US" sz="1600">
                <a:solidFill>
                  <a:srgbClr val="FF0000"/>
                </a:solidFill>
              </a:rPr>
              <a:t>head of ass and ox</a:t>
            </a:r>
            <a:r>
              <a:rPr lang="en-US" sz="1600"/>
              <a:t> to left; groups of people, some on </a:t>
            </a:r>
            <a:r>
              <a:rPr lang="en-US" sz="1600">
                <a:solidFill>
                  <a:srgbClr val="FF0000"/>
                </a:solidFill>
              </a:rPr>
              <a:t>horseback</a:t>
            </a:r>
            <a:r>
              <a:rPr lang="en-US" sz="1600"/>
              <a:t> and </a:t>
            </a:r>
            <a:r>
              <a:rPr lang="en-US" sz="1600">
                <a:solidFill>
                  <a:srgbClr val="FF0000"/>
                </a:solidFill>
              </a:rPr>
              <a:t>city buildings </a:t>
            </a:r>
            <a:r>
              <a:rPr lang="en-US" sz="1600"/>
              <a:t>in landscape background. Margins decorated with borders of strewn </a:t>
            </a:r>
            <a:r>
              <a:rPr lang="en-US" sz="1600">
                <a:solidFill>
                  <a:srgbClr val="FF0000"/>
                </a:solidFill>
              </a:rPr>
              <a:t>roses</a:t>
            </a:r>
            <a:r>
              <a:rPr lang="en-US" sz="1600"/>
              <a:t>, and inhabited by pair of </a:t>
            </a:r>
            <a:r>
              <a:rPr lang="en-US" sz="1600">
                <a:solidFill>
                  <a:srgbClr val="FF0000"/>
                </a:solidFill>
              </a:rPr>
              <a:t>birds</a:t>
            </a:r>
            <a:r>
              <a:rPr lang="en-US" sz="1600"/>
              <a:t> and two </a:t>
            </a:r>
            <a:r>
              <a:rPr lang="en-US" sz="1600">
                <a:solidFill>
                  <a:srgbClr val="FF0000"/>
                </a:solidFill>
              </a:rPr>
              <a:t>moths</a:t>
            </a:r>
            <a:r>
              <a:rPr lang="en-US" sz="1600"/>
              <a:t>. Miniature facing the beginning of None in Hours of the Virgin. Rubric and incipit on fol. 59r.</a:t>
            </a:r>
          </a:p>
          <a:p>
            <a:endParaRPr lang="en-US" sz="1600"/>
          </a:p>
          <a:p>
            <a:r>
              <a:rPr lang="en-US" sz="1600" b="1"/>
              <a:t>Source: Princeton Index of Medieval Art</a:t>
            </a:r>
            <a:endParaRPr lang="LID4096" sz="1600" b="1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C8099C1-F06D-B09F-B431-7495D27114EF}"/>
              </a:ext>
            </a:extLst>
          </p:cNvPr>
          <p:cNvSpPr txBox="1"/>
          <p:nvPr/>
        </p:nvSpPr>
        <p:spPr>
          <a:xfrm>
            <a:off x="7346197" y="829994"/>
            <a:ext cx="4659821" cy="584775"/>
          </a:xfrm>
          <a:prstGeom prst="rect">
            <a:avLst/>
          </a:prstGeom>
          <a:solidFill>
            <a:srgbClr val="FFCC66"/>
          </a:solidFill>
          <a:ln w="28575"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3200">
                <a:solidFill>
                  <a:srgbClr val="0F4660"/>
                </a:solidFill>
                <a:latin typeface="Aptos Display" panose="020B0004020202020204" pitchFamily="34" charset="0"/>
              </a:rPr>
              <a:t>Human-Detected objects</a:t>
            </a:r>
          </a:p>
        </p:txBody>
      </p:sp>
    </p:spTree>
    <p:extLst>
      <p:ext uri="{BB962C8B-B14F-4D97-AF65-F5344CB8AC3E}">
        <p14:creationId xmlns:p14="http://schemas.microsoft.com/office/powerpoint/2010/main" val="82384200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A1D9FC3-2F22-6E1E-2FFC-716E8293AF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866" y="144651"/>
            <a:ext cx="6803031" cy="651445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7EF1DCB-3397-1F2D-40C3-5C7DBF2D2074}"/>
              </a:ext>
            </a:extLst>
          </p:cNvPr>
          <p:cNvSpPr txBox="1"/>
          <p:nvPr/>
        </p:nvSpPr>
        <p:spPr>
          <a:xfrm>
            <a:off x="7346197" y="669845"/>
            <a:ext cx="4659821" cy="584775"/>
          </a:xfrm>
          <a:prstGeom prst="rect">
            <a:avLst/>
          </a:prstGeom>
          <a:solidFill>
            <a:srgbClr val="FFCC66"/>
          </a:solidFill>
          <a:ln w="28575"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3200">
                <a:solidFill>
                  <a:srgbClr val="0F4660"/>
                </a:solidFill>
                <a:latin typeface="Aptos Display" panose="020B0004020202020204" pitchFamily="34" charset="0"/>
              </a:rPr>
              <a:t>Human-Detected objects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79054F7-606F-CA02-F019-D7C114BFEC4B}"/>
              </a:ext>
            </a:extLst>
          </p:cNvPr>
          <p:cNvSpPr txBox="1"/>
          <p:nvPr/>
        </p:nvSpPr>
        <p:spPr>
          <a:xfrm>
            <a:off x="7260560" y="1736360"/>
            <a:ext cx="4831094" cy="501675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r>
              <a:rPr lang="fr-FR" sz="1600"/>
              <a:t>Légende: Adoration des Mages</a:t>
            </a:r>
          </a:p>
          <a:p>
            <a:endParaRPr lang="en-GB" sz="1600"/>
          </a:p>
          <a:p>
            <a:r>
              <a:rPr lang="LID4096" sz="1600"/>
              <a:t>Descripteurs: </a:t>
            </a:r>
          </a:p>
          <a:p>
            <a:r>
              <a:rPr lang="LID4096" sz="1600"/>
              <a:t>à l'orientale, </a:t>
            </a:r>
            <a:r>
              <a:rPr lang="LID4096" sz="1600">
                <a:solidFill>
                  <a:srgbClr val="FF0000"/>
                </a:solidFill>
              </a:rPr>
              <a:t>ceinture</a:t>
            </a:r>
            <a:r>
              <a:rPr lang="LID4096" sz="1600"/>
              <a:t>, </a:t>
            </a:r>
            <a:r>
              <a:rPr lang="LID4096" sz="1600">
                <a:solidFill>
                  <a:srgbClr val="FF0000"/>
                </a:solidFill>
              </a:rPr>
              <a:t>mur</a:t>
            </a:r>
            <a:r>
              <a:rPr lang="LID4096" sz="1600"/>
              <a:t>, miniature, </a:t>
            </a:r>
            <a:r>
              <a:rPr lang="LID4096" sz="1600">
                <a:solidFill>
                  <a:srgbClr val="FF0000"/>
                </a:solidFill>
              </a:rPr>
              <a:t>dague</a:t>
            </a:r>
            <a:r>
              <a:rPr lang="LID4096" sz="1600"/>
              <a:t>, </a:t>
            </a:r>
            <a:r>
              <a:rPr lang="LID4096" sz="1600">
                <a:solidFill>
                  <a:srgbClr val="FF0000"/>
                </a:solidFill>
              </a:rPr>
              <a:t>tour</a:t>
            </a:r>
            <a:r>
              <a:rPr lang="LID4096" sz="1600"/>
              <a:t> (construction), rayons lumineux, </a:t>
            </a:r>
            <a:r>
              <a:rPr lang="LID4096" sz="1600">
                <a:solidFill>
                  <a:srgbClr val="FF0000"/>
                </a:solidFill>
              </a:rPr>
              <a:t>barbe</a:t>
            </a:r>
            <a:r>
              <a:rPr lang="LID4096" sz="1600"/>
              <a:t>, </a:t>
            </a:r>
            <a:r>
              <a:rPr lang="LID4096" sz="1600">
                <a:solidFill>
                  <a:srgbClr val="FF0000"/>
                </a:solidFill>
              </a:rPr>
              <a:t>chauve</a:t>
            </a:r>
            <a:r>
              <a:rPr lang="LID4096" sz="1600"/>
              <a:t>, </a:t>
            </a:r>
            <a:r>
              <a:rPr lang="LID4096" sz="1600">
                <a:solidFill>
                  <a:srgbClr val="FF0000"/>
                </a:solidFill>
              </a:rPr>
              <a:t>arme d'hast</a:t>
            </a:r>
            <a:r>
              <a:rPr lang="LID4096" sz="1600"/>
              <a:t>, effet de perspective, fleur de lys, Vierge à l'enfant, nudité, </a:t>
            </a:r>
            <a:r>
              <a:rPr lang="LID4096" sz="1600">
                <a:solidFill>
                  <a:srgbClr val="FF0000"/>
                </a:solidFill>
              </a:rPr>
              <a:t>couronne</a:t>
            </a:r>
            <a:r>
              <a:rPr lang="LID4096" sz="1600"/>
              <a:t>, de dos, Bible. N.T.. - Évangiles. - Matthieu, 2:11, </a:t>
            </a:r>
            <a:r>
              <a:rPr lang="LID4096" sz="1600">
                <a:solidFill>
                  <a:srgbClr val="FF0000"/>
                </a:solidFill>
              </a:rPr>
              <a:t>fourreau</a:t>
            </a:r>
            <a:r>
              <a:rPr lang="LID4096" sz="1600"/>
              <a:t>, </a:t>
            </a:r>
            <a:r>
              <a:rPr lang="LID4096" sz="1600">
                <a:solidFill>
                  <a:srgbClr val="FF0000"/>
                </a:solidFill>
              </a:rPr>
              <a:t>chapeau pointu</a:t>
            </a:r>
            <a:r>
              <a:rPr lang="LID4096" sz="1600"/>
              <a:t>, vieux, debout, scène biblique, </a:t>
            </a:r>
            <a:r>
              <a:rPr lang="LID4096" sz="1600">
                <a:solidFill>
                  <a:srgbClr val="FF0000"/>
                </a:solidFill>
              </a:rPr>
              <a:t>auréole crucifère</a:t>
            </a:r>
            <a:r>
              <a:rPr lang="LID4096" sz="1600"/>
              <a:t>, </a:t>
            </a:r>
            <a:r>
              <a:rPr lang="LID4096" sz="1600">
                <a:solidFill>
                  <a:srgbClr val="FF0000"/>
                </a:solidFill>
              </a:rPr>
              <a:t>éperon</a:t>
            </a:r>
            <a:r>
              <a:rPr lang="LID4096" sz="1600"/>
              <a:t>, broderie, </a:t>
            </a:r>
            <a:r>
              <a:rPr lang="LID4096" sz="1600">
                <a:solidFill>
                  <a:srgbClr val="FF0000"/>
                </a:solidFill>
              </a:rPr>
              <a:t>chameau</a:t>
            </a:r>
            <a:r>
              <a:rPr lang="LID4096" sz="1600"/>
              <a:t>, </a:t>
            </a:r>
            <a:r>
              <a:rPr lang="LID4096" sz="1600">
                <a:solidFill>
                  <a:srgbClr val="FF0000"/>
                </a:solidFill>
              </a:rPr>
              <a:t>genou en terre</a:t>
            </a:r>
            <a:r>
              <a:rPr lang="LID4096" sz="1600"/>
              <a:t>, transport à dos d'animal, </a:t>
            </a:r>
            <a:r>
              <a:rPr lang="LID4096" sz="1600">
                <a:solidFill>
                  <a:srgbClr val="FF0000"/>
                </a:solidFill>
              </a:rPr>
              <a:t>peau sombre</a:t>
            </a:r>
            <a:r>
              <a:rPr lang="LID4096" sz="1600"/>
              <a:t>, </a:t>
            </a:r>
            <a:r>
              <a:rPr lang="LID4096" sz="1600">
                <a:solidFill>
                  <a:srgbClr val="FF0000"/>
                </a:solidFill>
              </a:rPr>
              <a:t>paille</a:t>
            </a:r>
            <a:r>
              <a:rPr lang="LID4096" sz="1600"/>
              <a:t>, </a:t>
            </a:r>
            <a:r>
              <a:rPr lang="LID4096" sz="1600">
                <a:solidFill>
                  <a:srgbClr val="FF0000"/>
                </a:solidFill>
              </a:rPr>
              <a:t>couvre-chef</a:t>
            </a:r>
            <a:r>
              <a:rPr lang="LID4096" sz="1600"/>
              <a:t>, Joseph (saint), </a:t>
            </a:r>
            <a:r>
              <a:rPr lang="LID4096" sz="1600">
                <a:solidFill>
                  <a:srgbClr val="FF0000"/>
                </a:solidFill>
              </a:rPr>
              <a:t>genou fléchi</a:t>
            </a:r>
            <a:r>
              <a:rPr lang="LID4096" sz="1600"/>
              <a:t>, </a:t>
            </a:r>
            <a:r>
              <a:rPr lang="LID4096" sz="1600">
                <a:solidFill>
                  <a:srgbClr val="FF0000"/>
                </a:solidFill>
              </a:rPr>
              <a:t>reliquaire</a:t>
            </a:r>
            <a:r>
              <a:rPr lang="LID4096" sz="1600"/>
              <a:t>, ville, main posée sur, </a:t>
            </a:r>
            <a:r>
              <a:rPr lang="LID4096" sz="1600">
                <a:solidFill>
                  <a:srgbClr val="FF0000"/>
                </a:solidFill>
              </a:rPr>
              <a:t>salut</a:t>
            </a:r>
            <a:r>
              <a:rPr lang="LID4096" sz="1600"/>
              <a:t>, </a:t>
            </a:r>
            <a:r>
              <a:rPr lang="LID4096" sz="1600">
                <a:solidFill>
                  <a:srgbClr val="FF0000"/>
                </a:solidFill>
              </a:rPr>
              <a:t>ciboire</a:t>
            </a:r>
            <a:r>
              <a:rPr lang="LID4096" sz="1600"/>
              <a:t>, orfèvrerie, </a:t>
            </a:r>
            <a:r>
              <a:rPr lang="LID4096" sz="1600">
                <a:solidFill>
                  <a:srgbClr val="FF0000"/>
                </a:solidFill>
              </a:rPr>
              <a:t>fortification</a:t>
            </a:r>
            <a:r>
              <a:rPr lang="LID4096" sz="1600"/>
              <a:t>, âges de la vie, fond de paysage avec architecture, détérioration, </a:t>
            </a:r>
            <a:r>
              <a:rPr lang="LID4096" sz="1600">
                <a:solidFill>
                  <a:srgbClr val="FF0000"/>
                </a:solidFill>
              </a:rPr>
              <a:t>toit</a:t>
            </a:r>
            <a:r>
              <a:rPr lang="LID4096" sz="1600"/>
              <a:t>, Adoration des Mages, </a:t>
            </a:r>
            <a:r>
              <a:rPr lang="LID4096" sz="1600">
                <a:solidFill>
                  <a:srgbClr val="FF0000"/>
                </a:solidFill>
              </a:rPr>
              <a:t>cadeau</a:t>
            </a:r>
            <a:r>
              <a:rPr lang="LID4096" sz="1600"/>
              <a:t>, de profil, charpente, </a:t>
            </a:r>
            <a:r>
              <a:rPr lang="LID4096" sz="1600">
                <a:solidFill>
                  <a:srgbClr val="FF0000"/>
                </a:solidFill>
              </a:rPr>
              <a:t>colline</a:t>
            </a:r>
            <a:r>
              <a:rPr lang="LID4096" sz="1600"/>
              <a:t>, </a:t>
            </a:r>
            <a:r>
              <a:rPr lang="LID4096" sz="1600">
                <a:solidFill>
                  <a:srgbClr val="FF0000"/>
                </a:solidFill>
              </a:rPr>
              <a:t>grange</a:t>
            </a:r>
            <a:r>
              <a:rPr lang="LID4096" sz="1600"/>
              <a:t>, </a:t>
            </a:r>
            <a:r>
              <a:rPr lang="LID4096" sz="1600">
                <a:solidFill>
                  <a:srgbClr val="FF0000"/>
                </a:solidFill>
              </a:rPr>
              <a:t>chausses</a:t>
            </a:r>
            <a:endParaRPr lang="en-GB" sz="1600">
              <a:solidFill>
                <a:srgbClr val="FF0000"/>
              </a:solidFill>
            </a:endParaRPr>
          </a:p>
          <a:p>
            <a:endParaRPr lang="en-GB" sz="1600"/>
          </a:p>
          <a:p>
            <a:r>
              <a:rPr lang="fr-FR" sz="1600" b="1"/>
              <a:t>Source: Biblissima portal</a:t>
            </a:r>
          </a:p>
          <a:p>
            <a:endParaRPr lang="LID4096" sz="1600" b="1"/>
          </a:p>
        </p:txBody>
      </p:sp>
    </p:spTree>
    <p:extLst>
      <p:ext uri="{BB962C8B-B14F-4D97-AF65-F5344CB8AC3E}">
        <p14:creationId xmlns:p14="http://schemas.microsoft.com/office/powerpoint/2010/main" val="379325818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228221D-7877-00AF-0E03-F78B756F73AB}"/>
              </a:ext>
            </a:extLst>
          </p:cNvPr>
          <p:cNvSpPr txBox="1"/>
          <p:nvPr/>
        </p:nvSpPr>
        <p:spPr>
          <a:xfrm>
            <a:off x="7020731" y="1550009"/>
            <a:ext cx="5078277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LID4096" sz="1600"/>
              <a:t>An intricately detailed painting depicting the Adoration of the Magi. The Virgin Mary, dressed in a </a:t>
            </a:r>
            <a:r>
              <a:rPr lang="LID4096" sz="1600">
                <a:solidFill>
                  <a:srgbClr val="FF0000"/>
                </a:solidFill>
              </a:rPr>
              <a:t>blue cloak </a:t>
            </a:r>
            <a:r>
              <a:rPr lang="LID4096" sz="1600"/>
              <a:t>and with a subtle </a:t>
            </a:r>
            <a:r>
              <a:rPr lang="LID4096" sz="1600">
                <a:solidFill>
                  <a:srgbClr val="FF0000"/>
                </a:solidFill>
              </a:rPr>
              <a:t>halo</a:t>
            </a:r>
            <a:r>
              <a:rPr lang="LID4096" sz="1600"/>
              <a:t>, sits on the left, holding the Christ Child wrapped in </a:t>
            </a:r>
            <a:r>
              <a:rPr lang="LID4096" sz="1600">
                <a:solidFill>
                  <a:srgbClr val="FF0000"/>
                </a:solidFill>
              </a:rPr>
              <a:t>white cloth</a:t>
            </a:r>
            <a:r>
              <a:rPr lang="LID4096" sz="1600"/>
              <a:t>. The Christ Child also has a faint </a:t>
            </a:r>
            <a:r>
              <a:rPr lang="LID4096" sz="1600">
                <a:solidFill>
                  <a:srgbClr val="FF0000"/>
                </a:solidFill>
              </a:rPr>
              <a:t>halo</a:t>
            </a:r>
            <a:r>
              <a:rPr lang="LID4096" sz="1600"/>
              <a:t>. Before them, the oldest of the Three Kings, Caspar, kneels in a rich </a:t>
            </a:r>
            <a:r>
              <a:rPr lang="LID4096" sz="1600">
                <a:solidFill>
                  <a:srgbClr val="FF0000"/>
                </a:solidFill>
              </a:rPr>
              <a:t>red and fur-trimmed robe</a:t>
            </a:r>
            <a:r>
              <a:rPr lang="LID4096" sz="1600"/>
              <a:t>, his </a:t>
            </a:r>
            <a:r>
              <a:rPr lang="LID4096" sz="1600">
                <a:solidFill>
                  <a:srgbClr val="FF0000"/>
                </a:solidFill>
              </a:rPr>
              <a:t>crown</a:t>
            </a:r>
            <a:r>
              <a:rPr lang="LID4096" sz="1600"/>
              <a:t> and a </a:t>
            </a:r>
            <a:r>
              <a:rPr lang="LID4096" sz="1600">
                <a:solidFill>
                  <a:srgbClr val="FF0000"/>
                </a:solidFill>
              </a:rPr>
              <a:t>purple hat </a:t>
            </a:r>
            <a:r>
              <a:rPr lang="LID4096" sz="1600"/>
              <a:t>placed on the ground next to a </a:t>
            </a:r>
            <a:r>
              <a:rPr lang="LID4096" sz="1600">
                <a:solidFill>
                  <a:srgbClr val="FF0000"/>
                </a:solidFill>
              </a:rPr>
              <a:t>golden vessel</a:t>
            </a:r>
            <a:r>
              <a:rPr lang="LID4096" sz="1600"/>
              <a:t>. To his right, a middle-aged king, likely Melchior, </a:t>
            </a:r>
            <a:r>
              <a:rPr lang="LID4096" sz="1600" b="1" u="sng">
                <a:solidFill>
                  <a:srgbClr val="FF0000"/>
                </a:solidFill>
              </a:rPr>
              <a:t>stands</a:t>
            </a:r>
            <a:r>
              <a:rPr lang="LID4096" sz="1600"/>
              <a:t> holding a </a:t>
            </a:r>
            <a:r>
              <a:rPr lang="LID4096" sz="1600">
                <a:solidFill>
                  <a:srgbClr val="FF0000"/>
                </a:solidFill>
              </a:rPr>
              <a:t>golden chalice</a:t>
            </a:r>
            <a:r>
              <a:rPr lang="LID4096" sz="1600"/>
              <a:t>, dressed in a </a:t>
            </a:r>
            <a:r>
              <a:rPr lang="LID4096" sz="1600">
                <a:solidFill>
                  <a:srgbClr val="FF0000"/>
                </a:solidFill>
              </a:rPr>
              <a:t>purple robe</a:t>
            </a:r>
            <a:r>
              <a:rPr lang="LID4096" sz="1600"/>
              <a:t>. Furthest right, the third king, Balthasar, portrayed as a </a:t>
            </a:r>
            <a:r>
              <a:rPr lang="LID4096" sz="1600">
                <a:solidFill>
                  <a:srgbClr val="FF0000"/>
                </a:solidFill>
              </a:rPr>
              <a:t>Black man </a:t>
            </a:r>
            <a:r>
              <a:rPr lang="LID4096" sz="1600"/>
              <a:t>in an ornate </a:t>
            </a:r>
            <a:r>
              <a:rPr lang="LID4096" sz="1600">
                <a:solidFill>
                  <a:srgbClr val="FF0000"/>
                </a:solidFill>
              </a:rPr>
              <a:t>pink garment with a green cloak</a:t>
            </a:r>
            <a:r>
              <a:rPr lang="LID4096" sz="1600"/>
              <a:t> and carrying a </a:t>
            </a:r>
            <a:r>
              <a:rPr lang="LID4096" sz="1600">
                <a:solidFill>
                  <a:srgbClr val="FF0000"/>
                </a:solidFill>
              </a:rPr>
              <a:t>golden ciborium</a:t>
            </a:r>
            <a:r>
              <a:rPr lang="LID4096" sz="1600"/>
              <a:t>, gestures towards the scene while </a:t>
            </a:r>
            <a:r>
              <a:rPr lang="LID4096" sz="1600">
                <a:solidFill>
                  <a:srgbClr val="FF0000"/>
                </a:solidFill>
              </a:rPr>
              <a:t>holding a light blue turban</a:t>
            </a:r>
            <a:r>
              <a:rPr lang="LID4096" sz="1600"/>
              <a:t>. Behind the kings is a retinue of </a:t>
            </a:r>
            <a:r>
              <a:rPr lang="LID4096" sz="1600">
                <a:solidFill>
                  <a:srgbClr val="FF0000"/>
                </a:solidFill>
              </a:rPr>
              <a:t>attendants</a:t>
            </a:r>
            <a:r>
              <a:rPr lang="LID4096" sz="1600"/>
              <a:t> and </a:t>
            </a:r>
            <a:r>
              <a:rPr lang="LID4096" sz="1600">
                <a:solidFill>
                  <a:srgbClr val="FF0000"/>
                </a:solidFill>
              </a:rPr>
              <a:t>soldiers</a:t>
            </a:r>
            <a:r>
              <a:rPr lang="LID4096" sz="1600"/>
              <a:t>. The scene is set amidst </a:t>
            </a:r>
            <a:r>
              <a:rPr lang="LID4096" sz="1600">
                <a:solidFill>
                  <a:srgbClr val="FF0000"/>
                </a:solidFill>
              </a:rPr>
              <a:t>architectural ruins</a:t>
            </a:r>
            <a:r>
              <a:rPr lang="LID4096" sz="1600"/>
              <a:t>, </a:t>
            </a:r>
            <a:r>
              <a:rPr lang="LID4096" sz="1600" b="1" u="sng"/>
              <a:t>suggesting a crumbling old order</a:t>
            </a:r>
            <a:r>
              <a:rPr lang="LID4096" sz="1600"/>
              <a:t>. In the background, a sprawling, detailed </a:t>
            </a:r>
            <a:r>
              <a:rPr lang="LID4096" sz="1600">
                <a:solidFill>
                  <a:srgbClr val="FF0000"/>
                </a:solidFill>
              </a:rPr>
              <a:t>cityscape</a:t>
            </a:r>
            <a:r>
              <a:rPr lang="LID4096" sz="1600"/>
              <a:t> with various buildings, a </a:t>
            </a:r>
            <a:r>
              <a:rPr lang="LID4096" sz="1600">
                <a:solidFill>
                  <a:srgbClr val="FF0000"/>
                </a:solidFill>
              </a:rPr>
              <a:t>castle</a:t>
            </a:r>
            <a:r>
              <a:rPr lang="LID4096" sz="1600"/>
              <a:t>, and distant hills unfolds under a pale blue sky. Joseph is partially visible in the shadows to the far left.</a:t>
            </a:r>
            <a:endParaRPr lang="en-GB" sz="1600"/>
          </a:p>
          <a:p>
            <a:endParaRPr lang="en-GB" sz="1600"/>
          </a:p>
          <a:p>
            <a:r>
              <a:rPr lang="en-GB" sz="1600" b="1"/>
              <a:t>Source: London, National Gallery</a:t>
            </a:r>
            <a:endParaRPr lang="LID4096" sz="1600" b="1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609002D-5FA0-C062-A341-81D9919A8F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1810" y="145437"/>
            <a:ext cx="6455321" cy="652916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865123C-B3A8-686F-8931-31617FDDD2BB}"/>
              </a:ext>
            </a:extLst>
          </p:cNvPr>
          <p:cNvSpPr txBox="1"/>
          <p:nvPr/>
        </p:nvSpPr>
        <p:spPr>
          <a:xfrm>
            <a:off x="7346197" y="742170"/>
            <a:ext cx="4659821" cy="584775"/>
          </a:xfrm>
          <a:prstGeom prst="rect">
            <a:avLst/>
          </a:prstGeom>
          <a:solidFill>
            <a:srgbClr val="FFCC66"/>
          </a:solidFill>
          <a:ln w="28575"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3200">
                <a:solidFill>
                  <a:srgbClr val="0F4660"/>
                </a:solidFill>
                <a:latin typeface="Aptos Display" panose="020B0004020202020204" pitchFamily="34" charset="0"/>
              </a:rPr>
              <a:t>Human-Detected objects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79D8586-55C1-D179-2C5E-B247A1726BCA}"/>
              </a:ext>
            </a:extLst>
          </p:cNvPr>
          <p:cNvSpPr/>
          <p:nvPr/>
        </p:nvSpPr>
        <p:spPr>
          <a:xfrm>
            <a:off x="3595607" y="3998563"/>
            <a:ext cx="1446508" cy="1146874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263467834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>
            <a:extLst>
              <a:ext uri="{FF2B5EF4-FFF2-40B4-BE49-F238E27FC236}">
                <a16:creationId xmlns:a16="http://schemas.microsoft.com/office/drawing/2014/main" id="{379FAB2F-7D9B-5E94-6757-0A4F3B424A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982" y="133028"/>
            <a:ext cx="7263874" cy="6250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4D37DF0-7A3B-0894-E1E8-BCD63514E46A}"/>
              </a:ext>
            </a:extLst>
          </p:cNvPr>
          <p:cNvSpPr txBox="1"/>
          <p:nvPr/>
        </p:nvSpPr>
        <p:spPr>
          <a:xfrm>
            <a:off x="7346197" y="535529"/>
            <a:ext cx="4659821" cy="584775"/>
          </a:xfrm>
          <a:prstGeom prst="rect">
            <a:avLst/>
          </a:prstGeom>
          <a:solidFill>
            <a:srgbClr val="FFCC66"/>
          </a:solidFill>
          <a:ln w="28575"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3200">
                <a:solidFill>
                  <a:srgbClr val="0F4660"/>
                </a:solidFill>
                <a:latin typeface="Aptos Display" panose="020B0004020202020204" pitchFamily="34" charset="0"/>
              </a:rPr>
              <a:t>AI-Detected objects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3CB08DD-72B3-6524-2E5B-630405EB1CBC}"/>
              </a:ext>
            </a:extLst>
          </p:cNvPr>
          <p:cNvSpPr txBox="1"/>
          <p:nvPr/>
        </p:nvSpPr>
        <p:spPr>
          <a:xfrm>
            <a:off x="7532179" y="1172704"/>
            <a:ext cx="4659821" cy="57554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/>
              <a:t>The painting depicts the Adoration of the Magi, a biblical scene from the Gospel of Matthew. The Virgin Mary is seated, holding the Christ Child who </a:t>
            </a:r>
            <a:r>
              <a:rPr lang="en-US" sz="1600">
                <a:solidFill>
                  <a:srgbClr val="FF0000"/>
                </a:solidFill>
              </a:rPr>
              <a:t>reaches out </a:t>
            </a:r>
            <a:r>
              <a:rPr lang="en-US" sz="1600"/>
              <a:t>to the </a:t>
            </a:r>
            <a:r>
              <a:rPr lang="en-US" sz="1600">
                <a:solidFill>
                  <a:srgbClr val="FF0000"/>
                </a:solidFill>
              </a:rPr>
              <a:t>kneeling elderly Magus</a:t>
            </a:r>
            <a:r>
              <a:rPr lang="en-US" sz="1600"/>
              <a:t>, traditionally identified as Melchior, who </a:t>
            </a:r>
            <a:r>
              <a:rPr lang="en-US" sz="1600">
                <a:solidFill>
                  <a:srgbClr val="FF0000"/>
                </a:solidFill>
              </a:rPr>
              <a:t>has removed his crown</a:t>
            </a:r>
            <a:r>
              <a:rPr lang="en-US" sz="1600"/>
              <a:t> in an act of humility and adoration. To the left, </a:t>
            </a:r>
            <a:r>
              <a:rPr lang="en-US" sz="1600">
                <a:solidFill>
                  <a:srgbClr val="FF0000"/>
                </a:solidFill>
              </a:rPr>
              <a:t>a bearded Magus</a:t>
            </a:r>
            <a:r>
              <a:rPr lang="en-US" sz="1600"/>
              <a:t>, often identified as Caspar, stands holding a </a:t>
            </a:r>
            <a:r>
              <a:rPr lang="en-US" sz="1600">
                <a:solidFill>
                  <a:srgbClr val="FF0000"/>
                </a:solidFill>
              </a:rPr>
              <a:t>richly ornamented golden chalice or ciborium</a:t>
            </a:r>
            <a:r>
              <a:rPr lang="en-US" sz="1600"/>
              <a:t>, representing frankincense or gold. To the right, an </a:t>
            </a:r>
            <a:r>
              <a:rPr lang="en-US" sz="1600">
                <a:solidFill>
                  <a:srgbClr val="FF0000"/>
                </a:solidFill>
              </a:rPr>
              <a:t>African Magus</a:t>
            </a:r>
            <a:r>
              <a:rPr lang="en-US" sz="1600"/>
              <a:t>, traditionally Balthasar, stands holding </a:t>
            </a:r>
            <a:r>
              <a:rPr lang="en-US" sz="1600">
                <a:solidFill>
                  <a:srgbClr val="FF0000"/>
                </a:solidFill>
              </a:rPr>
              <a:t>a golden orb</a:t>
            </a:r>
            <a:r>
              <a:rPr lang="en-US" sz="1600"/>
              <a:t>, likely symbolizing gold, and </a:t>
            </a:r>
            <a:r>
              <a:rPr lang="en-US" sz="1600">
                <a:solidFill>
                  <a:srgbClr val="FF0000"/>
                </a:solidFill>
              </a:rPr>
              <a:t>a feathered cap</a:t>
            </a:r>
            <a:r>
              <a:rPr lang="en-US" sz="1600"/>
              <a:t>. The scene is set in </a:t>
            </a:r>
            <a:r>
              <a:rPr lang="en-US" sz="1600">
                <a:solidFill>
                  <a:srgbClr val="FF0000"/>
                </a:solidFill>
              </a:rPr>
              <a:t>a stable</a:t>
            </a:r>
            <a:r>
              <a:rPr lang="en-US" sz="1600"/>
              <a:t>, partially depicted as a </a:t>
            </a:r>
            <a:r>
              <a:rPr lang="en-US" sz="1600">
                <a:solidFill>
                  <a:srgbClr val="FF0000"/>
                </a:solidFill>
              </a:rPr>
              <a:t>wooden structure</a:t>
            </a:r>
            <a:r>
              <a:rPr lang="en-US" sz="1600"/>
              <a:t>, within a larger </a:t>
            </a:r>
            <a:r>
              <a:rPr lang="en-US" sz="1600">
                <a:solidFill>
                  <a:srgbClr val="FF0000"/>
                </a:solidFill>
              </a:rPr>
              <a:t>ruined architectural complex</a:t>
            </a:r>
            <a:r>
              <a:rPr lang="en-US" sz="1600"/>
              <a:t> that </a:t>
            </a:r>
            <a:r>
              <a:rPr lang="en-US" sz="1600" b="1" u="sng"/>
              <a:t>suggests a former palace</a:t>
            </a:r>
            <a:r>
              <a:rPr lang="en-US" sz="1600"/>
              <a:t>. An ox peers out from the stable's left side. In the background, a sprawling landscape unfolds with a procession of figures on </a:t>
            </a:r>
            <a:r>
              <a:rPr lang="en-US" sz="1600">
                <a:solidFill>
                  <a:srgbClr val="FF0000"/>
                </a:solidFill>
              </a:rPr>
              <a:t>horseback and </a:t>
            </a:r>
            <a:r>
              <a:rPr lang="en-US" sz="1600" b="1" u="sng">
                <a:solidFill>
                  <a:srgbClr val="FF0000"/>
                </a:solidFill>
              </a:rPr>
              <a:t>camels</a:t>
            </a:r>
            <a:r>
              <a:rPr lang="en-US" sz="1600"/>
              <a:t>, making their way towards the stable, and a </a:t>
            </a:r>
            <a:r>
              <a:rPr lang="en-US" sz="1600">
                <a:solidFill>
                  <a:srgbClr val="FF0000"/>
                </a:solidFill>
              </a:rPr>
              <a:t>fortified city </a:t>
            </a:r>
            <a:r>
              <a:rPr lang="en-US" sz="1600"/>
              <a:t>perched on a distant hill under a bright blue sky.</a:t>
            </a:r>
          </a:p>
          <a:p>
            <a:endParaRPr lang="en-US" sz="1600"/>
          </a:p>
          <a:p>
            <a:r>
              <a:rPr lang="en-US" sz="1600" b="1"/>
              <a:t>Source: LLM (Gemini) on the Iconclass test site</a:t>
            </a:r>
            <a:endParaRPr lang="LID4096" sz="1600" b="1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C5A27A4-563E-19A0-F13E-A9ABCB0F68D6}"/>
              </a:ext>
            </a:extLst>
          </p:cNvPr>
          <p:cNvSpPr/>
          <p:nvPr/>
        </p:nvSpPr>
        <p:spPr>
          <a:xfrm>
            <a:off x="6095999" y="2763864"/>
            <a:ext cx="1286361" cy="133802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71409786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A6DAD84-047A-432D-18B9-7676635C75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48574" y="560555"/>
            <a:ext cx="7030864" cy="5571576"/>
          </a:xfrm>
          <a:prstGeom prst="rect">
            <a:avLst/>
          </a:prstGeom>
        </p:spPr>
      </p:pic>
      <p:pic>
        <p:nvPicPr>
          <p:cNvPr id="4" name="Picture 2">
            <a:extLst>
              <a:ext uri="{FF2B5EF4-FFF2-40B4-BE49-F238E27FC236}">
                <a16:creationId xmlns:a16="http://schemas.microsoft.com/office/drawing/2014/main" id="{F0366D71-DB52-C3D9-6E85-D973B71F39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2296" y="2930470"/>
            <a:ext cx="2155334" cy="3284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A907837-1AEF-52AD-29F8-422013A827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51558" y="195020"/>
            <a:ext cx="2632734" cy="252105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00EA75F-C756-9C86-588D-C1D00FE5A28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0824" y="2930470"/>
            <a:ext cx="3247172" cy="3284318"/>
          </a:xfrm>
          <a:prstGeom prst="rect">
            <a:avLst/>
          </a:prstGeom>
        </p:spPr>
      </p:pic>
      <p:pic>
        <p:nvPicPr>
          <p:cNvPr id="7" name="Picture 4">
            <a:extLst>
              <a:ext uri="{FF2B5EF4-FFF2-40B4-BE49-F238E27FC236}">
                <a16:creationId xmlns:a16="http://schemas.microsoft.com/office/drawing/2014/main" id="{B7BF0ED3-6FCD-D66D-283B-63477702F1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824" y="195020"/>
            <a:ext cx="2965332" cy="2551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BBD14BFA-0989-EF63-A5B3-442FAC0AF96E}"/>
              </a:ext>
            </a:extLst>
          </p:cNvPr>
          <p:cNvSpPr/>
          <p:nvPr/>
        </p:nvSpPr>
        <p:spPr>
          <a:xfrm>
            <a:off x="7521844" y="697424"/>
            <a:ext cx="1177871" cy="366793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58F5FD4-2058-DDC9-1197-1603DC35D72D}"/>
              </a:ext>
            </a:extLst>
          </p:cNvPr>
          <p:cNvSpPr/>
          <p:nvPr/>
        </p:nvSpPr>
        <p:spPr>
          <a:xfrm>
            <a:off x="6114133" y="1287543"/>
            <a:ext cx="782614" cy="35011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78AEC35-28A5-6A28-FEF1-5D2D52B45D15}"/>
              </a:ext>
            </a:extLst>
          </p:cNvPr>
          <p:cNvSpPr/>
          <p:nvPr/>
        </p:nvSpPr>
        <p:spPr>
          <a:xfrm>
            <a:off x="5989694" y="2249838"/>
            <a:ext cx="1177871" cy="366793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48F28EE-C3F5-7EDE-14F1-87CF58E497DD}"/>
              </a:ext>
            </a:extLst>
          </p:cNvPr>
          <p:cNvSpPr/>
          <p:nvPr/>
        </p:nvSpPr>
        <p:spPr>
          <a:xfrm>
            <a:off x="6226037" y="2713494"/>
            <a:ext cx="1177871" cy="366793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B230C95-4C86-B0E7-D463-A2E6AA8B9B26}"/>
              </a:ext>
            </a:extLst>
          </p:cNvPr>
          <p:cNvSpPr/>
          <p:nvPr/>
        </p:nvSpPr>
        <p:spPr>
          <a:xfrm>
            <a:off x="8304508" y="4900048"/>
            <a:ext cx="1361268" cy="30221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8DADA69-DF0B-BCDC-AD78-A5C9E0E99B58}"/>
              </a:ext>
            </a:extLst>
          </p:cNvPr>
          <p:cNvSpPr/>
          <p:nvPr/>
        </p:nvSpPr>
        <p:spPr>
          <a:xfrm>
            <a:off x="10157847" y="4535805"/>
            <a:ext cx="1161082" cy="25317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41A16CB-A307-87EC-E4C8-FF3DC1EC41DA}"/>
              </a:ext>
            </a:extLst>
          </p:cNvPr>
          <p:cNvSpPr/>
          <p:nvPr/>
        </p:nvSpPr>
        <p:spPr>
          <a:xfrm>
            <a:off x="9116878" y="2288551"/>
            <a:ext cx="920858" cy="25317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1B61D46-8891-760A-2DB7-9ABB9ABF0D3F}"/>
              </a:ext>
            </a:extLst>
          </p:cNvPr>
          <p:cNvSpPr/>
          <p:nvPr/>
        </p:nvSpPr>
        <p:spPr>
          <a:xfrm>
            <a:off x="9838194" y="3719560"/>
            <a:ext cx="571501" cy="3100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552A348-8DBD-306C-1A59-8CA593C46EF7}"/>
              </a:ext>
            </a:extLst>
          </p:cNvPr>
          <p:cNvSpPr/>
          <p:nvPr/>
        </p:nvSpPr>
        <p:spPr>
          <a:xfrm>
            <a:off x="7242104" y="3417343"/>
            <a:ext cx="1126981" cy="30221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C6019D2-BAD2-5FC8-279A-B646A152E570}"/>
              </a:ext>
            </a:extLst>
          </p:cNvPr>
          <p:cNvSpPr/>
          <p:nvPr/>
        </p:nvSpPr>
        <p:spPr>
          <a:xfrm>
            <a:off x="8157274" y="2324714"/>
            <a:ext cx="1009587" cy="37069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998586B-F97F-A634-571B-3759F0F80BB8}"/>
              </a:ext>
            </a:extLst>
          </p:cNvPr>
          <p:cNvSpPr/>
          <p:nvPr/>
        </p:nvSpPr>
        <p:spPr>
          <a:xfrm>
            <a:off x="8157275" y="4349842"/>
            <a:ext cx="1224366" cy="30221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9F351CD-B2CC-6072-3CF7-C09E8C62FD5E}"/>
              </a:ext>
            </a:extLst>
          </p:cNvPr>
          <p:cNvSpPr/>
          <p:nvPr/>
        </p:nvSpPr>
        <p:spPr>
          <a:xfrm>
            <a:off x="10221132" y="2772689"/>
            <a:ext cx="968644" cy="30221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55075723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E0CE3F0A-5E72-718B-7C0A-23868646FADB}"/>
              </a:ext>
            </a:extLst>
          </p:cNvPr>
          <p:cNvGrpSpPr/>
          <p:nvPr/>
        </p:nvGrpSpPr>
        <p:grpSpPr>
          <a:xfrm>
            <a:off x="15170" y="-60702"/>
            <a:ext cx="12176830" cy="6979403"/>
            <a:chOff x="0" y="-307383"/>
            <a:chExt cx="12176830" cy="697940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010B129E-89E0-2B2B-915C-D0BDD910E81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0" y="-307383"/>
              <a:ext cx="12176830" cy="6979403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EFC71F07-F89D-3A14-711B-6D4983DD592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9172862" y="3233981"/>
              <a:ext cx="2803979" cy="516608"/>
            </a:xfrm>
            <a:prstGeom prst="rect">
              <a:avLst/>
            </a:prstGeom>
          </p:spPr>
        </p:pic>
      </p:grpSp>
      <p:sp>
        <p:nvSpPr>
          <p:cNvPr id="4" name="Rectangle 3">
            <a:extLst>
              <a:ext uri="{FF2B5EF4-FFF2-40B4-BE49-F238E27FC236}">
                <a16:creationId xmlns:a16="http://schemas.microsoft.com/office/drawing/2014/main" id="{585F4C5B-9893-469D-63D5-FB9789817BFE}"/>
              </a:ext>
            </a:extLst>
          </p:cNvPr>
          <p:cNvSpPr/>
          <p:nvPr/>
        </p:nvSpPr>
        <p:spPr>
          <a:xfrm>
            <a:off x="4019227" y="470117"/>
            <a:ext cx="3755757" cy="125019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01534508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F554D36B-503D-9C74-56CD-BD36DEBCB1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7009" y="252531"/>
            <a:ext cx="1594331" cy="200577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D6ADEAB-12CE-BA8F-E64A-D6029EE764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59542" y="282279"/>
            <a:ext cx="1692318" cy="198440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084489C-FCF8-EF1E-B3B9-B495F0CC167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4487" y="2361854"/>
            <a:ext cx="1594331" cy="201865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0DF3E8DF-6522-5E8E-992A-37120FBCD80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5467" y="256878"/>
            <a:ext cx="1610997" cy="2005771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7C8F976C-C4C6-A0AF-02C1-8C186386EFC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239761" y="2356993"/>
            <a:ext cx="1553129" cy="2074053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A76FFC21-DB20-2868-4503-E0C3302B86C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74241" y="2361855"/>
            <a:ext cx="1603383" cy="1994314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EEE5B64B-0954-4E4C-C084-554EE234AA5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24515" y="2339011"/>
            <a:ext cx="1352398" cy="2040002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4B190831-51C6-C675-C8E7-F2B1C553C8F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890659" y="4431046"/>
            <a:ext cx="1689450" cy="2280854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F29AC514-BE8B-26A0-844E-CC031BEBA55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805701" y="2350398"/>
            <a:ext cx="1387592" cy="2068045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58BD2D96-BF7B-CB44-B810-B59726134780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94939" y="2356993"/>
            <a:ext cx="1470182" cy="2061449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78A3D2CD-BE46-1A82-511A-5C6C56F69F87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0054379" y="4475624"/>
            <a:ext cx="1738511" cy="2185400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2D9A4D08-2DCB-2435-BEF2-6361966BB86C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294939" y="4475624"/>
            <a:ext cx="2625526" cy="2180171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121433B6-1A56-CF18-7CCB-A3F11A8A2EF5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530190" y="2350399"/>
            <a:ext cx="2189812" cy="201865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8CD55AA-BD74-1394-A156-41031CCA5CD1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9793219" y="282280"/>
            <a:ext cx="1839753" cy="198037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98680AB-C96B-2C68-86F1-87C30783058F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1763295" y="286627"/>
            <a:ext cx="1419225" cy="197167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D998DFE-D146-744A-F853-EE46040915EB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204887" y="282279"/>
            <a:ext cx="1509477" cy="1964715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B5BE5299-13A2-8095-BFFF-DFF592986EF6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3265870" y="271019"/>
            <a:ext cx="1247012" cy="1964716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5BCFEB1B-684F-F022-4750-4D877559451C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234487" y="4431046"/>
            <a:ext cx="1594331" cy="2259791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55D28EB4-80F4-2648-CACA-67224B9682DC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3641949" y="4431046"/>
            <a:ext cx="1925916" cy="2249988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537600AD-7FA2-327E-ECD6-F7C5E7A3FB58}"/>
              </a:ext>
            </a:extLst>
          </p:cNvPr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5686389" y="4455375"/>
            <a:ext cx="1531113" cy="2249989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E529D0A9-9563-9339-C388-5278F2916639}"/>
              </a:ext>
            </a:extLst>
          </p:cNvPr>
          <p:cNvSpPr txBox="1"/>
          <p:nvPr/>
        </p:nvSpPr>
        <p:spPr>
          <a:xfrm>
            <a:off x="6451945" y="747338"/>
            <a:ext cx="5496731" cy="1323439"/>
          </a:xfrm>
          <a:prstGeom prst="rect">
            <a:avLst/>
          </a:prstGeom>
          <a:solidFill>
            <a:srgbClr val="FFCC66"/>
          </a:solidFill>
          <a:ln w="28575"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r>
              <a:rPr lang="en-US" sz="1600"/>
              <a:t>3 · Human Being, Man in General </a:t>
            </a:r>
          </a:p>
          <a:p>
            <a:r>
              <a:rPr lang="en-US" sz="1600"/>
              <a:t>33 · relations between individual persons </a:t>
            </a:r>
          </a:p>
          <a:p>
            <a:r>
              <a:rPr lang="en-US" sz="1600"/>
              <a:t>33A · non-aggressive relationships </a:t>
            </a:r>
          </a:p>
          <a:p>
            <a:r>
              <a:rPr lang="en-US" sz="1600"/>
              <a:t>33A1 · saluting </a:t>
            </a:r>
          </a:p>
          <a:p>
            <a:r>
              <a:rPr lang="en-US" sz="1600"/>
              <a:t>33A11 baring the head, lifting one's hat </a:t>
            </a:r>
          </a:p>
        </p:txBody>
      </p:sp>
    </p:spTree>
    <p:extLst>
      <p:ext uri="{BB962C8B-B14F-4D97-AF65-F5344CB8AC3E}">
        <p14:creationId xmlns:p14="http://schemas.microsoft.com/office/powerpoint/2010/main" val="242593574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47C26AD-72DA-46FF-06A9-6E014796C0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939882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1E294AAE-AB06-314C-62D6-1A6758C3D6EA}"/>
              </a:ext>
            </a:extLst>
          </p:cNvPr>
          <p:cNvSpPr/>
          <p:nvPr/>
        </p:nvSpPr>
        <p:spPr>
          <a:xfrm>
            <a:off x="4019227" y="521777"/>
            <a:ext cx="4654658" cy="134318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62098775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1507C2D-36A5-54D0-A7CF-F129A605FF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177" y="220286"/>
            <a:ext cx="1767671" cy="195980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A113FA5-E416-B4A0-4724-1815A9288B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72808" y="220394"/>
            <a:ext cx="1806763" cy="197737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9932916-B94B-02CA-E65D-7A01197144E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66531" y="220287"/>
            <a:ext cx="1931313" cy="197329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A0C1998-5A22-A582-5FC7-D94A18BC44D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4804" y="220286"/>
            <a:ext cx="1468037" cy="198148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F892960F-5D00-2C2B-43B1-6FD3E30389F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13455" y="220287"/>
            <a:ext cx="2044619" cy="199593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C45AFFC-348E-729A-60F9-1E809367B24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177" y="2266062"/>
            <a:ext cx="1469835" cy="1995938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4BF6B7B4-C27C-8F05-F8C4-5B336441E50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899594" y="2266062"/>
            <a:ext cx="1887160" cy="1986703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3E016E31-8ED3-CFE9-05C8-79DD7F99F48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839856" y="2266062"/>
            <a:ext cx="1634243" cy="1981723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5D17D208-4230-1469-B8AE-8F8CFDFC286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177" y="4384164"/>
            <a:ext cx="1522464" cy="1995938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5965DCE3-727C-E9AE-D4F2-D461A3F101A6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568401" y="2279374"/>
            <a:ext cx="1230189" cy="1981723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61E42D91-44D3-1602-034F-847C7E2CA330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851692" y="2266062"/>
            <a:ext cx="2101162" cy="1997584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874FF902-4496-7DF8-F56F-5B89609B69C6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9398409" y="4346500"/>
            <a:ext cx="1875725" cy="2077023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0B2425CA-20F5-5DEB-E1FF-5501FBC68A8F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9731277" y="179066"/>
            <a:ext cx="1670310" cy="2017530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BECEF7B3-757C-657B-B1C9-781353DAB3FB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1908469" y="4368666"/>
            <a:ext cx="1560889" cy="2019276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A349A93E-87F7-1424-88D6-D7FF54EF8DAB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3537186" y="4348002"/>
            <a:ext cx="2495550" cy="2066925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8E8C7FD9-8BEC-F34A-DCEF-F2F372C20A6B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6096000" y="4353953"/>
            <a:ext cx="1653717" cy="2077023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7BED0C03-D6F8-45B1-3DC9-B9B3A108E89B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7812981" y="4348002"/>
            <a:ext cx="1522165" cy="2065132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F1D2CFEC-82FE-A502-505F-5B9AEC655B5F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9005956" y="2280020"/>
            <a:ext cx="2250980" cy="196239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3F79ABE-D337-2F86-E766-119FC1848E60}"/>
              </a:ext>
            </a:extLst>
          </p:cNvPr>
          <p:cNvSpPr txBox="1"/>
          <p:nvPr/>
        </p:nvSpPr>
        <p:spPr>
          <a:xfrm>
            <a:off x="6596596" y="1176124"/>
            <a:ext cx="5496731" cy="1569660"/>
          </a:xfrm>
          <a:prstGeom prst="rect">
            <a:avLst/>
          </a:prstGeom>
          <a:solidFill>
            <a:srgbClr val="FFCC66"/>
          </a:solidFill>
          <a:ln w="28575"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r>
              <a:rPr lang="en-US" sz="1600"/>
              <a:t>31A23 · postures of the human figure </a:t>
            </a:r>
          </a:p>
          <a:p>
            <a:r>
              <a:rPr lang="en-US" sz="1600"/>
              <a:t>31A233 · kneeling figure </a:t>
            </a:r>
          </a:p>
          <a:p>
            <a:r>
              <a:rPr lang="en-US" sz="1600"/>
              <a:t>31A233(+9) · kneeling figure (+ expressive connotations) </a:t>
            </a:r>
          </a:p>
          <a:p>
            <a:r>
              <a:rPr lang="en-US" sz="1600"/>
              <a:t>31A233(+91) · kneeling figure (+ relations with friendly, non-aggressive character (expressive connotations)) </a:t>
            </a:r>
          </a:p>
          <a:p>
            <a:r>
              <a:rPr lang="en-US" sz="1600"/>
              <a:t>31A233(+911) kneeling figure (+ saluting, showing reverence) </a:t>
            </a:r>
          </a:p>
        </p:txBody>
      </p:sp>
    </p:spTree>
    <p:extLst>
      <p:ext uri="{BB962C8B-B14F-4D97-AF65-F5344CB8AC3E}">
        <p14:creationId xmlns:p14="http://schemas.microsoft.com/office/powerpoint/2010/main" val="308002601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5285506-4922-73BC-FC87-7A14ED299A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"/>
            <a:ext cx="12185840" cy="6958739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1C0B20F8-48CA-3DE8-87C4-F1B08131DD3C}"/>
              </a:ext>
            </a:extLst>
          </p:cNvPr>
          <p:cNvSpPr/>
          <p:nvPr/>
        </p:nvSpPr>
        <p:spPr>
          <a:xfrm>
            <a:off x="4019227" y="521777"/>
            <a:ext cx="4654658" cy="134318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14336321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BF1A47C-43A1-5879-9922-69010D5431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383" y="185011"/>
            <a:ext cx="2064081" cy="207257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C454408-246F-7424-578A-7E65E5BB03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95955" y="185011"/>
            <a:ext cx="1766080" cy="2068837"/>
          </a:xfrm>
          <a:prstGeom prst="rect">
            <a:avLst/>
          </a:prstGeom>
        </p:spPr>
      </p:pic>
      <p:graphicFrame>
        <p:nvGraphicFramePr>
          <p:cNvPr id="8" name="Object 7">
            <a:extLst>
              <a:ext uri="{FF2B5EF4-FFF2-40B4-BE49-F238E27FC236}">
                <a16:creationId xmlns:a16="http://schemas.microsoft.com/office/drawing/2014/main" id="{61F3360A-0B38-430D-24C3-4B5E1B51AF2E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81836863"/>
              </p:ext>
            </p:extLst>
          </p:nvPr>
        </p:nvGraphicFramePr>
        <p:xfrm>
          <a:off x="6554371" y="209200"/>
          <a:ext cx="1781714" cy="20526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Image" r:id="rId4" imgW="6135411" imgH="7068928" progId="Photoshop.Image.24">
                  <p:embed/>
                </p:oleObj>
              </mc:Choice>
              <mc:Fallback>
                <p:oleObj name="Image" r:id="rId4" imgW="6135411" imgH="7068928" progId="Photoshop.Image.24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6554371" y="209200"/>
                        <a:ext cx="1781714" cy="20526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0" name="Picture 9">
            <a:extLst>
              <a:ext uri="{FF2B5EF4-FFF2-40B4-BE49-F238E27FC236}">
                <a16:creationId xmlns:a16="http://schemas.microsoft.com/office/drawing/2014/main" id="{EDC55122-8F8E-D984-F671-D424A39B40E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383" y="2347966"/>
            <a:ext cx="1711351" cy="208597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8E619BB-745C-F3F5-29D7-D24738CBCD5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416612" y="185011"/>
            <a:ext cx="2814493" cy="2052675"/>
          </a:xfrm>
          <a:prstGeom prst="rect">
            <a:avLst/>
          </a:prstGeom>
        </p:spPr>
      </p:pic>
      <p:graphicFrame>
        <p:nvGraphicFramePr>
          <p:cNvPr id="14" name="Object 13">
            <a:extLst>
              <a:ext uri="{FF2B5EF4-FFF2-40B4-BE49-F238E27FC236}">
                <a16:creationId xmlns:a16="http://schemas.microsoft.com/office/drawing/2014/main" id="{01F83B00-7B17-306C-AADB-C6CD434C84BB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51776005"/>
              </p:ext>
            </p:extLst>
          </p:nvPr>
        </p:nvGraphicFramePr>
        <p:xfrm>
          <a:off x="2126876" y="2338080"/>
          <a:ext cx="2501954" cy="209586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Image" r:id="rId8" imgW="4920323" imgH="4120770" progId="Photoshop.Image.24">
                  <p:embed/>
                </p:oleObj>
              </mc:Choice>
              <mc:Fallback>
                <p:oleObj name="Image" r:id="rId8" imgW="4920323" imgH="4120770" progId="Photoshop.Image.24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2126876" y="2338080"/>
                        <a:ext cx="2501954" cy="209586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6" name="Picture 15">
            <a:extLst>
              <a:ext uri="{FF2B5EF4-FFF2-40B4-BE49-F238E27FC236}">
                <a16:creationId xmlns:a16="http://schemas.microsoft.com/office/drawing/2014/main" id="{D3BC56D5-17D9-B84D-56B0-A6D729947FE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62964" y="2347761"/>
            <a:ext cx="2570397" cy="2080798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BC092F22-A547-26D2-5F62-F182B5BE559E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528608" y="2331288"/>
            <a:ext cx="2053790" cy="2091980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52168524-4F94-8553-D231-03E549CDE80B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314898" y="4562825"/>
            <a:ext cx="2003963" cy="2060413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94F0DA67-E2C8-6F79-D874-EB485AB372F1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422426" y="4562824"/>
            <a:ext cx="2097649" cy="2060413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2146F771-2A87-B6AC-7F4D-29D55E381B92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623639" y="4562824"/>
            <a:ext cx="2259029" cy="2052675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C8512D59-FDF1-3C14-76F6-A65A24E8D6C8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718971" y="2331287"/>
            <a:ext cx="2097649" cy="2112267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D15005C1-FF22-FD08-42D7-570373318AF5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8948254" y="4555212"/>
            <a:ext cx="2739997" cy="2052676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29536221-1AF8-2CD3-C5BD-FACF760ED916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4345974" y="185011"/>
            <a:ext cx="2122466" cy="2052675"/>
          </a:xfrm>
          <a:prstGeom prst="rect">
            <a:avLst/>
          </a:prstGeom>
        </p:spPr>
      </p:pic>
      <p:graphicFrame>
        <p:nvGraphicFramePr>
          <p:cNvPr id="35" name="Object 34">
            <a:extLst>
              <a:ext uri="{FF2B5EF4-FFF2-40B4-BE49-F238E27FC236}">
                <a16:creationId xmlns:a16="http://schemas.microsoft.com/office/drawing/2014/main" id="{FE232033-22AE-5C0F-BC39-5FCBAAD36303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55466646"/>
              </p:ext>
            </p:extLst>
          </p:nvPr>
        </p:nvGraphicFramePr>
        <p:xfrm>
          <a:off x="221866" y="4562823"/>
          <a:ext cx="2041249" cy="205267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Image" r:id="rId18" imgW="21572610" imgH="21688620" progId="Photoshop.Image.24">
                  <p:embed/>
                </p:oleObj>
              </mc:Choice>
              <mc:Fallback>
                <p:oleObj name="Image" r:id="rId18" imgW="21572610" imgH="21688620" progId="Photoshop.Image.24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9"/>
                      <a:stretch>
                        <a:fillRect/>
                      </a:stretch>
                    </p:blipFill>
                    <p:spPr>
                      <a:xfrm>
                        <a:off x="221866" y="4562823"/>
                        <a:ext cx="2041249" cy="205267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8E3374F0-FD51-4D0F-2B50-1ECB765C082E}"/>
              </a:ext>
            </a:extLst>
          </p:cNvPr>
          <p:cNvSpPr txBox="1"/>
          <p:nvPr/>
        </p:nvSpPr>
        <p:spPr>
          <a:xfrm>
            <a:off x="6627592" y="1289777"/>
            <a:ext cx="5496731" cy="1600438"/>
          </a:xfrm>
          <a:prstGeom prst="rect">
            <a:avLst/>
          </a:prstGeom>
          <a:solidFill>
            <a:srgbClr val="FFCC66"/>
          </a:solidFill>
          <a:ln w="28575"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r>
              <a:rPr lang="en-US" sz="1600"/>
              <a:t>32 · human types; peoples and nationalities </a:t>
            </a:r>
          </a:p>
          <a:p>
            <a:r>
              <a:rPr lang="en-US" sz="1600"/>
              <a:t>32B · peoples; ethnic groups; nationalities </a:t>
            </a:r>
          </a:p>
          <a:p>
            <a:r>
              <a:rPr lang="en-US" sz="1600"/>
              <a:t>32B3 · peoples and nationalities (other than prehistoric or 'historical') </a:t>
            </a:r>
          </a:p>
          <a:p>
            <a:r>
              <a:rPr lang="en-US" sz="1600"/>
              <a:t>32B32 · African peoples, Africans </a:t>
            </a:r>
          </a:p>
          <a:p>
            <a:r>
              <a:rPr lang="en-US" sz="1600"/>
              <a:t>32B321 (indigenous) peoples of sub-Saharan Africa </a:t>
            </a:r>
          </a:p>
        </p:txBody>
      </p:sp>
    </p:spTree>
    <p:extLst>
      <p:ext uri="{BB962C8B-B14F-4D97-AF65-F5344CB8AC3E}">
        <p14:creationId xmlns:p14="http://schemas.microsoft.com/office/powerpoint/2010/main" val="183626653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056279E-5B25-B1AC-4F2F-096A2EA1A4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25" y="0"/>
            <a:ext cx="12149549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9D607649-F3E6-5C37-571B-FC1952A45BD7}"/>
              </a:ext>
            </a:extLst>
          </p:cNvPr>
          <p:cNvSpPr/>
          <p:nvPr/>
        </p:nvSpPr>
        <p:spPr>
          <a:xfrm>
            <a:off x="4019226" y="521776"/>
            <a:ext cx="5083445" cy="180297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63150718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502D819-25F9-CCE1-E0D6-76EEE791C6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223" y="204464"/>
            <a:ext cx="1707271" cy="218744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96925B4-620A-98C4-CAA9-6FFF88C8EE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22501" y="204465"/>
            <a:ext cx="1680008" cy="218744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8FF3454-399F-3AEC-80FE-F4548B7442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91487" y="200945"/>
            <a:ext cx="1925435" cy="218744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5F478C1-110B-3BFB-A84B-6EF7FBDACCE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79728" y="2481101"/>
            <a:ext cx="1719987" cy="214699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5E69A1D-2FC2-EDF9-1FFD-CD3EED0CA73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223" y="2481101"/>
            <a:ext cx="1985961" cy="214256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F2F24FE-597A-C9CD-FE44-E485E902935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32575" y="2481101"/>
            <a:ext cx="1985961" cy="214667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8AEC528-9DB2-2CE0-A6C2-76D23BD8401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380854" y="2481101"/>
            <a:ext cx="2536556" cy="2136332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BF8CE0DF-03DF-62B0-2C69-DBCF6645FC5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42861" y="200945"/>
            <a:ext cx="3709262" cy="2182263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E78C47C5-0772-FDEF-2238-9CBCD48C5207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782679" y="2492911"/>
            <a:ext cx="1181124" cy="2134865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3D26FE30-E62E-CE92-47B3-FEED7FFD60E4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046767" y="2492912"/>
            <a:ext cx="1455789" cy="2142560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F7EB76AA-F86D-DE1F-50C9-DE2BF1513389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40223" y="4679360"/>
            <a:ext cx="1358195" cy="2098565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E999FABF-7EBF-C519-8159-0D3E804379B8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650239" y="4679360"/>
            <a:ext cx="1735442" cy="2098565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0EB052C6-D817-CAA0-9D9E-11E1ED30735C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9624772" y="200945"/>
            <a:ext cx="2281630" cy="2182262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1267FA4C-BC1D-A0AB-A7FF-455489E4BF5C}"/>
              </a:ext>
            </a:extLst>
          </p:cNvPr>
          <p:cNvSpPr txBox="1"/>
          <p:nvPr/>
        </p:nvSpPr>
        <p:spPr>
          <a:xfrm>
            <a:off x="5212597" y="1059275"/>
            <a:ext cx="6878567" cy="830997"/>
          </a:xfrm>
          <a:prstGeom prst="rect">
            <a:avLst/>
          </a:prstGeom>
          <a:solidFill>
            <a:srgbClr val="FFCC66"/>
          </a:solidFill>
          <a:ln w="28575"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r>
              <a:rPr lang="en-US" sz="1600"/>
              <a:t>11F4 Madonna: i.e. Mary with the Christ-child </a:t>
            </a:r>
          </a:p>
          <a:p>
            <a:r>
              <a:rPr lang="en-US" sz="1600"/>
              <a:t> ----   </a:t>
            </a:r>
            <a:r>
              <a:rPr lang="en-US" sz="1600" b="1">
                <a:solidFill>
                  <a:srgbClr val="FF0000"/>
                </a:solidFill>
              </a:rPr>
              <a:t>see also</a:t>
            </a:r>
            <a:r>
              <a:rPr lang="en-US" sz="1600"/>
              <a:t> 42A3 mother and baby or young child</a:t>
            </a:r>
          </a:p>
          <a:p>
            <a:r>
              <a:rPr lang="en-US" sz="1600"/>
              <a:t>11F42 Madonna: Mary sitting or enthroned, the Christ-child in her lap ... 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E676ABBF-B3C4-0C92-84EA-09524F4AADAA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3464455" y="4679360"/>
            <a:ext cx="2358809" cy="2098565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73175EB9-8B16-ACB2-6278-DB7016311D21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5902038" y="4679361"/>
            <a:ext cx="2358809" cy="2068792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D14FB8E4-2E12-AC35-AB66-FCFC3E6672F4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8339621" y="4679360"/>
            <a:ext cx="1521947" cy="2068793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10BB027A-F02F-4FE8-CD43-4E84CFC0A38B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9971932" y="4679360"/>
            <a:ext cx="1872544" cy="2068793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3413F6A4-CF45-C751-807B-A8CAA0FE7E96}"/>
              </a:ext>
            </a:extLst>
          </p:cNvPr>
          <p:cNvSpPr/>
          <p:nvPr/>
        </p:nvSpPr>
        <p:spPr>
          <a:xfrm>
            <a:off x="6540285" y="4736186"/>
            <a:ext cx="1560162" cy="1402195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611E6419-5205-14D7-F9E3-74DA86A643D0}"/>
              </a:ext>
            </a:extLst>
          </p:cNvPr>
          <p:cNvSpPr txBox="1"/>
          <p:nvPr/>
        </p:nvSpPr>
        <p:spPr>
          <a:xfrm>
            <a:off x="5933628" y="6318501"/>
            <a:ext cx="2310627" cy="338554"/>
          </a:xfrm>
          <a:prstGeom prst="rect">
            <a:avLst/>
          </a:prstGeom>
          <a:solidFill>
            <a:srgbClr val="FFCC66"/>
          </a:solidFill>
          <a:ln w="28575"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r>
              <a:rPr lang="en-US" sz="1600"/>
              <a:t>42B111 father with son</a:t>
            </a:r>
          </a:p>
        </p:txBody>
      </p:sp>
    </p:spTree>
    <p:extLst>
      <p:ext uri="{BB962C8B-B14F-4D97-AF65-F5344CB8AC3E}">
        <p14:creationId xmlns:p14="http://schemas.microsoft.com/office/powerpoint/2010/main" val="129908674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5EAB54-15FC-9611-3FCE-613CF30968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ADAB322-2E3C-88E3-5C6B-1B464E09FB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20" y="0"/>
            <a:ext cx="12151559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E2A6937-DA43-1523-5294-459AA3D1C23A}"/>
              </a:ext>
            </a:extLst>
          </p:cNvPr>
          <p:cNvSpPr txBox="1"/>
          <p:nvPr/>
        </p:nvSpPr>
        <p:spPr>
          <a:xfrm>
            <a:off x="6509288" y="463196"/>
            <a:ext cx="5496731" cy="584775"/>
          </a:xfrm>
          <a:prstGeom prst="rect">
            <a:avLst/>
          </a:prstGeom>
          <a:solidFill>
            <a:srgbClr val="FFCC66"/>
          </a:solidFill>
          <a:ln w="28575"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3200">
                <a:solidFill>
                  <a:srgbClr val="0F4660"/>
                </a:solidFill>
                <a:latin typeface="Aptos Display" panose="020B0004020202020204" pitchFamily="34" charset="0"/>
              </a:rPr>
              <a:t>Standardizing descriptions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6806BE2-E5EB-B9CD-B54E-3DFDE51F4C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22638" y="3695700"/>
            <a:ext cx="4486275" cy="31623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30F3AED-00D4-B76C-3B27-99F9AF6C4E93}"/>
              </a:ext>
            </a:extLst>
          </p:cNvPr>
          <p:cNvSpPr txBox="1"/>
          <p:nvPr/>
        </p:nvSpPr>
        <p:spPr>
          <a:xfrm>
            <a:off x="6664272" y="1706768"/>
            <a:ext cx="1937288" cy="64633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/>
              <a:t>AI-generated free text description</a:t>
            </a:r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03419418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1B848F-ADD3-8D59-58B9-D0FE63CCAD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C08075C-3ECF-685E-A45D-288A7FA095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20" y="0"/>
            <a:ext cx="12151559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CBAFD8F-AC20-A2E5-79D4-A9F0C641E3CD}"/>
              </a:ext>
            </a:extLst>
          </p:cNvPr>
          <p:cNvSpPr txBox="1"/>
          <p:nvPr/>
        </p:nvSpPr>
        <p:spPr>
          <a:xfrm>
            <a:off x="6509288" y="489026"/>
            <a:ext cx="5496731" cy="584775"/>
          </a:xfrm>
          <a:prstGeom prst="rect">
            <a:avLst/>
          </a:prstGeom>
          <a:solidFill>
            <a:srgbClr val="FFCC66"/>
          </a:solidFill>
          <a:ln w="28575"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3200">
                <a:solidFill>
                  <a:srgbClr val="0F4660"/>
                </a:solidFill>
                <a:latin typeface="Aptos Display" panose="020B0004020202020204" pitchFamily="34" charset="0"/>
              </a:rPr>
              <a:t>with Iconclass encoding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6039BF6-E9C8-33D1-3CA6-F21C471DA7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22638" y="3695700"/>
            <a:ext cx="4486275" cy="31623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F66EFF1-E0A2-1C21-6A2B-D2138ADB29C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75717" y="3776708"/>
            <a:ext cx="3830302" cy="308129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16B9485-5429-0A76-DF8E-6577DD7BF61D}"/>
              </a:ext>
            </a:extLst>
          </p:cNvPr>
          <p:cNvSpPr txBox="1"/>
          <p:nvPr/>
        </p:nvSpPr>
        <p:spPr>
          <a:xfrm>
            <a:off x="6664272" y="1706768"/>
            <a:ext cx="1937288" cy="64633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/>
              <a:t>AI-generated free text description</a:t>
            </a:r>
            <a:endParaRPr lang="LID4096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2EB737B-AA6D-930B-3EF9-A19BB03D2190}"/>
              </a:ext>
            </a:extLst>
          </p:cNvPr>
          <p:cNvSpPr txBox="1"/>
          <p:nvPr/>
        </p:nvSpPr>
        <p:spPr>
          <a:xfrm>
            <a:off x="5591416" y="4586967"/>
            <a:ext cx="2418541" cy="120032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/>
              <a:t>Notations suggested by Iconclass algorithm on the basis of the free text</a:t>
            </a:r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17795389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94198EA5-A807-3985-586A-ABD9DEB3EB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-5166"/>
            <a:ext cx="12192001" cy="747494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B2AD4EA-E10E-C72D-6CCD-3A373FDB92F6}"/>
              </a:ext>
            </a:extLst>
          </p:cNvPr>
          <p:cNvSpPr txBox="1"/>
          <p:nvPr/>
        </p:nvSpPr>
        <p:spPr>
          <a:xfrm>
            <a:off x="7346197" y="540694"/>
            <a:ext cx="4659821" cy="584775"/>
          </a:xfrm>
          <a:prstGeom prst="rect">
            <a:avLst/>
          </a:prstGeom>
          <a:solidFill>
            <a:srgbClr val="FFCC66"/>
          </a:solidFill>
          <a:ln w="28575"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3200">
                <a:solidFill>
                  <a:srgbClr val="0F4660"/>
                </a:solidFill>
                <a:latin typeface="Aptos Display" panose="020B0004020202020204" pitchFamily="34" charset="0"/>
              </a:rPr>
              <a:t>Iconographic analysis</a:t>
            </a:r>
            <a:endParaRPr lang="LID4096" sz="160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C03A524-B307-F2A5-BDED-896435CB6B83}"/>
              </a:ext>
            </a:extLst>
          </p:cNvPr>
          <p:cNvSpPr/>
          <p:nvPr/>
        </p:nvSpPr>
        <p:spPr>
          <a:xfrm>
            <a:off x="6700434" y="1208868"/>
            <a:ext cx="1761641" cy="1549830"/>
          </a:xfrm>
          <a:prstGeom prst="rect">
            <a:avLst/>
          </a:prstGeom>
          <a:noFill/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258403247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BE5F037D-EDFF-523D-CFDF-1FECA91FBF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3237" y="161684"/>
            <a:ext cx="1658588" cy="195408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EBF8A87-0D1C-B438-7A6E-8AFC0118B1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9244" y="2181225"/>
            <a:ext cx="1882581" cy="2166999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0391B3D-B738-E121-02C1-C606AF08720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5586" y="161684"/>
            <a:ext cx="2526617" cy="195408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372F632-37B0-483B-0DF8-B174D626033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57052" y="161684"/>
            <a:ext cx="6447124" cy="6289729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864B375C-A602-7CF1-C1A1-4B8ED652FEC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5980" y="4413683"/>
            <a:ext cx="1756475" cy="2301864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E9C36329-D454-D676-222B-8AF58C4C43D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5587" y="2181225"/>
            <a:ext cx="2257980" cy="2166999"/>
          </a:xfrm>
          <a:prstGeom prst="rect">
            <a:avLst/>
          </a:prstGeom>
        </p:spPr>
      </p:pic>
      <p:graphicFrame>
        <p:nvGraphicFramePr>
          <p:cNvPr id="25" name="Object 24">
            <a:extLst>
              <a:ext uri="{FF2B5EF4-FFF2-40B4-BE49-F238E27FC236}">
                <a16:creationId xmlns:a16="http://schemas.microsoft.com/office/drawing/2014/main" id="{B17D6744-8509-F785-BCF0-8DE591E2EAF9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66993646"/>
              </p:ext>
            </p:extLst>
          </p:nvPr>
        </p:nvGraphicFramePr>
        <p:xfrm>
          <a:off x="2010960" y="4413682"/>
          <a:ext cx="2876344" cy="23071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Image" r:id="rId8" imgW="4500549" imgH="3609511" progId="Photoshop.Image.24">
                  <p:embed/>
                </p:oleObj>
              </mc:Choice>
              <mc:Fallback>
                <p:oleObj name="Image" r:id="rId8" imgW="4500549" imgH="3609511" progId="Photoshop.Image.24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2010960" y="4413682"/>
                        <a:ext cx="2876344" cy="23071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380177257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B9F6912-80C3-DA87-3633-2819FBFC45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77" y="0"/>
            <a:ext cx="12164157" cy="6938075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1FDEC406-A7BA-35EF-D678-F158CC81C0A4}"/>
              </a:ext>
            </a:extLst>
          </p:cNvPr>
          <p:cNvSpPr/>
          <p:nvPr/>
        </p:nvSpPr>
        <p:spPr>
          <a:xfrm>
            <a:off x="9195661" y="676759"/>
            <a:ext cx="2794861" cy="439119"/>
          </a:xfrm>
          <a:prstGeom prst="rect">
            <a:avLst/>
          </a:prstGeom>
          <a:noFill/>
          <a:ln w="127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01C33A2-E334-0D98-02E7-9FCA174F921B}"/>
              </a:ext>
            </a:extLst>
          </p:cNvPr>
          <p:cNvSpPr/>
          <p:nvPr/>
        </p:nvSpPr>
        <p:spPr>
          <a:xfrm>
            <a:off x="9195660" y="6250169"/>
            <a:ext cx="2794861" cy="532923"/>
          </a:xfrm>
          <a:prstGeom prst="rect">
            <a:avLst/>
          </a:prstGeom>
          <a:noFill/>
          <a:ln w="127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F4353D66-39BA-2C4D-579B-FE31B8C7F5EA}"/>
              </a:ext>
            </a:extLst>
          </p:cNvPr>
          <p:cNvCxnSpPr/>
          <p:nvPr/>
        </p:nvCxnSpPr>
        <p:spPr>
          <a:xfrm>
            <a:off x="4840637" y="1307024"/>
            <a:ext cx="4355023" cy="4943145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98C5C0F4-B007-D3AB-FCF0-68049AF4CF88}"/>
              </a:ext>
            </a:extLst>
          </p:cNvPr>
          <p:cNvCxnSpPr>
            <a:cxnSpLocks/>
          </p:cNvCxnSpPr>
          <p:nvPr/>
        </p:nvCxnSpPr>
        <p:spPr>
          <a:xfrm flipV="1">
            <a:off x="4840637" y="764583"/>
            <a:ext cx="4355023" cy="542441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9576560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4B61C56-1CDD-4A8C-D9A5-1A329ED1B2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5476" y="-49078"/>
            <a:ext cx="12331956" cy="6956156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6EFA60D0-8039-F272-8873-2747BD32EFDD}"/>
              </a:ext>
            </a:extLst>
          </p:cNvPr>
          <p:cNvSpPr/>
          <p:nvPr/>
        </p:nvSpPr>
        <p:spPr>
          <a:xfrm>
            <a:off x="1518833" y="2185260"/>
            <a:ext cx="6261315" cy="74908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81969691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50EC2D5-14B5-DDDC-1EB0-46D9A5D02D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0890" y="167897"/>
            <a:ext cx="3824600" cy="566463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2179F84-B504-5B36-2A92-B1B2A54649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338" y="139484"/>
            <a:ext cx="3727653" cy="569304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A33B672-7974-3615-4D6C-1EBC307B2E2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85511" y="139485"/>
            <a:ext cx="3769418" cy="5693044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97D4B5AC-2FA5-FAA8-178F-206B6EBF5509}"/>
              </a:ext>
            </a:extLst>
          </p:cNvPr>
          <p:cNvSpPr/>
          <p:nvPr/>
        </p:nvSpPr>
        <p:spPr>
          <a:xfrm>
            <a:off x="9074257" y="829158"/>
            <a:ext cx="2727702" cy="281811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81362866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22A74426-D722-0E4F-48AE-AEFF6EE001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47787"/>
            <a:ext cx="12185964" cy="6953573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A9FE0BB0-6C29-4880-6EB0-8456292F42BB}"/>
              </a:ext>
            </a:extLst>
          </p:cNvPr>
          <p:cNvSpPr/>
          <p:nvPr/>
        </p:nvSpPr>
        <p:spPr>
          <a:xfrm>
            <a:off x="289301" y="1942455"/>
            <a:ext cx="2505559" cy="4453180"/>
          </a:xfrm>
          <a:prstGeom prst="rect">
            <a:avLst/>
          </a:prstGeom>
          <a:noFill/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401993671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2270DF5F-78C9-216C-EC36-792A39CEED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83" y="170480"/>
            <a:ext cx="4670010" cy="6597113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1030AED9-C418-19FE-7B85-C23FF9F02B6B}"/>
              </a:ext>
            </a:extLst>
          </p:cNvPr>
          <p:cNvSpPr/>
          <p:nvPr/>
        </p:nvSpPr>
        <p:spPr>
          <a:xfrm>
            <a:off x="1828801" y="423620"/>
            <a:ext cx="1100380" cy="883404"/>
          </a:xfrm>
          <a:prstGeom prst="rect">
            <a:avLst/>
          </a:prstGeom>
          <a:noFill/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6FEFB82F-BC21-2940-F5D7-5DE94119C2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9904" y="2859630"/>
            <a:ext cx="6744213" cy="3907963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E64AD487-DCD6-D436-061E-0E197E43B4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13597" y="206644"/>
            <a:ext cx="3724125" cy="3034315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DD8DD970-3E64-3E68-AA79-32243AC1CDF6}"/>
              </a:ext>
            </a:extLst>
          </p:cNvPr>
          <p:cNvSpPr/>
          <p:nvPr/>
        </p:nvSpPr>
        <p:spPr>
          <a:xfrm>
            <a:off x="9503044" y="5922935"/>
            <a:ext cx="2575301" cy="674177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3CD541F-374B-1090-528A-3BCD60C34D26}"/>
              </a:ext>
            </a:extLst>
          </p:cNvPr>
          <p:cNvSpPr/>
          <p:nvPr/>
        </p:nvSpPr>
        <p:spPr>
          <a:xfrm>
            <a:off x="7041397" y="5630086"/>
            <a:ext cx="873072" cy="1184001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29701299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B1939A1-5B22-09D6-A27F-6F4B062BE3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3483" y="118821"/>
            <a:ext cx="9207436" cy="3719512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C2EA67E-3EF1-FA33-B351-83E67B44F8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7124" y="2927078"/>
            <a:ext cx="8127731" cy="3709344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F6D91C43-EFCD-4F05-E41D-9F7664140BCE}"/>
              </a:ext>
            </a:extLst>
          </p:cNvPr>
          <p:cNvSpPr/>
          <p:nvPr/>
        </p:nvSpPr>
        <p:spPr>
          <a:xfrm>
            <a:off x="5517395" y="5088611"/>
            <a:ext cx="2908517" cy="557938"/>
          </a:xfrm>
          <a:prstGeom prst="rect">
            <a:avLst/>
          </a:prstGeom>
          <a:noFill/>
          <a:ln w="127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B5B4821-F928-BEE5-6FA8-E6D4959353F8}"/>
              </a:ext>
            </a:extLst>
          </p:cNvPr>
          <p:cNvSpPr/>
          <p:nvPr/>
        </p:nvSpPr>
        <p:spPr>
          <a:xfrm>
            <a:off x="8691965" y="3233901"/>
            <a:ext cx="3236564" cy="557938"/>
          </a:xfrm>
          <a:prstGeom prst="rect">
            <a:avLst/>
          </a:prstGeom>
          <a:noFill/>
          <a:ln w="127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2600958690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CEEA0ED-9E52-C1DD-D45A-A342D41EC1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2484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0C7B3817-628C-0103-9C44-B6C4981F720A}"/>
              </a:ext>
            </a:extLst>
          </p:cNvPr>
          <p:cNvSpPr/>
          <p:nvPr/>
        </p:nvSpPr>
        <p:spPr>
          <a:xfrm>
            <a:off x="1771973" y="320298"/>
            <a:ext cx="490780" cy="273804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4170966939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27F9F4C-ABB7-1FED-52DC-1A35C595D9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732916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A151A6F-73C7-3CD5-989E-48DE8EF0B003}"/>
              </a:ext>
            </a:extLst>
          </p:cNvPr>
          <p:cNvSpPr txBox="1"/>
          <p:nvPr/>
        </p:nvSpPr>
        <p:spPr>
          <a:xfrm>
            <a:off x="7325532" y="669845"/>
            <a:ext cx="4659821" cy="584775"/>
          </a:xfrm>
          <a:prstGeom prst="rect">
            <a:avLst/>
          </a:prstGeom>
          <a:solidFill>
            <a:srgbClr val="FFCC66"/>
          </a:solidFill>
          <a:ln w="28575"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3200">
                <a:solidFill>
                  <a:srgbClr val="0F4660"/>
                </a:solidFill>
                <a:latin typeface="Aptos Display" panose="020B0004020202020204" pitchFamily="34" charset="0"/>
              </a:rPr>
              <a:t>drinking AND king</a:t>
            </a:r>
            <a:endParaRPr lang="LID4096" sz="3200">
              <a:solidFill>
                <a:srgbClr val="0F4660"/>
              </a:solidFill>
              <a:latin typeface="Aptos Display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2599937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57E8D94-FA26-D05E-8F6E-A2D797FFB0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-21956"/>
            <a:ext cx="12407317" cy="687995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EFE45EE-CDEB-B18B-4712-9825D95A2745}"/>
              </a:ext>
            </a:extLst>
          </p:cNvPr>
          <p:cNvSpPr txBox="1"/>
          <p:nvPr/>
        </p:nvSpPr>
        <p:spPr>
          <a:xfrm>
            <a:off x="7532179" y="1243282"/>
            <a:ext cx="4659821" cy="584775"/>
          </a:xfrm>
          <a:prstGeom prst="rect">
            <a:avLst/>
          </a:prstGeom>
          <a:solidFill>
            <a:srgbClr val="FFCC66"/>
          </a:solidFill>
          <a:ln w="28575"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3200">
                <a:solidFill>
                  <a:srgbClr val="0F4660"/>
                </a:solidFill>
                <a:latin typeface="Aptos Display" panose="020B0004020202020204" pitchFamily="34" charset="0"/>
              </a:rPr>
              <a:t>bildGRID backend</a:t>
            </a:r>
            <a:endParaRPr lang="LID4096" sz="3200">
              <a:solidFill>
                <a:srgbClr val="0F4660"/>
              </a:solidFill>
              <a:latin typeface="Aptos Display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5789326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8266EC3-42C6-D516-33BC-140035F52B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3783"/>
            <a:ext cx="12192000" cy="675043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7D83DE8-649D-115C-E5FF-38A02E4CF1E6}"/>
              </a:ext>
            </a:extLst>
          </p:cNvPr>
          <p:cNvSpPr txBox="1"/>
          <p:nvPr/>
        </p:nvSpPr>
        <p:spPr>
          <a:xfrm>
            <a:off x="7382359" y="1031471"/>
            <a:ext cx="4659821" cy="584775"/>
          </a:xfrm>
          <a:prstGeom prst="rect">
            <a:avLst/>
          </a:prstGeom>
          <a:solidFill>
            <a:srgbClr val="FFCC66"/>
          </a:solidFill>
          <a:ln w="28575"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3200">
                <a:solidFill>
                  <a:srgbClr val="0F4660"/>
                </a:solidFill>
                <a:latin typeface="Aptos Display" panose="020B0004020202020204" pitchFamily="34" charset="0"/>
              </a:rPr>
              <a:t>bildGRID backend</a:t>
            </a:r>
            <a:endParaRPr lang="LID4096" sz="3200">
              <a:solidFill>
                <a:srgbClr val="0F4660"/>
              </a:solidFill>
              <a:latin typeface="Aptos Display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15734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45106</TotalTime>
  <Words>1549</Words>
  <Application>Microsoft Office PowerPoint</Application>
  <PresentationFormat>Widescreen</PresentationFormat>
  <Paragraphs>125</Paragraphs>
  <Slides>58</Slides>
  <Notes>5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58</vt:i4>
      </vt:variant>
    </vt:vector>
  </HeadingPairs>
  <TitlesOfParts>
    <vt:vector size="63" baseType="lpstr">
      <vt:lpstr>Aptos</vt:lpstr>
      <vt:lpstr>Aptos Display</vt:lpstr>
      <vt:lpstr>Arial</vt:lpstr>
      <vt:lpstr>Office Theme</vt:lpstr>
      <vt:lpstr>Image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Hans Brandhorst</dc:creator>
  <cp:lastModifiedBy>Hans Brandhorst</cp:lastModifiedBy>
  <cp:revision>130</cp:revision>
  <dcterms:created xsi:type="dcterms:W3CDTF">2026-03-11T16:56:19Z</dcterms:created>
  <dcterms:modified xsi:type="dcterms:W3CDTF">2026-04-16T08:28:42Z</dcterms:modified>
</cp:coreProperties>
</file>