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officedocument.obfuscatedFont" Extension="odttf"/>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Lst>
  <p:sldSz cy="6858000" cx="12192000"/>
  <p:notesSz cx="6858000" cy="9144000"/>
  <p:embeddedFontLst>
    <p:embeddedFont>
      <p:font typeface="Lato"/>
      <p:regular r:id="rId46"/>
      <p:bold r:id="rId47"/>
      <p:italic r:id="rId48"/>
      <p:boldItalic r:id="rId49"/>
    </p:embeddedFont>
    <p:embeddedFont>
      <p:font typeface="Nunito Sans"/>
      <p:regular r:id="rId50"/>
      <p:bold r:id="rId51"/>
      <p:italic r:id="rId52"/>
      <p:boldItalic r:id="rId5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54" roundtripDataSignature="AMtx7mj6rYxiLApAzB84g94Vk8EUlhg5X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D88B038-663F-41F5-8DF5-B09ABEB1ACC7}">
  <a:tblStyle styleId="{DD88B038-663F-41F5-8DF5-B09ABEB1ACC7}" styleName="Table_0">
    <a:wholeTbl>
      <a:tcTxStyle b="off" i="off">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font" Target="fonts/Lato-regular.fntdata"/><Relationship Id="rId45" Type="http://schemas.openxmlformats.org/officeDocument/2006/relationships/slide" Target="slides/slide40.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font" Target="fonts/Lato-italic.fntdata"/><Relationship Id="rId47" Type="http://schemas.openxmlformats.org/officeDocument/2006/relationships/font" Target="fonts/Lato-bold.fntdata"/><Relationship Id="rId49" Type="http://schemas.openxmlformats.org/officeDocument/2006/relationships/font" Target="fonts/Lato-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font" Target="fonts/NunitoSans-bold.fntdata"/><Relationship Id="rId50" Type="http://schemas.openxmlformats.org/officeDocument/2006/relationships/font" Target="fonts/NunitoSans-regular.fntdata"/><Relationship Id="rId53" Type="http://schemas.openxmlformats.org/officeDocument/2006/relationships/font" Target="fonts/NunitoSans-boldItalic.fntdata"/><Relationship Id="rId52" Type="http://schemas.openxmlformats.org/officeDocument/2006/relationships/font" Target="fonts/NunitoSans-italic.fntdata"/><Relationship Id="rId11" Type="http://schemas.openxmlformats.org/officeDocument/2006/relationships/slide" Target="slides/slide6.xml"/><Relationship Id="rId10" Type="http://schemas.openxmlformats.org/officeDocument/2006/relationships/slide" Target="slides/slide5.xml"/><Relationship Id="rId54" Type="http://customschemas.google.com/relationships/presentationmetadata" Target="metadata"/><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monasterium.net" TargetMode="Externa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monasterium.net/mom/IlluminierteUrkundenWappenbriefe/1444-07-04_Goettweig/charter" TargetMode="External"/><Relationship Id="rId3" Type="http://schemas.openxmlformats.org/officeDocument/2006/relationships/hyperlink" Target="https://www.monasterium.net/mom/IlluminierteUrkunden/1451-02-03_Mantua/charter" TargetMode="Externa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2" name="Google Shape;82;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g3d608b370c8_0_9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4" name="Google Shape;174;g3d608b370c8_0_9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g3d608b370c8_0_17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2" name="Google Shape;182;g3d608b370c8_0_17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g3d608b370c8_0_4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0" name="Google Shape;190;g3d608b370c8_0_4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de-DE"/>
              <a:t>How can we use this for downstream tasks? (30 sec)</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02" name="Google Shape;202;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p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10" name="Google Shape;210;p3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g3d2f324ff86_0_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4" name="Google Shape;224;g3d2f324ff86_0_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31" name="Google Shape;231;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4" name="Shape 234"/>
        <p:cNvGrpSpPr/>
        <p:nvPr/>
      </p:nvGrpSpPr>
      <p:grpSpPr>
        <a:xfrm>
          <a:off x="0" y="0"/>
          <a:ext cx="0" cy="0"/>
          <a:chOff x="0" y="0"/>
          <a:chExt cx="0" cy="0"/>
        </a:xfrm>
      </p:grpSpPr>
      <p:sp>
        <p:nvSpPr>
          <p:cNvPr id="235" name="Google Shape;235;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36" name="Google Shape;236;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1" name="Shape 241"/>
        <p:cNvGrpSpPr/>
        <p:nvPr/>
      </p:nvGrpSpPr>
      <p:grpSpPr>
        <a:xfrm>
          <a:off x="0" y="0"/>
          <a:ext cx="0" cy="0"/>
          <a:chOff x="0" y="0"/>
          <a:chExt cx="0" cy="0"/>
        </a:xfrm>
      </p:grpSpPr>
      <p:sp>
        <p:nvSpPr>
          <p:cNvPr id="242" name="Google Shape;242;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43" name="Google Shape;243;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 name="Shape 249"/>
        <p:cNvGrpSpPr/>
        <p:nvPr/>
      </p:nvGrpSpPr>
      <p:grpSpPr>
        <a:xfrm>
          <a:off x="0" y="0"/>
          <a:ext cx="0" cy="0"/>
          <a:chOff x="0" y="0"/>
          <a:chExt cx="0" cy="0"/>
        </a:xfrm>
      </p:grpSpPr>
      <p:sp>
        <p:nvSpPr>
          <p:cNvPr id="250" name="Google Shape;250;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51" name="Google Shape;251;p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d608b370c8_0_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7" name="Google Shape;97;g3d608b370c8_0_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de-DE"/>
              <a:t>What is </a:t>
            </a:r>
            <a:r>
              <a:rPr lang="de-DE" u="sng">
                <a:solidFill>
                  <a:schemeClr val="hlink"/>
                </a:solidFill>
                <a:hlinkClick r:id="rId2"/>
              </a:rPr>
              <a:t>Monasterium.net</a:t>
            </a:r>
            <a:r>
              <a:rPr lang="de-DE"/>
              <a:t>? (45 sec)</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 name="Shape 256"/>
        <p:cNvGrpSpPr/>
        <p:nvPr/>
      </p:nvGrpSpPr>
      <p:grpSpPr>
        <a:xfrm>
          <a:off x="0" y="0"/>
          <a:ext cx="0" cy="0"/>
          <a:chOff x="0" y="0"/>
          <a:chExt cx="0" cy="0"/>
        </a:xfrm>
      </p:grpSpPr>
      <p:sp>
        <p:nvSpPr>
          <p:cNvPr id="257" name="Google Shape;257;g3d4f2febf04_1_3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8" name="Google Shape;258;g3d4f2febf04_1_3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65" name="Google Shape;265;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g3d4f2febf04_1_5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0" name="Google Shape;270;g3d4f2febf04_1_5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g3d4f2febf04_1_5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5" name="Google Shape;275;g3d4f2febf04_1_5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0" name="Shape 280"/>
        <p:cNvGrpSpPr/>
        <p:nvPr/>
      </p:nvGrpSpPr>
      <p:grpSpPr>
        <a:xfrm>
          <a:off x="0" y="0"/>
          <a:ext cx="0" cy="0"/>
          <a:chOff x="0" y="0"/>
          <a:chExt cx="0" cy="0"/>
        </a:xfrm>
      </p:grpSpPr>
      <p:sp>
        <p:nvSpPr>
          <p:cNvPr id="281" name="Google Shape;281;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82" name="Google Shape;282;p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2" name="Shape 292"/>
        <p:cNvGrpSpPr/>
        <p:nvPr/>
      </p:nvGrpSpPr>
      <p:grpSpPr>
        <a:xfrm>
          <a:off x="0" y="0"/>
          <a:ext cx="0" cy="0"/>
          <a:chOff x="0" y="0"/>
          <a:chExt cx="0" cy="0"/>
        </a:xfrm>
      </p:grpSpPr>
      <p:sp>
        <p:nvSpPr>
          <p:cNvPr id="293" name="Google Shape;293;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94" name="Google Shape;294;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7" name="Shape 297"/>
        <p:cNvGrpSpPr/>
        <p:nvPr/>
      </p:nvGrpSpPr>
      <p:grpSpPr>
        <a:xfrm>
          <a:off x="0" y="0"/>
          <a:ext cx="0" cy="0"/>
          <a:chOff x="0" y="0"/>
          <a:chExt cx="0" cy="0"/>
        </a:xfrm>
      </p:grpSpPr>
      <p:sp>
        <p:nvSpPr>
          <p:cNvPr id="298" name="Google Shape;298;g3d4f2febf04_1_8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99" name="Google Shape;299;g3d4f2febf04_1_8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2" name="Shape 302"/>
        <p:cNvGrpSpPr/>
        <p:nvPr/>
      </p:nvGrpSpPr>
      <p:grpSpPr>
        <a:xfrm>
          <a:off x="0" y="0"/>
          <a:ext cx="0" cy="0"/>
          <a:chOff x="0" y="0"/>
          <a:chExt cx="0" cy="0"/>
        </a:xfrm>
      </p:grpSpPr>
      <p:sp>
        <p:nvSpPr>
          <p:cNvPr id="303" name="Google Shape;303;g3d4f2febf04_1_9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4" name="Google Shape;304;g3d4f2febf04_1_9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7" name="Shape 307"/>
        <p:cNvGrpSpPr/>
        <p:nvPr/>
      </p:nvGrpSpPr>
      <p:grpSpPr>
        <a:xfrm>
          <a:off x="0" y="0"/>
          <a:ext cx="0" cy="0"/>
          <a:chOff x="0" y="0"/>
          <a:chExt cx="0" cy="0"/>
        </a:xfrm>
      </p:grpSpPr>
      <p:sp>
        <p:nvSpPr>
          <p:cNvPr id="308" name="Google Shape;308;g3d4f2febf04_1_9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9" name="Google Shape;309;g3d4f2febf04_1_9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2" name="Shape 312"/>
        <p:cNvGrpSpPr/>
        <p:nvPr/>
      </p:nvGrpSpPr>
      <p:grpSpPr>
        <a:xfrm>
          <a:off x="0" y="0"/>
          <a:ext cx="0" cy="0"/>
          <a:chOff x="0" y="0"/>
          <a:chExt cx="0" cy="0"/>
        </a:xfrm>
      </p:grpSpPr>
      <p:sp>
        <p:nvSpPr>
          <p:cNvPr id="313" name="Google Shape;313;g3d4f2febf04_1_10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4" name="Google Shape;314;g3d4f2febf04_1_10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04" name="Google Shape;104;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7" name="Shape 317"/>
        <p:cNvGrpSpPr/>
        <p:nvPr/>
      </p:nvGrpSpPr>
      <p:grpSpPr>
        <a:xfrm>
          <a:off x="0" y="0"/>
          <a:ext cx="0" cy="0"/>
          <a:chOff x="0" y="0"/>
          <a:chExt cx="0" cy="0"/>
        </a:xfrm>
      </p:grpSpPr>
      <p:sp>
        <p:nvSpPr>
          <p:cNvPr id="318" name="Google Shape;318;g3d4f2febf04_0_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319" name="Google Shape;319;g3d4f2febf04_0_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3" name="Shape 323"/>
        <p:cNvGrpSpPr/>
        <p:nvPr/>
      </p:nvGrpSpPr>
      <p:grpSpPr>
        <a:xfrm>
          <a:off x="0" y="0"/>
          <a:ext cx="0" cy="0"/>
          <a:chOff x="0" y="0"/>
          <a:chExt cx="0" cy="0"/>
        </a:xfrm>
      </p:grpSpPr>
      <p:sp>
        <p:nvSpPr>
          <p:cNvPr id="324" name="Google Shape;324;g3d4f2febf04_1_11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5" name="Google Shape;325;g3d4f2febf04_1_1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0" name="Shape 330"/>
        <p:cNvGrpSpPr/>
        <p:nvPr/>
      </p:nvGrpSpPr>
      <p:grpSpPr>
        <a:xfrm>
          <a:off x="0" y="0"/>
          <a:ext cx="0" cy="0"/>
          <a:chOff x="0" y="0"/>
          <a:chExt cx="0" cy="0"/>
        </a:xfrm>
      </p:grpSpPr>
      <p:sp>
        <p:nvSpPr>
          <p:cNvPr id="331" name="Google Shape;331;g3d4f2febf04_1_13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2" name="Google Shape;332;g3d4f2febf04_1_1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7" name="Shape 337"/>
        <p:cNvGrpSpPr/>
        <p:nvPr/>
      </p:nvGrpSpPr>
      <p:grpSpPr>
        <a:xfrm>
          <a:off x="0" y="0"/>
          <a:ext cx="0" cy="0"/>
          <a:chOff x="0" y="0"/>
          <a:chExt cx="0" cy="0"/>
        </a:xfrm>
      </p:grpSpPr>
      <p:sp>
        <p:nvSpPr>
          <p:cNvPr id="338" name="Google Shape;338;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339" name="Google Shape;339;p1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4" name="Shape 344"/>
        <p:cNvGrpSpPr/>
        <p:nvPr/>
      </p:nvGrpSpPr>
      <p:grpSpPr>
        <a:xfrm>
          <a:off x="0" y="0"/>
          <a:ext cx="0" cy="0"/>
          <a:chOff x="0" y="0"/>
          <a:chExt cx="0" cy="0"/>
        </a:xfrm>
      </p:grpSpPr>
      <p:sp>
        <p:nvSpPr>
          <p:cNvPr id="345" name="Google Shape;345;g3d4f2febf04_1_12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6" name="Google Shape;346;g3d4f2febf04_1_1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1" name="Shape 351"/>
        <p:cNvGrpSpPr/>
        <p:nvPr/>
      </p:nvGrpSpPr>
      <p:grpSpPr>
        <a:xfrm>
          <a:off x="0" y="0"/>
          <a:ext cx="0" cy="0"/>
          <a:chOff x="0" y="0"/>
          <a:chExt cx="0" cy="0"/>
        </a:xfrm>
      </p:grpSpPr>
      <p:sp>
        <p:nvSpPr>
          <p:cNvPr id="352" name="Google Shape;352;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353" name="Google Shape;353;p1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6" name="Shape 356"/>
        <p:cNvGrpSpPr/>
        <p:nvPr/>
      </p:nvGrpSpPr>
      <p:grpSpPr>
        <a:xfrm>
          <a:off x="0" y="0"/>
          <a:ext cx="0" cy="0"/>
          <a:chOff x="0" y="0"/>
          <a:chExt cx="0" cy="0"/>
        </a:xfrm>
      </p:grpSpPr>
      <p:sp>
        <p:nvSpPr>
          <p:cNvPr id="357" name="Google Shape;357;g3d4f2febf04_1_2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8" name="Google Shape;358;g3d4f2febf04_1_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2" name="Shape 362"/>
        <p:cNvGrpSpPr/>
        <p:nvPr/>
      </p:nvGrpSpPr>
      <p:grpSpPr>
        <a:xfrm>
          <a:off x="0" y="0"/>
          <a:ext cx="0" cy="0"/>
          <a:chOff x="0" y="0"/>
          <a:chExt cx="0" cy="0"/>
        </a:xfrm>
      </p:grpSpPr>
      <p:sp>
        <p:nvSpPr>
          <p:cNvPr id="363" name="Google Shape;363;g3d4f2febf04_1_6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4" name="Google Shape;364;g3d4f2febf04_1_6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9" name="Shape 369"/>
        <p:cNvGrpSpPr/>
        <p:nvPr/>
      </p:nvGrpSpPr>
      <p:grpSpPr>
        <a:xfrm>
          <a:off x="0" y="0"/>
          <a:ext cx="0" cy="0"/>
          <a:chOff x="0" y="0"/>
          <a:chExt cx="0" cy="0"/>
        </a:xfrm>
      </p:grpSpPr>
      <p:sp>
        <p:nvSpPr>
          <p:cNvPr id="370" name="Google Shape;370;g3d4f2febf04_1_2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1" name="Google Shape;371;g3d4f2febf04_1_2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6" name="Shape 376"/>
        <p:cNvGrpSpPr/>
        <p:nvPr/>
      </p:nvGrpSpPr>
      <p:grpSpPr>
        <a:xfrm>
          <a:off x="0" y="0"/>
          <a:ext cx="0" cy="0"/>
          <a:chOff x="0" y="0"/>
          <a:chExt cx="0" cy="0"/>
        </a:xfrm>
      </p:grpSpPr>
      <p:sp>
        <p:nvSpPr>
          <p:cNvPr id="377" name="Google Shape;377;g397aa7ed29c_0_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378" name="Google Shape;378;g397aa7ed29c_0_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3d2f324ff86_0_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0" name="Google Shape;110;g3d2f324ff86_0_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1" name="Shape 391"/>
        <p:cNvGrpSpPr/>
        <p:nvPr/>
      </p:nvGrpSpPr>
      <p:grpSpPr>
        <a:xfrm>
          <a:off x="0" y="0"/>
          <a:ext cx="0" cy="0"/>
          <a:chOff x="0" y="0"/>
          <a:chExt cx="0" cy="0"/>
        </a:xfrm>
      </p:grpSpPr>
      <p:sp>
        <p:nvSpPr>
          <p:cNvPr id="392" name="Google Shape;392;g397aa7ed29c_0_2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393" name="Google Shape;393;g397aa7ed29c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3d608b370c8_0_5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7" name="Google Shape;117;g3d608b370c8_0_5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de-DE">
                <a:solidFill>
                  <a:schemeClr val="dk1"/>
                </a:solidFill>
              </a:rPr>
              <a:t>Crest letter: </a:t>
            </a:r>
            <a:r>
              <a:rPr lang="de-DE" sz="1200">
                <a:solidFill>
                  <a:schemeClr val="dk1"/>
                </a:solidFill>
                <a:latin typeface="Nunito Sans"/>
                <a:ea typeface="Nunito Sans"/>
                <a:cs typeface="Nunito Sans"/>
                <a:sym typeface="Nunito Sans"/>
              </a:rPr>
              <a:t>Crest Letter: König Friedrich IV. bestätigt Hans Greif das Wappen, Wiener Neustadt; 1444</a:t>
            </a:r>
            <a:endParaRPr sz="1200">
              <a:solidFill>
                <a:schemeClr val="dk1"/>
              </a:solidFill>
              <a:latin typeface="Nunito Sans"/>
              <a:ea typeface="Nunito Sans"/>
              <a:cs typeface="Nunito Sans"/>
              <a:sym typeface="Nunito Sans"/>
            </a:endParaRPr>
          </a:p>
          <a:p>
            <a:pPr indent="0" lvl="0" marL="0" rtl="0" algn="l">
              <a:lnSpc>
                <a:spcPct val="100000"/>
              </a:lnSpc>
              <a:spcBef>
                <a:spcPts val="0"/>
              </a:spcBef>
              <a:spcAft>
                <a:spcPts val="0"/>
              </a:spcAft>
              <a:buSzPts val="1100"/>
              <a:buNone/>
            </a:pPr>
            <a:r>
              <a:rPr lang="de-DE" u="sng">
                <a:solidFill>
                  <a:schemeClr val="hlink"/>
                </a:solidFill>
                <a:hlinkClick r:id="rId2"/>
              </a:rPr>
              <a:t>https://www.monasterium.net/mom/IlluminierteUrkundenWappenbriefe/1444-07-04_Goettweig/charter</a:t>
            </a:r>
            <a:br>
              <a:rPr lang="de-DE">
                <a:solidFill>
                  <a:schemeClr val="dk1"/>
                </a:solidFill>
              </a:rPr>
            </a:br>
            <a:br>
              <a:rPr lang="de-DE">
                <a:solidFill>
                  <a:schemeClr val="dk1"/>
                </a:solidFill>
              </a:rPr>
            </a:br>
            <a:r>
              <a:rPr lang="de-DE" sz="1400">
                <a:solidFill>
                  <a:schemeClr val="dk1"/>
                </a:solidFill>
              </a:rPr>
              <a:t>https://www.monasterium.net/mom/AT-WStLA/HAUrk/5825/charter</a:t>
            </a:r>
            <a:endParaRPr sz="1400">
              <a:solidFill>
                <a:schemeClr val="dk1"/>
              </a:solidFill>
            </a:endParaRPr>
          </a:p>
          <a:p>
            <a:pPr indent="0" lvl="0" marL="0" rtl="0" algn="l">
              <a:lnSpc>
                <a:spcPct val="100000"/>
              </a:lnSpc>
              <a:spcBef>
                <a:spcPts val="0"/>
              </a:spcBef>
              <a:spcAft>
                <a:spcPts val="0"/>
              </a:spcAft>
              <a:buSzPts val="1100"/>
              <a:buNone/>
            </a:pPr>
            <a:r>
              <a:t/>
            </a:r>
            <a:endParaRPr>
              <a:solidFill>
                <a:schemeClr val="dk1"/>
              </a:solidFill>
            </a:endParaRPr>
          </a:p>
          <a:p>
            <a:pPr indent="0" lvl="0" marL="0" rtl="0" algn="l">
              <a:lnSpc>
                <a:spcPct val="100000"/>
              </a:lnSpc>
              <a:spcBef>
                <a:spcPts val="0"/>
              </a:spcBef>
              <a:spcAft>
                <a:spcPts val="0"/>
              </a:spcAft>
              <a:buSzPts val="1100"/>
              <a:buNone/>
            </a:pPr>
            <a:r>
              <a:t/>
            </a:r>
            <a:endParaRPr>
              <a:solidFill>
                <a:schemeClr val="dk1"/>
              </a:solidFill>
            </a:endParaRPr>
          </a:p>
          <a:p>
            <a:pPr indent="0" lvl="0" marL="0" rtl="0" algn="l">
              <a:lnSpc>
                <a:spcPct val="100000"/>
              </a:lnSpc>
              <a:spcBef>
                <a:spcPts val="0"/>
              </a:spcBef>
              <a:spcAft>
                <a:spcPts val="0"/>
              </a:spcAft>
              <a:buSzPts val="1100"/>
              <a:buNone/>
            </a:pPr>
            <a:r>
              <a:rPr lang="de-DE">
                <a:solidFill>
                  <a:schemeClr val="dk1"/>
                </a:solidFill>
              </a:rPr>
              <a:t>Fishing regulation issued by Maximilian I. am 24. Februar 1506. </a:t>
            </a:r>
            <a:endParaRPr>
              <a:solidFill>
                <a:schemeClr val="dk1"/>
              </a:solidFill>
            </a:endParaRPr>
          </a:p>
          <a:p>
            <a:pPr indent="0" lvl="0" marL="0" rtl="0" algn="l">
              <a:lnSpc>
                <a:spcPct val="100000"/>
              </a:lnSpc>
              <a:spcBef>
                <a:spcPts val="0"/>
              </a:spcBef>
              <a:spcAft>
                <a:spcPts val="0"/>
              </a:spcAft>
              <a:buSzPts val="1100"/>
              <a:buNone/>
            </a:pPr>
            <a:r>
              <a:t/>
            </a:r>
            <a:endParaRPr>
              <a:solidFill>
                <a:schemeClr val="dk1"/>
              </a:solidFill>
            </a:endParaRPr>
          </a:p>
          <a:p>
            <a:pPr indent="0" lvl="0" marL="0" rtl="0" algn="l">
              <a:lnSpc>
                <a:spcPct val="100000"/>
              </a:lnSpc>
              <a:spcBef>
                <a:spcPts val="0"/>
              </a:spcBef>
              <a:spcAft>
                <a:spcPts val="0"/>
              </a:spcAft>
              <a:buClr>
                <a:schemeClr val="dk1"/>
              </a:buClr>
              <a:buSzPts val="1100"/>
              <a:buFont typeface="Arial"/>
              <a:buNone/>
            </a:pPr>
            <a:r>
              <a:rPr lang="de-DE" sz="1200">
                <a:solidFill>
                  <a:schemeClr val="dk1"/>
                </a:solidFill>
                <a:latin typeface="Nunito Sans"/>
                <a:ea typeface="Nunito Sans"/>
                <a:cs typeface="Nunito Sans"/>
                <a:sym typeface="Nunito Sans"/>
              </a:rPr>
              <a:t>Im Feber 1506 erlässt Maximilian I. eine Fischereiordnung für Ober- und Niederösterreich. Darin verweist er auf einen bestehenden Erlass seines Vaters, Friedrich III. (der AEIOU Typ) zu Art, Größe und Anzahl gefangener Fische und weist den obersten Fischereimeister Hanns Wagner zur Kontrolle an. Damit will man gegen die Überfischung der Donau vorgehen und insbesondere Jungtiere schützen soll → Rechteck rechts unten vermutlich Vorgabe für Maschenmindestgröße.</a:t>
            </a:r>
            <a:br>
              <a:rPr lang="de-DE" sz="1200">
                <a:solidFill>
                  <a:schemeClr val="dk1"/>
                </a:solidFill>
                <a:latin typeface="Nunito Sans"/>
                <a:ea typeface="Nunito Sans"/>
                <a:cs typeface="Nunito Sans"/>
                <a:sym typeface="Nunito Sans"/>
              </a:rPr>
            </a:br>
            <a:br>
              <a:rPr lang="de-DE" sz="1200">
                <a:solidFill>
                  <a:schemeClr val="dk1"/>
                </a:solidFill>
                <a:latin typeface="Nunito Sans"/>
                <a:ea typeface="Nunito Sans"/>
                <a:cs typeface="Nunito Sans"/>
                <a:sym typeface="Nunito Sans"/>
              </a:rPr>
            </a:br>
            <a:r>
              <a:rPr lang="de-DE" u="sng">
                <a:solidFill>
                  <a:schemeClr val="hlink"/>
                </a:solidFill>
                <a:hlinkClick r:id="rId3"/>
              </a:rPr>
              <a:t>https://www.monasterium.net/mom/IlluminierteUrkunden/1451-02-03_Mantua/charter</a:t>
            </a:r>
            <a:br>
              <a:rPr lang="de-DE">
                <a:solidFill>
                  <a:schemeClr val="dk1"/>
                </a:solidFill>
              </a:rPr>
            </a:br>
            <a:r>
              <a:rPr lang="de-DE">
                <a:solidFill>
                  <a:schemeClr val="dk1"/>
                </a:solidFill>
              </a:rPr>
              <a:t>This pet – at least pseudo-heraldic – which is basically the initial ‘F’ for ‘Franciscus’ is my absolute favourite. What is clear is that this charter was extremely important to the recipient, Lodovico Gonzaga, who paid for the exuberant decoration.</a:t>
            </a:r>
            <a:endParaRPr>
              <a:solidFill>
                <a:schemeClr val="dk1"/>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3d608b370c8_0_1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9" name="Google Shape;129;g3d608b370c8_0_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de-DE"/>
              <a:t>What is DiDip? (45 sec)</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3d608b370c8_0_16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5" name="Google Shape;145;g3d608b370c8_0_16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de-DE"/>
              <a:t>How to do object detection? (30 Sec)</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3d608b370c8_0_1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3" name="Google Shape;153;g3d608b370c8_0_1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de-DE"/>
              <a:t>Why do we do annotations? (45 sec)</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3d608b370c8_0_2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5" name="Google Shape;165;g3d608b370c8_0_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de-DE">
                <a:solidFill>
                  <a:schemeClr val="dk1"/>
                </a:solidFill>
              </a:rPr>
              <a:t>Which annotations models have we trained, with with focus? (120 sec)</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folie" type="title">
  <p:cSld name="TITLE">
    <p:spTree>
      <p:nvGrpSpPr>
        <p:cNvPr id="11" name="Shape 11"/>
        <p:cNvGrpSpPr/>
        <p:nvPr/>
      </p:nvGrpSpPr>
      <p:grpSpPr>
        <a:xfrm>
          <a:off x="0" y="0"/>
          <a:ext cx="0" cy="0"/>
          <a:chOff x="0" y="0"/>
          <a:chExt cx="0" cy="0"/>
        </a:xfrm>
      </p:grpSpPr>
      <p:sp>
        <p:nvSpPr>
          <p:cNvPr id="12" name="Google Shape;12;p19"/>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 name="Google Shape;13;p19"/>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4" name="Google Shape;14;p1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 name="Google Shape;15;p1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 name="Google Shape;16;p1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 und vertikaler Text" type="vertTx">
  <p:cSld name="VERTICAL_TEXT">
    <p:spTree>
      <p:nvGrpSpPr>
        <p:cNvPr id="68" name="Shape 68"/>
        <p:cNvGrpSpPr/>
        <p:nvPr/>
      </p:nvGrpSpPr>
      <p:grpSpPr>
        <a:xfrm>
          <a:off x="0" y="0"/>
          <a:ext cx="0" cy="0"/>
          <a:chOff x="0" y="0"/>
          <a:chExt cx="0" cy="0"/>
        </a:xfrm>
      </p:grpSpPr>
      <p:sp>
        <p:nvSpPr>
          <p:cNvPr id="69" name="Google Shape;69;p2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28"/>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1" name="Google Shape;71;p2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2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 name="Google Shape;73;p2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kaler Titel und Text" type="vertTitleAndTx">
  <p:cSld name="VERTICAL_TITLE_AND_VERTICAL_TEXT">
    <p:spTree>
      <p:nvGrpSpPr>
        <p:cNvPr id="74" name="Shape 74"/>
        <p:cNvGrpSpPr/>
        <p:nvPr/>
      </p:nvGrpSpPr>
      <p:grpSpPr>
        <a:xfrm>
          <a:off x="0" y="0"/>
          <a:ext cx="0" cy="0"/>
          <a:chOff x="0" y="0"/>
          <a:chExt cx="0" cy="0"/>
        </a:xfrm>
      </p:grpSpPr>
      <p:sp>
        <p:nvSpPr>
          <p:cNvPr id="75" name="Google Shape;75;p29"/>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29"/>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7" name="Google Shape;77;p2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2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p2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 und Inhalt" type="obj">
  <p:cSld name="OBJECT">
    <p:spTree>
      <p:nvGrpSpPr>
        <p:cNvPr id="17" name="Shape 17"/>
        <p:cNvGrpSpPr/>
        <p:nvPr/>
      </p:nvGrpSpPr>
      <p:grpSpPr>
        <a:xfrm>
          <a:off x="0" y="0"/>
          <a:ext cx="0" cy="0"/>
          <a:chOff x="0" y="0"/>
          <a:chExt cx="0" cy="0"/>
        </a:xfrm>
      </p:grpSpPr>
      <p:sp>
        <p:nvSpPr>
          <p:cNvPr id="18" name="Google Shape;18;p2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2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0" name="Google Shape;20;p2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2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 name="Google Shape;22;p2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bschnitts-&#10;überschrift" type="secHead">
  <p:cSld name="SECTION_HEADER">
    <p:spTree>
      <p:nvGrpSpPr>
        <p:cNvPr id="23" name="Shape 23"/>
        <p:cNvGrpSpPr/>
        <p:nvPr/>
      </p:nvGrpSpPr>
      <p:grpSpPr>
        <a:xfrm>
          <a:off x="0" y="0"/>
          <a:ext cx="0" cy="0"/>
          <a:chOff x="0" y="0"/>
          <a:chExt cx="0" cy="0"/>
        </a:xfrm>
      </p:grpSpPr>
      <p:sp>
        <p:nvSpPr>
          <p:cNvPr id="24" name="Google Shape;24;p21"/>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21"/>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26" name="Google Shape;26;p2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2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8" name="Google Shape;28;p2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Zwei Inhalte" type="twoObj">
  <p:cSld name="TWO_OBJECTS">
    <p:spTree>
      <p:nvGrpSpPr>
        <p:cNvPr id="29" name="Shape 29"/>
        <p:cNvGrpSpPr/>
        <p:nvPr/>
      </p:nvGrpSpPr>
      <p:grpSpPr>
        <a:xfrm>
          <a:off x="0" y="0"/>
          <a:ext cx="0" cy="0"/>
          <a:chOff x="0" y="0"/>
          <a:chExt cx="0" cy="0"/>
        </a:xfrm>
      </p:grpSpPr>
      <p:sp>
        <p:nvSpPr>
          <p:cNvPr id="30" name="Google Shape;30;p2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22"/>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2" name="Google Shape;32;p22"/>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3" name="Google Shape;33;p2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4" name="Google Shape;34;p2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2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gleich" type="twoTxTwoObj">
  <p:cSld name="TWO_OBJECTS_WITH_TEXT">
    <p:spTree>
      <p:nvGrpSpPr>
        <p:cNvPr id="36" name="Shape 36"/>
        <p:cNvGrpSpPr/>
        <p:nvPr/>
      </p:nvGrpSpPr>
      <p:grpSpPr>
        <a:xfrm>
          <a:off x="0" y="0"/>
          <a:ext cx="0" cy="0"/>
          <a:chOff x="0" y="0"/>
          <a:chExt cx="0" cy="0"/>
        </a:xfrm>
      </p:grpSpPr>
      <p:sp>
        <p:nvSpPr>
          <p:cNvPr id="37" name="Google Shape;37;p23"/>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23"/>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39" name="Google Shape;39;p23"/>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0" name="Google Shape;40;p23"/>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1" name="Google Shape;41;p23"/>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2" name="Google Shape;42;p2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2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4" name="Google Shape;44;p2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ur Titel" type="titleOnly">
  <p:cSld name="TITLE_ONLY">
    <p:spTree>
      <p:nvGrpSpPr>
        <p:cNvPr id="45" name="Shape 45"/>
        <p:cNvGrpSpPr/>
        <p:nvPr/>
      </p:nvGrpSpPr>
      <p:grpSpPr>
        <a:xfrm>
          <a:off x="0" y="0"/>
          <a:ext cx="0" cy="0"/>
          <a:chOff x="0" y="0"/>
          <a:chExt cx="0" cy="0"/>
        </a:xfrm>
      </p:grpSpPr>
      <p:sp>
        <p:nvSpPr>
          <p:cNvPr id="46" name="Google Shape;46;p2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2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2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9" name="Google Shape;49;p2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eer" type="blank">
  <p:cSld name="BLANK">
    <p:spTree>
      <p:nvGrpSpPr>
        <p:cNvPr id="50" name="Shape 50"/>
        <p:cNvGrpSpPr/>
        <p:nvPr/>
      </p:nvGrpSpPr>
      <p:grpSpPr>
        <a:xfrm>
          <a:off x="0" y="0"/>
          <a:ext cx="0" cy="0"/>
          <a:chOff x="0" y="0"/>
          <a:chExt cx="0" cy="0"/>
        </a:xfrm>
      </p:grpSpPr>
      <p:sp>
        <p:nvSpPr>
          <p:cNvPr id="51" name="Google Shape;51;p2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2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2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nhalt mit Überschrift" type="objTx">
  <p:cSld name="OBJECT_WITH_CAPTION_TEXT">
    <p:spTree>
      <p:nvGrpSpPr>
        <p:cNvPr id="54" name="Shape 54"/>
        <p:cNvGrpSpPr/>
        <p:nvPr/>
      </p:nvGrpSpPr>
      <p:grpSpPr>
        <a:xfrm>
          <a:off x="0" y="0"/>
          <a:ext cx="0" cy="0"/>
          <a:chOff x="0" y="0"/>
          <a:chExt cx="0" cy="0"/>
        </a:xfrm>
      </p:grpSpPr>
      <p:sp>
        <p:nvSpPr>
          <p:cNvPr id="55" name="Google Shape;55;p26"/>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26"/>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57" name="Google Shape;57;p26"/>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58" name="Google Shape;58;p2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2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2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ld mit Überschrift" type="picTx">
  <p:cSld name="PICTURE_WITH_CAPTION_TEXT">
    <p:spTree>
      <p:nvGrpSpPr>
        <p:cNvPr id="61" name="Shape 61"/>
        <p:cNvGrpSpPr/>
        <p:nvPr/>
      </p:nvGrpSpPr>
      <p:grpSpPr>
        <a:xfrm>
          <a:off x="0" y="0"/>
          <a:ext cx="0" cy="0"/>
          <a:chOff x="0" y="0"/>
          <a:chExt cx="0" cy="0"/>
        </a:xfrm>
      </p:grpSpPr>
      <p:sp>
        <p:nvSpPr>
          <p:cNvPr id="62" name="Google Shape;62;p27"/>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27"/>
          <p:cNvSpPr/>
          <p:nvPr>
            <p:ph idx="2" type="pic"/>
          </p:nvPr>
        </p:nvSpPr>
        <p:spPr>
          <a:xfrm>
            <a:off x="5183188" y="987425"/>
            <a:ext cx="6172200" cy="4873625"/>
          </a:xfrm>
          <a:prstGeom prst="rect">
            <a:avLst/>
          </a:prstGeom>
          <a:noFill/>
          <a:ln>
            <a:noFill/>
          </a:ln>
        </p:spPr>
      </p:sp>
      <p:sp>
        <p:nvSpPr>
          <p:cNvPr id="64" name="Google Shape;64;p27"/>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5" name="Google Shape;65;p2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2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2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18"/>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8" name="Google Shape;8;p1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9" name="Google Shape;9;p1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0" name="Google Shape;10;p1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de-DE"/>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png"/><Relationship Id="rId4" Type="http://schemas.openxmlformats.org/officeDocument/2006/relationships/hyperlink" Target="https://digital-humanities.uni-graz.at/de/" TargetMode="External"/><Relationship Id="rId10" Type="http://schemas.openxmlformats.org/officeDocument/2006/relationships/image" Target="../media/image55.png"/><Relationship Id="rId9" Type="http://schemas.openxmlformats.org/officeDocument/2006/relationships/image" Target="../media/image11.png"/><Relationship Id="rId5" Type="http://schemas.openxmlformats.org/officeDocument/2006/relationships/image" Target="../media/image5.jpg"/><Relationship Id="rId6" Type="http://schemas.openxmlformats.org/officeDocument/2006/relationships/hyperlink" Target="https://www.icar-us.eu/en/" TargetMode="External"/><Relationship Id="rId7" Type="http://schemas.openxmlformats.org/officeDocument/2006/relationships/image" Target="../media/image2.png"/><Relationship Id="rId8"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6.png"/><Relationship Id="rId4" Type="http://schemas.openxmlformats.org/officeDocument/2006/relationships/image" Target="../media/image14.png"/><Relationship Id="rId5" Type="http://schemas.openxmlformats.org/officeDocument/2006/relationships/hyperlink" Target="http://dhinfra.at"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24.png"/><Relationship Id="rId4" Type="http://schemas.openxmlformats.org/officeDocument/2006/relationships/image" Target="../media/image16.png"/><Relationship Id="rId5" Type="http://schemas.openxmlformats.org/officeDocument/2006/relationships/hyperlink" Target="http://dhinfra.at"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20.png"/><Relationship Id="rId4" Type="http://schemas.openxmlformats.org/officeDocument/2006/relationships/image" Target="../media/image17.png"/><Relationship Id="rId5" Type="http://schemas.openxmlformats.org/officeDocument/2006/relationships/image" Target="../media/image22.png"/><Relationship Id="rId6" Type="http://schemas.openxmlformats.org/officeDocument/2006/relationships/image" Target="../media/image21.png"/><Relationship Id="rId7" Type="http://schemas.openxmlformats.org/officeDocument/2006/relationships/image" Target="../media/image1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23.png"/><Relationship Id="rId4" Type="http://schemas.openxmlformats.org/officeDocument/2006/relationships/image" Target="../media/image25.png"/><Relationship Id="rId5" Type="http://schemas.openxmlformats.org/officeDocument/2006/relationships/image" Target="../media/image5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26.png"/><Relationship Id="rId4" Type="http://schemas.openxmlformats.org/officeDocument/2006/relationships/image" Target="../media/image34.png"/><Relationship Id="rId11" Type="http://schemas.openxmlformats.org/officeDocument/2006/relationships/hyperlink" Target="https://www.monasterium.net/mom/IlluminierteUrkunden/images?block=52" TargetMode="External"/><Relationship Id="rId10" Type="http://schemas.openxmlformats.org/officeDocument/2006/relationships/hyperlink" Target="https://www.monasterium.net/mom/IlluminierteUrkunden/images?block=52" TargetMode="External"/><Relationship Id="rId9" Type="http://schemas.openxmlformats.org/officeDocument/2006/relationships/hyperlink" Target="https://www.monasterium.net/mom/IlluminierteUrkunden/images?block=52" TargetMode="External"/><Relationship Id="rId5" Type="http://schemas.openxmlformats.org/officeDocument/2006/relationships/image" Target="../media/image48.jpg"/><Relationship Id="rId6" Type="http://schemas.openxmlformats.org/officeDocument/2006/relationships/image" Target="../media/image37.png"/><Relationship Id="rId7" Type="http://schemas.openxmlformats.org/officeDocument/2006/relationships/hyperlink" Target="https://www.monasterium.net/mom/IlluminierteUrkunden/images?block=52" TargetMode="External"/><Relationship Id="rId8" Type="http://schemas.openxmlformats.org/officeDocument/2006/relationships/hyperlink" Target="https://www.monasterium.net/mom/IlluminierteUrkunden/images?block=52"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3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3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30.jpg"/><Relationship Id="rId4" Type="http://schemas.openxmlformats.org/officeDocument/2006/relationships/image" Target="../media/image33.jpg"/><Relationship Id="rId9" Type="http://schemas.openxmlformats.org/officeDocument/2006/relationships/hyperlink" Target="https://www.monasterium.net/mom/IlluminierteUrkunden/1439-07-06_Paris/charter" TargetMode="External"/><Relationship Id="rId5" Type="http://schemas.openxmlformats.org/officeDocument/2006/relationships/hyperlink" Target="https://www.monasterium.net/mom/IlluminierteUrkunden/1439-07-06_Paris/charter" TargetMode="External"/><Relationship Id="rId6" Type="http://schemas.openxmlformats.org/officeDocument/2006/relationships/hyperlink" Target="https://www.monasterium.net/mom/IlluminierteUrkunden/1439-07-06_Paris/charter" TargetMode="External"/><Relationship Id="rId7" Type="http://schemas.openxmlformats.org/officeDocument/2006/relationships/hyperlink" Target="https://www.monasterium.net/mom/IlluminierteUrkunden/1439-07-06_Paris/charter" TargetMode="External"/><Relationship Id="rId8" Type="http://schemas.openxmlformats.org/officeDocument/2006/relationships/hyperlink" Target="https://www.monasterium.net/mom/IlluminierteUrkunden/1439-07-06_Paris/charter"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42.jpg"/><Relationship Id="rId4" Type="http://schemas.openxmlformats.org/officeDocument/2006/relationships/hyperlink" Target="https://www.monasterium.net/mom/IlluminierteUrkunden/1433-07-15_Dijon/charter" TargetMode="External"/><Relationship Id="rId5" Type="http://schemas.openxmlformats.org/officeDocument/2006/relationships/hyperlink" Target="https://www.monasterium.net/mom/IlluminierteUrkunden/1433-07-15_Dijon/charter" TargetMode="External"/><Relationship Id="rId6" Type="http://schemas.openxmlformats.org/officeDocument/2006/relationships/hyperlink" Target="https://www.monasterium.net/mom/IlluminierteUrkunden/1433-07-15_Dijon/charter" TargetMode="External"/><Relationship Id="rId7" Type="http://schemas.openxmlformats.org/officeDocument/2006/relationships/hyperlink" Target="https://www.monasterium.net/mom/IlluminierteUrkunden/1433-07-15_Dijon/charter" TargetMode="External"/><Relationship Id="rId8" Type="http://schemas.openxmlformats.org/officeDocument/2006/relationships/hyperlink" Target="https://www.monasterium.net/mom/IlluminierteUrkunden/1433-07-15_Dijon/charter"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35.jpg"/><Relationship Id="rId4" Type="http://schemas.openxmlformats.org/officeDocument/2006/relationships/image" Target="../media/image41.jpg"/><Relationship Id="rId9" Type="http://schemas.openxmlformats.org/officeDocument/2006/relationships/hyperlink" Target="https://www.monasterium.net/mom/IlluminierteUrkunden/1431-05-23_Nantes/charter" TargetMode="External"/><Relationship Id="rId5" Type="http://schemas.openxmlformats.org/officeDocument/2006/relationships/hyperlink" Target="https://www.monasterium.net/mom/IlluminierteUrkunden/1431-05-23_Nantes/charter" TargetMode="External"/><Relationship Id="rId6" Type="http://schemas.openxmlformats.org/officeDocument/2006/relationships/hyperlink" Target="https://www.monasterium.net/mom/IlluminierteUrkunden/1431-05-23_Nantes/charter" TargetMode="External"/><Relationship Id="rId7" Type="http://schemas.openxmlformats.org/officeDocument/2006/relationships/hyperlink" Target="https://www.monasterium.net/mom/IlluminierteUrkunden/1431-05-23_Nantes/charter" TargetMode="External"/><Relationship Id="rId8" Type="http://schemas.openxmlformats.org/officeDocument/2006/relationships/hyperlink" Target="https://www.monasterium.net/mom/IlluminierteUrkunden/1431-05-23_Nantes/charter"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3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46.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40.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43.png"/></Relationships>
</file>

<file path=ppt/slides/_rels/slide24.xml.rels><?xml version="1.0" encoding="UTF-8" standalone="yes"?><Relationships xmlns="http://schemas.openxmlformats.org/package/2006/relationships"><Relationship Id="rId11" Type="http://schemas.openxmlformats.org/officeDocument/2006/relationships/hyperlink" Target="https://www.monasterium.net/mom/IlluminierteUrkunden/1251-01-03_Innsbruck/charter" TargetMode="External"/><Relationship Id="rId10" Type="http://schemas.openxmlformats.org/officeDocument/2006/relationships/hyperlink" Target="https://www.monasterium.net/mom/IlluminierteUrkunden/1251-01-03_Innsbruck/charter" TargetMode="External"/><Relationship Id="rId13" Type="http://schemas.openxmlformats.org/officeDocument/2006/relationships/hyperlink" Target="https://www.monasterium.net/mom/IlluminierteUrkunden/1251-01-03_Innsbruck/charter" TargetMode="External"/><Relationship Id="rId12" Type="http://schemas.openxmlformats.org/officeDocument/2006/relationships/hyperlink" Target="https://www.monasterium.net/mom/IlluminierteUrkunden/1251-01-03_Innsbruck/charter" TargetMode="External"/><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58.jpg"/><Relationship Id="rId4" Type="http://schemas.openxmlformats.org/officeDocument/2006/relationships/hyperlink" Target="https://www.monasterium.net/mom/IlluminierteUrkunden/1146-05-04_Reichersberg/charter" TargetMode="External"/><Relationship Id="rId9" Type="http://schemas.openxmlformats.org/officeDocument/2006/relationships/image" Target="../media/image47.jpg"/><Relationship Id="rId15" Type="http://schemas.openxmlformats.org/officeDocument/2006/relationships/image" Target="../media/image51.png"/><Relationship Id="rId14" Type="http://schemas.openxmlformats.org/officeDocument/2006/relationships/hyperlink" Target="https://www.monasterium.net/mom/IlluminierteUrkunden/1251-01-03_Innsbruck/charter" TargetMode="External"/><Relationship Id="rId17" Type="http://schemas.openxmlformats.org/officeDocument/2006/relationships/hyperlink" Target="https://www.monasterium.net/mom/IlluminierteUrkunden/1381-06-01_Valladolid/charter" TargetMode="External"/><Relationship Id="rId16" Type="http://schemas.openxmlformats.org/officeDocument/2006/relationships/hyperlink" Target="https://www.monasterium.net/mom/IlluminierteUrkunden/1381-06-01_Valladolid/charter" TargetMode="External"/><Relationship Id="rId5" Type="http://schemas.openxmlformats.org/officeDocument/2006/relationships/hyperlink" Target="https://www.monasterium.net/mom/IlluminierteUrkunden/1146-05-04_Reichersberg/charter" TargetMode="External"/><Relationship Id="rId6" Type="http://schemas.openxmlformats.org/officeDocument/2006/relationships/hyperlink" Target="https://www.monasterium.net/mom/IlluminierteUrkunden/1146-05-04_Reichersberg/charter" TargetMode="External"/><Relationship Id="rId18" Type="http://schemas.openxmlformats.org/officeDocument/2006/relationships/hyperlink" Target="https://www.monasterium.net/mom/IlluminierteUrkunden/1381-06-01_Valladolid/charter" TargetMode="External"/><Relationship Id="rId7" Type="http://schemas.openxmlformats.org/officeDocument/2006/relationships/hyperlink" Target="https://www.monasterium.net/mom/IlluminierteUrkunden/1146-05-04_Reichersberg/charter" TargetMode="External"/><Relationship Id="rId8" Type="http://schemas.openxmlformats.org/officeDocument/2006/relationships/hyperlink" Target="https://www.monasterium.net/mom/IlluminierteUrkunden/1146-05-04_Reichersberg/charter"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50.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50.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49.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44.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 Id="rId3" Type="http://schemas.openxmlformats.org/officeDocument/2006/relationships/image" Target="../media/image4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0.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 Id="rId3" Type="http://schemas.openxmlformats.org/officeDocument/2006/relationships/image" Target="../media/image30.jpg"/><Relationship Id="rId4" Type="http://schemas.openxmlformats.org/officeDocument/2006/relationships/image" Target="../media/image42.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 Id="rId3" Type="http://schemas.openxmlformats.org/officeDocument/2006/relationships/image" Target="../media/image66.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 Id="rId3" Type="http://schemas.openxmlformats.org/officeDocument/2006/relationships/image" Target="../media/image52.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 Id="rId3" Type="http://schemas.openxmlformats.org/officeDocument/2006/relationships/image" Target="../media/image63.jpg"/><Relationship Id="rId4" Type="http://schemas.openxmlformats.org/officeDocument/2006/relationships/image" Target="../media/image54.png"/><Relationship Id="rId5" Type="http://schemas.openxmlformats.org/officeDocument/2006/relationships/image" Target="../media/image59.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 Id="rId3" Type="http://schemas.openxmlformats.org/officeDocument/2006/relationships/image" Target="../media/image62.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 Id="rId3" Type="http://schemas.openxmlformats.org/officeDocument/2006/relationships/image" Target="../media/image57.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 Id="rId3" Type="http://schemas.openxmlformats.org/officeDocument/2006/relationships/image" Target="../media/image64.png"/><Relationship Id="rId4" Type="http://schemas.openxmlformats.org/officeDocument/2006/relationships/image" Target="../media/image65.jp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Relationship Id="rId3" Type="http://schemas.openxmlformats.org/officeDocument/2006/relationships/image" Target="../media/image61.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Relationship Id="rId3" Type="http://schemas.openxmlformats.org/officeDocument/2006/relationships/image" Target="../media/image60.png"/></Relationships>
</file>

<file path=ppt/slides/_rels/slide39.xml.rels><?xml version="1.0" encoding="UTF-8" standalone="yes"?><Relationships xmlns="http://schemas.openxmlformats.org/package/2006/relationships"><Relationship Id="rId10" Type="http://schemas.openxmlformats.org/officeDocument/2006/relationships/image" Target="../media/image55.png"/><Relationship Id="rId1" Type="http://schemas.openxmlformats.org/officeDocument/2006/relationships/slideLayout" Target="../slideLayouts/slideLayout1.xml"/><Relationship Id="rId2" Type="http://schemas.openxmlformats.org/officeDocument/2006/relationships/notesSlide" Target="../notesSlides/notesSlide39.xml"/><Relationship Id="rId3" Type="http://schemas.openxmlformats.org/officeDocument/2006/relationships/image" Target="../media/image6.png"/><Relationship Id="rId4" Type="http://schemas.openxmlformats.org/officeDocument/2006/relationships/hyperlink" Target="https://digital-humanities.uni-graz.at/de/" TargetMode="External"/><Relationship Id="rId9" Type="http://schemas.openxmlformats.org/officeDocument/2006/relationships/image" Target="../media/image11.png"/><Relationship Id="rId5" Type="http://schemas.openxmlformats.org/officeDocument/2006/relationships/image" Target="../media/image5.jpg"/><Relationship Id="rId6" Type="http://schemas.openxmlformats.org/officeDocument/2006/relationships/hyperlink" Target="https://www.icar-us.eu/en/" TargetMode="External"/><Relationship Id="rId7" Type="http://schemas.openxmlformats.org/officeDocument/2006/relationships/image" Target="../media/image2.png"/><Relationship Id="rId8"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7.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 Id="rId3" Type="http://schemas.openxmlformats.org/officeDocument/2006/relationships/hyperlink" Target="mailto:atzenhofer@acm.org" TargetMode="External"/><Relationship Id="rId4" Type="http://schemas.openxmlformats.org/officeDocument/2006/relationships/hyperlink" Target="http://monasterium.net"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9.png"/><Relationship Id="rId4" Type="http://schemas.openxmlformats.org/officeDocument/2006/relationships/hyperlink" Target="https://www.monasterium.net/mom/AT-WStLA/HAUrk/5825/charter" TargetMode="External"/><Relationship Id="rId5" Type="http://schemas.openxmlformats.org/officeDocument/2006/relationships/image" Target="../media/image38.png"/><Relationship Id="rId6" Type="http://schemas.openxmlformats.org/officeDocument/2006/relationships/image" Target="../media/image53.png"/><Relationship Id="rId7" Type="http://schemas.openxmlformats.org/officeDocument/2006/relationships/image" Target="../media/image3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8.png"/><Relationship Id="rId4" Type="http://schemas.openxmlformats.org/officeDocument/2006/relationships/image" Target="../media/image11.png"/><Relationship Id="rId5" Type="http://schemas.openxmlformats.org/officeDocument/2006/relationships/image" Target="../media/image12.png"/><Relationship Id="rId6" Type="http://schemas.openxmlformats.org/officeDocument/2006/relationships/image" Target="../media/image3.png"/><Relationship Id="rId7" Type="http://schemas.openxmlformats.org/officeDocument/2006/relationships/image" Target="../media/image13.png"/><Relationship Id="rId8"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28.png"/><Relationship Id="rId4" Type="http://schemas.openxmlformats.org/officeDocument/2006/relationships/image" Target="../media/image2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hyperlink" Target="https://doi.org/10.5281/zenodo.18703041" TargetMode="External"/><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pic>
        <p:nvPicPr>
          <p:cNvPr id="84" name="Google Shape;84;p1"/>
          <p:cNvPicPr preferRelativeResize="0"/>
          <p:nvPr/>
        </p:nvPicPr>
        <p:blipFill rotWithShape="1">
          <a:blip r:embed="rId3">
            <a:alphaModFix/>
          </a:blip>
          <a:srcRect b="15404" l="57476" r="24881" t="0"/>
          <a:stretch/>
        </p:blipFill>
        <p:spPr>
          <a:xfrm>
            <a:off x="4524523" y="4838187"/>
            <a:ext cx="4226068" cy="2019813"/>
          </a:xfrm>
          <a:prstGeom prst="rect">
            <a:avLst/>
          </a:prstGeom>
          <a:noFill/>
          <a:ln>
            <a:noFill/>
          </a:ln>
        </p:spPr>
      </p:pic>
      <p:sp>
        <p:nvSpPr>
          <p:cNvPr id="85" name="Google Shape;85;p1"/>
          <p:cNvSpPr/>
          <p:nvPr/>
        </p:nvSpPr>
        <p:spPr>
          <a:xfrm>
            <a:off x="1786551" y="-49618"/>
            <a:ext cx="8924925" cy="3136981"/>
          </a:xfrm>
          <a:prstGeom prst="rect">
            <a:avLst/>
          </a:prstGeom>
          <a:solidFill>
            <a:schemeClr val="lt1">
              <a:alpha val="61960"/>
            </a:scheme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86" name="Google Shape;86;p1"/>
          <p:cNvSpPr txBox="1"/>
          <p:nvPr>
            <p:ph type="ctrTitle"/>
          </p:nvPr>
        </p:nvSpPr>
        <p:spPr>
          <a:xfrm>
            <a:off x="-23199" y="2341854"/>
            <a:ext cx="12215199" cy="2387600"/>
          </a:xfrm>
          <a:prstGeom prst="rect">
            <a:avLst/>
          </a:prstGeom>
          <a:noFill/>
          <a:ln>
            <a:noFill/>
          </a:ln>
        </p:spPr>
        <p:txBody>
          <a:bodyPr anchorCtr="0" anchor="b" bIns="45700" lIns="91425" spcFirstLastPara="1" rIns="91425" wrap="square" tIns="45700">
            <a:normAutofit fontScale="90000"/>
          </a:bodyPr>
          <a:lstStyle/>
          <a:p>
            <a:pPr indent="0" lvl="0" marL="0" rtl="0" algn="ctr">
              <a:lnSpc>
                <a:spcPct val="130000"/>
              </a:lnSpc>
              <a:spcBef>
                <a:spcPts val="0"/>
              </a:spcBef>
              <a:spcAft>
                <a:spcPts val="0"/>
              </a:spcAft>
              <a:buClr>
                <a:schemeClr val="dk1"/>
              </a:buClr>
              <a:buSzPct val="100000"/>
              <a:buFont typeface="Calibri"/>
              <a:buNone/>
            </a:pPr>
            <a:br>
              <a:rPr lang="de-DE" sz="1800">
                <a:latin typeface="Calibri"/>
                <a:ea typeface="Calibri"/>
                <a:cs typeface="Calibri"/>
                <a:sym typeface="Calibri"/>
              </a:rPr>
            </a:br>
            <a:r>
              <a:rPr lang="de-DE" sz="4000">
                <a:latin typeface="Calibri"/>
                <a:ea typeface="Calibri"/>
                <a:cs typeface="Calibri"/>
                <a:sym typeface="Calibri"/>
              </a:rPr>
              <a:t>Object Detection for Visual Analysis of Medieval Charters</a:t>
            </a:r>
            <a:br>
              <a:rPr lang="de-DE" sz="4000">
                <a:latin typeface="Calibri"/>
                <a:ea typeface="Calibri"/>
                <a:cs typeface="Calibri"/>
                <a:sym typeface="Calibri"/>
              </a:rPr>
            </a:br>
            <a:r>
              <a:rPr lang="de-DE" sz="4000">
                <a:latin typeface="Calibri"/>
                <a:ea typeface="Calibri"/>
                <a:cs typeface="Calibri"/>
                <a:sym typeface="Calibri"/>
              </a:rPr>
              <a:t>Decoration and Its Makers in Papal Documents</a:t>
            </a:r>
            <a:br>
              <a:rPr lang="de-DE" sz="4000">
                <a:latin typeface="Calibri"/>
                <a:ea typeface="Calibri"/>
                <a:cs typeface="Calibri"/>
                <a:sym typeface="Calibri"/>
              </a:rPr>
            </a:br>
            <a:br>
              <a:rPr lang="de-DE" sz="4000">
                <a:latin typeface="Calibri"/>
                <a:ea typeface="Calibri"/>
                <a:cs typeface="Calibri"/>
                <a:sym typeface="Calibri"/>
              </a:rPr>
            </a:br>
            <a:r>
              <a:rPr lang="de-DE" sz="4000">
                <a:latin typeface="Calibri"/>
                <a:ea typeface="Calibri"/>
                <a:cs typeface="Calibri"/>
                <a:sym typeface="Calibri"/>
              </a:rPr>
              <a:t>Florian Atzenhofer-Baumgartner and Martin Roland</a:t>
            </a:r>
            <a:br>
              <a:rPr lang="de-DE">
                <a:latin typeface="Calibri"/>
                <a:ea typeface="Calibri"/>
                <a:cs typeface="Calibri"/>
                <a:sym typeface="Calibri"/>
              </a:rPr>
            </a:br>
            <a:endParaRPr/>
          </a:p>
        </p:txBody>
      </p:sp>
      <p:pic>
        <p:nvPicPr>
          <p:cNvPr id="87" name="Google Shape;87;p1"/>
          <p:cNvPicPr preferRelativeResize="0"/>
          <p:nvPr/>
        </p:nvPicPr>
        <p:blipFill rotWithShape="1">
          <a:blip r:embed="rId3">
            <a:alphaModFix/>
          </a:blip>
          <a:srcRect b="13595" l="4558" r="73318" t="0"/>
          <a:stretch/>
        </p:blipFill>
        <p:spPr>
          <a:xfrm>
            <a:off x="-23199" y="4975323"/>
            <a:ext cx="3157946" cy="1882677"/>
          </a:xfrm>
          <a:prstGeom prst="rect">
            <a:avLst/>
          </a:prstGeom>
          <a:noFill/>
          <a:ln>
            <a:noFill/>
          </a:ln>
        </p:spPr>
      </p:pic>
      <p:pic>
        <p:nvPicPr>
          <p:cNvPr id="88" name="Google Shape;88;p1"/>
          <p:cNvPicPr preferRelativeResize="0"/>
          <p:nvPr/>
        </p:nvPicPr>
        <p:blipFill rotWithShape="1">
          <a:blip r:embed="rId3">
            <a:alphaModFix/>
          </a:blip>
          <a:srcRect b="19056" l="76025" r="3592" t="0"/>
          <a:stretch/>
        </p:blipFill>
        <p:spPr>
          <a:xfrm>
            <a:off x="8746653" y="4620721"/>
            <a:ext cx="3445347" cy="2237279"/>
          </a:xfrm>
          <a:prstGeom prst="rect">
            <a:avLst/>
          </a:prstGeom>
          <a:noFill/>
          <a:ln>
            <a:noFill/>
          </a:ln>
        </p:spPr>
      </p:pic>
      <p:pic>
        <p:nvPicPr>
          <p:cNvPr id="89" name="Google Shape;89;p1"/>
          <p:cNvPicPr preferRelativeResize="0"/>
          <p:nvPr/>
        </p:nvPicPr>
        <p:blipFill rotWithShape="1">
          <a:blip r:embed="rId3">
            <a:alphaModFix/>
          </a:blip>
          <a:srcRect b="23726" l="28755" r="65287" t="40412"/>
          <a:stretch/>
        </p:blipFill>
        <p:spPr>
          <a:xfrm>
            <a:off x="3244636" y="5808617"/>
            <a:ext cx="1554047" cy="853440"/>
          </a:xfrm>
          <a:prstGeom prst="rect">
            <a:avLst/>
          </a:prstGeom>
          <a:noFill/>
          <a:ln>
            <a:noFill/>
          </a:ln>
        </p:spPr>
      </p:pic>
      <p:pic>
        <p:nvPicPr>
          <p:cNvPr id="90" name="Google Shape;90;p1">
            <a:hlinkClick r:id="rId4"/>
          </p:cNvPr>
          <p:cNvPicPr preferRelativeResize="0"/>
          <p:nvPr/>
        </p:nvPicPr>
        <p:blipFill rotWithShape="1">
          <a:blip r:embed="rId5">
            <a:alphaModFix/>
          </a:blip>
          <a:srcRect b="12781" l="10667" r="11333" t="12031"/>
          <a:stretch/>
        </p:blipFill>
        <p:spPr>
          <a:xfrm>
            <a:off x="5689261" y="4352801"/>
            <a:ext cx="1277353" cy="1092325"/>
          </a:xfrm>
          <a:prstGeom prst="rect">
            <a:avLst/>
          </a:prstGeom>
          <a:noFill/>
          <a:ln>
            <a:noFill/>
          </a:ln>
        </p:spPr>
      </p:pic>
      <p:pic>
        <p:nvPicPr>
          <p:cNvPr id="91" name="Google Shape;91;p1">
            <a:hlinkClick r:id="rId6"/>
          </p:cNvPr>
          <p:cNvPicPr preferRelativeResize="0"/>
          <p:nvPr/>
        </p:nvPicPr>
        <p:blipFill rotWithShape="1">
          <a:blip r:embed="rId7">
            <a:alphaModFix/>
          </a:blip>
          <a:srcRect b="30569" l="0" r="0" t="0"/>
          <a:stretch/>
        </p:blipFill>
        <p:spPr>
          <a:xfrm>
            <a:off x="7461227" y="4210660"/>
            <a:ext cx="1888490" cy="1311275"/>
          </a:xfrm>
          <a:prstGeom prst="rect">
            <a:avLst/>
          </a:prstGeom>
          <a:noFill/>
          <a:ln>
            <a:noFill/>
          </a:ln>
        </p:spPr>
      </p:pic>
      <p:pic>
        <p:nvPicPr>
          <p:cNvPr id="92" name="Google Shape;92;p1"/>
          <p:cNvPicPr preferRelativeResize="0"/>
          <p:nvPr/>
        </p:nvPicPr>
        <p:blipFill rotWithShape="1">
          <a:blip r:embed="rId8">
            <a:alphaModFix/>
          </a:blip>
          <a:srcRect b="0" l="0" r="0" t="0"/>
          <a:stretch/>
        </p:blipFill>
        <p:spPr>
          <a:xfrm>
            <a:off x="10223825" y="4415700"/>
            <a:ext cx="873375" cy="873375"/>
          </a:xfrm>
          <a:prstGeom prst="rect">
            <a:avLst/>
          </a:prstGeom>
          <a:noFill/>
          <a:ln>
            <a:noFill/>
          </a:ln>
        </p:spPr>
      </p:pic>
      <p:pic>
        <p:nvPicPr>
          <p:cNvPr id="93" name="Google Shape;93;p1"/>
          <p:cNvPicPr preferRelativeResize="0"/>
          <p:nvPr/>
        </p:nvPicPr>
        <p:blipFill>
          <a:blip r:embed="rId9">
            <a:alphaModFix/>
          </a:blip>
          <a:stretch>
            <a:fillRect/>
          </a:stretch>
        </p:blipFill>
        <p:spPr>
          <a:xfrm>
            <a:off x="3438625" y="4471174"/>
            <a:ext cx="1811676" cy="780226"/>
          </a:xfrm>
          <a:prstGeom prst="rect">
            <a:avLst/>
          </a:prstGeom>
          <a:noFill/>
          <a:ln>
            <a:noFill/>
          </a:ln>
        </p:spPr>
      </p:pic>
      <p:pic>
        <p:nvPicPr>
          <p:cNvPr id="94" name="Google Shape;94;p1"/>
          <p:cNvPicPr preferRelativeResize="0"/>
          <p:nvPr/>
        </p:nvPicPr>
        <p:blipFill rotWithShape="1">
          <a:blip r:embed="rId10">
            <a:alphaModFix/>
          </a:blip>
          <a:srcRect b="0" l="1332" r="0" t="35463"/>
          <a:stretch/>
        </p:blipFill>
        <p:spPr>
          <a:xfrm>
            <a:off x="1246250" y="4415712"/>
            <a:ext cx="1888501" cy="87336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g3d608b370c8_0_92"/>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1800"/>
              <a:buNone/>
            </a:pPr>
            <a:r>
              <a:rPr lang="de-DE"/>
              <a:t>Towards specific use cases: Experiments</a:t>
            </a:r>
            <a:endParaRPr/>
          </a:p>
        </p:txBody>
      </p:sp>
      <p:pic>
        <p:nvPicPr>
          <p:cNvPr id="177" name="Google Shape;177;g3d608b370c8_0_92"/>
          <p:cNvPicPr preferRelativeResize="0"/>
          <p:nvPr/>
        </p:nvPicPr>
        <p:blipFill rotWithShape="1">
          <a:blip r:embed="rId3">
            <a:alphaModFix/>
          </a:blip>
          <a:srcRect b="0" l="0" r="0" t="0"/>
          <a:stretch/>
        </p:blipFill>
        <p:spPr>
          <a:xfrm>
            <a:off x="1256775" y="5878225"/>
            <a:ext cx="906150" cy="906100"/>
          </a:xfrm>
          <a:prstGeom prst="rect">
            <a:avLst/>
          </a:prstGeom>
          <a:noFill/>
          <a:ln>
            <a:noFill/>
          </a:ln>
        </p:spPr>
      </p:pic>
      <p:pic>
        <p:nvPicPr>
          <p:cNvPr id="178" name="Google Shape;178;g3d608b370c8_0_92"/>
          <p:cNvPicPr preferRelativeResize="0"/>
          <p:nvPr/>
        </p:nvPicPr>
        <p:blipFill rotWithShape="1">
          <a:blip r:embed="rId4">
            <a:alphaModFix/>
          </a:blip>
          <a:srcRect b="0" l="0" r="0" t="0"/>
          <a:stretch/>
        </p:blipFill>
        <p:spPr>
          <a:xfrm>
            <a:off x="1256775" y="1690825"/>
            <a:ext cx="9678449" cy="4182337"/>
          </a:xfrm>
          <a:prstGeom prst="rect">
            <a:avLst/>
          </a:prstGeom>
          <a:noFill/>
          <a:ln>
            <a:noFill/>
          </a:ln>
        </p:spPr>
      </p:pic>
      <p:sp>
        <p:nvSpPr>
          <p:cNvPr id="179" name="Google Shape;179;g3d608b370c8_0_92"/>
          <p:cNvSpPr txBox="1"/>
          <p:nvPr/>
        </p:nvSpPr>
        <p:spPr>
          <a:xfrm>
            <a:off x="90725" y="6022263"/>
            <a:ext cx="2165700" cy="6180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760"/>
              <a:buFont typeface="Arial"/>
              <a:buNone/>
            </a:pPr>
            <a:r>
              <a:rPr b="0" i="0" lang="de-DE" sz="1760" u="none" cap="none" strike="noStrike">
                <a:solidFill>
                  <a:schemeClr val="dk1"/>
                </a:solidFill>
                <a:latin typeface="Calibri"/>
                <a:ea typeface="Calibri"/>
                <a:cs typeface="Calibri"/>
                <a:sym typeface="Calibri"/>
              </a:rPr>
              <a:t>Powered by</a:t>
            </a:r>
            <a:br>
              <a:rPr b="0" i="0" lang="de-DE" sz="1760" u="none" cap="none" strike="noStrike">
                <a:solidFill>
                  <a:schemeClr val="dk1"/>
                </a:solidFill>
                <a:latin typeface="Calibri"/>
                <a:ea typeface="Calibri"/>
                <a:cs typeface="Calibri"/>
                <a:sym typeface="Calibri"/>
              </a:rPr>
            </a:br>
            <a:r>
              <a:rPr b="0" i="0" lang="de-DE" sz="1760" u="sng" cap="none" strike="noStrike">
                <a:solidFill>
                  <a:schemeClr val="hlink"/>
                </a:solidFill>
                <a:latin typeface="Calibri"/>
                <a:ea typeface="Calibri"/>
                <a:cs typeface="Calibri"/>
                <a:sym typeface="Calibri"/>
                <a:hlinkClick r:id="rId5"/>
              </a:rPr>
              <a:t>DHinfra.at</a:t>
            </a:r>
            <a:endParaRPr b="0" i="0" sz="1760" u="none" cap="none" strike="noStrike">
              <a:solidFill>
                <a:schemeClr val="dk1"/>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sp>
        <p:nvSpPr>
          <p:cNvPr id="184" name="Google Shape;184;g3d608b370c8_0_174"/>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1800"/>
              <a:buNone/>
            </a:pPr>
            <a:r>
              <a:rPr lang="de-DE"/>
              <a:t>Towards specific use cases: Evaluations</a:t>
            </a:r>
            <a:endParaRPr/>
          </a:p>
        </p:txBody>
      </p:sp>
      <p:pic>
        <p:nvPicPr>
          <p:cNvPr id="185" name="Google Shape;185;g3d608b370c8_0_174"/>
          <p:cNvPicPr preferRelativeResize="0"/>
          <p:nvPr/>
        </p:nvPicPr>
        <p:blipFill rotWithShape="1">
          <a:blip r:embed="rId3">
            <a:alphaModFix/>
          </a:blip>
          <a:srcRect b="0" l="0" r="0" t="0"/>
          <a:stretch/>
        </p:blipFill>
        <p:spPr>
          <a:xfrm>
            <a:off x="1420000" y="1690825"/>
            <a:ext cx="9352003" cy="4164564"/>
          </a:xfrm>
          <a:prstGeom prst="rect">
            <a:avLst/>
          </a:prstGeom>
          <a:noFill/>
          <a:ln>
            <a:noFill/>
          </a:ln>
        </p:spPr>
      </p:pic>
      <p:pic>
        <p:nvPicPr>
          <p:cNvPr id="186" name="Google Shape;186;g3d608b370c8_0_174"/>
          <p:cNvPicPr preferRelativeResize="0"/>
          <p:nvPr/>
        </p:nvPicPr>
        <p:blipFill rotWithShape="1">
          <a:blip r:embed="rId4">
            <a:alphaModFix/>
          </a:blip>
          <a:srcRect b="0" l="0" r="0" t="0"/>
          <a:stretch/>
        </p:blipFill>
        <p:spPr>
          <a:xfrm>
            <a:off x="1256775" y="5878225"/>
            <a:ext cx="906150" cy="906100"/>
          </a:xfrm>
          <a:prstGeom prst="rect">
            <a:avLst/>
          </a:prstGeom>
          <a:noFill/>
          <a:ln>
            <a:noFill/>
          </a:ln>
        </p:spPr>
      </p:pic>
      <p:sp>
        <p:nvSpPr>
          <p:cNvPr id="187" name="Google Shape;187;g3d608b370c8_0_174"/>
          <p:cNvSpPr txBox="1"/>
          <p:nvPr/>
        </p:nvSpPr>
        <p:spPr>
          <a:xfrm>
            <a:off x="90725" y="6022263"/>
            <a:ext cx="2165700" cy="618000"/>
          </a:xfrm>
          <a:prstGeom prst="rect">
            <a:avLst/>
          </a:prstGeom>
          <a:noFill/>
          <a:ln>
            <a:noFill/>
          </a:ln>
        </p:spPr>
        <p:txBody>
          <a:bodyPr anchorCtr="0" anchor="t" bIns="91425" lIns="91425" spcFirstLastPara="1" rIns="91425" wrap="square" tIns="91425">
            <a:spAutoFit/>
          </a:bodyPr>
          <a:lstStyle/>
          <a:p>
            <a:pPr indent="0" lvl="0" marL="0" marR="0" rtl="0" algn="l">
              <a:lnSpc>
                <a:spcPct val="80000"/>
              </a:lnSpc>
              <a:spcBef>
                <a:spcPts val="0"/>
              </a:spcBef>
              <a:spcAft>
                <a:spcPts val="0"/>
              </a:spcAft>
              <a:buClr>
                <a:srgbClr val="000000"/>
              </a:buClr>
              <a:buSzPts val="1760"/>
              <a:buFont typeface="Arial"/>
              <a:buNone/>
            </a:pPr>
            <a:r>
              <a:rPr b="0" i="0" lang="de-DE" sz="1760" u="none" cap="none" strike="noStrike">
                <a:solidFill>
                  <a:schemeClr val="dk1"/>
                </a:solidFill>
                <a:latin typeface="Calibri"/>
                <a:ea typeface="Calibri"/>
                <a:cs typeface="Calibri"/>
                <a:sym typeface="Calibri"/>
              </a:rPr>
              <a:t>Powered by</a:t>
            </a:r>
            <a:br>
              <a:rPr b="0" i="0" lang="de-DE" sz="1760" u="none" cap="none" strike="noStrike">
                <a:solidFill>
                  <a:schemeClr val="dk1"/>
                </a:solidFill>
                <a:latin typeface="Calibri"/>
                <a:ea typeface="Calibri"/>
                <a:cs typeface="Calibri"/>
                <a:sym typeface="Calibri"/>
              </a:rPr>
            </a:br>
            <a:r>
              <a:rPr b="0" i="0" lang="de-DE" sz="1760" u="sng" cap="none" strike="noStrike">
                <a:solidFill>
                  <a:schemeClr val="hlink"/>
                </a:solidFill>
                <a:latin typeface="Calibri"/>
                <a:ea typeface="Calibri"/>
                <a:cs typeface="Calibri"/>
                <a:sym typeface="Calibri"/>
                <a:hlinkClick r:id="rId5"/>
              </a:rPr>
              <a:t>DHinfra.at</a:t>
            </a:r>
            <a:endParaRPr b="0" i="0" sz="1760" u="none" cap="none" strike="noStrike">
              <a:solidFill>
                <a:schemeClr val="dk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 name="Shape 191"/>
        <p:cNvGrpSpPr/>
        <p:nvPr/>
      </p:nvGrpSpPr>
      <p:grpSpPr>
        <a:xfrm>
          <a:off x="0" y="0"/>
          <a:ext cx="0" cy="0"/>
          <a:chOff x="0" y="0"/>
          <a:chExt cx="0" cy="0"/>
        </a:xfrm>
      </p:grpSpPr>
      <p:sp>
        <p:nvSpPr>
          <p:cNvPr id="192" name="Google Shape;192;g3d608b370c8_0_40"/>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1800"/>
              <a:buNone/>
            </a:pPr>
            <a:r>
              <a:rPr lang="de-DE"/>
              <a:t>Downstream tasks using detections</a:t>
            </a:r>
            <a:endParaRPr/>
          </a:p>
        </p:txBody>
      </p:sp>
      <p:sp>
        <p:nvSpPr>
          <p:cNvPr id="193" name="Google Shape;193;g3d608b370c8_0_40"/>
          <p:cNvSpPr txBox="1"/>
          <p:nvPr>
            <p:ph idx="1" type="body"/>
          </p:nvPr>
        </p:nvSpPr>
        <p:spPr>
          <a:xfrm>
            <a:off x="838200" y="1825625"/>
            <a:ext cx="10515600" cy="43512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1000"/>
              </a:spcBef>
              <a:spcAft>
                <a:spcPts val="0"/>
              </a:spcAft>
              <a:buSzPts val="1800"/>
              <a:buNone/>
            </a:pPr>
            <a:r>
              <a:rPr lang="de-DE"/>
              <a:t>Boxes and features</a:t>
            </a:r>
            <a:endParaRPr/>
          </a:p>
          <a:p>
            <a:pPr indent="0" lvl="0" marL="0" rtl="0" algn="l">
              <a:lnSpc>
                <a:spcPct val="90000"/>
              </a:lnSpc>
              <a:spcBef>
                <a:spcPts val="1000"/>
              </a:spcBef>
              <a:spcAft>
                <a:spcPts val="0"/>
              </a:spcAft>
              <a:buSzPts val="1800"/>
              <a:buNone/>
            </a:pPr>
            <a:r>
              <a:rPr lang="de-DE"/>
              <a:t>… as </a:t>
            </a:r>
            <a:r>
              <a:rPr b="1" lang="de-DE"/>
              <a:t>native objects </a:t>
            </a:r>
            <a:r>
              <a:rPr lang="de-DE"/>
              <a:t>/ within editions</a:t>
            </a:r>
            <a:endParaRPr/>
          </a:p>
          <a:p>
            <a:pPr indent="0" lvl="0" marL="0" rtl="0" algn="l">
              <a:lnSpc>
                <a:spcPct val="90000"/>
              </a:lnSpc>
              <a:spcBef>
                <a:spcPts val="1000"/>
              </a:spcBef>
              <a:spcAft>
                <a:spcPts val="0"/>
              </a:spcAft>
              <a:buClr>
                <a:schemeClr val="dk1"/>
              </a:buClr>
              <a:buSzPts val="1100"/>
              <a:buFont typeface="Arial"/>
              <a:buNone/>
            </a:pPr>
            <a:r>
              <a:rPr lang="de-DE"/>
              <a:t>… as facets for browsing</a:t>
            </a:r>
            <a:endParaRPr/>
          </a:p>
          <a:p>
            <a:pPr indent="0" lvl="0" marL="0" rtl="0" algn="l">
              <a:lnSpc>
                <a:spcPct val="90000"/>
              </a:lnSpc>
              <a:spcBef>
                <a:spcPts val="1000"/>
              </a:spcBef>
              <a:spcAft>
                <a:spcPts val="0"/>
              </a:spcAft>
              <a:buSzPts val="1800"/>
              <a:buNone/>
            </a:pPr>
            <a:r>
              <a:rPr lang="de-DE"/>
              <a:t>… as ground truth for model training</a:t>
            </a:r>
            <a:endParaRPr/>
          </a:p>
          <a:p>
            <a:pPr indent="0" lvl="0" marL="0" rtl="0" algn="l">
              <a:lnSpc>
                <a:spcPct val="90000"/>
              </a:lnSpc>
              <a:spcBef>
                <a:spcPts val="1000"/>
              </a:spcBef>
              <a:spcAft>
                <a:spcPts val="0"/>
              </a:spcAft>
              <a:buSzPts val="1800"/>
              <a:buNone/>
            </a:pPr>
            <a:r>
              <a:rPr lang="de-DE"/>
              <a:t>… for re-ranking strategies</a:t>
            </a:r>
            <a:endParaRPr/>
          </a:p>
          <a:p>
            <a:pPr indent="0" lvl="0" marL="0" rtl="0" algn="l">
              <a:lnSpc>
                <a:spcPct val="90000"/>
              </a:lnSpc>
              <a:spcBef>
                <a:spcPts val="1000"/>
              </a:spcBef>
              <a:spcAft>
                <a:spcPts val="0"/>
              </a:spcAft>
              <a:buSzPts val="1800"/>
              <a:buNone/>
            </a:pPr>
            <a:r>
              <a:rPr lang="de-DE"/>
              <a:t>… for discovery mechanisms</a:t>
            </a:r>
            <a:endParaRPr/>
          </a:p>
          <a:p>
            <a:pPr indent="0" lvl="0" marL="0" rtl="0" algn="l">
              <a:lnSpc>
                <a:spcPct val="90000"/>
              </a:lnSpc>
              <a:spcBef>
                <a:spcPts val="1000"/>
              </a:spcBef>
              <a:spcAft>
                <a:spcPts val="0"/>
              </a:spcAft>
              <a:buSzPts val="1800"/>
              <a:buNone/>
            </a:pPr>
            <a:r>
              <a:t/>
            </a:r>
            <a:endParaRPr/>
          </a:p>
        </p:txBody>
      </p:sp>
      <p:pic>
        <p:nvPicPr>
          <p:cNvPr id="194" name="Google Shape;194;g3d608b370c8_0_40"/>
          <p:cNvPicPr preferRelativeResize="0"/>
          <p:nvPr/>
        </p:nvPicPr>
        <p:blipFill rotWithShape="1">
          <a:blip r:embed="rId3">
            <a:alphaModFix/>
          </a:blip>
          <a:srcRect b="0" l="0" r="0" t="0"/>
          <a:stretch/>
        </p:blipFill>
        <p:spPr>
          <a:xfrm>
            <a:off x="7208300" y="3956093"/>
            <a:ext cx="1478885" cy="1475799"/>
          </a:xfrm>
          <a:prstGeom prst="rect">
            <a:avLst/>
          </a:prstGeom>
          <a:noFill/>
          <a:ln>
            <a:noFill/>
          </a:ln>
        </p:spPr>
      </p:pic>
      <p:pic>
        <p:nvPicPr>
          <p:cNvPr id="195" name="Google Shape;195;g3d608b370c8_0_40"/>
          <p:cNvPicPr preferRelativeResize="0"/>
          <p:nvPr/>
        </p:nvPicPr>
        <p:blipFill rotWithShape="1">
          <a:blip r:embed="rId4">
            <a:alphaModFix/>
          </a:blip>
          <a:srcRect b="0" l="0" r="0" t="0"/>
          <a:stretch/>
        </p:blipFill>
        <p:spPr>
          <a:xfrm>
            <a:off x="9055869" y="3793287"/>
            <a:ext cx="2022522" cy="2022522"/>
          </a:xfrm>
          <a:prstGeom prst="rect">
            <a:avLst/>
          </a:prstGeom>
          <a:noFill/>
          <a:ln>
            <a:noFill/>
          </a:ln>
        </p:spPr>
      </p:pic>
      <p:pic>
        <p:nvPicPr>
          <p:cNvPr id="196" name="Google Shape;196;g3d608b370c8_0_40"/>
          <p:cNvPicPr preferRelativeResize="0"/>
          <p:nvPr/>
        </p:nvPicPr>
        <p:blipFill rotWithShape="1">
          <a:blip r:embed="rId5">
            <a:alphaModFix/>
          </a:blip>
          <a:srcRect b="0" l="0" r="0" t="0"/>
          <a:stretch/>
        </p:blipFill>
        <p:spPr>
          <a:xfrm>
            <a:off x="7190750" y="1921685"/>
            <a:ext cx="1513975" cy="1514000"/>
          </a:xfrm>
          <a:prstGeom prst="rect">
            <a:avLst/>
          </a:prstGeom>
          <a:noFill/>
          <a:ln>
            <a:noFill/>
          </a:ln>
        </p:spPr>
      </p:pic>
      <p:grpSp>
        <p:nvGrpSpPr>
          <p:cNvPr id="197" name="Google Shape;197;g3d608b370c8_0_40"/>
          <p:cNvGrpSpPr/>
          <p:nvPr/>
        </p:nvGrpSpPr>
        <p:grpSpPr>
          <a:xfrm>
            <a:off x="9268675" y="1825625"/>
            <a:ext cx="1596928" cy="1706123"/>
            <a:chOff x="2146253" y="1309791"/>
            <a:chExt cx="1968600" cy="2103209"/>
          </a:xfrm>
        </p:grpSpPr>
        <p:pic>
          <p:nvPicPr>
            <p:cNvPr id="198" name="Google Shape;198;g3d608b370c8_0_40"/>
            <p:cNvPicPr preferRelativeResize="0"/>
            <p:nvPr/>
          </p:nvPicPr>
          <p:blipFill rotWithShape="1">
            <a:blip r:embed="rId6">
              <a:alphaModFix/>
            </a:blip>
            <a:srcRect b="0" l="0" r="0" t="0"/>
            <a:stretch/>
          </p:blipFill>
          <p:spPr>
            <a:xfrm>
              <a:off x="2585838" y="1816688"/>
              <a:ext cx="1089425" cy="1089425"/>
            </a:xfrm>
            <a:prstGeom prst="rect">
              <a:avLst/>
            </a:prstGeom>
            <a:noFill/>
            <a:ln>
              <a:noFill/>
            </a:ln>
          </p:spPr>
        </p:pic>
        <p:pic>
          <p:nvPicPr>
            <p:cNvPr id="199" name="Google Shape;199;g3d608b370c8_0_40"/>
            <p:cNvPicPr preferRelativeResize="0"/>
            <p:nvPr/>
          </p:nvPicPr>
          <p:blipFill rotWithShape="1">
            <a:blip r:embed="rId7">
              <a:alphaModFix/>
            </a:blip>
            <a:srcRect b="0" l="0" r="0" t="0"/>
            <a:stretch/>
          </p:blipFill>
          <p:spPr>
            <a:xfrm>
              <a:off x="2146253" y="1309791"/>
              <a:ext cx="1968600" cy="2103209"/>
            </a:xfrm>
            <a:prstGeom prst="rect">
              <a:avLst/>
            </a:prstGeom>
            <a:noFill/>
            <a:ln>
              <a:noFill/>
            </a:ln>
          </p:spPr>
        </p:pic>
      </p:gr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pic>
        <p:nvPicPr>
          <p:cNvPr id="204" name="Google Shape;204;p3"/>
          <p:cNvPicPr preferRelativeResize="0"/>
          <p:nvPr/>
        </p:nvPicPr>
        <p:blipFill rotWithShape="1">
          <a:blip r:embed="rId3">
            <a:alphaModFix/>
          </a:blip>
          <a:srcRect b="2506" l="17955" r="3571" t="0"/>
          <a:stretch/>
        </p:blipFill>
        <p:spPr>
          <a:xfrm>
            <a:off x="0" y="28225"/>
            <a:ext cx="9175201" cy="6801550"/>
          </a:xfrm>
          <a:prstGeom prst="rect">
            <a:avLst/>
          </a:prstGeom>
          <a:noFill/>
          <a:ln>
            <a:noFill/>
          </a:ln>
        </p:spPr>
      </p:pic>
      <p:pic>
        <p:nvPicPr>
          <p:cNvPr id="205" name="Google Shape;205;p3"/>
          <p:cNvPicPr preferRelativeResize="0"/>
          <p:nvPr/>
        </p:nvPicPr>
        <p:blipFill rotWithShape="1">
          <a:blip r:embed="rId4">
            <a:alphaModFix/>
          </a:blip>
          <a:srcRect b="0" l="0" r="0" t="0"/>
          <a:stretch/>
        </p:blipFill>
        <p:spPr>
          <a:xfrm>
            <a:off x="5372875" y="3142550"/>
            <a:ext cx="1849075" cy="1260125"/>
          </a:xfrm>
          <a:prstGeom prst="rect">
            <a:avLst/>
          </a:prstGeom>
          <a:noFill/>
          <a:ln>
            <a:noFill/>
          </a:ln>
        </p:spPr>
      </p:pic>
      <p:pic>
        <p:nvPicPr>
          <p:cNvPr id="206" name="Google Shape;206;p3"/>
          <p:cNvPicPr preferRelativeResize="0"/>
          <p:nvPr/>
        </p:nvPicPr>
        <p:blipFill rotWithShape="1">
          <a:blip r:embed="rId5">
            <a:alphaModFix/>
          </a:blip>
          <a:srcRect b="17932" l="0" r="23401" t="0"/>
          <a:stretch/>
        </p:blipFill>
        <p:spPr>
          <a:xfrm flipH="1">
            <a:off x="7406640" y="-65335"/>
            <a:ext cx="4840224" cy="6949974"/>
          </a:xfrm>
          <a:prstGeom prst="rect">
            <a:avLst/>
          </a:prstGeom>
          <a:noFill/>
          <a:ln>
            <a:noFill/>
          </a:ln>
        </p:spPr>
      </p:pic>
      <p:sp>
        <p:nvSpPr>
          <p:cNvPr id="207" name="Google Shape;207;p3"/>
          <p:cNvSpPr txBox="1"/>
          <p:nvPr/>
        </p:nvSpPr>
        <p:spPr>
          <a:xfrm>
            <a:off x="2245700" y="1641668"/>
            <a:ext cx="67410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0" i="0" lang="de-DE" sz="1800" u="sng" cap="none" strike="noStrike">
                <a:solidFill>
                  <a:srgbClr val="0F4AD0"/>
                </a:solidFill>
                <a:latin typeface="Calibri"/>
                <a:ea typeface="Calibri"/>
                <a:cs typeface="Calibri"/>
                <a:sym typeface="Calibri"/>
              </a:rPr>
              <a:t>https://www.monasterium.net/mom/</a:t>
            </a:r>
            <a:r>
              <a:rPr b="0" i="0" lang="de-DE" sz="1800" u="sng" cap="none" strike="noStrike">
                <a:solidFill>
                  <a:srgbClr val="0F4AD0"/>
                </a:solidFill>
                <a:highlight>
                  <a:srgbClr val="FFFF00"/>
                </a:highlight>
                <a:latin typeface="Calibri"/>
                <a:ea typeface="Calibri"/>
                <a:cs typeface="Calibri"/>
                <a:sym typeface="Calibri"/>
              </a:rPr>
              <a:t>IlluminierteUrkunden</a:t>
            </a:r>
            <a:r>
              <a:rPr b="0" i="0" lang="de-DE" sz="1800" u="sng" cap="none" strike="noStrike">
                <a:solidFill>
                  <a:srgbClr val="0F4AD0"/>
                </a:solidFill>
                <a:latin typeface="Calibri"/>
                <a:ea typeface="Calibri"/>
                <a:cs typeface="Calibri"/>
                <a:sym typeface="Calibri"/>
              </a:rPr>
              <a:t>/collection</a:t>
            </a:r>
            <a:endParaRPr b="0" i="0" sz="1700" u="sng" cap="none" strike="noStrike">
              <a:solidFill>
                <a:srgbClr val="0F4AD0"/>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pic>
        <p:nvPicPr>
          <p:cNvPr id="212" name="Google Shape;212;p30"/>
          <p:cNvPicPr preferRelativeResize="0"/>
          <p:nvPr/>
        </p:nvPicPr>
        <p:blipFill rotWithShape="1">
          <a:blip r:embed="rId3">
            <a:alphaModFix/>
          </a:blip>
          <a:srcRect b="0" l="0" r="0" t="0"/>
          <a:stretch/>
        </p:blipFill>
        <p:spPr>
          <a:xfrm>
            <a:off x="-50208" y="0"/>
            <a:ext cx="10770146" cy="8524531"/>
          </a:xfrm>
          <a:prstGeom prst="rect">
            <a:avLst/>
          </a:prstGeom>
          <a:noFill/>
          <a:ln>
            <a:noFill/>
          </a:ln>
        </p:spPr>
      </p:pic>
      <p:pic>
        <p:nvPicPr>
          <p:cNvPr id="213" name="Google Shape;213;p30"/>
          <p:cNvPicPr preferRelativeResize="0"/>
          <p:nvPr/>
        </p:nvPicPr>
        <p:blipFill rotWithShape="1">
          <a:blip r:embed="rId4">
            <a:alphaModFix/>
          </a:blip>
          <a:srcRect b="0" l="0" r="0" t="0"/>
          <a:stretch/>
        </p:blipFill>
        <p:spPr>
          <a:xfrm>
            <a:off x="1473913" y="5249096"/>
            <a:ext cx="7981950" cy="1762125"/>
          </a:xfrm>
          <a:prstGeom prst="rect">
            <a:avLst/>
          </a:prstGeom>
          <a:noFill/>
          <a:ln>
            <a:noFill/>
          </a:ln>
        </p:spPr>
      </p:pic>
      <p:pic>
        <p:nvPicPr>
          <p:cNvPr id="214" name="Google Shape;214;p30"/>
          <p:cNvPicPr preferRelativeResize="0"/>
          <p:nvPr/>
        </p:nvPicPr>
        <p:blipFill rotWithShape="1">
          <a:blip r:embed="rId5">
            <a:alphaModFix/>
          </a:blip>
          <a:srcRect b="0" l="4671" r="0" t="0"/>
          <a:stretch/>
        </p:blipFill>
        <p:spPr>
          <a:xfrm>
            <a:off x="7052931" y="-390971"/>
            <a:ext cx="5303385" cy="7402192"/>
          </a:xfrm>
          <a:prstGeom prst="rect">
            <a:avLst/>
          </a:prstGeom>
          <a:noFill/>
          <a:ln>
            <a:noFill/>
          </a:ln>
        </p:spPr>
      </p:pic>
      <p:pic>
        <p:nvPicPr>
          <p:cNvPr id="215" name="Google Shape;215;p30"/>
          <p:cNvPicPr preferRelativeResize="0"/>
          <p:nvPr/>
        </p:nvPicPr>
        <p:blipFill rotWithShape="1">
          <a:blip r:embed="rId6">
            <a:alphaModFix/>
          </a:blip>
          <a:srcRect b="5863" l="13823" r="27173" t="12640"/>
          <a:stretch/>
        </p:blipFill>
        <p:spPr>
          <a:xfrm>
            <a:off x="4312344" y="1510685"/>
            <a:ext cx="1967024" cy="1304113"/>
          </a:xfrm>
          <a:prstGeom prst="rect">
            <a:avLst/>
          </a:prstGeom>
          <a:noFill/>
          <a:ln>
            <a:noFill/>
          </a:ln>
        </p:spPr>
      </p:pic>
      <p:sp>
        <p:nvSpPr>
          <p:cNvPr id="216" name="Google Shape;216;p30"/>
          <p:cNvSpPr txBox="1"/>
          <p:nvPr/>
        </p:nvSpPr>
        <p:spPr>
          <a:xfrm>
            <a:off x="1349230" y="37243"/>
            <a:ext cx="4928738" cy="646331"/>
          </a:xfrm>
          <a:prstGeom prst="rect">
            <a:avLst/>
          </a:prstGeom>
          <a:solidFill>
            <a:schemeClr val="lt1"/>
          </a:solidFill>
          <a:ln cap="flat" cmpd="sng" w="38100">
            <a:solidFill>
              <a:srgbClr val="FF0000"/>
            </a:solidFill>
            <a:prstDash val="solid"/>
            <a:round/>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0" i="0" lang="de-DE" sz="1800" u="sng" cap="none" strike="noStrike">
                <a:solidFill>
                  <a:srgbClr val="0563C1"/>
                </a:solidFill>
                <a:latin typeface="Arial"/>
                <a:ea typeface="Arial"/>
                <a:cs typeface="Arial"/>
                <a:sym typeface="Arial"/>
                <a:hlinkClick r:id="rId7">
                  <a:extLst>
                    <a:ext uri="{A12FA001-AC4F-418D-AE19-62706E023703}">
                      <ahyp:hlinkClr val="tx"/>
                    </a:ext>
                  </a:extLst>
                </a:hlinkClick>
              </a:rPr>
              <a:t>https://www.monasterium.net/mom/Illuminierte</a:t>
            </a:r>
            <a:br>
              <a:rPr b="0" i="0" lang="de-DE" sz="1800" u="sng" cap="none" strike="noStrike">
                <a:solidFill>
                  <a:srgbClr val="0563C1"/>
                </a:solidFill>
                <a:latin typeface="Arial"/>
                <a:ea typeface="Arial"/>
                <a:cs typeface="Arial"/>
                <a:sym typeface="Arial"/>
                <a:hlinkClick r:id="rId8">
                  <a:extLst>
                    <a:ext uri="{A12FA001-AC4F-418D-AE19-62706E023703}">
                      <ahyp:hlinkClr val="tx"/>
                    </a:ext>
                  </a:extLst>
                </a:hlinkClick>
              </a:rPr>
            </a:br>
            <a:r>
              <a:rPr b="0" i="0" lang="de-DE" sz="1800" u="sng" cap="none" strike="noStrike">
                <a:solidFill>
                  <a:srgbClr val="0563C1"/>
                </a:solidFill>
                <a:latin typeface="Arial"/>
                <a:ea typeface="Arial"/>
                <a:cs typeface="Arial"/>
                <a:sym typeface="Arial"/>
                <a:hlinkClick r:id="rId9">
                  <a:extLst>
                    <a:ext uri="{A12FA001-AC4F-418D-AE19-62706E023703}">
                      <ahyp:hlinkClr val="tx"/>
                    </a:ext>
                  </a:extLst>
                </a:hlinkClick>
              </a:rPr>
              <a:t>Urkunden/</a:t>
            </a:r>
            <a:r>
              <a:rPr b="0" i="0" lang="de-DE" sz="1800" u="sng" cap="none" strike="noStrike">
                <a:solidFill>
                  <a:srgbClr val="FF0000"/>
                </a:solidFill>
                <a:latin typeface="Arial"/>
                <a:ea typeface="Arial"/>
                <a:cs typeface="Arial"/>
                <a:sym typeface="Arial"/>
                <a:hlinkClick r:id="rId10">
                  <a:extLst>
                    <a:ext uri="{A12FA001-AC4F-418D-AE19-62706E023703}">
                      <ahyp:hlinkClr val="tx"/>
                    </a:ext>
                  </a:extLst>
                </a:hlinkClick>
              </a:rPr>
              <a:t>images</a:t>
            </a:r>
            <a:r>
              <a:rPr b="0" i="0" lang="de-DE" sz="1800" u="sng" cap="none" strike="noStrike">
                <a:solidFill>
                  <a:srgbClr val="0563C1"/>
                </a:solidFill>
                <a:latin typeface="Arial"/>
                <a:ea typeface="Arial"/>
                <a:cs typeface="Arial"/>
                <a:sym typeface="Arial"/>
                <a:hlinkClick r:id="rId11">
                  <a:extLst>
                    <a:ext uri="{A12FA001-AC4F-418D-AE19-62706E023703}">
                      <ahyp:hlinkClr val="tx"/>
                    </a:ext>
                  </a:extLst>
                </a:hlinkClick>
              </a:rPr>
              <a:t>?block=52</a:t>
            </a:r>
            <a:endParaRPr b="0" i="0" sz="1900" u="sng" cap="none" strike="noStrike">
              <a:solidFill>
                <a:srgbClr val="0F4AD0"/>
              </a:solidFill>
              <a:latin typeface="Arial"/>
              <a:ea typeface="Arial"/>
              <a:cs typeface="Arial"/>
              <a:sym typeface="Arial"/>
            </a:endParaRPr>
          </a:p>
        </p:txBody>
      </p:sp>
      <p:sp>
        <p:nvSpPr>
          <p:cNvPr id="217" name="Google Shape;217;p30"/>
          <p:cNvSpPr/>
          <p:nvPr/>
        </p:nvSpPr>
        <p:spPr>
          <a:xfrm>
            <a:off x="4177644" y="1416163"/>
            <a:ext cx="1637729" cy="382138"/>
          </a:xfrm>
          <a:prstGeom prst="ellipse">
            <a:avLst/>
          </a:prstGeom>
          <a:noFill/>
          <a:ln cap="flat" cmpd="sng" w="381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cxnSp>
        <p:nvCxnSpPr>
          <p:cNvPr id="218" name="Google Shape;218;p30"/>
          <p:cNvCxnSpPr>
            <a:endCxn id="217" idx="0"/>
          </p:cNvCxnSpPr>
          <p:nvPr/>
        </p:nvCxnSpPr>
        <p:spPr>
          <a:xfrm>
            <a:off x="4119309" y="675463"/>
            <a:ext cx="877200" cy="740700"/>
          </a:xfrm>
          <a:prstGeom prst="straightConnector1">
            <a:avLst/>
          </a:prstGeom>
          <a:noFill/>
          <a:ln cap="flat" cmpd="sng" w="38100">
            <a:solidFill>
              <a:srgbClr val="FF0000"/>
            </a:solidFill>
            <a:prstDash val="solid"/>
            <a:round/>
            <a:headEnd len="sm" w="sm" type="none"/>
            <a:tailEnd len="med" w="med" type="triangle"/>
          </a:ln>
        </p:spPr>
      </p:cxnSp>
      <p:sp>
        <p:nvSpPr>
          <p:cNvPr id="219" name="Google Shape;219;p30"/>
          <p:cNvSpPr/>
          <p:nvPr/>
        </p:nvSpPr>
        <p:spPr>
          <a:xfrm>
            <a:off x="4394579" y="3429000"/>
            <a:ext cx="1701421" cy="5346510"/>
          </a:xfrm>
          <a:prstGeom prst="rect">
            <a:avLst/>
          </a:prstGeom>
          <a:noFill/>
          <a:ln cap="flat" cmpd="sng" w="381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pic>
        <p:nvPicPr>
          <p:cNvPr id="220" name="Google Shape;220;p30"/>
          <p:cNvPicPr preferRelativeResize="0"/>
          <p:nvPr/>
        </p:nvPicPr>
        <p:blipFill rotWithShape="1">
          <a:blip r:embed="rId6">
            <a:alphaModFix/>
          </a:blip>
          <a:srcRect b="5863" l="13823" r="5720" t="73922"/>
          <a:stretch/>
        </p:blipFill>
        <p:spPr>
          <a:xfrm>
            <a:off x="4330781" y="2491314"/>
            <a:ext cx="2682236" cy="323484"/>
          </a:xfrm>
          <a:prstGeom prst="rect">
            <a:avLst/>
          </a:prstGeom>
          <a:noFill/>
          <a:ln>
            <a:noFill/>
          </a:ln>
        </p:spPr>
      </p:pic>
      <p:sp>
        <p:nvSpPr>
          <p:cNvPr id="221" name="Google Shape;221;p30"/>
          <p:cNvSpPr/>
          <p:nvPr/>
        </p:nvSpPr>
        <p:spPr>
          <a:xfrm>
            <a:off x="1472062" y="5249096"/>
            <a:ext cx="2922517" cy="1204867"/>
          </a:xfrm>
          <a:prstGeom prst="rect">
            <a:avLst/>
          </a:prstGeom>
          <a:noFill/>
          <a:ln cap="flat" cmpd="sng" w="381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 name="Shape 225"/>
        <p:cNvGrpSpPr/>
        <p:nvPr/>
      </p:nvGrpSpPr>
      <p:grpSpPr>
        <a:xfrm>
          <a:off x="0" y="0"/>
          <a:ext cx="0" cy="0"/>
          <a:chOff x="0" y="0"/>
          <a:chExt cx="0" cy="0"/>
        </a:xfrm>
      </p:grpSpPr>
      <p:sp>
        <p:nvSpPr>
          <p:cNvPr id="226" name="Google Shape;226;g3d2f324ff86_0_7"/>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1800"/>
              <a:buNone/>
            </a:pPr>
            <a:r>
              <a:t/>
            </a:r>
            <a:endParaRPr/>
          </a:p>
        </p:txBody>
      </p:sp>
      <p:sp>
        <p:nvSpPr>
          <p:cNvPr id="227" name="Google Shape;227;g3d2f324ff86_0_7"/>
          <p:cNvSpPr txBox="1"/>
          <p:nvPr>
            <p:ph idx="1" type="body"/>
          </p:nvPr>
        </p:nvSpPr>
        <p:spPr>
          <a:xfrm>
            <a:off x="838200" y="1825625"/>
            <a:ext cx="10515600" cy="43512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1000"/>
              </a:spcBef>
              <a:spcAft>
                <a:spcPts val="0"/>
              </a:spcAft>
              <a:buSzPts val="1800"/>
              <a:buNone/>
            </a:pPr>
            <a:r>
              <a:t/>
            </a:r>
            <a:endParaRPr/>
          </a:p>
        </p:txBody>
      </p:sp>
      <p:pic>
        <p:nvPicPr>
          <p:cNvPr id="228" name="Google Shape;228;g3d2f324ff86_0_7"/>
          <p:cNvPicPr preferRelativeResize="0"/>
          <p:nvPr/>
        </p:nvPicPr>
        <p:blipFill rotWithShape="1">
          <a:blip r:embed="rId3">
            <a:alphaModFix/>
          </a:blip>
          <a:srcRect b="0" l="0" r="0" t="0"/>
          <a:stretch/>
        </p:blipFill>
        <p:spPr>
          <a:xfrm>
            <a:off x="0" y="0"/>
            <a:ext cx="12090450" cy="680087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 name="Shape 232"/>
        <p:cNvGrpSpPr/>
        <p:nvPr/>
      </p:nvGrpSpPr>
      <p:grpSpPr>
        <a:xfrm>
          <a:off x="0" y="0"/>
          <a:ext cx="0" cy="0"/>
          <a:chOff x="0" y="0"/>
          <a:chExt cx="0" cy="0"/>
        </a:xfrm>
      </p:grpSpPr>
      <p:pic>
        <p:nvPicPr>
          <p:cNvPr id="233" name="Google Shape;233;p9"/>
          <p:cNvPicPr preferRelativeResize="0"/>
          <p:nvPr/>
        </p:nvPicPr>
        <p:blipFill rotWithShape="1">
          <a:blip r:embed="rId3">
            <a:alphaModFix/>
          </a:blip>
          <a:srcRect b="15443" l="0" r="0" t="0"/>
          <a:stretch/>
        </p:blipFill>
        <p:spPr>
          <a:xfrm>
            <a:off x="0" y="1"/>
            <a:ext cx="13598687" cy="685800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7" name="Shape 237"/>
        <p:cNvGrpSpPr/>
        <p:nvPr/>
      </p:nvGrpSpPr>
      <p:grpSpPr>
        <a:xfrm>
          <a:off x="0" y="0"/>
          <a:ext cx="0" cy="0"/>
          <a:chOff x="0" y="0"/>
          <a:chExt cx="0" cy="0"/>
        </a:xfrm>
      </p:grpSpPr>
      <p:pic>
        <p:nvPicPr>
          <p:cNvPr id="238" name="Google Shape;238;p10"/>
          <p:cNvPicPr preferRelativeResize="0"/>
          <p:nvPr/>
        </p:nvPicPr>
        <p:blipFill rotWithShape="1">
          <a:blip r:embed="rId3">
            <a:alphaModFix/>
          </a:blip>
          <a:srcRect b="0" l="0" r="0" t="0"/>
          <a:stretch/>
        </p:blipFill>
        <p:spPr>
          <a:xfrm>
            <a:off x="3707746" y="0"/>
            <a:ext cx="8484254" cy="6858000"/>
          </a:xfrm>
          <a:prstGeom prst="rect">
            <a:avLst/>
          </a:prstGeom>
          <a:noFill/>
          <a:ln>
            <a:noFill/>
          </a:ln>
        </p:spPr>
      </p:pic>
      <p:pic>
        <p:nvPicPr>
          <p:cNvPr id="239" name="Google Shape;239;p10"/>
          <p:cNvPicPr preferRelativeResize="0"/>
          <p:nvPr/>
        </p:nvPicPr>
        <p:blipFill rotWithShape="1">
          <a:blip r:embed="rId4">
            <a:alphaModFix/>
          </a:blip>
          <a:srcRect b="0" l="0" r="46930" t="0"/>
          <a:stretch/>
        </p:blipFill>
        <p:spPr>
          <a:xfrm>
            <a:off x="0" y="186769"/>
            <a:ext cx="3629320" cy="3791342"/>
          </a:xfrm>
          <a:prstGeom prst="rect">
            <a:avLst/>
          </a:prstGeom>
          <a:noFill/>
          <a:ln>
            <a:noFill/>
          </a:ln>
        </p:spPr>
      </p:pic>
      <p:sp>
        <p:nvSpPr>
          <p:cNvPr id="240" name="Google Shape;240;p10"/>
          <p:cNvSpPr txBox="1"/>
          <p:nvPr/>
        </p:nvSpPr>
        <p:spPr>
          <a:xfrm>
            <a:off x="207389" y="4503358"/>
            <a:ext cx="6127422" cy="92333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de-DE" sz="1800" u="sng" cap="none" strike="noStrike">
                <a:solidFill>
                  <a:srgbClr val="0033CC"/>
                </a:solidFill>
                <a:latin typeface="Calibri"/>
                <a:ea typeface="Calibri"/>
                <a:cs typeface="Calibri"/>
                <a:sym typeface="Calibri"/>
                <a:hlinkClick r:id="rId5">
                  <a:extLst>
                    <a:ext uri="{A12FA001-AC4F-418D-AE19-62706E023703}">
                      <ahyp:hlinkClr val="tx"/>
                    </a:ext>
                  </a:extLst>
                </a:hlinkClick>
              </a:rPr>
              <a:t>https://www.monasterium.net/</a:t>
            </a:r>
            <a:br>
              <a:rPr b="0" i="0" lang="de-DE" sz="1800" u="sng" cap="none" strike="noStrike">
                <a:solidFill>
                  <a:srgbClr val="0033CC"/>
                </a:solidFill>
                <a:latin typeface="Calibri"/>
                <a:ea typeface="Calibri"/>
                <a:cs typeface="Calibri"/>
                <a:sym typeface="Calibri"/>
                <a:hlinkClick r:id="rId6">
                  <a:extLst>
                    <a:ext uri="{A12FA001-AC4F-418D-AE19-62706E023703}">
                      <ahyp:hlinkClr val="tx"/>
                    </a:ext>
                  </a:extLst>
                </a:hlinkClick>
              </a:rPr>
            </a:br>
            <a:r>
              <a:rPr b="0" i="0" lang="de-DE" sz="1800" u="sng" cap="none" strike="noStrike">
                <a:solidFill>
                  <a:srgbClr val="0033CC"/>
                </a:solidFill>
                <a:latin typeface="Calibri"/>
                <a:ea typeface="Calibri"/>
                <a:cs typeface="Calibri"/>
                <a:sym typeface="Calibri"/>
                <a:hlinkClick r:id="rId7">
                  <a:extLst>
                    <a:ext uri="{A12FA001-AC4F-418D-AE19-62706E023703}">
                      <ahyp:hlinkClr val="tx"/>
                    </a:ext>
                  </a:extLst>
                </a:hlinkClick>
              </a:rPr>
              <a:t>mom/IlluminierteUrkunden/</a:t>
            </a:r>
            <a:br>
              <a:rPr b="0" i="0" lang="de-DE" sz="1800" u="sng" cap="none" strike="noStrike">
                <a:solidFill>
                  <a:srgbClr val="0033CC"/>
                </a:solidFill>
                <a:latin typeface="Calibri"/>
                <a:ea typeface="Calibri"/>
                <a:cs typeface="Calibri"/>
                <a:sym typeface="Calibri"/>
                <a:hlinkClick r:id="rId8">
                  <a:extLst>
                    <a:ext uri="{A12FA001-AC4F-418D-AE19-62706E023703}">
                      <ahyp:hlinkClr val="tx"/>
                    </a:ext>
                  </a:extLst>
                </a:hlinkClick>
              </a:rPr>
            </a:br>
            <a:r>
              <a:rPr b="0" i="0" lang="de-DE" sz="1800" u="sng" cap="none" strike="noStrike">
                <a:solidFill>
                  <a:srgbClr val="0033CC"/>
                </a:solidFill>
                <a:latin typeface="Calibri"/>
                <a:ea typeface="Calibri"/>
                <a:cs typeface="Calibri"/>
                <a:sym typeface="Calibri"/>
                <a:hlinkClick r:id="rId9">
                  <a:extLst>
                    <a:ext uri="{A12FA001-AC4F-418D-AE19-62706E023703}">
                      <ahyp:hlinkClr val="tx"/>
                    </a:ext>
                  </a:extLst>
                </a:hlinkClick>
              </a:rPr>
              <a:t>1439-07-06_Paris/charter</a:t>
            </a:r>
            <a:r>
              <a:rPr b="0" i="0" lang="de-DE" sz="1800" u="sng" cap="none" strike="noStrike">
                <a:solidFill>
                  <a:srgbClr val="0033CC"/>
                </a:solidFill>
                <a:latin typeface="Calibri"/>
                <a:ea typeface="Calibri"/>
                <a:cs typeface="Calibri"/>
                <a:sym typeface="Calibri"/>
              </a:rPr>
              <a:t> </a:t>
            </a:r>
            <a:r>
              <a:rPr b="0" i="0" lang="de-DE" sz="1800" u="none" cap="none" strike="noStrike">
                <a:solidFill>
                  <a:srgbClr val="0033CC"/>
                </a:solidFill>
                <a:latin typeface="Calibri"/>
                <a:ea typeface="Calibri"/>
                <a:cs typeface="Calibri"/>
                <a:sym typeface="Calibri"/>
              </a:rPr>
              <a:t> </a:t>
            </a:r>
            <a:endParaRPr b="0" i="0" sz="1400" u="none" cap="none" strike="noStrike">
              <a:solidFill>
                <a:srgbClr val="0033CC"/>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4" name="Shape 244"/>
        <p:cNvGrpSpPr/>
        <p:nvPr/>
      </p:nvGrpSpPr>
      <p:grpSpPr>
        <a:xfrm>
          <a:off x="0" y="0"/>
          <a:ext cx="0" cy="0"/>
          <a:chOff x="0" y="0"/>
          <a:chExt cx="0" cy="0"/>
        </a:xfrm>
      </p:grpSpPr>
      <p:pic>
        <p:nvPicPr>
          <p:cNvPr id="245" name="Google Shape;245;p12"/>
          <p:cNvPicPr preferRelativeResize="0"/>
          <p:nvPr/>
        </p:nvPicPr>
        <p:blipFill rotWithShape="1">
          <a:blip r:embed="rId3">
            <a:alphaModFix/>
          </a:blip>
          <a:srcRect b="5154" l="3848" r="3780" t="0"/>
          <a:stretch/>
        </p:blipFill>
        <p:spPr>
          <a:xfrm>
            <a:off x="3286539" y="0"/>
            <a:ext cx="8905461" cy="6858000"/>
          </a:xfrm>
          <a:prstGeom prst="rect">
            <a:avLst/>
          </a:prstGeom>
          <a:noFill/>
          <a:ln>
            <a:noFill/>
          </a:ln>
        </p:spPr>
      </p:pic>
      <p:sp>
        <p:nvSpPr>
          <p:cNvPr id="246" name="Google Shape;246;p12"/>
          <p:cNvSpPr txBox="1"/>
          <p:nvPr/>
        </p:nvSpPr>
        <p:spPr>
          <a:xfrm>
            <a:off x="1572" y="4663615"/>
            <a:ext cx="6094428" cy="92333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de-DE" sz="1800" u="sng" cap="none" strike="noStrike">
                <a:solidFill>
                  <a:srgbClr val="0033CC"/>
                </a:solidFill>
                <a:latin typeface="Calibri"/>
                <a:ea typeface="Calibri"/>
                <a:cs typeface="Calibri"/>
                <a:sym typeface="Calibri"/>
                <a:hlinkClick r:id="rId4">
                  <a:extLst>
                    <a:ext uri="{A12FA001-AC4F-418D-AE19-62706E023703}">
                      <ahyp:hlinkClr val="tx"/>
                    </a:ext>
                  </a:extLst>
                </a:hlinkClick>
              </a:rPr>
              <a:t>https://www.monasterium.net/</a:t>
            </a:r>
            <a:br>
              <a:rPr b="0" i="0" lang="de-DE" sz="1800" u="sng" cap="none" strike="noStrike">
                <a:solidFill>
                  <a:srgbClr val="0033CC"/>
                </a:solidFill>
                <a:latin typeface="Calibri"/>
                <a:ea typeface="Calibri"/>
                <a:cs typeface="Calibri"/>
                <a:sym typeface="Calibri"/>
                <a:hlinkClick r:id="rId5">
                  <a:extLst>
                    <a:ext uri="{A12FA001-AC4F-418D-AE19-62706E023703}">
                      <ahyp:hlinkClr val="tx"/>
                    </a:ext>
                  </a:extLst>
                </a:hlinkClick>
              </a:rPr>
            </a:br>
            <a:r>
              <a:rPr b="0" i="0" lang="de-DE" sz="1800" u="sng" cap="none" strike="noStrike">
                <a:solidFill>
                  <a:srgbClr val="0033CC"/>
                </a:solidFill>
                <a:latin typeface="Calibri"/>
                <a:ea typeface="Calibri"/>
                <a:cs typeface="Calibri"/>
                <a:sym typeface="Calibri"/>
                <a:hlinkClick r:id="rId6">
                  <a:extLst>
                    <a:ext uri="{A12FA001-AC4F-418D-AE19-62706E023703}">
                      <ahyp:hlinkClr val="tx"/>
                    </a:ext>
                  </a:extLst>
                </a:hlinkClick>
              </a:rPr>
              <a:t>mom/IlluminierteUrkunden/</a:t>
            </a:r>
            <a:br>
              <a:rPr b="0" i="0" lang="de-DE" sz="1800" u="sng" cap="none" strike="noStrike">
                <a:solidFill>
                  <a:srgbClr val="0033CC"/>
                </a:solidFill>
                <a:latin typeface="Calibri"/>
                <a:ea typeface="Calibri"/>
                <a:cs typeface="Calibri"/>
                <a:sym typeface="Calibri"/>
                <a:hlinkClick r:id="rId7">
                  <a:extLst>
                    <a:ext uri="{A12FA001-AC4F-418D-AE19-62706E023703}">
                      <ahyp:hlinkClr val="tx"/>
                    </a:ext>
                  </a:extLst>
                </a:hlinkClick>
              </a:rPr>
            </a:br>
            <a:r>
              <a:rPr b="0" i="0" lang="de-DE" sz="1800" u="sng" cap="none" strike="noStrike">
                <a:solidFill>
                  <a:srgbClr val="0033CC"/>
                </a:solidFill>
                <a:latin typeface="Calibri"/>
                <a:ea typeface="Calibri"/>
                <a:cs typeface="Calibri"/>
                <a:sym typeface="Calibri"/>
                <a:hlinkClick r:id="rId8">
                  <a:extLst>
                    <a:ext uri="{A12FA001-AC4F-418D-AE19-62706E023703}">
                      <ahyp:hlinkClr val="tx"/>
                    </a:ext>
                  </a:extLst>
                </a:hlinkClick>
              </a:rPr>
              <a:t>1433-07-15_Dijon/charter</a:t>
            </a:r>
            <a:r>
              <a:rPr b="0" i="0" lang="de-DE" sz="1800" u="none" cap="none" strike="noStrike">
                <a:solidFill>
                  <a:srgbClr val="0033CC"/>
                </a:solidFill>
                <a:latin typeface="Calibri"/>
                <a:ea typeface="Calibri"/>
                <a:cs typeface="Calibri"/>
                <a:sym typeface="Calibri"/>
              </a:rPr>
              <a:t> </a:t>
            </a:r>
            <a:endParaRPr b="0" i="0" sz="1400" u="none" cap="none" strike="noStrike">
              <a:solidFill>
                <a:srgbClr val="0033CC"/>
              </a:solidFill>
              <a:latin typeface="Arial"/>
              <a:ea typeface="Arial"/>
              <a:cs typeface="Arial"/>
              <a:sym typeface="Arial"/>
            </a:endParaRPr>
          </a:p>
        </p:txBody>
      </p:sp>
      <p:sp>
        <p:nvSpPr>
          <p:cNvPr id="247" name="Google Shape;247;p12"/>
          <p:cNvSpPr/>
          <p:nvPr/>
        </p:nvSpPr>
        <p:spPr>
          <a:xfrm>
            <a:off x="8314441" y="4663615"/>
            <a:ext cx="1979629" cy="1463808"/>
          </a:xfrm>
          <a:prstGeom prst="ellipse">
            <a:avLst/>
          </a:prstGeom>
          <a:noFill/>
          <a:ln cap="flat" cmpd="sng" w="38100">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48" name="Google Shape;248;p12"/>
          <p:cNvSpPr txBox="1"/>
          <p:nvPr/>
        </p:nvSpPr>
        <p:spPr>
          <a:xfrm>
            <a:off x="10019670" y="5978951"/>
            <a:ext cx="1114408" cy="64633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de-DE" sz="1800" u="none" cap="none" strike="noStrike">
                <a:solidFill>
                  <a:schemeClr val="dk1"/>
                </a:solidFill>
                <a:latin typeface="Calibri"/>
                <a:ea typeface="Calibri"/>
                <a:cs typeface="Calibri"/>
                <a:sym typeface="Calibri"/>
              </a:rPr>
              <a:t>Johannes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de-DE" sz="1800" u="none" cap="none" strike="noStrike">
                <a:solidFill>
                  <a:schemeClr val="dk1"/>
                </a:solidFill>
                <a:latin typeface="Calibri"/>
                <a:ea typeface="Calibri"/>
                <a:cs typeface="Calibri"/>
                <a:sym typeface="Calibri"/>
              </a:rPr>
              <a:t>de Nursia</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2" name="Shape 252"/>
        <p:cNvGrpSpPr/>
        <p:nvPr/>
      </p:nvGrpSpPr>
      <p:grpSpPr>
        <a:xfrm>
          <a:off x="0" y="0"/>
          <a:ext cx="0" cy="0"/>
          <a:chOff x="0" y="0"/>
          <a:chExt cx="0" cy="0"/>
        </a:xfrm>
      </p:grpSpPr>
      <p:pic>
        <p:nvPicPr>
          <p:cNvPr id="253" name="Google Shape;253;p13"/>
          <p:cNvPicPr preferRelativeResize="0"/>
          <p:nvPr/>
        </p:nvPicPr>
        <p:blipFill rotWithShape="1">
          <a:blip r:embed="rId3">
            <a:alphaModFix/>
          </a:blip>
          <a:srcRect b="0" l="0" r="0" t="0"/>
          <a:stretch/>
        </p:blipFill>
        <p:spPr>
          <a:xfrm>
            <a:off x="1008669" y="0"/>
            <a:ext cx="11183332" cy="6859342"/>
          </a:xfrm>
          <a:prstGeom prst="rect">
            <a:avLst/>
          </a:prstGeom>
          <a:noFill/>
          <a:ln>
            <a:noFill/>
          </a:ln>
        </p:spPr>
      </p:pic>
      <p:pic>
        <p:nvPicPr>
          <p:cNvPr id="254" name="Google Shape;254;p13"/>
          <p:cNvPicPr preferRelativeResize="0"/>
          <p:nvPr/>
        </p:nvPicPr>
        <p:blipFill rotWithShape="1">
          <a:blip r:embed="rId4">
            <a:alphaModFix/>
          </a:blip>
          <a:srcRect b="0" l="4242" r="90073" t="0"/>
          <a:stretch/>
        </p:blipFill>
        <p:spPr>
          <a:xfrm>
            <a:off x="37708" y="-169682"/>
            <a:ext cx="1008669" cy="8338710"/>
          </a:xfrm>
          <a:prstGeom prst="rect">
            <a:avLst/>
          </a:prstGeom>
          <a:noFill/>
          <a:ln>
            <a:noFill/>
          </a:ln>
        </p:spPr>
      </p:pic>
      <p:sp>
        <p:nvSpPr>
          <p:cNvPr id="255" name="Google Shape;255;p13"/>
          <p:cNvSpPr txBox="1"/>
          <p:nvPr/>
        </p:nvSpPr>
        <p:spPr>
          <a:xfrm>
            <a:off x="3254605" y="4734314"/>
            <a:ext cx="3202756" cy="92333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de-DE" sz="1800" u="sng" cap="none" strike="noStrike">
                <a:solidFill>
                  <a:srgbClr val="0033CC"/>
                </a:solidFill>
                <a:latin typeface="Calibri"/>
                <a:ea typeface="Calibri"/>
                <a:cs typeface="Calibri"/>
                <a:sym typeface="Calibri"/>
                <a:hlinkClick r:id="rId5">
                  <a:extLst>
                    <a:ext uri="{A12FA001-AC4F-418D-AE19-62706E023703}">
                      <ahyp:hlinkClr val="tx"/>
                    </a:ext>
                  </a:extLst>
                </a:hlinkClick>
              </a:rPr>
              <a:t>https://www.monasterium.net/</a:t>
            </a:r>
            <a:br>
              <a:rPr b="0" i="0" lang="de-DE" sz="1800" u="sng" cap="none" strike="noStrike">
                <a:solidFill>
                  <a:srgbClr val="0033CC"/>
                </a:solidFill>
                <a:latin typeface="Calibri"/>
                <a:ea typeface="Calibri"/>
                <a:cs typeface="Calibri"/>
                <a:sym typeface="Calibri"/>
                <a:hlinkClick r:id="rId6">
                  <a:extLst>
                    <a:ext uri="{A12FA001-AC4F-418D-AE19-62706E023703}">
                      <ahyp:hlinkClr val="tx"/>
                    </a:ext>
                  </a:extLst>
                </a:hlinkClick>
              </a:rPr>
            </a:br>
            <a:r>
              <a:rPr b="0" i="0" lang="de-DE" sz="1800" u="sng" cap="none" strike="noStrike">
                <a:solidFill>
                  <a:srgbClr val="0033CC"/>
                </a:solidFill>
                <a:latin typeface="Calibri"/>
                <a:ea typeface="Calibri"/>
                <a:cs typeface="Calibri"/>
                <a:sym typeface="Calibri"/>
                <a:hlinkClick r:id="rId7">
                  <a:extLst>
                    <a:ext uri="{A12FA001-AC4F-418D-AE19-62706E023703}">
                      <ahyp:hlinkClr val="tx"/>
                    </a:ext>
                  </a:extLst>
                </a:hlinkClick>
              </a:rPr>
              <a:t>mom/IlluminierteUrkunden/</a:t>
            </a:r>
            <a:br>
              <a:rPr b="0" i="0" lang="de-DE" sz="1800" u="sng" cap="none" strike="noStrike">
                <a:solidFill>
                  <a:srgbClr val="0033CC"/>
                </a:solidFill>
                <a:latin typeface="Calibri"/>
                <a:ea typeface="Calibri"/>
                <a:cs typeface="Calibri"/>
                <a:sym typeface="Calibri"/>
                <a:hlinkClick r:id="rId8">
                  <a:extLst>
                    <a:ext uri="{A12FA001-AC4F-418D-AE19-62706E023703}">
                      <ahyp:hlinkClr val="tx"/>
                    </a:ext>
                  </a:extLst>
                </a:hlinkClick>
              </a:rPr>
            </a:br>
            <a:r>
              <a:rPr b="0" i="0" lang="de-DE" sz="1800" u="sng" cap="none" strike="noStrike">
                <a:solidFill>
                  <a:srgbClr val="0033CC"/>
                </a:solidFill>
                <a:latin typeface="Calibri"/>
                <a:ea typeface="Calibri"/>
                <a:cs typeface="Calibri"/>
                <a:sym typeface="Calibri"/>
                <a:hlinkClick r:id="rId9">
                  <a:extLst>
                    <a:ext uri="{A12FA001-AC4F-418D-AE19-62706E023703}">
                      <ahyp:hlinkClr val="tx"/>
                    </a:ext>
                  </a:extLst>
                </a:hlinkClick>
              </a:rPr>
              <a:t>1431-05-23_Nantes/charter</a:t>
            </a:r>
            <a:r>
              <a:rPr b="0" i="0" lang="de-DE" sz="1800" u="none" cap="none" strike="noStrike">
                <a:solidFill>
                  <a:srgbClr val="0033CC"/>
                </a:solidFill>
                <a:latin typeface="Calibri"/>
                <a:ea typeface="Calibri"/>
                <a:cs typeface="Calibri"/>
                <a:sym typeface="Calibri"/>
              </a:rPr>
              <a:t> </a:t>
            </a:r>
            <a:endParaRPr b="0" i="0" sz="1400" u="none" cap="none" strike="noStrike">
              <a:solidFill>
                <a:srgbClr val="0033CC"/>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sp>
        <p:nvSpPr>
          <p:cNvPr id="99" name="Google Shape;99;g3d608b370c8_0_5"/>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1800"/>
              <a:buNone/>
            </a:pPr>
            <a:r>
              <a:t/>
            </a:r>
            <a:endParaRPr/>
          </a:p>
        </p:txBody>
      </p:sp>
      <p:sp>
        <p:nvSpPr>
          <p:cNvPr id="100" name="Google Shape;100;g3d608b370c8_0_5"/>
          <p:cNvSpPr txBox="1"/>
          <p:nvPr>
            <p:ph idx="1" type="body"/>
          </p:nvPr>
        </p:nvSpPr>
        <p:spPr>
          <a:xfrm>
            <a:off x="838200" y="1825625"/>
            <a:ext cx="10515600" cy="4351200"/>
          </a:xfrm>
          <a:prstGeom prst="rect">
            <a:avLst/>
          </a:prstGeom>
          <a:noFill/>
          <a:ln>
            <a:noFill/>
          </a:ln>
        </p:spPr>
        <p:txBody>
          <a:bodyPr anchorCtr="0" anchor="t" bIns="45700" lIns="91425" spcFirstLastPara="1" rIns="91425" wrap="square" tIns="45700">
            <a:noAutofit/>
          </a:bodyPr>
          <a:lstStyle/>
          <a:p>
            <a:pPr indent="0" lvl="0" marL="457200" rtl="0" algn="l">
              <a:lnSpc>
                <a:spcPct val="90000"/>
              </a:lnSpc>
              <a:spcBef>
                <a:spcPts val="1000"/>
              </a:spcBef>
              <a:spcAft>
                <a:spcPts val="0"/>
              </a:spcAft>
              <a:buSzPts val="1800"/>
              <a:buNone/>
            </a:pPr>
            <a:r>
              <a:t/>
            </a:r>
            <a:endParaRPr sz="3100"/>
          </a:p>
          <a:p>
            <a:pPr indent="0" lvl="0" marL="457200" rtl="0" algn="l">
              <a:lnSpc>
                <a:spcPct val="90000"/>
              </a:lnSpc>
              <a:spcBef>
                <a:spcPts val="1000"/>
              </a:spcBef>
              <a:spcAft>
                <a:spcPts val="0"/>
              </a:spcAft>
              <a:buSzPts val="1800"/>
              <a:buNone/>
            </a:pPr>
            <a:r>
              <a:t/>
            </a:r>
            <a:endParaRPr sz="3100"/>
          </a:p>
          <a:p>
            <a:pPr indent="0" lvl="0" marL="457200" rtl="0" algn="l">
              <a:lnSpc>
                <a:spcPct val="90000"/>
              </a:lnSpc>
              <a:spcBef>
                <a:spcPts val="1000"/>
              </a:spcBef>
              <a:spcAft>
                <a:spcPts val="0"/>
              </a:spcAft>
              <a:buSzPts val="1800"/>
              <a:buNone/>
            </a:pPr>
            <a:r>
              <a:rPr lang="de-DE" sz="2700"/>
              <a:t>Charters are written documents about acts of legal nature, issued</a:t>
            </a:r>
            <a:br>
              <a:rPr lang="de-DE" sz="2700"/>
            </a:br>
            <a:r>
              <a:rPr lang="de-DE" sz="2700"/>
              <a:t>and authenticated in accordance to certain formal requirements</a:t>
            </a:r>
            <a:br>
              <a:rPr lang="de-DE" sz="2700"/>
            </a:br>
            <a:r>
              <a:rPr lang="de-DE" sz="2700"/>
              <a:t>	(translated by Daniel Luger based on Ahasver von Brandt)</a:t>
            </a:r>
            <a:endParaRPr sz="3100"/>
          </a:p>
        </p:txBody>
      </p:sp>
      <p:pic>
        <p:nvPicPr>
          <p:cNvPr id="101" name="Google Shape;101;g3d608b370c8_0_5"/>
          <p:cNvPicPr preferRelativeResize="0"/>
          <p:nvPr/>
        </p:nvPicPr>
        <p:blipFill rotWithShape="1">
          <a:blip r:embed="rId3">
            <a:alphaModFix/>
          </a:blip>
          <a:srcRect b="0" l="0" r="0" t="0"/>
          <a:stretch/>
        </p:blipFill>
        <p:spPr>
          <a:xfrm>
            <a:off x="838200" y="-409002"/>
            <a:ext cx="2857500" cy="19050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9" name="Shape 259"/>
        <p:cNvGrpSpPr/>
        <p:nvPr/>
      </p:nvGrpSpPr>
      <p:grpSpPr>
        <a:xfrm>
          <a:off x="0" y="0"/>
          <a:ext cx="0" cy="0"/>
          <a:chOff x="0" y="0"/>
          <a:chExt cx="0" cy="0"/>
        </a:xfrm>
      </p:grpSpPr>
      <p:sp>
        <p:nvSpPr>
          <p:cNvPr id="260" name="Google Shape;260;g3d4f2febf04_1_38"/>
          <p:cNvSpPr txBox="1"/>
          <p:nvPr>
            <p:ph type="ctrTitle"/>
          </p:nvPr>
        </p:nvSpPr>
        <p:spPr>
          <a:xfrm>
            <a:off x="1524000" y="1122363"/>
            <a:ext cx="9144000" cy="23877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6000"/>
              <a:buNone/>
            </a:pPr>
            <a:r>
              <a:t/>
            </a:r>
            <a:endParaRPr/>
          </a:p>
        </p:txBody>
      </p:sp>
      <p:sp>
        <p:nvSpPr>
          <p:cNvPr id="261" name="Google Shape;261;g3d4f2febf04_1_38"/>
          <p:cNvSpPr txBox="1"/>
          <p:nvPr>
            <p:ph idx="1" type="subTitle"/>
          </p:nvPr>
        </p:nvSpPr>
        <p:spPr>
          <a:xfrm>
            <a:off x="1524000" y="3602038"/>
            <a:ext cx="9144000" cy="1655700"/>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1000"/>
              </a:spcBef>
              <a:spcAft>
                <a:spcPts val="0"/>
              </a:spcAft>
              <a:buSzPts val="2400"/>
              <a:buNone/>
            </a:pPr>
            <a:r>
              <a:t/>
            </a:r>
            <a:endParaRPr/>
          </a:p>
        </p:txBody>
      </p:sp>
      <p:pic>
        <p:nvPicPr>
          <p:cNvPr id="262" name="Google Shape;262;g3d4f2febf04_1_38"/>
          <p:cNvPicPr preferRelativeResize="0"/>
          <p:nvPr/>
        </p:nvPicPr>
        <p:blipFill rotWithShape="1">
          <a:blip r:embed="rId3">
            <a:alphaModFix/>
          </a:blip>
          <a:srcRect b="0" l="0" r="0" t="0"/>
          <a:stretch/>
        </p:blipFill>
        <p:spPr>
          <a:xfrm>
            <a:off x="0" y="0"/>
            <a:ext cx="12192000" cy="685800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6" name="Shape 266"/>
        <p:cNvGrpSpPr/>
        <p:nvPr/>
      </p:nvGrpSpPr>
      <p:grpSpPr>
        <a:xfrm>
          <a:off x="0" y="0"/>
          <a:ext cx="0" cy="0"/>
          <a:chOff x="0" y="0"/>
          <a:chExt cx="0" cy="0"/>
        </a:xfrm>
      </p:grpSpPr>
      <p:pic>
        <p:nvPicPr>
          <p:cNvPr descr="Charter image" id="267" name="Google Shape;267;p4"/>
          <p:cNvPicPr preferRelativeResize="0"/>
          <p:nvPr/>
        </p:nvPicPr>
        <p:blipFill rotWithShape="1">
          <a:blip r:embed="rId3">
            <a:alphaModFix/>
          </a:blip>
          <a:srcRect b="0" l="0" r="0" t="0"/>
          <a:stretch/>
        </p:blipFill>
        <p:spPr>
          <a:xfrm>
            <a:off x="-1" y="0"/>
            <a:ext cx="7740503" cy="685800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1" name="Shape 271"/>
        <p:cNvGrpSpPr/>
        <p:nvPr/>
      </p:nvGrpSpPr>
      <p:grpSpPr>
        <a:xfrm>
          <a:off x="0" y="0"/>
          <a:ext cx="0" cy="0"/>
          <a:chOff x="0" y="0"/>
          <a:chExt cx="0" cy="0"/>
        </a:xfrm>
      </p:grpSpPr>
      <p:pic>
        <p:nvPicPr>
          <p:cNvPr id="272" name="Google Shape;272;g3d4f2febf04_1_52"/>
          <p:cNvPicPr preferRelativeResize="0"/>
          <p:nvPr/>
        </p:nvPicPr>
        <p:blipFill rotWithShape="1">
          <a:blip r:embed="rId3">
            <a:alphaModFix/>
          </a:blip>
          <a:srcRect b="0" l="0" r="0" t="0"/>
          <a:stretch/>
        </p:blipFill>
        <p:spPr>
          <a:xfrm>
            <a:off x="0" y="0"/>
            <a:ext cx="12192000" cy="685800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g3d4f2febf04_1_59"/>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1800"/>
              <a:buNone/>
            </a:pPr>
            <a:r>
              <a:t/>
            </a:r>
            <a:endParaRPr/>
          </a:p>
        </p:txBody>
      </p:sp>
      <p:sp>
        <p:nvSpPr>
          <p:cNvPr id="278" name="Google Shape;278;g3d4f2febf04_1_59"/>
          <p:cNvSpPr txBox="1"/>
          <p:nvPr>
            <p:ph idx="1" type="body"/>
          </p:nvPr>
        </p:nvSpPr>
        <p:spPr>
          <a:xfrm>
            <a:off x="838200" y="1825625"/>
            <a:ext cx="10515600" cy="43512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1000"/>
              </a:spcBef>
              <a:spcAft>
                <a:spcPts val="0"/>
              </a:spcAft>
              <a:buSzPts val="1800"/>
              <a:buNone/>
            </a:pPr>
            <a:r>
              <a:t/>
            </a:r>
            <a:endParaRPr/>
          </a:p>
        </p:txBody>
      </p:sp>
      <p:pic>
        <p:nvPicPr>
          <p:cNvPr id="279" name="Google Shape;279;g3d4f2febf04_1_59"/>
          <p:cNvPicPr preferRelativeResize="0"/>
          <p:nvPr/>
        </p:nvPicPr>
        <p:blipFill rotWithShape="1">
          <a:blip r:embed="rId3">
            <a:alphaModFix/>
          </a:blip>
          <a:srcRect b="0" l="0" r="0" t="0"/>
          <a:stretch/>
        </p:blipFill>
        <p:spPr>
          <a:xfrm>
            <a:off x="0" y="0"/>
            <a:ext cx="11897200" cy="6692175"/>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3" name="Shape 283"/>
        <p:cNvGrpSpPr/>
        <p:nvPr/>
      </p:nvGrpSpPr>
      <p:grpSpPr>
        <a:xfrm>
          <a:off x="0" y="0"/>
          <a:ext cx="0" cy="0"/>
          <a:chOff x="0" y="0"/>
          <a:chExt cx="0" cy="0"/>
        </a:xfrm>
      </p:grpSpPr>
      <p:sp>
        <p:nvSpPr>
          <p:cNvPr id="284" name="Google Shape;284;p14"/>
          <p:cNvSpPr txBox="1"/>
          <p:nvPr/>
        </p:nvSpPr>
        <p:spPr>
          <a:xfrm>
            <a:off x="1869365" y="107711"/>
            <a:ext cx="6712607"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de-DE" sz="1800" u="none" cap="none" strike="noStrike">
                <a:solidFill>
                  <a:schemeClr val="dk1"/>
                </a:solidFill>
                <a:latin typeface="Calibri"/>
                <a:ea typeface="Calibri"/>
                <a:cs typeface="Calibri"/>
                <a:sym typeface="Calibri"/>
              </a:rPr>
              <a:t>Charter Specific Signs: For Papal Documents „Rota“ and „Benevalete“   </a:t>
            </a:r>
            <a:endParaRPr b="0" i="0" sz="1800" u="none" cap="none" strike="noStrike">
              <a:solidFill>
                <a:schemeClr val="dk1"/>
              </a:solidFill>
              <a:latin typeface="Calibri"/>
              <a:ea typeface="Calibri"/>
              <a:cs typeface="Calibri"/>
              <a:sym typeface="Calibri"/>
            </a:endParaRPr>
          </a:p>
        </p:txBody>
      </p:sp>
      <p:sp>
        <p:nvSpPr>
          <p:cNvPr id="285" name="Google Shape;285;p14"/>
          <p:cNvSpPr txBox="1"/>
          <p:nvPr/>
        </p:nvSpPr>
        <p:spPr>
          <a:xfrm flipH="1">
            <a:off x="496477" y="4337785"/>
            <a:ext cx="697583"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de-DE" sz="1800" u="none" cap="none" strike="noStrike">
                <a:solidFill>
                  <a:schemeClr val="dk1"/>
                </a:solidFill>
                <a:latin typeface="Calibri"/>
                <a:ea typeface="Calibri"/>
                <a:cs typeface="Calibri"/>
                <a:sym typeface="Calibri"/>
              </a:rPr>
              <a:t>Rota</a:t>
            </a:r>
            <a:endParaRPr b="0" i="0" sz="1400" u="none" cap="none" strike="noStrike">
              <a:solidFill>
                <a:srgbClr val="000000"/>
              </a:solidFill>
              <a:latin typeface="Arial"/>
              <a:ea typeface="Arial"/>
              <a:cs typeface="Arial"/>
              <a:sym typeface="Arial"/>
            </a:endParaRPr>
          </a:p>
        </p:txBody>
      </p:sp>
      <p:pic>
        <p:nvPicPr>
          <p:cNvPr id="286" name="Google Shape;286;p14"/>
          <p:cNvPicPr preferRelativeResize="0"/>
          <p:nvPr/>
        </p:nvPicPr>
        <p:blipFill rotWithShape="1">
          <a:blip r:embed="rId3">
            <a:alphaModFix/>
          </a:blip>
          <a:srcRect b="28453" l="16667" r="18591" t="59193"/>
          <a:stretch/>
        </p:blipFill>
        <p:spPr>
          <a:xfrm>
            <a:off x="3403178" y="725846"/>
            <a:ext cx="8949180" cy="2422554"/>
          </a:xfrm>
          <a:prstGeom prst="rect">
            <a:avLst/>
          </a:prstGeom>
          <a:noFill/>
          <a:ln>
            <a:noFill/>
          </a:ln>
        </p:spPr>
      </p:pic>
      <p:sp>
        <p:nvSpPr>
          <p:cNvPr id="287" name="Google Shape;287;p14"/>
          <p:cNvSpPr txBox="1"/>
          <p:nvPr/>
        </p:nvSpPr>
        <p:spPr>
          <a:xfrm>
            <a:off x="0" y="1432443"/>
            <a:ext cx="3371370" cy="923330"/>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800"/>
              <a:buFont typeface="Arial"/>
              <a:buNone/>
            </a:pPr>
            <a:r>
              <a:rPr b="0" i="0" lang="de-DE" sz="1800" u="sng" cap="none" strike="noStrike">
                <a:solidFill>
                  <a:schemeClr val="dk1"/>
                </a:solidFill>
                <a:latin typeface="Calibri"/>
                <a:ea typeface="Calibri"/>
                <a:cs typeface="Calibri"/>
                <a:sym typeface="Calibri"/>
                <a:hlinkClick r:id="rId4">
                  <a:extLst>
                    <a:ext uri="{A12FA001-AC4F-418D-AE19-62706E023703}">
                      <ahyp:hlinkClr val="tx"/>
                    </a:ext>
                  </a:extLst>
                </a:hlinkClick>
              </a:rPr>
              <a:t>https://www.monasterium.net/</a:t>
            </a:r>
            <a:br>
              <a:rPr b="0" i="0" lang="de-DE" sz="1800" u="sng" cap="none" strike="noStrike">
                <a:solidFill>
                  <a:schemeClr val="dk1"/>
                </a:solidFill>
                <a:latin typeface="Calibri"/>
                <a:ea typeface="Calibri"/>
                <a:cs typeface="Calibri"/>
                <a:sym typeface="Calibri"/>
                <a:hlinkClick r:id="rId5">
                  <a:extLst>
                    <a:ext uri="{A12FA001-AC4F-418D-AE19-62706E023703}">
                      <ahyp:hlinkClr val="tx"/>
                    </a:ext>
                  </a:extLst>
                </a:hlinkClick>
              </a:rPr>
            </a:br>
            <a:r>
              <a:rPr b="0" i="0" lang="de-DE" sz="1800" u="sng" cap="none" strike="noStrike">
                <a:solidFill>
                  <a:schemeClr val="dk1"/>
                </a:solidFill>
                <a:latin typeface="Calibri"/>
                <a:ea typeface="Calibri"/>
                <a:cs typeface="Calibri"/>
                <a:sym typeface="Calibri"/>
                <a:hlinkClick r:id="rId6">
                  <a:extLst>
                    <a:ext uri="{A12FA001-AC4F-418D-AE19-62706E023703}">
                      <ahyp:hlinkClr val="tx"/>
                    </a:ext>
                  </a:extLst>
                </a:hlinkClick>
              </a:rPr>
              <a:t>mom/IlluminierteUrkunden/</a:t>
            </a:r>
            <a:br>
              <a:rPr b="0" i="0" lang="de-DE" sz="1800" u="sng" cap="none" strike="noStrike">
                <a:solidFill>
                  <a:schemeClr val="dk1"/>
                </a:solidFill>
                <a:latin typeface="Calibri"/>
                <a:ea typeface="Calibri"/>
                <a:cs typeface="Calibri"/>
                <a:sym typeface="Calibri"/>
                <a:hlinkClick r:id="rId7">
                  <a:extLst>
                    <a:ext uri="{A12FA001-AC4F-418D-AE19-62706E023703}">
                      <ahyp:hlinkClr val="tx"/>
                    </a:ext>
                  </a:extLst>
                </a:hlinkClick>
              </a:rPr>
            </a:br>
            <a:r>
              <a:rPr b="0" i="0" lang="de-DE" sz="1800" u="sng" cap="none" strike="noStrike">
                <a:solidFill>
                  <a:schemeClr val="dk1"/>
                </a:solidFill>
                <a:latin typeface="Calibri"/>
                <a:ea typeface="Calibri"/>
                <a:cs typeface="Calibri"/>
                <a:sym typeface="Calibri"/>
                <a:hlinkClick r:id="rId8">
                  <a:extLst>
                    <a:ext uri="{A12FA001-AC4F-418D-AE19-62706E023703}">
                      <ahyp:hlinkClr val="tx"/>
                    </a:ext>
                  </a:extLst>
                </a:hlinkClick>
              </a:rPr>
              <a:t>1146-05-04_Reichersberg/charter</a:t>
            </a:r>
            <a:r>
              <a:rPr b="0" i="0" lang="de-DE" sz="1800" u="none" cap="none" strike="noStrike">
                <a:solidFill>
                  <a:schemeClr val="dk1"/>
                </a:solidFill>
                <a:latin typeface="Calibri"/>
                <a:ea typeface="Calibri"/>
                <a:cs typeface="Calibri"/>
                <a:sym typeface="Calibri"/>
              </a:rPr>
              <a:t> </a:t>
            </a:r>
            <a:endParaRPr b="0" i="0" sz="1400" u="none" cap="none" strike="noStrike">
              <a:solidFill>
                <a:srgbClr val="000000"/>
              </a:solidFill>
              <a:latin typeface="Arial"/>
              <a:ea typeface="Arial"/>
              <a:cs typeface="Arial"/>
              <a:sym typeface="Arial"/>
            </a:endParaRPr>
          </a:p>
        </p:txBody>
      </p:sp>
      <p:pic>
        <p:nvPicPr>
          <p:cNvPr id="288" name="Google Shape;288;p14"/>
          <p:cNvPicPr preferRelativeResize="0"/>
          <p:nvPr/>
        </p:nvPicPr>
        <p:blipFill rotWithShape="1">
          <a:blip r:embed="rId9">
            <a:alphaModFix/>
          </a:blip>
          <a:srcRect b="51879" l="0" r="41753" t="0"/>
          <a:stretch/>
        </p:blipFill>
        <p:spPr>
          <a:xfrm>
            <a:off x="0" y="3311174"/>
            <a:ext cx="6806357" cy="2422554"/>
          </a:xfrm>
          <a:prstGeom prst="rect">
            <a:avLst/>
          </a:prstGeom>
          <a:noFill/>
          <a:ln>
            <a:noFill/>
          </a:ln>
        </p:spPr>
      </p:pic>
      <p:sp>
        <p:nvSpPr>
          <p:cNvPr id="289" name="Google Shape;289;p14"/>
          <p:cNvSpPr txBox="1"/>
          <p:nvPr/>
        </p:nvSpPr>
        <p:spPr>
          <a:xfrm>
            <a:off x="6806357" y="3226312"/>
            <a:ext cx="6094428" cy="92333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de-DE" sz="1800" u="sng" cap="none" strike="noStrike">
                <a:solidFill>
                  <a:schemeClr val="dk1"/>
                </a:solidFill>
                <a:latin typeface="Calibri"/>
                <a:ea typeface="Calibri"/>
                <a:cs typeface="Calibri"/>
                <a:sym typeface="Calibri"/>
                <a:hlinkClick r:id="rId10">
                  <a:extLst>
                    <a:ext uri="{A12FA001-AC4F-418D-AE19-62706E023703}">
                      <ahyp:hlinkClr val="tx"/>
                    </a:ext>
                  </a:extLst>
                </a:hlinkClick>
              </a:rPr>
              <a:t>https://www.monasterium.net/</a:t>
            </a:r>
            <a:br>
              <a:rPr b="0" i="0" lang="de-DE" sz="1800" u="sng" cap="none" strike="noStrike">
                <a:solidFill>
                  <a:schemeClr val="dk1"/>
                </a:solidFill>
                <a:latin typeface="Calibri"/>
                <a:ea typeface="Calibri"/>
                <a:cs typeface="Calibri"/>
                <a:sym typeface="Calibri"/>
                <a:hlinkClick r:id="rId11">
                  <a:extLst>
                    <a:ext uri="{A12FA001-AC4F-418D-AE19-62706E023703}">
                      <ahyp:hlinkClr val="tx"/>
                    </a:ext>
                  </a:extLst>
                </a:hlinkClick>
              </a:rPr>
            </a:br>
            <a:r>
              <a:rPr b="0" i="0" lang="de-DE" sz="1800" u="sng" cap="none" strike="noStrike">
                <a:solidFill>
                  <a:schemeClr val="dk1"/>
                </a:solidFill>
                <a:latin typeface="Calibri"/>
                <a:ea typeface="Calibri"/>
                <a:cs typeface="Calibri"/>
                <a:sym typeface="Calibri"/>
                <a:hlinkClick r:id="rId12">
                  <a:extLst>
                    <a:ext uri="{A12FA001-AC4F-418D-AE19-62706E023703}">
                      <ahyp:hlinkClr val="tx"/>
                    </a:ext>
                  </a:extLst>
                </a:hlinkClick>
              </a:rPr>
              <a:t>mom/IlluminierteUrkunden/</a:t>
            </a:r>
            <a:br>
              <a:rPr b="0" i="0" lang="de-DE" sz="1800" u="sng" cap="none" strike="noStrike">
                <a:solidFill>
                  <a:schemeClr val="dk1"/>
                </a:solidFill>
                <a:latin typeface="Calibri"/>
                <a:ea typeface="Calibri"/>
                <a:cs typeface="Calibri"/>
                <a:sym typeface="Calibri"/>
                <a:hlinkClick r:id="rId13">
                  <a:extLst>
                    <a:ext uri="{A12FA001-AC4F-418D-AE19-62706E023703}">
                      <ahyp:hlinkClr val="tx"/>
                    </a:ext>
                  </a:extLst>
                </a:hlinkClick>
              </a:rPr>
            </a:br>
            <a:r>
              <a:rPr b="0" i="0" lang="de-DE" sz="1800" u="sng" cap="none" strike="noStrike">
                <a:solidFill>
                  <a:schemeClr val="dk1"/>
                </a:solidFill>
                <a:latin typeface="Calibri"/>
                <a:ea typeface="Calibri"/>
                <a:cs typeface="Calibri"/>
                <a:sym typeface="Calibri"/>
                <a:hlinkClick r:id="rId14">
                  <a:extLst>
                    <a:ext uri="{A12FA001-AC4F-418D-AE19-62706E023703}">
                      <ahyp:hlinkClr val="tx"/>
                    </a:ext>
                  </a:extLst>
                </a:hlinkClick>
              </a:rPr>
              <a:t>1251-01-03_Innsbruck/charter</a:t>
            </a:r>
            <a:r>
              <a:rPr b="0" i="0" lang="de-DE" sz="1800" u="none" cap="none" strike="noStrike">
                <a:solidFill>
                  <a:schemeClr val="dk1"/>
                </a:solidFill>
                <a:latin typeface="Calibri"/>
                <a:ea typeface="Calibri"/>
                <a:cs typeface="Calibri"/>
                <a:sym typeface="Calibri"/>
              </a:rPr>
              <a:t> </a:t>
            </a:r>
            <a:endParaRPr b="0" i="0" sz="1400" u="none" cap="none" strike="noStrike">
              <a:solidFill>
                <a:srgbClr val="000000"/>
              </a:solidFill>
              <a:latin typeface="Arial"/>
              <a:ea typeface="Arial"/>
              <a:cs typeface="Arial"/>
              <a:sym typeface="Arial"/>
            </a:endParaRPr>
          </a:p>
        </p:txBody>
      </p:sp>
      <p:pic>
        <p:nvPicPr>
          <p:cNvPr id="290" name="Google Shape;290;p14"/>
          <p:cNvPicPr preferRelativeResize="0"/>
          <p:nvPr/>
        </p:nvPicPr>
        <p:blipFill rotWithShape="1">
          <a:blip r:embed="rId15">
            <a:alphaModFix/>
          </a:blip>
          <a:srcRect b="0" l="0" r="0" t="0"/>
          <a:stretch/>
        </p:blipFill>
        <p:spPr>
          <a:xfrm>
            <a:off x="6919274" y="4242234"/>
            <a:ext cx="5272726" cy="2615766"/>
          </a:xfrm>
          <a:prstGeom prst="rect">
            <a:avLst/>
          </a:prstGeom>
          <a:noFill/>
          <a:ln>
            <a:noFill/>
          </a:ln>
        </p:spPr>
      </p:pic>
      <p:sp>
        <p:nvSpPr>
          <p:cNvPr id="291" name="Google Shape;291;p14"/>
          <p:cNvSpPr txBox="1"/>
          <p:nvPr/>
        </p:nvSpPr>
        <p:spPr>
          <a:xfrm>
            <a:off x="353711" y="6091745"/>
            <a:ext cx="6452646" cy="646331"/>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800"/>
              <a:buFont typeface="Arial"/>
              <a:buNone/>
            </a:pPr>
            <a:r>
              <a:rPr b="0" i="0" lang="de-DE" sz="1800" u="sng" cap="none" strike="noStrike">
                <a:solidFill>
                  <a:schemeClr val="dk1"/>
                </a:solidFill>
                <a:latin typeface="Calibri"/>
                <a:ea typeface="Calibri"/>
                <a:cs typeface="Calibri"/>
                <a:sym typeface="Calibri"/>
                <a:hlinkClick r:id="rId16">
                  <a:extLst>
                    <a:ext uri="{A12FA001-AC4F-418D-AE19-62706E023703}">
                      <ahyp:hlinkClr val="tx"/>
                    </a:ext>
                  </a:extLst>
                </a:hlinkClick>
              </a:rPr>
              <a:t>https://www.monasterium.net/mom/IlluminierteUrkunden/</a:t>
            </a:r>
            <a:br>
              <a:rPr b="0" i="0" lang="de-DE" sz="1800" u="sng" cap="none" strike="noStrike">
                <a:solidFill>
                  <a:schemeClr val="dk1"/>
                </a:solidFill>
                <a:latin typeface="Calibri"/>
                <a:ea typeface="Calibri"/>
                <a:cs typeface="Calibri"/>
                <a:sym typeface="Calibri"/>
                <a:hlinkClick r:id="rId17">
                  <a:extLst>
                    <a:ext uri="{A12FA001-AC4F-418D-AE19-62706E023703}">
                      <ahyp:hlinkClr val="tx"/>
                    </a:ext>
                  </a:extLst>
                </a:hlinkClick>
              </a:rPr>
            </a:br>
            <a:r>
              <a:rPr b="0" i="0" lang="de-DE" sz="1800" u="sng" cap="none" strike="noStrike">
                <a:solidFill>
                  <a:schemeClr val="dk1"/>
                </a:solidFill>
                <a:latin typeface="Calibri"/>
                <a:ea typeface="Calibri"/>
                <a:cs typeface="Calibri"/>
                <a:sym typeface="Calibri"/>
                <a:hlinkClick r:id="rId18">
                  <a:extLst>
                    <a:ext uri="{A12FA001-AC4F-418D-AE19-62706E023703}">
                      <ahyp:hlinkClr val="tx"/>
                    </a:ext>
                  </a:extLst>
                </a:hlinkClick>
              </a:rPr>
              <a:t>1381-06-01_Valladolid/charter</a:t>
            </a:r>
            <a:r>
              <a:rPr b="0" i="0" lang="de-DE" sz="1800" u="none" cap="none" strike="noStrike">
                <a:solidFill>
                  <a:schemeClr val="dk1"/>
                </a:solidFill>
                <a:latin typeface="Calibri"/>
                <a:ea typeface="Calibri"/>
                <a:cs typeface="Calibri"/>
                <a:sym typeface="Calibri"/>
              </a:rPr>
              <a:t>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5" name="Shape 295"/>
        <p:cNvGrpSpPr/>
        <p:nvPr/>
      </p:nvGrpSpPr>
      <p:grpSpPr>
        <a:xfrm>
          <a:off x="0" y="0"/>
          <a:ext cx="0" cy="0"/>
          <a:chOff x="0" y="0"/>
          <a:chExt cx="0" cy="0"/>
        </a:xfrm>
      </p:grpSpPr>
      <p:pic>
        <p:nvPicPr>
          <p:cNvPr id="296" name="Google Shape;296;p8" title="Screenshot_ROTA.png"/>
          <p:cNvPicPr preferRelativeResize="0"/>
          <p:nvPr/>
        </p:nvPicPr>
        <p:blipFill rotWithShape="1">
          <a:blip r:embed="rId3">
            <a:alphaModFix/>
          </a:blip>
          <a:srcRect b="0" l="0" r="0" t="0"/>
          <a:stretch/>
        </p:blipFill>
        <p:spPr>
          <a:xfrm>
            <a:off x="2004275" y="-4"/>
            <a:ext cx="8534050" cy="6672354"/>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0" name="Shape 300"/>
        <p:cNvGrpSpPr/>
        <p:nvPr/>
      </p:nvGrpSpPr>
      <p:grpSpPr>
        <a:xfrm>
          <a:off x="0" y="0"/>
          <a:ext cx="0" cy="0"/>
          <a:chOff x="0" y="0"/>
          <a:chExt cx="0" cy="0"/>
        </a:xfrm>
      </p:grpSpPr>
      <p:pic>
        <p:nvPicPr>
          <p:cNvPr id="301" name="Google Shape;301;g3d4f2febf04_1_86" title="Screenshot_ROTA.png"/>
          <p:cNvPicPr preferRelativeResize="0"/>
          <p:nvPr/>
        </p:nvPicPr>
        <p:blipFill rotWithShape="1">
          <a:blip r:embed="rId3">
            <a:alphaModFix/>
          </a:blip>
          <a:srcRect b="3336" l="0" r="0" t="23015"/>
          <a:stretch/>
        </p:blipFill>
        <p:spPr>
          <a:xfrm>
            <a:off x="313925" y="-48300"/>
            <a:ext cx="11821599" cy="6807126"/>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5" name="Shape 305"/>
        <p:cNvGrpSpPr/>
        <p:nvPr/>
      </p:nvGrpSpPr>
      <p:grpSpPr>
        <a:xfrm>
          <a:off x="0" y="0"/>
          <a:ext cx="0" cy="0"/>
          <a:chOff x="0" y="0"/>
          <a:chExt cx="0" cy="0"/>
        </a:xfrm>
      </p:grpSpPr>
      <p:pic>
        <p:nvPicPr>
          <p:cNvPr id="306" name="Google Shape;306;g3d4f2febf04_1_90"/>
          <p:cNvPicPr preferRelativeResize="0"/>
          <p:nvPr/>
        </p:nvPicPr>
        <p:blipFill rotWithShape="1">
          <a:blip r:embed="rId3">
            <a:alphaModFix/>
          </a:blip>
          <a:srcRect b="0" l="0" r="0" t="0"/>
          <a:stretch/>
        </p:blipFill>
        <p:spPr>
          <a:xfrm>
            <a:off x="0" y="0"/>
            <a:ext cx="12509057" cy="6858000"/>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0" name="Shape 310"/>
        <p:cNvGrpSpPr/>
        <p:nvPr/>
      </p:nvGrpSpPr>
      <p:grpSpPr>
        <a:xfrm>
          <a:off x="0" y="0"/>
          <a:ext cx="0" cy="0"/>
          <a:chOff x="0" y="0"/>
          <a:chExt cx="0" cy="0"/>
        </a:xfrm>
      </p:grpSpPr>
      <p:pic>
        <p:nvPicPr>
          <p:cNvPr id="311" name="Google Shape;311;g3d4f2febf04_1_96"/>
          <p:cNvPicPr preferRelativeResize="0"/>
          <p:nvPr/>
        </p:nvPicPr>
        <p:blipFill rotWithShape="1">
          <a:blip r:embed="rId3">
            <a:alphaModFix/>
          </a:blip>
          <a:srcRect b="0" l="0" r="0" t="0"/>
          <a:stretch/>
        </p:blipFill>
        <p:spPr>
          <a:xfrm>
            <a:off x="0" y="0"/>
            <a:ext cx="12192000" cy="6858000"/>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5" name="Shape 315"/>
        <p:cNvGrpSpPr/>
        <p:nvPr/>
      </p:nvGrpSpPr>
      <p:grpSpPr>
        <a:xfrm>
          <a:off x="0" y="0"/>
          <a:ext cx="0" cy="0"/>
          <a:chOff x="0" y="0"/>
          <a:chExt cx="0" cy="0"/>
        </a:xfrm>
      </p:grpSpPr>
      <p:pic>
        <p:nvPicPr>
          <p:cNvPr id="316" name="Google Shape;316;g3d4f2febf04_1_109"/>
          <p:cNvPicPr preferRelativeResize="0"/>
          <p:nvPr/>
        </p:nvPicPr>
        <p:blipFill rotWithShape="1">
          <a:blip r:embed="rId3">
            <a:alphaModFix/>
          </a:blip>
          <a:srcRect b="0" l="0" r="0" t="0"/>
          <a:stretch/>
        </p:blipFill>
        <p:spPr>
          <a:xfrm>
            <a:off x="79975" y="0"/>
            <a:ext cx="12112026" cy="681301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pic>
        <p:nvPicPr>
          <p:cNvPr id="106" name="Google Shape;106;p2"/>
          <p:cNvPicPr preferRelativeResize="0"/>
          <p:nvPr/>
        </p:nvPicPr>
        <p:blipFill rotWithShape="1">
          <a:blip r:embed="rId3">
            <a:alphaModFix/>
          </a:blip>
          <a:srcRect b="24260" l="7241" r="13007" t="0"/>
          <a:stretch/>
        </p:blipFill>
        <p:spPr>
          <a:xfrm>
            <a:off x="0" y="0"/>
            <a:ext cx="12191998" cy="6960989"/>
          </a:xfrm>
          <a:prstGeom prst="rect">
            <a:avLst/>
          </a:prstGeom>
          <a:noFill/>
          <a:ln>
            <a:noFill/>
          </a:ln>
        </p:spPr>
      </p:pic>
      <p:sp>
        <p:nvSpPr>
          <p:cNvPr id="107" name="Google Shape;107;p2"/>
          <p:cNvSpPr txBox="1"/>
          <p:nvPr/>
        </p:nvSpPr>
        <p:spPr>
          <a:xfrm>
            <a:off x="2725500" y="2121475"/>
            <a:ext cx="67410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0" i="0" lang="de-DE" sz="1800" u="sng" cap="none" strike="noStrike">
                <a:solidFill>
                  <a:srgbClr val="0F4AD0"/>
                </a:solidFill>
                <a:latin typeface="Calibri"/>
                <a:ea typeface="Calibri"/>
                <a:cs typeface="Calibri"/>
                <a:sym typeface="Calibri"/>
              </a:rPr>
              <a:t>https://www.monasterium.net/mom/home</a:t>
            </a:r>
            <a:endParaRPr b="0" i="0" sz="1700" u="sng" cap="none" strike="noStrike">
              <a:solidFill>
                <a:srgbClr val="0F4AD0"/>
              </a:solidFill>
              <a:latin typeface="Calibri"/>
              <a:ea typeface="Calibri"/>
              <a:cs typeface="Calibri"/>
              <a:sym typeface="Calibri"/>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0" name="Shape 320"/>
        <p:cNvGrpSpPr/>
        <p:nvPr/>
      </p:nvGrpSpPr>
      <p:grpSpPr>
        <a:xfrm>
          <a:off x="0" y="0"/>
          <a:ext cx="0" cy="0"/>
          <a:chOff x="0" y="0"/>
          <a:chExt cx="0" cy="0"/>
        </a:xfrm>
      </p:grpSpPr>
      <p:pic>
        <p:nvPicPr>
          <p:cNvPr id="321" name="Google Shape;321;g3d4f2febf04_0_4"/>
          <p:cNvPicPr preferRelativeResize="0"/>
          <p:nvPr/>
        </p:nvPicPr>
        <p:blipFill rotWithShape="1">
          <a:blip r:embed="rId3">
            <a:alphaModFix/>
          </a:blip>
          <a:srcRect b="0" l="0" r="0" t="0"/>
          <a:stretch/>
        </p:blipFill>
        <p:spPr>
          <a:xfrm>
            <a:off x="-4" y="0"/>
            <a:ext cx="8484254" cy="6858000"/>
          </a:xfrm>
          <a:prstGeom prst="rect">
            <a:avLst/>
          </a:prstGeom>
          <a:noFill/>
          <a:ln>
            <a:noFill/>
          </a:ln>
        </p:spPr>
      </p:pic>
      <p:pic>
        <p:nvPicPr>
          <p:cNvPr id="322" name="Google Shape;322;g3d4f2febf04_0_4"/>
          <p:cNvPicPr preferRelativeResize="0"/>
          <p:nvPr/>
        </p:nvPicPr>
        <p:blipFill rotWithShape="1">
          <a:blip r:embed="rId4">
            <a:alphaModFix/>
          </a:blip>
          <a:srcRect b="15637" l="12604" r="60596" t="5431"/>
          <a:stretch/>
        </p:blipFill>
        <p:spPr>
          <a:xfrm>
            <a:off x="8642250" y="0"/>
            <a:ext cx="3104731" cy="6858000"/>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6" name="Shape 326"/>
        <p:cNvGrpSpPr/>
        <p:nvPr/>
      </p:nvGrpSpPr>
      <p:grpSpPr>
        <a:xfrm>
          <a:off x="0" y="0"/>
          <a:ext cx="0" cy="0"/>
          <a:chOff x="0" y="0"/>
          <a:chExt cx="0" cy="0"/>
        </a:xfrm>
      </p:grpSpPr>
      <p:sp>
        <p:nvSpPr>
          <p:cNvPr id="327" name="Google Shape;327;g3d4f2febf04_1_116"/>
          <p:cNvSpPr txBox="1"/>
          <p:nvPr>
            <p:ph type="ctrTitle"/>
          </p:nvPr>
        </p:nvSpPr>
        <p:spPr>
          <a:xfrm>
            <a:off x="1524000" y="1122363"/>
            <a:ext cx="9144000" cy="23877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6000"/>
              <a:buNone/>
            </a:pPr>
            <a:r>
              <a:t/>
            </a:r>
            <a:endParaRPr/>
          </a:p>
        </p:txBody>
      </p:sp>
      <p:sp>
        <p:nvSpPr>
          <p:cNvPr id="328" name="Google Shape;328;g3d4f2febf04_1_116"/>
          <p:cNvSpPr txBox="1"/>
          <p:nvPr>
            <p:ph idx="1" type="subTitle"/>
          </p:nvPr>
        </p:nvSpPr>
        <p:spPr>
          <a:xfrm>
            <a:off x="1524000" y="3602038"/>
            <a:ext cx="9144000" cy="1655700"/>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1000"/>
              </a:spcBef>
              <a:spcAft>
                <a:spcPts val="0"/>
              </a:spcAft>
              <a:buSzPts val="2400"/>
              <a:buNone/>
            </a:pPr>
            <a:r>
              <a:t/>
            </a:r>
            <a:endParaRPr/>
          </a:p>
        </p:txBody>
      </p:sp>
      <p:pic>
        <p:nvPicPr>
          <p:cNvPr id="329" name="Google Shape;329;g3d4f2febf04_1_116"/>
          <p:cNvPicPr preferRelativeResize="0"/>
          <p:nvPr/>
        </p:nvPicPr>
        <p:blipFill rotWithShape="1">
          <a:blip r:embed="rId3">
            <a:alphaModFix/>
          </a:blip>
          <a:srcRect b="0" l="0" r="0" t="0"/>
          <a:stretch/>
        </p:blipFill>
        <p:spPr>
          <a:xfrm>
            <a:off x="0" y="-66400"/>
            <a:ext cx="12310044" cy="6924400"/>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3" name="Shape 333"/>
        <p:cNvGrpSpPr/>
        <p:nvPr/>
      </p:nvGrpSpPr>
      <p:grpSpPr>
        <a:xfrm>
          <a:off x="0" y="0"/>
          <a:ext cx="0" cy="0"/>
          <a:chOff x="0" y="0"/>
          <a:chExt cx="0" cy="0"/>
        </a:xfrm>
      </p:grpSpPr>
      <p:sp>
        <p:nvSpPr>
          <p:cNvPr id="334" name="Google Shape;334;g3d4f2febf04_1_132"/>
          <p:cNvSpPr txBox="1"/>
          <p:nvPr>
            <p:ph type="ctrTitle"/>
          </p:nvPr>
        </p:nvSpPr>
        <p:spPr>
          <a:xfrm>
            <a:off x="1524000" y="1122363"/>
            <a:ext cx="9144000" cy="23877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6000"/>
              <a:buNone/>
            </a:pPr>
            <a:r>
              <a:t/>
            </a:r>
            <a:endParaRPr/>
          </a:p>
        </p:txBody>
      </p:sp>
      <p:sp>
        <p:nvSpPr>
          <p:cNvPr id="335" name="Google Shape;335;g3d4f2febf04_1_132"/>
          <p:cNvSpPr txBox="1"/>
          <p:nvPr>
            <p:ph idx="1" type="subTitle"/>
          </p:nvPr>
        </p:nvSpPr>
        <p:spPr>
          <a:xfrm>
            <a:off x="1524000" y="3602038"/>
            <a:ext cx="9144000" cy="1655700"/>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1000"/>
              </a:spcBef>
              <a:spcAft>
                <a:spcPts val="0"/>
              </a:spcAft>
              <a:buSzPts val="2400"/>
              <a:buNone/>
            </a:pPr>
            <a:r>
              <a:t/>
            </a:r>
            <a:endParaRPr/>
          </a:p>
        </p:txBody>
      </p:sp>
      <p:pic>
        <p:nvPicPr>
          <p:cNvPr id="336" name="Google Shape;336;g3d4f2febf04_1_132"/>
          <p:cNvPicPr preferRelativeResize="0"/>
          <p:nvPr/>
        </p:nvPicPr>
        <p:blipFill rotWithShape="1">
          <a:blip r:embed="rId3">
            <a:alphaModFix/>
          </a:blip>
          <a:srcRect b="0" l="0" r="0" t="0"/>
          <a:stretch/>
        </p:blipFill>
        <p:spPr>
          <a:xfrm>
            <a:off x="52325" y="0"/>
            <a:ext cx="12139676" cy="6828568"/>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0" name="Shape 340"/>
        <p:cNvGrpSpPr/>
        <p:nvPr/>
      </p:nvGrpSpPr>
      <p:grpSpPr>
        <a:xfrm>
          <a:off x="0" y="0"/>
          <a:ext cx="0" cy="0"/>
          <a:chOff x="0" y="0"/>
          <a:chExt cx="0" cy="0"/>
        </a:xfrm>
      </p:grpSpPr>
      <p:pic>
        <p:nvPicPr>
          <p:cNvPr id="341" name="Google Shape;341;p17" title="http://images.monasterium.net/img/DE-HStAMa/Urk56/Urk.%2056%20Nr.503%20Recto%20%281369%20Januar%2025%29.jpg"/>
          <p:cNvPicPr preferRelativeResize="0"/>
          <p:nvPr/>
        </p:nvPicPr>
        <p:blipFill rotWithShape="1">
          <a:blip r:embed="rId3">
            <a:alphaModFix/>
          </a:blip>
          <a:srcRect b="0" l="0" r="0" t="0"/>
          <a:stretch/>
        </p:blipFill>
        <p:spPr>
          <a:xfrm>
            <a:off x="3724263" y="0"/>
            <a:ext cx="8467725" cy="6858000"/>
          </a:xfrm>
          <a:prstGeom prst="rect">
            <a:avLst/>
          </a:prstGeom>
          <a:noFill/>
          <a:ln>
            <a:noFill/>
          </a:ln>
        </p:spPr>
      </p:pic>
      <p:pic>
        <p:nvPicPr>
          <p:cNvPr id="342" name="Google Shape;342;p17"/>
          <p:cNvPicPr preferRelativeResize="0"/>
          <p:nvPr/>
        </p:nvPicPr>
        <p:blipFill rotWithShape="1">
          <a:blip r:embed="rId4">
            <a:alphaModFix/>
          </a:blip>
          <a:srcRect b="0" l="0" r="0" t="0"/>
          <a:stretch/>
        </p:blipFill>
        <p:spPr>
          <a:xfrm>
            <a:off x="386375" y="0"/>
            <a:ext cx="2367700" cy="4363324"/>
          </a:xfrm>
          <a:prstGeom prst="rect">
            <a:avLst/>
          </a:prstGeom>
          <a:noFill/>
          <a:ln>
            <a:noFill/>
          </a:ln>
        </p:spPr>
      </p:pic>
      <p:pic>
        <p:nvPicPr>
          <p:cNvPr id="343" name="Google Shape;343;p17"/>
          <p:cNvPicPr preferRelativeResize="0"/>
          <p:nvPr/>
        </p:nvPicPr>
        <p:blipFill rotWithShape="1">
          <a:blip r:embed="rId5">
            <a:alphaModFix/>
          </a:blip>
          <a:srcRect b="0" l="0" r="0" t="0"/>
          <a:stretch/>
        </p:blipFill>
        <p:spPr>
          <a:xfrm>
            <a:off x="1" y="4540325"/>
            <a:ext cx="6702250" cy="2317675"/>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7" name="Shape 347"/>
        <p:cNvGrpSpPr/>
        <p:nvPr/>
      </p:nvGrpSpPr>
      <p:grpSpPr>
        <a:xfrm>
          <a:off x="0" y="0"/>
          <a:ext cx="0" cy="0"/>
          <a:chOff x="0" y="0"/>
          <a:chExt cx="0" cy="0"/>
        </a:xfrm>
      </p:grpSpPr>
      <p:sp>
        <p:nvSpPr>
          <p:cNvPr id="348" name="Google Shape;348;g3d4f2febf04_1_122"/>
          <p:cNvSpPr txBox="1"/>
          <p:nvPr>
            <p:ph type="ctrTitle"/>
          </p:nvPr>
        </p:nvSpPr>
        <p:spPr>
          <a:xfrm>
            <a:off x="1524000" y="1122363"/>
            <a:ext cx="9144000" cy="23877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6000"/>
              <a:buNone/>
            </a:pPr>
            <a:r>
              <a:t/>
            </a:r>
            <a:endParaRPr/>
          </a:p>
        </p:txBody>
      </p:sp>
      <p:sp>
        <p:nvSpPr>
          <p:cNvPr id="349" name="Google Shape;349;g3d4f2febf04_1_122"/>
          <p:cNvSpPr txBox="1"/>
          <p:nvPr>
            <p:ph idx="1" type="subTitle"/>
          </p:nvPr>
        </p:nvSpPr>
        <p:spPr>
          <a:xfrm>
            <a:off x="1524000" y="3602038"/>
            <a:ext cx="9144000" cy="1655700"/>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1000"/>
              </a:spcBef>
              <a:spcAft>
                <a:spcPts val="0"/>
              </a:spcAft>
              <a:buSzPts val="2400"/>
              <a:buNone/>
            </a:pPr>
            <a:r>
              <a:t/>
            </a:r>
            <a:endParaRPr/>
          </a:p>
        </p:txBody>
      </p:sp>
      <p:pic>
        <p:nvPicPr>
          <p:cNvPr id="350" name="Google Shape;350;g3d4f2febf04_1_122"/>
          <p:cNvPicPr preferRelativeResize="0"/>
          <p:nvPr/>
        </p:nvPicPr>
        <p:blipFill rotWithShape="1">
          <a:blip r:embed="rId3">
            <a:alphaModFix/>
          </a:blip>
          <a:srcRect b="0" l="0" r="0" t="0"/>
          <a:stretch/>
        </p:blipFill>
        <p:spPr>
          <a:xfrm>
            <a:off x="0" y="0"/>
            <a:ext cx="12192000" cy="6858000"/>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4" name="Shape 354"/>
        <p:cNvGrpSpPr/>
        <p:nvPr/>
      </p:nvGrpSpPr>
      <p:grpSpPr>
        <a:xfrm>
          <a:off x="0" y="0"/>
          <a:ext cx="0" cy="0"/>
          <a:chOff x="0" y="0"/>
          <a:chExt cx="0" cy="0"/>
        </a:xfrm>
      </p:grpSpPr>
      <p:pic>
        <p:nvPicPr>
          <p:cNvPr id="355" name="Google Shape;355;p16"/>
          <p:cNvPicPr preferRelativeResize="0"/>
          <p:nvPr/>
        </p:nvPicPr>
        <p:blipFill rotWithShape="1">
          <a:blip r:embed="rId3">
            <a:alphaModFix/>
          </a:blip>
          <a:srcRect b="0" l="0" r="0" t="0"/>
          <a:stretch/>
        </p:blipFill>
        <p:spPr>
          <a:xfrm>
            <a:off x="0" y="0"/>
            <a:ext cx="12192000" cy="6858000"/>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9" name="Shape 359"/>
        <p:cNvGrpSpPr/>
        <p:nvPr/>
      </p:nvGrpSpPr>
      <p:grpSpPr>
        <a:xfrm>
          <a:off x="0" y="0"/>
          <a:ext cx="0" cy="0"/>
          <a:chOff x="0" y="0"/>
          <a:chExt cx="0" cy="0"/>
        </a:xfrm>
      </p:grpSpPr>
      <p:pic>
        <p:nvPicPr>
          <p:cNvPr id="360" name="Google Shape;360;g3d4f2febf04_1_22" title="1402-06-23_Bonifaz-IX_Scriptor_Je-de-Ferentino_Budapest-DL-8725.png"/>
          <p:cNvPicPr preferRelativeResize="0"/>
          <p:nvPr/>
        </p:nvPicPr>
        <p:blipFill rotWithShape="1">
          <a:blip r:embed="rId3">
            <a:alphaModFix/>
          </a:blip>
          <a:srcRect b="0" l="0" r="0" t="0"/>
          <a:stretch/>
        </p:blipFill>
        <p:spPr>
          <a:xfrm>
            <a:off x="3283700" y="-32462"/>
            <a:ext cx="8908307" cy="6922924"/>
          </a:xfrm>
          <a:prstGeom prst="rect">
            <a:avLst/>
          </a:prstGeom>
          <a:noFill/>
          <a:ln>
            <a:noFill/>
          </a:ln>
        </p:spPr>
      </p:pic>
      <p:pic>
        <p:nvPicPr>
          <p:cNvPr id="361" name="Google Shape;361;g3d4f2febf04_1_22" title="1402-07-04_Bonifaz-IX_Ferentino_SK_1120_362_MB-698-1-EB17-sk871_r-1.JPG"/>
          <p:cNvPicPr preferRelativeResize="0"/>
          <p:nvPr/>
        </p:nvPicPr>
        <p:blipFill rotWithShape="1">
          <a:blip r:embed="rId4">
            <a:alphaModFix/>
          </a:blip>
          <a:srcRect b="9337" l="1778" r="12311" t="3479"/>
          <a:stretch/>
        </p:blipFill>
        <p:spPr>
          <a:xfrm>
            <a:off x="0" y="2380275"/>
            <a:ext cx="6582077" cy="4477724"/>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5" name="Shape 365"/>
        <p:cNvGrpSpPr/>
        <p:nvPr/>
      </p:nvGrpSpPr>
      <p:grpSpPr>
        <a:xfrm>
          <a:off x="0" y="0"/>
          <a:ext cx="0" cy="0"/>
          <a:chOff x="0" y="0"/>
          <a:chExt cx="0" cy="0"/>
        </a:xfrm>
      </p:grpSpPr>
      <p:sp>
        <p:nvSpPr>
          <p:cNvPr id="366" name="Google Shape;366;g3d4f2febf04_1_65"/>
          <p:cNvSpPr txBox="1"/>
          <p:nvPr>
            <p:ph type="ctrTitle"/>
          </p:nvPr>
        </p:nvSpPr>
        <p:spPr>
          <a:xfrm>
            <a:off x="1524000" y="1122363"/>
            <a:ext cx="9144000" cy="23877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6000"/>
              <a:buNone/>
            </a:pPr>
            <a:r>
              <a:t/>
            </a:r>
            <a:endParaRPr/>
          </a:p>
        </p:txBody>
      </p:sp>
      <p:sp>
        <p:nvSpPr>
          <p:cNvPr id="367" name="Google Shape;367;g3d4f2febf04_1_65"/>
          <p:cNvSpPr txBox="1"/>
          <p:nvPr>
            <p:ph idx="1" type="subTitle"/>
          </p:nvPr>
        </p:nvSpPr>
        <p:spPr>
          <a:xfrm>
            <a:off x="1524000" y="3602038"/>
            <a:ext cx="9144000" cy="1655700"/>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1000"/>
              </a:spcBef>
              <a:spcAft>
                <a:spcPts val="0"/>
              </a:spcAft>
              <a:buSzPts val="2400"/>
              <a:buNone/>
            </a:pPr>
            <a:r>
              <a:t/>
            </a:r>
            <a:endParaRPr/>
          </a:p>
        </p:txBody>
      </p:sp>
      <p:pic>
        <p:nvPicPr>
          <p:cNvPr id="368" name="Google Shape;368;g3d4f2febf04_1_65"/>
          <p:cNvPicPr preferRelativeResize="0"/>
          <p:nvPr/>
        </p:nvPicPr>
        <p:blipFill rotWithShape="1">
          <a:blip r:embed="rId3">
            <a:alphaModFix/>
          </a:blip>
          <a:srcRect b="0" l="0" r="0" t="0"/>
          <a:stretch/>
        </p:blipFill>
        <p:spPr>
          <a:xfrm>
            <a:off x="0" y="0"/>
            <a:ext cx="12192000" cy="6858000"/>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2" name="Shape 372"/>
        <p:cNvGrpSpPr/>
        <p:nvPr/>
      </p:nvGrpSpPr>
      <p:grpSpPr>
        <a:xfrm>
          <a:off x="0" y="0"/>
          <a:ext cx="0" cy="0"/>
          <a:chOff x="0" y="0"/>
          <a:chExt cx="0" cy="0"/>
        </a:xfrm>
      </p:grpSpPr>
      <p:sp>
        <p:nvSpPr>
          <p:cNvPr id="373" name="Google Shape;373;g3d4f2febf04_1_27"/>
          <p:cNvSpPr txBox="1"/>
          <p:nvPr>
            <p:ph type="ctrTitle"/>
          </p:nvPr>
        </p:nvSpPr>
        <p:spPr>
          <a:xfrm>
            <a:off x="1524000" y="1122363"/>
            <a:ext cx="9144000" cy="23877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6000"/>
              <a:buNone/>
            </a:pPr>
            <a:r>
              <a:t/>
            </a:r>
            <a:endParaRPr/>
          </a:p>
        </p:txBody>
      </p:sp>
      <p:sp>
        <p:nvSpPr>
          <p:cNvPr id="374" name="Google Shape;374;g3d4f2febf04_1_27"/>
          <p:cNvSpPr txBox="1"/>
          <p:nvPr>
            <p:ph idx="1" type="subTitle"/>
          </p:nvPr>
        </p:nvSpPr>
        <p:spPr>
          <a:xfrm>
            <a:off x="1524000" y="3602038"/>
            <a:ext cx="9144000" cy="1655700"/>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1000"/>
              </a:spcBef>
              <a:spcAft>
                <a:spcPts val="0"/>
              </a:spcAft>
              <a:buSzPts val="2400"/>
              <a:buNone/>
            </a:pPr>
            <a:r>
              <a:t/>
            </a:r>
            <a:endParaRPr/>
          </a:p>
        </p:txBody>
      </p:sp>
      <p:pic>
        <p:nvPicPr>
          <p:cNvPr id="375" name="Google Shape;375;g3d4f2febf04_1_27"/>
          <p:cNvPicPr preferRelativeResize="0"/>
          <p:nvPr/>
        </p:nvPicPr>
        <p:blipFill rotWithShape="1">
          <a:blip r:embed="rId3">
            <a:alphaModFix/>
          </a:blip>
          <a:srcRect b="0" l="0" r="0" t="0"/>
          <a:stretch/>
        </p:blipFill>
        <p:spPr>
          <a:xfrm>
            <a:off x="0" y="0"/>
            <a:ext cx="12192000" cy="6858000"/>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9" name="Shape 379"/>
        <p:cNvGrpSpPr/>
        <p:nvPr/>
      </p:nvGrpSpPr>
      <p:grpSpPr>
        <a:xfrm>
          <a:off x="0" y="0"/>
          <a:ext cx="0" cy="0"/>
          <a:chOff x="0" y="0"/>
          <a:chExt cx="0" cy="0"/>
        </a:xfrm>
      </p:grpSpPr>
      <p:pic>
        <p:nvPicPr>
          <p:cNvPr id="380" name="Google Shape;380;g397aa7ed29c_0_7"/>
          <p:cNvPicPr preferRelativeResize="0"/>
          <p:nvPr/>
        </p:nvPicPr>
        <p:blipFill rotWithShape="1">
          <a:blip r:embed="rId3">
            <a:alphaModFix/>
          </a:blip>
          <a:srcRect b="15405" l="57475" r="24882" t="0"/>
          <a:stretch/>
        </p:blipFill>
        <p:spPr>
          <a:xfrm>
            <a:off x="4524523" y="4838187"/>
            <a:ext cx="4226069" cy="2019813"/>
          </a:xfrm>
          <a:prstGeom prst="rect">
            <a:avLst/>
          </a:prstGeom>
          <a:noFill/>
          <a:ln>
            <a:noFill/>
          </a:ln>
        </p:spPr>
      </p:pic>
      <p:sp>
        <p:nvSpPr>
          <p:cNvPr id="381" name="Google Shape;381;g397aa7ed29c_0_7"/>
          <p:cNvSpPr/>
          <p:nvPr/>
        </p:nvSpPr>
        <p:spPr>
          <a:xfrm>
            <a:off x="1786551" y="-49618"/>
            <a:ext cx="8925000" cy="3137100"/>
          </a:xfrm>
          <a:prstGeom prst="rect">
            <a:avLst/>
          </a:prstGeom>
          <a:solidFill>
            <a:schemeClr val="lt1">
              <a:alpha val="61960"/>
            </a:scheme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382" name="Google Shape;382;g397aa7ed29c_0_7"/>
          <p:cNvSpPr txBox="1"/>
          <p:nvPr>
            <p:ph type="ctrTitle"/>
          </p:nvPr>
        </p:nvSpPr>
        <p:spPr>
          <a:xfrm>
            <a:off x="-23199" y="2341854"/>
            <a:ext cx="12215100" cy="2387700"/>
          </a:xfrm>
          <a:prstGeom prst="rect">
            <a:avLst/>
          </a:prstGeom>
          <a:noFill/>
          <a:ln>
            <a:noFill/>
          </a:ln>
        </p:spPr>
        <p:txBody>
          <a:bodyPr anchorCtr="0" anchor="b" bIns="45700" lIns="91425" spcFirstLastPara="1" rIns="91425" wrap="square" tIns="45700">
            <a:normAutofit fontScale="90000"/>
          </a:bodyPr>
          <a:lstStyle/>
          <a:p>
            <a:pPr indent="0" lvl="0" marL="0" rtl="0" algn="ctr">
              <a:lnSpc>
                <a:spcPct val="130000"/>
              </a:lnSpc>
              <a:spcBef>
                <a:spcPts val="0"/>
              </a:spcBef>
              <a:spcAft>
                <a:spcPts val="0"/>
              </a:spcAft>
              <a:buClr>
                <a:schemeClr val="dk1"/>
              </a:buClr>
              <a:buSzPct val="100000"/>
              <a:buFont typeface="Calibri"/>
              <a:buNone/>
            </a:pPr>
            <a:br>
              <a:rPr lang="de-DE" sz="1800">
                <a:latin typeface="Calibri"/>
                <a:ea typeface="Calibri"/>
                <a:cs typeface="Calibri"/>
                <a:sym typeface="Calibri"/>
              </a:rPr>
            </a:br>
            <a:r>
              <a:rPr lang="de-DE" sz="4000">
                <a:latin typeface="Calibri"/>
                <a:ea typeface="Calibri"/>
                <a:cs typeface="Calibri"/>
                <a:sym typeface="Calibri"/>
              </a:rPr>
              <a:t>Object Detection for Visual Analysis of Medieval Charters</a:t>
            </a:r>
            <a:br>
              <a:rPr lang="de-DE" sz="4000">
                <a:latin typeface="Calibri"/>
                <a:ea typeface="Calibri"/>
                <a:cs typeface="Calibri"/>
                <a:sym typeface="Calibri"/>
              </a:rPr>
            </a:br>
            <a:r>
              <a:rPr lang="de-DE" sz="4000">
                <a:latin typeface="Calibri"/>
                <a:ea typeface="Calibri"/>
                <a:cs typeface="Calibri"/>
                <a:sym typeface="Calibri"/>
              </a:rPr>
              <a:t>Decoration and Its Makers in Papal Documents</a:t>
            </a:r>
            <a:br>
              <a:rPr lang="de-DE" sz="4000">
                <a:latin typeface="Calibri"/>
                <a:ea typeface="Calibri"/>
                <a:cs typeface="Calibri"/>
                <a:sym typeface="Calibri"/>
              </a:rPr>
            </a:br>
            <a:br>
              <a:rPr lang="de-DE" sz="4000">
                <a:latin typeface="Calibri"/>
                <a:ea typeface="Calibri"/>
                <a:cs typeface="Calibri"/>
                <a:sym typeface="Calibri"/>
              </a:rPr>
            </a:br>
            <a:r>
              <a:rPr lang="de-DE" sz="4000">
                <a:latin typeface="Calibri"/>
                <a:ea typeface="Calibri"/>
                <a:cs typeface="Calibri"/>
                <a:sym typeface="Calibri"/>
              </a:rPr>
              <a:t>Florian Atzenhofer-Baumgartner and Martin Roland</a:t>
            </a:r>
            <a:br>
              <a:rPr lang="de-DE">
                <a:latin typeface="Calibri"/>
                <a:ea typeface="Calibri"/>
                <a:cs typeface="Calibri"/>
                <a:sym typeface="Calibri"/>
              </a:rPr>
            </a:br>
            <a:endParaRPr/>
          </a:p>
        </p:txBody>
      </p:sp>
      <p:pic>
        <p:nvPicPr>
          <p:cNvPr id="383" name="Google Shape;383;g397aa7ed29c_0_7"/>
          <p:cNvPicPr preferRelativeResize="0"/>
          <p:nvPr/>
        </p:nvPicPr>
        <p:blipFill rotWithShape="1">
          <a:blip r:embed="rId3">
            <a:alphaModFix/>
          </a:blip>
          <a:srcRect b="13592" l="4558" r="73319" t="0"/>
          <a:stretch/>
        </p:blipFill>
        <p:spPr>
          <a:xfrm>
            <a:off x="-23199" y="4975323"/>
            <a:ext cx="3157944" cy="1882677"/>
          </a:xfrm>
          <a:prstGeom prst="rect">
            <a:avLst/>
          </a:prstGeom>
          <a:noFill/>
          <a:ln>
            <a:noFill/>
          </a:ln>
        </p:spPr>
      </p:pic>
      <p:pic>
        <p:nvPicPr>
          <p:cNvPr id="384" name="Google Shape;384;g397aa7ed29c_0_7"/>
          <p:cNvPicPr preferRelativeResize="0"/>
          <p:nvPr/>
        </p:nvPicPr>
        <p:blipFill rotWithShape="1">
          <a:blip r:embed="rId3">
            <a:alphaModFix/>
          </a:blip>
          <a:srcRect b="19055" l="76024" r="3593" t="0"/>
          <a:stretch/>
        </p:blipFill>
        <p:spPr>
          <a:xfrm>
            <a:off x="8746653" y="4620721"/>
            <a:ext cx="3445349" cy="2237279"/>
          </a:xfrm>
          <a:prstGeom prst="rect">
            <a:avLst/>
          </a:prstGeom>
          <a:noFill/>
          <a:ln>
            <a:noFill/>
          </a:ln>
        </p:spPr>
      </p:pic>
      <p:pic>
        <p:nvPicPr>
          <p:cNvPr id="385" name="Google Shape;385;g397aa7ed29c_0_7"/>
          <p:cNvPicPr preferRelativeResize="0"/>
          <p:nvPr/>
        </p:nvPicPr>
        <p:blipFill rotWithShape="1">
          <a:blip r:embed="rId3">
            <a:alphaModFix/>
          </a:blip>
          <a:srcRect b="23726" l="28755" r="65287" t="40412"/>
          <a:stretch/>
        </p:blipFill>
        <p:spPr>
          <a:xfrm>
            <a:off x="3244636" y="5808617"/>
            <a:ext cx="1554047" cy="853440"/>
          </a:xfrm>
          <a:prstGeom prst="rect">
            <a:avLst/>
          </a:prstGeom>
          <a:noFill/>
          <a:ln>
            <a:noFill/>
          </a:ln>
        </p:spPr>
      </p:pic>
      <p:pic>
        <p:nvPicPr>
          <p:cNvPr id="386" name="Google Shape;386;g397aa7ed29c_0_7">
            <a:hlinkClick r:id="rId4"/>
          </p:cNvPr>
          <p:cNvPicPr preferRelativeResize="0"/>
          <p:nvPr/>
        </p:nvPicPr>
        <p:blipFill rotWithShape="1">
          <a:blip r:embed="rId5">
            <a:alphaModFix/>
          </a:blip>
          <a:srcRect b="12782" l="10670" r="11333" t="12030"/>
          <a:stretch/>
        </p:blipFill>
        <p:spPr>
          <a:xfrm>
            <a:off x="5689261" y="4352801"/>
            <a:ext cx="1277353" cy="1092325"/>
          </a:xfrm>
          <a:prstGeom prst="rect">
            <a:avLst/>
          </a:prstGeom>
          <a:noFill/>
          <a:ln>
            <a:noFill/>
          </a:ln>
        </p:spPr>
      </p:pic>
      <p:pic>
        <p:nvPicPr>
          <p:cNvPr id="387" name="Google Shape;387;g397aa7ed29c_0_7">
            <a:hlinkClick r:id="rId6"/>
          </p:cNvPr>
          <p:cNvPicPr preferRelativeResize="0"/>
          <p:nvPr/>
        </p:nvPicPr>
        <p:blipFill rotWithShape="1">
          <a:blip r:embed="rId7">
            <a:alphaModFix/>
          </a:blip>
          <a:srcRect b="30570" l="0" r="0" t="0"/>
          <a:stretch/>
        </p:blipFill>
        <p:spPr>
          <a:xfrm>
            <a:off x="7461227" y="4210660"/>
            <a:ext cx="1888490" cy="1311275"/>
          </a:xfrm>
          <a:prstGeom prst="rect">
            <a:avLst/>
          </a:prstGeom>
          <a:noFill/>
          <a:ln>
            <a:noFill/>
          </a:ln>
        </p:spPr>
      </p:pic>
      <p:pic>
        <p:nvPicPr>
          <p:cNvPr id="388" name="Google Shape;388;g397aa7ed29c_0_7"/>
          <p:cNvPicPr preferRelativeResize="0"/>
          <p:nvPr/>
        </p:nvPicPr>
        <p:blipFill rotWithShape="1">
          <a:blip r:embed="rId8">
            <a:alphaModFix/>
          </a:blip>
          <a:srcRect b="0" l="0" r="0" t="0"/>
          <a:stretch/>
        </p:blipFill>
        <p:spPr>
          <a:xfrm>
            <a:off x="10223825" y="4415700"/>
            <a:ext cx="873375" cy="873375"/>
          </a:xfrm>
          <a:prstGeom prst="rect">
            <a:avLst/>
          </a:prstGeom>
          <a:noFill/>
          <a:ln>
            <a:noFill/>
          </a:ln>
        </p:spPr>
      </p:pic>
      <p:pic>
        <p:nvPicPr>
          <p:cNvPr id="389" name="Google Shape;389;g397aa7ed29c_0_7"/>
          <p:cNvPicPr preferRelativeResize="0"/>
          <p:nvPr/>
        </p:nvPicPr>
        <p:blipFill>
          <a:blip r:embed="rId9">
            <a:alphaModFix/>
          </a:blip>
          <a:stretch>
            <a:fillRect/>
          </a:stretch>
        </p:blipFill>
        <p:spPr>
          <a:xfrm>
            <a:off x="3438625" y="4471174"/>
            <a:ext cx="1811676" cy="780226"/>
          </a:xfrm>
          <a:prstGeom prst="rect">
            <a:avLst/>
          </a:prstGeom>
          <a:noFill/>
          <a:ln>
            <a:noFill/>
          </a:ln>
        </p:spPr>
      </p:pic>
      <p:pic>
        <p:nvPicPr>
          <p:cNvPr id="390" name="Google Shape;390;g397aa7ed29c_0_7"/>
          <p:cNvPicPr preferRelativeResize="0"/>
          <p:nvPr/>
        </p:nvPicPr>
        <p:blipFill rotWithShape="1">
          <a:blip r:embed="rId10">
            <a:alphaModFix/>
          </a:blip>
          <a:srcRect b="0" l="1332" r="0" t="35463"/>
          <a:stretch/>
        </p:blipFill>
        <p:spPr>
          <a:xfrm>
            <a:off x="1246250" y="4415712"/>
            <a:ext cx="1888501" cy="87336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sp>
        <p:nvSpPr>
          <p:cNvPr id="112" name="Google Shape;112;g3d2f324ff86_0_1"/>
          <p:cNvSpPr txBox="1"/>
          <p:nvPr>
            <p:ph type="ctrTitle"/>
          </p:nvPr>
        </p:nvSpPr>
        <p:spPr>
          <a:xfrm>
            <a:off x="1524000" y="1122363"/>
            <a:ext cx="9144000" cy="23877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6000"/>
              <a:buNone/>
            </a:pPr>
            <a:r>
              <a:t/>
            </a:r>
            <a:endParaRPr/>
          </a:p>
        </p:txBody>
      </p:sp>
      <p:sp>
        <p:nvSpPr>
          <p:cNvPr id="113" name="Google Shape;113;g3d2f324ff86_0_1"/>
          <p:cNvSpPr txBox="1"/>
          <p:nvPr>
            <p:ph idx="1" type="subTitle"/>
          </p:nvPr>
        </p:nvSpPr>
        <p:spPr>
          <a:xfrm>
            <a:off x="1524000" y="3602038"/>
            <a:ext cx="9144000" cy="1655700"/>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1000"/>
              </a:spcBef>
              <a:spcAft>
                <a:spcPts val="0"/>
              </a:spcAft>
              <a:buSzPts val="2400"/>
              <a:buNone/>
            </a:pPr>
            <a:r>
              <a:t/>
            </a:r>
            <a:endParaRPr/>
          </a:p>
        </p:txBody>
      </p:sp>
      <p:pic>
        <p:nvPicPr>
          <p:cNvPr id="114" name="Google Shape;114;g3d2f324ff86_0_1"/>
          <p:cNvPicPr preferRelativeResize="0"/>
          <p:nvPr/>
        </p:nvPicPr>
        <p:blipFill rotWithShape="1">
          <a:blip r:embed="rId3">
            <a:alphaModFix/>
          </a:blip>
          <a:srcRect b="0" l="0" r="0" t="0"/>
          <a:stretch/>
        </p:blipFill>
        <p:spPr>
          <a:xfrm>
            <a:off x="0" y="0"/>
            <a:ext cx="12192000" cy="6858000"/>
          </a:xfrm>
          <a:prstGeom prst="rect">
            <a:avLst/>
          </a:prstGeom>
          <a:noFill/>
          <a:ln>
            <a:noFill/>
          </a:ln>
        </p:spPr>
      </p:pic>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4" name="Shape 394"/>
        <p:cNvGrpSpPr/>
        <p:nvPr/>
      </p:nvGrpSpPr>
      <p:grpSpPr>
        <a:xfrm>
          <a:off x="0" y="0"/>
          <a:ext cx="0" cy="0"/>
          <a:chOff x="0" y="0"/>
          <a:chExt cx="0" cy="0"/>
        </a:xfrm>
      </p:grpSpPr>
      <p:sp>
        <p:nvSpPr>
          <p:cNvPr id="395" name="Google Shape;395;g397aa7ed29c_0_26"/>
          <p:cNvSpPr txBox="1"/>
          <p:nvPr>
            <p:ph type="title"/>
          </p:nvPr>
        </p:nvSpPr>
        <p:spPr>
          <a:xfrm>
            <a:off x="838200" y="365125"/>
            <a:ext cx="10515600" cy="1325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de-DE"/>
              <a:t>Licensing</a:t>
            </a:r>
            <a:endParaRPr/>
          </a:p>
        </p:txBody>
      </p:sp>
      <p:sp>
        <p:nvSpPr>
          <p:cNvPr id="396" name="Google Shape;396;g397aa7ed29c_0_26"/>
          <p:cNvSpPr txBox="1"/>
          <p:nvPr>
            <p:ph idx="1" type="body"/>
          </p:nvPr>
        </p:nvSpPr>
        <p:spPr>
          <a:xfrm>
            <a:off x="838200" y="1825625"/>
            <a:ext cx="10515600" cy="4351200"/>
          </a:xfrm>
          <a:prstGeom prst="rect">
            <a:avLst/>
          </a:prstGeom>
        </p:spPr>
        <p:txBody>
          <a:bodyPr anchorCtr="0" anchor="t" bIns="45700" lIns="91425" spcFirstLastPara="1" rIns="91425" wrap="square" tIns="45700">
            <a:normAutofit/>
          </a:bodyPr>
          <a:lstStyle/>
          <a:p>
            <a:pPr indent="0" lvl="0" marL="0" rtl="0" algn="l">
              <a:spcBef>
                <a:spcPts val="1000"/>
              </a:spcBef>
              <a:spcAft>
                <a:spcPts val="0"/>
              </a:spcAft>
              <a:buNone/>
            </a:pPr>
            <a:r>
              <a:rPr lang="de-DE"/>
              <a:t>© Florian Atzenhofer-Baumgartner, University of Graz, 2026. </a:t>
            </a:r>
            <a:r>
              <a:rPr lang="de-DE" u="sng">
                <a:solidFill>
                  <a:schemeClr val="hlink"/>
                </a:solidFill>
                <a:hlinkClick r:id="rId3"/>
              </a:rPr>
              <a:t>atzenhofer@acm.org</a:t>
            </a:r>
            <a:r>
              <a:rPr lang="de-DE"/>
              <a:t> </a:t>
            </a:r>
            <a:br>
              <a:rPr lang="de-DE"/>
            </a:br>
            <a:r>
              <a:rPr lang="de-DE"/>
              <a:t>© Martin Roland, Austrian Academy of Sciences, 2026</a:t>
            </a:r>
            <a:endParaRPr/>
          </a:p>
          <a:p>
            <a:pPr indent="0" lvl="0" marL="0" rtl="0" algn="l">
              <a:spcBef>
                <a:spcPts val="1000"/>
              </a:spcBef>
              <a:spcAft>
                <a:spcPts val="0"/>
              </a:spcAft>
              <a:buNone/>
            </a:pPr>
            <a:r>
              <a:rPr lang="de-DE"/>
              <a:t>This presentation is licensed under CC BY-SA 4.0, except where noted. </a:t>
            </a:r>
            <a:endParaRPr/>
          </a:p>
          <a:p>
            <a:pPr indent="0" lvl="0" marL="0" rtl="0" algn="l">
              <a:spcBef>
                <a:spcPts val="1000"/>
              </a:spcBef>
              <a:spcAft>
                <a:spcPts val="0"/>
              </a:spcAft>
              <a:buNone/>
            </a:pPr>
            <a:r>
              <a:rPr lang="de-DE"/>
              <a:t>Images of charters are copyright of the respective institution or individual as indicated. The material is republished under the illuminated charters collection via </a:t>
            </a:r>
            <a:r>
              <a:rPr lang="de-DE" u="sng">
                <a:solidFill>
                  <a:schemeClr val="hlink"/>
                </a:solidFill>
                <a:hlinkClick r:id="rId4"/>
              </a:rPr>
              <a:t>Monasterium.net</a:t>
            </a:r>
            <a:r>
              <a:rPr lang="de-DE"/>
              <a:t>. Some images are reproduced for academic purposes; copyright remains with the respective rights holders.</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pic>
        <p:nvPicPr>
          <p:cNvPr id="119" name="Google Shape;119;g3d608b370c8_0_59"/>
          <p:cNvPicPr preferRelativeResize="0"/>
          <p:nvPr/>
        </p:nvPicPr>
        <p:blipFill rotWithShape="1">
          <a:blip r:embed="rId3">
            <a:alphaModFix/>
          </a:blip>
          <a:srcRect b="0" l="0" r="0" t="0"/>
          <a:stretch/>
        </p:blipFill>
        <p:spPr>
          <a:xfrm>
            <a:off x="1348540" y="97225"/>
            <a:ext cx="3877606" cy="2648814"/>
          </a:xfrm>
          <a:prstGeom prst="rect">
            <a:avLst/>
          </a:prstGeom>
          <a:noFill/>
          <a:ln>
            <a:noFill/>
          </a:ln>
        </p:spPr>
      </p:pic>
      <p:sp>
        <p:nvSpPr>
          <p:cNvPr id="120" name="Google Shape;120;g3d608b370c8_0_59"/>
          <p:cNvSpPr txBox="1"/>
          <p:nvPr/>
        </p:nvSpPr>
        <p:spPr>
          <a:xfrm>
            <a:off x="1134975" y="2617513"/>
            <a:ext cx="4259400" cy="165000"/>
          </a:xfrm>
          <a:prstGeom prst="rect">
            <a:avLst/>
          </a:prstGeom>
          <a:noFill/>
          <a:ln cap="flat" cmpd="sng" w="9525">
            <a:solidFill>
              <a:srgbClr val="FFFFFF"/>
            </a:solidFill>
            <a:prstDash val="solid"/>
            <a:round/>
            <a:headEnd len="sm" w="sm" type="none"/>
            <a:tailEnd len="sm" w="sm" type="none"/>
          </a:ln>
        </p:spPr>
        <p:txBody>
          <a:bodyPr anchorCtr="0" anchor="t" bIns="48375" lIns="48375" spcFirstLastPara="1" rIns="48375" wrap="square" tIns="48375">
            <a:noAutofit/>
          </a:bodyPr>
          <a:lstStyle/>
          <a:p>
            <a:pPr indent="0" lvl="0" marL="0" marR="0" rtl="0" algn="ctr">
              <a:lnSpc>
                <a:spcPct val="100000"/>
              </a:lnSpc>
              <a:spcBef>
                <a:spcPts val="0"/>
              </a:spcBef>
              <a:spcAft>
                <a:spcPts val="0"/>
              </a:spcAft>
              <a:buClr>
                <a:srgbClr val="000000"/>
              </a:buClr>
              <a:buSzPts val="582"/>
              <a:buFont typeface="Arial"/>
              <a:buNone/>
            </a:pPr>
            <a:r>
              <a:rPr b="1" i="0" lang="de-DE" sz="582" u="none" cap="none" strike="noStrike">
                <a:solidFill>
                  <a:srgbClr val="EEFF41"/>
                </a:solidFill>
                <a:highlight>
                  <a:srgbClr val="000000"/>
                </a:highlight>
                <a:latin typeface="Arial"/>
                <a:ea typeface="Arial"/>
                <a:cs typeface="Arial"/>
                <a:sym typeface="Arial"/>
              </a:rPr>
              <a:t>https://www.monasterium.net/mom/IlluminierteUrkundenWappenbriefe/1444-07-04_Goettweig/charter</a:t>
            </a:r>
            <a:endParaRPr b="1" i="0" sz="582" u="none" cap="none" strike="noStrike">
              <a:solidFill>
                <a:srgbClr val="EEFF41"/>
              </a:solidFill>
              <a:highlight>
                <a:srgbClr val="000000"/>
              </a:highlight>
              <a:latin typeface="Arial"/>
              <a:ea typeface="Arial"/>
              <a:cs typeface="Arial"/>
              <a:sym typeface="Arial"/>
            </a:endParaRPr>
          </a:p>
          <a:p>
            <a:pPr indent="0" lvl="0" marL="0" marR="0" rtl="0" algn="ctr">
              <a:lnSpc>
                <a:spcPct val="100000"/>
              </a:lnSpc>
              <a:spcBef>
                <a:spcPts val="0"/>
              </a:spcBef>
              <a:spcAft>
                <a:spcPts val="0"/>
              </a:spcAft>
              <a:buClr>
                <a:srgbClr val="000000"/>
              </a:buClr>
              <a:buSzPts val="582"/>
              <a:buFont typeface="Arial"/>
              <a:buNone/>
            </a:pPr>
            <a:r>
              <a:t/>
            </a:r>
            <a:endParaRPr b="1" i="0" sz="582" u="none" cap="none" strike="noStrike">
              <a:solidFill>
                <a:srgbClr val="EEFF41"/>
              </a:solidFill>
              <a:highlight>
                <a:srgbClr val="000000"/>
              </a:highlight>
              <a:latin typeface="Arial"/>
              <a:ea typeface="Arial"/>
              <a:cs typeface="Arial"/>
              <a:sym typeface="Arial"/>
            </a:endParaRPr>
          </a:p>
          <a:p>
            <a:pPr indent="0" lvl="0" marL="0" marR="0" rtl="0" algn="ctr">
              <a:lnSpc>
                <a:spcPct val="100000"/>
              </a:lnSpc>
              <a:spcBef>
                <a:spcPts val="0"/>
              </a:spcBef>
              <a:spcAft>
                <a:spcPts val="0"/>
              </a:spcAft>
              <a:buClr>
                <a:srgbClr val="000000"/>
              </a:buClr>
              <a:buSzPts val="582"/>
              <a:buFont typeface="Arial"/>
              <a:buNone/>
            </a:pPr>
            <a:r>
              <a:t/>
            </a:r>
            <a:endParaRPr b="1" i="0" sz="582" u="none" cap="none" strike="noStrike">
              <a:solidFill>
                <a:srgbClr val="EEFF41"/>
              </a:solidFill>
              <a:highlight>
                <a:srgbClr val="000000"/>
              </a:highlight>
              <a:latin typeface="Arial"/>
              <a:ea typeface="Arial"/>
              <a:cs typeface="Arial"/>
              <a:sym typeface="Arial"/>
            </a:endParaRPr>
          </a:p>
          <a:p>
            <a:pPr indent="0" lvl="0" marL="0" marR="0" rtl="0" algn="ctr">
              <a:lnSpc>
                <a:spcPct val="100000"/>
              </a:lnSpc>
              <a:spcBef>
                <a:spcPts val="0"/>
              </a:spcBef>
              <a:spcAft>
                <a:spcPts val="0"/>
              </a:spcAft>
              <a:buClr>
                <a:srgbClr val="000000"/>
              </a:buClr>
              <a:buSzPts val="582"/>
              <a:buFont typeface="Arial"/>
              <a:buNone/>
            </a:pPr>
            <a:r>
              <a:t/>
            </a:r>
            <a:endParaRPr b="1" i="0" sz="582" u="none" cap="none" strike="noStrike">
              <a:solidFill>
                <a:srgbClr val="EEFF41"/>
              </a:solidFill>
              <a:highlight>
                <a:srgbClr val="000000"/>
              </a:highlight>
              <a:latin typeface="Arial"/>
              <a:ea typeface="Arial"/>
              <a:cs typeface="Arial"/>
              <a:sym typeface="Arial"/>
            </a:endParaRPr>
          </a:p>
          <a:p>
            <a:pPr indent="0" lvl="0" marL="0" marR="0" rtl="0" algn="ctr">
              <a:lnSpc>
                <a:spcPct val="100000"/>
              </a:lnSpc>
              <a:spcBef>
                <a:spcPts val="0"/>
              </a:spcBef>
              <a:spcAft>
                <a:spcPts val="0"/>
              </a:spcAft>
              <a:buClr>
                <a:srgbClr val="000000"/>
              </a:buClr>
              <a:buSzPts val="582"/>
              <a:buFont typeface="Arial"/>
              <a:buNone/>
            </a:pPr>
            <a:r>
              <a:t/>
            </a:r>
            <a:endParaRPr b="1" i="0" sz="582" u="none" cap="none" strike="noStrike">
              <a:solidFill>
                <a:srgbClr val="EEFF41"/>
              </a:solidFill>
              <a:highlight>
                <a:srgbClr val="000000"/>
              </a:highlight>
              <a:latin typeface="Arial"/>
              <a:ea typeface="Arial"/>
              <a:cs typeface="Arial"/>
              <a:sym typeface="Arial"/>
            </a:endParaRPr>
          </a:p>
        </p:txBody>
      </p:sp>
      <p:pic>
        <p:nvPicPr>
          <p:cNvPr id="121" name="Google Shape;121;g3d608b370c8_0_59">
            <a:hlinkClick r:id="rId4"/>
          </p:cNvPr>
          <p:cNvPicPr preferRelativeResize="0"/>
          <p:nvPr/>
        </p:nvPicPr>
        <p:blipFill rotWithShape="1">
          <a:blip r:embed="rId5">
            <a:alphaModFix/>
          </a:blip>
          <a:srcRect b="0" l="0" r="0" t="0"/>
          <a:stretch/>
        </p:blipFill>
        <p:spPr>
          <a:xfrm>
            <a:off x="1194339" y="2869708"/>
            <a:ext cx="4186015" cy="3597414"/>
          </a:xfrm>
          <a:prstGeom prst="rect">
            <a:avLst/>
          </a:prstGeom>
          <a:noFill/>
          <a:ln>
            <a:noFill/>
          </a:ln>
        </p:spPr>
      </p:pic>
      <p:sp>
        <p:nvSpPr>
          <p:cNvPr id="122" name="Google Shape;122;g3d608b370c8_0_59"/>
          <p:cNvSpPr txBox="1"/>
          <p:nvPr/>
        </p:nvSpPr>
        <p:spPr>
          <a:xfrm>
            <a:off x="289650" y="6431915"/>
            <a:ext cx="5776200" cy="223800"/>
          </a:xfrm>
          <a:prstGeom prst="rect">
            <a:avLst/>
          </a:prstGeom>
          <a:noFill/>
          <a:ln cap="flat" cmpd="sng" w="9525">
            <a:solidFill>
              <a:srgbClr val="FFFFFF"/>
            </a:solidFill>
            <a:prstDash val="solid"/>
            <a:round/>
            <a:headEnd len="sm" w="sm" type="none"/>
            <a:tailEnd len="sm" w="sm" type="none"/>
          </a:ln>
        </p:spPr>
        <p:txBody>
          <a:bodyPr anchorCtr="0" anchor="t" bIns="65600" lIns="65600" spcFirstLastPara="1" rIns="65600" wrap="square" tIns="65600">
            <a:noAutofit/>
          </a:bodyPr>
          <a:lstStyle/>
          <a:p>
            <a:pPr indent="0" lvl="0" marL="0" marR="0" rtl="0" algn="ctr">
              <a:lnSpc>
                <a:spcPct val="100000"/>
              </a:lnSpc>
              <a:spcBef>
                <a:spcPts val="0"/>
              </a:spcBef>
              <a:spcAft>
                <a:spcPts val="0"/>
              </a:spcAft>
              <a:buClr>
                <a:srgbClr val="000000"/>
              </a:buClr>
              <a:buSzPts val="789"/>
              <a:buFont typeface="Arial"/>
              <a:buNone/>
            </a:pPr>
            <a:r>
              <a:rPr b="1" i="0" lang="de-DE" sz="789" u="none" cap="none" strike="noStrike">
                <a:solidFill>
                  <a:srgbClr val="EEFF41"/>
                </a:solidFill>
                <a:highlight>
                  <a:srgbClr val="000000"/>
                </a:highlight>
                <a:latin typeface="Arial"/>
                <a:ea typeface="Arial"/>
                <a:cs typeface="Arial"/>
                <a:sym typeface="Arial"/>
              </a:rPr>
              <a:t>https://www.monasterium.net/mom/AT-WStLA/HAUrk/5825/charter</a:t>
            </a:r>
            <a:endParaRPr b="1" i="0" sz="789" u="none" cap="none" strike="noStrike">
              <a:solidFill>
                <a:srgbClr val="EEFF41"/>
              </a:solidFill>
              <a:highlight>
                <a:srgbClr val="000000"/>
              </a:highlight>
              <a:latin typeface="Arial"/>
              <a:ea typeface="Arial"/>
              <a:cs typeface="Arial"/>
              <a:sym typeface="Arial"/>
            </a:endParaRPr>
          </a:p>
          <a:p>
            <a:pPr indent="0" lvl="0" marL="0" marR="0" rtl="0" algn="ctr">
              <a:lnSpc>
                <a:spcPct val="100000"/>
              </a:lnSpc>
              <a:spcBef>
                <a:spcPts val="0"/>
              </a:spcBef>
              <a:spcAft>
                <a:spcPts val="0"/>
              </a:spcAft>
              <a:buClr>
                <a:srgbClr val="000000"/>
              </a:buClr>
              <a:buSzPts val="789"/>
              <a:buFont typeface="Arial"/>
              <a:buNone/>
            </a:pPr>
            <a:r>
              <a:t/>
            </a:r>
            <a:endParaRPr b="1" i="0" sz="789" u="none" cap="none" strike="noStrike">
              <a:solidFill>
                <a:srgbClr val="EEFF41"/>
              </a:solidFill>
              <a:highlight>
                <a:srgbClr val="000000"/>
              </a:highlight>
              <a:latin typeface="Arial"/>
              <a:ea typeface="Arial"/>
              <a:cs typeface="Arial"/>
              <a:sym typeface="Arial"/>
            </a:endParaRPr>
          </a:p>
          <a:p>
            <a:pPr indent="0" lvl="0" marL="0" marR="0" rtl="0" algn="ctr">
              <a:lnSpc>
                <a:spcPct val="100000"/>
              </a:lnSpc>
              <a:spcBef>
                <a:spcPts val="0"/>
              </a:spcBef>
              <a:spcAft>
                <a:spcPts val="0"/>
              </a:spcAft>
              <a:buClr>
                <a:srgbClr val="000000"/>
              </a:buClr>
              <a:buSzPts val="789"/>
              <a:buFont typeface="Arial"/>
              <a:buNone/>
            </a:pPr>
            <a:r>
              <a:t/>
            </a:r>
            <a:endParaRPr b="1" i="0" sz="789" u="none" cap="none" strike="noStrike">
              <a:solidFill>
                <a:srgbClr val="EEFF41"/>
              </a:solidFill>
              <a:highlight>
                <a:srgbClr val="000000"/>
              </a:highlight>
              <a:latin typeface="Arial"/>
              <a:ea typeface="Arial"/>
              <a:cs typeface="Arial"/>
              <a:sym typeface="Arial"/>
            </a:endParaRPr>
          </a:p>
          <a:p>
            <a:pPr indent="0" lvl="0" marL="0" marR="0" rtl="0" algn="ctr">
              <a:lnSpc>
                <a:spcPct val="100000"/>
              </a:lnSpc>
              <a:spcBef>
                <a:spcPts val="0"/>
              </a:spcBef>
              <a:spcAft>
                <a:spcPts val="0"/>
              </a:spcAft>
              <a:buClr>
                <a:srgbClr val="000000"/>
              </a:buClr>
              <a:buSzPts val="789"/>
              <a:buFont typeface="Arial"/>
              <a:buNone/>
            </a:pPr>
            <a:r>
              <a:t/>
            </a:r>
            <a:endParaRPr b="1" i="0" sz="789" u="none" cap="none" strike="noStrike">
              <a:solidFill>
                <a:srgbClr val="EEFF41"/>
              </a:solidFill>
              <a:highlight>
                <a:srgbClr val="000000"/>
              </a:highlight>
              <a:latin typeface="Arial"/>
              <a:ea typeface="Arial"/>
              <a:cs typeface="Arial"/>
              <a:sym typeface="Arial"/>
            </a:endParaRPr>
          </a:p>
          <a:p>
            <a:pPr indent="0" lvl="0" marL="0" marR="0" rtl="0" algn="ctr">
              <a:lnSpc>
                <a:spcPct val="100000"/>
              </a:lnSpc>
              <a:spcBef>
                <a:spcPts val="0"/>
              </a:spcBef>
              <a:spcAft>
                <a:spcPts val="0"/>
              </a:spcAft>
              <a:buClr>
                <a:srgbClr val="000000"/>
              </a:buClr>
              <a:buSzPts val="789"/>
              <a:buFont typeface="Arial"/>
              <a:buNone/>
            </a:pPr>
            <a:r>
              <a:t/>
            </a:r>
            <a:endParaRPr b="1" i="0" sz="789" u="none" cap="none" strike="noStrike">
              <a:solidFill>
                <a:srgbClr val="EEFF41"/>
              </a:solidFill>
              <a:highlight>
                <a:srgbClr val="000000"/>
              </a:highlight>
              <a:latin typeface="Arial"/>
              <a:ea typeface="Arial"/>
              <a:cs typeface="Arial"/>
              <a:sym typeface="Arial"/>
            </a:endParaRPr>
          </a:p>
          <a:p>
            <a:pPr indent="0" lvl="0" marL="0" marR="0" rtl="0" algn="ctr">
              <a:lnSpc>
                <a:spcPct val="100000"/>
              </a:lnSpc>
              <a:spcBef>
                <a:spcPts val="0"/>
              </a:spcBef>
              <a:spcAft>
                <a:spcPts val="0"/>
              </a:spcAft>
              <a:buClr>
                <a:srgbClr val="000000"/>
              </a:buClr>
              <a:buSzPts val="789"/>
              <a:buFont typeface="Arial"/>
              <a:buNone/>
            </a:pPr>
            <a:r>
              <a:t/>
            </a:r>
            <a:endParaRPr b="1" i="0" sz="789" u="none" cap="none" strike="noStrike">
              <a:solidFill>
                <a:srgbClr val="EEFF41"/>
              </a:solidFill>
              <a:highlight>
                <a:srgbClr val="000000"/>
              </a:highlight>
              <a:latin typeface="Arial"/>
              <a:ea typeface="Arial"/>
              <a:cs typeface="Arial"/>
              <a:sym typeface="Arial"/>
            </a:endParaRPr>
          </a:p>
          <a:p>
            <a:pPr indent="0" lvl="0" marL="0" marR="0" rtl="0" algn="ctr">
              <a:lnSpc>
                <a:spcPct val="100000"/>
              </a:lnSpc>
              <a:spcBef>
                <a:spcPts val="0"/>
              </a:spcBef>
              <a:spcAft>
                <a:spcPts val="0"/>
              </a:spcAft>
              <a:buClr>
                <a:srgbClr val="000000"/>
              </a:buClr>
              <a:buSzPts val="789"/>
              <a:buFont typeface="Arial"/>
              <a:buNone/>
            </a:pPr>
            <a:r>
              <a:t/>
            </a:r>
            <a:endParaRPr b="1" i="0" sz="789" u="none" cap="none" strike="noStrike">
              <a:solidFill>
                <a:srgbClr val="EEFF41"/>
              </a:solidFill>
              <a:highlight>
                <a:srgbClr val="000000"/>
              </a:highlight>
              <a:latin typeface="Arial"/>
              <a:ea typeface="Arial"/>
              <a:cs typeface="Arial"/>
              <a:sym typeface="Arial"/>
            </a:endParaRPr>
          </a:p>
          <a:p>
            <a:pPr indent="0" lvl="0" marL="0" marR="0" rtl="0" algn="ctr">
              <a:lnSpc>
                <a:spcPct val="100000"/>
              </a:lnSpc>
              <a:spcBef>
                <a:spcPts val="0"/>
              </a:spcBef>
              <a:spcAft>
                <a:spcPts val="0"/>
              </a:spcAft>
              <a:buClr>
                <a:srgbClr val="000000"/>
              </a:buClr>
              <a:buSzPts val="789"/>
              <a:buFont typeface="Arial"/>
              <a:buNone/>
            </a:pPr>
            <a:r>
              <a:t/>
            </a:r>
            <a:endParaRPr b="1" i="0" sz="789" u="none" cap="none" strike="noStrike">
              <a:solidFill>
                <a:srgbClr val="EEFF41"/>
              </a:solidFill>
              <a:highlight>
                <a:srgbClr val="000000"/>
              </a:highlight>
              <a:latin typeface="Arial"/>
              <a:ea typeface="Arial"/>
              <a:cs typeface="Arial"/>
              <a:sym typeface="Arial"/>
            </a:endParaRPr>
          </a:p>
          <a:p>
            <a:pPr indent="0" lvl="0" marL="0" marR="0" rtl="0" algn="ctr">
              <a:lnSpc>
                <a:spcPct val="100000"/>
              </a:lnSpc>
              <a:spcBef>
                <a:spcPts val="0"/>
              </a:spcBef>
              <a:spcAft>
                <a:spcPts val="0"/>
              </a:spcAft>
              <a:buClr>
                <a:srgbClr val="000000"/>
              </a:buClr>
              <a:buSzPts val="789"/>
              <a:buFont typeface="Arial"/>
              <a:buNone/>
            </a:pPr>
            <a:r>
              <a:t/>
            </a:r>
            <a:endParaRPr b="1" i="0" sz="789" u="none" cap="none" strike="noStrike">
              <a:solidFill>
                <a:srgbClr val="EEFF41"/>
              </a:solidFill>
              <a:highlight>
                <a:srgbClr val="000000"/>
              </a:highlight>
              <a:latin typeface="Arial"/>
              <a:ea typeface="Arial"/>
              <a:cs typeface="Arial"/>
              <a:sym typeface="Arial"/>
            </a:endParaRPr>
          </a:p>
        </p:txBody>
      </p:sp>
      <p:pic>
        <p:nvPicPr>
          <p:cNvPr id="123" name="Google Shape;123;g3d608b370c8_0_59"/>
          <p:cNvPicPr preferRelativeResize="0"/>
          <p:nvPr/>
        </p:nvPicPr>
        <p:blipFill rotWithShape="1">
          <a:blip r:embed="rId6">
            <a:alphaModFix/>
          </a:blip>
          <a:srcRect b="0" l="0" r="0" t="0"/>
          <a:stretch/>
        </p:blipFill>
        <p:spPr>
          <a:xfrm>
            <a:off x="6464111" y="178600"/>
            <a:ext cx="4399145" cy="3242170"/>
          </a:xfrm>
          <a:prstGeom prst="rect">
            <a:avLst/>
          </a:prstGeom>
          <a:noFill/>
          <a:ln>
            <a:noFill/>
          </a:ln>
        </p:spPr>
      </p:pic>
      <p:sp>
        <p:nvSpPr>
          <p:cNvPr id="124" name="Google Shape;124;g3d608b370c8_0_59"/>
          <p:cNvSpPr txBox="1"/>
          <p:nvPr/>
        </p:nvSpPr>
        <p:spPr>
          <a:xfrm>
            <a:off x="6065850" y="3117753"/>
            <a:ext cx="5074200" cy="196500"/>
          </a:xfrm>
          <a:prstGeom prst="rect">
            <a:avLst/>
          </a:prstGeom>
          <a:noFill/>
          <a:ln cap="flat" cmpd="sng" w="9525">
            <a:solidFill>
              <a:srgbClr val="FFFFFF"/>
            </a:solidFill>
            <a:prstDash val="solid"/>
            <a:round/>
            <a:headEnd len="sm" w="sm" type="none"/>
            <a:tailEnd len="sm" w="sm" type="none"/>
          </a:ln>
        </p:spPr>
        <p:txBody>
          <a:bodyPr anchorCtr="0" anchor="t" bIns="57625" lIns="57625" spcFirstLastPara="1" rIns="57625" wrap="square" tIns="57625">
            <a:noAutofit/>
          </a:bodyPr>
          <a:lstStyle/>
          <a:p>
            <a:pPr indent="0" lvl="0" marL="0" marR="0" rtl="0" algn="ctr">
              <a:lnSpc>
                <a:spcPct val="100000"/>
              </a:lnSpc>
              <a:spcBef>
                <a:spcPts val="0"/>
              </a:spcBef>
              <a:spcAft>
                <a:spcPts val="0"/>
              </a:spcAft>
              <a:buClr>
                <a:srgbClr val="000000"/>
              </a:buClr>
              <a:buSzPts val="693"/>
              <a:buFont typeface="Arial"/>
              <a:buNone/>
            </a:pPr>
            <a:r>
              <a:rPr b="1" i="0" lang="de-DE" sz="693" u="none" cap="none" strike="noStrike">
                <a:solidFill>
                  <a:srgbClr val="EEFF41"/>
                </a:solidFill>
                <a:highlight>
                  <a:srgbClr val="000000"/>
                </a:highlight>
                <a:latin typeface="Arial"/>
                <a:ea typeface="Arial"/>
                <a:cs typeface="Arial"/>
                <a:sym typeface="Arial"/>
              </a:rPr>
              <a:t>https://www.monasterium.net/mom/IlluminierteUrkunden/1334-11-10_Nuernberg/charter</a:t>
            </a:r>
            <a:endParaRPr b="1" i="0" sz="693" u="none" cap="none" strike="noStrike">
              <a:solidFill>
                <a:srgbClr val="EEFF41"/>
              </a:solidFill>
              <a:highlight>
                <a:srgbClr val="000000"/>
              </a:highlight>
              <a:latin typeface="Arial"/>
              <a:ea typeface="Arial"/>
              <a:cs typeface="Arial"/>
              <a:sym typeface="Arial"/>
            </a:endParaRPr>
          </a:p>
          <a:p>
            <a:pPr indent="0" lvl="0" marL="0" marR="0" rtl="0" algn="ctr">
              <a:lnSpc>
                <a:spcPct val="100000"/>
              </a:lnSpc>
              <a:spcBef>
                <a:spcPts val="0"/>
              </a:spcBef>
              <a:spcAft>
                <a:spcPts val="0"/>
              </a:spcAft>
              <a:buClr>
                <a:srgbClr val="000000"/>
              </a:buClr>
              <a:buSzPts val="693"/>
              <a:buFont typeface="Arial"/>
              <a:buNone/>
            </a:pPr>
            <a:r>
              <a:t/>
            </a:r>
            <a:endParaRPr b="1" i="0" sz="693" u="none" cap="none" strike="noStrike">
              <a:solidFill>
                <a:srgbClr val="EEFF41"/>
              </a:solidFill>
              <a:highlight>
                <a:srgbClr val="000000"/>
              </a:highlight>
              <a:latin typeface="Arial"/>
              <a:ea typeface="Arial"/>
              <a:cs typeface="Arial"/>
              <a:sym typeface="Arial"/>
            </a:endParaRPr>
          </a:p>
          <a:p>
            <a:pPr indent="0" lvl="0" marL="0" marR="0" rtl="0" algn="ctr">
              <a:lnSpc>
                <a:spcPct val="100000"/>
              </a:lnSpc>
              <a:spcBef>
                <a:spcPts val="0"/>
              </a:spcBef>
              <a:spcAft>
                <a:spcPts val="0"/>
              </a:spcAft>
              <a:buClr>
                <a:srgbClr val="000000"/>
              </a:buClr>
              <a:buSzPts val="693"/>
              <a:buFont typeface="Arial"/>
              <a:buNone/>
            </a:pPr>
            <a:r>
              <a:t/>
            </a:r>
            <a:endParaRPr b="1" i="0" sz="693" u="none" cap="none" strike="noStrike">
              <a:solidFill>
                <a:srgbClr val="EEFF41"/>
              </a:solidFill>
              <a:highlight>
                <a:srgbClr val="000000"/>
              </a:highlight>
              <a:latin typeface="Arial"/>
              <a:ea typeface="Arial"/>
              <a:cs typeface="Arial"/>
              <a:sym typeface="Arial"/>
            </a:endParaRPr>
          </a:p>
          <a:p>
            <a:pPr indent="0" lvl="0" marL="0" marR="0" rtl="0" algn="ctr">
              <a:lnSpc>
                <a:spcPct val="100000"/>
              </a:lnSpc>
              <a:spcBef>
                <a:spcPts val="0"/>
              </a:spcBef>
              <a:spcAft>
                <a:spcPts val="0"/>
              </a:spcAft>
              <a:buClr>
                <a:srgbClr val="000000"/>
              </a:buClr>
              <a:buSzPts val="693"/>
              <a:buFont typeface="Arial"/>
              <a:buNone/>
            </a:pPr>
            <a:r>
              <a:t/>
            </a:r>
            <a:endParaRPr b="1" i="0" sz="693" u="none" cap="none" strike="noStrike">
              <a:solidFill>
                <a:srgbClr val="EEFF41"/>
              </a:solidFill>
              <a:highlight>
                <a:srgbClr val="000000"/>
              </a:highlight>
              <a:latin typeface="Arial"/>
              <a:ea typeface="Arial"/>
              <a:cs typeface="Arial"/>
              <a:sym typeface="Arial"/>
            </a:endParaRPr>
          </a:p>
          <a:p>
            <a:pPr indent="0" lvl="0" marL="0" marR="0" rtl="0" algn="ctr">
              <a:lnSpc>
                <a:spcPct val="100000"/>
              </a:lnSpc>
              <a:spcBef>
                <a:spcPts val="0"/>
              </a:spcBef>
              <a:spcAft>
                <a:spcPts val="0"/>
              </a:spcAft>
              <a:buClr>
                <a:srgbClr val="000000"/>
              </a:buClr>
              <a:buSzPts val="693"/>
              <a:buFont typeface="Arial"/>
              <a:buNone/>
            </a:pPr>
            <a:r>
              <a:t/>
            </a:r>
            <a:endParaRPr b="1" i="0" sz="693" u="none" cap="none" strike="noStrike">
              <a:solidFill>
                <a:srgbClr val="EEFF41"/>
              </a:solidFill>
              <a:highlight>
                <a:srgbClr val="000000"/>
              </a:highlight>
              <a:latin typeface="Arial"/>
              <a:ea typeface="Arial"/>
              <a:cs typeface="Arial"/>
              <a:sym typeface="Arial"/>
            </a:endParaRPr>
          </a:p>
          <a:p>
            <a:pPr indent="0" lvl="0" marL="0" marR="0" rtl="0" algn="ctr">
              <a:lnSpc>
                <a:spcPct val="100000"/>
              </a:lnSpc>
              <a:spcBef>
                <a:spcPts val="0"/>
              </a:spcBef>
              <a:spcAft>
                <a:spcPts val="0"/>
              </a:spcAft>
              <a:buClr>
                <a:srgbClr val="000000"/>
              </a:buClr>
              <a:buSzPts val="693"/>
              <a:buFont typeface="Arial"/>
              <a:buNone/>
            </a:pPr>
            <a:r>
              <a:t/>
            </a:r>
            <a:endParaRPr b="1" i="0" sz="693" u="none" cap="none" strike="noStrike">
              <a:solidFill>
                <a:srgbClr val="EEFF41"/>
              </a:solidFill>
              <a:highlight>
                <a:srgbClr val="000000"/>
              </a:highlight>
              <a:latin typeface="Arial"/>
              <a:ea typeface="Arial"/>
              <a:cs typeface="Arial"/>
              <a:sym typeface="Arial"/>
            </a:endParaRPr>
          </a:p>
          <a:p>
            <a:pPr indent="0" lvl="0" marL="0" marR="0" rtl="0" algn="ctr">
              <a:lnSpc>
                <a:spcPct val="100000"/>
              </a:lnSpc>
              <a:spcBef>
                <a:spcPts val="0"/>
              </a:spcBef>
              <a:spcAft>
                <a:spcPts val="0"/>
              </a:spcAft>
              <a:buClr>
                <a:srgbClr val="000000"/>
              </a:buClr>
              <a:buSzPts val="693"/>
              <a:buFont typeface="Arial"/>
              <a:buNone/>
            </a:pPr>
            <a:r>
              <a:t/>
            </a:r>
            <a:endParaRPr b="1" i="0" sz="693" u="none" cap="none" strike="noStrike">
              <a:solidFill>
                <a:srgbClr val="EEFF41"/>
              </a:solidFill>
              <a:highlight>
                <a:srgbClr val="000000"/>
              </a:highlight>
              <a:latin typeface="Arial"/>
              <a:ea typeface="Arial"/>
              <a:cs typeface="Arial"/>
              <a:sym typeface="Arial"/>
            </a:endParaRPr>
          </a:p>
          <a:p>
            <a:pPr indent="0" lvl="0" marL="0" marR="0" rtl="0" algn="ctr">
              <a:lnSpc>
                <a:spcPct val="100000"/>
              </a:lnSpc>
              <a:spcBef>
                <a:spcPts val="0"/>
              </a:spcBef>
              <a:spcAft>
                <a:spcPts val="0"/>
              </a:spcAft>
              <a:buClr>
                <a:srgbClr val="000000"/>
              </a:buClr>
              <a:buSzPts val="693"/>
              <a:buFont typeface="Arial"/>
              <a:buNone/>
            </a:pPr>
            <a:r>
              <a:t/>
            </a:r>
            <a:endParaRPr b="1" i="0" sz="693" u="none" cap="none" strike="noStrike">
              <a:solidFill>
                <a:srgbClr val="EEFF41"/>
              </a:solidFill>
              <a:highlight>
                <a:srgbClr val="000000"/>
              </a:highlight>
              <a:latin typeface="Arial"/>
              <a:ea typeface="Arial"/>
              <a:cs typeface="Arial"/>
              <a:sym typeface="Arial"/>
            </a:endParaRPr>
          </a:p>
          <a:p>
            <a:pPr indent="0" lvl="0" marL="0" marR="0" rtl="0" algn="ctr">
              <a:lnSpc>
                <a:spcPct val="100000"/>
              </a:lnSpc>
              <a:spcBef>
                <a:spcPts val="0"/>
              </a:spcBef>
              <a:spcAft>
                <a:spcPts val="0"/>
              </a:spcAft>
              <a:buClr>
                <a:srgbClr val="000000"/>
              </a:buClr>
              <a:buSzPts val="693"/>
              <a:buFont typeface="Arial"/>
              <a:buNone/>
            </a:pPr>
            <a:r>
              <a:t/>
            </a:r>
            <a:endParaRPr b="1" i="0" sz="693" u="none" cap="none" strike="noStrike">
              <a:solidFill>
                <a:srgbClr val="EEFF41"/>
              </a:solidFill>
              <a:highlight>
                <a:srgbClr val="000000"/>
              </a:highlight>
              <a:latin typeface="Arial"/>
              <a:ea typeface="Arial"/>
              <a:cs typeface="Arial"/>
              <a:sym typeface="Arial"/>
            </a:endParaRPr>
          </a:p>
          <a:p>
            <a:pPr indent="0" lvl="0" marL="0" marR="0" rtl="0" algn="ctr">
              <a:lnSpc>
                <a:spcPct val="100000"/>
              </a:lnSpc>
              <a:spcBef>
                <a:spcPts val="0"/>
              </a:spcBef>
              <a:spcAft>
                <a:spcPts val="0"/>
              </a:spcAft>
              <a:buClr>
                <a:srgbClr val="000000"/>
              </a:buClr>
              <a:buSzPts val="693"/>
              <a:buFont typeface="Arial"/>
              <a:buNone/>
            </a:pPr>
            <a:r>
              <a:t/>
            </a:r>
            <a:endParaRPr b="1" i="0" sz="693" u="none" cap="none" strike="noStrike">
              <a:solidFill>
                <a:srgbClr val="EEFF41"/>
              </a:solidFill>
              <a:highlight>
                <a:srgbClr val="000000"/>
              </a:highlight>
              <a:latin typeface="Arial"/>
              <a:ea typeface="Arial"/>
              <a:cs typeface="Arial"/>
              <a:sym typeface="Arial"/>
            </a:endParaRPr>
          </a:p>
          <a:p>
            <a:pPr indent="0" lvl="0" marL="0" marR="0" rtl="0" algn="ctr">
              <a:lnSpc>
                <a:spcPct val="100000"/>
              </a:lnSpc>
              <a:spcBef>
                <a:spcPts val="0"/>
              </a:spcBef>
              <a:spcAft>
                <a:spcPts val="0"/>
              </a:spcAft>
              <a:buClr>
                <a:srgbClr val="000000"/>
              </a:buClr>
              <a:buSzPts val="693"/>
              <a:buFont typeface="Arial"/>
              <a:buNone/>
            </a:pPr>
            <a:r>
              <a:t/>
            </a:r>
            <a:endParaRPr b="1" i="0" sz="693" u="none" cap="none" strike="noStrike">
              <a:solidFill>
                <a:srgbClr val="EEFF41"/>
              </a:solidFill>
              <a:highlight>
                <a:srgbClr val="000000"/>
              </a:highlight>
              <a:latin typeface="Arial"/>
              <a:ea typeface="Arial"/>
              <a:cs typeface="Arial"/>
              <a:sym typeface="Arial"/>
            </a:endParaRPr>
          </a:p>
        </p:txBody>
      </p:sp>
      <p:pic>
        <p:nvPicPr>
          <p:cNvPr id="125" name="Google Shape;125;g3d608b370c8_0_59"/>
          <p:cNvPicPr preferRelativeResize="0"/>
          <p:nvPr/>
        </p:nvPicPr>
        <p:blipFill rotWithShape="1">
          <a:blip r:embed="rId7">
            <a:alphaModFix/>
          </a:blip>
          <a:srcRect b="0" l="0" r="0" t="0"/>
          <a:stretch/>
        </p:blipFill>
        <p:spPr>
          <a:xfrm>
            <a:off x="6452421" y="3420775"/>
            <a:ext cx="4473446" cy="3049283"/>
          </a:xfrm>
          <a:prstGeom prst="rect">
            <a:avLst/>
          </a:prstGeom>
          <a:noFill/>
          <a:ln>
            <a:noFill/>
          </a:ln>
        </p:spPr>
      </p:pic>
      <p:sp>
        <p:nvSpPr>
          <p:cNvPr id="126" name="Google Shape;126;g3d608b370c8_0_59"/>
          <p:cNvSpPr txBox="1"/>
          <p:nvPr/>
        </p:nvSpPr>
        <p:spPr>
          <a:xfrm>
            <a:off x="6277625" y="6285285"/>
            <a:ext cx="4772100" cy="184800"/>
          </a:xfrm>
          <a:prstGeom prst="rect">
            <a:avLst/>
          </a:prstGeom>
          <a:noFill/>
          <a:ln cap="flat" cmpd="sng" w="9525">
            <a:solidFill>
              <a:srgbClr val="FFFFFF"/>
            </a:solidFill>
            <a:prstDash val="solid"/>
            <a:round/>
            <a:headEnd len="sm" w="sm" type="none"/>
            <a:tailEnd len="sm" w="sm" type="none"/>
          </a:ln>
        </p:spPr>
        <p:txBody>
          <a:bodyPr anchorCtr="0" anchor="t" bIns="54200" lIns="54200" spcFirstLastPara="1" rIns="54200" wrap="square" tIns="54200">
            <a:noAutofit/>
          </a:bodyPr>
          <a:lstStyle/>
          <a:p>
            <a:pPr indent="0" lvl="0" marL="0" marR="0" rtl="0" algn="ctr">
              <a:lnSpc>
                <a:spcPct val="100000"/>
              </a:lnSpc>
              <a:spcBef>
                <a:spcPts val="0"/>
              </a:spcBef>
              <a:spcAft>
                <a:spcPts val="0"/>
              </a:spcAft>
              <a:buClr>
                <a:srgbClr val="000000"/>
              </a:buClr>
              <a:buSzPts val="652"/>
              <a:buFont typeface="Arial"/>
              <a:buNone/>
            </a:pPr>
            <a:r>
              <a:rPr b="1" i="0" lang="de-DE" sz="652" u="none" cap="none" strike="noStrike">
                <a:solidFill>
                  <a:srgbClr val="EEFF41"/>
                </a:solidFill>
                <a:highlight>
                  <a:srgbClr val="000000"/>
                </a:highlight>
                <a:latin typeface="Arial"/>
                <a:ea typeface="Arial"/>
                <a:cs typeface="Arial"/>
                <a:sym typeface="Arial"/>
              </a:rPr>
              <a:t>https://www.monasterium.net/mom/IlluminierteUrkunden/1451-02-03_Mantua/charte</a:t>
            </a:r>
            <a:endParaRPr b="1" i="0" sz="652" u="none" cap="none" strike="noStrike">
              <a:solidFill>
                <a:srgbClr val="EEFF41"/>
              </a:solidFill>
              <a:highlight>
                <a:srgbClr val="000000"/>
              </a:highlight>
              <a:latin typeface="Arial"/>
              <a:ea typeface="Arial"/>
              <a:cs typeface="Arial"/>
              <a:sym typeface="Arial"/>
            </a:endParaRPr>
          </a:p>
          <a:p>
            <a:pPr indent="0" lvl="0" marL="0" marR="0" rtl="0" algn="ctr">
              <a:lnSpc>
                <a:spcPct val="100000"/>
              </a:lnSpc>
              <a:spcBef>
                <a:spcPts val="0"/>
              </a:spcBef>
              <a:spcAft>
                <a:spcPts val="0"/>
              </a:spcAft>
              <a:buClr>
                <a:srgbClr val="000000"/>
              </a:buClr>
              <a:buSzPts val="652"/>
              <a:buFont typeface="Arial"/>
              <a:buNone/>
            </a:pPr>
            <a:r>
              <a:t/>
            </a:r>
            <a:endParaRPr b="1" i="0" sz="652" u="none" cap="none" strike="noStrike">
              <a:solidFill>
                <a:srgbClr val="EEFF41"/>
              </a:solidFill>
              <a:highlight>
                <a:srgbClr val="000000"/>
              </a:highlight>
              <a:latin typeface="Arial"/>
              <a:ea typeface="Arial"/>
              <a:cs typeface="Arial"/>
              <a:sym typeface="Arial"/>
            </a:endParaRPr>
          </a:p>
          <a:p>
            <a:pPr indent="0" lvl="0" marL="0" marR="0" rtl="0" algn="ctr">
              <a:lnSpc>
                <a:spcPct val="100000"/>
              </a:lnSpc>
              <a:spcBef>
                <a:spcPts val="0"/>
              </a:spcBef>
              <a:spcAft>
                <a:spcPts val="0"/>
              </a:spcAft>
              <a:buClr>
                <a:srgbClr val="000000"/>
              </a:buClr>
              <a:buSzPts val="652"/>
              <a:buFont typeface="Arial"/>
              <a:buNone/>
            </a:pPr>
            <a:r>
              <a:t/>
            </a:r>
            <a:endParaRPr b="1" i="0" sz="652" u="none" cap="none" strike="noStrike">
              <a:solidFill>
                <a:srgbClr val="EEFF41"/>
              </a:solidFill>
              <a:highlight>
                <a:srgbClr val="000000"/>
              </a:highlight>
              <a:latin typeface="Arial"/>
              <a:ea typeface="Arial"/>
              <a:cs typeface="Arial"/>
              <a:sym typeface="Arial"/>
            </a:endParaRPr>
          </a:p>
          <a:p>
            <a:pPr indent="0" lvl="0" marL="0" marR="0" rtl="0" algn="ctr">
              <a:lnSpc>
                <a:spcPct val="100000"/>
              </a:lnSpc>
              <a:spcBef>
                <a:spcPts val="0"/>
              </a:spcBef>
              <a:spcAft>
                <a:spcPts val="0"/>
              </a:spcAft>
              <a:buClr>
                <a:srgbClr val="000000"/>
              </a:buClr>
              <a:buSzPts val="652"/>
              <a:buFont typeface="Arial"/>
              <a:buNone/>
            </a:pPr>
            <a:r>
              <a:t/>
            </a:r>
            <a:endParaRPr b="1" i="0" sz="652" u="none" cap="none" strike="noStrike">
              <a:solidFill>
                <a:srgbClr val="EEFF41"/>
              </a:solidFill>
              <a:highlight>
                <a:srgbClr val="000000"/>
              </a:highlight>
              <a:latin typeface="Arial"/>
              <a:ea typeface="Arial"/>
              <a:cs typeface="Arial"/>
              <a:sym typeface="Arial"/>
            </a:endParaRPr>
          </a:p>
          <a:p>
            <a:pPr indent="0" lvl="0" marL="0" marR="0" rtl="0" algn="ctr">
              <a:lnSpc>
                <a:spcPct val="100000"/>
              </a:lnSpc>
              <a:spcBef>
                <a:spcPts val="0"/>
              </a:spcBef>
              <a:spcAft>
                <a:spcPts val="0"/>
              </a:spcAft>
              <a:buClr>
                <a:srgbClr val="000000"/>
              </a:buClr>
              <a:buSzPts val="652"/>
              <a:buFont typeface="Arial"/>
              <a:buNone/>
            </a:pPr>
            <a:r>
              <a:t/>
            </a:r>
            <a:endParaRPr b="1" i="0" sz="652" u="none" cap="none" strike="noStrike">
              <a:solidFill>
                <a:srgbClr val="EEFF41"/>
              </a:solidFill>
              <a:highlight>
                <a:srgbClr val="000000"/>
              </a:highlight>
              <a:latin typeface="Arial"/>
              <a:ea typeface="Arial"/>
              <a:cs typeface="Arial"/>
              <a:sym typeface="Arial"/>
            </a:endParaRPr>
          </a:p>
          <a:p>
            <a:pPr indent="0" lvl="0" marL="0" marR="0" rtl="0" algn="ctr">
              <a:lnSpc>
                <a:spcPct val="100000"/>
              </a:lnSpc>
              <a:spcBef>
                <a:spcPts val="0"/>
              </a:spcBef>
              <a:spcAft>
                <a:spcPts val="0"/>
              </a:spcAft>
              <a:buClr>
                <a:srgbClr val="000000"/>
              </a:buClr>
              <a:buSzPts val="652"/>
              <a:buFont typeface="Arial"/>
              <a:buNone/>
            </a:pPr>
            <a:r>
              <a:t/>
            </a:r>
            <a:endParaRPr b="1" i="0" sz="652" u="none" cap="none" strike="noStrike">
              <a:solidFill>
                <a:srgbClr val="EEFF41"/>
              </a:solidFill>
              <a:highlight>
                <a:srgbClr val="000000"/>
              </a:highlight>
              <a:latin typeface="Arial"/>
              <a:ea typeface="Arial"/>
              <a:cs typeface="Arial"/>
              <a:sym typeface="Arial"/>
            </a:endParaRPr>
          </a:p>
          <a:p>
            <a:pPr indent="0" lvl="0" marL="0" marR="0" rtl="0" algn="ctr">
              <a:lnSpc>
                <a:spcPct val="100000"/>
              </a:lnSpc>
              <a:spcBef>
                <a:spcPts val="0"/>
              </a:spcBef>
              <a:spcAft>
                <a:spcPts val="0"/>
              </a:spcAft>
              <a:buClr>
                <a:srgbClr val="000000"/>
              </a:buClr>
              <a:buSzPts val="652"/>
              <a:buFont typeface="Arial"/>
              <a:buNone/>
            </a:pPr>
            <a:r>
              <a:t/>
            </a:r>
            <a:endParaRPr b="1" i="0" sz="652" u="none" cap="none" strike="noStrike">
              <a:solidFill>
                <a:srgbClr val="EEFF41"/>
              </a:solidFill>
              <a:highlight>
                <a:srgbClr val="000000"/>
              </a:highlight>
              <a:latin typeface="Arial"/>
              <a:ea typeface="Arial"/>
              <a:cs typeface="Arial"/>
              <a:sym typeface="Arial"/>
            </a:endParaRPr>
          </a:p>
          <a:p>
            <a:pPr indent="0" lvl="0" marL="0" marR="0" rtl="0" algn="ctr">
              <a:lnSpc>
                <a:spcPct val="100000"/>
              </a:lnSpc>
              <a:spcBef>
                <a:spcPts val="0"/>
              </a:spcBef>
              <a:spcAft>
                <a:spcPts val="0"/>
              </a:spcAft>
              <a:buClr>
                <a:srgbClr val="000000"/>
              </a:buClr>
              <a:buSzPts val="652"/>
              <a:buFont typeface="Arial"/>
              <a:buNone/>
            </a:pPr>
            <a:r>
              <a:t/>
            </a:r>
            <a:endParaRPr b="1" i="0" sz="652" u="none" cap="none" strike="noStrike">
              <a:solidFill>
                <a:srgbClr val="EEFF41"/>
              </a:solidFill>
              <a:highlight>
                <a:srgbClr val="000000"/>
              </a:highlight>
              <a:latin typeface="Arial"/>
              <a:ea typeface="Arial"/>
              <a:cs typeface="Arial"/>
              <a:sym typeface="Arial"/>
            </a:endParaRPr>
          </a:p>
          <a:p>
            <a:pPr indent="0" lvl="0" marL="0" marR="0" rtl="0" algn="ctr">
              <a:lnSpc>
                <a:spcPct val="100000"/>
              </a:lnSpc>
              <a:spcBef>
                <a:spcPts val="0"/>
              </a:spcBef>
              <a:spcAft>
                <a:spcPts val="0"/>
              </a:spcAft>
              <a:buClr>
                <a:srgbClr val="000000"/>
              </a:buClr>
              <a:buSzPts val="652"/>
              <a:buFont typeface="Arial"/>
              <a:buNone/>
            </a:pPr>
            <a:r>
              <a:t/>
            </a:r>
            <a:endParaRPr b="1" i="0" sz="652" u="none" cap="none" strike="noStrike">
              <a:solidFill>
                <a:srgbClr val="EEFF41"/>
              </a:solidFill>
              <a:highlight>
                <a:srgbClr val="000000"/>
              </a:highlight>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sp>
        <p:nvSpPr>
          <p:cNvPr id="131" name="Google Shape;131;g3d608b370c8_0_10"/>
          <p:cNvSpPr txBox="1"/>
          <p:nvPr>
            <p:ph type="title"/>
          </p:nvPr>
        </p:nvSpPr>
        <p:spPr>
          <a:xfrm>
            <a:off x="3543850" y="365125"/>
            <a:ext cx="5845200" cy="13257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SzPts val="1800"/>
              <a:buNone/>
            </a:pPr>
            <a:r>
              <a:rPr lang="de-DE" sz="2400" u="sng"/>
              <a:t>TL;DR: </a:t>
            </a:r>
            <a:br>
              <a:rPr lang="de-DE" sz="2400" u="sng"/>
            </a:br>
            <a:r>
              <a:rPr lang="de-DE" sz="2400"/>
              <a:t>We are building distant-reading</a:t>
            </a:r>
            <a:br>
              <a:rPr lang="de-DE" sz="2400"/>
            </a:br>
            <a:r>
              <a:rPr lang="de-DE" sz="2400"/>
              <a:t>tools and pipelines for diplomatists.</a:t>
            </a:r>
            <a:endParaRPr sz="2400"/>
          </a:p>
        </p:txBody>
      </p:sp>
      <p:pic>
        <p:nvPicPr>
          <p:cNvPr id="132" name="Google Shape;132;g3d608b370c8_0_10"/>
          <p:cNvPicPr preferRelativeResize="0"/>
          <p:nvPr/>
        </p:nvPicPr>
        <p:blipFill rotWithShape="1">
          <a:blip r:embed="rId3">
            <a:alphaModFix/>
          </a:blip>
          <a:srcRect b="0" l="0" r="0" t="0"/>
          <a:stretch/>
        </p:blipFill>
        <p:spPr>
          <a:xfrm>
            <a:off x="838200" y="389800"/>
            <a:ext cx="2857500" cy="1276350"/>
          </a:xfrm>
          <a:prstGeom prst="rect">
            <a:avLst/>
          </a:prstGeom>
          <a:noFill/>
          <a:ln>
            <a:noFill/>
          </a:ln>
        </p:spPr>
      </p:pic>
      <p:pic>
        <p:nvPicPr>
          <p:cNvPr id="133" name="Google Shape;133;g3d608b370c8_0_10"/>
          <p:cNvPicPr preferRelativeResize="0"/>
          <p:nvPr/>
        </p:nvPicPr>
        <p:blipFill rotWithShape="1">
          <a:blip r:embed="rId4">
            <a:alphaModFix/>
          </a:blip>
          <a:srcRect b="0" l="0" r="0" t="0"/>
          <a:stretch/>
        </p:blipFill>
        <p:spPr>
          <a:xfrm>
            <a:off x="9249849" y="574938"/>
            <a:ext cx="2103951" cy="906074"/>
          </a:xfrm>
          <a:prstGeom prst="rect">
            <a:avLst/>
          </a:prstGeom>
          <a:noFill/>
          <a:ln>
            <a:noFill/>
          </a:ln>
        </p:spPr>
      </p:pic>
      <p:pic>
        <p:nvPicPr>
          <p:cNvPr id="134" name="Google Shape;134;g3d608b370c8_0_10" title="momng-ai.png"/>
          <p:cNvPicPr preferRelativeResize="0"/>
          <p:nvPr/>
        </p:nvPicPr>
        <p:blipFill rotWithShape="1">
          <a:blip r:embed="rId5">
            <a:alphaModFix/>
          </a:blip>
          <a:srcRect b="0" l="0" r="0" t="0"/>
          <a:stretch/>
        </p:blipFill>
        <p:spPr>
          <a:xfrm>
            <a:off x="120350" y="3415775"/>
            <a:ext cx="11791524" cy="1658186"/>
          </a:xfrm>
          <a:prstGeom prst="rect">
            <a:avLst/>
          </a:prstGeom>
          <a:noFill/>
          <a:ln>
            <a:noFill/>
          </a:ln>
        </p:spPr>
      </p:pic>
      <p:sp>
        <p:nvSpPr>
          <p:cNvPr id="135" name="Google Shape;135;g3d608b370c8_0_10"/>
          <p:cNvSpPr txBox="1"/>
          <p:nvPr/>
        </p:nvSpPr>
        <p:spPr>
          <a:xfrm>
            <a:off x="-1785925" y="1481000"/>
            <a:ext cx="3000000" cy="377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50"/>
              <a:buFont typeface="Arial"/>
              <a:buNone/>
            </a:pPr>
            <a:r>
              <a:t/>
            </a:r>
            <a:endParaRPr b="0" i="0" sz="1250" u="none" cap="none" strike="noStrike">
              <a:solidFill>
                <a:schemeClr val="dk1"/>
              </a:solidFill>
              <a:latin typeface="Arial"/>
              <a:ea typeface="Arial"/>
              <a:cs typeface="Arial"/>
              <a:sym typeface="Arial"/>
            </a:endParaRPr>
          </a:p>
        </p:txBody>
      </p:sp>
      <p:sp>
        <p:nvSpPr>
          <p:cNvPr id="136" name="Google Shape;136;g3d608b370c8_0_10"/>
          <p:cNvSpPr txBox="1"/>
          <p:nvPr>
            <p:ph idx="1" type="body"/>
          </p:nvPr>
        </p:nvSpPr>
        <p:spPr>
          <a:xfrm>
            <a:off x="5014200" y="5616825"/>
            <a:ext cx="7211100" cy="1028400"/>
          </a:xfrm>
          <a:prstGeom prst="rect">
            <a:avLst/>
          </a:prstGeom>
          <a:noFill/>
          <a:ln>
            <a:noFill/>
          </a:ln>
        </p:spPr>
        <p:txBody>
          <a:bodyPr anchorCtr="0" anchor="t" bIns="45700" lIns="91425" spcFirstLastPara="1" rIns="91425" wrap="square" tIns="45700">
            <a:normAutofit fontScale="77500" lnSpcReduction="10000"/>
          </a:bodyPr>
          <a:lstStyle/>
          <a:p>
            <a:pPr indent="0" lvl="0" marL="0" rtl="0" algn="l">
              <a:lnSpc>
                <a:spcPct val="80000"/>
              </a:lnSpc>
              <a:spcBef>
                <a:spcPts val="1000"/>
              </a:spcBef>
              <a:spcAft>
                <a:spcPts val="0"/>
              </a:spcAft>
              <a:buSzPct val="61111"/>
              <a:buNone/>
            </a:pPr>
            <a:r>
              <a:rPr lang="de-DE" sz="1260"/>
              <a:t>Kovács, T. (2025). FLAME: Formulaic Language Analysis in Medieval Expressions (Version 1.0.0) [Computer software]. GitHub. https://github.com/kreeedit/FLAME</a:t>
            </a:r>
            <a:endParaRPr sz="1260"/>
          </a:p>
          <a:p>
            <a:pPr indent="0" lvl="0" marL="0" rtl="0" algn="l">
              <a:lnSpc>
                <a:spcPct val="80000"/>
              </a:lnSpc>
              <a:spcBef>
                <a:spcPts val="1000"/>
              </a:spcBef>
              <a:spcAft>
                <a:spcPts val="0"/>
              </a:spcAft>
              <a:buSzPct val="61111"/>
              <a:buNone/>
            </a:pPr>
            <a:r>
              <a:rPr lang="de-DE" sz="1260"/>
              <a:t>Kovács, T. (2026). ANNIE: Annotation Interface for Named-entity &amp; Information Extraction (Version 1.14) [Computer software]. GitHub. https://github.com/kreeedit/ANNIE </a:t>
            </a:r>
            <a:endParaRPr sz="1260"/>
          </a:p>
          <a:p>
            <a:pPr indent="0" lvl="0" marL="0" rtl="0" algn="l">
              <a:lnSpc>
                <a:spcPct val="80000"/>
              </a:lnSpc>
              <a:spcBef>
                <a:spcPts val="1000"/>
              </a:spcBef>
              <a:spcAft>
                <a:spcPts val="0"/>
              </a:spcAft>
              <a:buSzPct val="61111"/>
              <a:buNone/>
            </a:pPr>
            <a:r>
              <a:rPr lang="de-DE" sz="1260"/>
              <a:t>cf. Atzenhofer-B. (2026). Recommender Systems for Digital Humanities and Archives: Multistakeholder Evaluation, Scholarly Information Needs, and Multimodal Similarity. In Proceedings of the Nineteenth ACM Conference on Recommender Systems (pp. 1499-1505).</a:t>
            </a:r>
            <a:endParaRPr sz="1260"/>
          </a:p>
        </p:txBody>
      </p:sp>
      <p:grpSp>
        <p:nvGrpSpPr>
          <p:cNvPr id="137" name="Google Shape;137;g3d608b370c8_0_10"/>
          <p:cNvGrpSpPr/>
          <p:nvPr/>
        </p:nvGrpSpPr>
        <p:grpSpPr>
          <a:xfrm>
            <a:off x="1151360" y="2026471"/>
            <a:ext cx="10630214" cy="1321309"/>
            <a:chOff x="1174035" y="2120426"/>
            <a:chExt cx="10630214" cy="1321309"/>
          </a:xfrm>
        </p:grpSpPr>
        <p:pic>
          <p:nvPicPr>
            <p:cNvPr id="138" name="Google Shape;138;g3d608b370c8_0_10"/>
            <p:cNvPicPr preferRelativeResize="0"/>
            <p:nvPr/>
          </p:nvPicPr>
          <p:blipFill rotWithShape="1">
            <a:blip r:embed="rId6">
              <a:alphaModFix/>
            </a:blip>
            <a:srcRect b="0" l="0" r="0" t="0"/>
            <a:stretch/>
          </p:blipFill>
          <p:spPr>
            <a:xfrm>
              <a:off x="6773905" y="2367813"/>
              <a:ext cx="1203299" cy="800949"/>
            </a:xfrm>
            <a:prstGeom prst="rect">
              <a:avLst/>
            </a:prstGeom>
            <a:noFill/>
            <a:ln>
              <a:noFill/>
            </a:ln>
          </p:spPr>
        </p:pic>
        <p:pic>
          <p:nvPicPr>
            <p:cNvPr id="139" name="Google Shape;139;g3d608b370c8_0_10"/>
            <p:cNvPicPr preferRelativeResize="0"/>
            <p:nvPr/>
          </p:nvPicPr>
          <p:blipFill rotWithShape="1">
            <a:blip r:embed="rId7">
              <a:alphaModFix/>
            </a:blip>
            <a:srcRect b="0" l="0" r="0" t="0"/>
            <a:stretch/>
          </p:blipFill>
          <p:spPr>
            <a:xfrm>
              <a:off x="7830281" y="2640785"/>
              <a:ext cx="800950" cy="800950"/>
            </a:xfrm>
            <a:prstGeom prst="rect">
              <a:avLst/>
            </a:prstGeom>
            <a:noFill/>
            <a:ln>
              <a:noFill/>
            </a:ln>
          </p:spPr>
        </p:pic>
        <p:sp>
          <p:nvSpPr>
            <p:cNvPr id="140" name="Google Shape;140;g3d608b370c8_0_10"/>
            <p:cNvSpPr txBox="1"/>
            <p:nvPr/>
          </p:nvSpPr>
          <p:spPr>
            <a:xfrm>
              <a:off x="5534860" y="2588444"/>
              <a:ext cx="1122300" cy="580800"/>
            </a:xfrm>
            <a:prstGeom prst="rect">
              <a:avLst/>
            </a:prstGeom>
            <a:noFill/>
            <a:ln>
              <a:noFill/>
            </a:ln>
          </p:spPr>
          <p:txBody>
            <a:bodyPr anchorCtr="0" anchor="t" bIns="103825" lIns="103825" spcFirstLastPara="1" rIns="103825" wrap="square" tIns="103825">
              <a:noAutofit/>
            </a:bodyPr>
            <a:lstStyle/>
            <a:p>
              <a:pPr indent="0" lvl="0" marL="0" marR="0" rtl="0" algn="l">
                <a:lnSpc>
                  <a:spcPct val="100000"/>
                </a:lnSpc>
                <a:spcBef>
                  <a:spcPts val="0"/>
                </a:spcBef>
                <a:spcAft>
                  <a:spcPts val="0"/>
                </a:spcAft>
                <a:buClr>
                  <a:srgbClr val="000000"/>
                </a:buClr>
                <a:buSzPts val="3180"/>
                <a:buFont typeface="Arial"/>
                <a:buNone/>
              </a:pPr>
              <a:r>
                <a:rPr b="0" i="0" lang="de-DE" sz="3180" u="none" cap="none" strike="noStrike">
                  <a:solidFill>
                    <a:schemeClr val="dk1"/>
                  </a:solidFill>
                  <a:latin typeface="Calibri"/>
                  <a:ea typeface="Calibri"/>
                  <a:cs typeface="Calibri"/>
                  <a:sym typeface="Calibri"/>
                </a:rPr>
                <a:t>ATR</a:t>
              </a:r>
              <a:endParaRPr b="0" i="0" sz="3180" u="none" cap="none" strike="noStrike">
                <a:solidFill>
                  <a:schemeClr val="dk1"/>
                </a:solidFill>
                <a:latin typeface="Calibri"/>
                <a:ea typeface="Calibri"/>
                <a:cs typeface="Calibri"/>
                <a:sym typeface="Calibri"/>
              </a:endParaRPr>
            </a:p>
          </p:txBody>
        </p:sp>
        <p:sp>
          <p:nvSpPr>
            <p:cNvPr id="141" name="Google Shape;141;g3d608b370c8_0_10"/>
            <p:cNvSpPr txBox="1"/>
            <p:nvPr/>
          </p:nvSpPr>
          <p:spPr>
            <a:xfrm>
              <a:off x="10080149" y="2477893"/>
              <a:ext cx="1724100" cy="580800"/>
            </a:xfrm>
            <a:prstGeom prst="rect">
              <a:avLst/>
            </a:prstGeom>
            <a:noFill/>
            <a:ln>
              <a:noFill/>
            </a:ln>
          </p:spPr>
          <p:txBody>
            <a:bodyPr anchorCtr="0" anchor="t" bIns="103825" lIns="103825" spcFirstLastPara="1" rIns="103825" wrap="square" tIns="103825">
              <a:noAutofit/>
            </a:bodyPr>
            <a:lstStyle/>
            <a:p>
              <a:pPr indent="0" lvl="0" marL="0" marR="0" rtl="0" algn="l">
                <a:lnSpc>
                  <a:spcPct val="100000"/>
                </a:lnSpc>
                <a:spcBef>
                  <a:spcPts val="0"/>
                </a:spcBef>
                <a:spcAft>
                  <a:spcPts val="0"/>
                </a:spcAft>
                <a:buClr>
                  <a:srgbClr val="000000"/>
                </a:buClr>
                <a:buSzPts val="3180"/>
                <a:buFont typeface="Arial"/>
                <a:buNone/>
              </a:pPr>
              <a:r>
                <a:rPr b="0" i="0" lang="de-DE" sz="3180" u="none" cap="none" strike="noStrike">
                  <a:solidFill>
                    <a:schemeClr val="dk1"/>
                  </a:solidFill>
                  <a:latin typeface="Calibri"/>
                  <a:ea typeface="Calibri"/>
                  <a:cs typeface="Calibri"/>
                  <a:sym typeface="Calibri"/>
                </a:rPr>
                <a:t>Retrieval</a:t>
              </a:r>
              <a:endParaRPr b="0" i="0" sz="3180" u="none" cap="none" strike="noStrike">
                <a:solidFill>
                  <a:schemeClr val="dk1"/>
                </a:solidFill>
                <a:latin typeface="Calibri"/>
                <a:ea typeface="Calibri"/>
                <a:cs typeface="Calibri"/>
                <a:sym typeface="Calibri"/>
              </a:endParaRPr>
            </a:p>
          </p:txBody>
        </p:sp>
        <p:pic>
          <p:nvPicPr>
            <p:cNvPr id="142" name="Google Shape;142;g3d608b370c8_0_10"/>
            <p:cNvPicPr preferRelativeResize="0"/>
            <p:nvPr/>
          </p:nvPicPr>
          <p:blipFill rotWithShape="1">
            <a:blip r:embed="rId8">
              <a:alphaModFix/>
            </a:blip>
            <a:srcRect b="0" l="0" r="0" t="0"/>
            <a:stretch/>
          </p:blipFill>
          <p:spPr>
            <a:xfrm>
              <a:off x="1174035" y="2120426"/>
              <a:ext cx="1543454" cy="1028970"/>
            </a:xfrm>
            <a:prstGeom prst="rect">
              <a:avLst/>
            </a:prstGeom>
            <a:noFill/>
            <a:ln>
              <a:noFill/>
            </a:ln>
          </p:spPr>
        </p:pic>
      </p:gr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g3d608b370c8_0_162"/>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1800"/>
              <a:buNone/>
            </a:pPr>
            <a:r>
              <a:rPr lang="de-DE"/>
              <a:t>Object detection</a:t>
            </a:r>
            <a:endParaRPr/>
          </a:p>
        </p:txBody>
      </p:sp>
      <p:sp>
        <p:nvSpPr>
          <p:cNvPr id="148" name="Google Shape;148;g3d608b370c8_0_162"/>
          <p:cNvSpPr txBox="1"/>
          <p:nvPr>
            <p:ph idx="1" type="body"/>
          </p:nvPr>
        </p:nvSpPr>
        <p:spPr>
          <a:xfrm>
            <a:off x="838200" y="1825625"/>
            <a:ext cx="10515600" cy="43512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1000"/>
              </a:spcBef>
              <a:spcAft>
                <a:spcPts val="0"/>
              </a:spcAft>
              <a:buSzPts val="1800"/>
              <a:buNone/>
            </a:pPr>
            <a:r>
              <a:t/>
            </a:r>
            <a:endParaRPr/>
          </a:p>
        </p:txBody>
      </p:sp>
      <p:pic>
        <p:nvPicPr>
          <p:cNvPr id="149" name="Google Shape;149;g3d608b370c8_0_162"/>
          <p:cNvPicPr preferRelativeResize="0"/>
          <p:nvPr/>
        </p:nvPicPr>
        <p:blipFill rotWithShape="1">
          <a:blip r:embed="rId3">
            <a:alphaModFix/>
          </a:blip>
          <a:srcRect b="0" l="0" r="0" t="0"/>
          <a:stretch/>
        </p:blipFill>
        <p:spPr>
          <a:xfrm>
            <a:off x="1865375" y="2373075"/>
            <a:ext cx="8461251" cy="2644122"/>
          </a:xfrm>
          <a:prstGeom prst="rect">
            <a:avLst/>
          </a:prstGeom>
          <a:noFill/>
          <a:ln>
            <a:noFill/>
          </a:ln>
        </p:spPr>
      </p:pic>
      <p:sp>
        <p:nvSpPr>
          <p:cNvPr id="150" name="Google Shape;150;g3d608b370c8_0_162"/>
          <p:cNvSpPr txBox="1"/>
          <p:nvPr/>
        </p:nvSpPr>
        <p:spPr>
          <a:xfrm>
            <a:off x="2229259" y="5185983"/>
            <a:ext cx="7733700" cy="443400"/>
          </a:xfrm>
          <a:prstGeom prst="rect">
            <a:avLst/>
          </a:prstGeom>
          <a:noFill/>
          <a:ln>
            <a:noFill/>
          </a:ln>
        </p:spPr>
        <p:txBody>
          <a:bodyPr anchorCtr="0" anchor="t" bIns="147800" lIns="147800" spcFirstLastPara="1" rIns="147800" wrap="square" tIns="147800">
            <a:spAutoFit/>
          </a:bodyPr>
          <a:lstStyle/>
          <a:p>
            <a:pPr indent="0" lvl="0" marL="0" marR="0" rtl="0" algn="ctr">
              <a:lnSpc>
                <a:spcPct val="100000"/>
              </a:lnSpc>
              <a:spcBef>
                <a:spcPts val="0"/>
              </a:spcBef>
              <a:spcAft>
                <a:spcPts val="0"/>
              </a:spcAft>
              <a:buClr>
                <a:srgbClr val="000000"/>
              </a:buClr>
              <a:buSzPts val="941"/>
              <a:buFont typeface="Arial"/>
              <a:buNone/>
            </a:pPr>
            <a:r>
              <a:rPr b="1" i="0" lang="de-DE" sz="941" u="none" cap="none" strike="noStrike">
                <a:solidFill>
                  <a:srgbClr val="EEFF41"/>
                </a:solidFill>
                <a:highlight>
                  <a:schemeClr val="dk1"/>
                </a:highlight>
                <a:latin typeface="Arial"/>
                <a:ea typeface="Arial"/>
                <a:cs typeface="Arial"/>
                <a:sym typeface="Arial"/>
              </a:rPr>
              <a:t>https://commons.wikimedia.org/wiki/File:Supervised_machine_learning_in_a_nutshell.svg</a:t>
            </a:r>
            <a:endParaRPr b="0" i="0" sz="2264" u="none" cap="none" strike="noStrike">
              <a:solidFill>
                <a:srgbClr val="000000"/>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g3d608b370c8_0_118"/>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1800"/>
              <a:buNone/>
            </a:pPr>
            <a:r>
              <a:rPr lang="de-DE"/>
              <a:t>Object detection for general purposes</a:t>
            </a:r>
            <a:endParaRPr/>
          </a:p>
        </p:txBody>
      </p:sp>
      <p:sp>
        <p:nvSpPr>
          <p:cNvPr id="156" name="Google Shape;156;g3d608b370c8_0_118"/>
          <p:cNvSpPr txBox="1"/>
          <p:nvPr/>
        </p:nvSpPr>
        <p:spPr>
          <a:xfrm>
            <a:off x="3329750" y="2885875"/>
            <a:ext cx="29865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Lato"/>
              <a:ea typeface="Lato"/>
              <a:cs typeface="Lato"/>
              <a:sym typeface="Lato"/>
            </a:endParaRPr>
          </a:p>
        </p:txBody>
      </p:sp>
      <p:graphicFrame>
        <p:nvGraphicFramePr>
          <p:cNvPr id="157" name="Google Shape;157;g3d608b370c8_0_118"/>
          <p:cNvGraphicFramePr/>
          <p:nvPr/>
        </p:nvGraphicFramePr>
        <p:xfrm>
          <a:off x="2196850" y="1711775"/>
          <a:ext cx="3000000" cy="3000000"/>
        </p:xfrm>
        <a:graphic>
          <a:graphicData uri="http://schemas.openxmlformats.org/drawingml/2006/table">
            <a:tbl>
              <a:tblPr>
                <a:noFill/>
                <a:tableStyleId>{DD88B038-663F-41F5-8DF5-B09ABEB1ACC7}</a:tableStyleId>
              </a:tblPr>
              <a:tblGrid>
                <a:gridCol w="3852000"/>
                <a:gridCol w="3852000"/>
              </a:tblGrid>
              <a:tr h="381000">
                <a:tc>
                  <a:txBody>
                    <a:bodyPr/>
                    <a:lstStyle/>
                    <a:p>
                      <a:pPr indent="0" lvl="0" marL="0" marR="0" rtl="0" algn="ctr">
                        <a:lnSpc>
                          <a:spcPct val="100000"/>
                        </a:lnSpc>
                        <a:spcBef>
                          <a:spcPts val="0"/>
                        </a:spcBef>
                        <a:spcAft>
                          <a:spcPts val="0"/>
                        </a:spcAft>
                        <a:buClr>
                          <a:srgbClr val="000000"/>
                        </a:buClr>
                        <a:buSzPts val="2800"/>
                        <a:buFont typeface="Arial"/>
                        <a:buNone/>
                      </a:pPr>
                      <a:r>
                        <a:rPr lang="de-DE" sz="2800" u="none" cap="none" strike="noStrike"/>
                        <a:t>Transkribus</a:t>
                      </a:r>
                      <a:endParaRPr sz="28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2800"/>
                        <a:buFont typeface="Arial"/>
                        <a:buNone/>
                      </a:pPr>
                      <a:r>
                        <a:rPr b="1" lang="de-DE" sz="2800" u="none" cap="none" strike="noStrike"/>
                        <a:t>Monasterium.net</a:t>
                      </a:r>
                      <a:endParaRPr b="1" sz="2800" u="none" cap="none" strike="noStrike"/>
                    </a:p>
                  </a:txBody>
                  <a:tcPr marT="91425" marB="91425" marR="91425" marL="91425"/>
                </a:tc>
              </a:tr>
            </a:tbl>
          </a:graphicData>
        </a:graphic>
      </p:graphicFrame>
      <p:cxnSp>
        <p:nvCxnSpPr>
          <p:cNvPr id="158" name="Google Shape;158;g3d608b370c8_0_118"/>
          <p:cNvCxnSpPr/>
          <p:nvPr/>
        </p:nvCxnSpPr>
        <p:spPr>
          <a:xfrm>
            <a:off x="6048850" y="2321325"/>
            <a:ext cx="0" cy="2726100"/>
          </a:xfrm>
          <a:prstGeom prst="straightConnector1">
            <a:avLst/>
          </a:prstGeom>
          <a:noFill/>
          <a:ln cap="flat" cmpd="sng" w="9525">
            <a:solidFill>
              <a:srgbClr val="434343"/>
            </a:solidFill>
            <a:prstDash val="solid"/>
            <a:round/>
            <a:headEnd len="sm" w="sm" type="none"/>
            <a:tailEnd len="sm" w="sm" type="none"/>
          </a:ln>
        </p:spPr>
      </p:cxnSp>
      <p:pic>
        <p:nvPicPr>
          <p:cNvPr id="159" name="Google Shape;159;g3d608b370c8_0_118" title="9495d186aefdbc2e0299f902eb4d4afb.lines.pred.xml.png"/>
          <p:cNvPicPr preferRelativeResize="0"/>
          <p:nvPr/>
        </p:nvPicPr>
        <p:blipFill rotWithShape="1">
          <a:blip r:embed="rId3">
            <a:alphaModFix/>
          </a:blip>
          <a:srcRect b="0" l="0" r="0" t="0"/>
          <a:stretch/>
        </p:blipFill>
        <p:spPr>
          <a:xfrm>
            <a:off x="1865280" y="2342263"/>
            <a:ext cx="4073151" cy="2918018"/>
          </a:xfrm>
          <a:prstGeom prst="rect">
            <a:avLst/>
          </a:prstGeom>
          <a:noFill/>
          <a:ln>
            <a:noFill/>
          </a:ln>
        </p:spPr>
      </p:pic>
      <p:pic>
        <p:nvPicPr>
          <p:cNvPr id="160" name="Google Shape;160;g3d608b370c8_0_118" title="9495d186aefdbc2e0299f902eb4d4afb.lines.pred.json.png"/>
          <p:cNvPicPr preferRelativeResize="0"/>
          <p:nvPr/>
        </p:nvPicPr>
        <p:blipFill rotWithShape="1">
          <a:blip r:embed="rId4">
            <a:alphaModFix/>
          </a:blip>
          <a:srcRect b="0" l="0" r="0" t="0"/>
          <a:stretch/>
        </p:blipFill>
        <p:spPr>
          <a:xfrm>
            <a:off x="6132936" y="2342275"/>
            <a:ext cx="4073151" cy="2918018"/>
          </a:xfrm>
          <a:prstGeom prst="rect">
            <a:avLst/>
          </a:prstGeom>
          <a:noFill/>
          <a:ln>
            <a:noFill/>
          </a:ln>
        </p:spPr>
      </p:pic>
      <p:sp>
        <p:nvSpPr>
          <p:cNvPr id="161" name="Google Shape;161;g3d608b370c8_0_118"/>
          <p:cNvSpPr txBox="1"/>
          <p:nvPr>
            <p:ph idx="1" type="body"/>
          </p:nvPr>
        </p:nvSpPr>
        <p:spPr>
          <a:xfrm>
            <a:off x="5387300" y="6226000"/>
            <a:ext cx="7211100" cy="400200"/>
          </a:xfrm>
          <a:prstGeom prst="rect">
            <a:avLst/>
          </a:prstGeom>
          <a:noFill/>
          <a:ln>
            <a:noFill/>
          </a:ln>
        </p:spPr>
        <p:txBody>
          <a:bodyPr anchorCtr="0" anchor="t" bIns="45700" lIns="91425" spcFirstLastPara="1" rIns="91425" wrap="square" tIns="45700">
            <a:normAutofit/>
          </a:bodyPr>
          <a:lstStyle/>
          <a:p>
            <a:pPr indent="0" lvl="0" marL="0" rtl="0" algn="l">
              <a:lnSpc>
                <a:spcPct val="80000"/>
              </a:lnSpc>
              <a:spcBef>
                <a:spcPts val="1000"/>
              </a:spcBef>
              <a:spcAft>
                <a:spcPts val="0"/>
              </a:spcAft>
              <a:buSzPts val="770"/>
              <a:buNone/>
            </a:pPr>
            <a:r>
              <a:rPr lang="de-DE" sz="1260"/>
              <a:t>cf. </a:t>
            </a:r>
            <a:r>
              <a:rPr lang="de-DE" sz="1260"/>
              <a:t>Renet, N. et al (2026). ATR Pipeline (under review)</a:t>
            </a:r>
            <a:endParaRPr sz="1260"/>
          </a:p>
        </p:txBody>
      </p:sp>
      <p:sp>
        <p:nvSpPr>
          <p:cNvPr id="162" name="Google Shape;162;g3d608b370c8_0_118"/>
          <p:cNvSpPr txBox="1"/>
          <p:nvPr>
            <p:ph idx="1" type="body"/>
          </p:nvPr>
        </p:nvSpPr>
        <p:spPr>
          <a:xfrm>
            <a:off x="3456750" y="5374338"/>
            <a:ext cx="7211100" cy="400200"/>
          </a:xfrm>
          <a:prstGeom prst="rect">
            <a:avLst/>
          </a:prstGeom>
          <a:noFill/>
          <a:ln>
            <a:noFill/>
          </a:ln>
        </p:spPr>
        <p:txBody>
          <a:bodyPr anchorCtr="0" anchor="t" bIns="45700" lIns="91425" spcFirstLastPara="1" rIns="91425" wrap="square" tIns="45700">
            <a:normAutofit/>
          </a:bodyPr>
          <a:lstStyle/>
          <a:p>
            <a:pPr indent="0" lvl="0" marL="0" rtl="0" algn="l">
              <a:lnSpc>
                <a:spcPct val="80000"/>
              </a:lnSpc>
              <a:spcBef>
                <a:spcPts val="1000"/>
              </a:spcBef>
              <a:spcAft>
                <a:spcPts val="0"/>
              </a:spcAft>
              <a:buSzPts val="770"/>
              <a:buNone/>
            </a:pPr>
            <a:r>
              <a:rPr lang="de-DE" sz="1260"/>
              <a:t>Figure: Performance comparison of line segmentation engines (selected, not indicative)</a:t>
            </a:r>
            <a:endParaRPr sz="126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g3d608b370c8_0_22"/>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1800"/>
              <a:buNone/>
            </a:pPr>
            <a:r>
              <a:rPr lang="de-DE"/>
              <a:t>Towards specific use cases: Campaigns</a:t>
            </a:r>
            <a:endParaRPr/>
          </a:p>
        </p:txBody>
      </p:sp>
      <p:sp>
        <p:nvSpPr>
          <p:cNvPr id="168" name="Google Shape;168;g3d608b370c8_0_22"/>
          <p:cNvSpPr txBox="1"/>
          <p:nvPr/>
        </p:nvSpPr>
        <p:spPr>
          <a:xfrm>
            <a:off x="-2161800" y="4881775"/>
            <a:ext cx="30000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9" name="Google Shape;169;g3d608b370c8_0_22"/>
          <p:cNvSpPr txBox="1"/>
          <p:nvPr>
            <p:ph idx="1" type="body"/>
          </p:nvPr>
        </p:nvSpPr>
        <p:spPr>
          <a:xfrm>
            <a:off x="5014200" y="5616825"/>
            <a:ext cx="7211100" cy="1028400"/>
          </a:xfrm>
          <a:prstGeom prst="rect">
            <a:avLst/>
          </a:prstGeom>
          <a:noFill/>
          <a:ln>
            <a:noFill/>
          </a:ln>
        </p:spPr>
        <p:txBody>
          <a:bodyPr anchorCtr="0" anchor="t" bIns="45700" lIns="91425" spcFirstLastPara="1" rIns="91425" wrap="square" tIns="45700">
            <a:normAutofit/>
          </a:bodyPr>
          <a:lstStyle/>
          <a:p>
            <a:pPr indent="0" lvl="0" marL="0" rtl="0" algn="l">
              <a:lnSpc>
                <a:spcPct val="80000"/>
              </a:lnSpc>
              <a:spcBef>
                <a:spcPts val="1000"/>
              </a:spcBef>
              <a:spcAft>
                <a:spcPts val="0"/>
              </a:spcAft>
              <a:buSzPts val="770"/>
              <a:buNone/>
            </a:pPr>
            <a:r>
              <a:rPr lang="de-DE" sz="1260"/>
              <a:t>Atzenhofer-Baumgartner, F. et al. (2026). Illuminated Charters and AI - Impact of Modernizing the Monasterium.net Platform. DHd 2026 Nicht nur Text, nicht nur Daten (DHd2026) (DHd2026), Wien, Österreich. </a:t>
            </a:r>
            <a:r>
              <a:rPr lang="de-DE" sz="1260" u="sng">
                <a:solidFill>
                  <a:schemeClr val="hlink"/>
                </a:solidFill>
                <a:hlinkClick r:id="rId3"/>
              </a:rPr>
              <a:t>https://doi.org/10.5281/zenodo.18703041</a:t>
            </a:r>
            <a:endParaRPr sz="1260"/>
          </a:p>
          <a:p>
            <a:pPr indent="0" lvl="0" marL="0" rtl="0" algn="l">
              <a:lnSpc>
                <a:spcPct val="80000"/>
              </a:lnSpc>
              <a:spcBef>
                <a:spcPts val="1000"/>
              </a:spcBef>
              <a:spcAft>
                <a:spcPts val="0"/>
              </a:spcAft>
              <a:buSzPts val="770"/>
              <a:buNone/>
            </a:pPr>
            <a:r>
              <a:rPr lang="de-DE" sz="1260"/>
              <a:t>cf. Nicolaou, A. et al. (2023). Efficient annotation of medieval charters. In International Conference on Document Analysis and Recognition (pp. 284-295). Cham: Springer Nature Switzerland.</a:t>
            </a:r>
            <a:endParaRPr sz="1260"/>
          </a:p>
        </p:txBody>
      </p:sp>
      <p:sp>
        <p:nvSpPr>
          <p:cNvPr id="170" name="Google Shape;170;g3d608b370c8_0_22"/>
          <p:cNvSpPr txBox="1"/>
          <p:nvPr>
            <p:ph idx="1" type="body"/>
          </p:nvPr>
        </p:nvSpPr>
        <p:spPr>
          <a:xfrm>
            <a:off x="838200" y="1778000"/>
            <a:ext cx="10515600" cy="43512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1000"/>
              </a:spcBef>
              <a:spcAft>
                <a:spcPts val="0"/>
              </a:spcAft>
              <a:buSzPts val="1800"/>
              <a:buNone/>
            </a:pPr>
            <a:r>
              <a:rPr lang="de-DE"/>
              <a:t>From 10 to 21 classes.</a:t>
            </a:r>
            <a:endParaRPr/>
          </a:p>
          <a:p>
            <a:pPr indent="0" lvl="0" marL="0" rtl="0" algn="l">
              <a:lnSpc>
                <a:spcPct val="90000"/>
              </a:lnSpc>
              <a:spcBef>
                <a:spcPts val="1000"/>
              </a:spcBef>
              <a:spcAft>
                <a:spcPts val="0"/>
              </a:spcAft>
              <a:buSzPts val="1800"/>
              <a:buNone/>
            </a:pPr>
            <a:r>
              <a:t/>
            </a:r>
            <a:endParaRPr/>
          </a:p>
        </p:txBody>
      </p:sp>
      <p:pic>
        <p:nvPicPr>
          <p:cNvPr id="171" name="Google Shape;171;g3d608b370c8_0_22"/>
          <p:cNvPicPr preferRelativeResize="0"/>
          <p:nvPr/>
        </p:nvPicPr>
        <p:blipFill rotWithShape="1">
          <a:blip r:embed="rId4">
            <a:alphaModFix/>
          </a:blip>
          <a:srcRect b="0" l="0" r="0" t="0"/>
          <a:stretch/>
        </p:blipFill>
        <p:spPr>
          <a:xfrm>
            <a:off x="19520" y="2742663"/>
            <a:ext cx="12192000" cy="20478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2026-03-16T09:26:43Z</dcterms:created>
  <dc:creator>Roland, Martin</dc:creator>
</cp:coreProperties>
</file>