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2_71FD3D60.xml" ContentType="application/vnd.ms-powerpoint.comments+xml"/>
  <Override PartName="/ppt/notesSlides/notesSlide3.xml" ContentType="application/vnd.openxmlformats-officedocument.presentationml.notesSlide+xml"/>
  <Override PartName="/ppt/comments/modernComment_166_F3B71709.xml" ContentType="application/vnd.ms-powerpoint.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modernComment_11B_7569E96E.xml" ContentType="application/vnd.ms-powerpoint.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2"/>
  </p:notesMasterIdLst>
  <p:handoutMasterIdLst>
    <p:handoutMasterId r:id="rId53"/>
  </p:handoutMasterIdLst>
  <p:sldIdLst>
    <p:sldId id="273" r:id="rId5"/>
    <p:sldId id="258" r:id="rId6"/>
    <p:sldId id="358" r:id="rId7"/>
    <p:sldId id="282" r:id="rId8"/>
    <p:sldId id="283" r:id="rId9"/>
    <p:sldId id="357" r:id="rId10"/>
    <p:sldId id="355" r:id="rId11"/>
    <p:sldId id="342" r:id="rId12"/>
    <p:sldId id="309" r:id="rId13"/>
    <p:sldId id="288" r:id="rId14"/>
    <p:sldId id="291" r:id="rId15"/>
    <p:sldId id="298" r:id="rId16"/>
    <p:sldId id="293" r:id="rId17"/>
    <p:sldId id="312" r:id="rId18"/>
    <p:sldId id="371" r:id="rId19"/>
    <p:sldId id="370" r:id="rId20"/>
    <p:sldId id="295" r:id="rId21"/>
    <p:sldId id="296" r:id="rId22"/>
    <p:sldId id="319" r:id="rId23"/>
    <p:sldId id="330" r:id="rId24"/>
    <p:sldId id="331" r:id="rId25"/>
    <p:sldId id="321" r:id="rId26"/>
    <p:sldId id="307" r:id="rId27"/>
    <p:sldId id="351" r:id="rId28"/>
    <p:sldId id="363" r:id="rId29"/>
    <p:sldId id="362" r:id="rId30"/>
    <p:sldId id="323" r:id="rId31"/>
    <p:sldId id="314" r:id="rId32"/>
    <p:sldId id="343" r:id="rId33"/>
    <p:sldId id="317" r:id="rId34"/>
    <p:sldId id="366" r:id="rId35"/>
    <p:sldId id="335" r:id="rId36"/>
    <p:sldId id="348" r:id="rId37"/>
    <p:sldId id="337" r:id="rId38"/>
    <p:sldId id="336" r:id="rId39"/>
    <p:sldId id="286" r:id="rId40"/>
    <p:sldId id="367" r:id="rId41"/>
    <p:sldId id="300" r:id="rId42"/>
    <p:sldId id="369" r:id="rId43"/>
    <p:sldId id="359" r:id="rId44"/>
    <p:sldId id="318" r:id="rId45"/>
    <p:sldId id="327" r:id="rId46"/>
    <p:sldId id="328" r:id="rId47"/>
    <p:sldId id="329" r:id="rId48"/>
    <p:sldId id="322" r:id="rId49"/>
    <p:sldId id="350" r:id="rId50"/>
    <p:sldId id="349" r:id="rId51"/>
  </p:sldIdLst>
  <p:sldSz cx="12192000" cy="6858000"/>
  <p:notesSz cx="6797675" cy="9872663"/>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Florian - Introduction (1 min)" id="{2AED4C09-3BA7-4D49-9E4A-30929639630C}">
          <p14:sldIdLst>
            <p14:sldId id="273"/>
            <p14:sldId id="258"/>
          </p14:sldIdLst>
        </p14:section>
        <p14:section name="Max - Historical Background (4min)" id="{719522BD-0E3C-4E17-BAD9-C5CDA9283F29}">
          <p14:sldIdLst>
            <p14:sldId id="358"/>
            <p14:sldId id="282"/>
            <p14:sldId id="283"/>
            <p14:sldId id="357"/>
            <p14:sldId id="355"/>
            <p14:sldId id="342"/>
          </p14:sldIdLst>
        </p14:section>
        <p14:section name="Florian - Approach (6min)" id="{7BEB9C63-73D4-48A8-B475-BB8AE44A6899}">
          <p14:sldIdLst>
            <p14:sldId id="309"/>
            <p14:sldId id="288"/>
            <p14:sldId id="291"/>
            <p14:sldId id="298"/>
            <p14:sldId id="293"/>
            <p14:sldId id="312"/>
            <p14:sldId id="371"/>
            <p14:sldId id="370"/>
            <p14:sldId id="295"/>
            <p14:sldId id="296"/>
            <p14:sldId id="319"/>
            <p14:sldId id="330"/>
            <p14:sldId id="331"/>
            <p14:sldId id="321"/>
            <p14:sldId id="307"/>
          </p14:sldIdLst>
        </p14:section>
        <p14:section name="Max - Demo (5min)" id="{7F3C903B-954C-4712-B64A-72C691CCD534}">
          <p14:sldIdLst>
            <p14:sldId id="351"/>
            <p14:sldId id="363"/>
            <p14:sldId id="362"/>
          </p14:sldIdLst>
        </p14:section>
        <p14:section name="All - Questions (5min)" id="{08783B2B-E4E5-4BBE-B15A-85F9086AEEFA}">
          <p14:sldIdLst>
            <p14:sldId id="323"/>
            <p14:sldId id="314"/>
            <p14:sldId id="343"/>
          </p14:sldIdLst>
        </p14:section>
        <p14:section name="Appendix" id="{2A2BE394-052C-4858-9118-5F41704681DA}">
          <p14:sldIdLst>
            <p14:sldId id="317"/>
            <p14:sldId id="366"/>
            <p14:sldId id="335"/>
            <p14:sldId id="348"/>
            <p14:sldId id="337"/>
            <p14:sldId id="336"/>
            <p14:sldId id="286"/>
            <p14:sldId id="367"/>
            <p14:sldId id="300"/>
            <p14:sldId id="369"/>
            <p14:sldId id="359"/>
            <p14:sldId id="318"/>
            <p14:sldId id="327"/>
            <p14:sldId id="328"/>
            <p14:sldId id="329"/>
            <p14:sldId id="322"/>
            <p14:sldId id="350"/>
            <p14:sldId id="349"/>
          </p14:sldIdLst>
        </p14:section>
      </p14:sectionLst>
    </p:ext>
    <p:ext uri="{EFAFB233-063F-42B5-8137-9DF3F51BA10A}">
      <p15:sldGuideLst xmlns:p15="http://schemas.microsoft.com/office/powerpoint/2012/main">
        <p15:guide id="1" orient="horz" pos="754" userDrawn="1">
          <p15:clr>
            <a:srgbClr val="A4A3A4"/>
          </p15:clr>
        </p15:guide>
        <p15:guide id="2" pos="211"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1DBF22E-277B-C0EC-9CBA-74055F7CC35F}" name="Seidl Markus" initials="SM" userId="S::markus.seidl@ustp.at::6c19ec1a-0739-4759-85fb-c262b6fc1bea" providerId="AD"/>
  <p188:author id="{94C10179-32B3-ED32-DDBC-BD8952241CC7}" name="Kibler Florian" initials="FK" userId="S::florian.kibler@ustp.at::69728539-e393-4660-89d6-e7071a01d6f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CBCB"/>
    <a:srgbClr val="004750"/>
    <a:srgbClr val="CACACA"/>
    <a:srgbClr val="333670"/>
    <a:srgbClr val="D62728"/>
    <a:srgbClr val="2CA02C"/>
    <a:srgbClr val="FF7F0E"/>
    <a:srgbClr val="1F77B4"/>
    <a:srgbClr val="E7E7E7"/>
    <a:srgbClr val="AF94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ADC61B-252B-7E2B-D36A-EA08CDA84BCD}" v="1216" dt="2026-04-15T13:05:57.955"/>
    <p1510:client id="{191130A0-8890-3B26-D448-4380401AE850}" v="70" dt="2026-04-15T14:53:31.963"/>
    <p1510:client id="{DCC41D29-DC9F-4551-B47F-AE390B118E1C}" v="9625" dt="2026-04-16T11:09:54.113"/>
  </p1510:revLst>
</p1510:revInfo>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ittlere Formatvorlage 2 - Akz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84" autoAdjust="0"/>
  </p:normalViewPr>
  <p:slideViewPr>
    <p:cSldViewPr snapToGrid="0">
      <p:cViewPr varScale="1">
        <p:scale>
          <a:sx n="59" d="100"/>
          <a:sy n="59" d="100"/>
        </p:scale>
        <p:origin x="940" y="52"/>
      </p:cViewPr>
      <p:guideLst>
        <p:guide orient="horz" pos="754"/>
        <p:guide pos="211"/>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110"/>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8/10/relationships/authors" Target="author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omments/modernComment_11B_7569E96E.xml><?xml version="1.0" encoding="utf-8"?>
<p188:cmLst xmlns:a="http://schemas.openxmlformats.org/drawingml/2006/main" xmlns:r="http://schemas.openxmlformats.org/officeDocument/2006/relationships" xmlns:p188="http://schemas.microsoft.com/office/powerpoint/2018/8/main">
  <p188:cm id="{04009DC4-85B0-438B-ADD9-81989289B562}" authorId="{94C10179-32B3-ED32-DDBC-BD8952241CC7}" created="2026-04-14T18:17:37.678">
    <ac:txMkLst xmlns:ac="http://schemas.microsoft.com/office/drawing/2013/main/command">
      <pc:docMk xmlns:pc="http://schemas.microsoft.com/office/powerpoint/2013/main/command"/>
      <pc:sldMk xmlns:pc="http://schemas.microsoft.com/office/powerpoint/2013/main/command" cId="1969875310" sldId="283"/>
      <ac:spMk id="2" creationId="{0F80E9DC-AC36-C1D3-14AC-26070A076158}"/>
      <ac:txMk cp="252" len="9">
        <ac:context len="470" hash="3221778189"/>
      </ac:txMk>
    </ac:txMkLst>
    <p188:pos x="1860022" y="1488468"/>
    <p188:txBody>
      <a:bodyPr/>
      <a:lstStyle/>
      <a:p>
        <a:r>
          <a:rPr lang="en-US"/>
          <a:t>To Max: I already switched all mentions of „rubricators“ to „florators“, however, in the paper and the tool we use the word rubricator, we should consider putting this into context, before it comes up from the audience.</a:t>
        </a:r>
      </a:p>
    </p188:txBody>
  </p188:cm>
</p188:cmLst>
</file>

<file path=ppt/comments/modernComment_102_71FD3D60.xml><?xml version="1.0" encoding="utf-8"?>
<p188:cmLst xmlns:a="http://schemas.openxmlformats.org/drawingml/2006/main" xmlns:r="http://schemas.openxmlformats.org/officeDocument/2006/relationships" xmlns:p188="http://schemas.microsoft.com/office/powerpoint/2018/8/main">
  <p188:cm id="{D2D8FBF2-397B-A44E-A332-D690F3B89607}" authorId="{81DBF22E-277B-C0EC-9CBA-74055F7CC35F}" status="resolved" created="2026-04-13T09:14:21.722" complete="100000">
    <ac:deMkLst xmlns:ac="http://schemas.microsoft.com/office/drawing/2013/main/command">
      <pc:docMk xmlns:pc="http://schemas.microsoft.com/office/powerpoint/2013/main/command"/>
      <pc:sldMk xmlns:pc="http://schemas.microsoft.com/office/powerpoint/2013/main/command" cId="1912421728" sldId="258"/>
      <ac:picMk id="6" creationId="{2CAAD02E-923A-80DA-D60C-255508E4606C}"/>
    </ac:deMkLst>
    <p188:txBody>
      <a:bodyPr/>
      <a:lstStyle/>
      <a:p>
        <a:r>
          <a:rPr lang="en-US"/>
          <a:t>Bezeichnungen mit Max abstimmen</a:t>
        </a:r>
      </a:p>
    </p188:txBody>
  </p188:cm>
</p188:cmLst>
</file>

<file path=ppt/comments/modernComment_166_F3B71709.xml><?xml version="1.0" encoding="utf-8"?>
<p188:cmLst xmlns:a="http://schemas.openxmlformats.org/drawingml/2006/main" xmlns:r="http://schemas.openxmlformats.org/officeDocument/2006/relationships" xmlns:p188="http://schemas.microsoft.com/office/powerpoint/2018/8/main">
  <p188:cm id="{9ACA26C4-39B3-4919-8A39-F5003236404A}" authorId="{94C10179-32B3-ED32-DDBC-BD8952241CC7}" status="resolved" created="2026-04-13T16:26:25.380" complete="100000">
    <pc:sldMkLst xmlns:pc="http://schemas.microsoft.com/office/powerpoint/2013/main/command">
      <pc:docMk/>
      <pc:sldMk cId="4088862473" sldId="358"/>
    </pc:sldMkLst>
    <p188:txBody>
      <a:bodyPr/>
      <a:lstStyle/>
      <a:p>
        <a:r>
          <a:rPr lang="en-US"/>
          <a:t>To Max: Slides an dich anpassen</a:t>
        </a:r>
      </a:p>
    </p188:txBody>
  </p188:cm>
  <p188:cm id="{BAC34535-E68B-4F7A-A811-E69DD2491AB7}" authorId="{94C10179-32B3-ED32-DDBC-BD8952241CC7}" status="resolved" created="2026-04-15T07:03:19.872" complete="100000">
    <pc:sldMkLst xmlns:pc="http://schemas.microsoft.com/office/powerpoint/2013/main/command">
      <pc:docMk/>
      <pc:sldMk cId="4088862473" sldId="358"/>
    </pc:sldMkLst>
    <p188:txBody>
      <a:bodyPr/>
      <a:lstStyle/>
      <a:p>
        <a:r>
          <a:rPr lang="en-US"/>
          <a:t>Auch wichtigt: bitte erklären, dass wir bis dato mit CCl 71 und CCl 73 gearbeitet haben. Falls du dazu eine Folie brauchst, ist die aktuell im Appendix</a:t>
        </a:r>
      </a:p>
    </p188:txBody>
  </p188:cm>
</p188:cmLst>
</file>

<file path=ppt/handoutMasters/_rels/handoutMaster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472883" y="244407"/>
            <a:ext cx="3639700" cy="493633"/>
          </a:xfrm>
          <a:prstGeom prst="rect">
            <a:avLst/>
          </a:prstGeom>
        </p:spPr>
        <p:txBody>
          <a:bodyPr vert="horz" lIns="91440" tIns="45720" rIns="91440" bIns="45720" rtlCol="0"/>
          <a:lstStyle>
            <a:lvl1pPr algn="l">
              <a:defRPr sz="1200"/>
            </a:lvl1pPr>
          </a:lstStyle>
          <a:p>
            <a:endParaRPr lang="de-DE" b="1">
              <a:latin typeface="Arial" pitchFamily="34" charset="0"/>
              <a:cs typeface="Arial" pitchFamily="34" charset="0"/>
            </a:endParaRPr>
          </a:p>
        </p:txBody>
      </p:sp>
      <p:sp>
        <p:nvSpPr>
          <p:cNvPr id="3" name="Datumsplatzhalter 2"/>
          <p:cNvSpPr>
            <a:spLocks noGrp="1"/>
          </p:cNvSpPr>
          <p:nvPr>
            <p:ph type="dt" sz="quarter" idx="1"/>
          </p:nvPr>
        </p:nvSpPr>
        <p:spPr>
          <a:xfrm>
            <a:off x="472883" y="504802"/>
            <a:ext cx="3639700" cy="493633"/>
          </a:xfrm>
          <a:prstGeom prst="rect">
            <a:avLst/>
          </a:prstGeom>
        </p:spPr>
        <p:txBody>
          <a:bodyPr vert="horz" lIns="91440" tIns="45720" rIns="91440" bIns="45720" rtlCol="0"/>
          <a:lstStyle>
            <a:lvl1pPr algn="r">
              <a:defRPr sz="1200"/>
            </a:lvl1pPr>
          </a:lstStyle>
          <a:p>
            <a:pPr algn="l"/>
            <a:fld id="{40D6B527-4120-4D9C-8CE1-94305D60889F}" type="datetimeFigureOut">
              <a:rPr lang="de-DE" sz="1050" smtClean="0">
                <a:latin typeface="Arial" pitchFamily="34" charset="0"/>
                <a:cs typeface="Arial" pitchFamily="34" charset="0"/>
              </a:rPr>
              <a:pPr algn="l"/>
              <a:t>15.04.2026</a:t>
            </a:fld>
            <a:endParaRPr lang="de-DE" sz="1050">
              <a:latin typeface="Arial" pitchFamily="34" charset="0"/>
              <a:cs typeface="Arial" pitchFamily="34" charset="0"/>
            </a:endParaRPr>
          </a:p>
        </p:txBody>
      </p:sp>
      <p:sp>
        <p:nvSpPr>
          <p:cNvPr id="4" name="Fußzeilenplatzhalter 3"/>
          <p:cNvSpPr>
            <a:spLocks noGrp="1"/>
          </p:cNvSpPr>
          <p:nvPr>
            <p:ph type="ftr" sz="quarter" idx="2"/>
          </p:nvPr>
        </p:nvSpPr>
        <p:spPr>
          <a:xfrm>
            <a:off x="453178" y="9377316"/>
            <a:ext cx="2945659" cy="493633"/>
          </a:xfrm>
          <a:prstGeom prst="rect">
            <a:avLst/>
          </a:prstGeom>
        </p:spPr>
        <p:txBody>
          <a:bodyPr vert="horz" lIns="91440" tIns="45720" rIns="91440" bIns="45720" rtlCol="0" anchor="b"/>
          <a:lstStyle>
            <a:lvl1pPr algn="l">
              <a:defRPr sz="1200"/>
            </a:lvl1pPr>
          </a:lstStyle>
          <a:p>
            <a:endParaRPr lang="de-DE" sz="1050">
              <a:latin typeface="Arial" pitchFamily="34" charset="0"/>
              <a:cs typeface="Arial" pitchFamily="34" charset="0"/>
            </a:endParaRPr>
          </a:p>
        </p:txBody>
      </p:sp>
      <p:sp>
        <p:nvSpPr>
          <p:cNvPr id="5" name="Foliennummernplatzhalter 4"/>
          <p:cNvSpPr>
            <a:spLocks noGrp="1"/>
          </p:cNvSpPr>
          <p:nvPr>
            <p:ph type="sldNum" sz="quarter" idx="3"/>
          </p:nvPr>
        </p:nvSpPr>
        <p:spPr>
          <a:xfrm>
            <a:off x="3850443" y="9377316"/>
            <a:ext cx="2945659" cy="493633"/>
          </a:xfrm>
          <a:prstGeom prst="rect">
            <a:avLst/>
          </a:prstGeom>
        </p:spPr>
        <p:txBody>
          <a:bodyPr vert="horz" lIns="91440" tIns="45720" rIns="91440" bIns="45720" rtlCol="0" anchor="b"/>
          <a:lstStyle>
            <a:lvl1pPr algn="r">
              <a:defRPr sz="1200"/>
            </a:lvl1pPr>
          </a:lstStyle>
          <a:p>
            <a:fld id="{B0E6F71B-55FD-4D77-BE3E-8521A01D33A6}" type="slidenum">
              <a:rPr lang="de-DE" sz="1050" smtClean="0">
                <a:latin typeface="Arial" pitchFamily="34" charset="0"/>
                <a:cs typeface="Arial" pitchFamily="34" charset="0"/>
              </a:rPr>
              <a:t>‹#›</a:t>
            </a:fld>
            <a:endParaRPr lang="de-DE" sz="1050">
              <a:latin typeface="Arial" pitchFamily="34" charset="0"/>
              <a:cs typeface="Arial" pitchFamily="34" charset="0"/>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5833" t="23469" r="3611" b="24896"/>
          <a:stretch/>
        </p:blipFill>
        <p:spPr bwMode="auto">
          <a:xfrm>
            <a:off x="5433113" y="57590"/>
            <a:ext cx="892083" cy="814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1754826"/>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5659" cy="493633"/>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50443" y="0"/>
            <a:ext cx="2945659" cy="493633"/>
          </a:xfrm>
          <a:prstGeom prst="rect">
            <a:avLst/>
          </a:prstGeom>
        </p:spPr>
        <p:txBody>
          <a:bodyPr vert="horz" lIns="91440" tIns="45720" rIns="91440" bIns="45720" rtlCol="0"/>
          <a:lstStyle>
            <a:lvl1pPr algn="r">
              <a:defRPr sz="1200"/>
            </a:lvl1pPr>
          </a:lstStyle>
          <a:p>
            <a:fld id="{AD818F29-0657-49CC-97C2-90B79C3D7046}" type="datetimeFigureOut">
              <a:rPr lang="de-DE" smtClean="0"/>
              <a:t>15.04.2026</a:t>
            </a:fld>
            <a:endParaRPr lang="de-DE"/>
          </a:p>
        </p:txBody>
      </p:sp>
      <p:sp>
        <p:nvSpPr>
          <p:cNvPr id="4" name="Folienbildplatzhalter 3"/>
          <p:cNvSpPr>
            <a:spLocks noGrp="1" noRot="1" noChangeAspect="1"/>
          </p:cNvSpPr>
          <p:nvPr>
            <p:ph type="sldImg" idx="2"/>
          </p:nvPr>
        </p:nvSpPr>
        <p:spPr>
          <a:xfrm>
            <a:off x="107950" y="739775"/>
            <a:ext cx="6581775" cy="3703638"/>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79768" y="4689515"/>
            <a:ext cx="5438140" cy="4442698"/>
          </a:xfrm>
          <a:prstGeom prst="rect">
            <a:avLst/>
          </a:prstGeom>
        </p:spPr>
        <p:txBody>
          <a:bodyPr vert="horz" lIns="91440" tIns="45720" rIns="91440" bIns="45720" rtlCol="0"/>
          <a:lstStyle/>
          <a:p>
            <a:pPr lvl="0"/>
            <a:r>
              <a:rPr lang="de-DE"/>
              <a:t>Textmasterformat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377316"/>
            <a:ext cx="2945659" cy="493633"/>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50443" y="9377316"/>
            <a:ext cx="2945659" cy="493633"/>
          </a:xfrm>
          <a:prstGeom prst="rect">
            <a:avLst/>
          </a:prstGeom>
        </p:spPr>
        <p:txBody>
          <a:bodyPr vert="horz" lIns="91440" tIns="45720" rIns="91440" bIns="45720" rtlCol="0" anchor="b"/>
          <a:lstStyle>
            <a:lvl1pPr algn="r">
              <a:defRPr sz="1200"/>
            </a:lvl1pPr>
          </a:lstStyle>
          <a:p>
            <a:fld id="{EA321958-9244-4635-AA6E-F2669D240450}" type="slidenum">
              <a:rPr lang="de-DE" smtClean="0"/>
              <a:t>‹#›</a:t>
            </a:fld>
            <a:endParaRPr lang="de-DE"/>
          </a:p>
        </p:txBody>
      </p:sp>
    </p:spTree>
    <p:extLst>
      <p:ext uri="{BB962C8B-B14F-4D97-AF65-F5344CB8AC3E}">
        <p14:creationId xmlns:p14="http://schemas.microsoft.com/office/powerpoint/2010/main" val="1528215466"/>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a:t>Hello everyone! I hope you all had a good lunch break, welcome to our presentation. My name ist florian kibler and together with max theisen we will present our approach to the com....</a:t>
            </a:r>
          </a:p>
          <a:p>
            <a:endParaRPr lang="de-AT" dirty="0"/>
          </a:p>
          <a:p>
            <a:endParaRPr lang="de-AT" dirty="0"/>
          </a:p>
        </p:txBody>
      </p:sp>
      <p:sp>
        <p:nvSpPr>
          <p:cNvPr id="4" name="Kopfzeilenplatzhalter 3"/>
          <p:cNvSpPr>
            <a:spLocks noGrp="1"/>
          </p:cNvSpPr>
          <p:nvPr>
            <p:ph type="hdr" sz="quarter"/>
          </p:nvPr>
        </p:nvSpPr>
        <p:spPr/>
        <p:txBody>
          <a:bodyPr/>
          <a:lstStyle/>
          <a:p>
            <a:endParaRPr lang="de-DE"/>
          </a:p>
        </p:txBody>
      </p:sp>
      <p:sp>
        <p:nvSpPr>
          <p:cNvPr id="5" name="Fußzeilenplatzhalter 4"/>
          <p:cNvSpPr>
            <a:spLocks noGrp="1"/>
          </p:cNvSpPr>
          <p:nvPr>
            <p:ph type="ftr" sz="quarter" idx="4"/>
          </p:nvPr>
        </p:nvSpPr>
        <p:spPr/>
        <p:txBody>
          <a:bodyPr/>
          <a:lstStyle/>
          <a:p>
            <a:endParaRPr lang="de-DE"/>
          </a:p>
        </p:txBody>
      </p:sp>
      <p:sp>
        <p:nvSpPr>
          <p:cNvPr id="6" name="Foliennummernplatzhalter 5"/>
          <p:cNvSpPr>
            <a:spLocks noGrp="1"/>
          </p:cNvSpPr>
          <p:nvPr>
            <p:ph type="sldNum" sz="quarter" idx="5"/>
          </p:nvPr>
        </p:nvSpPr>
        <p:spPr/>
        <p:txBody>
          <a:bodyPr/>
          <a:lstStyle/>
          <a:p>
            <a:fld id="{EA321958-9244-4635-AA6E-F2669D240450}" type="slidenum">
              <a:rPr lang="de-DE" smtClean="0"/>
              <a:t>1</a:t>
            </a:fld>
            <a:endParaRPr lang="de-DE"/>
          </a:p>
        </p:txBody>
      </p:sp>
    </p:spTree>
    <p:extLst>
      <p:ext uri="{BB962C8B-B14F-4D97-AF65-F5344CB8AC3E}">
        <p14:creationId xmlns:p14="http://schemas.microsoft.com/office/powerpoint/2010/main" val="3835981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AT" dirty="0"/>
              <a:t>This research effort is part of a interdisciplinary project based on ...</a:t>
            </a:r>
          </a:p>
        </p:txBody>
      </p:sp>
      <p:sp>
        <p:nvSpPr>
          <p:cNvPr id="4" name="Kopfzeilenplatzhalter 3"/>
          <p:cNvSpPr>
            <a:spLocks noGrp="1"/>
          </p:cNvSpPr>
          <p:nvPr>
            <p:ph type="hdr" sz="quarter"/>
          </p:nvPr>
        </p:nvSpPr>
        <p:spPr/>
        <p:txBody>
          <a:bodyPr/>
          <a:lstStyle/>
          <a:p>
            <a:endParaRPr lang="de-DE"/>
          </a:p>
        </p:txBody>
      </p:sp>
      <p:sp>
        <p:nvSpPr>
          <p:cNvPr id="5" name="Fußzeilenplatzhalter 4"/>
          <p:cNvSpPr>
            <a:spLocks noGrp="1"/>
          </p:cNvSpPr>
          <p:nvPr>
            <p:ph type="ftr" sz="quarter" idx="4"/>
          </p:nvPr>
        </p:nvSpPr>
        <p:spPr/>
        <p:txBody>
          <a:bodyPr/>
          <a:lstStyle/>
          <a:p>
            <a:endParaRPr lang="de-DE"/>
          </a:p>
        </p:txBody>
      </p:sp>
      <p:sp>
        <p:nvSpPr>
          <p:cNvPr id="6" name="Foliennummernplatzhalter 5"/>
          <p:cNvSpPr>
            <a:spLocks noGrp="1"/>
          </p:cNvSpPr>
          <p:nvPr>
            <p:ph type="sldNum" sz="quarter" idx="5"/>
          </p:nvPr>
        </p:nvSpPr>
        <p:spPr/>
        <p:txBody>
          <a:bodyPr/>
          <a:lstStyle/>
          <a:p>
            <a:fld id="{EA321958-9244-4635-AA6E-F2669D240450}" type="slidenum">
              <a:rPr lang="de-DE" smtClean="0"/>
              <a:t>2</a:t>
            </a:fld>
            <a:endParaRPr lang="de-DE"/>
          </a:p>
        </p:txBody>
      </p:sp>
    </p:spTree>
    <p:extLst>
      <p:ext uri="{BB962C8B-B14F-4D97-AF65-F5344CB8AC3E}">
        <p14:creationId xmlns:p14="http://schemas.microsoft.com/office/powerpoint/2010/main" val="3701788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5EBC6-084C-C9AA-AC3C-A66DD2CF9084}"/>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27817488-08D4-E56E-10BF-5A285E7BD58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88B20B2-95F1-EF4F-2788-E085150DB426}"/>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4926304F-5A11-C002-1A9F-36D703943DDD}"/>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3BA4BF9D-BD4E-90BC-7B9B-2943CF2E3BE6}"/>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5CA7FD88-FD5A-EF70-BFA9-86308DFD7158}"/>
              </a:ext>
            </a:extLst>
          </p:cNvPr>
          <p:cNvSpPr>
            <a:spLocks noGrp="1"/>
          </p:cNvSpPr>
          <p:nvPr>
            <p:ph type="sldNum" sz="quarter" idx="5"/>
          </p:nvPr>
        </p:nvSpPr>
        <p:spPr/>
        <p:txBody>
          <a:bodyPr/>
          <a:lstStyle/>
          <a:p>
            <a:fld id="{EA321958-9244-4635-AA6E-F2669D240450}" type="slidenum">
              <a:rPr lang="de-DE" smtClean="0"/>
              <a:t>3</a:t>
            </a:fld>
            <a:endParaRPr lang="de-DE"/>
          </a:p>
        </p:txBody>
      </p:sp>
    </p:spTree>
    <p:extLst>
      <p:ext uri="{BB962C8B-B14F-4D97-AF65-F5344CB8AC3E}">
        <p14:creationId xmlns:p14="http://schemas.microsoft.com/office/powerpoint/2010/main" val="4133453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03AE1-2507-84F6-1E99-589415DFD83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C6D7DCC-F6BA-4C53-69AA-49844250627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96E84E1F-D2CC-D437-2EF5-E759DDF70100}"/>
              </a:ext>
            </a:extLst>
          </p:cNvPr>
          <p:cNvSpPr>
            <a:spLocks noGrp="1"/>
          </p:cNvSpPr>
          <p:nvPr>
            <p:ph type="body" idx="1"/>
          </p:nvPr>
        </p:nvSpPr>
        <p:spPr/>
        <p:txBody>
          <a:bodyPr/>
          <a:lstStyle/>
          <a:p>
            <a:pPr marL="171450" indent="-171450">
              <a:buFont typeface="Arial" panose="020B0604020202020204" pitchFamily="34" charset="0"/>
              <a:buChar char="•"/>
            </a:pPr>
            <a:r>
              <a:rPr lang="de-AT"/>
              <a:t>Very import type of artifact</a:t>
            </a:r>
          </a:p>
          <a:p>
            <a:pPr marL="171450" indent="-171450">
              <a:buFont typeface="Arial" panose="020B0604020202020204" pitchFamily="34" charset="0"/>
              <a:buChar char="•"/>
            </a:pPr>
            <a:r>
              <a:rPr lang="de-AT"/>
              <a:t>Not only communicate over the written text but also conveyed information</a:t>
            </a:r>
          </a:p>
          <a:p>
            <a:pPr marL="171450" indent="-171450">
              <a:buFont typeface="Arial" panose="020B0604020202020204" pitchFamily="34" charset="0"/>
              <a:buChar char="•"/>
            </a:pPr>
            <a:r>
              <a:rPr lang="de-AT"/>
              <a:t>Over their visual desing</a:t>
            </a:r>
          </a:p>
          <a:p>
            <a:pPr marL="171450" indent="-171450">
              <a:buFont typeface="Arial" panose="020B0604020202020204" pitchFamily="34" charset="0"/>
              <a:buChar char="•"/>
            </a:pPr>
            <a:r>
              <a:rPr lang="de-AT"/>
              <a:t>In that case so-called devcorations act as navigational and asthetik markers</a:t>
            </a:r>
          </a:p>
          <a:p>
            <a:pPr marL="171450" indent="-171450">
              <a:buFont typeface="Arial" panose="020B0604020202020204" pitchFamily="34" charset="0"/>
              <a:buChar char="•"/>
            </a:pPr>
            <a:r>
              <a:rPr lang="de-AT"/>
              <a:t>Guiding reading / empathize hierarchy or meaning</a:t>
            </a:r>
          </a:p>
          <a:p>
            <a:pPr marL="171450" indent="-171450">
              <a:buFont typeface="Arial" panose="020B0604020202020204" pitchFamily="34" charset="0"/>
              <a:buChar char="•"/>
            </a:pPr>
            <a:r>
              <a:rPr lang="de-AT"/>
              <a:t>Decorations include ...</a:t>
            </a:r>
          </a:p>
        </p:txBody>
      </p:sp>
      <p:sp>
        <p:nvSpPr>
          <p:cNvPr id="4" name="Kopfzeilenplatzhalter 3">
            <a:extLst>
              <a:ext uri="{FF2B5EF4-FFF2-40B4-BE49-F238E27FC236}">
                <a16:creationId xmlns:a16="http://schemas.microsoft.com/office/drawing/2014/main" id="{EB502EF0-8BA2-4218-9420-4BC7DD2A6FC3}"/>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960250A3-67D2-B3BF-CA3F-DF00E09A6522}"/>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5CBAF650-A52B-EE32-1944-9A3802296165}"/>
              </a:ext>
            </a:extLst>
          </p:cNvPr>
          <p:cNvSpPr>
            <a:spLocks noGrp="1"/>
          </p:cNvSpPr>
          <p:nvPr>
            <p:ph type="sldNum" sz="quarter" idx="5"/>
          </p:nvPr>
        </p:nvSpPr>
        <p:spPr/>
        <p:txBody>
          <a:bodyPr/>
          <a:lstStyle/>
          <a:p>
            <a:fld id="{EA321958-9244-4635-AA6E-F2669D240450}" type="slidenum">
              <a:rPr lang="de-DE" smtClean="0"/>
              <a:t>4</a:t>
            </a:fld>
            <a:endParaRPr lang="de-DE"/>
          </a:p>
        </p:txBody>
      </p:sp>
    </p:spTree>
    <p:extLst>
      <p:ext uri="{BB962C8B-B14F-4D97-AF65-F5344CB8AC3E}">
        <p14:creationId xmlns:p14="http://schemas.microsoft.com/office/powerpoint/2010/main" val="2245030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E0E39-DE2C-8364-DBDF-25E81C78B31E}"/>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35C1B4E-F4FF-CE55-DDF9-E76305D62B23}"/>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1B22775F-3093-1AB7-BE95-B209665FD922}"/>
              </a:ext>
            </a:extLst>
          </p:cNvPr>
          <p:cNvSpPr>
            <a:spLocks noGrp="1"/>
          </p:cNvSpPr>
          <p:nvPr>
            <p:ph type="body" idx="1"/>
          </p:nvPr>
        </p:nvSpPr>
        <p:spPr/>
        <p:txBody>
          <a:bodyPr/>
          <a:lstStyle/>
          <a:p>
            <a:pPr marL="171450" indent="-171450">
              <a:buFont typeface="Arial" panose="020B0604020202020204" pitchFamily="34" charset="0"/>
              <a:buChar char="•"/>
            </a:pPr>
            <a:r>
              <a:rPr lang="de-AT"/>
              <a:t>Type of delicate abstract line ornamentation mostly in red or blue ink</a:t>
            </a:r>
          </a:p>
          <a:p>
            <a:pPr marL="171450" indent="-171450">
              <a:buFont typeface="Arial" panose="020B0604020202020204" pitchFamily="34" charset="0"/>
              <a:buChar char="•"/>
            </a:pPr>
            <a:r>
              <a:rPr lang="de-AT"/>
              <a:t>Can take complex and </a:t>
            </a:r>
            <a:r>
              <a:rPr lang="en-US"/>
              <a:t>interconnected</a:t>
            </a:r>
            <a:r>
              <a:rPr lang="de-AT"/>
              <a:t> shapes</a:t>
            </a:r>
          </a:p>
          <a:p>
            <a:pPr marL="171450" lvl="0" indent="-171450">
              <a:buFont typeface="Arial" panose="020B0604020202020204" pitchFamily="34" charset="0"/>
              <a:buChar char="•"/>
            </a:pPr>
            <a:r>
              <a:rPr lang="en-US"/>
              <a:t>-&gt; anywhere on the page </a:t>
            </a:r>
          </a:p>
          <a:p>
            <a:pPr marL="171450" lvl="0" indent="-171450">
              <a:buFont typeface="Arial" panose="020B0604020202020204" pitchFamily="34" charset="0"/>
              <a:buChar char="•"/>
            </a:pPr>
            <a:r>
              <a:rPr lang="en-US"/>
              <a:t>-&gt; Inside, around or even through the written text</a:t>
            </a:r>
            <a:endParaRPr lang="de-AT"/>
          </a:p>
          <a:p>
            <a:pPr marL="171450" indent="-171450">
              <a:buFont typeface="Arial" panose="020B0604020202020204" pitchFamily="34" charset="0"/>
              <a:buChar char="•"/>
            </a:pPr>
            <a:r>
              <a:rPr lang="de-AT"/>
              <a:t>Not restricted to single spot or area on a manuscript page</a:t>
            </a:r>
          </a:p>
          <a:p>
            <a:pPr marL="171450" indent="-171450">
              <a:buFont typeface="Arial" panose="020B0604020202020204" pitchFamily="34" charset="0"/>
              <a:buChar char="•"/>
            </a:pPr>
            <a:r>
              <a:rPr lang="de-AT"/>
              <a:t>Created by so-called rubricators !!!</a:t>
            </a:r>
          </a:p>
          <a:p>
            <a:pPr marL="171450" indent="-171450">
              <a:buFont typeface="Arial" panose="020B0604020202020204" pitchFamily="34" charset="0"/>
              <a:buChar char="•"/>
            </a:pPr>
            <a:r>
              <a:rPr lang="de-AT"/>
              <a:t>Example to get an idea of this visual differentiation</a:t>
            </a:r>
          </a:p>
          <a:p>
            <a:pPr marL="171450" indent="-171450">
              <a:buFont typeface="Arial" panose="020B0604020202020204" pitchFamily="34" charset="0"/>
              <a:buChar char="•"/>
            </a:pPr>
            <a:r>
              <a:rPr lang="de-AT"/>
              <a:t>Carried no narrative meaning -&gt; expressed stylisitc identity and workshop practices</a:t>
            </a:r>
          </a:p>
          <a:p>
            <a:pPr marL="171450" indent="-171450">
              <a:buFont typeface="Arial" panose="020B0604020202020204" pitchFamily="34" charset="0"/>
              <a:buChar char="•"/>
            </a:pPr>
            <a:r>
              <a:rPr lang="de-AT"/>
              <a:t>Domain experts (in our case art historians) execution details to identify so-called rubricator groups</a:t>
            </a:r>
          </a:p>
          <a:p>
            <a:pPr marL="171450" indent="-171450">
              <a:buFont typeface="Arial" panose="020B0604020202020204" pitchFamily="34" charset="0"/>
              <a:buChar char="•"/>
            </a:pPr>
            <a:r>
              <a:rPr lang="de-AT"/>
              <a:t>Or in other words - for stylistic groups</a:t>
            </a:r>
          </a:p>
          <a:p>
            <a:pPr marL="171450" indent="-171450">
              <a:buFont typeface="Arial" panose="020B0604020202020204" pitchFamily="34" charset="0"/>
              <a:buChar char="•"/>
            </a:pPr>
            <a:r>
              <a:rPr lang="de-AT"/>
              <a:t>Grouping rubricators by stylicistic similarity you can gain insights </a:t>
            </a:r>
          </a:p>
          <a:p>
            <a:pPr marL="171450" indent="-171450">
              <a:buFont typeface="Arial" panose="020B0604020202020204" pitchFamily="34" charset="0"/>
              <a:buChar char="•"/>
            </a:pPr>
            <a:r>
              <a:rPr lang="de-AT"/>
              <a:t>Medieval social structures and trading networks</a:t>
            </a:r>
          </a:p>
        </p:txBody>
      </p:sp>
      <p:sp>
        <p:nvSpPr>
          <p:cNvPr id="4" name="Kopfzeilenplatzhalter 3">
            <a:extLst>
              <a:ext uri="{FF2B5EF4-FFF2-40B4-BE49-F238E27FC236}">
                <a16:creationId xmlns:a16="http://schemas.microsoft.com/office/drawing/2014/main" id="{2CEF809F-2335-E143-E616-0030BF7E096A}"/>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72A67EA2-600B-8520-D816-830E722C4A5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857ECB93-1E60-4747-BB6E-8F5DFD9FF819}"/>
              </a:ext>
            </a:extLst>
          </p:cNvPr>
          <p:cNvSpPr>
            <a:spLocks noGrp="1"/>
          </p:cNvSpPr>
          <p:nvPr>
            <p:ph type="sldNum" sz="quarter" idx="5"/>
          </p:nvPr>
        </p:nvSpPr>
        <p:spPr/>
        <p:txBody>
          <a:bodyPr/>
          <a:lstStyle/>
          <a:p>
            <a:fld id="{EA321958-9244-4635-AA6E-F2669D240450}" type="slidenum">
              <a:rPr lang="de-DE" smtClean="0"/>
              <a:t>5</a:t>
            </a:fld>
            <a:endParaRPr lang="de-DE"/>
          </a:p>
        </p:txBody>
      </p:sp>
    </p:spTree>
    <p:extLst>
      <p:ext uri="{BB962C8B-B14F-4D97-AF65-F5344CB8AC3E}">
        <p14:creationId xmlns:p14="http://schemas.microsoft.com/office/powerpoint/2010/main" val="522574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C3E77-0122-0698-BCEF-4B931E3C291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662D8DC-471D-851C-08C1-BF3E8F89CDC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A57D93A-65E6-C905-4420-C9FC238C2A2E}"/>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a:solidFill>
                  <a:schemeClr val="tx1"/>
                </a:solidFill>
                <a:effectLst/>
                <a:latin typeface="+mn-lt"/>
                <a:ea typeface="+mn-ea"/>
                <a:cs typeface="+mn-cs"/>
              </a:rPr>
              <a:t>Well, but few challenges consider</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Number 1: although there are many illuminated manuscripts with pen flourishing in them preserved, few labeled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So we have little ground-truth and </a:t>
            </a:r>
            <a:r>
              <a:rPr lang="en-US" sz="1200" kern="1200" err="1">
                <a:solidFill>
                  <a:schemeClr val="tx1"/>
                </a:solidFill>
                <a:effectLst/>
                <a:latin typeface="+mn-lt"/>
                <a:ea typeface="+mn-ea"/>
                <a:cs typeface="+mn-cs"/>
              </a:rPr>
              <a:t>rubricator</a:t>
            </a:r>
            <a:r>
              <a:rPr lang="en-US" sz="1200" kern="1200">
                <a:solidFill>
                  <a:schemeClr val="tx1"/>
                </a:solidFill>
                <a:effectLst/>
                <a:latin typeface="+mn-lt"/>
                <a:ea typeface="+mn-ea"/>
                <a:cs typeface="+mn-cs"/>
              </a:rPr>
              <a:t> groups identified, because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Number 2: The analysis very labor intensive task</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Detailed pairwise comparison </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Eventually identify common features across several examples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This takes a lot of time</a:t>
            </a:r>
          </a:p>
          <a:p>
            <a:pPr marL="171450" lvl="0" indent="-171450">
              <a:buFont typeface="Arial" panose="020B0604020202020204" pitchFamily="34" charset="0"/>
              <a:buChar char="•"/>
            </a:pPr>
            <a:r>
              <a:rPr lang="en-US" sz="1200" kern="1200" err="1">
                <a:solidFill>
                  <a:schemeClr val="tx1"/>
                </a:solidFill>
                <a:effectLst/>
                <a:latin typeface="+mn-lt"/>
                <a:ea typeface="+mn-ea"/>
                <a:cs typeface="+mn-cs"/>
              </a:rPr>
              <a:t>Therfore</a:t>
            </a:r>
            <a:r>
              <a:rPr lang="en-US" sz="1200" kern="1200">
                <a:solidFill>
                  <a:schemeClr val="tx1"/>
                </a:solidFill>
                <a:effectLst/>
                <a:latin typeface="+mn-lt"/>
                <a:ea typeface="+mn-ea"/>
                <a:cs typeface="+mn-cs"/>
              </a:rPr>
              <a:t>, and supportive tool required</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EXPLORATIVE AND EXPLAINABLE, art historians need to know</a:t>
            </a:r>
          </a:p>
        </p:txBody>
      </p:sp>
      <p:sp>
        <p:nvSpPr>
          <p:cNvPr id="4" name="Kopfzeilenplatzhalter 3">
            <a:extLst>
              <a:ext uri="{FF2B5EF4-FFF2-40B4-BE49-F238E27FC236}">
                <a16:creationId xmlns:a16="http://schemas.microsoft.com/office/drawing/2014/main" id="{25CB5B47-989B-388C-41F8-E6C2D9064DB5}"/>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E3565D0A-16D7-7C4E-4B46-8F58C33F022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2EB732C1-6557-CFAB-3EA3-B2DF9C2A9353}"/>
              </a:ext>
            </a:extLst>
          </p:cNvPr>
          <p:cNvSpPr>
            <a:spLocks noGrp="1"/>
          </p:cNvSpPr>
          <p:nvPr>
            <p:ph type="sldNum" sz="quarter" idx="5"/>
          </p:nvPr>
        </p:nvSpPr>
        <p:spPr/>
        <p:txBody>
          <a:bodyPr/>
          <a:lstStyle/>
          <a:p>
            <a:fld id="{EA321958-9244-4635-AA6E-F2669D240450}" type="slidenum">
              <a:rPr lang="de-DE" smtClean="0"/>
              <a:t>6</a:t>
            </a:fld>
            <a:endParaRPr lang="de-DE"/>
          </a:p>
        </p:txBody>
      </p:sp>
    </p:spTree>
    <p:extLst>
      <p:ext uri="{BB962C8B-B14F-4D97-AF65-F5344CB8AC3E}">
        <p14:creationId xmlns:p14="http://schemas.microsoft.com/office/powerpoint/2010/main" val="429407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endParaRPr lang="de-DE"/>
          </a:p>
        </p:txBody>
      </p:sp>
      <p:sp>
        <p:nvSpPr>
          <p:cNvPr id="5" name="Footer Placeholder 4"/>
          <p:cNvSpPr>
            <a:spLocks noGrp="1"/>
          </p:cNvSpPr>
          <p:nvPr>
            <p:ph type="ftr" sz="quarter" idx="4"/>
          </p:nvPr>
        </p:nvSpPr>
        <p:spPr/>
        <p:txBody>
          <a:bodyPr/>
          <a:lstStyle/>
          <a:p>
            <a:endParaRPr lang="de-DE"/>
          </a:p>
        </p:txBody>
      </p:sp>
      <p:sp>
        <p:nvSpPr>
          <p:cNvPr id="6" name="Slide Number Placeholder 5"/>
          <p:cNvSpPr>
            <a:spLocks noGrp="1"/>
          </p:cNvSpPr>
          <p:nvPr>
            <p:ph type="sldNum" sz="quarter" idx="5"/>
          </p:nvPr>
        </p:nvSpPr>
        <p:spPr/>
        <p:txBody>
          <a:bodyPr/>
          <a:lstStyle/>
          <a:p>
            <a:fld id="{EA321958-9244-4635-AA6E-F2669D240450}" type="slidenum">
              <a:rPr lang="de-DE" smtClean="0"/>
              <a:t>7</a:t>
            </a:fld>
            <a:endParaRPr lang="de-DE"/>
          </a:p>
        </p:txBody>
      </p:sp>
    </p:spTree>
    <p:extLst>
      <p:ext uri="{BB962C8B-B14F-4D97-AF65-F5344CB8AC3E}">
        <p14:creationId xmlns:p14="http://schemas.microsoft.com/office/powerpoint/2010/main" val="472301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48143-5D5F-7622-3EDC-630B9484F7C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6FE7410-AA76-B8C0-41CF-007BBF680A5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2DB5235-00B5-B93D-E6F7-F51D6AC7E13C}"/>
              </a:ext>
            </a:extLst>
          </p:cNvPr>
          <p:cNvSpPr>
            <a:spLocks noGrp="1"/>
          </p:cNvSpPr>
          <p:nvPr>
            <p:ph type="body" idx="1"/>
          </p:nvPr>
        </p:nvSpPr>
        <p:spPr/>
        <p:txBody>
          <a:bodyPr/>
          <a:lstStyle/>
          <a:p>
            <a:pPr marL="171450" indent="-171450">
              <a:buFont typeface="Arial" panose="020B0604020202020204" pitchFamily="34" charset="0"/>
              <a:buChar char="•"/>
            </a:pPr>
            <a:r>
              <a:rPr lang="de-AT"/>
              <a:t>Type of delicate abstract line ornamentation mostly in red or blue ink</a:t>
            </a:r>
          </a:p>
          <a:p>
            <a:pPr marL="171450" indent="-171450">
              <a:buFont typeface="Arial" panose="020B0604020202020204" pitchFamily="34" charset="0"/>
              <a:buChar char="•"/>
            </a:pPr>
            <a:r>
              <a:rPr lang="de-AT"/>
              <a:t>Can take complex and </a:t>
            </a:r>
            <a:r>
              <a:rPr lang="en-US"/>
              <a:t>interconnected</a:t>
            </a:r>
            <a:r>
              <a:rPr lang="de-AT"/>
              <a:t> shapes</a:t>
            </a:r>
          </a:p>
          <a:p>
            <a:pPr marL="171450" lvl="0" indent="-171450">
              <a:buFont typeface="Arial" panose="020B0604020202020204" pitchFamily="34" charset="0"/>
              <a:buChar char="•"/>
            </a:pPr>
            <a:r>
              <a:rPr lang="en-US"/>
              <a:t>-&gt; anywhere on the page </a:t>
            </a:r>
          </a:p>
          <a:p>
            <a:pPr marL="171450" lvl="0" indent="-171450">
              <a:buFont typeface="Arial" panose="020B0604020202020204" pitchFamily="34" charset="0"/>
              <a:buChar char="•"/>
            </a:pPr>
            <a:r>
              <a:rPr lang="en-US"/>
              <a:t>-&gt; Inside, around or even through the written text</a:t>
            </a:r>
            <a:endParaRPr lang="de-AT"/>
          </a:p>
          <a:p>
            <a:pPr marL="171450" indent="-171450">
              <a:buFont typeface="Arial" panose="020B0604020202020204" pitchFamily="34" charset="0"/>
              <a:buChar char="•"/>
            </a:pPr>
            <a:r>
              <a:rPr lang="de-AT"/>
              <a:t>Not restricted to single spot or area on a manuscript page</a:t>
            </a:r>
          </a:p>
          <a:p>
            <a:pPr marL="171450" indent="-171450">
              <a:buFont typeface="Arial" panose="020B0604020202020204" pitchFamily="34" charset="0"/>
              <a:buChar char="•"/>
            </a:pPr>
            <a:r>
              <a:rPr lang="de-AT"/>
              <a:t>Created by so-called rubricators !!!</a:t>
            </a:r>
          </a:p>
          <a:p>
            <a:pPr marL="171450" indent="-171450">
              <a:buFont typeface="Arial" panose="020B0604020202020204" pitchFamily="34" charset="0"/>
              <a:buChar char="•"/>
            </a:pPr>
            <a:r>
              <a:rPr lang="de-AT"/>
              <a:t>Example to get an idea of this visual differentiation</a:t>
            </a:r>
          </a:p>
          <a:p>
            <a:pPr marL="171450" indent="-171450">
              <a:buFont typeface="Arial" panose="020B0604020202020204" pitchFamily="34" charset="0"/>
              <a:buChar char="•"/>
            </a:pPr>
            <a:r>
              <a:rPr lang="de-AT"/>
              <a:t>Carried no narrative meaning -&gt; expressed stylisitc identity and workshop practices</a:t>
            </a:r>
          </a:p>
          <a:p>
            <a:pPr marL="171450" indent="-171450">
              <a:buFont typeface="Arial" panose="020B0604020202020204" pitchFamily="34" charset="0"/>
              <a:buChar char="•"/>
            </a:pPr>
            <a:r>
              <a:rPr lang="de-AT"/>
              <a:t>Domain experts (in our case art historians) execution details to identify so-called rubricator groups</a:t>
            </a:r>
          </a:p>
          <a:p>
            <a:pPr marL="171450" indent="-171450">
              <a:buFont typeface="Arial" panose="020B0604020202020204" pitchFamily="34" charset="0"/>
              <a:buChar char="•"/>
            </a:pPr>
            <a:r>
              <a:rPr lang="de-AT"/>
              <a:t>Or in other words - for stylistic groups</a:t>
            </a:r>
          </a:p>
          <a:p>
            <a:pPr marL="171450" indent="-171450">
              <a:buFont typeface="Arial" panose="020B0604020202020204" pitchFamily="34" charset="0"/>
              <a:buChar char="•"/>
            </a:pPr>
            <a:r>
              <a:rPr lang="de-AT"/>
              <a:t>Grouping rubricators by stylicistic similarity you can gain insights </a:t>
            </a:r>
          </a:p>
          <a:p>
            <a:pPr marL="171450" indent="-171450">
              <a:buFont typeface="Arial" panose="020B0604020202020204" pitchFamily="34" charset="0"/>
              <a:buChar char="•"/>
            </a:pPr>
            <a:r>
              <a:rPr lang="de-AT"/>
              <a:t>Medieval social structures and trading networks</a:t>
            </a:r>
          </a:p>
        </p:txBody>
      </p:sp>
      <p:sp>
        <p:nvSpPr>
          <p:cNvPr id="4" name="Kopfzeilenplatzhalter 3">
            <a:extLst>
              <a:ext uri="{FF2B5EF4-FFF2-40B4-BE49-F238E27FC236}">
                <a16:creationId xmlns:a16="http://schemas.microsoft.com/office/drawing/2014/main" id="{5685AA19-416F-A248-CC2C-043C1D36E9D7}"/>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7B886AAC-80B5-AA6E-94A3-CC571382B31E}"/>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809CDFD5-3304-0B4E-8A6B-CC1D35C95947}"/>
              </a:ext>
            </a:extLst>
          </p:cNvPr>
          <p:cNvSpPr>
            <a:spLocks noGrp="1"/>
          </p:cNvSpPr>
          <p:nvPr>
            <p:ph type="sldNum" sz="quarter" idx="5"/>
          </p:nvPr>
        </p:nvSpPr>
        <p:spPr/>
        <p:txBody>
          <a:bodyPr/>
          <a:lstStyle/>
          <a:p>
            <a:fld id="{EA321958-9244-4635-AA6E-F2669D240450}" type="slidenum">
              <a:rPr lang="de-DE" smtClean="0"/>
              <a:t>8</a:t>
            </a:fld>
            <a:endParaRPr lang="de-DE"/>
          </a:p>
        </p:txBody>
      </p:sp>
    </p:spTree>
    <p:extLst>
      <p:ext uri="{BB962C8B-B14F-4D97-AF65-F5344CB8AC3E}">
        <p14:creationId xmlns:p14="http://schemas.microsoft.com/office/powerpoint/2010/main" val="2299167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DAEE6-1BBC-C827-D558-6DA8DD51151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49998C4B-C44C-8ACC-706F-2720C9B681A7}"/>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460C0AB-D96B-5EDA-72AD-E2F69E3530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kern="1200" dirty="0">
                <a:solidFill>
                  <a:schemeClr val="tx1"/>
                </a:solidFill>
                <a:effectLst/>
                <a:latin typeface="+mn-lt"/>
                <a:ea typeface="+mn-ea"/>
                <a:cs typeface="+mn-cs"/>
              </a:rPr>
              <a:t>So how did we approach the analysis of the visual style of pen flourishing?</a:t>
            </a:r>
            <a:endParaRPr lang="de-AT" dirty="0"/>
          </a:p>
          <a:p>
            <a:endParaRPr lang="de-AT" dirty="0"/>
          </a:p>
        </p:txBody>
      </p:sp>
      <p:sp>
        <p:nvSpPr>
          <p:cNvPr id="4" name="Kopfzeilenplatzhalter 3">
            <a:extLst>
              <a:ext uri="{FF2B5EF4-FFF2-40B4-BE49-F238E27FC236}">
                <a16:creationId xmlns:a16="http://schemas.microsoft.com/office/drawing/2014/main" id="{0488BA25-7619-797E-55D5-DA2FC72D4E71}"/>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AE5D9131-BF48-C42C-E43F-E7782D83D156}"/>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CC6A51AC-39ED-03F4-D788-57ECA1E44689}"/>
              </a:ext>
            </a:extLst>
          </p:cNvPr>
          <p:cNvSpPr>
            <a:spLocks noGrp="1"/>
          </p:cNvSpPr>
          <p:nvPr>
            <p:ph type="sldNum" sz="quarter" idx="5"/>
          </p:nvPr>
        </p:nvSpPr>
        <p:spPr/>
        <p:txBody>
          <a:bodyPr/>
          <a:lstStyle/>
          <a:p>
            <a:fld id="{EA321958-9244-4635-AA6E-F2669D240450}" type="slidenum">
              <a:rPr lang="de-DE" smtClean="0"/>
              <a:t>9</a:t>
            </a:fld>
            <a:endParaRPr lang="de-DE"/>
          </a:p>
        </p:txBody>
      </p:sp>
    </p:spTree>
    <p:extLst>
      <p:ext uri="{BB962C8B-B14F-4D97-AF65-F5344CB8AC3E}">
        <p14:creationId xmlns:p14="http://schemas.microsoft.com/office/powerpoint/2010/main" val="1751920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C33A2-5CD1-8811-0137-34D8D1F2F0E8}"/>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DB575B2-1192-F2B4-8674-B4D0E503FF9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50EEF24-3704-B0A7-4EA5-2FFB15D2B00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de-DE" sz="1200" kern="1200" dirty="0">
                <a:solidFill>
                  <a:schemeClr val="tx1"/>
                </a:solidFill>
                <a:effectLst/>
                <a:latin typeface="+mn-lt"/>
                <a:ea typeface="+mn-ea"/>
                <a:cs typeface="+mn-cs"/>
              </a:rPr>
              <a:t>We propose a 5 step approach</a:t>
            </a:r>
            <a:endParaRPr lang="de-AT" dirty="0"/>
          </a:p>
        </p:txBody>
      </p:sp>
      <p:sp>
        <p:nvSpPr>
          <p:cNvPr id="4" name="Kopfzeilenplatzhalter 3">
            <a:extLst>
              <a:ext uri="{FF2B5EF4-FFF2-40B4-BE49-F238E27FC236}">
                <a16:creationId xmlns:a16="http://schemas.microsoft.com/office/drawing/2014/main" id="{A6340E9C-5F2C-77BC-9E7D-C284BCFE9B99}"/>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DDC98F13-6786-680D-8ABD-DE1F7FA3339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EC754BD8-F351-7069-0757-3ECA1ADA1AD9}"/>
              </a:ext>
            </a:extLst>
          </p:cNvPr>
          <p:cNvSpPr>
            <a:spLocks noGrp="1"/>
          </p:cNvSpPr>
          <p:nvPr>
            <p:ph type="sldNum" sz="quarter" idx="5"/>
          </p:nvPr>
        </p:nvSpPr>
        <p:spPr/>
        <p:txBody>
          <a:bodyPr/>
          <a:lstStyle/>
          <a:p>
            <a:fld id="{EA321958-9244-4635-AA6E-F2669D240450}" type="slidenum">
              <a:rPr lang="de-DE" smtClean="0"/>
              <a:t>10</a:t>
            </a:fld>
            <a:endParaRPr lang="de-DE"/>
          </a:p>
        </p:txBody>
      </p:sp>
    </p:spTree>
    <p:extLst>
      <p:ext uri="{BB962C8B-B14F-4D97-AF65-F5344CB8AC3E}">
        <p14:creationId xmlns:p14="http://schemas.microsoft.com/office/powerpoint/2010/main" val="37942832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29989-A9B5-A2DF-A1FA-594B40072BC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0E0ECE5-7A89-F759-BEB0-2713E9514B9A}"/>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43138383-787F-726D-F247-FA0EA7E5041F}"/>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start with a raw scan of a muscript page in a high resolution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use a machine learning segmentation model to predict the position of the pen flourishes in the manuscript page by computing us a binary mask marking fleuronnee areas (white)  and background (black)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then apply a blur filter to all the regions not predicted as pen flourishes to reduce their influence on the later analysis steps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If there are more than one pen flourish on the manuscript page, the scan is splitted up by the identified flourishes and they are handled separately later on</a:t>
            </a:r>
            <a:endParaRPr lang="de-AT" dirty="0"/>
          </a:p>
        </p:txBody>
      </p:sp>
      <p:sp>
        <p:nvSpPr>
          <p:cNvPr id="4" name="Kopfzeilenplatzhalter 3">
            <a:extLst>
              <a:ext uri="{FF2B5EF4-FFF2-40B4-BE49-F238E27FC236}">
                <a16:creationId xmlns:a16="http://schemas.microsoft.com/office/drawing/2014/main" id="{B0BD51EE-AA3B-268E-3EB3-8F27A74C9AF8}"/>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098119D7-792D-6C6C-306F-D6F068E3769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9800D809-7AF1-C04C-1626-FC626873DE76}"/>
              </a:ext>
            </a:extLst>
          </p:cNvPr>
          <p:cNvSpPr>
            <a:spLocks noGrp="1"/>
          </p:cNvSpPr>
          <p:nvPr>
            <p:ph type="sldNum" sz="quarter" idx="5"/>
          </p:nvPr>
        </p:nvSpPr>
        <p:spPr/>
        <p:txBody>
          <a:bodyPr/>
          <a:lstStyle/>
          <a:p>
            <a:fld id="{EA321958-9244-4635-AA6E-F2669D240450}" type="slidenum">
              <a:rPr lang="de-DE" smtClean="0"/>
              <a:t>11</a:t>
            </a:fld>
            <a:endParaRPr lang="de-DE"/>
          </a:p>
        </p:txBody>
      </p:sp>
    </p:spTree>
    <p:extLst>
      <p:ext uri="{BB962C8B-B14F-4D97-AF65-F5344CB8AC3E}">
        <p14:creationId xmlns:p14="http://schemas.microsoft.com/office/powerpoint/2010/main" val="974255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27D3E-3F1F-C97B-FF91-476FC7AF742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F9DFD28-9769-830A-1F6F-741DC025379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C7BBE89-5041-F19F-72A0-4668B71B9D89}"/>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start with a raw scan of a muscript page in a high resolution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use a machine learning segmentation model to predict the position of the pen flourishes in the manuscript page by computing us a binary mask marking fleuronnee areas (white)  and background (black)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then apply a blur filter to all the regions not predicted as pen flourishes to reduce their influence on the later analysis steps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If there are more than one pen flourish on the manuscript page, the scan is splitted up by the identified flourishes and they are handled separately later on</a:t>
            </a:r>
            <a:endParaRPr lang="de-AT" dirty="0"/>
          </a:p>
        </p:txBody>
      </p:sp>
      <p:sp>
        <p:nvSpPr>
          <p:cNvPr id="4" name="Kopfzeilenplatzhalter 3">
            <a:extLst>
              <a:ext uri="{FF2B5EF4-FFF2-40B4-BE49-F238E27FC236}">
                <a16:creationId xmlns:a16="http://schemas.microsoft.com/office/drawing/2014/main" id="{8272D3C5-4650-36B2-47B7-5FFB955BFC9F}"/>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B29A51EA-3BA9-B43D-6262-DD73B1757604}"/>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6BAA973D-C8F9-0A1E-ABA1-AE3C7714DB1A}"/>
              </a:ext>
            </a:extLst>
          </p:cNvPr>
          <p:cNvSpPr>
            <a:spLocks noGrp="1"/>
          </p:cNvSpPr>
          <p:nvPr>
            <p:ph type="sldNum" sz="quarter" idx="5"/>
          </p:nvPr>
        </p:nvSpPr>
        <p:spPr/>
        <p:txBody>
          <a:bodyPr/>
          <a:lstStyle/>
          <a:p>
            <a:fld id="{EA321958-9244-4635-AA6E-F2669D240450}" type="slidenum">
              <a:rPr lang="de-DE" smtClean="0"/>
              <a:t>12</a:t>
            </a:fld>
            <a:endParaRPr lang="de-DE"/>
          </a:p>
        </p:txBody>
      </p:sp>
    </p:spTree>
    <p:extLst>
      <p:ext uri="{BB962C8B-B14F-4D97-AF65-F5344CB8AC3E}">
        <p14:creationId xmlns:p14="http://schemas.microsoft.com/office/powerpoint/2010/main" val="2483297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2B93D-3307-6F5E-A33D-A77B53AB6F7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1A47370-1B90-9716-C6B9-030BEB0ECE2C}"/>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B89BD420-A025-7C66-57A6-799D0CB6E3FC}"/>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then extract patches from a regular overlapping grid where every patch could represent an important characteristic.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Dense Patching has the advantage that it accounts for every potentially relevant feature and focusses on local characteristics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Further, we only retrain patches with over 20 percent of pen flourishing forground / content – based on the generated mask from the previous steps - for further analysis</a:t>
            </a:r>
            <a:endParaRPr lang="de-AT" dirty="0"/>
          </a:p>
        </p:txBody>
      </p:sp>
      <p:sp>
        <p:nvSpPr>
          <p:cNvPr id="4" name="Kopfzeilenplatzhalter 3">
            <a:extLst>
              <a:ext uri="{FF2B5EF4-FFF2-40B4-BE49-F238E27FC236}">
                <a16:creationId xmlns:a16="http://schemas.microsoft.com/office/drawing/2014/main" id="{2405FC10-6DF5-5A74-8165-C7D987615795}"/>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0ECFED3D-06F6-CAA4-F39D-F03DF26F4307}"/>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A7F322B5-C632-8709-20C4-7B9B60AC3AEB}"/>
              </a:ext>
            </a:extLst>
          </p:cNvPr>
          <p:cNvSpPr>
            <a:spLocks noGrp="1"/>
          </p:cNvSpPr>
          <p:nvPr>
            <p:ph type="sldNum" sz="quarter" idx="5"/>
          </p:nvPr>
        </p:nvSpPr>
        <p:spPr/>
        <p:txBody>
          <a:bodyPr/>
          <a:lstStyle/>
          <a:p>
            <a:fld id="{EA321958-9244-4635-AA6E-F2669D240450}" type="slidenum">
              <a:rPr lang="de-DE" smtClean="0"/>
              <a:t>13</a:t>
            </a:fld>
            <a:endParaRPr lang="de-DE"/>
          </a:p>
        </p:txBody>
      </p:sp>
    </p:spTree>
    <p:extLst>
      <p:ext uri="{BB962C8B-B14F-4D97-AF65-F5344CB8AC3E}">
        <p14:creationId xmlns:p14="http://schemas.microsoft.com/office/powerpoint/2010/main" val="2084600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B5895-6990-E6D2-AFC1-2C78C7054C5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B330E8B8-3387-EB24-46C9-41D21B679CDB}"/>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B7337445-5892-D851-9D91-45609087EAEA}"/>
              </a:ext>
            </a:extLst>
          </p:cNvPr>
          <p:cNvSpPr>
            <a:spLocks noGrp="1"/>
          </p:cNvSpPr>
          <p:nvPr>
            <p:ph type="body" idx="1"/>
          </p:nvPr>
        </p:nvSpPr>
        <p:spPr/>
        <p:txBody>
          <a:bodyPr/>
          <a:lstStyle/>
          <a:p>
            <a:r>
              <a:rPr lang="de-AT" dirty="0"/>
              <a:t>These are real world examples of how such analysis looks like from the dataset we used, from CCl 71 B and CCl 73 C</a:t>
            </a:r>
          </a:p>
        </p:txBody>
      </p:sp>
      <p:sp>
        <p:nvSpPr>
          <p:cNvPr id="4" name="Kopfzeilenplatzhalter 3">
            <a:extLst>
              <a:ext uri="{FF2B5EF4-FFF2-40B4-BE49-F238E27FC236}">
                <a16:creationId xmlns:a16="http://schemas.microsoft.com/office/drawing/2014/main" id="{349CADDD-E671-3B55-630A-37A7CDD3D398}"/>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6327CF21-2669-72D5-02BC-B66D6EACDF30}"/>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E52AF929-E82E-E575-4CB2-DE83DF408988}"/>
              </a:ext>
            </a:extLst>
          </p:cNvPr>
          <p:cNvSpPr>
            <a:spLocks noGrp="1"/>
          </p:cNvSpPr>
          <p:nvPr>
            <p:ph type="sldNum" sz="quarter" idx="5"/>
          </p:nvPr>
        </p:nvSpPr>
        <p:spPr/>
        <p:txBody>
          <a:bodyPr/>
          <a:lstStyle/>
          <a:p>
            <a:fld id="{EA321958-9244-4635-AA6E-F2669D240450}" type="slidenum">
              <a:rPr lang="de-DE" smtClean="0"/>
              <a:t>14</a:t>
            </a:fld>
            <a:endParaRPr lang="de-DE"/>
          </a:p>
        </p:txBody>
      </p:sp>
    </p:spTree>
    <p:extLst>
      <p:ext uri="{BB962C8B-B14F-4D97-AF65-F5344CB8AC3E}">
        <p14:creationId xmlns:p14="http://schemas.microsoft.com/office/powerpoint/2010/main" val="544231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F3D30-FAA0-53CB-1A65-690CD37E67D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5CE7EB7-0146-9C4D-7DA6-78549510BF9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69F8A8D7-F838-9A57-C12C-970E782CC7FD}"/>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We then extract patches from a regular overlapping grid where every patch could represent an important characteristic.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Dense Patching has the advantage that it accounts for every potentially relevant feature and focusses on local characteristics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sz="1200" kern="1200" dirty="0">
                <a:solidFill>
                  <a:schemeClr val="tx1"/>
                </a:solidFill>
                <a:effectLst/>
                <a:latin typeface="+mn-lt"/>
                <a:ea typeface="+mn-ea"/>
                <a:cs typeface="+mn-cs"/>
              </a:rPr>
              <a:t>Further, we only retrain patches with over 20 percent of pen flourishing forground / content – based on the generated mask from the previous steps - for further analysis</a:t>
            </a:r>
            <a:endParaRPr lang="de-AT" dirty="0"/>
          </a:p>
        </p:txBody>
      </p:sp>
      <p:sp>
        <p:nvSpPr>
          <p:cNvPr id="4" name="Kopfzeilenplatzhalter 3">
            <a:extLst>
              <a:ext uri="{FF2B5EF4-FFF2-40B4-BE49-F238E27FC236}">
                <a16:creationId xmlns:a16="http://schemas.microsoft.com/office/drawing/2014/main" id="{40422C94-A0BD-80E2-635E-B7C85093539A}"/>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418A58AB-F45E-8EDA-7337-85E29C8314DB}"/>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869976DC-F129-2589-853C-D290C336FE6E}"/>
              </a:ext>
            </a:extLst>
          </p:cNvPr>
          <p:cNvSpPr>
            <a:spLocks noGrp="1"/>
          </p:cNvSpPr>
          <p:nvPr>
            <p:ph type="sldNum" sz="quarter" idx="5"/>
          </p:nvPr>
        </p:nvSpPr>
        <p:spPr/>
        <p:txBody>
          <a:bodyPr/>
          <a:lstStyle/>
          <a:p>
            <a:fld id="{EA321958-9244-4635-AA6E-F2669D240450}" type="slidenum">
              <a:rPr lang="de-DE" smtClean="0"/>
              <a:t>15</a:t>
            </a:fld>
            <a:endParaRPr lang="de-DE"/>
          </a:p>
        </p:txBody>
      </p:sp>
    </p:spTree>
    <p:extLst>
      <p:ext uri="{BB962C8B-B14F-4D97-AF65-F5344CB8AC3E}">
        <p14:creationId xmlns:p14="http://schemas.microsoft.com/office/powerpoint/2010/main" val="1957226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A185E-0505-D4B1-F6D5-B9EF97F6094B}"/>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CCB20DD-3AE9-B510-AF75-6C0CDC4523D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D434581-7342-5E31-EB54-C2F335F5EB3A}"/>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We then extract relevant characteristics from each of the retained patches with a pretrained model (DenseNet-121) and compress them into compact numerical representation with another model specifically trained with our data, which results in a 32-element long list of numbers per patch, an embedding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characteristics could include shape, texture, color, curvature, and so on and so forth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And the characteristics extraction model used here is trained that way that patches with similar visual characteristics also share similar numerical representations, which is important for our quantitative analysis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effectLst/>
              <a:latin typeface="+mn-lt"/>
              <a:ea typeface="+mn-ea"/>
              <a:cs typeface="+mn-cs"/>
            </a:endParaRPr>
          </a:p>
        </p:txBody>
      </p:sp>
      <p:sp>
        <p:nvSpPr>
          <p:cNvPr id="4" name="Kopfzeilenplatzhalter 3">
            <a:extLst>
              <a:ext uri="{FF2B5EF4-FFF2-40B4-BE49-F238E27FC236}">
                <a16:creationId xmlns:a16="http://schemas.microsoft.com/office/drawing/2014/main" id="{2D5C13F1-F858-B1F5-0832-808E58BAC036}"/>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5036E437-46E0-E8C2-24C0-26CC77F4CE80}"/>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8DF1E604-48F1-816D-0A9E-FF0630C0D4C3}"/>
              </a:ext>
            </a:extLst>
          </p:cNvPr>
          <p:cNvSpPr>
            <a:spLocks noGrp="1"/>
          </p:cNvSpPr>
          <p:nvPr>
            <p:ph type="sldNum" sz="quarter" idx="5"/>
          </p:nvPr>
        </p:nvSpPr>
        <p:spPr/>
        <p:txBody>
          <a:bodyPr/>
          <a:lstStyle/>
          <a:p>
            <a:fld id="{EA321958-9244-4635-AA6E-F2669D240450}" type="slidenum">
              <a:rPr lang="de-DE" smtClean="0"/>
              <a:t>16</a:t>
            </a:fld>
            <a:endParaRPr lang="de-DE"/>
          </a:p>
        </p:txBody>
      </p:sp>
    </p:spTree>
    <p:extLst>
      <p:ext uri="{BB962C8B-B14F-4D97-AF65-F5344CB8AC3E}">
        <p14:creationId xmlns:p14="http://schemas.microsoft.com/office/powerpoint/2010/main" val="40334319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4CC7B-D3B2-A758-27B3-8C50933DF1AE}"/>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CC08518C-A7CD-EB21-A356-CAD5C9BB23A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1E6747D4-AF2D-DDA1-F0F7-3B60A881E0F8}"/>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We then extract relevant characteristics from each of the retained patches with a pretrained model (DenseNet-121) and compress them into compact numerical representation with another model specifically trained with our data, which results in a 32-element long list of numbers per patch, an embedding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characteristics could include shape, texture, color, curvature, and so on and so forth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And the characteristics extraction model used here is trained that way that patches with similar visual characteristics also share similar numerical representations, which is important for our quantitative analysis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effectLst/>
              <a:latin typeface="+mn-lt"/>
              <a:ea typeface="+mn-ea"/>
              <a:cs typeface="+mn-cs"/>
            </a:endParaRPr>
          </a:p>
        </p:txBody>
      </p:sp>
      <p:sp>
        <p:nvSpPr>
          <p:cNvPr id="4" name="Kopfzeilenplatzhalter 3">
            <a:extLst>
              <a:ext uri="{FF2B5EF4-FFF2-40B4-BE49-F238E27FC236}">
                <a16:creationId xmlns:a16="http://schemas.microsoft.com/office/drawing/2014/main" id="{EFD40343-8011-8A68-6437-CD44430DC1E3}"/>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A8EA6CC1-E1FA-E3F5-A613-96BF27BC4D6E}"/>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A3C7541E-55C0-58FC-D4B1-87A2EFBF3505}"/>
              </a:ext>
            </a:extLst>
          </p:cNvPr>
          <p:cNvSpPr>
            <a:spLocks noGrp="1"/>
          </p:cNvSpPr>
          <p:nvPr>
            <p:ph type="sldNum" sz="quarter" idx="5"/>
          </p:nvPr>
        </p:nvSpPr>
        <p:spPr/>
        <p:txBody>
          <a:bodyPr/>
          <a:lstStyle/>
          <a:p>
            <a:fld id="{EA321958-9244-4635-AA6E-F2669D240450}" type="slidenum">
              <a:rPr lang="de-DE" smtClean="0"/>
              <a:t>17</a:t>
            </a:fld>
            <a:endParaRPr lang="de-DE"/>
          </a:p>
        </p:txBody>
      </p:sp>
    </p:spTree>
    <p:extLst>
      <p:ext uri="{BB962C8B-B14F-4D97-AF65-F5344CB8AC3E}">
        <p14:creationId xmlns:p14="http://schemas.microsoft.com/office/powerpoint/2010/main" val="4227060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2B27A8-9F39-EE93-22DC-B1676861C1C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ED52FA8-8F46-DC59-BF8A-A8AE366C945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1B16BF37-86E1-09B5-53E7-3AA30A99D3AC}"/>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So now, we have a lot of numerical characteristics representations, our embeddings, one for each patch of our pen flourishing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To get back to a global representation - a single representation for our pen flourishing - we use an algorithm called bag of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And it works the following way: we apply a clustering algorithm to all of the patches of all pen flourishes in our dataset, to identify clusters of characteristics or in other words “visual clusters”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 visual cluster could represent </a:t>
            </a:r>
            <a:r>
              <a:rPr lang="en-US" kern="1200" dirty="0">
                <a:solidFill>
                  <a:schemeClr val="tx1"/>
                </a:solidFill>
                <a:effectLst/>
                <a:latin typeface="+mn-lt"/>
                <a:ea typeface="+mn-ea"/>
                <a:cs typeface="+mn-cs"/>
              </a:rPr>
              <a:t>a specific type of fibril or tendril or spiral or hairpin loop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dirty="0">
                <a:solidFill>
                  <a:schemeClr val="tx1"/>
                </a:solidFill>
                <a:effectLst/>
                <a:latin typeface="+mn-lt"/>
                <a:ea typeface="+mn-ea"/>
                <a:cs typeface="+mn-cs"/>
              </a:rPr>
              <a:t>When we successfully identified the visual clusters of our dataset, we take a look at the patches of a given pen flourishing where we want to get to a global representation again and assign each of its patch to the visual cluster it is most similar 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dirty="0">
                <a:solidFill>
                  <a:schemeClr val="tx1"/>
                </a:solidFill>
                <a:effectLst/>
                <a:latin typeface="+mn-lt"/>
                <a:ea typeface="+mn-ea"/>
                <a:cs typeface="+mn-cs"/>
              </a:rPr>
              <a:t>What we do then is to counting the occurrences of all of the visual clusters of a given pen flourishing and only store this list of counts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dirty="0">
                <a:solidFill>
                  <a:schemeClr val="tx1"/>
                </a:solidFill>
                <a:effectLst/>
                <a:latin typeface="+mn-lt"/>
                <a:ea typeface="+mn-ea"/>
                <a:cs typeface="+mn-cs"/>
              </a:rPr>
              <a:t>we can refer to this global representations as a histogram representation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dirty="0">
                <a:solidFill>
                  <a:schemeClr val="tx1"/>
                </a:solidFill>
                <a:effectLst/>
                <a:latin typeface="+mn-lt"/>
                <a:ea typeface="+mn-ea"/>
                <a:cs typeface="+mn-cs"/>
              </a:rPr>
              <a:t>The assumption here is that flourishes with similar visual cluster counts are similar to each other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dirty="0">
                <a:solidFill>
                  <a:schemeClr val="tx1"/>
                </a:solidFill>
                <a:effectLst/>
                <a:latin typeface="+mn-lt"/>
                <a:ea typeface="+mn-ea"/>
                <a:cs typeface="+mn-cs"/>
              </a:rPr>
              <a:t>And that summarizes our five step approach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kern="1200" dirty="0">
                <a:solidFill>
                  <a:schemeClr val="tx1"/>
                </a:solidFill>
                <a:effectLst/>
                <a:latin typeface="+mn-lt"/>
                <a:ea typeface="+mn-ea"/>
                <a:cs typeface="+mn-cs"/>
              </a:rPr>
              <a:t>The major benefit of our histogram representation is that we now do not need to work with the whole image, but with this numerical summary of the most relevant characteristics of the analyzed pen flourishing</a:t>
            </a:r>
            <a:endParaRPr lang="de-AT" dirty="0"/>
          </a:p>
        </p:txBody>
      </p:sp>
      <p:sp>
        <p:nvSpPr>
          <p:cNvPr id="4" name="Kopfzeilenplatzhalter 3">
            <a:extLst>
              <a:ext uri="{FF2B5EF4-FFF2-40B4-BE49-F238E27FC236}">
                <a16:creationId xmlns:a16="http://schemas.microsoft.com/office/drawing/2014/main" id="{E6B5BB7A-9FED-249B-2CEC-E099C9BA77E6}"/>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9A0CF48C-BA84-9885-31E0-5B325E6E1F0E}"/>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401E9D03-4225-430B-3716-1CFA2B4A3B88}"/>
              </a:ext>
            </a:extLst>
          </p:cNvPr>
          <p:cNvSpPr>
            <a:spLocks noGrp="1"/>
          </p:cNvSpPr>
          <p:nvPr>
            <p:ph type="sldNum" sz="quarter" idx="5"/>
          </p:nvPr>
        </p:nvSpPr>
        <p:spPr/>
        <p:txBody>
          <a:bodyPr/>
          <a:lstStyle/>
          <a:p>
            <a:fld id="{EA321958-9244-4635-AA6E-F2669D240450}" type="slidenum">
              <a:rPr lang="de-DE" smtClean="0"/>
              <a:t>18</a:t>
            </a:fld>
            <a:endParaRPr lang="de-DE"/>
          </a:p>
        </p:txBody>
      </p:sp>
    </p:spTree>
    <p:extLst>
      <p:ext uri="{BB962C8B-B14F-4D97-AF65-F5344CB8AC3E}">
        <p14:creationId xmlns:p14="http://schemas.microsoft.com/office/powerpoint/2010/main" val="30625532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92486-E826-6891-3024-3FA8DC8E59B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B1F65C0-EA8B-C2FA-E78F-6D69D3D79AA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29AF8287-8A1A-5CDF-F0F2-E7752666A308}"/>
              </a:ext>
            </a:extLst>
          </p:cNvPr>
          <p:cNvSpPr>
            <a:spLocks noGrp="1"/>
          </p:cNvSpPr>
          <p:nvPr>
            <p:ph type="body" idx="1"/>
          </p:nvPr>
        </p:nvSpPr>
        <p:spPr/>
        <p:txBody>
          <a:bodyPr/>
          <a:lstStyle/>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For evaluation we first took a look at the visual cluster, if they are any meaningful</a:t>
            </a:r>
          </a:p>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For this purpose we algorithmicly identified the most discriminative visual clusters per florator group</a:t>
            </a:r>
          </a:p>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And what we can derive from this visualization is that the groups are very different to each other</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For instance, according to our approach group 71 B is relying on characteristics of groups vertical tendril extenders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Or group 73 A which considers more rounded shapes such as spirals and hairpin loops in co-occurrence in cluster 17</a:t>
            </a:r>
          </a:p>
        </p:txBody>
      </p:sp>
      <p:sp>
        <p:nvSpPr>
          <p:cNvPr id="4" name="Kopfzeilenplatzhalter 3">
            <a:extLst>
              <a:ext uri="{FF2B5EF4-FFF2-40B4-BE49-F238E27FC236}">
                <a16:creationId xmlns:a16="http://schemas.microsoft.com/office/drawing/2014/main" id="{13422714-3455-09B4-489F-B29A34D5C10F}"/>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431ED3A3-E0B2-33E5-E9A0-6C54C1A4BB3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9AFC4C64-A6C8-9836-6F75-8765BE5BFE3D}"/>
              </a:ext>
            </a:extLst>
          </p:cNvPr>
          <p:cNvSpPr>
            <a:spLocks noGrp="1"/>
          </p:cNvSpPr>
          <p:nvPr>
            <p:ph type="sldNum" sz="quarter" idx="5"/>
          </p:nvPr>
        </p:nvSpPr>
        <p:spPr/>
        <p:txBody>
          <a:bodyPr/>
          <a:lstStyle/>
          <a:p>
            <a:fld id="{EA321958-9244-4635-AA6E-F2669D240450}" type="slidenum">
              <a:rPr lang="de-DE" smtClean="0"/>
              <a:t>19</a:t>
            </a:fld>
            <a:endParaRPr lang="de-DE"/>
          </a:p>
        </p:txBody>
      </p:sp>
    </p:spTree>
    <p:extLst>
      <p:ext uri="{BB962C8B-B14F-4D97-AF65-F5344CB8AC3E}">
        <p14:creationId xmlns:p14="http://schemas.microsoft.com/office/powerpoint/2010/main" val="3733758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53F6C2-DFFB-8E2B-9D68-EF4CAB25882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C730AAA-14DC-BE6D-1EB9-B331A8971EF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0F010C37-6979-19E0-A528-A462A944BBB7}"/>
              </a:ext>
            </a:extLst>
          </p:cNvPr>
          <p:cNvSpPr>
            <a:spLocks noGrp="1"/>
          </p:cNvSpPr>
          <p:nvPr>
            <p:ph type="body" idx="1"/>
          </p:nvPr>
        </p:nvSpPr>
        <p:spPr/>
        <p:txBody>
          <a:bodyPr/>
          <a:lstStyle/>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For evaluation we first took a look at the visual cluster, if they are any meaningful</a:t>
            </a:r>
          </a:p>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For this purpose we algorithmicly identified the most discriminative visual clusters per florator group</a:t>
            </a:r>
          </a:p>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And what we can derive from this visualization is that the groups are very different to each other</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For instance, according to our approach group 71 B is relying on characteristics of groups vertical tendril extenders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Or group 73 A which considers more rounded shapes such as spirals and hairpin loops in co-occurrence in cluster 17</a:t>
            </a:r>
          </a:p>
        </p:txBody>
      </p:sp>
      <p:sp>
        <p:nvSpPr>
          <p:cNvPr id="4" name="Kopfzeilenplatzhalter 3">
            <a:extLst>
              <a:ext uri="{FF2B5EF4-FFF2-40B4-BE49-F238E27FC236}">
                <a16:creationId xmlns:a16="http://schemas.microsoft.com/office/drawing/2014/main" id="{2FC8F5E1-1080-757A-72B4-4E06A92DC6DD}"/>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C731499E-91CF-3575-EF4F-32360C7568B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34A6C504-094A-85CA-9652-D98ED33B2169}"/>
              </a:ext>
            </a:extLst>
          </p:cNvPr>
          <p:cNvSpPr>
            <a:spLocks noGrp="1"/>
          </p:cNvSpPr>
          <p:nvPr>
            <p:ph type="sldNum" sz="quarter" idx="5"/>
          </p:nvPr>
        </p:nvSpPr>
        <p:spPr/>
        <p:txBody>
          <a:bodyPr/>
          <a:lstStyle/>
          <a:p>
            <a:fld id="{EA321958-9244-4635-AA6E-F2669D240450}" type="slidenum">
              <a:rPr lang="de-DE" smtClean="0"/>
              <a:t>20</a:t>
            </a:fld>
            <a:endParaRPr lang="de-DE"/>
          </a:p>
        </p:txBody>
      </p:sp>
    </p:spTree>
    <p:extLst>
      <p:ext uri="{BB962C8B-B14F-4D97-AF65-F5344CB8AC3E}">
        <p14:creationId xmlns:p14="http://schemas.microsoft.com/office/powerpoint/2010/main" val="10669093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A867D-A4E2-B4F2-B5A0-F4E02D7E8C5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D1358C2-BBA8-F898-D5F4-D3E7727D2A9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ACAF070-FDD0-AD18-6980-C47DA54F65D7}"/>
              </a:ext>
            </a:extLst>
          </p:cNvPr>
          <p:cNvSpPr>
            <a:spLocks noGrp="1"/>
          </p:cNvSpPr>
          <p:nvPr>
            <p:ph type="body" idx="1"/>
          </p:nvPr>
        </p:nvSpPr>
        <p:spPr/>
        <p:txBody>
          <a:bodyPr/>
          <a:lstStyle/>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For evaluation we first took a look at the visual cluster, if they are any meaningful</a:t>
            </a:r>
          </a:p>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For this purpose we algorithmicly identified the most discriminative visual clusters per florator group</a:t>
            </a:r>
          </a:p>
          <a:p>
            <a:pPr marL="171450" lvl="0" indent="-171450">
              <a:buFont typeface="Arial" panose="020B0604020202020204" pitchFamily="34" charset="0"/>
              <a:buChar char="•"/>
            </a:pPr>
            <a:r>
              <a:rPr lang="de-DE" sz="1200" kern="1200" dirty="0">
                <a:solidFill>
                  <a:schemeClr val="tx1"/>
                </a:solidFill>
                <a:effectLst/>
                <a:latin typeface="+mn-lt"/>
                <a:ea typeface="+mn-ea"/>
                <a:cs typeface="+mn-cs"/>
              </a:rPr>
              <a:t>And what we can derive from this visualization is that the groups are very different to each other</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For instance, according to our approach group 71 B is relying on characteristics of groups vertical tendril extenders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Or group 73 A which considers more rounded shapes such as spirals and hairpin loops in co-occurrence in cluster 17</a:t>
            </a:r>
          </a:p>
        </p:txBody>
      </p:sp>
      <p:sp>
        <p:nvSpPr>
          <p:cNvPr id="4" name="Kopfzeilenplatzhalter 3">
            <a:extLst>
              <a:ext uri="{FF2B5EF4-FFF2-40B4-BE49-F238E27FC236}">
                <a16:creationId xmlns:a16="http://schemas.microsoft.com/office/drawing/2014/main" id="{CA39F22E-397A-8E38-E405-5DEAB3450F89}"/>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E9312C90-2230-917B-A561-1AFECE588BDF}"/>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76CFCD8C-B3D6-9116-DAE4-A97FE4618B67}"/>
              </a:ext>
            </a:extLst>
          </p:cNvPr>
          <p:cNvSpPr>
            <a:spLocks noGrp="1"/>
          </p:cNvSpPr>
          <p:nvPr>
            <p:ph type="sldNum" sz="quarter" idx="5"/>
          </p:nvPr>
        </p:nvSpPr>
        <p:spPr/>
        <p:txBody>
          <a:bodyPr/>
          <a:lstStyle/>
          <a:p>
            <a:fld id="{EA321958-9244-4635-AA6E-F2669D240450}" type="slidenum">
              <a:rPr lang="de-DE" smtClean="0"/>
              <a:t>21</a:t>
            </a:fld>
            <a:endParaRPr lang="de-DE"/>
          </a:p>
        </p:txBody>
      </p:sp>
    </p:spTree>
    <p:extLst>
      <p:ext uri="{BB962C8B-B14F-4D97-AF65-F5344CB8AC3E}">
        <p14:creationId xmlns:p14="http://schemas.microsoft.com/office/powerpoint/2010/main" val="24893796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35D47-DDB3-E2EF-DFC1-F768E76E2DAE}"/>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CCA60C00-3616-DFF4-807A-4976E5D5A47B}"/>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64282D3-07AC-6E21-8717-3BCFC61AD92F}"/>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We further analyzed the expressiveness of our frequency histograms from a qualitative point of 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In the visualization on the this slide you can see the histogram representations of our pen flourishes projected into a 2D-coordinate system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different </a:t>
            </a:r>
            <a:r>
              <a:rPr lang="en-US" sz="1200" kern="1200" dirty="0" err="1">
                <a:solidFill>
                  <a:schemeClr val="tx1"/>
                </a:solidFill>
                <a:effectLst/>
                <a:latin typeface="+mn-lt"/>
                <a:ea typeface="+mn-ea"/>
                <a:cs typeface="+mn-cs"/>
              </a:rPr>
              <a:t>Florator</a:t>
            </a:r>
            <a:r>
              <a:rPr lang="en-US" sz="1200" kern="1200" dirty="0">
                <a:solidFill>
                  <a:schemeClr val="tx1"/>
                </a:solidFill>
                <a:effectLst/>
                <a:latin typeface="+mn-lt"/>
                <a:ea typeface="+mn-ea"/>
                <a:cs typeface="+mn-cs"/>
              </a:rPr>
              <a:t> groups are encoded by color.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And we can see here that each group actually forms its own distinctive cluster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Very interesting, you can see subclusters in the case of Groups </a:t>
            </a:r>
            <a:r>
              <a:rPr lang="en-US" sz="1200" kern="1200" dirty="0" err="1">
                <a:solidFill>
                  <a:schemeClr val="tx1"/>
                </a:solidFill>
                <a:effectLst/>
                <a:latin typeface="+mn-lt"/>
                <a:ea typeface="+mn-ea"/>
                <a:cs typeface="+mn-cs"/>
              </a:rPr>
              <a:t>CCl</a:t>
            </a:r>
            <a:r>
              <a:rPr lang="en-US" sz="1200" kern="1200" dirty="0">
                <a:solidFill>
                  <a:schemeClr val="tx1"/>
                </a:solidFill>
                <a:effectLst/>
                <a:latin typeface="+mn-lt"/>
                <a:ea typeface="+mn-ea"/>
                <a:cs typeface="+mn-cs"/>
              </a:rPr>
              <a:t> 71 B and </a:t>
            </a:r>
            <a:r>
              <a:rPr lang="en-US" sz="1200" kern="1200" dirty="0" err="1">
                <a:solidFill>
                  <a:schemeClr val="tx1"/>
                </a:solidFill>
                <a:effectLst/>
                <a:latin typeface="+mn-lt"/>
                <a:ea typeface="+mn-ea"/>
                <a:cs typeface="+mn-cs"/>
              </a:rPr>
              <a:t>CCl</a:t>
            </a:r>
            <a:r>
              <a:rPr lang="en-US" sz="1200" kern="1200" dirty="0">
                <a:solidFill>
                  <a:schemeClr val="tx1"/>
                </a:solidFill>
                <a:effectLst/>
                <a:latin typeface="+mn-lt"/>
                <a:ea typeface="+mn-ea"/>
                <a:cs typeface="+mn-cs"/>
              </a:rPr>
              <a:t> 73 C which indicates that there are potentially two sub-styles involved into the given </a:t>
            </a:r>
            <a:r>
              <a:rPr lang="en-US" sz="1200" kern="1200" dirty="0" err="1">
                <a:solidFill>
                  <a:schemeClr val="tx1"/>
                </a:solidFill>
                <a:effectLst/>
                <a:latin typeface="+mn-lt"/>
                <a:ea typeface="+mn-ea"/>
                <a:cs typeface="+mn-cs"/>
              </a:rPr>
              <a:t>florator</a:t>
            </a:r>
            <a:r>
              <a:rPr lang="en-US" sz="1200" kern="1200" dirty="0">
                <a:solidFill>
                  <a:schemeClr val="tx1"/>
                </a:solidFill>
                <a:effectLst/>
                <a:latin typeface="+mn-lt"/>
                <a:ea typeface="+mn-ea"/>
                <a:cs typeface="+mn-cs"/>
              </a:rPr>
              <a:t> groups</a:t>
            </a:r>
          </a:p>
        </p:txBody>
      </p:sp>
      <p:sp>
        <p:nvSpPr>
          <p:cNvPr id="4" name="Kopfzeilenplatzhalter 3">
            <a:extLst>
              <a:ext uri="{FF2B5EF4-FFF2-40B4-BE49-F238E27FC236}">
                <a16:creationId xmlns:a16="http://schemas.microsoft.com/office/drawing/2014/main" id="{670B6251-5B87-B1B9-18A0-08A32475A778}"/>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DC9BD419-2DF5-0686-2E67-8081760E3B7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D16823EA-A02C-1421-D749-A4DC706BF1EF}"/>
              </a:ext>
            </a:extLst>
          </p:cNvPr>
          <p:cNvSpPr>
            <a:spLocks noGrp="1"/>
          </p:cNvSpPr>
          <p:nvPr>
            <p:ph type="sldNum" sz="quarter" idx="5"/>
          </p:nvPr>
        </p:nvSpPr>
        <p:spPr/>
        <p:txBody>
          <a:bodyPr/>
          <a:lstStyle/>
          <a:p>
            <a:fld id="{EA321958-9244-4635-AA6E-F2669D240450}" type="slidenum">
              <a:rPr lang="de-DE" smtClean="0"/>
              <a:t>22</a:t>
            </a:fld>
            <a:endParaRPr lang="de-DE"/>
          </a:p>
        </p:txBody>
      </p:sp>
    </p:spTree>
    <p:extLst>
      <p:ext uri="{BB962C8B-B14F-4D97-AF65-F5344CB8AC3E}">
        <p14:creationId xmlns:p14="http://schemas.microsoft.com/office/powerpoint/2010/main" val="11306188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EFA3D-AA81-CB77-9C53-ECFD5E723C4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7A05EEA2-CDD7-0132-AE07-BB91F51B9C3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230EFC27-F1B9-6C15-F77C-8E5D13A65E7A}"/>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We also did a quantitative analysis by training a machine learning classifier on our histogram representations and trying to predict the </a:t>
            </a:r>
            <a:r>
              <a:rPr lang="en-US" sz="1200" kern="1200" dirty="0" err="1">
                <a:solidFill>
                  <a:schemeClr val="tx1"/>
                </a:solidFill>
                <a:effectLst/>
                <a:latin typeface="+mn-lt"/>
                <a:ea typeface="+mn-ea"/>
                <a:cs typeface="+mn-cs"/>
              </a:rPr>
              <a:t>florator</a:t>
            </a:r>
            <a:r>
              <a:rPr lang="en-US" sz="1200" kern="1200" dirty="0">
                <a:solidFill>
                  <a:schemeClr val="tx1"/>
                </a:solidFill>
                <a:effectLst/>
                <a:latin typeface="+mn-lt"/>
                <a:ea typeface="+mn-ea"/>
                <a:cs typeface="+mn-cs"/>
              </a:rPr>
              <a:t> group of test pen flourishes based on this knowledge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And we can report that across all four groups of our dataset the model correctly identified the group of our test images in over 90% of the cases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This shows that our approach works pretty good also in a quantitative perspective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Now to the practical part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Based on this approach we actually built a tool on top of our proposed methodology</a:t>
            </a:r>
          </a:p>
        </p:txBody>
      </p:sp>
      <p:sp>
        <p:nvSpPr>
          <p:cNvPr id="4" name="Kopfzeilenplatzhalter 3">
            <a:extLst>
              <a:ext uri="{FF2B5EF4-FFF2-40B4-BE49-F238E27FC236}">
                <a16:creationId xmlns:a16="http://schemas.microsoft.com/office/drawing/2014/main" id="{32C06C42-04A2-0CE1-FCDE-DF42518F8414}"/>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226C252E-E166-8230-20A4-C0BB9ECECBBA}"/>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36D07CF2-EA24-D297-C396-CA7595283FE5}"/>
              </a:ext>
            </a:extLst>
          </p:cNvPr>
          <p:cNvSpPr>
            <a:spLocks noGrp="1"/>
          </p:cNvSpPr>
          <p:nvPr>
            <p:ph type="sldNum" sz="quarter" idx="5"/>
          </p:nvPr>
        </p:nvSpPr>
        <p:spPr/>
        <p:txBody>
          <a:bodyPr/>
          <a:lstStyle/>
          <a:p>
            <a:fld id="{EA321958-9244-4635-AA6E-F2669D240450}" type="slidenum">
              <a:rPr lang="de-DE" smtClean="0"/>
              <a:t>23</a:t>
            </a:fld>
            <a:endParaRPr lang="de-DE"/>
          </a:p>
        </p:txBody>
      </p:sp>
    </p:spTree>
    <p:extLst>
      <p:ext uri="{BB962C8B-B14F-4D97-AF65-F5344CB8AC3E}">
        <p14:creationId xmlns:p14="http://schemas.microsoft.com/office/powerpoint/2010/main" val="38373187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4BE01-D79A-F6F1-388D-6663C8F4004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B1CACDAE-942D-9CDE-2DBB-F38B53E9E6C8}"/>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65953BE-3CDE-503A-9AD1-2D82D2998150}"/>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937062DF-D01C-E478-CCB7-2800DD66D6E4}"/>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B6006B0F-8044-8415-D153-F85F6BFABE7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82048DE0-4382-CCBD-019A-6A594F525589}"/>
              </a:ext>
            </a:extLst>
          </p:cNvPr>
          <p:cNvSpPr>
            <a:spLocks noGrp="1"/>
          </p:cNvSpPr>
          <p:nvPr>
            <p:ph type="sldNum" sz="quarter" idx="5"/>
          </p:nvPr>
        </p:nvSpPr>
        <p:spPr/>
        <p:txBody>
          <a:bodyPr/>
          <a:lstStyle/>
          <a:p>
            <a:fld id="{EA321958-9244-4635-AA6E-F2669D240450}" type="slidenum">
              <a:rPr lang="de-DE" smtClean="0"/>
              <a:t>24</a:t>
            </a:fld>
            <a:endParaRPr lang="de-DE"/>
          </a:p>
        </p:txBody>
      </p:sp>
    </p:spTree>
    <p:extLst>
      <p:ext uri="{BB962C8B-B14F-4D97-AF65-F5344CB8AC3E}">
        <p14:creationId xmlns:p14="http://schemas.microsoft.com/office/powerpoint/2010/main" val="21325614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22505-1C5D-D740-FFB4-6D3031114AC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B92E2B11-4D47-85B9-9359-73D7A4CDC27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DDD8F56-D85F-8398-02EC-040EF400B0C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We also evaluated the feature space in terms of retrieval performance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consider potential biases introduced by a classification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err="1">
                <a:solidFill>
                  <a:schemeClr val="tx1"/>
                </a:solidFill>
                <a:effectLst/>
                <a:latin typeface="+mn-lt"/>
                <a:ea typeface="+mn-ea"/>
                <a:cs typeface="+mn-cs"/>
              </a:rPr>
              <a:t>mAP</a:t>
            </a:r>
            <a:r>
              <a:rPr lang="en-US" sz="1200" kern="1200">
                <a:solidFill>
                  <a:schemeClr val="tx1"/>
                </a:solidFill>
                <a:effectLst/>
                <a:latin typeface="+mn-lt"/>
                <a:ea typeface="+mn-ea"/>
                <a:cs typeface="+mn-cs"/>
              </a:rPr>
              <a:t> at the cut-offs 1,3,5 and 10.</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Similar to the classification performance we exceed a </a:t>
            </a:r>
            <a:r>
              <a:rPr lang="en-US" sz="1200" kern="1200" err="1">
                <a:solidFill>
                  <a:schemeClr val="tx1"/>
                </a:solidFill>
                <a:effectLst/>
                <a:latin typeface="+mn-lt"/>
                <a:ea typeface="+mn-ea"/>
                <a:cs typeface="+mn-cs"/>
              </a:rPr>
              <a:t>mAP</a:t>
            </a:r>
            <a:r>
              <a:rPr lang="en-US" sz="1200" kern="1200">
                <a:solidFill>
                  <a:schemeClr val="tx1"/>
                </a:solidFill>
                <a:effectLst/>
                <a:latin typeface="+mn-lt"/>
                <a:ea typeface="+mn-ea"/>
                <a:cs typeface="+mn-cs"/>
              </a:rPr>
              <a:t> of over 0.9 almost consistently across all cut-offs.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We can also observe stable </a:t>
            </a:r>
            <a:r>
              <a:rPr lang="en-US" sz="1200" kern="1200" err="1">
                <a:solidFill>
                  <a:schemeClr val="tx1"/>
                </a:solidFill>
                <a:effectLst/>
                <a:latin typeface="+mn-lt"/>
                <a:ea typeface="+mn-ea"/>
                <a:cs typeface="+mn-cs"/>
              </a:rPr>
              <a:t>behaviour</a:t>
            </a:r>
            <a:r>
              <a:rPr lang="en-US" sz="1200" kern="1200">
                <a:solidFill>
                  <a:schemeClr val="tx1"/>
                </a:solidFill>
                <a:effectLst/>
                <a:latin typeface="+mn-lt"/>
                <a:ea typeface="+mn-ea"/>
                <a:cs typeface="+mn-cs"/>
              </a:rPr>
              <a:t> with an exception for Group 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Possible explanation in the UMAP we created for histogram feature space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different groups create relatively well defined clusters,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however with some overlap and outliers </a:t>
            </a:r>
            <a:r>
              <a:rPr lang="en-US" sz="1200" kern="1200" err="1">
                <a:solidFill>
                  <a:schemeClr val="tx1"/>
                </a:solidFill>
                <a:effectLst/>
                <a:latin typeface="+mn-lt"/>
                <a:ea typeface="+mn-ea"/>
                <a:cs typeface="+mn-cs"/>
              </a:rPr>
              <a:t>occuring</a:t>
            </a:r>
            <a:r>
              <a:rPr lang="en-US" sz="1200" kern="120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err="1">
                <a:solidFill>
                  <a:schemeClr val="tx1"/>
                </a:solidFill>
                <a:effectLst/>
                <a:latin typeface="+mn-lt"/>
                <a:ea typeface="+mn-ea"/>
                <a:cs typeface="+mn-cs"/>
              </a:rPr>
              <a:t>Intersting</a:t>
            </a:r>
            <a:r>
              <a:rPr lang="en-US" sz="1200" kern="1200">
                <a:solidFill>
                  <a:schemeClr val="tx1"/>
                </a:solidFill>
                <a:effectLst/>
                <a:latin typeface="+mn-lt"/>
                <a:ea typeface="+mn-ea"/>
                <a:cs typeface="+mn-cs"/>
              </a:rPr>
              <a:t> observation Group G is </a:t>
            </a:r>
            <a:r>
              <a:rPr lang="en-US" sz="1200" kern="1200" err="1">
                <a:solidFill>
                  <a:schemeClr val="tx1"/>
                </a:solidFill>
                <a:effectLst/>
                <a:latin typeface="+mn-lt"/>
                <a:ea typeface="+mn-ea"/>
                <a:cs typeface="+mn-cs"/>
              </a:rPr>
              <a:t>splitted</a:t>
            </a:r>
            <a:r>
              <a:rPr lang="en-US" sz="1200" kern="1200">
                <a:solidFill>
                  <a:schemeClr val="tx1"/>
                </a:solidFill>
                <a:effectLst/>
                <a:latin typeface="+mn-lt"/>
                <a:ea typeface="+mn-ea"/>
                <a:cs typeface="+mn-cs"/>
              </a:rPr>
              <a:t> into two sub clusters.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same applies for Group B.</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Coming back to Group 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Explaining fluctuation identified in the retrieval evaluation</a:t>
            </a:r>
          </a:p>
        </p:txBody>
      </p:sp>
      <p:sp>
        <p:nvSpPr>
          <p:cNvPr id="4" name="Kopfzeilenplatzhalter 3">
            <a:extLst>
              <a:ext uri="{FF2B5EF4-FFF2-40B4-BE49-F238E27FC236}">
                <a16:creationId xmlns:a16="http://schemas.microsoft.com/office/drawing/2014/main" id="{254DA87C-C4E3-FD90-D6F3-3254C920ECF7}"/>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D4CD4193-B1D6-40E0-48B3-DF8814E467A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2CDFBE6B-9B7C-095A-9C93-074E78269C72}"/>
              </a:ext>
            </a:extLst>
          </p:cNvPr>
          <p:cNvSpPr>
            <a:spLocks noGrp="1"/>
          </p:cNvSpPr>
          <p:nvPr>
            <p:ph type="sldNum" sz="quarter" idx="5"/>
          </p:nvPr>
        </p:nvSpPr>
        <p:spPr/>
        <p:txBody>
          <a:bodyPr/>
          <a:lstStyle/>
          <a:p>
            <a:fld id="{EA321958-9244-4635-AA6E-F2669D240450}" type="slidenum">
              <a:rPr lang="de-DE" smtClean="0"/>
              <a:t>25</a:t>
            </a:fld>
            <a:endParaRPr lang="de-DE"/>
          </a:p>
        </p:txBody>
      </p:sp>
    </p:spTree>
    <p:extLst>
      <p:ext uri="{BB962C8B-B14F-4D97-AF65-F5344CB8AC3E}">
        <p14:creationId xmlns:p14="http://schemas.microsoft.com/office/powerpoint/2010/main" val="22051183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6356B-9866-31EA-53EC-F8A59E29D06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CB43E935-96D9-A37A-A5ED-FE421CBEF6AE}"/>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523CFB2E-36EC-F826-B3A1-863F95BEDC34}"/>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7FE20D55-4DBC-8314-CB73-86CBB38AC0D9}"/>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AB598828-A120-2DAD-60D9-8D6209AE798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42AB3BBB-99F8-52BC-1778-BF5A997FF7EB}"/>
              </a:ext>
            </a:extLst>
          </p:cNvPr>
          <p:cNvSpPr>
            <a:spLocks noGrp="1"/>
          </p:cNvSpPr>
          <p:nvPr>
            <p:ph type="sldNum" sz="quarter" idx="5"/>
          </p:nvPr>
        </p:nvSpPr>
        <p:spPr/>
        <p:txBody>
          <a:bodyPr/>
          <a:lstStyle/>
          <a:p>
            <a:fld id="{EA321958-9244-4635-AA6E-F2669D240450}" type="slidenum">
              <a:rPr lang="de-DE" smtClean="0"/>
              <a:t>26</a:t>
            </a:fld>
            <a:endParaRPr lang="de-DE"/>
          </a:p>
        </p:txBody>
      </p:sp>
    </p:spTree>
    <p:extLst>
      <p:ext uri="{BB962C8B-B14F-4D97-AF65-F5344CB8AC3E}">
        <p14:creationId xmlns:p14="http://schemas.microsoft.com/office/powerpoint/2010/main" val="3302986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63AD3-44D1-87C9-135D-2B0817D5CD3E}"/>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1AB61E8-7ACF-014C-C38F-D4EB858AFF8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1B9D0B3-760E-0728-B16F-6BCD4C11A3C4}"/>
              </a:ext>
            </a:extLst>
          </p:cNvPr>
          <p:cNvSpPr>
            <a:spLocks noGrp="1"/>
          </p:cNvSpPr>
          <p:nvPr>
            <p:ph type="body" idx="1"/>
          </p:nvPr>
        </p:nvSpPr>
        <p:spPr/>
        <p:txBody>
          <a:bodyPr/>
          <a:lstStyle/>
          <a:p>
            <a:pPr marL="171450" lvl="0" indent="-171450">
              <a:buFont typeface="Arial" panose="020B0604020202020204" pitchFamily="34" charset="0"/>
              <a:buChar char="•"/>
            </a:pPr>
            <a:endParaRPr lang="en-US" sz="1200" kern="1200">
              <a:solidFill>
                <a:schemeClr val="tx1"/>
              </a:solidFill>
              <a:effectLst/>
              <a:latin typeface="+mn-lt"/>
              <a:ea typeface="+mn-ea"/>
              <a:cs typeface="+mn-cs"/>
            </a:endParaRPr>
          </a:p>
        </p:txBody>
      </p:sp>
      <p:sp>
        <p:nvSpPr>
          <p:cNvPr id="4" name="Kopfzeilenplatzhalter 3">
            <a:extLst>
              <a:ext uri="{FF2B5EF4-FFF2-40B4-BE49-F238E27FC236}">
                <a16:creationId xmlns:a16="http://schemas.microsoft.com/office/drawing/2014/main" id="{5D25882D-8E34-A3C5-4881-DB6949766E75}"/>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9552A2AA-58EC-C23C-4CA7-13067D0F7738}"/>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7C399CE9-1DC3-FC98-E174-E145B36B4ADD}"/>
              </a:ext>
            </a:extLst>
          </p:cNvPr>
          <p:cNvSpPr>
            <a:spLocks noGrp="1"/>
          </p:cNvSpPr>
          <p:nvPr>
            <p:ph type="sldNum" sz="quarter" idx="5"/>
          </p:nvPr>
        </p:nvSpPr>
        <p:spPr/>
        <p:txBody>
          <a:bodyPr/>
          <a:lstStyle/>
          <a:p>
            <a:fld id="{EA321958-9244-4635-AA6E-F2669D240450}" type="slidenum">
              <a:rPr lang="de-DE" smtClean="0"/>
              <a:t>27</a:t>
            </a:fld>
            <a:endParaRPr lang="de-DE"/>
          </a:p>
        </p:txBody>
      </p:sp>
    </p:spTree>
    <p:extLst>
      <p:ext uri="{BB962C8B-B14F-4D97-AF65-F5344CB8AC3E}">
        <p14:creationId xmlns:p14="http://schemas.microsoft.com/office/powerpoint/2010/main" val="30701121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39FAE-CA4A-8CA6-625F-7BEF254D41A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9F8AB467-818D-0AC8-5C96-DBBF06EBF307}"/>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8DF38A3-96C7-635B-F1CF-813772AFBBC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de-AT"/>
          </a:p>
        </p:txBody>
      </p:sp>
      <p:sp>
        <p:nvSpPr>
          <p:cNvPr id="4" name="Kopfzeilenplatzhalter 3">
            <a:extLst>
              <a:ext uri="{FF2B5EF4-FFF2-40B4-BE49-F238E27FC236}">
                <a16:creationId xmlns:a16="http://schemas.microsoft.com/office/drawing/2014/main" id="{E19C50B2-538D-A6FC-E61D-E151A0C22048}"/>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09C8F982-27FB-1A83-D409-9709774D2F14}"/>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D8515015-7742-0B5E-DF7E-8665434075C2}"/>
              </a:ext>
            </a:extLst>
          </p:cNvPr>
          <p:cNvSpPr>
            <a:spLocks noGrp="1"/>
          </p:cNvSpPr>
          <p:nvPr>
            <p:ph type="sldNum" sz="quarter" idx="5"/>
          </p:nvPr>
        </p:nvSpPr>
        <p:spPr/>
        <p:txBody>
          <a:bodyPr/>
          <a:lstStyle/>
          <a:p>
            <a:fld id="{EA321958-9244-4635-AA6E-F2669D240450}" type="slidenum">
              <a:rPr lang="de-DE" smtClean="0"/>
              <a:t>28</a:t>
            </a:fld>
            <a:endParaRPr lang="de-DE"/>
          </a:p>
        </p:txBody>
      </p:sp>
    </p:spTree>
    <p:extLst>
      <p:ext uri="{BB962C8B-B14F-4D97-AF65-F5344CB8AC3E}">
        <p14:creationId xmlns:p14="http://schemas.microsoft.com/office/powerpoint/2010/main" val="20354630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8687A-7C46-801D-8C97-98A75C4890F2}"/>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8DCD753-53A0-9CF2-B67C-EE2337B7786A}"/>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2FBC0502-21CB-4FDD-76A8-7691099DBCCD}"/>
              </a:ext>
            </a:extLst>
          </p:cNvPr>
          <p:cNvSpPr>
            <a:spLocks noGrp="1"/>
          </p:cNvSpPr>
          <p:nvPr>
            <p:ph type="body" idx="1"/>
          </p:nvPr>
        </p:nvSpPr>
        <p:spPr/>
        <p:txBody>
          <a:bodyPr/>
          <a:lstStyle/>
          <a:p>
            <a:pPr lvl="0"/>
            <a:endParaRPr lang="en-US" sz="1200" kern="1200">
              <a:solidFill>
                <a:schemeClr val="tx1"/>
              </a:solidFill>
              <a:effectLst/>
              <a:latin typeface="+mn-lt"/>
              <a:ea typeface="+mn-ea"/>
              <a:cs typeface="+mn-cs"/>
            </a:endParaRPr>
          </a:p>
        </p:txBody>
      </p:sp>
      <p:sp>
        <p:nvSpPr>
          <p:cNvPr id="4" name="Kopfzeilenplatzhalter 3">
            <a:extLst>
              <a:ext uri="{FF2B5EF4-FFF2-40B4-BE49-F238E27FC236}">
                <a16:creationId xmlns:a16="http://schemas.microsoft.com/office/drawing/2014/main" id="{4BD00DE5-C42B-D435-7119-C0243B90E1BF}"/>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B0337F6B-A4A6-1BB0-8369-E2C38A30E02A}"/>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95B3E642-48FC-EA47-0CFB-20189D35191A}"/>
              </a:ext>
            </a:extLst>
          </p:cNvPr>
          <p:cNvSpPr>
            <a:spLocks noGrp="1"/>
          </p:cNvSpPr>
          <p:nvPr>
            <p:ph type="sldNum" sz="quarter" idx="5"/>
          </p:nvPr>
        </p:nvSpPr>
        <p:spPr/>
        <p:txBody>
          <a:bodyPr/>
          <a:lstStyle/>
          <a:p>
            <a:fld id="{EA321958-9244-4635-AA6E-F2669D240450}" type="slidenum">
              <a:rPr lang="de-DE" smtClean="0"/>
              <a:t>29</a:t>
            </a:fld>
            <a:endParaRPr lang="de-DE"/>
          </a:p>
        </p:txBody>
      </p:sp>
    </p:spTree>
    <p:extLst>
      <p:ext uri="{BB962C8B-B14F-4D97-AF65-F5344CB8AC3E}">
        <p14:creationId xmlns:p14="http://schemas.microsoft.com/office/powerpoint/2010/main" val="39259098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CE250-92FB-4516-6C6D-74B20D34BA3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90B878C-A88A-EE28-37D1-9F7EFE641053}"/>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33166DF7-34C7-69F0-5123-46B5051C55D2}"/>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1A8CB3D7-0C82-F044-58DF-4B57846E6D6E}"/>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F4F6ED35-3C70-3952-2825-2C60DB5B381E}"/>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9F11AFF6-4CB1-93C4-8213-1A82E3D87625}"/>
              </a:ext>
            </a:extLst>
          </p:cNvPr>
          <p:cNvSpPr>
            <a:spLocks noGrp="1"/>
          </p:cNvSpPr>
          <p:nvPr>
            <p:ph type="sldNum" sz="quarter" idx="5"/>
          </p:nvPr>
        </p:nvSpPr>
        <p:spPr/>
        <p:txBody>
          <a:bodyPr/>
          <a:lstStyle/>
          <a:p>
            <a:fld id="{EA321958-9244-4635-AA6E-F2669D240450}" type="slidenum">
              <a:rPr lang="de-DE" smtClean="0"/>
              <a:t>30</a:t>
            </a:fld>
            <a:endParaRPr lang="de-DE"/>
          </a:p>
        </p:txBody>
      </p:sp>
    </p:spTree>
    <p:extLst>
      <p:ext uri="{BB962C8B-B14F-4D97-AF65-F5344CB8AC3E}">
        <p14:creationId xmlns:p14="http://schemas.microsoft.com/office/powerpoint/2010/main" val="25079899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EB2BA-669F-866C-E8F7-14DA1644F1D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0288053-E5AF-E25F-116B-1B9F3E79DE1B}"/>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EF190F7-38FD-FECF-4BC1-50AAF1050D42}"/>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15881663-B6D4-268C-2551-ED53AB8B9D87}"/>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C9ED7C30-FF75-02DD-248A-853E8A60C24B}"/>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751C9C64-3E34-81C9-84EA-A1F66AA616A2}"/>
              </a:ext>
            </a:extLst>
          </p:cNvPr>
          <p:cNvSpPr>
            <a:spLocks noGrp="1"/>
          </p:cNvSpPr>
          <p:nvPr>
            <p:ph type="sldNum" sz="quarter" idx="5"/>
          </p:nvPr>
        </p:nvSpPr>
        <p:spPr/>
        <p:txBody>
          <a:bodyPr/>
          <a:lstStyle/>
          <a:p>
            <a:fld id="{EA321958-9244-4635-AA6E-F2669D240450}" type="slidenum">
              <a:rPr lang="de-DE" smtClean="0"/>
              <a:t>31</a:t>
            </a:fld>
            <a:endParaRPr lang="de-DE"/>
          </a:p>
        </p:txBody>
      </p:sp>
    </p:spTree>
    <p:extLst>
      <p:ext uri="{BB962C8B-B14F-4D97-AF65-F5344CB8AC3E}">
        <p14:creationId xmlns:p14="http://schemas.microsoft.com/office/powerpoint/2010/main" val="22843477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D61E5-3621-795B-9939-2C30C5682FA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27FDA86-D187-559D-8BFB-95CD4B9622F5}"/>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5C3EDF3-94EE-F31D-EB1E-6AA2E956EFB5}"/>
              </a:ext>
            </a:extLst>
          </p:cNvPr>
          <p:cNvSpPr>
            <a:spLocks noGrp="1"/>
          </p:cNvSpPr>
          <p:nvPr>
            <p:ph type="body" idx="1"/>
          </p:nvPr>
        </p:nvSpPr>
        <p:spPr/>
        <p:txBody>
          <a:bodyPr/>
          <a:lstStyle/>
          <a:p>
            <a:pPr marL="171450" indent="-171450">
              <a:buFont typeface="Arial" panose="020B0604020202020204" pitchFamily="34" charset="0"/>
              <a:buChar char="•"/>
            </a:pPr>
            <a:r>
              <a:rPr lang="en-US" b="0"/>
              <a:t>Lets start off with data</a:t>
            </a:r>
          </a:p>
          <a:p>
            <a:pPr marL="171450" indent="-171450">
              <a:buFont typeface="Arial" panose="020B0604020202020204" pitchFamily="34" charset="0"/>
              <a:buChar char="•"/>
            </a:pPr>
            <a:r>
              <a:rPr lang="en-US" b="0" err="1"/>
              <a:t>Klosterneuburg</a:t>
            </a:r>
            <a:r>
              <a:rPr lang="en-US" b="0"/>
              <a:t> abbey provided us</a:t>
            </a:r>
          </a:p>
          <a:p>
            <a:pPr marL="171450" indent="-171450">
              <a:buFont typeface="Arial" panose="020B0604020202020204" pitchFamily="34" charset="0"/>
              <a:buChar char="•"/>
            </a:pPr>
            <a:r>
              <a:rPr lang="en-US" b="0"/>
              <a:t>Two early 14th-century codices</a:t>
            </a:r>
          </a:p>
          <a:p>
            <a:pPr marL="171450" indent="-171450">
              <a:buFont typeface="Arial" panose="020B0604020202020204" pitchFamily="34" charset="0"/>
              <a:buChar char="•"/>
            </a:pPr>
            <a:r>
              <a:rPr lang="en-US" b="0" err="1"/>
              <a:t>Namingly</a:t>
            </a:r>
            <a:r>
              <a:rPr lang="en-US" b="0"/>
              <a:t> </a:t>
            </a:r>
            <a:r>
              <a:rPr lang="en-US" b="0" err="1"/>
              <a:t>CCl</a:t>
            </a:r>
            <a:r>
              <a:rPr lang="en-US" b="0"/>
              <a:t> 71 and </a:t>
            </a:r>
            <a:r>
              <a:rPr lang="en-US" b="0" err="1"/>
              <a:t>CCl</a:t>
            </a:r>
            <a:r>
              <a:rPr lang="en-US" b="0"/>
              <a:t> 73.</a:t>
            </a:r>
          </a:p>
          <a:p>
            <a:pPr marL="171450" indent="-171450">
              <a:buFont typeface="Arial" panose="020B0604020202020204" pitchFamily="34" charset="0"/>
              <a:buChar char="•"/>
            </a:pPr>
            <a:r>
              <a:rPr lang="en-US" b="0"/>
              <a:t>In total we had 2102</a:t>
            </a:r>
          </a:p>
          <a:p>
            <a:pPr marL="171450" indent="-171450">
              <a:buFont typeface="Arial" panose="020B0604020202020204" pitchFamily="34" charset="0"/>
              <a:buChar char="•"/>
            </a:pPr>
            <a:endParaRPr lang="en-US" b="0"/>
          </a:p>
          <a:p>
            <a:pPr marL="171450" indent="-171450">
              <a:buFont typeface="Arial" panose="020B0604020202020204" pitchFamily="34" charset="0"/>
              <a:buChar char="•"/>
            </a:pPr>
            <a:r>
              <a:rPr lang="en-US" b="0"/>
              <a:t>80 / 20 split</a:t>
            </a:r>
          </a:p>
          <a:p>
            <a:pPr marL="171450" indent="-171450">
              <a:buFont typeface="Arial" panose="020B0604020202020204" pitchFamily="34" charset="0"/>
              <a:buChar char="•"/>
            </a:pPr>
            <a:r>
              <a:rPr lang="en-US" b="0"/>
              <a:t>630 train 158 test</a:t>
            </a:r>
          </a:p>
        </p:txBody>
      </p:sp>
      <p:sp>
        <p:nvSpPr>
          <p:cNvPr id="4" name="Kopfzeilenplatzhalter 3">
            <a:extLst>
              <a:ext uri="{FF2B5EF4-FFF2-40B4-BE49-F238E27FC236}">
                <a16:creationId xmlns:a16="http://schemas.microsoft.com/office/drawing/2014/main" id="{B136EE3E-5C1B-671E-2FB8-283DDCBD2E8A}"/>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BD7D1D07-B6E1-AE8E-5026-442E953A7F5A}"/>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CB427CF6-A315-46E8-9743-751760111CAD}"/>
              </a:ext>
            </a:extLst>
          </p:cNvPr>
          <p:cNvSpPr>
            <a:spLocks noGrp="1"/>
          </p:cNvSpPr>
          <p:nvPr>
            <p:ph type="sldNum" sz="quarter" idx="5"/>
          </p:nvPr>
        </p:nvSpPr>
        <p:spPr/>
        <p:txBody>
          <a:bodyPr/>
          <a:lstStyle/>
          <a:p>
            <a:fld id="{EA321958-9244-4635-AA6E-F2669D240450}" type="slidenum">
              <a:rPr lang="de-DE" smtClean="0"/>
              <a:t>32</a:t>
            </a:fld>
            <a:endParaRPr lang="de-DE"/>
          </a:p>
        </p:txBody>
      </p:sp>
    </p:spTree>
    <p:extLst>
      <p:ext uri="{BB962C8B-B14F-4D97-AF65-F5344CB8AC3E}">
        <p14:creationId xmlns:p14="http://schemas.microsoft.com/office/powerpoint/2010/main" val="39371868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558EC-242A-3A5C-B85D-CB424A32F61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EB3F236-5733-3285-9FC3-FBBA609BE401}"/>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F058B51-A62B-74B9-EB04-40BA6D7EA5B0}"/>
              </a:ext>
            </a:extLst>
          </p:cNvPr>
          <p:cNvSpPr>
            <a:spLocks noGrp="1"/>
          </p:cNvSpPr>
          <p:nvPr>
            <p:ph type="body" idx="1"/>
          </p:nvPr>
        </p:nvSpPr>
        <p:spPr/>
        <p:txBody>
          <a:bodyPr/>
          <a:lstStyle/>
          <a:p>
            <a:pPr marL="171450" indent="-171450">
              <a:buFont typeface="Arial" panose="020B0604020202020204" pitchFamily="34" charset="0"/>
              <a:buChar char="•"/>
            </a:pPr>
            <a:r>
              <a:rPr lang="en-US" b="0"/>
              <a:t>Lets start off with data</a:t>
            </a:r>
          </a:p>
          <a:p>
            <a:pPr marL="171450" indent="-171450">
              <a:buFont typeface="Arial" panose="020B0604020202020204" pitchFamily="34" charset="0"/>
              <a:buChar char="•"/>
            </a:pPr>
            <a:r>
              <a:rPr lang="en-US" b="0" err="1"/>
              <a:t>Klosterneuburg</a:t>
            </a:r>
            <a:r>
              <a:rPr lang="en-US" b="0"/>
              <a:t> abbey provided us</a:t>
            </a:r>
          </a:p>
          <a:p>
            <a:pPr marL="171450" indent="-171450">
              <a:buFont typeface="Arial" panose="020B0604020202020204" pitchFamily="34" charset="0"/>
              <a:buChar char="•"/>
            </a:pPr>
            <a:r>
              <a:rPr lang="en-US" b="0"/>
              <a:t>Two early 14th-century codices</a:t>
            </a:r>
          </a:p>
          <a:p>
            <a:pPr marL="171450" indent="-171450">
              <a:buFont typeface="Arial" panose="020B0604020202020204" pitchFamily="34" charset="0"/>
              <a:buChar char="•"/>
            </a:pPr>
            <a:r>
              <a:rPr lang="en-US" b="0" err="1"/>
              <a:t>Namingly</a:t>
            </a:r>
            <a:r>
              <a:rPr lang="en-US" b="0"/>
              <a:t> </a:t>
            </a:r>
            <a:r>
              <a:rPr lang="en-US" b="0" err="1"/>
              <a:t>CCl</a:t>
            </a:r>
            <a:r>
              <a:rPr lang="en-US" b="0"/>
              <a:t> 71 and </a:t>
            </a:r>
            <a:r>
              <a:rPr lang="en-US" b="0" err="1"/>
              <a:t>CCl</a:t>
            </a:r>
            <a:r>
              <a:rPr lang="en-US" b="0"/>
              <a:t> 73.</a:t>
            </a:r>
          </a:p>
          <a:p>
            <a:pPr marL="171450" indent="-171450">
              <a:buFont typeface="Arial" panose="020B0604020202020204" pitchFamily="34" charset="0"/>
              <a:buChar char="•"/>
            </a:pPr>
            <a:r>
              <a:rPr lang="en-US" b="0"/>
              <a:t>In total we had 2102</a:t>
            </a:r>
          </a:p>
          <a:p>
            <a:pPr marL="171450" indent="-171450">
              <a:buFont typeface="Arial" panose="020B0604020202020204" pitchFamily="34" charset="0"/>
              <a:buChar char="•"/>
            </a:pPr>
            <a:endParaRPr lang="en-US" b="0"/>
          </a:p>
          <a:p>
            <a:pPr marL="171450" indent="-171450">
              <a:buFont typeface="Arial" panose="020B0604020202020204" pitchFamily="34" charset="0"/>
              <a:buChar char="•"/>
            </a:pPr>
            <a:r>
              <a:rPr lang="en-US" b="0"/>
              <a:t>80 / 20 split</a:t>
            </a:r>
          </a:p>
          <a:p>
            <a:pPr marL="171450" indent="-171450">
              <a:buFont typeface="Arial" panose="020B0604020202020204" pitchFamily="34" charset="0"/>
              <a:buChar char="•"/>
            </a:pPr>
            <a:r>
              <a:rPr lang="en-US" b="0"/>
              <a:t>630 train 158 test</a:t>
            </a:r>
          </a:p>
        </p:txBody>
      </p:sp>
      <p:sp>
        <p:nvSpPr>
          <p:cNvPr id="4" name="Kopfzeilenplatzhalter 3">
            <a:extLst>
              <a:ext uri="{FF2B5EF4-FFF2-40B4-BE49-F238E27FC236}">
                <a16:creationId xmlns:a16="http://schemas.microsoft.com/office/drawing/2014/main" id="{7DDC5A36-8D86-A482-827D-7B15D0DE34BC}"/>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80FF0A0D-87EA-DEDC-0E91-5DC762274872}"/>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D7AB2720-075A-9FBD-BD6B-BAC41A0F0126}"/>
              </a:ext>
            </a:extLst>
          </p:cNvPr>
          <p:cNvSpPr>
            <a:spLocks noGrp="1"/>
          </p:cNvSpPr>
          <p:nvPr>
            <p:ph type="sldNum" sz="quarter" idx="5"/>
          </p:nvPr>
        </p:nvSpPr>
        <p:spPr/>
        <p:txBody>
          <a:bodyPr/>
          <a:lstStyle/>
          <a:p>
            <a:fld id="{EA321958-9244-4635-AA6E-F2669D240450}" type="slidenum">
              <a:rPr lang="de-DE" smtClean="0"/>
              <a:t>33</a:t>
            </a:fld>
            <a:endParaRPr lang="de-DE"/>
          </a:p>
        </p:txBody>
      </p:sp>
    </p:spTree>
    <p:extLst>
      <p:ext uri="{BB962C8B-B14F-4D97-AF65-F5344CB8AC3E}">
        <p14:creationId xmlns:p14="http://schemas.microsoft.com/office/powerpoint/2010/main" val="39324805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307B1-4BAB-6CC0-F891-5D5B6EC9507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C6972C5F-C750-5BD6-CE06-1F5C003CC71C}"/>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B1A840CB-F017-BD3B-8AE1-3E7B75816E0B}"/>
              </a:ext>
            </a:extLst>
          </p:cNvPr>
          <p:cNvSpPr>
            <a:spLocks noGrp="1"/>
          </p:cNvSpPr>
          <p:nvPr>
            <p:ph type="body" idx="1"/>
          </p:nvPr>
        </p:nvSpPr>
        <p:spPr/>
        <p:txBody>
          <a:bodyPr/>
          <a:lstStyle/>
          <a:p>
            <a:pPr marL="171450" indent="-171450">
              <a:buFont typeface="Arial" panose="020B0604020202020204" pitchFamily="34" charset="0"/>
              <a:buChar char="•"/>
            </a:pPr>
            <a:r>
              <a:rPr lang="en-US" b="0"/>
              <a:t>Lets start off with data</a:t>
            </a:r>
          </a:p>
          <a:p>
            <a:pPr marL="171450" indent="-171450">
              <a:buFont typeface="Arial" panose="020B0604020202020204" pitchFamily="34" charset="0"/>
              <a:buChar char="•"/>
            </a:pPr>
            <a:r>
              <a:rPr lang="en-US" b="0" err="1"/>
              <a:t>Klosterneuburg</a:t>
            </a:r>
            <a:r>
              <a:rPr lang="en-US" b="0"/>
              <a:t> abbey provided us</a:t>
            </a:r>
          </a:p>
          <a:p>
            <a:pPr marL="171450" indent="-171450">
              <a:buFont typeface="Arial" panose="020B0604020202020204" pitchFamily="34" charset="0"/>
              <a:buChar char="•"/>
            </a:pPr>
            <a:r>
              <a:rPr lang="en-US" b="0"/>
              <a:t>Two early 14th-century codices</a:t>
            </a:r>
          </a:p>
          <a:p>
            <a:pPr marL="171450" indent="-171450">
              <a:buFont typeface="Arial" panose="020B0604020202020204" pitchFamily="34" charset="0"/>
              <a:buChar char="•"/>
            </a:pPr>
            <a:r>
              <a:rPr lang="en-US" b="0" err="1"/>
              <a:t>Namingly</a:t>
            </a:r>
            <a:r>
              <a:rPr lang="en-US" b="0"/>
              <a:t> </a:t>
            </a:r>
            <a:r>
              <a:rPr lang="en-US" b="0" err="1"/>
              <a:t>CCl</a:t>
            </a:r>
            <a:r>
              <a:rPr lang="en-US" b="0"/>
              <a:t> 71 and </a:t>
            </a:r>
            <a:r>
              <a:rPr lang="en-US" b="0" err="1"/>
              <a:t>CCl</a:t>
            </a:r>
            <a:r>
              <a:rPr lang="en-US" b="0"/>
              <a:t> 73.</a:t>
            </a:r>
          </a:p>
          <a:p>
            <a:pPr marL="171450" indent="-171450">
              <a:buFont typeface="Arial" panose="020B0604020202020204" pitchFamily="34" charset="0"/>
              <a:buChar char="•"/>
            </a:pPr>
            <a:r>
              <a:rPr lang="en-US" b="0"/>
              <a:t>In total we had 2102</a:t>
            </a:r>
          </a:p>
          <a:p>
            <a:pPr marL="171450" indent="-171450">
              <a:buFont typeface="Arial" panose="020B0604020202020204" pitchFamily="34" charset="0"/>
              <a:buChar char="•"/>
            </a:pPr>
            <a:endParaRPr lang="en-US" b="0"/>
          </a:p>
          <a:p>
            <a:pPr marL="171450" indent="-171450">
              <a:buFont typeface="Arial" panose="020B0604020202020204" pitchFamily="34" charset="0"/>
              <a:buChar char="•"/>
            </a:pPr>
            <a:r>
              <a:rPr lang="en-US" b="0"/>
              <a:t>80 / 20 split</a:t>
            </a:r>
          </a:p>
          <a:p>
            <a:pPr marL="171450" indent="-171450">
              <a:buFont typeface="Arial" panose="020B0604020202020204" pitchFamily="34" charset="0"/>
              <a:buChar char="•"/>
            </a:pPr>
            <a:r>
              <a:rPr lang="en-US" b="0"/>
              <a:t>630 train 158 test</a:t>
            </a:r>
          </a:p>
        </p:txBody>
      </p:sp>
      <p:sp>
        <p:nvSpPr>
          <p:cNvPr id="4" name="Kopfzeilenplatzhalter 3">
            <a:extLst>
              <a:ext uri="{FF2B5EF4-FFF2-40B4-BE49-F238E27FC236}">
                <a16:creationId xmlns:a16="http://schemas.microsoft.com/office/drawing/2014/main" id="{2DD065CD-FC99-3116-54A0-5983C2CC86B1}"/>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A10A6EE5-0403-90E1-1B35-F959FD9D0247}"/>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B7F0B49D-26EC-F682-E652-3E2DDE6D89D7}"/>
              </a:ext>
            </a:extLst>
          </p:cNvPr>
          <p:cNvSpPr>
            <a:spLocks noGrp="1"/>
          </p:cNvSpPr>
          <p:nvPr>
            <p:ph type="sldNum" sz="quarter" idx="5"/>
          </p:nvPr>
        </p:nvSpPr>
        <p:spPr/>
        <p:txBody>
          <a:bodyPr/>
          <a:lstStyle/>
          <a:p>
            <a:fld id="{EA321958-9244-4635-AA6E-F2669D240450}" type="slidenum">
              <a:rPr lang="de-DE" smtClean="0"/>
              <a:t>34</a:t>
            </a:fld>
            <a:endParaRPr lang="de-DE"/>
          </a:p>
        </p:txBody>
      </p:sp>
    </p:spTree>
    <p:extLst>
      <p:ext uri="{BB962C8B-B14F-4D97-AF65-F5344CB8AC3E}">
        <p14:creationId xmlns:p14="http://schemas.microsoft.com/office/powerpoint/2010/main" val="42400987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22007-D46D-AF2E-2CC5-1480202F00C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8320FE97-2D24-506A-3504-06D3FDBE5FB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DD913FE-953F-5547-4B33-8FF7C8DF073E}"/>
              </a:ext>
            </a:extLst>
          </p:cNvPr>
          <p:cNvSpPr>
            <a:spLocks noGrp="1"/>
          </p:cNvSpPr>
          <p:nvPr>
            <p:ph type="body" idx="1"/>
          </p:nvPr>
        </p:nvSpPr>
        <p:spPr/>
        <p:txBody>
          <a:bodyPr/>
          <a:lstStyle/>
          <a:p>
            <a:pPr marL="171450" indent="-171450">
              <a:buFont typeface="Arial" panose="020B0604020202020204" pitchFamily="34" charset="0"/>
              <a:buChar char="•"/>
            </a:pPr>
            <a:r>
              <a:rPr lang="en-US" b="0"/>
              <a:t>Lets start off with data</a:t>
            </a:r>
          </a:p>
          <a:p>
            <a:pPr marL="171450" indent="-171450">
              <a:buFont typeface="Arial" panose="020B0604020202020204" pitchFamily="34" charset="0"/>
              <a:buChar char="•"/>
            </a:pPr>
            <a:r>
              <a:rPr lang="en-US" b="0" err="1"/>
              <a:t>Klosterneuburg</a:t>
            </a:r>
            <a:r>
              <a:rPr lang="en-US" b="0"/>
              <a:t> abbey provided us</a:t>
            </a:r>
          </a:p>
          <a:p>
            <a:pPr marL="171450" indent="-171450">
              <a:buFont typeface="Arial" panose="020B0604020202020204" pitchFamily="34" charset="0"/>
              <a:buChar char="•"/>
            </a:pPr>
            <a:r>
              <a:rPr lang="en-US" b="0"/>
              <a:t>Two early 14th-century codices</a:t>
            </a:r>
          </a:p>
          <a:p>
            <a:pPr marL="171450" indent="-171450">
              <a:buFont typeface="Arial" panose="020B0604020202020204" pitchFamily="34" charset="0"/>
              <a:buChar char="•"/>
            </a:pPr>
            <a:r>
              <a:rPr lang="en-US" b="0" err="1"/>
              <a:t>Namingly</a:t>
            </a:r>
            <a:r>
              <a:rPr lang="en-US" b="0"/>
              <a:t> </a:t>
            </a:r>
            <a:r>
              <a:rPr lang="en-US" b="0" err="1"/>
              <a:t>CCl</a:t>
            </a:r>
            <a:r>
              <a:rPr lang="en-US" b="0"/>
              <a:t> 71 and </a:t>
            </a:r>
            <a:r>
              <a:rPr lang="en-US" b="0" err="1"/>
              <a:t>CCl</a:t>
            </a:r>
            <a:r>
              <a:rPr lang="en-US" b="0"/>
              <a:t> 73.</a:t>
            </a:r>
          </a:p>
          <a:p>
            <a:pPr marL="171450" indent="-171450">
              <a:buFont typeface="Arial" panose="020B0604020202020204" pitchFamily="34" charset="0"/>
              <a:buChar char="•"/>
            </a:pPr>
            <a:r>
              <a:rPr lang="en-US" b="0"/>
              <a:t>In total we had 2102</a:t>
            </a:r>
          </a:p>
          <a:p>
            <a:pPr marL="171450" indent="-171450">
              <a:buFont typeface="Arial" panose="020B0604020202020204" pitchFamily="34" charset="0"/>
              <a:buChar char="•"/>
            </a:pPr>
            <a:endParaRPr lang="en-US" b="0"/>
          </a:p>
          <a:p>
            <a:pPr marL="171450" indent="-171450">
              <a:buFont typeface="Arial" panose="020B0604020202020204" pitchFamily="34" charset="0"/>
              <a:buChar char="•"/>
            </a:pPr>
            <a:r>
              <a:rPr lang="en-US" b="0"/>
              <a:t>80 / 20 split</a:t>
            </a:r>
          </a:p>
          <a:p>
            <a:pPr marL="171450" indent="-171450">
              <a:buFont typeface="Arial" panose="020B0604020202020204" pitchFamily="34" charset="0"/>
              <a:buChar char="•"/>
            </a:pPr>
            <a:r>
              <a:rPr lang="en-US" b="0"/>
              <a:t>630 train 158 test</a:t>
            </a:r>
          </a:p>
        </p:txBody>
      </p:sp>
      <p:sp>
        <p:nvSpPr>
          <p:cNvPr id="4" name="Kopfzeilenplatzhalter 3">
            <a:extLst>
              <a:ext uri="{FF2B5EF4-FFF2-40B4-BE49-F238E27FC236}">
                <a16:creationId xmlns:a16="http://schemas.microsoft.com/office/drawing/2014/main" id="{1BBAFAB7-B777-25C8-5B41-333E64564999}"/>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DE8E64E5-9258-3F72-96C2-BC66DE1B16B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31D5F67E-69E7-ADBE-D577-F39AD9C9FCDF}"/>
              </a:ext>
            </a:extLst>
          </p:cNvPr>
          <p:cNvSpPr>
            <a:spLocks noGrp="1"/>
          </p:cNvSpPr>
          <p:nvPr>
            <p:ph type="sldNum" sz="quarter" idx="5"/>
          </p:nvPr>
        </p:nvSpPr>
        <p:spPr/>
        <p:txBody>
          <a:bodyPr/>
          <a:lstStyle/>
          <a:p>
            <a:fld id="{EA321958-9244-4635-AA6E-F2669D240450}" type="slidenum">
              <a:rPr lang="de-DE" smtClean="0"/>
              <a:t>35</a:t>
            </a:fld>
            <a:endParaRPr lang="de-DE"/>
          </a:p>
        </p:txBody>
      </p:sp>
    </p:spTree>
    <p:extLst>
      <p:ext uri="{BB962C8B-B14F-4D97-AF65-F5344CB8AC3E}">
        <p14:creationId xmlns:p14="http://schemas.microsoft.com/office/powerpoint/2010/main" val="12154728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BC5F77-3143-E3BA-FCED-CF813D178F6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41F058A0-972A-E2CC-2EFE-05C7E80727A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AFB047E-AC5F-D4F8-8BA2-6AF552ADC3AB}"/>
              </a:ext>
            </a:extLst>
          </p:cNvPr>
          <p:cNvSpPr>
            <a:spLocks noGrp="1"/>
          </p:cNvSpPr>
          <p:nvPr>
            <p:ph type="body" idx="1"/>
          </p:nvPr>
        </p:nvSpPr>
        <p:spPr/>
        <p:txBody>
          <a:bodyPr/>
          <a:lstStyle/>
          <a:p>
            <a:pPr marL="171450" indent="-171450">
              <a:buFont typeface="Arial" panose="020B0604020202020204" pitchFamily="34" charset="0"/>
              <a:buChar char="•"/>
            </a:pPr>
            <a:r>
              <a:rPr lang="en-US" b="0"/>
              <a:t>Lets start off with data</a:t>
            </a:r>
          </a:p>
          <a:p>
            <a:pPr marL="171450" indent="-171450">
              <a:buFont typeface="Arial" panose="020B0604020202020204" pitchFamily="34" charset="0"/>
              <a:buChar char="•"/>
            </a:pPr>
            <a:r>
              <a:rPr lang="en-US" b="0" err="1"/>
              <a:t>Klosterneuburg</a:t>
            </a:r>
            <a:r>
              <a:rPr lang="en-US" b="0"/>
              <a:t> abbey provided us</a:t>
            </a:r>
          </a:p>
          <a:p>
            <a:pPr marL="171450" indent="-171450">
              <a:buFont typeface="Arial" panose="020B0604020202020204" pitchFamily="34" charset="0"/>
              <a:buChar char="•"/>
            </a:pPr>
            <a:r>
              <a:rPr lang="en-US" b="0"/>
              <a:t>Two early 14th-century codices</a:t>
            </a:r>
          </a:p>
          <a:p>
            <a:pPr marL="171450" indent="-171450">
              <a:buFont typeface="Arial" panose="020B0604020202020204" pitchFamily="34" charset="0"/>
              <a:buChar char="•"/>
            </a:pPr>
            <a:r>
              <a:rPr lang="en-US" b="0" err="1"/>
              <a:t>Namingly</a:t>
            </a:r>
            <a:r>
              <a:rPr lang="en-US" b="0"/>
              <a:t> </a:t>
            </a:r>
            <a:r>
              <a:rPr lang="en-US" b="0" err="1"/>
              <a:t>CCl</a:t>
            </a:r>
            <a:r>
              <a:rPr lang="en-US" b="0"/>
              <a:t> 71 and </a:t>
            </a:r>
            <a:r>
              <a:rPr lang="en-US" b="0" err="1"/>
              <a:t>CCl</a:t>
            </a:r>
            <a:r>
              <a:rPr lang="en-US" b="0"/>
              <a:t> 73.</a:t>
            </a:r>
          </a:p>
          <a:p>
            <a:pPr marL="171450" indent="-171450">
              <a:buFont typeface="Arial" panose="020B0604020202020204" pitchFamily="34" charset="0"/>
              <a:buChar char="•"/>
            </a:pPr>
            <a:r>
              <a:rPr lang="en-US" b="0"/>
              <a:t>In total we had 2102</a:t>
            </a:r>
          </a:p>
          <a:p>
            <a:pPr marL="171450" indent="-171450">
              <a:buFont typeface="Arial" panose="020B0604020202020204" pitchFamily="34" charset="0"/>
              <a:buChar char="•"/>
            </a:pPr>
            <a:endParaRPr lang="en-US" b="0"/>
          </a:p>
          <a:p>
            <a:pPr marL="171450" indent="-171450">
              <a:buFont typeface="Arial" panose="020B0604020202020204" pitchFamily="34" charset="0"/>
              <a:buChar char="•"/>
            </a:pPr>
            <a:r>
              <a:rPr lang="en-US" b="0"/>
              <a:t>80 / 20 split</a:t>
            </a:r>
          </a:p>
          <a:p>
            <a:pPr marL="171450" indent="-171450">
              <a:buFont typeface="Arial" panose="020B0604020202020204" pitchFamily="34" charset="0"/>
              <a:buChar char="•"/>
            </a:pPr>
            <a:r>
              <a:rPr lang="en-US" b="0"/>
              <a:t>630 train 158 test</a:t>
            </a:r>
          </a:p>
        </p:txBody>
      </p:sp>
      <p:sp>
        <p:nvSpPr>
          <p:cNvPr id="4" name="Kopfzeilenplatzhalter 3">
            <a:extLst>
              <a:ext uri="{FF2B5EF4-FFF2-40B4-BE49-F238E27FC236}">
                <a16:creationId xmlns:a16="http://schemas.microsoft.com/office/drawing/2014/main" id="{DF545A43-B342-D62E-B6C5-951C43F1D619}"/>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0F4F80DB-5A87-CD3B-5B09-97870E0CAC08}"/>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2042EE99-6DB6-23AB-2E94-6354E57F34E7}"/>
              </a:ext>
            </a:extLst>
          </p:cNvPr>
          <p:cNvSpPr>
            <a:spLocks noGrp="1"/>
          </p:cNvSpPr>
          <p:nvPr>
            <p:ph type="sldNum" sz="quarter" idx="5"/>
          </p:nvPr>
        </p:nvSpPr>
        <p:spPr/>
        <p:txBody>
          <a:bodyPr/>
          <a:lstStyle/>
          <a:p>
            <a:fld id="{EA321958-9244-4635-AA6E-F2669D240450}" type="slidenum">
              <a:rPr lang="de-DE" smtClean="0"/>
              <a:t>36</a:t>
            </a:fld>
            <a:endParaRPr lang="de-DE"/>
          </a:p>
        </p:txBody>
      </p:sp>
    </p:spTree>
    <p:extLst>
      <p:ext uri="{BB962C8B-B14F-4D97-AF65-F5344CB8AC3E}">
        <p14:creationId xmlns:p14="http://schemas.microsoft.com/office/powerpoint/2010/main" val="411100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DE33C-1226-2C1B-1A9B-06DAC9B73F90}"/>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DCFB49F-1E5C-7469-1475-2CD244E2132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7B6A1C48-F917-3855-612E-2071D69E9D2E}"/>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59C6907D-1C5C-F51B-9AB1-822767EE99A4}"/>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D0A024B3-3AC8-7ECD-E86C-855446E3038A}"/>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84CF7E04-7C5C-E4FA-D6EB-EB1B7E129509}"/>
              </a:ext>
            </a:extLst>
          </p:cNvPr>
          <p:cNvSpPr>
            <a:spLocks noGrp="1"/>
          </p:cNvSpPr>
          <p:nvPr>
            <p:ph type="sldNum" sz="quarter" idx="5"/>
          </p:nvPr>
        </p:nvSpPr>
        <p:spPr/>
        <p:txBody>
          <a:bodyPr/>
          <a:lstStyle/>
          <a:p>
            <a:fld id="{EA321958-9244-4635-AA6E-F2669D240450}" type="slidenum">
              <a:rPr lang="de-DE" smtClean="0"/>
              <a:t>37</a:t>
            </a:fld>
            <a:endParaRPr lang="de-DE"/>
          </a:p>
        </p:txBody>
      </p:sp>
    </p:spTree>
    <p:extLst>
      <p:ext uri="{BB962C8B-B14F-4D97-AF65-F5344CB8AC3E}">
        <p14:creationId xmlns:p14="http://schemas.microsoft.com/office/powerpoint/2010/main" val="4978337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1C84-FF75-6438-4B22-A9443F856BC8}"/>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43DCA45-9765-150E-392D-66BB17B4E84C}"/>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AF4B36F-BF6D-62CE-B7CA-76C9924B410A}"/>
              </a:ext>
            </a:extLst>
          </p:cNvPr>
          <p:cNvSpPr>
            <a:spLocks noGrp="1"/>
          </p:cNvSpPr>
          <p:nvPr>
            <p:ph type="body" idx="1"/>
          </p:nvPr>
        </p:nvSpPr>
        <p:spPr/>
        <p:txBody>
          <a:bodyPr/>
          <a:lstStyle/>
          <a:p>
            <a:pPr marL="171450" lvl="0" indent="-171450">
              <a:buFont typeface="Arial" panose="020B0604020202020204" pitchFamily="34" charset="0"/>
              <a:buChar char="•"/>
            </a:pPr>
            <a:r>
              <a:rPr lang="en-US" sz="1200" kern="1200">
                <a:solidFill>
                  <a:schemeClr val="tx1"/>
                </a:solidFill>
                <a:effectLst/>
                <a:latin typeface="+mn-lt"/>
                <a:ea typeface="+mn-ea"/>
                <a:cs typeface="+mn-cs"/>
              </a:rPr>
              <a:t>We propose two levels of transparency</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First similarity-level transparency which is about a comparison between two specified flourishes.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So why are flourishes similar</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Here we decompose the cosine similarity score,</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which due to our previously applied l2 normalization reduces to a common dot product.</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And because a dot product is just a summation of the pair-wise multiplied dimensions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which in our case represent codewords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identify which codeword had what contribution to the final similarity score.</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Now we can use this information to create interesting insights.</a:t>
            </a:r>
          </a:p>
          <a:p>
            <a:pPr marL="171450" lvl="0" indent="-171450">
              <a:buFont typeface="Arial" panose="020B0604020202020204" pitchFamily="34" charset="0"/>
              <a:buChar char="•"/>
            </a:pPr>
            <a:r>
              <a:rPr lang="en-US" sz="1200" kern="1200">
                <a:solidFill>
                  <a:schemeClr val="tx1"/>
                </a:solidFill>
                <a:effectLst/>
                <a:latin typeface="+mn-lt"/>
                <a:ea typeface="+mn-ea"/>
                <a:cs typeface="+mn-cs"/>
              </a:rPr>
              <a:t>In our case we created heatmaps as overlays over the flourishes in a pairwise similarity context and highlight the most contributing codewords in that comparison.</a:t>
            </a:r>
          </a:p>
          <a:p>
            <a:r>
              <a:rPr lang="en-US" sz="1200" kern="1200">
                <a:solidFill>
                  <a:schemeClr val="tx1"/>
                </a:solidFill>
                <a:effectLst/>
                <a:latin typeface="+mn-lt"/>
                <a:ea typeface="+mn-ea"/>
                <a:cs typeface="+mn-cs"/>
              </a:rPr>
              <a:t> </a:t>
            </a:r>
          </a:p>
          <a:p>
            <a:pPr marL="171450" indent="-171450">
              <a:buFont typeface="Arial" panose="020B0604020202020204" pitchFamily="34" charset="0"/>
              <a:buChar char="•"/>
            </a:pPr>
            <a:r>
              <a:rPr lang="en-US" sz="1200" kern="1200">
                <a:solidFill>
                  <a:schemeClr val="tx1"/>
                </a:solidFill>
                <a:effectLst/>
                <a:latin typeface="+mn-lt"/>
                <a:ea typeface="+mn-ea"/>
                <a:cs typeface="+mn-cs"/>
              </a:rPr>
              <a:t>Now if we go a step further</a:t>
            </a:r>
          </a:p>
          <a:p>
            <a:pPr marL="171450" indent="-171450">
              <a:buFont typeface="Arial" panose="020B0604020202020204" pitchFamily="34" charset="0"/>
              <a:buChar char="•"/>
            </a:pPr>
            <a:r>
              <a:rPr lang="en-US" sz="1200" kern="1200">
                <a:solidFill>
                  <a:schemeClr val="tx1"/>
                </a:solidFill>
                <a:effectLst/>
                <a:latin typeface="+mn-lt"/>
                <a:ea typeface="+mn-ea"/>
                <a:cs typeface="+mn-cs"/>
              </a:rPr>
              <a:t>take the average contribution of a codeword for all samples of a given group</a:t>
            </a:r>
          </a:p>
          <a:p>
            <a:pPr marL="171450" indent="-171450">
              <a:buFont typeface="Arial" panose="020B0604020202020204" pitchFamily="34" charset="0"/>
              <a:buChar char="•"/>
            </a:pPr>
            <a:r>
              <a:rPr lang="en-US" sz="1200" kern="1200">
                <a:solidFill>
                  <a:schemeClr val="tx1"/>
                </a:solidFill>
                <a:effectLst/>
                <a:latin typeface="+mn-lt"/>
                <a:ea typeface="+mn-ea"/>
                <a:cs typeface="+mn-cs"/>
              </a:rPr>
              <a:t>contrast it with the average contribution to all other groups</a:t>
            </a:r>
          </a:p>
          <a:p>
            <a:pPr marL="171450" indent="-171450">
              <a:buFont typeface="Arial" panose="020B0604020202020204" pitchFamily="34" charset="0"/>
              <a:buChar char="•"/>
            </a:pPr>
            <a:r>
              <a:rPr lang="en-US" sz="1200" kern="1200">
                <a:solidFill>
                  <a:schemeClr val="tx1"/>
                </a:solidFill>
                <a:effectLst/>
                <a:latin typeface="+mn-lt"/>
                <a:ea typeface="+mn-ea"/>
                <a:cs typeface="+mn-cs"/>
              </a:rPr>
              <a:t>derive a discriminative score which shows</a:t>
            </a:r>
          </a:p>
          <a:p>
            <a:pPr marL="171450" indent="-171450">
              <a:buFont typeface="Arial" panose="020B0604020202020204" pitchFamily="34" charset="0"/>
              <a:buChar char="•"/>
            </a:pPr>
            <a:r>
              <a:rPr lang="en-US" sz="1200" kern="1200">
                <a:solidFill>
                  <a:schemeClr val="tx1"/>
                </a:solidFill>
                <a:effectLst/>
                <a:latin typeface="+mn-lt"/>
                <a:ea typeface="+mn-ea"/>
                <a:cs typeface="+mn-cs"/>
              </a:rPr>
              <a:t>which codewords are most discriminative for a specific group</a:t>
            </a:r>
          </a:p>
        </p:txBody>
      </p:sp>
      <p:sp>
        <p:nvSpPr>
          <p:cNvPr id="4" name="Kopfzeilenplatzhalter 3">
            <a:extLst>
              <a:ext uri="{FF2B5EF4-FFF2-40B4-BE49-F238E27FC236}">
                <a16:creationId xmlns:a16="http://schemas.microsoft.com/office/drawing/2014/main" id="{050EEDA6-C22B-C273-4738-0A9447F5F531}"/>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974BBF4A-0F33-94AA-FC0C-B2AE1B094960}"/>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DDF043DA-85D1-668E-0D9F-15B2CF0A38D8}"/>
              </a:ext>
            </a:extLst>
          </p:cNvPr>
          <p:cNvSpPr>
            <a:spLocks noGrp="1"/>
          </p:cNvSpPr>
          <p:nvPr>
            <p:ph type="sldNum" sz="quarter" idx="5"/>
          </p:nvPr>
        </p:nvSpPr>
        <p:spPr/>
        <p:txBody>
          <a:bodyPr/>
          <a:lstStyle/>
          <a:p>
            <a:fld id="{EA321958-9244-4635-AA6E-F2669D240450}" type="slidenum">
              <a:rPr lang="de-DE" smtClean="0"/>
              <a:t>38</a:t>
            </a:fld>
            <a:endParaRPr lang="de-DE"/>
          </a:p>
        </p:txBody>
      </p:sp>
    </p:spTree>
    <p:extLst>
      <p:ext uri="{BB962C8B-B14F-4D97-AF65-F5344CB8AC3E}">
        <p14:creationId xmlns:p14="http://schemas.microsoft.com/office/powerpoint/2010/main" val="29518078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2678E-6C49-3CE5-19B2-2C01B3E0D14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0A2F3BD8-2D41-EFC6-9D98-47A59B20B1F3}"/>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19055609-3C10-D508-820E-0A35191D8183}"/>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BD0FEB48-FEE9-E1F1-F986-5A38823C2A9D}"/>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8A096A2E-B37F-F11B-8F11-B818AF71E8A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2A5F4074-D486-537D-0480-0EC4E83F2744}"/>
              </a:ext>
            </a:extLst>
          </p:cNvPr>
          <p:cNvSpPr>
            <a:spLocks noGrp="1"/>
          </p:cNvSpPr>
          <p:nvPr>
            <p:ph type="sldNum" sz="quarter" idx="5"/>
          </p:nvPr>
        </p:nvSpPr>
        <p:spPr/>
        <p:txBody>
          <a:bodyPr/>
          <a:lstStyle/>
          <a:p>
            <a:fld id="{EA321958-9244-4635-AA6E-F2669D240450}" type="slidenum">
              <a:rPr lang="de-DE" smtClean="0"/>
              <a:t>39</a:t>
            </a:fld>
            <a:endParaRPr lang="de-DE"/>
          </a:p>
        </p:txBody>
      </p:sp>
    </p:spTree>
    <p:extLst>
      <p:ext uri="{BB962C8B-B14F-4D97-AF65-F5344CB8AC3E}">
        <p14:creationId xmlns:p14="http://schemas.microsoft.com/office/powerpoint/2010/main" val="38659411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BAECA-C1D9-B3DB-A115-7A69445BC8E3}"/>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CE107F9-80FC-3917-97E6-10BD9E7A2749}"/>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7B47E85-01C5-F8AB-F8C7-ADCC32A9B4E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p:txBody>
      </p:sp>
      <p:sp>
        <p:nvSpPr>
          <p:cNvPr id="4" name="Kopfzeilenplatzhalter 3">
            <a:extLst>
              <a:ext uri="{FF2B5EF4-FFF2-40B4-BE49-F238E27FC236}">
                <a16:creationId xmlns:a16="http://schemas.microsoft.com/office/drawing/2014/main" id="{F4005654-AC2D-C401-7015-D558B3DB2552}"/>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F6DC3DC3-D8C6-81D7-B74D-CCDFF7B9D33F}"/>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EE093D54-7636-6660-A087-6BB181924A77}"/>
              </a:ext>
            </a:extLst>
          </p:cNvPr>
          <p:cNvSpPr>
            <a:spLocks noGrp="1"/>
          </p:cNvSpPr>
          <p:nvPr>
            <p:ph type="sldNum" sz="quarter" idx="5"/>
          </p:nvPr>
        </p:nvSpPr>
        <p:spPr/>
        <p:txBody>
          <a:bodyPr/>
          <a:lstStyle/>
          <a:p>
            <a:fld id="{EA321958-9244-4635-AA6E-F2669D240450}" type="slidenum">
              <a:rPr lang="de-DE" smtClean="0"/>
              <a:t>40</a:t>
            </a:fld>
            <a:endParaRPr lang="de-DE"/>
          </a:p>
        </p:txBody>
      </p:sp>
    </p:spTree>
    <p:extLst>
      <p:ext uri="{BB962C8B-B14F-4D97-AF65-F5344CB8AC3E}">
        <p14:creationId xmlns:p14="http://schemas.microsoft.com/office/powerpoint/2010/main" val="36941954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B6BE5-E697-2210-9643-5D8A9D99EC8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A4813A77-D26A-937F-7CCD-DFEA4CEC22A9}"/>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AD8B7E3-E5A0-A2CD-F53A-B9DE1E2EBDC5}"/>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move on to the results of our transparency layer.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start with similarity level transparency.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 brought two examples one for Group B and one for 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compared to their respective nearest </a:t>
            </a:r>
            <a:r>
              <a:rPr lang="en-US" sz="1200" kern="1200" err="1">
                <a:solidFill>
                  <a:schemeClr val="tx1"/>
                </a:solidFill>
                <a:effectLst/>
                <a:latin typeface="+mn-lt"/>
                <a:ea typeface="+mn-ea"/>
                <a:cs typeface="+mn-cs"/>
              </a:rPr>
              <a:t>neighbour</a:t>
            </a:r>
            <a:r>
              <a:rPr lang="en-US" sz="1200" kern="1200">
                <a:solidFill>
                  <a:schemeClr val="tx1"/>
                </a:solidFill>
                <a:effectLst/>
                <a:latin typeface="+mn-lt"/>
                <a:ea typeface="+mn-ea"/>
                <a:cs typeface="+mn-cs"/>
              </a:rPr>
              <a:t> in the histogram feature space.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the center of each visualization the absolute cluster contributions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And examples of the most relevant clusters in that comparison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Vertical ornamental lines in codewords 45 and 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Also well established type of pen flourishing motif (fibril) 33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Even has a name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contrast example from the right side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err="1">
                <a:solidFill>
                  <a:schemeClr val="tx1"/>
                </a:solidFill>
                <a:effectLst/>
                <a:latin typeface="+mn-lt"/>
                <a:ea typeface="+mn-ea"/>
                <a:cs typeface="+mn-cs"/>
              </a:rPr>
              <a:t>Focussses</a:t>
            </a:r>
            <a:r>
              <a:rPr lang="en-US" sz="1200" kern="1200">
                <a:solidFill>
                  <a:schemeClr val="tx1"/>
                </a:solidFill>
                <a:effectLst/>
                <a:latin typeface="+mn-lt"/>
                <a:ea typeface="+mn-ea"/>
                <a:cs typeface="+mn-cs"/>
              </a:rPr>
              <a:t> on more rounded / curved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Almost spiral like as in cluster 17 here</a:t>
            </a:r>
          </a:p>
        </p:txBody>
      </p:sp>
      <p:sp>
        <p:nvSpPr>
          <p:cNvPr id="4" name="Kopfzeilenplatzhalter 3">
            <a:extLst>
              <a:ext uri="{FF2B5EF4-FFF2-40B4-BE49-F238E27FC236}">
                <a16:creationId xmlns:a16="http://schemas.microsoft.com/office/drawing/2014/main" id="{688AE44C-554A-4800-64EC-956C9B7246AA}"/>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5D100C49-BDC4-E85D-CB68-A580C9B86EC6}"/>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E2DAC22A-722C-B6F2-48C8-64FC00A37365}"/>
              </a:ext>
            </a:extLst>
          </p:cNvPr>
          <p:cNvSpPr>
            <a:spLocks noGrp="1"/>
          </p:cNvSpPr>
          <p:nvPr>
            <p:ph type="sldNum" sz="quarter" idx="5"/>
          </p:nvPr>
        </p:nvSpPr>
        <p:spPr/>
        <p:txBody>
          <a:bodyPr/>
          <a:lstStyle/>
          <a:p>
            <a:fld id="{EA321958-9244-4635-AA6E-F2669D240450}" type="slidenum">
              <a:rPr lang="de-DE" smtClean="0"/>
              <a:t>41</a:t>
            </a:fld>
            <a:endParaRPr lang="de-DE"/>
          </a:p>
        </p:txBody>
      </p:sp>
    </p:spTree>
    <p:extLst>
      <p:ext uri="{BB962C8B-B14F-4D97-AF65-F5344CB8AC3E}">
        <p14:creationId xmlns:p14="http://schemas.microsoft.com/office/powerpoint/2010/main" val="10049552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B1EF8-1203-EEE5-ABC5-55289800D24D}"/>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E54DE18-7A64-AA2C-B6D1-A57260EF01E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0B8480BC-BF32-5D8D-9236-119F9BECB621}"/>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move on to the results of our transparency layer.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start with similarity level transparency.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 brought two examples one for Group B and one for 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compared to their respective nearest </a:t>
            </a:r>
            <a:r>
              <a:rPr lang="en-US" sz="1200" kern="1200" err="1">
                <a:solidFill>
                  <a:schemeClr val="tx1"/>
                </a:solidFill>
                <a:effectLst/>
                <a:latin typeface="+mn-lt"/>
                <a:ea typeface="+mn-ea"/>
                <a:cs typeface="+mn-cs"/>
              </a:rPr>
              <a:t>neighbour</a:t>
            </a:r>
            <a:r>
              <a:rPr lang="en-US" sz="1200" kern="1200">
                <a:solidFill>
                  <a:schemeClr val="tx1"/>
                </a:solidFill>
                <a:effectLst/>
                <a:latin typeface="+mn-lt"/>
                <a:ea typeface="+mn-ea"/>
                <a:cs typeface="+mn-cs"/>
              </a:rPr>
              <a:t> in the histogram feature space.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the center of each visualization the absolute cluster contributions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And examples of the most relevant clusters in that comparison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Vertical ornamental lines in codewords 45 and 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Also well established type of pen flourishing motif (fibril) 33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Even has a name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contrast example from the right side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err="1">
                <a:solidFill>
                  <a:schemeClr val="tx1"/>
                </a:solidFill>
                <a:effectLst/>
                <a:latin typeface="+mn-lt"/>
                <a:ea typeface="+mn-ea"/>
                <a:cs typeface="+mn-cs"/>
              </a:rPr>
              <a:t>Focussses</a:t>
            </a:r>
            <a:r>
              <a:rPr lang="en-US" sz="1200" kern="1200">
                <a:solidFill>
                  <a:schemeClr val="tx1"/>
                </a:solidFill>
                <a:effectLst/>
                <a:latin typeface="+mn-lt"/>
                <a:ea typeface="+mn-ea"/>
                <a:cs typeface="+mn-cs"/>
              </a:rPr>
              <a:t> on more rounded / curved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Almost spiral like as in cluster 17 here</a:t>
            </a:r>
          </a:p>
        </p:txBody>
      </p:sp>
      <p:sp>
        <p:nvSpPr>
          <p:cNvPr id="4" name="Kopfzeilenplatzhalter 3">
            <a:extLst>
              <a:ext uri="{FF2B5EF4-FFF2-40B4-BE49-F238E27FC236}">
                <a16:creationId xmlns:a16="http://schemas.microsoft.com/office/drawing/2014/main" id="{10EDED20-A958-E098-BD02-03BC4A42AA98}"/>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1891DB72-074F-B1B8-5829-4F8F44DA3CA3}"/>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90EA67C0-369F-7D64-1D07-1EEEE78BFA13}"/>
              </a:ext>
            </a:extLst>
          </p:cNvPr>
          <p:cNvSpPr>
            <a:spLocks noGrp="1"/>
          </p:cNvSpPr>
          <p:nvPr>
            <p:ph type="sldNum" sz="quarter" idx="5"/>
          </p:nvPr>
        </p:nvSpPr>
        <p:spPr/>
        <p:txBody>
          <a:bodyPr/>
          <a:lstStyle/>
          <a:p>
            <a:fld id="{EA321958-9244-4635-AA6E-F2669D240450}" type="slidenum">
              <a:rPr lang="de-DE" smtClean="0"/>
              <a:t>42</a:t>
            </a:fld>
            <a:endParaRPr lang="de-DE"/>
          </a:p>
        </p:txBody>
      </p:sp>
    </p:spTree>
    <p:extLst>
      <p:ext uri="{BB962C8B-B14F-4D97-AF65-F5344CB8AC3E}">
        <p14:creationId xmlns:p14="http://schemas.microsoft.com/office/powerpoint/2010/main" val="14824738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B31BA-8ED4-9566-4A72-8157A34A0275}"/>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D921E52C-8615-8A96-8AA9-7F0CC0FD079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B3D01DB-F4F2-7ED9-C109-B6D87FE5720C}"/>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move on to the results of our transparency layer.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start with similarity level transparency.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 brought two examples one for Group B and one for 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compared to their respective nearest </a:t>
            </a:r>
            <a:r>
              <a:rPr lang="en-US" sz="1200" kern="1200" err="1">
                <a:solidFill>
                  <a:schemeClr val="tx1"/>
                </a:solidFill>
                <a:effectLst/>
                <a:latin typeface="+mn-lt"/>
                <a:ea typeface="+mn-ea"/>
                <a:cs typeface="+mn-cs"/>
              </a:rPr>
              <a:t>neighbour</a:t>
            </a:r>
            <a:r>
              <a:rPr lang="en-US" sz="1200" kern="1200">
                <a:solidFill>
                  <a:schemeClr val="tx1"/>
                </a:solidFill>
                <a:effectLst/>
                <a:latin typeface="+mn-lt"/>
                <a:ea typeface="+mn-ea"/>
                <a:cs typeface="+mn-cs"/>
              </a:rPr>
              <a:t> in the histogram feature space.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the center of each visualization the absolute cluster contributions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And examples of the most relevant clusters in that comparison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Vertical ornamental lines in codewords 45 and 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Also well established type of pen flourishing motif (fibril) 33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Even has a name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contrast example from the right side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err="1">
                <a:solidFill>
                  <a:schemeClr val="tx1"/>
                </a:solidFill>
                <a:effectLst/>
                <a:latin typeface="+mn-lt"/>
                <a:ea typeface="+mn-ea"/>
                <a:cs typeface="+mn-cs"/>
              </a:rPr>
              <a:t>Focussses</a:t>
            </a:r>
            <a:r>
              <a:rPr lang="en-US" sz="1200" kern="1200">
                <a:solidFill>
                  <a:schemeClr val="tx1"/>
                </a:solidFill>
                <a:effectLst/>
                <a:latin typeface="+mn-lt"/>
                <a:ea typeface="+mn-ea"/>
                <a:cs typeface="+mn-cs"/>
              </a:rPr>
              <a:t> on more rounded / curved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Almost spiral like as in cluster 17 here</a:t>
            </a:r>
          </a:p>
        </p:txBody>
      </p:sp>
      <p:sp>
        <p:nvSpPr>
          <p:cNvPr id="4" name="Kopfzeilenplatzhalter 3">
            <a:extLst>
              <a:ext uri="{FF2B5EF4-FFF2-40B4-BE49-F238E27FC236}">
                <a16:creationId xmlns:a16="http://schemas.microsoft.com/office/drawing/2014/main" id="{A7518DC5-448C-7753-5FB2-E39461CF80CE}"/>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881F9A17-751A-BB91-6D2F-180CA873A3D3}"/>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0FDFFC5E-902D-AC29-5F0D-580849BB7E8D}"/>
              </a:ext>
            </a:extLst>
          </p:cNvPr>
          <p:cNvSpPr>
            <a:spLocks noGrp="1"/>
          </p:cNvSpPr>
          <p:nvPr>
            <p:ph type="sldNum" sz="quarter" idx="5"/>
          </p:nvPr>
        </p:nvSpPr>
        <p:spPr/>
        <p:txBody>
          <a:bodyPr/>
          <a:lstStyle/>
          <a:p>
            <a:fld id="{EA321958-9244-4635-AA6E-F2669D240450}" type="slidenum">
              <a:rPr lang="de-DE" smtClean="0"/>
              <a:t>43</a:t>
            </a:fld>
            <a:endParaRPr lang="de-DE"/>
          </a:p>
        </p:txBody>
      </p:sp>
    </p:spTree>
    <p:extLst>
      <p:ext uri="{BB962C8B-B14F-4D97-AF65-F5344CB8AC3E}">
        <p14:creationId xmlns:p14="http://schemas.microsoft.com/office/powerpoint/2010/main" val="20573477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F0464-54DC-2F06-FEAB-23E93C1A5D51}"/>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5110D495-15F1-E56E-29DB-4A04E12134A7}"/>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D1A8B7A2-13E0-DE60-7AC9-7DF88AEB4562}"/>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move on to the results of our transparency layer.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Lets start with similarity level transparency.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 brought two examples one for Group B and one for 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compared to their respective nearest </a:t>
            </a:r>
            <a:r>
              <a:rPr lang="en-US" sz="1200" kern="1200" err="1">
                <a:solidFill>
                  <a:schemeClr val="tx1"/>
                </a:solidFill>
                <a:effectLst/>
                <a:latin typeface="+mn-lt"/>
                <a:ea typeface="+mn-ea"/>
                <a:cs typeface="+mn-cs"/>
              </a:rPr>
              <a:t>neighbour</a:t>
            </a:r>
            <a:r>
              <a:rPr lang="en-US" sz="1200" kern="1200">
                <a:solidFill>
                  <a:schemeClr val="tx1"/>
                </a:solidFill>
                <a:effectLst/>
                <a:latin typeface="+mn-lt"/>
                <a:ea typeface="+mn-ea"/>
                <a:cs typeface="+mn-cs"/>
              </a:rPr>
              <a:t> in the histogram feature space.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the center of each visualization the absolute cluster contributions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And examples of the most relevant clusters in that comparison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Vertical ornamental lines in codewords 45 and 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Also well established type of pen flourishing motif (fibril) 33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Even has a name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In contrast example from the right side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Group 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err="1">
                <a:solidFill>
                  <a:schemeClr val="tx1"/>
                </a:solidFill>
                <a:effectLst/>
                <a:latin typeface="+mn-lt"/>
                <a:ea typeface="+mn-ea"/>
                <a:cs typeface="+mn-cs"/>
              </a:rPr>
              <a:t>Focussses</a:t>
            </a:r>
            <a:r>
              <a:rPr lang="en-US" sz="1200" kern="1200">
                <a:solidFill>
                  <a:schemeClr val="tx1"/>
                </a:solidFill>
                <a:effectLst/>
                <a:latin typeface="+mn-lt"/>
                <a:ea typeface="+mn-ea"/>
                <a:cs typeface="+mn-cs"/>
              </a:rPr>
              <a:t> on more rounded / curved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a:solidFill>
                  <a:schemeClr val="tx1"/>
                </a:solidFill>
                <a:effectLst/>
                <a:latin typeface="+mn-lt"/>
                <a:ea typeface="+mn-ea"/>
                <a:cs typeface="+mn-cs"/>
              </a:rPr>
              <a:t>Almost spiral like as in cluster 17 here</a:t>
            </a:r>
          </a:p>
        </p:txBody>
      </p:sp>
      <p:sp>
        <p:nvSpPr>
          <p:cNvPr id="4" name="Kopfzeilenplatzhalter 3">
            <a:extLst>
              <a:ext uri="{FF2B5EF4-FFF2-40B4-BE49-F238E27FC236}">
                <a16:creationId xmlns:a16="http://schemas.microsoft.com/office/drawing/2014/main" id="{B423F9FC-E92A-A829-B286-905A178707B1}"/>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EF919BB9-E8F9-074F-BFF0-318CAEA2E0FC}"/>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251ECB32-DBCB-685C-9B11-DA2DBFAB6AE5}"/>
              </a:ext>
            </a:extLst>
          </p:cNvPr>
          <p:cNvSpPr>
            <a:spLocks noGrp="1"/>
          </p:cNvSpPr>
          <p:nvPr>
            <p:ph type="sldNum" sz="quarter" idx="5"/>
          </p:nvPr>
        </p:nvSpPr>
        <p:spPr/>
        <p:txBody>
          <a:bodyPr/>
          <a:lstStyle/>
          <a:p>
            <a:fld id="{EA321958-9244-4635-AA6E-F2669D240450}" type="slidenum">
              <a:rPr lang="de-DE" smtClean="0"/>
              <a:t>44</a:t>
            </a:fld>
            <a:endParaRPr lang="de-DE"/>
          </a:p>
        </p:txBody>
      </p:sp>
    </p:spTree>
    <p:extLst>
      <p:ext uri="{BB962C8B-B14F-4D97-AF65-F5344CB8AC3E}">
        <p14:creationId xmlns:p14="http://schemas.microsoft.com/office/powerpoint/2010/main" val="38735877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609CF8-4EAA-9082-5106-245CA69B4692}"/>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24F6177A-74D4-773C-8BEA-E5D4A0FD3AC9}"/>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A506E1F-773A-3EA6-BEC6-41DB4442F990}"/>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F29D9651-22BC-B0C9-1819-6A9FEC18F41F}"/>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F70B319D-ADD9-8912-D6F2-26328D04AB03}"/>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7CACFA5B-A4DA-FF5C-F365-020C804355D9}"/>
              </a:ext>
            </a:extLst>
          </p:cNvPr>
          <p:cNvSpPr>
            <a:spLocks noGrp="1"/>
          </p:cNvSpPr>
          <p:nvPr>
            <p:ph type="sldNum" sz="quarter" idx="5"/>
          </p:nvPr>
        </p:nvSpPr>
        <p:spPr/>
        <p:txBody>
          <a:bodyPr/>
          <a:lstStyle/>
          <a:p>
            <a:fld id="{EA321958-9244-4635-AA6E-F2669D240450}" type="slidenum">
              <a:rPr lang="de-DE" smtClean="0"/>
              <a:t>45</a:t>
            </a:fld>
            <a:endParaRPr lang="de-DE"/>
          </a:p>
        </p:txBody>
      </p:sp>
    </p:spTree>
    <p:extLst>
      <p:ext uri="{BB962C8B-B14F-4D97-AF65-F5344CB8AC3E}">
        <p14:creationId xmlns:p14="http://schemas.microsoft.com/office/powerpoint/2010/main" val="16508249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F267F-D569-D9DF-9226-70159E6B9E3C}"/>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1D96C615-34C2-54C3-60D4-9EB73CEF9A7F}"/>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8C6370E6-535C-03D4-D754-B5372884DA6B}"/>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2AA48044-B6CE-83E0-A6A2-0AFE763C056F}"/>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871FDD2D-1164-A2DF-FAAF-4D63690ABE90}"/>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9198B6D2-8B68-DC8A-234B-FEBBE4DD5FD2}"/>
              </a:ext>
            </a:extLst>
          </p:cNvPr>
          <p:cNvSpPr>
            <a:spLocks noGrp="1"/>
          </p:cNvSpPr>
          <p:nvPr>
            <p:ph type="sldNum" sz="quarter" idx="5"/>
          </p:nvPr>
        </p:nvSpPr>
        <p:spPr/>
        <p:txBody>
          <a:bodyPr/>
          <a:lstStyle/>
          <a:p>
            <a:fld id="{EA321958-9244-4635-AA6E-F2669D240450}" type="slidenum">
              <a:rPr lang="de-DE" smtClean="0"/>
              <a:t>46</a:t>
            </a:fld>
            <a:endParaRPr lang="de-DE"/>
          </a:p>
        </p:txBody>
      </p:sp>
    </p:spTree>
    <p:extLst>
      <p:ext uri="{BB962C8B-B14F-4D97-AF65-F5344CB8AC3E}">
        <p14:creationId xmlns:p14="http://schemas.microsoft.com/office/powerpoint/2010/main" val="173176912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5A5DEA-E14C-7DAB-42C5-83A76C13664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A7820A8-2B91-EEDF-DF2E-4DB948103D5D}"/>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FA17D840-0BB1-43B8-C662-B6B56D224558}"/>
              </a:ext>
            </a:extLst>
          </p:cNvPr>
          <p:cNvSpPr>
            <a:spLocks noGrp="1"/>
          </p:cNvSpPr>
          <p:nvPr>
            <p:ph type="body" idx="1"/>
          </p:nvPr>
        </p:nvSpPr>
        <p:spPr/>
        <p:txBody>
          <a:bodyPr/>
          <a:lstStyle/>
          <a:p>
            <a:endParaRPr lang="de-AT"/>
          </a:p>
        </p:txBody>
      </p:sp>
      <p:sp>
        <p:nvSpPr>
          <p:cNvPr id="4" name="Kopfzeilenplatzhalter 3">
            <a:extLst>
              <a:ext uri="{FF2B5EF4-FFF2-40B4-BE49-F238E27FC236}">
                <a16:creationId xmlns:a16="http://schemas.microsoft.com/office/drawing/2014/main" id="{68B5368B-5955-E165-81E5-04A89EDB220D}"/>
              </a:ext>
            </a:extLst>
          </p:cNvPr>
          <p:cNvSpPr>
            <a:spLocks noGrp="1"/>
          </p:cNvSpPr>
          <p:nvPr>
            <p:ph type="hdr" sz="quarter"/>
          </p:nvPr>
        </p:nvSpPr>
        <p:spPr/>
        <p:txBody>
          <a:bodyPr/>
          <a:lstStyle/>
          <a:p>
            <a:endParaRPr lang="de-DE"/>
          </a:p>
        </p:txBody>
      </p:sp>
      <p:sp>
        <p:nvSpPr>
          <p:cNvPr id="5" name="Fußzeilenplatzhalter 4">
            <a:extLst>
              <a:ext uri="{FF2B5EF4-FFF2-40B4-BE49-F238E27FC236}">
                <a16:creationId xmlns:a16="http://schemas.microsoft.com/office/drawing/2014/main" id="{702F0A85-E293-EEA1-A910-F132B5790651}"/>
              </a:ext>
            </a:extLst>
          </p:cNvPr>
          <p:cNvSpPr>
            <a:spLocks noGrp="1"/>
          </p:cNvSpPr>
          <p:nvPr>
            <p:ph type="ftr" sz="quarter" idx="4"/>
          </p:nvPr>
        </p:nvSpPr>
        <p:spPr/>
        <p:txBody>
          <a:bodyPr/>
          <a:lstStyle/>
          <a:p>
            <a:endParaRPr lang="de-DE"/>
          </a:p>
        </p:txBody>
      </p:sp>
      <p:sp>
        <p:nvSpPr>
          <p:cNvPr id="6" name="Foliennummernplatzhalter 5">
            <a:extLst>
              <a:ext uri="{FF2B5EF4-FFF2-40B4-BE49-F238E27FC236}">
                <a16:creationId xmlns:a16="http://schemas.microsoft.com/office/drawing/2014/main" id="{59809D29-6FDD-9321-CA97-61EDA3FA1367}"/>
              </a:ext>
            </a:extLst>
          </p:cNvPr>
          <p:cNvSpPr>
            <a:spLocks noGrp="1"/>
          </p:cNvSpPr>
          <p:nvPr>
            <p:ph type="sldNum" sz="quarter" idx="5"/>
          </p:nvPr>
        </p:nvSpPr>
        <p:spPr/>
        <p:txBody>
          <a:bodyPr/>
          <a:lstStyle/>
          <a:p>
            <a:fld id="{EA321958-9244-4635-AA6E-F2669D240450}" type="slidenum">
              <a:rPr lang="de-DE" smtClean="0"/>
              <a:t>47</a:t>
            </a:fld>
            <a:endParaRPr lang="de-DE"/>
          </a:p>
        </p:txBody>
      </p:sp>
    </p:spTree>
    <p:extLst>
      <p:ext uri="{BB962C8B-B14F-4D97-AF65-F5344CB8AC3E}">
        <p14:creationId xmlns:p14="http://schemas.microsoft.com/office/powerpoint/2010/main" val="28627130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elfolie ohne Bi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0B4FCE68-CF83-432F-A5C3-DDD5AB77C0CD}"/>
              </a:ext>
            </a:extLst>
          </p:cNvPr>
          <p:cNvSpPr>
            <a:spLocks noGrp="1"/>
          </p:cNvSpPr>
          <p:nvPr>
            <p:ph type="title" hasCustomPrompt="1"/>
          </p:nvPr>
        </p:nvSpPr>
        <p:spPr>
          <a:xfrm>
            <a:off x="431370" y="3756347"/>
            <a:ext cx="10560480" cy="884461"/>
          </a:xfrm>
        </p:spPr>
        <p:txBody>
          <a:bodyPr anchor="b" anchorCtr="0"/>
          <a:lstStyle>
            <a:lvl1pPr>
              <a:defRPr/>
            </a:lvl1pPr>
          </a:lstStyle>
          <a:p>
            <a:r>
              <a:rPr lang="de-AT" noProof="0"/>
              <a:t>Einzeiligen Titel einfügen</a:t>
            </a:r>
          </a:p>
        </p:txBody>
      </p:sp>
      <p:sp>
        <p:nvSpPr>
          <p:cNvPr id="3" name="Untertitel 2"/>
          <p:cNvSpPr>
            <a:spLocks noGrp="1"/>
          </p:cNvSpPr>
          <p:nvPr>
            <p:ph type="subTitle" idx="1" hasCustomPrompt="1"/>
          </p:nvPr>
        </p:nvSpPr>
        <p:spPr>
          <a:xfrm>
            <a:off x="431370" y="4647168"/>
            <a:ext cx="10560479" cy="1368152"/>
          </a:xfrm>
          <a:prstGeom prst="rect">
            <a:avLst/>
          </a:prstGeom>
        </p:spPr>
        <p:txBody>
          <a:bodyPr lIns="126000">
            <a:noAutofit/>
          </a:bodyPr>
          <a:lstStyle>
            <a:lvl1pPr marL="0" indent="0" algn="l">
              <a:lnSpc>
                <a:spcPts val="3800"/>
              </a:lnSpc>
              <a:buNone/>
              <a:defRPr lang="de-DE" sz="3600" b="1" kern="1200" dirty="0">
                <a:solidFill>
                  <a:srgbClr val="7C8386"/>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AT" noProof="0"/>
              <a:t>Untertitel – kann auch zweizeilig sein, wenn man mehr schreiben will oder muss</a:t>
            </a:r>
          </a:p>
        </p:txBody>
      </p:sp>
      <p:sp>
        <p:nvSpPr>
          <p:cNvPr id="5" name="Fußzeilenplatzhalter 4">
            <a:extLst>
              <a:ext uri="{FF2B5EF4-FFF2-40B4-BE49-F238E27FC236}">
                <a16:creationId xmlns:a16="http://schemas.microsoft.com/office/drawing/2014/main" id="{FD78A6AB-1413-883C-AADC-13C70AF1A420}"/>
              </a:ext>
            </a:extLst>
          </p:cNvPr>
          <p:cNvSpPr>
            <a:spLocks noGrp="1"/>
          </p:cNvSpPr>
          <p:nvPr>
            <p:ph type="ftr" sz="quarter" idx="14"/>
          </p:nvPr>
        </p:nvSpPr>
        <p:spPr>
          <a:xfrm>
            <a:off x="471826" y="6348478"/>
            <a:ext cx="6960000" cy="365125"/>
          </a:xfrm>
        </p:spPr>
        <p:txBody>
          <a:bodyPr/>
          <a:lstStyle/>
          <a:p>
            <a:endParaRPr lang="de-AT" noProof="0"/>
          </a:p>
        </p:txBody>
      </p:sp>
      <p:sp>
        <p:nvSpPr>
          <p:cNvPr id="11" name="Foliennummernplatzhalter 10"/>
          <p:cNvSpPr>
            <a:spLocks noGrp="1"/>
          </p:cNvSpPr>
          <p:nvPr>
            <p:ph type="sldNum" sz="quarter" idx="12"/>
          </p:nvPr>
        </p:nvSpPr>
        <p:spPr/>
        <p:txBody>
          <a:bodyPr/>
          <a:lstStyle/>
          <a:p>
            <a:fld id="{0F0C01FE-33F2-48FE-ABF3-A309D39FFCED}" type="slidenum">
              <a:rPr lang="de-AT" noProof="0" smtClean="0"/>
              <a:t>‹#›</a:t>
            </a:fld>
            <a:endParaRPr lang="de-AT" noProof="0"/>
          </a:p>
        </p:txBody>
      </p:sp>
      <p:sp>
        <p:nvSpPr>
          <p:cNvPr id="2" name="Datumsplatzhalter 1">
            <a:extLst>
              <a:ext uri="{FF2B5EF4-FFF2-40B4-BE49-F238E27FC236}">
                <a16:creationId xmlns:a16="http://schemas.microsoft.com/office/drawing/2014/main" id="{9D8C53E5-0B10-C09C-38D4-F3BFD71266A1}"/>
              </a:ext>
            </a:extLst>
          </p:cNvPr>
          <p:cNvSpPr>
            <a:spLocks noGrp="1"/>
          </p:cNvSpPr>
          <p:nvPr>
            <p:ph type="dt" sz="half" idx="13"/>
          </p:nvPr>
        </p:nvSpPr>
        <p:spPr/>
        <p:txBody>
          <a:bodyPr/>
          <a:lstStyle/>
          <a:p>
            <a:fld id="{FF343358-A5F5-489C-8189-5A633CFDE27F}" type="datetime1">
              <a:rPr lang="de-AT" noProof="0" smtClean="0"/>
              <a:pPr/>
              <a:t>15.04.2026</a:t>
            </a:fld>
            <a:endParaRPr lang="de-AT" noProof="0"/>
          </a:p>
        </p:txBody>
      </p:sp>
      <p:pic>
        <p:nvPicPr>
          <p:cNvPr id="10" name="Grafik 9" descr="Ein Bild, das Text, Screenshot, Schrift, Marke enthält.&#10;&#10;Automatisch generierte Beschreibung">
            <a:extLst>
              <a:ext uri="{FF2B5EF4-FFF2-40B4-BE49-F238E27FC236}">
                <a16:creationId xmlns:a16="http://schemas.microsoft.com/office/drawing/2014/main" id="{8D31D74D-BEFF-3E55-871C-9E4307AB89A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17019" y="0"/>
            <a:ext cx="2474981" cy="1405131"/>
          </a:xfrm>
          <a:prstGeom prst="rect">
            <a:avLst/>
          </a:prstGeom>
        </p:spPr>
      </p:pic>
    </p:spTree>
    <p:extLst>
      <p:ext uri="{BB962C8B-B14F-4D97-AF65-F5344CB8AC3E}">
        <p14:creationId xmlns:p14="http://schemas.microsoft.com/office/powerpoint/2010/main" val="2040021445"/>
      </p:ext>
    </p:extLst>
  </p:cSld>
  <p:clrMapOvr>
    <a:masterClrMapping/>
  </p:clrMapOvr>
  <p:extLst>
    <p:ext uri="{DCECCB84-F9BA-43D5-87BE-67443E8EF086}">
      <p15:sldGuideLst xmlns:p15="http://schemas.microsoft.com/office/powerpoint/2012/main">
        <p15:guide id="1" pos="6924" userDrawn="1">
          <p15:clr>
            <a:srgbClr val="FBAE40"/>
          </p15:clr>
        </p15:guide>
        <p15:guide id="2" pos="347"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elfolie mit Bild_Text 1-zeilig">
    <p:spTree>
      <p:nvGrpSpPr>
        <p:cNvPr id="1" name=""/>
        <p:cNvGrpSpPr/>
        <p:nvPr/>
      </p:nvGrpSpPr>
      <p:grpSpPr>
        <a:xfrm>
          <a:off x="0" y="0"/>
          <a:ext cx="0" cy="0"/>
          <a:chOff x="0" y="0"/>
          <a:chExt cx="0" cy="0"/>
        </a:xfrm>
      </p:grpSpPr>
      <p:sp>
        <p:nvSpPr>
          <p:cNvPr id="9" name="Titel 3">
            <a:extLst>
              <a:ext uri="{FF2B5EF4-FFF2-40B4-BE49-F238E27FC236}">
                <a16:creationId xmlns:a16="http://schemas.microsoft.com/office/drawing/2014/main" id="{1CCB90C3-B526-48C0-9E7B-07F88BBE6D97}"/>
              </a:ext>
            </a:extLst>
          </p:cNvPr>
          <p:cNvSpPr>
            <a:spLocks noGrp="1"/>
          </p:cNvSpPr>
          <p:nvPr>
            <p:ph type="title" hasCustomPrompt="1"/>
          </p:nvPr>
        </p:nvSpPr>
        <p:spPr>
          <a:xfrm>
            <a:off x="431369" y="5280843"/>
            <a:ext cx="11329259" cy="884461"/>
          </a:xfrm>
        </p:spPr>
        <p:txBody>
          <a:bodyPr anchor="ctr" anchorCtr="0"/>
          <a:lstStyle>
            <a:lvl1pPr>
              <a:defRPr/>
            </a:lvl1pPr>
          </a:lstStyle>
          <a:p>
            <a:r>
              <a:rPr lang="de-AT" noProof="0"/>
              <a:t>Einzeiligen Titel einfügen</a:t>
            </a:r>
          </a:p>
        </p:txBody>
      </p:sp>
      <p:sp>
        <p:nvSpPr>
          <p:cNvPr id="12" name="Bildplatzhalter 3">
            <a:extLst>
              <a:ext uri="{FF2B5EF4-FFF2-40B4-BE49-F238E27FC236}">
                <a16:creationId xmlns:a16="http://schemas.microsoft.com/office/drawing/2014/main" id="{088AB7F3-8007-4A9C-8E0B-F712F2ACC7AD}"/>
              </a:ext>
            </a:extLst>
          </p:cNvPr>
          <p:cNvSpPr>
            <a:spLocks noGrp="1"/>
          </p:cNvSpPr>
          <p:nvPr>
            <p:ph type="pic" sz="quarter" idx="14" hasCustomPrompt="1"/>
          </p:nvPr>
        </p:nvSpPr>
        <p:spPr>
          <a:xfrm>
            <a:off x="1" y="10119"/>
            <a:ext cx="12192000" cy="3689325"/>
          </a:xfrm>
          <a:prstGeom prst="rect">
            <a:avLst/>
          </a:prstGeom>
        </p:spPr>
        <p:txBody>
          <a:bodyPr anchor="ctr"/>
          <a:lstStyle>
            <a:lvl1pPr marL="0" indent="0" algn="ctr">
              <a:buNone/>
              <a:defRPr>
                <a:solidFill>
                  <a:schemeClr val="tx1"/>
                </a:solidFill>
                <a:sym typeface="Wingdings" panose="05000000000000000000" pitchFamily="2" charset="2"/>
              </a:defRPr>
            </a:lvl1pPr>
          </a:lstStyle>
          <a:p>
            <a: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Um ein Bild einzufügen, </a:t>
            </a: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auf dieses Icon klicken</a:t>
            </a: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Credits 15">
            <a:extLst>
              <a:ext uri="{FF2B5EF4-FFF2-40B4-BE49-F238E27FC236}">
                <a16:creationId xmlns:a16="http://schemas.microsoft.com/office/drawing/2014/main" id="{53E26A87-21FE-49FE-91D1-5E14BEBDA516}"/>
              </a:ext>
            </a:extLst>
          </p:cNvPr>
          <p:cNvSpPr>
            <a:spLocks noGrp="1"/>
          </p:cNvSpPr>
          <p:nvPr>
            <p:ph type="body" sz="quarter" idx="15" hasCustomPrompt="1"/>
          </p:nvPr>
        </p:nvSpPr>
        <p:spPr>
          <a:xfrm rot="16200000">
            <a:off x="10666800" y="1800260"/>
            <a:ext cx="2743200" cy="363600"/>
          </a:xfrm>
        </p:spPr>
        <p:txBody>
          <a:bodyPr anchor="ctr" anchorCtr="0"/>
          <a:lstStyle>
            <a:lvl1pPr marL="0" indent="0">
              <a:buNone/>
              <a:defRPr sz="1100">
                <a:solidFill>
                  <a:schemeClr val="tx1"/>
                </a:solidFill>
              </a:defRPr>
            </a:lvl1pPr>
          </a:lstStyle>
          <a:p>
            <a:pPr lvl="0"/>
            <a:r>
              <a:rPr lang="de-AT"/>
              <a:t>Platzhalter für </a:t>
            </a:r>
            <a:r>
              <a:rPr lang="de-AT" err="1"/>
              <a:t>Credits</a:t>
            </a:r>
            <a:endParaRPr lang="de-AT"/>
          </a:p>
        </p:txBody>
      </p:sp>
      <p:sp>
        <p:nvSpPr>
          <p:cNvPr id="3" name="Fußzeilenplatzhalter 2">
            <a:extLst>
              <a:ext uri="{FF2B5EF4-FFF2-40B4-BE49-F238E27FC236}">
                <a16:creationId xmlns:a16="http://schemas.microsoft.com/office/drawing/2014/main" id="{FA0BAF91-70D0-4B2B-BC96-4936D916BAD1}"/>
              </a:ext>
            </a:extLst>
          </p:cNvPr>
          <p:cNvSpPr>
            <a:spLocks noGrp="1"/>
          </p:cNvSpPr>
          <p:nvPr>
            <p:ph type="ftr" sz="quarter" idx="12"/>
          </p:nvPr>
        </p:nvSpPr>
        <p:spPr>
          <a:xfrm>
            <a:off x="477525" y="6348478"/>
            <a:ext cx="6935999" cy="365125"/>
          </a:xfrm>
        </p:spPr>
        <p:txBody>
          <a:bodyPr/>
          <a:lstStyle/>
          <a:p>
            <a:endParaRPr lang="de-AT" noProof="0"/>
          </a:p>
        </p:txBody>
      </p:sp>
      <p:sp>
        <p:nvSpPr>
          <p:cNvPr id="7" name="Foliennummernplatzhalter 6">
            <a:extLst>
              <a:ext uri="{FF2B5EF4-FFF2-40B4-BE49-F238E27FC236}">
                <a16:creationId xmlns:a16="http://schemas.microsoft.com/office/drawing/2014/main" id="{19BC82C2-609B-4175-959A-DDCC0A351A78}"/>
              </a:ext>
            </a:extLst>
          </p:cNvPr>
          <p:cNvSpPr>
            <a:spLocks noGrp="1"/>
          </p:cNvSpPr>
          <p:nvPr>
            <p:ph type="sldNum" sz="quarter" idx="13"/>
          </p:nvPr>
        </p:nvSpPr>
        <p:spPr/>
        <p:txBody>
          <a:bodyPr/>
          <a:lstStyle/>
          <a:p>
            <a:fld id="{0F0C01FE-33F2-48FE-ABF3-A309D39FFCED}" type="slidenum">
              <a:rPr lang="de-AT" noProof="0" smtClean="0"/>
              <a:pPr/>
              <a:t>‹#›</a:t>
            </a:fld>
            <a:endParaRPr lang="de-AT" noProof="0"/>
          </a:p>
        </p:txBody>
      </p:sp>
      <p:sp>
        <p:nvSpPr>
          <p:cNvPr id="2" name="Datumsplatzhalter 1">
            <a:extLst>
              <a:ext uri="{FF2B5EF4-FFF2-40B4-BE49-F238E27FC236}">
                <a16:creationId xmlns:a16="http://schemas.microsoft.com/office/drawing/2014/main" id="{4CCA2C2A-63DA-41BE-BA24-0AA11FDE2B16}"/>
              </a:ext>
            </a:extLst>
          </p:cNvPr>
          <p:cNvSpPr>
            <a:spLocks noGrp="1"/>
          </p:cNvSpPr>
          <p:nvPr>
            <p:ph type="dt" sz="half" idx="11"/>
          </p:nvPr>
        </p:nvSpPr>
        <p:spPr/>
        <p:txBody>
          <a:bodyPr/>
          <a:lstStyle/>
          <a:p>
            <a:fld id="{FF343358-A5F5-489C-8189-5A633CFDE27F}" type="datetime1">
              <a:rPr lang="de-AT" noProof="0" smtClean="0"/>
              <a:pPr/>
              <a:t>15.04.2026</a:t>
            </a:fld>
            <a:endParaRPr lang="de-AT" noProof="0"/>
          </a:p>
        </p:txBody>
      </p:sp>
      <p:pic>
        <p:nvPicPr>
          <p:cNvPr id="11" name="Grafik 10">
            <a:extLst>
              <a:ext uri="{FF2B5EF4-FFF2-40B4-BE49-F238E27FC236}">
                <a16:creationId xmlns:a16="http://schemas.microsoft.com/office/drawing/2014/main" id="{0DA8B0B9-7E84-86D9-C921-F84967B4A9D3}"/>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10669240" y="3923577"/>
            <a:ext cx="1197866" cy="234696"/>
          </a:xfrm>
          <a:prstGeom prst="rect">
            <a:avLst/>
          </a:prstGeom>
        </p:spPr>
      </p:pic>
    </p:spTree>
    <p:extLst>
      <p:ext uri="{BB962C8B-B14F-4D97-AF65-F5344CB8AC3E}">
        <p14:creationId xmlns:p14="http://schemas.microsoft.com/office/powerpoint/2010/main" val="4049075628"/>
      </p:ext>
    </p:extLst>
  </p:cSld>
  <p:clrMapOvr>
    <a:masterClrMapping/>
  </p:clrMapOvr>
  <p:extLst>
    <p:ext uri="{DCECCB84-F9BA-43D5-87BE-67443E8EF086}">
      <p15:sldGuideLst xmlns:p15="http://schemas.microsoft.com/office/powerpoint/2012/main">
        <p15:guide id="1" pos="347"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elfolie mit Bild_Text 2-zeilig">
    <p:spTree>
      <p:nvGrpSpPr>
        <p:cNvPr id="1" name=""/>
        <p:cNvGrpSpPr/>
        <p:nvPr/>
      </p:nvGrpSpPr>
      <p:grpSpPr>
        <a:xfrm>
          <a:off x="0" y="0"/>
          <a:ext cx="0" cy="0"/>
          <a:chOff x="0" y="0"/>
          <a:chExt cx="0" cy="0"/>
        </a:xfrm>
      </p:grpSpPr>
      <p:sp>
        <p:nvSpPr>
          <p:cNvPr id="10" name="Titel 3">
            <a:extLst>
              <a:ext uri="{FF2B5EF4-FFF2-40B4-BE49-F238E27FC236}">
                <a16:creationId xmlns:a16="http://schemas.microsoft.com/office/drawing/2014/main" id="{74D09B4F-F8D5-4432-9B24-2A52768E6473}"/>
              </a:ext>
            </a:extLst>
          </p:cNvPr>
          <p:cNvSpPr>
            <a:spLocks noGrp="1"/>
          </p:cNvSpPr>
          <p:nvPr>
            <p:ph type="title" hasCustomPrompt="1"/>
          </p:nvPr>
        </p:nvSpPr>
        <p:spPr>
          <a:xfrm>
            <a:off x="431370" y="4869160"/>
            <a:ext cx="10560480" cy="884461"/>
          </a:xfrm>
        </p:spPr>
        <p:txBody>
          <a:bodyPr anchor="b" anchorCtr="0"/>
          <a:lstStyle>
            <a:lvl1pPr>
              <a:defRPr/>
            </a:lvl1pPr>
          </a:lstStyle>
          <a:p>
            <a:r>
              <a:rPr lang="de-AT" noProof="0"/>
              <a:t>Einzeiligen Titel einfügen</a:t>
            </a:r>
          </a:p>
        </p:txBody>
      </p:sp>
      <p:sp>
        <p:nvSpPr>
          <p:cNvPr id="8" name="Untertitel 2">
            <a:extLst>
              <a:ext uri="{FF2B5EF4-FFF2-40B4-BE49-F238E27FC236}">
                <a16:creationId xmlns:a16="http://schemas.microsoft.com/office/drawing/2014/main" id="{727CE6DB-2FBA-4F04-8710-52EAEACB5E4A}"/>
              </a:ext>
            </a:extLst>
          </p:cNvPr>
          <p:cNvSpPr>
            <a:spLocks noGrp="1"/>
          </p:cNvSpPr>
          <p:nvPr>
            <p:ph type="subTitle" idx="1" hasCustomPrompt="1"/>
          </p:nvPr>
        </p:nvSpPr>
        <p:spPr>
          <a:xfrm>
            <a:off x="459135" y="5759981"/>
            <a:ext cx="10532715" cy="549339"/>
          </a:xfrm>
          <a:prstGeom prst="rect">
            <a:avLst/>
          </a:prstGeom>
        </p:spPr>
        <p:txBody>
          <a:bodyPr>
            <a:noAutofit/>
          </a:bodyPr>
          <a:lstStyle>
            <a:lvl1pPr marL="0" indent="0" algn="l">
              <a:lnSpc>
                <a:spcPts val="3800"/>
              </a:lnSpc>
              <a:buNone/>
              <a:defRPr lang="de-DE" sz="3600" b="1" kern="1200" dirty="0">
                <a:solidFill>
                  <a:srgbClr val="7C8386"/>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AT" noProof="0"/>
              <a:t>Einzeiliger Untertitel</a:t>
            </a:r>
          </a:p>
        </p:txBody>
      </p:sp>
      <p:sp>
        <p:nvSpPr>
          <p:cNvPr id="14" name="Bildplatzhalter 3">
            <a:extLst>
              <a:ext uri="{FF2B5EF4-FFF2-40B4-BE49-F238E27FC236}">
                <a16:creationId xmlns:a16="http://schemas.microsoft.com/office/drawing/2014/main" id="{D0D02E39-68BA-4E5F-9F65-089609DAE767}"/>
              </a:ext>
            </a:extLst>
          </p:cNvPr>
          <p:cNvSpPr>
            <a:spLocks noGrp="1"/>
          </p:cNvSpPr>
          <p:nvPr>
            <p:ph type="pic" sz="quarter" idx="14" hasCustomPrompt="1"/>
          </p:nvPr>
        </p:nvSpPr>
        <p:spPr>
          <a:xfrm>
            <a:off x="1" y="0"/>
            <a:ext cx="12192000" cy="3296435"/>
          </a:xfrm>
          <a:prstGeom prst="rect">
            <a:avLst/>
          </a:prstGeom>
        </p:spPr>
        <p:txBody>
          <a:bodyPr anchor="ctr"/>
          <a:lstStyle>
            <a:lvl1pPr marL="0" indent="0" algn="ctr">
              <a:buNone/>
              <a:defRPr>
                <a:solidFill>
                  <a:schemeClr val="tx1"/>
                </a:solidFill>
                <a:sym typeface="Wingdings" panose="05000000000000000000" pitchFamily="2" charset="2"/>
              </a:defRPr>
            </a:lvl1pPr>
          </a:lstStyle>
          <a:p>
            <a: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Um ein Bild einzufügen, </a:t>
            </a: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auf dieses Icon klicken</a:t>
            </a: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kumimoji="0" lang="de-AT"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 name="Credits 15">
            <a:extLst>
              <a:ext uri="{FF2B5EF4-FFF2-40B4-BE49-F238E27FC236}">
                <a16:creationId xmlns:a16="http://schemas.microsoft.com/office/drawing/2014/main" id="{C2B3E248-499D-4BE4-A8C0-09C754582C00}"/>
              </a:ext>
            </a:extLst>
          </p:cNvPr>
          <p:cNvSpPr>
            <a:spLocks noGrp="1"/>
          </p:cNvSpPr>
          <p:nvPr>
            <p:ph type="body" sz="quarter" idx="15" hasCustomPrompt="1"/>
          </p:nvPr>
        </p:nvSpPr>
        <p:spPr>
          <a:xfrm rot="16200000">
            <a:off x="10690353" y="1766588"/>
            <a:ext cx="2696094" cy="363600"/>
          </a:xfrm>
        </p:spPr>
        <p:txBody>
          <a:bodyPr anchor="ctr" anchorCtr="0"/>
          <a:lstStyle>
            <a:lvl1pPr marL="0" indent="0">
              <a:buNone/>
              <a:defRPr sz="1100">
                <a:solidFill>
                  <a:schemeClr val="tx1"/>
                </a:solidFill>
              </a:defRPr>
            </a:lvl1pPr>
          </a:lstStyle>
          <a:p>
            <a:pPr lvl="0"/>
            <a:r>
              <a:rPr lang="de-AT"/>
              <a:t>Platzhalter für </a:t>
            </a:r>
            <a:r>
              <a:rPr lang="de-AT" err="1"/>
              <a:t>Credits</a:t>
            </a:r>
            <a:endParaRPr lang="de-AT"/>
          </a:p>
        </p:txBody>
      </p:sp>
      <p:sp>
        <p:nvSpPr>
          <p:cNvPr id="5" name="Fußzeilenplatzhalter 4">
            <a:extLst>
              <a:ext uri="{FF2B5EF4-FFF2-40B4-BE49-F238E27FC236}">
                <a16:creationId xmlns:a16="http://schemas.microsoft.com/office/drawing/2014/main" id="{CB8FAFCA-7648-4140-8558-258A9905AC66}"/>
              </a:ext>
            </a:extLst>
          </p:cNvPr>
          <p:cNvSpPr>
            <a:spLocks noGrp="1"/>
          </p:cNvSpPr>
          <p:nvPr>
            <p:ph type="ftr" sz="quarter" idx="12"/>
          </p:nvPr>
        </p:nvSpPr>
        <p:spPr>
          <a:xfrm>
            <a:off x="477645" y="6348478"/>
            <a:ext cx="6719974" cy="365125"/>
          </a:xfrm>
        </p:spPr>
        <p:txBody>
          <a:bodyPr/>
          <a:lstStyle/>
          <a:p>
            <a:endParaRPr lang="de-AT" noProof="0"/>
          </a:p>
        </p:txBody>
      </p:sp>
      <p:sp>
        <p:nvSpPr>
          <p:cNvPr id="6" name="Foliennummernplatzhalter 5">
            <a:extLst>
              <a:ext uri="{FF2B5EF4-FFF2-40B4-BE49-F238E27FC236}">
                <a16:creationId xmlns:a16="http://schemas.microsoft.com/office/drawing/2014/main" id="{85917625-4512-47C3-A446-05F2832E062A}"/>
              </a:ext>
            </a:extLst>
          </p:cNvPr>
          <p:cNvSpPr>
            <a:spLocks noGrp="1"/>
          </p:cNvSpPr>
          <p:nvPr>
            <p:ph type="sldNum" sz="quarter" idx="13"/>
          </p:nvPr>
        </p:nvSpPr>
        <p:spPr/>
        <p:txBody>
          <a:bodyPr/>
          <a:lstStyle/>
          <a:p>
            <a:fld id="{0F0C01FE-33F2-48FE-ABF3-A309D39FFCED}" type="slidenum">
              <a:rPr lang="de-AT" noProof="0" smtClean="0"/>
              <a:pPr/>
              <a:t>‹#›</a:t>
            </a:fld>
            <a:endParaRPr lang="de-AT" noProof="0"/>
          </a:p>
        </p:txBody>
      </p:sp>
      <p:sp>
        <p:nvSpPr>
          <p:cNvPr id="12" name="Datumsplatzhalter 1">
            <a:extLst>
              <a:ext uri="{FF2B5EF4-FFF2-40B4-BE49-F238E27FC236}">
                <a16:creationId xmlns:a16="http://schemas.microsoft.com/office/drawing/2014/main" id="{0D6D3541-0D25-481E-8D27-75843FB2F390}"/>
              </a:ext>
            </a:extLst>
          </p:cNvPr>
          <p:cNvSpPr>
            <a:spLocks noGrp="1"/>
          </p:cNvSpPr>
          <p:nvPr>
            <p:ph type="dt" sz="half" idx="2"/>
          </p:nvPr>
        </p:nvSpPr>
        <p:spPr>
          <a:xfrm>
            <a:off x="8328248" y="6356350"/>
            <a:ext cx="2743200" cy="365125"/>
          </a:xfrm>
          <a:prstGeom prst="rect">
            <a:avLst/>
          </a:prstGeom>
        </p:spPr>
        <p:txBody>
          <a:bodyPr vert="horz" lIns="91440" tIns="45720" rIns="91440" bIns="45720" rtlCol="0" anchor="ctr"/>
          <a:lstStyle>
            <a:lvl1pPr algn="r">
              <a:defRPr sz="1600">
                <a:solidFill>
                  <a:schemeClr val="tx1"/>
                </a:solidFill>
                <a:latin typeface="+mj-lt"/>
              </a:defRPr>
            </a:lvl1pPr>
          </a:lstStyle>
          <a:p>
            <a:fld id="{626D81A3-27D4-443A-B2FB-50C8EA6FA6E2}" type="datetime1">
              <a:rPr lang="de-AT" noProof="0" smtClean="0"/>
              <a:t>15.04.2026</a:t>
            </a:fld>
            <a:endParaRPr lang="de-AT" noProof="0"/>
          </a:p>
        </p:txBody>
      </p:sp>
      <p:pic>
        <p:nvPicPr>
          <p:cNvPr id="13" name="Grafik 12">
            <a:extLst>
              <a:ext uri="{FF2B5EF4-FFF2-40B4-BE49-F238E27FC236}">
                <a16:creationId xmlns:a16="http://schemas.microsoft.com/office/drawing/2014/main" id="{7BA19D89-5A01-4CAD-B6C4-97148C136301}"/>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10669240" y="3514463"/>
            <a:ext cx="1197866" cy="234696"/>
          </a:xfrm>
          <a:prstGeom prst="rect">
            <a:avLst/>
          </a:prstGeom>
        </p:spPr>
      </p:pic>
    </p:spTree>
    <p:extLst>
      <p:ext uri="{BB962C8B-B14F-4D97-AF65-F5344CB8AC3E}">
        <p14:creationId xmlns:p14="http://schemas.microsoft.com/office/powerpoint/2010/main" val="4189754540"/>
      </p:ext>
    </p:extLst>
  </p:cSld>
  <p:clrMapOvr>
    <a:masterClrMapping/>
  </p:clrMapOvr>
  <p:extLst>
    <p:ext uri="{DCECCB84-F9BA-43D5-87BE-67443E8EF086}">
      <p15:sldGuideLst xmlns:p15="http://schemas.microsoft.com/office/powerpoint/2012/main">
        <p15:guide id="1" pos="34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ext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BF3D1BA-DAED-47AE-9486-72661E88D4D9}"/>
              </a:ext>
            </a:extLst>
          </p:cNvPr>
          <p:cNvSpPr>
            <a:spLocks noGrp="1"/>
          </p:cNvSpPr>
          <p:nvPr>
            <p:ph type="title" hasCustomPrompt="1"/>
          </p:nvPr>
        </p:nvSpPr>
        <p:spPr>
          <a:xfrm>
            <a:off x="285745" y="337736"/>
            <a:ext cx="10442006" cy="1325563"/>
          </a:xfrm>
        </p:spPr>
        <p:txBody>
          <a:bodyPr/>
          <a:lstStyle>
            <a:lvl1pPr>
              <a:defRPr sz="4000"/>
            </a:lvl1pPr>
          </a:lstStyle>
          <a:p>
            <a:r>
              <a:rPr lang="de-AT" noProof="0"/>
              <a:t>Folien-Titel einfügen</a:t>
            </a:r>
          </a:p>
        </p:txBody>
      </p:sp>
      <p:sp>
        <p:nvSpPr>
          <p:cNvPr id="9" name="Textplatzhalter 8">
            <a:extLst>
              <a:ext uri="{FF2B5EF4-FFF2-40B4-BE49-F238E27FC236}">
                <a16:creationId xmlns:a16="http://schemas.microsoft.com/office/drawing/2014/main" id="{956EB4C5-DFA2-4C02-90AC-F1D58E76090E}"/>
              </a:ext>
            </a:extLst>
          </p:cNvPr>
          <p:cNvSpPr>
            <a:spLocks noGrp="1"/>
          </p:cNvSpPr>
          <p:nvPr>
            <p:ph type="body" sz="quarter" idx="17"/>
          </p:nvPr>
        </p:nvSpPr>
        <p:spPr>
          <a:xfrm>
            <a:off x="303330" y="1917299"/>
            <a:ext cx="10442006" cy="4148607"/>
          </a:xfrm>
        </p:spPr>
        <p:txBody>
          <a:bodyPr/>
          <a:lstStyle/>
          <a:p>
            <a:pPr lvl="0"/>
            <a:r>
              <a:rPr lang="de-AT" noProof="0"/>
              <a:t>Mastertextformat bearbeiten</a:t>
            </a:r>
          </a:p>
          <a:p>
            <a:pPr lvl="1"/>
            <a:r>
              <a:rPr lang="de-AT" noProof="0"/>
              <a:t>Zweite Ebene</a:t>
            </a:r>
          </a:p>
          <a:p>
            <a:pPr lvl="2"/>
            <a:r>
              <a:rPr lang="de-AT" noProof="0"/>
              <a:t>Dritte Ebene</a:t>
            </a:r>
          </a:p>
          <a:p>
            <a:pPr lvl="3"/>
            <a:r>
              <a:rPr lang="de-AT" noProof="0"/>
              <a:t>Vierte Ebene</a:t>
            </a:r>
          </a:p>
          <a:p>
            <a:pPr lvl="4"/>
            <a:r>
              <a:rPr lang="de-AT" noProof="0"/>
              <a:t>Fünfte Ebene</a:t>
            </a:r>
          </a:p>
        </p:txBody>
      </p:sp>
      <p:sp>
        <p:nvSpPr>
          <p:cNvPr id="18" name="Fußzeilenplatzhalter 17">
            <a:extLst>
              <a:ext uri="{FF2B5EF4-FFF2-40B4-BE49-F238E27FC236}">
                <a16:creationId xmlns:a16="http://schemas.microsoft.com/office/drawing/2014/main" id="{A228FDF5-5B3A-4BDC-A530-686538813E71}"/>
              </a:ext>
            </a:extLst>
          </p:cNvPr>
          <p:cNvSpPr>
            <a:spLocks noGrp="1"/>
          </p:cNvSpPr>
          <p:nvPr>
            <p:ph type="ftr" sz="quarter" idx="19"/>
          </p:nvPr>
        </p:nvSpPr>
        <p:spPr>
          <a:xfrm>
            <a:off x="265579" y="6348478"/>
            <a:ext cx="5904656" cy="365125"/>
          </a:xfrm>
        </p:spPr>
        <p:txBody>
          <a:bodyPr/>
          <a:lstStyle/>
          <a:p>
            <a:r>
              <a:rPr lang="de-AT"/>
              <a:t>Kibler et al.</a:t>
            </a:r>
          </a:p>
        </p:txBody>
      </p:sp>
      <p:sp>
        <p:nvSpPr>
          <p:cNvPr id="19" name="Foliennummernplatzhalter 18">
            <a:extLst>
              <a:ext uri="{FF2B5EF4-FFF2-40B4-BE49-F238E27FC236}">
                <a16:creationId xmlns:a16="http://schemas.microsoft.com/office/drawing/2014/main" id="{4DEAA0D1-7CE1-4B77-9C86-09043EF92468}"/>
              </a:ext>
            </a:extLst>
          </p:cNvPr>
          <p:cNvSpPr>
            <a:spLocks noGrp="1"/>
          </p:cNvSpPr>
          <p:nvPr>
            <p:ph type="sldNum" sz="quarter" idx="20"/>
          </p:nvPr>
        </p:nvSpPr>
        <p:spPr/>
        <p:txBody>
          <a:bodyPr/>
          <a:lstStyle/>
          <a:p>
            <a:fld id="{0F0C01FE-33F2-48FE-ABF3-A309D39FFCED}" type="slidenum">
              <a:rPr lang="de-AT" noProof="0" smtClean="0"/>
              <a:pPr/>
              <a:t>‹#›</a:t>
            </a:fld>
            <a:endParaRPr lang="de-AT" noProof="0"/>
          </a:p>
        </p:txBody>
      </p:sp>
      <p:sp>
        <p:nvSpPr>
          <p:cNvPr id="17" name="Datumsplatzhalter 16">
            <a:extLst>
              <a:ext uri="{FF2B5EF4-FFF2-40B4-BE49-F238E27FC236}">
                <a16:creationId xmlns:a16="http://schemas.microsoft.com/office/drawing/2014/main" id="{3C6712B5-A3DE-4499-A62D-AA18C10CB775}"/>
              </a:ext>
            </a:extLst>
          </p:cNvPr>
          <p:cNvSpPr>
            <a:spLocks noGrp="1"/>
          </p:cNvSpPr>
          <p:nvPr>
            <p:ph type="dt" sz="half" idx="18"/>
          </p:nvPr>
        </p:nvSpPr>
        <p:spPr/>
        <p:txBody>
          <a:bodyPr/>
          <a:lstStyle/>
          <a:p>
            <a:fld id="{FF343358-A5F5-489C-8189-5A633CFDE27F}" type="datetime1">
              <a:rPr lang="de-AT" noProof="0" smtClean="0"/>
              <a:pPr/>
              <a:t>15.04.2026</a:t>
            </a:fld>
            <a:endParaRPr lang="de-AT" noProof="0"/>
          </a:p>
        </p:txBody>
      </p:sp>
    </p:spTree>
    <p:extLst>
      <p:ext uri="{BB962C8B-B14F-4D97-AF65-F5344CB8AC3E}">
        <p14:creationId xmlns:p14="http://schemas.microsoft.com/office/powerpoint/2010/main" val="2185431267"/>
      </p:ext>
    </p:extLst>
  </p:cSld>
  <p:clrMapOvr>
    <a:masterClrMapping/>
  </p:clrMapOvr>
  <p:extLst>
    <p:ext uri="{DCECCB84-F9BA-43D5-87BE-67443E8EF086}">
      <p15:sldGuideLst xmlns:p15="http://schemas.microsoft.com/office/powerpoint/2012/main">
        <p15:guide id="1" pos="3840" userDrawn="1">
          <p15:clr>
            <a:srgbClr val="FBAE40"/>
          </p15:clr>
        </p15:guide>
        <p15:guide id="2" pos="257" userDrawn="1">
          <p15:clr>
            <a:srgbClr val="FBAE40"/>
          </p15:clr>
        </p15:guide>
        <p15:guide id="3" orient="horz" pos="75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Zwei Inhalte">
    <p:spTree>
      <p:nvGrpSpPr>
        <p:cNvPr id="1" name=""/>
        <p:cNvGrpSpPr/>
        <p:nvPr/>
      </p:nvGrpSpPr>
      <p:grpSpPr>
        <a:xfrm>
          <a:off x="0" y="0"/>
          <a:ext cx="0" cy="0"/>
          <a:chOff x="0" y="0"/>
          <a:chExt cx="0" cy="0"/>
        </a:xfrm>
      </p:grpSpPr>
      <p:sp>
        <p:nvSpPr>
          <p:cNvPr id="8" name="Titel 1">
            <a:extLst>
              <a:ext uri="{FF2B5EF4-FFF2-40B4-BE49-F238E27FC236}">
                <a16:creationId xmlns:a16="http://schemas.microsoft.com/office/drawing/2014/main" id="{F85A95CC-41D7-4647-B396-CD5E1596902B}"/>
              </a:ext>
            </a:extLst>
          </p:cNvPr>
          <p:cNvSpPr>
            <a:spLocks noGrp="1"/>
          </p:cNvSpPr>
          <p:nvPr>
            <p:ph type="title" hasCustomPrompt="1"/>
          </p:nvPr>
        </p:nvSpPr>
        <p:spPr>
          <a:xfrm>
            <a:off x="285745" y="337736"/>
            <a:ext cx="10442006" cy="1325563"/>
          </a:xfrm>
        </p:spPr>
        <p:txBody>
          <a:bodyPr/>
          <a:lstStyle>
            <a:lvl1pPr>
              <a:defRPr sz="4000"/>
            </a:lvl1pPr>
          </a:lstStyle>
          <a:p>
            <a:r>
              <a:rPr lang="de-AT" noProof="0"/>
              <a:t>Folien-Titel einfügen</a:t>
            </a:r>
          </a:p>
        </p:txBody>
      </p:sp>
      <p:sp>
        <p:nvSpPr>
          <p:cNvPr id="13" name="Textplatzhalter 8">
            <a:extLst>
              <a:ext uri="{FF2B5EF4-FFF2-40B4-BE49-F238E27FC236}">
                <a16:creationId xmlns:a16="http://schemas.microsoft.com/office/drawing/2014/main" id="{C931BD99-6560-4485-8B92-7EE51CB084A2}"/>
              </a:ext>
            </a:extLst>
          </p:cNvPr>
          <p:cNvSpPr>
            <a:spLocks noGrp="1"/>
          </p:cNvSpPr>
          <p:nvPr>
            <p:ph type="body" sz="quarter" idx="17"/>
          </p:nvPr>
        </p:nvSpPr>
        <p:spPr>
          <a:xfrm>
            <a:off x="303330" y="1917299"/>
            <a:ext cx="5072590" cy="4148607"/>
          </a:xfrm>
        </p:spPr>
        <p:txBody>
          <a:bodyPr/>
          <a:lstStyle/>
          <a:p>
            <a:pPr lvl="0"/>
            <a:r>
              <a:rPr lang="de-AT" noProof="0"/>
              <a:t>Mastertextformat bearbeiten</a:t>
            </a:r>
          </a:p>
          <a:p>
            <a:pPr lvl="1"/>
            <a:r>
              <a:rPr lang="de-AT" noProof="0"/>
              <a:t>Zweite Ebene</a:t>
            </a:r>
          </a:p>
          <a:p>
            <a:pPr lvl="2"/>
            <a:r>
              <a:rPr lang="de-AT" noProof="0"/>
              <a:t>Dritte Ebene</a:t>
            </a:r>
          </a:p>
          <a:p>
            <a:pPr lvl="3"/>
            <a:r>
              <a:rPr lang="de-AT" noProof="0"/>
              <a:t>Vierte Ebene</a:t>
            </a:r>
          </a:p>
          <a:p>
            <a:pPr lvl="4"/>
            <a:r>
              <a:rPr lang="de-AT" noProof="0"/>
              <a:t>Fünfte Ebene</a:t>
            </a:r>
          </a:p>
        </p:txBody>
      </p:sp>
      <p:sp>
        <p:nvSpPr>
          <p:cNvPr id="14" name="Textplatzhalter 8">
            <a:extLst>
              <a:ext uri="{FF2B5EF4-FFF2-40B4-BE49-F238E27FC236}">
                <a16:creationId xmlns:a16="http://schemas.microsoft.com/office/drawing/2014/main" id="{B346AFD8-D81C-4C30-9F94-05F366561B7A}"/>
              </a:ext>
            </a:extLst>
          </p:cNvPr>
          <p:cNvSpPr>
            <a:spLocks noGrp="1"/>
          </p:cNvSpPr>
          <p:nvPr>
            <p:ph type="body" sz="quarter" idx="18"/>
          </p:nvPr>
        </p:nvSpPr>
        <p:spPr>
          <a:xfrm>
            <a:off x="5649021" y="1917298"/>
            <a:ext cx="5072590" cy="4148607"/>
          </a:xfrm>
        </p:spPr>
        <p:txBody>
          <a:bodyPr/>
          <a:lstStyle/>
          <a:p>
            <a:pPr lvl="0"/>
            <a:r>
              <a:rPr lang="de-AT" noProof="0"/>
              <a:t>Mastertextformat bearbeiten</a:t>
            </a:r>
          </a:p>
          <a:p>
            <a:pPr lvl="1"/>
            <a:r>
              <a:rPr lang="de-AT" noProof="0"/>
              <a:t>Zweite Ebene</a:t>
            </a:r>
          </a:p>
          <a:p>
            <a:pPr lvl="2"/>
            <a:r>
              <a:rPr lang="de-AT" noProof="0"/>
              <a:t>Dritte Ebene</a:t>
            </a:r>
          </a:p>
          <a:p>
            <a:pPr lvl="3"/>
            <a:r>
              <a:rPr lang="de-AT" noProof="0"/>
              <a:t>Vierte Ebene</a:t>
            </a:r>
          </a:p>
          <a:p>
            <a:pPr lvl="4"/>
            <a:r>
              <a:rPr lang="de-AT" noProof="0"/>
              <a:t>Fünfte Ebene</a:t>
            </a:r>
          </a:p>
        </p:txBody>
      </p:sp>
      <p:sp>
        <p:nvSpPr>
          <p:cNvPr id="16" name="Foliennummernplatzhalter 15">
            <a:extLst>
              <a:ext uri="{FF2B5EF4-FFF2-40B4-BE49-F238E27FC236}">
                <a16:creationId xmlns:a16="http://schemas.microsoft.com/office/drawing/2014/main" id="{52DB9586-3E4F-4791-88BE-84AD52D1F0C8}"/>
              </a:ext>
            </a:extLst>
          </p:cNvPr>
          <p:cNvSpPr>
            <a:spLocks noGrp="1"/>
          </p:cNvSpPr>
          <p:nvPr>
            <p:ph type="sldNum" sz="quarter" idx="21"/>
          </p:nvPr>
        </p:nvSpPr>
        <p:spPr/>
        <p:txBody>
          <a:bodyPr/>
          <a:lstStyle/>
          <a:p>
            <a:fld id="{0F0C01FE-33F2-48FE-ABF3-A309D39FFCED}" type="slidenum">
              <a:rPr lang="de-AT" noProof="0" smtClean="0"/>
              <a:pPr/>
              <a:t>‹#›</a:t>
            </a:fld>
            <a:endParaRPr lang="de-AT" noProof="0"/>
          </a:p>
        </p:txBody>
      </p:sp>
      <p:sp>
        <p:nvSpPr>
          <p:cNvPr id="11" name="Datumsplatzhalter 10">
            <a:extLst>
              <a:ext uri="{FF2B5EF4-FFF2-40B4-BE49-F238E27FC236}">
                <a16:creationId xmlns:a16="http://schemas.microsoft.com/office/drawing/2014/main" id="{80E352F1-52F4-4540-8EA6-302E14F4D97F}"/>
              </a:ext>
            </a:extLst>
          </p:cNvPr>
          <p:cNvSpPr>
            <a:spLocks noGrp="1"/>
          </p:cNvSpPr>
          <p:nvPr>
            <p:ph type="dt" sz="half" idx="19"/>
          </p:nvPr>
        </p:nvSpPr>
        <p:spPr/>
        <p:txBody>
          <a:bodyPr/>
          <a:lstStyle/>
          <a:p>
            <a:fld id="{FF343358-A5F5-489C-8189-5A633CFDE27F}" type="datetime1">
              <a:rPr lang="de-AT" noProof="0" smtClean="0"/>
              <a:pPr/>
              <a:t>15.04.2026</a:t>
            </a:fld>
            <a:endParaRPr lang="de-AT" noProof="0"/>
          </a:p>
        </p:txBody>
      </p:sp>
      <p:cxnSp>
        <p:nvCxnSpPr>
          <p:cNvPr id="3" name="Gerader Verbinder 2">
            <a:extLst>
              <a:ext uri="{FF2B5EF4-FFF2-40B4-BE49-F238E27FC236}">
                <a16:creationId xmlns:a16="http://schemas.microsoft.com/office/drawing/2014/main" id="{AB16BE64-C4B0-4EDF-B0EC-45B07393CDE0}"/>
              </a:ext>
            </a:extLst>
          </p:cNvPr>
          <p:cNvCxnSpPr/>
          <p:nvPr userDrawn="1"/>
        </p:nvCxnSpPr>
        <p:spPr>
          <a:xfrm>
            <a:off x="5519936" y="1917298"/>
            <a:ext cx="0" cy="41486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Fußzeilenplatzhalter 17">
            <a:extLst>
              <a:ext uri="{FF2B5EF4-FFF2-40B4-BE49-F238E27FC236}">
                <a16:creationId xmlns:a16="http://schemas.microsoft.com/office/drawing/2014/main" id="{74E4913F-A322-D59B-BA2E-223607CC22CF}"/>
              </a:ext>
            </a:extLst>
          </p:cNvPr>
          <p:cNvSpPr>
            <a:spLocks noGrp="1"/>
          </p:cNvSpPr>
          <p:nvPr>
            <p:ph type="ftr" sz="quarter" idx="22"/>
          </p:nvPr>
        </p:nvSpPr>
        <p:spPr>
          <a:xfrm>
            <a:off x="3359696" y="6348478"/>
            <a:ext cx="5976663" cy="365125"/>
          </a:xfrm>
        </p:spPr>
        <p:txBody>
          <a:bodyPr/>
          <a:lstStyle/>
          <a:p>
            <a:endParaRPr lang="de-AT" noProof="0"/>
          </a:p>
        </p:txBody>
      </p:sp>
      <p:pic>
        <p:nvPicPr>
          <p:cNvPr id="4" name="Grafik 3">
            <a:extLst>
              <a:ext uri="{FF2B5EF4-FFF2-40B4-BE49-F238E27FC236}">
                <a16:creationId xmlns:a16="http://schemas.microsoft.com/office/drawing/2014/main" id="{F45291EE-73DE-15A6-0997-803C5A92344D}"/>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20608" y="6366657"/>
            <a:ext cx="1197866" cy="234696"/>
          </a:xfrm>
          <a:prstGeom prst="rect">
            <a:avLst/>
          </a:prstGeom>
        </p:spPr>
      </p:pic>
    </p:spTree>
    <p:extLst>
      <p:ext uri="{BB962C8B-B14F-4D97-AF65-F5344CB8AC3E}">
        <p14:creationId xmlns:p14="http://schemas.microsoft.com/office/powerpoint/2010/main" val="24513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olie mit 3 Bildern">
    <p:spTree>
      <p:nvGrpSpPr>
        <p:cNvPr id="1" name=""/>
        <p:cNvGrpSpPr/>
        <p:nvPr/>
      </p:nvGrpSpPr>
      <p:grpSpPr>
        <a:xfrm>
          <a:off x="0" y="0"/>
          <a:ext cx="0" cy="0"/>
          <a:chOff x="0" y="0"/>
          <a:chExt cx="0" cy="0"/>
        </a:xfrm>
      </p:grpSpPr>
      <p:sp>
        <p:nvSpPr>
          <p:cNvPr id="4" name="Bildplatzhalter 3">
            <a:extLst>
              <a:ext uri="{FF2B5EF4-FFF2-40B4-BE49-F238E27FC236}">
                <a16:creationId xmlns:a16="http://schemas.microsoft.com/office/drawing/2014/main" id="{A6CFBCB5-86A3-4FED-82AA-05A4B0A32C5C}"/>
              </a:ext>
            </a:extLst>
          </p:cNvPr>
          <p:cNvSpPr>
            <a:spLocks noGrp="1"/>
          </p:cNvSpPr>
          <p:nvPr>
            <p:ph type="pic" sz="quarter" idx="10" hasCustomPrompt="1"/>
          </p:nvPr>
        </p:nvSpPr>
        <p:spPr>
          <a:xfrm>
            <a:off x="0" y="0"/>
            <a:ext cx="4032452" cy="5233321"/>
          </a:xfrm>
          <a:prstGeom prst="rect">
            <a:avLst/>
          </a:prstGeom>
        </p:spPr>
        <p:txBody>
          <a:bodyPr anchor="ctr"/>
          <a:lstStyle>
            <a:lvl1pPr marL="0" indent="0" algn="ctr">
              <a:buNone/>
              <a:defRPr>
                <a:solidFill>
                  <a:schemeClr val="tx1"/>
                </a:solidFill>
                <a:sym typeface="Wingdings" panose="05000000000000000000" pitchFamily="2" charset="2"/>
              </a:defRPr>
            </a:lvl1pPr>
          </a:lstStyle>
          <a:p>
            <a:r>
              <a:rPr lang="de-AT" noProof="0"/>
              <a:t>Um ein Bild einzufügen,</a:t>
            </a:r>
            <a:br>
              <a:rPr lang="de-AT" noProof="0"/>
            </a:br>
            <a:r>
              <a:rPr lang="de-AT" noProof="0"/>
              <a:t>auf dieses Icon klicken</a:t>
            </a:r>
            <a:br>
              <a:rPr lang="de-AT" noProof="0"/>
            </a:br>
            <a:r>
              <a:rPr lang="de-AT" noProof="0">
                <a:sym typeface="Wingdings" panose="05000000000000000000" pitchFamily="2" charset="2"/>
              </a:rPr>
              <a:t></a:t>
            </a:r>
            <a:br>
              <a:rPr lang="de-AT" noProof="0">
                <a:sym typeface="Wingdings" panose="05000000000000000000" pitchFamily="2" charset="2"/>
              </a:rPr>
            </a:br>
            <a:br>
              <a:rPr lang="de-AT" noProof="0">
                <a:sym typeface="Wingdings" panose="05000000000000000000" pitchFamily="2" charset="2"/>
              </a:rPr>
            </a:br>
            <a:br>
              <a:rPr lang="de-AT" noProof="0">
                <a:sym typeface="Wingdings" panose="05000000000000000000" pitchFamily="2" charset="2"/>
              </a:rPr>
            </a:br>
            <a:br>
              <a:rPr lang="de-AT" noProof="0">
                <a:sym typeface="Wingdings" panose="05000000000000000000" pitchFamily="2" charset="2"/>
              </a:rPr>
            </a:br>
            <a:endParaRPr lang="de-AT" noProof="0">
              <a:sym typeface="Wingdings" panose="05000000000000000000" pitchFamily="2" charset="2"/>
            </a:endParaRPr>
          </a:p>
        </p:txBody>
      </p:sp>
      <p:sp>
        <p:nvSpPr>
          <p:cNvPr id="16" name="Credits 4">
            <a:extLst>
              <a:ext uri="{FF2B5EF4-FFF2-40B4-BE49-F238E27FC236}">
                <a16:creationId xmlns:a16="http://schemas.microsoft.com/office/drawing/2014/main" id="{1A91A73D-AA10-EA5B-88F7-BDB3FBF14EF5}"/>
              </a:ext>
            </a:extLst>
          </p:cNvPr>
          <p:cNvSpPr>
            <a:spLocks noGrp="1"/>
          </p:cNvSpPr>
          <p:nvPr>
            <p:ph type="body" sz="quarter" idx="26" hasCustomPrompt="1"/>
          </p:nvPr>
        </p:nvSpPr>
        <p:spPr>
          <a:xfrm rot="16200000">
            <a:off x="2431654" y="3617897"/>
            <a:ext cx="2841195" cy="287338"/>
          </a:xfrm>
        </p:spPr>
        <p:txBody>
          <a:bodyPr anchor="b"/>
          <a:lstStyle>
            <a:lvl1pPr marL="0" indent="0">
              <a:buNone/>
              <a:defRPr sz="1200"/>
            </a:lvl1pPr>
          </a:lstStyle>
          <a:p>
            <a:pPr lvl="0"/>
            <a:r>
              <a:rPr lang="de-AT" noProof="0"/>
              <a:t>Platzhalter für </a:t>
            </a:r>
            <a:r>
              <a:rPr lang="de-AT" noProof="0" err="1"/>
              <a:t>Credits</a:t>
            </a:r>
            <a:endParaRPr lang="de-AT" noProof="0"/>
          </a:p>
        </p:txBody>
      </p:sp>
      <p:sp>
        <p:nvSpPr>
          <p:cNvPr id="23" name="Textplatzhalter 21">
            <a:extLst>
              <a:ext uri="{FF2B5EF4-FFF2-40B4-BE49-F238E27FC236}">
                <a16:creationId xmlns:a16="http://schemas.microsoft.com/office/drawing/2014/main" id="{6B8AC877-5DA8-4B12-98CC-ABBFA7BA5B32}"/>
              </a:ext>
            </a:extLst>
          </p:cNvPr>
          <p:cNvSpPr>
            <a:spLocks noGrp="1"/>
          </p:cNvSpPr>
          <p:nvPr>
            <p:ph type="body" sz="quarter" idx="22"/>
          </p:nvPr>
        </p:nvSpPr>
        <p:spPr>
          <a:xfrm>
            <a:off x="144018" y="5301208"/>
            <a:ext cx="3744416" cy="648073"/>
          </a:xfrm>
        </p:spPr>
        <p:txBody>
          <a:bodyPr/>
          <a:lstStyle>
            <a:lvl1pPr marL="0" indent="0" algn="ctr">
              <a:buNone/>
              <a:defRPr/>
            </a:lvl1pPr>
          </a:lstStyle>
          <a:p>
            <a:pPr lvl="0"/>
            <a:r>
              <a:rPr lang="de-AT" noProof="0"/>
              <a:t>Mastertextformat bearbeiten</a:t>
            </a:r>
          </a:p>
        </p:txBody>
      </p:sp>
      <p:sp>
        <p:nvSpPr>
          <p:cNvPr id="14" name="Bildplatzhalter 3">
            <a:extLst>
              <a:ext uri="{FF2B5EF4-FFF2-40B4-BE49-F238E27FC236}">
                <a16:creationId xmlns:a16="http://schemas.microsoft.com/office/drawing/2014/main" id="{69640602-B273-4584-8F98-5D3D1F77AEB7}"/>
              </a:ext>
            </a:extLst>
          </p:cNvPr>
          <p:cNvSpPr>
            <a:spLocks noGrp="1"/>
          </p:cNvSpPr>
          <p:nvPr>
            <p:ph type="pic" sz="quarter" idx="19" hasCustomPrompt="1"/>
          </p:nvPr>
        </p:nvSpPr>
        <p:spPr>
          <a:xfrm>
            <a:off x="4079774" y="-2"/>
            <a:ext cx="4032452" cy="5233321"/>
          </a:xfrm>
          <a:prstGeom prst="rect">
            <a:avLst/>
          </a:prstGeom>
        </p:spPr>
        <p:txBody>
          <a:bodyPr anchor="ctr"/>
          <a:lstStyle>
            <a:lvl1pPr marL="0" indent="0" algn="ctr">
              <a:buNone/>
              <a:defRPr>
                <a:solidFill>
                  <a:schemeClr val="tx1"/>
                </a:solidFill>
                <a:sym typeface="Wingdings" panose="05000000000000000000" pitchFamily="2" charset="2"/>
              </a:defRPr>
            </a:lvl1pPr>
          </a:lstStyle>
          <a:p>
            <a:r>
              <a:rPr lang="de-AT" noProof="0"/>
              <a:t>Um ein Bild einzufügen,</a:t>
            </a:r>
            <a:br>
              <a:rPr lang="de-AT" noProof="0"/>
            </a:br>
            <a:r>
              <a:rPr lang="de-AT" noProof="0"/>
              <a:t>auf dieses Icon klicken</a:t>
            </a:r>
            <a:br>
              <a:rPr lang="de-AT" noProof="0"/>
            </a:br>
            <a:r>
              <a:rPr lang="de-AT" noProof="0">
                <a:sym typeface="Wingdings" panose="05000000000000000000" pitchFamily="2" charset="2"/>
              </a:rPr>
              <a:t></a:t>
            </a:r>
            <a:br>
              <a:rPr lang="de-AT" noProof="0">
                <a:sym typeface="Wingdings" panose="05000000000000000000" pitchFamily="2" charset="2"/>
              </a:rPr>
            </a:br>
            <a:br>
              <a:rPr lang="de-AT" noProof="0">
                <a:sym typeface="Wingdings" panose="05000000000000000000" pitchFamily="2" charset="2"/>
              </a:rPr>
            </a:br>
            <a:br>
              <a:rPr lang="de-AT" noProof="0">
                <a:sym typeface="Wingdings" panose="05000000000000000000" pitchFamily="2" charset="2"/>
              </a:rPr>
            </a:br>
            <a:br>
              <a:rPr lang="de-AT" noProof="0">
                <a:sym typeface="Wingdings" panose="05000000000000000000" pitchFamily="2" charset="2"/>
              </a:rPr>
            </a:br>
            <a:endParaRPr lang="de-AT" noProof="0">
              <a:sym typeface="Wingdings" panose="05000000000000000000" pitchFamily="2" charset="2"/>
            </a:endParaRPr>
          </a:p>
        </p:txBody>
      </p:sp>
      <p:sp>
        <p:nvSpPr>
          <p:cNvPr id="13" name="Credits 4">
            <a:extLst>
              <a:ext uri="{FF2B5EF4-FFF2-40B4-BE49-F238E27FC236}">
                <a16:creationId xmlns:a16="http://schemas.microsoft.com/office/drawing/2014/main" id="{EDE46BE4-DAAB-AF16-BFA9-29A8F1EDC0C5}"/>
              </a:ext>
            </a:extLst>
          </p:cNvPr>
          <p:cNvSpPr>
            <a:spLocks noGrp="1"/>
          </p:cNvSpPr>
          <p:nvPr>
            <p:ph type="body" sz="quarter" idx="25" hasCustomPrompt="1"/>
          </p:nvPr>
        </p:nvSpPr>
        <p:spPr>
          <a:xfrm rot="16200000">
            <a:off x="6505683" y="3617898"/>
            <a:ext cx="2841195" cy="287338"/>
          </a:xfrm>
        </p:spPr>
        <p:txBody>
          <a:bodyPr anchor="b"/>
          <a:lstStyle>
            <a:lvl1pPr marL="0" indent="0">
              <a:buNone/>
              <a:defRPr sz="1200"/>
            </a:lvl1pPr>
          </a:lstStyle>
          <a:p>
            <a:pPr lvl="0"/>
            <a:r>
              <a:rPr lang="de-AT" noProof="0"/>
              <a:t>Platzhalter für </a:t>
            </a:r>
            <a:r>
              <a:rPr lang="de-AT" noProof="0" err="1"/>
              <a:t>Credits</a:t>
            </a:r>
            <a:endParaRPr lang="de-AT" noProof="0"/>
          </a:p>
        </p:txBody>
      </p:sp>
      <p:sp>
        <p:nvSpPr>
          <p:cNvPr id="22" name="Textplatzhalter 21">
            <a:extLst>
              <a:ext uri="{FF2B5EF4-FFF2-40B4-BE49-F238E27FC236}">
                <a16:creationId xmlns:a16="http://schemas.microsoft.com/office/drawing/2014/main" id="{835E3CFE-7D1A-4BA5-A2FD-DEB44163E172}"/>
              </a:ext>
            </a:extLst>
          </p:cNvPr>
          <p:cNvSpPr>
            <a:spLocks noGrp="1"/>
          </p:cNvSpPr>
          <p:nvPr>
            <p:ph type="body" sz="quarter" idx="21"/>
          </p:nvPr>
        </p:nvSpPr>
        <p:spPr>
          <a:xfrm>
            <a:off x="4223792" y="5301209"/>
            <a:ext cx="3744416" cy="648073"/>
          </a:xfrm>
        </p:spPr>
        <p:txBody>
          <a:bodyPr/>
          <a:lstStyle>
            <a:lvl1pPr marL="0" indent="0" algn="ctr">
              <a:buNone/>
              <a:defRPr/>
            </a:lvl1pPr>
          </a:lstStyle>
          <a:p>
            <a:pPr lvl="0"/>
            <a:r>
              <a:rPr lang="de-AT" noProof="0"/>
              <a:t>Mastertextformat bearbeiten</a:t>
            </a:r>
          </a:p>
        </p:txBody>
      </p:sp>
      <p:sp>
        <p:nvSpPr>
          <p:cNvPr id="15" name="Bildplatzhalter 3">
            <a:extLst>
              <a:ext uri="{FF2B5EF4-FFF2-40B4-BE49-F238E27FC236}">
                <a16:creationId xmlns:a16="http://schemas.microsoft.com/office/drawing/2014/main" id="{EDA93A25-2132-41EA-8D4E-EC8644898806}"/>
              </a:ext>
            </a:extLst>
          </p:cNvPr>
          <p:cNvSpPr>
            <a:spLocks noGrp="1"/>
          </p:cNvSpPr>
          <p:nvPr>
            <p:ph type="pic" sz="quarter" idx="20" hasCustomPrompt="1"/>
          </p:nvPr>
        </p:nvSpPr>
        <p:spPr>
          <a:xfrm>
            <a:off x="8159548" y="-21771"/>
            <a:ext cx="4032452" cy="5250971"/>
          </a:xfrm>
          <a:custGeom>
            <a:avLst/>
            <a:gdLst>
              <a:gd name="connsiteX0" fmla="*/ 0 w 4032452"/>
              <a:gd name="connsiteY0" fmla="*/ 0 h 5233321"/>
              <a:gd name="connsiteX1" fmla="*/ 4032452 w 4032452"/>
              <a:gd name="connsiteY1" fmla="*/ 0 h 5233321"/>
              <a:gd name="connsiteX2" fmla="*/ 4032452 w 4032452"/>
              <a:gd name="connsiteY2" fmla="*/ 5233321 h 5233321"/>
              <a:gd name="connsiteX3" fmla="*/ 0 w 4032452"/>
              <a:gd name="connsiteY3" fmla="*/ 5233321 h 5233321"/>
              <a:gd name="connsiteX4" fmla="*/ 0 w 4032452"/>
              <a:gd name="connsiteY4" fmla="*/ 0 h 5233321"/>
              <a:gd name="connsiteX0" fmla="*/ 0 w 4032452"/>
              <a:gd name="connsiteY0" fmla="*/ 0 h 5233321"/>
              <a:gd name="connsiteX1" fmla="*/ 4032452 w 4032452"/>
              <a:gd name="connsiteY1" fmla="*/ 0 h 5233321"/>
              <a:gd name="connsiteX2" fmla="*/ 4032452 w 4032452"/>
              <a:gd name="connsiteY2" fmla="*/ 1528121 h 5233321"/>
              <a:gd name="connsiteX3" fmla="*/ 4032452 w 4032452"/>
              <a:gd name="connsiteY3" fmla="*/ 5233321 h 5233321"/>
              <a:gd name="connsiteX4" fmla="*/ 0 w 4032452"/>
              <a:gd name="connsiteY4" fmla="*/ 5233321 h 5233321"/>
              <a:gd name="connsiteX5" fmla="*/ 0 w 4032452"/>
              <a:gd name="connsiteY5" fmla="*/ 0 h 5233321"/>
              <a:gd name="connsiteX0" fmla="*/ 0 w 4032452"/>
              <a:gd name="connsiteY0" fmla="*/ 17650 h 5250971"/>
              <a:gd name="connsiteX1" fmla="*/ 2965652 w 4032452"/>
              <a:gd name="connsiteY1" fmla="*/ 0 h 5250971"/>
              <a:gd name="connsiteX2" fmla="*/ 4032452 w 4032452"/>
              <a:gd name="connsiteY2" fmla="*/ 17650 h 5250971"/>
              <a:gd name="connsiteX3" fmla="*/ 4032452 w 4032452"/>
              <a:gd name="connsiteY3" fmla="*/ 1545771 h 5250971"/>
              <a:gd name="connsiteX4" fmla="*/ 4032452 w 4032452"/>
              <a:gd name="connsiteY4" fmla="*/ 5250971 h 5250971"/>
              <a:gd name="connsiteX5" fmla="*/ 0 w 4032452"/>
              <a:gd name="connsiteY5" fmla="*/ 5250971 h 5250971"/>
              <a:gd name="connsiteX6" fmla="*/ 0 w 4032452"/>
              <a:gd name="connsiteY6" fmla="*/ 17650 h 5250971"/>
              <a:gd name="connsiteX0" fmla="*/ 0 w 4032452"/>
              <a:gd name="connsiteY0" fmla="*/ 17650 h 5250971"/>
              <a:gd name="connsiteX1" fmla="*/ 2965652 w 4032452"/>
              <a:gd name="connsiteY1" fmla="*/ 0 h 5250971"/>
              <a:gd name="connsiteX2" fmla="*/ 2954766 w 4032452"/>
              <a:gd name="connsiteY2" fmla="*/ 1552536 h 5250971"/>
              <a:gd name="connsiteX3" fmla="*/ 4032452 w 4032452"/>
              <a:gd name="connsiteY3" fmla="*/ 1545771 h 5250971"/>
              <a:gd name="connsiteX4" fmla="*/ 4032452 w 4032452"/>
              <a:gd name="connsiteY4" fmla="*/ 5250971 h 5250971"/>
              <a:gd name="connsiteX5" fmla="*/ 0 w 4032452"/>
              <a:gd name="connsiteY5" fmla="*/ 5250971 h 5250971"/>
              <a:gd name="connsiteX6" fmla="*/ 0 w 4032452"/>
              <a:gd name="connsiteY6" fmla="*/ 17650 h 5250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2452" h="5250971">
                <a:moveTo>
                  <a:pt x="0" y="17650"/>
                </a:moveTo>
                <a:lnTo>
                  <a:pt x="2965652" y="0"/>
                </a:lnTo>
                <a:cubicBezTo>
                  <a:pt x="2962023" y="517512"/>
                  <a:pt x="2958395" y="1035024"/>
                  <a:pt x="2954766" y="1552536"/>
                </a:cubicBezTo>
                <a:lnTo>
                  <a:pt x="4032452" y="1545771"/>
                </a:lnTo>
                <a:lnTo>
                  <a:pt x="4032452" y="5250971"/>
                </a:lnTo>
                <a:lnTo>
                  <a:pt x="0" y="5250971"/>
                </a:lnTo>
                <a:lnTo>
                  <a:pt x="0" y="17650"/>
                </a:lnTo>
                <a:close/>
              </a:path>
            </a:pathLst>
          </a:custGeom>
        </p:spPr>
        <p:txBody>
          <a:bodyPr anchor="ctr"/>
          <a:lstStyle>
            <a:lvl1pPr marL="0" indent="0" algn="ctr">
              <a:buNone/>
              <a:defRPr>
                <a:solidFill>
                  <a:schemeClr val="tx1"/>
                </a:solidFill>
                <a:sym typeface="Wingdings" panose="05000000000000000000" pitchFamily="2" charset="2"/>
              </a:defRPr>
            </a:lvl1pPr>
          </a:lstStyle>
          <a:p>
            <a:r>
              <a:rPr lang="de-AT" noProof="0"/>
              <a:t>Um ein Bild einzufügen,</a:t>
            </a:r>
            <a:br>
              <a:rPr lang="de-AT" noProof="0"/>
            </a:br>
            <a:r>
              <a:rPr lang="de-AT" noProof="0"/>
              <a:t>auf dieses Icon klicken</a:t>
            </a:r>
            <a:br>
              <a:rPr lang="de-AT" noProof="0"/>
            </a:br>
            <a:r>
              <a:rPr lang="de-AT" noProof="0">
                <a:sym typeface="Wingdings" panose="05000000000000000000" pitchFamily="2" charset="2"/>
              </a:rPr>
              <a:t></a:t>
            </a:r>
            <a:br>
              <a:rPr lang="de-AT" noProof="0">
                <a:sym typeface="Wingdings" panose="05000000000000000000" pitchFamily="2" charset="2"/>
              </a:rPr>
            </a:br>
            <a:br>
              <a:rPr lang="de-AT" noProof="0">
                <a:sym typeface="Wingdings" panose="05000000000000000000" pitchFamily="2" charset="2"/>
              </a:rPr>
            </a:br>
            <a:br>
              <a:rPr lang="de-AT" noProof="0">
                <a:sym typeface="Wingdings" panose="05000000000000000000" pitchFamily="2" charset="2"/>
              </a:rPr>
            </a:br>
            <a:br>
              <a:rPr lang="de-AT" noProof="0">
                <a:sym typeface="Wingdings" panose="05000000000000000000" pitchFamily="2" charset="2"/>
              </a:rPr>
            </a:br>
            <a:endParaRPr lang="de-AT" noProof="0">
              <a:sym typeface="Wingdings" panose="05000000000000000000" pitchFamily="2" charset="2"/>
            </a:endParaRPr>
          </a:p>
        </p:txBody>
      </p:sp>
      <p:sp>
        <p:nvSpPr>
          <p:cNvPr id="12" name="Credits 4">
            <a:extLst>
              <a:ext uri="{FF2B5EF4-FFF2-40B4-BE49-F238E27FC236}">
                <a16:creationId xmlns:a16="http://schemas.microsoft.com/office/drawing/2014/main" id="{ED2C388E-841F-20CC-74DA-2A33E2F0F92B}"/>
              </a:ext>
            </a:extLst>
          </p:cNvPr>
          <p:cNvSpPr>
            <a:spLocks noGrp="1"/>
          </p:cNvSpPr>
          <p:nvPr>
            <p:ph type="body" sz="quarter" idx="24" hasCustomPrompt="1"/>
          </p:nvPr>
        </p:nvSpPr>
        <p:spPr>
          <a:xfrm rot="16200000">
            <a:off x="10579712" y="3617899"/>
            <a:ext cx="2841195" cy="287338"/>
          </a:xfrm>
        </p:spPr>
        <p:txBody>
          <a:bodyPr anchor="b"/>
          <a:lstStyle>
            <a:lvl1pPr marL="0" indent="0">
              <a:buNone/>
              <a:defRPr sz="1200"/>
            </a:lvl1pPr>
          </a:lstStyle>
          <a:p>
            <a:pPr lvl="0"/>
            <a:r>
              <a:rPr lang="de-AT" noProof="0"/>
              <a:t>Platzhalter für </a:t>
            </a:r>
            <a:r>
              <a:rPr lang="de-AT" noProof="0" err="1"/>
              <a:t>Credits</a:t>
            </a:r>
            <a:endParaRPr lang="de-AT" noProof="0"/>
          </a:p>
        </p:txBody>
      </p:sp>
      <p:sp>
        <p:nvSpPr>
          <p:cNvPr id="24" name="Textplatzhalter 21">
            <a:extLst>
              <a:ext uri="{FF2B5EF4-FFF2-40B4-BE49-F238E27FC236}">
                <a16:creationId xmlns:a16="http://schemas.microsoft.com/office/drawing/2014/main" id="{626611A3-0B03-4143-B7AB-6DA9263A4493}"/>
              </a:ext>
            </a:extLst>
          </p:cNvPr>
          <p:cNvSpPr>
            <a:spLocks noGrp="1"/>
          </p:cNvSpPr>
          <p:nvPr>
            <p:ph type="body" sz="quarter" idx="23"/>
          </p:nvPr>
        </p:nvSpPr>
        <p:spPr>
          <a:xfrm>
            <a:off x="8303566" y="5301207"/>
            <a:ext cx="3744416" cy="648073"/>
          </a:xfrm>
        </p:spPr>
        <p:txBody>
          <a:bodyPr/>
          <a:lstStyle>
            <a:lvl1pPr marL="0" indent="0" algn="ctr">
              <a:buNone/>
              <a:defRPr/>
            </a:lvl1pPr>
          </a:lstStyle>
          <a:p>
            <a:pPr lvl="0"/>
            <a:r>
              <a:rPr lang="de-AT" noProof="0"/>
              <a:t>Mastertextformat bearbeiten</a:t>
            </a:r>
          </a:p>
        </p:txBody>
      </p:sp>
      <p:sp>
        <p:nvSpPr>
          <p:cNvPr id="7" name="Foliennummernplatzhalter 6">
            <a:extLst>
              <a:ext uri="{FF2B5EF4-FFF2-40B4-BE49-F238E27FC236}">
                <a16:creationId xmlns:a16="http://schemas.microsoft.com/office/drawing/2014/main" id="{19BC82C2-609B-4175-959A-DDCC0A351A78}"/>
              </a:ext>
            </a:extLst>
          </p:cNvPr>
          <p:cNvSpPr>
            <a:spLocks noGrp="1"/>
          </p:cNvSpPr>
          <p:nvPr>
            <p:ph type="sldNum" sz="quarter" idx="13"/>
          </p:nvPr>
        </p:nvSpPr>
        <p:spPr/>
        <p:txBody>
          <a:bodyPr/>
          <a:lstStyle/>
          <a:p>
            <a:fld id="{0F0C01FE-33F2-48FE-ABF3-A309D39FFCED}" type="slidenum">
              <a:rPr lang="de-AT" noProof="0" smtClean="0"/>
              <a:pPr/>
              <a:t>‹#›</a:t>
            </a:fld>
            <a:endParaRPr lang="de-AT" noProof="0"/>
          </a:p>
        </p:txBody>
      </p:sp>
      <p:sp>
        <p:nvSpPr>
          <p:cNvPr id="2" name="Datumsplatzhalter 1">
            <a:extLst>
              <a:ext uri="{FF2B5EF4-FFF2-40B4-BE49-F238E27FC236}">
                <a16:creationId xmlns:a16="http://schemas.microsoft.com/office/drawing/2014/main" id="{4CCA2C2A-63DA-41BE-BA24-0AA11FDE2B16}"/>
              </a:ext>
            </a:extLst>
          </p:cNvPr>
          <p:cNvSpPr>
            <a:spLocks noGrp="1"/>
          </p:cNvSpPr>
          <p:nvPr>
            <p:ph type="dt" sz="half" idx="11"/>
          </p:nvPr>
        </p:nvSpPr>
        <p:spPr/>
        <p:txBody>
          <a:bodyPr/>
          <a:lstStyle/>
          <a:p>
            <a:fld id="{FF343358-A5F5-489C-8189-5A633CFDE27F}" type="datetime1">
              <a:rPr lang="de-AT" noProof="0" smtClean="0"/>
              <a:pPr/>
              <a:t>15.04.2026</a:t>
            </a:fld>
            <a:endParaRPr lang="de-AT" noProof="0"/>
          </a:p>
        </p:txBody>
      </p:sp>
      <p:sp>
        <p:nvSpPr>
          <p:cNvPr id="5" name="Fußzeilenplatzhalter 17">
            <a:extLst>
              <a:ext uri="{FF2B5EF4-FFF2-40B4-BE49-F238E27FC236}">
                <a16:creationId xmlns:a16="http://schemas.microsoft.com/office/drawing/2014/main" id="{9F54CD4C-5038-1042-6E1D-02352C141F95}"/>
              </a:ext>
            </a:extLst>
          </p:cNvPr>
          <p:cNvSpPr>
            <a:spLocks noGrp="1"/>
          </p:cNvSpPr>
          <p:nvPr>
            <p:ph type="ftr" sz="quarter" idx="27"/>
          </p:nvPr>
        </p:nvSpPr>
        <p:spPr>
          <a:xfrm>
            <a:off x="3503712" y="6348478"/>
            <a:ext cx="5832648" cy="365125"/>
          </a:xfrm>
        </p:spPr>
        <p:txBody>
          <a:bodyPr/>
          <a:lstStyle/>
          <a:p>
            <a:endParaRPr lang="de-AT" noProof="0"/>
          </a:p>
        </p:txBody>
      </p:sp>
      <p:pic>
        <p:nvPicPr>
          <p:cNvPr id="6" name="Grafik 5">
            <a:extLst>
              <a:ext uri="{FF2B5EF4-FFF2-40B4-BE49-F238E27FC236}">
                <a16:creationId xmlns:a16="http://schemas.microsoft.com/office/drawing/2014/main" id="{EF6CD11D-00D4-01E8-B092-0EFB3FB94DD4}"/>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20608" y="6366657"/>
            <a:ext cx="1197866" cy="234696"/>
          </a:xfrm>
          <a:prstGeom prst="rect">
            <a:avLst/>
          </a:prstGeom>
        </p:spPr>
      </p:pic>
    </p:spTree>
    <p:extLst>
      <p:ext uri="{BB962C8B-B14F-4D97-AF65-F5344CB8AC3E}">
        <p14:creationId xmlns:p14="http://schemas.microsoft.com/office/powerpoint/2010/main" val="3376868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sp>
        <p:nvSpPr>
          <p:cNvPr id="9" name="Titel 1">
            <a:extLst>
              <a:ext uri="{FF2B5EF4-FFF2-40B4-BE49-F238E27FC236}">
                <a16:creationId xmlns:a16="http://schemas.microsoft.com/office/drawing/2014/main" id="{BC7C80B5-0A4E-4068-A3FC-94207399982E}"/>
              </a:ext>
            </a:extLst>
          </p:cNvPr>
          <p:cNvSpPr>
            <a:spLocks noGrp="1"/>
          </p:cNvSpPr>
          <p:nvPr>
            <p:ph type="title" hasCustomPrompt="1"/>
          </p:nvPr>
        </p:nvSpPr>
        <p:spPr>
          <a:xfrm>
            <a:off x="285745" y="337736"/>
            <a:ext cx="10442006" cy="1325563"/>
          </a:xfrm>
        </p:spPr>
        <p:txBody>
          <a:bodyPr/>
          <a:lstStyle>
            <a:lvl1pPr>
              <a:defRPr sz="4000"/>
            </a:lvl1pPr>
          </a:lstStyle>
          <a:p>
            <a:r>
              <a:rPr lang="de-AT" noProof="0"/>
              <a:t>Folien-Titel einfügen</a:t>
            </a:r>
          </a:p>
        </p:txBody>
      </p:sp>
      <p:sp>
        <p:nvSpPr>
          <p:cNvPr id="13" name="Foliennummernplatzhalter 12">
            <a:extLst>
              <a:ext uri="{FF2B5EF4-FFF2-40B4-BE49-F238E27FC236}">
                <a16:creationId xmlns:a16="http://schemas.microsoft.com/office/drawing/2014/main" id="{36EA304E-C605-4627-96B2-E26D420F6334}"/>
              </a:ext>
            </a:extLst>
          </p:cNvPr>
          <p:cNvSpPr>
            <a:spLocks noGrp="1"/>
          </p:cNvSpPr>
          <p:nvPr>
            <p:ph type="sldNum" sz="quarter" idx="12"/>
          </p:nvPr>
        </p:nvSpPr>
        <p:spPr/>
        <p:txBody>
          <a:bodyPr/>
          <a:lstStyle/>
          <a:p>
            <a:fld id="{0F0C01FE-33F2-48FE-ABF3-A309D39FFCED}" type="slidenum">
              <a:rPr lang="de-AT" noProof="0" smtClean="0"/>
              <a:pPr/>
              <a:t>‹#›</a:t>
            </a:fld>
            <a:endParaRPr lang="de-AT" noProof="0"/>
          </a:p>
        </p:txBody>
      </p:sp>
      <p:sp>
        <p:nvSpPr>
          <p:cNvPr id="11" name="Datumsplatzhalter 10">
            <a:extLst>
              <a:ext uri="{FF2B5EF4-FFF2-40B4-BE49-F238E27FC236}">
                <a16:creationId xmlns:a16="http://schemas.microsoft.com/office/drawing/2014/main" id="{0DA32738-D7E7-4FE3-B93A-719E442D8728}"/>
              </a:ext>
            </a:extLst>
          </p:cNvPr>
          <p:cNvSpPr>
            <a:spLocks noGrp="1"/>
          </p:cNvSpPr>
          <p:nvPr>
            <p:ph type="dt" sz="half" idx="10"/>
          </p:nvPr>
        </p:nvSpPr>
        <p:spPr/>
        <p:txBody>
          <a:bodyPr/>
          <a:lstStyle/>
          <a:p>
            <a:fld id="{FF343358-A5F5-489C-8189-5A633CFDE27F}" type="datetime1">
              <a:rPr lang="de-AT" noProof="0" smtClean="0"/>
              <a:pPr/>
              <a:t>15.04.2026</a:t>
            </a:fld>
            <a:endParaRPr lang="de-AT" noProof="0"/>
          </a:p>
        </p:txBody>
      </p:sp>
      <p:sp>
        <p:nvSpPr>
          <p:cNvPr id="2" name="Fußzeilenplatzhalter 17">
            <a:extLst>
              <a:ext uri="{FF2B5EF4-FFF2-40B4-BE49-F238E27FC236}">
                <a16:creationId xmlns:a16="http://schemas.microsoft.com/office/drawing/2014/main" id="{3A7DC9DD-4268-D984-1324-1EEDE4C397ED}"/>
              </a:ext>
            </a:extLst>
          </p:cNvPr>
          <p:cNvSpPr>
            <a:spLocks noGrp="1"/>
          </p:cNvSpPr>
          <p:nvPr>
            <p:ph type="ftr" sz="quarter" idx="19"/>
          </p:nvPr>
        </p:nvSpPr>
        <p:spPr>
          <a:xfrm>
            <a:off x="3431704" y="6348478"/>
            <a:ext cx="5904656" cy="365125"/>
          </a:xfrm>
        </p:spPr>
        <p:txBody>
          <a:bodyPr/>
          <a:lstStyle/>
          <a:p>
            <a:endParaRPr lang="de-AT" noProof="0"/>
          </a:p>
        </p:txBody>
      </p:sp>
      <p:pic>
        <p:nvPicPr>
          <p:cNvPr id="3" name="Grafik 2">
            <a:extLst>
              <a:ext uri="{FF2B5EF4-FFF2-40B4-BE49-F238E27FC236}">
                <a16:creationId xmlns:a16="http://schemas.microsoft.com/office/drawing/2014/main" id="{6D9C12DE-4307-4D4C-2044-3BA2FC4DC0E7}"/>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20608" y="6366657"/>
            <a:ext cx="1197866" cy="234696"/>
          </a:xfrm>
          <a:prstGeom prst="rect">
            <a:avLst/>
          </a:prstGeom>
        </p:spPr>
      </p:pic>
    </p:spTree>
    <p:extLst>
      <p:ext uri="{BB962C8B-B14F-4D97-AF65-F5344CB8AC3E}">
        <p14:creationId xmlns:p14="http://schemas.microsoft.com/office/powerpoint/2010/main" val="1103301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Leer-Folie">
    <p:spTree>
      <p:nvGrpSpPr>
        <p:cNvPr id="1" name=""/>
        <p:cNvGrpSpPr/>
        <p:nvPr/>
      </p:nvGrpSpPr>
      <p:grpSpPr>
        <a:xfrm>
          <a:off x="0" y="0"/>
          <a:ext cx="0" cy="0"/>
          <a:chOff x="0" y="0"/>
          <a:chExt cx="0" cy="0"/>
        </a:xfrm>
      </p:grpSpPr>
      <p:sp>
        <p:nvSpPr>
          <p:cNvPr id="10" name="Foliennummernplatzhalter 9">
            <a:extLst>
              <a:ext uri="{FF2B5EF4-FFF2-40B4-BE49-F238E27FC236}">
                <a16:creationId xmlns:a16="http://schemas.microsoft.com/office/drawing/2014/main" id="{FEAEFDB7-8C14-4E9D-9527-20E449E02503}"/>
              </a:ext>
            </a:extLst>
          </p:cNvPr>
          <p:cNvSpPr>
            <a:spLocks noGrp="1"/>
          </p:cNvSpPr>
          <p:nvPr>
            <p:ph type="sldNum" sz="quarter" idx="12"/>
          </p:nvPr>
        </p:nvSpPr>
        <p:spPr/>
        <p:txBody>
          <a:bodyPr/>
          <a:lstStyle/>
          <a:p>
            <a:fld id="{0F0C01FE-33F2-48FE-ABF3-A309D39FFCED}" type="slidenum">
              <a:rPr lang="de-AT" noProof="0" smtClean="0"/>
              <a:pPr/>
              <a:t>‹#›</a:t>
            </a:fld>
            <a:endParaRPr lang="de-AT" noProof="0"/>
          </a:p>
        </p:txBody>
      </p:sp>
      <p:sp>
        <p:nvSpPr>
          <p:cNvPr id="7" name="Datumsplatzhalter 6">
            <a:extLst>
              <a:ext uri="{FF2B5EF4-FFF2-40B4-BE49-F238E27FC236}">
                <a16:creationId xmlns:a16="http://schemas.microsoft.com/office/drawing/2014/main" id="{D28F9507-E4E6-4394-8AD3-C192E4D4B792}"/>
              </a:ext>
            </a:extLst>
          </p:cNvPr>
          <p:cNvSpPr>
            <a:spLocks noGrp="1"/>
          </p:cNvSpPr>
          <p:nvPr>
            <p:ph type="dt" sz="half" idx="10"/>
          </p:nvPr>
        </p:nvSpPr>
        <p:spPr/>
        <p:txBody>
          <a:bodyPr/>
          <a:lstStyle/>
          <a:p>
            <a:fld id="{FF343358-A5F5-489C-8189-5A633CFDE27F}" type="datetime1">
              <a:rPr lang="de-AT" noProof="0" smtClean="0"/>
              <a:pPr/>
              <a:t>15.04.2026</a:t>
            </a:fld>
            <a:endParaRPr lang="de-AT" noProof="0"/>
          </a:p>
        </p:txBody>
      </p:sp>
      <p:sp>
        <p:nvSpPr>
          <p:cNvPr id="2" name="Fußzeilenplatzhalter 17">
            <a:extLst>
              <a:ext uri="{FF2B5EF4-FFF2-40B4-BE49-F238E27FC236}">
                <a16:creationId xmlns:a16="http://schemas.microsoft.com/office/drawing/2014/main" id="{52D37F46-1693-76C6-8D8E-41A645D301A9}"/>
              </a:ext>
            </a:extLst>
          </p:cNvPr>
          <p:cNvSpPr>
            <a:spLocks noGrp="1"/>
          </p:cNvSpPr>
          <p:nvPr>
            <p:ph type="ftr" sz="quarter" idx="19"/>
          </p:nvPr>
        </p:nvSpPr>
        <p:spPr>
          <a:xfrm>
            <a:off x="3359696" y="6348478"/>
            <a:ext cx="5976664" cy="365125"/>
          </a:xfrm>
        </p:spPr>
        <p:txBody>
          <a:bodyPr/>
          <a:lstStyle/>
          <a:p>
            <a:endParaRPr lang="de-AT" noProof="0"/>
          </a:p>
        </p:txBody>
      </p:sp>
      <p:pic>
        <p:nvPicPr>
          <p:cNvPr id="3" name="Grafik 2">
            <a:extLst>
              <a:ext uri="{FF2B5EF4-FFF2-40B4-BE49-F238E27FC236}">
                <a16:creationId xmlns:a16="http://schemas.microsoft.com/office/drawing/2014/main" id="{62A11E8A-21FE-6C16-9B73-F74EF1695AD7}"/>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20608" y="6366657"/>
            <a:ext cx="1197866" cy="234696"/>
          </a:xfrm>
          <a:prstGeom prst="rect">
            <a:avLst/>
          </a:prstGeom>
        </p:spPr>
      </p:pic>
    </p:spTree>
    <p:extLst>
      <p:ext uri="{BB962C8B-B14F-4D97-AF65-F5344CB8AC3E}">
        <p14:creationId xmlns:p14="http://schemas.microsoft.com/office/powerpoint/2010/main" val="472860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4.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3.jpeg"/><Relationship Id="rId2" Type="http://schemas.openxmlformats.org/officeDocument/2006/relationships/slideLayout" Target="../slideLayouts/slideLayout2.xml"/><Relationship Id="rId16"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jpeg"/><Relationship Id="rId5" Type="http://schemas.openxmlformats.org/officeDocument/2006/relationships/slideLayout" Target="../slideLayouts/slideLayout5.xml"/><Relationship Id="rId15" Type="http://schemas.openxmlformats.org/officeDocument/2006/relationships/image" Target="../media/image6.jpeg"/><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 Id="rId14" Type="http://schemas.openxmlformats.org/officeDocument/2006/relationships/image" Target="../media/image5.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itelplatzhalter 2">
            <a:extLst>
              <a:ext uri="{FF2B5EF4-FFF2-40B4-BE49-F238E27FC236}">
                <a16:creationId xmlns:a16="http://schemas.microsoft.com/office/drawing/2014/main" id="{5B23AFD6-0D74-4785-98D2-A1B9D2E5D73B}"/>
              </a:ext>
            </a:extLst>
          </p:cNvPr>
          <p:cNvSpPr>
            <a:spLocks noGrp="1"/>
          </p:cNvSpPr>
          <p:nvPr>
            <p:ph type="title"/>
          </p:nvPr>
        </p:nvSpPr>
        <p:spPr>
          <a:xfrm>
            <a:off x="491087" y="365125"/>
            <a:ext cx="8053185" cy="1325563"/>
          </a:xfrm>
          <a:prstGeom prst="rect">
            <a:avLst/>
          </a:prstGeom>
        </p:spPr>
        <p:txBody>
          <a:bodyPr vert="horz" lIns="91440" tIns="45720" rIns="91440" bIns="45720" rtlCol="0" anchor="ctr">
            <a:noAutofit/>
          </a:bodyPr>
          <a:lstStyle/>
          <a:p>
            <a:r>
              <a:rPr lang="de-AT" noProof="0"/>
              <a:t>Mastertitelformat</a:t>
            </a:r>
          </a:p>
        </p:txBody>
      </p:sp>
      <p:sp>
        <p:nvSpPr>
          <p:cNvPr id="14" name="Textplatzhalter 1">
            <a:extLst>
              <a:ext uri="{FF2B5EF4-FFF2-40B4-BE49-F238E27FC236}">
                <a16:creationId xmlns:a16="http://schemas.microsoft.com/office/drawing/2014/main" id="{94ACCD77-4DBD-4C84-B0F2-8463B1561BEB}"/>
              </a:ext>
            </a:extLst>
          </p:cNvPr>
          <p:cNvSpPr>
            <a:spLocks noGrp="1"/>
          </p:cNvSpPr>
          <p:nvPr>
            <p:ph type="body" idx="1"/>
          </p:nvPr>
        </p:nvSpPr>
        <p:spPr>
          <a:xfrm>
            <a:off x="491087" y="1825207"/>
            <a:ext cx="8053185" cy="4352193"/>
          </a:xfrm>
          <a:prstGeom prst="rect">
            <a:avLst/>
          </a:prstGeom>
        </p:spPr>
        <p:txBody>
          <a:bodyPr vert="horz" lIns="91440" tIns="45720" rIns="91440" bIns="45720" rtlCol="0">
            <a:noAutofit/>
          </a:bodyPr>
          <a:lstStyle/>
          <a:p>
            <a:pPr lvl="0"/>
            <a:r>
              <a:rPr lang="de-AT" noProof="0"/>
              <a:t>Mastertextformat bearbeiten</a:t>
            </a:r>
          </a:p>
          <a:p>
            <a:pPr lvl="1"/>
            <a:r>
              <a:rPr lang="de-AT" noProof="0"/>
              <a:t>Zweite Ebene</a:t>
            </a:r>
          </a:p>
          <a:p>
            <a:pPr lvl="2"/>
            <a:r>
              <a:rPr lang="de-AT" noProof="0"/>
              <a:t>Dritte Ebene</a:t>
            </a:r>
          </a:p>
          <a:p>
            <a:pPr lvl="3"/>
            <a:r>
              <a:rPr lang="de-AT" noProof="0"/>
              <a:t>Vierte Ebene</a:t>
            </a:r>
          </a:p>
          <a:p>
            <a:pPr lvl="4"/>
            <a:r>
              <a:rPr lang="de-AT" noProof="0"/>
              <a:t>Fünfte Ebene</a:t>
            </a:r>
          </a:p>
        </p:txBody>
      </p:sp>
      <p:sp>
        <p:nvSpPr>
          <p:cNvPr id="5" name="Fußzeilenplatzhalter 4"/>
          <p:cNvSpPr>
            <a:spLocks noGrp="1"/>
          </p:cNvSpPr>
          <p:nvPr>
            <p:ph type="ftr" sz="quarter" idx="3"/>
          </p:nvPr>
        </p:nvSpPr>
        <p:spPr>
          <a:xfrm>
            <a:off x="407368" y="6348478"/>
            <a:ext cx="6960000" cy="365125"/>
          </a:xfrm>
          <a:prstGeom prst="rect">
            <a:avLst/>
          </a:prstGeom>
        </p:spPr>
        <p:txBody>
          <a:bodyPr vert="horz" lIns="91440" tIns="45720" rIns="91440" bIns="45720" rtlCol="0" anchor="ctr"/>
          <a:lstStyle>
            <a:lvl1pPr algn="l">
              <a:defRPr sz="1400">
                <a:solidFill>
                  <a:schemeClr val="tx1"/>
                </a:solidFill>
                <a:latin typeface="Arial" panose="020B0604020202020204" pitchFamily="34" charset="0"/>
                <a:cs typeface="Arial" panose="020B0604020202020204" pitchFamily="34" charset="0"/>
              </a:defRPr>
            </a:lvl1pPr>
          </a:lstStyle>
          <a:p>
            <a:endParaRPr lang="de-AT" noProof="0"/>
          </a:p>
        </p:txBody>
      </p:sp>
      <p:sp>
        <p:nvSpPr>
          <p:cNvPr id="6" name="Foliennummernplatzhalter 5"/>
          <p:cNvSpPr>
            <a:spLocks noGrp="1"/>
          </p:cNvSpPr>
          <p:nvPr>
            <p:ph type="sldNum" sz="quarter" idx="4"/>
          </p:nvPr>
        </p:nvSpPr>
        <p:spPr>
          <a:xfrm>
            <a:off x="11003427" y="6356351"/>
            <a:ext cx="757202" cy="365125"/>
          </a:xfrm>
          <a:prstGeom prst="rect">
            <a:avLst/>
          </a:prstGeom>
        </p:spPr>
        <p:txBody>
          <a:bodyPr vert="horz" lIns="91440" tIns="45720" rIns="91440" bIns="45720" rtlCol="0" anchor="ctr"/>
          <a:lstStyle>
            <a:lvl1pPr algn="r">
              <a:defRPr sz="1400">
                <a:solidFill>
                  <a:schemeClr val="tx1"/>
                </a:solidFill>
                <a:latin typeface="Arial" panose="020B0604020202020204" pitchFamily="34" charset="0"/>
                <a:cs typeface="Arial" panose="020B0604020202020204" pitchFamily="34" charset="0"/>
              </a:defRPr>
            </a:lvl1pPr>
          </a:lstStyle>
          <a:p>
            <a:fld id="{0F0C01FE-33F2-48FE-ABF3-A309D39FFCED}" type="slidenum">
              <a:rPr lang="de-AT" noProof="0" smtClean="0"/>
              <a:pPr/>
              <a:t>‹#›</a:t>
            </a:fld>
            <a:endParaRPr lang="de-AT" noProof="0"/>
          </a:p>
        </p:txBody>
      </p:sp>
      <p:sp>
        <p:nvSpPr>
          <p:cNvPr id="2" name="Datumsplatzhalter 1">
            <a:extLst>
              <a:ext uri="{FF2B5EF4-FFF2-40B4-BE49-F238E27FC236}">
                <a16:creationId xmlns:a16="http://schemas.microsoft.com/office/drawing/2014/main" id="{86BA9E52-0CAE-471C-AFB0-2A52A0F3E615}"/>
              </a:ext>
            </a:extLst>
          </p:cNvPr>
          <p:cNvSpPr>
            <a:spLocks noGrp="1"/>
          </p:cNvSpPr>
          <p:nvPr>
            <p:ph type="dt" sz="half" idx="2"/>
          </p:nvPr>
        </p:nvSpPr>
        <p:spPr>
          <a:xfrm>
            <a:off x="9768408" y="6356350"/>
            <a:ext cx="1303040" cy="365125"/>
          </a:xfrm>
          <a:prstGeom prst="rect">
            <a:avLst/>
          </a:prstGeom>
        </p:spPr>
        <p:txBody>
          <a:bodyPr vert="horz" lIns="91440" tIns="45720" rIns="91440" bIns="45720" rtlCol="0" anchor="ctr"/>
          <a:lstStyle>
            <a:lvl1pPr algn="r">
              <a:defRPr sz="1400">
                <a:solidFill>
                  <a:schemeClr val="tx1"/>
                </a:solidFill>
                <a:latin typeface="+mj-lt"/>
              </a:defRPr>
            </a:lvl1pPr>
          </a:lstStyle>
          <a:p>
            <a:fld id="{FF343358-A5F5-489C-8189-5A633CFDE27F}" type="datetime1">
              <a:rPr lang="de-AT" noProof="0" smtClean="0"/>
              <a:pPr/>
              <a:t>15.04.2026</a:t>
            </a:fld>
            <a:endParaRPr lang="de-AT" noProof="0"/>
          </a:p>
        </p:txBody>
      </p:sp>
      <p:pic>
        <p:nvPicPr>
          <p:cNvPr id="15" name="Logo Soziales" descr="Logo FH St. Pölten - Soziales" hidden="1">
            <a:extLst>
              <a:ext uri="{FF2B5EF4-FFF2-40B4-BE49-F238E27FC236}">
                <a16:creationId xmlns:a16="http://schemas.microsoft.com/office/drawing/2014/main" id="{F3CDB863-46A0-46E1-A334-D465D901161C}"/>
              </a:ext>
            </a:extLst>
          </p:cNvPr>
          <p:cNvPicPr>
            <a:picLocks noGrp="1" noRot="1" noChangeAspect="1" noMove="1" noResize="1" noEditPoints="1" noAdjustHandles="1" noChangeArrowheads="1" noChangeShapeType="1" noCrop="1"/>
          </p:cNvPicPr>
          <p:nvPr userDrawn="1"/>
        </p:nvPicPr>
        <p:blipFill>
          <a:blip r:embed="rId10">
            <a:extLst>
              <a:ext uri="{28A0092B-C50C-407E-A947-70E740481C1C}">
                <a14:useLocalDpi xmlns:a14="http://schemas.microsoft.com/office/drawing/2010/main" val="0"/>
              </a:ext>
            </a:extLst>
          </a:blip>
          <a:srcRect/>
          <a:stretch/>
        </p:blipFill>
        <p:spPr>
          <a:xfrm>
            <a:off x="8826300" y="6010"/>
            <a:ext cx="3378000" cy="1188000"/>
          </a:xfrm>
          <a:prstGeom prst="rect">
            <a:avLst/>
          </a:prstGeom>
        </p:spPr>
      </p:pic>
      <p:pic>
        <p:nvPicPr>
          <p:cNvPr id="13" name="Logo Medien &amp; Digitale Tech" descr="Logo FH St. Pölten - Medien &amp; Digitale Technologien" hidden="1">
            <a:extLst>
              <a:ext uri="{FF2B5EF4-FFF2-40B4-BE49-F238E27FC236}">
                <a16:creationId xmlns:a16="http://schemas.microsoft.com/office/drawing/2014/main" id="{6BE13BEB-F39F-4815-A8F6-3589CFC59D73}"/>
              </a:ext>
            </a:extLst>
          </p:cNvPr>
          <p:cNvPicPr>
            <a:picLocks noGrp="1" noRot="1" noChangeAspect="1" noMove="1" noResize="1" noEditPoints="1" noAdjustHandles="1" noChangeArrowheads="1" noChangeShapeType="1" noCrop="1"/>
          </p:cNvPicPr>
          <p:nvPr userDrawn="1"/>
        </p:nvPicPr>
        <p:blipFill>
          <a:blip r:embed="rId11">
            <a:extLst>
              <a:ext uri="{28A0092B-C50C-407E-A947-70E740481C1C}">
                <a14:useLocalDpi xmlns:a14="http://schemas.microsoft.com/office/drawing/2010/main" val="0"/>
              </a:ext>
            </a:extLst>
          </a:blip>
          <a:srcRect/>
          <a:stretch/>
        </p:blipFill>
        <p:spPr>
          <a:xfrm>
            <a:off x="8820150" y="6010"/>
            <a:ext cx="3378000" cy="1188000"/>
          </a:xfrm>
          <a:prstGeom prst="rect">
            <a:avLst/>
          </a:prstGeom>
        </p:spPr>
      </p:pic>
      <p:pic>
        <p:nvPicPr>
          <p:cNvPr id="12" name="Logo Informatik &amp; Security" descr="Logo FH St. Pölten - Informatik &amp; Security" hidden="1">
            <a:extLst>
              <a:ext uri="{FF2B5EF4-FFF2-40B4-BE49-F238E27FC236}">
                <a16:creationId xmlns:a16="http://schemas.microsoft.com/office/drawing/2014/main" id="{44FA39CC-AD56-4E74-9B2B-730378D84832}"/>
              </a:ext>
            </a:extLst>
          </p:cNvPr>
          <p:cNvPicPr>
            <a:picLocks noGrp="1" noRot="1" noChangeAspect="1" noMove="1" noResize="1" noEditPoints="1" noAdjustHandles="1" noChangeArrowheads="1" noChangeShapeType="1" noCrop="1"/>
          </p:cNvPicPr>
          <p:nvPr userDrawn="1"/>
        </p:nvPicPr>
        <p:blipFill>
          <a:blip r:embed="rId12">
            <a:extLst>
              <a:ext uri="{28A0092B-C50C-407E-A947-70E740481C1C}">
                <a14:useLocalDpi xmlns:a14="http://schemas.microsoft.com/office/drawing/2010/main" val="0"/>
              </a:ext>
            </a:extLst>
          </a:blip>
          <a:srcRect/>
          <a:stretch/>
        </p:blipFill>
        <p:spPr>
          <a:xfrm>
            <a:off x="8813466" y="6010"/>
            <a:ext cx="3378000" cy="1188000"/>
          </a:xfrm>
          <a:prstGeom prst="rect">
            <a:avLst/>
          </a:prstGeom>
        </p:spPr>
      </p:pic>
      <p:pic>
        <p:nvPicPr>
          <p:cNvPr id="10" name="Logo Gesundheit" descr="Logo FH St. Pölten - Gesundheit" hidden="1">
            <a:extLst>
              <a:ext uri="{FF2B5EF4-FFF2-40B4-BE49-F238E27FC236}">
                <a16:creationId xmlns:a16="http://schemas.microsoft.com/office/drawing/2014/main" id="{FC842302-4791-4D6F-A992-E188F13A5A9C}"/>
              </a:ext>
            </a:extLst>
          </p:cNvPr>
          <p:cNvPicPr>
            <a:picLocks noGrp="1" noRot="1" noChangeAspect="1" noMove="1" noResize="1" noEditPoints="1" noAdjustHandles="1" noChangeArrowheads="1" noChangeShapeType="1" noCrop="1"/>
          </p:cNvPicPr>
          <p:nvPr userDrawn="1"/>
        </p:nvPicPr>
        <p:blipFill>
          <a:blip r:embed="rId13">
            <a:extLst>
              <a:ext uri="{28A0092B-C50C-407E-A947-70E740481C1C}">
                <a14:useLocalDpi xmlns:a14="http://schemas.microsoft.com/office/drawing/2010/main" val="0"/>
              </a:ext>
            </a:extLst>
          </a:blip>
          <a:srcRect/>
          <a:stretch/>
        </p:blipFill>
        <p:spPr>
          <a:xfrm>
            <a:off x="8814000" y="6010"/>
            <a:ext cx="3378000" cy="1188000"/>
          </a:xfrm>
          <a:prstGeom prst="rect">
            <a:avLst/>
          </a:prstGeom>
        </p:spPr>
      </p:pic>
      <p:pic>
        <p:nvPicPr>
          <p:cNvPr id="9" name="Logo Digital Business &amp; Innovation" descr="Logo FH St. Pölten - Digital Business &amp; Innovation" hidden="1">
            <a:extLst>
              <a:ext uri="{FF2B5EF4-FFF2-40B4-BE49-F238E27FC236}">
                <a16:creationId xmlns:a16="http://schemas.microsoft.com/office/drawing/2014/main" id="{37CCA25B-B369-4ABA-AEF4-52D3A0D6666D}"/>
              </a:ext>
            </a:extLst>
          </p:cNvPr>
          <p:cNvPicPr>
            <a:picLocks noGrp="1" noRot="1" noChangeAspect="1" noMove="1" noResize="1" noEditPoints="1" noAdjustHandles="1" noChangeArrowheads="1" noChangeShapeType="1" noCrop="1"/>
          </p:cNvPicPr>
          <p:nvPr userDrawn="1"/>
        </p:nvPicPr>
        <p:blipFill>
          <a:blip r:embed="rId14">
            <a:extLst>
              <a:ext uri="{28A0092B-C50C-407E-A947-70E740481C1C}">
                <a14:useLocalDpi xmlns:a14="http://schemas.microsoft.com/office/drawing/2010/main" val="0"/>
              </a:ext>
            </a:extLst>
          </a:blip>
          <a:srcRect/>
          <a:stretch/>
        </p:blipFill>
        <p:spPr>
          <a:xfrm>
            <a:off x="8814000" y="-3005"/>
            <a:ext cx="3378000" cy="1188000"/>
          </a:xfrm>
          <a:prstGeom prst="rect">
            <a:avLst/>
          </a:prstGeom>
        </p:spPr>
      </p:pic>
      <p:pic>
        <p:nvPicPr>
          <p:cNvPr id="8" name="Logo Bahntechnologie &amp; Mobilität" descr="Logo FH St. Pölten - Bahntechnologie &amp; Mobilität" hidden="1">
            <a:extLst>
              <a:ext uri="{FF2B5EF4-FFF2-40B4-BE49-F238E27FC236}">
                <a16:creationId xmlns:a16="http://schemas.microsoft.com/office/drawing/2014/main" id="{7D2696FA-D362-4B3B-BAE7-DB64BBB0CC57}"/>
              </a:ext>
            </a:extLst>
          </p:cNvPr>
          <p:cNvPicPr>
            <a:picLocks noGrp="1" noRot="1" noChangeAspect="1" noMove="1" noResize="1" noEditPoints="1" noAdjustHandles="1" noChangeArrowheads="1" noChangeShapeType="1" noCrop="1"/>
          </p:cNvPicPr>
          <p:nvPr userDrawn="1"/>
        </p:nvPicPr>
        <p:blipFill>
          <a:blip r:embed="rId15">
            <a:extLst>
              <a:ext uri="{28A0092B-C50C-407E-A947-70E740481C1C}">
                <a14:useLocalDpi xmlns:a14="http://schemas.microsoft.com/office/drawing/2010/main" val="0"/>
              </a:ext>
            </a:extLst>
          </a:blip>
          <a:srcRect/>
          <a:stretch/>
        </p:blipFill>
        <p:spPr>
          <a:xfrm>
            <a:off x="8813733" y="0"/>
            <a:ext cx="3378000" cy="1188000"/>
          </a:xfrm>
          <a:prstGeom prst="rect">
            <a:avLst/>
          </a:prstGeom>
        </p:spPr>
      </p:pic>
      <p:pic>
        <p:nvPicPr>
          <p:cNvPr id="7" name="Grafik 6" descr="Ein Bild, das Text, Schrift, Screenshot, Electric Blue (Farbe) enthält.&#10;&#10;Automatisch generierte Beschreibung">
            <a:extLst>
              <a:ext uri="{FF2B5EF4-FFF2-40B4-BE49-F238E27FC236}">
                <a16:creationId xmlns:a16="http://schemas.microsoft.com/office/drawing/2014/main" id="{CDE17885-AB06-474F-CFFB-D29121B86C21}"/>
              </a:ext>
            </a:extLst>
          </p:cNvPr>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11115670" y="0"/>
            <a:ext cx="1078994" cy="1405131"/>
          </a:xfrm>
          <a:prstGeom prst="rect">
            <a:avLst/>
          </a:prstGeom>
        </p:spPr>
      </p:pic>
    </p:spTree>
    <p:extLst>
      <p:ext uri="{BB962C8B-B14F-4D97-AF65-F5344CB8AC3E}">
        <p14:creationId xmlns:p14="http://schemas.microsoft.com/office/powerpoint/2010/main" val="2497632873"/>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7" r:id="rId3"/>
    <p:sldLayoutId id="2147483661" r:id="rId4"/>
    <p:sldLayoutId id="2147483652" r:id="rId5"/>
    <p:sldLayoutId id="2147483668" r:id="rId6"/>
    <p:sldLayoutId id="2147483654" r:id="rId7"/>
    <p:sldLayoutId id="2147483655" r:id="rId8"/>
  </p:sldLayoutIdLst>
  <p:hf hdr="0" ftr="0"/>
  <p:txStyles>
    <p:titleStyle>
      <a:lvl1pPr algn="l" defTabSz="914400" rtl="0" eaLnBrk="1" latinLnBrk="0" hangingPunct="1">
        <a:spcBef>
          <a:spcPct val="0"/>
        </a:spcBef>
        <a:buNone/>
        <a:defRPr sz="6600" b="1" kern="1200">
          <a:solidFill>
            <a:schemeClr val="tx1"/>
          </a:solidFill>
          <a:latin typeface="Arial" pitchFamily="34" charset="0"/>
          <a:ea typeface="+mj-ea"/>
          <a:cs typeface="Arial" pitchFamily="34" charset="0"/>
        </a:defRPr>
      </a:lvl1pPr>
    </p:titleStyle>
    <p:body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19.jpeg"/><Relationship Id="rId3" Type="http://schemas.microsoft.com/office/2018/10/relationships/comments" Target="../comments/modernComment_102_71FD3D60.xml"/><Relationship Id="rId7"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7.jpeg"/><Relationship Id="rId11" Type="http://schemas.openxmlformats.org/officeDocument/2006/relationships/image" Target="../media/image14.png"/><Relationship Id="rId5" Type="http://schemas.openxmlformats.org/officeDocument/2006/relationships/image" Target="../media/image16.jpe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3.xml.rels><?xml version="1.0" encoding="UTF-8" standalone="yes"?>
<Relationships xmlns="http://schemas.openxmlformats.org/package/2006/relationships"><Relationship Id="rId3" Type="http://schemas.microsoft.com/office/2018/10/relationships/comments" Target="../comments/modernComment_166_F3B71709.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2.png"/><Relationship Id="rId7" Type="http://schemas.microsoft.com/office/2007/relationships/hdphoto" Target="../media/hdphoto3.wdp"/><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24.png"/><Relationship Id="rId5" Type="http://schemas.openxmlformats.org/officeDocument/2006/relationships/image" Target="../media/image23.jpeg"/><Relationship Id="rId10" Type="http://schemas.openxmlformats.org/officeDocument/2006/relationships/image" Target="../media/image14.png"/><Relationship Id="rId4" Type="http://schemas.microsoft.com/office/2007/relationships/hdphoto" Target="../media/hdphoto2.wdp"/><Relationship Id="rId9"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microsoft.com/office/2018/10/relationships/comments" Target="../comments/modernComment_11B_7569E96E.xml"/><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25.jpe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28.jpeg"/></Relationships>
</file>

<file path=ppt/slides/_rels/slide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0.png"/><Relationship Id="rId7"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29.jpeg"/><Relationship Id="rId11" Type="http://schemas.openxmlformats.org/officeDocument/2006/relationships/image" Target="../media/image34.jpeg"/><Relationship Id="rId5" Type="http://schemas.openxmlformats.org/officeDocument/2006/relationships/image" Target="../media/image14.png"/><Relationship Id="rId10" Type="http://schemas.openxmlformats.org/officeDocument/2006/relationships/image" Target="../media/image33.jpeg"/><Relationship Id="rId4" Type="http://schemas.openxmlformats.org/officeDocument/2006/relationships/image" Target="../media/image21.png"/><Relationship Id="rId9" Type="http://schemas.openxmlformats.org/officeDocument/2006/relationships/image" Target="../media/image32.jpe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pn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png"/><Relationship Id="rId17" Type="http://schemas.openxmlformats.org/officeDocument/2006/relationships/image" Target="../media/image14.png"/><Relationship Id="rId2" Type="http://schemas.openxmlformats.org/officeDocument/2006/relationships/notesSlide" Target="../notesSlides/notesSlide13.xml"/><Relationship Id="rId16" Type="http://schemas.openxmlformats.org/officeDocument/2006/relationships/image" Target="../media/image21.png"/><Relationship Id="rId1" Type="http://schemas.openxmlformats.org/officeDocument/2006/relationships/slideLayout" Target="../slideLayouts/slideLayout4.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5" Type="http://schemas.openxmlformats.org/officeDocument/2006/relationships/image" Target="../media/image20.pn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 Id="rId14" Type="http://schemas.openxmlformats.org/officeDocument/2006/relationships/image" Target="../media/image48.png"/></Relationships>
</file>

<file path=ppt/slides/_rels/slide14.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50.png"/></Relationships>
</file>

<file path=ppt/slides/_rels/slide15.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pn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png"/><Relationship Id="rId17" Type="http://schemas.openxmlformats.org/officeDocument/2006/relationships/image" Target="../media/image14.png"/><Relationship Id="rId2" Type="http://schemas.openxmlformats.org/officeDocument/2006/relationships/notesSlide" Target="../notesSlides/notesSlide15.xml"/><Relationship Id="rId16" Type="http://schemas.openxmlformats.org/officeDocument/2006/relationships/image" Target="../media/image21.png"/><Relationship Id="rId1" Type="http://schemas.openxmlformats.org/officeDocument/2006/relationships/slideLayout" Target="../slideLayouts/slideLayout4.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5" Type="http://schemas.openxmlformats.org/officeDocument/2006/relationships/image" Target="../media/image20.pn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 Id="rId14" Type="http://schemas.openxmlformats.org/officeDocument/2006/relationships/image" Target="../media/image48.png"/></Relationships>
</file>

<file path=ppt/slides/_rels/slide16.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png"/><Relationship Id="rId3" Type="http://schemas.openxmlformats.org/officeDocument/2006/relationships/image" Target="../media/image51.png"/><Relationship Id="rId7" Type="http://schemas.openxmlformats.org/officeDocument/2006/relationships/image" Target="../media/image42.png"/><Relationship Id="rId12" Type="http://schemas.openxmlformats.org/officeDocument/2006/relationships/image" Target="../media/image47.png"/><Relationship Id="rId2" Type="http://schemas.openxmlformats.org/officeDocument/2006/relationships/notesSlide" Target="../notesSlides/notesSlide16.xml"/><Relationship Id="rId16"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41.pn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21.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png"/><Relationship Id="rId14"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png"/><Relationship Id="rId3" Type="http://schemas.openxmlformats.org/officeDocument/2006/relationships/image" Target="../media/image51.png"/><Relationship Id="rId7" Type="http://schemas.openxmlformats.org/officeDocument/2006/relationships/image" Target="../media/image42.png"/><Relationship Id="rId12" Type="http://schemas.openxmlformats.org/officeDocument/2006/relationships/image" Target="../media/image47.png"/><Relationship Id="rId17" Type="http://schemas.openxmlformats.org/officeDocument/2006/relationships/image" Target="../media/image14.png"/><Relationship Id="rId2" Type="http://schemas.openxmlformats.org/officeDocument/2006/relationships/notesSlide" Target="../notesSlides/notesSlide17.xml"/><Relationship Id="rId16" Type="http://schemas.openxmlformats.org/officeDocument/2006/relationships/image" Target="../media/image21.png"/><Relationship Id="rId1" Type="http://schemas.openxmlformats.org/officeDocument/2006/relationships/slideLayout" Target="../slideLayouts/slideLayout4.xml"/><Relationship Id="rId6" Type="http://schemas.openxmlformats.org/officeDocument/2006/relationships/image" Target="../media/image41.pn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20.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png"/><Relationship Id="rId1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56.png"/><Relationship Id="rId5" Type="http://schemas.openxmlformats.org/officeDocument/2006/relationships/image" Target="../media/image21.png"/><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image" Target="../media/image56.png"/><Relationship Id="rId5" Type="http://schemas.openxmlformats.org/officeDocument/2006/relationships/image" Target="../media/image21.png"/><Relationship Id="rId4" Type="http://schemas.openxmlformats.org/officeDocument/2006/relationships/image" Target="../media/image55.png"/></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62.png"/><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3.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7.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3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6.png"/><Relationship Id="rId7" Type="http://schemas.openxmlformats.org/officeDocument/2006/relationships/image" Target="../media/image21.png"/><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20.png"/><Relationship Id="rId5" Type="http://schemas.openxmlformats.org/officeDocument/2006/relationships/image" Target="../media/image68.png"/><Relationship Id="rId4" Type="http://schemas.openxmlformats.org/officeDocument/2006/relationships/image" Target="../media/image67.png"/></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1.png"/></Relationships>
</file>

<file path=ppt/slides/_rels/slide4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0.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41.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14.png"/><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1.png"/></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14.png"/><Relationship Id="rId2" Type="http://schemas.openxmlformats.org/officeDocument/2006/relationships/notesSlide" Target="../notesSlides/notesSlide42.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1.png"/></Relationships>
</file>

<file path=ppt/slides/_rels/slide43.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14.png"/><Relationship Id="rId2" Type="http://schemas.openxmlformats.org/officeDocument/2006/relationships/notesSlide" Target="../notesSlides/notesSlide43.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1.png"/></Relationships>
</file>

<file path=ppt/slides/_rels/slide44.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14.png"/><Relationship Id="rId2" Type="http://schemas.openxmlformats.org/officeDocument/2006/relationships/notesSlide" Target="../notesSlides/notesSlide44.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1.png"/></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14.png"/><Relationship Id="rId2" Type="http://schemas.openxmlformats.org/officeDocument/2006/relationships/notesSlide" Target="../notesSlides/notesSlide45.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3.png"/></Relationships>
</file>

<file path=ppt/slides/_rels/slide46.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14.png"/><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3.png"/></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14.png"/><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7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book">
            <a:extLst>
              <a:ext uri="{FF2B5EF4-FFF2-40B4-BE49-F238E27FC236}">
                <a16:creationId xmlns:a16="http://schemas.microsoft.com/office/drawing/2014/main" id="{821208DA-AB99-6E32-8D4F-8FB9DDF2B380}"/>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66000"/>
                    </a14:imgEffect>
                  </a14:imgLayer>
                </a14:imgProps>
              </a:ext>
              <a:ext uri="{28A0092B-C50C-407E-A947-70E740481C1C}">
                <a14:useLocalDpi xmlns:a14="http://schemas.microsoft.com/office/drawing/2010/main" val="0"/>
              </a:ext>
            </a:extLst>
          </a:blip>
          <a:srcRect l="715" t="687" r="715" b="687"/>
          <a:stretch>
            <a:fillRect/>
          </a:stretch>
        </p:blipFill>
        <p:spPr>
          <a:xfrm>
            <a:off x="-1" y="0"/>
            <a:ext cx="12192001" cy="6858000"/>
          </a:xfrm>
          <a:prstGeom prst="rect">
            <a:avLst/>
          </a:prstGeom>
        </p:spPr>
      </p:pic>
      <p:sp>
        <p:nvSpPr>
          <p:cNvPr id="4" name="Titel 3">
            <a:extLst>
              <a:ext uri="{FF2B5EF4-FFF2-40B4-BE49-F238E27FC236}">
                <a16:creationId xmlns:a16="http://schemas.microsoft.com/office/drawing/2014/main" id="{53B3F6B3-17CF-45C2-B17F-6E178B542822}"/>
              </a:ext>
            </a:extLst>
          </p:cNvPr>
          <p:cNvSpPr>
            <a:spLocks noGrp="1"/>
          </p:cNvSpPr>
          <p:nvPr>
            <p:ph type="title"/>
          </p:nvPr>
        </p:nvSpPr>
        <p:spPr>
          <a:xfrm>
            <a:off x="431370" y="3048595"/>
            <a:ext cx="10560480" cy="884461"/>
          </a:xfrm>
        </p:spPr>
        <p:txBody>
          <a:bodyPr/>
          <a:lstStyle/>
          <a:p>
            <a:r>
              <a:rPr lang="en-US" sz="3200">
                <a:solidFill>
                  <a:schemeClr val="bg1"/>
                </a:solidFill>
                <a:latin typeface="+mj-lt"/>
                <a:cs typeface="Arial"/>
              </a:rPr>
              <a:t>Computational Analysis of Medieval</a:t>
            </a:r>
            <a:br>
              <a:rPr lang="en-US" sz="3200">
                <a:solidFill>
                  <a:schemeClr val="bg1"/>
                </a:solidFill>
                <a:latin typeface="+mj-lt"/>
                <a:cs typeface="Arial"/>
              </a:rPr>
            </a:br>
            <a:r>
              <a:rPr lang="en-US" sz="3200">
                <a:solidFill>
                  <a:schemeClr val="bg1"/>
                </a:solidFill>
                <a:latin typeface="+mj-lt"/>
                <a:cs typeface="Arial"/>
              </a:rPr>
              <a:t>Pen Flourishing</a:t>
            </a:r>
            <a:endParaRPr lang="de-DE">
              <a:solidFill>
                <a:schemeClr val="bg1"/>
              </a:solidFill>
            </a:endParaRPr>
          </a:p>
        </p:txBody>
      </p:sp>
      <p:sp>
        <p:nvSpPr>
          <p:cNvPr id="2" name="Untertitel 1">
            <a:extLst>
              <a:ext uri="{FF2B5EF4-FFF2-40B4-BE49-F238E27FC236}">
                <a16:creationId xmlns:a16="http://schemas.microsoft.com/office/drawing/2014/main" id="{2DFD3024-4330-49E5-B793-17F2C3859C99}"/>
              </a:ext>
            </a:extLst>
          </p:cNvPr>
          <p:cNvSpPr>
            <a:spLocks noGrp="1"/>
          </p:cNvSpPr>
          <p:nvPr>
            <p:ph type="subTitle" idx="1"/>
          </p:nvPr>
        </p:nvSpPr>
        <p:spPr>
          <a:xfrm>
            <a:off x="431370" y="4287128"/>
            <a:ext cx="10560479" cy="726048"/>
          </a:xfrm>
        </p:spPr>
        <p:txBody>
          <a:bodyPr vert="horz" lIns="126000" tIns="45720" rIns="91440" bIns="45720" rtlCol="0" anchor="t">
            <a:noAutofit/>
          </a:bodyPr>
          <a:lstStyle/>
          <a:p>
            <a:pPr>
              <a:lnSpc>
                <a:spcPct val="100000"/>
              </a:lnSpc>
            </a:pPr>
            <a:r>
              <a:rPr lang="de-AT" sz="1600" b="0" i="1" u="sng">
                <a:solidFill>
                  <a:schemeClr val="bg1"/>
                </a:solidFill>
                <a:latin typeface="+mj-lt"/>
                <a:cs typeface="Arial"/>
              </a:rPr>
              <a:t>Florian Kibler</a:t>
            </a:r>
            <a:r>
              <a:rPr lang="de-AT" sz="1600" b="0" i="1" baseline="30000">
                <a:solidFill>
                  <a:schemeClr val="bg1"/>
                </a:solidFill>
                <a:latin typeface="+mj-lt"/>
                <a:cs typeface="Arial"/>
              </a:rPr>
              <a:t>1</a:t>
            </a:r>
            <a:r>
              <a:rPr lang="de-AT" sz="1600" b="0" i="1">
                <a:solidFill>
                  <a:schemeClr val="bg1"/>
                </a:solidFill>
                <a:latin typeface="+mj-lt"/>
                <a:cs typeface="Arial"/>
              </a:rPr>
              <a:t>, </a:t>
            </a:r>
            <a:r>
              <a:rPr lang="de-AT" sz="1600" b="0" i="1" u="sng">
                <a:solidFill>
                  <a:schemeClr val="bg1"/>
                </a:solidFill>
                <a:latin typeface="+mj-lt"/>
                <a:cs typeface="Arial"/>
              </a:rPr>
              <a:t>Max Theisen</a:t>
            </a:r>
            <a:r>
              <a:rPr lang="de-AT" sz="1600" b="0" i="1" baseline="30000">
                <a:solidFill>
                  <a:schemeClr val="bg1"/>
                </a:solidFill>
                <a:latin typeface="+mj-lt"/>
                <a:cs typeface="Arial"/>
              </a:rPr>
              <a:t>2</a:t>
            </a:r>
            <a:r>
              <a:rPr lang="de-AT" sz="1600" b="0" i="1">
                <a:solidFill>
                  <a:schemeClr val="bg1"/>
                </a:solidFill>
                <a:latin typeface="+mj-lt"/>
                <a:cs typeface="Arial"/>
              </a:rPr>
              <a:t>, Victor Adriel de Jesus Oliveira</a:t>
            </a:r>
            <a:r>
              <a:rPr lang="de-AT" sz="1600" b="0" i="1" baseline="30000">
                <a:solidFill>
                  <a:schemeClr val="bg1"/>
                </a:solidFill>
                <a:latin typeface="+mj-lt"/>
                <a:cs typeface="Arial"/>
              </a:rPr>
              <a:t>1</a:t>
            </a:r>
            <a:r>
              <a:rPr lang="de-AT" sz="1600" b="0" i="1">
                <a:solidFill>
                  <a:schemeClr val="bg1"/>
                </a:solidFill>
                <a:cs typeface="Arial"/>
              </a:rPr>
              <a:t>,</a:t>
            </a:r>
            <a:r>
              <a:rPr lang="de-AT" sz="1600" b="0" i="1" baseline="30000">
                <a:solidFill>
                  <a:schemeClr val="bg1"/>
                </a:solidFill>
                <a:latin typeface="+mj-lt"/>
                <a:cs typeface="Arial"/>
              </a:rPr>
              <a:t> </a:t>
            </a:r>
            <a:r>
              <a:rPr lang="de-AT" sz="1600" b="0" i="1">
                <a:solidFill>
                  <a:schemeClr val="bg1"/>
                </a:solidFill>
                <a:cs typeface="Arial"/>
              </a:rPr>
              <a:t> Martin Haltrich</a:t>
            </a:r>
            <a:r>
              <a:rPr lang="de-AT" sz="1600" b="0" i="1" baseline="30000">
                <a:solidFill>
                  <a:schemeClr val="bg1"/>
                </a:solidFill>
                <a:cs typeface="Arial"/>
              </a:rPr>
              <a:t>2</a:t>
            </a:r>
            <a:r>
              <a:rPr lang="de-AT" sz="1600" b="0" i="1">
                <a:solidFill>
                  <a:schemeClr val="bg1"/>
                </a:solidFill>
                <a:cs typeface="Arial"/>
              </a:rPr>
              <a:t>, Markus Seidl</a:t>
            </a:r>
            <a:r>
              <a:rPr lang="de-AT" sz="1600" b="0" i="1" baseline="30000">
                <a:solidFill>
                  <a:schemeClr val="bg1"/>
                </a:solidFill>
                <a:cs typeface="Arial"/>
              </a:rPr>
              <a:t>1</a:t>
            </a:r>
            <a:endParaRPr lang="de-AT" sz="1600" b="0" i="1">
              <a:solidFill>
                <a:schemeClr val="bg1"/>
              </a:solidFill>
              <a:latin typeface="+mj-lt"/>
              <a:cs typeface="Arial"/>
            </a:endParaRPr>
          </a:p>
        </p:txBody>
      </p:sp>
      <p:sp>
        <p:nvSpPr>
          <p:cNvPr id="3" name="Foliennummernplatzhalter 2">
            <a:extLst>
              <a:ext uri="{FF2B5EF4-FFF2-40B4-BE49-F238E27FC236}">
                <a16:creationId xmlns:a16="http://schemas.microsoft.com/office/drawing/2014/main" id="{DD17E85E-E292-43E6-B6F3-B4F36A7E43BC}"/>
              </a:ext>
            </a:extLst>
          </p:cNvPr>
          <p:cNvSpPr>
            <a:spLocks noGrp="1"/>
          </p:cNvSpPr>
          <p:nvPr>
            <p:ph type="sldNum" sz="quarter" idx="12"/>
          </p:nvPr>
        </p:nvSpPr>
        <p:spPr/>
        <p:txBody>
          <a:bodyPr/>
          <a:lstStyle/>
          <a:p>
            <a:fld id="{0F0C01FE-33F2-48FE-ABF3-A309D39FFCED}" type="slidenum">
              <a:rPr lang="de-DE" smtClean="0"/>
              <a:t>1</a:t>
            </a:fld>
            <a:endParaRPr lang="de-DE"/>
          </a:p>
        </p:txBody>
      </p:sp>
      <p:sp>
        <p:nvSpPr>
          <p:cNvPr id="9" name="Untertitel 1">
            <a:extLst>
              <a:ext uri="{FF2B5EF4-FFF2-40B4-BE49-F238E27FC236}">
                <a16:creationId xmlns:a16="http://schemas.microsoft.com/office/drawing/2014/main" id="{4ACB24DF-D7A6-A764-4028-0CC290233F82}"/>
              </a:ext>
            </a:extLst>
          </p:cNvPr>
          <p:cNvSpPr txBox="1">
            <a:spLocks/>
          </p:cNvSpPr>
          <p:nvPr/>
        </p:nvSpPr>
        <p:spPr>
          <a:xfrm>
            <a:off x="432065" y="5367248"/>
            <a:ext cx="10560479" cy="726048"/>
          </a:xfrm>
          <a:prstGeom prst="rect">
            <a:avLst/>
          </a:prstGeom>
        </p:spPr>
        <p:txBody>
          <a:bodyPr vert="horz" lIns="126000" tIns="45720" rIns="91440" bIns="45720" rtlCol="0" anchor="t">
            <a:noAutofit/>
          </a:bodyPr>
          <a:lstStyle>
            <a:lvl1pPr marL="0" indent="0" algn="l" defTabSz="914400" rtl="0" eaLnBrk="1" latinLnBrk="0" hangingPunct="1">
              <a:lnSpc>
                <a:spcPts val="3800"/>
              </a:lnSpc>
              <a:spcBef>
                <a:spcPts val="0"/>
              </a:spcBef>
              <a:spcAft>
                <a:spcPts val="900"/>
              </a:spcAft>
              <a:buClrTx/>
              <a:buFont typeface="Arial" panose="020B0604020202020204" pitchFamily="34" charset="0"/>
              <a:buNone/>
              <a:defRPr lang="de-DE" sz="3600" b="1" kern="1200" dirty="0">
                <a:solidFill>
                  <a:srgbClr val="7C8386"/>
                </a:solidFill>
                <a:latin typeface="Arial" pitchFamily="34" charset="0"/>
                <a:ea typeface="+mj-ea"/>
                <a:cs typeface="Arial" pitchFamily="34" charset="0"/>
              </a:defRPr>
            </a:lvl1pPr>
            <a:lvl2pPr marL="457200" indent="0" algn="ctr" defTabSz="914400" rtl="0" eaLnBrk="1" latinLnBrk="0" hangingPunct="1">
              <a:lnSpc>
                <a:spcPct val="110000"/>
              </a:lnSpc>
              <a:spcBef>
                <a:spcPts val="0"/>
              </a:spcBef>
              <a:spcAft>
                <a:spcPts val="900"/>
              </a:spcAft>
              <a:buClrTx/>
              <a:buFont typeface="Arial" panose="020B0604020202020204" pitchFamily="34" charset="0"/>
              <a:buNone/>
              <a:defRPr sz="1800" kern="1200">
                <a:solidFill>
                  <a:schemeClr val="tx1">
                    <a:tint val="75000"/>
                  </a:schemeClr>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110000"/>
              </a:lnSpc>
              <a:spcBef>
                <a:spcPts val="0"/>
              </a:spcBef>
              <a:spcAft>
                <a:spcPts val="900"/>
              </a:spcAft>
              <a:buClrTx/>
              <a:buFont typeface="Arial" panose="020B0604020202020204" pitchFamily="34" charset="0"/>
              <a:buNone/>
              <a:defRPr sz="1800" kern="1200">
                <a:solidFill>
                  <a:schemeClr val="tx1">
                    <a:tint val="75000"/>
                  </a:schemeClr>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110000"/>
              </a:lnSpc>
              <a:spcBef>
                <a:spcPts val="0"/>
              </a:spcBef>
              <a:spcAft>
                <a:spcPts val="900"/>
              </a:spcAft>
              <a:buClrTx/>
              <a:buFont typeface="Arial" panose="020B0604020202020204" pitchFamily="34" charset="0"/>
              <a:buNone/>
              <a:defRPr sz="1800" kern="1200">
                <a:solidFill>
                  <a:schemeClr val="tx1">
                    <a:tint val="75000"/>
                  </a:schemeClr>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110000"/>
              </a:lnSpc>
              <a:spcBef>
                <a:spcPts val="0"/>
              </a:spcBef>
              <a:spcAft>
                <a:spcPts val="900"/>
              </a:spcAft>
              <a:buClrTx/>
              <a:buFont typeface="Arial" panose="020B0604020202020204" pitchFamily="34" charset="0"/>
              <a:buNone/>
              <a:defRPr sz="1800" kern="1200">
                <a:solidFill>
                  <a:schemeClr val="tx1">
                    <a:tint val="75000"/>
                  </a:schemeClr>
                </a:solidFill>
                <a:latin typeface="Arial" panose="020B0604020202020204" pitchFamily="34" charset="0"/>
                <a:ea typeface="+mn-ea"/>
                <a:cs typeface="Arial" panose="020B0604020202020204" pitchFamily="34" charset="0"/>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nSpc>
                <a:spcPct val="100000"/>
              </a:lnSpc>
            </a:pPr>
            <a:r>
              <a:rPr lang="de-AT" sz="1600" b="0" baseline="30000">
                <a:solidFill>
                  <a:schemeClr val="bg1"/>
                </a:solidFill>
                <a:latin typeface="+mj-lt"/>
                <a:cs typeface="Arial"/>
              </a:rPr>
              <a:t>1</a:t>
            </a:r>
            <a:r>
              <a:rPr lang="de-AT" sz="1600" b="0">
                <a:solidFill>
                  <a:schemeClr val="bg1"/>
                </a:solidFill>
                <a:latin typeface="+mj-lt"/>
                <a:cs typeface="Arial"/>
              </a:rPr>
              <a:t> University </a:t>
            </a:r>
            <a:r>
              <a:rPr lang="de-AT" sz="1600" b="0" err="1">
                <a:solidFill>
                  <a:schemeClr val="bg1"/>
                </a:solidFill>
                <a:latin typeface="+mj-lt"/>
                <a:cs typeface="Arial"/>
              </a:rPr>
              <a:t>of</a:t>
            </a:r>
            <a:r>
              <a:rPr lang="de-AT" sz="1600" b="0">
                <a:solidFill>
                  <a:schemeClr val="bg1"/>
                </a:solidFill>
                <a:latin typeface="+mj-lt"/>
                <a:cs typeface="Arial"/>
              </a:rPr>
              <a:t> Applied Sciences St. Pölten</a:t>
            </a:r>
          </a:p>
          <a:p>
            <a:pPr>
              <a:lnSpc>
                <a:spcPct val="100000"/>
              </a:lnSpc>
            </a:pPr>
            <a:r>
              <a:rPr lang="de-AT" sz="1600" b="0" baseline="30000">
                <a:solidFill>
                  <a:schemeClr val="bg1"/>
                </a:solidFill>
                <a:latin typeface="+mj-lt"/>
                <a:cs typeface="Arial"/>
              </a:rPr>
              <a:t>2</a:t>
            </a:r>
            <a:r>
              <a:rPr lang="de-AT" sz="1600" b="0">
                <a:solidFill>
                  <a:schemeClr val="bg1"/>
                </a:solidFill>
                <a:latin typeface="+mj-lt"/>
                <a:cs typeface="Arial"/>
              </a:rPr>
              <a:t> Center </a:t>
            </a:r>
            <a:r>
              <a:rPr lang="de-AT" sz="1600" b="0" err="1">
                <a:solidFill>
                  <a:schemeClr val="bg1"/>
                </a:solidFill>
                <a:latin typeface="+mj-lt"/>
                <a:cs typeface="Arial"/>
              </a:rPr>
              <a:t>for</a:t>
            </a:r>
            <a:r>
              <a:rPr lang="de-AT" sz="1600" b="0">
                <a:solidFill>
                  <a:schemeClr val="bg1"/>
                </a:solidFill>
                <a:latin typeface="+mj-lt"/>
                <a:cs typeface="Arial"/>
              </a:rPr>
              <a:t> Cultural Heritage Studies, Klosterneuburg Abbey</a:t>
            </a:r>
          </a:p>
        </p:txBody>
      </p:sp>
      <p:sp>
        <p:nvSpPr>
          <p:cNvPr id="11" name="TextBox 10">
            <a:extLst>
              <a:ext uri="{FF2B5EF4-FFF2-40B4-BE49-F238E27FC236}">
                <a16:creationId xmlns:a16="http://schemas.microsoft.com/office/drawing/2014/main" id="{BC316316-A12B-56B4-7F53-7549098799F6}"/>
              </a:ext>
            </a:extLst>
          </p:cNvPr>
          <p:cNvSpPr txBox="1"/>
          <p:nvPr/>
        </p:nvSpPr>
        <p:spPr>
          <a:xfrm rot="16200000">
            <a:off x="10793861" y="5469812"/>
            <a:ext cx="2534668" cy="261610"/>
          </a:xfrm>
          <a:prstGeom prst="rect">
            <a:avLst/>
          </a:prstGeom>
          <a:noFill/>
        </p:spPr>
        <p:txBody>
          <a:bodyPr wrap="none" lIns="91440" tIns="45720" rIns="91440" bIns="45720" rtlCol="0" anchor="t">
            <a:spAutoFit/>
          </a:bodyPr>
          <a:lstStyle/>
          <a:p>
            <a:r>
              <a:rPr lang="de-DE" sz="1100">
                <a:solidFill>
                  <a:schemeClr val="bg1"/>
                </a:solidFill>
                <a:latin typeface="+mj-lt"/>
              </a:rPr>
              <a:t>Image Source: Klosterneuburg Abbey</a:t>
            </a:r>
            <a:endParaRPr lang="en-US" sz="1100">
              <a:solidFill>
                <a:schemeClr val="bg1"/>
              </a:solidFill>
              <a:latin typeface="+mj-lt"/>
            </a:endParaRPr>
          </a:p>
        </p:txBody>
      </p:sp>
      <p:pic>
        <p:nvPicPr>
          <p:cNvPr id="17" name="Grafik 16" descr="Ein Bild, das Text, Schrift, Grafiken, Logo enthält.&#10;&#10;KI-generierte Inhalte können fehlerhaft sein.">
            <a:extLst>
              <a:ext uri="{FF2B5EF4-FFF2-40B4-BE49-F238E27FC236}">
                <a16:creationId xmlns:a16="http://schemas.microsoft.com/office/drawing/2014/main" id="{4FF9452D-DB3F-E830-B7B9-74D7BA9BE40C}"/>
              </a:ext>
            </a:extLst>
          </p:cNvPr>
          <p:cNvPicPr>
            <a:picLocks noChangeAspect="1"/>
          </p:cNvPicPr>
          <p:nvPr/>
        </p:nvPicPr>
        <p:blipFill>
          <a:blip r:embed="rId5"/>
          <a:stretch>
            <a:fillRect/>
          </a:stretch>
        </p:blipFill>
        <p:spPr>
          <a:xfrm>
            <a:off x="10413447" y="95731"/>
            <a:ext cx="1706976" cy="467073"/>
          </a:xfrm>
          <a:prstGeom prst="rect">
            <a:avLst/>
          </a:prstGeom>
        </p:spPr>
      </p:pic>
      <p:pic>
        <p:nvPicPr>
          <p:cNvPr id="19" name="Picture 15">
            <a:extLst>
              <a:ext uri="{FF2B5EF4-FFF2-40B4-BE49-F238E27FC236}">
                <a16:creationId xmlns:a16="http://schemas.microsoft.com/office/drawing/2014/main" id="{4570CCF5-295B-5BFA-DCE4-1598E4BC4FB7}"/>
              </a:ext>
            </a:extLst>
          </p:cNvPr>
          <p:cNvPicPr>
            <a:picLocks noChangeAspect="1"/>
          </p:cNvPicPr>
          <p:nvPr/>
        </p:nvPicPr>
        <p:blipFill>
          <a:blip r:embed="rId6" cstate="print">
            <a:extLst>
              <a:ext uri="{28A0092B-C50C-407E-A947-70E740481C1C}">
                <a14:useLocalDpi xmlns:a14="http://schemas.microsoft.com/office/drawing/2010/main" val="0"/>
              </a:ext>
            </a:extLst>
          </a:blip>
          <a:srcRect l="649" t="-1494" r="64141" b="1494"/>
          <a:stretch>
            <a:fillRect/>
          </a:stretch>
        </p:blipFill>
        <p:spPr>
          <a:xfrm>
            <a:off x="9696662" y="-2616"/>
            <a:ext cx="643943" cy="662575"/>
          </a:xfrm>
          <a:prstGeom prst="rect">
            <a:avLst/>
          </a:prstGeom>
        </p:spPr>
      </p:pic>
      <p:pic>
        <p:nvPicPr>
          <p:cNvPr id="5" name="Picture 4">
            <a:extLst>
              <a:ext uri="{FF2B5EF4-FFF2-40B4-BE49-F238E27FC236}">
                <a16:creationId xmlns:a16="http://schemas.microsoft.com/office/drawing/2014/main" id="{820CDAB4-DDFD-54CE-7438-5B0D009FF24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581597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rafik 11" descr="FH-Prof. Dr. de Jesus Oliveira Victor Adriel, MSc">
            <a:extLst>
              <a:ext uri="{FF2B5EF4-FFF2-40B4-BE49-F238E27FC236}">
                <a16:creationId xmlns:a16="http://schemas.microsoft.com/office/drawing/2014/main" id="{730FAEF1-2DED-A412-A9D6-238D4200D5ED}"/>
              </a:ext>
            </a:extLst>
          </p:cNvPr>
          <p:cNvPicPr>
            <a:picLocks noChangeAspect="1"/>
          </p:cNvPicPr>
          <p:nvPr/>
        </p:nvPicPr>
        <p:blipFill>
          <a:blip r:embed="rId4"/>
          <a:stretch>
            <a:fillRect/>
          </a:stretch>
        </p:blipFill>
        <p:spPr>
          <a:xfrm>
            <a:off x="2332543" y="3661588"/>
            <a:ext cx="1186203" cy="1138790"/>
          </a:xfrm>
          <a:prstGeom prst="rect">
            <a:avLst/>
          </a:prstGeom>
        </p:spPr>
      </p:pic>
      <p:sp>
        <p:nvSpPr>
          <p:cNvPr id="43" name="Textplatzhalter 1">
            <a:extLst>
              <a:ext uri="{FF2B5EF4-FFF2-40B4-BE49-F238E27FC236}">
                <a16:creationId xmlns:a16="http://schemas.microsoft.com/office/drawing/2014/main" id="{B6AD304F-0E25-64E2-9E24-9DA23B354C59}"/>
              </a:ext>
            </a:extLst>
          </p:cNvPr>
          <p:cNvSpPr txBox="1">
            <a:spLocks/>
          </p:cNvSpPr>
          <p:nvPr/>
        </p:nvSpPr>
        <p:spPr>
          <a:xfrm>
            <a:off x="7595126" y="3898452"/>
            <a:ext cx="1441337"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b="1"/>
              <a:t>Martin Haltrich</a:t>
            </a:r>
          </a:p>
        </p:txBody>
      </p:sp>
      <p:sp>
        <p:nvSpPr>
          <p:cNvPr id="44" name="Textplatzhalter 1">
            <a:extLst>
              <a:ext uri="{FF2B5EF4-FFF2-40B4-BE49-F238E27FC236}">
                <a16:creationId xmlns:a16="http://schemas.microsoft.com/office/drawing/2014/main" id="{A9836E00-029A-EF4E-1839-A98F654DD071}"/>
              </a:ext>
            </a:extLst>
          </p:cNvPr>
          <p:cNvSpPr txBox="1">
            <a:spLocks/>
          </p:cNvSpPr>
          <p:nvPr/>
        </p:nvSpPr>
        <p:spPr>
          <a:xfrm>
            <a:off x="7595126" y="4152452"/>
            <a:ext cx="2736300"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dirty="0"/>
              <a:t>Project Lead, Klosterneuburg Abbey</a:t>
            </a:r>
          </a:p>
        </p:txBody>
      </p:sp>
      <p:pic>
        <p:nvPicPr>
          <p:cNvPr id="1036" name="Picture 12" descr="Interview with doctor Martin Haltrich | Musicologica | MUNI PHIL">
            <a:extLst>
              <a:ext uri="{FF2B5EF4-FFF2-40B4-BE49-F238E27FC236}">
                <a16:creationId xmlns:a16="http://schemas.microsoft.com/office/drawing/2014/main" id="{D2A0AB3A-23CD-5FC0-6005-F8C69D83B5A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0693" t="7013" r="18405" b="39576"/>
          <a:stretch>
            <a:fillRect/>
          </a:stretch>
        </p:blipFill>
        <p:spPr bwMode="auto">
          <a:xfrm>
            <a:off x="6472053" y="3661588"/>
            <a:ext cx="1075795" cy="1080444"/>
          </a:xfrm>
          <a:prstGeom prst="roundRect">
            <a:avLst>
              <a:gd name="adj" fmla="val 0"/>
            </a:avLst>
          </a:prstGeom>
          <a:noFill/>
          <a:extLst>
            <a:ext uri="{909E8E84-426E-40DD-AFC4-6F175D3DCCD1}">
              <a14:hiddenFill xmlns:a14="http://schemas.microsoft.com/office/drawing/2010/main">
                <a:solidFill>
                  <a:srgbClr val="FFFFFF"/>
                </a:solidFill>
              </a14:hiddenFill>
            </a:ext>
          </a:extLst>
        </p:spPr>
      </p:pic>
      <p:pic>
        <p:nvPicPr>
          <p:cNvPr id="6" name="Picture 5" descr="A person in a black jacket&#10;&#10;AI-generated content may be incorrect.">
            <a:extLst>
              <a:ext uri="{FF2B5EF4-FFF2-40B4-BE49-F238E27FC236}">
                <a16:creationId xmlns:a16="http://schemas.microsoft.com/office/drawing/2014/main" id="{2CAAD02E-923A-80DA-D60C-255508E4606C}"/>
              </a:ext>
            </a:extLst>
          </p:cNvPr>
          <p:cNvPicPr>
            <a:picLocks noChangeAspect="1"/>
          </p:cNvPicPr>
          <p:nvPr/>
        </p:nvPicPr>
        <p:blipFill>
          <a:blip r:embed="rId6" cstate="print">
            <a:extLst>
              <a:ext uri="{28A0092B-C50C-407E-A947-70E740481C1C}">
                <a14:useLocalDpi xmlns:a14="http://schemas.microsoft.com/office/drawing/2010/main" val="0"/>
              </a:ext>
            </a:extLst>
          </a:blip>
          <a:srcRect l="868" b="24656"/>
          <a:stretch>
            <a:fillRect/>
          </a:stretch>
        </p:blipFill>
        <p:spPr>
          <a:xfrm>
            <a:off x="6472053" y="2474032"/>
            <a:ext cx="1064917" cy="1079170"/>
          </a:xfrm>
          <a:prstGeom prst="rect">
            <a:avLst/>
          </a:prstGeom>
        </p:spPr>
      </p:pic>
      <p:sp>
        <p:nvSpPr>
          <p:cNvPr id="40" name="Textplatzhalter 1">
            <a:extLst>
              <a:ext uri="{FF2B5EF4-FFF2-40B4-BE49-F238E27FC236}">
                <a16:creationId xmlns:a16="http://schemas.microsoft.com/office/drawing/2014/main" id="{2FE9488C-1DA4-DAC7-C2F1-A218B5C6153B}"/>
              </a:ext>
            </a:extLst>
          </p:cNvPr>
          <p:cNvSpPr txBox="1">
            <a:spLocks/>
          </p:cNvSpPr>
          <p:nvPr/>
        </p:nvSpPr>
        <p:spPr>
          <a:xfrm>
            <a:off x="7602099" y="2694269"/>
            <a:ext cx="1441337"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b="1"/>
              <a:t>Max Theisen</a:t>
            </a:r>
          </a:p>
        </p:txBody>
      </p:sp>
      <p:sp>
        <p:nvSpPr>
          <p:cNvPr id="41" name="Textplatzhalter 1">
            <a:extLst>
              <a:ext uri="{FF2B5EF4-FFF2-40B4-BE49-F238E27FC236}">
                <a16:creationId xmlns:a16="http://schemas.microsoft.com/office/drawing/2014/main" id="{785C2A03-CA9D-D8F3-869D-46D9B287998A}"/>
              </a:ext>
            </a:extLst>
          </p:cNvPr>
          <p:cNvSpPr txBox="1">
            <a:spLocks/>
          </p:cNvSpPr>
          <p:nvPr/>
        </p:nvSpPr>
        <p:spPr>
          <a:xfrm>
            <a:off x="7602099" y="2948269"/>
            <a:ext cx="1441337"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dirty="0"/>
              <a:t>Domain Expert</a:t>
            </a:r>
          </a:p>
        </p:txBody>
      </p:sp>
      <p:sp>
        <p:nvSpPr>
          <p:cNvPr id="58" name="Rectangle 57">
            <a:extLst>
              <a:ext uri="{FF2B5EF4-FFF2-40B4-BE49-F238E27FC236}">
                <a16:creationId xmlns:a16="http://schemas.microsoft.com/office/drawing/2014/main" id="{9B13052A-68A6-6395-FA73-9143037AC492}"/>
              </a:ext>
            </a:extLst>
          </p:cNvPr>
          <p:cNvSpPr/>
          <p:nvPr/>
        </p:nvSpPr>
        <p:spPr>
          <a:xfrm>
            <a:off x="10888960" y="12871"/>
            <a:ext cx="1303040" cy="13719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6C897F3-B150-7805-465F-6A75D0A293FA}"/>
              </a:ext>
            </a:extLst>
          </p:cNvPr>
          <p:cNvSpPr/>
          <p:nvPr/>
        </p:nvSpPr>
        <p:spPr>
          <a:xfrm>
            <a:off x="2280126" y="1651592"/>
            <a:ext cx="3934884" cy="584144"/>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de-AT" sz="1400">
                <a:solidFill>
                  <a:schemeClr val="tx1"/>
                </a:solidFill>
                <a:latin typeface="+mj-lt"/>
              </a:rPr>
              <a:t>University </a:t>
            </a:r>
            <a:r>
              <a:rPr lang="de-AT" sz="1400" err="1">
                <a:solidFill>
                  <a:schemeClr val="tx1"/>
                </a:solidFill>
                <a:latin typeface="+mj-lt"/>
              </a:rPr>
              <a:t>of</a:t>
            </a:r>
            <a:r>
              <a:rPr lang="de-AT" sz="1400">
                <a:solidFill>
                  <a:schemeClr val="tx1"/>
                </a:solidFill>
                <a:latin typeface="+mj-lt"/>
              </a:rPr>
              <a:t> Applied Sciences St. Pölten </a:t>
            </a:r>
            <a:endParaRPr lang="de-AT" sz="1400">
              <a:solidFill>
                <a:schemeClr val="tx1"/>
              </a:solidFill>
              <a:latin typeface="+mj-lt"/>
              <a:cs typeface="Arial"/>
            </a:endParaRPr>
          </a:p>
        </p:txBody>
      </p:sp>
      <p:sp>
        <p:nvSpPr>
          <p:cNvPr id="11" name="Foliennummernplatzhalter 10">
            <a:extLst>
              <a:ext uri="{FF2B5EF4-FFF2-40B4-BE49-F238E27FC236}">
                <a16:creationId xmlns:a16="http://schemas.microsoft.com/office/drawing/2014/main" id="{8115EE2D-B340-430F-A279-3920579F8C60}"/>
              </a:ext>
            </a:extLst>
          </p:cNvPr>
          <p:cNvSpPr>
            <a:spLocks noGrp="1"/>
          </p:cNvSpPr>
          <p:nvPr>
            <p:ph type="sldNum" sz="quarter" idx="20"/>
          </p:nvPr>
        </p:nvSpPr>
        <p:spPr/>
        <p:txBody>
          <a:bodyPr/>
          <a:lstStyle/>
          <a:p>
            <a:r>
              <a:rPr lang="de-DE"/>
              <a:t>1</a:t>
            </a:r>
          </a:p>
        </p:txBody>
      </p:sp>
      <p:sp>
        <p:nvSpPr>
          <p:cNvPr id="3" name="Datumsplatzhalter 13">
            <a:extLst>
              <a:ext uri="{FF2B5EF4-FFF2-40B4-BE49-F238E27FC236}">
                <a16:creationId xmlns:a16="http://schemas.microsoft.com/office/drawing/2014/main" id="{FCD55AAB-91F1-BD87-3415-2971353E9DA4}"/>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8" name="Picture 7" descr="A person with glasses smiling&#10;&#10;AI-generated content may be incorrect.">
            <a:extLst>
              <a:ext uri="{FF2B5EF4-FFF2-40B4-BE49-F238E27FC236}">
                <a16:creationId xmlns:a16="http://schemas.microsoft.com/office/drawing/2014/main" id="{753C8ED1-9462-7382-EF18-4BA613E3FD71}"/>
              </a:ext>
            </a:extLst>
          </p:cNvPr>
          <p:cNvPicPr>
            <a:picLocks noChangeAspect="1"/>
          </p:cNvPicPr>
          <p:nvPr/>
        </p:nvPicPr>
        <p:blipFill>
          <a:blip r:embed="rId7" cstate="print">
            <a:extLst>
              <a:ext uri="{28A0092B-C50C-407E-A947-70E740481C1C}">
                <a14:useLocalDpi xmlns:a14="http://schemas.microsoft.com/office/drawing/2010/main" val="0"/>
              </a:ext>
            </a:extLst>
          </a:blip>
          <a:srcRect t="7970" b="14326"/>
          <a:stretch>
            <a:fillRect/>
          </a:stretch>
        </p:blipFill>
        <p:spPr>
          <a:xfrm>
            <a:off x="2399020" y="2472758"/>
            <a:ext cx="1081484" cy="1080444"/>
          </a:xfrm>
          <a:prstGeom prst="roundRect">
            <a:avLst>
              <a:gd name="adj" fmla="val 0"/>
            </a:avLst>
          </a:prstGeom>
        </p:spPr>
      </p:pic>
      <p:pic>
        <p:nvPicPr>
          <p:cNvPr id="1026" name="Picture 2" descr="FH-Prof. Dipl.-Ing. Dr. Seidl Markus, Bakk.">
            <a:extLst>
              <a:ext uri="{FF2B5EF4-FFF2-40B4-BE49-F238E27FC236}">
                <a16:creationId xmlns:a16="http://schemas.microsoft.com/office/drawing/2014/main" id="{53C8C59C-01F6-B459-33CF-4F4065C148D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397737" y="4799868"/>
            <a:ext cx="1082767" cy="1080444"/>
          </a:xfrm>
          <a:prstGeom prst="roundRect">
            <a:avLst>
              <a:gd name="adj" fmla="val 0"/>
            </a:avLst>
          </a:prstGeom>
          <a:noFill/>
          <a:extLst>
            <a:ext uri="{909E8E84-426E-40DD-AFC4-6F175D3DCCD1}">
              <a14:hiddenFill xmlns:a14="http://schemas.microsoft.com/office/drawing/2010/main">
                <a:solidFill>
                  <a:srgbClr val="FFFFFF"/>
                </a:solidFill>
              </a14:hiddenFill>
            </a:ext>
          </a:extLst>
        </p:spPr>
      </p:pic>
      <p:sp>
        <p:nvSpPr>
          <p:cNvPr id="16" name="Textplatzhalter 1">
            <a:extLst>
              <a:ext uri="{FF2B5EF4-FFF2-40B4-BE49-F238E27FC236}">
                <a16:creationId xmlns:a16="http://schemas.microsoft.com/office/drawing/2014/main" id="{4E879E50-3E7B-DAB6-6AD2-D3EDBA77F08E}"/>
              </a:ext>
            </a:extLst>
          </p:cNvPr>
          <p:cNvSpPr txBox="1">
            <a:spLocks/>
          </p:cNvSpPr>
          <p:nvPr/>
        </p:nvSpPr>
        <p:spPr>
          <a:xfrm>
            <a:off x="3544765" y="2741602"/>
            <a:ext cx="1441337"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b="1"/>
              <a:t>Florian Kibler</a:t>
            </a:r>
          </a:p>
        </p:txBody>
      </p:sp>
      <p:sp>
        <p:nvSpPr>
          <p:cNvPr id="18" name="Textplatzhalter 1">
            <a:extLst>
              <a:ext uri="{FF2B5EF4-FFF2-40B4-BE49-F238E27FC236}">
                <a16:creationId xmlns:a16="http://schemas.microsoft.com/office/drawing/2014/main" id="{D950BB09-AE3A-D88A-F0BB-FC84508E67CF}"/>
              </a:ext>
            </a:extLst>
          </p:cNvPr>
          <p:cNvSpPr txBox="1">
            <a:spLocks/>
          </p:cNvSpPr>
          <p:nvPr/>
        </p:nvSpPr>
        <p:spPr>
          <a:xfrm>
            <a:off x="3540766" y="2951852"/>
            <a:ext cx="1951407"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a:t>Computer Vision Researcher</a:t>
            </a:r>
          </a:p>
        </p:txBody>
      </p:sp>
      <p:sp>
        <p:nvSpPr>
          <p:cNvPr id="29" name="Textplatzhalter 1">
            <a:extLst>
              <a:ext uri="{FF2B5EF4-FFF2-40B4-BE49-F238E27FC236}">
                <a16:creationId xmlns:a16="http://schemas.microsoft.com/office/drawing/2014/main" id="{D117FF82-BF87-B0DA-1285-8E8B77513BD7}"/>
              </a:ext>
            </a:extLst>
          </p:cNvPr>
          <p:cNvSpPr txBox="1">
            <a:spLocks/>
          </p:cNvSpPr>
          <p:nvPr/>
        </p:nvSpPr>
        <p:spPr>
          <a:xfrm>
            <a:off x="3527782" y="5021103"/>
            <a:ext cx="1441337"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b="1"/>
              <a:t>Markus Seidl</a:t>
            </a:r>
          </a:p>
        </p:txBody>
      </p:sp>
      <p:sp>
        <p:nvSpPr>
          <p:cNvPr id="30" name="Textplatzhalter 1">
            <a:extLst>
              <a:ext uri="{FF2B5EF4-FFF2-40B4-BE49-F238E27FC236}">
                <a16:creationId xmlns:a16="http://schemas.microsoft.com/office/drawing/2014/main" id="{D01A5E48-CD77-47C3-3206-5CA50FA09806}"/>
              </a:ext>
            </a:extLst>
          </p:cNvPr>
          <p:cNvSpPr txBox="1">
            <a:spLocks/>
          </p:cNvSpPr>
          <p:nvPr/>
        </p:nvSpPr>
        <p:spPr>
          <a:xfrm>
            <a:off x="3518746" y="5286620"/>
            <a:ext cx="2204721" cy="35426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de-AT" sz="1200"/>
              <a:t>Computer Vision Researcher</a:t>
            </a:r>
            <a:br>
              <a:rPr lang="de-AT" sz="1200"/>
            </a:br>
            <a:r>
              <a:rPr lang="de-AT" sz="1200"/>
              <a:t>Project Lead, USTP</a:t>
            </a:r>
          </a:p>
        </p:txBody>
      </p:sp>
      <p:sp>
        <p:nvSpPr>
          <p:cNvPr id="48" name="Rectangle 47">
            <a:extLst>
              <a:ext uri="{FF2B5EF4-FFF2-40B4-BE49-F238E27FC236}">
                <a16:creationId xmlns:a16="http://schemas.microsoft.com/office/drawing/2014/main" id="{0AD8BF8D-292E-C610-A882-F6ED9D3EF523}"/>
              </a:ext>
            </a:extLst>
          </p:cNvPr>
          <p:cNvSpPr/>
          <p:nvPr/>
        </p:nvSpPr>
        <p:spPr>
          <a:xfrm>
            <a:off x="6340909" y="1651592"/>
            <a:ext cx="3822352" cy="576482"/>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AT" sz="1400">
                <a:solidFill>
                  <a:schemeClr val="tx1"/>
                </a:solidFill>
              </a:rPr>
              <a:t>Center for Cultural Heritage Studies</a:t>
            </a:r>
          </a:p>
          <a:p>
            <a:pPr algn="ctr"/>
            <a:r>
              <a:rPr lang="de-AT" sz="1400">
                <a:solidFill>
                  <a:schemeClr val="tx1"/>
                </a:solidFill>
              </a:rPr>
              <a:t>Klosterneuburg Abbey</a:t>
            </a:r>
          </a:p>
        </p:txBody>
      </p:sp>
      <p:sp>
        <p:nvSpPr>
          <p:cNvPr id="61" name="Rectangle 60">
            <a:extLst>
              <a:ext uri="{FF2B5EF4-FFF2-40B4-BE49-F238E27FC236}">
                <a16:creationId xmlns:a16="http://schemas.microsoft.com/office/drawing/2014/main" id="{C152D843-356D-8542-C534-830A3726A920}"/>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62" name="Title 1">
            <a:extLst>
              <a:ext uri="{FF2B5EF4-FFF2-40B4-BE49-F238E27FC236}">
                <a16:creationId xmlns:a16="http://schemas.microsoft.com/office/drawing/2014/main" id="{A66A12C2-C15E-3B13-F503-717AB4555CF4}"/>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latin typeface="+mj-lt"/>
              </a:rPr>
              <a:t>Team</a:t>
            </a:r>
            <a:endParaRPr lang="en-AT" sz="2800">
              <a:latin typeface="+mj-lt"/>
            </a:endParaRPr>
          </a:p>
        </p:txBody>
      </p:sp>
      <p:sp>
        <p:nvSpPr>
          <p:cNvPr id="9" name="Textplatzhalter 1">
            <a:extLst>
              <a:ext uri="{FF2B5EF4-FFF2-40B4-BE49-F238E27FC236}">
                <a16:creationId xmlns:a16="http://schemas.microsoft.com/office/drawing/2014/main" id="{F6ABD3B3-6CCE-A13F-48A7-61D6611B4CE9}"/>
              </a:ext>
            </a:extLst>
          </p:cNvPr>
          <p:cNvSpPr txBox="1">
            <a:spLocks/>
          </p:cNvSpPr>
          <p:nvPr/>
        </p:nvSpPr>
        <p:spPr>
          <a:xfrm>
            <a:off x="3520057" y="3926595"/>
            <a:ext cx="2398721" cy="354266"/>
          </a:xfrm>
          <a:prstGeom prst="rect">
            <a:avLst/>
          </a:prstGeom>
        </p:spPr>
        <p:txBody>
          <a:bodyPr vert="horz" lIns="91440" tIns="45720" rIns="91440" bIns="45720" rtlCol="0" anchor="t">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de-AT" sz="1200" b="1">
                <a:solidFill>
                  <a:srgbClr val="000000"/>
                </a:solidFill>
                <a:latin typeface="Arial"/>
                <a:cs typeface="Arial"/>
              </a:rPr>
              <a:t>Victor Adriel de Jesus Oliveira</a:t>
            </a:r>
            <a:endParaRPr lang="de-DE"/>
          </a:p>
        </p:txBody>
      </p:sp>
      <p:sp>
        <p:nvSpPr>
          <p:cNvPr id="10" name="Textplatzhalter 1">
            <a:extLst>
              <a:ext uri="{FF2B5EF4-FFF2-40B4-BE49-F238E27FC236}">
                <a16:creationId xmlns:a16="http://schemas.microsoft.com/office/drawing/2014/main" id="{62E98DA6-8CBE-383D-4E20-830E72066D4A}"/>
              </a:ext>
            </a:extLst>
          </p:cNvPr>
          <p:cNvSpPr txBox="1">
            <a:spLocks/>
          </p:cNvSpPr>
          <p:nvPr/>
        </p:nvSpPr>
        <p:spPr>
          <a:xfrm>
            <a:off x="3510288" y="4180595"/>
            <a:ext cx="2145445" cy="354266"/>
          </a:xfrm>
          <a:prstGeom prst="rect">
            <a:avLst/>
          </a:prstGeom>
        </p:spPr>
        <p:txBody>
          <a:bodyPr vert="horz" lIns="91440" tIns="45720" rIns="91440" bIns="45720" rtlCol="0" anchor="t">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de-AT" sz="1200">
                <a:latin typeface="Arial"/>
                <a:cs typeface="Arial"/>
              </a:rPr>
              <a:t>User Interface Researcher</a:t>
            </a:r>
            <a:endParaRPr lang="de-DE"/>
          </a:p>
        </p:txBody>
      </p:sp>
      <p:sp>
        <p:nvSpPr>
          <p:cNvPr id="19" name="Rectangle 35">
            <a:extLst>
              <a:ext uri="{FF2B5EF4-FFF2-40B4-BE49-F238E27FC236}">
                <a16:creationId xmlns:a16="http://schemas.microsoft.com/office/drawing/2014/main" id="{7F3F433C-7DA7-4ED9-A99C-1FCD943A408D}"/>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9" descr="Ein Bild, das Entwurf, Symbol, Clipart, Grafiken enthält.&#10;&#10;KI-generierte Inhalte können fehlerhaft sein.">
            <a:extLst>
              <a:ext uri="{FF2B5EF4-FFF2-40B4-BE49-F238E27FC236}">
                <a16:creationId xmlns:a16="http://schemas.microsoft.com/office/drawing/2014/main" id="{F131593E-BC61-1415-8D75-14AAE53F4D57}"/>
              </a:ext>
            </a:extLst>
          </p:cNvPr>
          <p:cNvPicPr>
            <a:picLocks noChangeAspect="1"/>
          </p:cNvPicPr>
          <p:nvPr/>
        </p:nvPicPr>
        <p:blipFill>
          <a:blip r:embed="rId9"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3" name="Grafik 22" descr="Ein Bild, das Logo, Symbol, Grafiken, Design enthält.&#10;&#10;KI-generierte Inhalte können fehlerhaft sein.">
            <a:extLst>
              <a:ext uri="{FF2B5EF4-FFF2-40B4-BE49-F238E27FC236}">
                <a16:creationId xmlns:a16="http://schemas.microsoft.com/office/drawing/2014/main" id="{2C48C3F9-CFF8-F203-1A85-5387CC181616}"/>
              </a:ext>
            </a:extLst>
          </p:cNvPr>
          <p:cNvPicPr>
            <a:picLocks noChangeAspect="1"/>
          </p:cNvPicPr>
          <p:nvPr/>
        </p:nvPicPr>
        <p:blipFill>
          <a:blip r:embed="rId10"/>
          <a:stretch>
            <a:fillRect/>
          </a:stretch>
        </p:blipFill>
        <p:spPr>
          <a:xfrm>
            <a:off x="10401009" y="65646"/>
            <a:ext cx="1784309" cy="491072"/>
          </a:xfrm>
          <a:prstGeom prst="rect">
            <a:avLst/>
          </a:prstGeom>
        </p:spPr>
      </p:pic>
      <p:sp>
        <p:nvSpPr>
          <p:cNvPr id="2" name="Title 1">
            <a:extLst>
              <a:ext uri="{FF2B5EF4-FFF2-40B4-BE49-F238E27FC236}">
                <a16:creationId xmlns:a16="http://schemas.microsoft.com/office/drawing/2014/main" id="{20D4EA7E-68E4-6173-C4B5-297D01E013EA}"/>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Introduction</a:t>
            </a:r>
            <a:endParaRPr lang="en-AT" sz="1400" b="0">
              <a:latin typeface="+mj-lt"/>
            </a:endParaRPr>
          </a:p>
        </p:txBody>
      </p:sp>
      <p:pic>
        <p:nvPicPr>
          <p:cNvPr id="5" name="Picture 4">
            <a:extLst>
              <a:ext uri="{FF2B5EF4-FFF2-40B4-BE49-F238E27FC236}">
                <a16:creationId xmlns:a16="http://schemas.microsoft.com/office/drawing/2014/main" id="{5072C95A-78D4-D2A8-7D95-996B5EC3603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912421728"/>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05DF9-304B-845D-F8CB-792C68282496}"/>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462FFE58-02C2-5CDF-6DA1-35F8CEAC41F7}"/>
              </a:ext>
            </a:extLst>
          </p:cNvPr>
          <p:cNvSpPr>
            <a:spLocks noGrp="1"/>
          </p:cNvSpPr>
          <p:nvPr>
            <p:ph type="sldNum" sz="quarter" idx="20"/>
          </p:nvPr>
        </p:nvSpPr>
        <p:spPr/>
        <p:txBody>
          <a:bodyPr/>
          <a:lstStyle/>
          <a:p>
            <a:r>
              <a:rPr lang="de-DE"/>
              <a:t>2</a:t>
            </a:r>
          </a:p>
        </p:txBody>
      </p:sp>
      <p:sp>
        <p:nvSpPr>
          <p:cNvPr id="23" name="Rectangle 22">
            <a:extLst>
              <a:ext uri="{FF2B5EF4-FFF2-40B4-BE49-F238E27FC236}">
                <a16:creationId xmlns:a16="http://schemas.microsoft.com/office/drawing/2014/main" id="{9F2D3F6D-EC1F-B426-DE76-C97706C78534}"/>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57557227-71CE-39BA-357A-8BCB37ED493A}"/>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Research Context</a:t>
            </a:r>
            <a:endParaRPr lang="en-AT" sz="2800"/>
          </a:p>
        </p:txBody>
      </p:sp>
      <p:sp>
        <p:nvSpPr>
          <p:cNvPr id="7" name="Datumsplatzhalter 13">
            <a:extLst>
              <a:ext uri="{FF2B5EF4-FFF2-40B4-BE49-F238E27FC236}">
                <a16:creationId xmlns:a16="http://schemas.microsoft.com/office/drawing/2014/main" id="{43170D2D-AE2D-444E-C1DB-03E57B1E565F}"/>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0" name="Rectangle 35">
            <a:extLst>
              <a:ext uri="{FF2B5EF4-FFF2-40B4-BE49-F238E27FC236}">
                <a16:creationId xmlns:a16="http://schemas.microsoft.com/office/drawing/2014/main" id="{DEC39EA8-02D6-9F5B-9C3C-05781C53A651}"/>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B0A2CCE4-E0B0-55D8-853E-A372D7541EF8}"/>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3" name="Grafik 12" descr="Ein Bild, das Logo, Symbol, Grafiken, Design enthält.&#10;&#10;KI-generierte Inhalte können fehlerhaft sein.">
            <a:extLst>
              <a:ext uri="{FF2B5EF4-FFF2-40B4-BE49-F238E27FC236}">
                <a16:creationId xmlns:a16="http://schemas.microsoft.com/office/drawing/2014/main" id="{6599CFF0-3235-D642-BDB3-1D620159A23F}"/>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B93FFC6B-8BEB-D200-B71E-0D6073CD2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4088862473"/>
      </p:ext>
    </p:extLst>
  </p:cSld>
  <p:clrMapOvr>
    <a:masterClrMapping/>
  </p:clrMapOvr>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B5D9F-49C1-E0FF-38D2-7BB1629C0398}"/>
            </a:ext>
          </a:extLst>
        </p:cNvPr>
        <p:cNvGrpSpPr/>
        <p:nvPr/>
      </p:nvGrpSpPr>
      <p:grpSpPr>
        <a:xfrm>
          <a:off x="0" y="0"/>
          <a:ext cx="0" cy="0"/>
          <a:chOff x="0" y="0"/>
          <a:chExt cx="0" cy="0"/>
        </a:xfrm>
      </p:grpSpPr>
      <p:pic>
        <p:nvPicPr>
          <p:cNvPr id="8" name="Picture 7" descr="An open book with black text&#10;&#10;AI-generated content may be incorrect.">
            <a:extLst>
              <a:ext uri="{FF2B5EF4-FFF2-40B4-BE49-F238E27FC236}">
                <a16:creationId xmlns:a16="http://schemas.microsoft.com/office/drawing/2014/main" id="{1480F60A-D675-9E96-57EA-21F01B936056}"/>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5500"/>
                    </a14:imgEffect>
                  </a14:imgLayer>
                </a14:imgProps>
              </a:ext>
              <a:ext uri="{28A0092B-C50C-407E-A947-70E740481C1C}">
                <a14:useLocalDpi xmlns:a14="http://schemas.microsoft.com/office/drawing/2010/main" val="0"/>
              </a:ext>
            </a:extLst>
          </a:blip>
          <a:srcRect l="6343" t="491" r="14814" b="1895"/>
          <a:stretch>
            <a:fillRect/>
          </a:stretch>
        </p:blipFill>
        <p:spPr>
          <a:xfrm rot="16200000">
            <a:off x="8061743" y="-1014003"/>
            <a:ext cx="3116255" cy="5144261"/>
          </a:xfrm>
          <a:prstGeom prst="rect">
            <a:avLst/>
          </a:prstGeom>
        </p:spPr>
      </p:pic>
      <p:sp>
        <p:nvSpPr>
          <p:cNvPr id="10" name="TextBox 9">
            <a:extLst>
              <a:ext uri="{FF2B5EF4-FFF2-40B4-BE49-F238E27FC236}">
                <a16:creationId xmlns:a16="http://schemas.microsoft.com/office/drawing/2014/main" id="{D19C4774-7F2E-EFC2-E417-F4D82A6CC6C6}"/>
              </a:ext>
            </a:extLst>
          </p:cNvPr>
          <p:cNvSpPr txBox="1"/>
          <p:nvPr/>
        </p:nvSpPr>
        <p:spPr>
          <a:xfrm rot="16200000">
            <a:off x="5328546" y="1770848"/>
            <a:ext cx="3116253" cy="261610"/>
          </a:xfrm>
          <a:prstGeom prst="rect">
            <a:avLst/>
          </a:prstGeom>
          <a:noFill/>
        </p:spPr>
        <p:txBody>
          <a:bodyPr wrap="square" lIns="91440" tIns="45720" rIns="91440" bIns="45720" anchor="t">
            <a:spAutoFit/>
          </a:bodyPr>
          <a:lstStyle/>
          <a:p>
            <a:pPr algn="ct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2" name="Textplatzhalter 1">
            <a:extLst>
              <a:ext uri="{FF2B5EF4-FFF2-40B4-BE49-F238E27FC236}">
                <a16:creationId xmlns:a16="http://schemas.microsoft.com/office/drawing/2014/main" id="{61EE684B-B000-702B-4032-54288A9FC24D}"/>
              </a:ext>
            </a:extLst>
          </p:cNvPr>
          <p:cNvSpPr>
            <a:spLocks noGrp="1"/>
          </p:cNvSpPr>
          <p:nvPr>
            <p:ph type="body" sz="quarter" idx="17"/>
          </p:nvPr>
        </p:nvSpPr>
        <p:spPr>
          <a:xfrm>
            <a:off x="847600" y="2592849"/>
            <a:ext cx="5643300" cy="1628239"/>
          </a:xfrm>
        </p:spPr>
        <p:txBody>
          <a:bodyPr vert="horz" lIns="91440" tIns="45720" rIns="91440" bIns="45720" rtlCol="0" anchor="t">
            <a:noAutofit/>
          </a:bodyPr>
          <a:lstStyle/>
          <a:p>
            <a:r>
              <a:rPr lang="en-US" sz="1400">
                <a:latin typeface="Arial"/>
                <a:cs typeface="Arial"/>
              </a:rPr>
              <a:t>Medieval manuscripts are central cultural assets that not only transmit texts but also communicate through their visual design</a:t>
            </a:r>
          </a:p>
          <a:p>
            <a:r>
              <a:rPr lang="en-US" sz="1400"/>
              <a:t>Decorations acted as navigational and aesthetic markers, guiding reading and emphasizing hierarchy or meaning</a:t>
            </a:r>
          </a:p>
          <a:p>
            <a:r>
              <a:rPr lang="en-US" sz="1400">
                <a:latin typeface="Arial"/>
                <a:cs typeface="Arial"/>
              </a:rPr>
              <a:t>Decoration included </a:t>
            </a:r>
            <a:r>
              <a:rPr lang="en-US" sz="1400" i="1">
                <a:latin typeface="Arial"/>
                <a:cs typeface="Arial"/>
              </a:rPr>
              <a:t>painted initials</a:t>
            </a:r>
            <a:r>
              <a:rPr lang="en-US" sz="1400">
                <a:latin typeface="Arial"/>
                <a:cs typeface="Arial"/>
              </a:rPr>
              <a:t>, </a:t>
            </a:r>
            <a:r>
              <a:rPr lang="en-US" sz="1400" i="1">
                <a:latin typeface="Arial"/>
                <a:cs typeface="Arial"/>
              </a:rPr>
              <a:t>miniatures</a:t>
            </a:r>
            <a:r>
              <a:rPr lang="en-US" sz="1400">
                <a:latin typeface="Arial"/>
                <a:cs typeface="Arial"/>
              </a:rPr>
              <a:t>, </a:t>
            </a:r>
            <a:r>
              <a:rPr lang="en-US" sz="1400" b="1" i="1">
                <a:solidFill>
                  <a:srgbClr val="004750"/>
                </a:solidFill>
                <a:latin typeface="Arial"/>
                <a:cs typeface="Arial"/>
              </a:rPr>
              <a:t>pen flourishing</a:t>
            </a:r>
            <a:r>
              <a:rPr lang="en-US" sz="1400" i="1">
                <a:latin typeface="Arial"/>
                <a:cs typeface="Arial"/>
              </a:rPr>
              <a:t>, ...</a:t>
            </a:r>
          </a:p>
        </p:txBody>
      </p:sp>
      <p:sp>
        <p:nvSpPr>
          <p:cNvPr id="11" name="Foliennummernplatzhalter 10">
            <a:extLst>
              <a:ext uri="{FF2B5EF4-FFF2-40B4-BE49-F238E27FC236}">
                <a16:creationId xmlns:a16="http://schemas.microsoft.com/office/drawing/2014/main" id="{9CC98899-657F-0CF7-7246-4C2190798168}"/>
              </a:ext>
            </a:extLst>
          </p:cNvPr>
          <p:cNvSpPr>
            <a:spLocks noGrp="1"/>
          </p:cNvSpPr>
          <p:nvPr>
            <p:ph type="sldNum" sz="quarter" idx="20"/>
          </p:nvPr>
        </p:nvSpPr>
        <p:spPr/>
        <p:txBody>
          <a:bodyPr/>
          <a:lstStyle/>
          <a:p>
            <a:r>
              <a:rPr lang="de-DE"/>
              <a:t>3</a:t>
            </a:r>
          </a:p>
        </p:txBody>
      </p:sp>
      <p:sp>
        <p:nvSpPr>
          <p:cNvPr id="23" name="Rectangle 22">
            <a:extLst>
              <a:ext uri="{FF2B5EF4-FFF2-40B4-BE49-F238E27FC236}">
                <a16:creationId xmlns:a16="http://schemas.microsoft.com/office/drawing/2014/main" id="{F692A987-86E9-69DB-FEB2-6FB2D6F27C0D}"/>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4" name="Title 1">
            <a:extLst>
              <a:ext uri="{FF2B5EF4-FFF2-40B4-BE49-F238E27FC236}">
                <a16:creationId xmlns:a16="http://schemas.microsoft.com/office/drawing/2014/main" id="{C4B2FC6B-4353-479E-01B5-BDB4852E8636}"/>
              </a:ext>
            </a:extLst>
          </p:cNvPr>
          <p:cNvSpPr txBox="1">
            <a:spLocks/>
          </p:cNvSpPr>
          <p:nvPr/>
        </p:nvSpPr>
        <p:spPr>
          <a:xfrm>
            <a:off x="838200" y="591269"/>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latin typeface="+mj-lt"/>
              </a:rPr>
              <a:t>Medieval Manuscripts and</a:t>
            </a:r>
          </a:p>
          <a:p>
            <a:r>
              <a:rPr lang="de-DE" sz="2800">
                <a:latin typeface="+mj-lt"/>
              </a:rPr>
              <a:t>Decoration</a:t>
            </a:r>
            <a:endParaRPr lang="en-AT" sz="2800">
              <a:latin typeface="+mj-lt"/>
            </a:endParaRPr>
          </a:p>
        </p:txBody>
      </p:sp>
      <p:sp>
        <p:nvSpPr>
          <p:cNvPr id="25" name="Title 1">
            <a:extLst>
              <a:ext uri="{FF2B5EF4-FFF2-40B4-BE49-F238E27FC236}">
                <a16:creationId xmlns:a16="http://schemas.microsoft.com/office/drawing/2014/main" id="{5F02CF12-4E3D-E673-03D4-851DD2F392CD}"/>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Research Context</a:t>
            </a:r>
            <a:endParaRPr lang="en-AT" sz="1400" b="0">
              <a:latin typeface="+mj-lt"/>
            </a:endParaRPr>
          </a:p>
        </p:txBody>
      </p:sp>
      <p:sp>
        <p:nvSpPr>
          <p:cNvPr id="17" name="TextBox 16">
            <a:extLst>
              <a:ext uri="{FF2B5EF4-FFF2-40B4-BE49-F238E27FC236}">
                <a16:creationId xmlns:a16="http://schemas.microsoft.com/office/drawing/2014/main" id="{63D05397-4265-A26B-7A9A-3469453EADF6}"/>
              </a:ext>
            </a:extLst>
          </p:cNvPr>
          <p:cNvSpPr txBox="1"/>
          <p:nvPr/>
        </p:nvSpPr>
        <p:spPr>
          <a:xfrm>
            <a:off x="6960096" y="5744384"/>
            <a:ext cx="2664297" cy="600164"/>
          </a:xfrm>
          <a:prstGeom prst="rect">
            <a:avLst/>
          </a:prstGeom>
          <a:noFill/>
        </p:spPr>
        <p:txBody>
          <a:bodyPr wrap="square">
            <a:spAutoFit/>
          </a:bodyPr>
          <a:lstStyle/>
          <a:p>
            <a:r>
              <a:rPr lang="de-DE" sz="1100">
                <a:latin typeface="+mj-lt"/>
              </a:rPr>
              <a:t>Source</a:t>
            </a:r>
            <a:r>
              <a:rPr lang="en-AT" sz="1100">
                <a:latin typeface="+mj-lt"/>
              </a:rPr>
              <a:t>:</a:t>
            </a:r>
            <a:r>
              <a:rPr lang="de-DE" sz="1100">
                <a:latin typeface="+mj-lt"/>
              </a:rPr>
              <a:t> </a:t>
            </a:r>
            <a:r>
              <a:rPr lang="en-US" sz="1100" err="1">
                <a:latin typeface="+mj-lt"/>
              </a:rPr>
              <a:t>Clementinae</a:t>
            </a:r>
            <a:r>
              <a:rPr lang="en-US" sz="1100">
                <a:latin typeface="+mj-lt"/>
              </a:rPr>
              <a:t>, and other text(s) von Clemens V. - Leiden University Libraries, Netherlands - Public Domain.</a:t>
            </a:r>
            <a:endParaRPr lang="en-AT" sz="1100">
              <a:latin typeface="+mj-lt"/>
            </a:endParaRPr>
          </a:p>
        </p:txBody>
      </p:sp>
      <p:pic>
        <p:nvPicPr>
          <p:cNvPr id="2052" name="Picture 4">
            <a:extLst>
              <a:ext uri="{FF2B5EF4-FFF2-40B4-BE49-F238E27FC236}">
                <a16:creationId xmlns:a16="http://schemas.microsoft.com/office/drawing/2014/main" id="{A8298541-29AF-E959-BB66-CA85ED711AEB}"/>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57132" t="9653" r="14505" b="57695"/>
          <a:stretch>
            <a:fillRect/>
          </a:stretch>
        </p:blipFill>
        <p:spPr bwMode="auto">
          <a:xfrm>
            <a:off x="7047741" y="3277333"/>
            <a:ext cx="2576652" cy="239924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n open book with a red and blue design&#10;&#10;AI-generated content may be incorrect.">
            <a:extLst>
              <a:ext uri="{FF2B5EF4-FFF2-40B4-BE49-F238E27FC236}">
                <a16:creationId xmlns:a16="http://schemas.microsoft.com/office/drawing/2014/main" id="{0077A3A0-976F-04F4-F925-AACAC3F1EAF7}"/>
              </a:ext>
            </a:extLst>
          </p:cNvPr>
          <p:cNvPicPr>
            <a:picLocks noChangeAspect="1"/>
          </p:cNvPicPr>
          <p:nvPr/>
        </p:nvPicPr>
        <p:blipFill>
          <a:blip r:embed="rId6" cstate="print">
            <a:extLst>
              <a:ext uri="{BEBA8EAE-BF5A-486C-A8C5-ECC9F3942E4B}">
                <a14:imgProps xmlns:a14="http://schemas.microsoft.com/office/drawing/2010/main">
                  <a14:imgLayer r:embed="rId7">
                    <a14:imgEffect>
                      <a14:colorTemperature colorTemp="5500"/>
                    </a14:imgEffect>
                  </a14:imgLayer>
                </a14:imgProps>
              </a:ext>
              <a:ext uri="{28A0092B-C50C-407E-A947-70E740481C1C}">
                <a14:useLocalDpi xmlns:a14="http://schemas.microsoft.com/office/drawing/2010/main" val="0"/>
              </a:ext>
            </a:extLst>
          </a:blip>
          <a:srcRect l="731" t="12376" r="1048" b="14154"/>
          <a:stretch>
            <a:fillRect/>
          </a:stretch>
        </p:blipFill>
        <p:spPr>
          <a:xfrm>
            <a:off x="9786316" y="3277334"/>
            <a:ext cx="2405683" cy="2399240"/>
          </a:xfrm>
          <a:prstGeom prst="rect">
            <a:avLst/>
          </a:prstGeom>
        </p:spPr>
      </p:pic>
      <p:sp>
        <p:nvSpPr>
          <p:cNvPr id="22" name="TextBox 21">
            <a:extLst>
              <a:ext uri="{FF2B5EF4-FFF2-40B4-BE49-F238E27FC236}">
                <a16:creationId xmlns:a16="http://schemas.microsoft.com/office/drawing/2014/main" id="{18E9B924-2510-3871-D6E7-6A1C5232853F}"/>
              </a:ext>
            </a:extLst>
          </p:cNvPr>
          <p:cNvSpPr txBox="1"/>
          <p:nvPr/>
        </p:nvSpPr>
        <p:spPr>
          <a:xfrm>
            <a:off x="9192344" y="5726919"/>
            <a:ext cx="3116253" cy="261610"/>
          </a:xfrm>
          <a:prstGeom prst="rect">
            <a:avLst/>
          </a:prstGeom>
          <a:noFill/>
        </p:spPr>
        <p:txBody>
          <a:bodyPr wrap="square">
            <a:spAutoFit/>
          </a:bodyPr>
          <a:lstStyle/>
          <a:p>
            <a:pPr algn="ctr"/>
            <a:r>
              <a:rPr lang="de-DE" sz="1100">
                <a:latin typeface="+mj-lt"/>
              </a:rPr>
              <a:t>Source</a:t>
            </a:r>
            <a:r>
              <a:rPr lang="en-AT" sz="1100">
                <a:latin typeface="+mj-lt"/>
              </a:rPr>
              <a:t>: </a:t>
            </a:r>
            <a:r>
              <a:rPr lang="de-DE" sz="1100">
                <a:latin typeface="+mj-lt"/>
              </a:rPr>
              <a:t>Klosterneuburg Abbey</a:t>
            </a:r>
            <a:endParaRPr lang="en-AT" sz="1100">
              <a:latin typeface="+mj-lt"/>
            </a:endParaRPr>
          </a:p>
        </p:txBody>
      </p:sp>
      <p:sp>
        <p:nvSpPr>
          <p:cNvPr id="6" name="Datumsplatzhalter 13">
            <a:extLst>
              <a:ext uri="{FF2B5EF4-FFF2-40B4-BE49-F238E27FC236}">
                <a16:creationId xmlns:a16="http://schemas.microsoft.com/office/drawing/2014/main" id="{24D46F31-4BDC-143C-48B4-AE1E04084A87}"/>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9" name="Picture 29" descr="Ein Bild, das Entwurf, Symbol, Clipart, Grafiken enthält.&#10;&#10;KI-generierte Inhalte können fehlerhaft sein.">
            <a:extLst>
              <a:ext uri="{FF2B5EF4-FFF2-40B4-BE49-F238E27FC236}">
                <a16:creationId xmlns:a16="http://schemas.microsoft.com/office/drawing/2014/main" id="{0F189A75-177C-4074-A249-D9CF6F17CB34}"/>
              </a:ext>
            </a:extLst>
          </p:cNvPr>
          <p:cNvPicPr>
            <a:picLocks noChangeAspect="1"/>
          </p:cNvPicPr>
          <p:nvPr/>
        </p:nvPicPr>
        <p:blipFill>
          <a:blip r:embed="rId8"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2" name="Grafik 11" descr="Ein Bild, das Logo, Symbol, Grafiken, Design enthält.&#10;&#10;KI-generierte Inhalte können fehlerhaft sein.">
            <a:extLst>
              <a:ext uri="{FF2B5EF4-FFF2-40B4-BE49-F238E27FC236}">
                <a16:creationId xmlns:a16="http://schemas.microsoft.com/office/drawing/2014/main" id="{B0E7FFDA-F3CF-AA0F-CA4B-1386068BD8E8}"/>
              </a:ext>
            </a:extLst>
          </p:cNvPr>
          <p:cNvPicPr>
            <a:picLocks noChangeAspect="1"/>
          </p:cNvPicPr>
          <p:nvPr/>
        </p:nvPicPr>
        <p:blipFill>
          <a:blip r:embed="rId9"/>
          <a:stretch>
            <a:fillRect/>
          </a:stretch>
        </p:blipFill>
        <p:spPr>
          <a:xfrm>
            <a:off x="10401009" y="65646"/>
            <a:ext cx="1784309" cy="491072"/>
          </a:xfrm>
          <a:prstGeom prst="rect">
            <a:avLst/>
          </a:prstGeom>
        </p:spPr>
      </p:pic>
      <p:pic>
        <p:nvPicPr>
          <p:cNvPr id="13" name="Picture 12">
            <a:extLst>
              <a:ext uri="{FF2B5EF4-FFF2-40B4-BE49-F238E27FC236}">
                <a16:creationId xmlns:a16="http://schemas.microsoft.com/office/drawing/2014/main" id="{E8BE8F07-4DAD-8800-D450-D5008DD9BE1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342789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A8EB0-14D1-F662-6E63-6B4342DE0576}"/>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0F80E9DC-AC36-C1D3-14AC-26070A076158}"/>
              </a:ext>
            </a:extLst>
          </p:cNvPr>
          <p:cNvSpPr>
            <a:spLocks noGrp="1"/>
          </p:cNvSpPr>
          <p:nvPr>
            <p:ph type="body" sz="quarter" idx="17"/>
          </p:nvPr>
        </p:nvSpPr>
        <p:spPr>
          <a:xfrm>
            <a:off x="823020" y="2060848"/>
            <a:ext cx="5168851" cy="4148607"/>
          </a:xfrm>
        </p:spPr>
        <p:txBody>
          <a:bodyPr vert="horz" lIns="91440" tIns="45720" rIns="91440" bIns="45720" rtlCol="0" anchor="t">
            <a:noAutofit/>
          </a:bodyPr>
          <a:lstStyle/>
          <a:p>
            <a:r>
              <a:rPr lang="en-US" sz="1400"/>
              <a:t>Decorative, floral ornamentation executed in ink (often red/blue) added after text was written</a:t>
            </a:r>
          </a:p>
          <a:p>
            <a:r>
              <a:rPr lang="en-US" sz="1400">
                <a:latin typeface="Arial"/>
                <a:cs typeface="Arial"/>
              </a:rPr>
              <a:t>Pen flourishing can take on highly complex, interwoven shapes</a:t>
            </a:r>
          </a:p>
          <a:p>
            <a:r>
              <a:rPr lang="en-US" sz="1400">
                <a:latin typeface="Arial"/>
                <a:cs typeface="Arial"/>
              </a:rPr>
              <a:t>Carried no narrative meaning, but expressed stylistic </a:t>
            </a:r>
            <a:r>
              <a:rPr lang="en-US" sz="1400" err="1">
                <a:latin typeface="Arial"/>
                <a:cs typeface="Arial"/>
              </a:rPr>
              <a:t>identityand</a:t>
            </a:r>
            <a:r>
              <a:rPr lang="en-US" sz="1400">
                <a:latin typeface="Arial"/>
                <a:cs typeface="Arial"/>
              </a:rPr>
              <a:t> workshop practice</a:t>
            </a:r>
          </a:p>
          <a:p>
            <a:r>
              <a:rPr lang="en-US" sz="1400">
                <a:latin typeface="Arial"/>
                <a:cs typeface="Arial"/>
              </a:rPr>
              <a:t>Created by </a:t>
            </a:r>
            <a:r>
              <a:rPr lang="en-US" sz="1400" err="1">
                <a:latin typeface="Arial"/>
                <a:cs typeface="Arial"/>
              </a:rPr>
              <a:t>florators</a:t>
            </a:r>
            <a:r>
              <a:rPr lang="en-US" sz="1400">
                <a:latin typeface="Arial"/>
                <a:cs typeface="Arial"/>
              </a:rPr>
              <a:t> (specialized artists)</a:t>
            </a:r>
          </a:p>
          <a:p>
            <a:r>
              <a:rPr lang="en-US" sz="1400">
                <a:latin typeface="Arial"/>
                <a:cs typeface="Arial"/>
              </a:rPr>
              <a:t>Domain experts (art historians) analyze details of the execution to identify </a:t>
            </a:r>
            <a:r>
              <a:rPr lang="en-US" sz="1400" i="1" err="1">
                <a:latin typeface="Arial"/>
                <a:cs typeface="Arial"/>
              </a:rPr>
              <a:t>florator</a:t>
            </a:r>
            <a:r>
              <a:rPr lang="en-US" sz="1400" i="1">
                <a:latin typeface="Arial"/>
                <a:cs typeface="Arial"/>
              </a:rPr>
              <a:t> groups</a:t>
            </a:r>
            <a:endParaRPr lang="en-US" sz="1400">
              <a:latin typeface="Arial"/>
              <a:cs typeface="Arial"/>
            </a:endParaRPr>
          </a:p>
          <a:p>
            <a:r>
              <a:rPr lang="en-US" sz="1400">
                <a:latin typeface="Arial"/>
                <a:cs typeface="Arial"/>
              </a:rPr>
              <a:t>Identifying groups allows for insight into medieval social structures and monastic networks</a:t>
            </a:r>
          </a:p>
          <a:p>
            <a:endParaRPr lang="en-US" sz="1400" i="1"/>
          </a:p>
        </p:txBody>
      </p:sp>
      <p:pic>
        <p:nvPicPr>
          <p:cNvPr id="9" name="Picture 8" descr="An open book with text on it&#10;&#10;AI-generated content may be incorrect.">
            <a:extLst>
              <a:ext uri="{FF2B5EF4-FFF2-40B4-BE49-F238E27FC236}">
                <a16:creationId xmlns:a16="http://schemas.microsoft.com/office/drawing/2014/main" id="{A5694BC0-151E-D5F3-DA43-511BBEDF852A}"/>
              </a:ext>
            </a:extLst>
          </p:cNvPr>
          <p:cNvPicPr>
            <a:picLocks noChangeAspect="1"/>
          </p:cNvPicPr>
          <p:nvPr/>
        </p:nvPicPr>
        <p:blipFill>
          <a:blip r:embed="rId4"/>
          <a:srcRect l="13762" t="45121" r="33732" b="6093"/>
          <a:stretch>
            <a:fillRect/>
          </a:stretch>
        </p:blipFill>
        <p:spPr>
          <a:xfrm>
            <a:off x="7032104" y="-2617"/>
            <a:ext cx="5152455" cy="6858000"/>
          </a:xfrm>
          <a:prstGeom prst="rect">
            <a:avLst/>
          </a:prstGeom>
        </p:spPr>
      </p:pic>
      <p:sp>
        <p:nvSpPr>
          <p:cNvPr id="10" name="TextBox 9">
            <a:extLst>
              <a:ext uri="{FF2B5EF4-FFF2-40B4-BE49-F238E27FC236}">
                <a16:creationId xmlns:a16="http://schemas.microsoft.com/office/drawing/2014/main" id="{EFE673E1-EAF4-3453-48BF-6AE0E46FF9CD}"/>
              </a:ext>
            </a:extLst>
          </p:cNvPr>
          <p:cNvSpPr txBox="1"/>
          <p:nvPr/>
        </p:nvSpPr>
        <p:spPr>
          <a:xfrm rot="16200000">
            <a:off x="5060360" y="4609731"/>
            <a:ext cx="4228327" cy="261610"/>
          </a:xfrm>
          <a:prstGeom prst="rect">
            <a:avLst/>
          </a:prstGeom>
          <a:noFill/>
        </p:spPr>
        <p:txBody>
          <a:bodyPr wrap="square" lIns="91440" tIns="45720" rIns="91440" bIns="45720" anchor="t">
            <a:spAutoFit/>
          </a:bodyPr>
          <a:lstStyle/>
          <a:p>
            <a:pPr algn="r"/>
            <a:r>
              <a:rPr lang="de-DE" sz="1100">
                <a:latin typeface="+mj-lt"/>
              </a:rPr>
              <a:t>Image Source</a:t>
            </a:r>
            <a:r>
              <a:rPr lang="en-AT" sz="1100">
                <a:latin typeface="+mj-lt"/>
              </a:rPr>
              <a:t>: </a:t>
            </a:r>
            <a:r>
              <a:rPr lang="de-DE" sz="1100">
                <a:latin typeface="+mj-lt"/>
              </a:rPr>
              <a:t>Klosterneuburg Abbey (</a:t>
            </a:r>
            <a:r>
              <a:rPr lang="de-DE" sz="1100" err="1">
                <a:latin typeface="+mj-lt"/>
              </a:rPr>
              <a:t>CCl</a:t>
            </a:r>
            <a:r>
              <a:rPr lang="de-DE" sz="1100">
                <a:latin typeface="+mj-lt"/>
              </a:rPr>
              <a:t> 71 </a:t>
            </a:r>
            <a:r>
              <a:rPr lang="de-DE" sz="1100" err="1">
                <a:latin typeface="+mj-lt"/>
              </a:rPr>
              <a:t>fol</a:t>
            </a:r>
            <a:r>
              <a:rPr lang="de-DE" sz="1100">
                <a:latin typeface="+mj-lt"/>
              </a:rPr>
              <a:t>. 32v (Group B)</a:t>
            </a:r>
            <a:endParaRPr lang="en-AT" sz="1100">
              <a:latin typeface="+mj-lt"/>
            </a:endParaRPr>
          </a:p>
        </p:txBody>
      </p:sp>
      <p:sp>
        <p:nvSpPr>
          <p:cNvPr id="11" name="Foliennummernplatzhalter 10">
            <a:extLst>
              <a:ext uri="{FF2B5EF4-FFF2-40B4-BE49-F238E27FC236}">
                <a16:creationId xmlns:a16="http://schemas.microsoft.com/office/drawing/2014/main" id="{8CC25FAE-6F19-8947-FDB3-168A284A57BA}"/>
              </a:ext>
            </a:extLst>
          </p:cNvPr>
          <p:cNvSpPr>
            <a:spLocks noGrp="1"/>
          </p:cNvSpPr>
          <p:nvPr>
            <p:ph type="sldNum" sz="quarter" idx="20"/>
          </p:nvPr>
        </p:nvSpPr>
        <p:spPr/>
        <p:txBody>
          <a:bodyPr/>
          <a:lstStyle/>
          <a:p>
            <a:r>
              <a:rPr lang="de-DE"/>
              <a:t>4</a:t>
            </a:r>
          </a:p>
        </p:txBody>
      </p:sp>
      <p:sp>
        <p:nvSpPr>
          <p:cNvPr id="15" name="Rectangle 14">
            <a:extLst>
              <a:ext uri="{FF2B5EF4-FFF2-40B4-BE49-F238E27FC236}">
                <a16:creationId xmlns:a16="http://schemas.microsoft.com/office/drawing/2014/main" id="{77F0A9F2-586B-0CBD-50C6-11C8C6D7B9E4}"/>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17" name="Title 1">
            <a:extLst>
              <a:ext uri="{FF2B5EF4-FFF2-40B4-BE49-F238E27FC236}">
                <a16:creationId xmlns:a16="http://schemas.microsoft.com/office/drawing/2014/main" id="{3E780015-98FC-4FEF-14E6-5D87391586C2}"/>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Research Context</a:t>
            </a:r>
            <a:endParaRPr lang="en-AT" sz="1400" b="0">
              <a:latin typeface="+mj-lt"/>
            </a:endParaRPr>
          </a:p>
        </p:txBody>
      </p:sp>
      <p:sp>
        <p:nvSpPr>
          <p:cNvPr id="18" name="Title 1">
            <a:extLst>
              <a:ext uri="{FF2B5EF4-FFF2-40B4-BE49-F238E27FC236}">
                <a16:creationId xmlns:a16="http://schemas.microsoft.com/office/drawing/2014/main" id="{4BC79767-047F-2BD3-1278-F2A7FEE8338D}"/>
              </a:ext>
            </a:extLst>
          </p:cNvPr>
          <p:cNvSpPr>
            <a:spLocks noGrp="1"/>
          </p:cNvSpPr>
          <p:nvPr>
            <p:ph type="title"/>
          </p:nvPr>
        </p:nvSpPr>
        <p:spPr>
          <a:xfrm>
            <a:off x="838200" y="365125"/>
            <a:ext cx="10515600" cy="1325563"/>
          </a:xfrm>
        </p:spPr>
        <p:txBody>
          <a:bodyPr/>
          <a:lstStyle/>
          <a:p>
            <a:r>
              <a:rPr lang="de-DE" sz="2800"/>
              <a:t>What is Pen Flourishing?</a:t>
            </a:r>
            <a:endParaRPr lang="en-AT" sz="2800"/>
          </a:p>
        </p:txBody>
      </p:sp>
      <p:sp>
        <p:nvSpPr>
          <p:cNvPr id="6" name="Datumsplatzhalter 13">
            <a:extLst>
              <a:ext uri="{FF2B5EF4-FFF2-40B4-BE49-F238E27FC236}">
                <a16:creationId xmlns:a16="http://schemas.microsoft.com/office/drawing/2014/main" id="{027CEB90-30DB-9144-B006-E90BA5E4326C}"/>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8" name="Picture 29" descr="Ein Bild, das Entwurf, Symbol, Clipart, Grafiken enthält.&#10;&#10;KI-generierte Inhalte können fehlerhaft sein.">
            <a:extLst>
              <a:ext uri="{FF2B5EF4-FFF2-40B4-BE49-F238E27FC236}">
                <a16:creationId xmlns:a16="http://schemas.microsoft.com/office/drawing/2014/main" id="{D9EB029E-8BDE-8F34-D9FA-8E940B6BA158}"/>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2" name="Grafik 11" descr="Ein Bild, das Logo, Symbol, Grafiken, Design enthält.&#10;&#10;KI-generierte Inhalte können fehlerhaft sein.">
            <a:extLst>
              <a:ext uri="{FF2B5EF4-FFF2-40B4-BE49-F238E27FC236}">
                <a16:creationId xmlns:a16="http://schemas.microsoft.com/office/drawing/2014/main" id="{CAFF9CC9-2B36-11F0-B4C8-C997CAC1C554}"/>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DC70641B-7BB7-1B9E-1142-2430B154B04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969875310"/>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D1524-CF89-4C04-41CA-502D9E7C993A}"/>
            </a:ext>
          </a:extLst>
        </p:cNvPr>
        <p:cNvGrpSpPr/>
        <p:nvPr/>
      </p:nvGrpSpPr>
      <p:grpSpPr>
        <a:xfrm>
          <a:off x="0" y="0"/>
          <a:ext cx="0" cy="0"/>
          <a:chOff x="0" y="0"/>
          <a:chExt cx="0" cy="0"/>
        </a:xfrm>
      </p:grpSpPr>
      <p:pic>
        <p:nvPicPr>
          <p:cNvPr id="13" name="Picture 12" descr="A collage of several pages of a book&#10;&#10;AI-generated content may be incorrect.">
            <a:extLst>
              <a:ext uri="{FF2B5EF4-FFF2-40B4-BE49-F238E27FC236}">
                <a16:creationId xmlns:a16="http://schemas.microsoft.com/office/drawing/2014/main" id="{5EBC60CE-9742-4A51-27EB-40B31EB71A33}"/>
              </a:ext>
            </a:extLst>
          </p:cNvPr>
          <p:cNvPicPr>
            <a:picLocks noChangeAspect="1"/>
          </p:cNvPicPr>
          <p:nvPr/>
        </p:nvPicPr>
        <p:blipFill>
          <a:blip r:embed="rId3" cstate="print">
            <a:extLst>
              <a:ext uri="{28A0092B-C50C-407E-A947-70E740481C1C}">
                <a14:useLocalDpi xmlns:a14="http://schemas.microsoft.com/office/drawing/2010/main" val="0"/>
              </a:ext>
            </a:extLst>
          </a:blip>
          <a:srcRect t="6049" r="24521"/>
          <a:stretch>
            <a:fillRect/>
          </a:stretch>
        </p:blipFill>
        <p:spPr>
          <a:xfrm>
            <a:off x="7032104" y="-2616"/>
            <a:ext cx="5224988" cy="6876033"/>
          </a:xfrm>
          <a:prstGeom prst="rect">
            <a:avLst/>
          </a:prstGeom>
        </p:spPr>
      </p:pic>
      <p:sp>
        <p:nvSpPr>
          <p:cNvPr id="2" name="Textplatzhalter 1">
            <a:extLst>
              <a:ext uri="{FF2B5EF4-FFF2-40B4-BE49-F238E27FC236}">
                <a16:creationId xmlns:a16="http://schemas.microsoft.com/office/drawing/2014/main" id="{41BAAB06-FF82-CA36-A402-822ED7A6E503}"/>
              </a:ext>
            </a:extLst>
          </p:cNvPr>
          <p:cNvSpPr>
            <a:spLocks noGrp="1"/>
          </p:cNvSpPr>
          <p:nvPr>
            <p:ph type="body" sz="quarter" idx="17"/>
          </p:nvPr>
        </p:nvSpPr>
        <p:spPr>
          <a:xfrm>
            <a:off x="823020" y="2060848"/>
            <a:ext cx="5168851" cy="4148607"/>
          </a:xfrm>
        </p:spPr>
        <p:txBody>
          <a:bodyPr vert="horz" lIns="91440" tIns="45720" rIns="91440" bIns="45720" rtlCol="0" anchor="t">
            <a:noAutofit/>
          </a:bodyPr>
          <a:lstStyle/>
          <a:p>
            <a:r>
              <a:rPr lang="en-US" sz="1400"/>
              <a:t>Many manuscripts available, however …</a:t>
            </a:r>
          </a:p>
          <a:p>
            <a:r>
              <a:rPr lang="en-US" sz="1400"/>
              <a:t>Few labeled examples – little ground truth to learn from</a:t>
            </a:r>
          </a:p>
          <a:p>
            <a:r>
              <a:rPr lang="en-US" sz="1400">
                <a:latin typeface="Arial"/>
                <a:cs typeface="Arial"/>
              </a:rPr>
              <a:t>Limited amount of studies on individual </a:t>
            </a:r>
            <a:r>
              <a:rPr lang="en-US" sz="1400" err="1">
                <a:latin typeface="Arial"/>
                <a:cs typeface="Arial"/>
              </a:rPr>
              <a:t>florators</a:t>
            </a:r>
          </a:p>
          <a:p>
            <a:r>
              <a:rPr lang="en-US" sz="1400"/>
              <a:t>Domain experts face too much data, need help exploring it</a:t>
            </a:r>
          </a:p>
          <a:p>
            <a:r>
              <a:rPr lang="en-US" sz="1400"/>
              <a:t>A tool is needed that is </a:t>
            </a:r>
            <a:r>
              <a:rPr lang="en-US" sz="1400" b="1">
                <a:solidFill>
                  <a:srgbClr val="004750"/>
                </a:solidFill>
              </a:rPr>
              <a:t>explorative</a:t>
            </a:r>
            <a:r>
              <a:rPr lang="en-US" sz="1400"/>
              <a:t>, </a:t>
            </a:r>
            <a:r>
              <a:rPr lang="en-US" sz="1400" b="1">
                <a:solidFill>
                  <a:srgbClr val="004750"/>
                </a:solidFill>
              </a:rPr>
              <a:t>explainable</a:t>
            </a:r>
            <a:r>
              <a:rPr lang="en-US" sz="1400"/>
              <a:t> to foster trust in experts</a:t>
            </a:r>
          </a:p>
        </p:txBody>
      </p:sp>
      <p:sp>
        <p:nvSpPr>
          <p:cNvPr id="11" name="Foliennummernplatzhalter 10">
            <a:extLst>
              <a:ext uri="{FF2B5EF4-FFF2-40B4-BE49-F238E27FC236}">
                <a16:creationId xmlns:a16="http://schemas.microsoft.com/office/drawing/2014/main" id="{75B69DD7-CAC2-8791-620E-667D93ECBB4C}"/>
              </a:ext>
            </a:extLst>
          </p:cNvPr>
          <p:cNvSpPr>
            <a:spLocks noGrp="1"/>
          </p:cNvSpPr>
          <p:nvPr>
            <p:ph type="sldNum" sz="quarter" idx="20"/>
          </p:nvPr>
        </p:nvSpPr>
        <p:spPr/>
        <p:txBody>
          <a:bodyPr/>
          <a:lstStyle/>
          <a:p>
            <a:r>
              <a:rPr lang="de-DE">
                <a:latin typeface="Arial"/>
                <a:cs typeface="Arial"/>
              </a:rPr>
              <a:t>5</a:t>
            </a:r>
            <a:endParaRPr lang="de-DE"/>
          </a:p>
        </p:txBody>
      </p:sp>
      <p:sp>
        <p:nvSpPr>
          <p:cNvPr id="15" name="Rectangle 14">
            <a:extLst>
              <a:ext uri="{FF2B5EF4-FFF2-40B4-BE49-F238E27FC236}">
                <a16:creationId xmlns:a16="http://schemas.microsoft.com/office/drawing/2014/main" id="{A488806C-CBEF-E6FF-3A4F-C641FC9D22A7}"/>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17" name="Title 1">
            <a:extLst>
              <a:ext uri="{FF2B5EF4-FFF2-40B4-BE49-F238E27FC236}">
                <a16:creationId xmlns:a16="http://schemas.microsoft.com/office/drawing/2014/main" id="{0B62535E-DAC4-5EA1-DA5C-E8A58D1BB787}"/>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Research Context</a:t>
            </a:r>
            <a:endParaRPr lang="en-AT" sz="1400" b="0">
              <a:latin typeface="+mj-lt"/>
            </a:endParaRPr>
          </a:p>
        </p:txBody>
      </p:sp>
      <p:sp>
        <p:nvSpPr>
          <p:cNvPr id="18" name="Title 1">
            <a:extLst>
              <a:ext uri="{FF2B5EF4-FFF2-40B4-BE49-F238E27FC236}">
                <a16:creationId xmlns:a16="http://schemas.microsoft.com/office/drawing/2014/main" id="{A861AB56-87A5-C782-482A-20CA335AC12B}"/>
              </a:ext>
            </a:extLst>
          </p:cNvPr>
          <p:cNvSpPr>
            <a:spLocks noGrp="1"/>
          </p:cNvSpPr>
          <p:nvPr>
            <p:ph type="title"/>
          </p:nvPr>
        </p:nvSpPr>
        <p:spPr>
          <a:xfrm>
            <a:off x="838200" y="365125"/>
            <a:ext cx="10515600" cy="1325563"/>
          </a:xfrm>
        </p:spPr>
        <p:txBody>
          <a:bodyPr/>
          <a:lstStyle/>
          <a:p>
            <a:r>
              <a:rPr lang="de-DE" sz="2800">
                <a:latin typeface="Arial"/>
                <a:cs typeface="Arial"/>
              </a:rPr>
              <a:t>Challenges and Motivation</a:t>
            </a:r>
            <a:endParaRPr lang="en-AT" sz="2800">
              <a:latin typeface="Arial"/>
              <a:cs typeface="Arial"/>
            </a:endParaRPr>
          </a:p>
        </p:txBody>
      </p:sp>
      <p:sp>
        <p:nvSpPr>
          <p:cNvPr id="7" name="TextBox 6">
            <a:extLst>
              <a:ext uri="{FF2B5EF4-FFF2-40B4-BE49-F238E27FC236}">
                <a16:creationId xmlns:a16="http://schemas.microsoft.com/office/drawing/2014/main" id="{1F51D13D-60EC-71CE-E17A-EA4355B7504A}"/>
              </a:ext>
            </a:extLst>
          </p:cNvPr>
          <p:cNvSpPr txBox="1"/>
          <p:nvPr/>
        </p:nvSpPr>
        <p:spPr>
          <a:xfrm rot="16200000">
            <a:off x="5629235" y="3636729"/>
            <a:ext cx="3931444" cy="261610"/>
          </a:xfrm>
          <a:prstGeom prst="rect">
            <a:avLst/>
          </a:prstGeom>
          <a:noFill/>
        </p:spPr>
        <p:txBody>
          <a:bodyPr wrap="square" lIns="91440" tIns="45720" rIns="91440" bIns="45720" anchor="t">
            <a:spAutoFit/>
          </a:bodyPr>
          <a:lstStyle/>
          <a:p>
            <a:r>
              <a:rPr lang="de-DE" sz="1100">
                <a:latin typeface="+mj-lt"/>
              </a:rPr>
              <a:t>Image Source: Klosterneuburg Abbey</a:t>
            </a:r>
            <a:endParaRPr lang="de-DE" sz="1100">
              <a:cs typeface="Arial"/>
            </a:endParaRPr>
          </a:p>
        </p:txBody>
      </p:sp>
      <p:sp>
        <p:nvSpPr>
          <p:cNvPr id="6" name="Datumsplatzhalter 13">
            <a:extLst>
              <a:ext uri="{FF2B5EF4-FFF2-40B4-BE49-F238E27FC236}">
                <a16:creationId xmlns:a16="http://schemas.microsoft.com/office/drawing/2014/main" id="{17538580-0290-A71D-C44B-01F48442FF50}"/>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9" name="Picture 29" descr="Ein Bild, das Entwurf, Symbol, Clipart, Grafiken enthält.&#10;&#10;KI-generierte Inhalte können fehlerhaft sein.">
            <a:extLst>
              <a:ext uri="{FF2B5EF4-FFF2-40B4-BE49-F238E27FC236}">
                <a16:creationId xmlns:a16="http://schemas.microsoft.com/office/drawing/2014/main" id="{F3C048B9-6D3D-E10E-6253-642D0F001D69}"/>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0" name="Grafik 9" descr="Ein Bild, das Logo, Symbol, Grafiken, Design enthält.&#10;&#10;KI-generierte Inhalte können fehlerhaft sein.">
            <a:extLst>
              <a:ext uri="{FF2B5EF4-FFF2-40B4-BE49-F238E27FC236}">
                <a16:creationId xmlns:a16="http://schemas.microsoft.com/office/drawing/2014/main" id="{8EE3AF3E-AC18-461E-B244-D4C1E3F70EEC}"/>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4" name="Picture 3">
            <a:extLst>
              <a:ext uri="{FF2B5EF4-FFF2-40B4-BE49-F238E27FC236}">
                <a16:creationId xmlns:a16="http://schemas.microsoft.com/office/drawing/2014/main" id="{56FDE63D-7E7B-5991-F280-E0CC94E3BD7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354200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1C535-3D57-7DAA-C008-FC391B7ACBA7}"/>
            </a:ext>
          </a:extLst>
        </p:cNvPr>
        <p:cNvGrpSpPr/>
        <p:nvPr/>
      </p:nvGrpSpPr>
      <p:grpSpPr>
        <a:xfrm>
          <a:off x="0" y="0"/>
          <a:ext cx="0" cy="0"/>
          <a:chOff x="0" y="0"/>
          <a:chExt cx="0" cy="0"/>
        </a:xfrm>
      </p:grpSpPr>
      <p:pic>
        <p:nvPicPr>
          <p:cNvPr id="1028" name="Picture 4" descr="Ein Bild, das draußen, Himmel, Gebäude, Gras enthält.&#10;&#10;KI-generierte Inhalte können fehlerhaft sein.">
            <a:extLst>
              <a:ext uri="{FF2B5EF4-FFF2-40B4-BE49-F238E27FC236}">
                <a16:creationId xmlns:a16="http://schemas.microsoft.com/office/drawing/2014/main" id="{AB53D845-85C1-1939-09B6-6C7FBF62B8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00" r="28205"/>
          <a:stretch>
            <a:fillRect/>
          </a:stretch>
        </p:blipFill>
        <p:spPr bwMode="auto">
          <a:xfrm>
            <a:off x="6312024" y="-5059"/>
            <a:ext cx="5879976" cy="68658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F0C5C2-E2D3-F805-9500-EE572CC3E4D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26033" r="26033"/>
          <a:stretch/>
        </p:blipFill>
        <p:spPr bwMode="auto">
          <a:xfrm flipH="1">
            <a:off x="6312025" y="-5059"/>
            <a:ext cx="5907186" cy="6890443"/>
          </a:xfrm>
          <a:prstGeom prst="rtTriangle">
            <a:avLst/>
          </a:prstGeom>
          <a:noFill/>
          <a:extLst>
            <a:ext uri="{909E8E84-426E-40DD-AFC4-6F175D3DCCD1}">
              <a14:hiddenFill xmlns:a14="http://schemas.microsoft.com/office/drawing/2010/main">
                <a:solidFill>
                  <a:srgbClr val="FFFFFF"/>
                </a:solidFill>
              </a14:hiddenFill>
            </a:ext>
          </a:extLst>
        </p:spPr>
      </p:pic>
      <p:sp>
        <p:nvSpPr>
          <p:cNvPr id="4" name="Foliennummernplatzhalter 3">
            <a:extLst>
              <a:ext uri="{FF2B5EF4-FFF2-40B4-BE49-F238E27FC236}">
                <a16:creationId xmlns:a16="http://schemas.microsoft.com/office/drawing/2014/main" id="{A7A7A2AA-3ADB-6F8B-CC48-3471D3E035DD}"/>
              </a:ext>
            </a:extLst>
          </p:cNvPr>
          <p:cNvSpPr>
            <a:spLocks noGrp="1"/>
          </p:cNvSpPr>
          <p:nvPr>
            <p:ph type="sldNum" sz="quarter" idx="20"/>
          </p:nvPr>
        </p:nvSpPr>
        <p:spPr/>
        <p:txBody>
          <a:bodyPr/>
          <a:lstStyle/>
          <a:p>
            <a:r>
              <a:rPr lang="de-AT">
                <a:solidFill>
                  <a:schemeClr val="bg1"/>
                </a:solidFill>
                <a:latin typeface="Arial"/>
                <a:cs typeface="Arial"/>
              </a:rPr>
              <a:t>6</a:t>
            </a:r>
            <a:endParaRPr lang="de-AT" noProof="0">
              <a:solidFill>
                <a:schemeClr val="bg1"/>
              </a:solidFill>
            </a:endParaRPr>
          </a:p>
        </p:txBody>
      </p:sp>
      <p:pic>
        <p:nvPicPr>
          <p:cNvPr id="9" name="Picture 29" descr="Ein Bild, das Entwurf, Symbol, Clipart, Grafiken enthält.&#10;&#10;KI-generierte Inhalte können fehlerhaft sein.">
            <a:extLst>
              <a:ext uri="{FF2B5EF4-FFF2-40B4-BE49-F238E27FC236}">
                <a16:creationId xmlns:a16="http://schemas.microsoft.com/office/drawing/2014/main" id="{E3029D19-3E9D-6DC7-5071-DF49A07BF55F}"/>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1" name="Grafik 10" descr="Ein Bild, das Logo, Symbol, Grafiken, Design enthält.&#10;&#10;KI-generierte Inhalte können fehlerhaft sein.">
            <a:extLst>
              <a:ext uri="{FF2B5EF4-FFF2-40B4-BE49-F238E27FC236}">
                <a16:creationId xmlns:a16="http://schemas.microsoft.com/office/drawing/2014/main" id="{645FBCC6-058E-741C-3230-7E2BB68AE554}"/>
              </a:ext>
            </a:extLst>
          </p:cNvPr>
          <p:cNvPicPr>
            <a:picLocks noChangeAspect="1"/>
          </p:cNvPicPr>
          <p:nvPr/>
        </p:nvPicPr>
        <p:blipFill>
          <a:blip r:embed="rId6"/>
          <a:stretch>
            <a:fillRect/>
          </a:stretch>
        </p:blipFill>
        <p:spPr>
          <a:xfrm>
            <a:off x="10401009" y="65646"/>
            <a:ext cx="1784309" cy="491072"/>
          </a:xfrm>
          <a:prstGeom prst="rect">
            <a:avLst/>
          </a:prstGeom>
        </p:spPr>
      </p:pic>
      <p:sp>
        <p:nvSpPr>
          <p:cNvPr id="10" name="Rectangle 9">
            <a:extLst>
              <a:ext uri="{FF2B5EF4-FFF2-40B4-BE49-F238E27FC236}">
                <a16:creationId xmlns:a16="http://schemas.microsoft.com/office/drawing/2014/main" id="{B8866BDF-2141-6FD6-18A1-5613151A37A5}"/>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12" name="Title 1">
            <a:extLst>
              <a:ext uri="{FF2B5EF4-FFF2-40B4-BE49-F238E27FC236}">
                <a16:creationId xmlns:a16="http://schemas.microsoft.com/office/drawing/2014/main" id="{FFC698C8-F593-F78D-4EB9-8F9D2C6E4045}"/>
              </a:ext>
            </a:extLst>
          </p:cNvPr>
          <p:cNvSpPr txBox="1">
            <a:spLocks/>
          </p:cNvSpPr>
          <p:nvPr/>
        </p:nvSpPr>
        <p:spPr>
          <a:xfrm>
            <a:off x="838200" y="332656"/>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latin typeface="+mj-lt"/>
              </a:rPr>
              <a:t>PeuAFleu</a:t>
            </a:r>
            <a:endParaRPr lang="en-AT" sz="2800">
              <a:latin typeface="+mj-lt"/>
            </a:endParaRPr>
          </a:p>
        </p:txBody>
      </p:sp>
      <p:sp>
        <p:nvSpPr>
          <p:cNvPr id="13" name="Title 1">
            <a:extLst>
              <a:ext uri="{FF2B5EF4-FFF2-40B4-BE49-F238E27FC236}">
                <a16:creationId xmlns:a16="http://schemas.microsoft.com/office/drawing/2014/main" id="{ED049CD8-E52A-77FE-CB21-4300F6B8F7B0}"/>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Introduction</a:t>
            </a:r>
            <a:endParaRPr lang="en-AT" sz="1400" b="0">
              <a:latin typeface="+mj-lt"/>
            </a:endParaRPr>
          </a:p>
        </p:txBody>
      </p:sp>
      <p:sp>
        <p:nvSpPr>
          <p:cNvPr id="14" name="Textplatzhalter 1">
            <a:extLst>
              <a:ext uri="{FF2B5EF4-FFF2-40B4-BE49-F238E27FC236}">
                <a16:creationId xmlns:a16="http://schemas.microsoft.com/office/drawing/2014/main" id="{7A0538A9-C7BF-A90B-D36A-9BB2FD17349B}"/>
              </a:ext>
            </a:extLst>
          </p:cNvPr>
          <p:cNvSpPr txBox="1">
            <a:spLocks/>
          </p:cNvSpPr>
          <p:nvPr/>
        </p:nvSpPr>
        <p:spPr>
          <a:xfrm>
            <a:off x="823020" y="2060848"/>
            <a:ext cx="4624908" cy="3312368"/>
          </a:xfrm>
          <a:prstGeom prst="rect">
            <a:avLst/>
          </a:prstGeom>
        </p:spPr>
        <p:txBody>
          <a:bodyPr vert="horz" lIns="91440" tIns="45720" rIns="91440" bIns="45720" rtlCol="0" anchor="t">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1400" err="1"/>
              <a:t>PeuAFleu</a:t>
            </a:r>
            <a:r>
              <a:rPr lang="en-US" sz="1400"/>
              <a:t> is an interdisciplinary research project of the University of Applied Sciences St. </a:t>
            </a:r>
            <a:r>
              <a:rPr lang="en-US" sz="1400" err="1"/>
              <a:t>Pölten</a:t>
            </a:r>
            <a:r>
              <a:rPr lang="en-US" sz="1400"/>
              <a:t> in cooperation with </a:t>
            </a:r>
            <a:r>
              <a:rPr lang="en-US" sz="1400" err="1"/>
              <a:t>Klosterneuburg</a:t>
            </a:r>
            <a:r>
              <a:rPr lang="en-US" sz="1400"/>
              <a:t> Abbey</a:t>
            </a:r>
          </a:p>
          <a:p>
            <a:r>
              <a:rPr lang="en-US" sz="1400"/>
              <a:t>Positioned at the Intersection of Digital Humanities and Computer Vision</a:t>
            </a:r>
          </a:p>
          <a:p>
            <a:r>
              <a:rPr lang="en-US" sz="1400">
                <a:latin typeface="Arial"/>
                <a:cs typeface="Arial"/>
              </a:rPr>
              <a:t>Objective: </a:t>
            </a:r>
            <a:r>
              <a:rPr lang="en-US" sz="1400" b="1">
                <a:solidFill>
                  <a:srgbClr val="004750"/>
                </a:solidFill>
                <a:latin typeface="Arial"/>
                <a:cs typeface="Arial"/>
              </a:rPr>
              <a:t>AI-assisted stylistic analysis of pen flourishing in 13th- and 14th-century medieval manuscripts from the Abbey's library, aimed at grouping penwork stylistically </a:t>
            </a:r>
          </a:p>
        </p:txBody>
      </p:sp>
      <p:sp>
        <p:nvSpPr>
          <p:cNvPr id="17" name="TextBox 16">
            <a:extLst>
              <a:ext uri="{FF2B5EF4-FFF2-40B4-BE49-F238E27FC236}">
                <a16:creationId xmlns:a16="http://schemas.microsoft.com/office/drawing/2014/main" id="{2C355F6F-B311-1F48-EDAF-DD6CBECC2A17}"/>
              </a:ext>
            </a:extLst>
          </p:cNvPr>
          <p:cNvSpPr txBox="1"/>
          <p:nvPr/>
        </p:nvSpPr>
        <p:spPr>
          <a:xfrm rot="16200000">
            <a:off x="3763488" y="3817296"/>
            <a:ext cx="5358682" cy="261610"/>
          </a:xfrm>
          <a:prstGeom prst="rect">
            <a:avLst/>
          </a:prstGeom>
          <a:noFill/>
        </p:spPr>
        <p:txBody>
          <a:bodyPr wrap="square" lIns="91440" tIns="45720" rIns="91440" bIns="45720" anchor="t">
            <a:spAutoFit/>
          </a:bodyPr>
          <a:lstStyle/>
          <a:p>
            <a:r>
              <a:rPr lang="de-DE" sz="1100">
                <a:solidFill>
                  <a:schemeClr val="bg1"/>
                </a:solidFill>
                <a:latin typeface="+mj-lt"/>
              </a:rPr>
              <a:t>Image Sources</a:t>
            </a:r>
            <a:r>
              <a:rPr lang="en-AT" sz="1100">
                <a:solidFill>
                  <a:schemeClr val="bg1"/>
                </a:solidFill>
                <a:latin typeface="+mj-lt"/>
              </a:rPr>
              <a:t>: </a:t>
            </a:r>
            <a:r>
              <a:rPr lang="de-DE" sz="1100">
                <a:solidFill>
                  <a:schemeClr val="bg1"/>
                </a:solidFill>
                <a:latin typeface="+mj-lt"/>
              </a:rPr>
              <a:t>Michael Zechany, Klosterneuburg Abbey; USTP</a:t>
            </a:r>
            <a:endParaRPr lang="en-AT" sz="1100">
              <a:solidFill>
                <a:schemeClr val="bg1"/>
              </a:solidFill>
              <a:latin typeface="+mj-lt"/>
            </a:endParaRPr>
          </a:p>
        </p:txBody>
      </p:sp>
      <p:pic>
        <p:nvPicPr>
          <p:cNvPr id="18" name="Picture 17">
            <a:extLst>
              <a:ext uri="{FF2B5EF4-FFF2-40B4-BE49-F238E27FC236}">
                <a16:creationId xmlns:a16="http://schemas.microsoft.com/office/drawing/2014/main" id="{A267E571-78D4-4184-89B6-09B2891A925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2580081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A7C31-0607-EF03-4632-0E6D2171F720}"/>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AC338165-F7B6-2D2A-0E6D-5783DE01B2C1}"/>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B90E311-54C8-9050-6EC0-20AF7F7EF92A}"/>
              </a:ext>
            </a:extLst>
          </p:cNvPr>
          <p:cNvSpPr txBox="1"/>
          <p:nvPr/>
        </p:nvSpPr>
        <p:spPr>
          <a:xfrm>
            <a:off x="10407575" y="3348804"/>
            <a:ext cx="1652653" cy="261610"/>
          </a:xfrm>
          <a:prstGeom prst="rect">
            <a:avLst/>
          </a:prstGeom>
          <a:noFill/>
        </p:spPr>
        <p:txBody>
          <a:bodyPr wrap="square" lIns="91440" tIns="45720" rIns="91440" bIns="45720" anchor="t">
            <a:spAutoFit/>
          </a:bodyPr>
          <a:lstStyle/>
          <a:p>
            <a:pPr algn="ctr"/>
            <a:r>
              <a:rPr lang="de-DE" sz="1100" err="1">
                <a:latin typeface="+mj-lt"/>
              </a:rPr>
              <a:t>CCl</a:t>
            </a:r>
            <a:r>
              <a:rPr lang="de-DE" sz="1100">
                <a:latin typeface="+mj-lt"/>
              </a:rPr>
              <a:t> 615 </a:t>
            </a:r>
            <a:r>
              <a:rPr lang="de-DE" sz="1100" err="1">
                <a:latin typeface="+mj-lt"/>
              </a:rPr>
              <a:t>fol</a:t>
            </a:r>
            <a:r>
              <a:rPr lang="de-DE" sz="1100">
                <a:latin typeface="+mj-lt"/>
              </a:rPr>
              <a:t>. 273v</a:t>
            </a:r>
            <a:endParaRPr lang="en-AT" sz="1100">
              <a:latin typeface="+mj-lt"/>
            </a:endParaRPr>
          </a:p>
        </p:txBody>
      </p:sp>
      <p:sp>
        <p:nvSpPr>
          <p:cNvPr id="11" name="Foliennummernplatzhalter 10">
            <a:extLst>
              <a:ext uri="{FF2B5EF4-FFF2-40B4-BE49-F238E27FC236}">
                <a16:creationId xmlns:a16="http://schemas.microsoft.com/office/drawing/2014/main" id="{F1DBE3CB-49B1-95B4-527C-3904AE4D96C4}"/>
              </a:ext>
            </a:extLst>
          </p:cNvPr>
          <p:cNvSpPr>
            <a:spLocks noGrp="1"/>
          </p:cNvSpPr>
          <p:nvPr>
            <p:ph type="sldNum" sz="quarter" idx="20"/>
          </p:nvPr>
        </p:nvSpPr>
        <p:spPr/>
        <p:txBody>
          <a:bodyPr/>
          <a:lstStyle/>
          <a:p>
            <a:r>
              <a:rPr lang="de-DE">
                <a:latin typeface="Arial"/>
                <a:cs typeface="Arial"/>
              </a:rPr>
              <a:t>7</a:t>
            </a:r>
            <a:endParaRPr lang="de-DE"/>
          </a:p>
        </p:txBody>
      </p:sp>
      <p:sp>
        <p:nvSpPr>
          <p:cNvPr id="15" name="Rectangle 14">
            <a:extLst>
              <a:ext uri="{FF2B5EF4-FFF2-40B4-BE49-F238E27FC236}">
                <a16:creationId xmlns:a16="http://schemas.microsoft.com/office/drawing/2014/main" id="{241D9E29-426C-BD41-7954-8A5F49BAD7D5}"/>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17" name="Title 1">
            <a:extLst>
              <a:ext uri="{FF2B5EF4-FFF2-40B4-BE49-F238E27FC236}">
                <a16:creationId xmlns:a16="http://schemas.microsoft.com/office/drawing/2014/main" id="{D7609A14-125B-60DB-5086-C8073B7B7C4F}"/>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Research Context</a:t>
            </a:r>
            <a:endParaRPr lang="en-AT" sz="1400" b="0">
              <a:latin typeface="+mj-lt"/>
            </a:endParaRPr>
          </a:p>
        </p:txBody>
      </p:sp>
      <p:sp>
        <p:nvSpPr>
          <p:cNvPr id="18" name="Title 1">
            <a:extLst>
              <a:ext uri="{FF2B5EF4-FFF2-40B4-BE49-F238E27FC236}">
                <a16:creationId xmlns:a16="http://schemas.microsoft.com/office/drawing/2014/main" id="{4BCF4A54-E830-BA0E-5F89-A9258CC06618}"/>
              </a:ext>
            </a:extLst>
          </p:cNvPr>
          <p:cNvSpPr>
            <a:spLocks noGrp="1"/>
          </p:cNvSpPr>
          <p:nvPr>
            <p:ph type="title"/>
          </p:nvPr>
        </p:nvSpPr>
        <p:spPr>
          <a:xfrm>
            <a:off x="838200" y="365125"/>
            <a:ext cx="10515600" cy="1325563"/>
          </a:xfrm>
        </p:spPr>
        <p:txBody>
          <a:bodyPr/>
          <a:lstStyle/>
          <a:p>
            <a:r>
              <a:rPr lang="de-DE" sz="2800">
                <a:latin typeface="Arial"/>
                <a:cs typeface="Arial"/>
              </a:rPr>
              <a:t>Corpus</a:t>
            </a:r>
            <a:endParaRPr lang="en-US"/>
          </a:p>
        </p:txBody>
      </p:sp>
      <p:sp>
        <p:nvSpPr>
          <p:cNvPr id="12" name="TextBox 11">
            <a:extLst>
              <a:ext uri="{FF2B5EF4-FFF2-40B4-BE49-F238E27FC236}">
                <a16:creationId xmlns:a16="http://schemas.microsoft.com/office/drawing/2014/main" id="{9CC6DBD0-187F-A024-CE46-A341D4B47EB4}"/>
              </a:ext>
            </a:extLst>
          </p:cNvPr>
          <p:cNvSpPr txBox="1"/>
          <p:nvPr/>
        </p:nvSpPr>
        <p:spPr>
          <a:xfrm>
            <a:off x="8613768" y="3348804"/>
            <a:ext cx="1652654" cy="261610"/>
          </a:xfrm>
          <a:prstGeom prst="rect">
            <a:avLst/>
          </a:prstGeom>
          <a:noFill/>
        </p:spPr>
        <p:txBody>
          <a:bodyPr wrap="square" lIns="91440" tIns="45720" rIns="91440" bIns="45720" anchor="t">
            <a:spAutoFit/>
          </a:bodyPr>
          <a:lstStyle/>
          <a:p>
            <a:pPr algn="ctr"/>
            <a:r>
              <a:rPr lang="de-DE" sz="1100" err="1">
                <a:latin typeface="+mj-lt"/>
              </a:rPr>
              <a:t>CCl</a:t>
            </a:r>
            <a:r>
              <a:rPr lang="de-DE" sz="1100">
                <a:latin typeface="+mj-lt"/>
              </a:rPr>
              <a:t> 71 </a:t>
            </a:r>
            <a:r>
              <a:rPr lang="de-DE" sz="1100" err="1">
                <a:latin typeface="+mj-lt"/>
              </a:rPr>
              <a:t>fol</a:t>
            </a:r>
            <a:r>
              <a:rPr lang="de-DE" sz="1100">
                <a:latin typeface="+mj-lt"/>
              </a:rPr>
              <a:t>. 67r</a:t>
            </a:r>
            <a:endParaRPr lang="en-AT" sz="1100">
              <a:latin typeface="+mj-lt"/>
            </a:endParaRPr>
          </a:p>
        </p:txBody>
      </p:sp>
      <p:sp>
        <p:nvSpPr>
          <p:cNvPr id="19" name="TextBox 18">
            <a:extLst>
              <a:ext uri="{FF2B5EF4-FFF2-40B4-BE49-F238E27FC236}">
                <a16:creationId xmlns:a16="http://schemas.microsoft.com/office/drawing/2014/main" id="{65DDD32F-449C-539D-ED3E-2F4AD5DF4241}"/>
              </a:ext>
            </a:extLst>
          </p:cNvPr>
          <p:cNvSpPr txBox="1"/>
          <p:nvPr/>
        </p:nvSpPr>
        <p:spPr>
          <a:xfrm>
            <a:off x="6780106" y="3336514"/>
            <a:ext cx="1652653" cy="261610"/>
          </a:xfrm>
          <a:prstGeom prst="rect">
            <a:avLst/>
          </a:prstGeom>
          <a:noFill/>
        </p:spPr>
        <p:txBody>
          <a:bodyPr wrap="square" lIns="91440" tIns="45720" rIns="91440" bIns="45720" anchor="t">
            <a:spAutoFit/>
          </a:bodyPr>
          <a:lstStyle/>
          <a:p>
            <a:pPr algn="ctr"/>
            <a:r>
              <a:rPr lang="de-DE" sz="1100" err="1">
                <a:latin typeface="+mj-lt"/>
              </a:rPr>
              <a:t>CCl</a:t>
            </a:r>
            <a:r>
              <a:rPr lang="de-DE" sz="1100">
                <a:latin typeface="+mj-lt"/>
              </a:rPr>
              <a:t> 71 </a:t>
            </a:r>
            <a:r>
              <a:rPr lang="de-DE" sz="1100" err="1">
                <a:latin typeface="+mj-lt"/>
              </a:rPr>
              <a:t>fol</a:t>
            </a:r>
            <a:r>
              <a:rPr lang="de-DE" sz="1100">
                <a:latin typeface="+mj-lt"/>
              </a:rPr>
              <a:t>. 51r</a:t>
            </a:r>
            <a:endParaRPr lang="en-AT" sz="1100">
              <a:latin typeface="+mj-lt"/>
            </a:endParaRPr>
          </a:p>
        </p:txBody>
      </p:sp>
      <p:sp>
        <p:nvSpPr>
          <p:cNvPr id="24" name="TextBox 23">
            <a:extLst>
              <a:ext uri="{FF2B5EF4-FFF2-40B4-BE49-F238E27FC236}">
                <a16:creationId xmlns:a16="http://schemas.microsoft.com/office/drawing/2014/main" id="{E3744E13-5300-ABFD-F624-17AD9E7BED77}"/>
              </a:ext>
            </a:extLst>
          </p:cNvPr>
          <p:cNvSpPr txBox="1"/>
          <p:nvPr/>
        </p:nvSpPr>
        <p:spPr>
          <a:xfrm>
            <a:off x="6730946" y="6191726"/>
            <a:ext cx="1662071" cy="261610"/>
          </a:xfrm>
          <a:prstGeom prst="rect">
            <a:avLst/>
          </a:prstGeom>
          <a:noFill/>
        </p:spPr>
        <p:txBody>
          <a:bodyPr wrap="square" lIns="91440" tIns="45720" rIns="91440" bIns="45720" anchor="t">
            <a:spAutoFit/>
          </a:bodyPr>
          <a:lstStyle/>
          <a:p>
            <a:pPr algn="ctr"/>
            <a:r>
              <a:rPr lang="de-DE" sz="1100" err="1">
                <a:latin typeface="+mj-lt"/>
              </a:rPr>
              <a:t>CCl</a:t>
            </a:r>
            <a:r>
              <a:rPr lang="de-DE" sz="1100">
                <a:latin typeface="+mj-lt"/>
              </a:rPr>
              <a:t> 73 </a:t>
            </a:r>
            <a:r>
              <a:rPr lang="de-DE" sz="1100" err="1">
                <a:latin typeface="+mj-lt"/>
              </a:rPr>
              <a:t>fol</a:t>
            </a:r>
            <a:r>
              <a:rPr lang="de-DE" sz="1100">
                <a:latin typeface="+mj-lt"/>
              </a:rPr>
              <a:t>. 7r</a:t>
            </a:r>
            <a:endParaRPr lang="en-AT" sz="1100">
              <a:latin typeface="+mj-lt"/>
            </a:endParaRPr>
          </a:p>
        </p:txBody>
      </p:sp>
      <p:sp>
        <p:nvSpPr>
          <p:cNvPr id="30" name="TextBox 29">
            <a:extLst>
              <a:ext uri="{FF2B5EF4-FFF2-40B4-BE49-F238E27FC236}">
                <a16:creationId xmlns:a16="http://schemas.microsoft.com/office/drawing/2014/main" id="{6F916A78-83F3-683F-79D1-209171C0A241}"/>
              </a:ext>
            </a:extLst>
          </p:cNvPr>
          <p:cNvSpPr txBox="1"/>
          <p:nvPr/>
        </p:nvSpPr>
        <p:spPr>
          <a:xfrm>
            <a:off x="8520140" y="6191018"/>
            <a:ext cx="1709411" cy="261610"/>
          </a:xfrm>
          <a:prstGeom prst="rect">
            <a:avLst/>
          </a:prstGeom>
          <a:noFill/>
        </p:spPr>
        <p:txBody>
          <a:bodyPr wrap="square" lIns="91440" tIns="45720" rIns="91440" bIns="45720" anchor="t">
            <a:spAutoFit/>
          </a:bodyPr>
          <a:lstStyle/>
          <a:p>
            <a:pPr algn="ctr"/>
            <a:r>
              <a:rPr lang="de-DE" sz="1100" err="1">
                <a:latin typeface="+mj-lt"/>
              </a:rPr>
              <a:t>CCl</a:t>
            </a:r>
            <a:r>
              <a:rPr lang="de-DE" sz="1100">
                <a:latin typeface="+mj-lt"/>
              </a:rPr>
              <a:t> 73 </a:t>
            </a:r>
            <a:r>
              <a:rPr lang="de-DE" sz="1100" err="1">
                <a:latin typeface="+mj-lt"/>
              </a:rPr>
              <a:t>fol</a:t>
            </a:r>
            <a:r>
              <a:rPr lang="de-DE" sz="1100">
                <a:latin typeface="+mj-lt"/>
              </a:rPr>
              <a:t>. 67v</a:t>
            </a:r>
            <a:endParaRPr lang="en-AT" sz="1100">
              <a:latin typeface="+mj-lt"/>
            </a:endParaRPr>
          </a:p>
        </p:txBody>
      </p:sp>
      <p:sp>
        <p:nvSpPr>
          <p:cNvPr id="33" name="TextBox 32">
            <a:extLst>
              <a:ext uri="{FF2B5EF4-FFF2-40B4-BE49-F238E27FC236}">
                <a16:creationId xmlns:a16="http://schemas.microsoft.com/office/drawing/2014/main" id="{FD20ED2D-6160-BED5-01DE-9A7CC4A8F922}"/>
              </a:ext>
            </a:extLst>
          </p:cNvPr>
          <p:cNvSpPr txBox="1"/>
          <p:nvPr/>
        </p:nvSpPr>
        <p:spPr>
          <a:xfrm>
            <a:off x="10381900" y="6191018"/>
            <a:ext cx="1664482" cy="261610"/>
          </a:xfrm>
          <a:prstGeom prst="rect">
            <a:avLst/>
          </a:prstGeom>
          <a:noFill/>
        </p:spPr>
        <p:txBody>
          <a:bodyPr wrap="square" lIns="91440" tIns="45720" rIns="91440" bIns="45720" anchor="t">
            <a:spAutoFit/>
          </a:bodyPr>
          <a:lstStyle/>
          <a:p>
            <a:pPr algn="ctr"/>
            <a:r>
              <a:rPr lang="de-DE" sz="1100" err="1">
                <a:latin typeface="+mj-lt"/>
              </a:rPr>
              <a:t>CCl</a:t>
            </a:r>
            <a:r>
              <a:rPr lang="de-DE" sz="1100">
                <a:latin typeface="+mj-lt"/>
              </a:rPr>
              <a:t> 73 </a:t>
            </a:r>
            <a:r>
              <a:rPr lang="de-DE" sz="1100" err="1">
                <a:latin typeface="+mj-lt"/>
              </a:rPr>
              <a:t>fol</a:t>
            </a:r>
            <a:r>
              <a:rPr lang="de-DE" sz="1100">
                <a:latin typeface="+mj-lt"/>
              </a:rPr>
              <a:t>. 81r</a:t>
            </a:r>
            <a:endParaRPr lang="en-AT" sz="1100">
              <a:latin typeface="+mj-lt"/>
            </a:endParaRPr>
          </a:p>
        </p:txBody>
      </p:sp>
      <p:sp>
        <p:nvSpPr>
          <p:cNvPr id="34" name="Title 1">
            <a:extLst>
              <a:ext uri="{FF2B5EF4-FFF2-40B4-BE49-F238E27FC236}">
                <a16:creationId xmlns:a16="http://schemas.microsoft.com/office/drawing/2014/main" id="{C8895E47-79ED-4F89-3CEE-700F3B00AAB3}"/>
              </a:ext>
            </a:extLst>
          </p:cNvPr>
          <p:cNvSpPr txBox="1">
            <a:spLocks/>
          </p:cNvSpPr>
          <p:nvPr/>
        </p:nvSpPr>
        <p:spPr>
          <a:xfrm>
            <a:off x="6672064" y="653064"/>
            <a:ext cx="5388164" cy="546571"/>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1600" err="1">
                <a:latin typeface="Arial"/>
                <a:cs typeface="Arial"/>
              </a:rPr>
              <a:t>CCl</a:t>
            </a:r>
            <a:r>
              <a:rPr lang="de-DE" sz="1600">
                <a:latin typeface="Arial"/>
                <a:cs typeface="Arial"/>
              </a:rPr>
              <a:t> 71 Group B</a:t>
            </a:r>
            <a:endParaRPr lang="en-AT" sz="1600"/>
          </a:p>
        </p:txBody>
      </p:sp>
      <p:sp>
        <p:nvSpPr>
          <p:cNvPr id="35" name="Title 1">
            <a:extLst>
              <a:ext uri="{FF2B5EF4-FFF2-40B4-BE49-F238E27FC236}">
                <a16:creationId xmlns:a16="http://schemas.microsoft.com/office/drawing/2014/main" id="{421E338B-6787-E9D4-DBF4-86201A75E838}"/>
              </a:ext>
            </a:extLst>
          </p:cNvPr>
          <p:cNvSpPr txBox="1">
            <a:spLocks/>
          </p:cNvSpPr>
          <p:nvPr/>
        </p:nvSpPr>
        <p:spPr>
          <a:xfrm>
            <a:off x="6629842" y="3530501"/>
            <a:ext cx="5416540" cy="546571"/>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1600" err="1">
                <a:latin typeface="Arial"/>
                <a:cs typeface="Arial"/>
              </a:rPr>
              <a:t>CCl</a:t>
            </a:r>
            <a:r>
              <a:rPr lang="de-DE" sz="1600">
                <a:latin typeface="Arial"/>
                <a:cs typeface="Arial"/>
              </a:rPr>
              <a:t> 73 Group A</a:t>
            </a:r>
            <a:endParaRPr lang="en-AT" sz="1600">
              <a:latin typeface="Arial"/>
              <a:cs typeface="Arial"/>
            </a:endParaRPr>
          </a:p>
        </p:txBody>
      </p:sp>
      <p:sp>
        <p:nvSpPr>
          <p:cNvPr id="37" name="TextBox 36">
            <a:extLst>
              <a:ext uri="{FF2B5EF4-FFF2-40B4-BE49-F238E27FC236}">
                <a16:creationId xmlns:a16="http://schemas.microsoft.com/office/drawing/2014/main" id="{1F167A14-047A-C971-0FE0-4B29A5D49CF2}"/>
              </a:ext>
            </a:extLst>
          </p:cNvPr>
          <p:cNvSpPr txBox="1"/>
          <p:nvPr/>
        </p:nvSpPr>
        <p:spPr>
          <a:xfrm rot="16200000">
            <a:off x="4602474" y="4180343"/>
            <a:ext cx="3931444" cy="261610"/>
          </a:xfrm>
          <a:prstGeom prst="rect">
            <a:avLst/>
          </a:prstGeom>
          <a:noFill/>
        </p:spPr>
        <p:txBody>
          <a:bodyPr wrap="square" lIns="91440" tIns="45720" rIns="91440" bIns="45720" anchor="t">
            <a:spAutoFit/>
          </a:bodyPr>
          <a:lstStyle/>
          <a:p>
            <a:r>
              <a:rPr lang="de-DE" sz="1100">
                <a:latin typeface="+mj-lt"/>
              </a:rPr>
              <a:t>Image Source: Klosterneuburg Abbey</a:t>
            </a:r>
            <a:endParaRPr lang="de-DE" sz="1100">
              <a:cs typeface="Arial"/>
            </a:endParaRPr>
          </a:p>
        </p:txBody>
      </p:sp>
      <p:sp>
        <p:nvSpPr>
          <p:cNvPr id="43" name="Textplatzhalter 1">
            <a:extLst>
              <a:ext uri="{FF2B5EF4-FFF2-40B4-BE49-F238E27FC236}">
                <a16:creationId xmlns:a16="http://schemas.microsoft.com/office/drawing/2014/main" id="{C24E2EA7-7B94-BBDF-24BC-9691A09FCB14}"/>
              </a:ext>
            </a:extLst>
          </p:cNvPr>
          <p:cNvSpPr>
            <a:spLocks noGrp="1"/>
          </p:cNvSpPr>
          <p:nvPr>
            <p:ph type="body" sz="quarter" idx="17"/>
          </p:nvPr>
        </p:nvSpPr>
        <p:spPr>
          <a:xfrm>
            <a:off x="823020" y="2060848"/>
            <a:ext cx="5168851" cy="4148607"/>
          </a:xfrm>
        </p:spPr>
        <p:txBody>
          <a:bodyPr vert="horz" lIns="91440" tIns="45720" rIns="91440" bIns="45720" rtlCol="0" anchor="t">
            <a:noAutofit/>
          </a:bodyPr>
          <a:lstStyle/>
          <a:p>
            <a:r>
              <a:rPr lang="en-US" sz="1400">
                <a:latin typeface="Arial"/>
                <a:cs typeface="Arial"/>
              </a:rPr>
              <a:t>Hundreds of </a:t>
            </a:r>
            <a:r>
              <a:rPr lang="en-US" sz="1400" err="1">
                <a:latin typeface="Arial"/>
                <a:cs typeface="Arial"/>
              </a:rPr>
              <a:t>Klosterneuburg</a:t>
            </a:r>
            <a:r>
              <a:rPr lang="en-US" sz="1400">
                <a:latin typeface="Arial"/>
                <a:cs typeface="Arial"/>
              </a:rPr>
              <a:t> manuscripts from this time with penwork, few of the ornamental decorations studied</a:t>
            </a:r>
            <a:endParaRPr lang="en-US"/>
          </a:p>
          <a:p>
            <a:r>
              <a:rPr lang="en-US" sz="1400" err="1">
                <a:latin typeface="Arial"/>
                <a:cs typeface="Arial"/>
              </a:rPr>
              <a:t>CCl</a:t>
            </a:r>
            <a:r>
              <a:rPr lang="en-US" sz="1400">
                <a:latin typeface="Arial"/>
                <a:cs typeface="Arial"/>
              </a:rPr>
              <a:t> 71 and 615</a:t>
            </a:r>
            <a:endParaRPr lang="en-US"/>
          </a:p>
          <a:p>
            <a:pPr lvl="1"/>
            <a:r>
              <a:rPr lang="en-US" sz="1400">
                <a:solidFill>
                  <a:srgbClr val="000000"/>
                </a:solidFill>
                <a:latin typeface="Arial"/>
                <a:cs typeface="Arial"/>
              </a:rPr>
              <a:t>Missals with lavish decoration</a:t>
            </a:r>
          </a:p>
          <a:p>
            <a:pPr lvl="1"/>
            <a:r>
              <a:rPr lang="en-US" sz="1400">
                <a:solidFill>
                  <a:srgbClr val="000000"/>
                </a:solidFill>
                <a:latin typeface="Arial"/>
                <a:cs typeface="Arial"/>
              </a:rPr>
              <a:t>Group B is found in both manuscripts</a:t>
            </a:r>
            <a:endParaRPr lang="en-US" sz="1400">
              <a:latin typeface="Arial"/>
              <a:cs typeface="Arial"/>
            </a:endParaRPr>
          </a:p>
          <a:p>
            <a:pPr lvl="1"/>
            <a:r>
              <a:rPr lang="en-US" sz="1400">
                <a:solidFill>
                  <a:srgbClr val="000000"/>
                </a:solidFill>
                <a:latin typeface="Arial"/>
                <a:cs typeface="Arial"/>
              </a:rPr>
              <a:t>Several hundred images with training data</a:t>
            </a:r>
          </a:p>
          <a:p>
            <a:r>
              <a:rPr lang="en-US" sz="1400" err="1">
                <a:solidFill>
                  <a:srgbClr val="000000"/>
                </a:solidFill>
                <a:latin typeface="Arial"/>
                <a:cs typeface="Arial"/>
              </a:rPr>
              <a:t>CCl</a:t>
            </a:r>
            <a:r>
              <a:rPr lang="en-US" sz="1400">
                <a:solidFill>
                  <a:srgbClr val="000000"/>
                </a:solidFill>
                <a:latin typeface="Arial"/>
                <a:cs typeface="Arial"/>
              </a:rPr>
              <a:t> 73</a:t>
            </a:r>
            <a:endParaRPr lang="en-US" sz="1400">
              <a:solidFill>
                <a:srgbClr val="7C8386"/>
              </a:solidFill>
              <a:latin typeface="Arial"/>
              <a:cs typeface="Arial"/>
            </a:endParaRPr>
          </a:p>
          <a:p>
            <a:pPr lvl="1"/>
            <a:r>
              <a:rPr lang="en-US" sz="1400" err="1">
                <a:solidFill>
                  <a:srgbClr val="000000"/>
                </a:solidFill>
                <a:latin typeface="Arial"/>
                <a:cs typeface="Arial"/>
              </a:rPr>
              <a:t>Florator</a:t>
            </a:r>
            <a:r>
              <a:rPr lang="en-US" sz="1400">
                <a:solidFill>
                  <a:srgbClr val="000000"/>
                </a:solidFill>
                <a:latin typeface="Arial"/>
                <a:cs typeface="Arial"/>
              </a:rPr>
              <a:t> of numerous manuscripts also found in other collections</a:t>
            </a:r>
          </a:p>
          <a:p>
            <a:r>
              <a:rPr lang="en-US" sz="1400">
                <a:latin typeface="Arial"/>
                <a:cs typeface="Arial"/>
              </a:rPr>
              <a:t>Every image was analyzed and labeled by hand</a:t>
            </a:r>
            <a:br>
              <a:rPr lang="en-US" sz="1400">
                <a:latin typeface="Arial"/>
                <a:cs typeface="Arial"/>
              </a:rPr>
            </a:br>
            <a:r>
              <a:rPr lang="en-US" sz="1400">
                <a:latin typeface="Arial"/>
                <a:cs typeface="Arial"/>
              </a:rPr>
              <a:t>→ </a:t>
            </a:r>
            <a:r>
              <a:rPr lang="en-US" sz="1400" b="1">
                <a:solidFill>
                  <a:srgbClr val="004750"/>
                </a:solidFill>
                <a:latin typeface="Arial"/>
                <a:cs typeface="Arial"/>
              </a:rPr>
              <a:t>Ground Truth</a:t>
            </a:r>
            <a:r>
              <a:rPr lang="en-US" sz="1400">
                <a:latin typeface="Arial"/>
                <a:cs typeface="Arial"/>
              </a:rPr>
              <a:t>!</a:t>
            </a:r>
            <a:endParaRPr lang="en-US" sz="1400"/>
          </a:p>
          <a:p>
            <a:endParaRPr lang="en-US" sz="1400"/>
          </a:p>
          <a:p>
            <a:endParaRPr lang="en-US" sz="1400"/>
          </a:p>
          <a:p>
            <a:endParaRPr lang="en-US" sz="1400"/>
          </a:p>
          <a:p>
            <a:endParaRPr lang="en-US"/>
          </a:p>
          <a:p>
            <a:endParaRPr lang="en-US" sz="1400"/>
          </a:p>
        </p:txBody>
      </p:sp>
      <p:sp>
        <p:nvSpPr>
          <p:cNvPr id="5" name="Datumsplatzhalter 13">
            <a:extLst>
              <a:ext uri="{FF2B5EF4-FFF2-40B4-BE49-F238E27FC236}">
                <a16:creationId xmlns:a16="http://schemas.microsoft.com/office/drawing/2014/main" id="{04500B8A-C7B8-4344-9676-019A5E642141}"/>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5" name="Picture 29" descr="Ein Bild, das Entwurf, Symbol, Clipart, Grafiken enthält.&#10;&#10;KI-generierte Inhalte können fehlerhaft sein.">
            <a:extLst>
              <a:ext uri="{FF2B5EF4-FFF2-40B4-BE49-F238E27FC236}">
                <a16:creationId xmlns:a16="http://schemas.microsoft.com/office/drawing/2014/main" id="{143F49FD-13D6-5C20-2094-36AF24F9F56B}"/>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6" name="Grafik 25" descr="Ein Bild, das Logo, Symbol, Grafiken, Design enthält.&#10;&#10;KI-generierte Inhalte können fehlerhaft sein.">
            <a:extLst>
              <a:ext uri="{FF2B5EF4-FFF2-40B4-BE49-F238E27FC236}">
                <a16:creationId xmlns:a16="http://schemas.microsoft.com/office/drawing/2014/main" id="{EA0B47AA-50F3-AF29-4200-E10A976637FD}"/>
              </a:ext>
            </a:extLst>
          </p:cNvPr>
          <p:cNvPicPr>
            <a:picLocks noChangeAspect="1"/>
          </p:cNvPicPr>
          <p:nvPr/>
        </p:nvPicPr>
        <p:blipFill>
          <a:blip r:embed="rId4"/>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DF08CED8-AD98-4474-AB73-28363C93A58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pic>
        <p:nvPicPr>
          <p:cNvPr id="2" name="Picture 1" descr="A close up of a book&#10;&#10;AI-generated content may be incorrect.">
            <a:extLst>
              <a:ext uri="{FF2B5EF4-FFF2-40B4-BE49-F238E27FC236}">
                <a16:creationId xmlns:a16="http://schemas.microsoft.com/office/drawing/2014/main" id="{AC6C3EBB-EE45-5E2A-5108-176F5601D06E}"/>
              </a:ext>
            </a:extLst>
          </p:cNvPr>
          <p:cNvPicPr>
            <a:picLocks noChangeAspect="1"/>
          </p:cNvPicPr>
          <p:nvPr/>
        </p:nvPicPr>
        <p:blipFill>
          <a:blip r:embed="rId6"/>
          <a:stretch>
            <a:fillRect/>
          </a:stretch>
        </p:blipFill>
        <p:spPr>
          <a:xfrm>
            <a:off x="6761437" y="1130711"/>
            <a:ext cx="1680255" cy="2212258"/>
          </a:xfrm>
          <a:prstGeom prst="rect">
            <a:avLst/>
          </a:prstGeom>
        </p:spPr>
      </p:pic>
      <p:pic>
        <p:nvPicPr>
          <p:cNvPr id="4" name="Picture 3" descr="A close up of a letter&#10;&#10;AI-generated content may be incorrect.">
            <a:extLst>
              <a:ext uri="{FF2B5EF4-FFF2-40B4-BE49-F238E27FC236}">
                <a16:creationId xmlns:a16="http://schemas.microsoft.com/office/drawing/2014/main" id="{39746DD8-0B1F-BBDA-49CA-90D52FFFE57D}"/>
              </a:ext>
            </a:extLst>
          </p:cNvPr>
          <p:cNvPicPr>
            <a:picLocks noChangeAspect="1"/>
          </p:cNvPicPr>
          <p:nvPr/>
        </p:nvPicPr>
        <p:blipFill>
          <a:blip r:embed="rId7"/>
          <a:stretch>
            <a:fillRect/>
          </a:stretch>
        </p:blipFill>
        <p:spPr>
          <a:xfrm>
            <a:off x="8580406" y="1130710"/>
            <a:ext cx="1704834" cy="2212259"/>
          </a:xfrm>
          <a:prstGeom prst="rect">
            <a:avLst/>
          </a:prstGeom>
        </p:spPr>
      </p:pic>
      <p:pic>
        <p:nvPicPr>
          <p:cNvPr id="9" name="Picture 8" descr="A close up of a letter&#10;&#10;AI-generated content may be incorrect.">
            <a:extLst>
              <a:ext uri="{FF2B5EF4-FFF2-40B4-BE49-F238E27FC236}">
                <a16:creationId xmlns:a16="http://schemas.microsoft.com/office/drawing/2014/main" id="{A0211FC7-2564-5EA1-9EE3-94B0C6E36F2B}"/>
              </a:ext>
            </a:extLst>
          </p:cNvPr>
          <p:cNvPicPr>
            <a:picLocks noChangeAspect="1"/>
          </p:cNvPicPr>
          <p:nvPr/>
        </p:nvPicPr>
        <p:blipFill>
          <a:blip r:embed="rId8"/>
          <a:stretch>
            <a:fillRect/>
          </a:stretch>
        </p:blipFill>
        <p:spPr>
          <a:xfrm>
            <a:off x="10430757" y="1136197"/>
            <a:ext cx="1610682" cy="2211162"/>
          </a:xfrm>
          <a:prstGeom prst="rect">
            <a:avLst/>
          </a:prstGeom>
        </p:spPr>
      </p:pic>
      <p:pic>
        <p:nvPicPr>
          <p:cNvPr id="13" name="Picture 12" descr="A blue and red letter on a white page&#10;&#10;AI-generated content may be incorrect.">
            <a:extLst>
              <a:ext uri="{FF2B5EF4-FFF2-40B4-BE49-F238E27FC236}">
                <a16:creationId xmlns:a16="http://schemas.microsoft.com/office/drawing/2014/main" id="{CDFAE9E8-9C47-289C-DB93-FEC09D311043}"/>
              </a:ext>
            </a:extLst>
          </p:cNvPr>
          <p:cNvPicPr>
            <a:picLocks noChangeAspect="1"/>
          </p:cNvPicPr>
          <p:nvPr/>
        </p:nvPicPr>
        <p:blipFill>
          <a:blip r:embed="rId9"/>
          <a:stretch>
            <a:fillRect/>
          </a:stretch>
        </p:blipFill>
        <p:spPr>
          <a:xfrm>
            <a:off x="6777239" y="3993696"/>
            <a:ext cx="1665111" cy="2211161"/>
          </a:xfrm>
          <a:prstGeom prst="rect">
            <a:avLst/>
          </a:prstGeom>
        </p:spPr>
      </p:pic>
      <p:pic>
        <p:nvPicPr>
          <p:cNvPr id="20" name="Picture 19" descr="A close up of a letter&#10;&#10;AI-generated content may be incorrect.">
            <a:extLst>
              <a:ext uri="{FF2B5EF4-FFF2-40B4-BE49-F238E27FC236}">
                <a16:creationId xmlns:a16="http://schemas.microsoft.com/office/drawing/2014/main" id="{7FF2BEEE-927C-CE49-8EC8-B6E712AE470C}"/>
              </a:ext>
            </a:extLst>
          </p:cNvPr>
          <p:cNvPicPr>
            <a:picLocks noChangeAspect="1"/>
          </p:cNvPicPr>
          <p:nvPr/>
        </p:nvPicPr>
        <p:blipFill>
          <a:blip r:embed="rId10"/>
          <a:stretch>
            <a:fillRect/>
          </a:stretch>
        </p:blipFill>
        <p:spPr>
          <a:xfrm>
            <a:off x="10403542" y="3993696"/>
            <a:ext cx="1658307" cy="2211161"/>
          </a:xfrm>
          <a:prstGeom prst="rect">
            <a:avLst/>
          </a:prstGeom>
        </p:spPr>
      </p:pic>
      <p:pic>
        <p:nvPicPr>
          <p:cNvPr id="21" name="Picture 20" descr="A blue and red letter on a white paper&#10;&#10;AI-generated content may be incorrect.">
            <a:extLst>
              <a:ext uri="{FF2B5EF4-FFF2-40B4-BE49-F238E27FC236}">
                <a16:creationId xmlns:a16="http://schemas.microsoft.com/office/drawing/2014/main" id="{D05C8B45-6FAE-9AF6-D3D0-A6139376D9CB}"/>
              </a:ext>
            </a:extLst>
          </p:cNvPr>
          <p:cNvPicPr>
            <a:picLocks noChangeAspect="1"/>
          </p:cNvPicPr>
          <p:nvPr/>
        </p:nvPicPr>
        <p:blipFill>
          <a:blip r:embed="rId11"/>
          <a:stretch>
            <a:fillRect/>
          </a:stretch>
        </p:blipFill>
        <p:spPr>
          <a:xfrm>
            <a:off x="8580181" y="4000501"/>
            <a:ext cx="1665114" cy="2211162"/>
          </a:xfrm>
          <a:prstGeom prst="rect">
            <a:avLst/>
          </a:prstGeom>
        </p:spPr>
      </p:pic>
    </p:spTree>
    <p:extLst>
      <p:ext uri="{BB962C8B-B14F-4D97-AF65-F5344CB8AC3E}">
        <p14:creationId xmlns:p14="http://schemas.microsoft.com/office/powerpoint/2010/main" val="3319638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F1273-DCF4-A2CF-9535-0C536443BF51}"/>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29CF84AE-4969-02AD-AA38-1887B81226DC}"/>
              </a:ext>
            </a:extLst>
          </p:cNvPr>
          <p:cNvSpPr>
            <a:spLocks noGrp="1"/>
          </p:cNvSpPr>
          <p:nvPr>
            <p:ph type="sldNum" sz="quarter" idx="20"/>
          </p:nvPr>
        </p:nvSpPr>
        <p:spPr/>
        <p:txBody>
          <a:bodyPr/>
          <a:lstStyle/>
          <a:p>
            <a:r>
              <a:rPr lang="de-DE"/>
              <a:t>8</a:t>
            </a:r>
          </a:p>
        </p:txBody>
      </p:sp>
      <p:sp>
        <p:nvSpPr>
          <p:cNvPr id="23" name="Rectangle 22">
            <a:extLst>
              <a:ext uri="{FF2B5EF4-FFF2-40B4-BE49-F238E27FC236}">
                <a16:creationId xmlns:a16="http://schemas.microsoft.com/office/drawing/2014/main" id="{87E7FF08-B0CC-2F8A-C4D2-5292801529BD}"/>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4B0B5F45-9DD5-7ADB-1CDE-A2D27DC9EB9B}"/>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Technical Approach</a:t>
            </a:r>
            <a:endParaRPr lang="en-AT" sz="2800"/>
          </a:p>
        </p:txBody>
      </p:sp>
      <p:sp>
        <p:nvSpPr>
          <p:cNvPr id="7" name="Datumsplatzhalter 13">
            <a:extLst>
              <a:ext uri="{FF2B5EF4-FFF2-40B4-BE49-F238E27FC236}">
                <a16:creationId xmlns:a16="http://schemas.microsoft.com/office/drawing/2014/main" id="{3EECC389-93F6-2C9F-6B76-D51A6F807465}"/>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0" name="Rectangle 35">
            <a:extLst>
              <a:ext uri="{FF2B5EF4-FFF2-40B4-BE49-F238E27FC236}">
                <a16:creationId xmlns:a16="http://schemas.microsoft.com/office/drawing/2014/main" id="{C1DF9FC4-3172-8C90-7D88-1C50EF79D1E1}"/>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B0DCDC42-7239-D7FF-5938-53A3BA1BC37C}"/>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3" name="Grafik 12" descr="Ein Bild, das Logo, Symbol, Grafiken, Design enthält.&#10;&#10;KI-generierte Inhalte können fehlerhaft sein.">
            <a:extLst>
              <a:ext uri="{FF2B5EF4-FFF2-40B4-BE49-F238E27FC236}">
                <a16:creationId xmlns:a16="http://schemas.microsoft.com/office/drawing/2014/main" id="{9DC57CE9-A043-C76B-451A-09FD96BE7E1A}"/>
              </a:ext>
            </a:extLst>
          </p:cNvPr>
          <p:cNvPicPr>
            <a:picLocks noChangeAspect="1"/>
          </p:cNvPicPr>
          <p:nvPr/>
        </p:nvPicPr>
        <p:blipFill>
          <a:blip r:embed="rId4"/>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432D5303-07B7-2539-C8A6-F4DBEAC7E0E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3296403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2F641-D425-565D-030B-69F26970FAF5}"/>
            </a:ext>
          </a:extLst>
        </p:cNvPr>
        <p:cNvGrpSpPr/>
        <p:nvPr/>
      </p:nvGrpSpPr>
      <p:grpSpPr>
        <a:xfrm>
          <a:off x="0" y="0"/>
          <a:ext cx="0" cy="0"/>
          <a:chOff x="0" y="0"/>
          <a:chExt cx="0" cy="0"/>
        </a:xfrm>
      </p:grpSpPr>
      <p:pic>
        <p:nvPicPr>
          <p:cNvPr id="10" name="Picture 9" descr="A diagram of a deep feature embedding&#10;&#10;AI-generated content may be incorrect.">
            <a:extLst>
              <a:ext uri="{FF2B5EF4-FFF2-40B4-BE49-F238E27FC236}">
                <a16:creationId xmlns:a16="http://schemas.microsoft.com/office/drawing/2014/main" id="{7935E4D5-7C45-A531-5968-EFA3F39D75B6}"/>
              </a:ext>
            </a:extLst>
          </p:cNvPr>
          <p:cNvPicPr>
            <a:picLocks noChangeAspect="1"/>
          </p:cNvPicPr>
          <p:nvPr/>
        </p:nvPicPr>
        <p:blipFill>
          <a:blip r:embed="rId3" cstate="print">
            <a:extLst>
              <a:ext uri="{28A0092B-C50C-407E-A947-70E740481C1C}">
                <a14:useLocalDpi xmlns:a14="http://schemas.microsoft.com/office/drawing/2010/main" val="0"/>
              </a:ext>
            </a:extLst>
          </a:blip>
          <a:srcRect t="37531"/>
          <a:stretch>
            <a:fillRect/>
          </a:stretch>
        </p:blipFill>
        <p:spPr>
          <a:xfrm>
            <a:off x="515243" y="2704608"/>
            <a:ext cx="11161514" cy="2501301"/>
          </a:xfrm>
          <a:prstGeom prst="rect">
            <a:avLst/>
          </a:prstGeom>
        </p:spPr>
      </p:pic>
      <p:sp>
        <p:nvSpPr>
          <p:cNvPr id="11" name="Foliennummernplatzhalter 10">
            <a:extLst>
              <a:ext uri="{FF2B5EF4-FFF2-40B4-BE49-F238E27FC236}">
                <a16:creationId xmlns:a16="http://schemas.microsoft.com/office/drawing/2014/main" id="{BA43A4DA-68F2-1309-773C-80049E8CFDC9}"/>
              </a:ext>
            </a:extLst>
          </p:cNvPr>
          <p:cNvSpPr>
            <a:spLocks noGrp="1"/>
          </p:cNvSpPr>
          <p:nvPr>
            <p:ph type="sldNum" sz="quarter" idx="20"/>
          </p:nvPr>
        </p:nvSpPr>
        <p:spPr/>
        <p:txBody>
          <a:bodyPr/>
          <a:lstStyle/>
          <a:p>
            <a:r>
              <a:rPr lang="de-DE"/>
              <a:t>9</a:t>
            </a:r>
          </a:p>
        </p:txBody>
      </p:sp>
      <p:sp>
        <p:nvSpPr>
          <p:cNvPr id="29" name="TextBox 28">
            <a:extLst>
              <a:ext uri="{FF2B5EF4-FFF2-40B4-BE49-F238E27FC236}">
                <a16:creationId xmlns:a16="http://schemas.microsoft.com/office/drawing/2014/main" id="{054A0EC8-208E-67C9-5818-40F392D5C3ED}"/>
              </a:ext>
            </a:extLst>
          </p:cNvPr>
          <p:cNvSpPr txBox="1"/>
          <p:nvPr/>
        </p:nvSpPr>
        <p:spPr>
          <a:xfrm>
            <a:off x="767408" y="2276862"/>
            <a:ext cx="1368152" cy="307777"/>
          </a:xfrm>
          <a:prstGeom prst="rect">
            <a:avLst/>
          </a:prstGeom>
          <a:noFill/>
        </p:spPr>
        <p:txBody>
          <a:bodyPr wrap="square" rtlCol="0">
            <a:spAutoFit/>
          </a:bodyPr>
          <a:lstStyle/>
          <a:p>
            <a:pPr algn="ctr"/>
            <a:r>
              <a:rPr lang="en-GB" sz="1400">
                <a:latin typeface="+mj-lt"/>
              </a:rPr>
              <a:t>Segmentation</a:t>
            </a:r>
          </a:p>
        </p:txBody>
      </p:sp>
      <p:sp>
        <p:nvSpPr>
          <p:cNvPr id="37" name="Rectangle 36">
            <a:extLst>
              <a:ext uri="{FF2B5EF4-FFF2-40B4-BE49-F238E27FC236}">
                <a16:creationId xmlns:a16="http://schemas.microsoft.com/office/drawing/2014/main" id="{DE2DA648-1FDA-8462-467D-28F2DCA57DCB}"/>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FE3A4128-081D-26D6-5A8E-70BC29133589}"/>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t>Approach</a:t>
            </a:r>
            <a:endParaRPr lang="en-AT" sz="1400" b="0"/>
          </a:p>
        </p:txBody>
      </p:sp>
      <p:sp>
        <p:nvSpPr>
          <p:cNvPr id="39" name="Title 1">
            <a:extLst>
              <a:ext uri="{FF2B5EF4-FFF2-40B4-BE49-F238E27FC236}">
                <a16:creationId xmlns:a16="http://schemas.microsoft.com/office/drawing/2014/main" id="{2AAA89E9-2F59-E288-0868-C0C2BD84ADFB}"/>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sp>
        <p:nvSpPr>
          <p:cNvPr id="2" name="TextBox 1">
            <a:extLst>
              <a:ext uri="{FF2B5EF4-FFF2-40B4-BE49-F238E27FC236}">
                <a16:creationId xmlns:a16="http://schemas.microsoft.com/office/drawing/2014/main" id="{055549D8-1F82-F7DA-DA30-416C9BA20406}"/>
              </a:ext>
            </a:extLst>
          </p:cNvPr>
          <p:cNvSpPr txBox="1"/>
          <p:nvPr/>
        </p:nvSpPr>
        <p:spPr>
          <a:xfrm>
            <a:off x="2196698" y="2185700"/>
            <a:ext cx="1368152" cy="523220"/>
          </a:xfrm>
          <a:prstGeom prst="rect">
            <a:avLst/>
          </a:prstGeom>
          <a:noFill/>
        </p:spPr>
        <p:txBody>
          <a:bodyPr wrap="square" rtlCol="0">
            <a:spAutoFit/>
          </a:bodyPr>
          <a:lstStyle/>
          <a:p>
            <a:pPr algn="ctr"/>
            <a:r>
              <a:rPr lang="en-GB" sz="1400">
                <a:latin typeface="+mj-lt"/>
              </a:rPr>
              <a:t>Dense Patching</a:t>
            </a:r>
          </a:p>
        </p:txBody>
      </p:sp>
      <p:sp>
        <p:nvSpPr>
          <p:cNvPr id="3" name="TextBox 2">
            <a:extLst>
              <a:ext uri="{FF2B5EF4-FFF2-40B4-BE49-F238E27FC236}">
                <a16:creationId xmlns:a16="http://schemas.microsoft.com/office/drawing/2014/main" id="{7E7CF72D-3D92-1F45-D58E-82F975E301C5}"/>
              </a:ext>
            </a:extLst>
          </p:cNvPr>
          <p:cNvSpPr txBox="1"/>
          <p:nvPr/>
        </p:nvSpPr>
        <p:spPr>
          <a:xfrm>
            <a:off x="3817015" y="2185700"/>
            <a:ext cx="4799265" cy="307777"/>
          </a:xfrm>
          <a:prstGeom prst="rect">
            <a:avLst/>
          </a:prstGeom>
          <a:noFill/>
        </p:spPr>
        <p:txBody>
          <a:bodyPr wrap="square" rtlCol="0">
            <a:spAutoFit/>
          </a:bodyPr>
          <a:lstStyle/>
          <a:p>
            <a:pPr algn="ctr"/>
            <a:r>
              <a:rPr lang="en-GB" sz="1400">
                <a:latin typeface="+mj-lt"/>
              </a:rPr>
              <a:t>Extraction of Characteristics</a:t>
            </a:r>
          </a:p>
        </p:txBody>
      </p:sp>
      <p:sp>
        <p:nvSpPr>
          <p:cNvPr id="5" name="TextBox 4">
            <a:extLst>
              <a:ext uri="{FF2B5EF4-FFF2-40B4-BE49-F238E27FC236}">
                <a16:creationId xmlns:a16="http://schemas.microsoft.com/office/drawing/2014/main" id="{BA95080C-8326-400F-CAFB-5CF01C6B223A}"/>
              </a:ext>
            </a:extLst>
          </p:cNvPr>
          <p:cNvSpPr txBox="1"/>
          <p:nvPr/>
        </p:nvSpPr>
        <p:spPr>
          <a:xfrm>
            <a:off x="8760296" y="2185700"/>
            <a:ext cx="1368152" cy="523220"/>
          </a:xfrm>
          <a:prstGeom prst="rect">
            <a:avLst/>
          </a:prstGeom>
          <a:noFill/>
        </p:spPr>
        <p:txBody>
          <a:bodyPr wrap="square" rtlCol="0">
            <a:spAutoFit/>
          </a:bodyPr>
          <a:lstStyle/>
          <a:p>
            <a:pPr algn="ctr"/>
            <a:r>
              <a:rPr lang="en-GB" sz="1400">
                <a:latin typeface="+mj-lt"/>
              </a:rPr>
              <a:t>Visual Cluster</a:t>
            </a:r>
          </a:p>
          <a:p>
            <a:pPr algn="ctr"/>
            <a:r>
              <a:rPr lang="en-GB" sz="1400">
                <a:latin typeface="+mj-lt"/>
              </a:rPr>
              <a:t>Generation</a:t>
            </a:r>
          </a:p>
        </p:txBody>
      </p:sp>
      <p:sp>
        <p:nvSpPr>
          <p:cNvPr id="6" name="TextBox 5">
            <a:extLst>
              <a:ext uri="{FF2B5EF4-FFF2-40B4-BE49-F238E27FC236}">
                <a16:creationId xmlns:a16="http://schemas.microsoft.com/office/drawing/2014/main" id="{9B22B59B-D992-D6AA-CA87-F46A5BF1FAB1}"/>
              </a:ext>
            </a:extLst>
          </p:cNvPr>
          <p:cNvSpPr txBox="1"/>
          <p:nvPr/>
        </p:nvSpPr>
        <p:spPr>
          <a:xfrm>
            <a:off x="10272464" y="2185700"/>
            <a:ext cx="1368152" cy="738664"/>
          </a:xfrm>
          <a:prstGeom prst="rect">
            <a:avLst/>
          </a:prstGeom>
          <a:noFill/>
        </p:spPr>
        <p:txBody>
          <a:bodyPr wrap="square" rtlCol="0">
            <a:spAutoFit/>
          </a:bodyPr>
          <a:lstStyle/>
          <a:p>
            <a:pPr algn="ctr"/>
            <a:r>
              <a:rPr lang="en-GB" sz="1400">
                <a:latin typeface="+mj-lt"/>
              </a:rPr>
              <a:t>Per-flourish</a:t>
            </a:r>
          </a:p>
          <a:p>
            <a:pPr algn="ctr"/>
            <a:r>
              <a:rPr lang="en-GB" sz="1400">
                <a:latin typeface="+mj-lt"/>
              </a:rPr>
              <a:t>Visual Cluster Counting</a:t>
            </a:r>
          </a:p>
        </p:txBody>
      </p:sp>
      <p:sp>
        <p:nvSpPr>
          <p:cNvPr id="9" name="Datumsplatzhalter 13">
            <a:extLst>
              <a:ext uri="{FF2B5EF4-FFF2-40B4-BE49-F238E27FC236}">
                <a16:creationId xmlns:a16="http://schemas.microsoft.com/office/drawing/2014/main" id="{5F6431AF-C67F-13C8-322C-55444BDA432F}"/>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5" name="Rectangle 35">
            <a:extLst>
              <a:ext uri="{FF2B5EF4-FFF2-40B4-BE49-F238E27FC236}">
                <a16:creationId xmlns:a16="http://schemas.microsoft.com/office/drawing/2014/main" id="{773C32F1-4E1F-BC69-9094-44E13836AAED}"/>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29" descr="Ein Bild, das Entwurf, Symbol, Clipart, Grafiken enthält.&#10;&#10;KI-generierte Inhalte können fehlerhaft sein.">
            <a:extLst>
              <a:ext uri="{FF2B5EF4-FFF2-40B4-BE49-F238E27FC236}">
                <a16:creationId xmlns:a16="http://schemas.microsoft.com/office/drawing/2014/main" id="{3F0C4EB9-B9C7-D591-49EA-2CA4BC87296C}"/>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7" name="Grafik 16" descr="Ein Bild, das Logo, Symbol, Grafiken, Design enthält.&#10;&#10;KI-generierte Inhalte können fehlerhaft sein.">
            <a:extLst>
              <a:ext uri="{FF2B5EF4-FFF2-40B4-BE49-F238E27FC236}">
                <a16:creationId xmlns:a16="http://schemas.microsoft.com/office/drawing/2014/main" id="{3C835894-AD17-0193-FEC2-D97C0C06741D}"/>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8" name="Picture 7">
            <a:extLst>
              <a:ext uri="{FF2B5EF4-FFF2-40B4-BE49-F238E27FC236}">
                <a16:creationId xmlns:a16="http://schemas.microsoft.com/office/drawing/2014/main" id="{3AB68115-604F-FC88-3AE8-844332AD77C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grpSp>
        <p:nvGrpSpPr>
          <p:cNvPr id="12" name="Group 11">
            <a:extLst>
              <a:ext uri="{FF2B5EF4-FFF2-40B4-BE49-F238E27FC236}">
                <a16:creationId xmlns:a16="http://schemas.microsoft.com/office/drawing/2014/main" id="{5EB36CB9-1746-BE44-4A22-02FEC1365C38}"/>
              </a:ext>
            </a:extLst>
          </p:cNvPr>
          <p:cNvGrpSpPr/>
          <p:nvPr/>
        </p:nvGrpSpPr>
        <p:grpSpPr>
          <a:xfrm>
            <a:off x="4325720" y="3731999"/>
            <a:ext cx="1132840" cy="536394"/>
            <a:chOff x="4142840" y="2494278"/>
            <a:chExt cx="1132840" cy="536394"/>
          </a:xfrm>
        </p:grpSpPr>
        <p:sp>
          <p:nvSpPr>
            <p:cNvPr id="4" name="Rectangle 3">
              <a:extLst>
                <a:ext uri="{FF2B5EF4-FFF2-40B4-BE49-F238E27FC236}">
                  <a16:creationId xmlns:a16="http://schemas.microsoft.com/office/drawing/2014/main" id="{83098E57-AA8A-6182-F890-F33F2F90744F}"/>
                </a:ext>
              </a:extLst>
            </p:cNvPr>
            <p:cNvSpPr/>
            <p:nvPr/>
          </p:nvSpPr>
          <p:spPr>
            <a:xfrm>
              <a:off x="4306993" y="2494278"/>
              <a:ext cx="785284" cy="486833"/>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b="1">
                <a:solidFill>
                  <a:schemeClr val="tx1"/>
                </a:solidFill>
              </a:endParaRPr>
            </a:p>
          </p:txBody>
        </p:sp>
        <p:sp>
          <p:nvSpPr>
            <p:cNvPr id="7" name="TextBox 6">
              <a:extLst>
                <a:ext uri="{FF2B5EF4-FFF2-40B4-BE49-F238E27FC236}">
                  <a16:creationId xmlns:a16="http://schemas.microsoft.com/office/drawing/2014/main" id="{A21A4462-6219-DCF3-472B-9D4299BB6E38}"/>
                </a:ext>
              </a:extLst>
            </p:cNvPr>
            <p:cNvSpPr txBox="1"/>
            <p:nvPr/>
          </p:nvSpPr>
          <p:spPr>
            <a:xfrm>
              <a:off x="4142840" y="2569007"/>
              <a:ext cx="1132840" cy="461665"/>
            </a:xfrm>
            <a:prstGeom prst="rect">
              <a:avLst/>
            </a:prstGeom>
            <a:noFill/>
          </p:spPr>
          <p:txBody>
            <a:bodyPr wrap="square" rtlCol="0">
              <a:spAutoFit/>
            </a:bodyPr>
            <a:lstStyle/>
            <a:p>
              <a:pPr algn="ctr"/>
              <a:r>
                <a:rPr lang="de-DE" sz="800" b="1"/>
                <a:t>Characteristics</a:t>
              </a:r>
            </a:p>
            <a:p>
              <a:pPr algn="ctr"/>
              <a:r>
                <a:rPr lang="de-DE" sz="800" b="1"/>
                <a:t>Extractor</a:t>
              </a:r>
              <a:endParaRPr lang="en-US" sz="800" b="1"/>
            </a:p>
            <a:p>
              <a:endParaRPr lang="en-US" sz="800"/>
            </a:p>
          </p:txBody>
        </p:sp>
      </p:grpSp>
      <p:sp>
        <p:nvSpPr>
          <p:cNvPr id="13" name="Rectangle 12">
            <a:extLst>
              <a:ext uri="{FF2B5EF4-FFF2-40B4-BE49-F238E27FC236}">
                <a16:creationId xmlns:a16="http://schemas.microsoft.com/office/drawing/2014/main" id="{032E302C-7CCA-1836-33A0-509E183F2A87}"/>
              </a:ext>
            </a:extLst>
          </p:cNvPr>
          <p:cNvSpPr/>
          <p:nvPr/>
        </p:nvSpPr>
        <p:spPr>
          <a:xfrm>
            <a:off x="6797039" y="3731999"/>
            <a:ext cx="452121" cy="486833"/>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b="1">
              <a:solidFill>
                <a:schemeClr val="tx1"/>
              </a:solidFill>
            </a:endParaRPr>
          </a:p>
        </p:txBody>
      </p:sp>
      <p:sp>
        <p:nvSpPr>
          <p:cNvPr id="18" name="TextBox 17">
            <a:extLst>
              <a:ext uri="{FF2B5EF4-FFF2-40B4-BE49-F238E27FC236}">
                <a16:creationId xmlns:a16="http://schemas.microsoft.com/office/drawing/2014/main" id="{DD4CC624-1AD8-5886-F659-E116F6CF4417}"/>
              </a:ext>
            </a:extLst>
          </p:cNvPr>
          <p:cNvSpPr txBox="1"/>
          <p:nvPr/>
        </p:nvSpPr>
        <p:spPr>
          <a:xfrm>
            <a:off x="6554049" y="3855388"/>
            <a:ext cx="1132840" cy="215444"/>
          </a:xfrm>
          <a:prstGeom prst="rect">
            <a:avLst/>
          </a:prstGeom>
          <a:noFill/>
        </p:spPr>
        <p:txBody>
          <a:bodyPr wrap="square" rtlCol="0">
            <a:spAutoFit/>
          </a:bodyPr>
          <a:lstStyle/>
          <a:p>
            <a:pPr algn="ctr"/>
            <a:r>
              <a:rPr lang="de-DE" sz="800" b="1"/>
              <a:t>Compressor</a:t>
            </a:r>
            <a:endParaRPr lang="en-US" sz="800"/>
          </a:p>
        </p:txBody>
      </p:sp>
    </p:spTree>
    <p:extLst>
      <p:ext uri="{BB962C8B-B14F-4D97-AF65-F5344CB8AC3E}">
        <p14:creationId xmlns:p14="http://schemas.microsoft.com/office/powerpoint/2010/main" val="1273940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4A9FC-EC77-6D4A-9AA9-B14D1A0D1075}"/>
            </a:ext>
          </a:extLst>
        </p:cNvPr>
        <p:cNvGrpSpPr/>
        <p:nvPr/>
      </p:nvGrpSpPr>
      <p:grpSpPr>
        <a:xfrm>
          <a:off x="0" y="0"/>
          <a:ext cx="0" cy="0"/>
          <a:chOff x="0" y="0"/>
          <a:chExt cx="0" cy="0"/>
        </a:xfrm>
      </p:grpSpPr>
      <p:pic>
        <p:nvPicPr>
          <p:cNvPr id="7" name="Picture 6" descr="A close-up of an old book&#10;&#10;AI-generated content may be incorrect.">
            <a:extLst>
              <a:ext uri="{FF2B5EF4-FFF2-40B4-BE49-F238E27FC236}">
                <a16:creationId xmlns:a16="http://schemas.microsoft.com/office/drawing/2014/main" id="{FB6E8AF4-824E-9F93-EEBD-6D4556801C2A}"/>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37619" t="16332" r="5344" b="2763"/>
          <a:stretch>
            <a:fillRect/>
          </a:stretch>
        </p:blipFill>
        <p:spPr>
          <a:xfrm>
            <a:off x="7598664" y="1491882"/>
            <a:ext cx="2304256" cy="4680283"/>
          </a:xfrm>
          <a:prstGeom prst="rect">
            <a:avLst/>
          </a:prstGeom>
        </p:spPr>
      </p:pic>
      <p:sp>
        <p:nvSpPr>
          <p:cNvPr id="11" name="Foliennummernplatzhalter 10">
            <a:extLst>
              <a:ext uri="{FF2B5EF4-FFF2-40B4-BE49-F238E27FC236}">
                <a16:creationId xmlns:a16="http://schemas.microsoft.com/office/drawing/2014/main" id="{8DCEB8B4-5C71-95B4-688A-2F66B12FA8B0}"/>
              </a:ext>
            </a:extLst>
          </p:cNvPr>
          <p:cNvSpPr>
            <a:spLocks noGrp="1"/>
          </p:cNvSpPr>
          <p:nvPr>
            <p:ph type="sldNum" sz="quarter" idx="20"/>
          </p:nvPr>
        </p:nvSpPr>
        <p:spPr/>
        <p:txBody>
          <a:bodyPr/>
          <a:lstStyle/>
          <a:p>
            <a:r>
              <a:rPr lang="de-DE"/>
              <a:t>10</a:t>
            </a:r>
          </a:p>
        </p:txBody>
      </p:sp>
      <p:sp>
        <p:nvSpPr>
          <p:cNvPr id="37" name="Rectangle 36">
            <a:extLst>
              <a:ext uri="{FF2B5EF4-FFF2-40B4-BE49-F238E27FC236}">
                <a16:creationId xmlns:a16="http://schemas.microsoft.com/office/drawing/2014/main" id="{0DFB3ADA-E5EF-9900-B778-4742C72EF5AF}"/>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9D3EB389-F862-5131-36D3-F7F0BAA3FE74}"/>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BFBADA0B-9FDC-2610-CA8F-4B6282139818}"/>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sp>
        <p:nvSpPr>
          <p:cNvPr id="12" name="Textplatzhalter 1">
            <a:extLst>
              <a:ext uri="{FF2B5EF4-FFF2-40B4-BE49-F238E27FC236}">
                <a16:creationId xmlns:a16="http://schemas.microsoft.com/office/drawing/2014/main" id="{DB33EFED-6080-3F8F-30F8-FF113F4D47BA}"/>
              </a:ext>
            </a:extLst>
          </p:cNvPr>
          <p:cNvSpPr>
            <a:spLocks noGrp="1"/>
          </p:cNvSpPr>
          <p:nvPr>
            <p:ph type="body" sz="quarter" idx="17"/>
          </p:nvPr>
        </p:nvSpPr>
        <p:spPr>
          <a:xfrm>
            <a:off x="823020" y="2592849"/>
            <a:ext cx="5360622" cy="1628239"/>
          </a:xfrm>
        </p:spPr>
        <p:txBody>
          <a:bodyPr/>
          <a:lstStyle/>
          <a:p>
            <a:r>
              <a:rPr lang="de-DE" sz="1400"/>
              <a:t>S</a:t>
            </a:r>
            <a:r>
              <a:rPr lang="en-US" sz="1400"/>
              <a:t>canned in high</a:t>
            </a:r>
            <a:r>
              <a:rPr lang="en-GB" sz="1400"/>
              <a:t>-</a:t>
            </a:r>
            <a:r>
              <a:rPr lang="en-US" sz="1400"/>
              <a:t>resolution (4435px × 5975px)</a:t>
            </a:r>
          </a:p>
          <a:p>
            <a:r>
              <a:rPr lang="en-US" sz="1400"/>
              <a:t>Pen flourishing masks created by automated segmentation</a:t>
            </a:r>
          </a:p>
          <a:p>
            <a:r>
              <a:rPr lang="en-US" sz="1400"/>
              <a:t>Blur applied to non</a:t>
            </a:r>
            <a:r>
              <a:rPr lang="en-GB" sz="1400"/>
              <a:t>-</a:t>
            </a:r>
            <a:r>
              <a:rPr lang="en-US" sz="1400"/>
              <a:t>flourishing areas</a:t>
            </a:r>
          </a:p>
          <a:p>
            <a:r>
              <a:rPr lang="en-US" sz="1400"/>
              <a:t>Pages are split by flourishes</a:t>
            </a:r>
          </a:p>
        </p:txBody>
      </p:sp>
      <p:sp>
        <p:nvSpPr>
          <p:cNvPr id="16" name="TextBox 15">
            <a:extLst>
              <a:ext uri="{FF2B5EF4-FFF2-40B4-BE49-F238E27FC236}">
                <a16:creationId xmlns:a16="http://schemas.microsoft.com/office/drawing/2014/main" id="{914C73CC-0915-054B-7A61-59562D241D9A}"/>
              </a:ext>
            </a:extLst>
          </p:cNvPr>
          <p:cNvSpPr txBox="1"/>
          <p:nvPr/>
        </p:nvSpPr>
        <p:spPr>
          <a:xfrm>
            <a:off x="6785070" y="6206896"/>
            <a:ext cx="3931444" cy="261610"/>
          </a:xfrm>
          <a:prstGeom prst="rect">
            <a:avLst/>
          </a:prstGeom>
          <a:noFill/>
        </p:spPr>
        <p:txBody>
          <a:bodyPr wrap="square">
            <a:spAutoFit/>
          </a:bodyPr>
          <a:lstStyle/>
          <a:p>
            <a:pPr algn="ctr"/>
            <a:r>
              <a:rPr lang="de-DE" sz="1100">
                <a:latin typeface="+mj-lt"/>
              </a:rPr>
              <a:t>Image Source</a:t>
            </a:r>
            <a:r>
              <a:rPr lang="en-AT" sz="1100">
                <a:latin typeface="+mj-lt"/>
              </a:rPr>
              <a:t>: </a:t>
            </a:r>
            <a:r>
              <a:rPr lang="de-DE" sz="1100">
                <a:latin typeface="+mj-lt"/>
              </a:rPr>
              <a:t>Klosterneuburg Abbey</a:t>
            </a:r>
          </a:p>
        </p:txBody>
      </p:sp>
      <p:sp>
        <p:nvSpPr>
          <p:cNvPr id="3" name="TextBox 2">
            <a:extLst>
              <a:ext uri="{FF2B5EF4-FFF2-40B4-BE49-F238E27FC236}">
                <a16:creationId xmlns:a16="http://schemas.microsoft.com/office/drawing/2014/main" id="{13269EC9-EDC8-13D1-075E-B56DF7F9FF15}"/>
              </a:ext>
            </a:extLst>
          </p:cNvPr>
          <p:cNvSpPr txBox="1"/>
          <p:nvPr/>
        </p:nvSpPr>
        <p:spPr>
          <a:xfrm>
            <a:off x="6787467" y="1177007"/>
            <a:ext cx="3931444" cy="307777"/>
          </a:xfrm>
          <a:prstGeom prst="rect">
            <a:avLst/>
          </a:prstGeom>
          <a:noFill/>
        </p:spPr>
        <p:txBody>
          <a:bodyPr wrap="square">
            <a:spAutoFit/>
          </a:bodyPr>
          <a:lstStyle/>
          <a:p>
            <a:pPr algn="ctr"/>
            <a:r>
              <a:rPr lang="de-DE" sz="1400">
                <a:latin typeface="+mj-lt"/>
              </a:rPr>
              <a:t>CCl 71 fol. 17v3 (B)</a:t>
            </a:r>
            <a:endParaRPr lang="en-AT" sz="1400">
              <a:latin typeface="+mj-lt"/>
            </a:endParaRPr>
          </a:p>
        </p:txBody>
      </p:sp>
      <p:sp>
        <p:nvSpPr>
          <p:cNvPr id="5" name="Datumsplatzhalter 13">
            <a:extLst>
              <a:ext uri="{FF2B5EF4-FFF2-40B4-BE49-F238E27FC236}">
                <a16:creationId xmlns:a16="http://schemas.microsoft.com/office/drawing/2014/main" id="{AA5C2AB1-48F5-3723-B10F-A1EFDD37941B}"/>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6" name="Rectangle 35">
            <a:extLst>
              <a:ext uri="{FF2B5EF4-FFF2-40B4-BE49-F238E27FC236}">
                <a16:creationId xmlns:a16="http://schemas.microsoft.com/office/drawing/2014/main" id="{B7BA0F0C-4663-3D30-484C-F5CB7BFB2109}"/>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29" descr="Ein Bild, das Entwurf, Symbol, Clipart, Grafiken enthält.&#10;&#10;KI-generierte Inhalte können fehlerhaft sein.">
            <a:extLst>
              <a:ext uri="{FF2B5EF4-FFF2-40B4-BE49-F238E27FC236}">
                <a16:creationId xmlns:a16="http://schemas.microsoft.com/office/drawing/2014/main" id="{5EA1D8B8-4615-DF85-FFFD-D08C49D105AB}"/>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9" name="Grafik 8" descr="Ein Bild, das Logo, Symbol, Grafiken, Design enthält.&#10;&#10;KI-generierte Inhalte können fehlerhaft sein.">
            <a:extLst>
              <a:ext uri="{FF2B5EF4-FFF2-40B4-BE49-F238E27FC236}">
                <a16:creationId xmlns:a16="http://schemas.microsoft.com/office/drawing/2014/main" id="{85FEC160-EAAA-038C-FBFF-884378AF513C}"/>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4" name="Picture 3">
            <a:extLst>
              <a:ext uri="{FF2B5EF4-FFF2-40B4-BE49-F238E27FC236}">
                <a16:creationId xmlns:a16="http://schemas.microsoft.com/office/drawing/2014/main" id="{EA0E811F-9B0F-C9AC-5E19-3E0F2328CA6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968774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02A6B-9EF9-1CEB-B3E0-233410C34493}"/>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A70D8D7D-E232-4180-F3E0-8BBC39C57ADD}"/>
              </a:ext>
            </a:extLst>
          </p:cNvPr>
          <p:cNvSpPr>
            <a:spLocks noGrp="1"/>
          </p:cNvSpPr>
          <p:nvPr>
            <p:ph type="sldNum" sz="quarter" idx="20"/>
          </p:nvPr>
        </p:nvSpPr>
        <p:spPr/>
        <p:txBody>
          <a:bodyPr/>
          <a:lstStyle/>
          <a:p>
            <a:r>
              <a:rPr lang="de-DE"/>
              <a:t>10</a:t>
            </a:r>
          </a:p>
        </p:txBody>
      </p:sp>
      <p:sp>
        <p:nvSpPr>
          <p:cNvPr id="37" name="Rectangle 36">
            <a:extLst>
              <a:ext uri="{FF2B5EF4-FFF2-40B4-BE49-F238E27FC236}">
                <a16:creationId xmlns:a16="http://schemas.microsoft.com/office/drawing/2014/main" id="{E23ABD84-EB0F-F297-54AF-9DE3FF04CC73}"/>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9EC10C36-286E-4384-2325-B4616239C554}"/>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F8CD9B30-72DB-927D-F1AF-C378B1C91428}"/>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pic>
        <p:nvPicPr>
          <p:cNvPr id="27" name="Picture 26" descr="A blue square with white dots&#10;&#10;AI-generated content may be incorrect.">
            <a:extLst>
              <a:ext uri="{FF2B5EF4-FFF2-40B4-BE49-F238E27FC236}">
                <a16:creationId xmlns:a16="http://schemas.microsoft.com/office/drawing/2014/main" id="{19BE4C96-A43C-9BDF-4BC9-16F4BD05BB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8168" y="1491883"/>
            <a:ext cx="2304256" cy="4673421"/>
          </a:xfrm>
          <a:prstGeom prst="rect">
            <a:avLst/>
          </a:prstGeom>
        </p:spPr>
      </p:pic>
      <p:grpSp>
        <p:nvGrpSpPr>
          <p:cNvPr id="3" name="Group 2">
            <a:extLst>
              <a:ext uri="{FF2B5EF4-FFF2-40B4-BE49-F238E27FC236}">
                <a16:creationId xmlns:a16="http://schemas.microsoft.com/office/drawing/2014/main" id="{6B0E46FC-EFF5-86BC-3752-69F4E8024CD8}"/>
              </a:ext>
            </a:extLst>
          </p:cNvPr>
          <p:cNvGrpSpPr/>
          <p:nvPr/>
        </p:nvGrpSpPr>
        <p:grpSpPr>
          <a:xfrm>
            <a:off x="8344644" y="-3269858"/>
            <a:ext cx="864903" cy="4754880"/>
            <a:chOff x="5451562" y="1286301"/>
            <a:chExt cx="864903" cy="4673422"/>
          </a:xfrm>
        </p:grpSpPr>
        <p:sp>
          <p:nvSpPr>
            <p:cNvPr id="44" name="Rectangle 43">
              <a:extLst>
                <a:ext uri="{FF2B5EF4-FFF2-40B4-BE49-F238E27FC236}">
                  <a16:creationId xmlns:a16="http://schemas.microsoft.com/office/drawing/2014/main" id="{20EFD347-4F48-80A4-D2E5-0D5E1C9B4E8F}"/>
                </a:ext>
              </a:extLst>
            </p:cNvPr>
            <p:cNvSpPr/>
            <p:nvPr/>
          </p:nvSpPr>
          <p:spPr>
            <a:xfrm>
              <a:off x="5451562" y="1286301"/>
              <a:ext cx="54864" cy="46734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0675252-819F-8E7E-866A-70688CF133A5}"/>
                </a:ext>
              </a:extLst>
            </p:cNvPr>
            <p:cNvSpPr/>
            <p:nvPr/>
          </p:nvSpPr>
          <p:spPr>
            <a:xfrm>
              <a:off x="6261601" y="1286301"/>
              <a:ext cx="54864" cy="46734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 name="Group 1">
            <a:extLst>
              <a:ext uri="{FF2B5EF4-FFF2-40B4-BE49-F238E27FC236}">
                <a16:creationId xmlns:a16="http://schemas.microsoft.com/office/drawing/2014/main" id="{DF4CD8DE-4A9E-9B6D-5043-C18D05165A01}"/>
              </a:ext>
            </a:extLst>
          </p:cNvPr>
          <p:cNvGrpSpPr/>
          <p:nvPr/>
        </p:nvGrpSpPr>
        <p:grpSpPr>
          <a:xfrm rot="10800000">
            <a:off x="5143466" y="2249410"/>
            <a:ext cx="2464701" cy="3140876"/>
            <a:chOff x="4711419" y="2043829"/>
            <a:chExt cx="2304694" cy="3140876"/>
          </a:xfrm>
        </p:grpSpPr>
        <p:sp>
          <p:nvSpPr>
            <p:cNvPr id="47" name="Rectangle 46">
              <a:extLst>
                <a:ext uri="{FF2B5EF4-FFF2-40B4-BE49-F238E27FC236}">
                  <a16:creationId xmlns:a16="http://schemas.microsoft.com/office/drawing/2014/main" id="{02C05054-2E4C-7B81-1B32-2E9EE2EE5512}"/>
                </a:ext>
              </a:extLst>
            </p:cNvPr>
            <p:cNvSpPr/>
            <p:nvPr/>
          </p:nvSpPr>
          <p:spPr>
            <a:xfrm rot="5400000">
              <a:off x="5836131" y="2464113"/>
              <a:ext cx="54864"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8" name="Rectangle 47">
              <a:extLst>
                <a:ext uri="{FF2B5EF4-FFF2-40B4-BE49-F238E27FC236}">
                  <a16:creationId xmlns:a16="http://schemas.microsoft.com/office/drawing/2014/main" id="{0C3147DE-D08B-7AE7-E12B-52E2A52FC1D1}"/>
                </a:ext>
              </a:extLst>
            </p:cNvPr>
            <p:cNvSpPr/>
            <p:nvPr/>
          </p:nvSpPr>
          <p:spPr>
            <a:xfrm rot="5400000">
              <a:off x="5835464" y="3228767"/>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9" name="Rectangle 48">
              <a:extLst>
                <a:ext uri="{FF2B5EF4-FFF2-40B4-BE49-F238E27FC236}">
                  <a16:creationId xmlns:a16="http://schemas.microsoft.com/office/drawing/2014/main" id="{551755FD-BB6C-31C3-0328-DA6CD0AC8075}"/>
                </a:ext>
              </a:extLst>
            </p:cNvPr>
            <p:cNvSpPr/>
            <p:nvPr/>
          </p:nvSpPr>
          <p:spPr>
            <a:xfrm rot="5400000">
              <a:off x="5835464" y="4004461"/>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0" name="Rectangle 49">
              <a:extLst>
                <a:ext uri="{FF2B5EF4-FFF2-40B4-BE49-F238E27FC236}">
                  <a16:creationId xmlns:a16="http://schemas.microsoft.com/office/drawing/2014/main" id="{B9EBF612-412B-8227-ECBB-D436A502DB78}"/>
                </a:ext>
              </a:extLst>
            </p:cNvPr>
            <p:cNvSpPr/>
            <p:nvPr/>
          </p:nvSpPr>
          <p:spPr>
            <a:xfrm rot="5400000">
              <a:off x="5835869" y="919785"/>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1" name="Rectangle 50">
              <a:extLst>
                <a:ext uri="{FF2B5EF4-FFF2-40B4-BE49-F238E27FC236}">
                  <a16:creationId xmlns:a16="http://schemas.microsoft.com/office/drawing/2014/main" id="{CDF05C5B-5FD6-A90F-5208-01F350D65649}"/>
                </a:ext>
              </a:extLst>
            </p:cNvPr>
            <p:cNvSpPr/>
            <p:nvPr/>
          </p:nvSpPr>
          <p:spPr>
            <a:xfrm rot="5400000">
              <a:off x="5835869" y="1695479"/>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pic>
        <p:nvPicPr>
          <p:cNvPr id="5" name="Picture 4" descr="A white text on a black background&#10;&#10;AI-generated content may be incorrect.">
            <a:extLst>
              <a:ext uri="{FF2B5EF4-FFF2-40B4-BE49-F238E27FC236}">
                <a16:creationId xmlns:a16="http://schemas.microsoft.com/office/drawing/2014/main" id="{A0DB0340-7945-F2E5-0C56-088C549438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3872" y="1939858"/>
            <a:ext cx="1492899" cy="3926970"/>
          </a:xfrm>
          <a:prstGeom prst="rect">
            <a:avLst/>
          </a:prstGeom>
        </p:spPr>
      </p:pic>
      <p:sp>
        <p:nvSpPr>
          <p:cNvPr id="17" name="Textplatzhalter 1">
            <a:extLst>
              <a:ext uri="{FF2B5EF4-FFF2-40B4-BE49-F238E27FC236}">
                <a16:creationId xmlns:a16="http://schemas.microsoft.com/office/drawing/2014/main" id="{F8D3A7D7-F206-35AD-499E-D487F7B5F817}"/>
              </a:ext>
            </a:extLst>
          </p:cNvPr>
          <p:cNvSpPr txBox="1">
            <a:spLocks/>
          </p:cNvSpPr>
          <p:nvPr/>
        </p:nvSpPr>
        <p:spPr>
          <a:xfrm>
            <a:off x="823020" y="2592849"/>
            <a:ext cx="5360622" cy="836151"/>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de-DE" sz="1400"/>
              <a:t>S</a:t>
            </a:r>
            <a:r>
              <a:rPr lang="en-US" sz="1400"/>
              <a:t>canned in high</a:t>
            </a:r>
            <a:r>
              <a:rPr lang="en-GB" sz="1400"/>
              <a:t>-</a:t>
            </a:r>
            <a:r>
              <a:rPr lang="en-US" sz="1400"/>
              <a:t>resolution (4435px × 5975px)</a:t>
            </a:r>
          </a:p>
          <a:p>
            <a:r>
              <a:rPr lang="en-US" sz="1400"/>
              <a:t>Pen flourishing masks created by automated segmentation</a:t>
            </a:r>
          </a:p>
          <a:p>
            <a:r>
              <a:rPr lang="en-US" sz="1400"/>
              <a:t>Blur applied to non</a:t>
            </a:r>
            <a:r>
              <a:rPr lang="en-GB" sz="1400"/>
              <a:t>-</a:t>
            </a:r>
            <a:r>
              <a:rPr lang="en-US" sz="1400"/>
              <a:t>flourishing areas</a:t>
            </a:r>
          </a:p>
          <a:p>
            <a:r>
              <a:rPr lang="en-US" sz="1400"/>
              <a:t>Pages are split by flourishes</a:t>
            </a:r>
          </a:p>
        </p:txBody>
      </p:sp>
      <p:sp>
        <p:nvSpPr>
          <p:cNvPr id="7" name="Datumsplatzhalter 13">
            <a:extLst>
              <a:ext uri="{FF2B5EF4-FFF2-40B4-BE49-F238E27FC236}">
                <a16:creationId xmlns:a16="http://schemas.microsoft.com/office/drawing/2014/main" id="{8A1BDEA2-0DEF-E57A-AF1E-CD79EFC37734}"/>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8" name="Rectangle 35">
            <a:extLst>
              <a:ext uri="{FF2B5EF4-FFF2-40B4-BE49-F238E27FC236}">
                <a16:creationId xmlns:a16="http://schemas.microsoft.com/office/drawing/2014/main" id="{918E4B5F-0260-1E8C-D2F3-E96D6FC074EF}"/>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29" descr="Ein Bild, das Entwurf, Symbol, Clipart, Grafiken enthält.&#10;&#10;KI-generierte Inhalte können fehlerhaft sein.">
            <a:extLst>
              <a:ext uri="{FF2B5EF4-FFF2-40B4-BE49-F238E27FC236}">
                <a16:creationId xmlns:a16="http://schemas.microsoft.com/office/drawing/2014/main" id="{88776270-B7F4-083A-BB0C-AD17E4BBAB67}"/>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0" name="Grafik 9" descr="Ein Bild, das Logo, Symbol, Grafiken, Design enthält.&#10;&#10;KI-generierte Inhalte können fehlerhaft sein.">
            <a:extLst>
              <a:ext uri="{FF2B5EF4-FFF2-40B4-BE49-F238E27FC236}">
                <a16:creationId xmlns:a16="http://schemas.microsoft.com/office/drawing/2014/main" id="{E5A7182A-C7E2-F49C-21D6-E9D0F8777D59}"/>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6" name="Picture 5">
            <a:extLst>
              <a:ext uri="{FF2B5EF4-FFF2-40B4-BE49-F238E27FC236}">
                <a16:creationId xmlns:a16="http://schemas.microsoft.com/office/drawing/2014/main" id="{7DBA7E53-5BF8-ADEF-9FA6-0B5E68E5E4B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275736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1.66667E-6 -0.27871 L -1.66667E-6 0.68379 " pathEditMode="relative" rAng="0" ptsTypes="AA">
                                      <p:cBhvr>
                                        <p:cTn id="6" dur="1000" fill="hold"/>
                                        <p:tgtEl>
                                          <p:spTgt spid="3"/>
                                        </p:tgtEl>
                                        <p:attrNameLst>
                                          <p:attrName>ppt_x</p:attrName>
                                          <p:attrName>ppt_y</p:attrName>
                                        </p:attrNameLst>
                                      </p:cBhvr>
                                      <p:rCtr x="0" y="48125"/>
                                    </p:animMotion>
                                  </p:childTnLst>
                                </p:cTn>
                              </p:par>
                              <p:par>
                                <p:cTn id="7" presetID="63" presetClass="path" presetSubtype="0" accel="50000" decel="50000" fill="hold" nodeType="withEffect">
                                  <p:stCondLst>
                                    <p:cond delay="200"/>
                                  </p:stCondLst>
                                  <p:childTnLst>
                                    <p:animMotion origin="layout" path="M 3.33333E-6 -4.44444E-6 L 0.20208 -4.44444E-6 " pathEditMode="relative" rAng="0" ptsTypes="AA">
                                      <p:cBhvr>
                                        <p:cTn id="8" dur="1000" fill="hold"/>
                                        <p:tgtEl>
                                          <p:spTgt spid="2"/>
                                        </p:tgtEl>
                                        <p:attrNameLst>
                                          <p:attrName>ppt_x</p:attrName>
                                          <p:attrName>ppt_y</p:attrName>
                                        </p:attrNameLst>
                                      </p:cBhvr>
                                      <p:rCtr x="10104"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65E7B-3EA5-2F29-15E1-103B3F3BBCF4}"/>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C96FBA90-95BF-6D88-0719-390B0D80C191}"/>
              </a:ext>
            </a:extLst>
          </p:cNvPr>
          <p:cNvSpPr>
            <a:spLocks noGrp="1"/>
          </p:cNvSpPr>
          <p:nvPr>
            <p:ph type="sldNum" sz="quarter" idx="20"/>
          </p:nvPr>
        </p:nvSpPr>
        <p:spPr/>
        <p:txBody>
          <a:bodyPr/>
          <a:lstStyle/>
          <a:p>
            <a:r>
              <a:rPr lang="de-DE"/>
              <a:t>11</a:t>
            </a:r>
          </a:p>
        </p:txBody>
      </p:sp>
      <p:sp>
        <p:nvSpPr>
          <p:cNvPr id="37" name="Rectangle 36">
            <a:extLst>
              <a:ext uri="{FF2B5EF4-FFF2-40B4-BE49-F238E27FC236}">
                <a16:creationId xmlns:a16="http://schemas.microsoft.com/office/drawing/2014/main" id="{3BB6E6BD-D4BC-5050-08EB-84EDCEF07703}"/>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4F5ED55A-BFF7-C627-A591-90FE5C83BD54}"/>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76B3B769-E0AE-1EAB-8EFA-286A2C3CE994}"/>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grpSp>
        <p:nvGrpSpPr>
          <p:cNvPr id="17" name="Group 16">
            <a:extLst>
              <a:ext uri="{FF2B5EF4-FFF2-40B4-BE49-F238E27FC236}">
                <a16:creationId xmlns:a16="http://schemas.microsoft.com/office/drawing/2014/main" id="{7FB32BAF-8695-320A-17BD-E90A51F0DA87}"/>
              </a:ext>
            </a:extLst>
          </p:cNvPr>
          <p:cNvGrpSpPr/>
          <p:nvPr/>
        </p:nvGrpSpPr>
        <p:grpSpPr>
          <a:xfrm>
            <a:off x="7434072" y="1488403"/>
            <a:ext cx="2470657" cy="4676901"/>
            <a:chOff x="7441767" y="1488403"/>
            <a:chExt cx="2470657" cy="4676901"/>
          </a:xfrm>
        </p:grpSpPr>
        <p:pic>
          <p:nvPicPr>
            <p:cNvPr id="16" name="Picture 15" descr="A blue square with white dots&#10;&#10;AI-generated content may be incorrect.">
              <a:extLst>
                <a:ext uri="{FF2B5EF4-FFF2-40B4-BE49-F238E27FC236}">
                  <a16:creationId xmlns:a16="http://schemas.microsoft.com/office/drawing/2014/main" id="{DDE59A9D-BA2E-11B8-141A-B8299C3EB042}"/>
                </a:ext>
              </a:extLst>
            </p:cNvPr>
            <p:cNvPicPr>
              <a:picLocks noChangeAspect="1"/>
            </p:cNvPicPr>
            <p:nvPr/>
          </p:nvPicPr>
          <p:blipFill>
            <a:blip r:embed="rId3">
              <a:extLst>
                <a:ext uri="{28A0092B-C50C-407E-A947-70E740481C1C}">
                  <a14:useLocalDpi xmlns:a14="http://schemas.microsoft.com/office/drawing/2010/main" val="0"/>
                </a:ext>
              </a:extLst>
            </a:blip>
            <a:srcRect r="66915"/>
            <a:stretch>
              <a:fillRect/>
            </a:stretch>
          </p:blipFill>
          <p:spPr>
            <a:xfrm>
              <a:off x="8394875" y="3848257"/>
              <a:ext cx="762373" cy="2305645"/>
            </a:xfrm>
            <a:prstGeom prst="rect">
              <a:avLst/>
            </a:prstGeom>
          </p:spPr>
        </p:pic>
        <p:pic>
          <p:nvPicPr>
            <p:cNvPr id="15" name="Picture 14" descr="A blue square with white dots&#10;&#10;AI-generated content may be incorrect.">
              <a:extLst>
                <a:ext uri="{FF2B5EF4-FFF2-40B4-BE49-F238E27FC236}">
                  <a16:creationId xmlns:a16="http://schemas.microsoft.com/office/drawing/2014/main" id="{BB70B1D5-DA84-573E-DD6B-A692A70B9D34}"/>
                </a:ext>
              </a:extLst>
            </p:cNvPr>
            <p:cNvPicPr>
              <a:picLocks noChangeAspect="1"/>
            </p:cNvPicPr>
            <p:nvPr/>
          </p:nvPicPr>
          <p:blipFill>
            <a:blip r:embed="rId3">
              <a:extLst>
                <a:ext uri="{28A0092B-C50C-407E-A947-70E740481C1C}">
                  <a14:useLocalDpi xmlns:a14="http://schemas.microsoft.com/office/drawing/2010/main" val="0"/>
                </a:ext>
              </a:extLst>
            </a:blip>
            <a:srcRect r="66915"/>
            <a:stretch>
              <a:fillRect/>
            </a:stretch>
          </p:blipFill>
          <p:spPr>
            <a:xfrm>
              <a:off x="8393551" y="5392435"/>
              <a:ext cx="1507417" cy="772202"/>
            </a:xfrm>
            <a:prstGeom prst="rect">
              <a:avLst/>
            </a:prstGeom>
          </p:spPr>
        </p:pic>
        <p:pic>
          <p:nvPicPr>
            <p:cNvPr id="27" name="Picture 26" descr="A blue square with white dots&#10;&#10;AI-generated content may be incorrect.">
              <a:extLst>
                <a:ext uri="{FF2B5EF4-FFF2-40B4-BE49-F238E27FC236}">
                  <a16:creationId xmlns:a16="http://schemas.microsoft.com/office/drawing/2014/main" id="{89C12C34-6155-3D9B-C7BF-28160ED1A2F8}"/>
                </a:ext>
              </a:extLst>
            </p:cNvPr>
            <p:cNvPicPr>
              <a:picLocks noChangeAspect="1"/>
            </p:cNvPicPr>
            <p:nvPr/>
          </p:nvPicPr>
          <p:blipFill>
            <a:blip r:embed="rId3">
              <a:extLst>
                <a:ext uri="{28A0092B-C50C-407E-A947-70E740481C1C}">
                  <a14:useLocalDpi xmlns:a14="http://schemas.microsoft.com/office/drawing/2010/main" val="0"/>
                </a:ext>
              </a:extLst>
            </a:blip>
            <a:srcRect r="66915"/>
            <a:stretch>
              <a:fillRect/>
            </a:stretch>
          </p:blipFill>
          <p:spPr>
            <a:xfrm>
              <a:off x="7602212" y="1491217"/>
              <a:ext cx="762373" cy="4673421"/>
            </a:xfrm>
            <a:prstGeom prst="rect">
              <a:avLst/>
            </a:prstGeom>
          </p:spPr>
        </p:pic>
        <p:pic>
          <p:nvPicPr>
            <p:cNvPr id="35" name="Picture 34" descr="A white text on a black background&#10;&#10;AI-generated content may be incorrect.">
              <a:extLst>
                <a:ext uri="{FF2B5EF4-FFF2-40B4-BE49-F238E27FC236}">
                  <a16:creationId xmlns:a16="http://schemas.microsoft.com/office/drawing/2014/main" id="{CCCC6864-AE41-429B-0617-95A53621D7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7916" y="1939192"/>
              <a:ext cx="1492899" cy="3926970"/>
            </a:xfrm>
            <a:prstGeom prst="rect">
              <a:avLst/>
            </a:prstGeom>
          </p:spPr>
        </p:pic>
        <p:grpSp>
          <p:nvGrpSpPr>
            <p:cNvPr id="3" name="Group 2">
              <a:extLst>
                <a:ext uri="{FF2B5EF4-FFF2-40B4-BE49-F238E27FC236}">
                  <a16:creationId xmlns:a16="http://schemas.microsoft.com/office/drawing/2014/main" id="{033B5B58-9193-3BBD-9CB5-5E24B4397570}"/>
                </a:ext>
              </a:extLst>
            </p:cNvPr>
            <p:cNvGrpSpPr/>
            <p:nvPr/>
          </p:nvGrpSpPr>
          <p:grpSpPr>
            <a:xfrm>
              <a:off x="8338688" y="1491217"/>
              <a:ext cx="864903" cy="4673421"/>
              <a:chOff x="5451562" y="1286301"/>
              <a:chExt cx="864903" cy="4673422"/>
            </a:xfrm>
          </p:grpSpPr>
          <p:sp>
            <p:nvSpPr>
              <p:cNvPr id="44" name="Rectangle 43">
                <a:extLst>
                  <a:ext uri="{FF2B5EF4-FFF2-40B4-BE49-F238E27FC236}">
                    <a16:creationId xmlns:a16="http://schemas.microsoft.com/office/drawing/2014/main" id="{E264D354-D752-CA74-BD82-7F46DE1DD74F}"/>
                  </a:ext>
                </a:extLst>
              </p:cNvPr>
              <p:cNvSpPr/>
              <p:nvPr/>
            </p:nvSpPr>
            <p:spPr>
              <a:xfrm>
                <a:off x="5451562" y="1286301"/>
                <a:ext cx="54864" cy="46734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B4F6F24-3FED-3213-4A34-848131A67920}"/>
                  </a:ext>
                </a:extLst>
              </p:cNvPr>
              <p:cNvSpPr/>
              <p:nvPr/>
            </p:nvSpPr>
            <p:spPr>
              <a:xfrm>
                <a:off x="6261601" y="1286301"/>
                <a:ext cx="54864" cy="46734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 name="Group 1">
              <a:extLst>
                <a:ext uri="{FF2B5EF4-FFF2-40B4-BE49-F238E27FC236}">
                  <a16:creationId xmlns:a16="http://schemas.microsoft.com/office/drawing/2014/main" id="{8C9090BF-255D-92ED-2D88-80EC054E6AA4}"/>
                </a:ext>
              </a:extLst>
            </p:cNvPr>
            <p:cNvGrpSpPr/>
            <p:nvPr/>
          </p:nvGrpSpPr>
          <p:grpSpPr>
            <a:xfrm rot="10800000">
              <a:off x="7441767" y="2248744"/>
              <a:ext cx="2464701" cy="3140876"/>
              <a:chOff x="4711419" y="2043829"/>
              <a:chExt cx="2304694" cy="3140876"/>
            </a:xfrm>
          </p:grpSpPr>
          <p:sp>
            <p:nvSpPr>
              <p:cNvPr id="47" name="Rectangle 46">
                <a:extLst>
                  <a:ext uri="{FF2B5EF4-FFF2-40B4-BE49-F238E27FC236}">
                    <a16:creationId xmlns:a16="http://schemas.microsoft.com/office/drawing/2014/main" id="{FC17EAEF-6721-968D-C779-21AC600577BC}"/>
                  </a:ext>
                </a:extLst>
              </p:cNvPr>
              <p:cNvSpPr/>
              <p:nvPr/>
            </p:nvSpPr>
            <p:spPr>
              <a:xfrm rot="5400000">
                <a:off x="5836131" y="2464113"/>
                <a:ext cx="54864"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8" name="Rectangle 47">
                <a:extLst>
                  <a:ext uri="{FF2B5EF4-FFF2-40B4-BE49-F238E27FC236}">
                    <a16:creationId xmlns:a16="http://schemas.microsoft.com/office/drawing/2014/main" id="{8A505A3B-F859-3983-3C74-4C443B255AE3}"/>
                  </a:ext>
                </a:extLst>
              </p:cNvPr>
              <p:cNvSpPr/>
              <p:nvPr/>
            </p:nvSpPr>
            <p:spPr>
              <a:xfrm rot="5400000">
                <a:off x="5835464" y="3228767"/>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9" name="Rectangle 48">
                <a:extLst>
                  <a:ext uri="{FF2B5EF4-FFF2-40B4-BE49-F238E27FC236}">
                    <a16:creationId xmlns:a16="http://schemas.microsoft.com/office/drawing/2014/main" id="{04E266DD-7C9B-AD25-6EF2-1B2AC6DCA3DF}"/>
                  </a:ext>
                </a:extLst>
              </p:cNvPr>
              <p:cNvSpPr/>
              <p:nvPr/>
            </p:nvSpPr>
            <p:spPr>
              <a:xfrm rot="5400000">
                <a:off x="5835464" y="4004461"/>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0" name="Rectangle 49">
                <a:extLst>
                  <a:ext uri="{FF2B5EF4-FFF2-40B4-BE49-F238E27FC236}">
                    <a16:creationId xmlns:a16="http://schemas.microsoft.com/office/drawing/2014/main" id="{F8858705-6E4B-1F02-76BE-24C000A0BDEE}"/>
                  </a:ext>
                </a:extLst>
              </p:cNvPr>
              <p:cNvSpPr/>
              <p:nvPr/>
            </p:nvSpPr>
            <p:spPr>
              <a:xfrm rot="5400000">
                <a:off x="5835869" y="919785"/>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1" name="Rectangle 50">
                <a:extLst>
                  <a:ext uri="{FF2B5EF4-FFF2-40B4-BE49-F238E27FC236}">
                    <a16:creationId xmlns:a16="http://schemas.microsoft.com/office/drawing/2014/main" id="{B860B9D4-3FF3-5FF9-F45B-7C473172443E}"/>
                  </a:ext>
                </a:extLst>
              </p:cNvPr>
              <p:cNvSpPr/>
              <p:nvPr/>
            </p:nvSpPr>
            <p:spPr>
              <a:xfrm rot="5400000">
                <a:off x="5835869" y="1695479"/>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sp>
          <p:nvSpPr>
            <p:cNvPr id="4" name="Rectangle 3">
              <a:extLst>
                <a:ext uri="{FF2B5EF4-FFF2-40B4-BE49-F238E27FC236}">
                  <a16:creationId xmlns:a16="http://schemas.microsoft.com/office/drawing/2014/main" id="{28989943-83B2-7836-9741-2C89B6A4058A}"/>
                </a:ext>
              </a:extLst>
            </p:cNvPr>
            <p:cNvSpPr/>
            <p:nvPr/>
          </p:nvSpPr>
          <p:spPr>
            <a:xfrm>
              <a:off x="9203591" y="1488403"/>
              <a:ext cx="702443" cy="758045"/>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939EA81-153A-C068-6CCB-49DDC4848AA5}"/>
                </a:ext>
              </a:extLst>
            </p:cNvPr>
            <p:cNvSpPr/>
            <p:nvPr/>
          </p:nvSpPr>
          <p:spPr>
            <a:xfrm>
              <a:off x="9203591" y="2301467"/>
              <a:ext cx="702443"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3361A2-E13C-0EA8-412E-407242F4AC72}"/>
                </a:ext>
              </a:extLst>
            </p:cNvPr>
            <p:cNvSpPr/>
            <p:nvPr/>
          </p:nvSpPr>
          <p:spPr>
            <a:xfrm>
              <a:off x="9202785" y="3080791"/>
              <a:ext cx="703622" cy="708970"/>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7688404-5CBC-35C2-5D1B-7CC153FAA538}"/>
                </a:ext>
              </a:extLst>
            </p:cNvPr>
            <p:cNvSpPr/>
            <p:nvPr/>
          </p:nvSpPr>
          <p:spPr>
            <a:xfrm>
              <a:off x="8393552" y="1494622"/>
              <a:ext cx="755581" cy="758045"/>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C37B1A-EE3B-B549-2D62-DA75F48D30D8}"/>
                </a:ext>
              </a:extLst>
            </p:cNvPr>
            <p:cNvSpPr/>
            <p:nvPr/>
          </p:nvSpPr>
          <p:spPr>
            <a:xfrm>
              <a:off x="8393552" y="2307686"/>
              <a:ext cx="755581"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3386B13-0AD3-5FB8-4FAA-02453E910D32}"/>
                </a:ext>
              </a:extLst>
            </p:cNvPr>
            <p:cNvSpPr/>
            <p:nvPr/>
          </p:nvSpPr>
          <p:spPr>
            <a:xfrm>
              <a:off x="9203405" y="3841147"/>
              <a:ext cx="702443"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90EB472-C96F-9A84-F77B-5BFD00266616}"/>
                </a:ext>
              </a:extLst>
            </p:cNvPr>
            <p:cNvSpPr/>
            <p:nvPr/>
          </p:nvSpPr>
          <p:spPr>
            <a:xfrm>
              <a:off x="9203777" y="4612742"/>
              <a:ext cx="702443" cy="716698"/>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04BA917-A3FE-95FF-A7BF-683C2ADDECEF}"/>
                </a:ext>
              </a:extLst>
            </p:cNvPr>
            <p:cNvSpPr/>
            <p:nvPr/>
          </p:nvSpPr>
          <p:spPr>
            <a:xfrm>
              <a:off x="8393551" y="3083454"/>
              <a:ext cx="755581" cy="702674"/>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66">
              <a:extLst>
                <a:ext uri="{FF2B5EF4-FFF2-40B4-BE49-F238E27FC236}">
                  <a16:creationId xmlns:a16="http://schemas.microsoft.com/office/drawing/2014/main" id="{B3E412A7-59E2-3A1C-BEDF-F0CB31C6620A}"/>
                </a:ext>
              </a:extLst>
            </p:cNvPr>
            <p:cNvPicPr>
              <a:picLocks noChangeAspect="1"/>
            </p:cNvPicPr>
            <p:nvPr/>
          </p:nvPicPr>
          <p:blipFill>
            <a:blip r:embed="rId5"/>
            <a:stretch>
              <a:fillRect/>
            </a:stretch>
          </p:blipFill>
          <p:spPr>
            <a:xfrm>
              <a:off x="7602025" y="1488403"/>
              <a:ext cx="737619" cy="761568"/>
            </a:xfrm>
            <a:prstGeom prst="rect">
              <a:avLst/>
            </a:prstGeom>
          </p:spPr>
        </p:pic>
        <p:pic>
          <p:nvPicPr>
            <p:cNvPr id="75" name="Picture 74">
              <a:extLst>
                <a:ext uri="{FF2B5EF4-FFF2-40B4-BE49-F238E27FC236}">
                  <a16:creationId xmlns:a16="http://schemas.microsoft.com/office/drawing/2014/main" id="{783B027C-9BBB-1238-FA57-6F5A4FB39EAC}"/>
                </a:ext>
              </a:extLst>
            </p:cNvPr>
            <p:cNvPicPr>
              <a:picLocks noChangeAspect="1"/>
            </p:cNvPicPr>
            <p:nvPr/>
          </p:nvPicPr>
          <p:blipFill>
            <a:blip r:embed="rId6"/>
            <a:stretch>
              <a:fillRect/>
            </a:stretch>
          </p:blipFill>
          <p:spPr>
            <a:xfrm>
              <a:off x="7601257" y="2300966"/>
              <a:ext cx="736693" cy="722342"/>
            </a:xfrm>
            <a:prstGeom prst="rect">
              <a:avLst/>
            </a:prstGeom>
          </p:spPr>
        </p:pic>
        <p:pic>
          <p:nvPicPr>
            <p:cNvPr id="77" name="Picture 76">
              <a:extLst>
                <a:ext uri="{FF2B5EF4-FFF2-40B4-BE49-F238E27FC236}">
                  <a16:creationId xmlns:a16="http://schemas.microsoft.com/office/drawing/2014/main" id="{03A5EB74-BF74-B1A9-5696-6122E3CF73B8}"/>
                </a:ext>
              </a:extLst>
            </p:cNvPr>
            <p:cNvPicPr>
              <a:picLocks noChangeAspect="1"/>
            </p:cNvPicPr>
            <p:nvPr/>
          </p:nvPicPr>
          <p:blipFill>
            <a:blip r:embed="rId7"/>
            <a:stretch>
              <a:fillRect/>
            </a:stretch>
          </p:blipFill>
          <p:spPr>
            <a:xfrm>
              <a:off x="7601257" y="3078606"/>
              <a:ext cx="736108" cy="707521"/>
            </a:xfrm>
            <a:prstGeom prst="rect">
              <a:avLst/>
            </a:prstGeom>
          </p:spPr>
        </p:pic>
        <p:pic>
          <p:nvPicPr>
            <p:cNvPr id="79" name="Picture 78">
              <a:extLst>
                <a:ext uri="{FF2B5EF4-FFF2-40B4-BE49-F238E27FC236}">
                  <a16:creationId xmlns:a16="http://schemas.microsoft.com/office/drawing/2014/main" id="{A97AEE5D-BF67-DD6E-6F75-DF2205AA2B75}"/>
                </a:ext>
              </a:extLst>
            </p:cNvPr>
            <p:cNvPicPr>
              <a:picLocks noChangeAspect="1"/>
            </p:cNvPicPr>
            <p:nvPr/>
          </p:nvPicPr>
          <p:blipFill>
            <a:blip r:embed="rId8"/>
            <a:stretch>
              <a:fillRect/>
            </a:stretch>
          </p:blipFill>
          <p:spPr>
            <a:xfrm>
              <a:off x="7603402" y="3844625"/>
              <a:ext cx="733963" cy="710287"/>
            </a:xfrm>
            <a:prstGeom prst="rect">
              <a:avLst/>
            </a:prstGeom>
          </p:spPr>
        </p:pic>
        <p:pic>
          <p:nvPicPr>
            <p:cNvPr id="81" name="Picture 80">
              <a:extLst>
                <a:ext uri="{FF2B5EF4-FFF2-40B4-BE49-F238E27FC236}">
                  <a16:creationId xmlns:a16="http://schemas.microsoft.com/office/drawing/2014/main" id="{491933A3-D67D-6374-A2BA-F61A09A8AC1E}"/>
                </a:ext>
              </a:extLst>
            </p:cNvPr>
            <p:cNvPicPr>
              <a:picLocks noChangeAspect="1"/>
            </p:cNvPicPr>
            <p:nvPr/>
          </p:nvPicPr>
          <p:blipFill>
            <a:blip r:embed="rId9"/>
            <a:stretch>
              <a:fillRect/>
            </a:stretch>
          </p:blipFill>
          <p:spPr>
            <a:xfrm>
              <a:off x="7601257" y="4609777"/>
              <a:ext cx="738789" cy="719662"/>
            </a:xfrm>
            <a:prstGeom prst="rect">
              <a:avLst/>
            </a:prstGeom>
          </p:spPr>
        </p:pic>
        <p:pic>
          <p:nvPicPr>
            <p:cNvPr id="83" name="Picture 82">
              <a:extLst>
                <a:ext uri="{FF2B5EF4-FFF2-40B4-BE49-F238E27FC236}">
                  <a16:creationId xmlns:a16="http://schemas.microsoft.com/office/drawing/2014/main" id="{EF11579A-1C1D-7945-E203-4298E37D825E}"/>
                </a:ext>
              </a:extLst>
            </p:cNvPr>
            <p:cNvPicPr>
              <a:picLocks noChangeAspect="1"/>
            </p:cNvPicPr>
            <p:nvPr/>
          </p:nvPicPr>
          <p:blipFill>
            <a:blip r:embed="rId10"/>
            <a:stretch>
              <a:fillRect/>
            </a:stretch>
          </p:blipFill>
          <p:spPr>
            <a:xfrm>
              <a:off x="7603259" y="5387937"/>
              <a:ext cx="734576" cy="777367"/>
            </a:xfrm>
            <a:prstGeom prst="rect">
              <a:avLst/>
            </a:prstGeom>
          </p:spPr>
        </p:pic>
        <p:pic>
          <p:nvPicPr>
            <p:cNvPr id="85" name="Picture 84">
              <a:extLst>
                <a:ext uri="{FF2B5EF4-FFF2-40B4-BE49-F238E27FC236}">
                  <a16:creationId xmlns:a16="http://schemas.microsoft.com/office/drawing/2014/main" id="{5C5936A6-3043-E6F3-7BA7-CA344A6E441B}"/>
                </a:ext>
              </a:extLst>
            </p:cNvPr>
            <p:cNvPicPr>
              <a:picLocks noChangeAspect="1"/>
            </p:cNvPicPr>
            <p:nvPr/>
          </p:nvPicPr>
          <p:blipFill>
            <a:blip r:embed="rId11"/>
            <a:stretch>
              <a:fillRect/>
            </a:stretch>
          </p:blipFill>
          <p:spPr>
            <a:xfrm>
              <a:off x="8392820" y="3844625"/>
              <a:ext cx="754204" cy="711379"/>
            </a:xfrm>
            <a:prstGeom prst="rect">
              <a:avLst/>
            </a:prstGeom>
          </p:spPr>
        </p:pic>
        <p:pic>
          <p:nvPicPr>
            <p:cNvPr id="87" name="Picture 86">
              <a:extLst>
                <a:ext uri="{FF2B5EF4-FFF2-40B4-BE49-F238E27FC236}">
                  <a16:creationId xmlns:a16="http://schemas.microsoft.com/office/drawing/2014/main" id="{D2E97BA6-472C-9733-F09A-5366F8615022}"/>
                </a:ext>
              </a:extLst>
            </p:cNvPr>
            <p:cNvPicPr>
              <a:picLocks noChangeAspect="1"/>
            </p:cNvPicPr>
            <p:nvPr/>
          </p:nvPicPr>
          <p:blipFill>
            <a:blip r:embed="rId12"/>
            <a:stretch>
              <a:fillRect/>
            </a:stretch>
          </p:blipFill>
          <p:spPr>
            <a:xfrm>
              <a:off x="8392819" y="4609777"/>
              <a:ext cx="756091" cy="722700"/>
            </a:xfrm>
            <a:prstGeom prst="rect">
              <a:avLst/>
            </a:prstGeom>
          </p:spPr>
        </p:pic>
        <p:pic>
          <p:nvPicPr>
            <p:cNvPr id="91" name="Picture 90">
              <a:extLst>
                <a:ext uri="{FF2B5EF4-FFF2-40B4-BE49-F238E27FC236}">
                  <a16:creationId xmlns:a16="http://schemas.microsoft.com/office/drawing/2014/main" id="{B2815E11-DC0F-721B-B927-A5990068456D}"/>
                </a:ext>
              </a:extLst>
            </p:cNvPr>
            <p:cNvPicPr>
              <a:picLocks noChangeAspect="1"/>
            </p:cNvPicPr>
            <p:nvPr/>
          </p:nvPicPr>
          <p:blipFill>
            <a:blip r:embed="rId13"/>
            <a:stretch>
              <a:fillRect/>
            </a:stretch>
          </p:blipFill>
          <p:spPr>
            <a:xfrm>
              <a:off x="8399250" y="5387589"/>
              <a:ext cx="750884" cy="772202"/>
            </a:xfrm>
            <a:prstGeom prst="rect">
              <a:avLst/>
            </a:prstGeom>
          </p:spPr>
        </p:pic>
        <p:pic>
          <p:nvPicPr>
            <p:cNvPr id="93" name="Picture 92">
              <a:extLst>
                <a:ext uri="{FF2B5EF4-FFF2-40B4-BE49-F238E27FC236}">
                  <a16:creationId xmlns:a16="http://schemas.microsoft.com/office/drawing/2014/main" id="{548BA713-5BEC-A3D8-AD8C-6E22B1158A93}"/>
                </a:ext>
              </a:extLst>
            </p:cNvPr>
            <p:cNvPicPr>
              <a:picLocks noChangeAspect="1"/>
            </p:cNvPicPr>
            <p:nvPr/>
          </p:nvPicPr>
          <p:blipFill>
            <a:blip r:embed="rId14"/>
            <a:stretch>
              <a:fillRect/>
            </a:stretch>
          </p:blipFill>
          <p:spPr>
            <a:xfrm>
              <a:off x="9202786" y="5379995"/>
              <a:ext cx="709638" cy="784719"/>
            </a:xfrm>
            <a:prstGeom prst="rect">
              <a:avLst/>
            </a:prstGeom>
          </p:spPr>
        </p:pic>
      </p:grpSp>
      <p:sp>
        <p:nvSpPr>
          <p:cNvPr id="18" name="Textplatzhalter 1">
            <a:extLst>
              <a:ext uri="{FF2B5EF4-FFF2-40B4-BE49-F238E27FC236}">
                <a16:creationId xmlns:a16="http://schemas.microsoft.com/office/drawing/2014/main" id="{5DACF87A-4B86-49B1-DD6F-6AE2D7B71290}"/>
              </a:ext>
            </a:extLst>
          </p:cNvPr>
          <p:cNvSpPr>
            <a:spLocks noGrp="1"/>
          </p:cNvSpPr>
          <p:nvPr>
            <p:ph type="body" sz="quarter" idx="17"/>
          </p:nvPr>
        </p:nvSpPr>
        <p:spPr>
          <a:xfrm>
            <a:off x="823020" y="2592849"/>
            <a:ext cx="5360622" cy="2016928"/>
          </a:xfrm>
        </p:spPr>
        <p:txBody>
          <a:bodyPr/>
          <a:lstStyle/>
          <a:p>
            <a:r>
              <a:rPr lang="de-DE" sz="1400"/>
              <a:t>Patches extracted from a regular overlapping grid</a:t>
            </a:r>
          </a:p>
          <a:p>
            <a:pPr lvl="1"/>
            <a:r>
              <a:rPr lang="de-DE" sz="1400">
                <a:solidFill>
                  <a:schemeClr val="tx1"/>
                </a:solidFill>
              </a:rPr>
              <a:t>Every patch could represent an important characteristic</a:t>
            </a:r>
          </a:p>
          <a:p>
            <a:pPr lvl="1"/>
            <a:r>
              <a:rPr lang="de-DE" sz="1400">
                <a:solidFill>
                  <a:schemeClr val="tx1"/>
                </a:solidFill>
              </a:rPr>
              <a:t>Accounts for every potentially relevant feature and focusses on local characteristics</a:t>
            </a:r>
          </a:p>
          <a:p>
            <a:r>
              <a:rPr lang="de-DE" sz="1400"/>
              <a:t>Patches with &gt;20% pen flourishing foreground (masks) are retained</a:t>
            </a:r>
            <a:endParaRPr lang="en-US" sz="1400"/>
          </a:p>
          <a:p>
            <a:endParaRPr lang="en-US" sz="1400"/>
          </a:p>
        </p:txBody>
      </p:sp>
      <p:sp>
        <p:nvSpPr>
          <p:cNvPr id="20" name="Datumsplatzhalter 13">
            <a:extLst>
              <a:ext uri="{FF2B5EF4-FFF2-40B4-BE49-F238E27FC236}">
                <a16:creationId xmlns:a16="http://schemas.microsoft.com/office/drawing/2014/main" id="{D57EE573-C98F-E968-0153-25CFCCEA2360}"/>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25" name="Rectangle 35">
            <a:extLst>
              <a:ext uri="{FF2B5EF4-FFF2-40B4-BE49-F238E27FC236}">
                <a16:creationId xmlns:a16="http://schemas.microsoft.com/office/drawing/2014/main" id="{E5A922B8-37FF-E8F4-2B89-CEE6EA24AB9D}"/>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6" name="Picture 29" descr="Ein Bild, das Entwurf, Symbol, Clipart, Grafiken enthält.&#10;&#10;KI-generierte Inhalte können fehlerhaft sein.">
            <a:extLst>
              <a:ext uri="{FF2B5EF4-FFF2-40B4-BE49-F238E27FC236}">
                <a16:creationId xmlns:a16="http://schemas.microsoft.com/office/drawing/2014/main" id="{7D895E3A-1118-7AE7-DD6E-D1A65A453309}"/>
              </a:ext>
            </a:extLst>
          </p:cNvPr>
          <p:cNvPicPr>
            <a:picLocks noChangeAspect="1"/>
          </p:cNvPicPr>
          <p:nvPr/>
        </p:nvPicPr>
        <p:blipFill>
          <a:blip r:embed="rId1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8" name="Grafik 27" descr="Ein Bild, das Logo, Symbol, Grafiken, Design enthält.&#10;&#10;KI-generierte Inhalte können fehlerhaft sein.">
            <a:extLst>
              <a:ext uri="{FF2B5EF4-FFF2-40B4-BE49-F238E27FC236}">
                <a16:creationId xmlns:a16="http://schemas.microsoft.com/office/drawing/2014/main" id="{F2DD007F-00A5-04C0-A9E7-BB3FEF24CAC2}"/>
              </a:ext>
            </a:extLst>
          </p:cNvPr>
          <p:cNvPicPr>
            <a:picLocks noChangeAspect="1"/>
          </p:cNvPicPr>
          <p:nvPr/>
        </p:nvPicPr>
        <p:blipFill>
          <a:blip r:embed="rId16"/>
          <a:stretch>
            <a:fillRect/>
          </a:stretch>
        </p:blipFill>
        <p:spPr>
          <a:xfrm>
            <a:off x="10401009" y="65646"/>
            <a:ext cx="1784309" cy="491072"/>
          </a:xfrm>
          <a:prstGeom prst="rect">
            <a:avLst/>
          </a:prstGeom>
        </p:spPr>
      </p:pic>
      <p:pic>
        <p:nvPicPr>
          <p:cNvPr id="19" name="Picture 18">
            <a:extLst>
              <a:ext uri="{FF2B5EF4-FFF2-40B4-BE49-F238E27FC236}">
                <a16:creationId xmlns:a16="http://schemas.microsoft.com/office/drawing/2014/main" id="{925A2634-9426-0A9B-0D8C-599998369E51}"/>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342132576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F2BF85-94A9-F8DF-7BE8-BC9F7A414C55}"/>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82C86154-C541-2983-8D58-8A7F2AB3CDBB}"/>
              </a:ext>
            </a:extLst>
          </p:cNvPr>
          <p:cNvSpPr>
            <a:spLocks noGrp="1"/>
          </p:cNvSpPr>
          <p:nvPr>
            <p:ph type="sldNum" sz="quarter" idx="20"/>
          </p:nvPr>
        </p:nvSpPr>
        <p:spPr/>
        <p:txBody>
          <a:bodyPr/>
          <a:lstStyle/>
          <a:p>
            <a:r>
              <a:rPr lang="de-DE"/>
              <a:t>12</a:t>
            </a:r>
          </a:p>
        </p:txBody>
      </p:sp>
      <p:sp>
        <p:nvSpPr>
          <p:cNvPr id="15" name="Rectangle 14">
            <a:extLst>
              <a:ext uri="{FF2B5EF4-FFF2-40B4-BE49-F238E27FC236}">
                <a16:creationId xmlns:a16="http://schemas.microsoft.com/office/drawing/2014/main" id="{103AF953-1898-06D0-9A49-9ADBE5BABE88}"/>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17" name="Title 1">
            <a:extLst>
              <a:ext uri="{FF2B5EF4-FFF2-40B4-BE49-F238E27FC236}">
                <a16:creationId xmlns:a16="http://schemas.microsoft.com/office/drawing/2014/main" id="{23906826-7DDB-777A-475C-305D3982089E}"/>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18" name="Title 1">
            <a:extLst>
              <a:ext uri="{FF2B5EF4-FFF2-40B4-BE49-F238E27FC236}">
                <a16:creationId xmlns:a16="http://schemas.microsoft.com/office/drawing/2014/main" id="{7580B3FF-3A60-01F2-6D2C-A03193ED7D0B}"/>
              </a:ext>
            </a:extLst>
          </p:cNvPr>
          <p:cNvSpPr>
            <a:spLocks noGrp="1"/>
          </p:cNvSpPr>
          <p:nvPr>
            <p:ph type="title"/>
          </p:nvPr>
        </p:nvSpPr>
        <p:spPr>
          <a:xfrm>
            <a:off x="838200" y="365125"/>
            <a:ext cx="10515600" cy="1325563"/>
          </a:xfrm>
        </p:spPr>
        <p:txBody>
          <a:bodyPr/>
          <a:lstStyle/>
          <a:p>
            <a:r>
              <a:rPr lang="de-DE" sz="2800"/>
              <a:t>Patching</a:t>
            </a:r>
            <a:endParaRPr lang="en-AT" sz="2800"/>
          </a:p>
        </p:txBody>
      </p:sp>
      <p:grpSp>
        <p:nvGrpSpPr>
          <p:cNvPr id="16" name="Group 15">
            <a:extLst>
              <a:ext uri="{FF2B5EF4-FFF2-40B4-BE49-F238E27FC236}">
                <a16:creationId xmlns:a16="http://schemas.microsoft.com/office/drawing/2014/main" id="{0C232246-3B6E-F33A-6260-7C1F085EB14A}"/>
              </a:ext>
            </a:extLst>
          </p:cNvPr>
          <p:cNvGrpSpPr/>
          <p:nvPr/>
        </p:nvGrpSpPr>
        <p:grpSpPr>
          <a:xfrm>
            <a:off x="4185747" y="1176906"/>
            <a:ext cx="4136844" cy="5132414"/>
            <a:chOff x="3595132" y="502920"/>
            <a:chExt cx="4538337" cy="5630530"/>
          </a:xfrm>
        </p:grpSpPr>
        <p:pic>
          <p:nvPicPr>
            <p:cNvPr id="10" name="Picture 9">
              <a:extLst>
                <a:ext uri="{FF2B5EF4-FFF2-40B4-BE49-F238E27FC236}">
                  <a16:creationId xmlns:a16="http://schemas.microsoft.com/office/drawing/2014/main" id="{1CE89E88-7622-3D9A-58AA-F5C0EF6ED9B1}"/>
                </a:ext>
              </a:extLst>
            </p:cNvPr>
            <p:cNvPicPr>
              <a:picLocks noChangeAspect="1"/>
            </p:cNvPicPr>
            <p:nvPr/>
          </p:nvPicPr>
          <p:blipFill>
            <a:blip r:embed="rId3"/>
            <a:stretch>
              <a:fillRect/>
            </a:stretch>
          </p:blipFill>
          <p:spPr>
            <a:xfrm>
              <a:off x="3595132" y="503766"/>
              <a:ext cx="1890476" cy="5629684"/>
            </a:xfrm>
            <a:prstGeom prst="rect">
              <a:avLst/>
            </a:prstGeom>
          </p:spPr>
        </p:pic>
        <p:pic>
          <p:nvPicPr>
            <p:cNvPr id="13" name="Picture 12">
              <a:extLst>
                <a:ext uri="{FF2B5EF4-FFF2-40B4-BE49-F238E27FC236}">
                  <a16:creationId xmlns:a16="http://schemas.microsoft.com/office/drawing/2014/main" id="{98279DF0-36EE-5439-95ED-A93A4634A5C7}"/>
                </a:ext>
              </a:extLst>
            </p:cNvPr>
            <p:cNvPicPr>
              <a:picLocks noChangeAspect="1"/>
            </p:cNvPicPr>
            <p:nvPr/>
          </p:nvPicPr>
          <p:blipFill>
            <a:blip r:embed="rId4"/>
            <a:stretch>
              <a:fillRect/>
            </a:stretch>
          </p:blipFill>
          <p:spPr>
            <a:xfrm>
              <a:off x="5485608" y="502920"/>
              <a:ext cx="2647861" cy="5629684"/>
            </a:xfrm>
            <a:prstGeom prst="rect">
              <a:avLst/>
            </a:prstGeom>
          </p:spPr>
        </p:pic>
      </p:grpSp>
      <p:sp>
        <p:nvSpPr>
          <p:cNvPr id="19" name="TextBox 18">
            <a:extLst>
              <a:ext uri="{FF2B5EF4-FFF2-40B4-BE49-F238E27FC236}">
                <a16:creationId xmlns:a16="http://schemas.microsoft.com/office/drawing/2014/main" id="{79CDC9BA-71C2-33DA-F4F5-9D6C83ADDBA1}"/>
              </a:ext>
            </a:extLst>
          </p:cNvPr>
          <p:cNvSpPr txBox="1"/>
          <p:nvPr/>
        </p:nvSpPr>
        <p:spPr>
          <a:xfrm>
            <a:off x="3829110" y="914506"/>
            <a:ext cx="2482914" cy="307777"/>
          </a:xfrm>
          <a:prstGeom prst="rect">
            <a:avLst/>
          </a:prstGeom>
          <a:noFill/>
        </p:spPr>
        <p:txBody>
          <a:bodyPr wrap="square">
            <a:spAutoFit/>
          </a:bodyPr>
          <a:lstStyle/>
          <a:p>
            <a:pPr algn="ctr"/>
            <a:r>
              <a:rPr lang="de-DE" sz="1400"/>
              <a:t>CCl 71 fol. 169r1 (71 B)</a:t>
            </a:r>
            <a:endParaRPr lang="en-US" sz="1400"/>
          </a:p>
        </p:txBody>
      </p:sp>
      <p:sp>
        <p:nvSpPr>
          <p:cNvPr id="20" name="TextBox 19">
            <a:extLst>
              <a:ext uri="{FF2B5EF4-FFF2-40B4-BE49-F238E27FC236}">
                <a16:creationId xmlns:a16="http://schemas.microsoft.com/office/drawing/2014/main" id="{884156CA-0E4C-D7B5-7B12-C8AB10F826FB}"/>
              </a:ext>
            </a:extLst>
          </p:cNvPr>
          <p:cNvSpPr txBox="1"/>
          <p:nvPr/>
        </p:nvSpPr>
        <p:spPr>
          <a:xfrm>
            <a:off x="5630526" y="914506"/>
            <a:ext cx="2985754" cy="307777"/>
          </a:xfrm>
          <a:prstGeom prst="rect">
            <a:avLst/>
          </a:prstGeom>
          <a:noFill/>
        </p:spPr>
        <p:txBody>
          <a:bodyPr wrap="square">
            <a:spAutoFit/>
          </a:bodyPr>
          <a:lstStyle/>
          <a:p>
            <a:pPr algn="ctr"/>
            <a:r>
              <a:rPr lang="de-DE" sz="1400"/>
              <a:t>CCl 73 fol. 143v2 (73 C)</a:t>
            </a:r>
            <a:endParaRPr lang="en-US" sz="1400"/>
          </a:p>
        </p:txBody>
      </p:sp>
      <p:sp>
        <p:nvSpPr>
          <p:cNvPr id="21" name="TextBox 20">
            <a:extLst>
              <a:ext uri="{FF2B5EF4-FFF2-40B4-BE49-F238E27FC236}">
                <a16:creationId xmlns:a16="http://schemas.microsoft.com/office/drawing/2014/main" id="{B3F12114-7629-37AB-489C-26ADE7F10AAB}"/>
              </a:ext>
            </a:extLst>
          </p:cNvPr>
          <p:cNvSpPr txBox="1"/>
          <p:nvPr/>
        </p:nvSpPr>
        <p:spPr>
          <a:xfrm rot="16200000">
            <a:off x="6421323" y="4169705"/>
            <a:ext cx="3931444" cy="261610"/>
          </a:xfrm>
          <a:prstGeom prst="rect">
            <a:avLst/>
          </a:prstGeom>
          <a:noFill/>
        </p:spPr>
        <p:txBody>
          <a:bodyPr wrap="square">
            <a:spAutoFit/>
          </a:bodyPr>
          <a:lstStyle/>
          <a:p>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22" name="Datumsplatzhalter 13">
            <a:extLst>
              <a:ext uri="{FF2B5EF4-FFF2-40B4-BE49-F238E27FC236}">
                <a16:creationId xmlns:a16="http://schemas.microsoft.com/office/drawing/2014/main" id="{80639FAF-9D91-34C5-56B8-4B464B092F28}"/>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3" name="Rectangle 35">
            <a:extLst>
              <a:ext uri="{FF2B5EF4-FFF2-40B4-BE49-F238E27FC236}">
                <a16:creationId xmlns:a16="http://schemas.microsoft.com/office/drawing/2014/main" id="{AAB00AF8-95AA-3C89-4E70-DCF1EA529E65}"/>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29" descr="Ein Bild, das Entwurf, Symbol, Clipart, Grafiken enthält.&#10;&#10;KI-generierte Inhalte können fehlerhaft sein.">
            <a:extLst>
              <a:ext uri="{FF2B5EF4-FFF2-40B4-BE49-F238E27FC236}">
                <a16:creationId xmlns:a16="http://schemas.microsoft.com/office/drawing/2014/main" id="{2356D581-D38D-FC0C-4178-2AC93AAECA6A}"/>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6" name="Grafik 18" descr="Ein Bild, das Logo, Symbol, Grafiken, Design enthält.&#10;&#10;KI-generierte Inhalte können fehlerhaft sein.">
            <a:extLst>
              <a:ext uri="{FF2B5EF4-FFF2-40B4-BE49-F238E27FC236}">
                <a16:creationId xmlns:a16="http://schemas.microsoft.com/office/drawing/2014/main" id="{066C8ACA-CE29-B434-AC71-F531DFECED3F}"/>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8" name="Picture 7">
            <a:extLst>
              <a:ext uri="{FF2B5EF4-FFF2-40B4-BE49-F238E27FC236}">
                <a16:creationId xmlns:a16="http://schemas.microsoft.com/office/drawing/2014/main" id="{4AD12FB8-D290-B80A-81D4-F978CB448F5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935256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60708-A1E9-AAEE-FE46-E46E96409894}"/>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9DDDDE8A-722F-C81F-6BEB-5804C228F8DD}"/>
              </a:ext>
            </a:extLst>
          </p:cNvPr>
          <p:cNvSpPr>
            <a:spLocks noGrp="1"/>
          </p:cNvSpPr>
          <p:nvPr>
            <p:ph type="sldNum" sz="quarter" idx="20"/>
          </p:nvPr>
        </p:nvSpPr>
        <p:spPr/>
        <p:txBody>
          <a:bodyPr/>
          <a:lstStyle/>
          <a:p>
            <a:r>
              <a:rPr lang="de-DE"/>
              <a:t>13</a:t>
            </a:r>
          </a:p>
        </p:txBody>
      </p:sp>
      <p:sp>
        <p:nvSpPr>
          <p:cNvPr id="37" name="Rectangle 36">
            <a:extLst>
              <a:ext uri="{FF2B5EF4-FFF2-40B4-BE49-F238E27FC236}">
                <a16:creationId xmlns:a16="http://schemas.microsoft.com/office/drawing/2014/main" id="{80A28BF7-E523-86A9-C4AA-D7CA5C8F7E8A}"/>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27C026AA-F9AA-9357-1F7F-A9500260271A}"/>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DFF14F96-E4C5-D300-47FC-53DA042ECF29}"/>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grpSp>
        <p:nvGrpSpPr>
          <p:cNvPr id="17" name="Group 16">
            <a:extLst>
              <a:ext uri="{FF2B5EF4-FFF2-40B4-BE49-F238E27FC236}">
                <a16:creationId xmlns:a16="http://schemas.microsoft.com/office/drawing/2014/main" id="{1D2A37B1-6316-D1D5-DDDF-433D0DEE8660}"/>
              </a:ext>
            </a:extLst>
          </p:cNvPr>
          <p:cNvGrpSpPr/>
          <p:nvPr/>
        </p:nvGrpSpPr>
        <p:grpSpPr>
          <a:xfrm>
            <a:off x="7434072" y="1488403"/>
            <a:ext cx="2470657" cy="4676901"/>
            <a:chOff x="7441767" y="1488403"/>
            <a:chExt cx="2470657" cy="4676901"/>
          </a:xfrm>
        </p:grpSpPr>
        <p:pic>
          <p:nvPicPr>
            <p:cNvPr id="16" name="Picture 15" descr="A blue square with white dots&#10;&#10;AI-generated content may be incorrect.">
              <a:extLst>
                <a:ext uri="{FF2B5EF4-FFF2-40B4-BE49-F238E27FC236}">
                  <a16:creationId xmlns:a16="http://schemas.microsoft.com/office/drawing/2014/main" id="{7B0CDC45-6DC9-6002-53E3-A249F339EA09}"/>
                </a:ext>
              </a:extLst>
            </p:cNvPr>
            <p:cNvPicPr>
              <a:picLocks noChangeAspect="1"/>
            </p:cNvPicPr>
            <p:nvPr/>
          </p:nvPicPr>
          <p:blipFill>
            <a:blip r:embed="rId3">
              <a:extLst>
                <a:ext uri="{28A0092B-C50C-407E-A947-70E740481C1C}">
                  <a14:useLocalDpi xmlns:a14="http://schemas.microsoft.com/office/drawing/2010/main" val="0"/>
                </a:ext>
              </a:extLst>
            </a:blip>
            <a:srcRect r="66915"/>
            <a:stretch>
              <a:fillRect/>
            </a:stretch>
          </p:blipFill>
          <p:spPr>
            <a:xfrm>
              <a:off x="8394875" y="3848257"/>
              <a:ext cx="762373" cy="2305645"/>
            </a:xfrm>
            <a:prstGeom prst="rect">
              <a:avLst/>
            </a:prstGeom>
          </p:spPr>
        </p:pic>
        <p:pic>
          <p:nvPicPr>
            <p:cNvPr id="15" name="Picture 14" descr="A blue square with white dots&#10;&#10;AI-generated content may be incorrect.">
              <a:extLst>
                <a:ext uri="{FF2B5EF4-FFF2-40B4-BE49-F238E27FC236}">
                  <a16:creationId xmlns:a16="http://schemas.microsoft.com/office/drawing/2014/main" id="{E6F31BAA-3152-FCDB-7BE7-FBDB3455E905}"/>
                </a:ext>
              </a:extLst>
            </p:cNvPr>
            <p:cNvPicPr>
              <a:picLocks noChangeAspect="1"/>
            </p:cNvPicPr>
            <p:nvPr/>
          </p:nvPicPr>
          <p:blipFill>
            <a:blip r:embed="rId3">
              <a:extLst>
                <a:ext uri="{28A0092B-C50C-407E-A947-70E740481C1C}">
                  <a14:useLocalDpi xmlns:a14="http://schemas.microsoft.com/office/drawing/2010/main" val="0"/>
                </a:ext>
              </a:extLst>
            </a:blip>
            <a:srcRect r="66915"/>
            <a:stretch>
              <a:fillRect/>
            </a:stretch>
          </p:blipFill>
          <p:spPr>
            <a:xfrm>
              <a:off x="8393551" y="5392435"/>
              <a:ext cx="1507417" cy="772202"/>
            </a:xfrm>
            <a:prstGeom prst="rect">
              <a:avLst/>
            </a:prstGeom>
          </p:spPr>
        </p:pic>
        <p:pic>
          <p:nvPicPr>
            <p:cNvPr id="27" name="Picture 26" descr="A blue square with white dots&#10;&#10;AI-generated content may be incorrect.">
              <a:extLst>
                <a:ext uri="{FF2B5EF4-FFF2-40B4-BE49-F238E27FC236}">
                  <a16:creationId xmlns:a16="http://schemas.microsoft.com/office/drawing/2014/main" id="{89A1C3B1-6E1C-465D-B95E-6B9D34FA9343}"/>
                </a:ext>
              </a:extLst>
            </p:cNvPr>
            <p:cNvPicPr>
              <a:picLocks noChangeAspect="1"/>
            </p:cNvPicPr>
            <p:nvPr/>
          </p:nvPicPr>
          <p:blipFill>
            <a:blip r:embed="rId3">
              <a:extLst>
                <a:ext uri="{28A0092B-C50C-407E-A947-70E740481C1C}">
                  <a14:useLocalDpi xmlns:a14="http://schemas.microsoft.com/office/drawing/2010/main" val="0"/>
                </a:ext>
              </a:extLst>
            </a:blip>
            <a:srcRect r="66915"/>
            <a:stretch>
              <a:fillRect/>
            </a:stretch>
          </p:blipFill>
          <p:spPr>
            <a:xfrm>
              <a:off x="7602212" y="1491217"/>
              <a:ext cx="762373" cy="4673421"/>
            </a:xfrm>
            <a:prstGeom prst="rect">
              <a:avLst/>
            </a:prstGeom>
          </p:spPr>
        </p:pic>
        <p:pic>
          <p:nvPicPr>
            <p:cNvPr id="35" name="Picture 34" descr="A white text on a black background&#10;&#10;AI-generated content may be incorrect.">
              <a:extLst>
                <a:ext uri="{FF2B5EF4-FFF2-40B4-BE49-F238E27FC236}">
                  <a16:creationId xmlns:a16="http://schemas.microsoft.com/office/drawing/2014/main" id="{3A97AEDC-44E3-0299-F012-4A03084601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7916" y="1939192"/>
              <a:ext cx="1492899" cy="3926970"/>
            </a:xfrm>
            <a:prstGeom prst="rect">
              <a:avLst/>
            </a:prstGeom>
          </p:spPr>
        </p:pic>
        <p:grpSp>
          <p:nvGrpSpPr>
            <p:cNvPr id="3" name="Group 2">
              <a:extLst>
                <a:ext uri="{FF2B5EF4-FFF2-40B4-BE49-F238E27FC236}">
                  <a16:creationId xmlns:a16="http://schemas.microsoft.com/office/drawing/2014/main" id="{E644D0FC-E540-E177-38FA-BA62E0EE393E}"/>
                </a:ext>
              </a:extLst>
            </p:cNvPr>
            <p:cNvGrpSpPr/>
            <p:nvPr/>
          </p:nvGrpSpPr>
          <p:grpSpPr>
            <a:xfrm>
              <a:off x="8338688" y="1491217"/>
              <a:ext cx="864903" cy="4673421"/>
              <a:chOff x="5451562" y="1286301"/>
              <a:chExt cx="864903" cy="4673422"/>
            </a:xfrm>
          </p:grpSpPr>
          <p:sp>
            <p:nvSpPr>
              <p:cNvPr id="44" name="Rectangle 43">
                <a:extLst>
                  <a:ext uri="{FF2B5EF4-FFF2-40B4-BE49-F238E27FC236}">
                    <a16:creationId xmlns:a16="http://schemas.microsoft.com/office/drawing/2014/main" id="{35E59425-302C-5B59-BA00-512E191D4CD0}"/>
                  </a:ext>
                </a:extLst>
              </p:cNvPr>
              <p:cNvSpPr/>
              <p:nvPr/>
            </p:nvSpPr>
            <p:spPr>
              <a:xfrm>
                <a:off x="5451562" y="1286301"/>
                <a:ext cx="54864" cy="46734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55D2979-86A3-6307-C892-3C368084253E}"/>
                  </a:ext>
                </a:extLst>
              </p:cNvPr>
              <p:cNvSpPr/>
              <p:nvPr/>
            </p:nvSpPr>
            <p:spPr>
              <a:xfrm>
                <a:off x="6261601" y="1286301"/>
                <a:ext cx="54864" cy="46734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 name="Group 1">
              <a:extLst>
                <a:ext uri="{FF2B5EF4-FFF2-40B4-BE49-F238E27FC236}">
                  <a16:creationId xmlns:a16="http://schemas.microsoft.com/office/drawing/2014/main" id="{C17C5F21-D7A7-BF19-353E-806591A208C9}"/>
                </a:ext>
              </a:extLst>
            </p:cNvPr>
            <p:cNvGrpSpPr/>
            <p:nvPr/>
          </p:nvGrpSpPr>
          <p:grpSpPr>
            <a:xfrm rot="10800000">
              <a:off x="7441767" y="2248744"/>
              <a:ext cx="2464701" cy="3140876"/>
              <a:chOff x="4711419" y="2043829"/>
              <a:chExt cx="2304694" cy="3140876"/>
            </a:xfrm>
          </p:grpSpPr>
          <p:sp>
            <p:nvSpPr>
              <p:cNvPr id="47" name="Rectangle 46">
                <a:extLst>
                  <a:ext uri="{FF2B5EF4-FFF2-40B4-BE49-F238E27FC236}">
                    <a16:creationId xmlns:a16="http://schemas.microsoft.com/office/drawing/2014/main" id="{CA7B2C48-D036-E2D9-6704-376AA8F3C25D}"/>
                  </a:ext>
                </a:extLst>
              </p:cNvPr>
              <p:cNvSpPr/>
              <p:nvPr/>
            </p:nvSpPr>
            <p:spPr>
              <a:xfrm rot="5400000">
                <a:off x="5836131" y="2464113"/>
                <a:ext cx="54864"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8" name="Rectangle 47">
                <a:extLst>
                  <a:ext uri="{FF2B5EF4-FFF2-40B4-BE49-F238E27FC236}">
                    <a16:creationId xmlns:a16="http://schemas.microsoft.com/office/drawing/2014/main" id="{D50FC8E7-F69E-7E34-B12F-CE2770522195}"/>
                  </a:ext>
                </a:extLst>
              </p:cNvPr>
              <p:cNvSpPr/>
              <p:nvPr/>
            </p:nvSpPr>
            <p:spPr>
              <a:xfrm rot="5400000">
                <a:off x="5835464" y="3228767"/>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9" name="Rectangle 48">
                <a:extLst>
                  <a:ext uri="{FF2B5EF4-FFF2-40B4-BE49-F238E27FC236}">
                    <a16:creationId xmlns:a16="http://schemas.microsoft.com/office/drawing/2014/main" id="{74B91C4C-DC19-4195-D9CB-7268C350B5F0}"/>
                  </a:ext>
                </a:extLst>
              </p:cNvPr>
              <p:cNvSpPr/>
              <p:nvPr/>
            </p:nvSpPr>
            <p:spPr>
              <a:xfrm rot="5400000">
                <a:off x="5835464" y="4004461"/>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0" name="Rectangle 49">
                <a:extLst>
                  <a:ext uri="{FF2B5EF4-FFF2-40B4-BE49-F238E27FC236}">
                    <a16:creationId xmlns:a16="http://schemas.microsoft.com/office/drawing/2014/main" id="{33F06025-5E12-A672-B096-7EFD5BF52541}"/>
                  </a:ext>
                </a:extLst>
              </p:cNvPr>
              <p:cNvSpPr/>
              <p:nvPr/>
            </p:nvSpPr>
            <p:spPr>
              <a:xfrm rot="5400000">
                <a:off x="5835869" y="919785"/>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1" name="Rectangle 50">
                <a:extLst>
                  <a:ext uri="{FF2B5EF4-FFF2-40B4-BE49-F238E27FC236}">
                    <a16:creationId xmlns:a16="http://schemas.microsoft.com/office/drawing/2014/main" id="{0159A047-21DB-5E95-693A-36A4C42B590C}"/>
                  </a:ext>
                </a:extLst>
              </p:cNvPr>
              <p:cNvSpPr/>
              <p:nvPr/>
            </p:nvSpPr>
            <p:spPr>
              <a:xfrm rot="5400000">
                <a:off x="5835869" y="1695479"/>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sp>
          <p:nvSpPr>
            <p:cNvPr id="4" name="Rectangle 3">
              <a:extLst>
                <a:ext uri="{FF2B5EF4-FFF2-40B4-BE49-F238E27FC236}">
                  <a16:creationId xmlns:a16="http://schemas.microsoft.com/office/drawing/2014/main" id="{A2D1C3B4-A7BD-803E-F8D8-89B29F52A37D}"/>
                </a:ext>
              </a:extLst>
            </p:cNvPr>
            <p:cNvSpPr/>
            <p:nvPr/>
          </p:nvSpPr>
          <p:spPr>
            <a:xfrm>
              <a:off x="9203591" y="1488403"/>
              <a:ext cx="702443" cy="758045"/>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79ADEB-549A-7970-827F-D6974CE5DCD7}"/>
                </a:ext>
              </a:extLst>
            </p:cNvPr>
            <p:cNvSpPr/>
            <p:nvPr/>
          </p:nvSpPr>
          <p:spPr>
            <a:xfrm>
              <a:off x="9203591" y="2301467"/>
              <a:ext cx="702443"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121CE94-D2D2-9011-FF8F-2C44773D6C0B}"/>
                </a:ext>
              </a:extLst>
            </p:cNvPr>
            <p:cNvSpPr/>
            <p:nvPr/>
          </p:nvSpPr>
          <p:spPr>
            <a:xfrm>
              <a:off x="9202785" y="3080791"/>
              <a:ext cx="703622" cy="708970"/>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B48056-F8DC-0C5C-9318-18AA7FA2179C}"/>
                </a:ext>
              </a:extLst>
            </p:cNvPr>
            <p:cNvSpPr/>
            <p:nvPr/>
          </p:nvSpPr>
          <p:spPr>
            <a:xfrm>
              <a:off x="8393552" y="1494622"/>
              <a:ext cx="755581" cy="758045"/>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FD86510-0F2B-1823-B212-7894DD45EFD0}"/>
                </a:ext>
              </a:extLst>
            </p:cNvPr>
            <p:cNvSpPr/>
            <p:nvPr/>
          </p:nvSpPr>
          <p:spPr>
            <a:xfrm>
              <a:off x="8393552" y="2307686"/>
              <a:ext cx="755581"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6CFAB1F-2953-F3A3-E1E4-1F1353D47A2B}"/>
                </a:ext>
              </a:extLst>
            </p:cNvPr>
            <p:cNvSpPr/>
            <p:nvPr/>
          </p:nvSpPr>
          <p:spPr>
            <a:xfrm>
              <a:off x="9203405" y="3841147"/>
              <a:ext cx="702443"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380401F-8688-7CF8-29A3-9C1250128628}"/>
                </a:ext>
              </a:extLst>
            </p:cNvPr>
            <p:cNvSpPr/>
            <p:nvPr/>
          </p:nvSpPr>
          <p:spPr>
            <a:xfrm>
              <a:off x="9203777" y="4612742"/>
              <a:ext cx="702443" cy="716698"/>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1CA5E9-F0C8-17EC-568F-F326B003B9B5}"/>
                </a:ext>
              </a:extLst>
            </p:cNvPr>
            <p:cNvSpPr/>
            <p:nvPr/>
          </p:nvSpPr>
          <p:spPr>
            <a:xfrm>
              <a:off x="8393551" y="3083454"/>
              <a:ext cx="755581" cy="702674"/>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66">
              <a:extLst>
                <a:ext uri="{FF2B5EF4-FFF2-40B4-BE49-F238E27FC236}">
                  <a16:creationId xmlns:a16="http://schemas.microsoft.com/office/drawing/2014/main" id="{B0123EE0-FD20-FB72-5D9D-28BCF82E5E0D}"/>
                </a:ext>
              </a:extLst>
            </p:cNvPr>
            <p:cNvPicPr>
              <a:picLocks noChangeAspect="1"/>
            </p:cNvPicPr>
            <p:nvPr/>
          </p:nvPicPr>
          <p:blipFill>
            <a:blip r:embed="rId5"/>
            <a:stretch>
              <a:fillRect/>
            </a:stretch>
          </p:blipFill>
          <p:spPr>
            <a:xfrm>
              <a:off x="7602025" y="1488403"/>
              <a:ext cx="737619" cy="761568"/>
            </a:xfrm>
            <a:prstGeom prst="rect">
              <a:avLst/>
            </a:prstGeom>
          </p:spPr>
        </p:pic>
        <p:pic>
          <p:nvPicPr>
            <p:cNvPr id="75" name="Picture 74">
              <a:extLst>
                <a:ext uri="{FF2B5EF4-FFF2-40B4-BE49-F238E27FC236}">
                  <a16:creationId xmlns:a16="http://schemas.microsoft.com/office/drawing/2014/main" id="{45D98090-BA7D-FBAE-BA06-A75CAA1D3BD1}"/>
                </a:ext>
              </a:extLst>
            </p:cNvPr>
            <p:cNvPicPr>
              <a:picLocks noChangeAspect="1"/>
            </p:cNvPicPr>
            <p:nvPr/>
          </p:nvPicPr>
          <p:blipFill>
            <a:blip r:embed="rId6"/>
            <a:stretch>
              <a:fillRect/>
            </a:stretch>
          </p:blipFill>
          <p:spPr>
            <a:xfrm>
              <a:off x="7601257" y="2300966"/>
              <a:ext cx="736693" cy="722342"/>
            </a:xfrm>
            <a:prstGeom prst="rect">
              <a:avLst/>
            </a:prstGeom>
          </p:spPr>
        </p:pic>
        <p:pic>
          <p:nvPicPr>
            <p:cNvPr id="77" name="Picture 76">
              <a:extLst>
                <a:ext uri="{FF2B5EF4-FFF2-40B4-BE49-F238E27FC236}">
                  <a16:creationId xmlns:a16="http://schemas.microsoft.com/office/drawing/2014/main" id="{CE3025A2-394E-9C4D-A69F-427B5EF3D685}"/>
                </a:ext>
              </a:extLst>
            </p:cNvPr>
            <p:cNvPicPr>
              <a:picLocks noChangeAspect="1"/>
            </p:cNvPicPr>
            <p:nvPr/>
          </p:nvPicPr>
          <p:blipFill>
            <a:blip r:embed="rId7"/>
            <a:stretch>
              <a:fillRect/>
            </a:stretch>
          </p:blipFill>
          <p:spPr>
            <a:xfrm>
              <a:off x="7601257" y="3078606"/>
              <a:ext cx="736108" cy="707521"/>
            </a:xfrm>
            <a:prstGeom prst="rect">
              <a:avLst/>
            </a:prstGeom>
          </p:spPr>
        </p:pic>
        <p:pic>
          <p:nvPicPr>
            <p:cNvPr id="79" name="Picture 78">
              <a:extLst>
                <a:ext uri="{FF2B5EF4-FFF2-40B4-BE49-F238E27FC236}">
                  <a16:creationId xmlns:a16="http://schemas.microsoft.com/office/drawing/2014/main" id="{9D0EA50E-3947-6DFD-F316-4C383837237B}"/>
                </a:ext>
              </a:extLst>
            </p:cNvPr>
            <p:cNvPicPr>
              <a:picLocks noChangeAspect="1"/>
            </p:cNvPicPr>
            <p:nvPr/>
          </p:nvPicPr>
          <p:blipFill>
            <a:blip r:embed="rId8"/>
            <a:stretch>
              <a:fillRect/>
            </a:stretch>
          </p:blipFill>
          <p:spPr>
            <a:xfrm>
              <a:off x="7603402" y="3844625"/>
              <a:ext cx="733963" cy="710287"/>
            </a:xfrm>
            <a:prstGeom prst="rect">
              <a:avLst/>
            </a:prstGeom>
          </p:spPr>
        </p:pic>
        <p:pic>
          <p:nvPicPr>
            <p:cNvPr id="81" name="Picture 80">
              <a:extLst>
                <a:ext uri="{FF2B5EF4-FFF2-40B4-BE49-F238E27FC236}">
                  <a16:creationId xmlns:a16="http://schemas.microsoft.com/office/drawing/2014/main" id="{06A19AA4-1591-8ABB-469E-CDFA0EE7AAD2}"/>
                </a:ext>
              </a:extLst>
            </p:cNvPr>
            <p:cNvPicPr>
              <a:picLocks noChangeAspect="1"/>
            </p:cNvPicPr>
            <p:nvPr/>
          </p:nvPicPr>
          <p:blipFill>
            <a:blip r:embed="rId9"/>
            <a:stretch>
              <a:fillRect/>
            </a:stretch>
          </p:blipFill>
          <p:spPr>
            <a:xfrm>
              <a:off x="7601257" y="4609777"/>
              <a:ext cx="738789" cy="719662"/>
            </a:xfrm>
            <a:prstGeom prst="rect">
              <a:avLst/>
            </a:prstGeom>
          </p:spPr>
        </p:pic>
        <p:pic>
          <p:nvPicPr>
            <p:cNvPr id="83" name="Picture 82">
              <a:extLst>
                <a:ext uri="{FF2B5EF4-FFF2-40B4-BE49-F238E27FC236}">
                  <a16:creationId xmlns:a16="http://schemas.microsoft.com/office/drawing/2014/main" id="{C74BB20A-0694-AC42-1380-25273EDD7D62}"/>
                </a:ext>
              </a:extLst>
            </p:cNvPr>
            <p:cNvPicPr>
              <a:picLocks noChangeAspect="1"/>
            </p:cNvPicPr>
            <p:nvPr/>
          </p:nvPicPr>
          <p:blipFill>
            <a:blip r:embed="rId10"/>
            <a:stretch>
              <a:fillRect/>
            </a:stretch>
          </p:blipFill>
          <p:spPr>
            <a:xfrm>
              <a:off x="7603259" y="5387937"/>
              <a:ext cx="734576" cy="777367"/>
            </a:xfrm>
            <a:prstGeom prst="rect">
              <a:avLst/>
            </a:prstGeom>
          </p:spPr>
        </p:pic>
        <p:pic>
          <p:nvPicPr>
            <p:cNvPr id="85" name="Picture 84">
              <a:extLst>
                <a:ext uri="{FF2B5EF4-FFF2-40B4-BE49-F238E27FC236}">
                  <a16:creationId xmlns:a16="http://schemas.microsoft.com/office/drawing/2014/main" id="{527D971D-2443-714D-DCD0-2987CB47D910}"/>
                </a:ext>
              </a:extLst>
            </p:cNvPr>
            <p:cNvPicPr>
              <a:picLocks noChangeAspect="1"/>
            </p:cNvPicPr>
            <p:nvPr/>
          </p:nvPicPr>
          <p:blipFill>
            <a:blip r:embed="rId11"/>
            <a:stretch>
              <a:fillRect/>
            </a:stretch>
          </p:blipFill>
          <p:spPr>
            <a:xfrm>
              <a:off x="8392820" y="3844625"/>
              <a:ext cx="754204" cy="711379"/>
            </a:xfrm>
            <a:prstGeom prst="rect">
              <a:avLst/>
            </a:prstGeom>
          </p:spPr>
        </p:pic>
        <p:pic>
          <p:nvPicPr>
            <p:cNvPr id="87" name="Picture 86">
              <a:extLst>
                <a:ext uri="{FF2B5EF4-FFF2-40B4-BE49-F238E27FC236}">
                  <a16:creationId xmlns:a16="http://schemas.microsoft.com/office/drawing/2014/main" id="{F68685A5-13AD-EAD7-7FD3-5481FABFDAF9}"/>
                </a:ext>
              </a:extLst>
            </p:cNvPr>
            <p:cNvPicPr>
              <a:picLocks noChangeAspect="1"/>
            </p:cNvPicPr>
            <p:nvPr/>
          </p:nvPicPr>
          <p:blipFill>
            <a:blip r:embed="rId12"/>
            <a:stretch>
              <a:fillRect/>
            </a:stretch>
          </p:blipFill>
          <p:spPr>
            <a:xfrm>
              <a:off x="8392819" y="4609777"/>
              <a:ext cx="756091" cy="722700"/>
            </a:xfrm>
            <a:prstGeom prst="rect">
              <a:avLst/>
            </a:prstGeom>
          </p:spPr>
        </p:pic>
        <p:pic>
          <p:nvPicPr>
            <p:cNvPr id="91" name="Picture 90">
              <a:extLst>
                <a:ext uri="{FF2B5EF4-FFF2-40B4-BE49-F238E27FC236}">
                  <a16:creationId xmlns:a16="http://schemas.microsoft.com/office/drawing/2014/main" id="{F2BF9295-AD41-559B-B628-D948C40A35F6}"/>
                </a:ext>
              </a:extLst>
            </p:cNvPr>
            <p:cNvPicPr>
              <a:picLocks noChangeAspect="1"/>
            </p:cNvPicPr>
            <p:nvPr/>
          </p:nvPicPr>
          <p:blipFill>
            <a:blip r:embed="rId13"/>
            <a:stretch>
              <a:fillRect/>
            </a:stretch>
          </p:blipFill>
          <p:spPr>
            <a:xfrm>
              <a:off x="8399250" y="5387589"/>
              <a:ext cx="750884" cy="772202"/>
            </a:xfrm>
            <a:prstGeom prst="rect">
              <a:avLst/>
            </a:prstGeom>
          </p:spPr>
        </p:pic>
        <p:pic>
          <p:nvPicPr>
            <p:cNvPr id="93" name="Picture 92">
              <a:extLst>
                <a:ext uri="{FF2B5EF4-FFF2-40B4-BE49-F238E27FC236}">
                  <a16:creationId xmlns:a16="http://schemas.microsoft.com/office/drawing/2014/main" id="{3D4AFC0D-AFCB-C8FC-AFEC-D5345872FD2E}"/>
                </a:ext>
              </a:extLst>
            </p:cNvPr>
            <p:cNvPicPr>
              <a:picLocks noChangeAspect="1"/>
            </p:cNvPicPr>
            <p:nvPr/>
          </p:nvPicPr>
          <p:blipFill>
            <a:blip r:embed="rId14"/>
            <a:stretch>
              <a:fillRect/>
            </a:stretch>
          </p:blipFill>
          <p:spPr>
            <a:xfrm>
              <a:off x="9202786" y="5379995"/>
              <a:ext cx="709638" cy="784719"/>
            </a:xfrm>
            <a:prstGeom prst="rect">
              <a:avLst/>
            </a:prstGeom>
          </p:spPr>
        </p:pic>
      </p:grpSp>
      <p:sp>
        <p:nvSpPr>
          <p:cNvPr id="18" name="Textplatzhalter 1">
            <a:extLst>
              <a:ext uri="{FF2B5EF4-FFF2-40B4-BE49-F238E27FC236}">
                <a16:creationId xmlns:a16="http://schemas.microsoft.com/office/drawing/2014/main" id="{194806A3-9C96-7665-BBAC-276D136B308D}"/>
              </a:ext>
            </a:extLst>
          </p:cNvPr>
          <p:cNvSpPr>
            <a:spLocks noGrp="1"/>
          </p:cNvSpPr>
          <p:nvPr>
            <p:ph type="body" sz="quarter" idx="17"/>
          </p:nvPr>
        </p:nvSpPr>
        <p:spPr>
          <a:xfrm>
            <a:off x="823020" y="2592849"/>
            <a:ext cx="5360622" cy="2016928"/>
          </a:xfrm>
        </p:spPr>
        <p:txBody>
          <a:bodyPr/>
          <a:lstStyle/>
          <a:p>
            <a:r>
              <a:rPr lang="de-DE" sz="1400"/>
              <a:t>Patches extracted from a regular overlapping grid</a:t>
            </a:r>
          </a:p>
          <a:p>
            <a:pPr lvl="1"/>
            <a:r>
              <a:rPr lang="de-DE" sz="1400">
                <a:solidFill>
                  <a:schemeClr val="tx1"/>
                </a:solidFill>
              </a:rPr>
              <a:t>Every patch could represent an important characteristic</a:t>
            </a:r>
          </a:p>
          <a:p>
            <a:pPr lvl="1"/>
            <a:r>
              <a:rPr lang="de-DE" sz="1400">
                <a:solidFill>
                  <a:schemeClr val="tx1"/>
                </a:solidFill>
              </a:rPr>
              <a:t>Accounts for every potentially relevant feature and focusses on local characteristics</a:t>
            </a:r>
          </a:p>
          <a:p>
            <a:r>
              <a:rPr lang="de-DE" sz="1400"/>
              <a:t>Patches with &gt;20% pen flourishing foreground (masks) are retained</a:t>
            </a:r>
            <a:endParaRPr lang="en-US" sz="1400"/>
          </a:p>
          <a:p>
            <a:endParaRPr lang="en-US" sz="1400"/>
          </a:p>
        </p:txBody>
      </p:sp>
      <p:sp>
        <p:nvSpPr>
          <p:cNvPr id="20" name="Datumsplatzhalter 13">
            <a:extLst>
              <a:ext uri="{FF2B5EF4-FFF2-40B4-BE49-F238E27FC236}">
                <a16:creationId xmlns:a16="http://schemas.microsoft.com/office/drawing/2014/main" id="{C6F93DDB-6522-381A-2620-E4168B3F54C5}"/>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25" name="Rectangle 35">
            <a:extLst>
              <a:ext uri="{FF2B5EF4-FFF2-40B4-BE49-F238E27FC236}">
                <a16:creationId xmlns:a16="http://schemas.microsoft.com/office/drawing/2014/main" id="{601257A8-1F8A-DB91-A768-1465F5DC5EC4}"/>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6" name="Picture 29" descr="Ein Bild, das Entwurf, Symbol, Clipart, Grafiken enthält.&#10;&#10;KI-generierte Inhalte können fehlerhaft sein.">
            <a:extLst>
              <a:ext uri="{FF2B5EF4-FFF2-40B4-BE49-F238E27FC236}">
                <a16:creationId xmlns:a16="http://schemas.microsoft.com/office/drawing/2014/main" id="{D1A74844-901C-771E-C920-EF892286CECF}"/>
              </a:ext>
            </a:extLst>
          </p:cNvPr>
          <p:cNvPicPr>
            <a:picLocks noChangeAspect="1"/>
          </p:cNvPicPr>
          <p:nvPr/>
        </p:nvPicPr>
        <p:blipFill>
          <a:blip r:embed="rId1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8" name="Grafik 27" descr="Ein Bild, das Logo, Symbol, Grafiken, Design enthält.&#10;&#10;KI-generierte Inhalte können fehlerhaft sein.">
            <a:extLst>
              <a:ext uri="{FF2B5EF4-FFF2-40B4-BE49-F238E27FC236}">
                <a16:creationId xmlns:a16="http://schemas.microsoft.com/office/drawing/2014/main" id="{41BE8248-A36D-42B1-54D5-607AD9094FFB}"/>
              </a:ext>
            </a:extLst>
          </p:cNvPr>
          <p:cNvPicPr>
            <a:picLocks noChangeAspect="1"/>
          </p:cNvPicPr>
          <p:nvPr/>
        </p:nvPicPr>
        <p:blipFill>
          <a:blip r:embed="rId16"/>
          <a:stretch>
            <a:fillRect/>
          </a:stretch>
        </p:blipFill>
        <p:spPr>
          <a:xfrm>
            <a:off x="10401009" y="65646"/>
            <a:ext cx="1784309" cy="491072"/>
          </a:xfrm>
          <a:prstGeom prst="rect">
            <a:avLst/>
          </a:prstGeom>
        </p:spPr>
      </p:pic>
      <p:pic>
        <p:nvPicPr>
          <p:cNvPr id="19" name="Picture 18">
            <a:extLst>
              <a:ext uri="{FF2B5EF4-FFF2-40B4-BE49-F238E27FC236}">
                <a16:creationId xmlns:a16="http://schemas.microsoft.com/office/drawing/2014/main" id="{8134FB79-9168-46D8-FFCC-5427B9068A68}"/>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52727817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FA1D1-A0A8-CC38-FE84-756A14B50B9D}"/>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C799773C-266C-8A89-3F9D-4C5D60D3B44F}"/>
              </a:ext>
            </a:extLst>
          </p:cNvPr>
          <p:cNvSpPr/>
          <p:nvPr/>
        </p:nvSpPr>
        <p:spPr>
          <a:xfrm>
            <a:off x="10888960" y="12871"/>
            <a:ext cx="1303040" cy="13719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oliennummernplatzhalter 10">
            <a:extLst>
              <a:ext uri="{FF2B5EF4-FFF2-40B4-BE49-F238E27FC236}">
                <a16:creationId xmlns:a16="http://schemas.microsoft.com/office/drawing/2014/main" id="{A9462296-5995-45BF-26C2-035D5894B041}"/>
              </a:ext>
            </a:extLst>
          </p:cNvPr>
          <p:cNvSpPr>
            <a:spLocks noGrp="1"/>
          </p:cNvSpPr>
          <p:nvPr>
            <p:ph type="sldNum" sz="quarter" idx="20"/>
          </p:nvPr>
        </p:nvSpPr>
        <p:spPr/>
        <p:txBody>
          <a:bodyPr/>
          <a:lstStyle/>
          <a:p>
            <a:r>
              <a:rPr lang="de-DE"/>
              <a:t>14</a:t>
            </a:r>
          </a:p>
        </p:txBody>
      </p:sp>
      <p:sp>
        <p:nvSpPr>
          <p:cNvPr id="37" name="Rectangle 36">
            <a:extLst>
              <a:ext uri="{FF2B5EF4-FFF2-40B4-BE49-F238E27FC236}">
                <a16:creationId xmlns:a16="http://schemas.microsoft.com/office/drawing/2014/main" id="{331B545B-7CC3-EA1E-1748-DACF641F2438}"/>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4269E49D-C802-2A80-B83D-ABB884D12222}"/>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7038F805-FC41-C3E0-F32E-894DDFE709EB}"/>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grpSp>
        <p:nvGrpSpPr>
          <p:cNvPr id="3" name="Group 2">
            <a:extLst>
              <a:ext uri="{FF2B5EF4-FFF2-40B4-BE49-F238E27FC236}">
                <a16:creationId xmlns:a16="http://schemas.microsoft.com/office/drawing/2014/main" id="{5E3CBB34-1AD9-00B2-DA69-9BA48083071B}"/>
              </a:ext>
            </a:extLst>
          </p:cNvPr>
          <p:cNvGrpSpPr/>
          <p:nvPr/>
        </p:nvGrpSpPr>
        <p:grpSpPr>
          <a:xfrm>
            <a:off x="8328248" y="1491217"/>
            <a:ext cx="864903" cy="4673421"/>
            <a:chOff x="5451562" y="1286301"/>
            <a:chExt cx="864903" cy="4673422"/>
          </a:xfrm>
        </p:grpSpPr>
        <p:sp>
          <p:nvSpPr>
            <p:cNvPr id="44" name="Rectangle 43">
              <a:extLst>
                <a:ext uri="{FF2B5EF4-FFF2-40B4-BE49-F238E27FC236}">
                  <a16:creationId xmlns:a16="http://schemas.microsoft.com/office/drawing/2014/main" id="{2D1CA862-6AD3-0F0B-FFFE-A346C1C41177}"/>
                </a:ext>
              </a:extLst>
            </p:cNvPr>
            <p:cNvSpPr/>
            <p:nvPr/>
          </p:nvSpPr>
          <p:spPr>
            <a:xfrm>
              <a:off x="5451562" y="1286301"/>
              <a:ext cx="54864" cy="46734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C6753D7B-4FAF-D896-A08B-D35BA89ADFDA}"/>
                </a:ext>
              </a:extLst>
            </p:cNvPr>
            <p:cNvSpPr/>
            <p:nvPr/>
          </p:nvSpPr>
          <p:spPr>
            <a:xfrm>
              <a:off x="6261601" y="1286301"/>
              <a:ext cx="54864" cy="46734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 name="Group 4">
            <a:extLst>
              <a:ext uri="{FF2B5EF4-FFF2-40B4-BE49-F238E27FC236}">
                <a16:creationId xmlns:a16="http://schemas.microsoft.com/office/drawing/2014/main" id="{33830B1E-EB44-518E-0F36-CA7DD0F3536B}"/>
              </a:ext>
            </a:extLst>
          </p:cNvPr>
          <p:cNvGrpSpPr/>
          <p:nvPr/>
        </p:nvGrpSpPr>
        <p:grpSpPr>
          <a:xfrm>
            <a:off x="8383111" y="1488403"/>
            <a:ext cx="1512856" cy="3841037"/>
            <a:chOff x="5502791" y="1283488"/>
            <a:chExt cx="1512856" cy="3841037"/>
          </a:xfrm>
        </p:grpSpPr>
        <p:sp>
          <p:nvSpPr>
            <p:cNvPr id="4" name="Rectangle 3">
              <a:extLst>
                <a:ext uri="{FF2B5EF4-FFF2-40B4-BE49-F238E27FC236}">
                  <a16:creationId xmlns:a16="http://schemas.microsoft.com/office/drawing/2014/main" id="{6B00057C-BE3C-CAB1-A444-C8D500DE645C}"/>
                </a:ext>
              </a:extLst>
            </p:cNvPr>
            <p:cNvSpPr/>
            <p:nvPr/>
          </p:nvSpPr>
          <p:spPr>
            <a:xfrm>
              <a:off x="6312831" y="1283488"/>
              <a:ext cx="702443" cy="758045"/>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432D06-BD90-FB4E-B7C9-16475903B6C6}"/>
                </a:ext>
              </a:extLst>
            </p:cNvPr>
            <p:cNvSpPr/>
            <p:nvPr/>
          </p:nvSpPr>
          <p:spPr>
            <a:xfrm>
              <a:off x="6312831" y="2096552"/>
              <a:ext cx="702443"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EF560EC-62C7-6F42-9086-23E795C3082B}"/>
                </a:ext>
              </a:extLst>
            </p:cNvPr>
            <p:cNvSpPr/>
            <p:nvPr/>
          </p:nvSpPr>
          <p:spPr>
            <a:xfrm>
              <a:off x="6312025" y="2875876"/>
              <a:ext cx="703622" cy="708970"/>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EB3C384-70F6-A2BC-2FD0-066D069DF11F}"/>
                </a:ext>
              </a:extLst>
            </p:cNvPr>
            <p:cNvSpPr/>
            <p:nvPr/>
          </p:nvSpPr>
          <p:spPr>
            <a:xfrm>
              <a:off x="5502792" y="1289707"/>
              <a:ext cx="755581" cy="758045"/>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1A9F8C1-C5EA-F926-6181-00AFC14C01D1}"/>
                </a:ext>
              </a:extLst>
            </p:cNvPr>
            <p:cNvSpPr/>
            <p:nvPr/>
          </p:nvSpPr>
          <p:spPr>
            <a:xfrm>
              <a:off x="5502792" y="2102771"/>
              <a:ext cx="755581"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574A89B-1B22-C413-69FC-A1D53C7E7FCD}"/>
                </a:ext>
              </a:extLst>
            </p:cNvPr>
            <p:cNvSpPr/>
            <p:nvPr/>
          </p:nvSpPr>
          <p:spPr>
            <a:xfrm>
              <a:off x="6312645" y="3636232"/>
              <a:ext cx="702443" cy="722971"/>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FFA3149-E9B4-457A-B96B-CE004E2BC577}"/>
                </a:ext>
              </a:extLst>
            </p:cNvPr>
            <p:cNvSpPr/>
            <p:nvPr/>
          </p:nvSpPr>
          <p:spPr>
            <a:xfrm>
              <a:off x="6313017" y="4407827"/>
              <a:ext cx="702443" cy="716698"/>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24B1DD9-431A-A610-8287-365EA17ADF88}"/>
                </a:ext>
              </a:extLst>
            </p:cNvPr>
            <p:cNvSpPr/>
            <p:nvPr/>
          </p:nvSpPr>
          <p:spPr>
            <a:xfrm>
              <a:off x="5502791" y="2878539"/>
              <a:ext cx="755581" cy="702674"/>
            </a:xfrm>
            <a:prstGeom prst="rect">
              <a:avLst/>
            </a:prstGeom>
            <a:solidFill>
              <a:srgbClr val="CA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 name="Group 1">
            <a:extLst>
              <a:ext uri="{FF2B5EF4-FFF2-40B4-BE49-F238E27FC236}">
                <a16:creationId xmlns:a16="http://schemas.microsoft.com/office/drawing/2014/main" id="{1487378E-7801-1302-77A8-4D6751363C7D}"/>
              </a:ext>
            </a:extLst>
          </p:cNvPr>
          <p:cNvGrpSpPr/>
          <p:nvPr/>
        </p:nvGrpSpPr>
        <p:grpSpPr>
          <a:xfrm rot="10800000">
            <a:off x="7519731" y="2248744"/>
            <a:ext cx="2464701" cy="3140876"/>
            <a:chOff x="4711419" y="2043829"/>
            <a:chExt cx="2304694" cy="3140876"/>
          </a:xfrm>
        </p:grpSpPr>
        <p:sp>
          <p:nvSpPr>
            <p:cNvPr id="47" name="Rectangle 46">
              <a:extLst>
                <a:ext uri="{FF2B5EF4-FFF2-40B4-BE49-F238E27FC236}">
                  <a16:creationId xmlns:a16="http://schemas.microsoft.com/office/drawing/2014/main" id="{52576A3B-781B-AF06-D162-943C4F2EBC43}"/>
                </a:ext>
              </a:extLst>
            </p:cNvPr>
            <p:cNvSpPr/>
            <p:nvPr/>
          </p:nvSpPr>
          <p:spPr>
            <a:xfrm rot="5400000">
              <a:off x="5836131" y="2464113"/>
              <a:ext cx="54864"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8" name="Rectangle 47">
              <a:extLst>
                <a:ext uri="{FF2B5EF4-FFF2-40B4-BE49-F238E27FC236}">
                  <a16:creationId xmlns:a16="http://schemas.microsoft.com/office/drawing/2014/main" id="{83098956-D6E8-8E11-4E04-EC130B10E256}"/>
                </a:ext>
              </a:extLst>
            </p:cNvPr>
            <p:cNvSpPr/>
            <p:nvPr/>
          </p:nvSpPr>
          <p:spPr>
            <a:xfrm rot="5400000">
              <a:off x="5835464" y="3228767"/>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49" name="Rectangle 48">
              <a:extLst>
                <a:ext uri="{FF2B5EF4-FFF2-40B4-BE49-F238E27FC236}">
                  <a16:creationId xmlns:a16="http://schemas.microsoft.com/office/drawing/2014/main" id="{3B5308E9-0998-7DB6-FE89-D2D013145302}"/>
                </a:ext>
              </a:extLst>
            </p:cNvPr>
            <p:cNvSpPr/>
            <p:nvPr/>
          </p:nvSpPr>
          <p:spPr>
            <a:xfrm rot="5400000">
              <a:off x="5835464" y="4004461"/>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0" name="Rectangle 49">
              <a:extLst>
                <a:ext uri="{FF2B5EF4-FFF2-40B4-BE49-F238E27FC236}">
                  <a16:creationId xmlns:a16="http://schemas.microsoft.com/office/drawing/2014/main" id="{FC83B361-B4F2-80B2-58C7-275F7EB640E8}"/>
                </a:ext>
              </a:extLst>
            </p:cNvPr>
            <p:cNvSpPr/>
            <p:nvPr/>
          </p:nvSpPr>
          <p:spPr>
            <a:xfrm rot="5400000">
              <a:off x="5835869" y="919785"/>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51" name="Rectangle 50">
              <a:extLst>
                <a:ext uri="{FF2B5EF4-FFF2-40B4-BE49-F238E27FC236}">
                  <a16:creationId xmlns:a16="http://schemas.microsoft.com/office/drawing/2014/main" id="{2D2388EE-F64B-0449-F8E9-2D2A11CACEB6}"/>
                </a:ext>
              </a:extLst>
            </p:cNvPr>
            <p:cNvSpPr/>
            <p:nvPr/>
          </p:nvSpPr>
          <p:spPr>
            <a:xfrm rot="5400000">
              <a:off x="5835869" y="1695479"/>
              <a:ext cx="56200" cy="2304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grpSp>
        <p:nvGrpSpPr>
          <p:cNvPr id="72" name="Group 71">
            <a:extLst>
              <a:ext uri="{FF2B5EF4-FFF2-40B4-BE49-F238E27FC236}">
                <a16:creationId xmlns:a16="http://schemas.microsoft.com/office/drawing/2014/main" id="{7C7FDFB9-32F1-5D3E-43CE-50EFC4E13FF7}"/>
              </a:ext>
            </a:extLst>
          </p:cNvPr>
          <p:cNvGrpSpPr/>
          <p:nvPr/>
        </p:nvGrpSpPr>
        <p:grpSpPr>
          <a:xfrm>
            <a:off x="5663952" y="1969960"/>
            <a:ext cx="1856405" cy="3907434"/>
            <a:chOff x="5663952" y="1969960"/>
            <a:chExt cx="1856405" cy="3907434"/>
          </a:xfrm>
        </p:grpSpPr>
        <p:cxnSp>
          <p:nvCxnSpPr>
            <p:cNvPr id="58" name="Straight Connector 57">
              <a:extLst>
                <a:ext uri="{FF2B5EF4-FFF2-40B4-BE49-F238E27FC236}">
                  <a16:creationId xmlns:a16="http://schemas.microsoft.com/office/drawing/2014/main" id="{DA8D72C3-9496-0153-67B6-18ACCD19E20B}"/>
                </a:ext>
              </a:extLst>
            </p:cNvPr>
            <p:cNvCxnSpPr>
              <a:cxnSpLocks/>
              <a:endCxn id="65" idx="1"/>
            </p:cNvCxnSpPr>
            <p:nvPr/>
          </p:nvCxnSpPr>
          <p:spPr>
            <a:xfrm>
              <a:off x="5666231" y="1969960"/>
              <a:ext cx="1854126" cy="1835630"/>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C234C8E-5CE5-C99A-6BFA-91FE52799B1D}"/>
                </a:ext>
              </a:extLst>
            </p:cNvPr>
            <p:cNvCxnSpPr>
              <a:cxnSpLocks/>
              <a:endCxn id="65" idx="1"/>
            </p:cNvCxnSpPr>
            <p:nvPr/>
          </p:nvCxnSpPr>
          <p:spPr>
            <a:xfrm>
              <a:off x="5664537" y="2762910"/>
              <a:ext cx="1855820" cy="1042680"/>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99DC3AB-4F52-24AA-5E72-CA0842680CDD}"/>
                </a:ext>
              </a:extLst>
            </p:cNvPr>
            <p:cNvCxnSpPr>
              <a:cxnSpLocks/>
              <a:endCxn id="65" idx="1"/>
            </p:cNvCxnSpPr>
            <p:nvPr/>
          </p:nvCxnSpPr>
          <p:spPr>
            <a:xfrm>
              <a:off x="5665275" y="3533140"/>
              <a:ext cx="1855082" cy="272450"/>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41BDAB7-3026-A03F-9C6F-8BBE14D472AB}"/>
                </a:ext>
              </a:extLst>
            </p:cNvPr>
            <p:cNvCxnSpPr>
              <a:cxnSpLocks/>
              <a:endCxn id="65" idx="1"/>
            </p:cNvCxnSpPr>
            <p:nvPr/>
          </p:nvCxnSpPr>
          <p:spPr>
            <a:xfrm flipV="1">
              <a:off x="5663952" y="3805590"/>
              <a:ext cx="1856405" cy="494952"/>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523F038-CF94-B0F8-D887-D7DD1CD90CF9}"/>
                </a:ext>
              </a:extLst>
            </p:cNvPr>
            <p:cNvCxnSpPr>
              <a:cxnSpLocks/>
              <a:endCxn id="65" idx="1"/>
            </p:cNvCxnSpPr>
            <p:nvPr/>
          </p:nvCxnSpPr>
          <p:spPr>
            <a:xfrm flipV="1">
              <a:off x="5666633" y="3805590"/>
              <a:ext cx="1853724" cy="1264791"/>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6CC17DC-7BDB-30DC-44E2-1FAD49A5F5D4}"/>
                </a:ext>
              </a:extLst>
            </p:cNvPr>
            <p:cNvCxnSpPr>
              <a:cxnSpLocks/>
              <a:endCxn id="65" idx="1"/>
            </p:cNvCxnSpPr>
            <p:nvPr/>
          </p:nvCxnSpPr>
          <p:spPr>
            <a:xfrm flipV="1">
              <a:off x="5665275" y="3805590"/>
              <a:ext cx="1855082" cy="2071804"/>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grpSp>
      <p:sp>
        <p:nvSpPr>
          <p:cNvPr id="70" name="Rectangle 69">
            <a:extLst>
              <a:ext uri="{FF2B5EF4-FFF2-40B4-BE49-F238E27FC236}">
                <a16:creationId xmlns:a16="http://schemas.microsoft.com/office/drawing/2014/main" id="{E5A3DBD8-2C27-4C26-B83F-047B498657D2}"/>
              </a:ext>
            </a:extLst>
          </p:cNvPr>
          <p:cNvSpPr/>
          <p:nvPr/>
        </p:nvSpPr>
        <p:spPr>
          <a:xfrm>
            <a:off x="5622930" y="1413730"/>
            <a:ext cx="1890840" cy="47509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70">
            <a:extLst>
              <a:ext uri="{FF2B5EF4-FFF2-40B4-BE49-F238E27FC236}">
                <a16:creationId xmlns:a16="http://schemas.microsoft.com/office/drawing/2014/main" id="{C40AFF14-4386-3EBC-5764-4F13F62F2A91}"/>
              </a:ext>
            </a:extLst>
          </p:cNvPr>
          <p:cNvGrpSpPr/>
          <p:nvPr/>
        </p:nvGrpSpPr>
        <p:grpSpPr>
          <a:xfrm>
            <a:off x="7520357" y="2318741"/>
            <a:ext cx="5632427" cy="3027437"/>
            <a:chOff x="4640037" y="2318741"/>
            <a:chExt cx="5632427" cy="3027437"/>
          </a:xfrm>
        </p:grpSpPr>
        <p:pic>
          <p:nvPicPr>
            <p:cNvPr id="64" name="Picture 63" descr="A white rectangular object with a black border&#10;&#10;AI-generated content may be incorrect.">
              <a:extLst>
                <a:ext uri="{FF2B5EF4-FFF2-40B4-BE49-F238E27FC236}">
                  <a16:creationId xmlns:a16="http://schemas.microsoft.com/office/drawing/2014/main" id="{BD6C0688-B7F3-524B-75EC-C574842EB4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0037" y="2318741"/>
              <a:ext cx="2391045" cy="3027437"/>
            </a:xfrm>
            <a:prstGeom prst="rect">
              <a:avLst/>
            </a:prstGeom>
          </p:spPr>
        </p:pic>
        <p:sp>
          <p:nvSpPr>
            <p:cNvPr id="65" name="TextBox 64">
              <a:extLst>
                <a:ext uri="{FF2B5EF4-FFF2-40B4-BE49-F238E27FC236}">
                  <a16:creationId xmlns:a16="http://schemas.microsoft.com/office/drawing/2014/main" id="{0D8E634C-C688-ACAA-752E-781FD7C7F73E}"/>
                </a:ext>
              </a:extLst>
            </p:cNvPr>
            <p:cNvSpPr txBox="1"/>
            <p:nvPr/>
          </p:nvSpPr>
          <p:spPr>
            <a:xfrm>
              <a:off x="4640037" y="3390091"/>
              <a:ext cx="2391045" cy="830997"/>
            </a:xfrm>
            <a:prstGeom prst="rect">
              <a:avLst/>
            </a:prstGeom>
            <a:noFill/>
          </p:spPr>
          <p:txBody>
            <a:bodyPr wrap="square" rtlCol="0">
              <a:spAutoFit/>
            </a:bodyPr>
            <a:lstStyle/>
            <a:p>
              <a:pPr algn="ctr"/>
              <a:r>
                <a:rPr lang="en-GB" sz="2400" b="1">
                  <a:latin typeface="+mj-lt"/>
                </a:rPr>
                <a:t>Characteristics</a:t>
              </a:r>
            </a:p>
            <a:p>
              <a:pPr algn="ctr"/>
              <a:r>
                <a:rPr lang="en-GB" sz="2400" b="1">
                  <a:latin typeface="+mj-lt"/>
                </a:rPr>
                <a:t>Extractor</a:t>
              </a:r>
              <a:endParaRPr lang="en-GB" sz="2400">
                <a:latin typeface="+mj-lt"/>
              </a:endParaRPr>
            </a:p>
          </p:txBody>
        </p:sp>
        <p:sp>
          <p:nvSpPr>
            <p:cNvPr id="66" name="TextBox 65">
              <a:extLst>
                <a:ext uri="{FF2B5EF4-FFF2-40B4-BE49-F238E27FC236}">
                  <a16:creationId xmlns:a16="http://schemas.microsoft.com/office/drawing/2014/main" id="{27ED9FD5-706D-ABD1-DEFC-A2AC62BB2F87}"/>
                </a:ext>
              </a:extLst>
            </p:cNvPr>
            <p:cNvSpPr txBox="1"/>
            <p:nvPr/>
          </p:nvSpPr>
          <p:spPr>
            <a:xfrm>
              <a:off x="7392144" y="3162454"/>
              <a:ext cx="2880320" cy="338554"/>
            </a:xfrm>
            <a:prstGeom prst="rect">
              <a:avLst/>
            </a:prstGeom>
            <a:noFill/>
          </p:spPr>
          <p:txBody>
            <a:bodyPr wrap="square" rtlCol="0">
              <a:spAutoFit/>
            </a:bodyPr>
            <a:lstStyle/>
            <a:p>
              <a:r>
                <a:rPr lang="de-DE" sz="1600">
                  <a:solidFill>
                    <a:srgbClr val="004750"/>
                  </a:solidFill>
                </a:rPr>
                <a:t>ev</a:t>
              </a:r>
              <a:r>
                <a:rPr lang="de-DE" sz="1600" baseline="-25000">
                  <a:solidFill>
                    <a:srgbClr val="004750"/>
                  </a:solidFill>
                </a:rPr>
                <a:t>1 </a:t>
              </a:r>
              <a:r>
                <a:rPr lang="en-US" sz="1600">
                  <a:solidFill>
                    <a:srgbClr val="004750"/>
                  </a:solidFill>
                </a:rPr>
                <a:t>∈ ℝ</a:t>
              </a:r>
              <a:r>
                <a:rPr lang="en-US" sz="1600" baseline="30000">
                  <a:solidFill>
                    <a:srgbClr val="004750"/>
                  </a:solidFill>
                </a:rPr>
                <a:t>1024</a:t>
              </a:r>
            </a:p>
          </p:txBody>
        </p:sp>
        <p:sp>
          <p:nvSpPr>
            <p:cNvPr id="68" name="TextBox 67">
              <a:extLst>
                <a:ext uri="{FF2B5EF4-FFF2-40B4-BE49-F238E27FC236}">
                  <a16:creationId xmlns:a16="http://schemas.microsoft.com/office/drawing/2014/main" id="{E586AEDC-FE3E-66DD-DB3D-FA670DE6613B}"/>
                </a:ext>
              </a:extLst>
            </p:cNvPr>
            <p:cNvSpPr txBox="1"/>
            <p:nvPr/>
          </p:nvSpPr>
          <p:spPr>
            <a:xfrm>
              <a:off x="7392144" y="4077072"/>
              <a:ext cx="2880320" cy="338554"/>
            </a:xfrm>
            <a:prstGeom prst="rect">
              <a:avLst/>
            </a:prstGeom>
            <a:noFill/>
          </p:spPr>
          <p:txBody>
            <a:bodyPr wrap="square" rtlCol="0">
              <a:spAutoFit/>
            </a:bodyPr>
            <a:lstStyle/>
            <a:p>
              <a:r>
                <a:rPr lang="de-DE" sz="1600">
                  <a:solidFill>
                    <a:srgbClr val="004750"/>
                  </a:solidFill>
                </a:rPr>
                <a:t>ev</a:t>
              </a:r>
              <a:r>
                <a:rPr lang="de-DE" sz="1600" baseline="-25000">
                  <a:solidFill>
                    <a:srgbClr val="004750"/>
                  </a:solidFill>
                </a:rPr>
                <a:t>n </a:t>
              </a:r>
              <a:r>
                <a:rPr lang="en-US" sz="1600">
                  <a:solidFill>
                    <a:srgbClr val="004750"/>
                  </a:solidFill>
                </a:rPr>
                <a:t>∈ ℝ</a:t>
              </a:r>
              <a:r>
                <a:rPr lang="en-US" sz="1600" baseline="30000">
                  <a:solidFill>
                    <a:srgbClr val="004750"/>
                  </a:solidFill>
                </a:rPr>
                <a:t>1024</a:t>
              </a:r>
            </a:p>
          </p:txBody>
        </p:sp>
        <p:sp>
          <p:nvSpPr>
            <p:cNvPr id="69" name="TextBox 68">
              <a:extLst>
                <a:ext uri="{FF2B5EF4-FFF2-40B4-BE49-F238E27FC236}">
                  <a16:creationId xmlns:a16="http://schemas.microsoft.com/office/drawing/2014/main" id="{C1FB85D2-CA3D-0E6A-5FEB-9D51FDBDFB99}"/>
                </a:ext>
              </a:extLst>
            </p:cNvPr>
            <p:cNvSpPr txBox="1"/>
            <p:nvPr/>
          </p:nvSpPr>
          <p:spPr>
            <a:xfrm>
              <a:off x="7392144" y="3562059"/>
              <a:ext cx="2880320" cy="515013"/>
            </a:xfrm>
            <a:prstGeom prst="rect">
              <a:avLst/>
            </a:prstGeom>
            <a:noFill/>
          </p:spPr>
          <p:txBody>
            <a:bodyPr wrap="square" rtlCol="0">
              <a:spAutoFit/>
            </a:bodyPr>
            <a:lstStyle/>
            <a:p>
              <a:pPr>
                <a:lnSpc>
                  <a:spcPts val="1000"/>
                </a:lnSpc>
              </a:pPr>
              <a:r>
                <a:rPr lang="de-DE" sz="2400" b="1">
                  <a:solidFill>
                    <a:srgbClr val="004750"/>
                  </a:solidFill>
                </a:rPr>
                <a:t>.</a:t>
              </a:r>
            </a:p>
            <a:p>
              <a:pPr>
                <a:lnSpc>
                  <a:spcPts val="1000"/>
                </a:lnSpc>
              </a:pPr>
              <a:r>
                <a:rPr lang="de-DE" sz="2400" b="1">
                  <a:solidFill>
                    <a:srgbClr val="004750"/>
                  </a:solidFill>
                </a:rPr>
                <a:t>.</a:t>
              </a:r>
            </a:p>
            <a:p>
              <a:pPr>
                <a:lnSpc>
                  <a:spcPts val="1000"/>
                </a:lnSpc>
              </a:pPr>
              <a:r>
                <a:rPr lang="de-DE" sz="2400" b="1">
                  <a:solidFill>
                    <a:srgbClr val="004750"/>
                  </a:solidFill>
                </a:rPr>
                <a:t>.</a:t>
              </a:r>
            </a:p>
          </p:txBody>
        </p:sp>
      </p:grpSp>
      <p:grpSp>
        <p:nvGrpSpPr>
          <p:cNvPr id="17" name="Group 16">
            <a:extLst>
              <a:ext uri="{FF2B5EF4-FFF2-40B4-BE49-F238E27FC236}">
                <a16:creationId xmlns:a16="http://schemas.microsoft.com/office/drawing/2014/main" id="{3759DDD3-CDC7-F832-6EDC-1429A8994252}"/>
              </a:ext>
            </a:extLst>
          </p:cNvPr>
          <p:cNvGrpSpPr/>
          <p:nvPr/>
        </p:nvGrpSpPr>
        <p:grpSpPr>
          <a:xfrm>
            <a:off x="7590817" y="1488403"/>
            <a:ext cx="738789" cy="4676901"/>
            <a:chOff x="4710497" y="1283488"/>
            <a:chExt cx="738789" cy="4676901"/>
          </a:xfrm>
        </p:grpSpPr>
        <p:pic>
          <p:nvPicPr>
            <p:cNvPr id="67" name="Picture 66">
              <a:extLst>
                <a:ext uri="{FF2B5EF4-FFF2-40B4-BE49-F238E27FC236}">
                  <a16:creationId xmlns:a16="http://schemas.microsoft.com/office/drawing/2014/main" id="{BA691DE0-B27B-3BB9-5A47-35F5BC4B313D}"/>
                </a:ext>
              </a:extLst>
            </p:cNvPr>
            <p:cNvPicPr>
              <a:picLocks noChangeAspect="1"/>
            </p:cNvPicPr>
            <p:nvPr/>
          </p:nvPicPr>
          <p:blipFill>
            <a:blip r:embed="rId4"/>
            <a:stretch>
              <a:fillRect/>
            </a:stretch>
          </p:blipFill>
          <p:spPr>
            <a:xfrm>
              <a:off x="4711265" y="1283488"/>
              <a:ext cx="737619" cy="761568"/>
            </a:xfrm>
            <a:prstGeom prst="rect">
              <a:avLst/>
            </a:prstGeom>
          </p:spPr>
        </p:pic>
        <p:pic>
          <p:nvPicPr>
            <p:cNvPr id="75" name="Picture 74">
              <a:extLst>
                <a:ext uri="{FF2B5EF4-FFF2-40B4-BE49-F238E27FC236}">
                  <a16:creationId xmlns:a16="http://schemas.microsoft.com/office/drawing/2014/main" id="{1474948D-3ABC-98AA-9640-C8264DCB7C5D}"/>
                </a:ext>
              </a:extLst>
            </p:cNvPr>
            <p:cNvPicPr>
              <a:picLocks noChangeAspect="1"/>
            </p:cNvPicPr>
            <p:nvPr/>
          </p:nvPicPr>
          <p:blipFill>
            <a:blip r:embed="rId5"/>
            <a:stretch>
              <a:fillRect/>
            </a:stretch>
          </p:blipFill>
          <p:spPr>
            <a:xfrm>
              <a:off x="4710497" y="2096051"/>
              <a:ext cx="736693" cy="722342"/>
            </a:xfrm>
            <a:prstGeom prst="rect">
              <a:avLst/>
            </a:prstGeom>
          </p:spPr>
        </p:pic>
        <p:pic>
          <p:nvPicPr>
            <p:cNvPr id="77" name="Picture 76">
              <a:extLst>
                <a:ext uri="{FF2B5EF4-FFF2-40B4-BE49-F238E27FC236}">
                  <a16:creationId xmlns:a16="http://schemas.microsoft.com/office/drawing/2014/main" id="{27976A0C-4C21-3EA6-051E-3A0E6BAEF55A}"/>
                </a:ext>
              </a:extLst>
            </p:cNvPr>
            <p:cNvPicPr>
              <a:picLocks noChangeAspect="1"/>
            </p:cNvPicPr>
            <p:nvPr/>
          </p:nvPicPr>
          <p:blipFill>
            <a:blip r:embed="rId6"/>
            <a:stretch>
              <a:fillRect/>
            </a:stretch>
          </p:blipFill>
          <p:spPr>
            <a:xfrm>
              <a:off x="4711820" y="2873691"/>
              <a:ext cx="736108" cy="707521"/>
            </a:xfrm>
            <a:prstGeom prst="rect">
              <a:avLst/>
            </a:prstGeom>
          </p:spPr>
        </p:pic>
        <p:pic>
          <p:nvPicPr>
            <p:cNvPr id="79" name="Picture 78">
              <a:extLst>
                <a:ext uri="{FF2B5EF4-FFF2-40B4-BE49-F238E27FC236}">
                  <a16:creationId xmlns:a16="http://schemas.microsoft.com/office/drawing/2014/main" id="{EE38DB1F-72CB-EF12-EF4A-3F5676181B86}"/>
                </a:ext>
              </a:extLst>
            </p:cNvPr>
            <p:cNvPicPr>
              <a:picLocks noChangeAspect="1"/>
            </p:cNvPicPr>
            <p:nvPr/>
          </p:nvPicPr>
          <p:blipFill>
            <a:blip r:embed="rId7"/>
            <a:stretch>
              <a:fillRect/>
            </a:stretch>
          </p:blipFill>
          <p:spPr>
            <a:xfrm>
              <a:off x="4712642" y="3639710"/>
              <a:ext cx="733963" cy="710287"/>
            </a:xfrm>
            <a:prstGeom prst="rect">
              <a:avLst/>
            </a:prstGeom>
          </p:spPr>
        </p:pic>
        <p:pic>
          <p:nvPicPr>
            <p:cNvPr id="81" name="Picture 80">
              <a:extLst>
                <a:ext uri="{FF2B5EF4-FFF2-40B4-BE49-F238E27FC236}">
                  <a16:creationId xmlns:a16="http://schemas.microsoft.com/office/drawing/2014/main" id="{83E75D39-51AB-7474-CFC2-5FCFFF8FF67F}"/>
                </a:ext>
              </a:extLst>
            </p:cNvPr>
            <p:cNvPicPr>
              <a:picLocks noChangeAspect="1"/>
            </p:cNvPicPr>
            <p:nvPr/>
          </p:nvPicPr>
          <p:blipFill>
            <a:blip r:embed="rId8"/>
            <a:stretch>
              <a:fillRect/>
            </a:stretch>
          </p:blipFill>
          <p:spPr>
            <a:xfrm>
              <a:off x="4710497" y="4404862"/>
              <a:ext cx="738789" cy="719662"/>
            </a:xfrm>
            <a:prstGeom prst="rect">
              <a:avLst/>
            </a:prstGeom>
          </p:spPr>
        </p:pic>
        <p:pic>
          <p:nvPicPr>
            <p:cNvPr id="83" name="Picture 82">
              <a:extLst>
                <a:ext uri="{FF2B5EF4-FFF2-40B4-BE49-F238E27FC236}">
                  <a16:creationId xmlns:a16="http://schemas.microsoft.com/office/drawing/2014/main" id="{7CFAAC4E-C135-656A-7347-060332AB1520}"/>
                </a:ext>
              </a:extLst>
            </p:cNvPr>
            <p:cNvPicPr>
              <a:picLocks noChangeAspect="1"/>
            </p:cNvPicPr>
            <p:nvPr/>
          </p:nvPicPr>
          <p:blipFill>
            <a:blip r:embed="rId9"/>
            <a:stretch>
              <a:fillRect/>
            </a:stretch>
          </p:blipFill>
          <p:spPr>
            <a:xfrm>
              <a:off x="4713352" y="5183022"/>
              <a:ext cx="734576" cy="777367"/>
            </a:xfrm>
            <a:prstGeom prst="rect">
              <a:avLst/>
            </a:prstGeom>
          </p:spPr>
        </p:pic>
      </p:grpSp>
      <p:grpSp>
        <p:nvGrpSpPr>
          <p:cNvPr id="18" name="Group 17">
            <a:extLst>
              <a:ext uri="{FF2B5EF4-FFF2-40B4-BE49-F238E27FC236}">
                <a16:creationId xmlns:a16="http://schemas.microsoft.com/office/drawing/2014/main" id="{85CDF68F-9FD6-141F-7B19-AA3FF64111FE}"/>
              </a:ext>
            </a:extLst>
          </p:cNvPr>
          <p:cNvGrpSpPr/>
          <p:nvPr/>
        </p:nvGrpSpPr>
        <p:grpSpPr>
          <a:xfrm>
            <a:off x="8382379" y="3844625"/>
            <a:ext cx="757315" cy="2320012"/>
            <a:chOff x="5502059" y="3639710"/>
            <a:chExt cx="757315" cy="2320012"/>
          </a:xfrm>
        </p:grpSpPr>
        <p:pic>
          <p:nvPicPr>
            <p:cNvPr id="85" name="Picture 84">
              <a:extLst>
                <a:ext uri="{FF2B5EF4-FFF2-40B4-BE49-F238E27FC236}">
                  <a16:creationId xmlns:a16="http://schemas.microsoft.com/office/drawing/2014/main" id="{2D921108-E70D-4592-1EEC-4B287D65021B}"/>
                </a:ext>
              </a:extLst>
            </p:cNvPr>
            <p:cNvPicPr>
              <a:picLocks noChangeAspect="1"/>
            </p:cNvPicPr>
            <p:nvPr/>
          </p:nvPicPr>
          <p:blipFill>
            <a:blip r:embed="rId10"/>
            <a:stretch>
              <a:fillRect/>
            </a:stretch>
          </p:blipFill>
          <p:spPr>
            <a:xfrm>
              <a:off x="5502060" y="3639710"/>
              <a:ext cx="754204" cy="711379"/>
            </a:xfrm>
            <a:prstGeom prst="rect">
              <a:avLst/>
            </a:prstGeom>
          </p:spPr>
        </p:pic>
        <p:pic>
          <p:nvPicPr>
            <p:cNvPr id="87" name="Picture 86">
              <a:extLst>
                <a:ext uri="{FF2B5EF4-FFF2-40B4-BE49-F238E27FC236}">
                  <a16:creationId xmlns:a16="http://schemas.microsoft.com/office/drawing/2014/main" id="{423C94C6-ACE2-5DE8-BC91-9A23E34BA7EF}"/>
                </a:ext>
              </a:extLst>
            </p:cNvPr>
            <p:cNvPicPr>
              <a:picLocks noChangeAspect="1"/>
            </p:cNvPicPr>
            <p:nvPr/>
          </p:nvPicPr>
          <p:blipFill>
            <a:blip r:embed="rId11"/>
            <a:stretch>
              <a:fillRect/>
            </a:stretch>
          </p:blipFill>
          <p:spPr>
            <a:xfrm>
              <a:off x="5502059" y="4404862"/>
              <a:ext cx="756091" cy="722700"/>
            </a:xfrm>
            <a:prstGeom prst="rect">
              <a:avLst/>
            </a:prstGeom>
          </p:spPr>
        </p:pic>
        <p:pic>
          <p:nvPicPr>
            <p:cNvPr id="91" name="Picture 90">
              <a:extLst>
                <a:ext uri="{FF2B5EF4-FFF2-40B4-BE49-F238E27FC236}">
                  <a16:creationId xmlns:a16="http://schemas.microsoft.com/office/drawing/2014/main" id="{073CB1AD-5E7A-CD76-F97E-1EBFBE09430A}"/>
                </a:ext>
              </a:extLst>
            </p:cNvPr>
            <p:cNvPicPr>
              <a:picLocks noChangeAspect="1"/>
            </p:cNvPicPr>
            <p:nvPr/>
          </p:nvPicPr>
          <p:blipFill>
            <a:blip r:embed="rId12"/>
            <a:stretch>
              <a:fillRect/>
            </a:stretch>
          </p:blipFill>
          <p:spPr>
            <a:xfrm>
              <a:off x="5508490" y="5185478"/>
              <a:ext cx="750884" cy="774244"/>
            </a:xfrm>
            <a:prstGeom prst="rect">
              <a:avLst/>
            </a:prstGeom>
          </p:spPr>
        </p:pic>
      </p:grpSp>
      <p:pic>
        <p:nvPicPr>
          <p:cNvPr id="93" name="Picture 92">
            <a:extLst>
              <a:ext uri="{FF2B5EF4-FFF2-40B4-BE49-F238E27FC236}">
                <a16:creationId xmlns:a16="http://schemas.microsoft.com/office/drawing/2014/main" id="{DE109BEF-C6B0-5E85-6744-5F3A681A4AA0}"/>
              </a:ext>
            </a:extLst>
          </p:cNvPr>
          <p:cNvPicPr>
            <a:picLocks noChangeAspect="1"/>
          </p:cNvPicPr>
          <p:nvPr/>
        </p:nvPicPr>
        <p:blipFill>
          <a:blip r:embed="rId13"/>
          <a:stretch>
            <a:fillRect/>
          </a:stretch>
        </p:blipFill>
        <p:spPr>
          <a:xfrm>
            <a:off x="9192346" y="5379995"/>
            <a:ext cx="709638" cy="784719"/>
          </a:xfrm>
          <a:prstGeom prst="rect">
            <a:avLst/>
          </a:prstGeom>
        </p:spPr>
      </p:pic>
      <p:sp>
        <p:nvSpPr>
          <p:cNvPr id="16" name="Textplatzhalter 1">
            <a:extLst>
              <a:ext uri="{FF2B5EF4-FFF2-40B4-BE49-F238E27FC236}">
                <a16:creationId xmlns:a16="http://schemas.microsoft.com/office/drawing/2014/main" id="{81BFAD43-F403-7163-02CA-C1ECD7872D0A}"/>
              </a:ext>
            </a:extLst>
          </p:cNvPr>
          <p:cNvSpPr txBox="1">
            <a:spLocks/>
          </p:cNvSpPr>
          <p:nvPr/>
        </p:nvSpPr>
        <p:spPr>
          <a:xfrm>
            <a:off x="823020" y="2006418"/>
            <a:ext cx="3760812" cy="2016928"/>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de-DE" sz="1400" dirty="0"/>
              <a:t>Extract characteristics of each patch (DenseNet-121) and compress (custom trained Autoencoder)</a:t>
            </a:r>
          </a:p>
          <a:p>
            <a:r>
              <a:rPr lang="de-DE" sz="1400" dirty="0"/>
              <a:t>Characteristics could include ...</a:t>
            </a:r>
          </a:p>
          <a:p>
            <a:pPr lvl="1"/>
            <a:r>
              <a:rPr lang="de-DE" sz="1400" dirty="0">
                <a:solidFill>
                  <a:schemeClr val="tx1"/>
                </a:solidFill>
              </a:rPr>
              <a:t>Texture</a:t>
            </a:r>
          </a:p>
          <a:p>
            <a:pPr lvl="1"/>
            <a:r>
              <a:rPr lang="de-DE" sz="1400" dirty="0">
                <a:solidFill>
                  <a:schemeClr val="tx1"/>
                </a:solidFill>
              </a:rPr>
              <a:t>Color</a:t>
            </a:r>
          </a:p>
          <a:p>
            <a:pPr lvl="1"/>
            <a:r>
              <a:rPr lang="de-DE" sz="1400" dirty="0">
                <a:solidFill>
                  <a:schemeClr val="tx1"/>
                </a:solidFill>
              </a:rPr>
              <a:t>Curvature </a:t>
            </a:r>
          </a:p>
          <a:p>
            <a:pPr lvl="1"/>
            <a:r>
              <a:rPr lang="de-DE" sz="1400" dirty="0">
                <a:solidFill>
                  <a:schemeClr val="tx1"/>
                </a:solidFill>
              </a:rPr>
              <a:t>...</a:t>
            </a:r>
          </a:p>
          <a:p>
            <a:r>
              <a:rPr lang="de-DE" sz="1400" dirty="0"/>
              <a:t>Not an image anymore but a numerical representation</a:t>
            </a:r>
            <a:r>
              <a:rPr lang="de-DE" sz="1400" dirty="0">
                <a:solidFill>
                  <a:schemeClr val="tx1"/>
                </a:solidFill>
              </a:rPr>
              <a:t> of the characteristics</a:t>
            </a:r>
          </a:p>
          <a:p>
            <a:pPr lvl="1"/>
            <a:r>
              <a:rPr lang="de-DE" sz="1400" b="1" dirty="0">
                <a:solidFill>
                  <a:srgbClr val="004750"/>
                </a:solidFill>
              </a:rPr>
              <a:t>Assumption: Similar characteristics have similar numerical representations</a:t>
            </a:r>
            <a:endParaRPr lang="en-US" sz="1400" b="1" dirty="0">
              <a:solidFill>
                <a:srgbClr val="004750"/>
              </a:solidFill>
            </a:endParaRPr>
          </a:p>
        </p:txBody>
      </p:sp>
      <p:sp>
        <p:nvSpPr>
          <p:cNvPr id="19" name="Rectangle 35">
            <a:extLst>
              <a:ext uri="{FF2B5EF4-FFF2-40B4-BE49-F238E27FC236}">
                <a16:creationId xmlns:a16="http://schemas.microsoft.com/office/drawing/2014/main" id="{A9BE4C29-E135-388E-D5BF-6F26249479E9}"/>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A54EB1AF-4AD9-EA8D-C7C2-1719591092A4}"/>
              </a:ext>
            </a:extLst>
          </p:cNvPr>
          <p:cNvPicPr>
            <a:picLocks noChangeAspect="1"/>
          </p:cNvPicPr>
          <p:nvPr/>
        </p:nvPicPr>
        <p:blipFill>
          <a:blip r:embed="rId1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2" name="Grafik 22" descr="Ein Bild, das Logo, Symbol, Grafiken, Design enthält.&#10;&#10;KI-generierte Inhalte können fehlerhaft sein.">
            <a:extLst>
              <a:ext uri="{FF2B5EF4-FFF2-40B4-BE49-F238E27FC236}">
                <a16:creationId xmlns:a16="http://schemas.microsoft.com/office/drawing/2014/main" id="{C24A57B6-F2B6-84A1-FCF5-FA2A14E6CF6B}"/>
              </a:ext>
            </a:extLst>
          </p:cNvPr>
          <p:cNvPicPr>
            <a:picLocks noChangeAspect="1"/>
          </p:cNvPicPr>
          <p:nvPr/>
        </p:nvPicPr>
        <p:blipFill>
          <a:blip r:embed="rId15"/>
          <a:stretch>
            <a:fillRect/>
          </a:stretch>
        </p:blipFill>
        <p:spPr>
          <a:xfrm>
            <a:off x="10401009" y="65646"/>
            <a:ext cx="1784309" cy="491072"/>
          </a:xfrm>
          <a:prstGeom prst="rect">
            <a:avLst/>
          </a:prstGeom>
        </p:spPr>
      </p:pic>
      <p:pic>
        <p:nvPicPr>
          <p:cNvPr id="23" name="Picture 22">
            <a:extLst>
              <a:ext uri="{FF2B5EF4-FFF2-40B4-BE49-F238E27FC236}">
                <a16:creationId xmlns:a16="http://schemas.microsoft.com/office/drawing/2014/main" id="{5CF34914-E9FF-48D1-4EF7-3FC9ABA3C5FF}"/>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5" name="Datumsplatzhalter 13">
            <a:extLst>
              <a:ext uri="{FF2B5EF4-FFF2-40B4-BE49-F238E27FC236}">
                <a16:creationId xmlns:a16="http://schemas.microsoft.com/office/drawing/2014/main" id="{365EE76F-B870-3783-F8C8-EACEB6A31EFB}"/>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Tree>
    <p:extLst>
      <p:ext uri="{BB962C8B-B14F-4D97-AF65-F5344CB8AC3E}">
        <p14:creationId xmlns:p14="http://schemas.microsoft.com/office/powerpoint/2010/main" val="2127812445"/>
      </p:ext>
    </p:extLst>
  </p:cSld>
  <p:clrMapOvr>
    <a:masterClrMapping/>
  </p:clrMapOvr>
  <p:transition advTm="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nodeType="withEffect">
                                  <p:stCondLst>
                                    <p:cond delay="0"/>
                                  </p:stCondLst>
                                  <p:childTnLst>
                                    <p:animEffect transition="out" filter="fade">
                                      <p:cBhvr>
                                        <p:cTn id="6" dur="200"/>
                                        <p:tgtEl>
                                          <p:spTgt spid="5"/>
                                        </p:tgtEl>
                                      </p:cBhvr>
                                    </p:animEffect>
                                    <p:set>
                                      <p:cBhvr>
                                        <p:cTn id="7" dur="1" fill="hold">
                                          <p:stCondLst>
                                            <p:cond delay="199"/>
                                          </p:stCondLst>
                                        </p:cTn>
                                        <p:tgtEl>
                                          <p:spTgt spid="5"/>
                                        </p:tgtEl>
                                        <p:attrNameLst>
                                          <p:attrName>style.visibility</p:attrName>
                                        </p:attrNameLst>
                                      </p:cBhvr>
                                      <p:to>
                                        <p:strVal val="hidden"/>
                                      </p:to>
                                    </p:set>
                                  </p:childTnLst>
                                </p:cTn>
                              </p:par>
                              <p:par>
                                <p:cTn id="8" presetID="35" presetClass="path" presetSubtype="0" accel="50000" decel="50000" fill="hold" nodeType="withEffect">
                                  <p:stCondLst>
                                    <p:cond delay="0"/>
                                  </p:stCondLst>
                                  <p:childTnLst>
                                    <p:animMotion origin="layout" path="M -4.58333E-6 -1.85185E-6 L -0.20013 -1.85185E-6 " pathEditMode="relative" rAng="0" ptsTypes="AA">
                                      <p:cBhvr>
                                        <p:cTn id="9" dur="1000" fill="hold"/>
                                        <p:tgtEl>
                                          <p:spTgt spid="17"/>
                                        </p:tgtEl>
                                        <p:attrNameLst>
                                          <p:attrName>ppt_x</p:attrName>
                                          <p:attrName>ppt_y</p:attrName>
                                        </p:attrNameLst>
                                      </p:cBhvr>
                                      <p:rCtr x="-10013" y="0"/>
                                    </p:animMotion>
                                  </p:childTnLst>
                                </p:cTn>
                              </p:par>
                              <p:par>
                                <p:cTn id="10" presetID="35" presetClass="path" presetSubtype="0" accel="50000" decel="50000" fill="hold" nodeType="withEffect">
                                  <p:stCondLst>
                                    <p:cond delay="0"/>
                                  </p:stCondLst>
                                  <p:childTnLst>
                                    <p:animMotion origin="layout" path="M 4.16667E-7 3.7037E-7 L -0.26576 3.7037E-7 " pathEditMode="relative" rAng="0" ptsTypes="AA">
                                      <p:cBhvr>
                                        <p:cTn id="11" dur="1000" fill="hold"/>
                                        <p:tgtEl>
                                          <p:spTgt spid="18"/>
                                        </p:tgtEl>
                                        <p:attrNameLst>
                                          <p:attrName>ppt_x</p:attrName>
                                          <p:attrName>ppt_y</p:attrName>
                                        </p:attrNameLst>
                                      </p:cBhvr>
                                      <p:rCtr x="-13294" y="0"/>
                                    </p:animMotion>
                                  </p:childTnLst>
                                </p:cTn>
                              </p:par>
                              <p:par>
                                <p:cTn id="12" presetID="35" presetClass="path" presetSubtype="0" accel="50000" decel="50000" fill="hold" nodeType="withEffect">
                                  <p:stCondLst>
                                    <p:cond delay="0"/>
                                  </p:stCondLst>
                                  <p:childTnLst>
                                    <p:animMotion origin="layout" path="M -2.70833E-6 3.33333E-6 L -0.32838 3.33333E-6 " pathEditMode="relative" rAng="0" ptsTypes="AA">
                                      <p:cBhvr>
                                        <p:cTn id="13" dur="1000" fill="hold"/>
                                        <p:tgtEl>
                                          <p:spTgt spid="93"/>
                                        </p:tgtEl>
                                        <p:attrNameLst>
                                          <p:attrName>ppt_x</p:attrName>
                                          <p:attrName>ppt_y</p:attrName>
                                        </p:attrNameLst>
                                      </p:cBhvr>
                                      <p:rCtr x="-16419" y="0"/>
                                    </p:animMotion>
                                  </p:childTnLst>
                                </p:cTn>
                              </p:par>
                              <p:par>
                                <p:cTn id="14" presetID="10" presetClass="entr" presetSubtype="0" fill="hold" nodeType="withEffect">
                                  <p:stCondLst>
                                    <p:cond delay="1000"/>
                                  </p:stCondLst>
                                  <p:childTnLst>
                                    <p:set>
                                      <p:cBhvr>
                                        <p:cTn id="15" dur="1" fill="hold">
                                          <p:stCondLst>
                                            <p:cond delay="0"/>
                                          </p:stCondLst>
                                        </p:cTn>
                                        <p:tgtEl>
                                          <p:spTgt spid="72"/>
                                        </p:tgtEl>
                                        <p:attrNameLst>
                                          <p:attrName>style.visibility</p:attrName>
                                        </p:attrNameLst>
                                      </p:cBhvr>
                                      <p:to>
                                        <p:strVal val="visible"/>
                                      </p:to>
                                    </p:set>
                                    <p:animEffect transition="in" filter="fade">
                                      <p:cBhvr>
                                        <p:cTn id="16" dur="500"/>
                                        <p:tgtEl>
                                          <p:spTgt spid="72"/>
                                        </p:tgtEl>
                                      </p:cBhvr>
                                    </p:animEffect>
                                  </p:childTnLst>
                                </p:cTn>
                              </p:par>
                              <p:par>
                                <p:cTn id="17" presetID="10" presetClass="entr" presetSubtype="0" fill="hold" nodeType="withEffect">
                                  <p:stCondLst>
                                    <p:cond delay="1000"/>
                                  </p:stCondLst>
                                  <p:childTnLst>
                                    <p:set>
                                      <p:cBhvr>
                                        <p:cTn id="18" dur="1" fill="hold">
                                          <p:stCondLst>
                                            <p:cond delay="0"/>
                                          </p:stCondLst>
                                        </p:cTn>
                                        <p:tgtEl>
                                          <p:spTgt spid="71"/>
                                        </p:tgtEl>
                                        <p:attrNameLst>
                                          <p:attrName>style.visibility</p:attrName>
                                        </p:attrNameLst>
                                      </p:cBhvr>
                                      <p:to>
                                        <p:strVal val="visible"/>
                                      </p:to>
                                    </p:set>
                                    <p:animEffect transition="in" filter="fade">
                                      <p:cBhvr>
                                        <p:cTn id="19" dur="500"/>
                                        <p:tgtEl>
                                          <p:spTgt spid="71"/>
                                        </p:tgtEl>
                                      </p:cBhvr>
                                    </p:animEffect>
                                  </p:childTnLst>
                                </p:cTn>
                              </p:par>
                              <p:par>
                                <p:cTn id="20" presetID="63" presetClass="path" presetSubtype="0" accel="50000" decel="50000" fill="hold" grpId="0" nodeType="withEffect">
                                  <p:stCondLst>
                                    <p:cond delay="750"/>
                                  </p:stCondLst>
                                  <p:childTnLst>
                                    <p:animMotion origin="layout" path="M 0.00104 0.00115 L 0.15755 3.7037E-6 " pathEditMode="relative" rAng="0" ptsTypes="AA">
                                      <p:cBhvr>
                                        <p:cTn id="21" dur="1000" fill="hold"/>
                                        <p:tgtEl>
                                          <p:spTgt spid="70"/>
                                        </p:tgtEl>
                                        <p:attrNameLst>
                                          <p:attrName>ppt_x</p:attrName>
                                          <p:attrName>ppt_y</p:attrName>
                                        </p:attrNameLst>
                                      </p:cBhvr>
                                      <p:rCtr x="7826" y="-6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06464B-0391-3C88-DCBF-02B9B003A808}"/>
            </a:ext>
          </a:extLst>
        </p:cNvPr>
        <p:cNvGrpSpPr/>
        <p:nvPr/>
      </p:nvGrpSpPr>
      <p:grpSpPr>
        <a:xfrm>
          <a:off x="0" y="0"/>
          <a:ext cx="0" cy="0"/>
          <a:chOff x="0" y="0"/>
          <a:chExt cx="0" cy="0"/>
        </a:xfrm>
      </p:grpSpPr>
      <p:grpSp>
        <p:nvGrpSpPr>
          <p:cNvPr id="134" name="Group 133">
            <a:extLst>
              <a:ext uri="{FF2B5EF4-FFF2-40B4-BE49-F238E27FC236}">
                <a16:creationId xmlns:a16="http://schemas.microsoft.com/office/drawing/2014/main" id="{5194C461-794E-CE57-673C-729A236D80B0}"/>
              </a:ext>
            </a:extLst>
          </p:cNvPr>
          <p:cNvGrpSpPr/>
          <p:nvPr/>
        </p:nvGrpSpPr>
        <p:grpSpPr>
          <a:xfrm>
            <a:off x="8370042" y="3068960"/>
            <a:ext cx="2880320" cy="1202650"/>
            <a:chOff x="7699917" y="1356904"/>
            <a:chExt cx="2880320" cy="1202650"/>
          </a:xfrm>
        </p:grpSpPr>
        <p:sp>
          <p:nvSpPr>
            <p:cNvPr id="135" name="TextBox 134">
              <a:extLst>
                <a:ext uri="{FF2B5EF4-FFF2-40B4-BE49-F238E27FC236}">
                  <a16:creationId xmlns:a16="http://schemas.microsoft.com/office/drawing/2014/main" id="{9B8D6E6C-80FF-1477-A4C2-D44D0145EE94}"/>
                </a:ext>
              </a:extLst>
            </p:cNvPr>
            <p:cNvSpPr txBox="1"/>
            <p:nvPr/>
          </p:nvSpPr>
          <p:spPr>
            <a:xfrm>
              <a:off x="7699917" y="1356904"/>
              <a:ext cx="2880320" cy="338554"/>
            </a:xfrm>
            <a:prstGeom prst="rect">
              <a:avLst/>
            </a:prstGeom>
            <a:noFill/>
          </p:spPr>
          <p:txBody>
            <a:bodyPr wrap="square" rtlCol="0">
              <a:spAutoFit/>
            </a:bodyPr>
            <a:lstStyle/>
            <a:p>
              <a:r>
                <a:rPr lang="de-DE" sz="1600">
                  <a:solidFill>
                    <a:srgbClr val="004750"/>
                  </a:solidFill>
                </a:rPr>
                <a:t>ev</a:t>
              </a:r>
              <a:r>
                <a:rPr lang="de-DE" sz="1600" baseline="-25000">
                  <a:solidFill>
                    <a:srgbClr val="004750"/>
                  </a:solidFill>
                </a:rPr>
                <a:t>1 </a:t>
              </a:r>
              <a:r>
                <a:rPr lang="en-US" sz="1600">
                  <a:solidFill>
                    <a:srgbClr val="004750"/>
                  </a:solidFill>
                </a:rPr>
                <a:t>∈ ℝ</a:t>
              </a:r>
              <a:r>
                <a:rPr lang="en-US" sz="1600" baseline="30000">
                  <a:solidFill>
                    <a:srgbClr val="004750"/>
                  </a:solidFill>
                </a:rPr>
                <a:t>32</a:t>
              </a:r>
            </a:p>
          </p:txBody>
        </p:sp>
        <p:sp>
          <p:nvSpPr>
            <p:cNvPr id="136" name="TextBox 135">
              <a:extLst>
                <a:ext uri="{FF2B5EF4-FFF2-40B4-BE49-F238E27FC236}">
                  <a16:creationId xmlns:a16="http://schemas.microsoft.com/office/drawing/2014/main" id="{B0664BA1-D2FC-CA69-79EC-A4E12E89833C}"/>
                </a:ext>
              </a:extLst>
            </p:cNvPr>
            <p:cNvSpPr txBox="1"/>
            <p:nvPr/>
          </p:nvSpPr>
          <p:spPr>
            <a:xfrm>
              <a:off x="7699917" y="2221000"/>
              <a:ext cx="2880320" cy="338554"/>
            </a:xfrm>
            <a:prstGeom prst="rect">
              <a:avLst/>
            </a:prstGeom>
            <a:noFill/>
          </p:spPr>
          <p:txBody>
            <a:bodyPr wrap="square" rtlCol="0">
              <a:spAutoFit/>
            </a:bodyPr>
            <a:lstStyle/>
            <a:p>
              <a:r>
                <a:rPr lang="de-DE" sz="1600">
                  <a:solidFill>
                    <a:srgbClr val="004750"/>
                  </a:solidFill>
                </a:rPr>
                <a:t>ev</a:t>
              </a:r>
              <a:r>
                <a:rPr lang="de-DE" sz="1600" baseline="-25000">
                  <a:solidFill>
                    <a:srgbClr val="004750"/>
                  </a:solidFill>
                </a:rPr>
                <a:t>n </a:t>
              </a:r>
              <a:r>
                <a:rPr lang="en-US" sz="1600">
                  <a:solidFill>
                    <a:srgbClr val="004750"/>
                  </a:solidFill>
                </a:rPr>
                <a:t>∈ ℝ</a:t>
              </a:r>
              <a:r>
                <a:rPr lang="en-US" sz="1600" baseline="30000">
                  <a:solidFill>
                    <a:srgbClr val="004750"/>
                  </a:solidFill>
                </a:rPr>
                <a:t>32</a:t>
              </a:r>
            </a:p>
          </p:txBody>
        </p:sp>
        <p:sp>
          <p:nvSpPr>
            <p:cNvPr id="137" name="TextBox 136">
              <a:extLst>
                <a:ext uri="{FF2B5EF4-FFF2-40B4-BE49-F238E27FC236}">
                  <a16:creationId xmlns:a16="http://schemas.microsoft.com/office/drawing/2014/main" id="{2A2CF6EE-7DA1-AE56-2875-8A30479DA61C}"/>
                </a:ext>
              </a:extLst>
            </p:cNvPr>
            <p:cNvSpPr txBox="1"/>
            <p:nvPr/>
          </p:nvSpPr>
          <p:spPr>
            <a:xfrm>
              <a:off x="7699917" y="1716944"/>
              <a:ext cx="2880320" cy="515013"/>
            </a:xfrm>
            <a:prstGeom prst="rect">
              <a:avLst/>
            </a:prstGeom>
            <a:noFill/>
          </p:spPr>
          <p:txBody>
            <a:bodyPr wrap="square" rtlCol="0">
              <a:spAutoFit/>
            </a:bodyPr>
            <a:lstStyle/>
            <a:p>
              <a:pPr>
                <a:lnSpc>
                  <a:spcPts val="1000"/>
                </a:lnSpc>
              </a:pPr>
              <a:r>
                <a:rPr lang="de-DE" sz="2400" b="1">
                  <a:solidFill>
                    <a:srgbClr val="004750"/>
                  </a:solidFill>
                </a:rPr>
                <a:t>.</a:t>
              </a:r>
            </a:p>
            <a:p>
              <a:pPr>
                <a:lnSpc>
                  <a:spcPts val="1000"/>
                </a:lnSpc>
              </a:pPr>
              <a:r>
                <a:rPr lang="de-DE" sz="2400" b="1">
                  <a:solidFill>
                    <a:srgbClr val="004750"/>
                  </a:solidFill>
                </a:rPr>
                <a:t>.</a:t>
              </a:r>
            </a:p>
            <a:p>
              <a:pPr>
                <a:lnSpc>
                  <a:spcPts val="1000"/>
                </a:lnSpc>
              </a:pPr>
              <a:r>
                <a:rPr lang="de-DE" sz="2400" b="1">
                  <a:solidFill>
                    <a:srgbClr val="004750"/>
                  </a:solidFill>
                </a:rPr>
                <a:t>.</a:t>
              </a:r>
            </a:p>
          </p:txBody>
        </p:sp>
      </p:grpSp>
      <p:sp>
        <p:nvSpPr>
          <p:cNvPr id="142" name="Rectangle 141">
            <a:extLst>
              <a:ext uri="{FF2B5EF4-FFF2-40B4-BE49-F238E27FC236}">
                <a16:creationId xmlns:a16="http://schemas.microsoft.com/office/drawing/2014/main" id="{AC2E787A-3BD3-FAFC-CD7A-4E8BBECA579A}"/>
              </a:ext>
            </a:extLst>
          </p:cNvPr>
          <p:cNvSpPr/>
          <p:nvPr/>
        </p:nvSpPr>
        <p:spPr>
          <a:xfrm>
            <a:off x="8112224" y="2924944"/>
            <a:ext cx="1584176" cy="1680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oliennummernplatzhalter 10">
            <a:extLst>
              <a:ext uri="{FF2B5EF4-FFF2-40B4-BE49-F238E27FC236}">
                <a16:creationId xmlns:a16="http://schemas.microsoft.com/office/drawing/2014/main" id="{4892C5BE-2AE6-D801-2D70-62CC6EA01177}"/>
              </a:ext>
            </a:extLst>
          </p:cNvPr>
          <p:cNvSpPr>
            <a:spLocks noGrp="1"/>
          </p:cNvSpPr>
          <p:nvPr>
            <p:ph type="sldNum" sz="quarter" idx="20"/>
          </p:nvPr>
        </p:nvSpPr>
        <p:spPr/>
        <p:txBody>
          <a:bodyPr/>
          <a:lstStyle/>
          <a:p>
            <a:r>
              <a:rPr lang="de-DE"/>
              <a:t>14</a:t>
            </a:r>
          </a:p>
        </p:txBody>
      </p:sp>
      <p:sp>
        <p:nvSpPr>
          <p:cNvPr id="37" name="Rectangle 36">
            <a:extLst>
              <a:ext uri="{FF2B5EF4-FFF2-40B4-BE49-F238E27FC236}">
                <a16:creationId xmlns:a16="http://schemas.microsoft.com/office/drawing/2014/main" id="{F12B84E0-18FC-458F-CC7F-1834A3029958}"/>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9600CDE3-6741-A890-9D8C-2EA9FE096564}"/>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D967CA67-CF2F-F545-B156-F10713533D24}"/>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grpSp>
        <p:nvGrpSpPr>
          <p:cNvPr id="131" name="Group 130">
            <a:extLst>
              <a:ext uri="{FF2B5EF4-FFF2-40B4-BE49-F238E27FC236}">
                <a16:creationId xmlns:a16="http://schemas.microsoft.com/office/drawing/2014/main" id="{0824955F-EB6F-892A-A0F5-D134D08774C1}"/>
              </a:ext>
            </a:extLst>
          </p:cNvPr>
          <p:cNvGrpSpPr/>
          <p:nvPr/>
        </p:nvGrpSpPr>
        <p:grpSpPr>
          <a:xfrm>
            <a:off x="10272464" y="3162454"/>
            <a:ext cx="2880320" cy="1253172"/>
            <a:chOff x="7392144" y="3162454"/>
            <a:chExt cx="2880320" cy="1253172"/>
          </a:xfrm>
        </p:grpSpPr>
        <p:sp>
          <p:nvSpPr>
            <p:cNvPr id="88" name="TextBox 87">
              <a:extLst>
                <a:ext uri="{FF2B5EF4-FFF2-40B4-BE49-F238E27FC236}">
                  <a16:creationId xmlns:a16="http://schemas.microsoft.com/office/drawing/2014/main" id="{58729FD3-F099-AF78-D1B4-4AB034BAE627}"/>
                </a:ext>
              </a:extLst>
            </p:cNvPr>
            <p:cNvSpPr txBox="1"/>
            <p:nvPr/>
          </p:nvSpPr>
          <p:spPr>
            <a:xfrm>
              <a:off x="7392144" y="3162454"/>
              <a:ext cx="2880320" cy="338554"/>
            </a:xfrm>
            <a:prstGeom prst="rect">
              <a:avLst/>
            </a:prstGeom>
            <a:noFill/>
          </p:spPr>
          <p:txBody>
            <a:bodyPr wrap="square" rtlCol="0">
              <a:spAutoFit/>
            </a:bodyPr>
            <a:lstStyle/>
            <a:p>
              <a:r>
                <a:rPr lang="de-DE" sz="1600">
                  <a:solidFill>
                    <a:srgbClr val="004750"/>
                  </a:solidFill>
                </a:rPr>
                <a:t>ev</a:t>
              </a:r>
              <a:r>
                <a:rPr lang="de-DE" sz="1600" baseline="-25000">
                  <a:solidFill>
                    <a:srgbClr val="004750"/>
                  </a:solidFill>
                </a:rPr>
                <a:t>1 </a:t>
              </a:r>
              <a:r>
                <a:rPr lang="en-US" sz="1600">
                  <a:solidFill>
                    <a:srgbClr val="004750"/>
                  </a:solidFill>
                </a:rPr>
                <a:t>∈ ℝ</a:t>
              </a:r>
              <a:r>
                <a:rPr lang="en-US" sz="1600" baseline="30000">
                  <a:solidFill>
                    <a:srgbClr val="004750"/>
                  </a:solidFill>
                </a:rPr>
                <a:t>1024</a:t>
              </a:r>
            </a:p>
          </p:txBody>
        </p:sp>
        <p:sp>
          <p:nvSpPr>
            <p:cNvPr id="89" name="TextBox 88">
              <a:extLst>
                <a:ext uri="{FF2B5EF4-FFF2-40B4-BE49-F238E27FC236}">
                  <a16:creationId xmlns:a16="http://schemas.microsoft.com/office/drawing/2014/main" id="{16F1D661-37C9-5B78-F5AA-108BC3385FE9}"/>
                </a:ext>
              </a:extLst>
            </p:cNvPr>
            <p:cNvSpPr txBox="1"/>
            <p:nvPr/>
          </p:nvSpPr>
          <p:spPr>
            <a:xfrm>
              <a:off x="7392144" y="4077072"/>
              <a:ext cx="2880320" cy="338554"/>
            </a:xfrm>
            <a:prstGeom prst="rect">
              <a:avLst/>
            </a:prstGeom>
            <a:noFill/>
          </p:spPr>
          <p:txBody>
            <a:bodyPr wrap="square" rtlCol="0">
              <a:spAutoFit/>
            </a:bodyPr>
            <a:lstStyle/>
            <a:p>
              <a:r>
                <a:rPr lang="de-DE" sz="1600">
                  <a:solidFill>
                    <a:srgbClr val="004750"/>
                  </a:solidFill>
                </a:rPr>
                <a:t>ev</a:t>
              </a:r>
              <a:r>
                <a:rPr lang="de-DE" sz="1600" baseline="-25000">
                  <a:solidFill>
                    <a:srgbClr val="004750"/>
                  </a:solidFill>
                </a:rPr>
                <a:t>n </a:t>
              </a:r>
              <a:r>
                <a:rPr lang="en-US" sz="1600">
                  <a:solidFill>
                    <a:srgbClr val="004750"/>
                  </a:solidFill>
                </a:rPr>
                <a:t>∈ ℝ</a:t>
              </a:r>
              <a:r>
                <a:rPr lang="en-US" sz="1600" baseline="30000">
                  <a:solidFill>
                    <a:srgbClr val="004750"/>
                  </a:solidFill>
                </a:rPr>
                <a:t>1024</a:t>
              </a:r>
            </a:p>
          </p:txBody>
        </p:sp>
        <p:sp>
          <p:nvSpPr>
            <p:cNvPr id="90" name="TextBox 89">
              <a:extLst>
                <a:ext uri="{FF2B5EF4-FFF2-40B4-BE49-F238E27FC236}">
                  <a16:creationId xmlns:a16="http://schemas.microsoft.com/office/drawing/2014/main" id="{934BEE2B-313F-0D62-CACD-C5EDB45B904B}"/>
                </a:ext>
              </a:extLst>
            </p:cNvPr>
            <p:cNvSpPr txBox="1"/>
            <p:nvPr/>
          </p:nvSpPr>
          <p:spPr>
            <a:xfrm>
              <a:off x="7392144" y="3562059"/>
              <a:ext cx="2880320" cy="515013"/>
            </a:xfrm>
            <a:prstGeom prst="rect">
              <a:avLst/>
            </a:prstGeom>
            <a:noFill/>
          </p:spPr>
          <p:txBody>
            <a:bodyPr wrap="square" rtlCol="0">
              <a:spAutoFit/>
            </a:bodyPr>
            <a:lstStyle/>
            <a:p>
              <a:pPr>
                <a:lnSpc>
                  <a:spcPts val="1000"/>
                </a:lnSpc>
              </a:pPr>
              <a:r>
                <a:rPr lang="de-DE" sz="2400" b="1">
                  <a:solidFill>
                    <a:srgbClr val="004750"/>
                  </a:solidFill>
                </a:rPr>
                <a:t>.</a:t>
              </a:r>
            </a:p>
            <a:p>
              <a:pPr>
                <a:lnSpc>
                  <a:spcPts val="1000"/>
                </a:lnSpc>
              </a:pPr>
              <a:r>
                <a:rPr lang="de-DE" sz="2400" b="1">
                  <a:solidFill>
                    <a:srgbClr val="004750"/>
                  </a:solidFill>
                </a:rPr>
                <a:t>.</a:t>
              </a:r>
            </a:p>
            <a:p>
              <a:pPr>
                <a:lnSpc>
                  <a:spcPts val="1000"/>
                </a:lnSpc>
              </a:pPr>
              <a:r>
                <a:rPr lang="de-DE" sz="2400" b="1">
                  <a:solidFill>
                    <a:srgbClr val="004750"/>
                  </a:solidFill>
                </a:rPr>
                <a:t>.</a:t>
              </a:r>
            </a:p>
          </p:txBody>
        </p:sp>
      </p:grpSp>
      <p:grpSp>
        <p:nvGrpSpPr>
          <p:cNvPr id="130" name="Group 129">
            <a:extLst>
              <a:ext uri="{FF2B5EF4-FFF2-40B4-BE49-F238E27FC236}">
                <a16:creationId xmlns:a16="http://schemas.microsoft.com/office/drawing/2014/main" id="{B6D6219B-F8C2-A90C-3295-0D7EA1A13C53}"/>
              </a:ext>
            </a:extLst>
          </p:cNvPr>
          <p:cNvGrpSpPr/>
          <p:nvPr/>
        </p:nvGrpSpPr>
        <p:grpSpPr>
          <a:xfrm>
            <a:off x="5148032" y="1484728"/>
            <a:ext cx="4763370" cy="4680576"/>
            <a:chOff x="2267712" y="1484784"/>
            <a:chExt cx="4763370" cy="4680576"/>
          </a:xfrm>
        </p:grpSpPr>
        <p:cxnSp>
          <p:nvCxnSpPr>
            <p:cNvPr id="25" name="Straight Connector 24">
              <a:extLst>
                <a:ext uri="{FF2B5EF4-FFF2-40B4-BE49-F238E27FC236}">
                  <a16:creationId xmlns:a16="http://schemas.microsoft.com/office/drawing/2014/main" id="{1D80E779-F0DE-D4ED-0432-47FF9A408FAE}"/>
                </a:ext>
              </a:extLst>
            </p:cNvPr>
            <p:cNvCxnSpPr>
              <a:cxnSpLocks/>
              <a:endCxn id="22" idx="1"/>
            </p:cNvCxnSpPr>
            <p:nvPr/>
          </p:nvCxnSpPr>
          <p:spPr>
            <a:xfrm>
              <a:off x="2785911" y="1970016"/>
              <a:ext cx="1854126" cy="1835630"/>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6C322C6-16FD-D2DA-5D00-48EBAA753CAF}"/>
                </a:ext>
              </a:extLst>
            </p:cNvPr>
            <p:cNvCxnSpPr>
              <a:cxnSpLocks/>
              <a:endCxn id="22" idx="1"/>
            </p:cNvCxnSpPr>
            <p:nvPr/>
          </p:nvCxnSpPr>
          <p:spPr>
            <a:xfrm>
              <a:off x="2784217" y="2762966"/>
              <a:ext cx="1855820" cy="1042680"/>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C7D49E8-529C-8195-0F39-F545D3B92E5D}"/>
                </a:ext>
              </a:extLst>
            </p:cNvPr>
            <p:cNvCxnSpPr>
              <a:cxnSpLocks/>
              <a:endCxn id="22" idx="1"/>
            </p:cNvCxnSpPr>
            <p:nvPr/>
          </p:nvCxnSpPr>
          <p:spPr>
            <a:xfrm>
              <a:off x="2784955" y="3533196"/>
              <a:ext cx="1855082" cy="272450"/>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4DDE952-F873-8D83-E7BF-569B590B82B3}"/>
                </a:ext>
              </a:extLst>
            </p:cNvPr>
            <p:cNvCxnSpPr>
              <a:cxnSpLocks/>
              <a:endCxn id="22" idx="1"/>
            </p:cNvCxnSpPr>
            <p:nvPr/>
          </p:nvCxnSpPr>
          <p:spPr>
            <a:xfrm flipV="1">
              <a:off x="2783632" y="3805646"/>
              <a:ext cx="1856405" cy="494952"/>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37CF34C-A55E-A06B-B713-D979B989A135}"/>
                </a:ext>
              </a:extLst>
            </p:cNvPr>
            <p:cNvCxnSpPr>
              <a:cxnSpLocks/>
              <a:endCxn id="22" idx="1"/>
            </p:cNvCxnSpPr>
            <p:nvPr/>
          </p:nvCxnSpPr>
          <p:spPr>
            <a:xfrm flipV="1">
              <a:off x="2786313" y="3805646"/>
              <a:ext cx="1853724" cy="1264791"/>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9246C9E-B53D-695A-BF0F-5F614C57034F}"/>
                </a:ext>
              </a:extLst>
            </p:cNvPr>
            <p:cNvCxnSpPr>
              <a:cxnSpLocks/>
              <a:endCxn id="22" idx="1"/>
            </p:cNvCxnSpPr>
            <p:nvPr/>
          </p:nvCxnSpPr>
          <p:spPr>
            <a:xfrm flipV="1">
              <a:off x="2784955" y="3805646"/>
              <a:ext cx="1855082" cy="2071804"/>
            </a:xfrm>
            <a:prstGeom prst="line">
              <a:avLst/>
            </a:prstGeom>
            <a:ln w="57150">
              <a:solidFill>
                <a:srgbClr val="004750"/>
              </a:solidFill>
            </a:ln>
          </p:spPr>
          <p:style>
            <a:lnRef idx="1">
              <a:schemeClr val="accent1"/>
            </a:lnRef>
            <a:fillRef idx="0">
              <a:schemeClr val="accent1"/>
            </a:fillRef>
            <a:effectRef idx="0">
              <a:schemeClr val="accent1"/>
            </a:effectRef>
            <a:fontRef idx="minor">
              <a:schemeClr val="tx1"/>
            </a:fontRef>
          </p:style>
        </p:cxnSp>
        <p:pic>
          <p:nvPicPr>
            <p:cNvPr id="16" name="Picture 15" descr="A white rectangular object with a black border&#10;&#10;AI-generated content may be incorrect.">
              <a:extLst>
                <a:ext uri="{FF2B5EF4-FFF2-40B4-BE49-F238E27FC236}">
                  <a16:creationId xmlns:a16="http://schemas.microsoft.com/office/drawing/2014/main" id="{C38523FF-54E3-95F6-0481-85AF95C11F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0037" y="2318741"/>
              <a:ext cx="2391045" cy="3027437"/>
            </a:xfrm>
            <a:prstGeom prst="rect">
              <a:avLst/>
            </a:prstGeom>
          </p:spPr>
        </p:pic>
        <p:sp>
          <p:nvSpPr>
            <p:cNvPr id="22" name="TextBox 21">
              <a:extLst>
                <a:ext uri="{FF2B5EF4-FFF2-40B4-BE49-F238E27FC236}">
                  <a16:creationId xmlns:a16="http://schemas.microsoft.com/office/drawing/2014/main" id="{BE73125B-08C8-AA71-E6C4-604B350508A7}"/>
                </a:ext>
              </a:extLst>
            </p:cNvPr>
            <p:cNvSpPr txBox="1"/>
            <p:nvPr/>
          </p:nvSpPr>
          <p:spPr>
            <a:xfrm>
              <a:off x="4640037" y="3390147"/>
              <a:ext cx="2391045" cy="830997"/>
            </a:xfrm>
            <a:prstGeom prst="rect">
              <a:avLst/>
            </a:prstGeom>
            <a:noFill/>
          </p:spPr>
          <p:txBody>
            <a:bodyPr wrap="square" rtlCol="0">
              <a:spAutoFit/>
            </a:bodyPr>
            <a:lstStyle/>
            <a:p>
              <a:pPr algn="ctr"/>
              <a:r>
                <a:rPr lang="en-GB" sz="2400" b="1">
                  <a:latin typeface="+mj-lt"/>
                </a:rPr>
                <a:t>Characteristics</a:t>
              </a:r>
            </a:p>
            <a:p>
              <a:pPr algn="ctr"/>
              <a:r>
                <a:rPr lang="en-GB" sz="2400" b="1">
                  <a:latin typeface="+mj-lt"/>
                </a:rPr>
                <a:t>Extractor</a:t>
              </a:r>
              <a:endParaRPr lang="en-GB" sz="2400">
                <a:latin typeface="+mj-lt"/>
              </a:endParaRPr>
            </a:p>
          </p:txBody>
        </p:sp>
        <p:grpSp>
          <p:nvGrpSpPr>
            <p:cNvPr id="115" name="Group 114">
              <a:extLst>
                <a:ext uri="{FF2B5EF4-FFF2-40B4-BE49-F238E27FC236}">
                  <a16:creationId xmlns:a16="http://schemas.microsoft.com/office/drawing/2014/main" id="{652619C7-0B9F-C696-1BBD-DD5F355BF7BD}"/>
                </a:ext>
              </a:extLst>
            </p:cNvPr>
            <p:cNvGrpSpPr/>
            <p:nvPr/>
          </p:nvGrpSpPr>
          <p:grpSpPr>
            <a:xfrm>
              <a:off x="2279576" y="1484784"/>
              <a:ext cx="738789" cy="4676901"/>
              <a:chOff x="4710497" y="1283488"/>
              <a:chExt cx="738789" cy="4676901"/>
            </a:xfrm>
          </p:grpSpPr>
          <p:pic>
            <p:nvPicPr>
              <p:cNvPr id="116" name="Picture 115">
                <a:extLst>
                  <a:ext uri="{FF2B5EF4-FFF2-40B4-BE49-F238E27FC236}">
                    <a16:creationId xmlns:a16="http://schemas.microsoft.com/office/drawing/2014/main" id="{D0A333BD-BEF9-7AE9-C54D-F97F14A9F0E9}"/>
                  </a:ext>
                </a:extLst>
              </p:cNvPr>
              <p:cNvPicPr>
                <a:picLocks noChangeAspect="1"/>
              </p:cNvPicPr>
              <p:nvPr/>
            </p:nvPicPr>
            <p:blipFill>
              <a:blip r:embed="rId4"/>
              <a:stretch>
                <a:fillRect/>
              </a:stretch>
            </p:blipFill>
            <p:spPr>
              <a:xfrm>
                <a:off x="4711265" y="1283488"/>
                <a:ext cx="737619" cy="761568"/>
              </a:xfrm>
              <a:prstGeom prst="rect">
                <a:avLst/>
              </a:prstGeom>
            </p:spPr>
          </p:pic>
          <p:pic>
            <p:nvPicPr>
              <p:cNvPr id="117" name="Picture 116">
                <a:extLst>
                  <a:ext uri="{FF2B5EF4-FFF2-40B4-BE49-F238E27FC236}">
                    <a16:creationId xmlns:a16="http://schemas.microsoft.com/office/drawing/2014/main" id="{4C95454A-DB6B-FA76-968F-865092B83BA2}"/>
                  </a:ext>
                </a:extLst>
              </p:cNvPr>
              <p:cNvPicPr>
                <a:picLocks noChangeAspect="1"/>
              </p:cNvPicPr>
              <p:nvPr/>
            </p:nvPicPr>
            <p:blipFill>
              <a:blip r:embed="rId5"/>
              <a:stretch>
                <a:fillRect/>
              </a:stretch>
            </p:blipFill>
            <p:spPr>
              <a:xfrm>
                <a:off x="4710497" y="2096051"/>
                <a:ext cx="736693" cy="722342"/>
              </a:xfrm>
              <a:prstGeom prst="rect">
                <a:avLst/>
              </a:prstGeom>
            </p:spPr>
          </p:pic>
          <p:pic>
            <p:nvPicPr>
              <p:cNvPr id="118" name="Picture 117">
                <a:extLst>
                  <a:ext uri="{FF2B5EF4-FFF2-40B4-BE49-F238E27FC236}">
                    <a16:creationId xmlns:a16="http://schemas.microsoft.com/office/drawing/2014/main" id="{D68D55F0-E995-A6D3-0752-38F271F4FA1A}"/>
                  </a:ext>
                </a:extLst>
              </p:cNvPr>
              <p:cNvPicPr>
                <a:picLocks noChangeAspect="1"/>
              </p:cNvPicPr>
              <p:nvPr/>
            </p:nvPicPr>
            <p:blipFill>
              <a:blip r:embed="rId6"/>
              <a:stretch>
                <a:fillRect/>
              </a:stretch>
            </p:blipFill>
            <p:spPr>
              <a:xfrm>
                <a:off x="4711820" y="2873691"/>
                <a:ext cx="736108" cy="707521"/>
              </a:xfrm>
              <a:prstGeom prst="rect">
                <a:avLst/>
              </a:prstGeom>
            </p:spPr>
          </p:pic>
          <p:pic>
            <p:nvPicPr>
              <p:cNvPr id="119" name="Picture 118">
                <a:extLst>
                  <a:ext uri="{FF2B5EF4-FFF2-40B4-BE49-F238E27FC236}">
                    <a16:creationId xmlns:a16="http://schemas.microsoft.com/office/drawing/2014/main" id="{8E8703DD-F75A-2FA9-A03F-07CEECFF1100}"/>
                  </a:ext>
                </a:extLst>
              </p:cNvPr>
              <p:cNvPicPr>
                <a:picLocks noChangeAspect="1"/>
              </p:cNvPicPr>
              <p:nvPr/>
            </p:nvPicPr>
            <p:blipFill>
              <a:blip r:embed="rId7"/>
              <a:stretch>
                <a:fillRect/>
              </a:stretch>
            </p:blipFill>
            <p:spPr>
              <a:xfrm>
                <a:off x="4712642" y="3639710"/>
                <a:ext cx="733963" cy="710287"/>
              </a:xfrm>
              <a:prstGeom prst="rect">
                <a:avLst/>
              </a:prstGeom>
            </p:spPr>
          </p:pic>
          <p:pic>
            <p:nvPicPr>
              <p:cNvPr id="120" name="Picture 119">
                <a:extLst>
                  <a:ext uri="{FF2B5EF4-FFF2-40B4-BE49-F238E27FC236}">
                    <a16:creationId xmlns:a16="http://schemas.microsoft.com/office/drawing/2014/main" id="{3C3CFAAA-DFB2-34E9-EA1C-5D3D06CAB5D1}"/>
                  </a:ext>
                </a:extLst>
              </p:cNvPr>
              <p:cNvPicPr>
                <a:picLocks noChangeAspect="1"/>
              </p:cNvPicPr>
              <p:nvPr/>
            </p:nvPicPr>
            <p:blipFill>
              <a:blip r:embed="rId8"/>
              <a:stretch>
                <a:fillRect/>
              </a:stretch>
            </p:blipFill>
            <p:spPr>
              <a:xfrm>
                <a:off x="4710497" y="4404862"/>
                <a:ext cx="738789" cy="719662"/>
              </a:xfrm>
              <a:prstGeom prst="rect">
                <a:avLst/>
              </a:prstGeom>
            </p:spPr>
          </p:pic>
          <p:pic>
            <p:nvPicPr>
              <p:cNvPr id="121" name="Picture 120">
                <a:extLst>
                  <a:ext uri="{FF2B5EF4-FFF2-40B4-BE49-F238E27FC236}">
                    <a16:creationId xmlns:a16="http://schemas.microsoft.com/office/drawing/2014/main" id="{E9344F72-60EA-8B0B-176D-DE5D01394B6A}"/>
                  </a:ext>
                </a:extLst>
              </p:cNvPr>
              <p:cNvPicPr>
                <a:picLocks noChangeAspect="1"/>
              </p:cNvPicPr>
              <p:nvPr/>
            </p:nvPicPr>
            <p:blipFill>
              <a:blip r:embed="rId9"/>
              <a:stretch>
                <a:fillRect/>
              </a:stretch>
            </p:blipFill>
            <p:spPr>
              <a:xfrm>
                <a:off x="4713352" y="5183022"/>
                <a:ext cx="734576" cy="777367"/>
              </a:xfrm>
              <a:prstGeom prst="rect">
                <a:avLst/>
              </a:prstGeom>
            </p:spPr>
          </p:pic>
        </p:grpSp>
        <p:grpSp>
          <p:nvGrpSpPr>
            <p:cNvPr id="122" name="Group 121">
              <a:extLst>
                <a:ext uri="{FF2B5EF4-FFF2-40B4-BE49-F238E27FC236}">
                  <a16:creationId xmlns:a16="http://schemas.microsoft.com/office/drawing/2014/main" id="{BBFC46B6-267F-4C83-182B-971B7952B224}"/>
                </a:ext>
              </a:extLst>
            </p:cNvPr>
            <p:cNvGrpSpPr/>
            <p:nvPr/>
          </p:nvGrpSpPr>
          <p:grpSpPr>
            <a:xfrm>
              <a:off x="2267712" y="3840480"/>
              <a:ext cx="757315" cy="2320012"/>
              <a:chOff x="5502059" y="3639710"/>
              <a:chExt cx="757315" cy="2320012"/>
            </a:xfrm>
          </p:grpSpPr>
          <p:pic>
            <p:nvPicPr>
              <p:cNvPr id="123" name="Picture 122">
                <a:extLst>
                  <a:ext uri="{FF2B5EF4-FFF2-40B4-BE49-F238E27FC236}">
                    <a16:creationId xmlns:a16="http://schemas.microsoft.com/office/drawing/2014/main" id="{7AB5E814-7135-26BC-CE16-F79F3E134F6D}"/>
                  </a:ext>
                </a:extLst>
              </p:cNvPr>
              <p:cNvPicPr>
                <a:picLocks noChangeAspect="1"/>
              </p:cNvPicPr>
              <p:nvPr/>
            </p:nvPicPr>
            <p:blipFill>
              <a:blip r:embed="rId10"/>
              <a:stretch>
                <a:fillRect/>
              </a:stretch>
            </p:blipFill>
            <p:spPr>
              <a:xfrm>
                <a:off x="5502060" y="3639710"/>
                <a:ext cx="754204" cy="711379"/>
              </a:xfrm>
              <a:prstGeom prst="rect">
                <a:avLst/>
              </a:prstGeom>
            </p:spPr>
          </p:pic>
          <p:pic>
            <p:nvPicPr>
              <p:cNvPr id="124" name="Picture 123">
                <a:extLst>
                  <a:ext uri="{FF2B5EF4-FFF2-40B4-BE49-F238E27FC236}">
                    <a16:creationId xmlns:a16="http://schemas.microsoft.com/office/drawing/2014/main" id="{BC92051D-45A0-42F0-C189-AF83888B5C11}"/>
                  </a:ext>
                </a:extLst>
              </p:cNvPr>
              <p:cNvPicPr>
                <a:picLocks noChangeAspect="1"/>
              </p:cNvPicPr>
              <p:nvPr/>
            </p:nvPicPr>
            <p:blipFill>
              <a:blip r:embed="rId11"/>
              <a:stretch>
                <a:fillRect/>
              </a:stretch>
            </p:blipFill>
            <p:spPr>
              <a:xfrm>
                <a:off x="5502059" y="4404862"/>
                <a:ext cx="756091" cy="722700"/>
              </a:xfrm>
              <a:prstGeom prst="rect">
                <a:avLst/>
              </a:prstGeom>
            </p:spPr>
          </p:pic>
          <p:pic>
            <p:nvPicPr>
              <p:cNvPr id="125" name="Picture 124">
                <a:extLst>
                  <a:ext uri="{FF2B5EF4-FFF2-40B4-BE49-F238E27FC236}">
                    <a16:creationId xmlns:a16="http://schemas.microsoft.com/office/drawing/2014/main" id="{1484CC50-1D45-D731-8BE2-96E8430BF1DC}"/>
                  </a:ext>
                </a:extLst>
              </p:cNvPr>
              <p:cNvPicPr>
                <a:picLocks noChangeAspect="1"/>
              </p:cNvPicPr>
              <p:nvPr/>
            </p:nvPicPr>
            <p:blipFill>
              <a:blip r:embed="rId12"/>
              <a:stretch>
                <a:fillRect/>
              </a:stretch>
            </p:blipFill>
            <p:spPr>
              <a:xfrm>
                <a:off x="5508490" y="5185478"/>
                <a:ext cx="750884" cy="774244"/>
              </a:xfrm>
              <a:prstGeom prst="rect">
                <a:avLst/>
              </a:prstGeom>
            </p:spPr>
          </p:pic>
        </p:grpSp>
        <p:pic>
          <p:nvPicPr>
            <p:cNvPr id="126" name="Picture 125">
              <a:extLst>
                <a:ext uri="{FF2B5EF4-FFF2-40B4-BE49-F238E27FC236}">
                  <a16:creationId xmlns:a16="http://schemas.microsoft.com/office/drawing/2014/main" id="{D07133A4-C10A-1C14-58CF-BCE226E1248F}"/>
                </a:ext>
              </a:extLst>
            </p:cNvPr>
            <p:cNvPicPr>
              <a:picLocks noChangeAspect="1"/>
            </p:cNvPicPr>
            <p:nvPr/>
          </p:nvPicPr>
          <p:blipFill>
            <a:blip r:embed="rId13"/>
            <a:stretch>
              <a:fillRect/>
            </a:stretch>
          </p:blipFill>
          <p:spPr>
            <a:xfrm>
              <a:off x="2306046" y="5380641"/>
              <a:ext cx="709638" cy="784719"/>
            </a:xfrm>
            <a:prstGeom prst="rect">
              <a:avLst/>
            </a:prstGeom>
          </p:spPr>
        </p:pic>
      </p:grpSp>
      <p:grpSp>
        <p:nvGrpSpPr>
          <p:cNvPr id="140" name="Group 139">
            <a:extLst>
              <a:ext uri="{FF2B5EF4-FFF2-40B4-BE49-F238E27FC236}">
                <a16:creationId xmlns:a16="http://schemas.microsoft.com/office/drawing/2014/main" id="{EB514AC3-6DC3-F211-3C15-D16D364287D6}"/>
              </a:ext>
            </a:extLst>
          </p:cNvPr>
          <p:cNvGrpSpPr/>
          <p:nvPr/>
        </p:nvGrpSpPr>
        <p:grpSpPr>
          <a:xfrm>
            <a:off x="7512238" y="2297347"/>
            <a:ext cx="2391045" cy="2961995"/>
            <a:chOff x="4631918" y="2297347"/>
            <a:chExt cx="2391045" cy="2961995"/>
          </a:xfrm>
        </p:grpSpPr>
        <p:pic>
          <p:nvPicPr>
            <p:cNvPr id="133" name="Picture 132" descr="A white rectangular object with black border&#10;&#10;AI-generated content may be incorrect.">
              <a:extLst>
                <a:ext uri="{FF2B5EF4-FFF2-40B4-BE49-F238E27FC236}">
                  <a16:creationId xmlns:a16="http://schemas.microsoft.com/office/drawing/2014/main" id="{C888791B-E626-EEE2-A2B5-54EAC8005916}"/>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876043" y="2297347"/>
              <a:ext cx="1960757" cy="2961995"/>
            </a:xfrm>
            <a:prstGeom prst="rect">
              <a:avLst/>
            </a:prstGeom>
          </p:spPr>
        </p:pic>
        <p:sp>
          <p:nvSpPr>
            <p:cNvPr id="138" name="TextBox 137">
              <a:extLst>
                <a:ext uri="{FF2B5EF4-FFF2-40B4-BE49-F238E27FC236}">
                  <a16:creationId xmlns:a16="http://schemas.microsoft.com/office/drawing/2014/main" id="{1C355161-8B6A-F2F5-053C-5C2ABDD38523}"/>
                </a:ext>
              </a:extLst>
            </p:cNvPr>
            <p:cNvSpPr txBox="1"/>
            <p:nvPr/>
          </p:nvSpPr>
          <p:spPr>
            <a:xfrm>
              <a:off x="4631918" y="3543399"/>
              <a:ext cx="2391045" cy="461665"/>
            </a:xfrm>
            <a:prstGeom prst="rect">
              <a:avLst/>
            </a:prstGeom>
            <a:noFill/>
          </p:spPr>
          <p:txBody>
            <a:bodyPr wrap="square" rtlCol="0">
              <a:spAutoFit/>
            </a:bodyPr>
            <a:lstStyle/>
            <a:p>
              <a:pPr algn="ctr"/>
              <a:r>
                <a:rPr lang="en-GB" sz="2400" b="1">
                  <a:latin typeface="+mj-lt"/>
                </a:rPr>
                <a:t>Compressor</a:t>
              </a:r>
              <a:endParaRPr lang="en-GB" sz="2400">
                <a:latin typeface="+mj-lt"/>
              </a:endParaRPr>
            </a:p>
          </p:txBody>
        </p:sp>
      </p:grpSp>
      <p:sp>
        <p:nvSpPr>
          <p:cNvPr id="4" name="Datumsplatzhalter 13">
            <a:extLst>
              <a:ext uri="{FF2B5EF4-FFF2-40B4-BE49-F238E27FC236}">
                <a16:creationId xmlns:a16="http://schemas.microsoft.com/office/drawing/2014/main" id="{4A85D506-4B26-C194-4D7D-D1082B758F87}"/>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5" name="Rectangle 35">
            <a:extLst>
              <a:ext uri="{FF2B5EF4-FFF2-40B4-BE49-F238E27FC236}">
                <a16:creationId xmlns:a16="http://schemas.microsoft.com/office/drawing/2014/main" id="{BE607C32-9F88-A0B3-7928-95ED7A0B1992}"/>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29" descr="Ein Bild, das Entwurf, Symbol, Clipart, Grafiken enthält.&#10;&#10;KI-generierte Inhalte können fehlerhaft sein.">
            <a:extLst>
              <a:ext uri="{FF2B5EF4-FFF2-40B4-BE49-F238E27FC236}">
                <a16:creationId xmlns:a16="http://schemas.microsoft.com/office/drawing/2014/main" id="{1A541F02-184A-76D7-BE8A-7F7C019255AB}"/>
              </a:ext>
            </a:extLst>
          </p:cNvPr>
          <p:cNvPicPr>
            <a:picLocks noChangeAspect="1"/>
          </p:cNvPicPr>
          <p:nvPr/>
        </p:nvPicPr>
        <p:blipFill>
          <a:blip r:embed="rId1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7" name="Grafik 6" descr="Ein Bild, das Logo, Symbol, Grafiken, Design enthält.&#10;&#10;KI-generierte Inhalte können fehlerhaft sein.">
            <a:extLst>
              <a:ext uri="{FF2B5EF4-FFF2-40B4-BE49-F238E27FC236}">
                <a16:creationId xmlns:a16="http://schemas.microsoft.com/office/drawing/2014/main" id="{77795D2E-8D83-0C4E-D196-382C4BB9D76C}"/>
              </a:ext>
            </a:extLst>
          </p:cNvPr>
          <p:cNvPicPr>
            <a:picLocks noChangeAspect="1"/>
          </p:cNvPicPr>
          <p:nvPr/>
        </p:nvPicPr>
        <p:blipFill>
          <a:blip r:embed="rId16"/>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C5D5436A-399A-E150-571A-5F3BF67CD189}"/>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 name="Textplatzhalter 1">
            <a:extLst>
              <a:ext uri="{FF2B5EF4-FFF2-40B4-BE49-F238E27FC236}">
                <a16:creationId xmlns:a16="http://schemas.microsoft.com/office/drawing/2014/main" id="{D4F1E9A4-AAEC-3D42-4156-0E484C298AF1}"/>
              </a:ext>
            </a:extLst>
          </p:cNvPr>
          <p:cNvSpPr txBox="1">
            <a:spLocks/>
          </p:cNvSpPr>
          <p:nvPr/>
        </p:nvSpPr>
        <p:spPr>
          <a:xfrm>
            <a:off x="823020" y="2006418"/>
            <a:ext cx="3760812" cy="2016928"/>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de-DE" sz="1400" dirty="0"/>
              <a:t>Extract characteristics of each patch (DenseNet-121) and compress (custom trained Autoencoder)</a:t>
            </a:r>
          </a:p>
          <a:p>
            <a:r>
              <a:rPr lang="de-DE" sz="1400" dirty="0"/>
              <a:t>Characteristics could include ...</a:t>
            </a:r>
          </a:p>
          <a:p>
            <a:pPr lvl="1"/>
            <a:r>
              <a:rPr lang="de-DE" sz="1400" dirty="0">
                <a:solidFill>
                  <a:schemeClr val="tx1"/>
                </a:solidFill>
              </a:rPr>
              <a:t>Texture</a:t>
            </a:r>
          </a:p>
          <a:p>
            <a:pPr lvl="1"/>
            <a:r>
              <a:rPr lang="de-DE" sz="1400" dirty="0">
                <a:solidFill>
                  <a:schemeClr val="tx1"/>
                </a:solidFill>
              </a:rPr>
              <a:t>Color</a:t>
            </a:r>
          </a:p>
          <a:p>
            <a:pPr lvl="1"/>
            <a:r>
              <a:rPr lang="de-DE" sz="1400" dirty="0">
                <a:solidFill>
                  <a:schemeClr val="tx1"/>
                </a:solidFill>
              </a:rPr>
              <a:t>Curvature </a:t>
            </a:r>
          </a:p>
          <a:p>
            <a:pPr lvl="1"/>
            <a:r>
              <a:rPr lang="de-DE" sz="1400" dirty="0">
                <a:solidFill>
                  <a:schemeClr val="tx1"/>
                </a:solidFill>
              </a:rPr>
              <a:t>...</a:t>
            </a:r>
          </a:p>
          <a:p>
            <a:r>
              <a:rPr lang="de-DE" sz="1400" dirty="0"/>
              <a:t>Not an image anymore but a numerical representation</a:t>
            </a:r>
            <a:r>
              <a:rPr lang="de-DE" sz="1400" dirty="0">
                <a:solidFill>
                  <a:schemeClr val="tx1"/>
                </a:solidFill>
              </a:rPr>
              <a:t> of the characteristics</a:t>
            </a:r>
          </a:p>
          <a:p>
            <a:pPr lvl="1"/>
            <a:r>
              <a:rPr lang="de-DE" sz="1400" b="1" dirty="0">
                <a:solidFill>
                  <a:srgbClr val="004750"/>
                </a:solidFill>
              </a:rPr>
              <a:t>Assumption: Similar characteristics have similar numerical representations</a:t>
            </a:r>
            <a:endParaRPr lang="en-US" sz="1400" b="1" dirty="0">
              <a:solidFill>
                <a:srgbClr val="004750"/>
              </a:solidFill>
            </a:endParaRPr>
          </a:p>
        </p:txBody>
      </p:sp>
    </p:spTree>
    <p:extLst>
      <p:ext uri="{BB962C8B-B14F-4D97-AF65-F5344CB8AC3E}">
        <p14:creationId xmlns:p14="http://schemas.microsoft.com/office/powerpoint/2010/main" val="367793833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50"/>
                                        <p:tgtEl>
                                          <p:spTgt spid="130"/>
                                        </p:tgtEl>
                                      </p:cBhvr>
                                    </p:animEffect>
                                    <p:set>
                                      <p:cBhvr>
                                        <p:cTn id="7" dur="1" fill="hold">
                                          <p:stCondLst>
                                            <p:cond delay="249"/>
                                          </p:stCondLst>
                                        </p:cTn>
                                        <p:tgtEl>
                                          <p:spTgt spid="130"/>
                                        </p:tgtEl>
                                        <p:attrNameLst>
                                          <p:attrName>style.visibility</p:attrName>
                                        </p:attrNameLst>
                                      </p:cBhvr>
                                      <p:to>
                                        <p:strVal val="hidden"/>
                                      </p:to>
                                    </p:set>
                                  </p:childTnLst>
                                </p:cTn>
                              </p:par>
                              <p:par>
                                <p:cTn id="8" presetID="35" presetClass="path" presetSubtype="0" accel="50000" decel="50000" fill="hold" nodeType="withEffect">
                                  <p:stCondLst>
                                    <p:cond delay="0"/>
                                  </p:stCondLst>
                                  <p:childTnLst>
                                    <p:animMotion origin="layout" path="M 2.91667E-6 -4.81481E-6 L -0.33659 -4.81481E-6 " pathEditMode="relative" rAng="0" ptsTypes="AA">
                                      <p:cBhvr>
                                        <p:cTn id="9" dur="1000" fill="hold"/>
                                        <p:tgtEl>
                                          <p:spTgt spid="131"/>
                                        </p:tgtEl>
                                        <p:attrNameLst>
                                          <p:attrName>ppt_x</p:attrName>
                                          <p:attrName>ppt_y</p:attrName>
                                        </p:attrNameLst>
                                      </p:cBhvr>
                                      <p:rCtr x="-16836" y="0"/>
                                    </p:animMotion>
                                  </p:childTnLst>
                                </p:cTn>
                              </p:par>
                              <p:par>
                                <p:cTn id="10" presetID="10" presetClass="entr" presetSubtype="0" fill="hold" nodeType="withEffect">
                                  <p:stCondLst>
                                    <p:cond delay="1000"/>
                                  </p:stCondLst>
                                  <p:childTnLst>
                                    <p:set>
                                      <p:cBhvr>
                                        <p:cTn id="11" dur="1" fill="hold">
                                          <p:stCondLst>
                                            <p:cond delay="0"/>
                                          </p:stCondLst>
                                        </p:cTn>
                                        <p:tgtEl>
                                          <p:spTgt spid="140"/>
                                        </p:tgtEl>
                                        <p:attrNameLst>
                                          <p:attrName>style.visibility</p:attrName>
                                        </p:attrNameLst>
                                      </p:cBhvr>
                                      <p:to>
                                        <p:strVal val="visible"/>
                                      </p:to>
                                    </p:set>
                                    <p:animEffect transition="in" filter="fade">
                                      <p:cBhvr>
                                        <p:cTn id="12" dur="250"/>
                                        <p:tgtEl>
                                          <p:spTgt spid="140"/>
                                        </p:tgtEl>
                                      </p:cBhvr>
                                    </p:animEffect>
                                  </p:childTnLst>
                                </p:cTn>
                              </p:par>
                              <p:par>
                                <p:cTn id="13" presetID="63" presetClass="path" presetSubtype="0" accel="50000" decel="50000" fill="hold" nodeType="withEffect">
                                  <p:stCondLst>
                                    <p:cond delay="1250"/>
                                  </p:stCondLst>
                                  <p:childTnLst>
                                    <p:animMotion origin="layout" path="M -0.00482 0.01828 L 0.15599 0.01296 " pathEditMode="relative" rAng="0" ptsTypes="AA">
                                      <p:cBhvr>
                                        <p:cTn id="14" dur="1000" fill="hold"/>
                                        <p:tgtEl>
                                          <p:spTgt spid="134"/>
                                        </p:tgtEl>
                                        <p:attrNameLst>
                                          <p:attrName>ppt_x</p:attrName>
                                          <p:attrName>ppt_y</p:attrName>
                                        </p:attrNameLst>
                                      </p:cBhvr>
                                      <p:rCtr x="8034" y="-27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52E9A-E33E-88A9-1EA8-356ACB92F3A7}"/>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CBDCDEE1-DC26-95AF-8252-49D9A1B3804E}"/>
              </a:ext>
            </a:extLst>
          </p:cNvPr>
          <p:cNvSpPr>
            <a:spLocks noGrp="1"/>
          </p:cNvSpPr>
          <p:nvPr>
            <p:ph type="sldNum" sz="quarter" idx="20"/>
          </p:nvPr>
        </p:nvSpPr>
        <p:spPr/>
        <p:txBody>
          <a:bodyPr/>
          <a:lstStyle/>
          <a:p>
            <a:r>
              <a:rPr lang="de-DE"/>
              <a:t>15</a:t>
            </a:r>
          </a:p>
        </p:txBody>
      </p:sp>
      <p:sp>
        <p:nvSpPr>
          <p:cNvPr id="37" name="Rectangle 36">
            <a:extLst>
              <a:ext uri="{FF2B5EF4-FFF2-40B4-BE49-F238E27FC236}">
                <a16:creationId xmlns:a16="http://schemas.microsoft.com/office/drawing/2014/main" id="{B7770C55-528F-7FB0-82AB-8D926E54784F}"/>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4D52507A-D7B6-60C4-60FA-A478376CCC02}"/>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39" name="Title 1">
            <a:extLst>
              <a:ext uri="{FF2B5EF4-FFF2-40B4-BE49-F238E27FC236}">
                <a16:creationId xmlns:a16="http://schemas.microsoft.com/office/drawing/2014/main" id="{9AFB6FBF-8399-4471-4D91-D42BD1C630F2}"/>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Architecture</a:t>
            </a:r>
            <a:endParaRPr lang="en-AT" sz="2800"/>
          </a:p>
        </p:txBody>
      </p:sp>
      <p:grpSp>
        <p:nvGrpSpPr>
          <p:cNvPr id="23" name="Group 22">
            <a:extLst>
              <a:ext uri="{FF2B5EF4-FFF2-40B4-BE49-F238E27FC236}">
                <a16:creationId xmlns:a16="http://schemas.microsoft.com/office/drawing/2014/main" id="{9BB6C9E2-F8E8-14FA-B555-FE9A468E3569}"/>
              </a:ext>
            </a:extLst>
          </p:cNvPr>
          <p:cNvGrpSpPr/>
          <p:nvPr/>
        </p:nvGrpSpPr>
        <p:grpSpPr>
          <a:xfrm>
            <a:off x="8616280" y="2948741"/>
            <a:ext cx="2190688" cy="1088436"/>
            <a:chOff x="8595360" y="2633029"/>
            <a:chExt cx="2761488" cy="1372035"/>
          </a:xfrm>
        </p:grpSpPr>
        <p:sp>
          <p:nvSpPr>
            <p:cNvPr id="7" name="Rectangle 6">
              <a:extLst>
                <a:ext uri="{FF2B5EF4-FFF2-40B4-BE49-F238E27FC236}">
                  <a16:creationId xmlns:a16="http://schemas.microsoft.com/office/drawing/2014/main" id="{37640FA0-4707-ADE5-46A3-A4935FEC7FD9}"/>
                </a:ext>
              </a:extLst>
            </p:cNvPr>
            <p:cNvSpPr/>
            <p:nvPr/>
          </p:nvSpPr>
          <p:spPr>
            <a:xfrm>
              <a:off x="8595360" y="3902631"/>
              <a:ext cx="2761488" cy="102433"/>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574251-68EE-99FC-85B0-8FE9B4D3EEB3}"/>
                </a:ext>
              </a:extLst>
            </p:cNvPr>
            <p:cNvSpPr/>
            <p:nvPr/>
          </p:nvSpPr>
          <p:spPr>
            <a:xfrm>
              <a:off x="8596553" y="2633029"/>
              <a:ext cx="307759" cy="1272379"/>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0" name="Rectangle 9">
              <a:extLst>
                <a:ext uri="{FF2B5EF4-FFF2-40B4-BE49-F238E27FC236}">
                  <a16:creationId xmlns:a16="http://schemas.microsoft.com/office/drawing/2014/main" id="{2AF1F654-FF66-9033-9194-CE960240CFF8}"/>
                </a:ext>
              </a:extLst>
            </p:cNvPr>
            <p:cNvSpPr/>
            <p:nvPr/>
          </p:nvSpPr>
          <p:spPr>
            <a:xfrm>
              <a:off x="9388641" y="2973354"/>
              <a:ext cx="307759" cy="932054"/>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2" name="Rectangle 11">
              <a:extLst>
                <a:ext uri="{FF2B5EF4-FFF2-40B4-BE49-F238E27FC236}">
                  <a16:creationId xmlns:a16="http://schemas.microsoft.com/office/drawing/2014/main" id="{EDB7A15C-DBEA-8E95-2CE1-01920E2F427C}"/>
                </a:ext>
              </a:extLst>
            </p:cNvPr>
            <p:cNvSpPr/>
            <p:nvPr/>
          </p:nvSpPr>
          <p:spPr>
            <a:xfrm>
              <a:off x="9853245" y="3453874"/>
              <a:ext cx="307759" cy="451533"/>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3" name="Rectangle 12">
              <a:extLst>
                <a:ext uri="{FF2B5EF4-FFF2-40B4-BE49-F238E27FC236}">
                  <a16:creationId xmlns:a16="http://schemas.microsoft.com/office/drawing/2014/main" id="{B390CCC6-7335-F7BD-5DC0-BEAA99DCB3B1}"/>
                </a:ext>
              </a:extLst>
            </p:cNvPr>
            <p:cNvSpPr/>
            <p:nvPr/>
          </p:nvSpPr>
          <p:spPr>
            <a:xfrm>
              <a:off x="10575049" y="2633029"/>
              <a:ext cx="307759" cy="1272379"/>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5" name="Rectangle 14">
              <a:extLst>
                <a:ext uri="{FF2B5EF4-FFF2-40B4-BE49-F238E27FC236}">
                  <a16:creationId xmlns:a16="http://schemas.microsoft.com/office/drawing/2014/main" id="{DC97419D-0666-31A1-D655-E247E6994969}"/>
                </a:ext>
              </a:extLst>
            </p:cNvPr>
            <p:cNvSpPr/>
            <p:nvPr/>
          </p:nvSpPr>
          <p:spPr>
            <a:xfrm>
              <a:off x="11044825" y="3055704"/>
              <a:ext cx="307759" cy="849705"/>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sp>
        <p:nvSpPr>
          <p:cNvPr id="8" name="Rectangle 7">
            <a:extLst>
              <a:ext uri="{FF2B5EF4-FFF2-40B4-BE49-F238E27FC236}">
                <a16:creationId xmlns:a16="http://schemas.microsoft.com/office/drawing/2014/main" id="{45DEA8B5-0E59-CE6F-7257-6BAB3FE0900E}"/>
              </a:ext>
            </a:extLst>
          </p:cNvPr>
          <p:cNvSpPr/>
          <p:nvPr/>
        </p:nvSpPr>
        <p:spPr>
          <a:xfrm>
            <a:off x="8595360" y="2688336"/>
            <a:ext cx="3122941" cy="12723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7" name="Rectangle 16">
            <a:extLst>
              <a:ext uri="{FF2B5EF4-FFF2-40B4-BE49-F238E27FC236}">
                <a16:creationId xmlns:a16="http://schemas.microsoft.com/office/drawing/2014/main" id="{14650AC7-4147-94E7-3633-1575F73DD886}"/>
              </a:ext>
            </a:extLst>
          </p:cNvPr>
          <p:cNvSpPr/>
          <p:nvPr/>
        </p:nvSpPr>
        <p:spPr>
          <a:xfrm>
            <a:off x="8595360" y="2827354"/>
            <a:ext cx="3009252" cy="22333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pic>
        <p:nvPicPr>
          <p:cNvPr id="6" name="Picture 5">
            <a:extLst>
              <a:ext uri="{FF2B5EF4-FFF2-40B4-BE49-F238E27FC236}">
                <a16:creationId xmlns:a16="http://schemas.microsoft.com/office/drawing/2014/main" id="{1B61CB8E-3745-C3DD-6EBB-E4F305CBC03D}"/>
              </a:ext>
            </a:extLst>
          </p:cNvPr>
          <p:cNvPicPr>
            <a:picLocks noChangeAspect="1"/>
          </p:cNvPicPr>
          <p:nvPr/>
        </p:nvPicPr>
        <p:blipFill>
          <a:blip r:embed="rId3"/>
          <a:srcRect b="4951"/>
          <a:stretch>
            <a:fillRect/>
          </a:stretch>
        </p:blipFill>
        <p:spPr>
          <a:xfrm>
            <a:off x="7187831" y="2346500"/>
            <a:ext cx="2268218" cy="2450652"/>
          </a:xfrm>
          <a:prstGeom prst="rect">
            <a:avLst/>
          </a:prstGeom>
        </p:spPr>
      </p:pic>
      <p:sp>
        <p:nvSpPr>
          <p:cNvPr id="26" name="Textplatzhalter 1">
            <a:extLst>
              <a:ext uri="{FF2B5EF4-FFF2-40B4-BE49-F238E27FC236}">
                <a16:creationId xmlns:a16="http://schemas.microsoft.com/office/drawing/2014/main" id="{F112345C-BA32-EDC3-B580-4BF18C13C971}"/>
              </a:ext>
            </a:extLst>
          </p:cNvPr>
          <p:cNvSpPr txBox="1">
            <a:spLocks/>
          </p:cNvSpPr>
          <p:nvPr/>
        </p:nvSpPr>
        <p:spPr>
          <a:xfrm>
            <a:off x="823020" y="2592849"/>
            <a:ext cx="4819791" cy="2016928"/>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de-DE" sz="1400"/>
              <a:t>Cluster all patches of the dataset to identify            </a:t>
            </a:r>
            <a:r>
              <a:rPr lang="de-DE" sz="1400" b="1">
                <a:solidFill>
                  <a:srgbClr val="004750"/>
                </a:solidFill>
              </a:rPr>
              <a:t>visual clusters</a:t>
            </a:r>
          </a:p>
          <a:p>
            <a:r>
              <a:rPr lang="de-DE" sz="1400"/>
              <a:t>Assign each patch of a given flourish to one of the identified visual clusters</a:t>
            </a:r>
          </a:p>
          <a:p>
            <a:r>
              <a:rPr lang="de-DE" sz="1400"/>
              <a:t>Count occurences of different visual clusters to go from many local to one global representation per flourish</a:t>
            </a:r>
          </a:p>
          <a:p>
            <a:r>
              <a:rPr lang="de-DE" sz="1400" b="1">
                <a:solidFill>
                  <a:srgbClr val="004750"/>
                </a:solidFill>
              </a:rPr>
              <a:t>Assumption: Flourishes with similar visual cluster counts are similar to each other</a:t>
            </a:r>
          </a:p>
        </p:txBody>
      </p:sp>
      <p:sp>
        <p:nvSpPr>
          <p:cNvPr id="4" name="Datumsplatzhalter 13">
            <a:extLst>
              <a:ext uri="{FF2B5EF4-FFF2-40B4-BE49-F238E27FC236}">
                <a16:creationId xmlns:a16="http://schemas.microsoft.com/office/drawing/2014/main" id="{073C66B1-DD7F-7E2A-ED2A-DCE2E50D9D86}"/>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5" name="Rectangle 35">
            <a:extLst>
              <a:ext uri="{FF2B5EF4-FFF2-40B4-BE49-F238E27FC236}">
                <a16:creationId xmlns:a16="http://schemas.microsoft.com/office/drawing/2014/main" id="{AE319DB0-63AC-B852-8E17-7E501CBEED31}"/>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29" descr="Ein Bild, das Entwurf, Symbol, Clipart, Grafiken enthält.&#10;&#10;KI-generierte Inhalte können fehlerhaft sein.">
            <a:extLst>
              <a:ext uri="{FF2B5EF4-FFF2-40B4-BE49-F238E27FC236}">
                <a16:creationId xmlns:a16="http://schemas.microsoft.com/office/drawing/2014/main" id="{3EC0CB3B-BCD5-771C-F2D6-075FF5EC5025}"/>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8" name="Grafik 17" descr="Ein Bild, das Logo, Symbol, Grafiken, Design enthält.&#10;&#10;KI-generierte Inhalte können fehlerhaft sein.">
            <a:extLst>
              <a:ext uri="{FF2B5EF4-FFF2-40B4-BE49-F238E27FC236}">
                <a16:creationId xmlns:a16="http://schemas.microsoft.com/office/drawing/2014/main" id="{390303EF-AA0E-15AD-E721-426BF30F69F1}"/>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82C15FCB-FD63-FF1B-0DE4-BC2D38A9202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76414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path" presetSubtype="0" accel="50000" decel="50000" fill="hold" nodeType="withEffect">
                                  <p:stCondLst>
                                    <p:cond delay="0"/>
                                  </p:stCondLst>
                                  <p:childTnLst>
                                    <p:animMotion origin="layout" path="M -2.08333E-6 -3.33333E-6 L -0.10573 -3.33333E-6 " pathEditMode="relative" rAng="0" ptsTypes="AA">
                                      <p:cBhvr>
                                        <p:cTn id="6" dur="1000" fill="hold"/>
                                        <p:tgtEl>
                                          <p:spTgt spid="6"/>
                                        </p:tgtEl>
                                        <p:attrNameLst>
                                          <p:attrName>ppt_x</p:attrName>
                                          <p:attrName>ppt_y</p:attrName>
                                        </p:attrNameLst>
                                      </p:cBhvr>
                                      <p:rCtr x="-5286" y="0"/>
                                    </p:animMotion>
                                  </p:childTnLst>
                                </p:cTn>
                              </p:par>
                              <p:par>
                                <p:cTn id="7" presetID="42" presetClass="path" presetSubtype="0" accel="50000" decel="50000" fill="hold" grpId="0" nodeType="withEffect">
                                  <p:stCondLst>
                                    <p:cond delay="750"/>
                                  </p:stCondLst>
                                  <p:childTnLst>
                                    <p:animMotion origin="layout" path="M -2.91667E-6 -2.22222E-6 L -2.91667E-6 -0.38102 " pathEditMode="relative" rAng="0" ptsTypes="AA">
                                      <p:cBhvr>
                                        <p:cTn id="8" dur="1500" fill="hold"/>
                                        <p:tgtEl>
                                          <p:spTgt spid="8"/>
                                        </p:tgtEl>
                                        <p:attrNameLst>
                                          <p:attrName>ppt_x</p:attrName>
                                          <p:attrName>ppt_y</p:attrName>
                                        </p:attrNameLst>
                                      </p:cBhvr>
                                      <p:rCtr x="0" y="-19051"/>
                                    </p:animMotion>
                                  </p:childTnLst>
                                </p:cTn>
                              </p:par>
                              <p:par>
                                <p:cTn id="9" presetID="63" presetClass="path" presetSubtype="0" accel="50000" decel="50000" fill="hold" grpId="0" nodeType="withEffect">
                                  <p:stCondLst>
                                    <p:cond delay="250"/>
                                  </p:stCondLst>
                                  <p:childTnLst>
                                    <p:animMotion origin="layout" path="M 4.58333E-6 0 L 0.38125 -0.00255 " pathEditMode="relative" rAng="0" ptsTypes="AA">
                                      <p:cBhvr>
                                        <p:cTn id="10" dur="1500" fill="hold"/>
                                        <p:tgtEl>
                                          <p:spTgt spid="17"/>
                                        </p:tgtEl>
                                        <p:attrNameLst>
                                          <p:attrName>ppt_x</p:attrName>
                                          <p:attrName>ppt_y</p:attrName>
                                        </p:attrNameLst>
                                      </p:cBhvr>
                                      <p:rCtr x="19062"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DD0CA-1D43-B72F-B8EF-AC4F0F779D85}"/>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8B5E72AF-E885-00FB-01E5-FB5067DBA837}"/>
              </a:ext>
            </a:extLst>
          </p:cNvPr>
          <p:cNvSpPr>
            <a:spLocks noGrp="1"/>
          </p:cNvSpPr>
          <p:nvPr>
            <p:ph type="sldNum" sz="quarter" idx="20"/>
          </p:nvPr>
        </p:nvSpPr>
        <p:spPr/>
        <p:txBody>
          <a:bodyPr/>
          <a:lstStyle/>
          <a:p>
            <a:r>
              <a:rPr lang="de-DE"/>
              <a:t>16</a:t>
            </a:r>
          </a:p>
        </p:txBody>
      </p:sp>
      <p:sp>
        <p:nvSpPr>
          <p:cNvPr id="23" name="Rectangle 22">
            <a:extLst>
              <a:ext uri="{FF2B5EF4-FFF2-40B4-BE49-F238E27FC236}">
                <a16:creationId xmlns:a16="http://schemas.microsoft.com/office/drawing/2014/main" id="{73ED3508-EE15-9E00-491F-978482C6A5CE}"/>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BC7791CD-7450-0F47-8A8F-BD8CAE31A038}"/>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54E6ADE4-7BDB-CFA2-0B81-AB97875B5665}"/>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Most relevant visual clusters</a:t>
            </a:r>
            <a:endParaRPr lang="en-AT" sz="2800"/>
          </a:p>
        </p:txBody>
      </p:sp>
      <p:pic>
        <p:nvPicPr>
          <p:cNvPr id="10" name="Picture 9" descr="A collage of images of various designs&#10;&#10;AI-generated content may be incorrect.">
            <a:extLst>
              <a:ext uri="{FF2B5EF4-FFF2-40B4-BE49-F238E27FC236}">
                <a16:creationId xmlns:a16="http://schemas.microsoft.com/office/drawing/2014/main" id="{05BEA6F5-53E9-0767-701A-806F0804D5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04378" y="1383613"/>
            <a:ext cx="4968552" cy="4691429"/>
          </a:xfrm>
          <a:prstGeom prst="rect">
            <a:avLst/>
          </a:prstGeom>
        </p:spPr>
      </p:pic>
      <p:sp>
        <p:nvSpPr>
          <p:cNvPr id="17" name="TextBox 16">
            <a:extLst>
              <a:ext uri="{FF2B5EF4-FFF2-40B4-BE49-F238E27FC236}">
                <a16:creationId xmlns:a16="http://schemas.microsoft.com/office/drawing/2014/main" id="{6AC5F16B-AC01-1F6D-F4E3-8FDF6ADC1301}"/>
              </a:ext>
            </a:extLst>
          </p:cNvPr>
          <p:cNvSpPr txBox="1"/>
          <p:nvPr/>
        </p:nvSpPr>
        <p:spPr>
          <a:xfrm rot="16200000">
            <a:off x="6951801" y="3319701"/>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9" name="Rectangle 35">
            <a:extLst>
              <a:ext uri="{FF2B5EF4-FFF2-40B4-BE49-F238E27FC236}">
                <a16:creationId xmlns:a16="http://schemas.microsoft.com/office/drawing/2014/main" id="{6A85778A-3193-74C2-C620-26BD8C9493CC}"/>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 name="Picture 29" descr="Ein Bild, das Entwurf, Symbol, Clipart, Grafiken enthält.&#10;&#10;KI-generierte Inhalte können fehlerhaft sein.">
            <a:extLst>
              <a:ext uri="{FF2B5EF4-FFF2-40B4-BE49-F238E27FC236}">
                <a16:creationId xmlns:a16="http://schemas.microsoft.com/office/drawing/2014/main" id="{F44BB45B-AFA3-C3B4-9EA9-18717FC9CDBF}"/>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6" name="Grafik 15" descr="Ein Bild, das Logo, Symbol, Grafiken, Design enthält.&#10;&#10;KI-generierte Inhalte können fehlerhaft sein.">
            <a:extLst>
              <a:ext uri="{FF2B5EF4-FFF2-40B4-BE49-F238E27FC236}">
                <a16:creationId xmlns:a16="http://schemas.microsoft.com/office/drawing/2014/main" id="{D7DB83B1-EC15-AC28-81AB-1378412043DA}"/>
              </a:ext>
            </a:extLst>
          </p:cNvPr>
          <p:cNvPicPr>
            <a:picLocks noChangeAspect="1"/>
          </p:cNvPicPr>
          <p:nvPr/>
        </p:nvPicPr>
        <p:blipFill>
          <a:blip r:embed="rId5"/>
          <a:stretch>
            <a:fillRect/>
          </a:stretch>
        </p:blipFill>
        <p:spPr>
          <a:xfrm>
            <a:off x="10401009" y="65646"/>
            <a:ext cx="1784309" cy="491072"/>
          </a:xfrm>
          <a:prstGeom prst="rect">
            <a:avLst/>
          </a:prstGeom>
        </p:spPr>
      </p:pic>
      <p:sp>
        <p:nvSpPr>
          <p:cNvPr id="19" name="Datumsplatzhalter 13">
            <a:extLst>
              <a:ext uri="{FF2B5EF4-FFF2-40B4-BE49-F238E27FC236}">
                <a16:creationId xmlns:a16="http://schemas.microsoft.com/office/drawing/2014/main" id="{F3EC9114-FB73-966D-3054-A3359603C0C5}"/>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CA05A901-0519-B426-DDBD-550FD2DDA6B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5" name="Rectangle 4">
            <a:extLst>
              <a:ext uri="{FF2B5EF4-FFF2-40B4-BE49-F238E27FC236}">
                <a16:creationId xmlns:a16="http://schemas.microsoft.com/office/drawing/2014/main" id="{5D252D39-D9FE-23D2-1637-1C4BF77A0797}"/>
              </a:ext>
            </a:extLst>
          </p:cNvPr>
          <p:cNvSpPr/>
          <p:nvPr/>
        </p:nvSpPr>
        <p:spPr>
          <a:xfrm>
            <a:off x="4895835" y="1292672"/>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42F4EF1-1483-AF12-F1EF-D80A43188EA3}"/>
              </a:ext>
            </a:extLst>
          </p:cNvPr>
          <p:cNvSpPr txBox="1"/>
          <p:nvPr/>
        </p:nvSpPr>
        <p:spPr>
          <a:xfrm>
            <a:off x="4517484" y="1293121"/>
            <a:ext cx="1459442" cy="307777"/>
          </a:xfrm>
          <a:prstGeom prst="rect">
            <a:avLst/>
          </a:prstGeom>
          <a:noFill/>
        </p:spPr>
        <p:txBody>
          <a:bodyPr wrap="square" rtlCol="0">
            <a:spAutoFit/>
          </a:bodyPr>
          <a:lstStyle/>
          <a:p>
            <a:pPr algn="ctr"/>
            <a:r>
              <a:rPr lang="de-DE" sz="1400"/>
              <a:t>Group 71 B</a:t>
            </a:r>
            <a:endParaRPr lang="en-US" sz="1400"/>
          </a:p>
        </p:txBody>
      </p:sp>
      <p:sp>
        <p:nvSpPr>
          <p:cNvPr id="6" name="Rectangle 5">
            <a:extLst>
              <a:ext uri="{FF2B5EF4-FFF2-40B4-BE49-F238E27FC236}">
                <a16:creationId xmlns:a16="http://schemas.microsoft.com/office/drawing/2014/main" id="{B2F20F80-D29D-DAC7-E218-1750D05CCEA2}"/>
              </a:ext>
            </a:extLst>
          </p:cNvPr>
          <p:cNvSpPr/>
          <p:nvPr/>
        </p:nvSpPr>
        <p:spPr>
          <a:xfrm>
            <a:off x="7325392" y="127238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9380F17-3393-19EF-1325-A31F9719419A}"/>
              </a:ext>
            </a:extLst>
          </p:cNvPr>
          <p:cNvSpPr txBox="1"/>
          <p:nvPr/>
        </p:nvSpPr>
        <p:spPr>
          <a:xfrm>
            <a:off x="6947041" y="1272833"/>
            <a:ext cx="1459442" cy="307777"/>
          </a:xfrm>
          <a:prstGeom prst="rect">
            <a:avLst/>
          </a:prstGeom>
          <a:noFill/>
        </p:spPr>
        <p:txBody>
          <a:bodyPr wrap="square" rtlCol="0">
            <a:spAutoFit/>
          </a:bodyPr>
          <a:lstStyle/>
          <a:p>
            <a:pPr algn="ctr"/>
            <a:r>
              <a:rPr lang="de-DE" sz="1400"/>
              <a:t>Group 71 D</a:t>
            </a:r>
            <a:endParaRPr lang="en-US" sz="1400"/>
          </a:p>
        </p:txBody>
      </p:sp>
      <p:sp>
        <p:nvSpPr>
          <p:cNvPr id="15" name="Rectangle 14">
            <a:extLst>
              <a:ext uri="{FF2B5EF4-FFF2-40B4-BE49-F238E27FC236}">
                <a16:creationId xmlns:a16="http://schemas.microsoft.com/office/drawing/2014/main" id="{8FCA81F7-E159-E494-106C-C9A73AA5630C}"/>
              </a:ext>
            </a:extLst>
          </p:cNvPr>
          <p:cNvSpPr/>
          <p:nvPr/>
        </p:nvSpPr>
        <p:spPr>
          <a:xfrm>
            <a:off x="4895835" y="375370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8BF4312-97EA-BB71-304F-76FAB1CA99E7}"/>
              </a:ext>
            </a:extLst>
          </p:cNvPr>
          <p:cNvSpPr txBox="1"/>
          <p:nvPr/>
        </p:nvSpPr>
        <p:spPr>
          <a:xfrm>
            <a:off x="4517484" y="3754153"/>
            <a:ext cx="1459442" cy="307777"/>
          </a:xfrm>
          <a:prstGeom prst="rect">
            <a:avLst/>
          </a:prstGeom>
          <a:noFill/>
        </p:spPr>
        <p:txBody>
          <a:bodyPr wrap="square" rtlCol="0">
            <a:spAutoFit/>
          </a:bodyPr>
          <a:lstStyle/>
          <a:p>
            <a:pPr algn="ctr"/>
            <a:r>
              <a:rPr lang="de-DE" sz="1400"/>
              <a:t>Group 73 A</a:t>
            </a:r>
            <a:endParaRPr lang="en-US" sz="1400"/>
          </a:p>
        </p:txBody>
      </p:sp>
      <p:sp>
        <p:nvSpPr>
          <p:cNvPr id="20" name="Rectangle 19">
            <a:extLst>
              <a:ext uri="{FF2B5EF4-FFF2-40B4-BE49-F238E27FC236}">
                <a16:creationId xmlns:a16="http://schemas.microsoft.com/office/drawing/2014/main" id="{93C5A64B-F40C-904A-7B1A-1317F03E9CA0}"/>
              </a:ext>
            </a:extLst>
          </p:cNvPr>
          <p:cNvSpPr/>
          <p:nvPr/>
        </p:nvSpPr>
        <p:spPr>
          <a:xfrm>
            <a:off x="7393298" y="375370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BB2A7E0B-3E86-3F01-7AB5-DB40E971D078}"/>
              </a:ext>
            </a:extLst>
          </p:cNvPr>
          <p:cNvSpPr txBox="1"/>
          <p:nvPr/>
        </p:nvSpPr>
        <p:spPr>
          <a:xfrm>
            <a:off x="7014947" y="3754153"/>
            <a:ext cx="1459442" cy="307777"/>
          </a:xfrm>
          <a:prstGeom prst="rect">
            <a:avLst/>
          </a:prstGeom>
          <a:noFill/>
        </p:spPr>
        <p:txBody>
          <a:bodyPr wrap="square" rtlCol="0">
            <a:spAutoFit/>
          </a:bodyPr>
          <a:lstStyle/>
          <a:p>
            <a:pPr algn="ctr"/>
            <a:r>
              <a:rPr lang="de-DE" sz="1400"/>
              <a:t>Group 73 C</a:t>
            </a:r>
            <a:endParaRPr lang="en-US" sz="1400"/>
          </a:p>
        </p:txBody>
      </p:sp>
    </p:spTree>
    <p:extLst>
      <p:ext uri="{BB962C8B-B14F-4D97-AF65-F5344CB8AC3E}">
        <p14:creationId xmlns:p14="http://schemas.microsoft.com/office/powerpoint/2010/main" val="1788725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1FA48-8BFB-D6F1-333E-43978F2DECE0}"/>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19222C15-541F-7049-1F36-A0E461482BAA}"/>
              </a:ext>
            </a:extLst>
          </p:cNvPr>
          <p:cNvSpPr>
            <a:spLocks noGrp="1"/>
          </p:cNvSpPr>
          <p:nvPr>
            <p:ph type="sldNum" sz="quarter" idx="20"/>
          </p:nvPr>
        </p:nvSpPr>
        <p:spPr/>
        <p:txBody>
          <a:bodyPr/>
          <a:lstStyle/>
          <a:p>
            <a:r>
              <a:rPr lang="de-DE"/>
              <a:t>16</a:t>
            </a:r>
          </a:p>
        </p:txBody>
      </p:sp>
      <p:sp>
        <p:nvSpPr>
          <p:cNvPr id="23" name="Rectangle 22">
            <a:extLst>
              <a:ext uri="{FF2B5EF4-FFF2-40B4-BE49-F238E27FC236}">
                <a16:creationId xmlns:a16="http://schemas.microsoft.com/office/drawing/2014/main" id="{7C33A919-6C7F-7625-E377-970F28809A2F}"/>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FD18AC58-0985-7EE5-B659-6C888BAF3A8C}"/>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9D17D6E0-E66F-4993-274E-4FA7F89A4486}"/>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Most relevant visual clusters</a:t>
            </a:r>
            <a:endParaRPr lang="en-AT" sz="2800"/>
          </a:p>
        </p:txBody>
      </p:sp>
      <p:pic>
        <p:nvPicPr>
          <p:cNvPr id="10" name="Picture 9" descr="A collage of images of various designs&#10;&#10;AI-generated content may be incorrect.">
            <a:extLst>
              <a:ext uri="{FF2B5EF4-FFF2-40B4-BE49-F238E27FC236}">
                <a16:creationId xmlns:a16="http://schemas.microsoft.com/office/drawing/2014/main" id="{434041A0-8565-88F0-58F7-AAE469B2E782}"/>
              </a:ext>
            </a:extLst>
          </p:cNvPr>
          <p:cNvPicPr>
            <a:picLocks noChangeAspect="1"/>
          </p:cNvPicPr>
          <p:nvPr/>
        </p:nvPicPr>
        <p:blipFill>
          <a:blip r:embed="rId3" cstate="print">
            <a:alphaModFix amt="30000"/>
            <a:extLst>
              <a:ext uri="{28A0092B-C50C-407E-A947-70E740481C1C}">
                <a14:useLocalDpi xmlns:a14="http://schemas.microsoft.com/office/drawing/2010/main" val="0"/>
              </a:ext>
            </a:extLst>
          </a:blip>
          <a:stretch>
            <a:fillRect/>
          </a:stretch>
        </p:blipFill>
        <p:spPr>
          <a:xfrm>
            <a:off x="3804378" y="1383613"/>
            <a:ext cx="4968552" cy="4691429"/>
          </a:xfrm>
          <a:prstGeom prst="rect">
            <a:avLst/>
          </a:prstGeom>
        </p:spPr>
      </p:pic>
      <p:sp>
        <p:nvSpPr>
          <p:cNvPr id="17" name="TextBox 16">
            <a:extLst>
              <a:ext uri="{FF2B5EF4-FFF2-40B4-BE49-F238E27FC236}">
                <a16:creationId xmlns:a16="http://schemas.microsoft.com/office/drawing/2014/main" id="{45CF2FCA-E1E6-305E-80B8-26E2DF660DE1}"/>
              </a:ext>
            </a:extLst>
          </p:cNvPr>
          <p:cNvSpPr txBox="1"/>
          <p:nvPr/>
        </p:nvSpPr>
        <p:spPr>
          <a:xfrm rot="16200000">
            <a:off x="6951801" y="3319701"/>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pic>
        <p:nvPicPr>
          <p:cNvPr id="8" name="Picture 7" descr="A collage of images of various designs&#10;&#10;AI-generated content may be incorrect.">
            <a:extLst>
              <a:ext uri="{FF2B5EF4-FFF2-40B4-BE49-F238E27FC236}">
                <a16:creationId xmlns:a16="http://schemas.microsoft.com/office/drawing/2014/main" id="{645F6859-7819-1840-F78D-0BB2C93DAD55}"/>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r="49516" b="50262"/>
          <a:stretch>
            <a:fillRect/>
          </a:stretch>
        </p:blipFill>
        <p:spPr>
          <a:xfrm>
            <a:off x="3803736" y="1383613"/>
            <a:ext cx="2508288" cy="2333419"/>
          </a:xfrm>
          <a:prstGeom prst="rect">
            <a:avLst/>
          </a:prstGeom>
        </p:spPr>
      </p:pic>
      <p:sp>
        <p:nvSpPr>
          <p:cNvPr id="9" name="Rectangle 8">
            <a:extLst>
              <a:ext uri="{FF2B5EF4-FFF2-40B4-BE49-F238E27FC236}">
                <a16:creationId xmlns:a16="http://schemas.microsoft.com/office/drawing/2014/main" id="{C91A0617-177B-6951-A259-63EE5CCE58A7}"/>
              </a:ext>
            </a:extLst>
          </p:cNvPr>
          <p:cNvSpPr/>
          <p:nvPr/>
        </p:nvSpPr>
        <p:spPr>
          <a:xfrm>
            <a:off x="3725254" y="1275251"/>
            <a:ext cx="2658778" cy="2513789"/>
          </a:xfrm>
          <a:prstGeom prst="rect">
            <a:avLst/>
          </a:prstGeom>
          <a:noFill/>
          <a:ln w="57150">
            <a:solidFill>
              <a:srgbClr val="0047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35">
            <a:extLst>
              <a:ext uri="{FF2B5EF4-FFF2-40B4-BE49-F238E27FC236}">
                <a16:creationId xmlns:a16="http://schemas.microsoft.com/office/drawing/2014/main" id="{B849E762-B9BF-57BE-CED3-55ABCCA69FB6}"/>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29" descr="Ein Bild, das Entwurf, Symbol, Clipart, Grafiken enthält.&#10;&#10;KI-generierte Inhalte können fehlerhaft sein.">
            <a:extLst>
              <a:ext uri="{FF2B5EF4-FFF2-40B4-BE49-F238E27FC236}">
                <a16:creationId xmlns:a16="http://schemas.microsoft.com/office/drawing/2014/main" id="{E05CAA97-294B-F587-579D-370114B032AF}"/>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9" name="Grafik 18" descr="Ein Bild, das Logo, Symbol, Grafiken, Design enthält.&#10;&#10;KI-generierte Inhalte können fehlerhaft sein.">
            <a:extLst>
              <a:ext uri="{FF2B5EF4-FFF2-40B4-BE49-F238E27FC236}">
                <a16:creationId xmlns:a16="http://schemas.microsoft.com/office/drawing/2014/main" id="{CE444AEA-081F-311D-56F9-8F6AB85D2D4D}"/>
              </a:ext>
            </a:extLst>
          </p:cNvPr>
          <p:cNvPicPr>
            <a:picLocks noChangeAspect="1"/>
          </p:cNvPicPr>
          <p:nvPr/>
        </p:nvPicPr>
        <p:blipFill>
          <a:blip r:embed="rId5"/>
          <a:stretch>
            <a:fillRect/>
          </a:stretch>
        </p:blipFill>
        <p:spPr>
          <a:xfrm>
            <a:off x="10401009" y="65646"/>
            <a:ext cx="1784309" cy="491072"/>
          </a:xfrm>
          <a:prstGeom prst="rect">
            <a:avLst/>
          </a:prstGeom>
        </p:spPr>
      </p:pic>
      <p:sp>
        <p:nvSpPr>
          <p:cNvPr id="21" name="Datumsplatzhalter 13">
            <a:extLst>
              <a:ext uri="{FF2B5EF4-FFF2-40B4-BE49-F238E27FC236}">
                <a16:creationId xmlns:a16="http://schemas.microsoft.com/office/drawing/2014/main" id="{25765F99-B575-429A-9A4C-B47AFFB14ACE}"/>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14D04A4D-3149-092F-4114-65E4DF92BF7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40" name="Rectangle 39">
            <a:extLst>
              <a:ext uri="{FF2B5EF4-FFF2-40B4-BE49-F238E27FC236}">
                <a16:creationId xmlns:a16="http://schemas.microsoft.com/office/drawing/2014/main" id="{DCBA3F3F-A6C3-56D0-5E89-AEB2EC88496C}"/>
              </a:ext>
            </a:extLst>
          </p:cNvPr>
          <p:cNvSpPr/>
          <p:nvPr/>
        </p:nvSpPr>
        <p:spPr>
          <a:xfrm>
            <a:off x="4895835" y="1325562"/>
            <a:ext cx="971550" cy="2550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796FF95D-4253-0244-1C4C-B2C4CAC73685}"/>
              </a:ext>
            </a:extLst>
          </p:cNvPr>
          <p:cNvSpPr txBox="1"/>
          <p:nvPr/>
        </p:nvSpPr>
        <p:spPr>
          <a:xfrm>
            <a:off x="4517484" y="1293121"/>
            <a:ext cx="1459442" cy="307777"/>
          </a:xfrm>
          <a:prstGeom prst="rect">
            <a:avLst/>
          </a:prstGeom>
          <a:noFill/>
        </p:spPr>
        <p:txBody>
          <a:bodyPr wrap="square" rtlCol="0">
            <a:spAutoFit/>
          </a:bodyPr>
          <a:lstStyle/>
          <a:p>
            <a:pPr algn="ctr"/>
            <a:r>
              <a:rPr lang="de-DE" sz="1400"/>
              <a:t>Group 71 B</a:t>
            </a:r>
            <a:endParaRPr lang="en-US" sz="1400"/>
          </a:p>
        </p:txBody>
      </p:sp>
      <p:sp>
        <p:nvSpPr>
          <p:cNvPr id="42" name="Rectangle 41">
            <a:extLst>
              <a:ext uri="{FF2B5EF4-FFF2-40B4-BE49-F238E27FC236}">
                <a16:creationId xmlns:a16="http://schemas.microsoft.com/office/drawing/2014/main" id="{4B9A055F-57A5-D6F9-63C9-79ECAF30F09D}"/>
              </a:ext>
            </a:extLst>
          </p:cNvPr>
          <p:cNvSpPr/>
          <p:nvPr/>
        </p:nvSpPr>
        <p:spPr>
          <a:xfrm>
            <a:off x="7325392" y="127238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FBE3BA97-657F-D98A-1A80-7C97E2EC5C9B}"/>
              </a:ext>
            </a:extLst>
          </p:cNvPr>
          <p:cNvSpPr txBox="1"/>
          <p:nvPr/>
        </p:nvSpPr>
        <p:spPr>
          <a:xfrm>
            <a:off x="6947041" y="1272833"/>
            <a:ext cx="1459442" cy="307777"/>
          </a:xfrm>
          <a:prstGeom prst="rect">
            <a:avLst/>
          </a:prstGeom>
          <a:noFill/>
        </p:spPr>
        <p:txBody>
          <a:bodyPr wrap="square" rtlCol="0">
            <a:spAutoFit/>
          </a:bodyPr>
          <a:lstStyle/>
          <a:p>
            <a:pPr algn="ctr"/>
            <a:r>
              <a:rPr lang="de-DE" sz="1400"/>
              <a:t>Group 71 D</a:t>
            </a:r>
            <a:endParaRPr lang="en-US" sz="1400"/>
          </a:p>
        </p:txBody>
      </p:sp>
      <p:sp>
        <p:nvSpPr>
          <p:cNvPr id="44" name="Rectangle 43">
            <a:extLst>
              <a:ext uri="{FF2B5EF4-FFF2-40B4-BE49-F238E27FC236}">
                <a16:creationId xmlns:a16="http://schemas.microsoft.com/office/drawing/2014/main" id="{AF3CFFE5-A69F-ECB7-D85A-DF8BCFCC0ECD}"/>
              </a:ext>
            </a:extLst>
          </p:cNvPr>
          <p:cNvSpPr/>
          <p:nvPr/>
        </p:nvSpPr>
        <p:spPr>
          <a:xfrm>
            <a:off x="4895835" y="3838066"/>
            <a:ext cx="971550" cy="2035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99653C8E-4BF6-BFF7-E726-6D624EA88813}"/>
              </a:ext>
            </a:extLst>
          </p:cNvPr>
          <p:cNvSpPr txBox="1"/>
          <p:nvPr/>
        </p:nvSpPr>
        <p:spPr>
          <a:xfrm>
            <a:off x="4517484" y="3766058"/>
            <a:ext cx="1459442" cy="307777"/>
          </a:xfrm>
          <a:prstGeom prst="rect">
            <a:avLst/>
          </a:prstGeom>
          <a:noFill/>
        </p:spPr>
        <p:txBody>
          <a:bodyPr wrap="square" rtlCol="0">
            <a:spAutoFit/>
          </a:bodyPr>
          <a:lstStyle/>
          <a:p>
            <a:pPr algn="ctr"/>
            <a:r>
              <a:rPr lang="de-DE" sz="1400"/>
              <a:t>Group 73 A</a:t>
            </a:r>
            <a:endParaRPr lang="en-US" sz="1400"/>
          </a:p>
        </p:txBody>
      </p:sp>
      <p:sp>
        <p:nvSpPr>
          <p:cNvPr id="46" name="Rectangle 45">
            <a:extLst>
              <a:ext uri="{FF2B5EF4-FFF2-40B4-BE49-F238E27FC236}">
                <a16:creationId xmlns:a16="http://schemas.microsoft.com/office/drawing/2014/main" id="{337FBD9B-4906-C2DF-A1A6-228E60492188}"/>
              </a:ext>
            </a:extLst>
          </p:cNvPr>
          <p:cNvSpPr/>
          <p:nvPr/>
        </p:nvSpPr>
        <p:spPr>
          <a:xfrm>
            <a:off x="7393298" y="375370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91FBA611-3443-08C4-0366-8C075F1D0CBA}"/>
              </a:ext>
            </a:extLst>
          </p:cNvPr>
          <p:cNvSpPr txBox="1"/>
          <p:nvPr/>
        </p:nvSpPr>
        <p:spPr>
          <a:xfrm>
            <a:off x="7014947" y="3754153"/>
            <a:ext cx="1459442" cy="307777"/>
          </a:xfrm>
          <a:prstGeom prst="rect">
            <a:avLst/>
          </a:prstGeom>
          <a:noFill/>
        </p:spPr>
        <p:txBody>
          <a:bodyPr wrap="square" rtlCol="0">
            <a:spAutoFit/>
          </a:bodyPr>
          <a:lstStyle/>
          <a:p>
            <a:pPr algn="ctr"/>
            <a:r>
              <a:rPr lang="de-DE" sz="1400"/>
              <a:t>Group 73 C</a:t>
            </a:r>
            <a:endParaRPr lang="en-US" sz="1400"/>
          </a:p>
        </p:txBody>
      </p:sp>
    </p:spTree>
    <p:extLst>
      <p:ext uri="{BB962C8B-B14F-4D97-AF65-F5344CB8AC3E}">
        <p14:creationId xmlns:p14="http://schemas.microsoft.com/office/powerpoint/2010/main" val="4187722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158A0-6CD2-E4EF-27D7-131C5D981C0A}"/>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B8AC906B-9483-7697-EAA5-EA8186160599}"/>
              </a:ext>
            </a:extLst>
          </p:cNvPr>
          <p:cNvSpPr>
            <a:spLocks noGrp="1"/>
          </p:cNvSpPr>
          <p:nvPr>
            <p:ph type="sldNum" sz="quarter" idx="20"/>
          </p:nvPr>
        </p:nvSpPr>
        <p:spPr/>
        <p:txBody>
          <a:bodyPr/>
          <a:lstStyle/>
          <a:p>
            <a:r>
              <a:rPr lang="de-DE"/>
              <a:t>16</a:t>
            </a:r>
          </a:p>
        </p:txBody>
      </p:sp>
      <p:sp>
        <p:nvSpPr>
          <p:cNvPr id="23" name="Rectangle 22">
            <a:extLst>
              <a:ext uri="{FF2B5EF4-FFF2-40B4-BE49-F238E27FC236}">
                <a16:creationId xmlns:a16="http://schemas.microsoft.com/office/drawing/2014/main" id="{E1C3460D-E46C-301A-794F-71FCCF412388}"/>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F0B3BD39-B20A-39A9-F025-DF2F137E0D3F}"/>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A75B63B3-5E8B-0307-F3E3-B42277A13ECD}"/>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Most relevant visual clusters</a:t>
            </a:r>
            <a:endParaRPr lang="en-AT" sz="2800"/>
          </a:p>
        </p:txBody>
      </p:sp>
      <p:pic>
        <p:nvPicPr>
          <p:cNvPr id="10" name="Picture 9" descr="A collage of images of various designs&#10;&#10;AI-generated content may be incorrect.">
            <a:extLst>
              <a:ext uri="{FF2B5EF4-FFF2-40B4-BE49-F238E27FC236}">
                <a16:creationId xmlns:a16="http://schemas.microsoft.com/office/drawing/2014/main" id="{23D35D71-A0FC-400E-CC05-469FB6C440E6}"/>
              </a:ext>
            </a:extLst>
          </p:cNvPr>
          <p:cNvPicPr>
            <a:picLocks noChangeAspect="1"/>
          </p:cNvPicPr>
          <p:nvPr/>
        </p:nvPicPr>
        <p:blipFill>
          <a:blip r:embed="rId3" cstate="print">
            <a:alphaModFix amt="30000"/>
            <a:extLst>
              <a:ext uri="{28A0092B-C50C-407E-A947-70E740481C1C}">
                <a14:useLocalDpi xmlns:a14="http://schemas.microsoft.com/office/drawing/2010/main" val="0"/>
              </a:ext>
            </a:extLst>
          </a:blip>
          <a:stretch>
            <a:fillRect/>
          </a:stretch>
        </p:blipFill>
        <p:spPr>
          <a:xfrm>
            <a:off x="3804378" y="1383613"/>
            <a:ext cx="4968552" cy="4691429"/>
          </a:xfrm>
          <a:prstGeom prst="rect">
            <a:avLst/>
          </a:prstGeom>
        </p:spPr>
      </p:pic>
      <p:sp>
        <p:nvSpPr>
          <p:cNvPr id="17" name="TextBox 16">
            <a:extLst>
              <a:ext uri="{FF2B5EF4-FFF2-40B4-BE49-F238E27FC236}">
                <a16:creationId xmlns:a16="http://schemas.microsoft.com/office/drawing/2014/main" id="{0EE14FB7-8FBC-B571-1499-F7B4CACE052C}"/>
              </a:ext>
            </a:extLst>
          </p:cNvPr>
          <p:cNvSpPr txBox="1"/>
          <p:nvPr/>
        </p:nvSpPr>
        <p:spPr>
          <a:xfrm rot="16200000">
            <a:off x="6951801" y="3319701"/>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pic>
        <p:nvPicPr>
          <p:cNvPr id="8" name="Picture 7" descr="A collage of images of various designs&#10;&#10;AI-generated content may be incorrect.">
            <a:extLst>
              <a:ext uri="{FF2B5EF4-FFF2-40B4-BE49-F238E27FC236}">
                <a16:creationId xmlns:a16="http://schemas.microsoft.com/office/drawing/2014/main" id="{D555ADD3-8389-3554-A421-3D29D8E96A28}"/>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t="51273" r="49516"/>
          <a:stretch>
            <a:fillRect/>
          </a:stretch>
        </p:blipFill>
        <p:spPr>
          <a:xfrm>
            <a:off x="3803736" y="3789040"/>
            <a:ext cx="2508288" cy="2286002"/>
          </a:xfrm>
          <a:prstGeom prst="rect">
            <a:avLst/>
          </a:prstGeom>
        </p:spPr>
      </p:pic>
      <p:sp>
        <p:nvSpPr>
          <p:cNvPr id="9" name="Rectangle 8">
            <a:extLst>
              <a:ext uri="{FF2B5EF4-FFF2-40B4-BE49-F238E27FC236}">
                <a16:creationId xmlns:a16="http://schemas.microsoft.com/office/drawing/2014/main" id="{9882703E-B7CC-26CA-916C-C1253BABA411}"/>
              </a:ext>
            </a:extLst>
          </p:cNvPr>
          <p:cNvSpPr/>
          <p:nvPr/>
        </p:nvSpPr>
        <p:spPr>
          <a:xfrm>
            <a:off x="3725254" y="3717032"/>
            <a:ext cx="2658778" cy="2513789"/>
          </a:xfrm>
          <a:prstGeom prst="rect">
            <a:avLst/>
          </a:prstGeom>
          <a:noFill/>
          <a:ln w="57150">
            <a:solidFill>
              <a:srgbClr val="0047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35">
            <a:extLst>
              <a:ext uri="{FF2B5EF4-FFF2-40B4-BE49-F238E27FC236}">
                <a16:creationId xmlns:a16="http://schemas.microsoft.com/office/drawing/2014/main" id="{DD8024FC-71B9-12DF-E3BC-01F6271E84C4}"/>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29" descr="Ein Bild, das Entwurf, Symbol, Clipart, Grafiken enthält.&#10;&#10;KI-generierte Inhalte können fehlerhaft sein.">
            <a:extLst>
              <a:ext uri="{FF2B5EF4-FFF2-40B4-BE49-F238E27FC236}">
                <a16:creationId xmlns:a16="http://schemas.microsoft.com/office/drawing/2014/main" id="{B342CE3C-12B4-C7CB-E350-A059AC0F0712}"/>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9" name="Grafik 18" descr="Ein Bild, das Logo, Symbol, Grafiken, Design enthält.&#10;&#10;KI-generierte Inhalte können fehlerhaft sein.">
            <a:extLst>
              <a:ext uri="{FF2B5EF4-FFF2-40B4-BE49-F238E27FC236}">
                <a16:creationId xmlns:a16="http://schemas.microsoft.com/office/drawing/2014/main" id="{58EF547B-F984-9468-C502-AA6D0958D355}"/>
              </a:ext>
            </a:extLst>
          </p:cNvPr>
          <p:cNvPicPr>
            <a:picLocks noChangeAspect="1"/>
          </p:cNvPicPr>
          <p:nvPr/>
        </p:nvPicPr>
        <p:blipFill>
          <a:blip r:embed="rId5"/>
          <a:stretch>
            <a:fillRect/>
          </a:stretch>
        </p:blipFill>
        <p:spPr>
          <a:xfrm>
            <a:off x="10401009" y="65646"/>
            <a:ext cx="1784309" cy="491072"/>
          </a:xfrm>
          <a:prstGeom prst="rect">
            <a:avLst/>
          </a:prstGeom>
        </p:spPr>
      </p:pic>
      <p:sp>
        <p:nvSpPr>
          <p:cNvPr id="21" name="Datumsplatzhalter 13">
            <a:extLst>
              <a:ext uri="{FF2B5EF4-FFF2-40B4-BE49-F238E27FC236}">
                <a16:creationId xmlns:a16="http://schemas.microsoft.com/office/drawing/2014/main" id="{209A4F88-46CE-4A1C-03B0-639E0E8DD757}"/>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2E835E48-2D6B-DC61-99AB-714C723E31C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2" name="Rectangle 21">
            <a:extLst>
              <a:ext uri="{FF2B5EF4-FFF2-40B4-BE49-F238E27FC236}">
                <a16:creationId xmlns:a16="http://schemas.microsoft.com/office/drawing/2014/main" id="{E27DE3AD-66D3-1349-09A4-DFE5C8F59483}"/>
              </a:ext>
            </a:extLst>
          </p:cNvPr>
          <p:cNvSpPr/>
          <p:nvPr/>
        </p:nvSpPr>
        <p:spPr>
          <a:xfrm>
            <a:off x="4895835" y="1325562"/>
            <a:ext cx="971550" cy="2550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671277D-6AE8-130E-6865-7BC82978BA3A}"/>
              </a:ext>
            </a:extLst>
          </p:cNvPr>
          <p:cNvSpPr txBox="1"/>
          <p:nvPr/>
        </p:nvSpPr>
        <p:spPr>
          <a:xfrm>
            <a:off x="4517484" y="1293121"/>
            <a:ext cx="1459442" cy="307777"/>
          </a:xfrm>
          <a:prstGeom prst="rect">
            <a:avLst/>
          </a:prstGeom>
          <a:noFill/>
        </p:spPr>
        <p:txBody>
          <a:bodyPr wrap="square" rtlCol="0">
            <a:spAutoFit/>
          </a:bodyPr>
          <a:lstStyle/>
          <a:p>
            <a:pPr algn="ctr"/>
            <a:r>
              <a:rPr lang="de-DE" sz="1400"/>
              <a:t>Group 71 B</a:t>
            </a:r>
            <a:endParaRPr lang="en-US" sz="1400"/>
          </a:p>
        </p:txBody>
      </p:sp>
      <p:sp>
        <p:nvSpPr>
          <p:cNvPr id="26" name="Rectangle 25">
            <a:extLst>
              <a:ext uri="{FF2B5EF4-FFF2-40B4-BE49-F238E27FC236}">
                <a16:creationId xmlns:a16="http://schemas.microsoft.com/office/drawing/2014/main" id="{1F33721A-D4B8-F21C-0344-CEFEBE57A8F1}"/>
              </a:ext>
            </a:extLst>
          </p:cNvPr>
          <p:cNvSpPr/>
          <p:nvPr/>
        </p:nvSpPr>
        <p:spPr>
          <a:xfrm>
            <a:off x="7325392" y="127238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F47C1DCE-9AD1-015B-EEBB-0AD7C5CBD263}"/>
              </a:ext>
            </a:extLst>
          </p:cNvPr>
          <p:cNvSpPr txBox="1"/>
          <p:nvPr/>
        </p:nvSpPr>
        <p:spPr>
          <a:xfrm>
            <a:off x="6947041" y="1272833"/>
            <a:ext cx="1459442" cy="307777"/>
          </a:xfrm>
          <a:prstGeom prst="rect">
            <a:avLst/>
          </a:prstGeom>
          <a:noFill/>
        </p:spPr>
        <p:txBody>
          <a:bodyPr wrap="square" rtlCol="0">
            <a:spAutoFit/>
          </a:bodyPr>
          <a:lstStyle/>
          <a:p>
            <a:pPr algn="ctr"/>
            <a:r>
              <a:rPr lang="de-DE" sz="1400"/>
              <a:t>Group 71 D</a:t>
            </a:r>
            <a:endParaRPr lang="en-US" sz="1400"/>
          </a:p>
        </p:txBody>
      </p:sp>
      <p:sp>
        <p:nvSpPr>
          <p:cNvPr id="28" name="Rectangle 27">
            <a:extLst>
              <a:ext uri="{FF2B5EF4-FFF2-40B4-BE49-F238E27FC236}">
                <a16:creationId xmlns:a16="http://schemas.microsoft.com/office/drawing/2014/main" id="{3FDFCB01-CD56-DFAE-12C2-A4A3A330532D}"/>
              </a:ext>
            </a:extLst>
          </p:cNvPr>
          <p:cNvSpPr/>
          <p:nvPr/>
        </p:nvSpPr>
        <p:spPr>
          <a:xfrm>
            <a:off x="4895835" y="3838066"/>
            <a:ext cx="971550" cy="2035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D473EE98-71EB-25E9-59FB-F94D8ED9205F}"/>
              </a:ext>
            </a:extLst>
          </p:cNvPr>
          <p:cNvSpPr txBox="1"/>
          <p:nvPr/>
        </p:nvSpPr>
        <p:spPr>
          <a:xfrm>
            <a:off x="4517484" y="3766058"/>
            <a:ext cx="1459442" cy="307777"/>
          </a:xfrm>
          <a:prstGeom prst="rect">
            <a:avLst/>
          </a:prstGeom>
          <a:noFill/>
        </p:spPr>
        <p:txBody>
          <a:bodyPr wrap="square" rtlCol="0">
            <a:spAutoFit/>
          </a:bodyPr>
          <a:lstStyle/>
          <a:p>
            <a:pPr algn="ctr"/>
            <a:r>
              <a:rPr lang="de-DE" sz="1400"/>
              <a:t>Group 73 A</a:t>
            </a:r>
            <a:endParaRPr lang="en-US" sz="1400"/>
          </a:p>
        </p:txBody>
      </p:sp>
      <p:sp>
        <p:nvSpPr>
          <p:cNvPr id="30" name="Rectangle 29">
            <a:extLst>
              <a:ext uri="{FF2B5EF4-FFF2-40B4-BE49-F238E27FC236}">
                <a16:creationId xmlns:a16="http://schemas.microsoft.com/office/drawing/2014/main" id="{6927C9CE-D760-D97E-109B-2158A61F5CF0}"/>
              </a:ext>
            </a:extLst>
          </p:cNvPr>
          <p:cNvSpPr/>
          <p:nvPr/>
        </p:nvSpPr>
        <p:spPr>
          <a:xfrm>
            <a:off x="7393298" y="3753704"/>
            <a:ext cx="971550" cy="287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B1B574CB-89F2-C1AF-D694-4CBF0718E697}"/>
              </a:ext>
            </a:extLst>
          </p:cNvPr>
          <p:cNvSpPr txBox="1"/>
          <p:nvPr/>
        </p:nvSpPr>
        <p:spPr>
          <a:xfrm>
            <a:off x="7014947" y="3754153"/>
            <a:ext cx="1459442" cy="307777"/>
          </a:xfrm>
          <a:prstGeom prst="rect">
            <a:avLst/>
          </a:prstGeom>
          <a:noFill/>
        </p:spPr>
        <p:txBody>
          <a:bodyPr wrap="square" rtlCol="0">
            <a:spAutoFit/>
          </a:bodyPr>
          <a:lstStyle/>
          <a:p>
            <a:pPr algn="ctr"/>
            <a:r>
              <a:rPr lang="de-DE" sz="1400"/>
              <a:t>Group 73 C</a:t>
            </a:r>
            <a:endParaRPr lang="en-US" sz="1400"/>
          </a:p>
        </p:txBody>
      </p:sp>
    </p:spTree>
    <p:extLst>
      <p:ext uri="{BB962C8B-B14F-4D97-AF65-F5344CB8AC3E}">
        <p14:creationId xmlns:p14="http://schemas.microsoft.com/office/powerpoint/2010/main" val="3891332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46C3D-BD9C-7BFB-6E4A-82604CC6BBC3}"/>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60D53019-96CF-AA4B-A043-C9F5A19D545B}"/>
              </a:ext>
            </a:extLst>
          </p:cNvPr>
          <p:cNvPicPr>
            <a:picLocks noChangeAspect="1"/>
          </p:cNvPicPr>
          <p:nvPr/>
        </p:nvPicPr>
        <p:blipFill>
          <a:blip r:embed="rId3"/>
          <a:stretch>
            <a:fillRect/>
          </a:stretch>
        </p:blipFill>
        <p:spPr>
          <a:xfrm>
            <a:off x="6168008" y="2060220"/>
            <a:ext cx="4920213" cy="2891890"/>
          </a:xfrm>
          <a:prstGeom prst="rect">
            <a:avLst/>
          </a:prstGeom>
        </p:spPr>
      </p:pic>
      <p:sp>
        <p:nvSpPr>
          <p:cNvPr id="38" name="Rectangle: Rounded Corners 37">
            <a:extLst>
              <a:ext uri="{FF2B5EF4-FFF2-40B4-BE49-F238E27FC236}">
                <a16:creationId xmlns:a16="http://schemas.microsoft.com/office/drawing/2014/main" id="{4042FB9F-226C-BF20-D226-0FB451FCBD48}"/>
              </a:ext>
            </a:extLst>
          </p:cNvPr>
          <p:cNvSpPr/>
          <p:nvPr/>
        </p:nvSpPr>
        <p:spPr>
          <a:xfrm>
            <a:off x="7073900" y="5255367"/>
            <a:ext cx="3366978" cy="549897"/>
          </a:xfrm>
          <a:prstGeom prst="roundRect">
            <a:avLst>
              <a:gd name="adj" fmla="val 3882"/>
            </a:avLst>
          </a:prstGeom>
          <a:solidFill>
            <a:schemeClr val="bg1"/>
          </a:solid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92605A91-484C-51E2-3448-6D934F68BC46}"/>
              </a:ext>
            </a:extLst>
          </p:cNvPr>
          <p:cNvSpPr txBox="1"/>
          <p:nvPr/>
        </p:nvSpPr>
        <p:spPr>
          <a:xfrm>
            <a:off x="7248128" y="5257701"/>
            <a:ext cx="3070770" cy="276999"/>
          </a:xfrm>
          <a:prstGeom prst="rect">
            <a:avLst/>
          </a:prstGeom>
          <a:noFill/>
        </p:spPr>
        <p:txBody>
          <a:bodyPr wrap="square">
            <a:spAutoFit/>
          </a:bodyPr>
          <a:lstStyle/>
          <a:p>
            <a:pPr algn="ctr"/>
            <a:r>
              <a:rPr lang="de-DE" sz="1200"/>
              <a:t>Groups</a:t>
            </a:r>
            <a:endParaRPr lang="en-US" sz="1200"/>
          </a:p>
        </p:txBody>
      </p:sp>
      <p:sp>
        <p:nvSpPr>
          <p:cNvPr id="11" name="Foliennummernplatzhalter 10">
            <a:extLst>
              <a:ext uri="{FF2B5EF4-FFF2-40B4-BE49-F238E27FC236}">
                <a16:creationId xmlns:a16="http://schemas.microsoft.com/office/drawing/2014/main" id="{96C19C5A-F80F-FCB2-B8DF-A37DB81355E5}"/>
              </a:ext>
            </a:extLst>
          </p:cNvPr>
          <p:cNvSpPr>
            <a:spLocks noGrp="1"/>
          </p:cNvSpPr>
          <p:nvPr>
            <p:ph type="sldNum" sz="quarter" idx="20"/>
          </p:nvPr>
        </p:nvSpPr>
        <p:spPr/>
        <p:txBody>
          <a:bodyPr/>
          <a:lstStyle/>
          <a:p>
            <a:r>
              <a:rPr lang="de-DE"/>
              <a:t>17</a:t>
            </a:r>
          </a:p>
        </p:txBody>
      </p:sp>
      <p:sp>
        <p:nvSpPr>
          <p:cNvPr id="23" name="Rectangle 22">
            <a:extLst>
              <a:ext uri="{FF2B5EF4-FFF2-40B4-BE49-F238E27FC236}">
                <a16:creationId xmlns:a16="http://schemas.microsoft.com/office/drawing/2014/main" id="{0FDB9856-9176-89AC-A250-427C78513E54}"/>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9CE4B841-D272-EE35-6A5F-13C9950F8F09}"/>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E215AB86-DEDF-5A28-D8DB-B65F599372D3}"/>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Similarity Visualization</a:t>
            </a:r>
            <a:endParaRPr lang="en-AT" sz="2800"/>
          </a:p>
        </p:txBody>
      </p:sp>
      <p:sp>
        <p:nvSpPr>
          <p:cNvPr id="20" name="TextBox 19">
            <a:extLst>
              <a:ext uri="{FF2B5EF4-FFF2-40B4-BE49-F238E27FC236}">
                <a16:creationId xmlns:a16="http://schemas.microsoft.com/office/drawing/2014/main" id="{A3E65060-ABCA-F7E5-BF97-3684BCE74B39}"/>
              </a:ext>
            </a:extLst>
          </p:cNvPr>
          <p:cNvSpPr txBox="1"/>
          <p:nvPr/>
        </p:nvSpPr>
        <p:spPr>
          <a:xfrm>
            <a:off x="6120003" y="1537628"/>
            <a:ext cx="5232581" cy="523220"/>
          </a:xfrm>
          <a:prstGeom prst="rect">
            <a:avLst/>
          </a:prstGeom>
          <a:noFill/>
        </p:spPr>
        <p:txBody>
          <a:bodyPr wrap="square">
            <a:spAutoFit/>
          </a:bodyPr>
          <a:lstStyle/>
          <a:p>
            <a:pPr algn="ctr"/>
            <a:r>
              <a:rPr lang="de-DE" sz="1400"/>
              <a:t>Projected Flourishes of Florator Groups from</a:t>
            </a:r>
          </a:p>
          <a:p>
            <a:pPr algn="ctr"/>
            <a:r>
              <a:rPr lang="de-DE" sz="1400"/>
              <a:t>CCl 71 and 73</a:t>
            </a:r>
            <a:endParaRPr lang="en-US" sz="1400"/>
          </a:p>
        </p:txBody>
      </p:sp>
      <p:sp>
        <p:nvSpPr>
          <p:cNvPr id="21" name="TextBox 20">
            <a:extLst>
              <a:ext uri="{FF2B5EF4-FFF2-40B4-BE49-F238E27FC236}">
                <a16:creationId xmlns:a16="http://schemas.microsoft.com/office/drawing/2014/main" id="{DB1DE3FA-E2B4-FFAB-3E41-506B7B37D8D0}"/>
              </a:ext>
            </a:extLst>
          </p:cNvPr>
          <p:cNvSpPr txBox="1"/>
          <p:nvPr/>
        </p:nvSpPr>
        <p:spPr>
          <a:xfrm>
            <a:off x="6739408" y="4880193"/>
            <a:ext cx="4249688" cy="276999"/>
          </a:xfrm>
          <a:prstGeom prst="rect">
            <a:avLst/>
          </a:prstGeom>
          <a:noFill/>
        </p:spPr>
        <p:txBody>
          <a:bodyPr wrap="square">
            <a:spAutoFit/>
          </a:bodyPr>
          <a:lstStyle/>
          <a:p>
            <a:pPr algn="ctr"/>
            <a:r>
              <a:rPr lang="de-DE" sz="1200"/>
              <a:t>Visual Cluster Count Dimension 1</a:t>
            </a:r>
            <a:endParaRPr lang="en-US" sz="1200"/>
          </a:p>
        </p:txBody>
      </p:sp>
      <p:sp>
        <p:nvSpPr>
          <p:cNvPr id="30" name="TextBox 29">
            <a:extLst>
              <a:ext uri="{FF2B5EF4-FFF2-40B4-BE49-F238E27FC236}">
                <a16:creationId xmlns:a16="http://schemas.microsoft.com/office/drawing/2014/main" id="{9AD63F95-5368-F5B5-8CF9-2876864E1521}"/>
              </a:ext>
            </a:extLst>
          </p:cNvPr>
          <p:cNvSpPr txBox="1"/>
          <p:nvPr/>
        </p:nvSpPr>
        <p:spPr>
          <a:xfrm rot="16200000">
            <a:off x="4830344" y="3265529"/>
            <a:ext cx="2520280" cy="276999"/>
          </a:xfrm>
          <a:prstGeom prst="rect">
            <a:avLst/>
          </a:prstGeom>
          <a:noFill/>
        </p:spPr>
        <p:txBody>
          <a:bodyPr wrap="square">
            <a:spAutoFit/>
          </a:bodyPr>
          <a:lstStyle/>
          <a:p>
            <a:pPr algn="ctr"/>
            <a:r>
              <a:rPr lang="de-DE" sz="1200"/>
              <a:t>Visual Cluster Count Dimension 2</a:t>
            </a:r>
            <a:endParaRPr lang="en-US" sz="1200"/>
          </a:p>
        </p:txBody>
      </p:sp>
      <p:grpSp>
        <p:nvGrpSpPr>
          <p:cNvPr id="56" name="Group 55">
            <a:extLst>
              <a:ext uri="{FF2B5EF4-FFF2-40B4-BE49-F238E27FC236}">
                <a16:creationId xmlns:a16="http://schemas.microsoft.com/office/drawing/2014/main" id="{A1EF1317-60AC-7868-711D-8E2BDCA73644}"/>
              </a:ext>
            </a:extLst>
          </p:cNvPr>
          <p:cNvGrpSpPr/>
          <p:nvPr/>
        </p:nvGrpSpPr>
        <p:grpSpPr>
          <a:xfrm>
            <a:off x="7188204" y="5510006"/>
            <a:ext cx="3404539" cy="276999"/>
            <a:chOff x="4811797" y="6170775"/>
            <a:chExt cx="2869583" cy="276999"/>
          </a:xfrm>
        </p:grpSpPr>
        <p:grpSp>
          <p:nvGrpSpPr>
            <p:cNvPr id="42" name="Group 41">
              <a:extLst>
                <a:ext uri="{FF2B5EF4-FFF2-40B4-BE49-F238E27FC236}">
                  <a16:creationId xmlns:a16="http://schemas.microsoft.com/office/drawing/2014/main" id="{769257C7-6C56-8E55-EBC6-1F8DB3D88154}"/>
                </a:ext>
              </a:extLst>
            </p:cNvPr>
            <p:cNvGrpSpPr/>
            <p:nvPr/>
          </p:nvGrpSpPr>
          <p:grpSpPr>
            <a:xfrm>
              <a:off x="4811797" y="6170775"/>
              <a:ext cx="818192" cy="276999"/>
              <a:chOff x="4943872" y="6135289"/>
              <a:chExt cx="818192" cy="276999"/>
            </a:xfrm>
          </p:grpSpPr>
          <p:sp>
            <p:nvSpPr>
              <p:cNvPr id="40" name="Rectangle 39">
                <a:extLst>
                  <a:ext uri="{FF2B5EF4-FFF2-40B4-BE49-F238E27FC236}">
                    <a16:creationId xmlns:a16="http://schemas.microsoft.com/office/drawing/2014/main" id="{9B93BD3A-6BE5-481C-2C1A-E423CD685C14}"/>
                  </a:ext>
                </a:extLst>
              </p:cNvPr>
              <p:cNvSpPr/>
              <p:nvPr/>
            </p:nvSpPr>
            <p:spPr>
              <a:xfrm>
                <a:off x="4943872" y="6218208"/>
                <a:ext cx="288032" cy="111163"/>
              </a:xfrm>
              <a:prstGeom prst="rect">
                <a:avLst/>
              </a:prstGeom>
              <a:solidFill>
                <a:srgbClr val="1F7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ADA3EEDF-B245-1EC7-9347-F879A3F7DBEF}"/>
                  </a:ext>
                </a:extLst>
              </p:cNvPr>
              <p:cNvSpPr txBox="1"/>
              <p:nvPr/>
            </p:nvSpPr>
            <p:spPr>
              <a:xfrm>
                <a:off x="5195130" y="6135289"/>
                <a:ext cx="566934" cy="276999"/>
              </a:xfrm>
              <a:prstGeom prst="rect">
                <a:avLst/>
              </a:prstGeom>
              <a:noFill/>
            </p:spPr>
            <p:txBody>
              <a:bodyPr wrap="square">
                <a:spAutoFit/>
              </a:bodyPr>
              <a:lstStyle/>
              <a:p>
                <a:r>
                  <a:rPr lang="de-DE" sz="1200" dirty="0"/>
                  <a:t>71 B</a:t>
                </a:r>
                <a:endParaRPr lang="en-US" sz="1200" dirty="0"/>
              </a:p>
            </p:txBody>
          </p:sp>
        </p:grpSp>
        <p:grpSp>
          <p:nvGrpSpPr>
            <p:cNvPr id="43" name="Group 42">
              <a:extLst>
                <a:ext uri="{FF2B5EF4-FFF2-40B4-BE49-F238E27FC236}">
                  <a16:creationId xmlns:a16="http://schemas.microsoft.com/office/drawing/2014/main" id="{9FFECE7F-04B2-03C7-1D84-A9DC5E6864E5}"/>
                </a:ext>
              </a:extLst>
            </p:cNvPr>
            <p:cNvGrpSpPr/>
            <p:nvPr/>
          </p:nvGrpSpPr>
          <p:grpSpPr>
            <a:xfrm>
              <a:off x="5498148" y="6170775"/>
              <a:ext cx="759723" cy="276999"/>
              <a:chOff x="4943872" y="6135289"/>
              <a:chExt cx="759723" cy="276999"/>
            </a:xfrm>
          </p:grpSpPr>
          <p:sp>
            <p:nvSpPr>
              <p:cNvPr id="44" name="Rectangle 43">
                <a:extLst>
                  <a:ext uri="{FF2B5EF4-FFF2-40B4-BE49-F238E27FC236}">
                    <a16:creationId xmlns:a16="http://schemas.microsoft.com/office/drawing/2014/main" id="{DD171613-7452-00D3-593A-212E7E754BDF}"/>
                  </a:ext>
                </a:extLst>
              </p:cNvPr>
              <p:cNvSpPr/>
              <p:nvPr/>
            </p:nvSpPr>
            <p:spPr>
              <a:xfrm>
                <a:off x="4943872" y="6218208"/>
                <a:ext cx="288032" cy="111163"/>
              </a:xfrm>
              <a:prstGeom prst="rect">
                <a:avLst/>
              </a:prstGeom>
              <a:solidFill>
                <a:srgbClr val="FF7F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8E567C38-1886-39DB-7698-5488A57E7CBD}"/>
                  </a:ext>
                </a:extLst>
              </p:cNvPr>
              <p:cNvSpPr txBox="1"/>
              <p:nvPr/>
            </p:nvSpPr>
            <p:spPr>
              <a:xfrm>
                <a:off x="5193099" y="6135289"/>
                <a:ext cx="510496" cy="276999"/>
              </a:xfrm>
              <a:prstGeom prst="rect">
                <a:avLst/>
              </a:prstGeom>
              <a:noFill/>
            </p:spPr>
            <p:txBody>
              <a:bodyPr wrap="square">
                <a:spAutoFit/>
              </a:bodyPr>
              <a:lstStyle/>
              <a:p>
                <a:r>
                  <a:rPr lang="de-DE" sz="1200" dirty="0"/>
                  <a:t>71 D</a:t>
                </a:r>
                <a:endParaRPr lang="en-US" sz="1200" dirty="0"/>
              </a:p>
            </p:txBody>
          </p:sp>
        </p:grpSp>
        <p:grpSp>
          <p:nvGrpSpPr>
            <p:cNvPr id="46" name="Group 45">
              <a:extLst>
                <a:ext uri="{FF2B5EF4-FFF2-40B4-BE49-F238E27FC236}">
                  <a16:creationId xmlns:a16="http://schemas.microsoft.com/office/drawing/2014/main" id="{9273DF53-0571-7BD2-958B-BDABC9CA37D2}"/>
                </a:ext>
              </a:extLst>
            </p:cNvPr>
            <p:cNvGrpSpPr/>
            <p:nvPr/>
          </p:nvGrpSpPr>
          <p:grpSpPr>
            <a:xfrm>
              <a:off x="6184499" y="6170775"/>
              <a:ext cx="799128" cy="276999"/>
              <a:chOff x="4943872" y="6135289"/>
              <a:chExt cx="799128" cy="276999"/>
            </a:xfrm>
          </p:grpSpPr>
          <p:sp>
            <p:nvSpPr>
              <p:cNvPr id="47" name="Rectangle 46">
                <a:extLst>
                  <a:ext uri="{FF2B5EF4-FFF2-40B4-BE49-F238E27FC236}">
                    <a16:creationId xmlns:a16="http://schemas.microsoft.com/office/drawing/2014/main" id="{6A159EC2-EE8D-B1E9-3C38-864A6F352F9D}"/>
                  </a:ext>
                </a:extLst>
              </p:cNvPr>
              <p:cNvSpPr/>
              <p:nvPr/>
            </p:nvSpPr>
            <p:spPr>
              <a:xfrm>
                <a:off x="4943872" y="6218208"/>
                <a:ext cx="288032" cy="111163"/>
              </a:xfrm>
              <a:prstGeom prst="rect">
                <a:avLst/>
              </a:prstGeom>
              <a:solidFill>
                <a:srgbClr val="2CA0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3168D5E6-D26E-0BFE-488A-7FCF0132D3F7}"/>
                  </a:ext>
                </a:extLst>
              </p:cNvPr>
              <p:cNvSpPr txBox="1"/>
              <p:nvPr/>
            </p:nvSpPr>
            <p:spPr>
              <a:xfrm>
                <a:off x="5197861" y="6135289"/>
                <a:ext cx="545139" cy="276999"/>
              </a:xfrm>
              <a:prstGeom prst="rect">
                <a:avLst/>
              </a:prstGeom>
              <a:noFill/>
            </p:spPr>
            <p:txBody>
              <a:bodyPr wrap="square">
                <a:spAutoFit/>
              </a:bodyPr>
              <a:lstStyle/>
              <a:p>
                <a:r>
                  <a:rPr lang="de-DE" sz="1200" dirty="0"/>
                  <a:t>73 A</a:t>
                </a:r>
                <a:endParaRPr lang="en-US" sz="1200" dirty="0"/>
              </a:p>
            </p:txBody>
          </p:sp>
        </p:grpSp>
        <p:grpSp>
          <p:nvGrpSpPr>
            <p:cNvPr id="49" name="Group 48">
              <a:extLst>
                <a:ext uri="{FF2B5EF4-FFF2-40B4-BE49-F238E27FC236}">
                  <a16:creationId xmlns:a16="http://schemas.microsoft.com/office/drawing/2014/main" id="{8CD998EF-0941-0B26-655A-79CBD78F0D8D}"/>
                </a:ext>
              </a:extLst>
            </p:cNvPr>
            <p:cNvGrpSpPr/>
            <p:nvPr/>
          </p:nvGrpSpPr>
          <p:grpSpPr>
            <a:xfrm>
              <a:off x="6870850" y="6170775"/>
              <a:ext cx="810530" cy="276999"/>
              <a:chOff x="4943872" y="6135289"/>
              <a:chExt cx="810530" cy="276999"/>
            </a:xfrm>
          </p:grpSpPr>
          <p:sp>
            <p:nvSpPr>
              <p:cNvPr id="50" name="Rectangle 49">
                <a:extLst>
                  <a:ext uri="{FF2B5EF4-FFF2-40B4-BE49-F238E27FC236}">
                    <a16:creationId xmlns:a16="http://schemas.microsoft.com/office/drawing/2014/main" id="{DE5D2DB6-9D38-FE42-C993-1A0C3824BCE7}"/>
                  </a:ext>
                </a:extLst>
              </p:cNvPr>
              <p:cNvSpPr/>
              <p:nvPr/>
            </p:nvSpPr>
            <p:spPr>
              <a:xfrm>
                <a:off x="4943872" y="6218208"/>
                <a:ext cx="288032" cy="111163"/>
              </a:xfrm>
              <a:prstGeom prst="rect">
                <a:avLst/>
              </a:prstGeom>
              <a:solidFill>
                <a:srgbClr val="D627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a:extLst>
                  <a:ext uri="{FF2B5EF4-FFF2-40B4-BE49-F238E27FC236}">
                    <a16:creationId xmlns:a16="http://schemas.microsoft.com/office/drawing/2014/main" id="{D352AD51-E3CD-0F30-7402-9B6BFBC17BFD}"/>
                  </a:ext>
                </a:extLst>
              </p:cNvPr>
              <p:cNvSpPr txBox="1"/>
              <p:nvPr/>
            </p:nvSpPr>
            <p:spPr>
              <a:xfrm>
                <a:off x="5210116" y="6135289"/>
                <a:ext cx="544286" cy="276999"/>
              </a:xfrm>
              <a:prstGeom prst="rect">
                <a:avLst/>
              </a:prstGeom>
              <a:noFill/>
            </p:spPr>
            <p:txBody>
              <a:bodyPr wrap="square">
                <a:spAutoFit/>
              </a:bodyPr>
              <a:lstStyle/>
              <a:p>
                <a:r>
                  <a:rPr lang="de-DE" sz="1200"/>
                  <a:t>73 C</a:t>
                </a:r>
                <a:endParaRPr lang="en-US" sz="1200"/>
              </a:p>
            </p:txBody>
          </p:sp>
        </p:grpSp>
      </p:grpSp>
      <p:sp>
        <p:nvSpPr>
          <p:cNvPr id="9" name="Datumsplatzhalter 13">
            <a:extLst>
              <a:ext uri="{FF2B5EF4-FFF2-40B4-BE49-F238E27FC236}">
                <a16:creationId xmlns:a16="http://schemas.microsoft.com/office/drawing/2014/main" id="{24E4C127-0904-8506-1DBE-0FAC04F663F6}"/>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0" name="Rectangle 35">
            <a:extLst>
              <a:ext uri="{FF2B5EF4-FFF2-40B4-BE49-F238E27FC236}">
                <a16:creationId xmlns:a16="http://schemas.microsoft.com/office/drawing/2014/main" id="{FED65E71-772A-21F8-3576-BA1F9510ABA9}"/>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BDCC9328-7574-B595-5E15-7C4AA81DA2F6}"/>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ACCF9240-ADD2-3728-FEB0-A18C3FB10B7A}"/>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F3651530-4058-54B1-E1E2-36B0101663F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5" name="Textplatzhalter 1">
            <a:extLst>
              <a:ext uri="{FF2B5EF4-FFF2-40B4-BE49-F238E27FC236}">
                <a16:creationId xmlns:a16="http://schemas.microsoft.com/office/drawing/2014/main" id="{ACFB0379-5F37-7BDC-2F97-33F91DE5E32E}"/>
              </a:ext>
            </a:extLst>
          </p:cNvPr>
          <p:cNvSpPr txBox="1">
            <a:spLocks/>
          </p:cNvSpPr>
          <p:nvPr/>
        </p:nvSpPr>
        <p:spPr>
          <a:xfrm>
            <a:off x="823020" y="2852232"/>
            <a:ext cx="4711072" cy="2016928"/>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de-DE" sz="1400"/>
              <a:t>Each point represents one flourish</a:t>
            </a:r>
          </a:p>
          <a:p>
            <a:r>
              <a:rPr lang="de-DE" sz="1400"/>
              <a:t>Color encodes the different florator groups</a:t>
            </a:r>
          </a:p>
        </p:txBody>
      </p:sp>
    </p:spTree>
    <p:extLst>
      <p:ext uri="{BB962C8B-B14F-4D97-AF65-F5344CB8AC3E}">
        <p14:creationId xmlns:p14="http://schemas.microsoft.com/office/powerpoint/2010/main" val="3965707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268EA-968A-C242-DD71-7393344FA5F5}"/>
            </a:ext>
          </a:extLst>
        </p:cNvPr>
        <p:cNvGrpSpPr/>
        <p:nvPr/>
      </p:nvGrpSpPr>
      <p:grpSpPr>
        <a:xfrm>
          <a:off x="0" y="0"/>
          <a:ext cx="0" cy="0"/>
          <a:chOff x="0" y="0"/>
          <a:chExt cx="0" cy="0"/>
        </a:xfrm>
      </p:grpSpPr>
      <p:pic>
        <p:nvPicPr>
          <p:cNvPr id="60" name="Picture 59">
            <a:extLst>
              <a:ext uri="{FF2B5EF4-FFF2-40B4-BE49-F238E27FC236}">
                <a16:creationId xmlns:a16="http://schemas.microsoft.com/office/drawing/2014/main" id="{4D6BEF86-DD7F-7E6F-7EA1-ABB76F00B184}"/>
              </a:ext>
            </a:extLst>
          </p:cNvPr>
          <p:cNvPicPr>
            <a:picLocks noChangeAspect="1"/>
          </p:cNvPicPr>
          <p:nvPr/>
        </p:nvPicPr>
        <p:blipFill>
          <a:blip r:embed="rId3"/>
          <a:srcRect l="3129"/>
          <a:stretch>
            <a:fillRect/>
          </a:stretch>
        </p:blipFill>
        <p:spPr>
          <a:xfrm>
            <a:off x="2279575" y="2818107"/>
            <a:ext cx="7322921" cy="3044412"/>
          </a:xfrm>
          <a:prstGeom prst="rect">
            <a:avLst/>
          </a:prstGeom>
        </p:spPr>
      </p:pic>
      <p:sp>
        <p:nvSpPr>
          <p:cNvPr id="11" name="Foliennummernplatzhalter 10">
            <a:extLst>
              <a:ext uri="{FF2B5EF4-FFF2-40B4-BE49-F238E27FC236}">
                <a16:creationId xmlns:a16="http://schemas.microsoft.com/office/drawing/2014/main" id="{FA523AB0-68B1-3867-8BA7-C09E2E5CDCBC}"/>
              </a:ext>
            </a:extLst>
          </p:cNvPr>
          <p:cNvSpPr>
            <a:spLocks noGrp="1"/>
          </p:cNvSpPr>
          <p:nvPr>
            <p:ph type="sldNum" sz="quarter" idx="20"/>
          </p:nvPr>
        </p:nvSpPr>
        <p:spPr/>
        <p:txBody>
          <a:bodyPr/>
          <a:lstStyle/>
          <a:p>
            <a:r>
              <a:rPr lang="de-DE"/>
              <a:t>18</a:t>
            </a:r>
          </a:p>
        </p:txBody>
      </p:sp>
      <p:sp>
        <p:nvSpPr>
          <p:cNvPr id="23" name="Rectangle 22">
            <a:extLst>
              <a:ext uri="{FF2B5EF4-FFF2-40B4-BE49-F238E27FC236}">
                <a16:creationId xmlns:a16="http://schemas.microsoft.com/office/drawing/2014/main" id="{F9BC1E96-7EB6-4558-9C37-80D143DA587A}"/>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CCC299FF-4F10-AD7C-1468-9D86AAD449EC}"/>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37145980-B507-E790-24F7-D0B9A48BCF0D}"/>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Automated Classification</a:t>
            </a:r>
            <a:endParaRPr lang="en-AT" sz="2800"/>
          </a:p>
        </p:txBody>
      </p:sp>
      <p:sp>
        <p:nvSpPr>
          <p:cNvPr id="19" name="TextBox 18">
            <a:extLst>
              <a:ext uri="{FF2B5EF4-FFF2-40B4-BE49-F238E27FC236}">
                <a16:creationId xmlns:a16="http://schemas.microsoft.com/office/drawing/2014/main" id="{B95F99D2-3D53-B7FE-8003-072F4FA21766}"/>
              </a:ext>
            </a:extLst>
          </p:cNvPr>
          <p:cNvSpPr txBox="1"/>
          <p:nvPr/>
        </p:nvSpPr>
        <p:spPr>
          <a:xfrm>
            <a:off x="3983097" y="2636912"/>
            <a:ext cx="4249688" cy="307777"/>
          </a:xfrm>
          <a:prstGeom prst="rect">
            <a:avLst/>
          </a:prstGeom>
          <a:noFill/>
        </p:spPr>
        <p:txBody>
          <a:bodyPr wrap="square">
            <a:spAutoFit/>
          </a:bodyPr>
          <a:lstStyle/>
          <a:p>
            <a:pPr algn="ctr"/>
            <a:r>
              <a:rPr lang="de-DE" sz="1400"/>
              <a:t>Classification Performance</a:t>
            </a:r>
            <a:endParaRPr lang="en-US" sz="1400"/>
          </a:p>
        </p:txBody>
      </p:sp>
      <p:sp>
        <p:nvSpPr>
          <p:cNvPr id="31" name="TextBox 30">
            <a:extLst>
              <a:ext uri="{FF2B5EF4-FFF2-40B4-BE49-F238E27FC236}">
                <a16:creationId xmlns:a16="http://schemas.microsoft.com/office/drawing/2014/main" id="{BDE78C3B-4D35-4F4F-926C-B335F1C78E22}"/>
              </a:ext>
            </a:extLst>
          </p:cNvPr>
          <p:cNvSpPr txBox="1"/>
          <p:nvPr/>
        </p:nvSpPr>
        <p:spPr>
          <a:xfrm>
            <a:off x="3935760" y="5853152"/>
            <a:ext cx="4249688" cy="276999"/>
          </a:xfrm>
          <a:prstGeom prst="rect">
            <a:avLst/>
          </a:prstGeom>
          <a:noFill/>
        </p:spPr>
        <p:txBody>
          <a:bodyPr wrap="square">
            <a:spAutoFit/>
          </a:bodyPr>
          <a:lstStyle/>
          <a:p>
            <a:pPr algn="ctr"/>
            <a:r>
              <a:rPr lang="de-DE" sz="1200"/>
              <a:t>Metric</a:t>
            </a:r>
            <a:endParaRPr lang="en-US" sz="1200"/>
          </a:p>
        </p:txBody>
      </p:sp>
      <p:sp>
        <p:nvSpPr>
          <p:cNvPr id="32" name="TextBox 31">
            <a:extLst>
              <a:ext uri="{FF2B5EF4-FFF2-40B4-BE49-F238E27FC236}">
                <a16:creationId xmlns:a16="http://schemas.microsoft.com/office/drawing/2014/main" id="{C26E5FE0-3177-7AAE-3D2B-6505891E0B4C}"/>
              </a:ext>
            </a:extLst>
          </p:cNvPr>
          <p:cNvSpPr txBox="1"/>
          <p:nvPr/>
        </p:nvSpPr>
        <p:spPr>
          <a:xfrm rot="16200000">
            <a:off x="880936" y="4139698"/>
            <a:ext cx="2520280" cy="276999"/>
          </a:xfrm>
          <a:prstGeom prst="rect">
            <a:avLst/>
          </a:prstGeom>
          <a:noFill/>
        </p:spPr>
        <p:txBody>
          <a:bodyPr wrap="square">
            <a:spAutoFit/>
          </a:bodyPr>
          <a:lstStyle/>
          <a:p>
            <a:pPr algn="ctr"/>
            <a:r>
              <a:rPr lang="de-DE" sz="1200"/>
              <a:t>Score</a:t>
            </a:r>
            <a:endParaRPr lang="en-US" sz="1200"/>
          </a:p>
        </p:txBody>
      </p:sp>
      <p:sp>
        <p:nvSpPr>
          <p:cNvPr id="33" name="Textplatzhalter 1">
            <a:extLst>
              <a:ext uri="{FF2B5EF4-FFF2-40B4-BE49-F238E27FC236}">
                <a16:creationId xmlns:a16="http://schemas.microsoft.com/office/drawing/2014/main" id="{D33B8793-BDB7-FF19-EC76-A8303C62AE81}"/>
              </a:ext>
            </a:extLst>
          </p:cNvPr>
          <p:cNvSpPr>
            <a:spLocks noGrp="1"/>
          </p:cNvSpPr>
          <p:nvPr>
            <p:ph type="body" sz="quarter" idx="17"/>
          </p:nvPr>
        </p:nvSpPr>
        <p:spPr>
          <a:xfrm>
            <a:off x="823020" y="1761950"/>
            <a:ext cx="9953500" cy="647845"/>
          </a:xfrm>
        </p:spPr>
        <p:txBody>
          <a:bodyPr/>
          <a:lstStyle/>
          <a:p>
            <a:r>
              <a:rPr lang="en-US" sz="1400"/>
              <a:t>Classification performance measured by a classifier trained on top of the global representations of the pen flourishing</a:t>
            </a:r>
          </a:p>
          <a:p>
            <a:r>
              <a:rPr lang="en-US" sz="1400"/>
              <a:t>Leverages similarity of a given set of pen flourishes to assign them to the same or a different </a:t>
            </a:r>
            <a:r>
              <a:rPr lang="en-US" sz="1400" err="1"/>
              <a:t>florator</a:t>
            </a:r>
            <a:r>
              <a:rPr lang="en-US" sz="1400"/>
              <a:t> group</a:t>
            </a:r>
          </a:p>
        </p:txBody>
      </p:sp>
      <p:sp>
        <p:nvSpPr>
          <p:cNvPr id="9" name="Datumsplatzhalter 13">
            <a:extLst>
              <a:ext uri="{FF2B5EF4-FFF2-40B4-BE49-F238E27FC236}">
                <a16:creationId xmlns:a16="http://schemas.microsoft.com/office/drawing/2014/main" id="{D89CD905-5CC2-1EED-8FE2-275F7375A342}"/>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0" name="Rectangle 35">
            <a:extLst>
              <a:ext uri="{FF2B5EF4-FFF2-40B4-BE49-F238E27FC236}">
                <a16:creationId xmlns:a16="http://schemas.microsoft.com/office/drawing/2014/main" id="{D3EFEA7A-658A-8EE8-C6CA-1A967542E2AF}"/>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24891341-DC09-0AC8-0CD0-AD73A1F4F03A}"/>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3" name="Grafik 12" descr="Ein Bild, das Logo, Symbol, Grafiken, Design enthält.&#10;&#10;KI-generierte Inhalte können fehlerhaft sein.">
            <a:extLst>
              <a:ext uri="{FF2B5EF4-FFF2-40B4-BE49-F238E27FC236}">
                <a16:creationId xmlns:a16="http://schemas.microsoft.com/office/drawing/2014/main" id="{96131D53-5C46-0415-6A65-107CF8B8317D}"/>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9CF87D2F-BCF9-9624-DB50-B9404F4A333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 name="Rectangle 1">
            <a:extLst>
              <a:ext uri="{FF2B5EF4-FFF2-40B4-BE49-F238E27FC236}">
                <a16:creationId xmlns:a16="http://schemas.microsoft.com/office/drawing/2014/main" id="{55D78FCC-9251-C6D7-F342-3701AA66629A}"/>
              </a:ext>
            </a:extLst>
          </p:cNvPr>
          <p:cNvSpPr/>
          <p:nvPr/>
        </p:nvSpPr>
        <p:spPr>
          <a:xfrm>
            <a:off x="8917781" y="4507706"/>
            <a:ext cx="273844" cy="804863"/>
          </a:xfrm>
          <a:prstGeom prst="rect">
            <a:avLst/>
          </a:prstGeom>
          <a:solidFill>
            <a:srgbClr val="CBCB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7B332AD-C38E-A636-9B9B-85076C4FC8F5}"/>
              </a:ext>
            </a:extLst>
          </p:cNvPr>
          <p:cNvSpPr txBox="1"/>
          <p:nvPr/>
        </p:nvSpPr>
        <p:spPr>
          <a:xfrm>
            <a:off x="8836753" y="4446380"/>
            <a:ext cx="510496" cy="276999"/>
          </a:xfrm>
          <a:prstGeom prst="rect">
            <a:avLst/>
          </a:prstGeom>
          <a:noFill/>
        </p:spPr>
        <p:txBody>
          <a:bodyPr wrap="square">
            <a:spAutoFit/>
          </a:bodyPr>
          <a:lstStyle/>
          <a:p>
            <a:r>
              <a:rPr lang="de-DE" sz="1200"/>
              <a:t>71 B</a:t>
            </a:r>
            <a:endParaRPr lang="en-US" sz="1200"/>
          </a:p>
        </p:txBody>
      </p:sp>
      <p:sp>
        <p:nvSpPr>
          <p:cNvPr id="6" name="TextBox 5">
            <a:extLst>
              <a:ext uri="{FF2B5EF4-FFF2-40B4-BE49-F238E27FC236}">
                <a16:creationId xmlns:a16="http://schemas.microsoft.com/office/drawing/2014/main" id="{EC308A1A-48A0-44B0-4D5B-B4237F1BC5E0}"/>
              </a:ext>
            </a:extLst>
          </p:cNvPr>
          <p:cNvSpPr txBox="1"/>
          <p:nvPr/>
        </p:nvSpPr>
        <p:spPr>
          <a:xfrm>
            <a:off x="8836753" y="4648586"/>
            <a:ext cx="510496" cy="276999"/>
          </a:xfrm>
          <a:prstGeom prst="rect">
            <a:avLst/>
          </a:prstGeom>
          <a:noFill/>
        </p:spPr>
        <p:txBody>
          <a:bodyPr wrap="square">
            <a:spAutoFit/>
          </a:bodyPr>
          <a:lstStyle/>
          <a:p>
            <a:r>
              <a:rPr lang="de-DE" sz="1200"/>
              <a:t>71 D</a:t>
            </a:r>
            <a:endParaRPr lang="en-US" sz="1200"/>
          </a:p>
        </p:txBody>
      </p:sp>
      <p:sp>
        <p:nvSpPr>
          <p:cNvPr id="7" name="TextBox 6">
            <a:extLst>
              <a:ext uri="{FF2B5EF4-FFF2-40B4-BE49-F238E27FC236}">
                <a16:creationId xmlns:a16="http://schemas.microsoft.com/office/drawing/2014/main" id="{F5600AE0-8041-8DB7-EE19-9E37D0F41736}"/>
              </a:ext>
            </a:extLst>
          </p:cNvPr>
          <p:cNvSpPr txBox="1"/>
          <p:nvPr/>
        </p:nvSpPr>
        <p:spPr>
          <a:xfrm>
            <a:off x="8836752" y="4859854"/>
            <a:ext cx="510496" cy="276999"/>
          </a:xfrm>
          <a:prstGeom prst="rect">
            <a:avLst/>
          </a:prstGeom>
          <a:noFill/>
        </p:spPr>
        <p:txBody>
          <a:bodyPr wrap="square">
            <a:spAutoFit/>
          </a:bodyPr>
          <a:lstStyle/>
          <a:p>
            <a:r>
              <a:rPr lang="de-DE" sz="1200"/>
              <a:t>73 A</a:t>
            </a:r>
            <a:endParaRPr lang="en-US" sz="1200"/>
          </a:p>
        </p:txBody>
      </p:sp>
      <p:sp>
        <p:nvSpPr>
          <p:cNvPr id="8" name="TextBox 7">
            <a:extLst>
              <a:ext uri="{FF2B5EF4-FFF2-40B4-BE49-F238E27FC236}">
                <a16:creationId xmlns:a16="http://schemas.microsoft.com/office/drawing/2014/main" id="{05DA3095-A3B5-A277-E898-79D4763C7B4A}"/>
              </a:ext>
            </a:extLst>
          </p:cNvPr>
          <p:cNvSpPr txBox="1"/>
          <p:nvPr/>
        </p:nvSpPr>
        <p:spPr>
          <a:xfrm>
            <a:off x="8836752" y="5070009"/>
            <a:ext cx="510496" cy="276999"/>
          </a:xfrm>
          <a:prstGeom prst="rect">
            <a:avLst/>
          </a:prstGeom>
          <a:noFill/>
        </p:spPr>
        <p:txBody>
          <a:bodyPr wrap="square">
            <a:spAutoFit/>
          </a:bodyPr>
          <a:lstStyle/>
          <a:p>
            <a:r>
              <a:rPr lang="de-DE" sz="1200"/>
              <a:t>73 C</a:t>
            </a:r>
            <a:endParaRPr lang="en-US" sz="1200"/>
          </a:p>
        </p:txBody>
      </p:sp>
    </p:spTree>
    <p:extLst>
      <p:ext uri="{BB962C8B-B14F-4D97-AF65-F5344CB8AC3E}">
        <p14:creationId xmlns:p14="http://schemas.microsoft.com/office/powerpoint/2010/main" val="427112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0103F-869A-6275-A1C5-30A9F185AB61}"/>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350B7B03-BCEF-2CD6-EA2C-47954E7E12C3}"/>
              </a:ext>
            </a:extLst>
          </p:cNvPr>
          <p:cNvSpPr>
            <a:spLocks noGrp="1"/>
          </p:cNvSpPr>
          <p:nvPr>
            <p:ph type="sldNum" sz="quarter" idx="20"/>
          </p:nvPr>
        </p:nvSpPr>
        <p:spPr/>
        <p:txBody>
          <a:bodyPr/>
          <a:lstStyle/>
          <a:p>
            <a:r>
              <a:rPr lang="de-DE"/>
              <a:t>19</a:t>
            </a:r>
          </a:p>
        </p:txBody>
      </p:sp>
      <p:sp>
        <p:nvSpPr>
          <p:cNvPr id="23" name="Rectangle 22">
            <a:extLst>
              <a:ext uri="{FF2B5EF4-FFF2-40B4-BE49-F238E27FC236}">
                <a16:creationId xmlns:a16="http://schemas.microsoft.com/office/drawing/2014/main" id="{C1F1BB3C-FFBA-9970-9128-818860A5F353}"/>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21DC9633-CF1F-90E5-784B-DCE8D815760B}"/>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latin typeface="Arial"/>
                <a:cs typeface="Arial"/>
              </a:rPr>
              <a:t>Prototype</a:t>
            </a:r>
            <a:endParaRPr lang="de-DE" sz="2800"/>
          </a:p>
        </p:txBody>
      </p:sp>
      <p:sp>
        <p:nvSpPr>
          <p:cNvPr id="7" name="Rectangle 35">
            <a:extLst>
              <a:ext uri="{FF2B5EF4-FFF2-40B4-BE49-F238E27FC236}">
                <a16:creationId xmlns:a16="http://schemas.microsoft.com/office/drawing/2014/main" id="{51DEA384-2F15-1CF4-86F7-D8309EFA69C9}"/>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BE3A4A96-21D8-AA3C-1B42-1FE9F1F84E8A}"/>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CDDA0D5E-3594-FA71-F548-573670801A8B}"/>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7" name="Datumsplatzhalter 13">
            <a:extLst>
              <a:ext uri="{FF2B5EF4-FFF2-40B4-BE49-F238E27FC236}">
                <a16:creationId xmlns:a16="http://schemas.microsoft.com/office/drawing/2014/main" id="{7A6FF263-D269-9848-C5E1-1336E7E80A18}"/>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Tree>
    <p:extLst>
      <p:ext uri="{BB962C8B-B14F-4D97-AF65-F5344CB8AC3E}">
        <p14:creationId xmlns:p14="http://schemas.microsoft.com/office/powerpoint/2010/main" val="877148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9D761-325C-1733-9ED8-C08061E6831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7D2197C-27E1-3792-113A-EFDDB3F8FC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20246" y="1520946"/>
            <a:ext cx="7598038" cy="4274896"/>
          </a:xfrm>
          <a:prstGeom prst="rect">
            <a:avLst/>
          </a:prstGeom>
        </p:spPr>
      </p:pic>
      <p:sp>
        <p:nvSpPr>
          <p:cNvPr id="11" name="Foliennummernplatzhalter 10">
            <a:extLst>
              <a:ext uri="{FF2B5EF4-FFF2-40B4-BE49-F238E27FC236}">
                <a16:creationId xmlns:a16="http://schemas.microsoft.com/office/drawing/2014/main" id="{5184F88B-30B2-EE28-C476-988B9FF70C3A}"/>
              </a:ext>
            </a:extLst>
          </p:cNvPr>
          <p:cNvSpPr>
            <a:spLocks noGrp="1"/>
          </p:cNvSpPr>
          <p:nvPr>
            <p:ph type="sldNum" sz="quarter" idx="20"/>
          </p:nvPr>
        </p:nvSpPr>
        <p:spPr/>
        <p:txBody>
          <a:bodyPr/>
          <a:lstStyle/>
          <a:p>
            <a:r>
              <a:rPr lang="de-DE"/>
              <a:t>20</a:t>
            </a:r>
          </a:p>
        </p:txBody>
      </p:sp>
      <p:sp>
        <p:nvSpPr>
          <p:cNvPr id="23" name="Rectangle 22">
            <a:extLst>
              <a:ext uri="{FF2B5EF4-FFF2-40B4-BE49-F238E27FC236}">
                <a16:creationId xmlns:a16="http://schemas.microsoft.com/office/drawing/2014/main" id="{1678BDF2-25B6-7AD9-58CB-F9E582572E14}"/>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572341BB-2677-859D-6046-3C524CC124C0}"/>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Prototype</a:t>
            </a:r>
            <a:endParaRPr lang="en-AT" sz="1400" b="0">
              <a:latin typeface="+mj-lt"/>
            </a:endParaRPr>
          </a:p>
        </p:txBody>
      </p:sp>
      <p:sp>
        <p:nvSpPr>
          <p:cNvPr id="4" name="Title 1">
            <a:extLst>
              <a:ext uri="{FF2B5EF4-FFF2-40B4-BE49-F238E27FC236}">
                <a16:creationId xmlns:a16="http://schemas.microsoft.com/office/drawing/2014/main" id="{6F4B3D07-1DCC-88E4-56FD-EADB2ADBE235}"/>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Idea</a:t>
            </a:r>
            <a:endParaRPr lang="en-AT" sz="2800"/>
          </a:p>
        </p:txBody>
      </p:sp>
      <p:sp>
        <p:nvSpPr>
          <p:cNvPr id="9" name="Datumsplatzhalter 13">
            <a:extLst>
              <a:ext uri="{FF2B5EF4-FFF2-40B4-BE49-F238E27FC236}">
                <a16:creationId xmlns:a16="http://schemas.microsoft.com/office/drawing/2014/main" id="{C35734F4-74D6-9424-96C0-DFA6729B68F5}"/>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0" name="Rectangle 35">
            <a:extLst>
              <a:ext uri="{FF2B5EF4-FFF2-40B4-BE49-F238E27FC236}">
                <a16:creationId xmlns:a16="http://schemas.microsoft.com/office/drawing/2014/main" id="{2CC6ED72-E17B-B4D3-4433-17688EDFFAF1}"/>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AF757CBF-3890-3B54-3F95-AE4D52BC4FBC}"/>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27B1745D-BDC6-9E7A-95B5-D1141613EC03}"/>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164BC590-4EF0-B4C5-660B-8303E6C7E89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5" name="Textplatzhalter 1">
            <a:extLst>
              <a:ext uri="{FF2B5EF4-FFF2-40B4-BE49-F238E27FC236}">
                <a16:creationId xmlns:a16="http://schemas.microsoft.com/office/drawing/2014/main" id="{FA9B5C94-7C1A-9F90-417F-94B315EEFED9}"/>
              </a:ext>
            </a:extLst>
          </p:cNvPr>
          <p:cNvSpPr txBox="1">
            <a:spLocks/>
          </p:cNvSpPr>
          <p:nvPr/>
        </p:nvSpPr>
        <p:spPr>
          <a:xfrm>
            <a:off x="823020" y="2852232"/>
            <a:ext cx="4552900" cy="2016928"/>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de-DE" sz="1400"/>
              <a:t>Uses our proposed method in a user-friendly tool for art</a:t>
            </a:r>
            <a:r>
              <a:rPr lang="en-GB" sz="1400"/>
              <a:t>-</a:t>
            </a:r>
            <a:r>
              <a:rPr lang="de-DE" sz="1400"/>
              <a:t>historical research</a:t>
            </a:r>
          </a:p>
          <a:p>
            <a:r>
              <a:rPr lang="de-DE" sz="1400"/>
              <a:t>Similarity measure used for pen flourishing retrieval and much more ...</a:t>
            </a:r>
          </a:p>
        </p:txBody>
      </p:sp>
    </p:spTree>
    <p:extLst>
      <p:ext uri="{BB962C8B-B14F-4D97-AF65-F5344CB8AC3E}">
        <p14:creationId xmlns:p14="http://schemas.microsoft.com/office/powerpoint/2010/main" val="487069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8A79A-61AC-BB9F-980A-15C45ECF99F3}"/>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E98CE93E-101A-C526-9B3D-E127132B27F6}"/>
              </a:ext>
            </a:extLst>
          </p:cNvPr>
          <p:cNvSpPr>
            <a:spLocks noGrp="1"/>
          </p:cNvSpPr>
          <p:nvPr>
            <p:ph type="sldNum" sz="quarter" idx="20"/>
          </p:nvPr>
        </p:nvSpPr>
        <p:spPr/>
        <p:txBody>
          <a:bodyPr/>
          <a:lstStyle/>
          <a:p>
            <a:r>
              <a:rPr lang="de-DE"/>
              <a:t>21</a:t>
            </a:r>
          </a:p>
        </p:txBody>
      </p:sp>
      <p:sp>
        <p:nvSpPr>
          <p:cNvPr id="23" name="Rectangle 22">
            <a:extLst>
              <a:ext uri="{FF2B5EF4-FFF2-40B4-BE49-F238E27FC236}">
                <a16:creationId xmlns:a16="http://schemas.microsoft.com/office/drawing/2014/main" id="{362ED7FF-77CD-7820-5B43-489B357D6055}"/>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97BF5237-BC01-21D9-2729-25BB9D443A99}"/>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latin typeface="Arial"/>
                <a:cs typeface="Arial"/>
              </a:rPr>
              <a:t>Demonstration</a:t>
            </a:r>
            <a:endParaRPr lang="de-DE" sz="2800"/>
          </a:p>
        </p:txBody>
      </p:sp>
      <p:sp>
        <p:nvSpPr>
          <p:cNvPr id="7" name="Rectangle 35">
            <a:extLst>
              <a:ext uri="{FF2B5EF4-FFF2-40B4-BE49-F238E27FC236}">
                <a16:creationId xmlns:a16="http://schemas.microsoft.com/office/drawing/2014/main" id="{0023B3F5-F732-4443-D2E5-49B90C20FA41}"/>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A85C67BA-2A38-B195-9D01-DCFDAAEC1FD2}"/>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82A2FF88-EA2D-7644-0B77-CAA9E78F671C}"/>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7" name="Datumsplatzhalter 13">
            <a:extLst>
              <a:ext uri="{FF2B5EF4-FFF2-40B4-BE49-F238E27FC236}">
                <a16:creationId xmlns:a16="http://schemas.microsoft.com/office/drawing/2014/main" id="{67D1EE2D-957D-4E93-AA24-67874527256B}"/>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37240C3C-2D25-6A73-1676-E1200EA78CE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317271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584A1-E201-5F2D-EC45-4AFDE25C39D4}"/>
            </a:ext>
          </a:extLst>
        </p:cNvPr>
        <p:cNvGrpSpPr/>
        <p:nvPr/>
      </p:nvGrpSpPr>
      <p:grpSpPr>
        <a:xfrm>
          <a:off x="0" y="0"/>
          <a:ext cx="0" cy="0"/>
          <a:chOff x="0" y="0"/>
          <a:chExt cx="0" cy="0"/>
        </a:xfrm>
      </p:grpSpPr>
      <p:sp>
        <p:nvSpPr>
          <p:cNvPr id="2" name="Textplatzhalter 1">
            <a:extLst>
              <a:ext uri="{FF2B5EF4-FFF2-40B4-BE49-F238E27FC236}">
                <a16:creationId xmlns:a16="http://schemas.microsoft.com/office/drawing/2014/main" id="{6BB6F349-DBA6-CBB4-0655-47BEE8D1F468}"/>
              </a:ext>
            </a:extLst>
          </p:cNvPr>
          <p:cNvSpPr>
            <a:spLocks noGrp="1"/>
          </p:cNvSpPr>
          <p:nvPr>
            <p:ph type="body" sz="quarter" idx="17"/>
          </p:nvPr>
        </p:nvSpPr>
        <p:spPr>
          <a:xfrm>
            <a:off x="2763876" y="3064890"/>
            <a:ext cx="7128792" cy="623058"/>
          </a:xfrm>
        </p:spPr>
        <p:txBody>
          <a:bodyPr/>
          <a:lstStyle/>
          <a:p>
            <a:pPr marL="0" indent="0">
              <a:buNone/>
            </a:pPr>
            <a:r>
              <a:rPr lang="en-US" sz="1400" b="1"/>
              <a:t>Scale up</a:t>
            </a:r>
            <a:r>
              <a:rPr lang="en-US" sz="1400"/>
              <a:t>: Extend dataset to more manuscripts, periods, and stylistic schools for broader validation</a:t>
            </a:r>
          </a:p>
        </p:txBody>
      </p:sp>
      <p:sp>
        <p:nvSpPr>
          <p:cNvPr id="11" name="Foliennummernplatzhalter 10">
            <a:extLst>
              <a:ext uri="{FF2B5EF4-FFF2-40B4-BE49-F238E27FC236}">
                <a16:creationId xmlns:a16="http://schemas.microsoft.com/office/drawing/2014/main" id="{C8B6AE34-764B-6B10-48C3-0C90B222349D}"/>
              </a:ext>
            </a:extLst>
          </p:cNvPr>
          <p:cNvSpPr>
            <a:spLocks noGrp="1"/>
          </p:cNvSpPr>
          <p:nvPr>
            <p:ph type="sldNum" sz="quarter" idx="20"/>
          </p:nvPr>
        </p:nvSpPr>
        <p:spPr/>
        <p:txBody>
          <a:bodyPr/>
          <a:lstStyle/>
          <a:p>
            <a:r>
              <a:rPr lang="de-DE"/>
              <a:t>22</a:t>
            </a:r>
          </a:p>
        </p:txBody>
      </p:sp>
      <p:sp>
        <p:nvSpPr>
          <p:cNvPr id="23" name="Rectangle 22">
            <a:extLst>
              <a:ext uri="{FF2B5EF4-FFF2-40B4-BE49-F238E27FC236}">
                <a16:creationId xmlns:a16="http://schemas.microsoft.com/office/drawing/2014/main" id="{2237DE80-289B-2235-93E3-62623220645F}"/>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047330D0-BB3A-B317-2BE4-E85F33E8F6AC}"/>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Takeaways and Outlook</a:t>
            </a:r>
            <a:endParaRPr lang="en-AT" sz="1400" b="0">
              <a:latin typeface="+mj-lt"/>
            </a:endParaRPr>
          </a:p>
        </p:txBody>
      </p:sp>
      <p:sp>
        <p:nvSpPr>
          <p:cNvPr id="4" name="Title 1">
            <a:extLst>
              <a:ext uri="{FF2B5EF4-FFF2-40B4-BE49-F238E27FC236}">
                <a16:creationId xmlns:a16="http://schemas.microsoft.com/office/drawing/2014/main" id="{2B5B9938-A696-03C8-0484-D7DD4D5826E0}"/>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Next Steps</a:t>
            </a:r>
            <a:endParaRPr lang="en-AT" sz="2800"/>
          </a:p>
        </p:txBody>
      </p:sp>
      <p:sp>
        <p:nvSpPr>
          <p:cNvPr id="8" name="TextBox 7">
            <a:extLst>
              <a:ext uri="{FF2B5EF4-FFF2-40B4-BE49-F238E27FC236}">
                <a16:creationId xmlns:a16="http://schemas.microsoft.com/office/drawing/2014/main" id="{55F90AD7-30F8-4D27-9C8B-8E527AC7D46C}"/>
              </a:ext>
            </a:extLst>
          </p:cNvPr>
          <p:cNvSpPr txBox="1"/>
          <p:nvPr/>
        </p:nvSpPr>
        <p:spPr>
          <a:xfrm>
            <a:off x="2351584" y="3004928"/>
            <a:ext cx="412292" cy="584775"/>
          </a:xfrm>
          <a:prstGeom prst="rect">
            <a:avLst/>
          </a:prstGeom>
          <a:noFill/>
        </p:spPr>
        <p:txBody>
          <a:bodyPr wrap="none" rtlCol="0">
            <a:spAutoFit/>
          </a:bodyPr>
          <a:lstStyle/>
          <a:p>
            <a:r>
              <a:rPr lang="de-DE" sz="3200" b="1">
                <a:solidFill>
                  <a:srgbClr val="004750"/>
                </a:solidFill>
              </a:rPr>
              <a:t>1</a:t>
            </a:r>
            <a:endParaRPr lang="en-US" sz="3200" b="1">
              <a:solidFill>
                <a:srgbClr val="004750"/>
              </a:solidFill>
            </a:endParaRPr>
          </a:p>
        </p:txBody>
      </p:sp>
      <p:sp>
        <p:nvSpPr>
          <p:cNvPr id="13" name="Textplatzhalter 1">
            <a:extLst>
              <a:ext uri="{FF2B5EF4-FFF2-40B4-BE49-F238E27FC236}">
                <a16:creationId xmlns:a16="http://schemas.microsoft.com/office/drawing/2014/main" id="{2B94F5C0-4884-59D7-C2A9-9CF7D5A23A77}"/>
              </a:ext>
            </a:extLst>
          </p:cNvPr>
          <p:cNvSpPr txBox="1">
            <a:spLocks/>
          </p:cNvSpPr>
          <p:nvPr/>
        </p:nvSpPr>
        <p:spPr>
          <a:xfrm>
            <a:off x="2750606" y="3829032"/>
            <a:ext cx="7358086" cy="752096"/>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1400" b="1"/>
              <a:t>Qualitative Evaluation</a:t>
            </a:r>
            <a:r>
              <a:rPr lang="en-US" sz="1400"/>
              <a:t>: Conduct user study with art historians for the tool</a:t>
            </a:r>
          </a:p>
        </p:txBody>
      </p:sp>
      <p:sp>
        <p:nvSpPr>
          <p:cNvPr id="15" name="TextBox 14">
            <a:extLst>
              <a:ext uri="{FF2B5EF4-FFF2-40B4-BE49-F238E27FC236}">
                <a16:creationId xmlns:a16="http://schemas.microsoft.com/office/drawing/2014/main" id="{7C126CDF-396E-B456-05CB-D3CF38D65B1C}"/>
              </a:ext>
            </a:extLst>
          </p:cNvPr>
          <p:cNvSpPr txBox="1"/>
          <p:nvPr/>
        </p:nvSpPr>
        <p:spPr>
          <a:xfrm>
            <a:off x="2351584" y="3692400"/>
            <a:ext cx="412292" cy="584775"/>
          </a:xfrm>
          <a:prstGeom prst="rect">
            <a:avLst/>
          </a:prstGeom>
          <a:noFill/>
        </p:spPr>
        <p:txBody>
          <a:bodyPr wrap="none" rtlCol="0">
            <a:spAutoFit/>
          </a:bodyPr>
          <a:lstStyle/>
          <a:p>
            <a:r>
              <a:rPr lang="de-DE" sz="3200" b="1">
                <a:solidFill>
                  <a:srgbClr val="004750"/>
                </a:solidFill>
              </a:rPr>
              <a:t>2</a:t>
            </a:r>
            <a:endParaRPr lang="en-US" sz="3200" b="1">
              <a:solidFill>
                <a:srgbClr val="004750"/>
              </a:solidFill>
            </a:endParaRPr>
          </a:p>
        </p:txBody>
      </p:sp>
      <p:sp>
        <p:nvSpPr>
          <p:cNvPr id="10" name="Rectangle 35">
            <a:extLst>
              <a:ext uri="{FF2B5EF4-FFF2-40B4-BE49-F238E27FC236}">
                <a16:creationId xmlns:a16="http://schemas.microsoft.com/office/drawing/2014/main" id="{B4CB23D8-1ABD-95A1-834D-040FD0D6A6E3}"/>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29" descr="Ein Bild, das Entwurf, Symbol, Clipart, Grafiken enthält.&#10;&#10;KI-generierte Inhalte können fehlerhaft sein.">
            <a:extLst>
              <a:ext uri="{FF2B5EF4-FFF2-40B4-BE49-F238E27FC236}">
                <a16:creationId xmlns:a16="http://schemas.microsoft.com/office/drawing/2014/main" id="{5C721059-D777-245B-1E1D-A85BB594A95D}"/>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8" name="Grafik 20" descr="Ein Bild, das Logo, Symbol, Grafiken, Design enthält.&#10;&#10;KI-generierte Inhalte können fehlerhaft sein.">
            <a:extLst>
              <a:ext uri="{FF2B5EF4-FFF2-40B4-BE49-F238E27FC236}">
                <a16:creationId xmlns:a16="http://schemas.microsoft.com/office/drawing/2014/main" id="{97255832-14A5-179D-EB65-DA4FEF05F0CE}"/>
              </a:ext>
            </a:extLst>
          </p:cNvPr>
          <p:cNvPicPr>
            <a:picLocks noChangeAspect="1"/>
          </p:cNvPicPr>
          <p:nvPr/>
        </p:nvPicPr>
        <p:blipFill>
          <a:blip r:embed="rId4"/>
          <a:stretch>
            <a:fillRect/>
          </a:stretch>
        </p:blipFill>
        <p:spPr>
          <a:xfrm>
            <a:off x="10401009" y="65646"/>
            <a:ext cx="1784309" cy="491072"/>
          </a:xfrm>
          <a:prstGeom prst="rect">
            <a:avLst/>
          </a:prstGeom>
        </p:spPr>
      </p:pic>
      <p:sp>
        <p:nvSpPr>
          <p:cNvPr id="20" name="Datumsplatzhalter 13">
            <a:extLst>
              <a:ext uri="{FF2B5EF4-FFF2-40B4-BE49-F238E27FC236}">
                <a16:creationId xmlns:a16="http://schemas.microsoft.com/office/drawing/2014/main" id="{B3D5865C-B3FD-78F6-C5CF-3DD0FBEFCA68}"/>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1" name="Picture 20">
            <a:extLst>
              <a:ext uri="{FF2B5EF4-FFF2-40B4-BE49-F238E27FC236}">
                <a16:creationId xmlns:a16="http://schemas.microsoft.com/office/drawing/2014/main" id="{7F153B7C-9A4F-FFD6-EF74-06082A60E8D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3880407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9B4EDD-97F6-9B5B-D938-713DC12E3D74}"/>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84A88E4F-E2D5-6AA5-29E7-24EF3B7FE9E4}"/>
              </a:ext>
            </a:extLst>
          </p:cNvPr>
          <p:cNvSpPr>
            <a:spLocks noGrp="1"/>
          </p:cNvSpPr>
          <p:nvPr>
            <p:ph type="sldNum" sz="quarter" idx="20"/>
          </p:nvPr>
        </p:nvSpPr>
        <p:spPr/>
        <p:txBody>
          <a:bodyPr/>
          <a:lstStyle/>
          <a:p>
            <a:r>
              <a:rPr lang="de-DE"/>
              <a:t>23</a:t>
            </a:r>
          </a:p>
        </p:txBody>
      </p:sp>
      <p:sp>
        <p:nvSpPr>
          <p:cNvPr id="4" name="Title 1">
            <a:extLst>
              <a:ext uri="{FF2B5EF4-FFF2-40B4-BE49-F238E27FC236}">
                <a16:creationId xmlns:a16="http://schemas.microsoft.com/office/drawing/2014/main" id="{3CA27D6A-2A2D-BFD1-03D7-FFFE674DDFED}"/>
              </a:ext>
            </a:extLst>
          </p:cNvPr>
          <p:cNvSpPr txBox="1">
            <a:spLocks/>
          </p:cNvSpPr>
          <p:nvPr/>
        </p:nvSpPr>
        <p:spPr>
          <a:xfrm>
            <a:off x="450398" y="1079266"/>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Thank you!</a:t>
            </a:r>
            <a:endParaRPr lang="en-AT" sz="2800"/>
          </a:p>
        </p:txBody>
      </p:sp>
      <p:sp>
        <p:nvSpPr>
          <p:cNvPr id="13" name="Textplatzhalter 1">
            <a:extLst>
              <a:ext uri="{FF2B5EF4-FFF2-40B4-BE49-F238E27FC236}">
                <a16:creationId xmlns:a16="http://schemas.microsoft.com/office/drawing/2014/main" id="{A4369CAC-6A38-6703-EA39-618ECEFC05E6}"/>
              </a:ext>
            </a:extLst>
          </p:cNvPr>
          <p:cNvSpPr>
            <a:spLocks noGrp="1"/>
          </p:cNvSpPr>
          <p:nvPr>
            <p:ph type="body" sz="quarter" idx="17"/>
          </p:nvPr>
        </p:nvSpPr>
        <p:spPr>
          <a:xfrm>
            <a:off x="6888088" y="4678895"/>
            <a:ext cx="1800200" cy="442870"/>
          </a:xfrm>
        </p:spPr>
        <p:txBody>
          <a:bodyPr vert="horz" lIns="91440" tIns="45720" rIns="91440" bIns="45720" rtlCol="0" anchor="t">
            <a:noAutofit/>
          </a:bodyPr>
          <a:lstStyle/>
          <a:p>
            <a:pPr algn="ctr">
              <a:buNone/>
            </a:pPr>
            <a:r>
              <a:rPr lang="de-DE" sz="1400">
                <a:latin typeface="Arial"/>
                <a:cs typeface="Arial"/>
              </a:rPr>
              <a:t>Research Project</a:t>
            </a:r>
            <a:endParaRPr lang="en-US" sz="1400"/>
          </a:p>
        </p:txBody>
      </p:sp>
      <p:sp>
        <p:nvSpPr>
          <p:cNvPr id="6" name="Rectangle 5">
            <a:extLst>
              <a:ext uri="{FF2B5EF4-FFF2-40B4-BE49-F238E27FC236}">
                <a16:creationId xmlns:a16="http://schemas.microsoft.com/office/drawing/2014/main" id="{77410F57-E95B-43FA-AFCA-8A86925CBF30}"/>
              </a:ext>
            </a:extLst>
          </p:cNvPr>
          <p:cNvSpPr/>
          <p:nvPr/>
        </p:nvSpPr>
        <p:spPr>
          <a:xfrm>
            <a:off x="1616705" y="2922056"/>
            <a:ext cx="1152128" cy="1803088"/>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AT"/>
          </a:p>
        </p:txBody>
      </p:sp>
      <p:sp>
        <p:nvSpPr>
          <p:cNvPr id="7" name="Title 1">
            <a:extLst>
              <a:ext uri="{FF2B5EF4-FFF2-40B4-BE49-F238E27FC236}">
                <a16:creationId xmlns:a16="http://schemas.microsoft.com/office/drawing/2014/main" id="{6904447D-11D3-0A25-8C13-62B8154DBC07}"/>
              </a:ext>
            </a:extLst>
          </p:cNvPr>
          <p:cNvSpPr txBox="1">
            <a:spLocks/>
          </p:cNvSpPr>
          <p:nvPr/>
        </p:nvSpPr>
        <p:spPr>
          <a:xfrm>
            <a:off x="2003757" y="2620852"/>
            <a:ext cx="4464496"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1600"/>
              <a:t>Acknowledgements</a:t>
            </a:r>
          </a:p>
        </p:txBody>
      </p:sp>
      <p:sp>
        <p:nvSpPr>
          <p:cNvPr id="12" name="Title 1">
            <a:extLst>
              <a:ext uri="{FF2B5EF4-FFF2-40B4-BE49-F238E27FC236}">
                <a16:creationId xmlns:a16="http://schemas.microsoft.com/office/drawing/2014/main" id="{C6F965D6-B409-C96B-41AF-2D2DBE7B435C}"/>
              </a:ext>
            </a:extLst>
          </p:cNvPr>
          <p:cNvSpPr txBox="1">
            <a:spLocks/>
          </p:cNvSpPr>
          <p:nvPr/>
        </p:nvSpPr>
        <p:spPr>
          <a:xfrm>
            <a:off x="2002269" y="3311513"/>
            <a:ext cx="4464496"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en-AT" sz="1400" b="0"/>
              <a:t>We thank and acknowledge Gesellschaft für Forschungsförderung Niederösterreich (GFF) for funding</a:t>
            </a:r>
            <a:r>
              <a:rPr lang="de-DE" sz="1400" b="0"/>
              <a:t> under the call RTI-Dissertations 2023.</a:t>
            </a:r>
            <a:endParaRPr lang="en-AT" sz="1400" b="0"/>
          </a:p>
        </p:txBody>
      </p:sp>
      <p:pic>
        <p:nvPicPr>
          <p:cNvPr id="16" name="Picture 15">
            <a:extLst>
              <a:ext uri="{FF2B5EF4-FFF2-40B4-BE49-F238E27FC236}">
                <a16:creationId xmlns:a16="http://schemas.microsoft.com/office/drawing/2014/main" id="{A579009F-DADA-BFAA-B820-B6872466FDC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845839" y="2810577"/>
            <a:ext cx="1894035" cy="1894035"/>
          </a:xfrm>
          <a:prstGeom prst="rect">
            <a:avLst/>
          </a:prstGeom>
        </p:spPr>
      </p:pic>
      <p:sp>
        <p:nvSpPr>
          <p:cNvPr id="15" name="Rectangle 35">
            <a:extLst>
              <a:ext uri="{FF2B5EF4-FFF2-40B4-BE49-F238E27FC236}">
                <a16:creationId xmlns:a16="http://schemas.microsoft.com/office/drawing/2014/main" id="{7EEF9FD4-1310-D840-177C-256B0B942F8F}"/>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8" name="Picture 29" descr="Ein Bild, das Entwurf, Symbol, Clipart, Grafiken enthält.&#10;&#10;KI-generierte Inhalte können fehlerhaft sein.">
            <a:extLst>
              <a:ext uri="{FF2B5EF4-FFF2-40B4-BE49-F238E27FC236}">
                <a16:creationId xmlns:a16="http://schemas.microsoft.com/office/drawing/2014/main" id="{D87EA800-1933-4CFF-8EF2-B790D41DC80B}"/>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0" name="Grafik 19" descr="Ein Bild, das Logo, Symbol, Grafiken, Design enthält.&#10;&#10;KI-generierte Inhalte können fehlerhaft sein.">
            <a:extLst>
              <a:ext uri="{FF2B5EF4-FFF2-40B4-BE49-F238E27FC236}">
                <a16:creationId xmlns:a16="http://schemas.microsoft.com/office/drawing/2014/main" id="{B26C62BE-8FAD-D5F4-EBF0-47B3B9111D43}"/>
              </a:ext>
            </a:extLst>
          </p:cNvPr>
          <p:cNvPicPr>
            <a:picLocks noChangeAspect="1"/>
          </p:cNvPicPr>
          <p:nvPr/>
        </p:nvPicPr>
        <p:blipFill>
          <a:blip r:embed="rId5"/>
          <a:stretch>
            <a:fillRect/>
          </a:stretch>
        </p:blipFill>
        <p:spPr>
          <a:xfrm>
            <a:off x="10401009" y="65646"/>
            <a:ext cx="1784309" cy="491072"/>
          </a:xfrm>
          <a:prstGeom prst="rect">
            <a:avLst/>
          </a:prstGeom>
        </p:spPr>
      </p:pic>
      <p:sp>
        <p:nvSpPr>
          <p:cNvPr id="22" name="Datumsplatzhalter 13">
            <a:extLst>
              <a:ext uri="{FF2B5EF4-FFF2-40B4-BE49-F238E27FC236}">
                <a16:creationId xmlns:a16="http://schemas.microsoft.com/office/drawing/2014/main" id="{E111FD21-005A-6343-3C75-C0B70B97A4F6}"/>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DD391F40-11D3-397D-5191-D5DED1E83C1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pic>
        <p:nvPicPr>
          <p:cNvPr id="3" name="Picture 9">
            <a:extLst>
              <a:ext uri="{FF2B5EF4-FFF2-40B4-BE49-F238E27FC236}">
                <a16:creationId xmlns:a16="http://schemas.microsoft.com/office/drawing/2014/main" id="{E13ACB27-CB78-70A6-FC8F-BDCF82C590F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8871822" y="2811110"/>
            <a:ext cx="1894035" cy="1894035"/>
          </a:xfrm>
          <a:prstGeom prst="rect">
            <a:avLst/>
          </a:prstGeom>
        </p:spPr>
      </p:pic>
      <p:sp>
        <p:nvSpPr>
          <p:cNvPr id="5" name="Textplatzhalter 1">
            <a:extLst>
              <a:ext uri="{FF2B5EF4-FFF2-40B4-BE49-F238E27FC236}">
                <a16:creationId xmlns:a16="http://schemas.microsoft.com/office/drawing/2014/main" id="{C508C70E-3D7E-2B57-70A4-1F454B488707}"/>
              </a:ext>
            </a:extLst>
          </p:cNvPr>
          <p:cNvSpPr txBox="1">
            <a:spLocks/>
          </p:cNvSpPr>
          <p:nvPr/>
        </p:nvSpPr>
        <p:spPr>
          <a:xfrm>
            <a:off x="8918739" y="4668556"/>
            <a:ext cx="1800200" cy="442870"/>
          </a:xfrm>
          <a:prstGeom prst="rect">
            <a:avLst/>
          </a:prstGeom>
        </p:spPr>
        <p:txBody>
          <a:bodyPr vert="horz" lIns="91440" tIns="45720" rIns="91440" bIns="45720" rtlCol="0" anchor="t">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ctr">
              <a:buFont typeface="Arial" panose="020B0604020202020204" pitchFamily="34" charset="0"/>
              <a:buNone/>
            </a:pPr>
            <a:r>
              <a:rPr lang="de-DE" sz="1400">
                <a:latin typeface="Arial"/>
                <a:cs typeface="Arial"/>
              </a:rPr>
              <a:t>Paper</a:t>
            </a:r>
            <a:endParaRPr lang="en-US" sz="1400"/>
          </a:p>
        </p:txBody>
      </p:sp>
    </p:spTree>
    <p:extLst>
      <p:ext uri="{BB962C8B-B14F-4D97-AF65-F5344CB8AC3E}">
        <p14:creationId xmlns:p14="http://schemas.microsoft.com/office/powerpoint/2010/main" val="3196090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01DB8-5CDC-3265-4779-51C07FFF6935}"/>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15013A74-C852-3150-4A05-F2BC3EA8FE6C}"/>
              </a:ext>
            </a:extLst>
          </p:cNvPr>
          <p:cNvSpPr>
            <a:spLocks noGrp="1"/>
          </p:cNvSpPr>
          <p:nvPr>
            <p:ph type="sldNum" sz="quarter" idx="20"/>
          </p:nvPr>
        </p:nvSpPr>
        <p:spPr/>
        <p:txBody>
          <a:bodyPr/>
          <a:lstStyle/>
          <a:p>
            <a:r>
              <a:rPr lang="de-DE"/>
              <a:t>24</a:t>
            </a:r>
          </a:p>
        </p:txBody>
      </p:sp>
      <p:sp>
        <p:nvSpPr>
          <p:cNvPr id="23" name="Rectangle 22">
            <a:extLst>
              <a:ext uri="{FF2B5EF4-FFF2-40B4-BE49-F238E27FC236}">
                <a16:creationId xmlns:a16="http://schemas.microsoft.com/office/drawing/2014/main" id="{065C1425-1499-7B59-4A44-1730B3E00C07}"/>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254055C0-283C-CFAE-D1A5-A9CF79435708}"/>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endParaRPr lang="en-AT" sz="1400" b="0">
              <a:latin typeface="+mj-lt"/>
            </a:endParaRPr>
          </a:p>
        </p:txBody>
      </p:sp>
      <p:sp>
        <p:nvSpPr>
          <p:cNvPr id="4" name="Title 1">
            <a:extLst>
              <a:ext uri="{FF2B5EF4-FFF2-40B4-BE49-F238E27FC236}">
                <a16:creationId xmlns:a16="http://schemas.microsoft.com/office/drawing/2014/main" id="{F7FB38D6-437F-3892-7C82-0F6FD22083F0}"/>
              </a:ext>
            </a:extLst>
          </p:cNvPr>
          <p:cNvSpPr txBox="1">
            <a:spLocks/>
          </p:cNvSpPr>
          <p:nvPr/>
        </p:nvSpPr>
        <p:spPr>
          <a:xfrm>
            <a:off x="838200" y="332656"/>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Sources</a:t>
            </a:r>
            <a:endParaRPr lang="en-AT" sz="2800"/>
          </a:p>
        </p:txBody>
      </p:sp>
      <p:sp>
        <p:nvSpPr>
          <p:cNvPr id="18" name="Textplatzhalter 1">
            <a:extLst>
              <a:ext uri="{FF2B5EF4-FFF2-40B4-BE49-F238E27FC236}">
                <a16:creationId xmlns:a16="http://schemas.microsoft.com/office/drawing/2014/main" id="{14592188-434A-EFDC-11AF-452AEA85E648}"/>
              </a:ext>
            </a:extLst>
          </p:cNvPr>
          <p:cNvSpPr txBox="1">
            <a:spLocks/>
          </p:cNvSpPr>
          <p:nvPr/>
        </p:nvSpPr>
        <p:spPr>
          <a:xfrm>
            <a:off x="823020" y="1916832"/>
            <a:ext cx="10065940" cy="4148607"/>
          </a:xfrm>
          <a:prstGeom prst="rect">
            <a:avLst/>
          </a:prstGeom>
        </p:spPr>
        <p:txBody>
          <a:bodyPr vert="horz" lIns="91440" tIns="45720" rIns="91440" bIns="45720" rtlCol="0">
            <a:noAutofit/>
          </a:bodyPr>
          <a:lstStyle>
            <a:lvl1pPr marL="177800" indent="-177800" algn="l" defTabSz="914400" rtl="0" eaLnBrk="1" latinLnBrk="0" hangingPunct="1">
              <a:lnSpc>
                <a:spcPct val="110000"/>
              </a:lnSpc>
              <a:spcBef>
                <a:spcPts val="0"/>
              </a:spcBef>
              <a:spcAft>
                <a:spcPts val="900"/>
              </a:spcAft>
              <a:buClrTx/>
              <a:buFont typeface="Arial" panose="020B0604020202020204" pitchFamily="34" charset="0"/>
              <a:buChar char="•"/>
              <a:defRPr sz="2200" b="0" kern="1200">
                <a:solidFill>
                  <a:schemeClr val="tx1"/>
                </a:solidFill>
                <a:latin typeface="Arial" panose="020B0604020202020204" pitchFamily="34" charset="0"/>
                <a:ea typeface="+mn-ea"/>
                <a:cs typeface="Arial" panose="020B0604020202020204" pitchFamily="34" charset="0"/>
              </a:defRPr>
            </a:lvl1pPr>
            <a:lvl2pPr marL="361950" indent="-177800"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2pPr>
            <a:lvl3pPr marL="539750" indent="-176213"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3pPr>
            <a:lvl4pPr marL="717550" indent="-187325"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4pPr>
            <a:lvl5pPr marL="984250" indent="-179388" algn="l" defTabSz="914400" rtl="0" eaLnBrk="1" latinLnBrk="0" hangingPunct="1">
              <a:lnSpc>
                <a:spcPct val="110000"/>
              </a:lnSpc>
              <a:spcBef>
                <a:spcPts val="0"/>
              </a:spcBef>
              <a:spcAft>
                <a:spcPts val="900"/>
              </a:spcAft>
              <a:buClrTx/>
              <a:buFont typeface="Arial" panose="020B0604020202020204" pitchFamily="34" charset="0"/>
              <a:buChar char="•"/>
              <a:defRPr sz="1800" kern="1200">
                <a:solidFill>
                  <a:srgbClr val="7C838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indent="-342900">
              <a:buFont typeface="+mj-lt"/>
              <a:buAutoNum type="arabicPeriod"/>
            </a:pPr>
            <a:r>
              <a:rPr lang="en-US" sz="1400"/>
              <a:t>J. J. G. Alexander, Ed., Medieval illuminators and their methods of work, </a:t>
            </a:r>
            <a:r>
              <a:rPr lang="en-US" sz="1400" err="1"/>
              <a:t>eng.</a:t>
            </a:r>
            <a:r>
              <a:rPr lang="en-US" sz="1400"/>
              <a:t> New Haven: Yale Univ. Press, 1992, ISBN: 978-0-300-06073-7 978-0-300-05689-1. </a:t>
            </a:r>
          </a:p>
          <a:p>
            <a:pPr marL="342900" indent="-342900">
              <a:buFont typeface="+mj-lt"/>
              <a:buAutoNum type="arabicPeriod"/>
            </a:pPr>
            <a:r>
              <a:rPr lang="en-US" sz="1400"/>
              <a:t>Otto Mazal, </a:t>
            </a:r>
            <a:r>
              <a:rPr lang="en-US" sz="1400" err="1"/>
              <a:t>Buchkunst</a:t>
            </a:r>
            <a:r>
              <a:rPr lang="en-US" sz="1400"/>
              <a:t> der </a:t>
            </a:r>
            <a:r>
              <a:rPr lang="en-US" sz="1400" err="1"/>
              <a:t>Gotik</a:t>
            </a:r>
            <a:r>
              <a:rPr lang="en-US" sz="1400"/>
              <a:t>, ger. Graz: </a:t>
            </a:r>
            <a:r>
              <a:rPr lang="en-US" sz="1400" err="1"/>
              <a:t>Akademische</a:t>
            </a:r>
            <a:r>
              <a:rPr lang="en-US" sz="1400"/>
              <a:t> Druck - und </a:t>
            </a:r>
            <a:r>
              <a:rPr lang="en-US" sz="1400" err="1"/>
              <a:t>Verlagsanstalt</a:t>
            </a:r>
            <a:r>
              <a:rPr lang="en-US" sz="1400"/>
              <a:t>, 1975, ISBN: 978-3-201-00949-2. </a:t>
            </a:r>
          </a:p>
          <a:p>
            <a:pPr marL="342900" indent="-342900">
              <a:buFont typeface="+mj-lt"/>
              <a:buAutoNum type="arabicPeriod"/>
            </a:pPr>
            <a:r>
              <a:rPr lang="en-US" sz="1400"/>
              <a:t>Christine Jakobi-</a:t>
            </a:r>
            <a:r>
              <a:rPr lang="en-US" sz="1400" err="1"/>
              <a:t>Mirwald</a:t>
            </a:r>
            <a:r>
              <a:rPr lang="en-US" sz="1400"/>
              <a:t>, “Flourish and </a:t>
            </a:r>
            <a:r>
              <a:rPr lang="en-US" sz="1400" err="1"/>
              <a:t>blotts</a:t>
            </a:r>
            <a:r>
              <a:rPr lang="en-US" sz="1400"/>
              <a:t> or how we name salient ornament features in manuscripts,” </a:t>
            </a:r>
            <a:r>
              <a:rPr lang="en-US" sz="1400" err="1"/>
              <a:t>Textes</a:t>
            </a:r>
            <a:r>
              <a:rPr lang="en-US" sz="1400"/>
              <a:t> et Etudes du Moyen </a:t>
            </a:r>
            <a:r>
              <a:rPr lang="en-US" sz="1400" err="1"/>
              <a:t>Âge</a:t>
            </a:r>
            <a:r>
              <a:rPr lang="en-US" sz="1400"/>
              <a:t>, vol. 94, pp. 183–205, 2019. </a:t>
            </a:r>
          </a:p>
          <a:p>
            <a:pPr marL="342900" indent="-342900">
              <a:buFont typeface="+mj-lt"/>
              <a:buAutoNum type="arabicPeriod"/>
            </a:pPr>
            <a:r>
              <a:rPr lang="en-US" sz="1400"/>
              <a:t>Wolfgang Augustyn, Christine Jakobi-</a:t>
            </a:r>
            <a:r>
              <a:rPr lang="en-US" sz="1400" err="1"/>
              <a:t>Mirwald</a:t>
            </a:r>
            <a:r>
              <a:rPr lang="en-US" sz="1400"/>
              <a:t>, Christine Sauer, and Martin Roland, “</a:t>
            </a:r>
            <a:r>
              <a:rPr lang="en-US" sz="1400" err="1"/>
              <a:t>Fleuronne</a:t>
            </a:r>
            <a:r>
              <a:rPr lang="en-US" sz="1400"/>
              <a:t>́,” </a:t>
            </a:r>
            <a:r>
              <a:rPr lang="en-US" sz="1400" err="1"/>
              <a:t>Reallexikon</a:t>
            </a:r>
            <a:r>
              <a:rPr lang="en-US" sz="1400"/>
              <a:t> </a:t>
            </a:r>
            <a:r>
              <a:rPr lang="en-US" sz="1400" err="1"/>
              <a:t>zur</a:t>
            </a:r>
            <a:r>
              <a:rPr lang="en-US" sz="1400"/>
              <a:t> </a:t>
            </a:r>
            <a:r>
              <a:rPr lang="en-US" sz="1400" err="1"/>
              <a:t>Deutschen</a:t>
            </a:r>
            <a:r>
              <a:rPr lang="en-US" sz="1400"/>
              <a:t> </a:t>
            </a:r>
            <a:r>
              <a:rPr lang="en-US" sz="1400" err="1"/>
              <a:t>Kunstgeschichte</a:t>
            </a:r>
            <a:r>
              <a:rPr lang="en-US" sz="1400"/>
              <a:t>, vol. 9, pp. 1114–1196, 1997. </a:t>
            </a:r>
          </a:p>
          <a:p>
            <a:pPr marL="342900" indent="-342900">
              <a:buFont typeface="+mj-lt"/>
              <a:buAutoNum type="arabicPeriod"/>
            </a:pPr>
            <a:r>
              <a:rPr lang="en-US" sz="1400"/>
              <a:t>Evelyn Theresia Kubina, “</a:t>
            </a:r>
            <a:r>
              <a:rPr lang="en-US" sz="1400" err="1"/>
              <a:t>Für</a:t>
            </a:r>
            <a:r>
              <a:rPr lang="en-US" sz="1400"/>
              <a:t> </a:t>
            </a:r>
            <a:r>
              <a:rPr lang="en-US" sz="1400" err="1"/>
              <a:t>recht</a:t>
            </a:r>
            <a:r>
              <a:rPr lang="en-US" sz="1400"/>
              <a:t> und </a:t>
            </a:r>
            <a:r>
              <a:rPr lang="en-US" sz="1400" err="1"/>
              <a:t>ordnung</a:t>
            </a:r>
            <a:r>
              <a:rPr lang="en-US" sz="1400"/>
              <a:t>. </a:t>
            </a:r>
            <a:r>
              <a:rPr lang="en-US" sz="1400" err="1"/>
              <a:t>fleuronnée-initialen</a:t>
            </a:r>
            <a:r>
              <a:rPr lang="en-US" sz="1400"/>
              <a:t> in </a:t>
            </a:r>
            <a:r>
              <a:rPr lang="en-US" sz="1400" err="1"/>
              <a:t>handschriften</a:t>
            </a:r>
            <a:r>
              <a:rPr lang="en-US" sz="1400"/>
              <a:t> und </a:t>
            </a:r>
            <a:r>
              <a:rPr lang="en-US" sz="1400" err="1"/>
              <a:t>urkunden</a:t>
            </a:r>
            <a:r>
              <a:rPr lang="en-US" sz="1400"/>
              <a:t> des </a:t>
            </a:r>
            <a:r>
              <a:rPr lang="en-US" sz="1400" err="1"/>
              <a:t>vierten</a:t>
            </a:r>
            <a:r>
              <a:rPr lang="en-US" sz="1400"/>
              <a:t> </a:t>
            </a:r>
            <a:r>
              <a:rPr lang="en-US" sz="1400" err="1"/>
              <a:t>viertels</a:t>
            </a:r>
            <a:r>
              <a:rPr lang="en-US" sz="1400"/>
              <a:t> des 13. </a:t>
            </a:r>
            <a:r>
              <a:rPr lang="en-US" sz="1400" err="1"/>
              <a:t>jahrhunderts</a:t>
            </a:r>
            <a:r>
              <a:rPr lang="en-US" sz="1400"/>
              <a:t> in </a:t>
            </a:r>
            <a:r>
              <a:rPr lang="en-US" sz="1400" err="1"/>
              <a:t>wien</a:t>
            </a:r>
            <a:r>
              <a:rPr lang="en-US" sz="1400"/>
              <a:t> und </a:t>
            </a:r>
            <a:r>
              <a:rPr lang="en-US" sz="1400" err="1"/>
              <a:t>niederösterreich</a:t>
            </a:r>
            <a:r>
              <a:rPr lang="en-US" sz="1400"/>
              <a:t>,” in </a:t>
            </a:r>
            <a:r>
              <a:rPr lang="en-US" sz="1400" err="1"/>
              <a:t>Europäische</a:t>
            </a:r>
            <a:r>
              <a:rPr lang="en-US" sz="1400"/>
              <a:t> Bild- und </a:t>
            </a:r>
            <a:r>
              <a:rPr lang="en-US" sz="1400" err="1"/>
              <a:t>Buchkultur</a:t>
            </a:r>
            <a:r>
              <a:rPr lang="en-US" sz="1400"/>
              <a:t> </a:t>
            </a:r>
            <a:r>
              <a:rPr lang="en-US" sz="1400" err="1"/>
              <a:t>im</a:t>
            </a:r>
            <a:r>
              <a:rPr lang="en-US" sz="1400"/>
              <a:t> 13. </a:t>
            </a:r>
            <a:r>
              <a:rPr lang="en-US" sz="1400" err="1"/>
              <a:t>Jahrhundert</a:t>
            </a:r>
            <a:r>
              <a:rPr lang="en-US" sz="1400"/>
              <a:t>, Wien, </a:t>
            </a:r>
            <a:r>
              <a:rPr lang="en-US" sz="1400" err="1"/>
              <a:t>Köln</a:t>
            </a:r>
            <a:r>
              <a:rPr lang="en-US" sz="1400"/>
              <a:t>, Weimar, 2020, pp. 167– 177. </a:t>
            </a:r>
          </a:p>
          <a:p>
            <a:pPr marL="342900" indent="-342900">
              <a:buFont typeface="+mj-lt"/>
              <a:buAutoNum type="arabicPeriod"/>
            </a:pPr>
            <a:r>
              <a:rPr lang="en-US" sz="1400"/>
              <a:t>Martin Roland, </a:t>
            </a:r>
            <a:r>
              <a:rPr lang="en-US" sz="1400" err="1"/>
              <a:t>Buchschmuck</a:t>
            </a:r>
            <a:r>
              <a:rPr lang="en-US" sz="1400"/>
              <a:t> in </a:t>
            </a:r>
            <a:r>
              <a:rPr lang="en-US" sz="1400" err="1"/>
              <a:t>Lilienfelder</a:t>
            </a:r>
            <a:r>
              <a:rPr lang="en-US" sz="1400"/>
              <a:t> </a:t>
            </a:r>
            <a:r>
              <a:rPr lang="en-US" sz="1400" err="1"/>
              <a:t>Handschriften</a:t>
            </a:r>
            <a:r>
              <a:rPr lang="en-US" sz="1400"/>
              <a:t>. Von der </a:t>
            </a:r>
            <a:r>
              <a:rPr lang="en-US" sz="1400" err="1"/>
              <a:t>Gründung</a:t>
            </a:r>
            <a:r>
              <a:rPr lang="en-US" sz="1400"/>
              <a:t> des </a:t>
            </a:r>
            <a:r>
              <a:rPr lang="en-US" sz="1400" err="1"/>
              <a:t>Stiftes</a:t>
            </a:r>
            <a:r>
              <a:rPr lang="en-US" sz="1400"/>
              <a:t> bis </a:t>
            </a:r>
            <a:r>
              <a:rPr lang="en-US" sz="1400" err="1"/>
              <a:t>zur</a:t>
            </a:r>
            <a:r>
              <a:rPr lang="en-US" sz="1400"/>
              <a:t> Mitte des 14. </a:t>
            </a:r>
            <a:r>
              <a:rPr lang="en-US" sz="1400" err="1"/>
              <a:t>Jahrhunderts</a:t>
            </a:r>
            <a:r>
              <a:rPr lang="en-US" sz="1400"/>
              <a:t> (</a:t>
            </a:r>
            <a:r>
              <a:rPr lang="en-US" sz="1400" err="1"/>
              <a:t>Studien</a:t>
            </a:r>
            <a:r>
              <a:rPr lang="en-US" sz="1400"/>
              <a:t> und </a:t>
            </a:r>
            <a:r>
              <a:rPr lang="en-US" sz="1400" err="1"/>
              <a:t>Forschungen</a:t>
            </a:r>
            <a:r>
              <a:rPr lang="en-US" sz="1400"/>
              <a:t> </a:t>
            </a:r>
            <a:r>
              <a:rPr lang="en-US" sz="1400" err="1"/>
              <a:t>aus</a:t>
            </a:r>
            <a:r>
              <a:rPr lang="en-US" sz="1400"/>
              <a:t> dem </a:t>
            </a:r>
            <a:r>
              <a:rPr lang="en-US" sz="1400" err="1"/>
              <a:t>Niederösterreichis</a:t>
            </a:r>
            <a:r>
              <a:rPr lang="en-US" sz="1400"/>
              <a:t>- </a:t>
            </a:r>
            <a:r>
              <a:rPr lang="en-US" sz="1400" err="1"/>
              <a:t>chen</a:t>
            </a:r>
            <a:r>
              <a:rPr lang="en-US" sz="1400"/>
              <a:t> </a:t>
            </a:r>
            <a:r>
              <a:rPr lang="en-US" sz="1400" err="1"/>
              <a:t>Institut</a:t>
            </a:r>
            <a:r>
              <a:rPr lang="en-US" sz="1400"/>
              <a:t> </a:t>
            </a:r>
            <a:r>
              <a:rPr lang="en-US" sz="1400" err="1"/>
              <a:t>für</a:t>
            </a:r>
            <a:r>
              <a:rPr lang="en-US" sz="1400"/>
              <a:t> </a:t>
            </a:r>
            <a:r>
              <a:rPr lang="en-US" sz="1400" err="1"/>
              <a:t>Landeskunde</a:t>
            </a:r>
            <a:r>
              <a:rPr lang="en-US" sz="1400"/>
              <a:t> 22). Wien: NÖ </a:t>
            </a:r>
            <a:r>
              <a:rPr lang="en-US" sz="1400" err="1"/>
              <a:t>Institut</a:t>
            </a:r>
            <a:r>
              <a:rPr lang="en-US" sz="1400"/>
              <a:t> </a:t>
            </a:r>
            <a:r>
              <a:rPr lang="en-US" sz="1400" err="1"/>
              <a:t>für</a:t>
            </a:r>
            <a:r>
              <a:rPr lang="en-US" sz="1400"/>
              <a:t> </a:t>
            </a:r>
            <a:r>
              <a:rPr lang="en-US" sz="1400" err="1"/>
              <a:t>Landeskunde</a:t>
            </a:r>
            <a:r>
              <a:rPr lang="en-US" sz="1400"/>
              <a:t>, 1996. </a:t>
            </a:r>
          </a:p>
          <a:p>
            <a:pPr marL="342900" indent="-342900">
              <a:buFont typeface="+mj-lt"/>
              <a:buAutoNum type="arabicPeriod"/>
            </a:pPr>
            <a:endParaRPr lang="en-US" sz="1400"/>
          </a:p>
        </p:txBody>
      </p:sp>
      <p:sp>
        <p:nvSpPr>
          <p:cNvPr id="8" name="Rectangle 35">
            <a:extLst>
              <a:ext uri="{FF2B5EF4-FFF2-40B4-BE49-F238E27FC236}">
                <a16:creationId xmlns:a16="http://schemas.microsoft.com/office/drawing/2014/main" id="{4C6F441D-AB06-F9C2-A31F-B1B8D8C82A39}"/>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29" descr="Ein Bild, das Entwurf, Symbol, Clipart, Grafiken enthält.&#10;&#10;KI-generierte Inhalte können fehlerhaft sein.">
            <a:extLst>
              <a:ext uri="{FF2B5EF4-FFF2-40B4-BE49-F238E27FC236}">
                <a16:creationId xmlns:a16="http://schemas.microsoft.com/office/drawing/2014/main" id="{1A32D28A-C454-675A-7F01-0417AD026DC8}"/>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3" name="Grafik 12" descr="Ein Bild, das Logo, Symbol, Grafiken, Design enthält.&#10;&#10;KI-generierte Inhalte können fehlerhaft sein.">
            <a:extLst>
              <a:ext uri="{FF2B5EF4-FFF2-40B4-BE49-F238E27FC236}">
                <a16:creationId xmlns:a16="http://schemas.microsoft.com/office/drawing/2014/main" id="{1DFF2B18-C741-7F47-F0E0-6E69A96FFE30}"/>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9" name="Datumsplatzhalter 13">
            <a:extLst>
              <a:ext uri="{FF2B5EF4-FFF2-40B4-BE49-F238E27FC236}">
                <a16:creationId xmlns:a16="http://schemas.microsoft.com/office/drawing/2014/main" id="{5609A793-879B-9438-FEAB-19AEBE4699DB}"/>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0915FEAB-8BE9-8E9A-3F26-75BDF007955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20163288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5D76E-C693-0FB4-34F0-CB8314B7CE80}"/>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3866536F-C921-4EA6-B248-A392645A7C8A}"/>
              </a:ext>
            </a:extLst>
          </p:cNvPr>
          <p:cNvSpPr>
            <a:spLocks noGrp="1"/>
          </p:cNvSpPr>
          <p:nvPr>
            <p:ph type="sldNum" sz="quarter" idx="20"/>
          </p:nvPr>
        </p:nvSpPr>
        <p:spPr/>
        <p:txBody>
          <a:bodyPr/>
          <a:lstStyle/>
          <a:p>
            <a:r>
              <a:rPr lang="de-DE"/>
              <a:t>25</a:t>
            </a:r>
          </a:p>
        </p:txBody>
      </p:sp>
      <p:sp>
        <p:nvSpPr>
          <p:cNvPr id="23" name="Rectangle 22">
            <a:extLst>
              <a:ext uri="{FF2B5EF4-FFF2-40B4-BE49-F238E27FC236}">
                <a16:creationId xmlns:a16="http://schemas.microsoft.com/office/drawing/2014/main" id="{4DCA1D8E-0019-D1C6-989A-D1069930D564}"/>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4E08B8AE-5388-05FD-D7C6-A06455C695A5}"/>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Appendix</a:t>
            </a:r>
            <a:endParaRPr lang="en-AT" sz="2800"/>
          </a:p>
        </p:txBody>
      </p:sp>
      <p:sp>
        <p:nvSpPr>
          <p:cNvPr id="7" name="Rectangle 35">
            <a:extLst>
              <a:ext uri="{FF2B5EF4-FFF2-40B4-BE49-F238E27FC236}">
                <a16:creationId xmlns:a16="http://schemas.microsoft.com/office/drawing/2014/main" id="{23D65C5A-7191-0726-4829-66F420753E4D}"/>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78D3B9C4-596B-324A-0800-F95076FCB890}"/>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BFC865BC-D200-9F94-E6E8-C0AFD3113540}"/>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7" name="Datumsplatzhalter 13">
            <a:extLst>
              <a:ext uri="{FF2B5EF4-FFF2-40B4-BE49-F238E27FC236}">
                <a16:creationId xmlns:a16="http://schemas.microsoft.com/office/drawing/2014/main" id="{CA3B1638-5939-64DE-7E4E-24D81C525B08}"/>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C6C9EDB2-120D-8B18-D4F7-35905DE4C36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2126943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8B9EE-21C6-EF89-0886-1F91ACE9257D}"/>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A127F941-225A-8ABA-AA8E-CA9EC65ACD06}"/>
              </a:ext>
            </a:extLst>
          </p:cNvPr>
          <p:cNvSpPr>
            <a:spLocks noGrp="1"/>
          </p:cNvSpPr>
          <p:nvPr>
            <p:ph type="sldNum" sz="quarter" idx="20"/>
          </p:nvPr>
        </p:nvSpPr>
        <p:spPr/>
        <p:txBody>
          <a:bodyPr/>
          <a:lstStyle/>
          <a:p>
            <a:r>
              <a:rPr lang="de-DE"/>
              <a:t>26</a:t>
            </a:r>
          </a:p>
        </p:txBody>
      </p:sp>
      <p:sp>
        <p:nvSpPr>
          <p:cNvPr id="23" name="Rectangle 22">
            <a:extLst>
              <a:ext uri="{FF2B5EF4-FFF2-40B4-BE49-F238E27FC236}">
                <a16:creationId xmlns:a16="http://schemas.microsoft.com/office/drawing/2014/main" id="{A284731D-496D-D574-3373-71195B22AE6B}"/>
              </a:ext>
            </a:extLst>
          </p:cNvPr>
          <p:cNvSpPr/>
          <p:nvPr/>
        </p:nvSpPr>
        <p:spPr>
          <a:xfrm>
            <a:off x="5303912" y="2925233"/>
            <a:ext cx="136815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259A355F-0229-F443-D385-03238FE2047C}"/>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Pen Flourishing Data</a:t>
            </a:r>
            <a:endParaRPr lang="en-AT" sz="2800"/>
          </a:p>
        </p:txBody>
      </p:sp>
      <p:sp>
        <p:nvSpPr>
          <p:cNvPr id="7" name="Rectangle 35">
            <a:extLst>
              <a:ext uri="{FF2B5EF4-FFF2-40B4-BE49-F238E27FC236}">
                <a16:creationId xmlns:a16="http://schemas.microsoft.com/office/drawing/2014/main" id="{D82F6A2F-6926-5447-1BAF-7E2521585A1B}"/>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DB437260-BBDB-6FF1-DE83-4622F8701489}"/>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542EBC53-3766-F538-F859-64280F9C770E}"/>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7" name="Datumsplatzhalter 13">
            <a:extLst>
              <a:ext uri="{FF2B5EF4-FFF2-40B4-BE49-F238E27FC236}">
                <a16:creationId xmlns:a16="http://schemas.microsoft.com/office/drawing/2014/main" id="{4FEC48BC-058E-C675-4A21-F79C3B465EDD}"/>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7E6FF916-7482-DADB-E809-41EA75516B0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2349990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98E2E-6357-FD2E-2469-37214F8F2A80}"/>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F69DB8E1-65A5-096A-F205-9B9F0FB1DB18}"/>
              </a:ext>
            </a:extLst>
          </p:cNvPr>
          <p:cNvSpPr>
            <a:spLocks noGrp="1"/>
          </p:cNvSpPr>
          <p:nvPr>
            <p:ph type="sldNum" sz="quarter" idx="20"/>
          </p:nvPr>
        </p:nvSpPr>
        <p:spPr/>
        <p:txBody>
          <a:bodyPr/>
          <a:lstStyle/>
          <a:p>
            <a:r>
              <a:rPr lang="de-DE"/>
              <a:t>27</a:t>
            </a:r>
          </a:p>
        </p:txBody>
      </p:sp>
      <p:sp>
        <p:nvSpPr>
          <p:cNvPr id="3" name="Rectangle 2">
            <a:extLst>
              <a:ext uri="{FF2B5EF4-FFF2-40B4-BE49-F238E27FC236}">
                <a16:creationId xmlns:a16="http://schemas.microsoft.com/office/drawing/2014/main" id="{28AB20BA-4E7F-47DF-B3C1-B073A7D327CA}"/>
              </a:ext>
            </a:extLst>
          </p:cNvPr>
          <p:cNvSpPr/>
          <p:nvPr/>
        </p:nvSpPr>
        <p:spPr>
          <a:xfrm>
            <a:off x="2718239"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5" name="TextBox 4">
            <a:extLst>
              <a:ext uri="{FF2B5EF4-FFF2-40B4-BE49-F238E27FC236}">
                <a16:creationId xmlns:a16="http://schemas.microsoft.com/office/drawing/2014/main" id="{03C79C73-EB1D-A8B8-9592-C0A9A9AA0C2D}"/>
              </a:ext>
            </a:extLst>
          </p:cNvPr>
          <p:cNvSpPr txBox="1"/>
          <p:nvPr/>
        </p:nvSpPr>
        <p:spPr>
          <a:xfrm>
            <a:off x="2872021" y="3004179"/>
            <a:ext cx="1881961" cy="584775"/>
          </a:xfrm>
          <a:prstGeom prst="rect">
            <a:avLst/>
          </a:prstGeom>
          <a:noFill/>
        </p:spPr>
        <p:txBody>
          <a:bodyPr wrap="square" rtlCol="0">
            <a:spAutoFit/>
          </a:bodyPr>
          <a:lstStyle/>
          <a:p>
            <a:r>
              <a:rPr lang="en-GB" sz="3200" b="1">
                <a:latin typeface="+mj-lt"/>
              </a:rPr>
              <a:t>2,102</a:t>
            </a:r>
            <a:endParaRPr lang="en-GB" sz="3200">
              <a:latin typeface="+mj-lt"/>
            </a:endParaRPr>
          </a:p>
        </p:txBody>
      </p:sp>
      <p:sp>
        <p:nvSpPr>
          <p:cNvPr id="6" name="TextBox 5">
            <a:extLst>
              <a:ext uri="{FF2B5EF4-FFF2-40B4-BE49-F238E27FC236}">
                <a16:creationId xmlns:a16="http://schemas.microsoft.com/office/drawing/2014/main" id="{BE6E100C-E777-9CB6-7279-FF2E2BC39FDB}"/>
              </a:ext>
            </a:extLst>
          </p:cNvPr>
          <p:cNvSpPr txBox="1"/>
          <p:nvPr/>
        </p:nvSpPr>
        <p:spPr>
          <a:xfrm>
            <a:off x="2866406" y="2377145"/>
            <a:ext cx="1881961" cy="523220"/>
          </a:xfrm>
          <a:prstGeom prst="rect">
            <a:avLst/>
          </a:prstGeom>
          <a:noFill/>
        </p:spPr>
        <p:txBody>
          <a:bodyPr wrap="square" rtlCol="0">
            <a:spAutoFit/>
          </a:bodyPr>
          <a:lstStyle/>
          <a:p>
            <a:r>
              <a:rPr lang="en-GB" sz="1400">
                <a:latin typeface="+mj-lt"/>
              </a:rPr>
              <a:t>Total Number of Pen Flourishes</a:t>
            </a:r>
          </a:p>
        </p:txBody>
      </p:sp>
      <p:sp>
        <p:nvSpPr>
          <p:cNvPr id="7" name="Rectangle 6">
            <a:extLst>
              <a:ext uri="{FF2B5EF4-FFF2-40B4-BE49-F238E27FC236}">
                <a16:creationId xmlns:a16="http://schemas.microsoft.com/office/drawing/2014/main" id="{FFB57D89-E573-7571-7DD5-9541271457BB}"/>
              </a:ext>
            </a:extLst>
          </p:cNvPr>
          <p:cNvSpPr/>
          <p:nvPr/>
        </p:nvSpPr>
        <p:spPr>
          <a:xfrm>
            <a:off x="485401"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8" name="TextBox 7">
            <a:extLst>
              <a:ext uri="{FF2B5EF4-FFF2-40B4-BE49-F238E27FC236}">
                <a16:creationId xmlns:a16="http://schemas.microsoft.com/office/drawing/2014/main" id="{A2A896BE-477B-719E-B2DB-4394DC832320}"/>
              </a:ext>
            </a:extLst>
          </p:cNvPr>
          <p:cNvSpPr txBox="1"/>
          <p:nvPr/>
        </p:nvSpPr>
        <p:spPr>
          <a:xfrm>
            <a:off x="639183" y="3004179"/>
            <a:ext cx="1881961" cy="584775"/>
          </a:xfrm>
          <a:prstGeom prst="rect">
            <a:avLst/>
          </a:prstGeom>
          <a:noFill/>
        </p:spPr>
        <p:txBody>
          <a:bodyPr wrap="square" rtlCol="0">
            <a:spAutoFit/>
          </a:bodyPr>
          <a:lstStyle/>
          <a:p>
            <a:r>
              <a:rPr lang="en-GB" sz="3200" b="1">
                <a:latin typeface="+mj-lt"/>
              </a:rPr>
              <a:t>8</a:t>
            </a:r>
            <a:endParaRPr lang="en-GB" sz="3200">
              <a:latin typeface="+mj-lt"/>
            </a:endParaRPr>
          </a:p>
        </p:txBody>
      </p:sp>
      <p:sp>
        <p:nvSpPr>
          <p:cNvPr id="9" name="TextBox 8">
            <a:extLst>
              <a:ext uri="{FF2B5EF4-FFF2-40B4-BE49-F238E27FC236}">
                <a16:creationId xmlns:a16="http://schemas.microsoft.com/office/drawing/2014/main" id="{B5EE11A3-3AF1-0677-D459-B649A76B3BB0}"/>
              </a:ext>
            </a:extLst>
          </p:cNvPr>
          <p:cNvSpPr txBox="1"/>
          <p:nvPr/>
        </p:nvSpPr>
        <p:spPr>
          <a:xfrm>
            <a:off x="633568" y="2377145"/>
            <a:ext cx="1881961" cy="523220"/>
          </a:xfrm>
          <a:prstGeom prst="rect">
            <a:avLst/>
          </a:prstGeom>
          <a:noFill/>
        </p:spPr>
        <p:txBody>
          <a:bodyPr wrap="square" rtlCol="0">
            <a:spAutoFit/>
          </a:bodyPr>
          <a:lstStyle/>
          <a:p>
            <a:r>
              <a:rPr lang="en-GB" sz="1400">
                <a:latin typeface="+mj-lt"/>
              </a:rPr>
              <a:t>Total Number of</a:t>
            </a:r>
          </a:p>
          <a:p>
            <a:r>
              <a:rPr lang="en-GB" sz="1400" err="1">
                <a:latin typeface="+mj-lt"/>
              </a:rPr>
              <a:t>Florator</a:t>
            </a:r>
            <a:r>
              <a:rPr lang="en-GB" sz="1400">
                <a:latin typeface="+mj-lt"/>
              </a:rPr>
              <a:t> Groups</a:t>
            </a:r>
          </a:p>
        </p:txBody>
      </p:sp>
      <p:sp>
        <p:nvSpPr>
          <p:cNvPr id="10" name="Rectangle 9">
            <a:extLst>
              <a:ext uri="{FF2B5EF4-FFF2-40B4-BE49-F238E27FC236}">
                <a16:creationId xmlns:a16="http://schemas.microsoft.com/office/drawing/2014/main" id="{DC594542-FBF3-2CDC-02AD-86885C17C409}"/>
              </a:ext>
            </a:extLst>
          </p:cNvPr>
          <p:cNvSpPr/>
          <p:nvPr/>
        </p:nvSpPr>
        <p:spPr>
          <a:xfrm>
            <a:off x="2718239"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chemeClr val="bg1"/>
              </a:solidFill>
            </a:endParaRPr>
          </a:p>
        </p:txBody>
      </p:sp>
      <p:sp>
        <p:nvSpPr>
          <p:cNvPr id="12" name="TextBox 11">
            <a:extLst>
              <a:ext uri="{FF2B5EF4-FFF2-40B4-BE49-F238E27FC236}">
                <a16:creationId xmlns:a16="http://schemas.microsoft.com/office/drawing/2014/main" id="{99AB261F-0F11-0D38-38FC-C9B238B5330A}"/>
              </a:ext>
            </a:extLst>
          </p:cNvPr>
          <p:cNvSpPr txBox="1"/>
          <p:nvPr/>
        </p:nvSpPr>
        <p:spPr>
          <a:xfrm>
            <a:off x="2872021" y="4412348"/>
            <a:ext cx="1881961" cy="584775"/>
          </a:xfrm>
          <a:prstGeom prst="rect">
            <a:avLst/>
          </a:prstGeom>
          <a:noFill/>
        </p:spPr>
        <p:txBody>
          <a:bodyPr wrap="square" rtlCol="0">
            <a:spAutoFit/>
          </a:bodyPr>
          <a:lstStyle/>
          <a:p>
            <a:r>
              <a:rPr lang="en-GB" sz="3200" b="1">
                <a:solidFill>
                  <a:schemeClr val="bg1"/>
                </a:solidFill>
                <a:latin typeface="+mj-lt"/>
              </a:rPr>
              <a:t>788</a:t>
            </a:r>
            <a:endParaRPr lang="en-GB" sz="3200">
              <a:solidFill>
                <a:schemeClr val="bg1"/>
              </a:solidFill>
              <a:latin typeface="+mj-lt"/>
            </a:endParaRPr>
          </a:p>
        </p:txBody>
      </p:sp>
      <p:sp>
        <p:nvSpPr>
          <p:cNvPr id="13" name="TextBox 12">
            <a:extLst>
              <a:ext uri="{FF2B5EF4-FFF2-40B4-BE49-F238E27FC236}">
                <a16:creationId xmlns:a16="http://schemas.microsoft.com/office/drawing/2014/main" id="{C57B87EC-C358-FC00-804F-34179A283356}"/>
              </a:ext>
            </a:extLst>
          </p:cNvPr>
          <p:cNvSpPr txBox="1"/>
          <p:nvPr/>
        </p:nvSpPr>
        <p:spPr>
          <a:xfrm>
            <a:off x="2866406" y="3785314"/>
            <a:ext cx="1985432" cy="523220"/>
          </a:xfrm>
          <a:prstGeom prst="rect">
            <a:avLst/>
          </a:prstGeom>
          <a:noFill/>
        </p:spPr>
        <p:txBody>
          <a:bodyPr wrap="square" rtlCol="0">
            <a:spAutoFit/>
          </a:bodyPr>
          <a:lstStyle/>
          <a:p>
            <a:r>
              <a:rPr lang="en-GB" sz="1400">
                <a:solidFill>
                  <a:schemeClr val="bg1"/>
                </a:solidFill>
                <a:latin typeface="+mj-lt"/>
              </a:rPr>
              <a:t>Total Number of Pen Flourishes (Used)</a:t>
            </a:r>
          </a:p>
        </p:txBody>
      </p:sp>
      <p:sp>
        <p:nvSpPr>
          <p:cNvPr id="15" name="Rectangle 14">
            <a:extLst>
              <a:ext uri="{FF2B5EF4-FFF2-40B4-BE49-F238E27FC236}">
                <a16:creationId xmlns:a16="http://schemas.microsoft.com/office/drawing/2014/main" id="{72F335FF-4231-BCAE-941F-46362CA23124}"/>
              </a:ext>
            </a:extLst>
          </p:cNvPr>
          <p:cNvSpPr/>
          <p:nvPr/>
        </p:nvSpPr>
        <p:spPr>
          <a:xfrm>
            <a:off x="485401"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rgbClr val="333670"/>
              </a:solidFill>
            </a:endParaRPr>
          </a:p>
        </p:txBody>
      </p:sp>
      <p:sp>
        <p:nvSpPr>
          <p:cNvPr id="16" name="TextBox 15">
            <a:extLst>
              <a:ext uri="{FF2B5EF4-FFF2-40B4-BE49-F238E27FC236}">
                <a16:creationId xmlns:a16="http://schemas.microsoft.com/office/drawing/2014/main" id="{B9A1B543-4BA9-3A6B-F02D-DF5024D0D8EA}"/>
              </a:ext>
            </a:extLst>
          </p:cNvPr>
          <p:cNvSpPr txBox="1"/>
          <p:nvPr/>
        </p:nvSpPr>
        <p:spPr>
          <a:xfrm>
            <a:off x="639183" y="4412348"/>
            <a:ext cx="1881961" cy="584775"/>
          </a:xfrm>
          <a:prstGeom prst="rect">
            <a:avLst/>
          </a:prstGeom>
          <a:noFill/>
        </p:spPr>
        <p:txBody>
          <a:bodyPr wrap="square" rtlCol="0">
            <a:spAutoFit/>
          </a:bodyPr>
          <a:lstStyle/>
          <a:p>
            <a:r>
              <a:rPr lang="en-GB" sz="3200" b="1">
                <a:solidFill>
                  <a:schemeClr val="bg1"/>
                </a:solidFill>
                <a:latin typeface="+mj-lt"/>
              </a:rPr>
              <a:t>4</a:t>
            </a:r>
            <a:endParaRPr lang="en-GB" sz="3200">
              <a:solidFill>
                <a:schemeClr val="bg1"/>
              </a:solidFill>
              <a:latin typeface="+mj-lt"/>
            </a:endParaRPr>
          </a:p>
        </p:txBody>
      </p:sp>
      <p:sp>
        <p:nvSpPr>
          <p:cNvPr id="17" name="TextBox 16">
            <a:extLst>
              <a:ext uri="{FF2B5EF4-FFF2-40B4-BE49-F238E27FC236}">
                <a16:creationId xmlns:a16="http://schemas.microsoft.com/office/drawing/2014/main" id="{087EB679-B301-9714-E8D0-49BFCF85BE6C}"/>
              </a:ext>
            </a:extLst>
          </p:cNvPr>
          <p:cNvSpPr txBox="1"/>
          <p:nvPr/>
        </p:nvSpPr>
        <p:spPr>
          <a:xfrm>
            <a:off x="633568" y="3785314"/>
            <a:ext cx="1881961" cy="738664"/>
          </a:xfrm>
          <a:prstGeom prst="rect">
            <a:avLst/>
          </a:prstGeom>
          <a:noFill/>
        </p:spPr>
        <p:txBody>
          <a:bodyPr wrap="square" rtlCol="0">
            <a:spAutoFit/>
          </a:bodyPr>
          <a:lstStyle/>
          <a:p>
            <a:r>
              <a:rPr lang="en-GB" sz="1400">
                <a:solidFill>
                  <a:schemeClr val="bg1"/>
                </a:solidFill>
                <a:latin typeface="+mj-lt"/>
              </a:rPr>
              <a:t>Total Number of</a:t>
            </a:r>
          </a:p>
          <a:p>
            <a:r>
              <a:rPr lang="en-GB" sz="1400" err="1">
                <a:solidFill>
                  <a:schemeClr val="bg1"/>
                </a:solidFill>
                <a:latin typeface="+mj-lt"/>
              </a:rPr>
              <a:t>Florator</a:t>
            </a:r>
            <a:r>
              <a:rPr lang="en-GB" sz="1400">
                <a:solidFill>
                  <a:schemeClr val="bg1"/>
                </a:solidFill>
                <a:latin typeface="+mj-lt"/>
              </a:rPr>
              <a:t> Groups</a:t>
            </a:r>
          </a:p>
          <a:p>
            <a:r>
              <a:rPr lang="en-GB" sz="1400">
                <a:solidFill>
                  <a:schemeClr val="bg1"/>
                </a:solidFill>
                <a:latin typeface="+mj-lt"/>
              </a:rPr>
              <a:t>(Used)</a:t>
            </a:r>
          </a:p>
        </p:txBody>
      </p:sp>
      <p:sp>
        <p:nvSpPr>
          <p:cNvPr id="21" name="Datumsplatzhalter 13">
            <a:extLst>
              <a:ext uri="{FF2B5EF4-FFF2-40B4-BE49-F238E27FC236}">
                <a16:creationId xmlns:a16="http://schemas.microsoft.com/office/drawing/2014/main" id="{F6BE385D-FF34-42FB-832F-3A2CCA158D97}"/>
              </a:ext>
            </a:extLst>
          </p:cNvPr>
          <p:cNvSpPr txBox="1">
            <a:spLocks/>
          </p:cNvSpPr>
          <p:nvPr/>
        </p:nvSpPr>
        <p:spPr>
          <a:xfrm>
            <a:off x="303330" y="6337701"/>
            <a:ext cx="1303040"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t>Kibler et al.</a:t>
            </a:r>
          </a:p>
        </p:txBody>
      </p:sp>
      <p:sp>
        <p:nvSpPr>
          <p:cNvPr id="38" name="Rectangle 37">
            <a:extLst>
              <a:ext uri="{FF2B5EF4-FFF2-40B4-BE49-F238E27FC236}">
                <a16:creationId xmlns:a16="http://schemas.microsoft.com/office/drawing/2014/main" id="{A1871B67-ADE1-8B2D-A51E-2E8146F24129}"/>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9" name="Title 1">
            <a:extLst>
              <a:ext uri="{FF2B5EF4-FFF2-40B4-BE49-F238E27FC236}">
                <a16:creationId xmlns:a16="http://schemas.microsoft.com/office/drawing/2014/main" id="{8654B218-B6B6-0096-232D-7EC4E815BF69}"/>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40" name="Title 1">
            <a:extLst>
              <a:ext uri="{FF2B5EF4-FFF2-40B4-BE49-F238E27FC236}">
                <a16:creationId xmlns:a16="http://schemas.microsoft.com/office/drawing/2014/main" id="{14E140E8-4A5C-23F2-389A-40A5B3051814}"/>
              </a:ext>
            </a:extLst>
          </p:cNvPr>
          <p:cNvSpPr>
            <a:spLocks noGrp="1"/>
          </p:cNvSpPr>
          <p:nvPr>
            <p:ph type="title"/>
          </p:nvPr>
        </p:nvSpPr>
        <p:spPr>
          <a:xfrm>
            <a:off x="838200" y="365125"/>
            <a:ext cx="10515600" cy="1325563"/>
          </a:xfrm>
        </p:spPr>
        <p:txBody>
          <a:bodyPr/>
          <a:lstStyle/>
          <a:p>
            <a:r>
              <a:rPr lang="de-DE" sz="2800"/>
              <a:t>Data</a:t>
            </a:r>
            <a:endParaRPr lang="en-AT" sz="2800"/>
          </a:p>
        </p:txBody>
      </p:sp>
      <p:sp>
        <p:nvSpPr>
          <p:cNvPr id="2" name="TextBox 1">
            <a:extLst>
              <a:ext uri="{FF2B5EF4-FFF2-40B4-BE49-F238E27FC236}">
                <a16:creationId xmlns:a16="http://schemas.microsoft.com/office/drawing/2014/main" id="{995DD070-D280-771E-22FE-8BAA930EB111}"/>
              </a:ext>
            </a:extLst>
          </p:cNvPr>
          <p:cNvSpPr txBox="1"/>
          <p:nvPr/>
        </p:nvSpPr>
        <p:spPr>
          <a:xfrm>
            <a:off x="1275328" y="6362013"/>
            <a:ext cx="6548864" cy="307777"/>
          </a:xfrm>
          <a:prstGeom prst="rect">
            <a:avLst/>
          </a:prstGeom>
          <a:noFill/>
        </p:spPr>
        <p:txBody>
          <a:bodyPr wrap="square">
            <a:spAutoFit/>
          </a:bodyPr>
          <a:lstStyle/>
          <a:p>
            <a:r>
              <a:rPr lang="en-US" sz="1400"/>
              <a:t>| Transparent Similarity Estimation of Medieval Pen Flourishing</a:t>
            </a:r>
          </a:p>
        </p:txBody>
      </p:sp>
      <p:sp>
        <p:nvSpPr>
          <p:cNvPr id="19" name="TextBox 18">
            <a:extLst>
              <a:ext uri="{FF2B5EF4-FFF2-40B4-BE49-F238E27FC236}">
                <a16:creationId xmlns:a16="http://schemas.microsoft.com/office/drawing/2014/main" id="{E1274164-2D00-52EE-A5AB-852BA503FEE5}"/>
              </a:ext>
            </a:extLst>
          </p:cNvPr>
          <p:cNvSpPr txBox="1"/>
          <p:nvPr/>
        </p:nvSpPr>
        <p:spPr>
          <a:xfrm rot="16200000">
            <a:off x="3762708" y="4068777"/>
            <a:ext cx="3931444" cy="261610"/>
          </a:xfrm>
          <a:prstGeom prst="rect">
            <a:avLst/>
          </a:prstGeom>
          <a:noFill/>
        </p:spPr>
        <p:txBody>
          <a:bodyPr wrap="square">
            <a:spAutoFit/>
          </a:bodyPr>
          <a:lstStyle/>
          <a:p>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4" name="Rectangle 35">
            <a:extLst>
              <a:ext uri="{FF2B5EF4-FFF2-40B4-BE49-F238E27FC236}">
                <a16:creationId xmlns:a16="http://schemas.microsoft.com/office/drawing/2014/main" id="{6CAC4BCC-F00E-BCF9-B948-EA22C02F2EB0}"/>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DDFBA82A-2BCD-1153-0738-674CA4CBCB65}"/>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2" name="Grafik 19" descr="Ein Bild, das Logo, Symbol, Grafiken, Design enthält.&#10;&#10;KI-generierte Inhalte können fehlerhaft sein.">
            <a:extLst>
              <a:ext uri="{FF2B5EF4-FFF2-40B4-BE49-F238E27FC236}">
                <a16:creationId xmlns:a16="http://schemas.microsoft.com/office/drawing/2014/main" id="{27D81577-48E6-F4BA-C3EF-CCAC3D3B1717}"/>
              </a:ext>
            </a:extLst>
          </p:cNvPr>
          <p:cNvPicPr>
            <a:picLocks noChangeAspect="1"/>
          </p:cNvPicPr>
          <p:nvPr/>
        </p:nvPicPr>
        <p:blipFill>
          <a:blip r:embed="rId4"/>
          <a:stretch>
            <a:fillRect/>
          </a:stretch>
        </p:blipFill>
        <p:spPr>
          <a:xfrm>
            <a:off x="10401009" y="65646"/>
            <a:ext cx="1784309" cy="491072"/>
          </a:xfrm>
          <a:prstGeom prst="rect">
            <a:avLst/>
          </a:prstGeom>
        </p:spPr>
      </p:pic>
      <p:pic>
        <p:nvPicPr>
          <p:cNvPr id="18" name="Picture 17" descr="A collage of letters on paper&#10;&#10;AI-generated content may be incorrect.">
            <a:extLst>
              <a:ext uri="{FF2B5EF4-FFF2-40B4-BE49-F238E27FC236}">
                <a16:creationId xmlns:a16="http://schemas.microsoft.com/office/drawing/2014/main" id="{81312144-FD2C-7DBA-E375-2A3C07A368C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94710" y="1167203"/>
            <a:ext cx="4697165" cy="5189146"/>
          </a:xfrm>
          <a:prstGeom prst="rect">
            <a:avLst/>
          </a:prstGeom>
        </p:spPr>
      </p:pic>
      <p:pic>
        <p:nvPicPr>
          <p:cNvPr id="25" name="Picture 24">
            <a:extLst>
              <a:ext uri="{FF2B5EF4-FFF2-40B4-BE49-F238E27FC236}">
                <a16:creationId xmlns:a16="http://schemas.microsoft.com/office/drawing/2014/main" id="{4F1E778E-087E-02A6-30EC-2526D940C5D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3036135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CD48E-3E12-29A4-0556-3AC2185D609E}"/>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7E6E426A-A796-9528-3505-4A741F7C5F67}"/>
              </a:ext>
            </a:extLst>
          </p:cNvPr>
          <p:cNvPicPr>
            <a:picLocks noChangeAspect="1"/>
          </p:cNvPicPr>
          <p:nvPr/>
        </p:nvPicPr>
        <p:blipFill>
          <a:blip r:embed="rId3"/>
          <a:srcRect l="3809" b="9414"/>
          <a:stretch>
            <a:fillRect/>
          </a:stretch>
        </p:blipFill>
        <p:spPr>
          <a:xfrm>
            <a:off x="5159896" y="2261270"/>
            <a:ext cx="6512119" cy="2961430"/>
          </a:xfrm>
          <a:prstGeom prst="rect">
            <a:avLst/>
          </a:prstGeom>
        </p:spPr>
      </p:pic>
      <p:sp>
        <p:nvSpPr>
          <p:cNvPr id="11" name="Foliennummernplatzhalter 10">
            <a:extLst>
              <a:ext uri="{FF2B5EF4-FFF2-40B4-BE49-F238E27FC236}">
                <a16:creationId xmlns:a16="http://schemas.microsoft.com/office/drawing/2014/main" id="{9E47FED3-90AE-386E-9258-69EE45995BC2}"/>
              </a:ext>
            </a:extLst>
          </p:cNvPr>
          <p:cNvSpPr>
            <a:spLocks noGrp="1"/>
          </p:cNvSpPr>
          <p:nvPr>
            <p:ph type="sldNum" sz="quarter" idx="20"/>
          </p:nvPr>
        </p:nvSpPr>
        <p:spPr/>
        <p:txBody>
          <a:bodyPr/>
          <a:lstStyle/>
          <a:p>
            <a:r>
              <a:rPr lang="de-DE"/>
              <a:t>27</a:t>
            </a:r>
          </a:p>
        </p:txBody>
      </p:sp>
      <p:sp>
        <p:nvSpPr>
          <p:cNvPr id="3" name="Rectangle 2">
            <a:extLst>
              <a:ext uri="{FF2B5EF4-FFF2-40B4-BE49-F238E27FC236}">
                <a16:creationId xmlns:a16="http://schemas.microsoft.com/office/drawing/2014/main" id="{7E6DBABF-4B55-EED8-3BD0-658DBA5F07D0}"/>
              </a:ext>
            </a:extLst>
          </p:cNvPr>
          <p:cNvSpPr/>
          <p:nvPr/>
        </p:nvSpPr>
        <p:spPr>
          <a:xfrm>
            <a:off x="2718239"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5" name="TextBox 4">
            <a:extLst>
              <a:ext uri="{FF2B5EF4-FFF2-40B4-BE49-F238E27FC236}">
                <a16:creationId xmlns:a16="http://schemas.microsoft.com/office/drawing/2014/main" id="{7837AE89-CAD3-96F2-AF39-719630D53322}"/>
              </a:ext>
            </a:extLst>
          </p:cNvPr>
          <p:cNvSpPr txBox="1"/>
          <p:nvPr/>
        </p:nvSpPr>
        <p:spPr>
          <a:xfrm>
            <a:off x="2872021" y="3004179"/>
            <a:ext cx="1881961" cy="584775"/>
          </a:xfrm>
          <a:prstGeom prst="rect">
            <a:avLst/>
          </a:prstGeom>
          <a:noFill/>
        </p:spPr>
        <p:txBody>
          <a:bodyPr wrap="square" rtlCol="0">
            <a:spAutoFit/>
          </a:bodyPr>
          <a:lstStyle/>
          <a:p>
            <a:r>
              <a:rPr lang="en-GB" sz="3200" b="1">
                <a:latin typeface="+mj-lt"/>
              </a:rPr>
              <a:t>2,102</a:t>
            </a:r>
            <a:endParaRPr lang="en-GB" sz="3200">
              <a:latin typeface="+mj-lt"/>
            </a:endParaRPr>
          </a:p>
        </p:txBody>
      </p:sp>
      <p:sp>
        <p:nvSpPr>
          <p:cNvPr id="6" name="TextBox 5">
            <a:extLst>
              <a:ext uri="{FF2B5EF4-FFF2-40B4-BE49-F238E27FC236}">
                <a16:creationId xmlns:a16="http://schemas.microsoft.com/office/drawing/2014/main" id="{7A197737-B6DC-067C-A6CC-FCCCD63AE50E}"/>
              </a:ext>
            </a:extLst>
          </p:cNvPr>
          <p:cNvSpPr txBox="1"/>
          <p:nvPr/>
        </p:nvSpPr>
        <p:spPr>
          <a:xfrm>
            <a:off x="2866406" y="2377145"/>
            <a:ext cx="1881961" cy="523220"/>
          </a:xfrm>
          <a:prstGeom prst="rect">
            <a:avLst/>
          </a:prstGeom>
          <a:noFill/>
        </p:spPr>
        <p:txBody>
          <a:bodyPr wrap="square" rtlCol="0">
            <a:spAutoFit/>
          </a:bodyPr>
          <a:lstStyle/>
          <a:p>
            <a:r>
              <a:rPr lang="en-GB" sz="1400">
                <a:latin typeface="+mj-lt"/>
              </a:rPr>
              <a:t>Total Number of Pen Flourishes</a:t>
            </a:r>
          </a:p>
        </p:txBody>
      </p:sp>
      <p:sp>
        <p:nvSpPr>
          <p:cNvPr id="7" name="Rectangle 6">
            <a:extLst>
              <a:ext uri="{FF2B5EF4-FFF2-40B4-BE49-F238E27FC236}">
                <a16:creationId xmlns:a16="http://schemas.microsoft.com/office/drawing/2014/main" id="{C56A7416-98B3-1A94-1977-FC95E7A774B5}"/>
              </a:ext>
            </a:extLst>
          </p:cNvPr>
          <p:cNvSpPr/>
          <p:nvPr/>
        </p:nvSpPr>
        <p:spPr>
          <a:xfrm>
            <a:off x="485401"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8" name="TextBox 7">
            <a:extLst>
              <a:ext uri="{FF2B5EF4-FFF2-40B4-BE49-F238E27FC236}">
                <a16:creationId xmlns:a16="http://schemas.microsoft.com/office/drawing/2014/main" id="{3BD611BD-55CC-0D40-5498-ADF2EA9F83E6}"/>
              </a:ext>
            </a:extLst>
          </p:cNvPr>
          <p:cNvSpPr txBox="1"/>
          <p:nvPr/>
        </p:nvSpPr>
        <p:spPr>
          <a:xfrm>
            <a:off x="639183" y="3004179"/>
            <a:ext cx="1881961" cy="584775"/>
          </a:xfrm>
          <a:prstGeom prst="rect">
            <a:avLst/>
          </a:prstGeom>
          <a:noFill/>
        </p:spPr>
        <p:txBody>
          <a:bodyPr wrap="square" rtlCol="0">
            <a:spAutoFit/>
          </a:bodyPr>
          <a:lstStyle/>
          <a:p>
            <a:r>
              <a:rPr lang="en-GB" sz="3200" b="1">
                <a:latin typeface="+mj-lt"/>
              </a:rPr>
              <a:t>8</a:t>
            </a:r>
            <a:endParaRPr lang="en-GB" sz="3200">
              <a:latin typeface="+mj-lt"/>
            </a:endParaRPr>
          </a:p>
        </p:txBody>
      </p:sp>
      <p:sp>
        <p:nvSpPr>
          <p:cNvPr id="9" name="TextBox 8">
            <a:extLst>
              <a:ext uri="{FF2B5EF4-FFF2-40B4-BE49-F238E27FC236}">
                <a16:creationId xmlns:a16="http://schemas.microsoft.com/office/drawing/2014/main" id="{15B82271-70B7-0B6C-FC42-B579DEDD6255}"/>
              </a:ext>
            </a:extLst>
          </p:cNvPr>
          <p:cNvSpPr txBox="1"/>
          <p:nvPr/>
        </p:nvSpPr>
        <p:spPr>
          <a:xfrm>
            <a:off x="633568" y="2377145"/>
            <a:ext cx="1881961" cy="523220"/>
          </a:xfrm>
          <a:prstGeom prst="rect">
            <a:avLst/>
          </a:prstGeom>
          <a:noFill/>
        </p:spPr>
        <p:txBody>
          <a:bodyPr wrap="square" rtlCol="0">
            <a:spAutoFit/>
          </a:bodyPr>
          <a:lstStyle/>
          <a:p>
            <a:r>
              <a:rPr lang="en-GB" sz="1400">
                <a:latin typeface="+mj-lt"/>
              </a:rPr>
              <a:t>Total Number of</a:t>
            </a:r>
          </a:p>
          <a:p>
            <a:r>
              <a:rPr lang="en-GB" sz="1400" err="1">
                <a:latin typeface="+mj-lt"/>
              </a:rPr>
              <a:t>Florator</a:t>
            </a:r>
            <a:r>
              <a:rPr lang="en-GB" sz="1400">
                <a:latin typeface="+mj-lt"/>
              </a:rPr>
              <a:t> Groups</a:t>
            </a:r>
          </a:p>
        </p:txBody>
      </p:sp>
      <p:sp>
        <p:nvSpPr>
          <p:cNvPr id="10" name="Rectangle 9">
            <a:extLst>
              <a:ext uri="{FF2B5EF4-FFF2-40B4-BE49-F238E27FC236}">
                <a16:creationId xmlns:a16="http://schemas.microsoft.com/office/drawing/2014/main" id="{CBDE6924-7086-43F4-221C-3C0D38D3017A}"/>
              </a:ext>
            </a:extLst>
          </p:cNvPr>
          <p:cNvSpPr/>
          <p:nvPr/>
        </p:nvSpPr>
        <p:spPr>
          <a:xfrm>
            <a:off x="2718239"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chemeClr val="bg1"/>
              </a:solidFill>
            </a:endParaRPr>
          </a:p>
        </p:txBody>
      </p:sp>
      <p:sp>
        <p:nvSpPr>
          <p:cNvPr id="12" name="TextBox 11">
            <a:extLst>
              <a:ext uri="{FF2B5EF4-FFF2-40B4-BE49-F238E27FC236}">
                <a16:creationId xmlns:a16="http://schemas.microsoft.com/office/drawing/2014/main" id="{C2A63187-A790-9EB4-CEEF-AFF9408D26EF}"/>
              </a:ext>
            </a:extLst>
          </p:cNvPr>
          <p:cNvSpPr txBox="1"/>
          <p:nvPr/>
        </p:nvSpPr>
        <p:spPr>
          <a:xfrm>
            <a:off x="2872021" y="4412348"/>
            <a:ext cx="1881961" cy="584775"/>
          </a:xfrm>
          <a:prstGeom prst="rect">
            <a:avLst/>
          </a:prstGeom>
          <a:noFill/>
        </p:spPr>
        <p:txBody>
          <a:bodyPr wrap="square" rtlCol="0">
            <a:spAutoFit/>
          </a:bodyPr>
          <a:lstStyle/>
          <a:p>
            <a:r>
              <a:rPr lang="en-GB" sz="3200" b="1">
                <a:solidFill>
                  <a:schemeClr val="bg1"/>
                </a:solidFill>
                <a:latin typeface="+mj-lt"/>
              </a:rPr>
              <a:t>788</a:t>
            </a:r>
            <a:endParaRPr lang="en-GB" sz="3200">
              <a:solidFill>
                <a:schemeClr val="bg1"/>
              </a:solidFill>
              <a:latin typeface="+mj-lt"/>
            </a:endParaRPr>
          </a:p>
        </p:txBody>
      </p:sp>
      <p:sp>
        <p:nvSpPr>
          <p:cNvPr id="13" name="TextBox 12">
            <a:extLst>
              <a:ext uri="{FF2B5EF4-FFF2-40B4-BE49-F238E27FC236}">
                <a16:creationId xmlns:a16="http://schemas.microsoft.com/office/drawing/2014/main" id="{1F3CE00F-D3E9-B3F5-88B7-D06215B43354}"/>
              </a:ext>
            </a:extLst>
          </p:cNvPr>
          <p:cNvSpPr txBox="1"/>
          <p:nvPr/>
        </p:nvSpPr>
        <p:spPr>
          <a:xfrm>
            <a:off x="2866406" y="3785314"/>
            <a:ext cx="1985432" cy="523220"/>
          </a:xfrm>
          <a:prstGeom prst="rect">
            <a:avLst/>
          </a:prstGeom>
          <a:noFill/>
        </p:spPr>
        <p:txBody>
          <a:bodyPr wrap="square" rtlCol="0">
            <a:spAutoFit/>
          </a:bodyPr>
          <a:lstStyle/>
          <a:p>
            <a:r>
              <a:rPr lang="en-GB" sz="1400">
                <a:solidFill>
                  <a:schemeClr val="bg1"/>
                </a:solidFill>
                <a:latin typeface="+mj-lt"/>
              </a:rPr>
              <a:t>Total Number of Pen Flourishes (Used)</a:t>
            </a:r>
          </a:p>
        </p:txBody>
      </p:sp>
      <p:sp>
        <p:nvSpPr>
          <p:cNvPr id="15" name="Rectangle 14">
            <a:extLst>
              <a:ext uri="{FF2B5EF4-FFF2-40B4-BE49-F238E27FC236}">
                <a16:creationId xmlns:a16="http://schemas.microsoft.com/office/drawing/2014/main" id="{6F3BA4AE-55E6-2A25-F9BA-9A9B646CEBC9}"/>
              </a:ext>
            </a:extLst>
          </p:cNvPr>
          <p:cNvSpPr/>
          <p:nvPr/>
        </p:nvSpPr>
        <p:spPr>
          <a:xfrm>
            <a:off x="485401"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rgbClr val="333670"/>
              </a:solidFill>
            </a:endParaRPr>
          </a:p>
        </p:txBody>
      </p:sp>
      <p:sp>
        <p:nvSpPr>
          <p:cNvPr id="16" name="TextBox 15">
            <a:extLst>
              <a:ext uri="{FF2B5EF4-FFF2-40B4-BE49-F238E27FC236}">
                <a16:creationId xmlns:a16="http://schemas.microsoft.com/office/drawing/2014/main" id="{79C2A0E5-735E-4BAD-A1DA-A3FE1BE7CC27}"/>
              </a:ext>
            </a:extLst>
          </p:cNvPr>
          <p:cNvSpPr txBox="1"/>
          <p:nvPr/>
        </p:nvSpPr>
        <p:spPr>
          <a:xfrm>
            <a:off x="639183" y="4412348"/>
            <a:ext cx="1881961" cy="584775"/>
          </a:xfrm>
          <a:prstGeom prst="rect">
            <a:avLst/>
          </a:prstGeom>
          <a:noFill/>
        </p:spPr>
        <p:txBody>
          <a:bodyPr wrap="square" rtlCol="0">
            <a:spAutoFit/>
          </a:bodyPr>
          <a:lstStyle/>
          <a:p>
            <a:r>
              <a:rPr lang="en-GB" sz="3200" b="1">
                <a:solidFill>
                  <a:schemeClr val="bg1"/>
                </a:solidFill>
                <a:latin typeface="+mj-lt"/>
              </a:rPr>
              <a:t>4</a:t>
            </a:r>
            <a:endParaRPr lang="en-GB" sz="3200">
              <a:solidFill>
                <a:schemeClr val="bg1"/>
              </a:solidFill>
              <a:latin typeface="+mj-lt"/>
            </a:endParaRPr>
          </a:p>
        </p:txBody>
      </p:sp>
      <p:sp>
        <p:nvSpPr>
          <p:cNvPr id="17" name="TextBox 16">
            <a:extLst>
              <a:ext uri="{FF2B5EF4-FFF2-40B4-BE49-F238E27FC236}">
                <a16:creationId xmlns:a16="http://schemas.microsoft.com/office/drawing/2014/main" id="{D51168D6-C409-ADE6-FD8F-F407BB65704C}"/>
              </a:ext>
            </a:extLst>
          </p:cNvPr>
          <p:cNvSpPr txBox="1"/>
          <p:nvPr/>
        </p:nvSpPr>
        <p:spPr>
          <a:xfrm>
            <a:off x="633568" y="3785314"/>
            <a:ext cx="1881961" cy="738664"/>
          </a:xfrm>
          <a:prstGeom prst="rect">
            <a:avLst/>
          </a:prstGeom>
          <a:noFill/>
        </p:spPr>
        <p:txBody>
          <a:bodyPr wrap="square" rtlCol="0">
            <a:spAutoFit/>
          </a:bodyPr>
          <a:lstStyle/>
          <a:p>
            <a:r>
              <a:rPr lang="en-GB" sz="1400">
                <a:solidFill>
                  <a:schemeClr val="bg1"/>
                </a:solidFill>
                <a:latin typeface="+mj-lt"/>
              </a:rPr>
              <a:t>Total Number of</a:t>
            </a:r>
          </a:p>
          <a:p>
            <a:r>
              <a:rPr lang="en-GB" sz="1400" err="1">
                <a:solidFill>
                  <a:schemeClr val="bg1"/>
                </a:solidFill>
                <a:latin typeface="+mj-lt"/>
              </a:rPr>
              <a:t>Florator</a:t>
            </a:r>
            <a:r>
              <a:rPr lang="en-GB" sz="1400">
                <a:solidFill>
                  <a:schemeClr val="bg1"/>
                </a:solidFill>
                <a:latin typeface="+mj-lt"/>
              </a:rPr>
              <a:t> Groups</a:t>
            </a:r>
          </a:p>
          <a:p>
            <a:r>
              <a:rPr lang="en-GB" sz="1400">
                <a:solidFill>
                  <a:schemeClr val="bg1"/>
                </a:solidFill>
                <a:latin typeface="+mj-lt"/>
              </a:rPr>
              <a:t>(Used)</a:t>
            </a:r>
          </a:p>
        </p:txBody>
      </p:sp>
      <p:sp>
        <p:nvSpPr>
          <p:cNvPr id="21" name="Datumsplatzhalter 13">
            <a:extLst>
              <a:ext uri="{FF2B5EF4-FFF2-40B4-BE49-F238E27FC236}">
                <a16:creationId xmlns:a16="http://schemas.microsoft.com/office/drawing/2014/main" id="{7AEA7C86-CA3C-3F91-4CC2-6F2E456FFA73}"/>
              </a:ext>
            </a:extLst>
          </p:cNvPr>
          <p:cNvSpPr txBox="1">
            <a:spLocks/>
          </p:cNvSpPr>
          <p:nvPr/>
        </p:nvSpPr>
        <p:spPr>
          <a:xfrm>
            <a:off x="303330" y="6337701"/>
            <a:ext cx="1303040"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t>Kibler et al.</a:t>
            </a:r>
          </a:p>
        </p:txBody>
      </p:sp>
      <p:sp>
        <p:nvSpPr>
          <p:cNvPr id="29" name="TextBox 28">
            <a:extLst>
              <a:ext uri="{FF2B5EF4-FFF2-40B4-BE49-F238E27FC236}">
                <a16:creationId xmlns:a16="http://schemas.microsoft.com/office/drawing/2014/main" id="{D6C48973-86C5-B1FA-F8B6-41A6EDBEBE24}"/>
              </a:ext>
            </a:extLst>
          </p:cNvPr>
          <p:cNvSpPr txBox="1"/>
          <p:nvPr/>
        </p:nvSpPr>
        <p:spPr>
          <a:xfrm>
            <a:off x="5625348" y="1978139"/>
            <a:ext cx="5943259" cy="307777"/>
          </a:xfrm>
          <a:prstGeom prst="rect">
            <a:avLst/>
          </a:prstGeom>
          <a:noFill/>
        </p:spPr>
        <p:txBody>
          <a:bodyPr wrap="square" rtlCol="0">
            <a:spAutoFit/>
          </a:bodyPr>
          <a:lstStyle/>
          <a:p>
            <a:pPr algn="ctr"/>
            <a:r>
              <a:rPr lang="en-GB" sz="1400">
                <a:latin typeface="+mj-lt"/>
              </a:rPr>
              <a:t>Number of Pen Flourishing Samples per Group</a:t>
            </a:r>
          </a:p>
        </p:txBody>
      </p:sp>
      <p:sp>
        <p:nvSpPr>
          <p:cNvPr id="38" name="Rectangle 37">
            <a:extLst>
              <a:ext uri="{FF2B5EF4-FFF2-40B4-BE49-F238E27FC236}">
                <a16:creationId xmlns:a16="http://schemas.microsoft.com/office/drawing/2014/main" id="{DD097B9D-43E6-DA3A-D8E4-CDD4868E3F38}"/>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9" name="Title 1">
            <a:extLst>
              <a:ext uri="{FF2B5EF4-FFF2-40B4-BE49-F238E27FC236}">
                <a16:creationId xmlns:a16="http://schemas.microsoft.com/office/drawing/2014/main" id="{0CB735E1-CCB0-1CD8-1499-D6F943E8A8C5}"/>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40" name="Title 1">
            <a:extLst>
              <a:ext uri="{FF2B5EF4-FFF2-40B4-BE49-F238E27FC236}">
                <a16:creationId xmlns:a16="http://schemas.microsoft.com/office/drawing/2014/main" id="{95CAB902-CB65-A9D0-6A6D-6B370CE812CD}"/>
              </a:ext>
            </a:extLst>
          </p:cNvPr>
          <p:cNvSpPr>
            <a:spLocks noGrp="1"/>
          </p:cNvSpPr>
          <p:nvPr>
            <p:ph type="title"/>
          </p:nvPr>
        </p:nvSpPr>
        <p:spPr>
          <a:xfrm>
            <a:off x="838200" y="365125"/>
            <a:ext cx="10515600" cy="1325563"/>
          </a:xfrm>
        </p:spPr>
        <p:txBody>
          <a:bodyPr/>
          <a:lstStyle/>
          <a:p>
            <a:r>
              <a:rPr lang="de-DE" sz="2800"/>
              <a:t>Data</a:t>
            </a:r>
            <a:endParaRPr lang="en-AT" sz="2800"/>
          </a:p>
        </p:txBody>
      </p:sp>
      <p:sp>
        <p:nvSpPr>
          <p:cNvPr id="42" name="TextBox 41">
            <a:extLst>
              <a:ext uri="{FF2B5EF4-FFF2-40B4-BE49-F238E27FC236}">
                <a16:creationId xmlns:a16="http://schemas.microsoft.com/office/drawing/2014/main" id="{C7B6C392-906A-F8FF-CED1-49B618FBDA43}"/>
              </a:ext>
            </a:extLst>
          </p:cNvPr>
          <p:cNvSpPr txBox="1"/>
          <p:nvPr/>
        </p:nvSpPr>
        <p:spPr>
          <a:xfrm rot="16200000">
            <a:off x="2065361" y="3516526"/>
            <a:ext cx="6015267" cy="307777"/>
          </a:xfrm>
          <a:prstGeom prst="rect">
            <a:avLst/>
          </a:prstGeom>
          <a:noFill/>
        </p:spPr>
        <p:txBody>
          <a:bodyPr wrap="square" rtlCol="0">
            <a:spAutoFit/>
          </a:bodyPr>
          <a:lstStyle/>
          <a:p>
            <a:pPr algn="ctr"/>
            <a:r>
              <a:rPr lang="en-GB" sz="1400">
                <a:latin typeface="+mj-lt"/>
              </a:rPr>
              <a:t>Number of Pen Flourishes</a:t>
            </a:r>
          </a:p>
        </p:txBody>
      </p:sp>
      <p:sp>
        <p:nvSpPr>
          <p:cNvPr id="2" name="TextBox 1">
            <a:extLst>
              <a:ext uri="{FF2B5EF4-FFF2-40B4-BE49-F238E27FC236}">
                <a16:creationId xmlns:a16="http://schemas.microsoft.com/office/drawing/2014/main" id="{6C8FD743-5A9D-AC0C-1FA6-9DB43F2151E8}"/>
              </a:ext>
            </a:extLst>
          </p:cNvPr>
          <p:cNvSpPr txBox="1"/>
          <p:nvPr/>
        </p:nvSpPr>
        <p:spPr>
          <a:xfrm>
            <a:off x="1275328" y="6362013"/>
            <a:ext cx="6548864" cy="307777"/>
          </a:xfrm>
          <a:prstGeom prst="rect">
            <a:avLst/>
          </a:prstGeom>
          <a:noFill/>
        </p:spPr>
        <p:txBody>
          <a:bodyPr wrap="square">
            <a:spAutoFit/>
          </a:bodyPr>
          <a:lstStyle/>
          <a:p>
            <a:r>
              <a:rPr lang="en-US" sz="1400"/>
              <a:t>| Transparent Similarity Estimation of Medieval Pen Flourishing</a:t>
            </a:r>
          </a:p>
        </p:txBody>
      </p:sp>
      <p:sp>
        <p:nvSpPr>
          <p:cNvPr id="28" name="TextBox 27">
            <a:extLst>
              <a:ext uri="{FF2B5EF4-FFF2-40B4-BE49-F238E27FC236}">
                <a16:creationId xmlns:a16="http://schemas.microsoft.com/office/drawing/2014/main" id="{D6F2325E-9DF1-AEE6-FD1C-207F2B93D783}"/>
              </a:ext>
            </a:extLst>
          </p:cNvPr>
          <p:cNvSpPr txBox="1"/>
          <p:nvPr/>
        </p:nvSpPr>
        <p:spPr>
          <a:xfrm>
            <a:off x="5531985" y="5222328"/>
            <a:ext cx="6015267" cy="307777"/>
          </a:xfrm>
          <a:prstGeom prst="rect">
            <a:avLst/>
          </a:prstGeom>
          <a:noFill/>
        </p:spPr>
        <p:txBody>
          <a:bodyPr wrap="square" rtlCol="0">
            <a:spAutoFit/>
          </a:bodyPr>
          <a:lstStyle/>
          <a:p>
            <a:pPr algn="ctr"/>
            <a:r>
              <a:rPr lang="en-GB" sz="1400">
                <a:latin typeface="+mj-lt"/>
              </a:rPr>
              <a:t>Group</a:t>
            </a:r>
          </a:p>
        </p:txBody>
      </p:sp>
      <p:sp>
        <p:nvSpPr>
          <p:cNvPr id="19" name="Rectangle 35">
            <a:extLst>
              <a:ext uri="{FF2B5EF4-FFF2-40B4-BE49-F238E27FC236}">
                <a16:creationId xmlns:a16="http://schemas.microsoft.com/office/drawing/2014/main" id="{BF859E84-7560-4D62-0EB6-9206E9606E48}"/>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99D4F5BE-5E5A-4FE0-D6AB-1E51FE9A1713}"/>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2" name="Grafik 19" descr="Ein Bild, das Logo, Symbol, Grafiken, Design enthält.&#10;&#10;KI-generierte Inhalte können fehlerhaft sein.">
            <a:extLst>
              <a:ext uri="{FF2B5EF4-FFF2-40B4-BE49-F238E27FC236}">
                <a16:creationId xmlns:a16="http://schemas.microsoft.com/office/drawing/2014/main" id="{FF90C922-2988-2D8F-C3DA-E3DE6D8CE0D3}"/>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25" name="Picture 24">
            <a:extLst>
              <a:ext uri="{FF2B5EF4-FFF2-40B4-BE49-F238E27FC236}">
                <a16:creationId xmlns:a16="http://schemas.microsoft.com/office/drawing/2014/main" id="{7421B958-8240-9A05-9DD4-9940E36950E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499819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938E6-C891-17A6-6CCC-40674758049A}"/>
            </a:ext>
          </a:extLst>
        </p:cNvPr>
        <p:cNvGrpSpPr/>
        <p:nvPr/>
      </p:nvGrpSpPr>
      <p:grpSpPr>
        <a:xfrm>
          <a:off x="0" y="0"/>
          <a:ext cx="0" cy="0"/>
          <a:chOff x="0" y="0"/>
          <a:chExt cx="0" cy="0"/>
        </a:xfrm>
      </p:grpSpPr>
      <p:grpSp>
        <p:nvGrpSpPr>
          <p:cNvPr id="47" name="Group 46">
            <a:extLst>
              <a:ext uri="{FF2B5EF4-FFF2-40B4-BE49-F238E27FC236}">
                <a16:creationId xmlns:a16="http://schemas.microsoft.com/office/drawing/2014/main" id="{6A13B8EE-51D3-C95D-08F8-42811CBDA172}"/>
              </a:ext>
            </a:extLst>
          </p:cNvPr>
          <p:cNvGrpSpPr/>
          <p:nvPr/>
        </p:nvGrpSpPr>
        <p:grpSpPr>
          <a:xfrm rot="5400000">
            <a:off x="10170070" y="5358308"/>
            <a:ext cx="316541" cy="237744"/>
            <a:chOff x="8639251" y="4553661"/>
            <a:chExt cx="316541" cy="237744"/>
          </a:xfrm>
        </p:grpSpPr>
        <p:sp>
          <p:nvSpPr>
            <p:cNvPr id="48" name="Rectangle 47">
              <a:extLst>
                <a:ext uri="{FF2B5EF4-FFF2-40B4-BE49-F238E27FC236}">
                  <a16:creationId xmlns:a16="http://schemas.microsoft.com/office/drawing/2014/main" id="{8E53AED3-C021-B41A-106D-65FEAF0049DA}"/>
                </a:ext>
              </a:extLst>
            </p:cNvPr>
            <p:cNvSpPr/>
            <p:nvPr/>
          </p:nvSpPr>
          <p:spPr>
            <a:xfrm>
              <a:off x="8739768" y="4631761"/>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Isosceles Triangle 48">
              <a:extLst>
                <a:ext uri="{FF2B5EF4-FFF2-40B4-BE49-F238E27FC236}">
                  <a16:creationId xmlns:a16="http://schemas.microsoft.com/office/drawing/2014/main" id="{066136BC-2D3C-E417-4D36-1D1E2751EEA9}"/>
                </a:ext>
              </a:extLst>
            </p:cNvPr>
            <p:cNvSpPr/>
            <p:nvPr/>
          </p:nvSpPr>
          <p:spPr>
            <a:xfrm rot="16200000">
              <a:off x="8575243" y="4617669"/>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98ADC6B9-2A46-0D21-FB9D-9902C7CED3E3}"/>
              </a:ext>
            </a:extLst>
          </p:cNvPr>
          <p:cNvGrpSpPr/>
          <p:nvPr/>
        </p:nvGrpSpPr>
        <p:grpSpPr>
          <a:xfrm rot="5400000">
            <a:off x="8747212" y="5353927"/>
            <a:ext cx="316541" cy="237744"/>
            <a:chOff x="8639251" y="4553661"/>
            <a:chExt cx="316541" cy="237744"/>
          </a:xfrm>
        </p:grpSpPr>
        <p:sp>
          <p:nvSpPr>
            <p:cNvPr id="45" name="Rectangle 44">
              <a:extLst>
                <a:ext uri="{FF2B5EF4-FFF2-40B4-BE49-F238E27FC236}">
                  <a16:creationId xmlns:a16="http://schemas.microsoft.com/office/drawing/2014/main" id="{0636089D-245C-3EEE-82F0-4F2FEBAF13A6}"/>
                </a:ext>
              </a:extLst>
            </p:cNvPr>
            <p:cNvSpPr/>
            <p:nvPr/>
          </p:nvSpPr>
          <p:spPr>
            <a:xfrm>
              <a:off x="8739768" y="4631761"/>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Isosceles Triangle 45">
              <a:extLst>
                <a:ext uri="{FF2B5EF4-FFF2-40B4-BE49-F238E27FC236}">
                  <a16:creationId xmlns:a16="http://schemas.microsoft.com/office/drawing/2014/main" id="{80A506E7-9C8C-317A-9638-110CC0EE6E11}"/>
                </a:ext>
              </a:extLst>
            </p:cNvPr>
            <p:cNvSpPr/>
            <p:nvPr/>
          </p:nvSpPr>
          <p:spPr>
            <a:xfrm rot="16200000">
              <a:off x="8575243" y="4617669"/>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7C820156-35A8-DA40-E1C1-92DBE92C3415}"/>
              </a:ext>
            </a:extLst>
          </p:cNvPr>
          <p:cNvGrpSpPr/>
          <p:nvPr/>
        </p:nvGrpSpPr>
        <p:grpSpPr>
          <a:xfrm rot="5400000">
            <a:off x="8030631" y="5355411"/>
            <a:ext cx="316541" cy="237744"/>
            <a:chOff x="8639251" y="4553661"/>
            <a:chExt cx="316541" cy="237744"/>
          </a:xfrm>
        </p:grpSpPr>
        <p:sp>
          <p:nvSpPr>
            <p:cNvPr id="35" name="Rectangle 34">
              <a:extLst>
                <a:ext uri="{FF2B5EF4-FFF2-40B4-BE49-F238E27FC236}">
                  <a16:creationId xmlns:a16="http://schemas.microsoft.com/office/drawing/2014/main" id="{0F2285B0-7D8D-178D-52A2-27A9A635C1D7}"/>
                </a:ext>
              </a:extLst>
            </p:cNvPr>
            <p:cNvSpPr/>
            <p:nvPr/>
          </p:nvSpPr>
          <p:spPr>
            <a:xfrm>
              <a:off x="8739768" y="4631761"/>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5">
              <a:extLst>
                <a:ext uri="{FF2B5EF4-FFF2-40B4-BE49-F238E27FC236}">
                  <a16:creationId xmlns:a16="http://schemas.microsoft.com/office/drawing/2014/main" id="{A98BDAC9-FA77-9B33-AC2A-F5770AC0B48F}"/>
                </a:ext>
              </a:extLst>
            </p:cNvPr>
            <p:cNvSpPr/>
            <p:nvPr/>
          </p:nvSpPr>
          <p:spPr>
            <a:xfrm rot="16200000">
              <a:off x="8575243" y="4617669"/>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oliennummernplatzhalter 10">
            <a:extLst>
              <a:ext uri="{FF2B5EF4-FFF2-40B4-BE49-F238E27FC236}">
                <a16:creationId xmlns:a16="http://schemas.microsoft.com/office/drawing/2014/main" id="{20ED2470-5501-D2AD-9E9E-DE704654B3C6}"/>
              </a:ext>
            </a:extLst>
          </p:cNvPr>
          <p:cNvSpPr>
            <a:spLocks noGrp="1"/>
          </p:cNvSpPr>
          <p:nvPr>
            <p:ph type="sldNum" sz="quarter" idx="20"/>
          </p:nvPr>
        </p:nvSpPr>
        <p:spPr/>
        <p:txBody>
          <a:bodyPr/>
          <a:lstStyle/>
          <a:p>
            <a:r>
              <a:rPr lang="de-DE"/>
              <a:t>27</a:t>
            </a:r>
          </a:p>
        </p:txBody>
      </p:sp>
      <p:sp>
        <p:nvSpPr>
          <p:cNvPr id="3" name="Rectangle 2">
            <a:extLst>
              <a:ext uri="{FF2B5EF4-FFF2-40B4-BE49-F238E27FC236}">
                <a16:creationId xmlns:a16="http://schemas.microsoft.com/office/drawing/2014/main" id="{E81DD7C1-E74D-80A0-78FE-C829359BB139}"/>
              </a:ext>
            </a:extLst>
          </p:cNvPr>
          <p:cNvSpPr/>
          <p:nvPr/>
        </p:nvSpPr>
        <p:spPr>
          <a:xfrm>
            <a:off x="2718239"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5" name="TextBox 4">
            <a:extLst>
              <a:ext uri="{FF2B5EF4-FFF2-40B4-BE49-F238E27FC236}">
                <a16:creationId xmlns:a16="http://schemas.microsoft.com/office/drawing/2014/main" id="{F3B68B04-BAF5-6C84-287C-435339099B1E}"/>
              </a:ext>
            </a:extLst>
          </p:cNvPr>
          <p:cNvSpPr txBox="1"/>
          <p:nvPr/>
        </p:nvSpPr>
        <p:spPr>
          <a:xfrm>
            <a:off x="2872021" y="3004179"/>
            <a:ext cx="1881961" cy="584775"/>
          </a:xfrm>
          <a:prstGeom prst="rect">
            <a:avLst/>
          </a:prstGeom>
          <a:noFill/>
        </p:spPr>
        <p:txBody>
          <a:bodyPr wrap="square" rtlCol="0">
            <a:spAutoFit/>
          </a:bodyPr>
          <a:lstStyle/>
          <a:p>
            <a:r>
              <a:rPr lang="en-GB" sz="3200" b="1">
                <a:latin typeface="+mj-lt"/>
              </a:rPr>
              <a:t>2,102</a:t>
            </a:r>
            <a:endParaRPr lang="en-GB" sz="3200">
              <a:latin typeface="+mj-lt"/>
            </a:endParaRPr>
          </a:p>
        </p:txBody>
      </p:sp>
      <p:sp>
        <p:nvSpPr>
          <p:cNvPr id="6" name="TextBox 5">
            <a:extLst>
              <a:ext uri="{FF2B5EF4-FFF2-40B4-BE49-F238E27FC236}">
                <a16:creationId xmlns:a16="http://schemas.microsoft.com/office/drawing/2014/main" id="{5B220637-8AF6-EA3F-99B0-54616031F759}"/>
              </a:ext>
            </a:extLst>
          </p:cNvPr>
          <p:cNvSpPr txBox="1"/>
          <p:nvPr/>
        </p:nvSpPr>
        <p:spPr>
          <a:xfrm>
            <a:off x="2866406" y="2377145"/>
            <a:ext cx="1881961" cy="523220"/>
          </a:xfrm>
          <a:prstGeom prst="rect">
            <a:avLst/>
          </a:prstGeom>
          <a:noFill/>
        </p:spPr>
        <p:txBody>
          <a:bodyPr wrap="square" rtlCol="0">
            <a:spAutoFit/>
          </a:bodyPr>
          <a:lstStyle/>
          <a:p>
            <a:r>
              <a:rPr lang="en-GB" sz="1400">
                <a:latin typeface="+mj-lt"/>
              </a:rPr>
              <a:t>Total Number of Pen Flourishes</a:t>
            </a:r>
          </a:p>
        </p:txBody>
      </p:sp>
      <p:sp>
        <p:nvSpPr>
          <p:cNvPr id="7" name="Rectangle 6">
            <a:extLst>
              <a:ext uri="{FF2B5EF4-FFF2-40B4-BE49-F238E27FC236}">
                <a16:creationId xmlns:a16="http://schemas.microsoft.com/office/drawing/2014/main" id="{B880CB21-314A-263F-8142-68ADA0A3E5B2}"/>
              </a:ext>
            </a:extLst>
          </p:cNvPr>
          <p:cNvSpPr/>
          <p:nvPr/>
        </p:nvSpPr>
        <p:spPr>
          <a:xfrm>
            <a:off x="485401"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8" name="TextBox 7">
            <a:extLst>
              <a:ext uri="{FF2B5EF4-FFF2-40B4-BE49-F238E27FC236}">
                <a16:creationId xmlns:a16="http://schemas.microsoft.com/office/drawing/2014/main" id="{150ECC76-DE61-25B3-C171-C4F76D71222F}"/>
              </a:ext>
            </a:extLst>
          </p:cNvPr>
          <p:cNvSpPr txBox="1"/>
          <p:nvPr/>
        </p:nvSpPr>
        <p:spPr>
          <a:xfrm>
            <a:off x="639183" y="3004179"/>
            <a:ext cx="1881961" cy="584775"/>
          </a:xfrm>
          <a:prstGeom prst="rect">
            <a:avLst/>
          </a:prstGeom>
          <a:noFill/>
        </p:spPr>
        <p:txBody>
          <a:bodyPr wrap="square" rtlCol="0">
            <a:spAutoFit/>
          </a:bodyPr>
          <a:lstStyle/>
          <a:p>
            <a:r>
              <a:rPr lang="en-GB" sz="3200" b="1">
                <a:latin typeface="+mj-lt"/>
              </a:rPr>
              <a:t>8</a:t>
            </a:r>
            <a:endParaRPr lang="en-GB" sz="3200">
              <a:latin typeface="+mj-lt"/>
            </a:endParaRPr>
          </a:p>
        </p:txBody>
      </p:sp>
      <p:sp>
        <p:nvSpPr>
          <p:cNvPr id="9" name="TextBox 8">
            <a:extLst>
              <a:ext uri="{FF2B5EF4-FFF2-40B4-BE49-F238E27FC236}">
                <a16:creationId xmlns:a16="http://schemas.microsoft.com/office/drawing/2014/main" id="{9AC5A4D5-1C9F-FD04-26DD-A555DD33C250}"/>
              </a:ext>
            </a:extLst>
          </p:cNvPr>
          <p:cNvSpPr txBox="1"/>
          <p:nvPr/>
        </p:nvSpPr>
        <p:spPr>
          <a:xfrm>
            <a:off x="633568" y="2377145"/>
            <a:ext cx="1881961" cy="523220"/>
          </a:xfrm>
          <a:prstGeom prst="rect">
            <a:avLst/>
          </a:prstGeom>
          <a:noFill/>
        </p:spPr>
        <p:txBody>
          <a:bodyPr wrap="square" rtlCol="0">
            <a:spAutoFit/>
          </a:bodyPr>
          <a:lstStyle/>
          <a:p>
            <a:r>
              <a:rPr lang="en-GB" sz="1400">
                <a:latin typeface="+mj-lt"/>
              </a:rPr>
              <a:t>Total Number of</a:t>
            </a:r>
          </a:p>
          <a:p>
            <a:r>
              <a:rPr lang="en-GB" sz="1400" err="1">
                <a:latin typeface="+mj-lt"/>
              </a:rPr>
              <a:t>Florator</a:t>
            </a:r>
            <a:r>
              <a:rPr lang="en-GB" sz="1400">
                <a:latin typeface="+mj-lt"/>
              </a:rPr>
              <a:t> Groups</a:t>
            </a:r>
          </a:p>
        </p:txBody>
      </p:sp>
      <p:sp>
        <p:nvSpPr>
          <p:cNvPr id="10" name="Rectangle 9">
            <a:extLst>
              <a:ext uri="{FF2B5EF4-FFF2-40B4-BE49-F238E27FC236}">
                <a16:creationId xmlns:a16="http://schemas.microsoft.com/office/drawing/2014/main" id="{BB108629-4F24-B9F1-E52E-8D4DC5CCF19F}"/>
              </a:ext>
            </a:extLst>
          </p:cNvPr>
          <p:cNvSpPr/>
          <p:nvPr/>
        </p:nvSpPr>
        <p:spPr>
          <a:xfrm>
            <a:off x="2718239"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chemeClr val="bg1"/>
              </a:solidFill>
            </a:endParaRPr>
          </a:p>
        </p:txBody>
      </p:sp>
      <p:sp>
        <p:nvSpPr>
          <p:cNvPr id="12" name="TextBox 11">
            <a:extLst>
              <a:ext uri="{FF2B5EF4-FFF2-40B4-BE49-F238E27FC236}">
                <a16:creationId xmlns:a16="http://schemas.microsoft.com/office/drawing/2014/main" id="{A6130785-3A0F-4287-D618-678D7CCCCC25}"/>
              </a:ext>
            </a:extLst>
          </p:cNvPr>
          <p:cNvSpPr txBox="1"/>
          <p:nvPr/>
        </p:nvSpPr>
        <p:spPr>
          <a:xfrm>
            <a:off x="2872021" y="4412348"/>
            <a:ext cx="1881961" cy="584775"/>
          </a:xfrm>
          <a:prstGeom prst="rect">
            <a:avLst/>
          </a:prstGeom>
          <a:noFill/>
        </p:spPr>
        <p:txBody>
          <a:bodyPr wrap="square" rtlCol="0">
            <a:spAutoFit/>
          </a:bodyPr>
          <a:lstStyle/>
          <a:p>
            <a:r>
              <a:rPr lang="en-GB" sz="3200" b="1">
                <a:solidFill>
                  <a:schemeClr val="bg1"/>
                </a:solidFill>
                <a:latin typeface="+mj-lt"/>
              </a:rPr>
              <a:t>788</a:t>
            </a:r>
            <a:endParaRPr lang="en-GB" sz="3200">
              <a:solidFill>
                <a:schemeClr val="bg1"/>
              </a:solidFill>
              <a:latin typeface="+mj-lt"/>
            </a:endParaRPr>
          </a:p>
        </p:txBody>
      </p:sp>
      <p:sp>
        <p:nvSpPr>
          <p:cNvPr id="13" name="TextBox 12">
            <a:extLst>
              <a:ext uri="{FF2B5EF4-FFF2-40B4-BE49-F238E27FC236}">
                <a16:creationId xmlns:a16="http://schemas.microsoft.com/office/drawing/2014/main" id="{97B5194C-1381-302C-0CD5-B1A4C90E6533}"/>
              </a:ext>
            </a:extLst>
          </p:cNvPr>
          <p:cNvSpPr txBox="1"/>
          <p:nvPr/>
        </p:nvSpPr>
        <p:spPr>
          <a:xfrm>
            <a:off x="2866406" y="3785314"/>
            <a:ext cx="1985432" cy="523220"/>
          </a:xfrm>
          <a:prstGeom prst="rect">
            <a:avLst/>
          </a:prstGeom>
          <a:noFill/>
        </p:spPr>
        <p:txBody>
          <a:bodyPr wrap="square" rtlCol="0">
            <a:spAutoFit/>
          </a:bodyPr>
          <a:lstStyle/>
          <a:p>
            <a:r>
              <a:rPr lang="en-GB" sz="1400">
                <a:solidFill>
                  <a:schemeClr val="bg1"/>
                </a:solidFill>
                <a:latin typeface="+mj-lt"/>
              </a:rPr>
              <a:t>Total Number of Pen Flourishes (Used)</a:t>
            </a:r>
          </a:p>
        </p:txBody>
      </p:sp>
      <p:sp>
        <p:nvSpPr>
          <p:cNvPr id="15" name="Rectangle 14">
            <a:extLst>
              <a:ext uri="{FF2B5EF4-FFF2-40B4-BE49-F238E27FC236}">
                <a16:creationId xmlns:a16="http://schemas.microsoft.com/office/drawing/2014/main" id="{02A11657-1F90-E8B7-5574-F0887DF38696}"/>
              </a:ext>
            </a:extLst>
          </p:cNvPr>
          <p:cNvSpPr/>
          <p:nvPr/>
        </p:nvSpPr>
        <p:spPr>
          <a:xfrm>
            <a:off x="485401"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rgbClr val="333670"/>
              </a:solidFill>
            </a:endParaRPr>
          </a:p>
        </p:txBody>
      </p:sp>
      <p:sp>
        <p:nvSpPr>
          <p:cNvPr id="16" name="TextBox 15">
            <a:extLst>
              <a:ext uri="{FF2B5EF4-FFF2-40B4-BE49-F238E27FC236}">
                <a16:creationId xmlns:a16="http://schemas.microsoft.com/office/drawing/2014/main" id="{A52AFFCC-CA38-335E-71CD-3D01CE661181}"/>
              </a:ext>
            </a:extLst>
          </p:cNvPr>
          <p:cNvSpPr txBox="1"/>
          <p:nvPr/>
        </p:nvSpPr>
        <p:spPr>
          <a:xfrm>
            <a:off x="639183" y="4412348"/>
            <a:ext cx="1881961" cy="584775"/>
          </a:xfrm>
          <a:prstGeom prst="rect">
            <a:avLst/>
          </a:prstGeom>
          <a:noFill/>
        </p:spPr>
        <p:txBody>
          <a:bodyPr wrap="square" rtlCol="0">
            <a:spAutoFit/>
          </a:bodyPr>
          <a:lstStyle/>
          <a:p>
            <a:r>
              <a:rPr lang="en-GB" sz="3200" b="1">
                <a:solidFill>
                  <a:schemeClr val="bg1"/>
                </a:solidFill>
                <a:latin typeface="+mj-lt"/>
              </a:rPr>
              <a:t>4</a:t>
            </a:r>
            <a:endParaRPr lang="en-GB" sz="3200">
              <a:solidFill>
                <a:schemeClr val="bg1"/>
              </a:solidFill>
              <a:latin typeface="+mj-lt"/>
            </a:endParaRPr>
          </a:p>
        </p:txBody>
      </p:sp>
      <p:sp>
        <p:nvSpPr>
          <p:cNvPr id="17" name="TextBox 16">
            <a:extLst>
              <a:ext uri="{FF2B5EF4-FFF2-40B4-BE49-F238E27FC236}">
                <a16:creationId xmlns:a16="http://schemas.microsoft.com/office/drawing/2014/main" id="{3C3A1C82-DF90-56E7-DA10-3B4260D9E8E3}"/>
              </a:ext>
            </a:extLst>
          </p:cNvPr>
          <p:cNvSpPr txBox="1"/>
          <p:nvPr/>
        </p:nvSpPr>
        <p:spPr>
          <a:xfrm>
            <a:off x="633568" y="3785314"/>
            <a:ext cx="1881961" cy="738664"/>
          </a:xfrm>
          <a:prstGeom prst="rect">
            <a:avLst/>
          </a:prstGeom>
          <a:noFill/>
        </p:spPr>
        <p:txBody>
          <a:bodyPr wrap="square" rtlCol="0">
            <a:spAutoFit/>
          </a:bodyPr>
          <a:lstStyle/>
          <a:p>
            <a:r>
              <a:rPr lang="en-GB" sz="1400">
                <a:solidFill>
                  <a:schemeClr val="bg1"/>
                </a:solidFill>
                <a:latin typeface="+mj-lt"/>
              </a:rPr>
              <a:t>Total Number of</a:t>
            </a:r>
          </a:p>
          <a:p>
            <a:r>
              <a:rPr lang="en-GB" sz="1400" err="1">
                <a:solidFill>
                  <a:schemeClr val="bg1"/>
                </a:solidFill>
                <a:latin typeface="+mj-lt"/>
              </a:rPr>
              <a:t>Florator</a:t>
            </a:r>
            <a:r>
              <a:rPr lang="en-GB" sz="1400">
                <a:solidFill>
                  <a:schemeClr val="bg1"/>
                </a:solidFill>
                <a:latin typeface="+mj-lt"/>
              </a:rPr>
              <a:t> Groups</a:t>
            </a:r>
          </a:p>
          <a:p>
            <a:r>
              <a:rPr lang="en-GB" sz="1400">
                <a:solidFill>
                  <a:schemeClr val="bg1"/>
                </a:solidFill>
                <a:latin typeface="+mj-lt"/>
              </a:rPr>
              <a:t>(Used)</a:t>
            </a:r>
          </a:p>
        </p:txBody>
      </p:sp>
      <p:sp>
        <p:nvSpPr>
          <p:cNvPr id="21" name="Datumsplatzhalter 13">
            <a:extLst>
              <a:ext uri="{FF2B5EF4-FFF2-40B4-BE49-F238E27FC236}">
                <a16:creationId xmlns:a16="http://schemas.microsoft.com/office/drawing/2014/main" id="{0A159B10-8ED3-8206-C53A-8C84264C3045}"/>
              </a:ext>
            </a:extLst>
          </p:cNvPr>
          <p:cNvSpPr txBox="1">
            <a:spLocks/>
          </p:cNvSpPr>
          <p:nvPr/>
        </p:nvSpPr>
        <p:spPr>
          <a:xfrm>
            <a:off x="303330" y="6337701"/>
            <a:ext cx="1303040"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t>Kibler et al.</a:t>
            </a:r>
          </a:p>
        </p:txBody>
      </p:sp>
      <p:sp>
        <p:nvSpPr>
          <p:cNvPr id="29" name="TextBox 28">
            <a:extLst>
              <a:ext uri="{FF2B5EF4-FFF2-40B4-BE49-F238E27FC236}">
                <a16:creationId xmlns:a16="http://schemas.microsoft.com/office/drawing/2014/main" id="{F0797030-6F3B-6268-BE05-D120F6E2A9BE}"/>
              </a:ext>
            </a:extLst>
          </p:cNvPr>
          <p:cNvSpPr txBox="1"/>
          <p:nvPr/>
        </p:nvSpPr>
        <p:spPr>
          <a:xfrm>
            <a:off x="5625348" y="1978139"/>
            <a:ext cx="5943259" cy="307777"/>
          </a:xfrm>
          <a:prstGeom prst="rect">
            <a:avLst/>
          </a:prstGeom>
          <a:noFill/>
        </p:spPr>
        <p:txBody>
          <a:bodyPr wrap="square" rtlCol="0">
            <a:spAutoFit/>
          </a:bodyPr>
          <a:lstStyle/>
          <a:p>
            <a:pPr algn="ctr"/>
            <a:r>
              <a:rPr lang="en-GB" sz="1400">
                <a:latin typeface="+mj-lt"/>
              </a:rPr>
              <a:t>Number of Pen Flourishing Samples per Group</a:t>
            </a:r>
          </a:p>
        </p:txBody>
      </p:sp>
      <p:sp>
        <p:nvSpPr>
          <p:cNvPr id="38" name="Rectangle 37">
            <a:extLst>
              <a:ext uri="{FF2B5EF4-FFF2-40B4-BE49-F238E27FC236}">
                <a16:creationId xmlns:a16="http://schemas.microsoft.com/office/drawing/2014/main" id="{86F548F9-6318-4506-F2D4-A437CDD4BE91}"/>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9" name="Title 1">
            <a:extLst>
              <a:ext uri="{FF2B5EF4-FFF2-40B4-BE49-F238E27FC236}">
                <a16:creationId xmlns:a16="http://schemas.microsoft.com/office/drawing/2014/main" id="{C6377E13-77A7-E1A5-CDE3-AD22704AA891}"/>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40" name="Title 1">
            <a:extLst>
              <a:ext uri="{FF2B5EF4-FFF2-40B4-BE49-F238E27FC236}">
                <a16:creationId xmlns:a16="http://schemas.microsoft.com/office/drawing/2014/main" id="{5EA2AAEB-D311-144A-5453-6D2C0F055864}"/>
              </a:ext>
            </a:extLst>
          </p:cNvPr>
          <p:cNvSpPr>
            <a:spLocks noGrp="1"/>
          </p:cNvSpPr>
          <p:nvPr>
            <p:ph type="title"/>
          </p:nvPr>
        </p:nvSpPr>
        <p:spPr>
          <a:xfrm>
            <a:off x="838200" y="365125"/>
            <a:ext cx="10515600" cy="1325563"/>
          </a:xfrm>
        </p:spPr>
        <p:txBody>
          <a:bodyPr/>
          <a:lstStyle/>
          <a:p>
            <a:r>
              <a:rPr lang="de-DE" sz="2800"/>
              <a:t>Data</a:t>
            </a:r>
            <a:endParaRPr lang="en-AT" sz="2800"/>
          </a:p>
        </p:txBody>
      </p:sp>
      <p:sp>
        <p:nvSpPr>
          <p:cNvPr id="41" name="TextBox 40">
            <a:extLst>
              <a:ext uri="{FF2B5EF4-FFF2-40B4-BE49-F238E27FC236}">
                <a16:creationId xmlns:a16="http://schemas.microsoft.com/office/drawing/2014/main" id="{DFECADC9-92FA-4FCB-360A-6A1B8D1CF933}"/>
              </a:ext>
            </a:extLst>
          </p:cNvPr>
          <p:cNvSpPr txBox="1"/>
          <p:nvPr/>
        </p:nvSpPr>
        <p:spPr>
          <a:xfrm>
            <a:off x="5531985" y="5222328"/>
            <a:ext cx="6015267" cy="307777"/>
          </a:xfrm>
          <a:prstGeom prst="rect">
            <a:avLst/>
          </a:prstGeom>
          <a:noFill/>
        </p:spPr>
        <p:txBody>
          <a:bodyPr wrap="square" rtlCol="0">
            <a:spAutoFit/>
          </a:bodyPr>
          <a:lstStyle/>
          <a:p>
            <a:pPr algn="ctr"/>
            <a:r>
              <a:rPr lang="en-GB" sz="1400">
                <a:latin typeface="+mj-lt"/>
              </a:rPr>
              <a:t>Group</a:t>
            </a:r>
          </a:p>
        </p:txBody>
      </p:sp>
      <p:sp>
        <p:nvSpPr>
          <p:cNvPr id="42" name="TextBox 41">
            <a:extLst>
              <a:ext uri="{FF2B5EF4-FFF2-40B4-BE49-F238E27FC236}">
                <a16:creationId xmlns:a16="http://schemas.microsoft.com/office/drawing/2014/main" id="{28C35576-D700-D727-68E3-C41288EC35C5}"/>
              </a:ext>
            </a:extLst>
          </p:cNvPr>
          <p:cNvSpPr txBox="1"/>
          <p:nvPr/>
        </p:nvSpPr>
        <p:spPr>
          <a:xfrm rot="16200000">
            <a:off x="2065361" y="3516526"/>
            <a:ext cx="6015267" cy="307777"/>
          </a:xfrm>
          <a:prstGeom prst="rect">
            <a:avLst/>
          </a:prstGeom>
          <a:noFill/>
        </p:spPr>
        <p:txBody>
          <a:bodyPr wrap="square" rtlCol="0">
            <a:spAutoFit/>
          </a:bodyPr>
          <a:lstStyle/>
          <a:p>
            <a:pPr algn="ctr"/>
            <a:r>
              <a:rPr lang="en-GB" sz="1400">
                <a:latin typeface="+mj-lt"/>
              </a:rPr>
              <a:t>Number of Pen Flourishes</a:t>
            </a:r>
          </a:p>
        </p:txBody>
      </p:sp>
      <p:sp>
        <p:nvSpPr>
          <p:cNvPr id="2" name="TextBox 1">
            <a:extLst>
              <a:ext uri="{FF2B5EF4-FFF2-40B4-BE49-F238E27FC236}">
                <a16:creationId xmlns:a16="http://schemas.microsoft.com/office/drawing/2014/main" id="{872CA4ED-003D-177E-5AA5-5D36F9E37D34}"/>
              </a:ext>
            </a:extLst>
          </p:cNvPr>
          <p:cNvSpPr txBox="1"/>
          <p:nvPr/>
        </p:nvSpPr>
        <p:spPr>
          <a:xfrm>
            <a:off x="1275328" y="6362013"/>
            <a:ext cx="6548864" cy="307777"/>
          </a:xfrm>
          <a:prstGeom prst="rect">
            <a:avLst/>
          </a:prstGeom>
          <a:noFill/>
        </p:spPr>
        <p:txBody>
          <a:bodyPr wrap="square">
            <a:spAutoFit/>
          </a:bodyPr>
          <a:lstStyle/>
          <a:p>
            <a:r>
              <a:rPr lang="en-US" sz="1400"/>
              <a:t>| Transparent Similarity Estimation of Medieval Pen Flourishing</a:t>
            </a:r>
          </a:p>
        </p:txBody>
      </p:sp>
      <p:grpSp>
        <p:nvGrpSpPr>
          <p:cNvPr id="4" name="Group 3">
            <a:extLst>
              <a:ext uri="{FF2B5EF4-FFF2-40B4-BE49-F238E27FC236}">
                <a16:creationId xmlns:a16="http://schemas.microsoft.com/office/drawing/2014/main" id="{EDC36917-3C22-6A3E-53B0-DDBC876ABF35}"/>
              </a:ext>
            </a:extLst>
          </p:cNvPr>
          <p:cNvGrpSpPr/>
          <p:nvPr/>
        </p:nvGrpSpPr>
        <p:grpSpPr>
          <a:xfrm rot="5400000">
            <a:off x="6611109" y="5355410"/>
            <a:ext cx="316541" cy="237744"/>
            <a:chOff x="8639251" y="4553661"/>
            <a:chExt cx="316541" cy="237744"/>
          </a:xfrm>
        </p:grpSpPr>
        <p:sp>
          <p:nvSpPr>
            <p:cNvPr id="18" name="Rectangle 17">
              <a:extLst>
                <a:ext uri="{FF2B5EF4-FFF2-40B4-BE49-F238E27FC236}">
                  <a16:creationId xmlns:a16="http://schemas.microsoft.com/office/drawing/2014/main" id="{80FCE8AE-D3BF-7200-A69F-5E753A038902}"/>
                </a:ext>
              </a:extLst>
            </p:cNvPr>
            <p:cNvSpPr/>
            <p:nvPr/>
          </p:nvSpPr>
          <p:spPr>
            <a:xfrm>
              <a:off x="8739768" y="4631761"/>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F2C0FEB-53DA-E2C0-D093-ADB2985E2628}"/>
                </a:ext>
              </a:extLst>
            </p:cNvPr>
            <p:cNvSpPr/>
            <p:nvPr/>
          </p:nvSpPr>
          <p:spPr>
            <a:xfrm rot="16200000">
              <a:off x="8575243" y="4617669"/>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a:extLst>
              <a:ext uri="{FF2B5EF4-FFF2-40B4-BE49-F238E27FC236}">
                <a16:creationId xmlns:a16="http://schemas.microsoft.com/office/drawing/2014/main" id="{6E5DB7E9-57CB-C893-B493-67DA3D5BD97C}"/>
              </a:ext>
            </a:extLst>
          </p:cNvPr>
          <p:cNvPicPr>
            <a:picLocks noChangeAspect="1"/>
          </p:cNvPicPr>
          <p:nvPr/>
        </p:nvPicPr>
        <p:blipFill>
          <a:blip r:embed="rId3"/>
          <a:srcRect l="3809" b="9426"/>
          <a:stretch>
            <a:fillRect/>
          </a:stretch>
        </p:blipFill>
        <p:spPr>
          <a:xfrm>
            <a:off x="5159895" y="2261270"/>
            <a:ext cx="6512119" cy="2961058"/>
          </a:xfrm>
          <a:prstGeom prst="rect">
            <a:avLst/>
          </a:prstGeom>
        </p:spPr>
      </p:pic>
      <p:sp>
        <p:nvSpPr>
          <p:cNvPr id="20" name="Rectangle 35">
            <a:extLst>
              <a:ext uri="{FF2B5EF4-FFF2-40B4-BE49-F238E27FC236}">
                <a16:creationId xmlns:a16="http://schemas.microsoft.com/office/drawing/2014/main" id="{922E21FF-7A50-5E74-67E2-275CA04CA3C6}"/>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 name="Picture 29" descr="Ein Bild, das Entwurf, Symbol, Clipart, Grafiken enthält.&#10;&#10;KI-generierte Inhalte können fehlerhaft sein.">
            <a:extLst>
              <a:ext uri="{FF2B5EF4-FFF2-40B4-BE49-F238E27FC236}">
                <a16:creationId xmlns:a16="http://schemas.microsoft.com/office/drawing/2014/main" id="{A5B2EA02-BAD4-D0B5-4B18-5E3DD4C642C7}"/>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3" name="Grafik 19" descr="Ein Bild, das Logo, Symbol, Grafiken, Design enthält.&#10;&#10;KI-generierte Inhalte können fehlerhaft sein.">
            <a:extLst>
              <a:ext uri="{FF2B5EF4-FFF2-40B4-BE49-F238E27FC236}">
                <a16:creationId xmlns:a16="http://schemas.microsoft.com/office/drawing/2014/main" id="{8958D40C-805A-0614-0B4B-FA2528DBBA67}"/>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26" name="Picture 25">
            <a:extLst>
              <a:ext uri="{FF2B5EF4-FFF2-40B4-BE49-F238E27FC236}">
                <a16:creationId xmlns:a16="http://schemas.microsoft.com/office/drawing/2014/main" id="{AAE1A35C-D4AB-6C64-CC35-38D78A17BA1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762115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233BE-F126-E5AC-8D14-825D641BE90E}"/>
            </a:ext>
          </a:extLst>
        </p:cNvPr>
        <p:cNvGrpSpPr/>
        <p:nvPr/>
      </p:nvGrpSpPr>
      <p:grpSpPr>
        <a:xfrm>
          <a:off x="0" y="0"/>
          <a:ext cx="0" cy="0"/>
          <a:chOff x="0" y="0"/>
          <a:chExt cx="0" cy="0"/>
        </a:xfrm>
      </p:grpSpPr>
      <p:pic>
        <p:nvPicPr>
          <p:cNvPr id="18" name="Picture 17">
            <a:extLst>
              <a:ext uri="{FF2B5EF4-FFF2-40B4-BE49-F238E27FC236}">
                <a16:creationId xmlns:a16="http://schemas.microsoft.com/office/drawing/2014/main" id="{74583820-F8F6-21E3-95B9-D6D71004933D}"/>
              </a:ext>
            </a:extLst>
          </p:cNvPr>
          <p:cNvPicPr>
            <a:picLocks noChangeAspect="1"/>
          </p:cNvPicPr>
          <p:nvPr/>
        </p:nvPicPr>
        <p:blipFill>
          <a:blip r:embed="rId3">
            <a:alphaModFix/>
          </a:blip>
          <a:srcRect l="3813" b="9533"/>
          <a:stretch>
            <a:fillRect/>
          </a:stretch>
        </p:blipFill>
        <p:spPr>
          <a:xfrm>
            <a:off x="5157216" y="2258568"/>
            <a:ext cx="6527235" cy="2961488"/>
          </a:xfrm>
          <a:prstGeom prst="rect">
            <a:avLst/>
          </a:prstGeom>
        </p:spPr>
      </p:pic>
      <p:sp>
        <p:nvSpPr>
          <p:cNvPr id="11" name="Foliennummernplatzhalter 10">
            <a:extLst>
              <a:ext uri="{FF2B5EF4-FFF2-40B4-BE49-F238E27FC236}">
                <a16:creationId xmlns:a16="http://schemas.microsoft.com/office/drawing/2014/main" id="{0FAA6CD2-B241-7DE2-B647-D5503A593EEF}"/>
              </a:ext>
            </a:extLst>
          </p:cNvPr>
          <p:cNvSpPr>
            <a:spLocks noGrp="1"/>
          </p:cNvSpPr>
          <p:nvPr>
            <p:ph type="sldNum" sz="quarter" idx="20"/>
          </p:nvPr>
        </p:nvSpPr>
        <p:spPr/>
        <p:txBody>
          <a:bodyPr/>
          <a:lstStyle/>
          <a:p>
            <a:r>
              <a:rPr lang="de-DE"/>
              <a:t>27</a:t>
            </a:r>
          </a:p>
        </p:txBody>
      </p:sp>
      <p:sp>
        <p:nvSpPr>
          <p:cNvPr id="3" name="Rectangle 2">
            <a:extLst>
              <a:ext uri="{FF2B5EF4-FFF2-40B4-BE49-F238E27FC236}">
                <a16:creationId xmlns:a16="http://schemas.microsoft.com/office/drawing/2014/main" id="{C50C2C84-78AA-710D-DC8C-436F250EA393}"/>
              </a:ext>
            </a:extLst>
          </p:cNvPr>
          <p:cNvSpPr/>
          <p:nvPr/>
        </p:nvSpPr>
        <p:spPr>
          <a:xfrm>
            <a:off x="2718239"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5" name="TextBox 4">
            <a:extLst>
              <a:ext uri="{FF2B5EF4-FFF2-40B4-BE49-F238E27FC236}">
                <a16:creationId xmlns:a16="http://schemas.microsoft.com/office/drawing/2014/main" id="{50ED5FB3-955F-5A20-9BBE-C19934BD70B2}"/>
              </a:ext>
            </a:extLst>
          </p:cNvPr>
          <p:cNvSpPr txBox="1"/>
          <p:nvPr/>
        </p:nvSpPr>
        <p:spPr>
          <a:xfrm>
            <a:off x="2872021" y="3004179"/>
            <a:ext cx="1881961" cy="584775"/>
          </a:xfrm>
          <a:prstGeom prst="rect">
            <a:avLst/>
          </a:prstGeom>
          <a:noFill/>
        </p:spPr>
        <p:txBody>
          <a:bodyPr wrap="square" rtlCol="0">
            <a:spAutoFit/>
          </a:bodyPr>
          <a:lstStyle/>
          <a:p>
            <a:r>
              <a:rPr lang="en-GB" sz="3200" b="1">
                <a:latin typeface="+mj-lt"/>
              </a:rPr>
              <a:t>2,102</a:t>
            </a:r>
            <a:endParaRPr lang="en-GB" sz="3200">
              <a:latin typeface="+mj-lt"/>
            </a:endParaRPr>
          </a:p>
        </p:txBody>
      </p:sp>
      <p:sp>
        <p:nvSpPr>
          <p:cNvPr id="6" name="TextBox 5">
            <a:extLst>
              <a:ext uri="{FF2B5EF4-FFF2-40B4-BE49-F238E27FC236}">
                <a16:creationId xmlns:a16="http://schemas.microsoft.com/office/drawing/2014/main" id="{94B35F18-C74A-3B78-409D-030BB8F6029D}"/>
              </a:ext>
            </a:extLst>
          </p:cNvPr>
          <p:cNvSpPr txBox="1"/>
          <p:nvPr/>
        </p:nvSpPr>
        <p:spPr>
          <a:xfrm>
            <a:off x="2866406" y="2377145"/>
            <a:ext cx="1881961" cy="523220"/>
          </a:xfrm>
          <a:prstGeom prst="rect">
            <a:avLst/>
          </a:prstGeom>
          <a:noFill/>
        </p:spPr>
        <p:txBody>
          <a:bodyPr wrap="square" rtlCol="0">
            <a:spAutoFit/>
          </a:bodyPr>
          <a:lstStyle/>
          <a:p>
            <a:r>
              <a:rPr lang="en-GB" sz="1400">
                <a:latin typeface="+mj-lt"/>
              </a:rPr>
              <a:t>Total Number of Pen Flourishes</a:t>
            </a:r>
          </a:p>
        </p:txBody>
      </p:sp>
      <p:sp>
        <p:nvSpPr>
          <p:cNvPr id="7" name="Rectangle 6">
            <a:extLst>
              <a:ext uri="{FF2B5EF4-FFF2-40B4-BE49-F238E27FC236}">
                <a16:creationId xmlns:a16="http://schemas.microsoft.com/office/drawing/2014/main" id="{B08B588F-BC07-99EC-4699-7A2817B20548}"/>
              </a:ext>
            </a:extLst>
          </p:cNvPr>
          <p:cNvSpPr/>
          <p:nvPr/>
        </p:nvSpPr>
        <p:spPr>
          <a:xfrm>
            <a:off x="485401"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8" name="TextBox 7">
            <a:extLst>
              <a:ext uri="{FF2B5EF4-FFF2-40B4-BE49-F238E27FC236}">
                <a16:creationId xmlns:a16="http://schemas.microsoft.com/office/drawing/2014/main" id="{A628A04D-61CD-1D1E-E334-A793FA70192A}"/>
              </a:ext>
            </a:extLst>
          </p:cNvPr>
          <p:cNvSpPr txBox="1"/>
          <p:nvPr/>
        </p:nvSpPr>
        <p:spPr>
          <a:xfrm>
            <a:off x="639183" y="3004179"/>
            <a:ext cx="1881961" cy="584775"/>
          </a:xfrm>
          <a:prstGeom prst="rect">
            <a:avLst/>
          </a:prstGeom>
          <a:noFill/>
        </p:spPr>
        <p:txBody>
          <a:bodyPr wrap="square" rtlCol="0">
            <a:spAutoFit/>
          </a:bodyPr>
          <a:lstStyle/>
          <a:p>
            <a:r>
              <a:rPr lang="en-GB" sz="3200" b="1">
                <a:latin typeface="+mj-lt"/>
              </a:rPr>
              <a:t>8</a:t>
            </a:r>
            <a:endParaRPr lang="en-GB" sz="3200">
              <a:latin typeface="+mj-lt"/>
            </a:endParaRPr>
          </a:p>
        </p:txBody>
      </p:sp>
      <p:sp>
        <p:nvSpPr>
          <p:cNvPr id="9" name="TextBox 8">
            <a:extLst>
              <a:ext uri="{FF2B5EF4-FFF2-40B4-BE49-F238E27FC236}">
                <a16:creationId xmlns:a16="http://schemas.microsoft.com/office/drawing/2014/main" id="{A7C06ECD-EC30-9DB3-4FC1-4BDAD8A8359E}"/>
              </a:ext>
            </a:extLst>
          </p:cNvPr>
          <p:cNvSpPr txBox="1"/>
          <p:nvPr/>
        </p:nvSpPr>
        <p:spPr>
          <a:xfrm>
            <a:off x="633568" y="2377145"/>
            <a:ext cx="1881961" cy="523220"/>
          </a:xfrm>
          <a:prstGeom prst="rect">
            <a:avLst/>
          </a:prstGeom>
          <a:noFill/>
        </p:spPr>
        <p:txBody>
          <a:bodyPr wrap="square" rtlCol="0">
            <a:spAutoFit/>
          </a:bodyPr>
          <a:lstStyle/>
          <a:p>
            <a:r>
              <a:rPr lang="en-GB" sz="1400">
                <a:latin typeface="+mj-lt"/>
              </a:rPr>
              <a:t>Total Number of</a:t>
            </a:r>
          </a:p>
          <a:p>
            <a:r>
              <a:rPr lang="en-GB" sz="1400" err="1">
                <a:latin typeface="+mj-lt"/>
              </a:rPr>
              <a:t>Florator</a:t>
            </a:r>
            <a:r>
              <a:rPr lang="en-GB" sz="1400">
                <a:latin typeface="+mj-lt"/>
              </a:rPr>
              <a:t> Groups</a:t>
            </a:r>
          </a:p>
        </p:txBody>
      </p:sp>
      <p:sp>
        <p:nvSpPr>
          <p:cNvPr id="10" name="Rectangle 9">
            <a:extLst>
              <a:ext uri="{FF2B5EF4-FFF2-40B4-BE49-F238E27FC236}">
                <a16:creationId xmlns:a16="http://schemas.microsoft.com/office/drawing/2014/main" id="{120F014E-1320-0191-46DA-39C4D9DA9D0E}"/>
              </a:ext>
            </a:extLst>
          </p:cNvPr>
          <p:cNvSpPr/>
          <p:nvPr/>
        </p:nvSpPr>
        <p:spPr>
          <a:xfrm>
            <a:off x="2718239"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chemeClr val="bg1"/>
              </a:solidFill>
            </a:endParaRPr>
          </a:p>
        </p:txBody>
      </p:sp>
      <p:sp>
        <p:nvSpPr>
          <p:cNvPr id="12" name="TextBox 11">
            <a:extLst>
              <a:ext uri="{FF2B5EF4-FFF2-40B4-BE49-F238E27FC236}">
                <a16:creationId xmlns:a16="http://schemas.microsoft.com/office/drawing/2014/main" id="{BAD7C83E-859F-BF96-EAB3-3A919D7D2631}"/>
              </a:ext>
            </a:extLst>
          </p:cNvPr>
          <p:cNvSpPr txBox="1"/>
          <p:nvPr/>
        </p:nvSpPr>
        <p:spPr>
          <a:xfrm>
            <a:off x="2872021" y="4412348"/>
            <a:ext cx="1881961" cy="584775"/>
          </a:xfrm>
          <a:prstGeom prst="rect">
            <a:avLst/>
          </a:prstGeom>
          <a:noFill/>
        </p:spPr>
        <p:txBody>
          <a:bodyPr wrap="square" rtlCol="0">
            <a:spAutoFit/>
          </a:bodyPr>
          <a:lstStyle/>
          <a:p>
            <a:r>
              <a:rPr lang="en-GB" sz="3200" b="1">
                <a:solidFill>
                  <a:schemeClr val="bg1"/>
                </a:solidFill>
                <a:latin typeface="+mj-lt"/>
              </a:rPr>
              <a:t>788</a:t>
            </a:r>
            <a:endParaRPr lang="en-GB" sz="3200">
              <a:solidFill>
                <a:schemeClr val="bg1"/>
              </a:solidFill>
              <a:latin typeface="+mj-lt"/>
            </a:endParaRPr>
          </a:p>
        </p:txBody>
      </p:sp>
      <p:sp>
        <p:nvSpPr>
          <p:cNvPr id="13" name="TextBox 12">
            <a:extLst>
              <a:ext uri="{FF2B5EF4-FFF2-40B4-BE49-F238E27FC236}">
                <a16:creationId xmlns:a16="http://schemas.microsoft.com/office/drawing/2014/main" id="{FFA7A622-5AD6-7777-A47C-B14490098603}"/>
              </a:ext>
            </a:extLst>
          </p:cNvPr>
          <p:cNvSpPr txBox="1"/>
          <p:nvPr/>
        </p:nvSpPr>
        <p:spPr>
          <a:xfrm>
            <a:off x="2866406" y="3785314"/>
            <a:ext cx="1985432" cy="523220"/>
          </a:xfrm>
          <a:prstGeom prst="rect">
            <a:avLst/>
          </a:prstGeom>
          <a:noFill/>
        </p:spPr>
        <p:txBody>
          <a:bodyPr wrap="square" rtlCol="0">
            <a:spAutoFit/>
          </a:bodyPr>
          <a:lstStyle/>
          <a:p>
            <a:r>
              <a:rPr lang="en-GB" sz="1400">
                <a:solidFill>
                  <a:schemeClr val="bg1"/>
                </a:solidFill>
                <a:latin typeface="+mj-lt"/>
              </a:rPr>
              <a:t>Total Number of Pen Flourishes (Used)</a:t>
            </a:r>
          </a:p>
        </p:txBody>
      </p:sp>
      <p:sp>
        <p:nvSpPr>
          <p:cNvPr id="15" name="Rectangle 14">
            <a:extLst>
              <a:ext uri="{FF2B5EF4-FFF2-40B4-BE49-F238E27FC236}">
                <a16:creationId xmlns:a16="http://schemas.microsoft.com/office/drawing/2014/main" id="{DA630392-80F6-5616-1ED9-BBE96EED7653}"/>
              </a:ext>
            </a:extLst>
          </p:cNvPr>
          <p:cNvSpPr/>
          <p:nvPr/>
        </p:nvSpPr>
        <p:spPr>
          <a:xfrm>
            <a:off x="485401"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rgbClr val="333670"/>
              </a:solidFill>
            </a:endParaRPr>
          </a:p>
        </p:txBody>
      </p:sp>
      <p:sp>
        <p:nvSpPr>
          <p:cNvPr id="16" name="TextBox 15">
            <a:extLst>
              <a:ext uri="{FF2B5EF4-FFF2-40B4-BE49-F238E27FC236}">
                <a16:creationId xmlns:a16="http://schemas.microsoft.com/office/drawing/2014/main" id="{513DAD5E-D7BD-F37B-088B-6519BCA9CF91}"/>
              </a:ext>
            </a:extLst>
          </p:cNvPr>
          <p:cNvSpPr txBox="1"/>
          <p:nvPr/>
        </p:nvSpPr>
        <p:spPr>
          <a:xfrm>
            <a:off x="639183" y="4412348"/>
            <a:ext cx="1881961" cy="584775"/>
          </a:xfrm>
          <a:prstGeom prst="rect">
            <a:avLst/>
          </a:prstGeom>
          <a:noFill/>
        </p:spPr>
        <p:txBody>
          <a:bodyPr wrap="square" rtlCol="0">
            <a:spAutoFit/>
          </a:bodyPr>
          <a:lstStyle/>
          <a:p>
            <a:r>
              <a:rPr lang="en-GB" sz="3200" b="1">
                <a:solidFill>
                  <a:schemeClr val="bg1"/>
                </a:solidFill>
                <a:latin typeface="+mj-lt"/>
              </a:rPr>
              <a:t>4</a:t>
            </a:r>
            <a:endParaRPr lang="en-GB" sz="3200">
              <a:solidFill>
                <a:schemeClr val="bg1"/>
              </a:solidFill>
              <a:latin typeface="+mj-lt"/>
            </a:endParaRPr>
          </a:p>
        </p:txBody>
      </p:sp>
      <p:sp>
        <p:nvSpPr>
          <p:cNvPr id="17" name="TextBox 16">
            <a:extLst>
              <a:ext uri="{FF2B5EF4-FFF2-40B4-BE49-F238E27FC236}">
                <a16:creationId xmlns:a16="http://schemas.microsoft.com/office/drawing/2014/main" id="{3F5CD0E3-ED0B-D380-6D6A-84086BA9F665}"/>
              </a:ext>
            </a:extLst>
          </p:cNvPr>
          <p:cNvSpPr txBox="1"/>
          <p:nvPr/>
        </p:nvSpPr>
        <p:spPr>
          <a:xfrm>
            <a:off x="633568" y="3785314"/>
            <a:ext cx="1881961" cy="738664"/>
          </a:xfrm>
          <a:prstGeom prst="rect">
            <a:avLst/>
          </a:prstGeom>
          <a:noFill/>
        </p:spPr>
        <p:txBody>
          <a:bodyPr wrap="square" rtlCol="0">
            <a:spAutoFit/>
          </a:bodyPr>
          <a:lstStyle/>
          <a:p>
            <a:r>
              <a:rPr lang="en-GB" sz="1400">
                <a:solidFill>
                  <a:schemeClr val="bg1"/>
                </a:solidFill>
                <a:latin typeface="+mj-lt"/>
              </a:rPr>
              <a:t>Total Number of</a:t>
            </a:r>
          </a:p>
          <a:p>
            <a:r>
              <a:rPr lang="en-GB" sz="1400" err="1">
                <a:solidFill>
                  <a:schemeClr val="bg1"/>
                </a:solidFill>
                <a:latin typeface="+mj-lt"/>
              </a:rPr>
              <a:t>Florator</a:t>
            </a:r>
            <a:r>
              <a:rPr lang="en-GB" sz="1400">
                <a:solidFill>
                  <a:schemeClr val="bg1"/>
                </a:solidFill>
                <a:latin typeface="+mj-lt"/>
              </a:rPr>
              <a:t> Groups</a:t>
            </a:r>
          </a:p>
          <a:p>
            <a:r>
              <a:rPr lang="en-GB" sz="1400">
                <a:solidFill>
                  <a:schemeClr val="bg1"/>
                </a:solidFill>
                <a:latin typeface="+mj-lt"/>
              </a:rPr>
              <a:t>(Used)</a:t>
            </a:r>
          </a:p>
        </p:txBody>
      </p:sp>
      <p:sp>
        <p:nvSpPr>
          <p:cNvPr id="21" name="Datumsplatzhalter 13">
            <a:extLst>
              <a:ext uri="{FF2B5EF4-FFF2-40B4-BE49-F238E27FC236}">
                <a16:creationId xmlns:a16="http://schemas.microsoft.com/office/drawing/2014/main" id="{2431A922-80A3-7584-FB61-5B4BDD48B8E6}"/>
              </a:ext>
            </a:extLst>
          </p:cNvPr>
          <p:cNvSpPr txBox="1">
            <a:spLocks/>
          </p:cNvSpPr>
          <p:nvPr/>
        </p:nvSpPr>
        <p:spPr>
          <a:xfrm>
            <a:off x="303330" y="6337701"/>
            <a:ext cx="1303040"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t>Kibler et al.</a:t>
            </a:r>
          </a:p>
        </p:txBody>
      </p:sp>
      <p:sp>
        <p:nvSpPr>
          <p:cNvPr id="29" name="TextBox 28">
            <a:extLst>
              <a:ext uri="{FF2B5EF4-FFF2-40B4-BE49-F238E27FC236}">
                <a16:creationId xmlns:a16="http://schemas.microsoft.com/office/drawing/2014/main" id="{00B4B472-EA42-73EC-4007-0F2D9FFD6B9C}"/>
              </a:ext>
            </a:extLst>
          </p:cNvPr>
          <p:cNvSpPr txBox="1"/>
          <p:nvPr/>
        </p:nvSpPr>
        <p:spPr>
          <a:xfrm>
            <a:off x="5625348" y="1978139"/>
            <a:ext cx="5943259" cy="307777"/>
          </a:xfrm>
          <a:prstGeom prst="rect">
            <a:avLst/>
          </a:prstGeom>
          <a:noFill/>
        </p:spPr>
        <p:txBody>
          <a:bodyPr wrap="square" rtlCol="0">
            <a:spAutoFit/>
          </a:bodyPr>
          <a:lstStyle/>
          <a:p>
            <a:pPr algn="ctr"/>
            <a:r>
              <a:rPr lang="en-GB" sz="1400">
                <a:latin typeface="+mj-lt"/>
              </a:rPr>
              <a:t>Number of Pen Flourishing Samples per Group</a:t>
            </a:r>
          </a:p>
        </p:txBody>
      </p:sp>
      <p:sp>
        <p:nvSpPr>
          <p:cNvPr id="38" name="Rectangle 37">
            <a:extLst>
              <a:ext uri="{FF2B5EF4-FFF2-40B4-BE49-F238E27FC236}">
                <a16:creationId xmlns:a16="http://schemas.microsoft.com/office/drawing/2014/main" id="{16ACC9FF-2730-AD76-130A-E1706A8B9BA2}"/>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9" name="Title 1">
            <a:extLst>
              <a:ext uri="{FF2B5EF4-FFF2-40B4-BE49-F238E27FC236}">
                <a16:creationId xmlns:a16="http://schemas.microsoft.com/office/drawing/2014/main" id="{BC6769AB-F52D-FE7E-DEF2-BFE2DF5B98F4}"/>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40" name="Title 1">
            <a:extLst>
              <a:ext uri="{FF2B5EF4-FFF2-40B4-BE49-F238E27FC236}">
                <a16:creationId xmlns:a16="http://schemas.microsoft.com/office/drawing/2014/main" id="{42A29A3B-3AD6-BEC1-A157-778E6FA2D4D3}"/>
              </a:ext>
            </a:extLst>
          </p:cNvPr>
          <p:cNvSpPr>
            <a:spLocks noGrp="1"/>
          </p:cNvSpPr>
          <p:nvPr>
            <p:ph type="title"/>
          </p:nvPr>
        </p:nvSpPr>
        <p:spPr>
          <a:xfrm>
            <a:off x="838200" y="365125"/>
            <a:ext cx="10515600" cy="1325563"/>
          </a:xfrm>
        </p:spPr>
        <p:txBody>
          <a:bodyPr/>
          <a:lstStyle/>
          <a:p>
            <a:r>
              <a:rPr lang="de-DE" sz="2800"/>
              <a:t>Data</a:t>
            </a:r>
            <a:endParaRPr lang="en-AT" sz="2800"/>
          </a:p>
        </p:txBody>
      </p:sp>
      <p:sp>
        <p:nvSpPr>
          <p:cNvPr id="42" name="TextBox 41">
            <a:extLst>
              <a:ext uri="{FF2B5EF4-FFF2-40B4-BE49-F238E27FC236}">
                <a16:creationId xmlns:a16="http://schemas.microsoft.com/office/drawing/2014/main" id="{DBD3575C-E83E-E1C0-D7B9-B11E1D13E7C7}"/>
              </a:ext>
            </a:extLst>
          </p:cNvPr>
          <p:cNvSpPr txBox="1"/>
          <p:nvPr/>
        </p:nvSpPr>
        <p:spPr>
          <a:xfrm rot="16200000">
            <a:off x="2065361" y="3516526"/>
            <a:ext cx="6015267" cy="307777"/>
          </a:xfrm>
          <a:prstGeom prst="rect">
            <a:avLst/>
          </a:prstGeom>
          <a:noFill/>
        </p:spPr>
        <p:txBody>
          <a:bodyPr wrap="square" rtlCol="0">
            <a:spAutoFit/>
          </a:bodyPr>
          <a:lstStyle/>
          <a:p>
            <a:pPr algn="ctr"/>
            <a:r>
              <a:rPr lang="en-GB" sz="1400">
                <a:latin typeface="+mj-lt"/>
              </a:rPr>
              <a:t>Number of Pen Flourishes</a:t>
            </a:r>
          </a:p>
        </p:txBody>
      </p:sp>
      <p:sp>
        <p:nvSpPr>
          <p:cNvPr id="2" name="TextBox 1">
            <a:extLst>
              <a:ext uri="{FF2B5EF4-FFF2-40B4-BE49-F238E27FC236}">
                <a16:creationId xmlns:a16="http://schemas.microsoft.com/office/drawing/2014/main" id="{36A57A8C-12B9-A55F-FEC1-62B10631620C}"/>
              </a:ext>
            </a:extLst>
          </p:cNvPr>
          <p:cNvSpPr txBox="1"/>
          <p:nvPr/>
        </p:nvSpPr>
        <p:spPr>
          <a:xfrm>
            <a:off x="1275328" y="6362013"/>
            <a:ext cx="6548864" cy="307777"/>
          </a:xfrm>
          <a:prstGeom prst="rect">
            <a:avLst/>
          </a:prstGeom>
          <a:noFill/>
        </p:spPr>
        <p:txBody>
          <a:bodyPr wrap="square">
            <a:spAutoFit/>
          </a:bodyPr>
          <a:lstStyle/>
          <a:p>
            <a:r>
              <a:rPr lang="en-US" sz="1400"/>
              <a:t>| Transparent Similarity Estimation of Medieval Pen Flourishing</a:t>
            </a:r>
          </a:p>
        </p:txBody>
      </p:sp>
      <p:sp>
        <p:nvSpPr>
          <p:cNvPr id="19" name="TextBox 18">
            <a:extLst>
              <a:ext uri="{FF2B5EF4-FFF2-40B4-BE49-F238E27FC236}">
                <a16:creationId xmlns:a16="http://schemas.microsoft.com/office/drawing/2014/main" id="{6EC2176F-84B7-0B81-2FBF-7C74862A05A5}"/>
              </a:ext>
            </a:extLst>
          </p:cNvPr>
          <p:cNvSpPr txBox="1"/>
          <p:nvPr/>
        </p:nvSpPr>
        <p:spPr>
          <a:xfrm>
            <a:off x="5531985" y="5222328"/>
            <a:ext cx="6015267" cy="307777"/>
          </a:xfrm>
          <a:prstGeom prst="rect">
            <a:avLst/>
          </a:prstGeom>
          <a:noFill/>
        </p:spPr>
        <p:txBody>
          <a:bodyPr wrap="square" rtlCol="0">
            <a:spAutoFit/>
          </a:bodyPr>
          <a:lstStyle/>
          <a:p>
            <a:pPr algn="ctr"/>
            <a:r>
              <a:rPr lang="en-GB" sz="1400">
                <a:latin typeface="+mj-lt"/>
              </a:rPr>
              <a:t>Group</a:t>
            </a:r>
          </a:p>
        </p:txBody>
      </p:sp>
      <p:sp>
        <p:nvSpPr>
          <p:cNvPr id="4" name="Rectangle 35">
            <a:extLst>
              <a:ext uri="{FF2B5EF4-FFF2-40B4-BE49-F238E27FC236}">
                <a16:creationId xmlns:a16="http://schemas.microsoft.com/office/drawing/2014/main" id="{0896142D-5DB7-7C46-624A-34712772D25F}"/>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1084150A-0F4D-7D8F-B1BD-40E31C5E552F}"/>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2" name="Grafik 19" descr="Ein Bild, das Logo, Symbol, Grafiken, Design enthält.&#10;&#10;KI-generierte Inhalte können fehlerhaft sein.">
            <a:extLst>
              <a:ext uri="{FF2B5EF4-FFF2-40B4-BE49-F238E27FC236}">
                <a16:creationId xmlns:a16="http://schemas.microsoft.com/office/drawing/2014/main" id="{5C83B088-805B-D8B1-4528-8407162A2FC9}"/>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25" name="Picture 24">
            <a:extLst>
              <a:ext uri="{FF2B5EF4-FFF2-40B4-BE49-F238E27FC236}">
                <a16:creationId xmlns:a16="http://schemas.microsoft.com/office/drawing/2014/main" id="{ACD7A038-D6A4-01D2-2C56-BC9CF349407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856317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E63E1-8851-254F-E243-86F37CBB54CD}"/>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75E27040-B570-6361-F8AD-A9EE20329C95}"/>
              </a:ext>
            </a:extLst>
          </p:cNvPr>
          <p:cNvSpPr>
            <a:spLocks noGrp="1"/>
          </p:cNvSpPr>
          <p:nvPr>
            <p:ph type="sldNum" sz="quarter" idx="20"/>
          </p:nvPr>
        </p:nvSpPr>
        <p:spPr/>
        <p:txBody>
          <a:bodyPr/>
          <a:lstStyle/>
          <a:p>
            <a:r>
              <a:rPr lang="de-DE"/>
              <a:t>27</a:t>
            </a:r>
          </a:p>
        </p:txBody>
      </p:sp>
      <p:sp>
        <p:nvSpPr>
          <p:cNvPr id="3" name="Rectangle 2">
            <a:extLst>
              <a:ext uri="{FF2B5EF4-FFF2-40B4-BE49-F238E27FC236}">
                <a16:creationId xmlns:a16="http://schemas.microsoft.com/office/drawing/2014/main" id="{848162DD-7A3A-1F3D-9AC1-902E4913FE69}"/>
              </a:ext>
            </a:extLst>
          </p:cNvPr>
          <p:cNvSpPr/>
          <p:nvPr/>
        </p:nvSpPr>
        <p:spPr>
          <a:xfrm>
            <a:off x="2718239"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5" name="TextBox 4">
            <a:extLst>
              <a:ext uri="{FF2B5EF4-FFF2-40B4-BE49-F238E27FC236}">
                <a16:creationId xmlns:a16="http://schemas.microsoft.com/office/drawing/2014/main" id="{705F86F2-6450-408A-556E-5DAD227EE68E}"/>
              </a:ext>
            </a:extLst>
          </p:cNvPr>
          <p:cNvSpPr txBox="1"/>
          <p:nvPr/>
        </p:nvSpPr>
        <p:spPr>
          <a:xfrm>
            <a:off x="2872021" y="3004179"/>
            <a:ext cx="1881961" cy="584775"/>
          </a:xfrm>
          <a:prstGeom prst="rect">
            <a:avLst/>
          </a:prstGeom>
          <a:noFill/>
        </p:spPr>
        <p:txBody>
          <a:bodyPr wrap="square" rtlCol="0">
            <a:spAutoFit/>
          </a:bodyPr>
          <a:lstStyle/>
          <a:p>
            <a:r>
              <a:rPr lang="en-GB" sz="3200" b="1">
                <a:latin typeface="+mj-lt"/>
              </a:rPr>
              <a:t>2,102</a:t>
            </a:r>
            <a:endParaRPr lang="en-GB" sz="3200">
              <a:latin typeface="+mj-lt"/>
            </a:endParaRPr>
          </a:p>
        </p:txBody>
      </p:sp>
      <p:sp>
        <p:nvSpPr>
          <p:cNvPr id="6" name="TextBox 5">
            <a:extLst>
              <a:ext uri="{FF2B5EF4-FFF2-40B4-BE49-F238E27FC236}">
                <a16:creationId xmlns:a16="http://schemas.microsoft.com/office/drawing/2014/main" id="{2BC6C13F-F397-577F-589F-2BBF8330C003}"/>
              </a:ext>
            </a:extLst>
          </p:cNvPr>
          <p:cNvSpPr txBox="1"/>
          <p:nvPr/>
        </p:nvSpPr>
        <p:spPr>
          <a:xfrm>
            <a:off x="2866406" y="2377145"/>
            <a:ext cx="1881961" cy="523220"/>
          </a:xfrm>
          <a:prstGeom prst="rect">
            <a:avLst/>
          </a:prstGeom>
          <a:noFill/>
        </p:spPr>
        <p:txBody>
          <a:bodyPr wrap="square" rtlCol="0">
            <a:spAutoFit/>
          </a:bodyPr>
          <a:lstStyle/>
          <a:p>
            <a:r>
              <a:rPr lang="en-GB" sz="1400">
                <a:latin typeface="+mj-lt"/>
              </a:rPr>
              <a:t>Total Number of Pen Flourishes</a:t>
            </a:r>
          </a:p>
        </p:txBody>
      </p:sp>
      <p:sp>
        <p:nvSpPr>
          <p:cNvPr id="7" name="Rectangle 6">
            <a:extLst>
              <a:ext uri="{FF2B5EF4-FFF2-40B4-BE49-F238E27FC236}">
                <a16:creationId xmlns:a16="http://schemas.microsoft.com/office/drawing/2014/main" id="{A7AD9490-D6CC-14B5-AAB0-1F943ED05DA2}"/>
              </a:ext>
            </a:extLst>
          </p:cNvPr>
          <p:cNvSpPr/>
          <p:nvPr/>
        </p:nvSpPr>
        <p:spPr>
          <a:xfrm>
            <a:off x="485401" y="2324255"/>
            <a:ext cx="2133599" cy="132556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8" name="TextBox 7">
            <a:extLst>
              <a:ext uri="{FF2B5EF4-FFF2-40B4-BE49-F238E27FC236}">
                <a16:creationId xmlns:a16="http://schemas.microsoft.com/office/drawing/2014/main" id="{F4226E26-ABC2-EC03-8860-BFAC34E39123}"/>
              </a:ext>
            </a:extLst>
          </p:cNvPr>
          <p:cNvSpPr txBox="1"/>
          <p:nvPr/>
        </p:nvSpPr>
        <p:spPr>
          <a:xfrm>
            <a:off x="639183" y="3004179"/>
            <a:ext cx="1881961" cy="584775"/>
          </a:xfrm>
          <a:prstGeom prst="rect">
            <a:avLst/>
          </a:prstGeom>
          <a:noFill/>
        </p:spPr>
        <p:txBody>
          <a:bodyPr wrap="square" rtlCol="0">
            <a:spAutoFit/>
          </a:bodyPr>
          <a:lstStyle/>
          <a:p>
            <a:r>
              <a:rPr lang="en-GB" sz="3200" b="1">
                <a:latin typeface="+mj-lt"/>
              </a:rPr>
              <a:t>8</a:t>
            </a:r>
            <a:endParaRPr lang="en-GB" sz="3200">
              <a:latin typeface="+mj-lt"/>
            </a:endParaRPr>
          </a:p>
        </p:txBody>
      </p:sp>
      <p:sp>
        <p:nvSpPr>
          <p:cNvPr id="9" name="TextBox 8">
            <a:extLst>
              <a:ext uri="{FF2B5EF4-FFF2-40B4-BE49-F238E27FC236}">
                <a16:creationId xmlns:a16="http://schemas.microsoft.com/office/drawing/2014/main" id="{9EF92425-2C84-CCBC-4DAD-D4EC1AD15D0E}"/>
              </a:ext>
            </a:extLst>
          </p:cNvPr>
          <p:cNvSpPr txBox="1"/>
          <p:nvPr/>
        </p:nvSpPr>
        <p:spPr>
          <a:xfrm>
            <a:off x="633568" y="2377145"/>
            <a:ext cx="1881961" cy="523220"/>
          </a:xfrm>
          <a:prstGeom prst="rect">
            <a:avLst/>
          </a:prstGeom>
          <a:noFill/>
        </p:spPr>
        <p:txBody>
          <a:bodyPr wrap="square" rtlCol="0">
            <a:spAutoFit/>
          </a:bodyPr>
          <a:lstStyle/>
          <a:p>
            <a:r>
              <a:rPr lang="en-GB" sz="1400">
                <a:latin typeface="+mj-lt"/>
              </a:rPr>
              <a:t>Total Number of</a:t>
            </a:r>
          </a:p>
          <a:p>
            <a:r>
              <a:rPr lang="en-GB" sz="1400" err="1">
                <a:latin typeface="+mj-lt"/>
              </a:rPr>
              <a:t>Florator</a:t>
            </a:r>
            <a:r>
              <a:rPr lang="en-GB" sz="1400">
                <a:latin typeface="+mj-lt"/>
              </a:rPr>
              <a:t> Groups</a:t>
            </a:r>
          </a:p>
        </p:txBody>
      </p:sp>
      <p:sp>
        <p:nvSpPr>
          <p:cNvPr id="10" name="Rectangle 9">
            <a:extLst>
              <a:ext uri="{FF2B5EF4-FFF2-40B4-BE49-F238E27FC236}">
                <a16:creationId xmlns:a16="http://schemas.microsoft.com/office/drawing/2014/main" id="{7DE28AFA-1998-150C-62F3-38FE42CDB509}"/>
              </a:ext>
            </a:extLst>
          </p:cNvPr>
          <p:cNvSpPr/>
          <p:nvPr/>
        </p:nvSpPr>
        <p:spPr>
          <a:xfrm>
            <a:off x="2718239"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chemeClr val="bg1"/>
              </a:solidFill>
            </a:endParaRPr>
          </a:p>
        </p:txBody>
      </p:sp>
      <p:sp>
        <p:nvSpPr>
          <p:cNvPr id="12" name="TextBox 11">
            <a:extLst>
              <a:ext uri="{FF2B5EF4-FFF2-40B4-BE49-F238E27FC236}">
                <a16:creationId xmlns:a16="http://schemas.microsoft.com/office/drawing/2014/main" id="{84935553-9D4E-8256-1365-CCE59C7A90A7}"/>
              </a:ext>
            </a:extLst>
          </p:cNvPr>
          <p:cNvSpPr txBox="1"/>
          <p:nvPr/>
        </p:nvSpPr>
        <p:spPr>
          <a:xfrm>
            <a:off x="2872021" y="4412348"/>
            <a:ext cx="1881961" cy="584775"/>
          </a:xfrm>
          <a:prstGeom prst="rect">
            <a:avLst/>
          </a:prstGeom>
          <a:noFill/>
        </p:spPr>
        <p:txBody>
          <a:bodyPr wrap="square" rtlCol="0">
            <a:spAutoFit/>
          </a:bodyPr>
          <a:lstStyle/>
          <a:p>
            <a:r>
              <a:rPr lang="en-GB" sz="3200" b="1">
                <a:solidFill>
                  <a:schemeClr val="bg1"/>
                </a:solidFill>
                <a:latin typeface="+mj-lt"/>
              </a:rPr>
              <a:t>788</a:t>
            </a:r>
            <a:endParaRPr lang="en-GB" sz="3200">
              <a:solidFill>
                <a:schemeClr val="bg1"/>
              </a:solidFill>
              <a:latin typeface="+mj-lt"/>
            </a:endParaRPr>
          </a:p>
        </p:txBody>
      </p:sp>
      <p:sp>
        <p:nvSpPr>
          <p:cNvPr id="13" name="TextBox 12">
            <a:extLst>
              <a:ext uri="{FF2B5EF4-FFF2-40B4-BE49-F238E27FC236}">
                <a16:creationId xmlns:a16="http://schemas.microsoft.com/office/drawing/2014/main" id="{794A742F-A7BB-CEBF-1A50-4E8B46557C2E}"/>
              </a:ext>
            </a:extLst>
          </p:cNvPr>
          <p:cNvSpPr txBox="1"/>
          <p:nvPr/>
        </p:nvSpPr>
        <p:spPr>
          <a:xfrm>
            <a:off x="2866406" y="3785314"/>
            <a:ext cx="1985432" cy="523220"/>
          </a:xfrm>
          <a:prstGeom prst="rect">
            <a:avLst/>
          </a:prstGeom>
          <a:noFill/>
        </p:spPr>
        <p:txBody>
          <a:bodyPr wrap="square" rtlCol="0">
            <a:spAutoFit/>
          </a:bodyPr>
          <a:lstStyle/>
          <a:p>
            <a:r>
              <a:rPr lang="en-GB" sz="1400">
                <a:solidFill>
                  <a:schemeClr val="bg1"/>
                </a:solidFill>
                <a:latin typeface="+mj-lt"/>
              </a:rPr>
              <a:t>Total Number of Pen Flourishes (Used)</a:t>
            </a:r>
          </a:p>
        </p:txBody>
      </p:sp>
      <p:sp>
        <p:nvSpPr>
          <p:cNvPr id="15" name="Rectangle 14">
            <a:extLst>
              <a:ext uri="{FF2B5EF4-FFF2-40B4-BE49-F238E27FC236}">
                <a16:creationId xmlns:a16="http://schemas.microsoft.com/office/drawing/2014/main" id="{DD444C5C-0967-1744-F3AF-A9428328E0A1}"/>
              </a:ext>
            </a:extLst>
          </p:cNvPr>
          <p:cNvSpPr/>
          <p:nvPr/>
        </p:nvSpPr>
        <p:spPr>
          <a:xfrm>
            <a:off x="485401" y="3732424"/>
            <a:ext cx="2133599" cy="1325563"/>
          </a:xfrm>
          <a:prstGeom prst="rect">
            <a:avLst/>
          </a:prstGeom>
          <a:solidFill>
            <a:srgbClr val="333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solidFill>
                <a:srgbClr val="333670"/>
              </a:solidFill>
            </a:endParaRPr>
          </a:p>
        </p:txBody>
      </p:sp>
      <p:sp>
        <p:nvSpPr>
          <p:cNvPr id="16" name="TextBox 15">
            <a:extLst>
              <a:ext uri="{FF2B5EF4-FFF2-40B4-BE49-F238E27FC236}">
                <a16:creationId xmlns:a16="http://schemas.microsoft.com/office/drawing/2014/main" id="{77C48D7E-4051-67C4-34BD-87AC069B83EC}"/>
              </a:ext>
            </a:extLst>
          </p:cNvPr>
          <p:cNvSpPr txBox="1"/>
          <p:nvPr/>
        </p:nvSpPr>
        <p:spPr>
          <a:xfrm>
            <a:off x="639183" y="4412348"/>
            <a:ext cx="1881961" cy="584775"/>
          </a:xfrm>
          <a:prstGeom prst="rect">
            <a:avLst/>
          </a:prstGeom>
          <a:noFill/>
        </p:spPr>
        <p:txBody>
          <a:bodyPr wrap="square" rtlCol="0">
            <a:spAutoFit/>
          </a:bodyPr>
          <a:lstStyle/>
          <a:p>
            <a:r>
              <a:rPr lang="en-GB" sz="3200" b="1">
                <a:solidFill>
                  <a:schemeClr val="bg1"/>
                </a:solidFill>
                <a:latin typeface="+mj-lt"/>
              </a:rPr>
              <a:t>4</a:t>
            </a:r>
            <a:endParaRPr lang="en-GB" sz="3200">
              <a:solidFill>
                <a:schemeClr val="bg1"/>
              </a:solidFill>
              <a:latin typeface="+mj-lt"/>
            </a:endParaRPr>
          </a:p>
        </p:txBody>
      </p:sp>
      <p:sp>
        <p:nvSpPr>
          <p:cNvPr id="17" name="TextBox 16">
            <a:extLst>
              <a:ext uri="{FF2B5EF4-FFF2-40B4-BE49-F238E27FC236}">
                <a16:creationId xmlns:a16="http://schemas.microsoft.com/office/drawing/2014/main" id="{5942D56F-F557-CC0C-16CF-1C0605B3E243}"/>
              </a:ext>
            </a:extLst>
          </p:cNvPr>
          <p:cNvSpPr txBox="1"/>
          <p:nvPr/>
        </p:nvSpPr>
        <p:spPr>
          <a:xfrm>
            <a:off x="633568" y="3785314"/>
            <a:ext cx="1881961" cy="738664"/>
          </a:xfrm>
          <a:prstGeom prst="rect">
            <a:avLst/>
          </a:prstGeom>
          <a:noFill/>
        </p:spPr>
        <p:txBody>
          <a:bodyPr wrap="square" rtlCol="0">
            <a:spAutoFit/>
          </a:bodyPr>
          <a:lstStyle/>
          <a:p>
            <a:r>
              <a:rPr lang="en-GB" sz="1400">
                <a:solidFill>
                  <a:schemeClr val="bg1"/>
                </a:solidFill>
                <a:latin typeface="+mj-lt"/>
              </a:rPr>
              <a:t>Total Number of</a:t>
            </a:r>
          </a:p>
          <a:p>
            <a:r>
              <a:rPr lang="en-GB" sz="1400" err="1">
                <a:solidFill>
                  <a:schemeClr val="bg1"/>
                </a:solidFill>
                <a:latin typeface="+mj-lt"/>
              </a:rPr>
              <a:t>Florator</a:t>
            </a:r>
            <a:r>
              <a:rPr lang="en-GB" sz="1400">
                <a:solidFill>
                  <a:schemeClr val="bg1"/>
                </a:solidFill>
                <a:latin typeface="+mj-lt"/>
              </a:rPr>
              <a:t> Groups</a:t>
            </a:r>
          </a:p>
          <a:p>
            <a:r>
              <a:rPr lang="en-GB" sz="1400">
                <a:solidFill>
                  <a:schemeClr val="bg1"/>
                </a:solidFill>
                <a:latin typeface="+mj-lt"/>
              </a:rPr>
              <a:t>(Used)</a:t>
            </a:r>
          </a:p>
        </p:txBody>
      </p:sp>
      <p:sp>
        <p:nvSpPr>
          <p:cNvPr id="21" name="Datumsplatzhalter 13">
            <a:extLst>
              <a:ext uri="{FF2B5EF4-FFF2-40B4-BE49-F238E27FC236}">
                <a16:creationId xmlns:a16="http://schemas.microsoft.com/office/drawing/2014/main" id="{E4E7C4E1-CAFA-DDB0-B47D-0C978B3921D0}"/>
              </a:ext>
            </a:extLst>
          </p:cNvPr>
          <p:cNvSpPr txBox="1">
            <a:spLocks/>
          </p:cNvSpPr>
          <p:nvPr/>
        </p:nvSpPr>
        <p:spPr>
          <a:xfrm>
            <a:off x="303330" y="6337701"/>
            <a:ext cx="1303040"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t>Kibler et al.</a:t>
            </a:r>
          </a:p>
        </p:txBody>
      </p:sp>
      <p:sp>
        <p:nvSpPr>
          <p:cNvPr id="29" name="TextBox 28">
            <a:extLst>
              <a:ext uri="{FF2B5EF4-FFF2-40B4-BE49-F238E27FC236}">
                <a16:creationId xmlns:a16="http://schemas.microsoft.com/office/drawing/2014/main" id="{CB7D8189-BE88-3204-1AC6-18E05C718660}"/>
              </a:ext>
            </a:extLst>
          </p:cNvPr>
          <p:cNvSpPr txBox="1"/>
          <p:nvPr/>
        </p:nvSpPr>
        <p:spPr>
          <a:xfrm>
            <a:off x="5204425" y="1759688"/>
            <a:ext cx="5867023" cy="307777"/>
          </a:xfrm>
          <a:prstGeom prst="rect">
            <a:avLst/>
          </a:prstGeom>
          <a:noFill/>
        </p:spPr>
        <p:txBody>
          <a:bodyPr wrap="square" rtlCol="0">
            <a:spAutoFit/>
          </a:bodyPr>
          <a:lstStyle/>
          <a:p>
            <a:pPr algn="ctr"/>
            <a:r>
              <a:rPr lang="en-GB" sz="1400">
                <a:latin typeface="+mj-lt"/>
              </a:rPr>
              <a:t>Pen Flourishing Example per Group</a:t>
            </a:r>
          </a:p>
        </p:txBody>
      </p:sp>
      <p:pic>
        <p:nvPicPr>
          <p:cNvPr id="30" name="Picture 29" descr="A group of letters on a book&#10;&#10;AI-generated content may be incorrect.">
            <a:extLst>
              <a:ext uri="{FF2B5EF4-FFF2-40B4-BE49-F238E27FC236}">
                <a16:creationId xmlns:a16="http://schemas.microsoft.com/office/drawing/2014/main" id="{EB641D5F-5C66-61BB-9192-1F16D6202220}"/>
              </a:ext>
            </a:extLst>
          </p:cNvPr>
          <p:cNvPicPr>
            <a:picLocks noChangeAspect="1"/>
          </p:cNvPicPr>
          <p:nvPr/>
        </p:nvPicPr>
        <p:blipFill>
          <a:blip r:embed="rId3" cstate="print">
            <a:extLst>
              <a:ext uri="{28A0092B-C50C-407E-A947-70E740481C1C}">
                <a14:useLocalDpi xmlns:a14="http://schemas.microsoft.com/office/drawing/2010/main" val="0"/>
              </a:ext>
            </a:extLst>
          </a:blip>
          <a:srcRect b="9363"/>
          <a:stretch>
            <a:fillRect/>
          </a:stretch>
        </p:blipFill>
        <p:spPr>
          <a:xfrm>
            <a:off x="5204425" y="2142859"/>
            <a:ext cx="5867023" cy="3086341"/>
          </a:xfrm>
          <a:prstGeom prst="rect">
            <a:avLst/>
          </a:prstGeom>
        </p:spPr>
      </p:pic>
      <p:sp>
        <p:nvSpPr>
          <p:cNvPr id="31" name="TextBox 30">
            <a:extLst>
              <a:ext uri="{FF2B5EF4-FFF2-40B4-BE49-F238E27FC236}">
                <a16:creationId xmlns:a16="http://schemas.microsoft.com/office/drawing/2014/main" id="{36DECF5A-3CC6-24FE-C0B0-637EAF65352C}"/>
              </a:ext>
            </a:extLst>
          </p:cNvPr>
          <p:cNvSpPr txBox="1"/>
          <p:nvPr/>
        </p:nvSpPr>
        <p:spPr>
          <a:xfrm>
            <a:off x="5286460" y="5281463"/>
            <a:ext cx="1475064" cy="523220"/>
          </a:xfrm>
          <a:prstGeom prst="rect">
            <a:avLst/>
          </a:prstGeom>
          <a:noFill/>
        </p:spPr>
        <p:txBody>
          <a:bodyPr wrap="square" rtlCol="0">
            <a:spAutoFit/>
          </a:bodyPr>
          <a:lstStyle/>
          <a:p>
            <a:pPr algn="ctr"/>
            <a:r>
              <a:rPr lang="en-GB" sz="1400">
                <a:latin typeface="+mj-lt"/>
              </a:rPr>
              <a:t>Group B</a:t>
            </a:r>
          </a:p>
          <a:p>
            <a:pPr algn="ctr"/>
            <a:r>
              <a:rPr lang="en-GB" sz="1400" err="1">
                <a:latin typeface="+mj-lt"/>
              </a:rPr>
              <a:t>CCl</a:t>
            </a:r>
            <a:r>
              <a:rPr lang="en-GB" sz="1400">
                <a:latin typeface="+mj-lt"/>
              </a:rPr>
              <a:t> 71 fol. 23v3</a:t>
            </a:r>
          </a:p>
        </p:txBody>
      </p:sp>
      <p:sp>
        <p:nvSpPr>
          <p:cNvPr id="32" name="TextBox 31">
            <a:extLst>
              <a:ext uri="{FF2B5EF4-FFF2-40B4-BE49-F238E27FC236}">
                <a16:creationId xmlns:a16="http://schemas.microsoft.com/office/drawing/2014/main" id="{F7387967-36BC-8B07-81D5-672CB6F7D73C}"/>
              </a:ext>
            </a:extLst>
          </p:cNvPr>
          <p:cNvSpPr txBox="1"/>
          <p:nvPr/>
        </p:nvSpPr>
        <p:spPr>
          <a:xfrm>
            <a:off x="6456040" y="5281463"/>
            <a:ext cx="1981320" cy="523220"/>
          </a:xfrm>
          <a:prstGeom prst="rect">
            <a:avLst/>
          </a:prstGeom>
          <a:noFill/>
        </p:spPr>
        <p:txBody>
          <a:bodyPr wrap="square" rtlCol="0">
            <a:spAutoFit/>
          </a:bodyPr>
          <a:lstStyle/>
          <a:p>
            <a:pPr algn="ctr"/>
            <a:r>
              <a:rPr lang="en-GB" sz="1400">
                <a:latin typeface="+mj-lt"/>
              </a:rPr>
              <a:t>Group D</a:t>
            </a:r>
          </a:p>
          <a:p>
            <a:pPr algn="ctr"/>
            <a:r>
              <a:rPr lang="en-GB" sz="1400" err="1">
                <a:latin typeface="+mj-lt"/>
              </a:rPr>
              <a:t>CCl</a:t>
            </a:r>
            <a:r>
              <a:rPr lang="en-GB" sz="1400">
                <a:latin typeface="+mj-lt"/>
              </a:rPr>
              <a:t> 71 fol. 226v1</a:t>
            </a:r>
          </a:p>
        </p:txBody>
      </p:sp>
      <p:sp>
        <p:nvSpPr>
          <p:cNvPr id="33" name="TextBox 32">
            <a:extLst>
              <a:ext uri="{FF2B5EF4-FFF2-40B4-BE49-F238E27FC236}">
                <a16:creationId xmlns:a16="http://schemas.microsoft.com/office/drawing/2014/main" id="{276C9807-AC1F-03FD-D968-21D7B2982328}"/>
              </a:ext>
            </a:extLst>
          </p:cNvPr>
          <p:cNvSpPr txBox="1"/>
          <p:nvPr/>
        </p:nvSpPr>
        <p:spPr>
          <a:xfrm>
            <a:off x="7968208" y="5281462"/>
            <a:ext cx="1728192" cy="523220"/>
          </a:xfrm>
          <a:prstGeom prst="rect">
            <a:avLst/>
          </a:prstGeom>
          <a:noFill/>
        </p:spPr>
        <p:txBody>
          <a:bodyPr wrap="square" rtlCol="0">
            <a:spAutoFit/>
          </a:bodyPr>
          <a:lstStyle/>
          <a:p>
            <a:pPr algn="ctr"/>
            <a:r>
              <a:rPr lang="en-GB" sz="1400">
                <a:latin typeface="+mj-lt"/>
              </a:rPr>
              <a:t>Group E</a:t>
            </a:r>
          </a:p>
          <a:p>
            <a:pPr algn="ctr"/>
            <a:r>
              <a:rPr lang="en-GB" sz="1400">
                <a:latin typeface="+mj-lt"/>
              </a:rPr>
              <a:t> </a:t>
            </a:r>
            <a:r>
              <a:rPr lang="en-GB" sz="1400" err="1">
                <a:latin typeface="+mj-lt"/>
              </a:rPr>
              <a:t>CCl</a:t>
            </a:r>
            <a:r>
              <a:rPr lang="en-GB" sz="1400">
                <a:latin typeface="+mj-lt"/>
              </a:rPr>
              <a:t> 73 fol. 43r2</a:t>
            </a:r>
          </a:p>
        </p:txBody>
      </p:sp>
      <p:sp>
        <p:nvSpPr>
          <p:cNvPr id="34" name="TextBox 33">
            <a:extLst>
              <a:ext uri="{FF2B5EF4-FFF2-40B4-BE49-F238E27FC236}">
                <a16:creationId xmlns:a16="http://schemas.microsoft.com/office/drawing/2014/main" id="{033946B7-E43C-620D-6A8B-276FA7F66BE9}"/>
              </a:ext>
            </a:extLst>
          </p:cNvPr>
          <p:cNvSpPr txBox="1"/>
          <p:nvPr/>
        </p:nvSpPr>
        <p:spPr>
          <a:xfrm>
            <a:off x="9473480" y="5281462"/>
            <a:ext cx="1597968" cy="523220"/>
          </a:xfrm>
          <a:prstGeom prst="rect">
            <a:avLst/>
          </a:prstGeom>
          <a:noFill/>
        </p:spPr>
        <p:txBody>
          <a:bodyPr wrap="square" rtlCol="0">
            <a:spAutoFit/>
          </a:bodyPr>
          <a:lstStyle/>
          <a:p>
            <a:pPr algn="ctr"/>
            <a:r>
              <a:rPr lang="en-GB" sz="1400">
                <a:latin typeface="+mj-lt"/>
              </a:rPr>
              <a:t>Group G</a:t>
            </a:r>
          </a:p>
          <a:p>
            <a:pPr algn="ctr"/>
            <a:r>
              <a:rPr lang="en-GB" sz="1400" err="1">
                <a:latin typeface="+mj-lt"/>
              </a:rPr>
              <a:t>CCl</a:t>
            </a:r>
            <a:r>
              <a:rPr lang="en-GB" sz="1400">
                <a:latin typeface="+mj-lt"/>
              </a:rPr>
              <a:t> 73 fol. 158v3</a:t>
            </a:r>
          </a:p>
        </p:txBody>
      </p:sp>
      <p:sp>
        <p:nvSpPr>
          <p:cNvPr id="37" name="Rectangle 36">
            <a:extLst>
              <a:ext uri="{FF2B5EF4-FFF2-40B4-BE49-F238E27FC236}">
                <a16:creationId xmlns:a16="http://schemas.microsoft.com/office/drawing/2014/main" id="{B61B0357-CE4E-11E0-F3D4-90CEB9B013F0}"/>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38" name="Title 1">
            <a:extLst>
              <a:ext uri="{FF2B5EF4-FFF2-40B4-BE49-F238E27FC236}">
                <a16:creationId xmlns:a16="http://schemas.microsoft.com/office/drawing/2014/main" id="{F2E1E328-9EC3-C711-6FB5-F72CD9396855}"/>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Arial"/>
                <a:cs typeface="Arial"/>
              </a:rPr>
              <a:t>Approach</a:t>
            </a:r>
          </a:p>
        </p:txBody>
      </p:sp>
      <p:sp>
        <p:nvSpPr>
          <p:cNvPr id="39" name="Title 1">
            <a:extLst>
              <a:ext uri="{FF2B5EF4-FFF2-40B4-BE49-F238E27FC236}">
                <a16:creationId xmlns:a16="http://schemas.microsoft.com/office/drawing/2014/main" id="{54E4B472-842D-2F7E-79C1-88C2D9AD0B0B}"/>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Data</a:t>
            </a:r>
            <a:endParaRPr lang="en-AT" sz="2800"/>
          </a:p>
        </p:txBody>
      </p:sp>
      <p:sp>
        <p:nvSpPr>
          <p:cNvPr id="43" name="TextBox 42">
            <a:extLst>
              <a:ext uri="{FF2B5EF4-FFF2-40B4-BE49-F238E27FC236}">
                <a16:creationId xmlns:a16="http://schemas.microsoft.com/office/drawing/2014/main" id="{BFC7CE13-0CD3-9606-F7CD-2C841753B6C3}"/>
              </a:ext>
            </a:extLst>
          </p:cNvPr>
          <p:cNvSpPr txBox="1"/>
          <p:nvPr/>
        </p:nvSpPr>
        <p:spPr>
          <a:xfrm>
            <a:off x="7140004" y="5877272"/>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2" name="TextBox 1">
            <a:extLst>
              <a:ext uri="{FF2B5EF4-FFF2-40B4-BE49-F238E27FC236}">
                <a16:creationId xmlns:a16="http://schemas.microsoft.com/office/drawing/2014/main" id="{AB223DC6-D5DF-A280-52FB-6C5D1D111D8D}"/>
              </a:ext>
            </a:extLst>
          </p:cNvPr>
          <p:cNvSpPr txBox="1"/>
          <p:nvPr/>
        </p:nvSpPr>
        <p:spPr>
          <a:xfrm>
            <a:off x="1275328" y="6362013"/>
            <a:ext cx="6548864" cy="307777"/>
          </a:xfrm>
          <a:prstGeom prst="rect">
            <a:avLst/>
          </a:prstGeom>
          <a:noFill/>
        </p:spPr>
        <p:txBody>
          <a:bodyPr wrap="square">
            <a:spAutoFit/>
          </a:bodyPr>
          <a:lstStyle/>
          <a:p>
            <a:r>
              <a:rPr lang="en-US" sz="1400"/>
              <a:t>| Transparent Similarity Estimation of Medieval Pen Flourishing</a:t>
            </a:r>
          </a:p>
        </p:txBody>
      </p:sp>
      <p:sp>
        <p:nvSpPr>
          <p:cNvPr id="4" name="Rectangle 35">
            <a:extLst>
              <a:ext uri="{FF2B5EF4-FFF2-40B4-BE49-F238E27FC236}">
                <a16:creationId xmlns:a16="http://schemas.microsoft.com/office/drawing/2014/main" id="{A4D9DEAB-734E-CB22-9EF9-9AB335CFA72B}"/>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8" name="Picture 29" descr="Ein Bild, das Entwurf, Symbol, Clipart, Grafiken enthält.&#10;&#10;KI-generierte Inhalte können fehlerhaft sein.">
            <a:extLst>
              <a:ext uri="{FF2B5EF4-FFF2-40B4-BE49-F238E27FC236}">
                <a16:creationId xmlns:a16="http://schemas.microsoft.com/office/drawing/2014/main" id="{E2E83F74-223C-586D-D8CE-D2257BE8F03F}"/>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9" name="Grafik 19" descr="Ein Bild, das Logo, Symbol, Grafiken, Design enthält.&#10;&#10;KI-generierte Inhalte können fehlerhaft sein.">
            <a:extLst>
              <a:ext uri="{FF2B5EF4-FFF2-40B4-BE49-F238E27FC236}">
                <a16:creationId xmlns:a16="http://schemas.microsoft.com/office/drawing/2014/main" id="{52D72E0A-BA8D-BF41-8B7F-2B9939B6D27D}"/>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22" name="Picture 21">
            <a:extLst>
              <a:ext uri="{FF2B5EF4-FFF2-40B4-BE49-F238E27FC236}">
                <a16:creationId xmlns:a16="http://schemas.microsoft.com/office/drawing/2014/main" id="{E5336610-EB00-DA45-5EEC-211802A72FB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8406597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46EF0-C211-2D12-7FB1-A4377CF08C8E}"/>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C05517F1-05B1-4FAA-E35E-AB55333862A6}"/>
              </a:ext>
            </a:extLst>
          </p:cNvPr>
          <p:cNvSpPr>
            <a:spLocks noGrp="1"/>
          </p:cNvSpPr>
          <p:nvPr>
            <p:ph type="sldNum" sz="quarter" idx="20"/>
          </p:nvPr>
        </p:nvSpPr>
        <p:spPr/>
        <p:txBody>
          <a:bodyPr/>
          <a:lstStyle/>
          <a:p>
            <a:r>
              <a:rPr lang="de-DE"/>
              <a:t>28</a:t>
            </a:r>
          </a:p>
        </p:txBody>
      </p:sp>
      <p:sp>
        <p:nvSpPr>
          <p:cNvPr id="23" name="Rectangle 22">
            <a:extLst>
              <a:ext uri="{FF2B5EF4-FFF2-40B4-BE49-F238E27FC236}">
                <a16:creationId xmlns:a16="http://schemas.microsoft.com/office/drawing/2014/main" id="{92C1AD7F-8E01-B934-80E2-726EBCF03BB3}"/>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865E7DF0-BDDA-7FD2-6514-57C8317C6F0D}"/>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Approach</a:t>
            </a:r>
            <a:endParaRPr lang="en-AT" sz="2800"/>
          </a:p>
        </p:txBody>
      </p:sp>
      <p:sp>
        <p:nvSpPr>
          <p:cNvPr id="7" name="Rectangle 35">
            <a:extLst>
              <a:ext uri="{FF2B5EF4-FFF2-40B4-BE49-F238E27FC236}">
                <a16:creationId xmlns:a16="http://schemas.microsoft.com/office/drawing/2014/main" id="{F47434CC-312C-DEDF-3415-BB08448918B6}"/>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7E39A044-8A50-073A-A414-8A7585F9E93E}"/>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2CD800DD-8711-A217-3ABD-45115F02E186}"/>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7" name="Datumsplatzhalter 13">
            <a:extLst>
              <a:ext uri="{FF2B5EF4-FFF2-40B4-BE49-F238E27FC236}">
                <a16:creationId xmlns:a16="http://schemas.microsoft.com/office/drawing/2014/main" id="{2065D6DD-5938-1B02-30A3-855834FF971C}"/>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FD716CB1-FF27-1612-05C9-F9F2A236AD0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478467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5A4F6-05B9-CAC9-0E94-CEE26E5A0A35}"/>
            </a:ext>
          </a:extLst>
        </p:cNvPr>
        <p:cNvGrpSpPr/>
        <p:nvPr/>
      </p:nvGrpSpPr>
      <p:grpSpPr>
        <a:xfrm>
          <a:off x="0" y="0"/>
          <a:ext cx="0" cy="0"/>
          <a:chOff x="0" y="0"/>
          <a:chExt cx="0" cy="0"/>
        </a:xfrm>
      </p:grpSpPr>
      <p:pic>
        <p:nvPicPr>
          <p:cNvPr id="31" name="Picture 30">
            <a:extLst>
              <a:ext uri="{FF2B5EF4-FFF2-40B4-BE49-F238E27FC236}">
                <a16:creationId xmlns:a16="http://schemas.microsoft.com/office/drawing/2014/main" id="{23983022-ABEC-A1AE-F6CA-130BCB83EE22}"/>
              </a:ext>
            </a:extLst>
          </p:cNvPr>
          <p:cNvPicPr>
            <a:picLocks noChangeAspect="1"/>
          </p:cNvPicPr>
          <p:nvPr/>
        </p:nvPicPr>
        <p:blipFill>
          <a:blip r:embed="rId3"/>
          <a:srcRect l="50718" t="4045" r="25608" b="65508"/>
          <a:stretch>
            <a:fillRect/>
          </a:stretch>
        </p:blipFill>
        <p:spPr>
          <a:xfrm>
            <a:off x="8908759" y="1577109"/>
            <a:ext cx="1352648" cy="2343706"/>
          </a:xfrm>
          <a:prstGeom prst="rect">
            <a:avLst/>
          </a:prstGeom>
        </p:spPr>
      </p:pic>
      <p:pic>
        <p:nvPicPr>
          <p:cNvPr id="46" name="Picture 45">
            <a:extLst>
              <a:ext uri="{FF2B5EF4-FFF2-40B4-BE49-F238E27FC236}">
                <a16:creationId xmlns:a16="http://schemas.microsoft.com/office/drawing/2014/main" id="{54D5635F-0B52-7337-F260-CFA7C99D2896}"/>
              </a:ext>
            </a:extLst>
          </p:cNvPr>
          <p:cNvPicPr>
            <a:picLocks noChangeAspect="1"/>
          </p:cNvPicPr>
          <p:nvPr/>
        </p:nvPicPr>
        <p:blipFill>
          <a:blip r:embed="rId4"/>
          <a:srcRect l="44496" t="54200" r="27996" b="15236"/>
          <a:stretch>
            <a:fillRect/>
          </a:stretch>
        </p:blipFill>
        <p:spPr>
          <a:xfrm>
            <a:off x="6361572" y="1564123"/>
            <a:ext cx="1363100" cy="2096090"/>
          </a:xfrm>
          <a:prstGeom prst="rect">
            <a:avLst/>
          </a:prstGeom>
        </p:spPr>
      </p:pic>
      <p:sp>
        <p:nvSpPr>
          <p:cNvPr id="49" name="Rectangle 48">
            <a:extLst>
              <a:ext uri="{FF2B5EF4-FFF2-40B4-BE49-F238E27FC236}">
                <a16:creationId xmlns:a16="http://schemas.microsoft.com/office/drawing/2014/main" id="{81D7F381-14F0-18A5-5D7C-C001C549AFDB}"/>
              </a:ext>
            </a:extLst>
          </p:cNvPr>
          <p:cNvSpPr/>
          <p:nvPr/>
        </p:nvSpPr>
        <p:spPr>
          <a:xfrm rot="10800000">
            <a:off x="5785568" y="2681686"/>
            <a:ext cx="4759424" cy="1729178"/>
          </a:xfrm>
          <a:prstGeom prst="rect">
            <a:avLst/>
          </a:prstGeom>
          <a:gradFill>
            <a:gsLst>
              <a:gs pos="0">
                <a:schemeClr val="bg1"/>
              </a:gs>
              <a:gs pos="57000">
                <a:srgbClr val="FBFCFE">
                  <a:alpha val="91000"/>
                </a:srgbClr>
              </a:gs>
              <a:gs pos="100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platzhalter 1">
            <a:extLst>
              <a:ext uri="{FF2B5EF4-FFF2-40B4-BE49-F238E27FC236}">
                <a16:creationId xmlns:a16="http://schemas.microsoft.com/office/drawing/2014/main" id="{280D89B7-A86D-F8CD-441B-8315B540CA16}"/>
              </a:ext>
            </a:extLst>
          </p:cNvPr>
          <p:cNvSpPr>
            <a:spLocks noGrp="1"/>
          </p:cNvSpPr>
          <p:nvPr>
            <p:ph type="body" sz="quarter" idx="17"/>
          </p:nvPr>
        </p:nvSpPr>
        <p:spPr>
          <a:xfrm>
            <a:off x="823020" y="2817496"/>
            <a:ext cx="4576834" cy="1874069"/>
          </a:xfrm>
        </p:spPr>
        <p:txBody>
          <a:bodyPr/>
          <a:lstStyle/>
          <a:p>
            <a:pPr marL="184150" lvl="1" indent="0">
              <a:buNone/>
            </a:pPr>
            <a:r>
              <a:rPr lang="de-DE" sz="1400">
                <a:solidFill>
                  <a:schemeClr val="tx1"/>
                </a:solidFill>
              </a:rPr>
              <a:t>    Similarity</a:t>
            </a:r>
            <a:r>
              <a:rPr lang="en-GB" sz="1400"/>
              <a:t>-</a:t>
            </a:r>
            <a:r>
              <a:rPr lang="de-DE" sz="1400">
                <a:solidFill>
                  <a:schemeClr val="tx1"/>
                </a:solidFill>
              </a:rPr>
              <a:t>Level Transparency</a:t>
            </a:r>
          </a:p>
          <a:p>
            <a:pPr marL="361950" lvl="2" indent="0">
              <a:buNone/>
            </a:pPr>
            <a:r>
              <a:rPr lang="de-DE" sz="1300" i="1">
                <a:solidFill>
                  <a:schemeClr val="tx1"/>
                </a:solidFill>
              </a:rPr>
              <a:t>Why are flourishes similar?</a:t>
            </a:r>
            <a:endParaRPr lang="de-DE" sz="1400">
              <a:solidFill>
                <a:schemeClr val="tx1"/>
              </a:solidFill>
            </a:endParaRPr>
          </a:p>
          <a:p>
            <a:pPr lvl="2"/>
            <a:endParaRPr lang="de-DE" sz="1400">
              <a:solidFill>
                <a:schemeClr val="tx1"/>
              </a:solidFill>
            </a:endParaRPr>
          </a:p>
          <a:p>
            <a:pPr marL="363537" lvl="2" indent="0">
              <a:buNone/>
            </a:pPr>
            <a:r>
              <a:rPr lang="de-DE" sz="1400">
                <a:solidFill>
                  <a:schemeClr val="tx1"/>
                </a:solidFill>
              </a:rPr>
              <a:t>Cluster</a:t>
            </a:r>
            <a:r>
              <a:rPr lang="en-GB" sz="1400"/>
              <a:t>-</a:t>
            </a:r>
            <a:r>
              <a:rPr lang="de-DE" sz="1400">
                <a:solidFill>
                  <a:schemeClr val="tx1"/>
                </a:solidFill>
              </a:rPr>
              <a:t>Level Transparency</a:t>
            </a:r>
          </a:p>
          <a:p>
            <a:pPr marL="361950" lvl="2" indent="0">
              <a:buNone/>
            </a:pPr>
            <a:r>
              <a:rPr lang="en-US" sz="1300" i="1">
                <a:solidFill>
                  <a:schemeClr val="tx1"/>
                </a:solidFill>
              </a:rPr>
              <a:t>Which features are most characteristic for each group?</a:t>
            </a:r>
          </a:p>
        </p:txBody>
      </p:sp>
      <p:sp>
        <p:nvSpPr>
          <p:cNvPr id="11" name="Foliennummernplatzhalter 10">
            <a:extLst>
              <a:ext uri="{FF2B5EF4-FFF2-40B4-BE49-F238E27FC236}">
                <a16:creationId xmlns:a16="http://schemas.microsoft.com/office/drawing/2014/main" id="{E03EC457-3B98-F49F-4910-C678A33C18E3}"/>
              </a:ext>
            </a:extLst>
          </p:cNvPr>
          <p:cNvSpPr>
            <a:spLocks noGrp="1"/>
          </p:cNvSpPr>
          <p:nvPr>
            <p:ph type="sldNum" sz="quarter" idx="20"/>
          </p:nvPr>
        </p:nvSpPr>
        <p:spPr/>
        <p:txBody>
          <a:bodyPr/>
          <a:lstStyle/>
          <a:p>
            <a:r>
              <a:rPr lang="de-DE"/>
              <a:t>29</a:t>
            </a:r>
          </a:p>
        </p:txBody>
      </p:sp>
      <p:sp>
        <p:nvSpPr>
          <p:cNvPr id="15" name="Rectangle 14">
            <a:extLst>
              <a:ext uri="{FF2B5EF4-FFF2-40B4-BE49-F238E27FC236}">
                <a16:creationId xmlns:a16="http://schemas.microsoft.com/office/drawing/2014/main" id="{6FC73722-BC6C-4766-A170-534E672B967E}"/>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17" name="Title 1">
            <a:extLst>
              <a:ext uri="{FF2B5EF4-FFF2-40B4-BE49-F238E27FC236}">
                <a16:creationId xmlns:a16="http://schemas.microsoft.com/office/drawing/2014/main" id="{0AC02788-F467-DB8B-28CB-78EB40976E91}"/>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Approach</a:t>
            </a:r>
            <a:endParaRPr lang="en-AT" sz="1400" b="0">
              <a:latin typeface="+mj-lt"/>
            </a:endParaRPr>
          </a:p>
        </p:txBody>
      </p:sp>
      <p:sp>
        <p:nvSpPr>
          <p:cNvPr id="18" name="Title 1">
            <a:extLst>
              <a:ext uri="{FF2B5EF4-FFF2-40B4-BE49-F238E27FC236}">
                <a16:creationId xmlns:a16="http://schemas.microsoft.com/office/drawing/2014/main" id="{CD068798-6495-22D5-264B-469C170F232B}"/>
              </a:ext>
            </a:extLst>
          </p:cNvPr>
          <p:cNvSpPr>
            <a:spLocks noGrp="1"/>
          </p:cNvSpPr>
          <p:nvPr>
            <p:ph type="title"/>
          </p:nvPr>
        </p:nvSpPr>
        <p:spPr>
          <a:xfrm>
            <a:off x="838200" y="365125"/>
            <a:ext cx="10515600" cy="1325563"/>
          </a:xfrm>
        </p:spPr>
        <p:txBody>
          <a:bodyPr/>
          <a:lstStyle/>
          <a:p>
            <a:r>
              <a:rPr lang="de-DE" sz="2800"/>
              <a:t>Model Transparency</a:t>
            </a:r>
            <a:endParaRPr lang="en-AT" sz="2800"/>
          </a:p>
        </p:txBody>
      </p:sp>
      <p:grpSp>
        <p:nvGrpSpPr>
          <p:cNvPr id="5" name="Group 4">
            <a:extLst>
              <a:ext uri="{FF2B5EF4-FFF2-40B4-BE49-F238E27FC236}">
                <a16:creationId xmlns:a16="http://schemas.microsoft.com/office/drawing/2014/main" id="{FA4A7BCC-F6FA-B282-3920-6B36F6F4869C}"/>
              </a:ext>
            </a:extLst>
          </p:cNvPr>
          <p:cNvGrpSpPr/>
          <p:nvPr/>
        </p:nvGrpSpPr>
        <p:grpSpPr>
          <a:xfrm>
            <a:off x="8731251" y="3623675"/>
            <a:ext cx="1729408" cy="665317"/>
            <a:chOff x="8595360" y="2942699"/>
            <a:chExt cx="2761488" cy="1062365"/>
          </a:xfrm>
        </p:grpSpPr>
        <p:sp>
          <p:nvSpPr>
            <p:cNvPr id="6" name="Rectangle 5">
              <a:extLst>
                <a:ext uri="{FF2B5EF4-FFF2-40B4-BE49-F238E27FC236}">
                  <a16:creationId xmlns:a16="http://schemas.microsoft.com/office/drawing/2014/main" id="{1281B942-F16E-3A85-A6C6-7CB96B8AD9A4}"/>
                </a:ext>
              </a:extLst>
            </p:cNvPr>
            <p:cNvSpPr/>
            <p:nvPr/>
          </p:nvSpPr>
          <p:spPr>
            <a:xfrm>
              <a:off x="8595360" y="3902631"/>
              <a:ext cx="2761488" cy="102433"/>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9E50D15-CE0C-0977-9FFA-C1493908A72A}"/>
                </a:ext>
              </a:extLst>
            </p:cNvPr>
            <p:cNvSpPr/>
            <p:nvPr/>
          </p:nvSpPr>
          <p:spPr>
            <a:xfrm>
              <a:off x="8596553" y="2942699"/>
              <a:ext cx="307759" cy="962707"/>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8" name="Rectangle 7">
              <a:extLst>
                <a:ext uri="{FF2B5EF4-FFF2-40B4-BE49-F238E27FC236}">
                  <a16:creationId xmlns:a16="http://schemas.microsoft.com/office/drawing/2014/main" id="{9AD016FB-3E44-ECE3-730A-B3C19ADA231D}"/>
                </a:ext>
              </a:extLst>
            </p:cNvPr>
            <p:cNvSpPr/>
            <p:nvPr/>
          </p:nvSpPr>
          <p:spPr>
            <a:xfrm>
              <a:off x="9370108" y="3200196"/>
              <a:ext cx="307759" cy="705210"/>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2" name="Rectangle 11">
              <a:extLst>
                <a:ext uri="{FF2B5EF4-FFF2-40B4-BE49-F238E27FC236}">
                  <a16:creationId xmlns:a16="http://schemas.microsoft.com/office/drawing/2014/main" id="{A1D62FBD-70B1-635A-9912-4E4EFB10D613}"/>
                </a:ext>
              </a:extLst>
            </p:cNvPr>
            <p:cNvSpPr/>
            <p:nvPr/>
          </p:nvSpPr>
          <p:spPr>
            <a:xfrm>
              <a:off x="9759239" y="3563768"/>
              <a:ext cx="307759" cy="341639"/>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3" name="Rectangle 12">
              <a:extLst>
                <a:ext uri="{FF2B5EF4-FFF2-40B4-BE49-F238E27FC236}">
                  <a16:creationId xmlns:a16="http://schemas.microsoft.com/office/drawing/2014/main" id="{8A9F99B7-6273-E6A9-8579-820EDF3FDF2F}"/>
                </a:ext>
              </a:extLst>
            </p:cNvPr>
            <p:cNvSpPr/>
            <p:nvPr/>
          </p:nvSpPr>
          <p:spPr>
            <a:xfrm>
              <a:off x="10417654" y="2942699"/>
              <a:ext cx="307759" cy="962707"/>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16" name="Rectangle 15">
              <a:extLst>
                <a:ext uri="{FF2B5EF4-FFF2-40B4-BE49-F238E27FC236}">
                  <a16:creationId xmlns:a16="http://schemas.microsoft.com/office/drawing/2014/main" id="{59AD720F-244F-8855-38F8-9E9950CA3C9F}"/>
                </a:ext>
              </a:extLst>
            </p:cNvPr>
            <p:cNvSpPr/>
            <p:nvPr/>
          </p:nvSpPr>
          <p:spPr>
            <a:xfrm>
              <a:off x="11044826" y="3262504"/>
              <a:ext cx="307759" cy="642904"/>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grpSp>
        <p:nvGrpSpPr>
          <p:cNvPr id="21" name="Group 20">
            <a:extLst>
              <a:ext uri="{FF2B5EF4-FFF2-40B4-BE49-F238E27FC236}">
                <a16:creationId xmlns:a16="http://schemas.microsoft.com/office/drawing/2014/main" id="{E03E42C8-E929-6F3F-DB41-887600AEAFA5}"/>
              </a:ext>
            </a:extLst>
          </p:cNvPr>
          <p:cNvGrpSpPr/>
          <p:nvPr/>
        </p:nvGrpSpPr>
        <p:grpSpPr>
          <a:xfrm>
            <a:off x="6158992" y="3625007"/>
            <a:ext cx="1729408" cy="663985"/>
            <a:chOff x="8595360" y="2944826"/>
            <a:chExt cx="2761488" cy="1060238"/>
          </a:xfrm>
        </p:grpSpPr>
        <p:sp>
          <p:nvSpPr>
            <p:cNvPr id="22" name="Rectangle 21">
              <a:extLst>
                <a:ext uri="{FF2B5EF4-FFF2-40B4-BE49-F238E27FC236}">
                  <a16:creationId xmlns:a16="http://schemas.microsoft.com/office/drawing/2014/main" id="{EA5E99E9-25EB-3525-E1A7-9DD79A5EE02D}"/>
                </a:ext>
              </a:extLst>
            </p:cNvPr>
            <p:cNvSpPr/>
            <p:nvPr/>
          </p:nvSpPr>
          <p:spPr>
            <a:xfrm>
              <a:off x="8595360" y="3902631"/>
              <a:ext cx="2761488" cy="102433"/>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F42E2A7-D808-CF75-57C7-54E5647FDCC1}"/>
                </a:ext>
              </a:extLst>
            </p:cNvPr>
            <p:cNvSpPr/>
            <p:nvPr/>
          </p:nvSpPr>
          <p:spPr>
            <a:xfrm>
              <a:off x="8596553" y="2944826"/>
              <a:ext cx="307759" cy="960581"/>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24" name="Rectangle 23">
              <a:extLst>
                <a:ext uri="{FF2B5EF4-FFF2-40B4-BE49-F238E27FC236}">
                  <a16:creationId xmlns:a16="http://schemas.microsoft.com/office/drawing/2014/main" id="{F866FB1F-09F6-7AB6-728B-15E108312665}"/>
                </a:ext>
              </a:extLst>
            </p:cNvPr>
            <p:cNvSpPr/>
            <p:nvPr/>
          </p:nvSpPr>
          <p:spPr>
            <a:xfrm>
              <a:off x="9354124" y="3418045"/>
              <a:ext cx="307759" cy="486184"/>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25" name="Rectangle 24">
              <a:extLst>
                <a:ext uri="{FF2B5EF4-FFF2-40B4-BE49-F238E27FC236}">
                  <a16:creationId xmlns:a16="http://schemas.microsoft.com/office/drawing/2014/main" id="{BCF118D7-BA0C-F7E8-C22A-425EE977A709}"/>
                </a:ext>
              </a:extLst>
            </p:cNvPr>
            <p:cNvSpPr/>
            <p:nvPr/>
          </p:nvSpPr>
          <p:spPr>
            <a:xfrm>
              <a:off x="9745676" y="3200196"/>
              <a:ext cx="307759" cy="705210"/>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26" name="Rectangle 25">
              <a:extLst>
                <a:ext uri="{FF2B5EF4-FFF2-40B4-BE49-F238E27FC236}">
                  <a16:creationId xmlns:a16="http://schemas.microsoft.com/office/drawing/2014/main" id="{F39B8877-5FA0-C758-6AD1-E18F5DFBE7BD}"/>
                </a:ext>
              </a:extLst>
            </p:cNvPr>
            <p:cNvSpPr/>
            <p:nvPr/>
          </p:nvSpPr>
          <p:spPr>
            <a:xfrm>
              <a:off x="10390841" y="3705476"/>
              <a:ext cx="307759" cy="197154"/>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sp>
          <p:nvSpPr>
            <p:cNvPr id="27" name="Rectangle 26">
              <a:extLst>
                <a:ext uri="{FF2B5EF4-FFF2-40B4-BE49-F238E27FC236}">
                  <a16:creationId xmlns:a16="http://schemas.microsoft.com/office/drawing/2014/main" id="{2F3F0362-7F01-ED32-2EC4-3C5A63FADC0D}"/>
                </a:ext>
              </a:extLst>
            </p:cNvPr>
            <p:cNvSpPr/>
            <p:nvPr/>
          </p:nvSpPr>
          <p:spPr>
            <a:xfrm>
              <a:off x="11044826" y="2944826"/>
              <a:ext cx="307759" cy="960581"/>
            </a:xfrm>
            <a:prstGeom prst="rect">
              <a:avLst/>
            </a:prstGeom>
            <a:solidFill>
              <a:srgbClr val="00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t>    </a:t>
              </a:r>
              <a:endParaRPr lang="en-US"/>
            </a:p>
          </p:txBody>
        </p:sp>
      </p:grpSp>
      <p:sp>
        <p:nvSpPr>
          <p:cNvPr id="33" name="Rectangle 32">
            <a:extLst>
              <a:ext uri="{FF2B5EF4-FFF2-40B4-BE49-F238E27FC236}">
                <a16:creationId xmlns:a16="http://schemas.microsoft.com/office/drawing/2014/main" id="{A4B1CAA2-80B3-410A-EAF8-B0FF6CBA7002}"/>
              </a:ext>
            </a:extLst>
          </p:cNvPr>
          <p:cNvSpPr/>
          <p:nvPr/>
        </p:nvSpPr>
        <p:spPr>
          <a:xfrm>
            <a:off x="8212658" y="3930096"/>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40268781-73D8-38A9-AF82-15F42A42046F}"/>
              </a:ext>
            </a:extLst>
          </p:cNvPr>
          <p:cNvSpPr/>
          <p:nvPr/>
        </p:nvSpPr>
        <p:spPr>
          <a:xfrm rot="5400000">
            <a:off x="8362094" y="3920952"/>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B2A72CF2-343D-F0C8-2054-1233050CD8F5}"/>
              </a:ext>
            </a:extLst>
          </p:cNvPr>
          <p:cNvSpPr/>
          <p:nvPr/>
        </p:nvSpPr>
        <p:spPr>
          <a:xfrm rot="16200000">
            <a:off x="8038549" y="3920952"/>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9C32D9A-F406-4446-DE49-A8643996464B}"/>
              </a:ext>
            </a:extLst>
          </p:cNvPr>
          <p:cNvSpPr/>
          <p:nvPr/>
        </p:nvSpPr>
        <p:spPr>
          <a:xfrm>
            <a:off x="6158992"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EA41C32E-B9AD-862B-C712-5DB053FBFC6F}"/>
              </a:ext>
            </a:extLst>
          </p:cNvPr>
          <p:cNvSpPr/>
          <p:nvPr/>
        </p:nvSpPr>
        <p:spPr>
          <a:xfrm>
            <a:off x="8284666" y="4552121"/>
            <a:ext cx="72008" cy="72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Rectangle 53">
            <a:extLst>
              <a:ext uri="{FF2B5EF4-FFF2-40B4-BE49-F238E27FC236}">
                <a16:creationId xmlns:a16="http://schemas.microsoft.com/office/drawing/2014/main" id="{21C37DB0-408D-BF28-30D1-925320F7A20D}"/>
              </a:ext>
            </a:extLst>
          </p:cNvPr>
          <p:cNvSpPr/>
          <p:nvPr/>
        </p:nvSpPr>
        <p:spPr>
          <a:xfrm>
            <a:off x="6637554"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3ED6E02E-36AD-3C5F-053B-A025381E528F}"/>
              </a:ext>
            </a:extLst>
          </p:cNvPr>
          <p:cNvSpPr/>
          <p:nvPr/>
        </p:nvSpPr>
        <p:spPr>
          <a:xfrm>
            <a:off x="7690744" y="4495127"/>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6B0CD8AF-703B-4BF0-C010-61F2C90AA40A}"/>
              </a:ext>
            </a:extLst>
          </p:cNvPr>
          <p:cNvSpPr/>
          <p:nvPr/>
        </p:nvSpPr>
        <p:spPr>
          <a:xfrm>
            <a:off x="6397419"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TextBox 56">
            <a:extLst>
              <a:ext uri="{FF2B5EF4-FFF2-40B4-BE49-F238E27FC236}">
                <a16:creationId xmlns:a16="http://schemas.microsoft.com/office/drawing/2014/main" id="{100C6903-3910-C454-640E-44B2F159B2AA}"/>
              </a:ext>
            </a:extLst>
          </p:cNvPr>
          <p:cNvSpPr txBox="1"/>
          <p:nvPr/>
        </p:nvSpPr>
        <p:spPr>
          <a:xfrm>
            <a:off x="6984725" y="4332055"/>
            <a:ext cx="792555" cy="369332"/>
          </a:xfrm>
          <a:prstGeom prst="rect">
            <a:avLst/>
          </a:prstGeom>
          <a:noFill/>
        </p:spPr>
        <p:txBody>
          <a:bodyPr wrap="square" rtlCol="0">
            <a:spAutoFit/>
          </a:bodyPr>
          <a:lstStyle/>
          <a:p>
            <a:pPr algn="ctr"/>
            <a:r>
              <a:rPr lang="de-DE"/>
              <a:t>...</a:t>
            </a:r>
            <a:endParaRPr lang="en-US"/>
          </a:p>
        </p:txBody>
      </p:sp>
      <p:sp>
        <p:nvSpPr>
          <p:cNvPr id="58" name="Rectangle 57">
            <a:extLst>
              <a:ext uri="{FF2B5EF4-FFF2-40B4-BE49-F238E27FC236}">
                <a16:creationId xmlns:a16="http://schemas.microsoft.com/office/drawing/2014/main" id="{CC03C8FE-C83F-4BE4-B11B-FE68DA8960D3}"/>
              </a:ext>
            </a:extLst>
          </p:cNvPr>
          <p:cNvSpPr/>
          <p:nvPr/>
        </p:nvSpPr>
        <p:spPr>
          <a:xfrm>
            <a:off x="6879388"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02DF7B17-19AD-A055-B366-5C0B72CB8069}"/>
              </a:ext>
            </a:extLst>
          </p:cNvPr>
          <p:cNvSpPr/>
          <p:nvPr/>
        </p:nvSpPr>
        <p:spPr>
          <a:xfrm>
            <a:off x="8738998"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89CDFBB8-15CA-812F-2369-1F2DB202F115}"/>
              </a:ext>
            </a:extLst>
          </p:cNvPr>
          <p:cNvSpPr/>
          <p:nvPr/>
        </p:nvSpPr>
        <p:spPr>
          <a:xfrm>
            <a:off x="9217560"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41925A69-E8E6-872B-AF99-45CB9AE54478}"/>
              </a:ext>
            </a:extLst>
          </p:cNvPr>
          <p:cNvSpPr/>
          <p:nvPr/>
        </p:nvSpPr>
        <p:spPr>
          <a:xfrm>
            <a:off x="10270750" y="4495127"/>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CF250638-2938-5450-2404-C6EF5FA2205F}"/>
              </a:ext>
            </a:extLst>
          </p:cNvPr>
          <p:cNvSpPr/>
          <p:nvPr/>
        </p:nvSpPr>
        <p:spPr>
          <a:xfrm>
            <a:off x="8977425"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extBox 67">
            <a:extLst>
              <a:ext uri="{FF2B5EF4-FFF2-40B4-BE49-F238E27FC236}">
                <a16:creationId xmlns:a16="http://schemas.microsoft.com/office/drawing/2014/main" id="{FCD8568E-9E0E-1F56-8F80-B5A850B7D434}"/>
              </a:ext>
            </a:extLst>
          </p:cNvPr>
          <p:cNvSpPr txBox="1"/>
          <p:nvPr/>
        </p:nvSpPr>
        <p:spPr>
          <a:xfrm>
            <a:off x="9564731" y="4332055"/>
            <a:ext cx="792555" cy="369332"/>
          </a:xfrm>
          <a:prstGeom prst="rect">
            <a:avLst/>
          </a:prstGeom>
          <a:noFill/>
        </p:spPr>
        <p:txBody>
          <a:bodyPr wrap="square" rtlCol="0">
            <a:spAutoFit/>
          </a:bodyPr>
          <a:lstStyle/>
          <a:p>
            <a:pPr algn="ctr"/>
            <a:r>
              <a:rPr lang="de-DE"/>
              <a:t>...</a:t>
            </a:r>
            <a:endParaRPr lang="en-US"/>
          </a:p>
        </p:txBody>
      </p:sp>
      <p:sp>
        <p:nvSpPr>
          <p:cNvPr id="69" name="Rectangle 68">
            <a:extLst>
              <a:ext uri="{FF2B5EF4-FFF2-40B4-BE49-F238E27FC236}">
                <a16:creationId xmlns:a16="http://schemas.microsoft.com/office/drawing/2014/main" id="{365BD486-91E4-F3C9-F0FF-8049B261AF3B}"/>
              </a:ext>
            </a:extLst>
          </p:cNvPr>
          <p:cNvSpPr/>
          <p:nvPr/>
        </p:nvSpPr>
        <p:spPr>
          <a:xfrm>
            <a:off x="9459394" y="4492113"/>
            <a:ext cx="193484" cy="192024"/>
          </a:xfrm>
          <a:prstGeom prst="rect">
            <a:avLst/>
          </a:prstGeom>
          <a:solidFill>
            <a:srgbClr val="C3C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1E5D26F-AC28-04AD-C6F7-6780826B97B8}"/>
              </a:ext>
            </a:extLst>
          </p:cNvPr>
          <p:cNvSpPr/>
          <p:nvPr/>
        </p:nvSpPr>
        <p:spPr>
          <a:xfrm>
            <a:off x="7426367" y="5569293"/>
            <a:ext cx="193484" cy="192024"/>
          </a:xfrm>
          <a:prstGeom prst="rect">
            <a:avLst/>
          </a:prstGeom>
          <a:solidFill>
            <a:srgbClr val="8E3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039CB57-27FF-4CD7-4C7C-10AD2E916447}"/>
              </a:ext>
            </a:extLst>
          </p:cNvPr>
          <p:cNvSpPr/>
          <p:nvPr/>
        </p:nvSpPr>
        <p:spPr>
          <a:xfrm>
            <a:off x="7904929" y="5569293"/>
            <a:ext cx="193484" cy="192024"/>
          </a:xfrm>
          <a:prstGeom prst="rect">
            <a:avLst/>
          </a:prstGeom>
          <a:solidFill>
            <a:srgbClr val="AF94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F0C9B2C4-7E0C-A681-1A6B-9D1C83993626}"/>
              </a:ext>
            </a:extLst>
          </p:cNvPr>
          <p:cNvSpPr/>
          <p:nvPr/>
        </p:nvSpPr>
        <p:spPr>
          <a:xfrm>
            <a:off x="8958119" y="5572307"/>
            <a:ext cx="193484" cy="192024"/>
          </a:xfrm>
          <a:prstGeom prst="rect">
            <a:avLst/>
          </a:prstGeom>
          <a:solidFill>
            <a:srgbClr val="AA7C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AF4B500-4C29-0B07-391A-20F1D43BD362}"/>
              </a:ext>
            </a:extLst>
          </p:cNvPr>
          <p:cNvSpPr/>
          <p:nvPr/>
        </p:nvSpPr>
        <p:spPr>
          <a:xfrm>
            <a:off x="7664794" y="5569293"/>
            <a:ext cx="193484" cy="192024"/>
          </a:xfrm>
          <a:prstGeom prst="rect">
            <a:avLst/>
          </a:prstGeom>
          <a:solidFill>
            <a:srgbClr val="B4A5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TextBox 77">
            <a:extLst>
              <a:ext uri="{FF2B5EF4-FFF2-40B4-BE49-F238E27FC236}">
                <a16:creationId xmlns:a16="http://schemas.microsoft.com/office/drawing/2014/main" id="{FDDFAE8B-6167-44D5-6462-AA10ACD0B6D6}"/>
              </a:ext>
            </a:extLst>
          </p:cNvPr>
          <p:cNvSpPr txBox="1"/>
          <p:nvPr/>
        </p:nvSpPr>
        <p:spPr>
          <a:xfrm>
            <a:off x="8252100" y="5409235"/>
            <a:ext cx="792555" cy="369332"/>
          </a:xfrm>
          <a:prstGeom prst="rect">
            <a:avLst/>
          </a:prstGeom>
          <a:noFill/>
        </p:spPr>
        <p:txBody>
          <a:bodyPr wrap="square" rtlCol="0">
            <a:spAutoFit/>
          </a:bodyPr>
          <a:lstStyle/>
          <a:p>
            <a:pPr algn="ctr"/>
            <a:r>
              <a:rPr lang="de-DE"/>
              <a:t>...</a:t>
            </a:r>
            <a:endParaRPr lang="en-US"/>
          </a:p>
        </p:txBody>
      </p:sp>
      <p:sp>
        <p:nvSpPr>
          <p:cNvPr id="79" name="Rectangle 78">
            <a:extLst>
              <a:ext uri="{FF2B5EF4-FFF2-40B4-BE49-F238E27FC236}">
                <a16:creationId xmlns:a16="http://schemas.microsoft.com/office/drawing/2014/main" id="{B532AFDE-9509-8894-DD01-6E3C8F89DA0F}"/>
              </a:ext>
            </a:extLst>
          </p:cNvPr>
          <p:cNvSpPr/>
          <p:nvPr/>
        </p:nvSpPr>
        <p:spPr>
          <a:xfrm>
            <a:off x="8146763" y="5569293"/>
            <a:ext cx="193484" cy="192024"/>
          </a:xfrm>
          <a:prstGeom prst="rect">
            <a:avLst/>
          </a:prstGeom>
          <a:solidFill>
            <a:srgbClr val="8F3B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a:extLst>
              <a:ext uri="{FF2B5EF4-FFF2-40B4-BE49-F238E27FC236}">
                <a16:creationId xmlns:a16="http://schemas.microsoft.com/office/drawing/2014/main" id="{EFED0509-7F60-9414-BDD6-3506414D333B}"/>
              </a:ext>
            </a:extLst>
          </p:cNvPr>
          <p:cNvGrpSpPr/>
          <p:nvPr/>
        </p:nvGrpSpPr>
        <p:grpSpPr>
          <a:xfrm rot="18900000">
            <a:off x="9309725" y="5149232"/>
            <a:ext cx="326125" cy="237744"/>
            <a:chOff x="8639251" y="4553661"/>
            <a:chExt cx="326125" cy="237744"/>
          </a:xfrm>
        </p:grpSpPr>
        <p:sp>
          <p:nvSpPr>
            <p:cNvPr id="82" name="Rectangle 81">
              <a:extLst>
                <a:ext uri="{FF2B5EF4-FFF2-40B4-BE49-F238E27FC236}">
                  <a16:creationId xmlns:a16="http://schemas.microsoft.com/office/drawing/2014/main" id="{5691D6C6-84A6-6F0F-BA93-EF412A74093B}"/>
                </a:ext>
              </a:extLst>
            </p:cNvPr>
            <p:cNvSpPr/>
            <p:nvPr/>
          </p:nvSpPr>
          <p:spPr>
            <a:xfrm>
              <a:off x="8749352" y="4626813"/>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05C846BC-C242-93CA-3329-07AC9547D1EB}"/>
                </a:ext>
              </a:extLst>
            </p:cNvPr>
            <p:cNvSpPr/>
            <p:nvPr/>
          </p:nvSpPr>
          <p:spPr>
            <a:xfrm rot="16200000">
              <a:off x="8575243" y="4617669"/>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5" name="Group 84">
            <a:extLst>
              <a:ext uri="{FF2B5EF4-FFF2-40B4-BE49-F238E27FC236}">
                <a16:creationId xmlns:a16="http://schemas.microsoft.com/office/drawing/2014/main" id="{F01B7516-6241-F816-AF73-352FAD2845C8}"/>
              </a:ext>
            </a:extLst>
          </p:cNvPr>
          <p:cNvGrpSpPr/>
          <p:nvPr/>
        </p:nvGrpSpPr>
        <p:grpSpPr>
          <a:xfrm rot="13500000">
            <a:off x="7037705" y="5100993"/>
            <a:ext cx="326125" cy="237744"/>
            <a:chOff x="8639251" y="4553661"/>
            <a:chExt cx="326125" cy="237744"/>
          </a:xfrm>
        </p:grpSpPr>
        <p:sp>
          <p:nvSpPr>
            <p:cNvPr id="86" name="Rectangle 85">
              <a:extLst>
                <a:ext uri="{FF2B5EF4-FFF2-40B4-BE49-F238E27FC236}">
                  <a16:creationId xmlns:a16="http://schemas.microsoft.com/office/drawing/2014/main" id="{3DE7D791-1C81-C8BB-5CA8-DD8FECBEE8F3}"/>
                </a:ext>
              </a:extLst>
            </p:cNvPr>
            <p:cNvSpPr/>
            <p:nvPr/>
          </p:nvSpPr>
          <p:spPr>
            <a:xfrm>
              <a:off x="8749352" y="4626813"/>
              <a:ext cx="216024" cy="914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Isosceles Triangle 86">
              <a:extLst>
                <a:ext uri="{FF2B5EF4-FFF2-40B4-BE49-F238E27FC236}">
                  <a16:creationId xmlns:a16="http://schemas.microsoft.com/office/drawing/2014/main" id="{12D53152-D82E-EA24-78EF-990CE79F5D8A}"/>
                </a:ext>
              </a:extLst>
            </p:cNvPr>
            <p:cNvSpPr/>
            <p:nvPr/>
          </p:nvSpPr>
          <p:spPr>
            <a:xfrm rot="16200000">
              <a:off x="8575243" y="4617669"/>
              <a:ext cx="237744" cy="10972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9" name="TextBox 88">
            <a:extLst>
              <a:ext uri="{FF2B5EF4-FFF2-40B4-BE49-F238E27FC236}">
                <a16:creationId xmlns:a16="http://schemas.microsoft.com/office/drawing/2014/main" id="{EA3B909B-AD4B-0D92-5CBD-275F4528800E}"/>
              </a:ext>
            </a:extLst>
          </p:cNvPr>
          <p:cNvSpPr txBox="1"/>
          <p:nvPr/>
        </p:nvSpPr>
        <p:spPr>
          <a:xfrm>
            <a:off x="5231904" y="5789250"/>
            <a:ext cx="6105524" cy="307777"/>
          </a:xfrm>
          <a:prstGeom prst="rect">
            <a:avLst/>
          </a:prstGeom>
          <a:noFill/>
        </p:spPr>
        <p:txBody>
          <a:bodyPr wrap="square">
            <a:spAutoFit/>
          </a:bodyPr>
          <a:lstStyle/>
          <a:p>
            <a:pPr algn="ctr"/>
            <a:r>
              <a:rPr lang="de-AT" sz="1400">
                <a:solidFill>
                  <a:schemeClr val="tx1"/>
                </a:solidFill>
              </a:rPr>
              <a:t>Contribution Scores</a:t>
            </a:r>
          </a:p>
        </p:txBody>
      </p:sp>
      <p:sp>
        <p:nvSpPr>
          <p:cNvPr id="90" name="TextBox 89">
            <a:extLst>
              <a:ext uri="{FF2B5EF4-FFF2-40B4-BE49-F238E27FC236}">
                <a16:creationId xmlns:a16="http://schemas.microsoft.com/office/drawing/2014/main" id="{DA246FA9-24AB-626D-0E5E-FE4AF268DF6C}"/>
              </a:ext>
            </a:extLst>
          </p:cNvPr>
          <p:cNvSpPr txBox="1"/>
          <p:nvPr/>
        </p:nvSpPr>
        <p:spPr>
          <a:xfrm rot="16200000">
            <a:off x="8717344" y="3370935"/>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91" name="TextBox 90">
            <a:extLst>
              <a:ext uri="{FF2B5EF4-FFF2-40B4-BE49-F238E27FC236}">
                <a16:creationId xmlns:a16="http://schemas.microsoft.com/office/drawing/2014/main" id="{2013157F-CA7C-5586-657B-234E425E19AD}"/>
              </a:ext>
            </a:extLst>
          </p:cNvPr>
          <p:cNvSpPr txBox="1"/>
          <p:nvPr/>
        </p:nvSpPr>
        <p:spPr>
          <a:xfrm>
            <a:off x="839416" y="2743200"/>
            <a:ext cx="412292" cy="584775"/>
          </a:xfrm>
          <a:prstGeom prst="rect">
            <a:avLst/>
          </a:prstGeom>
          <a:noFill/>
        </p:spPr>
        <p:txBody>
          <a:bodyPr wrap="none" rtlCol="0">
            <a:spAutoFit/>
          </a:bodyPr>
          <a:lstStyle/>
          <a:p>
            <a:r>
              <a:rPr lang="de-DE" sz="3200" b="1">
                <a:solidFill>
                  <a:srgbClr val="004750"/>
                </a:solidFill>
              </a:rPr>
              <a:t>1</a:t>
            </a:r>
            <a:endParaRPr lang="en-US" sz="3200" b="1">
              <a:solidFill>
                <a:srgbClr val="004750"/>
              </a:solidFill>
            </a:endParaRPr>
          </a:p>
        </p:txBody>
      </p:sp>
      <p:sp>
        <p:nvSpPr>
          <p:cNvPr id="93" name="TextBox 92">
            <a:extLst>
              <a:ext uri="{FF2B5EF4-FFF2-40B4-BE49-F238E27FC236}">
                <a16:creationId xmlns:a16="http://schemas.microsoft.com/office/drawing/2014/main" id="{450CB1CF-1BC5-1E68-3391-24399D179918}"/>
              </a:ext>
            </a:extLst>
          </p:cNvPr>
          <p:cNvSpPr txBox="1"/>
          <p:nvPr/>
        </p:nvSpPr>
        <p:spPr>
          <a:xfrm>
            <a:off x="839416" y="3789040"/>
            <a:ext cx="412292" cy="584775"/>
          </a:xfrm>
          <a:prstGeom prst="rect">
            <a:avLst/>
          </a:prstGeom>
          <a:noFill/>
        </p:spPr>
        <p:txBody>
          <a:bodyPr wrap="none" rtlCol="0">
            <a:spAutoFit/>
          </a:bodyPr>
          <a:lstStyle/>
          <a:p>
            <a:r>
              <a:rPr lang="de-DE" sz="3200" b="1">
                <a:solidFill>
                  <a:srgbClr val="004750"/>
                </a:solidFill>
              </a:rPr>
              <a:t>2</a:t>
            </a:r>
            <a:endParaRPr lang="en-US" sz="3200" b="1">
              <a:solidFill>
                <a:srgbClr val="004750"/>
              </a:solidFill>
            </a:endParaRPr>
          </a:p>
        </p:txBody>
      </p:sp>
      <p:sp>
        <p:nvSpPr>
          <p:cNvPr id="19" name="TextBox 18">
            <a:extLst>
              <a:ext uri="{FF2B5EF4-FFF2-40B4-BE49-F238E27FC236}">
                <a16:creationId xmlns:a16="http://schemas.microsoft.com/office/drawing/2014/main" id="{65319D72-2E26-F680-3F2B-72C46D48380D}"/>
              </a:ext>
            </a:extLst>
          </p:cNvPr>
          <p:cNvSpPr txBox="1"/>
          <p:nvPr/>
        </p:nvSpPr>
        <p:spPr>
          <a:xfrm>
            <a:off x="5944807" y="4708254"/>
            <a:ext cx="2153606" cy="307777"/>
          </a:xfrm>
          <a:prstGeom prst="rect">
            <a:avLst/>
          </a:prstGeom>
          <a:noFill/>
        </p:spPr>
        <p:txBody>
          <a:bodyPr wrap="square">
            <a:spAutoFit/>
          </a:bodyPr>
          <a:lstStyle/>
          <a:p>
            <a:pPr algn="ctr"/>
            <a:r>
              <a:rPr lang="de-AT" sz="1400"/>
              <a:t>Histogram 1</a:t>
            </a:r>
            <a:endParaRPr lang="de-AT" sz="1400">
              <a:solidFill>
                <a:schemeClr val="tx1"/>
              </a:solidFill>
            </a:endParaRPr>
          </a:p>
        </p:txBody>
      </p:sp>
      <p:sp>
        <p:nvSpPr>
          <p:cNvPr id="20" name="TextBox 19">
            <a:extLst>
              <a:ext uri="{FF2B5EF4-FFF2-40B4-BE49-F238E27FC236}">
                <a16:creationId xmlns:a16="http://schemas.microsoft.com/office/drawing/2014/main" id="{8388D169-D15C-67D8-D9A2-E406F29F0546}"/>
              </a:ext>
            </a:extLst>
          </p:cNvPr>
          <p:cNvSpPr txBox="1"/>
          <p:nvPr/>
        </p:nvSpPr>
        <p:spPr>
          <a:xfrm>
            <a:off x="8514345" y="4712730"/>
            <a:ext cx="2153606" cy="307777"/>
          </a:xfrm>
          <a:prstGeom prst="rect">
            <a:avLst/>
          </a:prstGeom>
          <a:noFill/>
        </p:spPr>
        <p:txBody>
          <a:bodyPr wrap="square">
            <a:spAutoFit/>
          </a:bodyPr>
          <a:lstStyle/>
          <a:p>
            <a:pPr algn="ctr"/>
            <a:r>
              <a:rPr lang="de-AT" sz="1400"/>
              <a:t>Histogram 2</a:t>
            </a:r>
            <a:endParaRPr lang="de-AT" sz="1400">
              <a:solidFill>
                <a:schemeClr val="tx1"/>
              </a:solidFill>
            </a:endParaRPr>
          </a:p>
        </p:txBody>
      </p:sp>
      <p:sp>
        <p:nvSpPr>
          <p:cNvPr id="28" name="TextBox 27">
            <a:extLst>
              <a:ext uri="{FF2B5EF4-FFF2-40B4-BE49-F238E27FC236}">
                <a16:creationId xmlns:a16="http://schemas.microsoft.com/office/drawing/2014/main" id="{3880603A-ACBF-5A34-7AFB-DF1EB32506A0}"/>
              </a:ext>
            </a:extLst>
          </p:cNvPr>
          <p:cNvSpPr txBox="1"/>
          <p:nvPr/>
        </p:nvSpPr>
        <p:spPr>
          <a:xfrm>
            <a:off x="6222271" y="1249015"/>
            <a:ext cx="1745937" cy="307777"/>
          </a:xfrm>
          <a:prstGeom prst="rect">
            <a:avLst/>
          </a:prstGeom>
          <a:noFill/>
        </p:spPr>
        <p:txBody>
          <a:bodyPr wrap="square">
            <a:spAutoFit/>
          </a:bodyPr>
          <a:lstStyle/>
          <a:p>
            <a:pPr algn="ctr"/>
            <a:r>
              <a:rPr lang="de-DE" sz="1400">
                <a:latin typeface="+mj-lt"/>
              </a:rPr>
              <a:t>CCl 71 fol. 72v1 (B)</a:t>
            </a:r>
            <a:endParaRPr lang="en-AT" sz="1400">
              <a:latin typeface="+mj-lt"/>
            </a:endParaRPr>
          </a:p>
        </p:txBody>
      </p:sp>
      <p:sp>
        <p:nvSpPr>
          <p:cNvPr id="29" name="TextBox 28">
            <a:extLst>
              <a:ext uri="{FF2B5EF4-FFF2-40B4-BE49-F238E27FC236}">
                <a16:creationId xmlns:a16="http://schemas.microsoft.com/office/drawing/2014/main" id="{F663CBEC-1A0B-B9FA-287E-E460C1AE70F3}"/>
              </a:ext>
            </a:extLst>
          </p:cNvPr>
          <p:cNvSpPr txBox="1"/>
          <p:nvPr/>
        </p:nvSpPr>
        <p:spPr>
          <a:xfrm>
            <a:off x="8618265" y="1248269"/>
            <a:ext cx="1994510" cy="307777"/>
          </a:xfrm>
          <a:prstGeom prst="rect">
            <a:avLst/>
          </a:prstGeom>
          <a:noFill/>
        </p:spPr>
        <p:txBody>
          <a:bodyPr wrap="square">
            <a:spAutoFit/>
          </a:bodyPr>
          <a:lstStyle/>
          <a:p>
            <a:pPr algn="ctr"/>
            <a:r>
              <a:rPr lang="de-DE" sz="1400">
                <a:latin typeface="+mj-lt"/>
              </a:rPr>
              <a:t>CCl 71 fol. 131v1 (B)</a:t>
            </a:r>
            <a:endParaRPr lang="en-AT" sz="1400">
              <a:latin typeface="+mj-lt"/>
            </a:endParaRPr>
          </a:p>
        </p:txBody>
      </p:sp>
      <mc:AlternateContent xmlns:mc="http://schemas.openxmlformats.org/markup-compatibility/2006" xmlns:a14="http://schemas.microsoft.com/office/drawing/2010/main">
        <mc:Choice Requires="a14">
          <p:sp>
            <p:nvSpPr>
              <p:cNvPr id="32" name="TextBox 31">
                <a:extLst>
                  <a:ext uri="{FF2B5EF4-FFF2-40B4-BE49-F238E27FC236}">
                    <a16:creationId xmlns:a16="http://schemas.microsoft.com/office/drawing/2014/main" id="{0012B727-4964-274F-08D0-C89B484CCBDB}"/>
                  </a:ext>
                </a:extLst>
              </p:cNvPr>
              <p:cNvSpPr txBox="1"/>
              <p:nvPr/>
            </p:nvSpPr>
            <p:spPr>
              <a:xfrm>
                <a:off x="7081179" y="5432560"/>
                <a:ext cx="296555"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sz="2800" i="1" smtClean="0">
                          <a:latin typeface="Cambria Math" panose="02040503050406030204" pitchFamily="18" charset="0"/>
                          <a:ea typeface="Cambria Math" panose="02040503050406030204" pitchFamily="18" charset="0"/>
                        </a:rPr>
                        <m:t>Σ</m:t>
                      </m:r>
                    </m:oMath>
                  </m:oMathPara>
                </a14:m>
                <a:endParaRPr lang="en-US" sz="2800"/>
              </a:p>
            </p:txBody>
          </p:sp>
        </mc:Choice>
        <mc:Fallback xmlns="">
          <p:sp>
            <p:nvSpPr>
              <p:cNvPr id="32" name="TextBox 31">
                <a:extLst>
                  <a:ext uri="{FF2B5EF4-FFF2-40B4-BE49-F238E27FC236}">
                    <a16:creationId xmlns:a16="http://schemas.microsoft.com/office/drawing/2014/main" id="{0012B727-4964-274F-08D0-C89B484CCBDB}"/>
                  </a:ext>
                </a:extLst>
              </p:cNvPr>
              <p:cNvSpPr txBox="1">
                <a:spLocks noRot="1" noChangeAspect="1" noMove="1" noResize="1" noEditPoints="1" noAdjustHandles="1" noChangeArrowheads="1" noChangeShapeType="1" noTextEdit="1"/>
              </p:cNvSpPr>
              <p:nvPr/>
            </p:nvSpPr>
            <p:spPr>
              <a:xfrm>
                <a:off x="7081179" y="5432560"/>
                <a:ext cx="296555" cy="430887"/>
              </a:xfrm>
              <a:prstGeom prst="rect">
                <a:avLst/>
              </a:prstGeom>
              <a:blipFill>
                <a:blip r:embed="rId5"/>
                <a:stretch>
                  <a:fillRect/>
                </a:stretch>
              </a:blipFill>
            </p:spPr>
            <p:txBody>
              <a:bodyPr/>
              <a:lstStyle/>
              <a:p>
                <a:r>
                  <a:rPr lang="en-US">
                    <a:noFill/>
                  </a:rPr>
                  <a:t> </a:t>
                </a:r>
              </a:p>
            </p:txBody>
          </p:sp>
        </mc:Fallback>
      </mc:AlternateContent>
      <p:sp>
        <p:nvSpPr>
          <p:cNvPr id="35" name="TextBox 34">
            <a:extLst>
              <a:ext uri="{FF2B5EF4-FFF2-40B4-BE49-F238E27FC236}">
                <a16:creationId xmlns:a16="http://schemas.microsoft.com/office/drawing/2014/main" id="{B6D8D09F-2639-804B-9ABA-98653EC086BE}"/>
              </a:ext>
            </a:extLst>
          </p:cNvPr>
          <p:cNvSpPr txBox="1"/>
          <p:nvPr/>
        </p:nvSpPr>
        <p:spPr>
          <a:xfrm>
            <a:off x="9225760" y="5474606"/>
            <a:ext cx="296556" cy="369332"/>
          </a:xfrm>
          <a:prstGeom prst="rect">
            <a:avLst/>
          </a:prstGeom>
          <a:noFill/>
        </p:spPr>
        <p:txBody>
          <a:bodyPr wrap="square" rtlCol="0">
            <a:spAutoFit/>
          </a:bodyPr>
          <a:lstStyle/>
          <a:p>
            <a:r>
              <a:rPr lang="de-DE"/>
              <a:t>=</a:t>
            </a:r>
            <a:endParaRPr lang="en-US" sz="1400"/>
          </a:p>
        </p:txBody>
      </p:sp>
      <p:sp>
        <p:nvSpPr>
          <p:cNvPr id="37" name="TextBox 36">
            <a:extLst>
              <a:ext uri="{FF2B5EF4-FFF2-40B4-BE49-F238E27FC236}">
                <a16:creationId xmlns:a16="http://schemas.microsoft.com/office/drawing/2014/main" id="{D32F155A-902B-E720-F2C8-265CC1A0391A}"/>
              </a:ext>
            </a:extLst>
          </p:cNvPr>
          <p:cNvSpPr txBox="1"/>
          <p:nvPr/>
        </p:nvSpPr>
        <p:spPr>
          <a:xfrm>
            <a:off x="9544415" y="5510352"/>
            <a:ext cx="1421583" cy="307777"/>
          </a:xfrm>
          <a:prstGeom prst="rect">
            <a:avLst/>
          </a:prstGeom>
          <a:noFill/>
        </p:spPr>
        <p:txBody>
          <a:bodyPr wrap="square">
            <a:spAutoFit/>
          </a:bodyPr>
          <a:lstStyle/>
          <a:p>
            <a:r>
              <a:rPr lang="de-DE" sz="1400"/>
              <a:t>Similarity Score</a:t>
            </a:r>
            <a:endParaRPr lang="en-US" sz="1400"/>
          </a:p>
        </p:txBody>
      </p:sp>
      <p:sp>
        <p:nvSpPr>
          <p:cNvPr id="10" name="Datumsplatzhalter 13">
            <a:extLst>
              <a:ext uri="{FF2B5EF4-FFF2-40B4-BE49-F238E27FC236}">
                <a16:creationId xmlns:a16="http://schemas.microsoft.com/office/drawing/2014/main" id="{643337B6-9236-D0F3-9942-E209CBAAD24B}"/>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30" name="Rectangle 35">
            <a:extLst>
              <a:ext uri="{FF2B5EF4-FFF2-40B4-BE49-F238E27FC236}">
                <a16:creationId xmlns:a16="http://schemas.microsoft.com/office/drawing/2014/main" id="{3A85C1A2-06AE-A7C3-5685-723CD28D54F5}"/>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6" name="Picture 29" descr="Ein Bild, das Entwurf, Symbol, Clipart, Grafiken enthält.&#10;&#10;KI-generierte Inhalte können fehlerhaft sein.">
            <a:extLst>
              <a:ext uri="{FF2B5EF4-FFF2-40B4-BE49-F238E27FC236}">
                <a16:creationId xmlns:a16="http://schemas.microsoft.com/office/drawing/2014/main" id="{0852313B-EFAF-EC9D-5025-957D1AF609F3}"/>
              </a:ext>
            </a:extLst>
          </p:cNvPr>
          <p:cNvPicPr>
            <a:picLocks noChangeAspect="1"/>
          </p:cNvPicPr>
          <p:nvPr/>
        </p:nvPicPr>
        <p:blipFill>
          <a:blip r:embed="rId6"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38" name="Grafik 37" descr="Ein Bild, das Logo, Symbol, Grafiken, Design enthält.&#10;&#10;KI-generierte Inhalte können fehlerhaft sein.">
            <a:extLst>
              <a:ext uri="{FF2B5EF4-FFF2-40B4-BE49-F238E27FC236}">
                <a16:creationId xmlns:a16="http://schemas.microsoft.com/office/drawing/2014/main" id="{DB024FB7-C0F6-E477-F773-EF005EF8509F}"/>
              </a:ext>
            </a:extLst>
          </p:cNvPr>
          <p:cNvPicPr>
            <a:picLocks noChangeAspect="1"/>
          </p:cNvPicPr>
          <p:nvPr/>
        </p:nvPicPr>
        <p:blipFill>
          <a:blip r:embed="rId7"/>
          <a:stretch>
            <a:fillRect/>
          </a:stretch>
        </p:blipFill>
        <p:spPr>
          <a:xfrm>
            <a:off x="10401009" y="65646"/>
            <a:ext cx="1784309" cy="491072"/>
          </a:xfrm>
          <a:prstGeom prst="rect">
            <a:avLst/>
          </a:prstGeom>
        </p:spPr>
      </p:pic>
      <p:pic>
        <p:nvPicPr>
          <p:cNvPr id="4" name="Picture 3">
            <a:extLst>
              <a:ext uri="{FF2B5EF4-FFF2-40B4-BE49-F238E27FC236}">
                <a16:creationId xmlns:a16="http://schemas.microsoft.com/office/drawing/2014/main" id="{3C55CF43-8395-7C2E-7487-072CAAAF871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17594233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D6F85-ABBE-35F0-907F-6B03C6D550C4}"/>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C8F3D87B-2C8F-86C3-9D55-22CF8A5A8993}"/>
              </a:ext>
            </a:extLst>
          </p:cNvPr>
          <p:cNvSpPr>
            <a:spLocks noGrp="1"/>
          </p:cNvSpPr>
          <p:nvPr>
            <p:ph type="sldNum" sz="quarter" idx="20"/>
          </p:nvPr>
        </p:nvSpPr>
        <p:spPr/>
        <p:txBody>
          <a:bodyPr/>
          <a:lstStyle/>
          <a:p>
            <a:r>
              <a:rPr lang="de-DE"/>
              <a:t>30</a:t>
            </a:r>
          </a:p>
        </p:txBody>
      </p:sp>
      <p:sp>
        <p:nvSpPr>
          <p:cNvPr id="23" name="Rectangle 22">
            <a:extLst>
              <a:ext uri="{FF2B5EF4-FFF2-40B4-BE49-F238E27FC236}">
                <a16:creationId xmlns:a16="http://schemas.microsoft.com/office/drawing/2014/main" id="{DF69DC08-7A6E-B3CB-B408-38C4EDB3884E}"/>
              </a:ext>
            </a:extLst>
          </p:cNvPr>
          <p:cNvSpPr/>
          <p:nvPr/>
        </p:nvSpPr>
        <p:spPr>
          <a:xfrm>
            <a:off x="5519936" y="2925233"/>
            <a:ext cx="1152128"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4" name="Title 1">
            <a:extLst>
              <a:ext uri="{FF2B5EF4-FFF2-40B4-BE49-F238E27FC236}">
                <a16:creationId xmlns:a16="http://schemas.microsoft.com/office/drawing/2014/main" id="{C947E54A-0B7F-6631-C899-47079386FD27}"/>
              </a:ext>
            </a:extLst>
          </p:cNvPr>
          <p:cNvSpPr txBox="1">
            <a:spLocks/>
          </p:cNvSpPr>
          <p:nvPr/>
        </p:nvSpPr>
        <p:spPr>
          <a:xfrm>
            <a:off x="866428" y="2766217"/>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pPr algn="ctr"/>
            <a:r>
              <a:rPr lang="de-DE" sz="2800"/>
              <a:t>Evaluation</a:t>
            </a:r>
            <a:endParaRPr lang="en-AT" sz="2800"/>
          </a:p>
        </p:txBody>
      </p:sp>
      <p:sp>
        <p:nvSpPr>
          <p:cNvPr id="7" name="Rectangle 35">
            <a:extLst>
              <a:ext uri="{FF2B5EF4-FFF2-40B4-BE49-F238E27FC236}">
                <a16:creationId xmlns:a16="http://schemas.microsoft.com/office/drawing/2014/main" id="{596152BC-5858-6024-ECB6-DDE8424FDE10}"/>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96D3B197-D311-6765-1E15-19D4ED71B30C}"/>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35F7D13A-7A30-D02E-2685-0A578C491F3B}"/>
              </a:ext>
            </a:extLst>
          </p:cNvPr>
          <p:cNvPicPr>
            <a:picLocks noChangeAspect="1"/>
          </p:cNvPicPr>
          <p:nvPr/>
        </p:nvPicPr>
        <p:blipFill>
          <a:blip r:embed="rId4"/>
          <a:stretch>
            <a:fillRect/>
          </a:stretch>
        </p:blipFill>
        <p:spPr>
          <a:xfrm>
            <a:off x="10401009" y="65646"/>
            <a:ext cx="1784309" cy="491072"/>
          </a:xfrm>
          <a:prstGeom prst="rect">
            <a:avLst/>
          </a:prstGeom>
        </p:spPr>
      </p:pic>
      <p:sp>
        <p:nvSpPr>
          <p:cNvPr id="17" name="Datumsplatzhalter 13">
            <a:extLst>
              <a:ext uri="{FF2B5EF4-FFF2-40B4-BE49-F238E27FC236}">
                <a16:creationId xmlns:a16="http://schemas.microsoft.com/office/drawing/2014/main" id="{D739BA03-9084-8474-7C2A-CDB783BAEB5C}"/>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A2ADDDE6-DB6A-C75E-B9CB-D473D57EE5C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3795116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F15C0-EB28-8304-ABDF-86886FD18A60}"/>
            </a:ext>
          </a:extLst>
        </p:cNvPr>
        <p:cNvGrpSpPr/>
        <p:nvPr/>
      </p:nvGrpSpPr>
      <p:grpSpPr>
        <a:xfrm>
          <a:off x="0" y="0"/>
          <a:ext cx="0" cy="0"/>
          <a:chOff x="0" y="0"/>
          <a:chExt cx="0" cy="0"/>
        </a:xfrm>
      </p:grpSpPr>
      <p:sp>
        <p:nvSpPr>
          <p:cNvPr id="38" name="Rectangle: Rounded Corners 37">
            <a:extLst>
              <a:ext uri="{FF2B5EF4-FFF2-40B4-BE49-F238E27FC236}">
                <a16:creationId xmlns:a16="http://schemas.microsoft.com/office/drawing/2014/main" id="{D52E231E-04CE-4EA2-DD2E-37205F13C161}"/>
              </a:ext>
            </a:extLst>
          </p:cNvPr>
          <p:cNvSpPr/>
          <p:nvPr/>
        </p:nvSpPr>
        <p:spPr>
          <a:xfrm>
            <a:off x="4194308" y="5255367"/>
            <a:ext cx="3827266" cy="549897"/>
          </a:xfrm>
          <a:prstGeom prst="roundRect">
            <a:avLst>
              <a:gd name="adj" fmla="val 3882"/>
            </a:avLst>
          </a:prstGeom>
          <a:solidFill>
            <a:schemeClr val="bg1"/>
          </a:solid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17AC9C59-E862-99AD-3B6D-78B3D639D4C1}"/>
              </a:ext>
            </a:extLst>
          </p:cNvPr>
          <p:cNvSpPr txBox="1"/>
          <p:nvPr/>
        </p:nvSpPr>
        <p:spPr>
          <a:xfrm>
            <a:off x="4081681" y="5257701"/>
            <a:ext cx="4249688" cy="276999"/>
          </a:xfrm>
          <a:prstGeom prst="rect">
            <a:avLst/>
          </a:prstGeom>
          <a:noFill/>
        </p:spPr>
        <p:txBody>
          <a:bodyPr wrap="square">
            <a:spAutoFit/>
          </a:bodyPr>
          <a:lstStyle/>
          <a:p>
            <a:pPr algn="ctr"/>
            <a:r>
              <a:rPr lang="de-DE" sz="1200"/>
              <a:t>Groups</a:t>
            </a:r>
            <a:endParaRPr lang="en-US" sz="1200"/>
          </a:p>
        </p:txBody>
      </p:sp>
      <p:pic>
        <p:nvPicPr>
          <p:cNvPr id="29" name="Picture 28">
            <a:extLst>
              <a:ext uri="{FF2B5EF4-FFF2-40B4-BE49-F238E27FC236}">
                <a16:creationId xmlns:a16="http://schemas.microsoft.com/office/drawing/2014/main" id="{E507FE47-3F8B-6E30-F6F3-ACC839DFA1EA}"/>
              </a:ext>
            </a:extLst>
          </p:cNvPr>
          <p:cNvPicPr>
            <a:picLocks noChangeAspect="1"/>
          </p:cNvPicPr>
          <p:nvPr/>
        </p:nvPicPr>
        <p:blipFill>
          <a:blip r:embed="rId3">
            <a:alphaModFix/>
          </a:blip>
          <a:srcRect l="4607" b="9284"/>
          <a:stretch>
            <a:fillRect/>
          </a:stretch>
        </p:blipFill>
        <p:spPr>
          <a:xfrm>
            <a:off x="3708090" y="2065780"/>
            <a:ext cx="4827984" cy="2814414"/>
          </a:xfrm>
          <a:prstGeom prst="rect">
            <a:avLst/>
          </a:prstGeom>
        </p:spPr>
      </p:pic>
      <p:sp>
        <p:nvSpPr>
          <p:cNvPr id="11" name="Foliennummernplatzhalter 10">
            <a:extLst>
              <a:ext uri="{FF2B5EF4-FFF2-40B4-BE49-F238E27FC236}">
                <a16:creationId xmlns:a16="http://schemas.microsoft.com/office/drawing/2014/main" id="{BCE9EFB1-3EA0-5E46-5C74-4B3D50C85E76}"/>
              </a:ext>
            </a:extLst>
          </p:cNvPr>
          <p:cNvSpPr>
            <a:spLocks noGrp="1"/>
          </p:cNvSpPr>
          <p:nvPr>
            <p:ph type="sldNum" sz="quarter" idx="20"/>
          </p:nvPr>
        </p:nvSpPr>
        <p:spPr/>
        <p:txBody>
          <a:bodyPr/>
          <a:lstStyle/>
          <a:p>
            <a:r>
              <a:rPr lang="de-DE"/>
              <a:t>31</a:t>
            </a:r>
          </a:p>
        </p:txBody>
      </p:sp>
      <p:sp>
        <p:nvSpPr>
          <p:cNvPr id="23" name="Rectangle 22">
            <a:extLst>
              <a:ext uri="{FF2B5EF4-FFF2-40B4-BE49-F238E27FC236}">
                <a16:creationId xmlns:a16="http://schemas.microsoft.com/office/drawing/2014/main" id="{C8702B96-8382-AB67-C701-27E33F5A6684}"/>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8096EE46-C37B-2F53-33D5-28B930F97ED8}"/>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72F07621-D931-8EF1-4968-B0121462BB24}"/>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Retrieval Performance</a:t>
            </a:r>
            <a:endParaRPr lang="en-AT" sz="2800"/>
          </a:p>
        </p:txBody>
      </p:sp>
      <p:sp>
        <p:nvSpPr>
          <p:cNvPr id="19" name="TextBox 18">
            <a:extLst>
              <a:ext uri="{FF2B5EF4-FFF2-40B4-BE49-F238E27FC236}">
                <a16:creationId xmlns:a16="http://schemas.microsoft.com/office/drawing/2014/main" id="{23BEE6A0-738F-9298-E10B-B01C662A3368}"/>
              </a:ext>
            </a:extLst>
          </p:cNvPr>
          <p:cNvSpPr txBox="1"/>
          <p:nvPr/>
        </p:nvSpPr>
        <p:spPr>
          <a:xfrm>
            <a:off x="4078560" y="1753054"/>
            <a:ext cx="4249688" cy="307777"/>
          </a:xfrm>
          <a:prstGeom prst="rect">
            <a:avLst/>
          </a:prstGeom>
          <a:noFill/>
        </p:spPr>
        <p:txBody>
          <a:bodyPr wrap="square">
            <a:spAutoFit/>
          </a:bodyPr>
          <a:lstStyle/>
          <a:p>
            <a:pPr algn="ctr"/>
            <a:r>
              <a:rPr lang="de-DE" sz="1400"/>
              <a:t>Retrieval Performance (mAP)</a:t>
            </a:r>
            <a:endParaRPr lang="en-US" sz="1400"/>
          </a:p>
        </p:txBody>
      </p:sp>
      <p:sp>
        <p:nvSpPr>
          <p:cNvPr id="31" name="TextBox 30">
            <a:extLst>
              <a:ext uri="{FF2B5EF4-FFF2-40B4-BE49-F238E27FC236}">
                <a16:creationId xmlns:a16="http://schemas.microsoft.com/office/drawing/2014/main" id="{5FF19EAA-E188-433C-1DB0-2C58C8CD6E80}"/>
              </a:ext>
            </a:extLst>
          </p:cNvPr>
          <p:cNvSpPr txBox="1"/>
          <p:nvPr/>
        </p:nvSpPr>
        <p:spPr>
          <a:xfrm>
            <a:off x="4078560" y="4880192"/>
            <a:ext cx="4249688" cy="276999"/>
          </a:xfrm>
          <a:prstGeom prst="rect">
            <a:avLst/>
          </a:prstGeom>
          <a:noFill/>
        </p:spPr>
        <p:txBody>
          <a:bodyPr wrap="square">
            <a:spAutoFit/>
          </a:bodyPr>
          <a:lstStyle/>
          <a:p>
            <a:pPr algn="ctr"/>
            <a:r>
              <a:rPr lang="de-DE" sz="1200"/>
              <a:t>Metric</a:t>
            </a:r>
            <a:endParaRPr lang="en-US" sz="1200"/>
          </a:p>
        </p:txBody>
      </p:sp>
      <p:sp>
        <p:nvSpPr>
          <p:cNvPr id="32" name="TextBox 31">
            <a:extLst>
              <a:ext uri="{FF2B5EF4-FFF2-40B4-BE49-F238E27FC236}">
                <a16:creationId xmlns:a16="http://schemas.microsoft.com/office/drawing/2014/main" id="{A41B9113-04A8-AEC6-00E9-1C9421A74BF1}"/>
              </a:ext>
            </a:extLst>
          </p:cNvPr>
          <p:cNvSpPr txBox="1"/>
          <p:nvPr/>
        </p:nvSpPr>
        <p:spPr>
          <a:xfrm rot="16200000">
            <a:off x="2310064" y="3265529"/>
            <a:ext cx="2520280" cy="276999"/>
          </a:xfrm>
          <a:prstGeom prst="rect">
            <a:avLst/>
          </a:prstGeom>
          <a:noFill/>
        </p:spPr>
        <p:txBody>
          <a:bodyPr wrap="square">
            <a:spAutoFit/>
          </a:bodyPr>
          <a:lstStyle/>
          <a:p>
            <a:pPr algn="ctr"/>
            <a:r>
              <a:rPr lang="de-DE" sz="1200"/>
              <a:t>Score</a:t>
            </a:r>
            <a:endParaRPr lang="en-US" sz="1200"/>
          </a:p>
        </p:txBody>
      </p:sp>
      <p:grpSp>
        <p:nvGrpSpPr>
          <p:cNvPr id="56" name="Group 55">
            <a:extLst>
              <a:ext uri="{FF2B5EF4-FFF2-40B4-BE49-F238E27FC236}">
                <a16:creationId xmlns:a16="http://schemas.microsoft.com/office/drawing/2014/main" id="{DE6E1960-966B-5720-D6F8-837D906E3106}"/>
              </a:ext>
            </a:extLst>
          </p:cNvPr>
          <p:cNvGrpSpPr/>
          <p:nvPr/>
        </p:nvGrpSpPr>
        <p:grpSpPr>
          <a:xfrm>
            <a:off x="4391477" y="5522705"/>
            <a:ext cx="3630097" cy="276999"/>
            <a:chOff x="4811797" y="6170775"/>
            <a:chExt cx="3630097" cy="276999"/>
          </a:xfrm>
        </p:grpSpPr>
        <p:grpSp>
          <p:nvGrpSpPr>
            <p:cNvPr id="42" name="Group 41">
              <a:extLst>
                <a:ext uri="{FF2B5EF4-FFF2-40B4-BE49-F238E27FC236}">
                  <a16:creationId xmlns:a16="http://schemas.microsoft.com/office/drawing/2014/main" id="{D324A4F3-A0B4-9E2F-D2A5-7DE0559E9A99}"/>
                </a:ext>
              </a:extLst>
            </p:cNvPr>
            <p:cNvGrpSpPr/>
            <p:nvPr/>
          </p:nvGrpSpPr>
          <p:grpSpPr>
            <a:xfrm>
              <a:off x="4811797" y="6170775"/>
              <a:ext cx="510496" cy="276999"/>
              <a:chOff x="4943872" y="6135289"/>
              <a:chExt cx="510496" cy="276999"/>
            </a:xfrm>
          </p:grpSpPr>
          <p:sp>
            <p:nvSpPr>
              <p:cNvPr id="40" name="Rectangle 39">
                <a:extLst>
                  <a:ext uri="{FF2B5EF4-FFF2-40B4-BE49-F238E27FC236}">
                    <a16:creationId xmlns:a16="http://schemas.microsoft.com/office/drawing/2014/main" id="{121C27B6-C009-2063-6B18-F058DB2368CE}"/>
                  </a:ext>
                </a:extLst>
              </p:cNvPr>
              <p:cNvSpPr/>
              <p:nvPr/>
            </p:nvSpPr>
            <p:spPr>
              <a:xfrm>
                <a:off x="4943872" y="6218208"/>
                <a:ext cx="288032" cy="111163"/>
              </a:xfrm>
              <a:prstGeom prst="rect">
                <a:avLst/>
              </a:prstGeom>
              <a:solidFill>
                <a:srgbClr val="1F7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F6C99658-59F1-7C93-1967-5042FBA87D74}"/>
                  </a:ext>
                </a:extLst>
              </p:cNvPr>
              <p:cNvSpPr txBox="1"/>
              <p:nvPr/>
            </p:nvSpPr>
            <p:spPr>
              <a:xfrm>
                <a:off x="5210116" y="6135289"/>
                <a:ext cx="244252" cy="276999"/>
              </a:xfrm>
              <a:prstGeom prst="rect">
                <a:avLst/>
              </a:prstGeom>
              <a:noFill/>
            </p:spPr>
            <p:txBody>
              <a:bodyPr wrap="square">
                <a:spAutoFit/>
              </a:bodyPr>
              <a:lstStyle/>
              <a:p>
                <a:r>
                  <a:rPr lang="de-DE" sz="1200"/>
                  <a:t>B</a:t>
                </a:r>
                <a:endParaRPr lang="en-US" sz="1200"/>
              </a:p>
            </p:txBody>
          </p:sp>
        </p:grpSp>
        <p:grpSp>
          <p:nvGrpSpPr>
            <p:cNvPr id="43" name="Group 42">
              <a:extLst>
                <a:ext uri="{FF2B5EF4-FFF2-40B4-BE49-F238E27FC236}">
                  <a16:creationId xmlns:a16="http://schemas.microsoft.com/office/drawing/2014/main" id="{9EFC2890-DE4C-270C-9508-2166D4C5D07A}"/>
                </a:ext>
              </a:extLst>
            </p:cNvPr>
            <p:cNvGrpSpPr/>
            <p:nvPr/>
          </p:nvGrpSpPr>
          <p:grpSpPr>
            <a:xfrm>
              <a:off x="5498148" y="6170775"/>
              <a:ext cx="510496" cy="276999"/>
              <a:chOff x="4943872" y="6135289"/>
              <a:chExt cx="510496" cy="276999"/>
            </a:xfrm>
          </p:grpSpPr>
          <p:sp>
            <p:nvSpPr>
              <p:cNvPr id="44" name="Rectangle 43">
                <a:extLst>
                  <a:ext uri="{FF2B5EF4-FFF2-40B4-BE49-F238E27FC236}">
                    <a16:creationId xmlns:a16="http://schemas.microsoft.com/office/drawing/2014/main" id="{44045706-6A8B-2CC3-1B73-823A7B36A456}"/>
                  </a:ext>
                </a:extLst>
              </p:cNvPr>
              <p:cNvSpPr/>
              <p:nvPr/>
            </p:nvSpPr>
            <p:spPr>
              <a:xfrm>
                <a:off x="4943872" y="6218208"/>
                <a:ext cx="288032" cy="111163"/>
              </a:xfrm>
              <a:prstGeom prst="rect">
                <a:avLst/>
              </a:prstGeom>
              <a:solidFill>
                <a:srgbClr val="FF7F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4A3782E2-9F28-611E-DB75-03E50974C604}"/>
                  </a:ext>
                </a:extLst>
              </p:cNvPr>
              <p:cNvSpPr txBox="1"/>
              <p:nvPr/>
            </p:nvSpPr>
            <p:spPr>
              <a:xfrm>
                <a:off x="5210116" y="6135289"/>
                <a:ext cx="244252" cy="276999"/>
              </a:xfrm>
              <a:prstGeom prst="rect">
                <a:avLst/>
              </a:prstGeom>
              <a:noFill/>
            </p:spPr>
            <p:txBody>
              <a:bodyPr wrap="square">
                <a:spAutoFit/>
              </a:bodyPr>
              <a:lstStyle/>
              <a:p>
                <a:r>
                  <a:rPr lang="de-DE" sz="1200"/>
                  <a:t>D</a:t>
                </a:r>
                <a:endParaRPr lang="en-US" sz="1200"/>
              </a:p>
            </p:txBody>
          </p:sp>
        </p:grpSp>
        <p:grpSp>
          <p:nvGrpSpPr>
            <p:cNvPr id="46" name="Group 45">
              <a:extLst>
                <a:ext uri="{FF2B5EF4-FFF2-40B4-BE49-F238E27FC236}">
                  <a16:creationId xmlns:a16="http://schemas.microsoft.com/office/drawing/2014/main" id="{8DC3D525-F354-F175-9FBC-59DBDA51321C}"/>
                </a:ext>
              </a:extLst>
            </p:cNvPr>
            <p:cNvGrpSpPr/>
            <p:nvPr/>
          </p:nvGrpSpPr>
          <p:grpSpPr>
            <a:xfrm>
              <a:off x="6184499" y="6170775"/>
              <a:ext cx="510496" cy="276999"/>
              <a:chOff x="4943872" y="6135289"/>
              <a:chExt cx="510496" cy="276999"/>
            </a:xfrm>
          </p:grpSpPr>
          <p:sp>
            <p:nvSpPr>
              <p:cNvPr id="47" name="Rectangle 46">
                <a:extLst>
                  <a:ext uri="{FF2B5EF4-FFF2-40B4-BE49-F238E27FC236}">
                    <a16:creationId xmlns:a16="http://schemas.microsoft.com/office/drawing/2014/main" id="{6D9FAD99-3E44-5B1B-7901-70727671BEA3}"/>
                  </a:ext>
                </a:extLst>
              </p:cNvPr>
              <p:cNvSpPr/>
              <p:nvPr/>
            </p:nvSpPr>
            <p:spPr>
              <a:xfrm>
                <a:off x="4943872" y="6218208"/>
                <a:ext cx="288032" cy="111163"/>
              </a:xfrm>
              <a:prstGeom prst="rect">
                <a:avLst/>
              </a:prstGeom>
              <a:solidFill>
                <a:srgbClr val="2CA0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FFFED84B-F8E4-BBBC-F666-589B7DCAF98E}"/>
                  </a:ext>
                </a:extLst>
              </p:cNvPr>
              <p:cNvSpPr txBox="1"/>
              <p:nvPr/>
            </p:nvSpPr>
            <p:spPr>
              <a:xfrm>
                <a:off x="5210116" y="6135289"/>
                <a:ext cx="244252" cy="276999"/>
              </a:xfrm>
              <a:prstGeom prst="rect">
                <a:avLst/>
              </a:prstGeom>
              <a:noFill/>
            </p:spPr>
            <p:txBody>
              <a:bodyPr wrap="square">
                <a:spAutoFit/>
              </a:bodyPr>
              <a:lstStyle/>
              <a:p>
                <a:r>
                  <a:rPr lang="de-DE" sz="1200"/>
                  <a:t>E</a:t>
                </a:r>
                <a:endParaRPr lang="en-US" sz="1200"/>
              </a:p>
            </p:txBody>
          </p:sp>
        </p:grpSp>
        <p:grpSp>
          <p:nvGrpSpPr>
            <p:cNvPr id="49" name="Group 48">
              <a:extLst>
                <a:ext uri="{FF2B5EF4-FFF2-40B4-BE49-F238E27FC236}">
                  <a16:creationId xmlns:a16="http://schemas.microsoft.com/office/drawing/2014/main" id="{63A59DFD-61FB-C871-A646-86AAD091BBD8}"/>
                </a:ext>
              </a:extLst>
            </p:cNvPr>
            <p:cNvGrpSpPr/>
            <p:nvPr/>
          </p:nvGrpSpPr>
          <p:grpSpPr>
            <a:xfrm>
              <a:off x="6870850" y="6170775"/>
              <a:ext cx="510496" cy="276999"/>
              <a:chOff x="4943872" y="6135289"/>
              <a:chExt cx="510496" cy="276999"/>
            </a:xfrm>
          </p:grpSpPr>
          <p:sp>
            <p:nvSpPr>
              <p:cNvPr id="50" name="Rectangle 49">
                <a:extLst>
                  <a:ext uri="{FF2B5EF4-FFF2-40B4-BE49-F238E27FC236}">
                    <a16:creationId xmlns:a16="http://schemas.microsoft.com/office/drawing/2014/main" id="{C5B86772-A731-5EA7-619F-8CE5A48FD881}"/>
                  </a:ext>
                </a:extLst>
              </p:cNvPr>
              <p:cNvSpPr/>
              <p:nvPr/>
            </p:nvSpPr>
            <p:spPr>
              <a:xfrm>
                <a:off x="4943872" y="6218208"/>
                <a:ext cx="288032" cy="111163"/>
              </a:xfrm>
              <a:prstGeom prst="rect">
                <a:avLst/>
              </a:prstGeom>
              <a:solidFill>
                <a:srgbClr val="D627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a:extLst>
                  <a:ext uri="{FF2B5EF4-FFF2-40B4-BE49-F238E27FC236}">
                    <a16:creationId xmlns:a16="http://schemas.microsoft.com/office/drawing/2014/main" id="{A248C349-B382-1B27-2EF6-2BEE5B1170DD}"/>
                  </a:ext>
                </a:extLst>
              </p:cNvPr>
              <p:cNvSpPr txBox="1"/>
              <p:nvPr/>
            </p:nvSpPr>
            <p:spPr>
              <a:xfrm>
                <a:off x="5210116" y="6135289"/>
                <a:ext cx="244252" cy="276999"/>
              </a:xfrm>
              <a:prstGeom prst="rect">
                <a:avLst/>
              </a:prstGeom>
              <a:noFill/>
            </p:spPr>
            <p:txBody>
              <a:bodyPr wrap="square">
                <a:spAutoFit/>
              </a:bodyPr>
              <a:lstStyle/>
              <a:p>
                <a:r>
                  <a:rPr lang="de-DE" sz="1200"/>
                  <a:t>G</a:t>
                </a:r>
                <a:endParaRPr lang="en-US" sz="1200"/>
              </a:p>
            </p:txBody>
          </p:sp>
        </p:grpSp>
        <p:grpSp>
          <p:nvGrpSpPr>
            <p:cNvPr id="53" name="Group 52">
              <a:extLst>
                <a:ext uri="{FF2B5EF4-FFF2-40B4-BE49-F238E27FC236}">
                  <a16:creationId xmlns:a16="http://schemas.microsoft.com/office/drawing/2014/main" id="{44679687-7121-524B-A966-D9118CFA7123}"/>
                </a:ext>
              </a:extLst>
            </p:cNvPr>
            <p:cNvGrpSpPr/>
            <p:nvPr/>
          </p:nvGrpSpPr>
          <p:grpSpPr>
            <a:xfrm>
              <a:off x="7552440" y="6170775"/>
              <a:ext cx="889454" cy="276999"/>
              <a:chOff x="4943872" y="6135289"/>
              <a:chExt cx="889454" cy="276999"/>
            </a:xfrm>
          </p:grpSpPr>
          <p:sp>
            <p:nvSpPr>
              <p:cNvPr id="54" name="Rectangle 53">
                <a:extLst>
                  <a:ext uri="{FF2B5EF4-FFF2-40B4-BE49-F238E27FC236}">
                    <a16:creationId xmlns:a16="http://schemas.microsoft.com/office/drawing/2014/main" id="{BD769DFC-D43C-92EC-D669-B8BF6305D75B}"/>
                  </a:ext>
                </a:extLst>
              </p:cNvPr>
              <p:cNvSpPr/>
              <p:nvPr/>
            </p:nvSpPr>
            <p:spPr>
              <a:xfrm>
                <a:off x="4943872" y="6218208"/>
                <a:ext cx="288032" cy="11116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920B3E8B-4860-985E-69DD-7503FBE65D18}"/>
                  </a:ext>
                </a:extLst>
              </p:cNvPr>
              <p:cNvSpPr txBox="1"/>
              <p:nvPr/>
            </p:nvSpPr>
            <p:spPr>
              <a:xfrm>
                <a:off x="5210115" y="6135289"/>
                <a:ext cx="623211" cy="276999"/>
              </a:xfrm>
              <a:prstGeom prst="rect">
                <a:avLst/>
              </a:prstGeom>
              <a:noFill/>
            </p:spPr>
            <p:txBody>
              <a:bodyPr wrap="square">
                <a:spAutoFit/>
              </a:bodyPr>
              <a:lstStyle/>
              <a:p>
                <a:r>
                  <a:rPr lang="de-DE" sz="1200"/>
                  <a:t>Global</a:t>
                </a:r>
                <a:endParaRPr lang="en-US" sz="1200"/>
              </a:p>
            </p:txBody>
          </p:sp>
        </p:grpSp>
      </p:grpSp>
      <p:sp>
        <p:nvSpPr>
          <p:cNvPr id="9" name="Datumsplatzhalter 13">
            <a:extLst>
              <a:ext uri="{FF2B5EF4-FFF2-40B4-BE49-F238E27FC236}">
                <a16:creationId xmlns:a16="http://schemas.microsoft.com/office/drawing/2014/main" id="{E02EA2B1-9145-087C-4FF1-5B6A91E1B73E}"/>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
        <p:nvSpPr>
          <p:cNvPr id="10" name="Rectangle 35">
            <a:extLst>
              <a:ext uri="{FF2B5EF4-FFF2-40B4-BE49-F238E27FC236}">
                <a16:creationId xmlns:a16="http://schemas.microsoft.com/office/drawing/2014/main" id="{EC13196B-D0E0-4B1B-68A2-2372F05CA4DB}"/>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9A63BE89-24CD-4E4B-E7DD-B6DC8615C91E}"/>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D783D898-CCC4-278F-2DA1-982658AADD75}"/>
              </a:ext>
            </a:extLst>
          </p:cNvPr>
          <p:cNvPicPr>
            <a:picLocks noChangeAspect="1"/>
          </p:cNvPicPr>
          <p:nvPr/>
        </p:nvPicPr>
        <p:blipFill>
          <a:blip r:embed="rId5"/>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C21A6092-166F-33B3-C78D-70A8FEDF4A9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20427051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0544A-7136-0BFB-5082-0F94701B996B}"/>
            </a:ext>
          </a:extLst>
        </p:cNvPr>
        <p:cNvGrpSpPr/>
        <p:nvPr/>
      </p:nvGrpSpPr>
      <p:grpSpPr>
        <a:xfrm>
          <a:off x="0" y="0"/>
          <a:ext cx="0" cy="0"/>
          <a:chOff x="0" y="0"/>
          <a:chExt cx="0" cy="0"/>
        </a:xfrm>
      </p:grpSpPr>
      <p:sp>
        <p:nvSpPr>
          <p:cNvPr id="10" name="Rectangle 35">
            <a:extLst>
              <a:ext uri="{FF2B5EF4-FFF2-40B4-BE49-F238E27FC236}">
                <a16:creationId xmlns:a16="http://schemas.microsoft.com/office/drawing/2014/main" id="{12177169-4F4A-24D3-92DD-E5EC2406899D}"/>
              </a:ext>
            </a:extLst>
          </p:cNvPr>
          <p:cNvSpPr/>
          <p:nvPr/>
        </p:nvSpPr>
        <p:spPr>
          <a:xfrm>
            <a:off x="10430300" y="-12168"/>
            <a:ext cx="1761700" cy="16409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oliennummernplatzhalter 10">
            <a:extLst>
              <a:ext uri="{FF2B5EF4-FFF2-40B4-BE49-F238E27FC236}">
                <a16:creationId xmlns:a16="http://schemas.microsoft.com/office/drawing/2014/main" id="{5882E938-3F01-5A3A-925E-4BC7D2FEE037}"/>
              </a:ext>
            </a:extLst>
          </p:cNvPr>
          <p:cNvSpPr>
            <a:spLocks noGrp="1"/>
          </p:cNvSpPr>
          <p:nvPr>
            <p:ph type="sldNum" sz="quarter" idx="20"/>
          </p:nvPr>
        </p:nvSpPr>
        <p:spPr/>
        <p:txBody>
          <a:bodyPr/>
          <a:lstStyle/>
          <a:p>
            <a:r>
              <a:rPr lang="de-DE"/>
              <a:t>32</a:t>
            </a:r>
          </a:p>
        </p:txBody>
      </p:sp>
      <p:sp>
        <p:nvSpPr>
          <p:cNvPr id="23" name="Rectangle 22">
            <a:extLst>
              <a:ext uri="{FF2B5EF4-FFF2-40B4-BE49-F238E27FC236}">
                <a16:creationId xmlns:a16="http://schemas.microsoft.com/office/drawing/2014/main" id="{94EB52C7-5C34-B303-E55F-387577C09A68}"/>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529866CA-1123-E273-C494-4B98E75C49F1}"/>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2DDE1AA3-ED24-A904-DF8B-C3FAA5C755B4}"/>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Similarity</a:t>
            </a:r>
            <a:r>
              <a:rPr lang="en-GB" sz="2800"/>
              <a:t>-</a:t>
            </a:r>
            <a:r>
              <a:rPr lang="de-DE" sz="2800"/>
              <a:t>Level Transparency</a:t>
            </a:r>
            <a:endParaRPr lang="en-AT" sz="2800"/>
          </a:p>
        </p:txBody>
      </p:sp>
      <p:pic>
        <p:nvPicPr>
          <p:cNvPr id="13" name="Picture 12" descr="A screenshot of a computer screen&#10;&#10;AI-generated content may be incorrect.">
            <a:extLst>
              <a:ext uri="{FF2B5EF4-FFF2-40B4-BE49-F238E27FC236}">
                <a16:creationId xmlns:a16="http://schemas.microsoft.com/office/drawing/2014/main" id="{5F6C00C7-1CEF-B322-0FA4-6A1922012A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3843" y="1372254"/>
            <a:ext cx="4495827" cy="4941168"/>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ACDD822F-7CEC-D249-5B5A-CF06A757AAE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40050" y="1372255"/>
            <a:ext cx="4664462" cy="4941168"/>
          </a:xfrm>
          <a:prstGeom prst="rect">
            <a:avLst/>
          </a:prstGeom>
        </p:spPr>
      </p:pic>
      <p:sp>
        <p:nvSpPr>
          <p:cNvPr id="17" name="TextBox 16">
            <a:extLst>
              <a:ext uri="{FF2B5EF4-FFF2-40B4-BE49-F238E27FC236}">
                <a16:creationId xmlns:a16="http://schemas.microsoft.com/office/drawing/2014/main" id="{37F8A0BA-F451-20FF-8F12-B5B551FB0F3C}"/>
              </a:ext>
            </a:extLst>
          </p:cNvPr>
          <p:cNvSpPr txBox="1"/>
          <p:nvPr/>
        </p:nvSpPr>
        <p:spPr>
          <a:xfrm rot="16200000">
            <a:off x="8869595" y="3739785"/>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9" name="Datumsplatzhalter 13">
            <a:extLst>
              <a:ext uri="{FF2B5EF4-FFF2-40B4-BE49-F238E27FC236}">
                <a16:creationId xmlns:a16="http://schemas.microsoft.com/office/drawing/2014/main" id="{334346C7-975B-BA1B-1254-7095B34B4735}"/>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01C45C4A-2C69-AB0F-DAF6-0D619BB3FC19}"/>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23FEE967-45B0-6C91-8374-82FA482EA406}"/>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3" name="Picture 2">
            <a:extLst>
              <a:ext uri="{FF2B5EF4-FFF2-40B4-BE49-F238E27FC236}">
                <a16:creationId xmlns:a16="http://schemas.microsoft.com/office/drawing/2014/main" id="{7D30001A-9A2D-EF95-FA51-CAB93BC8F31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42204000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25E2E-CF48-606A-C7B9-A1AECA7BC73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ECC0C7A-2B34-459F-E0E5-1B964C074728}"/>
              </a:ext>
            </a:extLst>
          </p:cNvPr>
          <p:cNvSpPr/>
          <p:nvPr/>
        </p:nvSpPr>
        <p:spPr>
          <a:xfrm>
            <a:off x="10888960" y="12871"/>
            <a:ext cx="1303040" cy="13719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oliennummernplatzhalter 10">
            <a:extLst>
              <a:ext uri="{FF2B5EF4-FFF2-40B4-BE49-F238E27FC236}">
                <a16:creationId xmlns:a16="http://schemas.microsoft.com/office/drawing/2014/main" id="{DF06E1C1-FE2A-4DAE-0020-6F0FDB62C652}"/>
              </a:ext>
            </a:extLst>
          </p:cNvPr>
          <p:cNvSpPr>
            <a:spLocks noGrp="1"/>
          </p:cNvSpPr>
          <p:nvPr>
            <p:ph type="sldNum" sz="quarter" idx="20"/>
          </p:nvPr>
        </p:nvSpPr>
        <p:spPr/>
        <p:txBody>
          <a:bodyPr/>
          <a:lstStyle/>
          <a:p>
            <a:r>
              <a:rPr lang="de-DE"/>
              <a:t>32</a:t>
            </a:r>
          </a:p>
        </p:txBody>
      </p:sp>
      <p:sp>
        <p:nvSpPr>
          <p:cNvPr id="23" name="Rectangle 22">
            <a:extLst>
              <a:ext uri="{FF2B5EF4-FFF2-40B4-BE49-F238E27FC236}">
                <a16:creationId xmlns:a16="http://schemas.microsoft.com/office/drawing/2014/main" id="{17ACA2A5-F74B-FC28-6243-C45D11BBC215}"/>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F34897E4-FA9E-0AF7-D359-04D52BB287A2}"/>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96622948-102C-4EEC-4C1F-DC6A9BA40BC9}"/>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Similarity</a:t>
            </a:r>
            <a:r>
              <a:rPr lang="en-GB" sz="2800"/>
              <a:t>-</a:t>
            </a:r>
            <a:r>
              <a:rPr lang="de-DE" sz="2800"/>
              <a:t>Level Transparency</a:t>
            </a:r>
            <a:endParaRPr lang="en-AT" sz="2800"/>
          </a:p>
        </p:txBody>
      </p:sp>
      <p:pic>
        <p:nvPicPr>
          <p:cNvPr id="13" name="Picture 12" descr="A screenshot of a computer screen&#10;&#10;AI-generated content may be incorrect.">
            <a:extLst>
              <a:ext uri="{FF2B5EF4-FFF2-40B4-BE49-F238E27FC236}">
                <a16:creationId xmlns:a16="http://schemas.microsoft.com/office/drawing/2014/main" id="{802FDE09-2E69-9993-A7BA-6146FAB716CC}"/>
              </a:ext>
            </a:extLst>
          </p:cNvPr>
          <p:cNvPicPr>
            <a:picLocks noChangeAspect="1"/>
          </p:cNvPicPr>
          <p:nvPr/>
        </p:nvPicPr>
        <p:blipFill>
          <a:blip r:embed="rId3" cstate="print">
            <a:alphaModFix amt="30000"/>
            <a:extLst>
              <a:ext uri="{28A0092B-C50C-407E-A947-70E740481C1C}">
                <a14:useLocalDpi xmlns:a14="http://schemas.microsoft.com/office/drawing/2010/main" val="0"/>
              </a:ext>
            </a:extLst>
          </a:blip>
          <a:stretch>
            <a:fillRect/>
          </a:stretch>
        </p:blipFill>
        <p:spPr>
          <a:xfrm>
            <a:off x="1263843" y="1372254"/>
            <a:ext cx="4495827" cy="4941168"/>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AB87215C-B4F2-4048-80E3-6CF8B539341B}"/>
              </a:ext>
            </a:extLst>
          </p:cNvPr>
          <p:cNvPicPr>
            <a:picLocks noChangeAspect="1"/>
          </p:cNvPicPr>
          <p:nvPr/>
        </p:nvPicPr>
        <p:blipFill>
          <a:blip r:embed="rId4" cstate="print">
            <a:alphaModFix amt="30000"/>
            <a:extLst>
              <a:ext uri="{28A0092B-C50C-407E-A947-70E740481C1C}">
                <a14:useLocalDpi xmlns:a14="http://schemas.microsoft.com/office/drawing/2010/main" val="0"/>
              </a:ext>
            </a:extLst>
          </a:blip>
          <a:stretch>
            <a:fillRect/>
          </a:stretch>
        </p:blipFill>
        <p:spPr>
          <a:xfrm>
            <a:off x="6040050" y="1372255"/>
            <a:ext cx="4664462" cy="4941168"/>
          </a:xfrm>
          <a:prstGeom prst="rect">
            <a:avLst/>
          </a:prstGeom>
        </p:spPr>
      </p:pic>
      <p:sp>
        <p:nvSpPr>
          <p:cNvPr id="17" name="TextBox 16">
            <a:extLst>
              <a:ext uri="{FF2B5EF4-FFF2-40B4-BE49-F238E27FC236}">
                <a16:creationId xmlns:a16="http://schemas.microsoft.com/office/drawing/2014/main" id="{95E7365F-E03E-EF2C-FD3A-0EF051DA162F}"/>
              </a:ext>
            </a:extLst>
          </p:cNvPr>
          <p:cNvSpPr txBox="1"/>
          <p:nvPr/>
        </p:nvSpPr>
        <p:spPr>
          <a:xfrm rot="16200000">
            <a:off x="8869595" y="3739785"/>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pic>
        <p:nvPicPr>
          <p:cNvPr id="8" name="Picture 7" descr="A screenshot of a computer screen&#10;&#10;AI-generated content may be incorrect.">
            <a:extLst>
              <a:ext uri="{FF2B5EF4-FFF2-40B4-BE49-F238E27FC236}">
                <a16:creationId xmlns:a16="http://schemas.microsoft.com/office/drawing/2014/main" id="{A333715F-7A3D-42B2-2656-7D1F258BE406}"/>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32203" t="10534" r="32560" b="51334"/>
          <a:stretch>
            <a:fillRect/>
          </a:stretch>
        </p:blipFill>
        <p:spPr>
          <a:xfrm>
            <a:off x="2711624" y="1892808"/>
            <a:ext cx="1584176" cy="1884173"/>
          </a:xfrm>
          <a:prstGeom prst="rect">
            <a:avLst/>
          </a:prstGeom>
        </p:spPr>
      </p:pic>
      <p:sp>
        <p:nvSpPr>
          <p:cNvPr id="9" name="Rectangle 8">
            <a:extLst>
              <a:ext uri="{FF2B5EF4-FFF2-40B4-BE49-F238E27FC236}">
                <a16:creationId xmlns:a16="http://schemas.microsoft.com/office/drawing/2014/main" id="{A59026AC-E14E-1006-6E61-55E1636E8630}"/>
              </a:ext>
            </a:extLst>
          </p:cNvPr>
          <p:cNvSpPr/>
          <p:nvPr/>
        </p:nvSpPr>
        <p:spPr>
          <a:xfrm>
            <a:off x="2711624" y="1904868"/>
            <a:ext cx="1584176" cy="1872114"/>
          </a:xfrm>
          <a:prstGeom prst="rect">
            <a:avLst/>
          </a:prstGeom>
          <a:noFill/>
          <a:ln w="57150">
            <a:solidFill>
              <a:srgbClr val="0047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51789F6E-CAE5-7951-AA87-CD812340E930}"/>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A99320C8-B2E6-3B5D-5115-9E87F702BCE3}"/>
              </a:ext>
            </a:extLst>
          </p:cNvPr>
          <p:cNvPicPr>
            <a:picLocks noChangeAspect="1"/>
          </p:cNvPicPr>
          <p:nvPr/>
        </p:nvPicPr>
        <p:blipFill>
          <a:blip r:embed="rId6"/>
          <a:stretch>
            <a:fillRect/>
          </a:stretch>
        </p:blipFill>
        <p:spPr>
          <a:xfrm>
            <a:off x="10401009" y="65646"/>
            <a:ext cx="1784309" cy="491072"/>
          </a:xfrm>
          <a:prstGeom prst="rect">
            <a:avLst/>
          </a:prstGeom>
        </p:spPr>
      </p:pic>
      <p:sp>
        <p:nvSpPr>
          <p:cNvPr id="19" name="Datumsplatzhalter 13">
            <a:extLst>
              <a:ext uri="{FF2B5EF4-FFF2-40B4-BE49-F238E27FC236}">
                <a16:creationId xmlns:a16="http://schemas.microsoft.com/office/drawing/2014/main" id="{0084FB91-2ACC-13AA-E957-2AF136235FD9}"/>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B76C0B8F-4B61-0F53-246C-AE07806F787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42745957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AFCAB-C1E6-0336-2846-6E50BC4C148C}"/>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76FC69B4-CF6B-DB3D-F914-6928CF57AA4D}"/>
              </a:ext>
            </a:extLst>
          </p:cNvPr>
          <p:cNvSpPr>
            <a:spLocks noGrp="1"/>
          </p:cNvSpPr>
          <p:nvPr>
            <p:ph type="sldNum" sz="quarter" idx="20"/>
          </p:nvPr>
        </p:nvSpPr>
        <p:spPr/>
        <p:txBody>
          <a:bodyPr/>
          <a:lstStyle/>
          <a:p>
            <a:r>
              <a:rPr lang="de-DE"/>
              <a:t>32</a:t>
            </a:r>
          </a:p>
        </p:txBody>
      </p:sp>
      <p:sp>
        <p:nvSpPr>
          <p:cNvPr id="23" name="Rectangle 22">
            <a:extLst>
              <a:ext uri="{FF2B5EF4-FFF2-40B4-BE49-F238E27FC236}">
                <a16:creationId xmlns:a16="http://schemas.microsoft.com/office/drawing/2014/main" id="{748E4AA9-9207-4B04-DD5E-5CE43BFF416C}"/>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7B011073-7806-6CCE-0366-2DD97D34DAA7}"/>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DAF61F1B-10AD-8B8F-AC05-1602C86500AF}"/>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Similarity</a:t>
            </a:r>
            <a:r>
              <a:rPr lang="en-GB" sz="2800"/>
              <a:t>-</a:t>
            </a:r>
            <a:r>
              <a:rPr lang="de-DE" sz="2800"/>
              <a:t>Level Transparency</a:t>
            </a:r>
            <a:endParaRPr lang="en-AT" sz="2800"/>
          </a:p>
        </p:txBody>
      </p:sp>
      <p:pic>
        <p:nvPicPr>
          <p:cNvPr id="13" name="Picture 12" descr="A screenshot of a computer screen&#10;&#10;AI-generated content may be incorrect.">
            <a:extLst>
              <a:ext uri="{FF2B5EF4-FFF2-40B4-BE49-F238E27FC236}">
                <a16:creationId xmlns:a16="http://schemas.microsoft.com/office/drawing/2014/main" id="{E36DBC00-8388-1DBD-DEDE-EE504F604085}"/>
              </a:ext>
            </a:extLst>
          </p:cNvPr>
          <p:cNvPicPr>
            <a:picLocks noChangeAspect="1"/>
          </p:cNvPicPr>
          <p:nvPr/>
        </p:nvPicPr>
        <p:blipFill>
          <a:blip r:embed="rId3" cstate="print">
            <a:alphaModFix amt="30000"/>
            <a:extLst>
              <a:ext uri="{28A0092B-C50C-407E-A947-70E740481C1C}">
                <a14:useLocalDpi xmlns:a14="http://schemas.microsoft.com/office/drawing/2010/main" val="0"/>
              </a:ext>
            </a:extLst>
          </a:blip>
          <a:stretch>
            <a:fillRect/>
          </a:stretch>
        </p:blipFill>
        <p:spPr>
          <a:xfrm>
            <a:off x="1263843" y="1372254"/>
            <a:ext cx="4495827" cy="4941168"/>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18E0173F-EADB-7962-277C-0D5752F1B251}"/>
              </a:ext>
            </a:extLst>
          </p:cNvPr>
          <p:cNvPicPr>
            <a:picLocks noChangeAspect="1"/>
          </p:cNvPicPr>
          <p:nvPr/>
        </p:nvPicPr>
        <p:blipFill>
          <a:blip r:embed="rId4" cstate="print">
            <a:alphaModFix amt="30000"/>
            <a:extLst>
              <a:ext uri="{28A0092B-C50C-407E-A947-70E740481C1C}">
                <a14:useLocalDpi xmlns:a14="http://schemas.microsoft.com/office/drawing/2010/main" val="0"/>
              </a:ext>
            </a:extLst>
          </a:blip>
          <a:stretch>
            <a:fillRect/>
          </a:stretch>
        </p:blipFill>
        <p:spPr>
          <a:xfrm>
            <a:off x="6040050" y="1372255"/>
            <a:ext cx="4664462" cy="4941168"/>
          </a:xfrm>
          <a:prstGeom prst="rect">
            <a:avLst/>
          </a:prstGeom>
        </p:spPr>
      </p:pic>
      <p:sp>
        <p:nvSpPr>
          <p:cNvPr id="17" name="TextBox 16">
            <a:extLst>
              <a:ext uri="{FF2B5EF4-FFF2-40B4-BE49-F238E27FC236}">
                <a16:creationId xmlns:a16="http://schemas.microsoft.com/office/drawing/2014/main" id="{A5328719-9B84-2F05-3689-4CFA3F6EB2C0}"/>
              </a:ext>
            </a:extLst>
          </p:cNvPr>
          <p:cNvSpPr txBox="1"/>
          <p:nvPr/>
        </p:nvSpPr>
        <p:spPr>
          <a:xfrm rot="16200000">
            <a:off x="8869595" y="3739785"/>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pic>
        <p:nvPicPr>
          <p:cNvPr id="8" name="Picture 7" descr="A screenshot of a computer screen&#10;&#10;AI-generated content may be incorrect.">
            <a:extLst>
              <a:ext uri="{FF2B5EF4-FFF2-40B4-BE49-F238E27FC236}">
                <a16:creationId xmlns:a16="http://schemas.microsoft.com/office/drawing/2014/main" id="{A366F45C-7C61-22F3-701E-DA5E57F6DCE2}"/>
              </a:ext>
            </a:extLst>
          </p:cNvPr>
          <p:cNvPicPr>
            <a:picLocks noChangeAspect="1"/>
          </p:cNvPicPr>
          <p:nvPr/>
        </p:nvPicPr>
        <p:blipFill>
          <a:blip r:embed="rId3" cstate="print">
            <a:alphaModFix/>
            <a:extLst>
              <a:ext uri="{28A0092B-C50C-407E-A947-70E740481C1C}">
                <a14:useLocalDpi xmlns:a14="http://schemas.microsoft.com/office/drawing/2010/main" val="0"/>
              </a:ext>
            </a:extLst>
          </a:blip>
          <a:srcRect l="32203" t="45995" r="32560" b="35060"/>
          <a:stretch>
            <a:fillRect/>
          </a:stretch>
        </p:blipFill>
        <p:spPr>
          <a:xfrm>
            <a:off x="2711624" y="3645024"/>
            <a:ext cx="1584176" cy="936104"/>
          </a:xfrm>
          <a:prstGeom prst="rect">
            <a:avLst/>
          </a:prstGeom>
        </p:spPr>
      </p:pic>
      <p:sp>
        <p:nvSpPr>
          <p:cNvPr id="9" name="Rectangle 8">
            <a:extLst>
              <a:ext uri="{FF2B5EF4-FFF2-40B4-BE49-F238E27FC236}">
                <a16:creationId xmlns:a16="http://schemas.microsoft.com/office/drawing/2014/main" id="{9953CB0A-6BF3-9D80-122F-E49155140EA3}"/>
              </a:ext>
            </a:extLst>
          </p:cNvPr>
          <p:cNvSpPr/>
          <p:nvPr/>
        </p:nvSpPr>
        <p:spPr>
          <a:xfrm>
            <a:off x="2711624" y="3644928"/>
            <a:ext cx="1584176" cy="936105"/>
          </a:xfrm>
          <a:prstGeom prst="rect">
            <a:avLst/>
          </a:prstGeom>
          <a:noFill/>
          <a:ln w="57150">
            <a:solidFill>
              <a:srgbClr val="0047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5">
            <a:extLst>
              <a:ext uri="{FF2B5EF4-FFF2-40B4-BE49-F238E27FC236}">
                <a16:creationId xmlns:a16="http://schemas.microsoft.com/office/drawing/2014/main" id="{AE7CCB96-9938-831B-AE74-B8CB386FD88E}"/>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29" descr="Ein Bild, das Entwurf, Symbol, Clipart, Grafiken enthält.&#10;&#10;KI-generierte Inhalte können fehlerhaft sein.">
            <a:extLst>
              <a:ext uri="{FF2B5EF4-FFF2-40B4-BE49-F238E27FC236}">
                <a16:creationId xmlns:a16="http://schemas.microsoft.com/office/drawing/2014/main" id="{DAF854D3-51D3-2FEA-48F5-E4DF71027F58}"/>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15" name="Grafik 14" descr="Ein Bild, das Logo, Symbol, Grafiken, Design enthält.&#10;&#10;KI-generierte Inhalte können fehlerhaft sein.">
            <a:extLst>
              <a:ext uri="{FF2B5EF4-FFF2-40B4-BE49-F238E27FC236}">
                <a16:creationId xmlns:a16="http://schemas.microsoft.com/office/drawing/2014/main" id="{3BED8868-308F-26CF-CA8E-A2B522EDAD82}"/>
              </a:ext>
            </a:extLst>
          </p:cNvPr>
          <p:cNvPicPr>
            <a:picLocks noChangeAspect="1"/>
          </p:cNvPicPr>
          <p:nvPr/>
        </p:nvPicPr>
        <p:blipFill>
          <a:blip r:embed="rId6"/>
          <a:stretch>
            <a:fillRect/>
          </a:stretch>
        </p:blipFill>
        <p:spPr>
          <a:xfrm>
            <a:off x="10401009" y="65646"/>
            <a:ext cx="1784309" cy="491072"/>
          </a:xfrm>
          <a:prstGeom prst="rect">
            <a:avLst/>
          </a:prstGeom>
        </p:spPr>
      </p:pic>
      <p:sp>
        <p:nvSpPr>
          <p:cNvPr id="19" name="Datumsplatzhalter 13">
            <a:extLst>
              <a:ext uri="{FF2B5EF4-FFF2-40B4-BE49-F238E27FC236}">
                <a16:creationId xmlns:a16="http://schemas.microsoft.com/office/drawing/2014/main" id="{EEEB61CF-C384-6227-8D9D-B79B6D29D0D0}"/>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EC99E3B6-7572-6217-B5C0-2FE3ADA18EC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21297278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92005-DA0D-0899-5DEA-0CEE4F46002E}"/>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02E0B010-D1DE-20DA-17E5-0B45133D7965}"/>
              </a:ext>
            </a:extLst>
          </p:cNvPr>
          <p:cNvSpPr>
            <a:spLocks noGrp="1"/>
          </p:cNvSpPr>
          <p:nvPr>
            <p:ph type="sldNum" sz="quarter" idx="20"/>
          </p:nvPr>
        </p:nvSpPr>
        <p:spPr/>
        <p:txBody>
          <a:bodyPr/>
          <a:lstStyle/>
          <a:p>
            <a:r>
              <a:rPr lang="de-DE"/>
              <a:t>32</a:t>
            </a:r>
          </a:p>
        </p:txBody>
      </p:sp>
      <p:sp>
        <p:nvSpPr>
          <p:cNvPr id="23" name="Rectangle 22">
            <a:extLst>
              <a:ext uri="{FF2B5EF4-FFF2-40B4-BE49-F238E27FC236}">
                <a16:creationId xmlns:a16="http://schemas.microsoft.com/office/drawing/2014/main" id="{31E9AE99-2952-83C0-E3A0-C48592642D81}"/>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88330E7A-63DF-1674-B319-B191A77B3634}"/>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64C8CD5B-02AC-C467-4311-8D89CE731BB5}"/>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Similarity</a:t>
            </a:r>
            <a:r>
              <a:rPr lang="en-GB" sz="2800"/>
              <a:t>-</a:t>
            </a:r>
            <a:r>
              <a:rPr lang="de-DE" sz="2800"/>
              <a:t>Level Transparency</a:t>
            </a:r>
            <a:endParaRPr lang="en-AT" sz="2800"/>
          </a:p>
        </p:txBody>
      </p:sp>
      <p:pic>
        <p:nvPicPr>
          <p:cNvPr id="13" name="Picture 12" descr="A screenshot of a computer screen&#10;&#10;AI-generated content may be incorrect.">
            <a:extLst>
              <a:ext uri="{FF2B5EF4-FFF2-40B4-BE49-F238E27FC236}">
                <a16:creationId xmlns:a16="http://schemas.microsoft.com/office/drawing/2014/main" id="{9BBAA5DC-514A-8AC5-FE50-C2FBF75E5BE4}"/>
              </a:ext>
            </a:extLst>
          </p:cNvPr>
          <p:cNvPicPr>
            <a:picLocks noChangeAspect="1"/>
          </p:cNvPicPr>
          <p:nvPr/>
        </p:nvPicPr>
        <p:blipFill>
          <a:blip r:embed="rId3" cstate="print">
            <a:alphaModFix amt="30000"/>
            <a:extLst>
              <a:ext uri="{28A0092B-C50C-407E-A947-70E740481C1C}">
                <a14:useLocalDpi xmlns:a14="http://schemas.microsoft.com/office/drawing/2010/main" val="0"/>
              </a:ext>
            </a:extLst>
          </a:blip>
          <a:stretch>
            <a:fillRect/>
          </a:stretch>
        </p:blipFill>
        <p:spPr>
          <a:xfrm>
            <a:off x="1263843" y="1372254"/>
            <a:ext cx="4495827" cy="4941168"/>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580AC80D-8BC3-CE6E-C858-5726D12A5BC7}"/>
              </a:ext>
            </a:extLst>
          </p:cNvPr>
          <p:cNvPicPr>
            <a:picLocks noChangeAspect="1"/>
          </p:cNvPicPr>
          <p:nvPr/>
        </p:nvPicPr>
        <p:blipFill>
          <a:blip r:embed="rId4" cstate="print">
            <a:alphaModFix amt="30000"/>
            <a:extLst>
              <a:ext uri="{28A0092B-C50C-407E-A947-70E740481C1C}">
                <a14:useLocalDpi xmlns:a14="http://schemas.microsoft.com/office/drawing/2010/main" val="0"/>
              </a:ext>
            </a:extLst>
          </a:blip>
          <a:stretch>
            <a:fillRect/>
          </a:stretch>
        </p:blipFill>
        <p:spPr>
          <a:xfrm>
            <a:off x="6040050" y="1372255"/>
            <a:ext cx="4664462" cy="4941168"/>
          </a:xfrm>
          <a:prstGeom prst="rect">
            <a:avLst/>
          </a:prstGeom>
        </p:spPr>
      </p:pic>
      <p:sp>
        <p:nvSpPr>
          <p:cNvPr id="17" name="TextBox 16">
            <a:extLst>
              <a:ext uri="{FF2B5EF4-FFF2-40B4-BE49-F238E27FC236}">
                <a16:creationId xmlns:a16="http://schemas.microsoft.com/office/drawing/2014/main" id="{BEBEABDC-E1B1-A325-B669-31C0B90B7957}"/>
              </a:ext>
            </a:extLst>
          </p:cNvPr>
          <p:cNvSpPr txBox="1"/>
          <p:nvPr/>
        </p:nvSpPr>
        <p:spPr>
          <a:xfrm rot="16200000">
            <a:off x="8869595" y="3739785"/>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pic>
        <p:nvPicPr>
          <p:cNvPr id="12" name="Picture 11" descr="A screenshot of a computer&#10;&#10;AI-generated content may be incorrect.">
            <a:extLst>
              <a:ext uri="{FF2B5EF4-FFF2-40B4-BE49-F238E27FC236}">
                <a16:creationId xmlns:a16="http://schemas.microsoft.com/office/drawing/2014/main" id="{AE011D1B-8A4E-747C-9914-D3F2B2807F35}"/>
              </a:ext>
            </a:extLst>
          </p:cNvPr>
          <p:cNvPicPr>
            <a:picLocks noChangeAspect="1"/>
          </p:cNvPicPr>
          <p:nvPr/>
        </p:nvPicPr>
        <p:blipFill>
          <a:blip r:embed="rId4" cstate="print">
            <a:alphaModFix/>
            <a:extLst>
              <a:ext uri="{28A0092B-C50C-407E-A947-70E740481C1C}">
                <a14:useLocalDpi xmlns:a14="http://schemas.microsoft.com/office/drawing/2010/main" val="0"/>
              </a:ext>
            </a:extLst>
          </a:blip>
          <a:srcRect l="33530" t="10792" r="32507" b="33588"/>
          <a:stretch>
            <a:fillRect/>
          </a:stretch>
        </p:blipFill>
        <p:spPr>
          <a:xfrm>
            <a:off x="7608168" y="1904868"/>
            <a:ext cx="1584176" cy="2748268"/>
          </a:xfrm>
          <a:prstGeom prst="rect">
            <a:avLst/>
          </a:prstGeom>
        </p:spPr>
      </p:pic>
      <p:sp>
        <p:nvSpPr>
          <p:cNvPr id="8" name="Rectangle 7">
            <a:extLst>
              <a:ext uri="{FF2B5EF4-FFF2-40B4-BE49-F238E27FC236}">
                <a16:creationId xmlns:a16="http://schemas.microsoft.com/office/drawing/2014/main" id="{795D5D77-010D-BECC-8243-2D2520CE4F16}"/>
              </a:ext>
            </a:extLst>
          </p:cNvPr>
          <p:cNvSpPr/>
          <p:nvPr/>
        </p:nvSpPr>
        <p:spPr>
          <a:xfrm>
            <a:off x="7608168" y="1904868"/>
            <a:ext cx="1584176" cy="2748268"/>
          </a:xfrm>
          <a:prstGeom prst="rect">
            <a:avLst/>
          </a:prstGeom>
          <a:noFill/>
          <a:ln w="57150">
            <a:solidFill>
              <a:srgbClr val="0047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5">
            <a:extLst>
              <a:ext uri="{FF2B5EF4-FFF2-40B4-BE49-F238E27FC236}">
                <a16:creationId xmlns:a16="http://schemas.microsoft.com/office/drawing/2014/main" id="{9B22E670-EB5A-1350-CB50-0DF2B62B58B3}"/>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8" name="Picture 29" descr="Ein Bild, das Entwurf, Symbol, Clipart, Grafiken enthält.&#10;&#10;KI-generierte Inhalte können fehlerhaft sein.">
            <a:extLst>
              <a:ext uri="{FF2B5EF4-FFF2-40B4-BE49-F238E27FC236}">
                <a16:creationId xmlns:a16="http://schemas.microsoft.com/office/drawing/2014/main" id="{62479599-DF0B-F18A-9F15-E2FEEB0C8498}"/>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0" name="Grafik 19" descr="Ein Bild, das Logo, Symbol, Grafiken, Design enthält.&#10;&#10;KI-generierte Inhalte können fehlerhaft sein.">
            <a:extLst>
              <a:ext uri="{FF2B5EF4-FFF2-40B4-BE49-F238E27FC236}">
                <a16:creationId xmlns:a16="http://schemas.microsoft.com/office/drawing/2014/main" id="{F7D0C123-9010-9B08-F135-4426C8CA8C60}"/>
              </a:ext>
            </a:extLst>
          </p:cNvPr>
          <p:cNvPicPr>
            <a:picLocks noChangeAspect="1"/>
          </p:cNvPicPr>
          <p:nvPr/>
        </p:nvPicPr>
        <p:blipFill>
          <a:blip r:embed="rId6"/>
          <a:stretch>
            <a:fillRect/>
          </a:stretch>
        </p:blipFill>
        <p:spPr>
          <a:xfrm>
            <a:off x="10401009" y="65646"/>
            <a:ext cx="1784309" cy="491072"/>
          </a:xfrm>
          <a:prstGeom prst="rect">
            <a:avLst/>
          </a:prstGeom>
        </p:spPr>
      </p:pic>
      <p:sp>
        <p:nvSpPr>
          <p:cNvPr id="22" name="Datumsplatzhalter 13">
            <a:extLst>
              <a:ext uri="{FF2B5EF4-FFF2-40B4-BE49-F238E27FC236}">
                <a16:creationId xmlns:a16="http://schemas.microsoft.com/office/drawing/2014/main" id="{21732763-4D53-A525-4AF8-4F40875E6DAC}"/>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pic>
        <p:nvPicPr>
          <p:cNvPr id="2" name="Picture 1">
            <a:extLst>
              <a:ext uri="{FF2B5EF4-FFF2-40B4-BE49-F238E27FC236}">
                <a16:creationId xmlns:a16="http://schemas.microsoft.com/office/drawing/2014/main" id="{1A271D29-ADB0-9832-2829-EF9E0A9A8C1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Tree>
    <p:extLst>
      <p:ext uri="{BB962C8B-B14F-4D97-AF65-F5344CB8AC3E}">
        <p14:creationId xmlns:p14="http://schemas.microsoft.com/office/powerpoint/2010/main" val="7461207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C5F16-CA19-914D-52EF-9F185CD9CF22}"/>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F5DF181B-458D-41F6-206C-01413E5983AD}"/>
              </a:ext>
            </a:extLst>
          </p:cNvPr>
          <p:cNvSpPr>
            <a:spLocks noGrp="1"/>
          </p:cNvSpPr>
          <p:nvPr>
            <p:ph type="sldNum" sz="quarter" idx="20"/>
          </p:nvPr>
        </p:nvSpPr>
        <p:spPr/>
        <p:txBody>
          <a:bodyPr/>
          <a:lstStyle/>
          <a:p>
            <a:r>
              <a:rPr lang="de-DE"/>
              <a:t>33</a:t>
            </a:r>
          </a:p>
        </p:txBody>
      </p:sp>
      <p:sp>
        <p:nvSpPr>
          <p:cNvPr id="23" name="Rectangle 22">
            <a:extLst>
              <a:ext uri="{FF2B5EF4-FFF2-40B4-BE49-F238E27FC236}">
                <a16:creationId xmlns:a16="http://schemas.microsoft.com/office/drawing/2014/main" id="{7ECF510B-6C42-90C9-6C0B-7397F599D3EC}"/>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AE67ECCC-2552-ED33-2F08-6A904EFE417A}"/>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081047C4-582E-D6AE-5EB4-FA0D5E0E469D}"/>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Domain Expert Annotations </a:t>
            </a:r>
            <a:endParaRPr lang="en-AT" sz="2800"/>
          </a:p>
        </p:txBody>
      </p:sp>
      <p:pic>
        <p:nvPicPr>
          <p:cNvPr id="8" name="Picture 7" descr="A collage of images of text&#10;&#10;AI-generated content may be incorrect.">
            <a:extLst>
              <a:ext uri="{FF2B5EF4-FFF2-40B4-BE49-F238E27FC236}">
                <a16:creationId xmlns:a16="http://schemas.microsoft.com/office/drawing/2014/main" id="{DB3233E8-C473-ADB4-7C9A-C062A5E16AA5}"/>
              </a:ext>
            </a:extLst>
          </p:cNvPr>
          <p:cNvPicPr>
            <a:picLocks noChangeAspect="1"/>
          </p:cNvPicPr>
          <p:nvPr/>
        </p:nvPicPr>
        <p:blipFill>
          <a:blip r:embed="rId3" cstate="print">
            <a:extLst>
              <a:ext uri="{28A0092B-C50C-407E-A947-70E740481C1C}">
                <a14:useLocalDpi xmlns:a14="http://schemas.microsoft.com/office/drawing/2010/main" val="0"/>
              </a:ext>
            </a:extLst>
          </a:blip>
          <a:srcRect t="50000"/>
          <a:stretch>
            <a:fillRect/>
          </a:stretch>
        </p:blipFill>
        <p:spPr>
          <a:xfrm>
            <a:off x="6338765" y="2128401"/>
            <a:ext cx="5085630" cy="3429000"/>
          </a:xfrm>
          <a:prstGeom prst="rect">
            <a:avLst/>
          </a:prstGeom>
        </p:spPr>
      </p:pic>
      <p:pic>
        <p:nvPicPr>
          <p:cNvPr id="9" name="Picture 8" descr="A collage of images of text&#10;&#10;AI-generated content may be incorrect.">
            <a:extLst>
              <a:ext uri="{FF2B5EF4-FFF2-40B4-BE49-F238E27FC236}">
                <a16:creationId xmlns:a16="http://schemas.microsoft.com/office/drawing/2014/main" id="{8346DFD0-073A-86DC-E45D-DD1DD6268040}"/>
              </a:ext>
            </a:extLst>
          </p:cNvPr>
          <p:cNvPicPr>
            <a:picLocks noChangeAspect="1"/>
          </p:cNvPicPr>
          <p:nvPr/>
        </p:nvPicPr>
        <p:blipFill>
          <a:blip r:embed="rId4" cstate="print">
            <a:extLst>
              <a:ext uri="{28A0092B-C50C-407E-A947-70E740481C1C}">
                <a14:useLocalDpi xmlns:a14="http://schemas.microsoft.com/office/drawing/2010/main" val="0"/>
              </a:ext>
            </a:extLst>
          </a:blip>
          <a:srcRect l="-345" t="189" r="345" b="51439"/>
          <a:stretch>
            <a:fillRect/>
          </a:stretch>
        </p:blipFill>
        <p:spPr>
          <a:xfrm>
            <a:off x="838200" y="2199829"/>
            <a:ext cx="5147210" cy="3357572"/>
          </a:xfrm>
          <a:prstGeom prst="rect">
            <a:avLst/>
          </a:prstGeom>
        </p:spPr>
      </p:pic>
      <p:sp>
        <p:nvSpPr>
          <p:cNvPr id="15" name="TextBox 14">
            <a:extLst>
              <a:ext uri="{FF2B5EF4-FFF2-40B4-BE49-F238E27FC236}">
                <a16:creationId xmlns:a16="http://schemas.microsoft.com/office/drawing/2014/main" id="{33AB8189-F309-2DEF-6D33-76D853DF6A74}"/>
              </a:ext>
            </a:extLst>
          </p:cNvPr>
          <p:cNvSpPr txBox="1"/>
          <p:nvPr/>
        </p:nvSpPr>
        <p:spPr>
          <a:xfrm>
            <a:off x="7575405" y="5894438"/>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10" name="TextBox 9">
            <a:extLst>
              <a:ext uri="{FF2B5EF4-FFF2-40B4-BE49-F238E27FC236}">
                <a16:creationId xmlns:a16="http://schemas.microsoft.com/office/drawing/2014/main" id="{898007BE-BB0B-8213-1A88-40A3931F37ED}"/>
              </a:ext>
            </a:extLst>
          </p:cNvPr>
          <p:cNvSpPr txBox="1"/>
          <p:nvPr/>
        </p:nvSpPr>
        <p:spPr>
          <a:xfrm>
            <a:off x="838200" y="1844824"/>
            <a:ext cx="2161456" cy="307777"/>
          </a:xfrm>
          <a:prstGeom prst="rect">
            <a:avLst/>
          </a:prstGeom>
          <a:noFill/>
        </p:spPr>
        <p:txBody>
          <a:bodyPr wrap="square">
            <a:spAutoFit/>
          </a:bodyPr>
          <a:lstStyle/>
          <a:p>
            <a:pPr algn="ctr"/>
            <a:r>
              <a:rPr lang="de-DE" sz="1400"/>
              <a:t>Our Approach</a:t>
            </a:r>
            <a:endParaRPr lang="en-US" sz="1400"/>
          </a:p>
        </p:txBody>
      </p:sp>
      <p:sp>
        <p:nvSpPr>
          <p:cNvPr id="12" name="TextBox 11">
            <a:extLst>
              <a:ext uri="{FF2B5EF4-FFF2-40B4-BE49-F238E27FC236}">
                <a16:creationId xmlns:a16="http://schemas.microsoft.com/office/drawing/2014/main" id="{E7CFC8A7-2EBF-405D-D9E1-8AE1CFF2D54A}"/>
              </a:ext>
            </a:extLst>
          </p:cNvPr>
          <p:cNvSpPr txBox="1"/>
          <p:nvPr/>
        </p:nvSpPr>
        <p:spPr>
          <a:xfrm>
            <a:off x="2999656" y="1844824"/>
            <a:ext cx="2985754" cy="307777"/>
          </a:xfrm>
          <a:prstGeom prst="rect">
            <a:avLst/>
          </a:prstGeom>
          <a:noFill/>
        </p:spPr>
        <p:txBody>
          <a:bodyPr wrap="square">
            <a:spAutoFit/>
          </a:bodyPr>
          <a:lstStyle/>
          <a:p>
            <a:pPr algn="ctr"/>
            <a:r>
              <a:rPr lang="de-DE" sz="1400"/>
              <a:t>Expert Annotations</a:t>
            </a:r>
            <a:endParaRPr lang="en-US" sz="1400"/>
          </a:p>
        </p:txBody>
      </p:sp>
      <p:sp>
        <p:nvSpPr>
          <p:cNvPr id="13" name="TextBox 12">
            <a:extLst>
              <a:ext uri="{FF2B5EF4-FFF2-40B4-BE49-F238E27FC236}">
                <a16:creationId xmlns:a16="http://schemas.microsoft.com/office/drawing/2014/main" id="{6A5EEEE3-CEBB-BDF1-B497-E828A2345847}"/>
              </a:ext>
            </a:extLst>
          </p:cNvPr>
          <p:cNvSpPr txBox="1"/>
          <p:nvPr/>
        </p:nvSpPr>
        <p:spPr>
          <a:xfrm>
            <a:off x="6330441" y="1844824"/>
            <a:ext cx="2161456" cy="307777"/>
          </a:xfrm>
          <a:prstGeom prst="rect">
            <a:avLst/>
          </a:prstGeom>
          <a:noFill/>
        </p:spPr>
        <p:txBody>
          <a:bodyPr wrap="square">
            <a:spAutoFit/>
          </a:bodyPr>
          <a:lstStyle/>
          <a:p>
            <a:pPr algn="ctr"/>
            <a:r>
              <a:rPr lang="de-DE" sz="1400"/>
              <a:t>Our Approach</a:t>
            </a:r>
            <a:endParaRPr lang="en-US" sz="1400"/>
          </a:p>
        </p:txBody>
      </p:sp>
      <p:sp>
        <p:nvSpPr>
          <p:cNvPr id="16" name="TextBox 15">
            <a:extLst>
              <a:ext uri="{FF2B5EF4-FFF2-40B4-BE49-F238E27FC236}">
                <a16:creationId xmlns:a16="http://schemas.microsoft.com/office/drawing/2014/main" id="{ED3347B7-3D56-D590-1E02-82D5F4BBC3A0}"/>
              </a:ext>
            </a:extLst>
          </p:cNvPr>
          <p:cNvSpPr txBox="1"/>
          <p:nvPr/>
        </p:nvSpPr>
        <p:spPr>
          <a:xfrm>
            <a:off x="8491897" y="1844824"/>
            <a:ext cx="2985754" cy="307777"/>
          </a:xfrm>
          <a:prstGeom prst="rect">
            <a:avLst/>
          </a:prstGeom>
          <a:noFill/>
        </p:spPr>
        <p:txBody>
          <a:bodyPr wrap="square">
            <a:spAutoFit/>
          </a:bodyPr>
          <a:lstStyle/>
          <a:p>
            <a:pPr algn="ctr"/>
            <a:r>
              <a:rPr lang="de-DE" sz="1400"/>
              <a:t>Expert Annotations</a:t>
            </a:r>
            <a:endParaRPr lang="en-US" sz="1400"/>
          </a:p>
        </p:txBody>
      </p:sp>
      <p:sp>
        <p:nvSpPr>
          <p:cNvPr id="17" name="TextBox 16">
            <a:extLst>
              <a:ext uri="{FF2B5EF4-FFF2-40B4-BE49-F238E27FC236}">
                <a16:creationId xmlns:a16="http://schemas.microsoft.com/office/drawing/2014/main" id="{173F7AF5-2EF5-5973-3FD9-97CEB1A52480}"/>
              </a:ext>
            </a:extLst>
          </p:cNvPr>
          <p:cNvSpPr txBox="1"/>
          <p:nvPr/>
        </p:nvSpPr>
        <p:spPr>
          <a:xfrm>
            <a:off x="838200" y="5564136"/>
            <a:ext cx="5147210" cy="307777"/>
          </a:xfrm>
          <a:prstGeom prst="rect">
            <a:avLst/>
          </a:prstGeom>
          <a:noFill/>
        </p:spPr>
        <p:txBody>
          <a:bodyPr wrap="square">
            <a:spAutoFit/>
          </a:bodyPr>
          <a:lstStyle/>
          <a:p>
            <a:pPr algn="ctr"/>
            <a:r>
              <a:rPr lang="de-DE" sz="1400"/>
              <a:t>CCl 71 folio 120v0 (C)</a:t>
            </a:r>
            <a:endParaRPr lang="en-US" sz="1400"/>
          </a:p>
        </p:txBody>
      </p:sp>
      <p:sp>
        <p:nvSpPr>
          <p:cNvPr id="18" name="TextBox 17">
            <a:extLst>
              <a:ext uri="{FF2B5EF4-FFF2-40B4-BE49-F238E27FC236}">
                <a16:creationId xmlns:a16="http://schemas.microsoft.com/office/drawing/2014/main" id="{74AD3799-9C52-D2C6-463E-8B12C2BD9AE1}"/>
              </a:ext>
            </a:extLst>
          </p:cNvPr>
          <p:cNvSpPr txBox="1"/>
          <p:nvPr/>
        </p:nvSpPr>
        <p:spPr>
          <a:xfrm>
            <a:off x="6338765" y="5569495"/>
            <a:ext cx="5072160" cy="307777"/>
          </a:xfrm>
          <a:prstGeom prst="rect">
            <a:avLst/>
          </a:prstGeom>
          <a:noFill/>
        </p:spPr>
        <p:txBody>
          <a:bodyPr wrap="square">
            <a:spAutoFit/>
          </a:bodyPr>
          <a:lstStyle/>
          <a:p>
            <a:pPr algn="ctr"/>
            <a:r>
              <a:rPr lang="de-DE" sz="1400"/>
              <a:t>CCl 71 fol. 214r3 (E)</a:t>
            </a:r>
            <a:endParaRPr lang="en-US" sz="1400"/>
          </a:p>
        </p:txBody>
      </p:sp>
      <p:sp>
        <p:nvSpPr>
          <p:cNvPr id="19" name="Rectangle 35">
            <a:extLst>
              <a:ext uri="{FF2B5EF4-FFF2-40B4-BE49-F238E27FC236}">
                <a16:creationId xmlns:a16="http://schemas.microsoft.com/office/drawing/2014/main" id="{24E50FFE-6AB4-AD18-F9C3-C89F3BD8377F}"/>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EBAE21EA-6E88-E2F3-F1E4-D0C1122B1EBD}"/>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1" name="Grafik 18" descr="Ein Bild, das Logo, Symbol, Grafiken, Design enthält.&#10;&#10;KI-generierte Inhalte können fehlerhaft sein.">
            <a:extLst>
              <a:ext uri="{FF2B5EF4-FFF2-40B4-BE49-F238E27FC236}">
                <a16:creationId xmlns:a16="http://schemas.microsoft.com/office/drawing/2014/main" id="{F1A8E630-0B49-B521-5A34-A5F5AE27C207}"/>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22" name="Picture 21">
            <a:extLst>
              <a:ext uri="{FF2B5EF4-FFF2-40B4-BE49-F238E27FC236}">
                <a16:creationId xmlns:a16="http://schemas.microsoft.com/office/drawing/2014/main" id="{B317E298-8E8A-B18B-A1F7-CFF3B59D854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4" name="Datumsplatzhalter 13">
            <a:extLst>
              <a:ext uri="{FF2B5EF4-FFF2-40B4-BE49-F238E27FC236}">
                <a16:creationId xmlns:a16="http://schemas.microsoft.com/office/drawing/2014/main" id="{9AC35813-DE6F-2424-56A3-3B5CA3083097}"/>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Tree>
    <p:extLst>
      <p:ext uri="{BB962C8B-B14F-4D97-AF65-F5344CB8AC3E}">
        <p14:creationId xmlns:p14="http://schemas.microsoft.com/office/powerpoint/2010/main" val="37960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31D94-682F-7C6B-E5D8-9D5E7CB7F8BF}"/>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5DC17AD7-196F-B625-0FA2-00C81CE41456}"/>
              </a:ext>
            </a:extLst>
          </p:cNvPr>
          <p:cNvSpPr>
            <a:spLocks noGrp="1"/>
          </p:cNvSpPr>
          <p:nvPr>
            <p:ph type="sldNum" sz="quarter" idx="20"/>
          </p:nvPr>
        </p:nvSpPr>
        <p:spPr/>
        <p:txBody>
          <a:bodyPr/>
          <a:lstStyle/>
          <a:p>
            <a:r>
              <a:rPr lang="de-DE"/>
              <a:t>33</a:t>
            </a:r>
          </a:p>
        </p:txBody>
      </p:sp>
      <p:sp>
        <p:nvSpPr>
          <p:cNvPr id="23" name="Rectangle 22">
            <a:extLst>
              <a:ext uri="{FF2B5EF4-FFF2-40B4-BE49-F238E27FC236}">
                <a16:creationId xmlns:a16="http://schemas.microsoft.com/office/drawing/2014/main" id="{5FF25574-F638-AB74-8B19-A0593A45B974}"/>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CEF2318C-7AE0-0DF7-DBC9-9AD50931B2C7}"/>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D5745D2B-2A8A-B906-86D8-341574044706}"/>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Domain Expert Annotations </a:t>
            </a:r>
            <a:endParaRPr lang="en-AT" sz="2800"/>
          </a:p>
        </p:txBody>
      </p:sp>
      <p:pic>
        <p:nvPicPr>
          <p:cNvPr id="8" name="Picture 7" descr="A collage of images of text&#10;&#10;AI-generated content may be incorrect.">
            <a:extLst>
              <a:ext uri="{FF2B5EF4-FFF2-40B4-BE49-F238E27FC236}">
                <a16:creationId xmlns:a16="http://schemas.microsoft.com/office/drawing/2014/main" id="{3E264725-A015-9F68-7912-E290D50C995C}"/>
              </a:ext>
            </a:extLst>
          </p:cNvPr>
          <p:cNvPicPr>
            <a:picLocks noChangeAspect="1"/>
          </p:cNvPicPr>
          <p:nvPr/>
        </p:nvPicPr>
        <p:blipFill>
          <a:blip r:embed="rId3" cstate="print">
            <a:alphaModFix amt="40000"/>
            <a:extLst>
              <a:ext uri="{28A0092B-C50C-407E-A947-70E740481C1C}">
                <a14:useLocalDpi xmlns:a14="http://schemas.microsoft.com/office/drawing/2010/main" val="0"/>
              </a:ext>
            </a:extLst>
          </a:blip>
          <a:srcRect t="50000"/>
          <a:stretch>
            <a:fillRect/>
          </a:stretch>
        </p:blipFill>
        <p:spPr>
          <a:xfrm>
            <a:off x="6338765" y="2128401"/>
            <a:ext cx="5085630" cy="3429000"/>
          </a:xfrm>
          <a:prstGeom prst="rect">
            <a:avLst/>
          </a:prstGeom>
        </p:spPr>
      </p:pic>
      <p:pic>
        <p:nvPicPr>
          <p:cNvPr id="9" name="Picture 8" descr="A collage of images of text&#10;&#10;AI-generated content may be incorrect.">
            <a:extLst>
              <a:ext uri="{FF2B5EF4-FFF2-40B4-BE49-F238E27FC236}">
                <a16:creationId xmlns:a16="http://schemas.microsoft.com/office/drawing/2014/main" id="{B54E4A4F-985B-9545-375D-622C237BCA91}"/>
              </a:ext>
            </a:extLst>
          </p:cNvPr>
          <p:cNvPicPr>
            <a:picLocks noChangeAspect="1"/>
          </p:cNvPicPr>
          <p:nvPr/>
        </p:nvPicPr>
        <p:blipFill>
          <a:blip r:embed="rId4" cstate="print">
            <a:extLst>
              <a:ext uri="{28A0092B-C50C-407E-A947-70E740481C1C}">
                <a14:useLocalDpi xmlns:a14="http://schemas.microsoft.com/office/drawing/2010/main" val="0"/>
              </a:ext>
            </a:extLst>
          </a:blip>
          <a:srcRect l="-345" t="189" r="345" b="51439"/>
          <a:stretch>
            <a:fillRect/>
          </a:stretch>
        </p:blipFill>
        <p:spPr>
          <a:xfrm>
            <a:off x="838200" y="2199829"/>
            <a:ext cx="5147210" cy="3357572"/>
          </a:xfrm>
          <a:prstGeom prst="rect">
            <a:avLst/>
          </a:prstGeom>
        </p:spPr>
      </p:pic>
      <p:sp>
        <p:nvSpPr>
          <p:cNvPr id="15" name="TextBox 14">
            <a:extLst>
              <a:ext uri="{FF2B5EF4-FFF2-40B4-BE49-F238E27FC236}">
                <a16:creationId xmlns:a16="http://schemas.microsoft.com/office/drawing/2014/main" id="{FB553D8B-8AD0-F47A-F5B7-5469E86D7187}"/>
              </a:ext>
            </a:extLst>
          </p:cNvPr>
          <p:cNvSpPr txBox="1"/>
          <p:nvPr/>
        </p:nvSpPr>
        <p:spPr>
          <a:xfrm>
            <a:off x="7575405" y="5894438"/>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10" name="TextBox 9">
            <a:extLst>
              <a:ext uri="{FF2B5EF4-FFF2-40B4-BE49-F238E27FC236}">
                <a16:creationId xmlns:a16="http://schemas.microsoft.com/office/drawing/2014/main" id="{CC8D2CD0-7CFD-9454-33FF-E10F9C47BA7A}"/>
              </a:ext>
            </a:extLst>
          </p:cNvPr>
          <p:cNvSpPr txBox="1"/>
          <p:nvPr/>
        </p:nvSpPr>
        <p:spPr>
          <a:xfrm>
            <a:off x="838200" y="1844824"/>
            <a:ext cx="2161456" cy="307777"/>
          </a:xfrm>
          <a:prstGeom prst="rect">
            <a:avLst/>
          </a:prstGeom>
          <a:noFill/>
        </p:spPr>
        <p:txBody>
          <a:bodyPr wrap="square">
            <a:spAutoFit/>
          </a:bodyPr>
          <a:lstStyle/>
          <a:p>
            <a:pPr algn="ctr"/>
            <a:r>
              <a:rPr lang="de-DE" sz="1400"/>
              <a:t>Our Approach</a:t>
            </a:r>
            <a:endParaRPr lang="en-US" sz="1400"/>
          </a:p>
        </p:txBody>
      </p:sp>
      <p:sp>
        <p:nvSpPr>
          <p:cNvPr id="12" name="TextBox 11">
            <a:extLst>
              <a:ext uri="{FF2B5EF4-FFF2-40B4-BE49-F238E27FC236}">
                <a16:creationId xmlns:a16="http://schemas.microsoft.com/office/drawing/2014/main" id="{2A217561-37C5-4CA9-E614-C622C7C425A6}"/>
              </a:ext>
            </a:extLst>
          </p:cNvPr>
          <p:cNvSpPr txBox="1"/>
          <p:nvPr/>
        </p:nvSpPr>
        <p:spPr>
          <a:xfrm>
            <a:off x="2999656" y="1844824"/>
            <a:ext cx="2985754" cy="307777"/>
          </a:xfrm>
          <a:prstGeom prst="rect">
            <a:avLst/>
          </a:prstGeom>
          <a:noFill/>
        </p:spPr>
        <p:txBody>
          <a:bodyPr wrap="square">
            <a:spAutoFit/>
          </a:bodyPr>
          <a:lstStyle/>
          <a:p>
            <a:pPr algn="ctr"/>
            <a:r>
              <a:rPr lang="de-DE" sz="1400"/>
              <a:t>Expert Annotations</a:t>
            </a:r>
            <a:endParaRPr lang="en-US" sz="1400"/>
          </a:p>
        </p:txBody>
      </p:sp>
      <p:sp>
        <p:nvSpPr>
          <p:cNvPr id="13" name="TextBox 12">
            <a:extLst>
              <a:ext uri="{FF2B5EF4-FFF2-40B4-BE49-F238E27FC236}">
                <a16:creationId xmlns:a16="http://schemas.microsoft.com/office/drawing/2014/main" id="{8764ECF6-F22A-E0F5-73DE-187BB7322995}"/>
              </a:ext>
            </a:extLst>
          </p:cNvPr>
          <p:cNvSpPr txBox="1"/>
          <p:nvPr/>
        </p:nvSpPr>
        <p:spPr>
          <a:xfrm>
            <a:off x="6330441" y="1844824"/>
            <a:ext cx="2161456" cy="307777"/>
          </a:xfrm>
          <a:prstGeom prst="rect">
            <a:avLst/>
          </a:prstGeom>
          <a:noFill/>
        </p:spPr>
        <p:txBody>
          <a:bodyPr wrap="square">
            <a:spAutoFit/>
          </a:bodyPr>
          <a:lstStyle/>
          <a:p>
            <a:pPr algn="ctr"/>
            <a:r>
              <a:rPr lang="de-DE" sz="1400"/>
              <a:t>Our Approach</a:t>
            </a:r>
            <a:endParaRPr lang="en-US" sz="1400"/>
          </a:p>
        </p:txBody>
      </p:sp>
      <p:sp>
        <p:nvSpPr>
          <p:cNvPr id="16" name="TextBox 15">
            <a:extLst>
              <a:ext uri="{FF2B5EF4-FFF2-40B4-BE49-F238E27FC236}">
                <a16:creationId xmlns:a16="http://schemas.microsoft.com/office/drawing/2014/main" id="{3A091100-A041-32A8-C64D-3C5A3A14D99A}"/>
              </a:ext>
            </a:extLst>
          </p:cNvPr>
          <p:cNvSpPr txBox="1"/>
          <p:nvPr/>
        </p:nvSpPr>
        <p:spPr>
          <a:xfrm>
            <a:off x="8491897" y="1844824"/>
            <a:ext cx="2985754" cy="307777"/>
          </a:xfrm>
          <a:prstGeom prst="rect">
            <a:avLst/>
          </a:prstGeom>
          <a:noFill/>
        </p:spPr>
        <p:txBody>
          <a:bodyPr wrap="square">
            <a:spAutoFit/>
          </a:bodyPr>
          <a:lstStyle/>
          <a:p>
            <a:pPr algn="ctr"/>
            <a:r>
              <a:rPr lang="de-DE" sz="1400"/>
              <a:t>Expert Annotations</a:t>
            </a:r>
            <a:endParaRPr lang="en-US" sz="1400"/>
          </a:p>
        </p:txBody>
      </p:sp>
      <p:sp>
        <p:nvSpPr>
          <p:cNvPr id="17" name="TextBox 16">
            <a:extLst>
              <a:ext uri="{FF2B5EF4-FFF2-40B4-BE49-F238E27FC236}">
                <a16:creationId xmlns:a16="http://schemas.microsoft.com/office/drawing/2014/main" id="{4314CB93-F783-247F-B337-538294E28350}"/>
              </a:ext>
            </a:extLst>
          </p:cNvPr>
          <p:cNvSpPr txBox="1"/>
          <p:nvPr/>
        </p:nvSpPr>
        <p:spPr>
          <a:xfrm>
            <a:off x="838200" y="5564136"/>
            <a:ext cx="5147210" cy="307777"/>
          </a:xfrm>
          <a:prstGeom prst="rect">
            <a:avLst/>
          </a:prstGeom>
          <a:noFill/>
        </p:spPr>
        <p:txBody>
          <a:bodyPr wrap="square">
            <a:spAutoFit/>
          </a:bodyPr>
          <a:lstStyle/>
          <a:p>
            <a:pPr algn="ctr"/>
            <a:r>
              <a:rPr lang="de-DE" sz="1400"/>
              <a:t>CCl 71 folio 120v0 (C)</a:t>
            </a:r>
            <a:endParaRPr lang="en-US" sz="1400"/>
          </a:p>
        </p:txBody>
      </p:sp>
      <p:sp>
        <p:nvSpPr>
          <p:cNvPr id="18" name="TextBox 17">
            <a:extLst>
              <a:ext uri="{FF2B5EF4-FFF2-40B4-BE49-F238E27FC236}">
                <a16:creationId xmlns:a16="http://schemas.microsoft.com/office/drawing/2014/main" id="{E2AFD955-195E-A8E2-5C47-9A62319E89B9}"/>
              </a:ext>
            </a:extLst>
          </p:cNvPr>
          <p:cNvSpPr txBox="1"/>
          <p:nvPr/>
        </p:nvSpPr>
        <p:spPr>
          <a:xfrm>
            <a:off x="6338765" y="5569495"/>
            <a:ext cx="5072160" cy="307777"/>
          </a:xfrm>
          <a:prstGeom prst="rect">
            <a:avLst/>
          </a:prstGeom>
          <a:noFill/>
        </p:spPr>
        <p:txBody>
          <a:bodyPr wrap="square">
            <a:spAutoFit/>
          </a:bodyPr>
          <a:lstStyle/>
          <a:p>
            <a:pPr algn="ctr"/>
            <a:r>
              <a:rPr lang="de-DE" sz="1400"/>
              <a:t>CCl 71 fol. 214r3 (E)</a:t>
            </a:r>
            <a:endParaRPr lang="en-US" sz="1400"/>
          </a:p>
        </p:txBody>
      </p:sp>
      <p:sp>
        <p:nvSpPr>
          <p:cNvPr id="19" name="Rectangle 35">
            <a:extLst>
              <a:ext uri="{FF2B5EF4-FFF2-40B4-BE49-F238E27FC236}">
                <a16:creationId xmlns:a16="http://schemas.microsoft.com/office/drawing/2014/main" id="{EDBBDA63-FB64-CA42-8850-3B30DB4B2807}"/>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3F9EE9A6-5237-C9C4-7D25-FF4896F4852D}"/>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1" name="Grafik 18" descr="Ein Bild, das Logo, Symbol, Grafiken, Design enthält.&#10;&#10;KI-generierte Inhalte können fehlerhaft sein.">
            <a:extLst>
              <a:ext uri="{FF2B5EF4-FFF2-40B4-BE49-F238E27FC236}">
                <a16:creationId xmlns:a16="http://schemas.microsoft.com/office/drawing/2014/main" id="{47D25F34-27C3-C021-9EB4-1750348C0AE4}"/>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22" name="Picture 21">
            <a:extLst>
              <a:ext uri="{FF2B5EF4-FFF2-40B4-BE49-F238E27FC236}">
                <a16:creationId xmlns:a16="http://schemas.microsoft.com/office/drawing/2014/main" id="{D73B7AF3-658B-FA76-737F-1544DBFED85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4" name="Datumsplatzhalter 13">
            <a:extLst>
              <a:ext uri="{FF2B5EF4-FFF2-40B4-BE49-F238E27FC236}">
                <a16:creationId xmlns:a16="http://schemas.microsoft.com/office/drawing/2014/main" id="{A11A49E4-8D26-A082-CF7F-9710E7C72B8F}"/>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Tree>
    <p:extLst>
      <p:ext uri="{BB962C8B-B14F-4D97-AF65-F5344CB8AC3E}">
        <p14:creationId xmlns:p14="http://schemas.microsoft.com/office/powerpoint/2010/main" val="36843598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9FA5A-CF1F-30A1-DAEC-5136C3DEA33E}"/>
            </a:ext>
          </a:extLst>
        </p:cNvPr>
        <p:cNvGrpSpPr/>
        <p:nvPr/>
      </p:nvGrpSpPr>
      <p:grpSpPr>
        <a:xfrm>
          <a:off x="0" y="0"/>
          <a:ext cx="0" cy="0"/>
          <a:chOff x="0" y="0"/>
          <a:chExt cx="0" cy="0"/>
        </a:xfrm>
      </p:grpSpPr>
      <p:sp>
        <p:nvSpPr>
          <p:cNvPr id="11" name="Foliennummernplatzhalter 10">
            <a:extLst>
              <a:ext uri="{FF2B5EF4-FFF2-40B4-BE49-F238E27FC236}">
                <a16:creationId xmlns:a16="http://schemas.microsoft.com/office/drawing/2014/main" id="{7D711DA5-7026-A7F8-31A4-E18AFC1BCCAA}"/>
              </a:ext>
            </a:extLst>
          </p:cNvPr>
          <p:cNvSpPr>
            <a:spLocks noGrp="1"/>
          </p:cNvSpPr>
          <p:nvPr>
            <p:ph type="sldNum" sz="quarter" idx="20"/>
          </p:nvPr>
        </p:nvSpPr>
        <p:spPr/>
        <p:txBody>
          <a:bodyPr/>
          <a:lstStyle/>
          <a:p>
            <a:r>
              <a:rPr lang="de-DE"/>
              <a:t>33</a:t>
            </a:r>
          </a:p>
        </p:txBody>
      </p:sp>
      <p:sp>
        <p:nvSpPr>
          <p:cNvPr id="23" name="Rectangle 22">
            <a:extLst>
              <a:ext uri="{FF2B5EF4-FFF2-40B4-BE49-F238E27FC236}">
                <a16:creationId xmlns:a16="http://schemas.microsoft.com/office/drawing/2014/main" id="{DF0942D2-A4C6-54C8-D1F6-C9C8E8704D86}"/>
              </a:ext>
            </a:extLst>
          </p:cNvPr>
          <p:cNvSpPr/>
          <p:nvPr/>
        </p:nvSpPr>
        <p:spPr>
          <a:xfrm>
            <a:off x="1" y="0"/>
            <a:ext cx="1972732" cy="1007533"/>
          </a:xfrm>
          <a:prstGeom prst="rect">
            <a:avLst/>
          </a:prstGeom>
          <a:solidFill>
            <a:srgbClr val="E8E8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T"/>
          </a:p>
        </p:txBody>
      </p:sp>
      <p:sp>
        <p:nvSpPr>
          <p:cNvPr id="25" name="Title 1">
            <a:extLst>
              <a:ext uri="{FF2B5EF4-FFF2-40B4-BE49-F238E27FC236}">
                <a16:creationId xmlns:a16="http://schemas.microsoft.com/office/drawing/2014/main" id="{558EB53A-E011-5791-731F-1B89C25916B6}"/>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tx1"/>
                </a:solidFill>
                <a:latin typeface="Avenir Next" panose="020B0503020202020204" pitchFamily="34" charset="0"/>
                <a:ea typeface="+mj-ea"/>
                <a:cs typeface="+mj-cs"/>
              </a:defRPr>
            </a:lvl1pPr>
          </a:lstStyle>
          <a:p>
            <a:r>
              <a:rPr lang="de-DE" sz="1400" b="0">
                <a:latin typeface="+mj-lt"/>
              </a:rPr>
              <a:t>Evaluation</a:t>
            </a:r>
            <a:endParaRPr lang="en-AT" sz="1400" b="0">
              <a:latin typeface="+mj-lt"/>
            </a:endParaRPr>
          </a:p>
        </p:txBody>
      </p:sp>
      <p:sp>
        <p:nvSpPr>
          <p:cNvPr id="4" name="Title 1">
            <a:extLst>
              <a:ext uri="{FF2B5EF4-FFF2-40B4-BE49-F238E27FC236}">
                <a16:creationId xmlns:a16="http://schemas.microsoft.com/office/drawing/2014/main" id="{3BD52CC0-5802-0990-D6B4-739DD8EEF0CC}"/>
              </a:ext>
            </a:extLst>
          </p:cNvPr>
          <p:cNvSpPr txBox="1">
            <a:spLocks/>
          </p:cNvSpPr>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spcBef>
                <a:spcPct val="0"/>
              </a:spcBef>
              <a:buNone/>
              <a:defRPr sz="4000" b="1" kern="1200">
                <a:solidFill>
                  <a:schemeClr val="tx1"/>
                </a:solidFill>
                <a:latin typeface="Arial" pitchFamily="34" charset="0"/>
                <a:ea typeface="+mj-ea"/>
                <a:cs typeface="Arial" pitchFamily="34" charset="0"/>
              </a:defRPr>
            </a:lvl1pPr>
          </a:lstStyle>
          <a:p>
            <a:r>
              <a:rPr lang="de-DE" sz="2800"/>
              <a:t>Domain Expert Annotations </a:t>
            </a:r>
            <a:endParaRPr lang="en-AT" sz="2800"/>
          </a:p>
        </p:txBody>
      </p:sp>
      <p:pic>
        <p:nvPicPr>
          <p:cNvPr id="8" name="Picture 7" descr="A collage of images of text&#10;&#10;AI-generated content may be incorrect.">
            <a:extLst>
              <a:ext uri="{FF2B5EF4-FFF2-40B4-BE49-F238E27FC236}">
                <a16:creationId xmlns:a16="http://schemas.microsoft.com/office/drawing/2014/main" id="{FF57838B-EC0D-65B6-FA40-761FE2F97432}"/>
              </a:ext>
            </a:extLst>
          </p:cNvPr>
          <p:cNvPicPr>
            <a:picLocks noChangeAspect="1"/>
          </p:cNvPicPr>
          <p:nvPr/>
        </p:nvPicPr>
        <p:blipFill>
          <a:blip r:embed="rId3" cstate="print">
            <a:extLst>
              <a:ext uri="{28A0092B-C50C-407E-A947-70E740481C1C}">
                <a14:useLocalDpi xmlns:a14="http://schemas.microsoft.com/office/drawing/2010/main" val="0"/>
              </a:ext>
            </a:extLst>
          </a:blip>
          <a:srcRect t="50000"/>
          <a:stretch>
            <a:fillRect/>
          </a:stretch>
        </p:blipFill>
        <p:spPr>
          <a:xfrm>
            <a:off x="6338765" y="2128401"/>
            <a:ext cx="5085630" cy="3429000"/>
          </a:xfrm>
          <a:prstGeom prst="rect">
            <a:avLst/>
          </a:prstGeom>
        </p:spPr>
      </p:pic>
      <p:pic>
        <p:nvPicPr>
          <p:cNvPr id="9" name="Picture 8" descr="A collage of images of text&#10;&#10;AI-generated content may be incorrect.">
            <a:extLst>
              <a:ext uri="{FF2B5EF4-FFF2-40B4-BE49-F238E27FC236}">
                <a16:creationId xmlns:a16="http://schemas.microsoft.com/office/drawing/2014/main" id="{4BF566AD-A2E2-37B9-B186-3DFED6635335}"/>
              </a:ext>
            </a:extLst>
          </p:cNvPr>
          <p:cNvPicPr>
            <a:picLocks noChangeAspect="1"/>
          </p:cNvPicPr>
          <p:nvPr/>
        </p:nvPicPr>
        <p:blipFill>
          <a:blip r:embed="rId4" cstate="print">
            <a:alphaModFix amt="40000"/>
            <a:extLst>
              <a:ext uri="{28A0092B-C50C-407E-A947-70E740481C1C}">
                <a14:useLocalDpi xmlns:a14="http://schemas.microsoft.com/office/drawing/2010/main" val="0"/>
              </a:ext>
            </a:extLst>
          </a:blip>
          <a:srcRect l="-345" t="189" r="345" b="51439"/>
          <a:stretch>
            <a:fillRect/>
          </a:stretch>
        </p:blipFill>
        <p:spPr>
          <a:xfrm>
            <a:off x="838200" y="2199829"/>
            <a:ext cx="5147210" cy="3357572"/>
          </a:xfrm>
          <a:prstGeom prst="rect">
            <a:avLst/>
          </a:prstGeom>
        </p:spPr>
      </p:pic>
      <p:sp>
        <p:nvSpPr>
          <p:cNvPr id="15" name="TextBox 14">
            <a:extLst>
              <a:ext uri="{FF2B5EF4-FFF2-40B4-BE49-F238E27FC236}">
                <a16:creationId xmlns:a16="http://schemas.microsoft.com/office/drawing/2014/main" id="{4A04B7B1-9E54-F7B3-6FF9-9E67388FCA93}"/>
              </a:ext>
            </a:extLst>
          </p:cNvPr>
          <p:cNvSpPr txBox="1"/>
          <p:nvPr/>
        </p:nvSpPr>
        <p:spPr>
          <a:xfrm>
            <a:off x="7575405" y="5894438"/>
            <a:ext cx="3931444" cy="261610"/>
          </a:xfrm>
          <a:prstGeom prst="rect">
            <a:avLst/>
          </a:prstGeom>
          <a:noFill/>
        </p:spPr>
        <p:txBody>
          <a:bodyPr wrap="square">
            <a:spAutoFit/>
          </a:bodyPr>
          <a:lstStyle/>
          <a:p>
            <a:pPr algn="r"/>
            <a:r>
              <a:rPr lang="de-DE" sz="1100">
                <a:latin typeface="+mj-lt"/>
              </a:rPr>
              <a:t>Image Source</a:t>
            </a:r>
            <a:r>
              <a:rPr lang="en-AT" sz="1100">
                <a:latin typeface="+mj-lt"/>
              </a:rPr>
              <a:t>: </a:t>
            </a:r>
            <a:r>
              <a:rPr lang="de-DE" sz="1100">
                <a:latin typeface="+mj-lt"/>
              </a:rPr>
              <a:t>Klosterneuburg Abbey</a:t>
            </a:r>
            <a:endParaRPr lang="en-AT" sz="1100">
              <a:latin typeface="+mj-lt"/>
            </a:endParaRPr>
          </a:p>
        </p:txBody>
      </p:sp>
      <p:sp>
        <p:nvSpPr>
          <p:cNvPr id="10" name="TextBox 9">
            <a:extLst>
              <a:ext uri="{FF2B5EF4-FFF2-40B4-BE49-F238E27FC236}">
                <a16:creationId xmlns:a16="http://schemas.microsoft.com/office/drawing/2014/main" id="{AEEBD3E9-4016-46FA-D48C-DA2A7C2E87C3}"/>
              </a:ext>
            </a:extLst>
          </p:cNvPr>
          <p:cNvSpPr txBox="1"/>
          <p:nvPr/>
        </p:nvSpPr>
        <p:spPr>
          <a:xfrm>
            <a:off x="838200" y="1844824"/>
            <a:ext cx="2161456" cy="307777"/>
          </a:xfrm>
          <a:prstGeom prst="rect">
            <a:avLst/>
          </a:prstGeom>
          <a:noFill/>
        </p:spPr>
        <p:txBody>
          <a:bodyPr wrap="square">
            <a:spAutoFit/>
          </a:bodyPr>
          <a:lstStyle/>
          <a:p>
            <a:pPr algn="ctr"/>
            <a:r>
              <a:rPr lang="de-DE" sz="1400"/>
              <a:t>Our Approach</a:t>
            </a:r>
            <a:endParaRPr lang="en-US" sz="1400"/>
          </a:p>
        </p:txBody>
      </p:sp>
      <p:sp>
        <p:nvSpPr>
          <p:cNvPr id="12" name="TextBox 11">
            <a:extLst>
              <a:ext uri="{FF2B5EF4-FFF2-40B4-BE49-F238E27FC236}">
                <a16:creationId xmlns:a16="http://schemas.microsoft.com/office/drawing/2014/main" id="{5C673337-C3B5-6B3A-0CC4-5A95027BA00D}"/>
              </a:ext>
            </a:extLst>
          </p:cNvPr>
          <p:cNvSpPr txBox="1"/>
          <p:nvPr/>
        </p:nvSpPr>
        <p:spPr>
          <a:xfrm>
            <a:off x="2999656" y="1844824"/>
            <a:ext cx="2985754" cy="307777"/>
          </a:xfrm>
          <a:prstGeom prst="rect">
            <a:avLst/>
          </a:prstGeom>
          <a:noFill/>
        </p:spPr>
        <p:txBody>
          <a:bodyPr wrap="square">
            <a:spAutoFit/>
          </a:bodyPr>
          <a:lstStyle/>
          <a:p>
            <a:pPr algn="ctr"/>
            <a:r>
              <a:rPr lang="de-DE" sz="1400"/>
              <a:t>Expert Annotations</a:t>
            </a:r>
            <a:endParaRPr lang="en-US" sz="1400"/>
          </a:p>
        </p:txBody>
      </p:sp>
      <p:sp>
        <p:nvSpPr>
          <p:cNvPr id="13" name="TextBox 12">
            <a:extLst>
              <a:ext uri="{FF2B5EF4-FFF2-40B4-BE49-F238E27FC236}">
                <a16:creationId xmlns:a16="http://schemas.microsoft.com/office/drawing/2014/main" id="{8956B0F9-25F0-4784-F6AF-4BB230038506}"/>
              </a:ext>
            </a:extLst>
          </p:cNvPr>
          <p:cNvSpPr txBox="1"/>
          <p:nvPr/>
        </p:nvSpPr>
        <p:spPr>
          <a:xfrm>
            <a:off x="6330441" y="1844824"/>
            <a:ext cx="2161456" cy="307777"/>
          </a:xfrm>
          <a:prstGeom prst="rect">
            <a:avLst/>
          </a:prstGeom>
          <a:noFill/>
        </p:spPr>
        <p:txBody>
          <a:bodyPr wrap="square">
            <a:spAutoFit/>
          </a:bodyPr>
          <a:lstStyle/>
          <a:p>
            <a:pPr algn="ctr"/>
            <a:r>
              <a:rPr lang="de-DE" sz="1400"/>
              <a:t>Our Approach</a:t>
            </a:r>
            <a:endParaRPr lang="en-US" sz="1400"/>
          </a:p>
        </p:txBody>
      </p:sp>
      <p:sp>
        <p:nvSpPr>
          <p:cNvPr id="16" name="TextBox 15">
            <a:extLst>
              <a:ext uri="{FF2B5EF4-FFF2-40B4-BE49-F238E27FC236}">
                <a16:creationId xmlns:a16="http://schemas.microsoft.com/office/drawing/2014/main" id="{EACCE5DD-14B8-3A50-310C-8922232CFCEA}"/>
              </a:ext>
            </a:extLst>
          </p:cNvPr>
          <p:cNvSpPr txBox="1"/>
          <p:nvPr/>
        </p:nvSpPr>
        <p:spPr>
          <a:xfrm>
            <a:off x="8491897" y="1844824"/>
            <a:ext cx="2985754" cy="307777"/>
          </a:xfrm>
          <a:prstGeom prst="rect">
            <a:avLst/>
          </a:prstGeom>
          <a:noFill/>
        </p:spPr>
        <p:txBody>
          <a:bodyPr wrap="square">
            <a:spAutoFit/>
          </a:bodyPr>
          <a:lstStyle/>
          <a:p>
            <a:pPr algn="ctr"/>
            <a:r>
              <a:rPr lang="de-DE" sz="1400"/>
              <a:t>Expert Annotations</a:t>
            </a:r>
            <a:endParaRPr lang="en-US" sz="1400"/>
          </a:p>
        </p:txBody>
      </p:sp>
      <p:sp>
        <p:nvSpPr>
          <p:cNvPr id="17" name="TextBox 16">
            <a:extLst>
              <a:ext uri="{FF2B5EF4-FFF2-40B4-BE49-F238E27FC236}">
                <a16:creationId xmlns:a16="http://schemas.microsoft.com/office/drawing/2014/main" id="{EECABC10-E9AD-BBAF-4936-6BCDCB82B227}"/>
              </a:ext>
            </a:extLst>
          </p:cNvPr>
          <p:cNvSpPr txBox="1"/>
          <p:nvPr/>
        </p:nvSpPr>
        <p:spPr>
          <a:xfrm>
            <a:off x="838200" y="5564136"/>
            <a:ext cx="5147210" cy="307777"/>
          </a:xfrm>
          <a:prstGeom prst="rect">
            <a:avLst/>
          </a:prstGeom>
          <a:noFill/>
        </p:spPr>
        <p:txBody>
          <a:bodyPr wrap="square">
            <a:spAutoFit/>
          </a:bodyPr>
          <a:lstStyle/>
          <a:p>
            <a:pPr algn="ctr"/>
            <a:r>
              <a:rPr lang="de-DE" sz="1400"/>
              <a:t>CCl 71 folio 120v0 (C)</a:t>
            </a:r>
            <a:endParaRPr lang="en-US" sz="1400"/>
          </a:p>
        </p:txBody>
      </p:sp>
      <p:sp>
        <p:nvSpPr>
          <p:cNvPr id="18" name="TextBox 17">
            <a:extLst>
              <a:ext uri="{FF2B5EF4-FFF2-40B4-BE49-F238E27FC236}">
                <a16:creationId xmlns:a16="http://schemas.microsoft.com/office/drawing/2014/main" id="{9B941230-E5C4-AF71-0946-2739748E798D}"/>
              </a:ext>
            </a:extLst>
          </p:cNvPr>
          <p:cNvSpPr txBox="1"/>
          <p:nvPr/>
        </p:nvSpPr>
        <p:spPr>
          <a:xfrm>
            <a:off x="6338765" y="5569495"/>
            <a:ext cx="5072160" cy="307777"/>
          </a:xfrm>
          <a:prstGeom prst="rect">
            <a:avLst/>
          </a:prstGeom>
          <a:noFill/>
        </p:spPr>
        <p:txBody>
          <a:bodyPr wrap="square">
            <a:spAutoFit/>
          </a:bodyPr>
          <a:lstStyle/>
          <a:p>
            <a:pPr algn="ctr"/>
            <a:r>
              <a:rPr lang="de-DE" sz="1400"/>
              <a:t>CCl 71 fol. 214r3 (E)</a:t>
            </a:r>
            <a:endParaRPr lang="en-US" sz="1400"/>
          </a:p>
        </p:txBody>
      </p:sp>
      <p:sp>
        <p:nvSpPr>
          <p:cNvPr id="19" name="Rectangle 35">
            <a:extLst>
              <a:ext uri="{FF2B5EF4-FFF2-40B4-BE49-F238E27FC236}">
                <a16:creationId xmlns:a16="http://schemas.microsoft.com/office/drawing/2014/main" id="{663620CC-9F4F-F12B-1C14-DA9160D36185}"/>
              </a:ext>
            </a:extLst>
          </p:cNvPr>
          <p:cNvSpPr/>
          <p:nvPr/>
        </p:nvSpPr>
        <p:spPr>
          <a:xfrm>
            <a:off x="10836040" y="-2272"/>
            <a:ext cx="1355960" cy="1561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29" descr="Ein Bild, das Entwurf, Symbol, Clipart, Grafiken enthält.&#10;&#10;KI-generierte Inhalte können fehlerhaft sein.">
            <a:extLst>
              <a:ext uri="{FF2B5EF4-FFF2-40B4-BE49-F238E27FC236}">
                <a16:creationId xmlns:a16="http://schemas.microsoft.com/office/drawing/2014/main" id="{8DEE3D3D-A3C2-7678-F72C-88564D94EF9E}"/>
              </a:ext>
            </a:extLst>
          </p:cNvPr>
          <p:cNvPicPr>
            <a:picLocks noChangeAspect="1"/>
          </p:cNvPicPr>
          <p:nvPr/>
        </p:nvPicPr>
        <p:blipFill>
          <a:blip r:embed="rId5" cstate="print">
            <a:alphaModFix/>
            <a:extLst>
              <a:ext uri="{28A0092B-C50C-407E-A947-70E740481C1C}">
                <a14:useLocalDpi xmlns:a14="http://schemas.microsoft.com/office/drawing/2010/main" val="0"/>
              </a:ext>
            </a:extLst>
          </a:blip>
          <a:srcRect l="-589" r="65379"/>
          <a:stretch>
            <a:fillRect/>
          </a:stretch>
        </p:blipFill>
        <p:spPr>
          <a:xfrm>
            <a:off x="9695573" y="0"/>
            <a:ext cx="635853" cy="659533"/>
          </a:xfrm>
          <a:prstGeom prst="rect">
            <a:avLst/>
          </a:prstGeom>
        </p:spPr>
      </p:pic>
      <p:pic>
        <p:nvPicPr>
          <p:cNvPr id="21" name="Grafik 18" descr="Ein Bild, das Logo, Symbol, Grafiken, Design enthält.&#10;&#10;KI-generierte Inhalte können fehlerhaft sein.">
            <a:extLst>
              <a:ext uri="{FF2B5EF4-FFF2-40B4-BE49-F238E27FC236}">
                <a16:creationId xmlns:a16="http://schemas.microsoft.com/office/drawing/2014/main" id="{08BA5977-93CC-129E-368C-989920CEDFE0}"/>
              </a:ext>
            </a:extLst>
          </p:cNvPr>
          <p:cNvPicPr>
            <a:picLocks noChangeAspect="1"/>
          </p:cNvPicPr>
          <p:nvPr/>
        </p:nvPicPr>
        <p:blipFill>
          <a:blip r:embed="rId6"/>
          <a:stretch>
            <a:fillRect/>
          </a:stretch>
        </p:blipFill>
        <p:spPr>
          <a:xfrm>
            <a:off x="10401009" y="65646"/>
            <a:ext cx="1784309" cy="491072"/>
          </a:xfrm>
          <a:prstGeom prst="rect">
            <a:avLst/>
          </a:prstGeom>
        </p:spPr>
      </p:pic>
      <p:pic>
        <p:nvPicPr>
          <p:cNvPr id="22" name="Picture 21">
            <a:extLst>
              <a:ext uri="{FF2B5EF4-FFF2-40B4-BE49-F238E27FC236}">
                <a16:creationId xmlns:a16="http://schemas.microsoft.com/office/drawing/2014/main" id="{CBDE27BA-07D8-1C12-D9D2-DE5147F36D2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8168" y="-45677"/>
            <a:ext cx="2088232" cy="849214"/>
          </a:xfrm>
          <a:prstGeom prst="rect">
            <a:avLst/>
          </a:prstGeom>
        </p:spPr>
      </p:pic>
      <p:sp>
        <p:nvSpPr>
          <p:cNvPr id="24" name="Datumsplatzhalter 13">
            <a:extLst>
              <a:ext uri="{FF2B5EF4-FFF2-40B4-BE49-F238E27FC236}">
                <a16:creationId xmlns:a16="http://schemas.microsoft.com/office/drawing/2014/main" id="{5EA84AA3-DC7B-6BAA-94EF-3C06233C6120}"/>
              </a:ext>
            </a:extLst>
          </p:cNvPr>
          <p:cNvSpPr txBox="1">
            <a:spLocks/>
          </p:cNvSpPr>
          <p:nvPr/>
        </p:nvSpPr>
        <p:spPr>
          <a:xfrm>
            <a:off x="303330" y="6357493"/>
            <a:ext cx="5627636" cy="365125"/>
          </a:xfrm>
          <a:prstGeom prst="rect">
            <a:avLst/>
          </a:prstGeom>
        </p:spPr>
        <p:txBody>
          <a:bodyPr vert="horz" lIns="91440" tIns="45720" rIns="91440" bIns="45720" rtlCol="0" anchor="ctr"/>
          <a:lstStyle>
            <a:defPPr>
              <a:defRPr lang="de-DE"/>
            </a:defPPr>
            <a:lvl1pPr marL="0" algn="r" defTabSz="914400" rtl="0" eaLnBrk="1" latinLnBrk="0" hangingPunct="1">
              <a:defRPr sz="140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de-DE">
                <a:solidFill>
                  <a:srgbClr val="000000"/>
                </a:solidFill>
              </a:rPr>
              <a:t>Computational Analysis </a:t>
            </a:r>
            <a:r>
              <a:rPr lang="de-DE" err="1">
                <a:solidFill>
                  <a:srgbClr val="000000"/>
                </a:solidFill>
              </a:rPr>
              <a:t>of</a:t>
            </a:r>
            <a:r>
              <a:rPr lang="de-DE">
                <a:solidFill>
                  <a:srgbClr val="000000"/>
                </a:solidFill>
              </a:rPr>
              <a:t> </a:t>
            </a:r>
            <a:r>
              <a:rPr lang="de-DE" err="1">
                <a:solidFill>
                  <a:srgbClr val="000000"/>
                </a:solidFill>
              </a:rPr>
              <a:t>Medieval</a:t>
            </a:r>
            <a:r>
              <a:rPr lang="de-DE">
                <a:solidFill>
                  <a:srgbClr val="000000"/>
                </a:solidFill>
              </a:rPr>
              <a:t> Pen </a:t>
            </a:r>
            <a:r>
              <a:rPr lang="de-DE" err="1">
                <a:solidFill>
                  <a:srgbClr val="000000"/>
                </a:solidFill>
              </a:rPr>
              <a:t>Flourishing</a:t>
            </a:r>
            <a:endParaRPr lang="de-DE" err="1">
              <a:solidFill>
                <a:srgbClr val="000000"/>
              </a:solidFill>
              <a:cs typeface="Arial"/>
            </a:endParaRPr>
          </a:p>
        </p:txBody>
      </p:sp>
    </p:spTree>
    <p:extLst>
      <p:ext uri="{BB962C8B-B14F-4D97-AF65-F5344CB8AC3E}">
        <p14:creationId xmlns:p14="http://schemas.microsoft.com/office/powerpoint/2010/main" val="2638814010"/>
      </p:ext>
    </p:extLst>
  </p:cSld>
  <p:clrMapOvr>
    <a:masterClrMapping/>
  </p:clrMapOvr>
</p:sld>
</file>

<file path=ppt/theme/theme1.xml><?xml version="1.0" encoding="utf-8"?>
<a:theme xmlns:a="http://schemas.openxmlformats.org/drawingml/2006/main" name="Larissa">
  <a:themeElements>
    <a:clrScheme name="Fachhochschule">
      <a:dk1>
        <a:sysClr val="windowText" lastClr="000000"/>
      </a:dk1>
      <a:lt1>
        <a:sysClr val="window" lastClr="FFFFFF"/>
      </a:lt1>
      <a:dk2>
        <a:srgbClr val="1F497D"/>
      </a:dk2>
      <a:lt2>
        <a:srgbClr val="EEECE1"/>
      </a:lt2>
      <a:accent1>
        <a:srgbClr val="4F81BD"/>
      </a:accent1>
      <a:accent2>
        <a:srgbClr val="005096"/>
      </a:accent2>
      <a:accent3>
        <a:srgbClr val="BCBCBC"/>
      </a:accent3>
      <a:accent4>
        <a:srgbClr val="595959"/>
      </a:accent4>
      <a:accent5>
        <a:srgbClr val="BFBFBF"/>
      </a:accent5>
      <a:accent6>
        <a:srgbClr val="8DB3E2"/>
      </a:accent6>
      <a:hlink>
        <a:srgbClr val="0000FF"/>
      </a:hlink>
      <a:folHlink>
        <a:srgbClr val="800080"/>
      </a:folHlink>
    </a:clrScheme>
    <a:fontScheme name="FH St. Pölten_PPT-Fonts">
      <a:majorFont>
        <a:latin typeface="Arial"/>
        <a:ea typeface=""/>
        <a:cs typeface=""/>
      </a:majorFont>
      <a:minorFont>
        <a:latin typeface="Arial"/>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5096"/>
        </a:solidFill>
        <a:ln>
          <a:solidFill>
            <a:schemeClr val="tx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c40b563-94e6-4e0f-abbf-9c91a984257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49F95F017310E845BCDB9EBE12EB3B97" ma:contentTypeVersion="6" ma:contentTypeDescription="Ein neues Dokument erstellen." ma:contentTypeScope="" ma:versionID="0deb084fb49cde80e0c52337772b48e9">
  <xsd:schema xmlns:xsd="http://www.w3.org/2001/XMLSchema" xmlns:xs="http://www.w3.org/2001/XMLSchema" xmlns:p="http://schemas.microsoft.com/office/2006/metadata/properties" xmlns:ns3="2c40b563-94e6-4e0f-abbf-9c91a9842575" targetNamespace="http://schemas.microsoft.com/office/2006/metadata/properties" ma:root="true" ma:fieldsID="fefde43faf3f9f4175d72187078306c1" ns3:_="">
    <xsd:import namespace="2c40b563-94e6-4e0f-abbf-9c91a984257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BillingMetadata"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c40b563-94e6-4e0f-abbf-9c91a984257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BillingMetadata" ma:index="12" nillable="true" ma:displayName="MediaServiceBillingMetadata" ma:hidden="true" ma:internalName="MediaServiceBillingMetadata" ma:readOnly="true">
      <xsd:simpleType>
        <xsd:restriction base="dms:Note"/>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0A7B20-5A81-49E6-BB93-52F026C65F00}">
  <ds:schemaRefs>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2c40b563-94e6-4e0f-abbf-9c91a9842575"/>
  </ds:schemaRefs>
</ds:datastoreItem>
</file>

<file path=customXml/itemProps2.xml><?xml version="1.0" encoding="utf-8"?>
<ds:datastoreItem xmlns:ds="http://schemas.openxmlformats.org/officeDocument/2006/customXml" ds:itemID="{7D082716-58D7-40EC-B2E2-E3ABD026C4F4}">
  <ds:schemaRefs>
    <ds:schemaRef ds:uri="2c40b563-94e6-4e0f-abbf-9c91a984257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87699012-4194-40B3-8A4D-955F35DEC1E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4818</Words>
  <Application>Microsoft Office PowerPoint</Application>
  <PresentationFormat>Widescreen</PresentationFormat>
  <Paragraphs>809</Paragraphs>
  <Slides>47</Slides>
  <Notes>47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Cambria Math</vt:lpstr>
      <vt:lpstr>Wingdings</vt:lpstr>
      <vt:lpstr>Larissa</vt:lpstr>
      <vt:lpstr>Computational Analysis of Medieval Pen Flourishing</vt:lpstr>
      <vt:lpstr>PowerPoint Presentation</vt:lpstr>
      <vt:lpstr>PowerPoint Presentation</vt:lpstr>
      <vt:lpstr>PowerPoint Presentation</vt:lpstr>
      <vt:lpstr>What is Pen Flourishing?</vt:lpstr>
      <vt:lpstr>Challenges and Motivation</vt:lpstr>
      <vt:lpstr>PowerPoint Presentation</vt:lpstr>
      <vt:lpstr>Corpus</vt:lpstr>
      <vt:lpstr>PowerPoint Presentation</vt:lpstr>
      <vt:lpstr>PowerPoint Presentation</vt:lpstr>
      <vt:lpstr>PowerPoint Presentation</vt:lpstr>
      <vt:lpstr>PowerPoint Presentation</vt:lpstr>
      <vt:lpstr>PowerPoint Presentation</vt:lpstr>
      <vt:lpstr>Patching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vt:lpstr>
      <vt:lpstr>Data</vt:lpstr>
      <vt:lpstr>Data</vt:lpstr>
      <vt:lpstr>Data</vt:lpstr>
      <vt:lpstr>PowerPoint Presentation</vt:lpstr>
      <vt:lpstr>PowerPoint Presentation</vt:lpstr>
      <vt:lpstr>Model Transparency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Susanne</dc:creator>
  <cp:lastModifiedBy>Kibler Florian</cp:lastModifiedBy>
  <cp:revision>1</cp:revision>
  <cp:lastPrinted>2022-04-27T09:18:16Z</cp:lastPrinted>
  <dcterms:created xsi:type="dcterms:W3CDTF">2015-03-18T21:46:42Z</dcterms:created>
  <dcterms:modified xsi:type="dcterms:W3CDTF">2026-04-16T11:09:56Z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0x01010049F95F017310E845BCDB9EBE12EB3B97</vt:lpwstr>
  </property>
</Properties>
</file>