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5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3"/>
  </p:notesMasterIdLst>
  <p:handoutMasterIdLst>
    <p:handoutMasterId r:id="rId24"/>
  </p:handoutMasterIdLst>
  <p:sldIdLst>
    <p:sldId id="2524" r:id="rId5"/>
    <p:sldId id="2523" r:id="rId6"/>
    <p:sldId id="2533" r:id="rId7"/>
    <p:sldId id="2469" r:id="rId8"/>
    <p:sldId id="2536" r:id="rId9"/>
    <p:sldId id="2535" r:id="rId10"/>
    <p:sldId id="2538" r:id="rId11"/>
    <p:sldId id="2427" r:id="rId12"/>
    <p:sldId id="2431" r:id="rId13"/>
    <p:sldId id="2542" r:id="rId14"/>
    <p:sldId id="2547" r:id="rId15"/>
    <p:sldId id="2546" r:id="rId16"/>
    <p:sldId id="2532" r:id="rId17"/>
    <p:sldId id="2537" r:id="rId18"/>
    <p:sldId id="2540" r:id="rId19"/>
    <p:sldId id="2545" r:id="rId20"/>
    <p:sldId id="2544" r:id="rId21"/>
    <p:sldId id="2531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D1852FF-78BD-EC16-B01C-0D505EFCF1DA}" v="148" dt="2026-04-14T09:54:43.764"/>
  </p1510:revLst>
</p1510:revInfo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41" autoAdjust="0"/>
  </p:normalViewPr>
  <p:slideViewPr>
    <p:cSldViewPr snapToGrid="0" snapToObjects="1" showGuides="1">
      <p:cViewPr varScale="1">
        <p:scale>
          <a:sx n="75" d="100"/>
          <a:sy n="75" d="100"/>
        </p:scale>
        <p:origin x="902" y="43"/>
      </p:cViewPr>
      <p:guideLst>
        <p:guide orient="horz" pos="2112"/>
        <p:guide pos="3840"/>
      </p:guideLst>
    </p:cSldViewPr>
  </p:slideViewPr>
  <p:outlineViewPr>
    <p:cViewPr>
      <p:scale>
        <a:sx n="33" d="100"/>
        <a:sy n="33" d="100"/>
      </p:scale>
      <p:origin x="0" y="-540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>
      <p:cViewPr varScale="1">
        <p:scale>
          <a:sx n="58" d="100"/>
          <a:sy n="58" d="100"/>
        </p:scale>
        <p:origin x="2491" y="67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OpenCLIP</c:v>
                </c:pt>
                <c:pt idx="1">
                  <c:v>Keyword</c:v>
                </c:pt>
                <c:pt idx="2">
                  <c:v>RAG</c:v>
                </c:pt>
                <c:pt idx="3">
                  <c:v>Truncation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0.1694</c:v>
                </c:pt>
                <c:pt idx="1">
                  <c:v>0.46200000000000002</c:v>
                </c:pt>
                <c:pt idx="2">
                  <c:v>0.5978</c:v>
                </c:pt>
                <c:pt idx="3">
                  <c:v>0.8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23C-4A1B-B4B6-5E0CFB8E86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608747887"/>
        <c:axId val="1608750767"/>
      </c:barChart>
      <c:catAx>
        <c:axId val="1608747887"/>
        <c:scaling>
          <c:orientation val="maxMin"/>
        </c:scaling>
        <c:delete val="1"/>
        <c:axPos val="l"/>
        <c:numFmt formatCode="General" sourceLinked="1"/>
        <c:majorTickMark val="none"/>
        <c:minorTickMark val="none"/>
        <c:tickLblPos val="nextTo"/>
        <c:crossAx val="1608750767"/>
        <c:crosses val="autoZero"/>
        <c:auto val="1"/>
        <c:lblAlgn val="ctr"/>
        <c:lblOffset val="100"/>
        <c:noMultiLvlLbl val="0"/>
      </c:catAx>
      <c:valAx>
        <c:axId val="1608750767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0874788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RAG</c:v>
                </c:pt>
                <c:pt idx="1">
                  <c:v>Illustration + Title</c:v>
                </c:pt>
                <c:pt idx="2">
                  <c:v>Title + Description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0.5978</c:v>
                </c:pt>
                <c:pt idx="1">
                  <c:v>0.76400000000000001</c:v>
                </c:pt>
                <c:pt idx="2">
                  <c:v>0.75790000000000002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72F-4B80-991D-C25B52B30C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608747887"/>
        <c:axId val="1608750767"/>
      </c:barChart>
      <c:catAx>
        <c:axId val="1608747887"/>
        <c:scaling>
          <c:orientation val="maxMin"/>
        </c:scaling>
        <c:delete val="1"/>
        <c:axPos val="l"/>
        <c:numFmt formatCode="General" sourceLinked="1"/>
        <c:majorTickMark val="none"/>
        <c:minorTickMark val="none"/>
        <c:tickLblPos val="nextTo"/>
        <c:crossAx val="1608750767"/>
        <c:crosses val="autoZero"/>
        <c:auto val="1"/>
        <c:lblAlgn val="ctr"/>
        <c:lblOffset val="100"/>
        <c:noMultiLvlLbl val="0"/>
      </c:catAx>
      <c:valAx>
        <c:axId val="1608750767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0874788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2018837-64B5-4E20-83A5-89B993CB3C9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C2A4FB-A56B-4413-A08B-0E9894B98B4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48B25D-8766-427E-8C9E-4845048D8DFC}" type="datetimeFigureOut">
              <a:rPr lang="en-US" smtClean="0"/>
              <a:t>4/15/2026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977F36-950D-4655-BC4A-F80BE1DBF79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C246FD-229D-4B04-9855-212AD8D784A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A8A28B-0568-4092-BB1A-13C9B073E3A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52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6F439B-391B-4B41-826A-951FCF412C34}" type="datetimeFigureOut">
              <a:rPr lang="en-US" smtClean="0"/>
              <a:t>4/15/2026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FA0038-7055-434C-B6C4-B8C69565C60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864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96647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4EB35A-9D1D-3143-E057-97A665CE27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3ACDF44-9D97-C38D-4789-19259013D0E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BB2E3AA-16CA-9F31-73C6-C15E32B4F63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78AF18-F1F9-C636-E7F1-88898427DC3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FA0038-7055-434C-B6C4-B8C69565C600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99287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94D47F-EE7F-2223-2A73-F903CF4522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CABEE7B-0DA1-B39E-839A-B8B4DD8A539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6DE596D-0FD0-CB9D-5DB1-DE262E8940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4E3CDF-C11A-5895-EE4D-7FB8037F44D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FA0038-7055-434C-B6C4-B8C69565C600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2413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8435BA-0246-A61E-3AE0-72B3AF35E6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C78E161-65C1-4534-6581-E5D2C826DE1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E898683-73F9-34D8-49EA-1F0EAFCA23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FB5F6F-80C9-9BC0-9F60-8FF7A79CD6C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FA0038-7055-434C-B6C4-B8C69565C600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65202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A22E92-2DEA-8B28-CA50-6CA11BD922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41C1C25-F50D-E7B1-92CF-9CE0EA64A0C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BE7A4E9-CA43-BBDD-5067-A645227B32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58B61B-6D55-77A8-5112-29ECD50888B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FA0038-7055-434C-B6C4-B8C69565C600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54571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9C4F5F-2104-A0AF-70A7-1525AF42C3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62C3D4F-585B-5B1F-428F-6A0185D439D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705007E-C645-10BA-98FB-F7374EBD8A8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D82C10-055B-B76E-E99A-8ADDA157A4E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FA0038-7055-434C-B6C4-B8C69565C600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01818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3874A7-5770-41E8-D488-43BD41F09B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613937E-2A29-FDF8-78CE-4C2E7D602D9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C509BF5-89BD-4056-7C60-78AAB578DC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35E885-3C81-25E7-2C63-C1F2CDBA87A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FA0038-7055-434C-B6C4-B8C69565C600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2079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6BE641-C51D-A775-E476-9869C7EB5E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05FB6ED-4511-C998-31A4-AB0EABCD49F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1441BF7-AEA0-EAEB-BBDA-BC2F0CD22D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68FCE4-1162-54AE-92C4-D6118175870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FA0038-7055-434C-B6C4-B8C69565C600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848034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396F67-9975-FB43-13E7-DFD23C1187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70A00B8-E04E-7E3D-6734-CF936F4DC10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C9D3E36-06F9-9C80-8BAA-465F0A6CC1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F67901-4269-D0A3-E4BF-28830C976FD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FA0038-7055-434C-B6C4-B8C69565C600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05919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FA0038-7055-434C-B6C4-B8C69565C600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37460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FA0038-7055-434C-B6C4-B8C69565C600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0315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8E1B18-F4B3-2FC8-AD9B-FD9FEE006C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9BDD4FA-FE0F-A5BB-803D-7A14DE32517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D520F13-A489-05C9-5FCE-D4731D996B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8DB990-C303-E74E-A878-CDC93EAA317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FA0038-7055-434C-B6C4-B8C69565C600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1433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FA0038-7055-434C-B6C4-B8C69565C600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49876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C30F14-295F-6EFC-FCAA-4F22D8E3F6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1AB80D3-44C3-3AA2-0C3E-B728B90A119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0FED90C-1AB3-DDB9-795F-FDA6B4E0EB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82B412-0181-6AB0-C3C0-3506D7EEEE0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FA0038-7055-434C-B6C4-B8C69565C600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6455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8F20B8-4FD5-6BDD-C5E9-F580C31B9A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9FB8152-7F73-1AEA-6190-32435092B37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5B2B597-9CEB-50AA-831D-B1F4313077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46B997-FC90-D028-C66E-DE190299B7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FA0038-7055-434C-B6C4-B8C69565C600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42786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F838B9-9739-7322-D9A0-AE096F663A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F1A3F44-539B-F180-1CD5-DB1AD28E1FA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C25ADE6-1E97-D01A-4697-4978CDE890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6B8A60-AC1C-E78B-97FB-E3171CC14A8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FA0038-7055-434C-B6C4-B8C69565C600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1532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FA0038-7055-434C-B6C4-B8C69565C600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32573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FA0038-7055-434C-B6C4-B8C69565C600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2720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AA99C074-A230-B944-8FEA-870A76765C6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655077"/>
            <a:ext cx="6548438" cy="2831323"/>
          </a:xfrm>
        </p:spPr>
        <p:txBody>
          <a:bodyPr anchor="b">
            <a:noAutofit/>
          </a:bodyPr>
          <a:lstStyle>
            <a:lvl1pPr>
              <a:defRPr sz="8000"/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0D9A71-4723-318F-C9C2-A78E2B694A7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9758" y="5998559"/>
            <a:ext cx="539496" cy="713232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400" b="1" cap="all" baseline="0">
                <a:latin typeface="+mj-lt"/>
              </a:defRPr>
            </a:lvl1pPr>
          </a:lstStyle>
          <a:p>
            <a:pPr lvl="0"/>
            <a:r>
              <a:rPr lang="en-US" dirty="0"/>
              <a:t>X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49BF2D20-DAE2-42DC-9AB8-77B7B38D730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8200" y="0"/>
            <a:ext cx="11353800" cy="5791201"/>
          </a:xfrm>
          <a:custGeom>
            <a:avLst/>
            <a:gdLst>
              <a:gd name="connsiteX0" fmla="*/ 1 w 11353800"/>
              <a:gd name="connsiteY0" fmla="*/ 5791200 h 5791201"/>
              <a:gd name="connsiteX1" fmla="*/ 6662737 w 11353800"/>
              <a:gd name="connsiteY1" fmla="*/ 5791200 h 5791201"/>
              <a:gd name="connsiteX2" fmla="*/ 6662737 w 11353800"/>
              <a:gd name="connsiteY2" fmla="*/ 5791201 h 5791201"/>
              <a:gd name="connsiteX3" fmla="*/ 1 w 11353800"/>
              <a:gd name="connsiteY3" fmla="*/ 5791201 h 5791201"/>
              <a:gd name="connsiteX4" fmla="*/ 0 w 11353800"/>
              <a:gd name="connsiteY4" fmla="*/ 0 h 5791201"/>
              <a:gd name="connsiteX5" fmla="*/ 11353800 w 11353800"/>
              <a:gd name="connsiteY5" fmla="*/ 0 h 5791201"/>
              <a:gd name="connsiteX6" fmla="*/ 11353800 w 11353800"/>
              <a:gd name="connsiteY6" fmla="*/ 5791200 h 5791201"/>
              <a:gd name="connsiteX7" fmla="*/ 6662737 w 11353800"/>
              <a:gd name="connsiteY7" fmla="*/ 5791200 h 5791201"/>
              <a:gd name="connsiteX8" fmla="*/ 6662737 w 11353800"/>
              <a:gd name="connsiteY8" fmla="*/ 2531373 h 5791201"/>
              <a:gd name="connsiteX9" fmla="*/ 1 w 11353800"/>
              <a:gd name="connsiteY9" fmla="*/ 2531373 h 5791201"/>
              <a:gd name="connsiteX10" fmla="*/ 1 w 11353800"/>
              <a:gd name="connsiteY10" fmla="*/ 5791200 h 5791201"/>
              <a:gd name="connsiteX11" fmla="*/ 0 w 11353800"/>
              <a:gd name="connsiteY11" fmla="*/ 5791200 h 5791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353800" h="5791201">
                <a:moveTo>
                  <a:pt x="1" y="5791200"/>
                </a:moveTo>
                <a:lnTo>
                  <a:pt x="6662737" y="5791200"/>
                </a:lnTo>
                <a:lnTo>
                  <a:pt x="6662737" y="5791201"/>
                </a:lnTo>
                <a:lnTo>
                  <a:pt x="1" y="5791201"/>
                </a:lnTo>
                <a:close/>
                <a:moveTo>
                  <a:pt x="0" y="0"/>
                </a:moveTo>
                <a:lnTo>
                  <a:pt x="11353800" y="0"/>
                </a:lnTo>
                <a:lnTo>
                  <a:pt x="11353800" y="5791200"/>
                </a:lnTo>
                <a:lnTo>
                  <a:pt x="6662737" y="5791200"/>
                </a:lnTo>
                <a:lnTo>
                  <a:pt x="6662737" y="2531373"/>
                </a:lnTo>
                <a:lnTo>
                  <a:pt x="1" y="2531373"/>
                </a:lnTo>
                <a:lnTo>
                  <a:pt x="1" y="5791200"/>
                </a:lnTo>
                <a:lnTo>
                  <a:pt x="0" y="5791200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anchor="t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221857D-ECFA-4D4D-91DF-E3650079150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5486400"/>
            <a:ext cx="6548438" cy="304801"/>
          </a:xfrm>
        </p:spPr>
        <p:txBody>
          <a:bodyPr>
            <a:normAutofit/>
          </a:bodyPr>
          <a:lstStyle>
            <a:lvl1pPr marL="0" indent="0">
              <a:buNone/>
              <a:defRPr sz="1600" spc="300"/>
            </a:lvl1pPr>
          </a:lstStyle>
          <a:p>
            <a:pPr lvl="0"/>
            <a:r>
              <a:rPr lang="en-US" dirty="0"/>
              <a:t>WEBSITE GOES HERE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997E42D-5E17-7C76-9F7D-0B1EC402C337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Margie's Travel</a:t>
            </a:r>
          </a:p>
        </p:txBody>
      </p:sp>
    </p:spTree>
    <p:extLst>
      <p:ext uri="{BB962C8B-B14F-4D97-AF65-F5344CB8AC3E}">
        <p14:creationId xmlns:p14="http://schemas.microsoft.com/office/powerpoint/2010/main" val="1399467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6BF98B-2743-4B47-AE32-9926CC2BF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6908B9-8BB9-5247-A9CC-EADBF62AB6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1885361"/>
            <a:ext cx="5157787" cy="430430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572680-8F07-DD43-A1EC-F836900FFE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1885361"/>
            <a:ext cx="5183188" cy="430430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54CF5214-BAF8-8514-D9E3-DDD504A31BF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9758" y="5998559"/>
            <a:ext cx="539496" cy="713232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400" b="1" cap="all" baseline="0">
                <a:latin typeface="+mj-lt"/>
              </a:defRPr>
            </a:lvl1pPr>
          </a:lstStyle>
          <a:p>
            <a:pPr lvl="0"/>
            <a:r>
              <a:rPr lang="en-US" dirty="0"/>
              <a:t>X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1000703-5040-3702-1528-F2226277CC9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Margie's Travel</a:t>
            </a:r>
          </a:p>
        </p:txBody>
      </p:sp>
    </p:spTree>
    <p:extLst>
      <p:ext uri="{BB962C8B-B14F-4D97-AF65-F5344CB8AC3E}">
        <p14:creationId xmlns:p14="http://schemas.microsoft.com/office/powerpoint/2010/main" val="4138893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AA99C074-A230-B944-8FEA-870A76765C6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655077"/>
            <a:ext cx="6548438" cy="2831323"/>
          </a:xfrm>
        </p:spPr>
        <p:txBody>
          <a:bodyPr anchor="b">
            <a:noAutofit/>
          </a:bodyPr>
          <a:lstStyle>
            <a:lvl1pPr>
              <a:defRPr sz="6000"/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CB11A616-4D84-4BF3-86C7-9F1BBDAD3A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5486400"/>
            <a:ext cx="6548438" cy="697584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0447B9-A1CD-B8D8-4FD3-A505B9ACD37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9758" y="5998559"/>
            <a:ext cx="539496" cy="713232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400" b="1" cap="all" baseline="0">
                <a:latin typeface="+mj-lt"/>
              </a:defRPr>
            </a:lvl1pPr>
          </a:lstStyle>
          <a:p>
            <a:pPr lvl="0"/>
            <a:r>
              <a:rPr lang="en-US" dirty="0"/>
              <a:t>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D79251-F5C6-C2BD-F8FF-834672C71122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Margie's Travel</a:t>
            </a:r>
          </a:p>
        </p:txBody>
      </p:sp>
    </p:spTree>
    <p:extLst>
      <p:ext uri="{BB962C8B-B14F-4D97-AF65-F5344CB8AC3E}">
        <p14:creationId xmlns:p14="http://schemas.microsoft.com/office/powerpoint/2010/main" val="34427259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D6BA20-74C4-B146-8DF6-85C573E19DB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48373" y="1488558"/>
            <a:ext cx="5445858" cy="270464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89FC2C-42AA-424F-9223-5F73B95D7C3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8373" y="4220187"/>
            <a:ext cx="5445858" cy="1223684"/>
          </a:xfrm>
        </p:spPr>
        <p:txBody>
          <a:bodyPr>
            <a:normAutofit/>
          </a:bodyPr>
          <a:lstStyle>
            <a:lvl1pPr marL="0" indent="0">
              <a:buNone/>
              <a:defRPr sz="1800" b="0" i="0" spc="300">
                <a:solidFill>
                  <a:schemeClr val="tx1"/>
                </a:solidFill>
                <a:latin typeface="+mn-lt"/>
                <a:cs typeface="Gill Sans Light" panose="020B0302020104020203" pitchFamily="34" charset="-79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72FE91B6-3FF0-7E5D-54DA-F1738C53B03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9758" y="5998559"/>
            <a:ext cx="539496" cy="713232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400" b="1" cap="all" baseline="0">
                <a:latin typeface="+mj-lt"/>
              </a:defRPr>
            </a:lvl1pPr>
          </a:lstStyle>
          <a:p>
            <a:pPr lvl="0"/>
            <a:r>
              <a:rPr lang="en-US" dirty="0"/>
              <a:t>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FC4073-3846-B3C7-13EA-D585D0241C4A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Margie's Travel</a:t>
            </a:r>
          </a:p>
        </p:txBody>
      </p:sp>
    </p:spTree>
    <p:extLst>
      <p:ext uri="{BB962C8B-B14F-4D97-AF65-F5344CB8AC3E}">
        <p14:creationId xmlns:p14="http://schemas.microsoft.com/office/powerpoint/2010/main" val="30347444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CB2B6249-6B58-2F44-83C2-208195C236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057"/>
            <a:ext cx="10515600" cy="986943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308C8E-8848-0563-A020-43F3295C005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9758" y="5998559"/>
            <a:ext cx="539496" cy="713232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400" b="1" cap="all" baseline="0">
                <a:latin typeface="+mj-lt"/>
              </a:defRPr>
            </a:lvl1pPr>
          </a:lstStyle>
          <a:p>
            <a:pPr lvl="0"/>
            <a:r>
              <a:rPr lang="en-US" dirty="0"/>
              <a:t>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2989D8-A347-81C7-32D9-E12299F63352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Margie's Travel</a:t>
            </a:r>
          </a:p>
        </p:txBody>
      </p:sp>
    </p:spTree>
    <p:extLst>
      <p:ext uri="{BB962C8B-B14F-4D97-AF65-F5344CB8AC3E}">
        <p14:creationId xmlns:p14="http://schemas.microsoft.com/office/powerpoint/2010/main" val="8650928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CB2B6249-6B58-2F44-83C2-208195C236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057"/>
            <a:ext cx="10515600" cy="986943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5E0DD3-854B-420F-ADA1-DED8ADDCC3A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54163" y="2062956"/>
            <a:ext cx="9083675" cy="2732088"/>
          </a:xfrm>
        </p:spPr>
        <p:txBody>
          <a:bodyPr anchor="ctr">
            <a:normAutofit/>
          </a:bodyPr>
          <a:lstStyle>
            <a:lvl1pPr marL="0" indent="0" algn="ctr">
              <a:buNone/>
              <a:defRPr sz="6000"/>
            </a:lvl1pPr>
            <a:lvl2pPr marL="4572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E5B803F5-45DF-1128-6100-2F10EB13F41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9758" y="5998559"/>
            <a:ext cx="539496" cy="713232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400" b="1" cap="all" baseline="0">
                <a:latin typeface="+mj-lt"/>
              </a:defRPr>
            </a:lvl1pPr>
          </a:lstStyle>
          <a:p>
            <a:pPr lvl="0"/>
            <a:r>
              <a:rPr lang="en-US" dirty="0"/>
              <a:t>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308DF6-5037-363A-D495-7D49D3EE209B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Margie's Travel</a:t>
            </a:r>
          </a:p>
        </p:txBody>
      </p:sp>
    </p:spTree>
    <p:extLst>
      <p:ext uri="{BB962C8B-B14F-4D97-AF65-F5344CB8AC3E}">
        <p14:creationId xmlns:p14="http://schemas.microsoft.com/office/powerpoint/2010/main" val="11813462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5E4FE9-CEDE-F34D-924F-EB11B49749A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363424" y="2367777"/>
            <a:ext cx="5056426" cy="37914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8F6D2B1F-21AB-FC4C-ADF6-BC4463A62D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90780" y="839972"/>
            <a:ext cx="4767262" cy="1342045"/>
          </a:xfrm>
        </p:spPr>
        <p:txBody>
          <a:bodyPr lIns="0" anchor="b"/>
          <a:lstStyle/>
          <a:p>
            <a:r>
              <a:rPr lang="en-US" dirty="0"/>
              <a:t>TITLE GOES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F1372009-C299-3A49-80B3-22EAC70160E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790780" y="3019352"/>
            <a:ext cx="4767262" cy="3099153"/>
          </a:xfrm>
        </p:spPr>
        <p:txBody>
          <a:bodyPr lIns="0">
            <a:normAutofit/>
          </a:bodyPr>
          <a:lstStyle>
            <a:lvl1pPr>
              <a:lnSpc>
                <a:spcPct val="150000"/>
              </a:lnSpc>
              <a:defRPr sz="1200" spc="0">
                <a:solidFill>
                  <a:schemeClr val="tx2"/>
                </a:solidFill>
              </a:defRPr>
            </a:lvl1pPr>
            <a:lvl2pPr>
              <a:lnSpc>
                <a:spcPct val="150000"/>
              </a:lnSpc>
              <a:defRPr sz="1100" spc="0">
                <a:solidFill>
                  <a:schemeClr val="tx2"/>
                </a:solidFill>
              </a:defRPr>
            </a:lvl2pPr>
            <a:lvl3pPr>
              <a:lnSpc>
                <a:spcPct val="150000"/>
              </a:lnSpc>
              <a:defRPr sz="1050" spc="0">
                <a:solidFill>
                  <a:schemeClr val="tx2"/>
                </a:solidFill>
              </a:defRPr>
            </a:lvl3pPr>
            <a:lvl4pPr>
              <a:lnSpc>
                <a:spcPct val="150000"/>
              </a:lnSpc>
              <a:defRPr sz="1000" spc="0">
                <a:solidFill>
                  <a:schemeClr val="tx2"/>
                </a:solidFill>
              </a:defRPr>
            </a:lvl4pPr>
            <a:lvl5pPr>
              <a:lnSpc>
                <a:spcPct val="150000"/>
              </a:lnSpc>
              <a:defRPr sz="1000" spc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BC005EA5-AC3E-B248-B6E7-9CA2F3092AA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790780" y="2247679"/>
            <a:ext cx="4767262" cy="602887"/>
          </a:xfrm>
        </p:spPr>
        <p:txBody>
          <a:bodyPr lIns="0" anchor="t">
            <a:normAutofit/>
          </a:bodyPr>
          <a:lstStyle>
            <a:lvl1pPr marL="0" indent="0">
              <a:buNone/>
              <a:defRPr sz="1400" spc="300">
                <a:solidFill>
                  <a:schemeClr val="tx2"/>
                </a:solidFill>
              </a:defRPr>
            </a:lvl1pPr>
            <a:lvl2pPr>
              <a:defRPr sz="1100">
                <a:solidFill>
                  <a:schemeClr val="tx2"/>
                </a:solidFill>
              </a:defRPr>
            </a:lvl2pPr>
            <a:lvl3pPr>
              <a:defRPr sz="1050">
                <a:solidFill>
                  <a:schemeClr val="tx2"/>
                </a:solidFill>
              </a:defRPr>
            </a:lvl3pPr>
            <a:lvl4pPr>
              <a:defRPr sz="1000">
                <a:solidFill>
                  <a:schemeClr val="tx2"/>
                </a:solidFill>
              </a:defRPr>
            </a:lvl4pPr>
            <a:lvl5pPr>
              <a:defRPr sz="1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SUBTITLE HERE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99EF11-83C6-1E6E-D9A6-DD964B3D06C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9758" y="5998559"/>
            <a:ext cx="539496" cy="713232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400" b="1" cap="all" baseline="0">
                <a:latin typeface="+mj-lt"/>
              </a:defRPr>
            </a:lvl1pPr>
          </a:lstStyle>
          <a:p>
            <a:pPr lvl="0"/>
            <a:r>
              <a:rPr lang="en-US" dirty="0"/>
              <a:t>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D07588-E70B-5ECF-D859-7B2652D7036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Margie's Travel</a:t>
            </a:r>
          </a:p>
        </p:txBody>
      </p:sp>
    </p:spTree>
    <p:extLst>
      <p:ext uri="{BB962C8B-B14F-4D97-AF65-F5344CB8AC3E}">
        <p14:creationId xmlns:p14="http://schemas.microsoft.com/office/powerpoint/2010/main" val="18207819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674535-13A9-914D-A6BC-97AFF28830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0"/>
            <a:ext cx="10896600" cy="1226916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D75C1F3A-BBBB-2946-BF9D-CD1C4898C83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38200" y="1690688"/>
            <a:ext cx="10896600" cy="4862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43A40995-514F-A74C-B120-F2ADB492062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1175657"/>
            <a:ext cx="10896600" cy="320447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 spc="300">
                <a:solidFill>
                  <a:schemeClr val="tx2"/>
                </a:solidFill>
              </a:defRPr>
            </a:lvl1pPr>
            <a:lvl2pPr>
              <a:defRPr sz="1100">
                <a:solidFill>
                  <a:schemeClr val="tx2"/>
                </a:solidFill>
              </a:defRPr>
            </a:lvl2pPr>
            <a:lvl3pPr>
              <a:defRPr sz="1050">
                <a:solidFill>
                  <a:schemeClr val="tx2"/>
                </a:solidFill>
              </a:defRPr>
            </a:lvl3pPr>
            <a:lvl4pPr>
              <a:defRPr sz="1000">
                <a:solidFill>
                  <a:schemeClr val="tx2"/>
                </a:solidFill>
              </a:defRPr>
            </a:lvl4pPr>
            <a:lvl5pPr>
              <a:defRPr sz="1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SUBTITLE HERE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8DA51DAE-70D5-670E-0512-6D3D872790A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9758" y="5998559"/>
            <a:ext cx="539496" cy="713232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400" b="1" cap="all" baseline="0">
                <a:latin typeface="+mj-lt"/>
              </a:defRPr>
            </a:lvl1pPr>
          </a:lstStyle>
          <a:p>
            <a:pPr lvl="0"/>
            <a:r>
              <a:rPr lang="en-US" dirty="0"/>
              <a:t>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D15E8D-1FEC-DF9F-AFBC-45AC80A9DA4D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Margie's Travel</a:t>
            </a:r>
          </a:p>
        </p:txBody>
      </p:sp>
    </p:spTree>
    <p:extLst>
      <p:ext uri="{BB962C8B-B14F-4D97-AF65-F5344CB8AC3E}">
        <p14:creationId xmlns:p14="http://schemas.microsoft.com/office/powerpoint/2010/main" val="85082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CB2B6249-6B58-2F44-83C2-208195C236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7426"/>
            <a:ext cx="3932237" cy="1868896"/>
          </a:xfrm>
        </p:spPr>
        <p:txBody>
          <a:bodyPr anchor="b"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1B3D6EB-0B4B-4C00-A78E-E618E038C9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06353079-34E7-4CF0-8300-BCC1060B3B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856322"/>
            <a:ext cx="3932237" cy="301266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B672F7-6F1E-B5F8-D111-799B2C4A5A3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9758" y="5998559"/>
            <a:ext cx="539496" cy="713232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400" b="1" cap="all" baseline="0">
                <a:latin typeface="+mj-lt"/>
              </a:defRPr>
            </a:lvl1pPr>
          </a:lstStyle>
          <a:p>
            <a:pPr lvl="0"/>
            <a:r>
              <a:rPr lang="en-US" dirty="0"/>
              <a:t>X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5FB2EE8-F086-AC09-D4FF-5B41B4EAF107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Margie's Travel</a:t>
            </a:r>
          </a:p>
        </p:txBody>
      </p:sp>
    </p:spTree>
    <p:extLst>
      <p:ext uri="{BB962C8B-B14F-4D97-AF65-F5344CB8AC3E}">
        <p14:creationId xmlns:p14="http://schemas.microsoft.com/office/powerpoint/2010/main" val="33861226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CB2B6249-6B58-2F44-83C2-208195C236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7426"/>
            <a:ext cx="3932237" cy="1868896"/>
          </a:xfrm>
        </p:spPr>
        <p:txBody>
          <a:bodyPr anchor="b"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06353079-34E7-4CF0-8300-BCC1060B3B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856322"/>
            <a:ext cx="3932237" cy="301266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B04B7B3E-1EE1-4212-9F4F-0C7DC6C1584F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5180012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AF25DC-2220-A7C3-D7CF-C9BF7DC3E08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9758" y="5998559"/>
            <a:ext cx="539496" cy="713232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400" b="1" cap="all" baseline="0">
                <a:latin typeface="+mj-lt"/>
              </a:defRPr>
            </a:lvl1pPr>
          </a:lstStyle>
          <a:p>
            <a:pPr lvl="0"/>
            <a:r>
              <a:rPr lang="en-US" dirty="0"/>
              <a:t>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DD550B-8177-0A10-F8B5-965766F90986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Margie's Travel</a:t>
            </a:r>
          </a:p>
        </p:txBody>
      </p:sp>
    </p:spTree>
    <p:extLst>
      <p:ext uri="{BB962C8B-B14F-4D97-AF65-F5344CB8AC3E}">
        <p14:creationId xmlns:p14="http://schemas.microsoft.com/office/powerpoint/2010/main" val="32590135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18259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ivider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EA8FB924-7820-A342-A545-0DFCE2908E1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1850" y="0"/>
            <a:ext cx="1136015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5451231 h 6858000"/>
              <a:gd name="connsiteX5" fmla="*/ 6277708 w 12192000"/>
              <a:gd name="connsiteY5" fmla="*/ 5451231 h 6858000"/>
              <a:gd name="connsiteX6" fmla="*/ 6277708 w 12192000"/>
              <a:gd name="connsiteY6" fmla="*/ 1481138 h 6858000"/>
              <a:gd name="connsiteX7" fmla="*/ 0 w 12192000"/>
              <a:gd name="connsiteY7" fmla="*/ 148113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5451231"/>
                </a:lnTo>
                <a:lnTo>
                  <a:pt x="6277708" y="5451231"/>
                </a:lnTo>
                <a:lnTo>
                  <a:pt x="6277708" y="1481138"/>
                </a:lnTo>
                <a:lnTo>
                  <a:pt x="0" y="14811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ED6BA20-74C4-B146-8DF6-85C573E19DB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48373" y="1488558"/>
            <a:ext cx="5445858" cy="270464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89FC2C-42AA-424F-9223-5F73B95D7C3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8373" y="4220187"/>
            <a:ext cx="5445858" cy="1223684"/>
          </a:xfrm>
        </p:spPr>
        <p:txBody>
          <a:bodyPr>
            <a:normAutofit/>
          </a:bodyPr>
          <a:lstStyle>
            <a:lvl1pPr marL="0" indent="0">
              <a:buNone/>
              <a:defRPr sz="1800" b="0" i="0" spc="300">
                <a:solidFill>
                  <a:schemeClr val="tx1"/>
                </a:solidFill>
                <a:latin typeface="+mn-lt"/>
                <a:cs typeface="Gill Sans Light" panose="020B0302020104020203" pitchFamily="34" charset="-79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7F4DAD80-935E-1259-8337-9302BCD9A32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9758" y="5998559"/>
            <a:ext cx="539496" cy="713232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400" b="1" cap="all" baseline="0">
                <a:latin typeface="+mj-lt"/>
              </a:defRPr>
            </a:lvl1pPr>
          </a:lstStyle>
          <a:p>
            <a:pPr lvl="0"/>
            <a:r>
              <a:rPr lang="en-US" dirty="0"/>
              <a:t>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C3A7E5-67D2-51AE-C09E-4EB06E74959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Margie's Travel</a:t>
            </a:r>
          </a:p>
        </p:txBody>
      </p:sp>
    </p:spTree>
    <p:extLst>
      <p:ext uri="{BB962C8B-B14F-4D97-AF65-F5344CB8AC3E}">
        <p14:creationId xmlns:p14="http://schemas.microsoft.com/office/powerpoint/2010/main" val="11327372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7CA2F9-D292-2A36-2C2B-01C0A5C1598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9758" y="5998559"/>
            <a:ext cx="539496" cy="713232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400" b="1" cap="all" baseline="0">
                <a:latin typeface="+mj-lt"/>
              </a:defRPr>
            </a:lvl1pPr>
          </a:lstStyle>
          <a:p>
            <a:pPr lvl="0"/>
            <a:r>
              <a:rPr lang="en-US" dirty="0"/>
              <a:t>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13771C-0245-E2F2-6D9B-A80890CD07E2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Margie's Travel</a:t>
            </a:r>
          </a:p>
        </p:txBody>
      </p:sp>
    </p:spTree>
    <p:extLst>
      <p:ext uri="{BB962C8B-B14F-4D97-AF65-F5344CB8AC3E}">
        <p14:creationId xmlns:p14="http://schemas.microsoft.com/office/powerpoint/2010/main" val="12869723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3EE4273-5B11-44D2-BB30-AB361AEA564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8200" y="0"/>
            <a:ext cx="11353800" cy="5791201"/>
          </a:xfrm>
          <a:custGeom>
            <a:avLst/>
            <a:gdLst>
              <a:gd name="connsiteX0" fmla="*/ 1 w 11353800"/>
              <a:gd name="connsiteY0" fmla="*/ 5791200 h 5791201"/>
              <a:gd name="connsiteX1" fmla="*/ 6662737 w 11353800"/>
              <a:gd name="connsiteY1" fmla="*/ 5791200 h 5791201"/>
              <a:gd name="connsiteX2" fmla="*/ 6662737 w 11353800"/>
              <a:gd name="connsiteY2" fmla="*/ 5791201 h 5791201"/>
              <a:gd name="connsiteX3" fmla="*/ 1 w 11353800"/>
              <a:gd name="connsiteY3" fmla="*/ 5791201 h 5791201"/>
              <a:gd name="connsiteX4" fmla="*/ 0 w 11353800"/>
              <a:gd name="connsiteY4" fmla="*/ 0 h 5791201"/>
              <a:gd name="connsiteX5" fmla="*/ 8012252 w 11353800"/>
              <a:gd name="connsiteY5" fmla="*/ 0 h 5791201"/>
              <a:gd name="connsiteX6" fmla="*/ 8012252 w 11353800"/>
              <a:gd name="connsiteY6" fmla="*/ 1892595 h 5791201"/>
              <a:gd name="connsiteX7" fmla="*/ 11353800 w 11353800"/>
              <a:gd name="connsiteY7" fmla="*/ 1892595 h 5791201"/>
              <a:gd name="connsiteX8" fmla="*/ 11353800 w 11353800"/>
              <a:gd name="connsiteY8" fmla="*/ 5791200 h 5791201"/>
              <a:gd name="connsiteX9" fmla="*/ 6662737 w 11353800"/>
              <a:gd name="connsiteY9" fmla="*/ 5791200 h 5791201"/>
              <a:gd name="connsiteX10" fmla="*/ 6662737 w 11353800"/>
              <a:gd name="connsiteY10" fmla="*/ 2531373 h 5791201"/>
              <a:gd name="connsiteX11" fmla="*/ 1 w 11353800"/>
              <a:gd name="connsiteY11" fmla="*/ 2531373 h 5791201"/>
              <a:gd name="connsiteX12" fmla="*/ 1 w 11353800"/>
              <a:gd name="connsiteY12" fmla="*/ 5791200 h 5791201"/>
              <a:gd name="connsiteX13" fmla="*/ 0 w 11353800"/>
              <a:gd name="connsiteY13" fmla="*/ 5791200 h 5791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353800" h="5791201">
                <a:moveTo>
                  <a:pt x="1" y="5791200"/>
                </a:moveTo>
                <a:lnTo>
                  <a:pt x="6662737" y="5791200"/>
                </a:lnTo>
                <a:lnTo>
                  <a:pt x="6662737" y="5791201"/>
                </a:lnTo>
                <a:lnTo>
                  <a:pt x="1" y="5791201"/>
                </a:lnTo>
                <a:close/>
                <a:moveTo>
                  <a:pt x="0" y="0"/>
                </a:moveTo>
                <a:lnTo>
                  <a:pt x="8012252" y="0"/>
                </a:lnTo>
                <a:lnTo>
                  <a:pt x="8012252" y="1892595"/>
                </a:lnTo>
                <a:lnTo>
                  <a:pt x="11353800" y="1892595"/>
                </a:lnTo>
                <a:lnTo>
                  <a:pt x="11353800" y="5791200"/>
                </a:lnTo>
                <a:lnTo>
                  <a:pt x="6662737" y="5791200"/>
                </a:lnTo>
                <a:lnTo>
                  <a:pt x="6662737" y="2531373"/>
                </a:lnTo>
                <a:lnTo>
                  <a:pt x="1" y="2531373"/>
                </a:lnTo>
                <a:lnTo>
                  <a:pt x="1" y="5791200"/>
                </a:lnTo>
                <a:lnTo>
                  <a:pt x="0" y="5791200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anchor="t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A99C074-A230-B944-8FEA-870A76765C6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1" y="3072985"/>
            <a:ext cx="6548438" cy="2413416"/>
          </a:xfrm>
        </p:spPr>
        <p:txBody>
          <a:bodyPr anchor="b">
            <a:noAutofit/>
          </a:bodyPr>
          <a:lstStyle>
            <a:lvl1pPr>
              <a:defRPr sz="6000"/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221857D-ECFA-4D4D-91DF-E3650079150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199" y="5486401"/>
            <a:ext cx="6548439" cy="304800"/>
          </a:xfrm>
        </p:spPr>
        <p:txBody>
          <a:bodyPr>
            <a:normAutofit/>
          </a:bodyPr>
          <a:lstStyle>
            <a:lvl1pPr marL="0" indent="0">
              <a:buNone/>
              <a:defRPr sz="1600" spc="300"/>
            </a:lvl1pPr>
          </a:lstStyle>
          <a:p>
            <a:pPr lvl="0"/>
            <a:r>
              <a:rPr lang="en-US" dirty="0"/>
              <a:t>WEBSITE GOES HERE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7224C5-CBBF-C6D4-C9CD-4858D41B98C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9758" y="5998559"/>
            <a:ext cx="539496" cy="713232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400" b="1" cap="all" baseline="0">
                <a:latin typeface="+mj-lt"/>
              </a:defRPr>
            </a:lvl1pPr>
          </a:lstStyle>
          <a:p>
            <a:pPr lvl="0"/>
            <a:r>
              <a:rPr lang="en-US" dirty="0"/>
              <a:t>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00C47D-B0AE-9E59-A1D3-21F8530029CB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Margie's Travel</a:t>
            </a:r>
          </a:p>
        </p:txBody>
      </p:sp>
    </p:spTree>
    <p:extLst>
      <p:ext uri="{BB962C8B-B14F-4D97-AF65-F5344CB8AC3E}">
        <p14:creationId xmlns:p14="http://schemas.microsoft.com/office/powerpoint/2010/main" val="1506622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0C00A69-6129-E54C-B138-69D96462CE8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6682850 w 12192000"/>
              <a:gd name="connsiteY3" fmla="*/ 6858000 h 6858000"/>
              <a:gd name="connsiteX4" fmla="*/ 6682850 w 12192000"/>
              <a:gd name="connsiteY4" fmla="*/ 3259237 h 6858000"/>
              <a:gd name="connsiteX5" fmla="*/ 838200 w 12192000"/>
              <a:gd name="connsiteY5" fmla="*/ 3259237 h 6858000"/>
              <a:gd name="connsiteX6" fmla="*/ 8382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6682850" y="6858000"/>
                </a:lnTo>
                <a:lnTo>
                  <a:pt x="6682850" y="3259237"/>
                </a:lnTo>
                <a:lnTo>
                  <a:pt x="838200" y="3259237"/>
                </a:lnTo>
                <a:lnTo>
                  <a:pt x="8382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t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D985175C-7C48-9449-9A0A-088E9BCAE9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48373" y="3259237"/>
            <a:ext cx="5445858" cy="2852737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44F669B5-8A24-5846-82A0-51E5506817F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8373" y="6138962"/>
            <a:ext cx="5445858" cy="580815"/>
          </a:xfrm>
        </p:spPr>
        <p:txBody>
          <a:bodyPr>
            <a:normAutofit/>
          </a:bodyPr>
          <a:lstStyle>
            <a:lvl1pPr marL="0" indent="0">
              <a:buNone/>
              <a:defRPr sz="1800" b="0" i="0" spc="300">
                <a:solidFill>
                  <a:schemeClr val="tx2"/>
                </a:solidFill>
                <a:latin typeface="+mn-lt"/>
                <a:cs typeface="Gill Sans Light" panose="020B0302020104020203" pitchFamily="34" charset="-79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34178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6096000" cy="6858000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5B2C2DA-ADF3-D44B-8824-9B44E01F74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28737" y="786810"/>
            <a:ext cx="4008437" cy="1395208"/>
          </a:xfrm>
        </p:spPr>
        <p:txBody>
          <a:bodyPr lIns="0" anchor="b"/>
          <a:lstStyle/>
          <a:p>
            <a:r>
              <a:rPr lang="en-US" dirty="0"/>
              <a:t>TITLE GOES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A80A15A-88F2-2144-8707-F31DD26C52B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328738" y="3019352"/>
            <a:ext cx="4008437" cy="3099153"/>
          </a:xfrm>
        </p:spPr>
        <p:txBody>
          <a:bodyPr lIns="0">
            <a:normAutofit/>
          </a:bodyPr>
          <a:lstStyle>
            <a:lvl1pPr>
              <a:lnSpc>
                <a:spcPct val="150000"/>
              </a:lnSpc>
              <a:defRPr sz="1600" spc="0">
                <a:solidFill>
                  <a:schemeClr val="tx2"/>
                </a:solidFill>
              </a:defRPr>
            </a:lvl1pPr>
            <a:lvl2pPr>
              <a:lnSpc>
                <a:spcPct val="150000"/>
              </a:lnSpc>
              <a:defRPr sz="1400" spc="0">
                <a:solidFill>
                  <a:schemeClr val="tx2"/>
                </a:solidFill>
              </a:defRPr>
            </a:lvl2pPr>
            <a:lvl3pPr>
              <a:lnSpc>
                <a:spcPct val="150000"/>
              </a:lnSpc>
              <a:defRPr sz="1200" spc="0">
                <a:solidFill>
                  <a:schemeClr val="tx2"/>
                </a:solidFill>
              </a:defRPr>
            </a:lvl3pPr>
            <a:lvl4pPr>
              <a:lnSpc>
                <a:spcPct val="150000"/>
              </a:lnSpc>
              <a:defRPr sz="1100" spc="0">
                <a:solidFill>
                  <a:schemeClr val="tx2"/>
                </a:solidFill>
              </a:defRPr>
            </a:lvl4pPr>
            <a:lvl5pPr>
              <a:lnSpc>
                <a:spcPct val="150000"/>
              </a:lnSpc>
              <a:defRPr sz="1100" spc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6CAA743B-32D9-CE44-9E46-D38DB57EFAC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28738" y="2247679"/>
            <a:ext cx="4008437" cy="602887"/>
          </a:xfrm>
        </p:spPr>
        <p:txBody>
          <a:bodyPr lIns="0" anchor="t">
            <a:normAutofit/>
          </a:bodyPr>
          <a:lstStyle>
            <a:lvl1pPr marL="0" indent="0">
              <a:buNone/>
              <a:defRPr sz="1400" spc="300">
                <a:solidFill>
                  <a:schemeClr val="tx2"/>
                </a:solidFill>
              </a:defRPr>
            </a:lvl1pPr>
            <a:lvl2pPr>
              <a:defRPr sz="1100">
                <a:solidFill>
                  <a:schemeClr val="tx2"/>
                </a:solidFill>
              </a:defRPr>
            </a:lvl2pPr>
            <a:lvl3pPr>
              <a:defRPr sz="1050">
                <a:solidFill>
                  <a:schemeClr val="tx2"/>
                </a:solidFill>
              </a:defRPr>
            </a:lvl3pPr>
            <a:lvl4pPr>
              <a:defRPr sz="1000">
                <a:solidFill>
                  <a:schemeClr val="tx2"/>
                </a:solidFill>
              </a:defRPr>
            </a:lvl4pPr>
            <a:lvl5pPr>
              <a:defRPr sz="1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SUBTITLE HERE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D3522F9F-EB81-A0A9-3124-03576F3C940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9758" y="5998559"/>
            <a:ext cx="539496" cy="713232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400" b="1" cap="all" baseline="0">
                <a:latin typeface="+mj-lt"/>
              </a:defRPr>
            </a:lvl1pPr>
          </a:lstStyle>
          <a:p>
            <a:pPr lvl="0"/>
            <a:r>
              <a:rPr lang="en-US" dirty="0"/>
              <a:t>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C6B880-736A-41D0-4CDF-906D0D32D4A1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Margie's Travel</a:t>
            </a:r>
          </a:p>
        </p:txBody>
      </p:sp>
    </p:spTree>
    <p:extLst>
      <p:ext uri="{BB962C8B-B14F-4D97-AF65-F5344CB8AC3E}">
        <p14:creationId xmlns:p14="http://schemas.microsoft.com/office/powerpoint/2010/main" val="38368498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64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838200" y="0"/>
            <a:ext cx="5257800" cy="6858000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5CDB5228-26E3-B388-99AB-D6E28F6ED61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9758" y="5998559"/>
            <a:ext cx="539496" cy="713232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400" b="1" cap="all" baseline="0">
                <a:latin typeface="+mj-lt"/>
              </a:defRPr>
            </a:lvl1pPr>
          </a:lstStyle>
          <a:p>
            <a:pPr lvl="0"/>
            <a:r>
              <a:rPr lang="en-US" dirty="0"/>
              <a:t>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CDB750-8624-CF47-B512-2548F394EBC7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Margie's Travel</a:t>
            </a:r>
          </a:p>
        </p:txBody>
      </p:sp>
    </p:spTree>
    <p:extLst>
      <p:ext uri="{BB962C8B-B14F-4D97-AF65-F5344CB8AC3E}">
        <p14:creationId xmlns:p14="http://schemas.microsoft.com/office/powerpoint/2010/main" val="1437461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9295395-4EC9-4A2A-A4BF-5B0E3F1E907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38200" y="0"/>
            <a:ext cx="11353800" cy="6858000"/>
          </a:xfrm>
          <a:custGeom>
            <a:avLst/>
            <a:gdLst>
              <a:gd name="connsiteX0" fmla="*/ 0 w 11353800"/>
              <a:gd name="connsiteY0" fmla="*/ 0 h 6858000"/>
              <a:gd name="connsiteX1" fmla="*/ 11353800 w 11353800"/>
              <a:gd name="connsiteY1" fmla="*/ 0 h 6858000"/>
              <a:gd name="connsiteX2" fmla="*/ 11353800 w 11353800"/>
              <a:gd name="connsiteY2" fmla="*/ 4947138 h 6858000"/>
              <a:gd name="connsiteX3" fmla="*/ 7133492 w 11353800"/>
              <a:gd name="connsiteY3" fmla="*/ 4947138 h 6858000"/>
              <a:gd name="connsiteX4" fmla="*/ 7133492 w 11353800"/>
              <a:gd name="connsiteY4" fmla="*/ 6858000 h 6858000"/>
              <a:gd name="connsiteX5" fmla="*/ 0 w 11353800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353800" h="6858000">
                <a:moveTo>
                  <a:pt x="0" y="0"/>
                </a:moveTo>
                <a:lnTo>
                  <a:pt x="11353800" y="0"/>
                </a:lnTo>
                <a:lnTo>
                  <a:pt x="11353800" y="4947138"/>
                </a:lnTo>
                <a:lnTo>
                  <a:pt x="7133492" y="4947138"/>
                </a:lnTo>
                <a:lnTo>
                  <a:pt x="71334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C6DA884-7C48-8D49-9DFE-4CE990C95A0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281989" y="5829950"/>
            <a:ext cx="3558320" cy="628650"/>
          </a:xfrm>
        </p:spPr>
        <p:txBody>
          <a:bodyPr>
            <a:normAutofit/>
          </a:bodyPr>
          <a:lstStyle>
            <a:lvl1pPr marL="0" indent="0" algn="ctr">
              <a:lnSpc>
                <a:spcPct val="150000"/>
              </a:lnSpc>
              <a:buNone/>
              <a:defRPr sz="1200"/>
            </a:lvl1pPr>
            <a:lvl2pPr marL="457200" indent="0">
              <a:buNone/>
              <a:defRPr sz="900"/>
            </a:lvl2pPr>
            <a:lvl3pPr marL="914400" indent="0">
              <a:buNone/>
              <a:defRPr sz="800"/>
            </a:lvl3pPr>
            <a:lvl4pPr marL="1371600" indent="0">
              <a:buNone/>
              <a:defRPr sz="700"/>
            </a:lvl4pPr>
            <a:lvl5pPr marL="1828800" indent="0">
              <a:buNone/>
              <a:defRPr sz="700"/>
            </a:lvl5pPr>
          </a:lstStyle>
          <a:p>
            <a:pPr lvl="0"/>
            <a:r>
              <a:rPr lang="en-US" dirty="0"/>
              <a:t>Caption Goes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EFCCE50-D1A9-1249-AF64-BA06424C80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96179" y="5250600"/>
            <a:ext cx="3545503" cy="564335"/>
          </a:xfrm>
        </p:spPr>
        <p:txBody>
          <a:bodyPr>
            <a:normAutofit/>
          </a:bodyPr>
          <a:lstStyle>
            <a:lvl1pPr algn="ctr">
              <a:defRPr sz="2800"/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456811-6AF7-0E20-D7FA-553D839C0B7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9758" y="5998559"/>
            <a:ext cx="539496" cy="713232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400" b="1" cap="all" baseline="0">
                <a:latin typeface="+mj-lt"/>
              </a:defRPr>
            </a:lvl1pPr>
          </a:lstStyle>
          <a:p>
            <a:pPr lvl="0"/>
            <a:r>
              <a:rPr lang="en-US" dirty="0"/>
              <a:t>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314A5E-0111-C20E-9AD9-4CAB4D23DBE9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Margie's Travel</a:t>
            </a:r>
          </a:p>
        </p:txBody>
      </p:sp>
    </p:spTree>
    <p:extLst>
      <p:ext uri="{BB962C8B-B14F-4D97-AF65-F5344CB8AC3E}">
        <p14:creationId xmlns:p14="http://schemas.microsoft.com/office/powerpoint/2010/main" val="15652620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A71C3BC6-F801-857C-8E0C-7DDA360BC9F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38200" y="2627"/>
            <a:ext cx="11353799" cy="4631365"/>
          </a:xfrm>
          <a:custGeom>
            <a:avLst/>
            <a:gdLst>
              <a:gd name="connsiteX0" fmla="*/ 0 w 11353799"/>
              <a:gd name="connsiteY0" fmla="*/ 0 h 4631365"/>
              <a:gd name="connsiteX1" fmla="*/ 11353799 w 11353799"/>
              <a:gd name="connsiteY1" fmla="*/ 0 h 4631365"/>
              <a:gd name="connsiteX2" fmla="*/ 11353799 w 11353799"/>
              <a:gd name="connsiteY2" fmla="*/ 4631365 h 4631365"/>
              <a:gd name="connsiteX3" fmla="*/ 10892905 w 11353799"/>
              <a:gd name="connsiteY3" fmla="*/ 4631365 h 4631365"/>
              <a:gd name="connsiteX4" fmla="*/ 10892905 w 11353799"/>
              <a:gd name="connsiteY4" fmla="*/ 1965657 h 4631365"/>
              <a:gd name="connsiteX5" fmla="*/ 5773993 w 11353799"/>
              <a:gd name="connsiteY5" fmla="*/ 1965657 h 4631365"/>
              <a:gd name="connsiteX6" fmla="*/ 5773993 w 11353799"/>
              <a:gd name="connsiteY6" fmla="*/ 4631365 h 4631365"/>
              <a:gd name="connsiteX7" fmla="*/ 5118912 w 11353799"/>
              <a:gd name="connsiteY7" fmla="*/ 4631365 h 4631365"/>
              <a:gd name="connsiteX8" fmla="*/ 5118912 w 11353799"/>
              <a:gd name="connsiteY8" fmla="*/ 1965657 h 4631365"/>
              <a:gd name="connsiteX9" fmla="*/ 0 w 11353799"/>
              <a:gd name="connsiteY9" fmla="*/ 1965657 h 4631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353799" h="4631365">
                <a:moveTo>
                  <a:pt x="0" y="0"/>
                </a:moveTo>
                <a:lnTo>
                  <a:pt x="11353799" y="0"/>
                </a:lnTo>
                <a:lnTo>
                  <a:pt x="11353799" y="4631365"/>
                </a:lnTo>
                <a:lnTo>
                  <a:pt x="10892905" y="4631365"/>
                </a:lnTo>
                <a:lnTo>
                  <a:pt x="10892905" y="1965657"/>
                </a:lnTo>
                <a:lnTo>
                  <a:pt x="5773993" y="1965657"/>
                </a:lnTo>
                <a:lnTo>
                  <a:pt x="5773993" y="4631365"/>
                </a:lnTo>
                <a:lnTo>
                  <a:pt x="5118912" y="4631365"/>
                </a:lnTo>
                <a:lnTo>
                  <a:pt x="5118912" y="1965657"/>
                </a:lnTo>
                <a:lnTo>
                  <a:pt x="0" y="196565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E94B1A93-5100-5048-8230-09B3D176D1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62100" y="2679700"/>
            <a:ext cx="4242611" cy="645001"/>
          </a:xfrm>
        </p:spPr>
        <p:txBody>
          <a:bodyPr anchor="ctr"/>
          <a:lstStyle>
            <a:lvl1pPr marL="0" indent="0">
              <a:buNone/>
              <a:defRPr sz="2400" b="1" i="0">
                <a:solidFill>
                  <a:schemeClr val="tx2"/>
                </a:solidFill>
                <a:latin typeface="+mj-lt"/>
                <a:cs typeface="Gill Sans" panose="020B0502020104020203" pitchFamily="34" charset="-79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8A037B8A-C781-9F40-A9F6-BCCD198DD3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562100" y="3324700"/>
            <a:ext cx="4242611" cy="3304699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66926CBF-E2B0-C44C-AD98-B15D17ADD5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467601" y="2679700"/>
            <a:ext cx="4072192" cy="645001"/>
          </a:xfrm>
        </p:spPr>
        <p:txBody>
          <a:bodyPr anchor="ctr"/>
          <a:lstStyle>
            <a:lvl1pPr marL="0" indent="0">
              <a:buNone/>
              <a:defRPr sz="2400" b="1" i="0">
                <a:solidFill>
                  <a:schemeClr val="tx2"/>
                </a:solidFill>
                <a:latin typeface="+mj-lt"/>
                <a:cs typeface="Gill Sans" panose="020B0502020104020203" pitchFamily="34" charset="-79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318A1595-1A86-304F-A361-B3E4B06837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467601" y="3324700"/>
            <a:ext cx="4072192" cy="3304699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8DEFE0B-9B5C-734D-8394-A770FAA615B3}"/>
              </a:ext>
            </a:extLst>
          </p:cNvPr>
          <p:cNvSpPr/>
          <p:nvPr userDrawn="1"/>
        </p:nvSpPr>
        <p:spPr>
          <a:xfrm>
            <a:off x="838200" y="2679700"/>
            <a:ext cx="546100" cy="5461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02390A6-F565-8844-A9B9-4C6ACB7857F5}"/>
              </a:ext>
            </a:extLst>
          </p:cNvPr>
          <p:cNvSpPr/>
          <p:nvPr userDrawn="1"/>
        </p:nvSpPr>
        <p:spPr>
          <a:xfrm>
            <a:off x="6742889" y="2679700"/>
            <a:ext cx="546100" cy="5461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674C34-BF58-4A21-BEE1-52BA2A5DB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5B9DBB42-C0AF-BA88-3E44-5D81D046853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9758" y="5998559"/>
            <a:ext cx="539496" cy="713232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400" b="1" cap="all" baseline="0">
                <a:latin typeface="+mj-lt"/>
              </a:defRPr>
            </a:lvl1pPr>
          </a:lstStyle>
          <a:p>
            <a:pPr lvl="0"/>
            <a:r>
              <a:rPr lang="en-US" dirty="0"/>
              <a:t>X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60BB105E-34AD-3B20-BA4B-F2896C2BFBA2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Margie's Travel</a:t>
            </a:r>
          </a:p>
        </p:txBody>
      </p:sp>
    </p:spTree>
    <p:extLst>
      <p:ext uri="{BB962C8B-B14F-4D97-AF65-F5344CB8AC3E}">
        <p14:creationId xmlns:p14="http://schemas.microsoft.com/office/powerpoint/2010/main" val="1241760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73ADF8-C269-5D42-A626-BE35303B98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E7CE01-A53E-894C-9672-25D8CB7D5F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1B6C343-7B00-3AEC-3ED2-31008434666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9758" y="5998559"/>
            <a:ext cx="539496" cy="713232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400" b="1" cap="all" baseline="0">
                <a:latin typeface="+mj-lt"/>
              </a:defRPr>
            </a:lvl1pPr>
          </a:lstStyle>
          <a:p>
            <a:pPr lvl="0"/>
            <a:r>
              <a:rPr lang="en-US" dirty="0"/>
              <a:t>X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501290A-034A-F4BD-B23D-0BCD0540BB41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Margie's Travel</a:t>
            </a:r>
          </a:p>
        </p:txBody>
      </p:sp>
    </p:spTree>
    <p:extLst>
      <p:ext uri="{BB962C8B-B14F-4D97-AF65-F5344CB8AC3E}">
        <p14:creationId xmlns:p14="http://schemas.microsoft.com/office/powerpoint/2010/main" val="61417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6BF98B-2743-4B47-AE32-9926CC2BF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F824E8-8F6B-3D44-A59E-3179A03A78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6908B9-8BB9-5247-A9CC-EADBF62AB6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17E1808-3255-6342-8F11-708C178C68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572680-8F07-DD43-A1EC-F836900FFE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9FF4A16E-398B-0ACC-EC1B-8E5E2D87295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9758" y="5998559"/>
            <a:ext cx="539496" cy="713232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400" b="1" cap="all" baseline="0">
                <a:latin typeface="+mj-lt"/>
              </a:defRPr>
            </a:lvl1pPr>
          </a:lstStyle>
          <a:p>
            <a:pPr lvl="0"/>
            <a:r>
              <a:rPr lang="en-US" dirty="0"/>
              <a:t>X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CFCDBD04-BDA1-3ED9-D460-DCB6842CE342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Margie's Travel</a:t>
            </a:r>
          </a:p>
        </p:txBody>
      </p:sp>
    </p:spTree>
    <p:extLst>
      <p:ext uri="{BB962C8B-B14F-4D97-AF65-F5344CB8AC3E}">
        <p14:creationId xmlns:p14="http://schemas.microsoft.com/office/powerpoint/2010/main" val="3257765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F0FA98-2EE8-734A-95BB-A4637DCAD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55A45B-F495-F641-AA7A-36292C3CC9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227B26-65C5-5A4B-AAEC-70B3B5201C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16200000">
            <a:off x="-678794" y="4213707"/>
            <a:ext cx="2194560" cy="2834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 b="1" cap="all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Margie's Travel</a:t>
            </a:r>
          </a:p>
        </p:txBody>
      </p:sp>
      <p:sp>
        <p:nvSpPr>
          <p:cNvPr id="16" name="Shape 62">
            <a:extLst>
              <a:ext uri="{FF2B5EF4-FFF2-40B4-BE49-F238E27FC236}">
                <a16:creationId xmlns:a16="http://schemas.microsoft.com/office/drawing/2014/main" id="{2C8F251E-BB08-9D42-8813-D3CD1AE6AF9A}"/>
              </a:ext>
            </a:extLst>
          </p:cNvPr>
          <p:cNvSpPr/>
          <p:nvPr userDrawn="1"/>
        </p:nvSpPr>
        <p:spPr>
          <a:xfrm flipV="1">
            <a:off x="419100" y="798384"/>
            <a:ext cx="1" cy="2188805"/>
          </a:xfrm>
          <a:prstGeom prst="line">
            <a:avLst/>
          </a:prstGeom>
          <a:ln w="38100">
            <a:solidFill>
              <a:schemeClr val="tx2"/>
            </a:solidFill>
            <a:miter lim="400000"/>
          </a:ln>
        </p:spPr>
        <p:txBody>
          <a:bodyPr lIns="19050" tIns="19050" rIns="19050" bIns="19050" anchor="ctr"/>
          <a:lstStyle/>
          <a:p>
            <a:pPr algn="ctr">
              <a:defRPr sz="30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500" dirty="0"/>
          </a:p>
        </p:txBody>
      </p:sp>
      <p:sp>
        <p:nvSpPr>
          <p:cNvPr id="17" name="Shape 42">
            <a:extLst>
              <a:ext uri="{FF2B5EF4-FFF2-40B4-BE49-F238E27FC236}">
                <a16:creationId xmlns:a16="http://schemas.microsoft.com/office/drawing/2014/main" id="{3890D1E5-941D-C642-A000-669C7923941B}"/>
              </a:ext>
            </a:extLst>
          </p:cNvPr>
          <p:cNvSpPr txBox="1">
            <a:spLocks/>
          </p:cNvSpPr>
          <p:nvPr userDrawn="1"/>
        </p:nvSpPr>
        <p:spPr>
          <a:xfrm>
            <a:off x="158397" y="77222"/>
            <a:ext cx="521406" cy="247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C1C0BE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6CB4B4D-7CA3-9044-876B-883B54F8677D}" type="slidenum">
              <a:rPr lang="en-US" sz="1050" smtClean="0">
                <a:solidFill>
                  <a:schemeClr val="tx2"/>
                </a:solidFill>
              </a:rPr>
              <a:pPr algn="ctr"/>
              <a:t>‹#›</a:t>
            </a:fld>
            <a:endParaRPr lang="en-US" sz="105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737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51" r:id="rId2"/>
    <p:sldLayoutId id="2147483674" r:id="rId3"/>
    <p:sldLayoutId id="2147483660" r:id="rId4"/>
    <p:sldLayoutId id="2147483670" r:id="rId5"/>
    <p:sldLayoutId id="2147483669" r:id="rId6"/>
    <p:sldLayoutId id="2147483664" r:id="rId7"/>
    <p:sldLayoutId id="2147483650" r:id="rId8"/>
    <p:sldLayoutId id="2147483653" r:id="rId9"/>
    <p:sldLayoutId id="2147483680" r:id="rId10"/>
    <p:sldLayoutId id="2147483678" r:id="rId11"/>
    <p:sldLayoutId id="2147483679" r:id="rId12"/>
    <p:sldLayoutId id="2147483672" r:id="rId13"/>
    <p:sldLayoutId id="2147483683" r:id="rId14"/>
    <p:sldLayoutId id="2147483663" r:id="rId15"/>
    <p:sldLayoutId id="2147483675" r:id="rId16"/>
    <p:sldLayoutId id="2147483681" r:id="rId17"/>
    <p:sldLayoutId id="2147483682" r:id="rId18"/>
    <p:sldLayoutId id="2147483671" r:id="rId19"/>
    <p:sldLayoutId id="2147483677" r:id="rId20"/>
    <p:sldLayoutId id="2147483676" r:id="rId2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 cap="all" spc="-150" baseline="0">
          <a:solidFill>
            <a:schemeClr val="tx2"/>
          </a:solidFill>
          <a:latin typeface="+mj-lt"/>
          <a:ea typeface="+mj-ea"/>
          <a:cs typeface="Gill Sans" panose="020B0502020104020203" pitchFamily="34" charset="-79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b="0" i="0" kern="1200">
          <a:solidFill>
            <a:schemeClr val="tx2"/>
          </a:solidFill>
          <a:latin typeface="+mn-lt"/>
          <a:ea typeface="+mn-ea"/>
          <a:cs typeface="Gill Sans Light" panose="020B0302020104020203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2"/>
          </a:solidFill>
          <a:latin typeface="+mn-lt"/>
          <a:ea typeface="+mn-ea"/>
          <a:cs typeface="Gill Sans Light" panose="020B0302020104020203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2"/>
          </a:solidFill>
          <a:latin typeface="+mn-lt"/>
          <a:ea typeface="+mn-ea"/>
          <a:cs typeface="Gill Sans Light" panose="020B0302020104020203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b="0" i="0" kern="1200">
          <a:solidFill>
            <a:schemeClr val="tx2"/>
          </a:solidFill>
          <a:latin typeface="+mn-lt"/>
          <a:ea typeface="+mn-ea"/>
          <a:cs typeface="Gill Sans Light" panose="020B0302020104020203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b="0" i="0" kern="1200">
          <a:solidFill>
            <a:schemeClr val="tx2"/>
          </a:solidFill>
          <a:latin typeface="+mn-lt"/>
          <a:ea typeface="+mn-ea"/>
          <a:cs typeface="Gill Sans Light" panose="020B0302020104020203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528" userDrawn="1">
          <p15:clr>
            <a:srgbClr val="F26B43"/>
          </p15:clr>
        </p15:guide>
        <p15:guide id="2" orient="horz" pos="412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2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jp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svg"/><Relationship Id="rId3" Type="http://schemas.openxmlformats.org/officeDocument/2006/relationships/image" Target="../media/image7.jpeg"/><Relationship Id="rId7" Type="http://schemas.openxmlformats.org/officeDocument/2006/relationships/image" Target="../media/image11.svg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5.svg"/><Relationship Id="rId5" Type="http://schemas.openxmlformats.org/officeDocument/2006/relationships/image" Target="../media/image9.svg"/><Relationship Id="rId15" Type="http://schemas.openxmlformats.org/officeDocument/2006/relationships/image" Target="../media/image19.sv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svg"/><Relationship Id="rId1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7" Type="http://schemas.openxmlformats.org/officeDocument/2006/relationships/image" Target="../media/image2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5.jp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801ABD-7339-4C70-82A3-696BE8EF14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45577"/>
            <a:ext cx="6548438" cy="1156301"/>
          </a:xfrm>
        </p:spPr>
        <p:txBody>
          <a:bodyPr/>
          <a:lstStyle/>
          <a:p>
            <a:r>
              <a:rPr lang="en-US" sz="5400" noProof="0" dirty="0">
                <a:cs typeface="Gill Sans"/>
              </a:rPr>
              <a:t>Beyond vision</a:t>
            </a:r>
            <a:endParaRPr lang="en-US" noProof="0" dirty="0"/>
          </a:p>
        </p:txBody>
      </p:sp>
      <p:sp>
        <p:nvSpPr>
          <p:cNvPr id="25" name="Footer Placeholder 24">
            <a:extLst>
              <a:ext uri="{FF2B5EF4-FFF2-40B4-BE49-F238E27FC236}">
                <a16:creationId xmlns:a16="http://schemas.microsoft.com/office/drawing/2014/main" id="{3F7055B0-9500-81D7-4599-E0360F026897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 rot="16200000">
            <a:off x="-678794" y="4213707"/>
            <a:ext cx="2194560" cy="283464"/>
          </a:xfrm>
        </p:spPr>
        <p:txBody>
          <a:bodyPr/>
          <a:lstStyle/>
          <a:p>
            <a:pPr algn="r"/>
            <a:r>
              <a:rPr lang="en-US" sz="1400" noProof="0" dirty="0"/>
              <a:t>AI and Artworks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ECA3BA48-F34B-6346-ABF0-1EE5BC4FF2B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38201" y="0"/>
            <a:ext cx="11353800" cy="5791201"/>
          </a:xfr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49EBC96-F2B6-43D3-A761-898E1D269BC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200" y="5277059"/>
            <a:ext cx="6548438" cy="619760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n-US" noProof="0" dirty="0"/>
              <a:t>DREW B. THOMAS, UNIVERSITY OF SALZBURG</a:t>
            </a:r>
          </a:p>
          <a:p>
            <a:r>
              <a:rPr lang="en-US" noProof="0" dirty="0"/>
              <a:t>JULIA HINTERSTEINER, AUSTRIAN NATIONAL LIBRARY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8297DB1-6CFF-6093-F73B-672E3788C9F8}"/>
              </a:ext>
            </a:extLst>
          </p:cNvPr>
          <p:cNvSpPr txBox="1"/>
          <p:nvPr/>
        </p:nvSpPr>
        <p:spPr>
          <a:xfrm>
            <a:off x="838201" y="3878385"/>
            <a:ext cx="6548438" cy="95410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800" noProof="0" dirty="0">
                <a:ea typeface="+mn-lt"/>
                <a:cs typeface="+mn-lt"/>
              </a:rPr>
              <a:t>Metadata-Augmented AI for </a:t>
            </a:r>
            <a:r>
              <a:rPr lang="en-US" sz="2800" noProof="0" dirty="0" err="1">
                <a:ea typeface="+mn-lt"/>
                <a:cs typeface="+mn-lt"/>
              </a:rPr>
              <a:t>Iconclass</a:t>
            </a:r>
            <a:r>
              <a:rPr lang="en-US" sz="2800" noProof="0" dirty="0">
                <a:ea typeface="+mn-lt"/>
                <a:cs typeface="+mn-lt"/>
              </a:rPr>
              <a:t> Classification in Medieval Manuscripts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25BDB15-FD90-4C13-F26A-2F92D66A1D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5311" y="5823273"/>
            <a:ext cx="1223737" cy="1040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aris Lodron University Salzburg ...">
            <a:extLst>
              <a:ext uri="{FF2B5EF4-FFF2-40B4-BE49-F238E27FC236}">
                <a16:creationId xmlns:a16="http://schemas.microsoft.com/office/drawing/2014/main" id="{DB80FF90-7350-0813-7FD5-89CCC9FF3BA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01" t="16798" r="3845" b="7564"/>
          <a:stretch>
            <a:fillRect/>
          </a:stretch>
        </p:blipFill>
        <p:spPr bwMode="auto">
          <a:xfrm>
            <a:off x="10209048" y="5952029"/>
            <a:ext cx="1888008" cy="806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Branding Guidelines - Research Ireland">
            <a:extLst>
              <a:ext uri="{FF2B5EF4-FFF2-40B4-BE49-F238E27FC236}">
                <a16:creationId xmlns:a16="http://schemas.microsoft.com/office/drawing/2014/main" id="{F1E39316-3CD7-4BAF-7F17-33B4E37A95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754" y="6260684"/>
            <a:ext cx="2127667" cy="433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Grafik 21" descr="Ein Bild, das Text, Schrift, weiß, Grafiken enthält.&#10;&#10;KI-generierte Inhalte können fehlerhaft sein.">
            <a:extLst>
              <a:ext uri="{FF2B5EF4-FFF2-40B4-BE49-F238E27FC236}">
                <a16:creationId xmlns:a16="http://schemas.microsoft.com/office/drawing/2014/main" id="{5F4B5BAB-E0CA-61F9-4F52-B0FF6D65C80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1632" y="6291091"/>
            <a:ext cx="2025396" cy="423863"/>
          </a:xfrm>
          <a:prstGeom prst="rect">
            <a:avLst/>
          </a:prstGeom>
        </p:spPr>
      </p:pic>
      <p:pic>
        <p:nvPicPr>
          <p:cNvPr id="9" name="Picture 2" descr="Land Salzburg erhält neues Logo – Design Tagebuch">
            <a:extLst>
              <a:ext uri="{FF2B5EF4-FFF2-40B4-BE49-F238E27FC236}">
                <a16:creationId xmlns:a16="http://schemas.microsoft.com/office/drawing/2014/main" id="{ED1C434A-6368-F364-24B7-F85F1470BDF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4239" y="6260684"/>
            <a:ext cx="1458801" cy="535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9656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AB2675-E83A-F294-79C4-DC5CE38796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>
            <a:extLst>
              <a:ext uri="{FF2B5EF4-FFF2-40B4-BE49-F238E27FC236}">
                <a16:creationId xmlns:a16="http://schemas.microsoft.com/office/drawing/2014/main" id="{FF9E65C6-FB66-52EC-3343-4FFB85C77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noProof="0" dirty="0"/>
              <a:t>Rescue pipeline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A7F7C9-4256-9929-E0B1-08ACD27DBFF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4000" noProof="0" dirty="0"/>
              <a:t>“None” option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4000" noProof="0" dirty="0"/>
              <a:t>Parent Levels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4000" noProof="0" dirty="0"/>
              <a:t>Hierarchical List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F3B6DCDE-0B93-F575-1180-1B1B3C8438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199" y="1391920"/>
            <a:ext cx="5743047" cy="523747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noProof="0" dirty="0"/>
              <a:t>71C1: story of Abraham</a:t>
            </a:r>
          </a:p>
          <a:p>
            <a:pPr marL="0" indent="0">
              <a:buNone/>
            </a:pPr>
            <a:r>
              <a:rPr lang="en-US" noProof="0" dirty="0"/>
              <a:t>   ↳ 71C11: story of Abraham (part I)</a:t>
            </a:r>
          </a:p>
          <a:p>
            <a:pPr marL="0" indent="0">
              <a:buNone/>
            </a:pPr>
            <a:r>
              <a:rPr lang="en-US" noProof="0" dirty="0"/>
              <a:t>      ↳ 71C116: the battle of the kings and the rescue of Lot (Genesis        14:1-17)</a:t>
            </a:r>
          </a:p>
          <a:p>
            <a:pPr marL="0" indent="0">
              <a:buNone/>
            </a:pPr>
            <a:r>
              <a:rPr lang="en-US" noProof="0" dirty="0"/>
              <a:t>         ↳ 71C1163: Sodom and Gomorrah are plundered; Lot is taken into captivity</a:t>
            </a:r>
          </a:p>
          <a:p>
            <a:pPr marL="0" indent="0">
              <a:buNone/>
            </a:pPr>
            <a:r>
              <a:rPr lang="en-US" noProof="0" dirty="0"/>
              <a:t>   ↳ 71C12: story of Abraham (part II)</a:t>
            </a:r>
          </a:p>
          <a:p>
            <a:pPr marL="0" indent="0">
              <a:buNone/>
            </a:pPr>
            <a:r>
              <a:rPr lang="en-US" noProof="0" dirty="0"/>
              <a:t>      ↳ 71C123: Lot and the two angels (Genesis 19:1-23)</a:t>
            </a:r>
          </a:p>
          <a:p>
            <a:pPr marL="0" indent="0">
              <a:buNone/>
            </a:pPr>
            <a:r>
              <a:rPr lang="en-US" noProof="0" dirty="0"/>
              <a:t>         ↳ 71C1233: Lot entertaining the angels</a:t>
            </a:r>
          </a:p>
          <a:p>
            <a:pPr marL="0" indent="0">
              <a:buNone/>
            </a:pPr>
            <a:r>
              <a:rPr lang="en-US" noProof="0" dirty="0"/>
              <a:t>            ↳ 71C12334: the two angels intervene and strike the mob that surround Lot's house with blindness</a:t>
            </a:r>
          </a:p>
          <a:p>
            <a:pPr marL="0" indent="0">
              <a:buNone/>
            </a:pPr>
            <a:r>
              <a:rPr lang="en-US" noProof="0" dirty="0"/>
              <a:t>      ↳ 71C124: the destruction of Sodom and Gomorrah: Lot and his family flee to Zoar, carrying their belongings; an angel may be showing the way (Genesis 19:24-29)</a:t>
            </a:r>
          </a:p>
          <a:p>
            <a:pPr marL="0" indent="0">
              <a:buNone/>
            </a:pPr>
            <a:r>
              <a:rPr lang="en-US" noProof="0" dirty="0"/>
              <a:t>      ↳ 71C125: Lot and his daughters (Genesis 19:30-38)</a:t>
            </a:r>
          </a:p>
          <a:p>
            <a:pPr marL="0" indent="0">
              <a:buNone/>
            </a:pPr>
            <a:r>
              <a:rPr lang="en-US" noProof="0" dirty="0"/>
              <a:t>         ↳ 71C1252: Lot's daughters make their father drunk</a:t>
            </a:r>
          </a:p>
          <a:p>
            <a:pPr marL="0" indent="0">
              <a:buNone/>
            </a:pPr>
            <a:r>
              <a:rPr lang="en-US" noProof="0" dirty="0"/>
              <a:t>            ↳ 71C12521: Lot's daughters lie with their father in turn</a:t>
            </a:r>
          </a:p>
        </p:txBody>
      </p:sp>
      <p:sp>
        <p:nvSpPr>
          <p:cNvPr id="13" name="Footer Placeholder 1">
            <a:extLst>
              <a:ext uri="{FF2B5EF4-FFF2-40B4-BE49-F238E27FC236}">
                <a16:creationId xmlns:a16="http://schemas.microsoft.com/office/drawing/2014/main" id="{F16548FE-B0F4-53FF-18A9-734FCCE5676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 rot="16200000">
            <a:off x="-1396937" y="4670890"/>
            <a:ext cx="3632200" cy="284819"/>
          </a:xfrm>
        </p:spPr>
        <p:txBody>
          <a:bodyPr/>
          <a:lstStyle/>
          <a:p>
            <a:r>
              <a:rPr lang="en-US" noProof="0" dirty="0"/>
              <a:t>Beyond Vision</a:t>
            </a:r>
            <a:endParaRPr lang="en-US" b="0" noProof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757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13630E-D83D-F921-0827-9504F78CE8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>
            <a:extLst>
              <a:ext uri="{FF2B5EF4-FFF2-40B4-BE49-F238E27FC236}">
                <a16:creationId xmlns:a16="http://schemas.microsoft.com/office/drawing/2014/main" id="{058C2DF6-9CE9-F004-404C-A5CC6AD0D5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noProof="0" dirty="0"/>
              <a:t>Rescue pipeline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8A4D9D-43D7-F0C9-D15E-E1E25DB1C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spcAft>
                <a:spcPts val="1000"/>
              </a:spcAft>
            </a:pPr>
            <a:r>
              <a:rPr lang="en-US" sz="4000" b="1" noProof="0" dirty="0">
                <a:latin typeface="Gill Sans Nova" panose="020B0602020104020203" pitchFamily="34" charset="0"/>
              </a:rPr>
              <a:t>Step 1: </a:t>
            </a:r>
            <a:r>
              <a:rPr lang="en-US" sz="4000" noProof="0" dirty="0"/>
              <a:t>Send hierarchical list with broad levels removed</a:t>
            </a:r>
          </a:p>
          <a:p>
            <a:pPr>
              <a:spcAft>
                <a:spcPts val="1000"/>
              </a:spcAft>
            </a:pPr>
            <a:r>
              <a:rPr lang="en-US" sz="4000" b="1" noProof="0" dirty="0">
                <a:latin typeface="Gill Sans Nova" panose="020B0602020104020203" pitchFamily="34" charset="0"/>
              </a:rPr>
              <a:t>Step 2: </a:t>
            </a:r>
            <a:r>
              <a:rPr lang="en-US" sz="4000" noProof="0" dirty="0"/>
              <a:t>Rescue step </a:t>
            </a:r>
            <a:r>
              <a:rPr lang="en-US" sz="4000" noProof="0" dirty="0">
                <a:sym typeface="Wingdings" panose="05000000000000000000" pitchFamily="2" charset="2"/>
              </a:rPr>
              <a:t> If all 1*, check 7* and vice versa</a:t>
            </a:r>
            <a:endParaRPr lang="en-US" sz="4000" noProof="0" dirty="0"/>
          </a:p>
          <a:p>
            <a:pPr>
              <a:spcAft>
                <a:spcPts val="1000"/>
              </a:spcAft>
            </a:pPr>
            <a:r>
              <a:rPr lang="en-US" sz="4000" b="1" noProof="0" dirty="0">
                <a:latin typeface="Gill Sans Nova" panose="020B0602020104020203" pitchFamily="34" charset="0"/>
              </a:rPr>
              <a:t>Step 3: </a:t>
            </a:r>
            <a:r>
              <a:rPr lang="en-US" sz="4000" noProof="0" dirty="0"/>
              <a:t>Only send broad parent levels </a:t>
            </a:r>
          </a:p>
          <a:p>
            <a:pPr>
              <a:spcAft>
                <a:spcPts val="1000"/>
              </a:spcAft>
            </a:pPr>
            <a:r>
              <a:rPr lang="en-US" sz="4000" b="1" noProof="0" dirty="0">
                <a:latin typeface="Gill Sans Nova" panose="020B0602020104020203" pitchFamily="34" charset="0"/>
              </a:rPr>
              <a:t>Step 4: </a:t>
            </a:r>
            <a:r>
              <a:rPr lang="en-US" sz="4000" noProof="0" dirty="0"/>
              <a:t>Simply choose a biblical book</a:t>
            </a:r>
          </a:p>
          <a:p>
            <a:pPr>
              <a:spcAft>
                <a:spcPts val="1000"/>
              </a:spcAft>
            </a:pPr>
            <a:r>
              <a:rPr lang="en-US" sz="4000" b="1" noProof="0" dirty="0">
                <a:latin typeface="Gill Sans Nova" panose="020B0602020104020203" pitchFamily="34" charset="0"/>
              </a:rPr>
              <a:t>Step 5: </a:t>
            </a:r>
            <a:r>
              <a:rPr lang="en-US" sz="4000" noProof="0" dirty="0"/>
              <a:t>Fall back to 71: Old Testament</a:t>
            </a:r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5549C528-1331-4E82-70F2-B075DAEB577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 rot="16200000">
            <a:off x="-1396937" y="4670890"/>
            <a:ext cx="3632200" cy="284819"/>
          </a:xfrm>
        </p:spPr>
        <p:txBody>
          <a:bodyPr/>
          <a:lstStyle/>
          <a:p>
            <a:r>
              <a:rPr lang="en-US" noProof="0" dirty="0"/>
              <a:t>Beyond Vision</a:t>
            </a:r>
            <a:endParaRPr lang="en-US" b="0" noProof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64426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47B41F-973D-B9A3-3269-490ACD1269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82AE738A-7171-FFBF-2726-4DB98DC5B0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7980" y="716718"/>
            <a:ext cx="4767262" cy="1730508"/>
          </a:xfrm>
        </p:spPr>
        <p:txBody>
          <a:bodyPr>
            <a:normAutofit/>
          </a:bodyPr>
          <a:lstStyle/>
          <a:p>
            <a:r>
              <a:rPr lang="en-US" noProof="0" dirty="0"/>
              <a:t>Multimodal Enhancement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C7BA815-7EA0-67DA-CECD-C64ADB3862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322" y="2754357"/>
            <a:ext cx="2431978" cy="3312836"/>
          </a:xfrm>
          <a:prstGeom prst="rect">
            <a:avLst/>
          </a:prstGeom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E10D0DED-9F19-078B-F78B-0F08A00D86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9142" y="2754357"/>
            <a:ext cx="2325120" cy="3312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50675A89-1A2D-4A9A-B57C-F7F8A9045B69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 rot="16200000">
            <a:off x="-1396937" y="4670890"/>
            <a:ext cx="3632200" cy="284819"/>
          </a:xfrm>
        </p:spPr>
        <p:txBody>
          <a:bodyPr/>
          <a:lstStyle/>
          <a:p>
            <a:r>
              <a:rPr lang="en-US" noProof="0" dirty="0"/>
              <a:t>Beyond Vision</a:t>
            </a:r>
            <a:endParaRPr lang="en-US" b="0" noProof="0" dirty="0">
              <a:solidFill>
                <a:srgbClr val="0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DD918A7-D64F-88B4-3240-CE8443AD795C}"/>
              </a:ext>
            </a:extLst>
          </p:cNvPr>
          <p:cNvSpPr txBox="1"/>
          <p:nvPr/>
        </p:nvSpPr>
        <p:spPr>
          <a:xfrm>
            <a:off x="4091919" y="3949110"/>
            <a:ext cx="226695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noProof="0" dirty="0">
                <a:latin typeface="Gill Sans Nova" panose="020B0602020104020203" pitchFamily="34" charset="0"/>
              </a:rPr>
              <a:t>+   Jacob’s dream</a:t>
            </a:r>
          </a:p>
          <a:p>
            <a:endParaRPr lang="en-US" b="1" noProof="0" dirty="0">
              <a:latin typeface="Gill Sans Nova" panose="020B0602020104020203" pitchFamily="34" charset="0"/>
            </a:endParaRPr>
          </a:p>
          <a:p>
            <a:r>
              <a:rPr lang="en-US" b="1" noProof="0" dirty="0">
                <a:latin typeface="Gill Sans Nova" panose="020B0602020104020203" pitchFamily="34" charset="0"/>
              </a:rPr>
              <a:t>+   Description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130EC2D-D12F-41EA-57FE-DB9C10A79F11}"/>
              </a:ext>
            </a:extLst>
          </p:cNvPr>
          <p:cNvSpPr txBox="1"/>
          <p:nvPr/>
        </p:nvSpPr>
        <p:spPr>
          <a:xfrm>
            <a:off x="9648297" y="3949110"/>
            <a:ext cx="226695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noProof="0" dirty="0">
                <a:latin typeface="Gill Sans Nova" panose="020B0602020104020203" pitchFamily="34" charset="0"/>
              </a:rPr>
              <a:t>+   Jacob’s dream</a:t>
            </a:r>
          </a:p>
          <a:p>
            <a:endParaRPr lang="en-US" b="1" noProof="0" dirty="0">
              <a:latin typeface="Gill Sans Nova" panose="020B0602020104020203" pitchFamily="34" charset="0"/>
            </a:endParaRPr>
          </a:p>
          <a:p>
            <a:r>
              <a:rPr lang="en-US" b="1" noProof="0" dirty="0">
                <a:latin typeface="Gill Sans Nova" panose="020B0602020104020203" pitchFamily="34" charset="0"/>
              </a:rPr>
              <a:t>+   Description</a:t>
            </a:r>
          </a:p>
        </p:txBody>
      </p:sp>
    </p:spTree>
    <p:extLst>
      <p:ext uri="{BB962C8B-B14F-4D97-AF65-F5344CB8AC3E}">
        <p14:creationId xmlns:p14="http://schemas.microsoft.com/office/powerpoint/2010/main" val="11412469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A7C669-AB09-1B42-9F45-F7D84F0813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6802C1F8-B0DB-6FD7-0025-44247369A80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38200" y="3175"/>
            <a:ext cx="11353800" cy="4630738"/>
          </a:xfr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D8E5985A-5561-AF88-A209-711517A762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02676"/>
            <a:ext cx="3935136" cy="794662"/>
          </a:xfrm>
          <a:solidFill>
            <a:schemeClr val="tx2">
              <a:alpha val="60000"/>
            </a:schemeClr>
          </a:solidFill>
          <a:ln>
            <a:noFill/>
          </a:ln>
        </p:spPr>
        <p:txBody>
          <a:bodyPr/>
          <a:lstStyle/>
          <a:p>
            <a:r>
              <a:rPr lang="en-US" noProof="0" dirty="0">
                <a:solidFill>
                  <a:schemeClr val="bg1"/>
                </a:solidFill>
              </a:rPr>
              <a:t>evaluation</a:t>
            </a:r>
          </a:p>
        </p:txBody>
      </p:sp>
      <p:pic>
        <p:nvPicPr>
          <p:cNvPr id="35" name="Graphic 34" descr="Add">
            <a:extLst>
              <a:ext uri="{FF2B5EF4-FFF2-40B4-BE49-F238E27FC236}">
                <a16:creationId xmlns:a16="http://schemas.microsoft.com/office/drawing/2014/main" id="{EE21EE8F-980E-1468-A5FE-4D8F38B657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62973" y="2791500"/>
            <a:ext cx="322500" cy="322500"/>
          </a:xfrm>
          <a:prstGeom prst="rect">
            <a:avLst/>
          </a:pr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86B00F87-8448-25F7-9DA6-FBDB7D35ED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62100" y="2679700"/>
            <a:ext cx="4242611" cy="645001"/>
          </a:xfrm>
        </p:spPr>
        <p:txBody>
          <a:bodyPr/>
          <a:lstStyle/>
          <a:p>
            <a:r>
              <a:rPr lang="en-US" noProof="0" dirty="0"/>
              <a:t>PREDICTIONS MAY BE: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63E002C9-B485-6A9B-3415-9B07D21B29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562100" y="3324700"/>
            <a:ext cx="4242611" cy="3304699"/>
          </a:xfrm>
        </p:spPr>
        <p:txBody>
          <a:bodyPr>
            <a:norm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3200" noProof="0" dirty="0"/>
              <a:t>Fully correct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3200" noProof="0" dirty="0"/>
              <a:t>Partially correct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3200" noProof="0" dirty="0"/>
              <a:t>Correct at higher level only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3200" noProof="0" dirty="0"/>
              <a:t>Overly specific</a:t>
            </a:r>
          </a:p>
        </p:txBody>
      </p:sp>
      <p:pic>
        <p:nvPicPr>
          <p:cNvPr id="49" name="Graphic 48" descr="Add">
            <a:extLst>
              <a:ext uri="{FF2B5EF4-FFF2-40B4-BE49-F238E27FC236}">
                <a16:creationId xmlns:a16="http://schemas.microsoft.com/office/drawing/2014/main" id="{F335D784-1B53-8F6E-4813-E45AF91EC0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54689" y="2791500"/>
            <a:ext cx="322500" cy="322500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08B5B80-0C93-19B1-3043-F0F8E761F5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467601" y="2679700"/>
            <a:ext cx="4072192" cy="645001"/>
          </a:xfrm>
        </p:spPr>
        <p:txBody>
          <a:bodyPr/>
          <a:lstStyle/>
          <a:p>
            <a:r>
              <a:rPr lang="en-US" noProof="0" dirty="0"/>
              <a:t>WE USED: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FE800710-9798-73A5-80C6-79FAF884BA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467601" y="3324700"/>
            <a:ext cx="4072192" cy="3304699"/>
          </a:xfrm>
        </p:spPr>
        <p:txBody>
          <a:bodyPr>
            <a:norm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3200" noProof="0" dirty="0"/>
              <a:t>Precision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3200" noProof="0" dirty="0"/>
              <a:t>Recall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3200" noProof="0" dirty="0"/>
              <a:t>F1-score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3200" noProof="0" dirty="0"/>
              <a:t>Weighted partial-match scoring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3200" noProof="0" dirty="0"/>
              <a:t>Truncation analysis</a:t>
            </a:r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223B1BA2-0070-DC45-2D85-7DDC3651FFB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 rot="16200000">
            <a:off x="-1396937" y="4670890"/>
            <a:ext cx="3632200" cy="284819"/>
          </a:xfrm>
        </p:spPr>
        <p:txBody>
          <a:bodyPr/>
          <a:lstStyle/>
          <a:p>
            <a:r>
              <a:rPr lang="en-US" noProof="0" dirty="0"/>
              <a:t>Beyond Vision</a:t>
            </a:r>
            <a:endParaRPr lang="en-US" b="0" noProof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31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EEA735-2127-A0FB-700B-D692479E6F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AB4FC53-3EED-DD28-C813-EBEB6DFF41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896600" cy="1226916"/>
          </a:xfrm>
        </p:spPr>
        <p:txBody>
          <a:bodyPr/>
          <a:lstStyle/>
          <a:p>
            <a:r>
              <a:rPr lang="en-US" noProof="0" dirty="0"/>
              <a:t>RESULTS</a:t>
            </a:r>
          </a:p>
        </p:txBody>
      </p:sp>
      <p:graphicFrame>
        <p:nvGraphicFramePr>
          <p:cNvPr id="12" name="Table 2" descr="Table">
            <a:extLst>
              <a:ext uri="{FF2B5EF4-FFF2-40B4-BE49-F238E27FC236}">
                <a16:creationId xmlns:a16="http://schemas.microsoft.com/office/drawing/2014/main" id="{C88AD8D6-77DA-EB21-F8F1-89D5C6C78CF0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2439857096"/>
              </p:ext>
            </p:extLst>
          </p:nvPr>
        </p:nvGraphicFramePr>
        <p:xfrm>
          <a:off x="838200" y="2395538"/>
          <a:ext cx="6517640" cy="2660825"/>
        </p:xfrm>
        <a:graphic>
          <a:graphicData uri="http://schemas.openxmlformats.org/drawingml/2006/table">
            <a:tbl>
              <a:tblPr firstRow="1" bandRow="1">
                <a:gradFill rotWithShape="1">
                  <a:gsLst>
                    <a:gs pos="0">
                      <a:srgbClr val="DDDDDD">
                        <a:lumMod val="110000"/>
                        <a:satMod val="105000"/>
                        <a:tint val="67000"/>
                      </a:srgbClr>
                    </a:gs>
                    <a:gs pos="50000">
                      <a:srgbClr val="DDDDDD">
                        <a:lumMod val="105000"/>
                        <a:satMod val="103000"/>
                        <a:tint val="73000"/>
                      </a:srgbClr>
                    </a:gs>
                    <a:gs pos="100000">
                      <a:srgbClr val="DDDDDD">
                        <a:lumMod val="105000"/>
                        <a:satMod val="109000"/>
                        <a:tint val="81000"/>
                      </a:srgbClr>
                    </a:gs>
                  </a:gsLst>
                  <a:lin ang="5400000" scaled="0"/>
                </a:gradFill>
                <a:effectLst/>
              </a:tblPr>
              <a:tblGrid>
                <a:gridCol w="4221480">
                  <a:extLst>
                    <a:ext uri="{9D8B030D-6E8A-4147-A177-3AD203B41FA5}">
                      <a16:colId xmlns:a16="http://schemas.microsoft.com/office/drawing/2014/main" val="2481577866"/>
                    </a:ext>
                  </a:extLst>
                </a:gridCol>
                <a:gridCol w="2296160">
                  <a:extLst>
                    <a:ext uri="{9D8B030D-6E8A-4147-A177-3AD203B41FA5}">
                      <a16:colId xmlns:a16="http://schemas.microsoft.com/office/drawing/2014/main" val="2836427615"/>
                    </a:ext>
                  </a:extLst>
                </a:gridCol>
              </a:tblGrid>
              <a:tr h="44236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 panose="020B0502020104020203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 panose="020B0502020104020203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 panose="020B0502020104020203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 panose="020B0502020104020203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 panose="020B0502020104020203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 panose="020B0502020104020203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 panose="020B0502020104020203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 panose="020B0502020104020203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 panose="020B0502020104020203"/>
                        </a:defRPr>
                      </a:lvl9pPr>
                    </a:lstStyle>
                    <a:p>
                      <a:pPr algn="ctr"/>
                      <a:r>
                        <a:rPr lang="en-US" sz="2000" b="1" i="0" noProof="0" dirty="0">
                          <a:latin typeface="+mj-lt"/>
                          <a:cs typeface="Gill Sans" panose="020B0502020104020203" pitchFamily="34" charset="-79"/>
                        </a:rPr>
                        <a:t>METHOD</a:t>
                      </a:r>
                      <a:endParaRPr lang="en-US" sz="2000" b="1" i="0" noProof="0" dirty="0">
                        <a:solidFill>
                          <a:schemeClr val="bg2"/>
                        </a:solidFill>
                        <a:latin typeface="+mj-lt"/>
                        <a:ea typeface="Roboto Black" panose="02000000000000000000" pitchFamily="2" charset="0"/>
                        <a:cs typeface="Gill Sans" panose="020B0502020104020203" pitchFamily="34" charset="-79"/>
                      </a:endParaRPr>
                    </a:p>
                  </a:txBody>
                  <a:tcPr marL="69909" marR="69909" marT="34995" marB="34995" anchor="ctr">
                    <a:lnL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L>
                    <a:lnR>
                      <a:noFill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 panose="020B0502020104020203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 panose="020B0502020104020203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 panose="020B0502020104020203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 panose="020B0502020104020203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 panose="020B0502020104020203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 panose="020B0502020104020203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 panose="020B0502020104020203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 panose="020B0502020104020203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 panose="020B0502020104020203"/>
                        </a:defRPr>
                      </a:lvl9pPr>
                    </a:lstStyle>
                    <a:p>
                      <a:pPr marL="854075" indent="-854075" algn="ctr"/>
                      <a:r>
                        <a:rPr lang="en-US" sz="2000" b="1" i="0" noProof="0" dirty="0">
                          <a:latin typeface="+mj-lt"/>
                          <a:cs typeface="Gill Sans" panose="020B0502020104020203" pitchFamily="34" charset="-79"/>
                        </a:rPr>
                        <a:t>PRECISION</a:t>
                      </a:r>
                      <a:endParaRPr lang="en-US" sz="2000" b="1" i="0" noProof="0" dirty="0">
                        <a:solidFill>
                          <a:schemeClr val="bg2"/>
                        </a:solidFill>
                        <a:latin typeface="+mj-lt"/>
                        <a:ea typeface="Roboto Black" panose="02000000000000000000" pitchFamily="2" charset="0"/>
                        <a:cs typeface="Gill Sans" panose="020B0502020104020203" pitchFamily="34" charset="-79"/>
                      </a:endParaRPr>
                    </a:p>
                  </a:txBody>
                  <a:tcPr marL="69909" marR="69909" marT="34995" marB="3499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3420419"/>
                  </a:ext>
                </a:extLst>
              </a:tr>
              <a:tr h="55461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9pPr>
                    </a:lstStyle>
                    <a:p>
                      <a:pPr marL="0" marR="0" indent="0" algn="ctr" defTabSz="1371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noProof="0" dirty="0" err="1">
                          <a:latin typeface="+mn-lt"/>
                        </a:rPr>
                        <a:t>OpenCLIP</a:t>
                      </a:r>
                      <a:endParaRPr lang="en-US" sz="2400" b="0" i="0" noProof="0" dirty="0">
                        <a:solidFill>
                          <a:schemeClr val="bg1"/>
                        </a:solidFill>
                        <a:latin typeface="+mn-lt"/>
                        <a:ea typeface="Roboto Light" panose="02000000000000000000" pitchFamily="2" charset="0"/>
                        <a:cs typeface="Gill Sans Light" panose="020B0302020104020203" pitchFamily="34" charset="-79"/>
                      </a:endParaRPr>
                    </a:p>
                  </a:txBody>
                  <a:tcPr marL="64576" marR="64576" marT="34995" marB="34995" anchor="ctr">
                    <a:lnL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9pPr>
                    </a:lstStyle>
                    <a:p>
                      <a:pPr marL="0" marR="0" indent="0" algn="ctr" defTabSz="1371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i="0" kern="1200" noProof="0" dirty="0">
                          <a:solidFill>
                            <a:schemeClr val="dk1"/>
                          </a:solidFill>
                          <a:effectLst/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0.1694</a:t>
                      </a:r>
                      <a:endParaRPr lang="en-US" sz="1800" b="0" i="0" noProof="0" dirty="0">
                        <a:solidFill>
                          <a:schemeClr val="bg1"/>
                        </a:solidFill>
                        <a:latin typeface="Aptos" panose="020B0004020202020204" pitchFamily="34" charset="0"/>
                        <a:ea typeface="Roboto Light" panose="02000000000000000000" pitchFamily="2" charset="0"/>
                        <a:cs typeface="Gill Sans Light" panose="020B0302020104020203" pitchFamily="34" charset="-79"/>
                      </a:endParaRPr>
                    </a:p>
                  </a:txBody>
                  <a:tcPr marL="64576" marR="64576" marT="34995" marB="34995" anchor="ctr">
                    <a:lnL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3246291"/>
                  </a:ext>
                </a:extLst>
              </a:tr>
              <a:tr h="55461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9pPr>
                    </a:lstStyle>
                    <a:p>
                      <a:pPr marL="0" marR="0" indent="0" algn="ctr" defTabSz="1371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noProof="0" dirty="0">
                          <a:latin typeface="+mn-lt"/>
                        </a:rPr>
                        <a:t>Keyword</a:t>
                      </a:r>
                      <a:endParaRPr lang="en-US" sz="2400" b="0" i="0" noProof="0" dirty="0">
                        <a:solidFill>
                          <a:schemeClr val="bg1"/>
                        </a:solidFill>
                        <a:latin typeface="+mn-lt"/>
                        <a:ea typeface="Roboto Light" panose="02000000000000000000" pitchFamily="2" charset="0"/>
                        <a:cs typeface="Gill Sans Light" panose="020B0302020104020203" pitchFamily="34" charset="-79"/>
                      </a:endParaRPr>
                    </a:p>
                  </a:txBody>
                  <a:tcPr marL="64576" marR="64576" marT="34995" marB="34995" anchor="ctr">
                    <a:lnL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9pPr>
                    </a:lstStyle>
                    <a:p>
                      <a:pPr marL="0" marR="0" indent="0" algn="ctr" defTabSz="1371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i="0" kern="1200" noProof="0" dirty="0">
                          <a:solidFill>
                            <a:schemeClr val="dk1"/>
                          </a:solidFill>
                          <a:effectLst/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0.4620</a:t>
                      </a:r>
                      <a:endParaRPr lang="en-US" sz="1800" b="0" i="0" noProof="0" dirty="0">
                        <a:solidFill>
                          <a:schemeClr val="bg1"/>
                        </a:solidFill>
                        <a:latin typeface="Aptos" panose="020B0004020202020204" pitchFamily="34" charset="0"/>
                        <a:ea typeface="Roboto Light" panose="02000000000000000000" pitchFamily="2" charset="0"/>
                        <a:cs typeface="Gill Sans Light" panose="020B0302020104020203" pitchFamily="34" charset="-79"/>
                      </a:endParaRPr>
                    </a:p>
                  </a:txBody>
                  <a:tcPr marL="64576" marR="64576" marT="34995" marB="34995" anchor="ctr">
                    <a:lnL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2607855"/>
                  </a:ext>
                </a:extLst>
              </a:tr>
              <a:tr h="55461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9pPr>
                    </a:lstStyle>
                    <a:p>
                      <a:pPr marL="0" marR="0" indent="0" algn="ctr" defTabSz="1371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noProof="0" dirty="0">
                          <a:latin typeface="+mn-lt"/>
                        </a:rPr>
                        <a:t>Page Image Only + RAG</a:t>
                      </a:r>
                      <a:endParaRPr lang="en-US" sz="2400" b="0" i="0" noProof="0" dirty="0">
                        <a:solidFill>
                          <a:schemeClr val="bg1"/>
                        </a:solidFill>
                        <a:latin typeface="+mn-lt"/>
                        <a:ea typeface="Roboto Light" panose="02000000000000000000" pitchFamily="2" charset="0"/>
                        <a:cs typeface="Gill Sans Light" panose="020B0302020104020203" pitchFamily="34" charset="-79"/>
                      </a:endParaRPr>
                    </a:p>
                  </a:txBody>
                  <a:tcPr marL="64576" marR="64576" marT="34995" marB="34995" anchor="ctr">
                    <a:lnL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9pPr>
                    </a:lstStyle>
                    <a:p>
                      <a:pPr marL="0" marR="0" indent="0" algn="ctr" defTabSz="1371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i="0" kern="1200" noProof="0" dirty="0">
                          <a:solidFill>
                            <a:schemeClr val="dk1"/>
                          </a:solidFill>
                          <a:effectLst/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0.5978</a:t>
                      </a:r>
                      <a:endParaRPr lang="en-US" sz="1800" b="0" i="0" noProof="0" dirty="0">
                        <a:solidFill>
                          <a:schemeClr val="bg1"/>
                        </a:solidFill>
                        <a:latin typeface="Aptos" panose="020B0004020202020204" pitchFamily="34" charset="0"/>
                        <a:ea typeface="Roboto Light" panose="02000000000000000000" pitchFamily="2" charset="0"/>
                        <a:cs typeface="Gill Sans Light" panose="020B0302020104020203" pitchFamily="34" charset="-79"/>
                      </a:endParaRPr>
                    </a:p>
                  </a:txBody>
                  <a:tcPr marL="64576" marR="64576" marT="34995" marB="34995" anchor="ctr">
                    <a:lnL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125802"/>
                  </a:ext>
                </a:extLst>
              </a:tr>
              <a:tr h="55461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9pPr>
                    </a:lstStyle>
                    <a:p>
                      <a:pPr marL="0" marR="0" indent="0" algn="ctr" defTabSz="1371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noProof="0" dirty="0">
                          <a:latin typeface="+mn-lt"/>
                        </a:rPr>
                        <a:t>Illustration + Title</a:t>
                      </a:r>
                      <a:endParaRPr lang="en-US" sz="2400" b="0" i="0" noProof="0" dirty="0">
                        <a:solidFill>
                          <a:schemeClr val="bg1"/>
                        </a:solidFill>
                        <a:latin typeface="+mn-lt"/>
                        <a:ea typeface="Roboto Light" panose="02000000000000000000" pitchFamily="2" charset="0"/>
                        <a:cs typeface="Gill Sans Light" panose="020B0302020104020203" pitchFamily="34" charset="-79"/>
                      </a:endParaRPr>
                    </a:p>
                  </a:txBody>
                  <a:tcPr marL="64576" marR="64576" marT="34995" marB="34995" anchor="ctr">
                    <a:lnL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9pPr>
                    </a:lstStyle>
                    <a:p>
                      <a:pPr marL="0" marR="0" indent="0" algn="ctr" defTabSz="1371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i="0" kern="1200" noProof="0" dirty="0">
                          <a:solidFill>
                            <a:schemeClr val="dk1"/>
                          </a:solidFill>
                          <a:effectLst/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0.7640</a:t>
                      </a:r>
                      <a:endParaRPr lang="en-US" sz="1800" b="0" i="0" noProof="0" dirty="0">
                        <a:solidFill>
                          <a:schemeClr val="bg1"/>
                        </a:solidFill>
                        <a:latin typeface="Aptos" panose="020B0004020202020204" pitchFamily="34" charset="0"/>
                        <a:ea typeface="Roboto Light" panose="02000000000000000000" pitchFamily="2" charset="0"/>
                        <a:cs typeface="Gill Sans Light" panose="020B0302020104020203" pitchFamily="34" charset="-79"/>
                      </a:endParaRPr>
                    </a:p>
                  </a:txBody>
                  <a:tcPr marL="64576" marR="64576" marT="34995" marB="34995" anchor="ctr">
                    <a:lnL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5255528"/>
                  </a:ext>
                </a:extLst>
              </a:tr>
            </a:tbl>
          </a:graphicData>
        </a:graphic>
      </p:graphicFrame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0D8D6DDC-6041-FCFA-7EEC-9951ED4BC5BF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 rot="16200000">
            <a:off x="-1396937" y="4670890"/>
            <a:ext cx="3632200" cy="284819"/>
          </a:xfrm>
        </p:spPr>
        <p:txBody>
          <a:bodyPr/>
          <a:lstStyle/>
          <a:p>
            <a:r>
              <a:rPr lang="en-US" noProof="0" dirty="0"/>
              <a:t>Beyond Vision</a:t>
            </a:r>
            <a:endParaRPr lang="en-US" b="0" noProof="0" dirty="0">
              <a:solidFill>
                <a:srgbClr val="000000"/>
              </a:solidFill>
            </a:endParaRPr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EE14D91A-4F55-90D7-85D0-376F883D601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76227347"/>
              </p:ext>
            </p:extLst>
          </p:nvPr>
        </p:nvGraphicFramePr>
        <p:xfrm>
          <a:off x="7599680" y="2342090"/>
          <a:ext cx="4001770" cy="29347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5F35DCE3-BD24-9EAD-6350-6A43B00176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1600" y="278264"/>
            <a:ext cx="1649735" cy="167337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5068C46-53A5-5745-5D01-F3C49101E120}"/>
              </a:ext>
            </a:extLst>
          </p:cNvPr>
          <p:cNvSpPr/>
          <p:nvPr/>
        </p:nvSpPr>
        <p:spPr>
          <a:xfrm>
            <a:off x="561573" y="4500880"/>
            <a:ext cx="11039877" cy="6908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416538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749292-9A4A-252F-8B33-714A9EB258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DFED2A6F-46E3-A246-67A2-1BB2D5E09837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200" y="3175"/>
            <a:ext cx="11353800" cy="4630738"/>
          </a:xfr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BEA0CE38-85D1-3D06-C9A2-5969C86DE8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96515"/>
            <a:ext cx="9159240" cy="905130"/>
          </a:xfrm>
          <a:solidFill>
            <a:schemeClr val="tx2">
              <a:alpha val="60000"/>
            </a:schemeClr>
          </a:solidFill>
        </p:spPr>
        <p:txBody>
          <a:bodyPr>
            <a:normAutofit/>
          </a:bodyPr>
          <a:lstStyle/>
          <a:p>
            <a:r>
              <a:rPr lang="en-US" noProof="0" dirty="0">
                <a:solidFill>
                  <a:schemeClr val="bg1"/>
                </a:solidFill>
              </a:rPr>
              <a:t>What  about  text  alone?</a:t>
            </a:r>
          </a:p>
        </p:txBody>
      </p:sp>
      <p:pic>
        <p:nvPicPr>
          <p:cNvPr id="35" name="Graphic 34" descr="Add">
            <a:extLst>
              <a:ext uri="{FF2B5EF4-FFF2-40B4-BE49-F238E27FC236}">
                <a16:creationId xmlns:a16="http://schemas.microsoft.com/office/drawing/2014/main" id="{33B6BED4-9067-7BEA-00E5-FE239F5598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62973" y="2791500"/>
            <a:ext cx="322500" cy="322500"/>
          </a:xfrm>
          <a:prstGeom prst="rect">
            <a:avLst/>
          </a:pr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A30F3C5C-2BB7-33A0-C33A-EA0BBB7072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62100" y="2679700"/>
            <a:ext cx="4242611" cy="645001"/>
          </a:xfrm>
        </p:spPr>
        <p:txBody>
          <a:bodyPr>
            <a:normAutofit/>
          </a:bodyPr>
          <a:lstStyle/>
          <a:p>
            <a:r>
              <a:rPr lang="en-US" sz="3600" noProof="0" dirty="0"/>
              <a:t>Skip Image Step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975BAAA9-7350-3186-6771-8113B1FD75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562100" y="3324700"/>
            <a:ext cx="4242611" cy="330469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3200" noProof="0" dirty="0"/>
              <a:t>No LLM Step 1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200" noProof="0" dirty="0"/>
              <a:t>Title Alone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200" noProof="0" dirty="0"/>
              <a:t>Title + Description</a:t>
            </a:r>
          </a:p>
        </p:txBody>
      </p:sp>
      <p:pic>
        <p:nvPicPr>
          <p:cNvPr id="49" name="Graphic 48" descr="Add">
            <a:extLst>
              <a:ext uri="{FF2B5EF4-FFF2-40B4-BE49-F238E27FC236}">
                <a16:creationId xmlns:a16="http://schemas.microsoft.com/office/drawing/2014/main" id="{45DCD1A4-1602-5475-86BC-AD4DFB10F2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54689" y="2791500"/>
            <a:ext cx="322500" cy="322500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8C7ED94-55EA-99DA-72B5-A2A9146C9C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467601" y="2679700"/>
            <a:ext cx="4072192" cy="645001"/>
          </a:xfrm>
        </p:spPr>
        <p:txBody>
          <a:bodyPr>
            <a:normAutofit/>
          </a:bodyPr>
          <a:lstStyle/>
          <a:p>
            <a:r>
              <a:rPr lang="en-US" sz="3600" noProof="0" dirty="0"/>
              <a:t>Winner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4F4BAB72-0310-A431-2F85-FCFA9D5884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467601" y="3324700"/>
            <a:ext cx="4072192" cy="3304699"/>
          </a:xfrm>
        </p:spPr>
        <p:txBody>
          <a:bodyPr>
            <a:normAutofit/>
          </a:bodyPr>
          <a:lstStyle/>
          <a:p>
            <a:pPr marL="457200" indent="-457200"/>
            <a:r>
              <a:rPr lang="en-US" sz="3200" noProof="0" dirty="0"/>
              <a:t>Title + Description</a:t>
            </a:r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A1964966-5410-2945-0741-21E424A5980C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 rot="16200000">
            <a:off x="-1396937" y="4670890"/>
            <a:ext cx="3632200" cy="284819"/>
          </a:xfrm>
        </p:spPr>
        <p:txBody>
          <a:bodyPr/>
          <a:lstStyle/>
          <a:p>
            <a:r>
              <a:rPr lang="en-US" noProof="0" dirty="0"/>
              <a:t>Beyond Vision</a:t>
            </a:r>
            <a:endParaRPr lang="en-US" b="0" noProof="0" dirty="0">
              <a:solidFill>
                <a:srgbClr val="000000"/>
              </a:solidFill>
            </a:endParaRPr>
          </a:p>
        </p:txBody>
      </p:sp>
      <p:graphicFrame>
        <p:nvGraphicFramePr>
          <p:cNvPr id="2" name="Table 2" descr="Table">
            <a:extLst>
              <a:ext uri="{FF2B5EF4-FFF2-40B4-BE49-F238E27FC236}">
                <a16:creationId xmlns:a16="http://schemas.microsoft.com/office/drawing/2014/main" id="{9250148F-1F9E-6681-F069-4B0B69EF61D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09554272"/>
              </p:ext>
            </p:extLst>
          </p:nvPr>
        </p:nvGraphicFramePr>
        <p:xfrm>
          <a:off x="827343" y="5021712"/>
          <a:ext cx="5949377" cy="1682040"/>
        </p:xfrm>
        <a:graphic>
          <a:graphicData uri="http://schemas.openxmlformats.org/drawingml/2006/table">
            <a:tbl>
              <a:tblPr firstRow="1" bandRow="1">
                <a:gradFill rotWithShape="1">
                  <a:gsLst>
                    <a:gs pos="0">
                      <a:srgbClr val="DDDDDD">
                        <a:lumMod val="110000"/>
                        <a:satMod val="105000"/>
                        <a:tint val="67000"/>
                      </a:srgbClr>
                    </a:gs>
                    <a:gs pos="50000">
                      <a:srgbClr val="DDDDDD">
                        <a:lumMod val="105000"/>
                        <a:satMod val="103000"/>
                        <a:tint val="73000"/>
                      </a:srgbClr>
                    </a:gs>
                    <a:gs pos="100000">
                      <a:srgbClr val="DDDDDD">
                        <a:lumMod val="105000"/>
                        <a:satMod val="109000"/>
                        <a:tint val="81000"/>
                      </a:srgbClr>
                    </a:gs>
                  </a:gsLst>
                  <a:lin ang="5400000" scaled="0"/>
                </a:gradFill>
                <a:effectLst/>
              </a:tblPr>
              <a:tblGrid>
                <a:gridCol w="3853416">
                  <a:extLst>
                    <a:ext uri="{9D8B030D-6E8A-4147-A177-3AD203B41FA5}">
                      <a16:colId xmlns:a16="http://schemas.microsoft.com/office/drawing/2014/main" val="2481577866"/>
                    </a:ext>
                  </a:extLst>
                </a:gridCol>
                <a:gridCol w="2095961">
                  <a:extLst>
                    <a:ext uri="{9D8B030D-6E8A-4147-A177-3AD203B41FA5}">
                      <a16:colId xmlns:a16="http://schemas.microsoft.com/office/drawing/2014/main" val="2836427615"/>
                    </a:ext>
                  </a:extLst>
                </a:gridCol>
              </a:tblGrid>
              <a:tr h="3399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 panose="020B0502020104020203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 panose="020B0502020104020203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 panose="020B0502020104020203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 panose="020B0502020104020203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 panose="020B0502020104020203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 panose="020B0502020104020203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 panose="020B0502020104020203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 panose="020B0502020104020203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 panose="020B0502020104020203"/>
                        </a:defRPr>
                      </a:lvl9pPr>
                    </a:lstStyle>
                    <a:p>
                      <a:pPr algn="ctr"/>
                      <a:r>
                        <a:rPr lang="en-US" sz="2000" b="1" i="0" noProof="0" dirty="0">
                          <a:latin typeface="+mj-lt"/>
                          <a:cs typeface="Gill Sans" panose="020B0502020104020203" pitchFamily="34" charset="-79"/>
                        </a:rPr>
                        <a:t>METHOD</a:t>
                      </a:r>
                      <a:endParaRPr lang="en-US" sz="2000" b="1" i="0" noProof="0" dirty="0">
                        <a:solidFill>
                          <a:schemeClr val="bg2"/>
                        </a:solidFill>
                        <a:latin typeface="+mj-lt"/>
                        <a:ea typeface="Roboto Black" panose="02000000000000000000" pitchFamily="2" charset="0"/>
                        <a:cs typeface="Gill Sans" panose="020B0502020104020203" pitchFamily="34" charset="-79"/>
                      </a:endParaRPr>
                    </a:p>
                  </a:txBody>
                  <a:tcPr marL="69909" marR="69909" marT="34995" marB="34995" anchor="ctr">
                    <a:lnL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L>
                    <a:lnR>
                      <a:noFill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 panose="020B0502020104020203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 panose="020B0502020104020203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 panose="020B0502020104020203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 panose="020B0502020104020203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 panose="020B0502020104020203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 panose="020B0502020104020203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 panose="020B0502020104020203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 panose="020B0502020104020203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 panose="020B0502020104020203"/>
                        </a:defRPr>
                      </a:lvl9pPr>
                    </a:lstStyle>
                    <a:p>
                      <a:pPr marL="854075" indent="-854075" algn="ctr"/>
                      <a:r>
                        <a:rPr lang="en-US" sz="2000" b="1" i="0" noProof="0" dirty="0">
                          <a:latin typeface="+mj-lt"/>
                          <a:cs typeface="Gill Sans" panose="020B0502020104020203" pitchFamily="34" charset="-79"/>
                        </a:rPr>
                        <a:t>PRECISION</a:t>
                      </a:r>
                      <a:endParaRPr lang="en-US" sz="2000" b="1" i="0" noProof="0" dirty="0">
                        <a:solidFill>
                          <a:schemeClr val="bg2"/>
                        </a:solidFill>
                        <a:latin typeface="+mj-lt"/>
                        <a:ea typeface="Roboto Black" panose="02000000000000000000" pitchFamily="2" charset="0"/>
                        <a:cs typeface="Gill Sans" panose="020B0502020104020203" pitchFamily="34" charset="-79"/>
                      </a:endParaRPr>
                    </a:p>
                  </a:txBody>
                  <a:tcPr marL="69909" marR="69909" marT="34995" marB="3499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3420419"/>
                  </a:ext>
                </a:extLst>
              </a:tr>
              <a:tr h="4261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9pPr>
                    </a:lstStyle>
                    <a:p>
                      <a:pPr marL="0" marR="0" indent="0" algn="ctr" defTabSz="1371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noProof="0" dirty="0">
                          <a:latin typeface="+mn-lt"/>
                        </a:rPr>
                        <a:t>Page Image Only + RAG</a:t>
                      </a:r>
                    </a:p>
                  </a:txBody>
                  <a:tcPr marL="64576" marR="64576" marT="34995" marB="34995" anchor="ctr">
                    <a:lnL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9pPr>
                    </a:lstStyle>
                    <a:p>
                      <a:pPr marL="0" marR="0" indent="0" algn="ctr" defTabSz="1371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i="0" kern="1200" noProof="0" dirty="0">
                          <a:solidFill>
                            <a:schemeClr val="dk1"/>
                          </a:solidFill>
                          <a:effectLst/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0.5978</a:t>
                      </a:r>
                      <a:endParaRPr lang="en-US" sz="1800" b="0" i="0" noProof="0" dirty="0">
                        <a:solidFill>
                          <a:schemeClr val="bg1"/>
                        </a:solidFill>
                        <a:latin typeface="Aptos" panose="020B0004020202020204" pitchFamily="34" charset="0"/>
                        <a:ea typeface="Roboto Light" panose="02000000000000000000" pitchFamily="2" charset="0"/>
                        <a:cs typeface="Gill Sans Light" panose="020B0302020104020203" pitchFamily="34" charset="-79"/>
                      </a:endParaRPr>
                    </a:p>
                  </a:txBody>
                  <a:tcPr marL="64576" marR="64576" marT="34995" marB="34995" anchor="ctr">
                    <a:lnL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125802"/>
                  </a:ext>
                </a:extLst>
              </a:tr>
              <a:tr h="4261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9pPr>
                    </a:lstStyle>
                    <a:p>
                      <a:pPr marL="0" marR="0" indent="0" algn="ctr" defTabSz="1371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noProof="0" dirty="0">
                          <a:latin typeface="+mn-lt"/>
                        </a:rPr>
                        <a:t>Illustration + Title</a:t>
                      </a:r>
                      <a:endParaRPr lang="en-US" sz="2400" b="0" i="0" noProof="0" dirty="0">
                        <a:solidFill>
                          <a:schemeClr val="bg1"/>
                        </a:solidFill>
                        <a:latin typeface="+mn-lt"/>
                        <a:ea typeface="Roboto Light" panose="02000000000000000000" pitchFamily="2" charset="0"/>
                        <a:cs typeface="Gill Sans Light" panose="020B0302020104020203" pitchFamily="34" charset="-79"/>
                      </a:endParaRPr>
                    </a:p>
                  </a:txBody>
                  <a:tcPr marL="64576" marR="64576" marT="34995" marB="34995" anchor="ctr">
                    <a:lnL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9pPr>
                    </a:lstStyle>
                    <a:p>
                      <a:pPr marL="0" marR="0" indent="0" algn="ctr" defTabSz="1371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i="0" kern="1200" noProof="0" dirty="0">
                          <a:solidFill>
                            <a:schemeClr val="dk1"/>
                          </a:solidFill>
                          <a:effectLst/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0.7640</a:t>
                      </a:r>
                      <a:endParaRPr lang="en-US" sz="1800" b="0" i="0" noProof="0" dirty="0">
                        <a:solidFill>
                          <a:schemeClr val="bg1"/>
                        </a:solidFill>
                        <a:latin typeface="Aptos" panose="020B0004020202020204" pitchFamily="34" charset="0"/>
                        <a:ea typeface="Roboto Light" panose="02000000000000000000" pitchFamily="2" charset="0"/>
                        <a:cs typeface="Gill Sans Light" panose="020B0302020104020203" pitchFamily="34" charset="-79"/>
                      </a:endParaRPr>
                    </a:p>
                  </a:txBody>
                  <a:tcPr marL="64576" marR="64576" marT="34995" marB="34995" anchor="ctr">
                    <a:lnL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5255528"/>
                  </a:ext>
                </a:extLst>
              </a:tr>
              <a:tr h="426186">
                <a:tc>
                  <a:txBody>
                    <a:bodyPr/>
                    <a:lstStyle/>
                    <a:p>
                      <a:pPr marL="0" marR="0" indent="0" algn="ctr" defTabSz="1371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noProof="0" dirty="0">
                          <a:latin typeface="+mn-lt"/>
                        </a:rPr>
                        <a:t>Title + Description</a:t>
                      </a:r>
                      <a:endParaRPr lang="en-US" sz="2400" b="0" i="0" noProof="0" dirty="0">
                        <a:solidFill>
                          <a:schemeClr val="bg1"/>
                        </a:solidFill>
                        <a:latin typeface="+mn-lt"/>
                        <a:ea typeface="Roboto Light" panose="02000000000000000000" pitchFamily="2" charset="0"/>
                        <a:cs typeface="Gill Sans Light" panose="020B0302020104020203" pitchFamily="34" charset="-79"/>
                      </a:endParaRPr>
                    </a:p>
                  </a:txBody>
                  <a:tcPr marL="64576" marR="64576" marT="34995" marB="34995" anchor="ctr">
                    <a:lnL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371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i="0" kern="1200" noProof="0" dirty="0">
                          <a:solidFill>
                            <a:schemeClr val="dk1"/>
                          </a:solidFill>
                          <a:effectLst/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0.7570</a:t>
                      </a:r>
                      <a:endParaRPr lang="en-US" sz="1800" b="0" i="0" noProof="0" dirty="0">
                        <a:solidFill>
                          <a:schemeClr val="bg1"/>
                        </a:solidFill>
                        <a:latin typeface="Aptos" panose="020B0004020202020204" pitchFamily="34" charset="0"/>
                        <a:ea typeface="Roboto Light" panose="02000000000000000000" pitchFamily="2" charset="0"/>
                        <a:cs typeface="Gill Sans Light" panose="020B0302020104020203" pitchFamily="34" charset="-79"/>
                      </a:endParaRPr>
                    </a:p>
                  </a:txBody>
                  <a:tcPr marL="64576" marR="64576" marT="34995" marB="34995" anchor="ctr">
                    <a:lnL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1605642"/>
                  </a:ext>
                </a:extLst>
              </a:tr>
            </a:tbl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47881480-1AF2-76D2-17A2-49974B69F9F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58220761"/>
              </p:ext>
            </p:extLst>
          </p:nvPr>
        </p:nvGraphicFramePr>
        <p:xfrm>
          <a:off x="7015939" y="5021712"/>
          <a:ext cx="4523854" cy="1682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10650D4D-F140-FA48-1EA5-196D0DEE5485}"/>
              </a:ext>
            </a:extLst>
          </p:cNvPr>
          <p:cNvSpPr/>
          <p:nvPr/>
        </p:nvSpPr>
        <p:spPr>
          <a:xfrm>
            <a:off x="6664960" y="2570480"/>
            <a:ext cx="4978400" cy="20634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9290526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001DF2-970C-83F3-1363-6979B21852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31D9E023-A948-B96D-2DFD-AF81760854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16800" y="839972"/>
            <a:ext cx="4141242" cy="1009148"/>
          </a:xfrm>
        </p:spPr>
        <p:txBody>
          <a:bodyPr>
            <a:normAutofit fontScale="90000"/>
          </a:bodyPr>
          <a:lstStyle/>
          <a:p>
            <a:r>
              <a:rPr lang="en-US" noProof="0" dirty="0"/>
              <a:t>Truncation</a:t>
            </a:r>
            <a:br>
              <a:rPr lang="en-US" noProof="0" dirty="0"/>
            </a:br>
            <a:r>
              <a:rPr lang="en-US" noProof="0" dirty="0"/>
              <a:t>Analysis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9B6237-4C05-5187-A82F-4331F21FCE6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416800" y="2153920"/>
            <a:ext cx="4141242" cy="39645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noProof="0" dirty="0">
                <a:latin typeface="Gill Sans Nova" panose="020B0602020104020203" pitchFamily="34" charset="0"/>
              </a:rPr>
              <a:t>Illustration + Title</a:t>
            </a:r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B14792A1-EA8E-C4E3-A656-3BC5DB15B631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 rot="16200000">
            <a:off x="-1396937" y="4670890"/>
            <a:ext cx="3632200" cy="284819"/>
          </a:xfrm>
        </p:spPr>
        <p:txBody>
          <a:bodyPr/>
          <a:lstStyle/>
          <a:p>
            <a:r>
              <a:rPr lang="en-US" noProof="0" dirty="0"/>
              <a:t>Beyond Vision</a:t>
            </a:r>
            <a:endParaRPr lang="en-US" b="0" noProof="0" dirty="0">
              <a:solidFill>
                <a:srgbClr val="000000"/>
              </a:solidFill>
            </a:endParaRPr>
          </a:p>
        </p:txBody>
      </p:sp>
      <p:pic>
        <p:nvPicPr>
          <p:cNvPr id="2" name="Picture Placeholder 4">
            <a:extLst>
              <a:ext uri="{FF2B5EF4-FFF2-40B4-BE49-F238E27FC236}">
                <a16:creationId xmlns:a16="http://schemas.microsoft.com/office/drawing/2014/main" id="{BBDD3C87-578A-E5D1-1285-8EDF4FC627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9514" y="0"/>
            <a:ext cx="6096000" cy="6858000"/>
          </a:xfrm>
          <a:prstGeom prst="rect">
            <a:avLst/>
          </a:prstGeom>
        </p:spPr>
      </p:pic>
      <p:graphicFrame>
        <p:nvGraphicFramePr>
          <p:cNvPr id="9" name="Table 2" descr="Table">
            <a:extLst>
              <a:ext uri="{FF2B5EF4-FFF2-40B4-BE49-F238E27FC236}">
                <a16:creationId xmlns:a16="http://schemas.microsoft.com/office/drawing/2014/main" id="{FAB35DAD-778D-E800-F9BA-BE1FEB1D2428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3256901132"/>
              </p:ext>
            </p:extLst>
          </p:nvPr>
        </p:nvGraphicFramePr>
        <p:xfrm>
          <a:off x="6096000" y="3399836"/>
          <a:ext cx="5775961" cy="2898046"/>
        </p:xfrm>
        <a:graphic>
          <a:graphicData uri="http://schemas.openxmlformats.org/drawingml/2006/table">
            <a:tbl>
              <a:tblPr firstRow="1" bandRow="1">
                <a:gradFill rotWithShape="1">
                  <a:gsLst>
                    <a:gs pos="0">
                      <a:srgbClr val="DDDDDD">
                        <a:lumMod val="110000"/>
                        <a:satMod val="105000"/>
                        <a:tint val="67000"/>
                      </a:srgbClr>
                    </a:gs>
                    <a:gs pos="50000">
                      <a:srgbClr val="DDDDDD">
                        <a:lumMod val="105000"/>
                        <a:satMod val="103000"/>
                        <a:tint val="73000"/>
                      </a:srgbClr>
                    </a:gs>
                    <a:gs pos="100000">
                      <a:srgbClr val="DDDDDD">
                        <a:lumMod val="105000"/>
                        <a:satMod val="109000"/>
                        <a:tint val="81000"/>
                      </a:srgbClr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2026919">
                  <a:extLst>
                    <a:ext uri="{9D8B030D-6E8A-4147-A177-3AD203B41FA5}">
                      <a16:colId xmlns:a16="http://schemas.microsoft.com/office/drawing/2014/main" val="2481577866"/>
                    </a:ext>
                  </a:extLst>
                </a:gridCol>
                <a:gridCol w="1656080">
                  <a:extLst>
                    <a:ext uri="{9D8B030D-6E8A-4147-A177-3AD203B41FA5}">
                      <a16:colId xmlns:a16="http://schemas.microsoft.com/office/drawing/2014/main" val="2836427615"/>
                    </a:ext>
                  </a:extLst>
                </a:gridCol>
                <a:gridCol w="2092962">
                  <a:extLst>
                    <a:ext uri="{9D8B030D-6E8A-4147-A177-3AD203B41FA5}">
                      <a16:colId xmlns:a16="http://schemas.microsoft.com/office/drawing/2014/main" val="1279053122"/>
                    </a:ext>
                  </a:extLst>
                </a:gridCol>
              </a:tblGrid>
              <a:tr h="44236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 panose="020B0502020104020203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 panose="020B0502020104020203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 panose="020B0502020104020203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 panose="020B0502020104020203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 panose="020B0502020104020203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 panose="020B0502020104020203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 panose="020B0502020104020203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 panose="020B0502020104020203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 panose="020B0502020104020203"/>
                        </a:defRPr>
                      </a:lvl9pPr>
                    </a:lstStyle>
                    <a:p>
                      <a:pPr algn="ctr"/>
                      <a:r>
                        <a:rPr lang="en-US" sz="2000" b="1" i="0" noProof="0" dirty="0">
                          <a:latin typeface="+mj-lt"/>
                          <a:cs typeface="Gill Sans" panose="020B0502020104020203" pitchFamily="34" charset="-79"/>
                        </a:rPr>
                        <a:t>LEVELS</a:t>
                      </a:r>
                      <a:br>
                        <a:rPr lang="en-US" sz="2000" b="1" i="0" noProof="0" dirty="0">
                          <a:latin typeface="+mj-lt"/>
                          <a:cs typeface="Gill Sans" panose="020B0502020104020203" pitchFamily="34" charset="-79"/>
                        </a:rPr>
                      </a:br>
                      <a:r>
                        <a:rPr lang="en-US" sz="2000" b="1" i="0" noProof="0" dirty="0">
                          <a:latin typeface="+mj-lt"/>
                          <a:cs typeface="Gill Sans" panose="020B0502020104020203" pitchFamily="34" charset="-79"/>
                        </a:rPr>
                        <a:t>TRUNCATED</a:t>
                      </a:r>
                      <a:endParaRPr lang="en-US" sz="2000" b="1" i="0" noProof="0" dirty="0">
                        <a:solidFill>
                          <a:schemeClr val="bg2"/>
                        </a:solidFill>
                        <a:latin typeface="+mj-lt"/>
                        <a:ea typeface="Roboto Black" panose="02000000000000000000" pitchFamily="2" charset="0"/>
                        <a:cs typeface="Gill Sans" panose="020B0502020104020203" pitchFamily="34" charset="-79"/>
                      </a:endParaRPr>
                    </a:p>
                  </a:txBody>
                  <a:tcPr marL="69909" marR="69909" marT="34995" marB="34995" anchor="ctr">
                    <a:lnL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L>
                    <a:lnR>
                      <a:noFill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 panose="020B0502020104020203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 panose="020B0502020104020203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 panose="020B0502020104020203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 panose="020B0502020104020203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 panose="020B0502020104020203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 panose="020B0502020104020203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 panose="020B0502020104020203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 panose="020B0502020104020203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 panose="020B0502020104020203"/>
                        </a:defRPr>
                      </a:lvl9pPr>
                    </a:lstStyle>
                    <a:p>
                      <a:pPr marL="854075" indent="-854075" algn="ctr"/>
                      <a:r>
                        <a:rPr lang="en-US" sz="2000" b="1" i="0" noProof="0" dirty="0">
                          <a:latin typeface="+mj-lt"/>
                          <a:cs typeface="Gill Sans" panose="020B0502020104020203" pitchFamily="34" charset="-79"/>
                        </a:rPr>
                        <a:t>PRECISION</a:t>
                      </a:r>
                      <a:endParaRPr lang="en-US" sz="2000" b="1" i="0" noProof="0" dirty="0">
                        <a:solidFill>
                          <a:schemeClr val="bg2"/>
                        </a:solidFill>
                        <a:latin typeface="+mj-lt"/>
                        <a:ea typeface="Roboto Black" panose="02000000000000000000" pitchFamily="2" charset="0"/>
                        <a:cs typeface="Gill Sans" panose="020B0502020104020203" pitchFamily="34" charset="-79"/>
                      </a:endParaRPr>
                    </a:p>
                  </a:txBody>
                  <a:tcPr marL="69909" marR="69909" marT="34995" marB="3499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854075" indent="-854075" algn="ctr"/>
                      <a:r>
                        <a:rPr lang="en-US" sz="2000" b="1" i="0" noProof="0" dirty="0">
                          <a:solidFill>
                            <a:schemeClr val="bg1"/>
                          </a:solidFill>
                          <a:latin typeface="+mj-lt"/>
                          <a:ea typeface="Roboto Black" panose="02000000000000000000" pitchFamily="2" charset="0"/>
                          <a:cs typeface="Gill Sans" panose="020B0502020104020203" pitchFamily="34" charset="-79"/>
                        </a:rPr>
                        <a:t>AVERAGE</a:t>
                      </a:r>
                    </a:p>
                    <a:p>
                      <a:pPr marL="854075" indent="-854075" algn="ctr"/>
                      <a:r>
                        <a:rPr lang="en-US" sz="2000" b="1" i="0" noProof="0" dirty="0">
                          <a:solidFill>
                            <a:schemeClr val="bg1"/>
                          </a:solidFill>
                          <a:latin typeface="+mj-lt"/>
                          <a:ea typeface="Roboto Black" panose="02000000000000000000" pitchFamily="2" charset="0"/>
                          <a:cs typeface="Gill Sans" panose="020B0502020104020203" pitchFamily="34" charset="-79"/>
                        </a:rPr>
                        <a:t>LEVELS LEFT</a:t>
                      </a:r>
                    </a:p>
                  </a:txBody>
                  <a:tcPr marL="69909" marR="69909" marT="34995" marB="34995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3420419"/>
                  </a:ext>
                </a:extLst>
              </a:tr>
              <a:tr h="55461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9pPr>
                    </a:lstStyle>
                    <a:p>
                      <a:pPr marL="0" marR="0" indent="0" algn="ctr" defTabSz="1371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noProof="0" dirty="0">
                          <a:latin typeface="Aptos" panose="020B0004020202020204" pitchFamily="34" charset="0"/>
                        </a:rPr>
                        <a:t>0</a:t>
                      </a:r>
                      <a:endParaRPr lang="en-US" sz="2400" b="1" i="0" noProof="0" dirty="0">
                        <a:solidFill>
                          <a:schemeClr val="bg1"/>
                        </a:solidFill>
                        <a:latin typeface="Aptos" panose="020B0004020202020204" pitchFamily="34" charset="0"/>
                        <a:ea typeface="Roboto Light" panose="02000000000000000000" pitchFamily="2" charset="0"/>
                        <a:cs typeface="Gill Sans Light" panose="020B0302020104020203" pitchFamily="34" charset="-79"/>
                      </a:endParaRPr>
                    </a:p>
                  </a:txBody>
                  <a:tcPr marL="64576" marR="64576" marT="34995" marB="34995" anchor="ctr">
                    <a:lnL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9pPr>
                    </a:lstStyle>
                    <a:p>
                      <a:pPr marL="0" marR="0" indent="0" algn="ctr" defTabSz="1371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i="0" kern="1200" noProof="0" dirty="0">
                          <a:solidFill>
                            <a:schemeClr val="dk1"/>
                          </a:solidFill>
                          <a:effectLst/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0.7637</a:t>
                      </a:r>
                      <a:endParaRPr lang="en-US" sz="1800" b="1" i="0" noProof="0" dirty="0">
                        <a:solidFill>
                          <a:schemeClr val="bg1"/>
                        </a:solidFill>
                        <a:latin typeface="Aptos" panose="020B0004020202020204" pitchFamily="34" charset="0"/>
                        <a:ea typeface="Roboto Light" panose="02000000000000000000" pitchFamily="2" charset="0"/>
                        <a:cs typeface="Gill Sans Light" panose="020B0302020104020203" pitchFamily="34" charset="-79"/>
                      </a:endParaRPr>
                    </a:p>
                  </a:txBody>
                  <a:tcPr marL="64576" marR="64576" marT="34995" marB="34995" anchor="ctr">
                    <a:lnL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371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i="0" noProof="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Roboto Light" panose="02000000000000000000" pitchFamily="2" charset="0"/>
                          <a:cs typeface="Gill Sans Light" panose="020B0302020104020203" pitchFamily="34" charset="-79"/>
                        </a:rPr>
                        <a:t>6.31</a:t>
                      </a:r>
                    </a:p>
                  </a:txBody>
                  <a:tcPr marL="64576" marR="64576" marT="34995" marB="34995" anchor="ctr">
                    <a:lnL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3246291"/>
                  </a:ext>
                </a:extLst>
              </a:tr>
              <a:tr h="55461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9pPr>
                    </a:lstStyle>
                    <a:p>
                      <a:pPr marL="0" marR="0" indent="0" algn="ctr" defTabSz="1371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noProof="0" dirty="0">
                          <a:latin typeface="Aptos" panose="020B0004020202020204" pitchFamily="34" charset="0"/>
                        </a:rPr>
                        <a:t>1</a:t>
                      </a:r>
                      <a:endParaRPr lang="en-US" sz="2400" b="1" i="0" noProof="0" dirty="0">
                        <a:solidFill>
                          <a:schemeClr val="bg1"/>
                        </a:solidFill>
                        <a:latin typeface="Aptos" panose="020B0004020202020204" pitchFamily="34" charset="0"/>
                        <a:ea typeface="Roboto Light" panose="02000000000000000000" pitchFamily="2" charset="0"/>
                        <a:cs typeface="Gill Sans Light" panose="020B0302020104020203" pitchFamily="34" charset="-79"/>
                      </a:endParaRPr>
                    </a:p>
                  </a:txBody>
                  <a:tcPr marL="64576" marR="64576" marT="34995" marB="34995" anchor="ctr">
                    <a:lnL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9pPr>
                    </a:lstStyle>
                    <a:p>
                      <a:pPr marL="0" marR="0" indent="0" algn="ctr" defTabSz="1371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i="0" kern="1200" noProof="0" dirty="0">
                          <a:solidFill>
                            <a:schemeClr val="dk1"/>
                          </a:solidFill>
                          <a:effectLst/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0.8194</a:t>
                      </a:r>
                      <a:endParaRPr lang="en-US" sz="1800" b="1" i="0" noProof="0" dirty="0">
                        <a:solidFill>
                          <a:schemeClr val="bg1"/>
                        </a:solidFill>
                        <a:latin typeface="Aptos" panose="020B0004020202020204" pitchFamily="34" charset="0"/>
                        <a:ea typeface="Roboto Light" panose="02000000000000000000" pitchFamily="2" charset="0"/>
                        <a:cs typeface="Gill Sans Light" panose="020B0302020104020203" pitchFamily="34" charset="-79"/>
                      </a:endParaRPr>
                    </a:p>
                  </a:txBody>
                  <a:tcPr marL="64576" marR="64576" marT="34995" marB="34995" anchor="ctr">
                    <a:lnL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371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i="0" noProof="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Roboto Light" panose="02000000000000000000" pitchFamily="2" charset="0"/>
                          <a:cs typeface="Gill Sans Light" panose="020B0302020104020203" pitchFamily="34" charset="-79"/>
                        </a:rPr>
                        <a:t>5.31</a:t>
                      </a:r>
                    </a:p>
                  </a:txBody>
                  <a:tcPr marL="64576" marR="64576" marT="34995" marB="34995" anchor="ctr">
                    <a:lnL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2607855"/>
                  </a:ext>
                </a:extLst>
              </a:tr>
              <a:tr h="55461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9pPr>
                    </a:lstStyle>
                    <a:p>
                      <a:pPr marL="0" marR="0" indent="0" algn="ctr" defTabSz="1371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noProof="0" dirty="0">
                          <a:latin typeface="Aptos" panose="020B0004020202020204" pitchFamily="34" charset="0"/>
                        </a:rPr>
                        <a:t>2</a:t>
                      </a:r>
                      <a:endParaRPr lang="en-US" sz="2400" b="1" i="0" noProof="0" dirty="0">
                        <a:solidFill>
                          <a:schemeClr val="bg1"/>
                        </a:solidFill>
                        <a:latin typeface="Aptos" panose="020B0004020202020204" pitchFamily="34" charset="0"/>
                        <a:ea typeface="Roboto Light" panose="02000000000000000000" pitchFamily="2" charset="0"/>
                        <a:cs typeface="Gill Sans Light" panose="020B0302020104020203" pitchFamily="34" charset="-79"/>
                      </a:endParaRPr>
                    </a:p>
                  </a:txBody>
                  <a:tcPr marL="64576" marR="64576" marT="34995" marB="34995" anchor="ctr">
                    <a:lnL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9pPr>
                    </a:lstStyle>
                    <a:p>
                      <a:pPr marL="0" marR="0" indent="0" algn="ctr" defTabSz="1371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i="0" kern="1200" noProof="0" dirty="0">
                          <a:solidFill>
                            <a:schemeClr val="dk1"/>
                          </a:solidFill>
                          <a:effectLst/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0.8698</a:t>
                      </a:r>
                      <a:endParaRPr lang="en-US" sz="1800" b="1" i="0" noProof="0" dirty="0">
                        <a:solidFill>
                          <a:schemeClr val="bg1"/>
                        </a:solidFill>
                        <a:latin typeface="Aptos" panose="020B0004020202020204" pitchFamily="34" charset="0"/>
                        <a:ea typeface="Roboto Light" panose="02000000000000000000" pitchFamily="2" charset="0"/>
                        <a:cs typeface="Gill Sans Light" panose="020B0302020104020203" pitchFamily="34" charset="-79"/>
                      </a:endParaRPr>
                    </a:p>
                  </a:txBody>
                  <a:tcPr marL="64576" marR="64576" marT="34995" marB="34995" anchor="ctr">
                    <a:lnL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371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i="0" noProof="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Roboto Light" panose="02000000000000000000" pitchFamily="2" charset="0"/>
                          <a:cs typeface="Gill Sans Light" panose="020B0302020104020203" pitchFamily="34" charset="-79"/>
                        </a:rPr>
                        <a:t>4.32</a:t>
                      </a:r>
                    </a:p>
                  </a:txBody>
                  <a:tcPr marL="64576" marR="64576" marT="34995" marB="34995" anchor="ctr">
                    <a:lnL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125802"/>
                  </a:ext>
                </a:extLst>
              </a:tr>
              <a:tr h="55461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9pPr>
                    </a:lstStyle>
                    <a:p>
                      <a:pPr marL="0" marR="0" indent="0" algn="ctr" defTabSz="1371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noProof="0" dirty="0">
                          <a:latin typeface="Aptos" panose="020B0004020202020204" pitchFamily="34" charset="0"/>
                        </a:rPr>
                        <a:t>3</a:t>
                      </a:r>
                      <a:endParaRPr lang="en-US" sz="2400" b="1" i="0" noProof="0" dirty="0">
                        <a:solidFill>
                          <a:schemeClr val="bg1"/>
                        </a:solidFill>
                        <a:latin typeface="Aptos" panose="020B0004020202020204" pitchFamily="34" charset="0"/>
                        <a:ea typeface="Roboto Light" panose="02000000000000000000" pitchFamily="2" charset="0"/>
                        <a:cs typeface="Gill Sans Light" panose="020B0302020104020203" pitchFamily="34" charset="-79"/>
                      </a:endParaRPr>
                    </a:p>
                  </a:txBody>
                  <a:tcPr marL="64576" marR="64576" marT="34995" marB="34995" anchor="ctr">
                    <a:lnL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 panose="020B0502020104020203"/>
                        </a:defRPr>
                      </a:lvl9pPr>
                    </a:lstStyle>
                    <a:p>
                      <a:pPr marL="0" marR="0" indent="0" algn="ctr" defTabSz="1371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i="0" kern="1200" noProof="0" dirty="0">
                          <a:solidFill>
                            <a:schemeClr val="dk1"/>
                          </a:solidFill>
                          <a:effectLst/>
                          <a:latin typeface="Aptos" panose="020B0004020202020204" pitchFamily="34" charset="0"/>
                          <a:ea typeface="+mn-ea"/>
                          <a:cs typeface="+mn-cs"/>
                        </a:rPr>
                        <a:t>0.9030</a:t>
                      </a:r>
                      <a:endParaRPr lang="en-US" sz="1800" b="1" i="0" noProof="0" dirty="0">
                        <a:solidFill>
                          <a:schemeClr val="bg1"/>
                        </a:solidFill>
                        <a:latin typeface="Aptos" panose="020B0004020202020204" pitchFamily="34" charset="0"/>
                        <a:ea typeface="Roboto Light" panose="02000000000000000000" pitchFamily="2" charset="0"/>
                        <a:cs typeface="Gill Sans Light" panose="020B0302020104020203" pitchFamily="34" charset="-79"/>
                      </a:endParaRPr>
                    </a:p>
                  </a:txBody>
                  <a:tcPr marL="64576" marR="64576" marT="34995" marB="34995" anchor="ctr">
                    <a:lnL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371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i="0" noProof="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Roboto Light" panose="02000000000000000000" pitchFamily="2" charset="0"/>
                          <a:cs typeface="Gill Sans Light" panose="020B0302020104020203" pitchFamily="34" charset="-79"/>
                        </a:rPr>
                        <a:t>3.32</a:t>
                      </a:r>
                    </a:p>
                  </a:txBody>
                  <a:tcPr marL="64576" marR="64576" marT="34995" marB="34995" anchor="ctr">
                    <a:lnL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52555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3596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C2BE21-81A6-16FB-F6F6-351C5AE757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8D8F5938-79CF-5729-33E6-BC9EB1E274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"/>
          <a:stretch>
            <a:fillRect/>
          </a:stretch>
        </p:blipFill>
        <p:spPr bwMode="auto">
          <a:xfrm>
            <a:off x="6096000" y="10"/>
            <a:ext cx="6096000" cy="685799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70DCBF0E-DD3F-19BF-699E-D88DFEC5B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8737" y="786810"/>
            <a:ext cx="4008437" cy="1395208"/>
          </a:xfrm>
        </p:spPr>
        <p:txBody>
          <a:bodyPr anchor="b">
            <a:normAutofit/>
          </a:bodyPr>
          <a:lstStyle/>
          <a:p>
            <a:r>
              <a:rPr lang="en-US" noProof="0" dirty="0"/>
              <a:t>Text-first works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27D383-286D-65E2-32B0-998F3EE38E0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328738" y="2733602"/>
            <a:ext cx="4008437" cy="3099153"/>
          </a:xfrm>
        </p:spPr>
        <p:txBody>
          <a:bodyPr>
            <a:noAutofit/>
          </a:bodyPr>
          <a:lstStyle/>
          <a:p>
            <a:pPr marL="346075" indent="-346075">
              <a:lnSpc>
                <a:spcPct val="100000"/>
              </a:lnSpc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en-US" sz="2800" noProof="0" dirty="0"/>
              <a:t>No training data required</a:t>
            </a:r>
          </a:p>
          <a:p>
            <a:pPr marL="346075" indent="-346075">
              <a:lnSpc>
                <a:spcPct val="100000"/>
              </a:lnSpc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en-US" sz="2800" noProof="0" dirty="0"/>
              <a:t>Low on-site computational cost</a:t>
            </a:r>
          </a:p>
          <a:p>
            <a:pPr marL="346075" indent="-346075">
              <a:lnSpc>
                <a:spcPct val="100000"/>
              </a:lnSpc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en-US" sz="2800" noProof="0" dirty="0"/>
              <a:t>Can supplement or replace with metadata</a:t>
            </a:r>
          </a:p>
          <a:p>
            <a:pPr marL="346075" indent="-346075">
              <a:lnSpc>
                <a:spcPct val="100000"/>
              </a:lnSpc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en-US" sz="2800" noProof="0" dirty="0"/>
              <a:t>Works with large and small collections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9872BEC-37E9-29F3-38FD-1094819DE312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 rot="16200000">
            <a:off x="-1396937" y="4670890"/>
            <a:ext cx="3632200" cy="284819"/>
          </a:xfrm>
        </p:spPr>
        <p:txBody>
          <a:bodyPr/>
          <a:lstStyle/>
          <a:p>
            <a:r>
              <a:rPr lang="en-US" noProof="0" dirty="0"/>
              <a:t>Beyond Vision</a:t>
            </a:r>
            <a:endParaRPr lang="en-US" b="0" noProof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3593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Placeholder 26">
            <a:extLst>
              <a:ext uri="{FF2B5EF4-FFF2-40B4-BE49-F238E27FC236}">
                <a16:creationId xmlns:a16="http://schemas.microsoft.com/office/drawing/2014/main" id="{73DAE110-F0EA-3148-A07C-325BF5660E2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566F62C9-A1BC-DD47-B0A8-8EF9838D62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023" y="3259238"/>
            <a:ext cx="5832910" cy="2541592"/>
          </a:xfrm>
        </p:spPr>
        <p:txBody>
          <a:bodyPr/>
          <a:lstStyle/>
          <a:p>
            <a:pPr algn="ctr"/>
            <a:r>
              <a:rPr lang="en-US" noProof="0" dirty="0">
                <a:solidFill>
                  <a:prstClr val="black"/>
                </a:solidFill>
              </a:rPr>
              <a:t>Thank  you</a:t>
            </a:r>
            <a:br>
              <a:rPr lang="en-US" sz="8000" spc="-300" noProof="0" dirty="0">
                <a:solidFill>
                  <a:schemeClr val="tx2"/>
                </a:solidFill>
              </a:rPr>
            </a:br>
            <a:endParaRPr lang="en-US" noProof="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C87AA56-001D-D08B-50D4-D17E55750082}"/>
              </a:ext>
            </a:extLst>
          </p:cNvPr>
          <p:cNvGrpSpPr/>
          <p:nvPr/>
        </p:nvGrpSpPr>
        <p:grpSpPr>
          <a:xfrm>
            <a:off x="1550413" y="5800829"/>
            <a:ext cx="4426129" cy="806292"/>
            <a:chOff x="1525423" y="5800829"/>
            <a:chExt cx="4426129" cy="806292"/>
          </a:xfrm>
        </p:grpSpPr>
        <p:pic>
          <p:nvPicPr>
            <p:cNvPr id="6" name="Picture 4" descr="Paris Lodron University Salzburg ...">
              <a:extLst>
                <a:ext uri="{FF2B5EF4-FFF2-40B4-BE49-F238E27FC236}">
                  <a16:creationId xmlns:a16="http://schemas.microsoft.com/office/drawing/2014/main" id="{9C2A626E-1B80-20C0-860F-ACF1FF76EFD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01" t="16798" r="3845" b="7564"/>
            <a:stretch>
              <a:fillRect/>
            </a:stretch>
          </p:blipFill>
          <p:spPr bwMode="auto">
            <a:xfrm>
              <a:off x="1525423" y="5800829"/>
              <a:ext cx="1888008" cy="8062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" name="Grafik 21" descr="Ein Bild, das Text, Schrift, weiß, Grafiken enthält.&#10;&#10;KI-generierte Inhalte können fehlerhaft sein.">
              <a:extLst>
                <a:ext uri="{FF2B5EF4-FFF2-40B4-BE49-F238E27FC236}">
                  <a16:creationId xmlns:a16="http://schemas.microsoft.com/office/drawing/2014/main" id="{EBEE3BC3-4984-AD69-C348-ACAAAE626A4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26156" y="5992043"/>
              <a:ext cx="2025396" cy="42386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96604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09BF8C8C-B999-7949-855D-142BC52BD6FE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38200" y="3175"/>
            <a:ext cx="11353800" cy="4630738"/>
          </a:xfr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D67182A4-D17D-4F6A-B389-045E096E89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0876"/>
            <a:ext cx="4242611" cy="906462"/>
          </a:xfrm>
          <a:solidFill>
            <a:schemeClr val="tx2">
              <a:alpha val="60000"/>
            </a:schemeClr>
          </a:solidFill>
        </p:spPr>
        <p:txBody>
          <a:bodyPr/>
          <a:lstStyle/>
          <a:p>
            <a:r>
              <a:rPr lang="en-US" noProof="0" dirty="0">
                <a:solidFill>
                  <a:schemeClr val="bg1"/>
                </a:solidFill>
              </a:rPr>
              <a:t>The problem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A46B0E8-5AF0-8E61-FFA1-72B1C98E734D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 rot="16200000">
            <a:off x="-1396937" y="4670890"/>
            <a:ext cx="3632200" cy="284819"/>
          </a:xfrm>
        </p:spPr>
        <p:txBody>
          <a:bodyPr/>
          <a:lstStyle/>
          <a:p>
            <a:r>
              <a:rPr lang="en-US" noProof="0" dirty="0"/>
              <a:t>Beyond Vision</a:t>
            </a:r>
          </a:p>
        </p:txBody>
      </p:sp>
      <p:pic>
        <p:nvPicPr>
          <p:cNvPr id="35" name="Graphic 34" descr="Add">
            <a:extLst>
              <a:ext uri="{FF2B5EF4-FFF2-40B4-BE49-F238E27FC236}">
                <a16:creationId xmlns:a16="http://schemas.microsoft.com/office/drawing/2014/main" id="{1BDEABA6-954B-B04B-AD3C-9791CCD27E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62973" y="2791500"/>
            <a:ext cx="322500" cy="322500"/>
          </a:xfrm>
          <a:prstGeom prst="rect">
            <a:avLst/>
          </a:pr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FF676A8E-576B-6D42-BD7D-6EE95E3DE8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62100" y="2679700"/>
            <a:ext cx="4242611" cy="645001"/>
          </a:xfrm>
        </p:spPr>
        <p:txBody>
          <a:bodyPr>
            <a:normAutofit fontScale="92500" lnSpcReduction="10000"/>
          </a:bodyPr>
          <a:lstStyle/>
          <a:p>
            <a:r>
              <a:rPr lang="en-US" noProof="0" dirty="0"/>
              <a:t>Manual Iconographic Classification Does Not Scale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ECAD5706-E9F8-6746-8560-1CC21AA84A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562100" y="3324700"/>
            <a:ext cx="4242611" cy="330469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noProof="0" dirty="0"/>
              <a:t>Structured metadata is essential for interoperability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noProof="0" dirty="0" err="1"/>
              <a:t>Iconclass</a:t>
            </a:r>
            <a:r>
              <a:rPr lang="en-US" noProof="0" dirty="0"/>
              <a:t> = powerful but labor-intensive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noProof="0" dirty="0"/>
              <a:t>Medieval manuscripts = high narrative density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noProof="0" dirty="0"/>
              <a:t>Example: </a:t>
            </a:r>
            <a:r>
              <a:rPr lang="en-US" b="1" noProof="0" dirty="0"/>
              <a:t>654 miniatures</a:t>
            </a:r>
            <a:r>
              <a:rPr lang="en-US" noProof="0" dirty="0"/>
              <a:t> in one manuscript</a:t>
            </a:r>
          </a:p>
        </p:txBody>
      </p:sp>
      <p:pic>
        <p:nvPicPr>
          <p:cNvPr id="6" name="Graphic 5" descr="Brain in head with solid fill">
            <a:extLst>
              <a:ext uri="{FF2B5EF4-FFF2-40B4-BE49-F238E27FC236}">
                <a16:creationId xmlns:a16="http://schemas.microsoft.com/office/drawing/2014/main" id="{29ADB784-516D-14F6-4B3B-F0D94CC7C08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754082" y="3324700"/>
            <a:ext cx="1302162" cy="1302162"/>
          </a:xfrm>
          <a:prstGeom prst="rect">
            <a:avLst/>
          </a:prstGeom>
        </p:spPr>
      </p:pic>
      <p:pic>
        <p:nvPicPr>
          <p:cNvPr id="10" name="Graphic 9" descr="Label with solid fill">
            <a:extLst>
              <a:ext uri="{FF2B5EF4-FFF2-40B4-BE49-F238E27FC236}">
                <a16:creationId xmlns:a16="http://schemas.microsoft.com/office/drawing/2014/main" id="{58D384F4-B233-2415-4B59-80E27CFA266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880201" y="4317925"/>
            <a:ext cx="1607435" cy="1607435"/>
          </a:xfrm>
          <a:prstGeom prst="rect">
            <a:avLst/>
          </a:prstGeom>
        </p:spPr>
      </p:pic>
      <p:pic>
        <p:nvPicPr>
          <p:cNvPr id="12" name="Graphic 11" descr="Hourglass Full with solid fill">
            <a:extLst>
              <a:ext uri="{FF2B5EF4-FFF2-40B4-BE49-F238E27FC236}">
                <a16:creationId xmlns:a16="http://schemas.microsoft.com/office/drawing/2014/main" id="{67D536BE-A44E-5FE1-C366-1AC4158A276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487637" y="5327238"/>
            <a:ext cx="1302162" cy="1302162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3602EF50-5857-9319-2410-C61797EF1FDA}"/>
              </a:ext>
            </a:extLst>
          </p:cNvPr>
          <p:cNvSpPr/>
          <p:nvPr/>
        </p:nvSpPr>
        <p:spPr>
          <a:xfrm>
            <a:off x="6702804" y="2679700"/>
            <a:ext cx="654341" cy="5941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pic>
        <p:nvPicPr>
          <p:cNvPr id="4" name="Graphic 3" descr="Image with solid fill">
            <a:extLst>
              <a:ext uri="{FF2B5EF4-FFF2-40B4-BE49-F238E27FC236}">
                <a16:creationId xmlns:a16="http://schemas.microsoft.com/office/drawing/2014/main" id="{72E7E581-67D8-4C0F-2EA8-1CEDC61FCA5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702804" y="2140419"/>
            <a:ext cx="1302162" cy="1302162"/>
          </a:xfrm>
          <a:prstGeom prst="rect">
            <a:avLst/>
          </a:prstGeom>
        </p:spPr>
      </p:pic>
      <p:pic>
        <p:nvPicPr>
          <p:cNvPr id="28" name="Graphic 27" descr="Line arrow: Clockwise curve with solid fill">
            <a:extLst>
              <a:ext uri="{FF2B5EF4-FFF2-40B4-BE49-F238E27FC236}">
                <a16:creationId xmlns:a16="http://schemas.microsoft.com/office/drawing/2014/main" id="{F8DECCEE-8C62-BB04-F391-73B4EF7ED1A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rot="17444529" flipV="1">
            <a:off x="6858826" y="3300864"/>
            <a:ext cx="914400" cy="914400"/>
          </a:xfrm>
          <a:prstGeom prst="rect">
            <a:avLst/>
          </a:prstGeom>
        </p:spPr>
      </p:pic>
      <p:pic>
        <p:nvPicPr>
          <p:cNvPr id="29" name="Graphic 28" descr="Line arrow: Clockwise curve with solid fill">
            <a:extLst>
              <a:ext uri="{FF2B5EF4-FFF2-40B4-BE49-F238E27FC236}">
                <a16:creationId xmlns:a16="http://schemas.microsoft.com/office/drawing/2014/main" id="{9D7B7A74-352D-EC92-D74C-136E5D4C64A8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rot="16658756" flipV="1">
            <a:off x="8135762" y="4664442"/>
            <a:ext cx="914400" cy="914400"/>
          </a:xfrm>
          <a:prstGeom prst="rect">
            <a:avLst/>
          </a:prstGeom>
        </p:spPr>
      </p:pic>
      <p:pic>
        <p:nvPicPr>
          <p:cNvPr id="30" name="Graphic 29" descr="Line arrow: Clockwise curve with solid fill">
            <a:extLst>
              <a:ext uri="{FF2B5EF4-FFF2-40B4-BE49-F238E27FC236}">
                <a16:creationId xmlns:a16="http://schemas.microsoft.com/office/drawing/2014/main" id="{2DEB91FE-E718-9875-E92D-0C5097D77E7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rot="16200000" flipV="1">
            <a:off x="9715500" y="5635609"/>
            <a:ext cx="914400" cy="914400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6C10D133-35EB-BA01-DFC8-B42B50E2AF58}"/>
              </a:ext>
            </a:extLst>
          </p:cNvPr>
          <p:cNvSpPr txBox="1"/>
          <p:nvPr/>
        </p:nvSpPr>
        <p:spPr>
          <a:xfrm>
            <a:off x="8078995" y="2328907"/>
            <a:ext cx="10470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noProof="0" dirty="0">
                <a:latin typeface="Gill Sans Nova" panose="020B0602020104020203" pitchFamily="34" charset="0"/>
              </a:rPr>
              <a:t>IMAGE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A96E69B-12EE-514B-7FA0-FFBA393E0826}"/>
              </a:ext>
            </a:extLst>
          </p:cNvPr>
          <p:cNvSpPr txBox="1"/>
          <p:nvPr/>
        </p:nvSpPr>
        <p:spPr>
          <a:xfrm>
            <a:off x="8903059" y="3405924"/>
            <a:ext cx="1215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noProof="0" dirty="0">
                <a:latin typeface="Gill Sans Nova" panose="020B0602020104020203" pitchFamily="34" charset="0"/>
              </a:rPr>
              <a:t>EXPERT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B4471CC-5AFE-F8ED-B026-81B4602BFF0C}"/>
              </a:ext>
            </a:extLst>
          </p:cNvPr>
          <p:cNvSpPr txBox="1"/>
          <p:nvPr/>
        </p:nvSpPr>
        <p:spPr>
          <a:xfrm>
            <a:off x="9908135" y="4422040"/>
            <a:ext cx="17091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noProof="0" dirty="0">
                <a:latin typeface="Gill Sans Nova" panose="020B0602020104020203" pitchFamily="34" charset="0"/>
              </a:rPr>
              <a:t>ICONCLASS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D0041B9-1827-6E26-503D-C3AAA461A1C5}"/>
              </a:ext>
            </a:extLst>
          </p:cNvPr>
          <p:cNvSpPr txBox="1"/>
          <p:nvPr/>
        </p:nvSpPr>
        <p:spPr>
          <a:xfrm>
            <a:off x="10240430" y="5067325"/>
            <a:ext cx="19809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noProof="0" dirty="0">
                <a:latin typeface="Gill Sans Nova" panose="020B0602020104020203" pitchFamily="34" charset="0"/>
              </a:rPr>
              <a:t>BOTTLENECK</a:t>
            </a:r>
          </a:p>
        </p:txBody>
      </p:sp>
    </p:spTree>
    <p:extLst>
      <p:ext uri="{BB962C8B-B14F-4D97-AF65-F5344CB8AC3E}">
        <p14:creationId xmlns:p14="http://schemas.microsoft.com/office/powerpoint/2010/main" val="2005310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C5575B-1F2E-0E8B-5B49-A7CC3B8DE7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>
            <a:extLst>
              <a:ext uri="{FF2B5EF4-FFF2-40B4-BE49-F238E27FC236}">
                <a16:creationId xmlns:a16="http://schemas.microsoft.com/office/drawing/2014/main" id="{04E02494-8FB4-32B2-A480-5B0B9AF237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8737" y="786810"/>
            <a:ext cx="4395788" cy="1756365"/>
          </a:xfrm>
        </p:spPr>
        <p:txBody>
          <a:bodyPr>
            <a:normAutofit fontScale="90000"/>
          </a:bodyPr>
          <a:lstStyle/>
          <a:p>
            <a:r>
              <a:rPr lang="en-US" noProof="0" dirty="0"/>
              <a:t>Case Study: The </a:t>
            </a:r>
            <a:r>
              <a:rPr lang="en-US" noProof="0" dirty="0" err="1"/>
              <a:t>Wenzelsbibel</a:t>
            </a:r>
            <a:endParaRPr lang="en-US" noProof="0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2C3D847-C5AD-843E-B3BC-F683EEBB454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328738" y="3019352"/>
            <a:ext cx="4008437" cy="360496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2400" noProof="0" dirty="0"/>
              <a:t>Commissioned by King Wenceslas IV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2400" noProof="0" dirty="0"/>
              <a:t>ca. 1389–1400, Prague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2400" noProof="0" dirty="0"/>
              <a:t>6 volumes, 1,214 folios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2400" noProof="0" dirty="0"/>
              <a:t>654 main miniatures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2400" noProof="0" dirty="0"/>
              <a:t>First programmatic German OT translation from the Vulgate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2400" noProof="0" dirty="0"/>
              <a:t>UNESCO “Memory of the World”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E1F938B7-BCD8-32A5-5B75-96555967389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7"/>
          <a:stretch>
            <a:fillRect/>
          </a:stretch>
        </p:blipFill>
        <p:spPr>
          <a:xfrm>
            <a:off x="6096000" y="0"/>
            <a:ext cx="6096000" cy="6858000"/>
          </a:xfrm>
        </p:spPr>
      </p:pic>
      <p:sp>
        <p:nvSpPr>
          <p:cNvPr id="10" name="Footer Placeholder 1">
            <a:extLst>
              <a:ext uri="{FF2B5EF4-FFF2-40B4-BE49-F238E27FC236}">
                <a16:creationId xmlns:a16="http://schemas.microsoft.com/office/drawing/2014/main" id="{08AE2CB0-E203-FBE6-EE50-0AF44A8E90F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 rot="16200000">
            <a:off x="-1396937" y="4670890"/>
            <a:ext cx="3632200" cy="284819"/>
          </a:xfrm>
        </p:spPr>
        <p:txBody>
          <a:bodyPr/>
          <a:lstStyle/>
          <a:p>
            <a:r>
              <a:rPr lang="en-US" noProof="0" dirty="0"/>
              <a:t>Beyond Vision</a:t>
            </a:r>
            <a:endParaRPr lang="en-US" b="0" noProof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831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>
            <a:extLst>
              <a:ext uri="{FF2B5EF4-FFF2-40B4-BE49-F238E27FC236}">
                <a16:creationId xmlns:a16="http://schemas.microsoft.com/office/drawing/2014/main" id="{12FCB55E-59A0-A24E-82CA-C867595835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8737" y="786810"/>
            <a:ext cx="4008437" cy="1395208"/>
          </a:xfrm>
        </p:spPr>
        <p:txBody>
          <a:bodyPr/>
          <a:lstStyle/>
          <a:p>
            <a:r>
              <a:rPr lang="en-US" noProof="0" dirty="0"/>
              <a:t>WHAT IS ICONCLASS?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2DDA8123-7ECD-2A44-A629-7F2DB0D01D3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328738" y="3019352"/>
            <a:ext cx="4008437" cy="3610048"/>
          </a:xfrm>
        </p:spPr>
        <p:txBody>
          <a:bodyPr>
            <a:normAutofit/>
          </a:bodyPr>
          <a:lstStyle/>
          <a:p>
            <a:pPr marL="346075" indent="-346075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2800" noProof="0" dirty="0"/>
              <a:t>International hierarchical classification system</a:t>
            </a:r>
          </a:p>
          <a:p>
            <a:pPr marL="346075" indent="-346075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2800" noProof="0" dirty="0"/>
              <a:t>Multi-level codes</a:t>
            </a:r>
          </a:p>
          <a:p>
            <a:pPr marL="346075" indent="-346075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2800" noProof="0" dirty="0"/>
              <a:t>Multilingual, widely adopted</a:t>
            </a:r>
          </a:p>
          <a:p>
            <a:pPr marL="346075" indent="-346075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2800" noProof="0" dirty="0"/>
              <a:t>Enables cross-collection linking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F1AF67EB-A440-4F40-861A-A266D594A0B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9"/>
          <a:stretch>
            <a:fillRect/>
          </a:stretch>
        </p:blipFill>
        <p:spPr>
          <a:xfrm>
            <a:off x="5776358" y="0"/>
            <a:ext cx="6415642" cy="3429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790FCF2-3DC6-EA19-7DB9-00356502965F}"/>
              </a:ext>
            </a:extLst>
          </p:cNvPr>
          <p:cNvSpPr txBox="1"/>
          <p:nvPr/>
        </p:nvSpPr>
        <p:spPr>
          <a:xfrm>
            <a:off x="5776358" y="3445609"/>
            <a:ext cx="6415642" cy="3464538"/>
          </a:xfrm>
          <a:prstGeom prst="rect">
            <a:avLst/>
          </a:prstGeom>
          <a:noFill/>
          <a:ln w="5715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noProof="0" dirty="0"/>
              <a:t>7</a:t>
            </a:r>
            <a:r>
              <a:rPr lang="en-US" b="1" noProof="0" dirty="0"/>
              <a:t>   </a:t>
            </a:r>
            <a:r>
              <a:rPr lang="en-US" noProof="0" dirty="0"/>
              <a:t>Bible</a:t>
            </a:r>
          </a:p>
          <a:p>
            <a:pPr marL="342900" indent="-342900">
              <a:lnSpc>
                <a:spcPts val="2400"/>
              </a:lnSpc>
              <a:buAutoNum type="arabicPlain" startAt="71"/>
            </a:pPr>
            <a:r>
              <a:rPr lang="en-US" noProof="0" dirty="0"/>
              <a:t>Old Testament</a:t>
            </a:r>
          </a:p>
          <a:p>
            <a:pPr>
              <a:lnSpc>
                <a:spcPts val="2400"/>
              </a:lnSpc>
            </a:pPr>
            <a:r>
              <a:rPr lang="en-US" noProof="0" dirty="0"/>
              <a:t>71B   Genesis from the descendants of Cain and Seth to Abraham</a:t>
            </a:r>
          </a:p>
          <a:p>
            <a:pPr>
              <a:lnSpc>
                <a:spcPts val="2400"/>
              </a:lnSpc>
            </a:pPr>
            <a:r>
              <a:rPr lang="en-US" noProof="0" dirty="0"/>
              <a:t>71B3   Story of Noah</a:t>
            </a:r>
          </a:p>
          <a:p>
            <a:pPr>
              <a:lnSpc>
                <a:spcPts val="2400"/>
              </a:lnSpc>
            </a:pPr>
            <a:r>
              <a:rPr lang="en-US" noProof="0" dirty="0"/>
              <a:t>71B33   The Flood and destruction of mankind ~ story of Noah     	(Genesis 7:10 - 8:17)</a:t>
            </a:r>
          </a:p>
          <a:p>
            <a:pPr>
              <a:lnSpc>
                <a:spcPts val="2400"/>
              </a:lnSpc>
            </a:pPr>
            <a:r>
              <a:rPr lang="en-US" noProof="0" dirty="0"/>
              <a:t>71B332   The ark of Noah comes to rest on Mount Ararat</a:t>
            </a:r>
          </a:p>
          <a:p>
            <a:pPr>
              <a:lnSpc>
                <a:spcPts val="2400"/>
              </a:lnSpc>
            </a:pPr>
            <a:r>
              <a:rPr lang="en-US" noProof="0" dirty="0"/>
              <a:t>71B3322   Noah sends off a dove</a:t>
            </a:r>
          </a:p>
          <a:p>
            <a:pPr>
              <a:lnSpc>
                <a:spcPts val="2400"/>
              </a:lnSpc>
            </a:pPr>
            <a:r>
              <a:rPr lang="en-US" sz="2000" b="1" noProof="0" dirty="0">
                <a:latin typeface="Gill Sans Nova" panose="020B0602020104020203" pitchFamily="34" charset="0"/>
              </a:rPr>
              <a:t>71B33221   The dove returns with an olive branch 		~ story of Noah</a:t>
            </a:r>
          </a:p>
          <a:p>
            <a:pPr marL="342900" indent="-342900">
              <a:lnSpc>
                <a:spcPts val="2400"/>
              </a:lnSpc>
              <a:buAutoNum type="arabicPlain" startAt="7"/>
            </a:pPr>
            <a:endParaRPr lang="en-US" noProof="0" dirty="0"/>
          </a:p>
        </p:txBody>
      </p:sp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F2B298A5-EC79-E429-05AB-79AC3859C59B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 rot="16200000">
            <a:off x="-1396937" y="4670890"/>
            <a:ext cx="3632200" cy="284819"/>
          </a:xfrm>
        </p:spPr>
        <p:txBody>
          <a:bodyPr/>
          <a:lstStyle/>
          <a:p>
            <a:r>
              <a:rPr lang="en-US" noProof="0" dirty="0"/>
              <a:t>Beyond Vision</a:t>
            </a:r>
            <a:endParaRPr lang="en-US" b="0" noProof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067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40E729-8D0A-AFFE-B567-4D08796B9D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27A46E52-711D-21FD-1EB8-A74A79DF76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7980" y="716718"/>
            <a:ext cx="6855370" cy="1150182"/>
          </a:xfrm>
        </p:spPr>
        <p:txBody>
          <a:bodyPr>
            <a:normAutofit/>
          </a:bodyPr>
          <a:lstStyle/>
          <a:p>
            <a:r>
              <a:rPr lang="en-US" noProof="0" dirty="0"/>
              <a:t>PRIOR  APPROACHES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B841F39-D69E-D2F7-23F4-B1DA1FBFAE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322" y="2393760"/>
            <a:ext cx="2431978" cy="3312836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7D5C6E6F-9F34-8B76-2C17-C8AFCFF30677}"/>
              </a:ext>
            </a:extLst>
          </p:cNvPr>
          <p:cNvSpPr/>
          <p:nvPr/>
        </p:nvSpPr>
        <p:spPr>
          <a:xfrm>
            <a:off x="1714500" y="4430713"/>
            <a:ext cx="2000250" cy="1114425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C6CCD70-943E-079D-9128-0969AF422A8C}"/>
              </a:ext>
            </a:extLst>
          </p:cNvPr>
          <p:cNvSpPr/>
          <p:nvPr/>
        </p:nvSpPr>
        <p:spPr>
          <a:xfrm>
            <a:off x="1914525" y="3421063"/>
            <a:ext cx="600075" cy="1009650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5836D26-004B-CC9B-D8EA-FA864BE56330}"/>
              </a:ext>
            </a:extLst>
          </p:cNvPr>
          <p:cNvSpPr/>
          <p:nvPr/>
        </p:nvSpPr>
        <p:spPr>
          <a:xfrm>
            <a:off x="2098515" y="2563813"/>
            <a:ext cx="699718" cy="1114424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978FD56-B99C-9CAD-2FCF-480948B778B0}"/>
              </a:ext>
            </a:extLst>
          </p:cNvPr>
          <p:cNvSpPr/>
          <p:nvPr/>
        </p:nvSpPr>
        <p:spPr>
          <a:xfrm>
            <a:off x="2807401" y="2435958"/>
            <a:ext cx="600075" cy="623155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1AD2989-4D45-210D-FA3C-D0DAAAFADA00}"/>
              </a:ext>
            </a:extLst>
          </p:cNvPr>
          <p:cNvGrpSpPr/>
          <p:nvPr/>
        </p:nvGrpSpPr>
        <p:grpSpPr>
          <a:xfrm>
            <a:off x="4821669" y="2393759"/>
            <a:ext cx="2613571" cy="3270637"/>
            <a:chOff x="4821669" y="2393759"/>
            <a:chExt cx="2613571" cy="3270637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39664B58-86D3-F81A-2B58-61576786080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7956" y="2393759"/>
              <a:ext cx="2400999" cy="3270637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85461626-7E54-B30E-882F-CCF6C434A24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alphaModFix amt="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4927956" y="2417175"/>
              <a:ext cx="2374640" cy="3247221"/>
            </a:xfrm>
            <a:prstGeom prst="rect">
              <a:avLst/>
            </a:prstGeom>
          </p:spPr>
        </p:pic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65B0930D-2131-53A8-2993-A9612C51A205}"/>
                </a:ext>
              </a:extLst>
            </p:cNvPr>
            <p:cNvGrpSpPr/>
            <p:nvPr/>
          </p:nvGrpSpPr>
          <p:grpSpPr>
            <a:xfrm>
              <a:off x="4821669" y="3916046"/>
              <a:ext cx="2613571" cy="476251"/>
              <a:chOff x="7479914" y="3810653"/>
              <a:chExt cx="2613571" cy="476251"/>
            </a:xfrm>
          </p:grpSpPr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7EDF0126-A495-4C93-C8A1-4151C16C9945}"/>
                  </a:ext>
                </a:extLst>
              </p:cNvPr>
              <p:cNvSpPr/>
              <p:nvPr/>
            </p:nvSpPr>
            <p:spPr>
              <a:xfrm>
                <a:off x="7479914" y="3810653"/>
                <a:ext cx="2613571" cy="476251"/>
              </a:xfrm>
              <a:prstGeom prst="roundRect">
                <a:avLst/>
              </a:prstGeom>
              <a:solidFill>
                <a:schemeClr val="bg1"/>
              </a:solidFill>
              <a:ln w="38100">
                <a:solidFill>
                  <a:schemeClr val="tx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pic>
            <p:nvPicPr>
              <p:cNvPr id="2058" name="Picture 10" descr="Search bar -01 Vector Icons free ...">
                <a:extLst>
                  <a:ext uri="{FF2B5EF4-FFF2-40B4-BE49-F238E27FC236}">
                    <a16:creationId xmlns:a16="http://schemas.microsoft.com/office/drawing/2014/main" id="{FE11BF76-1E46-A657-05A2-E2390978AD1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333" t="16923" r="12870" b="16222"/>
              <a:stretch>
                <a:fillRect/>
              </a:stretch>
            </p:blipFill>
            <p:spPr bwMode="auto">
              <a:xfrm>
                <a:off x="7585949" y="3877127"/>
                <a:ext cx="368680" cy="34330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784F4936-2E3D-AAFF-B1C8-9F9A8BB5AA98}"/>
                  </a:ext>
                </a:extLst>
              </p:cNvPr>
              <p:cNvSpPr txBox="1"/>
              <p:nvPr/>
            </p:nvSpPr>
            <p:spPr>
              <a:xfrm>
                <a:off x="8078542" y="3810653"/>
                <a:ext cx="189103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noProof="0" dirty="0"/>
                  <a:t>Jacob’s Ladder</a:t>
                </a:r>
              </a:p>
            </p:txBody>
          </p:sp>
        </p:grp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6043C56A-A841-EB0A-805B-0C4BF4A3F870}"/>
              </a:ext>
            </a:extLst>
          </p:cNvPr>
          <p:cNvSpPr txBox="1"/>
          <p:nvPr/>
        </p:nvSpPr>
        <p:spPr>
          <a:xfrm>
            <a:off x="2024178" y="5778625"/>
            <a:ext cx="13692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noProof="0" dirty="0">
                <a:latin typeface="Gill Sans Nova" panose="020B0602020104020203" pitchFamily="34" charset="0"/>
              </a:rPr>
              <a:t>CNNs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D84DFA7-A385-8A12-D23A-5631A3ECCD6C}"/>
              </a:ext>
            </a:extLst>
          </p:cNvPr>
          <p:cNvSpPr txBox="1"/>
          <p:nvPr/>
        </p:nvSpPr>
        <p:spPr>
          <a:xfrm>
            <a:off x="5557270" y="5778625"/>
            <a:ext cx="11160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noProof="0" dirty="0">
                <a:latin typeface="Gill Sans Nova" panose="020B0602020104020203" pitchFamily="34" charset="0"/>
              </a:rPr>
              <a:t>CLIP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977E7F6-2395-A037-A527-C00E6EB7BF0E}"/>
              </a:ext>
            </a:extLst>
          </p:cNvPr>
          <p:cNvSpPr txBox="1"/>
          <p:nvPr/>
        </p:nvSpPr>
        <p:spPr>
          <a:xfrm>
            <a:off x="8516934" y="5778624"/>
            <a:ext cx="24442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noProof="0" dirty="0">
                <a:latin typeface="Gill Sans Nova" panose="020B0602020104020203" pitchFamily="34" charset="0"/>
              </a:rPr>
              <a:t>Fine-Tuning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A3FD55E2-8A25-306D-C4A7-0A900BACADA1}"/>
              </a:ext>
            </a:extLst>
          </p:cNvPr>
          <p:cNvGrpSpPr/>
          <p:nvPr/>
        </p:nvGrpSpPr>
        <p:grpSpPr>
          <a:xfrm>
            <a:off x="8340644" y="2599541"/>
            <a:ext cx="2776427" cy="2768702"/>
            <a:chOff x="8340644" y="2599541"/>
            <a:chExt cx="2776427" cy="2768702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7DB3C841-D0DD-A9E9-9D1F-079C5C16C1A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029390">
              <a:off x="8747317" y="2614649"/>
              <a:ext cx="2151739" cy="2428142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919D5C9B-7C99-BA4C-51FE-EF4A5AEAE5F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99846">
              <a:off x="9226059" y="2599541"/>
              <a:ext cx="1891012" cy="2458353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DC6F2382-D023-A95F-D1E0-A6390C5CC58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680017">
              <a:off x="8340644" y="2741316"/>
              <a:ext cx="1842657" cy="2428142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4742FC21-EF04-128A-8163-E333FB20B09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109407">
              <a:off x="8398938" y="2896590"/>
              <a:ext cx="2151739" cy="2428142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2D170177-6073-3AE7-3FA7-ECAA5266C96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279863">
              <a:off x="8877680" y="2881483"/>
              <a:ext cx="1891012" cy="2458353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7CD38DD-EEE0-1CAA-B1D0-9D0C3A03253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608958">
              <a:off x="8817734" y="2940101"/>
              <a:ext cx="1842657" cy="2428142"/>
            </a:xfrm>
            <a:prstGeom prst="rect">
              <a:avLst/>
            </a:prstGeom>
          </p:spPr>
        </p:pic>
      </p:grpSp>
      <p:sp>
        <p:nvSpPr>
          <p:cNvPr id="42" name="Footer Placeholder 1">
            <a:extLst>
              <a:ext uri="{FF2B5EF4-FFF2-40B4-BE49-F238E27FC236}">
                <a16:creationId xmlns:a16="http://schemas.microsoft.com/office/drawing/2014/main" id="{F7751F64-CBF6-7544-4B55-921B5D99DA0C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 rot="16200000">
            <a:off x="-1396937" y="4670890"/>
            <a:ext cx="3632200" cy="284819"/>
          </a:xfrm>
        </p:spPr>
        <p:txBody>
          <a:bodyPr/>
          <a:lstStyle/>
          <a:p>
            <a:r>
              <a:rPr lang="en-US" noProof="0" dirty="0"/>
              <a:t>Beyond Vision</a:t>
            </a:r>
            <a:endParaRPr lang="en-US" b="0" noProof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918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DFD2C8-BDCB-25A8-ED49-974DCD5137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>
            <a:extLst>
              <a:ext uri="{FF2B5EF4-FFF2-40B4-BE49-F238E27FC236}">
                <a16:creationId xmlns:a16="http://schemas.microsoft.com/office/drawing/2014/main" id="{7DC64B3A-9B2A-CE24-85F9-8712FE7912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4811" y="666864"/>
            <a:ext cx="4420284" cy="1395208"/>
          </a:xfrm>
        </p:spPr>
        <p:txBody>
          <a:bodyPr>
            <a:normAutofit/>
          </a:bodyPr>
          <a:lstStyle/>
          <a:p>
            <a:r>
              <a:rPr lang="en-US" noProof="0" dirty="0"/>
              <a:t>Our Solution: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D443D433-8F06-2640-ECD4-4523D227245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134812" y="2127733"/>
            <a:ext cx="4420284" cy="602887"/>
          </a:xfrm>
        </p:spPr>
        <p:txBody>
          <a:bodyPr anchor="t">
            <a:normAutofit fontScale="92500"/>
          </a:bodyPr>
          <a:lstStyle/>
          <a:p>
            <a:r>
              <a:rPr lang="en-US" sz="2800" noProof="0" dirty="0"/>
              <a:t>A Text-First RAG Pipeline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27F36E99-8D15-814A-F615-D49F42B04B9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134811" y="2899406"/>
            <a:ext cx="4806859" cy="3531874"/>
          </a:xfrm>
        </p:spPr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noProof="0" dirty="0"/>
              <a:t>No model fine-tuning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noProof="0" dirty="0"/>
              <a:t>No training dataset required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noProof="0" dirty="0"/>
              <a:t>Uses LLM-generated descriptions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noProof="0" dirty="0"/>
              <a:t>Retrieval-Augmented Generation (RAG)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noProof="0" dirty="0"/>
              <a:t>Expert validation built in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3AC42C7F-0998-9459-1A02-7326CAD29E8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9514" y="0"/>
            <a:ext cx="6096000" cy="685800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4FABD7F-D588-B0F8-901E-6FDFBAFD82FE}"/>
              </a:ext>
            </a:extLst>
          </p:cNvPr>
          <p:cNvSpPr txBox="1"/>
          <p:nvPr/>
        </p:nvSpPr>
        <p:spPr>
          <a:xfrm>
            <a:off x="1680576" y="904875"/>
            <a:ext cx="4333875" cy="2377440"/>
          </a:xfrm>
          <a:prstGeom prst="rect">
            <a:avLst/>
          </a:prstGeom>
          <a:solidFill>
            <a:schemeClr val="tx2">
              <a:alpha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i="1" noProof="0" dirty="0">
                <a:solidFill>
                  <a:schemeClr val="bg1"/>
                </a:solidFill>
              </a:rPr>
              <a:t>The illustration shows Jacob lying on the ground asleep with his head on a stone, while a ladder rises to the sky beside him, upon which angels are ascending and descending, depicting Jacob's dream at Bethel. </a:t>
            </a:r>
            <a:r>
              <a:rPr lang="en-US" sz="2400" b="1" noProof="0" dirty="0">
                <a:solidFill>
                  <a:schemeClr val="bg1"/>
                </a:solidFill>
              </a:rPr>
              <a:t>(GPT-4.1)</a:t>
            </a:r>
            <a:endParaRPr lang="en-US" sz="2400" b="1" i="1" noProof="0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2EFB094-1C9D-040B-1EE8-2A3F55DEC981}"/>
              </a:ext>
            </a:extLst>
          </p:cNvPr>
          <p:cNvSpPr txBox="1"/>
          <p:nvPr/>
        </p:nvSpPr>
        <p:spPr>
          <a:xfrm>
            <a:off x="1680576" y="5221886"/>
            <a:ext cx="4333875" cy="461665"/>
          </a:xfrm>
          <a:prstGeom prst="rect">
            <a:avLst/>
          </a:prstGeom>
          <a:solidFill>
            <a:schemeClr val="tx2">
              <a:alpha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noProof="0" dirty="0">
                <a:solidFill>
                  <a:schemeClr val="bg1"/>
                </a:solidFill>
              </a:rPr>
              <a:t>71C3121 the dream of Jacob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F591FC2-ED75-A406-481C-C903FFE0FFF1}"/>
              </a:ext>
            </a:extLst>
          </p:cNvPr>
          <p:cNvCxnSpPr>
            <a:cxnSpLocks/>
          </p:cNvCxnSpPr>
          <p:nvPr/>
        </p:nvCxnSpPr>
        <p:spPr>
          <a:xfrm>
            <a:off x="3858509" y="3515360"/>
            <a:ext cx="0" cy="1473200"/>
          </a:xfrm>
          <a:prstGeom prst="straightConnector1">
            <a:avLst/>
          </a:prstGeom>
          <a:ln w="76200">
            <a:solidFill>
              <a:schemeClr val="tx2"/>
            </a:solidFill>
            <a:tailEnd type="triangle"/>
          </a:ln>
          <a:effectLst>
            <a:glow rad="101600">
              <a:schemeClr val="bg1">
                <a:alpha val="6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1">
            <a:extLst>
              <a:ext uri="{FF2B5EF4-FFF2-40B4-BE49-F238E27FC236}">
                <a16:creationId xmlns:a16="http://schemas.microsoft.com/office/drawing/2014/main" id="{A7493F1D-8A76-E83F-9620-115B4CBE28C7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 rot="16200000">
            <a:off x="-1396937" y="4670890"/>
            <a:ext cx="3632200" cy="284819"/>
          </a:xfrm>
        </p:spPr>
        <p:txBody>
          <a:bodyPr/>
          <a:lstStyle/>
          <a:p>
            <a:r>
              <a:rPr lang="en-US" noProof="0" dirty="0"/>
              <a:t>Beyond Vision</a:t>
            </a:r>
            <a:endParaRPr lang="en-US" b="0" noProof="0" dirty="0">
              <a:solidFill>
                <a:srgbClr val="000000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4946E09-B15F-D9E7-FF0F-2205D80FD3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1424" y="187198"/>
            <a:ext cx="1430246" cy="1435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77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64B45D-BD1D-D7D4-4662-1441424EDF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7E75E99E-17F9-8CD6-3ABC-2DAB4DE99F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7980" y="716718"/>
            <a:ext cx="4767262" cy="1730508"/>
          </a:xfrm>
        </p:spPr>
        <p:txBody>
          <a:bodyPr>
            <a:normAutofit/>
          </a:bodyPr>
          <a:lstStyle/>
          <a:p>
            <a:r>
              <a:rPr lang="en-US" noProof="0" dirty="0"/>
              <a:t>Input</a:t>
            </a:r>
            <a:br>
              <a:rPr lang="en-US" noProof="0" dirty="0"/>
            </a:br>
            <a:r>
              <a:rPr lang="en-US" noProof="0" dirty="0"/>
              <a:t>types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810E61A-1D34-C33C-CA22-2A80E74512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5362" y="2754356"/>
            <a:ext cx="2431978" cy="3312836"/>
          </a:xfrm>
          <a:prstGeom prst="rect">
            <a:avLst/>
          </a:prstGeom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10D83EDD-B50A-0FE8-EE82-822993DAAE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0480" y="2754354"/>
            <a:ext cx="2325120" cy="3312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146D9819-8517-DA6C-BA67-AB66E18FBC7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 rot="16200000">
            <a:off x="-1396937" y="4670890"/>
            <a:ext cx="3632200" cy="284819"/>
          </a:xfrm>
        </p:spPr>
        <p:txBody>
          <a:bodyPr/>
          <a:lstStyle/>
          <a:p>
            <a:r>
              <a:rPr lang="en-US" noProof="0" dirty="0"/>
              <a:t>Beyond Vision</a:t>
            </a:r>
            <a:endParaRPr lang="en-US" b="0" noProof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959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39AE0A8A-2B01-FC43-AA90-88BA2A4E3F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896600" cy="1226916"/>
          </a:xfrm>
        </p:spPr>
        <p:txBody>
          <a:bodyPr/>
          <a:lstStyle/>
          <a:p>
            <a:r>
              <a:rPr lang="en-US" noProof="0" dirty="0"/>
              <a:t>PIPELINE OVERVIEW</a:t>
            </a:r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7E5F2720-348B-6AA3-0EF0-EBA63EABB304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 rot="16200000">
            <a:off x="-1396937" y="4670890"/>
            <a:ext cx="3632200" cy="284819"/>
          </a:xfrm>
        </p:spPr>
        <p:txBody>
          <a:bodyPr/>
          <a:lstStyle/>
          <a:p>
            <a:r>
              <a:rPr lang="en-US" noProof="0" dirty="0"/>
              <a:t>Beyond Vision</a:t>
            </a:r>
            <a:endParaRPr lang="en-US" b="0" noProof="0" dirty="0">
              <a:solidFill>
                <a:srgbClr val="00000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68863FF-87E1-9C21-722A-C415BFE79B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09672" y="1346187"/>
            <a:ext cx="9172656" cy="5024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416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AB58A585-52FA-4A45-B2D0-660EC2D22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0475" y="839972"/>
            <a:ext cx="4681525" cy="1192028"/>
          </a:xfrm>
        </p:spPr>
        <p:txBody>
          <a:bodyPr>
            <a:normAutofit fontScale="90000"/>
          </a:bodyPr>
          <a:lstStyle/>
          <a:p>
            <a:r>
              <a:rPr lang="en-US" noProof="0" dirty="0"/>
              <a:t>Best configuration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F4480C-5BEC-4151-88F5-75624713488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698450" y="2326640"/>
            <a:ext cx="4330990" cy="3791865"/>
          </a:xfrm>
        </p:spPr>
        <p:txBody>
          <a:bodyPr>
            <a:norm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3200" noProof="0" dirty="0"/>
              <a:t>Full Page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3200" noProof="0" dirty="0"/>
              <a:t>GPT-4.1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3200" noProof="0" dirty="0"/>
              <a:t>OT Prompt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3200" noProof="0" dirty="0"/>
              <a:t>Basic Vector Database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BD54250-13D3-32DF-B601-8CE6015CB6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174" y="0"/>
            <a:ext cx="64897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A7D5C021-577B-470A-0AAF-8D633BFD7909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 rot="16200000">
            <a:off x="-1396937" y="4670890"/>
            <a:ext cx="3632200" cy="284819"/>
          </a:xfrm>
        </p:spPr>
        <p:txBody>
          <a:bodyPr/>
          <a:lstStyle/>
          <a:p>
            <a:r>
              <a:rPr lang="en-US" noProof="0" dirty="0"/>
              <a:t>Beyond Vision</a:t>
            </a:r>
            <a:endParaRPr lang="en-US" b="0" noProof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2294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ustom 25">
      <a:dk1>
        <a:srgbClr val="3F3F3F"/>
      </a:dk1>
      <a:lt1>
        <a:srgbClr val="FFFFFF"/>
      </a:lt1>
      <a:dk2>
        <a:srgbClr val="000000"/>
      </a:dk2>
      <a:lt2>
        <a:srgbClr val="A5A5A5"/>
      </a:lt2>
      <a:accent1>
        <a:srgbClr val="00194C"/>
      </a:accent1>
      <a:accent2>
        <a:srgbClr val="EAB200"/>
      </a:accent2>
      <a:accent3>
        <a:srgbClr val="DDDDDD"/>
      </a:accent3>
      <a:accent4>
        <a:srgbClr val="954F72"/>
      </a:accent4>
      <a:accent5>
        <a:srgbClr val="00843B"/>
      </a:accent5>
      <a:accent6>
        <a:srgbClr val="014067"/>
      </a:accent6>
      <a:hlink>
        <a:srgbClr val="00194C"/>
      </a:hlink>
      <a:folHlink>
        <a:srgbClr val="954F72"/>
      </a:folHlink>
    </a:clrScheme>
    <a:fontScheme name="Custom 28">
      <a:majorFont>
        <a:latin typeface="Gill Sans MT"/>
        <a:ea typeface=""/>
        <a:cs typeface=""/>
      </a:majorFont>
      <a:minorFont>
        <a:latin typeface="Gill Sans Nova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ravel Presentation_win32_v2" id="{1F3BE848-A059-4AF4-89B2-3C575AFD7A20}" vid="{A68E0537-505F-4C11-B0E8-DA8640CB4DE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7" ma:contentTypeDescription="Create a new document." ma:contentTypeScope="" ma:versionID="c6f9a84f66a9c8b9a21755b9ffafb945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27df39e3e7036dff54f89ddd5805ce72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64ED8A25-70CA-4AFB-A0DB-C391ACAAD2C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AC5179A-B9B5-4229-BCDD-2E1CD5D3446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A88F49E-C42F-4822-8376-318FB5D7679E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Travel presentation</Template>
  <TotalTime>0</TotalTime>
  <Words>705</Words>
  <Application>Microsoft Office PowerPoint</Application>
  <PresentationFormat>Widescreen</PresentationFormat>
  <Paragraphs>180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8" baseType="lpstr">
      <vt:lpstr>Aptos</vt:lpstr>
      <vt:lpstr>Arial</vt:lpstr>
      <vt:lpstr>Calibri</vt:lpstr>
      <vt:lpstr>Gill Sans</vt:lpstr>
      <vt:lpstr>Gill Sans MT</vt:lpstr>
      <vt:lpstr>Gill Sans Nova</vt:lpstr>
      <vt:lpstr>Gill Sans Nova Light</vt:lpstr>
      <vt:lpstr>Helvetica Light</vt:lpstr>
      <vt:lpstr>Wingdings</vt:lpstr>
      <vt:lpstr>Office Theme</vt:lpstr>
      <vt:lpstr>Beyond vision</vt:lpstr>
      <vt:lpstr>The problem</vt:lpstr>
      <vt:lpstr>Case Study: The Wenzelsbibel</vt:lpstr>
      <vt:lpstr>WHAT IS ICONCLASS?</vt:lpstr>
      <vt:lpstr>PRIOR  APPROACHES</vt:lpstr>
      <vt:lpstr>Our Solution:</vt:lpstr>
      <vt:lpstr>Input types</vt:lpstr>
      <vt:lpstr>PIPELINE OVERVIEW</vt:lpstr>
      <vt:lpstr>Best configuration</vt:lpstr>
      <vt:lpstr>Rescue pipeline</vt:lpstr>
      <vt:lpstr>Rescue pipeline</vt:lpstr>
      <vt:lpstr>Multimodal Enhancement</vt:lpstr>
      <vt:lpstr>evaluation</vt:lpstr>
      <vt:lpstr>RESULTS</vt:lpstr>
      <vt:lpstr>What  about  text  alone?</vt:lpstr>
      <vt:lpstr>Truncation Analysis</vt:lpstr>
      <vt:lpstr>Text-first works</vt:lpstr>
      <vt:lpstr>Thank  you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Drew Thomas</dc:creator>
  <cp:lastModifiedBy>Thomas Drew</cp:lastModifiedBy>
  <cp:revision>142</cp:revision>
  <dcterms:created xsi:type="dcterms:W3CDTF">2026-02-16T14:43:11Z</dcterms:created>
  <dcterms:modified xsi:type="dcterms:W3CDTF">2026-04-15T09:44:39Z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