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66" r:id="rId3"/>
    <p:sldId id="268" r:id="rId4"/>
    <p:sldId id="259" r:id="rId5"/>
    <p:sldId id="257" r:id="rId6"/>
    <p:sldId id="260" r:id="rId7"/>
    <p:sldId id="263" r:id="rId8"/>
    <p:sldId id="264" r:id="rId9"/>
    <p:sldId id="265" r:id="rId10"/>
    <p:sldId id="261" r:id="rId11"/>
    <p:sldId id="267" r:id="rId12"/>
    <p:sldId id="262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8E63-4E64-4CFA-ADB6-BAFC64A4E819}" type="datetimeFigureOut">
              <a:rPr lang="en-US" smtClean="0"/>
              <a:t>4/16/2026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3F662-D912-4768-8FEA-353FF1B862FA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8E63-4E64-4CFA-ADB6-BAFC64A4E819}" type="datetimeFigureOut">
              <a:rPr lang="en-US" smtClean="0"/>
              <a:t>4/16/2026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3F662-D912-4768-8FEA-353FF1B862F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8E63-4E64-4CFA-ADB6-BAFC64A4E819}" type="datetimeFigureOut">
              <a:rPr lang="en-US" smtClean="0"/>
              <a:t>4/16/2026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3F662-D912-4768-8FEA-353FF1B862F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8E63-4E64-4CFA-ADB6-BAFC64A4E819}" type="datetimeFigureOut">
              <a:rPr lang="en-US" smtClean="0"/>
              <a:t>4/16/2026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3F662-D912-4768-8FEA-353FF1B862F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8E63-4E64-4CFA-ADB6-BAFC64A4E819}" type="datetimeFigureOut">
              <a:rPr lang="en-US" smtClean="0"/>
              <a:t>4/16/2026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3F662-D912-4768-8FEA-353FF1B862FA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8E63-4E64-4CFA-ADB6-BAFC64A4E819}" type="datetimeFigureOut">
              <a:rPr lang="en-US" smtClean="0"/>
              <a:t>4/16/2026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3F662-D912-4768-8FEA-353FF1B862F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8E63-4E64-4CFA-ADB6-BAFC64A4E819}" type="datetimeFigureOut">
              <a:rPr lang="en-US" smtClean="0"/>
              <a:t>4/16/2026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3F662-D912-4768-8FEA-353FF1B862F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8E63-4E64-4CFA-ADB6-BAFC64A4E819}" type="datetimeFigureOut">
              <a:rPr lang="en-US" smtClean="0"/>
              <a:t>4/16/2026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3F662-D912-4768-8FEA-353FF1B862FA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8E63-4E64-4CFA-ADB6-BAFC64A4E819}" type="datetimeFigureOut">
              <a:rPr lang="en-US" smtClean="0"/>
              <a:t>4/16/2026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3F662-D912-4768-8FEA-353FF1B862F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8E63-4E64-4CFA-ADB6-BAFC64A4E819}" type="datetimeFigureOut">
              <a:rPr lang="en-US" smtClean="0"/>
              <a:t>4/16/2026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2C3F662-D912-4768-8FEA-353FF1B862F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DF58E63-4E64-4CFA-ADB6-BAFC64A4E819}" type="datetimeFigureOut">
              <a:rPr lang="en-US" smtClean="0"/>
              <a:t>4/16/2026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3F662-D912-4768-8FEA-353FF1B862F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DF58E63-4E64-4CFA-ADB6-BAFC64A4E819}" type="datetimeFigureOut">
              <a:rPr lang="en-US" smtClean="0"/>
              <a:t>4/16/2026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2C3F662-D912-4768-8FEA-353FF1B862FA}" type="slidenum">
              <a:rPr lang="en-US" smtClean="0"/>
              <a:t>‹Nr.›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848600" cy="1752600"/>
          </a:xfrm>
        </p:spPr>
        <p:txBody>
          <a:bodyPr>
            <a:normAutofit fontScale="90000"/>
          </a:bodyPr>
          <a:lstStyle/>
          <a:p>
            <a:pPr algn="ctr"/>
            <a:br>
              <a:rPr lang="sr-Latn-RS" sz="49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sr-Latn-RS" sz="5300" b="1" dirty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Using AI in Icon Analysis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705600" cy="1981200"/>
          </a:xfrm>
        </p:spPr>
        <p:txBody>
          <a:bodyPr>
            <a:normAutofit/>
          </a:bodyPr>
          <a:lstStyle/>
          <a:p>
            <a:pPr algn="r"/>
            <a:r>
              <a:rPr lang="en-US" sz="2800" b="1" i="1" dirty="0">
                <a:latin typeface="Calibri" pitchFamily="34" charset="0"/>
                <a:cs typeface="Calibri" pitchFamily="34" charset="0"/>
              </a:rPr>
              <a:t>AI and Artworks: Object Detection, Image Classification and Iconographic Analysis</a:t>
            </a:r>
            <a:endParaRPr lang="sr-Latn-RS" sz="2800" b="1" i="1" dirty="0">
              <a:latin typeface="Calibri" pitchFamily="34" charset="0"/>
              <a:cs typeface="Calibri" pitchFamily="34" charset="0"/>
            </a:endParaRPr>
          </a:p>
          <a:p>
            <a:pPr algn="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6676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639762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itchFamily="34" charset="0"/>
                <a:cs typeface="Calibri" pitchFamily="34" charset="0"/>
              </a:rPr>
              <a:t>“Iconography Meets Modern Tech Satire”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401"/>
            <a:ext cx="4729843" cy="167640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99" y="1410463"/>
            <a:ext cx="3172001" cy="4073566"/>
          </a:xfrm>
        </p:spPr>
      </p:pic>
      <p:sp>
        <p:nvSpPr>
          <p:cNvPr id="3" name="TextBox 2"/>
          <p:cNvSpPr txBox="1"/>
          <p:nvPr/>
        </p:nvSpPr>
        <p:spPr>
          <a:xfrm>
            <a:off x="5410200" y="4648200"/>
            <a:ext cx="304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sr-Latn-RS" sz="1200" dirty="0">
              <a:latin typeface="Calibri" pitchFamily="34" charset="0"/>
              <a:cs typeface="Calibri" pitchFamily="34" charset="0"/>
            </a:endParaRPr>
          </a:p>
          <a:p>
            <a:pPr algn="ctr"/>
            <a:endParaRPr lang="sr-Latn-RS" sz="1200" dirty="0">
              <a:latin typeface="Calibri" pitchFamily="34" charset="0"/>
              <a:cs typeface="Calibri" pitchFamily="34" charset="0"/>
            </a:endParaRPr>
          </a:p>
          <a:p>
            <a:pPr algn="ctr"/>
            <a:endParaRPr lang="sr-Latn-RS" sz="1200" dirty="0">
              <a:latin typeface="Calibri" pitchFamily="34" charset="0"/>
              <a:cs typeface="Calibri" pitchFamily="34" charset="0"/>
            </a:endParaRPr>
          </a:p>
          <a:p>
            <a:pPr algn="ctr"/>
            <a:endParaRPr lang="sr-Latn-RS" sz="1200" dirty="0">
              <a:latin typeface="Calibri" pitchFamily="34" charset="0"/>
              <a:cs typeface="Calibri" pitchFamily="34" charset="0"/>
            </a:endParaRPr>
          </a:p>
          <a:p>
            <a:pPr algn="ctr"/>
            <a:endParaRPr lang="sr-Latn-RS" sz="1200" dirty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1200" dirty="0">
                <a:latin typeface="Calibri" pitchFamily="34" charset="0"/>
                <a:cs typeface="Calibri" pitchFamily="34" charset="0"/>
              </a:rPr>
              <a:t>Jeffrey Gomez, Christ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Pantocrator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egg tempera (Philippines-Romania)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000" y="5449393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3" name="AutoShape 2" descr="O Omega Greek Letter DXF SVG AI Digital Download File. Cut ..."/>
          <p:cNvSpPr>
            <a:spLocks noChangeAspect="1" noChangeArrowheads="1"/>
          </p:cNvSpPr>
          <p:nvPr/>
        </p:nvSpPr>
        <p:spPr bwMode="auto">
          <a:xfrm>
            <a:off x="155575" y="-669925"/>
            <a:ext cx="1790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4" descr="O Omega Greek Letter DXF SVG AI Digital Download File. Cut ..."/>
          <p:cNvSpPr>
            <a:spLocks noChangeAspect="1" noChangeArrowheads="1"/>
          </p:cNvSpPr>
          <p:nvPr/>
        </p:nvSpPr>
        <p:spPr bwMode="auto">
          <a:xfrm>
            <a:off x="307975" y="-517525"/>
            <a:ext cx="1790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O Omega Greek Letter DXF SVG AI Digital Download File. Cut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274" y="3352800"/>
            <a:ext cx="1406525" cy="110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57200" y="4648200"/>
            <a:ext cx="464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Calibri" pitchFamily="34" charset="0"/>
                <a:cs typeface="Calibri" pitchFamily="34" charset="0"/>
              </a:rPr>
              <a:t>The Greek letter omega, often paired with alpha </a:t>
            </a:r>
            <a:r>
              <a:rPr lang="sr-Latn-RS" sz="16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represents Christ in Orthodox Christianity as the "Beginning and the End," signifying his eternal nature (Revelation 22:13). It is typically depicted flanking Christ’s head on icons or in the cross-monogram </a:t>
            </a:r>
            <a:r>
              <a:rPr lang="sr-Latn-RS" sz="1600" dirty="0">
                <a:latin typeface="Calibri" pitchFamily="34" charset="0"/>
                <a:cs typeface="Calibri" pitchFamily="34" charset="0"/>
              </a:rPr>
              <a:t>.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456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581400"/>
            <a:ext cx="7467600" cy="2886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71054"/>
            <a:ext cx="6705600" cy="297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548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639762"/>
          </a:xfrm>
        </p:spPr>
        <p:txBody>
          <a:bodyPr>
            <a:noAutofit/>
          </a:bodyPr>
          <a:lstStyle/>
          <a:p>
            <a:pPr algn="ctr"/>
            <a:r>
              <a:rPr lang="sr-Latn-RS" sz="3600" i="1" dirty="0">
                <a:latin typeface="Calibri" pitchFamily="34" charset="0"/>
                <a:cs typeface="Calibri" pitchFamily="34" charset="0"/>
              </a:rPr>
              <a:t>Is </a:t>
            </a:r>
            <a:r>
              <a:rPr lang="en-US" sz="3600" i="1" dirty="0">
                <a:latin typeface="Calibri" pitchFamily="34" charset="0"/>
                <a:cs typeface="Calibri" pitchFamily="34" charset="0"/>
              </a:rPr>
              <a:t>t</a:t>
            </a:r>
            <a:r>
              <a:rPr lang="sr-Latn-RS" sz="3600" i="1" dirty="0">
                <a:latin typeface="Calibri" pitchFamily="34" charset="0"/>
                <a:cs typeface="Calibri" pitchFamily="34" charset="0"/>
              </a:rPr>
              <a:t>his </a:t>
            </a:r>
            <a:r>
              <a:rPr lang="en-US" sz="3600" i="1" dirty="0">
                <a:latin typeface="Calibri" pitchFamily="34" charset="0"/>
                <a:cs typeface="Calibri" pitchFamily="34" charset="0"/>
              </a:rPr>
              <a:t>r</a:t>
            </a:r>
            <a:r>
              <a:rPr lang="sr-Latn-RS" sz="3600" i="1" dirty="0">
                <a:latin typeface="Calibri" pitchFamily="34" charset="0"/>
                <a:cs typeface="Calibri" pitchFamily="34" charset="0"/>
              </a:rPr>
              <a:t>eproduction?</a:t>
            </a:r>
            <a:endParaRPr lang="en-US" sz="3600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358988" y="4179332"/>
            <a:ext cx="6248399" cy="2133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8989" y="3810000"/>
            <a:ext cx="107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>
                <a:latin typeface="Calibri" pitchFamily="34" charset="0"/>
                <a:cs typeface="Calibri" pitchFamily="34" charset="0"/>
              </a:rPr>
              <a:t>Gemini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3378288" y="2204433"/>
            <a:ext cx="2209801" cy="15847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905" y="980623"/>
            <a:ext cx="2400300" cy="24476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91" y="1108518"/>
            <a:ext cx="2683381" cy="26833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95905" y="3428242"/>
            <a:ext cx="220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Calibri" pitchFamily="34" charset="0"/>
                <a:cs typeface="Calibri" pitchFamily="34" charset="0"/>
              </a:rPr>
              <a:t>Andrei Florin Musat </a:t>
            </a:r>
            <a:r>
              <a:rPr lang="sr-Latn-RS" sz="1200" dirty="0">
                <a:latin typeface="Calibri" pitchFamily="34" charset="0"/>
                <a:cs typeface="Calibri" pitchFamily="34" charset="0"/>
              </a:rPr>
              <a:t>, </a:t>
            </a:r>
            <a:r>
              <a:rPr lang="it-IT" sz="1200" dirty="0">
                <a:latin typeface="Calibri" pitchFamily="34" charset="0"/>
                <a:cs typeface="Calibri" pitchFamily="34" charset="0"/>
              </a:rPr>
              <a:t>Arhanghel Gabriel,  fresco 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625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4525963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36576" indent="0" algn="ctr">
              <a:buNone/>
            </a:pPr>
            <a:r>
              <a:rPr lang="en-US" sz="4000" dirty="0">
                <a:latin typeface="Calibri" pitchFamily="34" charset="0"/>
                <a:cs typeface="Calibri" pitchFamily="34" charset="0"/>
              </a:rPr>
              <a:t>Thank you for your attention!</a:t>
            </a:r>
          </a:p>
          <a:p>
            <a:pPr marL="36576" indent="0" algn="ctr">
              <a:buNone/>
            </a:pPr>
            <a:r>
              <a:rPr lang="de-DE" sz="4000" dirty="0">
                <a:latin typeface="Calibri" pitchFamily="34" charset="0"/>
                <a:cs typeface="Calibri" pitchFamily="34" charset="0"/>
              </a:rPr>
              <a:t>Vielen Dank für Ihr Aufmerksamkeit!</a:t>
            </a:r>
          </a:p>
          <a:p>
            <a:pPr marL="36576" indent="0" algn="ctr">
              <a:buNone/>
            </a:pPr>
            <a:endParaRPr lang="de-DE" sz="3600" i="1" dirty="0">
              <a:latin typeface="Calibri" pitchFamily="34" charset="0"/>
              <a:cs typeface="Calibri" pitchFamily="34" charset="0"/>
            </a:endParaRPr>
          </a:p>
          <a:p>
            <a:pPr marL="36576" indent="0" algn="ctr">
              <a:buNone/>
            </a:pPr>
            <a:endParaRPr lang="de-DE" sz="3600" i="1" dirty="0">
              <a:latin typeface="Calibri" pitchFamily="34" charset="0"/>
              <a:cs typeface="Calibri" pitchFamily="34" charset="0"/>
            </a:endParaRPr>
          </a:p>
          <a:p>
            <a:pPr marL="36576" indent="0" algn="r">
              <a:buNone/>
            </a:pPr>
            <a:r>
              <a:rPr lang="de-DE" sz="2800" i="1" dirty="0">
                <a:latin typeface="Calibri" pitchFamily="34" charset="0"/>
                <a:cs typeface="Calibri" pitchFamily="34" charset="0"/>
              </a:rPr>
              <a:t>ljudmiladjukic@gmail.com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110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715962"/>
          </a:xfrm>
        </p:spPr>
        <p:txBody>
          <a:bodyPr>
            <a:normAutofit/>
          </a:bodyPr>
          <a:lstStyle/>
          <a:p>
            <a:pPr algn="ctr"/>
            <a:r>
              <a:rPr lang="el-GR" sz="3600" b="1" dirty="0">
                <a:latin typeface="Calibri" pitchFamily="34" charset="0"/>
                <a:cs typeface="Calibri" pitchFamily="34" charset="0"/>
              </a:rPr>
              <a:t>ΕἰΚΩΝ</a:t>
            </a:r>
            <a:endParaRPr lang="en-US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1"/>
            <a:ext cx="7696200" cy="1828799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The term comes from the Greek word </a:t>
            </a:r>
            <a:r>
              <a:rPr lang="en-US" sz="2400" i="1" dirty="0" err="1">
                <a:latin typeface="Calibri" pitchFamily="34" charset="0"/>
                <a:cs typeface="Calibri" pitchFamily="34" charset="0"/>
              </a:rPr>
              <a:t>ikon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meaning image. An icon was originally a picture of Christ on a panel used as an object of devotion in the orthodox Greek Church from at least the seventh century on.</a:t>
            </a:r>
            <a:endParaRPr lang="sr-Latn-RS" sz="2400" dirty="0">
              <a:latin typeface="Calibri" pitchFamily="34" charset="0"/>
              <a:cs typeface="Calibri" pitchFamily="34" charset="0"/>
            </a:endParaRPr>
          </a:p>
          <a:p>
            <a:pPr marL="36576" indent="0" algn="just">
              <a:buNone/>
            </a:pPr>
            <a:endParaRPr lang="sr-Latn-RS" sz="2000" dirty="0">
              <a:latin typeface="Calibri" pitchFamily="34" charset="0"/>
              <a:cs typeface="Calibri" pitchFamily="34" charset="0"/>
            </a:endParaRPr>
          </a:p>
          <a:p>
            <a:pPr marL="36576" indent="0">
              <a:buNone/>
            </a:pPr>
            <a:endParaRPr lang="en-US" sz="2400" dirty="0"/>
          </a:p>
          <a:p>
            <a:pPr marL="36576" indent="0" algn="just">
              <a:buNone/>
            </a:pP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438400"/>
            <a:ext cx="2978727" cy="33044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05400" y="5742832"/>
            <a:ext cx="2978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1400" dirty="0">
                <a:latin typeface="Calibri" pitchFamily="34" charset="0"/>
                <a:cs typeface="Calibri" pitchFamily="34" charset="0"/>
              </a:rPr>
              <a:t>AI generated icon of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St. Clement Mary </a:t>
            </a:r>
            <a:r>
              <a:rPr lang="en-US" sz="1400" dirty="0" err="1">
                <a:latin typeface="Calibri" pitchFamily="34" charset="0"/>
                <a:cs typeface="Calibri" pitchFamily="34" charset="0"/>
              </a:rPr>
              <a:t>Hofbauer</a:t>
            </a:r>
            <a:r>
              <a:rPr lang="sr-Latn-RS" sz="1400" dirty="0">
                <a:latin typeface="Calibri" pitchFamily="34" charset="0"/>
                <a:cs typeface="Calibri" pitchFamily="34" charset="0"/>
              </a:rPr>
              <a:t>, patron saint of Vienna</a:t>
            </a:r>
            <a:endParaRPr lang="en-US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2819400"/>
            <a:ext cx="38862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dirty="0">
                <a:latin typeface="Calibri" pitchFamily="34" charset="0"/>
                <a:cs typeface="Calibri" pitchFamily="34" charset="0"/>
              </a:rPr>
              <a:t>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n Eastern Orthodox Christianity</a:t>
            </a:r>
            <a:r>
              <a:rPr lang="sr-Latn-RS" sz="2200" b="1" dirty="0">
                <a:latin typeface="Calibri" pitchFamily="34" charset="0"/>
                <a:cs typeface="Calibri" pitchFamily="34" charset="0"/>
              </a:rPr>
              <a:t> icon is 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a representation (as in a mural, a mosaic, or a painting on wood) of sacred events or especially of a sacred individual used as an object of veneration or a tool for instruction</a:t>
            </a:r>
            <a:r>
              <a:rPr lang="sr-Latn-RS" sz="2200" dirty="0">
                <a:latin typeface="Calibri" pitchFamily="34" charset="0"/>
                <a:cs typeface="Calibri" pitchFamily="34" charset="0"/>
              </a:rPr>
              <a:t>.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525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i="1" dirty="0">
                <a:latin typeface="Calibri" pitchFamily="34" charset="0"/>
                <a:cs typeface="Calibri" pitchFamily="34" charset="0"/>
              </a:rPr>
              <a:t>THE LIGHT OF THE LOGOS</a:t>
            </a:r>
            <a:endParaRPr lang="en-US" sz="3200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25963"/>
          </a:xfrm>
        </p:spPr>
        <p:txBody>
          <a:bodyPr>
            <a:normAutofit/>
          </a:bodyPr>
          <a:lstStyle/>
          <a:p>
            <a:r>
              <a:rPr lang="sr-Latn-RS" sz="2400" dirty="0">
                <a:latin typeface="Calibri" pitchFamily="34" charset="0"/>
                <a:cs typeface="Calibri" pitchFamily="34" charset="0"/>
              </a:rPr>
              <a:t>International exhibition of sacred art held last year in Belgrade, Serbia</a:t>
            </a:r>
          </a:p>
          <a:p>
            <a:r>
              <a:rPr lang="sr-Latn-RS" sz="2400" dirty="0">
                <a:latin typeface="Calibri" pitchFamily="34" charset="0"/>
                <a:cs typeface="Calibri" pitchFamily="34" charset="0"/>
              </a:rPr>
              <a:t>Authors are iconographers and contemprary artists</a:t>
            </a:r>
          </a:p>
          <a:p>
            <a:r>
              <a:rPr lang="sr-Latn-RS" sz="2400" dirty="0">
                <a:latin typeface="Calibri" pitchFamily="34" charset="0"/>
                <a:cs typeface="Calibri" pitchFamily="34" charset="0"/>
              </a:rPr>
              <a:t>Icons are created on diverse surfaces in various techniques</a:t>
            </a:r>
          </a:p>
          <a:p>
            <a:endParaRPr lang="sr-Latn-R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46" y="3496159"/>
            <a:ext cx="2819399" cy="271167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180" y="3532909"/>
            <a:ext cx="3664530" cy="2638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0" y="6207831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alibri" pitchFamily="34" charset="0"/>
                <a:cs typeface="Calibri" pitchFamily="34" charset="0"/>
              </a:rPr>
              <a:t>Mara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Ognjenović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The Meeting of Saints Joachim and Anne, egg tempera on panel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9145" y="6069331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Latn-RS" sz="1200" dirty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1200" dirty="0" err="1">
                <a:latin typeface="Calibri" pitchFamily="34" charset="0"/>
                <a:cs typeface="Calibri" pitchFamily="34" charset="0"/>
              </a:rPr>
              <a:t>Đorđe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and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Jelena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Savić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The Creation of the World, acrylic on MDF, ceramics</a:t>
            </a:r>
          </a:p>
        </p:txBody>
      </p:sp>
    </p:spTree>
    <p:extLst>
      <p:ext uri="{BB962C8B-B14F-4D97-AF65-F5344CB8AC3E}">
        <p14:creationId xmlns:p14="http://schemas.microsoft.com/office/powerpoint/2010/main" val="238995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944562"/>
          </a:xfrm>
        </p:spPr>
        <p:txBody>
          <a:bodyPr>
            <a:noAutofit/>
          </a:bodyPr>
          <a:lstStyle/>
          <a:p>
            <a:pPr algn="ctr"/>
            <a:r>
              <a:rPr lang="sr-Latn-RS" sz="3200" dirty="0">
                <a:latin typeface="Calibri" pitchFamily="34" charset="0"/>
                <a:cs typeface="Calibri" pitchFamily="34" charset="0"/>
              </a:rPr>
              <a:t>ICON </a:t>
            </a:r>
            <a:br>
              <a:rPr lang="sr-Latn-RS" sz="3200" dirty="0">
                <a:latin typeface="Calibri" pitchFamily="34" charset="0"/>
                <a:cs typeface="Calibri" pitchFamily="34" charset="0"/>
              </a:rPr>
            </a:br>
            <a:r>
              <a:rPr lang="sr-Latn-RS" sz="3200" dirty="0">
                <a:latin typeface="Calibri" pitchFamily="34" charset="0"/>
                <a:cs typeface="Calibri" pitchFamily="34" charset="0"/>
              </a:rPr>
              <a:t>CLASSIFICATION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620000" cy="4525963"/>
          </a:xfrm>
        </p:spPr>
        <p:txBody>
          <a:bodyPr/>
          <a:lstStyle/>
          <a:p>
            <a:pPr algn="ctr">
              <a:buFont typeface="Wingdings" pitchFamily="2" charset="2"/>
              <a:buChar char="ü"/>
            </a:pPr>
            <a:r>
              <a:rPr lang="sr-Latn-RS" sz="2000" dirty="0"/>
              <a:t>Jesus Christ</a:t>
            </a:r>
          </a:p>
          <a:p>
            <a:pPr algn="ctr">
              <a:buFont typeface="Wingdings" pitchFamily="2" charset="2"/>
              <a:buChar char="ü"/>
            </a:pPr>
            <a:r>
              <a:rPr lang="sr-Latn-RS" sz="2000" dirty="0"/>
              <a:t>Virgin Mary</a:t>
            </a:r>
          </a:p>
          <a:p>
            <a:pPr algn="ctr">
              <a:buFont typeface="Wingdings" pitchFamily="2" charset="2"/>
              <a:buChar char="ü"/>
            </a:pPr>
            <a:r>
              <a:rPr lang="sr-Latn-RS" sz="2000" dirty="0"/>
              <a:t>Saints</a:t>
            </a:r>
          </a:p>
          <a:p>
            <a:pPr algn="ctr">
              <a:buFont typeface="Wingdings" pitchFamily="2" charset="2"/>
              <a:buChar char="ü"/>
            </a:pPr>
            <a:r>
              <a:rPr lang="sr-Latn-RS" sz="2000" dirty="0"/>
              <a:t>Collective icons</a:t>
            </a:r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0935"/>
            <a:ext cx="1600200" cy="2506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297" y="3434988"/>
            <a:ext cx="1884903" cy="25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379" y="440935"/>
            <a:ext cx="1828800" cy="231040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851" y="3450251"/>
            <a:ext cx="1923415" cy="2506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" y="2971800"/>
            <a:ext cx="2348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itchFamily="34" charset="0"/>
                <a:cs typeface="Calibri" pitchFamily="34" charset="0"/>
              </a:rPr>
              <a:t>Vladimir Bata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Kidišević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sr-Latn-RS" sz="1200" dirty="0">
                <a:latin typeface="Calibri" pitchFamily="34" charset="0"/>
                <a:cs typeface="Calibri" pitchFamily="34" charset="0"/>
              </a:rPr>
              <a:t>, J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esus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Christ, egg tempera on wooden panel, gilding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68558" y="2830674"/>
            <a:ext cx="2794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alibri" pitchFamily="34" charset="0"/>
                <a:cs typeface="Calibri" pitchFamily="34" charset="0"/>
              </a:rPr>
              <a:t>Siniša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Trivić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The Transfiguration of the Lord, egg tempera on panel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76800" y="5956858"/>
            <a:ext cx="2298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alibri" pitchFamily="34" charset="0"/>
                <a:cs typeface="Calibri" pitchFamily="34" charset="0"/>
              </a:rPr>
              <a:t>Andrea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Simić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Saint Anna the Mother, egg tempera on panel with gilding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01297" y="5956859"/>
            <a:ext cx="1884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alibri" pitchFamily="34" charset="0"/>
                <a:cs typeface="Calibri" pitchFamily="34" charset="0"/>
              </a:rPr>
              <a:t>Grigore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Popescu-Muscel</a:t>
            </a:r>
            <a:r>
              <a:rPr lang="sr-Latn-RS" sz="1200" dirty="0">
                <a:latin typeface="Calibri" pitchFamily="34" charset="0"/>
                <a:cs typeface="Calibri" pitchFamily="34" charset="0"/>
              </a:rPr>
              <a:t>,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Theotokos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with Christ, egg tempera on panel</a:t>
            </a:r>
          </a:p>
        </p:txBody>
      </p:sp>
    </p:spTree>
    <p:extLst>
      <p:ext uri="{BB962C8B-B14F-4D97-AF65-F5344CB8AC3E}">
        <p14:creationId xmlns:p14="http://schemas.microsoft.com/office/powerpoint/2010/main" val="2731213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792162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>
                <a:latin typeface="Calibri" pitchFamily="34" charset="0"/>
                <a:cs typeface="Calibri" pitchFamily="34" charset="0"/>
              </a:rPr>
              <a:t>Could you please analyze this icon?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77200" cy="5059363"/>
          </a:xfrm>
        </p:spPr>
        <p:txBody>
          <a:bodyPr/>
          <a:lstStyle/>
          <a:p>
            <a:pPr marL="36576" indent="0">
              <a:buNone/>
            </a:pPr>
            <a:r>
              <a:rPr lang="en-US" sz="1600" dirty="0" err="1">
                <a:latin typeface="Calibri" pitchFamily="34" charset="0"/>
                <a:cs typeface="Calibri" pitchFamily="34" charset="0"/>
              </a:rPr>
              <a:t>ChatGPT</a:t>
            </a:r>
            <a:r>
              <a:rPr lang="sr-Latn-RS" sz="1600" dirty="0">
                <a:latin typeface="Calibri" pitchFamily="34" charset="0"/>
                <a:cs typeface="Calibri" pitchFamily="34" charset="0"/>
              </a:rPr>
              <a:t> AI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Art Analyzer</a:t>
            </a:r>
          </a:p>
          <a:p>
            <a:endParaRPr lang="sr-Latn-RS" sz="1800" dirty="0">
              <a:latin typeface="Calibri" pitchFamily="34" charset="0"/>
              <a:cs typeface="Calibri" pitchFamily="34" charset="0"/>
            </a:endParaRPr>
          </a:p>
          <a:p>
            <a:endParaRPr lang="sr-Latn-RS" sz="1800" dirty="0">
              <a:latin typeface="Calibri" pitchFamily="34" charset="0"/>
              <a:cs typeface="Calibri" pitchFamily="34" charset="0"/>
            </a:endParaRPr>
          </a:p>
          <a:p>
            <a:endParaRPr lang="sr-Latn-RS" sz="1800" dirty="0">
              <a:latin typeface="Calibri" pitchFamily="34" charset="0"/>
              <a:cs typeface="Calibri" pitchFamily="34" charset="0"/>
            </a:endParaRPr>
          </a:p>
          <a:p>
            <a:endParaRPr lang="sr-Latn-RS" sz="1800" dirty="0">
              <a:latin typeface="Calibri" pitchFamily="34" charset="0"/>
              <a:cs typeface="Calibri" pitchFamily="34" charset="0"/>
            </a:endParaRPr>
          </a:p>
          <a:p>
            <a:endParaRPr lang="sr-Latn-RS" sz="1800" dirty="0">
              <a:latin typeface="Calibri" pitchFamily="34" charset="0"/>
              <a:cs typeface="Calibri" pitchFamily="34" charset="0"/>
            </a:endParaRPr>
          </a:p>
          <a:p>
            <a:pPr marL="36576" indent="0">
              <a:buNone/>
            </a:pPr>
            <a:endParaRPr lang="sr-Latn-RS" sz="1800" dirty="0">
              <a:latin typeface="Calibri" pitchFamily="34" charset="0"/>
              <a:cs typeface="Calibri" pitchFamily="34" charset="0"/>
            </a:endParaRPr>
          </a:p>
          <a:p>
            <a:pPr marL="36576" indent="0">
              <a:buNone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Gemini</a:t>
            </a:r>
            <a:endParaRPr lang="sr-Latn-RS" sz="1800" dirty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6" y="3713018"/>
            <a:ext cx="6705600" cy="2823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1447800"/>
            <a:ext cx="7610475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776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0" y="274638"/>
            <a:ext cx="1981200" cy="868362"/>
          </a:xfrm>
        </p:spPr>
        <p:txBody>
          <a:bodyPr>
            <a:normAutofit fontScale="90000"/>
          </a:bodyPr>
          <a:lstStyle/>
          <a:p>
            <a:br>
              <a:rPr lang="sr-Latn-RS" sz="3600" b="1" i="1" dirty="0">
                <a:latin typeface="Calibri" pitchFamily="34" charset="0"/>
                <a:cs typeface="Calibri" pitchFamily="34" charset="0"/>
              </a:rPr>
            </a:br>
            <a:br>
              <a:rPr lang="sr-Latn-RS" sz="3600" b="1" i="1" dirty="0">
                <a:latin typeface="Calibri" pitchFamily="34" charset="0"/>
                <a:cs typeface="Calibri" pitchFamily="34" charset="0"/>
              </a:rPr>
            </a:br>
            <a:br>
              <a:rPr lang="sr-Latn-RS" sz="3600" b="1" i="1" dirty="0">
                <a:latin typeface="Calibri" pitchFamily="34" charset="0"/>
                <a:cs typeface="Calibri" pitchFamily="34" charset="0"/>
              </a:rPr>
            </a:br>
            <a:br>
              <a:rPr lang="sr-Latn-RS" sz="3600" b="1" i="1" dirty="0">
                <a:latin typeface="Calibri" pitchFamily="34" charset="0"/>
                <a:cs typeface="Calibri" pitchFamily="34" charset="0"/>
              </a:rPr>
            </a:br>
            <a:r>
              <a:rPr lang="sr-Latn-RS" sz="3600" b="1" i="1" dirty="0">
                <a:latin typeface="Calibri" pitchFamily="34" charset="0"/>
                <a:cs typeface="Calibri" pitchFamily="34" charset="0"/>
              </a:rPr>
              <a:t>Analyze </a:t>
            </a:r>
            <a:br>
              <a:rPr lang="sr-Latn-RS" sz="3600" b="1" i="1" dirty="0">
                <a:latin typeface="Calibri" pitchFamily="34" charset="0"/>
                <a:cs typeface="Calibri" pitchFamily="34" charset="0"/>
              </a:rPr>
            </a:br>
            <a:r>
              <a:rPr lang="sr-Latn-RS" sz="3600" b="1" i="1" dirty="0">
                <a:latin typeface="Calibri" pitchFamily="34" charset="0"/>
                <a:cs typeface="Calibri" pitchFamily="34" charset="0"/>
              </a:rPr>
              <a:t>Image</a:t>
            </a:r>
            <a:r>
              <a:rPr lang="en-US" sz="3600" b="1" i="1" dirty="0">
                <a:latin typeface="Calibri" pitchFamily="34" charset="0"/>
                <a:cs typeface="Calibri" pitchFamily="34" charset="0"/>
              </a:rPr>
              <a:t> </a:t>
            </a:r>
            <a:endParaRPr lang="en-US" sz="3600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85798" y="3581400"/>
            <a:ext cx="7703127" cy="289560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5288" y="562928"/>
            <a:ext cx="4800600" cy="2895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7401" y="1981200"/>
            <a:ext cx="2286000" cy="147732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endParaRPr lang="sr-Latn-RS" dirty="0">
              <a:latin typeface="Calibri" pitchFamily="34" charset="0"/>
              <a:cs typeface="Calibri" pitchFamily="34" charset="0"/>
            </a:endParaRPr>
          </a:p>
          <a:p>
            <a:pPr algn="r"/>
            <a:endParaRPr lang="sr-Latn-RS" dirty="0">
              <a:latin typeface="Calibri" pitchFamily="34" charset="0"/>
              <a:cs typeface="Calibri" pitchFamily="34" charset="0"/>
            </a:endParaRPr>
          </a:p>
          <a:p>
            <a:pPr algn="r"/>
            <a:endParaRPr lang="sr-Latn-RS" dirty="0">
              <a:latin typeface="Calibri" pitchFamily="34" charset="0"/>
              <a:cs typeface="Calibri" pitchFamily="34" charset="0"/>
            </a:endParaRPr>
          </a:p>
          <a:p>
            <a:pPr algn="r"/>
            <a:endParaRPr lang="sr-Latn-RS" dirty="0"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sr-Latn-RS" dirty="0">
                <a:latin typeface="Calibri" pitchFamily="34" charset="0"/>
                <a:cs typeface="Calibri" pitchFamily="34" charset="0"/>
              </a:rPr>
              <a:t>ART HELPER 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152400"/>
            <a:ext cx="3824792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sr-Latn-RS" dirty="0">
                <a:latin typeface="Calibri" pitchFamily="34" charset="0"/>
                <a:cs typeface="Calibri" pitchFamily="34" charset="0"/>
              </a:rPr>
              <a:t>PANDA PIXEL 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342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Calibri" pitchFamily="34" charset="0"/>
                <a:cs typeface="Calibri" pitchFamily="34" charset="0"/>
              </a:rPr>
              <a:t>STRENGTHS OF AI </a:t>
            </a:r>
            <a:r>
              <a:rPr lang="sr-Latn-RS" sz="3200" dirty="0">
                <a:latin typeface="Calibri" pitchFamily="34" charset="0"/>
                <a:cs typeface="Calibri" pitchFamily="34" charset="0"/>
              </a:rPr>
              <a:t>ART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ANALYSIS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1981200"/>
            <a:ext cx="7467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COLORS AND THEIR SYMBOLISM</a:t>
            </a:r>
            <a:endParaRPr lang="sr-Latn-RS" sz="2000" b="1" dirty="0">
              <a:latin typeface="Calibri" pitchFamily="34" charset="0"/>
              <a:cs typeface="Calibri" pitchFamily="34" charset="0"/>
            </a:endParaRP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AI effectively detects colors and their nuances, as well as their meaning in a specific detail, object, figure, or artwork as a whole. </a:t>
            </a:r>
            <a:endParaRPr lang="sr-Latn-RS" dirty="0">
              <a:latin typeface="Calibri" pitchFamily="34" charset="0"/>
              <a:cs typeface="Calibri" pitchFamily="34" charset="0"/>
            </a:endParaRPr>
          </a:p>
          <a:p>
            <a:endParaRPr lang="sr-Latn-RS" b="1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GESTURES AND POSTURE OF THE SUBJECT</a:t>
            </a:r>
            <a:endParaRPr lang="sr-Latn-RS" sz="2000" b="1" dirty="0">
              <a:latin typeface="Calibri" pitchFamily="34" charset="0"/>
              <a:cs typeface="Calibri" pitchFamily="34" charset="0"/>
            </a:endParaRPr>
          </a:p>
          <a:p>
            <a:r>
              <a:rPr lang="sr-Latn-RS" dirty="0">
                <a:latin typeface="Calibri" pitchFamily="34" charset="0"/>
                <a:cs typeface="Calibri" pitchFamily="34" charset="0"/>
              </a:rPr>
              <a:t>All</a:t>
            </a:r>
            <a:r>
              <a:rPr lang="en-US" dirty="0">
                <a:latin typeface="Calibri" pitchFamily="34" charset="0"/>
                <a:cs typeface="Calibri" pitchFamily="34" charset="0"/>
              </a:rPr>
              <a:t> gestures are accurately described and correctly identified, with their names in iconography stated</a:t>
            </a:r>
            <a:r>
              <a:rPr lang="sr-Latn-RS" dirty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sr-Latn-RS" b="1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GARMENTS AND DRAPERY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endParaRPr lang="sr-Latn-RS" sz="2000" dirty="0">
              <a:latin typeface="Calibri" pitchFamily="34" charset="0"/>
              <a:cs typeface="Calibri" pitchFamily="34" charset="0"/>
            </a:endParaRPr>
          </a:p>
          <a:p>
            <a:r>
              <a:rPr lang="sr-Latn-RS" dirty="0">
                <a:latin typeface="Calibri" pitchFamily="34" charset="0"/>
                <a:cs typeface="Calibri" pitchFamily="34" charset="0"/>
              </a:rPr>
              <a:t>AI correctly identified all clothing items applying specific terms </a:t>
            </a:r>
            <a:r>
              <a:rPr lang="en-US" dirty="0">
                <a:latin typeface="Calibri" pitchFamily="34" charset="0"/>
                <a:cs typeface="Calibri" pitchFamily="34" charset="0"/>
              </a:rPr>
              <a:t>used in religion and iconography</a:t>
            </a:r>
            <a:r>
              <a:rPr lang="sr-Latn-RS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endParaRPr lang="sr-Latn-R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COMPOSITION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endParaRPr lang="sr-Latn-RS" sz="2000" dirty="0">
              <a:latin typeface="Calibri" pitchFamily="34" charset="0"/>
              <a:cs typeface="Calibri" pitchFamily="34" charset="0"/>
            </a:endParaRPr>
          </a:p>
          <a:p>
            <a:r>
              <a:rPr lang="sr-Latn-RS" dirty="0">
                <a:latin typeface="Calibri" pitchFamily="34" charset="0"/>
                <a:cs typeface="Calibri" pitchFamily="34" charset="0"/>
              </a:rPr>
              <a:t>Composition and simmetry are identified </a:t>
            </a:r>
            <a:r>
              <a:rPr lang="en-US" dirty="0">
                <a:latin typeface="Calibri" pitchFamily="34" charset="0"/>
                <a:cs typeface="Calibri" pitchFamily="34" charset="0"/>
              </a:rPr>
              <a:t>with remarkable accuracy</a:t>
            </a:r>
            <a:r>
              <a:rPr lang="sr-Latn-RS" dirty="0">
                <a:latin typeface="Calibri" pitchFamily="34" charset="0"/>
                <a:cs typeface="Calibri" pitchFamily="34" charset="0"/>
              </a:rPr>
              <a:t>.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285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924800" cy="838200"/>
          </a:xfrm>
        </p:spPr>
        <p:txBody>
          <a:bodyPr>
            <a:normAutofit/>
          </a:bodyPr>
          <a:lstStyle/>
          <a:p>
            <a:pPr algn="ctr"/>
            <a:r>
              <a:rPr lang="en-US" sz="3000" dirty="0">
                <a:latin typeface="Calibri" pitchFamily="34" charset="0"/>
                <a:cs typeface="Calibri" pitchFamily="34" charset="0"/>
              </a:rPr>
              <a:t>TE</a:t>
            </a:r>
            <a:r>
              <a:rPr lang="sr-Latn-RS" sz="3000" dirty="0">
                <a:latin typeface="Calibri" pitchFamily="34" charset="0"/>
                <a:cs typeface="Calibri" pitchFamily="34" charset="0"/>
              </a:rPr>
              <a:t>XTURE ANALYSIS</a:t>
            </a:r>
            <a:endParaRPr lang="en-US" sz="3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18" y="2971050"/>
            <a:ext cx="1556472" cy="29362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09" y="557497"/>
            <a:ext cx="1935091" cy="18888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1" y="304801"/>
            <a:ext cx="2057399" cy="28035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896" y="995931"/>
            <a:ext cx="1610591" cy="21992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911" y="3804770"/>
            <a:ext cx="1670377" cy="2129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784" y="3742338"/>
            <a:ext cx="2347831" cy="21856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70631" y="3108332"/>
            <a:ext cx="2111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alibri" pitchFamily="34" charset="0"/>
                <a:cs typeface="Calibri" pitchFamily="34" charset="0"/>
              </a:rPr>
              <a:t>Stefan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Đurđanović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Christ the Savior, pigment on board, silver leaf, relief paste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14769" y="3108333"/>
            <a:ext cx="2416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sr-Latn-RS" sz="1200" dirty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1200" dirty="0" err="1">
                <a:latin typeface="Calibri" pitchFamily="34" charset="0"/>
                <a:cs typeface="Calibri" pitchFamily="34" charset="0"/>
              </a:rPr>
              <a:t>Alin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Bogdan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Pater </a:t>
            </a:r>
            <a:r>
              <a:rPr lang="sr-Latn-RS" sz="1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Saint John of Shanghai, egg tempera on glass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5709" y="5886469"/>
            <a:ext cx="1935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alibri" pitchFamily="34" charset="0"/>
                <a:cs typeface="Calibri" pitchFamily="34" charset="0"/>
              </a:rPr>
              <a:t>Marija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Vukosavljević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sr-Latn-RS" sz="1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Saint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Alypius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the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Stylite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embroidery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70631" y="5934501"/>
            <a:ext cx="2035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alibri" pitchFamily="34" charset="0"/>
                <a:cs typeface="Calibri" pitchFamily="34" charset="0"/>
              </a:rPr>
              <a:t>Višnja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Devrnja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Saint Catherine the Martyr, watercolor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" y="2220488"/>
            <a:ext cx="2209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sr-Latn-RS" sz="1200" dirty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1200" dirty="0" err="1">
                <a:latin typeface="Calibri" pitchFamily="34" charset="0"/>
                <a:cs typeface="Calibri" pitchFamily="34" charset="0"/>
              </a:rPr>
              <a:t>Ivana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Bambić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Saint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Phanourios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acrylic on canvas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43199" y="5715000"/>
            <a:ext cx="35052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sr-Latn-RS" sz="1000" dirty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1000" dirty="0" err="1">
                <a:latin typeface="Calibri" pitchFamily="34" charset="0"/>
                <a:cs typeface="Calibri" pitchFamily="34" charset="0"/>
              </a:rPr>
              <a:t>Milica</a:t>
            </a:r>
            <a:r>
              <a:rPr lang="en-US" sz="1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00" dirty="0" err="1">
                <a:latin typeface="Calibri" pitchFamily="34" charset="0"/>
                <a:cs typeface="Calibri" pitchFamily="34" charset="0"/>
              </a:rPr>
              <a:t>Mišić</a:t>
            </a:r>
            <a:r>
              <a:rPr lang="en-US" sz="1000" dirty="0">
                <a:latin typeface="Calibri" pitchFamily="34" charset="0"/>
                <a:cs typeface="Calibri" pitchFamily="34" charset="0"/>
              </a:rPr>
              <a:t>, Heavenly Liturgy: Saint Deacon </a:t>
            </a:r>
            <a:r>
              <a:rPr lang="en-US" sz="1000" dirty="0" err="1">
                <a:latin typeface="Calibri" pitchFamily="34" charset="0"/>
                <a:cs typeface="Calibri" pitchFamily="34" charset="0"/>
              </a:rPr>
              <a:t>Avakum</a:t>
            </a:r>
            <a:r>
              <a:rPr lang="en-US" sz="1000" dirty="0">
                <a:latin typeface="Calibri" pitchFamily="34" charset="0"/>
                <a:cs typeface="Calibri" pitchFamily="34" charset="0"/>
              </a:rPr>
              <a:t>, Prince Lazar, Saint Simeon, Saint Sava, Saint Bishop </a:t>
            </a:r>
            <a:r>
              <a:rPr lang="en-US" sz="1000" dirty="0" err="1">
                <a:latin typeface="Calibri" pitchFamily="34" charset="0"/>
                <a:cs typeface="Calibri" pitchFamily="34" charset="0"/>
              </a:rPr>
              <a:t>Nikolaj</a:t>
            </a:r>
            <a:r>
              <a:rPr lang="en-US" sz="1000" dirty="0">
                <a:latin typeface="Calibri" pitchFamily="34" charset="0"/>
                <a:cs typeface="Calibri" pitchFamily="34" charset="0"/>
              </a:rPr>
              <a:t> of </a:t>
            </a:r>
            <a:r>
              <a:rPr lang="en-US" sz="1000" dirty="0" err="1">
                <a:latin typeface="Calibri" pitchFamily="34" charset="0"/>
                <a:cs typeface="Calibri" pitchFamily="34" charset="0"/>
              </a:rPr>
              <a:t>Žiča</a:t>
            </a:r>
            <a:r>
              <a:rPr lang="en-US" sz="1000" dirty="0">
                <a:latin typeface="Calibri" pitchFamily="34" charset="0"/>
                <a:cs typeface="Calibri" pitchFamily="34" charset="0"/>
              </a:rPr>
              <a:t>, and Saint Justin of </a:t>
            </a:r>
            <a:r>
              <a:rPr lang="en-US" sz="1000" dirty="0" err="1">
                <a:latin typeface="Calibri" pitchFamily="34" charset="0"/>
                <a:cs typeface="Calibri" pitchFamily="34" charset="0"/>
              </a:rPr>
              <a:t>Ćelije</a:t>
            </a:r>
            <a:r>
              <a:rPr lang="en-US" sz="1000" dirty="0">
                <a:latin typeface="Calibri" pitchFamily="34" charset="0"/>
                <a:cs typeface="Calibri" pitchFamily="34" charset="0"/>
              </a:rPr>
              <a:t> offer prayers before the throne of the Most Holy </a:t>
            </a:r>
            <a:r>
              <a:rPr lang="en-US" sz="1000" dirty="0" err="1">
                <a:latin typeface="Calibri" pitchFamily="34" charset="0"/>
                <a:cs typeface="Calibri" pitchFamily="34" charset="0"/>
              </a:rPr>
              <a:t>Theotokos</a:t>
            </a:r>
            <a:r>
              <a:rPr lang="en-US" sz="1000" dirty="0">
                <a:latin typeface="Calibri" pitchFamily="34" charset="0"/>
                <a:cs typeface="Calibri" pitchFamily="34" charset="0"/>
              </a:rPr>
              <a:t> and Our Lord Jesus Christ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egg tempera on silk</a:t>
            </a:r>
          </a:p>
        </p:txBody>
      </p:sp>
    </p:spTree>
    <p:extLst>
      <p:ext uri="{BB962C8B-B14F-4D97-AF65-F5344CB8AC3E}">
        <p14:creationId xmlns:p14="http://schemas.microsoft.com/office/powerpoint/2010/main" val="2355477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01000" cy="716280"/>
          </a:xfrm>
        </p:spPr>
        <p:txBody>
          <a:bodyPr>
            <a:normAutofit/>
          </a:bodyPr>
          <a:lstStyle/>
          <a:p>
            <a:pPr algn="ctr"/>
            <a:r>
              <a:rPr lang="sr-Latn-RS" sz="3200" dirty="0">
                <a:latin typeface="Calibri" pitchFamily="34" charset="0"/>
                <a:cs typeface="Calibri" pitchFamily="34" charset="0"/>
              </a:rPr>
              <a:t>TEXTUAL INFORMATION ANALYSIS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7800"/>
            <a:ext cx="2590800" cy="261331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017" y="1143000"/>
            <a:ext cx="5548311" cy="228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017" y="3581400"/>
            <a:ext cx="5430983" cy="2705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41910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Calibri" pitchFamily="34" charset="0"/>
                <a:cs typeface="Calibri" pitchFamily="34" charset="0"/>
              </a:rPr>
              <a:t>Suzana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Parenta</a:t>
            </a:r>
            <a:r>
              <a:rPr lang="sr-Latn-RS" sz="1200" dirty="0">
                <a:latin typeface="Calibri" pitchFamily="34" charset="0"/>
                <a:cs typeface="Calibri" pitchFamily="34" charset="0"/>
              </a:rPr>
              <a:t>, S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aint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Stephanida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of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Skadar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and Bitola, egg tempera on linden panel, burnished 24k gold</a:t>
            </a:r>
          </a:p>
        </p:txBody>
      </p:sp>
    </p:spTree>
    <p:extLst>
      <p:ext uri="{BB962C8B-B14F-4D97-AF65-F5344CB8AC3E}">
        <p14:creationId xmlns:p14="http://schemas.microsoft.com/office/powerpoint/2010/main" val="2755860543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583</Words>
  <Application>Microsoft Office PowerPoint</Application>
  <PresentationFormat>Bildschirmpräsentation (4:3)</PresentationFormat>
  <Paragraphs>80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Arial</vt:lpstr>
      <vt:lpstr>Calibri</vt:lpstr>
      <vt:lpstr>Franklin Gothic Book</vt:lpstr>
      <vt:lpstr>Wingdings</vt:lpstr>
      <vt:lpstr>Wingdings 2</vt:lpstr>
      <vt:lpstr>Technic</vt:lpstr>
      <vt:lpstr> Using AI in Icon Analysis </vt:lpstr>
      <vt:lpstr>ΕἰΚΩΝ</vt:lpstr>
      <vt:lpstr>THE LIGHT OF THE LOGOS</vt:lpstr>
      <vt:lpstr>ICON  CLASSIFICATION</vt:lpstr>
      <vt:lpstr>Could you please analyze this icon? </vt:lpstr>
      <vt:lpstr>    Analyze  Image </vt:lpstr>
      <vt:lpstr>STRENGTHS OF AI ART ANALYSIS </vt:lpstr>
      <vt:lpstr>TEXTURE ANALYSIS</vt:lpstr>
      <vt:lpstr>TEXTUAL INFORMATION ANALYSIS</vt:lpstr>
      <vt:lpstr>“Iconography Meets Modern Tech Satire”</vt:lpstr>
      <vt:lpstr>PowerPoint-Präsentation</vt:lpstr>
      <vt:lpstr>Is this reproduction?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AI in Icon Analysis</dc:title>
  <dc:creator>ljudmila</dc:creator>
  <cp:lastModifiedBy>Eventuser IHB</cp:lastModifiedBy>
  <cp:revision>44</cp:revision>
  <dcterms:created xsi:type="dcterms:W3CDTF">2026-04-09T14:51:34Z</dcterms:created>
  <dcterms:modified xsi:type="dcterms:W3CDTF">2026-04-17T00:52:03Z</dcterms:modified>
</cp:coreProperties>
</file>