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7"/>
  </p:notesMasterIdLst>
  <p:sldIdLst>
    <p:sldId id="256" r:id="rId2"/>
    <p:sldId id="282" r:id="rId3"/>
    <p:sldId id="311" r:id="rId4"/>
    <p:sldId id="296" r:id="rId5"/>
    <p:sldId id="281" r:id="rId6"/>
    <p:sldId id="313" r:id="rId7"/>
    <p:sldId id="316" r:id="rId8"/>
    <p:sldId id="317" r:id="rId9"/>
    <p:sldId id="276" r:id="rId10"/>
    <p:sldId id="319" r:id="rId11"/>
    <p:sldId id="320" r:id="rId12"/>
    <p:sldId id="315" r:id="rId13"/>
    <p:sldId id="321" r:id="rId14"/>
    <p:sldId id="259" r:id="rId15"/>
    <p:sldId id="26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930"/>
    <p:restoredTop sz="94681"/>
  </p:normalViewPr>
  <p:slideViewPr>
    <p:cSldViewPr snapToGrid="0">
      <p:cViewPr>
        <p:scale>
          <a:sx n="112" d="100"/>
          <a:sy n="112" d="100"/>
        </p:scale>
        <p:origin x="1016" y="9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651A27-6999-F74C-B7D9-52761A763362}" type="datetimeFigureOut">
              <a:rPr lang="en-SI" smtClean="0"/>
              <a:t>14. 4. 26</a:t>
            </a:fld>
            <a:endParaRPr lang="en-S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S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DB9205-2F48-E247-8F5E-A0DA181C549B}" type="slidenum">
              <a:rPr lang="en-SI" smtClean="0"/>
              <a:t>‹#›</a:t>
            </a:fld>
            <a:endParaRPr lang="en-SI"/>
          </a:p>
        </p:txBody>
      </p:sp>
    </p:spTree>
    <p:extLst>
      <p:ext uri="{BB962C8B-B14F-4D97-AF65-F5344CB8AC3E}">
        <p14:creationId xmlns:p14="http://schemas.microsoft.com/office/powerpoint/2010/main" val="1022909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ptos" panose="020B0004020202020204" pitchFamily="34" charset="0"/>
              </a:rPr>
              <a:t>Prompt: A group of men playing cards in a smoky tavern interior, candlelit and dim, in a Flemish Baroque genre painting with visible brushwork, chiaroscuro lighting, and earthy palette in style of </a:t>
            </a:r>
            <a:r>
              <a:rPr lang="en-GB" sz="1200" dirty="0" err="1">
                <a:latin typeface="Aptos" panose="020B0004020202020204" pitchFamily="34" charset="0"/>
              </a:rPr>
              <a:t>almnk</a:t>
            </a:r>
            <a:endParaRPr lang="en-SI" sz="1200" dirty="0">
              <a:latin typeface="Aptos" panose="020B0004020202020204" pitchFamily="34" charset="0"/>
            </a:endParaRPr>
          </a:p>
          <a:p>
            <a:endParaRPr lang="en-SI" dirty="0"/>
          </a:p>
        </p:txBody>
      </p:sp>
      <p:sp>
        <p:nvSpPr>
          <p:cNvPr id="4" name="Slide Number Placeholder 3"/>
          <p:cNvSpPr>
            <a:spLocks noGrp="1"/>
          </p:cNvSpPr>
          <p:nvPr>
            <p:ph type="sldNum" sz="quarter" idx="5"/>
          </p:nvPr>
        </p:nvSpPr>
        <p:spPr/>
        <p:txBody>
          <a:bodyPr/>
          <a:lstStyle/>
          <a:p>
            <a:fld id="{D5DB9205-2F48-E247-8F5E-A0DA181C549B}" type="slidenum">
              <a:rPr lang="en-SI" smtClean="0"/>
              <a:t>7</a:t>
            </a:fld>
            <a:endParaRPr lang="en-SI"/>
          </a:p>
        </p:txBody>
      </p:sp>
    </p:spTree>
    <p:extLst>
      <p:ext uri="{BB962C8B-B14F-4D97-AF65-F5344CB8AC3E}">
        <p14:creationId xmlns:p14="http://schemas.microsoft.com/office/powerpoint/2010/main" val="3814316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0" dirty="0">
                <a:solidFill>
                  <a:srgbClr val="000000"/>
                </a:solidFill>
                <a:effectLst/>
                <a:latin typeface="Aptos" panose="020B0004020202020204" pitchFamily="34" charset="0"/>
              </a:rPr>
              <a:t>An elderly peddler showing trinkets to a peasant woman outside a cottage</a:t>
            </a:r>
            <a:r>
              <a:rPr lang="en-GB" sz="1200" dirty="0">
                <a:solidFill>
                  <a:srgbClr val="000000"/>
                </a:solidFill>
                <a:latin typeface="Aptos" panose="020B0004020202020204" pitchFamily="34" charset="0"/>
              </a:rPr>
              <a:t> </a:t>
            </a:r>
            <a:endParaRPr lang="en-SI" dirty="0"/>
          </a:p>
        </p:txBody>
      </p:sp>
      <p:sp>
        <p:nvSpPr>
          <p:cNvPr id="4" name="Slide Number Placeholder 3"/>
          <p:cNvSpPr>
            <a:spLocks noGrp="1"/>
          </p:cNvSpPr>
          <p:nvPr>
            <p:ph type="sldNum" sz="quarter" idx="5"/>
          </p:nvPr>
        </p:nvSpPr>
        <p:spPr/>
        <p:txBody>
          <a:bodyPr/>
          <a:lstStyle/>
          <a:p>
            <a:fld id="{D5DB9205-2F48-E247-8F5E-A0DA181C549B}" type="slidenum">
              <a:rPr lang="en-SI" smtClean="0"/>
              <a:t>9</a:t>
            </a:fld>
            <a:endParaRPr lang="en-SI"/>
          </a:p>
        </p:txBody>
      </p:sp>
    </p:spTree>
    <p:extLst>
      <p:ext uri="{BB962C8B-B14F-4D97-AF65-F5344CB8AC3E}">
        <p14:creationId xmlns:p14="http://schemas.microsoft.com/office/powerpoint/2010/main" val="644215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4/14/26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4/14/26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4/14/26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4/14/26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4/14/26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4/14/26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4/14/26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4/14/26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4/14/26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4/14/26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4/14/26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4/14/26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A930249-8242-4E2B-AF17-C018264883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5BDD999-C5E1-4B3E-A710-7686738191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pic>
        <p:nvPicPr>
          <p:cNvPr id="7" name="Picture 6" descr="A statue of a person&#10;&#10;AI-generated content may be incorrect.">
            <a:extLst>
              <a:ext uri="{FF2B5EF4-FFF2-40B4-BE49-F238E27FC236}">
                <a16:creationId xmlns:a16="http://schemas.microsoft.com/office/drawing/2014/main" id="{27A1E17E-7711-4690-2B75-0EFC5C3FD252}"/>
              </a:ext>
            </a:extLst>
          </p:cNvPr>
          <p:cNvPicPr>
            <a:picLocks noChangeAspect="1"/>
          </p:cNvPicPr>
          <p:nvPr/>
        </p:nvPicPr>
        <p:blipFill>
          <a:blip r:embed="rId2" cstate="email">
            <a:alphaModFix amt="35000"/>
            <a:extLst>
              <a:ext uri="{28A0092B-C50C-407E-A947-70E740481C1C}">
                <a14:useLocalDpi xmlns:a14="http://schemas.microsoft.com/office/drawing/2010/main"/>
              </a:ext>
            </a:extLst>
          </a:blip>
          <a:srcRect/>
          <a:stretch>
            <a:fillRect/>
          </a:stretch>
        </p:blipFill>
        <p:spPr>
          <a:xfrm>
            <a:off x="118846" y="10"/>
            <a:ext cx="12192001" cy="6857990"/>
          </a:xfrm>
          <a:prstGeom prst="rect">
            <a:avLst/>
          </a:prstGeom>
        </p:spPr>
      </p:pic>
      <p:sp>
        <p:nvSpPr>
          <p:cNvPr id="2" name="Title 1">
            <a:extLst>
              <a:ext uri="{FF2B5EF4-FFF2-40B4-BE49-F238E27FC236}">
                <a16:creationId xmlns:a16="http://schemas.microsoft.com/office/drawing/2014/main" id="{99032859-ACD2-B20F-40E0-74D976EBC721}"/>
              </a:ext>
            </a:extLst>
          </p:cNvPr>
          <p:cNvSpPr>
            <a:spLocks noGrp="1"/>
          </p:cNvSpPr>
          <p:nvPr>
            <p:ph type="ctrTitle"/>
          </p:nvPr>
        </p:nvSpPr>
        <p:spPr>
          <a:xfrm>
            <a:off x="1432774" y="2318612"/>
            <a:ext cx="9795637" cy="2220775"/>
          </a:xfrm>
        </p:spPr>
        <p:txBody>
          <a:bodyPr>
            <a:normAutofit fontScale="90000"/>
          </a:bodyPr>
          <a:lstStyle/>
          <a:p>
            <a:r>
              <a:rPr lang="en-GB" sz="4000" b="1" dirty="0">
                <a:solidFill>
                  <a:srgbClr val="FFFFFF"/>
                </a:solidFill>
                <a:latin typeface="Aptos" panose="020B0004020202020204" pitchFamily="34" charset="0"/>
              </a:rPr>
              <a:t>Learning from Small Data: Adapting Pretrained Diffusion Models for 17</a:t>
            </a:r>
            <a:r>
              <a:rPr lang="en-GB" sz="4000" b="1" baseline="30000" dirty="0">
                <a:solidFill>
                  <a:srgbClr val="FFFFFF"/>
                </a:solidFill>
                <a:latin typeface="Aptos" panose="020B0004020202020204" pitchFamily="34" charset="0"/>
              </a:rPr>
              <a:t>th</a:t>
            </a:r>
            <a:r>
              <a:rPr lang="en-GB" sz="4000" b="1" dirty="0">
                <a:solidFill>
                  <a:srgbClr val="FFFFFF"/>
                </a:solidFill>
                <a:latin typeface="Aptos" panose="020B0004020202020204" pitchFamily="34" charset="0"/>
              </a:rPr>
              <a:t> Century Painting</a:t>
            </a:r>
            <a:br>
              <a:rPr lang="en-GB" sz="4000" b="1" dirty="0">
                <a:solidFill>
                  <a:srgbClr val="FFFFFF"/>
                </a:solidFill>
                <a:latin typeface="Aptos" panose="020B0004020202020204" pitchFamily="34" charset="0"/>
              </a:rPr>
            </a:br>
            <a:br>
              <a:rPr lang="en-GB" sz="4000" b="1" dirty="0">
                <a:solidFill>
                  <a:srgbClr val="FFFFFF"/>
                </a:solidFill>
                <a:latin typeface="Aptos" panose="020B0004020202020204" pitchFamily="34" charset="0"/>
              </a:rPr>
            </a:br>
            <a:endParaRPr lang="en-SI" sz="4000" b="1" dirty="0">
              <a:solidFill>
                <a:srgbClr val="FFFFFF"/>
              </a:solidFill>
              <a:latin typeface="Aptos" panose="020B0004020202020204" pitchFamily="34" charset="0"/>
            </a:endParaRPr>
          </a:p>
        </p:txBody>
      </p:sp>
      <p:sp>
        <p:nvSpPr>
          <p:cNvPr id="3" name="Subtitle 2">
            <a:extLst>
              <a:ext uri="{FF2B5EF4-FFF2-40B4-BE49-F238E27FC236}">
                <a16:creationId xmlns:a16="http://schemas.microsoft.com/office/drawing/2014/main" id="{C43E0802-82E2-FC05-8D34-3897C26184AE}"/>
              </a:ext>
            </a:extLst>
          </p:cNvPr>
          <p:cNvSpPr>
            <a:spLocks noGrp="1"/>
          </p:cNvSpPr>
          <p:nvPr>
            <p:ph type="subTitle" idx="1"/>
          </p:nvPr>
        </p:nvSpPr>
        <p:spPr>
          <a:xfrm>
            <a:off x="1432774" y="5093472"/>
            <a:ext cx="9795637" cy="2057043"/>
          </a:xfrm>
        </p:spPr>
        <p:txBody>
          <a:bodyPr>
            <a:normAutofit/>
          </a:bodyPr>
          <a:lstStyle/>
          <a:p>
            <a:r>
              <a:rPr lang="en-GB" dirty="0">
                <a:solidFill>
                  <a:srgbClr val="FFFFFF"/>
                </a:solidFill>
                <a:latin typeface="Aptos" panose="020B0004020202020204" pitchFamily="34" charset="0"/>
              </a:rPr>
              <a:t>Katarina Mohar, France Stele Institute of Art History, ZRC SAZU</a:t>
            </a:r>
          </a:p>
          <a:p>
            <a:endParaRPr lang="en-SI" dirty="0">
              <a:solidFill>
                <a:srgbClr val="FFFFFF"/>
              </a:solidFill>
              <a:latin typeface="Aptos" panose="020B0004020202020204" pitchFamily="34" charset="0"/>
            </a:endParaRPr>
          </a:p>
        </p:txBody>
      </p:sp>
      <p:sp>
        <p:nvSpPr>
          <p:cNvPr id="4" name="TextBox 3">
            <a:extLst>
              <a:ext uri="{FF2B5EF4-FFF2-40B4-BE49-F238E27FC236}">
                <a16:creationId xmlns:a16="http://schemas.microsoft.com/office/drawing/2014/main" id="{28DB1433-0843-85EF-7DB8-EC05E6621AB3}"/>
              </a:ext>
            </a:extLst>
          </p:cNvPr>
          <p:cNvSpPr txBox="1"/>
          <p:nvPr/>
        </p:nvSpPr>
        <p:spPr>
          <a:xfrm>
            <a:off x="1079386" y="6034751"/>
            <a:ext cx="10270922" cy="646331"/>
          </a:xfrm>
          <a:prstGeom prst="rect">
            <a:avLst/>
          </a:prstGeom>
          <a:noFill/>
        </p:spPr>
        <p:txBody>
          <a:bodyPr wrap="square" rtlCol="0">
            <a:spAutoFit/>
          </a:bodyPr>
          <a:lstStyle/>
          <a:p>
            <a:pPr algn="ctr"/>
            <a:r>
              <a:rPr lang="en-SI" i="1" dirty="0">
                <a:solidFill>
                  <a:schemeClr val="bg1"/>
                </a:solidFill>
              </a:rPr>
              <a:t>AI and Artworks: Object Detection, Image Classification and Iconographic Analysis</a:t>
            </a:r>
            <a:r>
              <a:rPr lang="en-SI" dirty="0">
                <a:solidFill>
                  <a:schemeClr val="bg1"/>
                </a:solidFill>
              </a:rPr>
              <a:t> </a:t>
            </a:r>
          </a:p>
          <a:p>
            <a:pPr algn="ctr"/>
            <a:r>
              <a:rPr lang="en-SI" dirty="0">
                <a:solidFill>
                  <a:schemeClr val="bg1"/>
                </a:solidFill>
              </a:rPr>
              <a:t>Vienna, 16th April 2026 </a:t>
            </a:r>
          </a:p>
        </p:txBody>
      </p:sp>
    </p:spTree>
    <p:extLst>
      <p:ext uri="{BB962C8B-B14F-4D97-AF65-F5344CB8AC3E}">
        <p14:creationId xmlns:p14="http://schemas.microsoft.com/office/powerpoint/2010/main" val="670635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6FA47FE-45C4-640D-532A-7647AAA15802}"/>
              </a:ext>
            </a:extLst>
          </p:cNvPr>
          <p:cNvSpPr txBox="1"/>
          <p:nvPr/>
        </p:nvSpPr>
        <p:spPr>
          <a:xfrm>
            <a:off x="1429640" y="1063596"/>
            <a:ext cx="15535275" cy="338554"/>
          </a:xfrm>
          <a:prstGeom prst="rect">
            <a:avLst/>
          </a:prstGeom>
          <a:noFill/>
        </p:spPr>
        <p:txBody>
          <a:bodyPr wrap="square">
            <a:spAutoFit/>
          </a:bodyPr>
          <a:lstStyle/>
          <a:p>
            <a:r>
              <a:rPr lang="en-SI" sz="1600" dirty="0">
                <a:latin typeface="Aptos" panose="020B0004020202020204" pitchFamily="34" charset="0"/>
              </a:rPr>
              <a:t>Expert  Captions                                                                             Simple Captions                                                        Training Data </a:t>
            </a:r>
          </a:p>
        </p:txBody>
      </p:sp>
      <p:sp>
        <p:nvSpPr>
          <p:cNvPr id="4" name="TextBox 3">
            <a:extLst>
              <a:ext uri="{FF2B5EF4-FFF2-40B4-BE49-F238E27FC236}">
                <a16:creationId xmlns:a16="http://schemas.microsoft.com/office/drawing/2014/main" id="{65CC080D-12A5-919A-D1AD-DD0E623A05F7}"/>
              </a:ext>
            </a:extLst>
          </p:cNvPr>
          <p:cNvSpPr txBox="1"/>
          <p:nvPr/>
        </p:nvSpPr>
        <p:spPr>
          <a:xfrm>
            <a:off x="2290354" y="5810474"/>
            <a:ext cx="10206575" cy="615553"/>
          </a:xfrm>
          <a:prstGeom prst="rect">
            <a:avLst/>
          </a:prstGeom>
          <a:noFill/>
        </p:spPr>
        <p:txBody>
          <a:bodyPr wrap="square" rtlCol="0">
            <a:spAutoFit/>
          </a:bodyPr>
          <a:lstStyle/>
          <a:p>
            <a:r>
              <a:rPr lang="en-SI" sz="1600" dirty="0">
                <a:latin typeface="Aptos" panose="020B0004020202020204" pitchFamily="34" charset="0"/>
              </a:rPr>
              <a:t>Prompt: A woman in a 20th Century kitchen</a:t>
            </a:r>
          </a:p>
          <a:p>
            <a:endParaRPr lang="en-SI" dirty="0">
              <a:latin typeface="Aptos" panose="020B0004020202020204" pitchFamily="34" charset="0"/>
            </a:endParaRPr>
          </a:p>
        </p:txBody>
      </p:sp>
      <p:pic>
        <p:nvPicPr>
          <p:cNvPr id="5" name="Picture 4">
            <a:extLst>
              <a:ext uri="{FF2B5EF4-FFF2-40B4-BE49-F238E27FC236}">
                <a16:creationId xmlns:a16="http://schemas.microsoft.com/office/drawing/2014/main" id="{17882C4C-3F74-BE73-11E9-578230CA22C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29587"/>
            <a:ext cx="9108315" cy="4572215"/>
          </a:xfrm>
          <a:prstGeom prst="rect">
            <a:avLst/>
          </a:prstGeom>
        </p:spPr>
      </p:pic>
      <p:pic>
        <p:nvPicPr>
          <p:cNvPr id="6" name="Slika 8">
            <a:extLst>
              <a:ext uri="{FF2B5EF4-FFF2-40B4-BE49-F238E27FC236}">
                <a16:creationId xmlns:a16="http://schemas.microsoft.com/office/drawing/2014/main" id="{F949DCEC-7A75-1C0A-A95C-38BAF5AD6308}"/>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9286240" y="1372561"/>
            <a:ext cx="2719443" cy="4483577"/>
          </a:xfrm>
          <a:prstGeom prst="rect">
            <a:avLst/>
          </a:prstGeom>
        </p:spPr>
      </p:pic>
      <p:sp>
        <p:nvSpPr>
          <p:cNvPr id="7" name="TextBox 6">
            <a:extLst>
              <a:ext uri="{FF2B5EF4-FFF2-40B4-BE49-F238E27FC236}">
                <a16:creationId xmlns:a16="http://schemas.microsoft.com/office/drawing/2014/main" id="{7E56C83E-3177-20C3-82C7-E42A362C353E}"/>
              </a:ext>
            </a:extLst>
          </p:cNvPr>
          <p:cNvSpPr txBox="1"/>
          <p:nvPr/>
        </p:nvSpPr>
        <p:spPr>
          <a:xfrm>
            <a:off x="9012537" y="5856138"/>
            <a:ext cx="11976140" cy="338554"/>
          </a:xfrm>
          <a:prstGeom prst="rect">
            <a:avLst/>
          </a:prstGeom>
          <a:noFill/>
        </p:spPr>
        <p:txBody>
          <a:bodyPr wrap="square">
            <a:spAutoFit/>
          </a:bodyPr>
          <a:lstStyle/>
          <a:p>
            <a:r>
              <a:rPr lang="en-SI" sz="1600" dirty="0">
                <a:latin typeface="Aptos" panose="020B0004020202020204" pitchFamily="34" charset="0"/>
              </a:rPr>
              <a:t>Almenak: </a:t>
            </a:r>
            <a:r>
              <a:rPr lang="en-SI" sz="1600" i="1" dirty="0">
                <a:latin typeface="Aptos" panose="020B0004020202020204" pitchFamily="34" charset="0"/>
              </a:rPr>
              <a:t>The Card Players I </a:t>
            </a:r>
            <a:r>
              <a:rPr lang="en-SI" sz="1600" dirty="0">
                <a:latin typeface="Aptos" panose="020B0004020202020204" pitchFamily="34" charset="0"/>
              </a:rPr>
              <a:t>(detail)</a:t>
            </a:r>
          </a:p>
        </p:txBody>
      </p:sp>
    </p:spTree>
    <p:extLst>
      <p:ext uri="{BB962C8B-B14F-4D97-AF65-F5344CB8AC3E}">
        <p14:creationId xmlns:p14="http://schemas.microsoft.com/office/powerpoint/2010/main" val="4130994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8F64137-EB57-6733-D0CD-CBDB1D1BD7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076152"/>
            <a:ext cx="9815332" cy="4892086"/>
          </a:xfrm>
          <a:prstGeom prst="rect">
            <a:avLst/>
          </a:prstGeom>
        </p:spPr>
      </p:pic>
      <p:sp>
        <p:nvSpPr>
          <p:cNvPr id="4" name="TextBox 3">
            <a:extLst>
              <a:ext uri="{FF2B5EF4-FFF2-40B4-BE49-F238E27FC236}">
                <a16:creationId xmlns:a16="http://schemas.microsoft.com/office/drawing/2014/main" id="{9E8FF6A5-4325-D0A0-C9B1-17332B671C05}"/>
              </a:ext>
            </a:extLst>
          </p:cNvPr>
          <p:cNvSpPr txBox="1"/>
          <p:nvPr/>
        </p:nvSpPr>
        <p:spPr>
          <a:xfrm>
            <a:off x="1730415" y="830063"/>
            <a:ext cx="11696218" cy="338554"/>
          </a:xfrm>
          <a:prstGeom prst="rect">
            <a:avLst/>
          </a:prstGeom>
          <a:noFill/>
        </p:spPr>
        <p:txBody>
          <a:bodyPr wrap="square">
            <a:spAutoFit/>
          </a:bodyPr>
          <a:lstStyle/>
          <a:p>
            <a:r>
              <a:rPr lang="en-SI" sz="1600" dirty="0">
                <a:latin typeface="Aptos" panose="020B0004020202020204" pitchFamily="34" charset="0"/>
              </a:rPr>
              <a:t>Expert  Captions                                                                                  Simple Captions                                                      Training Data </a:t>
            </a:r>
          </a:p>
        </p:txBody>
      </p:sp>
      <p:sp>
        <p:nvSpPr>
          <p:cNvPr id="5" name="TextBox 4">
            <a:extLst>
              <a:ext uri="{FF2B5EF4-FFF2-40B4-BE49-F238E27FC236}">
                <a16:creationId xmlns:a16="http://schemas.microsoft.com/office/drawing/2014/main" id="{1946468A-1AC8-1DCE-A563-1DBD6331DD36}"/>
              </a:ext>
            </a:extLst>
          </p:cNvPr>
          <p:cNvSpPr txBox="1"/>
          <p:nvPr/>
        </p:nvSpPr>
        <p:spPr>
          <a:xfrm>
            <a:off x="0" y="5984968"/>
            <a:ext cx="12685853" cy="584775"/>
          </a:xfrm>
          <a:prstGeom prst="rect">
            <a:avLst/>
          </a:prstGeom>
          <a:noFill/>
        </p:spPr>
        <p:txBody>
          <a:bodyPr wrap="square" rtlCol="0">
            <a:spAutoFit/>
          </a:bodyPr>
          <a:lstStyle/>
          <a:p>
            <a:r>
              <a:rPr lang="en-GB" sz="1600" dirty="0">
                <a:latin typeface="Aptos" panose="020B0004020202020204" pitchFamily="34" charset="0"/>
              </a:rPr>
              <a:t>Prompt: An elderly peddler showing trinkets to a peasant woman outside a cottage, depicted in the style of a 17th-century oil painting, with expressive gestures, ochre tones, and soft painterly edges</a:t>
            </a:r>
            <a:endParaRPr lang="en-SI" sz="1600" dirty="0">
              <a:latin typeface="Aptos" panose="020B0004020202020204" pitchFamily="34" charset="0"/>
            </a:endParaRPr>
          </a:p>
        </p:txBody>
      </p:sp>
      <p:pic>
        <p:nvPicPr>
          <p:cNvPr id="6" name="Slika 6">
            <a:extLst>
              <a:ext uri="{FF2B5EF4-FFF2-40B4-BE49-F238E27FC236}">
                <a16:creationId xmlns:a16="http://schemas.microsoft.com/office/drawing/2014/main" id="{1122A07B-124B-7A2B-FB4C-E53C4086ACAB}"/>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977377" y="1168617"/>
            <a:ext cx="1981738" cy="3722319"/>
          </a:xfrm>
          <a:prstGeom prst="rect">
            <a:avLst/>
          </a:prstGeom>
        </p:spPr>
      </p:pic>
      <p:sp>
        <p:nvSpPr>
          <p:cNvPr id="7" name="TextBox 6">
            <a:extLst>
              <a:ext uri="{FF2B5EF4-FFF2-40B4-BE49-F238E27FC236}">
                <a16:creationId xmlns:a16="http://schemas.microsoft.com/office/drawing/2014/main" id="{E960053D-423E-972D-873C-D8F3773BCB23}"/>
              </a:ext>
            </a:extLst>
          </p:cNvPr>
          <p:cNvSpPr txBox="1"/>
          <p:nvPr/>
        </p:nvSpPr>
        <p:spPr>
          <a:xfrm>
            <a:off x="9860934" y="4907666"/>
            <a:ext cx="2214623" cy="584775"/>
          </a:xfrm>
          <a:prstGeom prst="rect">
            <a:avLst/>
          </a:prstGeom>
          <a:noFill/>
        </p:spPr>
        <p:txBody>
          <a:bodyPr wrap="square" rtlCol="0">
            <a:spAutoFit/>
          </a:bodyPr>
          <a:lstStyle/>
          <a:p>
            <a:r>
              <a:rPr lang="en-SI" sz="1600" dirty="0">
                <a:latin typeface="Aptos" panose="020B0004020202020204" pitchFamily="34" charset="0"/>
              </a:rPr>
              <a:t>Almenak: </a:t>
            </a:r>
            <a:r>
              <a:rPr lang="en-SI" sz="1600" i="1" dirty="0">
                <a:latin typeface="Aptos" panose="020B0004020202020204" pitchFamily="34" charset="0"/>
              </a:rPr>
              <a:t>The Peddler </a:t>
            </a:r>
            <a:r>
              <a:rPr lang="en-SI" sz="1600" dirty="0">
                <a:latin typeface="Aptos" panose="020B0004020202020204" pitchFamily="34" charset="0"/>
              </a:rPr>
              <a:t>(detail)</a:t>
            </a:r>
          </a:p>
        </p:txBody>
      </p:sp>
    </p:spTree>
    <p:extLst>
      <p:ext uri="{BB962C8B-B14F-4D97-AF65-F5344CB8AC3E}">
        <p14:creationId xmlns:p14="http://schemas.microsoft.com/office/powerpoint/2010/main" val="3259914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E906C43B-4F01-479F-CD68-0A6774EA1399}"/>
              </a:ext>
            </a:extLst>
          </p:cNvPr>
          <p:cNvPicPr>
            <a:picLocks noChangeAspect="1"/>
          </p:cNvPicPr>
          <p:nvPr/>
        </p:nvPicPr>
        <p:blipFill>
          <a:blip r:embed="rId2" cstate="screen">
            <a:alphaModFix amt="94000"/>
            <a:extLst>
              <a:ext uri="{28A0092B-C50C-407E-A947-70E740481C1C}">
                <a14:useLocalDpi xmlns:a14="http://schemas.microsoft.com/office/drawing/2010/main"/>
              </a:ext>
            </a:extLst>
          </a:blip>
          <a:srcRect/>
          <a:stretch>
            <a:fillRect/>
          </a:stretch>
        </p:blipFill>
        <p:spPr>
          <a:xfrm>
            <a:off x="20" y="10"/>
            <a:ext cx="12191980" cy="6857990"/>
          </a:xfrm>
          <a:prstGeom prst="rect">
            <a:avLst/>
          </a:prstGeom>
          <a:noFill/>
        </p:spPr>
      </p:pic>
      <p:sp>
        <p:nvSpPr>
          <p:cNvPr id="3" name="TextBox 2">
            <a:extLst>
              <a:ext uri="{FF2B5EF4-FFF2-40B4-BE49-F238E27FC236}">
                <a16:creationId xmlns:a16="http://schemas.microsoft.com/office/drawing/2014/main" id="{B9F04274-48DC-4B9D-1C2F-7C0221BD54EA}"/>
              </a:ext>
            </a:extLst>
          </p:cNvPr>
          <p:cNvSpPr txBox="1"/>
          <p:nvPr/>
        </p:nvSpPr>
        <p:spPr>
          <a:xfrm>
            <a:off x="0" y="-180975"/>
            <a:ext cx="10515600" cy="1325563"/>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3200" b="1" dirty="0">
                <a:solidFill>
                  <a:srgbClr val="FFFFFF"/>
                </a:solidFill>
                <a:latin typeface="Aptos" panose="020B0004020202020204" pitchFamily="34" charset="0"/>
                <a:ea typeface="+mj-ea"/>
                <a:cs typeface="+mj-cs"/>
              </a:rPr>
              <a:t>What the Experiment Clarified</a:t>
            </a:r>
          </a:p>
        </p:txBody>
      </p:sp>
      <p:sp>
        <p:nvSpPr>
          <p:cNvPr id="5" name="TextBox 4">
            <a:extLst>
              <a:ext uri="{FF2B5EF4-FFF2-40B4-BE49-F238E27FC236}">
                <a16:creationId xmlns:a16="http://schemas.microsoft.com/office/drawing/2014/main" id="{DCEC9D42-CED1-9A9C-A05D-BBCD7E08327C}"/>
              </a:ext>
            </a:extLst>
          </p:cNvPr>
          <p:cNvSpPr txBox="1"/>
          <p:nvPr/>
        </p:nvSpPr>
        <p:spPr>
          <a:xfrm>
            <a:off x="2528104" y="1929796"/>
            <a:ext cx="10515600" cy="4351338"/>
          </a:xfrm>
          <a:prstGeom prst="rect">
            <a:avLst/>
          </a:prstGeom>
        </p:spPr>
        <p:txBody>
          <a:bodyPr vert="horz" lIns="91440" tIns="45720" rIns="91440" bIns="45720" rtlCol="0">
            <a:normAutofit/>
          </a:bodyPr>
          <a:lstStyle/>
          <a:p>
            <a:pPr marL="285750" lvl="0" indent="-228600" defTabSz="914400" fontAlgn="base">
              <a:lnSpc>
                <a:spcPct val="90000"/>
              </a:lnSpc>
              <a:spcBef>
                <a:spcPct val="0"/>
              </a:spcBef>
              <a:spcAft>
                <a:spcPts val="600"/>
              </a:spcAft>
              <a:buFont typeface="Arial" panose="020B0604020202020204" pitchFamily="34" charset="0"/>
              <a:buChar char="•"/>
            </a:pPr>
            <a:r>
              <a:rPr lang="en-US" altLang="en-SI" dirty="0">
                <a:solidFill>
                  <a:srgbClr val="FFFFFF"/>
                </a:solidFill>
                <a:latin typeface="Aptos" panose="020B0004020202020204" pitchFamily="34" charset="0"/>
              </a:rPr>
              <a:t>Even very small corpora can shift a pretrained diffusion model  </a:t>
            </a:r>
          </a:p>
          <a:p>
            <a:pPr marL="285750" lvl="0" indent="-228600" defTabSz="914400" fontAlgn="base">
              <a:lnSpc>
                <a:spcPct val="90000"/>
              </a:lnSpc>
              <a:spcBef>
                <a:spcPct val="0"/>
              </a:spcBef>
              <a:spcAft>
                <a:spcPts val="600"/>
              </a:spcAft>
              <a:buFont typeface="Arial" panose="020B0604020202020204" pitchFamily="34" charset="0"/>
              <a:buChar char="•"/>
            </a:pPr>
            <a:r>
              <a:rPr lang="en-US" altLang="en-SI" dirty="0" err="1">
                <a:solidFill>
                  <a:srgbClr val="FFFFFF"/>
                </a:solidFill>
                <a:latin typeface="Aptos" panose="020B0004020202020204" pitchFamily="34" charset="0"/>
              </a:rPr>
              <a:t>LoRA</a:t>
            </a:r>
            <a:r>
              <a:rPr lang="en-US" altLang="en-SI" dirty="0">
                <a:solidFill>
                  <a:srgbClr val="FFFFFF"/>
                </a:solidFill>
                <a:latin typeface="Aptos" panose="020B0004020202020204" pitchFamily="34" charset="0"/>
              </a:rPr>
              <a:t> worked better than </a:t>
            </a:r>
            <a:r>
              <a:rPr lang="en-US" altLang="en-SI" dirty="0" err="1">
                <a:solidFill>
                  <a:srgbClr val="FFFFFF"/>
                </a:solidFill>
                <a:latin typeface="Aptos" panose="020B0004020202020204" pitchFamily="34" charset="0"/>
              </a:rPr>
              <a:t>DreamBooth</a:t>
            </a:r>
            <a:r>
              <a:rPr lang="en-US" altLang="en-SI" dirty="0">
                <a:solidFill>
                  <a:srgbClr val="FFFFFF"/>
                </a:solidFill>
                <a:latin typeface="Aptos" panose="020B0004020202020204" pitchFamily="34" charset="0"/>
              </a:rPr>
              <a:t> </a:t>
            </a:r>
          </a:p>
          <a:p>
            <a:pPr marL="285750" lvl="0" indent="-228600" defTabSz="914400" fontAlgn="base">
              <a:lnSpc>
                <a:spcPct val="90000"/>
              </a:lnSpc>
              <a:spcBef>
                <a:spcPct val="0"/>
              </a:spcBef>
              <a:spcAft>
                <a:spcPts val="600"/>
              </a:spcAft>
              <a:buFont typeface="Arial" panose="020B0604020202020204" pitchFamily="34" charset="0"/>
              <a:buChar char="•"/>
            </a:pPr>
            <a:r>
              <a:rPr lang="en-US" altLang="en-SI" dirty="0">
                <a:solidFill>
                  <a:srgbClr val="FFFFFF"/>
                </a:solidFill>
                <a:latin typeface="Aptos" panose="020B0004020202020204" pitchFamily="34" charset="0"/>
              </a:rPr>
              <a:t>Captioning shaped semantic orientation more than style </a:t>
            </a:r>
          </a:p>
          <a:p>
            <a:pPr marL="285750" lvl="0" indent="-228600" defTabSz="914400" fontAlgn="base">
              <a:lnSpc>
                <a:spcPct val="90000"/>
              </a:lnSpc>
              <a:spcBef>
                <a:spcPct val="0"/>
              </a:spcBef>
              <a:spcAft>
                <a:spcPts val="600"/>
              </a:spcAft>
              <a:buFont typeface="Arial" panose="020B0604020202020204" pitchFamily="34" charset="0"/>
              <a:buChar char="•"/>
            </a:pPr>
            <a:r>
              <a:rPr lang="en-US" altLang="en-SI" dirty="0">
                <a:solidFill>
                  <a:srgbClr val="FFFFFF"/>
                </a:solidFill>
                <a:latin typeface="Aptos" panose="020B0004020202020204" pitchFamily="34" charset="0"/>
              </a:rPr>
              <a:t>Composition remained the major unresolved issue </a:t>
            </a:r>
          </a:p>
          <a:p>
            <a:pPr marL="285750" lvl="0" indent="-228600" defTabSz="914400" fontAlgn="base">
              <a:lnSpc>
                <a:spcPct val="90000"/>
              </a:lnSpc>
              <a:spcBef>
                <a:spcPct val="0"/>
              </a:spcBef>
              <a:spcAft>
                <a:spcPts val="600"/>
              </a:spcAft>
              <a:buFont typeface="Arial" panose="020B0604020202020204" pitchFamily="34" charset="0"/>
              <a:buChar char="•"/>
            </a:pPr>
            <a:r>
              <a:rPr lang="en-US" altLang="en-SI" dirty="0">
                <a:solidFill>
                  <a:srgbClr val="FFFFFF"/>
                </a:solidFill>
                <a:latin typeface="Aptos" panose="020B0004020202020204" pitchFamily="34" charset="0"/>
              </a:rPr>
              <a:t>With small datasets, structure matters as much as quantity</a:t>
            </a:r>
          </a:p>
        </p:txBody>
      </p:sp>
    </p:spTree>
    <p:extLst>
      <p:ext uri="{BB962C8B-B14F-4D97-AF65-F5344CB8AC3E}">
        <p14:creationId xmlns:p14="http://schemas.microsoft.com/office/powerpoint/2010/main" val="2242459564"/>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5151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D781CD2-49A7-908D-9D7B-4D45522F7790}"/>
              </a:ext>
            </a:extLst>
          </p:cNvPr>
          <p:cNvSpPr txBox="1"/>
          <p:nvPr/>
        </p:nvSpPr>
        <p:spPr>
          <a:xfrm>
            <a:off x="1749891" y="950457"/>
            <a:ext cx="12465934" cy="2585323"/>
          </a:xfrm>
          <a:prstGeom prst="rect">
            <a:avLst/>
          </a:prstGeom>
          <a:noFill/>
        </p:spPr>
        <p:txBody>
          <a:bodyPr wrap="square">
            <a:spAutoFit/>
          </a:bodyPr>
          <a:lstStyle/>
          <a:p>
            <a:r>
              <a:rPr lang="en-GB" dirty="0">
                <a:latin typeface="Aptos" panose="020B0004020202020204" pitchFamily="34" charset="0"/>
              </a:rPr>
              <a:t>Image Corpus: </a:t>
            </a:r>
          </a:p>
          <a:p>
            <a:pPr marL="285750" indent="-285750">
              <a:buFont typeface="Arial" panose="020B0604020202020204" pitchFamily="34" charset="0"/>
              <a:buChar char="•"/>
            </a:pPr>
            <a:r>
              <a:rPr lang="en-GB" dirty="0">
                <a:latin typeface="Aptos" panose="020B0004020202020204" pitchFamily="34" charset="0"/>
              </a:rPr>
              <a:t>99 fragments cropped from 4 preserved works</a:t>
            </a:r>
          </a:p>
          <a:p>
            <a:endParaRPr lang="en-GB" dirty="0">
              <a:latin typeface="Aptos" panose="020B0004020202020204" pitchFamily="34" charset="0"/>
            </a:endParaRPr>
          </a:p>
          <a:p>
            <a:r>
              <a:rPr lang="en-GB" dirty="0">
                <a:latin typeface="Aptos" panose="020B0004020202020204" pitchFamily="34" charset="0"/>
              </a:rPr>
              <a:t>Captions created in 4 distinct styles:</a:t>
            </a:r>
          </a:p>
          <a:p>
            <a:pPr marL="285750" indent="-285750">
              <a:buFont typeface="Arial" panose="020B0604020202020204" pitchFamily="34" charset="0"/>
              <a:buChar char="•"/>
            </a:pPr>
            <a:r>
              <a:rPr lang="en-GB" dirty="0">
                <a:latin typeface="Aptos" panose="020B0004020202020204" pitchFamily="34" charset="0"/>
              </a:rPr>
              <a:t>Simple (Human) </a:t>
            </a:r>
          </a:p>
          <a:p>
            <a:pPr marL="285750" indent="-285750">
              <a:buFont typeface="Arial" panose="020B0604020202020204" pitchFamily="34" charset="0"/>
              <a:buChar char="•"/>
            </a:pPr>
            <a:r>
              <a:rPr lang="en-GB" dirty="0">
                <a:latin typeface="Aptos" panose="020B0004020202020204" pitchFamily="34" charset="0"/>
              </a:rPr>
              <a:t>Expert (Art Historian) </a:t>
            </a:r>
          </a:p>
          <a:p>
            <a:pPr marL="285750" indent="-285750">
              <a:buFont typeface="Arial" panose="020B0604020202020204" pitchFamily="34" charset="0"/>
              <a:buChar char="•"/>
            </a:pPr>
            <a:r>
              <a:rPr lang="en-GB" dirty="0">
                <a:latin typeface="Aptos" panose="020B0004020202020204" pitchFamily="34" charset="0"/>
              </a:rPr>
              <a:t>VLM (AI-generated full  sentence descriptions)</a:t>
            </a:r>
          </a:p>
          <a:p>
            <a:pPr marL="285750" indent="-285750">
              <a:buFont typeface="Arial" panose="020B0604020202020204" pitchFamily="34" charset="0"/>
              <a:buChar char="•"/>
            </a:pPr>
            <a:r>
              <a:rPr lang="en-GB" dirty="0">
                <a:latin typeface="Aptos" panose="020B0004020202020204" pitchFamily="34" charset="0"/>
              </a:rPr>
              <a:t>CLIP Tags (AI-generated keywords/textual tags)</a:t>
            </a:r>
          </a:p>
          <a:p>
            <a:pPr>
              <a:buNone/>
            </a:pPr>
            <a:endParaRPr lang="en-S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8426AB3B-4CBC-9AA9-0537-A81B7F167F96}"/>
              </a:ext>
            </a:extLst>
          </p:cNvPr>
          <p:cNvSpPr>
            <a:spLocks noGrp="1"/>
          </p:cNvSpPr>
          <p:nvPr>
            <p:ph type="title"/>
          </p:nvPr>
        </p:nvSpPr>
        <p:spPr>
          <a:xfrm>
            <a:off x="0" y="-293586"/>
            <a:ext cx="12569456" cy="1325563"/>
          </a:xfrm>
        </p:spPr>
        <p:txBody>
          <a:bodyPr>
            <a:normAutofit/>
          </a:bodyPr>
          <a:lstStyle/>
          <a:p>
            <a:r>
              <a:rPr lang="en-SI" sz="3200" b="1" dirty="0">
                <a:latin typeface="Aptos" panose="020B0004020202020204" pitchFamily="34" charset="0"/>
              </a:rPr>
              <a:t>The Dataset</a:t>
            </a:r>
          </a:p>
        </p:txBody>
      </p:sp>
      <p:sp>
        <p:nvSpPr>
          <p:cNvPr id="11" name="TextBox 10">
            <a:extLst>
              <a:ext uri="{FF2B5EF4-FFF2-40B4-BE49-F238E27FC236}">
                <a16:creationId xmlns:a16="http://schemas.microsoft.com/office/drawing/2014/main" id="{572185A4-210F-34BB-4731-38CFAF4787DB}"/>
              </a:ext>
            </a:extLst>
          </p:cNvPr>
          <p:cNvSpPr txBox="1"/>
          <p:nvPr/>
        </p:nvSpPr>
        <p:spPr>
          <a:xfrm>
            <a:off x="57145" y="5905163"/>
            <a:ext cx="12241207" cy="873701"/>
          </a:xfrm>
          <a:prstGeom prst="rect">
            <a:avLst/>
          </a:prstGeom>
          <a:noFill/>
        </p:spPr>
        <p:txBody>
          <a:bodyPr wrap="square">
            <a:spAutoFit/>
          </a:bodyPr>
          <a:lstStyle/>
          <a:p>
            <a:pPr>
              <a:lnSpc>
                <a:spcPct val="107000"/>
              </a:lnSpc>
              <a:spcAft>
                <a:spcPts val="800"/>
              </a:spcAft>
              <a:buNone/>
            </a:pPr>
            <a:r>
              <a:rPr lang="sl-SI" sz="1600" b="1" dirty="0">
                <a:effectLst/>
                <a:latin typeface="Aptos" panose="020B0004020202020204" pitchFamily="34" charset="0"/>
                <a:ea typeface="Calibri" panose="020F0502020204030204" pitchFamily="34" charset="0"/>
                <a:cs typeface="Times New Roman" panose="02020603050405020304" pitchFamily="18" charset="0"/>
              </a:rPr>
              <a:t>CLIP</a:t>
            </a:r>
            <a:r>
              <a:rPr lang="sl-SI" sz="1600" dirty="0">
                <a:effectLst/>
                <a:latin typeface="Aptos" panose="020B0004020202020204" pitchFamily="34" charset="0"/>
                <a:ea typeface="Calibri" panose="020F0502020204030204" pitchFamily="34" charset="0"/>
                <a:cs typeface="Times New Roman" panose="02020603050405020304" pitchFamily="18" charset="0"/>
              </a:rPr>
              <a:t>: a painting of a turkey, high detail baroque oil painting, detailed baroque oil painting, ( rembrandt ), anthropomorphized chicken, the bird is wearing a bowtie, giuseppe arcimboldo walter white, 18th century oil painting, 18th century oil painting, coxcomb, with the beak of an eagle, flemish painting</a:t>
            </a:r>
            <a:endParaRPr lang="en-SI" sz="1600" dirty="0">
              <a:effectLst/>
              <a:latin typeface="Aptos" panose="020B0004020202020204" pitchFamily="34"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A374ABE2-C470-79FD-090B-6432A2D21C8F}"/>
              </a:ext>
            </a:extLst>
          </p:cNvPr>
          <p:cNvSpPr txBox="1"/>
          <p:nvPr/>
        </p:nvSpPr>
        <p:spPr>
          <a:xfrm>
            <a:off x="94779" y="4506903"/>
            <a:ext cx="12097221" cy="1400640"/>
          </a:xfrm>
          <a:prstGeom prst="rect">
            <a:avLst/>
          </a:prstGeom>
          <a:noFill/>
        </p:spPr>
        <p:txBody>
          <a:bodyPr wrap="square">
            <a:spAutoFit/>
          </a:bodyPr>
          <a:lstStyle/>
          <a:p>
            <a:pPr>
              <a:lnSpc>
                <a:spcPct val="107000"/>
              </a:lnSpc>
              <a:spcAft>
                <a:spcPts val="800"/>
              </a:spcAft>
              <a:buNone/>
            </a:pPr>
            <a:r>
              <a:rPr lang="sl-SI" sz="1600" b="1" dirty="0">
                <a:effectLst/>
                <a:latin typeface="Aptos" panose="020B0004020202020204" pitchFamily="34" charset="0"/>
                <a:ea typeface="Calibri" panose="020F0502020204030204" pitchFamily="34" charset="0"/>
                <a:cs typeface="Times New Roman" panose="02020603050405020304" pitchFamily="18" charset="0"/>
              </a:rPr>
              <a:t>VLM</a:t>
            </a:r>
            <a:r>
              <a:rPr lang="sl-SI" sz="1600" dirty="0">
                <a:effectLst/>
                <a:latin typeface="Aptos" panose="020B0004020202020204" pitchFamily="34" charset="0"/>
                <a:ea typeface="Calibri" panose="020F0502020204030204" pitchFamily="34" charset="0"/>
                <a:cs typeface="Times New Roman" panose="02020603050405020304" pitchFamily="18" charset="0"/>
              </a:rPr>
              <a:t>: The image is a close-up of a turkey's head and neck. The turkey is facing towards the left side of the image, with its head turned slightly to the right. The head of the turkey is covered in red feathers, which appear to be roosters. The feathers are arranged in a rooster-like pattern, with some overlapping each other. The beak is slightly open, and the eyes are looking directly at the viewer. The background is a dark blue, and there is a white curtain visible in the background. The painting is done in a realistic style, with loose brushstrokes and vibrant colors.</a:t>
            </a:r>
            <a:endParaRPr lang="en-SI" sz="1600" dirty="0">
              <a:effectLst/>
              <a:latin typeface="Aptos" panose="020B000402020202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EB01E0E6-C9E5-95CE-49ED-A5285FF41E90}"/>
              </a:ext>
            </a:extLst>
          </p:cNvPr>
          <p:cNvSpPr txBox="1"/>
          <p:nvPr/>
        </p:nvSpPr>
        <p:spPr>
          <a:xfrm>
            <a:off x="-130347" y="4181613"/>
            <a:ext cx="12227568" cy="346826"/>
          </a:xfrm>
          <a:prstGeom prst="rect">
            <a:avLst/>
          </a:prstGeom>
          <a:noFill/>
        </p:spPr>
        <p:txBody>
          <a:bodyPr wrap="square">
            <a:spAutoFit/>
          </a:bodyPr>
          <a:lstStyle/>
          <a:p>
            <a:pPr marL="228600">
              <a:lnSpc>
                <a:spcPct val="107000"/>
              </a:lnSpc>
              <a:spcAft>
                <a:spcPts val="800"/>
              </a:spcAft>
              <a:buNone/>
            </a:pPr>
            <a:r>
              <a:rPr lang="en-GB" sz="1600" b="1" kern="100" dirty="0">
                <a:latin typeface="Aptos" panose="020B0004020202020204" pitchFamily="34" charset="0"/>
                <a:ea typeface="Calibri" panose="020F0502020204030204" pitchFamily="34" charset="0"/>
                <a:cs typeface="Times New Roman" panose="02020603050405020304" pitchFamily="18" charset="0"/>
              </a:rPr>
              <a:t>Expert</a:t>
            </a:r>
            <a:r>
              <a:rPr lang="en-GB" sz="1600" kern="100" dirty="0">
                <a:latin typeface="Aptos" panose="020B0004020202020204" pitchFamily="34" charset="0"/>
                <a:ea typeface="Calibri" panose="020F0502020204030204" pitchFamily="34" charset="0"/>
                <a:cs typeface="Times New Roman" panose="02020603050405020304" pitchFamily="18" charset="0"/>
              </a:rPr>
              <a:t>: </a:t>
            </a:r>
            <a:r>
              <a:rPr lang="en-GB" sz="1600" kern="100" dirty="0">
                <a:effectLst/>
                <a:latin typeface="Aptos" panose="020B0004020202020204" pitchFamily="34" charset="0"/>
                <a:ea typeface="Calibri" panose="020F0502020204030204" pitchFamily="34" charset="0"/>
                <a:cs typeface="Times New Roman" panose="02020603050405020304" pitchFamily="18" charset="0"/>
              </a:rPr>
              <a:t>A turkey, 17</a:t>
            </a:r>
            <a:r>
              <a:rPr lang="en-GB" sz="1600" kern="100" baseline="30000" dirty="0">
                <a:effectLst/>
                <a:latin typeface="Aptos" panose="020B0004020202020204" pitchFamily="34" charset="0"/>
                <a:ea typeface="Calibri" panose="020F0502020204030204" pitchFamily="34" charset="0"/>
                <a:cs typeface="Times New Roman" panose="02020603050405020304" pitchFamily="18" charset="0"/>
              </a:rPr>
              <a:t>th</a:t>
            </a:r>
            <a:r>
              <a:rPr lang="en-GB" sz="1600" kern="100" dirty="0">
                <a:effectLst/>
                <a:latin typeface="Aptos" panose="020B0004020202020204" pitchFamily="34" charset="0"/>
                <a:ea typeface="Calibri" panose="020F0502020204030204" pitchFamily="34" charset="0"/>
                <a:cs typeface="Times New Roman" panose="02020603050405020304" pitchFamily="18" charset="0"/>
              </a:rPr>
              <a:t> century, genre painting, highly realistic, low-life genre, resembling Giacomo Ceruti, resembling Michiel </a:t>
            </a:r>
            <a:r>
              <a:rPr lang="en-GB" sz="1600" kern="100" dirty="0" err="1">
                <a:effectLst/>
                <a:latin typeface="Aptos" panose="020B0004020202020204" pitchFamily="34" charset="0"/>
                <a:ea typeface="Calibri" panose="020F0502020204030204" pitchFamily="34" charset="0"/>
                <a:cs typeface="Times New Roman" panose="02020603050405020304" pitchFamily="18" charset="0"/>
              </a:rPr>
              <a:t>Sweerts</a:t>
            </a:r>
            <a:endParaRPr lang="en-SI" sz="1600" kern="100" dirty="0">
              <a:effectLst/>
              <a:latin typeface="Aptos" panose="020B0004020202020204" pitchFamily="34" charset="0"/>
              <a:ea typeface="Calibri" panose="020F0502020204030204" pitchFamily="34" charset="0"/>
              <a:cs typeface="Times New Roman" panose="02020603050405020304" pitchFamily="18" charset="0"/>
            </a:endParaRPr>
          </a:p>
        </p:txBody>
      </p:sp>
      <p:pic>
        <p:nvPicPr>
          <p:cNvPr id="14" name="Picture 13">
            <a:extLst>
              <a:ext uri="{FF2B5EF4-FFF2-40B4-BE49-F238E27FC236}">
                <a16:creationId xmlns:a16="http://schemas.microsoft.com/office/drawing/2014/main" id="{1DA70EBA-AC25-900E-9B01-202ADA841D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82858" y="194145"/>
            <a:ext cx="3860592" cy="3860592"/>
          </a:xfrm>
          <a:prstGeom prst="rect">
            <a:avLst/>
          </a:prstGeom>
        </p:spPr>
      </p:pic>
      <p:sp>
        <p:nvSpPr>
          <p:cNvPr id="15" name="TextBox 14">
            <a:extLst>
              <a:ext uri="{FF2B5EF4-FFF2-40B4-BE49-F238E27FC236}">
                <a16:creationId xmlns:a16="http://schemas.microsoft.com/office/drawing/2014/main" id="{258461AE-1D6E-97A9-6A6B-D6B48AC8F8B6}"/>
              </a:ext>
            </a:extLst>
          </p:cNvPr>
          <p:cNvSpPr txBox="1"/>
          <p:nvPr/>
        </p:nvSpPr>
        <p:spPr>
          <a:xfrm>
            <a:off x="57145" y="3843059"/>
            <a:ext cx="6956854" cy="338554"/>
          </a:xfrm>
          <a:prstGeom prst="rect">
            <a:avLst/>
          </a:prstGeom>
          <a:noFill/>
        </p:spPr>
        <p:txBody>
          <a:bodyPr wrap="square" rtlCol="0">
            <a:spAutoFit/>
          </a:bodyPr>
          <a:lstStyle/>
          <a:p>
            <a:r>
              <a:rPr lang="en-GB" sz="1600" b="1" dirty="0">
                <a:latin typeface="Aptos" panose="020B0004020202020204" pitchFamily="34" charset="0"/>
              </a:rPr>
              <a:t> S</a:t>
            </a:r>
            <a:r>
              <a:rPr lang="en-SI" sz="1600" b="1" dirty="0">
                <a:latin typeface="Aptos" panose="020B0004020202020204" pitchFamily="34" charset="0"/>
              </a:rPr>
              <a:t>imple</a:t>
            </a:r>
            <a:r>
              <a:rPr lang="en-SI" sz="1600" dirty="0">
                <a:latin typeface="Aptos" panose="020B0004020202020204" pitchFamily="34" charset="0"/>
              </a:rPr>
              <a:t>: turkey, head, eyes, neck </a:t>
            </a:r>
          </a:p>
        </p:txBody>
      </p:sp>
      <p:sp>
        <p:nvSpPr>
          <p:cNvPr id="16" name="Right Arrow 15">
            <a:extLst>
              <a:ext uri="{FF2B5EF4-FFF2-40B4-BE49-F238E27FC236}">
                <a16:creationId xmlns:a16="http://schemas.microsoft.com/office/drawing/2014/main" id="{74CAB29C-9A31-5219-4DAC-7501C8F1BA60}"/>
              </a:ext>
            </a:extLst>
          </p:cNvPr>
          <p:cNvSpPr/>
          <p:nvPr/>
        </p:nvSpPr>
        <p:spPr>
          <a:xfrm>
            <a:off x="6821714" y="1190903"/>
            <a:ext cx="1161144" cy="37051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p>
        </p:txBody>
      </p:sp>
      <p:sp>
        <p:nvSpPr>
          <p:cNvPr id="17" name="Bent Up Arrow 16">
            <a:extLst>
              <a:ext uri="{FF2B5EF4-FFF2-40B4-BE49-F238E27FC236}">
                <a16:creationId xmlns:a16="http://schemas.microsoft.com/office/drawing/2014/main" id="{000E1F88-37C4-A188-21E1-74AC47F75EF1}"/>
              </a:ext>
            </a:extLst>
          </p:cNvPr>
          <p:cNvSpPr/>
          <p:nvPr/>
        </p:nvSpPr>
        <p:spPr>
          <a:xfrm rot="10800000">
            <a:off x="770176" y="2481943"/>
            <a:ext cx="798286" cy="947057"/>
          </a:xfrm>
          <a:prstGeom prst="ben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135879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32CA1CC-B69A-B071-231F-CC7A3CCDED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4691" y="211281"/>
            <a:ext cx="2719810" cy="2719810"/>
          </a:xfrm>
          <a:prstGeom prst="rect">
            <a:avLst/>
          </a:prstGeom>
        </p:spPr>
      </p:pic>
      <p:sp>
        <p:nvSpPr>
          <p:cNvPr id="4" name="TextBox 3">
            <a:extLst>
              <a:ext uri="{FF2B5EF4-FFF2-40B4-BE49-F238E27FC236}">
                <a16:creationId xmlns:a16="http://schemas.microsoft.com/office/drawing/2014/main" id="{A588A6C9-1D71-2B3D-5D54-DE30697E4AB3}"/>
              </a:ext>
            </a:extLst>
          </p:cNvPr>
          <p:cNvSpPr txBox="1"/>
          <p:nvPr/>
        </p:nvSpPr>
        <p:spPr>
          <a:xfrm>
            <a:off x="2910942" y="573582"/>
            <a:ext cx="9432572" cy="1400640"/>
          </a:xfrm>
          <a:prstGeom prst="rect">
            <a:avLst/>
          </a:prstGeom>
          <a:noFill/>
        </p:spPr>
        <p:txBody>
          <a:bodyPr wrap="square">
            <a:spAutoFit/>
          </a:bodyPr>
          <a:lstStyle/>
          <a:p>
            <a:pPr marL="228600">
              <a:lnSpc>
                <a:spcPct val="107000"/>
              </a:lnSpc>
              <a:spcAft>
                <a:spcPts val="800"/>
              </a:spcAft>
              <a:buNone/>
            </a:pPr>
            <a:r>
              <a:rPr lang="en-GB" sz="1600" kern="100" dirty="0">
                <a:effectLst/>
                <a:latin typeface="Aptos" panose="020B0004020202020204" pitchFamily="34" charset="0"/>
                <a:ea typeface="Calibri" panose="020F0502020204030204" pitchFamily="34" charset="0"/>
                <a:cs typeface="Times New Roman" panose="02020603050405020304" pitchFamily="18" charset="0"/>
              </a:rPr>
              <a:t>Expert: Painting, oil on canvas, depicting a boy of approximately 15 years of age, sitting in a dark courtyard and feeding a turkey. A boy has a sad and numb expression on his face. Realistic portrayal of working boy, and a portrayal of poverty. In the back of the painting two hens are depicted. In the style of Italian genre painting. Inspired by Flemish and Dutch Caravaggisti. Genre scene from the second half of the 17th century, low life genre. Brown and earthy colour palette. </a:t>
            </a:r>
            <a:endParaRPr lang="en-SI" sz="1600" kern="100" dirty="0">
              <a:effectLst/>
              <a:latin typeface="Aptos" panose="020B000402020202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4A7F2CE8-C1D5-E8E4-CB27-5E62D020AB07}"/>
              </a:ext>
            </a:extLst>
          </p:cNvPr>
          <p:cNvSpPr txBox="1"/>
          <p:nvPr/>
        </p:nvSpPr>
        <p:spPr>
          <a:xfrm>
            <a:off x="3114813" y="2005000"/>
            <a:ext cx="9228701" cy="1137171"/>
          </a:xfrm>
          <a:prstGeom prst="rect">
            <a:avLst/>
          </a:prstGeom>
          <a:noFill/>
        </p:spPr>
        <p:txBody>
          <a:bodyPr wrap="square">
            <a:spAutoFit/>
          </a:bodyPr>
          <a:lstStyle/>
          <a:p>
            <a:pPr>
              <a:lnSpc>
                <a:spcPct val="107000"/>
              </a:lnSpc>
              <a:spcAft>
                <a:spcPts val="800"/>
              </a:spcAft>
              <a:buNone/>
            </a:pPr>
            <a:r>
              <a:rPr lang="sl-SI" sz="1600" dirty="0">
                <a:effectLst/>
                <a:latin typeface="Aptos" panose="020B0004020202020204" pitchFamily="34" charset="0"/>
                <a:ea typeface="Calibri" panose="020F0502020204030204" pitchFamily="34" charset="0"/>
                <a:cs typeface="Times New Roman" panose="02020603050405020304" pitchFamily="18" charset="0"/>
              </a:rPr>
              <a:t>CLIP: a painting of a man holding a chicken, inspired by David Teniers the Younger, inspired by David Teniers the Elder, inspired by David Teniers III, inspired by Pieter Lastman, inspired by Pieter Claesz, inspired by Jan Steen, dutch golden age painting, inspired by Friedrich von Amerling, by David Teniers III, inspired by Willem van Aelst</a:t>
            </a:r>
            <a:endParaRPr lang="en-SI" sz="1600" dirty="0">
              <a:effectLst/>
              <a:latin typeface="Aptos" panose="020B000402020202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AA65323E-4813-7533-CC17-749FE197AFFF}"/>
              </a:ext>
            </a:extLst>
          </p:cNvPr>
          <p:cNvSpPr txBox="1"/>
          <p:nvPr/>
        </p:nvSpPr>
        <p:spPr>
          <a:xfrm>
            <a:off x="0" y="3172949"/>
            <a:ext cx="12192001" cy="1400640"/>
          </a:xfrm>
          <a:prstGeom prst="rect">
            <a:avLst/>
          </a:prstGeom>
          <a:noFill/>
        </p:spPr>
        <p:txBody>
          <a:bodyPr wrap="square">
            <a:spAutoFit/>
          </a:bodyPr>
          <a:lstStyle/>
          <a:p>
            <a:pPr>
              <a:lnSpc>
                <a:spcPct val="107000"/>
              </a:lnSpc>
              <a:spcAft>
                <a:spcPts val="800"/>
              </a:spcAft>
              <a:buNone/>
            </a:pPr>
            <a:r>
              <a:rPr lang="sl-SI" sz="1600" dirty="0">
                <a:effectLst/>
                <a:latin typeface="Aptos" panose="020B0004020202020204" pitchFamily="34" charset="0"/>
                <a:ea typeface="Calibri" panose="020F0502020204030204" pitchFamily="34" charset="0"/>
                <a:cs typeface="Times New Roman" panose="02020603050405020304" pitchFamily="18" charset="0"/>
              </a:rPr>
              <a:t>VLM: The image is a painting of a young man sitting on a chair with a rooster in his lap. The man is wearing a black jacket, white pants, and black boots. He has a serious expression on his face and is looking directly at the viewer. The rooster is a light brown color with a red comb and is resting its head on the armrest of the chair. In front of the man, there is a wooden bowl filled with black pebbles. Behind the man is a brick wall with a window and a wooden bench. On the left side of the image, there are two chickens sitting on the bench. The painting is done in a realistic style with loose brushstrokes and vibrant colors.</a:t>
            </a:r>
            <a:endParaRPr lang="en-SI" sz="1600" dirty="0">
              <a:effectLst/>
              <a:latin typeface="Aptos" panose="020B000402020202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102ABAE3-75B7-B522-9BE5-0815BA05409F}"/>
              </a:ext>
            </a:extLst>
          </p:cNvPr>
          <p:cNvSpPr txBox="1"/>
          <p:nvPr/>
        </p:nvSpPr>
        <p:spPr>
          <a:xfrm>
            <a:off x="3114813" y="204250"/>
            <a:ext cx="6964326" cy="338554"/>
          </a:xfrm>
          <a:prstGeom prst="rect">
            <a:avLst/>
          </a:prstGeom>
          <a:noFill/>
        </p:spPr>
        <p:txBody>
          <a:bodyPr wrap="square" rtlCol="0">
            <a:spAutoFit/>
          </a:bodyPr>
          <a:lstStyle/>
          <a:p>
            <a:r>
              <a:rPr lang="en-SI" sz="1600" dirty="0">
                <a:latin typeface="Aptos" panose="020B0004020202020204" pitchFamily="34" charset="0"/>
              </a:rPr>
              <a:t>Simple: boy turkey sitting face gestures background </a:t>
            </a:r>
          </a:p>
        </p:txBody>
      </p:sp>
    </p:spTree>
    <p:extLst>
      <p:ext uri="{BB962C8B-B14F-4D97-AF65-F5344CB8AC3E}">
        <p14:creationId xmlns:p14="http://schemas.microsoft.com/office/powerpoint/2010/main" val="540466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72649-DAE3-7C4A-B414-9B1DC1EBC652}"/>
              </a:ext>
            </a:extLst>
          </p:cNvPr>
          <p:cNvSpPr>
            <a:spLocks noGrp="1"/>
          </p:cNvSpPr>
          <p:nvPr>
            <p:ph type="title"/>
          </p:nvPr>
        </p:nvSpPr>
        <p:spPr>
          <a:xfrm>
            <a:off x="0" y="-122566"/>
            <a:ext cx="10515600" cy="1325563"/>
          </a:xfrm>
        </p:spPr>
        <p:txBody>
          <a:bodyPr>
            <a:normAutofit/>
          </a:bodyPr>
          <a:lstStyle/>
          <a:p>
            <a:r>
              <a:rPr lang="en-GB" sz="3200" b="1" dirty="0">
                <a:latin typeface="Aptos" panose="020B0004020202020204" pitchFamily="34" charset="0"/>
              </a:rPr>
              <a:t>Joannes </a:t>
            </a:r>
            <a:r>
              <a:rPr lang="en-GB" sz="3200" b="1" dirty="0" err="1">
                <a:latin typeface="Aptos" panose="020B0004020202020204" pitchFamily="34" charset="0"/>
              </a:rPr>
              <a:t>Almenak</a:t>
            </a:r>
            <a:r>
              <a:rPr lang="en-GB" sz="3200" b="1" dirty="0">
                <a:latin typeface="Aptos" panose="020B0004020202020204" pitchFamily="34" charset="0"/>
              </a:rPr>
              <a:t> </a:t>
            </a:r>
            <a:r>
              <a:rPr lang="en-GB" sz="2000" dirty="0">
                <a:latin typeface="Aptos" panose="020B0004020202020204" pitchFamily="34" charset="0"/>
              </a:rPr>
              <a:t>(c. 1640 – after 1684) </a:t>
            </a:r>
            <a:br>
              <a:rPr lang="en-GB" sz="3200" b="1" dirty="0">
                <a:latin typeface="Aptos" panose="020B0004020202020204" pitchFamily="34" charset="0"/>
              </a:rPr>
            </a:br>
            <a:endParaRPr lang="en-SI" sz="3200" dirty="0">
              <a:latin typeface="Aptos" panose="020B0004020202020204" pitchFamily="34" charset="0"/>
            </a:endParaRPr>
          </a:p>
        </p:txBody>
      </p:sp>
      <p:pic>
        <p:nvPicPr>
          <p:cNvPr id="9" name="Slika 8">
            <a:extLst>
              <a:ext uri="{FF2B5EF4-FFF2-40B4-BE49-F238E27FC236}">
                <a16:creationId xmlns:a16="http://schemas.microsoft.com/office/drawing/2014/main" id="{4BD07FE8-13F2-D647-6624-48ED1F26277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3134" y="868517"/>
            <a:ext cx="4888152" cy="2824095"/>
          </a:xfrm>
          <a:prstGeom prst="rect">
            <a:avLst/>
          </a:prstGeom>
        </p:spPr>
      </p:pic>
      <p:pic>
        <p:nvPicPr>
          <p:cNvPr id="10" name="Slika 6">
            <a:extLst>
              <a:ext uri="{FF2B5EF4-FFF2-40B4-BE49-F238E27FC236}">
                <a16:creationId xmlns:a16="http://schemas.microsoft.com/office/drawing/2014/main" id="{6317F12F-ACAC-965E-98BE-CA5AE24C3E2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55387" y="877882"/>
            <a:ext cx="2400529" cy="2826311"/>
          </a:xfrm>
          <a:prstGeom prst="rect">
            <a:avLst/>
          </a:prstGeom>
        </p:spPr>
      </p:pic>
      <p:pic>
        <p:nvPicPr>
          <p:cNvPr id="11" name="Slika 10">
            <a:extLst>
              <a:ext uri="{FF2B5EF4-FFF2-40B4-BE49-F238E27FC236}">
                <a16:creationId xmlns:a16="http://schemas.microsoft.com/office/drawing/2014/main" id="{A6DF8CD9-B882-2B36-1B22-E0691E9D7BC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3342" y="4041466"/>
            <a:ext cx="4888152" cy="2476173"/>
          </a:xfrm>
          <a:prstGeom prst="rect">
            <a:avLst/>
          </a:prstGeom>
        </p:spPr>
      </p:pic>
      <p:pic>
        <p:nvPicPr>
          <p:cNvPr id="12" name="Slika 4">
            <a:extLst>
              <a:ext uri="{FF2B5EF4-FFF2-40B4-BE49-F238E27FC236}">
                <a16:creationId xmlns:a16="http://schemas.microsoft.com/office/drawing/2014/main" id="{669A152F-11DD-D75E-6318-6E67EDE090F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74241" y="4041466"/>
            <a:ext cx="2481717" cy="2489615"/>
          </a:xfrm>
          <a:prstGeom prst="rect">
            <a:avLst/>
          </a:prstGeom>
        </p:spPr>
      </p:pic>
      <p:pic>
        <p:nvPicPr>
          <p:cNvPr id="13" name="Slika 4">
            <a:extLst>
              <a:ext uri="{FF2B5EF4-FFF2-40B4-BE49-F238E27FC236}">
                <a16:creationId xmlns:a16="http://schemas.microsoft.com/office/drawing/2014/main" id="{E41275F9-D2FF-ABF2-0465-0844345499B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930244" y="4014206"/>
            <a:ext cx="3147235" cy="2503433"/>
          </a:xfrm>
          <a:prstGeom prst="rect">
            <a:avLst/>
          </a:prstGeom>
        </p:spPr>
      </p:pic>
      <p:pic>
        <p:nvPicPr>
          <p:cNvPr id="14" name="Slika 2">
            <a:extLst>
              <a:ext uri="{FF2B5EF4-FFF2-40B4-BE49-F238E27FC236}">
                <a16:creationId xmlns:a16="http://schemas.microsoft.com/office/drawing/2014/main" id="{D5D1C03E-DA2F-AB04-9A21-0BA909AE567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934023" y="888028"/>
            <a:ext cx="2074843" cy="2816165"/>
          </a:xfrm>
          <a:prstGeom prst="rect">
            <a:avLst/>
          </a:prstGeom>
        </p:spPr>
      </p:pic>
      <p:sp>
        <p:nvSpPr>
          <p:cNvPr id="16" name="TextBox 15">
            <a:extLst>
              <a:ext uri="{FF2B5EF4-FFF2-40B4-BE49-F238E27FC236}">
                <a16:creationId xmlns:a16="http://schemas.microsoft.com/office/drawing/2014/main" id="{F5AB488B-F6E4-067E-3702-E99B94F2855E}"/>
              </a:ext>
            </a:extLst>
          </p:cNvPr>
          <p:cNvSpPr txBox="1"/>
          <p:nvPr/>
        </p:nvSpPr>
        <p:spPr>
          <a:xfrm>
            <a:off x="9577608" y="565536"/>
            <a:ext cx="6182832" cy="338554"/>
          </a:xfrm>
          <a:prstGeom prst="rect">
            <a:avLst/>
          </a:prstGeom>
          <a:noFill/>
        </p:spPr>
        <p:txBody>
          <a:bodyPr wrap="square">
            <a:spAutoFit/>
          </a:bodyPr>
          <a:lstStyle/>
          <a:p>
            <a:r>
              <a:rPr lang="en-SI" sz="1600" dirty="0">
                <a:latin typeface="Aptos" panose="020B0004020202020204" pitchFamily="34" charset="0"/>
              </a:rPr>
              <a:t>Copies after lost originals: </a:t>
            </a:r>
          </a:p>
        </p:txBody>
      </p:sp>
      <p:sp>
        <p:nvSpPr>
          <p:cNvPr id="18" name="TextBox 17">
            <a:extLst>
              <a:ext uri="{FF2B5EF4-FFF2-40B4-BE49-F238E27FC236}">
                <a16:creationId xmlns:a16="http://schemas.microsoft.com/office/drawing/2014/main" id="{DA4C675B-9A38-AB39-0E21-3CC9AC49E01F}"/>
              </a:ext>
            </a:extLst>
          </p:cNvPr>
          <p:cNvSpPr txBox="1"/>
          <p:nvPr/>
        </p:nvSpPr>
        <p:spPr>
          <a:xfrm>
            <a:off x="9465966" y="3675652"/>
            <a:ext cx="6406116" cy="338554"/>
          </a:xfrm>
          <a:prstGeom prst="rect">
            <a:avLst/>
          </a:prstGeom>
          <a:noFill/>
        </p:spPr>
        <p:txBody>
          <a:bodyPr wrap="square">
            <a:spAutoFit/>
          </a:bodyPr>
          <a:lstStyle/>
          <a:p>
            <a:r>
              <a:rPr lang="en-SI" sz="1600" i="1" dirty="0">
                <a:latin typeface="Aptos" panose="020B0004020202020204" pitchFamily="34" charset="0"/>
              </a:rPr>
              <a:t>S</a:t>
            </a:r>
            <a:r>
              <a:rPr lang="en-GB" sz="1600" i="1" dirty="0">
                <a:latin typeface="Aptos" panose="020B0004020202020204" pitchFamily="34" charset="0"/>
              </a:rPr>
              <a:t>h</a:t>
            </a:r>
            <a:r>
              <a:rPr lang="en-SI" sz="1600" i="1" dirty="0">
                <a:latin typeface="Aptos" panose="020B0004020202020204" pitchFamily="34" charset="0"/>
              </a:rPr>
              <a:t>epherd and Shepherdess </a:t>
            </a:r>
          </a:p>
        </p:txBody>
      </p:sp>
      <p:sp>
        <p:nvSpPr>
          <p:cNvPr id="5" name="TextBox 4">
            <a:extLst>
              <a:ext uri="{FF2B5EF4-FFF2-40B4-BE49-F238E27FC236}">
                <a16:creationId xmlns:a16="http://schemas.microsoft.com/office/drawing/2014/main" id="{9CB499AE-D230-0381-A68A-CB3E896D7FE3}"/>
              </a:ext>
            </a:extLst>
          </p:cNvPr>
          <p:cNvSpPr txBox="1"/>
          <p:nvPr/>
        </p:nvSpPr>
        <p:spPr>
          <a:xfrm>
            <a:off x="1467500" y="3671707"/>
            <a:ext cx="2711899" cy="338554"/>
          </a:xfrm>
          <a:prstGeom prst="rect">
            <a:avLst/>
          </a:prstGeom>
          <a:noFill/>
        </p:spPr>
        <p:txBody>
          <a:bodyPr wrap="square">
            <a:spAutoFit/>
          </a:bodyPr>
          <a:lstStyle/>
          <a:p>
            <a:r>
              <a:rPr lang="sl-SI" sz="1600" i="1" dirty="0">
                <a:latin typeface="Aptos" panose="020B0004020202020204" pitchFamily="34" charset="0"/>
              </a:rPr>
              <a:t>The Card Players I </a:t>
            </a:r>
            <a:endParaRPr lang="en-SI" sz="1600" dirty="0">
              <a:latin typeface="Aptos" panose="020B0004020202020204" pitchFamily="34" charset="0"/>
            </a:endParaRPr>
          </a:p>
        </p:txBody>
      </p:sp>
      <p:sp>
        <p:nvSpPr>
          <p:cNvPr id="8" name="TextBox 7">
            <a:extLst>
              <a:ext uri="{FF2B5EF4-FFF2-40B4-BE49-F238E27FC236}">
                <a16:creationId xmlns:a16="http://schemas.microsoft.com/office/drawing/2014/main" id="{D10DA1CA-6391-3B42-CD4C-1A3C41CBB367}"/>
              </a:ext>
            </a:extLst>
          </p:cNvPr>
          <p:cNvSpPr txBox="1"/>
          <p:nvPr/>
        </p:nvSpPr>
        <p:spPr>
          <a:xfrm>
            <a:off x="9818273" y="6486861"/>
            <a:ext cx="2142331" cy="338554"/>
          </a:xfrm>
          <a:prstGeom prst="rect">
            <a:avLst/>
          </a:prstGeom>
          <a:noFill/>
        </p:spPr>
        <p:txBody>
          <a:bodyPr wrap="square" rtlCol="0">
            <a:spAutoFit/>
          </a:bodyPr>
          <a:lstStyle/>
          <a:p>
            <a:r>
              <a:rPr lang="en-SI" sz="1600" i="1" dirty="0">
                <a:latin typeface="Aptos" panose="020B0004020202020204" pitchFamily="34" charset="0"/>
              </a:rPr>
              <a:t>A Peasant Family</a:t>
            </a:r>
          </a:p>
        </p:txBody>
      </p:sp>
      <p:sp>
        <p:nvSpPr>
          <p:cNvPr id="15" name="TextBox 14">
            <a:extLst>
              <a:ext uri="{FF2B5EF4-FFF2-40B4-BE49-F238E27FC236}">
                <a16:creationId xmlns:a16="http://schemas.microsoft.com/office/drawing/2014/main" id="{9CB1A504-8EED-C3F8-8BE6-98F7308B0EB8}"/>
              </a:ext>
            </a:extLst>
          </p:cNvPr>
          <p:cNvSpPr txBox="1"/>
          <p:nvPr/>
        </p:nvSpPr>
        <p:spPr>
          <a:xfrm>
            <a:off x="1570250" y="6531081"/>
            <a:ext cx="3837061" cy="615553"/>
          </a:xfrm>
          <a:prstGeom prst="rect">
            <a:avLst/>
          </a:prstGeom>
          <a:noFill/>
        </p:spPr>
        <p:txBody>
          <a:bodyPr wrap="square" rtlCol="0">
            <a:spAutoFit/>
          </a:bodyPr>
          <a:lstStyle/>
          <a:p>
            <a:r>
              <a:rPr lang="sl-SI" sz="1600" i="1" dirty="0">
                <a:latin typeface="Aptos" panose="020B0004020202020204" pitchFamily="34" charset="0"/>
              </a:rPr>
              <a:t>The Card Players II</a:t>
            </a:r>
          </a:p>
          <a:p>
            <a:endParaRPr lang="en-SI" dirty="0">
              <a:latin typeface="Aptos" panose="020B0004020202020204" pitchFamily="34" charset="0"/>
            </a:endParaRPr>
          </a:p>
        </p:txBody>
      </p:sp>
      <p:sp>
        <p:nvSpPr>
          <p:cNvPr id="17" name="TextBox 16">
            <a:extLst>
              <a:ext uri="{FF2B5EF4-FFF2-40B4-BE49-F238E27FC236}">
                <a16:creationId xmlns:a16="http://schemas.microsoft.com/office/drawing/2014/main" id="{B7FAEBF7-1F8C-1F9A-F32A-66E1640C1A5D}"/>
              </a:ext>
            </a:extLst>
          </p:cNvPr>
          <p:cNvSpPr txBox="1"/>
          <p:nvPr/>
        </p:nvSpPr>
        <p:spPr>
          <a:xfrm>
            <a:off x="95126" y="536420"/>
            <a:ext cx="3114942" cy="369332"/>
          </a:xfrm>
          <a:prstGeom prst="rect">
            <a:avLst/>
          </a:prstGeom>
          <a:noFill/>
        </p:spPr>
        <p:txBody>
          <a:bodyPr wrap="square" rtlCol="0">
            <a:spAutoFit/>
          </a:bodyPr>
          <a:lstStyle/>
          <a:p>
            <a:r>
              <a:rPr lang="sl-SI" sz="1600" dirty="0">
                <a:latin typeface="Aptos" panose="020B0004020202020204" pitchFamily="34" charset="0"/>
              </a:rPr>
              <a:t>Preserved paintings</a:t>
            </a:r>
            <a:r>
              <a:rPr lang="en-SI" dirty="0">
                <a:latin typeface="Aptos" panose="020B0004020202020204" pitchFamily="34" charset="0"/>
              </a:rPr>
              <a:t>:</a:t>
            </a:r>
          </a:p>
        </p:txBody>
      </p:sp>
      <p:sp>
        <p:nvSpPr>
          <p:cNvPr id="19" name="TextBox 18">
            <a:extLst>
              <a:ext uri="{FF2B5EF4-FFF2-40B4-BE49-F238E27FC236}">
                <a16:creationId xmlns:a16="http://schemas.microsoft.com/office/drawing/2014/main" id="{1D8D955B-F770-5286-FD15-DACA223CCCFB}"/>
              </a:ext>
            </a:extLst>
          </p:cNvPr>
          <p:cNvSpPr txBox="1"/>
          <p:nvPr/>
        </p:nvSpPr>
        <p:spPr>
          <a:xfrm>
            <a:off x="5604312" y="6491899"/>
            <a:ext cx="2881917" cy="338554"/>
          </a:xfrm>
          <a:prstGeom prst="rect">
            <a:avLst/>
          </a:prstGeom>
          <a:noFill/>
        </p:spPr>
        <p:txBody>
          <a:bodyPr wrap="square" rtlCol="0">
            <a:spAutoFit/>
          </a:bodyPr>
          <a:lstStyle/>
          <a:p>
            <a:r>
              <a:rPr lang="en-SI" sz="1600" i="1" dirty="0">
                <a:latin typeface="Aptos" panose="020B0004020202020204" pitchFamily="34" charset="0"/>
              </a:rPr>
              <a:t>Boy with a Turkey</a:t>
            </a:r>
          </a:p>
        </p:txBody>
      </p:sp>
      <p:sp>
        <p:nvSpPr>
          <p:cNvPr id="23" name="TextBox 22">
            <a:extLst>
              <a:ext uri="{FF2B5EF4-FFF2-40B4-BE49-F238E27FC236}">
                <a16:creationId xmlns:a16="http://schemas.microsoft.com/office/drawing/2014/main" id="{E62B40C8-C0A7-1DF2-F417-9D22B0C6C91A}"/>
              </a:ext>
            </a:extLst>
          </p:cNvPr>
          <p:cNvSpPr txBox="1"/>
          <p:nvPr/>
        </p:nvSpPr>
        <p:spPr>
          <a:xfrm>
            <a:off x="5615507" y="3703841"/>
            <a:ext cx="2125683" cy="338554"/>
          </a:xfrm>
          <a:prstGeom prst="rect">
            <a:avLst/>
          </a:prstGeom>
          <a:noFill/>
        </p:spPr>
        <p:txBody>
          <a:bodyPr wrap="square" rtlCol="0">
            <a:spAutoFit/>
          </a:bodyPr>
          <a:lstStyle/>
          <a:p>
            <a:r>
              <a:rPr lang="en-SI" sz="1600" i="1" dirty="0">
                <a:latin typeface="Aptos" panose="020B0004020202020204" pitchFamily="34" charset="0"/>
              </a:rPr>
              <a:t>The Peddler</a:t>
            </a:r>
          </a:p>
        </p:txBody>
      </p:sp>
      <p:sp>
        <p:nvSpPr>
          <p:cNvPr id="3" name="TextBox 2">
            <a:extLst>
              <a:ext uri="{FF2B5EF4-FFF2-40B4-BE49-F238E27FC236}">
                <a16:creationId xmlns:a16="http://schemas.microsoft.com/office/drawing/2014/main" id="{4DFADA84-D331-BA6E-7649-F2F1B2A577AB}"/>
              </a:ext>
            </a:extLst>
          </p:cNvPr>
          <p:cNvSpPr txBox="1"/>
          <p:nvPr/>
        </p:nvSpPr>
        <p:spPr>
          <a:xfrm>
            <a:off x="8611066" y="0"/>
            <a:ext cx="4219002" cy="338554"/>
          </a:xfrm>
          <a:prstGeom prst="rect">
            <a:avLst/>
          </a:prstGeom>
          <a:noFill/>
        </p:spPr>
        <p:txBody>
          <a:bodyPr wrap="square" rtlCol="0">
            <a:spAutoFit/>
          </a:bodyPr>
          <a:lstStyle/>
          <a:p>
            <a:r>
              <a:rPr lang="en-GB" sz="1600" dirty="0"/>
              <a:t>A</a:t>
            </a:r>
            <a:r>
              <a:rPr lang="en-SI" sz="1600" dirty="0"/>
              <a:t>ll images: ©️ National Gallery of Slovenia </a:t>
            </a:r>
          </a:p>
        </p:txBody>
      </p:sp>
    </p:spTree>
    <p:extLst>
      <p:ext uri="{BB962C8B-B14F-4D97-AF65-F5344CB8AC3E}">
        <p14:creationId xmlns:p14="http://schemas.microsoft.com/office/powerpoint/2010/main" val="606166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C903041-080F-1C34-F5DC-165D073162F7}"/>
              </a:ext>
            </a:extLst>
          </p:cNvPr>
          <p:cNvSpPr txBox="1"/>
          <p:nvPr/>
        </p:nvSpPr>
        <p:spPr>
          <a:xfrm>
            <a:off x="124534" y="124776"/>
            <a:ext cx="6099242" cy="584775"/>
          </a:xfrm>
          <a:prstGeom prst="rect">
            <a:avLst/>
          </a:prstGeom>
          <a:noFill/>
        </p:spPr>
        <p:txBody>
          <a:bodyPr wrap="square">
            <a:spAutoFit/>
          </a:bodyPr>
          <a:lstStyle/>
          <a:p>
            <a:r>
              <a:rPr lang="en-SI" sz="3200" b="1" dirty="0">
                <a:latin typeface="Aptos" panose="020B0004020202020204" pitchFamily="34" charset="0"/>
              </a:rPr>
              <a:t>ARTofAI Project</a:t>
            </a:r>
          </a:p>
        </p:txBody>
      </p:sp>
      <p:sp>
        <p:nvSpPr>
          <p:cNvPr id="6" name="TextBox 5">
            <a:extLst>
              <a:ext uri="{FF2B5EF4-FFF2-40B4-BE49-F238E27FC236}">
                <a16:creationId xmlns:a16="http://schemas.microsoft.com/office/drawing/2014/main" id="{8684FF85-E0AF-6181-9F89-968A3E142FEA}"/>
              </a:ext>
            </a:extLst>
          </p:cNvPr>
          <p:cNvSpPr txBox="1"/>
          <p:nvPr/>
        </p:nvSpPr>
        <p:spPr>
          <a:xfrm>
            <a:off x="238278" y="1859339"/>
            <a:ext cx="7840851" cy="3416320"/>
          </a:xfrm>
          <a:prstGeom prst="rect">
            <a:avLst/>
          </a:prstGeom>
          <a:noFill/>
        </p:spPr>
        <p:txBody>
          <a:bodyPr wrap="square">
            <a:spAutoFit/>
          </a:bodyPr>
          <a:lstStyle/>
          <a:p>
            <a:r>
              <a:rPr lang="en-SI" b="1" dirty="0">
                <a:latin typeface="Aptos" panose="020B0004020202020204" pitchFamily="34" charset="0"/>
              </a:rPr>
              <a:t>Tools of the Future for Research of the Past. The Use of Generative Image Models for Humanities </a:t>
            </a:r>
            <a:endParaRPr lang="en-SI" dirty="0">
              <a:latin typeface="Aptos" panose="020B0004020202020204" pitchFamily="34" charset="0"/>
            </a:endParaRPr>
          </a:p>
          <a:p>
            <a:r>
              <a:rPr lang="en-SI" dirty="0">
                <a:latin typeface="Aptos" panose="020B0004020202020204" pitchFamily="34" charset="0"/>
              </a:rPr>
              <a:t>@ ZRC SAZU, France Stele Institute for Art History, 2023–2026</a:t>
            </a:r>
          </a:p>
          <a:p>
            <a:endParaRPr lang="en-SI" dirty="0">
              <a:latin typeface="Aptos" panose="020B0004020202020204" pitchFamily="34" charset="0"/>
            </a:endParaRPr>
          </a:p>
          <a:p>
            <a:endParaRPr lang="en-SI" dirty="0">
              <a:latin typeface="Aptos" panose="020B0004020202020204" pitchFamily="34" charset="0"/>
            </a:endParaRPr>
          </a:p>
          <a:p>
            <a:pPr marL="285750" indent="-285750">
              <a:buFont typeface="Arial" panose="020B0604020202020204" pitchFamily="34" charset="0"/>
              <a:buChar char="•"/>
            </a:pPr>
            <a:r>
              <a:rPr lang="en-GB" u="sng" dirty="0">
                <a:latin typeface="Aptos" panose="020B0004020202020204" pitchFamily="34" charset="0"/>
              </a:rPr>
              <a:t>Interdisciplinary team</a:t>
            </a:r>
            <a:r>
              <a:rPr lang="en-GB" dirty="0">
                <a:latin typeface="Aptos" panose="020B0004020202020204" pitchFamily="34" charset="0"/>
              </a:rPr>
              <a:t>: art historians, computer scientist, philosopher</a:t>
            </a:r>
          </a:p>
          <a:p>
            <a:pPr marL="285750" indent="-285750">
              <a:buFont typeface="Arial" panose="020B0604020202020204" pitchFamily="34" charset="0"/>
              <a:buChar char="•"/>
            </a:pPr>
            <a:r>
              <a:rPr lang="en-GB" u="sng" dirty="0"/>
              <a:t>Main question</a:t>
            </a:r>
            <a:r>
              <a:rPr lang="en-GB" dirty="0"/>
              <a:t>: Can diffusion models, fine-tuned on very small datasets, support the study of damaged, fragmentary, or lost artworks?</a:t>
            </a:r>
          </a:p>
          <a:p>
            <a:pPr marL="285750" indent="-285750">
              <a:buFont typeface="Arial" panose="020B0604020202020204" pitchFamily="34" charset="0"/>
              <a:buChar char="•"/>
            </a:pPr>
            <a:r>
              <a:rPr lang="en-GB" u="sng" dirty="0"/>
              <a:t>Approach</a:t>
            </a:r>
            <a:r>
              <a:rPr lang="en-GB" dirty="0"/>
              <a:t>: AI as a tool for controlled speculation, not a replacement for expertise</a:t>
            </a:r>
          </a:p>
          <a:p>
            <a:pPr marL="285750" indent="-285750">
              <a:buFont typeface="Arial" panose="020B0604020202020204" pitchFamily="34" charset="0"/>
              <a:buChar char="•"/>
            </a:pPr>
            <a:r>
              <a:rPr lang="en-GB" u="sng" dirty="0"/>
              <a:t>Focus</a:t>
            </a:r>
            <a:r>
              <a:rPr lang="en-GB" dirty="0"/>
              <a:t>:</a:t>
            </a:r>
            <a:r>
              <a:rPr lang="en-GB" b="1" dirty="0"/>
              <a:t> </a:t>
            </a:r>
            <a:r>
              <a:rPr lang="en-GB" dirty="0"/>
              <a:t>style learning, recurrent visual patterns, speculative visual hypotheses</a:t>
            </a:r>
          </a:p>
          <a:p>
            <a:pPr marL="285750" indent="-285750">
              <a:buFont typeface="Arial" panose="020B0604020202020204" pitchFamily="34" charset="0"/>
              <a:buChar char="•"/>
            </a:pPr>
            <a:endParaRPr lang="en-GB" dirty="0">
              <a:latin typeface="Aptos" panose="020B0004020202020204" pitchFamily="34" charset="0"/>
            </a:endParaRPr>
          </a:p>
        </p:txBody>
      </p:sp>
      <p:pic>
        <p:nvPicPr>
          <p:cNvPr id="13" name="Picture 12" descr="A statue of a person&#10;&#10;AI-generated content may be incorrect.">
            <a:extLst>
              <a:ext uri="{FF2B5EF4-FFF2-40B4-BE49-F238E27FC236}">
                <a16:creationId xmlns:a16="http://schemas.microsoft.com/office/drawing/2014/main" id="{C2A28DBD-5FF4-7EA9-26FC-E09547D8178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89398" y="1587081"/>
            <a:ext cx="3878068" cy="3878068"/>
          </a:xfrm>
          <a:prstGeom prst="rect">
            <a:avLst/>
          </a:prstGeom>
        </p:spPr>
      </p:pic>
    </p:spTree>
    <p:extLst>
      <p:ext uri="{BB962C8B-B14F-4D97-AF65-F5344CB8AC3E}">
        <p14:creationId xmlns:p14="http://schemas.microsoft.com/office/powerpoint/2010/main" val="1879076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21C4F-47B1-A479-9B4A-E27EE5D898F7}"/>
              </a:ext>
            </a:extLst>
          </p:cNvPr>
          <p:cNvSpPr>
            <a:spLocks noGrp="1"/>
          </p:cNvSpPr>
          <p:nvPr>
            <p:ph type="title"/>
          </p:nvPr>
        </p:nvSpPr>
        <p:spPr>
          <a:xfrm>
            <a:off x="0" y="168442"/>
            <a:ext cx="10515600" cy="1325563"/>
          </a:xfrm>
        </p:spPr>
        <p:txBody>
          <a:bodyPr/>
          <a:lstStyle/>
          <a:p>
            <a:r>
              <a:rPr lang="en-GB" sz="3200" b="1" dirty="0">
                <a:latin typeface="Aptos" panose="020B0004020202020204" pitchFamily="34" charset="0"/>
              </a:rPr>
              <a:t>Training Data: Images</a:t>
            </a:r>
            <a:br>
              <a:rPr lang="en-GB" dirty="0">
                <a:latin typeface="Aptos" panose="020B0004020202020204" pitchFamily="34" charset="0"/>
              </a:rPr>
            </a:br>
            <a:endParaRPr lang="en-SI" dirty="0">
              <a:latin typeface="Aptos" panose="020B0004020202020204" pitchFamily="34" charset="0"/>
            </a:endParaRPr>
          </a:p>
        </p:txBody>
      </p:sp>
      <p:sp>
        <p:nvSpPr>
          <p:cNvPr id="4" name="TextBox 3">
            <a:extLst>
              <a:ext uri="{FF2B5EF4-FFF2-40B4-BE49-F238E27FC236}">
                <a16:creationId xmlns:a16="http://schemas.microsoft.com/office/drawing/2014/main" id="{3E8355C3-4AB1-EF1F-61B2-0A57DAE897CC}"/>
              </a:ext>
            </a:extLst>
          </p:cNvPr>
          <p:cNvSpPr txBox="1"/>
          <p:nvPr/>
        </p:nvSpPr>
        <p:spPr>
          <a:xfrm>
            <a:off x="339866" y="1696107"/>
            <a:ext cx="5846242" cy="1200329"/>
          </a:xfrm>
          <a:prstGeom prst="rect">
            <a:avLst/>
          </a:prstGeom>
          <a:noFill/>
        </p:spPr>
        <p:txBody>
          <a:bodyPr wrap="square">
            <a:spAutoFit/>
          </a:bodyPr>
          <a:lstStyle/>
          <a:p>
            <a:pPr marL="285750" indent="-285750">
              <a:buFont typeface="Arial" panose="020B0604020202020204" pitchFamily="34" charset="0"/>
              <a:buChar char="•"/>
            </a:pPr>
            <a:r>
              <a:rPr lang="en-GB" dirty="0"/>
              <a:t>High-quality, rights-cleared images</a:t>
            </a:r>
          </a:p>
          <a:p>
            <a:pPr marL="285750" indent="-285750">
              <a:buFont typeface="Arial" panose="020B0604020202020204" pitchFamily="34" charset="0"/>
              <a:buChar char="•"/>
            </a:pPr>
            <a:r>
              <a:rPr lang="en-GB" dirty="0"/>
              <a:t>Segmented into fragments</a:t>
            </a:r>
            <a:r>
              <a:rPr lang="en-GB" b="1" dirty="0"/>
              <a:t>: </a:t>
            </a:r>
            <a:r>
              <a:rPr lang="en-GB" dirty="0"/>
              <a:t>faces, hands, objects, details.</a:t>
            </a:r>
          </a:p>
          <a:p>
            <a:pPr marL="285750" indent="-285750">
              <a:buFont typeface="Arial" panose="020B0604020202020204" pitchFamily="34" charset="0"/>
              <a:buChar char="•"/>
            </a:pPr>
            <a:r>
              <a:rPr lang="en-GB" u="sng" dirty="0"/>
              <a:t>Corpus:</a:t>
            </a:r>
            <a:r>
              <a:rPr lang="en-GB" dirty="0"/>
              <a:t> 4 preserved paintings → 99 fragments</a:t>
            </a:r>
          </a:p>
          <a:p>
            <a:pPr marL="285750" indent="-285750">
              <a:buFont typeface="Arial" panose="020B0604020202020204" pitchFamily="34" charset="0"/>
              <a:buChar char="•"/>
            </a:pPr>
            <a:endParaRPr lang="en-GB" b="1" dirty="0"/>
          </a:p>
        </p:txBody>
      </p:sp>
      <p:pic>
        <p:nvPicPr>
          <p:cNvPr id="5" name="Picture 4">
            <a:extLst>
              <a:ext uri="{FF2B5EF4-FFF2-40B4-BE49-F238E27FC236}">
                <a16:creationId xmlns:a16="http://schemas.microsoft.com/office/drawing/2014/main" id="{E18C7B37-64AE-1B06-CFB9-917D397FE366}"/>
              </a:ext>
            </a:extLst>
          </p:cNvPr>
          <p:cNvPicPr>
            <a:picLocks noChangeAspect="1"/>
          </p:cNvPicPr>
          <p:nvPr/>
        </p:nvPicPr>
        <p:blipFill rotWithShape="1">
          <a:blip r:embed="rId2" cstate="screen">
            <a:alphaModFix amt="40000"/>
            <a:extLst>
              <a:ext uri="{28A0092B-C50C-407E-A947-70E740481C1C}">
                <a14:useLocalDpi xmlns:a14="http://schemas.microsoft.com/office/drawing/2010/main"/>
              </a:ext>
            </a:extLst>
          </a:blip>
          <a:srcRect/>
          <a:stretch>
            <a:fillRect/>
          </a:stretch>
        </p:blipFill>
        <p:spPr>
          <a:xfrm>
            <a:off x="5920475" y="110228"/>
            <a:ext cx="6271525" cy="6579330"/>
          </a:xfrm>
          <a:prstGeom prst="rect">
            <a:avLst/>
          </a:prstGeom>
        </p:spPr>
      </p:pic>
      <p:pic>
        <p:nvPicPr>
          <p:cNvPr id="3" name="Picture 2">
            <a:extLst>
              <a:ext uri="{FF2B5EF4-FFF2-40B4-BE49-F238E27FC236}">
                <a16:creationId xmlns:a16="http://schemas.microsoft.com/office/drawing/2014/main" id="{D807E5BD-C6C4-B9D6-BCB8-88F43A9919E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31626" y="3816401"/>
            <a:ext cx="2873157" cy="2873157"/>
          </a:xfrm>
          <a:prstGeom prst="rect">
            <a:avLst/>
          </a:prstGeom>
        </p:spPr>
      </p:pic>
      <p:pic>
        <p:nvPicPr>
          <p:cNvPr id="6" name="Picture 5">
            <a:extLst>
              <a:ext uri="{FF2B5EF4-FFF2-40B4-BE49-F238E27FC236}">
                <a16:creationId xmlns:a16="http://schemas.microsoft.com/office/drawing/2014/main" id="{2EC7C10E-0930-C353-9532-5697662C009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343" y="3816400"/>
            <a:ext cx="2873158" cy="2873158"/>
          </a:xfrm>
          <a:prstGeom prst="rect">
            <a:avLst/>
          </a:prstGeom>
        </p:spPr>
      </p:pic>
      <p:pic>
        <p:nvPicPr>
          <p:cNvPr id="7" name="Picture 6">
            <a:extLst>
              <a:ext uri="{FF2B5EF4-FFF2-40B4-BE49-F238E27FC236}">
                <a16:creationId xmlns:a16="http://schemas.microsoft.com/office/drawing/2014/main" id="{4238FCAC-7932-EE51-7AA8-D241C16165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86108" y="3816400"/>
            <a:ext cx="2873158" cy="2873158"/>
          </a:xfrm>
          <a:prstGeom prst="rect">
            <a:avLst/>
          </a:prstGeom>
        </p:spPr>
      </p:pic>
      <p:pic>
        <p:nvPicPr>
          <p:cNvPr id="11" name="Picture 10">
            <a:extLst>
              <a:ext uri="{FF2B5EF4-FFF2-40B4-BE49-F238E27FC236}">
                <a16:creationId xmlns:a16="http://schemas.microsoft.com/office/drawing/2014/main" id="{C1385F17-5755-B1DD-AF94-7E3C19FD33C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276391" y="3816400"/>
            <a:ext cx="2874266" cy="2874266"/>
          </a:xfrm>
          <a:prstGeom prst="rect">
            <a:avLst/>
          </a:prstGeom>
        </p:spPr>
      </p:pic>
    </p:spTree>
    <p:extLst>
      <p:ext uri="{BB962C8B-B14F-4D97-AF65-F5344CB8AC3E}">
        <p14:creationId xmlns:p14="http://schemas.microsoft.com/office/powerpoint/2010/main" val="1197191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73687-0CE4-A696-2958-DB139E65464A}"/>
              </a:ext>
            </a:extLst>
          </p:cNvPr>
          <p:cNvSpPr>
            <a:spLocks noGrp="1"/>
          </p:cNvSpPr>
          <p:nvPr>
            <p:ph type="title"/>
          </p:nvPr>
        </p:nvSpPr>
        <p:spPr>
          <a:xfrm>
            <a:off x="0" y="0"/>
            <a:ext cx="10515600" cy="1325563"/>
          </a:xfrm>
        </p:spPr>
        <p:txBody>
          <a:bodyPr>
            <a:normAutofit/>
          </a:bodyPr>
          <a:lstStyle/>
          <a:p>
            <a:r>
              <a:rPr lang="en-GB" sz="3200" b="1" dirty="0">
                <a:latin typeface="Aptos" panose="020B0004020202020204" pitchFamily="34" charset="0"/>
              </a:rPr>
              <a:t>Training Data: Captions</a:t>
            </a:r>
            <a:br>
              <a:rPr lang="en-GB" sz="3200" b="1" dirty="0">
                <a:latin typeface="Aptos" panose="020B0004020202020204" pitchFamily="34" charset="0"/>
              </a:rPr>
            </a:br>
            <a:endParaRPr lang="en-SI" sz="3200" dirty="0">
              <a:latin typeface="Aptos" panose="020B0004020202020204" pitchFamily="34" charset="0"/>
            </a:endParaRPr>
          </a:p>
        </p:txBody>
      </p:sp>
      <p:sp>
        <p:nvSpPr>
          <p:cNvPr id="4" name="TextBox 3">
            <a:extLst>
              <a:ext uri="{FF2B5EF4-FFF2-40B4-BE49-F238E27FC236}">
                <a16:creationId xmlns:a16="http://schemas.microsoft.com/office/drawing/2014/main" id="{74A67F9B-3F6E-9DC8-F93A-67F46DECE5F2}"/>
              </a:ext>
            </a:extLst>
          </p:cNvPr>
          <p:cNvSpPr txBox="1"/>
          <p:nvPr/>
        </p:nvSpPr>
        <p:spPr>
          <a:xfrm>
            <a:off x="639668" y="1531058"/>
            <a:ext cx="7626973" cy="2308324"/>
          </a:xfrm>
          <a:prstGeom prst="rect">
            <a:avLst/>
          </a:prstGeom>
          <a:noFill/>
        </p:spPr>
        <p:txBody>
          <a:bodyPr wrap="square">
            <a:spAutoFit/>
          </a:bodyPr>
          <a:lstStyle/>
          <a:p>
            <a:pPr marL="285750" indent="-285750">
              <a:buFont typeface="Arial" panose="020B0604020202020204" pitchFamily="34" charset="0"/>
              <a:buChar char="•"/>
            </a:pPr>
            <a:r>
              <a:rPr lang="en-GB" dirty="0"/>
              <a:t>We tested </a:t>
            </a:r>
            <a:r>
              <a:rPr lang="en-GB" u="sng" dirty="0"/>
              <a:t>four caption types</a:t>
            </a:r>
            <a:r>
              <a:rPr lang="en-GB" dirty="0"/>
              <a:t>:</a:t>
            </a:r>
          </a:p>
          <a:p>
            <a:pPr lvl="4"/>
            <a:r>
              <a:rPr lang="en-GB" dirty="0">
                <a:latin typeface="Aptos" panose="020B0004020202020204" pitchFamily="34" charset="0"/>
              </a:rPr>
              <a:t>Simple – short, human-written labels </a:t>
            </a:r>
          </a:p>
          <a:p>
            <a:pPr lvl="4"/>
            <a:r>
              <a:rPr lang="en-GB" dirty="0">
                <a:latin typeface="Aptos" panose="020B0004020202020204" pitchFamily="34" charset="0"/>
              </a:rPr>
              <a:t>Expert – art-historical descriptions </a:t>
            </a:r>
          </a:p>
          <a:p>
            <a:pPr lvl="4"/>
            <a:r>
              <a:rPr lang="en-GB" dirty="0">
                <a:latin typeface="Aptos" panose="020B0004020202020204" pitchFamily="34" charset="0"/>
              </a:rPr>
              <a:t>VLM – AI-generated sentences</a:t>
            </a:r>
          </a:p>
          <a:p>
            <a:pPr lvl="4"/>
            <a:r>
              <a:rPr lang="en-GB" dirty="0">
                <a:latin typeface="Aptos" panose="020B0004020202020204" pitchFamily="34" charset="0"/>
              </a:rPr>
              <a:t>CLIP Tags – AI-generated keywords)</a:t>
            </a:r>
          </a:p>
          <a:p>
            <a:pPr marL="285750" indent="-285750">
              <a:buFont typeface="Arial" panose="020B0604020202020204" pitchFamily="34" charset="0"/>
              <a:buChar char="•"/>
            </a:pPr>
            <a:r>
              <a:rPr lang="en-GB" u="sng" dirty="0"/>
              <a:t>Initial hypothesis</a:t>
            </a:r>
            <a:r>
              <a:rPr lang="en-GB" dirty="0"/>
              <a:t>: richer captions might affect what the model learns</a:t>
            </a:r>
          </a:p>
          <a:p>
            <a:pPr marL="285750" indent="-285750">
              <a:buFont typeface="Arial" panose="020B0604020202020204" pitchFamily="34" charset="0"/>
              <a:buChar char="•"/>
            </a:pPr>
            <a:endParaRPr lang="en-GB" dirty="0"/>
          </a:p>
          <a:p>
            <a:pPr>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036E1AA5-54EC-C0D0-671F-D6B078DCD4C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38214" y="205495"/>
            <a:ext cx="4330041" cy="4330041"/>
          </a:xfrm>
          <a:prstGeom prst="rect">
            <a:avLst/>
          </a:prstGeom>
        </p:spPr>
      </p:pic>
      <p:sp>
        <p:nvSpPr>
          <p:cNvPr id="9" name="TextBox 8">
            <a:extLst>
              <a:ext uri="{FF2B5EF4-FFF2-40B4-BE49-F238E27FC236}">
                <a16:creationId xmlns:a16="http://schemas.microsoft.com/office/drawing/2014/main" id="{E52A03DC-4A72-F4BC-BAB2-4C6A85F35DA4}"/>
              </a:ext>
            </a:extLst>
          </p:cNvPr>
          <p:cNvSpPr txBox="1"/>
          <p:nvPr/>
        </p:nvSpPr>
        <p:spPr>
          <a:xfrm>
            <a:off x="1" y="5980753"/>
            <a:ext cx="12192000" cy="346826"/>
          </a:xfrm>
          <a:prstGeom prst="rect">
            <a:avLst/>
          </a:prstGeom>
          <a:noFill/>
        </p:spPr>
        <p:txBody>
          <a:bodyPr wrap="square">
            <a:spAutoFit/>
          </a:bodyPr>
          <a:lstStyle/>
          <a:p>
            <a:pPr>
              <a:lnSpc>
                <a:spcPct val="107000"/>
              </a:lnSpc>
              <a:spcAft>
                <a:spcPts val="800"/>
              </a:spcAft>
              <a:buNone/>
            </a:pPr>
            <a:r>
              <a:rPr lang="sl-SI" sz="1600" b="1" dirty="0">
                <a:effectLst/>
                <a:latin typeface="Aptos" panose="020B0004020202020204" pitchFamily="34" charset="0"/>
                <a:ea typeface="Calibri" panose="020F0502020204030204" pitchFamily="34" charset="0"/>
                <a:cs typeface="Times New Roman" panose="02020603050405020304" pitchFamily="18" charset="0"/>
              </a:rPr>
              <a:t>CLIP</a:t>
            </a:r>
            <a:r>
              <a:rPr lang="sl-SI" sz="1600" dirty="0">
                <a:effectLst/>
                <a:latin typeface="Aptos" panose="020B0004020202020204" pitchFamily="34" charset="0"/>
                <a:ea typeface="Calibri" panose="020F0502020204030204" pitchFamily="34" charset="0"/>
                <a:cs typeface="Times New Roman" panose="02020603050405020304" pitchFamily="18" charset="0"/>
              </a:rPr>
              <a:t>: </a:t>
            </a:r>
            <a:r>
              <a:rPr lang="en-GB" sz="1600" kern="100" dirty="0">
                <a:latin typeface="Aptos" panose="020B0004020202020204" pitchFamily="34" charset="0"/>
                <a:ea typeface="Calibri" panose="020F0502020204030204" pitchFamily="34" charset="0"/>
                <a:cs typeface="Times New Roman" panose="02020603050405020304" pitchFamily="18" charset="0"/>
              </a:rPr>
              <a:t>“</a:t>
            </a:r>
            <a:r>
              <a:rPr lang="sl-SI" sz="1600" dirty="0">
                <a:effectLst/>
                <a:latin typeface="Aptos" panose="020B0004020202020204" pitchFamily="34" charset="0"/>
                <a:ea typeface="Calibri" panose="020F0502020204030204" pitchFamily="34" charset="0"/>
                <a:cs typeface="Times New Roman" panose="02020603050405020304" pitchFamily="18" charset="0"/>
              </a:rPr>
              <a:t>a painting of a turkey ... Rembrandt ... anthropomorphized chicken</a:t>
            </a:r>
            <a:r>
              <a:rPr lang="sl-SI" sz="1600" dirty="0">
                <a:latin typeface="Aptos" panose="020B0004020202020204" pitchFamily="34" charset="0"/>
                <a:ea typeface="Calibri" panose="020F0502020204030204" pitchFamily="34" charset="0"/>
                <a:cs typeface="Times New Roman" panose="02020603050405020304" pitchFamily="18" charset="0"/>
              </a:rPr>
              <a:t> ... </a:t>
            </a:r>
            <a:r>
              <a:rPr lang="sl-SI" sz="1600" dirty="0">
                <a:effectLst/>
                <a:latin typeface="Aptos" panose="020B0004020202020204" pitchFamily="34" charset="0"/>
                <a:ea typeface="Calibri" panose="020F0502020204030204" pitchFamily="34" charset="0"/>
                <a:cs typeface="Times New Roman" panose="02020603050405020304" pitchFamily="18" charset="0"/>
              </a:rPr>
              <a:t>the bird is wearing a bowtie ... walter white, 18th century ...</a:t>
            </a:r>
            <a:r>
              <a:rPr lang="en-GB" sz="1600" kern="100" dirty="0">
                <a:latin typeface="Aptos" panose="020B0004020202020204" pitchFamily="34" charset="0"/>
                <a:ea typeface="Calibri" panose="020F0502020204030204" pitchFamily="34" charset="0"/>
                <a:cs typeface="Times New Roman" panose="02020603050405020304" pitchFamily="18" charset="0"/>
              </a:rPr>
              <a:t>”</a:t>
            </a:r>
            <a:endParaRPr lang="en-SI" sz="1600" dirty="0">
              <a:effectLst/>
              <a:latin typeface="Aptos" panose="020B0004020202020204" pitchFamily="34" charset="0"/>
              <a:ea typeface="Calibri" panose="020F0502020204030204" pitchFamily="34" charset="0"/>
              <a:cs typeface="Times New Roman" panose="02020603050405020304" pitchFamily="18" charset="0"/>
            </a:endParaRPr>
          </a:p>
        </p:txBody>
      </p:sp>
      <p:sp>
        <p:nvSpPr>
          <p:cNvPr id="11" name="TextBox 10">
            <a:extLst>
              <a:ext uri="{FF2B5EF4-FFF2-40B4-BE49-F238E27FC236}">
                <a16:creationId xmlns:a16="http://schemas.microsoft.com/office/drawing/2014/main" id="{21BD7931-F55B-BB56-1C64-F84907E3F5FB}"/>
              </a:ext>
            </a:extLst>
          </p:cNvPr>
          <p:cNvSpPr txBox="1"/>
          <p:nvPr/>
        </p:nvSpPr>
        <p:spPr>
          <a:xfrm>
            <a:off x="0" y="5598558"/>
            <a:ext cx="12372623" cy="346826"/>
          </a:xfrm>
          <a:prstGeom prst="rect">
            <a:avLst/>
          </a:prstGeom>
          <a:noFill/>
        </p:spPr>
        <p:txBody>
          <a:bodyPr wrap="square">
            <a:spAutoFit/>
          </a:bodyPr>
          <a:lstStyle/>
          <a:p>
            <a:pPr>
              <a:lnSpc>
                <a:spcPct val="107000"/>
              </a:lnSpc>
              <a:spcAft>
                <a:spcPts val="800"/>
              </a:spcAft>
              <a:buNone/>
            </a:pPr>
            <a:r>
              <a:rPr lang="sl-SI" sz="1600" b="1" dirty="0">
                <a:effectLst/>
                <a:latin typeface="Aptos" panose="020B0004020202020204" pitchFamily="34" charset="0"/>
                <a:ea typeface="Calibri" panose="020F0502020204030204" pitchFamily="34" charset="0"/>
                <a:cs typeface="Times New Roman" panose="02020603050405020304" pitchFamily="18" charset="0"/>
              </a:rPr>
              <a:t>VLM</a:t>
            </a:r>
            <a:r>
              <a:rPr lang="sl-SI" sz="1600" dirty="0">
                <a:effectLst/>
                <a:latin typeface="Aptos" panose="020B0004020202020204" pitchFamily="34" charset="0"/>
                <a:ea typeface="Calibri" panose="020F0502020204030204" pitchFamily="34" charset="0"/>
                <a:cs typeface="Times New Roman" panose="02020603050405020304" pitchFamily="18" charset="0"/>
              </a:rPr>
              <a:t>: </a:t>
            </a:r>
            <a:r>
              <a:rPr lang="en-GB" sz="1600" kern="100" dirty="0">
                <a:latin typeface="Aptos" panose="020B0004020202020204" pitchFamily="34" charset="0"/>
                <a:ea typeface="Calibri" panose="020F0502020204030204" pitchFamily="34" charset="0"/>
                <a:cs typeface="Times New Roman" panose="02020603050405020304" pitchFamily="18" charset="0"/>
              </a:rPr>
              <a:t>“T</a:t>
            </a:r>
            <a:r>
              <a:rPr lang="sl-SI" sz="1600" dirty="0">
                <a:effectLst/>
                <a:latin typeface="Aptos" panose="020B0004020202020204" pitchFamily="34" charset="0"/>
                <a:ea typeface="Calibri" panose="020F0502020204030204" pitchFamily="34" charset="0"/>
                <a:cs typeface="Times New Roman" panose="02020603050405020304" pitchFamily="18" charset="0"/>
              </a:rPr>
              <a:t>he image is a close-up of a turkey's head and neck </a:t>
            </a:r>
            <a:r>
              <a:rPr lang="sl-SI" sz="1600" dirty="0">
                <a:latin typeface="Aptos" panose="020B0004020202020204" pitchFamily="34" charset="0"/>
                <a:ea typeface="Calibri" panose="020F0502020204030204" pitchFamily="34" charset="0"/>
                <a:cs typeface="Times New Roman" panose="02020603050405020304" pitchFamily="18" charset="0"/>
              </a:rPr>
              <a:t>... </a:t>
            </a:r>
            <a:r>
              <a:rPr lang="sl-SI" sz="1600" dirty="0">
                <a:effectLst/>
                <a:latin typeface="Aptos" panose="020B0004020202020204" pitchFamily="34" charset="0"/>
                <a:ea typeface="Calibri" panose="020F0502020204030204" pitchFamily="34" charset="0"/>
                <a:cs typeface="Times New Roman" panose="02020603050405020304" pitchFamily="18" charset="0"/>
              </a:rPr>
              <a:t>red feathers, which appear to be roosters ... realistic style ...</a:t>
            </a:r>
            <a:r>
              <a:rPr lang="en-GB" sz="1600" kern="100" dirty="0">
                <a:latin typeface="Aptos" panose="020B0004020202020204" pitchFamily="34" charset="0"/>
                <a:ea typeface="Calibri" panose="020F0502020204030204" pitchFamily="34" charset="0"/>
                <a:cs typeface="Times New Roman" panose="02020603050405020304" pitchFamily="18" charset="0"/>
              </a:rPr>
              <a:t>”</a:t>
            </a:r>
            <a:endParaRPr lang="en-SI" sz="1600" dirty="0">
              <a:effectLst/>
              <a:latin typeface="Aptos" panose="020B000402020202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5C7F7964-8A82-2DEC-5047-E737FAE95D95}"/>
              </a:ext>
            </a:extLst>
          </p:cNvPr>
          <p:cNvSpPr txBox="1"/>
          <p:nvPr/>
        </p:nvSpPr>
        <p:spPr>
          <a:xfrm>
            <a:off x="-231603" y="5209439"/>
            <a:ext cx="12604226" cy="346826"/>
          </a:xfrm>
          <a:prstGeom prst="rect">
            <a:avLst/>
          </a:prstGeom>
          <a:noFill/>
        </p:spPr>
        <p:txBody>
          <a:bodyPr wrap="square">
            <a:spAutoFit/>
          </a:bodyPr>
          <a:lstStyle/>
          <a:p>
            <a:pPr marL="228600">
              <a:lnSpc>
                <a:spcPct val="107000"/>
              </a:lnSpc>
              <a:spcAft>
                <a:spcPts val="800"/>
              </a:spcAft>
              <a:buNone/>
            </a:pPr>
            <a:r>
              <a:rPr lang="en-GB" sz="1600" b="1" kern="100" dirty="0">
                <a:latin typeface="Aptos" panose="020B0004020202020204" pitchFamily="34" charset="0"/>
                <a:ea typeface="Calibri" panose="020F0502020204030204" pitchFamily="34" charset="0"/>
                <a:cs typeface="Times New Roman" panose="02020603050405020304" pitchFamily="18" charset="0"/>
              </a:rPr>
              <a:t>Expert</a:t>
            </a:r>
            <a:r>
              <a:rPr lang="en-GB" sz="1600" kern="100" dirty="0">
                <a:latin typeface="Aptos" panose="020B0004020202020204" pitchFamily="34" charset="0"/>
                <a:ea typeface="Calibri" panose="020F0502020204030204" pitchFamily="34" charset="0"/>
                <a:cs typeface="Times New Roman" panose="02020603050405020304" pitchFamily="18" charset="0"/>
              </a:rPr>
              <a:t>: “</a:t>
            </a:r>
            <a:r>
              <a:rPr lang="en-GB" sz="1600" kern="100" dirty="0">
                <a:effectLst/>
                <a:latin typeface="Aptos" panose="020B0004020202020204" pitchFamily="34" charset="0"/>
                <a:ea typeface="Calibri" panose="020F0502020204030204" pitchFamily="34" charset="0"/>
                <a:cs typeface="Times New Roman" panose="02020603050405020304" pitchFamily="18" charset="0"/>
              </a:rPr>
              <a:t>A turkey, 17</a:t>
            </a:r>
            <a:r>
              <a:rPr lang="en-GB" sz="1600" kern="100" baseline="30000" dirty="0">
                <a:effectLst/>
                <a:latin typeface="Aptos" panose="020B0004020202020204" pitchFamily="34" charset="0"/>
                <a:ea typeface="Calibri" panose="020F0502020204030204" pitchFamily="34" charset="0"/>
                <a:cs typeface="Times New Roman" panose="02020603050405020304" pitchFamily="18" charset="0"/>
              </a:rPr>
              <a:t>th</a:t>
            </a:r>
            <a:r>
              <a:rPr lang="en-GB" sz="1600" kern="100" dirty="0">
                <a:effectLst/>
                <a:latin typeface="Aptos" panose="020B0004020202020204" pitchFamily="34" charset="0"/>
                <a:ea typeface="Calibri" panose="020F0502020204030204" pitchFamily="34" charset="0"/>
                <a:cs typeface="Times New Roman" panose="02020603050405020304" pitchFamily="18" charset="0"/>
              </a:rPr>
              <a:t> century, genre painting, highly realistic, low-life genre, resembling Giacomo Ceruti, resembling Michiel </a:t>
            </a:r>
            <a:r>
              <a:rPr lang="en-GB" sz="1600" kern="100" dirty="0" err="1">
                <a:effectLst/>
                <a:latin typeface="Aptos" panose="020B0004020202020204" pitchFamily="34" charset="0"/>
                <a:ea typeface="Calibri" panose="020F0502020204030204" pitchFamily="34" charset="0"/>
                <a:cs typeface="Times New Roman" panose="02020603050405020304" pitchFamily="18" charset="0"/>
              </a:rPr>
              <a:t>Sweerts</a:t>
            </a:r>
            <a:r>
              <a:rPr lang="en-GB" sz="1600" kern="100" dirty="0">
                <a:effectLst/>
                <a:latin typeface="Aptos" panose="020B0004020202020204" pitchFamily="34" charset="0"/>
                <a:ea typeface="Calibri" panose="020F0502020204030204" pitchFamily="34" charset="0"/>
                <a:cs typeface="Times New Roman" panose="02020603050405020304" pitchFamily="18" charset="0"/>
              </a:rPr>
              <a:t>”</a:t>
            </a:r>
            <a:endParaRPr lang="en-SI" sz="1600" kern="100" dirty="0">
              <a:effectLst/>
              <a:latin typeface="Aptos" panose="020B0004020202020204" pitchFamily="34" charset="0"/>
              <a:ea typeface="Calibri" panose="020F0502020204030204" pitchFamily="34" charset="0"/>
              <a:cs typeface="Times New Roman" panose="02020603050405020304" pitchFamily="18" charset="0"/>
            </a:endParaRPr>
          </a:p>
        </p:txBody>
      </p:sp>
      <p:sp>
        <p:nvSpPr>
          <p:cNvPr id="15" name="TextBox 14">
            <a:extLst>
              <a:ext uri="{FF2B5EF4-FFF2-40B4-BE49-F238E27FC236}">
                <a16:creationId xmlns:a16="http://schemas.microsoft.com/office/drawing/2014/main" id="{4AAA3F9A-00B5-6200-FCB1-6E097C04917F}"/>
              </a:ext>
            </a:extLst>
          </p:cNvPr>
          <p:cNvSpPr txBox="1"/>
          <p:nvPr/>
        </p:nvSpPr>
        <p:spPr>
          <a:xfrm>
            <a:off x="-39511" y="4849739"/>
            <a:ext cx="6225822" cy="338554"/>
          </a:xfrm>
          <a:prstGeom prst="rect">
            <a:avLst/>
          </a:prstGeom>
          <a:noFill/>
        </p:spPr>
        <p:txBody>
          <a:bodyPr wrap="square">
            <a:spAutoFit/>
          </a:bodyPr>
          <a:lstStyle/>
          <a:p>
            <a:r>
              <a:rPr lang="en-GB" sz="1600" b="1" dirty="0">
                <a:latin typeface="Aptos" panose="020B0004020202020204" pitchFamily="34" charset="0"/>
              </a:rPr>
              <a:t> S</a:t>
            </a:r>
            <a:r>
              <a:rPr lang="en-SI" sz="1600" b="1" dirty="0">
                <a:latin typeface="Aptos" panose="020B0004020202020204" pitchFamily="34" charset="0"/>
              </a:rPr>
              <a:t>imple</a:t>
            </a:r>
            <a:r>
              <a:rPr lang="en-SI" sz="1600" dirty="0">
                <a:latin typeface="Aptos" panose="020B0004020202020204" pitchFamily="34" charset="0"/>
              </a:rPr>
              <a:t>: “turkey head eyes neck” </a:t>
            </a:r>
          </a:p>
        </p:txBody>
      </p:sp>
      <p:sp>
        <p:nvSpPr>
          <p:cNvPr id="17" name="TextBox 16">
            <a:extLst>
              <a:ext uri="{FF2B5EF4-FFF2-40B4-BE49-F238E27FC236}">
                <a16:creationId xmlns:a16="http://schemas.microsoft.com/office/drawing/2014/main" id="{3A0CBFC9-19B5-E848-9598-62C141EED530}"/>
              </a:ext>
            </a:extLst>
          </p:cNvPr>
          <p:cNvSpPr txBox="1"/>
          <p:nvPr/>
        </p:nvSpPr>
        <p:spPr>
          <a:xfrm>
            <a:off x="6352278" y="4535536"/>
            <a:ext cx="5839722" cy="646331"/>
          </a:xfrm>
          <a:prstGeom prst="rect">
            <a:avLst/>
          </a:prstGeom>
          <a:noFill/>
        </p:spPr>
        <p:txBody>
          <a:bodyPr wrap="square">
            <a:spAutoFit/>
          </a:bodyPr>
          <a:lstStyle/>
          <a:p>
            <a:pPr algn="r"/>
            <a:r>
              <a:rPr lang="sl-SI" dirty="0">
                <a:latin typeface="Aptos" panose="020B0004020202020204" pitchFamily="34" charset="0"/>
              </a:rPr>
              <a:t>Almenak: </a:t>
            </a:r>
            <a:r>
              <a:rPr lang="sl-SI" i="1" dirty="0">
                <a:latin typeface="Aptos" panose="020B0004020202020204" pitchFamily="34" charset="0"/>
              </a:rPr>
              <a:t>Boy with a Turkey, </a:t>
            </a:r>
            <a:r>
              <a:rPr lang="sl-SI" dirty="0">
                <a:latin typeface="Aptos" panose="020B0004020202020204" pitchFamily="34" charset="0"/>
              </a:rPr>
              <a:t>fragment/detail </a:t>
            </a:r>
            <a:r>
              <a:rPr lang="en-SI" sz="1600" dirty="0"/>
              <a:t>©️ NG Sl</a:t>
            </a:r>
          </a:p>
          <a:p>
            <a:pPr algn="r"/>
            <a:r>
              <a:rPr lang="sl-SI" i="1" dirty="0">
                <a:latin typeface="Aptos" panose="020B0004020202020204" pitchFamily="34" charset="0"/>
              </a:rPr>
              <a:t> </a:t>
            </a:r>
            <a:endParaRPr lang="en-SI" dirty="0"/>
          </a:p>
        </p:txBody>
      </p:sp>
    </p:spTree>
    <p:extLst>
      <p:ext uri="{BB962C8B-B14F-4D97-AF65-F5344CB8AC3E}">
        <p14:creationId xmlns:p14="http://schemas.microsoft.com/office/powerpoint/2010/main" val="2214943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CB179E5-FB89-21B6-DEA7-9CCA70637659}"/>
              </a:ext>
            </a:extLst>
          </p:cNvPr>
          <p:cNvSpPr txBox="1"/>
          <p:nvPr/>
        </p:nvSpPr>
        <p:spPr>
          <a:xfrm>
            <a:off x="0" y="-33380"/>
            <a:ext cx="9541212" cy="584775"/>
          </a:xfrm>
          <a:prstGeom prst="rect">
            <a:avLst/>
          </a:prstGeom>
          <a:noFill/>
        </p:spPr>
        <p:txBody>
          <a:bodyPr wrap="square">
            <a:spAutoFit/>
          </a:bodyPr>
          <a:lstStyle/>
          <a:p>
            <a:r>
              <a:rPr lang="en-SI" sz="3200" b="1" dirty="0">
                <a:latin typeface="Aptos" panose="020B0004020202020204" pitchFamily="34" charset="0"/>
              </a:rPr>
              <a:t>LoRA vs. DreamBooth: Expert Evaluation</a:t>
            </a:r>
          </a:p>
        </p:txBody>
      </p:sp>
      <p:sp>
        <p:nvSpPr>
          <p:cNvPr id="9" name="TextBox 8">
            <a:extLst>
              <a:ext uri="{FF2B5EF4-FFF2-40B4-BE49-F238E27FC236}">
                <a16:creationId xmlns:a16="http://schemas.microsoft.com/office/drawing/2014/main" id="{43935A8F-4970-74DC-3BB2-930DFF5C9FA8}"/>
              </a:ext>
            </a:extLst>
          </p:cNvPr>
          <p:cNvSpPr txBox="1"/>
          <p:nvPr/>
        </p:nvSpPr>
        <p:spPr>
          <a:xfrm>
            <a:off x="2886187" y="308364"/>
            <a:ext cx="6419626" cy="1754326"/>
          </a:xfrm>
          <a:prstGeom prst="rect">
            <a:avLst/>
          </a:prstGeom>
          <a:noFill/>
        </p:spPr>
        <p:txBody>
          <a:bodyPr wrap="square" rtlCol="0">
            <a:spAutoFit/>
          </a:bodyPr>
          <a:lstStyle/>
          <a:p>
            <a:pPr lvl="0" defTabSz="914400" eaLnBrk="0" fontAlgn="base" hangingPunct="0">
              <a:spcBef>
                <a:spcPct val="0"/>
              </a:spcBef>
              <a:spcAft>
                <a:spcPct val="0"/>
              </a:spcAft>
            </a:pPr>
            <a:endParaRPr lang="en-SI" altLang="en-SI" b="1" dirty="0">
              <a:latin typeface="Arial" panose="020B0604020202020204" pitchFamily="34" charset="0"/>
            </a:endParaRPr>
          </a:p>
          <a:p>
            <a:pPr marL="285750" indent="-285750" defTabSz="914400" eaLnBrk="0" fontAlgn="base" hangingPunct="0">
              <a:spcBef>
                <a:spcPct val="0"/>
              </a:spcBef>
              <a:spcAft>
                <a:spcPct val="0"/>
              </a:spcAft>
              <a:buFont typeface="Arial" panose="020B0604020202020204" pitchFamily="34" charset="0"/>
              <a:buChar char="•"/>
            </a:pPr>
            <a:r>
              <a:rPr lang="en-GB" dirty="0"/>
              <a:t>7 expert evaluators, paired comparison study</a:t>
            </a:r>
            <a:endParaRPr lang="en-SI" dirty="0"/>
          </a:p>
          <a:p>
            <a:pPr marL="285750" lvl="0" indent="-285750" defTabSz="914400" eaLnBrk="0" fontAlgn="base" hangingPunct="0">
              <a:spcBef>
                <a:spcPct val="0"/>
              </a:spcBef>
              <a:spcAft>
                <a:spcPct val="0"/>
              </a:spcAft>
              <a:buFont typeface="Arial" panose="020B0604020202020204" pitchFamily="34" charset="0"/>
              <a:buChar char="•"/>
            </a:pPr>
            <a:r>
              <a:rPr lang="en-GB" u="sng" dirty="0" err="1"/>
              <a:t>LoRA</a:t>
            </a:r>
            <a:r>
              <a:rPr lang="en-GB" u="sng" dirty="0"/>
              <a:t> preferred over </a:t>
            </a:r>
            <a:r>
              <a:rPr lang="en-GB" u="sng" dirty="0" err="1"/>
              <a:t>DreamBooth</a:t>
            </a:r>
            <a:r>
              <a:rPr lang="en-GB" u="sng" dirty="0"/>
              <a:t> in: </a:t>
            </a:r>
          </a:p>
          <a:p>
            <a:pPr lvl="5" defTabSz="914400" eaLnBrk="0" fontAlgn="base" hangingPunct="0">
              <a:spcBef>
                <a:spcPct val="0"/>
              </a:spcBef>
              <a:spcAft>
                <a:spcPct val="0"/>
              </a:spcAft>
            </a:pPr>
            <a:r>
              <a:rPr lang="en-GB" dirty="0"/>
              <a:t>73.8% of coherence judgments</a:t>
            </a:r>
            <a:br>
              <a:rPr lang="en-GB" dirty="0"/>
            </a:br>
            <a:r>
              <a:rPr lang="en-GB" dirty="0"/>
              <a:t>69.0% of composition judgments</a:t>
            </a:r>
            <a:br>
              <a:rPr lang="en-GB" dirty="0"/>
            </a:br>
            <a:r>
              <a:rPr lang="en-GB" dirty="0"/>
              <a:t>66.7% of style judgments</a:t>
            </a:r>
            <a:endParaRPr lang="en-SI" altLang="en-SI" dirty="0">
              <a:latin typeface="Arial" panose="020B0604020202020204" pitchFamily="34" charset="0"/>
            </a:endParaRPr>
          </a:p>
        </p:txBody>
      </p:sp>
      <p:sp>
        <p:nvSpPr>
          <p:cNvPr id="16" name="TextBox 15">
            <a:extLst>
              <a:ext uri="{FF2B5EF4-FFF2-40B4-BE49-F238E27FC236}">
                <a16:creationId xmlns:a16="http://schemas.microsoft.com/office/drawing/2014/main" id="{DD7FAE92-3575-B5D7-3DB1-8385EF8328C8}"/>
              </a:ext>
            </a:extLst>
          </p:cNvPr>
          <p:cNvSpPr txBox="1"/>
          <p:nvPr/>
        </p:nvSpPr>
        <p:spPr>
          <a:xfrm>
            <a:off x="0" y="4375832"/>
            <a:ext cx="1983036" cy="369332"/>
          </a:xfrm>
          <a:prstGeom prst="rect">
            <a:avLst/>
          </a:prstGeom>
          <a:noFill/>
        </p:spPr>
        <p:txBody>
          <a:bodyPr wrap="square" rtlCol="0">
            <a:spAutoFit/>
          </a:bodyPr>
          <a:lstStyle/>
          <a:p>
            <a:r>
              <a:rPr lang="en-SI" sz="1600" dirty="0"/>
              <a:t>DreamBooth</a:t>
            </a:r>
            <a:r>
              <a:rPr lang="en-SI" dirty="0"/>
              <a:t> </a:t>
            </a:r>
          </a:p>
        </p:txBody>
      </p:sp>
      <p:cxnSp>
        <p:nvCxnSpPr>
          <p:cNvPr id="19" name="Straight Connector 18">
            <a:extLst>
              <a:ext uri="{FF2B5EF4-FFF2-40B4-BE49-F238E27FC236}">
                <a16:creationId xmlns:a16="http://schemas.microsoft.com/office/drawing/2014/main" id="{7E5DD1A3-EE4E-AFE0-311F-74EBE8409C11}"/>
              </a:ext>
            </a:extLst>
          </p:cNvPr>
          <p:cNvCxnSpPr/>
          <p:nvPr/>
        </p:nvCxnSpPr>
        <p:spPr>
          <a:xfrm>
            <a:off x="143219" y="4205119"/>
            <a:ext cx="11942101" cy="32784"/>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EED6A62-3E05-6AC4-0B59-154B84442825}"/>
              </a:ext>
            </a:extLst>
          </p:cNvPr>
          <p:cNvCxnSpPr/>
          <p:nvPr/>
        </p:nvCxnSpPr>
        <p:spPr>
          <a:xfrm>
            <a:off x="143219" y="6768410"/>
            <a:ext cx="11942101"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CADD8B9-00A2-264F-0013-DF920B8FF709}"/>
              </a:ext>
            </a:extLst>
          </p:cNvPr>
          <p:cNvSpPr txBox="1"/>
          <p:nvPr/>
        </p:nvSpPr>
        <p:spPr>
          <a:xfrm>
            <a:off x="539826" y="2062690"/>
            <a:ext cx="1443210" cy="338554"/>
          </a:xfrm>
          <a:prstGeom prst="rect">
            <a:avLst/>
          </a:prstGeom>
          <a:noFill/>
        </p:spPr>
        <p:txBody>
          <a:bodyPr wrap="square" rtlCol="0">
            <a:spAutoFit/>
          </a:bodyPr>
          <a:lstStyle/>
          <a:p>
            <a:r>
              <a:rPr lang="en-SI" sz="1600" dirty="0"/>
              <a:t>LoRA</a:t>
            </a:r>
          </a:p>
        </p:txBody>
      </p:sp>
      <p:pic>
        <p:nvPicPr>
          <p:cNvPr id="23" name="Picture 22">
            <a:extLst>
              <a:ext uri="{FF2B5EF4-FFF2-40B4-BE49-F238E27FC236}">
                <a16:creationId xmlns:a16="http://schemas.microsoft.com/office/drawing/2014/main" id="{9F28527C-D66E-4DF6-06A4-9EF237CA295F}"/>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92088" y="4456243"/>
            <a:ext cx="10999912" cy="2401757"/>
          </a:xfrm>
          <a:prstGeom prst="rect">
            <a:avLst/>
          </a:prstGeom>
        </p:spPr>
      </p:pic>
      <p:pic>
        <p:nvPicPr>
          <p:cNvPr id="24" name="Picture 23">
            <a:extLst>
              <a:ext uri="{FF2B5EF4-FFF2-40B4-BE49-F238E27FC236}">
                <a16:creationId xmlns:a16="http://schemas.microsoft.com/office/drawing/2014/main" id="{0F2409BB-7416-6C0B-0E91-31B4CA22382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92088" y="2140492"/>
            <a:ext cx="10999912" cy="2306802"/>
          </a:xfrm>
          <a:prstGeom prst="rect">
            <a:avLst/>
          </a:prstGeom>
        </p:spPr>
      </p:pic>
    </p:spTree>
    <p:extLst>
      <p:ext uri="{BB962C8B-B14F-4D97-AF65-F5344CB8AC3E}">
        <p14:creationId xmlns:p14="http://schemas.microsoft.com/office/powerpoint/2010/main" val="421806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53CAE5-A50D-038A-9529-967C07E9E0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705659-2DA2-3D10-6AB7-2C0D958AD71F}"/>
              </a:ext>
            </a:extLst>
          </p:cNvPr>
          <p:cNvSpPr>
            <a:spLocks noGrp="1"/>
          </p:cNvSpPr>
          <p:nvPr>
            <p:ph type="title"/>
          </p:nvPr>
        </p:nvSpPr>
        <p:spPr>
          <a:xfrm>
            <a:off x="83802" y="-371165"/>
            <a:ext cx="10515600" cy="1325563"/>
          </a:xfrm>
        </p:spPr>
        <p:txBody>
          <a:bodyPr>
            <a:normAutofit/>
          </a:bodyPr>
          <a:lstStyle/>
          <a:p>
            <a:r>
              <a:rPr lang="en-SI" sz="3200" b="1" dirty="0">
                <a:latin typeface="Aptos" panose="020B0004020202020204" pitchFamily="34" charset="0"/>
              </a:rPr>
              <a:t>LoRA: Visible Stylistic Shift </a:t>
            </a:r>
          </a:p>
        </p:txBody>
      </p:sp>
      <p:pic>
        <p:nvPicPr>
          <p:cNvPr id="3" name="Picture 2">
            <a:extLst>
              <a:ext uri="{FF2B5EF4-FFF2-40B4-BE49-F238E27FC236}">
                <a16:creationId xmlns:a16="http://schemas.microsoft.com/office/drawing/2014/main" id="{7AC48C81-7B9A-9831-6AC9-945F303A890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22487" y="2248307"/>
            <a:ext cx="11387955" cy="2304842"/>
          </a:xfrm>
          <a:prstGeom prst="rect">
            <a:avLst/>
          </a:prstGeom>
        </p:spPr>
      </p:pic>
      <p:sp>
        <p:nvSpPr>
          <p:cNvPr id="5" name="TextBox 4">
            <a:extLst>
              <a:ext uri="{FF2B5EF4-FFF2-40B4-BE49-F238E27FC236}">
                <a16:creationId xmlns:a16="http://schemas.microsoft.com/office/drawing/2014/main" id="{EDD98B44-0385-FD68-E600-D2FC1C63AA8B}"/>
              </a:ext>
            </a:extLst>
          </p:cNvPr>
          <p:cNvSpPr txBox="1"/>
          <p:nvPr/>
        </p:nvSpPr>
        <p:spPr>
          <a:xfrm>
            <a:off x="1628735" y="599326"/>
            <a:ext cx="10047105" cy="1200329"/>
          </a:xfrm>
          <a:prstGeom prst="rect">
            <a:avLst/>
          </a:prstGeom>
          <a:noFill/>
        </p:spPr>
        <p:txBody>
          <a:bodyPr wrap="square">
            <a:spAutoFit/>
          </a:bodyPr>
          <a:lstStyle/>
          <a:p>
            <a:pPr marL="285750" indent="-285750">
              <a:buFont typeface="Arial" panose="020B0604020202020204" pitchFamily="34" charset="0"/>
              <a:buChar char="•"/>
            </a:pPr>
            <a:r>
              <a:rPr lang="en-GB" dirty="0">
                <a:latin typeface="Aptos" panose="020B0004020202020204" pitchFamily="34" charset="0"/>
              </a:rPr>
              <a:t>Outputs often shifted away from the base model</a:t>
            </a:r>
          </a:p>
          <a:p>
            <a:pPr marL="285750" indent="-285750">
              <a:buFont typeface="Arial" panose="020B0604020202020204" pitchFamily="34" charset="0"/>
              <a:buChar char="•"/>
            </a:pPr>
            <a:r>
              <a:rPr lang="en-GB" dirty="0">
                <a:latin typeface="Aptos" panose="020B0004020202020204" pitchFamily="34" charset="0"/>
              </a:rPr>
              <a:t>Shared tendencies across caption types</a:t>
            </a:r>
          </a:p>
          <a:p>
            <a:pPr marL="285750" indent="-285750">
              <a:buFont typeface="Arial" panose="020B0604020202020204" pitchFamily="34" charset="0"/>
              <a:buChar char="•"/>
            </a:pPr>
            <a:r>
              <a:rPr lang="en-GB" dirty="0">
                <a:latin typeface="Aptos" panose="020B0004020202020204" pitchFamily="34" charset="0"/>
              </a:rPr>
              <a:t>Closer to </a:t>
            </a:r>
            <a:r>
              <a:rPr lang="en-GB" dirty="0" err="1">
                <a:latin typeface="Aptos" panose="020B0004020202020204" pitchFamily="34" charset="0"/>
              </a:rPr>
              <a:t>Almenak’s</a:t>
            </a:r>
            <a:r>
              <a:rPr lang="en-GB" dirty="0">
                <a:latin typeface="Aptos" panose="020B0004020202020204" pitchFamily="34" charset="0"/>
              </a:rPr>
              <a:t> palette, light, and surface treatment</a:t>
            </a:r>
          </a:p>
          <a:p>
            <a:pPr marL="285750" indent="-285750">
              <a:buFont typeface="Arial" panose="020B0604020202020204" pitchFamily="34" charset="0"/>
              <a:buChar char="•"/>
            </a:pPr>
            <a:r>
              <a:rPr lang="en-GB" dirty="0">
                <a:latin typeface="Aptos" panose="020B0004020202020204" pitchFamily="34" charset="0"/>
              </a:rPr>
              <a:t>Caption type had little visible effect on style</a:t>
            </a:r>
          </a:p>
        </p:txBody>
      </p:sp>
      <p:sp>
        <p:nvSpPr>
          <p:cNvPr id="8" name="TextBox 7">
            <a:extLst>
              <a:ext uri="{FF2B5EF4-FFF2-40B4-BE49-F238E27FC236}">
                <a16:creationId xmlns:a16="http://schemas.microsoft.com/office/drawing/2014/main" id="{31AB51F0-0D6F-6982-18EF-30E6BD85F293}"/>
              </a:ext>
            </a:extLst>
          </p:cNvPr>
          <p:cNvSpPr txBox="1"/>
          <p:nvPr/>
        </p:nvSpPr>
        <p:spPr>
          <a:xfrm>
            <a:off x="3251030" y="1929278"/>
            <a:ext cx="1678898" cy="338554"/>
          </a:xfrm>
          <a:prstGeom prst="rect">
            <a:avLst/>
          </a:prstGeom>
          <a:noFill/>
        </p:spPr>
        <p:txBody>
          <a:bodyPr wrap="square" rtlCol="0">
            <a:spAutoFit/>
          </a:bodyPr>
          <a:lstStyle/>
          <a:p>
            <a:r>
              <a:rPr lang="en-SI" sz="1600" dirty="0">
                <a:latin typeface="Aptos" panose="020B0004020202020204" pitchFamily="34" charset="0"/>
              </a:rPr>
              <a:t>Simple</a:t>
            </a:r>
          </a:p>
        </p:txBody>
      </p:sp>
      <p:sp>
        <p:nvSpPr>
          <p:cNvPr id="9" name="TextBox 8">
            <a:extLst>
              <a:ext uri="{FF2B5EF4-FFF2-40B4-BE49-F238E27FC236}">
                <a16:creationId xmlns:a16="http://schemas.microsoft.com/office/drawing/2014/main" id="{F628BCE5-23B9-6364-7187-ACB144D453FC}"/>
              </a:ext>
            </a:extLst>
          </p:cNvPr>
          <p:cNvSpPr txBox="1"/>
          <p:nvPr/>
        </p:nvSpPr>
        <p:spPr>
          <a:xfrm>
            <a:off x="5753771" y="1949904"/>
            <a:ext cx="2141852" cy="338554"/>
          </a:xfrm>
          <a:prstGeom prst="rect">
            <a:avLst/>
          </a:prstGeom>
          <a:noFill/>
        </p:spPr>
        <p:txBody>
          <a:bodyPr wrap="square" rtlCol="0">
            <a:spAutoFit/>
          </a:bodyPr>
          <a:lstStyle/>
          <a:p>
            <a:r>
              <a:rPr lang="en-SI" sz="1600" dirty="0">
                <a:latin typeface="Aptos" panose="020B0004020202020204" pitchFamily="34" charset="0"/>
              </a:rPr>
              <a:t>VLM</a:t>
            </a:r>
          </a:p>
        </p:txBody>
      </p:sp>
      <p:sp>
        <p:nvSpPr>
          <p:cNvPr id="11" name="TextBox 10">
            <a:extLst>
              <a:ext uri="{FF2B5EF4-FFF2-40B4-BE49-F238E27FC236}">
                <a16:creationId xmlns:a16="http://schemas.microsoft.com/office/drawing/2014/main" id="{7CEB3D2E-D66D-E91D-07F6-B2AE393088E9}"/>
              </a:ext>
            </a:extLst>
          </p:cNvPr>
          <p:cNvSpPr txBox="1"/>
          <p:nvPr/>
        </p:nvSpPr>
        <p:spPr>
          <a:xfrm>
            <a:off x="7989536" y="1948012"/>
            <a:ext cx="1948722" cy="338554"/>
          </a:xfrm>
          <a:prstGeom prst="rect">
            <a:avLst/>
          </a:prstGeom>
          <a:noFill/>
        </p:spPr>
        <p:txBody>
          <a:bodyPr wrap="square" rtlCol="0">
            <a:spAutoFit/>
          </a:bodyPr>
          <a:lstStyle/>
          <a:p>
            <a:r>
              <a:rPr lang="en-SI" sz="1600" dirty="0">
                <a:latin typeface="Aptos" panose="020B0004020202020204" pitchFamily="34" charset="0"/>
              </a:rPr>
              <a:t>Expert</a:t>
            </a:r>
          </a:p>
        </p:txBody>
      </p:sp>
      <p:sp>
        <p:nvSpPr>
          <p:cNvPr id="13" name="TextBox 12">
            <a:extLst>
              <a:ext uri="{FF2B5EF4-FFF2-40B4-BE49-F238E27FC236}">
                <a16:creationId xmlns:a16="http://schemas.microsoft.com/office/drawing/2014/main" id="{2CFCCBB2-653F-1CE1-29EE-BFB9EE682C2E}"/>
              </a:ext>
            </a:extLst>
          </p:cNvPr>
          <p:cNvSpPr txBox="1"/>
          <p:nvPr/>
        </p:nvSpPr>
        <p:spPr>
          <a:xfrm>
            <a:off x="10357184" y="1962421"/>
            <a:ext cx="1793636" cy="338554"/>
          </a:xfrm>
          <a:prstGeom prst="rect">
            <a:avLst/>
          </a:prstGeom>
          <a:noFill/>
        </p:spPr>
        <p:txBody>
          <a:bodyPr wrap="square" rtlCol="0">
            <a:spAutoFit/>
          </a:bodyPr>
          <a:lstStyle/>
          <a:p>
            <a:r>
              <a:rPr lang="en-SI" sz="1600" dirty="0">
                <a:latin typeface="Aptos" panose="020B0004020202020204" pitchFamily="34" charset="0"/>
              </a:rPr>
              <a:t>CLIP</a:t>
            </a:r>
          </a:p>
        </p:txBody>
      </p:sp>
      <p:sp>
        <p:nvSpPr>
          <p:cNvPr id="16" name="TextBox 15">
            <a:extLst>
              <a:ext uri="{FF2B5EF4-FFF2-40B4-BE49-F238E27FC236}">
                <a16:creationId xmlns:a16="http://schemas.microsoft.com/office/drawing/2014/main" id="{9F06A2B2-BA4D-7B90-63B7-CFD2A6D4E40F}"/>
              </a:ext>
            </a:extLst>
          </p:cNvPr>
          <p:cNvSpPr txBox="1"/>
          <p:nvPr/>
        </p:nvSpPr>
        <p:spPr>
          <a:xfrm>
            <a:off x="569784" y="1929278"/>
            <a:ext cx="1704622" cy="338554"/>
          </a:xfrm>
          <a:prstGeom prst="rect">
            <a:avLst/>
          </a:prstGeom>
          <a:noFill/>
        </p:spPr>
        <p:txBody>
          <a:bodyPr wrap="square" rtlCol="0">
            <a:spAutoFit/>
          </a:bodyPr>
          <a:lstStyle/>
          <a:p>
            <a:r>
              <a:rPr lang="en-SI" sz="1600" dirty="0">
                <a:latin typeface="Aptos" panose="020B0004020202020204" pitchFamily="34" charset="0"/>
              </a:rPr>
              <a:t>Base model</a:t>
            </a:r>
          </a:p>
        </p:txBody>
      </p:sp>
      <p:pic>
        <p:nvPicPr>
          <p:cNvPr id="24" name="Slika 8">
            <a:extLst>
              <a:ext uri="{FF2B5EF4-FFF2-40B4-BE49-F238E27FC236}">
                <a16:creationId xmlns:a16="http://schemas.microsoft.com/office/drawing/2014/main" id="{328EF74C-BAEF-9749-67A8-B2AB4A63195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68272" y="105183"/>
            <a:ext cx="2788168" cy="1610845"/>
          </a:xfrm>
          <a:prstGeom prst="rect">
            <a:avLst/>
          </a:prstGeom>
        </p:spPr>
      </p:pic>
      <p:sp>
        <p:nvSpPr>
          <p:cNvPr id="26" name="TextBox 25">
            <a:extLst>
              <a:ext uri="{FF2B5EF4-FFF2-40B4-BE49-F238E27FC236}">
                <a16:creationId xmlns:a16="http://schemas.microsoft.com/office/drawing/2014/main" id="{ECFE1390-3F00-6BC9-E305-49020FA58D91}"/>
              </a:ext>
            </a:extLst>
          </p:cNvPr>
          <p:cNvSpPr txBox="1"/>
          <p:nvPr/>
        </p:nvSpPr>
        <p:spPr>
          <a:xfrm>
            <a:off x="9672622" y="1698446"/>
            <a:ext cx="6310488" cy="338554"/>
          </a:xfrm>
          <a:prstGeom prst="rect">
            <a:avLst/>
          </a:prstGeom>
          <a:noFill/>
        </p:spPr>
        <p:txBody>
          <a:bodyPr wrap="square">
            <a:spAutoFit/>
          </a:bodyPr>
          <a:lstStyle/>
          <a:p>
            <a:r>
              <a:rPr lang="en-SI" sz="1600" dirty="0"/>
              <a:t>Almenak: </a:t>
            </a:r>
            <a:r>
              <a:rPr lang="en-SI" sz="1600" i="1" dirty="0"/>
              <a:t>The Card Players I</a:t>
            </a:r>
          </a:p>
        </p:txBody>
      </p:sp>
      <p:pic>
        <p:nvPicPr>
          <p:cNvPr id="27" name="Picture 26">
            <a:extLst>
              <a:ext uri="{FF2B5EF4-FFF2-40B4-BE49-F238E27FC236}">
                <a16:creationId xmlns:a16="http://schemas.microsoft.com/office/drawing/2014/main" id="{6185240C-F130-CB1B-2E84-46CF3464479C}"/>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353639" y="4571479"/>
            <a:ext cx="2318983" cy="2304842"/>
          </a:xfrm>
          <a:prstGeom prst="rect">
            <a:avLst/>
          </a:prstGeom>
        </p:spPr>
      </p:pic>
      <p:pic>
        <p:nvPicPr>
          <p:cNvPr id="30" name="Picture 29">
            <a:extLst>
              <a:ext uri="{FF2B5EF4-FFF2-40B4-BE49-F238E27FC236}">
                <a16:creationId xmlns:a16="http://schemas.microsoft.com/office/drawing/2014/main" id="{F9D2C911-02F2-9AFD-CC4B-7B2FF51D17E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778969" y="4571435"/>
            <a:ext cx="2279486" cy="2286565"/>
          </a:xfrm>
          <a:prstGeom prst="rect">
            <a:avLst/>
          </a:prstGeom>
        </p:spPr>
      </p:pic>
      <p:pic>
        <p:nvPicPr>
          <p:cNvPr id="31" name="Picture 30">
            <a:extLst>
              <a:ext uri="{FF2B5EF4-FFF2-40B4-BE49-F238E27FC236}">
                <a16:creationId xmlns:a16="http://schemas.microsoft.com/office/drawing/2014/main" id="{04FAC3C2-05C2-1C1F-1122-F25C8195085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50970" y="4571435"/>
            <a:ext cx="2291546" cy="2286565"/>
          </a:xfrm>
          <a:prstGeom prst="rect">
            <a:avLst/>
          </a:prstGeom>
        </p:spPr>
      </p:pic>
      <p:pic>
        <p:nvPicPr>
          <p:cNvPr id="32" name="Picture 31">
            <a:extLst>
              <a:ext uri="{FF2B5EF4-FFF2-40B4-BE49-F238E27FC236}">
                <a16:creationId xmlns:a16="http://schemas.microsoft.com/office/drawing/2014/main" id="{15DF5DED-1E2F-F6B1-78B4-E0A5BB28BF2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620134" y="4571474"/>
            <a:ext cx="2301719" cy="2304851"/>
          </a:xfrm>
          <a:prstGeom prst="rect">
            <a:avLst/>
          </a:prstGeom>
        </p:spPr>
      </p:pic>
      <p:pic>
        <p:nvPicPr>
          <p:cNvPr id="33" name="Picture 32">
            <a:extLst>
              <a:ext uri="{FF2B5EF4-FFF2-40B4-BE49-F238E27FC236}">
                <a16:creationId xmlns:a16="http://schemas.microsoft.com/office/drawing/2014/main" id="{7EDEDB98-A27E-9019-3B67-F66E366B4FF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05776" y="4553149"/>
            <a:ext cx="2295963" cy="2286566"/>
          </a:xfrm>
          <a:prstGeom prst="rect">
            <a:avLst/>
          </a:prstGeom>
        </p:spPr>
      </p:pic>
    </p:spTree>
    <p:extLst>
      <p:ext uri="{BB962C8B-B14F-4D97-AF65-F5344CB8AC3E}">
        <p14:creationId xmlns:p14="http://schemas.microsoft.com/office/powerpoint/2010/main" val="670390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1FAA8B5-07F1-D01B-9FA1-7FA85C4FECF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64513" y="1896462"/>
            <a:ext cx="4407578" cy="4369953"/>
          </a:xfrm>
          <a:prstGeom prst="rect">
            <a:avLst/>
          </a:prstGeom>
        </p:spPr>
      </p:pic>
      <p:pic>
        <p:nvPicPr>
          <p:cNvPr id="4" name="Picture 3">
            <a:extLst>
              <a:ext uri="{FF2B5EF4-FFF2-40B4-BE49-F238E27FC236}">
                <a16:creationId xmlns:a16="http://schemas.microsoft.com/office/drawing/2014/main" id="{1711A32B-1044-5CD0-03A2-2EA97650529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33084" y="1884182"/>
            <a:ext cx="4425288" cy="4394514"/>
          </a:xfrm>
          <a:prstGeom prst="rect">
            <a:avLst/>
          </a:prstGeom>
        </p:spPr>
      </p:pic>
      <p:sp>
        <p:nvSpPr>
          <p:cNvPr id="5" name="TextBox 4">
            <a:extLst>
              <a:ext uri="{FF2B5EF4-FFF2-40B4-BE49-F238E27FC236}">
                <a16:creationId xmlns:a16="http://schemas.microsoft.com/office/drawing/2014/main" id="{D77BA631-19AB-6BF0-AAD5-48D152CC3780}"/>
              </a:ext>
            </a:extLst>
          </p:cNvPr>
          <p:cNvSpPr txBox="1"/>
          <p:nvPr/>
        </p:nvSpPr>
        <p:spPr>
          <a:xfrm>
            <a:off x="788241" y="1623301"/>
            <a:ext cx="11403759" cy="338554"/>
          </a:xfrm>
          <a:prstGeom prst="rect">
            <a:avLst/>
          </a:prstGeom>
          <a:noFill/>
        </p:spPr>
        <p:txBody>
          <a:bodyPr wrap="square" rtlCol="0">
            <a:spAutoFit/>
          </a:bodyPr>
          <a:lstStyle/>
          <a:p>
            <a:r>
              <a:rPr lang="en-SI" sz="1600" dirty="0">
                <a:latin typeface="Aptos" panose="020B0004020202020204" pitchFamily="34" charset="0"/>
              </a:rPr>
              <a:t>Base model                                                              CLIP Captions                                                                               Simple Captions</a:t>
            </a:r>
          </a:p>
        </p:txBody>
      </p:sp>
      <p:pic>
        <p:nvPicPr>
          <p:cNvPr id="6" name="Picture 5">
            <a:extLst>
              <a:ext uri="{FF2B5EF4-FFF2-40B4-BE49-F238E27FC236}">
                <a16:creationId xmlns:a16="http://schemas.microsoft.com/office/drawing/2014/main" id="{CAE19453-F8C1-40B5-1666-CFE8F8DE895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8806" y="1871119"/>
            <a:ext cx="2218137" cy="4336889"/>
          </a:xfrm>
          <a:prstGeom prst="rect">
            <a:avLst/>
          </a:prstGeom>
        </p:spPr>
      </p:pic>
      <p:sp>
        <p:nvSpPr>
          <p:cNvPr id="7" name="TextBox 6">
            <a:extLst>
              <a:ext uri="{FF2B5EF4-FFF2-40B4-BE49-F238E27FC236}">
                <a16:creationId xmlns:a16="http://schemas.microsoft.com/office/drawing/2014/main" id="{1C0619F1-7B3E-4E2C-9441-9D7B53155EF1}"/>
              </a:ext>
            </a:extLst>
          </p:cNvPr>
          <p:cNvSpPr txBox="1"/>
          <p:nvPr/>
        </p:nvSpPr>
        <p:spPr>
          <a:xfrm>
            <a:off x="0" y="6259469"/>
            <a:ext cx="12207548" cy="584775"/>
          </a:xfrm>
          <a:prstGeom prst="rect">
            <a:avLst/>
          </a:prstGeom>
          <a:noFill/>
        </p:spPr>
        <p:txBody>
          <a:bodyPr wrap="square" rtlCol="0">
            <a:spAutoFit/>
          </a:bodyPr>
          <a:lstStyle/>
          <a:p>
            <a:r>
              <a:rPr lang="en-SI" sz="1600" dirty="0">
                <a:latin typeface="Aptos" panose="020B0004020202020204" pitchFamily="34" charset="0"/>
              </a:rPr>
              <a:t>Prompt: </a:t>
            </a:r>
            <a:r>
              <a:rPr lang="en-GB" sz="1600" dirty="0">
                <a:latin typeface="Aptos" panose="020B0004020202020204" pitchFamily="34" charset="0"/>
              </a:rPr>
              <a:t>A group of men playing cards in a smoky tavern interior, candlelit and dim, in a Flemish Baroque genre painting with visible brushwork, chiaroscuro lighting, and earthy palette</a:t>
            </a:r>
            <a:endParaRPr lang="en-SI" sz="1600" dirty="0">
              <a:latin typeface="Aptos" panose="020B0004020202020204" pitchFamily="34" charset="0"/>
            </a:endParaRPr>
          </a:p>
        </p:txBody>
      </p:sp>
      <p:pic>
        <p:nvPicPr>
          <p:cNvPr id="8" name="Slika 10">
            <a:extLst>
              <a:ext uri="{FF2B5EF4-FFF2-40B4-BE49-F238E27FC236}">
                <a16:creationId xmlns:a16="http://schemas.microsoft.com/office/drawing/2014/main" id="{AD7E8AA3-D4D7-6723-54B4-47377CBBBE0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68931" y="0"/>
            <a:ext cx="2923069" cy="1480728"/>
          </a:xfrm>
          <a:prstGeom prst="rect">
            <a:avLst/>
          </a:prstGeom>
        </p:spPr>
      </p:pic>
      <p:sp>
        <p:nvSpPr>
          <p:cNvPr id="9" name="TextBox 8">
            <a:extLst>
              <a:ext uri="{FF2B5EF4-FFF2-40B4-BE49-F238E27FC236}">
                <a16:creationId xmlns:a16="http://schemas.microsoft.com/office/drawing/2014/main" id="{090FD7FF-581D-C746-8BE8-82761A054F00}"/>
              </a:ext>
            </a:extLst>
          </p:cNvPr>
          <p:cNvSpPr txBox="1"/>
          <p:nvPr/>
        </p:nvSpPr>
        <p:spPr>
          <a:xfrm>
            <a:off x="6584103" y="15221"/>
            <a:ext cx="2812601" cy="615553"/>
          </a:xfrm>
          <a:prstGeom prst="rect">
            <a:avLst/>
          </a:prstGeom>
          <a:noFill/>
        </p:spPr>
        <p:txBody>
          <a:bodyPr wrap="square" rtlCol="0">
            <a:spAutoFit/>
          </a:bodyPr>
          <a:lstStyle/>
          <a:p>
            <a:r>
              <a:rPr lang="sl-SI" sz="1600" dirty="0">
                <a:latin typeface="Aptos" panose="020B0004020202020204" pitchFamily="34" charset="0"/>
              </a:rPr>
              <a:t>Almenak</a:t>
            </a:r>
            <a:r>
              <a:rPr lang="sl-SI" sz="1600" i="1" dirty="0">
                <a:latin typeface="Aptos" panose="020B0004020202020204" pitchFamily="34" charset="0"/>
              </a:rPr>
              <a:t>: The Card Players II</a:t>
            </a:r>
          </a:p>
          <a:p>
            <a:endParaRPr lang="en-SI" dirty="0">
              <a:latin typeface="Aptos" panose="020B0004020202020204" pitchFamily="34" charset="0"/>
            </a:endParaRPr>
          </a:p>
        </p:txBody>
      </p:sp>
    </p:spTree>
    <p:extLst>
      <p:ext uri="{BB962C8B-B14F-4D97-AF65-F5344CB8AC3E}">
        <p14:creationId xmlns:p14="http://schemas.microsoft.com/office/powerpoint/2010/main" val="1041146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FC70086-4622-A216-1EE6-0FE85E978DD9}"/>
              </a:ext>
            </a:extLst>
          </p:cNvPr>
          <p:cNvPicPr>
            <a:picLocks noChangeAspect="1"/>
          </p:cNvPicPr>
          <p:nvPr/>
        </p:nvPicPr>
        <p:blipFill>
          <a:blip r:embed="rId3" cstate="screen">
            <a:extLst>
              <a:ext uri="{28A0092B-C50C-407E-A947-70E740481C1C}">
                <a14:useLocalDpi xmlns:a14="http://schemas.microsoft.com/office/drawing/2010/main"/>
              </a:ext>
            </a:extLst>
          </a:blip>
          <a:srcRect t="-53388" r="-616" b="-2439"/>
          <a:stretch>
            <a:fillRect/>
          </a:stretch>
        </p:blipFill>
        <p:spPr>
          <a:xfrm>
            <a:off x="697327" y="0"/>
            <a:ext cx="11345431" cy="6991109"/>
          </a:xfrm>
          <a:prstGeom prst="rect">
            <a:avLst/>
          </a:prstGeom>
        </p:spPr>
      </p:pic>
      <p:sp>
        <p:nvSpPr>
          <p:cNvPr id="3" name="TextBox 2">
            <a:extLst>
              <a:ext uri="{FF2B5EF4-FFF2-40B4-BE49-F238E27FC236}">
                <a16:creationId xmlns:a16="http://schemas.microsoft.com/office/drawing/2014/main" id="{41EDF8E8-8EFE-B444-CA23-197400E56FA9}"/>
              </a:ext>
            </a:extLst>
          </p:cNvPr>
          <p:cNvSpPr txBox="1"/>
          <p:nvPr/>
        </p:nvSpPr>
        <p:spPr>
          <a:xfrm>
            <a:off x="-2" y="5375"/>
            <a:ext cx="11330609" cy="584775"/>
          </a:xfrm>
          <a:prstGeom prst="rect">
            <a:avLst/>
          </a:prstGeom>
          <a:noFill/>
        </p:spPr>
        <p:txBody>
          <a:bodyPr wrap="square">
            <a:spAutoFit/>
          </a:bodyPr>
          <a:lstStyle/>
          <a:p>
            <a:pPr>
              <a:buNone/>
            </a:pPr>
            <a:r>
              <a:rPr lang="en-GB" sz="3200" b="1" dirty="0">
                <a:latin typeface="Aptos" panose="020B0004020202020204" pitchFamily="34" charset="0"/>
              </a:rPr>
              <a:t>Captioning: Weak Effect on Style, Stronger on Content</a:t>
            </a:r>
            <a:endParaRPr lang="en-GB" sz="3200" dirty="0">
              <a:latin typeface="Aptos" panose="020B0004020202020204" pitchFamily="34" charset="0"/>
            </a:endParaRPr>
          </a:p>
        </p:txBody>
      </p:sp>
      <p:sp>
        <p:nvSpPr>
          <p:cNvPr id="6" name="TextBox 5">
            <a:extLst>
              <a:ext uri="{FF2B5EF4-FFF2-40B4-BE49-F238E27FC236}">
                <a16:creationId xmlns:a16="http://schemas.microsoft.com/office/drawing/2014/main" id="{6ECFC2B1-0531-FA77-2E8D-4AD16E76CADC}"/>
              </a:ext>
            </a:extLst>
          </p:cNvPr>
          <p:cNvSpPr txBox="1"/>
          <p:nvPr/>
        </p:nvSpPr>
        <p:spPr>
          <a:xfrm>
            <a:off x="1062682" y="696284"/>
            <a:ext cx="7717971" cy="1698991"/>
          </a:xfrm>
          <a:prstGeom prst="rect">
            <a:avLst/>
          </a:prstGeom>
          <a:noFill/>
        </p:spPr>
        <p:txBody>
          <a:bodyPr wrap="square">
            <a:spAutoFit/>
          </a:bodyPr>
          <a:lstStyle/>
          <a:p>
            <a:pPr marL="285750" indent="-285750">
              <a:buFont typeface="Arial" panose="020B0604020202020204" pitchFamily="34" charset="0"/>
              <a:buChar char="•"/>
            </a:pPr>
            <a:r>
              <a:rPr lang="en-GB" sz="1600" dirty="0">
                <a:latin typeface="Aptos" panose="020B0004020202020204" pitchFamily="34" charset="0"/>
              </a:rPr>
              <a:t>No major stylistic difference between caption sets </a:t>
            </a:r>
          </a:p>
          <a:p>
            <a:pPr marL="285750" indent="-285750">
              <a:buFont typeface="Arial" panose="020B0604020202020204" pitchFamily="34" charset="0"/>
              <a:buChar char="•"/>
            </a:pPr>
            <a:r>
              <a:rPr lang="en-GB" sz="1600" dirty="0">
                <a:latin typeface="Aptos" panose="020B0004020202020204" pitchFamily="34" charset="0"/>
              </a:rPr>
              <a:t>Differences appeared more clearly in semantic behaviour </a:t>
            </a:r>
          </a:p>
          <a:p>
            <a:pPr marL="285750" indent="-285750">
              <a:buFont typeface="Arial" panose="020B0604020202020204" pitchFamily="34" charset="0"/>
              <a:buChar char="•"/>
            </a:pPr>
            <a:r>
              <a:rPr lang="en-GB" sz="1600" dirty="0">
                <a:latin typeface="Aptos" panose="020B0004020202020204" pitchFamily="34" charset="0"/>
              </a:rPr>
              <a:t>Simple / VLM often showed more literal reuse of training fragments </a:t>
            </a:r>
          </a:p>
          <a:p>
            <a:pPr marL="285750" indent="-285750">
              <a:buFont typeface="Arial" panose="020B0604020202020204" pitchFamily="34" charset="0"/>
              <a:buChar char="•"/>
            </a:pPr>
            <a:r>
              <a:rPr lang="en-GB" sz="1600" dirty="0">
                <a:latin typeface="Aptos" panose="020B0004020202020204" pitchFamily="34" charset="0"/>
              </a:rPr>
              <a:t>Expert / CLIP sometimes allowed more flexible recombination </a:t>
            </a:r>
          </a:p>
          <a:p>
            <a:pPr marL="285750" indent="-285750">
              <a:buFont typeface="Arial" panose="020B0604020202020204" pitchFamily="34" charset="0"/>
              <a:buChar char="•"/>
            </a:pPr>
            <a:r>
              <a:rPr lang="en-GB" sz="1600" dirty="0">
                <a:latin typeface="Aptos" panose="020B0004020202020204" pitchFamily="34" charset="0"/>
              </a:rPr>
              <a:t>Captioning seemed to shape content more than style </a:t>
            </a:r>
          </a:p>
          <a:p>
            <a:pPr marL="285750" indent="-285750">
              <a:lnSpc>
                <a:spcPct val="150000"/>
              </a:lnSpc>
              <a:buFont typeface="Arial" panose="020B0604020202020204" pitchFamily="34" charset="0"/>
              <a:buChar char="•"/>
            </a:pPr>
            <a:endParaRPr lang="en-GB" dirty="0">
              <a:latin typeface="Aptos" panose="020B0004020202020204" pitchFamily="34" charset="0"/>
            </a:endParaRPr>
          </a:p>
        </p:txBody>
      </p:sp>
      <p:sp>
        <p:nvSpPr>
          <p:cNvPr id="10" name="TextBox 9">
            <a:extLst>
              <a:ext uri="{FF2B5EF4-FFF2-40B4-BE49-F238E27FC236}">
                <a16:creationId xmlns:a16="http://schemas.microsoft.com/office/drawing/2014/main" id="{BF755A53-8FA9-7E92-7CBA-50767559A464}"/>
              </a:ext>
            </a:extLst>
          </p:cNvPr>
          <p:cNvSpPr txBox="1"/>
          <p:nvPr/>
        </p:nvSpPr>
        <p:spPr>
          <a:xfrm>
            <a:off x="1165851" y="2177948"/>
            <a:ext cx="12303211" cy="338554"/>
          </a:xfrm>
          <a:prstGeom prst="rect">
            <a:avLst/>
          </a:prstGeom>
          <a:noFill/>
        </p:spPr>
        <p:txBody>
          <a:bodyPr wrap="square">
            <a:spAutoFit/>
          </a:bodyPr>
          <a:lstStyle/>
          <a:p>
            <a:r>
              <a:rPr lang="en-SI" sz="1600" dirty="0"/>
              <a:t>Base model                                  CLIP                                         VLM                                        Expert                                   Simple  </a:t>
            </a:r>
          </a:p>
        </p:txBody>
      </p:sp>
      <p:sp>
        <p:nvSpPr>
          <p:cNvPr id="12" name="TextBox 11">
            <a:extLst>
              <a:ext uri="{FF2B5EF4-FFF2-40B4-BE49-F238E27FC236}">
                <a16:creationId xmlns:a16="http://schemas.microsoft.com/office/drawing/2014/main" id="{F8036CD2-6A8F-2A3E-334E-CA5E249C82C1}"/>
              </a:ext>
            </a:extLst>
          </p:cNvPr>
          <p:cNvSpPr txBox="1"/>
          <p:nvPr/>
        </p:nvSpPr>
        <p:spPr>
          <a:xfrm>
            <a:off x="-2" y="3185623"/>
            <a:ext cx="1062684" cy="276999"/>
          </a:xfrm>
          <a:prstGeom prst="rect">
            <a:avLst/>
          </a:prstGeom>
          <a:noFill/>
        </p:spPr>
        <p:txBody>
          <a:bodyPr wrap="square">
            <a:spAutoFit/>
          </a:bodyPr>
          <a:lstStyle/>
          <a:p>
            <a:r>
              <a:rPr lang="en-GB" sz="1200" i="0" dirty="0">
                <a:solidFill>
                  <a:srgbClr val="000000"/>
                </a:solidFill>
                <a:effectLst/>
                <a:latin typeface="Aptos" panose="020B0004020202020204" pitchFamily="34" charset="0"/>
              </a:rPr>
              <a:t>+</a:t>
            </a:r>
            <a:endParaRPr lang="en-SI" sz="1200" dirty="0">
              <a:latin typeface="Aptos" panose="020B0004020202020204" pitchFamily="34" charset="0"/>
            </a:endParaRPr>
          </a:p>
        </p:txBody>
      </p:sp>
      <p:pic>
        <p:nvPicPr>
          <p:cNvPr id="15" name="Slika 6">
            <a:extLst>
              <a:ext uri="{FF2B5EF4-FFF2-40B4-BE49-F238E27FC236}">
                <a16:creationId xmlns:a16="http://schemas.microsoft.com/office/drawing/2014/main" id="{F047F1D2-9433-C995-A323-8FB8560359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06019" y="97972"/>
            <a:ext cx="1519117" cy="1788564"/>
          </a:xfrm>
          <a:prstGeom prst="rect">
            <a:avLst/>
          </a:prstGeom>
        </p:spPr>
      </p:pic>
      <p:sp>
        <p:nvSpPr>
          <p:cNvPr id="16" name="TextBox 15">
            <a:extLst>
              <a:ext uri="{FF2B5EF4-FFF2-40B4-BE49-F238E27FC236}">
                <a16:creationId xmlns:a16="http://schemas.microsoft.com/office/drawing/2014/main" id="{41965498-9089-CD6E-B0F6-141ABB5F757B}"/>
              </a:ext>
            </a:extLst>
          </p:cNvPr>
          <p:cNvSpPr txBox="1"/>
          <p:nvPr/>
        </p:nvSpPr>
        <p:spPr>
          <a:xfrm>
            <a:off x="10110408" y="1810501"/>
            <a:ext cx="2185454" cy="338554"/>
          </a:xfrm>
          <a:prstGeom prst="rect">
            <a:avLst/>
          </a:prstGeom>
          <a:noFill/>
        </p:spPr>
        <p:txBody>
          <a:bodyPr wrap="square" rtlCol="0">
            <a:spAutoFit/>
          </a:bodyPr>
          <a:lstStyle/>
          <a:p>
            <a:r>
              <a:rPr lang="en-SI" sz="1600" dirty="0">
                <a:latin typeface="Aptos" panose="020B0004020202020204" pitchFamily="34" charset="0"/>
              </a:rPr>
              <a:t>Almenak: </a:t>
            </a:r>
            <a:r>
              <a:rPr lang="en-SI" sz="1600" i="1" dirty="0">
                <a:latin typeface="Aptos" panose="020B0004020202020204" pitchFamily="34" charset="0"/>
              </a:rPr>
              <a:t>The Peddler</a:t>
            </a:r>
          </a:p>
        </p:txBody>
      </p:sp>
      <p:pic>
        <p:nvPicPr>
          <p:cNvPr id="18" name="Picture 17">
            <a:extLst>
              <a:ext uri="{FF2B5EF4-FFF2-40B4-BE49-F238E27FC236}">
                <a16:creationId xmlns:a16="http://schemas.microsoft.com/office/drawing/2014/main" id="{EBCF8AE6-173F-94E6-A44E-ECA22A677E88}"/>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14949" y="4704108"/>
            <a:ext cx="11345431" cy="2287001"/>
          </a:xfrm>
          <a:prstGeom prst="rect">
            <a:avLst/>
          </a:prstGeom>
        </p:spPr>
      </p:pic>
    </p:spTree>
    <p:extLst>
      <p:ext uri="{BB962C8B-B14F-4D97-AF65-F5344CB8AC3E}">
        <p14:creationId xmlns:p14="http://schemas.microsoft.com/office/powerpoint/2010/main" val="4035003622"/>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Default Theme</Template>
  <TotalTime>8819</TotalTime>
  <Words>1295</Words>
  <Application>Microsoft Macintosh PowerPoint</Application>
  <PresentationFormat>Widescreen</PresentationFormat>
  <Paragraphs>103</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vt:lpstr>
      <vt:lpstr>Arial</vt:lpstr>
      <vt:lpstr>Calibri</vt:lpstr>
      <vt:lpstr>Calibri Light</vt:lpstr>
      <vt:lpstr>Office 2013 - 2022 Theme</vt:lpstr>
      <vt:lpstr>Learning from Small Data: Adapting Pretrained Diffusion Models for 17th Century Painting  </vt:lpstr>
      <vt:lpstr>Joannes Almenak (c. 1640 – after 1684)  </vt:lpstr>
      <vt:lpstr>PowerPoint Presentation</vt:lpstr>
      <vt:lpstr>Training Data: Images </vt:lpstr>
      <vt:lpstr>Training Data: Captions </vt:lpstr>
      <vt:lpstr>PowerPoint Presentation</vt:lpstr>
      <vt:lpstr>LoRA: Visible Stylistic Shift </vt:lpstr>
      <vt:lpstr>PowerPoint Presentation</vt:lpstr>
      <vt:lpstr>PowerPoint Presentation</vt:lpstr>
      <vt:lpstr>PowerPoint Presentation</vt:lpstr>
      <vt:lpstr>PowerPoint Presentation</vt:lpstr>
      <vt:lpstr>PowerPoint Presentation</vt:lpstr>
      <vt:lpstr>PowerPoint Presentation</vt:lpstr>
      <vt:lpstr>The Dataset</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Katarina Mohar</dc:creator>
  <cp:keywords/>
  <dc:description/>
  <cp:lastModifiedBy>Katarina Mohar</cp:lastModifiedBy>
  <cp:revision>55</cp:revision>
  <dcterms:created xsi:type="dcterms:W3CDTF">2025-12-05T13:21:28Z</dcterms:created>
  <dcterms:modified xsi:type="dcterms:W3CDTF">2026-04-15T07:57:32Z</dcterms:modified>
  <cp:category/>
</cp:coreProperties>
</file>