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307" r:id="rId2"/>
    <p:sldId id="595" r:id="rId3"/>
    <p:sldId id="513" r:id="rId4"/>
    <p:sldId id="569" r:id="rId5"/>
    <p:sldId id="518" r:id="rId6"/>
    <p:sldId id="572" r:id="rId7"/>
    <p:sldId id="583" r:id="rId8"/>
    <p:sldId id="594" r:id="rId9"/>
    <p:sldId id="585" r:id="rId10"/>
    <p:sldId id="586" r:id="rId11"/>
    <p:sldId id="589" r:id="rId12"/>
    <p:sldId id="590" r:id="rId13"/>
    <p:sldId id="591" r:id="rId14"/>
    <p:sldId id="592" r:id="rId15"/>
    <p:sldId id="596" r:id="rId16"/>
    <p:sldId id="316" r:id="rId17"/>
    <p:sldId id="575" r:id="rId18"/>
    <p:sldId id="577" r:id="rId19"/>
    <p:sldId id="578" r:id="rId20"/>
    <p:sldId id="579" r:id="rId21"/>
    <p:sldId id="580" r:id="rId22"/>
    <p:sldId id="582" r:id="rId23"/>
    <p:sldId id="576" r:id="rId24"/>
    <p:sldId id="568" r:id="rId25"/>
    <p:sldId id="581" r:id="rId26"/>
    <p:sldId id="566" r:id="rId27"/>
    <p:sldId id="534" r:id="rId28"/>
    <p:sldId id="535" r:id="rId29"/>
    <p:sldId id="434" r:id="rId30"/>
    <p:sldId id="597" r:id="rId31"/>
    <p:sldId id="598" r:id="rId32"/>
    <p:sldId id="599" r:id="rId33"/>
    <p:sldId id="305" r:id="rId34"/>
    <p:sldId id="486" r:id="rId3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93"/>
    <p:restoredTop sz="94761"/>
  </p:normalViewPr>
  <p:slideViewPr>
    <p:cSldViewPr snapToGrid="0">
      <p:cViewPr varScale="1">
        <p:scale>
          <a:sx n="106" d="100"/>
          <a:sy n="106" d="100"/>
        </p:scale>
        <p:origin x="11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E93704-288C-9C41-9E78-B85E61D6B17C}" type="datetimeFigureOut">
              <a:rPr lang="it-IT" smtClean="0"/>
              <a:t>14/04/26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E2AD7-7854-7649-862D-C30825F1320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974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3.0/deed.en_GB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ballads.bodleian.ox.ac.uk/static/BalladsRDF.tar.gz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7C43C6-DD7D-2142-BF2D-F0EBE82F7C3D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2249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it-IT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Project Giles and Alexandra</a:t>
            </a:r>
          </a:p>
          <a:p>
            <a:pPr rtl="0"/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Broadside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ballads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printed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cheaply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side of a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sheet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paper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 the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earliest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days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printing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contain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song-lyrics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tunes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woodcut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illustrations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bear news,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prophecies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histories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moral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advice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religious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warnings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political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arguments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satire, comedy and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bawdy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tales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large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numbers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street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-corners, in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town-squares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fairs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travelling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ballad-singers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pinned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the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walls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alehouses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other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public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places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sung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viewed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with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pleasure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 a wide audience,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been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handed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-down to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only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small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numbers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rtl="0"/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Bodleian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Library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University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Oxford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holds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nearly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30,000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songs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many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unique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survivals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printed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 the 16th to the 20th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Centuries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Digital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facsimiles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an online database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first made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accessible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1999.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Broadside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Ballads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Online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updates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database and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links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other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resources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pPr rtl="0"/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English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Broadside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Ballad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Archive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Early-Modern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Center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University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California, Santa Barbara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specialises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ballads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17th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century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full-text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transcriptions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well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images and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catalogue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records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of over 4,000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ballads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pPr rtl="0"/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Vaughan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Williams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Memorial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Library,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English Folk Song and Dance Society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headquartered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Cecil Sharp House in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London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maintains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Roud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Broadside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Index of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songs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appeared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broadsides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chapbooks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songsters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other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cheap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publications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up to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about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1920.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Linked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the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Roud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Folk Song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index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survey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ballad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tradition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through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publishing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history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rtl="0"/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published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site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licensed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under a 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Creative Commons Attribution-NonCommercial-ShareAlike 3.0 Unported License.</a:t>
            </a:r>
            <a:endParaRPr lang="it-IT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/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representation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Broadside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Ballads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Online data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RDF can be </a:t>
            </a:r>
            <a:r>
              <a:rPr lang="it-IT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downloaded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here</a:t>
            </a:r>
            <a:endParaRPr lang="it-IT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7C43C6-DD7D-2142-BF2D-F0EBE82F7C3D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4245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8AF2BD-0FC4-9CE7-6F90-1AA2B0C50E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DBB5DFF-98EA-EFAA-1C76-8EC8B9B2E0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209202B-0379-D85A-27F1-490391023C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2F698B7-6EF1-E14D-7CB1-430443CD05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32E79D-0477-4FA6-8942-8CA9A1F13947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127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De materia medica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4C8C-9016-F540-8737-AEC27F8E9C33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0175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22D720-B901-EEC9-44E8-7D9F33B046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642120C-726A-3362-5F61-8C5BA1C325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98DD8EE-A7D0-1D24-6235-D6DB164721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5BF34F1-F608-49E8-A080-7D4FCB75D1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32E79D-0477-4FA6-8942-8CA9A1F13947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81215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2FB9B1-5DA4-B28D-5CD3-AC428366EE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DCF901E-D277-D5D7-7327-21EEB8F841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71F340E-FA96-D9E3-4B5E-AB61B28C24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8B29AD8-7426-79E6-CA49-981DED05D5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32E79D-0477-4FA6-8942-8CA9A1F13947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255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792930-87B1-C22F-49BF-C44AC6A6E6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A50D0EA-9151-F81A-C892-055DAA0F59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88057C0-E1FC-B364-E050-D54FA39D76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41ED4A1-1889-392C-0817-932252ABD0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32E79D-0477-4FA6-8942-8CA9A1F13947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83965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a7bbcd6a86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a7bbcd6a86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02440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19F698-32E8-2F81-FB67-2D0779E735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4B1C3B1-C225-3804-4B96-1BA5FA9E2F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C36916B-C52E-FD89-D77A-DC8DF931C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23C7-6086-5C4D-8F26-73586B32FEC8}" type="datetimeFigureOut">
              <a:rPr lang="it-IT" smtClean="0"/>
              <a:t>14/04/26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F290A2C-8D77-030F-1164-1A282212E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1630B8D-9129-3157-24D9-D3E838CCC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FF64-6614-AF4F-B7A5-8143F65F2D9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2981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B927FF-1E65-5BFF-3166-F11914CFE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7B8166E-3EDE-78C4-18D2-76A14A8E2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1C1DCE0-DE4E-5580-AF39-7B58CB612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23C7-6086-5C4D-8F26-73586B32FEC8}" type="datetimeFigureOut">
              <a:rPr lang="it-IT" smtClean="0"/>
              <a:t>14/04/26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F495167-D74F-A902-8F66-4B4433A9F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5E96253-D001-1DE6-C2F5-F4BED0AD0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FF64-6614-AF4F-B7A5-8143F65F2D9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8609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6D34036A-0418-E3FE-2BF4-CFF7BBB202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AB9D5B9-8FAB-C7DC-E88F-8F3C977D16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7D77DF-D4D0-CEDC-3291-9BAF45AFC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23C7-6086-5C4D-8F26-73586B32FEC8}" type="datetimeFigureOut">
              <a:rPr lang="it-IT" smtClean="0"/>
              <a:t>14/04/26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673FA31-EBCC-10A4-742C-51464B79A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21E9A1A-3E4F-32BE-780E-AB994766A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FF64-6614-AF4F-B7A5-8143F65F2D9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5625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nb-NO" smtClean="0"/>
              <a:pPr/>
              <a:t>‹N›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0537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120D4AF-F0E0-85FA-0631-60EE16FC5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86D03B2-BDFB-68D7-3510-7E78E95C42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B21D151-BB41-39AC-1AC5-534C1339B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23C7-6086-5C4D-8F26-73586B32FEC8}" type="datetimeFigureOut">
              <a:rPr lang="it-IT" smtClean="0"/>
              <a:t>14/04/26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33F7D46-5860-9C8F-2E93-8328586A1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F5896E2-8C36-CD76-0588-14F781BE2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FF64-6614-AF4F-B7A5-8143F65F2D9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852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D272BC-0A5F-DC4E-EE3E-577B10C90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C98E668-D859-5C51-18D5-1A64AA63E6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7BCAA43-4374-104A-C7F1-2EEE6F5F5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23C7-6086-5C4D-8F26-73586B32FEC8}" type="datetimeFigureOut">
              <a:rPr lang="it-IT" smtClean="0"/>
              <a:t>14/04/26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05BD611-D1E1-9163-17F7-AE65F63A0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21346B0-0845-3D5B-DEED-3069B66AA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FF64-6614-AF4F-B7A5-8143F65F2D9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3833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DB81CD-9D68-8906-808D-9F94B451E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DCFC93A-2CC0-5327-850D-32F6C61C4D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4FDCB30-F5CA-A6F9-4ADA-3BFF82241F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5561E6B-0CFC-FFB0-64F7-2A2B75DB8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23C7-6086-5C4D-8F26-73586B32FEC8}" type="datetimeFigureOut">
              <a:rPr lang="it-IT" smtClean="0"/>
              <a:t>14/04/26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BD57070-762D-B824-C52C-9D04E69FD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B704167-92CA-479A-18FD-FD9373D36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FF64-6614-AF4F-B7A5-8143F65F2D9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499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CE971C-3735-55B0-90A8-602FE8155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BA51238-CBD2-79E0-756A-9F7C0BA066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CA15175-560C-6873-5797-E31638A1AC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71535B3-90ED-2780-9A70-7A8A8A1517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D3C030D-2479-839F-D2B7-D7C3029720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061B341-8528-0991-A77B-64549B977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23C7-6086-5C4D-8F26-73586B32FEC8}" type="datetimeFigureOut">
              <a:rPr lang="it-IT" smtClean="0"/>
              <a:t>14/04/26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298E0A58-2164-A4A8-433D-69A3CEC6F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4092DA73-8722-7318-9C91-5D0148DA4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FF64-6614-AF4F-B7A5-8143F65F2D9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4321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A5257-5DD7-5418-6566-58FBE6262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31D5617-515C-9D75-3B71-6F466E948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23C7-6086-5C4D-8F26-73586B32FEC8}" type="datetimeFigureOut">
              <a:rPr lang="it-IT" smtClean="0"/>
              <a:t>14/04/26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858598C-677B-880D-3CC0-DD2C6F9CE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A456E15-A787-B72D-5424-6BCB53638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FF64-6614-AF4F-B7A5-8143F65F2D9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684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74B26D4-3F79-2749-DDFA-ACADF6037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23C7-6086-5C4D-8F26-73586B32FEC8}" type="datetimeFigureOut">
              <a:rPr lang="it-IT" smtClean="0"/>
              <a:t>14/04/26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21F624C-01E6-0261-0E82-760613678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E71D45E-208E-C1EF-197C-FB9B74C04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FF64-6614-AF4F-B7A5-8143F65F2D9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5908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52DC8B-4312-D3DD-356E-23D4DA208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F0B9F00-B620-6667-3D7A-F29AA7023F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F4A2ABE-C4DD-A31C-6FD3-FEAA6C923C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9B32306-F920-DF2A-F6E9-D04721CA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23C7-6086-5C4D-8F26-73586B32FEC8}" type="datetimeFigureOut">
              <a:rPr lang="it-IT" smtClean="0"/>
              <a:t>14/04/26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03A4C65-52D2-796A-8BF5-D2CDAADBF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4241200-0035-B61E-6D83-F22055E2B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FF64-6614-AF4F-B7A5-8143F65F2D9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515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CCD682-550C-E9B4-13DF-336EC0310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7A5DD79-CF2F-DE6E-6352-65A9D9F8FA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B755EF6-F29A-2434-B43F-367AE615D4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D96C1E2-0B4A-F831-C57D-16AA133A8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23C7-6086-5C4D-8F26-73586B32FEC8}" type="datetimeFigureOut">
              <a:rPr lang="it-IT" smtClean="0"/>
              <a:t>14/04/26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2493F8B-5B7E-07E2-9CF5-1F527074B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B4AFA1D-9CBE-4FA4-5304-C3FF7A0D7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FFF64-6614-AF4F-B7A5-8143F65F2D9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2890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4DD0B41-458D-E315-F959-3078C3D66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3BD47AD-3743-B9CC-936F-29236250E9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7C8FA7F-A7BC-DECA-ED2A-433605AB47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E1723C7-6086-5C4D-8F26-73586B32FEC8}" type="datetimeFigureOut">
              <a:rPr lang="it-IT" smtClean="0"/>
              <a:t>14/04/26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1308226-34FC-8438-3F6C-2D84BAF527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74C9745-E425-5C80-2928-BE83740351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B9FFF64-6614-AF4F-B7A5-8143F65F2D9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406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tiff"/><Relationship Id="rId5" Type="http://schemas.openxmlformats.org/officeDocument/2006/relationships/image" Target="../media/image8.png"/><Relationship Id="rId4" Type="http://schemas.openxmlformats.org/officeDocument/2006/relationships/image" Target="../media/image7.tif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7673" y="883022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it-IT" sz="2200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Helvetica" pitchFamily="2" charset="0"/>
              </a:rPr>
            </a:br>
            <a:r>
              <a:rPr lang="it-IT" sz="2200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Helvetica" pitchFamily="2" charset="0"/>
              </a:rPr>
              <a:t>Dr. Barbara </a:t>
            </a:r>
            <a:r>
              <a:rPr lang="it-IT" sz="2200" dirty="0" err="1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Helvetica" pitchFamily="2" charset="0"/>
              </a:rPr>
              <a:t>Tramelli</a:t>
            </a:r>
            <a:br>
              <a:rPr lang="it-IT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it-IT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Free University of Bozen, </a:t>
            </a:r>
            <a:r>
              <a:rPr lang="it-IT" sz="24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Italy</a:t>
            </a:r>
            <a:br>
              <a:rPr lang="it-IT" sz="2700" dirty="0"/>
            </a:br>
            <a:endParaRPr lang="it-IT" sz="27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95375" y="7912100"/>
            <a:ext cx="10515600" cy="4351338"/>
          </a:xfrm>
        </p:spPr>
        <p:txBody>
          <a:bodyPr/>
          <a:lstStyle/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0124" y="5532437"/>
            <a:ext cx="4166764" cy="1325563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532437"/>
            <a:ext cx="3925984" cy="1325563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6888" y="5513638"/>
            <a:ext cx="4055112" cy="1325564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E64BA35-F002-9045-CB2F-439D40AF5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642" y="3775268"/>
            <a:ext cx="1293728" cy="129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88209FEB-8F96-F63C-92C0-A55FD014E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41445" y="69538"/>
            <a:ext cx="12474890" cy="2139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3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U Passata"/>
              </a:rPr>
              <a:t>AI and </a:t>
            </a:r>
            <a:r>
              <a:rPr kumimoji="0" lang="it-IT" altLang="it-IT" sz="32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U Passata"/>
              </a:rPr>
              <a:t>Automatic</a:t>
            </a:r>
            <a:r>
              <a:rPr kumimoji="0" lang="it-IT" altLang="it-IT" sz="3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U Passata"/>
              </a:rPr>
              <a:t> Visual </a:t>
            </a:r>
            <a:r>
              <a:rPr kumimoji="0" lang="it-IT" altLang="it-IT" sz="32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U Passata"/>
              </a:rPr>
              <a:t>Recognition</a:t>
            </a:r>
            <a:r>
              <a:rPr kumimoji="0" lang="it-IT" altLang="it-IT" sz="3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U Passata"/>
              </a:rPr>
              <a:t>: Some </a:t>
            </a:r>
            <a:r>
              <a:rPr kumimoji="0" lang="it-IT" altLang="it-IT" sz="32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U Passata"/>
              </a:rPr>
              <a:t>Thoughts</a:t>
            </a:r>
            <a:r>
              <a:rPr kumimoji="0" lang="it-IT" altLang="it-IT" sz="3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U Passata"/>
              </a:rPr>
              <a:t> on the New Digital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32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U Passata"/>
              </a:rPr>
              <a:t>Methodologies</a:t>
            </a:r>
            <a:r>
              <a:rPr kumimoji="0" lang="it-IT" altLang="it-IT" sz="3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U Passata"/>
              </a:rPr>
              <a:t> for Image </a:t>
            </a:r>
            <a:r>
              <a:rPr kumimoji="0" lang="it-IT" altLang="it-IT" sz="32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U Passata"/>
              </a:rPr>
              <a:t>Retrieval</a:t>
            </a:r>
            <a:endParaRPr kumimoji="0" lang="it-IT" altLang="it-IT" sz="32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U Passata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it-IT" altLang="it-IT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it-IT" altLang="it-IT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873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D1B898-973E-E3FD-C60A-FAEE40132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0A8FAC0-DE9D-2B5B-FFF6-6A5CC28756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6C40E73-1605-87BB-2FCC-76CEA6183A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768" y="0"/>
            <a:ext cx="9952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229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FAF6BC-CDF9-68CE-0ACE-F27EC1E4AD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8D2CA9-351F-721E-C62B-31C6E05E3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1912109-06B3-CFB8-1AF1-B756657E86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Immagine 4" descr="Immagine che contiene testo, libro&#10;&#10;Descrizione generata automaticamente">
            <a:extLst>
              <a:ext uri="{FF2B5EF4-FFF2-40B4-BE49-F238E27FC236}">
                <a16:creationId xmlns:a16="http://schemas.microsoft.com/office/drawing/2014/main" id="{76286EE7-0FE8-AAA9-3C24-DE664B34AA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108" y="0"/>
            <a:ext cx="54877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583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D3D381-7857-B73C-3D27-4203083887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4A6601-3C3D-2136-3156-2C2FDDF3F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48FA0F2-D298-D585-C82A-BD15B366AA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Immagine 4" descr="Immagine che contiene testo, libro&#10;&#10;Descrizione generata automaticamente">
            <a:extLst>
              <a:ext uri="{FF2B5EF4-FFF2-40B4-BE49-F238E27FC236}">
                <a16:creationId xmlns:a16="http://schemas.microsoft.com/office/drawing/2014/main" id="{2A1D80A6-E1EF-F155-8606-B46A38645E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108" y="0"/>
            <a:ext cx="5487784" cy="6858000"/>
          </a:xfrm>
          <a:prstGeom prst="rect">
            <a:avLst/>
          </a:prstGeom>
        </p:spPr>
      </p:pic>
      <p:pic>
        <p:nvPicPr>
          <p:cNvPr id="7" name="Immagine 6" descr="Immagine che contiene testo, libro&#10;&#10;Descrizione generata automaticamente">
            <a:extLst>
              <a:ext uri="{FF2B5EF4-FFF2-40B4-BE49-F238E27FC236}">
                <a16:creationId xmlns:a16="http://schemas.microsoft.com/office/drawing/2014/main" id="{9B21F994-587E-2AB6-742B-20992F3A34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191" t="14445" r="18325" b="77291"/>
          <a:stretch/>
        </p:blipFill>
        <p:spPr>
          <a:xfrm>
            <a:off x="-76892" y="13494"/>
            <a:ext cx="3429000" cy="566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543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3A308C-1C40-6F6B-F686-055681CE64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9E8423-85CA-E23C-A400-AE35664C7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6C469BB-794D-26AA-29F7-A3C67401D0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Immagine 4" descr="Immagine che contiene testo, libro&#10;&#10;Descrizione generata automaticamente">
            <a:extLst>
              <a:ext uri="{FF2B5EF4-FFF2-40B4-BE49-F238E27FC236}">
                <a16:creationId xmlns:a16="http://schemas.microsoft.com/office/drawing/2014/main" id="{2FDE4C1D-6594-47E6-6AED-8FAAB9E1D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108" y="0"/>
            <a:ext cx="5487784" cy="6858000"/>
          </a:xfrm>
          <a:prstGeom prst="rect">
            <a:avLst/>
          </a:prstGeom>
        </p:spPr>
      </p:pic>
      <p:pic>
        <p:nvPicPr>
          <p:cNvPr id="6" name="Immagine 5" descr="Immagine che contiene testo, alcool&#10;&#10;Descrizione generata automaticamente">
            <a:extLst>
              <a:ext uri="{FF2B5EF4-FFF2-40B4-BE49-F238E27FC236}">
                <a16:creationId xmlns:a16="http://schemas.microsoft.com/office/drawing/2014/main" id="{92353DF8-082D-E395-5AC8-1E42CD7036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6787" y="-13494"/>
            <a:ext cx="965200" cy="6858000"/>
          </a:xfrm>
          <a:prstGeom prst="rect">
            <a:avLst/>
          </a:prstGeom>
        </p:spPr>
      </p:pic>
      <p:pic>
        <p:nvPicPr>
          <p:cNvPr id="9" name="Immagine 8" descr="Immagine che contiene testo, libro&#10;&#10;Descrizione generata automaticamente">
            <a:extLst>
              <a:ext uri="{FF2B5EF4-FFF2-40B4-BE49-F238E27FC236}">
                <a16:creationId xmlns:a16="http://schemas.microsoft.com/office/drawing/2014/main" id="{6C41F6E4-4E44-68E4-ABAD-4F8CE75957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191" t="14445" r="18325" b="77291"/>
          <a:stretch/>
        </p:blipFill>
        <p:spPr>
          <a:xfrm>
            <a:off x="-76892" y="13494"/>
            <a:ext cx="3429000" cy="566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364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2308D-DCB2-C337-A9E2-5C8C855847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68BB5C-F111-107C-C232-E5C180882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8918A39-156E-876F-FEB8-122090B46E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Immagine 4" descr="Immagine che contiene testo, libro&#10;&#10;Descrizione generata automaticamente">
            <a:extLst>
              <a:ext uri="{FF2B5EF4-FFF2-40B4-BE49-F238E27FC236}">
                <a16:creationId xmlns:a16="http://schemas.microsoft.com/office/drawing/2014/main" id="{0DA8FA20-77CC-676C-9255-C578BD5484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110" y="13494"/>
            <a:ext cx="5487784" cy="6858000"/>
          </a:xfrm>
          <a:prstGeom prst="rect">
            <a:avLst/>
          </a:prstGeom>
        </p:spPr>
      </p:pic>
      <p:pic>
        <p:nvPicPr>
          <p:cNvPr id="6" name="Immagine 5" descr="Immagine che contiene testo, alcool&#10;&#10;Descrizione generata automaticamente">
            <a:extLst>
              <a:ext uri="{FF2B5EF4-FFF2-40B4-BE49-F238E27FC236}">
                <a16:creationId xmlns:a16="http://schemas.microsoft.com/office/drawing/2014/main" id="{286F6776-16C4-0E78-638D-3ECF311DCE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6787" y="-13494"/>
            <a:ext cx="965200" cy="6858000"/>
          </a:xfrm>
          <a:prstGeom prst="rect">
            <a:avLst/>
          </a:prstGeom>
        </p:spPr>
      </p:pic>
      <p:pic>
        <p:nvPicPr>
          <p:cNvPr id="9" name="Immagine 8" descr="Immagine che contiene testo, libro&#10;&#10;Descrizione generata automaticamente">
            <a:extLst>
              <a:ext uri="{FF2B5EF4-FFF2-40B4-BE49-F238E27FC236}">
                <a16:creationId xmlns:a16="http://schemas.microsoft.com/office/drawing/2014/main" id="{41C8D6DA-597F-281C-D025-936B6F1A16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191" t="14445" r="18325" b="77291"/>
          <a:stretch/>
        </p:blipFill>
        <p:spPr>
          <a:xfrm>
            <a:off x="-76892" y="13494"/>
            <a:ext cx="3429000" cy="566738"/>
          </a:xfrm>
          <a:prstGeom prst="rect">
            <a:avLst/>
          </a:prstGeom>
        </p:spPr>
      </p:pic>
      <p:pic>
        <p:nvPicPr>
          <p:cNvPr id="4" name="Immagine 3" descr="Immagine che contiene testo, libro&#10;&#10;Descrizione generata automaticamente">
            <a:extLst>
              <a:ext uri="{FF2B5EF4-FFF2-40B4-BE49-F238E27FC236}">
                <a16:creationId xmlns:a16="http://schemas.microsoft.com/office/drawing/2014/main" id="{88924912-9E90-AF3B-C40B-77D07D08A56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089" t="23929" r="17109" b="39006"/>
          <a:stretch>
            <a:fillRect/>
          </a:stretch>
        </p:blipFill>
        <p:spPr>
          <a:xfrm>
            <a:off x="-195386" y="1709738"/>
            <a:ext cx="3547495" cy="254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4869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72A3B2-B942-E901-B335-5A7DFF00ED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BB1A3D-768D-C768-A1CE-9E191DED9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16C0BA3-F108-A878-8B43-D12640274F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Immagine 4" descr="Immagine che contiene testo, libro&#10;&#10;Descrizione generata automaticamente">
            <a:extLst>
              <a:ext uri="{FF2B5EF4-FFF2-40B4-BE49-F238E27FC236}">
                <a16:creationId xmlns:a16="http://schemas.microsoft.com/office/drawing/2014/main" id="{82A62853-F1B7-A1FF-2BB8-1800C33FDD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110" y="13494"/>
            <a:ext cx="5487784" cy="6858000"/>
          </a:xfrm>
          <a:prstGeom prst="rect">
            <a:avLst/>
          </a:prstGeom>
        </p:spPr>
      </p:pic>
      <p:pic>
        <p:nvPicPr>
          <p:cNvPr id="6" name="Immagine 5" descr="Immagine che contiene testo, alcool&#10;&#10;Descrizione generata automaticamente">
            <a:extLst>
              <a:ext uri="{FF2B5EF4-FFF2-40B4-BE49-F238E27FC236}">
                <a16:creationId xmlns:a16="http://schemas.microsoft.com/office/drawing/2014/main" id="{B896FA9D-03DE-1170-1378-2422198339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6787" y="-13494"/>
            <a:ext cx="965200" cy="6858000"/>
          </a:xfrm>
          <a:prstGeom prst="rect">
            <a:avLst/>
          </a:prstGeom>
        </p:spPr>
      </p:pic>
      <p:pic>
        <p:nvPicPr>
          <p:cNvPr id="9" name="Immagine 8" descr="Immagine che contiene testo, libro&#10;&#10;Descrizione generata automaticamente">
            <a:extLst>
              <a:ext uri="{FF2B5EF4-FFF2-40B4-BE49-F238E27FC236}">
                <a16:creationId xmlns:a16="http://schemas.microsoft.com/office/drawing/2014/main" id="{E7FF534D-C644-CB82-984B-A803051BBE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191" t="14445" r="18325" b="77291"/>
          <a:stretch/>
        </p:blipFill>
        <p:spPr>
          <a:xfrm>
            <a:off x="-76892" y="13494"/>
            <a:ext cx="3429000" cy="566738"/>
          </a:xfrm>
          <a:prstGeom prst="rect">
            <a:avLst/>
          </a:prstGeom>
        </p:spPr>
      </p:pic>
      <p:pic>
        <p:nvPicPr>
          <p:cNvPr id="4" name="Immagine 3" descr="Immagine che contiene testo, libro&#10;&#10;Descrizione generata automaticamente">
            <a:extLst>
              <a:ext uri="{FF2B5EF4-FFF2-40B4-BE49-F238E27FC236}">
                <a16:creationId xmlns:a16="http://schemas.microsoft.com/office/drawing/2014/main" id="{27328EC4-EE25-1F84-1D49-0F09A858EE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089" t="23929" r="17109" b="39006"/>
          <a:stretch>
            <a:fillRect/>
          </a:stretch>
        </p:blipFill>
        <p:spPr>
          <a:xfrm>
            <a:off x="-195386" y="1709738"/>
            <a:ext cx="3547495" cy="2541864"/>
          </a:xfrm>
          <a:prstGeom prst="rect">
            <a:avLst/>
          </a:prstGeom>
        </p:spPr>
      </p:pic>
      <p:pic>
        <p:nvPicPr>
          <p:cNvPr id="7" name="Immagine 6" descr="Immagine che contiene testo, libro&#10;&#10;Descrizione generata automaticamente">
            <a:extLst>
              <a:ext uri="{FF2B5EF4-FFF2-40B4-BE49-F238E27FC236}">
                <a16:creationId xmlns:a16="http://schemas.microsoft.com/office/drawing/2014/main" id="{40F1DA2C-D20E-06D1-E7BB-3E8048FA4B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880" t="61829" r="15559"/>
          <a:stretch/>
        </p:blipFill>
        <p:spPr>
          <a:xfrm>
            <a:off x="216303" y="4640932"/>
            <a:ext cx="2724116" cy="182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835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370" y="0"/>
            <a:ext cx="89652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2044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8949" y="0"/>
            <a:ext cx="74095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7124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AF46DC-77C3-5D4B-19E7-C53BFC6EB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610E937-2348-91F6-0375-39435FCD79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635D940B-4F91-EF4C-1FB4-FFAAA384C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1273"/>
            <a:ext cx="12192000" cy="6495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6422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071587-2ACE-DEAA-5A1F-815CF6C29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D483742-93FD-46DC-A9EE-59B41FFF2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4D0B398-EF8E-D234-A649-580BF4A3F4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6557"/>
            <a:ext cx="12192000" cy="6744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855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0A184F-BB50-7201-C334-937075CBB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9E57905-3A32-A6F4-3AE9-73F5488BB9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72C3A6B-0B4D-B87B-16DE-2FB0996E48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7073"/>
            <a:ext cx="4033026" cy="3568823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F60954C7-9B30-FB35-8033-52EB660B60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3026" y="17073"/>
            <a:ext cx="4208734" cy="3546082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BAC5FA50-2E51-DA92-F31B-43331EE78A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49685" y="3563154"/>
            <a:ext cx="4935245" cy="3334923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6E84DFEC-AF9E-E4A4-71ED-5F15B243CE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6441" y="17073"/>
            <a:ext cx="5146143" cy="354608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64CAC2FF-327C-2557-C941-2C9DA36EDE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04877" y="3580336"/>
            <a:ext cx="4855799" cy="3277664"/>
          </a:xfrm>
          <a:prstGeom prst="rect">
            <a:avLst/>
          </a:prstGeom>
        </p:spPr>
      </p:pic>
      <p:pic>
        <p:nvPicPr>
          <p:cNvPr id="9" name="Google Shape;189;p30">
            <a:extLst>
              <a:ext uri="{FF2B5EF4-FFF2-40B4-BE49-F238E27FC236}">
                <a16:creationId xmlns:a16="http://schemas.microsoft.com/office/drawing/2014/main" id="{ACC1A751-05D6-EA27-D6A0-A6A5F2E431C7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4231" t="4020" r="4966" b="8946"/>
          <a:stretch/>
        </p:blipFill>
        <p:spPr>
          <a:xfrm>
            <a:off x="3349162" y="3580335"/>
            <a:ext cx="4420518" cy="32776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34702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B22214-56B4-B869-B1A6-F111B4C2B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DDD47EB-47C7-5CBA-1E41-2C3D6D2D5E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49A62CA-F65B-5007-7AE6-972088F88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907" y="0"/>
            <a:ext cx="48761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3712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45FC4B-007A-0744-4501-12FBC57FA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69DF475-2B6F-8E53-85D0-5A2F09B49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F304B3F-8C19-7DA2-1D01-88CA231B0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533" y="0"/>
            <a:ext cx="101249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9288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7924" y="0"/>
            <a:ext cx="92561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7290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Tool</a:t>
            </a:r>
            <a:r>
              <a:rPr lang="it-IT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it-IT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able</a:t>
            </a:r>
            <a:r>
              <a:rPr lang="it-IT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to combine: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Instant</a:t>
            </a:r>
            <a:r>
              <a:rPr lang="it-IT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it-IT" b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search</a:t>
            </a:r>
            <a:r>
              <a:rPr lang="it-IT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</a:t>
            </a:r>
            <a:r>
              <a:rPr lang="it-IT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</a:t>
            </a:r>
            <a:r>
              <a:rPr lang="it-IT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using</a:t>
            </a:r>
            <a:r>
              <a:rPr lang="it-IT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it-IT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visual</a:t>
            </a:r>
            <a:r>
              <a:rPr lang="it-IT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it-IT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regions</a:t>
            </a:r>
            <a:r>
              <a:rPr lang="it-IT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  <a:p>
            <a:endParaRPr lang="it-IT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r>
              <a:rPr lang="it-IT" b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Metadata</a:t>
            </a:r>
            <a:r>
              <a:rPr lang="it-IT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it-IT" b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search</a:t>
            </a:r>
            <a:r>
              <a:rPr lang="it-IT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it-IT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</a:t>
            </a:r>
            <a:r>
              <a:rPr lang="it-IT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using</a:t>
            </a:r>
            <a:r>
              <a:rPr lang="it-IT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it-IT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textual</a:t>
            </a:r>
            <a:r>
              <a:rPr lang="it-IT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it-IT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metadata</a:t>
            </a:r>
            <a:r>
              <a:rPr lang="it-IT" dirty="0">
                <a:solidFill>
                  <a:schemeClr val="tx2">
                    <a:lumMod val="20000"/>
                    <a:lumOff val="80000"/>
                  </a:schemeClr>
                </a:solidFill>
              </a:rPr>
              <a:t>, </a:t>
            </a:r>
            <a:r>
              <a:rPr lang="it-IT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bibliographic</a:t>
            </a:r>
            <a:r>
              <a:rPr lang="it-IT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and </a:t>
            </a:r>
            <a:r>
              <a:rPr lang="it-IT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descriptive</a:t>
            </a:r>
            <a:r>
              <a:rPr lang="it-IT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  <a:p>
            <a:endParaRPr lang="it-IT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r>
              <a:rPr lang="it-IT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Comparative </a:t>
            </a:r>
            <a:r>
              <a:rPr lang="it-IT" b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search</a:t>
            </a:r>
            <a:r>
              <a:rPr lang="it-IT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it-IT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(upload </a:t>
            </a:r>
            <a:r>
              <a:rPr lang="it-IT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your</a:t>
            </a:r>
            <a:r>
              <a:rPr lang="it-IT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it-IT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own</a:t>
            </a:r>
            <a:r>
              <a:rPr lang="it-IT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image and </a:t>
            </a:r>
            <a:r>
              <a:rPr lang="it-IT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search</a:t>
            </a:r>
            <a:r>
              <a:rPr lang="it-IT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the database)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782531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40EB40-5B31-F542-68CD-53D75D02CD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>
            <a:extLst>
              <a:ext uri="{FF2B5EF4-FFF2-40B4-BE49-F238E27FC236}">
                <a16:creationId xmlns:a16="http://schemas.microsoft.com/office/drawing/2014/main" id="{5D29590F-D696-DEA4-FBF5-CD37838463F7}"/>
              </a:ext>
            </a:extLst>
          </p:cNvPr>
          <p:cNvSpPr txBox="1">
            <a:spLocks/>
          </p:cNvSpPr>
          <p:nvPr/>
        </p:nvSpPr>
        <p:spPr>
          <a:xfrm>
            <a:off x="334962" y="2579943"/>
            <a:ext cx="11522075" cy="4714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2800" dirty="0"/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384A11AF-98ED-2A4B-195F-96A4448571A9}"/>
              </a:ext>
            </a:extLst>
          </p:cNvPr>
          <p:cNvSpPr txBox="1">
            <a:spLocks/>
          </p:cNvSpPr>
          <p:nvPr/>
        </p:nvSpPr>
        <p:spPr>
          <a:xfrm>
            <a:off x="334962" y="981075"/>
            <a:ext cx="11522075" cy="4895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Segnaposto piè di pagina 1">
            <a:extLst>
              <a:ext uri="{FF2B5EF4-FFF2-40B4-BE49-F238E27FC236}">
                <a16:creationId xmlns:a16="http://schemas.microsoft.com/office/drawing/2014/main" id="{EE04E53E-C35C-D9B4-44ED-259AA5928BD2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985490" y="6078889"/>
            <a:ext cx="4618225" cy="365125"/>
          </a:xfrm>
          <a:prstGeom prst="rect">
            <a:avLst/>
          </a:prstGeom>
        </p:spPr>
        <p:txBody>
          <a:bodyPr/>
          <a:lstStyle/>
          <a:p>
            <a:endParaRPr lang="it-IT" sz="1400" dirty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11" name="Google Shape;22;p5">
            <a:extLst>
              <a:ext uri="{FF2B5EF4-FFF2-40B4-BE49-F238E27FC236}">
                <a16:creationId xmlns:a16="http://schemas.microsoft.com/office/drawing/2014/main" id="{949B94B7-B4AD-BBC1-F16D-46324C9E49C8}"/>
              </a:ext>
            </a:extLst>
          </p:cNvPr>
          <p:cNvSpPr txBox="1">
            <a:spLocks/>
          </p:cNvSpPr>
          <p:nvPr/>
        </p:nvSpPr>
        <p:spPr>
          <a:xfrm>
            <a:off x="10782299" y="6040684"/>
            <a:ext cx="1187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it-IT" dirty="0">
              <a:latin typeface="+mn-lt"/>
            </a:endParaRPr>
          </a:p>
        </p:txBody>
      </p:sp>
      <p:sp>
        <p:nvSpPr>
          <p:cNvPr id="4" name="Google Shape;43;p1">
            <a:extLst>
              <a:ext uri="{FF2B5EF4-FFF2-40B4-BE49-F238E27FC236}">
                <a16:creationId xmlns:a16="http://schemas.microsoft.com/office/drawing/2014/main" id="{88A353A8-790D-ED63-2EEC-27BEE38A256F}"/>
              </a:ext>
            </a:extLst>
          </p:cNvPr>
          <p:cNvSpPr txBox="1">
            <a:spLocks/>
          </p:cNvSpPr>
          <p:nvPr/>
        </p:nvSpPr>
        <p:spPr>
          <a:xfrm>
            <a:off x="7753350" y="6013687"/>
            <a:ext cx="2439004" cy="534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ts val="2000"/>
              <a:buNone/>
              <a:defRPr/>
            </a:pPr>
            <a:endParaRPr lang="it-IT" sz="1200" i="1" dirty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A578BE7-76C8-1B06-0A68-4DCA786CF49B}"/>
              </a:ext>
            </a:extLst>
          </p:cNvPr>
          <p:cNvSpPr txBox="1"/>
          <p:nvPr/>
        </p:nvSpPr>
        <p:spPr>
          <a:xfrm>
            <a:off x="1286430" y="600870"/>
            <a:ext cx="949586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OBIETTIVI RAGGIUNTI:</a:t>
            </a:r>
          </a:p>
          <a:p>
            <a:endParaRPr lang="it-IT" dirty="0"/>
          </a:p>
          <a:p>
            <a:r>
              <a:rPr lang="it-IT" dirty="0"/>
              <a:t>- FAMILIARIZZAZIONE CON I DATABASE TRADIZIONALI E CON I NUOVI DEMO (VISE, WISE)</a:t>
            </a:r>
          </a:p>
          <a:p>
            <a:r>
              <a:rPr lang="it-IT" dirty="0"/>
              <a:t>- CONFRONTO CRITICO TRA: </a:t>
            </a:r>
          </a:p>
          <a:p>
            <a:pPr marL="285750" indent="-285750">
              <a:buFontTx/>
              <a:buChar char="-"/>
            </a:pPr>
            <a:endParaRPr lang="it-IT" dirty="0"/>
          </a:p>
          <a:p>
            <a:r>
              <a:rPr lang="it-IT" dirty="0"/>
              <a:t>      1. DATABASE TRADIZIONALI E NUOVI SOFTWARE</a:t>
            </a:r>
          </a:p>
          <a:p>
            <a:r>
              <a:rPr lang="it-IT" dirty="0"/>
              <a:t>      2. SOFTWARE DI RICONOSCIMENTO »TRADIZIONALI» E NUOVI DEMO CHE UTILIZZANO L’AI </a:t>
            </a:r>
          </a:p>
          <a:p>
            <a:endParaRPr lang="it-IT" dirty="0"/>
          </a:p>
          <a:p>
            <a:r>
              <a:rPr lang="it-IT" dirty="0"/>
              <a:t>-IDENTIFICAZIONE DI SOMIGLIANZE E DIFFERENZE TRA I SOGGETTI ICONOGRAFICI SCELTI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4C159D1-A38B-26A9-83D0-922BC555AE93}"/>
              </a:ext>
            </a:extLst>
          </p:cNvPr>
          <p:cNvSpPr txBox="1">
            <a:spLocks/>
          </p:cNvSpPr>
          <p:nvPr/>
        </p:nvSpPr>
        <p:spPr>
          <a:xfrm>
            <a:off x="487362" y="1133475"/>
            <a:ext cx="11522075" cy="4895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67978550-BC17-8EA0-5E2A-F96F55DAC463}"/>
              </a:ext>
            </a:extLst>
          </p:cNvPr>
          <p:cNvSpPr txBox="1">
            <a:spLocks/>
          </p:cNvSpPr>
          <p:nvPr/>
        </p:nvSpPr>
        <p:spPr>
          <a:xfrm>
            <a:off x="639762" y="1285875"/>
            <a:ext cx="11522075" cy="4895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C247CB40-3B2A-7060-8684-04969E7B9D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62" y="-645093"/>
            <a:ext cx="11301567" cy="635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5447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4657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2BD1BA-C63A-91A4-F11F-26A57817EE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>
            <a:extLst>
              <a:ext uri="{FF2B5EF4-FFF2-40B4-BE49-F238E27FC236}">
                <a16:creationId xmlns:a16="http://schemas.microsoft.com/office/drawing/2014/main" id="{FDBF59A2-00EF-F24E-CB15-87B6CF9E5B69}"/>
              </a:ext>
            </a:extLst>
          </p:cNvPr>
          <p:cNvSpPr txBox="1">
            <a:spLocks/>
          </p:cNvSpPr>
          <p:nvPr/>
        </p:nvSpPr>
        <p:spPr>
          <a:xfrm>
            <a:off x="262937" y="375492"/>
            <a:ext cx="11522075" cy="4714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BB5086AC-5E99-B4E1-677C-12F974D70D2E}"/>
              </a:ext>
            </a:extLst>
          </p:cNvPr>
          <p:cNvSpPr txBox="1">
            <a:spLocks/>
          </p:cNvSpPr>
          <p:nvPr/>
        </p:nvSpPr>
        <p:spPr>
          <a:xfrm>
            <a:off x="334962" y="981075"/>
            <a:ext cx="11522075" cy="4895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Segnaposto piè di pagina 1">
            <a:extLst>
              <a:ext uri="{FF2B5EF4-FFF2-40B4-BE49-F238E27FC236}">
                <a16:creationId xmlns:a16="http://schemas.microsoft.com/office/drawing/2014/main" id="{1C0B13AE-C0DE-AF3C-5885-605E907D5528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985490" y="6078889"/>
            <a:ext cx="4618225" cy="365125"/>
          </a:xfrm>
          <a:prstGeom prst="rect">
            <a:avLst/>
          </a:prstGeom>
        </p:spPr>
        <p:txBody>
          <a:bodyPr/>
          <a:lstStyle/>
          <a:p>
            <a:r>
              <a:rPr lang="it-IT" sz="1400" i="1" dirty="0">
                <a:solidFill>
                  <a:schemeClr val="bg1"/>
                </a:solidFill>
              </a:rPr>
              <a:t>Esplorare i pattern iconografici e il concetto di somiglianza attraverso i database di immagini:  L’utilizzo di software di riconoscimento delle immagini come strumenti didattici nell’educazione all’arte </a:t>
            </a:r>
            <a:endParaRPr lang="it-IT" sz="1400" dirty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11" name="Google Shape;22;p5">
            <a:extLst>
              <a:ext uri="{FF2B5EF4-FFF2-40B4-BE49-F238E27FC236}">
                <a16:creationId xmlns:a16="http://schemas.microsoft.com/office/drawing/2014/main" id="{1BCC024E-5D59-520F-824B-40DD2BF686BF}"/>
              </a:ext>
            </a:extLst>
          </p:cNvPr>
          <p:cNvSpPr txBox="1">
            <a:spLocks/>
          </p:cNvSpPr>
          <p:nvPr/>
        </p:nvSpPr>
        <p:spPr>
          <a:xfrm>
            <a:off x="10782299" y="5728715"/>
            <a:ext cx="1187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it-IT" dirty="0">
              <a:latin typeface="+mn-lt"/>
            </a:endParaRPr>
          </a:p>
        </p:txBody>
      </p:sp>
      <p:sp>
        <p:nvSpPr>
          <p:cNvPr id="4" name="Google Shape;43;p1">
            <a:extLst>
              <a:ext uri="{FF2B5EF4-FFF2-40B4-BE49-F238E27FC236}">
                <a16:creationId xmlns:a16="http://schemas.microsoft.com/office/drawing/2014/main" id="{DBB95C29-871D-BEAF-3D89-E22DB404C9F1}"/>
              </a:ext>
            </a:extLst>
          </p:cNvPr>
          <p:cNvSpPr txBox="1">
            <a:spLocks/>
          </p:cNvSpPr>
          <p:nvPr/>
        </p:nvSpPr>
        <p:spPr>
          <a:xfrm>
            <a:off x="7753350" y="6013687"/>
            <a:ext cx="2439004" cy="534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ts val="2000"/>
              <a:buNone/>
              <a:defRPr/>
            </a:pPr>
            <a:r>
              <a:rPr lang="it-IT" sz="1200" dirty="0">
                <a:solidFill>
                  <a:srgbClr val="FFFFFF"/>
                </a:solidFill>
                <a:latin typeface="Calibri" panose="020F0502020204030204"/>
              </a:rPr>
              <a:t>Barbara </a:t>
            </a:r>
            <a:r>
              <a:rPr lang="it-IT" sz="1200" dirty="0" err="1">
                <a:solidFill>
                  <a:srgbClr val="FFFFFF"/>
                </a:solidFill>
                <a:latin typeface="Calibri" panose="020F0502020204030204"/>
              </a:rPr>
              <a:t>Tramelli_UNIBZ</a:t>
            </a:r>
            <a:endParaRPr lang="it-IT" sz="1200" i="1" dirty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EA62A6-333D-6BC7-FC22-6E4C2272DDA2}"/>
              </a:ext>
            </a:extLst>
          </p:cNvPr>
          <p:cNvSpPr txBox="1"/>
          <p:nvPr/>
        </p:nvSpPr>
        <p:spPr>
          <a:xfrm>
            <a:off x="2855742" y="5043054"/>
            <a:ext cx="68351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Homepage del WISE </a:t>
            </a:r>
            <a:r>
              <a:rPr lang="it-IT" dirty="0" err="1"/>
              <a:t>searching</a:t>
            </a:r>
            <a:r>
              <a:rPr lang="it-IT" dirty="0"/>
              <a:t> demo</a:t>
            </a:r>
          </a:p>
          <a:p>
            <a:r>
              <a:rPr lang="it-IT" dirty="0"/>
              <a:t> https://</a:t>
            </a:r>
            <a:r>
              <a:rPr lang="it-IT" dirty="0" err="1"/>
              <a:t>www.robots.ox.ac.uk</a:t>
            </a:r>
            <a:r>
              <a:rPr lang="it-IT" dirty="0"/>
              <a:t>/~</a:t>
            </a:r>
            <a:r>
              <a:rPr lang="it-IT" dirty="0" err="1"/>
              <a:t>vgg</a:t>
            </a:r>
            <a:r>
              <a:rPr lang="it-IT" dirty="0"/>
              <a:t>/software/wise/demo/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00DA0D3-9B9A-5279-2454-131A97552D78}"/>
              </a:ext>
            </a:extLst>
          </p:cNvPr>
          <p:cNvSpPr txBox="1"/>
          <p:nvPr/>
        </p:nvSpPr>
        <p:spPr>
          <a:xfrm>
            <a:off x="1591056" y="2816352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ja-JP" altLang="it-IT"/>
          </a:p>
          <a:p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3A58D271-BE04-2EA5-7130-FCD01370E8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6086" y="-84221"/>
            <a:ext cx="9439826" cy="694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5481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9956A7-DEF7-6FBC-6E80-976BDED28B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>
            <a:extLst>
              <a:ext uri="{FF2B5EF4-FFF2-40B4-BE49-F238E27FC236}">
                <a16:creationId xmlns:a16="http://schemas.microsoft.com/office/drawing/2014/main" id="{D8173E1A-3885-CE0A-28D8-4E7EBB54DE5B}"/>
              </a:ext>
            </a:extLst>
          </p:cNvPr>
          <p:cNvSpPr txBox="1">
            <a:spLocks/>
          </p:cNvSpPr>
          <p:nvPr/>
        </p:nvSpPr>
        <p:spPr>
          <a:xfrm>
            <a:off x="334962" y="365126"/>
            <a:ext cx="11522075" cy="4714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E5276110-F7D6-F6B9-946E-CD70CC9CC53A}"/>
              </a:ext>
            </a:extLst>
          </p:cNvPr>
          <p:cNvSpPr txBox="1">
            <a:spLocks/>
          </p:cNvSpPr>
          <p:nvPr/>
        </p:nvSpPr>
        <p:spPr>
          <a:xfrm>
            <a:off x="334962" y="981075"/>
            <a:ext cx="11522075" cy="4895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Segnaposto piè di pagina 1">
            <a:extLst>
              <a:ext uri="{FF2B5EF4-FFF2-40B4-BE49-F238E27FC236}">
                <a16:creationId xmlns:a16="http://schemas.microsoft.com/office/drawing/2014/main" id="{56755F64-249D-10CD-D56B-6615DDB7FF90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985490" y="6078889"/>
            <a:ext cx="4618225" cy="365125"/>
          </a:xfrm>
          <a:prstGeom prst="rect">
            <a:avLst/>
          </a:prstGeom>
        </p:spPr>
        <p:txBody>
          <a:bodyPr/>
          <a:lstStyle/>
          <a:p>
            <a:endParaRPr lang="it-IT" sz="1400" dirty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11" name="Google Shape;22;p5">
            <a:extLst>
              <a:ext uri="{FF2B5EF4-FFF2-40B4-BE49-F238E27FC236}">
                <a16:creationId xmlns:a16="http://schemas.microsoft.com/office/drawing/2014/main" id="{F25497F3-B3BF-F447-36AC-F60CF0CEAEC6}"/>
              </a:ext>
            </a:extLst>
          </p:cNvPr>
          <p:cNvSpPr txBox="1">
            <a:spLocks/>
          </p:cNvSpPr>
          <p:nvPr/>
        </p:nvSpPr>
        <p:spPr>
          <a:xfrm>
            <a:off x="10782299" y="6040684"/>
            <a:ext cx="1187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it-IT" dirty="0">
              <a:latin typeface="+mn-lt"/>
            </a:endParaRPr>
          </a:p>
        </p:txBody>
      </p:sp>
      <p:sp>
        <p:nvSpPr>
          <p:cNvPr id="4" name="Google Shape;43;p1">
            <a:extLst>
              <a:ext uri="{FF2B5EF4-FFF2-40B4-BE49-F238E27FC236}">
                <a16:creationId xmlns:a16="http://schemas.microsoft.com/office/drawing/2014/main" id="{F7347FD4-1CEE-806A-3DBE-8564A663BB32}"/>
              </a:ext>
            </a:extLst>
          </p:cNvPr>
          <p:cNvSpPr txBox="1">
            <a:spLocks/>
          </p:cNvSpPr>
          <p:nvPr/>
        </p:nvSpPr>
        <p:spPr>
          <a:xfrm>
            <a:off x="7753350" y="6013687"/>
            <a:ext cx="2439004" cy="534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ts val="2000"/>
              <a:buNone/>
              <a:defRPr/>
            </a:pPr>
            <a:endParaRPr lang="it-IT" sz="1200" i="1" dirty="0">
              <a:solidFill>
                <a:srgbClr val="FFFFFF"/>
              </a:solidFill>
              <a:latin typeface="Calibri" panose="020F0502020204030204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D5FC922E-9D45-95AE-666C-F9955B420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65" y="1038578"/>
            <a:ext cx="4919450" cy="3595717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BE52C4D6-977A-6E79-FD4E-F9D5F9333A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0177" y="1038578"/>
            <a:ext cx="5042122" cy="370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8152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EBC24E-FA89-4E61-62A2-6AE8F5050A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>
            <a:extLst>
              <a:ext uri="{FF2B5EF4-FFF2-40B4-BE49-F238E27FC236}">
                <a16:creationId xmlns:a16="http://schemas.microsoft.com/office/drawing/2014/main" id="{83DC1BDA-BFD7-3FB1-2BF7-CEC248A10D29}"/>
              </a:ext>
            </a:extLst>
          </p:cNvPr>
          <p:cNvSpPr txBox="1">
            <a:spLocks/>
          </p:cNvSpPr>
          <p:nvPr/>
        </p:nvSpPr>
        <p:spPr>
          <a:xfrm>
            <a:off x="334962" y="365126"/>
            <a:ext cx="11522075" cy="4714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dirty="0"/>
              <a:t>Alcune keywords: Adam and Eve, Adam </a:t>
            </a:r>
            <a:r>
              <a:rPr lang="it-IT" sz="2800" dirty="0" err="1"/>
              <a:t>tempting</a:t>
            </a:r>
            <a:r>
              <a:rPr lang="it-IT" sz="2800" dirty="0"/>
              <a:t> Eve</a:t>
            </a:r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6033841D-917D-D894-2C13-69CC17B5D120}"/>
              </a:ext>
            </a:extLst>
          </p:cNvPr>
          <p:cNvSpPr txBox="1">
            <a:spLocks/>
          </p:cNvSpPr>
          <p:nvPr/>
        </p:nvSpPr>
        <p:spPr>
          <a:xfrm>
            <a:off x="334962" y="981075"/>
            <a:ext cx="11522075" cy="4895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Segnaposto piè di pagina 1">
            <a:extLst>
              <a:ext uri="{FF2B5EF4-FFF2-40B4-BE49-F238E27FC236}">
                <a16:creationId xmlns:a16="http://schemas.microsoft.com/office/drawing/2014/main" id="{789B4653-BFBD-19B3-4E40-9BEC36436284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2985490" y="6078889"/>
            <a:ext cx="4618225" cy="365125"/>
          </a:xfrm>
          <a:prstGeom prst="rect">
            <a:avLst/>
          </a:prstGeom>
        </p:spPr>
        <p:txBody>
          <a:bodyPr/>
          <a:lstStyle/>
          <a:p>
            <a:r>
              <a:rPr lang="it-IT" sz="1400" i="1" dirty="0">
                <a:solidFill>
                  <a:schemeClr val="bg1"/>
                </a:solidFill>
              </a:rPr>
              <a:t>Esplorare i pattern iconografici e il concetto di somiglianza attraverso i database di immagini:  L’utilizzo di software di riconoscimento delle immagini come strumenti didattici nell’educazione all’arte </a:t>
            </a:r>
            <a:endParaRPr lang="it-IT" sz="1400" dirty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11" name="Google Shape;22;p5">
            <a:extLst>
              <a:ext uri="{FF2B5EF4-FFF2-40B4-BE49-F238E27FC236}">
                <a16:creationId xmlns:a16="http://schemas.microsoft.com/office/drawing/2014/main" id="{8AE340DD-39BB-FE50-6369-632FB74F0CFB}"/>
              </a:ext>
            </a:extLst>
          </p:cNvPr>
          <p:cNvSpPr txBox="1">
            <a:spLocks/>
          </p:cNvSpPr>
          <p:nvPr/>
        </p:nvSpPr>
        <p:spPr>
          <a:xfrm>
            <a:off x="10782299" y="6040684"/>
            <a:ext cx="1187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F33F3637-FF80-4CA1-8138-94A8EB08DDD0}" type="slidenum">
              <a:rPr lang="it-IT" sz="2800" smtClean="0">
                <a:latin typeface="+mn-lt"/>
              </a:rPr>
              <a:t>28</a:t>
            </a:fld>
            <a:r>
              <a:rPr lang="it-IT" dirty="0">
                <a:latin typeface="+mn-lt"/>
              </a:rPr>
              <a:t> </a:t>
            </a:r>
            <a:r>
              <a:rPr lang="it-IT" sz="2800" b="1" dirty="0">
                <a:latin typeface="+mn-lt"/>
              </a:rPr>
              <a:t>|</a:t>
            </a:r>
            <a:r>
              <a:rPr lang="it-IT" dirty="0">
                <a:latin typeface="+mn-lt"/>
              </a:rPr>
              <a:t> 15</a:t>
            </a:r>
          </a:p>
        </p:txBody>
      </p:sp>
      <p:sp>
        <p:nvSpPr>
          <p:cNvPr id="4" name="Google Shape;43;p1">
            <a:extLst>
              <a:ext uri="{FF2B5EF4-FFF2-40B4-BE49-F238E27FC236}">
                <a16:creationId xmlns:a16="http://schemas.microsoft.com/office/drawing/2014/main" id="{287B2FE5-A9C6-4C36-3C9D-9290316C6FA6}"/>
              </a:ext>
            </a:extLst>
          </p:cNvPr>
          <p:cNvSpPr txBox="1">
            <a:spLocks/>
          </p:cNvSpPr>
          <p:nvPr/>
        </p:nvSpPr>
        <p:spPr>
          <a:xfrm>
            <a:off x="7753350" y="6013687"/>
            <a:ext cx="2439004" cy="534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ts val="2000"/>
              <a:buNone/>
              <a:defRPr/>
            </a:pPr>
            <a:r>
              <a:rPr lang="it-IT" sz="1200" dirty="0">
                <a:solidFill>
                  <a:srgbClr val="FFFFFF"/>
                </a:solidFill>
                <a:latin typeface="Calibri" panose="020F0502020204030204"/>
              </a:rPr>
              <a:t>Barbara </a:t>
            </a:r>
            <a:r>
              <a:rPr lang="it-IT" sz="1200" dirty="0" err="1">
                <a:solidFill>
                  <a:srgbClr val="FFFFFF"/>
                </a:solidFill>
                <a:latin typeface="Calibri" panose="020F0502020204030204"/>
              </a:rPr>
              <a:t>Tramelli_UNIBZ</a:t>
            </a:r>
            <a:endParaRPr lang="it-IT" sz="1200" i="1" dirty="0">
              <a:solidFill>
                <a:srgbClr val="FFFFFF"/>
              </a:solidFill>
              <a:latin typeface="Calibri" panose="020F0502020204030204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2DCF9C0-482B-B1E6-F0BF-73A53D783A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8003" y="365126"/>
            <a:ext cx="12406308" cy="6398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1992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8971" y="1690688"/>
            <a:ext cx="10515600" cy="4351338"/>
          </a:xfrm>
        </p:spPr>
        <p:txBody>
          <a:bodyPr/>
          <a:lstStyle/>
          <a:p>
            <a:r>
              <a:rPr lang="it-IT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Analysis of the </a:t>
            </a:r>
            <a:r>
              <a:rPr lang="it-IT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results</a:t>
            </a:r>
            <a:endParaRPr lang="it-IT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Interpretation</a:t>
            </a:r>
            <a:r>
              <a:rPr lang="it-IT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of </a:t>
            </a:r>
            <a:r>
              <a:rPr lang="it-IT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generated</a:t>
            </a:r>
            <a:r>
              <a:rPr lang="it-IT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data</a:t>
            </a:r>
          </a:p>
        </p:txBody>
      </p:sp>
      <p:sp>
        <p:nvSpPr>
          <p:cNvPr id="4" name="Freccia giù 3"/>
          <p:cNvSpPr/>
          <p:nvPr/>
        </p:nvSpPr>
        <p:spPr>
          <a:xfrm>
            <a:off x="5053015" y="272208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8071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A3C956-E04A-CFA9-E3AB-14107F3C0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413C8EB-77F3-149D-E388-B2F8C98C0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D1CAE5E-DE56-36B4-B73B-44F2AE0B0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013" y="-49978"/>
            <a:ext cx="9932115" cy="6907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2267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FAEDA98-9993-781F-2EA9-EF2B13564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A0E6CAD-90C6-CE11-CC8E-D6C1BAE5E7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Metadata </a:t>
            </a:r>
            <a:r>
              <a:rPr lang="it-IT" dirty="0" err="1">
                <a:solidFill>
                  <a:schemeClr val="bg1"/>
                </a:solidFill>
              </a:rPr>
              <a:t>standardization</a:t>
            </a:r>
            <a:endParaRPr lang="it-IT" dirty="0">
              <a:solidFill>
                <a:schemeClr val="bg1"/>
              </a:solidFill>
            </a:endParaRPr>
          </a:p>
          <a:p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6419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4CDC84-DFE4-F8CA-B4F6-2274976BCA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C57F109-5E3C-E95B-3177-241D5D8D7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955F9BF-CFEE-2658-FDE2-66B88C5009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Metadata </a:t>
            </a:r>
            <a:r>
              <a:rPr lang="it-IT" dirty="0" err="1">
                <a:solidFill>
                  <a:schemeClr val="bg1"/>
                </a:solidFill>
              </a:rPr>
              <a:t>standardization</a:t>
            </a:r>
            <a:endParaRPr lang="it-IT" dirty="0">
              <a:solidFill>
                <a:schemeClr val="bg1"/>
              </a:solidFill>
            </a:endParaRPr>
          </a:p>
          <a:p>
            <a:r>
              <a:rPr lang="it-IT" dirty="0" err="1">
                <a:solidFill>
                  <a:schemeClr val="bg1"/>
                </a:solidFill>
              </a:rPr>
              <a:t>Effectiveness</a:t>
            </a:r>
            <a:r>
              <a:rPr lang="it-IT" dirty="0">
                <a:solidFill>
                  <a:schemeClr val="bg1"/>
                </a:solidFill>
              </a:rPr>
              <a:t> of the tools </a:t>
            </a:r>
          </a:p>
        </p:txBody>
      </p:sp>
    </p:spTree>
    <p:extLst>
      <p:ext uri="{BB962C8B-B14F-4D97-AF65-F5344CB8AC3E}">
        <p14:creationId xmlns:p14="http://schemas.microsoft.com/office/powerpoint/2010/main" val="9606287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D10355-1E2C-0994-1930-0E9A03B766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F58EAA-77B6-C38C-7DD4-BE4601513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8E39103-776F-1435-E06E-F79496FDD7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Metadata </a:t>
            </a:r>
            <a:r>
              <a:rPr lang="it-IT" dirty="0" err="1">
                <a:solidFill>
                  <a:schemeClr val="bg1"/>
                </a:solidFill>
              </a:rPr>
              <a:t>standardization</a:t>
            </a:r>
            <a:endParaRPr lang="it-IT" dirty="0">
              <a:solidFill>
                <a:schemeClr val="bg1"/>
              </a:solidFill>
            </a:endParaRPr>
          </a:p>
          <a:p>
            <a:r>
              <a:rPr lang="it-IT" dirty="0" err="1">
                <a:solidFill>
                  <a:schemeClr val="bg1"/>
                </a:solidFill>
              </a:rPr>
              <a:t>Effectiveness</a:t>
            </a:r>
            <a:r>
              <a:rPr lang="it-IT" dirty="0">
                <a:solidFill>
                  <a:schemeClr val="bg1"/>
                </a:solidFill>
              </a:rPr>
              <a:t> of the tools </a:t>
            </a:r>
          </a:p>
          <a:p>
            <a:r>
              <a:rPr lang="it-IT" dirty="0" err="1">
                <a:solidFill>
                  <a:schemeClr val="bg1"/>
                </a:solidFill>
              </a:rPr>
              <a:t>Reliance</a:t>
            </a:r>
            <a:r>
              <a:rPr lang="it-IT" dirty="0">
                <a:solidFill>
                  <a:schemeClr val="bg1"/>
                </a:solidFill>
              </a:rPr>
              <a:t> on </a:t>
            </a:r>
            <a:r>
              <a:rPr lang="it-IT" dirty="0" err="1">
                <a:solidFill>
                  <a:schemeClr val="bg1"/>
                </a:solidFill>
              </a:rPr>
              <a:t>existing</a:t>
            </a:r>
            <a:r>
              <a:rPr lang="it-IT" dirty="0">
                <a:solidFill>
                  <a:schemeClr val="bg1"/>
                </a:solidFill>
              </a:rPr>
              <a:t> datasets </a:t>
            </a:r>
          </a:p>
        </p:txBody>
      </p:sp>
    </p:spTree>
    <p:extLst>
      <p:ext uri="{BB962C8B-B14F-4D97-AF65-F5344CB8AC3E}">
        <p14:creationId xmlns:p14="http://schemas.microsoft.com/office/powerpoint/2010/main" val="39944409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6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Ongoing work</a:t>
            </a:r>
            <a:r>
              <a:rPr lang="it-IT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…</a:t>
            </a:r>
            <a:endParaRPr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28" name="Google Shape;428;p6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5032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buClr>
                <a:srgbClr val="0B5394"/>
              </a:buClr>
            </a:pPr>
            <a:r>
              <a:rPr lang="en" sz="2000" dirty="0">
                <a:solidFill>
                  <a:schemeClr val="bg1"/>
                </a:solidFill>
              </a:rPr>
              <a:t>Technical</a:t>
            </a:r>
            <a:endParaRPr sz="2000" dirty="0">
              <a:solidFill>
                <a:schemeClr val="bg1"/>
              </a:solidFill>
            </a:endParaRPr>
          </a:p>
          <a:p>
            <a:pPr lvl="1">
              <a:spcBef>
                <a:spcPts val="0"/>
              </a:spcBef>
            </a:pPr>
            <a:r>
              <a:rPr lang="en" sz="2000" dirty="0">
                <a:solidFill>
                  <a:schemeClr val="bg1"/>
                </a:solidFill>
              </a:rPr>
              <a:t>Build an online interface to allow research scholars to add/edit/delete descriptive metadata</a:t>
            </a:r>
            <a:endParaRPr sz="2000" dirty="0">
              <a:solidFill>
                <a:schemeClr val="bg1"/>
              </a:solidFill>
            </a:endParaRPr>
          </a:p>
          <a:p>
            <a:pPr lvl="1">
              <a:spcBef>
                <a:spcPts val="0"/>
              </a:spcBef>
            </a:pPr>
            <a:r>
              <a:rPr lang="en" sz="2000" dirty="0">
                <a:solidFill>
                  <a:schemeClr val="bg1"/>
                </a:solidFill>
              </a:rPr>
              <a:t>Advanced search mode for researchers who may have more complex search queries</a:t>
            </a:r>
            <a:endParaRPr sz="2000" dirty="0">
              <a:solidFill>
                <a:schemeClr val="bg1"/>
              </a:solidFill>
            </a:endParaRPr>
          </a:p>
          <a:p>
            <a:pPr lvl="1">
              <a:spcBef>
                <a:spcPts val="0"/>
              </a:spcBef>
            </a:pPr>
            <a:r>
              <a:rPr lang="en" sz="2000" dirty="0">
                <a:solidFill>
                  <a:schemeClr val="bg1"/>
                </a:solidFill>
              </a:rPr>
              <a:t>Combine both text metadata search and visual search</a:t>
            </a:r>
            <a:endParaRPr sz="2000" dirty="0">
              <a:solidFill>
                <a:schemeClr val="bg1"/>
              </a:solidFill>
            </a:endParaRPr>
          </a:p>
          <a:p>
            <a:pPr lvl="1">
              <a:spcBef>
                <a:spcPts val="0"/>
              </a:spcBef>
            </a:pPr>
            <a:r>
              <a:rPr lang="en" sz="2000" dirty="0">
                <a:solidFill>
                  <a:schemeClr val="bg1"/>
                </a:solidFill>
              </a:rPr>
              <a:t>Add new images to the collection (e.g. Netherlands, Germany)</a:t>
            </a:r>
            <a:endParaRPr sz="2000" dirty="0">
              <a:solidFill>
                <a:schemeClr val="bg1"/>
              </a:solidFill>
            </a:endParaRPr>
          </a:p>
          <a:p>
            <a:pPr lvl="2">
              <a:spcBef>
                <a:spcPts val="0"/>
              </a:spcBef>
            </a:pPr>
            <a:r>
              <a:rPr lang="en" dirty="0">
                <a:solidFill>
                  <a:schemeClr val="bg1"/>
                </a:solidFill>
              </a:rPr>
              <a:t>Challenge: existing metadata exists in different forms (doc, csv, xml, </a:t>
            </a:r>
            <a:r>
              <a:rPr lang="en" dirty="0" err="1">
                <a:solidFill>
                  <a:schemeClr val="bg1"/>
                </a:solidFill>
              </a:rPr>
              <a:t>sql</a:t>
            </a:r>
            <a:r>
              <a:rPr lang="en" dirty="0">
                <a:solidFill>
                  <a:schemeClr val="bg1"/>
                </a:solidFill>
              </a:rPr>
              <a:t>)</a:t>
            </a:r>
            <a:endParaRPr dirty="0">
              <a:solidFill>
                <a:schemeClr val="bg1"/>
              </a:solidFill>
            </a:endParaRPr>
          </a:p>
          <a:p>
            <a:pPr>
              <a:buClr>
                <a:srgbClr val="0B5394"/>
              </a:buClr>
            </a:pPr>
            <a:r>
              <a:rPr lang="en" sz="2000" dirty="0">
                <a:solidFill>
                  <a:schemeClr val="bg1"/>
                </a:solidFill>
              </a:rPr>
              <a:t>Research</a:t>
            </a:r>
            <a:endParaRPr sz="2000" dirty="0">
              <a:solidFill>
                <a:schemeClr val="bg1"/>
              </a:solidFill>
            </a:endParaRPr>
          </a:p>
          <a:p>
            <a:pPr lvl="1">
              <a:lnSpc>
                <a:spcPct val="130000"/>
              </a:lnSpc>
              <a:spcBef>
                <a:spcPts val="0"/>
              </a:spcBef>
            </a:pPr>
            <a:r>
              <a:rPr lang="en" sz="2000" dirty="0">
                <a:solidFill>
                  <a:schemeClr val="bg1"/>
                </a:solidFill>
              </a:rPr>
              <a:t>Suitable bibliographic metadata source for the 16th century</a:t>
            </a:r>
            <a:endParaRPr sz="2000" dirty="0">
              <a:solidFill>
                <a:schemeClr val="bg1"/>
              </a:solidFill>
            </a:endParaRPr>
          </a:p>
          <a:p>
            <a:pPr lvl="1">
              <a:lnSpc>
                <a:spcPct val="130000"/>
              </a:lnSpc>
              <a:spcBef>
                <a:spcPts val="0"/>
              </a:spcBef>
            </a:pPr>
            <a:r>
              <a:rPr lang="en" sz="2000" dirty="0" err="1">
                <a:solidFill>
                  <a:schemeClr val="bg1"/>
                </a:solidFill>
              </a:rPr>
              <a:t>Harmonisation</a:t>
            </a:r>
            <a:r>
              <a:rPr lang="en" sz="2000" dirty="0">
                <a:solidFill>
                  <a:schemeClr val="bg1"/>
                </a:solidFill>
              </a:rPr>
              <a:t> of descriptive metadata (</a:t>
            </a:r>
            <a:r>
              <a:rPr lang="en" sz="2000" dirty="0" err="1">
                <a:solidFill>
                  <a:schemeClr val="bg1"/>
                </a:solidFill>
              </a:rPr>
              <a:t>Iconclass</a:t>
            </a:r>
            <a:r>
              <a:rPr lang="en" sz="2000" dirty="0">
                <a:solidFill>
                  <a:schemeClr val="bg1"/>
                </a:solidFill>
              </a:rPr>
              <a:t>/Warburg…?)</a:t>
            </a:r>
            <a:endParaRPr sz="2000" dirty="0">
              <a:solidFill>
                <a:schemeClr val="bg1"/>
              </a:solidFill>
            </a:endParaRPr>
          </a:p>
          <a:p>
            <a:pPr lvl="1">
              <a:spcBef>
                <a:spcPts val="0"/>
              </a:spcBef>
            </a:pPr>
            <a:r>
              <a:rPr lang="en" sz="2000" dirty="0">
                <a:solidFill>
                  <a:schemeClr val="bg1"/>
                </a:solidFill>
              </a:rPr>
              <a:t>Implement structured processes to populate the database with further images and metadata (collaborations with libraries, institutions and scholars)</a:t>
            </a:r>
            <a:endParaRPr sz="2000" dirty="0">
              <a:solidFill>
                <a:schemeClr val="bg1"/>
              </a:solidFill>
            </a:endParaRPr>
          </a:p>
          <a:p>
            <a:pPr lvl="1">
              <a:spcBef>
                <a:spcPts val="0"/>
              </a:spcBef>
            </a:pPr>
            <a:r>
              <a:rPr lang="en" sz="2000" dirty="0">
                <a:solidFill>
                  <a:schemeClr val="bg1"/>
                </a:solidFill>
              </a:rPr>
              <a:t>Create a network of editors and scholars working in the field who may be interested in contributing (images, metadata, ideas, feedbacks, support, </a:t>
            </a:r>
            <a:r>
              <a:rPr lang="en" sz="2000" dirty="0" err="1">
                <a:solidFill>
                  <a:schemeClr val="bg1"/>
                </a:solidFill>
              </a:rPr>
              <a:t>etc</a:t>
            </a:r>
            <a:r>
              <a:rPr lang="en" sz="2000" dirty="0">
                <a:solidFill>
                  <a:schemeClr val="bg1"/>
                </a:solidFill>
              </a:rPr>
              <a:t>)</a:t>
            </a:r>
            <a:endParaRPr lang="it-IT" sz="2000" dirty="0">
              <a:solidFill>
                <a:schemeClr val="bg1"/>
              </a:solidFill>
            </a:endParaRPr>
          </a:p>
          <a:p>
            <a:pPr lvl="1">
              <a:spcBef>
                <a:spcPts val="0"/>
              </a:spcBef>
            </a:pPr>
            <a:r>
              <a:rPr lang="it-IT" sz="2000" dirty="0" err="1">
                <a:solidFill>
                  <a:schemeClr val="bg1"/>
                </a:solidFill>
              </a:rPr>
              <a:t>Finding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standards</a:t>
            </a:r>
            <a:r>
              <a:rPr lang="it-IT" sz="2000" dirty="0">
                <a:solidFill>
                  <a:schemeClr val="bg1"/>
                </a:solidFill>
              </a:rPr>
              <a:t> for the </a:t>
            </a:r>
            <a:r>
              <a:rPr lang="it-IT" sz="2000" dirty="0" err="1">
                <a:solidFill>
                  <a:schemeClr val="bg1"/>
                </a:solidFill>
              </a:rPr>
              <a:t>Iconographic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Indexation</a:t>
            </a:r>
            <a:r>
              <a:rPr lang="it-IT" sz="2000" dirty="0">
                <a:solidFill>
                  <a:schemeClr val="bg1"/>
                </a:solidFill>
              </a:rPr>
              <a:t> of Images</a:t>
            </a:r>
            <a:r>
              <a:rPr lang="en" sz="2000" dirty="0">
                <a:solidFill>
                  <a:schemeClr val="bg1"/>
                </a:solidFill>
              </a:rPr>
              <a:t>	</a:t>
            </a:r>
            <a:endParaRPr sz="2000" dirty="0">
              <a:solidFill>
                <a:schemeClr val="bg1"/>
              </a:solidFill>
            </a:endParaRPr>
          </a:p>
          <a:p>
            <a:pPr indent="0">
              <a:lnSpc>
                <a:spcPct val="130000"/>
              </a:lnSpc>
              <a:spcBef>
                <a:spcPts val="2133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380250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9236" y="741603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it-IT" b="1" dirty="0">
                <a:solidFill>
                  <a:schemeClr val="tx2">
                    <a:lumMod val="20000"/>
                    <a:lumOff val="80000"/>
                  </a:schemeClr>
                </a:solidFill>
                <a:latin typeface="Apple Braille" charset="0"/>
                <a:ea typeface="Apple Braille" charset="0"/>
                <a:cs typeface="Apple Braille" charset="0"/>
              </a:rPr>
              <a:t>THANK YOU</a:t>
            </a:r>
            <a:br>
              <a:rPr lang="en-U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Apple Braille" charset="0"/>
                <a:ea typeface="Apple Braille" charset="0"/>
                <a:cs typeface="Apple Braille" charset="0"/>
              </a:rPr>
            </a:br>
            <a:br>
              <a:rPr lang="it-IT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it-IT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br>
              <a:rPr lang="it-IT" sz="27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br>
              <a:rPr lang="it-IT" sz="27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endParaRPr lang="it-IT" sz="27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95375" y="7912100"/>
            <a:ext cx="10515600" cy="4351338"/>
          </a:xfrm>
        </p:spPr>
        <p:txBody>
          <a:bodyPr/>
          <a:lstStyle/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0124" y="5072063"/>
            <a:ext cx="4166764" cy="1785937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72063"/>
            <a:ext cx="3925984" cy="1785937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6888" y="5072064"/>
            <a:ext cx="4055112" cy="1767138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4177706" y="1404384"/>
            <a:ext cx="2590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barbara.tramelli@unibz.it</a:t>
            </a:r>
            <a:endParaRPr lang="it-IT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BACD7831-95CC-23C1-107B-850723DA39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260" y="1947352"/>
            <a:ext cx="1293728" cy="129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96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494D6F-9DBF-C177-AE0A-07CCF0E219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3A22E3-DEA2-F469-C30F-E70A5EF29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B4D9F2-CE87-4797-0424-F97ED009C1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7D711AE-12AF-F57B-1C82-94D47119AA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529"/>
            <a:ext cx="12192000" cy="6746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260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0CE8CFE-4FAC-B09C-993A-FE9E77CB2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B3EF8EF-BA9F-6175-1BAB-DDB2646D7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018DF15-BF6D-3DA5-85D8-040A83BCC5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192"/>
            <a:ext cx="12192000" cy="6753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236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000D99-C142-6EAD-4904-7250BD83F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3DDDE2C-18DD-3435-AFEB-4EFD845122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602E345B-9699-7ED7-82CB-8233E8F7C6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61" y="0"/>
            <a:ext cx="119638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883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4868" y="0"/>
            <a:ext cx="101489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129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957D00-41D7-C1D4-D018-C47A68456F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95937C-BFF6-31CF-0901-69E05B4E8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35D36F3-8B23-4E7C-AB91-5A240AADF6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61D0B6E-E6F8-FF77-454E-E563C42DA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533" y="0"/>
            <a:ext cx="101249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090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344B38-549B-A831-51A4-77E4CF07D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D01B3C0-75B7-CDAA-2F07-BB97373D60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7F9DF65-199E-9BA8-8683-38A49AD42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6227" y="0"/>
            <a:ext cx="81395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0183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4436</TotalTime>
  <Words>734</Words>
  <Application>Microsoft Macintosh PowerPoint</Application>
  <PresentationFormat>Widescreen</PresentationFormat>
  <Paragraphs>69</Paragraphs>
  <Slides>34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34</vt:i4>
      </vt:variant>
    </vt:vector>
  </HeadingPairs>
  <TitlesOfParts>
    <vt:vector size="42" baseType="lpstr">
      <vt:lpstr>Apple Braille</vt:lpstr>
      <vt:lpstr>Aptos</vt:lpstr>
      <vt:lpstr>Aptos Display</vt:lpstr>
      <vt:lpstr>Arial</vt:lpstr>
      <vt:lpstr>AU Passata</vt:lpstr>
      <vt:lpstr>Calibri</vt:lpstr>
      <vt:lpstr>Helvetica</vt:lpstr>
      <vt:lpstr>Tema di Office</vt:lpstr>
      <vt:lpstr> Dr. Barbara Tramelli  Free University of Bozen, Italy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Tool able to combine: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Ongoing work …</vt:lpstr>
      <vt:lpstr>THANK YOU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barbara tramelli</dc:creator>
  <cp:lastModifiedBy>barbara tramelli</cp:lastModifiedBy>
  <cp:revision>11</cp:revision>
  <dcterms:created xsi:type="dcterms:W3CDTF">2026-03-19T14:43:29Z</dcterms:created>
  <dcterms:modified xsi:type="dcterms:W3CDTF">2026-04-14T10:40:43Z</dcterms:modified>
</cp:coreProperties>
</file>