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58"/>
  </p:notesMasterIdLst>
  <p:sldIdLst>
    <p:sldId id="347" r:id="rId2"/>
    <p:sldId id="389" r:id="rId3"/>
    <p:sldId id="597" r:id="rId4"/>
    <p:sldId id="598" r:id="rId5"/>
    <p:sldId id="351" r:id="rId6"/>
    <p:sldId id="352" r:id="rId7"/>
    <p:sldId id="358" r:id="rId8"/>
    <p:sldId id="390" r:id="rId9"/>
    <p:sldId id="391" r:id="rId10"/>
    <p:sldId id="393" r:id="rId11"/>
    <p:sldId id="392" r:id="rId12"/>
    <p:sldId id="395" r:id="rId13"/>
    <p:sldId id="396" r:id="rId14"/>
    <p:sldId id="365" r:id="rId15"/>
    <p:sldId id="366" r:id="rId16"/>
    <p:sldId id="398" r:id="rId17"/>
    <p:sldId id="368" r:id="rId18"/>
    <p:sldId id="369" r:id="rId19"/>
    <p:sldId id="371" r:id="rId20"/>
    <p:sldId id="370" r:id="rId21"/>
    <p:sldId id="372" r:id="rId22"/>
    <p:sldId id="587" r:id="rId23"/>
    <p:sldId id="601" r:id="rId24"/>
    <p:sldId id="397" r:id="rId25"/>
    <p:sldId id="603" r:id="rId26"/>
    <p:sldId id="375" r:id="rId27"/>
    <p:sldId id="376" r:id="rId28"/>
    <p:sldId id="377" r:id="rId29"/>
    <p:sldId id="380" r:id="rId30"/>
    <p:sldId id="382" r:id="rId31"/>
    <p:sldId id="596" r:id="rId32"/>
    <p:sldId id="384" r:id="rId33"/>
    <p:sldId id="385" r:id="rId34"/>
    <p:sldId id="387" r:id="rId35"/>
    <p:sldId id="594" r:id="rId36"/>
    <p:sldId id="599" r:id="rId37"/>
    <p:sldId id="388" r:id="rId38"/>
    <p:sldId id="586" r:id="rId39"/>
    <p:sldId id="394" r:id="rId40"/>
    <p:sldId id="589" r:id="rId41"/>
    <p:sldId id="367" r:id="rId42"/>
    <p:sldId id="604" r:id="rId43"/>
    <p:sldId id="588" r:id="rId44"/>
    <p:sldId id="459" r:id="rId45"/>
    <p:sldId id="602" r:id="rId46"/>
    <p:sldId id="378" r:id="rId47"/>
    <p:sldId id="379" r:id="rId48"/>
    <p:sldId id="544" r:id="rId49"/>
    <p:sldId id="591" r:id="rId50"/>
    <p:sldId id="590" r:id="rId51"/>
    <p:sldId id="592" r:id="rId52"/>
    <p:sldId id="593" r:id="rId53"/>
    <p:sldId id="290" r:id="rId54"/>
    <p:sldId id="305" r:id="rId55"/>
    <p:sldId id="307" r:id="rId56"/>
    <p:sldId id="595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000"/>
    <a:srgbClr val="4C7713"/>
    <a:srgbClr val="318B71"/>
    <a:srgbClr val="195481"/>
    <a:srgbClr val="88BFE8"/>
    <a:srgbClr val="6EAC1C"/>
    <a:srgbClr val="8ECCA0"/>
    <a:srgbClr val="923B00"/>
    <a:srgbClr val="FF6600"/>
    <a:srgbClr val="FFC3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452" autoAdjust="0"/>
  </p:normalViewPr>
  <p:slideViewPr>
    <p:cSldViewPr snapToGrid="0">
      <p:cViewPr varScale="1">
        <p:scale>
          <a:sx n="79" d="100"/>
          <a:sy n="79" d="100"/>
        </p:scale>
        <p:origin x="84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AAB23-9693-48BA-BFA1-CE50FF06996A}" type="datetimeFigureOut">
              <a:rPr lang="en-GB" smtClean="0"/>
              <a:t>21/07/2026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1731-C29E-4703-8878-FF0DEB5FCB9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93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0E2C7C-596D-4F4A-AB6E-FD869FC5BEF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86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1F1731-C29E-4703-8878-FF0DEB5FCB98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01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49f73f07d1_4_12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g349f73f07d1_4_1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47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349f73f07d1_2_4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g349f73f07d1_2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850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349f73f07d1_2_5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3" name="Google Shape;883;g349f73f07d1_2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858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17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24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26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37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6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11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5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52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98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765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22/07/2026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Search for MIssing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B5163FB-9A8F-473A-BF79-267DF4ECE3E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75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3.04596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97513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97513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9.14537" TargetMode="External"/><Relationship Id="rId4" Type="http://schemas.openxmlformats.org/officeDocument/2006/relationships/hyperlink" Target="https://arxiv.org/abs/1708.0405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arxiv.org/abs/2303.04596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603.20837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60.png"/><Relationship Id="rId4" Type="http://schemas.openxmlformats.org/officeDocument/2006/relationships/hyperlink" Target="https://arxiv.org/abs/2603.20837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hyperlink" Target="https://arxiv.org/abs/2009.1453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hyperlink" Target="https://arxiv.org/abs/1708.04053" TargetMode="External"/><Relationship Id="rId4" Type="http://schemas.openxmlformats.org/officeDocument/2006/relationships/image" Target="../media/image8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pdf/2007.12704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4C8A6700-138A-4B28-A602-3F593BB49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8B253D-B2B5-4BE7-A40D-3382AACBB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5816" y="0"/>
            <a:ext cx="64008" cy="6858000"/>
          </a:xfrm>
          <a:prstGeom prst="rect">
            <a:avLst/>
          </a:prstGeom>
          <a:solidFill>
            <a:srgbClr val="5FB5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EEBE6E-D1AD-4689-87A2-E59CE55BF5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5339824" y="0"/>
            <a:ext cx="68583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D4D544-B173-45C9-9021-4D65B1341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61344" y="4105365"/>
            <a:ext cx="5779552" cy="210594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3600" cap="none" dirty="0">
                <a:solidFill>
                  <a:schemeClr val="bg2"/>
                </a:solidFill>
                <a:latin typeface="Aptos Narrow" panose="020B0004020202020204" pitchFamily="34" charset="0"/>
              </a:rPr>
              <a:t>Josh Lomas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700" cap="none" dirty="0">
              <a:solidFill>
                <a:schemeClr val="bg2"/>
              </a:solidFill>
              <a:latin typeface="Aptos Narrow" panose="020B00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cap="none" dirty="0">
                <a:solidFill>
                  <a:schemeClr val="bg2"/>
                </a:solidFill>
                <a:latin typeface="Aptos SemiBold" panose="020F0502020204030204" pitchFamily="34" charset="0"/>
              </a:rPr>
              <a:t>University of Birmingham</a:t>
            </a:r>
          </a:p>
          <a:p>
            <a:r>
              <a:rPr lang="en-GB" sz="2800" dirty="0">
                <a:solidFill>
                  <a:schemeClr val="bg2"/>
                </a:solidFill>
                <a:latin typeface="Aptos SemiBold" panose="020F0502020204030204" pitchFamily="34" charset="0"/>
              </a:rPr>
              <a:t>22/07/2026</a:t>
            </a:r>
          </a:p>
        </p:txBody>
      </p:sp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B21D989B-3C8A-411A-90DC-C32790534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54" y="498895"/>
            <a:ext cx="4020297" cy="1799082"/>
          </a:xfrm>
          <a:prstGeom prst="rect">
            <a:avLst/>
          </a:prstGeom>
        </p:spPr>
      </p:pic>
      <p:pic>
        <p:nvPicPr>
          <p:cNvPr id="13" name="Picture 12" descr="Logo&#10;&#10;Description automatically generated with low confidence">
            <a:extLst>
              <a:ext uri="{FF2B5EF4-FFF2-40B4-BE49-F238E27FC236}">
                <a16:creationId xmlns:a16="http://schemas.microsoft.com/office/drawing/2014/main" id="{0B36E3D8-242B-44E0-9943-09EC20902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54" y="2458844"/>
            <a:ext cx="4020297" cy="1246292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0978E81-48A2-4933-975D-7091DDCBCA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61343" y="3986784"/>
            <a:ext cx="5202616" cy="0"/>
          </a:xfrm>
          <a:prstGeom prst="line">
            <a:avLst/>
          </a:prstGeom>
          <a:ln w="6350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4C5C6AA2-5C0A-61CC-495F-0F777770AFDB}"/>
              </a:ext>
            </a:extLst>
          </p:cNvPr>
          <p:cNvSpPr txBox="1">
            <a:spLocks/>
          </p:cNvSpPr>
          <p:nvPr/>
        </p:nvSpPr>
        <p:spPr>
          <a:xfrm>
            <a:off x="5961344" y="365760"/>
            <a:ext cx="5779552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 in proton-tagged dilepton events with the ATLAS detector and the AFP spectrometer</a:t>
            </a:r>
          </a:p>
        </p:txBody>
      </p:sp>
      <p:pic>
        <p:nvPicPr>
          <p:cNvPr id="16" name="Picture 15" descr="A diagram of a geometrical figure&#10;&#10;Description automatically generated">
            <a:extLst>
              <a:ext uri="{FF2B5EF4-FFF2-40B4-BE49-F238E27FC236}">
                <a16:creationId xmlns:a16="http://schemas.microsoft.com/office/drawing/2014/main" id="{75E08DD6-4A0C-5055-1E19-FAF29C66D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96" y="3866003"/>
            <a:ext cx="4466612" cy="280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74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D43BF1-F45D-C58E-1686-8DD173D58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B4BF3D25-BFE3-DE63-D713-7C7CEB5C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372" y="2713142"/>
            <a:ext cx="5887257" cy="3933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7F7814D-1939-57DC-4383-BD7F34139893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81FA4-FF59-027F-B57D-2EB54B28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70722-7BFC-8941-0AAA-668832B88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EBA9E57-A6D3-2F08-0C23-16A662FBC677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62DE8B7-5E7A-E33C-8651-31B684960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AFP Alignment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A54A9B-E587-F4C1-5BC7-ED8811E44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C50DCC-3B02-6798-2F1D-B459228CAC4B}"/>
              </a:ext>
            </a:extLst>
          </p:cNvPr>
          <p:cNvSpPr txBox="1"/>
          <p:nvPr/>
        </p:nvSpPr>
        <p:spPr>
          <a:xfrm>
            <a:off x="1109287" y="1191710"/>
            <a:ext cx="100463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Measurement with AFP requires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precise alignment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of the detector components: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A9E4F3-6478-BDDE-725E-A2E52F8A9934}"/>
              </a:ext>
            </a:extLst>
          </p:cNvPr>
          <p:cNvSpPr txBox="1"/>
          <p:nvPr/>
        </p:nvSpPr>
        <p:spPr>
          <a:xfrm>
            <a:off x="1097280" y="1768579"/>
            <a:ext cx="31885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Alignment of the 4 sensor planes within a given SiT station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Each plane has 6 d.o.f.: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x and y translation and z rotation most important</a:t>
            </a: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9BD2F1-6E42-1190-A91A-EA2264F6D0CC}"/>
              </a:ext>
            </a:extLst>
          </p:cNvPr>
          <p:cNvSpPr txBox="1"/>
          <p:nvPr/>
        </p:nvSpPr>
        <p:spPr>
          <a:xfrm>
            <a:off x="6304743" y="1768579"/>
            <a:ext cx="545088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Alignment of the 4 AFP stations with the central ATLAS detector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FF0202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FF0202"/>
                </a:solidFill>
                <a:effectLst/>
                <a:uLnTx/>
                <a:uFillTx/>
                <a:latin typeface="Aptos" panose="020B0004020202020204" pitchFamily="34" charset="0"/>
              </a:rPr>
              <a:t>R</a:t>
            </a:r>
            <a:r>
              <a:rPr lang="en-GB" dirty="0">
                <a:solidFill>
                  <a:srgbClr val="FF0202"/>
                </a:solidFill>
                <a:latin typeface="Aptos" panose="020B0004020202020204" pitchFamily="34" charset="0"/>
              </a:rPr>
              <a:t>aw track position</a:t>
            </a:r>
          </a:p>
          <a:p>
            <a:pPr marL="285750" indent="-285750" defTabSz="457200">
              <a:buClr>
                <a:srgbClr val="FEA300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FEA300"/>
                </a:solidFill>
                <a:effectLst/>
                <a:uLnTx/>
                <a:uFillTx/>
                <a:latin typeface="Aptos" panose="020B0004020202020204" pitchFamily="34" charset="0"/>
              </a:rPr>
              <a:t>SiT module position</a:t>
            </a:r>
          </a:p>
          <a:p>
            <a:pPr marL="285750" indent="-285750" defTabSz="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Aptos" panose="020B0004020202020204" pitchFamily="34" charset="0"/>
              </a:rPr>
              <a:t>Beam position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– measured in special runs</a:t>
            </a:r>
          </a:p>
          <a:p>
            <a:pPr marL="285750" indent="-285750" defTabSz="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0B0004020202020204" pitchFamily="34" charset="0"/>
              </a:rPr>
              <a:t>Roman pot position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–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distance of insertion</a:t>
            </a:r>
          </a:p>
          <a:p>
            <a:pPr marL="285750" indent="-285750" defTabSz="4572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ptos" panose="020B0004020202020204" pitchFamily="34" charset="0"/>
              </a:rPr>
              <a:t>In-situ correction</a:t>
            </a:r>
            <a:r>
              <a:rPr lang="en-GB" dirty="0">
                <a:latin typeface="Aptos" panose="020B0004020202020204" pitchFamily="34" charset="0"/>
              </a:rPr>
              <a:t> – from analysis of dimuon events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67FA0B-B1BB-31BA-7570-61289A29086B}"/>
              </a:ext>
            </a:extLst>
          </p:cNvPr>
          <p:cNvCxnSpPr>
            <a:stCxn id="7" idx="0"/>
          </p:cNvCxnSpPr>
          <p:nvPr/>
        </p:nvCxnSpPr>
        <p:spPr>
          <a:xfrm flipH="1">
            <a:off x="6096000" y="1623015"/>
            <a:ext cx="1" cy="47317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3A815DB-E45F-A70D-F31D-73E5A7E55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404" y="2127224"/>
            <a:ext cx="2013225" cy="15275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C18273D-988B-4AE4-72DD-90E7FEE8E2DF}"/>
              </a:ext>
            </a:extLst>
          </p:cNvPr>
          <p:cNvSpPr txBox="1"/>
          <p:nvPr/>
        </p:nvSpPr>
        <p:spPr>
          <a:xfrm>
            <a:off x="1096130" y="3690493"/>
            <a:ext cx="48954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Iterative procedure performed on reconstructed tracks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Calculate residual between track and cluster centres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Perform fit to minimise residuals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Repeat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8C9A945-0BF0-3BC3-DED3-F3A26A7AF79C}"/>
              </a:ext>
            </a:extLst>
          </p:cNvPr>
          <p:cNvSpPr/>
          <p:nvPr/>
        </p:nvSpPr>
        <p:spPr>
          <a:xfrm>
            <a:off x="7166993" y="2748497"/>
            <a:ext cx="799469" cy="360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6F747E3-AEAD-4BA1-4DE4-738882EAC0E8}"/>
              </a:ext>
            </a:extLst>
          </p:cNvPr>
          <p:cNvSpPr/>
          <p:nvPr/>
        </p:nvSpPr>
        <p:spPr>
          <a:xfrm>
            <a:off x="8157757" y="2748497"/>
            <a:ext cx="670956" cy="360000"/>
          </a:xfrm>
          <a:prstGeom prst="roundRect">
            <a:avLst/>
          </a:prstGeom>
          <a:noFill/>
          <a:ln w="28575">
            <a:solidFill>
              <a:srgbClr val="FEA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B2B0B53-7575-E04C-5C1D-73922FEF753A}"/>
              </a:ext>
            </a:extLst>
          </p:cNvPr>
          <p:cNvSpPr/>
          <p:nvPr/>
        </p:nvSpPr>
        <p:spPr>
          <a:xfrm>
            <a:off x="9035284" y="2748497"/>
            <a:ext cx="864611" cy="3600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94428C1-0332-3855-B2EF-74DD39074ED2}"/>
              </a:ext>
            </a:extLst>
          </p:cNvPr>
          <p:cNvSpPr/>
          <p:nvPr/>
        </p:nvSpPr>
        <p:spPr>
          <a:xfrm>
            <a:off x="10106466" y="2748497"/>
            <a:ext cx="925540" cy="360000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508D04A-4410-F519-EB4E-E8780C3DAA62}"/>
              </a:ext>
            </a:extLst>
          </p:cNvPr>
          <p:cNvSpPr/>
          <p:nvPr/>
        </p:nvSpPr>
        <p:spPr>
          <a:xfrm>
            <a:off x="11248692" y="2748497"/>
            <a:ext cx="838937" cy="3600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C7FE2EB-4B60-5609-66EC-6DE3180BE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2759" y="4590742"/>
            <a:ext cx="2482869" cy="1708154"/>
          </a:xfrm>
          <a:prstGeom prst="rect">
            <a:avLst/>
          </a:prstGeom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19D567FA-AA86-E3E7-7B2C-CF49A2283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208" y="4630901"/>
            <a:ext cx="2189099" cy="153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rrow: U-Turn 33">
            <a:extLst>
              <a:ext uri="{FF2B5EF4-FFF2-40B4-BE49-F238E27FC236}">
                <a16:creationId xmlns:a16="http://schemas.microsoft.com/office/drawing/2014/main" id="{17BD35C7-2E7F-CF0E-1099-18767C02DBD7}"/>
              </a:ext>
            </a:extLst>
          </p:cNvPr>
          <p:cNvSpPr/>
          <p:nvPr/>
        </p:nvSpPr>
        <p:spPr>
          <a:xfrm rot="16200000">
            <a:off x="419116" y="4164135"/>
            <a:ext cx="1024129" cy="1228316"/>
          </a:xfrm>
          <a:prstGeom prst="uturnArrow">
            <a:avLst>
              <a:gd name="adj1" fmla="val 5711"/>
              <a:gd name="adj2" fmla="val 12147"/>
              <a:gd name="adj3" fmla="val 22321"/>
              <a:gd name="adj4" fmla="val 41158"/>
              <a:gd name="adj5" fmla="val 6048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E7BA29-6FA8-5F1D-AB5A-C65BEAABB4F0}"/>
              </a:ext>
            </a:extLst>
          </p:cNvPr>
          <p:cNvSpPr txBox="1"/>
          <p:nvPr/>
        </p:nvSpPr>
        <p:spPr>
          <a:xfrm>
            <a:off x="1109287" y="1688934"/>
            <a:ext cx="3590921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1900" b="1" dirty="0">
                <a:solidFill>
                  <a:prstClr val="black"/>
                </a:solidFill>
                <a:latin typeface="Aptos" panose="020B0004020202020204" pitchFamily="34" charset="0"/>
              </a:rPr>
              <a:t>Local (Interplane) Alignment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6B5257-FCFD-5473-D87D-F5036656EBF8}"/>
              </a:ext>
            </a:extLst>
          </p:cNvPr>
          <p:cNvSpPr txBox="1"/>
          <p:nvPr/>
        </p:nvSpPr>
        <p:spPr>
          <a:xfrm>
            <a:off x="6304743" y="1688934"/>
            <a:ext cx="2446064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1900" b="1" dirty="0">
                <a:solidFill>
                  <a:prstClr val="black"/>
                </a:solidFill>
                <a:latin typeface="Aptos" panose="020B0004020202020204" pitchFamily="34" charset="0"/>
              </a:rPr>
              <a:t>Global Alignment</a:t>
            </a:r>
          </a:p>
        </p:txBody>
      </p:sp>
    </p:spTree>
    <p:extLst>
      <p:ext uri="{BB962C8B-B14F-4D97-AF65-F5344CB8AC3E}">
        <p14:creationId xmlns:p14="http://schemas.microsoft.com/office/powerpoint/2010/main" val="595999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8D652-6332-AB55-9AAE-97535DA6C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4515568-67B8-F3AA-3ACD-3A2EC3F943BA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Narrow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E437E-0A17-01F6-3DA5-8729437A4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2070F-8D73-797E-F499-B517CF251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3D5742-9A34-9FE1-C0D0-9FBADEA88158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655CAA89-DA1F-5B12-7FB0-7497CEBAA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Forward Proton Reconstruction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E0C9C3-C686-096B-7540-594E1FD7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011757-1314-7094-6855-BEA32BF5B95A}"/>
              </a:ext>
            </a:extLst>
          </p:cNvPr>
          <p:cNvSpPr txBox="1"/>
          <p:nvPr/>
        </p:nvSpPr>
        <p:spPr>
          <a:xfrm>
            <a:off x="97744" y="3047382"/>
            <a:ext cx="1064337" cy="715089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SiT pixel hits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AE6EB5-5E72-0C52-41E6-444B57F1E2C0}"/>
              </a:ext>
            </a:extLst>
          </p:cNvPr>
          <p:cNvSpPr txBox="1"/>
          <p:nvPr/>
        </p:nvSpPr>
        <p:spPr>
          <a:xfrm>
            <a:off x="3013759" y="3047382"/>
            <a:ext cx="1064338" cy="715089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SiT clusters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56C1D8-E526-280D-DD4C-F16D125743D4}"/>
              </a:ext>
            </a:extLst>
          </p:cNvPr>
          <p:cNvSpPr txBox="1"/>
          <p:nvPr/>
        </p:nvSpPr>
        <p:spPr>
          <a:xfrm>
            <a:off x="5929775" y="3200615"/>
            <a:ext cx="1064338" cy="40862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Tracks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3BBCD-BCDA-2FB4-C171-9BB20E29FF92}"/>
              </a:ext>
            </a:extLst>
          </p:cNvPr>
          <p:cNvSpPr txBox="1"/>
          <p:nvPr/>
        </p:nvSpPr>
        <p:spPr>
          <a:xfrm>
            <a:off x="8845791" y="3200615"/>
            <a:ext cx="1064338" cy="40862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Protons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C994E1C-7BE3-3B26-30EB-1323083ED100}"/>
              </a:ext>
            </a:extLst>
          </p:cNvPr>
          <p:cNvSpPr/>
          <p:nvPr/>
        </p:nvSpPr>
        <p:spPr>
          <a:xfrm>
            <a:off x="1490430" y="3154946"/>
            <a:ext cx="1194979" cy="4999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B1F8AD-2941-DEEB-FA94-D1B64102C5AD}"/>
              </a:ext>
            </a:extLst>
          </p:cNvPr>
          <p:cNvSpPr txBox="1"/>
          <p:nvPr/>
        </p:nvSpPr>
        <p:spPr>
          <a:xfrm>
            <a:off x="1075802" y="3890365"/>
            <a:ext cx="2024234" cy="10215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Hits recursively combined with neighbours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B49FFA-9949-2AEB-1F54-B51F2BE3A457}"/>
              </a:ext>
            </a:extLst>
          </p:cNvPr>
          <p:cNvSpPr txBox="1"/>
          <p:nvPr/>
        </p:nvSpPr>
        <p:spPr>
          <a:xfrm>
            <a:off x="2885309" y="1576947"/>
            <a:ext cx="1314794" cy="1328023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Interplane alignment correction applied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B9832A7-4697-6F4F-95B8-D3BB251C62A1}"/>
              </a:ext>
            </a:extLst>
          </p:cNvPr>
          <p:cNvSpPr/>
          <p:nvPr/>
        </p:nvSpPr>
        <p:spPr>
          <a:xfrm>
            <a:off x="4405759" y="3154946"/>
            <a:ext cx="1194979" cy="4999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44BDE5-AB7E-0021-E951-E820957430D8}"/>
              </a:ext>
            </a:extLst>
          </p:cNvPr>
          <p:cNvSpPr txBox="1"/>
          <p:nvPr/>
        </p:nvSpPr>
        <p:spPr>
          <a:xfrm>
            <a:off x="3991131" y="3874161"/>
            <a:ext cx="2024234" cy="10215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At least two clusters in SiT station combined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9AD5BA-ED04-DAE4-6EF9-08D451704D2E}"/>
              </a:ext>
            </a:extLst>
          </p:cNvPr>
          <p:cNvSpPr txBox="1"/>
          <p:nvPr/>
        </p:nvSpPr>
        <p:spPr>
          <a:xfrm>
            <a:off x="1425841" y="1553640"/>
            <a:ext cx="1311276" cy="1374636"/>
          </a:xfrm>
          <a:prstGeom prst="roundRect">
            <a:avLst>
              <a:gd name="adj" fmla="val 7281"/>
            </a:avLst>
          </a:prstGeom>
        </p:spPr>
        <p:style>
          <a:lnRef idx="0">
            <a:schemeClr val="accent2"/>
          </a:lnRef>
          <a:fillRef idx="1001">
            <a:schemeClr val="dk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ptos Narrow" panose="020B0004020202020204" pitchFamily="34" charset="0"/>
              </a:rPr>
              <a:t>Coordinates: charge-weighted average of hits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63D148-CC15-E876-593E-89EA56D08DCD}"/>
              </a:ext>
            </a:extLst>
          </p:cNvPr>
          <p:cNvSpPr txBox="1"/>
          <p:nvPr/>
        </p:nvSpPr>
        <p:spPr>
          <a:xfrm>
            <a:off x="979238" y="5000347"/>
            <a:ext cx="2214614" cy="10215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Selection: only consider neighbours in x direction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51B148-D2D6-3957-DADF-7FB61B3E6F26}"/>
              </a:ext>
            </a:extLst>
          </p:cNvPr>
          <p:cNvSpPr txBox="1"/>
          <p:nvPr/>
        </p:nvSpPr>
        <p:spPr>
          <a:xfrm>
            <a:off x="3895941" y="5000347"/>
            <a:ext cx="2214614" cy="10215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Selection: x-y separation of clusters &lt; 0.5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D8A80C-536E-4FB2-881E-F20F955B811F}"/>
              </a:ext>
            </a:extLst>
          </p:cNvPr>
          <p:cNvSpPr txBox="1"/>
          <p:nvPr/>
        </p:nvSpPr>
        <p:spPr>
          <a:xfrm>
            <a:off x="5799744" y="1576947"/>
            <a:ext cx="1314794" cy="1328023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Global alignment correction applied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177D9535-9101-94FE-555B-BF422A4E5B95}"/>
              </a:ext>
            </a:extLst>
          </p:cNvPr>
          <p:cNvSpPr/>
          <p:nvPr/>
        </p:nvSpPr>
        <p:spPr>
          <a:xfrm>
            <a:off x="7322462" y="3154946"/>
            <a:ext cx="1194979" cy="4999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50D996-E0D8-6680-5794-E3EAFB5A9C68}"/>
              </a:ext>
            </a:extLst>
          </p:cNvPr>
          <p:cNvSpPr txBox="1"/>
          <p:nvPr/>
        </p:nvSpPr>
        <p:spPr>
          <a:xfrm>
            <a:off x="6907834" y="3874161"/>
            <a:ext cx="2024234" cy="10215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Tracks in both NEAR and FAR stations combined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1D80A4-3CB9-6968-BC4A-D83C02129A50}"/>
              </a:ext>
            </a:extLst>
          </p:cNvPr>
          <p:cNvSpPr txBox="1"/>
          <p:nvPr/>
        </p:nvSpPr>
        <p:spPr>
          <a:xfrm>
            <a:off x="4341857" y="1553640"/>
            <a:ext cx="1311276" cy="1374636"/>
          </a:xfrm>
          <a:prstGeom prst="roundRect">
            <a:avLst>
              <a:gd name="adj" fmla="val 7281"/>
            </a:avLst>
          </a:prstGeom>
        </p:spPr>
        <p:style>
          <a:lnRef idx="0">
            <a:schemeClr val="accent2"/>
          </a:lnRef>
          <a:fillRef idx="1001">
            <a:schemeClr val="dk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ptos Narrow" panose="020B0004020202020204" pitchFamily="34" charset="0"/>
              </a:rPr>
              <a:t>Coordinates: linear regression of cluster positions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29B0E5-E4D1-79E5-BF1E-813A4DDB9D76}"/>
              </a:ext>
            </a:extLst>
          </p:cNvPr>
          <p:cNvSpPr txBox="1"/>
          <p:nvPr/>
        </p:nvSpPr>
        <p:spPr>
          <a:xfrm>
            <a:off x="7264312" y="1553640"/>
            <a:ext cx="1311277" cy="1374636"/>
          </a:xfrm>
          <a:prstGeom prst="roundRect">
            <a:avLst>
              <a:gd name="adj" fmla="val 7281"/>
            </a:avLst>
          </a:prstGeom>
        </p:spPr>
        <p:style>
          <a:lnRef idx="0">
            <a:schemeClr val="accent2"/>
          </a:lnRef>
          <a:fillRef idx="1001">
            <a:schemeClr val="dk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ptos Narrow" panose="020B0004020202020204" pitchFamily="34" charset="0"/>
              </a:rPr>
              <a:t>Take NEAR station x and </a:t>
            </a:r>
            <a:r>
              <a:rPr lang="el-GR" sz="1600" dirty="0">
                <a:latin typeface="Aptos Narrow" panose="020B0004020202020204" pitchFamily="34" charset="0"/>
              </a:rPr>
              <a:t>Δ</a:t>
            </a:r>
            <a:r>
              <a:rPr lang="en-GB" sz="1600" dirty="0">
                <a:latin typeface="Aptos Narrow" panose="020B0004020202020204" pitchFamily="34" charset="0"/>
              </a:rPr>
              <a:t>x slope between stations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64DE97C-7358-765F-9BE0-4EB18D9BE1D9}"/>
              </a:ext>
            </a:extLst>
          </p:cNvPr>
          <p:cNvGrpSpPr/>
          <p:nvPr/>
        </p:nvGrpSpPr>
        <p:grpSpPr>
          <a:xfrm>
            <a:off x="8783127" y="1283500"/>
            <a:ext cx="3271661" cy="1328023"/>
            <a:chOff x="8774122" y="1290078"/>
            <a:chExt cx="3271661" cy="132802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64E2338-40EB-555E-5BEA-0C0741F090C5}"/>
                </a:ext>
              </a:extLst>
            </p:cNvPr>
            <p:cNvSpPr txBox="1"/>
            <p:nvPr/>
          </p:nvSpPr>
          <p:spPr>
            <a:xfrm>
              <a:off x="8774122" y="1290078"/>
              <a:ext cx="3271661" cy="1328023"/>
            </a:xfrm>
            <a:prstGeom prst="roundRect">
              <a:avLst/>
            </a:prstGeom>
            <a:solidFill>
              <a:srgbClr val="C00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Proton fractional energy loss:</a:t>
              </a:r>
            </a:p>
            <a:p>
              <a:pPr algn="ctr"/>
              <a:endParaRPr lang="en-GB" b="1" dirty="0"/>
            </a:p>
            <a:p>
              <a:pPr algn="ctr"/>
              <a:endParaRPr lang="en-GB" b="1" dirty="0"/>
            </a:p>
            <a:p>
              <a:pPr algn="ctr"/>
              <a:endParaRPr lang="en-GB" b="1" dirty="0"/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A9C61B33-87C2-5188-E5C6-D5B96D05F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71283" y="1746612"/>
              <a:ext cx="1677339" cy="772748"/>
            </a:xfrm>
            <a:prstGeom prst="rect">
              <a:avLst/>
            </a:prstGeom>
          </p:spPr>
        </p:pic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62E441-CC92-A303-C9D2-541EBD0BDDE1}"/>
              </a:ext>
            </a:extLst>
          </p:cNvPr>
          <p:cNvSpPr txBox="1"/>
          <p:nvPr/>
        </p:nvSpPr>
        <p:spPr>
          <a:xfrm>
            <a:off x="10030554" y="2735120"/>
            <a:ext cx="2024234" cy="950119"/>
          </a:xfrm>
          <a:prstGeom prst="roundRect">
            <a:avLst>
              <a:gd name="adj" fmla="val 554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Unique mapping between (x, </a:t>
            </a:r>
            <a:r>
              <a:rPr lang="el-GR" dirty="0">
                <a:latin typeface="Aptos Narrow" panose="020B0004020202020204" pitchFamily="34" charset="0"/>
              </a:rPr>
              <a:t>Δ</a:t>
            </a:r>
            <a:r>
              <a:rPr lang="en-GB" dirty="0">
                <a:latin typeface="Aptos Narrow" panose="020B0004020202020204" pitchFamily="34" charset="0"/>
              </a:rPr>
              <a:t>x) and (p</a:t>
            </a:r>
            <a:r>
              <a:rPr lang="en-GB" baseline="-25000" dirty="0">
                <a:latin typeface="Aptos Narrow" panose="020B0004020202020204" pitchFamily="34" charset="0"/>
              </a:rPr>
              <a:t>x</a:t>
            </a:r>
            <a:r>
              <a:rPr lang="en-GB" dirty="0">
                <a:latin typeface="Aptos Narrow" panose="020B0004020202020204" pitchFamily="34" charset="0"/>
              </a:rPr>
              <a:t>, </a:t>
            </a:r>
            <a:r>
              <a:rPr lang="el-GR" dirty="0">
                <a:latin typeface="Aptos Narrow" panose="020B0004020202020204" pitchFamily="34" charset="0"/>
              </a:rPr>
              <a:t>ξ</a:t>
            </a:r>
            <a:r>
              <a:rPr lang="en-GB" dirty="0">
                <a:latin typeface="Aptos Narrow" panose="020B0004020202020204" pitchFamily="34" charset="0"/>
              </a:rPr>
              <a:t>) of proton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660B7D-F500-C779-CC4F-060E68CE68F6}"/>
              </a:ext>
            </a:extLst>
          </p:cNvPr>
          <p:cNvSpPr txBox="1"/>
          <p:nvPr/>
        </p:nvSpPr>
        <p:spPr>
          <a:xfrm>
            <a:off x="9061704" y="5906778"/>
            <a:ext cx="3096000" cy="396000"/>
          </a:xfrm>
          <a:prstGeom prst="roundRect">
            <a:avLst>
              <a:gd name="adj" fmla="val 5541"/>
            </a:avLst>
          </a:prstGeom>
          <a:solidFill>
            <a:srgbClr val="B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AFP acceptance: 0.02 &lt; </a:t>
            </a:r>
            <a:r>
              <a:rPr lang="el-GR" dirty="0">
                <a:latin typeface="Aptos Narrow" panose="020B0004020202020204" pitchFamily="34" charset="0"/>
              </a:rPr>
              <a:t>ξ</a:t>
            </a:r>
            <a:r>
              <a:rPr lang="en-GB" dirty="0">
                <a:latin typeface="Aptos Narrow" panose="020B0004020202020204" pitchFamily="34" charset="0"/>
              </a:rPr>
              <a:t> &lt; 0.12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02A4C62-5940-83F2-F8E9-5B560297F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042" y="3763798"/>
            <a:ext cx="2883746" cy="2081696"/>
          </a:xfrm>
          <a:prstGeom prst="rect">
            <a:avLst/>
          </a:prstGeom>
          <a:ln w="38100">
            <a:solidFill>
              <a:srgbClr val="0D7DCE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B12874A-8190-994C-AF6A-0655B768CE29}"/>
              </a:ext>
            </a:extLst>
          </p:cNvPr>
          <p:cNvSpPr txBox="1"/>
          <p:nvPr/>
        </p:nvSpPr>
        <p:spPr>
          <a:xfrm>
            <a:off x="6812644" y="5000347"/>
            <a:ext cx="2214614" cy="10215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ptos Narrow" panose="020B0004020202020204" pitchFamily="34" charset="0"/>
              </a:rPr>
              <a:t>Selection: distance between tracks in x-y plane &lt; 2 mm</a:t>
            </a:r>
          </a:p>
        </p:txBody>
      </p:sp>
    </p:spTree>
    <p:extLst>
      <p:ext uri="{BB962C8B-B14F-4D97-AF65-F5344CB8AC3E}">
        <p14:creationId xmlns:p14="http://schemas.microsoft.com/office/powerpoint/2010/main" val="2553416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710FE-5CDD-47DB-0362-B0A4D7EEF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A099FC-58D7-6525-C61C-51347135B1DE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531BD-84FB-EF51-A3F0-EEFB7EB5B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6CB8F-EA09-0072-245C-CA73D563C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35ED7A-7E5F-76AE-5396-8AFE2D3B914F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C2428E3B-45E2-839C-DAC2-C7B567DC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Analysis Motivation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8AB647-6EED-B3D5-983B-709DDA53C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E85F1-73B5-8BB5-BE7F-1FB4714DE040}"/>
              </a:ext>
            </a:extLst>
          </p:cNvPr>
          <p:cNvSpPr txBox="1"/>
          <p:nvPr/>
        </p:nvSpPr>
        <p:spPr>
          <a:xfrm>
            <a:off x="1109287" y="1191710"/>
            <a:ext cx="1004639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18B71"/>
                </a:solidFill>
                <a:latin typeface="Aptos" panose="020B0004020202020204" pitchFamily="34" charset="0"/>
              </a:rPr>
              <a:t>Forward proton measurements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from AFP a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llow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calculation of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full four-momentum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of the central interaction in elastic photon-exchange processes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Compare to </a:t>
            </a:r>
            <a:r>
              <a:rPr lang="en-GB" sz="2000" b="1" dirty="0">
                <a:solidFill>
                  <a:srgbClr val="2683C6"/>
                </a:solidFill>
                <a:latin typeface="Aptos" panose="020B0004020202020204" pitchFamily="34" charset="0"/>
              </a:rPr>
              <a:t>central system </a:t>
            </a:r>
            <a:r>
              <a:rPr lang="en-GB" sz="2000" dirty="0">
                <a:latin typeface="Aptos" panose="020B0004020202020204" pitchFamily="34" charset="0"/>
              </a:rPr>
              <a:t>measured by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ATLAS to determine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what’s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missing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Could reveal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BSM particles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not detectable by ATLAS e.g. dark matter, SUSY, etc.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Perform search for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missing mass X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produced alongside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visible boson-like V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decaying to leptons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Reconstruct mass of X and perform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search for narrow 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C38FDD-9327-F7E1-289C-B22A668508CB}"/>
              </a:ext>
            </a:extLst>
          </p:cNvPr>
          <p:cNvGrpSpPr/>
          <p:nvPr/>
        </p:nvGrpSpPr>
        <p:grpSpPr>
          <a:xfrm>
            <a:off x="783381" y="3572943"/>
            <a:ext cx="6197600" cy="2588400"/>
            <a:chOff x="1097280" y="3517740"/>
            <a:chExt cx="6197600" cy="25884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DF33C63-65DF-C8A8-3088-D9A569E32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7713" y="3517740"/>
              <a:ext cx="3254782" cy="2588400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6AE0A04-5C6E-3960-5B89-AC04EA2ECA67}"/>
                </a:ext>
              </a:extLst>
            </p:cNvPr>
            <p:cNvGrpSpPr/>
            <p:nvPr/>
          </p:nvGrpSpPr>
          <p:grpSpPr>
            <a:xfrm>
              <a:off x="1097280" y="3518416"/>
              <a:ext cx="6197600" cy="2587049"/>
              <a:chOff x="1351280" y="4153728"/>
              <a:chExt cx="6197600" cy="2587049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D9C9520-2E30-A3D4-338C-774444038F9B}"/>
                  </a:ext>
                </a:extLst>
              </p:cNvPr>
              <p:cNvSpPr txBox="1"/>
              <p:nvPr/>
            </p:nvSpPr>
            <p:spPr>
              <a:xfrm>
                <a:off x="4606495" y="4477756"/>
                <a:ext cx="268838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hlinkClick r:id="rId3"/>
                  </a:rPr>
                  <a:t>Equivalent analysis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 published by CMS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No significant excess observed, limits set on signal cross section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A8543AB-DD3A-1016-B37B-F60104877AC9}"/>
                  </a:ext>
                </a:extLst>
              </p:cNvPr>
              <p:cNvSpPr/>
              <p:nvPr/>
            </p:nvSpPr>
            <p:spPr>
              <a:xfrm>
                <a:off x="1351280" y="4153728"/>
                <a:ext cx="6197600" cy="2587049"/>
              </a:xfrm>
              <a:prstGeom prst="rect">
                <a:avLst/>
              </a:prstGeom>
              <a:noFill/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8DED29-66C3-2303-9B9B-38C4CCC6F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010" y="3554193"/>
            <a:ext cx="4178759" cy="262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78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B164B-44DE-518E-7153-8BDFD8C5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A336FC-E441-52D7-3655-7C1724A3D61B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048E7-92C4-73F6-96DD-84B204368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3F3CF-BB25-1EE4-21E1-CB9AEE16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937D8AE-1414-002E-A400-45E2DFF7739D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23B7E2D6-1053-4495-3A74-20C8F9635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Missing Mass Method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F3E370-4CFE-B73B-B30F-ECBBD38A2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E8DAC5-E3BF-8D98-09DD-99A0A84B8C66}"/>
              </a:ext>
            </a:extLst>
          </p:cNvPr>
          <p:cNvSpPr/>
          <p:nvPr/>
        </p:nvSpPr>
        <p:spPr>
          <a:xfrm>
            <a:off x="1097281" y="1499190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95A88D-E303-E3FD-7354-5987EC2E8706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68CD4AA-EF15-EE0D-A5E9-AE72D738DACD}"/>
              </a:ext>
            </a:extLst>
          </p:cNvPr>
          <p:cNvSpPr txBox="1"/>
          <p:nvPr/>
        </p:nvSpPr>
        <p:spPr>
          <a:xfrm>
            <a:off x="1097281" y="1275451"/>
            <a:ext cx="9050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The missing mass present in each event is calculated as: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where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Δ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pA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  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and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Δ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   are the energy losses of the protons detected on AFP sides A and C respectively and we assume that the transverse momenta of the photons is negligible.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2E77E2-37B3-3A3A-D8F9-9D5C5AAEE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153" y="4631504"/>
            <a:ext cx="564626" cy="2906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FB1F4B-8EC3-476E-2B71-18E788273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543" y="4638637"/>
            <a:ext cx="564626" cy="2764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F7178B-D343-8CE0-B51F-D04E945173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210"/>
          <a:stretch/>
        </p:blipFill>
        <p:spPr>
          <a:xfrm>
            <a:off x="5879731" y="1994507"/>
            <a:ext cx="3893833" cy="159439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C27620-F849-5430-8E6D-D8A5C393DE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4424" y="1845395"/>
            <a:ext cx="3600000" cy="2262213"/>
          </a:xfrm>
          <a:prstGeom prst="rect">
            <a:avLst/>
          </a:prstGeom>
        </p:spPr>
      </p:pic>
      <p:sp>
        <p:nvSpPr>
          <p:cNvPr id="16" name="Right Brace 15">
            <a:extLst>
              <a:ext uri="{FF2B5EF4-FFF2-40B4-BE49-F238E27FC236}">
                <a16:creationId xmlns:a16="http://schemas.microsoft.com/office/drawing/2014/main" id="{1BF37C79-60B0-0D18-85F3-5660AB320EE8}"/>
              </a:ext>
            </a:extLst>
          </p:cNvPr>
          <p:cNvSpPr/>
          <p:nvPr/>
        </p:nvSpPr>
        <p:spPr>
          <a:xfrm rot="5400000">
            <a:off x="7537217" y="2937094"/>
            <a:ext cx="154800" cy="1557773"/>
          </a:xfrm>
          <a:prstGeom prst="rightBrace">
            <a:avLst>
              <a:gd name="adj1" fmla="val 74721"/>
              <a:gd name="adj2" fmla="val 50000"/>
            </a:avLst>
          </a:prstGeom>
          <a:ln w="38100">
            <a:solidFill>
              <a:srgbClr val="318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2758345-D244-FC26-9CA4-36EB8F7CB301}"/>
              </a:ext>
            </a:extLst>
          </p:cNvPr>
          <p:cNvSpPr/>
          <p:nvPr/>
        </p:nvSpPr>
        <p:spPr>
          <a:xfrm rot="5400000">
            <a:off x="9066387" y="3489226"/>
            <a:ext cx="154802" cy="453509"/>
          </a:xfrm>
          <a:prstGeom prst="rightBrace">
            <a:avLst>
              <a:gd name="adj1" fmla="val 74721"/>
              <a:gd name="adj2" fmla="val 50000"/>
            </a:avLst>
          </a:prstGeom>
          <a:ln w="38100">
            <a:solidFill>
              <a:srgbClr val="2683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683C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DA5FE-07D8-C244-961C-8B794A571CF3}"/>
              </a:ext>
            </a:extLst>
          </p:cNvPr>
          <p:cNvSpPr txBox="1"/>
          <p:nvPr/>
        </p:nvSpPr>
        <p:spPr>
          <a:xfrm>
            <a:off x="7277025" y="3757061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318B71"/>
                </a:solidFill>
              </a:rPr>
              <a:t>AFP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D09977-821D-317B-19EA-5E712954248B}"/>
              </a:ext>
            </a:extLst>
          </p:cNvPr>
          <p:cNvSpPr txBox="1"/>
          <p:nvPr/>
        </p:nvSpPr>
        <p:spPr>
          <a:xfrm>
            <a:off x="8663529" y="3757061"/>
            <a:ext cx="96051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2683C6"/>
                </a:solidFill>
              </a:rPr>
              <a:t>ATLAS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798CC0F-03E1-35C7-85AA-1DEA1583BCE6}"/>
              </a:ext>
            </a:extLst>
          </p:cNvPr>
          <p:cNvSpPr/>
          <p:nvPr/>
        </p:nvSpPr>
        <p:spPr>
          <a:xfrm>
            <a:off x="5273432" y="1792074"/>
            <a:ext cx="360656" cy="360000"/>
          </a:xfrm>
          <a:prstGeom prst="ellipse">
            <a:avLst/>
          </a:prstGeom>
          <a:noFill/>
          <a:ln w="38100">
            <a:solidFill>
              <a:srgbClr val="318B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100E0C8-3388-1EE1-465D-DFB565595230}"/>
              </a:ext>
            </a:extLst>
          </p:cNvPr>
          <p:cNvSpPr/>
          <p:nvPr/>
        </p:nvSpPr>
        <p:spPr>
          <a:xfrm>
            <a:off x="5273432" y="3739828"/>
            <a:ext cx="360656" cy="360000"/>
          </a:xfrm>
          <a:prstGeom prst="ellipse">
            <a:avLst/>
          </a:prstGeom>
          <a:noFill/>
          <a:ln w="38100">
            <a:solidFill>
              <a:srgbClr val="318B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395E79E-77A0-4536-75BF-AF1812455BED}"/>
              </a:ext>
            </a:extLst>
          </p:cNvPr>
          <p:cNvSpPr/>
          <p:nvPr/>
        </p:nvSpPr>
        <p:spPr>
          <a:xfrm>
            <a:off x="5273432" y="2177383"/>
            <a:ext cx="360656" cy="360000"/>
          </a:xfrm>
          <a:prstGeom prst="ellipse">
            <a:avLst/>
          </a:prstGeom>
          <a:noFill/>
          <a:ln w="38100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C8ACC-0977-16BB-37EA-2424DC4E80B2}"/>
              </a:ext>
            </a:extLst>
          </p:cNvPr>
          <p:cNvSpPr/>
          <p:nvPr/>
        </p:nvSpPr>
        <p:spPr>
          <a:xfrm>
            <a:off x="5273432" y="2798108"/>
            <a:ext cx="360656" cy="360000"/>
          </a:xfrm>
          <a:prstGeom prst="ellipse">
            <a:avLst/>
          </a:prstGeom>
          <a:noFill/>
          <a:ln w="38100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D0DFDC-3739-203D-604B-46B173E6BE52}"/>
              </a:ext>
            </a:extLst>
          </p:cNvPr>
          <p:cNvSpPr txBox="1"/>
          <p:nvPr/>
        </p:nvSpPr>
        <p:spPr>
          <a:xfrm>
            <a:off x="2226033" y="5358810"/>
            <a:ext cx="7739935" cy="68103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 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Resolution measured to be ~50 GeV across the measured range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8A4F59-C935-56F4-D282-3DEFC7E00087}"/>
              </a:ext>
            </a:extLst>
          </p:cNvPr>
          <p:cNvSpPr txBox="1"/>
          <p:nvPr/>
        </p:nvSpPr>
        <p:spPr>
          <a:xfrm>
            <a:off x="10125852" y="1814297"/>
            <a:ext cx="1913722" cy="2208133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defTabSz="457200">
              <a:buClr>
                <a:srgbClr val="1CADE4"/>
              </a:buClr>
              <a:defRPr/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Improves over ATLAS missing </a:t>
            </a:r>
            <a:r>
              <a:rPr lang="en-GB" b="1" dirty="0">
                <a:solidFill>
                  <a:schemeClr val="bg1"/>
                </a:solidFill>
                <a:latin typeface="Aptos" panose="020B0004020202020204" pitchFamily="34" charset="0"/>
              </a:rPr>
              <a:t>transverse</a:t>
            </a: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 energy as it includes the </a:t>
            </a:r>
            <a:r>
              <a:rPr lang="en-GB" b="1" dirty="0">
                <a:solidFill>
                  <a:schemeClr val="bg1"/>
                </a:solidFill>
                <a:latin typeface="Aptos" panose="020B0004020202020204" pitchFamily="34" charset="0"/>
              </a:rPr>
              <a:t>longitudinal</a:t>
            </a: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 component</a:t>
            </a:r>
          </a:p>
        </p:txBody>
      </p:sp>
    </p:spTree>
    <p:extLst>
      <p:ext uri="{BB962C8B-B14F-4D97-AF65-F5344CB8AC3E}">
        <p14:creationId xmlns:p14="http://schemas.microsoft.com/office/powerpoint/2010/main" val="410171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53BD3-719B-4738-2DAC-C2C60F368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F60951F5-FADD-8EE6-0B81-857141645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573" y="3139892"/>
            <a:ext cx="2704390" cy="1980000"/>
          </a:xfrm>
          <a:prstGeom prst="rect">
            <a:avLst/>
          </a:prstGeom>
          <a:ln w="38100">
            <a:solidFill>
              <a:srgbClr val="FFA70A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E607766-87DE-37C5-CD3C-2F71F060F2E5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Narrow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3646C-81E2-5F70-0705-72E809EC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1EB10-74A4-DDBA-D277-13391759A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D4C5D3-A0C2-BEB6-9F5D-7385966A2E5A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9E633E7F-2706-46FB-BB38-2213CA79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Signal Simulation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204DC7-A96C-C41A-642D-F4B6C6DCA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3E00BC0-792E-7FE1-A209-2C6B4A2EE1A6}"/>
              </a:ext>
            </a:extLst>
          </p:cNvPr>
          <p:cNvCxnSpPr/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F849712-0419-49B9-C86E-EA54466CFC12}"/>
              </a:ext>
            </a:extLst>
          </p:cNvPr>
          <p:cNvSpPr txBox="1"/>
          <p:nvPr/>
        </p:nvSpPr>
        <p:spPr>
          <a:xfrm>
            <a:off x="1097280" y="1200075"/>
            <a:ext cx="9681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Comparison between two generators using very different assumptions on underlying processes:</a:t>
            </a:r>
          </a:p>
          <a:p>
            <a:pPr marL="285750" indent="-285750">
              <a:buClr>
                <a:srgbClr val="0EB2F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Standalone </a:t>
            </a:r>
            <a:r>
              <a:rPr lang="en-GB" b="1" dirty="0">
                <a:latin typeface="Aptos" panose="020B0004020202020204" pitchFamily="34" charset="0"/>
              </a:rPr>
              <a:t>SuperChic </a:t>
            </a:r>
            <a:r>
              <a:rPr lang="en-GB" dirty="0">
                <a:latin typeface="Aptos" panose="020B0004020202020204" pitchFamily="34" charset="0"/>
              </a:rPr>
              <a:t>and </a:t>
            </a:r>
            <a:r>
              <a:rPr lang="en-GB" b="1" dirty="0">
                <a:latin typeface="Aptos" panose="020B0004020202020204" pitchFamily="34" charset="0"/>
              </a:rPr>
              <a:t>MadGraph </a:t>
            </a:r>
            <a:r>
              <a:rPr lang="en-GB" dirty="0">
                <a:latin typeface="Aptos" panose="020B0004020202020204" pitchFamily="34" charset="0"/>
              </a:rPr>
              <a:t>within Athena</a:t>
            </a:r>
          </a:p>
          <a:p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89BD9AE-88B7-D8AA-FC0F-FD66461093CA}"/>
              </a:ext>
            </a:extLst>
          </p:cNvPr>
          <p:cNvSpPr/>
          <p:nvPr/>
        </p:nvSpPr>
        <p:spPr>
          <a:xfrm>
            <a:off x="3347139" y="2271165"/>
            <a:ext cx="4566912" cy="1080000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Narrow" panose="020B0004020202020204" pitchFamily="34" charset="0"/>
              </a:rPr>
              <a:t>SuperChic (Simple dedicated generator):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Narrow" panose="020B0004020202020204" pitchFamily="34" charset="0"/>
              </a:rPr>
              <a:t>New process implemented, simple direct simulation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A3B8CAE-A78A-1814-9406-7ED2AB2F9E8F}"/>
              </a:ext>
            </a:extLst>
          </p:cNvPr>
          <p:cNvSpPr/>
          <p:nvPr/>
        </p:nvSpPr>
        <p:spPr>
          <a:xfrm>
            <a:off x="3347139" y="4874122"/>
            <a:ext cx="4566912" cy="1080000"/>
          </a:xfrm>
          <a:prstGeom prst="roundRect">
            <a:avLst/>
          </a:prstGeom>
          <a:noFill/>
          <a:ln w="38100">
            <a:solidFill>
              <a:srgbClr val="BC1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ptos Narrow" panose="020B0004020202020204" pitchFamily="34" charset="0"/>
              </a:rPr>
              <a:t>MadGraph (Higgs derivation):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Aptos Narrow" panose="020B0004020202020204" pitchFamily="34" charset="0"/>
              </a:rPr>
              <a:t>Custom Higgs mass, forced to not decay to mimic our X particle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E579DAF-5830-5F87-9428-EB7E0DD7DC77}"/>
              </a:ext>
            </a:extLst>
          </p:cNvPr>
          <p:cNvSpPr/>
          <p:nvPr/>
        </p:nvSpPr>
        <p:spPr>
          <a:xfrm>
            <a:off x="3347140" y="3461236"/>
            <a:ext cx="4566912" cy="1302814"/>
          </a:xfrm>
          <a:prstGeom prst="roundRect">
            <a:avLst/>
          </a:prstGeom>
          <a:noFill/>
          <a:ln w="38100">
            <a:solidFill>
              <a:srgbClr val="FFA70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ptos Narrow" panose="020B0004020202020204" pitchFamily="34" charset="0"/>
              </a:rPr>
              <a:t>MadGraph (ALP production):</a:t>
            </a:r>
            <a:endParaRPr lang="en-GB" sz="2000" dirty="0">
              <a:solidFill>
                <a:schemeClr val="tx1"/>
              </a:solidFill>
              <a:latin typeface="Aptos Narrow" panose="020B0004020202020204" pitchFamily="34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Aptos Narrow" panose="020B0004020202020204" pitchFamily="34" charset="0"/>
              </a:rPr>
              <a:t>Testing axion-like particle process with two </a:t>
            </a:r>
            <a:r>
              <a:rPr lang="en-GB" dirty="0" err="1">
                <a:solidFill>
                  <a:schemeClr val="tx1"/>
                </a:solidFill>
                <a:latin typeface="Aptos Narrow" panose="020B0004020202020204" pitchFamily="34" charset="0"/>
              </a:rPr>
              <a:t>ALPs</a:t>
            </a:r>
            <a:r>
              <a:rPr lang="en-GB" dirty="0">
                <a:solidFill>
                  <a:schemeClr val="tx1"/>
                </a:solidFill>
                <a:latin typeface="Aptos Narrow" panose="020B0004020202020204" pitchFamily="34" charset="0"/>
              </a:rPr>
              <a:t>: One long-lived (X) and the other (V) decaying to leptons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78E846-940C-751B-E266-EADFB52E1919}"/>
              </a:ext>
            </a:extLst>
          </p:cNvPr>
          <p:cNvSpPr txBox="1"/>
          <p:nvPr/>
        </p:nvSpPr>
        <p:spPr>
          <a:xfrm>
            <a:off x="10921197" y="3114692"/>
            <a:ext cx="1093183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FFA70A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latin typeface="Aptos Narrow" panose="020B0004020202020204" pitchFamily="34" charset="0"/>
              </a:rPr>
              <a:t>Short-lived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946780-DE4E-86A5-F137-5E0291EE1F9B}"/>
              </a:ext>
            </a:extLst>
          </p:cNvPr>
          <p:cNvSpPr txBox="1"/>
          <p:nvPr/>
        </p:nvSpPr>
        <p:spPr>
          <a:xfrm>
            <a:off x="11069883" y="4322784"/>
            <a:ext cx="1040285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FFA70A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sz="1600" dirty="0">
                <a:latin typeface="Aptos Narrow" panose="020B0004020202020204" pitchFamily="34" charset="0"/>
              </a:rPr>
              <a:t>Long-lived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D2B11E0-C003-F316-4413-D12D4B4E2215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9774637" y="3283969"/>
            <a:ext cx="1146560" cy="481679"/>
          </a:xfrm>
          <a:prstGeom prst="straightConnector1">
            <a:avLst/>
          </a:prstGeom>
          <a:ln w="28575">
            <a:solidFill>
              <a:srgbClr val="FFA7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4CA022-1BEA-F6E7-BB0E-38E679DFB637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10831277" y="4492061"/>
            <a:ext cx="238606" cy="0"/>
          </a:xfrm>
          <a:prstGeom prst="straightConnector1">
            <a:avLst/>
          </a:prstGeom>
          <a:ln w="28575">
            <a:solidFill>
              <a:srgbClr val="FFA7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C8D3879-A3AB-2989-0446-3538B873919B}"/>
              </a:ext>
            </a:extLst>
          </p:cNvPr>
          <p:cNvSpPr txBox="1"/>
          <p:nvPr/>
        </p:nvSpPr>
        <p:spPr>
          <a:xfrm>
            <a:off x="8679760" y="5432294"/>
            <a:ext cx="2864453" cy="715089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Setting limits on each model separately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F7400A9-5BF1-CE8A-6C23-12269EBF62A5}"/>
              </a:ext>
            </a:extLst>
          </p:cNvPr>
          <p:cNvGrpSpPr/>
          <p:nvPr/>
        </p:nvGrpSpPr>
        <p:grpSpPr>
          <a:xfrm>
            <a:off x="8679760" y="1677266"/>
            <a:ext cx="3215476" cy="1328023"/>
            <a:chOff x="8440109" y="245649"/>
            <a:chExt cx="3215476" cy="132802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1B2F7-862C-A43A-DCBE-7E74F6ADC8CF}"/>
                </a:ext>
              </a:extLst>
            </p:cNvPr>
            <p:cNvSpPr txBox="1"/>
            <p:nvPr/>
          </p:nvSpPr>
          <p:spPr>
            <a:xfrm>
              <a:off x="8440109" y="245649"/>
              <a:ext cx="3215476" cy="1328023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Aptos Narrow" panose="020B0004020202020204" pitchFamily="34" charset="0"/>
                </a:rPr>
                <a:t>SuperChic:</a:t>
              </a:r>
              <a:r>
                <a:rPr lang="en-GB" dirty="0">
                  <a:latin typeface="Aptos Narrow" panose="020B0004020202020204" pitchFamily="34" charset="0"/>
                </a:rPr>
                <a:t> 300 ≤ </a:t>
              </a:r>
              <a:r>
                <a:rPr lang="en-GB" dirty="0" err="1">
                  <a:latin typeface="Aptos Narrow" panose="020B0004020202020204" pitchFamily="34" charset="0"/>
                </a:rPr>
                <a:t>m</a:t>
              </a:r>
              <a:r>
                <a:rPr lang="en-GB" baseline="-25000" dirty="0" err="1">
                  <a:latin typeface="Aptos Narrow" panose="020B0004020202020204" pitchFamily="34" charset="0"/>
                </a:rPr>
                <a:t>X</a:t>
              </a:r>
              <a:r>
                <a:rPr lang="en-GB" dirty="0">
                  <a:latin typeface="Aptos Narrow" panose="020B0004020202020204" pitchFamily="34" charset="0"/>
                </a:rPr>
                <a:t> ≤ 900 GeV</a:t>
              </a:r>
            </a:p>
            <a:p>
              <a:r>
                <a:rPr lang="en-GB" b="1" dirty="0">
                  <a:latin typeface="Aptos Narrow" panose="020B0004020202020204" pitchFamily="34" charset="0"/>
                </a:rPr>
                <a:t>MG ALP:</a:t>
              </a:r>
              <a:r>
                <a:rPr lang="en-GB" dirty="0">
                  <a:latin typeface="Aptos Narrow" panose="020B0004020202020204" pitchFamily="34" charset="0"/>
                </a:rPr>
                <a:t> 200 ≤ </a:t>
              </a:r>
              <a:r>
                <a:rPr lang="en-GB" dirty="0" err="1">
                  <a:latin typeface="Aptos Narrow" panose="020B0004020202020204" pitchFamily="34" charset="0"/>
                </a:rPr>
                <a:t>m</a:t>
              </a:r>
              <a:r>
                <a:rPr lang="en-GB" baseline="-25000" dirty="0" err="1">
                  <a:latin typeface="Aptos Narrow" panose="020B0004020202020204" pitchFamily="34" charset="0"/>
                </a:rPr>
                <a:t>X</a:t>
              </a:r>
              <a:r>
                <a:rPr lang="en-GB" dirty="0">
                  <a:latin typeface="Aptos Narrow" panose="020B0004020202020204" pitchFamily="34" charset="0"/>
                </a:rPr>
                <a:t> ≤ 800 GeV</a:t>
              </a:r>
            </a:p>
            <a:p>
              <a:r>
                <a:rPr lang="en-GB" b="1" dirty="0">
                  <a:latin typeface="Aptos Narrow" panose="020B0004020202020204" pitchFamily="34" charset="0"/>
                </a:rPr>
                <a:t>MG </a:t>
              </a:r>
              <a:r>
                <a:rPr lang="en-GB" b="1" dirty="0" err="1">
                  <a:latin typeface="Aptos Narrow" panose="020B0004020202020204" pitchFamily="34" charset="0"/>
                </a:rPr>
                <a:t>ZH</a:t>
              </a:r>
              <a:r>
                <a:rPr lang="en-GB" b="1" dirty="0">
                  <a:latin typeface="Aptos Narrow" panose="020B0004020202020204" pitchFamily="34" charset="0"/>
                </a:rPr>
                <a:t>:</a:t>
              </a:r>
              <a:r>
                <a:rPr lang="en-GB" dirty="0">
                  <a:latin typeface="Aptos Narrow" panose="020B0004020202020204" pitchFamily="34" charset="0"/>
                </a:rPr>
                <a:t> 100 ≤ </a:t>
              </a:r>
              <a:r>
                <a:rPr lang="en-GB" dirty="0" err="1">
                  <a:latin typeface="Aptos Narrow" panose="020B0004020202020204" pitchFamily="34" charset="0"/>
                </a:rPr>
                <a:t>m</a:t>
              </a:r>
              <a:r>
                <a:rPr lang="en-GB" baseline="-25000" dirty="0" err="1">
                  <a:latin typeface="Aptos Narrow" panose="020B0004020202020204" pitchFamily="34" charset="0"/>
                </a:rPr>
                <a:t>X</a:t>
              </a:r>
              <a:r>
                <a:rPr lang="en-GB" dirty="0">
                  <a:latin typeface="Aptos Narrow" panose="020B0004020202020204" pitchFamily="34" charset="0"/>
                </a:rPr>
                <a:t> ≤ 800 GeV</a:t>
              </a:r>
            </a:p>
            <a:p>
              <a:r>
                <a:rPr lang="en-GB" dirty="0">
                  <a:latin typeface="Aptos Narrow" panose="020B0004020202020204" pitchFamily="34" charset="0"/>
                </a:rPr>
                <a:t>l   = electron or muon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CEF61B7-CD09-AA1F-ABCC-2195211F4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1915" t="41059" r="4199" b="50426"/>
            <a:stretch/>
          </p:blipFill>
          <p:spPr>
            <a:xfrm>
              <a:off x="8587924" y="1196860"/>
              <a:ext cx="170771" cy="235111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FD1AC590-4532-CE37-12D6-8EB809DDF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37" y="2047073"/>
            <a:ext cx="2679014" cy="1980000"/>
          </a:xfrm>
          <a:prstGeom prst="rect">
            <a:avLst/>
          </a:prstGeom>
          <a:ln w="38100">
            <a:solidFill>
              <a:srgbClr val="4392DB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A3FE380-B3A5-299D-B93A-0411A2446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537" y="4235452"/>
            <a:ext cx="2707826" cy="1980000"/>
          </a:xfrm>
          <a:prstGeom prst="rect">
            <a:avLst/>
          </a:prstGeom>
          <a:ln w="38100">
            <a:solidFill>
              <a:srgbClr val="BC1C00"/>
            </a:solidFill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B9598A8-CFC9-D809-48AA-ABFEDC252A2C}"/>
              </a:ext>
            </a:extLst>
          </p:cNvPr>
          <p:cNvSpPr txBox="1"/>
          <p:nvPr/>
        </p:nvSpPr>
        <p:spPr>
          <a:xfrm>
            <a:off x="1017453" y="5975018"/>
            <a:ext cx="1609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ptos" panose="020B0004020202020204" pitchFamily="34" charset="0"/>
              </a:rPr>
              <a:t>Example LO diagram</a:t>
            </a:r>
          </a:p>
        </p:txBody>
      </p:sp>
    </p:spTree>
    <p:extLst>
      <p:ext uri="{BB962C8B-B14F-4D97-AF65-F5344CB8AC3E}">
        <p14:creationId xmlns:p14="http://schemas.microsoft.com/office/powerpoint/2010/main" val="1332433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F2CAD-AF9E-543F-7590-540307F83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406A5-0848-CE77-6D3E-639607EB0070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31E99-4CE0-C618-6717-85B0362D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A54C1-C4F3-EBEC-35A5-BCEBB85D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E8A5C2-3A77-8CDC-0394-9B39A9782B33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A7808447-94E8-AA22-AD08-DEF7AD031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Signal Kinematic Comparison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B514AA7-D7E3-ABE1-23CC-16254D7AB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A99BFC-D8D2-D725-23F1-256043BE901A}"/>
              </a:ext>
            </a:extLst>
          </p:cNvPr>
          <p:cNvSpPr txBox="1"/>
          <p:nvPr/>
        </p:nvSpPr>
        <p:spPr>
          <a:xfrm>
            <a:off x="1109288" y="1191710"/>
            <a:ext cx="1004639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Kinematic comparison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between signal models with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= 500 GeV at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generator level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MadGraph models have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significantly higher dilepton p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Balanced by higher skew of proton 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</a:rPr>
              <a:t>ξ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distribution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endParaRPr kumimoji="0" lang="en-GB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Dilepton and missing mass distributions well matched with equivalent widths</a:t>
            </a:r>
            <a:endParaRPr kumimoji="0" lang="en-GB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76EF30-CD22-843E-A504-A9DE503A1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76" y="1712051"/>
            <a:ext cx="4773215" cy="32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6208F2-DCC3-6B3B-0923-4C6DC8CBF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94" y="1712051"/>
            <a:ext cx="4773215" cy="324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F65A94-66F1-B63A-E54E-75D2779F33FE}"/>
              </a:ext>
            </a:extLst>
          </p:cNvPr>
          <p:cNvSpPr txBox="1"/>
          <p:nvPr/>
        </p:nvSpPr>
        <p:spPr>
          <a:xfrm>
            <a:off x="2621036" y="1555533"/>
            <a:ext cx="1459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Dilepton p</a:t>
            </a:r>
            <a:r>
              <a:rPr lang="en-GB" sz="2000" b="1" baseline="-25000" dirty="0">
                <a:latin typeface="Aptos" panose="020B0004020202020204" pitchFamily="34" charset="0"/>
              </a:rPr>
              <a:t>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9DE0A7-5E47-E907-9035-25CA627EF3E1}"/>
              </a:ext>
            </a:extLst>
          </p:cNvPr>
          <p:cNvSpPr txBox="1"/>
          <p:nvPr/>
        </p:nvSpPr>
        <p:spPr>
          <a:xfrm>
            <a:off x="8086109" y="1555533"/>
            <a:ext cx="1131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Proton </a:t>
            </a:r>
            <a:r>
              <a:rPr lang="el-GR" sz="2000" b="1" dirty="0">
                <a:latin typeface="Aptos" panose="020B0004020202020204" pitchFamily="34" charset="0"/>
              </a:rPr>
              <a:t>ξ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6C3052-2476-7172-06EA-0DE794A052FC}"/>
              </a:ext>
            </a:extLst>
          </p:cNvPr>
          <p:cNvSpPr txBox="1"/>
          <p:nvPr/>
        </p:nvSpPr>
        <p:spPr>
          <a:xfrm>
            <a:off x="9254976" y="4931458"/>
            <a:ext cx="2760240" cy="1188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>
                <a:latin typeface="Aptos" panose="020B0004020202020204" pitchFamily="34" charset="0"/>
              </a:rPr>
              <a:t> </a:t>
            </a:r>
            <a:endParaRPr lang="en-GB" dirty="0">
              <a:latin typeface="Aptos" panose="020B0004020202020204" pitchFamily="34" charset="0"/>
            </a:endParaRPr>
          </a:p>
          <a:p>
            <a:pPr algn="ctr"/>
            <a:r>
              <a:rPr lang="en-GB" sz="2000" b="1" dirty="0">
                <a:latin typeface="Aptos" panose="020B0004020202020204" pitchFamily="34" charset="0"/>
              </a:rPr>
              <a:t>Wide range of phase space covered by the three models</a:t>
            </a:r>
            <a:endParaRPr lang="en-GB" sz="600" b="1" dirty="0">
              <a:latin typeface="Aptos" panose="020B0004020202020204" pitchFamily="34" charset="0"/>
            </a:endParaRPr>
          </a:p>
          <a:p>
            <a:pPr algn="ctr"/>
            <a:r>
              <a:rPr lang="en-GB" sz="600" dirty="0">
                <a:latin typeface="Aptos" panose="020B00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4968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B93F9-27DB-5C71-E8C1-63292EFB7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2006266-B6C4-503E-F679-7E4261BE3518}"/>
              </a:ext>
            </a:extLst>
          </p:cNvPr>
          <p:cNvCxnSpPr>
            <a:cxnSpLocks/>
          </p:cNvCxnSpPr>
          <p:nvPr/>
        </p:nvCxnSpPr>
        <p:spPr>
          <a:xfrm flipH="1">
            <a:off x="4334933" y="3952679"/>
            <a:ext cx="1934299" cy="739876"/>
          </a:xfrm>
          <a:prstGeom prst="line">
            <a:avLst/>
          </a:prstGeom>
          <a:ln w="57150">
            <a:gradFill>
              <a:gsLst>
                <a:gs pos="0">
                  <a:srgbClr val="1482D1"/>
                </a:gs>
                <a:gs pos="100000">
                  <a:srgbClr val="0EB2F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EB649D9-A83C-9E93-BFF3-281A5AA1E05E}"/>
              </a:ext>
            </a:extLst>
          </p:cNvPr>
          <p:cNvCxnSpPr>
            <a:cxnSpLocks/>
          </p:cNvCxnSpPr>
          <p:nvPr/>
        </p:nvCxnSpPr>
        <p:spPr>
          <a:xfrm>
            <a:off x="8080628" y="3969566"/>
            <a:ext cx="2099692" cy="722989"/>
          </a:xfrm>
          <a:prstGeom prst="line">
            <a:avLst/>
          </a:prstGeom>
          <a:ln w="57150">
            <a:gradFill>
              <a:gsLst>
                <a:gs pos="0">
                  <a:srgbClr val="1482D1"/>
                </a:gs>
                <a:gs pos="100000">
                  <a:srgbClr val="0EB2F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3169F11-D93B-9CB8-A160-4B7CE981045A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F81EB-A1E1-FD0D-67EF-2D5B1DF14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201B0-79B7-05AF-6456-54FD5561A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258E11-A496-C561-AD48-EC8885A0B9BA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BFD25748-6EFD-6300-476E-214312DA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Data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F3176-3294-A2D4-8866-466FF1A1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2984BA-7F2B-307D-4F07-E97BD37CA5E8}"/>
              </a:ext>
            </a:extLst>
          </p:cNvPr>
          <p:cNvSpPr txBox="1"/>
          <p:nvPr/>
        </p:nvSpPr>
        <p:spPr>
          <a:xfrm>
            <a:off x="1109287" y="1191710"/>
            <a:ext cx="999508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Only 2017 data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available for AFP in Run 2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In 2015, AFP was not yet operational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In 2016, AFP was inserted only on side C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In 2018, data was recorded with AFP but was incorrectly synchronised with ATLAS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46.9 fb</a:t>
            </a:r>
            <a:r>
              <a:rPr lang="en-GB" baseline="30000" dirty="0">
                <a:solidFill>
                  <a:prstClr val="black"/>
                </a:solidFill>
                <a:latin typeface="Aptos" panose="020B0004020202020204" pitchFamily="34" charset="0"/>
              </a:rPr>
              <a:t>-1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recorded by ATLAS in 2017: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C8AD8A-DF7E-F57E-DC38-DF0CA9127ACB}"/>
              </a:ext>
            </a:extLst>
          </p:cNvPr>
          <p:cNvSpPr txBox="1"/>
          <p:nvPr/>
        </p:nvSpPr>
        <p:spPr>
          <a:xfrm>
            <a:off x="198294" y="2887013"/>
            <a:ext cx="1367150" cy="5107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atin typeface="Aptos Narrow" panose="020B0004020202020204" pitchFamily="34" charset="0"/>
              </a:rPr>
              <a:t>46.9 fb</a:t>
            </a:r>
            <a:r>
              <a:rPr lang="en-GB" sz="2400" b="1" baseline="30000" dirty="0">
                <a:latin typeface="Aptos Narrow" panose="020B0004020202020204" pitchFamily="34" charset="0"/>
              </a:rPr>
              <a:t>-1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12EAC3-65C3-50CC-631C-05B5BA947697}"/>
              </a:ext>
            </a:extLst>
          </p:cNvPr>
          <p:cNvSpPr txBox="1"/>
          <p:nvPr/>
        </p:nvSpPr>
        <p:spPr>
          <a:xfrm>
            <a:off x="2693800" y="2887013"/>
            <a:ext cx="1367151" cy="5107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atin typeface="Aptos Narrow" panose="020B0004020202020204" pitchFamily="34" charset="0"/>
              </a:rPr>
              <a:t>32.0 fb</a:t>
            </a:r>
            <a:r>
              <a:rPr lang="en-GB" sz="2400" b="1" baseline="30000" dirty="0">
                <a:latin typeface="Aptos Narrow" panose="020B0004020202020204" pitchFamily="34" charset="0"/>
              </a:rPr>
              <a:t>-1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6FABF8-E214-11A0-A2D2-F3131E9382F4}"/>
              </a:ext>
            </a:extLst>
          </p:cNvPr>
          <p:cNvSpPr txBox="1"/>
          <p:nvPr/>
        </p:nvSpPr>
        <p:spPr>
          <a:xfrm>
            <a:off x="5189307" y="2887013"/>
            <a:ext cx="1367151" cy="5107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atin typeface="Aptos Narrow" panose="020B0004020202020204" pitchFamily="34" charset="0"/>
              </a:rPr>
              <a:t>26.0 fb</a:t>
            </a:r>
            <a:r>
              <a:rPr lang="en-GB" sz="2400" b="1" baseline="30000" dirty="0">
                <a:latin typeface="Aptos Narrow" panose="020B0004020202020204" pitchFamily="34" charset="0"/>
              </a:rPr>
              <a:t>-1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34E6D-472C-4115-64DB-83CA8026E9B2}"/>
              </a:ext>
            </a:extLst>
          </p:cNvPr>
          <p:cNvSpPr txBox="1"/>
          <p:nvPr/>
        </p:nvSpPr>
        <p:spPr>
          <a:xfrm>
            <a:off x="7684814" y="2887013"/>
            <a:ext cx="1367151" cy="5107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atin typeface="Aptos Narrow" panose="020B0004020202020204" pitchFamily="34" charset="0"/>
              </a:rPr>
              <a:t>19.2 fb</a:t>
            </a:r>
            <a:r>
              <a:rPr lang="en-GB" sz="2400" b="1" baseline="30000" dirty="0">
                <a:latin typeface="Aptos Narrow" panose="020B0004020202020204" pitchFamily="34" charset="0"/>
              </a:rPr>
              <a:t>-1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ED97B14-1EA9-D0FC-4F28-D84C61D22289}"/>
              </a:ext>
            </a:extLst>
          </p:cNvPr>
          <p:cNvSpPr/>
          <p:nvPr/>
        </p:nvSpPr>
        <p:spPr>
          <a:xfrm>
            <a:off x="1721375" y="2957304"/>
            <a:ext cx="816494" cy="37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C5BB35-8349-027C-ADE6-B753C5FF450C}"/>
              </a:ext>
            </a:extLst>
          </p:cNvPr>
          <p:cNvSpPr txBox="1"/>
          <p:nvPr/>
        </p:nvSpPr>
        <p:spPr>
          <a:xfrm>
            <a:off x="1097280" y="3616077"/>
            <a:ext cx="2024234" cy="4086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AFP insertion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A123148-1627-52E8-9A7D-332221C63343}"/>
              </a:ext>
            </a:extLst>
          </p:cNvPr>
          <p:cNvSpPr/>
          <p:nvPr/>
        </p:nvSpPr>
        <p:spPr>
          <a:xfrm>
            <a:off x="4216882" y="2957304"/>
            <a:ext cx="816494" cy="37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F279B8-EEDD-BF78-8766-3700820B14EC}"/>
              </a:ext>
            </a:extLst>
          </p:cNvPr>
          <p:cNvSpPr txBox="1"/>
          <p:nvPr/>
        </p:nvSpPr>
        <p:spPr>
          <a:xfrm>
            <a:off x="3618093" y="3616077"/>
            <a:ext cx="2024234" cy="4086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ATLAS </a:t>
            </a:r>
            <a:r>
              <a:rPr lang="en-GB" b="1" dirty="0" err="1">
                <a:latin typeface="Aptos Narrow" panose="020B0004020202020204" pitchFamily="34" charset="0"/>
              </a:rPr>
              <a:t>GRL</a:t>
            </a:r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14BB395A-6C91-07A5-6B2B-BB4B4926F2C2}"/>
              </a:ext>
            </a:extLst>
          </p:cNvPr>
          <p:cNvSpPr/>
          <p:nvPr/>
        </p:nvSpPr>
        <p:spPr>
          <a:xfrm>
            <a:off x="6712389" y="2957304"/>
            <a:ext cx="816494" cy="37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7262F3-4A65-5FB3-F2F6-BD1DA381214E}"/>
              </a:ext>
            </a:extLst>
          </p:cNvPr>
          <p:cNvSpPr txBox="1"/>
          <p:nvPr/>
        </p:nvSpPr>
        <p:spPr>
          <a:xfrm>
            <a:off x="10180320" y="2887013"/>
            <a:ext cx="1367151" cy="5107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atin typeface="Aptos Narrow" panose="020B0004020202020204" pitchFamily="34" charset="0"/>
              </a:rPr>
              <a:t>14.7 fb</a:t>
            </a:r>
            <a:r>
              <a:rPr lang="en-GB" sz="2400" b="1" baseline="30000" dirty="0">
                <a:latin typeface="Aptos Narrow" panose="020B0004020202020204" pitchFamily="34" charset="0"/>
              </a:rPr>
              <a:t>-1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341B5CD-D89C-1788-1E56-D82D1A32F22C}"/>
              </a:ext>
            </a:extLst>
          </p:cNvPr>
          <p:cNvSpPr/>
          <p:nvPr/>
        </p:nvSpPr>
        <p:spPr>
          <a:xfrm>
            <a:off x="9207896" y="2957304"/>
            <a:ext cx="816494" cy="37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E04EFE-84BC-C61B-FB8D-C18F9181ADBC}"/>
              </a:ext>
            </a:extLst>
          </p:cNvPr>
          <p:cNvSpPr txBox="1"/>
          <p:nvPr/>
        </p:nvSpPr>
        <p:spPr>
          <a:xfrm>
            <a:off x="8635701" y="3460388"/>
            <a:ext cx="2024234" cy="720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Remove low efficiency runs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62F030-7DE0-60E8-85D9-946CC4A3EFED}"/>
              </a:ext>
            </a:extLst>
          </p:cNvPr>
          <p:cNvSpPr txBox="1"/>
          <p:nvPr/>
        </p:nvSpPr>
        <p:spPr>
          <a:xfrm>
            <a:off x="4221406" y="4637421"/>
            <a:ext cx="6094902" cy="10215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All stations inserted to nominal data-taking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At least two SiT planes in each station have high voltage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Data Acquisition system is fully functional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AAB756-8427-31E1-7125-EE0E5665D4CE}"/>
              </a:ext>
            </a:extLst>
          </p:cNvPr>
          <p:cNvSpPr txBox="1"/>
          <p:nvPr/>
        </p:nvSpPr>
        <p:spPr>
          <a:xfrm>
            <a:off x="6126897" y="3616077"/>
            <a:ext cx="2024234" cy="4086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AFP </a:t>
            </a:r>
            <a:r>
              <a:rPr lang="en-GB" b="1" dirty="0" err="1">
                <a:latin typeface="Aptos Narrow" panose="020B0004020202020204" pitchFamily="34" charset="0"/>
              </a:rPr>
              <a:t>GRL</a:t>
            </a:r>
            <a:endParaRPr lang="en-GB" b="1" dirty="0">
              <a:latin typeface="Aptos Narrow" panose="020B00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E55AC8-BCCE-A84D-9384-04E50A4AA7FD}"/>
              </a:ext>
            </a:extLst>
          </p:cNvPr>
          <p:cNvSpPr txBox="1"/>
          <p:nvPr/>
        </p:nvSpPr>
        <p:spPr>
          <a:xfrm>
            <a:off x="1109287" y="4301860"/>
            <a:ext cx="28869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Loosest available unprescaled single and dilepton triggers app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lied</a:t>
            </a:r>
            <a:endParaRPr kumimoji="0" lang="en-GB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00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D6083-D059-6117-6245-D665867A1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5762E67-C547-B72B-4D3E-622FCEE6C53C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D90E6-91F6-7500-B0B5-BC4C66C27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E04DA-1142-C54A-6647-1DE1FDA86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9582276-9977-6A6D-9D43-2DDB5ACE221E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EB5BC28F-EDB2-21B4-1990-CB6F8F48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Pre-Selection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15B3EB-F2B2-E4A0-F6D6-25C90E840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86D120-F2D8-7590-249E-648424A1532F}"/>
              </a:ext>
            </a:extLst>
          </p:cNvPr>
          <p:cNvSpPr txBox="1"/>
          <p:nvPr/>
        </p:nvSpPr>
        <p:spPr>
          <a:xfrm>
            <a:off x="1109287" y="1191710"/>
            <a:ext cx="101031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Define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pre-selection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to create sample for data-driven background modelling and studies during the analysis: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Require at least two same-flavour, opposite sign leptons (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e</a:t>
            </a:r>
            <a:r>
              <a:rPr lang="en-GB" sz="2000" baseline="30000" dirty="0" err="1">
                <a:solidFill>
                  <a:prstClr val="black"/>
                </a:solidFill>
                <a:latin typeface="Aptos" panose="020B0004020202020204" pitchFamily="34" charset="0"/>
              </a:rPr>
              <a:t>+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e</a:t>
            </a:r>
            <a:r>
              <a:rPr lang="en-GB" sz="2000" baseline="30000" dirty="0">
                <a:solidFill>
                  <a:prstClr val="black"/>
                </a:solidFill>
                <a:latin typeface="Aptos" panose="020B0004020202020204" pitchFamily="34" charset="0"/>
              </a:rPr>
              <a:t>-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or </a:t>
            </a:r>
            <a:r>
              <a:rPr lang="el-GR" sz="2000" dirty="0">
                <a:solidFill>
                  <a:prstClr val="black"/>
                </a:solidFill>
                <a:latin typeface="Aptos" panose="020B0004020202020204" pitchFamily="34" charset="0"/>
              </a:rPr>
              <a:t>μ</a:t>
            </a:r>
            <a:r>
              <a:rPr lang="en-GB" sz="2000" baseline="30000" dirty="0">
                <a:solidFill>
                  <a:prstClr val="black"/>
                </a:solidFill>
                <a:latin typeface="Aptos" panose="020B0004020202020204" pitchFamily="34" charset="0"/>
              </a:rPr>
              <a:t>+</a:t>
            </a:r>
            <a:r>
              <a:rPr lang="el-GR" sz="2000" dirty="0">
                <a:solidFill>
                  <a:prstClr val="black"/>
                </a:solidFill>
                <a:latin typeface="Aptos" panose="020B0004020202020204" pitchFamily="34" charset="0"/>
              </a:rPr>
              <a:t>μ</a:t>
            </a:r>
            <a:r>
              <a:rPr lang="en-GB" sz="2000" baseline="30000" dirty="0">
                <a:solidFill>
                  <a:prstClr val="black"/>
                </a:solidFill>
                <a:latin typeface="Aptos" panose="020B0004020202020204" pitchFamily="34" charset="0"/>
              </a:rPr>
              <a:t>-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)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Require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exactly one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proton per side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E1FD33-BD7F-529C-D14F-E8DCD433C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376" y="2481797"/>
            <a:ext cx="9713249" cy="23845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E1F0F4-3FD0-B44B-E472-D0CC7CF946B7}"/>
              </a:ext>
            </a:extLst>
          </p:cNvPr>
          <p:cNvSpPr txBox="1"/>
          <p:nvPr/>
        </p:nvSpPr>
        <p:spPr>
          <a:xfrm>
            <a:off x="1226924" y="4980654"/>
            <a:ext cx="2952000" cy="1021556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Cannot reconstruct missing mass without protons on both sides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3E2F3-390D-7EE5-7A5F-4556BB4E89A2}"/>
              </a:ext>
            </a:extLst>
          </p:cNvPr>
          <p:cNvSpPr txBox="1"/>
          <p:nvPr/>
        </p:nvSpPr>
        <p:spPr>
          <a:xfrm>
            <a:off x="4488629" y="4827421"/>
            <a:ext cx="2952000" cy="1328023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Reconstruct missing mass using one proton per side</a:t>
            </a:r>
          </a:p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</a:rPr>
              <a:t>(assuming they are the correct protons)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E39E4B-A2E8-D28D-88B1-03153C1F88B9}"/>
              </a:ext>
            </a:extLst>
          </p:cNvPr>
          <p:cNvSpPr txBox="1"/>
          <p:nvPr/>
        </p:nvSpPr>
        <p:spPr>
          <a:xfrm>
            <a:off x="7857339" y="4980654"/>
            <a:ext cx="2952000" cy="1021556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</a:rPr>
              <a:t>No way to select between multiple protons on the same side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76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5C512-54C3-D817-ABD8-468E6EEFC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CFF868-6A0E-66CA-DC08-71CB992B17CE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6A063-343F-647F-3AA7-1DD0C88D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A5AC4-278F-DBFD-6DCB-5AC82AB7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E9E61E-4C1F-CC1C-67B5-D1C5A3AAE7A9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246D13B0-CA3C-1374-17F3-28AACFD63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Signal Selection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E0735B7-17C8-0E4E-F1F0-B81BF7AA0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EC40E1-6ED9-C7F8-DEB6-724E73917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442" y="1685401"/>
            <a:ext cx="4489116" cy="44647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1726C5-C7BC-3F88-F890-24DBE916BE19}"/>
              </a:ext>
            </a:extLst>
          </p:cNvPr>
          <p:cNvSpPr txBox="1"/>
          <p:nvPr/>
        </p:nvSpPr>
        <p:spPr>
          <a:xfrm>
            <a:off x="1109287" y="1191710"/>
            <a:ext cx="10103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Define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signal selection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to optimise signal-to-background ratio and use for final fits: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B3DB2A-2BF5-F456-39D7-D15EA1A34F1A}"/>
              </a:ext>
            </a:extLst>
          </p:cNvPr>
          <p:cNvSpPr txBox="1"/>
          <p:nvPr/>
        </p:nvSpPr>
        <p:spPr>
          <a:xfrm>
            <a:off x="1172256" y="2397655"/>
            <a:ext cx="2397295" cy="1021556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Loose lepton requirements to maximise statistics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6C0281A-2FA2-8FB3-5861-A04DBC083260}"/>
              </a:ext>
            </a:extLst>
          </p:cNvPr>
          <p:cNvSpPr/>
          <p:nvPr/>
        </p:nvSpPr>
        <p:spPr>
          <a:xfrm>
            <a:off x="3587282" y="2086905"/>
            <a:ext cx="264160" cy="1643057"/>
          </a:xfrm>
          <a:prstGeom prst="leftBrace">
            <a:avLst>
              <a:gd name="adj1" fmla="val 59615"/>
              <a:gd name="adj2" fmla="val 50000"/>
            </a:avLst>
          </a:prstGeom>
          <a:ln w="38100">
            <a:solidFill>
              <a:srgbClr val="4392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D3A6CD11-7C36-B372-9DC0-037AA20B5710}"/>
              </a:ext>
            </a:extLst>
          </p:cNvPr>
          <p:cNvSpPr/>
          <p:nvPr/>
        </p:nvSpPr>
        <p:spPr>
          <a:xfrm>
            <a:off x="3569551" y="5050221"/>
            <a:ext cx="264160" cy="1021556"/>
          </a:xfrm>
          <a:prstGeom prst="leftBrace">
            <a:avLst>
              <a:gd name="adj1" fmla="val 59615"/>
              <a:gd name="adj2" fmla="val 50000"/>
            </a:avLst>
          </a:prstGeom>
          <a:ln w="38100">
            <a:solidFill>
              <a:srgbClr val="318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FF0C91-5317-3796-3781-E0E0607B01B8}"/>
              </a:ext>
            </a:extLst>
          </p:cNvPr>
          <p:cNvSpPr txBox="1"/>
          <p:nvPr/>
        </p:nvSpPr>
        <p:spPr>
          <a:xfrm>
            <a:off x="118413" y="5050221"/>
            <a:ext cx="3433408" cy="1021556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Tight proton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ξ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requirement corresponds to region where efficiency is well understood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EA1F41A4-072D-554A-A383-3361D0B45F00}"/>
              </a:ext>
            </a:extLst>
          </p:cNvPr>
          <p:cNvSpPr/>
          <p:nvPr/>
        </p:nvSpPr>
        <p:spPr>
          <a:xfrm flipH="1">
            <a:off x="8292694" y="3783174"/>
            <a:ext cx="264160" cy="937404"/>
          </a:xfrm>
          <a:prstGeom prst="leftBrace">
            <a:avLst>
              <a:gd name="adj1" fmla="val 59615"/>
              <a:gd name="adj2" fmla="val 50000"/>
            </a:avLst>
          </a:prstGeom>
          <a:ln w="38100">
            <a:solidFill>
              <a:srgbClr val="2C87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CFBAA-417E-5022-E1EB-32886B6271E8}"/>
              </a:ext>
            </a:extLst>
          </p:cNvPr>
          <p:cNvSpPr txBox="1"/>
          <p:nvPr/>
        </p:nvSpPr>
        <p:spPr>
          <a:xfrm flipH="1">
            <a:off x="8576588" y="3741098"/>
            <a:ext cx="3615412" cy="1021556"/>
          </a:xfrm>
          <a:prstGeom prst="roundRect">
            <a:avLst/>
          </a:prstGeom>
          <a:noFill/>
          <a:ln w="38100">
            <a:solidFill>
              <a:srgbClr val="2C879C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Impose loose dilepton mass cut to remove quarkonia and dilepton p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cut to remove background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7B5ED8-2C24-C5D9-F542-10D3BAE1541B}"/>
              </a:ext>
            </a:extLst>
          </p:cNvPr>
          <p:cNvSpPr txBox="1"/>
          <p:nvPr/>
        </p:nvSpPr>
        <p:spPr>
          <a:xfrm>
            <a:off x="3925619" y="4738866"/>
            <a:ext cx="3771128" cy="252000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A8205B-4DD7-FCBE-C310-12CF096C9698}"/>
              </a:ext>
            </a:extLst>
          </p:cNvPr>
          <p:cNvSpPr txBox="1"/>
          <p:nvPr/>
        </p:nvSpPr>
        <p:spPr>
          <a:xfrm flipH="1">
            <a:off x="8556854" y="5008578"/>
            <a:ext cx="3615412" cy="408623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Track veto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(in a few slides)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EBA5BDA-81A1-1A39-FAE1-2D50E3CE6078}"/>
              </a:ext>
            </a:extLst>
          </p:cNvPr>
          <p:cNvCxnSpPr>
            <a:stCxn id="22" idx="3"/>
            <a:endCxn id="21" idx="3"/>
          </p:cNvCxnSpPr>
          <p:nvPr/>
        </p:nvCxnSpPr>
        <p:spPr>
          <a:xfrm flipH="1" flipV="1">
            <a:off x="7696747" y="4864866"/>
            <a:ext cx="860107" cy="348024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094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6CD0E-8590-868A-E17D-C9AAB1665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A526DA-D2F2-5BEF-A96C-730DCFA7B91B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26D6D6-041F-A951-4C2B-5683A6AAD325}"/>
              </a:ext>
            </a:extLst>
          </p:cNvPr>
          <p:cNvSpPr txBox="1"/>
          <p:nvPr/>
        </p:nvSpPr>
        <p:spPr>
          <a:xfrm>
            <a:off x="1109287" y="1191710"/>
            <a:ext cx="1010319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Define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fiducial selection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similar to signal selection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Applied at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generator-level 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to simulated signal samples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Reduces search phase </a:t>
            </a:r>
            <a:r>
              <a:rPr kumimoji="0" lang="en-GB" sz="18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sp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ace to the one which our detectors are sensitive to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Events falling outside fiducial selection considered as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additional background component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3B60A-0D84-AF17-BD85-86B6258B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5819E-4B3D-33F4-6B95-85568358E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CFB36B-3513-9341-DE3A-0A470C62D048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0183352B-5D2C-FC72-3AAF-9B8877462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Fiducial Selection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8A3C24-C96F-E015-4552-9EFAF0DD5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0573C0-8089-2DD4-E405-1AEF29BE4D2F}"/>
              </a:ext>
            </a:extLst>
          </p:cNvPr>
          <p:cNvSpPr txBox="1"/>
          <p:nvPr/>
        </p:nvSpPr>
        <p:spPr>
          <a:xfrm flipH="1">
            <a:off x="9331633" y="3579250"/>
            <a:ext cx="2449673" cy="1940957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Generator level 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</a:rPr>
              <a:t>ξ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cut greatly reduces background from incorrectly selected protons (more in a few slides)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A4622B-CAE2-F402-C8F0-89229821F493}"/>
              </a:ext>
            </a:extLst>
          </p:cNvPr>
          <p:cNvSpPr txBox="1"/>
          <p:nvPr/>
        </p:nvSpPr>
        <p:spPr>
          <a:xfrm>
            <a:off x="88262" y="5197936"/>
            <a:ext cx="3500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" panose="020B0004020202020204" pitchFamily="34" charset="0"/>
              </a:rPr>
              <a:t>Fiducial selection efficiency for each signal model and mass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FA8717-30C0-5B1B-51EA-AC690F2A2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92" y="2175996"/>
            <a:ext cx="2944327" cy="3012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0143BC-831B-D0CA-EF07-C49F083A5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326" y="2151683"/>
            <a:ext cx="4369484" cy="36862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1467CE-DF98-3CFF-E239-469F6C5DD724}"/>
              </a:ext>
            </a:extLst>
          </p:cNvPr>
          <p:cNvSpPr txBox="1"/>
          <p:nvPr/>
        </p:nvSpPr>
        <p:spPr>
          <a:xfrm>
            <a:off x="4075230" y="5402836"/>
            <a:ext cx="3925770" cy="360000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6C627F-2D01-6C31-E458-92C25600900C}"/>
              </a:ext>
            </a:extLst>
          </p:cNvPr>
          <p:cNvCxnSpPr>
            <a:cxnSpLocks/>
            <a:stCxn id="14" idx="3"/>
            <a:endCxn id="13" idx="3"/>
          </p:cNvCxnSpPr>
          <p:nvPr/>
        </p:nvCxnSpPr>
        <p:spPr>
          <a:xfrm flipH="1">
            <a:off x="8001000" y="4549729"/>
            <a:ext cx="1330633" cy="1033107"/>
          </a:xfrm>
          <a:prstGeom prst="straightConnector1">
            <a:avLst/>
          </a:prstGeom>
          <a:ln w="38100">
            <a:solidFill>
              <a:srgbClr val="318B7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90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A2FD3-DD21-CB9F-5B88-FA4381907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0613F57-CC65-DAC3-D21A-577E19E88D21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FE58C-54D9-BB35-A861-76CC0B489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14A99-6DCF-8C98-5622-F4BC004A1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4EAB13-7A85-3C1B-3980-64A8F86DBC76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67917F6D-0981-654B-80DB-FBF49D8F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Introduction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4018D1-8630-6B2D-C45E-112B5E7A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8377AD-D1C7-E113-5265-C1684293C38F}"/>
              </a:ext>
            </a:extLst>
          </p:cNvPr>
          <p:cNvSpPr txBox="1"/>
          <p:nvPr/>
        </p:nvSpPr>
        <p:spPr>
          <a:xfrm>
            <a:off x="1109287" y="1191710"/>
            <a:ext cx="10046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The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Standard Model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is our best current understanding of the fundamental structure of the Universe</a:t>
            </a:r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C512554-C4F2-6233-E6B9-919CC825B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287" y="1608191"/>
            <a:ext cx="4119689" cy="39425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662724-7F4A-FB1B-479D-CB7901A00ED7}"/>
              </a:ext>
            </a:extLst>
          </p:cNvPr>
          <p:cNvSpPr txBox="1"/>
          <p:nvPr/>
        </p:nvSpPr>
        <p:spPr>
          <a:xfrm>
            <a:off x="5578499" y="1750871"/>
            <a:ext cx="5577182" cy="3657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lnSpc>
                <a:spcPts val="2800"/>
              </a:lnSpc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Includes all particles so far discovered</a:t>
            </a:r>
          </a:p>
          <a:p>
            <a:pPr marL="285750" indent="-285750" defTabSz="457200">
              <a:lnSpc>
                <a:spcPts val="2800"/>
              </a:lnSpc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Incorporates three of the four fundamental forces</a:t>
            </a:r>
          </a:p>
          <a:p>
            <a:pPr marL="285750" indent="-285750" defTabSz="457200">
              <a:lnSpc>
                <a:spcPts val="2800"/>
              </a:lnSpc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Explains the mass of particles</a:t>
            </a:r>
          </a:p>
          <a:p>
            <a:pPr marL="285750" indent="-285750" defTabSz="457200">
              <a:lnSpc>
                <a:spcPts val="2800"/>
              </a:lnSpc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Agrees with the majority of experimental measurements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defTabSz="457200">
              <a:lnSpc>
                <a:spcPts val="2800"/>
              </a:lnSpc>
              <a:buClr>
                <a:srgbClr val="008000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However, it falls short in several places, e.g.</a:t>
            </a:r>
            <a:endParaRPr lang="en-GB" sz="1800" dirty="0">
              <a:solidFill>
                <a:srgbClr val="008000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lnSpc>
                <a:spcPts val="2800"/>
              </a:lnSpc>
              <a:buClr>
                <a:srgbClr val="FF0202"/>
              </a:buClr>
              <a:buFont typeface="Wingdings" panose="05000000000000000000" pitchFamily="2" charset="2"/>
              <a:buChar char="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Why is there more matter than anti-matter?</a:t>
            </a:r>
          </a:p>
          <a:p>
            <a:pPr marL="285750" indent="-285750" defTabSz="457200">
              <a:lnSpc>
                <a:spcPts val="2800"/>
              </a:lnSpc>
              <a:buClr>
                <a:srgbClr val="FF0202"/>
              </a:buClr>
              <a:buFont typeface="Wingdings" panose="05000000000000000000" pitchFamily="2" charset="2"/>
              <a:buChar char="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What is dark matter/energy?</a:t>
            </a:r>
          </a:p>
          <a:p>
            <a:pPr marL="285750" indent="-285750" defTabSz="457200">
              <a:lnSpc>
                <a:spcPts val="2800"/>
              </a:lnSpc>
              <a:buClr>
                <a:srgbClr val="FF0202"/>
              </a:buClr>
              <a:buFont typeface="Wingdings" panose="05000000000000000000" pitchFamily="2" charset="2"/>
              <a:buChar char="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How does gravity fit in?</a:t>
            </a:r>
          </a:p>
          <a:p>
            <a:pPr marL="285750" indent="-285750" defTabSz="457200">
              <a:lnSpc>
                <a:spcPts val="2800"/>
              </a:lnSpc>
              <a:buClr>
                <a:srgbClr val="FF0202"/>
              </a:buClr>
              <a:buFont typeface="Wingdings" panose="05000000000000000000" pitchFamily="2" charset="2"/>
              <a:buChar char="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Do neutrinos have mass?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DADB5B-F25B-1EA2-12DE-28C678FE5C0B}"/>
              </a:ext>
            </a:extLst>
          </p:cNvPr>
          <p:cNvSpPr txBox="1"/>
          <p:nvPr/>
        </p:nvSpPr>
        <p:spPr>
          <a:xfrm>
            <a:off x="1314126" y="5706419"/>
            <a:ext cx="9563748" cy="508456"/>
          </a:xfrm>
          <a:prstGeom prst="roundRect">
            <a:avLst>
              <a:gd name="adj" fmla="val 36807"/>
            </a:avLst>
          </a:prstGeom>
          <a:solidFill>
            <a:srgbClr val="FFEBAB"/>
          </a:solidFill>
          <a:ln w="57150">
            <a:solidFill>
              <a:srgbClr val="FFC000"/>
            </a:solidFill>
          </a:ln>
        </p:spPr>
        <p:txBody>
          <a:bodyPr wrap="square" anchor="ctr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sz="2000" dirty="0">
                <a:solidFill>
                  <a:prstClr val="black"/>
                </a:solidFill>
                <a:latin typeface="Aptos Narrow" panose="020B0004020202020204" pitchFamily="34" charset="0"/>
              </a:rPr>
              <a:t>We need to explore new phase spaces to search for </a:t>
            </a:r>
            <a:r>
              <a:rPr lang="en-GB" sz="2000" b="1" dirty="0">
                <a:solidFill>
                  <a:prstClr val="black"/>
                </a:solidFill>
                <a:latin typeface="Aptos Narrow" panose="020B0004020202020204" pitchFamily="34" charset="0"/>
              </a:rPr>
              <a:t>Beyond the Standard Model</a:t>
            </a:r>
            <a:r>
              <a:rPr lang="en-GB" sz="2000" dirty="0">
                <a:solidFill>
                  <a:prstClr val="black"/>
                </a:solidFill>
                <a:latin typeface="Aptos Narrow" panose="020B0004020202020204" pitchFamily="34" charset="0"/>
              </a:rPr>
              <a:t> physics</a:t>
            </a:r>
          </a:p>
        </p:txBody>
      </p:sp>
    </p:spTree>
    <p:extLst>
      <p:ext uri="{BB962C8B-B14F-4D97-AF65-F5344CB8AC3E}">
        <p14:creationId xmlns:p14="http://schemas.microsoft.com/office/powerpoint/2010/main" val="2746130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6522C-DC41-686A-B8F0-4FA906DAC0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8FE8EBD-2DF0-1F9A-CA6F-047EDB0C25C7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A2744-928C-A2ED-DFD2-2FD3CEFDC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395BB-6504-C544-A920-6E53EE3B1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D6A06E-0084-5789-A5EA-DE7B77B94B85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A11F5B66-4A61-8CA4-1791-47043DA6D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Track Veto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561469-9D11-C9FB-E65E-0374A7D1B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A616F4-73D7-A52D-9310-9C5A58B78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24" y="2151829"/>
            <a:ext cx="5866430" cy="387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29AB33-ED49-B7DA-D2CE-A2450BCDC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797" y="1900190"/>
            <a:ext cx="4837203" cy="32834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345ABF-ACF7-1139-B052-BE8D78512B11}"/>
              </a:ext>
            </a:extLst>
          </p:cNvPr>
          <p:cNvSpPr txBox="1"/>
          <p:nvPr/>
        </p:nvSpPr>
        <p:spPr>
          <a:xfrm>
            <a:off x="510641" y="1270221"/>
            <a:ext cx="4399649" cy="71508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" panose="020B0004020202020204" pitchFamily="34" charset="0"/>
              </a:rPr>
              <a:t>High track density</a:t>
            </a:r>
            <a:r>
              <a:rPr lang="en-GB" dirty="0">
                <a:latin typeface="Aptos" panose="020B0004020202020204" pitchFamily="34" charset="0"/>
              </a:rPr>
              <a:t> resulting from multiple overlapping interactions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30755C-EBDB-138E-7A16-109CAF5F996C}"/>
              </a:ext>
            </a:extLst>
          </p:cNvPr>
          <p:cNvSpPr txBox="1"/>
          <p:nvPr/>
        </p:nvSpPr>
        <p:spPr>
          <a:xfrm>
            <a:off x="5328519" y="1270221"/>
            <a:ext cx="2112558" cy="132802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" panose="020B0004020202020204" pitchFamily="34" charset="0"/>
              </a:rPr>
              <a:t>Require a </a:t>
            </a:r>
            <a:r>
              <a:rPr lang="en-GB" b="1" dirty="0">
                <a:latin typeface="Aptos" panose="020B0004020202020204" pitchFamily="34" charset="0"/>
              </a:rPr>
              <a:t>clear window</a:t>
            </a:r>
            <a:r>
              <a:rPr lang="en-GB" dirty="0">
                <a:latin typeface="Aptos" panose="020B0004020202020204" pitchFamily="34" charset="0"/>
              </a:rPr>
              <a:t> (no other tracks) around dilepton vertex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5FC1604-B796-48C9-5880-EFEBA4401172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056028" y="1985310"/>
            <a:ext cx="654438" cy="51127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41F57F-7416-8F0C-2C08-5EF442C181BC}"/>
              </a:ext>
            </a:extLst>
          </p:cNvPr>
          <p:cNvCxnSpPr>
            <a:cxnSpLocks/>
          </p:cNvCxnSpPr>
          <p:nvPr/>
        </p:nvCxnSpPr>
        <p:spPr>
          <a:xfrm flipH="1">
            <a:off x="4133788" y="1934233"/>
            <a:ext cx="1194730" cy="96684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79CB3EA-379A-14B2-6BC3-B85C394C6A3A}"/>
              </a:ext>
            </a:extLst>
          </p:cNvPr>
          <p:cNvSpPr txBox="1"/>
          <p:nvPr/>
        </p:nvSpPr>
        <p:spPr>
          <a:xfrm>
            <a:off x="8017725" y="1501657"/>
            <a:ext cx="3921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 Narrow" panose="020B0004020202020204" pitchFamily="34" charset="0"/>
              </a:rPr>
              <a:t>Distance of the closest additional inner detector track to the dilepton vertex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C156AA-7AEF-CDBF-7448-FC46313758D9}"/>
              </a:ext>
            </a:extLst>
          </p:cNvPr>
          <p:cNvSpPr txBox="1"/>
          <p:nvPr/>
        </p:nvSpPr>
        <p:spPr>
          <a:xfrm>
            <a:off x="5117969" y="2973107"/>
            <a:ext cx="2112557" cy="194095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2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ptos" panose="020B0004020202020204" pitchFamily="34" charset="0"/>
              </a:rPr>
              <a:t>Significant reduction in non-exclusive backgrounds</a:t>
            </a:r>
            <a:r>
              <a:rPr lang="en-GB" dirty="0">
                <a:latin typeface="Aptos" panose="020B0004020202020204" pitchFamily="34" charset="0"/>
              </a:rPr>
              <a:t> even with small window size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ADE4F7E-5D4B-C9DB-3457-6DF824CAAF82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7230526" y="3943586"/>
            <a:ext cx="1191098" cy="79774"/>
          </a:xfrm>
          <a:prstGeom prst="straightConnector1">
            <a:avLst/>
          </a:prstGeom>
          <a:ln w="57150">
            <a:solidFill>
              <a:srgbClr val="FF020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14233D3-00AB-C3D8-1427-6DF88FE20BD1}"/>
              </a:ext>
            </a:extLst>
          </p:cNvPr>
          <p:cNvSpPr txBox="1"/>
          <p:nvPr/>
        </p:nvSpPr>
        <p:spPr>
          <a:xfrm>
            <a:off x="6571838" y="5217865"/>
            <a:ext cx="5462829" cy="102155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" panose="020B0004020202020204" pitchFamily="34" charset="0"/>
              </a:rPr>
              <a:t>Signal efficiency much higher due to no additional event components – only loss is due to </a:t>
            </a:r>
            <a:r>
              <a:rPr lang="en-GB" b="1" dirty="0">
                <a:latin typeface="Aptos" panose="020B0004020202020204" pitchFamily="34" charset="0"/>
              </a:rPr>
              <a:t>random intercept</a:t>
            </a:r>
            <a:r>
              <a:rPr lang="en-GB" dirty="0">
                <a:latin typeface="Aptos" panose="020B0004020202020204" pitchFamily="34" charset="0"/>
              </a:rPr>
              <a:t> by tracks from pile-up interactions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2C74B5-1DB6-64DA-FEBE-60B3A27CE7C5}"/>
              </a:ext>
            </a:extLst>
          </p:cNvPr>
          <p:cNvCxnSpPr>
            <a:cxnSpLocks/>
          </p:cNvCxnSpPr>
          <p:nvPr/>
        </p:nvCxnSpPr>
        <p:spPr>
          <a:xfrm flipH="1" flipV="1">
            <a:off x="11448288" y="3541907"/>
            <a:ext cx="292608" cy="1666770"/>
          </a:xfrm>
          <a:prstGeom prst="straightConnector1">
            <a:avLst/>
          </a:prstGeom>
          <a:ln w="5715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563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5A52A-2373-6BAE-368C-8CC03D13E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3C7BCE-2D46-14EB-62C1-7DE53D5DBDE4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C9874-80A8-462C-D196-322A3F78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9E8CF-3B12-0F92-E623-1D308C771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240D62-BD80-79CC-FB7E-90C3DC0779A7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1837AB2-3312-7585-09D1-353DC87BD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Low-p</a:t>
            </a:r>
            <a:r>
              <a:rPr lang="en-GB" baseline="-25000" dirty="0">
                <a:latin typeface="Aptos Narrow" panose="020B0004020202020204" pitchFamily="34" charset="0"/>
              </a:rPr>
              <a:t>T</a:t>
            </a:r>
            <a:r>
              <a:rPr lang="en-GB" dirty="0">
                <a:latin typeface="Aptos Narrow" panose="020B0004020202020204" pitchFamily="34" charset="0"/>
              </a:rPr>
              <a:t> Tracks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59F858-C98C-AA0B-D896-9C73FF97E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693BF4-5C0A-9B6C-CE98-C76C5F2C5AD1}"/>
              </a:ext>
            </a:extLst>
          </p:cNvPr>
          <p:cNvSpPr txBox="1"/>
          <p:nvPr/>
        </p:nvSpPr>
        <p:spPr>
          <a:xfrm>
            <a:off x="1109287" y="1191710"/>
            <a:ext cx="10046393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Standard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“high-p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”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ATLAS tracks have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 &gt; 500 MeV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Many background processes have soft trac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ks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below this threshold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Including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“low-p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” tracks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could greatly enhance the power of the track veto</a:t>
            </a:r>
            <a:endParaRPr kumimoji="0" lang="en-GB" sz="20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endParaRPr lang="en-GB" sz="1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defTabSz="457200">
              <a:buClr>
                <a:srgbClr val="1CADE4"/>
              </a:buClr>
            </a:pPr>
            <a:r>
              <a:rPr lang="en-GB" sz="2000" b="1" dirty="0">
                <a:latin typeface="Aptos" panose="020B0004020202020204" pitchFamily="34" charset="0"/>
              </a:rPr>
              <a:t>New technique</a:t>
            </a:r>
            <a:r>
              <a:rPr lang="en-GB" sz="2000" dirty="0">
                <a:latin typeface="Aptos" panose="020B0004020202020204" pitchFamily="34" charset="0"/>
              </a:rPr>
              <a:t> now available for track reconstruction down to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 &gt; 100 MeV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</a:t>
            </a:r>
            <a:r>
              <a:rPr lang="en-GB" sz="2000" dirty="0">
                <a:latin typeface="Aptos" panose="020B0004020202020204" pitchFamily="34" charset="0"/>
              </a:rPr>
              <a:t>(described in </a:t>
            </a:r>
            <a:r>
              <a:rPr lang="en-GB" sz="2000" dirty="0" err="1">
                <a:latin typeface="Aptos" panose="020B0004020202020204" pitchFamily="34" charset="0"/>
                <a:hlinkClick r:id="rId2"/>
              </a:rPr>
              <a:t>ATL</a:t>
            </a:r>
            <a:r>
              <a:rPr lang="en-GB" sz="2000" dirty="0">
                <a:latin typeface="Aptos" panose="020B0004020202020204" pitchFamily="34" charset="0"/>
                <a:hlinkClick r:id="rId2"/>
              </a:rPr>
              <a:t>-COM-PHYS-2024-270</a:t>
            </a:r>
            <a:r>
              <a:rPr lang="en-GB" sz="2000" dirty="0">
                <a:latin typeface="Aptos" panose="020B0004020202020204" pitchFamily="34" charset="0"/>
              </a:rPr>
              <a:t>)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Computationally expensive and slow process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Performed on filtered sample with maximum of 15 high-p</a:t>
            </a:r>
            <a:r>
              <a:rPr lang="en-GB" sz="2000" baseline="-25000" dirty="0">
                <a:latin typeface="Aptos" panose="020B0004020202020204" pitchFamily="34" charset="0"/>
              </a:rPr>
              <a:t>T</a:t>
            </a:r>
            <a:r>
              <a:rPr lang="en-GB" sz="2000" dirty="0">
                <a:latin typeface="Aptos" panose="020B0004020202020204" pitchFamily="34" charset="0"/>
              </a:rPr>
              <a:t> tracks within track veto window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22D01-F0FF-781D-20B6-CB90F772B167}"/>
              </a:ext>
            </a:extLst>
          </p:cNvPr>
          <p:cNvSpPr txBox="1"/>
          <p:nvPr/>
        </p:nvSpPr>
        <p:spPr>
          <a:xfrm>
            <a:off x="964277" y="3959248"/>
            <a:ext cx="5004000" cy="214526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latin typeface="Aptos" panose="020B0004020202020204" pitchFamily="34" charset="0"/>
              </a:rPr>
              <a:t>Projection: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Up to 5 times improvement in background rejection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Only 20% additional loss of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Up to 2 times improvement in sensitivity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843519-B141-853F-AD1D-4BFFE374F431}"/>
              </a:ext>
            </a:extLst>
          </p:cNvPr>
          <p:cNvSpPr txBox="1"/>
          <p:nvPr/>
        </p:nvSpPr>
        <p:spPr>
          <a:xfrm>
            <a:off x="6476387" y="3959248"/>
            <a:ext cx="5004000" cy="2145268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latin typeface="Aptos" panose="020B0004020202020204" pitchFamily="34" charset="0"/>
              </a:rPr>
              <a:t>Reality: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Extremely low statistics in data and signal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Unstable fitting requiring increased bin widths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Degraded any potential improvement </a:t>
            </a:r>
            <a:r>
              <a:rPr lang="en-GB" sz="2000" dirty="0">
                <a:latin typeface="Aptos" panose="020B0004020202020204" pitchFamily="34" charset="0"/>
                <a:sym typeface="Wingdings" panose="05000000000000000000" pitchFamily="2" charset="2"/>
              </a:rPr>
              <a:t></a:t>
            </a:r>
            <a:endParaRPr lang="en-GB" sz="2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329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A3C49-4DBD-09AF-61FD-2AB1772E1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B95DE6-1648-E3E3-1D77-8547A515CFD4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081CD-DB3C-2E42-9B3F-EDE6979D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E2138-2BB3-502D-77CB-3C597F58E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1DE208-B70F-A5F7-5A1D-A8B370101583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23AAAED3-C5BA-6364-E854-ADA47505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Low-p</a:t>
            </a:r>
            <a:r>
              <a:rPr lang="en-GB" baseline="-25000" dirty="0">
                <a:latin typeface="Aptos Narrow" panose="020B0004020202020204" pitchFamily="34" charset="0"/>
              </a:rPr>
              <a:t>T</a:t>
            </a:r>
            <a:r>
              <a:rPr lang="en-GB" dirty="0">
                <a:latin typeface="Aptos Narrow" panose="020B0004020202020204" pitchFamily="34" charset="0"/>
              </a:rPr>
              <a:t> Tracks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725E6D-286A-8471-1E26-E45FD7C5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4EBC25-B174-734A-DB4A-9C3FB73D0D14}"/>
              </a:ext>
            </a:extLst>
          </p:cNvPr>
          <p:cNvSpPr txBox="1"/>
          <p:nvPr/>
        </p:nvSpPr>
        <p:spPr>
          <a:xfrm>
            <a:off x="1109287" y="1191710"/>
            <a:ext cx="10046393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Standard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“high-p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”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ATLAS tracks have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 &gt; 500 MeV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Many background processes have soft trac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ks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below this threshold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Including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“low-p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” tracks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could greatly enhance the power of the track veto</a:t>
            </a:r>
            <a:endParaRPr kumimoji="0" lang="en-GB" sz="20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endParaRPr lang="en-GB" sz="1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defTabSz="457200">
              <a:buClr>
                <a:srgbClr val="1CADE4"/>
              </a:buClr>
            </a:pPr>
            <a:r>
              <a:rPr lang="en-GB" sz="2000" b="1" dirty="0">
                <a:latin typeface="Aptos" panose="020B0004020202020204" pitchFamily="34" charset="0"/>
              </a:rPr>
              <a:t>New technique</a:t>
            </a:r>
            <a:r>
              <a:rPr lang="en-GB" sz="2000" dirty="0">
                <a:latin typeface="Aptos" panose="020B0004020202020204" pitchFamily="34" charset="0"/>
              </a:rPr>
              <a:t> now available for track reconstruction down to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</a:t>
            </a:r>
            <a:r>
              <a:rPr lang="en-GB" sz="2000" b="1" baseline="-25000" dirty="0">
                <a:solidFill>
                  <a:prstClr val="black"/>
                </a:solidFill>
                <a:latin typeface="Aptos" panose="020B0004020202020204" pitchFamily="34" charset="0"/>
              </a:rPr>
              <a:t>T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 &gt; 100 MeV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</a:t>
            </a:r>
            <a:r>
              <a:rPr lang="en-GB" sz="2000" dirty="0">
                <a:latin typeface="Aptos" panose="020B0004020202020204" pitchFamily="34" charset="0"/>
              </a:rPr>
              <a:t>(described in </a:t>
            </a:r>
            <a:r>
              <a:rPr lang="en-GB" sz="2000" dirty="0" err="1">
                <a:latin typeface="Aptos" panose="020B0004020202020204" pitchFamily="34" charset="0"/>
                <a:hlinkClick r:id="rId2"/>
              </a:rPr>
              <a:t>ATL</a:t>
            </a:r>
            <a:r>
              <a:rPr lang="en-GB" sz="2000" dirty="0">
                <a:latin typeface="Aptos" panose="020B0004020202020204" pitchFamily="34" charset="0"/>
                <a:hlinkClick r:id="rId2"/>
              </a:rPr>
              <a:t>-COM-PHYS-2024-270</a:t>
            </a:r>
            <a:r>
              <a:rPr lang="en-GB" sz="2000" dirty="0">
                <a:latin typeface="Aptos" panose="020B0004020202020204" pitchFamily="34" charset="0"/>
              </a:rPr>
              <a:t>)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Computationally expensive and slow process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Performed on filtered sample with maximum of 15 high-p</a:t>
            </a:r>
            <a:r>
              <a:rPr lang="en-GB" sz="2000" baseline="-25000" dirty="0">
                <a:latin typeface="Aptos" panose="020B0004020202020204" pitchFamily="34" charset="0"/>
              </a:rPr>
              <a:t>T</a:t>
            </a:r>
            <a:r>
              <a:rPr lang="en-GB" sz="2000" dirty="0">
                <a:latin typeface="Aptos" panose="020B0004020202020204" pitchFamily="34" charset="0"/>
              </a:rPr>
              <a:t> tracks within track veto window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FEDB2-1D41-1A81-CA7E-8F2C428BCBBD}"/>
              </a:ext>
            </a:extLst>
          </p:cNvPr>
          <p:cNvSpPr txBox="1"/>
          <p:nvPr/>
        </p:nvSpPr>
        <p:spPr>
          <a:xfrm>
            <a:off x="964277" y="3959248"/>
            <a:ext cx="5004000" cy="214526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latin typeface="Aptos" panose="020B0004020202020204" pitchFamily="34" charset="0"/>
              </a:rPr>
              <a:t>Projection: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Up to 5 times improvement in background rejection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Only 20% additional loss of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Up to 2 times improvement in sensitivity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D85DEB-9C07-DFF5-ED2C-CEEB4FA6C442}"/>
              </a:ext>
            </a:extLst>
          </p:cNvPr>
          <p:cNvSpPr txBox="1"/>
          <p:nvPr/>
        </p:nvSpPr>
        <p:spPr>
          <a:xfrm>
            <a:off x="6476387" y="3959248"/>
            <a:ext cx="5004000" cy="2145268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latin typeface="Aptos" panose="020B0004020202020204" pitchFamily="34" charset="0"/>
              </a:rPr>
              <a:t>Reality: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Extremely low statistics in data and signal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Unstable fitting requiring increased bin widths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Degraded any potential improvement </a:t>
            </a:r>
            <a:r>
              <a:rPr lang="en-GB" sz="2000" dirty="0">
                <a:latin typeface="Aptos" panose="020B0004020202020204" pitchFamily="34" charset="0"/>
                <a:sym typeface="Wingdings" panose="05000000000000000000" pitchFamily="2" charset="2"/>
              </a:rPr>
              <a:t></a:t>
            </a:r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18D7F9-EE81-119D-6FE3-E20ED6012031}"/>
              </a:ext>
            </a:extLst>
          </p:cNvPr>
          <p:cNvSpPr txBox="1"/>
          <p:nvPr/>
        </p:nvSpPr>
        <p:spPr>
          <a:xfrm>
            <a:off x="3145963" y="1683000"/>
            <a:ext cx="5900074" cy="3492000"/>
          </a:xfrm>
          <a:prstGeom prst="roundRect">
            <a:avLst/>
          </a:prstGeom>
          <a:solidFill>
            <a:srgbClr val="FF800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4400" b="1" dirty="0">
                <a:latin typeface="Aptos" panose="020B0004020202020204" pitchFamily="34" charset="0"/>
              </a:rPr>
              <a:t>Huge potential for a future analysis with a larger dataset!</a:t>
            </a:r>
            <a:endParaRPr lang="en-GB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59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1CAB2-5D84-A407-86C2-2DE208D02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FA1B76-AF44-2467-394E-0DF6B0E7CD2D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F84DC-864F-5AC1-27AB-A351256A7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25DFE-71D6-86DC-E3EF-B1A4E19D1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6F8A3C-AA6D-6B09-4CA2-5967964B3F2E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C622D097-DC3A-DF02-77DA-85685FDB3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Background Modelling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811658-F25F-AB73-D773-977B4DFF7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26FD5-97B8-622D-0F10-F9C4AB2B87DE}"/>
              </a:ext>
            </a:extLst>
          </p:cNvPr>
          <p:cNvSpPr txBox="1"/>
          <p:nvPr/>
        </p:nvSpPr>
        <p:spPr>
          <a:xfrm>
            <a:off x="1121833" y="1198288"/>
            <a:ext cx="548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Dominant background in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combinatorial background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Central dilepton systems from SM processes wrongly combined with unassociated protons from independent pile-up interactions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F26D90-E3FB-1364-6796-D59B2E0F8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308" y="1276220"/>
            <a:ext cx="5047379" cy="16589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355CDD-AA2B-84AC-BAD6-36F89587ECFB}"/>
              </a:ext>
            </a:extLst>
          </p:cNvPr>
          <p:cNvSpPr txBox="1"/>
          <p:nvPr/>
        </p:nvSpPr>
        <p:spPr>
          <a:xfrm>
            <a:off x="1129032" y="2502594"/>
            <a:ext cx="5824355" cy="1940957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Central dileptons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come from several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SM processes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Z+jets</a:t>
            </a: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Top quark production: 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Wt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and ttbar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Diboson production: WW, WZ and ZZ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Photon-induced dilepton production: 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ll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and WW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Misidentified (fake) leptons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066B60-52D5-67D2-F9EE-00A912905608}"/>
              </a:ext>
            </a:extLst>
          </p:cNvPr>
          <p:cNvSpPr txBox="1"/>
          <p:nvPr/>
        </p:nvSpPr>
        <p:spPr>
          <a:xfrm>
            <a:off x="7184769" y="3068013"/>
            <a:ext cx="4822804" cy="1021556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Protons originate mainly in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single-diffractive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(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QCD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Pomeron exchange) processes between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pile-up protons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B9C9D0-4955-04D8-5EC3-50DDDD7A2DA1}"/>
              </a:ext>
            </a:extLst>
          </p:cNvPr>
          <p:cNvSpPr/>
          <p:nvPr/>
        </p:nvSpPr>
        <p:spPr>
          <a:xfrm>
            <a:off x="1109288" y="4547529"/>
            <a:ext cx="5844100" cy="161084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latin typeface="Aptos Narrow" panose="020B0004020202020204" pitchFamily="34" charset="0"/>
              </a:rPr>
              <a:t>Modelled using </a:t>
            </a:r>
            <a:r>
              <a:rPr lang="en-GB" sz="2000" b="1" dirty="0">
                <a:latin typeface="Aptos Narrow" panose="020B0004020202020204" pitchFamily="34" charset="0"/>
              </a:rPr>
              <a:t>data-driven event mixing</a:t>
            </a:r>
            <a:r>
              <a:rPr lang="en-GB" sz="2000" dirty="0">
                <a:latin typeface="Aptos Narrow" panose="020B0004020202020204" pitchFamily="34" charset="0"/>
              </a:rPr>
              <a:t> procedure: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No simulation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No scale factors or corrections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Only systematics come from normalisation and statistical uncertainty</a:t>
            </a:r>
          </a:p>
        </p:txBody>
      </p:sp>
    </p:spTree>
    <p:extLst>
      <p:ext uri="{BB962C8B-B14F-4D97-AF65-F5344CB8AC3E}">
        <p14:creationId xmlns:p14="http://schemas.microsoft.com/office/powerpoint/2010/main" val="1628919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CCD9C-97D0-9FA9-C006-07BCD79E6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A35A9D7-F9C2-F9C1-4386-98F9F4D4BCC4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1BB3E-7702-4B65-A44C-CDF5A6F57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5EF50-3829-B10E-8DE9-C44C83853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03EE2D-A5B4-90C2-5C36-3B4882DBCAC6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D41B9A1E-C0E1-8A81-7A7C-473DFDD00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Event Mixing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08E57F-AAAD-27AE-6DE7-50439C9F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3267729-9B3F-21E4-C40A-A0863C9C4AAD}"/>
              </a:ext>
            </a:extLst>
          </p:cNvPr>
          <p:cNvSpPr/>
          <p:nvPr/>
        </p:nvSpPr>
        <p:spPr>
          <a:xfrm>
            <a:off x="964277" y="1321454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BA87376-6316-6F9F-5AD9-4DBED669F71A}"/>
              </a:ext>
            </a:extLst>
          </p:cNvPr>
          <p:cNvSpPr txBox="1"/>
          <p:nvPr/>
        </p:nvSpPr>
        <p:spPr>
          <a:xfrm>
            <a:off x="4489081" y="5429054"/>
            <a:ext cx="7272676" cy="69806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00" b="1" dirty="0">
                <a:latin typeface="Aptos" panose="020B0004020202020204" pitchFamily="34" charset="0"/>
              </a:rPr>
              <a:t> </a:t>
            </a:r>
            <a:endParaRPr lang="en-GB" sz="1100" b="1" dirty="0">
              <a:latin typeface="Aptos" panose="020B0004020202020204" pitchFamily="34" charset="0"/>
            </a:endParaRPr>
          </a:p>
          <a:p>
            <a:pPr algn="ctr"/>
            <a:r>
              <a:rPr lang="en-GB" sz="2000" b="1" dirty="0">
                <a:latin typeface="Aptos" panose="020B0004020202020204" pitchFamily="34" charset="0"/>
              </a:rPr>
              <a:t>Mixed event components are uncorrelated as in background</a:t>
            </a:r>
            <a:endParaRPr lang="en-GB" sz="1100" b="1" dirty="0">
              <a:latin typeface="Aptos" panose="020B0004020202020204" pitchFamily="34" charset="0"/>
            </a:endParaRPr>
          </a:p>
          <a:p>
            <a:pPr algn="ctr"/>
            <a:r>
              <a:rPr lang="en-GB" sz="700" b="1" dirty="0">
                <a:latin typeface="Aptos" panose="020B0004020202020204" pitchFamily="34" charset="0"/>
              </a:rPr>
              <a:t> </a:t>
            </a:r>
            <a:endParaRPr lang="en-GB" sz="1100" b="1" dirty="0">
              <a:latin typeface="Aptos" panose="020B0004020202020204" pitchFamily="34" charset="0"/>
            </a:endParaRPr>
          </a:p>
        </p:txBody>
      </p:sp>
      <p:pic>
        <p:nvPicPr>
          <p:cNvPr id="220" name="Picture 219">
            <a:extLst>
              <a:ext uri="{FF2B5EF4-FFF2-40B4-BE49-F238E27FC236}">
                <a16:creationId xmlns:a16="http://schemas.microsoft.com/office/drawing/2014/main" id="{030693F0-451B-8136-A4C9-2B77A34B7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586" y="2407911"/>
            <a:ext cx="7359666" cy="2850657"/>
          </a:xfrm>
          <a:prstGeom prst="rect">
            <a:avLst/>
          </a:prstGeom>
        </p:spPr>
      </p:pic>
      <p:sp>
        <p:nvSpPr>
          <p:cNvPr id="221" name="TextBox 220">
            <a:extLst>
              <a:ext uri="{FF2B5EF4-FFF2-40B4-BE49-F238E27FC236}">
                <a16:creationId xmlns:a16="http://schemas.microsoft.com/office/drawing/2014/main" id="{F44FD879-1C67-DA97-11BF-B78CED5FAC0E}"/>
              </a:ext>
            </a:extLst>
          </p:cNvPr>
          <p:cNvSpPr txBox="1"/>
          <p:nvPr/>
        </p:nvSpPr>
        <p:spPr>
          <a:xfrm>
            <a:off x="1109287" y="1191710"/>
            <a:ext cx="100463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Primary background in AFP analyses is combinatorial</a:t>
            </a: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Formed by incorrect combination of protons with uncorrelated central interaction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Easily and accurately modelled using data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-driven approach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event-mixing: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547A8FB4-260D-4BD5-A960-403D2B4972FA}"/>
              </a:ext>
            </a:extLst>
          </p:cNvPr>
          <p:cNvSpPr txBox="1"/>
          <p:nvPr/>
        </p:nvSpPr>
        <p:spPr>
          <a:xfrm>
            <a:off x="1109287" y="2407245"/>
            <a:ext cx="294959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457200">
              <a:buClr>
                <a:srgbClr val="1CADE4"/>
              </a:buClr>
              <a:buFont typeface="+mj-lt"/>
              <a:buAutoNum type="arabicPeriod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Select even shift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between 1 and N-1 (N = sample size)</a:t>
            </a:r>
          </a:p>
          <a:p>
            <a:pPr marL="457200" indent="-457200" defTabSz="457200">
              <a:buClr>
                <a:srgbClr val="1CADE4"/>
              </a:buClr>
              <a:buFont typeface="+mj-lt"/>
              <a:buAutoNum type="arabicPeriod"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Separate </a:t>
            </a:r>
            <a:r>
              <a:rPr kumimoji="0" lang="en-GB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centr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al and proton component of each event</a:t>
            </a:r>
          </a:p>
          <a:p>
            <a:pPr marL="457200" indent="-457200" defTabSz="457200">
              <a:buClr>
                <a:srgbClr val="1CADE4"/>
              </a:buClr>
              <a:buFont typeface="+mj-lt"/>
              <a:buAutoNum type="arabicPeriod"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Shift central components by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positions along the dataset</a:t>
            </a:r>
          </a:p>
          <a:p>
            <a:pPr marL="457200" indent="-457200" defTabSz="457200">
              <a:buClr>
                <a:srgbClr val="1CADE4"/>
              </a:buClr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Recombine shifted event components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26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1035C-5B6B-5890-AAC3-D98CA9F50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3A9CD10-E1B2-8023-2F51-ADEE8805F5A5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1F90F-759E-EF25-B2DD-3B11E1550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2A5EC-7653-199F-CDC8-E42385072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804F2A-F867-8676-7D56-BBA994EC1AD8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97A15AF-9955-8B1A-1C92-10ED0045F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Background Modelling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A6080F-0CE9-9F73-2125-3C1265279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0F320-68B5-3829-2160-398CDCB1460C}"/>
              </a:ext>
            </a:extLst>
          </p:cNvPr>
          <p:cNvSpPr txBox="1"/>
          <p:nvPr/>
        </p:nvSpPr>
        <p:spPr>
          <a:xfrm>
            <a:off x="1121833" y="1198288"/>
            <a:ext cx="548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Dominant background in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combinatorial background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Central dilepton systems from SM processes wrongly combined with unassociated protons from independent pile-up interactions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1E45C9-F6EE-55E6-C5FC-44250E5F7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308" y="1276220"/>
            <a:ext cx="5047379" cy="16589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3705837-D987-51FA-FC22-CE6B8785BB0E}"/>
              </a:ext>
            </a:extLst>
          </p:cNvPr>
          <p:cNvSpPr txBox="1"/>
          <p:nvPr/>
        </p:nvSpPr>
        <p:spPr>
          <a:xfrm>
            <a:off x="1129032" y="2502594"/>
            <a:ext cx="5824355" cy="1940957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Central dileptons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come from several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SM processes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Z+jets</a:t>
            </a: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Top quark production: 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Wt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and ttbar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Diboson production: WW, WZ and ZZ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Photon-induced dilepton production: 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ll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and WW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Misidentified (fake) leptons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A3ACE2-CBBB-7B7C-B37C-027B1B0B3A74}"/>
              </a:ext>
            </a:extLst>
          </p:cNvPr>
          <p:cNvSpPr txBox="1"/>
          <p:nvPr/>
        </p:nvSpPr>
        <p:spPr>
          <a:xfrm>
            <a:off x="7184769" y="3068013"/>
            <a:ext cx="4822804" cy="1021556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Protons originate mainly in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single-diffractive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(</a:t>
            </a:r>
            <a:r>
              <a:rPr lang="en-GB" dirty="0" err="1">
                <a:solidFill>
                  <a:prstClr val="black"/>
                </a:solidFill>
                <a:latin typeface="Aptos" panose="020B0004020202020204" pitchFamily="34" charset="0"/>
              </a:rPr>
              <a:t>QCD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Pomeron exchange) processes between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pile-up protons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C8F0FB9-E089-7D65-B58D-EC5D1782E299}"/>
              </a:ext>
            </a:extLst>
          </p:cNvPr>
          <p:cNvSpPr/>
          <p:nvPr/>
        </p:nvSpPr>
        <p:spPr>
          <a:xfrm>
            <a:off x="1109288" y="4547529"/>
            <a:ext cx="5844100" cy="161084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latin typeface="Aptos Narrow" panose="020B0004020202020204" pitchFamily="34" charset="0"/>
              </a:rPr>
              <a:t>Modelled using </a:t>
            </a:r>
            <a:r>
              <a:rPr lang="en-GB" sz="2000" b="1" dirty="0">
                <a:latin typeface="Aptos Narrow" panose="020B0004020202020204" pitchFamily="34" charset="0"/>
              </a:rPr>
              <a:t>data-driven event mixing</a:t>
            </a:r>
            <a:r>
              <a:rPr lang="en-GB" sz="2000" dirty="0">
                <a:latin typeface="Aptos Narrow" panose="020B0004020202020204" pitchFamily="34" charset="0"/>
              </a:rPr>
              <a:t> procedure: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No simulation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No scale factors or corrections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tos Narrow" panose="020B0004020202020204" pitchFamily="34" charset="0"/>
              </a:rPr>
              <a:t>Only systematics come from normalisation and statistical uncertainty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88A767D-3EE5-38AD-82F1-625EA7D4CA54}"/>
              </a:ext>
            </a:extLst>
          </p:cNvPr>
          <p:cNvSpPr/>
          <p:nvPr/>
        </p:nvSpPr>
        <p:spPr>
          <a:xfrm>
            <a:off x="7184769" y="4361491"/>
            <a:ext cx="4882918" cy="1789776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ptos" panose="020B0004020202020204" pitchFamily="34" charset="0"/>
              </a:rPr>
              <a:t>Can </a:t>
            </a:r>
            <a:r>
              <a:rPr lang="en-GB" b="1" dirty="0">
                <a:latin typeface="Aptos" panose="020B0004020202020204" pitchFamily="34" charset="0"/>
              </a:rPr>
              <a:t>average over several mixed samples </a:t>
            </a:r>
            <a:r>
              <a:rPr lang="en-GB" dirty="0">
                <a:latin typeface="Aptos" panose="020B0004020202020204" pitchFamily="34" charset="0"/>
              </a:rPr>
              <a:t>with different event-shifts to create </a:t>
            </a:r>
            <a:r>
              <a:rPr lang="en-GB" b="1" dirty="0">
                <a:latin typeface="Aptos" panose="020B0004020202020204" pitchFamily="34" charset="0"/>
              </a:rPr>
              <a:t>high statistics</a:t>
            </a:r>
            <a:r>
              <a:rPr lang="en-GB" dirty="0">
                <a:latin typeface="Aptos" panose="020B0004020202020204" pitchFamily="34" charset="0"/>
              </a:rPr>
              <a:t> background model</a:t>
            </a:r>
          </a:p>
          <a:p>
            <a:endParaRPr lang="en-GB" sz="1100" b="1" dirty="0">
              <a:latin typeface="Aptos" panose="020B0004020202020204" pitchFamily="34" charset="0"/>
            </a:endParaRPr>
          </a:p>
          <a:p>
            <a:pPr algn="ctr"/>
            <a:r>
              <a:rPr lang="en-GB" b="1" dirty="0">
                <a:latin typeface="Aptos" panose="020B0004020202020204" pitchFamily="34" charset="0"/>
              </a:rPr>
              <a:t>We use 2 ≤ </a:t>
            </a:r>
            <a:r>
              <a:rPr lang="en-GB" b="1" dirty="0" err="1">
                <a:latin typeface="Aptos" panose="020B0004020202020204" pitchFamily="34" charset="0"/>
              </a:rPr>
              <a:t>i</a:t>
            </a:r>
            <a:r>
              <a:rPr lang="en-GB" b="1" dirty="0">
                <a:latin typeface="Aptos" panose="020B0004020202020204" pitchFamily="34" charset="0"/>
              </a:rPr>
              <a:t> ≤ 101             ~1% uncertainty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E552D951-B380-FDF8-C4C5-6340D11E5B72}"/>
              </a:ext>
            </a:extLst>
          </p:cNvPr>
          <p:cNvSpPr/>
          <p:nvPr/>
        </p:nvSpPr>
        <p:spPr>
          <a:xfrm rot="18169629">
            <a:off x="6290158" y="5307633"/>
            <a:ext cx="1326458" cy="220848"/>
          </a:xfrm>
          <a:prstGeom prst="rightArrow">
            <a:avLst/>
          </a:prstGeom>
          <a:gradFill>
            <a:gsLst>
              <a:gs pos="100000">
                <a:srgbClr val="54A19C"/>
              </a:gs>
              <a:gs pos="54000">
                <a:srgbClr val="54A19C"/>
              </a:gs>
              <a:gs pos="0">
                <a:srgbClr val="7030A0"/>
              </a:gs>
            </a:gsLst>
            <a:path path="circle">
              <a:fillToRect l="100000" t="100000" r="100000" b="100000"/>
            </a:path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99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52D64-5F28-3BDC-F650-40303F9A7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7CE5424-5F9B-75E2-1402-AC7C1DB5DE8B}"/>
              </a:ext>
            </a:extLst>
          </p:cNvPr>
          <p:cNvSpPr/>
          <p:nvPr/>
        </p:nvSpPr>
        <p:spPr>
          <a:xfrm>
            <a:off x="964276" y="1629594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AC788-10F6-6C62-8581-095FB883B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D31A0-5718-794E-D915-54F570C67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8EF8ED-0A50-B411-FD98-5879656BC04B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19E1BF27-9A85-ECD3-E637-49C29C0E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Background Validation with MC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F931A3-92E6-CADC-7506-8C323A28D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B01E53-90FD-D623-3DE9-B302B2C0B198}"/>
              </a:ext>
            </a:extLst>
          </p:cNvPr>
          <p:cNvSpPr txBox="1"/>
          <p:nvPr/>
        </p:nvSpPr>
        <p:spPr>
          <a:xfrm>
            <a:off x="3964723" y="2501587"/>
            <a:ext cx="4068000" cy="173664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ptos" panose="020B0004020202020204" pitchFamily="34" charset="0"/>
              </a:rPr>
              <a:t>Excellent agreement observed</a:t>
            </a:r>
          </a:p>
          <a:p>
            <a:pPr algn="ctr"/>
            <a:r>
              <a:rPr lang="en-GB" sz="2400" dirty="0">
                <a:latin typeface="Aptos" panose="020B0004020202020204" pitchFamily="34" charset="0"/>
              </a:rPr>
              <a:t>Data-driven model validated for use in final fits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496EF4-5D7C-E57C-7A8E-0A47DADB3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09" y="2266289"/>
            <a:ext cx="3600000" cy="39909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DB3118-1E60-0AC0-E4A1-67DCA6E61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322" y="2266289"/>
            <a:ext cx="3600000" cy="399090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8D7D04-7F15-7EFB-A766-672749643C27}"/>
              </a:ext>
            </a:extLst>
          </p:cNvPr>
          <p:cNvCxnSpPr>
            <a:cxnSpLocks/>
          </p:cNvCxnSpPr>
          <p:nvPr/>
        </p:nvCxnSpPr>
        <p:spPr>
          <a:xfrm>
            <a:off x="1002141" y="3496056"/>
            <a:ext cx="828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422C3E-E17C-5BF8-EC9F-604AAF40AA7E}"/>
              </a:ext>
            </a:extLst>
          </p:cNvPr>
          <p:cNvCxnSpPr>
            <a:cxnSpLocks/>
          </p:cNvCxnSpPr>
          <p:nvPr/>
        </p:nvCxnSpPr>
        <p:spPr>
          <a:xfrm>
            <a:off x="9034798" y="3496056"/>
            <a:ext cx="648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66A129A-C113-BF2D-9C64-02D8342E8688}"/>
              </a:ext>
            </a:extLst>
          </p:cNvPr>
          <p:cNvSpPr txBox="1"/>
          <p:nvPr/>
        </p:nvSpPr>
        <p:spPr>
          <a:xfrm>
            <a:off x="1109287" y="1191710"/>
            <a:ext cx="100463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Create secondary background model using MC simulation to validate data-driven model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Simulate central SM processes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Overlay database of randomly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assigned pile-up protons taken from 2017 data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Model fake lepton contribution using same-sign lepton selection on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2F89F1-6248-BC62-17F2-5A51F1B29D0E}"/>
              </a:ext>
            </a:extLst>
          </p:cNvPr>
          <p:cNvSpPr txBox="1"/>
          <p:nvPr/>
        </p:nvSpPr>
        <p:spPr>
          <a:xfrm>
            <a:off x="4295466" y="4452449"/>
            <a:ext cx="4068000" cy="1464231"/>
          </a:xfrm>
          <a:prstGeom prst="roundRect">
            <a:avLst/>
          </a:prstGeom>
          <a:solidFill>
            <a:srgbClr val="7CA8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ptos" panose="020B0004020202020204" pitchFamily="34" charset="0"/>
              </a:rPr>
              <a:t>Distributions after track veto are normalised due to known mismodelling of underlying event</a:t>
            </a:r>
          </a:p>
          <a:p>
            <a:pPr algn="ctr"/>
            <a:r>
              <a:rPr lang="en-GB" sz="2000" b="1" dirty="0">
                <a:latin typeface="Aptos" panose="020B0004020202020204" pitchFamily="34" charset="0"/>
              </a:rPr>
              <a:t>Still good agreement</a:t>
            </a:r>
            <a:endParaRPr lang="en-GB" sz="2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72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6012F-E21E-1C0F-2ADF-A72F15A2D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B2837F5-1C73-9D4B-5E9B-31A1A2E6E708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606D5-F68F-B31A-40D6-A9C59C87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C0B26-EEBB-0373-89E3-EE6154F19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CB01CC9-52F5-14A1-1500-47F19B808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ptos" panose="020B0004020202020204" pitchFamily="34" charset="0"/>
              </a:rPr>
              <a:t>Signal-Induced Background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DBF912-F789-570A-FFC6-8DA20349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4276B3-38F1-9620-D939-805E3269D5CB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B907747-BDD5-56F8-648C-25D3C2C2150D}"/>
              </a:ext>
            </a:extLst>
          </p:cNvPr>
          <p:cNvCxnSpPr>
            <a:cxnSpLocks/>
          </p:cNvCxnSpPr>
          <p:nvPr/>
        </p:nvCxnSpPr>
        <p:spPr>
          <a:xfrm flipV="1">
            <a:off x="1109287" y="1118838"/>
            <a:ext cx="6061188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E5B8AA0-04B0-28D8-6C6C-30399355CD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713"/>
          <a:stretch/>
        </p:blipFill>
        <p:spPr>
          <a:xfrm>
            <a:off x="7316906" y="184360"/>
            <a:ext cx="2055371" cy="14386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12C867-0555-2838-AF9C-0A9E30ABB860}"/>
              </a:ext>
            </a:extLst>
          </p:cNvPr>
          <p:cNvSpPr txBox="1"/>
          <p:nvPr/>
        </p:nvSpPr>
        <p:spPr>
          <a:xfrm>
            <a:off x="861047" y="4296492"/>
            <a:ext cx="78166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Causes inaccurate reconstruction leading to significant smearing of the signal peak in the model (</a:t>
            </a:r>
            <a:r>
              <a:rPr lang="en-GB" b="1" dirty="0">
                <a:latin typeface="Aptos" panose="020B0004020202020204" pitchFamily="34" charset="0"/>
              </a:rPr>
              <a:t>values away from signal peak</a:t>
            </a:r>
            <a:r>
              <a:rPr lang="en-GB" dirty="0">
                <a:latin typeface="Aptos" panose="020B0004020202020204" pitchFamily="34" charset="0"/>
              </a:rPr>
              <a:t>):</a:t>
            </a:r>
            <a:endParaRPr lang="en-GB" baseline="-25000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Effect becomes large at extreme values of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X</a:t>
            </a:r>
            <a:r>
              <a:rPr lang="en-GB" dirty="0">
                <a:latin typeface="Aptos" panose="020B0004020202020204" pitchFamily="34" charset="0"/>
              </a:rPr>
              <a:t>, especially high values</a:t>
            </a:r>
          </a:p>
          <a:p>
            <a:pPr marL="800100" lvl="1" indent="-3429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More likely for signal protons to fall outside AFP acceptance</a:t>
            </a:r>
            <a:endParaRPr lang="en-GB" baseline="-25000" dirty="0">
              <a:latin typeface="Aptos" panose="020B00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FF1C9E8-C6F0-2E34-8870-6FFF87F3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799" y="2254937"/>
            <a:ext cx="5214082" cy="2134549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0879B74-8DDF-8424-485C-76D19552099A}"/>
              </a:ext>
            </a:extLst>
          </p:cNvPr>
          <p:cNvSpPr/>
          <p:nvPr/>
        </p:nvSpPr>
        <p:spPr>
          <a:xfrm>
            <a:off x="964277" y="5490906"/>
            <a:ext cx="7452387" cy="7357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ptos" panose="020B0004020202020204" pitchFamily="34" charset="0"/>
              </a:rPr>
              <a:t>Dominantly occurs for events </a:t>
            </a:r>
            <a:r>
              <a:rPr lang="en-GB" b="1" dirty="0">
                <a:latin typeface="Aptos" panose="020B0004020202020204" pitchFamily="34" charset="0"/>
              </a:rPr>
              <a:t>outside the fiducial selection</a:t>
            </a:r>
          </a:p>
          <a:p>
            <a:pPr algn="ctr"/>
            <a:r>
              <a:rPr lang="en-GB" dirty="0">
                <a:latin typeface="Aptos" panose="020B0004020202020204" pitchFamily="34" charset="0"/>
              </a:rPr>
              <a:t>These events are included as an </a:t>
            </a:r>
            <a:r>
              <a:rPr lang="en-GB" b="1" dirty="0">
                <a:latin typeface="Aptos" panose="020B0004020202020204" pitchFamily="34" charset="0"/>
              </a:rPr>
              <a:t>additional background component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728403-3412-EE8E-FFA2-0075054E83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6189" y="3835117"/>
            <a:ext cx="3600000" cy="2443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956609-4317-DC78-7F79-30F1AFBC0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6189" y="1537724"/>
            <a:ext cx="3600000" cy="24436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E040BB-2C5F-48A6-7B97-3EE94469D1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337"/>
          <a:stretch/>
        </p:blipFill>
        <p:spPr>
          <a:xfrm>
            <a:off x="9424791" y="68368"/>
            <a:ext cx="2658150" cy="16706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3F1FF5-2F46-E41B-8712-9280A6EBCA53}"/>
              </a:ext>
            </a:extLst>
          </p:cNvPr>
          <p:cNvSpPr txBox="1"/>
          <p:nvPr/>
        </p:nvSpPr>
        <p:spPr>
          <a:xfrm>
            <a:off x="861047" y="1125324"/>
            <a:ext cx="7816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Significant amount of </a:t>
            </a:r>
            <a:r>
              <a:rPr lang="en-GB" b="1" dirty="0">
                <a:latin typeface="Aptos" panose="020B0004020202020204" pitchFamily="34" charset="0"/>
              </a:rPr>
              <a:t>pile-up protons </a:t>
            </a:r>
            <a:r>
              <a:rPr lang="en-GB" dirty="0">
                <a:latin typeface="Aptos" panose="020B0004020202020204" pitchFamily="34" charset="0"/>
              </a:rPr>
              <a:t>detected in AFP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Signal protons can go undetected due to being </a:t>
            </a:r>
            <a:r>
              <a:rPr lang="en-GB" b="1" dirty="0">
                <a:latin typeface="Aptos" panose="020B0004020202020204" pitchFamily="34" charset="0"/>
              </a:rPr>
              <a:t>outside AFP acceptance</a:t>
            </a:r>
            <a:r>
              <a:rPr lang="en-GB" dirty="0">
                <a:latin typeface="Aptos" panose="020B0004020202020204" pitchFamily="34" charset="0"/>
              </a:rPr>
              <a:t> or detector inefficiency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Pile-up proton detected in its place will be accepted by the selection as a signal proton</a:t>
            </a:r>
          </a:p>
        </p:txBody>
      </p:sp>
    </p:spTree>
    <p:extLst>
      <p:ext uri="{BB962C8B-B14F-4D97-AF65-F5344CB8AC3E}">
        <p14:creationId xmlns:p14="http://schemas.microsoft.com/office/powerpoint/2010/main" val="22841469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D9E5C-1E20-FB3E-F1E7-0FA012465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2B0FEB-5974-DB20-8095-B39B1147A1A9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048C6-6539-1122-2043-DC0CA1CCB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C2286-803B-782A-6E9F-AAB00841B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874026-F27D-6412-C6E9-D6C7AE4B9107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CBAAF53D-A4A7-6335-A5E1-EF25FEE25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Systematics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9F096F-3AC6-D4EC-6808-60FAE7C28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C27EF1-CE35-5D87-BAB6-F5A657D3BDB5}"/>
              </a:ext>
            </a:extLst>
          </p:cNvPr>
          <p:cNvSpPr txBox="1"/>
          <p:nvPr/>
        </p:nvSpPr>
        <p:spPr>
          <a:xfrm>
            <a:off x="1109287" y="1191710"/>
            <a:ext cx="100463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Dominant systematic uncertainties arise from track veto and AFP in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signal simulation: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A25C3AB-464D-38DF-D3D1-92DE0FF97D78}"/>
              </a:ext>
            </a:extLst>
          </p:cNvPr>
          <p:cNvGrpSpPr/>
          <p:nvPr/>
        </p:nvGrpSpPr>
        <p:grpSpPr>
          <a:xfrm>
            <a:off x="240236" y="1779097"/>
            <a:ext cx="4037309" cy="4320000"/>
            <a:chOff x="8090456" y="1561041"/>
            <a:chExt cx="4037309" cy="430026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953EDE7-E62E-9E6D-7A63-32FBF2D10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28243" y="3038831"/>
              <a:ext cx="3960000" cy="2687999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C41736F-0E54-2C6A-F17A-7A018150B24E}"/>
                </a:ext>
              </a:extLst>
            </p:cNvPr>
            <p:cNvSpPr txBox="1"/>
            <p:nvPr/>
          </p:nvSpPr>
          <p:spPr>
            <a:xfrm>
              <a:off x="8202884" y="1573934"/>
              <a:ext cx="3810718" cy="1634490"/>
            </a:xfrm>
            <a:prstGeom prst="roundRect">
              <a:avLst/>
            </a:prstGeom>
            <a:noFill/>
            <a:ln w="38100">
              <a:noFill/>
            </a:ln>
          </p:spPr>
          <p:txBody>
            <a:bodyPr wrap="square">
              <a:spAutoFit/>
            </a:bodyPr>
            <a:lstStyle/>
            <a:p>
              <a:pPr algn="ctr" defTabSz="457200">
                <a:buClr>
                  <a:srgbClr val="1CADE4"/>
                </a:buClr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</a:rPr>
                <a:t>Uncertainty on signal efficiency of track veto</a:t>
              </a:r>
            </a:p>
            <a:p>
              <a:pPr algn="ctr" defTabSz="457200">
                <a:buClr>
                  <a:srgbClr val="1CADE4"/>
                </a:buClr>
              </a:pPr>
              <a:r>
                <a:rPr lang="en-GB" dirty="0">
                  <a:solidFill>
                    <a:prstClr val="black"/>
                  </a:solidFill>
                  <a:latin typeface="Aptos" panose="020B0004020202020204" pitchFamily="34" charset="0"/>
                </a:rPr>
                <a:t>Taken from difference between estimates obtained using two different methods</a:t>
              </a:r>
              <a:endPara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endParaRP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55E04F81-6BEA-75B1-C273-E2FB76D93879}"/>
                </a:ext>
              </a:extLst>
            </p:cNvPr>
            <p:cNvSpPr/>
            <p:nvPr/>
          </p:nvSpPr>
          <p:spPr>
            <a:xfrm>
              <a:off x="8090456" y="1561041"/>
              <a:ext cx="4037309" cy="4300262"/>
            </a:xfrm>
            <a:prstGeom prst="roundRect">
              <a:avLst>
                <a:gd name="adj" fmla="val 6402"/>
              </a:avLst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FCE8E92-85B7-B490-0704-012FACFB064B}"/>
              </a:ext>
            </a:extLst>
          </p:cNvPr>
          <p:cNvSpPr txBox="1"/>
          <p:nvPr/>
        </p:nvSpPr>
        <p:spPr>
          <a:xfrm>
            <a:off x="4718154" y="1779097"/>
            <a:ext cx="2925810" cy="4320000"/>
          </a:xfrm>
          <a:prstGeom prst="roundRect">
            <a:avLst>
              <a:gd name="adj" fmla="val 11452"/>
            </a:avLst>
          </a:prstGeom>
          <a:noFill/>
          <a:ln w="38100">
            <a:solidFill>
              <a:srgbClr val="54A19C"/>
            </a:solidFill>
          </a:ln>
        </p:spPr>
        <p:txBody>
          <a:bodyPr wrap="square" lIns="72000" tIns="36000" rIns="72000" bIns="36000" anchor="ctr">
            <a:spAutoFit/>
          </a:bodyPr>
          <a:lstStyle/>
          <a:p>
            <a:pPr rtl="0">
              <a:buNone/>
            </a:pPr>
            <a:endParaRPr lang="en-GB" sz="1800" b="1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rtl="0">
              <a:buNone/>
            </a:pPr>
            <a:endParaRPr lang="en-GB" b="1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rtl="0">
              <a:buNone/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Proton transport: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Modifies beam slope by ±50 </a:t>
            </a:r>
            <a:r>
              <a:rPr lang="el-GR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μ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rad</a:t>
            </a:r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  <a:p>
            <a:pPr rtl="0" fontAlgn="base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Global alignment: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Modifies global alignment of AFP stations by ±300 µm in x</a:t>
            </a:r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  <a:p>
            <a:pPr rtl="0" fontAlgn="base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Smearing: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Modifies width of distribution used to smear truth-level proton data by ±0.05 mm</a:t>
            </a:r>
          </a:p>
          <a:p>
            <a:pPr rtl="0" fontAlgn="base"/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4B226C-436F-DC1F-3194-479DCA6D6832}"/>
              </a:ext>
            </a:extLst>
          </p:cNvPr>
          <p:cNvSpPr txBox="1"/>
          <p:nvPr/>
        </p:nvSpPr>
        <p:spPr>
          <a:xfrm>
            <a:off x="4909783" y="1839967"/>
            <a:ext cx="2542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ptos Narrow" panose="020B0004020202020204" pitchFamily="34" charset="0"/>
              </a:rPr>
              <a:t>Uncertainties in AFP simulation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CF7BC5C-38C5-785B-6B01-15D40D746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1742" y="3090088"/>
            <a:ext cx="3062825" cy="3047499"/>
          </a:xfrm>
          <a:prstGeom prst="rect">
            <a:avLst/>
          </a:prstGeom>
          <a:ln w="76200">
            <a:solidFill>
              <a:srgbClr val="54A19C"/>
            </a:solidFill>
          </a:ln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6697AC-1BFD-0052-8AC5-FE85A1EDB079}"/>
              </a:ext>
            </a:extLst>
          </p:cNvPr>
          <p:cNvSpPr/>
          <p:nvPr/>
        </p:nvSpPr>
        <p:spPr>
          <a:xfrm>
            <a:off x="7871872" y="1787238"/>
            <a:ext cx="4142564" cy="1137506"/>
          </a:xfrm>
          <a:prstGeom prst="roundRect">
            <a:avLst/>
          </a:prstGeom>
          <a:solidFill>
            <a:srgbClr val="54A19C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ptos" panose="020B0004020202020204" pitchFamily="34" charset="0"/>
              </a:rPr>
              <a:t>Large variation in dominant proton systematics across signal mass range</a:t>
            </a:r>
          </a:p>
          <a:p>
            <a:pPr algn="ctr"/>
            <a:r>
              <a:rPr lang="en-GB" dirty="0">
                <a:latin typeface="Aptos" panose="020B0004020202020204" pitchFamily="34" charset="0"/>
              </a:rPr>
              <a:t>e.g. proton transport:</a:t>
            </a:r>
          </a:p>
        </p:txBody>
      </p:sp>
    </p:spTree>
    <p:extLst>
      <p:ext uri="{BB962C8B-B14F-4D97-AF65-F5344CB8AC3E}">
        <p14:creationId xmlns:p14="http://schemas.microsoft.com/office/powerpoint/2010/main" val="3270338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11C1D-BAD0-B280-D422-C924D7226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0BB3128-C5C1-796B-0E6C-5475A9AC7C8A}"/>
              </a:ext>
            </a:extLst>
          </p:cNvPr>
          <p:cNvGrpSpPr>
            <a:grpSpLocks noChangeAspect="1"/>
          </p:cNvGrpSpPr>
          <p:nvPr/>
        </p:nvGrpSpPr>
        <p:grpSpPr>
          <a:xfrm>
            <a:off x="3878875" y="4412829"/>
            <a:ext cx="7135535" cy="1644312"/>
            <a:chOff x="3571992" y="4673224"/>
            <a:chExt cx="5508000" cy="126926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264DC30-AF81-E0C5-E20D-1560CABAA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77" t="23389" r="-577" b="76039"/>
            <a:stretch>
              <a:fillRect/>
            </a:stretch>
          </p:blipFill>
          <p:spPr>
            <a:xfrm>
              <a:off x="3571992" y="5896768"/>
              <a:ext cx="5508000" cy="457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AEEBD83-4AF1-709C-BB67-C10DF5283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84643"/>
            <a:stretch>
              <a:fillRect/>
            </a:stretch>
          </p:blipFill>
          <p:spPr>
            <a:xfrm>
              <a:off x="3571992" y="4673224"/>
              <a:ext cx="5508000" cy="1227404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3109A4E-B526-8D7E-2C76-516B65632A41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D5292-7F90-EFD2-96FE-79B0BAF61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B52AC-5B6F-5EF2-C259-014AF100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C0EF85-B1B7-E275-C499-89FA66206DE1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01067784-50AE-3E94-209E-35EA9EB96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Systematics – Soft-Survival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E242C75-9419-113A-2C20-8673B7344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4CCCF8-151F-AD7A-606D-A4FDC40F9A39}"/>
              </a:ext>
            </a:extLst>
          </p:cNvPr>
          <p:cNvSpPr txBox="1"/>
          <p:nvPr/>
        </p:nvSpPr>
        <p:spPr>
          <a:xfrm>
            <a:off x="1109287" y="1191710"/>
            <a:ext cx="81417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Estimated effect of soft-survival on signal yield using photon-induced dilepton events simulated in SuperChic</a:t>
            </a:r>
          </a:p>
        </p:txBody>
      </p:sp>
      <p:pic>
        <p:nvPicPr>
          <p:cNvPr id="24" name="Google Shape;606;p56">
            <a:extLst>
              <a:ext uri="{FF2B5EF4-FFF2-40B4-BE49-F238E27FC236}">
                <a16:creationId xmlns:a16="http://schemas.microsoft.com/office/drawing/2014/main" id="{5B8598A1-FDA6-1B59-00C7-0C9DF91B651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663" y="2246781"/>
            <a:ext cx="2414373" cy="159709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4AC60E-9F57-8377-7C16-EA377551E59E}"/>
              </a:ext>
            </a:extLst>
          </p:cNvPr>
          <p:cNvSpPr txBox="1"/>
          <p:nvPr/>
        </p:nvSpPr>
        <p:spPr>
          <a:xfrm>
            <a:off x="6126480" y="2117264"/>
            <a:ext cx="2927023" cy="1856125"/>
          </a:xfrm>
          <a:prstGeom prst="roundRect">
            <a:avLst>
              <a:gd name="adj" fmla="val 10106"/>
            </a:avLst>
          </a:prstGeom>
          <a:noFill/>
          <a:ln w="38100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Calibri"/>
                <a:cs typeface="Calibri"/>
                <a:sym typeface="Calibri"/>
              </a:rPr>
              <a:t>Ratio fitted to linear parametrisation</a:t>
            </a:r>
          </a:p>
          <a:p>
            <a:r>
              <a:rPr lang="en-GB" sz="900" dirty="0">
                <a:latin typeface="Aptos" panose="020B0004020202020204" pitchFamily="34" charset="0"/>
                <a:ea typeface="Calibri"/>
                <a:cs typeface="Calibri"/>
                <a:sym typeface="Calibri"/>
              </a:rPr>
              <a:t> </a:t>
            </a:r>
          </a:p>
          <a:p>
            <a:pPr algn="ctr"/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 = 0.9387 - 0.000365 </a:t>
            </a:r>
            <a:r>
              <a:rPr lang="en-GB" b="1" dirty="0" err="1">
                <a:latin typeface="Aptos" panose="020B0004020202020204" pitchFamily="34" charset="0"/>
                <a:ea typeface="Calibri"/>
                <a:cs typeface="Calibri"/>
                <a:sym typeface="Calibri"/>
              </a:rPr>
              <a:t>m</a:t>
            </a:r>
            <a:r>
              <a:rPr lang="en-GB" b="1" baseline="-25000" dirty="0" err="1">
                <a:solidFill>
                  <a:srgbClr val="000000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sys</a:t>
            </a:r>
            <a:endParaRPr lang="en-GB" b="1" baseline="-25000" dirty="0">
              <a:solidFill>
                <a:srgbClr val="000000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algn="ctr"/>
            <a:r>
              <a:rPr lang="en-GB" sz="900" b="1" dirty="0">
                <a:latin typeface="Aptos" panose="020B0004020202020204" pitchFamily="34" charset="0"/>
                <a:ea typeface="Calibri"/>
                <a:cs typeface="Calibri"/>
                <a:sym typeface="Calibri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Calibri"/>
                <a:cs typeface="Calibri"/>
                <a:sym typeface="Calibri"/>
              </a:rPr>
              <a:t>Applied event-by-event to signal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07FAEA8-2623-C713-37D6-47ECFF6A80FC}"/>
              </a:ext>
            </a:extLst>
          </p:cNvPr>
          <p:cNvCxnSpPr>
            <a:cxnSpLocks/>
          </p:cNvCxnSpPr>
          <p:nvPr/>
        </p:nvCxnSpPr>
        <p:spPr>
          <a:xfrm flipH="1">
            <a:off x="10826495" y="4204988"/>
            <a:ext cx="804673" cy="1461302"/>
          </a:xfrm>
          <a:prstGeom prst="straightConnector1">
            <a:avLst/>
          </a:prstGeom>
          <a:ln w="38100">
            <a:solidFill>
              <a:srgbClr val="1482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oogle Shape;610;p56">
            <a:extLst>
              <a:ext uri="{FF2B5EF4-FFF2-40B4-BE49-F238E27FC236}">
                <a16:creationId xmlns:a16="http://schemas.microsoft.com/office/drawing/2014/main" id="{8FB4643C-994A-AA3A-7BBE-957E7B344AD9}"/>
              </a:ext>
            </a:extLst>
          </p:cNvPr>
          <p:cNvSpPr txBox="1"/>
          <p:nvPr/>
        </p:nvSpPr>
        <p:spPr>
          <a:xfrm>
            <a:off x="9138357" y="1918293"/>
            <a:ext cx="3004562" cy="2254066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1" wrap="square" lIns="72000" tIns="72000" rIns="72000" bIns="72000" anchor="ctr" anchorCtr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Only considered for the SuperChic models since the generator implements this effect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Scale factor applied as systematic variation  for MadGraph models</a:t>
            </a:r>
            <a:endParaRPr dirty="0">
              <a:solidFill>
                <a:schemeClr val="bg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A6681C9-974D-0246-ECB7-2CF500534EC1}"/>
              </a:ext>
            </a:extLst>
          </p:cNvPr>
          <p:cNvSpPr/>
          <p:nvPr/>
        </p:nvSpPr>
        <p:spPr>
          <a:xfrm>
            <a:off x="7824886" y="5634990"/>
            <a:ext cx="3001609" cy="324000"/>
          </a:xfrm>
          <a:prstGeom prst="roundRect">
            <a:avLst/>
          </a:prstGeom>
          <a:noFill/>
          <a:ln w="38100">
            <a:solidFill>
              <a:srgbClr val="1482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73A3788-15E7-7DFF-26A3-611C96641E3D}"/>
              </a:ext>
            </a:extLst>
          </p:cNvPr>
          <p:cNvSpPr/>
          <p:nvPr/>
        </p:nvSpPr>
        <p:spPr>
          <a:xfrm>
            <a:off x="6718751" y="5634990"/>
            <a:ext cx="762293" cy="324000"/>
          </a:xfrm>
          <a:prstGeom prst="roundRect">
            <a:avLst/>
          </a:prstGeom>
          <a:noFill/>
          <a:ln w="38100">
            <a:solidFill>
              <a:srgbClr val="2FBE9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CBBC3D9-EAC3-C43E-1144-FAF0DA0316DF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3429000" y="5796990"/>
            <a:ext cx="3289751" cy="223575"/>
          </a:xfrm>
          <a:prstGeom prst="straightConnector1">
            <a:avLst/>
          </a:prstGeom>
          <a:ln w="38100">
            <a:solidFill>
              <a:srgbClr val="2FBE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oogle Shape;610;p56">
            <a:extLst>
              <a:ext uri="{FF2B5EF4-FFF2-40B4-BE49-F238E27FC236}">
                <a16:creationId xmlns:a16="http://schemas.microsoft.com/office/drawing/2014/main" id="{79B7DA2C-A6E4-D582-CA9A-3FE37F003BF8}"/>
              </a:ext>
            </a:extLst>
          </p:cNvPr>
          <p:cNvSpPr txBox="1"/>
          <p:nvPr/>
        </p:nvSpPr>
        <p:spPr>
          <a:xfrm>
            <a:off x="64008" y="4434984"/>
            <a:ext cx="3662759" cy="170488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Systematic for SuperChic taken from studies of dilepton exclusive production</a:t>
            </a:r>
          </a:p>
          <a:p>
            <a:pPr algn="ctr"/>
            <a:endParaRPr lang="en-GB" sz="1050" dirty="0">
              <a:solidFill>
                <a:schemeClr val="bg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(</a:t>
            </a:r>
            <a:r>
              <a:rPr lang="en-GB" sz="1600" u="sng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arXiv:1708.04053</a:t>
            </a:r>
            <a:r>
              <a:rPr lang="en-GB" sz="1600" u="sng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, </a:t>
            </a:r>
            <a:r>
              <a:rPr lang="en-GB" sz="1600" u="sng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arXiv:2009.14537</a:t>
            </a:r>
            <a:r>
              <a:rPr lang="en-GB" sz="1600" u="sng" dirty="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)</a:t>
            </a:r>
            <a:endParaRPr lang="en-GB" sz="2000" dirty="0">
              <a:solidFill>
                <a:schemeClr val="bg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93E2C23-18F5-E5EA-FC9D-5E98603BD271}"/>
              </a:ext>
            </a:extLst>
          </p:cNvPr>
          <p:cNvSpPr/>
          <p:nvPr/>
        </p:nvSpPr>
        <p:spPr>
          <a:xfrm>
            <a:off x="2449373" y="2885939"/>
            <a:ext cx="466137" cy="31877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E967359-6630-96A7-E63B-7F6524AA3431}"/>
              </a:ext>
            </a:extLst>
          </p:cNvPr>
          <p:cNvGrpSpPr/>
          <p:nvPr/>
        </p:nvGrpSpPr>
        <p:grpSpPr>
          <a:xfrm>
            <a:off x="3000364" y="2098151"/>
            <a:ext cx="2387997" cy="1889718"/>
            <a:chOff x="3000364" y="2098151"/>
            <a:chExt cx="2387997" cy="188971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C45AC06-0D64-0BF1-93CD-0ABC98A168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94718" y="2098151"/>
              <a:ext cx="740006" cy="740006"/>
              <a:chOff x="3857668" y="2582988"/>
              <a:chExt cx="1440000" cy="144000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E0A4083-213B-BB8E-BC76-F27B50472695}"/>
                  </a:ext>
                </a:extLst>
              </p:cNvPr>
              <p:cNvGrpSpPr/>
              <p:nvPr/>
            </p:nvGrpSpPr>
            <p:grpSpPr>
              <a:xfrm>
                <a:off x="3857668" y="2582988"/>
                <a:ext cx="1440000" cy="1440000"/>
                <a:chOff x="4163438" y="1702340"/>
                <a:chExt cx="1440000" cy="1440000"/>
              </a:xfrm>
            </p:grpSpPr>
            <p:cxnSp>
              <p:nvCxnSpPr>
                <p:cNvPr id="3" name="Straight Connector 2">
                  <a:extLst>
                    <a:ext uri="{FF2B5EF4-FFF2-40B4-BE49-F238E27FC236}">
                      <a16:creationId xmlns:a16="http://schemas.microsoft.com/office/drawing/2014/main" id="{BC806B20-3BEA-EAD6-811A-3248D48D29E9}"/>
                    </a:ext>
                  </a:extLst>
                </p:cNvPr>
                <p:cNvCxnSpPr/>
                <p:nvPr/>
              </p:nvCxnSpPr>
              <p:spPr>
                <a:xfrm>
                  <a:off x="4182894" y="1702340"/>
                  <a:ext cx="0" cy="14400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8D1C6424-DC79-B208-E35A-66CD440135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63438" y="3136776"/>
                  <a:ext cx="1440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301CA86-F213-6249-1B40-C688CC1BCD0B}"/>
                  </a:ext>
                </a:extLst>
              </p:cNvPr>
              <p:cNvSpPr/>
              <p:nvPr/>
            </p:nvSpPr>
            <p:spPr>
              <a:xfrm>
                <a:off x="4047511" y="2996290"/>
                <a:ext cx="1079769" cy="1013894"/>
              </a:xfrm>
              <a:custGeom>
                <a:avLst/>
                <a:gdLst>
                  <a:gd name="csX0" fmla="*/ 0 w 1040859"/>
                  <a:gd name="csY0" fmla="*/ 1216172 h 1216172"/>
                  <a:gd name="csX1" fmla="*/ 496110 w 1040859"/>
                  <a:gd name="csY1" fmla="*/ 215 h 1216172"/>
                  <a:gd name="csX2" fmla="*/ 1040859 w 1040859"/>
                  <a:gd name="csY2" fmla="*/ 1138351 h 1216172"/>
                  <a:gd name="csX0" fmla="*/ 0 w 1079770"/>
                  <a:gd name="csY0" fmla="*/ 1216142 h 1235597"/>
                  <a:gd name="csX1" fmla="*/ 496110 w 1079770"/>
                  <a:gd name="csY1" fmla="*/ 185 h 1235597"/>
                  <a:gd name="csX2" fmla="*/ 1079770 w 1079770"/>
                  <a:gd name="csY2" fmla="*/ 1235597 h 1235597"/>
                  <a:gd name="csX0" fmla="*/ 0 w 1079770"/>
                  <a:gd name="csY0" fmla="*/ 1183590 h 1203045"/>
                  <a:gd name="csX1" fmla="*/ 291945 w 1079770"/>
                  <a:gd name="csY1" fmla="*/ 194 h 1203045"/>
                  <a:gd name="csX2" fmla="*/ 1079770 w 1079770"/>
                  <a:gd name="csY2" fmla="*/ 1203045 h 1203045"/>
                  <a:gd name="csX0" fmla="*/ 0 w 1079770"/>
                  <a:gd name="csY0" fmla="*/ 1193223 h 1212678"/>
                  <a:gd name="csX1" fmla="*/ 291945 w 1079770"/>
                  <a:gd name="csY1" fmla="*/ 9827 h 1212678"/>
                  <a:gd name="csX2" fmla="*/ 616247 w 1079770"/>
                  <a:gd name="csY2" fmla="*/ 893780 h 1212678"/>
                  <a:gd name="csX3" fmla="*/ 1079770 w 1079770"/>
                  <a:gd name="csY3" fmla="*/ 1212678 h 12126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1079770" h="1212678">
                    <a:moveTo>
                      <a:pt x="0" y="1193223"/>
                    </a:moveTo>
                    <a:cubicBezTo>
                      <a:pt x="161317" y="591729"/>
                      <a:pt x="118469" y="22797"/>
                      <a:pt x="291945" y="9827"/>
                    </a:cubicBezTo>
                    <a:cubicBezTo>
                      <a:pt x="413582" y="-96682"/>
                      <a:pt x="484943" y="693305"/>
                      <a:pt x="616247" y="893780"/>
                    </a:cubicBezTo>
                    <a:cubicBezTo>
                      <a:pt x="747551" y="1094255"/>
                      <a:pt x="1021446" y="1102927"/>
                      <a:pt x="1079770" y="1212678"/>
                    </a:cubicBezTo>
                  </a:path>
                </a:pathLst>
              </a:cu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3831A97-E369-69B9-B86D-DA74B5E168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94718" y="3247863"/>
              <a:ext cx="740006" cy="740006"/>
              <a:chOff x="3857668" y="2582988"/>
              <a:chExt cx="1440000" cy="1440000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1107BBA3-03E2-4A06-2C40-595F5CFBCCE2}"/>
                  </a:ext>
                </a:extLst>
              </p:cNvPr>
              <p:cNvGrpSpPr/>
              <p:nvPr/>
            </p:nvGrpSpPr>
            <p:grpSpPr>
              <a:xfrm>
                <a:off x="3857668" y="2582988"/>
                <a:ext cx="1440000" cy="1440000"/>
                <a:chOff x="4163438" y="1702340"/>
                <a:chExt cx="1440000" cy="1440000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8A50A04-B657-BD10-2593-DAD0F4EDAD42}"/>
                    </a:ext>
                  </a:extLst>
                </p:cNvPr>
                <p:cNvCxnSpPr/>
                <p:nvPr/>
              </p:nvCxnSpPr>
              <p:spPr>
                <a:xfrm>
                  <a:off x="4182894" y="1702340"/>
                  <a:ext cx="0" cy="14400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E86E1EB-0476-3384-38AC-C0C8D00A95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63438" y="3136776"/>
                  <a:ext cx="1440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EA232C0-DC12-7705-F2BD-BCE80269F832}"/>
                  </a:ext>
                </a:extLst>
              </p:cNvPr>
              <p:cNvSpPr/>
              <p:nvPr/>
            </p:nvSpPr>
            <p:spPr>
              <a:xfrm>
                <a:off x="4047511" y="2774588"/>
                <a:ext cx="1079770" cy="1235597"/>
              </a:xfrm>
              <a:custGeom>
                <a:avLst/>
                <a:gdLst>
                  <a:gd name="csX0" fmla="*/ 0 w 1040859"/>
                  <a:gd name="csY0" fmla="*/ 1216172 h 1216172"/>
                  <a:gd name="csX1" fmla="*/ 496110 w 1040859"/>
                  <a:gd name="csY1" fmla="*/ 215 h 1216172"/>
                  <a:gd name="csX2" fmla="*/ 1040859 w 1040859"/>
                  <a:gd name="csY2" fmla="*/ 1138351 h 1216172"/>
                  <a:gd name="csX0" fmla="*/ 0 w 1079770"/>
                  <a:gd name="csY0" fmla="*/ 1216142 h 1235597"/>
                  <a:gd name="csX1" fmla="*/ 496110 w 1079770"/>
                  <a:gd name="csY1" fmla="*/ 185 h 1235597"/>
                  <a:gd name="csX2" fmla="*/ 1079770 w 1079770"/>
                  <a:gd name="csY2" fmla="*/ 1235597 h 123559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</a:cxnLst>
                <a:rect l="l" t="t" r="r" b="b"/>
                <a:pathLst>
                  <a:path w="1079770" h="1235597">
                    <a:moveTo>
                      <a:pt x="0" y="1216142"/>
                    </a:moveTo>
                    <a:cubicBezTo>
                      <a:pt x="161317" y="614648"/>
                      <a:pt x="322634" y="13155"/>
                      <a:pt x="496110" y="185"/>
                    </a:cubicBezTo>
                    <a:cubicBezTo>
                      <a:pt x="669586" y="-12785"/>
                      <a:pt x="894133" y="660044"/>
                      <a:pt x="1079770" y="1235597"/>
                    </a:cubicBezTo>
                  </a:path>
                </a:pathLst>
              </a:cu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5E84435-7E98-E46A-184F-81249EC09BED}"/>
                </a:ext>
              </a:extLst>
            </p:cNvPr>
            <p:cNvCxnSpPr>
              <a:cxnSpLocks/>
            </p:cNvCxnSpPr>
            <p:nvPr/>
          </p:nvCxnSpPr>
          <p:spPr>
            <a:xfrm>
              <a:off x="3000364" y="3045326"/>
              <a:ext cx="116485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C481E7B-1128-5461-2BFE-60BEA2E8D34D}"/>
                </a:ext>
              </a:extLst>
            </p:cNvPr>
            <p:cNvGrpSpPr/>
            <p:nvPr/>
          </p:nvGrpSpPr>
          <p:grpSpPr>
            <a:xfrm>
              <a:off x="4648355" y="2675323"/>
              <a:ext cx="740006" cy="740006"/>
              <a:chOff x="5750710" y="2944455"/>
              <a:chExt cx="1029154" cy="1029154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D0C4F266-EE4F-2B2F-912A-49108532FF66}"/>
                  </a:ext>
                </a:extLst>
              </p:cNvPr>
              <p:cNvGrpSpPr/>
              <p:nvPr/>
            </p:nvGrpSpPr>
            <p:grpSpPr>
              <a:xfrm>
                <a:off x="5750710" y="2944455"/>
                <a:ext cx="1029154" cy="1029154"/>
                <a:chOff x="4163438" y="1702340"/>
                <a:chExt cx="1440000" cy="144000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EB5666FE-29CD-0C67-6477-E0029DED1938}"/>
                    </a:ext>
                  </a:extLst>
                </p:cNvPr>
                <p:cNvCxnSpPr/>
                <p:nvPr/>
              </p:nvCxnSpPr>
              <p:spPr>
                <a:xfrm>
                  <a:off x="4182894" y="1702340"/>
                  <a:ext cx="0" cy="14400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B88D8CE-517A-3169-5DE3-3727C387B5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63438" y="3136776"/>
                  <a:ext cx="1440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4FEEAF1-F3AA-5630-76C0-A0637B76C5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65775" y="3053646"/>
                <a:ext cx="828001" cy="828001"/>
              </a:xfrm>
              <a:prstGeom prst="line">
                <a:avLst/>
              </a:prstGeom>
              <a:ln w="38100">
                <a:solidFill>
                  <a:srgbClr val="4C77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EB5BA67-02AA-E7B3-86DC-5ED9D18544D9}"/>
                </a:ext>
              </a:extLst>
            </p:cNvPr>
            <p:cNvSpPr txBox="1"/>
            <p:nvPr/>
          </p:nvSpPr>
          <p:spPr>
            <a:xfrm>
              <a:off x="4209481" y="2722161"/>
              <a:ext cx="3946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/>
                <a:t>=</a:t>
              </a:r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5FF7E48-57B0-20FE-42BA-BC22E23A38B9}"/>
                </a:ext>
              </a:extLst>
            </p:cNvPr>
            <p:cNvSpPr txBox="1"/>
            <p:nvPr/>
          </p:nvSpPr>
          <p:spPr>
            <a:xfrm>
              <a:off x="3671021" y="2164643"/>
              <a:ext cx="578850" cy="265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  <a:latin typeface="Aptos" panose="020B0004020202020204" pitchFamily="34" charset="0"/>
                </a:rPr>
                <a:t>SS-on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23FE385-87C0-AA51-3515-CFBD9246FA78}"/>
                </a:ext>
              </a:extLst>
            </p:cNvPr>
            <p:cNvSpPr txBox="1"/>
            <p:nvPr/>
          </p:nvSpPr>
          <p:spPr>
            <a:xfrm>
              <a:off x="3663529" y="3221648"/>
              <a:ext cx="593834" cy="265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Aptos" panose="020B0004020202020204" pitchFamily="34" charset="0"/>
                </a:rPr>
                <a:t>SS-off</a:t>
              </a:r>
            </a:p>
          </p:txBody>
        </p:sp>
      </p:grp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481E9947-DE95-AE2C-AB2D-0726F6A809F8}"/>
              </a:ext>
            </a:extLst>
          </p:cNvPr>
          <p:cNvSpPr/>
          <p:nvPr/>
        </p:nvSpPr>
        <p:spPr>
          <a:xfrm>
            <a:off x="5527079" y="2885939"/>
            <a:ext cx="466137" cy="31877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4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D50CE-2DC3-CD50-682E-E5923B2AC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1147E9-7EF1-E07E-4D26-8769D4F9B9B3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D6AF3-1F16-E6CB-22E1-DBD68C26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39189-4937-E31D-184D-BFB6945F0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60913D-236B-67AE-D7E1-D3891C809E2B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345838F-4811-199B-38B2-654943287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Large Hadron Collider (LHC)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A8B9B1-7894-1C0E-D185-AA82C3039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FCDED3-5FAB-081E-D96D-268DC611B744}"/>
                  </a:ext>
                </a:extLst>
              </p:cNvPr>
              <p:cNvSpPr txBox="1"/>
              <p:nvPr/>
            </p:nvSpPr>
            <p:spPr>
              <a:xfrm>
                <a:off x="356615" y="1220257"/>
                <a:ext cx="4822803" cy="48351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457200">
                  <a:buClr>
                    <a:srgbClr val="1CADE4"/>
                  </a:buClr>
                </a:pPr>
                <a:r>
                  <a:rPr lang="en-GB" sz="20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The </a:t>
                </a:r>
                <a:r>
                  <a:rPr lang="en-GB" sz="2000" b="1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largest particle accelerator</a:t>
                </a:r>
                <a:r>
                  <a:rPr lang="en-GB" sz="20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 ever built</a:t>
                </a:r>
              </a:p>
              <a:p>
                <a:pPr marL="285750" indent="-285750" defTabSz="457200">
                  <a:buClr>
                    <a:srgbClr val="1CADE4"/>
                  </a:buClr>
                  <a:buFont typeface="Arial" panose="020B0604020202020204" pitchFamily="34" charset="0"/>
                  <a:buChar char="•"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26.7 km circumference</a:t>
                </a:r>
                <a:endParaRPr lang="en-GB" dirty="0">
                  <a:solidFill>
                    <a:prstClr val="black"/>
                  </a:solidFill>
                  <a:latin typeface="Aptos" panose="020B0004020202020204" pitchFamily="34" charset="0"/>
                </a:endParaRPr>
              </a:p>
              <a:p>
                <a:pPr marL="285750" indent="-285750" defTabSz="457200">
                  <a:buClr>
                    <a:srgbClr val="1CADE4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100 m below the surface of the Swiss-French border at CERN</a:t>
                </a:r>
              </a:p>
              <a:p>
                <a:pPr marL="285750" indent="-285750" defTabSz="457200">
                  <a:buClr>
                    <a:srgbClr val="1CADE4"/>
                  </a:buClr>
                  <a:buFont typeface="Arial" panose="020B0604020202020204" pitchFamily="34" charset="0"/>
                  <a:buChar char="•"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Colliding protons together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 at centre</a:t>
                </a: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-of-mass energies up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 = 13.6 TeV</a:t>
                </a:r>
              </a:p>
              <a:p>
                <a:pPr marL="285750" indent="-285750" defTabSz="457200">
                  <a:buClr>
                    <a:srgbClr val="1CADE4"/>
                  </a:buClr>
                  <a:buFont typeface="Arial" panose="020B0604020202020204" pitchFamily="34" charset="0"/>
                  <a:buChar char="•"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At full capacity, each beam comprises 2,556 bunches of protons, each containing around 10</a:t>
                </a:r>
                <a:r>
                  <a:rPr kumimoji="0" lang="en-GB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11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 protons and undergoing 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</a:rPr>
                  <a:t>collisions every 25 ns</a:t>
                </a:r>
              </a:p>
              <a:p>
                <a:pPr marL="285750" indent="-285750" defTabSz="457200">
                  <a:buClr>
                    <a:srgbClr val="1CADE4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When proton bunches cross over, </a:t>
                </a:r>
                <a:r>
                  <a:rPr lang="en-GB" b="1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multiple proton-proton interactions</a:t>
                </a: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 occur simultaneously (~40 on average in 2017)</a:t>
                </a:r>
              </a:p>
              <a:p>
                <a:pPr marL="742950" lvl="1" indent="-285750" defTabSz="457200">
                  <a:buClr>
                    <a:srgbClr val="1CADE4"/>
                  </a:buClr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Typically, at most only 1 “event of interest” per bunch crossing</a:t>
                </a:r>
              </a:p>
              <a:p>
                <a:pPr marL="742950" lvl="1" indent="-285750" defTabSz="457200">
                  <a:buClr>
                    <a:srgbClr val="1CADE4"/>
                  </a:buClr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Additional interactions referred to as “</a:t>
                </a:r>
                <a:r>
                  <a:rPr lang="en-GB" b="1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pile-up</a:t>
                </a:r>
                <a:r>
                  <a:rPr lang="en-GB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”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FCDED3-5FAB-081E-D96D-268DC611B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5" y="1220257"/>
                <a:ext cx="4822803" cy="4835106"/>
              </a:xfrm>
              <a:prstGeom prst="rect">
                <a:avLst/>
              </a:prstGeom>
              <a:blipFill>
                <a:blip r:embed="rId2"/>
                <a:stretch>
                  <a:fillRect l="-1263" t="-631" r="-1768" b="-1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1EEB3A59-B995-4E62-921C-AB3D6751F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5" y="1132604"/>
            <a:ext cx="6938767" cy="5204075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22B3BAE-5334-C9B4-7774-7BB7775B3897}"/>
              </a:ext>
            </a:extLst>
          </p:cNvPr>
          <p:cNvSpPr/>
          <p:nvPr/>
        </p:nvSpPr>
        <p:spPr>
          <a:xfrm>
            <a:off x="5774809" y="5449562"/>
            <a:ext cx="6128691" cy="737696"/>
          </a:xfrm>
          <a:prstGeom prst="roundRect">
            <a:avLst/>
          </a:prstGeom>
          <a:solidFill>
            <a:srgbClr val="88BFE8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195481"/>
                </a:solidFill>
                <a:latin typeface="Aptos" panose="020B0004020202020204" pitchFamily="34" charset="0"/>
              </a:rPr>
              <a:t>Several detectors positioned around the beamline to record the products of proton-proton collisions</a:t>
            </a:r>
          </a:p>
        </p:txBody>
      </p:sp>
    </p:spTree>
    <p:extLst>
      <p:ext uri="{BB962C8B-B14F-4D97-AF65-F5344CB8AC3E}">
        <p14:creationId xmlns:p14="http://schemas.microsoft.com/office/powerpoint/2010/main" val="2428493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483AA-E7D6-E9D7-AF12-72F37CAFE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DB0AE3-A22F-1C16-A9E9-C46D8DFA2283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21573-A39A-8563-E0C5-FEDE8D38E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3AE7F-E86D-73E5-C0BD-302C03680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19E8EF-AFD6-370B-322C-06A947A722B2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82D4B77C-6763-BC05-EE7B-D478EC0B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Statistical Analysis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90E71BC-B266-BBAA-4B63-A657CD9A3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8B7CBF-8020-4BF5-D08F-92BC0DB37677}"/>
              </a:ext>
            </a:extLst>
          </p:cNvPr>
          <p:cNvSpPr txBox="1"/>
          <p:nvPr/>
        </p:nvSpPr>
        <p:spPr>
          <a:xfrm>
            <a:off x="1109287" y="1191710"/>
            <a:ext cx="100463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Originally used 50 GeV bins across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full 0 ≤ 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m</a:t>
            </a:r>
            <a:r>
              <a:rPr lang="en-GB" sz="2000" baseline="-25000" dirty="0" err="1">
                <a:solidFill>
                  <a:prstClr val="black"/>
                </a:solidFill>
                <a:latin typeface="Aptos" panose="020B0004020202020204" pitchFamily="34" charset="0"/>
              </a:rPr>
              <a:t>X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≤1000 GeV range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Due to low data and signal model statistics in signal region, switched to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single bin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approach using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mass window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around hypothesised signal mass: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697DC0-9CD3-1B8A-CD9B-2D2F47D49C43}"/>
              </a:ext>
            </a:extLst>
          </p:cNvPr>
          <p:cNvSpPr txBox="1"/>
          <p:nvPr/>
        </p:nvSpPr>
        <p:spPr>
          <a:xfrm>
            <a:off x="6025896" y="2746170"/>
            <a:ext cx="5530870" cy="2962513"/>
          </a:xfrm>
          <a:prstGeom prst="roundRect">
            <a:avLst/>
          </a:prstGeom>
          <a:solidFill>
            <a:srgbClr val="A0D1F6"/>
          </a:solidFill>
          <a:ln w="38100">
            <a:solidFill>
              <a:srgbClr val="1482D1"/>
            </a:solidFill>
          </a:ln>
        </p:spPr>
        <p:txBody>
          <a:bodyPr wrap="square" numCol="2">
            <a:spAutoFit/>
          </a:bodyPr>
          <a:lstStyle/>
          <a:p>
            <a:pPr marL="285750" indent="-285750" defTabSz="4572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prstClr val="black"/>
                </a:solidFill>
                <a:latin typeface="Aptos" panose="020B0004020202020204" pitchFamily="34" charset="0"/>
              </a:rPr>
              <a:t>Removed fit stability issues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Mass window reduced signal-induced background to negligible levels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Reduction in sensitivity (up to factor of 2)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2400" dirty="0">
                <a:solidFill>
                  <a:prstClr val="black"/>
                </a:solidFill>
                <a:latin typeface="Aptos" panose="020B0004020202020204" pitchFamily="34" charset="0"/>
              </a:rPr>
              <a:t>Wider bins required at tail masses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F5D643-CC85-3A01-771E-C580A474F9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8246"/>
          <a:stretch>
            <a:fillRect/>
          </a:stretch>
        </p:blipFill>
        <p:spPr>
          <a:xfrm>
            <a:off x="1656677" y="2355508"/>
            <a:ext cx="3617663" cy="356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24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F7F72-8E9B-FA2D-776C-4AD3F8973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AB0F46-0958-948C-7518-2F8C8F74F7A6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1AC54-988B-A876-7860-6C33B4601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E614F-2752-7029-A01E-809D79E1E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DAB7CB-1669-1C60-0275-499C52287C8B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3504FE6-5EF5-D0C1-5F9F-8A4F6622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Control Regions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F51ACE-30CC-9059-60F0-129A6E58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A8C8EA-F58B-A503-6770-83F7348CE0F3}"/>
              </a:ext>
            </a:extLst>
          </p:cNvPr>
          <p:cNvSpPr txBox="1"/>
          <p:nvPr/>
        </p:nvSpPr>
        <p:spPr>
          <a:xfrm>
            <a:off x="1109287" y="1145990"/>
            <a:ext cx="10293281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Data-driven background model normalised with respect to a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ptos" panose="020B0004020202020204" pitchFamily="34" charset="0"/>
              </a:rPr>
              <a:t>control region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, t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o avoid bias from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potential signal contamination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in the data: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Defined as </a:t>
            </a:r>
            <a:r>
              <a:rPr kumimoji="0" lang="en-GB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</a:t>
            </a:r>
            <a:r>
              <a:rPr kumimoji="0" lang="en-GB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X</a:t>
            </a:r>
            <a:r>
              <a:rPr kumimoji="0" lang="en-GB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range outside the </a:t>
            </a:r>
            <a:r>
              <a:rPr kumimoji="0" lang="en-GB" b="1" i="0" u="none" strike="noStrike" kern="1200" cap="none" spc="0" normalizeH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ptos" panose="020B0004020202020204" pitchFamily="34" charset="0"/>
              </a:rPr>
              <a:t>signal mass window</a:t>
            </a:r>
            <a:r>
              <a:rPr kumimoji="0" lang="en-GB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for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each signal model</a:t>
            </a: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~100 GeV gap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imposed on either side for most mass points to ensure no signal contamination</a:t>
            </a: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Control region range extended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for low signal mass due to low statistics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Approach verified using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signal injection tests</a:t>
            </a: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S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ignal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injected into data had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no effect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on resulting background normalisation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E0ED133-EAC6-9794-D098-0A1DFE99AF7A}"/>
              </a:ext>
            </a:extLst>
          </p:cNvPr>
          <p:cNvGrpSpPr>
            <a:grpSpLocks noChangeAspect="1"/>
          </p:cNvGrpSpPr>
          <p:nvPr/>
        </p:nvGrpSpPr>
        <p:grpSpPr>
          <a:xfrm>
            <a:off x="3662224" y="2692888"/>
            <a:ext cx="4867553" cy="2939815"/>
            <a:chOff x="3925996" y="2939777"/>
            <a:chExt cx="4276001" cy="25825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D3DE58C-54E2-0C90-4D98-2615AFBB3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5996" y="2939777"/>
              <a:ext cx="4248569" cy="2582540"/>
            </a:xfrm>
            <a:prstGeom prst="rect">
              <a:avLst/>
            </a:prstGeom>
          </p:spPr>
        </p:pic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180D1FF-9F74-56DB-F67C-2454C3ECE087}"/>
                </a:ext>
              </a:extLst>
            </p:cNvPr>
            <p:cNvSpPr/>
            <p:nvPr/>
          </p:nvSpPr>
          <p:spPr>
            <a:xfrm>
              <a:off x="6592824" y="2971047"/>
              <a:ext cx="1609173" cy="2520000"/>
            </a:xfrm>
            <a:prstGeom prst="roundRect">
              <a:avLst>
                <a:gd name="adj" fmla="val 5870"/>
              </a:avLst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315B1B5-4BDC-4986-47A8-6A0588B8247E}"/>
                </a:ext>
              </a:extLst>
            </p:cNvPr>
            <p:cNvSpPr/>
            <p:nvPr/>
          </p:nvSpPr>
          <p:spPr>
            <a:xfrm>
              <a:off x="5209032" y="2971047"/>
              <a:ext cx="1332000" cy="2520000"/>
            </a:xfrm>
            <a:prstGeom prst="roundRect">
              <a:avLst>
                <a:gd name="adj" fmla="val 8429"/>
              </a:avLst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F950439-C4EA-A16B-3852-1AA0574CFB5C}"/>
              </a:ext>
            </a:extLst>
          </p:cNvPr>
          <p:cNvSpPr txBox="1"/>
          <p:nvPr/>
        </p:nvSpPr>
        <p:spPr>
          <a:xfrm>
            <a:off x="9098280" y="3365324"/>
            <a:ext cx="2304288" cy="1464231"/>
          </a:xfrm>
          <a:prstGeom prst="roundRect">
            <a:avLst/>
          </a:prstGeom>
          <a:solidFill>
            <a:srgbClr val="FFC39B"/>
          </a:solidFill>
          <a:ln w="57150">
            <a:solidFill>
              <a:srgbClr val="FF6600"/>
            </a:solidFill>
          </a:ln>
        </p:spPr>
        <p:txBody>
          <a:bodyPr wrap="square" anchor="ctr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sz="2000" dirty="0">
                <a:solidFill>
                  <a:srgbClr val="923B00"/>
                </a:solidFill>
                <a:latin typeface="Aptos" panose="020B0004020202020204" pitchFamily="34" charset="0"/>
              </a:rPr>
              <a:t>Simultaneous fit performed across signal and control regions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923B00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32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EF3B6-6A55-0198-A51F-BACA1B91F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6C830C-A80D-7400-7143-63D3B7ED95D0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BB8A1-84E0-6297-1B8C-CDE0E3B3A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69D7E-4AAA-5EAC-8BF5-50EB5B36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2A25C3-C99D-8E07-D585-25CB840D9DA4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2A38A09B-D388-95BA-4A3E-A808613BF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Results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E17FAD-63BA-7035-85A6-B3783E8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3DDAEC-6CDD-0771-2300-9B96FBA0DCCE}"/>
              </a:ext>
            </a:extLst>
          </p:cNvPr>
          <p:cNvSpPr txBox="1"/>
          <p:nvPr/>
        </p:nvSpPr>
        <p:spPr>
          <a:xfrm>
            <a:off x="1109287" y="1191710"/>
            <a:ext cx="10046393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Perform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likelihood fit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between observed data and signal + background model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Simple fits due to single-binned approach</a:t>
            </a:r>
          </a:p>
          <a:p>
            <a:pPr defTabSz="457200">
              <a:buClr>
                <a:srgbClr val="1CADE4"/>
              </a:buClr>
            </a:pPr>
            <a:endParaRPr lang="en-GB" sz="12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defTabSz="457200">
              <a:buClr>
                <a:srgbClr val="1CADE4"/>
              </a:buClr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Pre and post fit distributions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for each signal model and mass: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Pre-fit signals are normalised to 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5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0 fb for reference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A21E4C-0AD7-1CB1-8976-5148438201AE}"/>
              </a:ext>
            </a:extLst>
          </p:cNvPr>
          <p:cNvSpPr txBox="1"/>
          <p:nvPr/>
        </p:nvSpPr>
        <p:spPr>
          <a:xfrm>
            <a:off x="1931610" y="5507550"/>
            <a:ext cx="8328780" cy="783193"/>
          </a:xfrm>
          <a:prstGeom prst="roundRect">
            <a:avLst/>
          </a:prstGeom>
          <a:solidFill>
            <a:srgbClr val="99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ptos" panose="020B0004020202020204" pitchFamily="34" charset="0"/>
              </a:rPr>
              <a:t>Equal number of cases with excess and lack of observed data compared to background prediction – </a:t>
            </a:r>
            <a:r>
              <a:rPr lang="en-GB" sz="2000" b="1" dirty="0">
                <a:latin typeface="Aptos" panose="020B0004020202020204" pitchFamily="34" charset="0"/>
              </a:rPr>
              <a:t>no significant signal observed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612834-857E-85BA-C48D-3B5FE4C1F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41" y="2672890"/>
            <a:ext cx="3420000" cy="2724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0B925-9505-F88F-AB7F-558CC607E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185" y="2672890"/>
            <a:ext cx="3420000" cy="27249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6D14C1-F711-4778-A192-14C5E5015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828" y="2672890"/>
            <a:ext cx="3420000" cy="272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33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70004-597C-04B2-271A-DC5A36E58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82B0C60-A95C-04E9-1717-846D65F2FDF3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72CE1-1F6B-B435-7681-321074829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844A1-A445-C539-3F8F-67017861D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D0A834-0EE2-3897-EF38-A212912126DA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19216BD8-DAE0-6279-205B-4C972C4D7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Results – Signal Cross Section Upper Limits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1F0823-7DC0-CA1C-04D5-199CF5DC7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13DE6A-3A4C-540D-192B-40A18EDFBD01}"/>
              </a:ext>
            </a:extLst>
          </p:cNvPr>
          <p:cNvSpPr txBox="1"/>
          <p:nvPr/>
        </p:nvSpPr>
        <p:spPr>
          <a:xfrm>
            <a:off x="1109287" y="1133342"/>
            <a:ext cx="100463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latin typeface="Aptos" panose="020B0004020202020204" pitchFamily="34" charset="0"/>
              </a:rPr>
              <a:t>No significant deviations from SM so upper limits are set at 95% CL on the </a:t>
            </a:r>
            <a:r>
              <a:rPr lang="en-GB" sz="2000" b="1" dirty="0">
                <a:latin typeface="Aptos" panose="020B0004020202020204" pitchFamily="34" charset="0"/>
              </a:rPr>
              <a:t>signal fiducial cross section</a:t>
            </a:r>
            <a:r>
              <a:rPr lang="en-GB" sz="2000" dirty="0">
                <a:latin typeface="Aptos" panose="020B0004020202020204" pitchFamily="34" charset="0"/>
              </a:rPr>
              <a:t> for each model with CL</a:t>
            </a:r>
            <a:r>
              <a:rPr lang="en-GB" sz="2000" baseline="-25000" dirty="0">
                <a:latin typeface="Aptos" panose="020B0004020202020204" pitchFamily="34" charset="0"/>
              </a:rPr>
              <a:t>s</a:t>
            </a:r>
            <a:r>
              <a:rPr lang="en-GB" sz="2000" dirty="0">
                <a:latin typeface="Aptos" panose="020B0004020202020204" pitchFamily="34" charset="0"/>
              </a:rPr>
              <a:t> method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4A1FEC-1FE9-754A-B6E3-C435E38E9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24" y="1760217"/>
            <a:ext cx="3697096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F19FAF-6A4E-80C5-58CD-332DF5560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6116" y="1760217"/>
            <a:ext cx="3697096" cy="36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D865AC-6AFD-A820-6BBC-56FB4A496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408" y="1760217"/>
            <a:ext cx="3697096" cy="36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83F439-4C83-5F3A-1139-5DB836D0C48C}"/>
              </a:ext>
            </a:extLst>
          </p:cNvPr>
          <p:cNvSpPr txBox="1"/>
          <p:nvPr/>
        </p:nvSpPr>
        <p:spPr>
          <a:xfrm>
            <a:off x="1720442" y="5341999"/>
            <a:ext cx="8751116" cy="91940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ptos" panose="020B0004020202020204" pitchFamily="34" charset="0"/>
              </a:rPr>
              <a:t>Very similar limits around O(10) fb obtained for each model despite significant difference in kinematics</a:t>
            </a:r>
          </a:p>
        </p:txBody>
      </p:sp>
    </p:spTree>
    <p:extLst>
      <p:ext uri="{BB962C8B-B14F-4D97-AF65-F5344CB8AC3E}">
        <p14:creationId xmlns:p14="http://schemas.microsoft.com/office/powerpoint/2010/main" val="14472570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E12AD-2412-A029-C02A-4372951E6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3E46F1-8B85-5129-7AF9-844ACE4B37D9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412D5-F224-B8B1-D32F-CC07C9D31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78AB-26BD-2096-4C1C-4C5A057DB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CC0415-7BE4-7ED8-83D9-692B262965B9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5EEB3EC4-E046-9698-65FE-5D36D2BB8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Results – CMS Comparison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3F0C06-90FC-7447-F8B4-9287F36E7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ACECF-E9AF-8E84-4C64-A1E6AA72F475}"/>
              </a:ext>
            </a:extLst>
          </p:cNvPr>
          <p:cNvSpPr txBox="1"/>
          <p:nvPr/>
        </p:nvSpPr>
        <p:spPr>
          <a:xfrm>
            <a:off x="1109288" y="1191710"/>
            <a:ext cx="573101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GB" dirty="0">
                <a:latin typeface="Aptos" panose="020B0004020202020204" pitchFamily="34" charset="0"/>
              </a:rPr>
              <a:t>Compare to limits from similar </a:t>
            </a:r>
            <a:r>
              <a:rPr lang="en-GB" dirty="0">
                <a:latin typeface="Aptos" panose="020B0004020202020204" pitchFamily="34" charset="0"/>
                <a:hlinkClick r:id="rId2"/>
              </a:rPr>
              <a:t>CMS analysis</a:t>
            </a:r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fontAlgn="base"/>
            <a:endParaRPr lang="en-GB" dirty="0">
              <a:latin typeface="Aptos" panose="020B0004020202020204" pitchFamily="34" charset="0"/>
            </a:endParaRPr>
          </a:p>
          <a:p>
            <a:pPr marL="285750" indent="-285750" fontAlgn="base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Use </a:t>
            </a:r>
            <a:r>
              <a:rPr lang="en-GB" b="1" dirty="0">
                <a:latin typeface="Aptos" panose="020B0004020202020204" pitchFamily="34" charset="0"/>
              </a:rPr>
              <a:t>SuperChic </a:t>
            </a:r>
            <a:r>
              <a:rPr lang="en-GB" b="1" dirty="0" err="1">
                <a:latin typeface="Aptos" panose="020B0004020202020204" pitchFamily="34" charset="0"/>
              </a:rPr>
              <a:t>Z+X</a:t>
            </a:r>
            <a:r>
              <a:rPr lang="en-GB" b="1" dirty="0">
                <a:latin typeface="Aptos" panose="020B0004020202020204" pitchFamily="34" charset="0"/>
              </a:rPr>
              <a:t> model</a:t>
            </a:r>
            <a:r>
              <a:rPr lang="en-GB" dirty="0">
                <a:latin typeface="Aptos" panose="020B0004020202020204" pitchFamily="34" charset="0"/>
              </a:rPr>
              <a:t> – designed to be equivalent to the CMS model</a:t>
            </a:r>
          </a:p>
          <a:p>
            <a:pPr marL="285750" indent="-285750" fontAlgn="base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Scale ATLAS limits </a:t>
            </a:r>
            <a:r>
              <a:rPr lang="en-GB" b="1" dirty="0">
                <a:latin typeface="Aptos" panose="020B0004020202020204" pitchFamily="34" charset="0"/>
              </a:rPr>
              <a:t>to CMS’s fiducial region</a:t>
            </a:r>
          </a:p>
          <a:p>
            <a:pPr marL="285750" indent="-285750" fontAlgn="base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Compare results with </a:t>
            </a:r>
            <a:r>
              <a:rPr lang="en-GB" b="1" dirty="0">
                <a:latin typeface="Aptos" panose="020B0004020202020204" pitchFamily="34" charset="0"/>
              </a:rPr>
              <a:t>no soft-survival </a:t>
            </a:r>
            <a:r>
              <a:rPr lang="en-GB" dirty="0">
                <a:latin typeface="Aptos" panose="020B0004020202020204" pitchFamily="34" charset="0"/>
              </a:rPr>
              <a:t>included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7B3872-864B-9D9E-EE88-7B984A54DA66}"/>
              </a:ext>
            </a:extLst>
          </p:cNvPr>
          <p:cNvSpPr txBox="1"/>
          <p:nvPr/>
        </p:nvSpPr>
        <p:spPr>
          <a:xfrm>
            <a:off x="1109287" y="1657364"/>
            <a:ext cx="5573235" cy="13280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CMS have </a:t>
            </a:r>
            <a:r>
              <a:rPr lang="en-GB" b="1" dirty="0">
                <a:latin typeface="Aptos" panose="020B0004020202020204" pitchFamily="34" charset="0"/>
              </a:rPr>
              <a:t>larger dataset</a:t>
            </a:r>
            <a:r>
              <a:rPr lang="en-GB" dirty="0">
                <a:latin typeface="Aptos" panose="020B0004020202020204" pitchFamily="34" charset="0"/>
              </a:rPr>
              <a:t> (37.2 fb</a:t>
            </a:r>
            <a:r>
              <a:rPr lang="en-GB" baseline="30000" dirty="0">
                <a:latin typeface="Aptos" panose="020B0004020202020204" pitchFamily="34" charset="0"/>
              </a:rPr>
              <a:t>-1</a:t>
            </a:r>
            <a:r>
              <a:rPr lang="en-GB" dirty="0">
                <a:latin typeface="Aptos" panose="020B0004020202020204" pitchFamily="34" charset="0"/>
              </a:rPr>
              <a:t> vs 14.6 fb</a:t>
            </a:r>
            <a:r>
              <a:rPr lang="en-GB" baseline="30000" dirty="0">
                <a:latin typeface="Aptos" panose="020B0004020202020204" pitchFamily="34" charset="0"/>
              </a:rPr>
              <a:t>-1</a:t>
            </a:r>
            <a:r>
              <a:rPr lang="en-GB" dirty="0">
                <a:latin typeface="Aptos" panose="020B0004020202020204" pitchFamily="34" charset="0"/>
              </a:rPr>
              <a:t>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CMS CT-PPS detector has much higher upper limit on proton ξ  than AFP (0.20 vs 0.12)</a:t>
            </a:r>
          </a:p>
          <a:p>
            <a:pPr marL="742950" lvl="1" indent="-285750" fontAlgn="base">
              <a:buFont typeface="Wingdings" panose="05000000000000000000" pitchFamily="2" charset="2"/>
              <a:buChar char="Ø"/>
            </a:pPr>
            <a:r>
              <a:rPr lang="en-GB" b="1" dirty="0">
                <a:latin typeface="Aptos" panose="020B0004020202020204" pitchFamily="34" charset="0"/>
              </a:rPr>
              <a:t>Much higher missing mass limit ~1.6 TeV</a:t>
            </a:r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71287-CE5C-EE9F-3636-FB8DF36E4D4C}"/>
              </a:ext>
            </a:extLst>
          </p:cNvPr>
          <p:cNvSpPr txBox="1"/>
          <p:nvPr/>
        </p:nvSpPr>
        <p:spPr>
          <a:xfrm>
            <a:off x="1109287" y="4508037"/>
            <a:ext cx="5573235" cy="132802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b="1" dirty="0">
                <a:latin typeface="Aptos" panose="020B0004020202020204" pitchFamily="34" charset="0"/>
              </a:rPr>
              <a:t>Improvement</a:t>
            </a:r>
            <a:r>
              <a:rPr lang="en-GB" dirty="0">
                <a:latin typeface="Aptos" panose="020B0004020202020204" pitchFamily="34" charset="0"/>
              </a:rPr>
              <a:t> in sensitivity observed for several common mass points</a:t>
            </a:r>
          </a:p>
          <a:p>
            <a:pPr marL="742950" lvl="1" indent="-285750" fontAlgn="base"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Mainly thanks to </a:t>
            </a:r>
            <a:r>
              <a:rPr lang="en-GB" b="1" dirty="0">
                <a:latin typeface="Aptos" panose="020B0004020202020204" pitchFamily="34" charset="0"/>
              </a:rPr>
              <a:t>track veto selection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Limits obtained at </a:t>
            </a:r>
            <a:r>
              <a:rPr lang="en-GB" b="1" dirty="0">
                <a:latin typeface="Aptos" panose="020B0004020202020204" pitchFamily="34" charset="0"/>
              </a:rPr>
              <a:t>lower signal masses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9E4E1A-3896-A88C-8A98-29C9E6EAA5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27"/>
          <a:stretch>
            <a:fillRect/>
          </a:stretch>
        </p:blipFill>
        <p:spPr>
          <a:xfrm>
            <a:off x="6781813" y="1204635"/>
            <a:ext cx="5354084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170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5CE6D-0D89-77AF-B291-F674259D6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6129746-3D72-409E-6C33-FE22DEB1116F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139DA-1A48-4482-8322-DDD8512FF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7232F-AB9D-AEC2-95E2-4E600E0B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89DDDA-DB10-E25E-3CDE-08CC327F7673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0FFCFE2C-74EE-9AC8-EE6C-804EB3325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Results – Model Independent Limits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A893CA-3B86-26E2-F4C9-6E85DF11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46B7B9-F5E4-224C-93A1-60204A76B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055"/>
          <a:stretch>
            <a:fillRect/>
          </a:stretch>
        </p:blipFill>
        <p:spPr>
          <a:xfrm>
            <a:off x="4688194" y="2362243"/>
            <a:ext cx="4218062" cy="39407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C3A7DD-EA84-9DE4-3692-0A332054BE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55"/>
          <a:stretch>
            <a:fillRect/>
          </a:stretch>
        </p:blipFill>
        <p:spPr>
          <a:xfrm>
            <a:off x="487495" y="2362243"/>
            <a:ext cx="4218062" cy="3940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C3AF45-5D7A-E2C4-2796-3C035C3717B0}"/>
              </a:ext>
            </a:extLst>
          </p:cNvPr>
          <p:cNvSpPr txBox="1"/>
          <p:nvPr/>
        </p:nvSpPr>
        <p:spPr>
          <a:xfrm>
            <a:off x="1109287" y="1191710"/>
            <a:ext cx="1108271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latin typeface="Aptos" panose="020B0004020202020204" pitchFamily="34" charset="0"/>
              </a:rPr>
              <a:t>Additionally obtained </a:t>
            </a:r>
            <a:r>
              <a:rPr lang="en-GB" sz="2000" b="1" dirty="0">
                <a:latin typeface="Aptos" panose="020B0004020202020204" pitchFamily="34" charset="0"/>
              </a:rPr>
              <a:t>model-independent</a:t>
            </a:r>
            <a:r>
              <a:rPr lang="en-GB" sz="2000" dirty="0">
                <a:latin typeface="Aptos" panose="020B0004020202020204" pitchFamily="34" charset="0"/>
              </a:rPr>
              <a:t> upper limits at 95% CL on the</a:t>
            </a:r>
            <a:r>
              <a:rPr lang="en-GB" sz="2000" b="1" dirty="0">
                <a:latin typeface="Aptos" panose="020B0004020202020204" pitchFamily="34" charset="0"/>
              </a:rPr>
              <a:t> visible cross-section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Visible cross-section = cross-section </a:t>
            </a:r>
            <a:r>
              <a:rPr lang="en-GB" sz="2000" dirty="0"/>
              <a:t>×</a:t>
            </a:r>
            <a:r>
              <a:rPr lang="en-GB" sz="2000" dirty="0">
                <a:latin typeface="Aptos" panose="020B0004020202020204" pitchFamily="34" charset="0"/>
              </a:rPr>
              <a:t> acceptance </a:t>
            </a:r>
            <a:r>
              <a:rPr lang="en-GB" sz="2000" dirty="0"/>
              <a:t>×</a:t>
            </a:r>
            <a:r>
              <a:rPr lang="en-GB" sz="2000" dirty="0">
                <a:latin typeface="Aptos" panose="020B0004020202020204" pitchFamily="34" charset="0"/>
              </a:rPr>
              <a:t> efficiency for </a:t>
            </a:r>
            <a:r>
              <a:rPr lang="en-GB" sz="2000" b="1" dirty="0">
                <a:latin typeface="Aptos" panose="020B0004020202020204" pitchFamily="34" charset="0"/>
              </a:rPr>
              <a:t>BSM processes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latin typeface="Aptos" panose="020B0004020202020204" pitchFamily="34" charset="0"/>
              </a:rPr>
              <a:t>Generic signal model </a:t>
            </a:r>
            <a:r>
              <a:rPr lang="en-GB" sz="2000" dirty="0">
                <a:latin typeface="Aptos" panose="020B0004020202020204" pitchFamily="34" charset="0"/>
              </a:rPr>
              <a:t>used with 50 GeV width in single-bin fits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Limits obtained both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with and without the track veto applied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, to allow for non-exclusive signals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F0016F-3EDA-658C-62FD-B91A1BEEB207}"/>
              </a:ext>
            </a:extLst>
          </p:cNvPr>
          <p:cNvSpPr txBox="1"/>
          <p:nvPr/>
        </p:nvSpPr>
        <p:spPr>
          <a:xfrm>
            <a:off x="9044009" y="3259969"/>
            <a:ext cx="3024922" cy="214526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en-GB" sz="2000" b="1" dirty="0">
                <a:latin typeface="Aptos" panose="020B0004020202020204" pitchFamily="34" charset="0"/>
              </a:rPr>
              <a:t>Exclusive limits obtained down to below 1 fb!</a:t>
            </a:r>
          </a:p>
          <a:p>
            <a:pPr fontAlgn="base"/>
            <a:r>
              <a:rPr lang="en-GB" sz="2000" dirty="0">
                <a:latin typeface="Aptos" panose="020B0004020202020204" pitchFamily="34" charset="0"/>
              </a:rPr>
              <a:t>High level of sensitivity to a wide range of potential BSM physics</a:t>
            </a:r>
          </a:p>
        </p:txBody>
      </p:sp>
    </p:spTree>
    <p:extLst>
      <p:ext uri="{BB962C8B-B14F-4D97-AF65-F5344CB8AC3E}">
        <p14:creationId xmlns:p14="http://schemas.microsoft.com/office/powerpoint/2010/main" val="2308899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47AC7-6552-2227-E069-45A1FBC3D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6F8458-86B7-4031-CCC9-1422F8C554CA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7496E-E6CB-61EE-43C1-A9EEE2FB6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C6E87-43E4-D8ED-77A1-145055B57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5C56888-654C-A8AA-50FE-14A679BA368A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DA2565C-8921-08B2-C5C9-7BCFAB063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Paper in </a:t>
            </a:r>
            <a:r>
              <a:rPr lang="en-GB" dirty="0" err="1">
                <a:latin typeface="Aptos Narrow" panose="020B0004020202020204" pitchFamily="34" charset="0"/>
              </a:rPr>
              <a:t>JHEP</a:t>
            </a:r>
            <a:r>
              <a:rPr lang="en-GB" dirty="0">
                <a:latin typeface="Aptos Narrow" panose="020B0004020202020204" pitchFamily="34" charset="0"/>
              </a:rPr>
              <a:t> Coming Soon!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88E15D-B245-8347-F4FF-CE9F6ABCC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634121-775A-9695-AE77-8179478342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68"/>
          <a:stretch>
            <a:fillRect/>
          </a:stretch>
        </p:blipFill>
        <p:spPr>
          <a:xfrm>
            <a:off x="7484134" y="1227166"/>
            <a:ext cx="4704818" cy="49652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B2CD86-6CA3-DB0C-B2C4-DACA1BD53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61" y="3054175"/>
            <a:ext cx="6619473" cy="14943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865616-D917-5B8D-91A2-4AADEB6AAC50}"/>
              </a:ext>
            </a:extLst>
          </p:cNvPr>
          <p:cNvSpPr txBox="1"/>
          <p:nvPr/>
        </p:nvSpPr>
        <p:spPr>
          <a:xfrm>
            <a:off x="666958" y="1380368"/>
            <a:ext cx="7360920" cy="919401"/>
          </a:xfrm>
          <a:prstGeom prst="roundRect">
            <a:avLst/>
          </a:prstGeom>
          <a:solidFill>
            <a:srgbClr val="8ECCA0"/>
          </a:solidFill>
          <a:ln w="571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Paper now publicly available in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arXiv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! [</a:t>
            </a:r>
            <a:r>
              <a:rPr lang="en-GB" sz="2400" dirty="0">
                <a:solidFill>
                  <a:srgbClr val="4C7713"/>
                </a:solidFill>
                <a:latin typeface="Aptos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2603.20837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]</a:t>
            </a:r>
          </a:p>
          <a:p>
            <a:pPr algn="ctr" defTabSz="457200">
              <a:buClr>
                <a:srgbClr val="1CADE4"/>
              </a:buClr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Accepted by </a:t>
            </a:r>
            <a:r>
              <a:rPr kumimoji="0" lang="en-GB" sz="2400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JHEP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 in June and awaiting publication!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0AA57-5E9F-6A29-3B90-FB4BB093CD95}"/>
              </a:ext>
            </a:extLst>
          </p:cNvPr>
          <p:cNvSpPr txBox="1"/>
          <p:nvPr/>
        </p:nvSpPr>
        <p:spPr>
          <a:xfrm>
            <a:off x="1097280" y="2460599"/>
            <a:ext cx="6163056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Aptos" panose="020B0004020202020204" pitchFamily="34" charset="0"/>
              </a:rPr>
              <a:t>Full analysis team: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866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862E8-1EAF-9EAF-8769-5C81EAB9C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BEEFF14-1EC8-08A3-6EA8-4986137A22D5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780E9-1FA9-E4B9-9659-E119BED1F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B5F26-6425-9352-C943-1CE9F6D65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651C17-2842-1BEB-09E9-83EBDED6CDE2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FCAC1C5C-1D89-D8FB-606E-0CF86A2BD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Summary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A5879E-379D-CAA0-4A9B-C39491E54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B0821-47A3-4279-98C3-EE37BCE520BA}"/>
              </a:ext>
            </a:extLst>
          </p:cNvPr>
          <p:cNvSpPr txBox="1"/>
          <p:nvPr/>
        </p:nvSpPr>
        <p:spPr>
          <a:xfrm>
            <a:off x="1109287" y="1158820"/>
            <a:ext cx="802271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The first ATLAS analysis to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search for</a:t>
            </a:r>
          </a:p>
          <a:p>
            <a:pPr defTabSz="457200">
              <a:buClr>
                <a:srgbClr val="1CADE4"/>
              </a:buClr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BSM physics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by reconstructing the</a:t>
            </a:r>
          </a:p>
          <a:p>
            <a:pPr defTabSz="457200">
              <a:buClr>
                <a:srgbClr val="1CADE4"/>
              </a:buClr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missing mass spectrum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using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AFP</a:t>
            </a:r>
          </a:p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Three independent signal models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tested, with varying kinematics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Very high background suppression 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achieved using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track veto selection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to significantly improve sensitivity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Data-driven background model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using event mixing of central (ATLAS) and proton (AFP) event components – validated using MC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Dominant systematics from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AFP and background normalisation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Obtained O(10 fb) upper limits on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signal cross section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for all models</a:t>
            </a:r>
          </a:p>
          <a:p>
            <a:pPr marL="800100" lvl="1" indent="-34290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Additional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model-independent limits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on the visible cross section for BSM physics obtained down to ~1 fb</a:t>
            </a:r>
            <a:endParaRPr kumimoji="0" lang="en-GB" sz="20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41ABF5-5792-019B-6B3F-A268A107A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320" y="9612"/>
            <a:ext cx="3741674" cy="2091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164E40-8B11-DE0E-1486-23B34C221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354" y="69526"/>
            <a:ext cx="1661376" cy="10450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A98ACC-F9F9-DBAA-ED21-8E5327791549}"/>
              </a:ext>
            </a:extLst>
          </p:cNvPr>
          <p:cNvSpPr txBox="1"/>
          <p:nvPr/>
        </p:nvSpPr>
        <p:spPr>
          <a:xfrm>
            <a:off x="1402023" y="4948413"/>
            <a:ext cx="7333415" cy="851297"/>
          </a:xfrm>
          <a:prstGeom prst="roundRect">
            <a:avLst/>
          </a:prstGeom>
          <a:solidFill>
            <a:srgbClr val="8ECCA0"/>
          </a:solidFill>
          <a:ln w="571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Paper now publicly available in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arXiv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! [</a:t>
            </a:r>
            <a:r>
              <a:rPr lang="en-GB" sz="2200" dirty="0">
                <a:solidFill>
                  <a:srgbClr val="4C7713"/>
                </a:solidFill>
                <a:latin typeface="Aptos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2603.20837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  <a:latin typeface="Aptos" panose="020B0004020202020204" pitchFamily="34" charset="0"/>
              </a:rPr>
              <a:t>]</a:t>
            </a:r>
          </a:p>
          <a:p>
            <a:pPr algn="ctr" defTabSz="457200">
              <a:buClr>
                <a:srgbClr val="1CADE4"/>
              </a:buClr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Accepted by </a:t>
            </a:r>
            <a:r>
              <a:rPr kumimoji="0" lang="en-GB" sz="2200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JHEP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 in June and awaiting publication!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14E1E3-5BB2-558B-1831-703D53188A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055"/>
          <a:stretch>
            <a:fillRect/>
          </a:stretch>
        </p:blipFill>
        <p:spPr>
          <a:xfrm>
            <a:off x="9132000" y="3039867"/>
            <a:ext cx="3060000" cy="28588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2C0100-DCCA-B609-A1EB-07A47CB943F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329" b="3994"/>
          <a:stretch>
            <a:fillRect/>
          </a:stretch>
        </p:blipFill>
        <p:spPr>
          <a:xfrm>
            <a:off x="9132000" y="263940"/>
            <a:ext cx="3060000" cy="27316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F7258BF-BCDA-1357-33AA-18E73811FEB8}"/>
              </a:ext>
            </a:extLst>
          </p:cNvPr>
          <p:cNvSpPr txBox="1"/>
          <p:nvPr/>
        </p:nvSpPr>
        <p:spPr>
          <a:xfrm>
            <a:off x="1107533" y="5828623"/>
            <a:ext cx="104294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Up 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280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-1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of data recorded in 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Run 3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for a future version of this analysis!</a:t>
            </a:r>
          </a:p>
        </p:txBody>
      </p:sp>
    </p:spTree>
    <p:extLst>
      <p:ext uri="{BB962C8B-B14F-4D97-AF65-F5344CB8AC3E}">
        <p14:creationId xmlns:p14="http://schemas.microsoft.com/office/powerpoint/2010/main" val="1375562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9EAA3-792F-DC28-0C92-73CDC69C2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9913DB6-D925-0F89-D1F2-0034625A863C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EC554-E084-8764-8F1A-BEF063FAF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E18A4-FA35-3B0D-B287-6A7B11212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E9B94-C0A7-472B-C926-E5273DA30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52D7EB-5EB0-3BA4-4067-2BD8BC80E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0622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6B92B-F55A-3501-86B2-BB7BCC73D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70A2D1-967C-8936-3040-30694C06E727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B2069-9F31-6DD5-C0E4-8DE6580E6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B9514-5305-1FC9-D7D0-36C64DB4F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6EB6A89-3BE7-6715-AE31-9E47778F4C31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12D06B87-3BE7-14E7-70F4-FA23DBACC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AFP Simulation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ECD5F4-4EF3-EDB7-5B45-98B0B7589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AC4EF3-279E-7BF4-30BB-9F82E7686C57}"/>
              </a:ext>
            </a:extLst>
          </p:cNvPr>
          <p:cNvSpPr txBox="1"/>
          <p:nvPr/>
        </p:nvSpPr>
        <p:spPr>
          <a:xfrm>
            <a:off x="1109287" y="1191710"/>
            <a:ext cx="1004639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Dedicated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fast simulation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developed separated from central ATLAS simulation: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Simulates transport of truth-level protons through LHC beam optics to AFP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Kinematic smearing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applied to simulate reconstruction resolution in AFP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an be simulated down to silicon hit clusters or tracks</a:t>
            </a:r>
          </a:p>
        </p:txBody>
      </p:sp>
    </p:spTree>
    <p:extLst>
      <p:ext uri="{BB962C8B-B14F-4D97-AF65-F5344CB8AC3E}">
        <p14:creationId xmlns:p14="http://schemas.microsoft.com/office/powerpoint/2010/main" val="26367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C2F3F-9CCA-F02D-FBD6-F8AD13351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5686577-8172-AFA7-773A-8A02D85C53BE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25783-2B91-BA93-DF0E-1EF3821D2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BBC1E-0B63-710B-22B5-02A2B5A15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201213-D3B6-2280-CFAF-E91666C135B7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ADFBA155-EAD8-772C-1250-489F87CF6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The ATLAS Detector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4C1F19-D934-F3AE-76C5-6D481218B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2BFB53-823D-3F1A-4AA5-D9A3A064FB1E}"/>
              </a:ext>
            </a:extLst>
          </p:cNvPr>
          <p:cNvSpPr txBox="1"/>
          <p:nvPr/>
        </p:nvSpPr>
        <p:spPr>
          <a:xfrm>
            <a:off x="1109287" y="1191710"/>
            <a:ext cx="1011843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b="1" dirty="0">
                <a:solidFill>
                  <a:schemeClr val="accent2"/>
                </a:solidFill>
                <a:latin typeface="Aptos" panose="020B0004020202020204" pitchFamily="34" charset="0"/>
              </a:rPr>
              <a:t>A</a:t>
            </a:r>
            <a:r>
              <a:rPr lang="en-GB" sz="2000" dirty="0">
                <a:solidFill>
                  <a:schemeClr val="accent2"/>
                </a:solidFill>
                <a:latin typeface="Aptos" panose="020B0004020202020204" pitchFamily="34" charset="0"/>
              </a:rPr>
              <a:t> </a:t>
            </a:r>
            <a:r>
              <a:rPr lang="en-GB" sz="2000" b="1" dirty="0">
                <a:solidFill>
                  <a:schemeClr val="accent2"/>
                </a:solidFill>
                <a:latin typeface="Aptos" panose="020B0004020202020204" pitchFamily="34" charset="0"/>
              </a:rPr>
              <a:t>T</a:t>
            </a:r>
            <a:r>
              <a:rPr lang="en-GB" sz="2000" dirty="0">
                <a:solidFill>
                  <a:schemeClr val="accent2"/>
                </a:solidFill>
                <a:latin typeface="Aptos" panose="020B0004020202020204" pitchFamily="34" charset="0"/>
              </a:rPr>
              <a:t>oroidal </a:t>
            </a:r>
            <a:r>
              <a:rPr lang="en-GB" sz="2000" b="1" dirty="0">
                <a:solidFill>
                  <a:schemeClr val="accent2"/>
                </a:solidFill>
                <a:latin typeface="Aptos" panose="020B0004020202020204" pitchFamily="34" charset="0"/>
              </a:rPr>
              <a:t>L</a:t>
            </a:r>
            <a:r>
              <a:rPr lang="en-GB" sz="2000" dirty="0">
                <a:solidFill>
                  <a:schemeClr val="accent2"/>
                </a:solidFill>
                <a:latin typeface="Aptos" panose="020B0004020202020204" pitchFamily="34" charset="0"/>
              </a:rPr>
              <a:t>HC </a:t>
            </a:r>
            <a:r>
              <a:rPr lang="en-GB" sz="2000" b="1" dirty="0" err="1">
                <a:solidFill>
                  <a:schemeClr val="accent2"/>
                </a:solidFill>
                <a:latin typeface="Aptos" panose="020B0004020202020204" pitchFamily="34" charset="0"/>
              </a:rPr>
              <a:t>A</a:t>
            </a:r>
            <a:r>
              <a:rPr lang="en-GB" sz="2000" dirty="0" err="1">
                <a:solidFill>
                  <a:schemeClr val="accent2"/>
                </a:solidFill>
                <a:latin typeface="Aptos" panose="020B0004020202020204" pitchFamily="34" charset="0"/>
              </a:rPr>
              <a:t>pparatu</a:t>
            </a:r>
            <a:r>
              <a:rPr lang="en-GB" sz="2000" b="1" dirty="0" err="1">
                <a:solidFill>
                  <a:schemeClr val="accent2"/>
                </a:solidFill>
                <a:latin typeface="Aptos" panose="020B0004020202020204" pitchFamily="34" charset="0"/>
              </a:rPr>
              <a:t>S</a:t>
            </a:r>
            <a:r>
              <a:rPr lang="en-GB" sz="2000" b="1" dirty="0">
                <a:solidFill>
                  <a:schemeClr val="accent2"/>
                </a:solidFill>
                <a:latin typeface="Aptos" panose="020B0004020202020204" pitchFamily="34" charset="0"/>
              </a:rPr>
              <a:t> </a:t>
            </a:r>
            <a:r>
              <a:rPr lang="en-GB" sz="2000" dirty="0">
                <a:solidFill>
                  <a:schemeClr val="accent2"/>
                </a:solidFill>
                <a:latin typeface="Aptos" panose="020B0004020202020204" pitchFamily="34" charset="0"/>
              </a:rPr>
              <a:t>(</a:t>
            </a:r>
            <a:r>
              <a:rPr lang="en-GB" sz="2000" b="1" dirty="0">
                <a:solidFill>
                  <a:schemeClr val="accent2"/>
                </a:solidFill>
                <a:latin typeface="Aptos" panose="020B0004020202020204" pitchFamily="34" charset="0"/>
              </a:rPr>
              <a:t>ATLAS</a:t>
            </a:r>
            <a:r>
              <a:rPr lang="en-GB" sz="2000" dirty="0">
                <a:solidFill>
                  <a:schemeClr val="accent2"/>
                </a:solidFill>
                <a:latin typeface="Aptos" panose="020B0004020202020204" pitchFamily="34" charset="0"/>
              </a:rPr>
              <a:t>)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is one of two large </a:t>
            </a: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general-purpose particle detectors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at the LHC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Cylindrical design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to cover almost the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entire solid angle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around the interaction point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Made up of a series of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concentric layers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, each detecting a different component of the interaction products: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0FDB90-91A3-5596-64CD-6A9DFA84D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196" y="2582988"/>
            <a:ext cx="5515328" cy="3561911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134DE8-015D-D57F-67BE-4B7B9A2CA178}"/>
              </a:ext>
            </a:extLst>
          </p:cNvPr>
          <p:cNvSpPr txBox="1"/>
          <p:nvPr/>
        </p:nvSpPr>
        <p:spPr>
          <a:xfrm>
            <a:off x="1106611" y="2773007"/>
            <a:ext cx="478305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Inner Detector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(Pixel, 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SCT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, </a:t>
            </a:r>
            <a:r>
              <a:rPr lang="en-GB" sz="2000" dirty="0" err="1">
                <a:solidFill>
                  <a:prstClr val="black"/>
                </a:solidFill>
                <a:latin typeface="Aptos" panose="020B0004020202020204" pitchFamily="34" charset="0"/>
              </a:rPr>
              <a:t>TRT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): measures the trajectories and momenta of charged particles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latin typeface="Aptos" panose="020B0004020202020204" pitchFamily="34" charset="0"/>
              </a:rPr>
              <a:t>Calorimeters</a:t>
            </a:r>
            <a:r>
              <a:rPr lang="en-GB" sz="2000" dirty="0">
                <a:latin typeface="Aptos" panose="020B0004020202020204" pitchFamily="34" charset="0"/>
              </a:rPr>
              <a:t> (</a:t>
            </a:r>
            <a:r>
              <a:rPr lang="en-GB" sz="2000" dirty="0" err="1">
                <a:latin typeface="Aptos" panose="020B0004020202020204" pitchFamily="34" charset="0"/>
              </a:rPr>
              <a:t>ECal</a:t>
            </a:r>
            <a:r>
              <a:rPr lang="en-GB" sz="2000" dirty="0">
                <a:latin typeface="Aptos" panose="020B0004020202020204" pitchFamily="34" charset="0"/>
              </a:rPr>
              <a:t> and </a:t>
            </a:r>
            <a:r>
              <a:rPr lang="en-GB" sz="2000" dirty="0" err="1">
                <a:latin typeface="Aptos" panose="020B0004020202020204" pitchFamily="34" charset="0"/>
              </a:rPr>
              <a:t>HCal</a:t>
            </a:r>
            <a:r>
              <a:rPr lang="en-GB" sz="2000" dirty="0">
                <a:latin typeface="Aptos" panose="020B0004020202020204" pitchFamily="34" charset="0"/>
              </a:rPr>
              <a:t>): measures the energy of EM and hadronic particles, respectively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latin typeface="Aptos" panose="020B0004020202020204" pitchFamily="34" charset="0"/>
              </a:rPr>
              <a:t>Muon Spectrometer</a:t>
            </a:r>
            <a:r>
              <a:rPr lang="en-GB" sz="2000" dirty="0">
                <a:latin typeface="Aptos" panose="020B0004020202020204" pitchFamily="34" charset="0"/>
              </a:rPr>
              <a:t>: measures the momenta of muons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prstClr val="black"/>
                </a:solidFill>
                <a:latin typeface="Aptos" panose="020B0004020202020204" pitchFamily="34" charset="0"/>
              </a:rPr>
              <a:t>Solenoid and toroid magnets</a:t>
            </a:r>
            <a:r>
              <a:rPr lang="en-GB" sz="2000" dirty="0">
                <a:solidFill>
                  <a:prstClr val="black"/>
                </a:solidFill>
                <a:latin typeface="Aptos" panose="020B0004020202020204" pitchFamily="34" charset="0"/>
              </a:rPr>
              <a:t> to curve charged particle trajectories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023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5D457-6E98-5778-4CA3-1DC6BD70E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C6BD778-4801-C070-8697-361669B84955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51149-2BF8-D85B-F97A-82FADE304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0402F-BCEA-09C4-0338-EDFD5880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5A1253-E87F-1C48-21D8-B915B83B6E62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EEF175AC-8306-EB8B-8B0B-862834F8D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Signal Kinematic Comparison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1DA1BB-14BA-6952-A6F5-67CF762C6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710E66-E663-41B8-8476-CBB091952925}"/>
              </a:ext>
            </a:extLst>
          </p:cNvPr>
          <p:cNvSpPr txBox="1"/>
          <p:nvPr/>
        </p:nvSpPr>
        <p:spPr>
          <a:xfrm>
            <a:off x="1109288" y="1191710"/>
            <a:ext cx="1004639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Kinematic comparison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between signal models with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= 500 GeV at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reconstructed level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Proton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ξ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range highly restricted by reconstructed-level selections</a:t>
            </a:r>
            <a:endParaRPr kumimoji="0" lang="en-GB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32E9A3-5C33-E490-F409-9C7BB385E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83" y="1782202"/>
            <a:ext cx="4773214" cy="32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2D3B3D-245C-B32D-DDA1-83DAFF8DC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94" y="1782202"/>
            <a:ext cx="4773214" cy="324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D9199DD-24CD-0662-7448-BCC8B0F0EA59}"/>
              </a:ext>
            </a:extLst>
          </p:cNvPr>
          <p:cNvSpPr txBox="1"/>
          <p:nvPr/>
        </p:nvSpPr>
        <p:spPr>
          <a:xfrm>
            <a:off x="2621036" y="1555533"/>
            <a:ext cx="1459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Dilepton p</a:t>
            </a:r>
            <a:r>
              <a:rPr lang="en-GB" sz="2000" b="1" baseline="-25000" dirty="0">
                <a:latin typeface="Aptos" panose="020B0004020202020204" pitchFamily="34" charset="0"/>
              </a:rPr>
              <a:t>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D40903-B46C-7408-6872-EE9D83AAA808}"/>
              </a:ext>
            </a:extLst>
          </p:cNvPr>
          <p:cNvSpPr txBox="1"/>
          <p:nvPr/>
        </p:nvSpPr>
        <p:spPr>
          <a:xfrm>
            <a:off x="8086109" y="1555533"/>
            <a:ext cx="1131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Proton </a:t>
            </a:r>
            <a:r>
              <a:rPr lang="el-GR" sz="2000" b="1" dirty="0">
                <a:latin typeface="Aptos" panose="020B0004020202020204" pitchFamily="34" charset="0"/>
              </a:rPr>
              <a:t>ξ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E2CE1D-48B8-65D4-AC9A-1E936A4C1F73}"/>
              </a:ext>
            </a:extLst>
          </p:cNvPr>
          <p:cNvSpPr txBox="1"/>
          <p:nvPr/>
        </p:nvSpPr>
        <p:spPr>
          <a:xfrm>
            <a:off x="9254976" y="4931458"/>
            <a:ext cx="2760240" cy="1188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>
                <a:latin typeface="Aptos" panose="020B0004020202020204" pitchFamily="34" charset="0"/>
              </a:rPr>
              <a:t> </a:t>
            </a:r>
            <a:endParaRPr lang="en-GB" dirty="0">
              <a:latin typeface="Aptos" panose="020B0004020202020204" pitchFamily="34" charset="0"/>
            </a:endParaRPr>
          </a:p>
          <a:p>
            <a:pPr algn="ctr"/>
            <a:r>
              <a:rPr lang="en-GB" sz="2000" b="1" dirty="0">
                <a:latin typeface="Aptos" panose="020B0004020202020204" pitchFamily="34" charset="0"/>
              </a:rPr>
              <a:t>Wide range of phase space covered by the three models</a:t>
            </a:r>
            <a:endParaRPr lang="en-GB" sz="600" b="1" dirty="0">
              <a:latin typeface="Aptos" panose="020B0004020202020204" pitchFamily="34" charset="0"/>
            </a:endParaRPr>
          </a:p>
          <a:p>
            <a:pPr algn="ctr"/>
            <a:r>
              <a:rPr lang="en-GB" sz="600" dirty="0">
                <a:latin typeface="Aptos" panose="020B00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48857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A37B4-F0B3-D1A7-89D0-E60608F7F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3168D15-4061-B5BE-C89F-344961224EFF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EE8C4-FFB0-F27C-F772-E6EF36EC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50300-EE28-6211-2E93-A0FE48DB2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4ACEC5-A98D-1152-A066-2F7D607A065C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6BCF73F0-4EC3-FE08-1412-D9DD61A84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Object Selection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6416C20-BDC0-A912-9D3F-E0D1A2964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A0959A-97FE-923B-53AD-1B8F72875E5F}"/>
              </a:ext>
            </a:extLst>
          </p:cNvPr>
          <p:cNvSpPr txBox="1"/>
          <p:nvPr/>
        </p:nvSpPr>
        <p:spPr>
          <a:xfrm>
            <a:off x="487680" y="3512779"/>
            <a:ext cx="2018455" cy="715089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Track-to-vertex association cuts</a:t>
            </a:r>
            <a:endParaRPr kumimoji="0" lang="en-GB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E2A3A9-328E-4807-C7D1-CEE8D407AD8C}"/>
              </a:ext>
            </a:extLst>
          </p:cNvPr>
          <p:cNvSpPr txBox="1"/>
          <p:nvPr/>
        </p:nvSpPr>
        <p:spPr>
          <a:xfrm>
            <a:off x="1097279" y="1239904"/>
            <a:ext cx="10058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Selections applied to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physics objects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used in analysis: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AB9074-FF18-43BC-5FF3-D1BF7F12B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624" y="1605635"/>
            <a:ext cx="6872753" cy="3749429"/>
          </a:xfrm>
          <a:prstGeom prst="rect">
            <a:avLst/>
          </a:prstGeom>
        </p:spPr>
      </p:pic>
      <p:sp>
        <p:nvSpPr>
          <p:cNvPr id="12" name="Left Brace 11">
            <a:extLst>
              <a:ext uri="{FF2B5EF4-FFF2-40B4-BE49-F238E27FC236}">
                <a16:creationId xmlns:a16="http://schemas.microsoft.com/office/drawing/2014/main" id="{6310C3BC-37AD-18C6-AD4C-0A15075FDCD5}"/>
              </a:ext>
            </a:extLst>
          </p:cNvPr>
          <p:cNvSpPr/>
          <p:nvPr/>
        </p:nvSpPr>
        <p:spPr>
          <a:xfrm>
            <a:off x="2506135" y="3562280"/>
            <a:ext cx="264160" cy="638155"/>
          </a:xfrm>
          <a:prstGeom prst="leftBrace">
            <a:avLst>
              <a:gd name="adj1" fmla="val 59615"/>
              <a:gd name="adj2" fmla="val 50000"/>
            </a:avLst>
          </a:prstGeom>
          <a:ln w="38100">
            <a:solidFill>
              <a:srgbClr val="4392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CD6C8217-F5EB-306F-9C1D-7C3C29D34330}"/>
              </a:ext>
            </a:extLst>
          </p:cNvPr>
          <p:cNvSpPr/>
          <p:nvPr/>
        </p:nvSpPr>
        <p:spPr>
          <a:xfrm rot="16200000">
            <a:off x="6111002" y="5260571"/>
            <a:ext cx="641312" cy="568959"/>
          </a:xfrm>
          <a:prstGeom prst="bentArrow">
            <a:avLst/>
          </a:prstGeom>
          <a:solidFill>
            <a:srgbClr val="318B7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5C3992-B93B-15B1-F882-ED5D1C632DEA}"/>
              </a:ext>
            </a:extLst>
          </p:cNvPr>
          <p:cNvSpPr txBox="1"/>
          <p:nvPr/>
        </p:nvSpPr>
        <p:spPr>
          <a:xfrm>
            <a:off x="6716135" y="5355064"/>
            <a:ext cx="5337691" cy="919401"/>
          </a:xfrm>
          <a:prstGeom prst="roundRect">
            <a:avLst/>
          </a:prstGeom>
          <a:noFill/>
          <a:ln w="38100">
            <a:solidFill>
              <a:srgbClr val="318B71"/>
            </a:solidFill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318B71"/>
                </a:solidFill>
                <a:latin typeface="Aptos" panose="020B0004020202020204" pitchFamily="34" charset="0"/>
              </a:rPr>
              <a:t>Single-station reconstruction</a:t>
            </a:r>
            <a:r>
              <a:rPr lang="en-GB" dirty="0">
                <a:solidFill>
                  <a:srgbClr val="318B71"/>
                </a:solidFill>
                <a:latin typeface="Aptos" panose="020B0004020202020204" pitchFamily="34" charset="0"/>
              </a:rPr>
              <a:t> is less precise proton reconstruction used when there is only a single track in the FAR station</a:t>
            </a:r>
          </a:p>
        </p:txBody>
      </p:sp>
    </p:spTree>
    <p:extLst>
      <p:ext uri="{BB962C8B-B14F-4D97-AF65-F5344CB8AC3E}">
        <p14:creationId xmlns:p14="http://schemas.microsoft.com/office/powerpoint/2010/main" val="38593167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F99B2-6B4A-B7DC-E5F7-F093CB837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9140752-9EEC-D3F6-02C8-81C1717C5C7A}"/>
              </a:ext>
            </a:extLst>
          </p:cNvPr>
          <p:cNvSpPr/>
          <p:nvPr/>
        </p:nvSpPr>
        <p:spPr>
          <a:xfrm>
            <a:off x="964276" y="1629594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354A4-AC3B-ABFB-AE4B-731A0E727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D90E3-D6C2-76C0-77B0-5CE25A3A4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37ED7B-44F9-225D-6A5C-877B727DA9CC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0A1B7504-622A-0D52-1780-5953E460C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Background Validation with MC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275F6B-70DB-EBF1-D1D5-8C0A3237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2FE1FF-F06D-24F5-3A24-20C1B5C922BA}"/>
              </a:ext>
            </a:extLst>
          </p:cNvPr>
          <p:cNvSpPr txBox="1"/>
          <p:nvPr/>
        </p:nvSpPr>
        <p:spPr>
          <a:xfrm>
            <a:off x="8574772" y="3189110"/>
            <a:ext cx="3408936" cy="214526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ptos" panose="020B0004020202020204" pitchFamily="34" charset="0"/>
              </a:rPr>
              <a:t>Excellent agreement observed</a:t>
            </a:r>
          </a:p>
          <a:p>
            <a:pPr algn="ctr"/>
            <a:r>
              <a:rPr lang="en-GB" sz="2400" dirty="0">
                <a:latin typeface="Aptos" panose="020B0004020202020204" pitchFamily="34" charset="0"/>
              </a:rPr>
              <a:t>Data-driven model validated for use in final fits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36A95B-FE9F-BFBE-3B94-378169819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" y="2266289"/>
            <a:ext cx="3600000" cy="39909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E61267-824F-2F48-431B-DD5499255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912" y="2266289"/>
            <a:ext cx="3600000" cy="39909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048162-FB37-1D45-9CD8-43189E7877BF}"/>
              </a:ext>
            </a:extLst>
          </p:cNvPr>
          <p:cNvSpPr txBox="1"/>
          <p:nvPr/>
        </p:nvSpPr>
        <p:spPr>
          <a:xfrm>
            <a:off x="1109287" y="1191710"/>
            <a:ext cx="100463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Create secondary background model using MC simulation to validate data-driven model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Simulate central SM processes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Overlay database of randomly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assigned pile-up protons taken from 2017 data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Model fake lepton contribution using same-sign lepton selection on data</a:t>
            </a:r>
          </a:p>
        </p:txBody>
      </p:sp>
    </p:spTree>
    <p:extLst>
      <p:ext uri="{BB962C8B-B14F-4D97-AF65-F5344CB8AC3E}">
        <p14:creationId xmlns:p14="http://schemas.microsoft.com/office/powerpoint/2010/main" val="30655536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5CE5C-6D42-FEC1-2E55-F964856E6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8C3A97D-78B1-39AC-BF13-88AF66B473C6}"/>
              </a:ext>
            </a:extLst>
          </p:cNvPr>
          <p:cNvSpPr/>
          <p:nvPr/>
        </p:nvSpPr>
        <p:spPr>
          <a:xfrm>
            <a:off x="964276" y="1629594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FC9C4-945F-674F-8FC9-6B738C200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83A4E-F60C-4D81-6AEA-E5B49F03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FEFDAD-8380-DF96-6212-4C00FC5FFBF6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9AE0ED43-D944-DDC7-F486-9BA8D8759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Background Track Veto Effect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265B49-57D3-4F6E-A918-A0AEC8B8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B47DEC-F646-5028-B09A-05CF0FD67A16}"/>
              </a:ext>
            </a:extLst>
          </p:cNvPr>
          <p:cNvSpPr txBox="1"/>
          <p:nvPr/>
        </p:nvSpPr>
        <p:spPr>
          <a:xfrm>
            <a:off x="8574772" y="3189110"/>
            <a:ext cx="3408936" cy="2145268"/>
          </a:xfrm>
          <a:prstGeom prst="roundRect">
            <a:avLst/>
          </a:prstGeom>
          <a:solidFill>
            <a:srgbClr val="7CA8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ptos" panose="020B0004020202020204" pitchFamily="34" charset="0"/>
              </a:rPr>
              <a:t>Good agreement still observed</a:t>
            </a:r>
          </a:p>
          <a:p>
            <a:pPr algn="ctr"/>
            <a:r>
              <a:rPr lang="en-GB" sz="2400" dirty="0">
                <a:latin typeface="Aptos" panose="020B0004020202020204" pitchFamily="34" charset="0"/>
              </a:rPr>
              <a:t>Comparison is less direct due to modelling issue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C77A9E-F5B9-1CD3-6B70-A7CB4AB55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00" y="2268000"/>
            <a:ext cx="3600000" cy="39909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AB1F50-C837-9F51-3D58-84B40C5F8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800" y="2268000"/>
            <a:ext cx="3600000" cy="39909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E93042-D864-215B-C854-877C69CE80C2}"/>
              </a:ext>
            </a:extLst>
          </p:cNvPr>
          <p:cNvSpPr txBox="1"/>
          <p:nvPr/>
        </p:nvSpPr>
        <p:spPr>
          <a:xfrm>
            <a:off x="1109287" y="1191710"/>
            <a:ext cx="100463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stimated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effect on the background composition after applying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the track veto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Quark-induced backgrounds with additional underlying event activity are heavily suppressed</a:t>
            </a: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Exclusive photon-induced backgrounds become as large as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Z+jets</a:t>
            </a: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Distributions are normalised due to known mismodelling of underlying event</a:t>
            </a:r>
          </a:p>
        </p:txBody>
      </p:sp>
    </p:spTree>
    <p:extLst>
      <p:ext uri="{BB962C8B-B14F-4D97-AF65-F5344CB8AC3E}">
        <p14:creationId xmlns:p14="http://schemas.microsoft.com/office/powerpoint/2010/main" val="30736635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0B31B-4663-AB3A-39B6-8FE9C416A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B8BC3-F5E1-3E7B-B168-AB4ABBFBD7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83AF4-055A-C14D-B112-D8B6B2A462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lang="en-GB" sz="1600" dirty="0"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273532-A4DD-2445-7C25-2B4B3A9B156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4390AEA-1039-EBA7-557C-8DF625E548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Track Veto Signal Efficiency Closure</a:t>
            </a:r>
            <a:endParaRPr lang="en-GB" baseline="-25000" dirty="0">
              <a:latin typeface="Aptos" panose="020B00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971CF-DFAF-2C30-8706-1B3D411DEA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44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FB5AD4-7650-5688-F025-A52C320E5B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</a:rPr>
              <a:t>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0956C5-3302-AB05-AFEC-802E70102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27" y="1712146"/>
            <a:ext cx="5621776" cy="381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CDCDA9-6DDE-18B5-4B74-8843192C7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541" y="1712146"/>
            <a:ext cx="5621776" cy="381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1F6196-04F0-4F13-1286-296EF70B65B0}"/>
              </a:ext>
            </a:extLst>
          </p:cNvPr>
          <p:cNvSpPr txBox="1"/>
          <p:nvPr/>
        </p:nvSpPr>
        <p:spPr>
          <a:xfrm>
            <a:off x="2701970" y="1487498"/>
            <a:ext cx="1880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Muon Channel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522B69-9BE5-C047-9274-5070CEF9E009}"/>
              </a:ext>
            </a:extLst>
          </p:cNvPr>
          <p:cNvSpPr txBox="1"/>
          <p:nvPr/>
        </p:nvSpPr>
        <p:spPr>
          <a:xfrm>
            <a:off x="8004896" y="1487498"/>
            <a:ext cx="2211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Electron Channel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DEB5FA-6926-34EC-3E24-0FB9940D16F7}"/>
              </a:ext>
            </a:extLst>
          </p:cNvPr>
          <p:cNvSpPr txBox="1"/>
          <p:nvPr/>
        </p:nvSpPr>
        <p:spPr>
          <a:xfrm>
            <a:off x="5515993" y="4281002"/>
            <a:ext cx="661788" cy="408623"/>
          </a:xfrm>
          <a:prstGeom prst="roundRect">
            <a:avLst/>
          </a:prstGeom>
          <a:solidFill>
            <a:srgbClr val="FF9393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12%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7A3D22-088A-4C6B-1A24-9692D0685A03}"/>
              </a:ext>
            </a:extLst>
          </p:cNvPr>
          <p:cNvSpPr txBox="1"/>
          <p:nvPr/>
        </p:nvSpPr>
        <p:spPr>
          <a:xfrm>
            <a:off x="11006698" y="4281002"/>
            <a:ext cx="661788" cy="408623"/>
          </a:xfrm>
          <a:prstGeom prst="roundRect">
            <a:avLst/>
          </a:prstGeom>
          <a:solidFill>
            <a:srgbClr val="FF9393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16%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6899F8-4BB7-94B8-E744-2099F6C7A2FE}"/>
              </a:ext>
            </a:extLst>
          </p:cNvPr>
          <p:cNvSpPr txBox="1"/>
          <p:nvPr/>
        </p:nvSpPr>
        <p:spPr>
          <a:xfrm>
            <a:off x="4336228" y="2755180"/>
            <a:ext cx="1389219" cy="408623"/>
          </a:xfrm>
          <a:prstGeom prst="roundRect">
            <a:avLst/>
          </a:prstGeom>
          <a:solidFill>
            <a:srgbClr val="9ECBEC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50.6 ± 0.3%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67BB9D6-BE19-3AC5-9C76-A0899A933C1E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551263" y="2959492"/>
            <a:ext cx="784965" cy="17189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64EE4BA-90EB-0CE7-7298-44519FB135F0}"/>
              </a:ext>
            </a:extLst>
          </p:cNvPr>
          <p:cNvSpPr txBox="1"/>
          <p:nvPr/>
        </p:nvSpPr>
        <p:spPr>
          <a:xfrm>
            <a:off x="9920515" y="2755180"/>
            <a:ext cx="1389219" cy="408623"/>
          </a:xfrm>
          <a:prstGeom prst="roundRect">
            <a:avLst/>
          </a:prstGeom>
          <a:solidFill>
            <a:srgbClr val="9ECBEC"/>
          </a:solidFill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50.4 ± 0.3%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4628F9E-9D06-ACC8-FD55-F7B751B5023D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9025128" y="2959492"/>
            <a:ext cx="895387" cy="18103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CBE2946-FAF8-0CCB-855A-7B518CC89C9A}"/>
              </a:ext>
            </a:extLst>
          </p:cNvPr>
          <p:cNvSpPr txBox="1"/>
          <p:nvPr/>
        </p:nvSpPr>
        <p:spPr>
          <a:xfrm>
            <a:off x="1182254" y="1169076"/>
            <a:ext cx="997342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Comparison between closure study in </a:t>
            </a:r>
            <a:r>
              <a:rPr lang="en-GB" b="1" dirty="0">
                <a:latin typeface="Aptos" panose="020B0004020202020204" pitchFamily="34" charset="0"/>
              </a:rPr>
              <a:t>muon </a:t>
            </a:r>
            <a:r>
              <a:rPr lang="en-GB" dirty="0">
                <a:latin typeface="Aptos" panose="020B0004020202020204" pitchFamily="34" charset="0"/>
              </a:rPr>
              <a:t>and </a:t>
            </a:r>
            <a:r>
              <a:rPr lang="en-GB" b="1" dirty="0">
                <a:latin typeface="Aptos" panose="020B0004020202020204" pitchFamily="34" charset="0"/>
              </a:rPr>
              <a:t>electron</a:t>
            </a:r>
            <a:r>
              <a:rPr lang="en-GB" dirty="0">
                <a:latin typeface="Aptos" panose="020B0004020202020204" pitchFamily="34" charset="0"/>
              </a:rPr>
              <a:t> channels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1050" dirty="0"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Higher uncertainty observed in electron channel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latin typeface="Aptos" panose="020B0004020202020204" pitchFamily="34" charset="0"/>
              </a:rPr>
              <a:t>Attributed to Bremsstrahlung emission from signal electrons and larger effects from track-to-vertex matching requirements, due to poorer 𝑒𝑒 vertex resolution</a:t>
            </a:r>
          </a:p>
        </p:txBody>
      </p:sp>
    </p:spTree>
    <p:extLst>
      <p:ext uri="{BB962C8B-B14F-4D97-AF65-F5344CB8AC3E}">
        <p14:creationId xmlns:p14="http://schemas.microsoft.com/office/powerpoint/2010/main" val="16927036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AD485-9F86-2517-C822-B085EFC6B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A51F539-226C-9A70-6F9E-699BE2293B09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9371D-1EF5-BACB-778D-933D3E937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11158-E4FE-784B-DD14-5556DC4C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0C20B3F-A6CE-3B55-E438-48A040F6B27E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9EAA9419-9ABA-678F-A57A-587DD33B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Systematics – Central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EE25DC-8559-54E0-DF72-32535779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DD742-C241-E287-BF7A-6B0C436B940F}"/>
              </a:ext>
            </a:extLst>
          </p:cNvPr>
          <p:cNvSpPr txBox="1"/>
          <p:nvPr/>
        </p:nvSpPr>
        <p:spPr>
          <a:xfrm>
            <a:off x="1109287" y="1191710"/>
            <a:ext cx="10046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Several systematic uncertainties relating to the central event are considered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163981-1CDD-C50F-17A0-94358564DFFD}"/>
              </a:ext>
            </a:extLst>
          </p:cNvPr>
          <p:cNvSpPr txBox="1"/>
          <p:nvPr/>
        </p:nvSpPr>
        <p:spPr>
          <a:xfrm>
            <a:off x="62471" y="3743830"/>
            <a:ext cx="1938891" cy="1940957"/>
          </a:xfrm>
          <a:prstGeom prst="roundRect">
            <a:avLst/>
          </a:prstGeom>
          <a:noFill/>
          <a:ln w="38100">
            <a:solidFill>
              <a:srgbClr val="4392DB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All standard electron/muon uncertainties relating to MC considered for signal samples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938B4A1B-F239-E78E-A760-5867B48FBB73}"/>
              </a:ext>
            </a:extLst>
          </p:cNvPr>
          <p:cNvSpPr/>
          <p:nvPr/>
        </p:nvSpPr>
        <p:spPr>
          <a:xfrm>
            <a:off x="2020225" y="3174123"/>
            <a:ext cx="264160" cy="3062085"/>
          </a:xfrm>
          <a:prstGeom prst="leftBrace">
            <a:avLst>
              <a:gd name="adj1" fmla="val 59615"/>
              <a:gd name="adj2" fmla="val 50000"/>
            </a:avLst>
          </a:prstGeom>
          <a:ln w="38100">
            <a:solidFill>
              <a:srgbClr val="4392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4024A8-C25A-0CD0-2773-6230CB32AFFF}"/>
              </a:ext>
            </a:extLst>
          </p:cNvPr>
          <p:cNvGrpSpPr>
            <a:grpSpLocks noChangeAspect="1"/>
          </p:cNvGrpSpPr>
          <p:nvPr/>
        </p:nvGrpSpPr>
        <p:grpSpPr>
          <a:xfrm>
            <a:off x="2406767" y="1545710"/>
            <a:ext cx="5517372" cy="4756016"/>
            <a:chOff x="2977770" y="1693771"/>
            <a:chExt cx="5650680" cy="48709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0535882-B378-68DC-8EFF-4789E3562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87895"/>
            <a:stretch>
              <a:fillRect/>
            </a:stretch>
          </p:blipFill>
          <p:spPr>
            <a:xfrm>
              <a:off x="2978359" y="1693771"/>
              <a:ext cx="5650089" cy="99242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41C09E1-C040-3905-BA48-F074B4B0A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4969" b="76180"/>
            <a:stretch>
              <a:fillRect/>
            </a:stretch>
          </p:blipFill>
          <p:spPr>
            <a:xfrm>
              <a:off x="2978359" y="2655203"/>
              <a:ext cx="5650091" cy="72564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533DEF7-1F44-D59F-B6AE-CEB51D920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1463" b="19467"/>
            <a:stretch>
              <a:fillRect/>
            </a:stretch>
          </p:blipFill>
          <p:spPr>
            <a:xfrm>
              <a:off x="2977770" y="3361529"/>
              <a:ext cx="5650091" cy="3203170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5D3251B-432D-A43D-A772-F707620D6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243" y="3038831"/>
            <a:ext cx="3960000" cy="268799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4C39014-D2FE-B498-14DC-7AF9FD7B91A9}"/>
              </a:ext>
            </a:extLst>
          </p:cNvPr>
          <p:cNvSpPr txBox="1"/>
          <p:nvPr/>
        </p:nvSpPr>
        <p:spPr>
          <a:xfrm>
            <a:off x="8202884" y="1573934"/>
            <a:ext cx="3810718" cy="1634490"/>
          </a:xfrm>
          <a:prstGeom prst="round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Uncertainty on signal efficiency of track veto</a:t>
            </a:r>
          </a:p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Taken from difference between estimates obtained using two different methods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03E7ECE-56C8-0C01-1EC8-E94F341B8DC1}"/>
              </a:ext>
            </a:extLst>
          </p:cNvPr>
          <p:cNvSpPr/>
          <p:nvPr/>
        </p:nvSpPr>
        <p:spPr>
          <a:xfrm>
            <a:off x="8090456" y="1561041"/>
            <a:ext cx="4037309" cy="4300262"/>
          </a:xfrm>
          <a:prstGeom prst="roundRect">
            <a:avLst>
              <a:gd name="adj" fmla="val 640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8088F1-6B8D-61F3-A036-1E6CF81345AD}"/>
              </a:ext>
            </a:extLst>
          </p:cNvPr>
          <p:cNvCxnSpPr>
            <a:cxnSpLocks/>
          </p:cNvCxnSpPr>
          <p:nvPr/>
        </p:nvCxnSpPr>
        <p:spPr>
          <a:xfrm>
            <a:off x="7498080" y="2621918"/>
            <a:ext cx="593373" cy="752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0774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02754-9D63-6A29-1C64-DD2F1984F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FEDFEF-FB9B-FA5A-5FBC-85B7D40C3567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B9AA56D-D567-B9C0-7750-516532F9C7A4}"/>
              </a:ext>
            </a:extLst>
          </p:cNvPr>
          <p:cNvGrpSpPr/>
          <p:nvPr/>
        </p:nvGrpSpPr>
        <p:grpSpPr>
          <a:xfrm>
            <a:off x="3450078" y="1564591"/>
            <a:ext cx="5508000" cy="2486497"/>
            <a:chOff x="3450078" y="1564591"/>
            <a:chExt cx="5508000" cy="248649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A31A63C-0610-4B4A-2D18-B933E7B0F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5741" b="57573"/>
            <a:stretch>
              <a:fillRect/>
            </a:stretch>
          </p:blipFill>
          <p:spPr>
            <a:xfrm>
              <a:off x="3450078" y="3516706"/>
              <a:ext cx="5508000" cy="53438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3CB145-79C2-CDEE-F710-3C7B12F0F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2997" b="64168"/>
            <a:stretch>
              <a:fillRect/>
            </a:stretch>
          </p:blipFill>
          <p:spPr>
            <a:xfrm>
              <a:off x="3450078" y="2439027"/>
              <a:ext cx="5508000" cy="102576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7723E73-053B-2515-DD92-C820CCF91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87895"/>
            <a:stretch>
              <a:fillRect/>
            </a:stretch>
          </p:blipFill>
          <p:spPr>
            <a:xfrm>
              <a:off x="3450078" y="1564591"/>
              <a:ext cx="5508000" cy="967465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EF1CF-8022-1401-0E6F-AB31FCD2A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FFE99-5E7F-47C6-780E-557BF0E62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78577A-6D9E-23FF-5DFA-56AFE70E6112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1D5B10C-87BC-6AF3-0154-268E5920A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Systematics – Forward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9581BF-48A3-318A-46BE-78FF1C7A2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775D9-A058-461E-FB7B-CF5C5688A837}"/>
              </a:ext>
            </a:extLst>
          </p:cNvPr>
          <p:cNvSpPr txBox="1"/>
          <p:nvPr/>
        </p:nvSpPr>
        <p:spPr>
          <a:xfrm>
            <a:off x="1109287" y="1191710"/>
            <a:ext cx="10046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Several systematic uncertainties relating to AFP and forward proton reconstruction are considered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3C36293-CF51-793B-27B6-5C7A42F527FE}"/>
              </a:ext>
            </a:extLst>
          </p:cNvPr>
          <p:cNvSpPr/>
          <p:nvPr/>
        </p:nvSpPr>
        <p:spPr>
          <a:xfrm>
            <a:off x="3445374" y="2516538"/>
            <a:ext cx="5472000" cy="936000"/>
          </a:xfrm>
          <a:prstGeom prst="roundRect">
            <a:avLst/>
          </a:prstGeom>
          <a:noFill/>
          <a:ln w="38100">
            <a:solidFill>
              <a:srgbClr val="54A19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B6847D5-A54A-54F0-73E0-EAE9CC2F2677}"/>
              </a:ext>
            </a:extLst>
          </p:cNvPr>
          <p:cNvSpPr/>
          <p:nvPr/>
        </p:nvSpPr>
        <p:spPr>
          <a:xfrm>
            <a:off x="3445374" y="3509452"/>
            <a:ext cx="5472000" cy="432000"/>
          </a:xfrm>
          <a:prstGeom prst="roundRect">
            <a:avLst/>
          </a:prstGeom>
          <a:noFill/>
          <a:ln w="38100">
            <a:solidFill>
              <a:srgbClr val="A568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341C46-372C-A80C-43FE-5F2AA5482C5F}"/>
              </a:ext>
            </a:extLst>
          </p:cNvPr>
          <p:cNvSpPr txBox="1"/>
          <p:nvPr/>
        </p:nvSpPr>
        <p:spPr>
          <a:xfrm>
            <a:off x="9169838" y="1916699"/>
            <a:ext cx="2925810" cy="4141727"/>
          </a:xfrm>
          <a:prstGeom prst="roundRect">
            <a:avLst>
              <a:gd name="adj" fmla="val 11452"/>
            </a:avLst>
          </a:prstGeom>
          <a:noFill/>
          <a:ln w="38100">
            <a:solidFill>
              <a:srgbClr val="54A19C"/>
            </a:solidFill>
          </a:ln>
        </p:spPr>
        <p:txBody>
          <a:bodyPr wrap="square" lIns="72000" tIns="36000" rIns="72000" bIns="36000" anchor="ctr">
            <a:spAutoFit/>
          </a:bodyPr>
          <a:lstStyle/>
          <a:p>
            <a:pPr rtl="0">
              <a:buNone/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Proton transport: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Modifies beam slope by ±50 </a:t>
            </a:r>
            <a:r>
              <a:rPr lang="el-GR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μ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rad</a:t>
            </a:r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  <a:p>
            <a:pPr rtl="0" fontAlgn="base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Global alignment: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Modifies global alignment of AFP stations by ±300 µm in x</a:t>
            </a:r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  <a:p>
            <a:pPr rtl="0" fontAlgn="base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Smearing: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Modifies width of distribution used to smear truth-level proton data by ±0.05 mm</a:t>
            </a:r>
          </a:p>
          <a:p>
            <a:pPr rtl="0" fontAlgn="base"/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Reconstruction efficiency: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 measured at 92 ± 2%</a:t>
            </a:r>
            <a:endParaRPr lang="en-GB" sz="1800" b="0" i="0" u="none" strike="noStrike" dirty="0">
              <a:solidFill>
                <a:srgbClr val="1CADE4"/>
              </a:solidFill>
              <a:effectLst/>
              <a:latin typeface="Aptos" panose="020B0004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184EE5-FF25-121E-190C-C0CBA7829BE8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8917374" y="2984538"/>
            <a:ext cx="252464" cy="79828"/>
          </a:xfrm>
          <a:prstGeom prst="straightConnector1">
            <a:avLst/>
          </a:prstGeom>
          <a:ln w="38100">
            <a:solidFill>
              <a:srgbClr val="54A19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26F4C48-8A45-94C2-D98B-227EFCE149F3}"/>
              </a:ext>
            </a:extLst>
          </p:cNvPr>
          <p:cNvSpPr txBox="1"/>
          <p:nvPr/>
        </p:nvSpPr>
        <p:spPr>
          <a:xfrm>
            <a:off x="104594" y="2386270"/>
            <a:ext cx="3131135" cy="3851333"/>
          </a:xfrm>
          <a:prstGeom prst="roundRect">
            <a:avLst>
              <a:gd name="adj" fmla="val 11596"/>
            </a:avLst>
          </a:prstGeom>
          <a:noFill/>
          <a:ln w="38100">
            <a:solidFill>
              <a:srgbClr val="A568D2"/>
            </a:solidFill>
          </a:ln>
        </p:spPr>
        <p:txBody>
          <a:bodyPr wrap="square" lIns="72000" tIns="36000" rIns="72000" bIns="36000" anchor="ctr">
            <a:spAutoFit/>
          </a:bodyPr>
          <a:lstStyle/>
          <a:p>
            <a:r>
              <a:rPr lang="en-GB" b="1" dirty="0">
                <a:latin typeface="Aptos Narrow" panose="020B0004020202020204" pitchFamily="34" charset="0"/>
              </a:rPr>
              <a:t>Track matching:</a:t>
            </a:r>
            <a:r>
              <a:rPr lang="en-GB" dirty="0">
                <a:latin typeface="Aptos Narrow" panose="020B0004020202020204" pitchFamily="34" charset="0"/>
              </a:rPr>
              <a:t> decrease maximum transverse distance between proton tracks to 1 mm.</a:t>
            </a:r>
          </a:p>
          <a:p>
            <a:r>
              <a:rPr lang="en-GB" b="1" dirty="0">
                <a:latin typeface="Aptos Narrow" panose="020B0004020202020204" pitchFamily="34" charset="0"/>
              </a:rPr>
              <a:t>Track finding (distance):</a:t>
            </a:r>
            <a:r>
              <a:rPr lang="en-GB" dirty="0">
                <a:latin typeface="Aptos Narrow" panose="020B0004020202020204" pitchFamily="34" charset="0"/>
              </a:rPr>
              <a:t> decrease maximum cluster separation in track to 0.4 mm</a:t>
            </a:r>
          </a:p>
          <a:p>
            <a:r>
              <a:rPr lang="en-GB" b="1" dirty="0">
                <a:latin typeface="Aptos Narrow" panose="020B0004020202020204" pitchFamily="34" charset="0"/>
              </a:rPr>
              <a:t>Track finding (clusters):</a:t>
            </a:r>
            <a:r>
              <a:rPr lang="en-GB" dirty="0">
                <a:latin typeface="Aptos Narrow" panose="020B0004020202020204" pitchFamily="34" charset="0"/>
              </a:rPr>
              <a:t> increase minimum clusters in track to 3</a:t>
            </a:r>
          </a:p>
          <a:p>
            <a:r>
              <a:rPr lang="en-GB" b="1" dirty="0">
                <a:latin typeface="Aptos Narrow" panose="020B0004020202020204" pitchFamily="34" charset="0"/>
              </a:rPr>
              <a:t>Cluster neighbouring:</a:t>
            </a:r>
            <a:r>
              <a:rPr lang="en-GB" dirty="0">
                <a:latin typeface="Aptos Narrow" panose="020B0004020202020204" pitchFamily="34" charset="0"/>
              </a:rPr>
              <a:t> expand search for neighbouring hits to include y direction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9CCF42D-C2E4-6737-0FC6-217D0B1E3602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3244753" y="3725452"/>
            <a:ext cx="200621" cy="70693"/>
          </a:xfrm>
          <a:prstGeom prst="straightConnector1">
            <a:avLst/>
          </a:prstGeom>
          <a:ln w="38100">
            <a:solidFill>
              <a:srgbClr val="A568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2978D99-8BC1-8E37-7595-D5901151A3A1}"/>
              </a:ext>
            </a:extLst>
          </p:cNvPr>
          <p:cNvSpPr txBox="1"/>
          <p:nvPr/>
        </p:nvSpPr>
        <p:spPr>
          <a:xfrm>
            <a:off x="58626" y="1654621"/>
            <a:ext cx="3223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ptos Narrow" panose="020B0004020202020204" pitchFamily="34" charset="0"/>
              </a:rPr>
              <a:t>Changes to proton reconstruction methodology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51DFB4-F1F2-6945-D063-0ACD35F6F40A}"/>
              </a:ext>
            </a:extLst>
          </p:cNvPr>
          <p:cNvSpPr txBox="1"/>
          <p:nvPr/>
        </p:nvSpPr>
        <p:spPr>
          <a:xfrm>
            <a:off x="9073758" y="1571842"/>
            <a:ext cx="3049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 Narrow" panose="020B0004020202020204" pitchFamily="34" charset="0"/>
              </a:rPr>
              <a:t>Uncertainties in simulation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90CF504-640B-8F53-1C94-45CD8B5A4470}"/>
              </a:ext>
            </a:extLst>
          </p:cNvPr>
          <p:cNvSpPr/>
          <p:nvPr/>
        </p:nvSpPr>
        <p:spPr>
          <a:xfrm>
            <a:off x="3235729" y="5365011"/>
            <a:ext cx="2472271" cy="853010"/>
          </a:xfrm>
          <a:prstGeom prst="roundRect">
            <a:avLst/>
          </a:prstGeom>
          <a:solidFill>
            <a:srgbClr val="A568D2"/>
          </a:solidFill>
          <a:ln w="38100">
            <a:solidFill>
              <a:srgbClr val="A568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Verified expected effects on data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8157E11-A253-7DAD-BD2D-21EFAA856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43" y="4049016"/>
            <a:ext cx="2231615" cy="2220448"/>
          </a:xfrm>
          <a:prstGeom prst="rect">
            <a:avLst/>
          </a:prstGeom>
          <a:ln w="38100">
            <a:solidFill>
              <a:srgbClr val="54A19C"/>
            </a:solidFill>
          </a:ln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95B42B6-4EC9-624B-9A07-CFBC30A20DE5}"/>
              </a:ext>
            </a:extLst>
          </p:cNvPr>
          <p:cNvSpPr/>
          <p:nvPr/>
        </p:nvSpPr>
        <p:spPr>
          <a:xfrm>
            <a:off x="3331810" y="4049016"/>
            <a:ext cx="3480582" cy="1137506"/>
          </a:xfrm>
          <a:prstGeom prst="roundRect">
            <a:avLst/>
          </a:prstGeom>
          <a:solidFill>
            <a:srgbClr val="54A19C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ptos" panose="020B0004020202020204" pitchFamily="34" charset="0"/>
              </a:rPr>
              <a:t>Large variation in dominant proton systematics across signal mass range</a:t>
            </a:r>
          </a:p>
          <a:p>
            <a:pPr algn="ctr"/>
            <a:r>
              <a:rPr lang="en-GB" dirty="0">
                <a:latin typeface="Aptos" panose="020B0004020202020204" pitchFamily="34" charset="0"/>
              </a:rPr>
              <a:t>e.g. proton transport:</a:t>
            </a:r>
          </a:p>
        </p:txBody>
      </p:sp>
    </p:spTree>
    <p:extLst>
      <p:ext uri="{BB962C8B-B14F-4D97-AF65-F5344CB8AC3E}">
        <p14:creationId xmlns:p14="http://schemas.microsoft.com/office/powerpoint/2010/main" val="29905408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DD56-3AB6-9FFD-7555-866B73522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416F540-2831-D90E-6DF4-DA3C9FCDFCE3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24278-FD51-0989-2200-49F9E0CBC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2C646-4288-65E8-08EB-BEE4E701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979217-244F-99AC-D2AB-5A7E7F3B6944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B72AFEE8-E8B5-DD44-1412-E92E6B8E6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Systematics – Modelling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EC67AB-849B-A392-4BD0-29C298BFC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2EB031FD-5030-7505-35D0-CAC291A46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287" y="1151332"/>
            <a:ext cx="10046393" cy="38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Several sources of background modelling uncertainty considered: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Statistical uncertainty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 estimated with bootstrapping =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1%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1CADE4"/>
              </a:solidFill>
              <a:effectLst/>
              <a:latin typeface="Aptos" panose="020B0004020202020204" pitchFamily="34" charset="0"/>
              <a:cs typeface="Courier New" panose="02070309020205020404" pitchFamily="49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683C6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Pile-up distribution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 -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negligible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Variation in interactions per bunch crossing across the dataset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E8848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Single-diffractive backgrounds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 -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negligible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Effect on mixing strategy (single vs double-sided) on background shape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Pile-up variation in event-mixing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 -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Courier New" panose="02070309020205020404" pitchFamily="49" charset="0"/>
              </a:rPr>
              <a:t>negligible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Difference in pile-up between each component of mixed background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000000"/>
                </a:solidFill>
                <a:latin typeface="Aptos" panose="020B0004020202020204" pitchFamily="34" charset="0"/>
              </a:rPr>
              <a:t>Signal modelling uncertainties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>
                <a:solidFill>
                  <a:srgbClr val="000000"/>
                </a:solidFill>
                <a:latin typeface="Aptos" panose="020B0004020202020204" pitchFamily="34" charset="0"/>
              </a:rPr>
              <a:t>FSR, parton showering – </a:t>
            </a:r>
            <a:r>
              <a:rPr lang="en-US" altLang="en-US" sz="2000" b="1" dirty="0">
                <a:solidFill>
                  <a:srgbClr val="000000"/>
                </a:solidFill>
                <a:latin typeface="Aptos" panose="020B0004020202020204" pitchFamily="34" charset="0"/>
              </a:rPr>
              <a:t>negligible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>
                <a:solidFill>
                  <a:srgbClr val="000000"/>
                </a:solidFill>
                <a:latin typeface="Aptos" panose="020B0004020202020204" pitchFamily="34" charset="0"/>
              </a:rPr>
              <a:t>Soft-survival probability (next slide)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1405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EB4BD-B13B-A035-779C-91CF4BECF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B3D5BB-C926-F727-6D6D-191594A1A1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E2037-DFFB-9ADA-6F33-288D8E10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A5774-0E96-A850-D94A-5210BDE26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dirty="0">
                <a:latin typeface="Aptos" panose="020B0004020202020204" pitchFamily="34" charset="0"/>
              </a:rPr>
              <a:t>Search for </a:t>
            </a:r>
            <a:r>
              <a:rPr lang="en-GB" sz="1600" dirty="0" err="1">
                <a:latin typeface="Aptos" panose="020B0004020202020204" pitchFamily="34" charset="0"/>
              </a:rPr>
              <a:t>MIssing</a:t>
            </a:r>
            <a:r>
              <a:rPr lang="en-GB" sz="1600" dirty="0">
                <a:latin typeface="Aptos" panose="020B0004020202020204" pitchFamily="34" charset="0"/>
              </a:rPr>
              <a:t> Mass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49B1D3-0196-D773-C074-442DE2A9A38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ACF3FD03-37D3-A3AE-E182-41B6260E5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ptos" panose="020B0004020202020204" pitchFamily="34" charset="0"/>
              </a:rPr>
              <a:t>Data and Background Model Comparison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4B87A-E53D-012E-91CE-D3FC1C9D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48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D0BCD5-78EB-8BAD-F177-75905A741F3D}"/>
              </a:ext>
            </a:extLst>
          </p:cNvPr>
          <p:cNvSpPr txBox="1"/>
          <p:nvPr/>
        </p:nvSpPr>
        <p:spPr>
          <a:xfrm>
            <a:off x="473560" y="1264667"/>
            <a:ext cx="3486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Comparison between </a:t>
            </a:r>
            <a:r>
              <a:rPr lang="en-GB" b="1" dirty="0">
                <a:latin typeface="Aptos" panose="020B0004020202020204" pitchFamily="34" charset="0"/>
              </a:rPr>
              <a:t>data </a:t>
            </a:r>
            <a:r>
              <a:rPr lang="en-GB" dirty="0">
                <a:latin typeface="Aptos" panose="020B0004020202020204" pitchFamily="34" charset="0"/>
              </a:rPr>
              <a:t>and</a:t>
            </a:r>
            <a:r>
              <a:rPr lang="en-GB" b="1" dirty="0">
                <a:latin typeface="Aptos" panose="020B0004020202020204" pitchFamily="34" charset="0"/>
              </a:rPr>
              <a:t> </a:t>
            </a:r>
            <a:r>
              <a:rPr lang="en-GB" b="1" dirty="0">
                <a:solidFill>
                  <a:srgbClr val="3F90DA"/>
                </a:solidFill>
                <a:latin typeface="Aptos" panose="020B0004020202020204" pitchFamily="34" charset="0"/>
              </a:rPr>
              <a:t>background model</a:t>
            </a: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ptos" panose="020B0004020202020204" pitchFamily="34" charset="0"/>
              </a:rPr>
              <a:t>Only </a:t>
            </a:r>
            <a:r>
              <a:rPr lang="en-GB" b="1" dirty="0">
                <a:latin typeface="Aptos" panose="020B0004020202020204" pitchFamily="34" charset="0"/>
              </a:rPr>
              <a:t>preselection requirements</a:t>
            </a:r>
            <a:r>
              <a:rPr lang="en-GB" dirty="0">
                <a:latin typeface="Aptos" panose="020B0004020202020204" pitchFamily="34" charset="0"/>
              </a:rPr>
              <a:t> applied</a:t>
            </a: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ptos" panose="020B0004020202020204" pitchFamily="34" charset="0"/>
              </a:rPr>
              <a:t>Dilepton pair </a:t>
            </a:r>
            <a:r>
              <a:rPr lang="en-GB" dirty="0" err="1">
                <a:latin typeface="Aptos" panose="020B0004020202020204" pitchFamily="34" charset="0"/>
              </a:rPr>
              <a:t>p</a:t>
            </a:r>
            <a:r>
              <a:rPr lang="en-GB" baseline="-25000" dirty="0" err="1">
                <a:latin typeface="Aptos" panose="020B0004020202020204" pitchFamily="34" charset="0"/>
              </a:rPr>
              <a:t>T</a:t>
            </a:r>
            <a:r>
              <a:rPr lang="en-GB" dirty="0">
                <a:latin typeface="Aptos" panose="020B0004020202020204" pitchFamily="34" charset="0"/>
              </a:rPr>
              <a:t>, dilepton mass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ll</a:t>
            </a:r>
            <a:r>
              <a:rPr lang="en-GB" dirty="0">
                <a:latin typeface="Aptos" panose="020B0004020202020204" pitchFamily="34" charset="0"/>
              </a:rPr>
              <a:t>, proton ξ and missing mass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X</a:t>
            </a:r>
            <a:endParaRPr lang="en-GB" dirty="0">
              <a:latin typeface="Aptos" panose="020B0004020202020204" pitchFamily="34" charset="0"/>
            </a:endParaRP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ptos" panose="020B0004020202020204" pitchFamily="34" charset="0"/>
              </a:rPr>
              <a:t>Compared to expectations for a </a:t>
            </a:r>
            <a:r>
              <a:rPr lang="en-GB" b="1" dirty="0">
                <a:solidFill>
                  <a:srgbClr val="BA1400"/>
                </a:solidFill>
                <a:latin typeface="Aptos" panose="020B0004020202020204" pitchFamily="34" charset="0"/>
              </a:rPr>
              <a:t>500 GeV SuperChic </a:t>
            </a:r>
            <a:r>
              <a:rPr lang="en-GB" b="1" dirty="0" err="1">
                <a:solidFill>
                  <a:srgbClr val="BA1400"/>
                </a:solidFill>
                <a:latin typeface="Aptos" panose="020B0004020202020204" pitchFamily="34" charset="0"/>
              </a:rPr>
              <a:t>Z+X</a:t>
            </a:r>
            <a:r>
              <a:rPr lang="en-GB" b="1" dirty="0">
                <a:solidFill>
                  <a:srgbClr val="BA1400"/>
                </a:solidFill>
                <a:latin typeface="Aptos" panose="020B0004020202020204" pitchFamily="34" charset="0"/>
              </a:rPr>
              <a:t> signal</a:t>
            </a:r>
            <a:r>
              <a:rPr lang="en-GB" dirty="0">
                <a:latin typeface="Aptos" panose="020B0004020202020204" pitchFamily="34" charset="0"/>
              </a:rPr>
              <a:t> with a cross section of 50 fb (+</a:t>
            </a:r>
            <a:r>
              <a:rPr lang="en-GB" b="1" dirty="0">
                <a:solidFill>
                  <a:srgbClr val="8825B3"/>
                </a:solidFill>
                <a:latin typeface="Aptos" panose="020B0004020202020204" pitchFamily="34" charset="0"/>
              </a:rPr>
              <a:t>additional overlay</a:t>
            </a:r>
            <a:r>
              <a:rPr lang="en-GB" dirty="0">
                <a:latin typeface="Aptos" panose="020B0004020202020204" pitchFamily="34" charset="0"/>
              </a:rPr>
              <a:t> with signal scaled up by a factor of 10,000)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2F264A-D868-B0D4-6C18-48E37BEFF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993" y="1170580"/>
            <a:ext cx="3712495" cy="25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7DFBC4-63D1-34B8-C9D5-A7BB34D50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361" y="1170580"/>
            <a:ext cx="3712495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0677D2-6E7F-D4C3-7C32-AF18A0724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993" y="3705287"/>
            <a:ext cx="3712495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802371-DBBC-C5B0-7F4C-D30E9951E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5361" y="3705287"/>
            <a:ext cx="371249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995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AD18C-3739-20DD-A57B-D00F386B6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0859B7A-02AF-7540-F70E-8173FDF2F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981CE-1F11-40FF-57B5-C78B44CD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7A231-ABEA-3443-4E40-8AA7359BB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dirty="0">
                <a:latin typeface="Aptos" panose="020B0004020202020204" pitchFamily="34" charset="0"/>
              </a:rPr>
              <a:t>Search for </a:t>
            </a:r>
            <a:r>
              <a:rPr lang="en-GB" sz="1600" dirty="0" err="1">
                <a:latin typeface="Aptos" panose="020B0004020202020204" pitchFamily="34" charset="0"/>
              </a:rPr>
              <a:t>MIssing</a:t>
            </a:r>
            <a:r>
              <a:rPr lang="en-GB" sz="1600" dirty="0">
                <a:latin typeface="Aptos" panose="020B0004020202020204" pitchFamily="34" charset="0"/>
              </a:rPr>
              <a:t> Mass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5B1B33-5913-F885-2ABB-FC172E1BE25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6709A2C3-FCC6-05BC-B1CB-D5349002C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ptos" panose="020B0004020202020204" pitchFamily="34" charset="0"/>
              </a:rPr>
              <a:t>Data and Background Model Comparison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75E57-9BE7-1A91-B0BA-EE42836E4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49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FDF056-E89F-4D19-683B-7996DA9940AE}"/>
              </a:ext>
            </a:extLst>
          </p:cNvPr>
          <p:cNvSpPr txBox="1"/>
          <p:nvPr/>
        </p:nvSpPr>
        <p:spPr>
          <a:xfrm>
            <a:off x="473560" y="1264667"/>
            <a:ext cx="3486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Comparison between </a:t>
            </a:r>
            <a:r>
              <a:rPr lang="en-GB" b="1" dirty="0">
                <a:latin typeface="Aptos" panose="020B0004020202020204" pitchFamily="34" charset="0"/>
              </a:rPr>
              <a:t>data </a:t>
            </a:r>
            <a:r>
              <a:rPr lang="en-GB" dirty="0">
                <a:latin typeface="Aptos" panose="020B0004020202020204" pitchFamily="34" charset="0"/>
              </a:rPr>
              <a:t>and</a:t>
            </a:r>
            <a:r>
              <a:rPr lang="en-GB" b="1" dirty="0">
                <a:latin typeface="Aptos" panose="020B0004020202020204" pitchFamily="34" charset="0"/>
              </a:rPr>
              <a:t> </a:t>
            </a:r>
            <a:r>
              <a:rPr lang="en-GB" b="1" dirty="0">
                <a:solidFill>
                  <a:srgbClr val="3F90DA"/>
                </a:solidFill>
                <a:latin typeface="Aptos" panose="020B0004020202020204" pitchFamily="34" charset="0"/>
              </a:rPr>
              <a:t>background model</a:t>
            </a: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b="1" dirty="0">
                <a:latin typeface="Aptos" panose="020B0004020202020204" pitchFamily="34" charset="0"/>
              </a:rPr>
              <a:t>All signal region requirements</a:t>
            </a:r>
            <a:r>
              <a:rPr lang="en-GB" dirty="0">
                <a:latin typeface="Aptos" panose="020B0004020202020204" pitchFamily="34" charset="0"/>
              </a:rPr>
              <a:t> applied</a:t>
            </a: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ptos" panose="020B0004020202020204" pitchFamily="34" charset="0"/>
              </a:rPr>
              <a:t>Dilepton pair </a:t>
            </a:r>
            <a:r>
              <a:rPr lang="en-GB" dirty="0" err="1">
                <a:latin typeface="Aptos" panose="020B0004020202020204" pitchFamily="34" charset="0"/>
              </a:rPr>
              <a:t>p</a:t>
            </a:r>
            <a:r>
              <a:rPr lang="en-GB" baseline="-25000" dirty="0" err="1">
                <a:latin typeface="Aptos" panose="020B0004020202020204" pitchFamily="34" charset="0"/>
              </a:rPr>
              <a:t>T</a:t>
            </a:r>
            <a:r>
              <a:rPr lang="en-GB" dirty="0">
                <a:latin typeface="Aptos" panose="020B0004020202020204" pitchFamily="34" charset="0"/>
              </a:rPr>
              <a:t>, dilepton mass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ll</a:t>
            </a:r>
            <a:r>
              <a:rPr lang="en-GB" dirty="0">
                <a:latin typeface="Aptos" panose="020B0004020202020204" pitchFamily="34" charset="0"/>
              </a:rPr>
              <a:t>, proton ξ and missing mass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X</a:t>
            </a:r>
            <a:endParaRPr lang="en-GB" dirty="0">
              <a:latin typeface="Aptos" panose="020B0004020202020204" pitchFamily="34" charset="0"/>
            </a:endParaRPr>
          </a:p>
          <a:p>
            <a:pPr marL="742950" lvl="1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ptos" panose="020B0004020202020204" pitchFamily="34" charset="0"/>
              </a:rPr>
              <a:t>Compared to expectations for a </a:t>
            </a:r>
            <a:r>
              <a:rPr lang="en-GB" b="1" dirty="0">
                <a:solidFill>
                  <a:srgbClr val="BA1400"/>
                </a:solidFill>
                <a:latin typeface="Aptos" panose="020B0004020202020204" pitchFamily="34" charset="0"/>
              </a:rPr>
              <a:t>500 GeV SuperChic </a:t>
            </a:r>
            <a:r>
              <a:rPr lang="en-GB" b="1" dirty="0" err="1">
                <a:solidFill>
                  <a:srgbClr val="BA1400"/>
                </a:solidFill>
                <a:latin typeface="Aptos" panose="020B0004020202020204" pitchFamily="34" charset="0"/>
              </a:rPr>
              <a:t>Z+X</a:t>
            </a:r>
            <a:r>
              <a:rPr lang="en-GB" b="1" dirty="0">
                <a:solidFill>
                  <a:srgbClr val="BA1400"/>
                </a:solidFill>
                <a:latin typeface="Aptos" panose="020B0004020202020204" pitchFamily="34" charset="0"/>
              </a:rPr>
              <a:t> signal</a:t>
            </a:r>
            <a:r>
              <a:rPr lang="en-GB" dirty="0">
                <a:latin typeface="Aptos" panose="020B0004020202020204" pitchFamily="34" charset="0"/>
              </a:rPr>
              <a:t> with a cross section of 50 fb (+</a:t>
            </a:r>
            <a:r>
              <a:rPr lang="en-GB" b="1" dirty="0">
                <a:solidFill>
                  <a:srgbClr val="8825B3"/>
                </a:solidFill>
                <a:latin typeface="Aptos" panose="020B0004020202020204" pitchFamily="34" charset="0"/>
              </a:rPr>
              <a:t>additional overlay</a:t>
            </a:r>
            <a:r>
              <a:rPr lang="en-GB" dirty="0">
                <a:latin typeface="Aptos" panose="020B0004020202020204" pitchFamily="34" charset="0"/>
              </a:rPr>
              <a:t> with signal scaled up by a factor of 100)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560E8D-9407-5B7D-BF01-10B50B695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600" y="1170000"/>
            <a:ext cx="3712500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ABAA6E-D941-A249-FB87-D0DA0A99A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600" y="1170000"/>
            <a:ext cx="3712500" cy="25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D6E07E-B8B6-F89B-687C-414FC57DC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600" y="3704400"/>
            <a:ext cx="3712500" cy="25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DF536C-C14E-C1A7-8515-05288011C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5600" y="3704400"/>
            <a:ext cx="37125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033AA5A-3C3E-4CEB-840A-CE47E56C3F7D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4FA28-4BF3-4417-84E0-C80902703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CFD2D-1361-47D0-8BF6-568EF9A2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D620D2C-7304-E6EB-14FD-BE40C921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/>
          <a:lstStyle/>
          <a:p>
            <a:r>
              <a:rPr lang="en-GB" dirty="0">
                <a:latin typeface="Aptos Narrow" panose="020B0004020202020204" pitchFamily="34" charset="0"/>
              </a:rPr>
              <a:t>Photon-Photon Collisions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3EBEF7-F06A-94CE-39DE-E58F417D3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0E2E8E-58F0-1269-3025-B1D4F5FCB7DA}"/>
              </a:ext>
            </a:extLst>
          </p:cNvPr>
          <p:cNvSpPr txBox="1"/>
          <p:nvPr/>
        </p:nvSpPr>
        <p:spPr>
          <a:xfrm>
            <a:off x="1109287" y="1191710"/>
            <a:ext cx="10046393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One largely unexplored area of particle physics is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photon-photon collisions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At ultra-relativistic speeds (e.g. at the LHC) the EM field around protons is compressed to resemble a flux of photons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When protons narrowly miss each other at the ATLAS IP, these photons can interact to yield </a:t>
            </a:r>
            <a:r>
              <a:rPr lang="en-GB" sz="2000" b="1" dirty="0">
                <a:latin typeface="Aptos" panose="020B0004020202020204" pitchFamily="34" charset="0"/>
              </a:rPr>
              <a:t>central production</a:t>
            </a:r>
            <a:r>
              <a:rPr lang="en-GB" sz="2000" dirty="0">
                <a:latin typeface="Aptos" panose="020B0004020202020204" pitchFamily="34" charset="0"/>
              </a:rPr>
              <a:t> of particles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Aptos" panose="020B0004020202020204" pitchFamily="34" charset="0"/>
              </a:rPr>
              <a:t>Proton quantum numbers are unchanged 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Aptos" panose="020B0004020202020204" pitchFamily="34" charset="0"/>
              </a:rPr>
              <a:t>For low-Q</a:t>
            </a:r>
            <a:r>
              <a:rPr lang="en-GB" sz="2000" baseline="30000" dirty="0">
                <a:latin typeface="Aptos" panose="020B0004020202020204" pitchFamily="34" charset="0"/>
              </a:rPr>
              <a:t>2</a:t>
            </a:r>
            <a:r>
              <a:rPr lang="en-GB" sz="2000" dirty="0">
                <a:latin typeface="Aptos" panose="020B0004020202020204" pitchFamily="34" charset="0"/>
              </a:rPr>
              <a:t> interactions they can </a:t>
            </a:r>
            <a:r>
              <a:rPr lang="en-GB" sz="2000" b="1" dirty="0">
                <a:latin typeface="Aptos" panose="020B0004020202020204" pitchFamily="34" charset="0"/>
              </a:rPr>
              <a:t>remain intact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Aptos" panose="020B0004020202020204" pitchFamily="34" charset="0"/>
              </a:rPr>
              <a:t>Continue down the beam at a scattered angle due to energy loss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C7F386A-EE57-2A98-7085-CA83351F4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496" y="2339219"/>
            <a:ext cx="3451008" cy="189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1CB99AC-DCD0-C5B2-988E-2A1F98E7BEDD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9099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BCF0C-519D-08BE-BD46-52EEECA3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FCA2CA-9DEA-7263-CDA3-679E94F508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C8D61-5B14-67E8-8FE9-B83E5653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6EC85-4BC8-88FE-E04A-9A14B6FAE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lang="en-GB" sz="1600" dirty="0"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CC531F-08CC-36F7-58EA-D2172FE5F9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BC693A2-9D4A-9676-817F-CA7DF9CAB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Acceptance </a:t>
            </a:r>
            <a:r>
              <a:rPr lang="en-GB" dirty="0"/>
              <a:t>×</a:t>
            </a:r>
            <a:r>
              <a:rPr lang="en-GB" dirty="0">
                <a:latin typeface="Aptos" panose="020B0004020202020204" pitchFamily="34" charset="0"/>
              </a:rPr>
              <a:t> Efficiency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69DF3-8564-BD0C-89BD-FA439A988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50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366993-25F6-60B3-A6CB-24FDCD763938}"/>
              </a:ext>
            </a:extLst>
          </p:cNvPr>
          <p:cNvSpPr txBox="1"/>
          <p:nvPr/>
        </p:nvSpPr>
        <p:spPr>
          <a:xfrm>
            <a:off x="1109288" y="1235411"/>
            <a:ext cx="9973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Acceptance times efficiency for each signal model with respect to the full signal selection, including the track veto and mass window, relative to events passing the fiducial selection: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643F68-D19C-C04A-0B71-CAF1B77EA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982" y="1881742"/>
            <a:ext cx="4318196" cy="43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26F887-9773-4FCF-DC02-3FD1AD96C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7883" y="1881742"/>
            <a:ext cx="431819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76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8D2F2-0C35-7A35-3BC7-C508CD0B2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D963DB-8B88-05CF-C951-FEF730FAB3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2A2A3-2895-A725-BCDC-CF8AC780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C624A-5C24-1385-5219-D0C26A334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lang="en-GB" sz="1600" dirty="0"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3A1F14E-E8A4-82B3-F4F9-B7862F552A9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48E0DC6C-D032-D55A-16C3-241B3CB65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Mismatched Signal Proportions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47290-3351-7A41-A9A1-7522397E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51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32D2C6-EC3E-321F-8549-8A2BD61BB4E1}"/>
              </a:ext>
            </a:extLst>
          </p:cNvPr>
          <p:cNvSpPr txBox="1"/>
          <p:nvPr/>
        </p:nvSpPr>
        <p:spPr>
          <a:xfrm>
            <a:off x="1109288" y="1235411"/>
            <a:ext cx="9973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Proportion of simulated signal events within the mass window applied at each hypothesised signal mass, which fall outside the fiducial selection: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CBC344-C5B1-4E75-0C8B-90DB7DC0F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2" y="2299616"/>
            <a:ext cx="3953400" cy="396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49F867-8CBB-96A3-781D-3EFB717F3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376" y="2299616"/>
            <a:ext cx="3953400" cy="39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62E899-B156-2A13-B82D-65E5C793D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350" y="2299616"/>
            <a:ext cx="3953400" cy="39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BB8908-FC63-0CE1-B45F-8DB5D21D408C}"/>
              </a:ext>
            </a:extLst>
          </p:cNvPr>
          <p:cNvSpPr txBox="1"/>
          <p:nvPr/>
        </p:nvSpPr>
        <p:spPr>
          <a:xfrm>
            <a:off x="1397045" y="1957953"/>
            <a:ext cx="1880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Muon Channel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1771E2-21A7-595D-E308-858AD35D236A}"/>
              </a:ext>
            </a:extLst>
          </p:cNvPr>
          <p:cNvSpPr txBox="1"/>
          <p:nvPr/>
        </p:nvSpPr>
        <p:spPr>
          <a:xfrm>
            <a:off x="5242646" y="1957953"/>
            <a:ext cx="2211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Electron Channel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11351D-FAF6-9F43-0D27-E2B321F7A8E8}"/>
              </a:ext>
            </a:extLst>
          </p:cNvPr>
          <p:cNvSpPr txBox="1"/>
          <p:nvPr/>
        </p:nvSpPr>
        <p:spPr>
          <a:xfrm>
            <a:off x="8669673" y="1957953"/>
            <a:ext cx="330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Combined Lepton Channel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834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7DD69-F8CC-CB6E-CCD1-B0EB47006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CCD60C-7E0E-6BD0-8729-589AB16011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E02E1-55C5-FC16-5D3D-E6182298D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A87A9-D58D-01D2-3BB5-B39382E73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lang="en-GB" sz="1600" dirty="0"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148FF1-DB32-9465-8D60-93F6A1FA283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109287" y="1132605"/>
            <a:ext cx="9973426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CD40963D-C4A6-B8A2-F21B-FD58B4017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Mismatched Signal Proportions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778EE-DDC4-EE09-CCF7-9DBD28FDF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3FB-9A8F-473A-BF79-267DF4ECE3E6}" type="slidenum">
              <a:rPr lang="en-GB" sz="2000" smtClean="0">
                <a:latin typeface="Aptos" panose="020B0004020202020204" pitchFamily="34" charset="0"/>
              </a:rPr>
              <a:t>52</a:t>
            </a:fld>
            <a:endParaRPr lang="en-GB" sz="2000" dirty="0"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AAEA0F-A359-803B-69CB-0735DF9AFEF5}"/>
              </a:ext>
            </a:extLst>
          </p:cNvPr>
          <p:cNvSpPr txBox="1"/>
          <p:nvPr/>
        </p:nvSpPr>
        <p:spPr>
          <a:xfrm>
            <a:off x="1109288" y="1235411"/>
            <a:ext cx="103588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Systematic ranking plots for each signal model with </a:t>
            </a:r>
            <a:r>
              <a:rPr lang="en-GB" dirty="0" err="1">
                <a:latin typeface="Aptos" panose="020B0004020202020204" pitchFamily="34" charset="0"/>
              </a:rPr>
              <a:t>m</a:t>
            </a:r>
            <a:r>
              <a:rPr lang="en-GB" baseline="-25000" dirty="0" err="1">
                <a:latin typeface="Aptos" panose="020B0004020202020204" pitchFamily="34" charset="0"/>
              </a:rPr>
              <a:t>X</a:t>
            </a:r>
            <a:r>
              <a:rPr lang="en-GB" dirty="0">
                <a:latin typeface="Aptos" panose="020B0004020202020204" pitchFamily="34" charset="0"/>
              </a:rPr>
              <a:t> = 500 GeV, in the combined lepton channel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GB" sz="1400" dirty="0">
              <a:latin typeface="Aptos" panose="020B00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Soft-survival, track veto efficiency and AFP optics and alignment consistently highest ranked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EDBA54-DD23-2380-D2B3-F21774F2FD22}"/>
              </a:ext>
            </a:extLst>
          </p:cNvPr>
          <p:cNvSpPr txBox="1"/>
          <p:nvPr/>
        </p:nvSpPr>
        <p:spPr>
          <a:xfrm>
            <a:off x="1096736" y="1653153"/>
            <a:ext cx="1899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SuperChic </a:t>
            </a:r>
            <a:r>
              <a:rPr lang="en-GB" sz="2000" b="1" dirty="0" err="1">
                <a:latin typeface="Aptos" panose="020B0004020202020204" pitchFamily="34" charset="0"/>
              </a:rPr>
              <a:t>Z+X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CD86F9-E8F1-7EFC-05B8-B20814DF6743}"/>
              </a:ext>
            </a:extLst>
          </p:cNvPr>
          <p:cNvSpPr txBox="1"/>
          <p:nvPr/>
        </p:nvSpPr>
        <p:spPr>
          <a:xfrm>
            <a:off x="5009842" y="1653153"/>
            <a:ext cx="2211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MadGraph di-ALP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F655F5-EEB7-5F50-94B3-EE2184C0FFEB}"/>
              </a:ext>
            </a:extLst>
          </p:cNvPr>
          <p:cNvSpPr txBox="1"/>
          <p:nvPr/>
        </p:nvSpPr>
        <p:spPr>
          <a:xfrm>
            <a:off x="9196389" y="1653153"/>
            <a:ext cx="1975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Aptos" panose="020B0004020202020204" pitchFamily="34" charset="0"/>
              </a:rPr>
              <a:t>MadGraph </a:t>
            </a:r>
            <a:r>
              <a:rPr lang="en-GB" sz="2000" b="1" dirty="0" err="1">
                <a:latin typeface="Aptos" panose="020B0004020202020204" pitchFamily="34" charset="0"/>
              </a:rPr>
              <a:t>Z+H</a:t>
            </a:r>
            <a:r>
              <a:rPr lang="en-GB" sz="2000" b="1" dirty="0">
                <a:latin typeface="Aptos" panose="020B0004020202020204" pitchFamily="34" charset="0"/>
              </a:rPr>
              <a:t>'</a:t>
            </a:r>
            <a:endParaRPr lang="en-GB" sz="2000" b="1" baseline="-25000" dirty="0">
              <a:latin typeface="Aptos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3B5EB7-9294-40C0-41C1-689859BBB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2227342"/>
            <a:ext cx="3960000" cy="35354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AE6BD2-D306-FAD5-3DB6-6ADC51B92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433" y="2227342"/>
            <a:ext cx="3960000" cy="35354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F25843-A2AB-E33E-5796-213541BB8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4191" y="2227342"/>
            <a:ext cx="3960000" cy="353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398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9"/>
          <p:cNvSpPr/>
          <p:nvPr/>
        </p:nvSpPr>
        <p:spPr>
          <a:xfrm>
            <a:off x="964277" y="1623015"/>
            <a:ext cx="10263600" cy="43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5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sz="1600">
              <a:latin typeface="Aptos" panose="020B0004020202020204" pitchFamily="34" charset="0"/>
            </a:endParaRPr>
          </a:p>
        </p:txBody>
      </p:sp>
      <p:sp>
        <p:nvSpPr>
          <p:cNvPr id="648" name="Google Shape;648;p59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sz="1600">
              <a:latin typeface="Aptos" panose="020B0004020202020204" pitchFamily="34" charset="0"/>
            </a:endParaRPr>
          </a:p>
        </p:txBody>
      </p:sp>
      <p:cxnSp>
        <p:nvCxnSpPr>
          <p:cNvPr id="649" name="Google Shape;649;p59"/>
          <p:cNvCxnSpPr/>
          <p:nvPr/>
        </p:nvCxnSpPr>
        <p:spPr>
          <a:xfrm>
            <a:off x="1109287" y="1132605"/>
            <a:ext cx="9973600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0" name="Google Shape;650;p59"/>
          <p:cNvSpPr txBox="1">
            <a:spLocks noGrp="1"/>
          </p:cNvSpPr>
          <p:nvPr>
            <p:ph type="title"/>
          </p:nvPr>
        </p:nvSpPr>
        <p:spPr>
          <a:xfrm>
            <a:off x="1097280" y="286604"/>
            <a:ext cx="10058400" cy="838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rgbClr val="3F3F3F"/>
              </a:buClr>
              <a:buSzPts val="3600"/>
            </a:pPr>
            <a:r>
              <a:rPr lang="en-GB">
                <a:latin typeface="Aptos" panose="020B0004020202020204" pitchFamily="34" charset="0"/>
              </a:rPr>
              <a:t>Soft-Survival - Uncertainty</a:t>
            </a:r>
            <a:endParaRPr>
              <a:latin typeface="Aptos" panose="020B0004020202020204" pitchFamily="34" charset="0"/>
            </a:endParaRPr>
          </a:p>
        </p:txBody>
      </p:sp>
      <p:sp>
        <p:nvSpPr>
          <p:cNvPr id="651" name="Google Shape;651;p59"/>
          <p:cNvSpPr txBox="1">
            <a:spLocks noGrp="1"/>
          </p:cNvSpPr>
          <p:nvPr>
            <p:ph type="sldNum" idx="12"/>
          </p:nvPr>
        </p:nvSpPr>
        <p:spPr>
          <a:xfrm>
            <a:off x="9900459" y="6459785"/>
            <a:ext cx="131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-GB" sz="2000">
                <a:latin typeface="Aptos" panose="020B0004020202020204" pitchFamily="34" charset="0"/>
              </a:rPr>
              <a:pPr/>
              <a:t>53</a:t>
            </a:fld>
            <a:endParaRPr sz="2000">
              <a:latin typeface="Aptos" panose="020B0004020202020204" pitchFamily="34" charset="0"/>
            </a:endParaRPr>
          </a:p>
        </p:txBody>
      </p:sp>
      <p:sp>
        <p:nvSpPr>
          <p:cNvPr id="652" name="Google Shape;652;p59"/>
          <p:cNvSpPr txBox="1"/>
          <p:nvPr/>
        </p:nvSpPr>
        <p:spPr>
          <a:xfrm>
            <a:off x="150267" y="5018381"/>
            <a:ext cx="7557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609585" indent="-423323">
              <a:buClr>
                <a:schemeClr val="dk1"/>
              </a:buClr>
              <a:buSzPts val="1400"/>
              <a:buChar char="●"/>
            </a:pPr>
            <a:r>
              <a:rPr lang="en-GB" sz="2400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Di-muon exclusive production differential cross-section measurements</a:t>
            </a:r>
            <a:endParaRPr sz="2400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1219170" lvl="1" indent="-397923">
              <a:buClr>
                <a:schemeClr val="dk1"/>
              </a:buClr>
              <a:buSzPts val="1100"/>
              <a:buFont typeface="Calibri"/>
              <a:buChar char="○"/>
            </a:pPr>
            <a:r>
              <a:rPr lang="en-GB" sz="2400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Maximum deviation of around 20%</a:t>
            </a:r>
            <a:endParaRPr sz="2400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653" name="Google Shape;653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1906246"/>
            <a:ext cx="3790609" cy="312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6201" y="1906246"/>
            <a:ext cx="3983199" cy="3120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59"/>
          <p:cNvSpPr txBox="1"/>
          <p:nvPr/>
        </p:nvSpPr>
        <p:spPr>
          <a:xfrm>
            <a:off x="0" y="1323001"/>
            <a:ext cx="286966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400" u="sng" dirty="0" err="1">
                <a:solidFill>
                  <a:schemeClr val="hlink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  <a:hlinkClick r:id="rId5"/>
              </a:rPr>
              <a:t>arXiv:1708.04053</a:t>
            </a:r>
            <a:endParaRPr sz="2400" dirty="0"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cxnSp>
        <p:nvCxnSpPr>
          <p:cNvPr id="656" name="Google Shape;656;p59"/>
          <p:cNvCxnSpPr/>
          <p:nvPr/>
        </p:nvCxnSpPr>
        <p:spPr>
          <a:xfrm>
            <a:off x="7728267" y="1468133"/>
            <a:ext cx="43200" cy="479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57" name="Google Shape;657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30334" y="2042200"/>
            <a:ext cx="4122799" cy="2778237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59"/>
          <p:cNvSpPr txBox="1"/>
          <p:nvPr/>
        </p:nvSpPr>
        <p:spPr>
          <a:xfrm>
            <a:off x="8064124" y="1650185"/>
            <a:ext cx="36552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GB" sz="2400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Di-lepton + AFP paper</a:t>
            </a:r>
            <a:endParaRPr sz="2400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p59"/>
          <p:cNvSpPr txBox="1"/>
          <p:nvPr/>
        </p:nvSpPr>
        <p:spPr>
          <a:xfrm>
            <a:off x="7896467" y="5018381"/>
            <a:ext cx="41960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609585" indent="-423323">
              <a:buClr>
                <a:schemeClr val="dk1"/>
              </a:buClr>
              <a:buSzPts val="1400"/>
              <a:buChar char="●"/>
            </a:pPr>
            <a:r>
              <a:rPr lang="en-GB" sz="2400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Average deviation also around 20% across the two channels</a:t>
            </a:r>
            <a:endParaRPr sz="2400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59"/>
          <p:cNvSpPr txBox="1"/>
          <p:nvPr/>
        </p:nvSpPr>
        <p:spPr>
          <a:xfrm>
            <a:off x="9206655" y="1140202"/>
            <a:ext cx="2631012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400" u="sng" dirty="0" err="1">
                <a:solidFill>
                  <a:schemeClr val="hlink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  <a:hlinkClick r:id="rId7"/>
              </a:rPr>
              <a:t>arXiv:2009.14537</a:t>
            </a:r>
            <a:endParaRPr sz="2400" dirty="0"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79472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74"/>
          <p:cNvSpPr/>
          <p:nvPr/>
        </p:nvSpPr>
        <p:spPr>
          <a:xfrm>
            <a:off x="964278" y="1623015"/>
            <a:ext cx="10263447" cy="434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856" name="Google Shape;856;p74"/>
          <p:cNvSpPr txBox="1">
            <a:spLocks noGrp="1"/>
          </p:cNvSpPr>
          <p:nvPr>
            <p:ph type="dt" idx="10"/>
          </p:nvPr>
        </p:nvSpPr>
        <p:spPr>
          <a:xfrm>
            <a:off x="1097281" y="6459786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sz="1600">
              <a:latin typeface="Aptos" panose="020B0004020202020204" pitchFamily="34" charset="0"/>
            </a:endParaRPr>
          </a:p>
        </p:txBody>
      </p:sp>
      <p:sp>
        <p:nvSpPr>
          <p:cNvPr id="857" name="Google Shape;857;p74"/>
          <p:cNvSpPr txBox="1">
            <a:spLocks noGrp="1"/>
          </p:cNvSpPr>
          <p:nvPr>
            <p:ph type="ft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sz="1600">
              <a:latin typeface="Aptos" panose="020B0004020202020204" pitchFamily="34" charset="0"/>
            </a:endParaRPr>
          </a:p>
        </p:txBody>
      </p:sp>
      <p:cxnSp>
        <p:nvCxnSpPr>
          <p:cNvPr id="858" name="Google Shape;858;p74"/>
          <p:cNvCxnSpPr/>
          <p:nvPr/>
        </p:nvCxnSpPr>
        <p:spPr>
          <a:xfrm>
            <a:off x="1109288" y="1132605"/>
            <a:ext cx="9973425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59" name="Google Shape;859;p74"/>
          <p:cNvSpPr txBox="1"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rgbClr val="3F3F3F"/>
              </a:buClr>
              <a:buSzPts val="3600"/>
            </a:pPr>
            <a:r>
              <a:rPr lang="en-GB">
                <a:latin typeface="Aptos" panose="020B0004020202020204" pitchFamily="34" charset="0"/>
              </a:rPr>
              <a:t>CMS Fiducial Selection</a:t>
            </a:r>
            <a:endParaRPr>
              <a:latin typeface="Aptos" panose="020B0004020202020204" pitchFamily="34" charset="0"/>
            </a:endParaRPr>
          </a:p>
        </p:txBody>
      </p:sp>
      <p:sp>
        <p:nvSpPr>
          <p:cNvPr id="860" name="Google Shape;860;p74"/>
          <p:cNvSpPr txBox="1">
            <a:spLocks noGrp="1"/>
          </p:cNvSpPr>
          <p:nvPr>
            <p:ph type="sldNum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-GB" sz="2000">
                <a:latin typeface="Aptos" panose="020B0004020202020204" pitchFamily="34" charset="0"/>
              </a:rPr>
              <a:pPr/>
              <a:t>54</a:t>
            </a:fld>
            <a:endParaRPr sz="2000">
              <a:latin typeface="Aptos" panose="020B0004020202020204" pitchFamily="34" charset="0"/>
            </a:endParaRPr>
          </a:p>
        </p:txBody>
      </p:sp>
      <p:sp>
        <p:nvSpPr>
          <p:cNvPr id="861" name="Google Shape;861;p74"/>
          <p:cNvSpPr txBox="1"/>
          <p:nvPr/>
        </p:nvSpPr>
        <p:spPr>
          <a:xfrm>
            <a:off x="1109287" y="1242213"/>
            <a:ext cx="9973600" cy="4976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287859" indent="-287859"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67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CMS also set their limits relative to a fiducial volume defined by the following selection:</a:t>
            </a:r>
            <a:endParaRPr sz="1467">
              <a:latin typeface="Aptos" panose="020B0004020202020204" pitchFamily="34" charset="0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287859"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67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In our original comparison we were using a much wider fiducial volume (no cuts except ξ &lt; 0.15) so our results look worse by comparison – we can calculate the conversion</a:t>
            </a:r>
            <a:endParaRPr sz="1467">
              <a:latin typeface="Aptos" panose="020B0004020202020204" pitchFamily="34" charset="0"/>
            </a:endParaRPr>
          </a:p>
        </p:txBody>
      </p:sp>
      <p:pic>
        <p:nvPicPr>
          <p:cNvPr id="862" name="Google Shape;862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3678" y="1721151"/>
            <a:ext cx="8764645" cy="3871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2379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76"/>
          <p:cNvSpPr/>
          <p:nvPr/>
        </p:nvSpPr>
        <p:spPr>
          <a:xfrm>
            <a:off x="964278" y="1623015"/>
            <a:ext cx="10263447" cy="434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886" name="Google Shape;886;p76"/>
          <p:cNvSpPr txBox="1">
            <a:spLocks noGrp="1"/>
          </p:cNvSpPr>
          <p:nvPr>
            <p:ph type="dt" idx="10"/>
          </p:nvPr>
        </p:nvSpPr>
        <p:spPr>
          <a:xfrm>
            <a:off x="1097281" y="6459786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1600">
                <a:latin typeface="Aptos" panose="020B0004020202020204" pitchFamily="34" charset="0"/>
              </a:rPr>
              <a:t>22/07/2026</a:t>
            </a:r>
            <a:endParaRPr sz="1600">
              <a:latin typeface="Aptos" panose="020B0004020202020204" pitchFamily="34" charset="0"/>
            </a:endParaRPr>
          </a:p>
        </p:txBody>
      </p:sp>
      <p:sp>
        <p:nvSpPr>
          <p:cNvPr id="887" name="Google Shape;887;p76"/>
          <p:cNvSpPr txBox="1">
            <a:spLocks noGrp="1"/>
          </p:cNvSpPr>
          <p:nvPr>
            <p:ph type="ft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GB" sz="1600">
                <a:latin typeface="Aptos" panose="020B0004020202020204" pitchFamily="34" charset="0"/>
              </a:rPr>
              <a:t>Search for MIssing Mass</a:t>
            </a:r>
            <a:endParaRPr sz="1600">
              <a:latin typeface="Aptos" panose="020B0004020202020204" pitchFamily="34" charset="0"/>
            </a:endParaRPr>
          </a:p>
        </p:txBody>
      </p:sp>
      <p:cxnSp>
        <p:nvCxnSpPr>
          <p:cNvPr id="888" name="Google Shape;888;p76"/>
          <p:cNvCxnSpPr/>
          <p:nvPr/>
        </p:nvCxnSpPr>
        <p:spPr>
          <a:xfrm>
            <a:off x="1109288" y="1132605"/>
            <a:ext cx="9973425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9" name="Google Shape;889;p76"/>
          <p:cNvSpPr txBox="1">
            <a:spLocks noGrp="1"/>
          </p:cNvSpPr>
          <p:nvPr>
            <p:ph type="title"/>
          </p:nvPr>
        </p:nvSpPr>
        <p:spPr>
          <a:xfrm>
            <a:off x="1097280" y="286604"/>
            <a:ext cx="10058400" cy="83825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rgbClr val="3F3F3F"/>
              </a:buClr>
              <a:buSzPts val="3600"/>
            </a:pPr>
            <a:r>
              <a:rPr lang="en-GB">
                <a:latin typeface="Aptos" panose="020B0004020202020204" pitchFamily="34" charset="0"/>
              </a:rPr>
              <a:t>CMS Model Comparison</a:t>
            </a:r>
            <a:endParaRPr>
              <a:latin typeface="Aptos" panose="020B0004020202020204" pitchFamily="34" charset="0"/>
            </a:endParaRPr>
          </a:p>
        </p:txBody>
      </p:sp>
      <p:sp>
        <p:nvSpPr>
          <p:cNvPr id="890" name="Google Shape;890;p76"/>
          <p:cNvSpPr txBox="1">
            <a:spLocks noGrp="1"/>
          </p:cNvSpPr>
          <p:nvPr>
            <p:ph type="sldNum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-GB" sz="2000">
                <a:latin typeface="Aptos" panose="020B0004020202020204" pitchFamily="34" charset="0"/>
              </a:rPr>
              <a:pPr/>
              <a:t>55</a:t>
            </a:fld>
            <a:endParaRPr sz="2000">
              <a:latin typeface="Aptos" panose="020B0004020202020204" pitchFamily="34" charset="0"/>
            </a:endParaRPr>
          </a:p>
        </p:txBody>
      </p:sp>
      <p:sp>
        <p:nvSpPr>
          <p:cNvPr id="891" name="Google Shape;891;p76"/>
          <p:cNvSpPr txBox="1"/>
          <p:nvPr/>
        </p:nvSpPr>
        <p:spPr>
          <a:xfrm>
            <a:off x="1109300" y="1242201"/>
            <a:ext cx="10690000" cy="251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287859" indent="-287859"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67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The models are based on equivalent parameterisations:</a:t>
            </a:r>
            <a:endParaRPr sz="1467" dirty="0">
              <a:latin typeface="Aptos" panose="020B0004020202020204" pitchFamily="34" charset="0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169329">
              <a:buClr>
                <a:schemeClr val="dk1"/>
              </a:buClr>
              <a:buSzPts val="1400"/>
            </a:pP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endParaRPr sz="800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  <a:p>
            <a:pPr marL="287859" indent="-287859"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67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CMS generator-level distribution (applied corrections to account for detector inefficiency):</a:t>
            </a:r>
            <a:endParaRPr sz="1867" dirty="0">
              <a:solidFill>
                <a:schemeClr val="dk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892" name="Google Shape;892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976" y="1987081"/>
            <a:ext cx="6085027" cy="12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3" name="Google Shape;893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8460" y="1987081"/>
            <a:ext cx="5100963" cy="12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4" name="Google Shape;894;p76"/>
          <p:cNvSpPr txBox="1"/>
          <p:nvPr/>
        </p:nvSpPr>
        <p:spPr>
          <a:xfrm>
            <a:off x="2624788" y="1600400"/>
            <a:ext cx="13605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GB" sz="1867" b="1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SuperChic</a:t>
            </a:r>
            <a:endParaRPr sz="1467" dirty="0">
              <a:latin typeface="Aptos" panose="020B0004020202020204" pitchFamily="34" charset="0"/>
            </a:endParaRPr>
          </a:p>
        </p:txBody>
      </p:sp>
      <p:sp>
        <p:nvSpPr>
          <p:cNvPr id="895" name="Google Shape;895;p76"/>
          <p:cNvSpPr txBox="1"/>
          <p:nvPr/>
        </p:nvSpPr>
        <p:spPr>
          <a:xfrm>
            <a:off x="8432343" y="1600400"/>
            <a:ext cx="1633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GB" sz="1867" b="1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CMS Model</a:t>
            </a:r>
            <a:endParaRPr sz="1467">
              <a:latin typeface="Aptos" panose="020B0004020202020204" pitchFamily="34" charset="0"/>
            </a:endParaRPr>
          </a:p>
        </p:txBody>
      </p:sp>
      <p:sp>
        <p:nvSpPr>
          <p:cNvPr id="896" name="Google Shape;896;p76"/>
          <p:cNvSpPr/>
          <p:nvPr/>
        </p:nvSpPr>
        <p:spPr>
          <a:xfrm>
            <a:off x="1434096" y="2519534"/>
            <a:ext cx="592057" cy="230245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897" name="Google Shape;897;p76"/>
          <p:cNvSpPr/>
          <p:nvPr/>
        </p:nvSpPr>
        <p:spPr>
          <a:xfrm>
            <a:off x="7755954" y="2881635"/>
            <a:ext cx="1039391" cy="230245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Aptos" panose="020B00040202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898" name="Google Shape;898;p76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92977" y="3708160"/>
            <a:ext cx="2784863" cy="2503342"/>
          </a:xfrm>
          <a:prstGeom prst="rect">
            <a:avLst/>
          </a:prstGeom>
          <a:noFill/>
          <a:ln>
            <a:noFill/>
          </a:ln>
        </p:spPr>
      </p:pic>
      <p:sp>
        <p:nvSpPr>
          <p:cNvPr id="900" name="Google Shape;900;p76"/>
          <p:cNvSpPr txBox="1"/>
          <p:nvPr/>
        </p:nvSpPr>
        <p:spPr>
          <a:xfrm>
            <a:off x="5770091" y="4042287"/>
            <a:ext cx="3392198" cy="1528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342900" indent="-342900">
              <a:buClr>
                <a:schemeClr val="dk1"/>
              </a:buClr>
              <a:buSzPts val="1400"/>
              <a:buFont typeface="Courier New" panose="02070309020205020404" pitchFamily="49" charset="0"/>
              <a:buChar char="o"/>
            </a:pPr>
            <a:r>
              <a:rPr lang="en-GB" sz="1867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CMS signal in/outside of fiducial volume</a:t>
            </a:r>
            <a:endParaRPr sz="1467" dirty="0">
              <a:latin typeface="Aptos" panose="020B0004020202020204" pitchFamily="34" charset="0"/>
            </a:endParaRPr>
          </a:p>
          <a:p>
            <a:pPr marL="342900" indent="-342900">
              <a:buClr>
                <a:schemeClr val="dk1"/>
              </a:buClr>
              <a:buSzPts val="1400"/>
              <a:buFont typeface="Courier New" panose="02070309020205020404" pitchFamily="49" charset="0"/>
              <a:buChar char="o"/>
            </a:pPr>
            <a:r>
              <a:rPr lang="en-GB" sz="1867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Smeared tail due to insertion of pile-up protons (similar to our simulation)</a:t>
            </a:r>
            <a:endParaRPr sz="1467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8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CFAF6-F3C5-97B0-0849-9402231EC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E52949C-0766-EB35-4C5B-6446B6829789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D7552-09B0-7F60-776A-D24272AB2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0CFE0-2494-EB28-15AD-F171FA6DB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F78264-D028-6CB3-48E2-F2643E223CC8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96999669-F211-83A3-2750-8A19C2BA4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Model Independent Limit Tables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FC3E9D-EA54-D840-3378-9048E6677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52088A-96FE-E004-2D9A-A7928DCE8E55}"/>
              </a:ext>
            </a:extLst>
          </p:cNvPr>
          <p:cNvSpPr txBox="1"/>
          <p:nvPr/>
        </p:nvSpPr>
        <p:spPr>
          <a:xfrm>
            <a:off x="1109287" y="1191710"/>
            <a:ext cx="100463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1CADE4"/>
              </a:buClr>
            </a:pPr>
            <a:r>
              <a:rPr lang="en-GB" sz="2000" dirty="0">
                <a:latin typeface="Aptos" panose="020B0004020202020204" pitchFamily="34" charset="0"/>
              </a:rPr>
              <a:t>Model-independent limits for a range of generic signals, both with and without the track veto selection applied: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376BA6-EE79-3CED-4034-CA10767AA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517" y="2182823"/>
            <a:ext cx="4616943" cy="414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808D47-C02F-53AC-B40F-7A86C0E06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418" y="2182823"/>
            <a:ext cx="4623432" cy="4140000"/>
          </a:xfrm>
          <a:prstGeom prst="rect">
            <a:avLst/>
          </a:prstGeom>
        </p:spPr>
      </p:pic>
      <p:sp>
        <p:nvSpPr>
          <p:cNvPr id="12" name="Google Shape;894;p76">
            <a:extLst>
              <a:ext uri="{FF2B5EF4-FFF2-40B4-BE49-F238E27FC236}">
                <a16:creationId xmlns:a16="http://schemas.microsoft.com/office/drawing/2014/main" id="{BFDF3941-B0C5-1422-0217-C8BCB544E453}"/>
              </a:ext>
            </a:extLst>
          </p:cNvPr>
          <p:cNvSpPr txBox="1"/>
          <p:nvPr/>
        </p:nvSpPr>
        <p:spPr>
          <a:xfrm>
            <a:off x="2113732" y="1836606"/>
            <a:ext cx="2348512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GB" sz="1867" b="1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Without track veto</a:t>
            </a:r>
            <a:endParaRPr sz="1467" dirty="0">
              <a:latin typeface="Aptos" panose="020B0004020202020204" pitchFamily="34" charset="0"/>
            </a:endParaRPr>
          </a:p>
        </p:txBody>
      </p:sp>
      <p:sp>
        <p:nvSpPr>
          <p:cNvPr id="14" name="Google Shape;895;p76">
            <a:extLst>
              <a:ext uri="{FF2B5EF4-FFF2-40B4-BE49-F238E27FC236}">
                <a16:creationId xmlns:a16="http://schemas.microsoft.com/office/drawing/2014/main" id="{E1892AFC-9E03-99CB-5806-AD9FF2DACA41}"/>
              </a:ext>
            </a:extLst>
          </p:cNvPr>
          <p:cNvSpPr txBox="1"/>
          <p:nvPr/>
        </p:nvSpPr>
        <p:spPr>
          <a:xfrm>
            <a:off x="7189119" y="1836606"/>
            <a:ext cx="2540031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GB" sz="1867" b="1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  <a:sym typeface="Calibri"/>
              </a:rPr>
              <a:t>With track veto</a:t>
            </a:r>
            <a:endParaRPr sz="1467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80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915E5-C149-696E-8441-F19F0F5C6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EE48417-9DB4-2967-7AA2-D88442A024B8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6FA9E-487A-A918-3C60-AA67FF580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5E8BC-C642-6CD5-E5BD-75ABD03B2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C0AE93-B675-9E8B-2772-48385BBCEAF0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1C4A33E-B73D-4D28-4619-7820684E0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/>
          <a:lstStyle/>
          <a:p>
            <a:r>
              <a:rPr lang="en-GB" dirty="0">
                <a:latin typeface="Aptos Narrow" panose="020B0004020202020204" pitchFamily="34" charset="0"/>
              </a:rPr>
              <a:t>Intact and Dissociated Final State Protons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B51998-EAFE-EE50-1F5B-D1BF8A4C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B854F59C-39C7-4A8F-D547-84633C504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801" y="4026047"/>
            <a:ext cx="1907500" cy="180000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113676-7C2E-AE07-A8D2-E001CFA5A778}"/>
              </a:ext>
            </a:extLst>
          </p:cNvPr>
          <p:cNvSpPr txBox="1"/>
          <p:nvPr/>
        </p:nvSpPr>
        <p:spPr>
          <a:xfrm>
            <a:off x="2626184" y="5939435"/>
            <a:ext cx="213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Elastic-elastic (EE)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97DECDD6-DB23-FC55-B1AC-6C0F9D862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941" y="4026047"/>
            <a:ext cx="19075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2ACD8A-1663-1FD1-85CE-1909BE1C5C93}"/>
              </a:ext>
            </a:extLst>
          </p:cNvPr>
          <p:cNvSpPr txBox="1"/>
          <p:nvPr/>
        </p:nvSpPr>
        <p:spPr>
          <a:xfrm>
            <a:off x="5103084" y="5939435"/>
            <a:ext cx="26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Single dissociative (SD)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ACA5AD65-C5B8-1038-A79F-9257D96AE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43" y="4026047"/>
            <a:ext cx="190749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AE2D45-5C1E-D73F-70AB-34E8C4703947}"/>
              </a:ext>
            </a:extLst>
          </p:cNvPr>
          <p:cNvSpPr txBox="1"/>
          <p:nvPr/>
        </p:nvSpPr>
        <p:spPr>
          <a:xfrm>
            <a:off x="8056081" y="5939435"/>
            <a:ext cx="276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Double dissociative (DD)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A2350E-0A51-0333-7EAD-AE2961350205}"/>
              </a:ext>
            </a:extLst>
          </p:cNvPr>
          <p:cNvSpPr txBox="1"/>
          <p:nvPr/>
        </p:nvSpPr>
        <p:spPr>
          <a:xfrm>
            <a:off x="964278" y="4510549"/>
            <a:ext cx="1574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8000"/>
                </a:solidFill>
                <a:latin typeface="Aptos" panose="020B0004020202020204" pitchFamily="34" charset="0"/>
              </a:rPr>
              <a:t>Exclusive process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BA8CA6-972E-EA14-D0E5-AC8177AE766B}"/>
              </a:ext>
            </a:extLst>
          </p:cNvPr>
          <p:cNvSpPr txBox="1"/>
          <p:nvPr/>
        </p:nvSpPr>
        <p:spPr>
          <a:xfrm>
            <a:off x="1109287" y="1195152"/>
            <a:ext cx="857658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If both protons remain intact (elastic interaction), central signature is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exclusive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Contains only centrally produced particles (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</a:rPr>
              <a:t>η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~0) and outgoing protons (high-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</a:rPr>
              <a:t>η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)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Leaves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rapidity gap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in low to mid-rapidity region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Energy in central production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exactly equal 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to energy lost by protons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Outgoing protons can become excited and break apart into hadronic showers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No longer simple to constrain the energy of the central system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E94014-3F29-6674-C067-4D6BC685530F}"/>
              </a:ext>
            </a:extLst>
          </p:cNvPr>
          <p:cNvSpPr txBox="1"/>
          <p:nvPr/>
        </p:nvSpPr>
        <p:spPr>
          <a:xfrm>
            <a:off x="1411471" y="2414157"/>
            <a:ext cx="7972213" cy="715089"/>
          </a:xfrm>
          <a:prstGeom prst="roundRect">
            <a:avLst>
              <a:gd name="adj" fmla="val 19224"/>
            </a:avLst>
          </a:prstGeom>
          <a:solidFill>
            <a:srgbClr val="FFEBAB"/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 defTabSz="457200">
              <a:buClr>
                <a:srgbClr val="1CADE4"/>
              </a:buClr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If BSM particles are centrally produced and not detected by ATLAS, their mass will be “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missing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” from the central energy predicted by the  proton energy loss</a:t>
            </a:r>
          </a:p>
        </p:txBody>
      </p:sp>
    </p:spTree>
    <p:extLst>
      <p:ext uri="{BB962C8B-B14F-4D97-AF65-F5344CB8AC3E}">
        <p14:creationId xmlns:p14="http://schemas.microsoft.com/office/powerpoint/2010/main" val="802777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3EE1E-40E3-DB79-F7FB-402E693DB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993686-5ED7-AFD7-A539-3DF30AE7F899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2BD28-2F45-EA86-AF1F-5CC2065FC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8CDEE-A2D1-6CDA-C8C3-FC7999330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D9709D-7661-DC81-F9EC-707A67BD5627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E1CAED80-91C3-4EB9-A4B4-D2FEF6A10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/>
          <a:lstStyle/>
          <a:p>
            <a:r>
              <a:rPr lang="en-GB" dirty="0">
                <a:latin typeface="Aptos Narrow" panose="020B0004020202020204" pitchFamily="34" charset="0"/>
              </a:rPr>
              <a:t>Soft-Survival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60AD46-AD09-0195-F178-C12B304B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A12772-3082-42E8-0A4B-118408E8EC3B}"/>
              </a:ext>
            </a:extLst>
          </p:cNvPr>
          <p:cNvSpPr txBox="1"/>
          <p:nvPr/>
        </p:nvSpPr>
        <p:spPr>
          <a:xfrm>
            <a:off x="1109287" y="1191710"/>
            <a:ext cx="1004639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Protons can undergo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further interactions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following elastic photon exchange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Produces additional particles at low to mid-rapidity “killing” the rapidity gap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Probability that this does not happen is parametrised by the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soft-survival probability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S ≤ 1</a:t>
            </a: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Dependent on momentum transfer Q</a:t>
            </a:r>
            <a:r>
              <a:rPr lang="en-GB" baseline="30000" dirty="0">
                <a:solidFill>
                  <a:prstClr val="black"/>
                </a:solidFill>
                <a:latin typeface="Aptos" panose="020B0004020202020204" pitchFamily="34" charset="0"/>
              </a:rPr>
              <a:t>2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and properties of central system e.g. dilepton mass for photon-induced dilepton production:</a:t>
            </a: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ptos" panose="020B0004020202020204" pitchFamily="34" charset="0"/>
            </a:endParaRPr>
          </a:p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Reduces the cross section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of exclusive photon-induced processes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FEB360-6E1A-BA63-93EF-CC262109C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071" y="2970744"/>
            <a:ext cx="4046823" cy="2520000"/>
          </a:xfrm>
          <a:prstGeom prst="rect">
            <a:avLst/>
          </a:prstGeom>
        </p:spPr>
      </p:pic>
      <p:pic>
        <p:nvPicPr>
          <p:cNvPr id="35842" name="Picture 2">
            <a:extLst>
              <a:ext uri="{FF2B5EF4-FFF2-40B4-BE49-F238E27FC236}">
                <a16:creationId xmlns:a16="http://schemas.microsoft.com/office/drawing/2014/main" id="{6CCF2A66-BE98-76F7-E94C-C31D62F2D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5" y="3354209"/>
            <a:ext cx="2504386" cy="175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193655-E419-1A22-CB11-1A42EB972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545" y="2970744"/>
            <a:ext cx="4006770" cy="252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CC22C57-EE6A-918D-95D9-D6C9EF3FC64B}"/>
              </a:ext>
            </a:extLst>
          </p:cNvPr>
          <p:cNvSpPr txBox="1"/>
          <p:nvPr/>
        </p:nvSpPr>
        <p:spPr>
          <a:xfrm>
            <a:off x="10717235" y="2755742"/>
            <a:ext cx="1386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800" b="0" i="0" u="sng" strike="noStrike" dirty="0">
                <a:solidFill>
                  <a:srgbClr val="0ECAD3"/>
                </a:solidFill>
                <a:effectLst/>
                <a:latin typeface="Aptos" panose="020B0004020202020204" pitchFamily="34" charset="0"/>
                <a:hlinkClick r:id="rId5"/>
              </a:rPr>
              <a:t>2007.12704</a:t>
            </a: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2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B330A-6657-2EFC-137B-F6B26C4B5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7CC230B-8D68-8872-420B-BD26451E63E8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D41-B607-EA2D-A3AA-54F1BECE7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8DD0F-7F6B-CC44-5D2F-1FC6A0D23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379C19-16E0-2144-5A45-C8CB1E660D65}"/>
              </a:ext>
            </a:extLst>
          </p:cNvPr>
          <p:cNvCxnSpPr>
            <a:cxnSpLocks/>
          </p:cNvCxnSpPr>
          <p:nvPr/>
        </p:nvCxnSpPr>
        <p:spPr>
          <a:xfrm>
            <a:off x="1109287" y="1132605"/>
            <a:ext cx="10046393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EE0D6C3F-79DC-58A3-A87E-0E99B5CFC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8895"/>
            <a:ext cx="10058400" cy="838256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ATLAS Forward Proton (AFP) Spectrometer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EFB9C7-F1B0-CAB2-EBEA-60E613FD5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D35E95-F90E-5820-28CE-F36DC18B04EA}"/>
              </a:ext>
            </a:extLst>
          </p:cNvPr>
          <p:cNvSpPr txBox="1"/>
          <p:nvPr/>
        </p:nvSpPr>
        <p:spPr>
          <a:xfrm>
            <a:off x="1109287" y="1191710"/>
            <a:ext cx="100463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How do we measure the energy lost by protons which interact via photon exchange?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Protons are </a:t>
            </a:r>
            <a:r>
              <a:rPr lang="en-GB" b="1" dirty="0">
                <a:solidFill>
                  <a:prstClr val="black"/>
                </a:solidFill>
                <a:latin typeface="Aptos" panose="020B0004020202020204" pitchFamily="34" charset="0"/>
              </a:rPr>
              <a:t>scattered at small angles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 (O(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</a:rPr>
              <a:t>μ</a:t>
            </a:r>
            <a:r>
              <a:rPr lang="en-GB" dirty="0">
                <a:solidFill>
                  <a:prstClr val="black"/>
                </a:solidFill>
                <a:latin typeface="Aptos" panose="020B0004020202020204" pitchFamily="34" charset="0"/>
              </a:rPr>
              <a:t>rad)) proportional to their energy loss</a:t>
            </a:r>
          </a:p>
          <a:p>
            <a:pPr marL="742950" lvl="1" indent="-285750" defTabSz="4572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Position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detectors far down the beamline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rPr>
              <a:t> where transverse deflection is significant</a:t>
            </a:r>
          </a:p>
        </p:txBody>
      </p:sp>
      <p:pic>
        <p:nvPicPr>
          <p:cNvPr id="166" name="Picture 165">
            <a:extLst>
              <a:ext uri="{FF2B5EF4-FFF2-40B4-BE49-F238E27FC236}">
                <a16:creationId xmlns:a16="http://schemas.microsoft.com/office/drawing/2014/main" id="{47B369A6-9AC1-B8AB-0C25-77BADC0A0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436" y="2174144"/>
            <a:ext cx="7255128" cy="405681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E7E0A6C-7C3E-604B-84FA-26673F934DE4}"/>
              </a:ext>
            </a:extLst>
          </p:cNvPr>
          <p:cNvGrpSpPr/>
          <p:nvPr/>
        </p:nvGrpSpPr>
        <p:grpSpPr>
          <a:xfrm>
            <a:off x="9851820" y="4474726"/>
            <a:ext cx="2291542" cy="1804749"/>
            <a:chOff x="10205097" y="4158268"/>
            <a:chExt cx="1986903" cy="15511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AFBAF9-CBAD-E1F0-D51A-6784020B5720}"/>
                </a:ext>
              </a:extLst>
            </p:cNvPr>
            <p:cNvSpPr txBox="1"/>
            <p:nvPr/>
          </p:nvSpPr>
          <p:spPr>
            <a:xfrm>
              <a:off x="10205097" y="4158268"/>
              <a:ext cx="1986903" cy="1551166"/>
            </a:xfrm>
            <a:prstGeom prst="roundRect">
              <a:avLst/>
            </a:prstGeom>
            <a:solidFill>
              <a:srgbClr val="C00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/>
                <a:t>Proton fractional energy loss:</a:t>
              </a:r>
            </a:p>
            <a:p>
              <a:pPr algn="ctr"/>
              <a:endParaRPr lang="en-GB" sz="2000" b="1" dirty="0"/>
            </a:p>
            <a:p>
              <a:pPr algn="ctr"/>
              <a:endParaRPr lang="en-GB" sz="2000" b="1" dirty="0"/>
            </a:p>
            <a:p>
              <a:pPr algn="ctr"/>
              <a:endParaRPr lang="en-GB" sz="2000" b="1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9525312-9ECE-96B1-F8A0-F2FF205F6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34727" y="4870367"/>
              <a:ext cx="1727643" cy="7959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3379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C4C1B-CDD7-10D0-EE0C-47744E693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5C17624-8D31-0738-1A47-6955052E7DB8}"/>
              </a:ext>
            </a:extLst>
          </p:cNvPr>
          <p:cNvSpPr/>
          <p:nvPr/>
        </p:nvSpPr>
        <p:spPr>
          <a:xfrm>
            <a:off x="964277" y="1623015"/>
            <a:ext cx="10263447" cy="434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7F8B4-5F89-38F9-B5B7-668791C5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22/07/2026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2122-CB26-CB30-FCB1-0FCA26AA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t>Search for MIssing Mass</a:t>
            </a:r>
            <a:endParaRPr kumimoji="0" lang="en-GB" sz="16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E2DAB88-6D32-96A8-9072-4BDF0EF4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163FB-9A8F-473A-BF79-267DF4ECE3E6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8067AF-17FC-70F0-6D83-362738247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824" y="124935"/>
            <a:ext cx="4598977" cy="257159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FF646D-F12A-8B82-1F0E-8BA6B0BC5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027" y="243401"/>
            <a:ext cx="2628182" cy="20985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E3E6DF-2BDC-6CBE-2411-AD8656FAF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4153" y="2831208"/>
            <a:ext cx="4483686" cy="335088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E5F6F1B-BCCD-49A8-2098-957B9F856078}"/>
              </a:ext>
            </a:extLst>
          </p:cNvPr>
          <p:cNvSpPr/>
          <p:nvPr/>
        </p:nvSpPr>
        <p:spPr>
          <a:xfrm>
            <a:off x="4526398" y="1412587"/>
            <a:ext cx="1426930" cy="856881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2A3565-AF78-9940-E8AB-9F500D51D4DC}"/>
              </a:ext>
            </a:extLst>
          </p:cNvPr>
          <p:cNvCxnSpPr>
            <a:cxnSpLocks/>
          </p:cNvCxnSpPr>
          <p:nvPr/>
        </p:nvCxnSpPr>
        <p:spPr>
          <a:xfrm flipH="1">
            <a:off x="3882706" y="2269468"/>
            <a:ext cx="642372" cy="52994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9F3BD7-3820-165D-D089-C78C0BCCAB67}"/>
              </a:ext>
            </a:extLst>
          </p:cNvPr>
          <p:cNvCxnSpPr>
            <a:cxnSpLocks/>
          </p:cNvCxnSpPr>
          <p:nvPr/>
        </p:nvCxnSpPr>
        <p:spPr>
          <a:xfrm>
            <a:off x="5953328" y="2269468"/>
            <a:ext cx="2444511" cy="52994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B8ADF58-876F-C567-50F0-192B13A5AAA8}"/>
              </a:ext>
            </a:extLst>
          </p:cNvPr>
          <p:cNvSpPr txBox="1"/>
          <p:nvPr/>
        </p:nvSpPr>
        <p:spPr>
          <a:xfrm>
            <a:off x="66006" y="3042774"/>
            <a:ext cx="38189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Time of Flight (ToF)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Measure arrival time of protons at O(10) ps precision</a:t>
            </a:r>
          </a:p>
          <a:p>
            <a:pPr marL="742950" lvl="1" indent="-28575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Aptos" panose="020B0004020202020204" pitchFamily="34" charset="0"/>
              </a:rPr>
              <a:t>Reconstruct vertex position at IP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Cherenkov detector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L-shaped light-guiding quartz bars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4 bars parallel to beam = train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4 trains per station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Light collected by MCP-PMT for readout</a:t>
            </a:r>
          </a:p>
        </p:txBody>
      </p:sp>
      <p:pic>
        <p:nvPicPr>
          <p:cNvPr id="26" name="Picture 25" descr="A diagram of a beam&#10;&#10;AI-generated content may be incorrect.">
            <a:extLst>
              <a:ext uri="{FF2B5EF4-FFF2-40B4-BE49-F238E27FC236}">
                <a16:creationId xmlns:a16="http://schemas.microsoft.com/office/drawing/2014/main" id="{FB44707F-547D-A223-DF4A-381D67A6C2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501" y="132287"/>
            <a:ext cx="2618269" cy="269386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0C3D1AB-09F8-27AC-3D8F-33D6FFB1D189}"/>
              </a:ext>
            </a:extLst>
          </p:cNvPr>
          <p:cNvSpPr txBox="1"/>
          <p:nvPr/>
        </p:nvSpPr>
        <p:spPr>
          <a:xfrm>
            <a:off x="48992" y="837634"/>
            <a:ext cx="2626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ptos" panose="020B0004020202020204" pitchFamily="34" charset="0"/>
              </a:rPr>
              <a:t>Roman Pots (RPs)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Each station mounted on moveable RP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Allows detectors to approach with 2 mm of the beam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796762-4324-4948-E0ED-BB5AE648DBAA}"/>
              </a:ext>
            </a:extLst>
          </p:cNvPr>
          <p:cNvCxnSpPr>
            <a:cxnSpLocks/>
          </p:cNvCxnSpPr>
          <p:nvPr/>
        </p:nvCxnSpPr>
        <p:spPr>
          <a:xfrm>
            <a:off x="366134" y="790772"/>
            <a:ext cx="1219472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8">
            <a:extLst>
              <a:ext uri="{FF2B5EF4-FFF2-40B4-BE49-F238E27FC236}">
                <a16:creationId xmlns:a16="http://schemas.microsoft.com/office/drawing/2014/main" id="{457D8B3C-CAD3-669F-2094-C270D9BD7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62" y="2578"/>
            <a:ext cx="1211744" cy="838256"/>
          </a:xfrm>
        </p:spPr>
        <p:txBody>
          <a:bodyPr>
            <a:normAutofit/>
          </a:bodyPr>
          <a:lstStyle/>
          <a:p>
            <a:r>
              <a:rPr lang="en-GB" dirty="0">
                <a:latin typeface="Aptos Narrow" panose="020B0004020202020204" pitchFamily="34" charset="0"/>
              </a:rPr>
              <a:t>AFP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1EEC86-D179-5856-528F-6EADD5CF5D51}"/>
              </a:ext>
            </a:extLst>
          </p:cNvPr>
          <p:cNvSpPr txBox="1"/>
          <p:nvPr/>
        </p:nvSpPr>
        <p:spPr>
          <a:xfrm>
            <a:off x="8448708" y="2765775"/>
            <a:ext cx="3818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ptos Narrow" panose="020B0004020202020204" pitchFamily="34" charset="0"/>
              </a:rPr>
              <a:t>Silicon Trackers (SiT)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Measure incident proton trajectories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Two stations (NEAR and FAR) per side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Four 3D silicon pixel sensors per station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Need to withstand up to 3 × 10</a:t>
            </a:r>
            <a:r>
              <a:rPr lang="en-GB" baseline="30000" dirty="0">
                <a:latin typeface="Aptos Narrow" panose="020B0004020202020204" pitchFamily="34" charset="0"/>
              </a:rPr>
              <a:t>13</a:t>
            </a:r>
            <a:r>
              <a:rPr lang="en-GB" dirty="0">
                <a:latin typeface="Aptos Narrow" panose="020B0004020202020204" pitchFamily="34" charset="0"/>
              </a:rPr>
              <a:t> n</a:t>
            </a:r>
            <a:r>
              <a:rPr lang="en-GB" baseline="-25000" dirty="0">
                <a:latin typeface="Aptos Narrow" panose="020B0004020202020204" pitchFamily="34" charset="0"/>
              </a:rPr>
              <a:t>eq</a:t>
            </a:r>
            <a:r>
              <a:rPr lang="en-GB" dirty="0">
                <a:latin typeface="Aptos Narrow" panose="020B0004020202020204" pitchFamily="34" charset="0"/>
              </a:rPr>
              <a:t>/cm</a:t>
            </a:r>
            <a:r>
              <a:rPr lang="en-GB" baseline="30000" dirty="0">
                <a:latin typeface="Aptos Narrow" panose="020B0004020202020204" pitchFamily="34" charset="0"/>
              </a:rPr>
              <a:t>2</a:t>
            </a:r>
            <a:r>
              <a:rPr lang="en-GB" dirty="0">
                <a:latin typeface="Aptos Narrow" panose="020B0004020202020204" pitchFamily="34" charset="0"/>
              </a:rPr>
              <a:t> per fb</a:t>
            </a:r>
            <a:r>
              <a:rPr lang="en-GB" baseline="30000" dirty="0">
                <a:latin typeface="Aptos Narrow" panose="020B0004020202020204" pitchFamily="34" charset="0"/>
              </a:rPr>
              <a:t>-1</a:t>
            </a:r>
            <a:r>
              <a:rPr lang="en-GB" dirty="0">
                <a:latin typeface="Aptos Narrow" panose="020B0004020202020204" pitchFamily="34" charset="0"/>
              </a:rPr>
              <a:t> collected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336 × 80 pixels in x-y direction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50 × 250 </a:t>
            </a:r>
            <a:r>
              <a:rPr lang="el-GR" dirty="0">
                <a:latin typeface="Aptos Narrow" panose="020B0004020202020204" pitchFamily="34" charset="0"/>
              </a:rPr>
              <a:t>μ</a:t>
            </a:r>
            <a:r>
              <a:rPr lang="en-GB" dirty="0">
                <a:latin typeface="Aptos Narrow" panose="020B0004020202020204" pitchFamily="34" charset="0"/>
              </a:rPr>
              <a:t>m</a:t>
            </a:r>
            <a:r>
              <a:rPr lang="en-GB" baseline="30000" dirty="0">
                <a:latin typeface="Aptos Narrow" panose="020B0004020202020204" pitchFamily="34" charset="0"/>
              </a:rPr>
              <a:t>2</a:t>
            </a:r>
            <a:r>
              <a:rPr lang="en-GB" dirty="0">
                <a:latin typeface="Aptos Narrow" panose="020B0004020202020204" pitchFamily="34" charset="0"/>
              </a:rPr>
              <a:t> per pixel</a:t>
            </a:r>
          </a:p>
          <a:p>
            <a:pPr marL="285750" indent="-285750">
              <a:buClr>
                <a:srgbClr val="1CADE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ptos Narrow" panose="020B0004020202020204" pitchFamily="34" charset="0"/>
              </a:rPr>
              <a:t>Tilted 14° about y axis to improve resolution</a:t>
            </a:r>
          </a:p>
        </p:txBody>
      </p:sp>
    </p:spTree>
    <p:extLst>
      <p:ext uri="{BB962C8B-B14F-4D97-AF65-F5344CB8AC3E}">
        <p14:creationId xmlns:p14="http://schemas.microsoft.com/office/powerpoint/2010/main" val="2395574279"/>
      </p:ext>
    </p:extLst>
  </p:cSld>
  <p:clrMapOvr>
    <a:masterClrMapping/>
  </p:clrMapOvr>
</p:sld>
</file>

<file path=ppt/theme/theme1.xml><?xml version="1.0" encoding="utf-8"?>
<a:theme xmlns:a="http://schemas.openxmlformats.org/drawingml/2006/main" name="2_Retrospect">
  <a:themeElements>
    <a:clrScheme name="Custom 4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6EAC1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19929</TotalTime>
  <Words>4505</Words>
  <Application>Microsoft Office PowerPoint</Application>
  <PresentationFormat>Widescreen</PresentationFormat>
  <Paragraphs>830</Paragraphs>
  <Slides>56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Aptos</vt:lpstr>
      <vt:lpstr>Aptos Narrow</vt:lpstr>
      <vt:lpstr>Aptos SemiBold</vt:lpstr>
      <vt:lpstr>Arial</vt:lpstr>
      <vt:lpstr>Calibri</vt:lpstr>
      <vt:lpstr>Calibri Light</vt:lpstr>
      <vt:lpstr>Cambria Math</vt:lpstr>
      <vt:lpstr>Courier New</vt:lpstr>
      <vt:lpstr>Wingdings</vt:lpstr>
      <vt:lpstr>2_Retrospect</vt:lpstr>
      <vt:lpstr>PowerPoint Presentation</vt:lpstr>
      <vt:lpstr>Introduction</vt:lpstr>
      <vt:lpstr>Large Hadron Collider (LHC)</vt:lpstr>
      <vt:lpstr>The ATLAS Detector</vt:lpstr>
      <vt:lpstr>Photon-Photon Collisions</vt:lpstr>
      <vt:lpstr>Intact and Dissociated Final State Protons</vt:lpstr>
      <vt:lpstr>Soft-Survival</vt:lpstr>
      <vt:lpstr>ATLAS Forward Proton (AFP) Spectrometer</vt:lpstr>
      <vt:lpstr>AFP</vt:lpstr>
      <vt:lpstr>AFP Alignment</vt:lpstr>
      <vt:lpstr>Forward Proton Reconstruction</vt:lpstr>
      <vt:lpstr>Analysis Motivation</vt:lpstr>
      <vt:lpstr>Missing Mass Method</vt:lpstr>
      <vt:lpstr>Signal Simulation</vt:lpstr>
      <vt:lpstr>Signal Kinematic Comparison</vt:lpstr>
      <vt:lpstr>Data</vt:lpstr>
      <vt:lpstr>Pre-Selection</vt:lpstr>
      <vt:lpstr>Signal Selection</vt:lpstr>
      <vt:lpstr>Fiducial Selection</vt:lpstr>
      <vt:lpstr>Track Veto</vt:lpstr>
      <vt:lpstr>Low-pT Tracks</vt:lpstr>
      <vt:lpstr>Low-pT Tracks</vt:lpstr>
      <vt:lpstr>Background Modelling</vt:lpstr>
      <vt:lpstr>Event Mixing</vt:lpstr>
      <vt:lpstr>Background Modelling</vt:lpstr>
      <vt:lpstr>Background Validation with MC</vt:lpstr>
      <vt:lpstr>Signal-Induced Background</vt:lpstr>
      <vt:lpstr>Systematics</vt:lpstr>
      <vt:lpstr>Systematics – Soft-Survival</vt:lpstr>
      <vt:lpstr>Statistical Analysis</vt:lpstr>
      <vt:lpstr>Control Regions</vt:lpstr>
      <vt:lpstr>Results</vt:lpstr>
      <vt:lpstr>Results – Signal Cross Section Upper Limits</vt:lpstr>
      <vt:lpstr>Results – CMS Comparison</vt:lpstr>
      <vt:lpstr>Results – Model Independent Limits</vt:lpstr>
      <vt:lpstr>Paper in JHEP Coming Soon!</vt:lpstr>
      <vt:lpstr>Summary</vt:lpstr>
      <vt:lpstr>Back-up</vt:lpstr>
      <vt:lpstr>AFP Simulation</vt:lpstr>
      <vt:lpstr>Signal Kinematic Comparison</vt:lpstr>
      <vt:lpstr>Object Selection</vt:lpstr>
      <vt:lpstr>Background Validation with MC</vt:lpstr>
      <vt:lpstr>Background Track Veto Effect</vt:lpstr>
      <vt:lpstr>Track Veto Signal Efficiency Closure</vt:lpstr>
      <vt:lpstr>Systematics – Central</vt:lpstr>
      <vt:lpstr>Systematics – Forward</vt:lpstr>
      <vt:lpstr>Systematics – Modelling</vt:lpstr>
      <vt:lpstr>Data and Background Model Comparison</vt:lpstr>
      <vt:lpstr>Data and Background Model Comparison</vt:lpstr>
      <vt:lpstr>Acceptance × Efficiency</vt:lpstr>
      <vt:lpstr>Mismatched Signal Proportions</vt:lpstr>
      <vt:lpstr>Mismatched Signal Proportions</vt:lpstr>
      <vt:lpstr>Soft-Survival - Uncertainty</vt:lpstr>
      <vt:lpstr>CMS Fiducial Selection</vt:lpstr>
      <vt:lpstr>CMS Model Comparison</vt:lpstr>
      <vt:lpstr>Model Independent Limit Tables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γγ → γ∗/Z + invisible → l+l- + invisible</dc:title>
  <dc:creator>Joshua Lomas (PhD Phys + Astronomy FT)</dc:creator>
  <cp:lastModifiedBy>Joshua Lomas (Physics and Astronomy)</cp:lastModifiedBy>
  <cp:revision>268</cp:revision>
  <dcterms:created xsi:type="dcterms:W3CDTF">2022-09-01T10:53:54Z</dcterms:created>
  <dcterms:modified xsi:type="dcterms:W3CDTF">2026-07-22T09:30:50Z</dcterms:modified>
</cp:coreProperties>
</file>