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4"/>
  </p:sldMasterIdLst>
  <p:notesMasterIdLst>
    <p:notesMasterId r:id="rId77"/>
  </p:notesMasterIdLst>
  <p:handoutMasterIdLst>
    <p:handoutMasterId r:id="rId78"/>
  </p:handoutMasterIdLst>
  <p:sldIdLst>
    <p:sldId id="328" r:id="rId5"/>
    <p:sldId id="381" r:id="rId6"/>
    <p:sldId id="377" r:id="rId7"/>
    <p:sldId id="378" r:id="rId8"/>
    <p:sldId id="814" r:id="rId9"/>
    <p:sldId id="380" r:id="rId10"/>
    <p:sldId id="379" r:id="rId11"/>
    <p:sldId id="389" r:id="rId12"/>
    <p:sldId id="838" r:id="rId13"/>
    <p:sldId id="390" r:id="rId14"/>
    <p:sldId id="438" r:id="rId15"/>
    <p:sldId id="845" r:id="rId16"/>
    <p:sldId id="450" r:id="rId17"/>
    <p:sldId id="811" r:id="rId18"/>
    <p:sldId id="356" r:id="rId19"/>
    <p:sldId id="839" r:id="rId20"/>
    <p:sldId id="440" r:id="rId21"/>
    <p:sldId id="846" r:id="rId22"/>
    <p:sldId id="476" r:id="rId23"/>
    <p:sldId id="826" r:id="rId24"/>
    <p:sldId id="840" r:id="rId25"/>
    <p:sldId id="387" r:id="rId26"/>
    <p:sldId id="329" r:id="rId27"/>
    <p:sldId id="828" r:id="rId28"/>
    <p:sldId id="330" r:id="rId29"/>
    <p:sldId id="816" r:id="rId30"/>
    <p:sldId id="354" r:id="rId31"/>
    <p:sldId id="333" r:id="rId32"/>
    <p:sldId id="364" r:id="rId33"/>
    <p:sldId id="365" r:id="rId34"/>
    <p:sldId id="362" r:id="rId35"/>
    <p:sldId id="358" r:id="rId36"/>
    <p:sldId id="368" r:id="rId37"/>
    <p:sldId id="817" r:id="rId38"/>
    <p:sldId id="820" r:id="rId39"/>
    <p:sldId id="391" r:id="rId40"/>
    <p:sldId id="821" r:id="rId41"/>
    <p:sldId id="392" r:id="rId42"/>
    <p:sldId id="825" r:id="rId43"/>
    <p:sldId id="822" r:id="rId44"/>
    <p:sldId id="843" r:id="rId45"/>
    <p:sldId id="832" r:id="rId46"/>
    <p:sldId id="388" r:id="rId47"/>
    <p:sldId id="350" r:id="rId48"/>
    <p:sldId id="833" r:id="rId49"/>
    <p:sldId id="834" r:id="rId50"/>
    <p:sldId id="837" r:id="rId51"/>
    <p:sldId id="835" r:id="rId52"/>
    <p:sldId id="836" r:id="rId53"/>
    <p:sldId id="386" r:id="rId54"/>
    <p:sldId id="383" r:id="rId55"/>
    <p:sldId id="384" r:id="rId56"/>
    <p:sldId id="385" r:id="rId57"/>
    <p:sldId id="847" r:id="rId58"/>
    <p:sldId id="352" r:id="rId59"/>
    <p:sldId id="813" r:id="rId60"/>
    <p:sldId id="841" r:id="rId61"/>
    <p:sldId id="441" r:id="rId62"/>
    <p:sldId id="340" r:id="rId63"/>
    <p:sldId id="339" r:id="rId64"/>
    <p:sldId id="355" r:id="rId65"/>
    <p:sldId id="360" r:id="rId66"/>
    <p:sldId id="459" r:id="rId67"/>
    <p:sldId id="266" r:id="rId68"/>
    <p:sldId id="280" r:id="rId69"/>
    <p:sldId id="490" r:id="rId70"/>
    <p:sldId id="824" r:id="rId71"/>
    <p:sldId id="823" r:id="rId72"/>
    <p:sldId id="400" r:id="rId73"/>
    <p:sldId id="831" r:id="rId74"/>
    <p:sldId id="842" r:id="rId75"/>
    <p:sldId id="258" r:id="rId76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B050"/>
    <a:srgbClr val="000BA9"/>
    <a:srgbClr val="0014E6"/>
    <a:srgbClr val="F0F0F0"/>
    <a:srgbClr val="CBCCF5"/>
    <a:srgbClr val="E7E7FA"/>
    <a:srgbClr val="EBE7F9"/>
    <a:srgbClr val="D5CCF2"/>
    <a:srgbClr val="FF66FF"/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823" autoAdjust="0"/>
    <p:restoredTop sz="94693" autoAdjust="0"/>
  </p:normalViewPr>
  <p:slideViewPr>
    <p:cSldViewPr showGuides="1">
      <p:cViewPr varScale="1">
        <p:scale>
          <a:sx n="115" d="100"/>
          <a:sy n="115" d="100"/>
        </p:scale>
        <p:origin x="324" y="108"/>
      </p:cViewPr>
      <p:guideLst/>
    </p:cSldViewPr>
  </p:slideViewPr>
  <p:outlineViewPr>
    <p:cViewPr>
      <p:scale>
        <a:sx n="33" d="100"/>
        <a:sy n="33" d="100"/>
      </p:scale>
      <p:origin x="0" y="-4973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6" d="100"/>
          <a:sy n="96" d="100"/>
        </p:scale>
        <p:origin x="3538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handoutMaster" Target="handoutMasters/handout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476672" y="229395"/>
            <a:ext cx="4320480" cy="310159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1200"/>
            </a:lvl1pPr>
          </a:lstStyle>
          <a:p>
            <a:r>
              <a:rPr lang="de-CH" sz="900"/>
              <a:t>Kopfzeilentext</a:t>
            </a:r>
            <a:endParaRPr lang="de-CH" sz="900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5137720" y="229395"/>
            <a:ext cx="1243608" cy="310159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1200"/>
            </a:lvl1pPr>
          </a:lstStyle>
          <a:p>
            <a:fld id="{EEC665CA-D682-48EC-95D2-126FD6449D65}" type="datetime1">
              <a:rPr lang="de-CH" sz="900" smtClean="0"/>
              <a:t>15.07.2026</a:t>
            </a:fld>
            <a:endParaRPr lang="de-CH" sz="90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476672" y="8489144"/>
            <a:ext cx="4320480" cy="331331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1200"/>
            </a:lvl1pPr>
          </a:lstStyle>
          <a:p>
            <a:r>
              <a:rPr lang="de-CH" sz="900"/>
              <a:t>Fusszeilentext</a:t>
            </a:r>
            <a:endParaRPr lang="de-CH" sz="900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5137720" y="8489146"/>
            <a:ext cx="1243608" cy="331329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r">
              <a:defRPr sz="1200"/>
            </a:lvl1pPr>
          </a:lstStyle>
          <a:p>
            <a:fld id="{2CEDAA2C-602C-494B-9BFF-F0D7FF14E319}" type="slidenum">
              <a:rPr lang="de-CH" sz="900" smtClean="0"/>
              <a:t>‹#›</a:t>
            </a:fld>
            <a:endParaRPr lang="de-CH" sz="900" dirty="0"/>
          </a:p>
        </p:txBody>
      </p:sp>
    </p:spTree>
    <p:extLst>
      <p:ext uri="{BB962C8B-B14F-4D97-AF65-F5344CB8AC3E}">
        <p14:creationId xmlns:p14="http://schemas.microsoft.com/office/powerpoint/2010/main" val="16250026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lienbildplatzhalter 11"/>
          <p:cNvSpPr>
            <a:spLocks noGrp="1" noRot="1" noChangeAspect="1"/>
          </p:cNvSpPr>
          <p:nvPr>
            <p:ph type="sldImg" idx="2"/>
          </p:nvPr>
        </p:nvSpPr>
        <p:spPr>
          <a:xfrm>
            <a:off x="764704" y="899592"/>
            <a:ext cx="5560412" cy="3127732"/>
          </a:xfrm>
          <a:prstGeom prst="rect">
            <a:avLst/>
          </a:prstGeom>
          <a:noFill/>
          <a:ln w="3175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CH"/>
          </a:p>
        </p:txBody>
      </p:sp>
      <p:sp>
        <p:nvSpPr>
          <p:cNvPr id="14" name="Fußzeilenplatzhalter 13"/>
          <p:cNvSpPr>
            <a:spLocks noGrp="1"/>
          </p:cNvSpPr>
          <p:nvPr>
            <p:ph type="ftr" sz="quarter" idx="4"/>
          </p:nvPr>
        </p:nvSpPr>
        <p:spPr>
          <a:xfrm>
            <a:off x="775244" y="8712000"/>
            <a:ext cx="2230428" cy="17951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>
              <a:defRPr sz="900"/>
            </a:lvl1pPr>
          </a:lstStyle>
          <a:p>
            <a:r>
              <a:rPr lang="de-CH" dirty="0"/>
              <a:t>Fusszeilentext</a:t>
            </a:r>
          </a:p>
        </p:txBody>
      </p:sp>
      <p:sp>
        <p:nvSpPr>
          <p:cNvPr id="15" name="Foliennummernplatzhalter 14"/>
          <p:cNvSpPr>
            <a:spLocks noGrp="1"/>
          </p:cNvSpPr>
          <p:nvPr>
            <p:ph type="sldNum" sz="quarter" idx="5"/>
          </p:nvPr>
        </p:nvSpPr>
        <p:spPr>
          <a:xfrm>
            <a:off x="5462663" y="8712000"/>
            <a:ext cx="871173" cy="17951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900"/>
            </a:lvl1pPr>
          </a:lstStyle>
          <a:p>
            <a:fld id="{83C81C81-E364-4366-A610-2DB15FF98538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6" name="Notizenplatzhalter 15"/>
          <p:cNvSpPr>
            <a:spLocks noGrp="1"/>
          </p:cNvSpPr>
          <p:nvPr>
            <p:ph type="body" sz="quarter" idx="3"/>
          </p:nvPr>
        </p:nvSpPr>
        <p:spPr>
          <a:xfrm>
            <a:off x="773424" y="4283968"/>
            <a:ext cx="5560412" cy="4248472"/>
          </a:xfrm>
          <a:prstGeom prst="rect">
            <a:avLst/>
          </a:prstGeom>
        </p:spPr>
        <p:txBody>
          <a:bodyPr vert="horz" lIns="0" tIns="0" rIns="0" bIns="0" rtlCol="0"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de-CH" dirty="0"/>
          </a:p>
        </p:txBody>
      </p:sp>
      <p:sp>
        <p:nvSpPr>
          <p:cNvPr id="17" name="Datumsplatzhalter 16"/>
          <p:cNvSpPr>
            <a:spLocks noGrp="1"/>
          </p:cNvSpPr>
          <p:nvPr>
            <p:ph type="dt" idx="1"/>
          </p:nvPr>
        </p:nvSpPr>
        <p:spPr>
          <a:xfrm>
            <a:off x="4229809" y="425838"/>
            <a:ext cx="2095308" cy="185722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900"/>
            </a:lvl1pPr>
          </a:lstStyle>
          <a:p>
            <a:fld id="{A17AAF7D-4283-4014-80F4-26E915FEACF8}" type="datetime1">
              <a:rPr lang="de-CH" smtClean="0"/>
              <a:t>15.07.2026</a:t>
            </a:fld>
            <a:endParaRPr lang="de-CH" dirty="0"/>
          </a:p>
        </p:txBody>
      </p:sp>
      <p:sp>
        <p:nvSpPr>
          <p:cNvPr id="18" name="Kopfzeilenplatzhalter 17"/>
          <p:cNvSpPr>
            <a:spLocks noGrp="1"/>
          </p:cNvSpPr>
          <p:nvPr>
            <p:ph type="hdr" sz="quarter"/>
          </p:nvPr>
        </p:nvSpPr>
        <p:spPr>
          <a:xfrm>
            <a:off x="764704" y="432000"/>
            <a:ext cx="3249080" cy="179560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900"/>
            </a:lvl1pPr>
          </a:lstStyle>
          <a:p>
            <a:r>
              <a:rPr lang="de-CH"/>
              <a:t>Kopfzeilentext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1170970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spcAft>
        <a:spcPts val="60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177800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357188" indent="-17938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534988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720725" indent="-18573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20794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61035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1822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95720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66338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288" y="768350"/>
            <a:ext cx="6816725" cy="38354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B72E4F6-C7E0-4089-9EDB-8458DACABF6A}" type="slidenum">
              <a:rPr lang="de-DE" smtClean="0"/>
              <a:pPr>
                <a:defRPr/>
              </a:pPr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87880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65175" y="900113"/>
            <a:ext cx="5559425" cy="3127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 µm gold on 200 µm silicon sample fabricated at LXN, PSI</a:t>
            </a:r>
            <a:endParaRPr lang="en-US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81C81-E364-4366-A610-2DB15FF98538}" type="slidenum">
              <a:rPr lang="de-CH" smtClean="0"/>
              <a:pPr/>
              <a:t>39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755190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65175" y="900113"/>
            <a:ext cx="5559425" cy="3127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81C81-E364-4366-A610-2DB15FF98538}" type="slidenum">
              <a:rPr lang="de-CH" smtClean="0"/>
              <a:pPr/>
              <a:t>68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2547605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65175" y="900113"/>
            <a:ext cx="5559425" cy="3127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Change QR code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81C81-E364-4366-A610-2DB15FF98538}" type="slidenum">
              <a:rPr lang="de-CH" smtClean="0"/>
              <a:pPr/>
              <a:t>72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780098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F0F17EE9-29C0-2141-A489-2A4BA5A347A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6" y="1558"/>
            <a:ext cx="12189228" cy="6854883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854"/>
            <a:ext cx="8045451" cy="200799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563"/>
          <a:stretch/>
        </p:blipFill>
        <p:spPr>
          <a:xfrm>
            <a:off x="631137" y="358671"/>
            <a:ext cx="983351" cy="73007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A0D22868-1576-071B-E02E-9CD70D5B494D}"/>
              </a:ext>
            </a:extLst>
          </p:cNvPr>
          <p:cNvPicPr>
            <a:picLocks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89"/>
          <a:stretch/>
        </p:blipFill>
        <p:spPr>
          <a:xfrm>
            <a:off x="2532062" y="536705"/>
            <a:ext cx="1110909" cy="37939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7BAB254-92A5-7C1F-983C-107CA02125F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030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Dark Blu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8F70078A-CA75-6E51-EAF3-607D965A52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4" y="1948"/>
            <a:ext cx="12190615" cy="685566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8045451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313A16A8-CDB6-176A-AF4C-BA6EAABE01B5}"/>
              </a:ext>
            </a:extLst>
          </p:cNvPr>
          <p:cNvPicPr>
            <a:picLocks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89"/>
          <a:stretch/>
        </p:blipFill>
        <p:spPr>
          <a:xfrm>
            <a:off x="2532062" y="536705"/>
            <a:ext cx="1110909" cy="37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9965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D61A34A1-2093-78E5-BDC0-6F5FCE18495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4" y="1948"/>
            <a:ext cx="12190615" cy="685566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464"/>
            <a:ext cx="8045451" cy="200838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B1FEE30C-2586-654A-BF54-CCEAD6C813D2}"/>
              </a:ext>
            </a:extLst>
          </p:cNvPr>
          <p:cNvPicPr>
            <a:picLocks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89"/>
          <a:stretch/>
        </p:blipFill>
        <p:spPr>
          <a:xfrm>
            <a:off x="2532062" y="536705"/>
            <a:ext cx="1110909" cy="37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9977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588630E5-6617-6EC8-B1AA-7FE318E4A7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85"/>
          <a:stretch/>
        </p:blipFill>
        <p:spPr>
          <a:xfrm>
            <a:off x="2532061" y="532547"/>
            <a:ext cx="1113065" cy="386410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7412"/>
            <a:ext cx="5292725" cy="2006436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830975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229CEAA5-5F9D-F7C3-AF88-8662AFFE976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85"/>
          <a:stretch/>
        </p:blipFill>
        <p:spPr>
          <a:xfrm>
            <a:off x="2532061" y="532547"/>
            <a:ext cx="1113065" cy="38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493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Gree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C6998C08-46AF-EBED-4A96-23C91C0A4A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85"/>
          <a:stretch/>
        </p:blipFill>
        <p:spPr>
          <a:xfrm>
            <a:off x="2532061" y="532547"/>
            <a:ext cx="1113065" cy="38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6755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Pin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Add Subtitle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Author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Location, DD Month YYYY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F637C6E0-D112-01A6-5C12-D3A0AB6D6A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85"/>
          <a:stretch/>
        </p:blipFill>
        <p:spPr>
          <a:xfrm>
            <a:off x="2532061" y="532547"/>
            <a:ext cx="1113065" cy="38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151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ing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>
                <a:solidFill>
                  <a:schemeClr val="bg1"/>
                </a:solidFill>
              </a:defRPr>
            </a:lvl1pPr>
            <a:lvl2pPr marL="0" indent="0">
              <a:buFontTx/>
              <a:buNone/>
              <a:defRPr>
                <a:solidFill>
                  <a:schemeClr val="bg1"/>
                </a:solidFill>
              </a:defRPr>
            </a:lvl2pPr>
            <a:lvl3pPr marL="250825" indent="-250825"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GB" noProof="0" dirty="0"/>
              <a:t>Section Heading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126DA47E-D7F3-07E8-00B3-57D325A007F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15134" y="305378"/>
            <a:ext cx="881465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55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ing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>
                <a:solidFill>
                  <a:schemeClr val="bg1"/>
                </a:solidFill>
              </a:defRPr>
            </a:lvl1pPr>
            <a:lvl2pPr marL="0" indent="0">
              <a:buFontTx/>
              <a:buNone/>
              <a:defRPr>
                <a:solidFill>
                  <a:schemeClr val="bg1"/>
                </a:solidFill>
              </a:defRPr>
            </a:lvl2pPr>
            <a:lvl3pPr marL="250825" indent="-250825"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GB" noProof="0" dirty="0"/>
              <a:t>Section Heading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126DA47E-D7F3-07E8-00B3-57D325A007F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15134" y="305378"/>
            <a:ext cx="881465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642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Gree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/>
            </a:lvl1pPr>
            <a:lvl2pPr marL="0" indent="0">
              <a:buFontTx/>
              <a:buNone/>
              <a:defRPr/>
            </a:lvl2pPr>
            <a:lvl3pPr marL="250825" indent="-250825">
              <a:defRPr/>
            </a:lvl3pPr>
          </a:lstStyle>
          <a:p>
            <a:pPr lvl="0"/>
            <a:r>
              <a:rPr lang="en-GB" noProof="0" dirty="0"/>
              <a:t>Section Heading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639758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Yellow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/>
            </a:lvl1pPr>
            <a:lvl2pPr marL="0" indent="0">
              <a:buFontTx/>
              <a:buNone/>
              <a:defRPr/>
            </a:lvl2pPr>
            <a:lvl3pPr marL="250825" indent="-250825">
              <a:defRPr/>
            </a:lvl3pPr>
          </a:lstStyle>
          <a:p>
            <a:pPr lvl="0"/>
            <a:r>
              <a:rPr lang="en-GB" noProof="0" dirty="0"/>
              <a:t>Section Heading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8225316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8964613" cy="4644616"/>
          </a:xfrm>
        </p:spPr>
        <p:txBody>
          <a:bodyPr/>
          <a:lstStyle>
            <a:lvl1pPr defTabSz="984250">
              <a:tabLst>
                <a:tab pos="536575" algn="l"/>
              </a:tabLst>
              <a:defRPr/>
            </a:lvl1pPr>
            <a:lvl2pPr>
              <a:tabLst>
                <a:tab pos="536575" algn="l"/>
              </a:tabLst>
              <a:defRPr/>
            </a:lvl2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A939BEE7-204C-1008-67F3-C8FC6E64EB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479570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Extra 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10801349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65109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5291476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03327075-DC64-5DAB-E02B-8A18CBF5A99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05201" y="1376773"/>
            <a:ext cx="5291474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38788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5292725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03948" y="1449389"/>
            <a:ext cx="529272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35993912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203950" y="1376773"/>
            <a:ext cx="5292724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28135738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5" name="Bildplatzhalter 4">
            <a:extLst>
              <a:ext uri="{FF2B5EF4-FFF2-40B4-BE49-F238E27FC236}">
                <a16:creationId xmlns:a16="http://schemas.microsoft.com/office/drawing/2014/main" id="{1024D5AC-18B7-42A0-8763-5161D9B6B2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5" y="1449389"/>
            <a:ext cx="8964613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BEB216CB-AE9D-4C01-AD48-4B79158751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3E67269-0443-40A6-8D53-CF9C30AE720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FD2179C-3288-47A5-A587-1B7255A2C3E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1753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31529325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7129461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F99B93C7-FD88-F860-2772-AA3BFEC82DB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737062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345757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C5A45EC1-6C70-C75B-70A0-557B1FE6DA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3724320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C772A35F-591D-5A80-72BC-28B068C3A56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79204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089D7F61-76FC-5B15-D914-2BB427BF716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138349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8CA68BBC-536B-0C49-B239-F2A8A8ACBA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10008472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wid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391598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1" name="Inhaltsplatzhalter 2">
            <a:extLst>
              <a:ext uri="{FF2B5EF4-FFF2-40B4-BE49-F238E27FC236}">
                <a16:creationId xmlns:a16="http://schemas.microsoft.com/office/drawing/2014/main" id="{747A0213-C397-B258-EE3A-69DBB54DD3B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53982"/>
            <a:ext cx="5291476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E0905A-F588-783E-2408-3EEBCC47B7C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205201" y="4553982"/>
            <a:ext cx="5291474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12682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11B3F6C3-759F-AE0A-F24C-FF78D18C5F8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982B28-131F-0EF1-DBEF-7E5426DA6F8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4368801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13" name="Inhaltsplatzhalter 2">
            <a:extLst>
              <a:ext uri="{FF2B5EF4-FFF2-40B4-BE49-F238E27FC236}">
                <a16:creationId xmlns:a16="http://schemas.microsoft.com/office/drawing/2014/main" id="{3A5C3130-D9C4-9998-9902-8B054B641165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8040688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2258806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2B3EE353-935F-47F2-890E-86D599D69C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9532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2891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8021725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5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5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40688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9472543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ght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8300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FF900A0F-DD38-976A-BFC1-92B5ACB7395B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95325" y="3852000"/>
            <a:ext cx="2538000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8" name="Textplatzhalter 19">
            <a:extLst>
              <a:ext uri="{FF2B5EF4-FFF2-40B4-BE49-F238E27FC236}">
                <a16:creationId xmlns:a16="http://schemas.microsoft.com/office/drawing/2014/main" id="{530B9B83-A2E6-A97A-6B7B-389BCDC2C8C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95325" y="3299877"/>
            <a:ext cx="253682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CD6A5AE7-8194-069E-96C6-A9A19A691F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2540001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2" name="Textplatzhalter 19">
            <a:extLst>
              <a:ext uri="{FF2B5EF4-FFF2-40B4-BE49-F238E27FC236}">
                <a16:creationId xmlns:a16="http://schemas.microsoft.com/office/drawing/2014/main" id="{E33B1E40-AEE0-028C-74FA-4DA2F2785C8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44805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6CF8C6E7-2EBA-0F42-5F97-0B15A298F57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0830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6" name="Textplatzhalter 19">
            <a:extLst>
              <a:ext uri="{FF2B5EF4-FFF2-40B4-BE49-F238E27FC236}">
                <a16:creationId xmlns:a16="http://schemas.microsoft.com/office/drawing/2014/main" id="{A8581B57-63E2-3060-2AF6-9711ABA14922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955617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615C431B-993D-61F7-28CB-6E9C6E916B27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957560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5F9CC3CC-2D09-5169-EE63-2F307DD025AE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34489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05CD9CF5-8030-A2FA-B5F1-BDE8A3AB64F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2028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23318096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elv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874248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6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6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6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589240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6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04724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875092" y="3204724"/>
            <a:ext cx="1623171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1C50D6C7-B8FE-16E3-A56F-215DF2E7FD00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532062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7" name="Textplatzhalter 19">
            <a:extLst>
              <a:ext uri="{FF2B5EF4-FFF2-40B4-BE49-F238E27FC236}">
                <a16:creationId xmlns:a16="http://schemas.microsoft.com/office/drawing/2014/main" id="{F254DC50-8CC2-CE50-0FB2-B9D82F2F6F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32062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356FD2E-817C-6008-A624-C0ED226EC77F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202363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B844240D-6410-EAE1-FBFE-02793B43B59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02362" y="3204724"/>
            <a:ext cx="162242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4729A6D7-E881-5FD5-1C1E-FD7A660187BE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040688" y="1449389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86799E5C-45B4-E8EF-0A33-26FADBDA89C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040688" y="3204724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20480596-0358-6167-AD5A-A43149936E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2532062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6" name="Textplatzhalter 19">
            <a:extLst>
              <a:ext uri="{FF2B5EF4-FFF2-40B4-BE49-F238E27FC236}">
                <a16:creationId xmlns:a16="http://schemas.microsoft.com/office/drawing/2014/main" id="{99EB327B-0262-FA88-4B41-185878FCDBA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32062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7383DAC6-063E-B185-1200-CBEAF6F1917B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6203950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28" name="Textplatzhalter 19">
            <a:extLst>
              <a:ext uri="{FF2B5EF4-FFF2-40B4-BE49-F238E27FC236}">
                <a16:creationId xmlns:a16="http://schemas.microsoft.com/office/drawing/2014/main" id="{814D2A83-C214-5D3D-33E5-499378F10F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203950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  <p:sp>
        <p:nvSpPr>
          <p:cNvPr id="29" name="Bildplatzhalter 4">
            <a:extLst>
              <a:ext uri="{FF2B5EF4-FFF2-40B4-BE49-F238E27FC236}">
                <a16:creationId xmlns:a16="http://schemas.microsoft.com/office/drawing/2014/main" id="{0C7EA178-EA7E-CEB6-BCCA-A6C695A390C4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9873502" y="3852000"/>
            <a:ext cx="1623171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30" name="Textplatzhalter 19">
            <a:extLst>
              <a:ext uri="{FF2B5EF4-FFF2-40B4-BE49-F238E27FC236}">
                <a16:creationId xmlns:a16="http://schemas.microsoft.com/office/drawing/2014/main" id="{67FC58FF-0434-E3CF-0015-FA751A6F2C4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874346" y="5589240"/>
            <a:ext cx="162391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en-GB" noProof="0" dirty="0"/>
              <a:t>Add Text</a:t>
            </a:r>
          </a:p>
          <a:p>
            <a:pPr lvl="1"/>
            <a:r>
              <a:rPr lang="en-GB" noProof="0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0221216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full siz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0"/>
            <a:ext cx="5988052" cy="685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598805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41314079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ize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en-GB" noProof="0" dirty="0"/>
              <a:t>Add image by tapping on icon</a:t>
            </a:r>
          </a:p>
        </p:txBody>
      </p:sp>
    </p:spTree>
    <p:extLst>
      <p:ext uri="{BB962C8B-B14F-4D97-AF65-F5344CB8AC3E}">
        <p14:creationId xmlns:p14="http://schemas.microsoft.com/office/powerpoint/2010/main" val="36847926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noProof="0" dirty="0"/>
              <a:t>Add Title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9846EAAB-E9CC-4FBB-A777-DFD68618E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490A60D-3123-4534-B4E1-1B214E402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9CA66DD1-3165-483D-99FB-202ADC04E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379844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B84E75BB-61FF-4F7E-9CDB-A5E34775C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909AB7D-DBAB-4FFF-BA65-85B952116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B9B7570-0B3E-4F91-B744-978CA7BD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054461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7"/>
          <p:cNvSpPr>
            <a:spLocks noGrp="1"/>
          </p:cNvSpPr>
          <p:nvPr>
            <p:ph sz="quarter" idx="13" hasCustomPrompt="1"/>
          </p:nvPr>
        </p:nvSpPr>
        <p:spPr/>
        <p:txBody>
          <a:bodyPr/>
          <a:lstStyle>
            <a:lvl1pPr marL="236677" marR="0" indent="-236677" algn="l" defTabSz="1217188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 sz="2300">
                <a:latin typeface="+mn-lt"/>
              </a:defRPr>
            </a:lvl1pPr>
            <a:lvl2pPr marL="473351" marR="0" indent="-236677" algn="l" defTabSz="1217188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2300">
                <a:latin typeface="+mn-lt"/>
              </a:defRPr>
            </a:lvl2pPr>
            <a:lvl3pPr marL="718481" marR="0" indent="-245130" algn="l" defTabSz="1217188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2300">
                <a:latin typeface="+mn-lt"/>
              </a:defRPr>
            </a:lvl3pPr>
            <a:lvl4pPr marL="955156" marR="0" indent="-236677" algn="l" defTabSz="1217188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2300">
                <a:latin typeface="+mn-lt"/>
              </a:defRPr>
            </a:lvl4pPr>
            <a:lvl5pPr marL="1191831" marR="0" indent="-236677" algn="l" defTabSz="1217188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2300">
                <a:latin typeface="+mn-lt"/>
              </a:defRPr>
            </a:lvl5pPr>
            <a:lvl6pPr marL="1430621" indent="-238791">
              <a:lnSpc>
                <a:spcPct val="110000"/>
              </a:lnSpc>
              <a:buClr>
                <a:schemeClr val="tx1"/>
              </a:buClr>
              <a:buFont typeface="Symbol" panose="05050102010706020507" pitchFamily="18" charset="2"/>
              <a:buChar char="-"/>
              <a:defRPr sz="2000"/>
            </a:lvl6pPr>
            <a:lvl7pPr marL="1673635" indent="-243016">
              <a:lnSpc>
                <a:spcPct val="110000"/>
              </a:lnSpc>
              <a:buFont typeface="Symbol" panose="05050102010706020507" pitchFamily="18" charset="2"/>
              <a:buChar char="-"/>
              <a:defRPr sz="2000"/>
            </a:lvl7pPr>
            <a:lvl8pPr marL="1912423" indent="-238791">
              <a:lnSpc>
                <a:spcPct val="110000"/>
              </a:lnSpc>
              <a:buFont typeface="Symbol" panose="05050102010706020507" pitchFamily="18" charset="2"/>
              <a:buChar char="-"/>
              <a:defRPr sz="2000"/>
            </a:lvl8pPr>
            <a:lvl9pPr marL="2149100" indent="-236677">
              <a:lnSpc>
                <a:spcPct val="110000"/>
              </a:lnSpc>
              <a:buFont typeface="Symbol" panose="05050102010706020507" pitchFamily="18" charset="2"/>
              <a:buChar char="-"/>
              <a:defRPr sz="2000"/>
            </a:lvl9pPr>
          </a:lstStyle>
          <a:p>
            <a:pPr lvl="0"/>
            <a:r>
              <a:rPr lang="de-CH" dirty="0"/>
              <a:t>Mastertextformat bearbeiten</a:t>
            </a:r>
          </a:p>
          <a:p>
            <a:pPr lvl="1"/>
            <a:r>
              <a:rPr lang="de-CH" dirty="0"/>
              <a:t>Zweite Ebene</a:t>
            </a:r>
          </a:p>
          <a:p>
            <a:pPr lvl="2"/>
            <a:r>
              <a:rPr lang="de-CH" dirty="0"/>
              <a:t>Dritte Ebene</a:t>
            </a:r>
          </a:p>
          <a:p>
            <a:pPr lvl="3"/>
            <a:r>
              <a:rPr lang="de-CH" dirty="0"/>
              <a:t>Vierte Ebene</a:t>
            </a:r>
          </a:p>
          <a:p>
            <a:pPr lvl="4"/>
            <a:r>
              <a:rPr lang="de-CH" dirty="0"/>
              <a:t>Fünfte Ebene</a:t>
            </a:r>
          </a:p>
          <a:p>
            <a:pPr lvl="5"/>
            <a:r>
              <a:rPr lang="de-CH" dirty="0"/>
              <a:t>Sechste Ebene</a:t>
            </a:r>
          </a:p>
          <a:p>
            <a:pPr lvl="6"/>
            <a:r>
              <a:rPr lang="de-CH" dirty="0"/>
              <a:t>Siebte Ebene</a:t>
            </a:r>
          </a:p>
          <a:p>
            <a:pPr lvl="7"/>
            <a:r>
              <a:rPr lang="de-CH" dirty="0"/>
              <a:t>Achte Ebene</a:t>
            </a:r>
          </a:p>
          <a:p>
            <a:pPr lvl="8"/>
            <a:r>
              <a:rPr lang="de-CH" dirty="0"/>
              <a:t>Neunte Ebene</a:t>
            </a:r>
            <a:endParaRPr kumimoji="0" lang="de-CH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Rockwell"/>
              <a:ea typeface="+mn-ea"/>
              <a:cs typeface="+mn-cs"/>
            </a:endParaRPr>
          </a:p>
        </p:txBody>
      </p:sp>
      <p:sp>
        <p:nvSpPr>
          <p:cNvPr id="10" name="Titel 9"/>
          <p:cNvSpPr>
            <a:spLocks noGrp="1"/>
          </p:cNvSpPr>
          <p:nvPr>
            <p:ph type="title"/>
          </p:nvPr>
        </p:nvSpPr>
        <p:spPr>
          <a:xfrm>
            <a:off x="2769615" y="288001"/>
            <a:ext cx="8944034" cy="508500"/>
          </a:xfrm>
        </p:spPr>
        <p:txBody>
          <a:bodyPr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  <a:endParaRPr lang="en-GB" dirty="0"/>
          </a:p>
        </p:txBody>
      </p:sp>
      <p:sp>
        <p:nvSpPr>
          <p:cNvPr id="14" name="Foliennummernplatzhalt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 dirty="0"/>
              <a:t>Page </a:t>
            </a:r>
            <a:fld id="{EBC07571-3134-BB4B-B83F-1A9FE18D34F3}" type="slidenum">
              <a:rPr lang="de-DE" smtClean="0"/>
              <a:pPr algn="r">
                <a:defRPr/>
              </a:pPr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82940260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Add Title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95325" y="1376364"/>
            <a:ext cx="10801275" cy="464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 dirty="0"/>
              <a:t>Add Content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EC2031EC-4715-FBAB-E65E-0A3E5D91D8E4}"/>
              </a:ext>
            </a:extLst>
          </p:cNvPr>
          <p:cNvPicPr>
            <a:picLocks noChangeAspect="1"/>
          </p:cNvPicPr>
          <p:nvPr userDrawn="1"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133" y="305378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6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10" r:id="rId2"/>
    <p:sldLayoutId id="2147483718" r:id="rId3"/>
    <p:sldLayoutId id="2147483726" r:id="rId4"/>
    <p:sldLayoutId id="2147483738" r:id="rId5"/>
    <p:sldLayoutId id="2147483739" r:id="rId6"/>
    <p:sldLayoutId id="2147483740" r:id="rId7"/>
    <p:sldLayoutId id="2147483694" r:id="rId8"/>
    <p:sldLayoutId id="2147483737" r:id="rId9"/>
    <p:sldLayoutId id="2147483692" r:id="rId10"/>
    <p:sldLayoutId id="2147483693" r:id="rId11"/>
    <p:sldLayoutId id="2147483659" r:id="rId12"/>
    <p:sldLayoutId id="2147483666" r:id="rId13"/>
    <p:sldLayoutId id="2147483667" r:id="rId14"/>
    <p:sldLayoutId id="2147483668" r:id="rId15"/>
    <p:sldLayoutId id="2147483669" r:id="rId16"/>
    <p:sldLayoutId id="2147483665" r:id="rId17"/>
    <p:sldLayoutId id="2147483670" r:id="rId18"/>
    <p:sldLayoutId id="2147483671" r:id="rId19"/>
    <p:sldLayoutId id="2147483672" r:id="rId20"/>
    <p:sldLayoutId id="2147483673" r:id="rId21"/>
    <p:sldLayoutId id="2147483674" r:id="rId22"/>
    <p:sldLayoutId id="2147483675" r:id="rId23"/>
    <p:sldLayoutId id="2147483676" r:id="rId24"/>
    <p:sldLayoutId id="2147483695" r:id="rId25"/>
    <p:sldLayoutId id="2147483677" r:id="rId26"/>
    <p:sldLayoutId id="2147483679" r:id="rId27"/>
    <p:sldLayoutId id="2147483678" r:id="rId28"/>
    <p:sldLayoutId id="2147483680" r:id="rId29"/>
    <p:sldLayoutId id="2147483681" r:id="rId30"/>
    <p:sldLayoutId id="2147483682" r:id="rId31"/>
    <p:sldLayoutId id="2147483683" r:id="rId32"/>
    <p:sldLayoutId id="2147483663" r:id="rId33"/>
    <p:sldLayoutId id="2147483664" r:id="rId34"/>
    <p:sldLayoutId id="2147483741" r:id="rId3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600"/>
        </a:spcBef>
        <a:buFont typeface="+mj-lt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504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008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8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3" orient="horz" pos="4110" userDrawn="1">
          <p15:clr>
            <a:srgbClr val="A4A3A4"/>
          </p15:clr>
        </p15:guide>
        <p15:guide id="4" orient="horz" pos="913" userDrawn="1">
          <p15:clr>
            <a:srgbClr val="A4A3A4"/>
          </p15:clr>
        </p15:guide>
        <p15:guide id="5" pos="3772" userDrawn="1">
          <p15:clr>
            <a:srgbClr val="A4A3A4"/>
          </p15:clr>
        </p15:guide>
        <p15:guide id="6" pos="3908" userDrawn="1">
          <p15:clr>
            <a:srgbClr val="A4A3A4"/>
          </p15:clr>
        </p15:guide>
        <p15:guide id="7" pos="2751" userDrawn="1">
          <p15:clr>
            <a:srgbClr val="A4A3A4"/>
          </p15:clr>
        </p15:guide>
        <p15:guide id="8" pos="2615" userDrawn="1">
          <p15:clr>
            <a:srgbClr val="A4A3A4"/>
          </p15:clr>
        </p15:guide>
        <p15:guide id="9" pos="1595" userDrawn="1">
          <p15:clr>
            <a:srgbClr val="A4A3A4"/>
          </p15:clr>
        </p15:guide>
        <p15:guide id="10" pos="1459" userDrawn="1">
          <p15:clr>
            <a:srgbClr val="A4A3A4"/>
          </p15:clr>
        </p15:guide>
        <p15:guide id="11" pos="4929" userDrawn="1">
          <p15:clr>
            <a:srgbClr val="A4A3A4"/>
          </p15:clr>
        </p15:guide>
        <p15:guide id="12" pos="5065" userDrawn="1">
          <p15:clr>
            <a:srgbClr val="A4A3A4"/>
          </p15:clr>
        </p15:guide>
        <p15:guide id="13" pos="6085" userDrawn="1">
          <p15:clr>
            <a:srgbClr val="A4A3A4"/>
          </p15:clr>
        </p15:guide>
        <p15:guide id="14" pos="6221" userDrawn="1">
          <p15:clr>
            <a:srgbClr val="A4A3A4"/>
          </p15:clr>
        </p15:guide>
        <p15:guide id="15" pos="2172" userDrawn="1">
          <p15:clr>
            <a:srgbClr val="A4A3A4"/>
          </p15:clr>
        </p15:guide>
        <p15:guide id="16" pos="2036" userDrawn="1">
          <p15:clr>
            <a:srgbClr val="A4A3A4"/>
          </p15:clr>
        </p15:guide>
        <p15:guide id="17" pos="3194" userDrawn="1">
          <p15:clr>
            <a:srgbClr val="A4A3A4"/>
          </p15:clr>
        </p15:guide>
        <p15:guide id="18" pos="3330" userDrawn="1">
          <p15:clr>
            <a:srgbClr val="A4A3A4"/>
          </p15:clr>
        </p15:guide>
        <p15:guide id="19" pos="881" userDrawn="1">
          <p15:clr>
            <a:srgbClr val="A4A3A4"/>
          </p15:clr>
        </p15:guide>
        <p15:guide id="20" pos="1017" userDrawn="1">
          <p15:clr>
            <a:srgbClr val="A4A3A4"/>
          </p15:clr>
        </p15:guide>
        <p15:guide id="21" pos="4351" userDrawn="1">
          <p15:clr>
            <a:srgbClr val="A4A3A4"/>
          </p15:clr>
        </p15:guide>
        <p15:guide id="22" pos="4487" userDrawn="1">
          <p15:clr>
            <a:srgbClr val="A4A3A4"/>
          </p15:clr>
        </p15:guide>
        <p15:guide id="23" pos="5508" userDrawn="1">
          <p15:clr>
            <a:srgbClr val="A4A3A4"/>
          </p15:clr>
        </p15:guide>
        <p15:guide id="24" pos="5642" userDrawn="1">
          <p15:clr>
            <a:srgbClr val="A4A3A4"/>
          </p15:clr>
        </p15:guide>
        <p15:guide id="25" pos="6663" userDrawn="1">
          <p15:clr>
            <a:srgbClr val="A4A3A4"/>
          </p15:clr>
        </p15:guide>
        <p15:guide id="26" pos="6799" userDrawn="1">
          <p15:clr>
            <a:srgbClr val="A4A3A4"/>
          </p15:clr>
        </p15:guide>
        <p15:guide id="27" orient="horz" pos="229" userDrawn="1">
          <p15:clr>
            <a:srgbClr val="A4A3A4"/>
          </p15:clr>
        </p15:guide>
        <p15:guide id="28" orient="horz" pos="867" userDrawn="1">
          <p15:clr>
            <a:srgbClr val="A4A3A4"/>
          </p15:clr>
        </p15:guide>
        <p15:guide id="29" orient="horz" pos="3793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35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0.png"/><Relationship Id="rId4" Type="http://schemas.openxmlformats.org/officeDocument/2006/relationships/image" Target="../media/image5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6.png"/><Relationship Id="rId4" Type="http://schemas.openxmlformats.org/officeDocument/2006/relationships/image" Target="../media/image6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9.png"/><Relationship Id="rId5" Type="http://schemas.openxmlformats.org/officeDocument/2006/relationships/image" Target="../media/image68.gif"/><Relationship Id="rId4" Type="http://schemas.openxmlformats.org/officeDocument/2006/relationships/image" Target="../media/image67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5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364/OE.18.014850" TargetMode="External"/><Relationship Id="rId2" Type="http://schemas.openxmlformats.org/officeDocument/2006/relationships/hyperlink" Target="https://www.psi.ch/en/swissfel/accelerator" TargetMode="External"/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a.int/ESA_Multimedia/Images/2023/03/Gamma-ray_burst_illustration" TargetMode="External"/><Relationship Id="rId2" Type="http://schemas.openxmlformats.org/officeDocument/2006/relationships/hyperlink" Target="https://doi.org/10.1002/acm2.13158" TargetMode="External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87.png"/><Relationship Id="rId7" Type="http://schemas.openxmlformats.org/officeDocument/2006/relationships/image" Target="../media/image15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g"/><Relationship Id="rId5" Type="http://schemas.openxmlformats.org/officeDocument/2006/relationships/image" Target="../media/image16.png"/><Relationship Id="rId10" Type="http://schemas.openxmlformats.org/officeDocument/2006/relationships/image" Target="../media/image89.png"/><Relationship Id="rId4" Type="http://schemas.openxmlformats.org/officeDocument/2006/relationships/image" Target="../media/image12.png"/><Relationship Id="rId9" Type="http://schemas.openxmlformats.org/officeDocument/2006/relationships/image" Target="../media/image88.emf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1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6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8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1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indico.psi.ch/e/XRaySensors2026" TargetMode="External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8136979" cy="2339652"/>
          </a:xfrm>
        </p:spPr>
        <p:txBody>
          <a:bodyPr/>
          <a:lstStyle/>
          <a:p>
            <a:r>
              <a:rPr lang="en-US" sz="4800" b="1" dirty="0"/>
              <a:t>Detector Development &amp; High-Z Sensor </a:t>
            </a:r>
            <a:r>
              <a:rPr lang="en-US" sz="4800" b="1" dirty="0" err="1"/>
              <a:t>Characterisation</a:t>
            </a:r>
            <a:r>
              <a:rPr lang="en-US" sz="4800" b="1" dirty="0"/>
              <a:t> at PSI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939853F-959A-48E6-ACE2-F62A38A8ED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64E10A4B-A01C-C271-87F1-8054278DB45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noProof="0" dirty="0"/>
              <a:t>University of </a:t>
            </a:r>
            <a:r>
              <a:rPr lang="en-GB" dirty="0"/>
              <a:t>Birmingham, 15</a:t>
            </a:r>
            <a:r>
              <a:rPr lang="en-GB" baseline="30000" dirty="0"/>
              <a:t>th</a:t>
            </a:r>
            <a:r>
              <a:rPr lang="en-GB" dirty="0"/>
              <a:t> July 2026</a:t>
            </a:r>
            <a:endParaRPr lang="en-GB" noProof="0" dirty="0"/>
          </a:p>
        </p:txBody>
      </p:sp>
      <p:sp>
        <p:nvSpPr>
          <p:cNvPr id="3" name="Untertitel 3">
            <a:extLst>
              <a:ext uri="{FF2B5EF4-FFF2-40B4-BE49-F238E27FC236}">
                <a16:creationId xmlns:a16="http://schemas.microsoft.com/office/drawing/2014/main" id="{3D77F561-BFB8-1E59-47CD-A856B202FF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005063"/>
            <a:ext cx="8045450" cy="8637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CH" sz="1100" b="0" u="sng" dirty="0"/>
              <a:t>J. Mulvey</a:t>
            </a:r>
            <a:r>
              <a:rPr lang="de-CH" sz="1100" b="0" dirty="0"/>
              <a:t>, D. </a:t>
            </a:r>
            <a:r>
              <a:rPr lang="de-CH" sz="1100" b="0" dirty="0" err="1"/>
              <a:t>Greiffenberg</a:t>
            </a:r>
            <a:r>
              <a:rPr lang="de-CH" sz="1100" b="0" dirty="0"/>
              <a:t>, M. </a:t>
            </a:r>
            <a:r>
              <a:rPr lang="de-CH" sz="1100" b="0" dirty="0" err="1"/>
              <a:t>Anastasi</a:t>
            </a:r>
            <a:r>
              <a:rPr lang="de-CH" sz="1100" b="0" dirty="0"/>
              <a:t>, B. Schmitt, A. </a:t>
            </a:r>
            <a:r>
              <a:rPr lang="de-CH" sz="1100" b="0" dirty="0" err="1"/>
              <a:t>Bergamaschi</a:t>
            </a:r>
            <a:r>
              <a:rPr lang="de-CH" sz="1100" b="0" dirty="0"/>
              <a:t>,</a:t>
            </a:r>
          </a:p>
          <a:p>
            <a:pPr>
              <a:spcBef>
                <a:spcPts val="0"/>
              </a:spcBef>
            </a:pPr>
            <a:r>
              <a:rPr lang="de-CH" sz="1100" b="0" dirty="0"/>
              <a:t>M. Brückner, M. </a:t>
            </a:r>
            <a:r>
              <a:rPr lang="de-CH" sz="1100" b="0" dirty="0" err="1"/>
              <a:t>Carulla</a:t>
            </a:r>
            <a:r>
              <a:rPr lang="de-CH" sz="1100" b="0" dirty="0"/>
              <a:t>, R. </a:t>
            </a:r>
            <a:r>
              <a:rPr lang="de-CH" sz="1100" b="0" dirty="0" err="1"/>
              <a:t>Dinapoli</a:t>
            </a:r>
            <a:r>
              <a:rPr lang="de-CH" sz="1100" b="0" dirty="0"/>
              <a:t>, S. Ebner, K. </a:t>
            </a:r>
            <a:r>
              <a:rPr lang="de-CH" sz="1100" b="0" dirty="0" err="1"/>
              <a:t>Ferjaoui</a:t>
            </a:r>
            <a:r>
              <a:rPr lang="de-CH" sz="1100" b="0" dirty="0"/>
              <a:t>, </a:t>
            </a:r>
          </a:p>
          <a:p>
            <a:pPr>
              <a:spcBef>
                <a:spcPts val="0"/>
              </a:spcBef>
            </a:pPr>
            <a:r>
              <a:rPr lang="de-CH" sz="1100" b="0" dirty="0"/>
              <a:t>E. </a:t>
            </a:r>
            <a:r>
              <a:rPr lang="de-CH" sz="1100" b="0" dirty="0" err="1"/>
              <a:t>Fröjdh</a:t>
            </a:r>
            <a:r>
              <a:rPr lang="de-CH" sz="1100" b="0" dirty="0"/>
              <a:t>, V. Gautam, S. </a:t>
            </a:r>
            <a:r>
              <a:rPr lang="de-CH" sz="1100" b="0" dirty="0" err="1"/>
              <a:t>Hasanaj</a:t>
            </a:r>
            <a:r>
              <a:rPr lang="de-CH" sz="1100" b="0" dirty="0"/>
              <a:t>, V. Hinger, M. Hürst, V. </a:t>
            </a:r>
            <a:r>
              <a:rPr lang="de-CH" sz="1100" b="0" dirty="0" err="1"/>
              <a:t>Kedych</a:t>
            </a:r>
            <a:r>
              <a:rPr lang="de-CH" sz="1100" b="0" dirty="0"/>
              <a:t>,</a:t>
            </a:r>
          </a:p>
          <a:p>
            <a:pPr>
              <a:spcBef>
                <a:spcPts val="0"/>
              </a:spcBef>
            </a:pPr>
            <a:r>
              <a:rPr lang="de-CH" sz="1100" b="0" dirty="0"/>
              <a:t>T. King, S. Li, L. </a:t>
            </a:r>
            <a:r>
              <a:rPr lang="de-CH" sz="1100" b="0" dirty="0" err="1"/>
              <a:t>Lunin</a:t>
            </a:r>
            <a:r>
              <a:rPr lang="de-CH" sz="1100" b="0" dirty="0"/>
              <a:t> C. Lopez Cuenca, A. Mazzoleni, D. </a:t>
            </a:r>
            <a:r>
              <a:rPr lang="de-CH" sz="1100" b="0" dirty="0" err="1"/>
              <a:t>Mezza</a:t>
            </a:r>
            <a:r>
              <a:rPr lang="de-CH" sz="1100" b="0" dirty="0"/>
              <a:t>, K. </a:t>
            </a:r>
            <a:r>
              <a:rPr lang="de-CH" sz="1100" b="0" dirty="0" err="1"/>
              <a:t>Moustakas</a:t>
            </a:r>
            <a:r>
              <a:rPr lang="de-CH" sz="1100" b="0" dirty="0"/>
              <a:t>,</a:t>
            </a:r>
          </a:p>
          <a:p>
            <a:pPr>
              <a:spcBef>
                <a:spcPts val="0"/>
              </a:spcBef>
            </a:pPr>
            <a:r>
              <a:rPr lang="de-CH" sz="1100" b="0" dirty="0"/>
              <a:t>A. </a:t>
            </a:r>
            <a:r>
              <a:rPr lang="de-CH" sz="1100" b="0" dirty="0" err="1"/>
              <a:t>Mozzanica</a:t>
            </a:r>
            <a:r>
              <a:rPr lang="de-CH" sz="1100" b="0" dirty="0"/>
              <a:t>, M. Müller, C. Ruder, S. </a:t>
            </a:r>
            <a:r>
              <a:rPr lang="de-CH" sz="1100" b="0" dirty="0" err="1"/>
              <a:t>Silletta</a:t>
            </a:r>
            <a:r>
              <a:rPr lang="de-CH" sz="1100" b="0" dirty="0"/>
              <a:t>, D. </a:t>
            </a:r>
            <a:r>
              <a:rPr lang="de-CH" sz="1100" b="0" dirty="0" err="1"/>
              <a:t>Thattil</a:t>
            </a:r>
            <a:r>
              <a:rPr lang="de-CH" sz="1100" b="0" dirty="0"/>
              <a:t>, X. Xie, J. Zhang</a:t>
            </a:r>
          </a:p>
          <a:p>
            <a:pPr>
              <a:spcBef>
                <a:spcPts val="0"/>
              </a:spcBef>
            </a:pPr>
            <a:endParaRPr lang="de-CH" sz="1100" b="0" dirty="0"/>
          </a:p>
          <a:p>
            <a:pPr>
              <a:spcBef>
                <a:spcPts val="0"/>
              </a:spcBef>
            </a:pPr>
            <a:r>
              <a:rPr lang="de-CH" sz="1100" dirty="0"/>
              <a:t>PSI Center </a:t>
            </a:r>
            <a:r>
              <a:rPr lang="de-CH" sz="1100" dirty="0" err="1"/>
              <a:t>for</a:t>
            </a:r>
            <a:r>
              <a:rPr lang="de-CH" sz="1100" dirty="0"/>
              <a:t> Photon Science</a:t>
            </a:r>
            <a:r>
              <a:rPr lang="de-CH" sz="1100" b="0" dirty="0"/>
              <a:t>, 5232 </a:t>
            </a:r>
            <a:r>
              <a:rPr lang="de-CH" sz="1100" b="0" dirty="0" err="1"/>
              <a:t>Villigen</a:t>
            </a:r>
            <a:r>
              <a:rPr lang="de-CH" sz="1100" b="0" dirty="0"/>
              <a:t> PSI, </a:t>
            </a:r>
            <a:r>
              <a:rPr lang="de-CH" sz="1100" b="0" dirty="0" err="1"/>
              <a:t>Switzerland</a:t>
            </a:r>
            <a:endParaRPr lang="de-CH" sz="1100" b="0" dirty="0"/>
          </a:p>
          <a:p>
            <a:pPr>
              <a:spcBef>
                <a:spcPts val="0"/>
              </a:spcBef>
            </a:pPr>
            <a:endParaRPr lang="de-CH" sz="1100" b="0" dirty="0"/>
          </a:p>
        </p:txBody>
      </p:sp>
    </p:spTree>
    <p:extLst>
      <p:ext uri="{BB962C8B-B14F-4D97-AF65-F5344CB8AC3E}">
        <p14:creationId xmlns:p14="http://schemas.microsoft.com/office/powerpoint/2010/main" val="324790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Right 5">
            <a:extLst>
              <a:ext uri="{FF2B5EF4-FFF2-40B4-BE49-F238E27FC236}">
                <a16:creationId xmlns:a16="http://schemas.microsoft.com/office/drawing/2014/main" id="{D362514F-1B82-069F-0B3F-7365897E4C9F}"/>
              </a:ext>
            </a:extLst>
          </p:cNvPr>
          <p:cNvSpPr/>
          <p:nvPr/>
        </p:nvSpPr>
        <p:spPr>
          <a:xfrm rot="10800000">
            <a:off x="8543814" y="1544032"/>
            <a:ext cx="2232248" cy="1092879"/>
          </a:xfrm>
          <a:prstGeom prst="rightArrow">
            <a:avLst>
              <a:gd name="adj1" fmla="val 50000"/>
              <a:gd name="adj2" fmla="val 79357"/>
            </a:avLst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 err="1"/>
          </a:p>
        </p:txBody>
      </p:sp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9CB37A98-7C0A-77F8-74A2-22F8821BA581}"/>
              </a:ext>
            </a:extLst>
          </p:cNvPr>
          <p:cNvSpPr txBox="1">
            <a:spLocks/>
          </p:cNvSpPr>
          <p:nvPr/>
        </p:nvSpPr>
        <p:spPr>
          <a:xfrm>
            <a:off x="407368" y="1484784"/>
            <a:ext cx="9073007" cy="453660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2000"/>
              </a:lnSpc>
              <a:spcBef>
                <a:spcPts val="600"/>
              </a:spcBef>
              <a:buFont typeface="+mj-lt"/>
              <a:buNone/>
              <a:defRPr sz="26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Introduction to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Science at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User Facilities – SLS, </a:t>
            </a:r>
            <a:r>
              <a:rPr lang="en-GB" sz="1600" dirty="0" err="1"/>
              <a:t>SwissFEL</a:t>
            </a:r>
            <a:r>
              <a:rPr lang="en-GB" sz="1600" dirty="0"/>
              <a:t>, etc.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Photon Science Detector Group – How we support user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0" dirty="0"/>
              <a:t>High-Z Characterisation at PSI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Overview of High-Z materials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GaAs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CZT</a:t>
            </a:r>
          </a:p>
          <a:p>
            <a:endParaRPr lang="en-GB" b="0" dirty="0"/>
          </a:p>
          <a:p>
            <a:r>
              <a:rPr lang="en-GB" b="0" dirty="0"/>
              <a:t>High-Z Future &amp; Applications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Photon Science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Medical Physics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Astronomy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38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A3AA47C-AC51-BED7-0CE2-C995337CB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040" y="1239685"/>
            <a:ext cx="2873624" cy="4446008"/>
          </a:xfrm>
        </p:spPr>
        <p:txBody>
          <a:bodyPr anchor="ctr"/>
          <a:lstStyle/>
          <a:p>
            <a:r>
              <a:rPr lang="en-GB" sz="1400" dirty="0"/>
              <a:t>PSI - Swiss federal research facility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Largest Swiss research institute for natural and engineering sciences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Hosts large scale research infrastructure including: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SINQ – Neutron scattering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</a:t>
            </a:r>
            <a:r>
              <a:rPr lang="el-GR" sz="1400" dirty="0">
                <a:latin typeface="Aptos" panose="020B0004020202020204" pitchFamily="34" charset="0"/>
              </a:rPr>
              <a:t>μ</a:t>
            </a:r>
            <a:r>
              <a:rPr lang="en-GB" sz="1400" dirty="0"/>
              <a:t>S – Muons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COMET – Proton therapy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CHRISP – Particle Physics</a:t>
            </a:r>
          </a:p>
          <a:p>
            <a:endParaRPr lang="en-GB" sz="1400" dirty="0"/>
          </a:p>
          <a:p>
            <a:r>
              <a:rPr lang="en-GB" sz="1400" b="1" dirty="0"/>
              <a:t>SLS2.0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SLS since 2001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SLS2.0 since 2025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b="1" dirty="0" err="1"/>
              <a:t>SwissFEL</a:t>
            </a:r>
            <a:endParaRPr lang="en-GB" sz="1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Since 2016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First user operation in 2019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3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Paul Scherrer </a:t>
            </a:r>
            <a:r>
              <a:rPr lang="en-GB" dirty="0" err="1"/>
              <a:t>Institut</a:t>
            </a:r>
            <a:endParaRPr lang="en-GB" dirty="0"/>
          </a:p>
        </p:txBody>
      </p:sp>
      <p:pic>
        <p:nvPicPr>
          <p:cNvPr id="8" name="Grafik 10">
            <a:extLst>
              <a:ext uri="{FF2B5EF4-FFF2-40B4-BE49-F238E27FC236}">
                <a16:creationId xmlns:a16="http://schemas.microsoft.com/office/drawing/2014/main" id="{29DDDEF6-8C8D-9150-2768-F21B722889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143672" y="1088740"/>
            <a:ext cx="8749006" cy="4446008"/>
          </a:xfrm>
          <a:prstGeom prst="rect">
            <a:avLst/>
          </a:prstGeom>
        </p:spPr>
      </p:pic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43198A95-AF4E-B84D-89AB-F42A40D85045}"/>
              </a:ext>
            </a:extLst>
          </p:cNvPr>
          <p:cNvSpPr txBox="1">
            <a:spLocks/>
          </p:cNvSpPr>
          <p:nvPr/>
        </p:nvSpPr>
        <p:spPr>
          <a:xfrm>
            <a:off x="3719736" y="5589239"/>
            <a:ext cx="7583912" cy="4558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400" dirty="0"/>
              <a:t>~ 2200 Employees 		~320 PhD Students 		~200 Postdocs</a:t>
            </a:r>
          </a:p>
        </p:txBody>
      </p:sp>
    </p:spTree>
    <p:extLst>
      <p:ext uri="{BB962C8B-B14F-4D97-AF65-F5344CB8AC3E}">
        <p14:creationId xmlns:p14="http://schemas.microsoft.com/office/powerpoint/2010/main" val="23958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A3AA47C-AC51-BED7-0CE2-C995337CB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022985"/>
            <a:ext cx="3528392" cy="2910071"/>
          </a:xfrm>
        </p:spPr>
        <p:txBody>
          <a:bodyPr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Electron accelerator                                              </a:t>
            </a:r>
            <a:r>
              <a:rPr lang="en-GB" sz="1600" dirty="0">
                <a:solidFill>
                  <a:schemeClr val="bg1"/>
                </a:solidFill>
              </a:rPr>
              <a:t>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3</a:t>
            </a:r>
            <a:r>
              <a:rPr lang="en-GB" sz="1600" baseline="30000" dirty="0"/>
              <a:t>rd</a:t>
            </a:r>
            <a:r>
              <a:rPr lang="en-GB" sz="1600" dirty="0"/>
              <a:t> generation synchrotron source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Utilizes Bremsstrahlung to generate X-rays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Multiple electron bunches in circulation </a:t>
            </a:r>
            <a:r>
              <a:rPr lang="en-GB" sz="1600" dirty="0">
                <a:solidFill>
                  <a:schemeClr val="bg1"/>
                </a:solidFill>
              </a:rPr>
              <a:t>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Not typically coherent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X-ray energy selected through a monochromator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4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Swiss Light Source 1.0 (SLS)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C69E95-6C26-F493-1BDE-07FAF9CD06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59" t="6285" r="12959"/>
          <a:stretch/>
        </p:blipFill>
        <p:spPr>
          <a:xfrm>
            <a:off x="7340080" y="1149835"/>
            <a:ext cx="4503458" cy="4558330"/>
          </a:xfrm>
          <a:prstGeom prst="rect">
            <a:avLst/>
          </a:prstGeom>
        </p:spPr>
      </p:pic>
      <p:pic>
        <p:nvPicPr>
          <p:cNvPr id="9" name="Picture 8" descr="A large round building with a circular roof&#10;&#10;Description automatically generated">
            <a:extLst>
              <a:ext uri="{FF2B5EF4-FFF2-40B4-BE49-F238E27FC236}">
                <a16:creationId xmlns:a16="http://schemas.microsoft.com/office/drawing/2014/main" id="{FD329B40-1C0C-CFAD-89F1-38F7336B2E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588" y="4228440"/>
            <a:ext cx="4161951" cy="2082026"/>
          </a:xfrm>
          <a:prstGeom prst="rect">
            <a:avLst/>
          </a:prstGeom>
        </p:spPr>
      </p:pic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97BCD28B-8985-7389-4093-7E6950E7B811}"/>
              </a:ext>
            </a:extLst>
          </p:cNvPr>
          <p:cNvSpPr txBox="1">
            <a:spLocks/>
          </p:cNvSpPr>
          <p:nvPr/>
        </p:nvSpPr>
        <p:spPr>
          <a:xfrm>
            <a:off x="4151785" y="1022985"/>
            <a:ext cx="3024335" cy="2910071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ptos" panose="020B0004020202020204" pitchFamily="34" charset="0"/>
              <a:buChar char="←"/>
            </a:pPr>
            <a:r>
              <a:rPr lang="en-GB" sz="1600" dirty="0"/>
              <a:t>2.4 GeV electrons in 12 </a:t>
            </a:r>
            <a:r>
              <a:rPr lang="en-GB" sz="1600" dirty="0" err="1"/>
              <a:t>ps</a:t>
            </a:r>
            <a:r>
              <a:rPr lang="en-GB" sz="1600" dirty="0"/>
              <a:t> bunches</a:t>
            </a:r>
          </a:p>
          <a:p>
            <a:pPr marL="285750" indent="-285750">
              <a:buFont typeface="Aptos" panose="020B0004020202020204" pitchFamily="34" charset="0"/>
              <a:buChar char="←"/>
            </a:pPr>
            <a:r>
              <a:rPr lang="en-GB" sz="1600" dirty="0"/>
              <a:t>288m circumference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ptos" panose="020B0004020202020204" pitchFamily="34" charset="0"/>
              <a:buChar char="←"/>
            </a:pPr>
            <a:r>
              <a:rPr lang="en-GB" sz="1600" dirty="0"/>
              <a:t>5.4 keV median energy           </a:t>
            </a:r>
            <a:r>
              <a:rPr lang="en-GB" sz="1600" dirty="0">
                <a:solidFill>
                  <a:schemeClr val="bg1"/>
                </a:solidFill>
              </a:rPr>
              <a:t>a          </a:t>
            </a:r>
            <a:r>
              <a:rPr lang="en-GB" sz="1600" dirty="0" err="1">
                <a:solidFill>
                  <a:schemeClr val="bg1"/>
                </a:solidFill>
              </a:rPr>
              <a:t>a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ptos" panose="020B0004020202020204" pitchFamily="34" charset="0"/>
              <a:buChar char="←"/>
            </a:pPr>
            <a:r>
              <a:rPr lang="en-GB" sz="1600" dirty="0"/>
              <a:t>400 mA total current (&lt; 10 mA per bunch)</a:t>
            </a:r>
          </a:p>
          <a:p>
            <a:pPr marL="285750" indent="-285750">
              <a:buFont typeface="Aptos" panose="020B0004020202020204" pitchFamily="34" charset="0"/>
              <a:buChar char="←"/>
            </a:pPr>
            <a:r>
              <a:rPr lang="en-GB" sz="1600" dirty="0"/>
              <a:t>partially with undulators</a:t>
            </a:r>
          </a:p>
          <a:p>
            <a:pPr marL="285750" indent="-285750">
              <a:buFont typeface="Aptos" panose="020B0004020202020204" pitchFamily="34" charset="0"/>
              <a:buChar char="←"/>
            </a:pPr>
            <a:r>
              <a:rPr lang="en-US" sz="1600" dirty="0"/>
              <a:t>100 eV up to 40 keV (&gt; 100 keV for SLS2.0)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5A7B8BF-9DBD-A3D3-7338-EBFDE7749C71}"/>
              </a:ext>
            </a:extLst>
          </p:cNvPr>
          <p:cNvSpPr txBox="1">
            <a:spLocks/>
          </p:cNvSpPr>
          <p:nvPr/>
        </p:nvSpPr>
        <p:spPr>
          <a:xfrm>
            <a:off x="83801" y="4018581"/>
            <a:ext cx="963155" cy="300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US" sz="1200" dirty="0"/>
              <a:t>M. </a:t>
            </a:r>
            <a:r>
              <a:rPr lang="en-US" sz="1200" dirty="0" err="1"/>
              <a:t>Böge</a:t>
            </a:r>
            <a:r>
              <a:rPr lang="en-US" sz="1200" dirty="0"/>
              <a:t> [1]</a:t>
            </a:r>
            <a:endParaRPr lang="de-CH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9914F0-6310-19D5-3191-653EC2EEEB5E}"/>
              </a:ext>
            </a:extLst>
          </p:cNvPr>
          <p:cNvSpPr txBox="1"/>
          <p:nvPr/>
        </p:nvSpPr>
        <p:spPr>
          <a:xfrm>
            <a:off x="10658054" y="1412776"/>
            <a:ext cx="129614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000" dirty="0"/>
              <a:t>Mitchell et al [2]</a:t>
            </a:r>
            <a:endParaRPr lang="de-CH" sz="1000" dirty="0"/>
          </a:p>
        </p:txBody>
      </p:sp>
    </p:spTree>
    <p:extLst>
      <p:ext uri="{BB962C8B-B14F-4D97-AF65-F5344CB8AC3E}">
        <p14:creationId xmlns:p14="http://schemas.microsoft.com/office/powerpoint/2010/main" val="1702025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5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SLS1.0 to SLS2.0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C69E95-6C26-F493-1BDE-07FAF9CD06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59" t="6285" r="12959"/>
          <a:stretch/>
        </p:blipFill>
        <p:spPr>
          <a:xfrm>
            <a:off x="7340080" y="1149835"/>
            <a:ext cx="4503458" cy="4558330"/>
          </a:xfrm>
          <a:prstGeom prst="rect">
            <a:avLst/>
          </a:prstGeom>
        </p:spPr>
      </p:pic>
      <p:pic>
        <p:nvPicPr>
          <p:cNvPr id="9" name="Picture 8" descr="A large round building with a circular roof&#10;&#10;Description automatically generated">
            <a:extLst>
              <a:ext uri="{FF2B5EF4-FFF2-40B4-BE49-F238E27FC236}">
                <a16:creationId xmlns:a16="http://schemas.microsoft.com/office/drawing/2014/main" id="{FD329B40-1C0C-CFAD-89F1-38F7336B2E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588" y="4228440"/>
            <a:ext cx="4161951" cy="2082026"/>
          </a:xfrm>
          <a:prstGeom prst="rect">
            <a:avLst/>
          </a:prstGeom>
        </p:spPr>
      </p:pic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97BCD28B-8985-7389-4093-7E6950E7B811}"/>
              </a:ext>
            </a:extLst>
          </p:cNvPr>
          <p:cNvSpPr txBox="1">
            <a:spLocks/>
          </p:cNvSpPr>
          <p:nvPr/>
        </p:nvSpPr>
        <p:spPr>
          <a:xfrm>
            <a:off x="3647728" y="1022985"/>
            <a:ext cx="2448272" cy="2910071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ptos" panose="020B0004020202020204" pitchFamily="34" charset="0"/>
              <a:buChar char="→"/>
            </a:pPr>
            <a:r>
              <a:rPr lang="en-GB" sz="1600" dirty="0"/>
              <a:t>SLS2.0</a:t>
            </a:r>
          </a:p>
          <a:p>
            <a:pPr marL="285750" indent="-285750">
              <a:buFont typeface="Aptos" panose="020B0004020202020204" pitchFamily="34" charset="0"/>
              <a:buChar char="→"/>
            </a:pPr>
            <a:r>
              <a:rPr lang="en-GB" sz="1600" dirty="0"/>
              <a:t>4</a:t>
            </a:r>
            <a:r>
              <a:rPr lang="en-GB" sz="1600" baseline="30000" dirty="0"/>
              <a:t>th</a:t>
            </a:r>
            <a:r>
              <a:rPr lang="en-GB" sz="1600" dirty="0"/>
              <a:t> Generation                     </a:t>
            </a:r>
            <a:r>
              <a:rPr lang="en-GB" sz="1600" dirty="0">
                <a:solidFill>
                  <a:schemeClr val="bg1"/>
                </a:solidFill>
              </a:rPr>
              <a:t>a</a:t>
            </a:r>
          </a:p>
          <a:p>
            <a:pPr marL="285750" indent="-285750">
              <a:buFont typeface="Aptos" panose="020B0004020202020204" pitchFamily="34" charset="0"/>
              <a:buChar char="→"/>
            </a:pPr>
            <a:r>
              <a:rPr lang="en-GB" sz="1600" dirty="0"/>
              <a:t>2.7 GeV electrons</a:t>
            </a:r>
          </a:p>
          <a:p>
            <a:pPr marL="285750" indent="-285750">
              <a:buFont typeface="Aptos" panose="020B0004020202020204" pitchFamily="34" charset="0"/>
              <a:buChar char="→"/>
            </a:pPr>
            <a:r>
              <a:rPr lang="en-GB" sz="1600" dirty="0"/>
              <a:t>Still 288m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ptos" panose="020B0004020202020204" pitchFamily="34" charset="0"/>
              <a:buChar char="→"/>
            </a:pPr>
            <a:r>
              <a:rPr lang="en-GB" sz="1600" dirty="0"/>
              <a:t>Remains 400 mA</a:t>
            </a:r>
          </a:p>
          <a:p>
            <a:pPr marL="285750" indent="-285750">
              <a:buFont typeface="Aptos" panose="020B0004020202020204" pitchFamily="34" charset="0"/>
              <a:buChar char="→"/>
            </a:pPr>
            <a:r>
              <a:rPr lang="en-US" sz="1600" dirty="0"/>
              <a:t>&gt; 100 keV (50% higher flux at these energies)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9914F0-6310-19D5-3191-653EC2EEEB5E}"/>
              </a:ext>
            </a:extLst>
          </p:cNvPr>
          <p:cNvSpPr txBox="1"/>
          <p:nvPr/>
        </p:nvSpPr>
        <p:spPr>
          <a:xfrm>
            <a:off x="10658054" y="1412776"/>
            <a:ext cx="129614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000" dirty="0"/>
              <a:t>Mitchell et al [2]</a:t>
            </a:r>
            <a:endParaRPr lang="de-CH" sz="1000" dirty="0"/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A916BADB-02DB-A8B6-A737-7199137FEE45}"/>
              </a:ext>
            </a:extLst>
          </p:cNvPr>
          <p:cNvSpPr txBox="1">
            <a:spLocks/>
          </p:cNvSpPr>
          <p:nvPr/>
        </p:nvSpPr>
        <p:spPr>
          <a:xfrm>
            <a:off x="695324" y="1022985"/>
            <a:ext cx="2808387" cy="2910071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SLS1.0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3</a:t>
            </a:r>
            <a:r>
              <a:rPr lang="en-GB" sz="1600" baseline="30000" dirty="0"/>
              <a:t>rd</a:t>
            </a:r>
            <a:r>
              <a:rPr lang="en-GB" sz="1600" dirty="0"/>
              <a:t> Generation Synchrotron light source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2.4 GeV electrons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288m circumference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400 mA total current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100 eV up to 40 keV                  </a:t>
            </a:r>
            <a:r>
              <a:rPr lang="en-US" sz="1600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DFDFDEA-B64C-EF89-CBCF-30BCE6C32498}"/>
              </a:ext>
            </a:extLst>
          </p:cNvPr>
          <p:cNvSpPr txBox="1">
            <a:spLocks/>
          </p:cNvSpPr>
          <p:nvPr/>
        </p:nvSpPr>
        <p:spPr>
          <a:xfrm>
            <a:off x="83801" y="4018581"/>
            <a:ext cx="1115655" cy="300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US" sz="1200" dirty="0"/>
              <a:t>M. </a:t>
            </a:r>
            <a:r>
              <a:rPr lang="en-US" sz="1200" dirty="0" err="1"/>
              <a:t>Böge</a:t>
            </a:r>
            <a:r>
              <a:rPr lang="en-US" sz="1200" dirty="0"/>
              <a:t> [1, 3]</a:t>
            </a:r>
            <a:endParaRPr lang="de-CH" sz="1200" dirty="0"/>
          </a:p>
        </p:txBody>
      </p:sp>
    </p:spTree>
    <p:extLst>
      <p:ext uri="{BB962C8B-B14F-4D97-AF65-F5344CB8AC3E}">
        <p14:creationId xmlns:p14="http://schemas.microsoft.com/office/powerpoint/2010/main" val="4234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A3AA47C-AC51-BED7-0CE2-C995337CB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39180"/>
            <a:ext cx="3384376" cy="3779640"/>
          </a:xfrm>
        </p:spPr>
        <p:txBody>
          <a:bodyPr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High spatial and temporal coherence (laser-like)</a:t>
            </a:r>
          </a:p>
          <a:p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2.1 - 5.8 GeV electrons</a:t>
            </a:r>
          </a:p>
          <a:p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Extremely short pulse duration (1 – 20 fs)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100 Hz repetition rate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Photon energy between 0.25 and 12 keV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dirty="0"/>
              <a:t>Order of 10</a:t>
            </a:r>
            <a:r>
              <a:rPr lang="en-US" sz="1600" baseline="30000" dirty="0"/>
              <a:t>10</a:t>
            </a:r>
            <a:r>
              <a:rPr lang="en-US" sz="1600" dirty="0"/>
              <a:t> photons per 12 keV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6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Swiss Fast Electron Laser (</a:t>
            </a:r>
            <a:r>
              <a:rPr lang="en-GB" dirty="0" err="1"/>
              <a:t>SwissFEL</a:t>
            </a:r>
            <a:r>
              <a:rPr lang="en-GB" dirty="0"/>
              <a:t>)</a:t>
            </a:r>
          </a:p>
        </p:txBody>
      </p:sp>
      <p:pic>
        <p:nvPicPr>
          <p:cNvPr id="7" name="pasted-image.png">
            <a:extLst>
              <a:ext uri="{FF2B5EF4-FFF2-40B4-BE49-F238E27FC236}">
                <a16:creationId xmlns:a16="http://schemas.microsoft.com/office/drawing/2014/main" id="{879314C9-525C-2469-9935-A1304160555B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3957880" y="1539180"/>
            <a:ext cx="7898760" cy="3779640"/>
          </a:xfrm>
          <a:prstGeom prst="rect">
            <a:avLst/>
          </a:prstGeom>
          <a:ln>
            <a:noFill/>
          </a:ln>
        </p:spPr>
      </p:pic>
      <p:sp>
        <p:nvSpPr>
          <p:cNvPr id="25" name="Content Placeholder 1">
            <a:extLst>
              <a:ext uri="{FF2B5EF4-FFF2-40B4-BE49-F238E27FC236}">
                <a16:creationId xmlns:a16="http://schemas.microsoft.com/office/drawing/2014/main" id="{47B2DD82-01ED-14A2-1CFD-A260374EF601}"/>
              </a:ext>
            </a:extLst>
          </p:cNvPr>
          <p:cNvSpPr txBox="1">
            <a:spLocks/>
          </p:cNvSpPr>
          <p:nvPr/>
        </p:nvSpPr>
        <p:spPr>
          <a:xfrm>
            <a:off x="3863752" y="1539180"/>
            <a:ext cx="2448272" cy="305644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6D328DA-2C51-D322-D204-B29DC8F4EFA2}"/>
              </a:ext>
            </a:extLst>
          </p:cNvPr>
          <p:cNvSpPr txBox="1">
            <a:spLocks/>
          </p:cNvSpPr>
          <p:nvPr/>
        </p:nvSpPr>
        <p:spPr>
          <a:xfrm>
            <a:off x="524333" y="5720298"/>
            <a:ext cx="963155" cy="300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US" sz="1200" dirty="0"/>
              <a:t>[4]</a:t>
            </a:r>
            <a:endParaRPr lang="de-CH" sz="1200" dirty="0"/>
          </a:p>
        </p:txBody>
      </p:sp>
    </p:spTree>
    <p:extLst>
      <p:ext uri="{BB962C8B-B14F-4D97-AF65-F5344CB8AC3E}">
        <p14:creationId xmlns:p14="http://schemas.microsoft.com/office/powerpoint/2010/main" val="1480233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A3AA47C-AC51-BED7-0CE2-C995337CB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052736"/>
            <a:ext cx="4824536" cy="1705751"/>
          </a:xfrm>
        </p:spPr>
        <p:txBody>
          <a:bodyPr anchor="t"/>
          <a:lstStyle/>
          <a:p>
            <a:r>
              <a:rPr lang="en-GB" sz="1400" dirty="0"/>
              <a:t>Synchrotron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High-res imaging (ptychography down to nm range)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Structure determination (crystallography, X-ray diffraction)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Absorption imaging (tomography)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Spectroscopy (element specific)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7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Photon Science Applications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95C949E-6229-3436-5F0C-0A4FFA05B9C0}"/>
              </a:ext>
            </a:extLst>
          </p:cNvPr>
          <p:cNvGrpSpPr/>
          <p:nvPr/>
        </p:nvGrpSpPr>
        <p:grpSpPr>
          <a:xfrm>
            <a:off x="5519861" y="141092"/>
            <a:ext cx="3103896" cy="3219354"/>
            <a:chOff x="5101697" y="2774241"/>
            <a:chExt cx="1977023" cy="2093869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4FEF4F6-E4C7-2FF0-2252-43F1504BAF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7927" r="14498" b="42118"/>
            <a:stretch/>
          </p:blipFill>
          <p:spPr>
            <a:xfrm>
              <a:off x="5101697" y="2800883"/>
              <a:ext cx="1953811" cy="2067227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C5241-7E92-2846-050C-E02CBE98159A}"/>
                </a:ext>
              </a:extLst>
            </p:cNvPr>
            <p:cNvSpPr/>
            <p:nvPr/>
          </p:nvSpPr>
          <p:spPr>
            <a:xfrm>
              <a:off x="5836929" y="2774241"/>
              <a:ext cx="1241791" cy="62310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de-CH" sz="1333" dirty="0" err="1">
                  <a:solidFill>
                    <a:schemeClr val="bg1"/>
                  </a:solidFill>
                </a:rPr>
                <a:t>Macromolecular</a:t>
              </a:r>
              <a:r>
                <a:rPr lang="de-CH" sz="1333" dirty="0">
                  <a:solidFill>
                    <a:schemeClr val="bg1"/>
                  </a:solidFill>
                </a:rPr>
                <a:t> </a:t>
              </a:r>
              <a:r>
                <a:rPr lang="de-CH" sz="1333" dirty="0" err="1">
                  <a:solidFill>
                    <a:schemeClr val="bg1"/>
                  </a:solidFill>
                </a:rPr>
                <a:t>Crystallography</a:t>
              </a:r>
              <a:r>
                <a:rPr lang="de-CH" sz="1333" dirty="0">
                  <a:solidFill>
                    <a:schemeClr val="bg1"/>
                  </a:solidFill>
                </a:rPr>
                <a:t> </a:t>
              </a:r>
              <a:r>
                <a:rPr lang="de-CH" sz="1333" dirty="0" err="1">
                  <a:solidFill>
                    <a:schemeClr val="bg1"/>
                  </a:solidFill>
                </a:rPr>
                <a:t>Leonarski</a:t>
              </a:r>
              <a:r>
                <a:rPr lang="de-CH" sz="1333" dirty="0">
                  <a:solidFill>
                    <a:schemeClr val="bg1"/>
                  </a:solidFill>
                </a:rPr>
                <a:t> et al.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66ABE9F-1969-7CD5-15AB-5C9CDD31D9F1}"/>
              </a:ext>
            </a:extLst>
          </p:cNvPr>
          <p:cNvGrpSpPr/>
          <p:nvPr/>
        </p:nvGrpSpPr>
        <p:grpSpPr>
          <a:xfrm>
            <a:off x="8703932" y="1098451"/>
            <a:ext cx="3312462" cy="2053896"/>
            <a:chOff x="5549989" y="864413"/>
            <a:chExt cx="1835178" cy="113790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BAC48A19-AC1A-E363-942D-8670176085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028" r="71654"/>
            <a:stretch/>
          </p:blipFill>
          <p:spPr>
            <a:xfrm>
              <a:off x="5549989" y="864413"/>
              <a:ext cx="1835178" cy="1137905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ADEECCE-C1BB-5D64-4958-9C28796C2E87}"/>
                </a:ext>
              </a:extLst>
            </p:cNvPr>
            <p:cNvSpPr/>
            <p:nvPr/>
          </p:nvSpPr>
          <p:spPr bwMode="auto">
            <a:xfrm>
              <a:off x="5616884" y="1752105"/>
              <a:ext cx="313015" cy="211643"/>
            </a:xfrm>
            <a:prstGeom prst="rect">
              <a:avLst/>
            </a:prstGeom>
            <a:solidFill>
              <a:srgbClr val="C3C3C3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de-CH" sz="3200">
                <a:latin typeface="Times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E542AAA-96C3-4FB4-D88B-C63FA3EDF27C}"/>
                </a:ext>
              </a:extLst>
            </p:cNvPr>
            <p:cNvSpPr/>
            <p:nvPr/>
          </p:nvSpPr>
          <p:spPr>
            <a:xfrm>
              <a:off x="5580112" y="1688409"/>
              <a:ext cx="950679" cy="278437"/>
            </a:xfrm>
            <a:prstGeom prst="rect">
              <a:avLst/>
            </a:prstGeom>
            <a:solidFill>
              <a:srgbClr val="C3C3C3">
                <a:alpha val="30196"/>
              </a:srgbClr>
            </a:solidFill>
          </p:spPr>
          <p:txBody>
            <a:bodyPr wrap="square">
              <a:spAutoFit/>
            </a:bodyPr>
            <a:lstStyle/>
            <a:p>
              <a:r>
                <a:rPr lang="de-CH" sz="1333" dirty="0" err="1"/>
                <a:t>Operando</a:t>
              </a:r>
              <a:r>
                <a:rPr lang="de-CH" sz="1333" dirty="0"/>
                <a:t> </a:t>
              </a:r>
              <a:r>
                <a:rPr lang="de-CH" sz="1333" dirty="0" err="1"/>
                <a:t>diffraction</a:t>
              </a:r>
              <a:r>
                <a:rPr lang="de-CH" sz="1333" dirty="0"/>
                <a:t> Hocine et al.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64AA31E-F905-E2FA-47C3-F12BE70244C2}"/>
              </a:ext>
            </a:extLst>
          </p:cNvPr>
          <p:cNvGrpSpPr/>
          <p:nvPr/>
        </p:nvGrpSpPr>
        <p:grpSpPr>
          <a:xfrm>
            <a:off x="5722417" y="3446364"/>
            <a:ext cx="2864898" cy="1993490"/>
            <a:chOff x="7459935" y="3058183"/>
            <a:chExt cx="1587217" cy="1104438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F7221B53-E157-33A4-E7B7-C8D788E2CE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459935" y="3058183"/>
              <a:ext cx="1587217" cy="1104438"/>
            </a:xfrm>
            <a:prstGeom prst="rect">
              <a:avLst/>
            </a:prstGeom>
          </p:spPr>
        </p:pic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50ED055-FD04-5684-E2BC-5AD84FDBC7A2}"/>
                </a:ext>
              </a:extLst>
            </p:cNvPr>
            <p:cNvSpPr/>
            <p:nvPr/>
          </p:nvSpPr>
          <p:spPr>
            <a:xfrm>
              <a:off x="8383799" y="3108083"/>
              <a:ext cx="661792" cy="294956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anchor="ctr">
              <a:spAutoFit/>
            </a:bodyPr>
            <a:lstStyle/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Ptychography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de-CH" sz="1333" dirty="0">
                  <a:latin typeface="Calibri"/>
                </a:rPr>
                <a:t>Holler et al.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40BC723-EDA6-641B-63AE-36491DC0DEEA}"/>
              </a:ext>
            </a:extLst>
          </p:cNvPr>
          <p:cNvGrpSpPr/>
          <p:nvPr/>
        </p:nvGrpSpPr>
        <p:grpSpPr>
          <a:xfrm>
            <a:off x="8744919" y="3223155"/>
            <a:ext cx="2988776" cy="1839244"/>
            <a:chOff x="7440595" y="5349214"/>
            <a:chExt cx="2207800" cy="1358645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12B8DB28-A177-BA22-21B9-595307540B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7108" t="27665" r="12005" b="22559"/>
            <a:stretch/>
          </p:blipFill>
          <p:spPr>
            <a:xfrm>
              <a:off x="7440595" y="5349214"/>
              <a:ext cx="2207800" cy="1358645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D483A156-899A-57DA-ABF3-84ED0C8382F9}"/>
                </a:ext>
              </a:extLst>
            </p:cNvPr>
            <p:cNvSpPr txBox="1"/>
            <p:nvPr/>
          </p:nvSpPr>
          <p:spPr>
            <a:xfrm>
              <a:off x="7440595" y="6372561"/>
              <a:ext cx="2207800" cy="334881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</p:spPr>
          <p:txBody>
            <a:bodyPr wrap="square" lIns="0" tIns="0" rIns="0" bIns="0" rtlCol="0">
              <a:noAutofit/>
            </a:bodyPr>
            <a:lstStyle/>
            <a:p>
              <a:pPr algn="ct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Magnetic contrast ptychography – Butcher et al.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27528FF-4D7D-0044-C5C7-33BBF8E1E417}"/>
              </a:ext>
            </a:extLst>
          </p:cNvPr>
          <p:cNvGrpSpPr/>
          <p:nvPr/>
        </p:nvGrpSpPr>
        <p:grpSpPr>
          <a:xfrm>
            <a:off x="1218827" y="4377165"/>
            <a:ext cx="3057601" cy="1658019"/>
            <a:chOff x="195041" y="3947357"/>
            <a:chExt cx="3057601" cy="165801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C92B6FA-C2FD-4800-F576-1419036ECC02}"/>
                </a:ext>
              </a:extLst>
            </p:cNvPr>
            <p:cNvPicPr/>
            <p:nvPr/>
          </p:nvPicPr>
          <p:blipFill>
            <a:blip r:embed="rId6"/>
            <a:stretch/>
          </p:blipFill>
          <p:spPr>
            <a:xfrm>
              <a:off x="195041" y="4083350"/>
              <a:ext cx="3057601" cy="1522026"/>
            </a:xfrm>
            <a:prstGeom prst="rect">
              <a:avLst/>
            </a:prstGeom>
            <a:ln>
              <a:noFill/>
            </a:ln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AA00759-DE78-FD3C-F617-BD412A878503}"/>
                </a:ext>
              </a:extLst>
            </p:cNvPr>
            <p:cNvSpPr/>
            <p:nvPr/>
          </p:nvSpPr>
          <p:spPr>
            <a:xfrm>
              <a:off x="1816372" y="3947357"/>
              <a:ext cx="1427564" cy="532390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anchor="ctr">
              <a:spAutoFit/>
            </a:bodyPr>
            <a:lstStyle/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Atomic Dynamics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Chapman</a:t>
              </a:r>
              <a:r>
                <a:rPr lang="de-CH" sz="1333" dirty="0">
                  <a:latin typeface="Calibri"/>
                </a:rPr>
                <a:t> et al.</a:t>
              </a:r>
            </a:p>
          </p:txBody>
        </p:sp>
      </p:grpSp>
      <p:sp>
        <p:nvSpPr>
          <p:cNvPr id="27" name="Content Placeholder 1">
            <a:extLst>
              <a:ext uri="{FF2B5EF4-FFF2-40B4-BE49-F238E27FC236}">
                <a16:creationId xmlns:a16="http://schemas.microsoft.com/office/drawing/2014/main" id="{9170E8C2-3502-A331-B390-8EECFBF6D916}"/>
              </a:ext>
            </a:extLst>
          </p:cNvPr>
          <p:cNvSpPr txBox="1">
            <a:spLocks/>
          </p:cNvSpPr>
          <p:nvPr/>
        </p:nvSpPr>
        <p:spPr>
          <a:xfrm>
            <a:off x="335360" y="3082729"/>
            <a:ext cx="4824536" cy="236853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/>
              <a:t>FEL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Ideal for probing dynamic systems on the scale of fs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Damage-free “diffraction before destruction”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Single-shot imaging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20CF40A-807F-9451-48A0-A06CDA8DC233}"/>
              </a:ext>
            </a:extLst>
          </p:cNvPr>
          <p:cNvGrpSpPr/>
          <p:nvPr/>
        </p:nvGrpSpPr>
        <p:grpSpPr>
          <a:xfrm>
            <a:off x="4532229" y="5061835"/>
            <a:ext cx="2350894" cy="1570508"/>
            <a:chOff x="9721770" y="2756763"/>
            <a:chExt cx="2350894" cy="1570508"/>
          </a:xfrm>
        </p:grpSpPr>
        <p:sp>
          <p:nvSpPr>
            <p:cNvPr id="17" name="Content Placeholder 1">
              <a:extLst>
                <a:ext uri="{FF2B5EF4-FFF2-40B4-BE49-F238E27FC236}">
                  <a16:creationId xmlns:a16="http://schemas.microsoft.com/office/drawing/2014/main" id="{809D803A-8522-5279-D9C6-1173F1FCD7E6}"/>
                </a:ext>
              </a:extLst>
            </p:cNvPr>
            <p:cNvSpPr txBox="1">
              <a:spLocks/>
            </p:cNvSpPr>
            <p:nvPr/>
          </p:nvSpPr>
          <p:spPr>
            <a:xfrm>
              <a:off x="9721770" y="2756763"/>
              <a:ext cx="2350894" cy="157050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1400" dirty="0"/>
            </a:p>
          </p:txBody>
        </p:sp>
        <p:sp>
          <p:nvSpPr>
            <p:cNvPr id="33" name="Content Placeholder 1">
              <a:extLst>
                <a:ext uri="{FF2B5EF4-FFF2-40B4-BE49-F238E27FC236}">
                  <a16:creationId xmlns:a16="http://schemas.microsoft.com/office/drawing/2014/main" id="{6A720CB4-A2F5-777E-66C2-7AD4EFF17F2A}"/>
                </a:ext>
              </a:extLst>
            </p:cNvPr>
            <p:cNvSpPr txBox="1">
              <a:spLocks/>
            </p:cNvSpPr>
            <p:nvPr/>
          </p:nvSpPr>
          <p:spPr>
            <a:xfrm>
              <a:off x="9826056" y="2756763"/>
              <a:ext cx="2142322" cy="157050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400" dirty="0"/>
                <a:t>Similarly to particle physics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GB" sz="1400" dirty="0"/>
                <a:t>Use the diffraction pattern to work back to understand structure of crystal/protein/etc. under test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0984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8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Detector Requirements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C7CB53-CE9A-4160-816D-F7BA12AD84CE}"/>
              </a:ext>
            </a:extLst>
          </p:cNvPr>
          <p:cNvGrpSpPr/>
          <p:nvPr/>
        </p:nvGrpSpPr>
        <p:grpSpPr>
          <a:xfrm>
            <a:off x="5015880" y="2019741"/>
            <a:ext cx="6209932" cy="3092964"/>
            <a:chOff x="195041" y="4082485"/>
            <a:chExt cx="3057601" cy="152289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F8AE666-48A4-156C-45A0-57956B781547}"/>
                </a:ext>
              </a:extLst>
            </p:cNvPr>
            <p:cNvPicPr/>
            <p:nvPr/>
          </p:nvPicPr>
          <p:blipFill>
            <a:blip r:embed="rId2"/>
            <a:stretch/>
          </p:blipFill>
          <p:spPr>
            <a:xfrm>
              <a:off x="195041" y="4083350"/>
              <a:ext cx="3057601" cy="1522026"/>
            </a:xfrm>
            <a:prstGeom prst="rect">
              <a:avLst/>
            </a:prstGeom>
            <a:ln>
              <a:noFill/>
            </a:ln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F2CB40F-620E-6453-58A7-515D0C2D066D}"/>
                </a:ext>
              </a:extLst>
            </p:cNvPr>
            <p:cNvSpPr/>
            <p:nvPr/>
          </p:nvSpPr>
          <p:spPr>
            <a:xfrm>
              <a:off x="2481648" y="4082485"/>
              <a:ext cx="762288" cy="262134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anchor="ctr">
              <a:spAutoFit/>
            </a:bodyPr>
            <a:lstStyle/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Atomic Dynamics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Chapman</a:t>
              </a:r>
              <a:r>
                <a:rPr lang="de-CH" sz="1333" dirty="0">
                  <a:latin typeface="Calibri"/>
                </a:rPr>
                <a:t> et al.</a:t>
              </a:r>
            </a:p>
          </p:txBody>
        </p:sp>
      </p:grpSp>
      <p:sp>
        <p:nvSpPr>
          <p:cNvPr id="14" name="Content Placeholder 1">
            <a:extLst>
              <a:ext uri="{FF2B5EF4-FFF2-40B4-BE49-F238E27FC236}">
                <a16:creationId xmlns:a16="http://schemas.microsoft.com/office/drawing/2014/main" id="{781F2B82-62AA-F570-7757-C040E72B6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39180"/>
            <a:ext cx="5256584" cy="3779640"/>
          </a:xfrm>
        </p:spPr>
        <p:txBody>
          <a:bodyPr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Small pixels &lt; 100 </a:t>
            </a:r>
            <a:r>
              <a:rPr lang="el-GR" sz="1800" dirty="0">
                <a:latin typeface="Aptos" panose="020B0004020202020204" pitchFamily="34" charset="0"/>
              </a:rPr>
              <a:t>μ</a:t>
            </a:r>
            <a:r>
              <a:rPr lang="en-GB" sz="1800" dirty="0">
                <a:latin typeface="Aptos" panose="020B0004020202020204" pitchFamily="34" charset="0"/>
              </a:rPr>
              <a:t>m (even 5 </a:t>
            </a:r>
            <a:r>
              <a:rPr lang="el-GR" sz="1800" dirty="0">
                <a:latin typeface="Aptos" panose="020B0004020202020204" pitchFamily="34" charset="0"/>
              </a:rPr>
              <a:t>μ</a:t>
            </a:r>
            <a:r>
              <a:rPr lang="en-GB" sz="1800" dirty="0">
                <a:latin typeface="Aptos" panose="020B0004020202020204" pitchFamily="34" charset="0"/>
              </a:rPr>
              <a:t>m)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800" dirty="0"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>
                <a:latin typeface="Aptos" panose="020B0004020202020204" pitchFamily="34" charset="0"/>
              </a:rPr>
              <a:t>Energy range: eV → ~ 100 keV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800" dirty="0"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>
                <a:latin typeface="Aptos" panose="020B0004020202020204" pitchFamily="34" charset="0"/>
              </a:rPr>
              <a:t>Count rate per pixel: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US" sz="1800" dirty="0">
                <a:latin typeface="Aptos" panose="020B0004020202020204" pitchFamily="34" charset="0"/>
              </a:rPr>
              <a:t>SLS 1.0: Few MHz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US" sz="1800" dirty="0">
                <a:latin typeface="Aptos" panose="020B0004020202020204" pitchFamily="34" charset="0"/>
              </a:rPr>
              <a:t>SLS 2.0: 10s MHz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US" sz="1800" dirty="0" err="1">
                <a:latin typeface="Aptos" panose="020B0004020202020204" pitchFamily="34" charset="0"/>
              </a:rPr>
              <a:t>SwissFEL</a:t>
            </a:r>
            <a:r>
              <a:rPr lang="en-US" sz="1800" dirty="0">
                <a:latin typeface="Aptos" panose="020B0004020202020204" pitchFamily="34" charset="0"/>
              </a:rPr>
              <a:t>: 100 THz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800" dirty="0"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latin typeface="Aptos" panose="020B0004020202020204" pitchFamily="34" charset="0"/>
              </a:rPr>
              <a:t>Large area: 16Mpixel (32x32 cm</a:t>
            </a:r>
            <a:r>
              <a:rPr lang="en-GB" sz="1800" baseline="30000" dirty="0">
                <a:latin typeface="Aptos" panose="020B0004020202020204" pitchFamily="34" charset="0"/>
              </a:rPr>
              <a:t>2</a:t>
            </a:r>
            <a:r>
              <a:rPr lang="en-GB" sz="1800" dirty="0">
                <a:latin typeface="Aptos" panose="020B0004020202020204" pitchFamily="34" charset="0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latin typeface="Aptos" panose="020B0004020202020204" pitchFamily="34" charset="0"/>
              </a:rPr>
              <a:t>High frame rates: ~10 kHz</a:t>
            </a:r>
            <a:endParaRPr lang="en-US" sz="18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8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de-DE" dirty="0"/>
              <a:t>We’ve already come a long way…</a:t>
            </a:r>
            <a:endParaRPr lang="de-CH" altLang="de-DE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AD8AEA92-C6E5-6EE5-F3CB-1567A01D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>
              <a:defRPr/>
            </a:pPr>
            <a:fld id="{EBC07571-3134-BB4B-B83F-1A9FE18D34F3}" type="slidenum">
              <a:rPr lang="de-DE" smtClean="0"/>
              <a:pPr algn="r">
                <a:defRPr/>
              </a:pPr>
              <a:t>9</a:t>
            </a:fld>
            <a:endParaRPr lang="de-DE" dirty="0"/>
          </a:p>
        </p:txBody>
      </p:sp>
      <p:pic>
        <p:nvPicPr>
          <p:cNvPr id="6" name="Picture 5" descr="A hand and a handprint&#10;&#10;AI-generated content may be incorrect.">
            <a:extLst>
              <a:ext uri="{FF2B5EF4-FFF2-40B4-BE49-F238E27FC236}">
                <a16:creationId xmlns:a16="http://schemas.microsoft.com/office/drawing/2014/main" id="{B77387FF-DD04-748D-C75C-9EA57D0B83E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25" y="1088740"/>
            <a:ext cx="3392942" cy="4878793"/>
          </a:xfrm>
          <a:prstGeom prst="rect">
            <a:avLst/>
          </a:prstGeom>
        </p:spPr>
      </p:pic>
      <p:pic>
        <p:nvPicPr>
          <p:cNvPr id="10" name="Picture 9" descr="A diagram of a x-ray scanner&#10;&#10;AI-generated content may be incorrect.">
            <a:extLst>
              <a:ext uri="{FF2B5EF4-FFF2-40B4-BE49-F238E27FC236}">
                <a16:creationId xmlns:a16="http://schemas.microsoft.com/office/drawing/2014/main" id="{8A6F5BC3-CB3C-5705-056C-F0BC5C1A35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016" y="1391931"/>
            <a:ext cx="5534210" cy="4272410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82B93AA7-EEBB-B380-F461-6A328AD10BF3}"/>
              </a:ext>
            </a:extLst>
          </p:cNvPr>
          <p:cNvSpPr/>
          <p:nvPr/>
        </p:nvSpPr>
        <p:spPr>
          <a:xfrm>
            <a:off x="4389900" y="3068960"/>
            <a:ext cx="1706100" cy="720080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1236863-3B31-50A4-4BF5-0B1EB49FAD97}"/>
              </a:ext>
            </a:extLst>
          </p:cNvPr>
          <p:cNvSpPr txBox="1">
            <a:spLocks/>
          </p:cNvSpPr>
          <p:nvPr/>
        </p:nvSpPr>
        <p:spPr>
          <a:xfrm>
            <a:off x="1375229" y="5977306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100" dirty="0"/>
              <a:t>W. </a:t>
            </a:r>
            <a:r>
              <a:rPr lang="en-GB" sz="1100" dirty="0" err="1"/>
              <a:t>Röntgen</a:t>
            </a:r>
            <a:r>
              <a:rPr lang="en-GB" sz="1100" dirty="0"/>
              <a:t>, 1895</a:t>
            </a:r>
            <a:endParaRPr lang="de-CH" sz="11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75604D-8CB7-C361-31E4-1D4FAEEFA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40004C-227E-48CA-B6C6-CA95E5967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A7CB94-86C9-9A52-AFF0-CDCFD38140E3}"/>
              </a:ext>
            </a:extLst>
          </p:cNvPr>
          <p:cNvSpPr txBox="1">
            <a:spLocks/>
          </p:cNvSpPr>
          <p:nvPr/>
        </p:nvSpPr>
        <p:spPr>
          <a:xfrm>
            <a:off x="10738377" y="5652195"/>
            <a:ext cx="974247" cy="300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200" dirty="0"/>
              <a:t>P. G. Jung [5]</a:t>
            </a:r>
            <a:endParaRPr lang="de-CH" sz="1200" dirty="0"/>
          </a:p>
        </p:txBody>
      </p:sp>
    </p:spTree>
    <p:extLst>
      <p:ext uri="{BB962C8B-B14F-4D97-AF65-F5344CB8AC3E}">
        <p14:creationId xmlns:p14="http://schemas.microsoft.com/office/powerpoint/2010/main" val="79537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de-DE" dirty="0"/>
              <a:t>Hybrid detectors – A step forward</a:t>
            </a:r>
            <a:endParaRPr lang="de-CH" altLang="de-DE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AD8AEA92-C6E5-6EE5-F3CB-1567A01D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>
              <a:defRPr/>
            </a:pPr>
            <a:fld id="{EBC07571-3134-BB4B-B83F-1A9FE18D34F3}" type="slidenum">
              <a:rPr lang="de-DE" smtClean="0"/>
              <a:pPr algn="r">
                <a:defRPr/>
              </a:pPr>
              <a:t>10</a:t>
            </a:fld>
            <a:endParaRPr lang="de-DE" dirty="0"/>
          </a:p>
        </p:txBody>
      </p:sp>
      <p:sp>
        <p:nvSpPr>
          <p:cNvPr id="12" name="Rectangle 11"/>
          <p:cNvSpPr/>
          <p:nvPr/>
        </p:nvSpPr>
        <p:spPr>
          <a:xfrm>
            <a:off x="6528048" y="1628800"/>
            <a:ext cx="5184576" cy="4093428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>
              <a:buSzPct val="100000"/>
            </a:pPr>
            <a:r>
              <a:rPr lang="en-US" sz="2400" dirty="0"/>
              <a:t>Hybrid sensors fit our requirements</a:t>
            </a:r>
          </a:p>
          <a:p>
            <a:pPr>
              <a:buSzPct val="100000"/>
            </a:pPr>
            <a:endParaRPr lang="en-US" sz="2400" dirty="0"/>
          </a:p>
          <a:p>
            <a:pPr marL="342900" indent="-342900">
              <a:buSzPct val="100000"/>
              <a:buFont typeface="Wingdings" panose="05000000000000000000" pitchFamily="2" charset="2"/>
              <a:buChar char="Ø"/>
            </a:pPr>
            <a:r>
              <a:rPr lang="en-US" sz="2400" dirty="0"/>
              <a:t>Semiconductor sensor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r>
              <a:rPr lang="en-US" sz="2000" dirty="0"/>
              <a:t>Direct conversion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endParaRPr lang="en-US" sz="2000" dirty="0"/>
          </a:p>
          <a:p>
            <a:pPr marL="380990" indent="-380990">
              <a:buSzPct val="100000"/>
              <a:buFont typeface="Wingdings" panose="05000000000000000000" pitchFamily="2" charset="2"/>
              <a:buChar char="Ø"/>
            </a:pPr>
            <a:r>
              <a:rPr lang="en-US" sz="2400" dirty="0"/>
              <a:t>Bump bonding 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r>
              <a:rPr lang="en-US" sz="2000" dirty="0"/>
              <a:t>Minimum pixel pitch </a:t>
            </a:r>
            <a:r>
              <a:rPr lang="de-CH" sz="2000" dirty="0"/>
              <a:t>~</a:t>
            </a:r>
            <a:r>
              <a:rPr lang="en-US" sz="2000" dirty="0"/>
              <a:t> 20 </a:t>
            </a:r>
            <a:r>
              <a:rPr lang="el-GR" sz="2000" dirty="0"/>
              <a:t>μ</a:t>
            </a:r>
            <a:r>
              <a:rPr lang="en-US" sz="2000" dirty="0"/>
              <a:t>m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r>
              <a:rPr lang="en-US" sz="2000" dirty="0"/>
              <a:t>Noise due to input capacitance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endParaRPr lang="en-US" sz="2000" dirty="0"/>
          </a:p>
          <a:p>
            <a:pPr marL="380990" indent="-380990">
              <a:buSzPct val="100000"/>
              <a:buFont typeface="Wingdings" panose="05000000000000000000" pitchFamily="2" charset="2"/>
              <a:buChar char="Ø"/>
            </a:pPr>
            <a:r>
              <a:rPr lang="en-US" sz="2400" dirty="0"/>
              <a:t>Versatile CMOS readout chip 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r>
              <a:rPr lang="en-US" sz="2000" dirty="0"/>
              <a:t>Fast readout</a:t>
            </a:r>
          </a:p>
          <a:p>
            <a:pPr marL="990561" lvl="1" indent="-380990">
              <a:buSzPct val="100000"/>
              <a:buFont typeface="Wingdings" panose="05000000000000000000" pitchFamily="2" charset="2"/>
              <a:buChar char="Ø"/>
            </a:pPr>
            <a:r>
              <a:rPr lang="en-US" sz="2000" dirty="0"/>
              <a:t>Radiation hardness</a:t>
            </a:r>
          </a:p>
        </p:txBody>
      </p:sp>
      <p:pic>
        <p:nvPicPr>
          <p:cNvPr id="5" name="Picture 4" descr="A diagram of a chip&#10;&#10;Description automatically generated">
            <a:extLst>
              <a:ext uri="{FF2B5EF4-FFF2-40B4-BE49-F238E27FC236}">
                <a16:creationId xmlns:a16="http://schemas.microsoft.com/office/drawing/2014/main" id="{7FF2E110-7A75-FFA7-EA6A-A4155CA1E1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456" y="1556792"/>
            <a:ext cx="4680520" cy="4239155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86CBBA-8597-9E9A-B56C-DAC2F366A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63746C-8E7F-3F1A-CA18-783182698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4098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Readout Modes</a:t>
            </a:r>
            <a:endParaRPr lang="en-GB" altLang="de-DE" dirty="0"/>
          </a:p>
        </p:txBody>
      </p:sp>
      <p:sp>
        <p:nvSpPr>
          <p:cNvPr id="2" name="Rectangle 1"/>
          <p:cNvSpPr/>
          <p:nvPr/>
        </p:nvSpPr>
        <p:spPr>
          <a:xfrm>
            <a:off x="558153" y="1008294"/>
            <a:ext cx="54215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Photon counting</a:t>
            </a:r>
            <a:endParaRPr lang="de-CH" b="1" dirty="0"/>
          </a:p>
        </p:txBody>
      </p:sp>
      <p:sp>
        <p:nvSpPr>
          <p:cNvPr id="3" name="Rectangle 2"/>
          <p:cNvSpPr/>
          <p:nvPr/>
        </p:nvSpPr>
        <p:spPr>
          <a:xfrm>
            <a:off x="6212307" y="1004241"/>
            <a:ext cx="54215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Charge integrating</a:t>
            </a:r>
            <a:endParaRPr lang="de-CH" b="1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64BBE8-B7C9-D4FD-4B63-17EBA4EBF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11</a:t>
            </a:fld>
            <a:endParaRPr lang="en-GB" noProof="0" dirty="0"/>
          </a:p>
        </p:txBody>
      </p:sp>
      <p:grpSp>
        <p:nvGrpSpPr>
          <p:cNvPr id="6" name="Gruppieren 39">
            <a:extLst>
              <a:ext uri="{FF2B5EF4-FFF2-40B4-BE49-F238E27FC236}">
                <a16:creationId xmlns:a16="http://schemas.microsoft.com/office/drawing/2014/main" id="{2E2D3DA9-5561-CFBF-DF21-52DE07741B79}"/>
              </a:ext>
            </a:extLst>
          </p:cNvPr>
          <p:cNvGrpSpPr/>
          <p:nvPr/>
        </p:nvGrpSpPr>
        <p:grpSpPr>
          <a:xfrm>
            <a:off x="558152" y="1700808"/>
            <a:ext cx="5421540" cy="2382060"/>
            <a:chOff x="6629075" y="1076094"/>
            <a:chExt cx="5421540" cy="2382060"/>
          </a:xfrm>
        </p:grpSpPr>
        <p:sp>
          <p:nvSpPr>
            <p:cNvPr id="7" name="Rounded Rectangle 39">
              <a:extLst>
                <a:ext uri="{FF2B5EF4-FFF2-40B4-BE49-F238E27FC236}">
                  <a16:creationId xmlns:a16="http://schemas.microsoft.com/office/drawing/2014/main" id="{28B3DED4-C9FE-FEB0-8E54-73E3E05B98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29075" y="1076094"/>
              <a:ext cx="5421540" cy="2382060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B5E5E9"/>
                </a:gs>
                <a:gs pos="100000">
                  <a:srgbClr val="CBFFFF"/>
                </a:gs>
              </a:gsLst>
              <a:lin ang="16200000"/>
            </a:gradFill>
            <a:ln w="9525">
              <a:solidFill>
                <a:srgbClr val="B6DCDF"/>
              </a:solidFill>
              <a:round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>
              <a:prstTxWarp prst="textNoShape">
                <a:avLst/>
              </a:prstTxWarp>
            </a:bodyPr>
            <a:lstStyle/>
            <a:p>
              <a:pPr algn="ctr" defTabSz="544262">
                <a:defRPr/>
              </a:pPr>
              <a:endParaRPr lang="en-US" sz="900" dirty="0">
                <a:solidFill>
                  <a:schemeClr val="lt1"/>
                </a:solidFill>
              </a:endParaRPr>
            </a:p>
          </p:txBody>
        </p:sp>
        <p:sp>
          <p:nvSpPr>
            <p:cNvPr id="8" name="Rectangle 73">
              <a:extLst>
                <a:ext uri="{FF2B5EF4-FFF2-40B4-BE49-F238E27FC236}">
                  <a16:creationId xmlns:a16="http://schemas.microsoft.com/office/drawing/2014/main" id="{C429FFAB-FCF7-0FB0-5AAE-39A52D24081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259809" y="1934996"/>
              <a:ext cx="2476427" cy="303015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>
                <a:defRPr/>
              </a:pPr>
              <a:endParaRPr lang="en-US" sz="900" dirty="0"/>
            </a:p>
          </p:txBody>
        </p:sp>
        <p:sp>
          <p:nvSpPr>
            <p:cNvPr id="9" name="AutoShape 74">
              <a:extLst>
                <a:ext uri="{FF2B5EF4-FFF2-40B4-BE49-F238E27FC236}">
                  <a16:creationId xmlns:a16="http://schemas.microsoft.com/office/drawing/2014/main" id="{A3FF1959-C276-946D-BC8F-64616C9CA4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390207" y="1998858"/>
              <a:ext cx="114022" cy="85616"/>
            </a:xfrm>
            <a:prstGeom prst="sun">
              <a:avLst>
                <a:gd name="adj" fmla="val 3437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0" name="Oval 75">
              <a:extLst>
                <a:ext uri="{FF2B5EF4-FFF2-40B4-BE49-F238E27FC236}">
                  <a16:creationId xmlns:a16="http://schemas.microsoft.com/office/drawing/2014/main" id="{2327237B-1AF1-F07D-27E1-2E4C3D4F421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40093" y="1961401"/>
              <a:ext cx="14254" cy="1070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1" name="Oval 76">
              <a:extLst>
                <a:ext uri="{FF2B5EF4-FFF2-40B4-BE49-F238E27FC236}">
                  <a16:creationId xmlns:a16="http://schemas.microsoft.com/office/drawing/2014/main" id="{70B08704-BB9A-F8F4-5659-E7DEDB4410A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04460" y="1948024"/>
              <a:ext cx="14254" cy="1070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2" name="Oval 77">
              <a:extLst>
                <a:ext uri="{FF2B5EF4-FFF2-40B4-BE49-F238E27FC236}">
                  <a16:creationId xmlns:a16="http://schemas.microsoft.com/office/drawing/2014/main" id="{D3474182-1A3A-FF82-65F8-2048720C186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61472" y="2100527"/>
              <a:ext cx="28505" cy="187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3" name="Oval 78">
              <a:extLst>
                <a:ext uri="{FF2B5EF4-FFF2-40B4-BE49-F238E27FC236}">
                  <a16:creationId xmlns:a16="http://schemas.microsoft.com/office/drawing/2014/main" id="{1A61A32F-B413-F43F-5A3F-B1741581E2D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61472" y="1972104"/>
              <a:ext cx="14254" cy="1070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4" name="Oval 79">
              <a:extLst>
                <a:ext uri="{FF2B5EF4-FFF2-40B4-BE49-F238E27FC236}">
                  <a16:creationId xmlns:a16="http://schemas.microsoft.com/office/drawing/2014/main" id="{FF88E012-B4EA-159E-1101-8CC6997D469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72161" y="1948024"/>
              <a:ext cx="14254" cy="1070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5" name="Oval 80">
              <a:extLst>
                <a:ext uri="{FF2B5EF4-FFF2-40B4-BE49-F238E27FC236}">
                  <a16:creationId xmlns:a16="http://schemas.microsoft.com/office/drawing/2014/main" id="{76137EBA-FF8E-683A-66FD-27D9ABF1E71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22277" y="1977455"/>
              <a:ext cx="14254" cy="1070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6" name="Oval 81">
              <a:extLst>
                <a:ext uri="{FF2B5EF4-FFF2-40B4-BE49-F238E27FC236}">
                  <a16:creationId xmlns:a16="http://schemas.microsoft.com/office/drawing/2014/main" id="{3A66B9DF-A9DF-DECC-C741-36AFB56F77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22277" y="2100527"/>
              <a:ext cx="24942" cy="187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7" name="Oval 82">
              <a:extLst>
                <a:ext uri="{FF2B5EF4-FFF2-40B4-BE49-F238E27FC236}">
                  <a16:creationId xmlns:a16="http://schemas.microsoft.com/office/drawing/2014/main" id="{BEA68B46-A1A7-F310-8451-0760B109F5E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36528" y="2129958"/>
              <a:ext cx="28505" cy="2140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8" name="Rectangle 83">
              <a:extLst>
                <a:ext uri="{FF2B5EF4-FFF2-40B4-BE49-F238E27FC236}">
                  <a16:creationId xmlns:a16="http://schemas.microsoft.com/office/drawing/2014/main" id="{EC521B80-6D73-B264-F1E6-EEAE9ADDADA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260673" y="1891839"/>
              <a:ext cx="2476425" cy="42808"/>
            </a:xfrm>
            <a:prstGeom prst="rect">
              <a:avLst/>
            </a:prstGeom>
            <a:solidFill>
              <a:srgbClr val="80808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19" name="Rectangle 84">
              <a:extLst>
                <a:ext uri="{FF2B5EF4-FFF2-40B4-BE49-F238E27FC236}">
                  <a16:creationId xmlns:a16="http://schemas.microsoft.com/office/drawing/2014/main" id="{8C9CC437-3E06-2734-0D8D-A630A65B77E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663315" y="2194169"/>
              <a:ext cx="1553556" cy="42808"/>
            </a:xfrm>
            <a:prstGeom prst="rect">
              <a:avLst/>
            </a:prstGeom>
            <a:solidFill>
              <a:srgbClr val="66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20" name="Oval 85">
              <a:extLst>
                <a:ext uri="{FF2B5EF4-FFF2-40B4-BE49-F238E27FC236}">
                  <a16:creationId xmlns:a16="http://schemas.microsoft.com/office/drawing/2014/main" id="{A23D3096-A5F9-762F-80A1-5F4FD1178E3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482852" y="2129958"/>
              <a:ext cx="24942" cy="187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21" name="Oval 86">
              <a:extLst>
                <a:ext uri="{FF2B5EF4-FFF2-40B4-BE49-F238E27FC236}">
                  <a16:creationId xmlns:a16="http://schemas.microsoft.com/office/drawing/2014/main" id="{F959CDD4-6928-E48B-6A35-A212106FF2E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390207" y="2132633"/>
              <a:ext cx="28505" cy="2140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781577C5-B9E2-049F-52D1-3A52445E563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7549292" y="1458410"/>
              <a:ext cx="805283" cy="548476"/>
            </a:xfrm>
            <a:custGeom>
              <a:avLst/>
              <a:gdLst>
                <a:gd name="T0" fmla="*/ 0 w 672"/>
                <a:gd name="T1" fmla="*/ 32 h 608"/>
                <a:gd name="T2" fmla="*/ 192 w 672"/>
                <a:gd name="T3" fmla="*/ 32 h 608"/>
                <a:gd name="T4" fmla="*/ 192 w 672"/>
                <a:gd name="T5" fmla="*/ 224 h 608"/>
                <a:gd name="T6" fmla="*/ 384 w 672"/>
                <a:gd name="T7" fmla="*/ 224 h 608"/>
                <a:gd name="T8" fmla="*/ 384 w 672"/>
                <a:gd name="T9" fmla="*/ 416 h 608"/>
                <a:gd name="T10" fmla="*/ 576 w 672"/>
                <a:gd name="T11" fmla="*/ 416 h 608"/>
                <a:gd name="T12" fmla="*/ 576 w 672"/>
                <a:gd name="T13" fmla="*/ 512 h 608"/>
                <a:gd name="T14" fmla="*/ 672 w 672"/>
                <a:gd name="T15" fmla="*/ 608 h 6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72"/>
                <a:gd name="T25" fmla="*/ 0 h 608"/>
                <a:gd name="T26" fmla="*/ 672 w 672"/>
                <a:gd name="T27" fmla="*/ 608 h 60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72" h="608">
                  <a:moveTo>
                    <a:pt x="0" y="32"/>
                  </a:moveTo>
                  <a:cubicBezTo>
                    <a:pt x="80" y="16"/>
                    <a:pt x="160" y="0"/>
                    <a:pt x="192" y="32"/>
                  </a:cubicBezTo>
                  <a:cubicBezTo>
                    <a:pt x="224" y="64"/>
                    <a:pt x="160" y="192"/>
                    <a:pt x="192" y="224"/>
                  </a:cubicBezTo>
                  <a:cubicBezTo>
                    <a:pt x="224" y="256"/>
                    <a:pt x="352" y="192"/>
                    <a:pt x="384" y="224"/>
                  </a:cubicBezTo>
                  <a:cubicBezTo>
                    <a:pt x="416" y="256"/>
                    <a:pt x="352" y="384"/>
                    <a:pt x="384" y="416"/>
                  </a:cubicBezTo>
                  <a:cubicBezTo>
                    <a:pt x="416" y="448"/>
                    <a:pt x="544" y="400"/>
                    <a:pt x="576" y="416"/>
                  </a:cubicBezTo>
                  <a:cubicBezTo>
                    <a:pt x="608" y="432"/>
                    <a:pt x="560" y="480"/>
                    <a:pt x="576" y="512"/>
                  </a:cubicBezTo>
                  <a:cubicBezTo>
                    <a:pt x="592" y="544"/>
                    <a:pt x="656" y="592"/>
                    <a:pt x="672" y="60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23" name="Line 88">
              <a:extLst>
                <a:ext uri="{FF2B5EF4-FFF2-40B4-BE49-F238E27FC236}">
                  <a16:creationId xmlns:a16="http://schemas.microsoft.com/office/drawing/2014/main" id="{3262F573-E1DE-4CD7-175E-EBD31E51E6C3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8411586" y="2236976"/>
              <a:ext cx="0" cy="6902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24" name="Line 104">
              <a:extLst>
                <a:ext uri="{FF2B5EF4-FFF2-40B4-BE49-F238E27FC236}">
                  <a16:creationId xmlns:a16="http://schemas.microsoft.com/office/drawing/2014/main" id="{B125463E-3BAD-2379-2012-C8174B1A990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8411586" y="2927252"/>
              <a:ext cx="23160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25" name="Line 105">
              <a:extLst>
                <a:ext uri="{FF2B5EF4-FFF2-40B4-BE49-F238E27FC236}">
                  <a16:creationId xmlns:a16="http://schemas.microsoft.com/office/drawing/2014/main" id="{9AE3167E-52E7-F0E5-9A91-ADCFCF3B290E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8988825" y="2927252"/>
              <a:ext cx="1141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26" name="Line 106">
              <a:extLst>
                <a:ext uri="{FF2B5EF4-FFF2-40B4-BE49-F238E27FC236}">
                  <a16:creationId xmlns:a16="http://schemas.microsoft.com/office/drawing/2014/main" id="{FFD34204-5624-C0BE-C8A6-B76C6CF4AD7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9826331" y="2453691"/>
              <a:ext cx="0" cy="30768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27" name="Line 107">
              <a:extLst>
                <a:ext uri="{FF2B5EF4-FFF2-40B4-BE49-F238E27FC236}">
                  <a16:creationId xmlns:a16="http://schemas.microsoft.com/office/drawing/2014/main" id="{3BEDE2FE-E930-86D3-0B29-9352B2333766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9769321" y="2718565"/>
              <a:ext cx="63424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004C48C8-708C-85BC-EE1B-70727E70269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9826331" y="2496498"/>
              <a:ext cx="402643" cy="222066"/>
            </a:xfrm>
            <a:custGeom>
              <a:avLst/>
              <a:gdLst>
                <a:gd name="T0" fmla="*/ 0 w 336"/>
                <a:gd name="T1" fmla="*/ 248 h 248"/>
                <a:gd name="T2" fmla="*/ 48 w 336"/>
                <a:gd name="T3" fmla="*/ 8 h 248"/>
                <a:gd name="T4" fmla="*/ 192 w 336"/>
                <a:gd name="T5" fmla="*/ 200 h 248"/>
                <a:gd name="T6" fmla="*/ 336 w 336"/>
                <a:gd name="T7" fmla="*/ 248 h 24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36"/>
                <a:gd name="T13" fmla="*/ 0 h 248"/>
                <a:gd name="T14" fmla="*/ 336 w 336"/>
                <a:gd name="T15" fmla="*/ 248 h 24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36" h="248">
                  <a:moveTo>
                    <a:pt x="0" y="248"/>
                  </a:moveTo>
                  <a:cubicBezTo>
                    <a:pt x="8" y="132"/>
                    <a:pt x="16" y="16"/>
                    <a:pt x="48" y="8"/>
                  </a:cubicBezTo>
                  <a:cubicBezTo>
                    <a:pt x="80" y="0"/>
                    <a:pt x="144" y="160"/>
                    <a:pt x="192" y="200"/>
                  </a:cubicBezTo>
                  <a:cubicBezTo>
                    <a:pt x="240" y="240"/>
                    <a:pt x="288" y="244"/>
                    <a:pt x="336" y="24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0" name="AutoShape 109">
              <a:extLst>
                <a:ext uri="{FF2B5EF4-FFF2-40B4-BE49-F238E27FC236}">
                  <a16:creationId xmlns:a16="http://schemas.microsoft.com/office/drawing/2014/main" id="{67BB3D01-C33B-A1CE-7339-7DE09B286C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10227022" y="2838716"/>
              <a:ext cx="259522" cy="345631"/>
            </a:xfrm>
            <a:prstGeom prst="triangle">
              <a:avLst>
                <a:gd name="adj" fmla="val 50000"/>
              </a:avLst>
            </a:prstGeom>
            <a:solidFill>
              <a:srgbClr val="00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51" name="Line 110">
              <a:extLst>
                <a:ext uri="{FF2B5EF4-FFF2-40B4-BE49-F238E27FC236}">
                  <a16:creationId xmlns:a16="http://schemas.microsoft.com/office/drawing/2014/main" id="{FCD5E570-75E9-8AAC-2DE6-C00B7B86D836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533162" y="3015543"/>
              <a:ext cx="51666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2" name="Line 111">
              <a:extLst>
                <a:ext uri="{FF2B5EF4-FFF2-40B4-BE49-F238E27FC236}">
                  <a16:creationId xmlns:a16="http://schemas.microsoft.com/office/drawing/2014/main" id="{1DC05EA8-F952-F86D-5DED-6AA3085772F5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647184" y="2667730"/>
              <a:ext cx="0" cy="1310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3" name="Line 112">
              <a:extLst>
                <a:ext uri="{FF2B5EF4-FFF2-40B4-BE49-F238E27FC236}">
                  <a16:creationId xmlns:a16="http://schemas.microsoft.com/office/drawing/2014/main" id="{592B0D50-ED63-44CE-F7BD-28D4BC73041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476150" y="2667730"/>
              <a:ext cx="17103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4" name="Text Box 113">
              <a:extLst>
                <a:ext uri="{FF2B5EF4-FFF2-40B4-BE49-F238E27FC236}">
                  <a16:creationId xmlns:a16="http://schemas.microsoft.com/office/drawing/2014/main" id="{0C1D6F8A-4E6F-F7B8-365E-2342B3229222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9796494" y="2900211"/>
              <a:ext cx="4928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544262"/>
              <a:r>
                <a:rPr lang="en-US" sz="2400" dirty="0" err="1">
                  <a:latin typeface="Arial Narrow" pitchFamily="-84" charset="0"/>
                </a:rPr>
                <a:t>v</a:t>
              </a:r>
              <a:r>
                <a:rPr lang="en-US" sz="2400" baseline="-25000" dirty="0" err="1">
                  <a:latin typeface="Arial Narrow" pitchFamily="-84" charset="0"/>
                </a:rPr>
                <a:t>th</a:t>
              </a:r>
              <a:endParaRPr lang="en-US" sz="2400" dirty="0">
                <a:latin typeface="Arial Narrow" pitchFamily="-84" charset="0"/>
              </a:endParaRPr>
            </a:p>
          </p:txBody>
        </p:sp>
        <p:sp>
          <p:nvSpPr>
            <p:cNvPr id="55" name="Line 114">
              <a:extLst>
                <a:ext uri="{FF2B5EF4-FFF2-40B4-BE49-F238E27FC236}">
                  <a16:creationId xmlns:a16="http://schemas.microsoft.com/office/drawing/2014/main" id="{1EDCD9A7-B2AE-E652-BE3D-608053D38ED8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10016498" y="3058352"/>
              <a:ext cx="17103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6" name="Line 115">
              <a:extLst>
                <a:ext uri="{FF2B5EF4-FFF2-40B4-BE49-F238E27FC236}">
                  <a16:creationId xmlns:a16="http://schemas.microsoft.com/office/drawing/2014/main" id="{89EE794A-DDBB-D4B2-7386-2EF53C8AAA5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9826331" y="2624923"/>
              <a:ext cx="345631" cy="0"/>
            </a:xfrm>
            <a:prstGeom prst="line">
              <a:avLst/>
            </a:prstGeom>
            <a:noFill/>
            <a:ln w="15240">
              <a:solidFill>
                <a:srgbClr val="3366FF"/>
              </a:solidFill>
              <a:prstDash val="dashDot"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7" name="Line 116">
              <a:extLst>
                <a:ext uri="{FF2B5EF4-FFF2-40B4-BE49-F238E27FC236}">
                  <a16:creationId xmlns:a16="http://schemas.microsoft.com/office/drawing/2014/main" id="{8B959CE1-3CB1-DB2C-FAA7-5868C6DAEAF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419138" y="2539307"/>
              <a:ext cx="0" cy="31035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8" name="Line 117">
              <a:extLst>
                <a:ext uri="{FF2B5EF4-FFF2-40B4-BE49-F238E27FC236}">
                  <a16:creationId xmlns:a16="http://schemas.microsoft.com/office/drawing/2014/main" id="{ACF206DE-04D9-FD23-0047-6A5513F56FF1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358564" y="2806855"/>
              <a:ext cx="46678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59" name="Line 118">
              <a:extLst>
                <a:ext uri="{FF2B5EF4-FFF2-40B4-BE49-F238E27FC236}">
                  <a16:creationId xmlns:a16="http://schemas.microsoft.com/office/drawing/2014/main" id="{3130C488-0385-5942-8DAB-C41EAAACBEC6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476150" y="2667730"/>
              <a:ext cx="0" cy="1310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0" name="Line 119">
              <a:extLst>
                <a:ext uri="{FF2B5EF4-FFF2-40B4-BE49-F238E27FC236}">
                  <a16:creationId xmlns:a16="http://schemas.microsoft.com/office/drawing/2014/main" id="{255C5AE6-C99F-65EE-7396-776BD8C8A05F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647184" y="2798829"/>
              <a:ext cx="1745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1" name="Line 120">
              <a:extLst>
                <a:ext uri="{FF2B5EF4-FFF2-40B4-BE49-F238E27FC236}">
                  <a16:creationId xmlns:a16="http://schemas.microsoft.com/office/drawing/2014/main" id="{E1E2D57F-082F-0DF2-4EE8-6141242276E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0419138" y="2798829"/>
              <a:ext cx="570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2" name="Rectangle 121">
              <a:extLst>
                <a:ext uri="{FF2B5EF4-FFF2-40B4-BE49-F238E27FC236}">
                  <a16:creationId xmlns:a16="http://schemas.microsoft.com/office/drawing/2014/main" id="{822999CF-4278-F2BC-241B-0A93788B92C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1050388" y="2713240"/>
              <a:ext cx="345885" cy="431631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>
                <a:defRPr/>
              </a:pPr>
              <a:endParaRPr lang="en-US" sz="900" dirty="0"/>
            </a:p>
          </p:txBody>
        </p:sp>
        <p:sp>
          <p:nvSpPr>
            <p:cNvPr id="63" name="Line 122">
              <a:extLst>
                <a:ext uri="{FF2B5EF4-FFF2-40B4-BE49-F238E27FC236}">
                  <a16:creationId xmlns:a16="http://schemas.microsoft.com/office/drawing/2014/main" id="{B483CC6C-B6AE-9BCC-7AF2-D6A74159BB1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938448" y="2624922"/>
              <a:ext cx="176503" cy="390621"/>
            </a:xfrm>
            <a:prstGeom prst="line">
              <a:avLst/>
            </a:prstGeom>
            <a:noFill/>
            <a:ln w="9525">
              <a:solidFill>
                <a:srgbClr val="3366FF"/>
              </a:solidFill>
              <a:round/>
              <a:headEnd/>
              <a:tailEnd type="stealth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160" name="Line 123">
              <a:extLst>
                <a:ext uri="{FF2B5EF4-FFF2-40B4-BE49-F238E27FC236}">
                  <a16:creationId xmlns:a16="http://schemas.microsoft.com/office/drawing/2014/main" id="{CB912281-8214-8886-C6CB-FDB165973939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1338445" y="2798829"/>
              <a:ext cx="1745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161" name="Line 124">
              <a:extLst>
                <a:ext uri="{FF2B5EF4-FFF2-40B4-BE49-F238E27FC236}">
                  <a16:creationId xmlns:a16="http://schemas.microsoft.com/office/drawing/2014/main" id="{82C38FFC-DD7D-2738-F359-8C78404BB85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1338445" y="2884445"/>
              <a:ext cx="1745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163" name="Line 125">
              <a:extLst>
                <a:ext uri="{FF2B5EF4-FFF2-40B4-BE49-F238E27FC236}">
                  <a16:creationId xmlns:a16="http://schemas.microsoft.com/office/drawing/2014/main" id="{96F20F45-BE79-5A08-72A2-40548376081B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1338445" y="2970061"/>
              <a:ext cx="1745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164" name="Line 126">
              <a:extLst>
                <a:ext uri="{FF2B5EF4-FFF2-40B4-BE49-F238E27FC236}">
                  <a16:creationId xmlns:a16="http://schemas.microsoft.com/office/drawing/2014/main" id="{A19634F8-7CFB-0139-AB43-D7797C07E233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11338445" y="3058352"/>
              <a:ext cx="1745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165" name="Text Box 127">
              <a:extLst>
                <a:ext uri="{FF2B5EF4-FFF2-40B4-BE49-F238E27FC236}">
                  <a16:creationId xmlns:a16="http://schemas.microsoft.com/office/drawing/2014/main" id="{513F6A42-7095-ED7B-7669-52739712DD5A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10925782" y="2080529"/>
              <a:ext cx="1104281" cy="5386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544262"/>
              <a:r>
                <a:rPr lang="en-US" sz="1450" dirty="0">
                  <a:latin typeface="Arial Narrow" pitchFamily="-84" charset="0"/>
                </a:rPr>
                <a:t>Number of</a:t>
              </a:r>
            </a:p>
            <a:p>
              <a:pPr defTabSz="544262"/>
              <a:r>
                <a:rPr lang="en-US" sz="1450" dirty="0">
                  <a:latin typeface="Arial Narrow" pitchFamily="-84" charset="0"/>
                </a:rPr>
                <a:t> photons</a:t>
              </a:r>
            </a:p>
          </p:txBody>
        </p:sp>
        <p:grpSp>
          <p:nvGrpSpPr>
            <p:cNvPr id="92166" name="Group 84">
              <a:extLst>
                <a:ext uri="{FF2B5EF4-FFF2-40B4-BE49-F238E27FC236}">
                  <a16:creationId xmlns:a16="http://schemas.microsoft.com/office/drawing/2014/main" id="{4B606389-F3A5-3A25-725D-1D7BA44BE770}"/>
                </a:ext>
              </a:extLst>
            </p:cNvPr>
            <p:cNvGrpSpPr/>
            <p:nvPr/>
          </p:nvGrpSpPr>
          <p:grpSpPr>
            <a:xfrm>
              <a:off x="8525610" y="2517903"/>
              <a:ext cx="520228" cy="540449"/>
              <a:chOff x="5609897" y="5167333"/>
              <a:chExt cx="1040455" cy="1080898"/>
            </a:xfrm>
          </p:grpSpPr>
          <p:sp>
            <p:nvSpPr>
              <p:cNvPr id="92191" name="AutoShape 89">
                <a:extLst>
                  <a:ext uri="{FF2B5EF4-FFF2-40B4-BE49-F238E27FC236}">
                    <a16:creationId xmlns:a16="http://schemas.microsoft.com/office/drawing/2014/main" id="{37D6F06A-04A3-1B8F-B914-76FB611CA0C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5931174" y="5643078"/>
                <a:ext cx="519044" cy="691261"/>
              </a:xfrm>
              <a:prstGeom prst="triangle">
                <a:avLst>
                  <a:gd name="adj" fmla="val 50000"/>
                </a:avLst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pPr defTabSz="544262"/>
                <a:endParaRPr lang="en-US" sz="900" dirty="0">
                  <a:latin typeface="Arial Narrow" pitchFamily="-84" charset="0"/>
                </a:endParaRPr>
              </a:p>
            </p:txBody>
          </p:sp>
          <p:sp>
            <p:nvSpPr>
              <p:cNvPr id="92192" name="Line 90">
                <a:extLst>
                  <a:ext uri="{FF2B5EF4-FFF2-40B4-BE49-F238E27FC236}">
                    <a16:creationId xmlns:a16="http://schemas.microsoft.com/office/drawing/2014/main" id="{8550243C-98C9-5704-0B14-0DEFAD5BF5A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7" y="5210141"/>
                <a:ext cx="0" cy="7758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93" name="Line 91">
                <a:extLst>
                  <a:ext uri="{FF2B5EF4-FFF2-40B4-BE49-F238E27FC236}">
                    <a16:creationId xmlns:a16="http://schemas.microsoft.com/office/drawing/2014/main" id="{93796C5F-E565-181C-7E4F-CED317D4154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650352" y="5210141"/>
                <a:ext cx="0" cy="7758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94" name="Line 92">
                <a:extLst>
                  <a:ext uri="{FF2B5EF4-FFF2-40B4-BE49-F238E27FC236}">
                    <a16:creationId xmlns:a16="http://schemas.microsoft.com/office/drawing/2014/main" id="{9A110E77-9684-6A48-FCB1-1AF950B3A7E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073111" y="5466988"/>
                <a:ext cx="0" cy="17658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95" name="Line 93">
                <a:extLst>
                  <a:ext uri="{FF2B5EF4-FFF2-40B4-BE49-F238E27FC236}">
                    <a16:creationId xmlns:a16="http://schemas.microsoft.com/office/drawing/2014/main" id="{706D2471-2A81-02E4-8E70-1DD372D2E4D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187135" y="5466988"/>
                <a:ext cx="0" cy="17658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96" name="Line 94">
                <a:extLst>
                  <a:ext uri="{FF2B5EF4-FFF2-40B4-BE49-F238E27FC236}">
                    <a16:creationId xmlns:a16="http://schemas.microsoft.com/office/drawing/2014/main" id="{3E23D8E9-C35E-BEA3-C2F7-04F35C086E7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5609897" y="5210141"/>
                <a:ext cx="29218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grpSp>
            <p:nvGrpSpPr>
              <p:cNvPr id="92197" name="Group 95">
                <a:extLst>
                  <a:ext uri="{FF2B5EF4-FFF2-40B4-BE49-F238E27FC236}">
                    <a16:creationId xmlns:a16="http://schemas.microsoft.com/office/drawing/2014/main" id="{41200C5B-3A0B-1137-C328-27D5B45EE7C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5944945" y="5167333"/>
                <a:ext cx="434729" cy="90965"/>
                <a:chOff x="1116" y="2060"/>
                <a:chExt cx="198" cy="58"/>
              </a:xfrm>
            </p:grpSpPr>
            <p:sp>
              <p:nvSpPr>
                <p:cNvPr id="92201" name="Line 96">
                  <a:extLst>
                    <a:ext uri="{FF2B5EF4-FFF2-40B4-BE49-F238E27FC236}">
                      <a16:creationId xmlns:a16="http://schemas.microsoft.com/office/drawing/2014/main" id="{B7903C3D-0D4C-6234-5BEB-B35096ED0D8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128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2" name="Line 97">
                  <a:extLst>
                    <a:ext uri="{FF2B5EF4-FFF2-40B4-BE49-F238E27FC236}">
                      <a16:creationId xmlns:a16="http://schemas.microsoft.com/office/drawing/2014/main" id="{838EAB77-0A74-A611-7723-2574F0247F9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144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3" name="Line 98">
                  <a:extLst>
                    <a:ext uri="{FF2B5EF4-FFF2-40B4-BE49-F238E27FC236}">
                      <a16:creationId xmlns:a16="http://schemas.microsoft.com/office/drawing/2014/main" id="{4A27F3A6-2345-D343-845A-27B197193A0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186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4" name="Line 99">
                  <a:extLst>
                    <a:ext uri="{FF2B5EF4-FFF2-40B4-BE49-F238E27FC236}">
                      <a16:creationId xmlns:a16="http://schemas.microsoft.com/office/drawing/2014/main" id="{D7069CD1-AD90-E048-D165-569F640DF03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202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5" name="Line 100">
                  <a:extLst>
                    <a:ext uri="{FF2B5EF4-FFF2-40B4-BE49-F238E27FC236}">
                      <a16:creationId xmlns:a16="http://schemas.microsoft.com/office/drawing/2014/main" id="{B87E5E49-6F0B-700A-6A45-85375455611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244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6" name="Line 101">
                  <a:extLst>
                    <a:ext uri="{FF2B5EF4-FFF2-40B4-BE49-F238E27FC236}">
                      <a16:creationId xmlns:a16="http://schemas.microsoft.com/office/drawing/2014/main" id="{0F2BFB19-D0BA-03B8-6EE1-F21838A4633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260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7" name="Line 102">
                  <a:extLst>
                    <a:ext uri="{FF2B5EF4-FFF2-40B4-BE49-F238E27FC236}">
                      <a16:creationId xmlns:a16="http://schemas.microsoft.com/office/drawing/2014/main" id="{AC6D24A9-AC32-BDBF-C876-4ED5C3F99E9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302" y="2060"/>
                  <a:ext cx="12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208" name="Line 103">
                  <a:extLst>
                    <a:ext uri="{FF2B5EF4-FFF2-40B4-BE49-F238E27FC236}">
                      <a16:creationId xmlns:a16="http://schemas.microsoft.com/office/drawing/2014/main" id="{44894984-6426-56EC-D5E3-659F9722EAE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116" y="2060"/>
                  <a:ext cx="12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</p:grpSp>
          <p:sp>
            <p:nvSpPr>
              <p:cNvPr id="92198" name="Line 128">
                <a:extLst>
                  <a:ext uri="{FF2B5EF4-FFF2-40B4-BE49-F238E27FC236}">
                    <a16:creationId xmlns:a16="http://schemas.microsoft.com/office/drawing/2014/main" id="{E54756D2-B24F-60BC-D104-7FDE1B5265B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7" y="5557953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99" name="Line 129">
                <a:extLst>
                  <a:ext uri="{FF2B5EF4-FFF2-40B4-BE49-F238E27FC236}">
                    <a16:creationId xmlns:a16="http://schemas.microsoft.com/office/drawing/2014/main" id="{03C12483-9311-FD20-F1E5-CEB3A5AAD72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187135" y="5557953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00" name="Line 130">
                <a:extLst>
                  <a:ext uri="{FF2B5EF4-FFF2-40B4-BE49-F238E27FC236}">
                    <a16:creationId xmlns:a16="http://schemas.microsoft.com/office/drawing/2014/main" id="{30F25879-40CA-EEC3-BB38-BAF4232B0FD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351043" y="5210141"/>
                <a:ext cx="29930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</p:grpSp>
        <p:sp>
          <p:nvSpPr>
            <p:cNvPr id="92167" name="Text Box 141">
              <a:extLst>
                <a:ext uri="{FF2B5EF4-FFF2-40B4-BE49-F238E27FC236}">
                  <a16:creationId xmlns:a16="http://schemas.microsoft.com/office/drawing/2014/main" id="{9C32DC1D-C89C-1FCB-C2E8-F3E41B9B8E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76621" y="1273387"/>
              <a:ext cx="3286034" cy="2308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544262"/>
              <a:r>
                <a:rPr lang="en-US" sz="900" dirty="0">
                  <a:latin typeface="Arial Narrow" pitchFamily="-84" charset="0"/>
                </a:rPr>
                <a:t>Single photon counting (SLS)</a:t>
              </a:r>
            </a:p>
          </p:txBody>
        </p:sp>
        <p:grpSp>
          <p:nvGrpSpPr>
            <p:cNvPr id="92168" name="Group 164">
              <a:extLst>
                <a:ext uri="{FF2B5EF4-FFF2-40B4-BE49-F238E27FC236}">
                  <a16:creationId xmlns:a16="http://schemas.microsoft.com/office/drawing/2014/main" id="{F0E7710B-3EA6-7DD0-DF9D-1651EB366060}"/>
                </a:ext>
              </a:extLst>
            </p:cNvPr>
            <p:cNvGrpSpPr/>
            <p:nvPr/>
          </p:nvGrpSpPr>
          <p:grpSpPr>
            <a:xfrm>
              <a:off x="9102988" y="2844313"/>
              <a:ext cx="38894" cy="165880"/>
              <a:chOff x="6725760" y="6276148"/>
              <a:chExt cx="77788" cy="331759"/>
            </a:xfrm>
          </p:grpSpPr>
          <p:cxnSp>
            <p:nvCxnSpPr>
              <p:cNvPr id="92189" name="Straight Connector 165">
                <a:extLst>
                  <a:ext uri="{FF2B5EF4-FFF2-40B4-BE49-F238E27FC236}">
                    <a16:creationId xmlns:a16="http://schemas.microsoft.com/office/drawing/2014/main" id="{1B9389D8-CB49-9121-B71D-DD95D1E7AF34}"/>
                  </a:ext>
                </a:extLst>
              </p:cNvPr>
              <p:cNvCxnSpPr/>
              <p:nvPr/>
            </p:nvCxnSpPr>
            <p:spPr>
              <a:xfrm rot="5400000" flipH="1" flipV="1">
                <a:off x="6560674" y="6441234"/>
                <a:ext cx="331759" cy="1588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bevel/>
                <a:headEnd type="none" w="med" len="med"/>
                <a:tailEnd type="none" w="med" len="med"/>
              </a:ln>
              <a:effectLst>
                <a:outerShdw blurRad="101600" dist="508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</p:cxnSp>
          <p:cxnSp>
            <p:nvCxnSpPr>
              <p:cNvPr id="92190" name="Straight Connector 166">
                <a:extLst>
                  <a:ext uri="{FF2B5EF4-FFF2-40B4-BE49-F238E27FC236}">
                    <a16:creationId xmlns:a16="http://schemas.microsoft.com/office/drawing/2014/main" id="{FE0DF1DC-D39B-8E18-F2D8-D2D4471B3669}"/>
                  </a:ext>
                </a:extLst>
              </p:cNvPr>
              <p:cNvCxnSpPr/>
              <p:nvPr/>
            </p:nvCxnSpPr>
            <p:spPr>
              <a:xfrm rot="5400000" flipH="1" flipV="1">
                <a:off x="6636874" y="6441234"/>
                <a:ext cx="331759" cy="1588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bevel/>
                <a:headEnd type="none" w="med" len="med"/>
                <a:tailEnd type="none" w="med" len="med"/>
              </a:ln>
              <a:effectLst>
                <a:outerShdw blurRad="101600" dist="508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</p:cxnSp>
        </p:grpSp>
        <p:sp>
          <p:nvSpPr>
            <p:cNvPr id="92169" name="Line 105">
              <a:extLst>
                <a:ext uri="{FF2B5EF4-FFF2-40B4-BE49-F238E27FC236}">
                  <a16:creationId xmlns:a16="http://schemas.microsoft.com/office/drawing/2014/main" id="{1BB24CD8-B3E5-A94E-F562-868AE2C1B13E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9141088" y="2927253"/>
              <a:ext cx="103332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grpSp>
          <p:nvGrpSpPr>
            <p:cNvPr id="92170" name="Group 168">
              <a:extLst>
                <a:ext uri="{FF2B5EF4-FFF2-40B4-BE49-F238E27FC236}">
                  <a16:creationId xmlns:a16="http://schemas.microsoft.com/office/drawing/2014/main" id="{05682B9C-ED6B-1ED7-F2A6-1E709B04E9D9}"/>
                </a:ext>
              </a:extLst>
            </p:cNvPr>
            <p:cNvGrpSpPr/>
            <p:nvPr/>
          </p:nvGrpSpPr>
          <p:grpSpPr>
            <a:xfrm>
              <a:off x="9191803" y="2515548"/>
              <a:ext cx="520228" cy="540449"/>
              <a:chOff x="5609897" y="5167333"/>
              <a:chExt cx="1040455" cy="1080898"/>
            </a:xfrm>
          </p:grpSpPr>
          <p:sp>
            <p:nvSpPr>
              <p:cNvPr id="92171" name="AutoShape 89">
                <a:extLst>
                  <a:ext uri="{FF2B5EF4-FFF2-40B4-BE49-F238E27FC236}">
                    <a16:creationId xmlns:a16="http://schemas.microsoft.com/office/drawing/2014/main" id="{3776F808-B3B6-FA63-DDCB-476E75E7FFC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5931174" y="5643078"/>
                <a:ext cx="519044" cy="691261"/>
              </a:xfrm>
              <a:prstGeom prst="triangle">
                <a:avLst>
                  <a:gd name="adj" fmla="val 50000"/>
                </a:avLst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pPr defTabSz="544262"/>
                <a:endParaRPr lang="en-US" sz="900" dirty="0">
                  <a:latin typeface="Arial Narrow" pitchFamily="-84" charset="0"/>
                </a:endParaRPr>
              </a:p>
            </p:txBody>
          </p:sp>
          <p:sp>
            <p:nvSpPr>
              <p:cNvPr id="92172" name="Line 90">
                <a:extLst>
                  <a:ext uri="{FF2B5EF4-FFF2-40B4-BE49-F238E27FC236}">
                    <a16:creationId xmlns:a16="http://schemas.microsoft.com/office/drawing/2014/main" id="{CD601DC8-4F60-5767-CDCF-146823900D5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7" y="5210141"/>
                <a:ext cx="0" cy="7758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73" name="Line 91">
                <a:extLst>
                  <a:ext uri="{FF2B5EF4-FFF2-40B4-BE49-F238E27FC236}">
                    <a16:creationId xmlns:a16="http://schemas.microsoft.com/office/drawing/2014/main" id="{86A1CD20-4E74-2545-5163-0BB9336729B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650352" y="5210141"/>
                <a:ext cx="0" cy="7758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74" name="Line 92">
                <a:extLst>
                  <a:ext uri="{FF2B5EF4-FFF2-40B4-BE49-F238E27FC236}">
                    <a16:creationId xmlns:a16="http://schemas.microsoft.com/office/drawing/2014/main" id="{D5A9D356-8AFE-D46B-17B2-F8132694D9B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073111" y="5466988"/>
                <a:ext cx="0" cy="17658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75" name="Line 93">
                <a:extLst>
                  <a:ext uri="{FF2B5EF4-FFF2-40B4-BE49-F238E27FC236}">
                    <a16:creationId xmlns:a16="http://schemas.microsoft.com/office/drawing/2014/main" id="{2F2325EB-CCC4-1F71-AB0B-551916F0553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187135" y="5466988"/>
                <a:ext cx="0" cy="17658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76" name="Line 94">
                <a:extLst>
                  <a:ext uri="{FF2B5EF4-FFF2-40B4-BE49-F238E27FC236}">
                    <a16:creationId xmlns:a16="http://schemas.microsoft.com/office/drawing/2014/main" id="{580D82A7-AB8E-9FEA-1A2E-7A6BFEEE538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5609897" y="5210141"/>
                <a:ext cx="29218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grpSp>
            <p:nvGrpSpPr>
              <p:cNvPr id="92177" name="Group 95">
                <a:extLst>
                  <a:ext uri="{FF2B5EF4-FFF2-40B4-BE49-F238E27FC236}">
                    <a16:creationId xmlns:a16="http://schemas.microsoft.com/office/drawing/2014/main" id="{6AFFC2FF-3997-5C41-DE0D-F90B6D37DF4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5944947" y="5167333"/>
                <a:ext cx="434729" cy="90965"/>
                <a:chOff x="1116" y="2060"/>
                <a:chExt cx="198" cy="58"/>
              </a:xfrm>
            </p:grpSpPr>
            <p:sp>
              <p:nvSpPr>
                <p:cNvPr id="92181" name="Line 96">
                  <a:extLst>
                    <a:ext uri="{FF2B5EF4-FFF2-40B4-BE49-F238E27FC236}">
                      <a16:creationId xmlns:a16="http://schemas.microsoft.com/office/drawing/2014/main" id="{028EFE08-B3DB-832C-8F9B-B2018D2692E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128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2" name="Line 97">
                  <a:extLst>
                    <a:ext uri="{FF2B5EF4-FFF2-40B4-BE49-F238E27FC236}">
                      <a16:creationId xmlns:a16="http://schemas.microsoft.com/office/drawing/2014/main" id="{69FB64DF-32F3-8FAC-2537-E2FCD65164C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144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3" name="Line 98">
                  <a:extLst>
                    <a:ext uri="{FF2B5EF4-FFF2-40B4-BE49-F238E27FC236}">
                      <a16:creationId xmlns:a16="http://schemas.microsoft.com/office/drawing/2014/main" id="{8E24A333-B1C8-D47E-DA5C-5E5F5EB6F06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186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4" name="Line 99">
                  <a:extLst>
                    <a:ext uri="{FF2B5EF4-FFF2-40B4-BE49-F238E27FC236}">
                      <a16:creationId xmlns:a16="http://schemas.microsoft.com/office/drawing/2014/main" id="{3FBBD0E5-4786-AF56-2953-E9CEF7E379C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202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5" name="Line 100">
                  <a:extLst>
                    <a:ext uri="{FF2B5EF4-FFF2-40B4-BE49-F238E27FC236}">
                      <a16:creationId xmlns:a16="http://schemas.microsoft.com/office/drawing/2014/main" id="{1D8E5C0E-8880-A988-5217-713B5A63A83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244" y="2060"/>
                  <a:ext cx="29" cy="5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6" name="Line 101">
                  <a:extLst>
                    <a:ext uri="{FF2B5EF4-FFF2-40B4-BE49-F238E27FC236}">
                      <a16:creationId xmlns:a16="http://schemas.microsoft.com/office/drawing/2014/main" id="{0057EC3D-A8A1-827E-A05E-32C132DD67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1260" y="2074"/>
                  <a:ext cx="58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7" name="Line 102">
                  <a:extLst>
                    <a:ext uri="{FF2B5EF4-FFF2-40B4-BE49-F238E27FC236}">
                      <a16:creationId xmlns:a16="http://schemas.microsoft.com/office/drawing/2014/main" id="{EE485954-7445-8395-F7AF-214A1C496C5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302" y="2060"/>
                  <a:ext cx="12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  <p:sp>
              <p:nvSpPr>
                <p:cNvPr id="92188" name="Line 103">
                  <a:extLst>
                    <a:ext uri="{FF2B5EF4-FFF2-40B4-BE49-F238E27FC236}">
                      <a16:creationId xmlns:a16="http://schemas.microsoft.com/office/drawing/2014/main" id="{AE72A5CF-9496-A242-7FA5-4BF486867F2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116" y="2060"/>
                  <a:ext cx="12" cy="2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en-US" sz="900"/>
                </a:p>
              </p:txBody>
            </p:sp>
          </p:grpSp>
          <p:sp>
            <p:nvSpPr>
              <p:cNvPr id="92178" name="Line 128">
                <a:extLst>
                  <a:ext uri="{FF2B5EF4-FFF2-40B4-BE49-F238E27FC236}">
                    <a16:creationId xmlns:a16="http://schemas.microsoft.com/office/drawing/2014/main" id="{AE2F1314-496A-498E-E901-AEDE761C4A2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7" y="5557953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79" name="Line 129">
                <a:extLst>
                  <a:ext uri="{FF2B5EF4-FFF2-40B4-BE49-F238E27FC236}">
                    <a16:creationId xmlns:a16="http://schemas.microsoft.com/office/drawing/2014/main" id="{AEC29436-55B7-009E-BFB1-1C23C97F64F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187135" y="5557953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180" name="Line 130">
                <a:extLst>
                  <a:ext uri="{FF2B5EF4-FFF2-40B4-BE49-F238E27FC236}">
                    <a16:creationId xmlns:a16="http://schemas.microsoft.com/office/drawing/2014/main" id="{2D36E3F0-D1A7-07DC-18C3-7F0F9441579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351043" y="5210141"/>
                <a:ext cx="29930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</p:grpSp>
      </p:grpSp>
      <p:grpSp>
        <p:nvGrpSpPr>
          <p:cNvPr id="92209" name="Gruppieren 128">
            <a:extLst>
              <a:ext uri="{FF2B5EF4-FFF2-40B4-BE49-F238E27FC236}">
                <a16:creationId xmlns:a16="http://schemas.microsoft.com/office/drawing/2014/main" id="{C8747838-75E5-9BF5-9DAC-1E34C870C7F9}"/>
              </a:ext>
            </a:extLst>
          </p:cNvPr>
          <p:cNvGrpSpPr/>
          <p:nvPr/>
        </p:nvGrpSpPr>
        <p:grpSpPr>
          <a:xfrm>
            <a:off x="6212307" y="1700808"/>
            <a:ext cx="5421540" cy="2380510"/>
            <a:chOff x="6629076" y="4164952"/>
            <a:chExt cx="5421540" cy="2380510"/>
          </a:xfrm>
        </p:grpSpPr>
        <p:sp>
          <p:nvSpPr>
            <p:cNvPr id="92210" name="Rounded Rectangle 104">
              <a:extLst>
                <a:ext uri="{FF2B5EF4-FFF2-40B4-BE49-F238E27FC236}">
                  <a16:creationId xmlns:a16="http://schemas.microsoft.com/office/drawing/2014/main" id="{B9BACAFD-D1F9-E608-2986-4E3C8DAE67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29076" y="4164952"/>
              <a:ext cx="5421540" cy="2380510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B5E5E9"/>
                </a:gs>
                <a:gs pos="100000">
                  <a:srgbClr val="CBFFFF"/>
                </a:gs>
              </a:gsLst>
              <a:lin ang="16200000"/>
            </a:gradFill>
            <a:ln w="9525">
              <a:solidFill>
                <a:srgbClr val="B6DCDF"/>
              </a:solidFill>
              <a:round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>
              <a:prstTxWarp prst="textNoShape">
                <a:avLst/>
              </a:prstTxWarp>
            </a:bodyPr>
            <a:lstStyle/>
            <a:p>
              <a:pPr algn="ctr" defTabSz="544262">
                <a:defRPr/>
              </a:pPr>
              <a:endParaRPr lang="en-US" sz="900" dirty="0">
                <a:solidFill>
                  <a:schemeClr val="lt1"/>
                </a:solidFill>
              </a:endParaRPr>
            </a:p>
          </p:txBody>
        </p:sp>
        <p:sp>
          <p:nvSpPr>
            <p:cNvPr id="92211" name="Rectangle 73">
              <a:extLst>
                <a:ext uri="{FF2B5EF4-FFF2-40B4-BE49-F238E27FC236}">
                  <a16:creationId xmlns:a16="http://schemas.microsoft.com/office/drawing/2014/main" id="{43C69005-7D86-AA1F-5BE9-8DE40403780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259809" y="4923576"/>
              <a:ext cx="2476427" cy="30301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>
                <a:defRPr/>
              </a:pPr>
              <a:endParaRPr lang="en-US" sz="900" dirty="0"/>
            </a:p>
          </p:txBody>
        </p:sp>
        <p:sp>
          <p:nvSpPr>
            <p:cNvPr id="92212" name="Rectangle 83">
              <a:extLst>
                <a:ext uri="{FF2B5EF4-FFF2-40B4-BE49-F238E27FC236}">
                  <a16:creationId xmlns:a16="http://schemas.microsoft.com/office/drawing/2014/main" id="{01337989-9E82-8850-951B-E105B39F9CB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260674" y="4881785"/>
              <a:ext cx="2476425" cy="42780"/>
            </a:xfrm>
            <a:prstGeom prst="rect">
              <a:avLst/>
            </a:prstGeom>
            <a:solidFill>
              <a:srgbClr val="80808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13" name="Rectangle 84">
              <a:extLst>
                <a:ext uri="{FF2B5EF4-FFF2-40B4-BE49-F238E27FC236}">
                  <a16:creationId xmlns:a16="http://schemas.microsoft.com/office/drawing/2014/main" id="{87F4C01F-4FE4-5BA5-4332-8668B8F527F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663316" y="5183919"/>
              <a:ext cx="1553556" cy="42780"/>
            </a:xfrm>
            <a:prstGeom prst="rect">
              <a:avLst/>
            </a:prstGeom>
            <a:solidFill>
              <a:srgbClr val="66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14" name="Line 88">
              <a:extLst>
                <a:ext uri="{FF2B5EF4-FFF2-40B4-BE49-F238E27FC236}">
                  <a16:creationId xmlns:a16="http://schemas.microsoft.com/office/drawing/2014/main" id="{CCAF2951-C2EA-0D8B-78CC-720C3A8D0D7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8411587" y="5226698"/>
              <a:ext cx="0" cy="6898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15" name="Line 104">
              <a:extLst>
                <a:ext uri="{FF2B5EF4-FFF2-40B4-BE49-F238E27FC236}">
                  <a16:creationId xmlns:a16="http://schemas.microsoft.com/office/drawing/2014/main" id="{F6C6064C-E3DC-2E8F-7A40-578842AA8E3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8411587" y="5916524"/>
              <a:ext cx="23160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16" name="Line 105">
              <a:extLst>
                <a:ext uri="{FF2B5EF4-FFF2-40B4-BE49-F238E27FC236}">
                  <a16:creationId xmlns:a16="http://schemas.microsoft.com/office/drawing/2014/main" id="{EE17AF2D-9228-655C-2239-EE7B7349186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8988825" y="5916524"/>
              <a:ext cx="22804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17" name="Text Box 127">
              <a:extLst>
                <a:ext uri="{FF2B5EF4-FFF2-40B4-BE49-F238E27FC236}">
                  <a16:creationId xmlns:a16="http://schemas.microsoft.com/office/drawing/2014/main" id="{FFD44607-88E3-4B20-9003-6706FCA264DB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10562922" y="5903515"/>
              <a:ext cx="1449150" cy="5386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544262"/>
              <a:r>
                <a:rPr lang="en-US" sz="1450" dirty="0">
                  <a:latin typeface="Arial Narrow" pitchFamily="-84" charset="0"/>
                </a:rPr>
                <a:t>Total number of </a:t>
              </a:r>
            </a:p>
            <a:p>
              <a:pPr defTabSz="544262"/>
              <a:r>
                <a:rPr lang="en-US" sz="1450" dirty="0">
                  <a:latin typeface="Arial Narrow" pitchFamily="-84" charset="0"/>
                </a:rPr>
                <a:t>electron-hole pairs</a:t>
              </a:r>
            </a:p>
          </p:txBody>
        </p:sp>
        <p:sp>
          <p:nvSpPr>
            <p:cNvPr id="92218" name="Text Box 141">
              <a:extLst>
                <a:ext uri="{FF2B5EF4-FFF2-40B4-BE49-F238E27FC236}">
                  <a16:creationId xmlns:a16="http://schemas.microsoft.com/office/drawing/2014/main" id="{76B56BF0-437A-EF34-225C-E5B117748B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76622" y="4263736"/>
              <a:ext cx="3067452" cy="2308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544262"/>
              <a:r>
                <a:rPr lang="en-US" sz="900" dirty="0">
                  <a:latin typeface="Arial Narrow" pitchFamily="-84" charset="0"/>
                </a:rPr>
                <a:t>Charge integrating detectors (XFEL)</a:t>
              </a:r>
            </a:p>
          </p:txBody>
        </p:sp>
        <p:grpSp>
          <p:nvGrpSpPr>
            <p:cNvPr id="92219" name="Group 113">
              <a:extLst>
                <a:ext uri="{FF2B5EF4-FFF2-40B4-BE49-F238E27FC236}">
                  <a16:creationId xmlns:a16="http://schemas.microsoft.com/office/drawing/2014/main" id="{206AB237-7DA7-6DA8-C454-317AEB42D2E9}"/>
                </a:ext>
              </a:extLst>
            </p:cNvPr>
            <p:cNvGrpSpPr/>
            <p:nvPr/>
          </p:nvGrpSpPr>
          <p:grpSpPr>
            <a:xfrm>
              <a:off x="8525610" y="5499956"/>
              <a:ext cx="520228" cy="547583"/>
              <a:chOff x="5609898" y="11131439"/>
              <a:chExt cx="1040455" cy="1095166"/>
            </a:xfrm>
          </p:grpSpPr>
          <p:sp>
            <p:nvSpPr>
              <p:cNvPr id="92283" name="AutoShape 89">
                <a:extLst>
                  <a:ext uri="{FF2B5EF4-FFF2-40B4-BE49-F238E27FC236}">
                    <a16:creationId xmlns:a16="http://schemas.microsoft.com/office/drawing/2014/main" id="{8891DC3B-D658-B257-7336-16B1090A750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5931344" y="11621621"/>
                <a:ext cx="518706" cy="691261"/>
              </a:xfrm>
              <a:prstGeom prst="triangle">
                <a:avLst>
                  <a:gd name="adj" fmla="val 50000"/>
                </a:avLst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pPr defTabSz="544262"/>
                <a:endParaRPr lang="en-US" sz="900" dirty="0">
                  <a:latin typeface="Arial Narrow" pitchFamily="-84" charset="0"/>
                </a:endParaRPr>
              </a:p>
            </p:txBody>
          </p:sp>
          <p:sp>
            <p:nvSpPr>
              <p:cNvPr id="92284" name="Line 90">
                <a:extLst>
                  <a:ext uri="{FF2B5EF4-FFF2-40B4-BE49-F238E27FC236}">
                    <a16:creationId xmlns:a16="http://schemas.microsoft.com/office/drawing/2014/main" id="{4460DD98-1C1A-FFD1-2C9C-9E920517030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8" y="11189191"/>
                <a:ext cx="0" cy="7753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5" name="Line 91">
                <a:extLst>
                  <a:ext uri="{FF2B5EF4-FFF2-40B4-BE49-F238E27FC236}">
                    <a16:creationId xmlns:a16="http://schemas.microsoft.com/office/drawing/2014/main" id="{E91BA607-E9AF-9A58-45A1-044C3DB603C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650353" y="11189191"/>
                <a:ext cx="0" cy="7753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6" name="Line 92">
                <a:extLst>
                  <a:ext uri="{FF2B5EF4-FFF2-40B4-BE49-F238E27FC236}">
                    <a16:creationId xmlns:a16="http://schemas.microsoft.com/office/drawing/2014/main" id="{413B8375-510C-4F82-3159-1B9F6015560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073112" y="11445870"/>
                <a:ext cx="0" cy="17646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7" name="Line 93">
                <a:extLst>
                  <a:ext uri="{FF2B5EF4-FFF2-40B4-BE49-F238E27FC236}">
                    <a16:creationId xmlns:a16="http://schemas.microsoft.com/office/drawing/2014/main" id="{E3EC42FC-46C5-ADC8-D871-C084443D197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187136" y="11445870"/>
                <a:ext cx="0" cy="17646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8" name="Line 94">
                <a:extLst>
                  <a:ext uri="{FF2B5EF4-FFF2-40B4-BE49-F238E27FC236}">
                    <a16:creationId xmlns:a16="http://schemas.microsoft.com/office/drawing/2014/main" id="{4DBD66BC-F711-98A3-059E-D21FD995BDC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5609898" y="11189191"/>
                <a:ext cx="29218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9" name="Line 128">
                <a:extLst>
                  <a:ext uri="{FF2B5EF4-FFF2-40B4-BE49-F238E27FC236}">
                    <a16:creationId xmlns:a16="http://schemas.microsoft.com/office/drawing/2014/main" id="{B761EFE6-10D3-882E-207B-179B0D38E93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8" y="11536776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90" name="Line 129">
                <a:extLst>
                  <a:ext uri="{FF2B5EF4-FFF2-40B4-BE49-F238E27FC236}">
                    <a16:creationId xmlns:a16="http://schemas.microsoft.com/office/drawing/2014/main" id="{DED6F7E8-792E-E151-6462-1DE8817ED51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187136" y="11536776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91" name="Line 130">
                <a:extLst>
                  <a:ext uri="{FF2B5EF4-FFF2-40B4-BE49-F238E27FC236}">
                    <a16:creationId xmlns:a16="http://schemas.microsoft.com/office/drawing/2014/main" id="{EBB3C9EC-8DFF-491E-4BD2-BD907BBAAE4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351044" y="11189191"/>
                <a:ext cx="29930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92" name="Line 130">
                <a:extLst>
                  <a:ext uri="{FF2B5EF4-FFF2-40B4-BE49-F238E27FC236}">
                    <a16:creationId xmlns:a16="http://schemas.microsoft.com/office/drawing/2014/main" id="{35347D9C-8F89-547F-CB32-61D71D11859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1200000" flipH="1">
                <a:off x="5918995" y="11131439"/>
                <a:ext cx="45027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</p:grpSp>
        <p:grpSp>
          <p:nvGrpSpPr>
            <p:cNvPr id="92220" name="Group 124">
              <a:extLst>
                <a:ext uri="{FF2B5EF4-FFF2-40B4-BE49-F238E27FC236}">
                  <a16:creationId xmlns:a16="http://schemas.microsoft.com/office/drawing/2014/main" id="{0EAF6DC9-B712-DA4F-65F8-EEB3578802CC}"/>
                </a:ext>
              </a:extLst>
            </p:cNvPr>
            <p:cNvGrpSpPr/>
            <p:nvPr/>
          </p:nvGrpSpPr>
          <p:grpSpPr>
            <a:xfrm>
              <a:off x="10494646" y="5531498"/>
              <a:ext cx="634249" cy="372177"/>
              <a:chOff x="6992420" y="10888679"/>
              <a:chExt cx="1268498" cy="744353"/>
            </a:xfrm>
          </p:grpSpPr>
          <p:sp>
            <p:nvSpPr>
              <p:cNvPr id="92280" name="Line 106">
                <a:extLst>
                  <a:ext uri="{FF2B5EF4-FFF2-40B4-BE49-F238E27FC236}">
                    <a16:creationId xmlns:a16="http://schemas.microsoft.com/office/drawing/2014/main" id="{5F1416B6-C4EE-488B-B554-10E6802490E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7106440" y="11018070"/>
                <a:ext cx="0" cy="61496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1" name="Line 107">
                <a:extLst>
                  <a:ext uri="{FF2B5EF4-FFF2-40B4-BE49-F238E27FC236}">
                    <a16:creationId xmlns:a16="http://schemas.microsoft.com/office/drawing/2014/main" id="{3F605F0B-C19F-9A52-5C21-45420425657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992420" y="11547473"/>
                <a:ext cx="126849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82" name="Freeform 131">
                <a:extLst>
                  <a:ext uri="{FF2B5EF4-FFF2-40B4-BE49-F238E27FC236}">
                    <a16:creationId xmlns:a16="http://schemas.microsoft.com/office/drawing/2014/main" id="{2C80D5D8-209A-471D-86DC-E3AA82E2E4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106444" y="10888679"/>
                <a:ext cx="926434" cy="648095"/>
              </a:xfrm>
              <a:custGeom>
                <a:avLst/>
                <a:gdLst>
                  <a:gd name="T0" fmla="*/ 1 w 241"/>
                  <a:gd name="T1" fmla="*/ 755 h 755"/>
                  <a:gd name="T2" fmla="*/ 7 w 241"/>
                  <a:gd name="T3" fmla="*/ 645 h 755"/>
                  <a:gd name="T4" fmla="*/ 43 w 241"/>
                  <a:gd name="T5" fmla="*/ 639 h 755"/>
                  <a:gd name="T6" fmla="*/ 63 w 241"/>
                  <a:gd name="T7" fmla="*/ 527 h 755"/>
                  <a:gd name="T8" fmla="*/ 103 w 241"/>
                  <a:gd name="T9" fmla="*/ 523 h 755"/>
                  <a:gd name="T10" fmla="*/ 143 w 241"/>
                  <a:gd name="T11" fmla="*/ 231 h 755"/>
                  <a:gd name="T12" fmla="*/ 189 w 241"/>
                  <a:gd name="T13" fmla="*/ 197 h 755"/>
                  <a:gd name="T14" fmla="*/ 203 w 241"/>
                  <a:gd name="T15" fmla="*/ 115 h 755"/>
                  <a:gd name="T16" fmla="*/ 229 w 241"/>
                  <a:gd name="T17" fmla="*/ 107 h 755"/>
                  <a:gd name="T18" fmla="*/ 241 w 241"/>
                  <a:gd name="T19" fmla="*/ 755 h 75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241"/>
                  <a:gd name="T31" fmla="*/ 0 h 755"/>
                  <a:gd name="T32" fmla="*/ 241 w 241"/>
                  <a:gd name="T33" fmla="*/ 755 h 75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241" h="755">
                    <a:moveTo>
                      <a:pt x="1" y="755"/>
                    </a:moveTo>
                    <a:cubicBezTo>
                      <a:pt x="0" y="709"/>
                      <a:pt x="0" y="664"/>
                      <a:pt x="7" y="645"/>
                    </a:cubicBezTo>
                    <a:cubicBezTo>
                      <a:pt x="14" y="626"/>
                      <a:pt x="34" y="659"/>
                      <a:pt x="43" y="639"/>
                    </a:cubicBezTo>
                    <a:cubicBezTo>
                      <a:pt x="52" y="619"/>
                      <a:pt x="53" y="546"/>
                      <a:pt x="63" y="527"/>
                    </a:cubicBezTo>
                    <a:cubicBezTo>
                      <a:pt x="73" y="508"/>
                      <a:pt x="90" y="572"/>
                      <a:pt x="103" y="523"/>
                    </a:cubicBezTo>
                    <a:cubicBezTo>
                      <a:pt x="116" y="474"/>
                      <a:pt x="129" y="285"/>
                      <a:pt x="143" y="231"/>
                    </a:cubicBezTo>
                    <a:cubicBezTo>
                      <a:pt x="157" y="177"/>
                      <a:pt x="179" y="216"/>
                      <a:pt x="189" y="197"/>
                    </a:cubicBezTo>
                    <a:cubicBezTo>
                      <a:pt x="199" y="178"/>
                      <a:pt x="196" y="130"/>
                      <a:pt x="203" y="115"/>
                    </a:cubicBezTo>
                    <a:cubicBezTo>
                      <a:pt x="210" y="100"/>
                      <a:pt x="223" y="0"/>
                      <a:pt x="229" y="107"/>
                    </a:cubicBezTo>
                    <a:cubicBezTo>
                      <a:pt x="235" y="214"/>
                      <a:pt x="239" y="647"/>
                      <a:pt x="241" y="755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</p:grpSp>
        <p:sp>
          <p:nvSpPr>
            <p:cNvPr id="92221" name="Freeform 87">
              <a:extLst>
                <a:ext uri="{FF2B5EF4-FFF2-40B4-BE49-F238E27FC236}">
                  <a16:creationId xmlns:a16="http://schemas.microsoft.com/office/drawing/2014/main" id="{F9D65049-762A-6F4F-2F0D-60348342378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7051254" y="4461069"/>
              <a:ext cx="805283" cy="548119"/>
            </a:xfrm>
            <a:custGeom>
              <a:avLst/>
              <a:gdLst>
                <a:gd name="T0" fmla="*/ 0 w 672"/>
                <a:gd name="T1" fmla="*/ 32 h 608"/>
                <a:gd name="T2" fmla="*/ 192 w 672"/>
                <a:gd name="T3" fmla="*/ 32 h 608"/>
                <a:gd name="T4" fmla="*/ 192 w 672"/>
                <a:gd name="T5" fmla="*/ 224 h 608"/>
                <a:gd name="T6" fmla="*/ 384 w 672"/>
                <a:gd name="T7" fmla="*/ 224 h 608"/>
                <a:gd name="T8" fmla="*/ 384 w 672"/>
                <a:gd name="T9" fmla="*/ 416 h 608"/>
                <a:gd name="T10" fmla="*/ 576 w 672"/>
                <a:gd name="T11" fmla="*/ 416 h 608"/>
                <a:gd name="T12" fmla="*/ 576 w 672"/>
                <a:gd name="T13" fmla="*/ 512 h 608"/>
                <a:gd name="T14" fmla="*/ 672 w 672"/>
                <a:gd name="T15" fmla="*/ 608 h 6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72"/>
                <a:gd name="T25" fmla="*/ 0 h 608"/>
                <a:gd name="T26" fmla="*/ 672 w 672"/>
                <a:gd name="T27" fmla="*/ 608 h 60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72" h="608">
                  <a:moveTo>
                    <a:pt x="0" y="32"/>
                  </a:moveTo>
                  <a:cubicBezTo>
                    <a:pt x="80" y="16"/>
                    <a:pt x="160" y="0"/>
                    <a:pt x="192" y="32"/>
                  </a:cubicBezTo>
                  <a:cubicBezTo>
                    <a:pt x="224" y="64"/>
                    <a:pt x="160" y="192"/>
                    <a:pt x="192" y="224"/>
                  </a:cubicBezTo>
                  <a:cubicBezTo>
                    <a:pt x="224" y="256"/>
                    <a:pt x="352" y="192"/>
                    <a:pt x="384" y="224"/>
                  </a:cubicBezTo>
                  <a:cubicBezTo>
                    <a:pt x="416" y="256"/>
                    <a:pt x="352" y="384"/>
                    <a:pt x="384" y="416"/>
                  </a:cubicBezTo>
                  <a:cubicBezTo>
                    <a:pt x="416" y="448"/>
                    <a:pt x="544" y="400"/>
                    <a:pt x="576" y="416"/>
                  </a:cubicBezTo>
                  <a:cubicBezTo>
                    <a:pt x="608" y="432"/>
                    <a:pt x="560" y="480"/>
                    <a:pt x="576" y="512"/>
                  </a:cubicBezTo>
                  <a:cubicBezTo>
                    <a:pt x="592" y="544"/>
                    <a:pt x="656" y="592"/>
                    <a:pt x="672" y="60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22" name="Freeform 70">
              <a:extLst>
                <a:ext uri="{FF2B5EF4-FFF2-40B4-BE49-F238E27FC236}">
                  <a16:creationId xmlns:a16="http://schemas.microsoft.com/office/drawing/2014/main" id="{93BBAC61-8F78-1F5C-C91E-A691340AFC6C}"/>
                </a:ext>
              </a:extLst>
            </p:cNvPr>
            <p:cNvSpPr>
              <a:spLocks/>
            </p:cNvSpPr>
            <p:nvPr/>
          </p:nvSpPr>
          <p:spPr bwMode="auto">
            <a:xfrm rot="2289922">
              <a:off x="7925339" y="4371283"/>
              <a:ext cx="632660" cy="537320"/>
            </a:xfrm>
            <a:custGeom>
              <a:avLst/>
              <a:gdLst>
                <a:gd name="T0" fmla="*/ 0 w 672"/>
                <a:gd name="T1" fmla="*/ 32 h 608"/>
                <a:gd name="T2" fmla="*/ 192 w 672"/>
                <a:gd name="T3" fmla="*/ 32 h 608"/>
                <a:gd name="T4" fmla="*/ 192 w 672"/>
                <a:gd name="T5" fmla="*/ 224 h 608"/>
                <a:gd name="T6" fmla="*/ 384 w 672"/>
                <a:gd name="T7" fmla="*/ 224 h 608"/>
                <a:gd name="T8" fmla="*/ 384 w 672"/>
                <a:gd name="T9" fmla="*/ 416 h 608"/>
                <a:gd name="T10" fmla="*/ 576 w 672"/>
                <a:gd name="T11" fmla="*/ 416 h 608"/>
                <a:gd name="T12" fmla="*/ 576 w 672"/>
                <a:gd name="T13" fmla="*/ 512 h 608"/>
                <a:gd name="T14" fmla="*/ 672 w 672"/>
                <a:gd name="T15" fmla="*/ 608 h 6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72"/>
                <a:gd name="T25" fmla="*/ 0 h 608"/>
                <a:gd name="T26" fmla="*/ 672 w 672"/>
                <a:gd name="T27" fmla="*/ 608 h 60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72" h="608">
                  <a:moveTo>
                    <a:pt x="0" y="32"/>
                  </a:moveTo>
                  <a:cubicBezTo>
                    <a:pt x="80" y="16"/>
                    <a:pt x="160" y="0"/>
                    <a:pt x="192" y="32"/>
                  </a:cubicBezTo>
                  <a:cubicBezTo>
                    <a:pt x="224" y="64"/>
                    <a:pt x="160" y="192"/>
                    <a:pt x="192" y="224"/>
                  </a:cubicBezTo>
                  <a:cubicBezTo>
                    <a:pt x="224" y="256"/>
                    <a:pt x="352" y="192"/>
                    <a:pt x="384" y="224"/>
                  </a:cubicBezTo>
                  <a:cubicBezTo>
                    <a:pt x="416" y="256"/>
                    <a:pt x="352" y="384"/>
                    <a:pt x="384" y="416"/>
                  </a:cubicBezTo>
                  <a:cubicBezTo>
                    <a:pt x="416" y="448"/>
                    <a:pt x="544" y="400"/>
                    <a:pt x="576" y="416"/>
                  </a:cubicBezTo>
                  <a:cubicBezTo>
                    <a:pt x="608" y="432"/>
                    <a:pt x="560" y="480"/>
                    <a:pt x="576" y="512"/>
                  </a:cubicBezTo>
                  <a:cubicBezTo>
                    <a:pt x="592" y="544"/>
                    <a:pt x="656" y="592"/>
                    <a:pt x="672" y="60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23" name="AutoShape 74">
              <a:extLst>
                <a:ext uri="{FF2B5EF4-FFF2-40B4-BE49-F238E27FC236}">
                  <a16:creationId xmlns:a16="http://schemas.microsoft.com/office/drawing/2014/main" id="{4580BB6C-98BE-8B80-6A1A-A0CE73DEEEC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96698" y="4988734"/>
              <a:ext cx="114022" cy="85560"/>
            </a:xfrm>
            <a:prstGeom prst="sun">
              <a:avLst>
                <a:gd name="adj" fmla="val 3437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4" name="Oval 75">
              <a:extLst>
                <a:ext uri="{FF2B5EF4-FFF2-40B4-BE49-F238E27FC236}">
                  <a16:creationId xmlns:a16="http://schemas.microsoft.com/office/drawing/2014/main" id="{A8AFA258-85F6-69FF-4857-DBE3F68E0BE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46584" y="4951302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5" name="Oval 76">
              <a:extLst>
                <a:ext uri="{FF2B5EF4-FFF2-40B4-BE49-F238E27FC236}">
                  <a16:creationId xmlns:a16="http://schemas.microsoft.com/office/drawing/2014/main" id="{34B33FEF-C5E2-C6BE-8E1E-528EE9713D2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10951" y="4937934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6" name="Oval 77">
              <a:extLst>
                <a:ext uri="{FF2B5EF4-FFF2-40B4-BE49-F238E27FC236}">
                  <a16:creationId xmlns:a16="http://schemas.microsoft.com/office/drawing/2014/main" id="{04DA5FB4-A059-C810-53DF-192218648E2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67963" y="5090337"/>
              <a:ext cx="28505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7" name="Oval 78">
              <a:extLst>
                <a:ext uri="{FF2B5EF4-FFF2-40B4-BE49-F238E27FC236}">
                  <a16:creationId xmlns:a16="http://schemas.microsoft.com/office/drawing/2014/main" id="{FD1F6FDF-8557-1D1E-7434-EF50010957B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67963" y="4961998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8" name="Oval 79">
              <a:extLst>
                <a:ext uri="{FF2B5EF4-FFF2-40B4-BE49-F238E27FC236}">
                  <a16:creationId xmlns:a16="http://schemas.microsoft.com/office/drawing/2014/main" id="{29B90CE3-38D7-C590-0B0C-0D652EBF51F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78652" y="4937934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29" name="Oval 80">
              <a:extLst>
                <a:ext uri="{FF2B5EF4-FFF2-40B4-BE49-F238E27FC236}">
                  <a16:creationId xmlns:a16="http://schemas.microsoft.com/office/drawing/2014/main" id="{A06E74E0-1A48-FF76-6B85-93117775CAF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28767" y="4967345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0" name="Oval 81">
              <a:extLst>
                <a:ext uri="{FF2B5EF4-FFF2-40B4-BE49-F238E27FC236}">
                  <a16:creationId xmlns:a16="http://schemas.microsoft.com/office/drawing/2014/main" id="{2532946A-7CAE-3871-F0A0-0F0DAED5EF2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28767" y="5090337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1" name="Oval 82">
              <a:extLst>
                <a:ext uri="{FF2B5EF4-FFF2-40B4-BE49-F238E27FC236}">
                  <a16:creationId xmlns:a16="http://schemas.microsoft.com/office/drawing/2014/main" id="{D96AEDE0-0F5D-BACD-5164-5F2404E7DC2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43019" y="5119749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2" name="Oval 85">
              <a:extLst>
                <a:ext uri="{FF2B5EF4-FFF2-40B4-BE49-F238E27FC236}">
                  <a16:creationId xmlns:a16="http://schemas.microsoft.com/office/drawing/2014/main" id="{380C6846-CEA2-53F5-D29B-4185CDEE80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089342" y="5119749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3" name="Oval 86">
              <a:extLst>
                <a:ext uri="{FF2B5EF4-FFF2-40B4-BE49-F238E27FC236}">
                  <a16:creationId xmlns:a16="http://schemas.microsoft.com/office/drawing/2014/main" id="{064140D9-3AEE-90C5-0716-E0C84179AA7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96698" y="5122422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4" name="Freeform 19">
              <a:extLst>
                <a:ext uri="{FF2B5EF4-FFF2-40B4-BE49-F238E27FC236}">
                  <a16:creationId xmlns:a16="http://schemas.microsoft.com/office/drawing/2014/main" id="{8C80F7EA-4DC2-DEBF-8AD6-6C61BF4BB1A1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7487493" y="4439389"/>
              <a:ext cx="712944" cy="391060"/>
            </a:xfrm>
            <a:custGeom>
              <a:avLst/>
              <a:gdLst>
                <a:gd name="T0" fmla="*/ 0 w 672"/>
                <a:gd name="T1" fmla="*/ 32 h 608"/>
                <a:gd name="T2" fmla="*/ 192 w 672"/>
                <a:gd name="T3" fmla="*/ 32 h 608"/>
                <a:gd name="T4" fmla="*/ 192 w 672"/>
                <a:gd name="T5" fmla="*/ 224 h 608"/>
                <a:gd name="T6" fmla="*/ 384 w 672"/>
                <a:gd name="T7" fmla="*/ 224 h 608"/>
                <a:gd name="T8" fmla="*/ 384 w 672"/>
                <a:gd name="T9" fmla="*/ 416 h 608"/>
                <a:gd name="T10" fmla="*/ 576 w 672"/>
                <a:gd name="T11" fmla="*/ 416 h 608"/>
                <a:gd name="T12" fmla="*/ 576 w 672"/>
                <a:gd name="T13" fmla="*/ 512 h 608"/>
                <a:gd name="T14" fmla="*/ 672 w 672"/>
                <a:gd name="T15" fmla="*/ 608 h 6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72"/>
                <a:gd name="T25" fmla="*/ 0 h 608"/>
                <a:gd name="T26" fmla="*/ 672 w 672"/>
                <a:gd name="T27" fmla="*/ 608 h 60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72" h="608">
                  <a:moveTo>
                    <a:pt x="0" y="32"/>
                  </a:moveTo>
                  <a:cubicBezTo>
                    <a:pt x="80" y="16"/>
                    <a:pt x="160" y="0"/>
                    <a:pt x="192" y="32"/>
                  </a:cubicBezTo>
                  <a:cubicBezTo>
                    <a:pt x="224" y="64"/>
                    <a:pt x="160" y="192"/>
                    <a:pt x="192" y="224"/>
                  </a:cubicBezTo>
                  <a:cubicBezTo>
                    <a:pt x="224" y="256"/>
                    <a:pt x="352" y="192"/>
                    <a:pt x="384" y="224"/>
                  </a:cubicBezTo>
                  <a:cubicBezTo>
                    <a:pt x="416" y="256"/>
                    <a:pt x="352" y="384"/>
                    <a:pt x="384" y="416"/>
                  </a:cubicBezTo>
                  <a:cubicBezTo>
                    <a:pt x="416" y="448"/>
                    <a:pt x="544" y="400"/>
                    <a:pt x="576" y="416"/>
                  </a:cubicBezTo>
                  <a:cubicBezTo>
                    <a:pt x="608" y="432"/>
                    <a:pt x="560" y="480"/>
                    <a:pt x="576" y="512"/>
                  </a:cubicBezTo>
                  <a:cubicBezTo>
                    <a:pt x="592" y="544"/>
                    <a:pt x="656" y="592"/>
                    <a:pt x="672" y="60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35" name="AutoShape 74">
              <a:extLst>
                <a:ext uri="{FF2B5EF4-FFF2-40B4-BE49-F238E27FC236}">
                  <a16:creationId xmlns:a16="http://schemas.microsoft.com/office/drawing/2014/main" id="{809CBE46-EFC2-11BA-8ECF-8B48C850ED5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28026" y="5010193"/>
              <a:ext cx="114022" cy="85560"/>
            </a:xfrm>
            <a:prstGeom prst="sun">
              <a:avLst>
                <a:gd name="adj" fmla="val 3437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6" name="Oval 75">
              <a:extLst>
                <a:ext uri="{FF2B5EF4-FFF2-40B4-BE49-F238E27FC236}">
                  <a16:creationId xmlns:a16="http://schemas.microsoft.com/office/drawing/2014/main" id="{8AA67B41-FEFC-9F6C-758D-7CF596A8856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77912" y="4972761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7" name="Oval 76">
              <a:extLst>
                <a:ext uri="{FF2B5EF4-FFF2-40B4-BE49-F238E27FC236}">
                  <a16:creationId xmlns:a16="http://schemas.microsoft.com/office/drawing/2014/main" id="{4C08243C-0956-5389-AEF2-235DA7A28B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42280" y="4959393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8" name="Oval 77">
              <a:extLst>
                <a:ext uri="{FF2B5EF4-FFF2-40B4-BE49-F238E27FC236}">
                  <a16:creationId xmlns:a16="http://schemas.microsoft.com/office/drawing/2014/main" id="{C1A81A66-4DB6-0AAE-7955-F3249F500E3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99291" y="5111796"/>
              <a:ext cx="28505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39" name="Oval 78">
              <a:extLst>
                <a:ext uri="{FF2B5EF4-FFF2-40B4-BE49-F238E27FC236}">
                  <a16:creationId xmlns:a16="http://schemas.microsoft.com/office/drawing/2014/main" id="{D103A195-3797-E0B8-527C-696BF1A279D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99291" y="4983457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0" name="Oval 79">
              <a:extLst>
                <a:ext uri="{FF2B5EF4-FFF2-40B4-BE49-F238E27FC236}">
                  <a16:creationId xmlns:a16="http://schemas.microsoft.com/office/drawing/2014/main" id="{E1E711CD-771D-9EBA-D855-51347864C1D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309980" y="4959393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1" name="Oval 80">
              <a:extLst>
                <a:ext uri="{FF2B5EF4-FFF2-40B4-BE49-F238E27FC236}">
                  <a16:creationId xmlns:a16="http://schemas.microsoft.com/office/drawing/2014/main" id="{307EDB0D-8A0C-0ECA-A189-B9BB46C77C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60096" y="4988804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2" name="Oval 81">
              <a:extLst>
                <a:ext uri="{FF2B5EF4-FFF2-40B4-BE49-F238E27FC236}">
                  <a16:creationId xmlns:a16="http://schemas.microsoft.com/office/drawing/2014/main" id="{B6C2A4A4-AE79-6B77-B7BD-293786530D9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60096" y="5111796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3" name="Oval 82">
              <a:extLst>
                <a:ext uri="{FF2B5EF4-FFF2-40B4-BE49-F238E27FC236}">
                  <a16:creationId xmlns:a16="http://schemas.microsoft.com/office/drawing/2014/main" id="{B4D13D1C-EC32-463A-2D15-2356E207F91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74347" y="5141208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4" name="Oval 85">
              <a:extLst>
                <a:ext uri="{FF2B5EF4-FFF2-40B4-BE49-F238E27FC236}">
                  <a16:creationId xmlns:a16="http://schemas.microsoft.com/office/drawing/2014/main" id="{32067A1E-9CC2-F4F4-845E-2EBBD9D7A8C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320671" y="5141208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5" name="Oval 86">
              <a:extLst>
                <a:ext uri="{FF2B5EF4-FFF2-40B4-BE49-F238E27FC236}">
                  <a16:creationId xmlns:a16="http://schemas.microsoft.com/office/drawing/2014/main" id="{5171BA61-AE2D-0455-FBF9-4A8A0077D81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28026" y="5143881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6" name="AutoShape 74">
              <a:extLst>
                <a:ext uri="{FF2B5EF4-FFF2-40B4-BE49-F238E27FC236}">
                  <a16:creationId xmlns:a16="http://schemas.microsoft.com/office/drawing/2014/main" id="{A253D79A-9918-C0C5-AFA5-6469DCB9081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46441" y="5001249"/>
              <a:ext cx="114022" cy="85560"/>
            </a:xfrm>
            <a:prstGeom prst="sun">
              <a:avLst>
                <a:gd name="adj" fmla="val 3437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7" name="Oval 75">
              <a:extLst>
                <a:ext uri="{FF2B5EF4-FFF2-40B4-BE49-F238E27FC236}">
                  <a16:creationId xmlns:a16="http://schemas.microsoft.com/office/drawing/2014/main" id="{CB269F29-6B25-CEA7-0668-34EAD15A923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96327" y="4963817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8" name="Oval 76">
              <a:extLst>
                <a:ext uri="{FF2B5EF4-FFF2-40B4-BE49-F238E27FC236}">
                  <a16:creationId xmlns:a16="http://schemas.microsoft.com/office/drawing/2014/main" id="{74DDA6B5-14EC-6443-48F2-163E3DE45A8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60694" y="4950449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algn="ctr"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49" name="Oval 77">
              <a:extLst>
                <a:ext uri="{FF2B5EF4-FFF2-40B4-BE49-F238E27FC236}">
                  <a16:creationId xmlns:a16="http://schemas.microsoft.com/office/drawing/2014/main" id="{979BD467-0FF3-B2D9-F7F7-7164771AF92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17706" y="5102853"/>
              <a:ext cx="28505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0" name="Oval 78">
              <a:extLst>
                <a:ext uri="{FF2B5EF4-FFF2-40B4-BE49-F238E27FC236}">
                  <a16:creationId xmlns:a16="http://schemas.microsoft.com/office/drawing/2014/main" id="{486F083D-87E0-859E-03B0-73D6516FA6E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17706" y="4974513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1" name="Oval 79">
              <a:extLst>
                <a:ext uri="{FF2B5EF4-FFF2-40B4-BE49-F238E27FC236}">
                  <a16:creationId xmlns:a16="http://schemas.microsoft.com/office/drawing/2014/main" id="{8172393F-AB18-B7C2-7515-A21F76DD9B7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28395" y="4950449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2" name="Oval 80">
              <a:extLst>
                <a:ext uri="{FF2B5EF4-FFF2-40B4-BE49-F238E27FC236}">
                  <a16:creationId xmlns:a16="http://schemas.microsoft.com/office/drawing/2014/main" id="{338C5672-3C5B-1443-C265-4130F4D82AB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78511" y="4979860"/>
              <a:ext cx="14254" cy="1069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3" name="Oval 81">
              <a:extLst>
                <a:ext uri="{FF2B5EF4-FFF2-40B4-BE49-F238E27FC236}">
                  <a16:creationId xmlns:a16="http://schemas.microsoft.com/office/drawing/2014/main" id="{4A76F6C2-C0ED-B03B-3FA7-AA3ED98F839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78511" y="5102853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4" name="Oval 82">
              <a:extLst>
                <a:ext uri="{FF2B5EF4-FFF2-40B4-BE49-F238E27FC236}">
                  <a16:creationId xmlns:a16="http://schemas.microsoft.com/office/drawing/2014/main" id="{A608A091-0740-B6F6-A73C-97756DF513F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92762" y="5132264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5" name="Oval 85">
              <a:extLst>
                <a:ext uri="{FF2B5EF4-FFF2-40B4-BE49-F238E27FC236}">
                  <a16:creationId xmlns:a16="http://schemas.microsoft.com/office/drawing/2014/main" id="{901262A1-C597-7BD4-359F-1B91ADED939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39085" y="5132264"/>
              <a:ext cx="24942" cy="187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sp>
          <p:nvSpPr>
            <p:cNvPr id="92256" name="Oval 86">
              <a:extLst>
                <a:ext uri="{FF2B5EF4-FFF2-40B4-BE49-F238E27FC236}">
                  <a16:creationId xmlns:a16="http://schemas.microsoft.com/office/drawing/2014/main" id="{B508F2E5-8B05-16C0-523B-1B9E715D6E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846441" y="5134938"/>
              <a:ext cx="28505" cy="213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544262"/>
              <a:endParaRPr lang="en-US" sz="900" dirty="0">
                <a:latin typeface="Arial Narrow" pitchFamily="-84" charset="0"/>
              </a:endParaRPr>
            </a:p>
          </p:txBody>
        </p:sp>
        <p:grpSp>
          <p:nvGrpSpPr>
            <p:cNvPr id="92257" name="Group 187">
              <a:extLst>
                <a:ext uri="{FF2B5EF4-FFF2-40B4-BE49-F238E27FC236}">
                  <a16:creationId xmlns:a16="http://schemas.microsoft.com/office/drawing/2014/main" id="{DF89C849-9485-2947-8C23-286BF47B60D3}"/>
                </a:ext>
              </a:extLst>
            </p:cNvPr>
            <p:cNvGrpSpPr/>
            <p:nvPr/>
          </p:nvGrpSpPr>
          <p:grpSpPr>
            <a:xfrm>
              <a:off x="9218082" y="5833584"/>
              <a:ext cx="38894" cy="165880"/>
              <a:chOff x="6725760" y="6276148"/>
              <a:chExt cx="77788" cy="331759"/>
            </a:xfrm>
          </p:grpSpPr>
          <p:cxnSp>
            <p:nvCxnSpPr>
              <p:cNvPr id="92278" name="Straight Connector 188">
                <a:extLst>
                  <a:ext uri="{FF2B5EF4-FFF2-40B4-BE49-F238E27FC236}">
                    <a16:creationId xmlns:a16="http://schemas.microsoft.com/office/drawing/2014/main" id="{0488DDD4-E939-7458-27C4-D484FC56CD50}"/>
                  </a:ext>
                </a:extLst>
              </p:cNvPr>
              <p:cNvCxnSpPr/>
              <p:nvPr/>
            </p:nvCxnSpPr>
            <p:spPr>
              <a:xfrm rot="5400000" flipH="1" flipV="1">
                <a:off x="6560674" y="6441234"/>
                <a:ext cx="331759" cy="1588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bevel/>
                <a:headEnd type="none" w="med" len="med"/>
                <a:tailEnd type="none" w="med" len="med"/>
              </a:ln>
              <a:effectLst>
                <a:outerShdw blurRad="101600" dist="508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</p:cxnSp>
          <p:cxnSp>
            <p:nvCxnSpPr>
              <p:cNvPr id="92279" name="Straight Connector 189">
                <a:extLst>
                  <a:ext uri="{FF2B5EF4-FFF2-40B4-BE49-F238E27FC236}">
                    <a16:creationId xmlns:a16="http://schemas.microsoft.com/office/drawing/2014/main" id="{4D859A00-B857-105E-36ED-4A59AE1F72AA}"/>
                  </a:ext>
                </a:extLst>
              </p:cNvPr>
              <p:cNvCxnSpPr/>
              <p:nvPr/>
            </p:nvCxnSpPr>
            <p:spPr>
              <a:xfrm rot="5400000" flipH="1" flipV="1">
                <a:off x="6636874" y="6441234"/>
                <a:ext cx="331759" cy="1588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bevel/>
                <a:headEnd type="none" w="med" len="med"/>
                <a:tailEnd type="none" w="med" len="med"/>
              </a:ln>
              <a:effectLst>
                <a:outerShdw blurRad="101600" dist="508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</p:cxnSp>
        </p:grpSp>
        <p:sp>
          <p:nvSpPr>
            <p:cNvPr id="92258" name="Line 105">
              <a:extLst>
                <a:ext uri="{FF2B5EF4-FFF2-40B4-BE49-F238E27FC236}">
                  <a16:creationId xmlns:a16="http://schemas.microsoft.com/office/drawing/2014/main" id="{9A58DAB1-32D7-968A-2EB0-5623F7B25EE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H="1">
              <a:off x="9256182" y="5916524"/>
              <a:ext cx="103332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grpSp>
          <p:nvGrpSpPr>
            <p:cNvPr id="92259" name="Group 191">
              <a:extLst>
                <a:ext uri="{FF2B5EF4-FFF2-40B4-BE49-F238E27FC236}">
                  <a16:creationId xmlns:a16="http://schemas.microsoft.com/office/drawing/2014/main" id="{F5CF28B4-B385-BDE3-B761-2643C9E45893}"/>
                </a:ext>
              </a:extLst>
            </p:cNvPr>
            <p:cNvGrpSpPr/>
            <p:nvPr/>
          </p:nvGrpSpPr>
          <p:grpSpPr>
            <a:xfrm>
              <a:off x="9327066" y="5502578"/>
              <a:ext cx="520228" cy="547583"/>
              <a:chOff x="5609898" y="11131439"/>
              <a:chExt cx="1040455" cy="1095166"/>
            </a:xfrm>
          </p:grpSpPr>
          <p:sp>
            <p:nvSpPr>
              <p:cNvPr id="92268" name="AutoShape 89">
                <a:extLst>
                  <a:ext uri="{FF2B5EF4-FFF2-40B4-BE49-F238E27FC236}">
                    <a16:creationId xmlns:a16="http://schemas.microsoft.com/office/drawing/2014/main" id="{F5C39D68-652F-8DB3-AE65-5EF4B337927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5931344" y="11621621"/>
                <a:ext cx="518706" cy="691261"/>
              </a:xfrm>
              <a:prstGeom prst="triangle">
                <a:avLst>
                  <a:gd name="adj" fmla="val 50000"/>
                </a:avLst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pPr defTabSz="544262"/>
                <a:endParaRPr lang="en-US" sz="900" dirty="0">
                  <a:latin typeface="Arial Narrow" pitchFamily="-84" charset="0"/>
                </a:endParaRPr>
              </a:p>
            </p:txBody>
          </p:sp>
          <p:sp>
            <p:nvSpPr>
              <p:cNvPr id="92269" name="Line 90">
                <a:extLst>
                  <a:ext uri="{FF2B5EF4-FFF2-40B4-BE49-F238E27FC236}">
                    <a16:creationId xmlns:a16="http://schemas.microsoft.com/office/drawing/2014/main" id="{BB2F5747-140D-E459-80A5-5FDD43F29F2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8" y="11189191"/>
                <a:ext cx="0" cy="7753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0" name="Line 91">
                <a:extLst>
                  <a:ext uri="{FF2B5EF4-FFF2-40B4-BE49-F238E27FC236}">
                    <a16:creationId xmlns:a16="http://schemas.microsoft.com/office/drawing/2014/main" id="{C08D1256-4FDF-8188-DEAC-76B8C86B8C1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650353" y="11189191"/>
                <a:ext cx="0" cy="7753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1" name="Line 92">
                <a:extLst>
                  <a:ext uri="{FF2B5EF4-FFF2-40B4-BE49-F238E27FC236}">
                    <a16:creationId xmlns:a16="http://schemas.microsoft.com/office/drawing/2014/main" id="{485981D1-B6A5-191B-52A0-CF7460DDD6C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073112" y="11445870"/>
                <a:ext cx="0" cy="17646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2" name="Line 93">
                <a:extLst>
                  <a:ext uri="{FF2B5EF4-FFF2-40B4-BE49-F238E27FC236}">
                    <a16:creationId xmlns:a16="http://schemas.microsoft.com/office/drawing/2014/main" id="{50451871-A551-213F-680A-9C6A6496F06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6187136" y="11445870"/>
                <a:ext cx="0" cy="17646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3" name="Line 94">
                <a:extLst>
                  <a:ext uri="{FF2B5EF4-FFF2-40B4-BE49-F238E27FC236}">
                    <a16:creationId xmlns:a16="http://schemas.microsoft.com/office/drawing/2014/main" id="{31977D3A-0D90-7533-8E58-5D4F3CF4121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5609898" y="11189191"/>
                <a:ext cx="29218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4" name="Line 128">
                <a:extLst>
                  <a:ext uri="{FF2B5EF4-FFF2-40B4-BE49-F238E27FC236}">
                    <a16:creationId xmlns:a16="http://schemas.microsoft.com/office/drawing/2014/main" id="{F1FF6F5E-F8CE-7F52-7D6A-07B5096077E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609898" y="11536776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5" name="Line 129">
                <a:extLst>
                  <a:ext uri="{FF2B5EF4-FFF2-40B4-BE49-F238E27FC236}">
                    <a16:creationId xmlns:a16="http://schemas.microsoft.com/office/drawing/2014/main" id="{3F79D3AF-967C-F396-72C0-2F38F86CC11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187136" y="11536776"/>
                <a:ext cx="46321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6" name="Line 130">
                <a:extLst>
                  <a:ext uri="{FF2B5EF4-FFF2-40B4-BE49-F238E27FC236}">
                    <a16:creationId xmlns:a16="http://schemas.microsoft.com/office/drawing/2014/main" id="{DAED68EA-C684-0BAC-50F1-EE2E480F97A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351044" y="11189191"/>
                <a:ext cx="29930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  <p:sp>
            <p:nvSpPr>
              <p:cNvPr id="92277" name="Line 130">
                <a:extLst>
                  <a:ext uri="{FF2B5EF4-FFF2-40B4-BE49-F238E27FC236}">
                    <a16:creationId xmlns:a16="http://schemas.microsoft.com/office/drawing/2014/main" id="{6CDD1F16-2689-53CD-3A92-1F54BD950CB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1200000" flipH="1">
                <a:off x="5918995" y="11131439"/>
                <a:ext cx="45027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 sz="900"/>
              </a:p>
            </p:txBody>
          </p:sp>
        </p:grpSp>
        <p:sp>
          <p:nvSpPr>
            <p:cNvPr id="92260" name="Line 92">
              <a:extLst>
                <a:ext uri="{FF2B5EF4-FFF2-40B4-BE49-F238E27FC236}">
                  <a16:creationId xmlns:a16="http://schemas.microsoft.com/office/drawing/2014/main" id="{0D4EEB6E-2CB0-772F-0F1E-CDC44B7A8A5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 flipV="1">
              <a:off x="10141458" y="6219757"/>
              <a:ext cx="0" cy="12423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1" name="Line 93">
              <a:extLst>
                <a:ext uri="{FF2B5EF4-FFF2-40B4-BE49-F238E27FC236}">
                  <a16:creationId xmlns:a16="http://schemas.microsoft.com/office/drawing/2014/main" id="{03532B27-F89B-FC55-6D2F-6138FA9DC1C8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 flipV="1">
              <a:off x="10141458" y="6276769"/>
              <a:ext cx="0" cy="12423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2" name="Line 129">
              <a:extLst>
                <a:ext uri="{FF2B5EF4-FFF2-40B4-BE49-F238E27FC236}">
                  <a16:creationId xmlns:a16="http://schemas.microsoft.com/office/drawing/2014/main" id="{834943DF-BECC-3B9F-A94B-2BBB9C4BC828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>
              <a:off x="10077493" y="6394111"/>
              <a:ext cx="11045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3" name="Line 94">
              <a:extLst>
                <a:ext uri="{FF2B5EF4-FFF2-40B4-BE49-F238E27FC236}">
                  <a16:creationId xmlns:a16="http://schemas.microsoft.com/office/drawing/2014/main" id="{2F12A134-37E4-4014-455A-50721F975535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 flipV="1">
              <a:off x="10052116" y="5989457"/>
              <a:ext cx="14609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4" name="Line 130">
              <a:extLst>
                <a:ext uri="{FF2B5EF4-FFF2-40B4-BE49-F238E27FC236}">
                  <a16:creationId xmlns:a16="http://schemas.microsoft.com/office/drawing/2014/main" id="{5CE33304-ECC2-5166-1F59-8D6BFBD048C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>
              <a:off x="10050335" y="6209411"/>
              <a:ext cx="14965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5" name="Line 130">
              <a:extLst>
                <a:ext uri="{FF2B5EF4-FFF2-40B4-BE49-F238E27FC236}">
                  <a16:creationId xmlns:a16="http://schemas.microsoft.com/office/drawing/2014/main" id="{0E22E6C0-603E-EB85-76C1-17F6A6A60B6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6600000" flipH="1" flipV="1">
              <a:off x="10080809" y="6055822"/>
              <a:ext cx="150532" cy="3149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6" name="Line 92">
              <a:extLst>
                <a:ext uri="{FF2B5EF4-FFF2-40B4-BE49-F238E27FC236}">
                  <a16:creationId xmlns:a16="http://schemas.microsoft.com/office/drawing/2014/main" id="{F59C73B8-4950-97F5-3844-85034E7A2FBB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 flipV="1">
              <a:off x="10141458" y="6384857"/>
              <a:ext cx="0" cy="12423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92267" name="Line 93">
              <a:extLst>
                <a:ext uri="{FF2B5EF4-FFF2-40B4-BE49-F238E27FC236}">
                  <a16:creationId xmlns:a16="http://schemas.microsoft.com/office/drawing/2014/main" id="{1E7E9CEA-B366-62D5-AE27-2900FEC30043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5400000" flipV="1">
              <a:off x="10143058" y="6449819"/>
              <a:ext cx="0" cy="7023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C2CBE-1809-0355-3EC5-6E9EEF03F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04FB6D36-649D-A3E1-30D6-776268ECD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BEF030-42A1-2146-F02B-EFB94AECEA68}"/>
              </a:ext>
            </a:extLst>
          </p:cNvPr>
          <p:cNvSpPr/>
          <p:nvPr/>
        </p:nvSpPr>
        <p:spPr>
          <a:xfrm>
            <a:off x="558152" y="4438272"/>
            <a:ext cx="5421540" cy="400110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>
              <a:buSzPct val="100000"/>
            </a:pPr>
            <a:r>
              <a:rPr lang="en-GB" sz="2000" dirty="0"/>
              <a:t>Count rate limited</a:t>
            </a:r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19D09CB-2CF5-049D-882F-2388BB27EF16}"/>
              </a:ext>
            </a:extLst>
          </p:cNvPr>
          <p:cNvSpPr/>
          <p:nvPr/>
        </p:nvSpPr>
        <p:spPr>
          <a:xfrm>
            <a:off x="6212307" y="4435491"/>
            <a:ext cx="5421538" cy="400110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>
              <a:buSzPct val="100000"/>
            </a:pPr>
            <a:r>
              <a:rPr lang="en-GB" sz="2000" dirty="0"/>
              <a:t>Dynamic range limited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84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Readout Modes</a:t>
            </a:r>
            <a:endParaRPr lang="en-GB" altLang="de-DE" dirty="0"/>
          </a:p>
        </p:txBody>
      </p:sp>
      <p:sp>
        <p:nvSpPr>
          <p:cNvPr id="48" name="Rectangle 17"/>
          <p:cNvSpPr>
            <a:spLocks noGrp="1" noChangeArrowheads="1"/>
          </p:cNvSpPr>
          <p:nvPr>
            <p:ph sz="quarter" idx="4294967295"/>
          </p:nvPr>
        </p:nvSpPr>
        <p:spPr>
          <a:xfrm>
            <a:off x="1278068" y="4005262"/>
            <a:ext cx="4104456" cy="2376487"/>
          </a:xfrm>
          <a:prstGeom prst="rect">
            <a:avLst/>
          </a:prstGeom>
        </p:spPr>
        <p:txBody>
          <a:bodyPr/>
          <a:lstStyle/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Noiseless, very large dynamic range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Stable operation, well established calibration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Fluorescence suppression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Frame rate scales with counter depth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Pile-up ≳1MHz/pixel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Soft X-ray detection prevented by noise</a:t>
            </a:r>
          </a:p>
          <a:p>
            <a:pPr marL="466725" indent="-285750"/>
            <a:endParaRPr lang="en-US" sz="1600" dirty="0"/>
          </a:p>
          <a:p>
            <a:pPr marL="466725" indent="-285750"/>
            <a:endParaRPr lang="en-US" sz="1600" dirty="0"/>
          </a:p>
        </p:txBody>
      </p:sp>
      <p:sp>
        <p:nvSpPr>
          <p:cNvPr id="47" name="Rectangle 17"/>
          <p:cNvSpPr>
            <a:spLocks noGrp="1" noChangeArrowheads="1"/>
          </p:cNvSpPr>
          <p:nvPr>
            <p:ph sz="quarter" idx="4294967295"/>
          </p:nvPr>
        </p:nvSpPr>
        <p:spPr>
          <a:xfrm>
            <a:off x="6999196" y="4015773"/>
            <a:ext cx="4951926" cy="2655887"/>
          </a:xfrm>
          <a:prstGeom prst="rect">
            <a:avLst/>
          </a:prstGeom>
        </p:spPr>
        <p:txBody>
          <a:bodyPr/>
          <a:lstStyle/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Compromise between noise and dynamic range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Works also at pulsed sources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Detection of multiple soft X-rays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Saturation for long integration times</a:t>
            </a:r>
          </a:p>
        </p:txBody>
      </p:sp>
      <p:grpSp>
        <p:nvGrpSpPr>
          <p:cNvPr id="28" name="Group 27"/>
          <p:cNvGrpSpPr>
            <a:grpSpLocks/>
          </p:cNvGrpSpPr>
          <p:nvPr/>
        </p:nvGrpSpPr>
        <p:grpSpPr>
          <a:xfrm>
            <a:off x="1350076" y="1224000"/>
            <a:ext cx="4042915" cy="1368519"/>
            <a:chOff x="1676400" y="1224000"/>
            <a:chExt cx="5775592" cy="2737036"/>
          </a:xfrm>
        </p:grpSpPr>
        <p:pic>
          <p:nvPicPr>
            <p:cNvPr id="29" name="Picture 28"/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r="9691" b="76688"/>
            <a:stretch/>
          </p:blipFill>
          <p:spPr>
            <a:xfrm>
              <a:off x="1676400" y="1224000"/>
              <a:ext cx="5775592" cy="2737036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2477479" y="2592517"/>
              <a:ext cx="936104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fluorescence</a:t>
              </a:r>
              <a:endParaRPr lang="de-CH" sz="1200" kern="1000" spc="30" dirty="0" err="1">
                <a:cs typeface="Franklin Gothic Book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996880" y="1797982"/>
              <a:ext cx="288031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5</a:t>
              </a:r>
              <a:endParaRPr lang="de-CH" sz="1200" kern="1000" spc="30" dirty="0" err="1">
                <a:cs typeface="Franklin Gothic Book"/>
              </a:endParaRPr>
            </a:p>
          </p:txBody>
        </p:sp>
      </p:grpSp>
      <p:grpSp>
        <p:nvGrpSpPr>
          <p:cNvPr id="32" name="Group 31"/>
          <p:cNvGrpSpPr>
            <a:grpSpLocks/>
          </p:cNvGrpSpPr>
          <p:nvPr/>
        </p:nvGrpSpPr>
        <p:grpSpPr>
          <a:xfrm>
            <a:off x="6982571" y="1196752"/>
            <a:ext cx="4042915" cy="1368519"/>
            <a:chOff x="1676400" y="1224000"/>
            <a:chExt cx="5775592" cy="2737036"/>
          </a:xfrm>
        </p:grpSpPr>
        <p:pic>
          <p:nvPicPr>
            <p:cNvPr id="33" name="Picture 32"/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r="9691" b="76688"/>
            <a:stretch/>
          </p:blipFill>
          <p:spPr>
            <a:xfrm>
              <a:off x="1676400" y="1224000"/>
              <a:ext cx="5775592" cy="2737036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2477479" y="2592517"/>
              <a:ext cx="936104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fluorescence</a:t>
              </a:r>
              <a:endParaRPr lang="de-CH" sz="1200" kern="1000" spc="30" dirty="0" err="1">
                <a:cs typeface="Franklin Gothic Book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5996880" y="1797982"/>
              <a:ext cx="288031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5</a:t>
              </a:r>
              <a:endParaRPr lang="de-CH" sz="1200" kern="1000" spc="30" dirty="0" err="1">
                <a:cs typeface="Franklin Gothic Book"/>
              </a:endParaRP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1350076" y="2647948"/>
            <a:ext cx="4042915" cy="1332944"/>
            <a:chOff x="1676401" y="2647949"/>
            <a:chExt cx="4042915" cy="1332944"/>
          </a:xfrm>
        </p:grpSpPr>
        <p:pic>
          <p:nvPicPr>
            <p:cNvPr id="37" name="Picture 36"/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t="25911" r="9691" b="51383"/>
            <a:stretch/>
          </p:blipFill>
          <p:spPr>
            <a:xfrm>
              <a:off x="1676401" y="2647949"/>
              <a:ext cx="4042915" cy="1332944"/>
            </a:xfrm>
            <a:prstGeom prst="rect">
              <a:avLst/>
            </a:prstGeom>
          </p:spPr>
        </p:pic>
        <p:cxnSp>
          <p:nvCxnSpPr>
            <p:cNvPr id="38" name="Straight Connector 37"/>
            <p:cNvCxnSpPr/>
            <p:nvPr/>
          </p:nvCxnSpPr>
          <p:spPr bwMode="auto">
            <a:xfrm>
              <a:off x="1751232" y="3407080"/>
              <a:ext cx="3968084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2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39" name="TextBox 38"/>
            <p:cNvSpPr txBox="1"/>
            <p:nvPr/>
          </p:nvSpPr>
          <p:spPr>
            <a:xfrm>
              <a:off x="2123728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4427984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3851920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148064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5364088" y="277254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4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982571" y="2666519"/>
            <a:ext cx="4042915" cy="1241306"/>
            <a:chOff x="1676401" y="4057650"/>
            <a:chExt cx="4042915" cy="1241306"/>
          </a:xfrm>
        </p:grpSpPr>
        <p:pic>
          <p:nvPicPr>
            <p:cNvPr id="45" name="Picture 44"/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t="51564" r="9691" b="27291"/>
            <a:stretch/>
          </p:blipFill>
          <p:spPr>
            <a:xfrm>
              <a:off x="1676401" y="4057650"/>
              <a:ext cx="4042915" cy="1241306"/>
            </a:xfrm>
            <a:prstGeom prst="rect">
              <a:avLst/>
            </a:prstGeom>
          </p:spPr>
        </p:pic>
        <p:sp>
          <p:nvSpPr>
            <p:cNvPr id="46" name="TextBox 45"/>
            <p:cNvSpPr txBox="1"/>
            <p:nvPr/>
          </p:nvSpPr>
          <p:spPr>
            <a:xfrm>
              <a:off x="5292080" y="4224516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0000CC"/>
                  </a:solidFill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0000CC"/>
                  </a:solidFill>
                  <a:cs typeface="Franklin Gothic Book"/>
                </a:rPr>
                <a:t>5.5</a:t>
              </a:r>
              <a:endParaRPr lang="de-CH" sz="1200" kern="1000" spc="30" dirty="0" err="1">
                <a:solidFill>
                  <a:srgbClr val="0000CC"/>
                </a:solidFill>
                <a:cs typeface="Franklin Gothic Book"/>
              </a:endParaRPr>
            </a:p>
          </p:txBody>
        </p:sp>
      </p:grp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64BBE8-B7C9-D4FD-4B63-17EBA4EBF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12</a:t>
            </a:fld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1FDD5-9F24-D430-6F9A-253F1BB11287}"/>
              </a:ext>
            </a:extLst>
          </p:cNvPr>
          <p:cNvSpPr/>
          <p:nvPr/>
        </p:nvSpPr>
        <p:spPr>
          <a:xfrm>
            <a:off x="558153" y="1008294"/>
            <a:ext cx="54215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Photon counting</a:t>
            </a:r>
            <a:endParaRPr lang="de-CH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DC88FE-0F27-84AF-7026-82B330AEDDE7}"/>
              </a:ext>
            </a:extLst>
          </p:cNvPr>
          <p:cNvSpPr/>
          <p:nvPr/>
        </p:nvSpPr>
        <p:spPr>
          <a:xfrm>
            <a:off x="6212307" y="1004241"/>
            <a:ext cx="54215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Charge integrating</a:t>
            </a:r>
            <a:endParaRPr lang="de-CH" b="1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65099F-F972-2FCD-53B1-AAE561B81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16EDBF-5F43-EA56-A8DD-5C0E72BC1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7133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8135127"/>
              </p:ext>
            </p:extLst>
          </p:nvPr>
        </p:nvGraphicFramePr>
        <p:xfrm>
          <a:off x="983432" y="1130246"/>
          <a:ext cx="10081120" cy="5035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1967957446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774582054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870934850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2826990243"/>
                    </a:ext>
                  </a:extLst>
                </a:gridCol>
              </a:tblGrid>
              <a:tr h="900510"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Microstrip</a:t>
                      </a:r>
                      <a:endParaRPr lang="en-US" sz="2400" dirty="0"/>
                    </a:p>
                    <a:p>
                      <a:pPr algn="ctr"/>
                      <a:r>
                        <a:rPr lang="en-US" sz="2400" dirty="0"/>
                        <a:t>1D</a:t>
                      </a:r>
                      <a:endParaRPr lang="de-CH" sz="2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Pixel</a:t>
                      </a:r>
                    </a:p>
                    <a:p>
                      <a:pPr algn="ctr"/>
                      <a:r>
                        <a:rPr lang="en-US" sz="2400" dirty="0"/>
                        <a:t>2D</a:t>
                      </a:r>
                      <a:endParaRPr lang="de-CH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582761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25/50 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75</a:t>
                      </a:r>
                      <a:r>
                        <a:rPr lang="en-US" baseline="0" dirty="0"/>
                        <a:t> </a:t>
                      </a:r>
                      <a:r>
                        <a:rPr lang="en-US" dirty="0"/>
                        <a:t>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25 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8031116"/>
                  </a:ext>
                </a:extLst>
              </a:tr>
              <a:tr h="1884394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Single photon counting</a:t>
                      </a:r>
                      <a:endParaRPr lang="de-CH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5758751"/>
                  </a:ext>
                </a:extLst>
              </a:tr>
              <a:tr h="1884394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Charge integrating</a:t>
                      </a:r>
                      <a:endParaRPr lang="de-CH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9916829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13</a:t>
            </a:fld>
            <a:endParaRPr lang="en-GB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PSI Detector portfolio</a:t>
            </a:r>
            <a:endParaRPr lang="de-CH" dirty="0"/>
          </a:p>
        </p:txBody>
      </p:sp>
      <p:sp>
        <p:nvSpPr>
          <p:cNvPr id="25" name="Line 30"/>
          <p:cNvSpPr>
            <a:spLocks noChangeShapeType="1"/>
          </p:cNvSpPr>
          <p:nvPr/>
        </p:nvSpPr>
        <p:spPr bwMode="auto">
          <a:xfrm>
            <a:off x="6493962" y="4110432"/>
            <a:ext cx="2293671" cy="491466"/>
          </a:xfrm>
          <a:prstGeom prst="line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128588">
              <a:spcBef>
                <a:spcPts val="254"/>
              </a:spcBef>
              <a:buClr>
                <a:srgbClr val="000000"/>
              </a:buClr>
              <a:buSzPct val="100000"/>
            </a:pPr>
            <a:endParaRPr lang="de-CH" sz="1181">
              <a:solidFill>
                <a:schemeClr val="accent5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5791773-F945-F31A-E674-12AAB937AA1F}"/>
              </a:ext>
            </a:extLst>
          </p:cNvPr>
          <p:cNvGrpSpPr/>
          <p:nvPr/>
        </p:nvGrpSpPr>
        <p:grpSpPr>
          <a:xfrm>
            <a:off x="3509218" y="2399631"/>
            <a:ext cx="2520000" cy="1872000"/>
            <a:chOff x="3725241" y="2688495"/>
            <a:chExt cx="2520000" cy="1872000"/>
          </a:xfrm>
        </p:grpSpPr>
        <p:pic>
          <p:nvPicPr>
            <p:cNvPr id="15" name="Picture 14"/>
            <p:cNvPicPr>
              <a:picLocks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93" r="29006"/>
            <a:stretch/>
          </p:blipFill>
          <p:spPr>
            <a:xfrm>
              <a:off x="3725241" y="2688495"/>
              <a:ext cx="2520000" cy="1872000"/>
            </a:xfrm>
            <a:prstGeom prst="rect">
              <a:avLst/>
            </a:prstGeom>
          </p:spPr>
        </p:pic>
        <p:sp>
          <p:nvSpPr>
            <p:cNvPr id="35" name="Rectangle 34"/>
            <p:cNvSpPr/>
            <p:nvPr/>
          </p:nvSpPr>
          <p:spPr>
            <a:xfrm>
              <a:off x="4660392" y="4098830"/>
              <a:ext cx="1579624" cy="461665"/>
            </a:xfrm>
            <a:prstGeom prst="rect">
              <a:avLst/>
            </a:prstGeom>
            <a:gradFill flip="none" rotWithShape="1">
              <a:gsLst>
                <a:gs pos="70000">
                  <a:srgbClr val="B9B9B9"/>
                </a:gs>
                <a:gs pos="0">
                  <a:schemeClr val="bg2"/>
                </a:gs>
                <a:gs pos="94000">
                  <a:schemeClr val="bg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MYTHEN</a:t>
              </a:r>
              <a:endParaRPr lang="en-US" sz="2400" b="1" dirty="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21CE114-D310-D6BC-843D-1FF4CB36C3E6}"/>
              </a:ext>
            </a:extLst>
          </p:cNvPr>
          <p:cNvGrpSpPr/>
          <p:nvPr/>
        </p:nvGrpSpPr>
        <p:grpSpPr>
          <a:xfrm>
            <a:off x="3503993" y="4293304"/>
            <a:ext cx="2520000" cy="1872000"/>
            <a:chOff x="3695103" y="4523009"/>
            <a:chExt cx="2520000" cy="1872000"/>
          </a:xfrm>
        </p:grpSpPr>
        <p:pic>
          <p:nvPicPr>
            <p:cNvPr id="31" name="Picture 30" descr="board_from_top4545_pyra">
              <a:extLst>
                <a:ext uri="{FF2B5EF4-FFF2-40B4-BE49-F238E27FC236}">
                  <a16:creationId xmlns:a16="http://schemas.microsoft.com/office/drawing/2014/main" id="{6478393F-76A5-E256-224D-E19318CF35F9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695103" y="4523009"/>
              <a:ext cx="2520000" cy="1872000"/>
            </a:xfrm>
            <a:prstGeom prst="rect">
              <a:avLst/>
            </a:prstGeom>
            <a:noFill/>
          </p:spPr>
        </p:pic>
        <p:sp>
          <p:nvSpPr>
            <p:cNvPr id="36" name="Rectangle 35"/>
            <p:cNvSpPr/>
            <p:nvPr/>
          </p:nvSpPr>
          <p:spPr>
            <a:xfrm>
              <a:off x="3785997" y="5933344"/>
              <a:ext cx="2429106" cy="461665"/>
            </a:xfrm>
            <a:prstGeom prst="rect">
              <a:avLst/>
            </a:prstGeom>
            <a:gradFill flip="none" rotWithShape="1">
              <a:gsLst>
                <a:gs pos="0">
                  <a:schemeClr val="tx1"/>
                </a:gs>
                <a:gs pos="94000">
                  <a:schemeClr val="tx1">
                    <a:alpha val="0"/>
                  </a:schemeClr>
                </a:gs>
              </a:gsLst>
              <a:lin ang="0" scaled="1"/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>
                  <a:solidFill>
                    <a:schemeClr val="bg1"/>
                  </a:solidFill>
                </a:rPr>
                <a:t>GOTTHARD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DC188E44-50ED-B244-4264-6626DC630ACA}"/>
              </a:ext>
            </a:extLst>
          </p:cNvPr>
          <p:cNvGrpSpPr/>
          <p:nvPr/>
        </p:nvGrpSpPr>
        <p:grpSpPr>
          <a:xfrm>
            <a:off x="8522498" y="4293304"/>
            <a:ext cx="2533489" cy="1872000"/>
            <a:chOff x="8769175" y="4582168"/>
            <a:chExt cx="2533489" cy="1872000"/>
          </a:xfrm>
        </p:grpSpPr>
        <p:pic>
          <p:nvPicPr>
            <p:cNvPr id="30" name="Grafik 17" descr="M03_T.jpg">
              <a:extLst>
                <a:ext uri="{FF2B5EF4-FFF2-40B4-BE49-F238E27FC236}">
                  <a16:creationId xmlns:a16="http://schemas.microsoft.com/office/drawing/2014/main" id="{CD76FA48-2FA9-4248-4A48-D3C827DD2E54}"/>
                </a:ext>
              </a:extLst>
            </p:cNvPr>
            <p:cNvPicPr>
              <a:picLocks/>
            </p:cNvPicPr>
            <p:nvPr/>
          </p:nvPicPr>
          <p:blipFill rotWithShape="1">
            <a:blip r:embed="rId4"/>
            <a:srcRect l="10513" r="5424" b="8670"/>
            <a:stretch/>
          </p:blipFill>
          <p:spPr>
            <a:xfrm>
              <a:off x="8782664" y="4582168"/>
              <a:ext cx="2520000" cy="187200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>
            <a:xfrm>
              <a:off x="8769175" y="5992503"/>
              <a:ext cx="2533489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MÖNCH 0.3</a:t>
              </a:r>
              <a:endParaRPr lang="en-US" sz="2400" b="1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EB334B9-1C18-6525-E732-35638D34A783}"/>
              </a:ext>
            </a:extLst>
          </p:cNvPr>
          <p:cNvGrpSpPr/>
          <p:nvPr/>
        </p:nvGrpSpPr>
        <p:grpSpPr>
          <a:xfrm>
            <a:off x="6013246" y="4293304"/>
            <a:ext cx="2520000" cy="1872000"/>
            <a:chOff x="6206317" y="4574402"/>
            <a:chExt cx="2520000" cy="1872000"/>
          </a:xfrm>
        </p:grpSpPr>
        <p:pic>
          <p:nvPicPr>
            <p:cNvPr id="16" name="Picture 15"/>
            <p:cNvPicPr>
              <a:picLocks/>
            </p:cNvPicPr>
            <p:nvPr/>
          </p:nvPicPr>
          <p:blipFill rotWithShape="1">
            <a:blip r:embed="rId5"/>
            <a:srcRect l="7023" t="3191" r="29754" b="17490"/>
            <a:stretch/>
          </p:blipFill>
          <p:spPr>
            <a:xfrm>
              <a:off x="6206317" y="4574402"/>
              <a:ext cx="2520000" cy="1872000"/>
            </a:xfrm>
            <a:prstGeom prst="rect">
              <a:avLst/>
            </a:prstGeom>
          </p:spPr>
        </p:pic>
        <p:sp>
          <p:nvSpPr>
            <p:cNvPr id="38" name="Rectangle 37"/>
            <p:cNvSpPr/>
            <p:nvPr/>
          </p:nvSpPr>
          <p:spPr>
            <a:xfrm>
              <a:off x="6667408" y="5984737"/>
              <a:ext cx="2058909" cy="461665"/>
            </a:xfrm>
            <a:prstGeom prst="rect">
              <a:avLst/>
            </a:prstGeom>
            <a:gradFill flip="none" rotWithShape="1">
              <a:gsLst>
                <a:gs pos="70000">
                  <a:srgbClr val="B9B9B9"/>
                </a:gs>
                <a:gs pos="0">
                  <a:schemeClr val="bg2"/>
                </a:gs>
                <a:gs pos="94000">
                  <a:schemeClr val="bg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JUNGFRAU</a:t>
              </a:r>
              <a:endParaRPr lang="en-US" sz="2400" b="1" dirty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6288EA9-A664-4C12-ED0D-ED082167C8BB}"/>
              </a:ext>
            </a:extLst>
          </p:cNvPr>
          <p:cNvGrpSpPr/>
          <p:nvPr/>
        </p:nvGrpSpPr>
        <p:grpSpPr>
          <a:xfrm>
            <a:off x="6013246" y="2399631"/>
            <a:ext cx="2520000" cy="1872000"/>
            <a:chOff x="6275783" y="2641409"/>
            <a:chExt cx="2520000" cy="1872000"/>
          </a:xfrm>
        </p:grpSpPr>
        <p:pic>
          <p:nvPicPr>
            <p:cNvPr id="34" name="Picture 2"/>
            <p:cNvPicPr>
              <a:picLocks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526" t="28701" r="526" b="11652"/>
            <a:stretch/>
          </p:blipFill>
          <p:spPr bwMode="auto">
            <a:xfrm>
              <a:off x="6275783" y="2641409"/>
              <a:ext cx="2520000" cy="187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38"/>
            <p:cNvSpPr/>
            <p:nvPr/>
          </p:nvSpPr>
          <p:spPr>
            <a:xfrm>
              <a:off x="6450667" y="4051744"/>
              <a:ext cx="2345116" cy="461665"/>
            </a:xfrm>
            <a:prstGeom prst="rect">
              <a:avLst/>
            </a:prstGeom>
            <a:gradFill flip="none" rotWithShape="1">
              <a:gsLst>
                <a:gs pos="70000">
                  <a:srgbClr val="B9B9B9"/>
                </a:gs>
                <a:gs pos="0">
                  <a:schemeClr val="bg2"/>
                </a:gs>
                <a:gs pos="94000">
                  <a:schemeClr val="bg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>
              <a:spAutoFit/>
            </a:bodyPr>
            <a:lstStyle/>
            <a:p>
              <a:pPr algn="ctr"/>
              <a:r>
                <a:rPr lang="de-DE" sz="2400" b="1" dirty="0"/>
                <a:t>EIGER</a:t>
              </a:r>
              <a:endParaRPr lang="en-US" sz="2400" b="1" dirty="0"/>
            </a:p>
          </p:txBody>
        </p:sp>
      </p:grp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FF779922-5F76-705E-3E3A-EDDBAE923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2D210AE-8086-95C0-DF7E-C6A16B2F9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93869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(Almost) Everything in-house</a:t>
            </a:r>
            <a:endParaRPr lang="de-CH" dirty="0"/>
          </a:p>
        </p:txBody>
      </p:sp>
      <p:sp>
        <p:nvSpPr>
          <p:cNvPr id="8" name="Arrow: U-Turn 7">
            <a:extLst>
              <a:ext uri="{FF2B5EF4-FFF2-40B4-BE49-F238E27FC236}">
                <a16:creationId xmlns:a16="http://schemas.microsoft.com/office/drawing/2014/main" id="{B90839A5-3548-F750-B9E4-BCDEB06FDD9E}"/>
              </a:ext>
            </a:extLst>
          </p:cNvPr>
          <p:cNvSpPr/>
          <p:nvPr/>
        </p:nvSpPr>
        <p:spPr bwMode="auto">
          <a:xfrm rot="5400000" flipH="1">
            <a:off x="8109435" y="2996952"/>
            <a:ext cx="4128459" cy="1536171"/>
          </a:xfrm>
          <a:prstGeom prst="uturnArrow">
            <a:avLst>
              <a:gd name="adj1" fmla="val 22277"/>
              <a:gd name="adj2" fmla="val 25000"/>
              <a:gd name="adj3" fmla="val 25000"/>
              <a:gd name="adj4" fmla="val 43750"/>
              <a:gd name="adj5" fmla="val 100000"/>
            </a:avLst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de-CH" sz="3200">
              <a:latin typeface="Times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C24D53A-EA96-A2A9-8C82-70F43CD7B61E}"/>
              </a:ext>
            </a:extLst>
          </p:cNvPr>
          <p:cNvGrpSpPr/>
          <p:nvPr/>
        </p:nvGrpSpPr>
        <p:grpSpPr>
          <a:xfrm>
            <a:off x="1775520" y="1316766"/>
            <a:ext cx="7482061" cy="4802805"/>
            <a:chOff x="1775520" y="1316766"/>
            <a:chExt cx="7482061" cy="4802805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75520" y="1316766"/>
              <a:ext cx="7482061" cy="4800533"/>
            </a:xfrm>
            <a:prstGeom prst="rect">
              <a:avLst/>
            </a:prstGeom>
          </p:spPr>
        </p:pic>
        <p:pic>
          <p:nvPicPr>
            <p:cNvPr id="6" name="Picture 5" descr="A close-up of a machine&#10;&#10;Description automatically generated">
              <a:extLst>
                <a:ext uri="{FF2B5EF4-FFF2-40B4-BE49-F238E27FC236}">
                  <a16:creationId xmlns:a16="http://schemas.microsoft.com/office/drawing/2014/main" id="{89DB7BB3-8E25-5B8C-5860-A888B35BDDB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61744" y="3164439"/>
              <a:ext cx="1966304" cy="2955132"/>
            </a:xfrm>
            <a:prstGeom prst="rect">
              <a:avLst/>
            </a:prstGeom>
          </p:spPr>
        </p:pic>
      </p:grp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55C9459-B09A-85AB-2B27-014DF7EF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14</a:t>
            </a:fld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78872C-AB80-53F2-ABF0-CE0FADBD1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B649F-BBE2-EF74-81E0-0E9576D5C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38860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The JUNGFRAU ASIC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15</a:t>
            </a:fld>
            <a:endParaRPr lang="de-CH" dirty="0"/>
          </a:p>
        </p:txBody>
      </p:sp>
      <p:pic>
        <p:nvPicPr>
          <p:cNvPr id="11" name="Picture 10" descr="A diagram of a computer circuit&#10;&#10;AI-generated content may be incorrect.">
            <a:extLst>
              <a:ext uri="{FF2B5EF4-FFF2-40B4-BE49-F238E27FC236}">
                <a16:creationId xmlns:a16="http://schemas.microsoft.com/office/drawing/2014/main" id="{E3CF5E88-AFE1-D54B-8EA9-52A6B61420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33" b="18990"/>
          <a:stretch/>
        </p:blipFill>
        <p:spPr>
          <a:xfrm>
            <a:off x="6107630" y="692696"/>
            <a:ext cx="5544616" cy="205222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0D86F8B-A77F-4246-2CDF-F8FDDDA610A8}"/>
              </a:ext>
            </a:extLst>
          </p:cNvPr>
          <p:cNvSpPr txBox="1">
            <a:spLocks/>
          </p:cNvSpPr>
          <p:nvPr/>
        </p:nvSpPr>
        <p:spPr>
          <a:xfrm>
            <a:off x="8112224" y="2602614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A. </a:t>
            </a:r>
            <a:r>
              <a:rPr lang="en-GB" sz="1400" dirty="0" err="1"/>
              <a:t>Mozzanica</a:t>
            </a:r>
            <a:r>
              <a:rPr lang="en-GB" sz="1400" dirty="0"/>
              <a:t>, 2014 [6]</a:t>
            </a:r>
            <a:endParaRPr lang="de-CH" sz="14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ED1B80D-7E44-54E8-B387-2053F91847CD}"/>
              </a:ext>
            </a:extLst>
          </p:cNvPr>
          <p:cNvGrpSpPr/>
          <p:nvPr/>
        </p:nvGrpSpPr>
        <p:grpSpPr>
          <a:xfrm>
            <a:off x="6528048" y="2974509"/>
            <a:ext cx="4320480" cy="3240360"/>
            <a:chOff x="6528048" y="2974509"/>
            <a:chExt cx="4320480" cy="3240360"/>
          </a:xfrm>
        </p:grpSpPr>
        <p:pic>
          <p:nvPicPr>
            <p:cNvPr id="8" name="Picture 7" descr="A metal box with wires and wires&#10;&#10;AI-generated content may be incorrect.">
              <a:extLst>
                <a:ext uri="{FF2B5EF4-FFF2-40B4-BE49-F238E27FC236}">
                  <a16:creationId xmlns:a16="http://schemas.microsoft.com/office/drawing/2014/main" id="{699B3597-AFAD-9487-64B5-4D2AFBFFE0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28048" y="2974509"/>
              <a:ext cx="4320480" cy="3240360"/>
            </a:xfrm>
            <a:prstGeom prst="rect">
              <a:avLst/>
            </a:prstGeom>
          </p:spPr>
        </p:pic>
        <p:sp>
          <p:nvSpPr>
            <p:cNvPr id="10" name="Inhaltsplatzhalter 2">
              <a:extLst>
                <a:ext uri="{FF2B5EF4-FFF2-40B4-BE49-F238E27FC236}">
                  <a16:creationId xmlns:a16="http://schemas.microsoft.com/office/drawing/2014/main" id="{5A932FE9-B9F3-1FCF-CD9E-EA65CFA142C1}"/>
                </a:ext>
              </a:extLst>
            </p:cNvPr>
            <p:cNvSpPr txBox="1">
              <a:spLocks/>
            </p:cNvSpPr>
            <p:nvPr/>
          </p:nvSpPr>
          <p:spPr>
            <a:xfrm>
              <a:off x="6672064" y="3071627"/>
              <a:ext cx="1292339" cy="675029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800" dirty="0"/>
                <a:t>High-Flux CZT</a:t>
              </a:r>
            </a:p>
          </p:txBody>
        </p:sp>
        <p:sp>
          <p:nvSpPr>
            <p:cNvPr id="13" name="Inhaltsplatzhalter 2">
              <a:extLst>
                <a:ext uri="{FF2B5EF4-FFF2-40B4-BE49-F238E27FC236}">
                  <a16:creationId xmlns:a16="http://schemas.microsoft.com/office/drawing/2014/main" id="{BB9635BF-3C1A-78FA-431B-7C56B49CADCB}"/>
                </a:ext>
              </a:extLst>
            </p:cNvPr>
            <p:cNvSpPr txBox="1">
              <a:spLocks/>
            </p:cNvSpPr>
            <p:nvPr/>
          </p:nvSpPr>
          <p:spPr>
            <a:xfrm>
              <a:off x="9742706" y="3071627"/>
              <a:ext cx="757755" cy="39922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800" dirty="0"/>
                <a:t>Si</a:t>
              </a:r>
            </a:p>
          </p:txBody>
        </p:sp>
        <p:sp>
          <p:nvSpPr>
            <p:cNvPr id="14" name="Inhaltsplatzhalter 2">
              <a:extLst>
                <a:ext uri="{FF2B5EF4-FFF2-40B4-BE49-F238E27FC236}">
                  <a16:creationId xmlns:a16="http://schemas.microsoft.com/office/drawing/2014/main" id="{EE5EC2E0-ADE7-F9FE-67B1-2955730F7F7F}"/>
                </a:ext>
              </a:extLst>
            </p:cNvPr>
            <p:cNvSpPr txBox="1">
              <a:spLocks/>
            </p:cNvSpPr>
            <p:nvPr/>
          </p:nvSpPr>
          <p:spPr>
            <a:xfrm>
              <a:off x="9787331" y="5342766"/>
              <a:ext cx="898924" cy="695636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800" dirty="0"/>
                <a:t>SMA for HV</a:t>
              </a:r>
            </a:p>
          </p:txBody>
        </p:sp>
        <p:sp>
          <p:nvSpPr>
            <p:cNvPr id="15" name="Inhaltsplatzhalter 2">
              <a:extLst>
                <a:ext uri="{FF2B5EF4-FFF2-40B4-BE49-F238E27FC236}">
                  <a16:creationId xmlns:a16="http://schemas.microsoft.com/office/drawing/2014/main" id="{B80477BE-4B4C-D313-F20D-F2401181D999}"/>
                </a:ext>
              </a:extLst>
            </p:cNvPr>
            <p:cNvSpPr txBox="1">
              <a:spLocks/>
            </p:cNvSpPr>
            <p:nvPr/>
          </p:nvSpPr>
          <p:spPr>
            <a:xfrm>
              <a:off x="6600056" y="5200438"/>
              <a:ext cx="1651201" cy="675029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800" dirty="0"/>
                <a:t>Spectroscopic CZT</a:t>
              </a: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63EC9E85-B535-C55C-4E2F-6847E71006E0}"/>
                </a:ext>
              </a:extLst>
            </p:cNvPr>
            <p:cNvSpPr/>
            <p:nvPr/>
          </p:nvSpPr>
          <p:spPr>
            <a:xfrm rot="1096871">
              <a:off x="7280633" y="3815793"/>
              <a:ext cx="877601" cy="348453"/>
            </a:xfrm>
            <a:prstGeom prst="rightArrow">
              <a:avLst>
                <a:gd name="adj1" fmla="val 50000"/>
                <a:gd name="adj2" fmla="val 88692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dirty="0"/>
            </a:p>
          </p:txBody>
        </p:sp>
        <p:sp>
          <p:nvSpPr>
            <p:cNvPr id="17" name="Arrow: Right 16">
              <a:extLst>
                <a:ext uri="{FF2B5EF4-FFF2-40B4-BE49-F238E27FC236}">
                  <a16:creationId xmlns:a16="http://schemas.microsoft.com/office/drawing/2014/main" id="{A4C4F6DC-53E3-E444-21AA-F359D901EF60}"/>
                </a:ext>
              </a:extLst>
            </p:cNvPr>
            <p:cNvSpPr/>
            <p:nvPr/>
          </p:nvSpPr>
          <p:spPr>
            <a:xfrm rot="19299536">
              <a:off x="7296602" y="4670319"/>
              <a:ext cx="877601" cy="348453"/>
            </a:xfrm>
            <a:prstGeom prst="rightArrow">
              <a:avLst>
                <a:gd name="adj1" fmla="val 50000"/>
                <a:gd name="adj2" fmla="val 88692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dirty="0"/>
            </a:p>
          </p:txBody>
        </p:sp>
        <p:sp>
          <p:nvSpPr>
            <p:cNvPr id="18" name="Arrow: Right 17">
              <a:extLst>
                <a:ext uri="{FF2B5EF4-FFF2-40B4-BE49-F238E27FC236}">
                  <a16:creationId xmlns:a16="http://schemas.microsoft.com/office/drawing/2014/main" id="{59DFBC90-F801-9354-D927-41EF132F3C0A}"/>
                </a:ext>
              </a:extLst>
            </p:cNvPr>
            <p:cNvSpPr/>
            <p:nvPr/>
          </p:nvSpPr>
          <p:spPr>
            <a:xfrm rot="11844968">
              <a:off x="9437037" y="4883636"/>
              <a:ext cx="877601" cy="348453"/>
            </a:xfrm>
            <a:prstGeom prst="rightArrow">
              <a:avLst>
                <a:gd name="adj1" fmla="val 50000"/>
                <a:gd name="adj2" fmla="val 88692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dirty="0"/>
            </a:p>
          </p:txBody>
        </p:sp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1E3EAC03-2351-52F3-ED58-E6DC20237F3B}"/>
                </a:ext>
              </a:extLst>
            </p:cNvPr>
            <p:cNvSpPr/>
            <p:nvPr/>
          </p:nvSpPr>
          <p:spPr>
            <a:xfrm rot="7868626">
              <a:off x="8889804" y="3506740"/>
              <a:ext cx="877601" cy="348453"/>
            </a:xfrm>
            <a:prstGeom prst="rightArrow">
              <a:avLst>
                <a:gd name="adj1" fmla="val 50000"/>
                <a:gd name="adj2" fmla="val 88692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dirty="0"/>
            </a:p>
          </p:txBody>
        </p:sp>
      </p:grpSp>
      <p:pic>
        <p:nvPicPr>
          <p:cNvPr id="3" name="Imagen 10" descr="Imagen que contiene Cuadrado&#10;&#10;Descripción generada automáticamente">
            <a:extLst>
              <a:ext uri="{FF2B5EF4-FFF2-40B4-BE49-F238E27FC236}">
                <a16:creationId xmlns:a16="http://schemas.microsoft.com/office/drawing/2014/main" id="{8D54FD0F-58F7-FCEC-12C0-522FE51871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678" y="4581128"/>
            <a:ext cx="4554071" cy="2104348"/>
          </a:xfrm>
          <a:prstGeom prst="rect">
            <a:avLst/>
          </a:prstGeom>
        </p:spPr>
      </p:pic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B5CBFA05-7365-DD64-928C-D8C0FDFE5F6F}"/>
              </a:ext>
            </a:extLst>
          </p:cNvPr>
          <p:cNvSpPr txBox="1">
            <a:spLocks/>
          </p:cNvSpPr>
          <p:nvPr/>
        </p:nvSpPr>
        <p:spPr>
          <a:xfrm>
            <a:off x="407368" y="1088740"/>
            <a:ext cx="5473926" cy="493264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Charge integrating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Low noise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Dynamic per-pixel gain switching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75 </a:t>
            </a:r>
            <a:r>
              <a:rPr lang="en-GB" sz="1800" b="1" dirty="0" err="1"/>
              <a:t>μm</a:t>
            </a:r>
            <a:r>
              <a:rPr lang="en-GB" sz="1800" b="1" dirty="0"/>
              <a:t> pitch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256 x 256 pixels </a:t>
            </a:r>
            <a:r>
              <a:rPr lang="en-GB" sz="1800" dirty="0"/>
              <a:t>per 2 x 2 cm</a:t>
            </a:r>
            <a:r>
              <a:rPr lang="en-GB" sz="1800" baseline="30000" dirty="0"/>
              <a:t>2 </a:t>
            </a:r>
            <a:r>
              <a:rPr lang="en-GB" sz="1800" dirty="0"/>
              <a:t>chip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Can resolve single photons in highest gain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/>
          </a:p>
          <a:p>
            <a:r>
              <a:rPr lang="en-GB" sz="1800" dirty="0"/>
              <a:t>JUNGFRAU’s charge integrating architecture allows us to probe sensor properties, such as the afterglow effect, in greater detail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0072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The JUNGFRAU ASIC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16</a:t>
            </a:fld>
            <a:endParaRPr lang="de-CH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2D0D7102-673C-37AF-48B2-6477DE4F7494}"/>
              </a:ext>
            </a:extLst>
          </p:cNvPr>
          <p:cNvSpPr txBox="1">
            <a:spLocks/>
          </p:cNvSpPr>
          <p:nvPr/>
        </p:nvSpPr>
        <p:spPr>
          <a:xfrm>
            <a:off x="407368" y="1088740"/>
            <a:ext cx="5400600" cy="493264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Charge integrating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Low noise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Dynamic per-pixel gain switching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75 </a:t>
            </a:r>
            <a:r>
              <a:rPr lang="en-GB" sz="1800" b="1" dirty="0" err="1"/>
              <a:t>μm</a:t>
            </a:r>
            <a:r>
              <a:rPr lang="en-GB" sz="1800" b="1" dirty="0"/>
              <a:t> pitch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dirty="0"/>
              <a:t>256 x 256 pixels </a:t>
            </a:r>
            <a:r>
              <a:rPr lang="en-GB" sz="1800" dirty="0"/>
              <a:t>per 2 x 2 cm</a:t>
            </a:r>
            <a:r>
              <a:rPr lang="en-GB" sz="1800" baseline="30000" dirty="0"/>
              <a:t>2 </a:t>
            </a:r>
            <a:r>
              <a:rPr lang="en-GB" sz="1800" dirty="0"/>
              <a:t>chip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Can resolve single photons in highest gain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/>
          </a:p>
          <a:p>
            <a:r>
              <a:rPr lang="en-GB" sz="1800" dirty="0"/>
              <a:t>JUNGFRAU’s charge integrating architecture allows us to probe sensor properties, such as the afterglow effect, in greater detail</a:t>
            </a:r>
          </a:p>
          <a:p>
            <a:endParaRPr lang="en-GB" sz="18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Large areas (16Mpixels) can be achieved by tiling modules</a:t>
            </a:r>
          </a:p>
        </p:txBody>
      </p:sp>
      <p:pic>
        <p:nvPicPr>
          <p:cNvPr id="20" name="Picture 19" descr="A diagram of several different sizes of boxes&#10;&#10;AI-generated content may be incorrect.">
            <a:extLst>
              <a:ext uri="{FF2B5EF4-FFF2-40B4-BE49-F238E27FC236}">
                <a16:creationId xmlns:a16="http://schemas.microsoft.com/office/drawing/2014/main" id="{2B1EFE2E-9512-06BB-EC37-F707839C83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088" y="2580571"/>
            <a:ext cx="5027357" cy="3596039"/>
          </a:xfrm>
          <a:prstGeom prst="rect">
            <a:avLst/>
          </a:prstGeom>
        </p:spPr>
      </p:pic>
      <p:pic>
        <p:nvPicPr>
          <p:cNvPr id="21" name="Picture 3" descr="U:\Cofund\Jungfrau02.bmp">
            <a:extLst>
              <a:ext uri="{FF2B5EF4-FFF2-40B4-BE49-F238E27FC236}">
                <a16:creationId xmlns:a16="http://schemas.microsoft.com/office/drawing/2014/main" id="{E4C4B534-05A8-0452-545E-F2403E14F7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47" t="4265" r="22649" b="16214"/>
          <a:stretch/>
        </p:blipFill>
        <p:spPr bwMode="auto">
          <a:xfrm>
            <a:off x="5375920" y="116632"/>
            <a:ext cx="3528392" cy="295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09588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38CB46DC-9A8C-6CD5-A31E-0AB107B19E86}"/>
              </a:ext>
            </a:extLst>
          </p:cNvPr>
          <p:cNvGrpSpPr>
            <a:grpSpLocks/>
          </p:cNvGrpSpPr>
          <p:nvPr/>
        </p:nvGrpSpPr>
        <p:grpSpPr>
          <a:xfrm>
            <a:off x="1199456" y="1124377"/>
            <a:ext cx="4042915" cy="1368519"/>
            <a:chOff x="1676400" y="1224000"/>
            <a:chExt cx="5775592" cy="273703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3D8D241E-C3EE-E68C-6DC0-0A82F87DDDE0}"/>
                </a:ext>
              </a:extLst>
            </p:cNvPr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r="9691" b="76688"/>
            <a:stretch/>
          </p:blipFill>
          <p:spPr>
            <a:xfrm>
              <a:off x="1676400" y="1224000"/>
              <a:ext cx="5775592" cy="2737036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DAA30AF-95B0-4915-8A9E-3C3914210E50}"/>
                </a:ext>
              </a:extLst>
            </p:cNvPr>
            <p:cNvSpPr txBox="1"/>
            <p:nvPr/>
          </p:nvSpPr>
          <p:spPr>
            <a:xfrm>
              <a:off x="2477479" y="2592517"/>
              <a:ext cx="936104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fluorescence</a:t>
              </a:r>
              <a:endParaRPr lang="de-CH" sz="1200" kern="1000" spc="30" dirty="0" err="1">
                <a:cs typeface="Franklin Gothic Book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5FD0FB3-434A-F21A-DB64-B33B59A60292}"/>
                </a:ext>
              </a:extLst>
            </p:cNvPr>
            <p:cNvSpPr txBox="1"/>
            <p:nvPr/>
          </p:nvSpPr>
          <p:spPr>
            <a:xfrm>
              <a:off x="5996880" y="1797982"/>
              <a:ext cx="288031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5</a:t>
              </a:r>
              <a:endParaRPr lang="de-CH" sz="1200" kern="1000" spc="30" dirty="0" err="1">
                <a:cs typeface="Franklin Gothic Book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F7A99C7-4392-639B-ABDE-B04FD81B7362}"/>
              </a:ext>
            </a:extLst>
          </p:cNvPr>
          <p:cNvGrpSpPr/>
          <p:nvPr/>
        </p:nvGrpSpPr>
        <p:grpSpPr>
          <a:xfrm>
            <a:off x="1199040" y="2411835"/>
            <a:ext cx="4042915" cy="1332944"/>
            <a:chOff x="1676401" y="2647949"/>
            <a:chExt cx="4042915" cy="133294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8DF848E-77B5-85AC-F7D2-D21BD644D570}"/>
                </a:ext>
              </a:extLst>
            </p:cNvPr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t="25911" r="9691" b="51383"/>
            <a:stretch/>
          </p:blipFill>
          <p:spPr>
            <a:xfrm>
              <a:off x="1676401" y="2647949"/>
              <a:ext cx="4042915" cy="1332944"/>
            </a:xfrm>
            <a:prstGeom prst="rect">
              <a:avLst/>
            </a:prstGeom>
          </p:spPr>
        </p:pic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2D6C4C1-C023-357A-EC83-B415E7E63387}"/>
                </a:ext>
              </a:extLst>
            </p:cNvPr>
            <p:cNvCxnSpPr/>
            <p:nvPr/>
          </p:nvCxnSpPr>
          <p:spPr bwMode="auto">
            <a:xfrm>
              <a:off x="1751232" y="3407080"/>
              <a:ext cx="3968084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2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4C41B47-1107-03FE-5E2C-BF2E8B366EA5}"/>
                </a:ext>
              </a:extLst>
            </p:cNvPr>
            <p:cNvSpPr txBox="1"/>
            <p:nvPr/>
          </p:nvSpPr>
          <p:spPr>
            <a:xfrm>
              <a:off x="2123728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C7A3154F-5743-8E1D-6F21-3C57D3BBB55E}"/>
                </a:ext>
              </a:extLst>
            </p:cNvPr>
            <p:cNvSpPr txBox="1"/>
            <p:nvPr/>
          </p:nvSpPr>
          <p:spPr>
            <a:xfrm>
              <a:off x="4427984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A15A956-4C6A-5D73-343C-2530B50AB09B}"/>
                </a:ext>
              </a:extLst>
            </p:cNvPr>
            <p:cNvSpPr txBox="1"/>
            <p:nvPr/>
          </p:nvSpPr>
          <p:spPr>
            <a:xfrm>
              <a:off x="3851920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C3928894-6A69-B65C-546D-0F1FAE683234}"/>
                </a:ext>
              </a:extLst>
            </p:cNvPr>
            <p:cNvSpPr txBox="1"/>
            <p:nvPr/>
          </p:nvSpPr>
          <p:spPr>
            <a:xfrm>
              <a:off x="5148064" y="313258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+1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03E2433-70E5-6B2C-E1F6-65D71AE7F945}"/>
                </a:ext>
              </a:extLst>
            </p:cNvPr>
            <p:cNvSpPr txBox="1"/>
            <p:nvPr/>
          </p:nvSpPr>
          <p:spPr>
            <a:xfrm>
              <a:off x="5364088" y="2772544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FF0000"/>
                  </a:solidFill>
                  <a:cs typeface="Franklin Gothic Book"/>
                </a:rPr>
                <a:t>4</a:t>
              </a:r>
              <a:endParaRPr lang="de-CH" sz="1200" kern="1000" spc="30" dirty="0" err="1">
                <a:solidFill>
                  <a:srgbClr val="FF0000"/>
                </a:solidFill>
                <a:cs typeface="Franklin Gothic Book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785781-224A-3A61-02BA-142AE27054FD}"/>
              </a:ext>
            </a:extLst>
          </p:cNvPr>
          <p:cNvGrpSpPr/>
          <p:nvPr/>
        </p:nvGrpSpPr>
        <p:grpSpPr>
          <a:xfrm>
            <a:off x="6769817" y="2493416"/>
            <a:ext cx="4042915" cy="1241306"/>
            <a:chOff x="1676401" y="4057650"/>
            <a:chExt cx="4042915" cy="124130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12CC0B4-A1EF-6363-80C0-3BAD9B086622}"/>
                </a:ext>
              </a:extLst>
            </p:cNvPr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t="51564" r="9691" b="27291"/>
            <a:stretch/>
          </p:blipFill>
          <p:spPr>
            <a:xfrm>
              <a:off x="1676401" y="4057650"/>
              <a:ext cx="4042915" cy="1241306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7F123F-58C8-DCF6-F561-9EFE5288DE21}"/>
                </a:ext>
              </a:extLst>
            </p:cNvPr>
            <p:cNvSpPr txBox="1"/>
            <p:nvPr/>
          </p:nvSpPr>
          <p:spPr>
            <a:xfrm>
              <a:off x="5292080" y="4224516"/>
              <a:ext cx="288032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0000CC"/>
                  </a:solidFill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solidFill>
                    <a:srgbClr val="0000CC"/>
                  </a:solidFill>
                  <a:cs typeface="Franklin Gothic Book"/>
                </a:rPr>
                <a:t>5.5</a:t>
              </a:r>
              <a:endParaRPr lang="de-CH" sz="1200" kern="1000" spc="30" dirty="0" err="1">
                <a:solidFill>
                  <a:srgbClr val="0000CC"/>
                </a:solidFill>
                <a:cs typeface="Franklin Gothic Book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26BF6D7-FAEB-4E0A-7566-25C781BACB8A}"/>
              </a:ext>
            </a:extLst>
          </p:cNvPr>
          <p:cNvGrpSpPr>
            <a:grpSpLocks/>
          </p:cNvGrpSpPr>
          <p:nvPr/>
        </p:nvGrpSpPr>
        <p:grpSpPr>
          <a:xfrm>
            <a:off x="6788008" y="1119791"/>
            <a:ext cx="4042915" cy="1368519"/>
            <a:chOff x="1676400" y="1224000"/>
            <a:chExt cx="5775592" cy="2737036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363FE95-5A19-9353-FED6-EB0E4FBA519D}"/>
                </a:ext>
              </a:extLst>
            </p:cNvPr>
            <p:cNvPicPr>
              <a:picLocks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60" r="9691" b="76688"/>
            <a:stretch/>
          </p:blipFill>
          <p:spPr>
            <a:xfrm>
              <a:off x="1676400" y="1224000"/>
              <a:ext cx="5775592" cy="2737036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524087A-05E1-A97B-40F0-D6977CC1AEF5}"/>
                </a:ext>
              </a:extLst>
            </p:cNvPr>
            <p:cNvSpPr txBox="1"/>
            <p:nvPr/>
          </p:nvSpPr>
          <p:spPr>
            <a:xfrm>
              <a:off x="2477479" y="2592517"/>
              <a:ext cx="936104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fluorescence</a:t>
              </a:r>
              <a:endParaRPr lang="de-CH" sz="1200" kern="1000" spc="30" dirty="0" err="1">
                <a:cs typeface="Franklin Gothic Book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092CFA5-9486-018C-8153-17D7E5B783C7}"/>
                </a:ext>
              </a:extLst>
            </p:cNvPr>
            <p:cNvSpPr txBox="1"/>
            <p:nvPr/>
          </p:nvSpPr>
          <p:spPr>
            <a:xfrm>
              <a:off x="5996880" y="1797982"/>
              <a:ext cx="288031" cy="36004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Total</a:t>
              </a:r>
            </a:p>
            <a:p>
              <a:pPr algn="ctr">
                <a:lnSpc>
                  <a:spcPct val="110000"/>
                </a:lnSpc>
              </a:pPr>
              <a:r>
                <a:rPr lang="en-US" sz="1200" kern="1000" spc="30" dirty="0">
                  <a:cs typeface="Franklin Gothic Book"/>
                </a:rPr>
                <a:t>5</a:t>
              </a:r>
              <a:endParaRPr lang="de-CH" sz="1200" kern="1000" spc="30" dirty="0" err="1">
                <a:cs typeface="Franklin Gothic Book"/>
              </a:endParaRPr>
            </a:p>
          </p:txBody>
        </p:sp>
      </p:grpSp>
      <p:pic>
        <p:nvPicPr>
          <p:cNvPr id="64" name="Picture 6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9454" y="2567115"/>
            <a:ext cx="3970001" cy="11389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Upgraded Light Sources: Many More Photons!</a:t>
            </a:r>
            <a:endParaRPr lang="de-CH" dirty="0"/>
          </a:p>
        </p:txBody>
      </p:sp>
      <p:sp>
        <p:nvSpPr>
          <p:cNvPr id="33" name="Rectangle 32"/>
          <p:cNvSpPr/>
          <p:nvPr/>
        </p:nvSpPr>
        <p:spPr>
          <a:xfrm>
            <a:off x="1785985" y="883938"/>
            <a:ext cx="2869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Photon counting</a:t>
            </a:r>
            <a:endParaRPr lang="de-CH" b="1" dirty="0"/>
          </a:p>
        </p:txBody>
      </p:sp>
      <p:sp>
        <p:nvSpPr>
          <p:cNvPr id="34" name="Rectangle 33"/>
          <p:cNvSpPr/>
          <p:nvPr/>
        </p:nvSpPr>
        <p:spPr>
          <a:xfrm>
            <a:off x="6793107" y="902684"/>
            <a:ext cx="4179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Charge integrating with adaptive gain   </a:t>
            </a:r>
            <a:endParaRPr lang="de-CH" b="1" dirty="0"/>
          </a:p>
        </p:txBody>
      </p:sp>
      <p:sp>
        <p:nvSpPr>
          <p:cNvPr id="35" name="Rectangle 17"/>
          <p:cNvSpPr txBox="1">
            <a:spLocks noChangeArrowheads="1"/>
          </p:cNvSpPr>
          <p:nvPr/>
        </p:nvSpPr>
        <p:spPr>
          <a:xfrm>
            <a:off x="1127448" y="3860825"/>
            <a:ext cx="4104456" cy="2376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Noiseless, very large dynamic range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Stable operation, well established calibration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Fluorescence suppression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Frame rate scales with counter depth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Pile-up ≳1MHz/pixel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Soft X-ray detection prevented by noise</a:t>
            </a:r>
          </a:p>
          <a:p>
            <a:pPr marL="466725" indent="-285750"/>
            <a:endParaRPr lang="en-US" sz="1600" dirty="0"/>
          </a:p>
          <a:p>
            <a:pPr marL="466725" indent="-285750"/>
            <a:endParaRPr lang="en-US" sz="1600" dirty="0"/>
          </a:p>
        </p:txBody>
      </p:sp>
      <p:sp>
        <p:nvSpPr>
          <p:cNvPr id="36" name="Rectangle 17"/>
          <p:cNvSpPr txBox="1">
            <a:spLocks noChangeArrowheads="1"/>
          </p:cNvSpPr>
          <p:nvPr/>
        </p:nvSpPr>
        <p:spPr>
          <a:xfrm>
            <a:off x="6456040" y="3869457"/>
            <a:ext cx="4951926" cy="26558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Single photon resolution for hard/tender X-rays</a:t>
            </a:r>
          </a:p>
          <a:p>
            <a:pPr marL="775875" lvl="1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Detection of multiple soft X-ray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Works also at pulsed sources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Dynamic range up to </a:t>
            </a:r>
            <a:r>
              <a:rPr lang="de-CH" sz="1600" dirty="0">
                <a:solidFill>
                  <a:srgbClr val="00B050"/>
                </a:solidFill>
              </a:rPr>
              <a:t>~</a:t>
            </a:r>
            <a:r>
              <a:rPr lang="en-US" sz="1600" dirty="0">
                <a:solidFill>
                  <a:srgbClr val="00B050"/>
                </a:solidFill>
              </a:rPr>
              <a:t>10</a:t>
            </a:r>
            <a:r>
              <a:rPr lang="en-US" sz="1600" baseline="30000" dirty="0">
                <a:solidFill>
                  <a:srgbClr val="00B050"/>
                </a:solidFill>
              </a:rPr>
              <a:t>4</a:t>
            </a:r>
            <a:r>
              <a:rPr lang="en-US" sz="1600" dirty="0">
                <a:solidFill>
                  <a:srgbClr val="00B050"/>
                </a:solidFill>
              </a:rPr>
              <a:t> photons/pixel/s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b="1" dirty="0">
                <a:solidFill>
                  <a:srgbClr val="00B050"/>
                </a:solidFill>
              </a:rPr>
              <a:t>Supported flux scales with frame rate</a:t>
            </a:r>
            <a:endParaRPr lang="en-US" sz="1600" dirty="0">
              <a:solidFill>
                <a:srgbClr val="00B050"/>
              </a:solidFill>
            </a:endParaRP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Saturations for long integration times 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b="1" dirty="0">
                <a:solidFill>
                  <a:srgbClr val="C00000"/>
                </a:solidFill>
              </a:rPr>
              <a:t>Challenging calibration and cumbersome data processing needs high throughput!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18A485-5475-B7CF-BEBA-BE0A3D82FF6B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789102" y="1311219"/>
            <a:ext cx="4042800" cy="1080000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0BAC10-05AC-0E38-F863-E9DF0743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17</a:t>
            </a:fld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FD3459E-96A6-9A16-32C3-56FB21333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E91B5D-DB3D-9D01-9191-006FA6776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B15BA6-1202-3360-78AA-3242D70C442A}"/>
              </a:ext>
            </a:extLst>
          </p:cNvPr>
          <p:cNvSpPr/>
          <p:nvPr/>
        </p:nvSpPr>
        <p:spPr>
          <a:xfrm>
            <a:off x="6507824" y="904293"/>
            <a:ext cx="44922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Charge integrating</a:t>
            </a:r>
            <a:endParaRPr lang="de-CH" b="1" dirty="0"/>
          </a:p>
        </p:txBody>
      </p:sp>
    </p:spTree>
    <p:extLst>
      <p:ext uri="{BB962C8B-B14F-4D97-AF65-F5344CB8AC3E}">
        <p14:creationId xmlns:p14="http://schemas.microsoft.com/office/powerpoint/2010/main" val="196640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F5F2F3-BD60-4D12-1A7F-C0EBEBB4FBEB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189104" y="1315534"/>
            <a:ext cx="4042800" cy="1080000"/>
          </a:xfrm>
          <a:prstGeom prst="rect">
            <a:avLst/>
          </a:prstGeom>
        </p:spPr>
      </p:pic>
      <p:pic>
        <p:nvPicPr>
          <p:cNvPr id="64" name="Picture 6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9454" y="2567115"/>
            <a:ext cx="3970001" cy="113890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BD424468-1F6B-A31C-6F48-EE1E544242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9164" y="2535355"/>
            <a:ext cx="4043207" cy="11379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Upgraded Light Sources: Many More Photons!</a:t>
            </a:r>
            <a:endParaRPr lang="de-CH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1217701" y="3373937"/>
            <a:ext cx="3991855" cy="0"/>
          </a:xfrm>
          <a:prstGeom prst="line">
            <a:avLst/>
          </a:prstGeom>
          <a:ln w="12700">
            <a:solidFill>
              <a:schemeClr val="accent4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217701" y="3301929"/>
            <a:ext cx="3991855" cy="0"/>
          </a:xfrm>
          <a:prstGeom prst="line">
            <a:avLst/>
          </a:prstGeom>
          <a:ln w="1270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1217701" y="3543467"/>
            <a:ext cx="3991855" cy="0"/>
          </a:xfrm>
          <a:prstGeom prst="line">
            <a:avLst/>
          </a:prstGeom>
          <a:ln w="12700">
            <a:solidFill>
              <a:schemeClr val="tx2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1785985" y="883938"/>
            <a:ext cx="2869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Photon counting</a:t>
            </a:r>
            <a:endParaRPr lang="de-CH" b="1" dirty="0"/>
          </a:p>
        </p:txBody>
      </p:sp>
      <p:sp>
        <p:nvSpPr>
          <p:cNvPr id="34" name="Rectangle 33"/>
          <p:cNvSpPr/>
          <p:nvPr/>
        </p:nvSpPr>
        <p:spPr>
          <a:xfrm>
            <a:off x="6793107" y="902684"/>
            <a:ext cx="4179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Charge integrating with adaptive gain   </a:t>
            </a:r>
            <a:endParaRPr lang="de-CH" b="1" dirty="0"/>
          </a:p>
        </p:txBody>
      </p:sp>
      <p:sp>
        <p:nvSpPr>
          <p:cNvPr id="35" name="Rectangle 17"/>
          <p:cNvSpPr txBox="1">
            <a:spLocks noChangeArrowheads="1"/>
          </p:cNvSpPr>
          <p:nvPr/>
        </p:nvSpPr>
        <p:spPr>
          <a:xfrm>
            <a:off x="1127448" y="3860825"/>
            <a:ext cx="4104456" cy="2376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Noiseless, very large dynamic range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Stable operation, well established calibration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Fluorescence suppression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Frame rate scales with counter depth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b="1" dirty="0">
                <a:solidFill>
                  <a:srgbClr val="00B050"/>
                </a:solidFill>
              </a:rPr>
              <a:t>Faster shaping, pile-up tracking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Pile-up ≳1MHz/pixel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Soft X-ray detection prevented by noise</a:t>
            </a:r>
          </a:p>
          <a:p>
            <a:pPr marL="466725" indent="-285750"/>
            <a:endParaRPr lang="en-US" sz="1600" dirty="0"/>
          </a:p>
          <a:p>
            <a:pPr marL="466725" indent="-285750"/>
            <a:endParaRPr lang="en-US" sz="1600" dirty="0"/>
          </a:p>
        </p:txBody>
      </p:sp>
      <p:sp>
        <p:nvSpPr>
          <p:cNvPr id="36" name="Rectangle 17"/>
          <p:cNvSpPr txBox="1">
            <a:spLocks noChangeArrowheads="1"/>
          </p:cNvSpPr>
          <p:nvPr/>
        </p:nvSpPr>
        <p:spPr>
          <a:xfrm>
            <a:off x="6456040" y="3869457"/>
            <a:ext cx="4951926" cy="26558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Single photon resolution for hard/tender X-rays</a:t>
            </a:r>
          </a:p>
          <a:p>
            <a:pPr marL="775875" lvl="1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Detection of multiple soft X-ray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Works also at pulsed sources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B050"/>
                </a:solidFill>
              </a:rPr>
              <a:t>Dynamic range up to </a:t>
            </a:r>
            <a:r>
              <a:rPr lang="de-CH" sz="1600" dirty="0">
                <a:solidFill>
                  <a:srgbClr val="00B050"/>
                </a:solidFill>
              </a:rPr>
              <a:t>~</a:t>
            </a:r>
            <a:r>
              <a:rPr lang="en-US" sz="1600" dirty="0">
                <a:solidFill>
                  <a:srgbClr val="00B050"/>
                </a:solidFill>
              </a:rPr>
              <a:t>10</a:t>
            </a:r>
            <a:r>
              <a:rPr lang="en-US" sz="1600" baseline="30000" dirty="0">
                <a:solidFill>
                  <a:srgbClr val="00B050"/>
                </a:solidFill>
              </a:rPr>
              <a:t>4</a:t>
            </a:r>
            <a:r>
              <a:rPr lang="en-US" sz="1600" dirty="0">
                <a:solidFill>
                  <a:srgbClr val="00B050"/>
                </a:solidFill>
              </a:rPr>
              <a:t> photons/pixel/s</a:t>
            </a:r>
          </a:p>
          <a:p>
            <a:pPr marL="523875" indent="-34290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sz="1600" b="1" dirty="0">
                <a:solidFill>
                  <a:srgbClr val="00B050"/>
                </a:solidFill>
              </a:rPr>
              <a:t>Supported flux scales with frame rate</a:t>
            </a:r>
            <a:endParaRPr lang="en-US" sz="1600" dirty="0">
              <a:solidFill>
                <a:srgbClr val="00B050"/>
              </a:solidFill>
            </a:endParaRP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dirty="0">
                <a:solidFill>
                  <a:srgbClr val="C00000"/>
                </a:solidFill>
              </a:rPr>
              <a:t>Saturations for long integration times </a:t>
            </a:r>
          </a:p>
          <a:p>
            <a:pPr marL="523875" indent="-342900">
              <a:buClr>
                <a:srgbClr val="C00000"/>
              </a:buClr>
              <a:buFont typeface="Wingdings" panose="05000000000000000000" pitchFamily="2" charset="2"/>
              <a:buChar char="û"/>
            </a:pPr>
            <a:r>
              <a:rPr lang="en-US" sz="1600" b="1" dirty="0">
                <a:solidFill>
                  <a:srgbClr val="C00000"/>
                </a:solidFill>
              </a:rPr>
              <a:t>Challenging calibration and cumbersome data processing needs high throughput!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18A485-5475-B7CF-BEBA-BE0A3D82FF6B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789102" y="1311219"/>
            <a:ext cx="4042800" cy="1080000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0BAC10-05AC-0E38-F863-E9DF0743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18</a:t>
            </a:fld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FD3459E-96A6-9A16-32C3-56FB21333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E91B5D-DB3D-9D01-9191-006FA6776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1242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146300"/>
              </p:ext>
            </p:extLst>
          </p:nvPr>
        </p:nvGraphicFramePr>
        <p:xfrm>
          <a:off x="983432" y="1088740"/>
          <a:ext cx="10081120" cy="5035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1967957446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774582054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870934850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2826990243"/>
                    </a:ext>
                  </a:extLst>
                </a:gridCol>
              </a:tblGrid>
              <a:tr h="900510"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Microstrip</a:t>
                      </a:r>
                      <a:endParaRPr lang="en-US" sz="2400" dirty="0"/>
                    </a:p>
                    <a:p>
                      <a:pPr algn="ctr"/>
                      <a:r>
                        <a:rPr lang="en-US" sz="2400" dirty="0"/>
                        <a:t>1D</a:t>
                      </a:r>
                      <a:endParaRPr lang="de-CH" sz="2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Pixel</a:t>
                      </a:r>
                    </a:p>
                    <a:p>
                      <a:pPr algn="ctr"/>
                      <a:r>
                        <a:rPr lang="en-US" sz="2400" dirty="0"/>
                        <a:t>2D</a:t>
                      </a:r>
                      <a:endParaRPr lang="de-CH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582761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25/50 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75</a:t>
                      </a:r>
                      <a:r>
                        <a:rPr lang="en-US" baseline="0" dirty="0"/>
                        <a:t> </a:t>
                      </a:r>
                      <a:r>
                        <a:rPr lang="en-US" dirty="0"/>
                        <a:t>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25 µm</a:t>
                      </a:r>
                      <a:r>
                        <a:rPr lang="en-US" baseline="0" dirty="0"/>
                        <a:t> pitch</a:t>
                      </a:r>
                      <a:endParaRPr lang="de-CH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8031116"/>
                  </a:ext>
                </a:extLst>
              </a:tr>
              <a:tr h="1884394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Single photon counting</a:t>
                      </a:r>
                      <a:endParaRPr lang="de-CH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5758751"/>
                  </a:ext>
                </a:extLst>
              </a:tr>
              <a:tr h="1884394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Charge integrating</a:t>
                      </a:r>
                      <a:endParaRPr lang="de-CH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CH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9916829"/>
                  </a:ext>
                </a:extLst>
              </a:tr>
            </a:tbl>
          </a:graphicData>
        </a:graphic>
      </p:graphicFrame>
      <p:grpSp>
        <p:nvGrpSpPr>
          <p:cNvPr id="17" name="Group 16"/>
          <p:cNvGrpSpPr>
            <a:grpSpLocks/>
          </p:cNvGrpSpPr>
          <p:nvPr/>
        </p:nvGrpSpPr>
        <p:grpSpPr>
          <a:xfrm>
            <a:off x="6013247" y="2361842"/>
            <a:ext cx="2519999" cy="1868283"/>
            <a:chOff x="6202174" y="2622141"/>
            <a:chExt cx="2533489" cy="1859764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56E47B0-0015-8A2F-97D2-32948113316B}"/>
                </a:ext>
              </a:extLst>
            </p:cNvPr>
            <p:cNvPicPr>
              <a:picLocks/>
            </p:cNvPicPr>
            <p:nvPr/>
          </p:nvPicPr>
          <p:blipFill rotWithShape="1">
            <a:blip r:embed="rId2"/>
            <a:srcRect l="40740" t="37171" r="40585" b="35316"/>
            <a:stretch/>
          </p:blipFill>
          <p:spPr>
            <a:xfrm>
              <a:off x="6240014" y="2622141"/>
              <a:ext cx="2495649" cy="1859764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>
            <a:xfrm>
              <a:off x="6202174" y="4020240"/>
              <a:ext cx="2533489" cy="461665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 anchor="ctr">
              <a:spAutoFit/>
            </a:bodyPr>
            <a:lstStyle/>
            <a:p>
              <a:pPr algn="r"/>
              <a:r>
                <a:rPr lang="de-DE" sz="2400" b="1" dirty="0"/>
                <a:t>MATTERHORN</a:t>
              </a:r>
              <a:endParaRPr lang="en-US" sz="2400" b="1" dirty="0"/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19</a:t>
            </a:fld>
            <a:endParaRPr lang="en-GB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PSI Detector portfolio</a:t>
            </a:r>
            <a:endParaRPr lang="de-CH" dirty="0"/>
          </a:p>
        </p:txBody>
      </p:sp>
      <p:sp>
        <p:nvSpPr>
          <p:cNvPr id="25" name="Line 30"/>
          <p:cNvSpPr>
            <a:spLocks noChangeShapeType="1"/>
          </p:cNvSpPr>
          <p:nvPr/>
        </p:nvSpPr>
        <p:spPr bwMode="auto">
          <a:xfrm>
            <a:off x="6277938" y="4101966"/>
            <a:ext cx="2293671" cy="491466"/>
          </a:xfrm>
          <a:prstGeom prst="line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128588">
              <a:spcBef>
                <a:spcPts val="254"/>
              </a:spcBef>
              <a:buClr>
                <a:srgbClr val="000000"/>
              </a:buClr>
              <a:buSzPct val="100000"/>
            </a:pPr>
            <a:endParaRPr lang="de-CH" sz="1181">
              <a:solidFill>
                <a:schemeClr val="accent5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5791773-F945-F31A-E674-12AAB937AA1F}"/>
              </a:ext>
            </a:extLst>
          </p:cNvPr>
          <p:cNvGrpSpPr/>
          <p:nvPr/>
        </p:nvGrpSpPr>
        <p:grpSpPr>
          <a:xfrm>
            <a:off x="3509218" y="2358125"/>
            <a:ext cx="2520000" cy="1872000"/>
            <a:chOff x="3725241" y="2688495"/>
            <a:chExt cx="2520000" cy="1872000"/>
          </a:xfrm>
        </p:grpSpPr>
        <p:pic>
          <p:nvPicPr>
            <p:cNvPr id="15" name="Picture 14"/>
            <p:cNvPicPr>
              <a:picLocks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93" r="29006"/>
            <a:stretch/>
          </p:blipFill>
          <p:spPr>
            <a:xfrm>
              <a:off x="3725241" y="2688495"/>
              <a:ext cx="2520000" cy="1872000"/>
            </a:xfrm>
            <a:prstGeom prst="rect">
              <a:avLst/>
            </a:prstGeom>
          </p:spPr>
        </p:pic>
        <p:sp>
          <p:nvSpPr>
            <p:cNvPr id="35" name="Rectangle 34"/>
            <p:cNvSpPr/>
            <p:nvPr/>
          </p:nvSpPr>
          <p:spPr>
            <a:xfrm>
              <a:off x="4660392" y="4098830"/>
              <a:ext cx="1579624" cy="461665"/>
            </a:xfrm>
            <a:prstGeom prst="rect">
              <a:avLst/>
            </a:prstGeom>
            <a:gradFill flip="none" rotWithShape="1">
              <a:gsLst>
                <a:gs pos="70000">
                  <a:srgbClr val="B9B9B9"/>
                </a:gs>
                <a:gs pos="0">
                  <a:schemeClr val="bg2"/>
                </a:gs>
                <a:gs pos="94000">
                  <a:schemeClr val="bg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MYTHEN</a:t>
              </a:r>
              <a:endParaRPr lang="en-US" sz="2400" b="1" dirty="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21CE114-D310-D6BC-843D-1FF4CB36C3E6}"/>
              </a:ext>
            </a:extLst>
          </p:cNvPr>
          <p:cNvGrpSpPr/>
          <p:nvPr/>
        </p:nvGrpSpPr>
        <p:grpSpPr>
          <a:xfrm>
            <a:off x="3503993" y="4251798"/>
            <a:ext cx="2520000" cy="1872000"/>
            <a:chOff x="3695103" y="4523009"/>
            <a:chExt cx="2520000" cy="1872000"/>
          </a:xfrm>
        </p:grpSpPr>
        <p:pic>
          <p:nvPicPr>
            <p:cNvPr id="31" name="Picture 30" descr="board_from_top4545_pyra">
              <a:extLst>
                <a:ext uri="{FF2B5EF4-FFF2-40B4-BE49-F238E27FC236}">
                  <a16:creationId xmlns:a16="http://schemas.microsoft.com/office/drawing/2014/main" id="{6478393F-76A5-E256-224D-E19318CF35F9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695103" y="4523009"/>
              <a:ext cx="2520000" cy="1872000"/>
            </a:xfrm>
            <a:prstGeom prst="rect">
              <a:avLst/>
            </a:prstGeom>
            <a:noFill/>
          </p:spPr>
        </p:pic>
        <p:sp>
          <p:nvSpPr>
            <p:cNvPr id="36" name="Rectangle 35"/>
            <p:cNvSpPr/>
            <p:nvPr/>
          </p:nvSpPr>
          <p:spPr>
            <a:xfrm>
              <a:off x="3785997" y="5933344"/>
              <a:ext cx="2429106" cy="461665"/>
            </a:xfrm>
            <a:prstGeom prst="rect">
              <a:avLst/>
            </a:prstGeom>
            <a:gradFill flip="none" rotWithShape="1">
              <a:gsLst>
                <a:gs pos="0">
                  <a:schemeClr val="tx1"/>
                </a:gs>
                <a:gs pos="94000">
                  <a:schemeClr val="tx1">
                    <a:alpha val="0"/>
                  </a:schemeClr>
                </a:gs>
              </a:gsLst>
              <a:lin ang="0" scaled="1"/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>
                  <a:solidFill>
                    <a:schemeClr val="bg1"/>
                  </a:solidFill>
                </a:rPr>
                <a:t>GOTTHARD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DC188E44-50ED-B244-4264-6626DC630ACA}"/>
              </a:ext>
            </a:extLst>
          </p:cNvPr>
          <p:cNvGrpSpPr/>
          <p:nvPr/>
        </p:nvGrpSpPr>
        <p:grpSpPr>
          <a:xfrm>
            <a:off x="8535987" y="4251798"/>
            <a:ext cx="2520000" cy="1872000"/>
            <a:chOff x="8782664" y="4582168"/>
            <a:chExt cx="2520000" cy="1872000"/>
          </a:xfrm>
        </p:grpSpPr>
        <p:pic>
          <p:nvPicPr>
            <p:cNvPr id="30" name="Grafik 17" descr="M03_T.jpg">
              <a:extLst>
                <a:ext uri="{FF2B5EF4-FFF2-40B4-BE49-F238E27FC236}">
                  <a16:creationId xmlns:a16="http://schemas.microsoft.com/office/drawing/2014/main" id="{CD76FA48-2FA9-4248-4A48-D3C827DD2E54}"/>
                </a:ext>
              </a:extLst>
            </p:cNvPr>
            <p:cNvPicPr>
              <a:picLocks/>
            </p:cNvPicPr>
            <p:nvPr/>
          </p:nvPicPr>
          <p:blipFill rotWithShape="1">
            <a:blip r:embed="rId5"/>
            <a:srcRect l="10513" r="5424" b="8670"/>
            <a:stretch/>
          </p:blipFill>
          <p:spPr>
            <a:xfrm>
              <a:off x="8782664" y="4582168"/>
              <a:ext cx="2520000" cy="187200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>
            <a:xfrm>
              <a:off x="9230267" y="5992503"/>
              <a:ext cx="2072397" cy="46166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9000">
                  <a:schemeClr val="accent2">
                    <a:alpha val="0"/>
                  </a:schemeClr>
                </a:gs>
              </a:gsLst>
              <a:path path="rect">
                <a:fillToRect l="50000" t="50000" r="50000" b="50000"/>
              </a:path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MÖNCH1.0</a:t>
              </a:r>
              <a:endParaRPr lang="en-US" sz="2400" b="1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EB334B9-1C18-6525-E732-35638D34A783}"/>
              </a:ext>
            </a:extLst>
          </p:cNvPr>
          <p:cNvGrpSpPr/>
          <p:nvPr/>
        </p:nvGrpSpPr>
        <p:grpSpPr>
          <a:xfrm>
            <a:off x="6013246" y="4251798"/>
            <a:ext cx="2520000" cy="1872000"/>
            <a:chOff x="6206317" y="4574402"/>
            <a:chExt cx="2520000" cy="1872000"/>
          </a:xfrm>
        </p:grpSpPr>
        <p:pic>
          <p:nvPicPr>
            <p:cNvPr id="16" name="Picture 15"/>
            <p:cNvPicPr>
              <a:picLocks/>
            </p:cNvPicPr>
            <p:nvPr/>
          </p:nvPicPr>
          <p:blipFill rotWithShape="1">
            <a:blip r:embed="rId6"/>
            <a:srcRect l="7023" t="3191" r="29754" b="17490"/>
            <a:stretch/>
          </p:blipFill>
          <p:spPr>
            <a:xfrm>
              <a:off x="6206317" y="4574402"/>
              <a:ext cx="2520000" cy="1872000"/>
            </a:xfrm>
            <a:prstGeom prst="rect">
              <a:avLst/>
            </a:prstGeom>
          </p:spPr>
        </p:pic>
        <p:sp>
          <p:nvSpPr>
            <p:cNvPr id="38" name="Rectangle 37"/>
            <p:cNvSpPr/>
            <p:nvPr/>
          </p:nvSpPr>
          <p:spPr>
            <a:xfrm>
              <a:off x="6667408" y="5984737"/>
              <a:ext cx="2058909" cy="461665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99000">
                  <a:schemeClr val="accent2">
                    <a:alpha val="0"/>
                  </a:schemeClr>
                </a:gs>
              </a:gsLst>
              <a:path path="rect">
                <a:fillToRect l="50000" t="50000" r="50000" b="50000"/>
              </a:path>
              <a:tileRect/>
            </a:gradFill>
          </p:spPr>
          <p:txBody>
            <a:bodyPr wrap="square">
              <a:spAutoFit/>
            </a:bodyPr>
            <a:lstStyle/>
            <a:p>
              <a:pPr algn="r"/>
              <a:r>
                <a:rPr lang="de-DE" sz="2400" b="1" dirty="0"/>
                <a:t>JUNGFRAU2</a:t>
              </a:r>
              <a:endParaRPr lang="en-US" sz="2400" b="1" dirty="0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19FE97-A390-D86C-7F03-B3992664F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503619B-F94E-EECF-CECA-696137FE1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96159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Silicon has limits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20</a:t>
            </a:fld>
            <a:endParaRPr lang="de-CH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E70AB1-2433-CAC2-C35E-7902F61400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8" t="12863" r="11331" b="3209"/>
          <a:stretch/>
        </p:blipFill>
        <p:spPr>
          <a:xfrm>
            <a:off x="3215680" y="1207685"/>
            <a:ext cx="5760640" cy="5040560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BCF3D3-12E6-C0E9-B9C5-871BA5E7C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26756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E70AB1-2433-CAC2-C35E-7902F61400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61"/>
          <a:stretch/>
        </p:blipFill>
        <p:spPr>
          <a:xfrm>
            <a:off x="5032760" y="1478045"/>
            <a:ext cx="2259032" cy="1739251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Frontiers of Photon Detectors</a:t>
            </a:r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21</a:t>
            </a:fld>
            <a:endParaRPr lang="de-CH" dirty="0"/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65CA6BB9-3B1C-F251-E466-74480B86DED3}"/>
              </a:ext>
            </a:extLst>
          </p:cNvPr>
          <p:cNvSpPr txBox="1">
            <a:spLocks/>
          </p:cNvSpPr>
          <p:nvPr/>
        </p:nvSpPr>
        <p:spPr>
          <a:xfrm>
            <a:off x="5312694" y="1024106"/>
            <a:ext cx="1637472" cy="36975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Silicon</a:t>
            </a:r>
          </a:p>
        </p:txBody>
      </p:sp>
      <p:sp>
        <p:nvSpPr>
          <p:cNvPr id="22" name="Inhaltsplatzhalter 2">
            <a:extLst>
              <a:ext uri="{FF2B5EF4-FFF2-40B4-BE49-F238E27FC236}">
                <a16:creationId xmlns:a16="http://schemas.microsoft.com/office/drawing/2014/main" id="{91D162D5-4456-B565-8EEA-320CB1D809CE}"/>
              </a:ext>
            </a:extLst>
          </p:cNvPr>
          <p:cNvSpPr txBox="1">
            <a:spLocks/>
          </p:cNvSpPr>
          <p:nvPr/>
        </p:nvSpPr>
        <p:spPr>
          <a:xfrm>
            <a:off x="1922440" y="2801645"/>
            <a:ext cx="1603162" cy="36200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LGAD</a:t>
            </a:r>
          </a:p>
        </p:txBody>
      </p:sp>
      <p:sp>
        <p:nvSpPr>
          <p:cNvPr id="23" name="Inhaltsplatzhalter 2">
            <a:extLst>
              <a:ext uri="{FF2B5EF4-FFF2-40B4-BE49-F238E27FC236}">
                <a16:creationId xmlns:a16="http://schemas.microsoft.com/office/drawing/2014/main" id="{4264FBFA-F944-49DE-D84E-0B860380CAC3}"/>
              </a:ext>
            </a:extLst>
          </p:cNvPr>
          <p:cNvSpPr txBox="1">
            <a:spLocks/>
          </p:cNvSpPr>
          <p:nvPr/>
        </p:nvSpPr>
        <p:spPr>
          <a:xfrm>
            <a:off x="9346092" y="2940062"/>
            <a:ext cx="1599544" cy="3611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High-Z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9231CAD8-78C7-5CAA-65B0-69BDB9453DB5}"/>
              </a:ext>
            </a:extLst>
          </p:cNvPr>
          <p:cNvSpPr/>
          <p:nvPr/>
        </p:nvSpPr>
        <p:spPr>
          <a:xfrm rot="1800000">
            <a:off x="6990630" y="1742956"/>
            <a:ext cx="2961441" cy="469210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29" name="Inhaltsplatzhalter 2">
            <a:extLst>
              <a:ext uri="{FF2B5EF4-FFF2-40B4-BE49-F238E27FC236}">
                <a16:creationId xmlns:a16="http://schemas.microsoft.com/office/drawing/2014/main" id="{6C1B43DA-7503-C56B-7EE0-AC54FFC4097C}"/>
              </a:ext>
            </a:extLst>
          </p:cNvPr>
          <p:cNvSpPr txBox="1">
            <a:spLocks/>
          </p:cNvSpPr>
          <p:nvPr/>
        </p:nvSpPr>
        <p:spPr>
          <a:xfrm rot="19800000">
            <a:off x="2765700" y="1415991"/>
            <a:ext cx="2232248" cy="504057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dirty="0"/>
              <a:t>Low Energy (&lt; 1 keV)</a:t>
            </a:r>
          </a:p>
        </p:txBody>
      </p:sp>
      <p:sp>
        <p:nvSpPr>
          <p:cNvPr id="30" name="Inhaltsplatzhalter 2">
            <a:extLst>
              <a:ext uri="{FF2B5EF4-FFF2-40B4-BE49-F238E27FC236}">
                <a16:creationId xmlns:a16="http://schemas.microsoft.com/office/drawing/2014/main" id="{76B4B277-573E-6AB3-E7CA-86491044E494}"/>
              </a:ext>
            </a:extLst>
          </p:cNvPr>
          <p:cNvSpPr txBox="1">
            <a:spLocks/>
          </p:cNvSpPr>
          <p:nvPr/>
        </p:nvSpPr>
        <p:spPr>
          <a:xfrm rot="1800000">
            <a:off x="7347391" y="1362372"/>
            <a:ext cx="2118248" cy="504057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dirty="0"/>
              <a:t>High Energy (&gt; 40 keV)</a:t>
            </a:r>
          </a:p>
        </p:txBody>
      </p: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18DE35FA-CA63-4241-9C39-3FA1386C831C}"/>
              </a:ext>
            </a:extLst>
          </p:cNvPr>
          <p:cNvGrpSpPr/>
          <p:nvPr/>
        </p:nvGrpSpPr>
        <p:grpSpPr>
          <a:xfrm>
            <a:off x="205518" y="3250581"/>
            <a:ext cx="2393048" cy="2626829"/>
            <a:chOff x="663564" y="1265552"/>
            <a:chExt cx="1794786" cy="1970122"/>
          </a:xfrm>
        </p:grpSpPr>
        <p:sp>
          <p:nvSpPr>
            <p:cNvPr id="163" name="Rectangle 162">
              <a:extLst>
                <a:ext uri="{FF2B5EF4-FFF2-40B4-BE49-F238E27FC236}">
                  <a16:creationId xmlns:a16="http://schemas.microsoft.com/office/drawing/2014/main" id="{21964A80-56FA-EAC3-F94E-9BE83DB5F7AF}"/>
                </a:ext>
              </a:extLst>
            </p:cNvPr>
            <p:cNvSpPr/>
            <p:nvPr/>
          </p:nvSpPr>
          <p:spPr bwMode="auto">
            <a:xfrm>
              <a:off x="1667226" y="2796320"/>
              <a:ext cx="390248" cy="159828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F6139F2F-E5FB-C7BE-E5F0-B3FCF332723A}"/>
                </a:ext>
              </a:extLst>
            </p:cNvPr>
            <p:cNvSpPr/>
            <p:nvPr/>
          </p:nvSpPr>
          <p:spPr bwMode="auto">
            <a:xfrm>
              <a:off x="1093067" y="2800526"/>
              <a:ext cx="390248" cy="159828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65" name="Rectangle 164">
              <a:extLst>
                <a:ext uri="{FF2B5EF4-FFF2-40B4-BE49-F238E27FC236}">
                  <a16:creationId xmlns:a16="http://schemas.microsoft.com/office/drawing/2014/main" id="{34E098ED-28AF-653D-A7B3-94A6F80B3779}"/>
                </a:ext>
              </a:extLst>
            </p:cNvPr>
            <p:cNvSpPr/>
            <p:nvPr/>
          </p:nvSpPr>
          <p:spPr bwMode="auto">
            <a:xfrm>
              <a:off x="899592" y="1669631"/>
              <a:ext cx="1342291" cy="1141808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66" name="Rounded Rectangle 14">
              <a:extLst>
                <a:ext uri="{FF2B5EF4-FFF2-40B4-BE49-F238E27FC236}">
                  <a16:creationId xmlns:a16="http://schemas.microsoft.com/office/drawing/2014/main" id="{CEDE7FA4-989B-0F8C-DF0F-956D25C48683}"/>
                </a:ext>
              </a:extLst>
            </p:cNvPr>
            <p:cNvSpPr/>
            <p:nvPr/>
          </p:nvSpPr>
          <p:spPr bwMode="auto">
            <a:xfrm>
              <a:off x="1088177" y="2678503"/>
              <a:ext cx="407659" cy="127069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67" name="Rounded Rectangle 15">
              <a:extLst>
                <a:ext uri="{FF2B5EF4-FFF2-40B4-BE49-F238E27FC236}">
                  <a16:creationId xmlns:a16="http://schemas.microsoft.com/office/drawing/2014/main" id="{28EEE7E3-34F6-17F1-18F8-D9DC06F69625}"/>
                </a:ext>
              </a:extLst>
            </p:cNvPr>
            <p:cNvSpPr/>
            <p:nvPr/>
          </p:nvSpPr>
          <p:spPr bwMode="auto">
            <a:xfrm>
              <a:off x="899592" y="1639082"/>
              <a:ext cx="1342291" cy="370764"/>
            </a:xfrm>
            <a:prstGeom prst="roundRect">
              <a:avLst/>
            </a:prstGeom>
            <a:solidFill>
              <a:schemeClr val="accent5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68" name="TextBox 167">
              <a:extLst>
                <a:ext uri="{FF2B5EF4-FFF2-40B4-BE49-F238E27FC236}">
                  <a16:creationId xmlns:a16="http://schemas.microsoft.com/office/drawing/2014/main" id="{ADF5B725-E99E-E6B0-832C-36DE90B0F683}"/>
                </a:ext>
              </a:extLst>
            </p:cNvPr>
            <p:cNvSpPr txBox="1"/>
            <p:nvPr/>
          </p:nvSpPr>
          <p:spPr>
            <a:xfrm>
              <a:off x="1522246" y="1684441"/>
              <a:ext cx="936104" cy="9486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000000"/>
                  </a:solidFill>
                </a:rPr>
                <a:t>n+ </a:t>
              </a:r>
              <a:endParaRPr lang="de-CH" sz="1600" dirty="0" err="1">
                <a:solidFill>
                  <a:srgbClr val="000000"/>
                </a:solidFill>
              </a:endParaRPr>
            </a:p>
          </p:txBody>
        </p:sp>
        <p:sp>
          <p:nvSpPr>
            <p:cNvPr id="169" name="TextBox 168">
              <a:extLst>
                <a:ext uri="{FF2B5EF4-FFF2-40B4-BE49-F238E27FC236}">
                  <a16:creationId xmlns:a16="http://schemas.microsoft.com/office/drawing/2014/main" id="{96B91910-43E8-8C04-35EF-972821B23F44}"/>
                </a:ext>
              </a:extLst>
            </p:cNvPr>
            <p:cNvSpPr txBox="1"/>
            <p:nvPr/>
          </p:nvSpPr>
          <p:spPr>
            <a:xfrm>
              <a:off x="1523210" y="2250507"/>
              <a:ext cx="144016" cy="17492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000000"/>
                  </a:solidFill>
                </a:rPr>
                <a:t>n- </a:t>
              </a:r>
              <a:endParaRPr lang="de-CH" sz="1600" dirty="0" err="1">
                <a:solidFill>
                  <a:srgbClr val="000000"/>
                </a:solidFill>
              </a:endParaRPr>
            </a:p>
          </p:txBody>
        </p:sp>
        <p:sp>
          <p:nvSpPr>
            <p:cNvPr id="170" name="Rectangle 169">
              <a:extLst>
                <a:ext uri="{FF2B5EF4-FFF2-40B4-BE49-F238E27FC236}">
                  <a16:creationId xmlns:a16="http://schemas.microsoft.com/office/drawing/2014/main" id="{E3AA7699-25AF-D001-22F5-2C40AEC16D22}"/>
                </a:ext>
              </a:extLst>
            </p:cNvPr>
            <p:cNvSpPr/>
            <p:nvPr/>
          </p:nvSpPr>
          <p:spPr bwMode="auto">
            <a:xfrm>
              <a:off x="899591" y="2805051"/>
              <a:ext cx="295692" cy="90015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71" name="TextBox 170">
              <a:extLst>
                <a:ext uri="{FF2B5EF4-FFF2-40B4-BE49-F238E27FC236}">
                  <a16:creationId xmlns:a16="http://schemas.microsoft.com/office/drawing/2014/main" id="{44D810F7-A5B5-10AE-8527-0F39C5EF8E9C}"/>
                </a:ext>
              </a:extLst>
            </p:cNvPr>
            <p:cNvSpPr txBox="1"/>
            <p:nvPr/>
          </p:nvSpPr>
          <p:spPr>
            <a:xfrm>
              <a:off x="1809773" y="2772158"/>
              <a:ext cx="175340" cy="20865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000000"/>
                  </a:solidFill>
                </a:rPr>
                <a:t>Al</a:t>
              </a:r>
              <a:endParaRPr lang="de-CH" sz="1600" dirty="0" err="1">
                <a:solidFill>
                  <a:srgbClr val="000000"/>
                </a:solidFill>
              </a:endParaRPr>
            </a:p>
          </p:txBody>
        </p:sp>
        <p:sp>
          <p:nvSpPr>
            <p:cNvPr id="172" name="Rounded Rectangle 20">
              <a:extLst>
                <a:ext uri="{FF2B5EF4-FFF2-40B4-BE49-F238E27FC236}">
                  <a16:creationId xmlns:a16="http://schemas.microsoft.com/office/drawing/2014/main" id="{1AFCA07D-DB2C-61CA-0CD6-B6E29315994C}"/>
                </a:ext>
              </a:extLst>
            </p:cNvPr>
            <p:cNvSpPr/>
            <p:nvPr/>
          </p:nvSpPr>
          <p:spPr bwMode="auto">
            <a:xfrm>
              <a:off x="1663065" y="2679334"/>
              <a:ext cx="407659" cy="127069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73" name="Rectangle 172">
              <a:extLst>
                <a:ext uri="{FF2B5EF4-FFF2-40B4-BE49-F238E27FC236}">
                  <a16:creationId xmlns:a16="http://schemas.microsoft.com/office/drawing/2014/main" id="{3DDAD5BE-D0AD-C0C1-B9C3-40B1D4E04DB3}"/>
                </a:ext>
              </a:extLst>
            </p:cNvPr>
            <p:cNvSpPr/>
            <p:nvPr/>
          </p:nvSpPr>
          <p:spPr bwMode="auto">
            <a:xfrm>
              <a:off x="1375032" y="2805051"/>
              <a:ext cx="394587" cy="90015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74" name="Rectangle 173">
              <a:extLst>
                <a:ext uri="{FF2B5EF4-FFF2-40B4-BE49-F238E27FC236}">
                  <a16:creationId xmlns:a16="http://schemas.microsoft.com/office/drawing/2014/main" id="{6F69DA1E-D431-5241-0188-320E834F078F}"/>
                </a:ext>
              </a:extLst>
            </p:cNvPr>
            <p:cNvSpPr/>
            <p:nvPr/>
          </p:nvSpPr>
          <p:spPr bwMode="auto">
            <a:xfrm>
              <a:off x="1949369" y="2805052"/>
              <a:ext cx="287854" cy="90015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75" name="TextBox 174">
              <a:extLst>
                <a:ext uri="{FF2B5EF4-FFF2-40B4-BE49-F238E27FC236}">
                  <a16:creationId xmlns:a16="http://schemas.microsoft.com/office/drawing/2014/main" id="{E1A933A5-2C26-33B7-14AC-CF9A163339C8}"/>
                </a:ext>
              </a:extLst>
            </p:cNvPr>
            <p:cNvSpPr txBox="1"/>
            <p:nvPr/>
          </p:nvSpPr>
          <p:spPr>
            <a:xfrm>
              <a:off x="1231882" y="2616418"/>
              <a:ext cx="936104" cy="9486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000000"/>
                  </a:solidFill>
                </a:rPr>
                <a:t>p+ </a:t>
              </a:r>
              <a:endParaRPr lang="de-CH" sz="1600" dirty="0" err="1">
                <a:solidFill>
                  <a:srgbClr val="000000"/>
                </a:solidFill>
              </a:endParaRPr>
            </a:p>
          </p:txBody>
        </p:sp>
        <p:sp>
          <p:nvSpPr>
            <p:cNvPr id="176" name="Rectangle 175">
              <a:extLst>
                <a:ext uri="{FF2B5EF4-FFF2-40B4-BE49-F238E27FC236}">
                  <a16:creationId xmlns:a16="http://schemas.microsoft.com/office/drawing/2014/main" id="{DDD2527B-2687-28EF-2FDB-92F84A0E9F7C}"/>
                </a:ext>
              </a:extLst>
            </p:cNvPr>
            <p:cNvSpPr/>
            <p:nvPr/>
          </p:nvSpPr>
          <p:spPr bwMode="auto">
            <a:xfrm>
              <a:off x="899591" y="1541570"/>
              <a:ext cx="1344516" cy="141519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77" name="TextBox 176">
              <a:extLst>
                <a:ext uri="{FF2B5EF4-FFF2-40B4-BE49-F238E27FC236}">
                  <a16:creationId xmlns:a16="http://schemas.microsoft.com/office/drawing/2014/main" id="{524EA3D3-F5CE-C6FD-A1AE-61187EFAF5BC}"/>
                </a:ext>
              </a:extLst>
            </p:cNvPr>
            <p:cNvSpPr txBox="1"/>
            <p:nvPr/>
          </p:nvSpPr>
          <p:spPr>
            <a:xfrm>
              <a:off x="1271641" y="1481593"/>
              <a:ext cx="175340" cy="20865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000000"/>
                  </a:solidFill>
                </a:rPr>
                <a:t>Al</a:t>
              </a:r>
              <a:endParaRPr lang="de-CH" sz="1600" dirty="0" err="1">
                <a:solidFill>
                  <a:srgbClr val="000000"/>
                </a:solidFill>
              </a:endParaRPr>
            </a:p>
          </p:txBody>
        </p: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393DBF16-94E1-A2B2-99BC-9BFE9A3CE12D}"/>
                </a:ext>
              </a:extLst>
            </p:cNvPr>
            <p:cNvSpPr txBox="1"/>
            <p:nvPr/>
          </p:nvSpPr>
          <p:spPr>
            <a:xfrm>
              <a:off x="898017" y="1578839"/>
              <a:ext cx="1339207" cy="16106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solidFill>
                    <a:srgbClr val="000000"/>
                  </a:solidFill>
                </a:rPr>
                <a:t>x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r>
                <a:rPr lang="en-US" sz="1333" dirty="0" err="1">
                  <a:solidFill>
                    <a:srgbClr val="000000"/>
                  </a:solidFill>
                </a:rPr>
                <a:t>x</a:t>
              </a:r>
              <a:r>
                <a:rPr lang="en-US" sz="1333" dirty="0">
                  <a:solidFill>
                    <a:srgbClr val="000000"/>
                  </a:solidFill>
                </a:rPr>
                <a:t> </a:t>
              </a:r>
              <a:endParaRPr lang="de-CH" sz="1333" dirty="0" err="1">
                <a:solidFill>
                  <a:srgbClr val="000000"/>
                </a:solidFill>
              </a:endParaRPr>
            </a:p>
          </p:txBody>
        </p:sp>
        <p:sp>
          <p:nvSpPr>
            <p:cNvPr id="179" name="Oval 178">
              <a:extLst>
                <a:ext uri="{FF2B5EF4-FFF2-40B4-BE49-F238E27FC236}">
                  <a16:creationId xmlns:a16="http://schemas.microsoft.com/office/drawing/2014/main" id="{038ED395-AF27-C13F-9B56-60E70C0D893E}"/>
                </a:ext>
              </a:extLst>
            </p:cNvPr>
            <p:cNvSpPr/>
            <p:nvPr/>
          </p:nvSpPr>
          <p:spPr bwMode="auto">
            <a:xfrm>
              <a:off x="1796524" y="2953370"/>
              <a:ext cx="184910" cy="162350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80" name="Oval 179">
              <a:extLst>
                <a:ext uri="{FF2B5EF4-FFF2-40B4-BE49-F238E27FC236}">
                  <a16:creationId xmlns:a16="http://schemas.microsoft.com/office/drawing/2014/main" id="{3E3C7525-A5A4-960D-0F0E-D828B41DB778}"/>
                </a:ext>
              </a:extLst>
            </p:cNvPr>
            <p:cNvSpPr/>
            <p:nvPr/>
          </p:nvSpPr>
          <p:spPr bwMode="auto">
            <a:xfrm>
              <a:off x="1198446" y="2952422"/>
              <a:ext cx="184910" cy="162350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81" name="Rectangle 180">
              <a:extLst>
                <a:ext uri="{FF2B5EF4-FFF2-40B4-BE49-F238E27FC236}">
                  <a16:creationId xmlns:a16="http://schemas.microsoft.com/office/drawing/2014/main" id="{D9900301-E6E4-DD4F-35B2-30584A39D644}"/>
                </a:ext>
              </a:extLst>
            </p:cNvPr>
            <p:cNvSpPr/>
            <p:nvPr/>
          </p:nvSpPr>
          <p:spPr bwMode="auto">
            <a:xfrm>
              <a:off x="892209" y="3094090"/>
              <a:ext cx="1351898" cy="141584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84">
                <a:spcBef>
                  <a:spcPct val="0"/>
                </a:spcBef>
              </a:pPr>
              <a:endParaRPr lang="de-CH" sz="3200">
                <a:solidFill>
                  <a:srgbClr val="000000"/>
                </a:solidFill>
                <a:latin typeface="Times" charset="0"/>
              </a:endParaRPr>
            </a:p>
          </p:txBody>
        </p:sp>
        <p:sp>
          <p:nvSpPr>
            <p:cNvPr id="182" name="TextBox 181">
              <a:extLst>
                <a:ext uri="{FF2B5EF4-FFF2-40B4-BE49-F238E27FC236}">
                  <a16:creationId xmlns:a16="http://schemas.microsoft.com/office/drawing/2014/main" id="{72BBAE02-EB8C-E043-52DD-F2E16B8D2C64}"/>
                </a:ext>
              </a:extLst>
            </p:cNvPr>
            <p:cNvSpPr txBox="1"/>
            <p:nvPr/>
          </p:nvSpPr>
          <p:spPr>
            <a:xfrm>
              <a:off x="1413855" y="3056728"/>
              <a:ext cx="527798" cy="17028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600" dirty="0">
                  <a:solidFill>
                    <a:srgbClr val="FFFFFF"/>
                  </a:solidFill>
                </a:rPr>
                <a:t>ASIC</a:t>
              </a:r>
              <a:endParaRPr lang="de-CH" sz="1600" dirty="0" err="1">
                <a:solidFill>
                  <a:srgbClr val="FFFFFF"/>
                </a:solidFill>
              </a:endParaRPr>
            </a:p>
          </p:txBody>
        </p:sp>
        <p:grpSp>
          <p:nvGrpSpPr>
            <p:cNvPr id="183" name="Group 182">
              <a:extLst>
                <a:ext uri="{FF2B5EF4-FFF2-40B4-BE49-F238E27FC236}">
                  <a16:creationId xmlns:a16="http://schemas.microsoft.com/office/drawing/2014/main" id="{DD80B06D-C836-16F1-841B-45FB4C80DE94}"/>
                </a:ext>
              </a:extLst>
            </p:cNvPr>
            <p:cNvGrpSpPr/>
            <p:nvPr/>
          </p:nvGrpSpPr>
          <p:grpSpPr>
            <a:xfrm>
              <a:off x="1595219" y="1265552"/>
              <a:ext cx="228600" cy="482782"/>
              <a:chOff x="2895600" y="4872231"/>
              <a:chExt cx="609600" cy="1604769"/>
            </a:xfrm>
          </p:grpSpPr>
          <p:sp>
            <p:nvSpPr>
              <p:cNvPr id="185" name="Freeform 134">
                <a:extLst>
                  <a:ext uri="{FF2B5EF4-FFF2-40B4-BE49-F238E27FC236}">
                    <a16:creationId xmlns:a16="http://schemas.microsoft.com/office/drawing/2014/main" id="{3F66CBFE-4E69-7D50-B495-A6C6F6EBAA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95600" y="4872231"/>
                <a:ext cx="533400" cy="516838"/>
              </a:xfrm>
              <a:custGeom>
                <a:avLst/>
                <a:gdLst>
                  <a:gd name="T0" fmla="*/ 380 w 757"/>
                  <a:gd name="T1" fmla="*/ 0 h 3561"/>
                  <a:gd name="T2" fmla="*/ 380 w 757"/>
                  <a:gd name="T3" fmla="*/ 42 h 3561"/>
                  <a:gd name="T4" fmla="*/ 384 w 757"/>
                  <a:gd name="T5" fmla="*/ 84 h 3561"/>
                  <a:gd name="T6" fmla="*/ 394 w 757"/>
                  <a:gd name="T7" fmla="*/ 127 h 3561"/>
                  <a:gd name="T8" fmla="*/ 409 w 757"/>
                  <a:gd name="T9" fmla="*/ 168 h 3561"/>
                  <a:gd name="T10" fmla="*/ 447 w 757"/>
                  <a:gd name="T11" fmla="*/ 253 h 3561"/>
                  <a:gd name="T12" fmla="*/ 495 w 757"/>
                  <a:gd name="T13" fmla="*/ 339 h 3561"/>
                  <a:gd name="T14" fmla="*/ 605 w 757"/>
                  <a:gd name="T15" fmla="*/ 510 h 3561"/>
                  <a:gd name="T16" fmla="*/ 658 w 757"/>
                  <a:gd name="T17" fmla="*/ 594 h 3561"/>
                  <a:gd name="T18" fmla="*/ 704 w 757"/>
                  <a:gd name="T19" fmla="*/ 680 h 3561"/>
                  <a:gd name="T20" fmla="*/ 737 w 757"/>
                  <a:gd name="T21" fmla="*/ 765 h 3561"/>
                  <a:gd name="T22" fmla="*/ 749 w 757"/>
                  <a:gd name="T23" fmla="*/ 807 h 3561"/>
                  <a:gd name="T24" fmla="*/ 755 w 757"/>
                  <a:gd name="T25" fmla="*/ 850 h 3561"/>
                  <a:gd name="T26" fmla="*/ 757 w 757"/>
                  <a:gd name="T27" fmla="*/ 891 h 3561"/>
                  <a:gd name="T28" fmla="*/ 753 w 757"/>
                  <a:gd name="T29" fmla="*/ 933 h 3561"/>
                  <a:gd name="T30" fmla="*/ 743 w 757"/>
                  <a:gd name="T31" fmla="*/ 975 h 3561"/>
                  <a:gd name="T32" fmla="*/ 726 w 757"/>
                  <a:gd name="T33" fmla="*/ 1017 h 3561"/>
                  <a:gd name="T34" fmla="*/ 700 w 757"/>
                  <a:gd name="T35" fmla="*/ 1057 h 3561"/>
                  <a:gd name="T36" fmla="*/ 669 w 757"/>
                  <a:gd name="T37" fmla="*/ 1099 h 3561"/>
                  <a:gd name="T38" fmla="*/ 627 w 757"/>
                  <a:gd name="T39" fmla="*/ 1140 h 3561"/>
                  <a:gd name="T40" fmla="*/ 578 w 757"/>
                  <a:gd name="T41" fmla="*/ 1180 h 3561"/>
                  <a:gd name="T42" fmla="*/ 449 w 757"/>
                  <a:gd name="T43" fmla="*/ 1260 h 3561"/>
                  <a:gd name="T44" fmla="*/ 278 w 757"/>
                  <a:gd name="T45" fmla="*/ 1340 h 3561"/>
                  <a:gd name="T46" fmla="*/ 195 w 757"/>
                  <a:gd name="T47" fmla="*/ 1379 h 3561"/>
                  <a:gd name="T48" fmla="*/ 129 w 757"/>
                  <a:gd name="T49" fmla="*/ 1418 h 3561"/>
                  <a:gd name="T50" fmla="*/ 78 w 757"/>
                  <a:gd name="T51" fmla="*/ 1459 h 3561"/>
                  <a:gd name="T52" fmla="*/ 40 w 757"/>
                  <a:gd name="T53" fmla="*/ 1502 h 3561"/>
                  <a:gd name="T54" fmla="*/ 15 w 757"/>
                  <a:gd name="T55" fmla="*/ 1546 h 3561"/>
                  <a:gd name="T56" fmla="*/ 2 w 757"/>
                  <a:gd name="T57" fmla="*/ 1591 h 3561"/>
                  <a:gd name="T58" fmla="*/ 0 w 757"/>
                  <a:gd name="T59" fmla="*/ 1639 h 3561"/>
                  <a:gd name="T60" fmla="*/ 7 w 757"/>
                  <a:gd name="T61" fmla="*/ 1687 h 3561"/>
                  <a:gd name="T62" fmla="*/ 23 w 757"/>
                  <a:gd name="T63" fmla="*/ 1737 h 3561"/>
                  <a:gd name="T64" fmla="*/ 47 w 757"/>
                  <a:gd name="T65" fmla="*/ 1788 h 3561"/>
                  <a:gd name="T66" fmla="*/ 113 w 757"/>
                  <a:gd name="T67" fmla="*/ 1894 h 3561"/>
                  <a:gd name="T68" fmla="*/ 287 w 757"/>
                  <a:gd name="T69" fmla="*/ 2118 h 3561"/>
                  <a:gd name="T70" fmla="*/ 380 w 757"/>
                  <a:gd name="T71" fmla="*/ 2235 h 3561"/>
                  <a:gd name="T72" fmla="*/ 464 w 757"/>
                  <a:gd name="T73" fmla="*/ 2356 h 3561"/>
                  <a:gd name="T74" fmla="*/ 532 w 757"/>
                  <a:gd name="T75" fmla="*/ 2480 h 3561"/>
                  <a:gd name="T76" fmla="*/ 558 w 757"/>
                  <a:gd name="T77" fmla="*/ 2543 h 3561"/>
                  <a:gd name="T78" fmla="*/ 576 w 757"/>
                  <a:gd name="T79" fmla="*/ 2607 h 3561"/>
                  <a:gd name="T80" fmla="*/ 585 w 757"/>
                  <a:gd name="T81" fmla="*/ 2670 h 3561"/>
                  <a:gd name="T82" fmla="*/ 585 w 757"/>
                  <a:gd name="T83" fmla="*/ 2734 h 3561"/>
                  <a:gd name="T84" fmla="*/ 575 w 757"/>
                  <a:gd name="T85" fmla="*/ 2799 h 3561"/>
                  <a:gd name="T86" fmla="*/ 553 w 757"/>
                  <a:gd name="T87" fmla="*/ 2864 h 3561"/>
                  <a:gd name="T88" fmla="*/ 519 w 757"/>
                  <a:gd name="T89" fmla="*/ 2929 h 3561"/>
                  <a:gd name="T90" fmla="*/ 471 w 757"/>
                  <a:gd name="T91" fmla="*/ 2995 h 3561"/>
                  <a:gd name="T92" fmla="*/ 408 w 757"/>
                  <a:gd name="T93" fmla="*/ 3060 h 3561"/>
                  <a:gd name="T94" fmla="*/ 329 w 757"/>
                  <a:gd name="T95" fmla="*/ 3127 h 3561"/>
                  <a:gd name="T96" fmla="*/ 451 w 757"/>
                  <a:gd name="T97" fmla="*/ 3561 h 3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757" h="3561">
                    <a:moveTo>
                      <a:pt x="380" y="0"/>
                    </a:moveTo>
                    <a:lnTo>
                      <a:pt x="380" y="42"/>
                    </a:lnTo>
                    <a:lnTo>
                      <a:pt x="384" y="84"/>
                    </a:lnTo>
                    <a:lnTo>
                      <a:pt x="394" y="127"/>
                    </a:lnTo>
                    <a:lnTo>
                      <a:pt x="409" y="168"/>
                    </a:lnTo>
                    <a:lnTo>
                      <a:pt x="447" y="253"/>
                    </a:lnTo>
                    <a:lnTo>
                      <a:pt x="495" y="339"/>
                    </a:lnTo>
                    <a:lnTo>
                      <a:pt x="605" y="510"/>
                    </a:lnTo>
                    <a:lnTo>
                      <a:pt x="658" y="594"/>
                    </a:lnTo>
                    <a:lnTo>
                      <a:pt x="704" y="680"/>
                    </a:lnTo>
                    <a:lnTo>
                      <a:pt x="737" y="765"/>
                    </a:lnTo>
                    <a:lnTo>
                      <a:pt x="749" y="807"/>
                    </a:lnTo>
                    <a:lnTo>
                      <a:pt x="755" y="850"/>
                    </a:lnTo>
                    <a:lnTo>
                      <a:pt x="757" y="891"/>
                    </a:lnTo>
                    <a:lnTo>
                      <a:pt x="753" y="933"/>
                    </a:lnTo>
                    <a:lnTo>
                      <a:pt x="743" y="975"/>
                    </a:lnTo>
                    <a:lnTo>
                      <a:pt x="726" y="1017"/>
                    </a:lnTo>
                    <a:lnTo>
                      <a:pt x="700" y="1057"/>
                    </a:lnTo>
                    <a:lnTo>
                      <a:pt x="669" y="1099"/>
                    </a:lnTo>
                    <a:lnTo>
                      <a:pt x="627" y="1140"/>
                    </a:lnTo>
                    <a:lnTo>
                      <a:pt x="578" y="1180"/>
                    </a:lnTo>
                    <a:lnTo>
                      <a:pt x="449" y="1260"/>
                    </a:lnTo>
                    <a:lnTo>
                      <a:pt x="278" y="1340"/>
                    </a:lnTo>
                    <a:lnTo>
                      <a:pt x="195" y="1379"/>
                    </a:lnTo>
                    <a:lnTo>
                      <a:pt x="129" y="1418"/>
                    </a:lnTo>
                    <a:lnTo>
                      <a:pt x="78" y="1459"/>
                    </a:lnTo>
                    <a:lnTo>
                      <a:pt x="40" y="1502"/>
                    </a:lnTo>
                    <a:lnTo>
                      <a:pt x="15" y="1546"/>
                    </a:lnTo>
                    <a:lnTo>
                      <a:pt x="2" y="1591"/>
                    </a:lnTo>
                    <a:lnTo>
                      <a:pt x="0" y="1639"/>
                    </a:lnTo>
                    <a:lnTo>
                      <a:pt x="7" y="1687"/>
                    </a:lnTo>
                    <a:lnTo>
                      <a:pt x="23" y="1737"/>
                    </a:lnTo>
                    <a:lnTo>
                      <a:pt x="47" y="1788"/>
                    </a:lnTo>
                    <a:lnTo>
                      <a:pt x="113" y="1894"/>
                    </a:lnTo>
                    <a:lnTo>
                      <a:pt x="287" y="2118"/>
                    </a:lnTo>
                    <a:lnTo>
                      <a:pt x="380" y="2235"/>
                    </a:lnTo>
                    <a:lnTo>
                      <a:pt x="464" y="2356"/>
                    </a:lnTo>
                    <a:lnTo>
                      <a:pt x="532" y="2480"/>
                    </a:lnTo>
                    <a:lnTo>
                      <a:pt x="558" y="2543"/>
                    </a:lnTo>
                    <a:lnTo>
                      <a:pt x="576" y="2607"/>
                    </a:lnTo>
                    <a:lnTo>
                      <a:pt x="585" y="2670"/>
                    </a:lnTo>
                    <a:lnTo>
                      <a:pt x="585" y="2734"/>
                    </a:lnTo>
                    <a:lnTo>
                      <a:pt x="575" y="2799"/>
                    </a:lnTo>
                    <a:lnTo>
                      <a:pt x="553" y="2864"/>
                    </a:lnTo>
                    <a:lnTo>
                      <a:pt x="519" y="2929"/>
                    </a:lnTo>
                    <a:lnTo>
                      <a:pt x="471" y="2995"/>
                    </a:lnTo>
                    <a:lnTo>
                      <a:pt x="408" y="3060"/>
                    </a:lnTo>
                    <a:lnTo>
                      <a:pt x="329" y="3127"/>
                    </a:lnTo>
                    <a:lnTo>
                      <a:pt x="451" y="3561"/>
                    </a:lnTo>
                  </a:path>
                </a:pathLst>
              </a:custGeom>
              <a:noFill/>
              <a:ln w="38100" cmpd="sng">
                <a:solidFill>
                  <a:srgbClr val="FFC000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de-CH" sz="1600"/>
              </a:p>
            </p:txBody>
          </p:sp>
          <p:sp>
            <p:nvSpPr>
              <p:cNvPr id="186" name="Freeform 135">
                <a:extLst>
                  <a:ext uri="{FF2B5EF4-FFF2-40B4-BE49-F238E27FC236}">
                    <a16:creationId xmlns:a16="http://schemas.microsoft.com/office/drawing/2014/main" id="{55544F30-2CE9-1DBB-4792-D911B1DE3A8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71800" y="5337671"/>
                <a:ext cx="457200" cy="508272"/>
              </a:xfrm>
              <a:custGeom>
                <a:avLst/>
                <a:gdLst>
                  <a:gd name="T0" fmla="*/ 380 w 757"/>
                  <a:gd name="T1" fmla="*/ 0 h 3561"/>
                  <a:gd name="T2" fmla="*/ 380 w 757"/>
                  <a:gd name="T3" fmla="*/ 42 h 3561"/>
                  <a:gd name="T4" fmla="*/ 384 w 757"/>
                  <a:gd name="T5" fmla="*/ 84 h 3561"/>
                  <a:gd name="T6" fmla="*/ 394 w 757"/>
                  <a:gd name="T7" fmla="*/ 127 h 3561"/>
                  <a:gd name="T8" fmla="*/ 409 w 757"/>
                  <a:gd name="T9" fmla="*/ 168 h 3561"/>
                  <a:gd name="T10" fmla="*/ 447 w 757"/>
                  <a:gd name="T11" fmla="*/ 253 h 3561"/>
                  <a:gd name="T12" fmla="*/ 495 w 757"/>
                  <a:gd name="T13" fmla="*/ 339 h 3561"/>
                  <a:gd name="T14" fmla="*/ 605 w 757"/>
                  <a:gd name="T15" fmla="*/ 510 h 3561"/>
                  <a:gd name="T16" fmla="*/ 658 w 757"/>
                  <a:gd name="T17" fmla="*/ 594 h 3561"/>
                  <a:gd name="T18" fmla="*/ 704 w 757"/>
                  <a:gd name="T19" fmla="*/ 680 h 3561"/>
                  <a:gd name="T20" fmla="*/ 737 w 757"/>
                  <a:gd name="T21" fmla="*/ 765 h 3561"/>
                  <a:gd name="T22" fmla="*/ 749 w 757"/>
                  <a:gd name="T23" fmla="*/ 807 h 3561"/>
                  <a:gd name="T24" fmla="*/ 755 w 757"/>
                  <a:gd name="T25" fmla="*/ 850 h 3561"/>
                  <a:gd name="T26" fmla="*/ 757 w 757"/>
                  <a:gd name="T27" fmla="*/ 891 h 3561"/>
                  <a:gd name="T28" fmla="*/ 753 w 757"/>
                  <a:gd name="T29" fmla="*/ 933 h 3561"/>
                  <a:gd name="T30" fmla="*/ 743 w 757"/>
                  <a:gd name="T31" fmla="*/ 975 h 3561"/>
                  <a:gd name="T32" fmla="*/ 726 w 757"/>
                  <a:gd name="T33" fmla="*/ 1017 h 3561"/>
                  <a:gd name="T34" fmla="*/ 700 w 757"/>
                  <a:gd name="T35" fmla="*/ 1057 h 3561"/>
                  <a:gd name="T36" fmla="*/ 669 w 757"/>
                  <a:gd name="T37" fmla="*/ 1099 h 3561"/>
                  <a:gd name="T38" fmla="*/ 627 w 757"/>
                  <a:gd name="T39" fmla="*/ 1140 h 3561"/>
                  <a:gd name="T40" fmla="*/ 578 w 757"/>
                  <a:gd name="T41" fmla="*/ 1180 h 3561"/>
                  <a:gd name="T42" fmla="*/ 449 w 757"/>
                  <a:gd name="T43" fmla="*/ 1260 h 3561"/>
                  <a:gd name="T44" fmla="*/ 278 w 757"/>
                  <a:gd name="T45" fmla="*/ 1340 h 3561"/>
                  <a:gd name="T46" fmla="*/ 195 w 757"/>
                  <a:gd name="T47" fmla="*/ 1379 h 3561"/>
                  <a:gd name="T48" fmla="*/ 129 w 757"/>
                  <a:gd name="T49" fmla="*/ 1418 h 3561"/>
                  <a:gd name="T50" fmla="*/ 78 w 757"/>
                  <a:gd name="T51" fmla="*/ 1459 h 3561"/>
                  <a:gd name="T52" fmla="*/ 40 w 757"/>
                  <a:gd name="T53" fmla="*/ 1502 h 3561"/>
                  <a:gd name="T54" fmla="*/ 15 w 757"/>
                  <a:gd name="T55" fmla="*/ 1546 h 3561"/>
                  <a:gd name="T56" fmla="*/ 2 w 757"/>
                  <a:gd name="T57" fmla="*/ 1591 h 3561"/>
                  <a:gd name="T58" fmla="*/ 0 w 757"/>
                  <a:gd name="T59" fmla="*/ 1639 h 3561"/>
                  <a:gd name="T60" fmla="*/ 7 w 757"/>
                  <a:gd name="T61" fmla="*/ 1687 h 3561"/>
                  <a:gd name="T62" fmla="*/ 23 w 757"/>
                  <a:gd name="T63" fmla="*/ 1737 h 3561"/>
                  <a:gd name="T64" fmla="*/ 47 w 757"/>
                  <a:gd name="T65" fmla="*/ 1788 h 3561"/>
                  <a:gd name="T66" fmla="*/ 113 w 757"/>
                  <a:gd name="T67" fmla="*/ 1894 h 3561"/>
                  <a:gd name="T68" fmla="*/ 287 w 757"/>
                  <a:gd name="T69" fmla="*/ 2118 h 3561"/>
                  <a:gd name="T70" fmla="*/ 380 w 757"/>
                  <a:gd name="T71" fmla="*/ 2235 h 3561"/>
                  <a:gd name="T72" fmla="*/ 464 w 757"/>
                  <a:gd name="T73" fmla="*/ 2356 h 3561"/>
                  <a:gd name="T74" fmla="*/ 532 w 757"/>
                  <a:gd name="T75" fmla="*/ 2480 h 3561"/>
                  <a:gd name="T76" fmla="*/ 558 w 757"/>
                  <a:gd name="T77" fmla="*/ 2543 h 3561"/>
                  <a:gd name="T78" fmla="*/ 576 w 757"/>
                  <a:gd name="T79" fmla="*/ 2607 h 3561"/>
                  <a:gd name="T80" fmla="*/ 585 w 757"/>
                  <a:gd name="T81" fmla="*/ 2670 h 3561"/>
                  <a:gd name="T82" fmla="*/ 585 w 757"/>
                  <a:gd name="T83" fmla="*/ 2734 h 3561"/>
                  <a:gd name="T84" fmla="*/ 575 w 757"/>
                  <a:gd name="T85" fmla="*/ 2799 h 3561"/>
                  <a:gd name="T86" fmla="*/ 553 w 757"/>
                  <a:gd name="T87" fmla="*/ 2864 h 3561"/>
                  <a:gd name="T88" fmla="*/ 519 w 757"/>
                  <a:gd name="T89" fmla="*/ 2929 h 3561"/>
                  <a:gd name="T90" fmla="*/ 471 w 757"/>
                  <a:gd name="T91" fmla="*/ 2995 h 3561"/>
                  <a:gd name="T92" fmla="*/ 408 w 757"/>
                  <a:gd name="T93" fmla="*/ 3060 h 3561"/>
                  <a:gd name="T94" fmla="*/ 329 w 757"/>
                  <a:gd name="T95" fmla="*/ 3127 h 3561"/>
                  <a:gd name="T96" fmla="*/ 451 w 757"/>
                  <a:gd name="T97" fmla="*/ 3561 h 3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757" h="3561">
                    <a:moveTo>
                      <a:pt x="380" y="0"/>
                    </a:moveTo>
                    <a:lnTo>
                      <a:pt x="380" y="42"/>
                    </a:lnTo>
                    <a:lnTo>
                      <a:pt x="384" y="84"/>
                    </a:lnTo>
                    <a:lnTo>
                      <a:pt x="394" y="127"/>
                    </a:lnTo>
                    <a:lnTo>
                      <a:pt x="409" y="168"/>
                    </a:lnTo>
                    <a:lnTo>
                      <a:pt x="447" y="253"/>
                    </a:lnTo>
                    <a:lnTo>
                      <a:pt x="495" y="339"/>
                    </a:lnTo>
                    <a:lnTo>
                      <a:pt x="605" y="510"/>
                    </a:lnTo>
                    <a:lnTo>
                      <a:pt x="658" y="594"/>
                    </a:lnTo>
                    <a:lnTo>
                      <a:pt x="704" y="680"/>
                    </a:lnTo>
                    <a:lnTo>
                      <a:pt x="737" y="765"/>
                    </a:lnTo>
                    <a:lnTo>
                      <a:pt x="749" y="807"/>
                    </a:lnTo>
                    <a:lnTo>
                      <a:pt x="755" y="850"/>
                    </a:lnTo>
                    <a:lnTo>
                      <a:pt x="757" y="891"/>
                    </a:lnTo>
                    <a:lnTo>
                      <a:pt x="753" y="933"/>
                    </a:lnTo>
                    <a:lnTo>
                      <a:pt x="743" y="975"/>
                    </a:lnTo>
                    <a:lnTo>
                      <a:pt x="726" y="1017"/>
                    </a:lnTo>
                    <a:lnTo>
                      <a:pt x="700" y="1057"/>
                    </a:lnTo>
                    <a:lnTo>
                      <a:pt x="669" y="1099"/>
                    </a:lnTo>
                    <a:lnTo>
                      <a:pt x="627" y="1140"/>
                    </a:lnTo>
                    <a:lnTo>
                      <a:pt x="578" y="1180"/>
                    </a:lnTo>
                    <a:lnTo>
                      <a:pt x="449" y="1260"/>
                    </a:lnTo>
                    <a:lnTo>
                      <a:pt x="278" y="1340"/>
                    </a:lnTo>
                    <a:lnTo>
                      <a:pt x="195" y="1379"/>
                    </a:lnTo>
                    <a:lnTo>
                      <a:pt x="129" y="1418"/>
                    </a:lnTo>
                    <a:lnTo>
                      <a:pt x="78" y="1459"/>
                    </a:lnTo>
                    <a:lnTo>
                      <a:pt x="40" y="1502"/>
                    </a:lnTo>
                    <a:lnTo>
                      <a:pt x="15" y="1546"/>
                    </a:lnTo>
                    <a:lnTo>
                      <a:pt x="2" y="1591"/>
                    </a:lnTo>
                    <a:lnTo>
                      <a:pt x="0" y="1639"/>
                    </a:lnTo>
                    <a:lnTo>
                      <a:pt x="7" y="1687"/>
                    </a:lnTo>
                    <a:lnTo>
                      <a:pt x="23" y="1737"/>
                    </a:lnTo>
                    <a:lnTo>
                      <a:pt x="47" y="1788"/>
                    </a:lnTo>
                    <a:lnTo>
                      <a:pt x="113" y="1894"/>
                    </a:lnTo>
                    <a:lnTo>
                      <a:pt x="287" y="2118"/>
                    </a:lnTo>
                    <a:lnTo>
                      <a:pt x="380" y="2235"/>
                    </a:lnTo>
                    <a:lnTo>
                      <a:pt x="464" y="2356"/>
                    </a:lnTo>
                    <a:lnTo>
                      <a:pt x="532" y="2480"/>
                    </a:lnTo>
                    <a:lnTo>
                      <a:pt x="558" y="2543"/>
                    </a:lnTo>
                    <a:lnTo>
                      <a:pt x="576" y="2607"/>
                    </a:lnTo>
                    <a:lnTo>
                      <a:pt x="585" y="2670"/>
                    </a:lnTo>
                    <a:lnTo>
                      <a:pt x="585" y="2734"/>
                    </a:lnTo>
                    <a:lnTo>
                      <a:pt x="575" y="2799"/>
                    </a:lnTo>
                    <a:lnTo>
                      <a:pt x="553" y="2864"/>
                    </a:lnTo>
                    <a:lnTo>
                      <a:pt x="519" y="2929"/>
                    </a:lnTo>
                    <a:lnTo>
                      <a:pt x="471" y="2995"/>
                    </a:lnTo>
                    <a:lnTo>
                      <a:pt x="408" y="3060"/>
                    </a:lnTo>
                    <a:lnTo>
                      <a:pt x="329" y="3127"/>
                    </a:lnTo>
                    <a:lnTo>
                      <a:pt x="451" y="3561"/>
                    </a:lnTo>
                  </a:path>
                </a:pathLst>
              </a:custGeom>
              <a:noFill/>
              <a:ln w="38100" cmpd="sng">
                <a:solidFill>
                  <a:srgbClr val="FFC000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de-CH" sz="1600"/>
              </a:p>
            </p:txBody>
          </p:sp>
          <p:sp>
            <p:nvSpPr>
              <p:cNvPr id="187" name="Freeform 136">
                <a:extLst>
                  <a:ext uri="{FF2B5EF4-FFF2-40B4-BE49-F238E27FC236}">
                    <a16:creationId xmlns:a16="http://schemas.microsoft.com/office/drawing/2014/main" id="{6B8DF365-A3BF-8139-85DD-CD58EA0A70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71800" y="5831666"/>
                <a:ext cx="533400" cy="645334"/>
              </a:xfrm>
              <a:custGeom>
                <a:avLst/>
                <a:gdLst>
                  <a:gd name="T0" fmla="*/ 380 w 757"/>
                  <a:gd name="T1" fmla="*/ 0 h 3561"/>
                  <a:gd name="T2" fmla="*/ 380 w 757"/>
                  <a:gd name="T3" fmla="*/ 42 h 3561"/>
                  <a:gd name="T4" fmla="*/ 384 w 757"/>
                  <a:gd name="T5" fmla="*/ 84 h 3561"/>
                  <a:gd name="T6" fmla="*/ 394 w 757"/>
                  <a:gd name="T7" fmla="*/ 127 h 3561"/>
                  <a:gd name="T8" fmla="*/ 409 w 757"/>
                  <a:gd name="T9" fmla="*/ 168 h 3561"/>
                  <a:gd name="T10" fmla="*/ 447 w 757"/>
                  <a:gd name="T11" fmla="*/ 253 h 3561"/>
                  <a:gd name="T12" fmla="*/ 495 w 757"/>
                  <a:gd name="T13" fmla="*/ 339 h 3561"/>
                  <a:gd name="T14" fmla="*/ 605 w 757"/>
                  <a:gd name="T15" fmla="*/ 510 h 3561"/>
                  <a:gd name="T16" fmla="*/ 658 w 757"/>
                  <a:gd name="T17" fmla="*/ 594 h 3561"/>
                  <a:gd name="T18" fmla="*/ 704 w 757"/>
                  <a:gd name="T19" fmla="*/ 680 h 3561"/>
                  <a:gd name="T20" fmla="*/ 737 w 757"/>
                  <a:gd name="T21" fmla="*/ 765 h 3561"/>
                  <a:gd name="T22" fmla="*/ 749 w 757"/>
                  <a:gd name="T23" fmla="*/ 807 h 3561"/>
                  <a:gd name="T24" fmla="*/ 755 w 757"/>
                  <a:gd name="T25" fmla="*/ 850 h 3561"/>
                  <a:gd name="T26" fmla="*/ 757 w 757"/>
                  <a:gd name="T27" fmla="*/ 891 h 3561"/>
                  <a:gd name="T28" fmla="*/ 753 w 757"/>
                  <a:gd name="T29" fmla="*/ 933 h 3561"/>
                  <a:gd name="T30" fmla="*/ 743 w 757"/>
                  <a:gd name="T31" fmla="*/ 975 h 3561"/>
                  <a:gd name="T32" fmla="*/ 726 w 757"/>
                  <a:gd name="T33" fmla="*/ 1017 h 3561"/>
                  <a:gd name="T34" fmla="*/ 700 w 757"/>
                  <a:gd name="T35" fmla="*/ 1057 h 3561"/>
                  <a:gd name="T36" fmla="*/ 669 w 757"/>
                  <a:gd name="T37" fmla="*/ 1099 h 3561"/>
                  <a:gd name="T38" fmla="*/ 627 w 757"/>
                  <a:gd name="T39" fmla="*/ 1140 h 3561"/>
                  <a:gd name="T40" fmla="*/ 578 w 757"/>
                  <a:gd name="T41" fmla="*/ 1180 h 3561"/>
                  <a:gd name="T42" fmla="*/ 449 w 757"/>
                  <a:gd name="T43" fmla="*/ 1260 h 3561"/>
                  <a:gd name="T44" fmla="*/ 278 w 757"/>
                  <a:gd name="T45" fmla="*/ 1340 h 3561"/>
                  <a:gd name="T46" fmla="*/ 195 w 757"/>
                  <a:gd name="T47" fmla="*/ 1379 h 3561"/>
                  <a:gd name="T48" fmla="*/ 129 w 757"/>
                  <a:gd name="T49" fmla="*/ 1418 h 3561"/>
                  <a:gd name="T50" fmla="*/ 78 w 757"/>
                  <a:gd name="T51" fmla="*/ 1459 h 3561"/>
                  <a:gd name="T52" fmla="*/ 40 w 757"/>
                  <a:gd name="T53" fmla="*/ 1502 h 3561"/>
                  <a:gd name="T54" fmla="*/ 15 w 757"/>
                  <a:gd name="T55" fmla="*/ 1546 h 3561"/>
                  <a:gd name="T56" fmla="*/ 2 w 757"/>
                  <a:gd name="T57" fmla="*/ 1591 h 3561"/>
                  <a:gd name="T58" fmla="*/ 0 w 757"/>
                  <a:gd name="T59" fmla="*/ 1639 h 3561"/>
                  <a:gd name="T60" fmla="*/ 7 w 757"/>
                  <a:gd name="T61" fmla="*/ 1687 h 3561"/>
                  <a:gd name="T62" fmla="*/ 23 w 757"/>
                  <a:gd name="T63" fmla="*/ 1737 h 3561"/>
                  <a:gd name="T64" fmla="*/ 47 w 757"/>
                  <a:gd name="T65" fmla="*/ 1788 h 3561"/>
                  <a:gd name="T66" fmla="*/ 113 w 757"/>
                  <a:gd name="T67" fmla="*/ 1894 h 3561"/>
                  <a:gd name="T68" fmla="*/ 287 w 757"/>
                  <a:gd name="T69" fmla="*/ 2118 h 3561"/>
                  <a:gd name="T70" fmla="*/ 380 w 757"/>
                  <a:gd name="T71" fmla="*/ 2235 h 3561"/>
                  <a:gd name="T72" fmla="*/ 464 w 757"/>
                  <a:gd name="T73" fmla="*/ 2356 h 3561"/>
                  <a:gd name="T74" fmla="*/ 532 w 757"/>
                  <a:gd name="T75" fmla="*/ 2480 h 3561"/>
                  <a:gd name="T76" fmla="*/ 558 w 757"/>
                  <a:gd name="T77" fmla="*/ 2543 h 3561"/>
                  <a:gd name="T78" fmla="*/ 576 w 757"/>
                  <a:gd name="T79" fmla="*/ 2607 h 3561"/>
                  <a:gd name="T80" fmla="*/ 585 w 757"/>
                  <a:gd name="T81" fmla="*/ 2670 h 3561"/>
                  <a:gd name="T82" fmla="*/ 585 w 757"/>
                  <a:gd name="T83" fmla="*/ 2734 h 3561"/>
                  <a:gd name="T84" fmla="*/ 575 w 757"/>
                  <a:gd name="T85" fmla="*/ 2799 h 3561"/>
                  <a:gd name="T86" fmla="*/ 553 w 757"/>
                  <a:gd name="T87" fmla="*/ 2864 h 3561"/>
                  <a:gd name="T88" fmla="*/ 519 w 757"/>
                  <a:gd name="T89" fmla="*/ 2929 h 3561"/>
                  <a:gd name="T90" fmla="*/ 471 w 757"/>
                  <a:gd name="T91" fmla="*/ 2995 h 3561"/>
                  <a:gd name="T92" fmla="*/ 408 w 757"/>
                  <a:gd name="T93" fmla="*/ 3060 h 3561"/>
                  <a:gd name="T94" fmla="*/ 329 w 757"/>
                  <a:gd name="T95" fmla="*/ 3127 h 3561"/>
                  <a:gd name="T96" fmla="*/ 451 w 757"/>
                  <a:gd name="T97" fmla="*/ 3561 h 3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757" h="3561">
                    <a:moveTo>
                      <a:pt x="380" y="0"/>
                    </a:moveTo>
                    <a:lnTo>
                      <a:pt x="380" y="42"/>
                    </a:lnTo>
                    <a:lnTo>
                      <a:pt x="384" y="84"/>
                    </a:lnTo>
                    <a:lnTo>
                      <a:pt x="394" y="127"/>
                    </a:lnTo>
                    <a:lnTo>
                      <a:pt x="409" y="168"/>
                    </a:lnTo>
                    <a:lnTo>
                      <a:pt x="447" y="253"/>
                    </a:lnTo>
                    <a:lnTo>
                      <a:pt x="495" y="339"/>
                    </a:lnTo>
                    <a:lnTo>
                      <a:pt x="605" y="510"/>
                    </a:lnTo>
                    <a:lnTo>
                      <a:pt x="658" y="594"/>
                    </a:lnTo>
                    <a:lnTo>
                      <a:pt x="704" y="680"/>
                    </a:lnTo>
                    <a:lnTo>
                      <a:pt x="737" y="765"/>
                    </a:lnTo>
                    <a:lnTo>
                      <a:pt x="749" y="807"/>
                    </a:lnTo>
                    <a:lnTo>
                      <a:pt x="755" y="850"/>
                    </a:lnTo>
                    <a:lnTo>
                      <a:pt x="757" y="891"/>
                    </a:lnTo>
                    <a:lnTo>
                      <a:pt x="753" y="933"/>
                    </a:lnTo>
                    <a:lnTo>
                      <a:pt x="743" y="975"/>
                    </a:lnTo>
                    <a:lnTo>
                      <a:pt x="726" y="1017"/>
                    </a:lnTo>
                    <a:lnTo>
                      <a:pt x="700" y="1057"/>
                    </a:lnTo>
                    <a:lnTo>
                      <a:pt x="669" y="1099"/>
                    </a:lnTo>
                    <a:lnTo>
                      <a:pt x="627" y="1140"/>
                    </a:lnTo>
                    <a:lnTo>
                      <a:pt x="578" y="1180"/>
                    </a:lnTo>
                    <a:lnTo>
                      <a:pt x="449" y="1260"/>
                    </a:lnTo>
                    <a:lnTo>
                      <a:pt x="278" y="1340"/>
                    </a:lnTo>
                    <a:lnTo>
                      <a:pt x="195" y="1379"/>
                    </a:lnTo>
                    <a:lnTo>
                      <a:pt x="129" y="1418"/>
                    </a:lnTo>
                    <a:lnTo>
                      <a:pt x="78" y="1459"/>
                    </a:lnTo>
                    <a:lnTo>
                      <a:pt x="40" y="1502"/>
                    </a:lnTo>
                    <a:lnTo>
                      <a:pt x="15" y="1546"/>
                    </a:lnTo>
                    <a:lnTo>
                      <a:pt x="2" y="1591"/>
                    </a:lnTo>
                    <a:lnTo>
                      <a:pt x="0" y="1639"/>
                    </a:lnTo>
                    <a:lnTo>
                      <a:pt x="7" y="1687"/>
                    </a:lnTo>
                    <a:lnTo>
                      <a:pt x="23" y="1737"/>
                    </a:lnTo>
                    <a:lnTo>
                      <a:pt x="47" y="1788"/>
                    </a:lnTo>
                    <a:lnTo>
                      <a:pt x="113" y="1894"/>
                    </a:lnTo>
                    <a:lnTo>
                      <a:pt x="287" y="2118"/>
                    </a:lnTo>
                    <a:lnTo>
                      <a:pt x="380" y="2235"/>
                    </a:lnTo>
                    <a:lnTo>
                      <a:pt x="464" y="2356"/>
                    </a:lnTo>
                    <a:lnTo>
                      <a:pt x="532" y="2480"/>
                    </a:lnTo>
                    <a:lnTo>
                      <a:pt x="558" y="2543"/>
                    </a:lnTo>
                    <a:lnTo>
                      <a:pt x="576" y="2607"/>
                    </a:lnTo>
                    <a:lnTo>
                      <a:pt x="585" y="2670"/>
                    </a:lnTo>
                    <a:lnTo>
                      <a:pt x="585" y="2734"/>
                    </a:lnTo>
                    <a:lnTo>
                      <a:pt x="575" y="2799"/>
                    </a:lnTo>
                    <a:lnTo>
                      <a:pt x="553" y="2864"/>
                    </a:lnTo>
                    <a:lnTo>
                      <a:pt x="519" y="2929"/>
                    </a:lnTo>
                    <a:lnTo>
                      <a:pt x="471" y="2995"/>
                    </a:lnTo>
                    <a:lnTo>
                      <a:pt x="408" y="3060"/>
                    </a:lnTo>
                    <a:lnTo>
                      <a:pt x="329" y="3127"/>
                    </a:lnTo>
                    <a:lnTo>
                      <a:pt x="451" y="3561"/>
                    </a:lnTo>
                  </a:path>
                </a:pathLst>
              </a:custGeom>
              <a:noFill/>
              <a:ln w="38100" cmpd="sng">
                <a:solidFill>
                  <a:srgbClr val="FFC000"/>
                </a:solidFill>
                <a:prstDash val="solid"/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de-CH" sz="1600"/>
              </a:p>
            </p:txBody>
          </p:sp>
        </p:grpSp>
        <p:sp>
          <p:nvSpPr>
            <p:cNvPr id="184" name="TextBox 183">
              <a:extLst>
                <a:ext uri="{FF2B5EF4-FFF2-40B4-BE49-F238E27FC236}">
                  <a16:creationId xmlns:a16="http://schemas.microsoft.com/office/drawing/2014/main" id="{A87B161A-81C4-9740-3F51-4288B181D64A}"/>
                </a:ext>
              </a:extLst>
            </p:cNvPr>
            <p:cNvSpPr txBox="1"/>
            <p:nvPr/>
          </p:nvSpPr>
          <p:spPr>
            <a:xfrm rot="16200000">
              <a:off x="305655" y="2121829"/>
              <a:ext cx="951846" cy="23602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defTabSz="1219184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2000" dirty="0">
                  <a:solidFill>
                    <a:srgbClr val="000000"/>
                  </a:solidFill>
                </a:rPr>
                <a:t>Standard</a:t>
              </a:r>
              <a:endParaRPr lang="de-CH" sz="2000" dirty="0" err="1">
                <a:solidFill>
                  <a:srgbClr val="000000"/>
                </a:solidFill>
              </a:endParaRPr>
            </a:p>
          </p:txBody>
        </p:sp>
      </p:grpSp>
      <p:pic>
        <p:nvPicPr>
          <p:cNvPr id="188" name="Grafik 2" descr="Ein Bild, das Rechteck, Materialeigenschaft, stationär, Design enthält.&#10;&#10;Automatisch generierte Beschreibung">
            <a:extLst>
              <a:ext uri="{FF2B5EF4-FFF2-40B4-BE49-F238E27FC236}">
                <a16:creationId xmlns:a16="http://schemas.microsoft.com/office/drawing/2014/main" id="{2725F5A3-4DCE-1067-5302-91DD1C9F4A8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3" t="11151" r="8223" b="8001"/>
          <a:stretch/>
        </p:blipFill>
        <p:spPr>
          <a:xfrm>
            <a:off x="8345864" y="3781869"/>
            <a:ext cx="3600000" cy="2329412"/>
          </a:xfrm>
          <a:prstGeom prst="rect">
            <a:avLst/>
          </a:prstGeom>
        </p:spPr>
      </p:pic>
      <p:sp>
        <p:nvSpPr>
          <p:cNvPr id="190" name="Arrow: Right 189">
            <a:extLst>
              <a:ext uri="{FF2B5EF4-FFF2-40B4-BE49-F238E27FC236}">
                <a16:creationId xmlns:a16="http://schemas.microsoft.com/office/drawing/2014/main" id="{969F29BB-EFFE-C153-9028-D7CA8D402314}"/>
              </a:ext>
            </a:extLst>
          </p:cNvPr>
          <p:cNvSpPr/>
          <p:nvPr/>
        </p:nvSpPr>
        <p:spPr>
          <a:xfrm rot="9000000">
            <a:off x="2452426" y="1736448"/>
            <a:ext cx="2801794" cy="469210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03CCB2B2-CEAC-6580-D297-E51070A1DB1E}"/>
              </a:ext>
            </a:extLst>
          </p:cNvPr>
          <p:cNvGrpSpPr/>
          <p:nvPr/>
        </p:nvGrpSpPr>
        <p:grpSpPr>
          <a:xfrm>
            <a:off x="438089" y="3275537"/>
            <a:ext cx="4642221" cy="2970077"/>
            <a:chOff x="1055203" y="1026553"/>
            <a:chExt cx="4642221" cy="2970077"/>
          </a:xfrm>
        </p:grpSpPr>
        <p:pic>
          <p:nvPicPr>
            <p:cNvPr id="128" name="Picture 68">
              <a:extLst>
                <a:ext uri="{FF2B5EF4-FFF2-40B4-BE49-F238E27FC236}">
                  <a16:creationId xmlns:a16="http://schemas.microsoft.com/office/drawing/2014/main" id="{E0C1ECD3-2E46-DA4A-4351-941C24FD671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t="24883" r="4082" b="46549"/>
            <a:stretch/>
          </p:blipFill>
          <p:spPr bwMode="auto">
            <a:xfrm>
              <a:off x="3834849" y="3588892"/>
              <a:ext cx="1085790" cy="31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B4166E87-4C2C-5094-E9FD-F8796E20B933}"/>
                </a:ext>
              </a:extLst>
            </p:cNvPr>
            <p:cNvGrpSpPr/>
            <p:nvPr/>
          </p:nvGrpSpPr>
          <p:grpSpPr>
            <a:xfrm>
              <a:off x="3875673" y="1026553"/>
              <a:ext cx="1821751" cy="2601873"/>
              <a:chOff x="3875673" y="1026553"/>
              <a:chExt cx="1821751" cy="2601873"/>
            </a:xfrm>
          </p:grpSpPr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204D6997-1E37-1EC6-AF62-D84E4BB4AC13}"/>
                  </a:ext>
                </a:extLst>
              </p:cNvPr>
              <p:cNvSpPr/>
              <p:nvPr/>
            </p:nvSpPr>
            <p:spPr bwMode="auto">
              <a:xfrm>
                <a:off x="4903065" y="3062687"/>
                <a:ext cx="520331" cy="213104"/>
              </a:xfrm>
              <a:prstGeom prst="rect">
                <a:avLst/>
              </a:prstGeom>
              <a:solidFill>
                <a:schemeClr val="accent2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3" name="Rectangle 132">
                <a:extLst>
                  <a:ext uri="{FF2B5EF4-FFF2-40B4-BE49-F238E27FC236}">
                    <a16:creationId xmlns:a16="http://schemas.microsoft.com/office/drawing/2014/main" id="{8CDD9391-10CC-BA6E-BCD9-20657DDB0364}"/>
                  </a:ext>
                </a:extLst>
              </p:cNvPr>
              <p:cNvSpPr/>
              <p:nvPr/>
            </p:nvSpPr>
            <p:spPr bwMode="auto">
              <a:xfrm>
                <a:off x="4137520" y="3068295"/>
                <a:ext cx="520331" cy="213104"/>
              </a:xfrm>
              <a:prstGeom prst="rect">
                <a:avLst/>
              </a:prstGeom>
              <a:solidFill>
                <a:schemeClr val="accent2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4" name="Rectangle 133">
                <a:extLst>
                  <a:ext uri="{FF2B5EF4-FFF2-40B4-BE49-F238E27FC236}">
                    <a16:creationId xmlns:a16="http://schemas.microsoft.com/office/drawing/2014/main" id="{A304DEB3-D92A-1898-0550-18E798B3A699}"/>
                  </a:ext>
                </a:extLst>
              </p:cNvPr>
              <p:cNvSpPr/>
              <p:nvPr/>
            </p:nvSpPr>
            <p:spPr bwMode="auto">
              <a:xfrm>
                <a:off x="3879553" y="1558685"/>
                <a:ext cx="1801174" cy="1515645"/>
              </a:xfrm>
              <a:prstGeom prst="rect">
                <a:avLst/>
              </a:prstGeom>
              <a:solidFill>
                <a:schemeClr val="bg2">
                  <a:lumMod val="60000"/>
                  <a:lumOff val="4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5" name="Rounded Rectangle 36">
                <a:extLst>
                  <a:ext uri="{FF2B5EF4-FFF2-40B4-BE49-F238E27FC236}">
                    <a16:creationId xmlns:a16="http://schemas.microsoft.com/office/drawing/2014/main" id="{3B5C4994-8FD7-731B-657B-7CC138B4D9F8}"/>
                  </a:ext>
                </a:extLst>
              </p:cNvPr>
              <p:cNvSpPr/>
              <p:nvPr/>
            </p:nvSpPr>
            <p:spPr bwMode="auto">
              <a:xfrm>
                <a:off x="4131000" y="2905598"/>
                <a:ext cx="543545" cy="169425"/>
              </a:xfrm>
              <a:prstGeom prst="round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6" name="Rounded Rectangle 37">
                <a:extLst>
                  <a:ext uri="{FF2B5EF4-FFF2-40B4-BE49-F238E27FC236}">
                    <a16:creationId xmlns:a16="http://schemas.microsoft.com/office/drawing/2014/main" id="{B6CC2571-4075-A290-A47C-887E89DB6BCE}"/>
                  </a:ext>
                </a:extLst>
              </p:cNvPr>
              <p:cNvSpPr/>
              <p:nvPr/>
            </p:nvSpPr>
            <p:spPr bwMode="auto">
              <a:xfrm>
                <a:off x="3879553" y="1519704"/>
                <a:ext cx="1801175" cy="274308"/>
              </a:xfrm>
              <a:prstGeom prst="round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7" name="TextBox 136">
                <a:extLst>
                  <a:ext uri="{FF2B5EF4-FFF2-40B4-BE49-F238E27FC236}">
                    <a16:creationId xmlns:a16="http://schemas.microsoft.com/office/drawing/2014/main" id="{DDFB82BB-2622-1083-3AFB-94E718F7099D}"/>
                  </a:ext>
                </a:extLst>
              </p:cNvPr>
              <p:cNvSpPr txBox="1"/>
              <p:nvPr/>
            </p:nvSpPr>
            <p:spPr>
              <a:xfrm>
                <a:off x="4375618" y="1538241"/>
                <a:ext cx="1248139" cy="12648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>
                    <a:solidFill>
                      <a:srgbClr val="000000"/>
                    </a:solidFill>
                  </a:rPr>
                  <a:t>n+ </a:t>
                </a:r>
                <a:endParaRPr lang="de-CH" sz="1600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A57F60C8-F527-A684-4F82-8DB14AD6A566}"/>
                  </a:ext>
                </a:extLst>
              </p:cNvPr>
              <p:cNvSpPr/>
              <p:nvPr/>
            </p:nvSpPr>
            <p:spPr bwMode="auto">
              <a:xfrm>
                <a:off x="3879552" y="3074329"/>
                <a:ext cx="394256" cy="120020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99C6DFB9-7B1A-5A99-AF8F-8E1493B788FD}"/>
                  </a:ext>
                </a:extLst>
              </p:cNvPr>
              <p:cNvSpPr txBox="1"/>
              <p:nvPr/>
            </p:nvSpPr>
            <p:spPr>
              <a:xfrm>
                <a:off x="5066463" y="3028191"/>
                <a:ext cx="233787" cy="31528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>
                    <a:solidFill>
                      <a:srgbClr val="000000"/>
                    </a:solidFill>
                  </a:rPr>
                  <a:t>Al</a:t>
                </a:r>
                <a:endParaRPr lang="de-CH" sz="1600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40" name="Rounded Rectangle 42">
                <a:extLst>
                  <a:ext uri="{FF2B5EF4-FFF2-40B4-BE49-F238E27FC236}">
                    <a16:creationId xmlns:a16="http://schemas.microsoft.com/office/drawing/2014/main" id="{E5027E42-61FF-A7DD-9A4C-4EE0A93070FA}"/>
                  </a:ext>
                </a:extLst>
              </p:cNvPr>
              <p:cNvSpPr/>
              <p:nvPr/>
            </p:nvSpPr>
            <p:spPr bwMode="auto">
              <a:xfrm>
                <a:off x="4897517" y="2906706"/>
                <a:ext cx="543545" cy="169425"/>
              </a:xfrm>
              <a:prstGeom prst="round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1" name="Rectangle 140">
                <a:extLst>
                  <a:ext uri="{FF2B5EF4-FFF2-40B4-BE49-F238E27FC236}">
                    <a16:creationId xmlns:a16="http://schemas.microsoft.com/office/drawing/2014/main" id="{2D88EC6C-0AF8-E806-A87B-3F63E8F12DEA}"/>
                  </a:ext>
                </a:extLst>
              </p:cNvPr>
              <p:cNvSpPr/>
              <p:nvPr/>
            </p:nvSpPr>
            <p:spPr bwMode="auto">
              <a:xfrm>
                <a:off x="4513474" y="3074329"/>
                <a:ext cx="526116" cy="120020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2" name="Rectangle 141">
                <a:extLst>
                  <a:ext uri="{FF2B5EF4-FFF2-40B4-BE49-F238E27FC236}">
                    <a16:creationId xmlns:a16="http://schemas.microsoft.com/office/drawing/2014/main" id="{BB12E592-63B6-9B23-51EB-6A2B7CA799A4}"/>
                  </a:ext>
                </a:extLst>
              </p:cNvPr>
              <p:cNvSpPr/>
              <p:nvPr/>
            </p:nvSpPr>
            <p:spPr bwMode="auto">
              <a:xfrm>
                <a:off x="5279257" y="3074330"/>
                <a:ext cx="401471" cy="120020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3" name="TextBox 142">
                <a:extLst>
                  <a:ext uri="{FF2B5EF4-FFF2-40B4-BE49-F238E27FC236}">
                    <a16:creationId xmlns:a16="http://schemas.microsoft.com/office/drawing/2014/main" id="{DCAA9FD3-6D81-D478-6DC6-D1218EBD23CF}"/>
                  </a:ext>
                </a:extLst>
              </p:cNvPr>
              <p:cNvSpPr txBox="1"/>
              <p:nvPr/>
            </p:nvSpPr>
            <p:spPr>
              <a:xfrm>
                <a:off x="4322606" y="2822818"/>
                <a:ext cx="1248139" cy="12648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>
                    <a:solidFill>
                      <a:srgbClr val="000000"/>
                    </a:solidFill>
                  </a:rPr>
                  <a:t>p+ </a:t>
                </a:r>
                <a:endParaRPr lang="de-CH" sz="1600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E310514B-DD4A-8CD8-82DB-C54B1DF3F25A}"/>
                  </a:ext>
                </a:extLst>
              </p:cNvPr>
              <p:cNvSpPr/>
              <p:nvPr/>
            </p:nvSpPr>
            <p:spPr bwMode="auto">
              <a:xfrm>
                <a:off x="3879553" y="1437576"/>
                <a:ext cx="1744207" cy="145587"/>
              </a:xfrm>
              <a:prstGeom prst="rect">
                <a:avLst/>
              </a:prstGeom>
              <a:solidFill>
                <a:srgbClr val="00B0F0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E411C608-CE45-D0D8-F46F-74F48F771CEE}"/>
                  </a:ext>
                </a:extLst>
              </p:cNvPr>
              <p:cNvSpPr/>
              <p:nvPr/>
            </p:nvSpPr>
            <p:spPr bwMode="auto">
              <a:xfrm>
                <a:off x="3879554" y="1366186"/>
                <a:ext cx="211759" cy="216975"/>
              </a:xfrm>
              <a:prstGeom prst="rect">
                <a:avLst/>
              </a:prstGeom>
              <a:solidFill>
                <a:schemeClr val="accent2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6" name="TextBox 145">
                <a:extLst>
                  <a:ext uri="{FF2B5EF4-FFF2-40B4-BE49-F238E27FC236}">
                    <a16:creationId xmlns:a16="http://schemas.microsoft.com/office/drawing/2014/main" id="{6321BE8A-8917-EDBE-A9FE-163E811D0459}"/>
                  </a:ext>
                </a:extLst>
              </p:cNvPr>
              <p:cNvSpPr txBox="1"/>
              <p:nvPr/>
            </p:nvSpPr>
            <p:spPr>
              <a:xfrm>
                <a:off x="3888356" y="1330533"/>
                <a:ext cx="199079" cy="2782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>
                    <a:solidFill>
                      <a:srgbClr val="000000"/>
                    </a:solidFill>
                  </a:rPr>
                  <a:t>Al</a:t>
                </a:r>
                <a:endParaRPr lang="de-CH" sz="1600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47" name="TextBox 146">
                <a:extLst>
                  <a:ext uri="{FF2B5EF4-FFF2-40B4-BE49-F238E27FC236}">
                    <a16:creationId xmlns:a16="http://schemas.microsoft.com/office/drawing/2014/main" id="{513492F5-5284-119F-FCC5-FD25A203F307}"/>
                  </a:ext>
                </a:extLst>
              </p:cNvPr>
              <p:cNvSpPr txBox="1"/>
              <p:nvPr/>
            </p:nvSpPr>
            <p:spPr>
              <a:xfrm>
                <a:off x="3875673" y="1469654"/>
                <a:ext cx="211760" cy="21475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333" dirty="0">
                    <a:solidFill>
                      <a:srgbClr val="000000"/>
                    </a:solidFill>
                  </a:rPr>
                  <a:t>x  </a:t>
                </a:r>
                <a:endParaRPr lang="de-CH" sz="1333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48" name="Rectangle 147">
                <a:extLst>
                  <a:ext uri="{FF2B5EF4-FFF2-40B4-BE49-F238E27FC236}">
                    <a16:creationId xmlns:a16="http://schemas.microsoft.com/office/drawing/2014/main" id="{B55FDD08-2211-A981-39EE-A614C106591A}"/>
                  </a:ext>
                </a:extLst>
              </p:cNvPr>
              <p:cNvSpPr/>
              <p:nvPr/>
            </p:nvSpPr>
            <p:spPr bwMode="auto">
              <a:xfrm>
                <a:off x="5473963" y="1366186"/>
                <a:ext cx="211759" cy="216975"/>
              </a:xfrm>
              <a:prstGeom prst="rect">
                <a:avLst/>
              </a:prstGeom>
              <a:solidFill>
                <a:schemeClr val="accent2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CBB17E02-4B08-F0A1-82A7-52D6619FE066}"/>
                  </a:ext>
                </a:extLst>
              </p:cNvPr>
              <p:cNvSpPr txBox="1"/>
              <p:nvPr/>
            </p:nvSpPr>
            <p:spPr>
              <a:xfrm>
                <a:off x="4256760" y="1459053"/>
                <a:ext cx="688728" cy="15623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333" dirty="0">
                    <a:solidFill>
                      <a:srgbClr val="000000"/>
                    </a:solidFill>
                  </a:rPr>
                  <a:t>x           </a:t>
                </a:r>
                <a:r>
                  <a:rPr lang="en-US" sz="1333" dirty="0" err="1">
                    <a:solidFill>
                      <a:srgbClr val="000000"/>
                    </a:solidFill>
                  </a:rPr>
                  <a:t>x</a:t>
                </a:r>
                <a:r>
                  <a:rPr lang="en-US" sz="1333" dirty="0">
                    <a:solidFill>
                      <a:srgbClr val="000000"/>
                    </a:solidFill>
                  </a:rPr>
                  <a:t>             </a:t>
                </a:r>
                <a:endParaRPr lang="de-CH" sz="1333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50" name="TextBox 149">
                <a:extLst>
                  <a:ext uri="{FF2B5EF4-FFF2-40B4-BE49-F238E27FC236}">
                    <a16:creationId xmlns:a16="http://schemas.microsoft.com/office/drawing/2014/main" id="{CB20F249-FB86-D997-B1EC-8B7307A6BA33}"/>
                  </a:ext>
                </a:extLst>
              </p:cNvPr>
              <p:cNvSpPr txBox="1"/>
              <p:nvPr/>
            </p:nvSpPr>
            <p:spPr>
              <a:xfrm>
                <a:off x="5485664" y="1450796"/>
                <a:ext cx="211760" cy="21475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333" dirty="0">
                    <a:solidFill>
                      <a:srgbClr val="000000"/>
                    </a:solidFill>
                  </a:rPr>
                  <a:t>  </a:t>
                </a:r>
                <a:endParaRPr lang="de-CH" sz="1333" dirty="0" err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51" name="Oval 150">
                <a:extLst>
                  <a:ext uri="{FF2B5EF4-FFF2-40B4-BE49-F238E27FC236}">
                    <a16:creationId xmlns:a16="http://schemas.microsoft.com/office/drawing/2014/main" id="{06EE6C79-BA67-6FE9-04A9-EE61995001BE}"/>
                  </a:ext>
                </a:extLst>
              </p:cNvPr>
              <p:cNvSpPr/>
              <p:nvPr/>
            </p:nvSpPr>
            <p:spPr bwMode="auto">
              <a:xfrm>
                <a:off x="5081427" y="3263570"/>
                <a:ext cx="246547" cy="204916"/>
              </a:xfrm>
              <a:prstGeom prst="ellipse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52" name="Oval 151">
                <a:extLst>
                  <a:ext uri="{FF2B5EF4-FFF2-40B4-BE49-F238E27FC236}">
                    <a16:creationId xmlns:a16="http://schemas.microsoft.com/office/drawing/2014/main" id="{120B8827-F2B7-CC71-6464-6F202E872F70}"/>
                  </a:ext>
                </a:extLst>
              </p:cNvPr>
              <p:cNvSpPr/>
              <p:nvPr/>
            </p:nvSpPr>
            <p:spPr bwMode="auto">
              <a:xfrm>
                <a:off x="4283989" y="3272882"/>
                <a:ext cx="246547" cy="194340"/>
              </a:xfrm>
              <a:prstGeom prst="ellipse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53" name="Rectangle 152">
                <a:extLst>
                  <a:ext uri="{FF2B5EF4-FFF2-40B4-BE49-F238E27FC236}">
                    <a16:creationId xmlns:a16="http://schemas.microsoft.com/office/drawing/2014/main" id="{F7BBB06E-66D6-433D-1FD6-352767B07A00}"/>
                  </a:ext>
                </a:extLst>
              </p:cNvPr>
              <p:cNvSpPr/>
              <p:nvPr/>
            </p:nvSpPr>
            <p:spPr bwMode="auto">
              <a:xfrm>
                <a:off x="3875673" y="3439647"/>
                <a:ext cx="1802531" cy="188779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54" name="TextBox 153">
                <a:extLst>
                  <a:ext uri="{FF2B5EF4-FFF2-40B4-BE49-F238E27FC236}">
                    <a16:creationId xmlns:a16="http://schemas.microsoft.com/office/drawing/2014/main" id="{19145236-4AEB-FEB1-2574-3C14F02CA9EA}"/>
                  </a:ext>
                </a:extLst>
              </p:cNvPr>
              <p:cNvSpPr txBox="1"/>
              <p:nvPr/>
            </p:nvSpPr>
            <p:spPr>
              <a:xfrm>
                <a:off x="4571201" y="3389831"/>
                <a:ext cx="703731" cy="22704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>
                    <a:solidFill>
                      <a:srgbClr val="FFFFFF"/>
                    </a:solidFill>
                  </a:rPr>
                  <a:t>ASICS</a:t>
                </a:r>
                <a:endParaRPr lang="de-CH" sz="1600" dirty="0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155" name="Rounded Rectangle 63">
                <a:extLst>
                  <a:ext uri="{FF2B5EF4-FFF2-40B4-BE49-F238E27FC236}">
                    <a16:creationId xmlns:a16="http://schemas.microsoft.com/office/drawing/2014/main" id="{AC79EEFC-58F9-C26E-31A2-7D3FD2493470}"/>
                  </a:ext>
                </a:extLst>
              </p:cNvPr>
              <p:cNvSpPr/>
              <p:nvPr/>
            </p:nvSpPr>
            <p:spPr bwMode="auto">
              <a:xfrm>
                <a:off x="3876753" y="1568286"/>
                <a:ext cx="200185" cy="428928"/>
              </a:xfrm>
              <a:prstGeom prst="round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 dirty="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grpSp>
            <p:nvGrpSpPr>
              <p:cNvPr id="156" name="Group 155">
                <a:extLst>
                  <a:ext uri="{FF2B5EF4-FFF2-40B4-BE49-F238E27FC236}">
                    <a16:creationId xmlns:a16="http://schemas.microsoft.com/office/drawing/2014/main" id="{D69310C7-8043-FD13-A003-0B0635696FB2}"/>
                  </a:ext>
                </a:extLst>
              </p:cNvPr>
              <p:cNvGrpSpPr/>
              <p:nvPr/>
            </p:nvGrpSpPr>
            <p:grpSpPr>
              <a:xfrm>
                <a:off x="4545296" y="1026553"/>
                <a:ext cx="304800" cy="643709"/>
                <a:chOff x="2540187" y="4872231"/>
                <a:chExt cx="609600" cy="1604769"/>
              </a:xfrm>
            </p:grpSpPr>
            <p:sp>
              <p:nvSpPr>
                <p:cNvPr id="159" name="Freeform 134">
                  <a:extLst>
                    <a:ext uri="{FF2B5EF4-FFF2-40B4-BE49-F238E27FC236}">
                      <a16:creationId xmlns:a16="http://schemas.microsoft.com/office/drawing/2014/main" id="{02041CB4-969D-14AD-DD8D-865479B6216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540187" y="4872231"/>
                  <a:ext cx="533400" cy="516839"/>
                </a:xfrm>
                <a:custGeom>
                  <a:avLst/>
                  <a:gdLst>
                    <a:gd name="T0" fmla="*/ 380 w 757"/>
                    <a:gd name="T1" fmla="*/ 0 h 3561"/>
                    <a:gd name="T2" fmla="*/ 380 w 757"/>
                    <a:gd name="T3" fmla="*/ 42 h 3561"/>
                    <a:gd name="T4" fmla="*/ 384 w 757"/>
                    <a:gd name="T5" fmla="*/ 84 h 3561"/>
                    <a:gd name="T6" fmla="*/ 394 w 757"/>
                    <a:gd name="T7" fmla="*/ 127 h 3561"/>
                    <a:gd name="T8" fmla="*/ 409 w 757"/>
                    <a:gd name="T9" fmla="*/ 168 h 3561"/>
                    <a:gd name="T10" fmla="*/ 447 w 757"/>
                    <a:gd name="T11" fmla="*/ 253 h 3561"/>
                    <a:gd name="T12" fmla="*/ 495 w 757"/>
                    <a:gd name="T13" fmla="*/ 339 h 3561"/>
                    <a:gd name="T14" fmla="*/ 605 w 757"/>
                    <a:gd name="T15" fmla="*/ 510 h 3561"/>
                    <a:gd name="T16" fmla="*/ 658 w 757"/>
                    <a:gd name="T17" fmla="*/ 594 h 3561"/>
                    <a:gd name="T18" fmla="*/ 704 w 757"/>
                    <a:gd name="T19" fmla="*/ 680 h 3561"/>
                    <a:gd name="T20" fmla="*/ 737 w 757"/>
                    <a:gd name="T21" fmla="*/ 765 h 3561"/>
                    <a:gd name="T22" fmla="*/ 749 w 757"/>
                    <a:gd name="T23" fmla="*/ 807 h 3561"/>
                    <a:gd name="T24" fmla="*/ 755 w 757"/>
                    <a:gd name="T25" fmla="*/ 850 h 3561"/>
                    <a:gd name="T26" fmla="*/ 757 w 757"/>
                    <a:gd name="T27" fmla="*/ 891 h 3561"/>
                    <a:gd name="T28" fmla="*/ 753 w 757"/>
                    <a:gd name="T29" fmla="*/ 933 h 3561"/>
                    <a:gd name="T30" fmla="*/ 743 w 757"/>
                    <a:gd name="T31" fmla="*/ 975 h 3561"/>
                    <a:gd name="T32" fmla="*/ 726 w 757"/>
                    <a:gd name="T33" fmla="*/ 1017 h 3561"/>
                    <a:gd name="T34" fmla="*/ 700 w 757"/>
                    <a:gd name="T35" fmla="*/ 1057 h 3561"/>
                    <a:gd name="T36" fmla="*/ 669 w 757"/>
                    <a:gd name="T37" fmla="*/ 1099 h 3561"/>
                    <a:gd name="T38" fmla="*/ 627 w 757"/>
                    <a:gd name="T39" fmla="*/ 1140 h 3561"/>
                    <a:gd name="T40" fmla="*/ 578 w 757"/>
                    <a:gd name="T41" fmla="*/ 1180 h 3561"/>
                    <a:gd name="T42" fmla="*/ 449 w 757"/>
                    <a:gd name="T43" fmla="*/ 1260 h 3561"/>
                    <a:gd name="T44" fmla="*/ 278 w 757"/>
                    <a:gd name="T45" fmla="*/ 1340 h 3561"/>
                    <a:gd name="T46" fmla="*/ 195 w 757"/>
                    <a:gd name="T47" fmla="*/ 1379 h 3561"/>
                    <a:gd name="T48" fmla="*/ 129 w 757"/>
                    <a:gd name="T49" fmla="*/ 1418 h 3561"/>
                    <a:gd name="T50" fmla="*/ 78 w 757"/>
                    <a:gd name="T51" fmla="*/ 1459 h 3561"/>
                    <a:gd name="T52" fmla="*/ 40 w 757"/>
                    <a:gd name="T53" fmla="*/ 1502 h 3561"/>
                    <a:gd name="T54" fmla="*/ 15 w 757"/>
                    <a:gd name="T55" fmla="*/ 1546 h 3561"/>
                    <a:gd name="T56" fmla="*/ 2 w 757"/>
                    <a:gd name="T57" fmla="*/ 1591 h 3561"/>
                    <a:gd name="T58" fmla="*/ 0 w 757"/>
                    <a:gd name="T59" fmla="*/ 1639 h 3561"/>
                    <a:gd name="T60" fmla="*/ 7 w 757"/>
                    <a:gd name="T61" fmla="*/ 1687 h 3561"/>
                    <a:gd name="T62" fmla="*/ 23 w 757"/>
                    <a:gd name="T63" fmla="*/ 1737 h 3561"/>
                    <a:gd name="T64" fmla="*/ 47 w 757"/>
                    <a:gd name="T65" fmla="*/ 1788 h 3561"/>
                    <a:gd name="T66" fmla="*/ 113 w 757"/>
                    <a:gd name="T67" fmla="*/ 1894 h 3561"/>
                    <a:gd name="T68" fmla="*/ 287 w 757"/>
                    <a:gd name="T69" fmla="*/ 2118 h 3561"/>
                    <a:gd name="T70" fmla="*/ 380 w 757"/>
                    <a:gd name="T71" fmla="*/ 2235 h 3561"/>
                    <a:gd name="T72" fmla="*/ 464 w 757"/>
                    <a:gd name="T73" fmla="*/ 2356 h 3561"/>
                    <a:gd name="T74" fmla="*/ 532 w 757"/>
                    <a:gd name="T75" fmla="*/ 2480 h 3561"/>
                    <a:gd name="T76" fmla="*/ 558 w 757"/>
                    <a:gd name="T77" fmla="*/ 2543 h 3561"/>
                    <a:gd name="T78" fmla="*/ 576 w 757"/>
                    <a:gd name="T79" fmla="*/ 2607 h 3561"/>
                    <a:gd name="T80" fmla="*/ 585 w 757"/>
                    <a:gd name="T81" fmla="*/ 2670 h 3561"/>
                    <a:gd name="T82" fmla="*/ 585 w 757"/>
                    <a:gd name="T83" fmla="*/ 2734 h 3561"/>
                    <a:gd name="T84" fmla="*/ 575 w 757"/>
                    <a:gd name="T85" fmla="*/ 2799 h 3561"/>
                    <a:gd name="T86" fmla="*/ 553 w 757"/>
                    <a:gd name="T87" fmla="*/ 2864 h 3561"/>
                    <a:gd name="T88" fmla="*/ 519 w 757"/>
                    <a:gd name="T89" fmla="*/ 2929 h 3561"/>
                    <a:gd name="T90" fmla="*/ 471 w 757"/>
                    <a:gd name="T91" fmla="*/ 2995 h 3561"/>
                    <a:gd name="T92" fmla="*/ 408 w 757"/>
                    <a:gd name="T93" fmla="*/ 3060 h 3561"/>
                    <a:gd name="T94" fmla="*/ 329 w 757"/>
                    <a:gd name="T95" fmla="*/ 3127 h 3561"/>
                    <a:gd name="T96" fmla="*/ 451 w 757"/>
                    <a:gd name="T97" fmla="*/ 3561 h 35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757" h="3561">
                      <a:moveTo>
                        <a:pt x="380" y="0"/>
                      </a:moveTo>
                      <a:lnTo>
                        <a:pt x="380" y="42"/>
                      </a:lnTo>
                      <a:lnTo>
                        <a:pt x="384" y="84"/>
                      </a:lnTo>
                      <a:lnTo>
                        <a:pt x="394" y="127"/>
                      </a:lnTo>
                      <a:lnTo>
                        <a:pt x="409" y="168"/>
                      </a:lnTo>
                      <a:lnTo>
                        <a:pt x="447" y="253"/>
                      </a:lnTo>
                      <a:lnTo>
                        <a:pt x="495" y="339"/>
                      </a:lnTo>
                      <a:lnTo>
                        <a:pt x="605" y="510"/>
                      </a:lnTo>
                      <a:lnTo>
                        <a:pt x="658" y="594"/>
                      </a:lnTo>
                      <a:lnTo>
                        <a:pt x="704" y="680"/>
                      </a:lnTo>
                      <a:lnTo>
                        <a:pt x="737" y="765"/>
                      </a:lnTo>
                      <a:lnTo>
                        <a:pt x="749" y="807"/>
                      </a:lnTo>
                      <a:lnTo>
                        <a:pt x="755" y="850"/>
                      </a:lnTo>
                      <a:lnTo>
                        <a:pt x="757" y="891"/>
                      </a:lnTo>
                      <a:lnTo>
                        <a:pt x="753" y="933"/>
                      </a:lnTo>
                      <a:lnTo>
                        <a:pt x="743" y="975"/>
                      </a:lnTo>
                      <a:lnTo>
                        <a:pt x="726" y="1017"/>
                      </a:lnTo>
                      <a:lnTo>
                        <a:pt x="700" y="1057"/>
                      </a:lnTo>
                      <a:lnTo>
                        <a:pt x="669" y="1099"/>
                      </a:lnTo>
                      <a:lnTo>
                        <a:pt x="627" y="1140"/>
                      </a:lnTo>
                      <a:lnTo>
                        <a:pt x="578" y="1180"/>
                      </a:lnTo>
                      <a:lnTo>
                        <a:pt x="449" y="1260"/>
                      </a:lnTo>
                      <a:lnTo>
                        <a:pt x="278" y="1340"/>
                      </a:lnTo>
                      <a:lnTo>
                        <a:pt x="195" y="1379"/>
                      </a:lnTo>
                      <a:lnTo>
                        <a:pt x="129" y="1418"/>
                      </a:lnTo>
                      <a:lnTo>
                        <a:pt x="78" y="1459"/>
                      </a:lnTo>
                      <a:lnTo>
                        <a:pt x="40" y="1502"/>
                      </a:lnTo>
                      <a:lnTo>
                        <a:pt x="15" y="1546"/>
                      </a:lnTo>
                      <a:lnTo>
                        <a:pt x="2" y="1591"/>
                      </a:lnTo>
                      <a:lnTo>
                        <a:pt x="0" y="1639"/>
                      </a:lnTo>
                      <a:lnTo>
                        <a:pt x="7" y="1687"/>
                      </a:lnTo>
                      <a:lnTo>
                        <a:pt x="23" y="1737"/>
                      </a:lnTo>
                      <a:lnTo>
                        <a:pt x="47" y="1788"/>
                      </a:lnTo>
                      <a:lnTo>
                        <a:pt x="113" y="1894"/>
                      </a:lnTo>
                      <a:lnTo>
                        <a:pt x="287" y="2118"/>
                      </a:lnTo>
                      <a:lnTo>
                        <a:pt x="380" y="2235"/>
                      </a:lnTo>
                      <a:lnTo>
                        <a:pt x="464" y="2356"/>
                      </a:lnTo>
                      <a:lnTo>
                        <a:pt x="532" y="2480"/>
                      </a:lnTo>
                      <a:lnTo>
                        <a:pt x="558" y="2543"/>
                      </a:lnTo>
                      <a:lnTo>
                        <a:pt x="576" y="2607"/>
                      </a:lnTo>
                      <a:lnTo>
                        <a:pt x="585" y="2670"/>
                      </a:lnTo>
                      <a:lnTo>
                        <a:pt x="585" y="2734"/>
                      </a:lnTo>
                      <a:lnTo>
                        <a:pt x="575" y="2799"/>
                      </a:lnTo>
                      <a:lnTo>
                        <a:pt x="553" y="2864"/>
                      </a:lnTo>
                      <a:lnTo>
                        <a:pt x="519" y="2929"/>
                      </a:lnTo>
                      <a:lnTo>
                        <a:pt x="471" y="2995"/>
                      </a:lnTo>
                      <a:lnTo>
                        <a:pt x="408" y="3060"/>
                      </a:lnTo>
                      <a:lnTo>
                        <a:pt x="329" y="3127"/>
                      </a:lnTo>
                      <a:lnTo>
                        <a:pt x="451" y="3561"/>
                      </a:lnTo>
                    </a:path>
                  </a:pathLst>
                </a:custGeom>
                <a:noFill/>
                <a:ln w="38100" cmpd="sng">
                  <a:solidFill>
                    <a:srgbClr val="FFC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de-CH" sz="1600"/>
                </a:p>
              </p:txBody>
            </p:sp>
            <p:sp>
              <p:nvSpPr>
                <p:cNvPr id="160" name="Freeform 135">
                  <a:extLst>
                    <a:ext uri="{FF2B5EF4-FFF2-40B4-BE49-F238E27FC236}">
                      <a16:creationId xmlns:a16="http://schemas.microsoft.com/office/drawing/2014/main" id="{4CB56673-1A08-E5B1-9EAE-99D8F863B8D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16387" y="5337671"/>
                  <a:ext cx="457200" cy="508273"/>
                </a:xfrm>
                <a:custGeom>
                  <a:avLst/>
                  <a:gdLst>
                    <a:gd name="T0" fmla="*/ 380 w 757"/>
                    <a:gd name="T1" fmla="*/ 0 h 3561"/>
                    <a:gd name="T2" fmla="*/ 380 w 757"/>
                    <a:gd name="T3" fmla="*/ 42 h 3561"/>
                    <a:gd name="T4" fmla="*/ 384 w 757"/>
                    <a:gd name="T5" fmla="*/ 84 h 3561"/>
                    <a:gd name="T6" fmla="*/ 394 w 757"/>
                    <a:gd name="T7" fmla="*/ 127 h 3561"/>
                    <a:gd name="T8" fmla="*/ 409 w 757"/>
                    <a:gd name="T9" fmla="*/ 168 h 3561"/>
                    <a:gd name="T10" fmla="*/ 447 w 757"/>
                    <a:gd name="T11" fmla="*/ 253 h 3561"/>
                    <a:gd name="T12" fmla="*/ 495 w 757"/>
                    <a:gd name="T13" fmla="*/ 339 h 3561"/>
                    <a:gd name="T14" fmla="*/ 605 w 757"/>
                    <a:gd name="T15" fmla="*/ 510 h 3561"/>
                    <a:gd name="T16" fmla="*/ 658 w 757"/>
                    <a:gd name="T17" fmla="*/ 594 h 3561"/>
                    <a:gd name="T18" fmla="*/ 704 w 757"/>
                    <a:gd name="T19" fmla="*/ 680 h 3561"/>
                    <a:gd name="T20" fmla="*/ 737 w 757"/>
                    <a:gd name="T21" fmla="*/ 765 h 3561"/>
                    <a:gd name="T22" fmla="*/ 749 w 757"/>
                    <a:gd name="T23" fmla="*/ 807 h 3561"/>
                    <a:gd name="T24" fmla="*/ 755 w 757"/>
                    <a:gd name="T25" fmla="*/ 850 h 3561"/>
                    <a:gd name="T26" fmla="*/ 757 w 757"/>
                    <a:gd name="T27" fmla="*/ 891 h 3561"/>
                    <a:gd name="T28" fmla="*/ 753 w 757"/>
                    <a:gd name="T29" fmla="*/ 933 h 3561"/>
                    <a:gd name="T30" fmla="*/ 743 w 757"/>
                    <a:gd name="T31" fmla="*/ 975 h 3561"/>
                    <a:gd name="T32" fmla="*/ 726 w 757"/>
                    <a:gd name="T33" fmla="*/ 1017 h 3561"/>
                    <a:gd name="T34" fmla="*/ 700 w 757"/>
                    <a:gd name="T35" fmla="*/ 1057 h 3561"/>
                    <a:gd name="T36" fmla="*/ 669 w 757"/>
                    <a:gd name="T37" fmla="*/ 1099 h 3561"/>
                    <a:gd name="T38" fmla="*/ 627 w 757"/>
                    <a:gd name="T39" fmla="*/ 1140 h 3561"/>
                    <a:gd name="T40" fmla="*/ 578 w 757"/>
                    <a:gd name="T41" fmla="*/ 1180 h 3561"/>
                    <a:gd name="T42" fmla="*/ 449 w 757"/>
                    <a:gd name="T43" fmla="*/ 1260 h 3561"/>
                    <a:gd name="T44" fmla="*/ 278 w 757"/>
                    <a:gd name="T45" fmla="*/ 1340 h 3561"/>
                    <a:gd name="T46" fmla="*/ 195 w 757"/>
                    <a:gd name="T47" fmla="*/ 1379 h 3561"/>
                    <a:gd name="T48" fmla="*/ 129 w 757"/>
                    <a:gd name="T49" fmla="*/ 1418 h 3561"/>
                    <a:gd name="T50" fmla="*/ 78 w 757"/>
                    <a:gd name="T51" fmla="*/ 1459 h 3561"/>
                    <a:gd name="T52" fmla="*/ 40 w 757"/>
                    <a:gd name="T53" fmla="*/ 1502 h 3561"/>
                    <a:gd name="T54" fmla="*/ 15 w 757"/>
                    <a:gd name="T55" fmla="*/ 1546 h 3561"/>
                    <a:gd name="T56" fmla="*/ 2 w 757"/>
                    <a:gd name="T57" fmla="*/ 1591 h 3561"/>
                    <a:gd name="T58" fmla="*/ 0 w 757"/>
                    <a:gd name="T59" fmla="*/ 1639 h 3561"/>
                    <a:gd name="T60" fmla="*/ 7 w 757"/>
                    <a:gd name="T61" fmla="*/ 1687 h 3561"/>
                    <a:gd name="T62" fmla="*/ 23 w 757"/>
                    <a:gd name="T63" fmla="*/ 1737 h 3561"/>
                    <a:gd name="T64" fmla="*/ 47 w 757"/>
                    <a:gd name="T65" fmla="*/ 1788 h 3561"/>
                    <a:gd name="T66" fmla="*/ 113 w 757"/>
                    <a:gd name="T67" fmla="*/ 1894 h 3561"/>
                    <a:gd name="T68" fmla="*/ 287 w 757"/>
                    <a:gd name="T69" fmla="*/ 2118 h 3561"/>
                    <a:gd name="T70" fmla="*/ 380 w 757"/>
                    <a:gd name="T71" fmla="*/ 2235 h 3561"/>
                    <a:gd name="T72" fmla="*/ 464 w 757"/>
                    <a:gd name="T73" fmla="*/ 2356 h 3561"/>
                    <a:gd name="T74" fmla="*/ 532 w 757"/>
                    <a:gd name="T75" fmla="*/ 2480 h 3561"/>
                    <a:gd name="T76" fmla="*/ 558 w 757"/>
                    <a:gd name="T77" fmla="*/ 2543 h 3561"/>
                    <a:gd name="T78" fmla="*/ 576 w 757"/>
                    <a:gd name="T79" fmla="*/ 2607 h 3561"/>
                    <a:gd name="T80" fmla="*/ 585 w 757"/>
                    <a:gd name="T81" fmla="*/ 2670 h 3561"/>
                    <a:gd name="T82" fmla="*/ 585 w 757"/>
                    <a:gd name="T83" fmla="*/ 2734 h 3561"/>
                    <a:gd name="T84" fmla="*/ 575 w 757"/>
                    <a:gd name="T85" fmla="*/ 2799 h 3561"/>
                    <a:gd name="T86" fmla="*/ 553 w 757"/>
                    <a:gd name="T87" fmla="*/ 2864 h 3561"/>
                    <a:gd name="T88" fmla="*/ 519 w 757"/>
                    <a:gd name="T89" fmla="*/ 2929 h 3561"/>
                    <a:gd name="T90" fmla="*/ 471 w 757"/>
                    <a:gd name="T91" fmla="*/ 2995 h 3561"/>
                    <a:gd name="T92" fmla="*/ 408 w 757"/>
                    <a:gd name="T93" fmla="*/ 3060 h 3561"/>
                    <a:gd name="T94" fmla="*/ 329 w 757"/>
                    <a:gd name="T95" fmla="*/ 3127 h 3561"/>
                    <a:gd name="T96" fmla="*/ 451 w 757"/>
                    <a:gd name="T97" fmla="*/ 3561 h 35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757" h="3561">
                      <a:moveTo>
                        <a:pt x="380" y="0"/>
                      </a:moveTo>
                      <a:lnTo>
                        <a:pt x="380" y="42"/>
                      </a:lnTo>
                      <a:lnTo>
                        <a:pt x="384" y="84"/>
                      </a:lnTo>
                      <a:lnTo>
                        <a:pt x="394" y="127"/>
                      </a:lnTo>
                      <a:lnTo>
                        <a:pt x="409" y="168"/>
                      </a:lnTo>
                      <a:lnTo>
                        <a:pt x="447" y="253"/>
                      </a:lnTo>
                      <a:lnTo>
                        <a:pt x="495" y="339"/>
                      </a:lnTo>
                      <a:lnTo>
                        <a:pt x="605" y="510"/>
                      </a:lnTo>
                      <a:lnTo>
                        <a:pt x="658" y="594"/>
                      </a:lnTo>
                      <a:lnTo>
                        <a:pt x="704" y="680"/>
                      </a:lnTo>
                      <a:lnTo>
                        <a:pt x="737" y="765"/>
                      </a:lnTo>
                      <a:lnTo>
                        <a:pt x="749" y="807"/>
                      </a:lnTo>
                      <a:lnTo>
                        <a:pt x="755" y="850"/>
                      </a:lnTo>
                      <a:lnTo>
                        <a:pt x="757" y="891"/>
                      </a:lnTo>
                      <a:lnTo>
                        <a:pt x="753" y="933"/>
                      </a:lnTo>
                      <a:lnTo>
                        <a:pt x="743" y="975"/>
                      </a:lnTo>
                      <a:lnTo>
                        <a:pt x="726" y="1017"/>
                      </a:lnTo>
                      <a:lnTo>
                        <a:pt x="700" y="1057"/>
                      </a:lnTo>
                      <a:lnTo>
                        <a:pt x="669" y="1099"/>
                      </a:lnTo>
                      <a:lnTo>
                        <a:pt x="627" y="1140"/>
                      </a:lnTo>
                      <a:lnTo>
                        <a:pt x="578" y="1180"/>
                      </a:lnTo>
                      <a:lnTo>
                        <a:pt x="449" y="1260"/>
                      </a:lnTo>
                      <a:lnTo>
                        <a:pt x="278" y="1340"/>
                      </a:lnTo>
                      <a:lnTo>
                        <a:pt x="195" y="1379"/>
                      </a:lnTo>
                      <a:lnTo>
                        <a:pt x="129" y="1418"/>
                      </a:lnTo>
                      <a:lnTo>
                        <a:pt x="78" y="1459"/>
                      </a:lnTo>
                      <a:lnTo>
                        <a:pt x="40" y="1502"/>
                      </a:lnTo>
                      <a:lnTo>
                        <a:pt x="15" y="1546"/>
                      </a:lnTo>
                      <a:lnTo>
                        <a:pt x="2" y="1591"/>
                      </a:lnTo>
                      <a:lnTo>
                        <a:pt x="0" y="1639"/>
                      </a:lnTo>
                      <a:lnTo>
                        <a:pt x="7" y="1687"/>
                      </a:lnTo>
                      <a:lnTo>
                        <a:pt x="23" y="1737"/>
                      </a:lnTo>
                      <a:lnTo>
                        <a:pt x="47" y="1788"/>
                      </a:lnTo>
                      <a:lnTo>
                        <a:pt x="113" y="1894"/>
                      </a:lnTo>
                      <a:lnTo>
                        <a:pt x="287" y="2118"/>
                      </a:lnTo>
                      <a:lnTo>
                        <a:pt x="380" y="2235"/>
                      </a:lnTo>
                      <a:lnTo>
                        <a:pt x="464" y="2356"/>
                      </a:lnTo>
                      <a:lnTo>
                        <a:pt x="532" y="2480"/>
                      </a:lnTo>
                      <a:lnTo>
                        <a:pt x="558" y="2543"/>
                      </a:lnTo>
                      <a:lnTo>
                        <a:pt x="576" y="2607"/>
                      </a:lnTo>
                      <a:lnTo>
                        <a:pt x="585" y="2670"/>
                      </a:lnTo>
                      <a:lnTo>
                        <a:pt x="585" y="2734"/>
                      </a:lnTo>
                      <a:lnTo>
                        <a:pt x="575" y="2799"/>
                      </a:lnTo>
                      <a:lnTo>
                        <a:pt x="553" y="2864"/>
                      </a:lnTo>
                      <a:lnTo>
                        <a:pt x="519" y="2929"/>
                      </a:lnTo>
                      <a:lnTo>
                        <a:pt x="471" y="2995"/>
                      </a:lnTo>
                      <a:lnTo>
                        <a:pt x="408" y="3060"/>
                      </a:lnTo>
                      <a:lnTo>
                        <a:pt x="329" y="3127"/>
                      </a:lnTo>
                      <a:lnTo>
                        <a:pt x="451" y="3561"/>
                      </a:lnTo>
                    </a:path>
                  </a:pathLst>
                </a:custGeom>
                <a:noFill/>
                <a:ln w="38100" cmpd="sng">
                  <a:solidFill>
                    <a:srgbClr val="FFC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de-CH" sz="1600"/>
                </a:p>
              </p:txBody>
            </p:sp>
            <p:sp>
              <p:nvSpPr>
                <p:cNvPr id="161" name="Freeform 136">
                  <a:extLst>
                    <a:ext uri="{FF2B5EF4-FFF2-40B4-BE49-F238E27FC236}">
                      <a16:creationId xmlns:a16="http://schemas.microsoft.com/office/drawing/2014/main" id="{89B66B9C-CDAA-E612-C1DC-6CD672195DD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16387" y="5831665"/>
                  <a:ext cx="533400" cy="645335"/>
                </a:xfrm>
                <a:custGeom>
                  <a:avLst/>
                  <a:gdLst>
                    <a:gd name="T0" fmla="*/ 380 w 757"/>
                    <a:gd name="T1" fmla="*/ 0 h 3561"/>
                    <a:gd name="T2" fmla="*/ 380 w 757"/>
                    <a:gd name="T3" fmla="*/ 42 h 3561"/>
                    <a:gd name="T4" fmla="*/ 384 w 757"/>
                    <a:gd name="T5" fmla="*/ 84 h 3561"/>
                    <a:gd name="T6" fmla="*/ 394 w 757"/>
                    <a:gd name="T7" fmla="*/ 127 h 3561"/>
                    <a:gd name="T8" fmla="*/ 409 w 757"/>
                    <a:gd name="T9" fmla="*/ 168 h 3561"/>
                    <a:gd name="T10" fmla="*/ 447 w 757"/>
                    <a:gd name="T11" fmla="*/ 253 h 3561"/>
                    <a:gd name="T12" fmla="*/ 495 w 757"/>
                    <a:gd name="T13" fmla="*/ 339 h 3561"/>
                    <a:gd name="T14" fmla="*/ 605 w 757"/>
                    <a:gd name="T15" fmla="*/ 510 h 3561"/>
                    <a:gd name="T16" fmla="*/ 658 w 757"/>
                    <a:gd name="T17" fmla="*/ 594 h 3561"/>
                    <a:gd name="T18" fmla="*/ 704 w 757"/>
                    <a:gd name="T19" fmla="*/ 680 h 3561"/>
                    <a:gd name="T20" fmla="*/ 737 w 757"/>
                    <a:gd name="T21" fmla="*/ 765 h 3561"/>
                    <a:gd name="T22" fmla="*/ 749 w 757"/>
                    <a:gd name="T23" fmla="*/ 807 h 3561"/>
                    <a:gd name="T24" fmla="*/ 755 w 757"/>
                    <a:gd name="T25" fmla="*/ 850 h 3561"/>
                    <a:gd name="T26" fmla="*/ 757 w 757"/>
                    <a:gd name="T27" fmla="*/ 891 h 3561"/>
                    <a:gd name="T28" fmla="*/ 753 w 757"/>
                    <a:gd name="T29" fmla="*/ 933 h 3561"/>
                    <a:gd name="T30" fmla="*/ 743 w 757"/>
                    <a:gd name="T31" fmla="*/ 975 h 3561"/>
                    <a:gd name="T32" fmla="*/ 726 w 757"/>
                    <a:gd name="T33" fmla="*/ 1017 h 3561"/>
                    <a:gd name="T34" fmla="*/ 700 w 757"/>
                    <a:gd name="T35" fmla="*/ 1057 h 3561"/>
                    <a:gd name="T36" fmla="*/ 669 w 757"/>
                    <a:gd name="T37" fmla="*/ 1099 h 3561"/>
                    <a:gd name="T38" fmla="*/ 627 w 757"/>
                    <a:gd name="T39" fmla="*/ 1140 h 3561"/>
                    <a:gd name="T40" fmla="*/ 578 w 757"/>
                    <a:gd name="T41" fmla="*/ 1180 h 3561"/>
                    <a:gd name="T42" fmla="*/ 449 w 757"/>
                    <a:gd name="T43" fmla="*/ 1260 h 3561"/>
                    <a:gd name="T44" fmla="*/ 278 w 757"/>
                    <a:gd name="T45" fmla="*/ 1340 h 3561"/>
                    <a:gd name="T46" fmla="*/ 195 w 757"/>
                    <a:gd name="T47" fmla="*/ 1379 h 3561"/>
                    <a:gd name="T48" fmla="*/ 129 w 757"/>
                    <a:gd name="T49" fmla="*/ 1418 h 3561"/>
                    <a:gd name="T50" fmla="*/ 78 w 757"/>
                    <a:gd name="T51" fmla="*/ 1459 h 3561"/>
                    <a:gd name="T52" fmla="*/ 40 w 757"/>
                    <a:gd name="T53" fmla="*/ 1502 h 3561"/>
                    <a:gd name="T54" fmla="*/ 15 w 757"/>
                    <a:gd name="T55" fmla="*/ 1546 h 3561"/>
                    <a:gd name="T56" fmla="*/ 2 w 757"/>
                    <a:gd name="T57" fmla="*/ 1591 h 3561"/>
                    <a:gd name="T58" fmla="*/ 0 w 757"/>
                    <a:gd name="T59" fmla="*/ 1639 h 3561"/>
                    <a:gd name="T60" fmla="*/ 7 w 757"/>
                    <a:gd name="T61" fmla="*/ 1687 h 3561"/>
                    <a:gd name="T62" fmla="*/ 23 w 757"/>
                    <a:gd name="T63" fmla="*/ 1737 h 3561"/>
                    <a:gd name="T64" fmla="*/ 47 w 757"/>
                    <a:gd name="T65" fmla="*/ 1788 h 3561"/>
                    <a:gd name="T66" fmla="*/ 113 w 757"/>
                    <a:gd name="T67" fmla="*/ 1894 h 3561"/>
                    <a:gd name="T68" fmla="*/ 287 w 757"/>
                    <a:gd name="T69" fmla="*/ 2118 h 3561"/>
                    <a:gd name="T70" fmla="*/ 380 w 757"/>
                    <a:gd name="T71" fmla="*/ 2235 h 3561"/>
                    <a:gd name="T72" fmla="*/ 464 w 757"/>
                    <a:gd name="T73" fmla="*/ 2356 h 3561"/>
                    <a:gd name="T74" fmla="*/ 532 w 757"/>
                    <a:gd name="T75" fmla="*/ 2480 h 3561"/>
                    <a:gd name="T76" fmla="*/ 558 w 757"/>
                    <a:gd name="T77" fmla="*/ 2543 h 3561"/>
                    <a:gd name="T78" fmla="*/ 576 w 757"/>
                    <a:gd name="T79" fmla="*/ 2607 h 3561"/>
                    <a:gd name="T80" fmla="*/ 585 w 757"/>
                    <a:gd name="T81" fmla="*/ 2670 h 3561"/>
                    <a:gd name="T82" fmla="*/ 585 w 757"/>
                    <a:gd name="T83" fmla="*/ 2734 h 3561"/>
                    <a:gd name="T84" fmla="*/ 575 w 757"/>
                    <a:gd name="T85" fmla="*/ 2799 h 3561"/>
                    <a:gd name="T86" fmla="*/ 553 w 757"/>
                    <a:gd name="T87" fmla="*/ 2864 h 3561"/>
                    <a:gd name="T88" fmla="*/ 519 w 757"/>
                    <a:gd name="T89" fmla="*/ 2929 h 3561"/>
                    <a:gd name="T90" fmla="*/ 471 w 757"/>
                    <a:gd name="T91" fmla="*/ 2995 h 3561"/>
                    <a:gd name="T92" fmla="*/ 408 w 757"/>
                    <a:gd name="T93" fmla="*/ 3060 h 3561"/>
                    <a:gd name="T94" fmla="*/ 329 w 757"/>
                    <a:gd name="T95" fmla="*/ 3127 h 3561"/>
                    <a:gd name="T96" fmla="*/ 451 w 757"/>
                    <a:gd name="T97" fmla="*/ 3561 h 35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757" h="3561">
                      <a:moveTo>
                        <a:pt x="380" y="0"/>
                      </a:moveTo>
                      <a:lnTo>
                        <a:pt x="380" y="42"/>
                      </a:lnTo>
                      <a:lnTo>
                        <a:pt x="384" y="84"/>
                      </a:lnTo>
                      <a:lnTo>
                        <a:pt x="394" y="127"/>
                      </a:lnTo>
                      <a:lnTo>
                        <a:pt x="409" y="168"/>
                      </a:lnTo>
                      <a:lnTo>
                        <a:pt x="447" y="253"/>
                      </a:lnTo>
                      <a:lnTo>
                        <a:pt x="495" y="339"/>
                      </a:lnTo>
                      <a:lnTo>
                        <a:pt x="605" y="510"/>
                      </a:lnTo>
                      <a:lnTo>
                        <a:pt x="658" y="594"/>
                      </a:lnTo>
                      <a:lnTo>
                        <a:pt x="704" y="680"/>
                      </a:lnTo>
                      <a:lnTo>
                        <a:pt x="737" y="765"/>
                      </a:lnTo>
                      <a:lnTo>
                        <a:pt x="749" y="807"/>
                      </a:lnTo>
                      <a:lnTo>
                        <a:pt x="755" y="850"/>
                      </a:lnTo>
                      <a:lnTo>
                        <a:pt x="757" y="891"/>
                      </a:lnTo>
                      <a:lnTo>
                        <a:pt x="753" y="933"/>
                      </a:lnTo>
                      <a:lnTo>
                        <a:pt x="743" y="975"/>
                      </a:lnTo>
                      <a:lnTo>
                        <a:pt x="726" y="1017"/>
                      </a:lnTo>
                      <a:lnTo>
                        <a:pt x="700" y="1057"/>
                      </a:lnTo>
                      <a:lnTo>
                        <a:pt x="669" y="1099"/>
                      </a:lnTo>
                      <a:lnTo>
                        <a:pt x="627" y="1140"/>
                      </a:lnTo>
                      <a:lnTo>
                        <a:pt x="578" y="1180"/>
                      </a:lnTo>
                      <a:lnTo>
                        <a:pt x="449" y="1260"/>
                      </a:lnTo>
                      <a:lnTo>
                        <a:pt x="278" y="1340"/>
                      </a:lnTo>
                      <a:lnTo>
                        <a:pt x="195" y="1379"/>
                      </a:lnTo>
                      <a:lnTo>
                        <a:pt x="129" y="1418"/>
                      </a:lnTo>
                      <a:lnTo>
                        <a:pt x="78" y="1459"/>
                      </a:lnTo>
                      <a:lnTo>
                        <a:pt x="40" y="1502"/>
                      </a:lnTo>
                      <a:lnTo>
                        <a:pt x="15" y="1546"/>
                      </a:lnTo>
                      <a:lnTo>
                        <a:pt x="2" y="1591"/>
                      </a:lnTo>
                      <a:lnTo>
                        <a:pt x="0" y="1639"/>
                      </a:lnTo>
                      <a:lnTo>
                        <a:pt x="7" y="1687"/>
                      </a:lnTo>
                      <a:lnTo>
                        <a:pt x="23" y="1737"/>
                      </a:lnTo>
                      <a:lnTo>
                        <a:pt x="47" y="1788"/>
                      </a:lnTo>
                      <a:lnTo>
                        <a:pt x="113" y="1894"/>
                      </a:lnTo>
                      <a:lnTo>
                        <a:pt x="287" y="2118"/>
                      </a:lnTo>
                      <a:lnTo>
                        <a:pt x="380" y="2235"/>
                      </a:lnTo>
                      <a:lnTo>
                        <a:pt x="464" y="2356"/>
                      </a:lnTo>
                      <a:lnTo>
                        <a:pt x="532" y="2480"/>
                      </a:lnTo>
                      <a:lnTo>
                        <a:pt x="558" y="2543"/>
                      </a:lnTo>
                      <a:lnTo>
                        <a:pt x="576" y="2607"/>
                      </a:lnTo>
                      <a:lnTo>
                        <a:pt x="585" y="2670"/>
                      </a:lnTo>
                      <a:lnTo>
                        <a:pt x="585" y="2734"/>
                      </a:lnTo>
                      <a:lnTo>
                        <a:pt x="575" y="2799"/>
                      </a:lnTo>
                      <a:lnTo>
                        <a:pt x="553" y="2864"/>
                      </a:lnTo>
                      <a:lnTo>
                        <a:pt x="519" y="2929"/>
                      </a:lnTo>
                      <a:lnTo>
                        <a:pt x="471" y="2995"/>
                      </a:lnTo>
                      <a:lnTo>
                        <a:pt x="408" y="3060"/>
                      </a:lnTo>
                      <a:lnTo>
                        <a:pt x="329" y="3127"/>
                      </a:lnTo>
                      <a:lnTo>
                        <a:pt x="451" y="3561"/>
                      </a:lnTo>
                    </a:path>
                  </a:pathLst>
                </a:custGeom>
                <a:noFill/>
                <a:ln w="38100" cmpd="sng">
                  <a:solidFill>
                    <a:srgbClr val="FFC000"/>
                  </a:solidFill>
                  <a:prstDash val="solid"/>
                  <a:round/>
                  <a:headEnd type="none" w="med" len="med"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de-CH" sz="1600"/>
                </a:p>
              </p:txBody>
            </p:sp>
          </p:grpSp>
          <p:sp>
            <p:nvSpPr>
              <p:cNvPr id="157" name="Rounded Rectangle 64">
                <a:extLst>
                  <a:ext uri="{FF2B5EF4-FFF2-40B4-BE49-F238E27FC236}">
                    <a16:creationId xmlns:a16="http://schemas.microsoft.com/office/drawing/2014/main" id="{DF8F6D4B-8840-D4BE-A6F9-11ECB72EC7EA}"/>
                  </a:ext>
                </a:extLst>
              </p:cNvPr>
              <p:cNvSpPr/>
              <p:nvPr/>
            </p:nvSpPr>
            <p:spPr bwMode="auto">
              <a:xfrm>
                <a:off x="5517104" y="1583161"/>
                <a:ext cx="154761" cy="399360"/>
              </a:xfrm>
              <a:prstGeom prst="round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121920" tIns="60960" rIns="121920" bIns="6096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1219184">
                  <a:spcBef>
                    <a:spcPct val="0"/>
                  </a:spcBef>
                </a:pPr>
                <a:endParaRPr lang="de-CH" sz="3200">
                  <a:solidFill>
                    <a:srgbClr val="000000"/>
                  </a:solidFill>
                  <a:latin typeface="Times" charset="0"/>
                </a:endParaRPr>
              </a:p>
            </p:txBody>
          </p:sp>
          <p:sp>
            <p:nvSpPr>
              <p:cNvPr id="158" name="TextBox 157">
                <a:extLst>
                  <a:ext uri="{FF2B5EF4-FFF2-40B4-BE49-F238E27FC236}">
                    <a16:creationId xmlns:a16="http://schemas.microsoft.com/office/drawing/2014/main" id="{61E41375-2662-D863-9183-2DB8FCAE226C}"/>
                  </a:ext>
                </a:extLst>
              </p:cNvPr>
              <p:cNvSpPr txBox="1"/>
              <p:nvPr/>
            </p:nvSpPr>
            <p:spPr>
              <a:xfrm>
                <a:off x="4920639" y="1303251"/>
                <a:ext cx="537036" cy="2782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defTabSz="1219184">
                  <a:lnSpc>
                    <a:spcPct val="110000"/>
                  </a:lnSpc>
                  <a:spcBef>
                    <a:spcPct val="0"/>
                  </a:spcBef>
                  <a:buClr>
                    <a:srgbClr val="000000"/>
                  </a:buClr>
                </a:pPr>
                <a:r>
                  <a:rPr lang="en-US" sz="1600" dirty="0" err="1">
                    <a:solidFill>
                      <a:srgbClr val="000000"/>
                    </a:solidFill>
                  </a:rPr>
                  <a:t>SiO</a:t>
                </a:r>
                <a:r>
                  <a:rPr lang="en-US" sz="1600" dirty="0">
                    <a:solidFill>
                      <a:srgbClr val="000000"/>
                    </a:solidFill>
                  </a:rPr>
                  <a:t>/N</a:t>
                </a:r>
                <a:endParaRPr lang="de-CH" sz="1600" dirty="0" err="1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130" name="Right Arrow 6">
              <a:extLst>
                <a:ext uri="{FF2B5EF4-FFF2-40B4-BE49-F238E27FC236}">
                  <a16:creationId xmlns:a16="http://schemas.microsoft.com/office/drawing/2014/main" id="{8F2B80B8-F728-AF08-B8A1-A7D8335B0178}"/>
                </a:ext>
              </a:extLst>
            </p:cNvPr>
            <p:cNvSpPr/>
            <p:nvPr/>
          </p:nvSpPr>
          <p:spPr bwMode="auto">
            <a:xfrm>
              <a:off x="3191674" y="2015991"/>
              <a:ext cx="572911" cy="864096"/>
            </a:xfrm>
            <a:prstGeom prst="rightArrow">
              <a:avLst/>
            </a:prstGeom>
            <a:solidFill>
              <a:schemeClr val="accent3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de-CH" sz="3200">
                <a:latin typeface="Times" charset="0"/>
              </a:endParaRPr>
            </a:p>
          </p:txBody>
        </p:sp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46605FCE-5220-D480-B348-7E549E2618FB}"/>
                </a:ext>
              </a:extLst>
            </p:cNvPr>
            <p:cNvSpPr/>
            <p:nvPr/>
          </p:nvSpPr>
          <p:spPr>
            <a:xfrm>
              <a:off x="1055203" y="3750409"/>
              <a:ext cx="2447282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CH" sz="1000" dirty="0"/>
                <a:t>Zhang, </a:t>
              </a:r>
              <a:r>
                <a:rPr lang="de-CH" sz="1000" i="1" dirty="0"/>
                <a:t>et al. JINST</a:t>
              </a:r>
              <a:r>
                <a:rPr lang="de-CH" sz="1000" dirty="0"/>
                <a:t> 2022; 17(11): C11011. </a:t>
              </a: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EE3E6-83BC-B4E8-DA4E-2C13E19C2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49310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6" grpId="0" animBg="1"/>
      <p:bldP spid="29" grpId="0"/>
      <p:bldP spid="30" grpId="0"/>
      <p:bldP spid="19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Right 5">
            <a:extLst>
              <a:ext uri="{FF2B5EF4-FFF2-40B4-BE49-F238E27FC236}">
                <a16:creationId xmlns:a16="http://schemas.microsoft.com/office/drawing/2014/main" id="{D362514F-1B82-069F-0B3F-7365897E4C9F}"/>
              </a:ext>
            </a:extLst>
          </p:cNvPr>
          <p:cNvSpPr/>
          <p:nvPr/>
        </p:nvSpPr>
        <p:spPr>
          <a:xfrm rot="10800000">
            <a:off x="8543814" y="3356993"/>
            <a:ext cx="2232248" cy="1092879"/>
          </a:xfrm>
          <a:prstGeom prst="rightArrow">
            <a:avLst>
              <a:gd name="adj1" fmla="val 50000"/>
              <a:gd name="adj2" fmla="val 79357"/>
            </a:avLst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 err="1"/>
          </a:p>
        </p:txBody>
      </p:sp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0905A65C-405E-7AA1-A346-D2EBDDA0EF72}"/>
              </a:ext>
            </a:extLst>
          </p:cNvPr>
          <p:cNvSpPr txBox="1">
            <a:spLocks/>
          </p:cNvSpPr>
          <p:nvPr/>
        </p:nvSpPr>
        <p:spPr>
          <a:xfrm>
            <a:off x="407368" y="1484784"/>
            <a:ext cx="9073007" cy="453660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2000"/>
              </a:lnSpc>
              <a:spcBef>
                <a:spcPts val="600"/>
              </a:spcBef>
              <a:buFont typeface="+mj-lt"/>
              <a:buNone/>
              <a:defRPr sz="26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Introduction to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Science at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User Facilities – SLS, </a:t>
            </a:r>
            <a:r>
              <a:rPr lang="en-GB" sz="1600" b="0" dirty="0" err="1"/>
              <a:t>SwissFEL</a:t>
            </a:r>
            <a:r>
              <a:rPr lang="en-GB" sz="1600" b="0" dirty="0"/>
              <a:t>, etc.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Photon Science Detector Group – How we support user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High-Z Characterisation at PSI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dirty="0"/>
              <a:t>Overview of High-Z materials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dirty="0"/>
              <a:t>GaAs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dirty="0"/>
              <a:t>CZT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b="0" dirty="0"/>
          </a:p>
          <a:p>
            <a:r>
              <a:rPr lang="en-GB" b="0" dirty="0"/>
              <a:t>High-Z Future &amp; Applications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Photon Science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Medical Physics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Astronomy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704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The Need For A New Material</a:t>
            </a:r>
            <a:endParaRPr lang="en-GB" noProof="0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B0F1E6AD-5F9D-40E2-9400-77D55F7A0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412775"/>
            <a:ext cx="5400675" cy="4608613"/>
          </a:xfrm>
        </p:spPr>
        <p:txBody>
          <a:bodyPr/>
          <a:lstStyle/>
          <a:p>
            <a:r>
              <a:rPr lang="en-GB" dirty="0"/>
              <a:t>SLS 2.0 (4</a:t>
            </a:r>
            <a:r>
              <a:rPr lang="en-GB" baseline="30000" dirty="0"/>
              <a:t>th</a:t>
            </a:r>
            <a:r>
              <a:rPr lang="en-GB" dirty="0"/>
              <a:t> gen. synchrotron)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Increased flux for photon energies </a:t>
            </a:r>
            <a:r>
              <a:rPr lang="en-GB" b="1" dirty="0"/>
              <a:t>&gt; 20 keV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 dirty="0"/>
              <a:t>Silicon</a:t>
            </a:r>
            <a:r>
              <a:rPr lang="en-GB" dirty="0"/>
              <a:t> (low-Z) </a:t>
            </a:r>
            <a:r>
              <a:rPr lang="en-GB" b="1" dirty="0"/>
              <a:t>inefficient</a:t>
            </a:r>
            <a:r>
              <a:rPr lang="en-GB" dirty="0"/>
              <a:t> in this range</a:t>
            </a:r>
          </a:p>
          <a:p>
            <a:pPr marL="57150" indent="0">
              <a:buNone/>
            </a:pPr>
            <a:endParaRPr lang="en-GB" dirty="0"/>
          </a:p>
          <a:p>
            <a:r>
              <a:rPr lang="en-GB" dirty="0"/>
              <a:t>High-Z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Higher atomic number </a:t>
            </a:r>
            <a:r>
              <a:rPr lang="de-CH" dirty="0"/>
              <a:t>→</a:t>
            </a:r>
            <a:r>
              <a:rPr lang="de-CH" b="1" dirty="0"/>
              <a:t> </a:t>
            </a:r>
            <a:r>
              <a:rPr lang="de-CH" dirty="0" err="1"/>
              <a:t>Stops</a:t>
            </a:r>
            <a:r>
              <a:rPr lang="de-CH" dirty="0"/>
              <a:t> </a:t>
            </a:r>
            <a:r>
              <a:rPr lang="de-CH" dirty="0" err="1"/>
              <a:t>more</a:t>
            </a:r>
            <a:r>
              <a:rPr lang="de-CH" dirty="0"/>
              <a:t> </a:t>
            </a:r>
            <a:r>
              <a:rPr lang="de-CH" dirty="0" err="1"/>
              <a:t>hard</a:t>
            </a:r>
            <a:r>
              <a:rPr lang="de-CH" dirty="0"/>
              <a:t>        X-</a:t>
            </a:r>
            <a:r>
              <a:rPr lang="de-CH" dirty="0" err="1"/>
              <a:t>rays</a:t>
            </a:r>
            <a:endParaRPr lang="de-CH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de-CH" dirty="0" err="1"/>
              <a:t>Three</a:t>
            </a:r>
            <a:r>
              <a:rPr lang="de-CH" dirty="0"/>
              <a:t> </a:t>
            </a:r>
            <a:r>
              <a:rPr lang="de-CH" dirty="0" err="1"/>
              <a:t>varieties</a:t>
            </a:r>
            <a:r>
              <a:rPr lang="de-CH" dirty="0"/>
              <a:t> </a:t>
            </a:r>
            <a:r>
              <a:rPr lang="de-CH" dirty="0" err="1"/>
              <a:t>we</a:t>
            </a:r>
            <a:r>
              <a:rPr lang="de-CH" dirty="0"/>
              <a:t> </a:t>
            </a:r>
            <a:r>
              <a:rPr lang="de-CH" dirty="0" err="1"/>
              <a:t>have</a:t>
            </a:r>
            <a:r>
              <a:rPr lang="de-CH" dirty="0"/>
              <a:t> </a:t>
            </a:r>
            <a:r>
              <a:rPr lang="de-CH" dirty="0" err="1"/>
              <a:t>worked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: </a:t>
            </a:r>
            <a:r>
              <a:rPr lang="de-CH" b="1" dirty="0" err="1"/>
              <a:t>GaAs:Cr</a:t>
            </a:r>
            <a:r>
              <a:rPr lang="de-CH" b="1" dirty="0"/>
              <a:t>, </a:t>
            </a:r>
            <a:r>
              <a:rPr lang="de-CH" b="1" dirty="0" err="1"/>
              <a:t>CdTe</a:t>
            </a:r>
            <a:r>
              <a:rPr lang="de-CH" b="1" dirty="0"/>
              <a:t>, </a:t>
            </a:r>
            <a:r>
              <a:rPr lang="de-CH" b="1" dirty="0" err="1"/>
              <a:t>CdZnTe</a:t>
            </a:r>
            <a:endParaRPr lang="de-CH" b="1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de-CH" dirty="0" err="1"/>
              <a:t>Thinner</a:t>
            </a:r>
            <a:r>
              <a:rPr lang="de-CH" dirty="0"/>
              <a:t>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 dirty="0" err="1"/>
              <a:t>better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charge</a:t>
            </a:r>
            <a:r>
              <a:rPr lang="de-CH" dirty="0"/>
              <a:t> </a:t>
            </a:r>
            <a:r>
              <a:rPr lang="de-CH" dirty="0" err="1"/>
              <a:t>sharing</a:t>
            </a:r>
            <a:r>
              <a:rPr lang="de-CH" dirty="0"/>
              <a:t>, but </a:t>
            </a:r>
            <a:r>
              <a:rPr lang="de-CH" dirty="0" err="1"/>
              <a:t>stops</a:t>
            </a:r>
            <a:r>
              <a:rPr lang="de-CH" dirty="0"/>
              <a:t> </a:t>
            </a:r>
            <a:r>
              <a:rPr lang="de-CH" dirty="0" err="1"/>
              <a:t>less</a:t>
            </a:r>
            <a:endParaRPr lang="de-CH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23</a:t>
            </a:fld>
            <a:endParaRPr lang="de-CH" dirty="0"/>
          </a:p>
        </p:txBody>
      </p:sp>
      <p:pic>
        <p:nvPicPr>
          <p:cNvPr id="8" name="Picture 7" descr="A diagram of a graph&#10;&#10;AI-generated content may be incorrect.">
            <a:extLst>
              <a:ext uri="{FF2B5EF4-FFF2-40B4-BE49-F238E27FC236}">
                <a16:creationId xmlns:a16="http://schemas.microsoft.com/office/drawing/2014/main" id="{6390F766-EA81-014E-0E3B-9957433AE2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0308" y="1124744"/>
            <a:ext cx="4581128" cy="458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67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419B38F-1E63-7C32-08C6-BA8881C7923D}"/>
              </a:ext>
            </a:extLst>
          </p:cNvPr>
          <p:cNvSpPr txBox="1">
            <a:spLocks/>
          </p:cNvSpPr>
          <p:nvPr/>
        </p:nvSpPr>
        <p:spPr>
          <a:xfrm>
            <a:off x="695325" y="278296"/>
            <a:ext cx="8964613" cy="81044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High-Z Sensors</a:t>
            </a:r>
          </a:p>
        </p:txBody>
      </p:sp>
      <p:pic>
        <p:nvPicPr>
          <p:cNvPr id="4" name="Grafik 31">
            <a:extLst>
              <a:ext uri="{FF2B5EF4-FFF2-40B4-BE49-F238E27FC236}">
                <a16:creationId xmlns:a16="http://schemas.microsoft.com/office/drawing/2014/main" id="{89B1A0BB-52FE-263B-1060-3D86A84ABC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11494" y="1088740"/>
            <a:ext cx="10569012" cy="5220000"/>
          </a:xfrm>
          <a:prstGeom prst="rect">
            <a:avLst/>
          </a:prstGeom>
        </p:spPr>
      </p:pic>
      <p:sp>
        <p:nvSpPr>
          <p:cNvPr id="6" name="Rechteck 1">
            <a:extLst>
              <a:ext uri="{FF2B5EF4-FFF2-40B4-BE49-F238E27FC236}">
                <a16:creationId xmlns:a16="http://schemas.microsoft.com/office/drawing/2014/main" id="{4A48752A-DAB6-0EC5-40DC-8B6B335E8F38}"/>
              </a:ext>
            </a:extLst>
          </p:cNvPr>
          <p:cNvSpPr/>
          <p:nvPr/>
        </p:nvSpPr>
        <p:spPr bwMode="auto">
          <a:xfrm>
            <a:off x="5037703" y="1121396"/>
            <a:ext cx="4212000" cy="5161739"/>
          </a:xfrm>
          <a:prstGeom prst="rect">
            <a:avLst/>
          </a:prstGeom>
          <a:solidFill>
            <a:schemeClr val="bg2">
              <a:alpha val="7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E4457-48E0-B947-EA60-579E30048611}"/>
              </a:ext>
            </a:extLst>
          </p:cNvPr>
          <p:cNvSpPr txBox="1">
            <a:spLocks/>
          </p:cNvSpPr>
          <p:nvPr/>
        </p:nvSpPr>
        <p:spPr>
          <a:xfrm>
            <a:off x="8655527" y="6295809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D. </a:t>
            </a:r>
            <a:r>
              <a:rPr lang="en-GB" sz="1400" dirty="0" err="1"/>
              <a:t>Greiffenberg</a:t>
            </a:r>
            <a:endParaRPr lang="de-CH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98613A-0063-CAA0-7434-2F2AE791249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Page </a:t>
            </a:r>
            <a:fld id="{EBC07571-3134-BB4B-B83F-1A9FE18D34F3}" type="slidenum">
              <a:rPr lang="de-DE" smtClean="0"/>
              <a:pPr algn="r">
                <a:defRPr/>
              </a:pPr>
              <a:t>24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206439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Material Properties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25</a:t>
            </a:fld>
            <a:endParaRPr lang="de-CH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8C993-E6E2-1772-EE9B-09D864A74F88}"/>
              </a:ext>
            </a:extLst>
          </p:cNvPr>
          <p:cNvSpPr txBox="1">
            <a:spLocks/>
          </p:cNvSpPr>
          <p:nvPr/>
        </p:nvSpPr>
        <p:spPr>
          <a:xfrm>
            <a:off x="8447362" y="5681838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D. </a:t>
            </a:r>
            <a:r>
              <a:rPr lang="en-GB" sz="1400" dirty="0" err="1"/>
              <a:t>Greiffenberg</a:t>
            </a:r>
            <a:endParaRPr lang="de-CH" sz="1400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26228BE-46B5-9172-042B-0397DB561E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172463"/>
              </p:ext>
            </p:extLst>
          </p:nvPr>
        </p:nvGraphicFramePr>
        <p:xfrm>
          <a:off x="1055441" y="1174762"/>
          <a:ext cx="10081118" cy="450847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10670">
                  <a:extLst>
                    <a:ext uri="{9D8B030D-6E8A-4147-A177-3AD203B41FA5}">
                      <a16:colId xmlns:a16="http://schemas.microsoft.com/office/drawing/2014/main" val="364175101"/>
                    </a:ext>
                  </a:extLst>
                </a:gridCol>
                <a:gridCol w="1311097">
                  <a:extLst>
                    <a:ext uri="{9D8B030D-6E8A-4147-A177-3AD203B41FA5}">
                      <a16:colId xmlns:a16="http://schemas.microsoft.com/office/drawing/2014/main" val="1178426707"/>
                    </a:ext>
                  </a:extLst>
                </a:gridCol>
                <a:gridCol w="1731282">
                  <a:extLst>
                    <a:ext uri="{9D8B030D-6E8A-4147-A177-3AD203B41FA5}">
                      <a16:colId xmlns:a16="http://schemas.microsoft.com/office/drawing/2014/main" val="485986231"/>
                    </a:ext>
                  </a:extLst>
                </a:gridCol>
                <a:gridCol w="1342227">
                  <a:extLst>
                    <a:ext uri="{9D8B030D-6E8A-4147-A177-3AD203B41FA5}">
                      <a16:colId xmlns:a16="http://schemas.microsoft.com/office/drawing/2014/main" val="2665798565"/>
                    </a:ext>
                  </a:extLst>
                </a:gridCol>
                <a:gridCol w="1342227">
                  <a:extLst>
                    <a:ext uri="{9D8B030D-6E8A-4147-A177-3AD203B41FA5}">
                      <a16:colId xmlns:a16="http://schemas.microsoft.com/office/drawing/2014/main" val="1216865905"/>
                    </a:ext>
                  </a:extLst>
                </a:gridCol>
                <a:gridCol w="1481632">
                  <a:extLst>
                    <a:ext uri="{9D8B030D-6E8A-4147-A177-3AD203B41FA5}">
                      <a16:colId xmlns:a16="http://schemas.microsoft.com/office/drawing/2014/main" val="998346522"/>
                    </a:ext>
                  </a:extLst>
                </a:gridCol>
                <a:gridCol w="1261983">
                  <a:extLst>
                    <a:ext uri="{9D8B030D-6E8A-4147-A177-3AD203B41FA5}">
                      <a16:colId xmlns:a16="http://schemas.microsoft.com/office/drawing/2014/main" val="618163920"/>
                    </a:ext>
                  </a:extLst>
                </a:gridCol>
              </a:tblGrid>
              <a:tr h="1211268">
                <a:tc>
                  <a:txBody>
                    <a:bodyPr/>
                    <a:lstStyle/>
                    <a:p>
                      <a:pPr algn="ctr"/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Atomic Number, Z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Auto-fluorescence [keV]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Band Gap Energy (@RT)</a:t>
                      </a:r>
                    </a:p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[eV]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e</a:t>
                      </a:r>
                      <a:r>
                        <a:rPr lang="en-GB" sz="1800" b="1" baseline="30000" dirty="0">
                          <a:solidFill>
                            <a:schemeClr val="bg1"/>
                          </a:solidFill>
                        </a:rPr>
                        <a:t>—</a:t>
                      </a:r>
                      <a:r>
                        <a:rPr lang="en-GB" sz="1800" b="1" baseline="0" dirty="0">
                          <a:solidFill>
                            <a:schemeClr val="bg1"/>
                          </a:solidFill>
                        </a:rPr>
                        <a:t>h</a:t>
                      </a:r>
                      <a:r>
                        <a:rPr lang="en-GB" sz="1800" b="1" baseline="30000" dirty="0">
                          <a:solidFill>
                            <a:schemeClr val="bg1"/>
                          </a:solidFill>
                        </a:rPr>
                        <a:t>+</a:t>
                      </a:r>
                      <a:r>
                        <a:rPr lang="en-GB" sz="1800" b="1" baseline="0" dirty="0">
                          <a:solidFill>
                            <a:schemeClr val="bg1"/>
                          </a:solidFill>
                        </a:rPr>
                        <a:t> Pair Creation Energy</a:t>
                      </a:r>
                    </a:p>
                    <a:p>
                      <a:pPr algn="ctr"/>
                      <a:r>
                        <a:rPr lang="en-GB" sz="1800" b="1" baseline="0" dirty="0">
                          <a:solidFill>
                            <a:schemeClr val="bg1"/>
                          </a:solidFill>
                        </a:rPr>
                        <a:t>[eV]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Resistivity [</a:t>
                      </a:r>
                      <a:r>
                        <a:rPr lang="el-GR" sz="1800" b="1" dirty="0">
                          <a:solidFill>
                            <a:schemeClr val="bg1"/>
                          </a:solidFill>
                        </a:rPr>
                        <a:t>Ω∙</a:t>
                      </a:r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cm]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Electron </a:t>
                      </a:r>
                      <a:r>
                        <a:rPr lang="el-GR" sz="1800" b="1" dirty="0">
                          <a:solidFill>
                            <a:schemeClr val="bg1"/>
                          </a:solidFill>
                        </a:rPr>
                        <a:t>μ∙τ</a:t>
                      </a:r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[cm</a:t>
                      </a:r>
                      <a:r>
                        <a:rPr lang="en-GB" sz="1800" b="1" baseline="30000" dirty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en-GB" sz="1800" b="1" baseline="0" dirty="0">
                          <a:solidFill>
                            <a:schemeClr val="bg1"/>
                          </a:solidFill>
                        </a:rPr>
                        <a:t>/V]</a:t>
                      </a:r>
                      <a:endParaRPr lang="en-GB" sz="1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extLst>
                  <a:ext uri="{0D108BD9-81ED-4DB2-BD59-A6C34878D82A}">
                    <a16:rowId xmlns:a16="http://schemas.microsoft.com/office/drawing/2014/main" val="891321362"/>
                  </a:ext>
                </a:extLst>
              </a:tr>
              <a:tr h="824302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Silicon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1.7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1.12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3.6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&lt; 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GB" sz="1800" b="1" baseline="300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&gt; 1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extLst>
                  <a:ext uri="{0D108BD9-81ED-4DB2-BD59-A6C34878D82A}">
                    <a16:rowId xmlns:a16="http://schemas.microsoft.com/office/drawing/2014/main" val="1825944958"/>
                  </a:ext>
                </a:extLst>
              </a:tr>
              <a:tr h="824302">
                <a:tc>
                  <a:txBody>
                    <a:bodyPr/>
                    <a:lstStyle/>
                    <a:p>
                      <a:pPr algn="ctr"/>
                      <a:r>
                        <a:rPr lang="en-GB" sz="1800" b="1" baseline="0" dirty="0">
                          <a:solidFill>
                            <a:schemeClr val="tx1"/>
                          </a:solidFill>
                        </a:rPr>
                        <a:t>Cd</a:t>
                      </a:r>
                      <a:r>
                        <a:rPr lang="en-GB" sz="1800" b="1" baseline="-25000" dirty="0">
                          <a:solidFill>
                            <a:schemeClr val="tx1"/>
                          </a:solidFill>
                        </a:rPr>
                        <a:t>0.9</a:t>
                      </a:r>
                      <a:r>
                        <a:rPr lang="en-GB" sz="1800" b="1" baseline="0" dirty="0">
                          <a:solidFill>
                            <a:schemeClr val="tx1"/>
                          </a:solidFill>
                        </a:rPr>
                        <a:t>Zn</a:t>
                      </a:r>
                      <a:r>
                        <a:rPr lang="en-GB" sz="1800" b="1" baseline="-25000" dirty="0">
                          <a:solidFill>
                            <a:schemeClr val="tx1"/>
                          </a:solidFill>
                        </a:rPr>
                        <a:t>0.1</a:t>
                      </a:r>
                      <a:r>
                        <a:rPr lang="en-GB" sz="1800" b="1" baseline="0" dirty="0">
                          <a:solidFill>
                            <a:schemeClr val="tx1"/>
                          </a:solidFill>
                        </a:rPr>
                        <a:t>Te</a:t>
                      </a:r>
                      <a:endParaRPr lang="en-GB" sz="1800" b="1" baseline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48, 30, 52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23, 27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1.57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4.6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-3</a:t>
                      </a:r>
                      <a:r>
                        <a:rPr lang="en-GB" sz="1800" b="1" baseline="0" dirty="0">
                          <a:solidFill>
                            <a:schemeClr val="tx1"/>
                          </a:solidFill>
                        </a:rPr>
                        <a:t>..10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-2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extLst>
                  <a:ext uri="{0D108BD9-81ED-4DB2-BD59-A6C34878D82A}">
                    <a16:rowId xmlns:a16="http://schemas.microsoft.com/office/drawing/2014/main" val="1648990678"/>
                  </a:ext>
                </a:extLst>
              </a:tr>
              <a:tr h="824302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err="1">
                          <a:solidFill>
                            <a:schemeClr val="tx1"/>
                          </a:solidFill>
                        </a:rPr>
                        <a:t>CdTe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48, 52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23, 27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1.44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4.4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3 x 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-3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extLst>
                  <a:ext uri="{0D108BD9-81ED-4DB2-BD59-A6C34878D82A}">
                    <a16:rowId xmlns:a16="http://schemas.microsoft.com/office/drawing/2014/main" val="2862483877"/>
                  </a:ext>
                </a:extLst>
              </a:tr>
              <a:tr h="824302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err="1">
                          <a:solidFill>
                            <a:schemeClr val="tx1"/>
                          </a:solidFill>
                        </a:rPr>
                        <a:t>GaAs:Cr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31, 33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1.43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4.2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~ 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&lt; 5 x 10</a:t>
                      </a:r>
                      <a:r>
                        <a:rPr lang="en-GB" sz="1800" b="1" baseline="30000" dirty="0">
                          <a:solidFill>
                            <a:schemeClr val="tx1"/>
                          </a:solidFill>
                        </a:rPr>
                        <a:t>-4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3823" marR="103823" marT="51912" marB="51912" anchor="ctr"/>
                </a:tc>
                <a:extLst>
                  <a:ext uri="{0D108BD9-81ED-4DB2-BD59-A6C34878D82A}">
                    <a16:rowId xmlns:a16="http://schemas.microsoft.com/office/drawing/2014/main" val="2169464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28910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8064971" cy="2843708"/>
          </a:xfrm>
        </p:spPr>
        <p:txBody>
          <a:bodyPr/>
          <a:lstStyle/>
          <a:p>
            <a:r>
              <a:rPr lang="en-GB" sz="8000" dirty="0"/>
              <a:t>CZT</a:t>
            </a:r>
            <a:endParaRPr lang="en-GB" sz="3200" noProof="0" dirty="0"/>
          </a:p>
        </p:txBody>
      </p:sp>
    </p:spTree>
    <p:extLst>
      <p:ext uri="{BB962C8B-B14F-4D97-AF65-F5344CB8AC3E}">
        <p14:creationId xmlns:p14="http://schemas.microsoft.com/office/powerpoint/2010/main" val="29305756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nhaltsplatzhalter 2">
            <a:extLst>
              <a:ext uri="{FF2B5EF4-FFF2-40B4-BE49-F238E27FC236}">
                <a16:creationId xmlns:a16="http://schemas.microsoft.com/office/drawing/2014/main" id="{65FF7D19-3F96-8A97-0ABF-4AD5F35D0B50}"/>
              </a:ext>
            </a:extLst>
          </p:cNvPr>
          <p:cNvSpPr txBox="1">
            <a:spLocks/>
          </p:cNvSpPr>
          <p:nvPr/>
        </p:nvSpPr>
        <p:spPr>
          <a:xfrm>
            <a:off x="7896200" y="1317523"/>
            <a:ext cx="3744416" cy="2399509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t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High-Flux</a:t>
            </a:r>
            <a:r>
              <a:rPr lang="en-GB" sz="1600" dirty="0"/>
              <a:t> (HF)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Optimised for high flux environments (10</a:t>
            </a:r>
            <a:r>
              <a:rPr lang="en-GB" sz="1600" baseline="30000" dirty="0"/>
              <a:t>-10</a:t>
            </a:r>
            <a:r>
              <a:rPr lang="en-GB" sz="1600" dirty="0"/>
              <a:t> </a:t>
            </a:r>
            <a:r>
              <a:rPr lang="en-GB" sz="1600" dirty="0" err="1"/>
              <a:t>ph</a:t>
            </a:r>
            <a:r>
              <a:rPr lang="en-GB" sz="1600" dirty="0"/>
              <a:t> s</a:t>
            </a:r>
            <a:r>
              <a:rPr lang="en-GB" sz="1600" baseline="30000" dirty="0"/>
              <a:t>-1</a:t>
            </a:r>
            <a:r>
              <a:rPr lang="en-GB" sz="1600" dirty="0"/>
              <a:t> mm</a:t>
            </a:r>
            <a:r>
              <a:rPr lang="en-GB" sz="1600" baseline="30000" dirty="0"/>
              <a:t>-2</a:t>
            </a:r>
            <a:r>
              <a:rPr lang="en-GB" sz="1600" dirty="0"/>
              <a:t>) in medical and security applications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Increased hole lifetime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Afterglow performance is also improved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CZT Variants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27</a:t>
            </a:fld>
            <a:endParaRPr lang="de-CH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2D0D7102-673C-37AF-48B2-6477DE4F7494}"/>
              </a:ext>
            </a:extLst>
          </p:cNvPr>
          <p:cNvSpPr txBox="1">
            <a:spLocks/>
          </p:cNvSpPr>
          <p:nvPr/>
        </p:nvSpPr>
        <p:spPr>
          <a:xfrm>
            <a:off x="479376" y="1317523"/>
            <a:ext cx="3168352" cy="2399509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t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CZT manufactured by </a:t>
            </a:r>
            <a:r>
              <a:rPr lang="en-GB" sz="1600" dirty="0" err="1"/>
              <a:t>Redlen</a:t>
            </a:r>
            <a:r>
              <a:rPr lang="en-GB" sz="1600" dirty="0"/>
              <a:t> Technologies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1.5 mm thick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2 x 2 cm</a:t>
            </a:r>
            <a:r>
              <a:rPr lang="en-GB" sz="1600" baseline="30000" dirty="0"/>
              <a:t>2</a:t>
            </a:r>
            <a:r>
              <a:rPr lang="en-GB" sz="1600" dirty="0"/>
              <a:t> single chip samples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Operated at -500 V (But rated for -900 V)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Two variants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93C2121-5BBE-7C9E-1139-617728645B97}"/>
              </a:ext>
            </a:extLst>
          </p:cNvPr>
          <p:cNvSpPr txBox="1">
            <a:spLocks/>
          </p:cNvSpPr>
          <p:nvPr/>
        </p:nvSpPr>
        <p:spPr>
          <a:xfrm>
            <a:off x="10866340" y="4733625"/>
            <a:ext cx="1074932" cy="960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1400" dirty="0"/>
              <a:t>By STFC:</a:t>
            </a:r>
          </a:p>
          <a:p>
            <a:pPr marL="0" indent="0">
              <a:buNone/>
            </a:pPr>
            <a:r>
              <a:rPr lang="en-GB" sz="1400" dirty="0"/>
              <a:t>B. Thomas, 2017 [7]</a:t>
            </a:r>
            <a:endParaRPr lang="de-CH" sz="1400" dirty="0"/>
          </a:p>
        </p:txBody>
      </p:sp>
      <p:sp>
        <p:nvSpPr>
          <p:cNvPr id="15" name="Inhaltsplatzhalter 2">
            <a:extLst>
              <a:ext uri="{FF2B5EF4-FFF2-40B4-BE49-F238E27FC236}">
                <a16:creationId xmlns:a16="http://schemas.microsoft.com/office/drawing/2014/main" id="{A75F3ACD-CAFF-170E-50A5-4D840E387A42}"/>
              </a:ext>
            </a:extLst>
          </p:cNvPr>
          <p:cNvSpPr txBox="1">
            <a:spLocks/>
          </p:cNvSpPr>
          <p:nvPr/>
        </p:nvSpPr>
        <p:spPr>
          <a:xfrm>
            <a:off x="4367808" y="1317522"/>
            <a:ext cx="2808312" cy="2399509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t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Spectroscopic</a:t>
            </a:r>
            <a:r>
              <a:rPr lang="en-GB" sz="1600" dirty="0"/>
              <a:t> (SP)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The original (</a:t>
            </a:r>
            <a:r>
              <a:rPr lang="en-GB" sz="1600" b="1" dirty="0"/>
              <a:t>Standard</a:t>
            </a:r>
            <a:r>
              <a:rPr lang="en-GB" sz="1600" dirty="0"/>
              <a:t>) variety.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Efficient for energies </a:t>
            </a:r>
            <a:r>
              <a:rPr lang="en-GB" sz="1600" dirty="0" err="1"/>
              <a:t>upto</a:t>
            </a:r>
            <a:r>
              <a:rPr lang="en-GB" sz="1600" dirty="0"/>
              <a:t> 120 keV</a:t>
            </a:r>
          </a:p>
        </p:txBody>
      </p:sp>
      <p:pic>
        <p:nvPicPr>
          <p:cNvPr id="19" name="Picture 18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02BEF234-4E74-C1F3-AA8C-A88415F7E6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660" y="3645024"/>
            <a:ext cx="9540680" cy="204908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20DA7FC-FA9E-2CC0-4642-F739E0A71F86}"/>
              </a:ext>
            </a:extLst>
          </p:cNvPr>
          <p:cNvSpPr/>
          <p:nvPr/>
        </p:nvSpPr>
        <p:spPr>
          <a:xfrm>
            <a:off x="9752625" y="4473324"/>
            <a:ext cx="1074932" cy="360040"/>
          </a:xfrm>
          <a:prstGeom prst="rect">
            <a:avLst/>
          </a:prstGeom>
          <a:solidFill>
            <a:srgbClr val="00B05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D146689-1075-E8D0-A792-5E8C60926C62}"/>
              </a:ext>
            </a:extLst>
          </p:cNvPr>
          <p:cNvSpPr/>
          <p:nvPr/>
        </p:nvSpPr>
        <p:spPr>
          <a:xfrm>
            <a:off x="5735960" y="4473324"/>
            <a:ext cx="1074932" cy="360040"/>
          </a:xfrm>
          <a:prstGeom prst="rect">
            <a:avLst/>
          </a:prstGeom>
          <a:solidFill>
            <a:srgbClr val="FF0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19DB87-8D5B-BE85-C255-680C50964AE8}"/>
              </a:ext>
            </a:extLst>
          </p:cNvPr>
          <p:cNvSpPr/>
          <p:nvPr/>
        </p:nvSpPr>
        <p:spPr>
          <a:xfrm>
            <a:off x="9752625" y="5119470"/>
            <a:ext cx="1074932" cy="360040"/>
          </a:xfrm>
          <a:prstGeom prst="rect">
            <a:avLst/>
          </a:prstGeom>
          <a:solidFill>
            <a:srgbClr val="00B05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F18A3AC-59F7-424B-1FFB-C84BF96C80AF}"/>
              </a:ext>
            </a:extLst>
          </p:cNvPr>
          <p:cNvSpPr/>
          <p:nvPr/>
        </p:nvSpPr>
        <p:spPr>
          <a:xfrm>
            <a:off x="5735960" y="5119470"/>
            <a:ext cx="1074932" cy="360040"/>
          </a:xfrm>
          <a:prstGeom prst="rect">
            <a:avLst/>
          </a:prstGeom>
          <a:solidFill>
            <a:srgbClr val="FF0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3C91D9C8-1ACF-55D8-DFFF-719274A799C3}"/>
              </a:ext>
            </a:extLst>
          </p:cNvPr>
          <p:cNvSpPr txBox="1">
            <a:spLocks/>
          </p:cNvSpPr>
          <p:nvPr/>
        </p:nvSpPr>
        <p:spPr>
          <a:xfrm>
            <a:off x="209320" y="5099361"/>
            <a:ext cx="970848" cy="43214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/>
              <a:t>10 mm Thick</a:t>
            </a:r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F256BD90-963A-D4FB-71F9-5B9F106AAC69}"/>
              </a:ext>
            </a:extLst>
          </p:cNvPr>
          <p:cNvSpPr txBox="1">
            <a:spLocks/>
          </p:cNvSpPr>
          <p:nvPr/>
        </p:nvSpPr>
        <p:spPr>
          <a:xfrm>
            <a:off x="210481" y="4414758"/>
            <a:ext cx="969688" cy="41588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/>
              <a:t>2 mm Thick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2D7B5454-84D6-BC39-7AE8-4942904319A7}"/>
              </a:ext>
            </a:extLst>
          </p:cNvPr>
          <p:cNvSpPr/>
          <p:nvPr/>
        </p:nvSpPr>
        <p:spPr>
          <a:xfrm rot="16200000">
            <a:off x="6093407" y="4873008"/>
            <a:ext cx="360039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CBDACDC3-FAE6-D732-3F52-7F5BBC8A3D14}"/>
              </a:ext>
            </a:extLst>
          </p:cNvPr>
          <p:cNvSpPr/>
          <p:nvPr/>
        </p:nvSpPr>
        <p:spPr>
          <a:xfrm rot="16200000">
            <a:off x="10148856" y="4873009"/>
            <a:ext cx="360039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630F9FD9-ACF9-CB5B-7592-7515587AB090}"/>
              </a:ext>
            </a:extLst>
          </p:cNvPr>
          <p:cNvSpPr txBox="1">
            <a:spLocks/>
          </p:cNvSpPr>
          <p:nvPr/>
        </p:nvSpPr>
        <p:spPr>
          <a:xfrm>
            <a:off x="210480" y="3794526"/>
            <a:ext cx="968528" cy="38240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900" b="1" dirty="0"/>
              <a:t>Thicker material tested by STFC</a:t>
            </a:r>
          </a:p>
        </p:txBody>
      </p:sp>
    </p:spTree>
    <p:extLst>
      <p:ext uri="{BB962C8B-B14F-4D97-AF65-F5344CB8AC3E}">
        <p14:creationId xmlns:p14="http://schemas.microsoft.com/office/powerpoint/2010/main" val="108982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0" grpId="0" animBg="1"/>
      <p:bldP spid="21" grpId="0" animBg="1"/>
      <p:bldP spid="22" grpId="0" animBg="1"/>
      <p:bldP spid="23" grpId="0" animBg="1"/>
      <p:bldP spid="7" grpId="0" animBg="1"/>
      <p:bldP spid="8" grpId="0" animBg="1"/>
      <p:bldP spid="3" grpId="0" animBg="1"/>
      <p:bldP spid="11" grpId="0" animBg="1"/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28</a:t>
            </a:fld>
            <a:endParaRPr lang="de-CH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15FBB-CB6E-B47E-CEDD-371328EAA2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3575" y="885945"/>
            <a:ext cx="4168928" cy="33351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3B27784-8A27-86AF-84B8-6C7BF1B9A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1465" y="908720"/>
            <a:ext cx="4168928" cy="3335143"/>
          </a:xfrm>
          <a:prstGeom prst="rect">
            <a:avLst/>
          </a:prstGeom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Dark Frame</a:t>
            </a:r>
            <a:endParaRPr lang="en-GB" noProof="0" dirty="0"/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E8A9B3D3-F9E4-918D-2172-E5A79C62C12B}"/>
              </a:ext>
            </a:extLst>
          </p:cNvPr>
          <p:cNvSpPr txBox="1">
            <a:spLocks/>
          </p:cNvSpPr>
          <p:nvPr/>
        </p:nvSpPr>
        <p:spPr>
          <a:xfrm>
            <a:off x="695326" y="4509119"/>
            <a:ext cx="5256660" cy="151226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Lots of </a:t>
            </a:r>
            <a:r>
              <a:rPr lang="en-GB" b="1" dirty="0"/>
              <a:t>scratches</a:t>
            </a:r>
            <a:r>
              <a:rPr lang="en-GB" dirty="0"/>
              <a:t> in </a:t>
            </a:r>
            <a:r>
              <a:rPr lang="en-GB" b="1" dirty="0"/>
              <a:t>both variants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Increased ADU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From polishing on pixelated surface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/>
              <a:t>No major defects in High-Flux</a:t>
            </a:r>
          </a:p>
          <a:p>
            <a:endParaRPr lang="en-GB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52D48875-6524-698E-F845-DE9DD018AC3A}"/>
              </a:ext>
            </a:extLst>
          </p:cNvPr>
          <p:cNvSpPr txBox="1">
            <a:spLocks/>
          </p:cNvSpPr>
          <p:nvPr/>
        </p:nvSpPr>
        <p:spPr>
          <a:xfrm>
            <a:off x="6384032" y="4509119"/>
            <a:ext cx="5112642" cy="151226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Spectroscopic</a:t>
            </a:r>
            <a:r>
              <a:rPr lang="en-GB" dirty="0"/>
              <a:t> has many defects by comparison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Significant elevation in ADU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But only </a:t>
            </a:r>
            <a:r>
              <a:rPr lang="en-GB" b="1" dirty="0"/>
              <a:t>one device </a:t>
            </a:r>
            <a:r>
              <a:rPr lang="en-GB" dirty="0"/>
              <a:t>of each variant tested</a:t>
            </a:r>
          </a:p>
          <a:p>
            <a:endParaRPr lang="en-GB" dirty="0"/>
          </a:p>
        </p:txBody>
      </p:sp>
      <p:sp>
        <p:nvSpPr>
          <p:cNvPr id="14" name="Inhaltsplatzhalter 2">
            <a:extLst>
              <a:ext uri="{FF2B5EF4-FFF2-40B4-BE49-F238E27FC236}">
                <a16:creationId xmlns:a16="http://schemas.microsoft.com/office/drawing/2014/main" id="{78A41EFF-84D9-10C6-36F1-7FF3B591E1E4}"/>
              </a:ext>
            </a:extLst>
          </p:cNvPr>
          <p:cNvSpPr txBox="1">
            <a:spLocks/>
          </p:cNvSpPr>
          <p:nvPr/>
        </p:nvSpPr>
        <p:spPr>
          <a:xfrm rot="560758">
            <a:off x="189356" y="2851860"/>
            <a:ext cx="1220064" cy="10611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/>
              <a:t>Average dark frame (raw ADU values) as integration time increases</a:t>
            </a:r>
          </a:p>
        </p:txBody>
      </p:sp>
      <p:sp>
        <p:nvSpPr>
          <p:cNvPr id="15" name="Inhaltsplatzhalter 2">
            <a:extLst>
              <a:ext uri="{FF2B5EF4-FFF2-40B4-BE49-F238E27FC236}">
                <a16:creationId xmlns:a16="http://schemas.microsoft.com/office/drawing/2014/main" id="{A81FE986-4568-673D-FFE6-2E455563BAF9}"/>
              </a:ext>
            </a:extLst>
          </p:cNvPr>
          <p:cNvSpPr txBox="1">
            <a:spLocks/>
          </p:cNvSpPr>
          <p:nvPr/>
        </p:nvSpPr>
        <p:spPr>
          <a:xfrm rot="21075433">
            <a:off x="10679576" y="2072371"/>
            <a:ext cx="1343969" cy="74903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400" dirty="0"/>
              <a:t>5 </a:t>
            </a:r>
            <a:r>
              <a:rPr lang="en-GB" sz="1400" dirty="0" err="1"/>
              <a:t>μs</a:t>
            </a:r>
            <a:r>
              <a:rPr lang="en-GB" sz="1400" dirty="0"/>
              <a:t> baseline (Pedestal Correction)</a:t>
            </a:r>
          </a:p>
        </p:txBody>
      </p:sp>
    </p:spTree>
    <p:extLst>
      <p:ext uri="{BB962C8B-B14F-4D97-AF65-F5344CB8AC3E}">
        <p14:creationId xmlns:p14="http://schemas.microsoft.com/office/powerpoint/2010/main" val="268254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29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Leakage Current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4509119"/>
            <a:ext cx="5256660" cy="1512269"/>
          </a:xfrm>
        </p:spPr>
        <p:txBody>
          <a:bodyPr/>
          <a:lstStyle/>
          <a:p>
            <a:r>
              <a:rPr lang="en-GB" dirty="0"/>
              <a:t>Similar to dark frames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But now we can quantify the </a:t>
            </a:r>
            <a:r>
              <a:rPr lang="en-GB" b="1" dirty="0"/>
              <a:t>low current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Even in defect region </a:t>
            </a:r>
            <a:r>
              <a:rPr lang="en-GB" b="1" dirty="0"/>
              <a:t>&lt; 8 </a:t>
            </a:r>
            <a:r>
              <a:rPr lang="en-GB" b="1" dirty="0" err="1"/>
              <a:t>pA</a:t>
            </a:r>
            <a:r>
              <a:rPr lang="en-GB" b="1" dirty="0"/>
              <a:t> per pixel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All measurements at </a:t>
            </a:r>
            <a:r>
              <a:rPr lang="en-GB" b="1" dirty="0"/>
              <a:t>15 °C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3FB93D-9C5A-CA62-14A2-A644C1214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68656" y="905175"/>
            <a:ext cx="4182564" cy="33460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BC7919B-0DDE-8D2F-20A2-A265E78EA9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0780" y="905175"/>
            <a:ext cx="4182564" cy="3346052"/>
          </a:xfrm>
          <a:prstGeom prst="rect">
            <a:avLst/>
          </a:prstGeom>
        </p:spPr>
      </p:pic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E3E9334E-BAE1-3577-3281-7EB9E0FB847B}"/>
              </a:ext>
            </a:extLst>
          </p:cNvPr>
          <p:cNvSpPr txBox="1">
            <a:spLocks/>
          </p:cNvSpPr>
          <p:nvPr/>
        </p:nvSpPr>
        <p:spPr>
          <a:xfrm>
            <a:off x="6384032" y="4509119"/>
            <a:ext cx="5112642" cy="151226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2-3 orders of magnitude improvement over GaAs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Better than silicon</a:t>
            </a:r>
            <a:endParaRPr lang="de-CH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F2E1FC1-D89E-484B-AE0D-CF738A5F08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1233742"/>
              </p:ext>
            </p:extLst>
          </p:nvPr>
        </p:nvGraphicFramePr>
        <p:xfrm>
          <a:off x="4762378" y="1667100"/>
          <a:ext cx="2624783" cy="23379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89607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1435176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</a:tblGrid>
              <a:tr h="52439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Material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MPV Pixel Leakage Current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High-Flux CZT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~ 0.18 </a:t>
                      </a:r>
                      <a:r>
                        <a:rPr lang="en-GB" sz="1200" dirty="0" err="1"/>
                        <a:t>pA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Standard CZT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~ 0.49 </a:t>
                      </a:r>
                      <a:r>
                        <a:rPr lang="en-GB" sz="1200" dirty="0" err="1"/>
                        <a:t>pA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de-CH" sz="1200" dirty="0"/>
                        <a:t>Silicon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CH" sz="1200" dirty="0"/>
                        <a:t>~ 2 </a:t>
                      </a:r>
                      <a:r>
                        <a:rPr lang="de-CH" sz="1200" dirty="0" err="1"/>
                        <a:t>pA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1707448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GaAs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~ 190 </a:t>
                      </a:r>
                      <a:r>
                        <a:rPr lang="en-GB" sz="1200" dirty="0" err="1"/>
                        <a:t>pA</a:t>
                      </a:r>
                      <a:r>
                        <a:rPr lang="en-GB" sz="1200" dirty="0"/>
                        <a:t> [8]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C5AB7689-2BB3-8A37-B171-AA83B8C802AD}"/>
              </a:ext>
            </a:extLst>
          </p:cNvPr>
          <p:cNvGrpSpPr/>
          <p:nvPr/>
        </p:nvGrpSpPr>
        <p:grpSpPr>
          <a:xfrm>
            <a:off x="4990187" y="1023146"/>
            <a:ext cx="2169163" cy="432147"/>
            <a:chOff x="4969693" y="309411"/>
            <a:chExt cx="2169163" cy="432147"/>
          </a:xfrm>
        </p:grpSpPr>
        <p:sp>
          <p:nvSpPr>
            <p:cNvPr id="10" name="Inhaltsplatzhalter 2">
              <a:extLst>
                <a:ext uri="{FF2B5EF4-FFF2-40B4-BE49-F238E27FC236}">
                  <a16:creationId xmlns:a16="http://schemas.microsoft.com/office/drawing/2014/main" id="{31B00CCB-B4F6-6BB7-39A9-A4571AF63BC3}"/>
                </a:ext>
              </a:extLst>
            </p:cNvPr>
            <p:cNvSpPr txBox="1">
              <a:spLocks/>
            </p:cNvSpPr>
            <p:nvPr/>
          </p:nvSpPr>
          <p:spPr>
            <a:xfrm>
              <a:off x="6168008" y="309411"/>
              <a:ext cx="970848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-500 V Bias</a:t>
              </a:r>
            </a:p>
          </p:txBody>
        </p:sp>
        <p:sp>
          <p:nvSpPr>
            <p:cNvPr id="11" name="Inhaltsplatzhalter 2">
              <a:extLst>
                <a:ext uri="{FF2B5EF4-FFF2-40B4-BE49-F238E27FC236}">
                  <a16:creationId xmlns:a16="http://schemas.microsoft.com/office/drawing/2014/main" id="{6FD3A008-70A6-8A77-B647-FF314F37D13C}"/>
                </a:ext>
              </a:extLst>
            </p:cNvPr>
            <p:cNvSpPr txBox="1">
              <a:spLocks/>
            </p:cNvSpPr>
            <p:nvPr/>
          </p:nvSpPr>
          <p:spPr>
            <a:xfrm>
              <a:off x="4969693" y="317543"/>
              <a:ext cx="969687" cy="415881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15 °C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4740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1DB6F14-46D7-899E-9FB7-7690781487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68656" y="846805"/>
            <a:ext cx="4182563" cy="33460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4C77C9-3BD4-BE6E-F5F6-F169FE0A1D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0779" y="846803"/>
            <a:ext cx="4182566" cy="3346052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30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Noise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4509119"/>
            <a:ext cx="5256660" cy="1512269"/>
          </a:xfrm>
        </p:spPr>
        <p:txBody>
          <a:bodyPr/>
          <a:lstStyle/>
          <a:p>
            <a:r>
              <a:rPr lang="en-GB" dirty="0"/>
              <a:t>Generally flat distribution across sensor area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 dirty="0"/>
              <a:t>5 </a:t>
            </a:r>
            <a:r>
              <a:rPr lang="el-GR" sz="2000" b="1" dirty="0"/>
              <a:t>μ</a:t>
            </a:r>
            <a:r>
              <a:rPr lang="en-GB" sz="2000" b="1" dirty="0"/>
              <a:t>s</a:t>
            </a:r>
            <a:r>
              <a:rPr lang="en-GB" sz="2000" dirty="0"/>
              <a:t> integration time</a:t>
            </a: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Reasonably consistent across sensor material</a:t>
            </a:r>
          </a:p>
          <a:p>
            <a:pPr lvl="1"/>
            <a:endParaRPr lang="en-GB" dirty="0"/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E3E9334E-BAE1-3577-3281-7EB9E0FB847B}"/>
              </a:ext>
            </a:extLst>
          </p:cNvPr>
          <p:cNvSpPr txBox="1">
            <a:spLocks/>
          </p:cNvSpPr>
          <p:nvPr/>
        </p:nvSpPr>
        <p:spPr>
          <a:xfrm>
            <a:off x="6384032" y="4509119"/>
            <a:ext cx="5112642" cy="151226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Noisy pixels everywhere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But generally corresponds to hot spots</a:t>
            </a:r>
          </a:p>
          <a:p>
            <a:pPr marL="0" lvl="1" indent="0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/>
              <a:t>Otherwise, </a:t>
            </a:r>
            <a:r>
              <a:rPr lang="en-GB" b="1" dirty="0"/>
              <a:t>better than GaAs </a:t>
            </a:r>
            <a:r>
              <a:rPr lang="en-GB" dirty="0"/>
              <a:t>and </a:t>
            </a:r>
            <a:r>
              <a:rPr lang="en-GB" b="1" dirty="0"/>
              <a:t>comparable to silicon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B346C3D-FD62-74C5-58DC-798FDCBDF8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520912"/>
              </p:ext>
            </p:extLst>
          </p:nvPr>
        </p:nvGraphicFramePr>
        <p:xfrm>
          <a:off x="4727848" y="1595092"/>
          <a:ext cx="2624782" cy="23379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12391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1312391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</a:tblGrid>
              <a:tr h="52439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Material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Average Pixel Noise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High-Flux CZT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~ 0.28 keV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Standard CZT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~ 0.29 keV 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Silicon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~ 0.3 keV [9]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45339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GaAs</a:t>
                      </a:r>
                      <a:endParaRPr lang="de-CH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~ 0.41 keV [8]</a:t>
                      </a:r>
                      <a:endParaRPr lang="de-CH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D0A6CA54-CFC3-C1F8-F722-F6946E0FD0BA}"/>
              </a:ext>
            </a:extLst>
          </p:cNvPr>
          <p:cNvGrpSpPr/>
          <p:nvPr/>
        </p:nvGrpSpPr>
        <p:grpSpPr>
          <a:xfrm>
            <a:off x="4889804" y="1023757"/>
            <a:ext cx="2310742" cy="440281"/>
            <a:chOff x="5129924" y="598649"/>
            <a:chExt cx="2310742" cy="440281"/>
          </a:xfrm>
        </p:grpSpPr>
        <p:sp>
          <p:nvSpPr>
            <p:cNvPr id="10" name="Inhaltsplatzhalter 2">
              <a:extLst>
                <a:ext uri="{FF2B5EF4-FFF2-40B4-BE49-F238E27FC236}">
                  <a16:creationId xmlns:a16="http://schemas.microsoft.com/office/drawing/2014/main" id="{87524F77-CF0F-6381-667A-83207F81FE4D}"/>
                </a:ext>
              </a:extLst>
            </p:cNvPr>
            <p:cNvSpPr txBox="1">
              <a:spLocks/>
            </p:cNvSpPr>
            <p:nvPr/>
          </p:nvSpPr>
          <p:spPr>
            <a:xfrm>
              <a:off x="5951985" y="606783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-500 V Bias</a:t>
              </a:r>
            </a:p>
          </p:txBody>
        </p:sp>
        <p:sp>
          <p:nvSpPr>
            <p:cNvPr id="11" name="Inhaltsplatzhalter 2">
              <a:extLst>
                <a:ext uri="{FF2B5EF4-FFF2-40B4-BE49-F238E27FC236}">
                  <a16:creationId xmlns:a16="http://schemas.microsoft.com/office/drawing/2014/main" id="{B8E62E5B-CC2A-0F08-26B6-43622E7B38EE}"/>
                </a:ext>
              </a:extLst>
            </p:cNvPr>
            <p:cNvSpPr txBox="1">
              <a:spLocks/>
            </p:cNvSpPr>
            <p:nvPr/>
          </p:nvSpPr>
          <p:spPr>
            <a:xfrm>
              <a:off x="5129924" y="606782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15 °C</a:t>
              </a:r>
            </a:p>
          </p:txBody>
        </p:sp>
        <p:sp>
          <p:nvSpPr>
            <p:cNvPr id="12" name="Inhaltsplatzhalter 2">
              <a:extLst>
                <a:ext uri="{FF2B5EF4-FFF2-40B4-BE49-F238E27FC236}">
                  <a16:creationId xmlns:a16="http://schemas.microsoft.com/office/drawing/2014/main" id="{C830507E-06B5-997A-8BA8-EA2A583EE494}"/>
                </a:ext>
              </a:extLst>
            </p:cNvPr>
            <p:cNvSpPr txBox="1">
              <a:spLocks/>
            </p:cNvSpPr>
            <p:nvPr/>
          </p:nvSpPr>
          <p:spPr>
            <a:xfrm>
              <a:off x="6778927" y="598649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5 </a:t>
              </a:r>
              <a:r>
                <a:rPr lang="el-GR" sz="1200" b="1" dirty="0"/>
                <a:t>μ</a:t>
              </a:r>
              <a:r>
                <a:rPr lang="en-GB" sz="1200" b="1" dirty="0"/>
                <a:t>s Int. Time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8430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4282ED-EADD-D65D-9482-5A0749E018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547980"/>
              </p:ext>
            </p:extLst>
          </p:nvPr>
        </p:nvGraphicFramePr>
        <p:xfrm>
          <a:off x="4295800" y="1286854"/>
          <a:ext cx="3467136" cy="27003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90872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503095644"/>
                    </a:ext>
                  </a:extLst>
                </a:gridCol>
              </a:tblGrid>
              <a:tr h="376214">
                <a:tc rowSpan="2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Cluster Size (Virtual Pitch)</a:t>
                      </a:r>
                      <a:endParaRPr lang="de-CH" sz="11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FWHM [keV] (Energy Resolution)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376214">
                <a:tc vMerge="1">
                  <a:txBody>
                    <a:bodyPr/>
                    <a:lstStyle/>
                    <a:p>
                      <a:endParaRPr lang="de-C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High-Flux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Spectroscopic</a:t>
                      </a:r>
                      <a:endParaRPr lang="de-CH" sz="11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4420529"/>
                  </a:ext>
                </a:extLst>
              </a:tr>
              <a:tr h="486968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3x3 (225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5.8%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6.5%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486968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5x5 (375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8.2%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9.0%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486968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7x7 (525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11.9%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13.7%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486968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9x9 (675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16.7%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20.0%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31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3" y="271502"/>
            <a:ext cx="8964613" cy="810444"/>
          </a:xfrm>
        </p:spPr>
        <p:txBody>
          <a:bodyPr/>
          <a:lstStyle/>
          <a:p>
            <a:r>
              <a:rPr lang="en-GB" noProof="0" dirty="0"/>
              <a:t>Am241 Spectra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4186402"/>
            <a:ext cx="4968627" cy="1834987"/>
          </a:xfrm>
        </p:spPr>
        <p:txBody>
          <a:bodyPr/>
          <a:lstStyle/>
          <a:p>
            <a:r>
              <a:rPr lang="en-GB" b="1" dirty="0"/>
              <a:t>Similar spectra </a:t>
            </a:r>
            <a:r>
              <a:rPr lang="en-GB" dirty="0"/>
              <a:t>for High-Flux and Spectroscopic</a:t>
            </a:r>
          </a:p>
          <a:p>
            <a:endParaRPr lang="en-GB" dirty="0"/>
          </a:p>
          <a:p>
            <a:pPr marL="0" lvl="1" indent="0">
              <a:buNone/>
            </a:pPr>
            <a:r>
              <a:rPr lang="en-GB" b="1" dirty="0"/>
              <a:t>5x5 cluster required to collect all charge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Slight shift in photopeak between 3x3 and 5x5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7AD7BA1-598F-E8BC-1AA4-E72EC6753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93948" y="953704"/>
            <a:ext cx="3791705" cy="303336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C18DF3D-0797-BABB-3212-975087FE74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6347" y="948988"/>
            <a:ext cx="3791704" cy="3033364"/>
          </a:xfrm>
          <a:prstGeom prst="rect">
            <a:avLst/>
          </a:prstGeom>
        </p:spPr>
      </p:pic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6F1D61E-9A73-1BAC-A5A9-313320F72B7E}"/>
              </a:ext>
            </a:extLst>
          </p:cNvPr>
          <p:cNvSpPr txBox="1">
            <a:spLocks/>
          </p:cNvSpPr>
          <p:nvPr/>
        </p:nvSpPr>
        <p:spPr>
          <a:xfrm>
            <a:off x="6506426" y="4186402"/>
            <a:ext cx="5206198" cy="183498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buFont typeface="Aptos" panose="020B0004020202020204" pitchFamily="34" charset="0"/>
              <a:buNone/>
            </a:pPr>
            <a:r>
              <a:rPr lang="en-GB" dirty="0"/>
              <a:t>Spectral resolution is the </a:t>
            </a:r>
            <a:r>
              <a:rPr lang="en-GB" b="1" dirty="0"/>
              <a:t>ratio of FWHM and peak position</a:t>
            </a:r>
            <a:r>
              <a:rPr lang="en-GB" dirty="0"/>
              <a:t> (59.5 keV)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Comparable with GaAs (especially earlier generations) [8]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Would likely be improved by a pixel-by-pixel calibration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CED69BB-F819-3518-929B-435AE2B53F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041377"/>
              </p:ext>
            </p:extLst>
          </p:nvPr>
        </p:nvGraphicFramePr>
        <p:xfrm>
          <a:off x="1010984" y="1262291"/>
          <a:ext cx="1484616" cy="1371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52151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832465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</a:tblGrid>
              <a:tr h="27229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Cluster Size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Photopeak Position</a:t>
                      </a:r>
                      <a:endParaRPr lang="de-CH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3x3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58.7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5x5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59.5 keV*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7x7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59.9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9x9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60.1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sp>
        <p:nvSpPr>
          <p:cNvPr id="10" name="Inhaltsplatzhalter 2">
            <a:extLst>
              <a:ext uri="{FF2B5EF4-FFF2-40B4-BE49-F238E27FC236}">
                <a16:creationId xmlns:a16="http://schemas.microsoft.com/office/drawing/2014/main" id="{34B82F3D-4CD5-9EB3-D6E1-FDA197E1BD91}"/>
              </a:ext>
            </a:extLst>
          </p:cNvPr>
          <p:cNvSpPr txBox="1">
            <a:spLocks/>
          </p:cNvSpPr>
          <p:nvPr/>
        </p:nvSpPr>
        <p:spPr>
          <a:xfrm>
            <a:off x="7122330" y="6521540"/>
            <a:ext cx="3462218" cy="33646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buFont typeface="Aptos" panose="020B0004020202020204" pitchFamily="34" charset="0"/>
              <a:buNone/>
            </a:pPr>
            <a:r>
              <a:rPr lang="en-GB" sz="1200" dirty="0"/>
              <a:t>*Assumed to be Am241’s 59.5 keV photopeak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D3E068C-1BAD-3A00-B033-AB215F826A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4565576"/>
              </p:ext>
            </p:extLst>
          </p:nvPr>
        </p:nvGraphicFramePr>
        <p:xfrm>
          <a:off x="8616280" y="1281280"/>
          <a:ext cx="1484616" cy="1371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52151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832465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</a:tblGrid>
              <a:tr h="27229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Cluster Size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Photopeak Position</a:t>
                      </a:r>
                      <a:endParaRPr lang="de-CH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3x3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58.7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5x5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59.5 keV*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7x7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59.9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16756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9x9</a:t>
                      </a:r>
                      <a:endParaRPr lang="de-CH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de-CH" sz="1000" dirty="0">
                          <a:effectLst/>
                        </a:rPr>
                        <a:t>60.2 keV</a:t>
                      </a:r>
                    </a:p>
                  </a:txBody>
                  <a:tcPr marL="28575" marR="28575" marT="19050" marB="19050"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DA9F4D26-6C0B-3EDA-FF34-BDF638C9CD7A}"/>
              </a:ext>
            </a:extLst>
          </p:cNvPr>
          <p:cNvGrpSpPr/>
          <p:nvPr/>
        </p:nvGrpSpPr>
        <p:grpSpPr>
          <a:xfrm>
            <a:off x="4873997" y="732618"/>
            <a:ext cx="2310742" cy="440281"/>
            <a:chOff x="5129924" y="598649"/>
            <a:chExt cx="2310742" cy="440281"/>
          </a:xfrm>
        </p:grpSpPr>
        <p:sp>
          <p:nvSpPr>
            <p:cNvPr id="13" name="Inhaltsplatzhalter 2">
              <a:extLst>
                <a:ext uri="{FF2B5EF4-FFF2-40B4-BE49-F238E27FC236}">
                  <a16:creationId xmlns:a16="http://schemas.microsoft.com/office/drawing/2014/main" id="{EDD4AB6A-D448-B803-359F-1DD8DB0F70FC}"/>
                </a:ext>
              </a:extLst>
            </p:cNvPr>
            <p:cNvSpPr txBox="1">
              <a:spLocks/>
            </p:cNvSpPr>
            <p:nvPr/>
          </p:nvSpPr>
          <p:spPr>
            <a:xfrm>
              <a:off x="5951985" y="606783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-500 V Bias</a:t>
              </a:r>
            </a:p>
          </p:txBody>
        </p:sp>
        <p:sp>
          <p:nvSpPr>
            <p:cNvPr id="14" name="Inhaltsplatzhalter 2">
              <a:extLst>
                <a:ext uri="{FF2B5EF4-FFF2-40B4-BE49-F238E27FC236}">
                  <a16:creationId xmlns:a16="http://schemas.microsoft.com/office/drawing/2014/main" id="{22FA2EA2-59D6-1D16-807E-AE1AABD24A2C}"/>
                </a:ext>
              </a:extLst>
            </p:cNvPr>
            <p:cNvSpPr txBox="1">
              <a:spLocks/>
            </p:cNvSpPr>
            <p:nvPr/>
          </p:nvSpPr>
          <p:spPr>
            <a:xfrm>
              <a:off x="5129924" y="606782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15 °C</a:t>
              </a:r>
            </a:p>
          </p:txBody>
        </p:sp>
        <p:sp>
          <p:nvSpPr>
            <p:cNvPr id="15" name="Inhaltsplatzhalter 2">
              <a:extLst>
                <a:ext uri="{FF2B5EF4-FFF2-40B4-BE49-F238E27FC236}">
                  <a16:creationId xmlns:a16="http://schemas.microsoft.com/office/drawing/2014/main" id="{55ECCC25-2F5E-65FD-BDC0-48E46CF9A166}"/>
                </a:ext>
              </a:extLst>
            </p:cNvPr>
            <p:cNvSpPr txBox="1">
              <a:spLocks/>
            </p:cNvSpPr>
            <p:nvPr/>
          </p:nvSpPr>
          <p:spPr>
            <a:xfrm>
              <a:off x="6778927" y="598649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5 </a:t>
              </a:r>
              <a:r>
                <a:rPr lang="el-GR" sz="1200" b="1" dirty="0"/>
                <a:t>μ</a:t>
              </a:r>
              <a:r>
                <a:rPr lang="en-GB" sz="1200" b="1" dirty="0"/>
                <a:t>s Int. Time</a:t>
              </a:r>
            </a:p>
          </p:txBody>
        </p:sp>
      </p:grpSp>
      <p:pic>
        <p:nvPicPr>
          <p:cNvPr id="2" name="Imagen 10" descr="Imagen que contiene Cuadrado&#10;&#10;Descripción generada automáticamente">
            <a:extLst>
              <a:ext uri="{FF2B5EF4-FFF2-40B4-BE49-F238E27FC236}">
                <a16:creationId xmlns:a16="http://schemas.microsoft.com/office/drawing/2014/main" id="{2C45DC70-B332-7B46-56F5-4AB6125EBB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854" t="51328" r="-2289" b="-2656"/>
          <a:stretch/>
        </p:blipFill>
        <p:spPr>
          <a:xfrm>
            <a:off x="7555645" y="66594"/>
            <a:ext cx="1875732" cy="93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89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32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Hecht Scans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7" y="3861362"/>
            <a:ext cx="7885619" cy="2160028"/>
          </a:xfrm>
        </p:spPr>
        <p:txBody>
          <a:bodyPr/>
          <a:lstStyle/>
          <a:p>
            <a:r>
              <a:rPr lang="en-GB" sz="1600" dirty="0"/>
              <a:t>Mo (17.5 keV) is ideal for Hecht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Absorption depth only ~ 15 </a:t>
            </a:r>
            <a:r>
              <a:rPr lang="el-GR" sz="1600" dirty="0"/>
              <a:t>μ</a:t>
            </a:r>
            <a:r>
              <a:rPr lang="en-GB" sz="1600" dirty="0"/>
              <a:t>m</a:t>
            </a:r>
          </a:p>
          <a:p>
            <a:endParaRPr lang="en-GB" sz="1600" dirty="0"/>
          </a:p>
          <a:p>
            <a:r>
              <a:rPr lang="en-GB" sz="1600" dirty="0"/>
              <a:t>Extract </a:t>
            </a:r>
            <a:r>
              <a:rPr lang="el-GR" sz="1600" dirty="0"/>
              <a:t>μ</a:t>
            </a:r>
            <a:r>
              <a:rPr lang="en-GB" sz="1600" baseline="-25000" dirty="0"/>
              <a:t>e</a:t>
            </a:r>
            <a:r>
              <a:rPr lang="el-GR" sz="1600" dirty="0"/>
              <a:t>·τ</a:t>
            </a:r>
            <a:r>
              <a:rPr lang="en-GB" sz="1600" baseline="-25000" dirty="0"/>
              <a:t>e</a:t>
            </a:r>
            <a:r>
              <a:rPr lang="en-GB" sz="1600" dirty="0"/>
              <a:t> by fitting with 7x7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Charge loss in 3x3 is not purely trapping → Charge sharing dominates for low sensor bias and small cluster sizes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l-GR" sz="1600" dirty="0"/>
              <a:t>μ</a:t>
            </a:r>
            <a:r>
              <a:rPr lang="en-GB" sz="1600" baseline="-25000" dirty="0"/>
              <a:t>e</a:t>
            </a:r>
            <a:r>
              <a:rPr lang="el-GR" sz="1600" dirty="0"/>
              <a:t>·τ</a:t>
            </a:r>
            <a:r>
              <a:rPr lang="en-GB" sz="1600" baseline="-25000" dirty="0"/>
              <a:t>e</a:t>
            </a:r>
            <a:r>
              <a:rPr lang="en-GB" sz="1600" dirty="0"/>
              <a:t> for High-Flux CZT is </a:t>
            </a:r>
            <a:r>
              <a:rPr lang="en-GB" sz="1600" b="1" dirty="0"/>
              <a:t>better than GaAs and </a:t>
            </a:r>
            <a:r>
              <a:rPr lang="en-GB" sz="1600" b="1" dirty="0" err="1"/>
              <a:t>CdTe</a:t>
            </a:r>
            <a:r>
              <a:rPr lang="en-GB" sz="1600" b="1" dirty="0"/>
              <a:t> </a:t>
            </a:r>
            <a:r>
              <a:rPr lang="en-GB" sz="1600" dirty="0"/>
              <a:t>(~ 0.4 </a:t>
            </a:r>
            <a:r>
              <a:rPr lang="de-CH" sz="1600" dirty="0"/>
              <a:t>x 10</a:t>
            </a:r>
            <a:r>
              <a:rPr lang="de-CH" sz="1600" baseline="30000" dirty="0"/>
              <a:t>-3 </a:t>
            </a:r>
            <a:r>
              <a:rPr lang="de-CH" sz="1600" baseline="0" dirty="0"/>
              <a:t>cm</a:t>
            </a:r>
            <a:r>
              <a:rPr lang="de-CH" sz="1600" baseline="30000" dirty="0"/>
              <a:t>2</a:t>
            </a:r>
            <a:r>
              <a:rPr lang="de-CH" sz="1600" baseline="0" dirty="0"/>
              <a:t>/V [8] and 1 x </a:t>
            </a:r>
            <a:r>
              <a:rPr lang="de-CH" sz="1600" dirty="0"/>
              <a:t>10</a:t>
            </a:r>
            <a:r>
              <a:rPr lang="de-CH" sz="1600" baseline="30000" dirty="0"/>
              <a:t>-3 </a:t>
            </a:r>
            <a:r>
              <a:rPr lang="de-CH" sz="1600" baseline="0" dirty="0"/>
              <a:t>cm</a:t>
            </a:r>
            <a:r>
              <a:rPr lang="de-CH" sz="1600" baseline="30000" dirty="0"/>
              <a:t>2</a:t>
            </a:r>
            <a:r>
              <a:rPr lang="de-CH" sz="1600" dirty="0"/>
              <a:t>/V</a:t>
            </a:r>
            <a:r>
              <a:rPr lang="de-CH" sz="1600" baseline="30000" dirty="0"/>
              <a:t> </a:t>
            </a:r>
            <a:r>
              <a:rPr lang="de-CH" sz="1600" dirty="0"/>
              <a:t>[10]</a:t>
            </a:r>
            <a:r>
              <a:rPr lang="de-CH" sz="1600" baseline="0" dirty="0"/>
              <a:t>)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7AD7BA1-598F-E8BC-1AA4-E72EC6753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40112" y="755674"/>
            <a:ext cx="5055609" cy="30333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C18DF3D-0797-BABB-3212-975087FE74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1520" y="755674"/>
            <a:ext cx="5055609" cy="303336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03A32C0-6D47-FEFD-2D28-C7ADFD9FF1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760" y="185731"/>
            <a:ext cx="4500042" cy="729734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B7FF2AE-C34A-F9DD-66E1-599D5CE672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2094445"/>
              </p:ext>
            </p:extLst>
          </p:nvPr>
        </p:nvGraphicFramePr>
        <p:xfrm>
          <a:off x="8551676" y="3845334"/>
          <a:ext cx="3467136" cy="243062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90872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1642338386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503095644"/>
                    </a:ext>
                  </a:extLst>
                </a:gridCol>
              </a:tblGrid>
              <a:tr h="405104">
                <a:tc rowSpan="2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Cluster Size (Virtual Pitch)</a:t>
                      </a:r>
                      <a:endParaRPr lang="de-CH" sz="11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l-GR" sz="1100" dirty="0"/>
                        <a:t>μ</a:t>
                      </a:r>
                      <a:r>
                        <a:rPr lang="en-GB" sz="1100" baseline="-25000" dirty="0"/>
                        <a:t>e</a:t>
                      </a:r>
                      <a:r>
                        <a:rPr lang="el-GR" sz="1100" dirty="0"/>
                        <a:t>·τ</a:t>
                      </a:r>
                      <a:r>
                        <a:rPr lang="en-GB" sz="1100" baseline="-25000" dirty="0"/>
                        <a:t>e</a:t>
                      </a:r>
                      <a:r>
                        <a:rPr lang="en-GB" sz="1100" dirty="0"/>
                        <a:t> </a:t>
                      </a:r>
                      <a:r>
                        <a:rPr lang="de-CH" sz="1100" dirty="0"/>
                        <a:t>[x10</a:t>
                      </a:r>
                      <a:r>
                        <a:rPr lang="de-CH" sz="1100" baseline="30000" dirty="0"/>
                        <a:t>-3 </a:t>
                      </a:r>
                      <a:r>
                        <a:rPr lang="de-CH" sz="1100" baseline="0" dirty="0"/>
                        <a:t>cm</a:t>
                      </a:r>
                      <a:r>
                        <a:rPr lang="de-CH" sz="1100" baseline="30000" dirty="0"/>
                        <a:t>2</a:t>
                      </a:r>
                      <a:r>
                        <a:rPr lang="de-CH" sz="1100" baseline="0" dirty="0"/>
                        <a:t>/V]</a:t>
                      </a:r>
                      <a:endParaRPr lang="de-CH" sz="11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405104">
                <a:tc vMerge="1">
                  <a:txBody>
                    <a:bodyPr/>
                    <a:lstStyle/>
                    <a:p>
                      <a:endParaRPr lang="de-C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High-Flux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Spectroscopic</a:t>
                      </a:r>
                      <a:endParaRPr lang="de-CH" sz="11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4420529"/>
                  </a:ext>
                </a:extLst>
              </a:tr>
              <a:tr h="40510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3x3 (225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9.7 ± 0.8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4.41 ± 0.13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40510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5x5 (375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9.6 ± 1.2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14.0 ± 0.6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40510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7x7 (525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10.0 ± 1.1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13.96 ± 0.6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40510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9x9 (675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11.9 ± 0.9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13.1 ± 0.7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76BF2A46-C236-2D3F-29DF-0345A4A70089}"/>
              </a:ext>
            </a:extLst>
          </p:cNvPr>
          <p:cNvSpPr txBox="1">
            <a:spLocks/>
          </p:cNvSpPr>
          <p:nvPr/>
        </p:nvSpPr>
        <p:spPr>
          <a:xfrm rot="1136057">
            <a:off x="3356968" y="2397100"/>
            <a:ext cx="1656184" cy="49214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Preliminary</a:t>
            </a:r>
            <a:endParaRPr lang="de-CH" b="1" dirty="0"/>
          </a:p>
        </p:txBody>
      </p:sp>
      <p:sp>
        <p:nvSpPr>
          <p:cNvPr id="10" name="Inhaltsplatzhalter 2">
            <a:extLst>
              <a:ext uri="{FF2B5EF4-FFF2-40B4-BE49-F238E27FC236}">
                <a16:creationId xmlns:a16="http://schemas.microsoft.com/office/drawing/2014/main" id="{91143050-108F-B80F-6D6C-1C46A6DE0448}"/>
              </a:ext>
            </a:extLst>
          </p:cNvPr>
          <p:cNvSpPr txBox="1">
            <a:spLocks/>
          </p:cNvSpPr>
          <p:nvPr/>
        </p:nvSpPr>
        <p:spPr>
          <a:xfrm rot="1136057">
            <a:off x="7739824" y="2397099"/>
            <a:ext cx="1656184" cy="49214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Preliminary</a:t>
            </a:r>
            <a:endParaRPr lang="de-CH" b="1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3B2B188-FB8C-ED36-C301-603863C675A8}"/>
              </a:ext>
            </a:extLst>
          </p:cNvPr>
          <p:cNvGrpSpPr/>
          <p:nvPr/>
        </p:nvGrpSpPr>
        <p:grpSpPr>
          <a:xfrm>
            <a:off x="10952774" y="1412776"/>
            <a:ext cx="831860" cy="1599891"/>
            <a:chOff x="10952774" y="1268760"/>
            <a:chExt cx="831860" cy="1599891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AA5D5EA-E589-BB94-A090-68E930C2198C}"/>
                </a:ext>
              </a:extLst>
            </p:cNvPr>
            <p:cNvGrpSpPr/>
            <p:nvPr/>
          </p:nvGrpSpPr>
          <p:grpSpPr>
            <a:xfrm>
              <a:off x="10952774" y="1268760"/>
              <a:ext cx="831860" cy="1017019"/>
              <a:chOff x="6693867" y="13777"/>
              <a:chExt cx="831860" cy="1017019"/>
            </a:xfrm>
          </p:grpSpPr>
          <p:sp>
            <p:nvSpPr>
              <p:cNvPr id="8" name="Inhaltsplatzhalter 2">
                <a:extLst>
                  <a:ext uri="{FF2B5EF4-FFF2-40B4-BE49-F238E27FC236}">
                    <a16:creationId xmlns:a16="http://schemas.microsoft.com/office/drawing/2014/main" id="{ACBE39E2-5423-65D9-8050-057A0FB0211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93867" y="13777"/>
                <a:ext cx="831860" cy="432147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8425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+mj-lt"/>
                  <a:buNone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252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504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756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008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200" b="1" dirty="0"/>
                  <a:t>15 °C</a:t>
                </a:r>
              </a:p>
            </p:txBody>
          </p:sp>
          <p:sp>
            <p:nvSpPr>
              <p:cNvPr id="11" name="Inhaltsplatzhalter 2">
                <a:extLst>
                  <a:ext uri="{FF2B5EF4-FFF2-40B4-BE49-F238E27FC236}">
                    <a16:creationId xmlns:a16="http://schemas.microsoft.com/office/drawing/2014/main" id="{E7C328BF-6ADD-813B-11FA-7CA91961EAC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93867" y="598649"/>
                <a:ext cx="831860" cy="432147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8425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+mj-lt"/>
                  <a:buNone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252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504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756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008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200" b="1" dirty="0"/>
                  <a:t>5 </a:t>
                </a:r>
                <a:r>
                  <a:rPr lang="el-GR" sz="1200" b="1" dirty="0"/>
                  <a:t>μ</a:t>
                </a:r>
                <a:r>
                  <a:rPr lang="en-GB" sz="1200" b="1" dirty="0"/>
                  <a:t>s Int. Time</a:t>
                </a:r>
              </a:p>
            </p:txBody>
          </p:sp>
        </p:grpSp>
        <p:sp>
          <p:nvSpPr>
            <p:cNvPr id="13" name="Inhaltsplatzhalter 2">
              <a:extLst>
                <a:ext uri="{FF2B5EF4-FFF2-40B4-BE49-F238E27FC236}">
                  <a16:creationId xmlns:a16="http://schemas.microsoft.com/office/drawing/2014/main" id="{A201E788-3BD6-60B7-EFEB-5713AB33DB51}"/>
                </a:ext>
              </a:extLst>
            </p:cNvPr>
            <p:cNvSpPr txBox="1">
              <a:spLocks/>
            </p:cNvSpPr>
            <p:nvPr/>
          </p:nvSpPr>
          <p:spPr>
            <a:xfrm>
              <a:off x="10959631" y="2436504"/>
              <a:ext cx="825002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Mo Peak (17.5 keV)</a:t>
              </a:r>
            </a:p>
          </p:txBody>
        </p:sp>
      </p:grpSp>
      <p:sp>
        <p:nvSpPr>
          <p:cNvPr id="15" name="Inhaltsplatzhalter 2">
            <a:extLst>
              <a:ext uri="{FF2B5EF4-FFF2-40B4-BE49-F238E27FC236}">
                <a16:creationId xmlns:a16="http://schemas.microsoft.com/office/drawing/2014/main" id="{75A6B719-56F7-DF59-1013-87056F68450D}"/>
              </a:ext>
            </a:extLst>
          </p:cNvPr>
          <p:cNvSpPr txBox="1">
            <a:spLocks/>
          </p:cNvSpPr>
          <p:nvPr/>
        </p:nvSpPr>
        <p:spPr>
          <a:xfrm>
            <a:off x="1415588" y="2636912"/>
            <a:ext cx="1521726" cy="53537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/>
              <a:t>No peak below 100V</a:t>
            </a:r>
          </a:p>
          <a:p>
            <a:pPr algn="ctr"/>
            <a:r>
              <a:rPr lang="en-GB" sz="1200" dirty="0"/>
              <a:t>No longer depleted?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F5E9AB93-9B32-D7DB-AF71-F20395E9A189}"/>
              </a:ext>
            </a:extLst>
          </p:cNvPr>
          <p:cNvSpPr/>
          <p:nvPr/>
        </p:nvSpPr>
        <p:spPr>
          <a:xfrm rot="16664465">
            <a:off x="1844830" y="2085422"/>
            <a:ext cx="639915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17" name="Inhaltsplatzhalter 2">
            <a:extLst>
              <a:ext uri="{FF2B5EF4-FFF2-40B4-BE49-F238E27FC236}">
                <a16:creationId xmlns:a16="http://schemas.microsoft.com/office/drawing/2014/main" id="{26131CFA-D941-DFF4-EBDC-06C2714142D4}"/>
              </a:ext>
            </a:extLst>
          </p:cNvPr>
          <p:cNvSpPr txBox="1">
            <a:spLocks/>
          </p:cNvSpPr>
          <p:nvPr/>
        </p:nvSpPr>
        <p:spPr>
          <a:xfrm>
            <a:off x="7873574" y="6332252"/>
            <a:ext cx="2553919" cy="46549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l-GR" sz="1200" dirty="0"/>
              <a:t>μ</a:t>
            </a:r>
            <a:r>
              <a:rPr lang="en-GB" sz="1200" baseline="-25000" dirty="0"/>
              <a:t>e</a:t>
            </a:r>
            <a:r>
              <a:rPr lang="el-GR" sz="1200" dirty="0"/>
              <a:t>·τ</a:t>
            </a:r>
            <a:r>
              <a:rPr lang="en-GB" sz="1200" baseline="-25000" dirty="0"/>
              <a:t>e </a:t>
            </a:r>
            <a:r>
              <a:rPr lang="en-GB" sz="1200" dirty="0"/>
              <a:t>3x3 is untrustworthy</a:t>
            </a:r>
          </a:p>
          <a:p>
            <a:pPr algn="ctr"/>
            <a:r>
              <a:rPr lang="en-GB" sz="1200" dirty="0"/>
              <a:t>(Curve dominated by charge loss)</a:t>
            </a:r>
            <a:endParaRPr lang="en-GB" sz="1200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A6EFF21-97D6-94B3-E469-D85373A382DC}"/>
              </a:ext>
            </a:extLst>
          </p:cNvPr>
          <p:cNvSpPr/>
          <p:nvPr/>
        </p:nvSpPr>
        <p:spPr>
          <a:xfrm>
            <a:off x="9710371" y="4687703"/>
            <a:ext cx="2227329" cy="325375"/>
          </a:xfrm>
          <a:prstGeom prst="rect">
            <a:avLst/>
          </a:prstGeom>
          <a:solidFill>
            <a:srgbClr val="FF0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F174D971-D04A-BAC6-99DF-28112DDA7B6A}"/>
              </a:ext>
            </a:extLst>
          </p:cNvPr>
          <p:cNvSpPr/>
          <p:nvPr/>
        </p:nvSpPr>
        <p:spPr>
          <a:xfrm rot="16880700">
            <a:off x="9888443" y="5705087"/>
            <a:ext cx="1677737" cy="22661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pic>
        <p:nvPicPr>
          <p:cNvPr id="12" name="Imagen 10" descr="Imagen que contiene Cuadrado&#10;&#10;Descripción generada automáticamente">
            <a:extLst>
              <a:ext uri="{FF2B5EF4-FFF2-40B4-BE49-F238E27FC236}">
                <a16:creationId xmlns:a16="http://schemas.microsoft.com/office/drawing/2014/main" id="{AE827735-9CF8-9BE3-DBE7-E14261B99F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854" t="51328" r="-2289" b="-2656"/>
          <a:stretch/>
        </p:blipFill>
        <p:spPr>
          <a:xfrm>
            <a:off x="8708785" y="60257"/>
            <a:ext cx="1620888" cy="81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23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2" grpId="0" animBg="1"/>
      <p:bldP spid="2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33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Charge Collection Efficiency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7" y="4005064"/>
            <a:ext cx="7848873" cy="1953593"/>
          </a:xfrm>
        </p:spPr>
        <p:txBody>
          <a:bodyPr/>
          <a:lstStyle/>
          <a:p>
            <a:r>
              <a:rPr lang="en-GB" sz="1600" dirty="0"/>
              <a:t>Charge sharing lowers 3x3 peak even at -500 V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7x7 is affected at -20 V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Only trapping contributes to the 9x9 peak (lower at -20 V compared to -500 V)</a:t>
            </a:r>
          </a:p>
          <a:p>
            <a:endParaRPr lang="en-GB" sz="1600" dirty="0"/>
          </a:p>
          <a:p>
            <a:r>
              <a:rPr lang="en-GB" sz="1600" b="1" dirty="0"/>
              <a:t>Spectroscopic can still collect a majority of charge (&gt; 97% CCE) at -20 V!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(Where High-Flux needs </a:t>
            </a:r>
            <a:r>
              <a:rPr lang="en-GB" sz="1600" b="1" dirty="0"/>
              <a:t>over 100 V</a:t>
            </a:r>
            <a:r>
              <a:rPr lang="en-GB" sz="1600" dirty="0"/>
              <a:t> to start collecting charge)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Charge collection efficiency (CCE) at 500 V is </a:t>
            </a:r>
            <a:r>
              <a:rPr lang="en-GB" sz="1600" b="1" dirty="0"/>
              <a:t>over 99%</a:t>
            </a:r>
            <a:r>
              <a:rPr lang="en-GB" sz="1600" dirty="0"/>
              <a:t> for both variants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63EED6F-1FA8-B8BA-300A-D707269F51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9581" y="824922"/>
            <a:ext cx="3951281" cy="316102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6AFC821-3A69-8C74-9608-12BFF909E9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51920" y="824922"/>
            <a:ext cx="3910498" cy="3128398"/>
          </a:xfrm>
          <a:prstGeom prst="rect">
            <a:avLst/>
          </a:prstGeom>
        </p:spPr>
      </p:pic>
      <p:sp>
        <p:nvSpPr>
          <p:cNvPr id="29" name="Inhaltsplatzhalter 2">
            <a:extLst>
              <a:ext uri="{FF2B5EF4-FFF2-40B4-BE49-F238E27FC236}">
                <a16:creationId xmlns:a16="http://schemas.microsoft.com/office/drawing/2014/main" id="{99C088BB-C4A3-BF9B-DD06-808445154404}"/>
              </a:ext>
            </a:extLst>
          </p:cNvPr>
          <p:cNvSpPr txBox="1">
            <a:spLocks/>
          </p:cNvSpPr>
          <p:nvPr/>
        </p:nvSpPr>
        <p:spPr>
          <a:xfrm>
            <a:off x="3729262" y="1635470"/>
            <a:ext cx="1224136" cy="48251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/>
              <a:t>Charge loss due to charge sharing</a:t>
            </a:r>
          </a:p>
        </p:txBody>
      </p:sp>
      <p:sp>
        <p:nvSpPr>
          <p:cNvPr id="30" name="Inhaltsplatzhalter 2">
            <a:extLst>
              <a:ext uri="{FF2B5EF4-FFF2-40B4-BE49-F238E27FC236}">
                <a16:creationId xmlns:a16="http://schemas.microsoft.com/office/drawing/2014/main" id="{02A4CFFB-2F98-C67D-422D-D64E1B387069}"/>
              </a:ext>
            </a:extLst>
          </p:cNvPr>
          <p:cNvSpPr txBox="1">
            <a:spLocks/>
          </p:cNvSpPr>
          <p:nvPr/>
        </p:nvSpPr>
        <p:spPr>
          <a:xfrm>
            <a:off x="9308960" y="1633267"/>
            <a:ext cx="1224136" cy="48251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/>
              <a:t>Charge loss due to charge sharing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92B00C69-748E-7614-E7E0-45D38E039FF5}"/>
              </a:ext>
            </a:extLst>
          </p:cNvPr>
          <p:cNvSpPr/>
          <p:nvPr/>
        </p:nvSpPr>
        <p:spPr>
          <a:xfrm rot="12067725">
            <a:off x="8400005" y="1429258"/>
            <a:ext cx="869928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5F1D08BA-C2E0-9486-4469-4D380A3E8FD8}"/>
              </a:ext>
            </a:extLst>
          </p:cNvPr>
          <p:cNvSpPr/>
          <p:nvPr/>
        </p:nvSpPr>
        <p:spPr>
          <a:xfrm rot="10800000">
            <a:off x="8846191" y="1770637"/>
            <a:ext cx="386179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4754F89C-1B0B-5D67-0859-91B0DF183D9C}"/>
              </a:ext>
            </a:extLst>
          </p:cNvPr>
          <p:cNvSpPr/>
          <p:nvPr/>
        </p:nvSpPr>
        <p:spPr>
          <a:xfrm rot="9544292">
            <a:off x="9024691" y="2187443"/>
            <a:ext cx="420231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b="1" dirty="0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426E6787-4FD9-B9C8-DFC6-94A12A257B70}"/>
              </a:ext>
            </a:extLst>
          </p:cNvPr>
          <p:cNvSpPr/>
          <p:nvPr/>
        </p:nvSpPr>
        <p:spPr>
          <a:xfrm rot="12026853">
            <a:off x="3319918" y="1435002"/>
            <a:ext cx="386179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35" name="Inhaltsplatzhalter 2">
            <a:extLst>
              <a:ext uri="{FF2B5EF4-FFF2-40B4-BE49-F238E27FC236}">
                <a16:creationId xmlns:a16="http://schemas.microsoft.com/office/drawing/2014/main" id="{0F6FB22F-EF85-83D4-7F86-5CEFEAD646E8}"/>
              </a:ext>
            </a:extLst>
          </p:cNvPr>
          <p:cNvSpPr txBox="1">
            <a:spLocks/>
          </p:cNvSpPr>
          <p:nvPr/>
        </p:nvSpPr>
        <p:spPr>
          <a:xfrm>
            <a:off x="6600056" y="4365103"/>
            <a:ext cx="4968552" cy="165628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600" dirty="0"/>
          </a:p>
        </p:txBody>
      </p:sp>
      <p:graphicFrame>
        <p:nvGraphicFramePr>
          <p:cNvPr id="38" name="Table 37">
            <a:extLst>
              <a:ext uri="{FF2B5EF4-FFF2-40B4-BE49-F238E27FC236}">
                <a16:creationId xmlns:a16="http://schemas.microsoft.com/office/drawing/2014/main" id="{506E3EC2-816D-4CD9-A96D-A902BCAAA7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6987449"/>
              </p:ext>
            </p:extLst>
          </p:nvPr>
        </p:nvGraphicFramePr>
        <p:xfrm>
          <a:off x="8587501" y="4118371"/>
          <a:ext cx="3240485" cy="20946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78707">
                  <a:extLst>
                    <a:ext uri="{9D8B030D-6E8A-4147-A177-3AD203B41FA5}">
                      <a16:colId xmlns:a16="http://schemas.microsoft.com/office/drawing/2014/main" val="4002490551"/>
                    </a:ext>
                  </a:extLst>
                </a:gridCol>
                <a:gridCol w="1130889">
                  <a:extLst>
                    <a:ext uri="{9D8B030D-6E8A-4147-A177-3AD203B41FA5}">
                      <a16:colId xmlns:a16="http://schemas.microsoft.com/office/drawing/2014/main" val="503095644"/>
                    </a:ext>
                  </a:extLst>
                </a:gridCol>
                <a:gridCol w="1130889">
                  <a:extLst>
                    <a:ext uri="{9D8B030D-6E8A-4147-A177-3AD203B41FA5}">
                      <a16:colId xmlns:a16="http://schemas.microsoft.com/office/drawing/2014/main" val="661134780"/>
                    </a:ext>
                  </a:extLst>
                </a:gridCol>
              </a:tblGrid>
              <a:tr h="325673">
                <a:tc rowSpan="2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Cluster Size (Virtual Pitch)</a:t>
                      </a:r>
                      <a:endParaRPr lang="de-CH" sz="11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Charge collection efficiency</a:t>
                      </a:r>
                      <a:endParaRPr sz="11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de-CH" sz="11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5238130"/>
                  </a:ext>
                </a:extLst>
              </a:tr>
              <a:tr h="335554">
                <a:tc vMerge="1">
                  <a:txBody>
                    <a:bodyPr/>
                    <a:lstStyle/>
                    <a:p>
                      <a:endParaRPr lang="de-C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Spectroscopic @ -20V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Spectroscopic @ -500 V</a:t>
                      </a:r>
                      <a:endParaRPr lang="de-CH" sz="11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4420529"/>
                  </a:ext>
                </a:extLst>
              </a:tr>
              <a:tr h="33555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3x3 (225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5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5.8%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97.1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255444"/>
                  </a:ext>
                </a:extLst>
              </a:tr>
              <a:tr h="33555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5x5 (375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8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6.6%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9.4%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3609425"/>
                  </a:ext>
                </a:extLst>
              </a:tr>
              <a:tr h="33555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7x7 (525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4.4%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99.9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4735686"/>
                  </a:ext>
                </a:extLst>
              </a:tr>
              <a:tr h="335554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9x9 (675 </a:t>
                      </a:r>
                      <a:r>
                        <a:rPr lang="el-GR" sz="1100" dirty="0"/>
                        <a:t>μ</a:t>
                      </a:r>
                      <a:r>
                        <a:rPr lang="en-GB" sz="1100" dirty="0"/>
                        <a:t>m)</a:t>
                      </a:r>
                      <a:endParaRPr lang="de-CH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7.0%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/>
                          <a:ea typeface="+mn-ea"/>
                          <a:cs typeface="+mn-cs"/>
                        </a:rPr>
                        <a:t>9</a:t>
                      </a:r>
                      <a:r>
                        <a:rPr kumimoji="0" lang="de-CH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9.9%</a:t>
                      </a:r>
                      <a:endParaRPr kumimoji="0" lang="de-CH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099548"/>
                  </a:ext>
                </a:extLst>
              </a:tr>
            </a:tbl>
          </a:graphicData>
        </a:graphic>
      </p:graphicFrame>
      <p:grpSp>
        <p:nvGrpSpPr>
          <p:cNvPr id="39" name="Group 38">
            <a:extLst>
              <a:ext uri="{FF2B5EF4-FFF2-40B4-BE49-F238E27FC236}">
                <a16:creationId xmlns:a16="http://schemas.microsoft.com/office/drawing/2014/main" id="{70CE7DCF-53DB-7DE6-C831-963A0A56D642}"/>
              </a:ext>
            </a:extLst>
          </p:cNvPr>
          <p:cNvGrpSpPr/>
          <p:nvPr/>
        </p:nvGrpSpPr>
        <p:grpSpPr>
          <a:xfrm>
            <a:off x="10952774" y="1412776"/>
            <a:ext cx="831860" cy="1599891"/>
            <a:chOff x="10952774" y="1268760"/>
            <a:chExt cx="831860" cy="1599891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EBE4DD10-1E42-4A4D-F97C-3483515FF688}"/>
                </a:ext>
              </a:extLst>
            </p:cNvPr>
            <p:cNvGrpSpPr/>
            <p:nvPr/>
          </p:nvGrpSpPr>
          <p:grpSpPr>
            <a:xfrm>
              <a:off x="10952774" y="1268760"/>
              <a:ext cx="831860" cy="1017019"/>
              <a:chOff x="6693867" y="13777"/>
              <a:chExt cx="831860" cy="1017019"/>
            </a:xfrm>
          </p:grpSpPr>
          <p:sp>
            <p:nvSpPr>
              <p:cNvPr id="42" name="Inhaltsplatzhalter 2">
                <a:extLst>
                  <a:ext uri="{FF2B5EF4-FFF2-40B4-BE49-F238E27FC236}">
                    <a16:creationId xmlns:a16="http://schemas.microsoft.com/office/drawing/2014/main" id="{F4226BF7-4006-25C5-7E00-118EC91374F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93867" y="13777"/>
                <a:ext cx="831860" cy="432147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8425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+mj-lt"/>
                  <a:buNone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252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504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756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008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200" b="1" dirty="0"/>
                  <a:t>15 °C</a:t>
                </a:r>
              </a:p>
            </p:txBody>
          </p:sp>
          <p:sp>
            <p:nvSpPr>
              <p:cNvPr id="43" name="Inhaltsplatzhalter 2">
                <a:extLst>
                  <a:ext uri="{FF2B5EF4-FFF2-40B4-BE49-F238E27FC236}">
                    <a16:creationId xmlns:a16="http://schemas.microsoft.com/office/drawing/2014/main" id="{679ED815-CB7E-3E64-A4E7-66BDDFF12E6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93867" y="598649"/>
                <a:ext cx="831860" cy="432147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8425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+mj-lt"/>
                  <a:buNone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252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tabLst>
                    <a:tab pos="536575" algn="l"/>
                  </a:tabLst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504000" indent="-252000" algn="l" defTabSz="914400" rtl="0" eaLnBrk="1" latinLnBrk="0" hangingPunct="1">
                  <a:lnSpc>
                    <a:spcPct val="100000"/>
                  </a:lnSpc>
                  <a:spcBef>
                    <a:spcPts val="6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756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008000" indent="-252000" algn="l" defTabSz="914400" rtl="0" eaLnBrk="1" latinLnBrk="0" hangingPunct="1">
                  <a:lnSpc>
                    <a:spcPct val="100000"/>
                  </a:lnSpc>
                  <a:spcBef>
                    <a:spcPts val="400"/>
                  </a:spcBef>
                  <a:buFont typeface="Aptos" panose="020B00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200" b="1" dirty="0"/>
                  <a:t>5 </a:t>
                </a:r>
                <a:r>
                  <a:rPr lang="el-GR" sz="1200" b="1" dirty="0"/>
                  <a:t>μ</a:t>
                </a:r>
                <a:r>
                  <a:rPr lang="en-GB" sz="1200" b="1" dirty="0"/>
                  <a:t>s Int. Time</a:t>
                </a:r>
              </a:p>
            </p:txBody>
          </p:sp>
        </p:grpSp>
        <p:sp>
          <p:nvSpPr>
            <p:cNvPr id="41" name="Inhaltsplatzhalter 2">
              <a:extLst>
                <a:ext uri="{FF2B5EF4-FFF2-40B4-BE49-F238E27FC236}">
                  <a16:creationId xmlns:a16="http://schemas.microsoft.com/office/drawing/2014/main" id="{7A420295-8D1B-60F4-15A3-633B8CDAF521}"/>
                </a:ext>
              </a:extLst>
            </p:cNvPr>
            <p:cNvSpPr txBox="1">
              <a:spLocks/>
            </p:cNvSpPr>
            <p:nvPr/>
          </p:nvSpPr>
          <p:spPr>
            <a:xfrm>
              <a:off x="10959631" y="2436504"/>
              <a:ext cx="825002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Mo Peak (17.5 keV)</a:t>
              </a:r>
            </a:p>
          </p:txBody>
        </p:sp>
      </p:grpSp>
      <p:pic>
        <p:nvPicPr>
          <p:cNvPr id="3" name="Imagen 10" descr="Imagen que contiene Cuadrado&#10;&#10;Descripción generada automáticamente">
            <a:extLst>
              <a:ext uri="{FF2B5EF4-FFF2-40B4-BE49-F238E27FC236}">
                <a16:creationId xmlns:a16="http://schemas.microsoft.com/office/drawing/2014/main" id="{BFA1042A-56C6-E0EC-EE37-2BF3386AFE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854" t="51328" r="-2289" b="-2656"/>
          <a:stretch/>
        </p:blipFill>
        <p:spPr>
          <a:xfrm>
            <a:off x="8708785" y="60257"/>
            <a:ext cx="1620888" cy="81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47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8064971" cy="2843708"/>
          </a:xfrm>
        </p:spPr>
        <p:txBody>
          <a:bodyPr/>
          <a:lstStyle/>
          <a:p>
            <a:r>
              <a:rPr lang="en-GB" sz="8000" dirty="0" err="1"/>
              <a:t>GaAs:Cr</a:t>
            </a:r>
            <a:endParaRPr lang="en-GB" sz="3200" noProof="0" dirty="0"/>
          </a:p>
        </p:txBody>
      </p:sp>
      <p:sp>
        <p:nvSpPr>
          <p:cNvPr id="3" name="Untertitel 3">
            <a:extLst>
              <a:ext uri="{FF2B5EF4-FFF2-40B4-BE49-F238E27FC236}">
                <a16:creationId xmlns:a16="http://schemas.microsoft.com/office/drawing/2014/main" id="{8392DB64-F953-2068-0F79-D229E6D133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846" y="4260903"/>
            <a:ext cx="8045450" cy="8637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CH" sz="1100" b="0" dirty="0" err="1"/>
              <a:t>Results</a:t>
            </a:r>
            <a:r>
              <a:rPr lang="de-CH" sz="1100" b="0" dirty="0"/>
              <a:t> </a:t>
            </a:r>
            <a:r>
              <a:rPr lang="de-CH" sz="1100" b="0" dirty="0" err="1"/>
              <a:t>by</a:t>
            </a:r>
            <a:r>
              <a:rPr lang="de-CH" sz="1100" b="0" dirty="0"/>
              <a:t> Kirsty A. Paton</a:t>
            </a:r>
          </a:p>
        </p:txBody>
      </p:sp>
    </p:spTree>
    <p:extLst>
      <p:ext uri="{BB962C8B-B14F-4D97-AF65-F5344CB8AC3E}">
        <p14:creationId xmlns:p14="http://schemas.microsoft.com/office/powerpoint/2010/main" val="23314891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Marcador de contenido 13">
            <a:extLst>
              <a:ext uri="{FF2B5EF4-FFF2-40B4-BE49-F238E27FC236}">
                <a16:creationId xmlns:a16="http://schemas.microsoft.com/office/drawing/2014/main" id="{11E85C5D-4B77-D3D0-381A-3B3AE40FE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019" t="10096" r="9423"/>
          <a:stretch/>
        </p:blipFill>
        <p:spPr>
          <a:xfrm>
            <a:off x="693555" y="686250"/>
            <a:ext cx="4419608" cy="3036279"/>
          </a:xfr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24B27B25-8AEE-48AF-AF77-1540BD0AC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Dark Current</a:t>
            </a:r>
            <a:r>
              <a:rPr lang="en-GB" dirty="0"/>
              <a:t>, Noise &amp; Dynamic Range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09554C3-CAEF-1669-D885-257854D59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776106A-A67B-8650-7DA6-CABF9AEDC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D23C3A8-4745-E0D7-BA9F-7C04CEC81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35</a:t>
            </a:fld>
            <a:endParaRPr lang="de-CH"/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B3832854-B89F-C67E-63DB-78947879233B}"/>
              </a:ext>
            </a:extLst>
          </p:cNvPr>
          <p:cNvSpPr/>
          <p:nvPr/>
        </p:nvSpPr>
        <p:spPr>
          <a:xfrm>
            <a:off x="2902805" y="777579"/>
            <a:ext cx="2133597" cy="2106946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000" err="1"/>
          </a:p>
        </p:txBody>
      </p:sp>
      <p:graphicFrame>
        <p:nvGraphicFramePr>
          <p:cNvPr id="12" name="Tabla 11">
            <a:extLst>
              <a:ext uri="{FF2B5EF4-FFF2-40B4-BE49-F238E27FC236}">
                <a16:creationId xmlns:a16="http://schemas.microsoft.com/office/drawing/2014/main" id="{DBCB8B9D-8A6F-C574-77C3-3CDC8BFE88B6}"/>
              </a:ext>
            </a:extLst>
          </p:cNvPr>
          <p:cNvGraphicFramePr>
            <a:graphicFrameLocks noGrp="1"/>
          </p:cNvGraphicFramePr>
          <p:nvPr/>
        </p:nvGraphicFramePr>
        <p:xfrm>
          <a:off x="679938" y="4154751"/>
          <a:ext cx="4354845" cy="1554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32794">
                  <a:extLst>
                    <a:ext uri="{9D8B030D-6E8A-4147-A177-3AD203B41FA5}">
                      <a16:colId xmlns:a16="http://schemas.microsoft.com/office/drawing/2014/main" val="1268743216"/>
                    </a:ext>
                  </a:extLst>
                </a:gridCol>
                <a:gridCol w="1831473">
                  <a:extLst>
                    <a:ext uri="{9D8B030D-6E8A-4147-A177-3AD203B41FA5}">
                      <a16:colId xmlns:a16="http://schemas.microsoft.com/office/drawing/2014/main" val="3216555583"/>
                    </a:ext>
                  </a:extLst>
                </a:gridCol>
                <a:gridCol w="1490578">
                  <a:extLst>
                    <a:ext uri="{9D8B030D-6E8A-4147-A177-3AD203B41FA5}">
                      <a16:colId xmlns:a16="http://schemas.microsoft.com/office/drawing/2014/main" val="2804971262"/>
                    </a:ext>
                  </a:extLst>
                </a:gridCol>
              </a:tblGrid>
              <a:tr h="509154">
                <a:tc>
                  <a:txBody>
                    <a:bodyPr/>
                    <a:lstStyle/>
                    <a:p>
                      <a:pPr algn="ctr" fontAlgn="auto">
                        <a:lnSpc>
                          <a:spcPct val="100000"/>
                        </a:lnSpc>
                      </a:pPr>
                      <a:endParaRPr lang="de-CH" sz="1400" dirty="0">
                        <a:effectLst/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Mean Dark Current (</a:t>
                      </a:r>
                      <a:r>
                        <a:rPr lang="en-GB" sz="1400" b="1" err="1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pA</a:t>
                      </a:r>
                      <a:r>
                        <a:rPr lang="en-GB" sz="1400" b="1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)</a:t>
                      </a:r>
                      <a:endParaRPr lang="en-GB" sz="1400">
                        <a:effectLst/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Mean Noise</a:t>
                      </a:r>
                      <a:endParaRPr lang="en-GB" sz="1400">
                        <a:effectLst/>
                        <a:latin typeface="Aptos"/>
                      </a:endParaRPr>
                    </a:p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(rms e- E.N.C.)</a:t>
                      </a:r>
                      <a:endParaRPr lang="en-GB" sz="1400">
                        <a:effectLst/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6676241"/>
                  </a:ext>
                </a:extLst>
              </a:tr>
              <a:tr h="300270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TSU (2016)</a:t>
                      </a:r>
                      <a:endParaRPr lang="en-GB" sz="1400" dirty="0">
                        <a:effectLst/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391.0 </a:t>
                      </a:r>
                      <a:endParaRPr lang="es-ES" sz="1400"/>
                    </a:p>
                    <a:p>
                      <a:pPr lvl="0" algn="ctr">
                        <a:lnSpc>
                          <a:spcPct val="100000"/>
                        </a:lnSpc>
                        <a:buNone/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(σ = 16.9 %)</a:t>
                      </a:r>
                      <a:endParaRPr lang="es-ES" sz="1400" dirty="0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115.93 </a:t>
                      </a:r>
                      <a:endParaRPr lang="es-ES" sz="1400"/>
                    </a:p>
                    <a:p>
                      <a:pPr lvl="0" algn="ctr">
                        <a:lnSpc>
                          <a:spcPct val="100000"/>
                        </a:lnSpc>
                        <a:buNone/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(σ = 5.5 %)</a:t>
                      </a:r>
                      <a:endParaRPr lang="es-ES" sz="1400" dirty="0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2568227"/>
                  </a:ext>
                </a:extLst>
              </a:tr>
              <a:tr h="300270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rgbClr val="0014E6"/>
                          </a:solidFill>
                          <a:effectLst/>
                          <a:latin typeface="Aptos"/>
                        </a:rPr>
                        <a:t>TSU (2017)</a:t>
                      </a:r>
                      <a:endParaRPr lang="en-GB" sz="1400" dirty="0">
                        <a:effectLst/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l-GR" sz="1400">
                          <a:effectLst/>
                          <a:latin typeface="Aptos"/>
                        </a:rPr>
                        <a:t>201.6</a:t>
                      </a:r>
                      <a:endParaRPr lang="es-ES" sz="1400"/>
                    </a:p>
                    <a:p>
                      <a:pPr lvl="0" algn="ctr">
                        <a:lnSpc>
                          <a:spcPct val="100000"/>
                        </a:lnSpc>
                        <a:buNone/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 (σ = 17.3 %)</a:t>
                      </a:r>
                      <a:endParaRPr lang="es-ES" sz="1400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0000"/>
                        </a:lnSpc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101.65  </a:t>
                      </a:r>
                      <a:endParaRPr lang="es-ES" sz="1400" dirty="0"/>
                    </a:p>
                    <a:p>
                      <a:pPr lvl="0" algn="ctr">
                        <a:lnSpc>
                          <a:spcPct val="100000"/>
                        </a:lnSpc>
                        <a:buNone/>
                      </a:pPr>
                      <a:r>
                        <a:rPr lang="el-GR" sz="1400" dirty="0">
                          <a:effectLst/>
                          <a:latin typeface="Aptos"/>
                        </a:rPr>
                        <a:t>(σ = 9.4 %)</a:t>
                      </a:r>
                      <a:endParaRPr lang="es-ES" sz="1400" dirty="0"/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2464862"/>
                  </a:ext>
                </a:extLst>
              </a:tr>
            </a:tbl>
          </a:graphicData>
        </a:graphic>
      </p:graphicFrame>
      <p:pic>
        <p:nvPicPr>
          <p:cNvPr id="7" name="Imagen 6">
            <a:extLst>
              <a:ext uri="{FF2B5EF4-FFF2-40B4-BE49-F238E27FC236}">
                <a16:creationId xmlns:a16="http://schemas.microsoft.com/office/drawing/2014/main" id="{B9C9065E-F7C7-D7E1-D91E-175C4B55A0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084" y="3365930"/>
            <a:ext cx="6588368" cy="2196123"/>
          </a:xfrm>
          <a:prstGeom prst="rect">
            <a:avLst/>
          </a:prstGeom>
        </p:spPr>
      </p:pic>
      <p:pic>
        <p:nvPicPr>
          <p:cNvPr id="8" name="Grafik 2" descr="Ein Bild, das Rechteck, Materialeigenschaft, stationär, Design enthält.&#10;&#10;Automatisch generierte Beschreibung">
            <a:extLst>
              <a:ext uri="{FF2B5EF4-FFF2-40B4-BE49-F238E27FC236}">
                <a16:creationId xmlns:a16="http://schemas.microsoft.com/office/drawing/2014/main" id="{3B95DFA5-95B8-788A-F592-13B426F219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3" t="11151" r="8223" b="8001"/>
          <a:stretch/>
        </p:blipFill>
        <p:spPr>
          <a:xfrm>
            <a:off x="6816080" y="379718"/>
            <a:ext cx="3384376" cy="2189890"/>
          </a:xfrm>
          <a:prstGeom prst="rect">
            <a:avLst/>
          </a:prstGeom>
        </p:spPr>
      </p:pic>
      <p:sp>
        <p:nvSpPr>
          <p:cNvPr id="9" name="CuadroTexto 10">
            <a:extLst>
              <a:ext uri="{FF2B5EF4-FFF2-40B4-BE49-F238E27FC236}">
                <a16:creationId xmlns:a16="http://schemas.microsoft.com/office/drawing/2014/main" id="{C9A244D0-B965-D1A8-7F71-07B3F5580A11}"/>
              </a:ext>
            </a:extLst>
          </p:cNvPr>
          <p:cNvSpPr txBox="1"/>
          <p:nvPr/>
        </p:nvSpPr>
        <p:spPr>
          <a:xfrm>
            <a:off x="6816080" y="2583697"/>
            <a:ext cx="33843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2000" strike="sngStrike" dirty="0"/>
              <a:t>TSU </a:t>
            </a:r>
            <a:r>
              <a:rPr lang="es-ES" sz="2000" dirty="0" err="1"/>
              <a:t>Dectris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58160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148E84C2-C906-1181-D8EF-9612DB3F63E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298" y="1488135"/>
            <a:ext cx="9144019" cy="45720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8CA1FC-87C6-86E5-7AE4-DAF66E0B57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2952" y="1714407"/>
            <a:ext cx="2608730" cy="26087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BB4895-D1C3-2C83-5DCA-DB3CA86433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56" y="1559381"/>
            <a:ext cx="1909484" cy="19094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34ED39-1DD3-4BB0-C3F3-4A69395BA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 Fluorescence Flat Field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33836-03C1-E0F7-7677-0967BC3CE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A3118-AC01-EB30-6EFD-BA6733642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</a:t>
            </a:r>
            <a:r>
              <a:rPr lang="en-GB" noProof="0" err="1"/>
              <a:t>Center</a:t>
            </a:r>
            <a:r>
              <a:rPr lang="en-GB" noProof="0"/>
              <a:t> for Photon Science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191E3-FB3C-7B12-F70D-1C0BC12DD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36</a:t>
            </a:fld>
            <a:endParaRPr lang="en-GB" noProof="0"/>
          </a:p>
        </p:txBody>
      </p:sp>
      <p:sp>
        <p:nvSpPr>
          <p:cNvPr id="11" name="Flecha: a la derecha 10">
            <a:extLst>
              <a:ext uri="{FF2B5EF4-FFF2-40B4-BE49-F238E27FC236}">
                <a16:creationId xmlns:a16="http://schemas.microsoft.com/office/drawing/2014/main" id="{BDDFFDEE-3657-F5B6-36BE-946E9D4515C3}"/>
              </a:ext>
            </a:extLst>
          </p:cNvPr>
          <p:cNvSpPr/>
          <p:nvPr/>
        </p:nvSpPr>
        <p:spPr>
          <a:xfrm rot="2820000" flipH="1">
            <a:off x="2211260" y="3611916"/>
            <a:ext cx="671097" cy="233621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000" err="1"/>
          </a:p>
        </p:txBody>
      </p:sp>
      <p:sp>
        <p:nvSpPr>
          <p:cNvPr id="12" name="Flecha: a la derecha 11">
            <a:extLst>
              <a:ext uri="{FF2B5EF4-FFF2-40B4-BE49-F238E27FC236}">
                <a16:creationId xmlns:a16="http://schemas.microsoft.com/office/drawing/2014/main" id="{58789A6D-F7E4-6F8D-6825-DB5EAF0CDDA0}"/>
              </a:ext>
            </a:extLst>
          </p:cNvPr>
          <p:cNvSpPr/>
          <p:nvPr/>
        </p:nvSpPr>
        <p:spPr>
          <a:xfrm rot="10800000" flipH="1">
            <a:off x="8541696" y="2258809"/>
            <a:ext cx="653168" cy="323268"/>
          </a:xfrm>
          <a:prstGeom prst="rightArrow">
            <a:avLst/>
          </a:prstGeom>
          <a:solidFill>
            <a:srgbClr val="FF9100"/>
          </a:solidFill>
          <a:ln>
            <a:solidFill>
              <a:srgbClr val="FF9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000" err="1"/>
          </a:p>
        </p:txBody>
      </p:sp>
      <p:sp>
        <p:nvSpPr>
          <p:cNvPr id="3" name="CuadroTexto 9">
            <a:extLst>
              <a:ext uri="{FF2B5EF4-FFF2-40B4-BE49-F238E27FC236}">
                <a16:creationId xmlns:a16="http://schemas.microsoft.com/office/drawing/2014/main" id="{3B4CDE54-E675-B704-03E8-BBD765573B82}"/>
              </a:ext>
            </a:extLst>
          </p:cNvPr>
          <p:cNvSpPr txBox="1"/>
          <p:nvPr/>
        </p:nvSpPr>
        <p:spPr>
          <a:xfrm>
            <a:off x="437420" y="4105721"/>
            <a:ext cx="23345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s-ES" dirty="0"/>
              <a:t>5 µs </a:t>
            </a:r>
            <a:r>
              <a:rPr lang="es-ES" dirty="0" err="1"/>
              <a:t>integration</a:t>
            </a:r>
            <a:r>
              <a:rPr lang="es-ES" dirty="0"/>
              <a:t> time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s-ES" dirty="0"/>
              <a:t>Chiller set </a:t>
            </a:r>
            <a:r>
              <a:rPr lang="es-ES" dirty="0" err="1"/>
              <a:t>to</a:t>
            </a:r>
            <a:r>
              <a:rPr lang="es-ES" dirty="0"/>
              <a:t> 15°C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s-ES" dirty="0" err="1"/>
              <a:t>Bias</a:t>
            </a:r>
            <a:r>
              <a:rPr lang="es-ES" dirty="0"/>
              <a:t> – 300V</a:t>
            </a:r>
          </a:p>
        </p:txBody>
      </p:sp>
      <p:pic>
        <p:nvPicPr>
          <p:cNvPr id="7" name="Marcador de contenido 13">
            <a:extLst>
              <a:ext uri="{FF2B5EF4-FFF2-40B4-BE49-F238E27FC236}">
                <a16:creationId xmlns:a16="http://schemas.microsoft.com/office/drawing/2014/main" id="{ABBFAA5B-5541-273D-0B5B-A8EEC9DA92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2019" t="10096" r="9423" b="22815"/>
          <a:stretch/>
        </p:blipFill>
        <p:spPr>
          <a:xfrm>
            <a:off x="6274655" y="120441"/>
            <a:ext cx="2593625" cy="1329643"/>
          </a:xfrm>
        </p:spPr>
      </p:pic>
    </p:spTree>
    <p:extLst>
      <p:ext uri="{BB962C8B-B14F-4D97-AF65-F5344CB8AC3E}">
        <p14:creationId xmlns:p14="http://schemas.microsoft.com/office/powerpoint/2010/main" val="249241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393699"/>
            <a:ext cx="8964613" cy="810444"/>
          </a:xfrm>
        </p:spPr>
        <p:txBody>
          <a:bodyPr/>
          <a:lstStyle/>
          <a:p>
            <a:r>
              <a:rPr lang="en-GB" noProof="0"/>
              <a:t>Energy Resolution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37</a:t>
            </a:fld>
            <a:endParaRPr lang="de-CH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8D784599-B25A-77AB-F7A3-E0B6A5929899}"/>
              </a:ext>
            </a:extLst>
          </p:cNvPr>
          <p:cNvSpPr txBox="1"/>
          <p:nvPr/>
        </p:nvSpPr>
        <p:spPr>
          <a:xfrm>
            <a:off x="9444580" y="5549751"/>
            <a:ext cx="2743199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000" dirty="0"/>
              <a:t>2016 TSU - 6.9%</a:t>
            </a:r>
          </a:p>
          <a:p>
            <a:r>
              <a:rPr lang="es-ES" sz="2000" dirty="0"/>
              <a:t>2017 TSU - 4.3%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089AB40-7A72-CA82-ADD6-D8FC536D51C7}"/>
              </a:ext>
            </a:extLst>
          </p:cNvPr>
          <p:cNvGrpSpPr/>
          <p:nvPr/>
        </p:nvGrpSpPr>
        <p:grpSpPr>
          <a:xfrm>
            <a:off x="792831" y="1778304"/>
            <a:ext cx="5792903" cy="2886163"/>
            <a:chOff x="624216" y="4871818"/>
            <a:chExt cx="2276585" cy="1156374"/>
          </a:xfrm>
        </p:grpSpPr>
        <p:pic>
          <p:nvPicPr>
            <p:cNvPr id="9" name="Marcador de contenido 6" descr="Imagen que contiene Patrón de fondo&#10;&#10;Descripción generada automáticamente">
              <a:extLst>
                <a:ext uri="{FF2B5EF4-FFF2-40B4-BE49-F238E27FC236}">
                  <a16:creationId xmlns:a16="http://schemas.microsoft.com/office/drawing/2014/main" id="{DFBF49D8-E4DD-4D5C-9700-D7548AA254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7607" r="4509" b="26838"/>
            <a:stretch/>
          </p:blipFill>
          <p:spPr>
            <a:xfrm>
              <a:off x="624216" y="4871818"/>
              <a:ext cx="2276585" cy="1156374"/>
            </a:xfrm>
            <a:prstGeom prst="rect">
              <a:avLst/>
            </a:prstGeom>
          </p:spPr>
        </p:pic>
        <p:sp>
          <p:nvSpPr>
            <p:cNvPr id="7" name="Rectángulo 6">
              <a:extLst>
                <a:ext uri="{FF2B5EF4-FFF2-40B4-BE49-F238E27FC236}">
                  <a16:creationId xmlns:a16="http://schemas.microsoft.com/office/drawing/2014/main" id="{38D0606B-B3CF-331C-468A-40CDAE25E53A}"/>
                </a:ext>
              </a:extLst>
            </p:cNvPr>
            <p:cNvSpPr/>
            <p:nvPr/>
          </p:nvSpPr>
          <p:spPr>
            <a:xfrm>
              <a:off x="2299184" y="5468354"/>
              <a:ext cx="542892" cy="549984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s-ES" sz="2000" err="1"/>
            </a:p>
          </p:txBody>
        </p:sp>
      </p:grpSp>
      <p:pic>
        <p:nvPicPr>
          <p:cNvPr id="13" name="Imagen 12" descr="Gráfico&#10;&#10;Descripción generada automáticamente">
            <a:extLst>
              <a:ext uri="{FF2B5EF4-FFF2-40B4-BE49-F238E27FC236}">
                <a16:creationId xmlns:a16="http://schemas.microsoft.com/office/drawing/2014/main" id="{F00629C8-373D-C07D-EC74-49D122848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522" y="1634288"/>
            <a:ext cx="3560787" cy="348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5826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/>
              <a:t>Hecht Measurements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dirty="0" smtClean="0"/>
              <a:pPr/>
              <a:t>38</a:t>
            </a:fld>
            <a:endParaRPr lang="de-CH"/>
          </a:p>
        </p:txBody>
      </p:sp>
      <p:pic>
        <p:nvPicPr>
          <p:cNvPr id="8" name="Imagen 7" descr="Texto&#10;&#10;Descripción generada automáticamente">
            <a:extLst>
              <a:ext uri="{FF2B5EF4-FFF2-40B4-BE49-F238E27FC236}">
                <a16:creationId xmlns:a16="http://schemas.microsoft.com/office/drawing/2014/main" id="{B389436F-C14C-D0D6-4172-F46458A118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46" t="56706" r="20115" b="24941"/>
          <a:stretch/>
        </p:blipFill>
        <p:spPr>
          <a:xfrm>
            <a:off x="693215" y="751069"/>
            <a:ext cx="5803301" cy="914405"/>
          </a:xfrm>
          <a:prstGeom prst="rect">
            <a:avLst/>
          </a:prstGeom>
        </p:spPr>
      </p:pic>
      <p:pic>
        <p:nvPicPr>
          <p:cNvPr id="28" name="Marcador de contenido 6" descr="Imagen que contiene Patrón de fondo&#10;&#10;Descripción generada automáticamente">
            <a:extLst>
              <a:ext uri="{FF2B5EF4-FFF2-40B4-BE49-F238E27FC236}">
                <a16:creationId xmlns:a16="http://schemas.microsoft.com/office/drawing/2014/main" id="{E895927D-AB2E-E68A-26BF-947C359215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07" r="4509" b="26838"/>
          <a:stretch/>
        </p:blipFill>
        <p:spPr>
          <a:xfrm>
            <a:off x="7781155" y="52022"/>
            <a:ext cx="2810588" cy="1427617"/>
          </a:xfrm>
          <a:prstGeom prst="rect">
            <a:avLst/>
          </a:prstGeom>
        </p:spPr>
      </p:pic>
      <p:sp>
        <p:nvSpPr>
          <p:cNvPr id="29" name="Rectángulo 28">
            <a:extLst>
              <a:ext uri="{FF2B5EF4-FFF2-40B4-BE49-F238E27FC236}">
                <a16:creationId xmlns:a16="http://schemas.microsoft.com/office/drawing/2014/main" id="{3D272263-2B13-7178-ADB8-CDE8DEAAE157}"/>
              </a:ext>
            </a:extLst>
          </p:cNvPr>
          <p:cNvSpPr/>
          <p:nvPr/>
        </p:nvSpPr>
        <p:spPr>
          <a:xfrm>
            <a:off x="9183077" y="111267"/>
            <a:ext cx="1329482" cy="136837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s-ES" sz="2000" err="1"/>
          </a:p>
        </p:txBody>
      </p:sp>
      <p:pic>
        <p:nvPicPr>
          <p:cNvPr id="11" name="Imagen 21" descr="Gráfico&#10;&#10;Descripción generada automáticamente">
            <a:extLst>
              <a:ext uri="{FF2B5EF4-FFF2-40B4-BE49-F238E27FC236}">
                <a16:creationId xmlns:a16="http://schemas.microsoft.com/office/drawing/2014/main" id="{562C5FF5-C193-1FDE-5E15-9109C4725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2367" y="1839746"/>
            <a:ext cx="8045451" cy="4018885"/>
          </a:xfrm>
          <a:prstGeom prst="rect">
            <a:avLst/>
          </a:prstGeom>
        </p:spPr>
      </p:pic>
      <p:sp>
        <p:nvSpPr>
          <p:cNvPr id="7" name="CuadroTexto 18">
            <a:extLst>
              <a:ext uri="{FF2B5EF4-FFF2-40B4-BE49-F238E27FC236}">
                <a16:creationId xmlns:a16="http://schemas.microsoft.com/office/drawing/2014/main" id="{1C98F543-95ED-FD00-2E55-8E482E899874}"/>
              </a:ext>
            </a:extLst>
          </p:cNvPr>
          <p:cNvSpPr txBox="1"/>
          <p:nvPr/>
        </p:nvSpPr>
        <p:spPr>
          <a:xfrm>
            <a:off x="4850243" y="6076440"/>
            <a:ext cx="3563815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000" dirty="0"/>
              <a:t>2016 TSU - 1.83 × 10</a:t>
            </a:r>
            <a:r>
              <a:rPr lang="es-ES" sz="2000" baseline="30000" dirty="0"/>
              <a:t>-4</a:t>
            </a:r>
            <a:r>
              <a:rPr lang="es-ES" sz="2000" dirty="0"/>
              <a:t> cm</a:t>
            </a:r>
            <a:r>
              <a:rPr lang="es-ES" sz="2000" baseline="30000" dirty="0"/>
              <a:t>2</a:t>
            </a:r>
            <a:r>
              <a:rPr lang="es-ES" sz="2000" dirty="0"/>
              <a:t>/V</a:t>
            </a:r>
          </a:p>
          <a:p>
            <a:r>
              <a:rPr lang="es-ES" sz="2000" dirty="0"/>
              <a:t>2017 TSU - 4.73 </a:t>
            </a:r>
            <a:r>
              <a:rPr lang="es-ES" sz="2000" dirty="0">
                <a:ea typeface="+mn-lt"/>
                <a:cs typeface="+mn-lt"/>
              </a:rPr>
              <a:t>× 10</a:t>
            </a:r>
            <a:r>
              <a:rPr lang="es-ES" sz="2000" baseline="30000" dirty="0">
                <a:ea typeface="+mn-lt"/>
                <a:cs typeface="+mn-lt"/>
              </a:rPr>
              <a:t>-4</a:t>
            </a:r>
            <a:r>
              <a:rPr lang="es-ES" sz="2000" dirty="0">
                <a:ea typeface="+mn-lt"/>
                <a:cs typeface="+mn-lt"/>
              </a:rPr>
              <a:t> cm</a:t>
            </a:r>
            <a:r>
              <a:rPr lang="es-ES" sz="2000" baseline="30000" dirty="0">
                <a:ea typeface="+mn-lt"/>
                <a:cs typeface="+mn-lt"/>
              </a:rPr>
              <a:t>2</a:t>
            </a:r>
            <a:r>
              <a:rPr lang="es-ES" sz="2000" dirty="0">
                <a:ea typeface="+mn-lt"/>
                <a:cs typeface="+mn-lt"/>
              </a:rPr>
              <a:t>/V</a:t>
            </a:r>
          </a:p>
        </p:txBody>
      </p:sp>
    </p:spTree>
    <p:extLst>
      <p:ext uri="{BB962C8B-B14F-4D97-AF65-F5344CB8AC3E}">
        <p14:creationId xmlns:p14="http://schemas.microsoft.com/office/powerpoint/2010/main" val="20514749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ED39-1DD3-4BB0-C3F3-4A69395BA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Interpolation with GaAs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33836-03C1-E0F7-7677-0967BC3CE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A3118-AC01-EB30-6EFD-BA6733642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</a:t>
            </a:r>
            <a:r>
              <a:rPr lang="en-GB" noProof="0" err="1"/>
              <a:t>Center</a:t>
            </a:r>
            <a:r>
              <a:rPr lang="en-GB" noProof="0"/>
              <a:t> for Photon Science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191E3-FB3C-7B12-F70D-1C0BC12DD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39</a:t>
            </a:fld>
            <a:endParaRPr lang="en-GB" noProof="0"/>
          </a:p>
        </p:txBody>
      </p:sp>
      <p:pic>
        <p:nvPicPr>
          <p:cNvPr id="3" name="Imagen 5" descr="Imagen que contiene Logotipo&#10;&#10;Descripción generada automáticamente">
            <a:extLst>
              <a:ext uri="{FF2B5EF4-FFF2-40B4-BE49-F238E27FC236}">
                <a16:creationId xmlns:a16="http://schemas.microsoft.com/office/drawing/2014/main" id="{B80DBD65-2F8F-03CD-2BC8-45D1B8D45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1357170"/>
            <a:ext cx="4131753" cy="41436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CF080B-700D-4BCB-6EDE-FA72685A266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7"/>
          <a:stretch/>
        </p:blipFill>
        <p:spPr>
          <a:xfrm>
            <a:off x="14133512" y="143087"/>
            <a:ext cx="10482479" cy="5414893"/>
          </a:xfrm>
          <a:prstGeom prst="rect">
            <a:avLst/>
          </a:prstGeom>
        </p:spPr>
      </p:pic>
      <p:pic>
        <p:nvPicPr>
          <p:cNvPr id="12" name="Grafik 6">
            <a:extLst>
              <a:ext uri="{FF2B5EF4-FFF2-40B4-BE49-F238E27FC236}">
                <a16:creationId xmlns:a16="http://schemas.microsoft.com/office/drawing/2014/main" id="{B75E93C4-FA84-4DEE-0AF7-2B3FF73DD4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813675" y="3868201"/>
            <a:ext cx="2560461" cy="24790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B3F63DC-847D-7AAF-7385-153EFA9D70A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7" r="76789" b="50561"/>
          <a:stretch/>
        </p:blipFill>
        <p:spPr>
          <a:xfrm>
            <a:off x="15437751" y="5557980"/>
            <a:ext cx="2433099" cy="260004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7659D83F-C68E-16A0-5A16-EDFF76E77123}"/>
              </a:ext>
            </a:extLst>
          </p:cNvPr>
          <p:cNvGrpSpPr/>
          <p:nvPr/>
        </p:nvGrpSpPr>
        <p:grpSpPr>
          <a:xfrm>
            <a:off x="5177631" y="1214930"/>
            <a:ext cx="5159631" cy="1844705"/>
            <a:chOff x="5176107" y="4224988"/>
            <a:chExt cx="5159631" cy="1844705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99B926BC-6879-4B31-B81C-E3C97B760119}"/>
                </a:ext>
              </a:extLst>
            </p:cNvPr>
            <p:cNvSpPr txBox="1"/>
            <p:nvPr/>
          </p:nvSpPr>
          <p:spPr>
            <a:xfrm>
              <a:off x="5176537" y="4224988"/>
              <a:ext cx="1274067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l"/>
              <a:r>
                <a:rPr lang="en-GB" sz="2000" b="1" dirty="0"/>
                <a:t>JUNGFRAU</a:t>
              </a:r>
              <a:endParaRPr lang="de-CH" sz="2000" b="1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BDB0B1B-F1AB-52E2-9E0C-5E2C18C96350}"/>
                </a:ext>
              </a:extLst>
            </p:cNvPr>
            <p:cNvSpPr txBox="1"/>
            <p:nvPr/>
          </p:nvSpPr>
          <p:spPr>
            <a:xfrm>
              <a:off x="5176107" y="4530810"/>
              <a:ext cx="5159631" cy="1538883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en-US" sz="2000" dirty="0"/>
                <a:t>75 </a:t>
              </a:r>
              <a:r>
                <a:rPr lang="en-US" dirty="0"/>
                <a:t>µm</a:t>
              </a:r>
              <a:r>
                <a:rPr lang="en-US" sz="2000" dirty="0"/>
                <a:t> physical pixel pitch</a:t>
              </a:r>
            </a:p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en-US" sz="2000" dirty="0"/>
                <a:t>Interpolation requires charge sharing on the order of a pixel pitch</a:t>
              </a:r>
            </a:p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en-US" sz="2000" dirty="0"/>
                <a:t>Challenging for thinner Si sensors</a:t>
              </a:r>
            </a:p>
            <a:p>
              <a:pPr marL="342900" indent="-342900">
                <a:buFont typeface="Arial"/>
                <a:buChar char="•"/>
              </a:pPr>
              <a:endParaRPr lang="en-US" sz="20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73CC6A5-8288-B39A-CE79-0A5FBCFE977F}"/>
              </a:ext>
            </a:extLst>
          </p:cNvPr>
          <p:cNvGrpSpPr/>
          <p:nvPr/>
        </p:nvGrpSpPr>
        <p:grpSpPr>
          <a:xfrm>
            <a:off x="5177631" y="3238800"/>
            <a:ext cx="7643340" cy="2650420"/>
            <a:chOff x="5177481" y="1300655"/>
            <a:chExt cx="7643340" cy="2650420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F91B14A-D8C8-763A-6C2A-8EB89695AB41}"/>
                </a:ext>
              </a:extLst>
            </p:cNvPr>
            <p:cNvSpPr txBox="1"/>
            <p:nvPr/>
          </p:nvSpPr>
          <p:spPr>
            <a:xfrm>
              <a:off x="5177631" y="1300655"/>
              <a:ext cx="953787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l"/>
              <a:r>
                <a:rPr lang="en-GB" sz="2000" b="1" dirty="0"/>
                <a:t>MÖNCH</a:t>
              </a:r>
              <a:endParaRPr lang="de-CH" sz="2000" b="1" dirty="0"/>
            </a:p>
          </p:txBody>
        </p:sp>
        <p:pic>
          <p:nvPicPr>
            <p:cNvPr id="8" name="Picture 7" descr="A close-up of a mountain&#10;&#10;AI-generated content may be incorrect.">
              <a:extLst>
                <a:ext uri="{FF2B5EF4-FFF2-40B4-BE49-F238E27FC236}">
                  <a16:creationId xmlns:a16="http://schemas.microsoft.com/office/drawing/2014/main" id="{94707547-2F98-AFD7-5E03-D2562DDC83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177566" y="1612771"/>
              <a:ext cx="4129732" cy="198489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EE8748E-12A6-806E-1560-86140C13B034}"/>
                </a:ext>
              </a:extLst>
            </p:cNvPr>
            <p:cNvSpPr txBox="1"/>
            <p:nvPr/>
          </p:nvSpPr>
          <p:spPr>
            <a:xfrm>
              <a:off x="9365049" y="1813697"/>
              <a:ext cx="2743200" cy="492443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endParaRPr lang="en-US" sz="1600" b="1" kern="1000" spc="30"/>
            </a:p>
            <a:p>
              <a:pPr algn="ctr"/>
              <a:r>
                <a:rPr lang="en-US" sz="1600" b="1" kern="1000" spc="30"/>
                <a:t>25 µm Physical Pixel Pitch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B38BD79-516E-1562-140F-D0F48B2F7D32}"/>
                </a:ext>
              </a:extLst>
            </p:cNvPr>
            <p:cNvSpPr txBox="1"/>
            <p:nvPr/>
          </p:nvSpPr>
          <p:spPr>
            <a:xfrm>
              <a:off x="9365049" y="2781643"/>
              <a:ext cx="2743200" cy="492443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endParaRPr lang="en-US" sz="1600" b="1" kern="1000" spc="30"/>
            </a:p>
            <a:p>
              <a:pPr algn="ctr"/>
              <a:r>
                <a:rPr lang="en-US" sz="1600" b="1" kern="1000" spc="30"/>
                <a:t>2.5 µm Interpolated Pixel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4546B46-40C6-8155-20A7-9C56A68BCF25}"/>
                </a:ext>
              </a:extLst>
            </p:cNvPr>
            <p:cNvSpPr txBox="1"/>
            <p:nvPr/>
          </p:nvSpPr>
          <p:spPr>
            <a:xfrm>
              <a:off x="5177481" y="3674076"/>
              <a:ext cx="4129902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sz="1600" b="1" kern="1000" spc="30" dirty="0"/>
                <a:t>Swiss Flag 25 </a:t>
              </a:r>
              <a:r>
                <a:rPr lang="en-US" b="1" dirty="0"/>
                <a:t>µm Wide, Cross 7µm Wide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EA06E5-F0C6-B232-F325-3AD93DB1DDDF}"/>
                </a:ext>
              </a:extLst>
            </p:cNvPr>
            <p:cNvSpPr txBox="1"/>
            <p:nvPr/>
          </p:nvSpPr>
          <p:spPr>
            <a:xfrm>
              <a:off x="10077622" y="1359242"/>
              <a:ext cx="2743199" cy="18466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200" dirty="0"/>
                <a:t>S. </a:t>
              </a:r>
              <a:r>
                <a:rPr lang="en-US" sz="1200" dirty="0" err="1"/>
                <a:t>Chiriotti</a:t>
              </a:r>
              <a:r>
                <a:rPr lang="en-US" sz="1200" dirty="0"/>
                <a:t> et al., </a:t>
              </a:r>
              <a:r>
                <a:rPr lang="en-US" sz="1200" i="1" dirty="0" err="1"/>
                <a:t>JInst</a:t>
              </a:r>
              <a:r>
                <a:rPr lang="en-US" sz="1200" dirty="0"/>
                <a:t>, (2022)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1931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8064971" cy="2843708"/>
          </a:xfrm>
        </p:spPr>
        <p:txBody>
          <a:bodyPr/>
          <a:lstStyle/>
          <a:p>
            <a:r>
              <a:rPr lang="en-GB" sz="8000" dirty="0"/>
              <a:t>High-Z Discussion</a:t>
            </a:r>
            <a:endParaRPr lang="en-GB" sz="3200" noProof="0" dirty="0"/>
          </a:p>
        </p:txBody>
      </p:sp>
    </p:spTree>
    <p:extLst>
      <p:ext uri="{BB962C8B-B14F-4D97-AF65-F5344CB8AC3E}">
        <p14:creationId xmlns:p14="http://schemas.microsoft.com/office/powerpoint/2010/main" val="1008452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Afterglow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41</a:t>
            </a:fld>
            <a:endParaRPr lang="de-CH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E12EEA8-9D8C-5629-4A6D-924585C77B6C}"/>
              </a:ext>
            </a:extLst>
          </p:cNvPr>
          <p:cNvGrpSpPr/>
          <p:nvPr/>
        </p:nvGrpSpPr>
        <p:grpSpPr>
          <a:xfrm>
            <a:off x="384929" y="1342128"/>
            <a:ext cx="5250147" cy="1306016"/>
            <a:chOff x="384929" y="1342128"/>
            <a:chExt cx="5250147" cy="1306016"/>
          </a:xfrm>
        </p:grpSpPr>
        <p:cxnSp>
          <p:nvCxnSpPr>
            <p:cNvPr id="3" name="Gerade Verbindung mit Pfeil 22">
              <a:extLst>
                <a:ext uri="{FF2B5EF4-FFF2-40B4-BE49-F238E27FC236}">
                  <a16:creationId xmlns:a16="http://schemas.microsoft.com/office/drawing/2014/main" id="{6EC7DFF6-48D0-350E-DCA0-E1FE6F99E8A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91996" y="1342128"/>
              <a:ext cx="0" cy="108012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Gerader Verbinder 34">
              <a:extLst>
                <a:ext uri="{FF2B5EF4-FFF2-40B4-BE49-F238E27FC236}">
                  <a16:creationId xmlns:a16="http://schemas.microsoft.com/office/drawing/2014/main" id="{F78F470A-9252-9185-0806-1A1CE1524978}"/>
                </a:ext>
              </a:extLst>
            </p:cNvPr>
            <p:cNvCxnSpPr>
              <a:cxnSpLocks/>
            </p:cNvCxnSpPr>
            <p:nvPr/>
          </p:nvCxnSpPr>
          <p:spPr>
            <a:xfrm>
              <a:off x="1658076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Gerader Verbinder 42">
              <a:extLst>
                <a:ext uri="{FF2B5EF4-FFF2-40B4-BE49-F238E27FC236}">
                  <a16:creationId xmlns:a16="http://schemas.microsoft.com/office/drawing/2014/main" id="{7376732A-E991-9621-52D0-C5F962352D48}"/>
                </a:ext>
              </a:extLst>
            </p:cNvPr>
            <p:cNvCxnSpPr>
              <a:cxnSpLocks/>
            </p:cNvCxnSpPr>
            <p:nvPr/>
          </p:nvCxnSpPr>
          <p:spPr>
            <a:xfrm>
              <a:off x="2958836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Gerader Verbinder 43">
              <a:extLst>
                <a:ext uri="{FF2B5EF4-FFF2-40B4-BE49-F238E27FC236}">
                  <a16:creationId xmlns:a16="http://schemas.microsoft.com/office/drawing/2014/main" id="{193740BD-A4F5-8645-B594-296B5444D72A}"/>
                </a:ext>
              </a:extLst>
            </p:cNvPr>
            <p:cNvCxnSpPr>
              <a:cxnSpLocks/>
            </p:cNvCxnSpPr>
            <p:nvPr/>
          </p:nvCxnSpPr>
          <p:spPr>
            <a:xfrm>
              <a:off x="2670836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r Verbinder 6">
              <a:extLst>
                <a:ext uri="{FF2B5EF4-FFF2-40B4-BE49-F238E27FC236}">
                  <a16:creationId xmlns:a16="http://schemas.microsoft.com/office/drawing/2014/main" id="{151FD623-5993-92A3-3394-ECE3CE6BCA7E}"/>
                </a:ext>
              </a:extLst>
            </p:cNvPr>
            <p:cNvCxnSpPr/>
            <p:nvPr/>
          </p:nvCxnSpPr>
          <p:spPr>
            <a:xfrm flipV="1">
              <a:off x="991996" y="2062128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r Verbinder 8">
              <a:extLst>
                <a:ext uri="{FF2B5EF4-FFF2-40B4-BE49-F238E27FC236}">
                  <a16:creationId xmlns:a16="http://schemas.microsoft.com/office/drawing/2014/main" id="{FCAF0AC4-532E-D2E6-EE51-AB51087AD91E}"/>
                </a:ext>
              </a:extLst>
            </p:cNvPr>
            <p:cNvCxnSpPr/>
            <p:nvPr/>
          </p:nvCxnSpPr>
          <p:spPr>
            <a:xfrm flipV="1">
              <a:off x="995030" y="1697005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feld 49">
              <a:extLst>
                <a:ext uri="{FF2B5EF4-FFF2-40B4-BE49-F238E27FC236}">
                  <a16:creationId xmlns:a16="http://schemas.microsoft.com/office/drawing/2014/main" id="{679240E2-A7FE-AB22-55FB-3997C7211831}"/>
                </a:ext>
              </a:extLst>
            </p:cNvPr>
            <p:cNvSpPr txBox="1"/>
            <p:nvPr/>
          </p:nvSpPr>
          <p:spPr>
            <a:xfrm>
              <a:off x="384929" y="2332232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0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14" name="Textfeld 51">
              <a:extLst>
                <a:ext uri="{FF2B5EF4-FFF2-40B4-BE49-F238E27FC236}">
                  <a16:creationId xmlns:a16="http://schemas.microsoft.com/office/drawing/2014/main" id="{040ED176-8B6A-C296-19AC-0B448E851A5F}"/>
                </a:ext>
              </a:extLst>
            </p:cNvPr>
            <p:cNvSpPr txBox="1"/>
            <p:nvPr/>
          </p:nvSpPr>
          <p:spPr>
            <a:xfrm>
              <a:off x="384929" y="1962952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1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15" name="Textfeld 52">
              <a:extLst>
                <a:ext uri="{FF2B5EF4-FFF2-40B4-BE49-F238E27FC236}">
                  <a16:creationId xmlns:a16="http://schemas.microsoft.com/office/drawing/2014/main" id="{8ACBF1C0-9E51-97A0-DC64-77A641D65F36}"/>
                </a:ext>
              </a:extLst>
            </p:cNvPr>
            <p:cNvSpPr txBox="1"/>
            <p:nvPr/>
          </p:nvSpPr>
          <p:spPr>
            <a:xfrm>
              <a:off x="384929" y="1602912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2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16" name="Textfeld 143">
              <a:extLst>
                <a:ext uri="{FF2B5EF4-FFF2-40B4-BE49-F238E27FC236}">
                  <a16:creationId xmlns:a16="http://schemas.microsoft.com/office/drawing/2014/main" id="{B260884C-63C7-3493-B529-3EBAEC328357}"/>
                </a:ext>
              </a:extLst>
            </p:cNvPr>
            <p:cNvSpPr txBox="1"/>
            <p:nvPr/>
          </p:nvSpPr>
          <p:spPr>
            <a:xfrm>
              <a:off x="1586076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sp>
          <p:nvSpPr>
            <p:cNvPr id="17" name="Textfeld 144">
              <a:extLst>
                <a:ext uri="{FF2B5EF4-FFF2-40B4-BE49-F238E27FC236}">
                  <a16:creationId xmlns:a16="http://schemas.microsoft.com/office/drawing/2014/main" id="{68BFCB49-CACB-B41B-AFB8-A021577952EB}"/>
                </a:ext>
              </a:extLst>
            </p:cNvPr>
            <p:cNvSpPr txBox="1"/>
            <p:nvPr/>
          </p:nvSpPr>
          <p:spPr>
            <a:xfrm>
              <a:off x="2598836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sp>
          <p:nvSpPr>
            <p:cNvPr id="19" name="Textfeld 145">
              <a:extLst>
                <a:ext uri="{FF2B5EF4-FFF2-40B4-BE49-F238E27FC236}">
                  <a16:creationId xmlns:a16="http://schemas.microsoft.com/office/drawing/2014/main" id="{4C1D111A-3F38-9B53-2347-DCA38F3A92BF}"/>
                </a:ext>
              </a:extLst>
            </p:cNvPr>
            <p:cNvSpPr txBox="1"/>
            <p:nvPr/>
          </p:nvSpPr>
          <p:spPr>
            <a:xfrm>
              <a:off x="2874610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sp>
          <p:nvSpPr>
            <p:cNvPr id="20" name="Textfeld 147">
              <a:extLst>
                <a:ext uri="{FF2B5EF4-FFF2-40B4-BE49-F238E27FC236}">
                  <a16:creationId xmlns:a16="http://schemas.microsoft.com/office/drawing/2014/main" id="{0F68366A-2EE6-56AC-26B0-145B18D6E367}"/>
                </a:ext>
              </a:extLst>
            </p:cNvPr>
            <p:cNvSpPr txBox="1"/>
            <p:nvPr/>
          </p:nvSpPr>
          <p:spPr>
            <a:xfrm>
              <a:off x="3786019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sp>
          <p:nvSpPr>
            <p:cNvPr id="21" name="Textfeld 5">
              <a:extLst>
                <a:ext uri="{FF2B5EF4-FFF2-40B4-BE49-F238E27FC236}">
                  <a16:creationId xmlns:a16="http://schemas.microsoft.com/office/drawing/2014/main" id="{64EFFCF1-5B5D-9886-6C9B-FFB5CC44FF94}"/>
                </a:ext>
              </a:extLst>
            </p:cNvPr>
            <p:cNvSpPr txBox="1"/>
            <p:nvPr/>
          </p:nvSpPr>
          <p:spPr>
            <a:xfrm>
              <a:off x="3943181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sp>
          <p:nvSpPr>
            <p:cNvPr id="22" name="Textfeld 9">
              <a:extLst>
                <a:ext uri="{FF2B5EF4-FFF2-40B4-BE49-F238E27FC236}">
                  <a16:creationId xmlns:a16="http://schemas.microsoft.com/office/drawing/2014/main" id="{2FE29AFE-F9E4-05B5-B5AC-B32B85D637FC}"/>
                </a:ext>
              </a:extLst>
            </p:cNvPr>
            <p:cNvSpPr txBox="1"/>
            <p:nvPr/>
          </p:nvSpPr>
          <p:spPr>
            <a:xfrm>
              <a:off x="4096499" y="151340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cxnSp>
          <p:nvCxnSpPr>
            <p:cNvPr id="23" name="Gerade Verbindung mit Pfeil 23">
              <a:extLst>
                <a:ext uri="{FF2B5EF4-FFF2-40B4-BE49-F238E27FC236}">
                  <a16:creationId xmlns:a16="http://schemas.microsoft.com/office/drawing/2014/main" id="{1313932D-CD13-37B6-FA7F-846A153D9D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91996" y="2422144"/>
              <a:ext cx="4445445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r Verbinder 14">
              <a:extLst>
                <a:ext uri="{FF2B5EF4-FFF2-40B4-BE49-F238E27FC236}">
                  <a16:creationId xmlns:a16="http://schemas.microsoft.com/office/drawing/2014/main" id="{9252E4D6-DB0D-450E-CC04-5798D67F34CD}"/>
                </a:ext>
              </a:extLst>
            </p:cNvPr>
            <p:cNvCxnSpPr>
              <a:cxnSpLocks/>
            </p:cNvCxnSpPr>
            <p:nvPr/>
          </p:nvCxnSpPr>
          <p:spPr>
            <a:xfrm>
              <a:off x="3859020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r Verbinder 15">
              <a:extLst>
                <a:ext uri="{FF2B5EF4-FFF2-40B4-BE49-F238E27FC236}">
                  <a16:creationId xmlns:a16="http://schemas.microsoft.com/office/drawing/2014/main" id="{8556A92D-C402-D85B-44E0-E3533C0E339C}"/>
                </a:ext>
              </a:extLst>
            </p:cNvPr>
            <p:cNvCxnSpPr>
              <a:cxnSpLocks/>
            </p:cNvCxnSpPr>
            <p:nvPr/>
          </p:nvCxnSpPr>
          <p:spPr>
            <a:xfrm>
              <a:off x="3939559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r Verbinder 16">
              <a:extLst>
                <a:ext uri="{FF2B5EF4-FFF2-40B4-BE49-F238E27FC236}">
                  <a16:creationId xmlns:a16="http://schemas.microsoft.com/office/drawing/2014/main" id="{C1CE5885-9975-F80E-1A21-F3C40ECC3A44}"/>
                </a:ext>
              </a:extLst>
            </p:cNvPr>
            <p:cNvCxnSpPr>
              <a:cxnSpLocks/>
            </p:cNvCxnSpPr>
            <p:nvPr/>
          </p:nvCxnSpPr>
          <p:spPr>
            <a:xfrm>
              <a:off x="4066908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feld 50">
              <a:extLst>
                <a:ext uri="{FF2B5EF4-FFF2-40B4-BE49-F238E27FC236}">
                  <a16:creationId xmlns:a16="http://schemas.microsoft.com/office/drawing/2014/main" id="{25790656-BCD3-228A-3898-CC7F5AF8802A}"/>
                </a:ext>
              </a:extLst>
            </p:cNvPr>
            <p:cNvSpPr txBox="1"/>
            <p:nvPr/>
          </p:nvSpPr>
          <p:spPr>
            <a:xfrm>
              <a:off x="4266924" y="2494256"/>
              <a:ext cx="1368152" cy="153888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Time (</a:t>
              </a:r>
              <a:r>
                <a:rPr lang="de-DE" sz="1000" dirty="0" err="1"/>
                <a:t>many</a:t>
              </a:r>
              <a:r>
                <a:rPr lang="de-DE" sz="1000" dirty="0"/>
                <a:t> </a:t>
              </a:r>
              <a:r>
                <a:rPr lang="de-DE" sz="1000" dirty="0" err="1"/>
                <a:t>seconds</a:t>
              </a:r>
              <a:r>
                <a:rPr lang="de-DE" sz="1000" dirty="0"/>
                <a:t>)</a:t>
              </a:r>
            </a:p>
          </p:txBody>
        </p:sp>
      </p:grpSp>
      <p:grpSp>
        <p:nvGrpSpPr>
          <p:cNvPr id="28" name="Gruppieren 74">
            <a:extLst>
              <a:ext uri="{FF2B5EF4-FFF2-40B4-BE49-F238E27FC236}">
                <a16:creationId xmlns:a16="http://schemas.microsoft.com/office/drawing/2014/main" id="{4D723576-5C52-F96D-9DB3-5C5DFB9FCD22}"/>
              </a:ext>
            </a:extLst>
          </p:cNvPr>
          <p:cNvGrpSpPr/>
          <p:nvPr/>
        </p:nvGrpSpPr>
        <p:grpSpPr>
          <a:xfrm>
            <a:off x="384929" y="2869513"/>
            <a:ext cx="5238195" cy="1306016"/>
            <a:chOff x="3018045" y="2204864"/>
            <a:chExt cx="5238195" cy="1306016"/>
          </a:xfrm>
        </p:grpSpPr>
        <p:cxnSp>
          <p:nvCxnSpPr>
            <p:cNvPr id="29" name="Gerade Verbindung mit Pfeil 10">
              <a:extLst>
                <a:ext uri="{FF2B5EF4-FFF2-40B4-BE49-F238E27FC236}">
                  <a16:creationId xmlns:a16="http://schemas.microsoft.com/office/drawing/2014/main" id="{DC2CEBA5-7C02-AD28-E896-508B40BCA8E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3160" y="2204864"/>
              <a:ext cx="0" cy="108012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mit Pfeil 11">
              <a:extLst>
                <a:ext uri="{FF2B5EF4-FFF2-40B4-BE49-F238E27FC236}">
                  <a16:creationId xmlns:a16="http://schemas.microsoft.com/office/drawing/2014/main" id="{8B13B1A7-1377-221A-1450-C69F6A2D30A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3160" y="3284880"/>
              <a:ext cx="4445445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feld 53">
              <a:extLst>
                <a:ext uri="{FF2B5EF4-FFF2-40B4-BE49-F238E27FC236}">
                  <a16:creationId xmlns:a16="http://schemas.microsoft.com/office/drawing/2014/main" id="{87081FD0-B534-BBEA-1C98-7C76C853DB8A}"/>
                </a:ext>
              </a:extLst>
            </p:cNvPr>
            <p:cNvSpPr txBox="1"/>
            <p:nvPr/>
          </p:nvSpPr>
          <p:spPr>
            <a:xfrm>
              <a:off x="3018045" y="3045845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0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32" name="Textfeld 54">
              <a:extLst>
                <a:ext uri="{FF2B5EF4-FFF2-40B4-BE49-F238E27FC236}">
                  <a16:creationId xmlns:a16="http://schemas.microsoft.com/office/drawing/2014/main" id="{4C1121A6-DA27-C090-A76E-C0E9D3369F57}"/>
                </a:ext>
              </a:extLst>
            </p:cNvPr>
            <p:cNvSpPr txBox="1"/>
            <p:nvPr/>
          </p:nvSpPr>
          <p:spPr>
            <a:xfrm>
              <a:off x="3018045" y="2676565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1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33" name="Textfeld 55">
              <a:extLst>
                <a:ext uri="{FF2B5EF4-FFF2-40B4-BE49-F238E27FC236}">
                  <a16:creationId xmlns:a16="http://schemas.microsoft.com/office/drawing/2014/main" id="{7400CCD6-7C06-8570-A99D-3BAF44D95D84}"/>
                </a:ext>
              </a:extLst>
            </p:cNvPr>
            <p:cNvSpPr txBox="1"/>
            <p:nvPr/>
          </p:nvSpPr>
          <p:spPr>
            <a:xfrm>
              <a:off x="3018045" y="2316525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2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cxnSp>
          <p:nvCxnSpPr>
            <p:cNvPr id="34" name="Gerader Verbinder 48">
              <a:extLst>
                <a:ext uri="{FF2B5EF4-FFF2-40B4-BE49-F238E27FC236}">
                  <a16:creationId xmlns:a16="http://schemas.microsoft.com/office/drawing/2014/main" id="{83168178-94AE-9063-B001-0F747E5A06E1}"/>
                </a:ext>
              </a:extLst>
            </p:cNvPr>
            <p:cNvCxnSpPr/>
            <p:nvPr/>
          </p:nvCxnSpPr>
          <p:spPr>
            <a:xfrm flipV="1">
              <a:off x="3607360" y="3132134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r Verbinder 39">
              <a:extLst>
                <a:ext uri="{FF2B5EF4-FFF2-40B4-BE49-F238E27FC236}">
                  <a16:creationId xmlns:a16="http://schemas.microsoft.com/office/drawing/2014/main" id="{A3AC4AFE-C6A5-2F23-D561-968C63680E97}"/>
                </a:ext>
              </a:extLst>
            </p:cNvPr>
            <p:cNvCxnSpPr/>
            <p:nvPr/>
          </p:nvCxnSpPr>
          <p:spPr>
            <a:xfrm flipV="1">
              <a:off x="3613160" y="2786599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r Verbinder 40">
              <a:extLst>
                <a:ext uri="{FF2B5EF4-FFF2-40B4-BE49-F238E27FC236}">
                  <a16:creationId xmlns:a16="http://schemas.microsoft.com/office/drawing/2014/main" id="{FC25DED0-DC29-18D4-7F87-6962C5F6B3C6}"/>
                </a:ext>
              </a:extLst>
            </p:cNvPr>
            <p:cNvCxnSpPr/>
            <p:nvPr/>
          </p:nvCxnSpPr>
          <p:spPr>
            <a:xfrm flipV="1">
              <a:off x="3616194" y="2421476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Gruppieren 172">
              <a:extLst>
                <a:ext uri="{FF2B5EF4-FFF2-40B4-BE49-F238E27FC236}">
                  <a16:creationId xmlns:a16="http://schemas.microsoft.com/office/drawing/2014/main" id="{02E3C299-4FBB-B7BD-7B60-31F05B470FB2}"/>
                </a:ext>
              </a:extLst>
            </p:cNvPr>
            <p:cNvGrpSpPr/>
            <p:nvPr/>
          </p:nvGrpSpPr>
          <p:grpSpPr>
            <a:xfrm>
              <a:off x="3628922" y="2664469"/>
              <a:ext cx="4124752" cy="501039"/>
              <a:chOff x="6274829" y="3024509"/>
              <a:chExt cx="4124752" cy="501039"/>
            </a:xfrm>
          </p:grpSpPr>
          <p:sp>
            <p:nvSpPr>
              <p:cNvPr id="49" name="Freihandform: Form 45">
                <a:extLst>
                  <a:ext uri="{FF2B5EF4-FFF2-40B4-BE49-F238E27FC236}">
                    <a16:creationId xmlns:a16="http://schemas.microsoft.com/office/drawing/2014/main" id="{1E0A66FE-D14D-E1C8-324F-006914DB5871}"/>
                  </a:ext>
                </a:extLst>
              </p:cNvPr>
              <p:cNvSpPr/>
              <p:nvPr/>
            </p:nvSpPr>
            <p:spPr>
              <a:xfrm>
                <a:off x="6274829" y="3453548"/>
                <a:ext cx="1383322" cy="72000"/>
              </a:xfrm>
              <a:custGeom>
                <a:avLst/>
                <a:gdLst>
                  <a:gd name="connsiteX0" fmla="*/ 0 w 4390887"/>
                  <a:gd name="connsiteY0" fmla="*/ 57426 h 172735"/>
                  <a:gd name="connsiteX1" fmla="*/ 13252 w 4390887"/>
                  <a:gd name="connsiteY1" fmla="*/ 22087 h 172735"/>
                  <a:gd name="connsiteX2" fmla="*/ 17669 w 4390887"/>
                  <a:gd name="connsiteY2" fmla="*/ 4417 h 172735"/>
                  <a:gd name="connsiteX3" fmla="*/ 30922 w 4390887"/>
                  <a:gd name="connsiteY3" fmla="*/ 0 h 172735"/>
                  <a:gd name="connsiteX4" fmla="*/ 44174 w 4390887"/>
                  <a:gd name="connsiteY4" fmla="*/ 53008 h 172735"/>
                  <a:gd name="connsiteX5" fmla="*/ 53008 w 4390887"/>
                  <a:gd name="connsiteY5" fmla="*/ 70678 h 172735"/>
                  <a:gd name="connsiteX6" fmla="*/ 66261 w 4390887"/>
                  <a:gd name="connsiteY6" fmla="*/ 61843 h 172735"/>
                  <a:gd name="connsiteX7" fmla="*/ 70678 w 4390887"/>
                  <a:gd name="connsiteY7" fmla="*/ 83930 h 172735"/>
                  <a:gd name="connsiteX8" fmla="*/ 79513 w 4390887"/>
                  <a:gd name="connsiteY8" fmla="*/ 119269 h 172735"/>
                  <a:gd name="connsiteX9" fmla="*/ 83930 w 4390887"/>
                  <a:gd name="connsiteY9" fmla="*/ 145774 h 172735"/>
                  <a:gd name="connsiteX10" fmla="*/ 101600 w 4390887"/>
                  <a:gd name="connsiteY10" fmla="*/ 114852 h 172735"/>
                  <a:gd name="connsiteX11" fmla="*/ 106017 w 4390887"/>
                  <a:gd name="connsiteY11" fmla="*/ 79513 h 172735"/>
                  <a:gd name="connsiteX12" fmla="*/ 110435 w 4390887"/>
                  <a:gd name="connsiteY12" fmla="*/ 17669 h 172735"/>
                  <a:gd name="connsiteX13" fmla="*/ 128104 w 4390887"/>
                  <a:gd name="connsiteY13" fmla="*/ 53008 h 172735"/>
                  <a:gd name="connsiteX14" fmla="*/ 132522 w 4390887"/>
                  <a:gd name="connsiteY14" fmla="*/ 66261 h 172735"/>
                  <a:gd name="connsiteX15" fmla="*/ 145774 w 4390887"/>
                  <a:gd name="connsiteY15" fmla="*/ 57426 h 172735"/>
                  <a:gd name="connsiteX16" fmla="*/ 150191 w 4390887"/>
                  <a:gd name="connsiteY16" fmla="*/ 88348 h 172735"/>
                  <a:gd name="connsiteX17" fmla="*/ 154608 w 4390887"/>
                  <a:gd name="connsiteY17" fmla="*/ 101600 h 172735"/>
                  <a:gd name="connsiteX18" fmla="*/ 159026 w 4390887"/>
                  <a:gd name="connsiteY18" fmla="*/ 88348 h 172735"/>
                  <a:gd name="connsiteX19" fmla="*/ 185530 w 4390887"/>
                  <a:gd name="connsiteY19" fmla="*/ 39756 h 172735"/>
                  <a:gd name="connsiteX20" fmla="*/ 189948 w 4390887"/>
                  <a:gd name="connsiteY20" fmla="*/ 83930 h 172735"/>
                  <a:gd name="connsiteX21" fmla="*/ 198782 w 4390887"/>
                  <a:gd name="connsiteY21" fmla="*/ 101600 h 172735"/>
                  <a:gd name="connsiteX22" fmla="*/ 212035 w 4390887"/>
                  <a:gd name="connsiteY22" fmla="*/ 79513 h 172735"/>
                  <a:gd name="connsiteX23" fmla="*/ 234122 w 4390887"/>
                  <a:gd name="connsiteY23" fmla="*/ 141356 h 172735"/>
                  <a:gd name="connsiteX24" fmla="*/ 247374 w 4390887"/>
                  <a:gd name="connsiteY24" fmla="*/ 132521 h 172735"/>
                  <a:gd name="connsiteX25" fmla="*/ 287130 w 4390887"/>
                  <a:gd name="connsiteY25" fmla="*/ 101600 h 172735"/>
                  <a:gd name="connsiteX26" fmla="*/ 291548 w 4390887"/>
                  <a:gd name="connsiteY26" fmla="*/ 57426 h 172735"/>
                  <a:gd name="connsiteX27" fmla="*/ 295965 w 4390887"/>
                  <a:gd name="connsiteY27" fmla="*/ 39756 h 172735"/>
                  <a:gd name="connsiteX28" fmla="*/ 300382 w 4390887"/>
                  <a:gd name="connsiteY28" fmla="*/ 97182 h 172735"/>
                  <a:gd name="connsiteX29" fmla="*/ 331304 w 4390887"/>
                  <a:gd name="connsiteY29" fmla="*/ 79513 h 172735"/>
                  <a:gd name="connsiteX30" fmla="*/ 344556 w 4390887"/>
                  <a:gd name="connsiteY30" fmla="*/ 57426 h 172735"/>
                  <a:gd name="connsiteX31" fmla="*/ 348974 w 4390887"/>
                  <a:gd name="connsiteY31" fmla="*/ 110435 h 172735"/>
                  <a:gd name="connsiteX32" fmla="*/ 357808 w 4390887"/>
                  <a:gd name="connsiteY32" fmla="*/ 123687 h 172735"/>
                  <a:gd name="connsiteX33" fmla="*/ 375478 w 4390887"/>
                  <a:gd name="connsiteY33" fmla="*/ 101600 h 172735"/>
                  <a:gd name="connsiteX34" fmla="*/ 393148 w 4390887"/>
                  <a:gd name="connsiteY34" fmla="*/ 57426 h 172735"/>
                  <a:gd name="connsiteX35" fmla="*/ 397565 w 4390887"/>
                  <a:gd name="connsiteY35" fmla="*/ 97182 h 172735"/>
                  <a:gd name="connsiteX36" fmla="*/ 401982 w 4390887"/>
                  <a:gd name="connsiteY36" fmla="*/ 128104 h 172735"/>
                  <a:gd name="connsiteX37" fmla="*/ 415235 w 4390887"/>
                  <a:gd name="connsiteY37" fmla="*/ 141356 h 172735"/>
                  <a:gd name="connsiteX38" fmla="*/ 424069 w 4390887"/>
                  <a:gd name="connsiteY38" fmla="*/ 119269 h 172735"/>
                  <a:gd name="connsiteX39" fmla="*/ 441739 w 4390887"/>
                  <a:gd name="connsiteY39" fmla="*/ 61843 h 172735"/>
                  <a:gd name="connsiteX40" fmla="*/ 454991 w 4390887"/>
                  <a:gd name="connsiteY40" fmla="*/ 97182 h 172735"/>
                  <a:gd name="connsiteX41" fmla="*/ 477078 w 4390887"/>
                  <a:gd name="connsiteY41" fmla="*/ 79513 h 172735"/>
                  <a:gd name="connsiteX42" fmla="*/ 490330 w 4390887"/>
                  <a:gd name="connsiteY42" fmla="*/ 30921 h 172735"/>
                  <a:gd name="connsiteX43" fmla="*/ 494748 w 4390887"/>
                  <a:gd name="connsiteY43" fmla="*/ 92765 h 172735"/>
                  <a:gd name="connsiteX44" fmla="*/ 503582 w 4390887"/>
                  <a:gd name="connsiteY44" fmla="*/ 106017 h 172735"/>
                  <a:gd name="connsiteX45" fmla="*/ 530087 w 4390887"/>
                  <a:gd name="connsiteY45" fmla="*/ 132521 h 172735"/>
                  <a:gd name="connsiteX46" fmla="*/ 552174 w 4390887"/>
                  <a:gd name="connsiteY46" fmla="*/ 114852 h 172735"/>
                  <a:gd name="connsiteX47" fmla="*/ 565426 w 4390887"/>
                  <a:gd name="connsiteY47" fmla="*/ 79513 h 172735"/>
                  <a:gd name="connsiteX48" fmla="*/ 583095 w 4390887"/>
                  <a:gd name="connsiteY48" fmla="*/ 145774 h 172735"/>
                  <a:gd name="connsiteX49" fmla="*/ 600765 w 4390887"/>
                  <a:gd name="connsiteY49" fmla="*/ 101600 h 172735"/>
                  <a:gd name="connsiteX50" fmla="*/ 622852 w 4390887"/>
                  <a:gd name="connsiteY50" fmla="*/ 39756 h 172735"/>
                  <a:gd name="connsiteX51" fmla="*/ 649356 w 4390887"/>
                  <a:gd name="connsiteY51" fmla="*/ 70678 h 172735"/>
                  <a:gd name="connsiteX52" fmla="*/ 662608 w 4390887"/>
                  <a:gd name="connsiteY52" fmla="*/ 79513 h 172735"/>
                  <a:gd name="connsiteX53" fmla="*/ 697948 w 4390887"/>
                  <a:gd name="connsiteY53" fmla="*/ 66261 h 172735"/>
                  <a:gd name="connsiteX54" fmla="*/ 706782 w 4390887"/>
                  <a:gd name="connsiteY54" fmla="*/ 53008 h 172735"/>
                  <a:gd name="connsiteX55" fmla="*/ 715617 w 4390887"/>
                  <a:gd name="connsiteY55" fmla="*/ 110435 h 172735"/>
                  <a:gd name="connsiteX56" fmla="*/ 720035 w 4390887"/>
                  <a:gd name="connsiteY56" fmla="*/ 132521 h 172735"/>
                  <a:gd name="connsiteX57" fmla="*/ 733287 w 4390887"/>
                  <a:gd name="connsiteY57" fmla="*/ 101600 h 172735"/>
                  <a:gd name="connsiteX58" fmla="*/ 750956 w 4390887"/>
                  <a:gd name="connsiteY58" fmla="*/ 48591 h 172735"/>
                  <a:gd name="connsiteX59" fmla="*/ 755374 w 4390887"/>
                  <a:gd name="connsiteY59" fmla="*/ 106017 h 172735"/>
                  <a:gd name="connsiteX60" fmla="*/ 777461 w 4390887"/>
                  <a:gd name="connsiteY60" fmla="*/ 88348 h 172735"/>
                  <a:gd name="connsiteX61" fmla="*/ 790713 w 4390887"/>
                  <a:gd name="connsiteY61" fmla="*/ 75095 h 172735"/>
                  <a:gd name="connsiteX62" fmla="*/ 803965 w 4390887"/>
                  <a:gd name="connsiteY62" fmla="*/ 97182 h 172735"/>
                  <a:gd name="connsiteX63" fmla="*/ 830469 w 4390887"/>
                  <a:gd name="connsiteY63" fmla="*/ 88348 h 172735"/>
                  <a:gd name="connsiteX64" fmla="*/ 852556 w 4390887"/>
                  <a:gd name="connsiteY64" fmla="*/ 150191 h 172735"/>
                  <a:gd name="connsiteX65" fmla="*/ 901148 w 4390887"/>
                  <a:gd name="connsiteY65" fmla="*/ 83930 h 172735"/>
                  <a:gd name="connsiteX66" fmla="*/ 905565 w 4390887"/>
                  <a:gd name="connsiteY66" fmla="*/ 61843 h 172735"/>
                  <a:gd name="connsiteX67" fmla="*/ 909982 w 4390887"/>
                  <a:gd name="connsiteY67" fmla="*/ 106017 h 172735"/>
                  <a:gd name="connsiteX68" fmla="*/ 905565 w 4390887"/>
                  <a:gd name="connsiteY68" fmla="*/ 119269 h 172735"/>
                  <a:gd name="connsiteX69" fmla="*/ 932069 w 4390887"/>
                  <a:gd name="connsiteY69" fmla="*/ 75095 h 172735"/>
                  <a:gd name="connsiteX70" fmla="*/ 936487 w 4390887"/>
                  <a:gd name="connsiteY70" fmla="*/ 106017 h 172735"/>
                  <a:gd name="connsiteX71" fmla="*/ 958574 w 4390887"/>
                  <a:gd name="connsiteY71" fmla="*/ 97182 h 172735"/>
                  <a:gd name="connsiteX72" fmla="*/ 985078 w 4390887"/>
                  <a:gd name="connsiteY72" fmla="*/ 101600 h 172735"/>
                  <a:gd name="connsiteX73" fmla="*/ 998330 w 4390887"/>
                  <a:gd name="connsiteY73" fmla="*/ 119269 h 172735"/>
                  <a:gd name="connsiteX74" fmla="*/ 1011582 w 4390887"/>
                  <a:gd name="connsiteY74" fmla="*/ 114852 h 172735"/>
                  <a:gd name="connsiteX75" fmla="*/ 1042504 w 4390887"/>
                  <a:gd name="connsiteY75" fmla="*/ 101600 h 172735"/>
                  <a:gd name="connsiteX76" fmla="*/ 1064591 w 4390887"/>
                  <a:gd name="connsiteY76" fmla="*/ 75095 h 172735"/>
                  <a:gd name="connsiteX77" fmla="*/ 1086678 w 4390887"/>
                  <a:gd name="connsiteY77" fmla="*/ 106017 h 172735"/>
                  <a:gd name="connsiteX78" fmla="*/ 1122017 w 4390887"/>
                  <a:gd name="connsiteY78" fmla="*/ 110435 h 172735"/>
                  <a:gd name="connsiteX79" fmla="*/ 1152939 w 4390887"/>
                  <a:gd name="connsiteY79" fmla="*/ 92765 h 172735"/>
                  <a:gd name="connsiteX80" fmla="*/ 1170608 w 4390887"/>
                  <a:gd name="connsiteY80" fmla="*/ 83930 h 172735"/>
                  <a:gd name="connsiteX81" fmla="*/ 1197113 w 4390887"/>
                  <a:gd name="connsiteY81" fmla="*/ 88348 h 172735"/>
                  <a:gd name="connsiteX82" fmla="*/ 1219200 w 4390887"/>
                  <a:gd name="connsiteY82" fmla="*/ 92765 h 172735"/>
                  <a:gd name="connsiteX83" fmla="*/ 1250122 w 4390887"/>
                  <a:gd name="connsiteY83" fmla="*/ 75095 h 172735"/>
                  <a:gd name="connsiteX84" fmla="*/ 1303130 w 4390887"/>
                  <a:gd name="connsiteY84" fmla="*/ 97182 h 172735"/>
                  <a:gd name="connsiteX85" fmla="*/ 1334052 w 4390887"/>
                  <a:gd name="connsiteY85" fmla="*/ 106017 h 172735"/>
                  <a:gd name="connsiteX86" fmla="*/ 1351722 w 4390887"/>
                  <a:gd name="connsiteY86" fmla="*/ 110435 h 172735"/>
                  <a:gd name="connsiteX87" fmla="*/ 1387061 w 4390887"/>
                  <a:gd name="connsiteY87" fmla="*/ 123687 h 172735"/>
                  <a:gd name="connsiteX88" fmla="*/ 1444487 w 4390887"/>
                  <a:gd name="connsiteY88" fmla="*/ 61843 h 172735"/>
                  <a:gd name="connsiteX89" fmla="*/ 1453322 w 4390887"/>
                  <a:gd name="connsiteY89" fmla="*/ 106017 h 172735"/>
                  <a:gd name="connsiteX90" fmla="*/ 1462156 w 4390887"/>
                  <a:gd name="connsiteY90" fmla="*/ 119269 h 172735"/>
                  <a:gd name="connsiteX91" fmla="*/ 1497495 w 4390887"/>
                  <a:gd name="connsiteY91" fmla="*/ 79513 h 172735"/>
                  <a:gd name="connsiteX92" fmla="*/ 1532835 w 4390887"/>
                  <a:gd name="connsiteY92" fmla="*/ 57426 h 172735"/>
                  <a:gd name="connsiteX93" fmla="*/ 1541669 w 4390887"/>
                  <a:gd name="connsiteY93" fmla="*/ 83930 h 172735"/>
                  <a:gd name="connsiteX94" fmla="*/ 1572591 w 4390887"/>
                  <a:gd name="connsiteY94" fmla="*/ 79513 h 172735"/>
                  <a:gd name="connsiteX95" fmla="*/ 1581426 w 4390887"/>
                  <a:gd name="connsiteY95" fmla="*/ 66261 h 172735"/>
                  <a:gd name="connsiteX96" fmla="*/ 1585843 w 4390887"/>
                  <a:gd name="connsiteY96" fmla="*/ 83930 h 172735"/>
                  <a:gd name="connsiteX97" fmla="*/ 1590261 w 4390887"/>
                  <a:gd name="connsiteY97" fmla="*/ 106017 h 172735"/>
                  <a:gd name="connsiteX98" fmla="*/ 1616765 w 4390887"/>
                  <a:gd name="connsiteY98" fmla="*/ 83930 h 172735"/>
                  <a:gd name="connsiteX99" fmla="*/ 1638852 w 4390887"/>
                  <a:gd name="connsiteY99" fmla="*/ 110435 h 172735"/>
                  <a:gd name="connsiteX100" fmla="*/ 1669774 w 4390887"/>
                  <a:gd name="connsiteY100" fmla="*/ 101600 h 172735"/>
                  <a:gd name="connsiteX101" fmla="*/ 1674191 w 4390887"/>
                  <a:gd name="connsiteY101" fmla="*/ 119269 h 172735"/>
                  <a:gd name="connsiteX102" fmla="*/ 1678608 w 4390887"/>
                  <a:gd name="connsiteY102" fmla="*/ 132521 h 172735"/>
                  <a:gd name="connsiteX103" fmla="*/ 1705113 w 4390887"/>
                  <a:gd name="connsiteY103" fmla="*/ 92765 h 172735"/>
                  <a:gd name="connsiteX104" fmla="*/ 1718365 w 4390887"/>
                  <a:gd name="connsiteY104" fmla="*/ 110435 h 172735"/>
                  <a:gd name="connsiteX105" fmla="*/ 1722782 w 4390887"/>
                  <a:gd name="connsiteY105" fmla="*/ 132521 h 172735"/>
                  <a:gd name="connsiteX106" fmla="*/ 1753704 w 4390887"/>
                  <a:gd name="connsiteY106" fmla="*/ 110435 h 172735"/>
                  <a:gd name="connsiteX107" fmla="*/ 1784626 w 4390887"/>
                  <a:gd name="connsiteY107" fmla="*/ 66261 h 172735"/>
                  <a:gd name="connsiteX108" fmla="*/ 1819965 w 4390887"/>
                  <a:gd name="connsiteY108" fmla="*/ 79513 h 172735"/>
                  <a:gd name="connsiteX109" fmla="*/ 1837635 w 4390887"/>
                  <a:gd name="connsiteY109" fmla="*/ 132521 h 172735"/>
                  <a:gd name="connsiteX110" fmla="*/ 1846469 w 4390887"/>
                  <a:gd name="connsiteY110" fmla="*/ 150191 h 172735"/>
                  <a:gd name="connsiteX111" fmla="*/ 1899478 w 4390887"/>
                  <a:gd name="connsiteY111" fmla="*/ 83930 h 172735"/>
                  <a:gd name="connsiteX112" fmla="*/ 1939235 w 4390887"/>
                  <a:gd name="connsiteY112" fmla="*/ 17669 h 172735"/>
                  <a:gd name="connsiteX113" fmla="*/ 1943652 w 4390887"/>
                  <a:gd name="connsiteY113" fmla="*/ 110435 h 172735"/>
                  <a:gd name="connsiteX114" fmla="*/ 1970156 w 4390887"/>
                  <a:gd name="connsiteY114" fmla="*/ 70678 h 172735"/>
                  <a:gd name="connsiteX115" fmla="*/ 1983408 w 4390887"/>
                  <a:gd name="connsiteY115" fmla="*/ 53008 h 172735"/>
                  <a:gd name="connsiteX116" fmla="*/ 1987826 w 4390887"/>
                  <a:gd name="connsiteY116" fmla="*/ 119269 h 172735"/>
                  <a:gd name="connsiteX117" fmla="*/ 2009913 w 4390887"/>
                  <a:gd name="connsiteY117" fmla="*/ 101600 h 172735"/>
                  <a:gd name="connsiteX118" fmla="*/ 2036417 w 4390887"/>
                  <a:gd name="connsiteY118" fmla="*/ 123687 h 172735"/>
                  <a:gd name="connsiteX119" fmla="*/ 2067339 w 4390887"/>
                  <a:gd name="connsiteY119" fmla="*/ 114852 h 172735"/>
                  <a:gd name="connsiteX120" fmla="*/ 2102678 w 4390887"/>
                  <a:gd name="connsiteY120" fmla="*/ 119269 h 172735"/>
                  <a:gd name="connsiteX121" fmla="*/ 2138017 w 4390887"/>
                  <a:gd name="connsiteY121" fmla="*/ 110435 h 172735"/>
                  <a:gd name="connsiteX122" fmla="*/ 2164522 w 4390887"/>
                  <a:gd name="connsiteY122" fmla="*/ 136939 h 172735"/>
                  <a:gd name="connsiteX123" fmla="*/ 2191026 w 4390887"/>
                  <a:gd name="connsiteY123" fmla="*/ 123687 h 172735"/>
                  <a:gd name="connsiteX124" fmla="*/ 2208695 w 4390887"/>
                  <a:gd name="connsiteY124" fmla="*/ 141356 h 172735"/>
                  <a:gd name="connsiteX125" fmla="*/ 2239617 w 4390887"/>
                  <a:gd name="connsiteY125" fmla="*/ 88348 h 172735"/>
                  <a:gd name="connsiteX126" fmla="*/ 2244035 w 4390887"/>
                  <a:gd name="connsiteY126" fmla="*/ 128104 h 172735"/>
                  <a:gd name="connsiteX127" fmla="*/ 2270539 w 4390887"/>
                  <a:gd name="connsiteY127" fmla="*/ 92765 h 172735"/>
                  <a:gd name="connsiteX128" fmla="*/ 2297043 w 4390887"/>
                  <a:gd name="connsiteY128" fmla="*/ 39756 h 172735"/>
                  <a:gd name="connsiteX129" fmla="*/ 2323548 w 4390887"/>
                  <a:gd name="connsiteY129" fmla="*/ 88348 h 172735"/>
                  <a:gd name="connsiteX130" fmla="*/ 2332382 w 4390887"/>
                  <a:gd name="connsiteY130" fmla="*/ 114852 h 172735"/>
                  <a:gd name="connsiteX131" fmla="*/ 2398643 w 4390887"/>
                  <a:gd name="connsiteY131" fmla="*/ 48591 h 172735"/>
                  <a:gd name="connsiteX132" fmla="*/ 2416313 w 4390887"/>
                  <a:gd name="connsiteY132" fmla="*/ 75095 h 172735"/>
                  <a:gd name="connsiteX133" fmla="*/ 2442817 w 4390887"/>
                  <a:gd name="connsiteY133" fmla="*/ 79513 h 172735"/>
                  <a:gd name="connsiteX134" fmla="*/ 2473739 w 4390887"/>
                  <a:gd name="connsiteY134" fmla="*/ 92765 h 172735"/>
                  <a:gd name="connsiteX135" fmla="*/ 2486991 w 4390887"/>
                  <a:gd name="connsiteY135" fmla="*/ 123687 h 172735"/>
                  <a:gd name="connsiteX136" fmla="*/ 2535582 w 4390887"/>
                  <a:gd name="connsiteY136" fmla="*/ 88348 h 172735"/>
                  <a:gd name="connsiteX137" fmla="*/ 2606261 w 4390887"/>
                  <a:gd name="connsiteY137" fmla="*/ 83930 h 172735"/>
                  <a:gd name="connsiteX138" fmla="*/ 2637182 w 4390887"/>
                  <a:gd name="connsiteY138" fmla="*/ 128104 h 172735"/>
                  <a:gd name="connsiteX139" fmla="*/ 2663687 w 4390887"/>
                  <a:gd name="connsiteY139" fmla="*/ 110435 h 172735"/>
                  <a:gd name="connsiteX140" fmla="*/ 2681356 w 4390887"/>
                  <a:gd name="connsiteY140" fmla="*/ 97182 h 172735"/>
                  <a:gd name="connsiteX141" fmla="*/ 2699026 w 4390887"/>
                  <a:gd name="connsiteY141" fmla="*/ 128104 h 172735"/>
                  <a:gd name="connsiteX142" fmla="*/ 2703443 w 4390887"/>
                  <a:gd name="connsiteY142" fmla="*/ 101600 h 172735"/>
                  <a:gd name="connsiteX143" fmla="*/ 2725530 w 4390887"/>
                  <a:gd name="connsiteY143" fmla="*/ 132521 h 172735"/>
                  <a:gd name="connsiteX144" fmla="*/ 2760869 w 4390887"/>
                  <a:gd name="connsiteY144" fmla="*/ 88348 h 172735"/>
                  <a:gd name="connsiteX145" fmla="*/ 2769704 w 4390887"/>
                  <a:gd name="connsiteY145" fmla="*/ 75095 h 172735"/>
                  <a:gd name="connsiteX146" fmla="*/ 2791791 w 4390887"/>
                  <a:gd name="connsiteY146" fmla="*/ 66261 h 172735"/>
                  <a:gd name="connsiteX147" fmla="*/ 2800626 w 4390887"/>
                  <a:gd name="connsiteY147" fmla="*/ 154608 h 172735"/>
                  <a:gd name="connsiteX148" fmla="*/ 2822713 w 4390887"/>
                  <a:gd name="connsiteY148" fmla="*/ 88348 h 172735"/>
                  <a:gd name="connsiteX149" fmla="*/ 2835965 w 4390887"/>
                  <a:gd name="connsiteY149" fmla="*/ 53008 h 172735"/>
                  <a:gd name="connsiteX150" fmla="*/ 2840382 w 4390887"/>
                  <a:gd name="connsiteY150" fmla="*/ 110435 h 172735"/>
                  <a:gd name="connsiteX151" fmla="*/ 2844800 w 4390887"/>
                  <a:gd name="connsiteY151" fmla="*/ 132521 h 172735"/>
                  <a:gd name="connsiteX152" fmla="*/ 2880139 w 4390887"/>
                  <a:gd name="connsiteY152" fmla="*/ 35339 h 172735"/>
                  <a:gd name="connsiteX153" fmla="*/ 2884556 w 4390887"/>
                  <a:gd name="connsiteY153" fmla="*/ 101600 h 172735"/>
                  <a:gd name="connsiteX154" fmla="*/ 2888974 w 4390887"/>
                  <a:gd name="connsiteY154" fmla="*/ 154608 h 172735"/>
                  <a:gd name="connsiteX155" fmla="*/ 2919895 w 4390887"/>
                  <a:gd name="connsiteY155" fmla="*/ 110435 h 172735"/>
                  <a:gd name="connsiteX156" fmla="*/ 2924313 w 4390887"/>
                  <a:gd name="connsiteY156" fmla="*/ 172278 h 172735"/>
                  <a:gd name="connsiteX157" fmla="*/ 2946400 w 4390887"/>
                  <a:gd name="connsiteY157" fmla="*/ 119269 h 172735"/>
                  <a:gd name="connsiteX158" fmla="*/ 2950817 w 4390887"/>
                  <a:gd name="connsiteY158" fmla="*/ 167861 h 172735"/>
                  <a:gd name="connsiteX159" fmla="*/ 2990574 w 4390887"/>
                  <a:gd name="connsiteY159" fmla="*/ 132521 h 172735"/>
                  <a:gd name="connsiteX160" fmla="*/ 3003826 w 4390887"/>
                  <a:gd name="connsiteY160" fmla="*/ 128104 h 172735"/>
                  <a:gd name="connsiteX161" fmla="*/ 3025913 w 4390887"/>
                  <a:gd name="connsiteY161" fmla="*/ 132521 h 172735"/>
                  <a:gd name="connsiteX162" fmla="*/ 3043582 w 4390887"/>
                  <a:gd name="connsiteY162" fmla="*/ 114852 h 172735"/>
                  <a:gd name="connsiteX163" fmla="*/ 3065669 w 4390887"/>
                  <a:gd name="connsiteY163" fmla="*/ 128104 h 172735"/>
                  <a:gd name="connsiteX164" fmla="*/ 3083339 w 4390887"/>
                  <a:gd name="connsiteY164" fmla="*/ 132521 h 172735"/>
                  <a:gd name="connsiteX165" fmla="*/ 3096591 w 4390887"/>
                  <a:gd name="connsiteY165" fmla="*/ 110435 h 172735"/>
                  <a:gd name="connsiteX166" fmla="*/ 3109843 w 4390887"/>
                  <a:gd name="connsiteY166" fmla="*/ 106017 h 172735"/>
                  <a:gd name="connsiteX167" fmla="*/ 3118678 w 4390887"/>
                  <a:gd name="connsiteY167" fmla="*/ 132521 h 172735"/>
                  <a:gd name="connsiteX168" fmla="*/ 3149600 w 4390887"/>
                  <a:gd name="connsiteY168" fmla="*/ 110435 h 172735"/>
                  <a:gd name="connsiteX169" fmla="*/ 3167269 w 4390887"/>
                  <a:gd name="connsiteY169" fmla="*/ 83930 h 172735"/>
                  <a:gd name="connsiteX170" fmla="*/ 3220278 w 4390887"/>
                  <a:gd name="connsiteY170" fmla="*/ 57426 h 172735"/>
                  <a:gd name="connsiteX171" fmla="*/ 3242365 w 4390887"/>
                  <a:gd name="connsiteY171" fmla="*/ 92765 h 172735"/>
                  <a:gd name="connsiteX172" fmla="*/ 3246782 w 4390887"/>
                  <a:gd name="connsiteY172" fmla="*/ 106017 h 172735"/>
                  <a:gd name="connsiteX173" fmla="*/ 3260035 w 4390887"/>
                  <a:gd name="connsiteY173" fmla="*/ 136939 h 172735"/>
                  <a:gd name="connsiteX174" fmla="*/ 3273287 w 4390887"/>
                  <a:gd name="connsiteY174" fmla="*/ 150191 h 172735"/>
                  <a:gd name="connsiteX175" fmla="*/ 3321878 w 4390887"/>
                  <a:gd name="connsiteY175" fmla="*/ 110435 h 172735"/>
                  <a:gd name="connsiteX176" fmla="*/ 3326295 w 4390887"/>
                  <a:gd name="connsiteY176" fmla="*/ 97182 h 172735"/>
                  <a:gd name="connsiteX177" fmla="*/ 3330713 w 4390887"/>
                  <a:gd name="connsiteY177" fmla="*/ 163443 h 172735"/>
                  <a:gd name="connsiteX178" fmla="*/ 3361635 w 4390887"/>
                  <a:gd name="connsiteY178" fmla="*/ 145774 h 172735"/>
                  <a:gd name="connsiteX179" fmla="*/ 3370469 w 4390887"/>
                  <a:gd name="connsiteY179" fmla="*/ 119269 h 172735"/>
                  <a:gd name="connsiteX180" fmla="*/ 3427895 w 4390887"/>
                  <a:gd name="connsiteY180" fmla="*/ 110435 h 172735"/>
                  <a:gd name="connsiteX181" fmla="*/ 3441148 w 4390887"/>
                  <a:gd name="connsiteY181" fmla="*/ 136939 h 172735"/>
                  <a:gd name="connsiteX182" fmla="*/ 3454400 w 4390887"/>
                  <a:gd name="connsiteY182" fmla="*/ 145774 h 172735"/>
                  <a:gd name="connsiteX183" fmla="*/ 3476487 w 4390887"/>
                  <a:gd name="connsiteY183" fmla="*/ 141356 h 172735"/>
                  <a:gd name="connsiteX184" fmla="*/ 3502991 w 4390887"/>
                  <a:gd name="connsiteY184" fmla="*/ 123687 h 172735"/>
                  <a:gd name="connsiteX185" fmla="*/ 3525078 w 4390887"/>
                  <a:gd name="connsiteY185" fmla="*/ 101600 h 172735"/>
                  <a:gd name="connsiteX186" fmla="*/ 3533913 w 4390887"/>
                  <a:gd name="connsiteY186" fmla="*/ 88348 h 172735"/>
                  <a:gd name="connsiteX187" fmla="*/ 3551582 w 4390887"/>
                  <a:gd name="connsiteY187" fmla="*/ 123687 h 172735"/>
                  <a:gd name="connsiteX188" fmla="*/ 3609008 w 4390887"/>
                  <a:gd name="connsiteY188" fmla="*/ 88348 h 172735"/>
                  <a:gd name="connsiteX189" fmla="*/ 3626678 w 4390887"/>
                  <a:gd name="connsiteY189" fmla="*/ 83930 h 172735"/>
                  <a:gd name="connsiteX190" fmla="*/ 3684104 w 4390887"/>
                  <a:gd name="connsiteY190" fmla="*/ 75095 h 172735"/>
                  <a:gd name="connsiteX191" fmla="*/ 3715026 w 4390887"/>
                  <a:gd name="connsiteY191" fmla="*/ 97182 h 172735"/>
                  <a:gd name="connsiteX192" fmla="*/ 3772452 w 4390887"/>
                  <a:gd name="connsiteY192" fmla="*/ 66261 h 172735"/>
                  <a:gd name="connsiteX193" fmla="*/ 3785704 w 4390887"/>
                  <a:gd name="connsiteY193" fmla="*/ 88348 h 172735"/>
                  <a:gd name="connsiteX194" fmla="*/ 3851965 w 4390887"/>
                  <a:gd name="connsiteY194" fmla="*/ 66261 h 172735"/>
                  <a:gd name="connsiteX195" fmla="*/ 3869635 w 4390887"/>
                  <a:gd name="connsiteY195" fmla="*/ 57426 h 172735"/>
                  <a:gd name="connsiteX196" fmla="*/ 3896139 w 4390887"/>
                  <a:gd name="connsiteY196" fmla="*/ 97182 h 172735"/>
                  <a:gd name="connsiteX197" fmla="*/ 3962400 w 4390887"/>
                  <a:gd name="connsiteY197" fmla="*/ 128104 h 172735"/>
                  <a:gd name="connsiteX198" fmla="*/ 3984487 w 4390887"/>
                  <a:gd name="connsiteY198" fmla="*/ 154608 h 172735"/>
                  <a:gd name="connsiteX199" fmla="*/ 4068417 w 4390887"/>
                  <a:gd name="connsiteY199" fmla="*/ 136939 h 172735"/>
                  <a:gd name="connsiteX200" fmla="*/ 4112591 w 4390887"/>
                  <a:gd name="connsiteY200" fmla="*/ 132521 h 172735"/>
                  <a:gd name="connsiteX201" fmla="*/ 4147930 w 4390887"/>
                  <a:gd name="connsiteY201" fmla="*/ 119269 h 172735"/>
                  <a:gd name="connsiteX202" fmla="*/ 4214191 w 4390887"/>
                  <a:gd name="connsiteY202" fmla="*/ 110435 h 172735"/>
                  <a:gd name="connsiteX203" fmla="*/ 4227443 w 4390887"/>
                  <a:gd name="connsiteY203" fmla="*/ 83930 h 172735"/>
                  <a:gd name="connsiteX204" fmla="*/ 4231861 w 4390887"/>
                  <a:gd name="connsiteY204" fmla="*/ 119269 h 172735"/>
                  <a:gd name="connsiteX205" fmla="*/ 4293704 w 4390887"/>
                  <a:gd name="connsiteY205" fmla="*/ 110435 h 172735"/>
                  <a:gd name="connsiteX206" fmla="*/ 4329043 w 4390887"/>
                  <a:gd name="connsiteY206" fmla="*/ 106017 h 172735"/>
                  <a:gd name="connsiteX207" fmla="*/ 4382052 w 4390887"/>
                  <a:gd name="connsiteY207" fmla="*/ 123687 h 172735"/>
                  <a:gd name="connsiteX208" fmla="*/ 4390887 w 4390887"/>
                  <a:gd name="connsiteY208" fmla="*/ 114852 h 1727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</a:cxnLst>
                <a:rect l="l" t="t" r="r" b="b"/>
                <a:pathLst>
                  <a:path w="4390887" h="172735">
                    <a:moveTo>
                      <a:pt x="0" y="57426"/>
                    </a:moveTo>
                    <a:cubicBezTo>
                      <a:pt x="4669" y="45753"/>
                      <a:pt x="9789" y="34208"/>
                      <a:pt x="13252" y="22087"/>
                    </a:cubicBezTo>
                    <a:cubicBezTo>
                      <a:pt x="14920" y="16249"/>
                      <a:pt x="13876" y="9158"/>
                      <a:pt x="17669" y="4417"/>
                    </a:cubicBezTo>
                    <a:cubicBezTo>
                      <a:pt x="20578" y="781"/>
                      <a:pt x="26504" y="1472"/>
                      <a:pt x="30922" y="0"/>
                    </a:cubicBezTo>
                    <a:cubicBezTo>
                      <a:pt x="35339" y="17669"/>
                      <a:pt x="38742" y="35624"/>
                      <a:pt x="44174" y="53008"/>
                    </a:cubicBezTo>
                    <a:cubicBezTo>
                      <a:pt x="46138" y="59293"/>
                      <a:pt x="46894" y="68232"/>
                      <a:pt x="53008" y="70678"/>
                    </a:cubicBezTo>
                    <a:cubicBezTo>
                      <a:pt x="57938" y="72650"/>
                      <a:pt x="61843" y="64788"/>
                      <a:pt x="66261" y="61843"/>
                    </a:cubicBezTo>
                    <a:cubicBezTo>
                      <a:pt x="67733" y="69205"/>
                      <a:pt x="68990" y="76614"/>
                      <a:pt x="70678" y="83930"/>
                    </a:cubicBezTo>
                    <a:cubicBezTo>
                      <a:pt x="73408" y="95761"/>
                      <a:pt x="77517" y="107292"/>
                      <a:pt x="79513" y="119269"/>
                    </a:cubicBezTo>
                    <a:lnTo>
                      <a:pt x="83930" y="145774"/>
                    </a:lnTo>
                    <a:cubicBezTo>
                      <a:pt x="89820" y="135467"/>
                      <a:pt x="97846" y="126114"/>
                      <a:pt x="101600" y="114852"/>
                    </a:cubicBezTo>
                    <a:cubicBezTo>
                      <a:pt x="105354" y="103590"/>
                      <a:pt x="104942" y="91336"/>
                      <a:pt x="106017" y="79513"/>
                    </a:cubicBezTo>
                    <a:cubicBezTo>
                      <a:pt x="107888" y="58931"/>
                      <a:pt x="108962" y="38284"/>
                      <a:pt x="110435" y="17669"/>
                    </a:cubicBezTo>
                    <a:cubicBezTo>
                      <a:pt x="116325" y="29449"/>
                      <a:pt x="122654" y="41018"/>
                      <a:pt x="128104" y="53008"/>
                    </a:cubicBezTo>
                    <a:cubicBezTo>
                      <a:pt x="130031" y="57247"/>
                      <a:pt x="128004" y="65131"/>
                      <a:pt x="132522" y="66261"/>
                    </a:cubicBezTo>
                    <a:cubicBezTo>
                      <a:pt x="137672" y="67549"/>
                      <a:pt x="141357" y="60371"/>
                      <a:pt x="145774" y="57426"/>
                    </a:cubicBezTo>
                    <a:cubicBezTo>
                      <a:pt x="147246" y="67733"/>
                      <a:pt x="148149" y="78138"/>
                      <a:pt x="150191" y="88348"/>
                    </a:cubicBezTo>
                    <a:cubicBezTo>
                      <a:pt x="151104" y="92914"/>
                      <a:pt x="149952" y="101600"/>
                      <a:pt x="154608" y="101600"/>
                    </a:cubicBezTo>
                    <a:cubicBezTo>
                      <a:pt x="159264" y="101600"/>
                      <a:pt x="156796" y="92436"/>
                      <a:pt x="159026" y="88348"/>
                    </a:cubicBezTo>
                    <a:cubicBezTo>
                      <a:pt x="188490" y="34332"/>
                      <a:pt x="175075" y="71123"/>
                      <a:pt x="185530" y="39756"/>
                    </a:cubicBezTo>
                    <a:cubicBezTo>
                      <a:pt x="187003" y="54481"/>
                      <a:pt x="186847" y="69460"/>
                      <a:pt x="189948" y="83930"/>
                    </a:cubicBezTo>
                    <a:cubicBezTo>
                      <a:pt x="191328" y="90369"/>
                      <a:pt x="192325" y="102891"/>
                      <a:pt x="198782" y="101600"/>
                    </a:cubicBezTo>
                    <a:cubicBezTo>
                      <a:pt x="207201" y="99916"/>
                      <a:pt x="207617" y="86875"/>
                      <a:pt x="212035" y="79513"/>
                    </a:cubicBezTo>
                    <a:cubicBezTo>
                      <a:pt x="214380" y="98271"/>
                      <a:pt x="212898" y="129229"/>
                      <a:pt x="234122" y="141356"/>
                    </a:cubicBezTo>
                    <a:cubicBezTo>
                      <a:pt x="238732" y="143990"/>
                      <a:pt x="242957" y="135466"/>
                      <a:pt x="247374" y="132521"/>
                    </a:cubicBezTo>
                    <a:cubicBezTo>
                      <a:pt x="291217" y="-20931"/>
                      <a:pt x="280674" y="-33995"/>
                      <a:pt x="287130" y="101600"/>
                    </a:cubicBezTo>
                    <a:cubicBezTo>
                      <a:pt x="288603" y="86875"/>
                      <a:pt x="289455" y="72075"/>
                      <a:pt x="291548" y="57426"/>
                    </a:cubicBezTo>
                    <a:cubicBezTo>
                      <a:pt x="292407" y="51416"/>
                      <a:pt x="294648" y="33829"/>
                      <a:pt x="295965" y="39756"/>
                    </a:cubicBezTo>
                    <a:cubicBezTo>
                      <a:pt x="300129" y="58497"/>
                      <a:pt x="298910" y="78040"/>
                      <a:pt x="300382" y="97182"/>
                    </a:cubicBezTo>
                    <a:cubicBezTo>
                      <a:pt x="310689" y="91292"/>
                      <a:pt x="322480" y="87454"/>
                      <a:pt x="331304" y="79513"/>
                    </a:cubicBezTo>
                    <a:cubicBezTo>
                      <a:pt x="337686" y="73769"/>
                      <a:pt x="340296" y="49971"/>
                      <a:pt x="344556" y="57426"/>
                    </a:cubicBezTo>
                    <a:cubicBezTo>
                      <a:pt x="353353" y="72821"/>
                      <a:pt x="345497" y="93048"/>
                      <a:pt x="348974" y="110435"/>
                    </a:cubicBezTo>
                    <a:cubicBezTo>
                      <a:pt x="350015" y="115641"/>
                      <a:pt x="354863" y="119270"/>
                      <a:pt x="357808" y="123687"/>
                    </a:cubicBezTo>
                    <a:cubicBezTo>
                      <a:pt x="363698" y="116325"/>
                      <a:pt x="370248" y="109445"/>
                      <a:pt x="375478" y="101600"/>
                    </a:cubicBezTo>
                    <a:cubicBezTo>
                      <a:pt x="384144" y="88601"/>
                      <a:pt x="388359" y="71792"/>
                      <a:pt x="393148" y="57426"/>
                    </a:cubicBezTo>
                    <a:cubicBezTo>
                      <a:pt x="394620" y="70678"/>
                      <a:pt x="395911" y="83951"/>
                      <a:pt x="397565" y="97182"/>
                    </a:cubicBezTo>
                    <a:cubicBezTo>
                      <a:pt x="398856" y="107514"/>
                      <a:pt x="398115" y="118437"/>
                      <a:pt x="401982" y="128104"/>
                    </a:cubicBezTo>
                    <a:cubicBezTo>
                      <a:pt x="404302" y="133904"/>
                      <a:pt x="410817" y="136939"/>
                      <a:pt x="415235" y="141356"/>
                    </a:cubicBezTo>
                    <a:cubicBezTo>
                      <a:pt x="418180" y="133994"/>
                      <a:pt x="421562" y="126791"/>
                      <a:pt x="424069" y="119269"/>
                    </a:cubicBezTo>
                    <a:cubicBezTo>
                      <a:pt x="430402" y="100269"/>
                      <a:pt x="425442" y="73484"/>
                      <a:pt x="441739" y="61843"/>
                    </a:cubicBezTo>
                    <a:cubicBezTo>
                      <a:pt x="451976" y="54531"/>
                      <a:pt x="450574" y="85402"/>
                      <a:pt x="454991" y="97182"/>
                    </a:cubicBezTo>
                    <a:cubicBezTo>
                      <a:pt x="462353" y="91292"/>
                      <a:pt x="472641" y="87832"/>
                      <a:pt x="477078" y="79513"/>
                    </a:cubicBezTo>
                    <a:cubicBezTo>
                      <a:pt x="484979" y="64699"/>
                      <a:pt x="476899" y="20848"/>
                      <a:pt x="490330" y="30921"/>
                    </a:cubicBezTo>
                    <a:cubicBezTo>
                      <a:pt x="506864" y="43321"/>
                      <a:pt x="491156" y="72412"/>
                      <a:pt x="494748" y="92765"/>
                    </a:cubicBezTo>
                    <a:cubicBezTo>
                      <a:pt x="495671" y="97993"/>
                      <a:pt x="500637" y="101600"/>
                      <a:pt x="503582" y="106017"/>
                    </a:cubicBezTo>
                    <a:cubicBezTo>
                      <a:pt x="542715" y="47320"/>
                      <a:pt x="500061" y="98206"/>
                      <a:pt x="530087" y="132521"/>
                    </a:cubicBezTo>
                    <a:cubicBezTo>
                      <a:pt x="536296" y="139616"/>
                      <a:pt x="544812" y="120742"/>
                      <a:pt x="552174" y="114852"/>
                    </a:cubicBezTo>
                    <a:cubicBezTo>
                      <a:pt x="556591" y="103072"/>
                      <a:pt x="562375" y="91718"/>
                      <a:pt x="565426" y="79513"/>
                    </a:cubicBezTo>
                    <a:cubicBezTo>
                      <a:pt x="582573" y="10923"/>
                      <a:pt x="569024" y="-44198"/>
                      <a:pt x="583095" y="145774"/>
                    </a:cubicBezTo>
                    <a:cubicBezTo>
                      <a:pt x="588985" y="131049"/>
                      <a:pt x="595750" y="116645"/>
                      <a:pt x="600765" y="101600"/>
                    </a:cubicBezTo>
                    <a:cubicBezTo>
                      <a:pt x="623228" y="34213"/>
                      <a:pt x="595033" y="95397"/>
                      <a:pt x="622852" y="39756"/>
                    </a:cubicBezTo>
                    <a:cubicBezTo>
                      <a:pt x="631111" y="138877"/>
                      <a:pt x="612983" y="84318"/>
                      <a:pt x="649356" y="70678"/>
                    </a:cubicBezTo>
                    <a:cubicBezTo>
                      <a:pt x="654327" y="68814"/>
                      <a:pt x="658191" y="76568"/>
                      <a:pt x="662608" y="79513"/>
                    </a:cubicBezTo>
                    <a:cubicBezTo>
                      <a:pt x="674493" y="76541"/>
                      <a:pt x="688051" y="74509"/>
                      <a:pt x="697948" y="66261"/>
                    </a:cubicBezTo>
                    <a:cubicBezTo>
                      <a:pt x="702027" y="62862"/>
                      <a:pt x="703837" y="57426"/>
                      <a:pt x="706782" y="53008"/>
                    </a:cubicBezTo>
                    <a:cubicBezTo>
                      <a:pt x="716733" y="82860"/>
                      <a:pt x="708024" y="53490"/>
                      <a:pt x="715617" y="110435"/>
                    </a:cubicBezTo>
                    <a:cubicBezTo>
                      <a:pt x="716609" y="117877"/>
                      <a:pt x="718562" y="125159"/>
                      <a:pt x="720035" y="132521"/>
                    </a:cubicBezTo>
                    <a:cubicBezTo>
                      <a:pt x="724452" y="122214"/>
                      <a:pt x="729410" y="112122"/>
                      <a:pt x="733287" y="101600"/>
                    </a:cubicBezTo>
                    <a:cubicBezTo>
                      <a:pt x="739726" y="84123"/>
                      <a:pt x="732692" y="44939"/>
                      <a:pt x="750956" y="48591"/>
                    </a:cubicBezTo>
                    <a:cubicBezTo>
                      <a:pt x="769782" y="52356"/>
                      <a:pt x="753901" y="86875"/>
                      <a:pt x="755374" y="106017"/>
                    </a:cubicBezTo>
                    <a:cubicBezTo>
                      <a:pt x="762736" y="100127"/>
                      <a:pt x="770366" y="94557"/>
                      <a:pt x="777461" y="88348"/>
                    </a:cubicBezTo>
                    <a:cubicBezTo>
                      <a:pt x="782163" y="84234"/>
                      <a:pt x="784786" y="73120"/>
                      <a:pt x="790713" y="75095"/>
                    </a:cubicBezTo>
                    <a:cubicBezTo>
                      <a:pt x="798858" y="77810"/>
                      <a:pt x="799548" y="89820"/>
                      <a:pt x="803965" y="97182"/>
                    </a:cubicBezTo>
                    <a:cubicBezTo>
                      <a:pt x="812800" y="94237"/>
                      <a:pt x="822328" y="83825"/>
                      <a:pt x="830469" y="88348"/>
                    </a:cubicBezTo>
                    <a:cubicBezTo>
                      <a:pt x="837396" y="92196"/>
                      <a:pt x="850726" y="143785"/>
                      <a:pt x="852556" y="150191"/>
                    </a:cubicBezTo>
                    <a:cubicBezTo>
                      <a:pt x="880499" y="122249"/>
                      <a:pt x="884255" y="123348"/>
                      <a:pt x="901148" y="83930"/>
                    </a:cubicBezTo>
                    <a:cubicBezTo>
                      <a:pt x="904106" y="77029"/>
                      <a:pt x="904093" y="69205"/>
                      <a:pt x="905565" y="61843"/>
                    </a:cubicBezTo>
                    <a:cubicBezTo>
                      <a:pt x="907037" y="76568"/>
                      <a:pt x="909982" y="91219"/>
                      <a:pt x="909982" y="106017"/>
                    </a:cubicBezTo>
                    <a:cubicBezTo>
                      <a:pt x="909982" y="110673"/>
                      <a:pt x="902859" y="123058"/>
                      <a:pt x="905565" y="119269"/>
                    </a:cubicBezTo>
                    <a:cubicBezTo>
                      <a:pt x="915546" y="105296"/>
                      <a:pt x="923234" y="89820"/>
                      <a:pt x="932069" y="75095"/>
                    </a:cubicBezTo>
                    <a:cubicBezTo>
                      <a:pt x="933542" y="85402"/>
                      <a:pt x="926075" y="106017"/>
                      <a:pt x="936487" y="106017"/>
                    </a:cubicBezTo>
                    <a:cubicBezTo>
                      <a:pt x="965370" y="106017"/>
                      <a:pt x="947091" y="39774"/>
                      <a:pt x="958574" y="97182"/>
                    </a:cubicBezTo>
                    <a:cubicBezTo>
                      <a:pt x="994822" y="46436"/>
                      <a:pt x="972285" y="63220"/>
                      <a:pt x="985078" y="101600"/>
                    </a:cubicBezTo>
                    <a:cubicBezTo>
                      <a:pt x="987406" y="108584"/>
                      <a:pt x="993913" y="113379"/>
                      <a:pt x="998330" y="119269"/>
                    </a:cubicBezTo>
                    <a:cubicBezTo>
                      <a:pt x="1002747" y="117797"/>
                      <a:pt x="1008673" y="118488"/>
                      <a:pt x="1011582" y="114852"/>
                    </a:cubicBezTo>
                    <a:cubicBezTo>
                      <a:pt x="1041635" y="77285"/>
                      <a:pt x="1026759" y="54366"/>
                      <a:pt x="1042504" y="101600"/>
                    </a:cubicBezTo>
                    <a:cubicBezTo>
                      <a:pt x="1049866" y="92765"/>
                      <a:pt x="1058417" y="84798"/>
                      <a:pt x="1064591" y="75095"/>
                    </a:cubicBezTo>
                    <a:cubicBezTo>
                      <a:pt x="1082790" y="46496"/>
                      <a:pt x="1065532" y="21430"/>
                      <a:pt x="1086678" y="106017"/>
                    </a:cubicBezTo>
                    <a:cubicBezTo>
                      <a:pt x="1150076" y="55301"/>
                      <a:pt x="1072400" y="105474"/>
                      <a:pt x="1122017" y="110435"/>
                    </a:cubicBezTo>
                    <a:cubicBezTo>
                      <a:pt x="1133830" y="111616"/>
                      <a:pt x="1142632" y="98655"/>
                      <a:pt x="1152939" y="92765"/>
                    </a:cubicBezTo>
                    <a:cubicBezTo>
                      <a:pt x="1171332" y="9996"/>
                      <a:pt x="1152334" y="65655"/>
                      <a:pt x="1170608" y="83930"/>
                    </a:cubicBezTo>
                    <a:cubicBezTo>
                      <a:pt x="1176941" y="90264"/>
                      <a:pt x="1188278" y="86875"/>
                      <a:pt x="1197113" y="88348"/>
                    </a:cubicBezTo>
                    <a:cubicBezTo>
                      <a:pt x="1241885" y="21187"/>
                      <a:pt x="1192367" y="82703"/>
                      <a:pt x="1219200" y="92765"/>
                    </a:cubicBezTo>
                    <a:cubicBezTo>
                      <a:pt x="1230316" y="96933"/>
                      <a:pt x="1239815" y="80985"/>
                      <a:pt x="1250122" y="75095"/>
                    </a:cubicBezTo>
                    <a:cubicBezTo>
                      <a:pt x="1277873" y="130599"/>
                      <a:pt x="1258812" y="128838"/>
                      <a:pt x="1303130" y="97182"/>
                    </a:cubicBezTo>
                    <a:cubicBezTo>
                      <a:pt x="1351168" y="9115"/>
                      <a:pt x="1315380" y="53735"/>
                      <a:pt x="1334052" y="106017"/>
                    </a:cubicBezTo>
                    <a:cubicBezTo>
                      <a:pt x="1336094" y="111735"/>
                      <a:pt x="1345832" y="108962"/>
                      <a:pt x="1351722" y="110435"/>
                    </a:cubicBezTo>
                    <a:cubicBezTo>
                      <a:pt x="1401576" y="35650"/>
                      <a:pt x="1332107" y="123687"/>
                      <a:pt x="1387061" y="123687"/>
                    </a:cubicBezTo>
                    <a:cubicBezTo>
                      <a:pt x="1410317" y="123687"/>
                      <a:pt x="1432875" y="81197"/>
                      <a:pt x="1444487" y="61843"/>
                    </a:cubicBezTo>
                    <a:cubicBezTo>
                      <a:pt x="1447432" y="76568"/>
                      <a:pt x="1448906" y="91665"/>
                      <a:pt x="1453322" y="106017"/>
                    </a:cubicBezTo>
                    <a:cubicBezTo>
                      <a:pt x="1454883" y="111091"/>
                      <a:pt x="1457604" y="122000"/>
                      <a:pt x="1462156" y="119269"/>
                    </a:cubicBezTo>
                    <a:cubicBezTo>
                      <a:pt x="1477360" y="110147"/>
                      <a:pt x="1485715" y="92765"/>
                      <a:pt x="1497495" y="79513"/>
                    </a:cubicBezTo>
                    <a:cubicBezTo>
                      <a:pt x="1518200" y="131274"/>
                      <a:pt x="1490357" y="78666"/>
                      <a:pt x="1532835" y="57426"/>
                    </a:cubicBezTo>
                    <a:cubicBezTo>
                      <a:pt x="1541164" y="53261"/>
                      <a:pt x="1538724" y="75095"/>
                      <a:pt x="1541669" y="83930"/>
                    </a:cubicBezTo>
                    <a:cubicBezTo>
                      <a:pt x="1551976" y="82458"/>
                      <a:pt x="1563076" y="83742"/>
                      <a:pt x="1572591" y="79513"/>
                    </a:cubicBezTo>
                    <a:cubicBezTo>
                      <a:pt x="1577442" y="77357"/>
                      <a:pt x="1576389" y="64582"/>
                      <a:pt x="1581426" y="66261"/>
                    </a:cubicBezTo>
                    <a:cubicBezTo>
                      <a:pt x="1587185" y="68181"/>
                      <a:pt x="1584526" y="78004"/>
                      <a:pt x="1585843" y="83930"/>
                    </a:cubicBezTo>
                    <a:cubicBezTo>
                      <a:pt x="1587472" y="91259"/>
                      <a:pt x="1588788" y="98655"/>
                      <a:pt x="1590261" y="106017"/>
                    </a:cubicBezTo>
                    <a:cubicBezTo>
                      <a:pt x="1599096" y="98655"/>
                      <a:pt x="1609483" y="92831"/>
                      <a:pt x="1616765" y="83930"/>
                    </a:cubicBezTo>
                    <a:cubicBezTo>
                      <a:pt x="1640318" y="55143"/>
                      <a:pt x="1624240" y="22766"/>
                      <a:pt x="1638852" y="110435"/>
                    </a:cubicBezTo>
                    <a:cubicBezTo>
                      <a:pt x="1649159" y="107490"/>
                      <a:pt x="1659374" y="99000"/>
                      <a:pt x="1669774" y="101600"/>
                    </a:cubicBezTo>
                    <a:cubicBezTo>
                      <a:pt x="1675664" y="103072"/>
                      <a:pt x="1672523" y="113432"/>
                      <a:pt x="1674191" y="119269"/>
                    </a:cubicBezTo>
                    <a:cubicBezTo>
                      <a:pt x="1675470" y="123746"/>
                      <a:pt x="1677136" y="128104"/>
                      <a:pt x="1678608" y="132521"/>
                    </a:cubicBezTo>
                    <a:cubicBezTo>
                      <a:pt x="1687443" y="119269"/>
                      <a:pt x="1691190" y="100500"/>
                      <a:pt x="1705113" y="92765"/>
                    </a:cubicBezTo>
                    <a:cubicBezTo>
                      <a:pt x="1711549" y="89190"/>
                      <a:pt x="1715375" y="103707"/>
                      <a:pt x="1718365" y="110435"/>
                    </a:cubicBezTo>
                    <a:cubicBezTo>
                      <a:pt x="1721414" y="117296"/>
                      <a:pt x="1721310" y="125159"/>
                      <a:pt x="1722782" y="132521"/>
                    </a:cubicBezTo>
                    <a:cubicBezTo>
                      <a:pt x="1733089" y="125159"/>
                      <a:pt x="1745878" y="120395"/>
                      <a:pt x="1753704" y="110435"/>
                    </a:cubicBezTo>
                    <a:cubicBezTo>
                      <a:pt x="1793615" y="59640"/>
                      <a:pt x="1751082" y="77441"/>
                      <a:pt x="1784626" y="66261"/>
                    </a:cubicBezTo>
                    <a:cubicBezTo>
                      <a:pt x="1791493" y="67634"/>
                      <a:pt x="1814909" y="69402"/>
                      <a:pt x="1819965" y="79513"/>
                    </a:cubicBezTo>
                    <a:cubicBezTo>
                      <a:pt x="1828295" y="96172"/>
                      <a:pt x="1831095" y="115082"/>
                      <a:pt x="1837635" y="132521"/>
                    </a:cubicBezTo>
                    <a:cubicBezTo>
                      <a:pt x="1839947" y="138687"/>
                      <a:pt x="1843524" y="144301"/>
                      <a:pt x="1846469" y="150191"/>
                    </a:cubicBezTo>
                    <a:cubicBezTo>
                      <a:pt x="1864139" y="128104"/>
                      <a:pt x="1883257" y="107102"/>
                      <a:pt x="1899478" y="83930"/>
                    </a:cubicBezTo>
                    <a:cubicBezTo>
                      <a:pt x="1914249" y="62829"/>
                      <a:pt x="1917148" y="4417"/>
                      <a:pt x="1939235" y="17669"/>
                    </a:cubicBezTo>
                    <a:cubicBezTo>
                      <a:pt x="1965780" y="33597"/>
                      <a:pt x="1942180" y="79513"/>
                      <a:pt x="1943652" y="110435"/>
                    </a:cubicBezTo>
                    <a:cubicBezTo>
                      <a:pt x="1952487" y="97183"/>
                      <a:pt x="1961090" y="83773"/>
                      <a:pt x="1970156" y="70678"/>
                    </a:cubicBezTo>
                    <a:cubicBezTo>
                      <a:pt x="1974347" y="64625"/>
                      <a:pt x="1980892" y="46089"/>
                      <a:pt x="1983408" y="53008"/>
                    </a:cubicBezTo>
                    <a:cubicBezTo>
                      <a:pt x="1990973" y="73811"/>
                      <a:pt x="1986353" y="97182"/>
                      <a:pt x="1987826" y="119269"/>
                    </a:cubicBezTo>
                    <a:cubicBezTo>
                      <a:pt x="1995188" y="113379"/>
                      <a:pt x="2003246" y="108267"/>
                      <a:pt x="2009913" y="101600"/>
                    </a:cubicBezTo>
                    <a:cubicBezTo>
                      <a:pt x="2033349" y="78164"/>
                      <a:pt x="2017416" y="66682"/>
                      <a:pt x="2036417" y="123687"/>
                    </a:cubicBezTo>
                    <a:cubicBezTo>
                      <a:pt x="2046724" y="120742"/>
                      <a:pt x="2058525" y="120954"/>
                      <a:pt x="2067339" y="114852"/>
                    </a:cubicBezTo>
                    <a:cubicBezTo>
                      <a:pt x="2105223" y="88624"/>
                      <a:pt x="2087439" y="58316"/>
                      <a:pt x="2102678" y="119269"/>
                    </a:cubicBezTo>
                    <a:cubicBezTo>
                      <a:pt x="2114458" y="116324"/>
                      <a:pt x="2126809" y="115105"/>
                      <a:pt x="2138017" y="110435"/>
                    </a:cubicBezTo>
                    <a:cubicBezTo>
                      <a:pt x="2168482" y="97741"/>
                      <a:pt x="2150523" y="73944"/>
                      <a:pt x="2164522" y="136939"/>
                    </a:cubicBezTo>
                    <a:cubicBezTo>
                      <a:pt x="2173357" y="132522"/>
                      <a:pt x="2181198" y="122704"/>
                      <a:pt x="2191026" y="123687"/>
                    </a:cubicBezTo>
                    <a:cubicBezTo>
                      <a:pt x="2199314" y="124516"/>
                      <a:pt x="2201084" y="144739"/>
                      <a:pt x="2208695" y="141356"/>
                    </a:cubicBezTo>
                    <a:cubicBezTo>
                      <a:pt x="2215271" y="138433"/>
                      <a:pt x="2233577" y="100428"/>
                      <a:pt x="2239617" y="88348"/>
                    </a:cubicBezTo>
                    <a:cubicBezTo>
                      <a:pt x="2241090" y="101600"/>
                      <a:pt x="2230835" y="126219"/>
                      <a:pt x="2244035" y="128104"/>
                    </a:cubicBezTo>
                    <a:cubicBezTo>
                      <a:pt x="2258612" y="130186"/>
                      <a:pt x="2262963" y="105391"/>
                      <a:pt x="2270539" y="92765"/>
                    </a:cubicBezTo>
                    <a:cubicBezTo>
                      <a:pt x="2280703" y="75825"/>
                      <a:pt x="2288208" y="57426"/>
                      <a:pt x="2297043" y="39756"/>
                    </a:cubicBezTo>
                    <a:cubicBezTo>
                      <a:pt x="2311604" y="107709"/>
                      <a:pt x="2295387" y="116507"/>
                      <a:pt x="2323548" y="88348"/>
                    </a:cubicBezTo>
                    <a:cubicBezTo>
                      <a:pt x="2326493" y="97183"/>
                      <a:pt x="2323291" y="112832"/>
                      <a:pt x="2332382" y="114852"/>
                    </a:cubicBezTo>
                    <a:cubicBezTo>
                      <a:pt x="2356687" y="120253"/>
                      <a:pt x="2396819" y="51099"/>
                      <a:pt x="2398643" y="48591"/>
                    </a:cubicBezTo>
                    <a:cubicBezTo>
                      <a:pt x="2404533" y="57426"/>
                      <a:pt x="2407614" y="69006"/>
                      <a:pt x="2416313" y="75095"/>
                    </a:cubicBezTo>
                    <a:cubicBezTo>
                      <a:pt x="2423650" y="80231"/>
                      <a:pt x="2434257" y="76879"/>
                      <a:pt x="2442817" y="79513"/>
                    </a:cubicBezTo>
                    <a:cubicBezTo>
                      <a:pt x="2453535" y="82811"/>
                      <a:pt x="2463432" y="88348"/>
                      <a:pt x="2473739" y="92765"/>
                    </a:cubicBezTo>
                    <a:cubicBezTo>
                      <a:pt x="2478156" y="103072"/>
                      <a:pt x="2476172" y="120736"/>
                      <a:pt x="2486991" y="123687"/>
                    </a:cubicBezTo>
                    <a:cubicBezTo>
                      <a:pt x="2508743" y="129619"/>
                      <a:pt x="2525704" y="101519"/>
                      <a:pt x="2535582" y="88348"/>
                    </a:cubicBezTo>
                    <a:cubicBezTo>
                      <a:pt x="2571664" y="148481"/>
                      <a:pt x="2511619" y="65002"/>
                      <a:pt x="2606261" y="83930"/>
                    </a:cubicBezTo>
                    <a:cubicBezTo>
                      <a:pt x="2623886" y="87455"/>
                      <a:pt x="2637182" y="128104"/>
                      <a:pt x="2637182" y="128104"/>
                    </a:cubicBezTo>
                    <a:cubicBezTo>
                      <a:pt x="2646017" y="122214"/>
                      <a:pt x="2654988" y="116524"/>
                      <a:pt x="2663687" y="110435"/>
                    </a:cubicBezTo>
                    <a:cubicBezTo>
                      <a:pt x="2669718" y="106213"/>
                      <a:pt x="2674771" y="93890"/>
                      <a:pt x="2681356" y="97182"/>
                    </a:cubicBezTo>
                    <a:cubicBezTo>
                      <a:pt x="2691974" y="102491"/>
                      <a:pt x="2693136" y="117797"/>
                      <a:pt x="2699026" y="128104"/>
                    </a:cubicBezTo>
                    <a:cubicBezTo>
                      <a:pt x="2700498" y="119269"/>
                      <a:pt x="2695432" y="105606"/>
                      <a:pt x="2703443" y="101600"/>
                    </a:cubicBezTo>
                    <a:cubicBezTo>
                      <a:pt x="2704813" y="100915"/>
                      <a:pt x="2723477" y="129442"/>
                      <a:pt x="2725530" y="132521"/>
                    </a:cubicBezTo>
                    <a:cubicBezTo>
                      <a:pt x="2737310" y="117797"/>
                      <a:pt x="2749372" y="103294"/>
                      <a:pt x="2760869" y="88348"/>
                    </a:cubicBezTo>
                    <a:cubicBezTo>
                      <a:pt x="2764106" y="84140"/>
                      <a:pt x="2765384" y="78181"/>
                      <a:pt x="2769704" y="75095"/>
                    </a:cubicBezTo>
                    <a:cubicBezTo>
                      <a:pt x="2776156" y="70486"/>
                      <a:pt x="2784429" y="69206"/>
                      <a:pt x="2791791" y="66261"/>
                    </a:cubicBezTo>
                    <a:cubicBezTo>
                      <a:pt x="2794736" y="95710"/>
                      <a:pt x="2776543" y="137406"/>
                      <a:pt x="2800626" y="154608"/>
                    </a:cubicBezTo>
                    <a:cubicBezTo>
                      <a:pt x="2819571" y="168140"/>
                      <a:pt x="2815065" y="110337"/>
                      <a:pt x="2822713" y="88348"/>
                    </a:cubicBezTo>
                    <a:cubicBezTo>
                      <a:pt x="2826846" y="76465"/>
                      <a:pt x="2831548" y="64788"/>
                      <a:pt x="2835965" y="53008"/>
                    </a:cubicBezTo>
                    <a:cubicBezTo>
                      <a:pt x="2837437" y="72150"/>
                      <a:pt x="2838262" y="91354"/>
                      <a:pt x="2840382" y="110435"/>
                    </a:cubicBezTo>
                    <a:cubicBezTo>
                      <a:pt x="2841211" y="117897"/>
                      <a:pt x="2840295" y="138527"/>
                      <a:pt x="2844800" y="132521"/>
                    </a:cubicBezTo>
                    <a:cubicBezTo>
                      <a:pt x="2851305" y="123848"/>
                      <a:pt x="2874430" y="52465"/>
                      <a:pt x="2880139" y="35339"/>
                    </a:cubicBezTo>
                    <a:cubicBezTo>
                      <a:pt x="2881611" y="57426"/>
                      <a:pt x="2882921" y="79524"/>
                      <a:pt x="2884556" y="101600"/>
                    </a:cubicBezTo>
                    <a:cubicBezTo>
                      <a:pt x="2885866" y="119282"/>
                      <a:pt x="2871773" y="150308"/>
                      <a:pt x="2888974" y="154608"/>
                    </a:cubicBezTo>
                    <a:cubicBezTo>
                      <a:pt x="2906411" y="158967"/>
                      <a:pt x="2909588" y="125159"/>
                      <a:pt x="2919895" y="110435"/>
                    </a:cubicBezTo>
                    <a:cubicBezTo>
                      <a:pt x="2921368" y="131049"/>
                      <a:pt x="2904706" y="165743"/>
                      <a:pt x="2924313" y="172278"/>
                    </a:cubicBezTo>
                    <a:cubicBezTo>
                      <a:pt x="2942473" y="178331"/>
                      <a:pt x="2927518" y="122416"/>
                      <a:pt x="2946400" y="119269"/>
                    </a:cubicBezTo>
                    <a:cubicBezTo>
                      <a:pt x="2962443" y="116595"/>
                      <a:pt x="2949345" y="151664"/>
                      <a:pt x="2950817" y="167861"/>
                    </a:cubicBezTo>
                    <a:cubicBezTo>
                      <a:pt x="2962522" y="156156"/>
                      <a:pt x="2974810" y="140403"/>
                      <a:pt x="2990574" y="132521"/>
                    </a:cubicBezTo>
                    <a:cubicBezTo>
                      <a:pt x="2994739" y="130439"/>
                      <a:pt x="2999409" y="129576"/>
                      <a:pt x="3003826" y="128104"/>
                    </a:cubicBezTo>
                    <a:cubicBezTo>
                      <a:pt x="3011188" y="129576"/>
                      <a:pt x="3018790" y="134895"/>
                      <a:pt x="3025913" y="132521"/>
                    </a:cubicBezTo>
                    <a:cubicBezTo>
                      <a:pt x="3033815" y="129887"/>
                      <a:pt x="3035304" y="115772"/>
                      <a:pt x="3043582" y="114852"/>
                    </a:cubicBezTo>
                    <a:cubicBezTo>
                      <a:pt x="3052115" y="113904"/>
                      <a:pt x="3057823" y="124617"/>
                      <a:pt x="3065669" y="128104"/>
                    </a:cubicBezTo>
                    <a:cubicBezTo>
                      <a:pt x="3071217" y="130570"/>
                      <a:pt x="3077449" y="131049"/>
                      <a:pt x="3083339" y="132521"/>
                    </a:cubicBezTo>
                    <a:cubicBezTo>
                      <a:pt x="3087756" y="125159"/>
                      <a:pt x="3090520" y="116506"/>
                      <a:pt x="3096591" y="110435"/>
                    </a:cubicBezTo>
                    <a:cubicBezTo>
                      <a:pt x="3099884" y="107142"/>
                      <a:pt x="3106550" y="102725"/>
                      <a:pt x="3109843" y="106017"/>
                    </a:cubicBezTo>
                    <a:cubicBezTo>
                      <a:pt x="3116428" y="112602"/>
                      <a:pt x="3115733" y="123686"/>
                      <a:pt x="3118678" y="132521"/>
                    </a:cubicBezTo>
                    <a:cubicBezTo>
                      <a:pt x="3128985" y="125159"/>
                      <a:pt x="3140643" y="119392"/>
                      <a:pt x="3149600" y="110435"/>
                    </a:cubicBezTo>
                    <a:cubicBezTo>
                      <a:pt x="3157108" y="102927"/>
                      <a:pt x="3158774" y="90301"/>
                      <a:pt x="3167269" y="83930"/>
                    </a:cubicBezTo>
                    <a:cubicBezTo>
                      <a:pt x="3183073" y="72077"/>
                      <a:pt x="3220278" y="57426"/>
                      <a:pt x="3220278" y="57426"/>
                    </a:cubicBezTo>
                    <a:cubicBezTo>
                      <a:pt x="3227640" y="69206"/>
                      <a:pt x="3235713" y="80570"/>
                      <a:pt x="3242365" y="92765"/>
                    </a:cubicBezTo>
                    <a:cubicBezTo>
                      <a:pt x="3244595" y="96853"/>
                      <a:pt x="3245053" y="101694"/>
                      <a:pt x="3246782" y="106017"/>
                    </a:cubicBezTo>
                    <a:cubicBezTo>
                      <a:pt x="3250947" y="116429"/>
                      <a:pt x="3254265" y="127323"/>
                      <a:pt x="3260035" y="136939"/>
                    </a:cubicBezTo>
                    <a:cubicBezTo>
                      <a:pt x="3263249" y="142296"/>
                      <a:pt x="3268870" y="145774"/>
                      <a:pt x="3273287" y="150191"/>
                    </a:cubicBezTo>
                    <a:cubicBezTo>
                      <a:pt x="3296760" y="136108"/>
                      <a:pt x="3302877" y="134866"/>
                      <a:pt x="3321878" y="110435"/>
                    </a:cubicBezTo>
                    <a:cubicBezTo>
                      <a:pt x="3324737" y="106759"/>
                      <a:pt x="3324823" y="101600"/>
                      <a:pt x="3326295" y="97182"/>
                    </a:cubicBezTo>
                    <a:cubicBezTo>
                      <a:pt x="3327768" y="119269"/>
                      <a:pt x="3317693" y="145541"/>
                      <a:pt x="3330713" y="163443"/>
                    </a:cubicBezTo>
                    <a:cubicBezTo>
                      <a:pt x="3337695" y="173044"/>
                      <a:pt x="3353694" y="154598"/>
                      <a:pt x="3361635" y="145774"/>
                    </a:cubicBezTo>
                    <a:cubicBezTo>
                      <a:pt x="3367865" y="138852"/>
                      <a:pt x="3367524" y="128104"/>
                      <a:pt x="3370469" y="119269"/>
                    </a:cubicBezTo>
                    <a:cubicBezTo>
                      <a:pt x="3395043" y="156129"/>
                      <a:pt x="3354800" y="105213"/>
                      <a:pt x="3427895" y="110435"/>
                    </a:cubicBezTo>
                    <a:cubicBezTo>
                      <a:pt x="3437747" y="111139"/>
                      <a:pt x="3435221" y="129037"/>
                      <a:pt x="3441148" y="136939"/>
                    </a:cubicBezTo>
                    <a:cubicBezTo>
                      <a:pt x="3444333" y="141186"/>
                      <a:pt x="3449983" y="142829"/>
                      <a:pt x="3454400" y="145774"/>
                    </a:cubicBezTo>
                    <a:cubicBezTo>
                      <a:pt x="3461762" y="144301"/>
                      <a:pt x="3471178" y="146665"/>
                      <a:pt x="3476487" y="141356"/>
                    </a:cubicBezTo>
                    <a:cubicBezTo>
                      <a:pt x="3503972" y="113870"/>
                      <a:pt x="3484830" y="87366"/>
                      <a:pt x="3502991" y="123687"/>
                    </a:cubicBezTo>
                    <a:cubicBezTo>
                      <a:pt x="3510353" y="116325"/>
                      <a:pt x="3518222" y="109436"/>
                      <a:pt x="3525078" y="101600"/>
                    </a:cubicBezTo>
                    <a:cubicBezTo>
                      <a:pt x="3528574" y="97605"/>
                      <a:pt x="3529835" y="84949"/>
                      <a:pt x="3533913" y="88348"/>
                    </a:cubicBezTo>
                    <a:cubicBezTo>
                      <a:pt x="3544030" y="96779"/>
                      <a:pt x="3545692" y="111907"/>
                      <a:pt x="3551582" y="123687"/>
                    </a:cubicBezTo>
                    <a:cubicBezTo>
                      <a:pt x="3639679" y="85932"/>
                      <a:pt x="3526095" y="138097"/>
                      <a:pt x="3609008" y="88348"/>
                    </a:cubicBezTo>
                    <a:cubicBezTo>
                      <a:pt x="3614214" y="85224"/>
                      <a:pt x="3620699" y="84985"/>
                      <a:pt x="3626678" y="83930"/>
                    </a:cubicBezTo>
                    <a:cubicBezTo>
                      <a:pt x="3645750" y="80564"/>
                      <a:pt x="3664962" y="78040"/>
                      <a:pt x="3684104" y="75095"/>
                    </a:cubicBezTo>
                    <a:cubicBezTo>
                      <a:pt x="3750943" y="8256"/>
                      <a:pt x="3671942" y="73682"/>
                      <a:pt x="3715026" y="97182"/>
                    </a:cubicBezTo>
                    <a:cubicBezTo>
                      <a:pt x="3721751" y="100850"/>
                      <a:pt x="3759110" y="75155"/>
                      <a:pt x="3772452" y="66261"/>
                    </a:cubicBezTo>
                    <a:cubicBezTo>
                      <a:pt x="3776869" y="73623"/>
                      <a:pt x="3778927" y="83077"/>
                      <a:pt x="3785704" y="88348"/>
                    </a:cubicBezTo>
                    <a:cubicBezTo>
                      <a:pt x="3816826" y="112553"/>
                      <a:pt x="3825246" y="84758"/>
                      <a:pt x="3851965" y="66261"/>
                    </a:cubicBezTo>
                    <a:cubicBezTo>
                      <a:pt x="3857379" y="62513"/>
                      <a:pt x="3863745" y="60371"/>
                      <a:pt x="3869635" y="57426"/>
                    </a:cubicBezTo>
                    <a:cubicBezTo>
                      <a:pt x="3876707" y="75107"/>
                      <a:pt x="3877963" y="86659"/>
                      <a:pt x="3896139" y="97182"/>
                    </a:cubicBezTo>
                    <a:cubicBezTo>
                      <a:pt x="3917233" y="109394"/>
                      <a:pt x="3962400" y="128104"/>
                      <a:pt x="3962400" y="128104"/>
                    </a:cubicBezTo>
                    <a:cubicBezTo>
                      <a:pt x="3969762" y="136939"/>
                      <a:pt x="3973000" y="155155"/>
                      <a:pt x="3984487" y="154608"/>
                    </a:cubicBezTo>
                    <a:cubicBezTo>
                      <a:pt x="4089322" y="149616"/>
                      <a:pt x="4030074" y="98596"/>
                      <a:pt x="4068417" y="136939"/>
                    </a:cubicBezTo>
                    <a:cubicBezTo>
                      <a:pt x="4126979" y="101803"/>
                      <a:pt x="4055126" y="136942"/>
                      <a:pt x="4112591" y="132521"/>
                    </a:cubicBezTo>
                    <a:cubicBezTo>
                      <a:pt x="4125135" y="131556"/>
                      <a:pt x="4135636" y="121941"/>
                      <a:pt x="4147930" y="119269"/>
                    </a:cubicBezTo>
                    <a:cubicBezTo>
                      <a:pt x="4169704" y="114536"/>
                      <a:pt x="4192104" y="113380"/>
                      <a:pt x="4214191" y="110435"/>
                    </a:cubicBezTo>
                    <a:cubicBezTo>
                      <a:pt x="4218608" y="101600"/>
                      <a:pt x="4218608" y="79513"/>
                      <a:pt x="4227443" y="83930"/>
                    </a:cubicBezTo>
                    <a:cubicBezTo>
                      <a:pt x="4238061" y="89239"/>
                      <a:pt x="4220839" y="114860"/>
                      <a:pt x="4231861" y="119269"/>
                    </a:cubicBezTo>
                    <a:cubicBezTo>
                      <a:pt x="4251195" y="127003"/>
                      <a:pt x="4273071" y="113249"/>
                      <a:pt x="4293704" y="110435"/>
                    </a:cubicBezTo>
                    <a:cubicBezTo>
                      <a:pt x="4305467" y="108831"/>
                      <a:pt x="4317263" y="107490"/>
                      <a:pt x="4329043" y="106017"/>
                    </a:cubicBezTo>
                    <a:cubicBezTo>
                      <a:pt x="4337216" y="109520"/>
                      <a:pt x="4368820" y="125577"/>
                      <a:pt x="4382052" y="123687"/>
                    </a:cubicBezTo>
                    <a:cubicBezTo>
                      <a:pt x="4386175" y="123098"/>
                      <a:pt x="4387942" y="117797"/>
                      <a:pt x="4390887" y="114852"/>
                    </a:cubicBezTo>
                  </a:path>
                </a:pathLst>
              </a:custGeom>
              <a:noFill/>
              <a:ln w="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cxnSp>
            <p:nvCxnSpPr>
              <p:cNvPr id="50" name="Gerader Verbinder 19">
                <a:extLst>
                  <a:ext uri="{FF2B5EF4-FFF2-40B4-BE49-F238E27FC236}">
                    <a16:creationId xmlns:a16="http://schemas.microsoft.com/office/drawing/2014/main" id="{BE124B07-7331-DB3A-7B0D-1AB79BF0C414}"/>
                  </a:ext>
                </a:extLst>
              </p:cNvPr>
              <p:cNvCxnSpPr/>
              <p:nvPr/>
            </p:nvCxnSpPr>
            <p:spPr>
              <a:xfrm>
                <a:off x="7483203" y="3362743"/>
                <a:ext cx="0" cy="14401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Bogen 26">
                <a:extLst>
                  <a:ext uri="{FF2B5EF4-FFF2-40B4-BE49-F238E27FC236}">
                    <a16:creationId xmlns:a16="http://schemas.microsoft.com/office/drawing/2014/main" id="{095374DA-4242-3B31-D101-F1D8C3330E8F}"/>
                  </a:ext>
                </a:extLst>
              </p:cNvPr>
              <p:cNvSpPr/>
              <p:nvPr/>
            </p:nvSpPr>
            <p:spPr>
              <a:xfrm>
                <a:off x="6909866" y="3140173"/>
                <a:ext cx="540000" cy="360307"/>
              </a:xfrm>
              <a:prstGeom prst="arc">
                <a:avLst>
                  <a:gd name="adj1" fmla="val 5279723"/>
                  <a:gd name="adj2" fmla="val 9735133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52" name="Bogen 30">
                <a:extLst>
                  <a:ext uri="{FF2B5EF4-FFF2-40B4-BE49-F238E27FC236}">
                    <a16:creationId xmlns:a16="http://schemas.microsoft.com/office/drawing/2014/main" id="{B8789F9A-0468-B8C7-4101-D9F16688C4DA}"/>
                  </a:ext>
                </a:extLst>
              </p:cNvPr>
              <p:cNvSpPr/>
              <p:nvPr/>
            </p:nvSpPr>
            <p:spPr>
              <a:xfrm>
                <a:off x="7492838" y="3347259"/>
                <a:ext cx="157841" cy="144000"/>
              </a:xfrm>
              <a:prstGeom prst="arc">
                <a:avLst>
                  <a:gd name="adj1" fmla="val 5279723"/>
                  <a:gd name="adj2" fmla="val 9517314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cxnSp>
            <p:nvCxnSpPr>
              <p:cNvPr id="53" name="Gerader Verbinder 32">
                <a:extLst>
                  <a:ext uri="{FF2B5EF4-FFF2-40B4-BE49-F238E27FC236}">
                    <a16:creationId xmlns:a16="http://schemas.microsoft.com/office/drawing/2014/main" id="{89FEF261-81EE-5F7D-7F99-384C9407A1E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925147" y="3140886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Gerader Verbinder 33">
                <a:extLst>
                  <a:ext uri="{FF2B5EF4-FFF2-40B4-BE49-F238E27FC236}">
                    <a16:creationId xmlns:a16="http://schemas.microsoft.com/office/drawing/2014/main" id="{3406A087-B5B9-1E3B-2060-67C9D35B4B2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25907" y="3140886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Gerader Verbinder 35">
                <a:extLst>
                  <a:ext uri="{FF2B5EF4-FFF2-40B4-BE49-F238E27FC236}">
                    <a16:creationId xmlns:a16="http://schemas.microsoft.com/office/drawing/2014/main" id="{AD296490-FD87-4232-103A-73019C621A7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37907" y="3140886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Gerader Verbinder 37">
                <a:extLst>
                  <a:ext uri="{FF2B5EF4-FFF2-40B4-BE49-F238E27FC236}">
                    <a16:creationId xmlns:a16="http://schemas.microsoft.com/office/drawing/2014/main" id="{0B151FEB-1300-8C32-BACF-78C938D974F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333979" y="3072135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Gerader Verbinder 63">
                <a:extLst>
                  <a:ext uri="{FF2B5EF4-FFF2-40B4-BE49-F238E27FC236}">
                    <a16:creationId xmlns:a16="http://schemas.microsoft.com/office/drawing/2014/main" id="{E79D3431-DC3D-542C-2C62-A47B9EBB676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125082" y="3141008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Gerader Verbinder 2">
                <a:extLst>
                  <a:ext uri="{FF2B5EF4-FFF2-40B4-BE49-F238E27FC236}">
                    <a16:creationId xmlns:a16="http://schemas.microsoft.com/office/drawing/2014/main" id="{822D9E6C-815F-B186-C692-51A5DA2D1F8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5621" y="3084875"/>
                <a:ext cx="0" cy="36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Bogen 116">
                <a:extLst>
                  <a:ext uri="{FF2B5EF4-FFF2-40B4-BE49-F238E27FC236}">
                    <a16:creationId xmlns:a16="http://schemas.microsoft.com/office/drawing/2014/main" id="{BC7DD2AF-5C7C-7EEF-7C39-EFA5317A4691}"/>
                  </a:ext>
                </a:extLst>
              </p:cNvPr>
              <p:cNvSpPr/>
              <p:nvPr/>
            </p:nvSpPr>
            <p:spPr>
              <a:xfrm>
                <a:off x="7923399" y="3131177"/>
                <a:ext cx="540000" cy="360307"/>
              </a:xfrm>
              <a:prstGeom prst="arc">
                <a:avLst>
                  <a:gd name="adj1" fmla="val 5279723"/>
                  <a:gd name="adj2" fmla="val 9735133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60" name="Bogen 117">
                <a:extLst>
                  <a:ext uri="{FF2B5EF4-FFF2-40B4-BE49-F238E27FC236}">
                    <a16:creationId xmlns:a16="http://schemas.microsoft.com/office/drawing/2014/main" id="{22E7DF63-5548-F110-4E5F-441F4F22A1AB}"/>
                  </a:ext>
                </a:extLst>
              </p:cNvPr>
              <p:cNvSpPr/>
              <p:nvPr/>
            </p:nvSpPr>
            <p:spPr>
              <a:xfrm>
                <a:off x="8209050" y="3130871"/>
                <a:ext cx="540000" cy="360307"/>
              </a:xfrm>
              <a:prstGeom prst="arc">
                <a:avLst>
                  <a:gd name="adj1" fmla="val 5279723"/>
                  <a:gd name="adj2" fmla="val 9735133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61" name="Bogen 118">
                <a:extLst>
                  <a:ext uri="{FF2B5EF4-FFF2-40B4-BE49-F238E27FC236}">
                    <a16:creationId xmlns:a16="http://schemas.microsoft.com/office/drawing/2014/main" id="{72B9C22F-1E02-EF38-2ED9-689276384EA2}"/>
                  </a:ext>
                </a:extLst>
              </p:cNvPr>
              <p:cNvSpPr/>
              <p:nvPr/>
            </p:nvSpPr>
            <p:spPr>
              <a:xfrm>
                <a:off x="9107636" y="3132460"/>
                <a:ext cx="540000" cy="360307"/>
              </a:xfrm>
              <a:prstGeom prst="arc">
                <a:avLst>
                  <a:gd name="adj1" fmla="val 5279723"/>
                  <a:gd name="adj2" fmla="val 9735133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62" name="Bogen 119">
                <a:extLst>
                  <a:ext uri="{FF2B5EF4-FFF2-40B4-BE49-F238E27FC236}">
                    <a16:creationId xmlns:a16="http://schemas.microsoft.com/office/drawing/2014/main" id="{2F7E4D94-2854-1ECA-AE7F-BF59745A6F11}"/>
                  </a:ext>
                </a:extLst>
              </p:cNvPr>
              <p:cNvSpPr/>
              <p:nvPr/>
            </p:nvSpPr>
            <p:spPr>
              <a:xfrm>
                <a:off x="9212532" y="3078485"/>
                <a:ext cx="771899" cy="412692"/>
              </a:xfrm>
              <a:prstGeom prst="arc">
                <a:avLst>
                  <a:gd name="adj1" fmla="val 5279723"/>
                  <a:gd name="adj2" fmla="val 10538486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63" name="Bogen 120">
                <a:extLst>
                  <a:ext uri="{FF2B5EF4-FFF2-40B4-BE49-F238E27FC236}">
                    <a16:creationId xmlns:a16="http://schemas.microsoft.com/office/drawing/2014/main" id="{BE1CFBF0-2719-7732-1B8B-C2FB34407BFD}"/>
                  </a:ext>
                </a:extLst>
              </p:cNvPr>
              <p:cNvSpPr/>
              <p:nvPr/>
            </p:nvSpPr>
            <p:spPr>
              <a:xfrm>
                <a:off x="9321622" y="3024509"/>
                <a:ext cx="1077959" cy="466661"/>
              </a:xfrm>
              <a:prstGeom prst="arc">
                <a:avLst>
                  <a:gd name="adj1" fmla="val 5279723"/>
                  <a:gd name="adj2" fmla="val 10386438"/>
                </a:avLst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38" name="Freihandform: Form 284">
              <a:extLst>
                <a:ext uri="{FF2B5EF4-FFF2-40B4-BE49-F238E27FC236}">
                  <a16:creationId xmlns:a16="http://schemas.microsoft.com/office/drawing/2014/main" id="{05D54AB6-E389-559F-9322-289BFF54BB25}"/>
                </a:ext>
              </a:extLst>
            </p:cNvPr>
            <p:cNvSpPr/>
            <p:nvPr/>
          </p:nvSpPr>
          <p:spPr>
            <a:xfrm rot="21600000">
              <a:off x="4983792" y="3100870"/>
              <a:ext cx="1383322" cy="72000"/>
            </a:xfrm>
            <a:custGeom>
              <a:avLst/>
              <a:gdLst>
                <a:gd name="connsiteX0" fmla="*/ 0 w 4390887"/>
                <a:gd name="connsiteY0" fmla="*/ 57426 h 172735"/>
                <a:gd name="connsiteX1" fmla="*/ 13252 w 4390887"/>
                <a:gd name="connsiteY1" fmla="*/ 22087 h 172735"/>
                <a:gd name="connsiteX2" fmla="*/ 17669 w 4390887"/>
                <a:gd name="connsiteY2" fmla="*/ 4417 h 172735"/>
                <a:gd name="connsiteX3" fmla="*/ 30922 w 4390887"/>
                <a:gd name="connsiteY3" fmla="*/ 0 h 172735"/>
                <a:gd name="connsiteX4" fmla="*/ 44174 w 4390887"/>
                <a:gd name="connsiteY4" fmla="*/ 53008 h 172735"/>
                <a:gd name="connsiteX5" fmla="*/ 53008 w 4390887"/>
                <a:gd name="connsiteY5" fmla="*/ 70678 h 172735"/>
                <a:gd name="connsiteX6" fmla="*/ 66261 w 4390887"/>
                <a:gd name="connsiteY6" fmla="*/ 61843 h 172735"/>
                <a:gd name="connsiteX7" fmla="*/ 70678 w 4390887"/>
                <a:gd name="connsiteY7" fmla="*/ 83930 h 172735"/>
                <a:gd name="connsiteX8" fmla="*/ 79513 w 4390887"/>
                <a:gd name="connsiteY8" fmla="*/ 119269 h 172735"/>
                <a:gd name="connsiteX9" fmla="*/ 83930 w 4390887"/>
                <a:gd name="connsiteY9" fmla="*/ 145774 h 172735"/>
                <a:gd name="connsiteX10" fmla="*/ 101600 w 4390887"/>
                <a:gd name="connsiteY10" fmla="*/ 114852 h 172735"/>
                <a:gd name="connsiteX11" fmla="*/ 106017 w 4390887"/>
                <a:gd name="connsiteY11" fmla="*/ 79513 h 172735"/>
                <a:gd name="connsiteX12" fmla="*/ 110435 w 4390887"/>
                <a:gd name="connsiteY12" fmla="*/ 17669 h 172735"/>
                <a:gd name="connsiteX13" fmla="*/ 128104 w 4390887"/>
                <a:gd name="connsiteY13" fmla="*/ 53008 h 172735"/>
                <a:gd name="connsiteX14" fmla="*/ 132522 w 4390887"/>
                <a:gd name="connsiteY14" fmla="*/ 66261 h 172735"/>
                <a:gd name="connsiteX15" fmla="*/ 145774 w 4390887"/>
                <a:gd name="connsiteY15" fmla="*/ 57426 h 172735"/>
                <a:gd name="connsiteX16" fmla="*/ 150191 w 4390887"/>
                <a:gd name="connsiteY16" fmla="*/ 88348 h 172735"/>
                <a:gd name="connsiteX17" fmla="*/ 154608 w 4390887"/>
                <a:gd name="connsiteY17" fmla="*/ 101600 h 172735"/>
                <a:gd name="connsiteX18" fmla="*/ 159026 w 4390887"/>
                <a:gd name="connsiteY18" fmla="*/ 88348 h 172735"/>
                <a:gd name="connsiteX19" fmla="*/ 185530 w 4390887"/>
                <a:gd name="connsiteY19" fmla="*/ 39756 h 172735"/>
                <a:gd name="connsiteX20" fmla="*/ 189948 w 4390887"/>
                <a:gd name="connsiteY20" fmla="*/ 83930 h 172735"/>
                <a:gd name="connsiteX21" fmla="*/ 198782 w 4390887"/>
                <a:gd name="connsiteY21" fmla="*/ 101600 h 172735"/>
                <a:gd name="connsiteX22" fmla="*/ 212035 w 4390887"/>
                <a:gd name="connsiteY22" fmla="*/ 79513 h 172735"/>
                <a:gd name="connsiteX23" fmla="*/ 234122 w 4390887"/>
                <a:gd name="connsiteY23" fmla="*/ 141356 h 172735"/>
                <a:gd name="connsiteX24" fmla="*/ 247374 w 4390887"/>
                <a:gd name="connsiteY24" fmla="*/ 132521 h 172735"/>
                <a:gd name="connsiteX25" fmla="*/ 287130 w 4390887"/>
                <a:gd name="connsiteY25" fmla="*/ 101600 h 172735"/>
                <a:gd name="connsiteX26" fmla="*/ 291548 w 4390887"/>
                <a:gd name="connsiteY26" fmla="*/ 57426 h 172735"/>
                <a:gd name="connsiteX27" fmla="*/ 295965 w 4390887"/>
                <a:gd name="connsiteY27" fmla="*/ 39756 h 172735"/>
                <a:gd name="connsiteX28" fmla="*/ 300382 w 4390887"/>
                <a:gd name="connsiteY28" fmla="*/ 97182 h 172735"/>
                <a:gd name="connsiteX29" fmla="*/ 331304 w 4390887"/>
                <a:gd name="connsiteY29" fmla="*/ 79513 h 172735"/>
                <a:gd name="connsiteX30" fmla="*/ 344556 w 4390887"/>
                <a:gd name="connsiteY30" fmla="*/ 57426 h 172735"/>
                <a:gd name="connsiteX31" fmla="*/ 348974 w 4390887"/>
                <a:gd name="connsiteY31" fmla="*/ 110435 h 172735"/>
                <a:gd name="connsiteX32" fmla="*/ 357808 w 4390887"/>
                <a:gd name="connsiteY32" fmla="*/ 123687 h 172735"/>
                <a:gd name="connsiteX33" fmla="*/ 375478 w 4390887"/>
                <a:gd name="connsiteY33" fmla="*/ 101600 h 172735"/>
                <a:gd name="connsiteX34" fmla="*/ 393148 w 4390887"/>
                <a:gd name="connsiteY34" fmla="*/ 57426 h 172735"/>
                <a:gd name="connsiteX35" fmla="*/ 397565 w 4390887"/>
                <a:gd name="connsiteY35" fmla="*/ 97182 h 172735"/>
                <a:gd name="connsiteX36" fmla="*/ 401982 w 4390887"/>
                <a:gd name="connsiteY36" fmla="*/ 128104 h 172735"/>
                <a:gd name="connsiteX37" fmla="*/ 415235 w 4390887"/>
                <a:gd name="connsiteY37" fmla="*/ 141356 h 172735"/>
                <a:gd name="connsiteX38" fmla="*/ 424069 w 4390887"/>
                <a:gd name="connsiteY38" fmla="*/ 119269 h 172735"/>
                <a:gd name="connsiteX39" fmla="*/ 441739 w 4390887"/>
                <a:gd name="connsiteY39" fmla="*/ 61843 h 172735"/>
                <a:gd name="connsiteX40" fmla="*/ 454991 w 4390887"/>
                <a:gd name="connsiteY40" fmla="*/ 97182 h 172735"/>
                <a:gd name="connsiteX41" fmla="*/ 477078 w 4390887"/>
                <a:gd name="connsiteY41" fmla="*/ 79513 h 172735"/>
                <a:gd name="connsiteX42" fmla="*/ 490330 w 4390887"/>
                <a:gd name="connsiteY42" fmla="*/ 30921 h 172735"/>
                <a:gd name="connsiteX43" fmla="*/ 494748 w 4390887"/>
                <a:gd name="connsiteY43" fmla="*/ 92765 h 172735"/>
                <a:gd name="connsiteX44" fmla="*/ 503582 w 4390887"/>
                <a:gd name="connsiteY44" fmla="*/ 106017 h 172735"/>
                <a:gd name="connsiteX45" fmla="*/ 530087 w 4390887"/>
                <a:gd name="connsiteY45" fmla="*/ 132521 h 172735"/>
                <a:gd name="connsiteX46" fmla="*/ 552174 w 4390887"/>
                <a:gd name="connsiteY46" fmla="*/ 114852 h 172735"/>
                <a:gd name="connsiteX47" fmla="*/ 565426 w 4390887"/>
                <a:gd name="connsiteY47" fmla="*/ 79513 h 172735"/>
                <a:gd name="connsiteX48" fmla="*/ 583095 w 4390887"/>
                <a:gd name="connsiteY48" fmla="*/ 145774 h 172735"/>
                <a:gd name="connsiteX49" fmla="*/ 600765 w 4390887"/>
                <a:gd name="connsiteY49" fmla="*/ 101600 h 172735"/>
                <a:gd name="connsiteX50" fmla="*/ 622852 w 4390887"/>
                <a:gd name="connsiteY50" fmla="*/ 39756 h 172735"/>
                <a:gd name="connsiteX51" fmla="*/ 649356 w 4390887"/>
                <a:gd name="connsiteY51" fmla="*/ 70678 h 172735"/>
                <a:gd name="connsiteX52" fmla="*/ 662608 w 4390887"/>
                <a:gd name="connsiteY52" fmla="*/ 79513 h 172735"/>
                <a:gd name="connsiteX53" fmla="*/ 697948 w 4390887"/>
                <a:gd name="connsiteY53" fmla="*/ 66261 h 172735"/>
                <a:gd name="connsiteX54" fmla="*/ 706782 w 4390887"/>
                <a:gd name="connsiteY54" fmla="*/ 53008 h 172735"/>
                <a:gd name="connsiteX55" fmla="*/ 715617 w 4390887"/>
                <a:gd name="connsiteY55" fmla="*/ 110435 h 172735"/>
                <a:gd name="connsiteX56" fmla="*/ 720035 w 4390887"/>
                <a:gd name="connsiteY56" fmla="*/ 132521 h 172735"/>
                <a:gd name="connsiteX57" fmla="*/ 733287 w 4390887"/>
                <a:gd name="connsiteY57" fmla="*/ 101600 h 172735"/>
                <a:gd name="connsiteX58" fmla="*/ 750956 w 4390887"/>
                <a:gd name="connsiteY58" fmla="*/ 48591 h 172735"/>
                <a:gd name="connsiteX59" fmla="*/ 755374 w 4390887"/>
                <a:gd name="connsiteY59" fmla="*/ 106017 h 172735"/>
                <a:gd name="connsiteX60" fmla="*/ 777461 w 4390887"/>
                <a:gd name="connsiteY60" fmla="*/ 88348 h 172735"/>
                <a:gd name="connsiteX61" fmla="*/ 790713 w 4390887"/>
                <a:gd name="connsiteY61" fmla="*/ 75095 h 172735"/>
                <a:gd name="connsiteX62" fmla="*/ 803965 w 4390887"/>
                <a:gd name="connsiteY62" fmla="*/ 97182 h 172735"/>
                <a:gd name="connsiteX63" fmla="*/ 830469 w 4390887"/>
                <a:gd name="connsiteY63" fmla="*/ 88348 h 172735"/>
                <a:gd name="connsiteX64" fmla="*/ 852556 w 4390887"/>
                <a:gd name="connsiteY64" fmla="*/ 150191 h 172735"/>
                <a:gd name="connsiteX65" fmla="*/ 901148 w 4390887"/>
                <a:gd name="connsiteY65" fmla="*/ 83930 h 172735"/>
                <a:gd name="connsiteX66" fmla="*/ 905565 w 4390887"/>
                <a:gd name="connsiteY66" fmla="*/ 61843 h 172735"/>
                <a:gd name="connsiteX67" fmla="*/ 909982 w 4390887"/>
                <a:gd name="connsiteY67" fmla="*/ 106017 h 172735"/>
                <a:gd name="connsiteX68" fmla="*/ 905565 w 4390887"/>
                <a:gd name="connsiteY68" fmla="*/ 119269 h 172735"/>
                <a:gd name="connsiteX69" fmla="*/ 932069 w 4390887"/>
                <a:gd name="connsiteY69" fmla="*/ 75095 h 172735"/>
                <a:gd name="connsiteX70" fmla="*/ 936487 w 4390887"/>
                <a:gd name="connsiteY70" fmla="*/ 106017 h 172735"/>
                <a:gd name="connsiteX71" fmla="*/ 958574 w 4390887"/>
                <a:gd name="connsiteY71" fmla="*/ 97182 h 172735"/>
                <a:gd name="connsiteX72" fmla="*/ 985078 w 4390887"/>
                <a:gd name="connsiteY72" fmla="*/ 101600 h 172735"/>
                <a:gd name="connsiteX73" fmla="*/ 998330 w 4390887"/>
                <a:gd name="connsiteY73" fmla="*/ 119269 h 172735"/>
                <a:gd name="connsiteX74" fmla="*/ 1011582 w 4390887"/>
                <a:gd name="connsiteY74" fmla="*/ 114852 h 172735"/>
                <a:gd name="connsiteX75" fmla="*/ 1042504 w 4390887"/>
                <a:gd name="connsiteY75" fmla="*/ 101600 h 172735"/>
                <a:gd name="connsiteX76" fmla="*/ 1064591 w 4390887"/>
                <a:gd name="connsiteY76" fmla="*/ 75095 h 172735"/>
                <a:gd name="connsiteX77" fmla="*/ 1086678 w 4390887"/>
                <a:gd name="connsiteY77" fmla="*/ 106017 h 172735"/>
                <a:gd name="connsiteX78" fmla="*/ 1122017 w 4390887"/>
                <a:gd name="connsiteY78" fmla="*/ 110435 h 172735"/>
                <a:gd name="connsiteX79" fmla="*/ 1152939 w 4390887"/>
                <a:gd name="connsiteY79" fmla="*/ 92765 h 172735"/>
                <a:gd name="connsiteX80" fmla="*/ 1170608 w 4390887"/>
                <a:gd name="connsiteY80" fmla="*/ 83930 h 172735"/>
                <a:gd name="connsiteX81" fmla="*/ 1197113 w 4390887"/>
                <a:gd name="connsiteY81" fmla="*/ 88348 h 172735"/>
                <a:gd name="connsiteX82" fmla="*/ 1219200 w 4390887"/>
                <a:gd name="connsiteY82" fmla="*/ 92765 h 172735"/>
                <a:gd name="connsiteX83" fmla="*/ 1250122 w 4390887"/>
                <a:gd name="connsiteY83" fmla="*/ 75095 h 172735"/>
                <a:gd name="connsiteX84" fmla="*/ 1303130 w 4390887"/>
                <a:gd name="connsiteY84" fmla="*/ 97182 h 172735"/>
                <a:gd name="connsiteX85" fmla="*/ 1334052 w 4390887"/>
                <a:gd name="connsiteY85" fmla="*/ 106017 h 172735"/>
                <a:gd name="connsiteX86" fmla="*/ 1351722 w 4390887"/>
                <a:gd name="connsiteY86" fmla="*/ 110435 h 172735"/>
                <a:gd name="connsiteX87" fmla="*/ 1387061 w 4390887"/>
                <a:gd name="connsiteY87" fmla="*/ 123687 h 172735"/>
                <a:gd name="connsiteX88" fmla="*/ 1444487 w 4390887"/>
                <a:gd name="connsiteY88" fmla="*/ 61843 h 172735"/>
                <a:gd name="connsiteX89" fmla="*/ 1453322 w 4390887"/>
                <a:gd name="connsiteY89" fmla="*/ 106017 h 172735"/>
                <a:gd name="connsiteX90" fmla="*/ 1462156 w 4390887"/>
                <a:gd name="connsiteY90" fmla="*/ 119269 h 172735"/>
                <a:gd name="connsiteX91" fmla="*/ 1497495 w 4390887"/>
                <a:gd name="connsiteY91" fmla="*/ 79513 h 172735"/>
                <a:gd name="connsiteX92" fmla="*/ 1532835 w 4390887"/>
                <a:gd name="connsiteY92" fmla="*/ 57426 h 172735"/>
                <a:gd name="connsiteX93" fmla="*/ 1541669 w 4390887"/>
                <a:gd name="connsiteY93" fmla="*/ 83930 h 172735"/>
                <a:gd name="connsiteX94" fmla="*/ 1572591 w 4390887"/>
                <a:gd name="connsiteY94" fmla="*/ 79513 h 172735"/>
                <a:gd name="connsiteX95" fmla="*/ 1581426 w 4390887"/>
                <a:gd name="connsiteY95" fmla="*/ 66261 h 172735"/>
                <a:gd name="connsiteX96" fmla="*/ 1585843 w 4390887"/>
                <a:gd name="connsiteY96" fmla="*/ 83930 h 172735"/>
                <a:gd name="connsiteX97" fmla="*/ 1590261 w 4390887"/>
                <a:gd name="connsiteY97" fmla="*/ 106017 h 172735"/>
                <a:gd name="connsiteX98" fmla="*/ 1616765 w 4390887"/>
                <a:gd name="connsiteY98" fmla="*/ 83930 h 172735"/>
                <a:gd name="connsiteX99" fmla="*/ 1638852 w 4390887"/>
                <a:gd name="connsiteY99" fmla="*/ 110435 h 172735"/>
                <a:gd name="connsiteX100" fmla="*/ 1669774 w 4390887"/>
                <a:gd name="connsiteY100" fmla="*/ 101600 h 172735"/>
                <a:gd name="connsiteX101" fmla="*/ 1674191 w 4390887"/>
                <a:gd name="connsiteY101" fmla="*/ 119269 h 172735"/>
                <a:gd name="connsiteX102" fmla="*/ 1678608 w 4390887"/>
                <a:gd name="connsiteY102" fmla="*/ 132521 h 172735"/>
                <a:gd name="connsiteX103" fmla="*/ 1705113 w 4390887"/>
                <a:gd name="connsiteY103" fmla="*/ 92765 h 172735"/>
                <a:gd name="connsiteX104" fmla="*/ 1718365 w 4390887"/>
                <a:gd name="connsiteY104" fmla="*/ 110435 h 172735"/>
                <a:gd name="connsiteX105" fmla="*/ 1722782 w 4390887"/>
                <a:gd name="connsiteY105" fmla="*/ 132521 h 172735"/>
                <a:gd name="connsiteX106" fmla="*/ 1753704 w 4390887"/>
                <a:gd name="connsiteY106" fmla="*/ 110435 h 172735"/>
                <a:gd name="connsiteX107" fmla="*/ 1784626 w 4390887"/>
                <a:gd name="connsiteY107" fmla="*/ 66261 h 172735"/>
                <a:gd name="connsiteX108" fmla="*/ 1819965 w 4390887"/>
                <a:gd name="connsiteY108" fmla="*/ 79513 h 172735"/>
                <a:gd name="connsiteX109" fmla="*/ 1837635 w 4390887"/>
                <a:gd name="connsiteY109" fmla="*/ 132521 h 172735"/>
                <a:gd name="connsiteX110" fmla="*/ 1846469 w 4390887"/>
                <a:gd name="connsiteY110" fmla="*/ 150191 h 172735"/>
                <a:gd name="connsiteX111" fmla="*/ 1899478 w 4390887"/>
                <a:gd name="connsiteY111" fmla="*/ 83930 h 172735"/>
                <a:gd name="connsiteX112" fmla="*/ 1939235 w 4390887"/>
                <a:gd name="connsiteY112" fmla="*/ 17669 h 172735"/>
                <a:gd name="connsiteX113" fmla="*/ 1943652 w 4390887"/>
                <a:gd name="connsiteY113" fmla="*/ 110435 h 172735"/>
                <a:gd name="connsiteX114" fmla="*/ 1970156 w 4390887"/>
                <a:gd name="connsiteY114" fmla="*/ 70678 h 172735"/>
                <a:gd name="connsiteX115" fmla="*/ 1983408 w 4390887"/>
                <a:gd name="connsiteY115" fmla="*/ 53008 h 172735"/>
                <a:gd name="connsiteX116" fmla="*/ 1987826 w 4390887"/>
                <a:gd name="connsiteY116" fmla="*/ 119269 h 172735"/>
                <a:gd name="connsiteX117" fmla="*/ 2009913 w 4390887"/>
                <a:gd name="connsiteY117" fmla="*/ 101600 h 172735"/>
                <a:gd name="connsiteX118" fmla="*/ 2036417 w 4390887"/>
                <a:gd name="connsiteY118" fmla="*/ 123687 h 172735"/>
                <a:gd name="connsiteX119" fmla="*/ 2067339 w 4390887"/>
                <a:gd name="connsiteY119" fmla="*/ 114852 h 172735"/>
                <a:gd name="connsiteX120" fmla="*/ 2102678 w 4390887"/>
                <a:gd name="connsiteY120" fmla="*/ 119269 h 172735"/>
                <a:gd name="connsiteX121" fmla="*/ 2138017 w 4390887"/>
                <a:gd name="connsiteY121" fmla="*/ 110435 h 172735"/>
                <a:gd name="connsiteX122" fmla="*/ 2164522 w 4390887"/>
                <a:gd name="connsiteY122" fmla="*/ 136939 h 172735"/>
                <a:gd name="connsiteX123" fmla="*/ 2191026 w 4390887"/>
                <a:gd name="connsiteY123" fmla="*/ 123687 h 172735"/>
                <a:gd name="connsiteX124" fmla="*/ 2208695 w 4390887"/>
                <a:gd name="connsiteY124" fmla="*/ 141356 h 172735"/>
                <a:gd name="connsiteX125" fmla="*/ 2239617 w 4390887"/>
                <a:gd name="connsiteY125" fmla="*/ 88348 h 172735"/>
                <a:gd name="connsiteX126" fmla="*/ 2244035 w 4390887"/>
                <a:gd name="connsiteY126" fmla="*/ 128104 h 172735"/>
                <a:gd name="connsiteX127" fmla="*/ 2270539 w 4390887"/>
                <a:gd name="connsiteY127" fmla="*/ 92765 h 172735"/>
                <a:gd name="connsiteX128" fmla="*/ 2297043 w 4390887"/>
                <a:gd name="connsiteY128" fmla="*/ 39756 h 172735"/>
                <a:gd name="connsiteX129" fmla="*/ 2323548 w 4390887"/>
                <a:gd name="connsiteY129" fmla="*/ 88348 h 172735"/>
                <a:gd name="connsiteX130" fmla="*/ 2332382 w 4390887"/>
                <a:gd name="connsiteY130" fmla="*/ 114852 h 172735"/>
                <a:gd name="connsiteX131" fmla="*/ 2398643 w 4390887"/>
                <a:gd name="connsiteY131" fmla="*/ 48591 h 172735"/>
                <a:gd name="connsiteX132" fmla="*/ 2416313 w 4390887"/>
                <a:gd name="connsiteY132" fmla="*/ 75095 h 172735"/>
                <a:gd name="connsiteX133" fmla="*/ 2442817 w 4390887"/>
                <a:gd name="connsiteY133" fmla="*/ 79513 h 172735"/>
                <a:gd name="connsiteX134" fmla="*/ 2473739 w 4390887"/>
                <a:gd name="connsiteY134" fmla="*/ 92765 h 172735"/>
                <a:gd name="connsiteX135" fmla="*/ 2486991 w 4390887"/>
                <a:gd name="connsiteY135" fmla="*/ 123687 h 172735"/>
                <a:gd name="connsiteX136" fmla="*/ 2535582 w 4390887"/>
                <a:gd name="connsiteY136" fmla="*/ 88348 h 172735"/>
                <a:gd name="connsiteX137" fmla="*/ 2606261 w 4390887"/>
                <a:gd name="connsiteY137" fmla="*/ 83930 h 172735"/>
                <a:gd name="connsiteX138" fmla="*/ 2637182 w 4390887"/>
                <a:gd name="connsiteY138" fmla="*/ 128104 h 172735"/>
                <a:gd name="connsiteX139" fmla="*/ 2663687 w 4390887"/>
                <a:gd name="connsiteY139" fmla="*/ 110435 h 172735"/>
                <a:gd name="connsiteX140" fmla="*/ 2681356 w 4390887"/>
                <a:gd name="connsiteY140" fmla="*/ 97182 h 172735"/>
                <a:gd name="connsiteX141" fmla="*/ 2699026 w 4390887"/>
                <a:gd name="connsiteY141" fmla="*/ 128104 h 172735"/>
                <a:gd name="connsiteX142" fmla="*/ 2703443 w 4390887"/>
                <a:gd name="connsiteY142" fmla="*/ 101600 h 172735"/>
                <a:gd name="connsiteX143" fmla="*/ 2725530 w 4390887"/>
                <a:gd name="connsiteY143" fmla="*/ 132521 h 172735"/>
                <a:gd name="connsiteX144" fmla="*/ 2760869 w 4390887"/>
                <a:gd name="connsiteY144" fmla="*/ 88348 h 172735"/>
                <a:gd name="connsiteX145" fmla="*/ 2769704 w 4390887"/>
                <a:gd name="connsiteY145" fmla="*/ 75095 h 172735"/>
                <a:gd name="connsiteX146" fmla="*/ 2791791 w 4390887"/>
                <a:gd name="connsiteY146" fmla="*/ 66261 h 172735"/>
                <a:gd name="connsiteX147" fmla="*/ 2800626 w 4390887"/>
                <a:gd name="connsiteY147" fmla="*/ 154608 h 172735"/>
                <a:gd name="connsiteX148" fmla="*/ 2822713 w 4390887"/>
                <a:gd name="connsiteY148" fmla="*/ 88348 h 172735"/>
                <a:gd name="connsiteX149" fmla="*/ 2835965 w 4390887"/>
                <a:gd name="connsiteY149" fmla="*/ 53008 h 172735"/>
                <a:gd name="connsiteX150" fmla="*/ 2840382 w 4390887"/>
                <a:gd name="connsiteY150" fmla="*/ 110435 h 172735"/>
                <a:gd name="connsiteX151" fmla="*/ 2844800 w 4390887"/>
                <a:gd name="connsiteY151" fmla="*/ 132521 h 172735"/>
                <a:gd name="connsiteX152" fmla="*/ 2880139 w 4390887"/>
                <a:gd name="connsiteY152" fmla="*/ 35339 h 172735"/>
                <a:gd name="connsiteX153" fmla="*/ 2884556 w 4390887"/>
                <a:gd name="connsiteY153" fmla="*/ 101600 h 172735"/>
                <a:gd name="connsiteX154" fmla="*/ 2888974 w 4390887"/>
                <a:gd name="connsiteY154" fmla="*/ 154608 h 172735"/>
                <a:gd name="connsiteX155" fmla="*/ 2919895 w 4390887"/>
                <a:gd name="connsiteY155" fmla="*/ 110435 h 172735"/>
                <a:gd name="connsiteX156" fmla="*/ 2924313 w 4390887"/>
                <a:gd name="connsiteY156" fmla="*/ 172278 h 172735"/>
                <a:gd name="connsiteX157" fmla="*/ 2946400 w 4390887"/>
                <a:gd name="connsiteY157" fmla="*/ 119269 h 172735"/>
                <a:gd name="connsiteX158" fmla="*/ 2950817 w 4390887"/>
                <a:gd name="connsiteY158" fmla="*/ 167861 h 172735"/>
                <a:gd name="connsiteX159" fmla="*/ 2990574 w 4390887"/>
                <a:gd name="connsiteY159" fmla="*/ 132521 h 172735"/>
                <a:gd name="connsiteX160" fmla="*/ 3003826 w 4390887"/>
                <a:gd name="connsiteY160" fmla="*/ 128104 h 172735"/>
                <a:gd name="connsiteX161" fmla="*/ 3025913 w 4390887"/>
                <a:gd name="connsiteY161" fmla="*/ 132521 h 172735"/>
                <a:gd name="connsiteX162" fmla="*/ 3043582 w 4390887"/>
                <a:gd name="connsiteY162" fmla="*/ 114852 h 172735"/>
                <a:gd name="connsiteX163" fmla="*/ 3065669 w 4390887"/>
                <a:gd name="connsiteY163" fmla="*/ 128104 h 172735"/>
                <a:gd name="connsiteX164" fmla="*/ 3083339 w 4390887"/>
                <a:gd name="connsiteY164" fmla="*/ 132521 h 172735"/>
                <a:gd name="connsiteX165" fmla="*/ 3096591 w 4390887"/>
                <a:gd name="connsiteY165" fmla="*/ 110435 h 172735"/>
                <a:gd name="connsiteX166" fmla="*/ 3109843 w 4390887"/>
                <a:gd name="connsiteY166" fmla="*/ 106017 h 172735"/>
                <a:gd name="connsiteX167" fmla="*/ 3118678 w 4390887"/>
                <a:gd name="connsiteY167" fmla="*/ 132521 h 172735"/>
                <a:gd name="connsiteX168" fmla="*/ 3149600 w 4390887"/>
                <a:gd name="connsiteY168" fmla="*/ 110435 h 172735"/>
                <a:gd name="connsiteX169" fmla="*/ 3167269 w 4390887"/>
                <a:gd name="connsiteY169" fmla="*/ 83930 h 172735"/>
                <a:gd name="connsiteX170" fmla="*/ 3220278 w 4390887"/>
                <a:gd name="connsiteY170" fmla="*/ 57426 h 172735"/>
                <a:gd name="connsiteX171" fmla="*/ 3242365 w 4390887"/>
                <a:gd name="connsiteY171" fmla="*/ 92765 h 172735"/>
                <a:gd name="connsiteX172" fmla="*/ 3246782 w 4390887"/>
                <a:gd name="connsiteY172" fmla="*/ 106017 h 172735"/>
                <a:gd name="connsiteX173" fmla="*/ 3260035 w 4390887"/>
                <a:gd name="connsiteY173" fmla="*/ 136939 h 172735"/>
                <a:gd name="connsiteX174" fmla="*/ 3273287 w 4390887"/>
                <a:gd name="connsiteY174" fmla="*/ 150191 h 172735"/>
                <a:gd name="connsiteX175" fmla="*/ 3321878 w 4390887"/>
                <a:gd name="connsiteY175" fmla="*/ 110435 h 172735"/>
                <a:gd name="connsiteX176" fmla="*/ 3326295 w 4390887"/>
                <a:gd name="connsiteY176" fmla="*/ 97182 h 172735"/>
                <a:gd name="connsiteX177" fmla="*/ 3330713 w 4390887"/>
                <a:gd name="connsiteY177" fmla="*/ 163443 h 172735"/>
                <a:gd name="connsiteX178" fmla="*/ 3361635 w 4390887"/>
                <a:gd name="connsiteY178" fmla="*/ 145774 h 172735"/>
                <a:gd name="connsiteX179" fmla="*/ 3370469 w 4390887"/>
                <a:gd name="connsiteY179" fmla="*/ 119269 h 172735"/>
                <a:gd name="connsiteX180" fmla="*/ 3427895 w 4390887"/>
                <a:gd name="connsiteY180" fmla="*/ 110435 h 172735"/>
                <a:gd name="connsiteX181" fmla="*/ 3441148 w 4390887"/>
                <a:gd name="connsiteY181" fmla="*/ 136939 h 172735"/>
                <a:gd name="connsiteX182" fmla="*/ 3454400 w 4390887"/>
                <a:gd name="connsiteY182" fmla="*/ 145774 h 172735"/>
                <a:gd name="connsiteX183" fmla="*/ 3476487 w 4390887"/>
                <a:gd name="connsiteY183" fmla="*/ 141356 h 172735"/>
                <a:gd name="connsiteX184" fmla="*/ 3502991 w 4390887"/>
                <a:gd name="connsiteY184" fmla="*/ 123687 h 172735"/>
                <a:gd name="connsiteX185" fmla="*/ 3525078 w 4390887"/>
                <a:gd name="connsiteY185" fmla="*/ 101600 h 172735"/>
                <a:gd name="connsiteX186" fmla="*/ 3533913 w 4390887"/>
                <a:gd name="connsiteY186" fmla="*/ 88348 h 172735"/>
                <a:gd name="connsiteX187" fmla="*/ 3551582 w 4390887"/>
                <a:gd name="connsiteY187" fmla="*/ 123687 h 172735"/>
                <a:gd name="connsiteX188" fmla="*/ 3609008 w 4390887"/>
                <a:gd name="connsiteY188" fmla="*/ 88348 h 172735"/>
                <a:gd name="connsiteX189" fmla="*/ 3626678 w 4390887"/>
                <a:gd name="connsiteY189" fmla="*/ 83930 h 172735"/>
                <a:gd name="connsiteX190" fmla="*/ 3684104 w 4390887"/>
                <a:gd name="connsiteY190" fmla="*/ 75095 h 172735"/>
                <a:gd name="connsiteX191" fmla="*/ 3715026 w 4390887"/>
                <a:gd name="connsiteY191" fmla="*/ 97182 h 172735"/>
                <a:gd name="connsiteX192" fmla="*/ 3772452 w 4390887"/>
                <a:gd name="connsiteY192" fmla="*/ 66261 h 172735"/>
                <a:gd name="connsiteX193" fmla="*/ 3785704 w 4390887"/>
                <a:gd name="connsiteY193" fmla="*/ 88348 h 172735"/>
                <a:gd name="connsiteX194" fmla="*/ 3851965 w 4390887"/>
                <a:gd name="connsiteY194" fmla="*/ 66261 h 172735"/>
                <a:gd name="connsiteX195" fmla="*/ 3869635 w 4390887"/>
                <a:gd name="connsiteY195" fmla="*/ 57426 h 172735"/>
                <a:gd name="connsiteX196" fmla="*/ 3896139 w 4390887"/>
                <a:gd name="connsiteY196" fmla="*/ 97182 h 172735"/>
                <a:gd name="connsiteX197" fmla="*/ 3962400 w 4390887"/>
                <a:gd name="connsiteY197" fmla="*/ 128104 h 172735"/>
                <a:gd name="connsiteX198" fmla="*/ 3984487 w 4390887"/>
                <a:gd name="connsiteY198" fmla="*/ 154608 h 172735"/>
                <a:gd name="connsiteX199" fmla="*/ 4068417 w 4390887"/>
                <a:gd name="connsiteY199" fmla="*/ 136939 h 172735"/>
                <a:gd name="connsiteX200" fmla="*/ 4112591 w 4390887"/>
                <a:gd name="connsiteY200" fmla="*/ 132521 h 172735"/>
                <a:gd name="connsiteX201" fmla="*/ 4147930 w 4390887"/>
                <a:gd name="connsiteY201" fmla="*/ 119269 h 172735"/>
                <a:gd name="connsiteX202" fmla="*/ 4214191 w 4390887"/>
                <a:gd name="connsiteY202" fmla="*/ 110435 h 172735"/>
                <a:gd name="connsiteX203" fmla="*/ 4227443 w 4390887"/>
                <a:gd name="connsiteY203" fmla="*/ 83930 h 172735"/>
                <a:gd name="connsiteX204" fmla="*/ 4231861 w 4390887"/>
                <a:gd name="connsiteY204" fmla="*/ 119269 h 172735"/>
                <a:gd name="connsiteX205" fmla="*/ 4293704 w 4390887"/>
                <a:gd name="connsiteY205" fmla="*/ 110435 h 172735"/>
                <a:gd name="connsiteX206" fmla="*/ 4329043 w 4390887"/>
                <a:gd name="connsiteY206" fmla="*/ 106017 h 172735"/>
                <a:gd name="connsiteX207" fmla="*/ 4382052 w 4390887"/>
                <a:gd name="connsiteY207" fmla="*/ 123687 h 172735"/>
                <a:gd name="connsiteX208" fmla="*/ 4390887 w 4390887"/>
                <a:gd name="connsiteY208" fmla="*/ 114852 h 172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</a:cxnLst>
              <a:rect l="l" t="t" r="r" b="b"/>
              <a:pathLst>
                <a:path w="4390887" h="172735">
                  <a:moveTo>
                    <a:pt x="0" y="57426"/>
                  </a:moveTo>
                  <a:cubicBezTo>
                    <a:pt x="4669" y="45753"/>
                    <a:pt x="9789" y="34208"/>
                    <a:pt x="13252" y="22087"/>
                  </a:cubicBezTo>
                  <a:cubicBezTo>
                    <a:pt x="14920" y="16249"/>
                    <a:pt x="13876" y="9158"/>
                    <a:pt x="17669" y="4417"/>
                  </a:cubicBezTo>
                  <a:cubicBezTo>
                    <a:pt x="20578" y="781"/>
                    <a:pt x="26504" y="1472"/>
                    <a:pt x="30922" y="0"/>
                  </a:cubicBezTo>
                  <a:cubicBezTo>
                    <a:pt x="35339" y="17669"/>
                    <a:pt x="38742" y="35624"/>
                    <a:pt x="44174" y="53008"/>
                  </a:cubicBezTo>
                  <a:cubicBezTo>
                    <a:pt x="46138" y="59293"/>
                    <a:pt x="46894" y="68232"/>
                    <a:pt x="53008" y="70678"/>
                  </a:cubicBezTo>
                  <a:cubicBezTo>
                    <a:pt x="57938" y="72650"/>
                    <a:pt x="61843" y="64788"/>
                    <a:pt x="66261" y="61843"/>
                  </a:cubicBezTo>
                  <a:cubicBezTo>
                    <a:pt x="67733" y="69205"/>
                    <a:pt x="68990" y="76614"/>
                    <a:pt x="70678" y="83930"/>
                  </a:cubicBezTo>
                  <a:cubicBezTo>
                    <a:pt x="73408" y="95761"/>
                    <a:pt x="77517" y="107292"/>
                    <a:pt x="79513" y="119269"/>
                  </a:cubicBezTo>
                  <a:lnTo>
                    <a:pt x="83930" y="145774"/>
                  </a:lnTo>
                  <a:cubicBezTo>
                    <a:pt x="89820" y="135467"/>
                    <a:pt x="97846" y="126114"/>
                    <a:pt x="101600" y="114852"/>
                  </a:cubicBezTo>
                  <a:cubicBezTo>
                    <a:pt x="105354" y="103590"/>
                    <a:pt x="104942" y="91336"/>
                    <a:pt x="106017" y="79513"/>
                  </a:cubicBezTo>
                  <a:cubicBezTo>
                    <a:pt x="107888" y="58931"/>
                    <a:pt x="108962" y="38284"/>
                    <a:pt x="110435" y="17669"/>
                  </a:cubicBezTo>
                  <a:cubicBezTo>
                    <a:pt x="116325" y="29449"/>
                    <a:pt x="122654" y="41018"/>
                    <a:pt x="128104" y="53008"/>
                  </a:cubicBezTo>
                  <a:cubicBezTo>
                    <a:pt x="130031" y="57247"/>
                    <a:pt x="128004" y="65131"/>
                    <a:pt x="132522" y="66261"/>
                  </a:cubicBezTo>
                  <a:cubicBezTo>
                    <a:pt x="137672" y="67549"/>
                    <a:pt x="141357" y="60371"/>
                    <a:pt x="145774" y="57426"/>
                  </a:cubicBezTo>
                  <a:cubicBezTo>
                    <a:pt x="147246" y="67733"/>
                    <a:pt x="148149" y="78138"/>
                    <a:pt x="150191" y="88348"/>
                  </a:cubicBezTo>
                  <a:cubicBezTo>
                    <a:pt x="151104" y="92914"/>
                    <a:pt x="149952" y="101600"/>
                    <a:pt x="154608" y="101600"/>
                  </a:cubicBezTo>
                  <a:cubicBezTo>
                    <a:pt x="159264" y="101600"/>
                    <a:pt x="156796" y="92436"/>
                    <a:pt x="159026" y="88348"/>
                  </a:cubicBezTo>
                  <a:cubicBezTo>
                    <a:pt x="188490" y="34332"/>
                    <a:pt x="175075" y="71123"/>
                    <a:pt x="185530" y="39756"/>
                  </a:cubicBezTo>
                  <a:cubicBezTo>
                    <a:pt x="187003" y="54481"/>
                    <a:pt x="186847" y="69460"/>
                    <a:pt x="189948" y="83930"/>
                  </a:cubicBezTo>
                  <a:cubicBezTo>
                    <a:pt x="191328" y="90369"/>
                    <a:pt x="192325" y="102891"/>
                    <a:pt x="198782" y="101600"/>
                  </a:cubicBezTo>
                  <a:cubicBezTo>
                    <a:pt x="207201" y="99916"/>
                    <a:pt x="207617" y="86875"/>
                    <a:pt x="212035" y="79513"/>
                  </a:cubicBezTo>
                  <a:cubicBezTo>
                    <a:pt x="214380" y="98271"/>
                    <a:pt x="212898" y="129229"/>
                    <a:pt x="234122" y="141356"/>
                  </a:cubicBezTo>
                  <a:cubicBezTo>
                    <a:pt x="238732" y="143990"/>
                    <a:pt x="242957" y="135466"/>
                    <a:pt x="247374" y="132521"/>
                  </a:cubicBezTo>
                  <a:cubicBezTo>
                    <a:pt x="291217" y="-20931"/>
                    <a:pt x="280674" y="-33995"/>
                    <a:pt x="287130" y="101600"/>
                  </a:cubicBezTo>
                  <a:cubicBezTo>
                    <a:pt x="288603" y="86875"/>
                    <a:pt x="289455" y="72075"/>
                    <a:pt x="291548" y="57426"/>
                  </a:cubicBezTo>
                  <a:cubicBezTo>
                    <a:pt x="292407" y="51416"/>
                    <a:pt x="294648" y="33829"/>
                    <a:pt x="295965" y="39756"/>
                  </a:cubicBezTo>
                  <a:cubicBezTo>
                    <a:pt x="300129" y="58497"/>
                    <a:pt x="298910" y="78040"/>
                    <a:pt x="300382" y="97182"/>
                  </a:cubicBezTo>
                  <a:cubicBezTo>
                    <a:pt x="310689" y="91292"/>
                    <a:pt x="322480" y="87454"/>
                    <a:pt x="331304" y="79513"/>
                  </a:cubicBezTo>
                  <a:cubicBezTo>
                    <a:pt x="337686" y="73769"/>
                    <a:pt x="340296" y="49971"/>
                    <a:pt x="344556" y="57426"/>
                  </a:cubicBezTo>
                  <a:cubicBezTo>
                    <a:pt x="353353" y="72821"/>
                    <a:pt x="345497" y="93048"/>
                    <a:pt x="348974" y="110435"/>
                  </a:cubicBezTo>
                  <a:cubicBezTo>
                    <a:pt x="350015" y="115641"/>
                    <a:pt x="354863" y="119270"/>
                    <a:pt x="357808" y="123687"/>
                  </a:cubicBezTo>
                  <a:cubicBezTo>
                    <a:pt x="363698" y="116325"/>
                    <a:pt x="370248" y="109445"/>
                    <a:pt x="375478" y="101600"/>
                  </a:cubicBezTo>
                  <a:cubicBezTo>
                    <a:pt x="384144" y="88601"/>
                    <a:pt x="388359" y="71792"/>
                    <a:pt x="393148" y="57426"/>
                  </a:cubicBezTo>
                  <a:cubicBezTo>
                    <a:pt x="394620" y="70678"/>
                    <a:pt x="395911" y="83951"/>
                    <a:pt x="397565" y="97182"/>
                  </a:cubicBezTo>
                  <a:cubicBezTo>
                    <a:pt x="398856" y="107514"/>
                    <a:pt x="398115" y="118437"/>
                    <a:pt x="401982" y="128104"/>
                  </a:cubicBezTo>
                  <a:cubicBezTo>
                    <a:pt x="404302" y="133904"/>
                    <a:pt x="410817" y="136939"/>
                    <a:pt x="415235" y="141356"/>
                  </a:cubicBezTo>
                  <a:cubicBezTo>
                    <a:pt x="418180" y="133994"/>
                    <a:pt x="421562" y="126791"/>
                    <a:pt x="424069" y="119269"/>
                  </a:cubicBezTo>
                  <a:cubicBezTo>
                    <a:pt x="430402" y="100269"/>
                    <a:pt x="425442" y="73484"/>
                    <a:pt x="441739" y="61843"/>
                  </a:cubicBezTo>
                  <a:cubicBezTo>
                    <a:pt x="451976" y="54531"/>
                    <a:pt x="450574" y="85402"/>
                    <a:pt x="454991" y="97182"/>
                  </a:cubicBezTo>
                  <a:cubicBezTo>
                    <a:pt x="462353" y="91292"/>
                    <a:pt x="472641" y="87832"/>
                    <a:pt x="477078" y="79513"/>
                  </a:cubicBezTo>
                  <a:cubicBezTo>
                    <a:pt x="484979" y="64699"/>
                    <a:pt x="476899" y="20848"/>
                    <a:pt x="490330" y="30921"/>
                  </a:cubicBezTo>
                  <a:cubicBezTo>
                    <a:pt x="506864" y="43321"/>
                    <a:pt x="491156" y="72412"/>
                    <a:pt x="494748" y="92765"/>
                  </a:cubicBezTo>
                  <a:cubicBezTo>
                    <a:pt x="495671" y="97993"/>
                    <a:pt x="500637" y="101600"/>
                    <a:pt x="503582" y="106017"/>
                  </a:cubicBezTo>
                  <a:cubicBezTo>
                    <a:pt x="542715" y="47320"/>
                    <a:pt x="500061" y="98206"/>
                    <a:pt x="530087" y="132521"/>
                  </a:cubicBezTo>
                  <a:cubicBezTo>
                    <a:pt x="536296" y="139616"/>
                    <a:pt x="544812" y="120742"/>
                    <a:pt x="552174" y="114852"/>
                  </a:cubicBezTo>
                  <a:cubicBezTo>
                    <a:pt x="556591" y="103072"/>
                    <a:pt x="562375" y="91718"/>
                    <a:pt x="565426" y="79513"/>
                  </a:cubicBezTo>
                  <a:cubicBezTo>
                    <a:pt x="582573" y="10923"/>
                    <a:pt x="569024" y="-44198"/>
                    <a:pt x="583095" y="145774"/>
                  </a:cubicBezTo>
                  <a:cubicBezTo>
                    <a:pt x="588985" y="131049"/>
                    <a:pt x="595750" y="116645"/>
                    <a:pt x="600765" y="101600"/>
                  </a:cubicBezTo>
                  <a:cubicBezTo>
                    <a:pt x="623228" y="34213"/>
                    <a:pt x="595033" y="95397"/>
                    <a:pt x="622852" y="39756"/>
                  </a:cubicBezTo>
                  <a:cubicBezTo>
                    <a:pt x="631111" y="138877"/>
                    <a:pt x="612983" y="84318"/>
                    <a:pt x="649356" y="70678"/>
                  </a:cubicBezTo>
                  <a:cubicBezTo>
                    <a:pt x="654327" y="68814"/>
                    <a:pt x="658191" y="76568"/>
                    <a:pt x="662608" y="79513"/>
                  </a:cubicBezTo>
                  <a:cubicBezTo>
                    <a:pt x="674493" y="76541"/>
                    <a:pt x="688051" y="74509"/>
                    <a:pt x="697948" y="66261"/>
                  </a:cubicBezTo>
                  <a:cubicBezTo>
                    <a:pt x="702027" y="62862"/>
                    <a:pt x="703837" y="57426"/>
                    <a:pt x="706782" y="53008"/>
                  </a:cubicBezTo>
                  <a:cubicBezTo>
                    <a:pt x="716733" y="82860"/>
                    <a:pt x="708024" y="53490"/>
                    <a:pt x="715617" y="110435"/>
                  </a:cubicBezTo>
                  <a:cubicBezTo>
                    <a:pt x="716609" y="117877"/>
                    <a:pt x="718562" y="125159"/>
                    <a:pt x="720035" y="132521"/>
                  </a:cubicBezTo>
                  <a:cubicBezTo>
                    <a:pt x="724452" y="122214"/>
                    <a:pt x="729410" y="112122"/>
                    <a:pt x="733287" y="101600"/>
                  </a:cubicBezTo>
                  <a:cubicBezTo>
                    <a:pt x="739726" y="84123"/>
                    <a:pt x="732692" y="44939"/>
                    <a:pt x="750956" y="48591"/>
                  </a:cubicBezTo>
                  <a:cubicBezTo>
                    <a:pt x="769782" y="52356"/>
                    <a:pt x="753901" y="86875"/>
                    <a:pt x="755374" y="106017"/>
                  </a:cubicBezTo>
                  <a:cubicBezTo>
                    <a:pt x="762736" y="100127"/>
                    <a:pt x="770366" y="94557"/>
                    <a:pt x="777461" y="88348"/>
                  </a:cubicBezTo>
                  <a:cubicBezTo>
                    <a:pt x="782163" y="84234"/>
                    <a:pt x="784786" y="73120"/>
                    <a:pt x="790713" y="75095"/>
                  </a:cubicBezTo>
                  <a:cubicBezTo>
                    <a:pt x="798858" y="77810"/>
                    <a:pt x="799548" y="89820"/>
                    <a:pt x="803965" y="97182"/>
                  </a:cubicBezTo>
                  <a:cubicBezTo>
                    <a:pt x="812800" y="94237"/>
                    <a:pt x="822328" y="83825"/>
                    <a:pt x="830469" y="88348"/>
                  </a:cubicBezTo>
                  <a:cubicBezTo>
                    <a:pt x="837396" y="92196"/>
                    <a:pt x="850726" y="143785"/>
                    <a:pt x="852556" y="150191"/>
                  </a:cubicBezTo>
                  <a:cubicBezTo>
                    <a:pt x="880499" y="122249"/>
                    <a:pt x="884255" y="123348"/>
                    <a:pt x="901148" y="83930"/>
                  </a:cubicBezTo>
                  <a:cubicBezTo>
                    <a:pt x="904106" y="77029"/>
                    <a:pt x="904093" y="69205"/>
                    <a:pt x="905565" y="61843"/>
                  </a:cubicBezTo>
                  <a:cubicBezTo>
                    <a:pt x="907037" y="76568"/>
                    <a:pt x="909982" y="91219"/>
                    <a:pt x="909982" y="106017"/>
                  </a:cubicBezTo>
                  <a:cubicBezTo>
                    <a:pt x="909982" y="110673"/>
                    <a:pt x="902859" y="123058"/>
                    <a:pt x="905565" y="119269"/>
                  </a:cubicBezTo>
                  <a:cubicBezTo>
                    <a:pt x="915546" y="105296"/>
                    <a:pt x="923234" y="89820"/>
                    <a:pt x="932069" y="75095"/>
                  </a:cubicBezTo>
                  <a:cubicBezTo>
                    <a:pt x="933542" y="85402"/>
                    <a:pt x="926075" y="106017"/>
                    <a:pt x="936487" y="106017"/>
                  </a:cubicBezTo>
                  <a:cubicBezTo>
                    <a:pt x="965370" y="106017"/>
                    <a:pt x="947091" y="39774"/>
                    <a:pt x="958574" y="97182"/>
                  </a:cubicBezTo>
                  <a:cubicBezTo>
                    <a:pt x="994822" y="46436"/>
                    <a:pt x="972285" y="63220"/>
                    <a:pt x="985078" y="101600"/>
                  </a:cubicBezTo>
                  <a:cubicBezTo>
                    <a:pt x="987406" y="108584"/>
                    <a:pt x="993913" y="113379"/>
                    <a:pt x="998330" y="119269"/>
                  </a:cubicBezTo>
                  <a:cubicBezTo>
                    <a:pt x="1002747" y="117797"/>
                    <a:pt x="1008673" y="118488"/>
                    <a:pt x="1011582" y="114852"/>
                  </a:cubicBezTo>
                  <a:cubicBezTo>
                    <a:pt x="1041635" y="77285"/>
                    <a:pt x="1026759" y="54366"/>
                    <a:pt x="1042504" y="101600"/>
                  </a:cubicBezTo>
                  <a:cubicBezTo>
                    <a:pt x="1049866" y="92765"/>
                    <a:pt x="1058417" y="84798"/>
                    <a:pt x="1064591" y="75095"/>
                  </a:cubicBezTo>
                  <a:cubicBezTo>
                    <a:pt x="1082790" y="46496"/>
                    <a:pt x="1065532" y="21430"/>
                    <a:pt x="1086678" y="106017"/>
                  </a:cubicBezTo>
                  <a:cubicBezTo>
                    <a:pt x="1150076" y="55301"/>
                    <a:pt x="1072400" y="105474"/>
                    <a:pt x="1122017" y="110435"/>
                  </a:cubicBezTo>
                  <a:cubicBezTo>
                    <a:pt x="1133830" y="111616"/>
                    <a:pt x="1142632" y="98655"/>
                    <a:pt x="1152939" y="92765"/>
                  </a:cubicBezTo>
                  <a:cubicBezTo>
                    <a:pt x="1171332" y="9996"/>
                    <a:pt x="1152334" y="65655"/>
                    <a:pt x="1170608" y="83930"/>
                  </a:cubicBezTo>
                  <a:cubicBezTo>
                    <a:pt x="1176941" y="90264"/>
                    <a:pt x="1188278" y="86875"/>
                    <a:pt x="1197113" y="88348"/>
                  </a:cubicBezTo>
                  <a:cubicBezTo>
                    <a:pt x="1241885" y="21187"/>
                    <a:pt x="1192367" y="82703"/>
                    <a:pt x="1219200" y="92765"/>
                  </a:cubicBezTo>
                  <a:cubicBezTo>
                    <a:pt x="1230316" y="96933"/>
                    <a:pt x="1239815" y="80985"/>
                    <a:pt x="1250122" y="75095"/>
                  </a:cubicBezTo>
                  <a:cubicBezTo>
                    <a:pt x="1277873" y="130599"/>
                    <a:pt x="1258812" y="128838"/>
                    <a:pt x="1303130" y="97182"/>
                  </a:cubicBezTo>
                  <a:cubicBezTo>
                    <a:pt x="1351168" y="9115"/>
                    <a:pt x="1315380" y="53735"/>
                    <a:pt x="1334052" y="106017"/>
                  </a:cubicBezTo>
                  <a:cubicBezTo>
                    <a:pt x="1336094" y="111735"/>
                    <a:pt x="1345832" y="108962"/>
                    <a:pt x="1351722" y="110435"/>
                  </a:cubicBezTo>
                  <a:cubicBezTo>
                    <a:pt x="1401576" y="35650"/>
                    <a:pt x="1332107" y="123687"/>
                    <a:pt x="1387061" y="123687"/>
                  </a:cubicBezTo>
                  <a:cubicBezTo>
                    <a:pt x="1410317" y="123687"/>
                    <a:pt x="1432875" y="81197"/>
                    <a:pt x="1444487" y="61843"/>
                  </a:cubicBezTo>
                  <a:cubicBezTo>
                    <a:pt x="1447432" y="76568"/>
                    <a:pt x="1448906" y="91665"/>
                    <a:pt x="1453322" y="106017"/>
                  </a:cubicBezTo>
                  <a:cubicBezTo>
                    <a:pt x="1454883" y="111091"/>
                    <a:pt x="1457604" y="122000"/>
                    <a:pt x="1462156" y="119269"/>
                  </a:cubicBezTo>
                  <a:cubicBezTo>
                    <a:pt x="1477360" y="110147"/>
                    <a:pt x="1485715" y="92765"/>
                    <a:pt x="1497495" y="79513"/>
                  </a:cubicBezTo>
                  <a:cubicBezTo>
                    <a:pt x="1518200" y="131274"/>
                    <a:pt x="1490357" y="78666"/>
                    <a:pt x="1532835" y="57426"/>
                  </a:cubicBezTo>
                  <a:cubicBezTo>
                    <a:pt x="1541164" y="53261"/>
                    <a:pt x="1538724" y="75095"/>
                    <a:pt x="1541669" y="83930"/>
                  </a:cubicBezTo>
                  <a:cubicBezTo>
                    <a:pt x="1551976" y="82458"/>
                    <a:pt x="1563076" y="83742"/>
                    <a:pt x="1572591" y="79513"/>
                  </a:cubicBezTo>
                  <a:cubicBezTo>
                    <a:pt x="1577442" y="77357"/>
                    <a:pt x="1576389" y="64582"/>
                    <a:pt x="1581426" y="66261"/>
                  </a:cubicBezTo>
                  <a:cubicBezTo>
                    <a:pt x="1587185" y="68181"/>
                    <a:pt x="1584526" y="78004"/>
                    <a:pt x="1585843" y="83930"/>
                  </a:cubicBezTo>
                  <a:cubicBezTo>
                    <a:pt x="1587472" y="91259"/>
                    <a:pt x="1588788" y="98655"/>
                    <a:pt x="1590261" y="106017"/>
                  </a:cubicBezTo>
                  <a:cubicBezTo>
                    <a:pt x="1599096" y="98655"/>
                    <a:pt x="1609483" y="92831"/>
                    <a:pt x="1616765" y="83930"/>
                  </a:cubicBezTo>
                  <a:cubicBezTo>
                    <a:pt x="1640318" y="55143"/>
                    <a:pt x="1624240" y="22766"/>
                    <a:pt x="1638852" y="110435"/>
                  </a:cubicBezTo>
                  <a:cubicBezTo>
                    <a:pt x="1649159" y="107490"/>
                    <a:pt x="1659374" y="99000"/>
                    <a:pt x="1669774" y="101600"/>
                  </a:cubicBezTo>
                  <a:cubicBezTo>
                    <a:pt x="1675664" y="103072"/>
                    <a:pt x="1672523" y="113432"/>
                    <a:pt x="1674191" y="119269"/>
                  </a:cubicBezTo>
                  <a:cubicBezTo>
                    <a:pt x="1675470" y="123746"/>
                    <a:pt x="1677136" y="128104"/>
                    <a:pt x="1678608" y="132521"/>
                  </a:cubicBezTo>
                  <a:cubicBezTo>
                    <a:pt x="1687443" y="119269"/>
                    <a:pt x="1691190" y="100500"/>
                    <a:pt x="1705113" y="92765"/>
                  </a:cubicBezTo>
                  <a:cubicBezTo>
                    <a:pt x="1711549" y="89190"/>
                    <a:pt x="1715375" y="103707"/>
                    <a:pt x="1718365" y="110435"/>
                  </a:cubicBezTo>
                  <a:cubicBezTo>
                    <a:pt x="1721414" y="117296"/>
                    <a:pt x="1721310" y="125159"/>
                    <a:pt x="1722782" y="132521"/>
                  </a:cubicBezTo>
                  <a:cubicBezTo>
                    <a:pt x="1733089" y="125159"/>
                    <a:pt x="1745878" y="120395"/>
                    <a:pt x="1753704" y="110435"/>
                  </a:cubicBezTo>
                  <a:cubicBezTo>
                    <a:pt x="1793615" y="59640"/>
                    <a:pt x="1751082" y="77441"/>
                    <a:pt x="1784626" y="66261"/>
                  </a:cubicBezTo>
                  <a:cubicBezTo>
                    <a:pt x="1791493" y="67634"/>
                    <a:pt x="1814909" y="69402"/>
                    <a:pt x="1819965" y="79513"/>
                  </a:cubicBezTo>
                  <a:cubicBezTo>
                    <a:pt x="1828295" y="96172"/>
                    <a:pt x="1831095" y="115082"/>
                    <a:pt x="1837635" y="132521"/>
                  </a:cubicBezTo>
                  <a:cubicBezTo>
                    <a:pt x="1839947" y="138687"/>
                    <a:pt x="1843524" y="144301"/>
                    <a:pt x="1846469" y="150191"/>
                  </a:cubicBezTo>
                  <a:cubicBezTo>
                    <a:pt x="1864139" y="128104"/>
                    <a:pt x="1883257" y="107102"/>
                    <a:pt x="1899478" y="83930"/>
                  </a:cubicBezTo>
                  <a:cubicBezTo>
                    <a:pt x="1914249" y="62829"/>
                    <a:pt x="1917148" y="4417"/>
                    <a:pt x="1939235" y="17669"/>
                  </a:cubicBezTo>
                  <a:cubicBezTo>
                    <a:pt x="1965780" y="33597"/>
                    <a:pt x="1942180" y="79513"/>
                    <a:pt x="1943652" y="110435"/>
                  </a:cubicBezTo>
                  <a:cubicBezTo>
                    <a:pt x="1952487" y="97183"/>
                    <a:pt x="1961090" y="83773"/>
                    <a:pt x="1970156" y="70678"/>
                  </a:cubicBezTo>
                  <a:cubicBezTo>
                    <a:pt x="1974347" y="64625"/>
                    <a:pt x="1980892" y="46089"/>
                    <a:pt x="1983408" y="53008"/>
                  </a:cubicBezTo>
                  <a:cubicBezTo>
                    <a:pt x="1990973" y="73811"/>
                    <a:pt x="1986353" y="97182"/>
                    <a:pt x="1987826" y="119269"/>
                  </a:cubicBezTo>
                  <a:cubicBezTo>
                    <a:pt x="1995188" y="113379"/>
                    <a:pt x="2003246" y="108267"/>
                    <a:pt x="2009913" y="101600"/>
                  </a:cubicBezTo>
                  <a:cubicBezTo>
                    <a:pt x="2033349" y="78164"/>
                    <a:pt x="2017416" y="66682"/>
                    <a:pt x="2036417" y="123687"/>
                  </a:cubicBezTo>
                  <a:cubicBezTo>
                    <a:pt x="2046724" y="120742"/>
                    <a:pt x="2058525" y="120954"/>
                    <a:pt x="2067339" y="114852"/>
                  </a:cubicBezTo>
                  <a:cubicBezTo>
                    <a:pt x="2105223" y="88624"/>
                    <a:pt x="2087439" y="58316"/>
                    <a:pt x="2102678" y="119269"/>
                  </a:cubicBezTo>
                  <a:cubicBezTo>
                    <a:pt x="2114458" y="116324"/>
                    <a:pt x="2126809" y="115105"/>
                    <a:pt x="2138017" y="110435"/>
                  </a:cubicBezTo>
                  <a:cubicBezTo>
                    <a:pt x="2168482" y="97741"/>
                    <a:pt x="2150523" y="73944"/>
                    <a:pt x="2164522" y="136939"/>
                  </a:cubicBezTo>
                  <a:cubicBezTo>
                    <a:pt x="2173357" y="132522"/>
                    <a:pt x="2181198" y="122704"/>
                    <a:pt x="2191026" y="123687"/>
                  </a:cubicBezTo>
                  <a:cubicBezTo>
                    <a:pt x="2199314" y="124516"/>
                    <a:pt x="2201084" y="144739"/>
                    <a:pt x="2208695" y="141356"/>
                  </a:cubicBezTo>
                  <a:cubicBezTo>
                    <a:pt x="2215271" y="138433"/>
                    <a:pt x="2233577" y="100428"/>
                    <a:pt x="2239617" y="88348"/>
                  </a:cubicBezTo>
                  <a:cubicBezTo>
                    <a:pt x="2241090" y="101600"/>
                    <a:pt x="2230835" y="126219"/>
                    <a:pt x="2244035" y="128104"/>
                  </a:cubicBezTo>
                  <a:cubicBezTo>
                    <a:pt x="2258612" y="130186"/>
                    <a:pt x="2262963" y="105391"/>
                    <a:pt x="2270539" y="92765"/>
                  </a:cubicBezTo>
                  <a:cubicBezTo>
                    <a:pt x="2280703" y="75825"/>
                    <a:pt x="2288208" y="57426"/>
                    <a:pt x="2297043" y="39756"/>
                  </a:cubicBezTo>
                  <a:cubicBezTo>
                    <a:pt x="2311604" y="107709"/>
                    <a:pt x="2295387" y="116507"/>
                    <a:pt x="2323548" y="88348"/>
                  </a:cubicBezTo>
                  <a:cubicBezTo>
                    <a:pt x="2326493" y="97183"/>
                    <a:pt x="2323291" y="112832"/>
                    <a:pt x="2332382" y="114852"/>
                  </a:cubicBezTo>
                  <a:cubicBezTo>
                    <a:pt x="2356687" y="120253"/>
                    <a:pt x="2396819" y="51099"/>
                    <a:pt x="2398643" y="48591"/>
                  </a:cubicBezTo>
                  <a:cubicBezTo>
                    <a:pt x="2404533" y="57426"/>
                    <a:pt x="2407614" y="69006"/>
                    <a:pt x="2416313" y="75095"/>
                  </a:cubicBezTo>
                  <a:cubicBezTo>
                    <a:pt x="2423650" y="80231"/>
                    <a:pt x="2434257" y="76879"/>
                    <a:pt x="2442817" y="79513"/>
                  </a:cubicBezTo>
                  <a:cubicBezTo>
                    <a:pt x="2453535" y="82811"/>
                    <a:pt x="2463432" y="88348"/>
                    <a:pt x="2473739" y="92765"/>
                  </a:cubicBezTo>
                  <a:cubicBezTo>
                    <a:pt x="2478156" y="103072"/>
                    <a:pt x="2476172" y="120736"/>
                    <a:pt x="2486991" y="123687"/>
                  </a:cubicBezTo>
                  <a:cubicBezTo>
                    <a:pt x="2508743" y="129619"/>
                    <a:pt x="2525704" y="101519"/>
                    <a:pt x="2535582" y="88348"/>
                  </a:cubicBezTo>
                  <a:cubicBezTo>
                    <a:pt x="2571664" y="148481"/>
                    <a:pt x="2511619" y="65002"/>
                    <a:pt x="2606261" y="83930"/>
                  </a:cubicBezTo>
                  <a:cubicBezTo>
                    <a:pt x="2623886" y="87455"/>
                    <a:pt x="2637182" y="128104"/>
                    <a:pt x="2637182" y="128104"/>
                  </a:cubicBezTo>
                  <a:cubicBezTo>
                    <a:pt x="2646017" y="122214"/>
                    <a:pt x="2654988" y="116524"/>
                    <a:pt x="2663687" y="110435"/>
                  </a:cubicBezTo>
                  <a:cubicBezTo>
                    <a:pt x="2669718" y="106213"/>
                    <a:pt x="2674771" y="93890"/>
                    <a:pt x="2681356" y="97182"/>
                  </a:cubicBezTo>
                  <a:cubicBezTo>
                    <a:pt x="2691974" y="102491"/>
                    <a:pt x="2693136" y="117797"/>
                    <a:pt x="2699026" y="128104"/>
                  </a:cubicBezTo>
                  <a:cubicBezTo>
                    <a:pt x="2700498" y="119269"/>
                    <a:pt x="2695432" y="105606"/>
                    <a:pt x="2703443" y="101600"/>
                  </a:cubicBezTo>
                  <a:cubicBezTo>
                    <a:pt x="2704813" y="100915"/>
                    <a:pt x="2723477" y="129442"/>
                    <a:pt x="2725530" y="132521"/>
                  </a:cubicBezTo>
                  <a:cubicBezTo>
                    <a:pt x="2737310" y="117797"/>
                    <a:pt x="2749372" y="103294"/>
                    <a:pt x="2760869" y="88348"/>
                  </a:cubicBezTo>
                  <a:cubicBezTo>
                    <a:pt x="2764106" y="84140"/>
                    <a:pt x="2765384" y="78181"/>
                    <a:pt x="2769704" y="75095"/>
                  </a:cubicBezTo>
                  <a:cubicBezTo>
                    <a:pt x="2776156" y="70486"/>
                    <a:pt x="2784429" y="69206"/>
                    <a:pt x="2791791" y="66261"/>
                  </a:cubicBezTo>
                  <a:cubicBezTo>
                    <a:pt x="2794736" y="95710"/>
                    <a:pt x="2776543" y="137406"/>
                    <a:pt x="2800626" y="154608"/>
                  </a:cubicBezTo>
                  <a:cubicBezTo>
                    <a:pt x="2819571" y="168140"/>
                    <a:pt x="2815065" y="110337"/>
                    <a:pt x="2822713" y="88348"/>
                  </a:cubicBezTo>
                  <a:cubicBezTo>
                    <a:pt x="2826846" y="76465"/>
                    <a:pt x="2831548" y="64788"/>
                    <a:pt x="2835965" y="53008"/>
                  </a:cubicBezTo>
                  <a:cubicBezTo>
                    <a:pt x="2837437" y="72150"/>
                    <a:pt x="2838262" y="91354"/>
                    <a:pt x="2840382" y="110435"/>
                  </a:cubicBezTo>
                  <a:cubicBezTo>
                    <a:pt x="2841211" y="117897"/>
                    <a:pt x="2840295" y="138527"/>
                    <a:pt x="2844800" y="132521"/>
                  </a:cubicBezTo>
                  <a:cubicBezTo>
                    <a:pt x="2851305" y="123848"/>
                    <a:pt x="2874430" y="52465"/>
                    <a:pt x="2880139" y="35339"/>
                  </a:cubicBezTo>
                  <a:cubicBezTo>
                    <a:pt x="2881611" y="57426"/>
                    <a:pt x="2882921" y="79524"/>
                    <a:pt x="2884556" y="101600"/>
                  </a:cubicBezTo>
                  <a:cubicBezTo>
                    <a:pt x="2885866" y="119282"/>
                    <a:pt x="2871773" y="150308"/>
                    <a:pt x="2888974" y="154608"/>
                  </a:cubicBezTo>
                  <a:cubicBezTo>
                    <a:pt x="2906411" y="158967"/>
                    <a:pt x="2909588" y="125159"/>
                    <a:pt x="2919895" y="110435"/>
                  </a:cubicBezTo>
                  <a:cubicBezTo>
                    <a:pt x="2921368" y="131049"/>
                    <a:pt x="2904706" y="165743"/>
                    <a:pt x="2924313" y="172278"/>
                  </a:cubicBezTo>
                  <a:cubicBezTo>
                    <a:pt x="2942473" y="178331"/>
                    <a:pt x="2927518" y="122416"/>
                    <a:pt x="2946400" y="119269"/>
                  </a:cubicBezTo>
                  <a:cubicBezTo>
                    <a:pt x="2962443" y="116595"/>
                    <a:pt x="2949345" y="151664"/>
                    <a:pt x="2950817" y="167861"/>
                  </a:cubicBezTo>
                  <a:cubicBezTo>
                    <a:pt x="2962522" y="156156"/>
                    <a:pt x="2974810" y="140403"/>
                    <a:pt x="2990574" y="132521"/>
                  </a:cubicBezTo>
                  <a:cubicBezTo>
                    <a:pt x="2994739" y="130439"/>
                    <a:pt x="2999409" y="129576"/>
                    <a:pt x="3003826" y="128104"/>
                  </a:cubicBezTo>
                  <a:cubicBezTo>
                    <a:pt x="3011188" y="129576"/>
                    <a:pt x="3018790" y="134895"/>
                    <a:pt x="3025913" y="132521"/>
                  </a:cubicBezTo>
                  <a:cubicBezTo>
                    <a:pt x="3033815" y="129887"/>
                    <a:pt x="3035304" y="115772"/>
                    <a:pt x="3043582" y="114852"/>
                  </a:cubicBezTo>
                  <a:cubicBezTo>
                    <a:pt x="3052115" y="113904"/>
                    <a:pt x="3057823" y="124617"/>
                    <a:pt x="3065669" y="128104"/>
                  </a:cubicBezTo>
                  <a:cubicBezTo>
                    <a:pt x="3071217" y="130570"/>
                    <a:pt x="3077449" y="131049"/>
                    <a:pt x="3083339" y="132521"/>
                  </a:cubicBezTo>
                  <a:cubicBezTo>
                    <a:pt x="3087756" y="125159"/>
                    <a:pt x="3090520" y="116506"/>
                    <a:pt x="3096591" y="110435"/>
                  </a:cubicBezTo>
                  <a:cubicBezTo>
                    <a:pt x="3099884" y="107142"/>
                    <a:pt x="3106550" y="102725"/>
                    <a:pt x="3109843" y="106017"/>
                  </a:cubicBezTo>
                  <a:cubicBezTo>
                    <a:pt x="3116428" y="112602"/>
                    <a:pt x="3115733" y="123686"/>
                    <a:pt x="3118678" y="132521"/>
                  </a:cubicBezTo>
                  <a:cubicBezTo>
                    <a:pt x="3128985" y="125159"/>
                    <a:pt x="3140643" y="119392"/>
                    <a:pt x="3149600" y="110435"/>
                  </a:cubicBezTo>
                  <a:cubicBezTo>
                    <a:pt x="3157108" y="102927"/>
                    <a:pt x="3158774" y="90301"/>
                    <a:pt x="3167269" y="83930"/>
                  </a:cubicBezTo>
                  <a:cubicBezTo>
                    <a:pt x="3183073" y="72077"/>
                    <a:pt x="3220278" y="57426"/>
                    <a:pt x="3220278" y="57426"/>
                  </a:cubicBezTo>
                  <a:cubicBezTo>
                    <a:pt x="3227640" y="69206"/>
                    <a:pt x="3235713" y="80570"/>
                    <a:pt x="3242365" y="92765"/>
                  </a:cubicBezTo>
                  <a:cubicBezTo>
                    <a:pt x="3244595" y="96853"/>
                    <a:pt x="3245053" y="101694"/>
                    <a:pt x="3246782" y="106017"/>
                  </a:cubicBezTo>
                  <a:cubicBezTo>
                    <a:pt x="3250947" y="116429"/>
                    <a:pt x="3254265" y="127323"/>
                    <a:pt x="3260035" y="136939"/>
                  </a:cubicBezTo>
                  <a:cubicBezTo>
                    <a:pt x="3263249" y="142296"/>
                    <a:pt x="3268870" y="145774"/>
                    <a:pt x="3273287" y="150191"/>
                  </a:cubicBezTo>
                  <a:cubicBezTo>
                    <a:pt x="3296760" y="136108"/>
                    <a:pt x="3302877" y="134866"/>
                    <a:pt x="3321878" y="110435"/>
                  </a:cubicBezTo>
                  <a:cubicBezTo>
                    <a:pt x="3324737" y="106759"/>
                    <a:pt x="3324823" y="101600"/>
                    <a:pt x="3326295" y="97182"/>
                  </a:cubicBezTo>
                  <a:cubicBezTo>
                    <a:pt x="3327768" y="119269"/>
                    <a:pt x="3317693" y="145541"/>
                    <a:pt x="3330713" y="163443"/>
                  </a:cubicBezTo>
                  <a:cubicBezTo>
                    <a:pt x="3337695" y="173044"/>
                    <a:pt x="3353694" y="154598"/>
                    <a:pt x="3361635" y="145774"/>
                  </a:cubicBezTo>
                  <a:cubicBezTo>
                    <a:pt x="3367865" y="138852"/>
                    <a:pt x="3367524" y="128104"/>
                    <a:pt x="3370469" y="119269"/>
                  </a:cubicBezTo>
                  <a:cubicBezTo>
                    <a:pt x="3395043" y="156129"/>
                    <a:pt x="3354800" y="105213"/>
                    <a:pt x="3427895" y="110435"/>
                  </a:cubicBezTo>
                  <a:cubicBezTo>
                    <a:pt x="3437747" y="111139"/>
                    <a:pt x="3435221" y="129037"/>
                    <a:pt x="3441148" y="136939"/>
                  </a:cubicBezTo>
                  <a:cubicBezTo>
                    <a:pt x="3444333" y="141186"/>
                    <a:pt x="3449983" y="142829"/>
                    <a:pt x="3454400" y="145774"/>
                  </a:cubicBezTo>
                  <a:cubicBezTo>
                    <a:pt x="3461762" y="144301"/>
                    <a:pt x="3471178" y="146665"/>
                    <a:pt x="3476487" y="141356"/>
                  </a:cubicBezTo>
                  <a:cubicBezTo>
                    <a:pt x="3503972" y="113870"/>
                    <a:pt x="3484830" y="87366"/>
                    <a:pt x="3502991" y="123687"/>
                  </a:cubicBezTo>
                  <a:cubicBezTo>
                    <a:pt x="3510353" y="116325"/>
                    <a:pt x="3518222" y="109436"/>
                    <a:pt x="3525078" y="101600"/>
                  </a:cubicBezTo>
                  <a:cubicBezTo>
                    <a:pt x="3528574" y="97605"/>
                    <a:pt x="3529835" y="84949"/>
                    <a:pt x="3533913" y="88348"/>
                  </a:cubicBezTo>
                  <a:cubicBezTo>
                    <a:pt x="3544030" y="96779"/>
                    <a:pt x="3545692" y="111907"/>
                    <a:pt x="3551582" y="123687"/>
                  </a:cubicBezTo>
                  <a:cubicBezTo>
                    <a:pt x="3639679" y="85932"/>
                    <a:pt x="3526095" y="138097"/>
                    <a:pt x="3609008" y="88348"/>
                  </a:cubicBezTo>
                  <a:cubicBezTo>
                    <a:pt x="3614214" y="85224"/>
                    <a:pt x="3620699" y="84985"/>
                    <a:pt x="3626678" y="83930"/>
                  </a:cubicBezTo>
                  <a:cubicBezTo>
                    <a:pt x="3645750" y="80564"/>
                    <a:pt x="3664962" y="78040"/>
                    <a:pt x="3684104" y="75095"/>
                  </a:cubicBezTo>
                  <a:cubicBezTo>
                    <a:pt x="3750943" y="8256"/>
                    <a:pt x="3671942" y="73682"/>
                    <a:pt x="3715026" y="97182"/>
                  </a:cubicBezTo>
                  <a:cubicBezTo>
                    <a:pt x="3721751" y="100850"/>
                    <a:pt x="3759110" y="75155"/>
                    <a:pt x="3772452" y="66261"/>
                  </a:cubicBezTo>
                  <a:cubicBezTo>
                    <a:pt x="3776869" y="73623"/>
                    <a:pt x="3778927" y="83077"/>
                    <a:pt x="3785704" y="88348"/>
                  </a:cubicBezTo>
                  <a:cubicBezTo>
                    <a:pt x="3816826" y="112553"/>
                    <a:pt x="3825246" y="84758"/>
                    <a:pt x="3851965" y="66261"/>
                  </a:cubicBezTo>
                  <a:cubicBezTo>
                    <a:pt x="3857379" y="62513"/>
                    <a:pt x="3863745" y="60371"/>
                    <a:pt x="3869635" y="57426"/>
                  </a:cubicBezTo>
                  <a:cubicBezTo>
                    <a:pt x="3876707" y="75107"/>
                    <a:pt x="3877963" y="86659"/>
                    <a:pt x="3896139" y="97182"/>
                  </a:cubicBezTo>
                  <a:cubicBezTo>
                    <a:pt x="3917233" y="109394"/>
                    <a:pt x="3962400" y="128104"/>
                    <a:pt x="3962400" y="128104"/>
                  </a:cubicBezTo>
                  <a:cubicBezTo>
                    <a:pt x="3969762" y="136939"/>
                    <a:pt x="3973000" y="155155"/>
                    <a:pt x="3984487" y="154608"/>
                  </a:cubicBezTo>
                  <a:cubicBezTo>
                    <a:pt x="4089322" y="149616"/>
                    <a:pt x="4030074" y="98596"/>
                    <a:pt x="4068417" y="136939"/>
                  </a:cubicBezTo>
                  <a:cubicBezTo>
                    <a:pt x="4126979" y="101803"/>
                    <a:pt x="4055126" y="136942"/>
                    <a:pt x="4112591" y="132521"/>
                  </a:cubicBezTo>
                  <a:cubicBezTo>
                    <a:pt x="4125135" y="131556"/>
                    <a:pt x="4135636" y="121941"/>
                    <a:pt x="4147930" y="119269"/>
                  </a:cubicBezTo>
                  <a:cubicBezTo>
                    <a:pt x="4169704" y="114536"/>
                    <a:pt x="4192104" y="113380"/>
                    <a:pt x="4214191" y="110435"/>
                  </a:cubicBezTo>
                  <a:cubicBezTo>
                    <a:pt x="4218608" y="101600"/>
                    <a:pt x="4218608" y="79513"/>
                    <a:pt x="4227443" y="83930"/>
                  </a:cubicBezTo>
                  <a:cubicBezTo>
                    <a:pt x="4238061" y="89239"/>
                    <a:pt x="4220839" y="114860"/>
                    <a:pt x="4231861" y="119269"/>
                  </a:cubicBezTo>
                  <a:cubicBezTo>
                    <a:pt x="4251195" y="127003"/>
                    <a:pt x="4273071" y="113249"/>
                    <a:pt x="4293704" y="110435"/>
                  </a:cubicBezTo>
                  <a:cubicBezTo>
                    <a:pt x="4305467" y="108831"/>
                    <a:pt x="4317263" y="107490"/>
                    <a:pt x="4329043" y="106017"/>
                  </a:cubicBezTo>
                  <a:cubicBezTo>
                    <a:pt x="4337216" y="109520"/>
                    <a:pt x="4368820" y="125577"/>
                    <a:pt x="4382052" y="123687"/>
                  </a:cubicBezTo>
                  <a:cubicBezTo>
                    <a:pt x="4386175" y="123098"/>
                    <a:pt x="4387942" y="117797"/>
                    <a:pt x="4390887" y="114852"/>
                  </a:cubicBezTo>
                </a:path>
              </a:pathLst>
            </a:custGeom>
            <a:noFill/>
            <a:ln w="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Freihandform: Form 285">
              <a:extLst>
                <a:ext uri="{FF2B5EF4-FFF2-40B4-BE49-F238E27FC236}">
                  <a16:creationId xmlns:a16="http://schemas.microsoft.com/office/drawing/2014/main" id="{BA4599F3-1BE2-B0E0-CC44-67AB11CAFB26}"/>
                </a:ext>
              </a:extLst>
            </p:cNvPr>
            <p:cNvSpPr/>
            <p:nvPr/>
          </p:nvSpPr>
          <p:spPr>
            <a:xfrm rot="21540000">
              <a:off x="6353900" y="3099294"/>
              <a:ext cx="1383322" cy="72000"/>
            </a:xfrm>
            <a:custGeom>
              <a:avLst/>
              <a:gdLst>
                <a:gd name="connsiteX0" fmla="*/ 0 w 4390887"/>
                <a:gd name="connsiteY0" fmla="*/ 57426 h 172735"/>
                <a:gd name="connsiteX1" fmla="*/ 13252 w 4390887"/>
                <a:gd name="connsiteY1" fmla="*/ 22087 h 172735"/>
                <a:gd name="connsiteX2" fmla="*/ 17669 w 4390887"/>
                <a:gd name="connsiteY2" fmla="*/ 4417 h 172735"/>
                <a:gd name="connsiteX3" fmla="*/ 30922 w 4390887"/>
                <a:gd name="connsiteY3" fmla="*/ 0 h 172735"/>
                <a:gd name="connsiteX4" fmla="*/ 44174 w 4390887"/>
                <a:gd name="connsiteY4" fmla="*/ 53008 h 172735"/>
                <a:gd name="connsiteX5" fmla="*/ 53008 w 4390887"/>
                <a:gd name="connsiteY5" fmla="*/ 70678 h 172735"/>
                <a:gd name="connsiteX6" fmla="*/ 66261 w 4390887"/>
                <a:gd name="connsiteY6" fmla="*/ 61843 h 172735"/>
                <a:gd name="connsiteX7" fmla="*/ 70678 w 4390887"/>
                <a:gd name="connsiteY7" fmla="*/ 83930 h 172735"/>
                <a:gd name="connsiteX8" fmla="*/ 79513 w 4390887"/>
                <a:gd name="connsiteY8" fmla="*/ 119269 h 172735"/>
                <a:gd name="connsiteX9" fmla="*/ 83930 w 4390887"/>
                <a:gd name="connsiteY9" fmla="*/ 145774 h 172735"/>
                <a:gd name="connsiteX10" fmla="*/ 101600 w 4390887"/>
                <a:gd name="connsiteY10" fmla="*/ 114852 h 172735"/>
                <a:gd name="connsiteX11" fmla="*/ 106017 w 4390887"/>
                <a:gd name="connsiteY11" fmla="*/ 79513 h 172735"/>
                <a:gd name="connsiteX12" fmla="*/ 110435 w 4390887"/>
                <a:gd name="connsiteY12" fmla="*/ 17669 h 172735"/>
                <a:gd name="connsiteX13" fmla="*/ 128104 w 4390887"/>
                <a:gd name="connsiteY13" fmla="*/ 53008 h 172735"/>
                <a:gd name="connsiteX14" fmla="*/ 132522 w 4390887"/>
                <a:gd name="connsiteY14" fmla="*/ 66261 h 172735"/>
                <a:gd name="connsiteX15" fmla="*/ 145774 w 4390887"/>
                <a:gd name="connsiteY15" fmla="*/ 57426 h 172735"/>
                <a:gd name="connsiteX16" fmla="*/ 150191 w 4390887"/>
                <a:gd name="connsiteY16" fmla="*/ 88348 h 172735"/>
                <a:gd name="connsiteX17" fmla="*/ 154608 w 4390887"/>
                <a:gd name="connsiteY17" fmla="*/ 101600 h 172735"/>
                <a:gd name="connsiteX18" fmla="*/ 159026 w 4390887"/>
                <a:gd name="connsiteY18" fmla="*/ 88348 h 172735"/>
                <a:gd name="connsiteX19" fmla="*/ 185530 w 4390887"/>
                <a:gd name="connsiteY19" fmla="*/ 39756 h 172735"/>
                <a:gd name="connsiteX20" fmla="*/ 189948 w 4390887"/>
                <a:gd name="connsiteY20" fmla="*/ 83930 h 172735"/>
                <a:gd name="connsiteX21" fmla="*/ 198782 w 4390887"/>
                <a:gd name="connsiteY21" fmla="*/ 101600 h 172735"/>
                <a:gd name="connsiteX22" fmla="*/ 212035 w 4390887"/>
                <a:gd name="connsiteY22" fmla="*/ 79513 h 172735"/>
                <a:gd name="connsiteX23" fmla="*/ 234122 w 4390887"/>
                <a:gd name="connsiteY23" fmla="*/ 141356 h 172735"/>
                <a:gd name="connsiteX24" fmla="*/ 247374 w 4390887"/>
                <a:gd name="connsiteY24" fmla="*/ 132521 h 172735"/>
                <a:gd name="connsiteX25" fmla="*/ 287130 w 4390887"/>
                <a:gd name="connsiteY25" fmla="*/ 101600 h 172735"/>
                <a:gd name="connsiteX26" fmla="*/ 291548 w 4390887"/>
                <a:gd name="connsiteY26" fmla="*/ 57426 h 172735"/>
                <a:gd name="connsiteX27" fmla="*/ 295965 w 4390887"/>
                <a:gd name="connsiteY27" fmla="*/ 39756 h 172735"/>
                <a:gd name="connsiteX28" fmla="*/ 300382 w 4390887"/>
                <a:gd name="connsiteY28" fmla="*/ 97182 h 172735"/>
                <a:gd name="connsiteX29" fmla="*/ 331304 w 4390887"/>
                <a:gd name="connsiteY29" fmla="*/ 79513 h 172735"/>
                <a:gd name="connsiteX30" fmla="*/ 344556 w 4390887"/>
                <a:gd name="connsiteY30" fmla="*/ 57426 h 172735"/>
                <a:gd name="connsiteX31" fmla="*/ 348974 w 4390887"/>
                <a:gd name="connsiteY31" fmla="*/ 110435 h 172735"/>
                <a:gd name="connsiteX32" fmla="*/ 357808 w 4390887"/>
                <a:gd name="connsiteY32" fmla="*/ 123687 h 172735"/>
                <a:gd name="connsiteX33" fmla="*/ 375478 w 4390887"/>
                <a:gd name="connsiteY33" fmla="*/ 101600 h 172735"/>
                <a:gd name="connsiteX34" fmla="*/ 393148 w 4390887"/>
                <a:gd name="connsiteY34" fmla="*/ 57426 h 172735"/>
                <a:gd name="connsiteX35" fmla="*/ 397565 w 4390887"/>
                <a:gd name="connsiteY35" fmla="*/ 97182 h 172735"/>
                <a:gd name="connsiteX36" fmla="*/ 401982 w 4390887"/>
                <a:gd name="connsiteY36" fmla="*/ 128104 h 172735"/>
                <a:gd name="connsiteX37" fmla="*/ 415235 w 4390887"/>
                <a:gd name="connsiteY37" fmla="*/ 141356 h 172735"/>
                <a:gd name="connsiteX38" fmla="*/ 424069 w 4390887"/>
                <a:gd name="connsiteY38" fmla="*/ 119269 h 172735"/>
                <a:gd name="connsiteX39" fmla="*/ 441739 w 4390887"/>
                <a:gd name="connsiteY39" fmla="*/ 61843 h 172735"/>
                <a:gd name="connsiteX40" fmla="*/ 454991 w 4390887"/>
                <a:gd name="connsiteY40" fmla="*/ 97182 h 172735"/>
                <a:gd name="connsiteX41" fmla="*/ 477078 w 4390887"/>
                <a:gd name="connsiteY41" fmla="*/ 79513 h 172735"/>
                <a:gd name="connsiteX42" fmla="*/ 490330 w 4390887"/>
                <a:gd name="connsiteY42" fmla="*/ 30921 h 172735"/>
                <a:gd name="connsiteX43" fmla="*/ 494748 w 4390887"/>
                <a:gd name="connsiteY43" fmla="*/ 92765 h 172735"/>
                <a:gd name="connsiteX44" fmla="*/ 503582 w 4390887"/>
                <a:gd name="connsiteY44" fmla="*/ 106017 h 172735"/>
                <a:gd name="connsiteX45" fmla="*/ 530087 w 4390887"/>
                <a:gd name="connsiteY45" fmla="*/ 132521 h 172735"/>
                <a:gd name="connsiteX46" fmla="*/ 552174 w 4390887"/>
                <a:gd name="connsiteY46" fmla="*/ 114852 h 172735"/>
                <a:gd name="connsiteX47" fmla="*/ 565426 w 4390887"/>
                <a:gd name="connsiteY47" fmla="*/ 79513 h 172735"/>
                <a:gd name="connsiteX48" fmla="*/ 583095 w 4390887"/>
                <a:gd name="connsiteY48" fmla="*/ 145774 h 172735"/>
                <a:gd name="connsiteX49" fmla="*/ 600765 w 4390887"/>
                <a:gd name="connsiteY49" fmla="*/ 101600 h 172735"/>
                <a:gd name="connsiteX50" fmla="*/ 622852 w 4390887"/>
                <a:gd name="connsiteY50" fmla="*/ 39756 h 172735"/>
                <a:gd name="connsiteX51" fmla="*/ 649356 w 4390887"/>
                <a:gd name="connsiteY51" fmla="*/ 70678 h 172735"/>
                <a:gd name="connsiteX52" fmla="*/ 662608 w 4390887"/>
                <a:gd name="connsiteY52" fmla="*/ 79513 h 172735"/>
                <a:gd name="connsiteX53" fmla="*/ 697948 w 4390887"/>
                <a:gd name="connsiteY53" fmla="*/ 66261 h 172735"/>
                <a:gd name="connsiteX54" fmla="*/ 706782 w 4390887"/>
                <a:gd name="connsiteY54" fmla="*/ 53008 h 172735"/>
                <a:gd name="connsiteX55" fmla="*/ 715617 w 4390887"/>
                <a:gd name="connsiteY55" fmla="*/ 110435 h 172735"/>
                <a:gd name="connsiteX56" fmla="*/ 720035 w 4390887"/>
                <a:gd name="connsiteY56" fmla="*/ 132521 h 172735"/>
                <a:gd name="connsiteX57" fmla="*/ 733287 w 4390887"/>
                <a:gd name="connsiteY57" fmla="*/ 101600 h 172735"/>
                <a:gd name="connsiteX58" fmla="*/ 750956 w 4390887"/>
                <a:gd name="connsiteY58" fmla="*/ 48591 h 172735"/>
                <a:gd name="connsiteX59" fmla="*/ 755374 w 4390887"/>
                <a:gd name="connsiteY59" fmla="*/ 106017 h 172735"/>
                <a:gd name="connsiteX60" fmla="*/ 777461 w 4390887"/>
                <a:gd name="connsiteY60" fmla="*/ 88348 h 172735"/>
                <a:gd name="connsiteX61" fmla="*/ 790713 w 4390887"/>
                <a:gd name="connsiteY61" fmla="*/ 75095 h 172735"/>
                <a:gd name="connsiteX62" fmla="*/ 803965 w 4390887"/>
                <a:gd name="connsiteY62" fmla="*/ 97182 h 172735"/>
                <a:gd name="connsiteX63" fmla="*/ 830469 w 4390887"/>
                <a:gd name="connsiteY63" fmla="*/ 88348 h 172735"/>
                <a:gd name="connsiteX64" fmla="*/ 852556 w 4390887"/>
                <a:gd name="connsiteY64" fmla="*/ 150191 h 172735"/>
                <a:gd name="connsiteX65" fmla="*/ 901148 w 4390887"/>
                <a:gd name="connsiteY65" fmla="*/ 83930 h 172735"/>
                <a:gd name="connsiteX66" fmla="*/ 905565 w 4390887"/>
                <a:gd name="connsiteY66" fmla="*/ 61843 h 172735"/>
                <a:gd name="connsiteX67" fmla="*/ 909982 w 4390887"/>
                <a:gd name="connsiteY67" fmla="*/ 106017 h 172735"/>
                <a:gd name="connsiteX68" fmla="*/ 905565 w 4390887"/>
                <a:gd name="connsiteY68" fmla="*/ 119269 h 172735"/>
                <a:gd name="connsiteX69" fmla="*/ 932069 w 4390887"/>
                <a:gd name="connsiteY69" fmla="*/ 75095 h 172735"/>
                <a:gd name="connsiteX70" fmla="*/ 936487 w 4390887"/>
                <a:gd name="connsiteY70" fmla="*/ 106017 h 172735"/>
                <a:gd name="connsiteX71" fmla="*/ 958574 w 4390887"/>
                <a:gd name="connsiteY71" fmla="*/ 97182 h 172735"/>
                <a:gd name="connsiteX72" fmla="*/ 985078 w 4390887"/>
                <a:gd name="connsiteY72" fmla="*/ 101600 h 172735"/>
                <a:gd name="connsiteX73" fmla="*/ 998330 w 4390887"/>
                <a:gd name="connsiteY73" fmla="*/ 119269 h 172735"/>
                <a:gd name="connsiteX74" fmla="*/ 1011582 w 4390887"/>
                <a:gd name="connsiteY74" fmla="*/ 114852 h 172735"/>
                <a:gd name="connsiteX75" fmla="*/ 1042504 w 4390887"/>
                <a:gd name="connsiteY75" fmla="*/ 101600 h 172735"/>
                <a:gd name="connsiteX76" fmla="*/ 1064591 w 4390887"/>
                <a:gd name="connsiteY76" fmla="*/ 75095 h 172735"/>
                <a:gd name="connsiteX77" fmla="*/ 1086678 w 4390887"/>
                <a:gd name="connsiteY77" fmla="*/ 106017 h 172735"/>
                <a:gd name="connsiteX78" fmla="*/ 1122017 w 4390887"/>
                <a:gd name="connsiteY78" fmla="*/ 110435 h 172735"/>
                <a:gd name="connsiteX79" fmla="*/ 1152939 w 4390887"/>
                <a:gd name="connsiteY79" fmla="*/ 92765 h 172735"/>
                <a:gd name="connsiteX80" fmla="*/ 1170608 w 4390887"/>
                <a:gd name="connsiteY80" fmla="*/ 83930 h 172735"/>
                <a:gd name="connsiteX81" fmla="*/ 1197113 w 4390887"/>
                <a:gd name="connsiteY81" fmla="*/ 88348 h 172735"/>
                <a:gd name="connsiteX82" fmla="*/ 1219200 w 4390887"/>
                <a:gd name="connsiteY82" fmla="*/ 92765 h 172735"/>
                <a:gd name="connsiteX83" fmla="*/ 1250122 w 4390887"/>
                <a:gd name="connsiteY83" fmla="*/ 75095 h 172735"/>
                <a:gd name="connsiteX84" fmla="*/ 1303130 w 4390887"/>
                <a:gd name="connsiteY84" fmla="*/ 97182 h 172735"/>
                <a:gd name="connsiteX85" fmla="*/ 1334052 w 4390887"/>
                <a:gd name="connsiteY85" fmla="*/ 106017 h 172735"/>
                <a:gd name="connsiteX86" fmla="*/ 1351722 w 4390887"/>
                <a:gd name="connsiteY86" fmla="*/ 110435 h 172735"/>
                <a:gd name="connsiteX87" fmla="*/ 1387061 w 4390887"/>
                <a:gd name="connsiteY87" fmla="*/ 123687 h 172735"/>
                <a:gd name="connsiteX88" fmla="*/ 1444487 w 4390887"/>
                <a:gd name="connsiteY88" fmla="*/ 61843 h 172735"/>
                <a:gd name="connsiteX89" fmla="*/ 1453322 w 4390887"/>
                <a:gd name="connsiteY89" fmla="*/ 106017 h 172735"/>
                <a:gd name="connsiteX90" fmla="*/ 1462156 w 4390887"/>
                <a:gd name="connsiteY90" fmla="*/ 119269 h 172735"/>
                <a:gd name="connsiteX91" fmla="*/ 1497495 w 4390887"/>
                <a:gd name="connsiteY91" fmla="*/ 79513 h 172735"/>
                <a:gd name="connsiteX92" fmla="*/ 1532835 w 4390887"/>
                <a:gd name="connsiteY92" fmla="*/ 57426 h 172735"/>
                <a:gd name="connsiteX93" fmla="*/ 1541669 w 4390887"/>
                <a:gd name="connsiteY93" fmla="*/ 83930 h 172735"/>
                <a:gd name="connsiteX94" fmla="*/ 1572591 w 4390887"/>
                <a:gd name="connsiteY94" fmla="*/ 79513 h 172735"/>
                <a:gd name="connsiteX95" fmla="*/ 1581426 w 4390887"/>
                <a:gd name="connsiteY95" fmla="*/ 66261 h 172735"/>
                <a:gd name="connsiteX96" fmla="*/ 1585843 w 4390887"/>
                <a:gd name="connsiteY96" fmla="*/ 83930 h 172735"/>
                <a:gd name="connsiteX97" fmla="*/ 1590261 w 4390887"/>
                <a:gd name="connsiteY97" fmla="*/ 106017 h 172735"/>
                <a:gd name="connsiteX98" fmla="*/ 1616765 w 4390887"/>
                <a:gd name="connsiteY98" fmla="*/ 83930 h 172735"/>
                <a:gd name="connsiteX99" fmla="*/ 1638852 w 4390887"/>
                <a:gd name="connsiteY99" fmla="*/ 110435 h 172735"/>
                <a:gd name="connsiteX100" fmla="*/ 1669774 w 4390887"/>
                <a:gd name="connsiteY100" fmla="*/ 101600 h 172735"/>
                <a:gd name="connsiteX101" fmla="*/ 1674191 w 4390887"/>
                <a:gd name="connsiteY101" fmla="*/ 119269 h 172735"/>
                <a:gd name="connsiteX102" fmla="*/ 1678608 w 4390887"/>
                <a:gd name="connsiteY102" fmla="*/ 132521 h 172735"/>
                <a:gd name="connsiteX103" fmla="*/ 1705113 w 4390887"/>
                <a:gd name="connsiteY103" fmla="*/ 92765 h 172735"/>
                <a:gd name="connsiteX104" fmla="*/ 1718365 w 4390887"/>
                <a:gd name="connsiteY104" fmla="*/ 110435 h 172735"/>
                <a:gd name="connsiteX105" fmla="*/ 1722782 w 4390887"/>
                <a:gd name="connsiteY105" fmla="*/ 132521 h 172735"/>
                <a:gd name="connsiteX106" fmla="*/ 1753704 w 4390887"/>
                <a:gd name="connsiteY106" fmla="*/ 110435 h 172735"/>
                <a:gd name="connsiteX107" fmla="*/ 1784626 w 4390887"/>
                <a:gd name="connsiteY107" fmla="*/ 66261 h 172735"/>
                <a:gd name="connsiteX108" fmla="*/ 1819965 w 4390887"/>
                <a:gd name="connsiteY108" fmla="*/ 79513 h 172735"/>
                <a:gd name="connsiteX109" fmla="*/ 1837635 w 4390887"/>
                <a:gd name="connsiteY109" fmla="*/ 132521 h 172735"/>
                <a:gd name="connsiteX110" fmla="*/ 1846469 w 4390887"/>
                <a:gd name="connsiteY110" fmla="*/ 150191 h 172735"/>
                <a:gd name="connsiteX111" fmla="*/ 1899478 w 4390887"/>
                <a:gd name="connsiteY111" fmla="*/ 83930 h 172735"/>
                <a:gd name="connsiteX112" fmla="*/ 1939235 w 4390887"/>
                <a:gd name="connsiteY112" fmla="*/ 17669 h 172735"/>
                <a:gd name="connsiteX113" fmla="*/ 1943652 w 4390887"/>
                <a:gd name="connsiteY113" fmla="*/ 110435 h 172735"/>
                <a:gd name="connsiteX114" fmla="*/ 1970156 w 4390887"/>
                <a:gd name="connsiteY114" fmla="*/ 70678 h 172735"/>
                <a:gd name="connsiteX115" fmla="*/ 1983408 w 4390887"/>
                <a:gd name="connsiteY115" fmla="*/ 53008 h 172735"/>
                <a:gd name="connsiteX116" fmla="*/ 1987826 w 4390887"/>
                <a:gd name="connsiteY116" fmla="*/ 119269 h 172735"/>
                <a:gd name="connsiteX117" fmla="*/ 2009913 w 4390887"/>
                <a:gd name="connsiteY117" fmla="*/ 101600 h 172735"/>
                <a:gd name="connsiteX118" fmla="*/ 2036417 w 4390887"/>
                <a:gd name="connsiteY118" fmla="*/ 123687 h 172735"/>
                <a:gd name="connsiteX119" fmla="*/ 2067339 w 4390887"/>
                <a:gd name="connsiteY119" fmla="*/ 114852 h 172735"/>
                <a:gd name="connsiteX120" fmla="*/ 2102678 w 4390887"/>
                <a:gd name="connsiteY120" fmla="*/ 119269 h 172735"/>
                <a:gd name="connsiteX121" fmla="*/ 2138017 w 4390887"/>
                <a:gd name="connsiteY121" fmla="*/ 110435 h 172735"/>
                <a:gd name="connsiteX122" fmla="*/ 2164522 w 4390887"/>
                <a:gd name="connsiteY122" fmla="*/ 136939 h 172735"/>
                <a:gd name="connsiteX123" fmla="*/ 2191026 w 4390887"/>
                <a:gd name="connsiteY123" fmla="*/ 123687 h 172735"/>
                <a:gd name="connsiteX124" fmla="*/ 2208695 w 4390887"/>
                <a:gd name="connsiteY124" fmla="*/ 141356 h 172735"/>
                <a:gd name="connsiteX125" fmla="*/ 2239617 w 4390887"/>
                <a:gd name="connsiteY125" fmla="*/ 88348 h 172735"/>
                <a:gd name="connsiteX126" fmla="*/ 2244035 w 4390887"/>
                <a:gd name="connsiteY126" fmla="*/ 128104 h 172735"/>
                <a:gd name="connsiteX127" fmla="*/ 2270539 w 4390887"/>
                <a:gd name="connsiteY127" fmla="*/ 92765 h 172735"/>
                <a:gd name="connsiteX128" fmla="*/ 2297043 w 4390887"/>
                <a:gd name="connsiteY128" fmla="*/ 39756 h 172735"/>
                <a:gd name="connsiteX129" fmla="*/ 2323548 w 4390887"/>
                <a:gd name="connsiteY129" fmla="*/ 88348 h 172735"/>
                <a:gd name="connsiteX130" fmla="*/ 2332382 w 4390887"/>
                <a:gd name="connsiteY130" fmla="*/ 114852 h 172735"/>
                <a:gd name="connsiteX131" fmla="*/ 2398643 w 4390887"/>
                <a:gd name="connsiteY131" fmla="*/ 48591 h 172735"/>
                <a:gd name="connsiteX132" fmla="*/ 2416313 w 4390887"/>
                <a:gd name="connsiteY132" fmla="*/ 75095 h 172735"/>
                <a:gd name="connsiteX133" fmla="*/ 2442817 w 4390887"/>
                <a:gd name="connsiteY133" fmla="*/ 79513 h 172735"/>
                <a:gd name="connsiteX134" fmla="*/ 2473739 w 4390887"/>
                <a:gd name="connsiteY134" fmla="*/ 92765 h 172735"/>
                <a:gd name="connsiteX135" fmla="*/ 2486991 w 4390887"/>
                <a:gd name="connsiteY135" fmla="*/ 123687 h 172735"/>
                <a:gd name="connsiteX136" fmla="*/ 2535582 w 4390887"/>
                <a:gd name="connsiteY136" fmla="*/ 88348 h 172735"/>
                <a:gd name="connsiteX137" fmla="*/ 2606261 w 4390887"/>
                <a:gd name="connsiteY137" fmla="*/ 83930 h 172735"/>
                <a:gd name="connsiteX138" fmla="*/ 2637182 w 4390887"/>
                <a:gd name="connsiteY138" fmla="*/ 128104 h 172735"/>
                <a:gd name="connsiteX139" fmla="*/ 2663687 w 4390887"/>
                <a:gd name="connsiteY139" fmla="*/ 110435 h 172735"/>
                <a:gd name="connsiteX140" fmla="*/ 2681356 w 4390887"/>
                <a:gd name="connsiteY140" fmla="*/ 97182 h 172735"/>
                <a:gd name="connsiteX141" fmla="*/ 2699026 w 4390887"/>
                <a:gd name="connsiteY141" fmla="*/ 128104 h 172735"/>
                <a:gd name="connsiteX142" fmla="*/ 2703443 w 4390887"/>
                <a:gd name="connsiteY142" fmla="*/ 101600 h 172735"/>
                <a:gd name="connsiteX143" fmla="*/ 2725530 w 4390887"/>
                <a:gd name="connsiteY143" fmla="*/ 132521 h 172735"/>
                <a:gd name="connsiteX144" fmla="*/ 2760869 w 4390887"/>
                <a:gd name="connsiteY144" fmla="*/ 88348 h 172735"/>
                <a:gd name="connsiteX145" fmla="*/ 2769704 w 4390887"/>
                <a:gd name="connsiteY145" fmla="*/ 75095 h 172735"/>
                <a:gd name="connsiteX146" fmla="*/ 2791791 w 4390887"/>
                <a:gd name="connsiteY146" fmla="*/ 66261 h 172735"/>
                <a:gd name="connsiteX147" fmla="*/ 2800626 w 4390887"/>
                <a:gd name="connsiteY147" fmla="*/ 154608 h 172735"/>
                <a:gd name="connsiteX148" fmla="*/ 2822713 w 4390887"/>
                <a:gd name="connsiteY148" fmla="*/ 88348 h 172735"/>
                <a:gd name="connsiteX149" fmla="*/ 2835965 w 4390887"/>
                <a:gd name="connsiteY149" fmla="*/ 53008 h 172735"/>
                <a:gd name="connsiteX150" fmla="*/ 2840382 w 4390887"/>
                <a:gd name="connsiteY150" fmla="*/ 110435 h 172735"/>
                <a:gd name="connsiteX151" fmla="*/ 2844800 w 4390887"/>
                <a:gd name="connsiteY151" fmla="*/ 132521 h 172735"/>
                <a:gd name="connsiteX152" fmla="*/ 2880139 w 4390887"/>
                <a:gd name="connsiteY152" fmla="*/ 35339 h 172735"/>
                <a:gd name="connsiteX153" fmla="*/ 2884556 w 4390887"/>
                <a:gd name="connsiteY153" fmla="*/ 101600 h 172735"/>
                <a:gd name="connsiteX154" fmla="*/ 2888974 w 4390887"/>
                <a:gd name="connsiteY154" fmla="*/ 154608 h 172735"/>
                <a:gd name="connsiteX155" fmla="*/ 2919895 w 4390887"/>
                <a:gd name="connsiteY155" fmla="*/ 110435 h 172735"/>
                <a:gd name="connsiteX156" fmla="*/ 2924313 w 4390887"/>
                <a:gd name="connsiteY156" fmla="*/ 172278 h 172735"/>
                <a:gd name="connsiteX157" fmla="*/ 2946400 w 4390887"/>
                <a:gd name="connsiteY157" fmla="*/ 119269 h 172735"/>
                <a:gd name="connsiteX158" fmla="*/ 2950817 w 4390887"/>
                <a:gd name="connsiteY158" fmla="*/ 167861 h 172735"/>
                <a:gd name="connsiteX159" fmla="*/ 2990574 w 4390887"/>
                <a:gd name="connsiteY159" fmla="*/ 132521 h 172735"/>
                <a:gd name="connsiteX160" fmla="*/ 3003826 w 4390887"/>
                <a:gd name="connsiteY160" fmla="*/ 128104 h 172735"/>
                <a:gd name="connsiteX161" fmla="*/ 3025913 w 4390887"/>
                <a:gd name="connsiteY161" fmla="*/ 132521 h 172735"/>
                <a:gd name="connsiteX162" fmla="*/ 3043582 w 4390887"/>
                <a:gd name="connsiteY162" fmla="*/ 114852 h 172735"/>
                <a:gd name="connsiteX163" fmla="*/ 3065669 w 4390887"/>
                <a:gd name="connsiteY163" fmla="*/ 128104 h 172735"/>
                <a:gd name="connsiteX164" fmla="*/ 3083339 w 4390887"/>
                <a:gd name="connsiteY164" fmla="*/ 132521 h 172735"/>
                <a:gd name="connsiteX165" fmla="*/ 3096591 w 4390887"/>
                <a:gd name="connsiteY165" fmla="*/ 110435 h 172735"/>
                <a:gd name="connsiteX166" fmla="*/ 3109843 w 4390887"/>
                <a:gd name="connsiteY166" fmla="*/ 106017 h 172735"/>
                <a:gd name="connsiteX167" fmla="*/ 3118678 w 4390887"/>
                <a:gd name="connsiteY167" fmla="*/ 132521 h 172735"/>
                <a:gd name="connsiteX168" fmla="*/ 3149600 w 4390887"/>
                <a:gd name="connsiteY168" fmla="*/ 110435 h 172735"/>
                <a:gd name="connsiteX169" fmla="*/ 3167269 w 4390887"/>
                <a:gd name="connsiteY169" fmla="*/ 83930 h 172735"/>
                <a:gd name="connsiteX170" fmla="*/ 3220278 w 4390887"/>
                <a:gd name="connsiteY170" fmla="*/ 57426 h 172735"/>
                <a:gd name="connsiteX171" fmla="*/ 3242365 w 4390887"/>
                <a:gd name="connsiteY171" fmla="*/ 92765 h 172735"/>
                <a:gd name="connsiteX172" fmla="*/ 3246782 w 4390887"/>
                <a:gd name="connsiteY172" fmla="*/ 106017 h 172735"/>
                <a:gd name="connsiteX173" fmla="*/ 3260035 w 4390887"/>
                <a:gd name="connsiteY173" fmla="*/ 136939 h 172735"/>
                <a:gd name="connsiteX174" fmla="*/ 3273287 w 4390887"/>
                <a:gd name="connsiteY174" fmla="*/ 150191 h 172735"/>
                <a:gd name="connsiteX175" fmla="*/ 3321878 w 4390887"/>
                <a:gd name="connsiteY175" fmla="*/ 110435 h 172735"/>
                <a:gd name="connsiteX176" fmla="*/ 3326295 w 4390887"/>
                <a:gd name="connsiteY176" fmla="*/ 97182 h 172735"/>
                <a:gd name="connsiteX177" fmla="*/ 3330713 w 4390887"/>
                <a:gd name="connsiteY177" fmla="*/ 163443 h 172735"/>
                <a:gd name="connsiteX178" fmla="*/ 3361635 w 4390887"/>
                <a:gd name="connsiteY178" fmla="*/ 145774 h 172735"/>
                <a:gd name="connsiteX179" fmla="*/ 3370469 w 4390887"/>
                <a:gd name="connsiteY179" fmla="*/ 119269 h 172735"/>
                <a:gd name="connsiteX180" fmla="*/ 3427895 w 4390887"/>
                <a:gd name="connsiteY180" fmla="*/ 110435 h 172735"/>
                <a:gd name="connsiteX181" fmla="*/ 3441148 w 4390887"/>
                <a:gd name="connsiteY181" fmla="*/ 136939 h 172735"/>
                <a:gd name="connsiteX182" fmla="*/ 3454400 w 4390887"/>
                <a:gd name="connsiteY182" fmla="*/ 145774 h 172735"/>
                <a:gd name="connsiteX183" fmla="*/ 3476487 w 4390887"/>
                <a:gd name="connsiteY183" fmla="*/ 141356 h 172735"/>
                <a:gd name="connsiteX184" fmla="*/ 3502991 w 4390887"/>
                <a:gd name="connsiteY184" fmla="*/ 123687 h 172735"/>
                <a:gd name="connsiteX185" fmla="*/ 3525078 w 4390887"/>
                <a:gd name="connsiteY185" fmla="*/ 101600 h 172735"/>
                <a:gd name="connsiteX186" fmla="*/ 3533913 w 4390887"/>
                <a:gd name="connsiteY186" fmla="*/ 88348 h 172735"/>
                <a:gd name="connsiteX187" fmla="*/ 3551582 w 4390887"/>
                <a:gd name="connsiteY187" fmla="*/ 123687 h 172735"/>
                <a:gd name="connsiteX188" fmla="*/ 3609008 w 4390887"/>
                <a:gd name="connsiteY188" fmla="*/ 88348 h 172735"/>
                <a:gd name="connsiteX189" fmla="*/ 3626678 w 4390887"/>
                <a:gd name="connsiteY189" fmla="*/ 83930 h 172735"/>
                <a:gd name="connsiteX190" fmla="*/ 3684104 w 4390887"/>
                <a:gd name="connsiteY190" fmla="*/ 75095 h 172735"/>
                <a:gd name="connsiteX191" fmla="*/ 3715026 w 4390887"/>
                <a:gd name="connsiteY191" fmla="*/ 97182 h 172735"/>
                <a:gd name="connsiteX192" fmla="*/ 3772452 w 4390887"/>
                <a:gd name="connsiteY192" fmla="*/ 66261 h 172735"/>
                <a:gd name="connsiteX193" fmla="*/ 3785704 w 4390887"/>
                <a:gd name="connsiteY193" fmla="*/ 88348 h 172735"/>
                <a:gd name="connsiteX194" fmla="*/ 3851965 w 4390887"/>
                <a:gd name="connsiteY194" fmla="*/ 66261 h 172735"/>
                <a:gd name="connsiteX195" fmla="*/ 3869635 w 4390887"/>
                <a:gd name="connsiteY195" fmla="*/ 57426 h 172735"/>
                <a:gd name="connsiteX196" fmla="*/ 3896139 w 4390887"/>
                <a:gd name="connsiteY196" fmla="*/ 97182 h 172735"/>
                <a:gd name="connsiteX197" fmla="*/ 3962400 w 4390887"/>
                <a:gd name="connsiteY197" fmla="*/ 128104 h 172735"/>
                <a:gd name="connsiteX198" fmla="*/ 3984487 w 4390887"/>
                <a:gd name="connsiteY198" fmla="*/ 154608 h 172735"/>
                <a:gd name="connsiteX199" fmla="*/ 4068417 w 4390887"/>
                <a:gd name="connsiteY199" fmla="*/ 136939 h 172735"/>
                <a:gd name="connsiteX200" fmla="*/ 4112591 w 4390887"/>
                <a:gd name="connsiteY200" fmla="*/ 132521 h 172735"/>
                <a:gd name="connsiteX201" fmla="*/ 4147930 w 4390887"/>
                <a:gd name="connsiteY201" fmla="*/ 119269 h 172735"/>
                <a:gd name="connsiteX202" fmla="*/ 4214191 w 4390887"/>
                <a:gd name="connsiteY202" fmla="*/ 110435 h 172735"/>
                <a:gd name="connsiteX203" fmla="*/ 4227443 w 4390887"/>
                <a:gd name="connsiteY203" fmla="*/ 83930 h 172735"/>
                <a:gd name="connsiteX204" fmla="*/ 4231861 w 4390887"/>
                <a:gd name="connsiteY204" fmla="*/ 119269 h 172735"/>
                <a:gd name="connsiteX205" fmla="*/ 4293704 w 4390887"/>
                <a:gd name="connsiteY205" fmla="*/ 110435 h 172735"/>
                <a:gd name="connsiteX206" fmla="*/ 4329043 w 4390887"/>
                <a:gd name="connsiteY206" fmla="*/ 106017 h 172735"/>
                <a:gd name="connsiteX207" fmla="*/ 4382052 w 4390887"/>
                <a:gd name="connsiteY207" fmla="*/ 123687 h 172735"/>
                <a:gd name="connsiteX208" fmla="*/ 4390887 w 4390887"/>
                <a:gd name="connsiteY208" fmla="*/ 114852 h 172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</a:cxnLst>
              <a:rect l="l" t="t" r="r" b="b"/>
              <a:pathLst>
                <a:path w="4390887" h="172735">
                  <a:moveTo>
                    <a:pt x="0" y="57426"/>
                  </a:moveTo>
                  <a:cubicBezTo>
                    <a:pt x="4669" y="45753"/>
                    <a:pt x="9789" y="34208"/>
                    <a:pt x="13252" y="22087"/>
                  </a:cubicBezTo>
                  <a:cubicBezTo>
                    <a:pt x="14920" y="16249"/>
                    <a:pt x="13876" y="9158"/>
                    <a:pt x="17669" y="4417"/>
                  </a:cubicBezTo>
                  <a:cubicBezTo>
                    <a:pt x="20578" y="781"/>
                    <a:pt x="26504" y="1472"/>
                    <a:pt x="30922" y="0"/>
                  </a:cubicBezTo>
                  <a:cubicBezTo>
                    <a:pt x="35339" y="17669"/>
                    <a:pt x="38742" y="35624"/>
                    <a:pt x="44174" y="53008"/>
                  </a:cubicBezTo>
                  <a:cubicBezTo>
                    <a:pt x="46138" y="59293"/>
                    <a:pt x="46894" y="68232"/>
                    <a:pt x="53008" y="70678"/>
                  </a:cubicBezTo>
                  <a:cubicBezTo>
                    <a:pt x="57938" y="72650"/>
                    <a:pt x="61843" y="64788"/>
                    <a:pt x="66261" y="61843"/>
                  </a:cubicBezTo>
                  <a:cubicBezTo>
                    <a:pt x="67733" y="69205"/>
                    <a:pt x="68990" y="76614"/>
                    <a:pt x="70678" y="83930"/>
                  </a:cubicBezTo>
                  <a:cubicBezTo>
                    <a:pt x="73408" y="95761"/>
                    <a:pt x="77517" y="107292"/>
                    <a:pt x="79513" y="119269"/>
                  </a:cubicBezTo>
                  <a:lnTo>
                    <a:pt x="83930" y="145774"/>
                  </a:lnTo>
                  <a:cubicBezTo>
                    <a:pt x="89820" y="135467"/>
                    <a:pt x="97846" y="126114"/>
                    <a:pt x="101600" y="114852"/>
                  </a:cubicBezTo>
                  <a:cubicBezTo>
                    <a:pt x="105354" y="103590"/>
                    <a:pt x="104942" y="91336"/>
                    <a:pt x="106017" y="79513"/>
                  </a:cubicBezTo>
                  <a:cubicBezTo>
                    <a:pt x="107888" y="58931"/>
                    <a:pt x="108962" y="38284"/>
                    <a:pt x="110435" y="17669"/>
                  </a:cubicBezTo>
                  <a:cubicBezTo>
                    <a:pt x="116325" y="29449"/>
                    <a:pt x="122654" y="41018"/>
                    <a:pt x="128104" y="53008"/>
                  </a:cubicBezTo>
                  <a:cubicBezTo>
                    <a:pt x="130031" y="57247"/>
                    <a:pt x="128004" y="65131"/>
                    <a:pt x="132522" y="66261"/>
                  </a:cubicBezTo>
                  <a:cubicBezTo>
                    <a:pt x="137672" y="67549"/>
                    <a:pt x="141357" y="60371"/>
                    <a:pt x="145774" y="57426"/>
                  </a:cubicBezTo>
                  <a:cubicBezTo>
                    <a:pt x="147246" y="67733"/>
                    <a:pt x="148149" y="78138"/>
                    <a:pt x="150191" y="88348"/>
                  </a:cubicBezTo>
                  <a:cubicBezTo>
                    <a:pt x="151104" y="92914"/>
                    <a:pt x="149952" y="101600"/>
                    <a:pt x="154608" y="101600"/>
                  </a:cubicBezTo>
                  <a:cubicBezTo>
                    <a:pt x="159264" y="101600"/>
                    <a:pt x="156796" y="92436"/>
                    <a:pt x="159026" y="88348"/>
                  </a:cubicBezTo>
                  <a:cubicBezTo>
                    <a:pt x="188490" y="34332"/>
                    <a:pt x="175075" y="71123"/>
                    <a:pt x="185530" y="39756"/>
                  </a:cubicBezTo>
                  <a:cubicBezTo>
                    <a:pt x="187003" y="54481"/>
                    <a:pt x="186847" y="69460"/>
                    <a:pt x="189948" y="83930"/>
                  </a:cubicBezTo>
                  <a:cubicBezTo>
                    <a:pt x="191328" y="90369"/>
                    <a:pt x="192325" y="102891"/>
                    <a:pt x="198782" y="101600"/>
                  </a:cubicBezTo>
                  <a:cubicBezTo>
                    <a:pt x="207201" y="99916"/>
                    <a:pt x="207617" y="86875"/>
                    <a:pt x="212035" y="79513"/>
                  </a:cubicBezTo>
                  <a:cubicBezTo>
                    <a:pt x="214380" y="98271"/>
                    <a:pt x="212898" y="129229"/>
                    <a:pt x="234122" y="141356"/>
                  </a:cubicBezTo>
                  <a:cubicBezTo>
                    <a:pt x="238732" y="143990"/>
                    <a:pt x="242957" y="135466"/>
                    <a:pt x="247374" y="132521"/>
                  </a:cubicBezTo>
                  <a:cubicBezTo>
                    <a:pt x="291217" y="-20931"/>
                    <a:pt x="280674" y="-33995"/>
                    <a:pt x="287130" y="101600"/>
                  </a:cubicBezTo>
                  <a:cubicBezTo>
                    <a:pt x="288603" y="86875"/>
                    <a:pt x="289455" y="72075"/>
                    <a:pt x="291548" y="57426"/>
                  </a:cubicBezTo>
                  <a:cubicBezTo>
                    <a:pt x="292407" y="51416"/>
                    <a:pt x="294648" y="33829"/>
                    <a:pt x="295965" y="39756"/>
                  </a:cubicBezTo>
                  <a:cubicBezTo>
                    <a:pt x="300129" y="58497"/>
                    <a:pt x="298910" y="78040"/>
                    <a:pt x="300382" y="97182"/>
                  </a:cubicBezTo>
                  <a:cubicBezTo>
                    <a:pt x="310689" y="91292"/>
                    <a:pt x="322480" y="87454"/>
                    <a:pt x="331304" y="79513"/>
                  </a:cubicBezTo>
                  <a:cubicBezTo>
                    <a:pt x="337686" y="73769"/>
                    <a:pt x="340296" y="49971"/>
                    <a:pt x="344556" y="57426"/>
                  </a:cubicBezTo>
                  <a:cubicBezTo>
                    <a:pt x="353353" y="72821"/>
                    <a:pt x="345497" y="93048"/>
                    <a:pt x="348974" y="110435"/>
                  </a:cubicBezTo>
                  <a:cubicBezTo>
                    <a:pt x="350015" y="115641"/>
                    <a:pt x="354863" y="119270"/>
                    <a:pt x="357808" y="123687"/>
                  </a:cubicBezTo>
                  <a:cubicBezTo>
                    <a:pt x="363698" y="116325"/>
                    <a:pt x="370248" y="109445"/>
                    <a:pt x="375478" y="101600"/>
                  </a:cubicBezTo>
                  <a:cubicBezTo>
                    <a:pt x="384144" y="88601"/>
                    <a:pt x="388359" y="71792"/>
                    <a:pt x="393148" y="57426"/>
                  </a:cubicBezTo>
                  <a:cubicBezTo>
                    <a:pt x="394620" y="70678"/>
                    <a:pt x="395911" y="83951"/>
                    <a:pt x="397565" y="97182"/>
                  </a:cubicBezTo>
                  <a:cubicBezTo>
                    <a:pt x="398856" y="107514"/>
                    <a:pt x="398115" y="118437"/>
                    <a:pt x="401982" y="128104"/>
                  </a:cubicBezTo>
                  <a:cubicBezTo>
                    <a:pt x="404302" y="133904"/>
                    <a:pt x="410817" y="136939"/>
                    <a:pt x="415235" y="141356"/>
                  </a:cubicBezTo>
                  <a:cubicBezTo>
                    <a:pt x="418180" y="133994"/>
                    <a:pt x="421562" y="126791"/>
                    <a:pt x="424069" y="119269"/>
                  </a:cubicBezTo>
                  <a:cubicBezTo>
                    <a:pt x="430402" y="100269"/>
                    <a:pt x="425442" y="73484"/>
                    <a:pt x="441739" y="61843"/>
                  </a:cubicBezTo>
                  <a:cubicBezTo>
                    <a:pt x="451976" y="54531"/>
                    <a:pt x="450574" y="85402"/>
                    <a:pt x="454991" y="97182"/>
                  </a:cubicBezTo>
                  <a:cubicBezTo>
                    <a:pt x="462353" y="91292"/>
                    <a:pt x="472641" y="87832"/>
                    <a:pt x="477078" y="79513"/>
                  </a:cubicBezTo>
                  <a:cubicBezTo>
                    <a:pt x="484979" y="64699"/>
                    <a:pt x="476899" y="20848"/>
                    <a:pt x="490330" y="30921"/>
                  </a:cubicBezTo>
                  <a:cubicBezTo>
                    <a:pt x="506864" y="43321"/>
                    <a:pt x="491156" y="72412"/>
                    <a:pt x="494748" y="92765"/>
                  </a:cubicBezTo>
                  <a:cubicBezTo>
                    <a:pt x="495671" y="97993"/>
                    <a:pt x="500637" y="101600"/>
                    <a:pt x="503582" y="106017"/>
                  </a:cubicBezTo>
                  <a:cubicBezTo>
                    <a:pt x="542715" y="47320"/>
                    <a:pt x="500061" y="98206"/>
                    <a:pt x="530087" y="132521"/>
                  </a:cubicBezTo>
                  <a:cubicBezTo>
                    <a:pt x="536296" y="139616"/>
                    <a:pt x="544812" y="120742"/>
                    <a:pt x="552174" y="114852"/>
                  </a:cubicBezTo>
                  <a:cubicBezTo>
                    <a:pt x="556591" y="103072"/>
                    <a:pt x="562375" y="91718"/>
                    <a:pt x="565426" y="79513"/>
                  </a:cubicBezTo>
                  <a:cubicBezTo>
                    <a:pt x="582573" y="10923"/>
                    <a:pt x="569024" y="-44198"/>
                    <a:pt x="583095" y="145774"/>
                  </a:cubicBezTo>
                  <a:cubicBezTo>
                    <a:pt x="588985" y="131049"/>
                    <a:pt x="595750" y="116645"/>
                    <a:pt x="600765" y="101600"/>
                  </a:cubicBezTo>
                  <a:cubicBezTo>
                    <a:pt x="623228" y="34213"/>
                    <a:pt x="595033" y="95397"/>
                    <a:pt x="622852" y="39756"/>
                  </a:cubicBezTo>
                  <a:cubicBezTo>
                    <a:pt x="631111" y="138877"/>
                    <a:pt x="612983" y="84318"/>
                    <a:pt x="649356" y="70678"/>
                  </a:cubicBezTo>
                  <a:cubicBezTo>
                    <a:pt x="654327" y="68814"/>
                    <a:pt x="658191" y="76568"/>
                    <a:pt x="662608" y="79513"/>
                  </a:cubicBezTo>
                  <a:cubicBezTo>
                    <a:pt x="674493" y="76541"/>
                    <a:pt x="688051" y="74509"/>
                    <a:pt x="697948" y="66261"/>
                  </a:cubicBezTo>
                  <a:cubicBezTo>
                    <a:pt x="702027" y="62862"/>
                    <a:pt x="703837" y="57426"/>
                    <a:pt x="706782" y="53008"/>
                  </a:cubicBezTo>
                  <a:cubicBezTo>
                    <a:pt x="716733" y="82860"/>
                    <a:pt x="708024" y="53490"/>
                    <a:pt x="715617" y="110435"/>
                  </a:cubicBezTo>
                  <a:cubicBezTo>
                    <a:pt x="716609" y="117877"/>
                    <a:pt x="718562" y="125159"/>
                    <a:pt x="720035" y="132521"/>
                  </a:cubicBezTo>
                  <a:cubicBezTo>
                    <a:pt x="724452" y="122214"/>
                    <a:pt x="729410" y="112122"/>
                    <a:pt x="733287" y="101600"/>
                  </a:cubicBezTo>
                  <a:cubicBezTo>
                    <a:pt x="739726" y="84123"/>
                    <a:pt x="732692" y="44939"/>
                    <a:pt x="750956" y="48591"/>
                  </a:cubicBezTo>
                  <a:cubicBezTo>
                    <a:pt x="769782" y="52356"/>
                    <a:pt x="753901" y="86875"/>
                    <a:pt x="755374" y="106017"/>
                  </a:cubicBezTo>
                  <a:cubicBezTo>
                    <a:pt x="762736" y="100127"/>
                    <a:pt x="770366" y="94557"/>
                    <a:pt x="777461" y="88348"/>
                  </a:cubicBezTo>
                  <a:cubicBezTo>
                    <a:pt x="782163" y="84234"/>
                    <a:pt x="784786" y="73120"/>
                    <a:pt x="790713" y="75095"/>
                  </a:cubicBezTo>
                  <a:cubicBezTo>
                    <a:pt x="798858" y="77810"/>
                    <a:pt x="799548" y="89820"/>
                    <a:pt x="803965" y="97182"/>
                  </a:cubicBezTo>
                  <a:cubicBezTo>
                    <a:pt x="812800" y="94237"/>
                    <a:pt x="822328" y="83825"/>
                    <a:pt x="830469" y="88348"/>
                  </a:cubicBezTo>
                  <a:cubicBezTo>
                    <a:pt x="837396" y="92196"/>
                    <a:pt x="850726" y="143785"/>
                    <a:pt x="852556" y="150191"/>
                  </a:cubicBezTo>
                  <a:cubicBezTo>
                    <a:pt x="880499" y="122249"/>
                    <a:pt x="884255" y="123348"/>
                    <a:pt x="901148" y="83930"/>
                  </a:cubicBezTo>
                  <a:cubicBezTo>
                    <a:pt x="904106" y="77029"/>
                    <a:pt x="904093" y="69205"/>
                    <a:pt x="905565" y="61843"/>
                  </a:cubicBezTo>
                  <a:cubicBezTo>
                    <a:pt x="907037" y="76568"/>
                    <a:pt x="909982" y="91219"/>
                    <a:pt x="909982" y="106017"/>
                  </a:cubicBezTo>
                  <a:cubicBezTo>
                    <a:pt x="909982" y="110673"/>
                    <a:pt x="902859" y="123058"/>
                    <a:pt x="905565" y="119269"/>
                  </a:cubicBezTo>
                  <a:cubicBezTo>
                    <a:pt x="915546" y="105296"/>
                    <a:pt x="923234" y="89820"/>
                    <a:pt x="932069" y="75095"/>
                  </a:cubicBezTo>
                  <a:cubicBezTo>
                    <a:pt x="933542" y="85402"/>
                    <a:pt x="926075" y="106017"/>
                    <a:pt x="936487" y="106017"/>
                  </a:cubicBezTo>
                  <a:cubicBezTo>
                    <a:pt x="965370" y="106017"/>
                    <a:pt x="947091" y="39774"/>
                    <a:pt x="958574" y="97182"/>
                  </a:cubicBezTo>
                  <a:cubicBezTo>
                    <a:pt x="994822" y="46436"/>
                    <a:pt x="972285" y="63220"/>
                    <a:pt x="985078" y="101600"/>
                  </a:cubicBezTo>
                  <a:cubicBezTo>
                    <a:pt x="987406" y="108584"/>
                    <a:pt x="993913" y="113379"/>
                    <a:pt x="998330" y="119269"/>
                  </a:cubicBezTo>
                  <a:cubicBezTo>
                    <a:pt x="1002747" y="117797"/>
                    <a:pt x="1008673" y="118488"/>
                    <a:pt x="1011582" y="114852"/>
                  </a:cubicBezTo>
                  <a:cubicBezTo>
                    <a:pt x="1041635" y="77285"/>
                    <a:pt x="1026759" y="54366"/>
                    <a:pt x="1042504" y="101600"/>
                  </a:cubicBezTo>
                  <a:cubicBezTo>
                    <a:pt x="1049866" y="92765"/>
                    <a:pt x="1058417" y="84798"/>
                    <a:pt x="1064591" y="75095"/>
                  </a:cubicBezTo>
                  <a:cubicBezTo>
                    <a:pt x="1082790" y="46496"/>
                    <a:pt x="1065532" y="21430"/>
                    <a:pt x="1086678" y="106017"/>
                  </a:cubicBezTo>
                  <a:cubicBezTo>
                    <a:pt x="1150076" y="55301"/>
                    <a:pt x="1072400" y="105474"/>
                    <a:pt x="1122017" y="110435"/>
                  </a:cubicBezTo>
                  <a:cubicBezTo>
                    <a:pt x="1133830" y="111616"/>
                    <a:pt x="1142632" y="98655"/>
                    <a:pt x="1152939" y="92765"/>
                  </a:cubicBezTo>
                  <a:cubicBezTo>
                    <a:pt x="1171332" y="9996"/>
                    <a:pt x="1152334" y="65655"/>
                    <a:pt x="1170608" y="83930"/>
                  </a:cubicBezTo>
                  <a:cubicBezTo>
                    <a:pt x="1176941" y="90264"/>
                    <a:pt x="1188278" y="86875"/>
                    <a:pt x="1197113" y="88348"/>
                  </a:cubicBezTo>
                  <a:cubicBezTo>
                    <a:pt x="1241885" y="21187"/>
                    <a:pt x="1192367" y="82703"/>
                    <a:pt x="1219200" y="92765"/>
                  </a:cubicBezTo>
                  <a:cubicBezTo>
                    <a:pt x="1230316" y="96933"/>
                    <a:pt x="1239815" y="80985"/>
                    <a:pt x="1250122" y="75095"/>
                  </a:cubicBezTo>
                  <a:cubicBezTo>
                    <a:pt x="1277873" y="130599"/>
                    <a:pt x="1258812" y="128838"/>
                    <a:pt x="1303130" y="97182"/>
                  </a:cubicBezTo>
                  <a:cubicBezTo>
                    <a:pt x="1351168" y="9115"/>
                    <a:pt x="1315380" y="53735"/>
                    <a:pt x="1334052" y="106017"/>
                  </a:cubicBezTo>
                  <a:cubicBezTo>
                    <a:pt x="1336094" y="111735"/>
                    <a:pt x="1345832" y="108962"/>
                    <a:pt x="1351722" y="110435"/>
                  </a:cubicBezTo>
                  <a:cubicBezTo>
                    <a:pt x="1401576" y="35650"/>
                    <a:pt x="1332107" y="123687"/>
                    <a:pt x="1387061" y="123687"/>
                  </a:cubicBezTo>
                  <a:cubicBezTo>
                    <a:pt x="1410317" y="123687"/>
                    <a:pt x="1432875" y="81197"/>
                    <a:pt x="1444487" y="61843"/>
                  </a:cubicBezTo>
                  <a:cubicBezTo>
                    <a:pt x="1447432" y="76568"/>
                    <a:pt x="1448906" y="91665"/>
                    <a:pt x="1453322" y="106017"/>
                  </a:cubicBezTo>
                  <a:cubicBezTo>
                    <a:pt x="1454883" y="111091"/>
                    <a:pt x="1457604" y="122000"/>
                    <a:pt x="1462156" y="119269"/>
                  </a:cubicBezTo>
                  <a:cubicBezTo>
                    <a:pt x="1477360" y="110147"/>
                    <a:pt x="1485715" y="92765"/>
                    <a:pt x="1497495" y="79513"/>
                  </a:cubicBezTo>
                  <a:cubicBezTo>
                    <a:pt x="1518200" y="131274"/>
                    <a:pt x="1490357" y="78666"/>
                    <a:pt x="1532835" y="57426"/>
                  </a:cubicBezTo>
                  <a:cubicBezTo>
                    <a:pt x="1541164" y="53261"/>
                    <a:pt x="1538724" y="75095"/>
                    <a:pt x="1541669" y="83930"/>
                  </a:cubicBezTo>
                  <a:cubicBezTo>
                    <a:pt x="1551976" y="82458"/>
                    <a:pt x="1563076" y="83742"/>
                    <a:pt x="1572591" y="79513"/>
                  </a:cubicBezTo>
                  <a:cubicBezTo>
                    <a:pt x="1577442" y="77357"/>
                    <a:pt x="1576389" y="64582"/>
                    <a:pt x="1581426" y="66261"/>
                  </a:cubicBezTo>
                  <a:cubicBezTo>
                    <a:pt x="1587185" y="68181"/>
                    <a:pt x="1584526" y="78004"/>
                    <a:pt x="1585843" y="83930"/>
                  </a:cubicBezTo>
                  <a:cubicBezTo>
                    <a:pt x="1587472" y="91259"/>
                    <a:pt x="1588788" y="98655"/>
                    <a:pt x="1590261" y="106017"/>
                  </a:cubicBezTo>
                  <a:cubicBezTo>
                    <a:pt x="1599096" y="98655"/>
                    <a:pt x="1609483" y="92831"/>
                    <a:pt x="1616765" y="83930"/>
                  </a:cubicBezTo>
                  <a:cubicBezTo>
                    <a:pt x="1640318" y="55143"/>
                    <a:pt x="1624240" y="22766"/>
                    <a:pt x="1638852" y="110435"/>
                  </a:cubicBezTo>
                  <a:cubicBezTo>
                    <a:pt x="1649159" y="107490"/>
                    <a:pt x="1659374" y="99000"/>
                    <a:pt x="1669774" y="101600"/>
                  </a:cubicBezTo>
                  <a:cubicBezTo>
                    <a:pt x="1675664" y="103072"/>
                    <a:pt x="1672523" y="113432"/>
                    <a:pt x="1674191" y="119269"/>
                  </a:cubicBezTo>
                  <a:cubicBezTo>
                    <a:pt x="1675470" y="123746"/>
                    <a:pt x="1677136" y="128104"/>
                    <a:pt x="1678608" y="132521"/>
                  </a:cubicBezTo>
                  <a:cubicBezTo>
                    <a:pt x="1687443" y="119269"/>
                    <a:pt x="1691190" y="100500"/>
                    <a:pt x="1705113" y="92765"/>
                  </a:cubicBezTo>
                  <a:cubicBezTo>
                    <a:pt x="1711549" y="89190"/>
                    <a:pt x="1715375" y="103707"/>
                    <a:pt x="1718365" y="110435"/>
                  </a:cubicBezTo>
                  <a:cubicBezTo>
                    <a:pt x="1721414" y="117296"/>
                    <a:pt x="1721310" y="125159"/>
                    <a:pt x="1722782" y="132521"/>
                  </a:cubicBezTo>
                  <a:cubicBezTo>
                    <a:pt x="1733089" y="125159"/>
                    <a:pt x="1745878" y="120395"/>
                    <a:pt x="1753704" y="110435"/>
                  </a:cubicBezTo>
                  <a:cubicBezTo>
                    <a:pt x="1793615" y="59640"/>
                    <a:pt x="1751082" y="77441"/>
                    <a:pt x="1784626" y="66261"/>
                  </a:cubicBezTo>
                  <a:cubicBezTo>
                    <a:pt x="1791493" y="67634"/>
                    <a:pt x="1814909" y="69402"/>
                    <a:pt x="1819965" y="79513"/>
                  </a:cubicBezTo>
                  <a:cubicBezTo>
                    <a:pt x="1828295" y="96172"/>
                    <a:pt x="1831095" y="115082"/>
                    <a:pt x="1837635" y="132521"/>
                  </a:cubicBezTo>
                  <a:cubicBezTo>
                    <a:pt x="1839947" y="138687"/>
                    <a:pt x="1843524" y="144301"/>
                    <a:pt x="1846469" y="150191"/>
                  </a:cubicBezTo>
                  <a:cubicBezTo>
                    <a:pt x="1864139" y="128104"/>
                    <a:pt x="1883257" y="107102"/>
                    <a:pt x="1899478" y="83930"/>
                  </a:cubicBezTo>
                  <a:cubicBezTo>
                    <a:pt x="1914249" y="62829"/>
                    <a:pt x="1917148" y="4417"/>
                    <a:pt x="1939235" y="17669"/>
                  </a:cubicBezTo>
                  <a:cubicBezTo>
                    <a:pt x="1965780" y="33597"/>
                    <a:pt x="1942180" y="79513"/>
                    <a:pt x="1943652" y="110435"/>
                  </a:cubicBezTo>
                  <a:cubicBezTo>
                    <a:pt x="1952487" y="97183"/>
                    <a:pt x="1961090" y="83773"/>
                    <a:pt x="1970156" y="70678"/>
                  </a:cubicBezTo>
                  <a:cubicBezTo>
                    <a:pt x="1974347" y="64625"/>
                    <a:pt x="1980892" y="46089"/>
                    <a:pt x="1983408" y="53008"/>
                  </a:cubicBezTo>
                  <a:cubicBezTo>
                    <a:pt x="1990973" y="73811"/>
                    <a:pt x="1986353" y="97182"/>
                    <a:pt x="1987826" y="119269"/>
                  </a:cubicBezTo>
                  <a:cubicBezTo>
                    <a:pt x="1995188" y="113379"/>
                    <a:pt x="2003246" y="108267"/>
                    <a:pt x="2009913" y="101600"/>
                  </a:cubicBezTo>
                  <a:cubicBezTo>
                    <a:pt x="2033349" y="78164"/>
                    <a:pt x="2017416" y="66682"/>
                    <a:pt x="2036417" y="123687"/>
                  </a:cubicBezTo>
                  <a:cubicBezTo>
                    <a:pt x="2046724" y="120742"/>
                    <a:pt x="2058525" y="120954"/>
                    <a:pt x="2067339" y="114852"/>
                  </a:cubicBezTo>
                  <a:cubicBezTo>
                    <a:pt x="2105223" y="88624"/>
                    <a:pt x="2087439" y="58316"/>
                    <a:pt x="2102678" y="119269"/>
                  </a:cubicBezTo>
                  <a:cubicBezTo>
                    <a:pt x="2114458" y="116324"/>
                    <a:pt x="2126809" y="115105"/>
                    <a:pt x="2138017" y="110435"/>
                  </a:cubicBezTo>
                  <a:cubicBezTo>
                    <a:pt x="2168482" y="97741"/>
                    <a:pt x="2150523" y="73944"/>
                    <a:pt x="2164522" y="136939"/>
                  </a:cubicBezTo>
                  <a:cubicBezTo>
                    <a:pt x="2173357" y="132522"/>
                    <a:pt x="2181198" y="122704"/>
                    <a:pt x="2191026" y="123687"/>
                  </a:cubicBezTo>
                  <a:cubicBezTo>
                    <a:pt x="2199314" y="124516"/>
                    <a:pt x="2201084" y="144739"/>
                    <a:pt x="2208695" y="141356"/>
                  </a:cubicBezTo>
                  <a:cubicBezTo>
                    <a:pt x="2215271" y="138433"/>
                    <a:pt x="2233577" y="100428"/>
                    <a:pt x="2239617" y="88348"/>
                  </a:cubicBezTo>
                  <a:cubicBezTo>
                    <a:pt x="2241090" y="101600"/>
                    <a:pt x="2230835" y="126219"/>
                    <a:pt x="2244035" y="128104"/>
                  </a:cubicBezTo>
                  <a:cubicBezTo>
                    <a:pt x="2258612" y="130186"/>
                    <a:pt x="2262963" y="105391"/>
                    <a:pt x="2270539" y="92765"/>
                  </a:cubicBezTo>
                  <a:cubicBezTo>
                    <a:pt x="2280703" y="75825"/>
                    <a:pt x="2288208" y="57426"/>
                    <a:pt x="2297043" y="39756"/>
                  </a:cubicBezTo>
                  <a:cubicBezTo>
                    <a:pt x="2311604" y="107709"/>
                    <a:pt x="2295387" y="116507"/>
                    <a:pt x="2323548" y="88348"/>
                  </a:cubicBezTo>
                  <a:cubicBezTo>
                    <a:pt x="2326493" y="97183"/>
                    <a:pt x="2323291" y="112832"/>
                    <a:pt x="2332382" y="114852"/>
                  </a:cubicBezTo>
                  <a:cubicBezTo>
                    <a:pt x="2356687" y="120253"/>
                    <a:pt x="2396819" y="51099"/>
                    <a:pt x="2398643" y="48591"/>
                  </a:cubicBezTo>
                  <a:cubicBezTo>
                    <a:pt x="2404533" y="57426"/>
                    <a:pt x="2407614" y="69006"/>
                    <a:pt x="2416313" y="75095"/>
                  </a:cubicBezTo>
                  <a:cubicBezTo>
                    <a:pt x="2423650" y="80231"/>
                    <a:pt x="2434257" y="76879"/>
                    <a:pt x="2442817" y="79513"/>
                  </a:cubicBezTo>
                  <a:cubicBezTo>
                    <a:pt x="2453535" y="82811"/>
                    <a:pt x="2463432" y="88348"/>
                    <a:pt x="2473739" y="92765"/>
                  </a:cubicBezTo>
                  <a:cubicBezTo>
                    <a:pt x="2478156" y="103072"/>
                    <a:pt x="2476172" y="120736"/>
                    <a:pt x="2486991" y="123687"/>
                  </a:cubicBezTo>
                  <a:cubicBezTo>
                    <a:pt x="2508743" y="129619"/>
                    <a:pt x="2525704" y="101519"/>
                    <a:pt x="2535582" y="88348"/>
                  </a:cubicBezTo>
                  <a:cubicBezTo>
                    <a:pt x="2571664" y="148481"/>
                    <a:pt x="2511619" y="65002"/>
                    <a:pt x="2606261" y="83930"/>
                  </a:cubicBezTo>
                  <a:cubicBezTo>
                    <a:pt x="2623886" y="87455"/>
                    <a:pt x="2637182" y="128104"/>
                    <a:pt x="2637182" y="128104"/>
                  </a:cubicBezTo>
                  <a:cubicBezTo>
                    <a:pt x="2646017" y="122214"/>
                    <a:pt x="2654988" y="116524"/>
                    <a:pt x="2663687" y="110435"/>
                  </a:cubicBezTo>
                  <a:cubicBezTo>
                    <a:pt x="2669718" y="106213"/>
                    <a:pt x="2674771" y="93890"/>
                    <a:pt x="2681356" y="97182"/>
                  </a:cubicBezTo>
                  <a:cubicBezTo>
                    <a:pt x="2691974" y="102491"/>
                    <a:pt x="2693136" y="117797"/>
                    <a:pt x="2699026" y="128104"/>
                  </a:cubicBezTo>
                  <a:cubicBezTo>
                    <a:pt x="2700498" y="119269"/>
                    <a:pt x="2695432" y="105606"/>
                    <a:pt x="2703443" y="101600"/>
                  </a:cubicBezTo>
                  <a:cubicBezTo>
                    <a:pt x="2704813" y="100915"/>
                    <a:pt x="2723477" y="129442"/>
                    <a:pt x="2725530" y="132521"/>
                  </a:cubicBezTo>
                  <a:cubicBezTo>
                    <a:pt x="2737310" y="117797"/>
                    <a:pt x="2749372" y="103294"/>
                    <a:pt x="2760869" y="88348"/>
                  </a:cubicBezTo>
                  <a:cubicBezTo>
                    <a:pt x="2764106" y="84140"/>
                    <a:pt x="2765384" y="78181"/>
                    <a:pt x="2769704" y="75095"/>
                  </a:cubicBezTo>
                  <a:cubicBezTo>
                    <a:pt x="2776156" y="70486"/>
                    <a:pt x="2784429" y="69206"/>
                    <a:pt x="2791791" y="66261"/>
                  </a:cubicBezTo>
                  <a:cubicBezTo>
                    <a:pt x="2794736" y="95710"/>
                    <a:pt x="2776543" y="137406"/>
                    <a:pt x="2800626" y="154608"/>
                  </a:cubicBezTo>
                  <a:cubicBezTo>
                    <a:pt x="2819571" y="168140"/>
                    <a:pt x="2815065" y="110337"/>
                    <a:pt x="2822713" y="88348"/>
                  </a:cubicBezTo>
                  <a:cubicBezTo>
                    <a:pt x="2826846" y="76465"/>
                    <a:pt x="2831548" y="64788"/>
                    <a:pt x="2835965" y="53008"/>
                  </a:cubicBezTo>
                  <a:cubicBezTo>
                    <a:pt x="2837437" y="72150"/>
                    <a:pt x="2838262" y="91354"/>
                    <a:pt x="2840382" y="110435"/>
                  </a:cubicBezTo>
                  <a:cubicBezTo>
                    <a:pt x="2841211" y="117897"/>
                    <a:pt x="2840295" y="138527"/>
                    <a:pt x="2844800" y="132521"/>
                  </a:cubicBezTo>
                  <a:cubicBezTo>
                    <a:pt x="2851305" y="123848"/>
                    <a:pt x="2874430" y="52465"/>
                    <a:pt x="2880139" y="35339"/>
                  </a:cubicBezTo>
                  <a:cubicBezTo>
                    <a:pt x="2881611" y="57426"/>
                    <a:pt x="2882921" y="79524"/>
                    <a:pt x="2884556" y="101600"/>
                  </a:cubicBezTo>
                  <a:cubicBezTo>
                    <a:pt x="2885866" y="119282"/>
                    <a:pt x="2871773" y="150308"/>
                    <a:pt x="2888974" y="154608"/>
                  </a:cubicBezTo>
                  <a:cubicBezTo>
                    <a:pt x="2906411" y="158967"/>
                    <a:pt x="2909588" y="125159"/>
                    <a:pt x="2919895" y="110435"/>
                  </a:cubicBezTo>
                  <a:cubicBezTo>
                    <a:pt x="2921368" y="131049"/>
                    <a:pt x="2904706" y="165743"/>
                    <a:pt x="2924313" y="172278"/>
                  </a:cubicBezTo>
                  <a:cubicBezTo>
                    <a:pt x="2942473" y="178331"/>
                    <a:pt x="2927518" y="122416"/>
                    <a:pt x="2946400" y="119269"/>
                  </a:cubicBezTo>
                  <a:cubicBezTo>
                    <a:pt x="2962443" y="116595"/>
                    <a:pt x="2949345" y="151664"/>
                    <a:pt x="2950817" y="167861"/>
                  </a:cubicBezTo>
                  <a:cubicBezTo>
                    <a:pt x="2962522" y="156156"/>
                    <a:pt x="2974810" y="140403"/>
                    <a:pt x="2990574" y="132521"/>
                  </a:cubicBezTo>
                  <a:cubicBezTo>
                    <a:pt x="2994739" y="130439"/>
                    <a:pt x="2999409" y="129576"/>
                    <a:pt x="3003826" y="128104"/>
                  </a:cubicBezTo>
                  <a:cubicBezTo>
                    <a:pt x="3011188" y="129576"/>
                    <a:pt x="3018790" y="134895"/>
                    <a:pt x="3025913" y="132521"/>
                  </a:cubicBezTo>
                  <a:cubicBezTo>
                    <a:pt x="3033815" y="129887"/>
                    <a:pt x="3035304" y="115772"/>
                    <a:pt x="3043582" y="114852"/>
                  </a:cubicBezTo>
                  <a:cubicBezTo>
                    <a:pt x="3052115" y="113904"/>
                    <a:pt x="3057823" y="124617"/>
                    <a:pt x="3065669" y="128104"/>
                  </a:cubicBezTo>
                  <a:cubicBezTo>
                    <a:pt x="3071217" y="130570"/>
                    <a:pt x="3077449" y="131049"/>
                    <a:pt x="3083339" y="132521"/>
                  </a:cubicBezTo>
                  <a:cubicBezTo>
                    <a:pt x="3087756" y="125159"/>
                    <a:pt x="3090520" y="116506"/>
                    <a:pt x="3096591" y="110435"/>
                  </a:cubicBezTo>
                  <a:cubicBezTo>
                    <a:pt x="3099884" y="107142"/>
                    <a:pt x="3106550" y="102725"/>
                    <a:pt x="3109843" y="106017"/>
                  </a:cubicBezTo>
                  <a:cubicBezTo>
                    <a:pt x="3116428" y="112602"/>
                    <a:pt x="3115733" y="123686"/>
                    <a:pt x="3118678" y="132521"/>
                  </a:cubicBezTo>
                  <a:cubicBezTo>
                    <a:pt x="3128985" y="125159"/>
                    <a:pt x="3140643" y="119392"/>
                    <a:pt x="3149600" y="110435"/>
                  </a:cubicBezTo>
                  <a:cubicBezTo>
                    <a:pt x="3157108" y="102927"/>
                    <a:pt x="3158774" y="90301"/>
                    <a:pt x="3167269" y="83930"/>
                  </a:cubicBezTo>
                  <a:cubicBezTo>
                    <a:pt x="3183073" y="72077"/>
                    <a:pt x="3220278" y="57426"/>
                    <a:pt x="3220278" y="57426"/>
                  </a:cubicBezTo>
                  <a:cubicBezTo>
                    <a:pt x="3227640" y="69206"/>
                    <a:pt x="3235713" y="80570"/>
                    <a:pt x="3242365" y="92765"/>
                  </a:cubicBezTo>
                  <a:cubicBezTo>
                    <a:pt x="3244595" y="96853"/>
                    <a:pt x="3245053" y="101694"/>
                    <a:pt x="3246782" y="106017"/>
                  </a:cubicBezTo>
                  <a:cubicBezTo>
                    <a:pt x="3250947" y="116429"/>
                    <a:pt x="3254265" y="127323"/>
                    <a:pt x="3260035" y="136939"/>
                  </a:cubicBezTo>
                  <a:cubicBezTo>
                    <a:pt x="3263249" y="142296"/>
                    <a:pt x="3268870" y="145774"/>
                    <a:pt x="3273287" y="150191"/>
                  </a:cubicBezTo>
                  <a:cubicBezTo>
                    <a:pt x="3296760" y="136108"/>
                    <a:pt x="3302877" y="134866"/>
                    <a:pt x="3321878" y="110435"/>
                  </a:cubicBezTo>
                  <a:cubicBezTo>
                    <a:pt x="3324737" y="106759"/>
                    <a:pt x="3324823" y="101600"/>
                    <a:pt x="3326295" y="97182"/>
                  </a:cubicBezTo>
                  <a:cubicBezTo>
                    <a:pt x="3327768" y="119269"/>
                    <a:pt x="3317693" y="145541"/>
                    <a:pt x="3330713" y="163443"/>
                  </a:cubicBezTo>
                  <a:cubicBezTo>
                    <a:pt x="3337695" y="173044"/>
                    <a:pt x="3353694" y="154598"/>
                    <a:pt x="3361635" y="145774"/>
                  </a:cubicBezTo>
                  <a:cubicBezTo>
                    <a:pt x="3367865" y="138852"/>
                    <a:pt x="3367524" y="128104"/>
                    <a:pt x="3370469" y="119269"/>
                  </a:cubicBezTo>
                  <a:cubicBezTo>
                    <a:pt x="3395043" y="156129"/>
                    <a:pt x="3354800" y="105213"/>
                    <a:pt x="3427895" y="110435"/>
                  </a:cubicBezTo>
                  <a:cubicBezTo>
                    <a:pt x="3437747" y="111139"/>
                    <a:pt x="3435221" y="129037"/>
                    <a:pt x="3441148" y="136939"/>
                  </a:cubicBezTo>
                  <a:cubicBezTo>
                    <a:pt x="3444333" y="141186"/>
                    <a:pt x="3449983" y="142829"/>
                    <a:pt x="3454400" y="145774"/>
                  </a:cubicBezTo>
                  <a:cubicBezTo>
                    <a:pt x="3461762" y="144301"/>
                    <a:pt x="3471178" y="146665"/>
                    <a:pt x="3476487" y="141356"/>
                  </a:cubicBezTo>
                  <a:cubicBezTo>
                    <a:pt x="3503972" y="113870"/>
                    <a:pt x="3484830" y="87366"/>
                    <a:pt x="3502991" y="123687"/>
                  </a:cubicBezTo>
                  <a:cubicBezTo>
                    <a:pt x="3510353" y="116325"/>
                    <a:pt x="3518222" y="109436"/>
                    <a:pt x="3525078" y="101600"/>
                  </a:cubicBezTo>
                  <a:cubicBezTo>
                    <a:pt x="3528574" y="97605"/>
                    <a:pt x="3529835" y="84949"/>
                    <a:pt x="3533913" y="88348"/>
                  </a:cubicBezTo>
                  <a:cubicBezTo>
                    <a:pt x="3544030" y="96779"/>
                    <a:pt x="3545692" y="111907"/>
                    <a:pt x="3551582" y="123687"/>
                  </a:cubicBezTo>
                  <a:cubicBezTo>
                    <a:pt x="3639679" y="85932"/>
                    <a:pt x="3526095" y="138097"/>
                    <a:pt x="3609008" y="88348"/>
                  </a:cubicBezTo>
                  <a:cubicBezTo>
                    <a:pt x="3614214" y="85224"/>
                    <a:pt x="3620699" y="84985"/>
                    <a:pt x="3626678" y="83930"/>
                  </a:cubicBezTo>
                  <a:cubicBezTo>
                    <a:pt x="3645750" y="80564"/>
                    <a:pt x="3664962" y="78040"/>
                    <a:pt x="3684104" y="75095"/>
                  </a:cubicBezTo>
                  <a:cubicBezTo>
                    <a:pt x="3750943" y="8256"/>
                    <a:pt x="3671942" y="73682"/>
                    <a:pt x="3715026" y="97182"/>
                  </a:cubicBezTo>
                  <a:cubicBezTo>
                    <a:pt x="3721751" y="100850"/>
                    <a:pt x="3759110" y="75155"/>
                    <a:pt x="3772452" y="66261"/>
                  </a:cubicBezTo>
                  <a:cubicBezTo>
                    <a:pt x="3776869" y="73623"/>
                    <a:pt x="3778927" y="83077"/>
                    <a:pt x="3785704" y="88348"/>
                  </a:cubicBezTo>
                  <a:cubicBezTo>
                    <a:pt x="3816826" y="112553"/>
                    <a:pt x="3825246" y="84758"/>
                    <a:pt x="3851965" y="66261"/>
                  </a:cubicBezTo>
                  <a:cubicBezTo>
                    <a:pt x="3857379" y="62513"/>
                    <a:pt x="3863745" y="60371"/>
                    <a:pt x="3869635" y="57426"/>
                  </a:cubicBezTo>
                  <a:cubicBezTo>
                    <a:pt x="3876707" y="75107"/>
                    <a:pt x="3877963" y="86659"/>
                    <a:pt x="3896139" y="97182"/>
                  </a:cubicBezTo>
                  <a:cubicBezTo>
                    <a:pt x="3917233" y="109394"/>
                    <a:pt x="3962400" y="128104"/>
                    <a:pt x="3962400" y="128104"/>
                  </a:cubicBezTo>
                  <a:cubicBezTo>
                    <a:pt x="3969762" y="136939"/>
                    <a:pt x="3973000" y="155155"/>
                    <a:pt x="3984487" y="154608"/>
                  </a:cubicBezTo>
                  <a:cubicBezTo>
                    <a:pt x="4089322" y="149616"/>
                    <a:pt x="4030074" y="98596"/>
                    <a:pt x="4068417" y="136939"/>
                  </a:cubicBezTo>
                  <a:cubicBezTo>
                    <a:pt x="4126979" y="101803"/>
                    <a:pt x="4055126" y="136942"/>
                    <a:pt x="4112591" y="132521"/>
                  </a:cubicBezTo>
                  <a:cubicBezTo>
                    <a:pt x="4125135" y="131556"/>
                    <a:pt x="4135636" y="121941"/>
                    <a:pt x="4147930" y="119269"/>
                  </a:cubicBezTo>
                  <a:cubicBezTo>
                    <a:pt x="4169704" y="114536"/>
                    <a:pt x="4192104" y="113380"/>
                    <a:pt x="4214191" y="110435"/>
                  </a:cubicBezTo>
                  <a:cubicBezTo>
                    <a:pt x="4218608" y="101600"/>
                    <a:pt x="4218608" y="79513"/>
                    <a:pt x="4227443" y="83930"/>
                  </a:cubicBezTo>
                  <a:cubicBezTo>
                    <a:pt x="4238061" y="89239"/>
                    <a:pt x="4220839" y="114860"/>
                    <a:pt x="4231861" y="119269"/>
                  </a:cubicBezTo>
                  <a:cubicBezTo>
                    <a:pt x="4251195" y="127003"/>
                    <a:pt x="4273071" y="113249"/>
                    <a:pt x="4293704" y="110435"/>
                  </a:cubicBezTo>
                  <a:cubicBezTo>
                    <a:pt x="4305467" y="108831"/>
                    <a:pt x="4317263" y="107490"/>
                    <a:pt x="4329043" y="106017"/>
                  </a:cubicBezTo>
                  <a:cubicBezTo>
                    <a:pt x="4337216" y="109520"/>
                    <a:pt x="4368820" y="125577"/>
                    <a:pt x="4382052" y="123687"/>
                  </a:cubicBezTo>
                  <a:cubicBezTo>
                    <a:pt x="4386175" y="123098"/>
                    <a:pt x="4387942" y="117797"/>
                    <a:pt x="4390887" y="114852"/>
                  </a:cubicBezTo>
                </a:path>
              </a:pathLst>
            </a:custGeom>
            <a:noFill/>
            <a:ln w="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2" name="Textfeld 338">
              <a:extLst>
                <a:ext uri="{FF2B5EF4-FFF2-40B4-BE49-F238E27FC236}">
                  <a16:creationId xmlns:a16="http://schemas.microsoft.com/office/drawing/2014/main" id="{75E95664-DDA1-4A1F-26E0-013930F7DA62}"/>
                </a:ext>
              </a:extLst>
            </p:cNvPr>
            <p:cNvSpPr txBox="1"/>
            <p:nvPr/>
          </p:nvSpPr>
          <p:spPr>
            <a:xfrm>
              <a:off x="6876881" y="2795685"/>
              <a:ext cx="540000" cy="144000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 err="1"/>
                <a:t>Afterglow</a:t>
              </a:r>
              <a:endParaRPr lang="de-DE" sz="1000" dirty="0"/>
            </a:p>
          </p:txBody>
        </p:sp>
        <p:sp>
          <p:nvSpPr>
            <p:cNvPr id="43" name="Textfeld 339">
              <a:extLst>
                <a:ext uri="{FF2B5EF4-FFF2-40B4-BE49-F238E27FC236}">
                  <a16:creationId xmlns:a16="http://schemas.microsoft.com/office/drawing/2014/main" id="{FF8982C2-23DE-653F-4452-61D2FCAB7D14}"/>
                </a:ext>
              </a:extLst>
            </p:cNvPr>
            <p:cNvSpPr txBox="1"/>
            <p:nvPr/>
          </p:nvSpPr>
          <p:spPr>
            <a:xfrm>
              <a:off x="4509533" y="2420888"/>
              <a:ext cx="756000" cy="307777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de-DE" sz="1000" dirty="0"/>
                <a:t>Auto-</a:t>
              </a:r>
              <a:r>
                <a:rPr lang="de-DE" sz="1000" dirty="0" err="1"/>
                <a:t>fluorescence</a:t>
              </a:r>
              <a:endParaRPr lang="de-DE" sz="1000" dirty="0"/>
            </a:p>
          </p:txBody>
        </p:sp>
        <p:sp>
          <p:nvSpPr>
            <p:cNvPr id="44" name="Textfeld 340">
              <a:extLst>
                <a:ext uri="{FF2B5EF4-FFF2-40B4-BE49-F238E27FC236}">
                  <a16:creationId xmlns:a16="http://schemas.microsoft.com/office/drawing/2014/main" id="{E489E486-30E0-B979-4795-2354383F1A73}"/>
                </a:ext>
              </a:extLst>
            </p:cNvPr>
            <p:cNvSpPr txBox="1"/>
            <p:nvPr/>
          </p:nvSpPr>
          <p:spPr>
            <a:xfrm>
              <a:off x="7711189" y="2878849"/>
              <a:ext cx="324000" cy="144000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Noise</a:t>
              </a:r>
            </a:p>
          </p:txBody>
        </p:sp>
        <p:cxnSp>
          <p:nvCxnSpPr>
            <p:cNvPr id="45" name="Gerade Verbindung mit Pfeil 342">
              <a:extLst>
                <a:ext uri="{FF2B5EF4-FFF2-40B4-BE49-F238E27FC236}">
                  <a16:creationId xmlns:a16="http://schemas.microsoft.com/office/drawing/2014/main" id="{A0F63ECA-B287-A634-91F8-C38552ABA11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837458" y="2728665"/>
              <a:ext cx="50075" cy="243549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mit Pfeil 344">
              <a:extLst>
                <a:ext uri="{FF2B5EF4-FFF2-40B4-BE49-F238E27FC236}">
                  <a16:creationId xmlns:a16="http://schemas.microsoft.com/office/drawing/2014/main" id="{2514A8C8-79F3-5420-7A1A-465BCEE173D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783787" y="2942603"/>
              <a:ext cx="89095" cy="76156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mit Pfeil 346">
              <a:extLst>
                <a:ext uri="{FF2B5EF4-FFF2-40B4-BE49-F238E27FC236}">
                  <a16:creationId xmlns:a16="http://schemas.microsoft.com/office/drawing/2014/main" id="{11E0B834-3CAF-E548-BA08-ADB42D4D73F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626557" y="3021500"/>
              <a:ext cx="89095" cy="76156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feld 61">
              <a:extLst>
                <a:ext uri="{FF2B5EF4-FFF2-40B4-BE49-F238E27FC236}">
                  <a16:creationId xmlns:a16="http://schemas.microsoft.com/office/drawing/2014/main" id="{4FC855D8-B832-D7E9-B823-0B4AA30BB286}"/>
                </a:ext>
              </a:extLst>
            </p:cNvPr>
            <p:cNvSpPr txBox="1"/>
            <p:nvPr/>
          </p:nvSpPr>
          <p:spPr>
            <a:xfrm>
              <a:off x="6888088" y="3356992"/>
              <a:ext cx="1368152" cy="153888"/>
            </a:xfrm>
            <a:prstGeom prst="rect">
              <a:avLst/>
            </a:prstGeom>
            <a:noFill/>
            <a:ln w="6350"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Time (</a:t>
              </a:r>
              <a:r>
                <a:rPr lang="de-DE" sz="1000" dirty="0" err="1"/>
                <a:t>many</a:t>
              </a:r>
              <a:r>
                <a:rPr lang="de-DE" sz="1000" dirty="0"/>
                <a:t> </a:t>
              </a:r>
              <a:r>
                <a:rPr lang="de-DE" sz="1000" dirty="0" err="1"/>
                <a:t>seconds</a:t>
              </a:r>
              <a:r>
                <a:rPr lang="de-DE" sz="1000" dirty="0"/>
                <a:t>)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2D2E44D-FF0F-ED3F-7ABA-4B943B4D48BC}"/>
              </a:ext>
            </a:extLst>
          </p:cNvPr>
          <p:cNvGrpSpPr/>
          <p:nvPr/>
        </p:nvGrpSpPr>
        <p:grpSpPr>
          <a:xfrm>
            <a:off x="6275792" y="1342128"/>
            <a:ext cx="5340512" cy="1305880"/>
            <a:chOff x="6275792" y="1342128"/>
            <a:chExt cx="5340512" cy="1305880"/>
          </a:xfrm>
        </p:grpSpPr>
        <p:cxnSp>
          <p:nvCxnSpPr>
            <p:cNvPr id="78" name="Gerade Verbindung mit Pfeil 22">
              <a:extLst>
                <a:ext uri="{FF2B5EF4-FFF2-40B4-BE49-F238E27FC236}">
                  <a16:creationId xmlns:a16="http://schemas.microsoft.com/office/drawing/2014/main" id="{8D516A02-BC2D-B209-AE68-3B306979B41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170859" y="1342128"/>
              <a:ext cx="0" cy="108012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Gerader Verbinder 34">
              <a:extLst>
                <a:ext uri="{FF2B5EF4-FFF2-40B4-BE49-F238E27FC236}">
                  <a16:creationId xmlns:a16="http://schemas.microsoft.com/office/drawing/2014/main" id="{A7A0C931-E8F9-0642-4D43-3670A9607FF9}"/>
                </a:ext>
              </a:extLst>
            </p:cNvPr>
            <p:cNvCxnSpPr>
              <a:cxnSpLocks/>
            </p:cNvCxnSpPr>
            <p:nvPr/>
          </p:nvCxnSpPr>
          <p:spPr>
            <a:xfrm>
              <a:off x="7751792" y="2062128"/>
              <a:ext cx="0" cy="36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Gerader Verbinder 43">
              <a:extLst>
                <a:ext uri="{FF2B5EF4-FFF2-40B4-BE49-F238E27FC236}">
                  <a16:creationId xmlns:a16="http://schemas.microsoft.com/office/drawing/2014/main" id="{6D9FD9D7-454C-AC18-752E-EB8C6E3F2E09}"/>
                </a:ext>
              </a:extLst>
            </p:cNvPr>
            <p:cNvCxnSpPr>
              <a:cxnSpLocks/>
            </p:cNvCxnSpPr>
            <p:nvPr/>
          </p:nvCxnSpPr>
          <p:spPr>
            <a:xfrm>
              <a:off x="9191792" y="1702128"/>
              <a:ext cx="0" cy="720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Gerader Verbinder 6">
              <a:extLst>
                <a:ext uri="{FF2B5EF4-FFF2-40B4-BE49-F238E27FC236}">
                  <a16:creationId xmlns:a16="http://schemas.microsoft.com/office/drawing/2014/main" id="{0E1332B9-F03C-40AF-808D-C99E8CB68076}"/>
                </a:ext>
              </a:extLst>
            </p:cNvPr>
            <p:cNvCxnSpPr/>
            <p:nvPr/>
          </p:nvCxnSpPr>
          <p:spPr>
            <a:xfrm flipV="1">
              <a:off x="7170859" y="2062128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Gerader Verbinder 8">
              <a:extLst>
                <a:ext uri="{FF2B5EF4-FFF2-40B4-BE49-F238E27FC236}">
                  <a16:creationId xmlns:a16="http://schemas.microsoft.com/office/drawing/2014/main" id="{CF1E1311-81CE-A8B8-2CB8-50AE3A912295}"/>
                </a:ext>
              </a:extLst>
            </p:cNvPr>
            <p:cNvCxnSpPr/>
            <p:nvPr/>
          </p:nvCxnSpPr>
          <p:spPr>
            <a:xfrm flipV="1">
              <a:off x="7173893" y="1697005"/>
              <a:ext cx="4373437" cy="0"/>
            </a:xfrm>
            <a:prstGeom prst="line">
              <a:avLst/>
            </a:prstGeom>
            <a:ln w="63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Textfeld 49">
              <a:extLst>
                <a:ext uri="{FF2B5EF4-FFF2-40B4-BE49-F238E27FC236}">
                  <a16:creationId xmlns:a16="http://schemas.microsoft.com/office/drawing/2014/main" id="{49D0E3AD-2609-AEA6-7D8F-7B5C6C8DDE44}"/>
                </a:ext>
              </a:extLst>
            </p:cNvPr>
            <p:cNvSpPr txBox="1"/>
            <p:nvPr/>
          </p:nvSpPr>
          <p:spPr>
            <a:xfrm>
              <a:off x="6527792" y="2332232"/>
              <a:ext cx="625768" cy="15388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0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86" name="Textfeld 51">
              <a:extLst>
                <a:ext uri="{FF2B5EF4-FFF2-40B4-BE49-F238E27FC236}">
                  <a16:creationId xmlns:a16="http://schemas.microsoft.com/office/drawing/2014/main" id="{630286E8-8630-59AE-FF9E-13A6AB6F1EEC}"/>
                </a:ext>
              </a:extLst>
            </p:cNvPr>
            <p:cNvSpPr txBox="1"/>
            <p:nvPr/>
          </p:nvSpPr>
          <p:spPr>
            <a:xfrm>
              <a:off x="6275792" y="1987500"/>
              <a:ext cx="864000" cy="1800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1× 10</a:t>
              </a:r>
              <a:r>
                <a:rPr lang="de-DE" sz="1000" baseline="30000" dirty="0"/>
                <a:t>2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87" name="Textfeld 52">
              <a:extLst>
                <a:ext uri="{FF2B5EF4-FFF2-40B4-BE49-F238E27FC236}">
                  <a16:creationId xmlns:a16="http://schemas.microsoft.com/office/drawing/2014/main" id="{8EC59B2F-8401-9FC1-90CC-19D76F74473E}"/>
                </a:ext>
              </a:extLst>
            </p:cNvPr>
            <p:cNvSpPr txBox="1"/>
            <p:nvPr/>
          </p:nvSpPr>
          <p:spPr>
            <a:xfrm>
              <a:off x="6275792" y="1602912"/>
              <a:ext cx="864000" cy="1800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1× 10</a:t>
              </a:r>
              <a:r>
                <a:rPr lang="de-DE" sz="1000" baseline="30000" dirty="0"/>
                <a:t>4 </a:t>
              </a:r>
              <a:r>
                <a:rPr lang="de-DE" sz="1000" dirty="0" err="1"/>
                <a:t>photons</a:t>
              </a:r>
              <a:endParaRPr lang="de-DE" sz="1000" dirty="0"/>
            </a:p>
          </p:txBody>
        </p:sp>
        <p:sp>
          <p:nvSpPr>
            <p:cNvPr id="89" name="Textfeld 143">
              <a:extLst>
                <a:ext uri="{FF2B5EF4-FFF2-40B4-BE49-F238E27FC236}">
                  <a16:creationId xmlns:a16="http://schemas.microsoft.com/office/drawing/2014/main" id="{504C3E31-00B3-3411-ADF8-A3A51FFAD51D}"/>
                </a:ext>
              </a:extLst>
            </p:cNvPr>
            <p:cNvSpPr txBox="1"/>
            <p:nvPr/>
          </p:nvSpPr>
          <p:spPr>
            <a:xfrm>
              <a:off x="7593909" y="1522128"/>
              <a:ext cx="322971" cy="153888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+100</a:t>
              </a:r>
            </a:p>
          </p:txBody>
        </p:sp>
        <p:sp>
          <p:nvSpPr>
            <p:cNvPr id="90" name="Textfeld 144">
              <a:extLst>
                <a:ext uri="{FF2B5EF4-FFF2-40B4-BE49-F238E27FC236}">
                  <a16:creationId xmlns:a16="http://schemas.microsoft.com/office/drawing/2014/main" id="{9F6ACF64-3521-1AFC-0FA8-A1B2F18555C9}"/>
                </a:ext>
              </a:extLst>
            </p:cNvPr>
            <p:cNvSpPr txBox="1"/>
            <p:nvPr/>
          </p:nvSpPr>
          <p:spPr>
            <a:xfrm>
              <a:off x="8970419" y="1522128"/>
              <a:ext cx="449782" cy="153888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+10000</a:t>
              </a:r>
            </a:p>
          </p:txBody>
        </p:sp>
        <p:sp>
          <p:nvSpPr>
            <p:cNvPr id="91" name="Textfeld 147">
              <a:extLst>
                <a:ext uri="{FF2B5EF4-FFF2-40B4-BE49-F238E27FC236}">
                  <a16:creationId xmlns:a16="http://schemas.microsoft.com/office/drawing/2014/main" id="{009E811D-0DAF-CF34-8AE1-054F2681D40E}"/>
                </a:ext>
              </a:extLst>
            </p:cNvPr>
            <p:cNvSpPr txBox="1"/>
            <p:nvPr/>
          </p:nvSpPr>
          <p:spPr>
            <a:xfrm>
              <a:off x="10565929" y="1522128"/>
              <a:ext cx="144000" cy="14400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/>
                <a:t>+1</a:t>
              </a:r>
            </a:p>
          </p:txBody>
        </p:sp>
        <p:cxnSp>
          <p:nvCxnSpPr>
            <p:cNvPr id="93" name="Gerade Verbindung mit Pfeil 23">
              <a:extLst>
                <a:ext uri="{FF2B5EF4-FFF2-40B4-BE49-F238E27FC236}">
                  <a16:creationId xmlns:a16="http://schemas.microsoft.com/office/drawing/2014/main" id="{7AB723B8-E454-63AB-C29E-37DF3E0491A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170859" y="2422144"/>
              <a:ext cx="4445445" cy="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Gerader Verbinder 7">
              <a:extLst>
                <a:ext uri="{FF2B5EF4-FFF2-40B4-BE49-F238E27FC236}">
                  <a16:creationId xmlns:a16="http://schemas.microsoft.com/office/drawing/2014/main" id="{5A80A78F-B441-5A22-30C2-C825ED4D5572}"/>
                </a:ext>
              </a:extLst>
            </p:cNvPr>
            <p:cNvCxnSpPr>
              <a:cxnSpLocks/>
            </p:cNvCxnSpPr>
            <p:nvPr/>
          </p:nvCxnSpPr>
          <p:spPr>
            <a:xfrm>
              <a:off x="10631792" y="2347548"/>
              <a:ext cx="0" cy="72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5114AAB9-BD37-D55A-DEFC-12FB9078454D}"/>
                </a:ext>
              </a:extLst>
            </p:cNvPr>
            <p:cNvGrpSpPr/>
            <p:nvPr/>
          </p:nvGrpSpPr>
          <p:grpSpPr>
            <a:xfrm>
              <a:off x="7750639" y="2422128"/>
              <a:ext cx="2882722" cy="225880"/>
              <a:chOff x="8058914" y="2813176"/>
              <a:chExt cx="2882722" cy="225880"/>
            </a:xfrm>
          </p:grpSpPr>
          <p:cxnSp>
            <p:nvCxnSpPr>
              <p:cNvPr id="180" name="Gerader Verbinder 36">
                <a:extLst>
                  <a:ext uri="{FF2B5EF4-FFF2-40B4-BE49-F238E27FC236}">
                    <a16:creationId xmlns:a16="http://schemas.microsoft.com/office/drawing/2014/main" id="{67C27FC9-1822-8C5C-C632-83926042DC9E}"/>
                  </a:ext>
                </a:extLst>
              </p:cNvPr>
              <p:cNvCxnSpPr/>
              <p:nvPr/>
            </p:nvCxnSpPr>
            <p:spPr>
              <a:xfrm>
                <a:off x="8060067" y="2813176"/>
                <a:ext cx="0" cy="108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Gerader Verbinder 37">
                <a:extLst>
                  <a:ext uri="{FF2B5EF4-FFF2-40B4-BE49-F238E27FC236}">
                    <a16:creationId xmlns:a16="http://schemas.microsoft.com/office/drawing/2014/main" id="{024040B2-71FA-55E5-8BCA-1A706BDFC1FC}"/>
                  </a:ext>
                </a:extLst>
              </p:cNvPr>
              <p:cNvCxnSpPr/>
              <p:nvPr/>
            </p:nvCxnSpPr>
            <p:spPr>
              <a:xfrm>
                <a:off x="9500067" y="2813176"/>
                <a:ext cx="0" cy="108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Gerader Verbinder 38">
                <a:extLst>
                  <a:ext uri="{FF2B5EF4-FFF2-40B4-BE49-F238E27FC236}">
                    <a16:creationId xmlns:a16="http://schemas.microsoft.com/office/drawing/2014/main" id="{F7665A10-6D6A-A2BD-D5AC-277C49BFB79A}"/>
                  </a:ext>
                </a:extLst>
              </p:cNvPr>
              <p:cNvCxnSpPr/>
              <p:nvPr/>
            </p:nvCxnSpPr>
            <p:spPr>
              <a:xfrm>
                <a:off x="10941636" y="2813176"/>
                <a:ext cx="0" cy="108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Gerade Verbindung mit Pfeil 41">
                <a:extLst>
                  <a:ext uri="{FF2B5EF4-FFF2-40B4-BE49-F238E27FC236}">
                    <a16:creationId xmlns:a16="http://schemas.microsoft.com/office/drawing/2014/main" id="{680F10AF-F508-65EF-2B94-B3E978254D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058914" y="2885176"/>
                <a:ext cx="1440000" cy="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Gerade Verbindung mit Pfeil 42">
                <a:extLst>
                  <a:ext uri="{FF2B5EF4-FFF2-40B4-BE49-F238E27FC236}">
                    <a16:creationId xmlns:a16="http://schemas.microsoft.com/office/drawing/2014/main" id="{F502CB99-C13C-FCD4-F847-E8B41D181AD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498524" y="2886631"/>
                <a:ext cx="1440000" cy="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Textfeld 44">
                <a:extLst>
                  <a:ext uri="{FF2B5EF4-FFF2-40B4-BE49-F238E27FC236}">
                    <a16:creationId xmlns:a16="http://schemas.microsoft.com/office/drawing/2014/main" id="{2C9F0F5C-D8E9-3545-AB40-65D1E0418385}"/>
                  </a:ext>
                </a:extLst>
              </p:cNvPr>
              <p:cNvSpPr txBox="1"/>
              <p:nvPr/>
            </p:nvSpPr>
            <p:spPr>
              <a:xfrm>
                <a:off x="8068460" y="2885176"/>
                <a:ext cx="1426951" cy="1538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de-DE" sz="1000" dirty="0"/>
                  <a:t>10 </a:t>
                </a:r>
                <a:r>
                  <a:rPr lang="de-DE" sz="1000" dirty="0" err="1"/>
                  <a:t>ms</a:t>
                </a:r>
                <a:endParaRPr lang="de-DE" sz="1000" dirty="0"/>
              </a:p>
            </p:txBody>
          </p:sp>
          <p:sp>
            <p:nvSpPr>
              <p:cNvPr id="186" name="Textfeld 46">
                <a:extLst>
                  <a:ext uri="{FF2B5EF4-FFF2-40B4-BE49-F238E27FC236}">
                    <a16:creationId xmlns:a16="http://schemas.microsoft.com/office/drawing/2014/main" id="{DECC1C7D-4C6E-690A-F62D-A8CCB3E83AA3}"/>
                  </a:ext>
                </a:extLst>
              </p:cNvPr>
              <p:cNvSpPr txBox="1"/>
              <p:nvPr/>
            </p:nvSpPr>
            <p:spPr>
              <a:xfrm>
                <a:off x="9506238" y="2885176"/>
                <a:ext cx="1426951" cy="1538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de-DE" sz="1000" dirty="0"/>
                  <a:t>10 </a:t>
                </a:r>
                <a:r>
                  <a:rPr lang="de-DE" sz="1000" dirty="0" err="1"/>
                  <a:t>ms</a:t>
                </a:r>
                <a:endParaRPr lang="de-DE" sz="1000" dirty="0"/>
              </a:p>
            </p:txBody>
          </p:sp>
        </p:grp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D25A9CA-2A0C-8F88-7408-F6868CAE396D}"/>
              </a:ext>
            </a:extLst>
          </p:cNvPr>
          <p:cNvGrpSpPr/>
          <p:nvPr/>
        </p:nvGrpSpPr>
        <p:grpSpPr>
          <a:xfrm>
            <a:off x="6299986" y="2683032"/>
            <a:ext cx="5936482" cy="1303287"/>
            <a:chOff x="6299986" y="2683032"/>
            <a:chExt cx="5936482" cy="1303287"/>
          </a:xfrm>
        </p:grpSpPr>
        <p:grpSp>
          <p:nvGrpSpPr>
            <p:cNvPr id="67" name="Gruppieren 50">
              <a:extLst>
                <a:ext uri="{FF2B5EF4-FFF2-40B4-BE49-F238E27FC236}">
                  <a16:creationId xmlns:a16="http://schemas.microsoft.com/office/drawing/2014/main" id="{3F37567A-3B9A-3890-AC4C-65F2DED53722}"/>
                </a:ext>
              </a:extLst>
            </p:cNvPr>
            <p:cNvGrpSpPr/>
            <p:nvPr/>
          </p:nvGrpSpPr>
          <p:grpSpPr>
            <a:xfrm>
              <a:off x="7191310" y="2899136"/>
              <a:ext cx="5045158" cy="748987"/>
              <a:chOff x="6279518" y="2781008"/>
              <a:chExt cx="5045158" cy="748987"/>
            </a:xfrm>
          </p:grpSpPr>
          <p:grpSp>
            <p:nvGrpSpPr>
              <p:cNvPr id="68" name="Gruppieren 172">
                <a:extLst>
                  <a:ext uri="{FF2B5EF4-FFF2-40B4-BE49-F238E27FC236}">
                    <a16:creationId xmlns:a16="http://schemas.microsoft.com/office/drawing/2014/main" id="{2DA56D8C-67CE-F2AD-ABF7-3C48B7D08542}"/>
                  </a:ext>
                </a:extLst>
              </p:cNvPr>
              <p:cNvGrpSpPr/>
              <p:nvPr/>
            </p:nvGrpSpPr>
            <p:grpSpPr>
              <a:xfrm>
                <a:off x="6279518" y="2837990"/>
                <a:ext cx="5045158" cy="692005"/>
                <a:chOff x="6274515" y="2842402"/>
                <a:chExt cx="5045158" cy="692005"/>
              </a:xfrm>
            </p:grpSpPr>
            <p:sp>
              <p:nvSpPr>
                <p:cNvPr id="73" name="Freihandform: Form 45">
                  <a:extLst>
                    <a:ext uri="{FF2B5EF4-FFF2-40B4-BE49-F238E27FC236}">
                      <a16:creationId xmlns:a16="http://schemas.microsoft.com/office/drawing/2014/main" id="{66EE5465-51BA-285F-BA82-6831F560DEDD}"/>
                    </a:ext>
                  </a:extLst>
                </p:cNvPr>
                <p:cNvSpPr/>
                <p:nvPr/>
              </p:nvSpPr>
              <p:spPr>
                <a:xfrm>
                  <a:off x="6274515" y="3462407"/>
                  <a:ext cx="1383322" cy="72000"/>
                </a:xfrm>
                <a:custGeom>
                  <a:avLst/>
                  <a:gdLst>
                    <a:gd name="connsiteX0" fmla="*/ 0 w 4390887"/>
                    <a:gd name="connsiteY0" fmla="*/ 57426 h 172735"/>
                    <a:gd name="connsiteX1" fmla="*/ 13252 w 4390887"/>
                    <a:gd name="connsiteY1" fmla="*/ 22087 h 172735"/>
                    <a:gd name="connsiteX2" fmla="*/ 17669 w 4390887"/>
                    <a:gd name="connsiteY2" fmla="*/ 4417 h 172735"/>
                    <a:gd name="connsiteX3" fmla="*/ 30922 w 4390887"/>
                    <a:gd name="connsiteY3" fmla="*/ 0 h 172735"/>
                    <a:gd name="connsiteX4" fmla="*/ 44174 w 4390887"/>
                    <a:gd name="connsiteY4" fmla="*/ 53008 h 172735"/>
                    <a:gd name="connsiteX5" fmla="*/ 53008 w 4390887"/>
                    <a:gd name="connsiteY5" fmla="*/ 70678 h 172735"/>
                    <a:gd name="connsiteX6" fmla="*/ 66261 w 4390887"/>
                    <a:gd name="connsiteY6" fmla="*/ 61843 h 172735"/>
                    <a:gd name="connsiteX7" fmla="*/ 70678 w 4390887"/>
                    <a:gd name="connsiteY7" fmla="*/ 83930 h 172735"/>
                    <a:gd name="connsiteX8" fmla="*/ 79513 w 4390887"/>
                    <a:gd name="connsiteY8" fmla="*/ 119269 h 172735"/>
                    <a:gd name="connsiteX9" fmla="*/ 83930 w 4390887"/>
                    <a:gd name="connsiteY9" fmla="*/ 145774 h 172735"/>
                    <a:gd name="connsiteX10" fmla="*/ 101600 w 4390887"/>
                    <a:gd name="connsiteY10" fmla="*/ 114852 h 172735"/>
                    <a:gd name="connsiteX11" fmla="*/ 106017 w 4390887"/>
                    <a:gd name="connsiteY11" fmla="*/ 79513 h 172735"/>
                    <a:gd name="connsiteX12" fmla="*/ 110435 w 4390887"/>
                    <a:gd name="connsiteY12" fmla="*/ 17669 h 172735"/>
                    <a:gd name="connsiteX13" fmla="*/ 128104 w 4390887"/>
                    <a:gd name="connsiteY13" fmla="*/ 53008 h 172735"/>
                    <a:gd name="connsiteX14" fmla="*/ 132522 w 4390887"/>
                    <a:gd name="connsiteY14" fmla="*/ 66261 h 172735"/>
                    <a:gd name="connsiteX15" fmla="*/ 145774 w 4390887"/>
                    <a:gd name="connsiteY15" fmla="*/ 57426 h 172735"/>
                    <a:gd name="connsiteX16" fmla="*/ 150191 w 4390887"/>
                    <a:gd name="connsiteY16" fmla="*/ 88348 h 172735"/>
                    <a:gd name="connsiteX17" fmla="*/ 154608 w 4390887"/>
                    <a:gd name="connsiteY17" fmla="*/ 101600 h 172735"/>
                    <a:gd name="connsiteX18" fmla="*/ 159026 w 4390887"/>
                    <a:gd name="connsiteY18" fmla="*/ 88348 h 172735"/>
                    <a:gd name="connsiteX19" fmla="*/ 185530 w 4390887"/>
                    <a:gd name="connsiteY19" fmla="*/ 39756 h 172735"/>
                    <a:gd name="connsiteX20" fmla="*/ 189948 w 4390887"/>
                    <a:gd name="connsiteY20" fmla="*/ 83930 h 172735"/>
                    <a:gd name="connsiteX21" fmla="*/ 198782 w 4390887"/>
                    <a:gd name="connsiteY21" fmla="*/ 101600 h 172735"/>
                    <a:gd name="connsiteX22" fmla="*/ 212035 w 4390887"/>
                    <a:gd name="connsiteY22" fmla="*/ 79513 h 172735"/>
                    <a:gd name="connsiteX23" fmla="*/ 234122 w 4390887"/>
                    <a:gd name="connsiteY23" fmla="*/ 141356 h 172735"/>
                    <a:gd name="connsiteX24" fmla="*/ 247374 w 4390887"/>
                    <a:gd name="connsiteY24" fmla="*/ 132521 h 172735"/>
                    <a:gd name="connsiteX25" fmla="*/ 287130 w 4390887"/>
                    <a:gd name="connsiteY25" fmla="*/ 101600 h 172735"/>
                    <a:gd name="connsiteX26" fmla="*/ 291548 w 4390887"/>
                    <a:gd name="connsiteY26" fmla="*/ 57426 h 172735"/>
                    <a:gd name="connsiteX27" fmla="*/ 295965 w 4390887"/>
                    <a:gd name="connsiteY27" fmla="*/ 39756 h 172735"/>
                    <a:gd name="connsiteX28" fmla="*/ 300382 w 4390887"/>
                    <a:gd name="connsiteY28" fmla="*/ 97182 h 172735"/>
                    <a:gd name="connsiteX29" fmla="*/ 331304 w 4390887"/>
                    <a:gd name="connsiteY29" fmla="*/ 79513 h 172735"/>
                    <a:gd name="connsiteX30" fmla="*/ 344556 w 4390887"/>
                    <a:gd name="connsiteY30" fmla="*/ 57426 h 172735"/>
                    <a:gd name="connsiteX31" fmla="*/ 348974 w 4390887"/>
                    <a:gd name="connsiteY31" fmla="*/ 110435 h 172735"/>
                    <a:gd name="connsiteX32" fmla="*/ 357808 w 4390887"/>
                    <a:gd name="connsiteY32" fmla="*/ 123687 h 172735"/>
                    <a:gd name="connsiteX33" fmla="*/ 375478 w 4390887"/>
                    <a:gd name="connsiteY33" fmla="*/ 101600 h 172735"/>
                    <a:gd name="connsiteX34" fmla="*/ 393148 w 4390887"/>
                    <a:gd name="connsiteY34" fmla="*/ 57426 h 172735"/>
                    <a:gd name="connsiteX35" fmla="*/ 397565 w 4390887"/>
                    <a:gd name="connsiteY35" fmla="*/ 97182 h 172735"/>
                    <a:gd name="connsiteX36" fmla="*/ 401982 w 4390887"/>
                    <a:gd name="connsiteY36" fmla="*/ 128104 h 172735"/>
                    <a:gd name="connsiteX37" fmla="*/ 415235 w 4390887"/>
                    <a:gd name="connsiteY37" fmla="*/ 141356 h 172735"/>
                    <a:gd name="connsiteX38" fmla="*/ 424069 w 4390887"/>
                    <a:gd name="connsiteY38" fmla="*/ 119269 h 172735"/>
                    <a:gd name="connsiteX39" fmla="*/ 441739 w 4390887"/>
                    <a:gd name="connsiteY39" fmla="*/ 61843 h 172735"/>
                    <a:gd name="connsiteX40" fmla="*/ 454991 w 4390887"/>
                    <a:gd name="connsiteY40" fmla="*/ 97182 h 172735"/>
                    <a:gd name="connsiteX41" fmla="*/ 477078 w 4390887"/>
                    <a:gd name="connsiteY41" fmla="*/ 79513 h 172735"/>
                    <a:gd name="connsiteX42" fmla="*/ 490330 w 4390887"/>
                    <a:gd name="connsiteY42" fmla="*/ 30921 h 172735"/>
                    <a:gd name="connsiteX43" fmla="*/ 494748 w 4390887"/>
                    <a:gd name="connsiteY43" fmla="*/ 92765 h 172735"/>
                    <a:gd name="connsiteX44" fmla="*/ 503582 w 4390887"/>
                    <a:gd name="connsiteY44" fmla="*/ 106017 h 172735"/>
                    <a:gd name="connsiteX45" fmla="*/ 530087 w 4390887"/>
                    <a:gd name="connsiteY45" fmla="*/ 132521 h 172735"/>
                    <a:gd name="connsiteX46" fmla="*/ 552174 w 4390887"/>
                    <a:gd name="connsiteY46" fmla="*/ 114852 h 172735"/>
                    <a:gd name="connsiteX47" fmla="*/ 565426 w 4390887"/>
                    <a:gd name="connsiteY47" fmla="*/ 79513 h 172735"/>
                    <a:gd name="connsiteX48" fmla="*/ 583095 w 4390887"/>
                    <a:gd name="connsiteY48" fmla="*/ 145774 h 172735"/>
                    <a:gd name="connsiteX49" fmla="*/ 600765 w 4390887"/>
                    <a:gd name="connsiteY49" fmla="*/ 101600 h 172735"/>
                    <a:gd name="connsiteX50" fmla="*/ 622852 w 4390887"/>
                    <a:gd name="connsiteY50" fmla="*/ 39756 h 172735"/>
                    <a:gd name="connsiteX51" fmla="*/ 649356 w 4390887"/>
                    <a:gd name="connsiteY51" fmla="*/ 70678 h 172735"/>
                    <a:gd name="connsiteX52" fmla="*/ 662608 w 4390887"/>
                    <a:gd name="connsiteY52" fmla="*/ 79513 h 172735"/>
                    <a:gd name="connsiteX53" fmla="*/ 697948 w 4390887"/>
                    <a:gd name="connsiteY53" fmla="*/ 66261 h 172735"/>
                    <a:gd name="connsiteX54" fmla="*/ 706782 w 4390887"/>
                    <a:gd name="connsiteY54" fmla="*/ 53008 h 172735"/>
                    <a:gd name="connsiteX55" fmla="*/ 715617 w 4390887"/>
                    <a:gd name="connsiteY55" fmla="*/ 110435 h 172735"/>
                    <a:gd name="connsiteX56" fmla="*/ 720035 w 4390887"/>
                    <a:gd name="connsiteY56" fmla="*/ 132521 h 172735"/>
                    <a:gd name="connsiteX57" fmla="*/ 733287 w 4390887"/>
                    <a:gd name="connsiteY57" fmla="*/ 101600 h 172735"/>
                    <a:gd name="connsiteX58" fmla="*/ 750956 w 4390887"/>
                    <a:gd name="connsiteY58" fmla="*/ 48591 h 172735"/>
                    <a:gd name="connsiteX59" fmla="*/ 755374 w 4390887"/>
                    <a:gd name="connsiteY59" fmla="*/ 106017 h 172735"/>
                    <a:gd name="connsiteX60" fmla="*/ 777461 w 4390887"/>
                    <a:gd name="connsiteY60" fmla="*/ 88348 h 172735"/>
                    <a:gd name="connsiteX61" fmla="*/ 790713 w 4390887"/>
                    <a:gd name="connsiteY61" fmla="*/ 75095 h 172735"/>
                    <a:gd name="connsiteX62" fmla="*/ 803965 w 4390887"/>
                    <a:gd name="connsiteY62" fmla="*/ 97182 h 172735"/>
                    <a:gd name="connsiteX63" fmla="*/ 830469 w 4390887"/>
                    <a:gd name="connsiteY63" fmla="*/ 88348 h 172735"/>
                    <a:gd name="connsiteX64" fmla="*/ 852556 w 4390887"/>
                    <a:gd name="connsiteY64" fmla="*/ 150191 h 172735"/>
                    <a:gd name="connsiteX65" fmla="*/ 901148 w 4390887"/>
                    <a:gd name="connsiteY65" fmla="*/ 83930 h 172735"/>
                    <a:gd name="connsiteX66" fmla="*/ 905565 w 4390887"/>
                    <a:gd name="connsiteY66" fmla="*/ 61843 h 172735"/>
                    <a:gd name="connsiteX67" fmla="*/ 909982 w 4390887"/>
                    <a:gd name="connsiteY67" fmla="*/ 106017 h 172735"/>
                    <a:gd name="connsiteX68" fmla="*/ 905565 w 4390887"/>
                    <a:gd name="connsiteY68" fmla="*/ 119269 h 172735"/>
                    <a:gd name="connsiteX69" fmla="*/ 932069 w 4390887"/>
                    <a:gd name="connsiteY69" fmla="*/ 75095 h 172735"/>
                    <a:gd name="connsiteX70" fmla="*/ 936487 w 4390887"/>
                    <a:gd name="connsiteY70" fmla="*/ 106017 h 172735"/>
                    <a:gd name="connsiteX71" fmla="*/ 958574 w 4390887"/>
                    <a:gd name="connsiteY71" fmla="*/ 97182 h 172735"/>
                    <a:gd name="connsiteX72" fmla="*/ 985078 w 4390887"/>
                    <a:gd name="connsiteY72" fmla="*/ 101600 h 172735"/>
                    <a:gd name="connsiteX73" fmla="*/ 998330 w 4390887"/>
                    <a:gd name="connsiteY73" fmla="*/ 119269 h 172735"/>
                    <a:gd name="connsiteX74" fmla="*/ 1011582 w 4390887"/>
                    <a:gd name="connsiteY74" fmla="*/ 114852 h 172735"/>
                    <a:gd name="connsiteX75" fmla="*/ 1042504 w 4390887"/>
                    <a:gd name="connsiteY75" fmla="*/ 101600 h 172735"/>
                    <a:gd name="connsiteX76" fmla="*/ 1064591 w 4390887"/>
                    <a:gd name="connsiteY76" fmla="*/ 75095 h 172735"/>
                    <a:gd name="connsiteX77" fmla="*/ 1086678 w 4390887"/>
                    <a:gd name="connsiteY77" fmla="*/ 106017 h 172735"/>
                    <a:gd name="connsiteX78" fmla="*/ 1122017 w 4390887"/>
                    <a:gd name="connsiteY78" fmla="*/ 110435 h 172735"/>
                    <a:gd name="connsiteX79" fmla="*/ 1152939 w 4390887"/>
                    <a:gd name="connsiteY79" fmla="*/ 92765 h 172735"/>
                    <a:gd name="connsiteX80" fmla="*/ 1170608 w 4390887"/>
                    <a:gd name="connsiteY80" fmla="*/ 83930 h 172735"/>
                    <a:gd name="connsiteX81" fmla="*/ 1197113 w 4390887"/>
                    <a:gd name="connsiteY81" fmla="*/ 88348 h 172735"/>
                    <a:gd name="connsiteX82" fmla="*/ 1219200 w 4390887"/>
                    <a:gd name="connsiteY82" fmla="*/ 92765 h 172735"/>
                    <a:gd name="connsiteX83" fmla="*/ 1250122 w 4390887"/>
                    <a:gd name="connsiteY83" fmla="*/ 75095 h 172735"/>
                    <a:gd name="connsiteX84" fmla="*/ 1303130 w 4390887"/>
                    <a:gd name="connsiteY84" fmla="*/ 97182 h 172735"/>
                    <a:gd name="connsiteX85" fmla="*/ 1334052 w 4390887"/>
                    <a:gd name="connsiteY85" fmla="*/ 106017 h 172735"/>
                    <a:gd name="connsiteX86" fmla="*/ 1351722 w 4390887"/>
                    <a:gd name="connsiteY86" fmla="*/ 110435 h 172735"/>
                    <a:gd name="connsiteX87" fmla="*/ 1387061 w 4390887"/>
                    <a:gd name="connsiteY87" fmla="*/ 123687 h 172735"/>
                    <a:gd name="connsiteX88" fmla="*/ 1444487 w 4390887"/>
                    <a:gd name="connsiteY88" fmla="*/ 61843 h 172735"/>
                    <a:gd name="connsiteX89" fmla="*/ 1453322 w 4390887"/>
                    <a:gd name="connsiteY89" fmla="*/ 106017 h 172735"/>
                    <a:gd name="connsiteX90" fmla="*/ 1462156 w 4390887"/>
                    <a:gd name="connsiteY90" fmla="*/ 119269 h 172735"/>
                    <a:gd name="connsiteX91" fmla="*/ 1497495 w 4390887"/>
                    <a:gd name="connsiteY91" fmla="*/ 79513 h 172735"/>
                    <a:gd name="connsiteX92" fmla="*/ 1532835 w 4390887"/>
                    <a:gd name="connsiteY92" fmla="*/ 57426 h 172735"/>
                    <a:gd name="connsiteX93" fmla="*/ 1541669 w 4390887"/>
                    <a:gd name="connsiteY93" fmla="*/ 83930 h 172735"/>
                    <a:gd name="connsiteX94" fmla="*/ 1572591 w 4390887"/>
                    <a:gd name="connsiteY94" fmla="*/ 79513 h 172735"/>
                    <a:gd name="connsiteX95" fmla="*/ 1581426 w 4390887"/>
                    <a:gd name="connsiteY95" fmla="*/ 66261 h 172735"/>
                    <a:gd name="connsiteX96" fmla="*/ 1585843 w 4390887"/>
                    <a:gd name="connsiteY96" fmla="*/ 83930 h 172735"/>
                    <a:gd name="connsiteX97" fmla="*/ 1590261 w 4390887"/>
                    <a:gd name="connsiteY97" fmla="*/ 106017 h 172735"/>
                    <a:gd name="connsiteX98" fmla="*/ 1616765 w 4390887"/>
                    <a:gd name="connsiteY98" fmla="*/ 83930 h 172735"/>
                    <a:gd name="connsiteX99" fmla="*/ 1638852 w 4390887"/>
                    <a:gd name="connsiteY99" fmla="*/ 110435 h 172735"/>
                    <a:gd name="connsiteX100" fmla="*/ 1669774 w 4390887"/>
                    <a:gd name="connsiteY100" fmla="*/ 101600 h 172735"/>
                    <a:gd name="connsiteX101" fmla="*/ 1674191 w 4390887"/>
                    <a:gd name="connsiteY101" fmla="*/ 119269 h 172735"/>
                    <a:gd name="connsiteX102" fmla="*/ 1678608 w 4390887"/>
                    <a:gd name="connsiteY102" fmla="*/ 132521 h 172735"/>
                    <a:gd name="connsiteX103" fmla="*/ 1705113 w 4390887"/>
                    <a:gd name="connsiteY103" fmla="*/ 92765 h 172735"/>
                    <a:gd name="connsiteX104" fmla="*/ 1718365 w 4390887"/>
                    <a:gd name="connsiteY104" fmla="*/ 110435 h 172735"/>
                    <a:gd name="connsiteX105" fmla="*/ 1722782 w 4390887"/>
                    <a:gd name="connsiteY105" fmla="*/ 132521 h 172735"/>
                    <a:gd name="connsiteX106" fmla="*/ 1753704 w 4390887"/>
                    <a:gd name="connsiteY106" fmla="*/ 110435 h 172735"/>
                    <a:gd name="connsiteX107" fmla="*/ 1784626 w 4390887"/>
                    <a:gd name="connsiteY107" fmla="*/ 66261 h 172735"/>
                    <a:gd name="connsiteX108" fmla="*/ 1819965 w 4390887"/>
                    <a:gd name="connsiteY108" fmla="*/ 79513 h 172735"/>
                    <a:gd name="connsiteX109" fmla="*/ 1837635 w 4390887"/>
                    <a:gd name="connsiteY109" fmla="*/ 132521 h 172735"/>
                    <a:gd name="connsiteX110" fmla="*/ 1846469 w 4390887"/>
                    <a:gd name="connsiteY110" fmla="*/ 150191 h 172735"/>
                    <a:gd name="connsiteX111" fmla="*/ 1899478 w 4390887"/>
                    <a:gd name="connsiteY111" fmla="*/ 83930 h 172735"/>
                    <a:gd name="connsiteX112" fmla="*/ 1939235 w 4390887"/>
                    <a:gd name="connsiteY112" fmla="*/ 17669 h 172735"/>
                    <a:gd name="connsiteX113" fmla="*/ 1943652 w 4390887"/>
                    <a:gd name="connsiteY113" fmla="*/ 110435 h 172735"/>
                    <a:gd name="connsiteX114" fmla="*/ 1970156 w 4390887"/>
                    <a:gd name="connsiteY114" fmla="*/ 70678 h 172735"/>
                    <a:gd name="connsiteX115" fmla="*/ 1983408 w 4390887"/>
                    <a:gd name="connsiteY115" fmla="*/ 53008 h 172735"/>
                    <a:gd name="connsiteX116" fmla="*/ 1987826 w 4390887"/>
                    <a:gd name="connsiteY116" fmla="*/ 119269 h 172735"/>
                    <a:gd name="connsiteX117" fmla="*/ 2009913 w 4390887"/>
                    <a:gd name="connsiteY117" fmla="*/ 101600 h 172735"/>
                    <a:gd name="connsiteX118" fmla="*/ 2036417 w 4390887"/>
                    <a:gd name="connsiteY118" fmla="*/ 123687 h 172735"/>
                    <a:gd name="connsiteX119" fmla="*/ 2067339 w 4390887"/>
                    <a:gd name="connsiteY119" fmla="*/ 114852 h 172735"/>
                    <a:gd name="connsiteX120" fmla="*/ 2102678 w 4390887"/>
                    <a:gd name="connsiteY120" fmla="*/ 119269 h 172735"/>
                    <a:gd name="connsiteX121" fmla="*/ 2138017 w 4390887"/>
                    <a:gd name="connsiteY121" fmla="*/ 110435 h 172735"/>
                    <a:gd name="connsiteX122" fmla="*/ 2164522 w 4390887"/>
                    <a:gd name="connsiteY122" fmla="*/ 136939 h 172735"/>
                    <a:gd name="connsiteX123" fmla="*/ 2191026 w 4390887"/>
                    <a:gd name="connsiteY123" fmla="*/ 123687 h 172735"/>
                    <a:gd name="connsiteX124" fmla="*/ 2208695 w 4390887"/>
                    <a:gd name="connsiteY124" fmla="*/ 141356 h 172735"/>
                    <a:gd name="connsiteX125" fmla="*/ 2239617 w 4390887"/>
                    <a:gd name="connsiteY125" fmla="*/ 88348 h 172735"/>
                    <a:gd name="connsiteX126" fmla="*/ 2244035 w 4390887"/>
                    <a:gd name="connsiteY126" fmla="*/ 128104 h 172735"/>
                    <a:gd name="connsiteX127" fmla="*/ 2270539 w 4390887"/>
                    <a:gd name="connsiteY127" fmla="*/ 92765 h 172735"/>
                    <a:gd name="connsiteX128" fmla="*/ 2297043 w 4390887"/>
                    <a:gd name="connsiteY128" fmla="*/ 39756 h 172735"/>
                    <a:gd name="connsiteX129" fmla="*/ 2323548 w 4390887"/>
                    <a:gd name="connsiteY129" fmla="*/ 88348 h 172735"/>
                    <a:gd name="connsiteX130" fmla="*/ 2332382 w 4390887"/>
                    <a:gd name="connsiteY130" fmla="*/ 114852 h 172735"/>
                    <a:gd name="connsiteX131" fmla="*/ 2398643 w 4390887"/>
                    <a:gd name="connsiteY131" fmla="*/ 48591 h 172735"/>
                    <a:gd name="connsiteX132" fmla="*/ 2416313 w 4390887"/>
                    <a:gd name="connsiteY132" fmla="*/ 75095 h 172735"/>
                    <a:gd name="connsiteX133" fmla="*/ 2442817 w 4390887"/>
                    <a:gd name="connsiteY133" fmla="*/ 79513 h 172735"/>
                    <a:gd name="connsiteX134" fmla="*/ 2473739 w 4390887"/>
                    <a:gd name="connsiteY134" fmla="*/ 92765 h 172735"/>
                    <a:gd name="connsiteX135" fmla="*/ 2486991 w 4390887"/>
                    <a:gd name="connsiteY135" fmla="*/ 123687 h 172735"/>
                    <a:gd name="connsiteX136" fmla="*/ 2535582 w 4390887"/>
                    <a:gd name="connsiteY136" fmla="*/ 88348 h 172735"/>
                    <a:gd name="connsiteX137" fmla="*/ 2606261 w 4390887"/>
                    <a:gd name="connsiteY137" fmla="*/ 83930 h 172735"/>
                    <a:gd name="connsiteX138" fmla="*/ 2637182 w 4390887"/>
                    <a:gd name="connsiteY138" fmla="*/ 128104 h 172735"/>
                    <a:gd name="connsiteX139" fmla="*/ 2663687 w 4390887"/>
                    <a:gd name="connsiteY139" fmla="*/ 110435 h 172735"/>
                    <a:gd name="connsiteX140" fmla="*/ 2681356 w 4390887"/>
                    <a:gd name="connsiteY140" fmla="*/ 97182 h 172735"/>
                    <a:gd name="connsiteX141" fmla="*/ 2699026 w 4390887"/>
                    <a:gd name="connsiteY141" fmla="*/ 128104 h 172735"/>
                    <a:gd name="connsiteX142" fmla="*/ 2703443 w 4390887"/>
                    <a:gd name="connsiteY142" fmla="*/ 101600 h 172735"/>
                    <a:gd name="connsiteX143" fmla="*/ 2725530 w 4390887"/>
                    <a:gd name="connsiteY143" fmla="*/ 132521 h 172735"/>
                    <a:gd name="connsiteX144" fmla="*/ 2760869 w 4390887"/>
                    <a:gd name="connsiteY144" fmla="*/ 88348 h 172735"/>
                    <a:gd name="connsiteX145" fmla="*/ 2769704 w 4390887"/>
                    <a:gd name="connsiteY145" fmla="*/ 75095 h 172735"/>
                    <a:gd name="connsiteX146" fmla="*/ 2791791 w 4390887"/>
                    <a:gd name="connsiteY146" fmla="*/ 66261 h 172735"/>
                    <a:gd name="connsiteX147" fmla="*/ 2800626 w 4390887"/>
                    <a:gd name="connsiteY147" fmla="*/ 154608 h 172735"/>
                    <a:gd name="connsiteX148" fmla="*/ 2822713 w 4390887"/>
                    <a:gd name="connsiteY148" fmla="*/ 88348 h 172735"/>
                    <a:gd name="connsiteX149" fmla="*/ 2835965 w 4390887"/>
                    <a:gd name="connsiteY149" fmla="*/ 53008 h 172735"/>
                    <a:gd name="connsiteX150" fmla="*/ 2840382 w 4390887"/>
                    <a:gd name="connsiteY150" fmla="*/ 110435 h 172735"/>
                    <a:gd name="connsiteX151" fmla="*/ 2844800 w 4390887"/>
                    <a:gd name="connsiteY151" fmla="*/ 132521 h 172735"/>
                    <a:gd name="connsiteX152" fmla="*/ 2880139 w 4390887"/>
                    <a:gd name="connsiteY152" fmla="*/ 35339 h 172735"/>
                    <a:gd name="connsiteX153" fmla="*/ 2884556 w 4390887"/>
                    <a:gd name="connsiteY153" fmla="*/ 101600 h 172735"/>
                    <a:gd name="connsiteX154" fmla="*/ 2888974 w 4390887"/>
                    <a:gd name="connsiteY154" fmla="*/ 154608 h 172735"/>
                    <a:gd name="connsiteX155" fmla="*/ 2919895 w 4390887"/>
                    <a:gd name="connsiteY155" fmla="*/ 110435 h 172735"/>
                    <a:gd name="connsiteX156" fmla="*/ 2924313 w 4390887"/>
                    <a:gd name="connsiteY156" fmla="*/ 172278 h 172735"/>
                    <a:gd name="connsiteX157" fmla="*/ 2946400 w 4390887"/>
                    <a:gd name="connsiteY157" fmla="*/ 119269 h 172735"/>
                    <a:gd name="connsiteX158" fmla="*/ 2950817 w 4390887"/>
                    <a:gd name="connsiteY158" fmla="*/ 167861 h 172735"/>
                    <a:gd name="connsiteX159" fmla="*/ 2990574 w 4390887"/>
                    <a:gd name="connsiteY159" fmla="*/ 132521 h 172735"/>
                    <a:gd name="connsiteX160" fmla="*/ 3003826 w 4390887"/>
                    <a:gd name="connsiteY160" fmla="*/ 128104 h 172735"/>
                    <a:gd name="connsiteX161" fmla="*/ 3025913 w 4390887"/>
                    <a:gd name="connsiteY161" fmla="*/ 132521 h 172735"/>
                    <a:gd name="connsiteX162" fmla="*/ 3043582 w 4390887"/>
                    <a:gd name="connsiteY162" fmla="*/ 114852 h 172735"/>
                    <a:gd name="connsiteX163" fmla="*/ 3065669 w 4390887"/>
                    <a:gd name="connsiteY163" fmla="*/ 128104 h 172735"/>
                    <a:gd name="connsiteX164" fmla="*/ 3083339 w 4390887"/>
                    <a:gd name="connsiteY164" fmla="*/ 132521 h 172735"/>
                    <a:gd name="connsiteX165" fmla="*/ 3096591 w 4390887"/>
                    <a:gd name="connsiteY165" fmla="*/ 110435 h 172735"/>
                    <a:gd name="connsiteX166" fmla="*/ 3109843 w 4390887"/>
                    <a:gd name="connsiteY166" fmla="*/ 106017 h 172735"/>
                    <a:gd name="connsiteX167" fmla="*/ 3118678 w 4390887"/>
                    <a:gd name="connsiteY167" fmla="*/ 132521 h 172735"/>
                    <a:gd name="connsiteX168" fmla="*/ 3149600 w 4390887"/>
                    <a:gd name="connsiteY168" fmla="*/ 110435 h 172735"/>
                    <a:gd name="connsiteX169" fmla="*/ 3167269 w 4390887"/>
                    <a:gd name="connsiteY169" fmla="*/ 83930 h 172735"/>
                    <a:gd name="connsiteX170" fmla="*/ 3220278 w 4390887"/>
                    <a:gd name="connsiteY170" fmla="*/ 57426 h 172735"/>
                    <a:gd name="connsiteX171" fmla="*/ 3242365 w 4390887"/>
                    <a:gd name="connsiteY171" fmla="*/ 92765 h 172735"/>
                    <a:gd name="connsiteX172" fmla="*/ 3246782 w 4390887"/>
                    <a:gd name="connsiteY172" fmla="*/ 106017 h 172735"/>
                    <a:gd name="connsiteX173" fmla="*/ 3260035 w 4390887"/>
                    <a:gd name="connsiteY173" fmla="*/ 136939 h 172735"/>
                    <a:gd name="connsiteX174" fmla="*/ 3273287 w 4390887"/>
                    <a:gd name="connsiteY174" fmla="*/ 150191 h 172735"/>
                    <a:gd name="connsiteX175" fmla="*/ 3321878 w 4390887"/>
                    <a:gd name="connsiteY175" fmla="*/ 110435 h 172735"/>
                    <a:gd name="connsiteX176" fmla="*/ 3326295 w 4390887"/>
                    <a:gd name="connsiteY176" fmla="*/ 97182 h 172735"/>
                    <a:gd name="connsiteX177" fmla="*/ 3330713 w 4390887"/>
                    <a:gd name="connsiteY177" fmla="*/ 163443 h 172735"/>
                    <a:gd name="connsiteX178" fmla="*/ 3361635 w 4390887"/>
                    <a:gd name="connsiteY178" fmla="*/ 145774 h 172735"/>
                    <a:gd name="connsiteX179" fmla="*/ 3370469 w 4390887"/>
                    <a:gd name="connsiteY179" fmla="*/ 119269 h 172735"/>
                    <a:gd name="connsiteX180" fmla="*/ 3427895 w 4390887"/>
                    <a:gd name="connsiteY180" fmla="*/ 110435 h 172735"/>
                    <a:gd name="connsiteX181" fmla="*/ 3441148 w 4390887"/>
                    <a:gd name="connsiteY181" fmla="*/ 136939 h 172735"/>
                    <a:gd name="connsiteX182" fmla="*/ 3454400 w 4390887"/>
                    <a:gd name="connsiteY182" fmla="*/ 145774 h 172735"/>
                    <a:gd name="connsiteX183" fmla="*/ 3476487 w 4390887"/>
                    <a:gd name="connsiteY183" fmla="*/ 141356 h 172735"/>
                    <a:gd name="connsiteX184" fmla="*/ 3502991 w 4390887"/>
                    <a:gd name="connsiteY184" fmla="*/ 123687 h 172735"/>
                    <a:gd name="connsiteX185" fmla="*/ 3525078 w 4390887"/>
                    <a:gd name="connsiteY185" fmla="*/ 101600 h 172735"/>
                    <a:gd name="connsiteX186" fmla="*/ 3533913 w 4390887"/>
                    <a:gd name="connsiteY186" fmla="*/ 88348 h 172735"/>
                    <a:gd name="connsiteX187" fmla="*/ 3551582 w 4390887"/>
                    <a:gd name="connsiteY187" fmla="*/ 123687 h 172735"/>
                    <a:gd name="connsiteX188" fmla="*/ 3609008 w 4390887"/>
                    <a:gd name="connsiteY188" fmla="*/ 88348 h 172735"/>
                    <a:gd name="connsiteX189" fmla="*/ 3626678 w 4390887"/>
                    <a:gd name="connsiteY189" fmla="*/ 83930 h 172735"/>
                    <a:gd name="connsiteX190" fmla="*/ 3684104 w 4390887"/>
                    <a:gd name="connsiteY190" fmla="*/ 75095 h 172735"/>
                    <a:gd name="connsiteX191" fmla="*/ 3715026 w 4390887"/>
                    <a:gd name="connsiteY191" fmla="*/ 97182 h 172735"/>
                    <a:gd name="connsiteX192" fmla="*/ 3772452 w 4390887"/>
                    <a:gd name="connsiteY192" fmla="*/ 66261 h 172735"/>
                    <a:gd name="connsiteX193" fmla="*/ 3785704 w 4390887"/>
                    <a:gd name="connsiteY193" fmla="*/ 88348 h 172735"/>
                    <a:gd name="connsiteX194" fmla="*/ 3851965 w 4390887"/>
                    <a:gd name="connsiteY194" fmla="*/ 66261 h 172735"/>
                    <a:gd name="connsiteX195" fmla="*/ 3869635 w 4390887"/>
                    <a:gd name="connsiteY195" fmla="*/ 57426 h 172735"/>
                    <a:gd name="connsiteX196" fmla="*/ 3896139 w 4390887"/>
                    <a:gd name="connsiteY196" fmla="*/ 97182 h 172735"/>
                    <a:gd name="connsiteX197" fmla="*/ 3962400 w 4390887"/>
                    <a:gd name="connsiteY197" fmla="*/ 128104 h 172735"/>
                    <a:gd name="connsiteX198" fmla="*/ 3984487 w 4390887"/>
                    <a:gd name="connsiteY198" fmla="*/ 154608 h 172735"/>
                    <a:gd name="connsiteX199" fmla="*/ 4068417 w 4390887"/>
                    <a:gd name="connsiteY199" fmla="*/ 136939 h 172735"/>
                    <a:gd name="connsiteX200" fmla="*/ 4112591 w 4390887"/>
                    <a:gd name="connsiteY200" fmla="*/ 132521 h 172735"/>
                    <a:gd name="connsiteX201" fmla="*/ 4147930 w 4390887"/>
                    <a:gd name="connsiteY201" fmla="*/ 119269 h 172735"/>
                    <a:gd name="connsiteX202" fmla="*/ 4214191 w 4390887"/>
                    <a:gd name="connsiteY202" fmla="*/ 110435 h 172735"/>
                    <a:gd name="connsiteX203" fmla="*/ 4227443 w 4390887"/>
                    <a:gd name="connsiteY203" fmla="*/ 83930 h 172735"/>
                    <a:gd name="connsiteX204" fmla="*/ 4231861 w 4390887"/>
                    <a:gd name="connsiteY204" fmla="*/ 119269 h 172735"/>
                    <a:gd name="connsiteX205" fmla="*/ 4293704 w 4390887"/>
                    <a:gd name="connsiteY205" fmla="*/ 110435 h 172735"/>
                    <a:gd name="connsiteX206" fmla="*/ 4329043 w 4390887"/>
                    <a:gd name="connsiteY206" fmla="*/ 106017 h 172735"/>
                    <a:gd name="connsiteX207" fmla="*/ 4382052 w 4390887"/>
                    <a:gd name="connsiteY207" fmla="*/ 123687 h 172735"/>
                    <a:gd name="connsiteX208" fmla="*/ 4390887 w 4390887"/>
                    <a:gd name="connsiteY208" fmla="*/ 114852 h 1727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</a:cxnLst>
                  <a:rect l="l" t="t" r="r" b="b"/>
                  <a:pathLst>
                    <a:path w="4390887" h="172735">
                      <a:moveTo>
                        <a:pt x="0" y="57426"/>
                      </a:moveTo>
                      <a:cubicBezTo>
                        <a:pt x="4669" y="45753"/>
                        <a:pt x="9789" y="34208"/>
                        <a:pt x="13252" y="22087"/>
                      </a:cubicBezTo>
                      <a:cubicBezTo>
                        <a:pt x="14920" y="16249"/>
                        <a:pt x="13876" y="9158"/>
                        <a:pt x="17669" y="4417"/>
                      </a:cubicBezTo>
                      <a:cubicBezTo>
                        <a:pt x="20578" y="781"/>
                        <a:pt x="26504" y="1472"/>
                        <a:pt x="30922" y="0"/>
                      </a:cubicBezTo>
                      <a:cubicBezTo>
                        <a:pt x="35339" y="17669"/>
                        <a:pt x="38742" y="35624"/>
                        <a:pt x="44174" y="53008"/>
                      </a:cubicBezTo>
                      <a:cubicBezTo>
                        <a:pt x="46138" y="59293"/>
                        <a:pt x="46894" y="68232"/>
                        <a:pt x="53008" y="70678"/>
                      </a:cubicBezTo>
                      <a:cubicBezTo>
                        <a:pt x="57938" y="72650"/>
                        <a:pt x="61843" y="64788"/>
                        <a:pt x="66261" y="61843"/>
                      </a:cubicBezTo>
                      <a:cubicBezTo>
                        <a:pt x="67733" y="69205"/>
                        <a:pt x="68990" y="76614"/>
                        <a:pt x="70678" y="83930"/>
                      </a:cubicBezTo>
                      <a:cubicBezTo>
                        <a:pt x="73408" y="95761"/>
                        <a:pt x="77517" y="107292"/>
                        <a:pt x="79513" y="119269"/>
                      </a:cubicBezTo>
                      <a:lnTo>
                        <a:pt x="83930" y="145774"/>
                      </a:lnTo>
                      <a:cubicBezTo>
                        <a:pt x="89820" y="135467"/>
                        <a:pt x="97846" y="126114"/>
                        <a:pt x="101600" y="114852"/>
                      </a:cubicBezTo>
                      <a:cubicBezTo>
                        <a:pt x="105354" y="103590"/>
                        <a:pt x="104942" y="91336"/>
                        <a:pt x="106017" y="79513"/>
                      </a:cubicBezTo>
                      <a:cubicBezTo>
                        <a:pt x="107888" y="58931"/>
                        <a:pt x="108962" y="38284"/>
                        <a:pt x="110435" y="17669"/>
                      </a:cubicBezTo>
                      <a:cubicBezTo>
                        <a:pt x="116325" y="29449"/>
                        <a:pt x="122654" y="41018"/>
                        <a:pt x="128104" y="53008"/>
                      </a:cubicBezTo>
                      <a:cubicBezTo>
                        <a:pt x="130031" y="57247"/>
                        <a:pt x="128004" y="65131"/>
                        <a:pt x="132522" y="66261"/>
                      </a:cubicBezTo>
                      <a:cubicBezTo>
                        <a:pt x="137672" y="67549"/>
                        <a:pt x="141357" y="60371"/>
                        <a:pt x="145774" y="57426"/>
                      </a:cubicBezTo>
                      <a:cubicBezTo>
                        <a:pt x="147246" y="67733"/>
                        <a:pt x="148149" y="78138"/>
                        <a:pt x="150191" y="88348"/>
                      </a:cubicBezTo>
                      <a:cubicBezTo>
                        <a:pt x="151104" y="92914"/>
                        <a:pt x="149952" y="101600"/>
                        <a:pt x="154608" y="101600"/>
                      </a:cubicBezTo>
                      <a:cubicBezTo>
                        <a:pt x="159264" y="101600"/>
                        <a:pt x="156796" y="92436"/>
                        <a:pt x="159026" y="88348"/>
                      </a:cubicBezTo>
                      <a:cubicBezTo>
                        <a:pt x="188490" y="34332"/>
                        <a:pt x="175075" y="71123"/>
                        <a:pt x="185530" y="39756"/>
                      </a:cubicBezTo>
                      <a:cubicBezTo>
                        <a:pt x="187003" y="54481"/>
                        <a:pt x="186847" y="69460"/>
                        <a:pt x="189948" y="83930"/>
                      </a:cubicBezTo>
                      <a:cubicBezTo>
                        <a:pt x="191328" y="90369"/>
                        <a:pt x="192325" y="102891"/>
                        <a:pt x="198782" y="101600"/>
                      </a:cubicBezTo>
                      <a:cubicBezTo>
                        <a:pt x="207201" y="99916"/>
                        <a:pt x="207617" y="86875"/>
                        <a:pt x="212035" y="79513"/>
                      </a:cubicBezTo>
                      <a:cubicBezTo>
                        <a:pt x="214380" y="98271"/>
                        <a:pt x="212898" y="129229"/>
                        <a:pt x="234122" y="141356"/>
                      </a:cubicBezTo>
                      <a:cubicBezTo>
                        <a:pt x="238732" y="143990"/>
                        <a:pt x="242957" y="135466"/>
                        <a:pt x="247374" y="132521"/>
                      </a:cubicBezTo>
                      <a:cubicBezTo>
                        <a:pt x="291217" y="-20931"/>
                        <a:pt x="280674" y="-33995"/>
                        <a:pt x="287130" y="101600"/>
                      </a:cubicBezTo>
                      <a:cubicBezTo>
                        <a:pt x="288603" y="86875"/>
                        <a:pt x="289455" y="72075"/>
                        <a:pt x="291548" y="57426"/>
                      </a:cubicBezTo>
                      <a:cubicBezTo>
                        <a:pt x="292407" y="51416"/>
                        <a:pt x="294648" y="33829"/>
                        <a:pt x="295965" y="39756"/>
                      </a:cubicBezTo>
                      <a:cubicBezTo>
                        <a:pt x="300129" y="58497"/>
                        <a:pt x="298910" y="78040"/>
                        <a:pt x="300382" y="97182"/>
                      </a:cubicBezTo>
                      <a:cubicBezTo>
                        <a:pt x="310689" y="91292"/>
                        <a:pt x="322480" y="87454"/>
                        <a:pt x="331304" y="79513"/>
                      </a:cubicBezTo>
                      <a:cubicBezTo>
                        <a:pt x="337686" y="73769"/>
                        <a:pt x="340296" y="49971"/>
                        <a:pt x="344556" y="57426"/>
                      </a:cubicBezTo>
                      <a:cubicBezTo>
                        <a:pt x="353353" y="72821"/>
                        <a:pt x="345497" y="93048"/>
                        <a:pt x="348974" y="110435"/>
                      </a:cubicBezTo>
                      <a:cubicBezTo>
                        <a:pt x="350015" y="115641"/>
                        <a:pt x="354863" y="119270"/>
                        <a:pt x="357808" y="123687"/>
                      </a:cubicBezTo>
                      <a:cubicBezTo>
                        <a:pt x="363698" y="116325"/>
                        <a:pt x="370248" y="109445"/>
                        <a:pt x="375478" y="101600"/>
                      </a:cubicBezTo>
                      <a:cubicBezTo>
                        <a:pt x="384144" y="88601"/>
                        <a:pt x="388359" y="71792"/>
                        <a:pt x="393148" y="57426"/>
                      </a:cubicBezTo>
                      <a:cubicBezTo>
                        <a:pt x="394620" y="70678"/>
                        <a:pt x="395911" y="83951"/>
                        <a:pt x="397565" y="97182"/>
                      </a:cubicBezTo>
                      <a:cubicBezTo>
                        <a:pt x="398856" y="107514"/>
                        <a:pt x="398115" y="118437"/>
                        <a:pt x="401982" y="128104"/>
                      </a:cubicBezTo>
                      <a:cubicBezTo>
                        <a:pt x="404302" y="133904"/>
                        <a:pt x="410817" y="136939"/>
                        <a:pt x="415235" y="141356"/>
                      </a:cubicBezTo>
                      <a:cubicBezTo>
                        <a:pt x="418180" y="133994"/>
                        <a:pt x="421562" y="126791"/>
                        <a:pt x="424069" y="119269"/>
                      </a:cubicBezTo>
                      <a:cubicBezTo>
                        <a:pt x="430402" y="100269"/>
                        <a:pt x="425442" y="73484"/>
                        <a:pt x="441739" y="61843"/>
                      </a:cubicBezTo>
                      <a:cubicBezTo>
                        <a:pt x="451976" y="54531"/>
                        <a:pt x="450574" y="85402"/>
                        <a:pt x="454991" y="97182"/>
                      </a:cubicBezTo>
                      <a:cubicBezTo>
                        <a:pt x="462353" y="91292"/>
                        <a:pt x="472641" y="87832"/>
                        <a:pt x="477078" y="79513"/>
                      </a:cubicBezTo>
                      <a:cubicBezTo>
                        <a:pt x="484979" y="64699"/>
                        <a:pt x="476899" y="20848"/>
                        <a:pt x="490330" y="30921"/>
                      </a:cubicBezTo>
                      <a:cubicBezTo>
                        <a:pt x="506864" y="43321"/>
                        <a:pt x="491156" y="72412"/>
                        <a:pt x="494748" y="92765"/>
                      </a:cubicBezTo>
                      <a:cubicBezTo>
                        <a:pt x="495671" y="97993"/>
                        <a:pt x="500637" y="101600"/>
                        <a:pt x="503582" y="106017"/>
                      </a:cubicBezTo>
                      <a:cubicBezTo>
                        <a:pt x="542715" y="47320"/>
                        <a:pt x="500061" y="98206"/>
                        <a:pt x="530087" y="132521"/>
                      </a:cubicBezTo>
                      <a:cubicBezTo>
                        <a:pt x="536296" y="139616"/>
                        <a:pt x="544812" y="120742"/>
                        <a:pt x="552174" y="114852"/>
                      </a:cubicBezTo>
                      <a:cubicBezTo>
                        <a:pt x="556591" y="103072"/>
                        <a:pt x="562375" y="91718"/>
                        <a:pt x="565426" y="79513"/>
                      </a:cubicBezTo>
                      <a:cubicBezTo>
                        <a:pt x="582573" y="10923"/>
                        <a:pt x="569024" y="-44198"/>
                        <a:pt x="583095" y="145774"/>
                      </a:cubicBezTo>
                      <a:cubicBezTo>
                        <a:pt x="588985" y="131049"/>
                        <a:pt x="595750" y="116645"/>
                        <a:pt x="600765" y="101600"/>
                      </a:cubicBezTo>
                      <a:cubicBezTo>
                        <a:pt x="623228" y="34213"/>
                        <a:pt x="595033" y="95397"/>
                        <a:pt x="622852" y="39756"/>
                      </a:cubicBezTo>
                      <a:cubicBezTo>
                        <a:pt x="631111" y="138877"/>
                        <a:pt x="612983" y="84318"/>
                        <a:pt x="649356" y="70678"/>
                      </a:cubicBezTo>
                      <a:cubicBezTo>
                        <a:pt x="654327" y="68814"/>
                        <a:pt x="658191" y="76568"/>
                        <a:pt x="662608" y="79513"/>
                      </a:cubicBezTo>
                      <a:cubicBezTo>
                        <a:pt x="674493" y="76541"/>
                        <a:pt x="688051" y="74509"/>
                        <a:pt x="697948" y="66261"/>
                      </a:cubicBezTo>
                      <a:cubicBezTo>
                        <a:pt x="702027" y="62862"/>
                        <a:pt x="703837" y="57426"/>
                        <a:pt x="706782" y="53008"/>
                      </a:cubicBezTo>
                      <a:cubicBezTo>
                        <a:pt x="716733" y="82860"/>
                        <a:pt x="708024" y="53490"/>
                        <a:pt x="715617" y="110435"/>
                      </a:cubicBezTo>
                      <a:cubicBezTo>
                        <a:pt x="716609" y="117877"/>
                        <a:pt x="718562" y="125159"/>
                        <a:pt x="720035" y="132521"/>
                      </a:cubicBezTo>
                      <a:cubicBezTo>
                        <a:pt x="724452" y="122214"/>
                        <a:pt x="729410" y="112122"/>
                        <a:pt x="733287" y="101600"/>
                      </a:cubicBezTo>
                      <a:cubicBezTo>
                        <a:pt x="739726" y="84123"/>
                        <a:pt x="732692" y="44939"/>
                        <a:pt x="750956" y="48591"/>
                      </a:cubicBezTo>
                      <a:cubicBezTo>
                        <a:pt x="769782" y="52356"/>
                        <a:pt x="753901" y="86875"/>
                        <a:pt x="755374" y="106017"/>
                      </a:cubicBezTo>
                      <a:cubicBezTo>
                        <a:pt x="762736" y="100127"/>
                        <a:pt x="770366" y="94557"/>
                        <a:pt x="777461" y="88348"/>
                      </a:cubicBezTo>
                      <a:cubicBezTo>
                        <a:pt x="782163" y="84234"/>
                        <a:pt x="784786" y="73120"/>
                        <a:pt x="790713" y="75095"/>
                      </a:cubicBezTo>
                      <a:cubicBezTo>
                        <a:pt x="798858" y="77810"/>
                        <a:pt x="799548" y="89820"/>
                        <a:pt x="803965" y="97182"/>
                      </a:cubicBezTo>
                      <a:cubicBezTo>
                        <a:pt x="812800" y="94237"/>
                        <a:pt x="822328" y="83825"/>
                        <a:pt x="830469" y="88348"/>
                      </a:cubicBezTo>
                      <a:cubicBezTo>
                        <a:pt x="837396" y="92196"/>
                        <a:pt x="850726" y="143785"/>
                        <a:pt x="852556" y="150191"/>
                      </a:cubicBezTo>
                      <a:cubicBezTo>
                        <a:pt x="880499" y="122249"/>
                        <a:pt x="884255" y="123348"/>
                        <a:pt x="901148" y="83930"/>
                      </a:cubicBezTo>
                      <a:cubicBezTo>
                        <a:pt x="904106" y="77029"/>
                        <a:pt x="904093" y="69205"/>
                        <a:pt x="905565" y="61843"/>
                      </a:cubicBezTo>
                      <a:cubicBezTo>
                        <a:pt x="907037" y="76568"/>
                        <a:pt x="909982" y="91219"/>
                        <a:pt x="909982" y="106017"/>
                      </a:cubicBezTo>
                      <a:cubicBezTo>
                        <a:pt x="909982" y="110673"/>
                        <a:pt x="902859" y="123058"/>
                        <a:pt x="905565" y="119269"/>
                      </a:cubicBezTo>
                      <a:cubicBezTo>
                        <a:pt x="915546" y="105296"/>
                        <a:pt x="923234" y="89820"/>
                        <a:pt x="932069" y="75095"/>
                      </a:cubicBezTo>
                      <a:cubicBezTo>
                        <a:pt x="933542" y="85402"/>
                        <a:pt x="926075" y="106017"/>
                        <a:pt x="936487" y="106017"/>
                      </a:cubicBezTo>
                      <a:cubicBezTo>
                        <a:pt x="965370" y="106017"/>
                        <a:pt x="947091" y="39774"/>
                        <a:pt x="958574" y="97182"/>
                      </a:cubicBezTo>
                      <a:cubicBezTo>
                        <a:pt x="994822" y="46436"/>
                        <a:pt x="972285" y="63220"/>
                        <a:pt x="985078" y="101600"/>
                      </a:cubicBezTo>
                      <a:cubicBezTo>
                        <a:pt x="987406" y="108584"/>
                        <a:pt x="993913" y="113379"/>
                        <a:pt x="998330" y="119269"/>
                      </a:cubicBezTo>
                      <a:cubicBezTo>
                        <a:pt x="1002747" y="117797"/>
                        <a:pt x="1008673" y="118488"/>
                        <a:pt x="1011582" y="114852"/>
                      </a:cubicBezTo>
                      <a:cubicBezTo>
                        <a:pt x="1041635" y="77285"/>
                        <a:pt x="1026759" y="54366"/>
                        <a:pt x="1042504" y="101600"/>
                      </a:cubicBezTo>
                      <a:cubicBezTo>
                        <a:pt x="1049866" y="92765"/>
                        <a:pt x="1058417" y="84798"/>
                        <a:pt x="1064591" y="75095"/>
                      </a:cubicBezTo>
                      <a:cubicBezTo>
                        <a:pt x="1082790" y="46496"/>
                        <a:pt x="1065532" y="21430"/>
                        <a:pt x="1086678" y="106017"/>
                      </a:cubicBezTo>
                      <a:cubicBezTo>
                        <a:pt x="1150076" y="55301"/>
                        <a:pt x="1072400" y="105474"/>
                        <a:pt x="1122017" y="110435"/>
                      </a:cubicBezTo>
                      <a:cubicBezTo>
                        <a:pt x="1133830" y="111616"/>
                        <a:pt x="1142632" y="98655"/>
                        <a:pt x="1152939" y="92765"/>
                      </a:cubicBezTo>
                      <a:cubicBezTo>
                        <a:pt x="1171332" y="9996"/>
                        <a:pt x="1152334" y="65655"/>
                        <a:pt x="1170608" y="83930"/>
                      </a:cubicBezTo>
                      <a:cubicBezTo>
                        <a:pt x="1176941" y="90264"/>
                        <a:pt x="1188278" y="86875"/>
                        <a:pt x="1197113" y="88348"/>
                      </a:cubicBezTo>
                      <a:cubicBezTo>
                        <a:pt x="1241885" y="21187"/>
                        <a:pt x="1192367" y="82703"/>
                        <a:pt x="1219200" y="92765"/>
                      </a:cubicBezTo>
                      <a:cubicBezTo>
                        <a:pt x="1230316" y="96933"/>
                        <a:pt x="1239815" y="80985"/>
                        <a:pt x="1250122" y="75095"/>
                      </a:cubicBezTo>
                      <a:cubicBezTo>
                        <a:pt x="1277873" y="130599"/>
                        <a:pt x="1258812" y="128838"/>
                        <a:pt x="1303130" y="97182"/>
                      </a:cubicBezTo>
                      <a:cubicBezTo>
                        <a:pt x="1351168" y="9115"/>
                        <a:pt x="1315380" y="53735"/>
                        <a:pt x="1334052" y="106017"/>
                      </a:cubicBezTo>
                      <a:cubicBezTo>
                        <a:pt x="1336094" y="111735"/>
                        <a:pt x="1345832" y="108962"/>
                        <a:pt x="1351722" y="110435"/>
                      </a:cubicBezTo>
                      <a:cubicBezTo>
                        <a:pt x="1401576" y="35650"/>
                        <a:pt x="1332107" y="123687"/>
                        <a:pt x="1387061" y="123687"/>
                      </a:cubicBezTo>
                      <a:cubicBezTo>
                        <a:pt x="1410317" y="123687"/>
                        <a:pt x="1432875" y="81197"/>
                        <a:pt x="1444487" y="61843"/>
                      </a:cubicBezTo>
                      <a:cubicBezTo>
                        <a:pt x="1447432" y="76568"/>
                        <a:pt x="1448906" y="91665"/>
                        <a:pt x="1453322" y="106017"/>
                      </a:cubicBezTo>
                      <a:cubicBezTo>
                        <a:pt x="1454883" y="111091"/>
                        <a:pt x="1457604" y="122000"/>
                        <a:pt x="1462156" y="119269"/>
                      </a:cubicBezTo>
                      <a:cubicBezTo>
                        <a:pt x="1477360" y="110147"/>
                        <a:pt x="1485715" y="92765"/>
                        <a:pt x="1497495" y="79513"/>
                      </a:cubicBezTo>
                      <a:cubicBezTo>
                        <a:pt x="1518200" y="131274"/>
                        <a:pt x="1490357" y="78666"/>
                        <a:pt x="1532835" y="57426"/>
                      </a:cubicBezTo>
                      <a:cubicBezTo>
                        <a:pt x="1541164" y="53261"/>
                        <a:pt x="1538724" y="75095"/>
                        <a:pt x="1541669" y="83930"/>
                      </a:cubicBezTo>
                      <a:cubicBezTo>
                        <a:pt x="1551976" y="82458"/>
                        <a:pt x="1563076" y="83742"/>
                        <a:pt x="1572591" y="79513"/>
                      </a:cubicBezTo>
                      <a:cubicBezTo>
                        <a:pt x="1577442" y="77357"/>
                        <a:pt x="1576389" y="64582"/>
                        <a:pt x="1581426" y="66261"/>
                      </a:cubicBezTo>
                      <a:cubicBezTo>
                        <a:pt x="1587185" y="68181"/>
                        <a:pt x="1584526" y="78004"/>
                        <a:pt x="1585843" y="83930"/>
                      </a:cubicBezTo>
                      <a:cubicBezTo>
                        <a:pt x="1587472" y="91259"/>
                        <a:pt x="1588788" y="98655"/>
                        <a:pt x="1590261" y="106017"/>
                      </a:cubicBezTo>
                      <a:cubicBezTo>
                        <a:pt x="1599096" y="98655"/>
                        <a:pt x="1609483" y="92831"/>
                        <a:pt x="1616765" y="83930"/>
                      </a:cubicBezTo>
                      <a:cubicBezTo>
                        <a:pt x="1640318" y="55143"/>
                        <a:pt x="1624240" y="22766"/>
                        <a:pt x="1638852" y="110435"/>
                      </a:cubicBezTo>
                      <a:cubicBezTo>
                        <a:pt x="1649159" y="107490"/>
                        <a:pt x="1659374" y="99000"/>
                        <a:pt x="1669774" y="101600"/>
                      </a:cubicBezTo>
                      <a:cubicBezTo>
                        <a:pt x="1675664" y="103072"/>
                        <a:pt x="1672523" y="113432"/>
                        <a:pt x="1674191" y="119269"/>
                      </a:cubicBezTo>
                      <a:cubicBezTo>
                        <a:pt x="1675470" y="123746"/>
                        <a:pt x="1677136" y="128104"/>
                        <a:pt x="1678608" y="132521"/>
                      </a:cubicBezTo>
                      <a:cubicBezTo>
                        <a:pt x="1687443" y="119269"/>
                        <a:pt x="1691190" y="100500"/>
                        <a:pt x="1705113" y="92765"/>
                      </a:cubicBezTo>
                      <a:cubicBezTo>
                        <a:pt x="1711549" y="89190"/>
                        <a:pt x="1715375" y="103707"/>
                        <a:pt x="1718365" y="110435"/>
                      </a:cubicBezTo>
                      <a:cubicBezTo>
                        <a:pt x="1721414" y="117296"/>
                        <a:pt x="1721310" y="125159"/>
                        <a:pt x="1722782" y="132521"/>
                      </a:cubicBezTo>
                      <a:cubicBezTo>
                        <a:pt x="1733089" y="125159"/>
                        <a:pt x="1745878" y="120395"/>
                        <a:pt x="1753704" y="110435"/>
                      </a:cubicBezTo>
                      <a:cubicBezTo>
                        <a:pt x="1793615" y="59640"/>
                        <a:pt x="1751082" y="77441"/>
                        <a:pt x="1784626" y="66261"/>
                      </a:cubicBezTo>
                      <a:cubicBezTo>
                        <a:pt x="1791493" y="67634"/>
                        <a:pt x="1814909" y="69402"/>
                        <a:pt x="1819965" y="79513"/>
                      </a:cubicBezTo>
                      <a:cubicBezTo>
                        <a:pt x="1828295" y="96172"/>
                        <a:pt x="1831095" y="115082"/>
                        <a:pt x="1837635" y="132521"/>
                      </a:cubicBezTo>
                      <a:cubicBezTo>
                        <a:pt x="1839947" y="138687"/>
                        <a:pt x="1843524" y="144301"/>
                        <a:pt x="1846469" y="150191"/>
                      </a:cubicBezTo>
                      <a:cubicBezTo>
                        <a:pt x="1864139" y="128104"/>
                        <a:pt x="1883257" y="107102"/>
                        <a:pt x="1899478" y="83930"/>
                      </a:cubicBezTo>
                      <a:cubicBezTo>
                        <a:pt x="1914249" y="62829"/>
                        <a:pt x="1917148" y="4417"/>
                        <a:pt x="1939235" y="17669"/>
                      </a:cubicBezTo>
                      <a:cubicBezTo>
                        <a:pt x="1965780" y="33597"/>
                        <a:pt x="1942180" y="79513"/>
                        <a:pt x="1943652" y="110435"/>
                      </a:cubicBezTo>
                      <a:cubicBezTo>
                        <a:pt x="1952487" y="97183"/>
                        <a:pt x="1961090" y="83773"/>
                        <a:pt x="1970156" y="70678"/>
                      </a:cubicBezTo>
                      <a:cubicBezTo>
                        <a:pt x="1974347" y="64625"/>
                        <a:pt x="1980892" y="46089"/>
                        <a:pt x="1983408" y="53008"/>
                      </a:cubicBezTo>
                      <a:cubicBezTo>
                        <a:pt x="1990973" y="73811"/>
                        <a:pt x="1986353" y="97182"/>
                        <a:pt x="1987826" y="119269"/>
                      </a:cubicBezTo>
                      <a:cubicBezTo>
                        <a:pt x="1995188" y="113379"/>
                        <a:pt x="2003246" y="108267"/>
                        <a:pt x="2009913" y="101600"/>
                      </a:cubicBezTo>
                      <a:cubicBezTo>
                        <a:pt x="2033349" y="78164"/>
                        <a:pt x="2017416" y="66682"/>
                        <a:pt x="2036417" y="123687"/>
                      </a:cubicBezTo>
                      <a:cubicBezTo>
                        <a:pt x="2046724" y="120742"/>
                        <a:pt x="2058525" y="120954"/>
                        <a:pt x="2067339" y="114852"/>
                      </a:cubicBezTo>
                      <a:cubicBezTo>
                        <a:pt x="2105223" y="88624"/>
                        <a:pt x="2087439" y="58316"/>
                        <a:pt x="2102678" y="119269"/>
                      </a:cubicBezTo>
                      <a:cubicBezTo>
                        <a:pt x="2114458" y="116324"/>
                        <a:pt x="2126809" y="115105"/>
                        <a:pt x="2138017" y="110435"/>
                      </a:cubicBezTo>
                      <a:cubicBezTo>
                        <a:pt x="2168482" y="97741"/>
                        <a:pt x="2150523" y="73944"/>
                        <a:pt x="2164522" y="136939"/>
                      </a:cubicBezTo>
                      <a:cubicBezTo>
                        <a:pt x="2173357" y="132522"/>
                        <a:pt x="2181198" y="122704"/>
                        <a:pt x="2191026" y="123687"/>
                      </a:cubicBezTo>
                      <a:cubicBezTo>
                        <a:pt x="2199314" y="124516"/>
                        <a:pt x="2201084" y="144739"/>
                        <a:pt x="2208695" y="141356"/>
                      </a:cubicBezTo>
                      <a:cubicBezTo>
                        <a:pt x="2215271" y="138433"/>
                        <a:pt x="2233577" y="100428"/>
                        <a:pt x="2239617" y="88348"/>
                      </a:cubicBezTo>
                      <a:cubicBezTo>
                        <a:pt x="2241090" y="101600"/>
                        <a:pt x="2230835" y="126219"/>
                        <a:pt x="2244035" y="128104"/>
                      </a:cubicBezTo>
                      <a:cubicBezTo>
                        <a:pt x="2258612" y="130186"/>
                        <a:pt x="2262963" y="105391"/>
                        <a:pt x="2270539" y="92765"/>
                      </a:cubicBezTo>
                      <a:cubicBezTo>
                        <a:pt x="2280703" y="75825"/>
                        <a:pt x="2288208" y="57426"/>
                        <a:pt x="2297043" y="39756"/>
                      </a:cubicBezTo>
                      <a:cubicBezTo>
                        <a:pt x="2311604" y="107709"/>
                        <a:pt x="2295387" y="116507"/>
                        <a:pt x="2323548" y="88348"/>
                      </a:cubicBezTo>
                      <a:cubicBezTo>
                        <a:pt x="2326493" y="97183"/>
                        <a:pt x="2323291" y="112832"/>
                        <a:pt x="2332382" y="114852"/>
                      </a:cubicBezTo>
                      <a:cubicBezTo>
                        <a:pt x="2356687" y="120253"/>
                        <a:pt x="2396819" y="51099"/>
                        <a:pt x="2398643" y="48591"/>
                      </a:cubicBezTo>
                      <a:cubicBezTo>
                        <a:pt x="2404533" y="57426"/>
                        <a:pt x="2407614" y="69006"/>
                        <a:pt x="2416313" y="75095"/>
                      </a:cubicBezTo>
                      <a:cubicBezTo>
                        <a:pt x="2423650" y="80231"/>
                        <a:pt x="2434257" y="76879"/>
                        <a:pt x="2442817" y="79513"/>
                      </a:cubicBezTo>
                      <a:cubicBezTo>
                        <a:pt x="2453535" y="82811"/>
                        <a:pt x="2463432" y="88348"/>
                        <a:pt x="2473739" y="92765"/>
                      </a:cubicBezTo>
                      <a:cubicBezTo>
                        <a:pt x="2478156" y="103072"/>
                        <a:pt x="2476172" y="120736"/>
                        <a:pt x="2486991" y="123687"/>
                      </a:cubicBezTo>
                      <a:cubicBezTo>
                        <a:pt x="2508743" y="129619"/>
                        <a:pt x="2525704" y="101519"/>
                        <a:pt x="2535582" y="88348"/>
                      </a:cubicBezTo>
                      <a:cubicBezTo>
                        <a:pt x="2571664" y="148481"/>
                        <a:pt x="2511619" y="65002"/>
                        <a:pt x="2606261" y="83930"/>
                      </a:cubicBezTo>
                      <a:cubicBezTo>
                        <a:pt x="2623886" y="87455"/>
                        <a:pt x="2637182" y="128104"/>
                        <a:pt x="2637182" y="128104"/>
                      </a:cubicBezTo>
                      <a:cubicBezTo>
                        <a:pt x="2646017" y="122214"/>
                        <a:pt x="2654988" y="116524"/>
                        <a:pt x="2663687" y="110435"/>
                      </a:cubicBezTo>
                      <a:cubicBezTo>
                        <a:pt x="2669718" y="106213"/>
                        <a:pt x="2674771" y="93890"/>
                        <a:pt x="2681356" y="97182"/>
                      </a:cubicBezTo>
                      <a:cubicBezTo>
                        <a:pt x="2691974" y="102491"/>
                        <a:pt x="2693136" y="117797"/>
                        <a:pt x="2699026" y="128104"/>
                      </a:cubicBezTo>
                      <a:cubicBezTo>
                        <a:pt x="2700498" y="119269"/>
                        <a:pt x="2695432" y="105606"/>
                        <a:pt x="2703443" y="101600"/>
                      </a:cubicBezTo>
                      <a:cubicBezTo>
                        <a:pt x="2704813" y="100915"/>
                        <a:pt x="2723477" y="129442"/>
                        <a:pt x="2725530" y="132521"/>
                      </a:cubicBezTo>
                      <a:cubicBezTo>
                        <a:pt x="2737310" y="117797"/>
                        <a:pt x="2749372" y="103294"/>
                        <a:pt x="2760869" y="88348"/>
                      </a:cubicBezTo>
                      <a:cubicBezTo>
                        <a:pt x="2764106" y="84140"/>
                        <a:pt x="2765384" y="78181"/>
                        <a:pt x="2769704" y="75095"/>
                      </a:cubicBezTo>
                      <a:cubicBezTo>
                        <a:pt x="2776156" y="70486"/>
                        <a:pt x="2784429" y="69206"/>
                        <a:pt x="2791791" y="66261"/>
                      </a:cubicBezTo>
                      <a:cubicBezTo>
                        <a:pt x="2794736" y="95710"/>
                        <a:pt x="2776543" y="137406"/>
                        <a:pt x="2800626" y="154608"/>
                      </a:cubicBezTo>
                      <a:cubicBezTo>
                        <a:pt x="2819571" y="168140"/>
                        <a:pt x="2815065" y="110337"/>
                        <a:pt x="2822713" y="88348"/>
                      </a:cubicBezTo>
                      <a:cubicBezTo>
                        <a:pt x="2826846" y="76465"/>
                        <a:pt x="2831548" y="64788"/>
                        <a:pt x="2835965" y="53008"/>
                      </a:cubicBezTo>
                      <a:cubicBezTo>
                        <a:pt x="2837437" y="72150"/>
                        <a:pt x="2838262" y="91354"/>
                        <a:pt x="2840382" y="110435"/>
                      </a:cubicBezTo>
                      <a:cubicBezTo>
                        <a:pt x="2841211" y="117897"/>
                        <a:pt x="2840295" y="138527"/>
                        <a:pt x="2844800" y="132521"/>
                      </a:cubicBezTo>
                      <a:cubicBezTo>
                        <a:pt x="2851305" y="123848"/>
                        <a:pt x="2874430" y="52465"/>
                        <a:pt x="2880139" y="35339"/>
                      </a:cubicBezTo>
                      <a:cubicBezTo>
                        <a:pt x="2881611" y="57426"/>
                        <a:pt x="2882921" y="79524"/>
                        <a:pt x="2884556" y="101600"/>
                      </a:cubicBezTo>
                      <a:cubicBezTo>
                        <a:pt x="2885866" y="119282"/>
                        <a:pt x="2871773" y="150308"/>
                        <a:pt x="2888974" y="154608"/>
                      </a:cubicBezTo>
                      <a:cubicBezTo>
                        <a:pt x="2906411" y="158967"/>
                        <a:pt x="2909588" y="125159"/>
                        <a:pt x="2919895" y="110435"/>
                      </a:cubicBezTo>
                      <a:cubicBezTo>
                        <a:pt x="2921368" y="131049"/>
                        <a:pt x="2904706" y="165743"/>
                        <a:pt x="2924313" y="172278"/>
                      </a:cubicBezTo>
                      <a:cubicBezTo>
                        <a:pt x="2942473" y="178331"/>
                        <a:pt x="2927518" y="122416"/>
                        <a:pt x="2946400" y="119269"/>
                      </a:cubicBezTo>
                      <a:cubicBezTo>
                        <a:pt x="2962443" y="116595"/>
                        <a:pt x="2949345" y="151664"/>
                        <a:pt x="2950817" y="167861"/>
                      </a:cubicBezTo>
                      <a:cubicBezTo>
                        <a:pt x="2962522" y="156156"/>
                        <a:pt x="2974810" y="140403"/>
                        <a:pt x="2990574" y="132521"/>
                      </a:cubicBezTo>
                      <a:cubicBezTo>
                        <a:pt x="2994739" y="130439"/>
                        <a:pt x="2999409" y="129576"/>
                        <a:pt x="3003826" y="128104"/>
                      </a:cubicBezTo>
                      <a:cubicBezTo>
                        <a:pt x="3011188" y="129576"/>
                        <a:pt x="3018790" y="134895"/>
                        <a:pt x="3025913" y="132521"/>
                      </a:cubicBezTo>
                      <a:cubicBezTo>
                        <a:pt x="3033815" y="129887"/>
                        <a:pt x="3035304" y="115772"/>
                        <a:pt x="3043582" y="114852"/>
                      </a:cubicBezTo>
                      <a:cubicBezTo>
                        <a:pt x="3052115" y="113904"/>
                        <a:pt x="3057823" y="124617"/>
                        <a:pt x="3065669" y="128104"/>
                      </a:cubicBezTo>
                      <a:cubicBezTo>
                        <a:pt x="3071217" y="130570"/>
                        <a:pt x="3077449" y="131049"/>
                        <a:pt x="3083339" y="132521"/>
                      </a:cubicBezTo>
                      <a:cubicBezTo>
                        <a:pt x="3087756" y="125159"/>
                        <a:pt x="3090520" y="116506"/>
                        <a:pt x="3096591" y="110435"/>
                      </a:cubicBezTo>
                      <a:cubicBezTo>
                        <a:pt x="3099884" y="107142"/>
                        <a:pt x="3106550" y="102725"/>
                        <a:pt x="3109843" y="106017"/>
                      </a:cubicBezTo>
                      <a:cubicBezTo>
                        <a:pt x="3116428" y="112602"/>
                        <a:pt x="3115733" y="123686"/>
                        <a:pt x="3118678" y="132521"/>
                      </a:cubicBezTo>
                      <a:cubicBezTo>
                        <a:pt x="3128985" y="125159"/>
                        <a:pt x="3140643" y="119392"/>
                        <a:pt x="3149600" y="110435"/>
                      </a:cubicBezTo>
                      <a:cubicBezTo>
                        <a:pt x="3157108" y="102927"/>
                        <a:pt x="3158774" y="90301"/>
                        <a:pt x="3167269" y="83930"/>
                      </a:cubicBezTo>
                      <a:cubicBezTo>
                        <a:pt x="3183073" y="72077"/>
                        <a:pt x="3220278" y="57426"/>
                        <a:pt x="3220278" y="57426"/>
                      </a:cubicBezTo>
                      <a:cubicBezTo>
                        <a:pt x="3227640" y="69206"/>
                        <a:pt x="3235713" y="80570"/>
                        <a:pt x="3242365" y="92765"/>
                      </a:cubicBezTo>
                      <a:cubicBezTo>
                        <a:pt x="3244595" y="96853"/>
                        <a:pt x="3245053" y="101694"/>
                        <a:pt x="3246782" y="106017"/>
                      </a:cubicBezTo>
                      <a:cubicBezTo>
                        <a:pt x="3250947" y="116429"/>
                        <a:pt x="3254265" y="127323"/>
                        <a:pt x="3260035" y="136939"/>
                      </a:cubicBezTo>
                      <a:cubicBezTo>
                        <a:pt x="3263249" y="142296"/>
                        <a:pt x="3268870" y="145774"/>
                        <a:pt x="3273287" y="150191"/>
                      </a:cubicBezTo>
                      <a:cubicBezTo>
                        <a:pt x="3296760" y="136108"/>
                        <a:pt x="3302877" y="134866"/>
                        <a:pt x="3321878" y="110435"/>
                      </a:cubicBezTo>
                      <a:cubicBezTo>
                        <a:pt x="3324737" y="106759"/>
                        <a:pt x="3324823" y="101600"/>
                        <a:pt x="3326295" y="97182"/>
                      </a:cubicBezTo>
                      <a:cubicBezTo>
                        <a:pt x="3327768" y="119269"/>
                        <a:pt x="3317693" y="145541"/>
                        <a:pt x="3330713" y="163443"/>
                      </a:cubicBezTo>
                      <a:cubicBezTo>
                        <a:pt x="3337695" y="173044"/>
                        <a:pt x="3353694" y="154598"/>
                        <a:pt x="3361635" y="145774"/>
                      </a:cubicBezTo>
                      <a:cubicBezTo>
                        <a:pt x="3367865" y="138852"/>
                        <a:pt x="3367524" y="128104"/>
                        <a:pt x="3370469" y="119269"/>
                      </a:cubicBezTo>
                      <a:cubicBezTo>
                        <a:pt x="3395043" y="156129"/>
                        <a:pt x="3354800" y="105213"/>
                        <a:pt x="3427895" y="110435"/>
                      </a:cubicBezTo>
                      <a:cubicBezTo>
                        <a:pt x="3437747" y="111139"/>
                        <a:pt x="3435221" y="129037"/>
                        <a:pt x="3441148" y="136939"/>
                      </a:cubicBezTo>
                      <a:cubicBezTo>
                        <a:pt x="3444333" y="141186"/>
                        <a:pt x="3449983" y="142829"/>
                        <a:pt x="3454400" y="145774"/>
                      </a:cubicBezTo>
                      <a:cubicBezTo>
                        <a:pt x="3461762" y="144301"/>
                        <a:pt x="3471178" y="146665"/>
                        <a:pt x="3476487" y="141356"/>
                      </a:cubicBezTo>
                      <a:cubicBezTo>
                        <a:pt x="3503972" y="113870"/>
                        <a:pt x="3484830" y="87366"/>
                        <a:pt x="3502991" y="123687"/>
                      </a:cubicBezTo>
                      <a:cubicBezTo>
                        <a:pt x="3510353" y="116325"/>
                        <a:pt x="3518222" y="109436"/>
                        <a:pt x="3525078" y="101600"/>
                      </a:cubicBezTo>
                      <a:cubicBezTo>
                        <a:pt x="3528574" y="97605"/>
                        <a:pt x="3529835" y="84949"/>
                        <a:pt x="3533913" y="88348"/>
                      </a:cubicBezTo>
                      <a:cubicBezTo>
                        <a:pt x="3544030" y="96779"/>
                        <a:pt x="3545692" y="111907"/>
                        <a:pt x="3551582" y="123687"/>
                      </a:cubicBezTo>
                      <a:cubicBezTo>
                        <a:pt x="3639679" y="85932"/>
                        <a:pt x="3526095" y="138097"/>
                        <a:pt x="3609008" y="88348"/>
                      </a:cubicBezTo>
                      <a:cubicBezTo>
                        <a:pt x="3614214" y="85224"/>
                        <a:pt x="3620699" y="84985"/>
                        <a:pt x="3626678" y="83930"/>
                      </a:cubicBezTo>
                      <a:cubicBezTo>
                        <a:pt x="3645750" y="80564"/>
                        <a:pt x="3664962" y="78040"/>
                        <a:pt x="3684104" y="75095"/>
                      </a:cubicBezTo>
                      <a:cubicBezTo>
                        <a:pt x="3750943" y="8256"/>
                        <a:pt x="3671942" y="73682"/>
                        <a:pt x="3715026" y="97182"/>
                      </a:cubicBezTo>
                      <a:cubicBezTo>
                        <a:pt x="3721751" y="100850"/>
                        <a:pt x="3759110" y="75155"/>
                        <a:pt x="3772452" y="66261"/>
                      </a:cubicBezTo>
                      <a:cubicBezTo>
                        <a:pt x="3776869" y="73623"/>
                        <a:pt x="3778927" y="83077"/>
                        <a:pt x="3785704" y="88348"/>
                      </a:cubicBezTo>
                      <a:cubicBezTo>
                        <a:pt x="3816826" y="112553"/>
                        <a:pt x="3825246" y="84758"/>
                        <a:pt x="3851965" y="66261"/>
                      </a:cubicBezTo>
                      <a:cubicBezTo>
                        <a:pt x="3857379" y="62513"/>
                        <a:pt x="3863745" y="60371"/>
                        <a:pt x="3869635" y="57426"/>
                      </a:cubicBezTo>
                      <a:cubicBezTo>
                        <a:pt x="3876707" y="75107"/>
                        <a:pt x="3877963" y="86659"/>
                        <a:pt x="3896139" y="97182"/>
                      </a:cubicBezTo>
                      <a:cubicBezTo>
                        <a:pt x="3917233" y="109394"/>
                        <a:pt x="3962400" y="128104"/>
                        <a:pt x="3962400" y="128104"/>
                      </a:cubicBezTo>
                      <a:cubicBezTo>
                        <a:pt x="3969762" y="136939"/>
                        <a:pt x="3973000" y="155155"/>
                        <a:pt x="3984487" y="154608"/>
                      </a:cubicBezTo>
                      <a:cubicBezTo>
                        <a:pt x="4089322" y="149616"/>
                        <a:pt x="4030074" y="98596"/>
                        <a:pt x="4068417" y="136939"/>
                      </a:cubicBezTo>
                      <a:cubicBezTo>
                        <a:pt x="4126979" y="101803"/>
                        <a:pt x="4055126" y="136942"/>
                        <a:pt x="4112591" y="132521"/>
                      </a:cubicBezTo>
                      <a:cubicBezTo>
                        <a:pt x="4125135" y="131556"/>
                        <a:pt x="4135636" y="121941"/>
                        <a:pt x="4147930" y="119269"/>
                      </a:cubicBezTo>
                      <a:cubicBezTo>
                        <a:pt x="4169704" y="114536"/>
                        <a:pt x="4192104" y="113380"/>
                        <a:pt x="4214191" y="110435"/>
                      </a:cubicBezTo>
                      <a:cubicBezTo>
                        <a:pt x="4218608" y="101600"/>
                        <a:pt x="4218608" y="79513"/>
                        <a:pt x="4227443" y="83930"/>
                      </a:cubicBezTo>
                      <a:cubicBezTo>
                        <a:pt x="4238061" y="89239"/>
                        <a:pt x="4220839" y="114860"/>
                        <a:pt x="4231861" y="119269"/>
                      </a:cubicBezTo>
                      <a:cubicBezTo>
                        <a:pt x="4251195" y="127003"/>
                        <a:pt x="4273071" y="113249"/>
                        <a:pt x="4293704" y="110435"/>
                      </a:cubicBezTo>
                      <a:cubicBezTo>
                        <a:pt x="4305467" y="108831"/>
                        <a:pt x="4317263" y="107490"/>
                        <a:pt x="4329043" y="106017"/>
                      </a:cubicBezTo>
                      <a:cubicBezTo>
                        <a:pt x="4337216" y="109520"/>
                        <a:pt x="4368820" y="125577"/>
                        <a:pt x="4382052" y="123687"/>
                      </a:cubicBezTo>
                      <a:cubicBezTo>
                        <a:pt x="4386175" y="123098"/>
                        <a:pt x="4387942" y="117797"/>
                        <a:pt x="4390887" y="114852"/>
                      </a:cubicBezTo>
                    </a:path>
                  </a:pathLst>
                </a:custGeom>
                <a:noFill/>
                <a:ln w="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74" name="Bogen 26">
                  <a:extLst>
                    <a:ext uri="{FF2B5EF4-FFF2-40B4-BE49-F238E27FC236}">
                      <a16:creationId xmlns:a16="http://schemas.microsoft.com/office/drawing/2014/main" id="{5A474C7A-70F7-1A37-D480-AE96797781AB}"/>
                    </a:ext>
                  </a:extLst>
                </p:cNvPr>
                <p:cNvSpPr/>
                <p:nvPr/>
              </p:nvSpPr>
              <p:spPr>
                <a:xfrm>
                  <a:off x="6816997" y="3140173"/>
                  <a:ext cx="540000" cy="360307"/>
                </a:xfrm>
                <a:prstGeom prst="arc">
                  <a:avLst>
                    <a:gd name="adj1" fmla="val 5279723"/>
                    <a:gd name="adj2" fmla="val 9735133"/>
                  </a:avLst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cxnSp>
              <p:nvCxnSpPr>
                <p:cNvPr id="75" name="Gerader Verbinder 32">
                  <a:extLst>
                    <a:ext uri="{FF2B5EF4-FFF2-40B4-BE49-F238E27FC236}">
                      <a16:creationId xmlns:a16="http://schemas.microsoft.com/office/drawing/2014/main" id="{99D45036-35D4-FC1F-F8BD-C52F7F7E088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34997" y="3145649"/>
                  <a:ext cx="0" cy="36000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6" name="Bogen 117">
                  <a:extLst>
                    <a:ext uri="{FF2B5EF4-FFF2-40B4-BE49-F238E27FC236}">
                      <a16:creationId xmlns:a16="http://schemas.microsoft.com/office/drawing/2014/main" id="{2044DA52-CDE6-AC2B-91AF-6AB45856D2EC}"/>
                    </a:ext>
                  </a:extLst>
                </p:cNvPr>
                <p:cNvSpPr/>
                <p:nvPr/>
              </p:nvSpPr>
              <p:spPr>
                <a:xfrm>
                  <a:off x="9643425" y="3123801"/>
                  <a:ext cx="648411" cy="373325"/>
                </a:xfrm>
                <a:prstGeom prst="arc">
                  <a:avLst>
                    <a:gd name="adj1" fmla="val 5279723"/>
                    <a:gd name="adj2" fmla="val 9101656"/>
                  </a:avLst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77" name="Bogen 120">
                  <a:extLst>
                    <a:ext uri="{FF2B5EF4-FFF2-40B4-BE49-F238E27FC236}">
                      <a16:creationId xmlns:a16="http://schemas.microsoft.com/office/drawing/2014/main" id="{37196FCA-DE5A-271C-B50F-67CD428A03C2}"/>
                    </a:ext>
                  </a:extLst>
                </p:cNvPr>
                <p:cNvSpPr/>
                <p:nvPr/>
              </p:nvSpPr>
              <p:spPr>
                <a:xfrm>
                  <a:off x="8288541" y="2842402"/>
                  <a:ext cx="3031132" cy="635815"/>
                </a:xfrm>
                <a:prstGeom prst="arc">
                  <a:avLst>
                    <a:gd name="adj1" fmla="val 6169912"/>
                    <a:gd name="adj2" fmla="val 10800828"/>
                  </a:avLst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sp>
            <p:nvSpPr>
              <p:cNvPr id="69" name="Freihandform: Form 284">
                <a:extLst>
                  <a:ext uri="{FF2B5EF4-FFF2-40B4-BE49-F238E27FC236}">
                    <a16:creationId xmlns:a16="http://schemas.microsoft.com/office/drawing/2014/main" id="{556B2ED5-B4E4-375E-5C91-A55E61734920}"/>
                  </a:ext>
                </a:extLst>
              </p:cNvPr>
              <p:cNvSpPr/>
              <p:nvPr/>
            </p:nvSpPr>
            <p:spPr>
              <a:xfrm rot="21600000">
                <a:off x="7629699" y="3451009"/>
                <a:ext cx="1383322" cy="72000"/>
              </a:xfrm>
              <a:custGeom>
                <a:avLst/>
                <a:gdLst>
                  <a:gd name="connsiteX0" fmla="*/ 0 w 4390887"/>
                  <a:gd name="connsiteY0" fmla="*/ 57426 h 172735"/>
                  <a:gd name="connsiteX1" fmla="*/ 13252 w 4390887"/>
                  <a:gd name="connsiteY1" fmla="*/ 22087 h 172735"/>
                  <a:gd name="connsiteX2" fmla="*/ 17669 w 4390887"/>
                  <a:gd name="connsiteY2" fmla="*/ 4417 h 172735"/>
                  <a:gd name="connsiteX3" fmla="*/ 30922 w 4390887"/>
                  <a:gd name="connsiteY3" fmla="*/ 0 h 172735"/>
                  <a:gd name="connsiteX4" fmla="*/ 44174 w 4390887"/>
                  <a:gd name="connsiteY4" fmla="*/ 53008 h 172735"/>
                  <a:gd name="connsiteX5" fmla="*/ 53008 w 4390887"/>
                  <a:gd name="connsiteY5" fmla="*/ 70678 h 172735"/>
                  <a:gd name="connsiteX6" fmla="*/ 66261 w 4390887"/>
                  <a:gd name="connsiteY6" fmla="*/ 61843 h 172735"/>
                  <a:gd name="connsiteX7" fmla="*/ 70678 w 4390887"/>
                  <a:gd name="connsiteY7" fmla="*/ 83930 h 172735"/>
                  <a:gd name="connsiteX8" fmla="*/ 79513 w 4390887"/>
                  <a:gd name="connsiteY8" fmla="*/ 119269 h 172735"/>
                  <a:gd name="connsiteX9" fmla="*/ 83930 w 4390887"/>
                  <a:gd name="connsiteY9" fmla="*/ 145774 h 172735"/>
                  <a:gd name="connsiteX10" fmla="*/ 101600 w 4390887"/>
                  <a:gd name="connsiteY10" fmla="*/ 114852 h 172735"/>
                  <a:gd name="connsiteX11" fmla="*/ 106017 w 4390887"/>
                  <a:gd name="connsiteY11" fmla="*/ 79513 h 172735"/>
                  <a:gd name="connsiteX12" fmla="*/ 110435 w 4390887"/>
                  <a:gd name="connsiteY12" fmla="*/ 17669 h 172735"/>
                  <a:gd name="connsiteX13" fmla="*/ 128104 w 4390887"/>
                  <a:gd name="connsiteY13" fmla="*/ 53008 h 172735"/>
                  <a:gd name="connsiteX14" fmla="*/ 132522 w 4390887"/>
                  <a:gd name="connsiteY14" fmla="*/ 66261 h 172735"/>
                  <a:gd name="connsiteX15" fmla="*/ 145774 w 4390887"/>
                  <a:gd name="connsiteY15" fmla="*/ 57426 h 172735"/>
                  <a:gd name="connsiteX16" fmla="*/ 150191 w 4390887"/>
                  <a:gd name="connsiteY16" fmla="*/ 88348 h 172735"/>
                  <a:gd name="connsiteX17" fmla="*/ 154608 w 4390887"/>
                  <a:gd name="connsiteY17" fmla="*/ 101600 h 172735"/>
                  <a:gd name="connsiteX18" fmla="*/ 159026 w 4390887"/>
                  <a:gd name="connsiteY18" fmla="*/ 88348 h 172735"/>
                  <a:gd name="connsiteX19" fmla="*/ 185530 w 4390887"/>
                  <a:gd name="connsiteY19" fmla="*/ 39756 h 172735"/>
                  <a:gd name="connsiteX20" fmla="*/ 189948 w 4390887"/>
                  <a:gd name="connsiteY20" fmla="*/ 83930 h 172735"/>
                  <a:gd name="connsiteX21" fmla="*/ 198782 w 4390887"/>
                  <a:gd name="connsiteY21" fmla="*/ 101600 h 172735"/>
                  <a:gd name="connsiteX22" fmla="*/ 212035 w 4390887"/>
                  <a:gd name="connsiteY22" fmla="*/ 79513 h 172735"/>
                  <a:gd name="connsiteX23" fmla="*/ 234122 w 4390887"/>
                  <a:gd name="connsiteY23" fmla="*/ 141356 h 172735"/>
                  <a:gd name="connsiteX24" fmla="*/ 247374 w 4390887"/>
                  <a:gd name="connsiteY24" fmla="*/ 132521 h 172735"/>
                  <a:gd name="connsiteX25" fmla="*/ 287130 w 4390887"/>
                  <a:gd name="connsiteY25" fmla="*/ 101600 h 172735"/>
                  <a:gd name="connsiteX26" fmla="*/ 291548 w 4390887"/>
                  <a:gd name="connsiteY26" fmla="*/ 57426 h 172735"/>
                  <a:gd name="connsiteX27" fmla="*/ 295965 w 4390887"/>
                  <a:gd name="connsiteY27" fmla="*/ 39756 h 172735"/>
                  <a:gd name="connsiteX28" fmla="*/ 300382 w 4390887"/>
                  <a:gd name="connsiteY28" fmla="*/ 97182 h 172735"/>
                  <a:gd name="connsiteX29" fmla="*/ 331304 w 4390887"/>
                  <a:gd name="connsiteY29" fmla="*/ 79513 h 172735"/>
                  <a:gd name="connsiteX30" fmla="*/ 344556 w 4390887"/>
                  <a:gd name="connsiteY30" fmla="*/ 57426 h 172735"/>
                  <a:gd name="connsiteX31" fmla="*/ 348974 w 4390887"/>
                  <a:gd name="connsiteY31" fmla="*/ 110435 h 172735"/>
                  <a:gd name="connsiteX32" fmla="*/ 357808 w 4390887"/>
                  <a:gd name="connsiteY32" fmla="*/ 123687 h 172735"/>
                  <a:gd name="connsiteX33" fmla="*/ 375478 w 4390887"/>
                  <a:gd name="connsiteY33" fmla="*/ 101600 h 172735"/>
                  <a:gd name="connsiteX34" fmla="*/ 393148 w 4390887"/>
                  <a:gd name="connsiteY34" fmla="*/ 57426 h 172735"/>
                  <a:gd name="connsiteX35" fmla="*/ 397565 w 4390887"/>
                  <a:gd name="connsiteY35" fmla="*/ 97182 h 172735"/>
                  <a:gd name="connsiteX36" fmla="*/ 401982 w 4390887"/>
                  <a:gd name="connsiteY36" fmla="*/ 128104 h 172735"/>
                  <a:gd name="connsiteX37" fmla="*/ 415235 w 4390887"/>
                  <a:gd name="connsiteY37" fmla="*/ 141356 h 172735"/>
                  <a:gd name="connsiteX38" fmla="*/ 424069 w 4390887"/>
                  <a:gd name="connsiteY38" fmla="*/ 119269 h 172735"/>
                  <a:gd name="connsiteX39" fmla="*/ 441739 w 4390887"/>
                  <a:gd name="connsiteY39" fmla="*/ 61843 h 172735"/>
                  <a:gd name="connsiteX40" fmla="*/ 454991 w 4390887"/>
                  <a:gd name="connsiteY40" fmla="*/ 97182 h 172735"/>
                  <a:gd name="connsiteX41" fmla="*/ 477078 w 4390887"/>
                  <a:gd name="connsiteY41" fmla="*/ 79513 h 172735"/>
                  <a:gd name="connsiteX42" fmla="*/ 490330 w 4390887"/>
                  <a:gd name="connsiteY42" fmla="*/ 30921 h 172735"/>
                  <a:gd name="connsiteX43" fmla="*/ 494748 w 4390887"/>
                  <a:gd name="connsiteY43" fmla="*/ 92765 h 172735"/>
                  <a:gd name="connsiteX44" fmla="*/ 503582 w 4390887"/>
                  <a:gd name="connsiteY44" fmla="*/ 106017 h 172735"/>
                  <a:gd name="connsiteX45" fmla="*/ 530087 w 4390887"/>
                  <a:gd name="connsiteY45" fmla="*/ 132521 h 172735"/>
                  <a:gd name="connsiteX46" fmla="*/ 552174 w 4390887"/>
                  <a:gd name="connsiteY46" fmla="*/ 114852 h 172735"/>
                  <a:gd name="connsiteX47" fmla="*/ 565426 w 4390887"/>
                  <a:gd name="connsiteY47" fmla="*/ 79513 h 172735"/>
                  <a:gd name="connsiteX48" fmla="*/ 583095 w 4390887"/>
                  <a:gd name="connsiteY48" fmla="*/ 145774 h 172735"/>
                  <a:gd name="connsiteX49" fmla="*/ 600765 w 4390887"/>
                  <a:gd name="connsiteY49" fmla="*/ 101600 h 172735"/>
                  <a:gd name="connsiteX50" fmla="*/ 622852 w 4390887"/>
                  <a:gd name="connsiteY50" fmla="*/ 39756 h 172735"/>
                  <a:gd name="connsiteX51" fmla="*/ 649356 w 4390887"/>
                  <a:gd name="connsiteY51" fmla="*/ 70678 h 172735"/>
                  <a:gd name="connsiteX52" fmla="*/ 662608 w 4390887"/>
                  <a:gd name="connsiteY52" fmla="*/ 79513 h 172735"/>
                  <a:gd name="connsiteX53" fmla="*/ 697948 w 4390887"/>
                  <a:gd name="connsiteY53" fmla="*/ 66261 h 172735"/>
                  <a:gd name="connsiteX54" fmla="*/ 706782 w 4390887"/>
                  <a:gd name="connsiteY54" fmla="*/ 53008 h 172735"/>
                  <a:gd name="connsiteX55" fmla="*/ 715617 w 4390887"/>
                  <a:gd name="connsiteY55" fmla="*/ 110435 h 172735"/>
                  <a:gd name="connsiteX56" fmla="*/ 720035 w 4390887"/>
                  <a:gd name="connsiteY56" fmla="*/ 132521 h 172735"/>
                  <a:gd name="connsiteX57" fmla="*/ 733287 w 4390887"/>
                  <a:gd name="connsiteY57" fmla="*/ 101600 h 172735"/>
                  <a:gd name="connsiteX58" fmla="*/ 750956 w 4390887"/>
                  <a:gd name="connsiteY58" fmla="*/ 48591 h 172735"/>
                  <a:gd name="connsiteX59" fmla="*/ 755374 w 4390887"/>
                  <a:gd name="connsiteY59" fmla="*/ 106017 h 172735"/>
                  <a:gd name="connsiteX60" fmla="*/ 777461 w 4390887"/>
                  <a:gd name="connsiteY60" fmla="*/ 88348 h 172735"/>
                  <a:gd name="connsiteX61" fmla="*/ 790713 w 4390887"/>
                  <a:gd name="connsiteY61" fmla="*/ 75095 h 172735"/>
                  <a:gd name="connsiteX62" fmla="*/ 803965 w 4390887"/>
                  <a:gd name="connsiteY62" fmla="*/ 97182 h 172735"/>
                  <a:gd name="connsiteX63" fmla="*/ 830469 w 4390887"/>
                  <a:gd name="connsiteY63" fmla="*/ 88348 h 172735"/>
                  <a:gd name="connsiteX64" fmla="*/ 852556 w 4390887"/>
                  <a:gd name="connsiteY64" fmla="*/ 150191 h 172735"/>
                  <a:gd name="connsiteX65" fmla="*/ 901148 w 4390887"/>
                  <a:gd name="connsiteY65" fmla="*/ 83930 h 172735"/>
                  <a:gd name="connsiteX66" fmla="*/ 905565 w 4390887"/>
                  <a:gd name="connsiteY66" fmla="*/ 61843 h 172735"/>
                  <a:gd name="connsiteX67" fmla="*/ 909982 w 4390887"/>
                  <a:gd name="connsiteY67" fmla="*/ 106017 h 172735"/>
                  <a:gd name="connsiteX68" fmla="*/ 905565 w 4390887"/>
                  <a:gd name="connsiteY68" fmla="*/ 119269 h 172735"/>
                  <a:gd name="connsiteX69" fmla="*/ 932069 w 4390887"/>
                  <a:gd name="connsiteY69" fmla="*/ 75095 h 172735"/>
                  <a:gd name="connsiteX70" fmla="*/ 936487 w 4390887"/>
                  <a:gd name="connsiteY70" fmla="*/ 106017 h 172735"/>
                  <a:gd name="connsiteX71" fmla="*/ 958574 w 4390887"/>
                  <a:gd name="connsiteY71" fmla="*/ 97182 h 172735"/>
                  <a:gd name="connsiteX72" fmla="*/ 985078 w 4390887"/>
                  <a:gd name="connsiteY72" fmla="*/ 101600 h 172735"/>
                  <a:gd name="connsiteX73" fmla="*/ 998330 w 4390887"/>
                  <a:gd name="connsiteY73" fmla="*/ 119269 h 172735"/>
                  <a:gd name="connsiteX74" fmla="*/ 1011582 w 4390887"/>
                  <a:gd name="connsiteY74" fmla="*/ 114852 h 172735"/>
                  <a:gd name="connsiteX75" fmla="*/ 1042504 w 4390887"/>
                  <a:gd name="connsiteY75" fmla="*/ 101600 h 172735"/>
                  <a:gd name="connsiteX76" fmla="*/ 1064591 w 4390887"/>
                  <a:gd name="connsiteY76" fmla="*/ 75095 h 172735"/>
                  <a:gd name="connsiteX77" fmla="*/ 1086678 w 4390887"/>
                  <a:gd name="connsiteY77" fmla="*/ 106017 h 172735"/>
                  <a:gd name="connsiteX78" fmla="*/ 1122017 w 4390887"/>
                  <a:gd name="connsiteY78" fmla="*/ 110435 h 172735"/>
                  <a:gd name="connsiteX79" fmla="*/ 1152939 w 4390887"/>
                  <a:gd name="connsiteY79" fmla="*/ 92765 h 172735"/>
                  <a:gd name="connsiteX80" fmla="*/ 1170608 w 4390887"/>
                  <a:gd name="connsiteY80" fmla="*/ 83930 h 172735"/>
                  <a:gd name="connsiteX81" fmla="*/ 1197113 w 4390887"/>
                  <a:gd name="connsiteY81" fmla="*/ 88348 h 172735"/>
                  <a:gd name="connsiteX82" fmla="*/ 1219200 w 4390887"/>
                  <a:gd name="connsiteY82" fmla="*/ 92765 h 172735"/>
                  <a:gd name="connsiteX83" fmla="*/ 1250122 w 4390887"/>
                  <a:gd name="connsiteY83" fmla="*/ 75095 h 172735"/>
                  <a:gd name="connsiteX84" fmla="*/ 1303130 w 4390887"/>
                  <a:gd name="connsiteY84" fmla="*/ 97182 h 172735"/>
                  <a:gd name="connsiteX85" fmla="*/ 1334052 w 4390887"/>
                  <a:gd name="connsiteY85" fmla="*/ 106017 h 172735"/>
                  <a:gd name="connsiteX86" fmla="*/ 1351722 w 4390887"/>
                  <a:gd name="connsiteY86" fmla="*/ 110435 h 172735"/>
                  <a:gd name="connsiteX87" fmla="*/ 1387061 w 4390887"/>
                  <a:gd name="connsiteY87" fmla="*/ 123687 h 172735"/>
                  <a:gd name="connsiteX88" fmla="*/ 1444487 w 4390887"/>
                  <a:gd name="connsiteY88" fmla="*/ 61843 h 172735"/>
                  <a:gd name="connsiteX89" fmla="*/ 1453322 w 4390887"/>
                  <a:gd name="connsiteY89" fmla="*/ 106017 h 172735"/>
                  <a:gd name="connsiteX90" fmla="*/ 1462156 w 4390887"/>
                  <a:gd name="connsiteY90" fmla="*/ 119269 h 172735"/>
                  <a:gd name="connsiteX91" fmla="*/ 1497495 w 4390887"/>
                  <a:gd name="connsiteY91" fmla="*/ 79513 h 172735"/>
                  <a:gd name="connsiteX92" fmla="*/ 1532835 w 4390887"/>
                  <a:gd name="connsiteY92" fmla="*/ 57426 h 172735"/>
                  <a:gd name="connsiteX93" fmla="*/ 1541669 w 4390887"/>
                  <a:gd name="connsiteY93" fmla="*/ 83930 h 172735"/>
                  <a:gd name="connsiteX94" fmla="*/ 1572591 w 4390887"/>
                  <a:gd name="connsiteY94" fmla="*/ 79513 h 172735"/>
                  <a:gd name="connsiteX95" fmla="*/ 1581426 w 4390887"/>
                  <a:gd name="connsiteY95" fmla="*/ 66261 h 172735"/>
                  <a:gd name="connsiteX96" fmla="*/ 1585843 w 4390887"/>
                  <a:gd name="connsiteY96" fmla="*/ 83930 h 172735"/>
                  <a:gd name="connsiteX97" fmla="*/ 1590261 w 4390887"/>
                  <a:gd name="connsiteY97" fmla="*/ 106017 h 172735"/>
                  <a:gd name="connsiteX98" fmla="*/ 1616765 w 4390887"/>
                  <a:gd name="connsiteY98" fmla="*/ 83930 h 172735"/>
                  <a:gd name="connsiteX99" fmla="*/ 1638852 w 4390887"/>
                  <a:gd name="connsiteY99" fmla="*/ 110435 h 172735"/>
                  <a:gd name="connsiteX100" fmla="*/ 1669774 w 4390887"/>
                  <a:gd name="connsiteY100" fmla="*/ 101600 h 172735"/>
                  <a:gd name="connsiteX101" fmla="*/ 1674191 w 4390887"/>
                  <a:gd name="connsiteY101" fmla="*/ 119269 h 172735"/>
                  <a:gd name="connsiteX102" fmla="*/ 1678608 w 4390887"/>
                  <a:gd name="connsiteY102" fmla="*/ 132521 h 172735"/>
                  <a:gd name="connsiteX103" fmla="*/ 1705113 w 4390887"/>
                  <a:gd name="connsiteY103" fmla="*/ 92765 h 172735"/>
                  <a:gd name="connsiteX104" fmla="*/ 1718365 w 4390887"/>
                  <a:gd name="connsiteY104" fmla="*/ 110435 h 172735"/>
                  <a:gd name="connsiteX105" fmla="*/ 1722782 w 4390887"/>
                  <a:gd name="connsiteY105" fmla="*/ 132521 h 172735"/>
                  <a:gd name="connsiteX106" fmla="*/ 1753704 w 4390887"/>
                  <a:gd name="connsiteY106" fmla="*/ 110435 h 172735"/>
                  <a:gd name="connsiteX107" fmla="*/ 1784626 w 4390887"/>
                  <a:gd name="connsiteY107" fmla="*/ 66261 h 172735"/>
                  <a:gd name="connsiteX108" fmla="*/ 1819965 w 4390887"/>
                  <a:gd name="connsiteY108" fmla="*/ 79513 h 172735"/>
                  <a:gd name="connsiteX109" fmla="*/ 1837635 w 4390887"/>
                  <a:gd name="connsiteY109" fmla="*/ 132521 h 172735"/>
                  <a:gd name="connsiteX110" fmla="*/ 1846469 w 4390887"/>
                  <a:gd name="connsiteY110" fmla="*/ 150191 h 172735"/>
                  <a:gd name="connsiteX111" fmla="*/ 1899478 w 4390887"/>
                  <a:gd name="connsiteY111" fmla="*/ 83930 h 172735"/>
                  <a:gd name="connsiteX112" fmla="*/ 1939235 w 4390887"/>
                  <a:gd name="connsiteY112" fmla="*/ 17669 h 172735"/>
                  <a:gd name="connsiteX113" fmla="*/ 1943652 w 4390887"/>
                  <a:gd name="connsiteY113" fmla="*/ 110435 h 172735"/>
                  <a:gd name="connsiteX114" fmla="*/ 1970156 w 4390887"/>
                  <a:gd name="connsiteY114" fmla="*/ 70678 h 172735"/>
                  <a:gd name="connsiteX115" fmla="*/ 1983408 w 4390887"/>
                  <a:gd name="connsiteY115" fmla="*/ 53008 h 172735"/>
                  <a:gd name="connsiteX116" fmla="*/ 1987826 w 4390887"/>
                  <a:gd name="connsiteY116" fmla="*/ 119269 h 172735"/>
                  <a:gd name="connsiteX117" fmla="*/ 2009913 w 4390887"/>
                  <a:gd name="connsiteY117" fmla="*/ 101600 h 172735"/>
                  <a:gd name="connsiteX118" fmla="*/ 2036417 w 4390887"/>
                  <a:gd name="connsiteY118" fmla="*/ 123687 h 172735"/>
                  <a:gd name="connsiteX119" fmla="*/ 2067339 w 4390887"/>
                  <a:gd name="connsiteY119" fmla="*/ 114852 h 172735"/>
                  <a:gd name="connsiteX120" fmla="*/ 2102678 w 4390887"/>
                  <a:gd name="connsiteY120" fmla="*/ 119269 h 172735"/>
                  <a:gd name="connsiteX121" fmla="*/ 2138017 w 4390887"/>
                  <a:gd name="connsiteY121" fmla="*/ 110435 h 172735"/>
                  <a:gd name="connsiteX122" fmla="*/ 2164522 w 4390887"/>
                  <a:gd name="connsiteY122" fmla="*/ 136939 h 172735"/>
                  <a:gd name="connsiteX123" fmla="*/ 2191026 w 4390887"/>
                  <a:gd name="connsiteY123" fmla="*/ 123687 h 172735"/>
                  <a:gd name="connsiteX124" fmla="*/ 2208695 w 4390887"/>
                  <a:gd name="connsiteY124" fmla="*/ 141356 h 172735"/>
                  <a:gd name="connsiteX125" fmla="*/ 2239617 w 4390887"/>
                  <a:gd name="connsiteY125" fmla="*/ 88348 h 172735"/>
                  <a:gd name="connsiteX126" fmla="*/ 2244035 w 4390887"/>
                  <a:gd name="connsiteY126" fmla="*/ 128104 h 172735"/>
                  <a:gd name="connsiteX127" fmla="*/ 2270539 w 4390887"/>
                  <a:gd name="connsiteY127" fmla="*/ 92765 h 172735"/>
                  <a:gd name="connsiteX128" fmla="*/ 2297043 w 4390887"/>
                  <a:gd name="connsiteY128" fmla="*/ 39756 h 172735"/>
                  <a:gd name="connsiteX129" fmla="*/ 2323548 w 4390887"/>
                  <a:gd name="connsiteY129" fmla="*/ 88348 h 172735"/>
                  <a:gd name="connsiteX130" fmla="*/ 2332382 w 4390887"/>
                  <a:gd name="connsiteY130" fmla="*/ 114852 h 172735"/>
                  <a:gd name="connsiteX131" fmla="*/ 2398643 w 4390887"/>
                  <a:gd name="connsiteY131" fmla="*/ 48591 h 172735"/>
                  <a:gd name="connsiteX132" fmla="*/ 2416313 w 4390887"/>
                  <a:gd name="connsiteY132" fmla="*/ 75095 h 172735"/>
                  <a:gd name="connsiteX133" fmla="*/ 2442817 w 4390887"/>
                  <a:gd name="connsiteY133" fmla="*/ 79513 h 172735"/>
                  <a:gd name="connsiteX134" fmla="*/ 2473739 w 4390887"/>
                  <a:gd name="connsiteY134" fmla="*/ 92765 h 172735"/>
                  <a:gd name="connsiteX135" fmla="*/ 2486991 w 4390887"/>
                  <a:gd name="connsiteY135" fmla="*/ 123687 h 172735"/>
                  <a:gd name="connsiteX136" fmla="*/ 2535582 w 4390887"/>
                  <a:gd name="connsiteY136" fmla="*/ 88348 h 172735"/>
                  <a:gd name="connsiteX137" fmla="*/ 2606261 w 4390887"/>
                  <a:gd name="connsiteY137" fmla="*/ 83930 h 172735"/>
                  <a:gd name="connsiteX138" fmla="*/ 2637182 w 4390887"/>
                  <a:gd name="connsiteY138" fmla="*/ 128104 h 172735"/>
                  <a:gd name="connsiteX139" fmla="*/ 2663687 w 4390887"/>
                  <a:gd name="connsiteY139" fmla="*/ 110435 h 172735"/>
                  <a:gd name="connsiteX140" fmla="*/ 2681356 w 4390887"/>
                  <a:gd name="connsiteY140" fmla="*/ 97182 h 172735"/>
                  <a:gd name="connsiteX141" fmla="*/ 2699026 w 4390887"/>
                  <a:gd name="connsiteY141" fmla="*/ 128104 h 172735"/>
                  <a:gd name="connsiteX142" fmla="*/ 2703443 w 4390887"/>
                  <a:gd name="connsiteY142" fmla="*/ 101600 h 172735"/>
                  <a:gd name="connsiteX143" fmla="*/ 2725530 w 4390887"/>
                  <a:gd name="connsiteY143" fmla="*/ 132521 h 172735"/>
                  <a:gd name="connsiteX144" fmla="*/ 2760869 w 4390887"/>
                  <a:gd name="connsiteY144" fmla="*/ 88348 h 172735"/>
                  <a:gd name="connsiteX145" fmla="*/ 2769704 w 4390887"/>
                  <a:gd name="connsiteY145" fmla="*/ 75095 h 172735"/>
                  <a:gd name="connsiteX146" fmla="*/ 2791791 w 4390887"/>
                  <a:gd name="connsiteY146" fmla="*/ 66261 h 172735"/>
                  <a:gd name="connsiteX147" fmla="*/ 2800626 w 4390887"/>
                  <a:gd name="connsiteY147" fmla="*/ 154608 h 172735"/>
                  <a:gd name="connsiteX148" fmla="*/ 2822713 w 4390887"/>
                  <a:gd name="connsiteY148" fmla="*/ 88348 h 172735"/>
                  <a:gd name="connsiteX149" fmla="*/ 2835965 w 4390887"/>
                  <a:gd name="connsiteY149" fmla="*/ 53008 h 172735"/>
                  <a:gd name="connsiteX150" fmla="*/ 2840382 w 4390887"/>
                  <a:gd name="connsiteY150" fmla="*/ 110435 h 172735"/>
                  <a:gd name="connsiteX151" fmla="*/ 2844800 w 4390887"/>
                  <a:gd name="connsiteY151" fmla="*/ 132521 h 172735"/>
                  <a:gd name="connsiteX152" fmla="*/ 2880139 w 4390887"/>
                  <a:gd name="connsiteY152" fmla="*/ 35339 h 172735"/>
                  <a:gd name="connsiteX153" fmla="*/ 2884556 w 4390887"/>
                  <a:gd name="connsiteY153" fmla="*/ 101600 h 172735"/>
                  <a:gd name="connsiteX154" fmla="*/ 2888974 w 4390887"/>
                  <a:gd name="connsiteY154" fmla="*/ 154608 h 172735"/>
                  <a:gd name="connsiteX155" fmla="*/ 2919895 w 4390887"/>
                  <a:gd name="connsiteY155" fmla="*/ 110435 h 172735"/>
                  <a:gd name="connsiteX156" fmla="*/ 2924313 w 4390887"/>
                  <a:gd name="connsiteY156" fmla="*/ 172278 h 172735"/>
                  <a:gd name="connsiteX157" fmla="*/ 2946400 w 4390887"/>
                  <a:gd name="connsiteY157" fmla="*/ 119269 h 172735"/>
                  <a:gd name="connsiteX158" fmla="*/ 2950817 w 4390887"/>
                  <a:gd name="connsiteY158" fmla="*/ 167861 h 172735"/>
                  <a:gd name="connsiteX159" fmla="*/ 2990574 w 4390887"/>
                  <a:gd name="connsiteY159" fmla="*/ 132521 h 172735"/>
                  <a:gd name="connsiteX160" fmla="*/ 3003826 w 4390887"/>
                  <a:gd name="connsiteY160" fmla="*/ 128104 h 172735"/>
                  <a:gd name="connsiteX161" fmla="*/ 3025913 w 4390887"/>
                  <a:gd name="connsiteY161" fmla="*/ 132521 h 172735"/>
                  <a:gd name="connsiteX162" fmla="*/ 3043582 w 4390887"/>
                  <a:gd name="connsiteY162" fmla="*/ 114852 h 172735"/>
                  <a:gd name="connsiteX163" fmla="*/ 3065669 w 4390887"/>
                  <a:gd name="connsiteY163" fmla="*/ 128104 h 172735"/>
                  <a:gd name="connsiteX164" fmla="*/ 3083339 w 4390887"/>
                  <a:gd name="connsiteY164" fmla="*/ 132521 h 172735"/>
                  <a:gd name="connsiteX165" fmla="*/ 3096591 w 4390887"/>
                  <a:gd name="connsiteY165" fmla="*/ 110435 h 172735"/>
                  <a:gd name="connsiteX166" fmla="*/ 3109843 w 4390887"/>
                  <a:gd name="connsiteY166" fmla="*/ 106017 h 172735"/>
                  <a:gd name="connsiteX167" fmla="*/ 3118678 w 4390887"/>
                  <a:gd name="connsiteY167" fmla="*/ 132521 h 172735"/>
                  <a:gd name="connsiteX168" fmla="*/ 3149600 w 4390887"/>
                  <a:gd name="connsiteY168" fmla="*/ 110435 h 172735"/>
                  <a:gd name="connsiteX169" fmla="*/ 3167269 w 4390887"/>
                  <a:gd name="connsiteY169" fmla="*/ 83930 h 172735"/>
                  <a:gd name="connsiteX170" fmla="*/ 3220278 w 4390887"/>
                  <a:gd name="connsiteY170" fmla="*/ 57426 h 172735"/>
                  <a:gd name="connsiteX171" fmla="*/ 3242365 w 4390887"/>
                  <a:gd name="connsiteY171" fmla="*/ 92765 h 172735"/>
                  <a:gd name="connsiteX172" fmla="*/ 3246782 w 4390887"/>
                  <a:gd name="connsiteY172" fmla="*/ 106017 h 172735"/>
                  <a:gd name="connsiteX173" fmla="*/ 3260035 w 4390887"/>
                  <a:gd name="connsiteY173" fmla="*/ 136939 h 172735"/>
                  <a:gd name="connsiteX174" fmla="*/ 3273287 w 4390887"/>
                  <a:gd name="connsiteY174" fmla="*/ 150191 h 172735"/>
                  <a:gd name="connsiteX175" fmla="*/ 3321878 w 4390887"/>
                  <a:gd name="connsiteY175" fmla="*/ 110435 h 172735"/>
                  <a:gd name="connsiteX176" fmla="*/ 3326295 w 4390887"/>
                  <a:gd name="connsiteY176" fmla="*/ 97182 h 172735"/>
                  <a:gd name="connsiteX177" fmla="*/ 3330713 w 4390887"/>
                  <a:gd name="connsiteY177" fmla="*/ 163443 h 172735"/>
                  <a:gd name="connsiteX178" fmla="*/ 3361635 w 4390887"/>
                  <a:gd name="connsiteY178" fmla="*/ 145774 h 172735"/>
                  <a:gd name="connsiteX179" fmla="*/ 3370469 w 4390887"/>
                  <a:gd name="connsiteY179" fmla="*/ 119269 h 172735"/>
                  <a:gd name="connsiteX180" fmla="*/ 3427895 w 4390887"/>
                  <a:gd name="connsiteY180" fmla="*/ 110435 h 172735"/>
                  <a:gd name="connsiteX181" fmla="*/ 3441148 w 4390887"/>
                  <a:gd name="connsiteY181" fmla="*/ 136939 h 172735"/>
                  <a:gd name="connsiteX182" fmla="*/ 3454400 w 4390887"/>
                  <a:gd name="connsiteY182" fmla="*/ 145774 h 172735"/>
                  <a:gd name="connsiteX183" fmla="*/ 3476487 w 4390887"/>
                  <a:gd name="connsiteY183" fmla="*/ 141356 h 172735"/>
                  <a:gd name="connsiteX184" fmla="*/ 3502991 w 4390887"/>
                  <a:gd name="connsiteY184" fmla="*/ 123687 h 172735"/>
                  <a:gd name="connsiteX185" fmla="*/ 3525078 w 4390887"/>
                  <a:gd name="connsiteY185" fmla="*/ 101600 h 172735"/>
                  <a:gd name="connsiteX186" fmla="*/ 3533913 w 4390887"/>
                  <a:gd name="connsiteY186" fmla="*/ 88348 h 172735"/>
                  <a:gd name="connsiteX187" fmla="*/ 3551582 w 4390887"/>
                  <a:gd name="connsiteY187" fmla="*/ 123687 h 172735"/>
                  <a:gd name="connsiteX188" fmla="*/ 3609008 w 4390887"/>
                  <a:gd name="connsiteY188" fmla="*/ 88348 h 172735"/>
                  <a:gd name="connsiteX189" fmla="*/ 3626678 w 4390887"/>
                  <a:gd name="connsiteY189" fmla="*/ 83930 h 172735"/>
                  <a:gd name="connsiteX190" fmla="*/ 3684104 w 4390887"/>
                  <a:gd name="connsiteY190" fmla="*/ 75095 h 172735"/>
                  <a:gd name="connsiteX191" fmla="*/ 3715026 w 4390887"/>
                  <a:gd name="connsiteY191" fmla="*/ 97182 h 172735"/>
                  <a:gd name="connsiteX192" fmla="*/ 3772452 w 4390887"/>
                  <a:gd name="connsiteY192" fmla="*/ 66261 h 172735"/>
                  <a:gd name="connsiteX193" fmla="*/ 3785704 w 4390887"/>
                  <a:gd name="connsiteY193" fmla="*/ 88348 h 172735"/>
                  <a:gd name="connsiteX194" fmla="*/ 3851965 w 4390887"/>
                  <a:gd name="connsiteY194" fmla="*/ 66261 h 172735"/>
                  <a:gd name="connsiteX195" fmla="*/ 3869635 w 4390887"/>
                  <a:gd name="connsiteY195" fmla="*/ 57426 h 172735"/>
                  <a:gd name="connsiteX196" fmla="*/ 3896139 w 4390887"/>
                  <a:gd name="connsiteY196" fmla="*/ 97182 h 172735"/>
                  <a:gd name="connsiteX197" fmla="*/ 3962400 w 4390887"/>
                  <a:gd name="connsiteY197" fmla="*/ 128104 h 172735"/>
                  <a:gd name="connsiteX198" fmla="*/ 3984487 w 4390887"/>
                  <a:gd name="connsiteY198" fmla="*/ 154608 h 172735"/>
                  <a:gd name="connsiteX199" fmla="*/ 4068417 w 4390887"/>
                  <a:gd name="connsiteY199" fmla="*/ 136939 h 172735"/>
                  <a:gd name="connsiteX200" fmla="*/ 4112591 w 4390887"/>
                  <a:gd name="connsiteY200" fmla="*/ 132521 h 172735"/>
                  <a:gd name="connsiteX201" fmla="*/ 4147930 w 4390887"/>
                  <a:gd name="connsiteY201" fmla="*/ 119269 h 172735"/>
                  <a:gd name="connsiteX202" fmla="*/ 4214191 w 4390887"/>
                  <a:gd name="connsiteY202" fmla="*/ 110435 h 172735"/>
                  <a:gd name="connsiteX203" fmla="*/ 4227443 w 4390887"/>
                  <a:gd name="connsiteY203" fmla="*/ 83930 h 172735"/>
                  <a:gd name="connsiteX204" fmla="*/ 4231861 w 4390887"/>
                  <a:gd name="connsiteY204" fmla="*/ 119269 h 172735"/>
                  <a:gd name="connsiteX205" fmla="*/ 4293704 w 4390887"/>
                  <a:gd name="connsiteY205" fmla="*/ 110435 h 172735"/>
                  <a:gd name="connsiteX206" fmla="*/ 4329043 w 4390887"/>
                  <a:gd name="connsiteY206" fmla="*/ 106017 h 172735"/>
                  <a:gd name="connsiteX207" fmla="*/ 4382052 w 4390887"/>
                  <a:gd name="connsiteY207" fmla="*/ 123687 h 172735"/>
                  <a:gd name="connsiteX208" fmla="*/ 4390887 w 4390887"/>
                  <a:gd name="connsiteY208" fmla="*/ 114852 h 1727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</a:cxnLst>
                <a:rect l="l" t="t" r="r" b="b"/>
                <a:pathLst>
                  <a:path w="4390887" h="172735">
                    <a:moveTo>
                      <a:pt x="0" y="57426"/>
                    </a:moveTo>
                    <a:cubicBezTo>
                      <a:pt x="4669" y="45753"/>
                      <a:pt x="9789" y="34208"/>
                      <a:pt x="13252" y="22087"/>
                    </a:cubicBezTo>
                    <a:cubicBezTo>
                      <a:pt x="14920" y="16249"/>
                      <a:pt x="13876" y="9158"/>
                      <a:pt x="17669" y="4417"/>
                    </a:cubicBezTo>
                    <a:cubicBezTo>
                      <a:pt x="20578" y="781"/>
                      <a:pt x="26504" y="1472"/>
                      <a:pt x="30922" y="0"/>
                    </a:cubicBezTo>
                    <a:cubicBezTo>
                      <a:pt x="35339" y="17669"/>
                      <a:pt x="38742" y="35624"/>
                      <a:pt x="44174" y="53008"/>
                    </a:cubicBezTo>
                    <a:cubicBezTo>
                      <a:pt x="46138" y="59293"/>
                      <a:pt x="46894" y="68232"/>
                      <a:pt x="53008" y="70678"/>
                    </a:cubicBezTo>
                    <a:cubicBezTo>
                      <a:pt x="57938" y="72650"/>
                      <a:pt x="61843" y="64788"/>
                      <a:pt x="66261" y="61843"/>
                    </a:cubicBezTo>
                    <a:cubicBezTo>
                      <a:pt x="67733" y="69205"/>
                      <a:pt x="68990" y="76614"/>
                      <a:pt x="70678" y="83930"/>
                    </a:cubicBezTo>
                    <a:cubicBezTo>
                      <a:pt x="73408" y="95761"/>
                      <a:pt x="77517" y="107292"/>
                      <a:pt x="79513" y="119269"/>
                    </a:cubicBezTo>
                    <a:lnTo>
                      <a:pt x="83930" y="145774"/>
                    </a:lnTo>
                    <a:cubicBezTo>
                      <a:pt x="89820" y="135467"/>
                      <a:pt x="97846" y="126114"/>
                      <a:pt x="101600" y="114852"/>
                    </a:cubicBezTo>
                    <a:cubicBezTo>
                      <a:pt x="105354" y="103590"/>
                      <a:pt x="104942" y="91336"/>
                      <a:pt x="106017" y="79513"/>
                    </a:cubicBezTo>
                    <a:cubicBezTo>
                      <a:pt x="107888" y="58931"/>
                      <a:pt x="108962" y="38284"/>
                      <a:pt x="110435" y="17669"/>
                    </a:cubicBezTo>
                    <a:cubicBezTo>
                      <a:pt x="116325" y="29449"/>
                      <a:pt x="122654" y="41018"/>
                      <a:pt x="128104" y="53008"/>
                    </a:cubicBezTo>
                    <a:cubicBezTo>
                      <a:pt x="130031" y="57247"/>
                      <a:pt x="128004" y="65131"/>
                      <a:pt x="132522" y="66261"/>
                    </a:cubicBezTo>
                    <a:cubicBezTo>
                      <a:pt x="137672" y="67549"/>
                      <a:pt x="141357" y="60371"/>
                      <a:pt x="145774" y="57426"/>
                    </a:cubicBezTo>
                    <a:cubicBezTo>
                      <a:pt x="147246" y="67733"/>
                      <a:pt x="148149" y="78138"/>
                      <a:pt x="150191" y="88348"/>
                    </a:cubicBezTo>
                    <a:cubicBezTo>
                      <a:pt x="151104" y="92914"/>
                      <a:pt x="149952" y="101600"/>
                      <a:pt x="154608" y="101600"/>
                    </a:cubicBezTo>
                    <a:cubicBezTo>
                      <a:pt x="159264" y="101600"/>
                      <a:pt x="156796" y="92436"/>
                      <a:pt x="159026" y="88348"/>
                    </a:cubicBezTo>
                    <a:cubicBezTo>
                      <a:pt x="188490" y="34332"/>
                      <a:pt x="175075" y="71123"/>
                      <a:pt x="185530" y="39756"/>
                    </a:cubicBezTo>
                    <a:cubicBezTo>
                      <a:pt x="187003" y="54481"/>
                      <a:pt x="186847" y="69460"/>
                      <a:pt x="189948" y="83930"/>
                    </a:cubicBezTo>
                    <a:cubicBezTo>
                      <a:pt x="191328" y="90369"/>
                      <a:pt x="192325" y="102891"/>
                      <a:pt x="198782" y="101600"/>
                    </a:cubicBezTo>
                    <a:cubicBezTo>
                      <a:pt x="207201" y="99916"/>
                      <a:pt x="207617" y="86875"/>
                      <a:pt x="212035" y="79513"/>
                    </a:cubicBezTo>
                    <a:cubicBezTo>
                      <a:pt x="214380" y="98271"/>
                      <a:pt x="212898" y="129229"/>
                      <a:pt x="234122" y="141356"/>
                    </a:cubicBezTo>
                    <a:cubicBezTo>
                      <a:pt x="238732" y="143990"/>
                      <a:pt x="242957" y="135466"/>
                      <a:pt x="247374" y="132521"/>
                    </a:cubicBezTo>
                    <a:cubicBezTo>
                      <a:pt x="291217" y="-20931"/>
                      <a:pt x="280674" y="-33995"/>
                      <a:pt x="287130" y="101600"/>
                    </a:cubicBezTo>
                    <a:cubicBezTo>
                      <a:pt x="288603" y="86875"/>
                      <a:pt x="289455" y="72075"/>
                      <a:pt x="291548" y="57426"/>
                    </a:cubicBezTo>
                    <a:cubicBezTo>
                      <a:pt x="292407" y="51416"/>
                      <a:pt x="294648" y="33829"/>
                      <a:pt x="295965" y="39756"/>
                    </a:cubicBezTo>
                    <a:cubicBezTo>
                      <a:pt x="300129" y="58497"/>
                      <a:pt x="298910" y="78040"/>
                      <a:pt x="300382" y="97182"/>
                    </a:cubicBezTo>
                    <a:cubicBezTo>
                      <a:pt x="310689" y="91292"/>
                      <a:pt x="322480" y="87454"/>
                      <a:pt x="331304" y="79513"/>
                    </a:cubicBezTo>
                    <a:cubicBezTo>
                      <a:pt x="337686" y="73769"/>
                      <a:pt x="340296" y="49971"/>
                      <a:pt x="344556" y="57426"/>
                    </a:cubicBezTo>
                    <a:cubicBezTo>
                      <a:pt x="353353" y="72821"/>
                      <a:pt x="345497" y="93048"/>
                      <a:pt x="348974" y="110435"/>
                    </a:cubicBezTo>
                    <a:cubicBezTo>
                      <a:pt x="350015" y="115641"/>
                      <a:pt x="354863" y="119270"/>
                      <a:pt x="357808" y="123687"/>
                    </a:cubicBezTo>
                    <a:cubicBezTo>
                      <a:pt x="363698" y="116325"/>
                      <a:pt x="370248" y="109445"/>
                      <a:pt x="375478" y="101600"/>
                    </a:cubicBezTo>
                    <a:cubicBezTo>
                      <a:pt x="384144" y="88601"/>
                      <a:pt x="388359" y="71792"/>
                      <a:pt x="393148" y="57426"/>
                    </a:cubicBezTo>
                    <a:cubicBezTo>
                      <a:pt x="394620" y="70678"/>
                      <a:pt x="395911" y="83951"/>
                      <a:pt x="397565" y="97182"/>
                    </a:cubicBezTo>
                    <a:cubicBezTo>
                      <a:pt x="398856" y="107514"/>
                      <a:pt x="398115" y="118437"/>
                      <a:pt x="401982" y="128104"/>
                    </a:cubicBezTo>
                    <a:cubicBezTo>
                      <a:pt x="404302" y="133904"/>
                      <a:pt x="410817" y="136939"/>
                      <a:pt x="415235" y="141356"/>
                    </a:cubicBezTo>
                    <a:cubicBezTo>
                      <a:pt x="418180" y="133994"/>
                      <a:pt x="421562" y="126791"/>
                      <a:pt x="424069" y="119269"/>
                    </a:cubicBezTo>
                    <a:cubicBezTo>
                      <a:pt x="430402" y="100269"/>
                      <a:pt x="425442" y="73484"/>
                      <a:pt x="441739" y="61843"/>
                    </a:cubicBezTo>
                    <a:cubicBezTo>
                      <a:pt x="451976" y="54531"/>
                      <a:pt x="450574" y="85402"/>
                      <a:pt x="454991" y="97182"/>
                    </a:cubicBezTo>
                    <a:cubicBezTo>
                      <a:pt x="462353" y="91292"/>
                      <a:pt x="472641" y="87832"/>
                      <a:pt x="477078" y="79513"/>
                    </a:cubicBezTo>
                    <a:cubicBezTo>
                      <a:pt x="484979" y="64699"/>
                      <a:pt x="476899" y="20848"/>
                      <a:pt x="490330" y="30921"/>
                    </a:cubicBezTo>
                    <a:cubicBezTo>
                      <a:pt x="506864" y="43321"/>
                      <a:pt x="491156" y="72412"/>
                      <a:pt x="494748" y="92765"/>
                    </a:cubicBezTo>
                    <a:cubicBezTo>
                      <a:pt x="495671" y="97993"/>
                      <a:pt x="500637" y="101600"/>
                      <a:pt x="503582" y="106017"/>
                    </a:cubicBezTo>
                    <a:cubicBezTo>
                      <a:pt x="542715" y="47320"/>
                      <a:pt x="500061" y="98206"/>
                      <a:pt x="530087" y="132521"/>
                    </a:cubicBezTo>
                    <a:cubicBezTo>
                      <a:pt x="536296" y="139616"/>
                      <a:pt x="544812" y="120742"/>
                      <a:pt x="552174" y="114852"/>
                    </a:cubicBezTo>
                    <a:cubicBezTo>
                      <a:pt x="556591" y="103072"/>
                      <a:pt x="562375" y="91718"/>
                      <a:pt x="565426" y="79513"/>
                    </a:cubicBezTo>
                    <a:cubicBezTo>
                      <a:pt x="582573" y="10923"/>
                      <a:pt x="569024" y="-44198"/>
                      <a:pt x="583095" y="145774"/>
                    </a:cubicBezTo>
                    <a:cubicBezTo>
                      <a:pt x="588985" y="131049"/>
                      <a:pt x="595750" y="116645"/>
                      <a:pt x="600765" y="101600"/>
                    </a:cubicBezTo>
                    <a:cubicBezTo>
                      <a:pt x="623228" y="34213"/>
                      <a:pt x="595033" y="95397"/>
                      <a:pt x="622852" y="39756"/>
                    </a:cubicBezTo>
                    <a:cubicBezTo>
                      <a:pt x="631111" y="138877"/>
                      <a:pt x="612983" y="84318"/>
                      <a:pt x="649356" y="70678"/>
                    </a:cubicBezTo>
                    <a:cubicBezTo>
                      <a:pt x="654327" y="68814"/>
                      <a:pt x="658191" y="76568"/>
                      <a:pt x="662608" y="79513"/>
                    </a:cubicBezTo>
                    <a:cubicBezTo>
                      <a:pt x="674493" y="76541"/>
                      <a:pt x="688051" y="74509"/>
                      <a:pt x="697948" y="66261"/>
                    </a:cubicBezTo>
                    <a:cubicBezTo>
                      <a:pt x="702027" y="62862"/>
                      <a:pt x="703837" y="57426"/>
                      <a:pt x="706782" y="53008"/>
                    </a:cubicBezTo>
                    <a:cubicBezTo>
                      <a:pt x="716733" y="82860"/>
                      <a:pt x="708024" y="53490"/>
                      <a:pt x="715617" y="110435"/>
                    </a:cubicBezTo>
                    <a:cubicBezTo>
                      <a:pt x="716609" y="117877"/>
                      <a:pt x="718562" y="125159"/>
                      <a:pt x="720035" y="132521"/>
                    </a:cubicBezTo>
                    <a:cubicBezTo>
                      <a:pt x="724452" y="122214"/>
                      <a:pt x="729410" y="112122"/>
                      <a:pt x="733287" y="101600"/>
                    </a:cubicBezTo>
                    <a:cubicBezTo>
                      <a:pt x="739726" y="84123"/>
                      <a:pt x="732692" y="44939"/>
                      <a:pt x="750956" y="48591"/>
                    </a:cubicBezTo>
                    <a:cubicBezTo>
                      <a:pt x="769782" y="52356"/>
                      <a:pt x="753901" y="86875"/>
                      <a:pt x="755374" y="106017"/>
                    </a:cubicBezTo>
                    <a:cubicBezTo>
                      <a:pt x="762736" y="100127"/>
                      <a:pt x="770366" y="94557"/>
                      <a:pt x="777461" y="88348"/>
                    </a:cubicBezTo>
                    <a:cubicBezTo>
                      <a:pt x="782163" y="84234"/>
                      <a:pt x="784786" y="73120"/>
                      <a:pt x="790713" y="75095"/>
                    </a:cubicBezTo>
                    <a:cubicBezTo>
                      <a:pt x="798858" y="77810"/>
                      <a:pt x="799548" y="89820"/>
                      <a:pt x="803965" y="97182"/>
                    </a:cubicBezTo>
                    <a:cubicBezTo>
                      <a:pt x="812800" y="94237"/>
                      <a:pt x="822328" y="83825"/>
                      <a:pt x="830469" y="88348"/>
                    </a:cubicBezTo>
                    <a:cubicBezTo>
                      <a:pt x="837396" y="92196"/>
                      <a:pt x="850726" y="143785"/>
                      <a:pt x="852556" y="150191"/>
                    </a:cubicBezTo>
                    <a:cubicBezTo>
                      <a:pt x="880499" y="122249"/>
                      <a:pt x="884255" y="123348"/>
                      <a:pt x="901148" y="83930"/>
                    </a:cubicBezTo>
                    <a:cubicBezTo>
                      <a:pt x="904106" y="77029"/>
                      <a:pt x="904093" y="69205"/>
                      <a:pt x="905565" y="61843"/>
                    </a:cubicBezTo>
                    <a:cubicBezTo>
                      <a:pt x="907037" y="76568"/>
                      <a:pt x="909982" y="91219"/>
                      <a:pt x="909982" y="106017"/>
                    </a:cubicBezTo>
                    <a:cubicBezTo>
                      <a:pt x="909982" y="110673"/>
                      <a:pt x="902859" y="123058"/>
                      <a:pt x="905565" y="119269"/>
                    </a:cubicBezTo>
                    <a:cubicBezTo>
                      <a:pt x="915546" y="105296"/>
                      <a:pt x="923234" y="89820"/>
                      <a:pt x="932069" y="75095"/>
                    </a:cubicBezTo>
                    <a:cubicBezTo>
                      <a:pt x="933542" y="85402"/>
                      <a:pt x="926075" y="106017"/>
                      <a:pt x="936487" y="106017"/>
                    </a:cubicBezTo>
                    <a:cubicBezTo>
                      <a:pt x="965370" y="106017"/>
                      <a:pt x="947091" y="39774"/>
                      <a:pt x="958574" y="97182"/>
                    </a:cubicBezTo>
                    <a:cubicBezTo>
                      <a:pt x="994822" y="46436"/>
                      <a:pt x="972285" y="63220"/>
                      <a:pt x="985078" y="101600"/>
                    </a:cubicBezTo>
                    <a:cubicBezTo>
                      <a:pt x="987406" y="108584"/>
                      <a:pt x="993913" y="113379"/>
                      <a:pt x="998330" y="119269"/>
                    </a:cubicBezTo>
                    <a:cubicBezTo>
                      <a:pt x="1002747" y="117797"/>
                      <a:pt x="1008673" y="118488"/>
                      <a:pt x="1011582" y="114852"/>
                    </a:cubicBezTo>
                    <a:cubicBezTo>
                      <a:pt x="1041635" y="77285"/>
                      <a:pt x="1026759" y="54366"/>
                      <a:pt x="1042504" y="101600"/>
                    </a:cubicBezTo>
                    <a:cubicBezTo>
                      <a:pt x="1049866" y="92765"/>
                      <a:pt x="1058417" y="84798"/>
                      <a:pt x="1064591" y="75095"/>
                    </a:cubicBezTo>
                    <a:cubicBezTo>
                      <a:pt x="1082790" y="46496"/>
                      <a:pt x="1065532" y="21430"/>
                      <a:pt x="1086678" y="106017"/>
                    </a:cubicBezTo>
                    <a:cubicBezTo>
                      <a:pt x="1150076" y="55301"/>
                      <a:pt x="1072400" y="105474"/>
                      <a:pt x="1122017" y="110435"/>
                    </a:cubicBezTo>
                    <a:cubicBezTo>
                      <a:pt x="1133830" y="111616"/>
                      <a:pt x="1142632" y="98655"/>
                      <a:pt x="1152939" y="92765"/>
                    </a:cubicBezTo>
                    <a:cubicBezTo>
                      <a:pt x="1171332" y="9996"/>
                      <a:pt x="1152334" y="65655"/>
                      <a:pt x="1170608" y="83930"/>
                    </a:cubicBezTo>
                    <a:cubicBezTo>
                      <a:pt x="1176941" y="90264"/>
                      <a:pt x="1188278" y="86875"/>
                      <a:pt x="1197113" y="88348"/>
                    </a:cubicBezTo>
                    <a:cubicBezTo>
                      <a:pt x="1241885" y="21187"/>
                      <a:pt x="1192367" y="82703"/>
                      <a:pt x="1219200" y="92765"/>
                    </a:cubicBezTo>
                    <a:cubicBezTo>
                      <a:pt x="1230316" y="96933"/>
                      <a:pt x="1239815" y="80985"/>
                      <a:pt x="1250122" y="75095"/>
                    </a:cubicBezTo>
                    <a:cubicBezTo>
                      <a:pt x="1277873" y="130599"/>
                      <a:pt x="1258812" y="128838"/>
                      <a:pt x="1303130" y="97182"/>
                    </a:cubicBezTo>
                    <a:cubicBezTo>
                      <a:pt x="1351168" y="9115"/>
                      <a:pt x="1315380" y="53735"/>
                      <a:pt x="1334052" y="106017"/>
                    </a:cubicBezTo>
                    <a:cubicBezTo>
                      <a:pt x="1336094" y="111735"/>
                      <a:pt x="1345832" y="108962"/>
                      <a:pt x="1351722" y="110435"/>
                    </a:cubicBezTo>
                    <a:cubicBezTo>
                      <a:pt x="1401576" y="35650"/>
                      <a:pt x="1332107" y="123687"/>
                      <a:pt x="1387061" y="123687"/>
                    </a:cubicBezTo>
                    <a:cubicBezTo>
                      <a:pt x="1410317" y="123687"/>
                      <a:pt x="1432875" y="81197"/>
                      <a:pt x="1444487" y="61843"/>
                    </a:cubicBezTo>
                    <a:cubicBezTo>
                      <a:pt x="1447432" y="76568"/>
                      <a:pt x="1448906" y="91665"/>
                      <a:pt x="1453322" y="106017"/>
                    </a:cubicBezTo>
                    <a:cubicBezTo>
                      <a:pt x="1454883" y="111091"/>
                      <a:pt x="1457604" y="122000"/>
                      <a:pt x="1462156" y="119269"/>
                    </a:cubicBezTo>
                    <a:cubicBezTo>
                      <a:pt x="1477360" y="110147"/>
                      <a:pt x="1485715" y="92765"/>
                      <a:pt x="1497495" y="79513"/>
                    </a:cubicBezTo>
                    <a:cubicBezTo>
                      <a:pt x="1518200" y="131274"/>
                      <a:pt x="1490357" y="78666"/>
                      <a:pt x="1532835" y="57426"/>
                    </a:cubicBezTo>
                    <a:cubicBezTo>
                      <a:pt x="1541164" y="53261"/>
                      <a:pt x="1538724" y="75095"/>
                      <a:pt x="1541669" y="83930"/>
                    </a:cubicBezTo>
                    <a:cubicBezTo>
                      <a:pt x="1551976" y="82458"/>
                      <a:pt x="1563076" y="83742"/>
                      <a:pt x="1572591" y="79513"/>
                    </a:cubicBezTo>
                    <a:cubicBezTo>
                      <a:pt x="1577442" y="77357"/>
                      <a:pt x="1576389" y="64582"/>
                      <a:pt x="1581426" y="66261"/>
                    </a:cubicBezTo>
                    <a:cubicBezTo>
                      <a:pt x="1587185" y="68181"/>
                      <a:pt x="1584526" y="78004"/>
                      <a:pt x="1585843" y="83930"/>
                    </a:cubicBezTo>
                    <a:cubicBezTo>
                      <a:pt x="1587472" y="91259"/>
                      <a:pt x="1588788" y="98655"/>
                      <a:pt x="1590261" y="106017"/>
                    </a:cubicBezTo>
                    <a:cubicBezTo>
                      <a:pt x="1599096" y="98655"/>
                      <a:pt x="1609483" y="92831"/>
                      <a:pt x="1616765" y="83930"/>
                    </a:cubicBezTo>
                    <a:cubicBezTo>
                      <a:pt x="1640318" y="55143"/>
                      <a:pt x="1624240" y="22766"/>
                      <a:pt x="1638852" y="110435"/>
                    </a:cubicBezTo>
                    <a:cubicBezTo>
                      <a:pt x="1649159" y="107490"/>
                      <a:pt x="1659374" y="99000"/>
                      <a:pt x="1669774" y="101600"/>
                    </a:cubicBezTo>
                    <a:cubicBezTo>
                      <a:pt x="1675664" y="103072"/>
                      <a:pt x="1672523" y="113432"/>
                      <a:pt x="1674191" y="119269"/>
                    </a:cubicBezTo>
                    <a:cubicBezTo>
                      <a:pt x="1675470" y="123746"/>
                      <a:pt x="1677136" y="128104"/>
                      <a:pt x="1678608" y="132521"/>
                    </a:cubicBezTo>
                    <a:cubicBezTo>
                      <a:pt x="1687443" y="119269"/>
                      <a:pt x="1691190" y="100500"/>
                      <a:pt x="1705113" y="92765"/>
                    </a:cubicBezTo>
                    <a:cubicBezTo>
                      <a:pt x="1711549" y="89190"/>
                      <a:pt x="1715375" y="103707"/>
                      <a:pt x="1718365" y="110435"/>
                    </a:cubicBezTo>
                    <a:cubicBezTo>
                      <a:pt x="1721414" y="117296"/>
                      <a:pt x="1721310" y="125159"/>
                      <a:pt x="1722782" y="132521"/>
                    </a:cubicBezTo>
                    <a:cubicBezTo>
                      <a:pt x="1733089" y="125159"/>
                      <a:pt x="1745878" y="120395"/>
                      <a:pt x="1753704" y="110435"/>
                    </a:cubicBezTo>
                    <a:cubicBezTo>
                      <a:pt x="1793615" y="59640"/>
                      <a:pt x="1751082" y="77441"/>
                      <a:pt x="1784626" y="66261"/>
                    </a:cubicBezTo>
                    <a:cubicBezTo>
                      <a:pt x="1791493" y="67634"/>
                      <a:pt x="1814909" y="69402"/>
                      <a:pt x="1819965" y="79513"/>
                    </a:cubicBezTo>
                    <a:cubicBezTo>
                      <a:pt x="1828295" y="96172"/>
                      <a:pt x="1831095" y="115082"/>
                      <a:pt x="1837635" y="132521"/>
                    </a:cubicBezTo>
                    <a:cubicBezTo>
                      <a:pt x="1839947" y="138687"/>
                      <a:pt x="1843524" y="144301"/>
                      <a:pt x="1846469" y="150191"/>
                    </a:cubicBezTo>
                    <a:cubicBezTo>
                      <a:pt x="1864139" y="128104"/>
                      <a:pt x="1883257" y="107102"/>
                      <a:pt x="1899478" y="83930"/>
                    </a:cubicBezTo>
                    <a:cubicBezTo>
                      <a:pt x="1914249" y="62829"/>
                      <a:pt x="1917148" y="4417"/>
                      <a:pt x="1939235" y="17669"/>
                    </a:cubicBezTo>
                    <a:cubicBezTo>
                      <a:pt x="1965780" y="33597"/>
                      <a:pt x="1942180" y="79513"/>
                      <a:pt x="1943652" y="110435"/>
                    </a:cubicBezTo>
                    <a:cubicBezTo>
                      <a:pt x="1952487" y="97183"/>
                      <a:pt x="1961090" y="83773"/>
                      <a:pt x="1970156" y="70678"/>
                    </a:cubicBezTo>
                    <a:cubicBezTo>
                      <a:pt x="1974347" y="64625"/>
                      <a:pt x="1980892" y="46089"/>
                      <a:pt x="1983408" y="53008"/>
                    </a:cubicBezTo>
                    <a:cubicBezTo>
                      <a:pt x="1990973" y="73811"/>
                      <a:pt x="1986353" y="97182"/>
                      <a:pt x="1987826" y="119269"/>
                    </a:cubicBezTo>
                    <a:cubicBezTo>
                      <a:pt x="1995188" y="113379"/>
                      <a:pt x="2003246" y="108267"/>
                      <a:pt x="2009913" y="101600"/>
                    </a:cubicBezTo>
                    <a:cubicBezTo>
                      <a:pt x="2033349" y="78164"/>
                      <a:pt x="2017416" y="66682"/>
                      <a:pt x="2036417" y="123687"/>
                    </a:cubicBezTo>
                    <a:cubicBezTo>
                      <a:pt x="2046724" y="120742"/>
                      <a:pt x="2058525" y="120954"/>
                      <a:pt x="2067339" y="114852"/>
                    </a:cubicBezTo>
                    <a:cubicBezTo>
                      <a:pt x="2105223" y="88624"/>
                      <a:pt x="2087439" y="58316"/>
                      <a:pt x="2102678" y="119269"/>
                    </a:cubicBezTo>
                    <a:cubicBezTo>
                      <a:pt x="2114458" y="116324"/>
                      <a:pt x="2126809" y="115105"/>
                      <a:pt x="2138017" y="110435"/>
                    </a:cubicBezTo>
                    <a:cubicBezTo>
                      <a:pt x="2168482" y="97741"/>
                      <a:pt x="2150523" y="73944"/>
                      <a:pt x="2164522" y="136939"/>
                    </a:cubicBezTo>
                    <a:cubicBezTo>
                      <a:pt x="2173357" y="132522"/>
                      <a:pt x="2181198" y="122704"/>
                      <a:pt x="2191026" y="123687"/>
                    </a:cubicBezTo>
                    <a:cubicBezTo>
                      <a:pt x="2199314" y="124516"/>
                      <a:pt x="2201084" y="144739"/>
                      <a:pt x="2208695" y="141356"/>
                    </a:cubicBezTo>
                    <a:cubicBezTo>
                      <a:pt x="2215271" y="138433"/>
                      <a:pt x="2233577" y="100428"/>
                      <a:pt x="2239617" y="88348"/>
                    </a:cubicBezTo>
                    <a:cubicBezTo>
                      <a:pt x="2241090" y="101600"/>
                      <a:pt x="2230835" y="126219"/>
                      <a:pt x="2244035" y="128104"/>
                    </a:cubicBezTo>
                    <a:cubicBezTo>
                      <a:pt x="2258612" y="130186"/>
                      <a:pt x="2262963" y="105391"/>
                      <a:pt x="2270539" y="92765"/>
                    </a:cubicBezTo>
                    <a:cubicBezTo>
                      <a:pt x="2280703" y="75825"/>
                      <a:pt x="2288208" y="57426"/>
                      <a:pt x="2297043" y="39756"/>
                    </a:cubicBezTo>
                    <a:cubicBezTo>
                      <a:pt x="2311604" y="107709"/>
                      <a:pt x="2295387" y="116507"/>
                      <a:pt x="2323548" y="88348"/>
                    </a:cubicBezTo>
                    <a:cubicBezTo>
                      <a:pt x="2326493" y="97183"/>
                      <a:pt x="2323291" y="112832"/>
                      <a:pt x="2332382" y="114852"/>
                    </a:cubicBezTo>
                    <a:cubicBezTo>
                      <a:pt x="2356687" y="120253"/>
                      <a:pt x="2396819" y="51099"/>
                      <a:pt x="2398643" y="48591"/>
                    </a:cubicBezTo>
                    <a:cubicBezTo>
                      <a:pt x="2404533" y="57426"/>
                      <a:pt x="2407614" y="69006"/>
                      <a:pt x="2416313" y="75095"/>
                    </a:cubicBezTo>
                    <a:cubicBezTo>
                      <a:pt x="2423650" y="80231"/>
                      <a:pt x="2434257" y="76879"/>
                      <a:pt x="2442817" y="79513"/>
                    </a:cubicBezTo>
                    <a:cubicBezTo>
                      <a:pt x="2453535" y="82811"/>
                      <a:pt x="2463432" y="88348"/>
                      <a:pt x="2473739" y="92765"/>
                    </a:cubicBezTo>
                    <a:cubicBezTo>
                      <a:pt x="2478156" y="103072"/>
                      <a:pt x="2476172" y="120736"/>
                      <a:pt x="2486991" y="123687"/>
                    </a:cubicBezTo>
                    <a:cubicBezTo>
                      <a:pt x="2508743" y="129619"/>
                      <a:pt x="2525704" y="101519"/>
                      <a:pt x="2535582" y="88348"/>
                    </a:cubicBezTo>
                    <a:cubicBezTo>
                      <a:pt x="2571664" y="148481"/>
                      <a:pt x="2511619" y="65002"/>
                      <a:pt x="2606261" y="83930"/>
                    </a:cubicBezTo>
                    <a:cubicBezTo>
                      <a:pt x="2623886" y="87455"/>
                      <a:pt x="2637182" y="128104"/>
                      <a:pt x="2637182" y="128104"/>
                    </a:cubicBezTo>
                    <a:cubicBezTo>
                      <a:pt x="2646017" y="122214"/>
                      <a:pt x="2654988" y="116524"/>
                      <a:pt x="2663687" y="110435"/>
                    </a:cubicBezTo>
                    <a:cubicBezTo>
                      <a:pt x="2669718" y="106213"/>
                      <a:pt x="2674771" y="93890"/>
                      <a:pt x="2681356" y="97182"/>
                    </a:cubicBezTo>
                    <a:cubicBezTo>
                      <a:pt x="2691974" y="102491"/>
                      <a:pt x="2693136" y="117797"/>
                      <a:pt x="2699026" y="128104"/>
                    </a:cubicBezTo>
                    <a:cubicBezTo>
                      <a:pt x="2700498" y="119269"/>
                      <a:pt x="2695432" y="105606"/>
                      <a:pt x="2703443" y="101600"/>
                    </a:cubicBezTo>
                    <a:cubicBezTo>
                      <a:pt x="2704813" y="100915"/>
                      <a:pt x="2723477" y="129442"/>
                      <a:pt x="2725530" y="132521"/>
                    </a:cubicBezTo>
                    <a:cubicBezTo>
                      <a:pt x="2737310" y="117797"/>
                      <a:pt x="2749372" y="103294"/>
                      <a:pt x="2760869" y="88348"/>
                    </a:cubicBezTo>
                    <a:cubicBezTo>
                      <a:pt x="2764106" y="84140"/>
                      <a:pt x="2765384" y="78181"/>
                      <a:pt x="2769704" y="75095"/>
                    </a:cubicBezTo>
                    <a:cubicBezTo>
                      <a:pt x="2776156" y="70486"/>
                      <a:pt x="2784429" y="69206"/>
                      <a:pt x="2791791" y="66261"/>
                    </a:cubicBezTo>
                    <a:cubicBezTo>
                      <a:pt x="2794736" y="95710"/>
                      <a:pt x="2776543" y="137406"/>
                      <a:pt x="2800626" y="154608"/>
                    </a:cubicBezTo>
                    <a:cubicBezTo>
                      <a:pt x="2819571" y="168140"/>
                      <a:pt x="2815065" y="110337"/>
                      <a:pt x="2822713" y="88348"/>
                    </a:cubicBezTo>
                    <a:cubicBezTo>
                      <a:pt x="2826846" y="76465"/>
                      <a:pt x="2831548" y="64788"/>
                      <a:pt x="2835965" y="53008"/>
                    </a:cubicBezTo>
                    <a:cubicBezTo>
                      <a:pt x="2837437" y="72150"/>
                      <a:pt x="2838262" y="91354"/>
                      <a:pt x="2840382" y="110435"/>
                    </a:cubicBezTo>
                    <a:cubicBezTo>
                      <a:pt x="2841211" y="117897"/>
                      <a:pt x="2840295" y="138527"/>
                      <a:pt x="2844800" y="132521"/>
                    </a:cubicBezTo>
                    <a:cubicBezTo>
                      <a:pt x="2851305" y="123848"/>
                      <a:pt x="2874430" y="52465"/>
                      <a:pt x="2880139" y="35339"/>
                    </a:cubicBezTo>
                    <a:cubicBezTo>
                      <a:pt x="2881611" y="57426"/>
                      <a:pt x="2882921" y="79524"/>
                      <a:pt x="2884556" y="101600"/>
                    </a:cubicBezTo>
                    <a:cubicBezTo>
                      <a:pt x="2885866" y="119282"/>
                      <a:pt x="2871773" y="150308"/>
                      <a:pt x="2888974" y="154608"/>
                    </a:cubicBezTo>
                    <a:cubicBezTo>
                      <a:pt x="2906411" y="158967"/>
                      <a:pt x="2909588" y="125159"/>
                      <a:pt x="2919895" y="110435"/>
                    </a:cubicBezTo>
                    <a:cubicBezTo>
                      <a:pt x="2921368" y="131049"/>
                      <a:pt x="2904706" y="165743"/>
                      <a:pt x="2924313" y="172278"/>
                    </a:cubicBezTo>
                    <a:cubicBezTo>
                      <a:pt x="2942473" y="178331"/>
                      <a:pt x="2927518" y="122416"/>
                      <a:pt x="2946400" y="119269"/>
                    </a:cubicBezTo>
                    <a:cubicBezTo>
                      <a:pt x="2962443" y="116595"/>
                      <a:pt x="2949345" y="151664"/>
                      <a:pt x="2950817" y="167861"/>
                    </a:cubicBezTo>
                    <a:cubicBezTo>
                      <a:pt x="2962522" y="156156"/>
                      <a:pt x="2974810" y="140403"/>
                      <a:pt x="2990574" y="132521"/>
                    </a:cubicBezTo>
                    <a:cubicBezTo>
                      <a:pt x="2994739" y="130439"/>
                      <a:pt x="2999409" y="129576"/>
                      <a:pt x="3003826" y="128104"/>
                    </a:cubicBezTo>
                    <a:cubicBezTo>
                      <a:pt x="3011188" y="129576"/>
                      <a:pt x="3018790" y="134895"/>
                      <a:pt x="3025913" y="132521"/>
                    </a:cubicBezTo>
                    <a:cubicBezTo>
                      <a:pt x="3033815" y="129887"/>
                      <a:pt x="3035304" y="115772"/>
                      <a:pt x="3043582" y="114852"/>
                    </a:cubicBezTo>
                    <a:cubicBezTo>
                      <a:pt x="3052115" y="113904"/>
                      <a:pt x="3057823" y="124617"/>
                      <a:pt x="3065669" y="128104"/>
                    </a:cubicBezTo>
                    <a:cubicBezTo>
                      <a:pt x="3071217" y="130570"/>
                      <a:pt x="3077449" y="131049"/>
                      <a:pt x="3083339" y="132521"/>
                    </a:cubicBezTo>
                    <a:cubicBezTo>
                      <a:pt x="3087756" y="125159"/>
                      <a:pt x="3090520" y="116506"/>
                      <a:pt x="3096591" y="110435"/>
                    </a:cubicBezTo>
                    <a:cubicBezTo>
                      <a:pt x="3099884" y="107142"/>
                      <a:pt x="3106550" y="102725"/>
                      <a:pt x="3109843" y="106017"/>
                    </a:cubicBezTo>
                    <a:cubicBezTo>
                      <a:pt x="3116428" y="112602"/>
                      <a:pt x="3115733" y="123686"/>
                      <a:pt x="3118678" y="132521"/>
                    </a:cubicBezTo>
                    <a:cubicBezTo>
                      <a:pt x="3128985" y="125159"/>
                      <a:pt x="3140643" y="119392"/>
                      <a:pt x="3149600" y="110435"/>
                    </a:cubicBezTo>
                    <a:cubicBezTo>
                      <a:pt x="3157108" y="102927"/>
                      <a:pt x="3158774" y="90301"/>
                      <a:pt x="3167269" y="83930"/>
                    </a:cubicBezTo>
                    <a:cubicBezTo>
                      <a:pt x="3183073" y="72077"/>
                      <a:pt x="3220278" y="57426"/>
                      <a:pt x="3220278" y="57426"/>
                    </a:cubicBezTo>
                    <a:cubicBezTo>
                      <a:pt x="3227640" y="69206"/>
                      <a:pt x="3235713" y="80570"/>
                      <a:pt x="3242365" y="92765"/>
                    </a:cubicBezTo>
                    <a:cubicBezTo>
                      <a:pt x="3244595" y="96853"/>
                      <a:pt x="3245053" y="101694"/>
                      <a:pt x="3246782" y="106017"/>
                    </a:cubicBezTo>
                    <a:cubicBezTo>
                      <a:pt x="3250947" y="116429"/>
                      <a:pt x="3254265" y="127323"/>
                      <a:pt x="3260035" y="136939"/>
                    </a:cubicBezTo>
                    <a:cubicBezTo>
                      <a:pt x="3263249" y="142296"/>
                      <a:pt x="3268870" y="145774"/>
                      <a:pt x="3273287" y="150191"/>
                    </a:cubicBezTo>
                    <a:cubicBezTo>
                      <a:pt x="3296760" y="136108"/>
                      <a:pt x="3302877" y="134866"/>
                      <a:pt x="3321878" y="110435"/>
                    </a:cubicBezTo>
                    <a:cubicBezTo>
                      <a:pt x="3324737" y="106759"/>
                      <a:pt x="3324823" y="101600"/>
                      <a:pt x="3326295" y="97182"/>
                    </a:cubicBezTo>
                    <a:cubicBezTo>
                      <a:pt x="3327768" y="119269"/>
                      <a:pt x="3317693" y="145541"/>
                      <a:pt x="3330713" y="163443"/>
                    </a:cubicBezTo>
                    <a:cubicBezTo>
                      <a:pt x="3337695" y="173044"/>
                      <a:pt x="3353694" y="154598"/>
                      <a:pt x="3361635" y="145774"/>
                    </a:cubicBezTo>
                    <a:cubicBezTo>
                      <a:pt x="3367865" y="138852"/>
                      <a:pt x="3367524" y="128104"/>
                      <a:pt x="3370469" y="119269"/>
                    </a:cubicBezTo>
                    <a:cubicBezTo>
                      <a:pt x="3395043" y="156129"/>
                      <a:pt x="3354800" y="105213"/>
                      <a:pt x="3427895" y="110435"/>
                    </a:cubicBezTo>
                    <a:cubicBezTo>
                      <a:pt x="3437747" y="111139"/>
                      <a:pt x="3435221" y="129037"/>
                      <a:pt x="3441148" y="136939"/>
                    </a:cubicBezTo>
                    <a:cubicBezTo>
                      <a:pt x="3444333" y="141186"/>
                      <a:pt x="3449983" y="142829"/>
                      <a:pt x="3454400" y="145774"/>
                    </a:cubicBezTo>
                    <a:cubicBezTo>
                      <a:pt x="3461762" y="144301"/>
                      <a:pt x="3471178" y="146665"/>
                      <a:pt x="3476487" y="141356"/>
                    </a:cubicBezTo>
                    <a:cubicBezTo>
                      <a:pt x="3503972" y="113870"/>
                      <a:pt x="3484830" y="87366"/>
                      <a:pt x="3502991" y="123687"/>
                    </a:cubicBezTo>
                    <a:cubicBezTo>
                      <a:pt x="3510353" y="116325"/>
                      <a:pt x="3518222" y="109436"/>
                      <a:pt x="3525078" y="101600"/>
                    </a:cubicBezTo>
                    <a:cubicBezTo>
                      <a:pt x="3528574" y="97605"/>
                      <a:pt x="3529835" y="84949"/>
                      <a:pt x="3533913" y="88348"/>
                    </a:cubicBezTo>
                    <a:cubicBezTo>
                      <a:pt x="3544030" y="96779"/>
                      <a:pt x="3545692" y="111907"/>
                      <a:pt x="3551582" y="123687"/>
                    </a:cubicBezTo>
                    <a:cubicBezTo>
                      <a:pt x="3639679" y="85932"/>
                      <a:pt x="3526095" y="138097"/>
                      <a:pt x="3609008" y="88348"/>
                    </a:cubicBezTo>
                    <a:cubicBezTo>
                      <a:pt x="3614214" y="85224"/>
                      <a:pt x="3620699" y="84985"/>
                      <a:pt x="3626678" y="83930"/>
                    </a:cubicBezTo>
                    <a:cubicBezTo>
                      <a:pt x="3645750" y="80564"/>
                      <a:pt x="3664962" y="78040"/>
                      <a:pt x="3684104" y="75095"/>
                    </a:cubicBezTo>
                    <a:cubicBezTo>
                      <a:pt x="3750943" y="8256"/>
                      <a:pt x="3671942" y="73682"/>
                      <a:pt x="3715026" y="97182"/>
                    </a:cubicBezTo>
                    <a:cubicBezTo>
                      <a:pt x="3721751" y="100850"/>
                      <a:pt x="3759110" y="75155"/>
                      <a:pt x="3772452" y="66261"/>
                    </a:cubicBezTo>
                    <a:cubicBezTo>
                      <a:pt x="3776869" y="73623"/>
                      <a:pt x="3778927" y="83077"/>
                      <a:pt x="3785704" y="88348"/>
                    </a:cubicBezTo>
                    <a:cubicBezTo>
                      <a:pt x="3816826" y="112553"/>
                      <a:pt x="3825246" y="84758"/>
                      <a:pt x="3851965" y="66261"/>
                    </a:cubicBezTo>
                    <a:cubicBezTo>
                      <a:pt x="3857379" y="62513"/>
                      <a:pt x="3863745" y="60371"/>
                      <a:pt x="3869635" y="57426"/>
                    </a:cubicBezTo>
                    <a:cubicBezTo>
                      <a:pt x="3876707" y="75107"/>
                      <a:pt x="3877963" y="86659"/>
                      <a:pt x="3896139" y="97182"/>
                    </a:cubicBezTo>
                    <a:cubicBezTo>
                      <a:pt x="3917233" y="109394"/>
                      <a:pt x="3962400" y="128104"/>
                      <a:pt x="3962400" y="128104"/>
                    </a:cubicBezTo>
                    <a:cubicBezTo>
                      <a:pt x="3969762" y="136939"/>
                      <a:pt x="3973000" y="155155"/>
                      <a:pt x="3984487" y="154608"/>
                    </a:cubicBezTo>
                    <a:cubicBezTo>
                      <a:pt x="4089322" y="149616"/>
                      <a:pt x="4030074" y="98596"/>
                      <a:pt x="4068417" y="136939"/>
                    </a:cubicBezTo>
                    <a:cubicBezTo>
                      <a:pt x="4126979" y="101803"/>
                      <a:pt x="4055126" y="136942"/>
                      <a:pt x="4112591" y="132521"/>
                    </a:cubicBezTo>
                    <a:cubicBezTo>
                      <a:pt x="4125135" y="131556"/>
                      <a:pt x="4135636" y="121941"/>
                      <a:pt x="4147930" y="119269"/>
                    </a:cubicBezTo>
                    <a:cubicBezTo>
                      <a:pt x="4169704" y="114536"/>
                      <a:pt x="4192104" y="113380"/>
                      <a:pt x="4214191" y="110435"/>
                    </a:cubicBezTo>
                    <a:cubicBezTo>
                      <a:pt x="4218608" y="101600"/>
                      <a:pt x="4218608" y="79513"/>
                      <a:pt x="4227443" y="83930"/>
                    </a:cubicBezTo>
                    <a:cubicBezTo>
                      <a:pt x="4238061" y="89239"/>
                      <a:pt x="4220839" y="114860"/>
                      <a:pt x="4231861" y="119269"/>
                    </a:cubicBezTo>
                    <a:cubicBezTo>
                      <a:pt x="4251195" y="127003"/>
                      <a:pt x="4273071" y="113249"/>
                      <a:pt x="4293704" y="110435"/>
                    </a:cubicBezTo>
                    <a:cubicBezTo>
                      <a:pt x="4305467" y="108831"/>
                      <a:pt x="4317263" y="107490"/>
                      <a:pt x="4329043" y="106017"/>
                    </a:cubicBezTo>
                    <a:cubicBezTo>
                      <a:pt x="4337216" y="109520"/>
                      <a:pt x="4368820" y="125577"/>
                      <a:pt x="4382052" y="123687"/>
                    </a:cubicBezTo>
                    <a:cubicBezTo>
                      <a:pt x="4386175" y="123098"/>
                      <a:pt x="4387942" y="117797"/>
                      <a:pt x="4390887" y="114852"/>
                    </a:cubicBezTo>
                  </a:path>
                </a:pathLst>
              </a:custGeom>
              <a:noFill/>
              <a:ln w="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70" name="Freihandform: Form 285">
                <a:extLst>
                  <a:ext uri="{FF2B5EF4-FFF2-40B4-BE49-F238E27FC236}">
                    <a16:creationId xmlns:a16="http://schemas.microsoft.com/office/drawing/2014/main" id="{43963A51-2A32-5A7A-9360-919337A67EC2}"/>
                  </a:ext>
                </a:extLst>
              </p:cNvPr>
              <p:cNvSpPr/>
              <p:nvPr/>
            </p:nvSpPr>
            <p:spPr>
              <a:xfrm rot="21600000">
                <a:off x="9000686" y="3456479"/>
                <a:ext cx="1383322" cy="72000"/>
              </a:xfrm>
              <a:custGeom>
                <a:avLst/>
                <a:gdLst>
                  <a:gd name="connsiteX0" fmla="*/ 0 w 4390887"/>
                  <a:gd name="connsiteY0" fmla="*/ 57426 h 172735"/>
                  <a:gd name="connsiteX1" fmla="*/ 13252 w 4390887"/>
                  <a:gd name="connsiteY1" fmla="*/ 22087 h 172735"/>
                  <a:gd name="connsiteX2" fmla="*/ 17669 w 4390887"/>
                  <a:gd name="connsiteY2" fmla="*/ 4417 h 172735"/>
                  <a:gd name="connsiteX3" fmla="*/ 30922 w 4390887"/>
                  <a:gd name="connsiteY3" fmla="*/ 0 h 172735"/>
                  <a:gd name="connsiteX4" fmla="*/ 44174 w 4390887"/>
                  <a:gd name="connsiteY4" fmla="*/ 53008 h 172735"/>
                  <a:gd name="connsiteX5" fmla="*/ 53008 w 4390887"/>
                  <a:gd name="connsiteY5" fmla="*/ 70678 h 172735"/>
                  <a:gd name="connsiteX6" fmla="*/ 66261 w 4390887"/>
                  <a:gd name="connsiteY6" fmla="*/ 61843 h 172735"/>
                  <a:gd name="connsiteX7" fmla="*/ 70678 w 4390887"/>
                  <a:gd name="connsiteY7" fmla="*/ 83930 h 172735"/>
                  <a:gd name="connsiteX8" fmla="*/ 79513 w 4390887"/>
                  <a:gd name="connsiteY8" fmla="*/ 119269 h 172735"/>
                  <a:gd name="connsiteX9" fmla="*/ 83930 w 4390887"/>
                  <a:gd name="connsiteY9" fmla="*/ 145774 h 172735"/>
                  <a:gd name="connsiteX10" fmla="*/ 101600 w 4390887"/>
                  <a:gd name="connsiteY10" fmla="*/ 114852 h 172735"/>
                  <a:gd name="connsiteX11" fmla="*/ 106017 w 4390887"/>
                  <a:gd name="connsiteY11" fmla="*/ 79513 h 172735"/>
                  <a:gd name="connsiteX12" fmla="*/ 110435 w 4390887"/>
                  <a:gd name="connsiteY12" fmla="*/ 17669 h 172735"/>
                  <a:gd name="connsiteX13" fmla="*/ 128104 w 4390887"/>
                  <a:gd name="connsiteY13" fmla="*/ 53008 h 172735"/>
                  <a:gd name="connsiteX14" fmla="*/ 132522 w 4390887"/>
                  <a:gd name="connsiteY14" fmla="*/ 66261 h 172735"/>
                  <a:gd name="connsiteX15" fmla="*/ 145774 w 4390887"/>
                  <a:gd name="connsiteY15" fmla="*/ 57426 h 172735"/>
                  <a:gd name="connsiteX16" fmla="*/ 150191 w 4390887"/>
                  <a:gd name="connsiteY16" fmla="*/ 88348 h 172735"/>
                  <a:gd name="connsiteX17" fmla="*/ 154608 w 4390887"/>
                  <a:gd name="connsiteY17" fmla="*/ 101600 h 172735"/>
                  <a:gd name="connsiteX18" fmla="*/ 159026 w 4390887"/>
                  <a:gd name="connsiteY18" fmla="*/ 88348 h 172735"/>
                  <a:gd name="connsiteX19" fmla="*/ 185530 w 4390887"/>
                  <a:gd name="connsiteY19" fmla="*/ 39756 h 172735"/>
                  <a:gd name="connsiteX20" fmla="*/ 189948 w 4390887"/>
                  <a:gd name="connsiteY20" fmla="*/ 83930 h 172735"/>
                  <a:gd name="connsiteX21" fmla="*/ 198782 w 4390887"/>
                  <a:gd name="connsiteY21" fmla="*/ 101600 h 172735"/>
                  <a:gd name="connsiteX22" fmla="*/ 212035 w 4390887"/>
                  <a:gd name="connsiteY22" fmla="*/ 79513 h 172735"/>
                  <a:gd name="connsiteX23" fmla="*/ 234122 w 4390887"/>
                  <a:gd name="connsiteY23" fmla="*/ 141356 h 172735"/>
                  <a:gd name="connsiteX24" fmla="*/ 247374 w 4390887"/>
                  <a:gd name="connsiteY24" fmla="*/ 132521 h 172735"/>
                  <a:gd name="connsiteX25" fmla="*/ 287130 w 4390887"/>
                  <a:gd name="connsiteY25" fmla="*/ 101600 h 172735"/>
                  <a:gd name="connsiteX26" fmla="*/ 291548 w 4390887"/>
                  <a:gd name="connsiteY26" fmla="*/ 57426 h 172735"/>
                  <a:gd name="connsiteX27" fmla="*/ 295965 w 4390887"/>
                  <a:gd name="connsiteY27" fmla="*/ 39756 h 172735"/>
                  <a:gd name="connsiteX28" fmla="*/ 300382 w 4390887"/>
                  <a:gd name="connsiteY28" fmla="*/ 97182 h 172735"/>
                  <a:gd name="connsiteX29" fmla="*/ 331304 w 4390887"/>
                  <a:gd name="connsiteY29" fmla="*/ 79513 h 172735"/>
                  <a:gd name="connsiteX30" fmla="*/ 344556 w 4390887"/>
                  <a:gd name="connsiteY30" fmla="*/ 57426 h 172735"/>
                  <a:gd name="connsiteX31" fmla="*/ 348974 w 4390887"/>
                  <a:gd name="connsiteY31" fmla="*/ 110435 h 172735"/>
                  <a:gd name="connsiteX32" fmla="*/ 357808 w 4390887"/>
                  <a:gd name="connsiteY32" fmla="*/ 123687 h 172735"/>
                  <a:gd name="connsiteX33" fmla="*/ 375478 w 4390887"/>
                  <a:gd name="connsiteY33" fmla="*/ 101600 h 172735"/>
                  <a:gd name="connsiteX34" fmla="*/ 393148 w 4390887"/>
                  <a:gd name="connsiteY34" fmla="*/ 57426 h 172735"/>
                  <a:gd name="connsiteX35" fmla="*/ 397565 w 4390887"/>
                  <a:gd name="connsiteY35" fmla="*/ 97182 h 172735"/>
                  <a:gd name="connsiteX36" fmla="*/ 401982 w 4390887"/>
                  <a:gd name="connsiteY36" fmla="*/ 128104 h 172735"/>
                  <a:gd name="connsiteX37" fmla="*/ 415235 w 4390887"/>
                  <a:gd name="connsiteY37" fmla="*/ 141356 h 172735"/>
                  <a:gd name="connsiteX38" fmla="*/ 424069 w 4390887"/>
                  <a:gd name="connsiteY38" fmla="*/ 119269 h 172735"/>
                  <a:gd name="connsiteX39" fmla="*/ 441739 w 4390887"/>
                  <a:gd name="connsiteY39" fmla="*/ 61843 h 172735"/>
                  <a:gd name="connsiteX40" fmla="*/ 454991 w 4390887"/>
                  <a:gd name="connsiteY40" fmla="*/ 97182 h 172735"/>
                  <a:gd name="connsiteX41" fmla="*/ 477078 w 4390887"/>
                  <a:gd name="connsiteY41" fmla="*/ 79513 h 172735"/>
                  <a:gd name="connsiteX42" fmla="*/ 490330 w 4390887"/>
                  <a:gd name="connsiteY42" fmla="*/ 30921 h 172735"/>
                  <a:gd name="connsiteX43" fmla="*/ 494748 w 4390887"/>
                  <a:gd name="connsiteY43" fmla="*/ 92765 h 172735"/>
                  <a:gd name="connsiteX44" fmla="*/ 503582 w 4390887"/>
                  <a:gd name="connsiteY44" fmla="*/ 106017 h 172735"/>
                  <a:gd name="connsiteX45" fmla="*/ 530087 w 4390887"/>
                  <a:gd name="connsiteY45" fmla="*/ 132521 h 172735"/>
                  <a:gd name="connsiteX46" fmla="*/ 552174 w 4390887"/>
                  <a:gd name="connsiteY46" fmla="*/ 114852 h 172735"/>
                  <a:gd name="connsiteX47" fmla="*/ 565426 w 4390887"/>
                  <a:gd name="connsiteY47" fmla="*/ 79513 h 172735"/>
                  <a:gd name="connsiteX48" fmla="*/ 583095 w 4390887"/>
                  <a:gd name="connsiteY48" fmla="*/ 145774 h 172735"/>
                  <a:gd name="connsiteX49" fmla="*/ 600765 w 4390887"/>
                  <a:gd name="connsiteY49" fmla="*/ 101600 h 172735"/>
                  <a:gd name="connsiteX50" fmla="*/ 622852 w 4390887"/>
                  <a:gd name="connsiteY50" fmla="*/ 39756 h 172735"/>
                  <a:gd name="connsiteX51" fmla="*/ 649356 w 4390887"/>
                  <a:gd name="connsiteY51" fmla="*/ 70678 h 172735"/>
                  <a:gd name="connsiteX52" fmla="*/ 662608 w 4390887"/>
                  <a:gd name="connsiteY52" fmla="*/ 79513 h 172735"/>
                  <a:gd name="connsiteX53" fmla="*/ 697948 w 4390887"/>
                  <a:gd name="connsiteY53" fmla="*/ 66261 h 172735"/>
                  <a:gd name="connsiteX54" fmla="*/ 706782 w 4390887"/>
                  <a:gd name="connsiteY54" fmla="*/ 53008 h 172735"/>
                  <a:gd name="connsiteX55" fmla="*/ 715617 w 4390887"/>
                  <a:gd name="connsiteY55" fmla="*/ 110435 h 172735"/>
                  <a:gd name="connsiteX56" fmla="*/ 720035 w 4390887"/>
                  <a:gd name="connsiteY56" fmla="*/ 132521 h 172735"/>
                  <a:gd name="connsiteX57" fmla="*/ 733287 w 4390887"/>
                  <a:gd name="connsiteY57" fmla="*/ 101600 h 172735"/>
                  <a:gd name="connsiteX58" fmla="*/ 750956 w 4390887"/>
                  <a:gd name="connsiteY58" fmla="*/ 48591 h 172735"/>
                  <a:gd name="connsiteX59" fmla="*/ 755374 w 4390887"/>
                  <a:gd name="connsiteY59" fmla="*/ 106017 h 172735"/>
                  <a:gd name="connsiteX60" fmla="*/ 777461 w 4390887"/>
                  <a:gd name="connsiteY60" fmla="*/ 88348 h 172735"/>
                  <a:gd name="connsiteX61" fmla="*/ 790713 w 4390887"/>
                  <a:gd name="connsiteY61" fmla="*/ 75095 h 172735"/>
                  <a:gd name="connsiteX62" fmla="*/ 803965 w 4390887"/>
                  <a:gd name="connsiteY62" fmla="*/ 97182 h 172735"/>
                  <a:gd name="connsiteX63" fmla="*/ 830469 w 4390887"/>
                  <a:gd name="connsiteY63" fmla="*/ 88348 h 172735"/>
                  <a:gd name="connsiteX64" fmla="*/ 852556 w 4390887"/>
                  <a:gd name="connsiteY64" fmla="*/ 150191 h 172735"/>
                  <a:gd name="connsiteX65" fmla="*/ 901148 w 4390887"/>
                  <a:gd name="connsiteY65" fmla="*/ 83930 h 172735"/>
                  <a:gd name="connsiteX66" fmla="*/ 905565 w 4390887"/>
                  <a:gd name="connsiteY66" fmla="*/ 61843 h 172735"/>
                  <a:gd name="connsiteX67" fmla="*/ 909982 w 4390887"/>
                  <a:gd name="connsiteY67" fmla="*/ 106017 h 172735"/>
                  <a:gd name="connsiteX68" fmla="*/ 905565 w 4390887"/>
                  <a:gd name="connsiteY68" fmla="*/ 119269 h 172735"/>
                  <a:gd name="connsiteX69" fmla="*/ 932069 w 4390887"/>
                  <a:gd name="connsiteY69" fmla="*/ 75095 h 172735"/>
                  <a:gd name="connsiteX70" fmla="*/ 936487 w 4390887"/>
                  <a:gd name="connsiteY70" fmla="*/ 106017 h 172735"/>
                  <a:gd name="connsiteX71" fmla="*/ 958574 w 4390887"/>
                  <a:gd name="connsiteY71" fmla="*/ 97182 h 172735"/>
                  <a:gd name="connsiteX72" fmla="*/ 985078 w 4390887"/>
                  <a:gd name="connsiteY72" fmla="*/ 101600 h 172735"/>
                  <a:gd name="connsiteX73" fmla="*/ 998330 w 4390887"/>
                  <a:gd name="connsiteY73" fmla="*/ 119269 h 172735"/>
                  <a:gd name="connsiteX74" fmla="*/ 1011582 w 4390887"/>
                  <a:gd name="connsiteY74" fmla="*/ 114852 h 172735"/>
                  <a:gd name="connsiteX75" fmla="*/ 1042504 w 4390887"/>
                  <a:gd name="connsiteY75" fmla="*/ 101600 h 172735"/>
                  <a:gd name="connsiteX76" fmla="*/ 1064591 w 4390887"/>
                  <a:gd name="connsiteY76" fmla="*/ 75095 h 172735"/>
                  <a:gd name="connsiteX77" fmla="*/ 1086678 w 4390887"/>
                  <a:gd name="connsiteY77" fmla="*/ 106017 h 172735"/>
                  <a:gd name="connsiteX78" fmla="*/ 1122017 w 4390887"/>
                  <a:gd name="connsiteY78" fmla="*/ 110435 h 172735"/>
                  <a:gd name="connsiteX79" fmla="*/ 1152939 w 4390887"/>
                  <a:gd name="connsiteY79" fmla="*/ 92765 h 172735"/>
                  <a:gd name="connsiteX80" fmla="*/ 1170608 w 4390887"/>
                  <a:gd name="connsiteY80" fmla="*/ 83930 h 172735"/>
                  <a:gd name="connsiteX81" fmla="*/ 1197113 w 4390887"/>
                  <a:gd name="connsiteY81" fmla="*/ 88348 h 172735"/>
                  <a:gd name="connsiteX82" fmla="*/ 1219200 w 4390887"/>
                  <a:gd name="connsiteY82" fmla="*/ 92765 h 172735"/>
                  <a:gd name="connsiteX83" fmla="*/ 1250122 w 4390887"/>
                  <a:gd name="connsiteY83" fmla="*/ 75095 h 172735"/>
                  <a:gd name="connsiteX84" fmla="*/ 1303130 w 4390887"/>
                  <a:gd name="connsiteY84" fmla="*/ 97182 h 172735"/>
                  <a:gd name="connsiteX85" fmla="*/ 1334052 w 4390887"/>
                  <a:gd name="connsiteY85" fmla="*/ 106017 h 172735"/>
                  <a:gd name="connsiteX86" fmla="*/ 1351722 w 4390887"/>
                  <a:gd name="connsiteY86" fmla="*/ 110435 h 172735"/>
                  <a:gd name="connsiteX87" fmla="*/ 1387061 w 4390887"/>
                  <a:gd name="connsiteY87" fmla="*/ 123687 h 172735"/>
                  <a:gd name="connsiteX88" fmla="*/ 1444487 w 4390887"/>
                  <a:gd name="connsiteY88" fmla="*/ 61843 h 172735"/>
                  <a:gd name="connsiteX89" fmla="*/ 1453322 w 4390887"/>
                  <a:gd name="connsiteY89" fmla="*/ 106017 h 172735"/>
                  <a:gd name="connsiteX90" fmla="*/ 1462156 w 4390887"/>
                  <a:gd name="connsiteY90" fmla="*/ 119269 h 172735"/>
                  <a:gd name="connsiteX91" fmla="*/ 1497495 w 4390887"/>
                  <a:gd name="connsiteY91" fmla="*/ 79513 h 172735"/>
                  <a:gd name="connsiteX92" fmla="*/ 1532835 w 4390887"/>
                  <a:gd name="connsiteY92" fmla="*/ 57426 h 172735"/>
                  <a:gd name="connsiteX93" fmla="*/ 1541669 w 4390887"/>
                  <a:gd name="connsiteY93" fmla="*/ 83930 h 172735"/>
                  <a:gd name="connsiteX94" fmla="*/ 1572591 w 4390887"/>
                  <a:gd name="connsiteY94" fmla="*/ 79513 h 172735"/>
                  <a:gd name="connsiteX95" fmla="*/ 1581426 w 4390887"/>
                  <a:gd name="connsiteY95" fmla="*/ 66261 h 172735"/>
                  <a:gd name="connsiteX96" fmla="*/ 1585843 w 4390887"/>
                  <a:gd name="connsiteY96" fmla="*/ 83930 h 172735"/>
                  <a:gd name="connsiteX97" fmla="*/ 1590261 w 4390887"/>
                  <a:gd name="connsiteY97" fmla="*/ 106017 h 172735"/>
                  <a:gd name="connsiteX98" fmla="*/ 1616765 w 4390887"/>
                  <a:gd name="connsiteY98" fmla="*/ 83930 h 172735"/>
                  <a:gd name="connsiteX99" fmla="*/ 1638852 w 4390887"/>
                  <a:gd name="connsiteY99" fmla="*/ 110435 h 172735"/>
                  <a:gd name="connsiteX100" fmla="*/ 1669774 w 4390887"/>
                  <a:gd name="connsiteY100" fmla="*/ 101600 h 172735"/>
                  <a:gd name="connsiteX101" fmla="*/ 1674191 w 4390887"/>
                  <a:gd name="connsiteY101" fmla="*/ 119269 h 172735"/>
                  <a:gd name="connsiteX102" fmla="*/ 1678608 w 4390887"/>
                  <a:gd name="connsiteY102" fmla="*/ 132521 h 172735"/>
                  <a:gd name="connsiteX103" fmla="*/ 1705113 w 4390887"/>
                  <a:gd name="connsiteY103" fmla="*/ 92765 h 172735"/>
                  <a:gd name="connsiteX104" fmla="*/ 1718365 w 4390887"/>
                  <a:gd name="connsiteY104" fmla="*/ 110435 h 172735"/>
                  <a:gd name="connsiteX105" fmla="*/ 1722782 w 4390887"/>
                  <a:gd name="connsiteY105" fmla="*/ 132521 h 172735"/>
                  <a:gd name="connsiteX106" fmla="*/ 1753704 w 4390887"/>
                  <a:gd name="connsiteY106" fmla="*/ 110435 h 172735"/>
                  <a:gd name="connsiteX107" fmla="*/ 1784626 w 4390887"/>
                  <a:gd name="connsiteY107" fmla="*/ 66261 h 172735"/>
                  <a:gd name="connsiteX108" fmla="*/ 1819965 w 4390887"/>
                  <a:gd name="connsiteY108" fmla="*/ 79513 h 172735"/>
                  <a:gd name="connsiteX109" fmla="*/ 1837635 w 4390887"/>
                  <a:gd name="connsiteY109" fmla="*/ 132521 h 172735"/>
                  <a:gd name="connsiteX110" fmla="*/ 1846469 w 4390887"/>
                  <a:gd name="connsiteY110" fmla="*/ 150191 h 172735"/>
                  <a:gd name="connsiteX111" fmla="*/ 1899478 w 4390887"/>
                  <a:gd name="connsiteY111" fmla="*/ 83930 h 172735"/>
                  <a:gd name="connsiteX112" fmla="*/ 1939235 w 4390887"/>
                  <a:gd name="connsiteY112" fmla="*/ 17669 h 172735"/>
                  <a:gd name="connsiteX113" fmla="*/ 1943652 w 4390887"/>
                  <a:gd name="connsiteY113" fmla="*/ 110435 h 172735"/>
                  <a:gd name="connsiteX114" fmla="*/ 1970156 w 4390887"/>
                  <a:gd name="connsiteY114" fmla="*/ 70678 h 172735"/>
                  <a:gd name="connsiteX115" fmla="*/ 1983408 w 4390887"/>
                  <a:gd name="connsiteY115" fmla="*/ 53008 h 172735"/>
                  <a:gd name="connsiteX116" fmla="*/ 1987826 w 4390887"/>
                  <a:gd name="connsiteY116" fmla="*/ 119269 h 172735"/>
                  <a:gd name="connsiteX117" fmla="*/ 2009913 w 4390887"/>
                  <a:gd name="connsiteY117" fmla="*/ 101600 h 172735"/>
                  <a:gd name="connsiteX118" fmla="*/ 2036417 w 4390887"/>
                  <a:gd name="connsiteY118" fmla="*/ 123687 h 172735"/>
                  <a:gd name="connsiteX119" fmla="*/ 2067339 w 4390887"/>
                  <a:gd name="connsiteY119" fmla="*/ 114852 h 172735"/>
                  <a:gd name="connsiteX120" fmla="*/ 2102678 w 4390887"/>
                  <a:gd name="connsiteY120" fmla="*/ 119269 h 172735"/>
                  <a:gd name="connsiteX121" fmla="*/ 2138017 w 4390887"/>
                  <a:gd name="connsiteY121" fmla="*/ 110435 h 172735"/>
                  <a:gd name="connsiteX122" fmla="*/ 2164522 w 4390887"/>
                  <a:gd name="connsiteY122" fmla="*/ 136939 h 172735"/>
                  <a:gd name="connsiteX123" fmla="*/ 2191026 w 4390887"/>
                  <a:gd name="connsiteY123" fmla="*/ 123687 h 172735"/>
                  <a:gd name="connsiteX124" fmla="*/ 2208695 w 4390887"/>
                  <a:gd name="connsiteY124" fmla="*/ 141356 h 172735"/>
                  <a:gd name="connsiteX125" fmla="*/ 2239617 w 4390887"/>
                  <a:gd name="connsiteY125" fmla="*/ 88348 h 172735"/>
                  <a:gd name="connsiteX126" fmla="*/ 2244035 w 4390887"/>
                  <a:gd name="connsiteY126" fmla="*/ 128104 h 172735"/>
                  <a:gd name="connsiteX127" fmla="*/ 2270539 w 4390887"/>
                  <a:gd name="connsiteY127" fmla="*/ 92765 h 172735"/>
                  <a:gd name="connsiteX128" fmla="*/ 2297043 w 4390887"/>
                  <a:gd name="connsiteY128" fmla="*/ 39756 h 172735"/>
                  <a:gd name="connsiteX129" fmla="*/ 2323548 w 4390887"/>
                  <a:gd name="connsiteY129" fmla="*/ 88348 h 172735"/>
                  <a:gd name="connsiteX130" fmla="*/ 2332382 w 4390887"/>
                  <a:gd name="connsiteY130" fmla="*/ 114852 h 172735"/>
                  <a:gd name="connsiteX131" fmla="*/ 2398643 w 4390887"/>
                  <a:gd name="connsiteY131" fmla="*/ 48591 h 172735"/>
                  <a:gd name="connsiteX132" fmla="*/ 2416313 w 4390887"/>
                  <a:gd name="connsiteY132" fmla="*/ 75095 h 172735"/>
                  <a:gd name="connsiteX133" fmla="*/ 2442817 w 4390887"/>
                  <a:gd name="connsiteY133" fmla="*/ 79513 h 172735"/>
                  <a:gd name="connsiteX134" fmla="*/ 2473739 w 4390887"/>
                  <a:gd name="connsiteY134" fmla="*/ 92765 h 172735"/>
                  <a:gd name="connsiteX135" fmla="*/ 2486991 w 4390887"/>
                  <a:gd name="connsiteY135" fmla="*/ 123687 h 172735"/>
                  <a:gd name="connsiteX136" fmla="*/ 2535582 w 4390887"/>
                  <a:gd name="connsiteY136" fmla="*/ 88348 h 172735"/>
                  <a:gd name="connsiteX137" fmla="*/ 2606261 w 4390887"/>
                  <a:gd name="connsiteY137" fmla="*/ 83930 h 172735"/>
                  <a:gd name="connsiteX138" fmla="*/ 2637182 w 4390887"/>
                  <a:gd name="connsiteY138" fmla="*/ 128104 h 172735"/>
                  <a:gd name="connsiteX139" fmla="*/ 2663687 w 4390887"/>
                  <a:gd name="connsiteY139" fmla="*/ 110435 h 172735"/>
                  <a:gd name="connsiteX140" fmla="*/ 2681356 w 4390887"/>
                  <a:gd name="connsiteY140" fmla="*/ 97182 h 172735"/>
                  <a:gd name="connsiteX141" fmla="*/ 2699026 w 4390887"/>
                  <a:gd name="connsiteY141" fmla="*/ 128104 h 172735"/>
                  <a:gd name="connsiteX142" fmla="*/ 2703443 w 4390887"/>
                  <a:gd name="connsiteY142" fmla="*/ 101600 h 172735"/>
                  <a:gd name="connsiteX143" fmla="*/ 2725530 w 4390887"/>
                  <a:gd name="connsiteY143" fmla="*/ 132521 h 172735"/>
                  <a:gd name="connsiteX144" fmla="*/ 2760869 w 4390887"/>
                  <a:gd name="connsiteY144" fmla="*/ 88348 h 172735"/>
                  <a:gd name="connsiteX145" fmla="*/ 2769704 w 4390887"/>
                  <a:gd name="connsiteY145" fmla="*/ 75095 h 172735"/>
                  <a:gd name="connsiteX146" fmla="*/ 2791791 w 4390887"/>
                  <a:gd name="connsiteY146" fmla="*/ 66261 h 172735"/>
                  <a:gd name="connsiteX147" fmla="*/ 2800626 w 4390887"/>
                  <a:gd name="connsiteY147" fmla="*/ 154608 h 172735"/>
                  <a:gd name="connsiteX148" fmla="*/ 2822713 w 4390887"/>
                  <a:gd name="connsiteY148" fmla="*/ 88348 h 172735"/>
                  <a:gd name="connsiteX149" fmla="*/ 2835965 w 4390887"/>
                  <a:gd name="connsiteY149" fmla="*/ 53008 h 172735"/>
                  <a:gd name="connsiteX150" fmla="*/ 2840382 w 4390887"/>
                  <a:gd name="connsiteY150" fmla="*/ 110435 h 172735"/>
                  <a:gd name="connsiteX151" fmla="*/ 2844800 w 4390887"/>
                  <a:gd name="connsiteY151" fmla="*/ 132521 h 172735"/>
                  <a:gd name="connsiteX152" fmla="*/ 2880139 w 4390887"/>
                  <a:gd name="connsiteY152" fmla="*/ 35339 h 172735"/>
                  <a:gd name="connsiteX153" fmla="*/ 2884556 w 4390887"/>
                  <a:gd name="connsiteY153" fmla="*/ 101600 h 172735"/>
                  <a:gd name="connsiteX154" fmla="*/ 2888974 w 4390887"/>
                  <a:gd name="connsiteY154" fmla="*/ 154608 h 172735"/>
                  <a:gd name="connsiteX155" fmla="*/ 2919895 w 4390887"/>
                  <a:gd name="connsiteY155" fmla="*/ 110435 h 172735"/>
                  <a:gd name="connsiteX156" fmla="*/ 2924313 w 4390887"/>
                  <a:gd name="connsiteY156" fmla="*/ 172278 h 172735"/>
                  <a:gd name="connsiteX157" fmla="*/ 2946400 w 4390887"/>
                  <a:gd name="connsiteY157" fmla="*/ 119269 h 172735"/>
                  <a:gd name="connsiteX158" fmla="*/ 2950817 w 4390887"/>
                  <a:gd name="connsiteY158" fmla="*/ 167861 h 172735"/>
                  <a:gd name="connsiteX159" fmla="*/ 2990574 w 4390887"/>
                  <a:gd name="connsiteY159" fmla="*/ 132521 h 172735"/>
                  <a:gd name="connsiteX160" fmla="*/ 3003826 w 4390887"/>
                  <a:gd name="connsiteY160" fmla="*/ 128104 h 172735"/>
                  <a:gd name="connsiteX161" fmla="*/ 3025913 w 4390887"/>
                  <a:gd name="connsiteY161" fmla="*/ 132521 h 172735"/>
                  <a:gd name="connsiteX162" fmla="*/ 3043582 w 4390887"/>
                  <a:gd name="connsiteY162" fmla="*/ 114852 h 172735"/>
                  <a:gd name="connsiteX163" fmla="*/ 3065669 w 4390887"/>
                  <a:gd name="connsiteY163" fmla="*/ 128104 h 172735"/>
                  <a:gd name="connsiteX164" fmla="*/ 3083339 w 4390887"/>
                  <a:gd name="connsiteY164" fmla="*/ 132521 h 172735"/>
                  <a:gd name="connsiteX165" fmla="*/ 3096591 w 4390887"/>
                  <a:gd name="connsiteY165" fmla="*/ 110435 h 172735"/>
                  <a:gd name="connsiteX166" fmla="*/ 3109843 w 4390887"/>
                  <a:gd name="connsiteY166" fmla="*/ 106017 h 172735"/>
                  <a:gd name="connsiteX167" fmla="*/ 3118678 w 4390887"/>
                  <a:gd name="connsiteY167" fmla="*/ 132521 h 172735"/>
                  <a:gd name="connsiteX168" fmla="*/ 3149600 w 4390887"/>
                  <a:gd name="connsiteY168" fmla="*/ 110435 h 172735"/>
                  <a:gd name="connsiteX169" fmla="*/ 3167269 w 4390887"/>
                  <a:gd name="connsiteY169" fmla="*/ 83930 h 172735"/>
                  <a:gd name="connsiteX170" fmla="*/ 3220278 w 4390887"/>
                  <a:gd name="connsiteY170" fmla="*/ 57426 h 172735"/>
                  <a:gd name="connsiteX171" fmla="*/ 3242365 w 4390887"/>
                  <a:gd name="connsiteY171" fmla="*/ 92765 h 172735"/>
                  <a:gd name="connsiteX172" fmla="*/ 3246782 w 4390887"/>
                  <a:gd name="connsiteY172" fmla="*/ 106017 h 172735"/>
                  <a:gd name="connsiteX173" fmla="*/ 3260035 w 4390887"/>
                  <a:gd name="connsiteY173" fmla="*/ 136939 h 172735"/>
                  <a:gd name="connsiteX174" fmla="*/ 3273287 w 4390887"/>
                  <a:gd name="connsiteY174" fmla="*/ 150191 h 172735"/>
                  <a:gd name="connsiteX175" fmla="*/ 3321878 w 4390887"/>
                  <a:gd name="connsiteY175" fmla="*/ 110435 h 172735"/>
                  <a:gd name="connsiteX176" fmla="*/ 3326295 w 4390887"/>
                  <a:gd name="connsiteY176" fmla="*/ 97182 h 172735"/>
                  <a:gd name="connsiteX177" fmla="*/ 3330713 w 4390887"/>
                  <a:gd name="connsiteY177" fmla="*/ 163443 h 172735"/>
                  <a:gd name="connsiteX178" fmla="*/ 3361635 w 4390887"/>
                  <a:gd name="connsiteY178" fmla="*/ 145774 h 172735"/>
                  <a:gd name="connsiteX179" fmla="*/ 3370469 w 4390887"/>
                  <a:gd name="connsiteY179" fmla="*/ 119269 h 172735"/>
                  <a:gd name="connsiteX180" fmla="*/ 3427895 w 4390887"/>
                  <a:gd name="connsiteY180" fmla="*/ 110435 h 172735"/>
                  <a:gd name="connsiteX181" fmla="*/ 3441148 w 4390887"/>
                  <a:gd name="connsiteY181" fmla="*/ 136939 h 172735"/>
                  <a:gd name="connsiteX182" fmla="*/ 3454400 w 4390887"/>
                  <a:gd name="connsiteY182" fmla="*/ 145774 h 172735"/>
                  <a:gd name="connsiteX183" fmla="*/ 3476487 w 4390887"/>
                  <a:gd name="connsiteY183" fmla="*/ 141356 h 172735"/>
                  <a:gd name="connsiteX184" fmla="*/ 3502991 w 4390887"/>
                  <a:gd name="connsiteY184" fmla="*/ 123687 h 172735"/>
                  <a:gd name="connsiteX185" fmla="*/ 3525078 w 4390887"/>
                  <a:gd name="connsiteY185" fmla="*/ 101600 h 172735"/>
                  <a:gd name="connsiteX186" fmla="*/ 3533913 w 4390887"/>
                  <a:gd name="connsiteY186" fmla="*/ 88348 h 172735"/>
                  <a:gd name="connsiteX187" fmla="*/ 3551582 w 4390887"/>
                  <a:gd name="connsiteY187" fmla="*/ 123687 h 172735"/>
                  <a:gd name="connsiteX188" fmla="*/ 3609008 w 4390887"/>
                  <a:gd name="connsiteY188" fmla="*/ 88348 h 172735"/>
                  <a:gd name="connsiteX189" fmla="*/ 3626678 w 4390887"/>
                  <a:gd name="connsiteY189" fmla="*/ 83930 h 172735"/>
                  <a:gd name="connsiteX190" fmla="*/ 3684104 w 4390887"/>
                  <a:gd name="connsiteY190" fmla="*/ 75095 h 172735"/>
                  <a:gd name="connsiteX191" fmla="*/ 3715026 w 4390887"/>
                  <a:gd name="connsiteY191" fmla="*/ 97182 h 172735"/>
                  <a:gd name="connsiteX192" fmla="*/ 3772452 w 4390887"/>
                  <a:gd name="connsiteY192" fmla="*/ 66261 h 172735"/>
                  <a:gd name="connsiteX193" fmla="*/ 3785704 w 4390887"/>
                  <a:gd name="connsiteY193" fmla="*/ 88348 h 172735"/>
                  <a:gd name="connsiteX194" fmla="*/ 3851965 w 4390887"/>
                  <a:gd name="connsiteY194" fmla="*/ 66261 h 172735"/>
                  <a:gd name="connsiteX195" fmla="*/ 3869635 w 4390887"/>
                  <a:gd name="connsiteY195" fmla="*/ 57426 h 172735"/>
                  <a:gd name="connsiteX196" fmla="*/ 3896139 w 4390887"/>
                  <a:gd name="connsiteY196" fmla="*/ 97182 h 172735"/>
                  <a:gd name="connsiteX197" fmla="*/ 3962400 w 4390887"/>
                  <a:gd name="connsiteY197" fmla="*/ 128104 h 172735"/>
                  <a:gd name="connsiteX198" fmla="*/ 3984487 w 4390887"/>
                  <a:gd name="connsiteY198" fmla="*/ 154608 h 172735"/>
                  <a:gd name="connsiteX199" fmla="*/ 4068417 w 4390887"/>
                  <a:gd name="connsiteY199" fmla="*/ 136939 h 172735"/>
                  <a:gd name="connsiteX200" fmla="*/ 4112591 w 4390887"/>
                  <a:gd name="connsiteY200" fmla="*/ 132521 h 172735"/>
                  <a:gd name="connsiteX201" fmla="*/ 4147930 w 4390887"/>
                  <a:gd name="connsiteY201" fmla="*/ 119269 h 172735"/>
                  <a:gd name="connsiteX202" fmla="*/ 4214191 w 4390887"/>
                  <a:gd name="connsiteY202" fmla="*/ 110435 h 172735"/>
                  <a:gd name="connsiteX203" fmla="*/ 4227443 w 4390887"/>
                  <a:gd name="connsiteY203" fmla="*/ 83930 h 172735"/>
                  <a:gd name="connsiteX204" fmla="*/ 4231861 w 4390887"/>
                  <a:gd name="connsiteY204" fmla="*/ 119269 h 172735"/>
                  <a:gd name="connsiteX205" fmla="*/ 4293704 w 4390887"/>
                  <a:gd name="connsiteY205" fmla="*/ 110435 h 172735"/>
                  <a:gd name="connsiteX206" fmla="*/ 4329043 w 4390887"/>
                  <a:gd name="connsiteY206" fmla="*/ 106017 h 172735"/>
                  <a:gd name="connsiteX207" fmla="*/ 4382052 w 4390887"/>
                  <a:gd name="connsiteY207" fmla="*/ 123687 h 172735"/>
                  <a:gd name="connsiteX208" fmla="*/ 4390887 w 4390887"/>
                  <a:gd name="connsiteY208" fmla="*/ 114852 h 1727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</a:cxnLst>
                <a:rect l="l" t="t" r="r" b="b"/>
                <a:pathLst>
                  <a:path w="4390887" h="172735">
                    <a:moveTo>
                      <a:pt x="0" y="57426"/>
                    </a:moveTo>
                    <a:cubicBezTo>
                      <a:pt x="4669" y="45753"/>
                      <a:pt x="9789" y="34208"/>
                      <a:pt x="13252" y="22087"/>
                    </a:cubicBezTo>
                    <a:cubicBezTo>
                      <a:pt x="14920" y="16249"/>
                      <a:pt x="13876" y="9158"/>
                      <a:pt x="17669" y="4417"/>
                    </a:cubicBezTo>
                    <a:cubicBezTo>
                      <a:pt x="20578" y="781"/>
                      <a:pt x="26504" y="1472"/>
                      <a:pt x="30922" y="0"/>
                    </a:cubicBezTo>
                    <a:cubicBezTo>
                      <a:pt x="35339" y="17669"/>
                      <a:pt x="38742" y="35624"/>
                      <a:pt x="44174" y="53008"/>
                    </a:cubicBezTo>
                    <a:cubicBezTo>
                      <a:pt x="46138" y="59293"/>
                      <a:pt x="46894" y="68232"/>
                      <a:pt x="53008" y="70678"/>
                    </a:cubicBezTo>
                    <a:cubicBezTo>
                      <a:pt x="57938" y="72650"/>
                      <a:pt x="61843" y="64788"/>
                      <a:pt x="66261" y="61843"/>
                    </a:cubicBezTo>
                    <a:cubicBezTo>
                      <a:pt x="67733" y="69205"/>
                      <a:pt x="68990" y="76614"/>
                      <a:pt x="70678" y="83930"/>
                    </a:cubicBezTo>
                    <a:cubicBezTo>
                      <a:pt x="73408" y="95761"/>
                      <a:pt x="77517" y="107292"/>
                      <a:pt x="79513" y="119269"/>
                    </a:cubicBezTo>
                    <a:lnTo>
                      <a:pt x="83930" y="145774"/>
                    </a:lnTo>
                    <a:cubicBezTo>
                      <a:pt x="89820" y="135467"/>
                      <a:pt x="97846" y="126114"/>
                      <a:pt x="101600" y="114852"/>
                    </a:cubicBezTo>
                    <a:cubicBezTo>
                      <a:pt x="105354" y="103590"/>
                      <a:pt x="104942" y="91336"/>
                      <a:pt x="106017" y="79513"/>
                    </a:cubicBezTo>
                    <a:cubicBezTo>
                      <a:pt x="107888" y="58931"/>
                      <a:pt x="108962" y="38284"/>
                      <a:pt x="110435" y="17669"/>
                    </a:cubicBezTo>
                    <a:cubicBezTo>
                      <a:pt x="116325" y="29449"/>
                      <a:pt x="122654" y="41018"/>
                      <a:pt x="128104" y="53008"/>
                    </a:cubicBezTo>
                    <a:cubicBezTo>
                      <a:pt x="130031" y="57247"/>
                      <a:pt x="128004" y="65131"/>
                      <a:pt x="132522" y="66261"/>
                    </a:cubicBezTo>
                    <a:cubicBezTo>
                      <a:pt x="137672" y="67549"/>
                      <a:pt x="141357" y="60371"/>
                      <a:pt x="145774" y="57426"/>
                    </a:cubicBezTo>
                    <a:cubicBezTo>
                      <a:pt x="147246" y="67733"/>
                      <a:pt x="148149" y="78138"/>
                      <a:pt x="150191" y="88348"/>
                    </a:cubicBezTo>
                    <a:cubicBezTo>
                      <a:pt x="151104" y="92914"/>
                      <a:pt x="149952" y="101600"/>
                      <a:pt x="154608" y="101600"/>
                    </a:cubicBezTo>
                    <a:cubicBezTo>
                      <a:pt x="159264" y="101600"/>
                      <a:pt x="156796" y="92436"/>
                      <a:pt x="159026" y="88348"/>
                    </a:cubicBezTo>
                    <a:cubicBezTo>
                      <a:pt x="188490" y="34332"/>
                      <a:pt x="175075" y="71123"/>
                      <a:pt x="185530" y="39756"/>
                    </a:cubicBezTo>
                    <a:cubicBezTo>
                      <a:pt x="187003" y="54481"/>
                      <a:pt x="186847" y="69460"/>
                      <a:pt x="189948" y="83930"/>
                    </a:cubicBezTo>
                    <a:cubicBezTo>
                      <a:pt x="191328" y="90369"/>
                      <a:pt x="192325" y="102891"/>
                      <a:pt x="198782" y="101600"/>
                    </a:cubicBezTo>
                    <a:cubicBezTo>
                      <a:pt x="207201" y="99916"/>
                      <a:pt x="207617" y="86875"/>
                      <a:pt x="212035" y="79513"/>
                    </a:cubicBezTo>
                    <a:cubicBezTo>
                      <a:pt x="214380" y="98271"/>
                      <a:pt x="212898" y="129229"/>
                      <a:pt x="234122" y="141356"/>
                    </a:cubicBezTo>
                    <a:cubicBezTo>
                      <a:pt x="238732" y="143990"/>
                      <a:pt x="242957" y="135466"/>
                      <a:pt x="247374" y="132521"/>
                    </a:cubicBezTo>
                    <a:cubicBezTo>
                      <a:pt x="291217" y="-20931"/>
                      <a:pt x="280674" y="-33995"/>
                      <a:pt x="287130" y="101600"/>
                    </a:cubicBezTo>
                    <a:cubicBezTo>
                      <a:pt x="288603" y="86875"/>
                      <a:pt x="289455" y="72075"/>
                      <a:pt x="291548" y="57426"/>
                    </a:cubicBezTo>
                    <a:cubicBezTo>
                      <a:pt x="292407" y="51416"/>
                      <a:pt x="294648" y="33829"/>
                      <a:pt x="295965" y="39756"/>
                    </a:cubicBezTo>
                    <a:cubicBezTo>
                      <a:pt x="300129" y="58497"/>
                      <a:pt x="298910" y="78040"/>
                      <a:pt x="300382" y="97182"/>
                    </a:cubicBezTo>
                    <a:cubicBezTo>
                      <a:pt x="310689" y="91292"/>
                      <a:pt x="322480" y="87454"/>
                      <a:pt x="331304" y="79513"/>
                    </a:cubicBezTo>
                    <a:cubicBezTo>
                      <a:pt x="337686" y="73769"/>
                      <a:pt x="340296" y="49971"/>
                      <a:pt x="344556" y="57426"/>
                    </a:cubicBezTo>
                    <a:cubicBezTo>
                      <a:pt x="353353" y="72821"/>
                      <a:pt x="345497" y="93048"/>
                      <a:pt x="348974" y="110435"/>
                    </a:cubicBezTo>
                    <a:cubicBezTo>
                      <a:pt x="350015" y="115641"/>
                      <a:pt x="354863" y="119270"/>
                      <a:pt x="357808" y="123687"/>
                    </a:cubicBezTo>
                    <a:cubicBezTo>
                      <a:pt x="363698" y="116325"/>
                      <a:pt x="370248" y="109445"/>
                      <a:pt x="375478" y="101600"/>
                    </a:cubicBezTo>
                    <a:cubicBezTo>
                      <a:pt x="384144" y="88601"/>
                      <a:pt x="388359" y="71792"/>
                      <a:pt x="393148" y="57426"/>
                    </a:cubicBezTo>
                    <a:cubicBezTo>
                      <a:pt x="394620" y="70678"/>
                      <a:pt x="395911" y="83951"/>
                      <a:pt x="397565" y="97182"/>
                    </a:cubicBezTo>
                    <a:cubicBezTo>
                      <a:pt x="398856" y="107514"/>
                      <a:pt x="398115" y="118437"/>
                      <a:pt x="401982" y="128104"/>
                    </a:cubicBezTo>
                    <a:cubicBezTo>
                      <a:pt x="404302" y="133904"/>
                      <a:pt x="410817" y="136939"/>
                      <a:pt x="415235" y="141356"/>
                    </a:cubicBezTo>
                    <a:cubicBezTo>
                      <a:pt x="418180" y="133994"/>
                      <a:pt x="421562" y="126791"/>
                      <a:pt x="424069" y="119269"/>
                    </a:cubicBezTo>
                    <a:cubicBezTo>
                      <a:pt x="430402" y="100269"/>
                      <a:pt x="425442" y="73484"/>
                      <a:pt x="441739" y="61843"/>
                    </a:cubicBezTo>
                    <a:cubicBezTo>
                      <a:pt x="451976" y="54531"/>
                      <a:pt x="450574" y="85402"/>
                      <a:pt x="454991" y="97182"/>
                    </a:cubicBezTo>
                    <a:cubicBezTo>
                      <a:pt x="462353" y="91292"/>
                      <a:pt x="472641" y="87832"/>
                      <a:pt x="477078" y="79513"/>
                    </a:cubicBezTo>
                    <a:cubicBezTo>
                      <a:pt x="484979" y="64699"/>
                      <a:pt x="476899" y="20848"/>
                      <a:pt x="490330" y="30921"/>
                    </a:cubicBezTo>
                    <a:cubicBezTo>
                      <a:pt x="506864" y="43321"/>
                      <a:pt x="491156" y="72412"/>
                      <a:pt x="494748" y="92765"/>
                    </a:cubicBezTo>
                    <a:cubicBezTo>
                      <a:pt x="495671" y="97993"/>
                      <a:pt x="500637" y="101600"/>
                      <a:pt x="503582" y="106017"/>
                    </a:cubicBezTo>
                    <a:cubicBezTo>
                      <a:pt x="542715" y="47320"/>
                      <a:pt x="500061" y="98206"/>
                      <a:pt x="530087" y="132521"/>
                    </a:cubicBezTo>
                    <a:cubicBezTo>
                      <a:pt x="536296" y="139616"/>
                      <a:pt x="544812" y="120742"/>
                      <a:pt x="552174" y="114852"/>
                    </a:cubicBezTo>
                    <a:cubicBezTo>
                      <a:pt x="556591" y="103072"/>
                      <a:pt x="562375" y="91718"/>
                      <a:pt x="565426" y="79513"/>
                    </a:cubicBezTo>
                    <a:cubicBezTo>
                      <a:pt x="582573" y="10923"/>
                      <a:pt x="569024" y="-44198"/>
                      <a:pt x="583095" y="145774"/>
                    </a:cubicBezTo>
                    <a:cubicBezTo>
                      <a:pt x="588985" y="131049"/>
                      <a:pt x="595750" y="116645"/>
                      <a:pt x="600765" y="101600"/>
                    </a:cubicBezTo>
                    <a:cubicBezTo>
                      <a:pt x="623228" y="34213"/>
                      <a:pt x="595033" y="95397"/>
                      <a:pt x="622852" y="39756"/>
                    </a:cubicBezTo>
                    <a:cubicBezTo>
                      <a:pt x="631111" y="138877"/>
                      <a:pt x="612983" y="84318"/>
                      <a:pt x="649356" y="70678"/>
                    </a:cubicBezTo>
                    <a:cubicBezTo>
                      <a:pt x="654327" y="68814"/>
                      <a:pt x="658191" y="76568"/>
                      <a:pt x="662608" y="79513"/>
                    </a:cubicBezTo>
                    <a:cubicBezTo>
                      <a:pt x="674493" y="76541"/>
                      <a:pt x="688051" y="74509"/>
                      <a:pt x="697948" y="66261"/>
                    </a:cubicBezTo>
                    <a:cubicBezTo>
                      <a:pt x="702027" y="62862"/>
                      <a:pt x="703837" y="57426"/>
                      <a:pt x="706782" y="53008"/>
                    </a:cubicBezTo>
                    <a:cubicBezTo>
                      <a:pt x="716733" y="82860"/>
                      <a:pt x="708024" y="53490"/>
                      <a:pt x="715617" y="110435"/>
                    </a:cubicBezTo>
                    <a:cubicBezTo>
                      <a:pt x="716609" y="117877"/>
                      <a:pt x="718562" y="125159"/>
                      <a:pt x="720035" y="132521"/>
                    </a:cubicBezTo>
                    <a:cubicBezTo>
                      <a:pt x="724452" y="122214"/>
                      <a:pt x="729410" y="112122"/>
                      <a:pt x="733287" y="101600"/>
                    </a:cubicBezTo>
                    <a:cubicBezTo>
                      <a:pt x="739726" y="84123"/>
                      <a:pt x="732692" y="44939"/>
                      <a:pt x="750956" y="48591"/>
                    </a:cubicBezTo>
                    <a:cubicBezTo>
                      <a:pt x="769782" y="52356"/>
                      <a:pt x="753901" y="86875"/>
                      <a:pt x="755374" y="106017"/>
                    </a:cubicBezTo>
                    <a:cubicBezTo>
                      <a:pt x="762736" y="100127"/>
                      <a:pt x="770366" y="94557"/>
                      <a:pt x="777461" y="88348"/>
                    </a:cubicBezTo>
                    <a:cubicBezTo>
                      <a:pt x="782163" y="84234"/>
                      <a:pt x="784786" y="73120"/>
                      <a:pt x="790713" y="75095"/>
                    </a:cubicBezTo>
                    <a:cubicBezTo>
                      <a:pt x="798858" y="77810"/>
                      <a:pt x="799548" y="89820"/>
                      <a:pt x="803965" y="97182"/>
                    </a:cubicBezTo>
                    <a:cubicBezTo>
                      <a:pt x="812800" y="94237"/>
                      <a:pt x="822328" y="83825"/>
                      <a:pt x="830469" y="88348"/>
                    </a:cubicBezTo>
                    <a:cubicBezTo>
                      <a:pt x="837396" y="92196"/>
                      <a:pt x="850726" y="143785"/>
                      <a:pt x="852556" y="150191"/>
                    </a:cubicBezTo>
                    <a:cubicBezTo>
                      <a:pt x="880499" y="122249"/>
                      <a:pt x="884255" y="123348"/>
                      <a:pt x="901148" y="83930"/>
                    </a:cubicBezTo>
                    <a:cubicBezTo>
                      <a:pt x="904106" y="77029"/>
                      <a:pt x="904093" y="69205"/>
                      <a:pt x="905565" y="61843"/>
                    </a:cubicBezTo>
                    <a:cubicBezTo>
                      <a:pt x="907037" y="76568"/>
                      <a:pt x="909982" y="91219"/>
                      <a:pt x="909982" y="106017"/>
                    </a:cubicBezTo>
                    <a:cubicBezTo>
                      <a:pt x="909982" y="110673"/>
                      <a:pt x="902859" y="123058"/>
                      <a:pt x="905565" y="119269"/>
                    </a:cubicBezTo>
                    <a:cubicBezTo>
                      <a:pt x="915546" y="105296"/>
                      <a:pt x="923234" y="89820"/>
                      <a:pt x="932069" y="75095"/>
                    </a:cubicBezTo>
                    <a:cubicBezTo>
                      <a:pt x="933542" y="85402"/>
                      <a:pt x="926075" y="106017"/>
                      <a:pt x="936487" y="106017"/>
                    </a:cubicBezTo>
                    <a:cubicBezTo>
                      <a:pt x="965370" y="106017"/>
                      <a:pt x="947091" y="39774"/>
                      <a:pt x="958574" y="97182"/>
                    </a:cubicBezTo>
                    <a:cubicBezTo>
                      <a:pt x="994822" y="46436"/>
                      <a:pt x="972285" y="63220"/>
                      <a:pt x="985078" y="101600"/>
                    </a:cubicBezTo>
                    <a:cubicBezTo>
                      <a:pt x="987406" y="108584"/>
                      <a:pt x="993913" y="113379"/>
                      <a:pt x="998330" y="119269"/>
                    </a:cubicBezTo>
                    <a:cubicBezTo>
                      <a:pt x="1002747" y="117797"/>
                      <a:pt x="1008673" y="118488"/>
                      <a:pt x="1011582" y="114852"/>
                    </a:cubicBezTo>
                    <a:cubicBezTo>
                      <a:pt x="1041635" y="77285"/>
                      <a:pt x="1026759" y="54366"/>
                      <a:pt x="1042504" y="101600"/>
                    </a:cubicBezTo>
                    <a:cubicBezTo>
                      <a:pt x="1049866" y="92765"/>
                      <a:pt x="1058417" y="84798"/>
                      <a:pt x="1064591" y="75095"/>
                    </a:cubicBezTo>
                    <a:cubicBezTo>
                      <a:pt x="1082790" y="46496"/>
                      <a:pt x="1065532" y="21430"/>
                      <a:pt x="1086678" y="106017"/>
                    </a:cubicBezTo>
                    <a:cubicBezTo>
                      <a:pt x="1150076" y="55301"/>
                      <a:pt x="1072400" y="105474"/>
                      <a:pt x="1122017" y="110435"/>
                    </a:cubicBezTo>
                    <a:cubicBezTo>
                      <a:pt x="1133830" y="111616"/>
                      <a:pt x="1142632" y="98655"/>
                      <a:pt x="1152939" y="92765"/>
                    </a:cubicBezTo>
                    <a:cubicBezTo>
                      <a:pt x="1171332" y="9996"/>
                      <a:pt x="1152334" y="65655"/>
                      <a:pt x="1170608" y="83930"/>
                    </a:cubicBezTo>
                    <a:cubicBezTo>
                      <a:pt x="1176941" y="90264"/>
                      <a:pt x="1188278" y="86875"/>
                      <a:pt x="1197113" y="88348"/>
                    </a:cubicBezTo>
                    <a:cubicBezTo>
                      <a:pt x="1241885" y="21187"/>
                      <a:pt x="1192367" y="82703"/>
                      <a:pt x="1219200" y="92765"/>
                    </a:cubicBezTo>
                    <a:cubicBezTo>
                      <a:pt x="1230316" y="96933"/>
                      <a:pt x="1239815" y="80985"/>
                      <a:pt x="1250122" y="75095"/>
                    </a:cubicBezTo>
                    <a:cubicBezTo>
                      <a:pt x="1277873" y="130599"/>
                      <a:pt x="1258812" y="128838"/>
                      <a:pt x="1303130" y="97182"/>
                    </a:cubicBezTo>
                    <a:cubicBezTo>
                      <a:pt x="1351168" y="9115"/>
                      <a:pt x="1315380" y="53735"/>
                      <a:pt x="1334052" y="106017"/>
                    </a:cubicBezTo>
                    <a:cubicBezTo>
                      <a:pt x="1336094" y="111735"/>
                      <a:pt x="1345832" y="108962"/>
                      <a:pt x="1351722" y="110435"/>
                    </a:cubicBezTo>
                    <a:cubicBezTo>
                      <a:pt x="1401576" y="35650"/>
                      <a:pt x="1332107" y="123687"/>
                      <a:pt x="1387061" y="123687"/>
                    </a:cubicBezTo>
                    <a:cubicBezTo>
                      <a:pt x="1410317" y="123687"/>
                      <a:pt x="1432875" y="81197"/>
                      <a:pt x="1444487" y="61843"/>
                    </a:cubicBezTo>
                    <a:cubicBezTo>
                      <a:pt x="1447432" y="76568"/>
                      <a:pt x="1448906" y="91665"/>
                      <a:pt x="1453322" y="106017"/>
                    </a:cubicBezTo>
                    <a:cubicBezTo>
                      <a:pt x="1454883" y="111091"/>
                      <a:pt x="1457604" y="122000"/>
                      <a:pt x="1462156" y="119269"/>
                    </a:cubicBezTo>
                    <a:cubicBezTo>
                      <a:pt x="1477360" y="110147"/>
                      <a:pt x="1485715" y="92765"/>
                      <a:pt x="1497495" y="79513"/>
                    </a:cubicBezTo>
                    <a:cubicBezTo>
                      <a:pt x="1518200" y="131274"/>
                      <a:pt x="1490357" y="78666"/>
                      <a:pt x="1532835" y="57426"/>
                    </a:cubicBezTo>
                    <a:cubicBezTo>
                      <a:pt x="1541164" y="53261"/>
                      <a:pt x="1538724" y="75095"/>
                      <a:pt x="1541669" y="83930"/>
                    </a:cubicBezTo>
                    <a:cubicBezTo>
                      <a:pt x="1551976" y="82458"/>
                      <a:pt x="1563076" y="83742"/>
                      <a:pt x="1572591" y="79513"/>
                    </a:cubicBezTo>
                    <a:cubicBezTo>
                      <a:pt x="1577442" y="77357"/>
                      <a:pt x="1576389" y="64582"/>
                      <a:pt x="1581426" y="66261"/>
                    </a:cubicBezTo>
                    <a:cubicBezTo>
                      <a:pt x="1587185" y="68181"/>
                      <a:pt x="1584526" y="78004"/>
                      <a:pt x="1585843" y="83930"/>
                    </a:cubicBezTo>
                    <a:cubicBezTo>
                      <a:pt x="1587472" y="91259"/>
                      <a:pt x="1588788" y="98655"/>
                      <a:pt x="1590261" y="106017"/>
                    </a:cubicBezTo>
                    <a:cubicBezTo>
                      <a:pt x="1599096" y="98655"/>
                      <a:pt x="1609483" y="92831"/>
                      <a:pt x="1616765" y="83930"/>
                    </a:cubicBezTo>
                    <a:cubicBezTo>
                      <a:pt x="1640318" y="55143"/>
                      <a:pt x="1624240" y="22766"/>
                      <a:pt x="1638852" y="110435"/>
                    </a:cubicBezTo>
                    <a:cubicBezTo>
                      <a:pt x="1649159" y="107490"/>
                      <a:pt x="1659374" y="99000"/>
                      <a:pt x="1669774" y="101600"/>
                    </a:cubicBezTo>
                    <a:cubicBezTo>
                      <a:pt x="1675664" y="103072"/>
                      <a:pt x="1672523" y="113432"/>
                      <a:pt x="1674191" y="119269"/>
                    </a:cubicBezTo>
                    <a:cubicBezTo>
                      <a:pt x="1675470" y="123746"/>
                      <a:pt x="1677136" y="128104"/>
                      <a:pt x="1678608" y="132521"/>
                    </a:cubicBezTo>
                    <a:cubicBezTo>
                      <a:pt x="1687443" y="119269"/>
                      <a:pt x="1691190" y="100500"/>
                      <a:pt x="1705113" y="92765"/>
                    </a:cubicBezTo>
                    <a:cubicBezTo>
                      <a:pt x="1711549" y="89190"/>
                      <a:pt x="1715375" y="103707"/>
                      <a:pt x="1718365" y="110435"/>
                    </a:cubicBezTo>
                    <a:cubicBezTo>
                      <a:pt x="1721414" y="117296"/>
                      <a:pt x="1721310" y="125159"/>
                      <a:pt x="1722782" y="132521"/>
                    </a:cubicBezTo>
                    <a:cubicBezTo>
                      <a:pt x="1733089" y="125159"/>
                      <a:pt x="1745878" y="120395"/>
                      <a:pt x="1753704" y="110435"/>
                    </a:cubicBezTo>
                    <a:cubicBezTo>
                      <a:pt x="1793615" y="59640"/>
                      <a:pt x="1751082" y="77441"/>
                      <a:pt x="1784626" y="66261"/>
                    </a:cubicBezTo>
                    <a:cubicBezTo>
                      <a:pt x="1791493" y="67634"/>
                      <a:pt x="1814909" y="69402"/>
                      <a:pt x="1819965" y="79513"/>
                    </a:cubicBezTo>
                    <a:cubicBezTo>
                      <a:pt x="1828295" y="96172"/>
                      <a:pt x="1831095" y="115082"/>
                      <a:pt x="1837635" y="132521"/>
                    </a:cubicBezTo>
                    <a:cubicBezTo>
                      <a:pt x="1839947" y="138687"/>
                      <a:pt x="1843524" y="144301"/>
                      <a:pt x="1846469" y="150191"/>
                    </a:cubicBezTo>
                    <a:cubicBezTo>
                      <a:pt x="1864139" y="128104"/>
                      <a:pt x="1883257" y="107102"/>
                      <a:pt x="1899478" y="83930"/>
                    </a:cubicBezTo>
                    <a:cubicBezTo>
                      <a:pt x="1914249" y="62829"/>
                      <a:pt x="1917148" y="4417"/>
                      <a:pt x="1939235" y="17669"/>
                    </a:cubicBezTo>
                    <a:cubicBezTo>
                      <a:pt x="1965780" y="33597"/>
                      <a:pt x="1942180" y="79513"/>
                      <a:pt x="1943652" y="110435"/>
                    </a:cubicBezTo>
                    <a:cubicBezTo>
                      <a:pt x="1952487" y="97183"/>
                      <a:pt x="1961090" y="83773"/>
                      <a:pt x="1970156" y="70678"/>
                    </a:cubicBezTo>
                    <a:cubicBezTo>
                      <a:pt x="1974347" y="64625"/>
                      <a:pt x="1980892" y="46089"/>
                      <a:pt x="1983408" y="53008"/>
                    </a:cubicBezTo>
                    <a:cubicBezTo>
                      <a:pt x="1990973" y="73811"/>
                      <a:pt x="1986353" y="97182"/>
                      <a:pt x="1987826" y="119269"/>
                    </a:cubicBezTo>
                    <a:cubicBezTo>
                      <a:pt x="1995188" y="113379"/>
                      <a:pt x="2003246" y="108267"/>
                      <a:pt x="2009913" y="101600"/>
                    </a:cubicBezTo>
                    <a:cubicBezTo>
                      <a:pt x="2033349" y="78164"/>
                      <a:pt x="2017416" y="66682"/>
                      <a:pt x="2036417" y="123687"/>
                    </a:cubicBezTo>
                    <a:cubicBezTo>
                      <a:pt x="2046724" y="120742"/>
                      <a:pt x="2058525" y="120954"/>
                      <a:pt x="2067339" y="114852"/>
                    </a:cubicBezTo>
                    <a:cubicBezTo>
                      <a:pt x="2105223" y="88624"/>
                      <a:pt x="2087439" y="58316"/>
                      <a:pt x="2102678" y="119269"/>
                    </a:cubicBezTo>
                    <a:cubicBezTo>
                      <a:pt x="2114458" y="116324"/>
                      <a:pt x="2126809" y="115105"/>
                      <a:pt x="2138017" y="110435"/>
                    </a:cubicBezTo>
                    <a:cubicBezTo>
                      <a:pt x="2168482" y="97741"/>
                      <a:pt x="2150523" y="73944"/>
                      <a:pt x="2164522" y="136939"/>
                    </a:cubicBezTo>
                    <a:cubicBezTo>
                      <a:pt x="2173357" y="132522"/>
                      <a:pt x="2181198" y="122704"/>
                      <a:pt x="2191026" y="123687"/>
                    </a:cubicBezTo>
                    <a:cubicBezTo>
                      <a:pt x="2199314" y="124516"/>
                      <a:pt x="2201084" y="144739"/>
                      <a:pt x="2208695" y="141356"/>
                    </a:cubicBezTo>
                    <a:cubicBezTo>
                      <a:pt x="2215271" y="138433"/>
                      <a:pt x="2233577" y="100428"/>
                      <a:pt x="2239617" y="88348"/>
                    </a:cubicBezTo>
                    <a:cubicBezTo>
                      <a:pt x="2241090" y="101600"/>
                      <a:pt x="2230835" y="126219"/>
                      <a:pt x="2244035" y="128104"/>
                    </a:cubicBezTo>
                    <a:cubicBezTo>
                      <a:pt x="2258612" y="130186"/>
                      <a:pt x="2262963" y="105391"/>
                      <a:pt x="2270539" y="92765"/>
                    </a:cubicBezTo>
                    <a:cubicBezTo>
                      <a:pt x="2280703" y="75825"/>
                      <a:pt x="2288208" y="57426"/>
                      <a:pt x="2297043" y="39756"/>
                    </a:cubicBezTo>
                    <a:cubicBezTo>
                      <a:pt x="2311604" y="107709"/>
                      <a:pt x="2295387" y="116507"/>
                      <a:pt x="2323548" y="88348"/>
                    </a:cubicBezTo>
                    <a:cubicBezTo>
                      <a:pt x="2326493" y="97183"/>
                      <a:pt x="2323291" y="112832"/>
                      <a:pt x="2332382" y="114852"/>
                    </a:cubicBezTo>
                    <a:cubicBezTo>
                      <a:pt x="2356687" y="120253"/>
                      <a:pt x="2396819" y="51099"/>
                      <a:pt x="2398643" y="48591"/>
                    </a:cubicBezTo>
                    <a:cubicBezTo>
                      <a:pt x="2404533" y="57426"/>
                      <a:pt x="2407614" y="69006"/>
                      <a:pt x="2416313" y="75095"/>
                    </a:cubicBezTo>
                    <a:cubicBezTo>
                      <a:pt x="2423650" y="80231"/>
                      <a:pt x="2434257" y="76879"/>
                      <a:pt x="2442817" y="79513"/>
                    </a:cubicBezTo>
                    <a:cubicBezTo>
                      <a:pt x="2453535" y="82811"/>
                      <a:pt x="2463432" y="88348"/>
                      <a:pt x="2473739" y="92765"/>
                    </a:cubicBezTo>
                    <a:cubicBezTo>
                      <a:pt x="2478156" y="103072"/>
                      <a:pt x="2476172" y="120736"/>
                      <a:pt x="2486991" y="123687"/>
                    </a:cubicBezTo>
                    <a:cubicBezTo>
                      <a:pt x="2508743" y="129619"/>
                      <a:pt x="2525704" y="101519"/>
                      <a:pt x="2535582" y="88348"/>
                    </a:cubicBezTo>
                    <a:cubicBezTo>
                      <a:pt x="2571664" y="148481"/>
                      <a:pt x="2511619" y="65002"/>
                      <a:pt x="2606261" y="83930"/>
                    </a:cubicBezTo>
                    <a:cubicBezTo>
                      <a:pt x="2623886" y="87455"/>
                      <a:pt x="2637182" y="128104"/>
                      <a:pt x="2637182" y="128104"/>
                    </a:cubicBezTo>
                    <a:cubicBezTo>
                      <a:pt x="2646017" y="122214"/>
                      <a:pt x="2654988" y="116524"/>
                      <a:pt x="2663687" y="110435"/>
                    </a:cubicBezTo>
                    <a:cubicBezTo>
                      <a:pt x="2669718" y="106213"/>
                      <a:pt x="2674771" y="93890"/>
                      <a:pt x="2681356" y="97182"/>
                    </a:cubicBezTo>
                    <a:cubicBezTo>
                      <a:pt x="2691974" y="102491"/>
                      <a:pt x="2693136" y="117797"/>
                      <a:pt x="2699026" y="128104"/>
                    </a:cubicBezTo>
                    <a:cubicBezTo>
                      <a:pt x="2700498" y="119269"/>
                      <a:pt x="2695432" y="105606"/>
                      <a:pt x="2703443" y="101600"/>
                    </a:cubicBezTo>
                    <a:cubicBezTo>
                      <a:pt x="2704813" y="100915"/>
                      <a:pt x="2723477" y="129442"/>
                      <a:pt x="2725530" y="132521"/>
                    </a:cubicBezTo>
                    <a:cubicBezTo>
                      <a:pt x="2737310" y="117797"/>
                      <a:pt x="2749372" y="103294"/>
                      <a:pt x="2760869" y="88348"/>
                    </a:cubicBezTo>
                    <a:cubicBezTo>
                      <a:pt x="2764106" y="84140"/>
                      <a:pt x="2765384" y="78181"/>
                      <a:pt x="2769704" y="75095"/>
                    </a:cubicBezTo>
                    <a:cubicBezTo>
                      <a:pt x="2776156" y="70486"/>
                      <a:pt x="2784429" y="69206"/>
                      <a:pt x="2791791" y="66261"/>
                    </a:cubicBezTo>
                    <a:cubicBezTo>
                      <a:pt x="2794736" y="95710"/>
                      <a:pt x="2776543" y="137406"/>
                      <a:pt x="2800626" y="154608"/>
                    </a:cubicBezTo>
                    <a:cubicBezTo>
                      <a:pt x="2819571" y="168140"/>
                      <a:pt x="2815065" y="110337"/>
                      <a:pt x="2822713" y="88348"/>
                    </a:cubicBezTo>
                    <a:cubicBezTo>
                      <a:pt x="2826846" y="76465"/>
                      <a:pt x="2831548" y="64788"/>
                      <a:pt x="2835965" y="53008"/>
                    </a:cubicBezTo>
                    <a:cubicBezTo>
                      <a:pt x="2837437" y="72150"/>
                      <a:pt x="2838262" y="91354"/>
                      <a:pt x="2840382" y="110435"/>
                    </a:cubicBezTo>
                    <a:cubicBezTo>
                      <a:pt x="2841211" y="117897"/>
                      <a:pt x="2840295" y="138527"/>
                      <a:pt x="2844800" y="132521"/>
                    </a:cubicBezTo>
                    <a:cubicBezTo>
                      <a:pt x="2851305" y="123848"/>
                      <a:pt x="2874430" y="52465"/>
                      <a:pt x="2880139" y="35339"/>
                    </a:cubicBezTo>
                    <a:cubicBezTo>
                      <a:pt x="2881611" y="57426"/>
                      <a:pt x="2882921" y="79524"/>
                      <a:pt x="2884556" y="101600"/>
                    </a:cubicBezTo>
                    <a:cubicBezTo>
                      <a:pt x="2885866" y="119282"/>
                      <a:pt x="2871773" y="150308"/>
                      <a:pt x="2888974" y="154608"/>
                    </a:cubicBezTo>
                    <a:cubicBezTo>
                      <a:pt x="2906411" y="158967"/>
                      <a:pt x="2909588" y="125159"/>
                      <a:pt x="2919895" y="110435"/>
                    </a:cubicBezTo>
                    <a:cubicBezTo>
                      <a:pt x="2921368" y="131049"/>
                      <a:pt x="2904706" y="165743"/>
                      <a:pt x="2924313" y="172278"/>
                    </a:cubicBezTo>
                    <a:cubicBezTo>
                      <a:pt x="2942473" y="178331"/>
                      <a:pt x="2927518" y="122416"/>
                      <a:pt x="2946400" y="119269"/>
                    </a:cubicBezTo>
                    <a:cubicBezTo>
                      <a:pt x="2962443" y="116595"/>
                      <a:pt x="2949345" y="151664"/>
                      <a:pt x="2950817" y="167861"/>
                    </a:cubicBezTo>
                    <a:cubicBezTo>
                      <a:pt x="2962522" y="156156"/>
                      <a:pt x="2974810" y="140403"/>
                      <a:pt x="2990574" y="132521"/>
                    </a:cubicBezTo>
                    <a:cubicBezTo>
                      <a:pt x="2994739" y="130439"/>
                      <a:pt x="2999409" y="129576"/>
                      <a:pt x="3003826" y="128104"/>
                    </a:cubicBezTo>
                    <a:cubicBezTo>
                      <a:pt x="3011188" y="129576"/>
                      <a:pt x="3018790" y="134895"/>
                      <a:pt x="3025913" y="132521"/>
                    </a:cubicBezTo>
                    <a:cubicBezTo>
                      <a:pt x="3033815" y="129887"/>
                      <a:pt x="3035304" y="115772"/>
                      <a:pt x="3043582" y="114852"/>
                    </a:cubicBezTo>
                    <a:cubicBezTo>
                      <a:pt x="3052115" y="113904"/>
                      <a:pt x="3057823" y="124617"/>
                      <a:pt x="3065669" y="128104"/>
                    </a:cubicBezTo>
                    <a:cubicBezTo>
                      <a:pt x="3071217" y="130570"/>
                      <a:pt x="3077449" y="131049"/>
                      <a:pt x="3083339" y="132521"/>
                    </a:cubicBezTo>
                    <a:cubicBezTo>
                      <a:pt x="3087756" y="125159"/>
                      <a:pt x="3090520" y="116506"/>
                      <a:pt x="3096591" y="110435"/>
                    </a:cubicBezTo>
                    <a:cubicBezTo>
                      <a:pt x="3099884" y="107142"/>
                      <a:pt x="3106550" y="102725"/>
                      <a:pt x="3109843" y="106017"/>
                    </a:cubicBezTo>
                    <a:cubicBezTo>
                      <a:pt x="3116428" y="112602"/>
                      <a:pt x="3115733" y="123686"/>
                      <a:pt x="3118678" y="132521"/>
                    </a:cubicBezTo>
                    <a:cubicBezTo>
                      <a:pt x="3128985" y="125159"/>
                      <a:pt x="3140643" y="119392"/>
                      <a:pt x="3149600" y="110435"/>
                    </a:cubicBezTo>
                    <a:cubicBezTo>
                      <a:pt x="3157108" y="102927"/>
                      <a:pt x="3158774" y="90301"/>
                      <a:pt x="3167269" y="83930"/>
                    </a:cubicBezTo>
                    <a:cubicBezTo>
                      <a:pt x="3183073" y="72077"/>
                      <a:pt x="3220278" y="57426"/>
                      <a:pt x="3220278" y="57426"/>
                    </a:cubicBezTo>
                    <a:cubicBezTo>
                      <a:pt x="3227640" y="69206"/>
                      <a:pt x="3235713" y="80570"/>
                      <a:pt x="3242365" y="92765"/>
                    </a:cubicBezTo>
                    <a:cubicBezTo>
                      <a:pt x="3244595" y="96853"/>
                      <a:pt x="3245053" y="101694"/>
                      <a:pt x="3246782" y="106017"/>
                    </a:cubicBezTo>
                    <a:cubicBezTo>
                      <a:pt x="3250947" y="116429"/>
                      <a:pt x="3254265" y="127323"/>
                      <a:pt x="3260035" y="136939"/>
                    </a:cubicBezTo>
                    <a:cubicBezTo>
                      <a:pt x="3263249" y="142296"/>
                      <a:pt x="3268870" y="145774"/>
                      <a:pt x="3273287" y="150191"/>
                    </a:cubicBezTo>
                    <a:cubicBezTo>
                      <a:pt x="3296760" y="136108"/>
                      <a:pt x="3302877" y="134866"/>
                      <a:pt x="3321878" y="110435"/>
                    </a:cubicBezTo>
                    <a:cubicBezTo>
                      <a:pt x="3324737" y="106759"/>
                      <a:pt x="3324823" y="101600"/>
                      <a:pt x="3326295" y="97182"/>
                    </a:cubicBezTo>
                    <a:cubicBezTo>
                      <a:pt x="3327768" y="119269"/>
                      <a:pt x="3317693" y="145541"/>
                      <a:pt x="3330713" y="163443"/>
                    </a:cubicBezTo>
                    <a:cubicBezTo>
                      <a:pt x="3337695" y="173044"/>
                      <a:pt x="3353694" y="154598"/>
                      <a:pt x="3361635" y="145774"/>
                    </a:cubicBezTo>
                    <a:cubicBezTo>
                      <a:pt x="3367865" y="138852"/>
                      <a:pt x="3367524" y="128104"/>
                      <a:pt x="3370469" y="119269"/>
                    </a:cubicBezTo>
                    <a:cubicBezTo>
                      <a:pt x="3395043" y="156129"/>
                      <a:pt x="3354800" y="105213"/>
                      <a:pt x="3427895" y="110435"/>
                    </a:cubicBezTo>
                    <a:cubicBezTo>
                      <a:pt x="3437747" y="111139"/>
                      <a:pt x="3435221" y="129037"/>
                      <a:pt x="3441148" y="136939"/>
                    </a:cubicBezTo>
                    <a:cubicBezTo>
                      <a:pt x="3444333" y="141186"/>
                      <a:pt x="3449983" y="142829"/>
                      <a:pt x="3454400" y="145774"/>
                    </a:cubicBezTo>
                    <a:cubicBezTo>
                      <a:pt x="3461762" y="144301"/>
                      <a:pt x="3471178" y="146665"/>
                      <a:pt x="3476487" y="141356"/>
                    </a:cubicBezTo>
                    <a:cubicBezTo>
                      <a:pt x="3503972" y="113870"/>
                      <a:pt x="3484830" y="87366"/>
                      <a:pt x="3502991" y="123687"/>
                    </a:cubicBezTo>
                    <a:cubicBezTo>
                      <a:pt x="3510353" y="116325"/>
                      <a:pt x="3518222" y="109436"/>
                      <a:pt x="3525078" y="101600"/>
                    </a:cubicBezTo>
                    <a:cubicBezTo>
                      <a:pt x="3528574" y="97605"/>
                      <a:pt x="3529835" y="84949"/>
                      <a:pt x="3533913" y="88348"/>
                    </a:cubicBezTo>
                    <a:cubicBezTo>
                      <a:pt x="3544030" y="96779"/>
                      <a:pt x="3545692" y="111907"/>
                      <a:pt x="3551582" y="123687"/>
                    </a:cubicBezTo>
                    <a:cubicBezTo>
                      <a:pt x="3639679" y="85932"/>
                      <a:pt x="3526095" y="138097"/>
                      <a:pt x="3609008" y="88348"/>
                    </a:cubicBezTo>
                    <a:cubicBezTo>
                      <a:pt x="3614214" y="85224"/>
                      <a:pt x="3620699" y="84985"/>
                      <a:pt x="3626678" y="83930"/>
                    </a:cubicBezTo>
                    <a:cubicBezTo>
                      <a:pt x="3645750" y="80564"/>
                      <a:pt x="3664962" y="78040"/>
                      <a:pt x="3684104" y="75095"/>
                    </a:cubicBezTo>
                    <a:cubicBezTo>
                      <a:pt x="3750943" y="8256"/>
                      <a:pt x="3671942" y="73682"/>
                      <a:pt x="3715026" y="97182"/>
                    </a:cubicBezTo>
                    <a:cubicBezTo>
                      <a:pt x="3721751" y="100850"/>
                      <a:pt x="3759110" y="75155"/>
                      <a:pt x="3772452" y="66261"/>
                    </a:cubicBezTo>
                    <a:cubicBezTo>
                      <a:pt x="3776869" y="73623"/>
                      <a:pt x="3778927" y="83077"/>
                      <a:pt x="3785704" y="88348"/>
                    </a:cubicBezTo>
                    <a:cubicBezTo>
                      <a:pt x="3816826" y="112553"/>
                      <a:pt x="3825246" y="84758"/>
                      <a:pt x="3851965" y="66261"/>
                    </a:cubicBezTo>
                    <a:cubicBezTo>
                      <a:pt x="3857379" y="62513"/>
                      <a:pt x="3863745" y="60371"/>
                      <a:pt x="3869635" y="57426"/>
                    </a:cubicBezTo>
                    <a:cubicBezTo>
                      <a:pt x="3876707" y="75107"/>
                      <a:pt x="3877963" y="86659"/>
                      <a:pt x="3896139" y="97182"/>
                    </a:cubicBezTo>
                    <a:cubicBezTo>
                      <a:pt x="3917233" y="109394"/>
                      <a:pt x="3962400" y="128104"/>
                      <a:pt x="3962400" y="128104"/>
                    </a:cubicBezTo>
                    <a:cubicBezTo>
                      <a:pt x="3969762" y="136939"/>
                      <a:pt x="3973000" y="155155"/>
                      <a:pt x="3984487" y="154608"/>
                    </a:cubicBezTo>
                    <a:cubicBezTo>
                      <a:pt x="4089322" y="149616"/>
                      <a:pt x="4030074" y="98596"/>
                      <a:pt x="4068417" y="136939"/>
                    </a:cubicBezTo>
                    <a:cubicBezTo>
                      <a:pt x="4126979" y="101803"/>
                      <a:pt x="4055126" y="136942"/>
                      <a:pt x="4112591" y="132521"/>
                    </a:cubicBezTo>
                    <a:cubicBezTo>
                      <a:pt x="4125135" y="131556"/>
                      <a:pt x="4135636" y="121941"/>
                      <a:pt x="4147930" y="119269"/>
                    </a:cubicBezTo>
                    <a:cubicBezTo>
                      <a:pt x="4169704" y="114536"/>
                      <a:pt x="4192104" y="113380"/>
                      <a:pt x="4214191" y="110435"/>
                    </a:cubicBezTo>
                    <a:cubicBezTo>
                      <a:pt x="4218608" y="101600"/>
                      <a:pt x="4218608" y="79513"/>
                      <a:pt x="4227443" y="83930"/>
                    </a:cubicBezTo>
                    <a:cubicBezTo>
                      <a:pt x="4238061" y="89239"/>
                      <a:pt x="4220839" y="114860"/>
                      <a:pt x="4231861" y="119269"/>
                    </a:cubicBezTo>
                    <a:cubicBezTo>
                      <a:pt x="4251195" y="127003"/>
                      <a:pt x="4273071" y="113249"/>
                      <a:pt x="4293704" y="110435"/>
                    </a:cubicBezTo>
                    <a:cubicBezTo>
                      <a:pt x="4305467" y="108831"/>
                      <a:pt x="4317263" y="107490"/>
                      <a:pt x="4329043" y="106017"/>
                    </a:cubicBezTo>
                    <a:cubicBezTo>
                      <a:pt x="4337216" y="109520"/>
                      <a:pt x="4368820" y="125577"/>
                      <a:pt x="4382052" y="123687"/>
                    </a:cubicBezTo>
                    <a:cubicBezTo>
                      <a:pt x="4386175" y="123098"/>
                      <a:pt x="4387942" y="117797"/>
                      <a:pt x="4390887" y="114852"/>
                    </a:cubicBezTo>
                  </a:path>
                </a:pathLst>
              </a:custGeom>
              <a:noFill/>
              <a:ln w="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cxnSp>
            <p:nvCxnSpPr>
              <p:cNvPr id="71" name="Gerader Verbinder 17">
                <a:extLst>
                  <a:ext uri="{FF2B5EF4-FFF2-40B4-BE49-F238E27FC236}">
                    <a16:creationId xmlns:a16="http://schemas.microsoft.com/office/drawing/2014/main" id="{CA38A623-B210-6B13-D31A-B8A8D9CA06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79152" y="2781008"/>
                <a:ext cx="0" cy="720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Gerader Verbinder 20">
                <a:extLst>
                  <a:ext uri="{FF2B5EF4-FFF2-40B4-BE49-F238E27FC236}">
                    <a16:creationId xmlns:a16="http://schemas.microsoft.com/office/drawing/2014/main" id="{4633779B-E3F5-EDB4-4C7F-AB31967563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720215" y="3397483"/>
                <a:ext cx="0" cy="72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441E0743-06E4-3A1C-FA16-68D993379F16}"/>
                </a:ext>
              </a:extLst>
            </p:cNvPr>
            <p:cNvGrpSpPr/>
            <p:nvPr/>
          </p:nvGrpSpPr>
          <p:grpSpPr>
            <a:xfrm>
              <a:off x="6299986" y="2683032"/>
              <a:ext cx="5316318" cy="1303287"/>
              <a:chOff x="6299986" y="2683032"/>
              <a:chExt cx="5316318" cy="1303287"/>
            </a:xfrm>
          </p:grpSpPr>
          <p:cxnSp>
            <p:nvCxnSpPr>
              <p:cNvPr id="83" name="Gerade Verbindung mit Pfeil 10">
                <a:extLst>
                  <a:ext uri="{FF2B5EF4-FFF2-40B4-BE49-F238E27FC236}">
                    <a16:creationId xmlns:a16="http://schemas.microsoft.com/office/drawing/2014/main" id="{92E99331-C680-16AA-1B1E-F2D44A3AEAB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170859" y="2683032"/>
                <a:ext cx="0" cy="108012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Gerade Verbindung mit Pfeil 11">
                <a:extLst>
                  <a:ext uri="{FF2B5EF4-FFF2-40B4-BE49-F238E27FC236}">
                    <a16:creationId xmlns:a16="http://schemas.microsoft.com/office/drawing/2014/main" id="{5A61C062-4445-DBD0-1557-4DB53419CB3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170859" y="3763048"/>
                <a:ext cx="4445445" cy="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8" name="Textfeld 53">
                <a:extLst>
                  <a:ext uri="{FF2B5EF4-FFF2-40B4-BE49-F238E27FC236}">
                    <a16:creationId xmlns:a16="http://schemas.microsoft.com/office/drawing/2014/main" id="{B5385619-A7F5-6E21-6BFE-AD15C236FF51}"/>
                  </a:ext>
                </a:extLst>
              </p:cNvPr>
              <p:cNvSpPr txBox="1"/>
              <p:nvPr/>
            </p:nvSpPr>
            <p:spPr>
              <a:xfrm>
                <a:off x="6575744" y="3524013"/>
                <a:ext cx="625768" cy="1538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l"/>
                <a:r>
                  <a:rPr lang="de-DE" sz="1000" dirty="0"/>
                  <a:t>0 </a:t>
                </a:r>
                <a:r>
                  <a:rPr lang="de-DE" sz="1000" dirty="0" err="1"/>
                  <a:t>photons</a:t>
                </a:r>
                <a:endParaRPr lang="de-DE" sz="1000" dirty="0"/>
              </a:p>
            </p:txBody>
          </p:sp>
          <p:cxnSp>
            <p:nvCxnSpPr>
              <p:cNvPr id="92" name="Gerader Verbinder 48">
                <a:extLst>
                  <a:ext uri="{FF2B5EF4-FFF2-40B4-BE49-F238E27FC236}">
                    <a16:creationId xmlns:a16="http://schemas.microsoft.com/office/drawing/2014/main" id="{12375982-DD5A-5012-A0AA-AC042E754AE8}"/>
                  </a:ext>
                </a:extLst>
              </p:cNvPr>
              <p:cNvCxnSpPr/>
              <p:nvPr/>
            </p:nvCxnSpPr>
            <p:spPr>
              <a:xfrm flipV="1">
                <a:off x="7165059" y="3610302"/>
                <a:ext cx="4373437" cy="0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Gerader Verbinder 39">
                <a:extLst>
                  <a:ext uri="{FF2B5EF4-FFF2-40B4-BE49-F238E27FC236}">
                    <a16:creationId xmlns:a16="http://schemas.microsoft.com/office/drawing/2014/main" id="{BEA828DB-8983-1DAE-EAB0-748C0E3490D0}"/>
                  </a:ext>
                </a:extLst>
              </p:cNvPr>
              <p:cNvCxnSpPr/>
              <p:nvPr/>
            </p:nvCxnSpPr>
            <p:spPr>
              <a:xfrm flipV="1">
                <a:off x="7170859" y="3264767"/>
                <a:ext cx="4373437" cy="0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Gerader Verbinder 40">
                <a:extLst>
                  <a:ext uri="{FF2B5EF4-FFF2-40B4-BE49-F238E27FC236}">
                    <a16:creationId xmlns:a16="http://schemas.microsoft.com/office/drawing/2014/main" id="{6FAFED3D-B769-B317-62D3-C3D5296BE15B}"/>
                  </a:ext>
                </a:extLst>
              </p:cNvPr>
              <p:cNvCxnSpPr/>
              <p:nvPr/>
            </p:nvCxnSpPr>
            <p:spPr>
              <a:xfrm flipV="1">
                <a:off x="7173893" y="2899644"/>
                <a:ext cx="4373437" cy="0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7" name="Textfeld 12">
                <a:extLst>
                  <a:ext uri="{FF2B5EF4-FFF2-40B4-BE49-F238E27FC236}">
                    <a16:creationId xmlns:a16="http://schemas.microsoft.com/office/drawing/2014/main" id="{88A47138-8400-2330-7F5F-34F48BD3EC3E}"/>
                  </a:ext>
                </a:extLst>
              </p:cNvPr>
              <p:cNvSpPr txBox="1"/>
              <p:nvPr/>
            </p:nvSpPr>
            <p:spPr>
              <a:xfrm>
                <a:off x="6299986" y="3180951"/>
                <a:ext cx="864000" cy="1800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l"/>
                <a:r>
                  <a:rPr lang="de-DE" sz="1000" dirty="0"/>
                  <a:t>1× 10</a:t>
                </a:r>
                <a:r>
                  <a:rPr lang="de-DE" sz="1000" baseline="30000" dirty="0"/>
                  <a:t>2 </a:t>
                </a:r>
                <a:r>
                  <a:rPr lang="de-DE" sz="1000" dirty="0" err="1"/>
                  <a:t>photons</a:t>
                </a:r>
                <a:endParaRPr lang="de-DE" sz="1000" dirty="0"/>
              </a:p>
            </p:txBody>
          </p:sp>
          <p:sp>
            <p:nvSpPr>
              <p:cNvPr id="98" name="Textfeld 13">
                <a:extLst>
                  <a:ext uri="{FF2B5EF4-FFF2-40B4-BE49-F238E27FC236}">
                    <a16:creationId xmlns:a16="http://schemas.microsoft.com/office/drawing/2014/main" id="{2690F2A8-DF0A-6148-6493-0697F6F0E467}"/>
                  </a:ext>
                </a:extLst>
              </p:cNvPr>
              <p:cNvSpPr txBox="1"/>
              <p:nvPr/>
            </p:nvSpPr>
            <p:spPr>
              <a:xfrm>
                <a:off x="6299986" y="2796363"/>
                <a:ext cx="864000" cy="1800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l"/>
                <a:r>
                  <a:rPr lang="de-DE" sz="1000" dirty="0"/>
                  <a:t>1× 10</a:t>
                </a:r>
                <a:r>
                  <a:rPr lang="de-DE" sz="1000" baseline="30000" dirty="0"/>
                  <a:t>4 </a:t>
                </a:r>
                <a:r>
                  <a:rPr lang="de-DE" sz="1000" dirty="0" err="1"/>
                  <a:t>photons</a:t>
                </a:r>
                <a:endParaRPr lang="de-DE" sz="1000" dirty="0"/>
              </a:p>
            </p:txBody>
          </p:sp>
          <p:grpSp>
            <p:nvGrpSpPr>
              <p:cNvPr id="220" name="Group 219">
                <a:extLst>
                  <a:ext uri="{FF2B5EF4-FFF2-40B4-BE49-F238E27FC236}">
                    <a16:creationId xmlns:a16="http://schemas.microsoft.com/office/drawing/2014/main" id="{41F17058-977B-B153-88D4-31CD2928D595}"/>
                  </a:ext>
                </a:extLst>
              </p:cNvPr>
              <p:cNvGrpSpPr/>
              <p:nvPr/>
            </p:nvGrpSpPr>
            <p:grpSpPr>
              <a:xfrm>
                <a:off x="7750639" y="3760439"/>
                <a:ext cx="2882722" cy="225880"/>
                <a:chOff x="8058914" y="4151487"/>
                <a:chExt cx="2882722" cy="225880"/>
              </a:xfrm>
            </p:grpSpPr>
            <p:cxnSp>
              <p:nvCxnSpPr>
                <p:cNvPr id="188" name="Gerader Verbinder 55">
                  <a:extLst>
                    <a:ext uri="{FF2B5EF4-FFF2-40B4-BE49-F238E27FC236}">
                      <a16:creationId xmlns:a16="http://schemas.microsoft.com/office/drawing/2014/main" id="{162C2A5A-42A0-5F14-29A3-BB322211CF06}"/>
                    </a:ext>
                  </a:extLst>
                </p:cNvPr>
                <p:cNvCxnSpPr/>
                <p:nvPr/>
              </p:nvCxnSpPr>
              <p:spPr>
                <a:xfrm>
                  <a:off x="8060067" y="4151487"/>
                  <a:ext cx="0" cy="108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9" name="Gerader Verbinder 63">
                  <a:extLst>
                    <a:ext uri="{FF2B5EF4-FFF2-40B4-BE49-F238E27FC236}">
                      <a16:creationId xmlns:a16="http://schemas.microsoft.com/office/drawing/2014/main" id="{285487F4-956E-D661-919C-7BD1F17860E0}"/>
                    </a:ext>
                  </a:extLst>
                </p:cNvPr>
                <p:cNvCxnSpPr/>
                <p:nvPr/>
              </p:nvCxnSpPr>
              <p:spPr>
                <a:xfrm>
                  <a:off x="9500067" y="4151487"/>
                  <a:ext cx="0" cy="108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0" name="Gerader Verbinder 65">
                  <a:extLst>
                    <a:ext uri="{FF2B5EF4-FFF2-40B4-BE49-F238E27FC236}">
                      <a16:creationId xmlns:a16="http://schemas.microsoft.com/office/drawing/2014/main" id="{0CCACD48-39A8-95A7-BADC-5D27317DA844}"/>
                    </a:ext>
                  </a:extLst>
                </p:cNvPr>
                <p:cNvCxnSpPr/>
                <p:nvPr/>
              </p:nvCxnSpPr>
              <p:spPr>
                <a:xfrm>
                  <a:off x="10941636" y="4151487"/>
                  <a:ext cx="0" cy="108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1" name="Gerade Verbindung mit Pfeil 66">
                  <a:extLst>
                    <a:ext uri="{FF2B5EF4-FFF2-40B4-BE49-F238E27FC236}">
                      <a16:creationId xmlns:a16="http://schemas.microsoft.com/office/drawing/2014/main" id="{C3E132AC-CB93-EABA-D326-8F71C23F09B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058914" y="4223487"/>
                  <a:ext cx="1440000" cy="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2" name="Gerade Verbindung mit Pfeil 85">
                  <a:extLst>
                    <a:ext uri="{FF2B5EF4-FFF2-40B4-BE49-F238E27FC236}">
                      <a16:creationId xmlns:a16="http://schemas.microsoft.com/office/drawing/2014/main" id="{CDE122A1-08AD-B5A7-BBE9-C934D561549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9498524" y="4224942"/>
                  <a:ext cx="1440000" cy="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93" name="Textfeld 86">
                  <a:extLst>
                    <a:ext uri="{FF2B5EF4-FFF2-40B4-BE49-F238E27FC236}">
                      <a16:creationId xmlns:a16="http://schemas.microsoft.com/office/drawing/2014/main" id="{0A978575-A547-F7EA-B9B8-D9E3349CF8AD}"/>
                    </a:ext>
                  </a:extLst>
                </p:cNvPr>
                <p:cNvSpPr txBox="1"/>
                <p:nvPr/>
              </p:nvSpPr>
              <p:spPr>
                <a:xfrm>
                  <a:off x="8068460" y="4223487"/>
                  <a:ext cx="1426951" cy="15388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algn="ctr"/>
                  <a:r>
                    <a:rPr lang="de-DE" sz="1000" dirty="0"/>
                    <a:t>10 </a:t>
                  </a:r>
                  <a:r>
                    <a:rPr lang="de-DE" sz="1000" dirty="0" err="1"/>
                    <a:t>ms</a:t>
                  </a:r>
                  <a:endParaRPr lang="de-DE" sz="1000" dirty="0"/>
                </a:p>
              </p:txBody>
            </p:sp>
            <p:sp>
              <p:nvSpPr>
                <p:cNvPr id="194" name="Textfeld 104">
                  <a:extLst>
                    <a:ext uri="{FF2B5EF4-FFF2-40B4-BE49-F238E27FC236}">
                      <a16:creationId xmlns:a16="http://schemas.microsoft.com/office/drawing/2014/main" id="{9BBEAF2C-B9E4-AAC6-125A-B1521B08182D}"/>
                    </a:ext>
                  </a:extLst>
                </p:cNvPr>
                <p:cNvSpPr txBox="1"/>
                <p:nvPr/>
              </p:nvSpPr>
              <p:spPr>
                <a:xfrm>
                  <a:off x="9506238" y="4223487"/>
                  <a:ext cx="1426951" cy="15388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algn="ctr"/>
                  <a:r>
                    <a:rPr lang="de-DE" sz="1000" dirty="0"/>
                    <a:t>10 </a:t>
                  </a:r>
                  <a:r>
                    <a:rPr lang="de-DE" sz="1000" dirty="0" err="1"/>
                    <a:t>ms</a:t>
                  </a:r>
                  <a:endParaRPr lang="de-DE" sz="1000" dirty="0"/>
                </a:p>
              </p:txBody>
            </p:sp>
          </p:grpSp>
        </p:grp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A8DFC713-D265-36B7-A566-19AD2C8A7DA0}"/>
              </a:ext>
            </a:extLst>
          </p:cNvPr>
          <p:cNvGrpSpPr/>
          <p:nvPr/>
        </p:nvGrpSpPr>
        <p:grpSpPr>
          <a:xfrm>
            <a:off x="6298092" y="3985319"/>
            <a:ext cx="5944440" cy="1603921"/>
            <a:chOff x="6298092" y="3985319"/>
            <a:chExt cx="5944440" cy="1603921"/>
          </a:xfrm>
        </p:grpSpPr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18AF8488-D844-841A-FE16-4C2017C402EF}"/>
                </a:ext>
              </a:extLst>
            </p:cNvPr>
            <p:cNvGrpSpPr/>
            <p:nvPr/>
          </p:nvGrpSpPr>
          <p:grpSpPr>
            <a:xfrm>
              <a:off x="6298092" y="3985319"/>
              <a:ext cx="5944440" cy="1156029"/>
              <a:chOff x="6606367" y="4376367"/>
              <a:chExt cx="5944440" cy="1156029"/>
            </a:xfrm>
          </p:grpSpPr>
          <p:grpSp>
            <p:nvGrpSpPr>
              <p:cNvPr id="145" name="Gruppieren 95">
                <a:extLst>
                  <a:ext uri="{FF2B5EF4-FFF2-40B4-BE49-F238E27FC236}">
                    <a16:creationId xmlns:a16="http://schemas.microsoft.com/office/drawing/2014/main" id="{BC9A0003-DF24-E772-ACCE-82C250B4E611}"/>
                  </a:ext>
                </a:extLst>
              </p:cNvPr>
              <p:cNvGrpSpPr/>
              <p:nvPr/>
            </p:nvGrpSpPr>
            <p:grpSpPr>
              <a:xfrm>
                <a:off x="7505649" y="4745448"/>
                <a:ext cx="5045158" cy="748987"/>
                <a:chOff x="6279518" y="2781008"/>
                <a:chExt cx="5045158" cy="748987"/>
              </a:xfrm>
            </p:grpSpPr>
            <p:grpSp>
              <p:nvGrpSpPr>
                <p:cNvPr id="169" name="Gruppieren 96">
                  <a:extLst>
                    <a:ext uri="{FF2B5EF4-FFF2-40B4-BE49-F238E27FC236}">
                      <a16:creationId xmlns:a16="http://schemas.microsoft.com/office/drawing/2014/main" id="{9CE1A692-4F0C-1725-A9EC-90C681D81BAF}"/>
                    </a:ext>
                  </a:extLst>
                </p:cNvPr>
                <p:cNvGrpSpPr/>
                <p:nvPr/>
              </p:nvGrpSpPr>
              <p:grpSpPr>
                <a:xfrm>
                  <a:off x="6279518" y="2837990"/>
                  <a:ext cx="5045158" cy="692005"/>
                  <a:chOff x="6274515" y="2842402"/>
                  <a:chExt cx="5045158" cy="692005"/>
                </a:xfrm>
              </p:grpSpPr>
              <p:sp>
                <p:nvSpPr>
                  <p:cNvPr id="174" name="Freihandform: Form 101">
                    <a:extLst>
                      <a:ext uri="{FF2B5EF4-FFF2-40B4-BE49-F238E27FC236}">
                        <a16:creationId xmlns:a16="http://schemas.microsoft.com/office/drawing/2014/main" id="{0E8B4682-B559-6BBD-779C-65F40E93CF26}"/>
                      </a:ext>
                    </a:extLst>
                  </p:cNvPr>
                  <p:cNvSpPr/>
                  <p:nvPr/>
                </p:nvSpPr>
                <p:spPr>
                  <a:xfrm>
                    <a:off x="6274515" y="3462407"/>
                    <a:ext cx="1383322" cy="72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90887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87942" y="117797"/>
                          <a:pt x="4390887" y="114852"/>
                        </a:cubicBezTo>
                      </a:path>
                    </a:pathLst>
                  </a:custGeom>
                  <a:noFill/>
                  <a:ln w="3175">
                    <a:solidFill>
                      <a:schemeClr val="tx1">
                        <a:alpha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175" name="Bogen 102">
                    <a:extLst>
                      <a:ext uri="{FF2B5EF4-FFF2-40B4-BE49-F238E27FC236}">
                        <a16:creationId xmlns:a16="http://schemas.microsoft.com/office/drawing/2014/main" id="{FB0E2058-8E93-2F10-9458-34C2B1472DB7}"/>
                      </a:ext>
                    </a:extLst>
                  </p:cNvPr>
                  <p:cNvSpPr/>
                  <p:nvPr/>
                </p:nvSpPr>
                <p:spPr>
                  <a:xfrm>
                    <a:off x="6843190" y="3140173"/>
                    <a:ext cx="540000" cy="360307"/>
                  </a:xfrm>
                  <a:prstGeom prst="arc">
                    <a:avLst>
                      <a:gd name="adj1" fmla="val 5279723"/>
                      <a:gd name="adj2" fmla="val 9735133"/>
                    </a:avLst>
                  </a:prstGeom>
                  <a:ln w="12700">
                    <a:solidFill>
                      <a:schemeClr val="tx1">
                        <a:alpha val="40000"/>
                      </a:schemeClr>
                    </a:solidFill>
                    <a:prstDash val="sysDot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cxnSp>
                <p:nvCxnSpPr>
                  <p:cNvPr id="176" name="Gerader Verbinder 103">
                    <a:extLst>
                      <a:ext uri="{FF2B5EF4-FFF2-40B4-BE49-F238E27FC236}">
                        <a16:creationId xmlns:a16="http://schemas.microsoft.com/office/drawing/2014/main" id="{A3DAAAC6-36C5-E675-B9A5-FEECD3CB01E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851233" y="3140886"/>
                    <a:ext cx="0" cy="360000"/>
                  </a:xfrm>
                  <a:prstGeom prst="line">
                    <a:avLst/>
                  </a:prstGeom>
                  <a:ln w="38100">
                    <a:solidFill>
                      <a:schemeClr val="tx1">
                        <a:alpha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7" name="Bogen 105">
                    <a:extLst>
                      <a:ext uri="{FF2B5EF4-FFF2-40B4-BE49-F238E27FC236}">
                        <a16:creationId xmlns:a16="http://schemas.microsoft.com/office/drawing/2014/main" id="{458C4112-AE9D-ED6C-4D06-0E4E263F8705}"/>
                      </a:ext>
                    </a:extLst>
                  </p:cNvPr>
                  <p:cNvSpPr/>
                  <p:nvPr/>
                </p:nvSpPr>
                <p:spPr>
                  <a:xfrm>
                    <a:off x="9643425" y="3119039"/>
                    <a:ext cx="648411" cy="373325"/>
                  </a:xfrm>
                  <a:prstGeom prst="arc">
                    <a:avLst>
                      <a:gd name="adj1" fmla="val 5279723"/>
                      <a:gd name="adj2" fmla="val 9101656"/>
                    </a:avLst>
                  </a:prstGeom>
                  <a:ln w="12700">
                    <a:solidFill>
                      <a:schemeClr val="tx1">
                        <a:alpha val="40000"/>
                      </a:schemeClr>
                    </a:solidFill>
                    <a:prstDash val="sysDot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178" name="Bogen 107">
                    <a:extLst>
                      <a:ext uri="{FF2B5EF4-FFF2-40B4-BE49-F238E27FC236}">
                        <a16:creationId xmlns:a16="http://schemas.microsoft.com/office/drawing/2014/main" id="{57237B27-19F9-35A6-86B0-2AE415D5ACDE}"/>
                      </a:ext>
                    </a:extLst>
                  </p:cNvPr>
                  <p:cNvSpPr/>
                  <p:nvPr/>
                </p:nvSpPr>
                <p:spPr>
                  <a:xfrm>
                    <a:off x="8288541" y="2842402"/>
                    <a:ext cx="3031132" cy="635815"/>
                  </a:xfrm>
                  <a:prstGeom prst="arc">
                    <a:avLst>
                      <a:gd name="adj1" fmla="val 6289320"/>
                      <a:gd name="adj2" fmla="val 10800828"/>
                    </a:avLst>
                  </a:prstGeom>
                  <a:ln w="12700">
                    <a:solidFill>
                      <a:schemeClr val="tx1">
                        <a:alpha val="40000"/>
                      </a:schemeClr>
                    </a:solidFill>
                    <a:prstDash val="sysDot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</p:grpSp>
            <p:sp>
              <p:nvSpPr>
                <p:cNvPr id="170" name="Freihandform: Form 97">
                  <a:extLst>
                    <a:ext uri="{FF2B5EF4-FFF2-40B4-BE49-F238E27FC236}">
                      <a16:creationId xmlns:a16="http://schemas.microsoft.com/office/drawing/2014/main" id="{CC2FE1AF-73AB-EBCD-C605-415E80A24D14}"/>
                    </a:ext>
                  </a:extLst>
                </p:cNvPr>
                <p:cNvSpPr/>
                <p:nvPr/>
              </p:nvSpPr>
              <p:spPr>
                <a:xfrm rot="21600000">
                  <a:off x="7629699" y="3451009"/>
                  <a:ext cx="1383322" cy="72000"/>
                </a:xfrm>
                <a:custGeom>
                  <a:avLst/>
                  <a:gdLst>
                    <a:gd name="connsiteX0" fmla="*/ 0 w 4390887"/>
                    <a:gd name="connsiteY0" fmla="*/ 57426 h 172735"/>
                    <a:gd name="connsiteX1" fmla="*/ 13252 w 4390887"/>
                    <a:gd name="connsiteY1" fmla="*/ 22087 h 172735"/>
                    <a:gd name="connsiteX2" fmla="*/ 17669 w 4390887"/>
                    <a:gd name="connsiteY2" fmla="*/ 4417 h 172735"/>
                    <a:gd name="connsiteX3" fmla="*/ 30922 w 4390887"/>
                    <a:gd name="connsiteY3" fmla="*/ 0 h 172735"/>
                    <a:gd name="connsiteX4" fmla="*/ 44174 w 4390887"/>
                    <a:gd name="connsiteY4" fmla="*/ 53008 h 172735"/>
                    <a:gd name="connsiteX5" fmla="*/ 53008 w 4390887"/>
                    <a:gd name="connsiteY5" fmla="*/ 70678 h 172735"/>
                    <a:gd name="connsiteX6" fmla="*/ 66261 w 4390887"/>
                    <a:gd name="connsiteY6" fmla="*/ 61843 h 172735"/>
                    <a:gd name="connsiteX7" fmla="*/ 70678 w 4390887"/>
                    <a:gd name="connsiteY7" fmla="*/ 83930 h 172735"/>
                    <a:gd name="connsiteX8" fmla="*/ 79513 w 4390887"/>
                    <a:gd name="connsiteY8" fmla="*/ 119269 h 172735"/>
                    <a:gd name="connsiteX9" fmla="*/ 83930 w 4390887"/>
                    <a:gd name="connsiteY9" fmla="*/ 145774 h 172735"/>
                    <a:gd name="connsiteX10" fmla="*/ 101600 w 4390887"/>
                    <a:gd name="connsiteY10" fmla="*/ 114852 h 172735"/>
                    <a:gd name="connsiteX11" fmla="*/ 106017 w 4390887"/>
                    <a:gd name="connsiteY11" fmla="*/ 79513 h 172735"/>
                    <a:gd name="connsiteX12" fmla="*/ 110435 w 4390887"/>
                    <a:gd name="connsiteY12" fmla="*/ 17669 h 172735"/>
                    <a:gd name="connsiteX13" fmla="*/ 128104 w 4390887"/>
                    <a:gd name="connsiteY13" fmla="*/ 53008 h 172735"/>
                    <a:gd name="connsiteX14" fmla="*/ 132522 w 4390887"/>
                    <a:gd name="connsiteY14" fmla="*/ 66261 h 172735"/>
                    <a:gd name="connsiteX15" fmla="*/ 145774 w 4390887"/>
                    <a:gd name="connsiteY15" fmla="*/ 57426 h 172735"/>
                    <a:gd name="connsiteX16" fmla="*/ 150191 w 4390887"/>
                    <a:gd name="connsiteY16" fmla="*/ 88348 h 172735"/>
                    <a:gd name="connsiteX17" fmla="*/ 154608 w 4390887"/>
                    <a:gd name="connsiteY17" fmla="*/ 101600 h 172735"/>
                    <a:gd name="connsiteX18" fmla="*/ 159026 w 4390887"/>
                    <a:gd name="connsiteY18" fmla="*/ 88348 h 172735"/>
                    <a:gd name="connsiteX19" fmla="*/ 185530 w 4390887"/>
                    <a:gd name="connsiteY19" fmla="*/ 39756 h 172735"/>
                    <a:gd name="connsiteX20" fmla="*/ 189948 w 4390887"/>
                    <a:gd name="connsiteY20" fmla="*/ 83930 h 172735"/>
                    <a:gd name="connsiteX21" fmla="*/ 198782 w 4390887"/>
                    <a:gd name="connsiteY21" fmla="*/ 101600 h 172735"/>
                    <a:gd name="connsiteX22" fmla="*/ 212035 w 4390887"/>
                    <a:gd name="connsiteY22" fmla="*/ 79513 h 172735"/>
                    <a:gd name="connsiteX23" fmla="*/ 234122 w 4390887"/>
                    <a:gd name="connsiteY23" fmla="*/ 141356 h 172735"/>
                    <a:gd name="connsiteX24" fmla="*/ 247374 w 4390887"/>
                    <a:gd name="connsiteY24" fmla="*/ 132521 h 172735"/>
                    <a:gd name="connsiteX25" fmla="*/ 287130 w 4390887"/>
                    <a:gd name="connsiteY25" fmla="*/ 101600 h 172735"/>
                    <a:gd name="connsiteX26" fmla="*/ 291548 w 4390887"/>
                    <a:gd name="connsiteY26" fmla="*/ 57426 h 172735"/>
                    <a:gd name="connsiteX27" fmla="*/ 295965 w 4390887"/>
                    <a:gd name="connsiteY27" fmla="*/ 39756 h 172735"/>
                    <a:gd name="connsiteX28" fmla="*/ 300382 w 4390887"/>
                    <a:gd name="connsiteY28" fmla="*/ 97182 h 172735"/>
                    <a:gd name="connsiteX29" fmla="*/ 331304 w 4390887"/>
                    <a:gd name="connsiteY29" fmla="*/ 79513 h 172735"/>
                    <a:gd name="connsiteX30" fmla="*/ 344556 w 4390887"/>
                    <a:gd name="connsiteY30" fmla="*/ 57426 h 172735"/>
                    <a:gd name="connsiteX31" fmla="*/ 348974 w 4390887"/>
                    <a:gd name="connsiteY31" fmla="*/ 110435 h 172735"/>
                    <a:gd name="connsiteX32" fmla="*/ 357808 w 4390887"/>
                    <a:gd name="connsiteY32" fmla="*/ 123687 h 172735"/>
                    <a:gd name="connsiteX33" fmla="*/ 375478 w 4390887"/>
                    <a:gd name="connsiteY33" fmla="*/ 101600 h 172735"/>
                    <a:gd name="connsiteX34" fmla="*/ 393148 w 4390887"/>
                    <a:gd name="connsiteY34" fmla="*/ 57426 h 172735"/>
                    <a:gd name="connsiteX35" fmla="*/ 397565 w 4390887"/>
                    <a:gd name="connsiteY35" fmla="*/ 97182 h 172735"/>
                    <a:gd name="connsiteX36" fmla="*/ 401982 w 4390887"/>
                    <a:gd name="connsiteY36" fmla="*/ 128104 h 172735"/>
                    <a:gd name="connsiteX37" fmla="*/ 415235 w 4390887"/>
                    <a:gd name="connsiteY37" fmla="*/ 141356 h 172735"/>
                    <a:gd name="connsiteX38" fmla="*/ 424069 w 4390887"/>
                    <a:gd name="connsiteY38" fmla="*/ 119269 h 172735"/>
                    <a:gd name="connsiteX39" fmla="*/ 441739 w 4390887"/>
                    <a:gd name="connsiteY39" fmla="*/ 61843 h 172735"/>
                    <a:gd name="connsiteX40" fmla="*/ 454991 w 4390887"/>
                    <a:gd name="connsiteY40" fmla="*/ 97182 h 172735"/>
                    <a:gd name="connsiteX41" fmla="*/ 477078 w 4390887"/>
                    <a:gd name="connsiteY41" fmla="*/ 79513 h 172735"/>
                    <a:gd name="connsiteX42" fmla="*/ 490330 w 4390887"/>
                    <a:gd name="connsiteY42" fmla="*/ 30921 h 172735"/>
                    <a:gd name="connsiteX43" fmla="*/ 494748 w 4390887"/>
                    <a:gd name="connsiteY43" fmla="*/ 92765 h 172735"/>
                    <a:gd name="connsiteX44" fmla="*/ 503582 w 4390887"/>
                    <a:gd name="connsiteY44" fmla="*/ 106017 h 172735"/>
                    <a:gd name="connsiteX45" fmla="*/ 530087 w 4390887"/>
                    <a:gd name="connsiteY45" fmla="*/ 132521 h 172735"/>
                    <a:gd name="connsiteX46" fmla="*/ 552174 w 4390887"/>
                    <a:gd name="connsiteY46" fmla="*/ 114852 h 172735"/>
                    <a:gd name="connsiteX47" fmla="*/ 565426 w 4390887"/>
                    <a:gd name="connsiteY47" fmla="*/ 79513 h 172735"/>
                    <a:gd name="connsiteX48" fmla="*/ 583095 w 4390887"/>
                    <a:gd name="connsiteY48" fmla="*/ 145774 h 172735"/>
                    <a:gd name="connsiteX49" fmla="*/ 600765 w 4390887"/>
                    <a:gd name="connsiteY49" fmla="*/ 101600 h 172735"/>
                    <a:gd name="connsiteX50" fmla="*/ 622852 w 4390887"/>
                    <a:gd name="connsiteY50" fmla="*/ 39756 h 172735"/>
                    <a:gd name="connsiteX51" fmla="*/ 649356 w 4390887"/>
                    <a:gd name="connsiteY51" fmla="*/ 70678 h 172735"/>
                    <a:gd name="connsiteX52" fmla="*/ 662608 w 4390887"/>
                    <a:gd name="connsiteY52" fmla="*/ 79513 h 172735"/>
                    <a:gd name="connsiteX53" fmla="*/ 697948 w 4390887"/>
                    <a:gd name="connsiteY53" fmla="*/ 66261 h 172735"/>
                    <a:gd name="connsiteX54" fmla="*/ 706782 w 4390887"/>
                    <a:gd name="connsiteY54" fmla="*/ 53008 h 172735"/>
                    <a:gd name="connsiteX55" fmla="*/ 715617 w 4390887"/>
                    <a:gd name="connsiteY55" fmla="*/ 110435 h 172735"/>
                    <a:gd name="connsiteX56" fmla="*/ 720035 w 4390887"/>
                    <a:gd name="connsiteY56" fmla="*/ 132521 h 172735"/>
                    <a:gd name="connsiteX57" fmla="*/ 733287 w 4390887"/>
                    <a:gd name="connsiteY57" fmla="*/ 101600 h 172735"/>
                    <a:gd name="connsiteX58" fmla="*/ 750956 w 4390887"/>
                    <a:gd name="connsiteY58" fmla="*/ 48591 h 172735"/>
                    <a:gd name="connsiteX59" fmla="*/ 755374 w 4390887"/>
                    <a:gd name="connsiteY59" fmla="*/ 106017 h 172735"/>
                    <a:gd name="connsiteX60" fmla="*/ 777461 w 4390887"/>
                    <a:gd name="connsiteY60" fmla="*/ 88348 h 172735"/>
                    <a:gd name="connsiteX61" fmla="*/ 790713 w 4390887"/>
                    <a:gd name="connsiteY61" fmla="*/ 75095 h 172735"/>
                    <a:gd name="connsiteX62" fmla="*/ 803965 w 4390887"/>
                    <a:gd name="connsiteY62" fmla="*/ 97182 h 172735"/>
                    <a:gd name="connsiteX63" fmla="*/ 830469 w 4390887"/>
                    <a:gd name="connsiteY63" fmla="*/ 88348 h 172735"/>
                    <a:gd name="connsiteX64" fmla="*/ 852556 w 4390887"/>
                    <a:gd name="connsiteY64" fmla="*/ 150191 h 172735"/>
                    <a:gd name="connsiteX65" fmla="*/ 901148 w 4390887"/>
                    <a:gd name="connsiteY65" fmla="*/ 83930 h 172735"/>
                    <a:gd name="connsiteX66" fmla="*/ 905565 w 4390887"/>
                    <a:gd name="connsiteY66" fmla="*/ 61843 h 172735"/>
                    <a:gd name="connsiteX67" fmla="*/ 909982 w 4390887"/>
                    <a:gd name="connsiteY67" fmla="*/ 106017 h 172735"/>
                    <a:gd name="connsiteX68" fmla="*/ 905565 w 4390887"/>
                    <a:gd name="connsiteY68" fmla="*/ 119269 h 172735"/>
                    <a:gd name="connsiteX69" fmla="*/ 932069 w 4390887"/>
                    <a:gd name="connsiteY69" fmla="*/ 75095 h 172735"/>
                    <a:gd name="connsiteX70" fmla="*/ 936487 w 4390887"/>
                    <a:gd name="connsiteY70" fmla="*/ 106017 h 172735"/>
                    <a:gd name="connsiteX71" fmla="*/ 958574 w 4390887"/>
                    <a:gd name="connsiteY71" fmla="*/ 97182 h 172735"/>
                    <a:gd name="connsiteX72" fmla="*/ 985078 w 4390887"/>
                    <a:gd name="connsiteY72" fmla="*/ 101600 h 172735"/>
                    <a:gd name="connsiteX73" fmla="*/ 998330 w 4390887"/>
                    <a:gd name="connsiteY73" fmla="*/ 119269 h 172735"/>
                    <a:gd name="connsiteX74" fmla="*/ 1011582 w 4390887"/>
                    <a:gd name="connsiteY74" fmla="*/ 114852 h 172735"/>
                    <a:gd name="connsiteX75" fmla="*/ 1042504 w 4390887"/>
                    <a:gd name="connsiteY75" fmla="*/ 101600 h 172735"/>
                    <a:gd name="connsiteX76" fmla="*/ 1064591 w 4390887"/>
                    <a:gd name="connsiteY76" fmla="*/ 75095 h 172735"/>
                    <a:gd name="connsiteX77" fmla="*/ 1086678 w 4390887"/>
                    <a:gd name="connsiteY77" fmla="*/ 106017 h 172735"/>
                    <a:gd name="connsiteX78" fmla="*/ 1122017 w 4390887"/>
                    <a:gd name="connsiteY78" fmla="*/ 110435 h 172735"/>
                    <a:gd name="connsiteX79" fmla="*/ 1152939 w 4390887"/>
                    <a:gd name="connsiteY79" fmla="*/ 92765 h 172735"/>
                    <a:gd name="connsiteX80" fmla="*/ 1170608 w 4390887"/>
                    <a:gd name="connsiteY80" fmla="*/ 83930 h 172735"/>
                    <a:gd name="connsiteX81" fmla="*/ 1197113 w 4390887"/>
                    <a:gd name="connsiteY81" fmla="*/ 88348 h 172735"/>
                    <a:gd name="connsiteX82" fmla="*/ 1219200 w 4390887"/>
                    <a:gd name="connsiteY82" fmla="*/ 92765 h 172735"/>
                    <a:gd name="connsiteX83" fmla="*/ 1250122 w 4390887"/>
                    <a:gd name="connsiteY83" fmla="*/ 75095 h 172735"/>
                    <a:gd name="connsiteX84" fmla="*/ 1303130 w 4390887"/>
                    <a:gd name="connsiteY84" fmla="*/ 97182 h 172735"/>
                    <a:gd name="connsiteX85" fmla="*/ 1334052 w 4390887"/>
                    <a:gd name="connsiteY85" fmla="*/ 106017 h 172735"/>
                    <a:gd name="connsiteX86" fmla="*/ 1351722 w 4390887"/>
                    <a:gd name="connsiteY86" fmla="*/ 110435 h 172735"/>
                    <a:gd name="connsiteX87" fmla="*/ 1387061 w 4390887"/>
                    <a:gd name="connsiteY87" fmla="*/ 123687 h 172735"/>
                    <a:gd name="connsiteX88" fmla="*/ 1444487 w 4390887"/>
                    <a:gd name="connsiteY88" fmla="*/ 61843 h 172735"/>
                    <a:gd name="connsiteX89" fmla="*/ 1453322 w 4390887"/>
                    <a:gd name="connsiteY89" fmla="*/ 106017 h 172735"/>
                    <a:gd name="connsiteX90" fmla="*/ 1462156 w 4390887"/>
                    <a:gd name="connsiteY90" fmla="*/ 119269 h 172735"/>
                    <a:gd name="connsiteX91" fmla="*/ 1497495 w 4390887"/>
                    <a:gd name="connsiteY91" fmla="*/ 79513 h 172735"/>
                    <a:gd name="connsiteX92" fmla="*/ 1532835 w 4390887"/>
                    <a:gd name="connsiteY92" fmla="*/ 57426 h 172735"/>
                    <a:gd name="connsiteX93" fmla="*/ 1541669 w 4390887"/>
                    <a:gd name="connsiteY93" fmla="*/ 83930 h 172735"/>
                    <a:gd name="connsiteX94" fmla="*/ 1572591 w 4390887"/>
                    <a:gd name="connsiteY94" fmla="*/ 79513 h 172735"/>
                    <a:gd name="connsiteX95" fmla="*/ 1581426 w 4390887"/>
                    <a:gd name="connsiteY95" fmla="*/ 66261 h 172735"/>
                    <a:gd name="connsiteX96" fmla="*/ 1585843 w 4390887"/>
                    <a:gd name="connsiteY96" fmla="*/ 83930 h 172735"/>
                    <a:gd name="connsiteX97" fmla="*/ 1590261 w 4390887"/>
                    <a:gd name="connsiteY97" fmla="*/ 106017 h 172735"/>
                    <a:gd name="connsiteX98" fmla="*/ 1616765 w 4390887"/>
                    <a:gd name="connsiteY98" fmla="*/ 83930 h 172735"/>
                    <a:gd name="connsiteX99" fmla="*/ 1638852 w 4390887"/>
                    <a:gd name="connsiteY99" fmla="*/ 110435 h 172735"/>
                    <a:gd name="connsiteX100" fmla="*/ 1669774 w 4390887"/>
                    <a:gd name="connsiteY100" fmla="*/ 101600 h 172735"/>
                    <a:gd name="connsiteX101" fmla="*/ 1674191 w 4390887"/>
                    <a:gd name="connsiteY101" fmla="*/ 119269 h 172735"/>
                    <a:gd name="connsiteX102" fmla="*/ 1678608 w 4390887"/>
                    <a:gd name="connsiteY102" fmla="*/ 132521 h 172735"/>
                    <a:gd name="connsiteX103" fmla="*/ 1705113 w 4390887"/>
                    <a:gd name="connsiteY103" fmla="*/ 92765 h 172735"/>
                    <a:gd name="connsiteX104" fmla="*/ 1718365 w 4390887"/>
                    <a:gd name="connsiteY104" fmla="*/ 110435 h 172735"/>
                    <a:gd name="connsiteX105" fmla="*/ 1722782 w 4390887"/>
                    <a:gd name="connsiteY105" fmla="*/ 132521 h 172735"/>
                    <a:gd name="connsiteX106" fmla="*/ 1753704 w 4390887"/>
                    <a:gd name="connsiteY106" fmla="*/ 110435 h 172735"/>
                    <a:gd name="connsiteX107" fmla="*/ 1784626 w 4390887"/>
                    <a:gd name="connsiteY107" fmla="*/ 66261 h 172735"/>
                    <a:gd name="connsiteX108" fmla="*/ 1819965 w 4390887"/>
                    <a:gd name="connsiteY108" fmla="*/ 79513 h 172735"/>
                    <a:gd name="connsiteX109" fmla="*/ 1837635 w 4390887"/>
                    <a:gd name="connsiteY109" fmla="*/ 132521 h 172735"/>
                    <a:gd name="connsiteX110" fmla="*/ 1846469 w 4390887"/>
                    <a:gd name="connsiteY110" fmla="*/ 150191 h 172735"/>
                    <a:gd name="connsiteX111" fmla="*/ 1899478 w 4390887"/>
                    <a:gd name="connsiteY111" fmla="*/ 83930 h 172735"/>
                    <a:gd name="connsiteX112" fmla="*/ 1939235 w 4390887"/>
                    <a:gd name="connsiteY112" fmla="*/ 17669 h 172735"/>
                    <a:gd name="connsiteX113" fmla="*/ 1943652 w 4390887"/>
                    <a:gd name="connsiteY113" fmla="*/ 110435 h 172735"/>
                    <a:gd name="connsiteX114" fmla="*/ 1970156 w 4390887"/>
                    <a:gd name="connsiteY114" fmla="*/ 70678 h 172735"/>
                    <a:gd name="connsiteX115" fmla="*/ 1983408 w 4390887"/>
                    <a:gd name="connsiteY115" fmla="*/ 53008 h 172735"/>
                    <a:gd name="connsiteX116" fmla="*/ 1987826 w 4390887"/>
                    <a:gd name="connsiteY116" fmla="*/ 119269 h 172735"/>
                    <a:gd name="connsiteX117" fmla="*/ 2009913 w 4390887"/>
                    <a:gd name="connsiteY117" fmla="*/ 101600 h 172735"/>
                    <a:gd name="connsiteX118" fmla="*/ 2036417 w 4390887"/>
                    <a:gd name="connsiteY118" fmla="*/ 123687 h 172735"/>
                    <a:gd name="connsiteX119" fmla="*/ 2067339 w 4390887"/>
                    <a:gd name="connsiteY119" fmla="*/ 114852 h 172735"/>
                    <a:gd name="connsiteX120" fmla="*/ 2102678 w 4390887"/>
                    <a:gd name="connsiteY120" fmla="*/ 119269 h 172735"/>
                    <a:gd name="connsiteX121" fmla="*/ 2138017 w 4390887"/>
                    <a:gd name="connsiteY121" fmla="*/ 110435 h 172735"/>
                    <a:gd name="connsiteX122" fmla="*/ 2164522 w 4390887"/>
                    <a:gd name="connsiteY122" fmla="*/ 136939 h 172735"/>
                    <a:gd name="connsiteX123" fmla="*/ 2191026 w 4390887"/>
                    <a:gd name="connsiteY123" fmla="*/ 123687 h 172735"/>
                    <a:gd name="connsiteX124" fmla="*/ 2208695 w 4390887"/>
                    <a:gd name="connsiteY124" fmla="*/ 141356 h 172735"/>
                    <a:gd name="connsiteX125" fmla="*/ 2239617 w 4390887"/>
                    <a:gd name="connsiteY125" fmla="*/ 88348 h 172735"/>
                    <a:gd name="connsiteX126" fmla="*/ 2244035 w 4390887"/>
                    <a:gd name="connsiteY126" fmla="*/ 128104 h 172735"/>
                    <a:gd name="connsiteX127" fmla="*/ 2270539 w 4390887"/>
                    <a:gd name="connsiteY127" fmla="*/ 92765 h 172735"/>
                    <a:gd name="connsiteX128" fmla="*/ 2297043 w 4390887"/>
                    <a:gd name="connsiteY128" fmla="*/ 39756 h 172735"/>
                    <a:gd name="connsiteX129" fmla="*/ 2323548 w 4390887"/>
                    <a:gd name="connsiteY129" fmla="*/ 88348 h 172735"/>
                    <a:gd name="connsiteX130" fmla="*/ 2332382 w 4390887"/>
                    <a:gd name="connsiteY130" fmla="*/ 114852 h 172735"/>
                    <a:gd name="connsiteX131" fmla="*/ 2398643 w 4390887"/>
                    <a:gd name="connsiteY131" fmla="*/ 48591 h 172735"/>
                    <a:gd name="connsiteX132" fmla="*/ 2416313 w 4390887"/>
                    <a:gd name="connsiteY132" fmla="*/ 75095 h 172735"/>
                    <a:gd name="connsiteX133" fmla="*/ 2442817 w 4390887"/>
                    <a:gd name="connsiteY133" fmla="*/ 79513 h 172735"/>
                    <a:gd name="connsiteX134" fmla="*/ 2473739 w 4390887"/>
                    <a:gd name="connsiteY134" fmla="*/ 92765 h 172735"/>
                    <a:gd name="connsiteX135" fmla="*/ 2486991 w 4390887"/>
                    <a:gd name="connsiteY135" fmla="*/ 123687 h 172735"/>
                    <a:gd name="connsiteX136" fmla="*/ 2535582 w 4390887"/>
                    <a:gd name="connsiteY136" fmla="*/ 88348 h 172735"/>
                    <a:gd name="connsiteX137" fmla="*/ 2606261 w 4390887"/>
                    <a:gd name="connsiteY137" fmla="*/ 83930 h 172735"/>
                    <a:gd name="connsiteX138" fmla="*/ 2637182 w 4390887"/>
                    <a:gd name="connsiteY138" fmla="*/ 128104 h 172735"/>
                    <a:gd name="connsiteX139" fmla="*/ 2663687 w 4390887"/>
                    <a:gd name="connsiteY139" fmla="*/ 110435 h 172735"/>
                    <a:gd name="connsiteX140" fmla="*/ 2681356 w 4390887"/>
                    <a:gd name="connsiteY140" fmla="*/ 97182 h 172735"/>
                    <a:gd name="connsiteX141" fmla="*/ 2699026 w 4390887"/>
                    <a:gd name="connsiteY141" fmla="*/ 128104 h 172735"/>
                    <a:gd name="connsiteX142" fmla="*/ 2703443 w 4390887"/>
                    <a:gd name="connsiteY142" fmla="*/ 101600 h 172735"/>
                    <a:gd name="connsiteX143" fmla="*/ 2725530 w 4390887"/>
                    <a:gd name="connsiteY143" fmla="*/ 132521 h 172735"/>
                    <a:gd name="connsiteX144" fmla="*/ 2760869 w 4390887"/>
                    <a:gd name="connsiteY144" fmla="*/ 88348 h 172735"/>
                    <a:gd name="connsiteX145" fmla="*/ 2769704 w 4390887"/>
                    <a:gd name="connsiteY145" fmla="*/ 75095 h 172735"/>
                    <a:gd name="connsiteX146" fmla="*/ 2791791 w 4390887"/>
                    <a:gd name="connsiteY146" fmla="*/ 66261 h 172735"/>
                    <a:gd name="connsiteX147" fmla="*/ 2800626 w 4390887"/>
                    <a:gd name="connsiteY147" fmla="*/ 154608 h 172735"/>
                    <a:gd name="connsiteX148" fmla="*/ 2822713 w 4390887"/>
                    <a:gd name="connsiteY148" fmla="*/ 88348 h 172735"/>
                    <a:gd name="connsiteX149" fmla="*/ 2835965 w 4390887"/>
                    <a:gd name="connsiteY149" fmla="*/ 53008 h 172735"/>
                    <a:gd name="connsiteX150" fmla="*/ 2840382 w 4390887"/>
                    <a:gd name="connsiteY150" fmla="*/ 110435 h 172735"/>
                    <a:gd name="connsiteX151" fmla="*/ 2844800 w 4390887"/>
                    <a:gd name="connsiteY151" fmla="*/ 132521 h 172735"/>
                    <a:gd name="connsiteX152" fmla="*/ 2880139 w 4390887"/>
                    <a:gd name="connsiteY152" fmla="*/ 35339 h 172735"/>
                    <a:gd name="connsiteX153" fmla="*/ 2884556 w 4390887"/>
                    <a:gd name="connsiteY153" fmla="*/ 101600 h 172735"/>
                    <a:gd name="connsiteX154" fmla="*/ 2888974 w 4390887"/>
                    <a:gd name="connsiteY154" fmla="*/ 154608 h 172735"/>
                    <a:gd name="connsiteX155" fmla="*/ 2919895 w 4390887"/>
                    <a:gd name="connsiteY155" fmla="*/ 110435 h 172735"/>
                    <a:gd name="connsiteX156" fmla="*/ 2924313 w 4390887"/>
                    <a:gd name="connsiteY156" fmla="*/ 172278 h 172735"/>
                    <a:gd name="connsiteX157" fmla="*/ 2946400 w 4390887"/>
                    <a:gd name="connsiteY157" fmla="*/ 119269 h 172735"/>
                    <a:gd name="connsiteX158" fmla="*/ 2950817 w 4390887"/>
                    <a:gd name="connsiteY158" fmla="*/ 167861 h 172735"/>
                    <a:gd name="connsiteX159" fmla="*/ 2990574 w 4390887"/>
                    <a:gd name="connsiteY159" fmla="*/ 132521 h 172735"/>
                    <a:gd name="connsiteX160" fmla="*/ 3003826 w 4390887"/>
                    <a:gd name="connsiteY160" fmla="*/ 128104 h 172735"/>
                    <a:gd name="connsiteX161" fmla="*/ 3025913 w 4390887"/>
                    <a:gd name="connsiteY161" fmla="*/ 132521 h 172735"/>
                    <a:gd name="connsiteX162" fmla="*/ 3043582 w 4390887"/>
                    <a:gd name="connsiteY162" fmla="*/ 114852 h 172735"/>
                    <a:gd name="connsiteX163" fmla="*/ 3065669 w 4390887"/>
                    <a:gd name="connsiteY163" fmla="*/ 128104 h 172735"/>
                    <a:gd name="connsiteX164" fmla="*/ 3083339 w 4390887"/>
                    <a:gd name="connsiteY164" fmla="*/ 132521 h 172735"/>
                    <a:gd name="connsiteX165" fmla="*/ 3096591 w 4390887"/>
                    <a:gd name="connsiteY165" fmla="*/ 110435 h 172735"/>
                    <a:gd name="connsiteX166" fmla="*/ 3109843 w 4390887"/>
                    <a:gd name="connsiteY166" fmla="*/ 106017 h 172735"/>
                    <a:gd name="connsiteX167" fmla="*/ 3118678 w 4390887"/>
                    <a:gd name="connsiteY167" fmla="*/ 132521 h 172735"/>
                    <a:gd name="connsiteX168" fmla="*/ 3149600 w 4390887"/>
                    <a:gd name="connsiteY168" fmla="*/ 110435 h 172735"/>
                    <a:gd name="connsiteX169" fmla="*/ 3167269 w 4390887"/>
                    <a:gd name="connsiteY169" fmla="*/ 83930 h 172735"/>
                    <a:gd name="connsiteX170" fmla="*/ 3220278 w 4390887"/>
                    <a:gd name="connsiteY170" fmla="*/ 57426 h 172735"/>
                    <a:gd name="connsiteX171" fmla="*/ 3242365 w 4390887"/>
                    <a:gd name="connsiteY171" fmla="*/ 92765 h 172735"/>
                    <a:gd name="connsiteX172" fmla="*/ 3246782 w 4390887"/>
                    <a:gd name="connsiteY172" fmla="*/ 106017 h 172735"/>
                    <a:gd name="connsiteX173" fmla="*/ 3260035 w 4390887"/>
                    <a:gd name="connsiteY173" fmla="*/ 136939 h 172735"/>
                    <a:gd name="connsiteX174" fmla="*/ 3273287 w 4390887"/>
                    <a:gd name="connsiteY174" fmla="*/ 150191 h 172735"/>
                    <a:gd name="connsiteX175" fmla="*/ 3321878 w 4390887"/>
                    <a:gd name="connsiteY175" fmla="*/ 110435 h 172735"/>
                    <a:gd name="connsiteX176" fmla="*/ 3326295 w 4390887"/>
                    <a:gd name="connsiteY176" fmla="*/ 97182 h 172735"/>
                    <a:gd name="connsiteX177" fmla="*/ 3330713 w 4390887"/>
                    <a:gd name="connsiteY177" fmla="*/ 163443 h 172735"/>
                    <a:gd name="connsiteX178" fmla="*/ 3361635 w 4390887"/>
                    <a:gd name="connsiteY178" fmla="*/ 145774 h 172735"/>
                    <a:gd name="connsiteX179" fmla="*/ 3370469 w 4390887"/>
                    <a:gd name="connsiteY179" fmla="*/ 119269 h 172735"/>
                    <a:gd name="connsiteX180" fmla="*/ 3427895 w 4390887"/>
                    <a:gd name="connsiteY180" fmla="*/ 110435 h 172735"/>
                    <a:gd name="connsiteX181" fmla="*/ 3441148 w 4390887"/>
                    <a:gd name="connsiteY181" fmla="*/ 136939 h 172735"/>
                    <a:gd name="connsiteX182" fmla="*/ 3454400 w 4390887"/>
                    <a:gd name="connsiteY182" fmla="*/ 145774 h 172735"/>
                    <a:gd name="connsiteX183" fmla="*/ 3476487 w 4390887"/>
                    <a:gd name="connsiteY183" fmla="*/ 141356 h 172735"/>
                    <a:gd name="connsiteX184" fmla="*/ 3502991 w 4390887"/>
                    <a:gd name="connsiteY184" fmla="*/ 123687 h 172735"/>
                    <a:gd name="connsiteX185" fmla="*/ 3525078 w 4390887"/>
                    <a:gd name="connsiteY185" fmla="*/ 101600 h 172735"/>
                    <a:gd name="connsiteX186" fmla="*/ 3533913 w 4390887"/>
                    <a:gd name="connsiteY186" fmla="*/ 88348 h 172735"/>
                    <a:gd name="connsiteX187" fmla="*/ 3551582 w 4390887"/>
                    <a:gd name="connsiteY187" fmla="*/ 123687 h 172735"/>
                    <a:gd name="connsiteX188" fmla="*/ 3609008 w 4390887"/>
                    <a:gd name="connsiteY188" fmla="*/ 88348 h 172735"/>
                    <a:gd name="connsiteX189" fmla="*/ 3626678 w 4390887"/>
                    <a:gd name="connsiteY189" fmla="*/ 83930 h 172735"/>
                    <a:gd name="connsiteX190" fmla="*/ 3684104 w 4390887"/>
                    <a:gd name="connsiteY190" fmla="*/ 75095 h 172735"/>
                    <a:gd name="connsiteX191" fmla="*/ 3715026 w 4390887"/>
                    <a:gd name="connsiteY191" fmla="*/ 97182 h 172735"/>
                    <a:gd name="connsiteX192" fmla="*/ 3772452 w 4390887"/>
                    <a:gd name="connsiteY192" fmla="*/ 66261 h 172735"/>
                    <a:gd name="connsiteX193" fmla="*/ 3785704 w 4390887"/>
                    <a:gd name="connsiteY193" fmla="*/ 88348 h 172735"/>
                    <a:gd name="connsiteX194" fmla="*/ 3851965 w 4390887"/>
                    <a:gd name="connsiteY194" fmla="*/ 66261 h 172735"/>
                    <a:gd name="connsiteX195" fmla="*/ 3869635 w 4390887"/>
                    <a:gd name="connsiteY195" fmla="*/ 57426 h 172735"/>
                    <a:gd name="connsiteX196" fmla="*/ 3896139 w 4390887"/>
                    <a:gd name="connsiteY196" fmla="*/ 97182 h 172735"/>
                    <a:gd name="connsiteX197" fmla="*/ 3962400 w 4390887"/>
                    <a:gd name="connsiteY197" fmla="*/ 128104 h 172735"/>
                    <a:gd name="connsiteX198" fmla="*/ 3984487 w 4390887"/>
                    <a:gd name="connsiteY198" fmla="*/ 154608 h 172735"/>
                    <a:gd name="connsiteX199" fmla="*/ 4068417 w 4390887"/>
                    <a:gd name="connsiteY199" fmla="*/ 136939 h 172735"/>
                    <a:gd name="connsiteX200" fmla="*/ 4112591 w 4390887"/>
                    <a:gd name="connsiteY200" fmla="*/ 132521 h 172735"/>
                    <a:gd name="connsiteX201" fmla="*/ 4147930 w 4390887"/>
                    <a:gd name="connsiteY201" fmla="*/ 119269 h 172735"/>
                    <a:gd name="connsiteX202" fmla="*/ 4214191 w 4390887"/>
                    <a:gd name="connsiteY202" fmla="*/ 110435 h 172735"/>
                    <a:gd name="connsiteX203" fmla="*/ 4227443 w 4390887"/>
                    <a:gd name="connsiteY203" fmla="*/ 83930 h 172735"/>
                    <a:gd name="connsiteX204" fmla="*/ 4231861 w 4390887"/>
                    <a:gd name="connsiteY204" fmla="*/ 119269 h 172735"/>
                    <a:gd name="connsiteX205" fmla="*/ 4293704 w 4390887"/>
                    <a:gd name="connsiteY205" fmla="*/ 110435 h 172735"/>
                    <a:gd name="connsiteX206" fmla="*/ 4329043 w 4390887"/>
                    <a:gd name="connsiteY206" fmla="*/ 106017 h 172735"/>
                    <a:gd name="connsiteX207" fmla="*/ 4382052 w 4390887"/>
                    <a:gd name="connsiteY207" fmla="*/ 123687 h 172735"/>
                    <a:gd name="connsiteX208" fmla="*/ 4390887 w 4390887"/>
                    <a:gd name="connsiteY208" fmla="*/ 114852 h 1727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</a:cxnLst>
                  <a:rect l="l" t="t" r="r" b="b"/>
                  <a:pathLst>
                    <a:path w="4390887" h="172735">
                      <a:moveTo>
                        <a:pt x="0" y="57426"/>
                      </a:moveTo>
                      <a:cubicBezTo>
                        <a:pt x="4669" y="45753"/>
                        <a:pt x="9789" y="34208"/>
                        <a:pt x="13252" y="22087"/>
                      </a:cubicBezTo>
                      <a:cubicBezTo>
                        <a:pt x="14920" y="16249"/>
                        <a:pt x="13876" y="9158"/>
                        <a:pt x="17669" y="4417"/>
                      </a:cubicBezTo>
                      <a:cubicBezTo>
                        <a:pt x="20578" y="781"/>
                        <a:pt x="26504" y="1472"/>
                        <a:pt x="30922" y="0"/>
                      </a:cubicBezTo>
                      <a:cubicBezTo>
                        <a:pt x="35339" y="17669"/>
                        <a:pt x="38742" y="35624"/>
                        <a:pt x="44174" y="53008"/>
                      </a:cubicBezTo>
                      <a:cubicBezTo>
                        <a:pt x="46138" y="59293"/>
                        <a:pt x="46894" y="68232"/>
                        <a:pt x="53008" y="70678"/>
                      </a:cubicBezTo>
                      <a:cubicBezTo>
                        <a:pt x="57938" y="72650"/>
                        <a:pt x="61843" y="64788"/>
                        <a:pt x="66261" y="61843"/>
                      </a:cubicBezTo>
                      <a:cubicBezTo>
                        <a:pt x="67733" y="69205"/>
                        <a:pt x="68990" y="76614"/>
                        <a:pt x="70678" y="83930"/>
                      </a:cubicBezTo>
                      <a:cubicBezTo>
                        <a:pt x="73408" y="95761"/>
                        <a:pt x="77517" y="107292"/>
                        <a:pt x="79513" y="119269"/>
                      </a:cubicBezTo>
                      <a:lnTo>
                        <a:pt x="83930" y="145774"/>
                      </a:lnTo>
                      <a:cubicBezTo>
                        <a:pt x="89820" y="135467"/>
                        <a:pt x="97846" y="126114"/>
                        <a:pt x="101600" y="114852"/>
                      </a:cubicBezTo>
                      <a:cubicBezTo>
                        <a:pt x="105354" y="103590"/>
                        <a:pt x="104942" y="91336"/>
                        <a:pt x="106017" y="79513"/>
                      </a:cubicBezTo>
                      <a:cubicBezTo>
                        <a:pt x="107888" y="58931"/>
                        <a:pt x="108962" y="38284"/>
                        <a:pt x="110435" y="17669"/>
                      </a:cubicBezTo>
                      <a:cubicBezTo>
                        <a:pt x="116325" y="29449"/>
                        <a:pt x="122654" y="41018"/>
                        <a:pt x="128104" y="53008"/>
                      </a:cubicBezTo>
                      <a:cubicBezTo>
                        <a:pt x="130031" y="57247"/>
                        <a:pt x="128004" y="65131"/>
                        <a:pt x="132522" y="66261"/>
                      </a:cubicBezTo>
                      <a:cubicBezTo>
                        <a:pt x="137672" y="67549"/>
                        <a:pt x="141357" y="60371"/>
                        <a:pt x="145774" y="57426"/>
                      </a:cubicBezTo>
                      <a:cubicBezTo>
                        <a:pt x="147246" y="67733"/>
                        <a:pt x="148149" y="78138"/>
                        <a:pt x="150191" y="88348"/>
                      </a:cubicBezTo>
                      <a:cubicBezTo>
                        <a:pt x="151104" y="92914"/>
                        <a:pt x="149952" y="101600"/>
                        <a:pt x="154608" y="101600"/>
                      </a:cubicBezTo>
                      <a:cubicBezTo>
                        <a:pt x="159264" y="101600"/>
                        <a:pt x="156796" y="92436"/>
                        <a:pt x="159026" y="88348"/>
                      </a:cubicBezTo>
                      <a:cubicBezTo>
                        <a:pt x="188490" y="34332"/>
                        <a:pt x="175075" y="71123"/>
                        <a:pt x="185530" y="39756"/>
                      </a:cubicBezTo>
                      <a:cubicBezTo>
                        <a:pt x="187003" y="54481"/>
                        <a:pt x="186847" y="69460"/>
                        <a:pt x="189948" y="83930"/>
                      </a:cubicBezTo>
                      <a:cubicBezTo>
                        <a:pt x="191328" y="90369"/>
                        <a:pt x="192325" y="102891"/>
                        <a:pt x="198782" y="101600"/>
                      </a:cubicBezTo>
                      <a:cubicBezTo>
                        <a:pt x="207201" y="99916"/>
                        <a:pt x="207617" y="86875"/>
                        <a:pt x="212035" y="79513"/>
                      </a:cubicBezTo>
                      <a:cubicBezTo>
                        <a:pt x="214380" y="98271"/>
                        <a:pt x="212898" y="129229"/>
                        <a:pt x="234122" y="141356"/>
                      </a:cubicBezTo>
                      <a:cubicBezTo>
                        <a:pt x="238732" y="143990"/>
                        <a:pt x="242957" y="135466"/>
                        <a:pt x="247374" y="132521"/>
                      </a:cubicBezTo>
                      <a:cubicBezTo>
                        <a:pt x="291217" y="-20931"/>
                        <a:pt x="280674" y="-33995"/>
                        <a:pt x="287130" y="101600"/>
                      </a:cubicBezTo>
                      <a:cubicBezTo>
                        <a:pt x="288603" y="86875"/>
                        <a:pt x="289455" y="72075"/>
                        <a:pt x="291548" y="57426"/>
                      </a:cubicBezTo>
                      <a:cubicBezTo>
                        <a:pt x="292407" y="51416"/>
                        <a:pt x="294648" y="33829"/>
                        <a:pt x="295965" y="39756"/>
                      </a:cubicBezTo>
                      <a:cubicBezTo>
                        <a:pt x="300129" y="58497"/>
                        <a:pt x="298910" y="78040"/>
                        <a:pt x="300382" y="97182"/>
                      </a:cubicBezTo>
                      <a:cubicBezTo>
                        <a:pt x="310689" y="91292"/>
                        <a:pt x="322480" y="87454"/>
                        <a:pt x="331304" y="79513"/>
                      </a:cubicBezTo>
                      <a:cubicBezTo>
                        <a:pt x="337686" y="73769"/>
                        <a:pt x="340296" y="49971"/>
                        <a:pt x="344556" y="57426"/>
                      </a:cubicBezTo>
                      <a:cubicBezTo>
                        <a:pt x="353353" y="72821"/>
                        <a:pt x="345497" y="93048"/>
                        <a:pt x="348974" y="110435"/>
                      </a:cubicBezTo>
                      <a:cubicBezTo>
                        <a:pt x="350015" y="115641"/>
                        <a:pt x="354863" y="119270"/>
                        <a:pt x="357808" y="123687"/>
                      </a:cubicBezTo>
                      <a:cubicBezTo>
                        <a:pt x="363698" y="116325"/>
                        <a:pt x="370248" y="109445"/>
                        <a:pt x="375478" y="101600"/>
                      </a:cubicBezTo>
                      <a:cubicBezTo>
                        <a:pt x="384144" y="88601"/>
                        <a:pt x="388359" y="71792"/>
                        <a:pt x="393148" y="57426"/>
                      </a:cubicBezTo>
                      <a:cubicBezTo>
                        <a:pt x="394620" y="70678"/>
                        <a:pt x="395911" y="83951"/>
                        <a:pt x="397565" y="97182"/>
                      </a:cubicBezTo>
                      <a:cubicBezTo>
                        <a:pt x="398856" y="107514"/>
                        <a:pt x="398115" y="118437"/>
                        <a:pt x="401982" y="128104"/>
                      </a:cubicBezTo>
                      <a:cubicBezTo>
                        <a:pt x="404302" y="133904"/>
                        <a:pt x="410817" y="136939"/>
                        <a:pt x="415235" y="141356"/>
                      </a:cubicBezTo>
                      <a:cubicBezTo>
                        <a:pt x="418180" y="133994"/>
                        <a:pt x="421562" y="126791"/>
                        <a:pt x="424069" y="119269"/>
                      </a:cubicBezTo>
                      <a:cubicBezTo>
                        <a:pt x="430402" y="100269"/>
                        <a:pt x="425442" y="73484"/>
                        <a:pt x="441739" y="61843"/>
                      </a:cubicBezTo>
                      <a:cubicBezTo>
                        <a:pt x="451976" y="54531"/>
                        <a:pt x="450574" y="85402"/>
                        <a:pt x="454991" y="97182"/>
                      </a:cubicBezTo>
                      <a:cubicBezTo>
                        <a:pt x="462353" y="91292"/>
                        <a:pt x="472641" y="87832"/>
                        <a:pt x="477078" y="79513"/>
                      </a:cubicBezTo>
                      <a:cubicBezTo>
                        <a:pt x="484979" y="64699"/>
                        <a:pt x="476899" y="20848"/>
                        <a:pt x="490330" y="30921"/>
                      </a:cubicBezTo>
                      <a:cubicBezTo>
                        <a:pt x="506864" y="43321"/>
                        <a:pt x="491156" y="72412"/>
                        <a:pt x="494748" y="92765"/>
                      </a:cubicBezTo>
                      <a:cubicBezTo>
                        <a:pt x="495671" y="97993"/>
                        <a:pt x="500637" y="101600"/>
                        <a:pt x="503582" y="106017"/>
                      </a:cubicBezTo>
                      <a:cubicBezTo>
                        <a:pt x="542715" y="47320"/>
                        <a:pt x="500061" y="98206"/>
                        <a:pt x="530087" y="132521"/>
                      </a:cubicBezTo>
                      <a:cubicBezTo>
                        <a:pt x="536296" y="139616"/>
                        <a:pt x="544812" y="120742"/>
                        <a:pt x="552174" y="114852"/>
                      </a:cubicBezTo>
                      <a:cubicBezTo>
                        <a:pt x="556591" y="103072"/>
                        <a:pt x="562375" y="91718"/>
                        <a:pt x="565426" y="79513"/>
                      </a:cubicBezTo>
                      <a:cubicBezTo>
                        <a:pt x="582573" y="10923"/>
                        <a:pt x="569024" y="-44198"/>
                        <a:pt x="583095" y="145774"/>
                      </a:cubicBezTo>
                      <a:cubicBezTo>
                        <a:pt x="588985" y="131049"/>
                        <a:pt x="595750" y="116645"/>
                        <a:pt x="600765" y="101600"/>
                      </a:cubicBezTo>
                      <a:cubicBezTo>
                        <a:pt x="623228" y="34213"/>
                        <a:pt x="595033" y="95397"/>
                        <a:pt x="622852" y="39756"/>
                      </a:cubicBezTo>
                      <a:cubicBezTo>
                        <a:pt x="631111" y="138877"/>
                        <a:pt x="612983" y="84318"/>
                        <a:pt x="649356" y="70678"/>
                      </a:cubicBezTo>
                      <a:cubicBezTo>
                        <a:pt x="654327" y="68814"/>
                        <a:pt x="658191" y="76568"/>
                        <a:pt x="662608" y="79513"/>
                      </a:cubicBezTo>
                      <a:cubicBezTo>
                        <a:pt x="674493" y="76541"/>
                        <a:pt x="688051" y="74509"/>
                        <a:pt x="697948" y="66261"/>
                      </a:cubicBezTo>
                      <a:cubicBezTo>
                        <a:pt x="702027" y="62862"/>
                        <a:pt x="703837" y="57426"/>
                        <a:pt x="706782" y="53008"/>
                      </a:cubicBezTo>
                      <a:cubicBezTo>
                        <a:pt x="716733" y="82860"/>
                        <a:pt x="708024" y="53490"/>
                        <a:pt x="715617" y="110435"/>
                      </a:cubicBezTo>
                      <a:cubicBezTo>
                        <a:pt x="716609" y="117877"/>
                        <a:pt x="718562" y="125159"/>
                        <a:pt x="720035" y="132521"/>
                      </a:cubicBezTo>
                      <a:cubicBezTo>
                        <a:pt x="724452" y="122214"/>
                        <a:pt x="729410" y="112122"/>
                        <a:pt x="733287" y="101600"/>
                      </a:cubicBezTo>
                      <a:cubicBezTo>
                        <a:pt x="739726" y="84123"/>
                        <a:pt x="732692" y="44939"/>
                        <a:pt x="750956" y="48591"/>
                      </a:cubicBezTo>
                      <a:cubicBezTo>
                        <a:pt x="769782" y="52356"/>
                        <a:pt x="753901" y="86875"/>
                        <a:pt x="755374" y="106017"/>
                      </a:cubicBezTo>
                      <a:cubicBezTo>
                        <a:pt x="762736" y="100127"/>
                        <a:pt x="770366" y="94557"/>
                        <a:pt x="777461" y="88348"/>
                      </a:cubicBezTo>
                      <a:cubicBezTo>
                        <a:pt x="782163" y="84234"/>
                        <a:pt x="784786" y="73120"/>
                        <a:pt x="790713" y="75095"/>
                      </a:cubicBezTo>
                      <a:cubicBezTo>
                        <a:pt x="798858" y="77810"/>
                        <a:pt x="799548" y="89820"/>
                        <a:pt x="803965" y="97182"/>
                      </a:cubicBezTo>
                      <a:cubicBezTo>
                        <a:pt x="812800" y="94237"/>
                        <a:pt x="822328" y="83825"/>
                        <a:pt x="830469" y="88348"/>
                      </a:cubicBezTo>
                      <a:cubicBezTo>
                        <a:pt x="837396" y="92196"/>
                        <a:pt x="850726" y="143785"/>
                        <a:pt x="852556" y="150191"/>
                      </a:cubicBezTo>
                      <a:cubicBezTo>
                        <a:pt x="880499" y="122249"/>
                        <a:pt x="884255" y="123348"/>
                        <a:pt x="901148" y="83930"/>
                      </a:cubicBezTo>
                      <a:cubicBezTo>
                        <a:pt x="904106" y="77029"/>
                        <a:pt x="904093" y="69205"/>
                        <a:pt x="905565" y="61843"/>
                      </a:cubicBezTo>
                      <a:cubicBezTo>
                        <a:pt x="907037" y="76568"/>
                        <a:pt x="909982" y="91219"/>
                        <a:pt x="909982" y="106017"/>
                      </a:cubicBezTo>
                      <a:cubicBezTo>
                        <a:pt x="909982" y="110673"/>
                        <a:pt x="902859" y="123058"/>
                        <a:pt x="905565" y="119269"/>
                      </a:cubicBezTo>
                      <a:cubicBezTo>
                        <a:pt x="915546" y="105296"/>
                        <a:pt x="923234" y="89820"/>
                        <a:pt x="932069" y="75095"/>
                      </a:cubicBezTo>
                      <a:cubicBezTo>
                        <a:pt x="933542" y="85402"/>
                        <a:pt x="926075" y="106017"/>
                        <a:pt x="936487" y="106017"/>
                      </a:cubicBezTo>
                      <a:cubicBezTo>
                        <a:pt x="965370" y="106017"/>
                        <a:pt x="947091" y="39774"/>
                        <a:pt x="958574" y="97182"/>
                      </a:cubicBezTo>
                      <a:cubicBezTo>
                        <a:pt x="994822" y="46436"/>
                        <a:pt x="972285" y="63220"/>
                        <a:pt x="985078" y="101600"/>
                      </a:cubicBezTo>
                      <a:cubicBezTo>
                        <a:pt x="987406" y="108584"/>
                        <a:pt x="993913" y="113379"/>
                        <a:pt x="998330" y="119269"/>
                      </a:cubicBezTo>
                      <a:cubicBezTo>
                        <a:pt x="1002747" y="117797"/>
                        <a:pt x="1008673" y="118488"/>
                        <a:pt x="1011582" y="114852"/>
                      </a:cubicBezTo>
                      <a:cubicBezTo>
                        <a:pt x="1041635" y="77285"/>
                        <a:pt x="1026759" y="54366"/>
                        <a:pt x="1042504" y="101600"/>
                      </a:cubicBezTo>
                      <a:cubicBezTo>
                        <a:pt x="1049866" y="92765"/>
                        <a:pt x="1058417" y="84798"/>
                        <a:pt x="1064591" y="75095"/>
                      </a:cubicBezTo>
                      <a:cubicBezTo>
                        <a:pt x="1082790" y="46496"/>
                        <a:pt x="1065532" y="21430"/>
                        <a:pt x="1086678" y="106017"/>
                      </a:cubicBezTo>
                      <a:cubicBezTo>
                        <a:pt x="1150076" y="55301"/>
                        <a:pt x="1072400" y="105474"/>
                        <a:pt x="1122017" y="110435"/>
                      </a:cubicBezTo>
                      <a:cubicBezTo>
                        <a:pt x="1133830" y="111616"/>
                        <a:pt x="1142632" y="98655"/>
                        <a:pt x="1152939" y="92765"/>
                      </a:cubicBezTo>
                      <a:cubicBezTo>
                        <a:pt x="1171332" y="9996"/>
                        <a:pt x="1152334" y="65655"/>
                        <a:pt x="1170608" y="83930"/>
                      </a:cubicBezTo>
                      <a:cubicBezTo>
                        <a:pt x="1176941" y="90264"/>
                        <a:pt x="1188278" y="86875"/>
                        <a:pt x="1197113" y="88348"/>
                      </a:cubicBezTo>
                      <a:cubicBezTo>
                        <a:pt x="1241885" y="21187"/>
                        <a:pt x="1192367" y="82703"/>
                        <a:pt x="1219200" y="92765"/>
                      </a:cubicBezTo>
                      <a:cubicBezTo>
                        <a:pt x="1230316" y="96933"/>
                        <a:pt x="1239815" y="80985"/>
                        <a:pt x="1250122" y="75095"/>
                      </a:cubicBezTo>
                      <a:cubicBezTo>
                        <a:pt x="1277873" y="130599"/>
                        <a:pt x="1258812" y="128838"/>
                        <a:pt x="1303130" y="97182"/>
                      </a:cubicBezTo>
                      <a:cubicBezTo>
                        <a:pt x="1351168" y="9115"/>
                        <a:pt x="1315380" y="53735"/>
                        <a:pt x="1334052" y="106017"/>
                      </a:cubicBezTo>
                      <a:cubicBezTo>
                        <a:pt x="1336094" y="111735"/>
                        <a:pt x="1345832" y="108962"/>
                        <a:pt x="1351722" y="110435"/>
                      </a:cubicBezTo>
                      <a:cubicBezTo>
                        <a:pt x="1401576" y="35650"/>
                        <a:pt x="1332107" y="123687"/>
                        <a:pt x="1387061" y="123687"/>
                      </a:cubicBezTo>
                      <a:cubicBezTo>
                        <a:pt x="1410317" y="123687"/>
                        <a:pt x="1432875" y="81197"/>
                        <a:pt x="1444487" y="61843"/>
                      </a:cubicBezTo>
                      <a:cubicBezTo>
                        <a:pt x="1447432" y="76568"/>
                        <a:pt x="1448906" y="91665"/>
                        <a:pt x="1453322" y="106017"/>
                      </a:cubicBezTo>
                      <a:cubicBezTo>
                        <a:pt x="1454883" y="111091"/>
                        <a:pt x="1457604" y="122000"/>
                        <a:pt x="1462156" y="119269"/>
                      </a:cubicBezTo>
                      <a:cubicBezTo>
                        <a:pt x="1477360" y="110147"/>
                        <a:pt x="1485715" y="92765"/>
                        <a:pt x="1497495" y="79513"/>
                      </a:cubicBezTo>
                      <a:cubicBezTo>
                        <a:pt x="1518200" y="131274"/>
                        <a:pt x="1490357" y="78666"/>
                        <a:pt x="1532835" y="57426"/>
                      </a:cubicBezTo>
                      <a:cubicBezTo>
                        <a:pt x="1541164" y="53261"/>
                        <a:pt x="1538724" y="75095"/>
                        <a:pt x="1541669" y="83930"/>
                      </a:cubicBezTo>
                      <a:cubicBezTo>
                        <a:pt x="1551976" y="82458"/>
                        <a:pt x="1563076" y="83742"/>
                        <a:pt x="1572591" y="79513"/>
                      </a:cubicBezTo>
                      <a:cubicBezTo>
                        <a:pt x="1577442" y="77357"/>
                        <a:pt x="1576389" y="64582"/>
                        <a:pt x="1581426" y="66261"/>
                      </a:cubicBezTo>
                      <a:cubicBezTo>
                        <a:pt x="1587185" y="68181"/>
                        <a:pt x="1584526" y="78004"/>
                        <a:pt x="1585843" y="83930"/>
                      </a:cubicBezTo>
                      <a:cubicBezTo>
                        <a:pt x="1587472" y="91259"/>
                        <a:pt x="1588788" y="98655"/>
                        <a:pt x="1590261" y="106017"/>
                      </a:cubicBezTo>
                      <a:cubicBezTo>
                        <a:pt x="1599096" y="98655"/>
                        <a:pt x="1609483" y="92831"/>
                        <a:pt x="1616765" y="83930"/>
                      </a:cubicBezTo>
                      <a:cubicBezTo>
                        <a:pt x="1640318" y="55143"/>
                        <a:pt x="1624240" y="22766"/>
                        <a:pt x="1638852" y="110435"/>
                      </a:cubicBezTo>
                      <a:cubicBezTo>
                        <a:pt x="1649159" y="107490"/>
                        <a:pt x="1659374" y="99000"/>
                        <a:pt x="1669774" y="101600"/>
                      </a:cubicBezTo>
                      <a:cubicBezTo>
                        <a:pt x="1675664" y="103072"/>
                        <a:pt x="1672523" y="113432"/>
                        <a:pt x="1674191" y="119269"/>
                      </a:cubicBezTo>
                      <a:cubicBezTo>
                        <a:pt x="1675470" y="123746"/>
                        <a:pt x="1677136" y="128104"/>
                        <a:pt x="1678608" y="132521"/>
                      </a:cubicBezTo>
                      <a:cubicBezTo>
                        <a:pt x="1687443" y="119269"/>
                        <a:pt x="1691190" y="100500"/>
                        <a:pt x="1705113" y="92765"/>
                      </a:cubicBezTo>
                      <a:cubicBezTo>
                        <a:pt x="1711549" y="89190"/>
                        <a:pt x="1715375" y="103707"/>
                        <a:pt x="1718365" y="110435"/>
                      </a:cubicBezTo>
                      <a:cubicBezTo>
                        <a:pt x="1721414" y="117296"/>
                        <a:pt x="1721310" y="125159"/>
                        <a:pt x="1722782" y="132521"/>
                      </a:cubicBezTo>
                      <a:cubicBezTo>
                        <a:pt x="1733089" y="125159"/>
                        <a:pt x="1745878" y="120395"/>
                        <a:pt x="1753704" y="110435"/>
                      </a:cubicBezTo>
                      <a:cubicBezTo>
                        <a:pt x="1793615" y="59640"/>
                        <a:pt x="1751082" y="77441"/>
                        <a:pt x="1784626" y="66261"/>
                      </a:cubicBezTo>
                      <a:cubicBezTo>
                        <a:pt x="1791493" y="67634"/>
                        <a:pt x="1814909" y="69402"/>
                        <a:pt x="1819965" y="79513"/>
                      </a:cubicBezTo>
                      <a:cubicBezTo>
                        <a:pt x="1828295" y="96172"/>
                        <a:pt x="1831095" y="115082"/>
                        <a:pt x="1837635" y="132521"/>
                      </a:cubicBezTo>
                      <a:cubicBezTo>
                        <a:pt x="1839947" y="138687"/>
                        <a:pt x="1843524" y="144301"/>
                        <a:pt x="1846469" y="150191"/>
                      </a:cubicBezTo>
                      <a:cubicBezTo>
                        <a:pt x="1864139" y="128104"/>
                        <a:pt x="1883257" y="107102"/>
                        <a:pt x="1899478" y="83930"/>
                      </a:cubicBezTo>
                      <a:cubicBezTo>
                        <a:pt x="1914249" y="62829"/>
                        <a:pt x="1917148" y="4417"/>
                        <a:pt x="1939235" y="17669"/>
                      </a:cubicBezTo>
                      <a:cubicBezTo>
                        <a:pt x="1965780" y="33597"/>
                        <a:pt x="1942180" y="79513"/>
                        <a:pt x="1943652" y="110435"/>
                      </a:cubicBezTo>
                      <a:cubicBezTo>
                        <a:pt x="1952487" y="97183"/>
                        <a:pt x="1961090" y="83773"/>
                        <a:pt x="1970156" y="70678"/>
                      </a:cubicBezTo>
                      <a:cubicBezTo>
                        <a:pt x="1974347" y="64625"/>
                        <a:pt x="1980892" y="46089"/>
                        <a:pt x="1983408" y="53008"/>
                      </a:cubicBezTo>
                      <a:cubicBezTo>
                        <a:pt x="1990973" y="73811"/>
                        <a:pt x="1986353" y="97182"/>
                        <a:pt x="1987826" y="119269"/>
                      </a:cubicBezTo>
                      <a:cubicBezTo>
                        <a:pt x="1995188" y="113379"/>
                        <a:pt x="2003246" y="108267"/>
                        <a:pt x="2009913" y="101600"/>
                      </a:cubicBezTo>
                      <a:cubicBezTo>
                        <a:pt x="2033349" y="78164"/>
                        <a:pt x="2017416" y="66682"/>
                        <a:pt x="2036417" y="123687"/>
                      </a:cubicBezTo>
                      <a:cubicBezTo>
                        <a:pt x="2046724" y="120742"/>
                        <a:pt x="2058525" y="120954"/>
                        <a:pt x="2067339" y="114852"/>
                      </a:cubicBezTo>
                      <a:cubicBezTo>
                        <a:pt x="2105223" y="88624"/>
                        <a:pt x="2087439" y="58316"/>
                        <a:pt x="2102678" y="119269"/>
                      </a:cubicBezTo>
                      <a:cubicBezTo>
                        <a:pt x="2114458" y="116324"/>
                        <a:pt x="2126809" y="115105"/>
                        <a:pt x="2138017" y="110435"/>
                      </a:cubicBezTo>
                      <a:cubicBezTo>
                        <a:pt x="2168482" y="97741"/>
                        <a:pt x="2150523" y="73944"/>
                        <a:pt x="2164522" y="136939"/>
                      </a:cubicBezTo>
                      <a:cubicBezTo>
                        <a:pt x="2173357" y="132522"/>
                        <a:pt x="2181198" y="122704"/>
                        <a:pt x="2191026" y="123687"/>
                      </a:cubicBezTo>
                      <a:cubicBezTo>
                        <a:pt x="2199314" y="124516"/>
                        <a:pt x="2201084" y="144739"/>
                        <a:pt x="2208695" y="141356"/>
                      </a:cubicBezTo>
                      <a:cubicBezTo>
                        <a:pt x="2215271" y="138433"/>
                        <a:pt x="2233577" y="100428"/>
                        <a:pt x="2239617" y="88348"/>
                      </a:cubicBezTo>
                      <a:cubicBezTo>
                        <a:pt x="2241090" y="101600"/>
                        <a:pt x="2230835" y="126219"/>
                        <a:pt x="2244035" y="128104"/>
                      </a:cubicBezTo>
                      <a:cubicBezTo>
                        <a:pt x="2258612" y="130186"/>
                        <a:pt x="2262963" y="105391"/>
                        <a:pt x="2270539" y="92765"/>
                      </a:cubicBezTo>
                      <a:cubicBezTo>
                        <a:pt x="2280703" y="75825"/>
                        <a:pt x="2288208" y="57426"/>
                        <a:pt x="2297043" y="39756"/>
                      </a:cubicBezTo>
                      <a:cubicBezTo>
                        <a:pt x="2311604" y="107709"/>
                        <a:pt x="2295387" y="116507"/>
                        <a:pt x="2323548" y="88348"/>
                      </a:cubicBezTo>
                      <a:cubicBezTo>
                        <a:pt x="2326493" y="97183"/>
                        <a:pt x="2323291" y="112832"/>
                        <a:pt x="2332382" y="114852"/>
                      </a:cubicBezTo>
                      <a:cubicBezTo>
                        <a:pt x="2356687" y="120253"/>
                        <a:pt x="2396819" y="51099"/>
                        <a:pt x="2398643" y="48591"/>
                      </a:cubicBezTo>
                      <a:cubicBezTo>
                        <a:pt x="2404533" y="57426"/>
                        <a:pt x="2407614" y="69006"/>
                        <a:pt x="2416313" y="75095"/>
                      </a:cubicBezTo>
                      <a:cubicBezTo>
                        <a:pt x="2423650" y="80231"/>
                        <a:pt x="2434257" y="76879"/>
                        <a:pt x="2442817" y="79513"/>
                      </a:cubicBezTo>
                      <a:cubicBezTo>
                        <a:pt x="2453535" y="82811"/>
                        <a:pt x="2463432" y="88348"/>
                        <a:pt x="2473739" y="92765"/>
                      </a:cubicBezTo>
                      <a:cubicBezTo>
                        <a:pt x="2478156" y="103072"/>
                        <a:pt x="2476172" y="120736"/>
                        <a:pt x="2486991" y="123687"/>
                      </a:cubicBezTo>
                      <a:cubicBezTo>
                        <a:pt x="2508743" y="129619"/>
                        <a:pt x="2525704" y="101519"/>
                        <a:pt x="2535582" y="88348"/>
                      </a:cubicBezTo>
                      <a:cubicBezTo>
                        <a:pt x="2571664" y="148481"/>
                        <a:pt x="2511619" y="65002"/>
                        <a:pt x="2606261" y="83930"/>
                      </a:cubicBezTo>
                      <a:cubicBezTo>
                        <a:pt x="2623886" y="87455"/>
                        <a:pt x="2637182" y="128104"/>
                        <a:pt x="2637182" y="128104"/>
                      </a:cubicBezTo>
                      <a:cubicBezTo>
                        <a:pt x="2646017" y="122214"/>
                        <a:pt x="2654988" y="116524"/>
                        <a:pt x="2663687" y="110435"/>
                      </a:cubicBezTo>
                      <a:cubicBezTo>
                        <a:pt x="2669718" y="106213"/>
                        <a:pt x="2674771" y="93890"/>
                        <a:pt x="2681356" y="97182"/>
                      </a:cubicBezTo>
                      <a:cubicBezTo>
                        <a:pt x="2691974" y="102491"/>
                        <a:pt x="2693136" y="117797"/>
                        <a:pt x="2699026" y="128104"/>
                      </a:cubicBezTo>
                      <a:cubicBezTo>
                        <a:pt x="2700498" y="119269"/>
                        <a:pt x="2695432" y="105606"/>
                        <a:pt x="2703443" y="101600"/>
                      </a:cubicBezTo>
                      <a:cubicBezTo>
                        <a:pt x="2704813" y="100915"/>
                        <a:pt x="2723477" y="129442"/>
                        <a:pt x="2725530" y="132521"/>
                      </a:cubicBezTo>
                      <a:cubicBezTo>
                        <a:pt x="2737310" y="117797"/>
                        <a:pt x="2749372" y="103294"/>
                        <a:pt x="2760869" y="88348"/>
                      </a:cubicBezTo>
                      <a:cubicBezTo>
                        <a:pt x="2764106" y="84140"/>
                        <a:pt x="2765384" y="78181"/>
                        <a:pt x="2769704" y="75095"/>
                      </a:cubicBezTo>
                      <a:cubicBezTo>
                        <a:pt x="2776156" y="70486"/>
                        <a:pt x="2784429" y="69206"/>
                        <a:pt x="2791791" y="66261"/>
                      </a:cubicBezTo>
                      <a:cubicBezTo>
                        <a:pt x="2794736" y="95710"/>
                        <a:pt x="2776543" y="137406"/>
                        <a:pt x="2800626" y="154608"/>
                      </a:cubicBezTo>
                      <a:cubicBezTo>
                        <a:pt x="2819571" y="168140"/>
                        <a:pt x="2815065" y="110337"/>
                        <a:pt x="2822713" y="88348"/>
                      </a:cubicBezTo>
                      <a:cubicBezTo>
                        <a:pt x="2826846" y="76465"/>
                        <a:pt x="2831548" y="64788"/>
                        <a:pt x="2835965" y="53008"/>
                      </a:cubicBezTo>
                      <a:cubicBezTo>
                        <a:pt x="2837437" y="72150"/>
                        <a:pt x="2838262" y="91354"/>
                        <a:pt x="2840382" y="110435"/>
                      </a:cubicBezTo>
                      <a:cubicBezTo>
                        <a:pt x="2841211" y="117897"/>
                        <a:pt x="2840295" y="138527"/>
                        <a:pt x="2844800" y="132521"/>
                      </a:cubicBezTo>
                      <a:cubicBezTo>
                        <a:pt x="2851305" y="123848"/>
                        <a:pt x="2874430" y="52465"/>
                        <a:pt x="2880139" y="35339"/>
                      </a:cubicBezTo>
                      <a:cubicBezTo>
                        <a:pt x="2881611" y="57426"/>
                        <a:pt x="2882921" y="79524"/>
                        <a:pt x="2884556" y="101600"/>
                      </a:cubicBezTo>
                      <a:cubicBezTo>
                        <a:pt x="2885866" y="119282"/>
                        <a:pt x="2871773" y="150308"/>
                        <a:pt x="2888974" y="154608"/>
                      </a:cubicBezTo>
                      <a:cubicBezTo>
                        <a:pt x="2906411" y="158967"/>
                        <a:pt x="2909588" y="125159"/>
                        <a:pt x="2919895" y="110435"/>
                      </a:cubicBezTo>
                      <a:cubicBezTo>
                        <a:pt x="2921368" y="131049"/>
                        <a:pt x="2904706" y="165743"/>
                        <a:pt x="2924313" y="172278"/>
                      </a:cubicBezTo>
                      <a:cubicBezTo>
                        <a:pt x="2942473" y="178331"/>
                        <a:pt x="2927518" y="122416"/>
                        <a:pt x="2946400" y="119269"/>
                      </a:cubicBezTo>
                      <a:cubicBezTo>
                        <a:pt x="2962443" y="116595"/>
                        <a:pt x="2949345" y="151664"/>
                        <a:pt x="2950817" y="167861"/>
                      </a:cubicBezTo>
                      <a:cubicBezTo>
                        <a:pt x="2962522" y="156156"/>
                        <a:pt x="2974810" y="140403"/>
                        <a:pt x="2990574" y="132521"/>
                      </a:cubicBezTo>
                      <a:cubicBezTo>
                        <a:pt x="2994739" y="130439"/>
                        <a:pt x="2999409" y="129576"/>
                        <a:pt x="3003826" y="128104"/>
                      </a:cubicBezTo>
                      <a:cubicBezTo>
                        <a:pt x="3011188" y="129576"/>
                        <a:pt x="3018790" y="134895"/>
                        <a:pt x="3025913" y="132521"/>
                      </a:cubicBezTo>
                      <a:cubicBezTo>
                        <a:pt x="3033815" y="129887"/>
                        <a:pt x="3035304" y="115772"/>
                        <a:pt x="3043582" y="114852"/>
                      </a:cubicBezTo>
                      <a:cubicBezTo>
                        <a:pt x="3052115" y="113904"/>
                        <a:pt x="3057823" y="124617"/>
                        <a:pt x="3065669" y="128104"/>
                      </a:cubicBezTo>
                      <a:cubicBezTo>
                        <a:pt x="3071217" y="130570"/>
                        <a:pt x="3077449" y="131049"/>
                        <a:pt x="3083339" y="132521"/>
                      </a:cubicBezTo>
                      <a:cubicBezTo>
                        <a:pt x="3087756" y="125159"/>
                        <a:pt x="3090520" y="116506"/>
                        <a:pt x="3096591" y="110435"/>
                      </a:cubicBezTo>
                      <a:cubicBezTo>
                        <a:pt x="3099884" y="107142"/>
                        <a:pt x="3106550" y="102725"/>
                        <a:pt x="3109843" y="106017"/>
                      </a:cubicBezTo>
                      <a:cubicBezTo>
                        <a:pt x="3116428" y="112602"/>
                        <a:pt x="3115733" y="123686"/>
                        <a:pt x="3118678" y="132521"/>
                      </a:cubicBezTo>
                      <a:cubicBezTo>
                        <a:pt x="3128985" y="125159"/>
                        <a:pt x="3140643" y="119392"/>
                        <a:pt x="3149600" y="110435"/>
                      </a:cubicBezTo>
                      <a:cubicBezTo>
                        <a:pt x="3157108" y="102927"/>
                        <a:pt x="3158774" y="90301"/>
                        <a:pt x="3167269" y="83930"/>
                      </a:cubicBezTo>
                      <a:cubicBezTo>
                        <a:pt x="3183073" y="72077"/>
                        <a:pt x="3220278" y="57426"/>
                        <a:pt x="3220278" y="57426"/>
                      </a:cubicBezTo>
                      <a:cubicBezTo>
                        <a:pt x="3227640" y="69206"/>
                        <a:pt x="3235713" y="80570"/>
                        <a:pt x="3242365" y="92765"/>
                      </a:cubicBezTo>
                      <a:cubicBezTo>
                        <a:pt x="3244595" y="96853"/>
                        <a:pt x="3245053" y="101694"/>
                        <a:pt x="3246782" y="106017"/>
                      </a:cubicBezTo>
                      <a:cubicBezTo>
                        <a:pt x="3250947" y="116429"/>
                        <a:pt x="3254265" y="127323"/>
                        <a:pt x="3260035" y="136939"/>
                      </a:cubicBezTo>
                      <a:cubicBezTo>
                        <a:pt x="3263249" y="142296"/>
                        <a:pt x="3268870" y="145774"/>
                        <a:pt x="3273287" y="150191"/>
                      </a:cubicBezTo>
                      <a:cubicBezTo>
                        <a:pt x="3296760" y="136108"/>
                        <a:pt x="3302877" y="134866"/>
                        <a:pt x="3321878" y="110435"/>
                      </a:cubicBezTo>
                      <a:cubicBezTo>
                        <a:pt x="3324737" y="106759"/>
                        <a:pt x="3324823" y="101600"/>
                        <a:pt x="3326295" y="97182"/>
                      </a:cubicBezTo>
                      <a:cubicBezTo>
                        <a:pt x="3327768" y="119269"/>
                        <a:pt x="3317693" y="145541"/>
                        <a:pt x="3330713" y="163443"/>
                      </a:cubicBezTo>
                      <a:cubicBezTo>
                        <a:pt x="3337695" y="173044"/>
                        <a:pt x="3353694" y="154598"/>
                        <a:pt x="3361635" y="145774"/>
                      </a:cubicBezTo>
                      <a:cubicBezTo>
                        <a:pt x="3367865" y="138852"/>
                        <a:pt x="3367524" y="128104"/>
                        <a:pt x="3370469" y="119269"/>
                      </a:cubicBezTo>
                      <a:cubicBezTo>
                        <a:pt x="3395043" y="156129"/>
                        <a:pt x="3354800" y="105213"/>
                        <a:pt x="3427895" y="110435"/>
                      </a:cubicBezTo>
                      <a:cubicBezTo>
                        <a:pt x="3437747" y="111139"/>
                        <a:pt x="3435221" y="129037"/>
                        <a:pt x="3441148" y="136939"/>
                      </a:cubicBezTo>
                      <a:cubicBezTo>
                        <a:pt x="3444333" y="141186"/>
                        <a:pt x="3449983" y="142829"/>
                        <a:pt x="3454400" y="145774"/>
                      </a:cubicBezTo>
                      <a:cubicBezTo>
                        <a:pt x="3461762" y="144301"/>
                        <a:pt x="3471178" y="146665"/>
                        <a:pt x="3476487" y="141356"/>
                      </a:cubicBezTo>
                      <a:cubicBezTo>
                        <a:pt x="3503972" y="113870"/>
                        <a:pt x="3484830" y="87366"/>
                        <a:pt x="3502991" y="123687"/>
                      </a:cubicBezTo>
                      <a:cubicBezTo>
                        <a:pt x="3510353" y="116325"/>
                        <a:pt x="3518222" y="109436"/>
                        <a:pt x="3525078" y="101600"/>
                      </a:cubicBezTo>
                      <a:cubicBezTo>
                        <a:pt x="3528574" y="97605"/>
                        <a:pt x="3529835" y="84949"/>
                        <a:pt x="3533913" y="88348"/>
                      </a:cubicBezTo>
                      <a:cubicBezTo>
                        <a:pt x="3544030" y="96779"/>
                        <a:pt x="3545692" y="111907"/>
                        <a:pt x="3551582" y="123687"/>
                      </a:cubicBezTo>
                      <a:cubicBezTo>
                        <a:pt x="3639679" y="85932"/>
                        <a:pt x="3526095" y="138097"/>
                        <a:pt x="3609008" y="88348"/>
                      </a:cubicBezTo>
                      <a:cubicBezTo>
                        <a:pt x="3614214" y="85224"/>
                        <a:pt x="3620699" y="84985"/>
                        <a:pt x="3626678" y="83930"/>
                      </a:cubicBezTo>
                      <a:cubicBezTo>
                        <a:pt x="3645750" y="80564"/>
                        <a:pt x="3664962" y="78040"/>
                        <a:pt x="3684104" y="75095"/>
                      </a:cubicBezTo>
                      <a:cubicBezTo>
                        <a:pt x="3750943" y="8256"/>
                        <a:pt x="3671942" y="73682"/>
                        <a:pt x="3715026" y="97182"/>
                      </a:cubicBezTo>
                      <a:cubicBezTo>
                        <a:pt x="3721751" y="100850"/>
                        <a:pt x="3759110" y="75155"/>
                        <a:pt x="3772452" y="66261"/>
                      </a:cubicBezTo>
                      <a:cubicBezTo>
                        <a:pt x="3776869" y="73623"/>
                        <a:pt x="3778927" y="83077"/>
                        <a:pt x="3785704" y="88348"/>
                      </a:cubicBezTo>
                      <a:cubicBezTo>
                        <a:pt x="3816826" y="112553"/>
                        <a:pt x="3825246" y="84758"/>
                        <a:pt x="3851965" y="66261"/>
                      </a:cubicBezTo>
                      <a:cubicBezTo>
                        <a:pt x="3857379" y="62513"/>
                        <a:pt x="3863745" y="60371"/>
                        <a:pt x="3869635" y="57426"/>
                      </a:cubicBezTo>
                      <a:cubicBezTo>
                        <a:pt x="3876707" y="75107"/>
                        <a:pt x="3877963" y="86659"/>
                        <a:pt x="3896139" y="97182"/>
                      </a:cubicBezTo>
                      <a:cubicBezTo>
                        <a:pt x="3917233" y="109394"/>
                        <a:pt x="3962400" y="128104"/>
                        <a:pt x="3962400" y="128104"/>
                      </a:cubicBezTo>
                      <a:cubicBezTo>
                        <a:pt x="3969762" y="136939"/>
                        <a:pt x="3973000" y="155155"/>
                        <a:pt x="3984487" y="154608"/>
                      </a:cubicBezTo>
                      <a:cubicBezTo>
                        <a:pt x="4089322" y="149616"/>
                        <a:pt x="4030074" y="98596"/>
                        <a:pt x="4068417" y="136939"/>
                      </a:cubicBezTo>
                      <a:cubicBezTo>
                        <a:pt x="4126979" y="101803"/>
                        <a:pt x="4055126" y="136942"/>
                        <a:pt x="4112591" y="132521"/>
                      </a:cubicBezTo>
                      <a:cubicBezTo>
                        <a:pt x="4125135" y="131556"/>
                        <a:pt x="4135636" y="121941"/>
                        <a:pt x="4147930" y="119269"/>
                      </a:cubicBezTo>
                      <a:cubicBezTo>
                        <a:pt x="4169704" y="114536"/>
                        <a:pt x="4192104" y="113380"/>
                        <a:pt x="4214191" y="110435"/>
                      </a:cubicBezTo>
                      <a:cubicBezTo>
                        <a:pt x="4218608" y="101600"/>
                        <a:pt x="4218608" y="79513"/>
                        <a:pt x="4227443" y="83930"/>
                      </a:cubicBezTo>
                      <a:cubicBezTo>
                        <a:pt x="4238061" y="89239"/>
                        <a:pt x="4220839" y="114860"/>
                        <a:pt x="4231861" y="119269"/>
                      </a:cubicBezTo>
                      <a:cubicBezTo>
                        <a:pt x="4251195" y="127003"/>
                        <a:pt x="4273071" y="113249"/>
                        <a:pt x="4293704" y="110435"/>
                      </a:cubicBezTo>
                      <a:cubicBezTo>
                        <a:pt x="4305467" y="108831"/>
                        <a:pt x="4317263" y="107490"/>
                        <a:pt x="4329043" y="106017"/>
                      </a:cubicBezTo>
                      <a:cubicBezTo>
                        <a:pt x="4337216" y="109520"/>
                        <a:pt x="4368820" y="125577"/>
                        <a:pt x="4382052" y="123687"/>
                      </a:cubicBezTo>
                      <a:cubicBezTo>
                        <a:pt x="4386175" y="123098"/>
                        <a:pt x="4387942" y="117797"/>
                        <a:pt x="4390887" y="114852"/>
                      </a:cubicBezTo>
                    </a:path>
                  </a:pathLst>
                </a:custGeom>
                <a:noFill/>
                <a:ln w="3175">
                  <a:solidFill>
                    <a:schemeClr val="tx1">
                      <a:alpha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171" name="Freihandform: Form 98">
                  <a:extLst>
                    <a:ext uri="{FF2B5EF4-FFF2-40B4-BE49-F238E27FC236}">
                      <a16:creationId xmlns:a16="http://schemas.microsoft.com/office/drawing/2014/main" id="{E8135D4A-00D6-6AEE-565F-F0FD19EB3D56}"/>
                    </a:ext>
                  </a:extLst>
                </p:cNvPr>
                <p:cNvSpPr/>
                <p:nvPr/>
              </p:nvSpPr>
              <p:spPr>
                <a:xfrm rot="21600000">
                  <a:off x="9000686" y="3456479"/>
                  <a:ext cx="1383322" cy="72000"/>
                </a:xfrm>
                <a:custGeom>
                  <a:avLst/>
                  <a:gdLst>
                    <a:gd name="connsiteX0" fmla="*/ 0 w 4390887"/>
                    <a:gd name="connsiteY0" fmla="*/ 57426 h 172735"/>
                    <a:gd name="connsiteX1" fmla="*/ 13252 w 4390887"/>
                    <a:gd name="connsiteY1" fmla="*/ 22087 h 172735"/>
                    <a:gd name="connsiteX2" fmla="*/ 17669 w 4390887"/>
                    <a:gd name="connsiteY2" fmla="*/ 4417 h 172735"/>
                    <a:gd name="connsiteX3" fmla="*/ 30922 w 4390887"/>
                    <a:gd name="connsiteY3" fmla="*/ 0 h 172735"/>
                    <a:gd name="connsiteX4" fmla="*/ 44174 w 4390887"/>
                    <a:gd name="connsiteY4" fmla="*/ 53008 h 172735"/>
                    <a:gd name="connsiteX5" fmla="*/ 53008 w 4390887"/>
                    <a:gd name="connsiteY5" fmla="*/ 70678 h 172735"/>
                    <a:gd name="connsiteX6" fmla="*/ 66261 w 4390887"/>
                    <a:gd name="connsiteY6" fmla="*/ 61843 h 172735"/>
                    <a:gd name="connsiteX7" fmla="*/ 70678 w 4390887"/>
                    <a:gd name="connsiteY7" fmla="*/ 83930 h 172735"/>
                    <a:gd name="connsiteX8" fmla="*/ 79513 w 4390887"/>
                    <a:gd name="connsiteY8" fmla="*/ 119269 h 172735"/>
                    <a:gd name="connsiteX9" fmla="*/ 83930 w 4390887"/>
                    <a:gd name="connsiteY9" fmla="*/ 145774 h 172735"/>
                    <a:gd name="connsiteX10" fmla="*/ 101600 w 4390887"/>
                    <a:gd name="connsiteY10" fmla="*/ 114852 h 172735"/>
                    <a:gd name="connsiteX11" fmla="*/ 106017 w 4390887"/>
                    <a:gd name="connsiteY11" fmla="*/ 79513 h 172735"/>
                    <a:gd name="connsiteX12" fmla="*/ 110435 w 4390887"/>
                    <a:gd name="connsiteY12" fmla="*/ 17669 h 172735"/>
                    <a:gd name="connsiteX13" fmla="*/ 128104 w 4390887"/>
                    <a:gd name="connsiteY13" fmla="*/ 53008 h 172735"/>
                    <a:gd name="connsiteX14" fmla="*/ 132522 w 4390887"/>
                    <a:gd name="connsiteY14" fmla="*/ 66261 h 172735"/>
                    <a:gd name="connsiteX15" fmla="*/ 145774 w 4390887"/>
                    <a:gd name="connsiteY15" fmla="*/ 57426 h 172735"/>
                    <a:gd name="connsiteX16" fmla="*/ 150191 w 4390887"/>
                    <a:gd name="connsiteY16" fmla="*/ 88348 h 172735"/>
                    <a:gd name="connsiteX17" fmla="*/ 154608 w 4390887"/>
                    <a:gd name="connsiteY17" fmla="*/ 101600 h 172735"/>
                    <a:gd name="connsiteX18" fmla="*/ 159026 w 4390887"/>
                    <a:gd name="connsiteY18" fmla="*/ 88348 h 172735"/>
                    <a:gd name="connsiteX19" fmla="*/ 185530 w 4390887"/>
                    <a:gd name="connsiteY19" fmla="*/ 39756 h 172735"/>
                    <a:gd name="connsiteX20" fmla="*/ 189948 w 4390887"/>
                    <a:gd name="connsiteY20" fmla="*/ 83930 h 172735"/>
                    <a:gd name="connsiteX21" fmla="*/ 198782 w 4390887"/>
                    <a:gd name="connsiteY21" fmla="*/ 101600 h 172735"/>
                    <a:gd name="connsiteX22" fmla="*/ 212035 w 4390887"/>
                    <a:gd name="connsiteY22" fmla="*/ 79513 h 172735"/>
                    <a:gd name="connsiteX23" fmla="*/ 234122 w 4390887"/>
                    <a:gd name="connsiteY23" fmla="*/ 141356 h 172735"/>
                    <a:gd name="connsiteX24" fmla="*/ 247374 w 4390887"/>
                    <a:gd name="connsiteY24" fmla="*/ 132521 h 172735"/>
                    <a:gd name="connsiteX25" fmla="*/ 287130 w 4390887"/>
                    <a:gd name="connsiteY25" fmla="*/ 101600 h 172735"/>
                    <a:gd name="connsiteX26" fmla="*/ 291548 w 4390887"/>
                    <a:gd name="connsiteY26" fmla="*/ 57426 h 172735"/>
                    <a:gd name="connsiteX27" fmla="*/ 295965 w 4390887"/>
                    <a:gd name="connsiteY27" fmla="*/ 39756 h 172735"/>
                    <a:gd name="connsiteX28" fmla="*/ 300382 w 4390887"/>
                    <a:gd name="connsiteY28" fmla="*/ 97182 h 172735"/>
                    <a:gd name="connsiteX29" fmla="*/ 331304 w 4390887"/>
                    <a:gd name="connsiteY29" fmla="*/ 79513 h 172735"/>
                    <a:gd name="connsiteX30" fmla="*/ 344556 w 4390887"/>
                    <a:gd name="connsiteY30" fmla="*/ 57426 h 172735"/>
                    <a:gd name="connsiteX31" fmla="*/ 348974 w 4390887"/>
                    <a:gd name="connsiteY31" fmla="*/ 110435 h 172735"/>
                    <a:gd name="connsiteX32" fmla="*/ 357808 w 4390887"/>
                    <a:gd name="connsiteY32" fmla="*/ 123687 h 172735"/>
                    <a:gd name="connsiteX33" fmla="*/ 375478 w 4390887"/>
                    <a:gd name="connsiteY33" fmla="*/ 101600 h 172735"/>
                    <a:gd name="connsiteX34" fmla="*/ 393148 w 4390887"/>
                    <a:gd name="connsiteY34" fmla="*/ 57426 h 172735"/>
                    <a:gd name="connsiteX35" fmla="*/ 397565 w 4390887"/>
                    <a:gd name="connsiteY35" fmla="*/ 97182 h 172735"/>
                    <a:gd name="connsiteX36" fmla="*/ 401982 w 4390887"/>
                    <a:gd name="connsiteY36" fmla="*/ 128104 h 172735"/>
                    <a:gd name="connsiteX37" fmla="*/ 415235 w 4390887"/>
                    <a:gd name="connsiteY37" fmla="*/ 141356 h 172735"/>
                    <a:gd name="connsiteX38" fmla="*/ 424069 w 4390887"/>
                    <a:gd name="connsiteY38" fmla="*/ 119269 h 172735"/>
                    <a:gd name="connsiteX39" fmla="*/ 441739 w 4390887"/>
                    <a:gd name="connsiteY39" fmla="*/ 61843 h 172735"/>
                    <a:gd name="connsiteX40" fmla="*/ 454991 w 4390887"/>
                    <a:gd name="connsiteY40" fmla="*/ 97182 h 172735"/>
                    <a:gd name="connsiteX41" fmla="*/ 477078 w 4390887"/>
                    <a:gd name="connsiteY41" fmla="*/ 79513 h 172735"/>
                    <a:gd name="connsiteX42" fmla="*/ 490330 w 4390887"/>
                    <a:gd name="connsiteY42" fmla="*/ 30921 h 172735"/>
                    <a:gd name="connsiteX43" fmla="*/ 494748 w 4390887"/>
                    <a:gd name="connsiteY43" fmla="*/ 92765 h 172735"/>
                    <a:gd name="connsiteX44" fmla="*/ 503582 w 4390887"/>
                    <a:gd name="connsiteY44" fmla="*/ 106017 h 172735"/>
                    <a:gd name="connsiteX45" fmla="*/ 530087 w 4390887"/>
                    <a:gd name="connsiteY45" fmla="*/ 132521 h 172735"/>
                    <a:gd name="connsiteX46" fmla="*/ 552174 w 4390887"/>
                    <a:gd name="connsiteY46" fmla="*/ 114852 h 172735"/>
                    <a:gd name="connsiteX47" fmla="*/ 565426 w 4390887"/>
                    <a:gd name="connsiteY47" fmla="*/ 79513 h 172735"/>
                    <a:gd name="connsiteX48" fmla="*/ 583095 w 4390887"/>
                    <a:gd name="connsiteY48" fmla="*/ 145774 h 172735"/>
                    <a:gd name="connsiteX49" fmla="*/ 600765 w 4390887"/>
                    <a:gd name="connsiteY49" fmla="*/ 101600 h 172735"/>
                    <a:gd name="connsiteX50" fmla="*/ 622852 w 4390887"/>
                    <a:gd name="connsiteY50" fmla="*/ 39756 h 172735"/>
                    <a:gd name="connsiteX51" fmla="*/ 649356 w 4390887"/>
                    <a:gd name="connsiteY51" fmla="*/ 70678 h 172735"/>
                    <a:gd name="connsiteX52" fmla="*/ 662608 w 4390887"/>
                    <a:gd name="connsiteY52" fmla="*/ 79513 h 172735"/>
                    <a:gd name="connsiteX53" fmla="*/ 697948 w 4390887"/>
                    <a:gd name="connsiteY53" fmla="*/ 66261 h 172735"/>
                    <a:gd name="connsiteX54" fmla="*/ 706782 w 4390887"/>
                    <a:gd name="connsiteY54" fmla="*/ 53008 h 172735"/>
                    <a:gd name="connsiteX55" fmla="*/ 715617 w 4390887"/>
                    <a:gd name="connsiteY55" fmla="*/ 110435 h 172735"/>
                    <a:gd name="connsiteX56" fmla="*/ 720035 w 4390887"/>
                    <a:gd name="connsiteY56" fmla="*/ 132521 h 172735"/>
                    <a:gd name="connsiteX57" fmla="*/ 733287 w 4390887"/>
                    <a:gd name="connsiteY57" fmla="*/ 101600 h 172735"/>
                    <a:gd name="connsiteX58" fmla="*/ 750956 w 4390887"/>
                    <a:gd name="connsiteY58" fmla="*/ 48591 h 172735"/>
                    <a:gd name="connsiteX59" fmla="*/ 755374 w 4390887"/>
                    <a:gd name="connsiteY59" fmla="*/ 106017 h 172735"/>
                    <a:gd name="connsiteX60" fmla="*/ 777461 w 4390887"/>
                    <a:gd name="connsiteY60" fmla="*/ 88348 h 172735"/>
                    <a:gd name="connsiteX61" fmla="*/ 790713 w 4390887"/>
                    <a:gd name="connsiteY61" fmla="*/ 75095 h 172735"/>
                    <a:gd name="connsiteX62" fmla="*/ 803965 w 4390887"/>
                    <a:gd name="connsiteY62" fmla="*/ 97182 h 172735"/>
                    <a:gd name="connsiteX63" fmla="*/ 830469 w 4390887"/>
                    <a:gd name="connsiteY63" fmla="*/ 88348 h 172735"/>
                    <a:gd name="connsiteX64" fmla="*/ 852556 w 4390887"/>
                    <a:gd name="connsiteY64" fmla="*/ 150191 h 172735"/>
                    <a:gd name="connsiteX65" fmla="*/ 901148 w 4390887"/>
                    <a:gd name="connsiteY65" fmla="*/ 83930 h 172735"/>
                    <a:gd name="connsiteX66" fmla="*/ 905565 w 4390887"/>
                    <a:gd name="connsiteY66" fmla="*/ 61843 h 172735"/>
                    <a:gd name="connsiteX67" fmla="*/ 909982 w 4390887"/>
                    <a:gd name="connsiteY67" fmla="*/ 106017 h 172735"/>
                    <a:gd name="connsiteX68" fmla="*/ 905565 w 4390887"/>
                    <a:gd name="connsiteY68" fmla="*/ 119269 h 172735"/>
                    <a:gd name="connsiteX69" fmla="*/ 932069 w 4390887"/>
                    <a:gd name="connsiteY69" fmla="*/ 75095 h 172735"/>
                    <a:gd name="connsiteX70" fmla="*/ 936487 w 4390887"/>
                    <a:gd name="connsiteY70" fmla="*/ 106017 h 172735"/>
                    <a:gd name="connsiteX71" fmla="*/ 958574 w 4390887"/>
                    <a:gd name="connsiteY71" fmla="*/ 97182 h 172735"/>
                    <a:gd name="connsiteX72" fmla="*/ 985078 w 4390887"/>
                    <a:gd name="connsiteY72" fmla="*/ 101600 h 172735"/>
                    <a:gd name="connsiteX73" fmla="*/ 998330 w 4390887"/>
                    <a:gd name="connsiteY73" fmla="*/ 119269 h 172735"/>
                    <a:gd name="connsiteX74" fmla="*/ 1011582 w 4390887"/>
                    <a:gd name="connsiteY74" fmla="*/ 114852 h 172735"/>
                    <a:gd name="connsiteX75" fmla="*/ 1042504 w 4390887"/>
                    <a:gd name="connsiteY75" fmla="*/ 101600 h 172735"/>
                    <a:gd name="connsiteX76" fmla="*/ 1064591 w 4390887"/>
                    <a:gd name="connsiteY76" fmla="*/ 75095 h 172735"/>
                    <a:gd name="connsiteX77" fmla="*/ 1086678 w 4390887"/>
                    <a:gd name="connsiteY77" fmla="*/ 106017 h 172735"/>
                    <a:gd name="connsiteX78" fmla="*/ 1122017 w 4390887"/>
                    <a:gd name="connsiteY78" fmla="*/ 110435 h 172735"/>
                    <a:gd name="connsiteX79" fmla="*/ 1152939 w 4390887"/>
                    <a:gd name="connsiteY79" fmla="*/ 92765 h 172735"/>
                    <a:gd name="connsiteX80" fmla="*/ 1170608 w 4390887"/>
                    <a:gd name="connsiteY80" fmla="*/ 83930 h 172735"/>
                    <a:gd name="connsiteX81" fmla="*/ 1197113 w 4390887"/>
                    <a:gd name="connsiteY81" fmla="*/ 88348 h 172735"/>
                    <a:gd name="connsiteX82" fmla="*/ 1219200 w 4390887"/>
                    <a:gd name="connsiteY82" fmla="*/ 92765 h 172735"/>
                    <a:gd name="connsiteX83" fmla="*/ 1250122 w 4390887"/>
                    <a:gd name="connsiteY83" fmla="*/ 75095 h 172735"/>
                    <a:gd name="connsiteX84" fmla="*/ 1303130 w 4390887"/>
                    <a:gd name="connsiteY84" fmla="*/ 97182 h 172735"/>
                    <a:gd name="connsiteX85" fmla="*/ 1334052 w 4390887"/>
                    <a:gd name="connsiteY85" fmla="*/ 106017 h 172735"/>
                    <a:gd name="connsiteX86" fmla="*/ 1351722 w 4390887"/>
                    <a:gd name="connsiteY86" fmla="*/ 110435 h 172735"/>
                    <a:gd name="connsiteX87" fmla="*/ 1387061 w 4390887"/>
                    <a:gd name="connsiteY87" fmla="*/ 123687 h 172735"/>
                    <a:gd name="connsiteX88" fmla="*/ 1444487 w 4390887"/>
                    <a:gd name="connsiteY88" fmla="*/ 61843 h 172735"/>
                    <a:gd name="connsiteX89" fmla="*/ 1453322 w 4390887"/>
                    <a:gd name="connsiteY89" fmla="*/ 106017 h 172735"/>
                    <a:gd name="connsiteX90" fmla="*/ 1462156 w 4390887"/>
                    <a:gd name="connsiteY90" fmla="*/ 119269 h 172735"/>
                    <a:gd name="connsiteX91" fmla="*/ 1497495 w 4390887"/>
                    <a:gd name="connsiteY91" fmla="*/ 79513 h 172735"/>
                    <a:gd name="connsiteX92" fmla="*/ 1532835 w 4390887"/>
                    <a:gd name="connsiteY92" fmla="*/ 57426 h 172735"/>
                    <a:gd name="connsiteX93" fmla="*/ 1541669 w 4390887"/>
                    <a:gd name="connsiteY93" fmla="*/ 83930 h 172735"/>
                    <a:gd name="connsiteX94" fmla="*/ 1572591 w 4390887"/>
                    <a:gd name="connsiteY94" fmla="*/ 79513 h 172735"/>
                    <a:gd name="connsiteX95" fmla="*/ 1581426 w 4390887"/>
                    <a:gd name="connsiteY95" fmla="*/ 66261 h 172735"/>
                    <a:gd name="connsiteX96" fmla="*/ 1585843 w 4390887"/>
                    <a:gd name="connsiteY96" fmla="*/ 83930 h 172735"/>
                    <a:gd name="connsiteX97" fmla="*/ 1590261 w 4390887"/>
                    <a:gd name="connsiteY97" fmla="*/ 106017 h 172735"/>
                    <a:gd name="connsiteX98" fmla="*/ 1616765 w 4390887"/>
                    <a:gd name="connsiteY98" fmla="*/ 83930 h 172735"/>
                    <a:gd name="connsiteX99" fmla="*/ 1638852 w 4390887"/>
                    <a:gd name="connsiteY99" fmla="*/ 110435 h 172735"/>
                    <a:gd name="connsiteX100" fmla="*/ 1669774 w 4390887"/>
                    <a:gd name="connsiteY100" fmla="*/ 101600 h 172735"/>
                    <a:gd name="connsiteX101" fmla="*/ 1674191 w 4390887"/>
                    <a:gd name="connsiteY101" fmla="*/ 119269 h 172735"/>
                    <a:gd name="connsiteX102" fmla="*/ 1678608 w 4390887"/>
                    <a:gd name="connsiteY102" fmla="*/ 132521 h 172735"/>
                    <a:gd name="connsiteX103" fmla="*/ 1705113 w 4390887"/>
                    <a:gd name="connsiteY103" fmla="*/ 92765 h 172735"/>
                    <a:gd name="connsiteX104" fmla="*/ 1718365 w 4390887"/>
                    <a:gd name="connsiteY104" fmla="*/ 110435 h 172735"/>
                    <a:gd name="connsiteX105" fmla="*/ 1722782 w 4390887"/>
                    <a:gd name="connsiteY105" fmla="*/ 132521 h 172735"/>
                    <a:gd name="connsiteX106" fmla="*/ 1753704 w 4390887"/>
                    <a:gd name="connsiteY106" fmla="*/ 110435 h 172735"/>
                    <a:gd name="connsiteX107" fmla="*/ 1784626 w 4390887"/>
                    <a:gd name="connsiteY107" fmla="*/ 66261 h 172735"/>
                    <a:gd name="connsiteX108" fmla="*/ 1819965 w 4390887"/>
                    <a:gd name="connsiteY108" fmla="*/ 79513 h 172735"/>
                    <a:gd name="connsiteX109" fmla="*/ 1837635 w 4390887"/>
                    <a:gd name="connsiteY109" fmla="*/ 132521 h 172735"/>
                    <a:gd name="connsiteX110" fmla="*/ 1846469 w 4390887"/>
                    <a:gd name="connsiteY110" fmla="*/ 150191 h 172735"/>
                    <a:gd name="connsiteX111" fmla="*/ 1899478 w 4390887"/>
                    <a:gd name="connsiteY111" fmla="*/ 83930 h 172735"/>
                    <a:gd name="connsiteX112" fmla="*/ 1939235 w 4390887"/>
                    <a:gd name="connsiteY112" fmla="*/ 17669 h 172735"/>
                    <a:gd name="connsiteX113" fmla="*/ 1943652 w 4390887"/>
                    <a:gd name="connsiteY113" fmla="*/ 110435 h 172735"/>
                    <a:gd name="connsiteX114" fmla="*/ 1970156 w 4390887"/>
                    <a:gd name="connsiteY114" fmla="*/ 70678 h 172735"/>
                    <a:gd name="connsiteX115" fmla="*/ 1983408 w 4390887"/>
                    <a:gd name="connsiteY115" fmla="*/ 53008 h 172735"/>
                    <a:gd name="connsiteX116" fmla="*/ 1987826 w 4390887"/>
                    <a:gd name="connsiteY116" fmla="*/ 119269 h 172735"/>
                    <a:gd name="connsiteX117" fmla="*/ 2009913 w 4390887"/>
                    <a:gd name="connsiteY117" fmla="*/ 101600 h 172735"/>
                    <a:gd name="connsiteX118" fmla="*/ 2036417 w 4390887"/>
                    <a:gd name="connsiteY118" fmla="*/ 123687 h 172735"/>
                    <a:gd name="connsiteX119" fmla="*/ 2067339 w 4390887"/>
                    <a:gd name="connsiteY119" fmla="*/ 114852 h 172735"/>
                    <a:gd name="connsiteX120" fmla="*/ 2102678 w 4390887"/>
                    <a:gd name="connsiteY120" fmla="*/ 119269 h 172735"/>
                    <a:gd name="connsiteX121" fmla="*/ 2138017 w 4390887"/>
                    <a:gd name="connsiteY121" fmla="*/ 110435 h 172735"/>
                    <a:gd name="connsiteX122" fmla="*/ 2164522 w 4390887"/>
                    <a:gd name="connsiteY122" fmla="*/ 136939 h 172735"/>
                    <a:gd name="connsiteX123" fmla="*/ 2191026 w 4390887"/>
                    <a:gd name="connsiteY123" fmla="*/ 123687 h 172735"/>
                    <a:gd name="connsiteX124" fmla="*/ 2208695 w 4390887"/>
                    <a:gd name="connsiteY124" fmla="*/ 141356 h 172735"/>
                    <a:gd name="connsiteX125" fmla="*/ 2239617 w 4390887"/>
                    <a:gd name="connsiteY125" fmla="*/ 88348 h 172735"/>
                    <a:gd name="connsiteX126" fmla="*/ 2244035 w 4390887"/>
                    <a:gd name="connsiteY126" fmla="*/ 128104 h 172735"/>
                    <a:gd name="connsiteX127" fmla="*/ 2270539 w 4390887"/>
                    <a:gd name="connsiteY127" fmla="*/ 92765 h 172735"/>
                    <a:gd name="connsiteX128" fmla="*/ 2297043 w 4390887"/>
                    <a:gd name="connsiteY128" fmla="*/ 39756 h 172735"/>
                    <a:gd name="connsiteX129" fmla="*/ 2323548 w 4390887"/>
                    <a:gd name="connsiteY129" fmla="*/ 88348 h 172735"/>
                    <a:gd name="connsiteX130" fmla="*/ 2332382 w 4390887"/>
                    <a:gd name="connsiteY130" fmla="*/ 114852 h 172735"/>
                    <a:gd name="connsiteX131" fmla="*/ 2398643 w 4390887"/>
                    <a:gd name="connsiteY131" fmla="*/ 48591 h 172735"/>
                    <a:gd name="connsiteX132" fmla="*/ 2416313 w 4390887"/>
                    <a:gd name="connsiteY132" fmla="*/ 75095 h 172735"/>
                    <a:gd name="connsiteX133" fmla="*/ 2442817 w 4390887"/>
                    <a:gd name="connsiteY133" fmla="*/ 79513 h 172735"/>
                    <a:gd name="connsiteX134" fmla="*/ 2473739 w 4390887"/>
                    <a:gd name="connsiteY134" fmla="*/ 92765 h 172735"/>
                    <a:gd name="connsiteX135" fmla="*/ 2486991 w 4390887"/>
                    <a:gd name="connsiteY135" fmla="*/ 123687 h 172735"/>
                    <a:gd name="connsiteX136" fmla="*/ 2535582 w 4390887"/>
                    <a:gd name="connsiteY136" fmla="*/ 88348 h 172735"/>
                    <a:gd name="connsiteX137" fmla="*/ 2606261 w 4390887"/>
                    <a:gd name="connsiteY137" fmla="*/ 83930 h 172735"/>
                    <a:gd name="connsiteX138" fmla="*/ 2637182 w 4390887"/>
                    <a:gd name="connsiteY138" fmla="*/ 128104 h 172735"/>
                    <a:gd name="connsiteX139" fmla="*/ 2663687 w 4390887"/>
                    <a:gd name="connsiteY139" fmla="*/ 110435 h 172735"/>
                    <a:gd name="connsiteX140" fmla="*/ 2681356 w 4390887"/>
                    <a:gd name="connsiteY140" fmla="*/ 97182 h 172735"/>
                    <a:gd name="connsiteX141" fmla="*/ 2699026 w 4390887"/>
                    <a:gd name="connsiteY141" fmla="*/ 128104 h 172735"/>
                    <a:gd name="connsiteX142" fmla="*/ 2703443 w 4390887"/>
                    <a:gd name="connsiteY142" fmla="*/ 101600 h 172735"/>
                    <a:gd name="connsiteX143" fmla="*/ 2725530 w 4390887"/>
                    <a:gd name="connsiteY143" fmla="*/ 132521 h 172735"/>
                    <a:gd name="connsiteX144" fmla="*/ 2760869 w 4390887"/>
                    <a:gd name="connsiteY144" fmla="*/ 88348 h 172735"/>
                    <a:gd name="connsiteX145" fmla="*/ 2769704 w 4390887"/>
                    <a:gd name="connsiteY145" fmla="*/ 75095 h 172735"/>
                    <a:gd name="connsiteX146" fmla="*/ 2791791 w 4390887"/>
                    <a:gd name="connsiteY146" fmla="*/ 66261 h 172735"/>
                    <a:gd name="connsiteX147" fmla="*/ 2800626 w 4390887"/>
                    <a:gd name="connsiteY147" fmla="*/ 154608 h 172735"/>
                    <a:gd name="connsiteX148" fmla="*/ 2822713 w 4390887"/>
                    <a:gd name="connsiteY148" fmla="*/ 88348 h 172735"/>
                    <a:gd name="connsiteX149" fmla="*/ 2835965 w 4390887"/>
                    <a:gd name="connsiteY149" fmla="*/ 53008 h 172735"/>
                    <a:gd name="connsiteX150" fmla="*/ 2840382 w 4390887"/>
                    <a:gd name="connsiteY150" fmla="*/ 110435 h 172735"/>
                    <a:gd name="connsiteX151" fmla="*/ 2844800 w 4390887"/>
                    <a:gd name="connsiteY151" fmla="*/ 132521 h 172735"/>
                    <a:gd name="connsiteX152" fmla="*/ 2880139 w 4390887"/>
                    <a:gd name="connsiteY152" fmla="*/ 35339 h 172735"/>
                    <a:gd name="connsiteX153" fmla="*/ 2884556 w 4390887"/>
                    <a:gd name="connsiteY153" fmla="*/ 101600 h 172735"/>
                    <a:gd name="connsiteX154" fmla="*/ 2888974 w 4390887"/>
                    <a:gd name="connsiteY154" fmla="*/ 154608 h 172735"/>
                    <a:gd name="connsiteX155" fmla="*/ 2919895 w 4390887"/>
                    <a:gd name="connsiteY155" fmla="*/ 110435 h 172735"/>
                    <a:gd name="connsiteX156" fmla="*/ 2924313 w 4390887"/>
                    <a:gd name="connsiteY156" fmla="*/ 172278 h 172735"/>
                    <a:gd name="connsiteX157" fmla="*/ 2946400 w 4390887"/>
                    <a:gd name="connsiteY157" fmla="*/ 119269 h 172735"/>
                    <a:gd name="connsiteX158" fmla="*/ 2950817 w 4390887"/>
                    <a:gd name="connsiteY158" fmla="*/ 167861 h 172735"/>
                    <a:gd name="connsiteX159" fmla="*/ 2990574 w 4390887"/>
                    <a:gd name="connsiteY159" fmla="*/ 132521 h 172735"/>
                    <a:gd name="connsiteX160" fmla="*/ 3003826 w 4390887"/>
                    <a:gd name="connsiteY160" fmla="*/ 128104 h 172735"/>
                    <a:gd name="connsiteX161" fmla="*/ 3025913 w 4390887"/>
                    <a:gd name="connsiteY161" fmla="*/ 132521 h 172735"/>
                    <a:gd name="connsiteX162" fmla="*/ 3043582 w 4390887"/>
                    <a:gd name="connsiteY162" fmla="*/ 114852 h 172735"/>
                    <a:gd name="connsiteX163" fmla="*/ 3065669 w 4390887"/>
                    <a:gd name="connsiteY163" fmla="*/ 128104 h 172735"/>
                    <a:gd name="connsiteX164" fmla="*/ 3083339 w 4390887"/>
                    <a:gd name="connsiteY164" fmla="*/ 132521 h 172735"/>
                    <a:gd name="connsiteX165" fmla="*/ 3096591 w 4390887"/>
                    <a:gd name="connsiteY165" fmla="*/ 110435 h 172735"/>
                    <a:gd name="connsiteX166" fmla="*/ 3109843 w 4390887"/>
                    <a:gd name="connsiteY166" fmla="*/ 106017 h 172735"/>
                    <a:gd name="connsiteX167" fmla="*/ 3118678 w 4390887"/>
                    <a:gd name="connsiteY167" fmla="*/ 132521 h 172735"/>
                    <a:gd name="connsiteX168" fmla="*/ 3149600 w 4390887"/>
                    <a:gd name="connsiteY168" fmla="*/ 110435 h 172735"/>
                    <a:gd name="connsiteX169" fmla="*/ 3167269 w 4390887"/>
                    <a:gd name="connsiteY169" fmla="*/ 83930 h 172735"/>
                    <a:gd name="connsiteX170" fmla="*/ 3220278 w 4390887"/>
                    <a:gd name="connsiteY170" fmla="*/ 57426 h 172735"/>
                    <a:gd name="connsiteX171" fmla="*/ 3242365 w 4390887"/>
                    <a:gd name="connsiteY171" fmla="*/ 92765 h 172735"/>
                    <a:gd name="connsiteX172" fmla="*/ 3246782 w 4390887"/>
                    <a:gd name="connsiteY172" fmla="*/ 106017 h 172735"/>
                    <a:gd name="connsiteX173" fmla="*/ 3260035 w 4390887"/>
                    <a:gd name="connsiteY173" fmla="*/ 136939 h 172735"/>
                    <a:gd name="connsiteX174" fmla="*/ 3273287 w 4390887"/>
                    <a:gd name="connsiteY174" fmla="*/ 150191 h 172735"/>
                    <a:gd name="connsiteX175" fmla="*/ 3321878 w 4390887"/>
                    <a:gd name="connsiteY175" fmla="*/ 110435 h 172735"/>
                    <a:gd name="connsiteX176" fmla="*/ 3326295 w 4390887"/>
                    <a:gd name="connsiteY176" fmla="*/ 97182 h 172735"/>
                    <a:gd name="connsiteX177" fmla="*/ 3330713 w 4390887"/>
                    <a:gd name="connsiteY177" fmla="*/ 163443 h 172735"/>
                    <a:gd name="connsiteX178" fmla="*/ 3361635 w 4390887"/>
                    <a:gd name="connsiteY178" fmla="*/ 145774 h 172735"/>
                    <a:gd name="connsiteX179" fmla="*/ 3370469 w 4390887"/>
                    <a:gd name="connsiteY179" fmla="*/ 119269 h 172735"/>
                    <a:gd name="connsiteX180" fmla="*/ 3427895 w 4390887"/>
                    <a:gd name="connsiteY180" fmla="*/ 110435 h 172735"/>
                    <a:gd name="connsiteX181" fmla="*/ 3441148 w 4390887"/>
                    <a:gd name="connsiteY181" fmla="*/ 136939 h 172735"/>
                    <a:gd name="connsiteX182" fmla="*/ 3454400 w 4390887"/>
                    <a:gd name="connsiteY182" fmla="*/ 145774 h 172735"/>
                    <a:gd name="connsiteX183" fmla="*/ 3476487 w 4390887"/>
                    <a:gd name="connsiteY183" fmla="*/ 141356 h 172735"/>
                    <a:gd name="connsiteX184" fmla="*/ 3502991 w 4390887"/>
                    <a:gd name="connsiteY184" fmla="*/ 123687 h 172735"/>
                    <a:gd name="connsiteX185" fmla="*/ 3525078 w 4390887"/>
                    <a:gd name="connsiteY185" fmla="*/ 101600 h 172735"/>
                    <a:gd name="connsiteX186" fmla="*/ 3533913 w 4390887"/>
                    <a:gd name="connsiteY186" fmla="*/ 88348 h 172735"/>
                    <a:gd name="connsiteX187" fmla="*/ 3551582 w 4390887"/>
                    <a:gd name="connsiteY187" fmla="*/ 123687 h 172735"/>
                    <a:gd name="connsiteX188" fmla="*/ 3609008 w 4390887"/>
                    <a:gd name="connsiteY188" fmla="*/ 88348 h 172735"/>
                    <a:gd name="connsiteX189" fmla="*/ 3626678 w 4390887"/>
                    <a:gd name="connsiteY189" fmla="*/ 83930 h 172735"/>
                    <a:gd name="connsiteX190" fmla="*/ 3684104 w 4390887"/>
                    <a:gd name="connsiteY190" fmla="*/ 75095 h 172735"/>
                    <a:gd name="connsiteX191" fmla="*/ 3715026 w 4390887"/>
                    <a:gd name="connsiteY191" fmla="*/ 97182 h 172735"/>
                    <a:gd name="connsiteX192" fmla="*/ 3772452 w 4390887"/>
                    <a:gd name="connsiteY192" fmla="*/ 66261 h 172735"/>
                    <a:gd name="connsiteX193" fmla="*/ 3785704 w 4390887"/>
                    <a:gd name="connsiteY193" fmla="*/ 88348 h 172735"/>
                    <a:gd name="connsiteX194" fmla="*/ 3851965 w 4390887"/>
                    <a:gd name="connsiteY194" fmla="*/ 66261 h 172735"/>
                    <a:gd name="connsiteX195" fmla="*/ 3869635 w 4390887"/>
                    <a:gd name="connsiteY195" fmla="*/ 57426 h 172735"/>
                    <a:gd name="connsiteX196" fmla="*/ 3896139 w 4390887"/>
                    <a:gd name="connsiteY196" fmla="*/ 97182 h 172735"/>
                    <a:gd name="connsiteX197" fmla="*/ 3962400 w 4390887"/>
                    <a:gd name="connsiteY197" fmla="*/ 128104 h 172735"/>
                    <a:gd name="connsiteX198" fmla="*/ 3984487 w 4390887"/>
                    <a:gd name="connsiteY198" fmla="*/ 154608 h 172735"/>
                    <a:gd name="connsiteX199" fmla="*/ 4068417 w 4390887"/>
                    <a:gd name="connsiteY199" fmla="*/ 136939 h 172735"/>
                    <a:gd name="connsiteX200" fmla="*/ 4112591 w 4390887"/>
                    <a:gd name="connsiteY200" fmla="*/ 132521 h 172735"/>
                    <a:gd name="connsiteX201" fmla="*/ 4147930 w 4390887"/>
                    <a:gd name="connsiteY201" fmla="*/ 119269 h 172735"/>
                    <a:gd name="connsiteX202" fmla="*/ 4214191 w 4390887"/>
                    <a:gd name="connsiteY202" fmla="*/ 110435 h 172735"/>
                    <a:gd name="connsiteX203" fmla="*/ 4227443 w 4390887"/>
                    <a:gd name="connsiteY203" fmla="*/ 83930 h 172735"/>
                    <a:gd name="connsiteX204" fmla="*/ 4231861 w 4390887"/>
                    <a:gd name="connsiteY204" fmla="*/ 119269 h 172735"/>
                    <a:gd name="connsiteX205" fmla="*/ 4293704 w 4390887"/>
                    <a:gd name="connsiteY205" fmla="*/ 110435 h 172735"/>
                    <a:gd name="connsiteX206" fmla="*/ 4329043 w 4390887"/>
                    <a:gd name="connsiteY206" fmla="*/ 106017 h 172735"/>
                    <a:gd name="connsiteX207" fmla="*/ 4382052 w 4390887"/>
                    <a:gd name="connsiteY207" fmla="*/ 123687 h 172735"/>
                    <a:gd name="connsiteX208" fmla="*/ 4390887 w 4390887"/>
                    <a:gd name="connsiteY208" fmla="*/ 114852 h 1727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</a:cxnLst>
                  <a:rect l="l" t="t" r="r" b="b"/>
                  <a:pathLst>
                    <a:path w="4390887" h="172735">
                      <a:moveTo>
                        <a:pt x="0" y="57426"/>
                      </a:moveTo>
                      <a:cubicBezTo>
                        <a:pt x="4669" y="45753"/>
                        <a:pt x="9789" y="34208"/>
                        <a:pt x="13252" y="22087"/>
                      </a:cubicBezTo>
                      <a:cubicBezTo>
                        <a:pt x="14920" y="16249"/>
                        <a:pt x="13876" y="9158"/>
                        <a:pt x="17669" y="4417"/>
                      </a:cubicBezTo>
                      <a:cubicBezTo>
                        <a:pt x="20578" y="781"/>
                        <a:pt x="26504" y="1472"/>
                        <a:pt x="30922" y="0"/>
                      </a:cubicBezTo>
                      <a:cubicBezTo>
                        <a:pt x="35339" y="17669"/>
                        <a:pt x="38742" y="35624"/>
                        <a:pt x="44174" y="53008"/>
                      </a:cubicBezTo>
                      <a:cubicBezTo>
                        <a:pt x="46138" y="59293"/>
                        <a:pt x="46894" y="68232"/>
                        <a:pt x="53008" y="70678"/>
                      </a:cubicBezTo>
                      <a:cubicBezTo>
                        <a:pt x="57938" y="72650"/>
                        <a:pt x="61843" y="64788"/>
                        <a:pt x="66261" y="61843"/>
                      </a:cubicBezTo>
                      <a:cubicBezTo>
                        <a:pt x="67733" y="69205"/>
                        <a:pt x="68990" y="76614"/>
                        <a:pt x="70678" y="83930"/>
                      </a:cubicBezTo>
                      <a:cubicBezTo>
                        <a:pt x="73408" y="95761"/>
                        <a:pt x="77517" y="107292"/>
                        <a:pt x="79513" y="119269"/>
                      </a:cubicBezTo>
                      <a:lnTo>
                        <a:pt x="83930" y="145774"/>
                      </a:lnTo>
                      <a:cubicBezTo>
                        <a:pt x="89820" y="135467"/>
                        <a:pt x="97846" y="126114"/>
                        <a:pt x="101600" y="114852"/>
                      </a:cubicBezTo>
                      <a:cubicBezTo>
                        <a:pt x="105354" y="103590"/>
                        <a:pt x="104942" y="91336"/>
                        <a:pt x="106017" y="79513"/>
                      </a:cubicBezTo>
                      <a:cubicBezTo>
                        <a:pt x="107888" y="58931"/>
                        <a:pt x="108962" y="38284"/>
                        <a:pt x="110435" y="17669"/>
                      </a:cubicBezTo>
                      <a:cubicBezTo>
                        <a:pt x="116325" y="29449"/>
                        <a:pt x="122654" y="41018"/>
                        <a:pt x="128104" y="53008"/>
                      </a:cubicBezTo>
                      <a:cubicBezTo>
                        <a:pt x="130031" y="57247"/>
                        <a:pt x="128004" y="65131"/>
                        <a:pt x="132522" y="66261"/>
                      </a:cubicBezTo>
                      <a:cubicBezTo>
                        <a:pt x="137672" y="67549"/>
                        <a:pt x="141357" y="60371"/>
                        <a:pt x="145774" y="57426"/>
                      </a:cubicBezTo>
                      <a:cubicBezTo>
                        <a:pt x="147246" y="67733"/>
                        <a:pt x="148149" y="78138"/>
                        <a:pt x="150191" y="88348"/>
                      </a:cubicBezTo>
                      <a:cubicBezTo>
                        <a:pt x="151104" y="92914"/>
                        <a:pt x="149952" y="101600"/>
                        <a:pt x="154608" y="101600"/>
                      </a:cubicBezTo>
                      <a:cubicBezTo>
                        <a:pt x="159264" y="101600"/>
                        <a:pt x="156796" y="92436"/>
                        <a:pt x="159026" y="88348"/>
                      </a:cubicBezTo>
                      <a:cubicBezTo>
                        <a:pt x="188490" y="34332"/>
                        <a:pt x="175075" y="71123"/>
                        <a:pt x="185530" y="39756"/>
                      </a:cubicBezTo>
                      <a:cubicBezTo>
                        <a:pt x="187003" y="54481"/>
                        <a:pt x="186847" y="69460"/>
                        <a:pt x="189948" y="83930"/>
                      </a:cubicBezTo>
                      <a:cubicBezTo>
                        <a:pt x="191328" y="90369"/>
                        <a:pt x="192325" y="102891"/>
                        <a:pt x="198782" y="101600"/>
                      </a:cubicBezTo>
                      <a:cubicBezTo>
                        <a:pt x="207201" y="99916"/>
                        <a:pt x="207617" y="86875"/>
                        <a:pt x="212035" y="79513"/>
                      </a:cubicBezTo>
                      <a:cubicBezTo>
                        <a:pt x="214380" y="98271"/>
                        <a:pt x="212898" y="129229"/>
                        <a:pt x="234122" y="141356"/>
                      </a:cubicBezTo>
                      <a:cubicBezTo>
                        <a:pt x="238732" y="143990"/>
                        <a:pt x="242957" y="135466"/>
                        <a:pt x="247374" y="132521"/>
                      </a:cubicBezTo>
                      <a:cubicBezTo>
                        <a:pt x="291217" y="-20931"/>
                        <a:pt x="280674" y="-33995"/>
                        <a:pt x="287130" y="101600"/>
                      </a:cubicBezTo>
                      <a:cubicBezTo>
                        <a:pt x="288603" y="86875"/>
                        <a:pt x="289455" y="72075"/>
                        <a:pt x="291548" y="57426"/>
                      </a:cubicBezTo>
                      <a:cubicBezTo>
                        <a:pt x="292407" y="51416"/>
                        <a:pt x="294648" y="33829"/>
                        <a:pt x="295965" y="39756"/>
                      </a:cubicBezTo>
                      <a:cubicBezTo>
                        <a:pt x="300129" y="58497"/>
                        <a:pt x="298910" y="78040"/>
                        <a:pt x="300382" y="97182"/>
                      </a:cubicBezTo>
                      <a:cubicBezTo>
                        <a:pt x="310689" y="91292"/>
                        <a:pt x="322480" y="87454"/>
                        <a:pt x="331304" y="79513"/>
                      </a:cubicBezTo>
                      <a:cubicBezTo>
                        <a:pt x="337686" y="73769"/>
                        <a:pt x="340296" y="49971"/>
                        <a:pt x="344556" y="57426"/>
                      </a:cubicBezTo>
                      <a:cubicBezTo>
                        <a:pt x="353353" y="72821"/>
                        <a:pt x="345497" y="93048"/>
                        <a:pt x="348974" y="110435"/>
                      </a:cubicBezTo>
                      <a:cubicBezTo>
                        <a:pt x="350015" y="115641"/>
                        <a:pt x="354863" y="119270"/>
                        <a:pt x="357808" y="123687"/>
                      </a:cubicBezTo>
                      <a:cubicBezTo>
                        <a:pt x="363698" y="116325"/>
                        <a:pt x="370248" y="109445"/>
                        <a:pt x="375478" y="101600"/>
                      </a:cubicBezTo>
                      <a:cubicBezTo>
                        <a:pt x="384144" y="88601"/>
                        <a:pt x="388359" y="71792"/>
                        <a:pt x="393148" y="57426"/>
                      </a:cubicBezTo>
                      <a:cubicBezTo>
                        <a:pt x="394620" y="70678"/>
                        <a:pt x="395911" y="83951"/>
                        <a:pt x="397565" y="97182"/>
                      </a:cubicBezTo>
                      <a:cubicBezTo>
                        <a:pt x="398856" y="107514"/>
                        <a:pt x="398115" y="118437"/>
                        <a:pt x="401982" y="128104"/>
                      </a:cubicBezTo>
                      <a:cubicBezTo>
                        <a:pt x="404302" y="133904"/>
                        <a:pt x="410817" y="136939"/>
                        <a:pt x="415235" y="141356"/>
                      </a:cubicBezTo>
                      <a:cubicBezTo>
                        <a:pt x="418180" y="133994"/>
                        <a:pt x="421562" y="126791"/>
                        <a:pt x="424069" y="119269"/>
                      </a:cubicBezTo>
                      <a:cubicBezTo>
                        <a:pt x="430402" y="100269"/>
                        <a:pt x="425442" y="73484"/>
                        <a:pt x="441739" y="61843"/>
                      </a:cubicBezTo>
                      <a:cubicBezTo>
                        <a:pt x="451976" y="54531"/>
                        <a:pt x="450574" y="85402"/>
                        <a:pt x="454991" y="97182"/>
                      </a:cubicBezTo>
                      <a:cubicBezTo>
                        <a:pt x="462353" y="91292"/>
                        <a:pt x="472641" y="87832"/>
                        <a:pt x="477078" y="79513"/>
                      </a:cubicBezTo>
                      <a:cubicBezTo>
                        <a:pt x="484979" y="64699"/>
                        <a:pt x="476899" y="20848"/>
                        <a:pt x="490330" y="30921"/>
                      </a:cubicBezTo>
                      <a:cubicBezTo>
                        <a:pt x="506864" y="43321"/>
                        <a:pt x="491156" y="72412"/>
                        <a:pt x="494748" y="92765"/>
                      </a:cubicBezTo>
                      <a:cubicBezTo>
                        <a:pt x="495671" y="97993"/>
                        <a:pt x="500637" y="101600"/>
                        <a:pt x="503582" y="106017"/>
                      </a:cubicBezTo>
                      <a:cubicBezTo>
                        <a:pt x="542715" y="47320"/>
                        <a:pt x="500061" y="98206"/>
                        <a:pt x="530087" y="132521"/>
                      </a:cubicBezTo>
                      <a:cubicBezTo>
                        <a:pt x="536296" y="139616"/>
                        <a:pt x="544812" y="120742"/>
                        <a:pt x="552174" y="114852"/>
                      </a:cubicBezTo>
                      <a:cubicBezTo>
                        <a:pt x="556591" y="103072"/>
                        <a:pt x="562375" y="91718"/>
                        <a:pt x="565426" y="79513"/>
                      </a:cubicBezTo>
                      <a:cubicBezTo>
                        <a:pt x="582573" y="10923"/>
                        <a:pt x="569024" y="-44198"/>
                        <a:pt x="583095" y="145774"/>
                      </a:cubicBezTo>
                      <a:cubicBezTo>
                        <a:pt x="588985" y="131049"/>
                        <a:pt x="595750" y="116645"/>
                        <a:pt x="600765" y="101600"/>
                      </a:cubicBezTo>
                      <a:cubicBezTo>
                        <a:pt x="623228" y="34213"/>
                        <a:pt x="595033" y="95397"/>
                        <a:pt x="622852" y="39756"/>
                      </a:cubicBezTo>
                      <a:cubicBezTo>
                        <a:pt x="631111" y="138877"/>
                        <a:pt x="612983" y="84318"/>
                        <a:pt x="649356" y="70678"/>
                      </a:cubicBezTo>
                      <a:cubicBezTo>
                        <a:pt x="654327" y="68814"/>
                        <a:pt x="658191" y="76568"/>
                        <a:pt x="662608" y="79513"/>
                      </a:cubicBezTo>
                      <a:cubicBezTo>
                        <a:pt x="674493" y="76541"/>
                        <a:pt x="688051" y="74509"/>
                        <a:pt x="697948" y="66261"/>
                      </a:cubicBezTo>
                      <a:cubicBezTo>
                        <a:pt x="702027" y="62862"/>
                        <a:pt x="703837" y="57426"/>
                        <a:pt x="706782" y="53008"/>
                      </a:cubicBezTo>
                      <a:cubicBezTo>
                        <a:pt x="716733" y="82860"/>
                        <a:pt x="708024" y="53490"/>
                        <a:pt x="715617" y="110435"/>
                      </a:cubicBezTo>
                      <a:cubicBezTo>
                        <a:pt x="716609" y="117877"/>
                        <a:pt x="718562" y="125159"/>
                        <a:pt x="720035" y="132521"/>
                      </a:cubicBezTo>
                      <a:cubicBezTo>
                        <a:pt x="724452" y="122214"/>
                        <a:pt x="729410" y="112122"/>
                        <a:pt x="733287" y="101600"/>
                      </a:cubicBezTo>
                      <a:cubicBezTo>
                        <a:pt x="739726" y="84123"/>
                        <a:pt x="732692" y="44939"/>
                        <a:pt x="750956" y="48591"/>
                      </a:cubicBezTo>
                      <a:cubicBezTo>
                        <a:pt x="769782" y="52356"/>
                        <a:pt x="753901" y="86875"/>
                        <a:pt x="755374" y="106017"/>
                      </a:cubicBezTo>
                      <a:cubicBezTo>
                        <a:pt x="762736" y="100127"/>
                        <a:pt x="770366" y="94557"/>
                        <a:pt x="777461" y="88348"/>
                      </a:cubicBezTo>
                      <a:cubicBezTo>
                        <a:pt x="782163" y="84234"/>
                        <a:pt x="784786" y="73120"/>
                        <a:pt x="790713" y="75095"/>
                      </a:cubicBezTo>
                      <a:cubicBezTo>
                        <a:pt x="798858" y="77810"/>
                        <a:pt x="799548" y="89820"/>
                        <a:pt x="803965" y="97182"/>
                      </a:cubicBezTo>
                      <a:cubicBezTo>
                        <a:pt x="812800" y="94237"/>
                        <a:pt x="822328" y="83825"/>
                        <a:pt x="830469" y="88348"/>
                      </a:cubicBezTo>
                      <a:cubicBezTo>
                        <a:pt x="837396" y="92196"/>
                        <a:pt x="850726" y="143785"/>
                        <a:pt x="852556" y="150191"/>
                      </a:cubicBezTo>
                      <a:cubicBezTo>
                        <a:pt x="880499" y="122249"/>
                        <a:pt x="884255" y="123348"/>
                        <a:pt x="901148" y="83930"/>
                      </a:cubicBezTo>
                      <a:cubicBezTo>
                        <a:pt x="904106" y="77029"/>
                        <a:pt x="904093" y="69205"/>
                        <a:pt x="905565" y="61843"/>
                      </a:cubicBezTo>
                      <a:cubicBezTo>
                        <a:pt x="907037" y="76568"/>
                        <a:pt x="909982" y="91219"/>
                        <a:pt x="909982" y="106017"/>
                      </a:cubicBezTo>
                      <a:cubicBezTo>
                        <a:pt x="909982" y="110673"/>
                        <a:pt x="902859" y="123058"/>
                        <a:pt x="905565" y="119269"/>
                      </a:cubicBezTo>
                      <a:cubicBezTo>
                        <a:pt x="915546" y="105296"/>
                        <a:pt x="923234" y="89820"/>
                        <a:pt x="932069" y="75095"/>
                      </a:cubicBezTo>
                      <a:cubicBezTo>
                        <a:pt x="933542" y="85402"/>
                        <a:pt x="926075" y="106017"/>
                        <a:pt x="936487" y="106017"/>
                      </a:cubicBezTo>
                      <a:cubicBezTo>
                        <a:pt x="965370" y="106017"/>
                        <a:pt x="947091" y="39774"/>
                        <a:pt x="958574" y="97182"/>
                      </a:cubicBezTo>
                      <a:cubicBezTo>
                        <a:pt x="994822" y="46436"/>
                        <a:pt x="972285" y="63220"/>
                        <a:pt x="985078" y="101600"/>
                      </a:cubicBezTo>
                      <a:cubicBezTo>
                        <a:pt x="987406" y="108584"/>
                        <a:pt x="993913" y="113379"/>
                        <a:pt x="998330" y="119269"/>
                      </a:cubicBezTo>
                      <a:cubicBezTo>
                        <a:pt x="1002747" y="117797"/>
                        <a:pt x="1008673" y="118488"/>
                        <a:pt x="1011582" y="114852"/>
                      </a:cubicBezTo>
                      <a:cubicBezTo>
                        <a:pt x="1041635" y="77285"/>
                        <a:pt x="1026759" y="54366"/>
                        <a:pt x="1042504" y="101600"/>
                      </a:cubicBezTo>
                      <a:cubicBezTo>
                        <a:pt x="1049866" y="92765"/>
                        <a:pt x="1058417" y="84798"/>
                        <a:pt x="1064591" y="75095"/>
                      </a:cubicBezTo>
                      <a:cubicBezTo>
                        <a:pt x="1082790" y="46496"/>
                        <a:pt x="1065532" y="21430"/>
                        <a:pt x="1086678" y="106017"/>
                      </a:cubicBezTo>
                      <a:cubicBezTo>
                        <a:pt x="1150076" y="55301"/>
                        <a:pt x="1072400" y="105474"/>
                        <a:pt x="1122017" y="110435"/>
                      </a:cubicBezTo>
                      <a:cubicBezTo>
                        <a:pt x="1133830" y="111616"/>
                        <a:pt x="1142632" y="98655"/>
                        <a:pt x="1152939" y="92765"/>
                      </a:cubicBezTo>
                      <a:cubicBezTo>
                        <a:pt x="1171332" y="9996"/>
                        <a:pt x="1152334" y="65655"/>
                        <a:pt x="1170608" y="83930"/>
                      </a:cubicBezTo>
                      <a:cubicBezTo>
                        <a:pt x="1176941" y="90264"/>
                        <a:pt x="1188278" y="86875"/>
                        <a:pt x="1197113" y="88348"/>
                      </a:cubicBezTo>
                      <a:cubicBezTo>
                        <a:pt x="1241885" y="21187"/>
                        <a:pt x="1192367" y="82703"/>
                        <a:pt x="1219200" y="92765"/>
                      </a:cubicBezTo>
                      <a:cubicBezTo>
                        <a:pt x="1230316" y="96933"/>
                        <a:pt x="1239815" y="80985"/>
                        <a:pt x="1250122" y="75095"/>
                      </a:cubicBezTo>
                      <a:cubicBezTo>
                        <a:pt x="1277873" y="130599"/>
                        <a:pt x="1258812" y="128838"/>
                        <a:pt x="1303130" y="97182"/>
                      </a:cubicBezTo>
                      <a:cubicBezTo>
                        <a:pt x="1351168" y="9115"/>
                        <a:pt x="1315380" y="53735"/>
                        <a:pt x="1334052" y="106017"/>
                      </a:cubicBezTo>
                      <a:cubicBezTo>
                        <a:pt x="1336094" y="111735"/>
                        <a:pt x="1345832" y="108962"/>
                        <a:pt x="1351722" y="110435"/>
                      </a:cubicBezTo>
                      <a:cubicBezTo>
                        <a:pt x="1401576" y="35650"/>
                        <a:pt x="1332107" y="123687"/>
                        <a:pt x="1387061" y="123687"/>
                      </a:cubicBezTo>
                      <a:cubicBezTo>
                        <a:pt x="1410317" y="123687"/>
                        <a:pt x="1432875" y="81197"/>
                        <a:pt x="1444487" y="61843"/>
                      </a:cubicBezTo>
                      <a:cubicBezTo>
                        <a:pt x="1447432" y="76568"/>
                        <a:pt x="1448906" y="91665"/>
                        <a:pt x="1453322" y="106017"/>
                      </a:cubicBezTo>
                      <a:cubicBezTo>
                        <a:pt x="1454883" y="111091"/>
                        <a:pt x="1457604" y="122000"/>
                        <a:pt x="1462156" y="119269"/>
                      </a:cubicBezTo>
                      <a:cubicBezTo>
                        <a:pt x="1477360" y="110147"/>
                        <a:pt x="1485715" y="92765"/>
                        <a:pt x="1497495" y="79513"/>
                      </a:cubicBezTo>
                      <a:cubicBezTo>
                        <a:pt x="1518200" y="131274"/>
                        <a:pt x="1490357" y="78666"/>
                        <a:pt x="1532835" y="57426"/>
                      </a:cubicBezTo>
                      <a:cubicBezTo>
                        <a:pt x="1541164" y="53261"/>
                        <a:pt x="1538724" y="75095"/>
                        <a:pt x="1541669" y="83930"/>
                      </a:cubicBezTo>
                      <a:cubicBezTo>
                        <a:pt x="1551976" y="82458"/>
                        <a:pt x="1563076" y="83742"/>
                        <a:pt x="1572591" y="79513"/>
                      </a:cubicBezTo>
                      <a:cubicBezTo>
                        <a:pt x="1577442" y="77357"/>
                        <a:pt x="1576389" y="64582"/>
                        <a:pt x="1581426" y="66261"/>
                      </a:cubicBezTo>
                      <a:cubicBezTo>
                        <a:pt x="1587185" y="68181"/>
                        <a:pt x="1584526" y="78004"/>
                        <a:pt x="1585843" y="83930"/>
                      </a:cubicBezTo>
                      <a:cubicBezTo>
                        <a:pt x="1587472" y="91259"/>
                        <a:pt x="1588788" y="98655"/>
                        <a:pt x="1590261" y="106017"/>
                      </a:cubicBezTo>
                      <a:cubicBezTo>
                        <a:pt x="1599096" y="98655"/>
                        <a:pt x="1609483" y="92831"/>
                        <a:pt x="1616765" y="83930"/>
                      </a:cubicBezTo>
                      <a:cubicBezTo>
                        <a:pt x="1640318" y="55143"/>
                        <a:pt x="1624240" y="22766"/>
                        <a:pt x="1638852" y="110435"/>
                      </a:cubicBezTo>
                      <a:cubicBezTo>
                        <a:pt x="1649159" y="107490"/>
                        <a:pt x="1659374" y="99000"/>
                        <a:pt x="1669774" y="101600"/>
                      </a:cubicBezTo>
                      <a:cubicBezTo>
                        <a:pt x="1675664" y="103072"/>
                        <a:pt x="1672523" y="113432"/>
                        <a:pt x="1674191" y="119269"/>
                      </a:cubicBezTo>
                      <a:cubicBezTo>
                        <a:pt x="1675470" y="123746"/>
                        <a:pt x="1677136" y="128104"/>
                        <a:pt x="1678608" y="132521"/>
                      </a:cubicBezTo>
                      <a:cubicBezTo>
                        <a:pt x="1687443" y="119269"/>
                        <a:pt x="1691190" y="100500"/>
                        <a:pt x="1705113" y="92765"/>
                      </a:cubicBezTo>
                      <a:cubicBezTo>
                        <a:pt x="1711549" y="89190"/>
                        <a:pt x="1715375" y="103707"/>
                        <a:pt x="1718365" y="110435"/>
                      </a:cubicBezTo>
                      <a:cubicBezTo>
                        <a:pt x="1721414" y="117296"/>
                        <a:pt x="1721310" y="125159"/>
                        <a:pt x="1722782" y="132521"/>
                      </a:cubicBezTo>
                      <a:cubicBezTo>
                        <a:pt x="1733089" y="125159"/>
                        <a:pt x="1745878" y="120395"/>
                        <a:pt x="1753704" y="110435"/>
                      </a:cubicBezTo>
                      <a:cubicBezTo>
                        <a:pt x="1793615" y="59640"/>
                        <a:pt x="1751082" y="77441"/>
                        <a:pt x="1784626" y="66261"/>
                      </a:cubicBezTo>
                      <a:cubicBezTo>
                        <a:pt x="1791493" y="67634"/>
                        <a:pt x="1814909" y="69402"/>
                        <a:pt x="1819965" y="79513"/>
                      </a:cubicBezTo>
                      <a:cubicBezTo>
                        <a:pt x="1828295" y="96172"/>
                        <a:pt x="1831095" y="115082"/>
                        <a:pt x="1837635" y="132521"/>
                      </a:cubicBezTo>
                      <a:cubicBezTo>
                        <a:pt x="1839947" y="138687"/>
                        <a:pt x="1843524" y="144301"/>
                        <a:pt x="1846469" y="150191"/>
                      </a:cubicBezTo>
                      <a:cubicBezTo>
                        <a:pt x="1864139" y="128104"/>
                        <a:pt x="1883257" y="107102"/>
                        <a:pt x="1899478" y="83930"/>
                      </a:cubicBezTo>
                      <a:cubicBezTo>
                        <a:pt x="1914249" y="62829"/>
                        <a:pt x="1917148" y="4417"/>
                        <a:pt x="1939235" y="17669"/>
                      </a:cubicBezTo>
                      <a:cubicBezTo>
                        <a:pt x="1965780" y="33597"/>
                        <a:pt x="1942180" y="79513"/>
                        <a:pt x="1943652" y="110435"/>
                      </a:cubicBezTo>
                      <a:cubicBezTo>
                        <a:pt x="1952487" y="97183"/>
                        <a:pt x="1961090" y="83773"/>
                        <a:pt x="1970156" y="70678"/>
                      </a:cubicBezTo>
                      <a:cubicBezTo>
                        <a:pt x="1974347" y="64625"/>
                        <a:pt x="1980892" y="46089"/>
                        <a:pt x="1983408" y="53008"/>
                      </a:cubicBezTo>
                      <a:cubicBezTo>
                        <a:pt x="1990973" y="73811"/>
                        <a:pt x="1986353" y="97182"/>
                        <a:pt x="1987826" y="119269"/>
                      </a:cubicBezTo>
                      <a:cubicBezTo>
                        <a:pt x="1995188" y="113379"/>
                        <a:pt x="2003246" y="108267"/>
                        <a:pt x="2009913" y="101600"/>
                      </a:cubicBezTo>
                      <a:cubicBezTo>
                        <a:pt x="2033349" y="78164"/>
                        <a:pt x="2017416" y="66682"/>
                        <a:pt x="2036417" y="123687"/>
                      </a:cubicBezTo>
                      <a:cubicBezTo>
                        <a:pt x="2046724" y="120742"/>
                        <a:pt x="2058525" y="120954"/>
                        <a:pt x="2067339" y="114852"/>
                      </a:cubicBezTo>
                      <a:cubicBezTo>
                        <a:pt x="2105223" y="88624"/>
                        <a:pt x="2087439" y="58316"/>
                        <a:pt x="2102678" y="119269"/>
                      </a:cubicBezTo>
                      <a:cubicBezTo>
                        <a:pt x="2114458" y="116324"/>
                        <a:pt x="2126809" y="115105"/>
                        <a:pt x="2138017" y="110435"/>
                      </a:cubicBezTo>
                      <a:cubicBezTo>
                        <a:pt x="2168482" y="97741"/>
                        <a:pt x="2150523" y="73944"/>
                        <a:pt x="2164522" y="136939"/>
                      </a:cubicBezTo>
                      <a:cubicBezTo>
                        <a:pt x="2173357" y="132522"/>
                        <a:pt x="2181198" y="122704"/>
                        <a:pt x="2191026" y="123687"/>
                      </a:cubicBezTo>
                      <a:cubicBezTo>
                        <a:pt x="2199314" y="124516"/>
                        <a:pt x="2201084" y="144739"/>
                        <a:pt x="2208695" y="141356"/>
                      </a:cubicBezTo>
                      <a:cubicBezTo>
                        <a:pt x="2215271" y="138433"/>
                        <a:pt x="2233577" y="100428"/>
                        <a:pt x="2239617" y="88348"/>
                      </a:cubicBezTo>
                      <a:cubicBezTo>
                        <a:pt x="2241090" y="101600"/>
                        <a:pt x="2230835" y="126219"/>
                        <a:pt x="2244035" y="128104"/>
                      </a:cubicBezTo>
                      <a:cubicBezTo>
                        <a:pt x="2258612" y="130186"/>
                        <a:pt x="2262963" y="105391"/>
                        <a:pt x="2270539" y="92765"/>
                      </a:cubicBezTo>
                      <a:cubicBezTo>
                        <a:pt x="2280703" y="75825"/>
                        <a:pt x="2288208" y="57426"/>
                        <a:pt x="2297043" y="39756"/>
                      </a:cubicBezTo>
                      <a:cubicBezTo>
                        <a:pt x="2311604" y="107709"/>
                        <a:pt x="2295387" y="116507"/>
                        <a:pt x="2323548" y="88348"/>
                      </a:cubicBezTo>
                      <a:cubicBezTo>
                        <a:pt x="2326493" y="97183"/>
                        <a:pt x="2323291" y="112832"/>
                        <a:pt x="2332382" y="114852"/>
                      </a:cubicBezTo>
                      <a:cubicBezTo>
                        <a:pt x="2356687" y="120253"/>
                        <a:pt x="2396819" y="51099"/>
                        <a:pt x="2398643" y="48591"/>
                      </a:cubicBezTo>
                      <a:cubicBezTo>
                        <a:pt x="2404533" y="57426"/>
                        <a:pt x="2407614" y="69006"/>
                        <a:pt x="2416313" y="75095"/>
                      </a:cubicBezTo>
                      <a:cubicBezTo>
                        <a:pt x="2423650" y="80231"/>
                        <a:pt x="2434257" y="76879"/>
                        <a:pt x="2442817" y="79513"/>
                      </a:cubicBezTo>
                      <a:cubicBezTo>
                        <a:pt x="2453535" y="82811"/>
                        <a:pt x="2463432" y="88348"/>
                        <a:pt x="2473739" y="92765"/>
                      </a:cubicBezTo>
                      <a:cubicBezTo>
                        <a:pt x="2478156" y="103072"/>
                        <a:pt x="2476172" y="120736"/>
                        <a:pt x="2486991" y="123687"/>
                      </a:cubicBezTo>
                      <a:cubicBezTo>
                        <a:pt x="2508743" y="129619"/>
                        <a:pt x="2525704" y="101519"/>
                        <a:pt x="2535582" y="88348"/>
                      </a:cubicBezTo>
                      <a:cubicBezTo>
                        <a:pt x="2571664" y="148481"/>
                        <a:pt x="2511619" y="65002"/>
                        <a:pt x="2606261" y="83930"/>
                      </a:cubicBezTo>
                      <a:cubicBezTo>
                        <a:pt x="2623886" y="87455"/>
                        <a:pt x="2637182" y="128104"/>
                        <a:pt x="2637182" y="128104"/>
                      </a:cubicBezTo>
                      <a:cubicBezTo>
                        <a:pt x="2646017" y="122214"/>
                        <a:pt x="2654988" y="116524"/>
                        <a:pt x="2663687" y="110435"/>
                      </a:cubicBezTo>
                      <a:cubicBezTo>
                        <a:pt x="2669718" y="106213"/>
                        <a:pt x="2674771" y="93890"/>
                        <a:pt x="2681356" y="97182"/>
                      </a:cubicBezTo>
                      <a:cubicBezTo>
                        <a:pt x="2691974" y="102491"/>
                        <a:pt x="2693136" y="117797"/>
                        <a:pt x="2699026" y="128104"/>
                      </a:cubicBezTo>
                      <a:cubicBezTo>
                        <a:pt x="2700498" y="119269"/>
                        <a:pt x="2695432" y="105606"/>
                        <a:pt x="2703443" y="101600"/>
                      </a:cubicBezTo>
                      <a:cubicBezTo>
                        <a:pt x="2704813" y="100915"/>
                        <a:pt x="2723477" y="129442"/>
                        <a:pt x="2725530" y="132521"/>
                      </a:cubicBezTo>
                      <a:cubicBezTo>
                        <a:pt x="2737310" y="117797"/>
                        <a:pt x="2749372" y="103294"/>
                        <a:pt x="2760869" y="88348"/>
                      </a:cubicBezTo>
                      <a:cubicBezTo>
                        <a:pt x="2764106" y="84140"/>
                        <a:pt x="2765384" y="78181"/>
                        <a:pt x="2769704" y="75095"/>
                      </a:cubicBezTo>
                      <a:cubicBezTo>
                        <a:pt x="2776156" y="70486"/>
                        <a:pt x="2784429" y="69206"/>
                        <a:pt x="2791791" y="66261"/>
                      </a:cubicBezTo>
                      <a:cubicBezTo>
                        <a:pt x="2794736" y="95710"/>
                        <a:pt x="2776543" y="137406"/>
                        <a:pt x="2800626" y="154608"/>
                      </a:cubicBezTo>
                      <a:cubicBezTo>
                        <a:pt x="2819571" y="168140"/>
                        <a:pt x="2815065" y="110337"/>
                        <a:pt x="2822713" y="88348"/>
                      </a:cubicBezTo>
                      <a:cubicBezTo>
                        <a:pt x="2826846" y="76465"/>
                        <a:pt x="2831548" y="64788"/>
                        <a:pt x="2835965" y="53008"/>
                      </a:cubicBezTo>
                      <a:cubicBezTo>
                        <a:pt x="2837437" y="72150"/>
                        <a:pt x="2838262" y="91354"/>
                        <a:pt x="2840382" y="110435"/>
                      </a:cubicBezTo>
                      <a:cubicBezTo>
                        <a:pt x="2841211" y="117897"/>
                        <a:pt x="2840295" y="138527"/>
                        <a:pt x="2844800" y="132521"/>
                      </a:cubicBezTo>
                      <a:cubicBezTo>
                        <a:pt x="2851305" y="123848"/>
                        <a:pt x="2874430" y="52465"/>
                        <a:pt x="2880139" y="35339"/>
                      </a:cubicBezTo>
                      <a:cubicBezTo>
                        <a:pt x="2881611" y="57426"/>
                        <a:pt x="2882921" y="79524"/>
                        <a:pt x="2884556" y="101600"/>
                      </a:cubicBezTo>
                      <a:cubicBezTo>
                        <a:pt x="2885866" y="119282"/>
                        <a:pt x="2871773" y="150308"/>
                        <a:pt x="2888974" y="154608"/>
                      </a:cubicBezTo>
                      <a:cubicBezTo>
                        <a:pt x="2906411" y="158967"/>
                        <a:pt x="2909588" y="125159"/>
                        <a:pt x="2919895" y="110435"/>
                      </a:cubicBezTo>
                      <a:cubicBezTo>
                        <a:pt x="2921368" y="131049"/>
                        <a:pt x="2904706" y="165743"/>
                        <a:pt x="2924313" y="172278"/>
                      </a:cubicBezTo>
                      <a:cubicBezTo>
                        <a:pt x="2942473" y="178331"/>
                        <a:pt x="2927518" y="122416"/>
                        <a:pt x="2946400" y="119269"/>
                      </a:cubicBezTo>
                      <a:cubicBezTo>
                        <a:pt x="2962443" y="116595"/>
                        <a:pt x="2949345" y="151664"/>
                        <a:pt x="2950817" y="167861"/>
                      </a:cubicBezTo>
                      <a:cubicBezTo>
                        <a:pt x="2962522" y="156156"/>
                        <a:pt x="2974810" y="140403"/>
                        <a:pt x="2990574" y="132521"/>
                      </a:cubicBezTo>
                      <a:cubicBezTo>
                        <a:pt x="2994739" y="130439"/>
                        <a:pt x="2999409" y="129576"/>
                        <a:pt x="3003826" y="128104"/>
                      </a:cubicBezTo>
                      <a:cubicBezTo>
                        <a:pt x="3011188" y="129576"/>
                        <a:pt x="3018790" y="134895"/>
                        <a:pt x="3025913" y="132521"/>
                      </a:cubicBezTo>
                      <a:cubicBezTo>
                        <a:pt x="3033815" y="129887"/>
                        <a:pt x="3035304" y="115772"/>
                        <a:pt x="3043582" y="114852"/>
                      </a:cubicBezTo>
                      <a:cubicBezTo>
                        <a:pt x="3052115" y="113904"/>
                        <a:pt x="3057823" y="124617"/>
                        <a:pt x="3065669" y="128104"/>
                      </a:cubicBezTo>
                      <a:cubicBezTo>
                        <a:pt x="3071217" y="130570"/>
                        <a:pt x="3077449" y="131049"/>
                        <a:pt x="3083339" y="132521"/>
                      </a:cubicBezTo>
                      <a:cubicBezTo>
                        <a:pt x="3087756" y="125159"/>
                        <a:pt x="3090520" y="116506"/>
                        <a:pt x="3096591" y="110435"/>
                      </a:cubicBezTo>
                      <a:cubicBezTo>
                        <a:pt x="3099884" y="107142"/>
                        <a:pt x="3106550" y="102725"/>
                        <a:pt x="3109843" y="106017"/>
                      </a:cubicBezTo>
                      <a:cubicBezTo>
                        <a:pt x="3116428" y="112602"/>
                        <a:pt x="3115733" y="123686"/>
                        <a:pt x="3118678" y="132521"/>
                      </a:cubicBezTo>
                      <a:cubicBezTo>
                        <a:pt x="3128985" y="125159"/>
                        <a:pt x="3140643" y="119392"/>
                        <a:pt x="3149600" y="110435"/>
                      </a:cubicBezTo>
                      <a:cubicBezTo>
                        <a:pt x="3157108" y="102927"/>
                        <a:pt x="3158774" y="90301"/>
                        <a:pt x="3167269" y="83930"/>
                      </a:cubicBezTo>
                      <a:cubicBezTo>
                        <a:pt x="3183073" y="72077"/>
                        <a:pt x="3220278" y="57426"/>
                        <a:pt x="3220278" y="57426"/>
                      </a:cubicBezTo>
                      <a:cubicBezTo>
                        <a:pt x="3227640" y="69206"/>
                        <a:pt x="3235713" y="80570"/>
                        <a:pt x="3242365" y="92765"/>
                      </a:cubicBezTo>
                      <a:cubicBezTo>
                        <a:pt x="3244595" y="96853"/>
                        <a:pt x="3245053" y="101694"/>
                        <a:pt x="3246782" y="106017"/>
                      </a:cubicBezTo>
                      <a:cubicBezTo>
                        <a:pt x="3250947" y="116429"/>
                        <a:pt x="3254265" y="127323"/>
                        <a:pt x="3260035" y="136939"/>
                      </a:cubicBezTo>
                      <a:cubicBezTo>
                        <a:pt x="3263249" y="142296"/>
                        <a:pt x="3268870" y="145774"/>
                        <a:pt x="3273287" y="150191"/>
                      </a:cubicBezTo>
                      <a:cubicBezTo>
                        <a:pt x="3296760" y="136108"/>
                        <a:pt x="3302877" y="134866"/>
                        <a:pt x="3321878" y="110435"/>
                      </a:cubicBezTo>
                      <a:cubicBezTo>
                        <a:pt x="3324737" y="106759"/>
                        <a:pt x="3324823" y="101600"/>
                        <a:pt x="3326295" y="97182"/>
                      </a:cubicBezTo>
                      <a:cubicBezTo>
                        <a:pt x="3327768" y="119269"/>
                        <a:pt x="3317693" y="145541"/>
                        <a:pt x="3330713" y="163443"/>
                      </a:cubicBezTo>
                      <a:cubicBezTo>
                        <a:pt x="3337695" y="173044"/>
                        <a:pt x="3353694" y="154598"/>
                        <a:pt x="3361635" y="145774"/>
                      </a:cubicBezTo>
                      <a:cubicBezTo>
                        <a:pt x="3367865" y="138852"/>
                        <a:pt x="3367524" y="128104"/>
                        <a:pt x="3370469" y="119269"/>
                      </a:cubicBezTo>
                      <a:cubicBezTo>
                        <a:pt x="3395043" y="156129"/>
                        <a:pt x="3354800" y="105213"/>
                        <a:pt x="3427895" y="110435"/>
                      </a:cubicBezTo>
                      <a:cubicBezTo>
                        <a:pt x="3437747" y="111139"/>
                        <a:pt x="3435221" y="129037"/>
                        <a:pt x="3441148" y="136939"/>
                      </a:cubicBezTo>
                      <a:cubicBezTo>
                        <a:pt x="3444333" y="141186"/>
                        <a:pt x="3449983" y="142829"/>
                        <a:pt x="3454400" y="145774"/>
                      </a:cubicBezTo>
                      <a:cubicBezTo>
                        <a:pt x="3461762" y="144301"/>
                        <a:pt x="3471178" y="146665"/>
                        <a:pt x="3476487" y="141356"/>
                      </a:cubicBezTo>
                      <a:cubicBezTo>
                        <a:pt x="3503972" y="113870"/>
                        <a:pt x="3484830" y="87366"/>
                        <a:pt x="3502991" y="123687"/>
                      </a:cubicBezTo>
                      <a:cubicBezTo>
                        <a:pt x="3510353" y="116325"/>
                        <a:pt x="3518222" y="109436"/>
                        <a:pt x="3525078" y="101600"/>
                      </a:cubicBezTo>
                      <a:cubicBezTo>
                        <a:pt x="3528574" y="97605"/>
                        <a:pt x="3529835" y="84949"/>
                        <a:pt x="3533913" y="88348"/>
                      </a:cubicBezTo>
                      <a:cubicBezTo>
                        <a:pt x="3544030" y="96779"/>
                        <a:pt x="3545692" y="111907"/>
                        <a:pt x="3551582" y="123687"/>
                      </a:cubicBezTo>
                      <a:cubicBezTo>
                        <a:pt x="3639679" y="85932"/>
                        <a:pt x="3526095" y="138097"/>
                        <a:pt x="3609008" y="88348"/>
                      </a:cubicBezTo>
                      <a:cubicBezTo>
                        <a:pt x="3614214" y="85224"/>
                        <a:pt x="3620699" y="84985"/>
                        <a:pt x="3626678" y="83930"/>
                      </a:cubicBezTo>
                      <a:cubicBezTo>
                        <a:pt x="3645750" y="80564"/>
                        <a:pt x="3664962" y="78040"/>
                        <a:pt x="3684104" y="75095"/>
                      </a:cubicBezTo>
                      <a:cubicBezTo>
                        <a:pt x="3750943" y="8256"/>
                        <a:pt x="3671942" y="73682"/>
                        <a:pt x="3715026" y="97182"/>
                      </a:cubicBezTo>
                      <a:cubicBezTo>
                        <a:pt x="3721751" y="100850"/>
                        <a:pt x="3759110" y="75155"/>
                        <a:pt x="3772452" y="66261"/>
                      </a:cubicBezTo>
                      <a:cubicBezTo>
                        <a:pt x="3776869" y="73623"/>
                        <a:pt x="3778927" y="83077"/>
                        <a:pt x="3785704" y="88348"/>
                      </a:cubicBezTo>
                      <a:cubicBezTo>
                        <a:pt x="3816826" y="112553"/>
                        <a:pt x="3825246" y="84758"/>
                        <a:pt x="3851965" y="66261"/>
                      </a:cubicBezTo>
                      <a:cubicBezTo>
                        <a:pt x="3857379" y="62513"/>
                        <a:pt x="3863745" y="60371"/>
                        <a:pt x="3869635" y="57426"/>
                      </a:cubicBezTo>
                      <a:cubicBezTo>
                        <a:pt x="3876707" y="75107"/>
                        <a:pt x="3877963" y="86659"/>
                        <a:pt x="3896139" y="97182"/>
                      </a:cubicBezTo>
                      <a:cubicBezTo>
                        <a:pt x="3917233" y="109394"/>
                        <a:pt x="3962400" y="128104"/>
                        <a:pt x="3962400" y="128104"/>
                      </a:cubicBezTo>
                      <a:cubicBezTo>
                        <a:pt x="3969762" y="136939"/>
                        <a:pt x="3973000" y="155155"/>
                        <a:pt x="3984487" y="154608"/>
                      </a:cubicBezTo>
                      <a:cubicBezTo>
                        <a:pt x="4089322" y="149616"/>
                        <a:pt x="4030074" y="98596"/>
                        <a:pt x="4068417" y="136939"/>
                      </a:cubicBezTo>
                      <a:cubicBezTo>
                        <a:pt x="4126979" y="101803"/>
                        <a:pt x="4055126" y="136942"/>
                        <a:pt x="4112591" y="132521"/>
                      </a:cubicBezTo>
                      <a:cubicBezTo>
                        <a:pt x="4125135" y="131556"/>
                        <a:pt x="4135636" y="121941"/>
                        <a:pt x="4147930" y="119269"/>
                      </a:cubicBezTo>
                      <a:cubicBezTo>
                        <a:pt x="4169704" y="114536"/>
                        <a:pt x="4192104" y="113380"/>
                        <a:pt x="4214191" y="110435"/>
                      </a:cubicBezTo>
                      <a:cubicBezTo>
                        <a:pt x="4218608" y="101600"/>
                        <a:pt x="4218608" y="79513"/>
                        <a:pt x="4227443" y="83930"/>
                      </a:cubicBezTo>
                      <a:cubicBezTo>
                        <a:pt x="4238061" y="89239"/>
                        <a:pt x="4220839" y="114860"/>
                        <a:pt x="4231861" y="119269"/>
                      </a:cubicBezTo>
                      <a:cubicBezTo>
                        <a:pt x="4251195" y="127003"/>
                        <a:pt x="4273071" y="113249"/>
                        <a:pt x="4293704" y="110435"/>
                      </a:cubicBezTo>
                      <a:cubicBezTo>
                        <a:pt x="4305467" y="108831"/>
                        <a:pt x="4317263" y="107490"/>
                        <a:pt x="4329043" y="106017"/>
                      </a:cubicBezTo>
                      <a:cubicBezTo>
                        <a:pt x="4337216" y="109520"/>
                        <a:pt x="4368820" y="125577"/>
                        <a:pt x="4382052" y="123687"/>
                      </a:cubicBezTo>
                      <a:cubicBezTo>
                        <a:pt x="4386175" y="123098"/>
                        <a:pt x="4387942" y="117797"/>
                        <a:pt x="4390887" y="114852"/>
                      </a:cubicBezTo>
                    </a:path>
                  </a:pathLst>
                </a:custGeom>
                <a:noFill/>
                <a:ln w="3175">
                  <a:solidFill>
                    <a:schemeClr val="tx1">
                      <a:alpha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 dirty="0"/>
                </a:p>
              </p:txBody>
            </p:sp>
            <p:cxnSp>
              <p:nvCxnSpPr>
                <p:cNvPr id="172" name="Gerader Verbinder 99">
                  <a:extLst>
                    <a:ext uri="{FF2B5EF4-FFF2-40B4-BE49-F238E27FC236}">
                      <a16:creationId xmlns:a16="http://schemas.microsoft.com/office/drawing/2014/main" id="{9ABF6C13-BD1E-FF0F-C62D-0071380A6B0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96236" y="2781008"/>
                  <a:ext cx="0" cy="720000"/>
                </a:xfrm>
                <a:prstGeom prst="line">
                  <a:avLst/>
                </a:prstGeom>
                <a:ln w="38100">
                  <a:solidFill>
                    <a:schemeClr val="tx1">
                      <a:alpha val="4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3" name="Gerader Verbinder 100">
                  <a:extLst>
                    <a:ext uri="{FF2B5EF4-FFF2-40B4-BE49-F238E27FC236}">
                      <a16:creationId xmlns:a16="http://schemas.microsoft.com/office/drawing/2014/main" id="{12253759-CB7A-D683-7460-7C22260250F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9720215" y="3397483"/>
                  <a:ext cx="0" cy="72000"/>
                </a:xfrm>
                <a:prstGeom prst="line">
                  <a:avLst/>
                </a:prstGeom>
                <a:ln w="38100">
                  <a:solidFill>
                    <a:schemeClr val="tx1">
                      <a:alpha val="4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6" name="Gruppieren 30">
                <a:extLst>
                  <a:ext uri="{FF2B5EF4-FFF2-40B4-BE49-F238E27FC236}">
                    <a16:creationId xmlns:a16="http://schemas.microsoft.com/office/drawing/2014/main" id="{86CD5F8A-1C75-5659-4C58-7E20FD8BACA7}"/>
                  </a:ext>
                </a:extLst>
              </p:cNvPr>
              <p:cNvGrpSpPr/>
              <p:nvPr/>
            </p:nvGrpSpPr>
            <p:grpSpPr>
              <a:xfrm>
                <a:off x="6606367" y="4376367"/>
                <a:ext cx="5261916" cy="1156029"/>
                <a:chOff x="5375920" y="5400000"/>
                <a:chExt cx="5261916" cy="1156029"/>
              </a:xfrm>
            </p:grpSpPr>
            <p:cxnSp>
              <p:nvCxnSpPr>
                <p:cNvPr id="147" name="Gerade Verbindung mit Pfeil 149">
                  <a:extLst>
                    <a:ext uri="{FF2B5EF4-FFF2-40B4-BE49-F238E27FC236}">
                      <a16:creationId xmlns:a16="http://schemas.microsoft.com/office/drawing/2014/main" id="{E0CB18AF-2536-3C1E-29CE-E9D1BFAD9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6259067" y="5400000"/>
                  <a:ext cx="0" cy="108012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8" name="Gerade Verbindung mit Pfeil 150">
                  <a:extLst>
                    <a:ext uri="{FF2B5EF4-FFF2-40B4-BE49-F238E27FC236}">
                      <a16:creationId xmlns:a16="http://schemas.microsoft.com/office/drawing/2014/main" id="{A1A2B01F-A061-A57F-338F-E86A39F4713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6192391" y="6480000"/>
                  <a:ext cx="4445445" cy="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9" name="Gerader Verbinder 91">
                  <a:extLst>
                    <a:ext uri="{FF2B5EF4-FFF2-40B4-BE49-F238E27FC236}">
                      <a16:creationId xmlns:a16="http://schemas.microsoft.com/office/drawing/2014/main" id="{B72B1805-B6ED-4013-B69D-8475B0F98649}"/>
                    </a:ext>
                  </a:extLst>
                </p:cNvPr>
                <p:cNvCxnSpPr/>
                <p:nvPr/>
              </p:nvCxnSpPr>
              <p:spPr>
                <a:xfrm flipV="1">
                  <a:off x="6253200" y="5760000"/>
                  <a:ext cx="4373437" cy="0"/>
                </a:xfrm>
                <a:prstGeom prst="line">
                  <a:avLst/>
                </a:prstGeom>
                <a:ln w="6350">
                  <a:solidFill>
                    <a:schemeClr val="tx1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50" name="Textfeld 92">
                  <a:extLst>
                    <a:ext uri="{FF2B5EF4-FFF2-40B4-BE49-F238E27FC236}">
                      <a16:creationId xmlns:a16="http://schemas.microsoft.com/office/drawing/2014/main" id="{802B3C0F-DA7E-F183-20AC-17AF6EB390AC}"/>
                    </a:ext>
                  </a:extLst>
                </p:cNvPr>
                <p:cNvSpPr txBox="1"/>
                <p:nvPr/>
              </p:nvSpPr>
              <p:spPr>
                <a:xfrm>
                  <a:off x="5651678" y="6402149"/>
                  <a:ext cx="625768" cy="15388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algn="l"/>
                  <a:r>
                    <a:rPr lang="de-DE" sz="1000" dirty="0"/>
                    <a:t>0 </a:t>
                  </a:r>
                  <a:r>
                    <a:rPr lang="de-DE" sz="1000" dirty="0" err="1"/>
                    <a:t>photons</a:t>
                  </a:r>
                  <a:endParaRPr lang="de-DE" sz="1000" dirty="0"/>
                </a:p>
              </p:txBody>
            </p:sp>
            <p:sp>
              <p:nvSpPr>
                <p:cNvPr id="151" name="Textfeld 93">
                  <a:extLst>
                    <a:ext uri="{FF2B5EF4-FFF2-40B4-BE49-F238E27FC236}">
                      <a16:creationId xmlns:a16="http://schemas.microsoft.com/office/drawing/2014/main" id="{16C4F791-46B6-6524-08EC-78126F9B8275}"/>
                    </a:ext>
                  </a:extLst>
                </p:cNvPr>
                <p:cNvSpPr txBox="1"/>
                <p:nvPr/>
              </p:nvSpPr>
              <p:spPr>
                <a:xfrm>
                  <a:off x="5383064" y="6056930"/>
                  <a:ext cx="864000" cy="18000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algn="l"/>
                  <a:r>
                    <a:rPr lang="de-DE" sz="1000" dirty="0"/>
                    <a:t>1× 10</a:t>
                  </a:r>
                  <a:r>
                    <a:rPr lang="de-DE" sz="1000" baseline="30000" dirty="0"/>
                    <a:t>2 </a:t>
                  </a:r>
                  <a:r>
                    <a:rPr lang="de-DE" sz="1000" dirty="0" err="1"/>
                    <a:t>photons</a:t>
                  </a:r>
                  <a:endParaRPr lang="de-DE" sz="1000" dirty="0"/>
                </a:p>
              </p:txBody>
            </p:sp>
            <p:sp>
              <p:nvSpPr>
                <p:cNvPr id="152" name="Textfeld 94">
                  <a:extLst>
                    <a:ext uri="{FF2B5EF4-FFF2-40B4-BE49-F238E27FC236}">
                      <a16:creationId xmlns:a16="http://schemas.microsoft.com/office/drawing/2014/main" id="{BE80FD8E-CC25-B090-5EE6-5950609EC469}"/>
                    </a:ext>
                  </a:extLst>
                </p:cNvPr>
                <p:cNvSpPr txBox="1"/>
                <p:nvPr/>
              </p:nvSpPr>
              <p:spPr>
                <a:xfrm>
                  <a:off x="5375920" y="5674499"/>
                  <a:ext cx="864000" cy="18000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algn="l"/>
                  <a:r>
                    <a:rPr lang="de-DE" sz="1000" dirty="0"/>
                    <a:t>1× 10</a:t>
                  </a:r>
                  <a:r>
                    <a:rPr lang="de-DE" sz="1000" baseline="30000" dirty="0"/>
                    <a:t>4 </a:t>
                  </a:r>
                  <a:r>
                    <a:rPr lang="de-DE" sz="1000" dirty="0" err="1"/>
                    <a:t>photons</a:t>
                  </a:r>
                  <a:endParaRPr lang="de-DE" sz="1000" dirty="0"/>
                </a:p>
              </p:txBody>
            </p:sp>
            <p:cxnSp>
              <p:nvCxnSpPr>
                <p:cNvPr id="153" name="Gerader Verbinder 90">
                  <a:extLst>
                    <a:ext uri="{FF2B5EF4-FFF2-40B4-BE49-F238E27FC236}">
                      <a16:creationId xmlns:a16="http://schemas.microsoft.com/office/drawing/2014/main" id="{D2413FAB-0804-99A5-6BB0-2389F97AF794}"/>
                    </a:ext>
                  </a:extLst>
                </p:cNvPr>
                <p:cNvCxnSpPr/>
                <p:nvPr/>
              </p:nvCxnSpPr>
              <p:spPr>
                <a:xfrm flipV="1">
                  <a:off x="6253200" y="6120000"/>
                  <a:ext cx="4373437" cy="0"/>
                </a:xfrm>
                <a:prstGeom prst="line">
                  <a:avLst/>
                </a:prstGeom>
                <a:ln w="6350">
                  <a:solidFill>
                    <a:schemeClr val="tx1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54" name="Gruppieren 112">
                  <a:extLst>
                    <a:ext uri="{FF2B5EF4-FFF2-40B4-BE49-F238E27FC236}">
                      <a16:creationId xmlns:a16="http://schemas.microsoft.com/office/drawing/2014/main" id="{3F08B91C-9ABE-5A71-F519-393C73DAAA0C}"/>
                    </a:ext>
                  </a:extLst>
                </p:cNvPr>
                <p:cNvGrpSpPr/>
                <p:nvPr/>
              </p:nvGrpSpPr>
              <p:grpSpPr>
                <a:xfrm>
                  <a:off x="6695178" y="6096310"/>
                  <a:ext cx="427325" cy="398730"/>
                  <a:chOff x="6695178" y="6096310"/>
                  <a:chExt cx="427325" cy="398730"/>
                </a:xfrm>
              </p:grpSpPr>
              <p:sp>
                <p:nvSpPr>
                  <p:cNvPr id="165" name="Freihandform: Form 241">
                    <a:extLst>
                      <a:ext uri="{FF2B5EF4-FFF2-40B4-BE49-F238E27FC236}">
                        <a16:creationId xmlns:a16="http://schemas.microsoft.com/office/drawing/2014/main" id="{B7556F5A-1E72-4C2A-A218-343C3CCD8194}"/>
                      </a:ext>
                    </a:extLst>
                  </p:cNvPr>
                  <p:cNvSpPr/>
                  <p:nvPr/>
                </p:nvSpPr>
                <p:spPr>
                  <a:xfrm rot="21180000">
                    <a:off x="6695178" y="6459040"/>
                    <a:ext cx="144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cxnSp>
                <p:nvCxnSpPr>
                  <p:cNvPr id="166" name="Gerader Verbinder 316">
                    <a:extLst>
                      <a:ext uri="{FF2B5EF4-FFF2-40B4-BE49-F238E27FC236}">
                        <a16:creationId xmlns:a16="http://schemas.microsoft.com/office/drawing/2014/main" id="{BD7C658D-E384-1BC6-7F63-7EB1576DF51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6833381" y="6148637"/>
                    <a:ext cx="36000" cy="324000"/>
                  </a:xfrm>
                  <a:prstGeom prst="line">
                    <a:avLst/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67" name="Bogen 317">
                    <a:extLst>
                      <a:ext uri="{FF2B5EF4-FFF2-40B4-BE49-F238E27FC236}">
                        <a16:creationId xmlns:a16="http://schemas.microsoft.com/office/drawing/2014/main" id="{A08EDA3F-5AA9-EE14-20E2-1806DC625C7C}"/>
                      </a:ext>
                    </a:extLst>
                  </p:cNvPr>
                  <p:cNvSpPr/>
                  <p:nvPr/>
                </p:nvSpPr>
                <p:spPr>
                  <a:xfrm>
                    <a:off x="6852368" y="6124219"/>
                    <a:ext cx="172542" cy="180339"/>
                  </a:xfrm>
                  <a:prstGeom prst="arc">
                    <a:avLst>
                      <a:gd name="adj1" fmla="val 13183376"/>
                      <a:gd name="adj2" fmla="val 16569792"/>
                    </a:avLst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168" name="Freihandform: Form 318">
                    <a:extLst>
                      <a:ext uri="{FF2B5EF4-FFF2-40B4-BE49-F238E27FC236}">
                        <a16:creationId xmlns:a16="http://schemas.microsoft.com/office/drawing/2014/main" id="{C413220C-2647-DA7D-4899-E4F7F96787B5}"/>
                      </a:ext>
                    </a:extLst>
                  </p:cNvPr>
                  <p:cNvSpPr/>
                  <p:nvPr/>
                </p:nvSpPr>
                <p:spPr>
                  <a:xfrm rot="21300000">
                    <a:off x="6942503" y="6096310"/>
                    <a:ext cx="180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155" name="Gruppieren 113">
                  <a:extLst>
                    <a:ext uri="{FF2B5EF4-FFF2-40B4-BE49-F238E27FC236}">
                      <a16:creationId xmlns:a16="http://schemas.microsoft.com/office/drawing/2014/main" id="{ED78C817-A073-FE33-3077-836EC2A876D1}"/>
                    </a:ext>
                  </a:extLst>
                </p:cNvPr>
                <p:cNvGrpSpPr/>
                <p:nvPr/>
              </p:nvGrpSpPr>
              <p:grpSpPr>
                <a:xfrm>
                  <a:off x="8127790" y="5741032"/>
                  <a:ext cx="432087" cy="762742"/>
                  <a:chOff x="6776140" y="5751347"/>
                  <a:chExt cx="432087" cy="762742"/>
                </a:xfrm>
              </p:grpSpPr>
              <p:sp>
                <p:nvSpPr>
                  <p:cNvPr id="161" name="Freihandform: Form 114">
                    <a:extLst>
                      <a:ext uri="{FF2B5EF4-FFF2-40B4-BE49-F238E27FC236}">
                        <a16:creationId xmlns:a16="http://schemas.microsoft.com/office/drawing/2014/main" id="{CF08BB94-A0BC-704E-A763-E2B42F5E7EEE}"/>
                      </a:ext>
                    </a:extLst>
                  </p:cNvPr>
                  <p:cNvSpPr/>
                  <p:nvPr/>
                </p:nvSpPr>
                <p:spPr>
                  <a:xfrm rot="21180000">
                    <a:off x="6776140" y="6478089"/>
                    <a:ext cx="144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cxnSp>
                <p:nvCxnSpPr>
                  <p:cNvPr id="162" name="Gerader Verbinder 115">
                    <a:extLst>
                      <a:ext uri="{FF2B5EF4-FFF2-40B4-BE49-F238E27FC236}">
                        <a16:creationId xmlns:a16="http://schemas.microsoft.com/office/drawing/2014/main" id="{9A928034-625E-2B6B-FC2E-2567FDEDC308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6921486" y="5806055"/>
                    <a:ext cx="36000" cy="684000"/>
                  </a:xfrm>
                  <a:prstGeom prst="line">
                    <a:avLst/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63" name="Bogen 121">
                    <a:extLst>
                      <a:ext uri="{FF2B5EF4-FFF2-40B4-BE49-F238E27FC236}">
                        <a16:creationId xmlns:a16="http://schemas.microsoft.com/office/drawing/2014/main" id="{D15C8920-72FB-C0D8-535E-A63CA1959CCC}"/>
                      </a:ext>
                    </a:extLst>
                  </p:cNvPr>
                  <p:cNvSpPr/>
                  <p:nvPr/>
                </p:nvSpPr>
                <p:spPr>
                  <a:xfrm>
                    <a:off x="6938092" y="5779256"/>
                    <a:ext cx="172542" cy="180339"/>
                  </a:xfrm>
                  <a:prstGeom prst="arc">
                    <a:avLst>
                      <a:gd name="adj1" fmla="val 13183376"/>
                      <a:gd name="adj2" fmla="val 16569792"/>
                    </a:avLst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164" name="Freihandform: Form 122">
                    <a:extLst>
                      <a:ext uri="{FF2B5EF4-FFF2-40B4-BE49-F238E27FC236}">
                        <a16:creationId xmlns:a16="http://schemas.microsoft.com/office/drawing/2014/main" id="{648E7409-A0C9-A0B3-2D90-1548E6794C69}"/>
                      </a:ext>
                    </a:extLst>
                  </p:cNvPr>
                  <p:cNvSpPr/>
                  <p:nvPr/>
                </p:nvSpPr>
                <p:spPr>
                  <a:xfrm rot="21300000">
                    <a:off x="7028227" y="5751347"/>
                    <a:ext cx="180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156" name="Gruppieren 123">
                  <a:extLst>
                    <a:ext uri="{FF2B5EF4-FFF2-40B4-BE49-F238E27FC236}">
                      <a16:creationId xmlns:a16="http://schemas.microsoft.com/office/drawing/2014/main" id="{183E06E4-9EAF-0B19-7545-420C28653678}"/>
                    </a:ext>
                  </a:extLst>
                </p:cNvPr>
                <p:cNvGrpSpPr/>
                <p:nvPr/>
              </p:nvGrpSpPr>
              <p:grpSpPr>
                <a:xfrm>
                  <a:off x="9550190" y="6334576"/>
                  <a:ext cx="463257" cy="209817"/>
                  <a:chOff x="6761854" y="6349895"/>
                  <a:chExt cx="463257" cy="209817"/>
                </a:xfrm>
              </p:grpSpPr>
              <p:sp>
                <p:nvSpPr>
                  <p:cNvPr id="157" name="Freihandform: Form 124">
                    <a:extLst>
                      <a:ext uri="{FF2B5EF4-FFF2-40B4-BE49-F238E27FC236}">
                        <a16:creationId xmlns:a16="http://schemas.microsoft.com/office/drawing/2014/main" id="{A6F14AF3-8208-854F-DD8C-DE06480F8733}"/>
                      </a:ext>
                    </a:extLst>
                  </p:cNvPr>
                  <p:cNvSpPr/>
                  <p:nvPr/>
                </p:nvSpPr>
                <p:spPr>
                  <a:xfrm rot="21180000">
                    <a:off x="6761854" y="6474591"/>
                    <a:ext cx="144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cxnSp>
                <p:nvCxnSpPr>
                  <p:cNvPr id="158" name="Gerader Verbinder 127">
                    <a:extLst>
                      <a:ext uri="{FF2B5EF4-FFF2-40B4-BE49-F238E27FC236}">
                        <a16:creationId xmlns:a16="http://schemas.microsoft.com/office/drawing/2014/main" id="{BB249A60-9489-A837-4FC7-6391FEE4CA40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6904819" y="6408560"/>
                    <a:ext cx="36000" cy="72000"/>
                  </a:xfrm>
                  <a:prstGeom prst="line">
                    <a:avLst/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59" name="Bogen 128">
                    <a:extLst>
                      <a:ext uri="{FF2B5EF4-FFF2-40B4-BE49-F238E27FC236}">
                        <a16:creationId xmlns:a16="http://schemas.microsoft.com/office/drawing/2014/main" id="{495B57A4-0C31-63B4-195C-DDA57E618CE4}"/>
                      </a:ext>
                    </a:extLst>
                  </p:cNvPr>
                  <p:cNvSpPr/>
                  <p:nvPr/>
                </p:nvSpPr>
                <p:spPr>
                  <a:xfrm>
                    <a:off x="6919044" y="6379373"/>
                    <a:ext cx="172542" cy="180339"/>
                  </a:xfrm>
                  <a:prstGeom prst="arc">
                    <a:avLst>
                      <a:gd name="adj1" fmla="val 13183376"/>
                      <a:gd name="adj2" fmla="val 16569792"/>
                    </a:avLst>
                  </a:prstGeom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160" name="Freihandform: Form 129">
                    <a:extLst>
                      <a:ext uri="{FF2B5EF4-FFF2-40B4-BE49-F238E27FC236}">
                        <a16:creationId xmlns:a16="http://schemas.microsoft.com/office/drawing/2014/main" id="{31518C1E-1A0D-3533-90D2-EB8E3BF262D9}"/>
                      </a:ext>
                    </a:extLst>
                  </p:cNvPr>
                  <p:cNvSpPr/>
                  <p:nvPr/>
                </p:nvSpPr>
                <p:spPr>
                  <a:xfrm rot="21300000">
                    <a:off x="7009111" y="6349895"/>
                    <a:ext cx="216000" cy="36000"/>
                  </a:xfrm>
                  <a:custGeom>
                    <a:avLst/>
                    <a:gdLst>
                      <a:gd name="connsiteX0" fmla="*/ 0 w 4390887"/>
                      <a:gd name="connsiteY0" fmla="*/ 57426 h 172735"/>
                      <a:gd name="connsiteX1" fmla="*/ 13252 w 4390887"/>
                      <a:gd name="connsiteY1" fmla="*/ 22087 h 172735"/>
                      <a:gd name="connsiteX2" fmla="*/ 17669 w 4390887"/>
                      <a:gd name="connsiteY2" fmla="*/ 4417 h 172735"/>
                      <a:gd name="connsiteX3" fmla="*/ 30922 w 4390887"/>
                      <a:gd name="connsiteY3" fmla="*/ 0 h 172735"/>
                      <a:gd name="connsiteX4" fmla="*/ 44174 w 4390887"/>
                      <a:gd name="connsiteY4" fmla="*/ 53008 h 172735"/>
                      <a:gd name="connsiteX5" fmla="*/ 53008 w 4390887"/>
                      <a:gd name="connsiteY5" fmla="*/ 70678 h 172735"/>
                      <a:gd name="connsiteX6" fmla="*/ 66261 w 4390887"/>
                      <a:gd name="connsiteY6" fmla="*/ 61843 h 172735"/>
                      <a:gd name="connsiteX7" fmla="*/ 70678 w 4390887"/>
                      <a:gd name="connsiteY7" fmla="*/ 83930 h 172735"/>
                      <a:gd name="connsiteX8" fmla="*/ 79513 w 4390887"/>
                      <a:gd name="connsiteY8" fmla="*/ 119269 h 172735"/>
                      <a:gd name="connsiteX9" fmla="*/ 83930 w 4390887"/>
                      <a:gd name="connsiteY9" fmla="*/ 145774 h 172735"/>
                      <a:gd name="connsiteX10" fmla="*/ 101600 w 4390887"/>
                      <a:gd name="connsiteY10" fmla="*/ 114852 h 172735"/>
                      <a:gd name="connsiteX11" fmla="*/ 106017 w 4390887"/>
                      <a:gd name="connsiteY11" fmla="*/ 79513 h 172735"/>
                      <a:gd name="connsiteX12" fmla="*/ 110435 w 4390887"/>
                      <a:gd name="connsiteY12" fmla="*/ 17669 h 172735"/>
                      <a:gd name="connsiteX13" fmla="*/ 128104 w 4390887"/>
                      <a:gd name="connsiteY13" fmla="*/ 53008 h 172735"/>
                      <a:gd name="connsiteX14" fmla="*/ 132522 w 4390887"/>
                      <a:gd name="connsiteY14" fmla="*/ 66261 h 172735"/>
                      <a:gd name="connsiteX15" fmla="*/ 145774 w 4390887"/>
                      <a:gd name="connsiteY15" fmla="*/ 57426 h 172735"/>
                      <a:gd name="connsiteX16" fmla="*/ 150191 w 4390887"/>
                      <a:gd name="connsiteY16" fmla="*/ 88348 h 172735"/>
                      <a:gd name="connsiteX17" fmla="*/ 154608 w 4390887"/>
                      <a:gd name="connsiteY17" fmla="*/ 101600 h 172735"/>
                      <a:gd name="connsiteX18" fmla="*/ 159026 w 4390887"/>
                      <a:gd name="connsiteY18" fmla="*/ 88348 h 172735"/>
                      <a:gd name="connsiteX19" fmla="*/ 185530 w 4390887"/>
                      <a:gd name="connsiteY19" fmla="*/ 39756 h 172735"/>
                      <a:gd name="connsiteX20" fmla="*/ 189948 w 4390887"/>
                      <a:gd name="connsiteY20" fmla="*/ 83930 h 172735"/>
                      <a:gd name="connsiteX21" fmla="*/ 198782 w 4390887"/>
                      <a:gd name="connsiteY21" fmla="*/ 101600 h 172735"/>
                      <a:gd name="connsiteX22" fmla="*/ 212035 w 4390887"/>
                      <a:gd name="connsiteY22" fmla="*/ 79513 h 172735"/>
                      <a:gd name="connsiteX23" fmla="*/ 234122 w 4390887"/>
                      <a:gd name="connsiteY23" fmla="*/ 141356 h 172735"/>
                      <a:gd name="connsiteX24" fmla="*/ 247374 w 4390887"/>
                      <a:gd name="connsiteY24" fmla="*/ 132521 h 172735"/>
                      <a:gd name="connsiteX25" fmla="*/ 287130 w 4390887"/>
                      <a:gd name="connsiteY25" fmla="*/ 101600 h 172735"/>
                      <a:gd name="connsiteX26" fmla="*/ 291548 w 4390887"/>
                      <a:gd name="connsiteY26" fmla="*/ 57426 h 172735"/>
                      <a:gd name="connsiteX27" fmla="*/ 295965 w 4390887"/>
                      <a:gd name="connsiteY27" fmla="*/ 39756 h 172735"/>
                      <a:gd name="connsiteX28" fmla="*/ 300382 w 4390887"/>
                      <a:gd name="connsiteY28" fmla="*/ 97182 h 172735"/>
                      <a:gd name="connsiteX29" fmla="*/ 331304 w 4390887"/>
                      <a:gd name="connsiteY29" fmla="*/ 79513 h 172735"/>
                      <a:gd name="connsiteX30" fmla="*/ 344556 w 4390887"/>
                      <a:gd name="connsiteY30" fmla="*/ 57426 h 172735"/>
                      <a:gd name="connsiteX31" fmla="*/ 348974 w 4390887"/>
                      <a:gd name="connsiteY31" fmla="*/ 110435 h 172735"/>
                      <a:gd name="connsiteX32" fmla="*/ 357808 w 4390887"/>
                      <a:gd name="connsiteY32" fmla="*/ 123687 h 172735"/>
                      <a:gd name="connsiteX33" fmla="*/ 375478 w 4390887"/>
                      <a:gd name="connsiteY33" fmla="*/ 101600 h 172735"/>
                      <a:gd name="connsiteX34" fmla="*/ 393148 w 4390887"/>
                      <a:gd name="connsiteY34" fmla="*/ 57426 h 172735"/>
                      <a:gd name="connsiteX35" fmla="*/ 397565 w 4390887"/>
                      <a:gd name="connsiteY35" fmla="*/ 97182 h 172735"/>
                      <a:gd name="connsiteX36" fmla="*/ 401982 w 4390887"/>
                      <a:gd name="connsiteY36" fmla="*/ 128104 h 172735"/>
                      <a:gd name="connsiteX37" fmla="*/ 415235 w 4390887"/>
                      <a:gd name="connsiteY37" fmla="*/ 141356 h 172735"/>
                      <a:gd name="connsiteX38" fmla="*/ 424069 w 4390887"/>
                      <a:gd name="connsiteY38" fmla="*/ 119269 h 172735"/>
                      <a:gd name="connsiteX39" fmla="*/ 441739 w 4390887"/>
                      <a:gd name="connsiteY39" fmla="*/ 61843 h 172735"/>
                      <a:gd name="connsiteX40" fmla="*/ 454991 w 4390887"/>
                      <a:gd name="connsiteY40" fmla="*/ 97182 h 172735"/>
                      <a:gd name="connsiteX41" fmla="*/ 477078 w 4390887"/>
                      <a:gd name="connsiteY41" fmla="*/ 79513 h 172735"/>
                      <a:gd name="connsiteX42" fmla="*/ 490330 w 4390887"/>
                      <a:gd name="connsiteY42" fmla="*/ 30921 h 172735"/>
                      <a:gd name="connsiteX43" fmla="*/ 494748 w 4390887"/>
                      <a:gd name="connsiteY43" fmla="*/ 92765 h 172735"/>
                      <a:gd name="connsiteX44" fmla="*/ 503582 w 4390887"/>
                      <a:gd name="connsiteY44" fmla="*/ 106017 h 172735"/>
                      <a:gd name="connsiteX45" fmla="*/ 530087 w 4390887"/>
                      <a:gd name="connsiteY45" fmla="*/ 132521 h 172735"/>
                      <a:gd name="connsiteX46" fmla="*/ 552174 w 4390887"/>
                      <a:gd name="connsiteY46" fmla="*/ 114852 h 172735"/>
                      <a:gd name="connsiteX47" fmla="*/ 565426 w 4390887"/>
                      <a:gd name="connsiteY47" fmla="*/ 79513 h 172735"/>
                      <a:gd name="connsiteX48" fmla="*/ 583095 w 4390887"/>
                      <a:gd name="connsiteY48" fmla="*/ 145774 h 172735"/>
                      <a:gd name="connsiteX49" fmla="*/ 600765 w 4390887"/>
                      <a:gd name="connsiteY49" fmla="*/ 101600 h 172735"/>
                      <a:gd name="connsiteX50" fmla="*/ 622852 w 4390887"/>
                      <a:gd name="connsiteY50" fmla="*/ 39756 h 172735"/>
                      <a:gd name="connsiteX51" fmla="*/ 649356 w 4390887"/>
                      <a:gd name="connsiteY51" fmla="*/ 70678 h 172735"/>
                      <a:gd name="connsiteX52" fmla="*/ 662608 w 4390887"/>
                      <a:gd name="connsiteY52" fmla="*/ 79513 h 172735"/>
                      <a:gd name="connsiteX53" fmla="*/ 697948 w 4390887"/>
                      <a:gd name="connsiteY53" fmla="*/ 66261 h 172735"/>
                      <a:gd name="connsiteX54" fmla="*/ 706782 w 4390887"/>
                      <a:gd name="connsiteY54" fmla="*/ 53008 h 172735"/>
                      <a:gd name="connsiteX55" fmla="*/ 715617 w 4390887"/>
                      <a:gd name="connsiteY55" fmla="*/ 110435 h 172735"/>
                      <a:gd name="connsiteX56" fmla="*/ 720035 w 4390887"/>
                      <a:gd name="connsiteY56" fmla="*/ 132521 h 172735"/>
                      <a:gd name="connsiteX57" fmla="*/ 733287 w 4390887"/>
                      <a:gd name="connsiteY57" fmla="*/ 101600 h 172735"/>
                      <a:gd name="connsiteX58" fmla="*/ 750956 w 4390887"/>
                      <a:gd name="connsiteY58" fmla="*/ 48591 h 172735"/>
                      <a:gd name="connsiteX59" fmla="*/ 755374 w 4390887"/>
                      <a:gd name="connsiteY59" fmla="*/ 106017 h 172735"/>
                      <a:gd name="connsiteX60" fmla="*/ 777461 w 4390887"/>
                      <a:gd name="connsiteY60" fmla="*/ 88348 h 172735"/>
                      <a:gd name="connsiteX61" fmla="*/ 790713 w 4390887"/>
                      <a:gd name="connsiteY61" fmla="*/ 75095 h 172735"/>
                      <a:gd name="connsiteX62" fmla="*/ 803965 w 4390887"/>
                      <a:gd name="connsiteY62" fmla="*/ 97182 h 172735"/>
                      <a:gd name="connsiteX63" fmla="*/ 830469 w 4390887"/>
                      <a:gd name="connsiteY63" fmla="*/ 88348 h 172735"/>
                      <a:gd name="connsiteX64" fmla="*/ 852556 w 4390887"/>
                      <a:gd name="connsiteY64" fmla="*/ 150191 h 172735"/>
                      <a:gd name="connsiteX65" fmla="*/ 901148 w 4390887"/>
                      <a:gd name="connsiteY65" fmla="*/ 83930 h 172735"/>
                      <a:gd name="connsiteX66" fmla="*/ 905565 w 4390887"/>
                      <a:gd name="connsiteY66" fmla="*/ 61843 h 172735"/>
                      <a:gd name="connsiteX67" fmla="*/ 909982 w 4390887"/>
                      <a:gd name="connsiteY67" fmla="*/ 106017 h 172735"/>
                      <a:gd name="connsiteX68" fmla="*/ 905565 w 4390887"/>
                      <a:gd name="connsiteY68" fmla="*/ 119269 h 172735"/>
                      <a:gd name="connsiteX69" fmla="*/ 932069 w 4390887"/>
                      <a:gd name="connsiteY69" fmla="*/ 75095 h 172735"/>
                      <a:gd name="connsiteX70" fmla="*/ 936487 w 4390887"/>
                      <a:gd name="connsiteY70" fmla="*/ 106017 h 172735"/>
                      <a:gd name="connsiteX71" fmla="*/ 958574 w 4390887"/>
                      <a:gd name="connsiteY71" fmla="*/ 97182 h 172735"/>
                      <a:gd name="connsiteX72" fmla="*/ 985078 w 4390887"/>
                      <a:gd name="connsiteY72" fmla="*/ 101600 h 172735"/>
                      <a:gd name="connsiteX73" fmla="*/ 998330 w 4390887"/>
                      <a:gd name="connsiteY73" fmla="*/ 119269 h 172735"/>
                      <a:gd name="connsiteX74" fmla="*/ 1011582 w 4390887"/>
                      <a:gd name="connsiteY74" fmla="*/ 114852 h 172735"/>
                      <a:gd name="connsiteX75" fmla="*/ 1042504 w 4390887"/>
                      <a:gd name="connsiteY75" fmla="*/ 101600 h 172735"/>
                      <a:gd name="connsiteX76" fmla="*/ 1064591 w 4390887"/>
                      <a:gd name="connsiteY76" fmla="*/ 75095 h 172735"/>
                      <a:gd name="connsiteX77" fmla="*/ 1086678 w 4390887"/>
                      <a:gd name="connsiteY77" fmla="*/ 106017 h 172735"/>
                      <a:gd name="connsiteX78" fmla="*/ 1122017 w 4390887"/>
                      <a:gd name="connsiteY78" fmla="*/ 110435 h 172735"/>
                      <a:gd name="connsiteX79" fmla="*/ 1152939 w 4390887"/>
                      <a:gd name="connsiteY79" fmla="*/ 92765 h 172735"/>
                      <a:gd name="connsiteX80" fmla="*/ 1170608 w 4390887"/>
                      <a:gd name="connsiteY80" fmla="*/ 83930 h 172735"/>
                      <a:gd name="connsiteX81" fmla="*/ 1197113 w 4390887"/>
                      <a:gd name="connsiteY81" fmla="*/ 88348 h 172735"/>
                      <a:gd name="connsiteX82" fmla="*/ 1219200 w 4390887"/>
                      <a:gd name="connsiteY82" fmla="*/ 92765 h 172735"/>
                      <a:gd name="connsiteX83" fmla="*/ 1250122 w 4390887"/>
                      <a:gd name="connsiteY83" fmla="*/ 75095 h 172735"/>
                      <a:gd name="connsiteX84" fmla="*/ 1303130 w 4390887"/>
                      <a:gd name="connsiteY84" fmla="*/ 97182 h 172735"/>
                      <a:gd name="connsiteX85" fmla="*/ 1334052 w 4390887"/>
                      <a:gd name="connsiteY85" fmla="*/ 106017 h 172735"/>
                      <a:gd name="connsiteX86" fmla="*/ 1351722 w 4390887"/>
                      <a:gd name="connsiteY86" fmla="*/ 110435 h 172735"/>
                      <a:gd name="connsiteX87" fmla="*/ 1387061 w 4390887"/>
                      <a:gd name="connsiteY87" fmla="*/ 123687 h 172735"/>
                      <a:gd name="connsiteX88" fmla="*/ 1444487 w 4390887"/>
                      <a:gd name="connsiteY88" fmla="*/ 61843 h 172735"/>
                      <a:gd name="connsiteX89" fmla="*/ 1453322 w 4390887"/>
                      <a:gd name="connsiteY89" fmla="*/ 106017 h 172735"/>
                      <a:gd name="connsiteX90" fmla="*/ 1462156 w 4390887"/>
                      <a:gd name="connsiteY90" fmla="*/ 119269 h 172735"/>
                      <a:gd name="connsiteX91" fmla="*/ 1497495 w 4390887"/>
                      <a:gd name="connsiteY91" fmla="*/ 79513 h 172735"/>
                      <a:gd name="connsiteX92" fmla="*/ 1532835 w 4390887"/>
                      <a:gd name="connsiteY92" fmla="*/ 57426 h 172735"/>
                      <a:gd name="connsiteX93" fmla="*/ 1541669 w 4390887"/>
                      <a:gd name="connsiteY93" fmla="*/ 83930 h 172735"/>
                      <a:gd name="connsiteX94" fmla="*/ 1572591 w 4390887"/>
                      <a:gd name="connsiteY94" fmla="*/ 79513 h 172735"/>
                      <a:gd name="connsiteX95" fmla="*/ 1581426 w 4390887"/>
                      <a:gd name="connsiteY95" fmla="*/ 66261 h 172735"/>
                      <a:gd name="connsiteX96" fmla="*/ 1585843 w 4390887"/>
                      <a:gd name="connsiteY96" fmla="*/ 83930 h 172735"/>
                      <a:gd name="connsiteX97" fmla="*/ 1590261 w 4390887"/>
                      <a:gd name="connsiteY97" fmla="*/ 106017 h 172735"/>
                      <a:gd name="connsiteX98" fmla="*/ 1616765 w 4390887"/>
                      <a:gd name="connsiteY98" fmla="*/ 83930 h 172735"/>
                      <a:gd name="connsiteX99" fmla="*/ 1638852 w 4390887"/>
                      <a:gd name="connsiteY99" fmla="*/ 110435 h 172735"/>
                      <a:gd name="connsiteX100" fmla="*/ 1669774 w 4390887"/>
                      <a:gd name="connsiteY100" fmla="*/ 101600 h 172735"/>
                      <a:gd name="connsiteX101" fmla="*/ 1674191 w 4390887"/>
                      <a:gd name="connsiteY101" fmla="*/ 119269 h 172735"/>
                      <a:gd name="connsiteX102" fmla="*/ 1678608 w 4390887"/>
                      <a:gd name="connsiteY102" fmla="*/ 132521 h 172735"/>
                      <a:gd name="connsiteX103" fmla="*/ 1705113 w 4390887"/>
                      <a:gd name="connsiteY103" fmla="*/ 92765 h 172735"/>
                      <a:gd name="connsiteX104" fmla="*/ 1718365 w 4390887"/>
                      <a:gd name="connsiteY104" fmla="*/ 110435 h 172735"/>
                      <a:gd name="connsiteX105" fmla="*/ 1722782 w 4390887"/>
                      <a:gd name="connsiteY105" fmla="*/ 132521 h 172735"/>
                      <a:gd name="connsiteX106" fmla="*/ 1753704 w 4390887"/>
                      <a:gd name="connsiteY106" fmla="*/ 110435 h 172735"/>
                      <a:gd name="connsiteX107" fmla="*/ 1784626 w 4390887"/>
                      <a:gd name="connsiteY107" fmla="*/ 66261 h 172735"/>
                      <a:gd name="connsiteX108" fmla="*/ 1819965 w 4390887"/>
                      <a:gd name="connsiteY108" fmla="*/ 79513 h 172735"/>
                      <a:gd name="connsiteX109" fmla="*/ 1837635 w 4390887"/>
                      <a:gd name="connsiteY109" fmla="*/ 132521 h 172735"/>
                      <a:gd name="connsiteX110" fmla="*/ 1846469 w 4390887"/>
                      <a:gd name="connsiteY110" fmla="*/ 150191 h 172735"/>
                      <a:gd name="connsiteX111" fmla="*/ 1899478 w 4390887"/>
                      <a:gd name="connsiteY111" fmla="*/ 83930 h 172735"/>
                      <a:gd name="connsiteX112" fmla="*/ 1939235 w 4390887"/>
                      <a:gd name="connsiteY112" fmla="*/ 17669 h 172735"/>
                      <a:gd name="connsiteX113" fmla="*/ 1943652 w 4390887"/>
                      <a:gd name="connsiteY113" fmla="*/ 110435 h 172735"/>
                      <a:gd name="connsiteX114" fmla="*/ 1970156 w 4390887"/>
                      <a:gd name="connsiteY114" fmla="*/ 70678 h 172735"/>
                      <a:gd name="connsiteX115" fmla="*/ 1983408 w 4390887"/>
                      <a:gd name="connsiteY115" fmla="*/ 53008 h 172735"/>
                      <a:gd name="connsiteX116" fmla="*/ 1987826 w 4390887"/>
                      <a:gd name="connsiteY116" fmla="*/ 119269 h 172735"/>
                      <a:gd name="connsiteX117" fmla="*/ 2009913 w 4390887"/>
                      <a:gd name="connsiteY117" fmla="*/ 101600 h 172735"/>
                      <a:gd name="connsiteX118" fmla="*/ 2036417 w 4390887"/>
                      <a:gd name="connsiteY118" fmla="*/ 123687 h 172735"/>
                      <a:gd name="connsiteX119" fmla="*/ 2067339 w 4390887"/>
                      <a:gd name="connsiteY119" fmla="*/ 114852 h 172735"/>
                      <a:gd name="connsiteX120" fmla="*/ 2102678 w 4390887"/>
                      <a:gd name="connsiteY120" fmla="*/ 119269 h 172735"/>
                      <a:gd name="connsiteX121" fmla="*/ 2138017 w 4390887"/>
                      <a:gd name="connsiteY121" fmla="*/ 110435 h 172735"/>
                      <a:gd name="connsiteX122" fmla="*/ 2164522 w 4390887"/>
                      <a:gd name="connsiteY122" fmla="*/ 136939 h 172735"/>
                      <a:gd name="connsiteX123" fmla="*/ 2191026 w 4390887"/>
                      <a:gd name="connsiteY123" fmla="*/ 123687 h 172735"/>
                      <a:gd name="connsiteX124" fmla="*/ 2208695 w 4390887"/>
                      <a:gd name="connsiteY124" fmla="*/ 141356 h 172735"/>
                      <a:gd name="connsiteX125" fmla="*/ 2239617 w 4390887"/>
                      <a:gd name="connsiteY125" fmla="*/ 88348 h 172735"/>
                      <a:gd name="connsiteX126" fmla="*/ 2244035 w 4390887"/>
                      <a:gd name="connsiteY126" fmla="*/ 128104 h 172735"/>
                      <a:gd name="connsiteX127" fmla="*/ 2270539 w 4390887"/>
                      <a:gd name="connsiteY127" fmla="*/ 92765 h 172735"/>
                      <a:gd name="connsiteX128" fmla="*/ 2297043 w 4390887"/>
                      <a:gd name="connsiteY128" fmla="*/ 39756 h 172735"/>
                      <a:gd name="connsiteX129" fmla="*/ 2323548 w 4390887"/>
                      <a:gd name="connsiteY129" fmla="*/ 88348 h 172735"/>
                      <a:gd name="connsiteX130" fmla="*/ 2332382 w 4390887"/>
                      <a:gd name="connsiteY130" fmla="*/ 114852 h 172735"/>
                      <a:gd name="connsiteX131" fmla="*/ 2398643 w 4390887"/>
                      <a:gd name="connsiteY131" fmla="*/ 48591 h 172735"/>
                      <a:gd name="connsiteX132" fmla="*/ 2416313 w 4390887"/>
                      <a:gd name="connsiteY132" fmla="*/ 75095 h 172735"/>
                      <a:gd name="connsiteX133" fmla="*/ 2442817 w 4390887"/>
                      <a:gd name="connsiteY133" fmla="*/ 79513 h 172735"/>
                      <a:gd name="connsiteX134" fmla="*/ 2473739 w 4390887"/>
                      <a:gd name="connsiteY134" fmla="*/ 92765 h 172735"/>
                      <a:gd name="connsiteX135" fmla="*/ 2486991 w 4390887"/>
                      <a:gd name="connsiteY135" fmla="*/ 123687 h 172735"/>
                      <a:gd name="connsiteX136" fmla="*/ 2535582 w 4390887"/>
                      <a:gd name="connsiteY136" fmla="*/ 88348 h 172735"/>
                      <a:gd name="connsiteX137" fmla="*/ 2606261 w 4390887"/>
                      <a:gd name="connsiteY137" fmla="*/ 83930 h 172735"/>
                      <a:gd name="connsiteX138" fmla="*/ 2637182 w 4390887"/>
                      <a:gd name="connsiteY138" fmla="*/ 128104 h 172735"/>
                      <a:gd name="connsiteX139" fmla="*/ 2663687 w 4390887"/>
                      <a:gd name="connsiteY139" fmla="*/ 110435 h 172735"/>
                      <a:gd name="connsiteX140" fmla="*/ 2681356 w 4390887"/>
                      <a:gd name="connsiteY140" fmla="*/ 97182 h 172735"/>
                      <a:gd name="connsiteX141" fmla="*/ 2699026 w 4390887"/>
                      <a:gd name="connsiteY141" fmla="*/ 128104 h 172735"/>
                      <a:gd name="connsiteX142" fmla="*/ 2703443 w 4390887"/>
                      <a:gd name="connsiteY142" fmla="*/ 101600 h 172735"/>
                      <a:gd name="connsiteX143" fmla="*/ 2725530 w 4390887"/>
                      <a:gd name="connsiteY143" fmla="*/ 132521 h 172735"/>
                      <a:gd name="connsiteX144" fmla="*/ 2760869 w 4390887"/>
                      <a:gd name="connsiteY144" fmla="*/ 88348 h 172735"/>
                      <a:gd name="connsiteX145" fmla="*/ 2769704 w 4390887"/>
                      <a:gd name="connsiteY145" fmla="*/ 75095 h 172735"/>
                      <a:gd name="connsiteX146" fmla="*/ 2791791 w 4390887"/>
                      <a:gd name="connsiteY146" fmla="*/ 66261 h 172735"/>
                      <a:gd name="connsiteX147" fmla="*/ 2800626 w 4390887"/>
                      <a:gd name="connsiteY147" fmla="*/ 154608 h 172735"/>
                      <a:gd name="connsiteX148" fmla="*/ 2822713 w 4390887"/>
                      <a:gd name="connsiteY148" fmla="*/ 88348 h 172735"/>
                      <a:gd name="connsiteX149" fmla="*/ 2835965 w 4390887"/>
                      <a:gd name="connsiteY149" fmla="*/ 53008 h 172735"/>
                      <a:gd name="connsiteX150" fmla="*/ 2840382 w 4390887"/>
                      <a:gd name="connsiteY150" fmla="*/ 110435 h 172735"/>
                      <a:gd name="connsiteX151" fmla="*/ 2844800 w 4390887"/>
                      <a:gd name="connsiteY151" fmla="*/ 132521 h 172735"/>
                      <a:gd name="connsiteX152" fmla="*/ 2880139 w 4390887"/>
                      <a:gd name="connsiteY152" fmla="*/ 35339 h 172735"/>
                      <a:gd name="connsiteX153" fmla="*/ 2884556 w 4390887"/>
                      <a:gd name="connsiteY153" fmla="*/ 101600 h 172735"/>
                      <a:gd name="connsiteX154" fmla="*/ 2888974 w 4390887"/>
                      <a:gd name="connsiteY154" fmla="*/ 154608 h 172735"/>
                      <a:gd name="connsiteX155" fmla="*/ 2919895 w 4390887"/>
                      <a:gd name="connsiteY155" fmla="*/ 110435 h 172735"/>
                      <a:gd name="connsiteX156" fmla="*/ 2924313 w 4390887"/>
                      <a:gd name="connsiteY156" fmla="*/ 172278 h 172735"/>
                      <a:gd name="connsiteX157" fmla="*/ 2946400 w 4390887"/>
                      <a:gd name="connsiteY157" fmla="*/ 119269 h 172735"/>
                      <a:gd name="connsiteX158" fmla="*/ 2950817 w 4390887"/>
                      <a:gd name="connsiteY158" fmla="*/ 167861 h 172735"/>
                      <a:gd name="connsiteX159" fmla="*/ 2990574 w 4390887"/>
                      <a:gd name="connsiteY159" fmla="*/ 132521 h 172735"/>
                      <a:gd name="connsiteX160" fmla="*/ 3003826 w 4390887"/>
                      <a:gd name="connsiteY160" fmla="*/ 128104 h 172735"/>
                      <a:gd name="connsiteX161" fmla="*/ 3025913 w 4390887"/>
                      <a:gd name="connsiteY161" fmla="*/ 132521 h 172735"/>
                      <a:gd name="connsiteX162" fmla="*/ 3043582 w 4390887"/>
                      <a:gd name="connsiteY162" fmla="*/ 114852 h 172735"/>
                      <a:gd name="connsiteX163" fmla="*/ 3065669 w 4390887"/>
                      <a:gd name="connsiteY163" fmla="*/ 128104 h 172735"/>
                      <a:gd name="connsiteX164" fmla="*/ 3083339 w 4390887"/>
                      <a:gd name="connsiteY164" fmla="*/ 132521 h 172735"/>
                      <a:gd name="connsiteX165" fmla="*/ 3096591 w 4390887"/>
                      <a:gd name="connsiteY165" fmla="*/ 110435 h 172735"/>
                      <a:gd name="connsiteX166" fmla="*/ 3109843 w 4390887"/>
                      <a:gd name="connsiteY166" fmla="*/ 106017 h 172735"/>
                      <a:gd name="connsiteX167" fmla="*/ 3118678 w 4390887"/>
                      <a:gd name="connsiteY167" fmla="*/ 132521 h 172735"/>
                      <a:gd name="connsiteX168" fmla="*/ 3149600 w 4390887"/>
                      <a:gd name="connsiteY168" fmla="*/ 110435 h 172735"/>
                      <a:gd name="connsiteX169" fmla="*/ 3167269 w 4390887"/>
                      <a:gd name="connsiteY169" fmla="*/ 83930 h 172735"/>
                      <a:gd name="connsiteX170" fmla="*/ 3220278 w 4390887"/>
                      <a:gd name="connsiteY170" fmla="*/ 57426 h 172735"/>
                      <a:gd name="connsiteX171" fmla="*/ 3242365 w 4390887"/>
                      <a:gd name="connsiteY171" fmla="*/ 92765 h 172735"/>
                      <a:gd name="connsiteX172" fmla="*/ 3246782 w 4390887"/>
                      <a:gd name="connsiteY172" fmla="*/ 106017 h 172735"/>
                      <a:gd name="connsiteX173" fmla="*/ 3260035 w 4390887"/>
                      <a:gd name="connsiteY173" fmla="*/ 136939 h 172735"/>
                      <a:gd name="connsiteX174" fmla="*/ 3273287 w 4390887"/>
                      <a:gd name="connsiteY174" fmla="*/ 150191 h 172735"/>
                      <a:gd name="connsiteX175" fmla="*/ 3321878 w 4390887"/>
                      <a:gd name="connsiteY175" fmla="*/ 110435 h 172735"/>
                      <a:gd name="connsiteX176" fmla="*/ 3326295 w 4390887"/>
                      <a:gd name="connsiteY176" fmla="*/ 97182 h 172735"/>
                      <a:gd name="connsiteX177" fmla="*/ 3330713 w 4390887"/>
                      <a:gd name="connsiteY177" fmla="*/ 163443 h 172735"/>
                      <a:gd name="connsiteX178" fmla="*/ 3361635 w 4390887"/>
                      <a:gd name="connsiteY178" fmla="*/ 145774 h 172735"/>
                      <a:gd name="connsiteX179" fmla="*/ 3370469 w 4390887"/>
                      <a:gd name="connsiteY179" fmla="*/ 119269 h 172735"/>
                      <a:gd name="connsiteX180" fmla="*/ 3427895 w 4390887"/>
                      <a:gd name="connsiteY180" fmla="*/ 110435 h 172735"/>
                      <a:gd name="connsiteX181" fmla="*/ 3441148 w 4390887"/>
                      <a:gd name="connsiteY181" fmla="*/ 136939 h 172735"/>
                      <a:gd name="connsiteX182" fmla="*/ 3454400 w 4390887"/>
                      <a:gd name="connsiteY182" fmla="*/ 145774 h 172735"/>
                      <a:gd name="connsiteX183" fmla="*/ 3476487 w 4390887"/>
                      <a:gd name="connsiteY183" fmla="*/ 141356 h 172735"/>
                      <a:gd name="connsiteX184" fmla="*/ 3502991 w 4390887"/>
                      <a:gd name="connsiteY184" fmla="*/ 123687 h 172735"/>
                      <a:gd name="connsiteX185" fmla="*/ 3525078 w 4390887"/>
                      <a:gd name="connsiteY185" fmla="*/ 101600 h 172735"/>
                      <a:gd name="connsiteX186" fmla="*/ 3533913 w 4390887"/>
                      <a:gd name="connsiteY186" fmla="*/ 88348 h 172735"/>
                      <a:gd name="connsiteX187" fmla="*/ 3551582 w 4390887"/>
                      <a:gd name="connsiteY187" fmla="*/ 123687 h 172735"/>
                      <a:gd name="connsiteX188" fmla="*/ 3609008 w 4390887"/>
                      <a:gd name="connsiteY188" fmla="*/ 88348 h 172735"/>
                      <a:gd name="connsiteX189" fmla="*/ 3626678 w 4390887"/>
                      <a:gd name="connsiteY189" fmla="*/ 83930 h 172735"/>
                      <a:gd name="connsiteX190" fmla="*/ 3684104 w 4390887"/>
                      <a:gd name="connsiteY190" fmla="*/ 75095 h 172735"/>
                      <a:gd name="connsiteX191" fmla="*/ 3715026 w 4390887"/>
                      <a:gd name="connsiteY191" fmla="*/ 97182 h 172735"/>
                      <a:gd name="connsiteX192" fmla="*/ 3772452 w 4390887"/>
                      <a:gd name="connsiteY192" fmla="*/ 66261 h 172735"/>
                      <a:gd name="connsiteX193" fmla="*/ 3785704 w 4390887"/>
                      <a:gd name="connsiteY193" fmla="*/ 88348 h 172735"/>
                      <a:gd name="connsiteX194" fmla="*/ 3851965 w 4390887"/>
                      <a:gd name="connsiteY194" fmla="*/ 66261 h 172735"/>
                      <a:gd name="connsiteX195" fmla="*/ 3869635 w 4390887"/>
                      <a:gd name="connsiteY195" fmla="*/ 57426 h 172735"/>
                      <a:gd name="connsiteX196" fmla="*/ 3896139 w 4390887"/>
                      <a:gd name="connsiteY196" fmla="*/ 97182 h 172735"/>
                      <a:gd name="connsiteX197" fmla="*/ 3962400 w 4390887"/>
                      <a:gd name="connsiteY197" fmla="*/ 128104 h 172735"/>
                      <a:gd name="connsiteX198" fmla="*/ 3984487 w 4390887"/>
                      <a:gd name="connsiteY198" fmla="*/ 154608 h 172735"/>
                      <a:gd name="connsiteX199" fmla="*/ 4068417 w 4390887"/>
                      <a:gd name="connsiteY199" fmla="*/ 136939 h 172735"/>
                      <a:gd name="connsiteX200" fmla="*/ 4112591 w 4390887"/>
                      <a:gd name="connsiteY200" fmla="*/ 132521 h 172735"/>
                      <a:gd name="connsiteX201" fmla="*/ 4147930 w 4390887"/>
                      <a:gd name="connsiteY201" fmla="*/ 119269 h 172735"/>
                      <a:gd name="connsiteX202" fmla="*/ 4214191 w 4390887"/>
                      <a:gd name="connsiteY202" fmla="*/ 110435 h 172735"/>
                      <a:gd name="connsiteX203" fmla="*/ 4227443 w 4390887"/>
                      <a:gd name="connsiteY203" fmla="*/ 83930 h 172735"/>
                      <a:gd name="connsiteX204" fmla="*/ 4231861 w 4390887"/>
                      <a:gd name="connsiteY204" fmla="*/ 119269 h 172735"/>
                      <a:gd name="connsiteX205" fmla="*/ 4293704 w 4390887"/>
                      <a:gd name="connsiteY205" fmla="*/ 110435 h 172735"/>
                      <a:gd name="connsiteX206" fmla="*/ 4329043 w 4390887"/>
                      <a:gd name="connsiteY206" fmla="*/ 106017 h 172735"/>
                      <a:gd name="connsiteX207" fmla="*/ 4382052 w 4390887"/>
                      <a:gd name="connsiteY207" fmla="*/ 123687 h 172735"/>
                      <a:gd name="connsiteX208" fmla="*/ 4390887 w 4390887"/>
                      <a:gd name="connsiteY208" fmla="*/ 114852 h 172735"/>
                      <a:gd name="connsiteX0" fmla="*/ 0 w 4382546"/>
                      <a:gd name="connsiteY0" fmla="*/ 57426 h 172735"/>
                      <a:gd name="connsiteX1" fmla="*/ 13252 w 4382546"/>
                      <a:gd name="connsiteY1" fmla="*/ 22087 h 172735"/>
                      <a:gd name="connsiteX2" fmla="*/ 17669 w 4382546"/>
                      <a:gd name="connsiteY2" fmla="*/ 4417 h 172735"/>
                      <a:gd name="connsiteX3" fmla="*/ 30922 w 4382546"/>
                      <a:gd name="connsiteY3" fmla="*/ 0 h 172735"/>
                      <a:gd name="connsiteX4" fmla="*/ 44174 w 4382546"/>
                      <a:gd name="connsiteY4" fmla="*/ 53008 h 172735"/>
                      <a:gd name="connsiteX5" fmla="*/ 53008 w 4382546"/>
                      <a:gd name="connsiteY5" fmla="*/ 70678 h 172735"/>
                      <a:gd name="connsiteX6" fmla="*/ 66261 w 4382546"/>
                      <a:gd name="connsiteY6" fmla="*/ 61843 h 172735"/>
                      <a:gd name="connsiteX7" fmla="*/ 70678 w 4382546"/>
                      <a:gd name="connsiteY7" fmla="*/ 83930 h 172735"/>
                      <a:gd name="connsiteX8" fmla="*/ 79513 w 4382546"/>
                      <a:gd name="connsiteY8" fmla="*/ 119269 h 172735"/>
                      <a:gd name="connsiteX9" fmla="*/ 83930 w 4382546"/>
                      <a:gd name="connsiteY9" fmla="*/ 145774 h 172735"/>
                      <a:gd name="connsiteX10" fmla="*/ 101600 w 4382546"/>
                      <a:gd name="connsiteY10" fmla="*/ 114852 h 172735"/>
                      <a:gd name="connsiteX11" fmla="*/ 106017 w 4382546"/>
                      <a:gd name="connsiteY11" fmla="*/ 79513 h 172735"/>
                      <a:gd name="connsiteX12" fmla="*/ 110435 w 4382546"/>
                      <a:gd name="connsiteY12" fmla="*/ 17669 h 172735"/>
                      <a:gd name="connsiteX13" fmla="*/ 128104 w 4382546"/>
                      <a:gd name="connsiteY13" fmla="*/ 53008 h 172735"/>
                      <a:gd name="connsiteX14" fmla="*/ 132522 w 4382546"/>
                      <a:gd name="connsiteY14" fmla="*/ 66261 h 172735"/>
                      <a:gd name="connsiteX15" fmla="*/ 145774 w 4382546"/>
                      <a:gd name="connsiteY15" fmla="*/ 57426 h 172735"/>
                      <a:gd name="connsiteX16" fmla="*/ 150191 w 4382546"/>
                      <a:gd name="connsiteY16" fmla="*/ 88348 h 172735"/>
                      <a:gd name="connsiteX17" fmla="*/ 154608 w 4382546"/>
                      <a:gd name="connsiteY17" fmla="*/ 101600 h 172735"/>
                      <a:gd name="connsiteX18" fmla="*/ 159026 w 4382546"/>
                      <a:gd name="connsiteY18" fmla="*/ 88348 h 172735"/>
                      <a:gd name="connsiteX19" fmla="*/ 185530 w 4382546"/>
                      <a:gd name="connsiteY19" fmla="*/ 39756 h 172735"/>
                      <a:gd name="connsiteX20" fmla="*/ 189948 w 4382546"/>
                      <a:gd name="connsiteY20" fmla="*/ 83930 h 172735"/>
                      <a:gd name="connsiteX21" fmla="*/ 198782 w 4382546"/>
                      <a:gd name="connsiteY21" fmla="*/ 101600 h 172735"/>
                      <a:gd name="connsiteX22" fmla="*/ 212035 w 4382546"/>
                      <a:gd name="connsiteY22" fmla="*/ 79513 h 172735"/>
                      <a:gd name="connsiteX23" fmla="*/ 234122 w 4382546"/>
                      <a:gd name="connsiteY23" fmla="*/ 141356 h 172735"/>
                      <a:gd name="connsiteX24" fmla="*/ 247374 w 4382546"/>
                      <a:gd name="connsiteY24" fmla="*/ 132521 h 172735"/>
                      <a:gd name="connsiteX25" fmla="*/ 287130 w 4382546"/>
                      <a:gd name="connsiteY25" fmla="*/ 101600 h 172735"/>
                      <a:gd name="connsiteX26" fmla="*/ 291548 w 4382546"/>
                      <a:gd name="connsiteY26" fmla="*/ 57426 h 172735"/>
                      <a:gd name="connsiteX27" fmla="*/ 295965 w 4382546"/>
                      <a:gd name="connsiteY27" fmla="*/ 39756 h 172735"/>
                      <a:gd name="connsiteX28" fmla="*/ 300382 w 4382546"/>
                      <a:gd name="connsiteY28" fmla="*/ 97182 h 172735"/>
                      <a:gd name="connsiteX29" fmla="*/ 331304 w 4382546"/>
                      <a:gd name="connsiteY29" fmla="*/ 79513 h 172735"/>
                      <a:gd name="connsiteX30" fmla="*/ 344556 w 4382546"/>
                      <a:gd name="connsiteY30" fmla="*/ 57426 h 172735"/>
                      <a:gd name="connsiteX31" fmla="*/ 348974 w 4382546"/>
                      <a:gd name="connsiteY31" fmla="*/ 110435 h 172735"/>
                      <a:gd name="connsiteX32" fmla="*/ 357808 w 4382546"/>
                      <a:gd name="connsiteY32" fmla="*/ 123687 h 172735"/>
                      <a:gd name="connsiteX33" fmla="*/ 375478 w 4382546"/>
                      <a:gd name="connsiteY33" fmla="*/ 101600 h 172735"/>
                      <a:gd name="connsiteX34" fmla="*/ 393148 w 4382546"/>
                      <a:gd name="connsiteY34" fmla="*/ 57426 h 172735"/>
                      <a:gd name="connsiteX35" fmla="*/ 397565 w 4382546"/>
                      <a:gd name="connsiteY35" fmla="*/ 97182 h 172735"/>
                      <a:gd name="connsiteX36" fmla="*/ 401982 w 4382546"/>
                      <a:gd name="connsiteY36" fmla="*/ 128104 h 172735"/>
                      <a:gd name="connsiteX37" fmla="*/ 415235 w 4382546"/>
                      <a:gd name="connsiteY37" fmla="*/ 141356 h 172735"/>
                      <a:gd name="connsiteX38" fmla="*/ 424069 w 4382546"/>
                      <a:gd name="connsiteY38" fmla="*/ 119269 h 172735"/>
                      <a:gd name="connsiteX39" fmla="*/ 441739 w 4382546"/>
                      <a:gd name="connsiteY39" fmla="*/ 61843 h 172735"/>
                      <a:gd name="connsiteX40" fmla="*/ 454991 w 4382546"/>
                      <a:gd name="connsiteY40" fmla="*/ 97182 h 172735"/>
                      <a:gd name="connsiteX41" fmla="*/ 477078 w 4382546"/>
                      <a:gd name="connsiteY41" fmla="*/ 79513 h 172735"/>
                      <a:gd name="connsiteX42" fmla="*/ 490330 w 4382546"/>
                      <a:gd name="connsiteY42" fmla="*/ 30921 h 172735"/>
                      <a:gd name="connsiteX43" fmla="*/ 494748 w 4382546"/>
                      <a:gd name="connsiteY43" fmla="*/ 92765 h 172735"/>
                      <a:gd name="connsiteX44" fmla="*/ 503582 w 4382546"/>
                      <a:gd name="connsiteY44" fmla="*/ 106017 h 172735"/>
                      <a:gd name="connsiteX45" fmla="*/ 530087 w 4382546"/>
                      <a:gd name="connsiteY45" fmla="*/ 132521 h 172735"/>
                      <a:gd name="connsiteX46" fmla="*/ 552174 w 4382546"/>
                      <a:gd name="connsiteY46" fmla="*/ 114852 h 172735"/>
                      <a:gd name="connsiteX47" fmla="*/ 565426 w 4382546"/>
                      <a:gd name="connsiteY47" fmla="*/ 79513 h 172735"/>
                      <a:gd name="connsiteX48" fmla="*/ 583095 w 4382546"/>
                      <a:gd name="connsiteY48" fmla="*/ 145774 h 172735"/>
                      <a:gd name="connsiteX49" fmla="*/ 600765 w 4382546"/>
                      <a:gd name="connsiteY49" fmla="*/ 101600 h 172735"/>
                      <a:gd name="connsiteX50" fmla="*/ 622852 w 4382546"/>
                      <a:gd name="connsiteY50" fmla="*/ 39756 h 172735"/>
                      <a:gd name="connsiteX51" fmla="*/ 649356 w 4382546"/>
                      <a:gd name="connsiteY51" fmla="*/ 70678 h 172735"/>
                      <a:gd name="connsiteX52" fmla="*/ 662608 w 4382546"/>
                      <a:gd name="connsiteY52" fmla="*/ 79513 h 172735"/>
                      <a:gd name="connsiteX53" fmla="*/ 697948 w 4382546"/>
                      <a:gd name="connsiteY53" fmla="*/ 66261 h 172735"/>
                      <a:gd name="connsiteX54" fmla="*/ 706782 w 4382546"/>
                      <a:gd name="connsiteY54" fmla="*/ 53008 h 172735"/>
                      <a:gd name="connsiteX55" fmla="*/ 715617 w 4382546"/>
                      <a:gd name="connsiteY55" fmla="*/ 110435 h 172735"/>
                      <a:gd name="connsiteX56" fmla="*/ 720035 w 4382546"/>
                      <a:gd name="connsiteY56" fmla="*/ 132521 h 172735"/>
                      <a:gd name="connsiteX57" fmla="*/ 733287 w 4382546"/>
                      <a:gd name="connsiteY57" fmla="*/ 101600 h 172735"/>
                      <a:gd name="connsiteX58" fmla="*/ 750956 w 4382546"/>
                      <a:gd name="connsiteY58" fmla="*/ 48591 h 172735"/>
                      <a:gd name="connsiteX59" fmla="*/ 755374 w 4382546"/>
                      <a:gd name="connsiteY59" fmla="*/ 106017 h 172735"/>
                      <a:gd name="connsiteX60" fmla="*/ 777461 w 4382546"/>
                      <a:gd name="connsiteY60" fmla="*/ 88348 h 172735"/>
                      <a:gd name="connsiteX61" fmla="*/ 790713 w 4382546"/>
                      <a:gd name="connsiteY61" fmla="*/ 75095 h 172735"/>
                      <a:gd name="connsiteX62" fmla="*/ 803965 w 4382546"/>
                      <a:gd name="connsiteY62" fmla="*/ 97182 h 172735"/>
                      <a:gd name="connsiteX63" fmla="*/ 830469 w 4382546"/>
                      <a:gd name="connsiteY63" fmla="*/ 88348 h 172735"/>
                      <a:gd name="connsiteX64" fmla="*/ 852556 w 4382546"/>
                      <a:gd name="connsiteY64" fmla="*/ 150191 h 172735"/>
                      <a:gd name="connsiteX65" fmla="*/ 901148 w 4382546"/>
                      <a:gd name="connsiteY65" fmla="*/ 83930 h 172735"/>
                      <a:gd name="connsiteX66" fmla="*/ 905565 w 4382546"/>
                      <a:gd name="connsiteY66" fmla="*/ 61843 h 172735"/>
                      <a:gd name="connsiteX67" fmla="*/ 909982 w 4382546"/>
                      <a:gd name="connsiteY67" fmla="*/ 106017 h 172735"/>
                      <a:gd name="connsiteX68" fmla="*/ 905565 w 4382546"/>
                      <a:gd name="connsiteY68" fmla="*/ 119269 h 172735"/>
                      <a:gd name="connsiteX69" fmla="*/ 932069 w 4382546"/>
                      <a:gd name="connsiteY69" fmla="*/ 75095 h 172735"/>
                      <a:gd name="connsiteX70" fmla="*/ 936487 w 4382546"/>
                      <a:gd name="connsiteY70" fmla="*/ 106017 h 172735"/>
                      <a:gd name="connsiteX71" fmla="*/ 958574 w 4382546"/>
                      <a:gd name="connsiteY71" fmla="*/ 97182 h 172735"/>
                      <a:gd name="connsiteX72" fmla="*/ 985078 w 4382546"/>
                      <a:gd name="connsiteY72" fmla="*/ 101600 h 172735"/>
                      <a:gd name="connsiteX73" fmla="*/ 998330 w 4382546"/>
                      <a:gd name="connsiteY73" fmla="*/ 119269 h 172735"/>
                      <a:gd name="connsiteX74" fmla="*/ 1011582 w 4382546"/>
                      <a:gd name="connsiteY74" fmla="*/ 114852 h 172735"/>
                      <a:gd name="connsiteX75" fmla="*/ 1042504 w 4382546"/>
                      <a:gd name="connsiteY75" fmla="*/ 101600 h 172735"/>
                      <a:gd name="connsiteX76" fmla="*/ 1064591 w 4382546"/>
                      <a:gd name="connsiteY76" fmla="*/ 75095 h 172735"/>
                      <a:gd name="connsiteX77" fmla="*/ 1086678 w 4382546"/>
                      <a:gd name="connsiteY77" fmla="*/ 106017 h 172735"/>
                      <a:gd name="connsiteX78" fmla="*/ 1122017 w 4382546"/>
                      <a:gd name="connsiteY78" fmla="*/ 110435 h 172735"/>
                      <a:gd name="connsiteX79" fmla="*/ 1152939 w 4382546"/>
                      <a:gd name="connsiteY79" fmla="*/ 92765 h 172735"/>
                      <a:gd name="connsiteX80" fmla="*/ 1170608 w 4382546"/>
                      <a:gd name="connsiteY80" fmla="*/ 83930 h 172735"/>
                      <a:gd name="connsiteX81" fmla="*/ 1197113 w 4382546"/>
                      <a:gd name="connsiteY81" fmla="*/ 88348 h 172735"/>
                      <a:gd name="connsiteX82" fmla="*/ 1219200 w 4382546"/>
                      <a:gd name="connsiteY82" fmla="*/ 92765 h 172735"/>
                      <a:gd name="connsiteX83" fmla="*/ 1250122 w 4382546"/>
                      <a:gd name="connsiteY83" fmla="*/ 75095 h 172735"/>
                      <a:gd name="connsiteX84" fmla="*/ 1303130 w 4382546"/>
                      <a:gd name="connsiteY84" fmla="*/ 97182 h 172735"/>
                      <a:gd name="connsiteX85" fmla="*/ 1334052 w 4382546"/>
                      <a:gd name="connsiteY85" fmla="*/ 106017 h 172735"/>
                      <a:gd name="connsiteX86" fmla="*/ 1351722 w 4382546"/>
                      <a:gd name="connsiteY86" fmla="*/ 110435 h 172735"/>
                      <a:gd name="connsiteX87" fmla="*/ 1387061 w 4382546"/>
                      <a:gd name="connsiteY87" fmla="*/ 123687 h 172735"/>
                      <a:gd name="connsiteX88" fmla="*/ 1444487 w 4382546"/>
                      <a:gd name="connsiteY88" fmla="*/ 61843 h 172735"/>
                      <a:gd name="connsiteX89" fmla="*/ 1453322 w 4382546"/>
                      <a:gd name="connsiteY89" fmla="*/ 106017 h 172735"/>
                      <a:gd name="connsiteX90" fmla="*/ 1462156 w 4382546"/>
                      <a:gd name="connsiteY90" fmla="*/ 119269 h 172735"/>
                      <a:gd name="connsiteX91" fmla="*/ 1497495 w 4382546"/>
                      <a:gd name="connsiteY91" fmla="*/ 79513 h 172735"/>
                      <a:gd name="connsiteX92" fmla="*/ 1532835 w 4382546"/>
                      <a:gd name="connsiteY92" fmla="*/ 57426 h 172735"/>
                      <a:gd name="connsiteX93" fmla="*/ 1541669 w 4382546"/>
                      <a:gd name="connsiteY93" fmla="*/ 83930 h 172735"/>
                      <a:gd name="connsiteX94" fmla="*/ 1572591 w 4382546"/>
                      <a:gd name="connsiteY94" fmla="*/ 79513 h 172735"/>
                      <a:gd name="connsiteX95" fmla="*/ 1581426 w 4382546"/>
                      <a:gd name="connsiteY95" fmla="*/ 66261 h 172735"/>
                      <a:gd name="connsiteX96" fmla="*/ 1585843 w 4382546"/>
                      <a:gd name="connsiteY96" fmla="*/ 83930 h 172735"/>
                      <a:gd name="connsiteX97" fmla="*/ 1590261 w 4382546"/>
                      <a:gd name="connsiteY97" fmla="*/ 106017 h 172735"/>
                      <a:gd name="connsiteX98" fmla="*/ 1616765 w 4382546"/>
                      <a:gd name="connsiteY98" fmla="*/ 83930 h 172735"/>
                      <a:gd name="connsiteX99" fmla="*/ 1638852 w 4382546"/>
                      <a:gd name="connsiteY99" fmla="*/ 110435 h 172735"/>
                      <a:gd name="connsiteX100" fmla="*/ 1669774 w 4382546"/>
                      <a:gd name="connsiteY100" fmla="*/ 101600 h 172735"/>
                      <a:gd name="connsiteX101" fmla="*/ 1674191 w 4382546"/>
                      <a:gd name="connsiteY101" fmla="*/ 119269 h 172735"/>
                      <a:gd name="connsiteX102" fmla="*/ 1678608 w 4382546"/>
                      <a:gd name="connsiteY102" fmla="*/ 132521 h 172735"/>
                      <a:gd name="connsiteX103" fmla="*/ 1705113 w 4382546"/>
                      <a:gd name="connsiteY103" fmla="*/ 92765 h 172735"/>
                      <a:gd name="connsiteX104" fmla="*/ 1718365 w 4382546"/>
                      <a:gd name="connsiteY104" fmla="*/ 110435 h 172735"/>
                      <a:gd name="connsiteX105" fmla="*/ 1722782 w 4382546"/>
                      <a:gd name="connsiteY105" fmla="*/ 132521 h 172735"/>
                      <a:gd name="connsiteX106" fmla="*/ 1753704 w 4382546"/>
                      <a:gd name="connsiteY106" fmla="*/ 110435 h 172735"/>
                      <a:gd name="connsiteX107" fmla="*/ 1784626 w 4382546"/>
                      <a:gd name="connsiteY107" fmla="*/ 66261 h 172735"/>
                      <a:gd name="connsiteX108" fmla="*/ 1819965 w 4382546"/>
                      <a:gd name="connsiteY108" fmla="*/ 79513 h 172735"/>
                      <a:gd name="connsiteX109" fmla="*/ 1837635 w 4382546"/>
                      <a:gd name="connsiteY109" fmla="*/ 132521 h 172735"/>
                      <a:gd name="connsiteX110" fmla="*/ 1846469 w 4382546"/>
                      <a:gd name="connsiteY110" fmla="*/ 150191 h 172735"/>
                      <a:gd name="connsiteX111" fmla="*/ 1899478 w 4382546"/>
                      <a:gd name="connsiteY111" fmla="*/ 83930 h 172735"/>
                      <a:gd name="connsiteX112" fmla="*/ 1939235 w 4382546"/>
                      <a:gd name="connsiteY112" fmla="*/ 17669 h 172735"/>
                      <a:gd name="connsiteX113" fmla="*/ 1943652 w 4382546"/>
                      <a:gd name="connsiteY113" fmla="*/ 110435 h 172735"/>
                      <a:gd name="connsiteX114" fmla="*/ 1970156 w 4382546"/>
                      <a:gd name="connsiteY114" fmla="*/ 70678 h 172735"/>
                      <a:gd name="connsiteX115" fmla="*/ 1983408 w 4382546"/>
                      <a:gd name="connsiteY115" fmla="*/ 53008 h 172735"/>
                      <a:gd name="connsiteX116" fmla="*/ 1987826 w 4382546"/>
                      <a:gd name="connsiteY116" fmla="*/ 119269 h 172735"/>
                      <a:gd name="connsiteX117" fmla="*/ 2009913 w 4382546"/>
                      <a:gd name="connsiteY117" fmla="*/ 101600 h 172735"/>
                      <a:gd name="connsiteX118" fmla="*/ 2036417 w 4382546"/>
                      <a:gd name="connsiteY118" fmla="*/ 123687 h 172735"/>
                      <a:gd name="connsiteX119" fmla="*/ 2067339 w 4382546"/>
                      <a:gd name="connsiteY119" fmla="*/ 114852 h 172735"/>
                      <a:gd name="connsiteX120" fmla="*/ 2102678 w 4382546"/>
                      <a:gd name="connsiteY120" fmla="*/ 119269 h 172735"/>
                      <a:gd name="connsiteX121" fmla="*/ 2138017 w 4382546"/>
                      <a:gd name="connsiteY121" fmla="*/ 110435 h 172735"/>
                      <a:gd name="connsiteX122" fmla="*/ 2164522 w 4382546"/>
                      <a:gd name="connsiteY122" fmla="*/ 136939 h 172735"/>
                      <a:gd name="connsiteX123" fmla="*/ 2191026 w 4382546"/>
                      <a:gd name="connsiteY123" fmla="*/ 123687 h 172735"/>
                      <a:gd name="connsiteX124" fmla="*/ 2208695 w 4382546"/>
                      <a:gd name="connsiteY124" fmla="*/ 141356 h 172735"/>
                      <a:gd name="connsiteX125" fmla="*/ 2239617 w 4382546"/>
                      <a:gd name="connsiteY125" fmla="*/ 88348 h 172735"/>
                      <a:gd name="connsiteX126" fmla="*/ 2244035 w 4382546"/>
                      <a:gd name="connsiteY126" fmla="*/ 128104 h 172735"/>
                      <a:gd name="connsiteX127" fmla="*/ 2270539 w 4382546"/>
                      <a:gd name="connsiteY127" fmla="*/ 92765 h 172735"/>
                      <a:gd name="connsiteX128" fmla="*/ 2297043 w 4382546"/>
                      <a:gd name="connsiteY128" fmla="*/ 39756 h 172735"/>
                      <a:gd name="connsiteX129" fmla="*/ 2323548 w 4382546"/>
                      <a:gd name="connsiteY129" fmla="*/ 88348 h 172735"/>
                      <a:gd name="connsiteX130" fmla="*/ 2332382 w 4382546"/>
                      <a:gd name="connsiteY130" fmla="*/ 114852 h 172735"/>
                      <a:gd name="connsiteX131" fmla="*/ 2398643 w 4382546"/>
                      <a:gd name="connsiteY131" fmla="*/ 48591 h 172735"/>
                      <a:gd name="connsiteX132" fmla="*/ 2416313 w 4382546"/>
                      <a:gd name="connsiteY132" fmla="*/ 75095 h 172735"/>
                      <a:gd name="connsiteX133" fmla="*/ 2442817 w 4382546"/>
                      <a:gd name="connsiteY133" fmla="*/ 79513 h 172735"/>
                      <a:gd name="connsiteX134" fmla="*/ 2473739 w 4382546"/>
                      <a:gd name="connsiteY134" fmla="*/ 92765 h 172735"/>
                      <a:gd name="connsiteX135" fmla="*/ 2486991 w 4382546"/>
                      <a:gd name="connsiteY135" fmla="*/ 123687 h 172735"/>
                      <a:gd name="connsiteX136" fmla="*/ 2535582 w 4382546"/>
                      <a:gd name="connsiteY136" fmla="*/ 88348 h 172735"/>
                      <a:gd name="connsiteX137" fmla="*/ 2606261 w 4382546"/>
                      <a:gd name="connsiteY137" fmla="*/ 83930 h 172735"/>
                      <a:gd name="connsiteX138" fmla="*/ 2637182 w 4382546"/>
                      <a:gd name="connsiteY138" fmla="*/ 128104 h 172735"/>
                      <a:gd name="connsiteX139" fmla="*/ 2663687 w 4382546"/>
                      <a:gd name="connsiteY139" fmla="*/ 110435 h 172735"/>
                      <a:gd name="connsiteX140" fmla="*/ 2681356 w 4382546"/>
                      <a:gd name="connsiteY140" fmla="*/ 97182 h 172735"/>
                      <a:gd name="connsiteX141" fmla="*/ 2699026 w 4382546"/>
                      <a:gd name="connsiteY141" fmla="*/ 128104 h 172735"/>
                      <a:gd name="connsiteX142" fmla="*/ 2703443 w 4382546"/>
                      <a:gd name="connsiteY142" fmla="*/ 101600 h 172735"/>
                      <a:gd name="connsiteX143" fmla="*/ 2725530 w 4382546"/>
                      <a:gd name="connsiteY143" fmla="*/ 132521 h 172735"/>
                      <a:gd name="connsiteX144" fmla="*/ 2760869 w 4382546"/>
                      <a:gd name="connsiteY144" fmla="*/ 88348 h 172735"/>
                      <a:gd name="connsiteX145" fmla="*/ 2769704 w 4382546"/>
                      <a:gd name="connsiteY145" fmla="*/ 75095 h 172735"/>
                      <a:gd name="connsiteX146" fmla="*/ 2791791 w 4382546"/>
                      <a:gd name="connsiteY146" fmla="*/ 66261 h 172735"/>
                      <a:gd name="connsiteX147" fmla="*/ 2800626 w 4382546"/>
                      <a:gd name="connsiteY147" fmla="*/ 154608 h 172735"/>
                      <a:gd name="connsiteX148" fmla="*/ 2822713 w 4382546"/>
                      <a:gd name="connsiteY148" fmla="*/ 88348 h 172735"/>
                      <a:gd name="connsiteX149" fmla="*/ 2835965 w 4382546"/>
                      <a:gd name="connsiteY149" fmla="*/ 53008 h 172735"/>
                      <a:gd name="connsiteX150" fmla="*/ 2840382 w 4382546"/>
                      <a:gd name="connsiteY150" fmla="*/ 110435 h 172735"/>
                      <a:gd name="connsiteX151" fmla="*/ 2844800 w 4382546"/>
                      <a:gd name="connsiteY151" fmla="*/ 132521 h 172735"/>
                      <a:gd name="connsiteX152" fmla="*/ 2880139 w 4382546"/>
                      <a:gd name="connsiteY152" fmla="*/ 35339 h 172735"/>
                      <a:gd name="connsiteX153" fmla="*/ 2884556 w 4382546"/>
                      <a:gd name="connsiteY153" fmla="*/ 101600 h 172735"/>
                      <a:gd name="connsiteX154" fmla="*/ 2888974 w 4382546"/>
                      <a:gd name="connsiteY154" fmla="*/ 154608 h 172735"/>
                      <a:gd name="connsiteX155" fmla="*/ 2919895 w 4382546"/>
                      <a:gd name="connsiteY155" fmla="*/ 110435 h 172735"/>
                      <a:gd name="connsiteX156" fmla="*/ 2924313 w 4382546"/>
                      <a:gd name="connsiteY156" fmla="*/ 172278 h 172735"/>
                      <a:gd name="connsiteX157" fmla="*/ 2946400 w 4382546"/>
                      <a:gd name="connsiteY157" fmla="*/ 119269 h 172735"/>
                      <a:gd name="connsiteX158" fmla="*/ 2950817 w 4382546"/>
                      <a:gd name="connsiteY158" fmla="*/ 167861 h 172735"/>
                      <a:gd name="connsiteX159" fmla="*/ 2990574 w 4382546"/>
                      <a:gd name="connsiteY159" fmla="*/ 132521 h 172735"/>
                      <a:gd name="connsiteX160" fmla="*/ 3003826 w 4382546"/>
                      <a:gd name="connsiteY160" fmla="*/ 128104 h 172735"/>
                      <a:gd name="connsiteX161" fmla="*/ 3025913 w 4382546"/>
                      <a:gd name="connsiteY161" fmla="*/ 132521 h 172735"/>
                      <a:gd name="connsiteX162" fmla="*/ 3043582 w 4382546"/>
                      <a:gd name="connsiteY162" fmla="*/ 114852 h 172735"/>
                      <a:gd name="connsiteX163" fmla="*/ 3065669 w 4382546"/>
                      <a:gd name="connsiteY163" fmla="*/ 128104 h 172735"/>
                      <a:gd name="connsiteX164" fmla="*/ 3083339 w 4382546"/>
                      <a:gd name="connsiteY164" fmla="*/ 132521 h 172735"/>
                      <a:gd name="connsiteX165" fmla="*/ 3096591 w 4382546"/>
                      <a:gd name="connsiteY165" fmla="*/ 110435 h 172735"/>
                      <a:gd name="connsiteX166" fmla="*/ 3109843 w 4382546"/>
                      <a:gd name="connsiteY166" fmla="*/ 106017 h 172735"/>
                      <a:gd name="connsiteX167" fmla="*/ 3118678 w 4382546"/>
                      <a:gd name="connsiteY167" fmla="*/ 132521 h 172735"/>
                      <a:gd name="connsiteX168" fmla="*/ 3149600 w 4382546"/>
                      <a:gd name="connsiteY168" fmla="*/ 110435 h 172735"/>
                      <a:gd name="connsiteX169" fmla="*/ 3167269 w 4382546"/>
                      <a:gd name="connsiteY169" fmla="*/ 83930 h 172735"/>
                      <a:gd name="connsiteX170" fmla="*/ 3220278 w 4382546"/>
                      <a:gd name="connsiteY170" fmla="*/ 57426 h 172735"/>
                      <a:gd name="connsiteX171" fmla="*/ 3242365 w 4382546"/>
                      <a:gd name="connsiteY171" fmla="*/ 92765 h 172735"/>
                      <a:gd name="connsiteX172" fmla="*/ 3246782 w 4382546"/>
                      <a:gd name="connsiteY172" fmla="*/ 106017 h 172735"/>
                      <a:gd name="connsiteX173" fmla="*/ 3260035 w 4382546"/>
                      <a:gd name="connsiteY173" fmla="*/ 136939 h 172735"/>
                      <a:gd name="connsiteX174" fmla="*/ 3273287 w 4382546"/>
                      <a:gd name="connsiteY174" fmla="*/ 150191 h 172735"/>
                      <a:gd name="connsiteX175" fmla="*/ 3321878 w 4382546"/>
                      <a:gd name="connsiteY175" fmla="*/ 110435 h 172735"/>
                      <a:gd name="connsiteX176" fmla="*/ 3326295 w 4382546"/>
                      <a:gd name="connsiteY176" fmla="*/ 97182 h 172735"/>
                      <a:gd name="connsiteX177" fmla="*/ 3330713 w 4382546"/>
                      <a:gd name="connsiteY177" fmla="*/ 163443 h 172735"/>
                      <a:gd name="connsiteX178" fmla="*/ 3361635 w 4382546"/>
                      <a:gd name="connsiteY178" fmla="*/ 145774 h 172735"/>
                      <a:gd name="connsiteX179" fmla="*/ 3370469 w 4382546"/>
                      <a:gd name="connsiteY179" fmla="*/ 119269 h 172735"/>
                      <a:gd name="connsiteX180" fmla="*/ 3427895 w 4382546"/>
                      <a:gd name="connsiteY180" fmla="*/ 110435 h 172735"/>
                      <a:gd name="connsiteX181" fmla="*/ 3441148 w 4382546"/>
                      <a:gd name="connsiteY181" fmla="*/ 136939 h 172735"/>
                      <a:gd name="connsiteX182" fmla="*/ 3454400 w 4382546"/>
                      <a:gd name="connsiteY182" fmla="*/ 145774 h 172735"/>
                      <a:gd name="connsiteX183" fmla="*/ 3476487 w 4382546"/>
                      <a:gd name="connsiteY183" fmla="*/ 141356 h 172735"/>
                      <a:gd name="connsiteX184" fmla="*/ 3502991 w 4382546"/>
                      <a:gd name="connsiteY184" fmla="*/ 123687 h 172735"/>
                      <a:gd name="connsiteX185" fmla="*/ 3525078 w 4382546"/>
                      <a:gd name="connsiteY185" fmla="*/ 101600 h 172735"/>
                      <a:gd name="connsiteX186" fmla="*/ 3533913 w 4382546"/>
                      <a:gd name="connsiteY186" fmla="*/ 88348 h 172735"/>
                      <a:gd name="connsiteX187" fmla="*/ 3551582 w 4382546"/>
                      <a:gd name="connsiteY187" fmla="*/ 123687 h 172735"/>
                      <a:gd name="connsiteX188" fmla="*/ 3609008 w 4382546"/>
                      <a:gd name="connsiteY188" fmla="*/ 88348 h 172735"/>
                      <a:gd name="connsiteX189" fmla="*/ 3626678 w 4382546"/>
                      <a:gd name="connsiteY189" fmla="*/ 83930 h 172735"/>
                      <a:gd name="connsiteX190" fmla="*/ 3684104 w 4382546"/>
                      <a:gd name="connsiteY190" fmla="*/ 75095 h 172735"/>
                      <a:gd name="connsiteX191" fmla="*/ 3715026 w 4382546"/>
                      <a:gd name="connsiteY191" fmla="*/ 97182 h 172735"/>
                      <a:gd name="connsiteX192" fmla="*/ 3772452 w 4382546"/>
                      <a:gd name="connsiteY192" fmla="*/ 66261 h 172735"/>
                      <a:gd name="connsiteX193" fmla="*/ 3785704 w 4382546"/>
                      <a:gd name="connsiteY193" fmla="*/ 88348 h 172735"/>
                      <a:gd name="connsiteX194" fmla="*/ 3851965 w 4382546"/>
                      <a:gd name="connsiteY194" fmla="*/ 66261 h 172735"/>
                      <a:gd name="connsiteX195" fmla="*/ 3869635 w 4382546"/>
                      <a:gd name="connsiteY195" fmla="*/ 57426 h 172735"/>
                      <a:gd name="connsiteX196" fmla="*/ 3896139 w 4382546"/>
                      <a:gd name="connsiteY196" fmla="*/ 97182 h 172735"/>
                      <a:gd name="connsiteX197" fmla="*/ 3962400 w 4382546"/>
                      <a:gd name="connsiteY197" fmla="*/ 128104 h 172735"/>
                      <a:gd name="connsiteX198" fmla="*/ 3984487 w 4382546"/>
                      <a:gd name="connsiteY198" fmla="*/ 154608 h 172735"/>
                      <a:gd name="connsiteX199" fmla="*/ 4068417 w 4382546"/>
                      <a:gd name="connsiteY199" fmla="*/ 136939 h 172735"/>
                      <a:gd name="connsiteX200" fmla="*/ 4112591 w 4382546"/>
                      <a:gd name="connsiteY200" fmla="*/ 132521 h 172735"/>
                      <a:gd name="connsiteX201" fmla="*/ 4147930 w 4382546"/>
                      <a:gd name="connsiteY201" fmla="*/ 119269 h 172735"/>
                      <a:gd name="connsiteX202" fmla="*/ 4214191 w 4382546"/>
                      <a:gd name="connsiteY202" fmla="*/ 110435 h 172735"/>
                      <a:gd name="connsiteX203" fmla="*/ 4227443 w 4382546"/>
                      <a:gd name="connsiteY203" fmla="*/ 83930 h 172735"/>
                      <a:gd name="connsiteX204" fmla="*/ 4231861 w 4382546"/>
                      <a:gd name="connsiteY204" fmla="*/ 119269 h 172735"/>
                      <a:gd name="connsiteX205" fmla="*/ 4293704 w 4382546"/>
                      <a:gd name="connsiteY205" fmla="*/ 110435 h 172735"/>
                      <a:gd name="connsiteX206" fmla="*/ 4329043 w 4382546"/>
                      <a:gd name="connsiteY206" fmla="*/ 106017 h 172735"/>
                      <a:gd name="connsiteX207" fmla="*/ 4382052 w 4382546"/>
                      <a:gd name="connsiteY207" fmla="*/ 123687 h 172735"/>
                      <a:gd name="connsiteX208" fmla="*/ 4366036 w 4382546"/>
                      <a:gd name="connsiteY208" fmla="*/ 60598 h 1727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</a:cxnLst>
                    <a:rect l="l" t="t" r="r" b="b"/>
                    <a:pathLst>
                      <a:path w="4382546" h="172735">
                        <a:moveTo>
                          <a:pt x="0" y="57426"/>
                        </a:moveTo>
                        <a:cubicBezTo>
                          <a:pt x="4669" y="45753"/>
                          <a:pt x="9789" y="34208"/>
                          <a:pt x="13252" y="22087"/>
                        </a:cubicBezTo>
                        <a:cubicBezTo>
                          <a:pt x="14920" y="16249"/>
                          <a:pt x="13876" y="9158"/>
                          <a:pt x="17669" y="4417"/>
                        </a:cubicBezTo>
                        <a:cubicBezTo>
                          <a:pt x="20578" y="781"/>
                          <a:pt x="26504" y="1472"/>
                          <a:pt x="30922" y="0"/>
                        </a:cubicBezTo>
                        <a:cubicBezTo>
                          <a:pt x="35339" y="17669"/>
                          <a:pt x="38742" y="35624"/>
                          <a:pt x="44174" y="53008"/>
                        </a:cubicBezTo>
                        <a:cubicBezTo>
                          <a:pt x="46138" y="59293"/>
                          <a:pt x="46894" y="68232"/>
                          <a:pt x="53008" y="70678"/>
                        </a:cubicBezTo>
                        <a:cubicBezTo>
                          <a:pt x="57938" y="72650"/>
                          <a:pt x="61843" y="64788"/>
                          <a:pt x="66261" y="61843"/>
                        </a:cubicBezTo>
                        <a:cubicBezTo>
                          <a:pt x="67733" y="69205"/>
                          <a:pt x="68990" y="76614"/>
                          <a:pt x="70678" y="83930"/>
                        </a:cubicBezTo>
                        <a:cubicBezTo>
                          <a:pt x="73408" y="95761"/>
                          <a:pt x="77517" y="107292"/>
                          <a:pt x="79513" y="119269"/>
                        </a:cubicBezTo>
                        <a:lnTo>
                          <a:pt x="83930" y="145774"/>
                        </a:lnTo>
                        <a:cubicBezTo>
                          <a:pt x="89820" y="135467"/>
                          <a:pt x="97846" y="126114"/>
                          <a:pt x="101600" y="114852"/>
                        </a:cubicBezTo>
                        <a:cubicBezTo>
                          <a:pt x="105354" y="103590"/>
                          <a:pt x="104942" y="91336"/>
                          <a:pt x="106017" y="79513"/>
                        </a:cubicBezTo>
                        <a:cubicBezTo>
                          <a:pt x="107888" y="58931"/>
                          <a:pt x="108962" y="38284"/>
                          <a:pt x="110435" y="17669"/>
                        </a:cubicBezTo>
                        <a:cubicBezTo>
                          <a:pt x="116325" y="29449"/>
                          <a:pt x="122654" y="41018"/>
                          <a:pt x="128104" y="53008"/>
                        </a:cubicBezTo>
                        <a:cubicBezTo>
                          <a:pt x="130031" y="57247"/>
                          <a:pt x="128004" y="65131"/>
                          <a:pt x="132522" y="66261"/>
                        </a:cubicBezTo>
                        <a:cubicBezTo>
                          <a:pt x="137672" y="67549"/>
                          <a:pt x="141357" y="60371"/>
                          <a:pt x="145774" y="57426"/>
                        </a:cubicBezTo>
                        <a:cubicBezTo>
                          <a:pt x="147246" y="67733"/>
                          <a:pt x="148149" y="78138"/>
                          <a:pt x="150191" y="88348"/>
                        </a:cubicBezTo>
                        <a:cubicBezTo>
                          <a:pt x="151104" y="92914"/>
                          <a:pt x="149952" y="101600"/>
                          <a:pt x="154608" y="101600"/>
                        </a:cubicBezTo>
                        <a:cubicBezTo>
                          <a:pt x="159264" y="101600"/>
                          <a:pt x="156796" y="92436"/>
                          <a:pt x="159026" y="88348"/>
                        </a:cubicBezTo>
                        <a:cubicBezTo>
                          <a:pt x="188490" y="34332"/>
                          <a:pt x="175075" y="71123"/>
                          <a:pt x="185530" y="39756"/>
                        </a:cubicBezTo>
                        <a:cubicBezTo>
                          <a:pt x="187003" y="54481"/>
                          <a:pt x="186847" y="69460"/>
                          <a:pt x="189948" y="83930"/>
                        </a:cubicBezTo>
                        <a:cubicBezTo>
                          <a:pt x="191328" y="90369"/>
                          <a:pt x="192325" y="102891"/>
                          <a:pt x="198782" y="101600"/>
                        </a:cubicBezTo>
                        <a:cubicBezTo>
                          <a:pt x="207201" y="99916"/>
                          <a:pt x="207617" y="86875"/>
                          <a:pt x="212035" y="79513"/>
                        </a:cubicBezTo>
                        <a:cubicBezTo>
                          <a:pt x="214380" y="98271"/>
                          <a:pt x="212898" y="129229"/>
                          <a:pt x="234122" y="141356"/>
                        </a:cubicBezTo>
                        <a:cubicBezTo>
                          <a:pt x="238732" y="143990"/>
                          <a:pt x="242957" y="135466"/>
                          <a:pt x="247374" y="132521"/>
                        </a:cubicBezTo>
                        <a:cubicBezTo>
                          <a:pt x="291217" y="-20931"/>
                          <a:pt x="280674" y="-33995"/>
                          <a:pt x="287130" y="101600"/>
                        </a:cubicBezTo>
                        <a:cubicBezTo>
                          <a:pt x="288603" y="86875"/>
                          <a:pt x="289455" y="72075"/>
                          <a:pt x="291548" y="57426"/>
                        </a:cubicBezTo>
                        <a:cubicBezTo>
                          <a:pt x="292407" y="51416"/>
                          <a:pt x="294648" y="33829"/>
                          <a:pt x="295965" y="39756"/>
                        </a:cubicBezTo>
                        <a:cubicBezTo>
                          <a:pt x="300129" y="58497"/>
                          <a:pt x="298910" y="78040"/>
                          <a:pt x="300382" y="97182"/>
                        </a:cubicBezTo>
                        <a:cubicBezTo>
                          <a:pt x="310689" y="91292"/>
                          <a:pt x="322480" y="87454"/>
                          <a:pt x="331304" y="79513"/>
                        </a:cubicBezTo>
                        <a:cubicBezTo>
                          <a:pt x="337686" y="73769"/>
                          <a:pt x="340296" y="49971"/>
                          <a:pt x="344556" y="57426"/>
                        </a:cubicBezTo>
                        <a:cubicBezTo>
                          <a:pt x="353353" y="72821"/>
                          <a:pt x="345497" y="93048"/>
                          <a:pt x="348974" y="110435"/>
                        </a:cubicBezTo>
                        <a:cubicBezTo>
                          <a:pt x="350015" y="115641"/>
                          <a:pt x="354863" y="119270"/>
                          <a:pt x="357808" y="123687"/>
                        </a:cubicBezTo>
                        <a:cubicBezTo>
                          <a:pt x="363698" y="116325"/>
                          <a:pt x="370248" y="109445"/>
                          <a:pt x="375478" y="101600"/>
                        </a:cubicBezTo>
                        <a:cubicBezTo>
                          <a:pt x="384144" y="88601"/>
                          <a:pt x="388359" y="71792"/>
                          <a:pt x="393148" y="57426"/>
                        </a:cubicBezTo>
                        <a:cubicBezTo>
                          <a:pt x="394620" y="70678"/>
                          <a:pt x="395911" y="83951"/>
                          <a:pt x="397565" y="97182"/>
                        </a:cubicBezTo>
                        <a:cubicBezTo>
                          <a:pt x="398856" y="107514"/>
                          <a:pt x="398115" y="118437"/>
                          <a:pt x="401982" y="128104"/>
                        </a:cubicBezTo>
                        <a:cubicBezTo>
                          <a:pt x="404302" y="133904"/>
                          <a:pt x="410817" y="136939"/>
                          <a:pt x="415235" y="141356"/>
                        </a:cubicBezTo>
                        <a:cubicBezTo>
                          <a:pt x="418180" y="133994"/>
                          <a:pt x="421562" y="126791"/>
                          <a:pt x="424069" y="119269"/>
                        </a:cubicBezTo>
                        <a:cubicBezTo>
                          <a:pt x="430402" y="100269"/>
                          <a:pt x="425442" y="73484"/>
                          <a:pt x="441739" y="61843"/>
                        </a:cubicBezTo>
                        <a:cubicBezTo>
                          <a:pt x="451976" y="54531"/>
                          <a:pt x="450574" y="85402"/>
                          <a:pt x="454991" y="97182"/>
                        </a:cubicBezTo>
                        <a:cubicBezTo>
                          <a:pt x="462353" y="91292"/>
                          <a:pt x="472641" y="87832"/>
                          <a:pt x="477078" y="79513"/>
                        </a:cubicBezTo>
                        <a:cubicBezTo>
                          <a:pt x="484979" y="64699"/>
                          <a:pt x="476899" y="20848"/>
                          <a:pt x="490330" y="30921"/>
                        </a:cubicBezTo>
                        <a:cubicBezTo>
                          <a:pt x="506864" y="43321"/>
                          <a:pt x="491156" y="72412"/>
                          <a:pt x="494748" y="92765"/>
                        </a:cubicBezTo>
                        <a:cubicBezTo>
                          <a:pt x="495671" y="97993"/>
                          <a:pt x="500637" y="101600"/>
                          <a:pt x="503582" y="106017"/>
                        </a:cubicBezTo>
                        <a:cubicBezTo>
                          <a:pt x="542715" y="47320"/>
                          <a:pt x="500061" y="98206"/>
                          <a:pt x="530087" y="132521"/>
                        </a:cubicBezTo>
                        <a:cubicBezTo>
                          <a:pt x="536296" y="139616"/>
                          <a:pt x="544812" y="120742"/>
                          <a:pt x="552174" y="114852"/>
                        </a:cubicBezTo>
                        <a:cubicBezTo>
                          <a:pt x="556591" y="103072"/>
                          <a:pt x="562375" y="91718"/>
                          <a:pt x="565426" y="79513"/>
                        </a:cubicBezTo>
                        <a:cubicBezTo>
                          <a:pt x="582573" y="10923"/>
                          <a:pt x="569024" y="-44198"/>
                          <a:pt x="583095" y="145774"/>
                        </a:cubicBezTo>
                        <a:cubicBezTo>
                          <a:pt x="588985" y="131049"/>
                          <a:pt x="595750" y="116645"/>
                          <a:pt x="600765" y="101600"/>
                        </a:cubicBezTo>
                        <a:cubicBezTo>
                          <a:pt x="623228" y="34213"/>
                          <a:pt x="595033" y="95397"/>
                          <a:pt x="622852" y="39756"/>
                        </a:cubicBezTo>
                        <a:cubicBezTo>
                          <a:pt x="631111" y="138877"/>
                          <a:pt x="612983" y="84318"/>
                          <a:pt x="649356" y="70678"/>
                        </a:cubicBezTo>
                        <a:cubicBezTo>
                          <a:pt x="654327" y="68814"/>
                          <a:pt x="658191" y="76568"/>
                          <a:pt x="662608" y="79513"/>
                        </a:cubicBezTo>
                        <a:cubicBezTo>
                          <a:pt x="674493" y="76541"/>
                          <a:pt x="688051" y="74509"/>
                          <a:pt x="697948" y="66261"/>
                        </a:cubicBezTo>
                        <a:cubicBezTo>
                          <a:pt x="702027" y="62862"/>
                          <a:pt x="703837" y="57426"/>
                          <a:pt x="706782" y="53008"/>
                        </a:cubicBezTo>
                        <a:cubicBezTo>
                          <a:pt x="716733" y="82860"/>
                          <a:pt x="708024" y="53490"/>
                          <a:pt x="715617" y="110435"/>
                        </a:cubicBezTo>
                        <a:cubicBezTo>
                          <a:pt x="716609" y="117877"/>
                          <a:pt x="718562" y="125159"/>
                          <a:pt x="720035" y="132521"/>
                        </a:cubicBezTo>
                        <a:cubicBezTo>
                          <a:pt x="724452" y="122214"/>
                          <a:pt x="729410" y="112122"/>
                          <a:pt x="733287" y="101600"/>
                        </a:cubicBezTo>
                        <a:cubicBezTo>
                          <a:pt x="739726" y="84123"/>
                          <a:pt x="732692" y="44939"/>
                          <a:pt x="750956" y="48591"/>
                        </a:cubicBezTo>
                        <a:cubicBezTo>
                          <a:pt x="769782" y="52356"/>
                          <a:pt x="753901" y="86875"/>
                          <a:pt x="755374" y="106017"/>
                        </a:cubicBezTo>
                        <a:cubicBezTo>
                          <a:pt x="762736" y="100127"/>
                          <a:pt x="770366" y="94557"/>
                          <a:pt x="777461" y="88348"/>
                        </a:cubicBezTo>
                        <a:cubicBezTo>
                          <a:pt x="782163" y="84234"/>
                          <a:pt x="784786" y="73120"/>
                          <a:pt x="790713" y="75095"/>
                        </a:cubicBezTo>
                        <a:cubicBezTo>
                          <a:pt x="798858" y="77810"/>
                          <a:pt x="799548" y="89820"/>
                          <a:pt x="803965" y="97182"/>
                        </a:cubicBezTo>
                        <a:cubicBezTo>
                          <a:pt x="812800" y="94237"/>
                          <a:pt x="822328" y="83825"/>
                          <a:pt x="830469" y="88348"/>
                        </a:cubicBezTo>
                        <a:cubicBezTo>
                          <a:pt x="837396" y="92196"/>
                          <a:pt x="850726" y="143785"/>
                          <a:pt x="852556" y="150191"/>
                        </a:cubicBezTo>
                        <a:cubicBezTo>
                          <a:pt x="880499" y="122249"/>
                          <a:pt x="884255" y="123348"/>
                          <a:pt x="901148" y="83930"/>
                        </a:cubicBezTo>
                        <a:cubicBezTo>
                          <a:pt x="904106" y="77029"/>
                          <a:pt x="904093" y="69205"/>
                          <a:pt x="905565" y="61843"/>
                        </a:cubicBezTo>
                        <a:cubicBezTo>
                          <a:pt x="907037" y="76568"/>
                          <a:pt x="909982" y="91219"/>
                          <a:pt x="909982" y="106017"/>
                        </a:cubicBezTo>
                        <a:cubicBezTo>
                          <a:pt x="909982" y="110673"/>
                          <a:pt x="902859" y="123058"/>
                          <a:pt x="905565" y="119269"/>
                        </a:cubicBezTo>
                        <a:cubicBezTo>
                          <a:pt x="915546" y="105296"/>
                          <a:pt x="923234" y="89820"/>
                          <a:pt x="932069" y="75095"/>
                        </a:cubicBezTo>
                        <a:cubicBezTo>
                          <a:pt x="933542" y="85402"/>
                          <a:pt x="926075" y="106017"/>
                          <a:pt x="936487" y="106017"/>
                        </a:cubicBezTo>
                        <a:cubicBezTo>
                          <a:pt x="965370" y="106017"/>
                          <a:pt x="947091" y="39774"/>
                          <a:pt x="958574" y="97182"/>
                        </a:cubicBezTo>
                        <a:cubicBezTo>
                          <a:pt x="994822" y="46436"/>
                          <a:pt x="972285" y="63220"/>
                          <a:pt x="985078" y="101600"/>
                        </a:cubicBezTo>
                        <a:cubicBezTo>
                          <a:pt x="987406" y="108584"/>
                          <a:pt x="993913" y="113379"/>
                          <a:pt x="998330" y="119269"/>
                        </a:cubicBezTo>
                        <a:cubicBezTo>
                          <a:pt x="1002747" y="117797"/>
                          <a:pt x="1008673" y="118488"/>
                          <a:pt x="1011582" y="114852"/>
                        </a:cubicBezTo>
                        <a:cubicBezTo>
                          <a:pt x="1041635" y="77285"/>
                          <a:pt x="1026759" y="54366"/>
                          <a:pt x="1042504" y="101600"/>
                        </a:cubicBezTo>
                        <a:cubicBezTo>
                          <a:pt x="1049866" y="92765"/>
                          <a:pt x="1058417" y="84798"/>
                          <a:pt x="1064591" y="75095"/>
                        </a:cubicBezTo>
                        <a:cubicBezTo>
                          <a:pt x="1082790" y="46496"/>
                          <a:pt x="1065532" y="21430"/>
                          <a:pt x="1086678" y="106017"/>
                        </a:cubicBezTo>
                        <a:cubicBezTo>
                          <a:pt x="1150076" y="55301"/>
                          <a:pt x="1072400" y="105474"/>
                          <a:pt x="1122017" y="110435"/>
                        </a:cubicBezTo>
                        <a:cubicBezTo>
                          <a:pt x="1133830" y="111616"/>
                          <a:pt x="1142632" y="98655"/>
                          <a:pt x="1152939" y="92765"/>
                        </a:cubicBezTo>
                        <a:cubicBezTo>
                          <a:pt x="1171332" y="9996"/>
                          <a:pt x="1152334" y="65655"/>
                          <a:pt x="1170608" y="83930"/>
                        </a:cubicBezTo>
                        <a:cubicBezTo>
                          <a:pt x="1176941" y="90264"/>
                          <a:pt x="1188278" y="86875"/>
                          <a:pt x="1197113" y="88348"/>
                        </a:cubicBezTo>
                        <a:cubicBezTo>
                          <a:pt x="1241885" y="21187"/>
                          <a:pt x="1192367" y="82703"/>
                          <a:pt x="1219200" y="92765"/>
                        </a:cubicBezTo>
                        <a:cubicBezTo>
                          <a:pt x="1230316" y="96933"/>
                          <a:pt x="1239815" y="80985"/>
                          <a:pt x="1250122" y="75095"/>
                        </a:cubicBezTo>
                        <a:cubicBezTo>
                          <a:pt x="1277873" y="130599"/>
                          <a:pt x="1258812" y="128838"/>
                          <a:pt x="1303130" y="97182"/>
                        </a:cubicBezTo>
                        <a:cubicBezTo>
                          <a:pt x="1351168" y="9115"/>
                          <a:pt x="1315380" y="53735"/>
                          <a:pt x="1334052" y="106017"/>
                        </a:cubicBezTo>
                        <a:cubicBezTo>
                          <a:pt x="1336094" y="111735"/>
                          <a:pt x="1345832" y="108962"/>
                          <a:pt x="1351722" y="110435"/>
                        </a:cubicBezTo>
                        <a:cubicBezTo>
                          <a:pt x="1401576" y="35650"/>
                          <a:pt x="1332107" y="123687"/>
                          <a:pt x="1387061" y="123687"/>
                        </a:cubicBezTo>
                        <a:cubicBezTo>
                          <a:pt x="1410317" y="123687"/>
                          <a:pt x="1432875" y="81197"/>
                          <a:pt x="1444487" y="61843"/>
                        </a:cubicBezTo>
                        <a:cubicBezTo>
                          <a:pt x="1447432" y="76568"/>
                          <a:pt x="1448906" y="91665"/>
                          <a:pt x="1453322" y="106017"/>
                        </a:cubicBezTo>
                        <a:cubicBezTo>
                          <a:pt x="1454883" y="111091"/>
                          <a:pt x="1457604" y="122000"/>
                          <a:pt x="1462156" y="119269"/>
                        </a:cubicBezTo>
                        <a:cubicBezTo>
                          <a:pt x="1477360" y="110147"/>
                          <a:pt x="1485715" y="92765"/>
                          <a:pt x="1497495" y="79513"/>
                        </a:cubicBezTo>
                        <a:cubicBezTo>
                          <a:pt x="1518200" y="131274"/>
                          <a:pt x="1490357" y="78666"/>
                          <a:pt x="1532835" y="57426"/>
                        </a:cubicBezTo>
                        <a:cubicBezTo>
                          <a:pt x="1541164" y="53261"/>
                          <a:pt x="1538724" y="75095"/>
                          <a:pt x="1541669" y="83930"/>
                        </a:cubicBezTo>
                        <a:cubicBezTo>
                          <a:pt x="1551976" y="82458"/>
                          <a:pt x="1563076" y="83742"/>
                          <a:pt x="1572591" y="79513"/>
                        </a:cubicBezTo>
                        <a:cubicBezTo>
                          <a:pt x="1577442" y="77357"/>
                          <a:pt x="1576389" y="64582"/>
                          <a:pt x="1581426" y="66261"/>
                        </a:cubicBezTo>
                        <a:cubicBezTo>
                          <a:pt x="1587185" y="68181"/>
                          <a:pt x="1584526" y="78004"/>
                          <a:pt x="1585843" y="83930"/>
                        </a:cubicBezTo>
                        <a:cubicBezTo>
                          <a:pt x="1587472" y="91259"/>
                          <a:pt x="1588788" y="98655"/>
                          <a:pt x="1590261" y="106017"/>
                        </a:cubicBezTo>
                        <a:cubicBezTo>
                          <a:pt x="1599096" y="98655"/>
                          <a:pt x="1609483" y="92831"/>
                          <a:pt x="1616765" y="83930"/>
                        </a:cubicBezTo>
                        <a:cubicBezTo>
                          <a:pt x="1640318" y="55143"/>
                          <a:pt x="1624240" y="22766"/>
                          <a:pt x="1638852" y="110435"/>
                        </a:cubicBezTo>
                        <a:cubicBezTo>
                          <a:pt x="1649159" y="107490"/>
                          <a:pt x="1659374" y="99000"/>
                          <a:pt x="1669774" y="101600"/>
                        </a:cubicBezTo>
                        <a:cubicBezTo>
                          <a:pt x="1675664" y="103072"/>
                          <a:pt x="1672523" y="113432"/>
                          <a:pt x="1674191" y="119269"/>
                        </a:cubicBezTo>
                        <a:cubicBezTo>
                          <a:pt x="1675470" y="123746"/>
                          <a:pt x="1677136" y="128104"/>
                          <a:pt x="1678608" y="132521"/>
                        </a:cubicBezTo>
                        <a:cubicBezTo>
                          <a:pt x="1687443" y="119269"/>
                          <a:pt x="1691190" y="100500"/>
                          <a:pt x="1705113" y="92765"/>
                        </a:cubicBezTo>
                        <a:cubicBezTo>
                          <a:pt x="1711549" y="89190"/>
                          <a:pt x="1715375" y="103707"/>
                          <a:pt x="1718365" y="110435"/>
                        </a:cubicBezTo>
                        <a:cubicBezTo>
                          <a:pt x="1721414" y="117296"/>
                          <a:pt x="1721310" y="125159"/>
                          <a:pt x="1722782" y="132521"/>
                        </a:cubicBezTo>
                        <a:cubicBezTo>
                          <a:pt x="1733089" y="125159"/>
                          <a:pt x="1745878" y="120395"/>
                          <a:pt x="1753704" y="110435"/>
                        </a:cubicBezTo>
                        <a:cubicBezTo>
                          <a:pt x="1793615" y="59640"/>
                          <a:pt x="1751082" y="77441"/>
                          <a:pt x="1784626" y="66261"/>
                        </a:cubicBezTo>
                        <a:cubicBezTo>
                          <a:pt x="1791493" y="67634"/>
                          <a:pt x="1814909" y="69402"/>
                          <a:pt x="1819965" y="79513"/>
                        </a:cubicBezTo>
                        <a:cubicBezTo>
                          <a:pt x="1828295" y="96172"/>
                          <a:pt x="1831095" y="115082"/>
                          <a:pt x="1837635" y="132521"/>
                        </a:cubicBezTo>
                        <a:cubicBezTo>
                          <a:pt x="1839947" y="138687"/>
                          <a:pt x="1843524" y="144301"/>
                          <a:pt x="1846469" y="150191"/>
                        </a:cubicBezTo>
                        <a:cubicBezTo>
                          <a:pt x="1864139" y="128104"/>
                          <a:pt x="1883257" y="107102"/>
                          <a:pt x="1899478" y="83930"/>
                        </a:cubicBezTo>
                        <a:cubicBezTo>
                          <a:pt x="1914249" y="62829"/>
                          <a:pt x="1917148" y="4417"/>
                          <a:pt x="1939235" y="17669"/>
                        </a:cubicBezTo>
                        <a:cubicBezTo>
                          <a:pt x="1965780" y="33597"/>
                          <a:pt x="1942180" y="79513"/>
                          <a:pt x="1943652" y="110435"/>
                        </a:cubicBezTo>
                        <a:cubicBezTo>
                          <a:pt x="1952487" y="97183"/>
                          <a:pt x="1961090" y="83773"/>
                          <a:pt x="1970156" y="70678"/>
                        </a:cubicBezTo>
                        <a:cubicBezTo>
                          <a:pt x="1974347" y="64625"/>
                          <a:pt x="1980892" y="46089"/>
                          <a:pt x="1983408" y="53008"/>
                        </a:cubicBezTo>
                        <a:cubicBezTo>
                          <a:pt x="1990973" y="73811"/>
                          <a:pt x="1986353" y="97182"/>
                          <a:pt x="1987826" y="119269"/>
                        </a:cubicBezTo>
                        <a:cubicBezTo>
                          <a:pt x="1995188" y="113379"/>
                          <a:pt x="2003246" y="108267"/>
                          <a:pt x="2009913" y="101600"/>
                        </a:cubicBezTo>
                        <a:cubicBezTo>
                          <a:pt x="2033349" y="78164"/>
                          <a:pt x="2017416" y="66682"/>
                          <a:pt x="2036417" y="123687"/>
                        </a:cubicBezTo>
                        <a:cubicBezTo>
                          <a:pt x="2046724" y="120742"/>
                          <a:pt x="2058525" y="120954"/>
                          <a:pt x="2067339" y="114852"/>
                        </a:cubicBezTo>
                        <a:cubicBezTo>
                          <a:pt x="2105223" y="88624"/>
                          <a:pt x="2087439" y="58316"/>
                          <a:pt x="2102678" y="119269"/>
                        </a:cubicBezTo>
                        <a:cubicBezTo>
                          <a:pt x="2114458" y="116324"/>
                          <a:pt x="2126809" y="115105"/>
                          <a:pt x="2138017" y="110435"/>
                        </a:cubicBezTo>
                        <a:cubicBezTo>
                          <a:pt x="2168482" y="97741"/>
                          <a:pt x="2150523" y="73944"/>
                          <a:pt x="2164522" y="136939"/>
                        </a:cubicBezTo>
                        <a:cubicBezTo>
                          <a:pt x="2173357" y="132522"/>
                          <a:pt x="2181198" y="122704"/>
                          <a:pt x="2191026" y="123687"/>
                        </a:cubicBezTo>
                        <a:cubicBezTo>
                          <a:pt x="2199314" y="124516"/>
                          <a:pt x="2201084" y="144739"/>
                          <a:pt x="2208695" y="141356"/>
                        </a:cubicBezTo>
                        <a:cubicBezTo>
                          <a:pt x="2215271" y="138433"/>
                          <a:pt x="2233577" y="100428"/>
                          <a:pt x="2239617" y="88348"/>
                        </a:cubicBezTo>
                        <a:cubicBezTo>
                          <a:pt x="2241090" y="101600"/>
                          <a:pt x="2230835" y="126219"/>
                          <a:pt x="2244035" y="128104"/>
                        </a:cubicBezTo>
                        <a:cubicBezTo>
                          <a:pt x="2258612" y="130186"/>
                          <a:pt x="2262963" y="105391"/>
                          <a:pt x="2270539" y="92765"/>
                        </a:cubicBezTo>
                        <a:cubicBezTo>
                          <a:pt x="2280703" y="75825"/>
                          <a:pt x="2288208" y="57426"/>
                          <a:pt x="2297043" y="39756"/>
                        </a:cubicBezTo>
                        <a:cubicBezTo>
                          <a:pt x="2311604" y="107709"/>
                          <a:pt x="2295387" y="116507"/>
                          <a:pt x="2323548" y="88348"/>
                        </a:cubicBezTo>
                        <a:cubicBezTo>
                          <a:pt x="2326493" y="97183"/>
                          <a:pt x="2323291" y="112832"/>
                          <a:pt x="2332382" y="114852"/>
                        </a:cubicBezTo>
                        <a:cubicBezTo>
                          <a:pt x="2356687" y="120253"/>
                          <a:pt x="2396819" y="51099"/>
                          <a:pt x="2398643" y="48591"/>
                        </a:cubicBezTo>
                        <a:cubicBezTo>
                          <a:pt x="2404533" y="57426"/>
                          <a:pt x="2407614" y="69006"/>
                          <a:pt x="2416313" y="75095"/>
                        </a:cubicBezTo>
                        <a:cubicBezTo>
                          <a:pt x="2423650" y="80231"/>
                          <a:pt x="2434257" y="76879"/>
                          <a:pt x="2442817" y="79513"/>
                        </a:cubicBezTo>
                        <a:cubicBezTo>
                          <a:pt x="2453535" y="82811"/>
                          <a:pt x="2463432" y="88348"/>
                          <a:pt x="2473739" y="92765"/>
                        </a:cubicBezTo>
                        <a:cubicBezTo>
                          <a:pt x="2478156" y="103072"/>
                          <a:pt x="2476172" y="120736"/>
                          <a:pt x="2486991" y="123687"/>
                        </a:cubicBezTo>
                        <a:cubicBezTo>
                          <a:pt x="2508743" y="129619"/>
                          <a:pt x="2525704" y="101519"/>
                          <a:pt x="2535582" y="88348"/>
                        </a:cubicBezTo>
                        <a:cubicBezTo>
                          <a:pt x="2571664" y="148481"/>
                          <a:pt x="2511619" y="65002"/>
                          <a:pt x="2606261" y="83930"/>
                        </a:cubicBezTo>
                        <a:cubicBezTo>
                          <a:pt x="2623886" y="87455"/>
                          <a:pt x="2637182" y="128104"/>
                          <a:pt x="2637182" y="128104"/>
                        </a:cubicBezTo>
                        <a:cubicBezTo>
                          <a:pt x="2646017" y="122214"/>
                          <a:pt x="2654988" y="116524"/>
                          <a:pt x="2663687" y="110435"/>
                        </a:cubicBezTo>
                        <a:cubicBezTo>
                          <a:pt x="2669718" y="106213"/>
                          <a:pt x="2674771" y="93890"/>
                          <a:pt x="2681356" y="97182"/>
                        </a:cubicBezTo>
                        <a:cubicBezTo>
                          <a:pt x="2691974" y="102491"/>
                          <a:pt x="2693136" y="117797"/>
                          <a:pt x="2699026" y="128104"/>
                        </a:cubicBezTo>
                        <a:cubicBezTo>
                          <a:pt x="2700498" y="119269"/>
                          <a:pt x="2695432" y="105606"/>
                          <a:pt x="2703443" y="101600"/>
                        </a:cubicBezTo>
                        <a:cubicBezTo>
                          <a:pt x="2704813" y="100915"/>
                          <a:pt x="2723477" y="129442"/>
                          <a:pt x="2725530" y="132521"/>
                        </a:cubicBezTo>
                        <a:cubicBezTo>
                          <a:pt x="2737310" y="117797"/>
                          <a:pt x="2749372" y="103294"/>
                          <a:pt x="2760869" y="88348"/>
                        </a:cubicBezTo>
                        <a:cubicBezTo>
                          <a:pt x="2764106" y="84140"/>
                          <a:pt x="2765384" y="78181"/>
                          <a:pt x="2769704" y="75095"/>
                        </a:cubicBezTo>
                        <a:cubicBezTo>
                          <a:pt x="2776156" y="70486"/>
                          <a:pt x="2784429" y="69206"/>
                          <a:pt x="2791791" y="66261"/>
                        </a:cubicBezTo>
                        <a:cubicBezTo>
                          <a:pt x="2794736" y="95710"/>
                          <a:pt x="2776543" y="137406"/>
                          <a:pt x="2800626" y="154608"/>
                        </a:cubicBezTo>
                        <a:cubicBezTo>
                          <a:pt x="2819571" y="168140"/>
                          <a:pt x="2815065" y="110337"/>
                          <a:pt x="2822713" y="88348"/>
                        </a:cubicBezTo>
                        <a:cubicBezTo>
                          <a:pt x="2826846" y="76465"/>
                          <a:pt x="2831548" y="64788"/>
                          <a:pt x="2835965" y="53008"/>
                        </a:cubicBezTo>
                        <a:cubicBezTo>
                          <a:pt x="2837437" y="72150"/>
                          <a:pt x="2838262" y="91354"/>
                          <a:pt x="2840382" y="110435"/>
                        </a:cubicBezTo>
                        <a:cubicBezTo>
                          <a:pt x="2841211" y="117897"/>
                          <a:pt x="2840295" y="138527"/>
                          <a:pt x="2844800" y="132521"/>
                        </a:cubicBezTo>
                        <a:cubicBezTo>
                          <a:pt x="2851305" y="123848"/>
                          <a:pt x="2874430" y="52465"/>
                          <a:pt x="2880139" y="35339"/>
                        </a:cubicBezTo>
                        <a:cubicBezTo>
                          <a:pt x="2881611" y="57426"/>
                          <a:pt x="2882921" y="79524"/>
                          <a:pt x="2884556" y="101600"/>
                        </a:cubicBezTo>
                        <a:cubicBezTo>
                          <a:pt x="2885866" y="119282"/>
                          <a:pt x="2871773" y="150308"/>
                          <a:pt x="2888974" y="154608"/>
                        </a:cubicBezTo>
                        <a:cubicBezTo>
                          <a:pt x="2906411" y="158967"/>
                          <a:pt x="2909588" y="125159"/>
                          <a:pt x="2919895" y="110435"/>
                        </a:cubicBezTo>
                        <a:cubicBezTo>
                          <a:pt x="2921368" y="131049"/>
                          <a:pt x="2904706" y="165743"/>
                          <a:pt x="2924313" y="172278"/>
                        </a:cubicBezTo>
                        <a:cubicBezTo>
                          <a:pt x="2942473" y="178331"/>
                          <a:pt x="2927518" y="122416"/>
                          <a:pt x="2946400" y="119269"/>
                        </a:cubicBezTo>
                        <a:cubicBezTo>
                          <a:pt x="2962443" y="116595"/>
                          <a:pt x="2949345" y="151664"/>
                          <a:pt x="2950817" y="167861"/>
                        </a:cubicBezTo>
                        <a:cubicBezTo>
                          <a:pt x="2962522" y="156156"/>
                          <a:pt x="2974810" y="140403"/>
                          <a:pt x="2990574" y="132521"/>
                        </a:cubicBezTo>
                        <a:cubicBezTo>
                          <a:pt x="2994739" y="130439"/>
                          <a:pt x="2999409" y="129576"/>
                          <a:pt x="3003826" y="128104"/>
                        </a:cubicBezTo>
                        <a:cubicBezTo>
                          <a:pt x="3011188" y="129576"/>
                          <a:pt x="3018790" y="134895"/>
                          <a:pt x="3025913" y="132521"/>
                        </a:cubicBezTo>
                        <a:cubicBezTo>
                          <a:pt x="3033815" y="129887"/>
                          <a:pt x="3035304" y="115772"/>
                          <a:pt x="3043582" y="114852"/>
                        </a:cubicBezTo>
                        <a:cubicBezTo>
                          <a:pt x="3052115" y="113904"/>
                          <a:pt x="3057823" y="124617"/>
                          <a:pt x="3065669" y="128104"/>
                        </a:cubicBezTo>
                        <a:cubicBezTo>
                          <a:pt x="3071217" y="130570"/>
                          <a:pt x="3077449" y="131049"/>
                          <a:pt x="3083339" y="132521"/>
                        </a:cubicBezTo>
                        <a:cubicBezTo>
                          <a:pt x="3087756" y="125159"/>
                          <a:pt x="3090520" y="116506"/>
                          <a:pt x="3096591" y="110435"/>
                        </a:cubicBezTo>
                        <a:cubicBezTo>
                          <a:pt x="3099884" y="107142"/>
                          <a:pt x="3106550" y="102725"/>
                          <a:pt x="3109843" y="106017"/>
                        </a:cubicBezTo>
                        <a:cubicBezTo>
                          <a:pt x="3116428" y="112602"/>
                          <a:pt x="3115733" y="123686"/>
                          <a:pt x="3118678" y="132521"/>
                        </a:cubicBezTo>
                        <a:cubicBezTo>
                          <a:pt x="3128985" y="125159"/>
                          <a:pt x="3140643" y="119392"/>
                          <a:pt x="3149600" y="110435"/>
                        </a:cubicBezTo>
                        <a:cubicBezTo>
                          <a:pt x="3157108" y="102927"/>
                          <a:pt x="3158774" y="90301"/>
                          <a:pt x="3167269" y="83930"/>
                        </a:cubicBezTo>
                        <a:cubicBezTo>
                          <a:pt x="3183073" y="72077"/>
                          <a:pt x="3220278" y="57426"/>
                          <a:pt x="3220278" y="57426"/>
                        </a:cubicBezTo>
                        <a:cubicBezTo>
                          <a:pt x="3227640" y="69206"/>
                          <a:pt x="3235713" y="80570"/>
                          <a:pt x="3242365" y="92765"/>
                        </a:cubicBezTo>
                        <a:cubicBezTo>
                          <a:pt x="3244595" y="96853"/>
                          <a:pt x="3245053" y="101694"/>
                          <a:pt x="3246782" y="106017"/>
                        </a:cubicBezTo>
                        <a:cubicBezTo>
                          <a:pt x="3250947" y="116429"/>
                          <a:pt x="3254265" y="127323"/>
                          <a:pt x="3260035" y="136939"/>
                        </a:cubicBezTo>
                        <a:cubicBezTo>
                          <a:pt x="3263249" y="142296"/>
                          <a:pt x="3268870" y="145774"/>
                          <a:pt x="3273287" y="150191"/>
                        </a:cubicBezTo>
                        <a:cubicBezTo>
                          <a:pt x="3296760" y="136108"/>
                          <a:pt x="3302877" y="134866"/>
                          <a:pt x="3321878" y="110435"/>
                        </a:cubicBezTo>
                        <a:cubicBezTo>
                          <a:pt x="3324737" y="106759"/>
                          <a:pt x="3324823" y="101600"/>
                          <a:pt x="3326295" y="97182"/>
                        </a:cubicBezTo>
                        <a:cubicBezTo>
                          <a:pt x="3327768" y="119269"/>
                          <a:pt x="3317693" y="145541"/>
                          <a:pt x="3330713" y="163443"/>
                        </a:cubicBezTo>
                        <a:cubicBezTo>
                          <a:pt x="3337695" y="173044"/>
                          <a:pt x="3353694" y="154598"/>
                          <a:pt x="3361635" y="145774"/>
                        </a:cubicBezTo>
                        <a:cubicBezTo>
                          <a:pt x="3367865" y="138852"/>
                          <a:pt x="3367524" y="128104"/>
                          <a:pt x="3370469" y="119269"/>
                        </a:cubicBezTo>
                        <a:cubicBezTo>
                          <a:pt x="3395043" y="156129"/>
                          <a:pt x="3354800" y="105213"/>
                          <a:pt x="3427895" y="110435"/>
                        </a:cubicBezTo>
                        <a:cubicBezTo>
                          <a:pt x="3437747" y="111139"/>
                          <a:pt x="3435221" y="129037"/>
                          <a:pt x="3441148" y="136939"/>
                        </a:cubicBezTo>
                        <a:cubicBezTo>
                          <a:pt x="3444333" y="141186"/>
                          <a:pt x="3449983" y="142829"/>
                          <a:pt x="3454400" y="145774"/>
                        </a:cubicBezTo>
                        <a:cubicBezTo>
                          <a:pt x="3461762" y="144301"/>
                          <a:pt x="3471178" y="146665"/>
                          <a:pt x="3476487" y="141356"/>
                        </a:cubicBezTo>
                        <a:cubicBezTo>
                          <a:pt x="3503972" y="113870"/>
                          <a:pt x="3484830" y="87366"/>
                          <a:pt x="3502991" y="123687"/>
                        </a:cubicBezTo>
                        <a:cubicBezTo>
                          <a:pt x="3510353" y="116325"/>
                          <a:pt x="3518222" y="109436"/>
                          <a:pt x="3525078" y="101600"/>
                        </a:cubicBezTo>
                        <a:cubicBezTo>
                          <a:pt x="3528574" y="97605"/>
                          <a:pt x="3529835" y="84949"/>
                          <a:pt x="3533913" y="88348"/>
                        </a:cubicBezTo>
                        <a:cubicBezTo>
                          <a:pt x="3544030" y="96779"/>
                          <a:pt x="3545692" y="111907"/>
                          <a:pt x="3551582" y="123687"/>
                        </a:cubicBezTo>
                        <a:cubicBezTo>
                          <a:pt x="3639679" y="85932"/>
                          <a:pt x="3526095" y="138097"/>
                          <a:pt x="3609008" y="88348"/>
                        </a:cubicBezTo>
                        <a:cubicBezTo>
                          <a:pt x="3614214" y="85224"/>
                          <a:pt x="3620699" y="84985"/>
                          <a:pt x="3626678" y="83930"/>
                        </a:cubicBezTo>
                        <a:cubicBezTo>
                          <a:pt x="3645750" y="80564"/>
                          <a:pt x="3664962" y="78040"/>
                          <a:pt x="3684104" y="75095"/>
                        </a:cubicBezTo>
                        <a:cubicBezTo>
                          <a:pt x="3750943" y="8256"/>
                          <a:pt x="3671942" y="73682"/>
                          <a:pt x="3715026" y="97182"/>
                        </a:cubicBezTo>
                        <a:cubicBezTo>
                          <a:pt x="3721751" y="100850"/>
                          <a:pt x="3759110" y="75155"/>
                          <a:pt x="3772452" y="66261"/>
                        </a:cubicBezTo>
                        <a:cubicBezTo>
                          <a:pt x="3776869" y="73623"/>
                          <a:pt x="3778927" y="83077"/>
                          <a:pt x="3785704" y="88348"/>
                        </a:cubicBezTo>
                        <a:cubicBezTo>
                          <a:pt x="3816826" y="112553"/>
                          <a:pt x="3825246" y="84758"/>
                          <a:pt x="3851965" y="66261"/>
                        </a:cubicBezTo>
                        <a:cubicBezTo>
                          <a:pt x="3857379" y="62513"/>
                          <a:pt x="3863745" y="60371"/>
                          <a:pt x="3869635" y="57426"/>
                        </a:cubicBezTo>
                        <a:cubicBezTo>
                          <a:pt x="3876707" y="75107"/>
                          <a:pt x="3877963" y="86659"/>
                          <a:pt x="3896139" y="97182"/>
                        </a:cubicBezTo>
                        <a:cubicBezTo>
                          <a:pt x="3917233" y="109394"/>
                          <a:pt x="3962400" y="128104"/>
                          <a:pt x="3962400" y="128104"/>
                        </a:cubicBezTo>
                        <a:cubicBezTo>
                          <a:pt x="3969762" y="136939"/>
                          <a:pt x="3973000" y="155155"/>
                          <a:pt x="3984487" y="154608"/>
                        </a:cubicBezTo>
                        <a:cubicBezTo>
                          <a:pt x="4089322" y="149616"/>
                          <a:pt x="4030074" y="98596"/>
                          <a:pt x="4068417" y="136939"/>
                        </a:cubicBezTo>
                        <a:cubicBezTo>
                          <a:pt x="4126979" y="101803"/>
                          <a:pt x="4055126" y="136942"/>
                          <a:pt x="4112591" y="132521"/>
                        </a:cubicBezTo>
                        <a:cubicBezTo>
                          <a:pt x="4125135" y="131556"/>
                          <a:pt x="4135636" y="121941"/>
                          <a:pt x="4147930" y="119269"/>
                        </a:cubicBezTo>
                        <a:cubicBezTo>
                          <a:pt x="4169704" y="114536"/>
                          <a:pt x="4192104" y="113380"/>
                          <a:pt x="4214191" y="110435"/>
                        </a:cubicBezTo>
                        <a:cubicBezTo>
                          <a:pt x="4218608" y="101600"/>
                          <a:pt x="4218608" y="79513"/>
                          <a:pt x="4227443" y="83930"/>
                        </a:cubicBezTo>
                        <a:cubicBezTo>
                          <a:pt x="4238061" y="89239"/>
                          <a:pt x="4220839" y="114860"/>
                          <a:pt x="4231861" y="119269"/>
                        </a:cubicBezTo>
                        <a:cubicBezTo>
                          <a:pt x="4251195" y="127003"/>
                          <a:pt x="4273071" y="113249"/>
                          <a:pt x="4293704" y="110435"/>
                        </a:cubicBezTo>
                        <a:cubicBezTo>
                          <a:pt x="4305467" y="108831"/>
                          <a:pt x="4317263" y="107490"/>
                          <a:pt x="4329043" y="106017"/>
                        </a:cubicBezTo>
                        <a:cubicBezTo>
                          <a:pt x="4337216" y="109520"/>
                          <a:pt x="4368820" y="125577"/>
                          <a:pt x="4382052" y="123687"/>
                        </a:cubicBezTo>
                        <a:cubicBezTo>
                          <a:pt x="4386175" y="123098"/>
                          <a:pt x="4363091" y="63543"/>
                          <a:pt x="4366036" y="60598"/>
                        </a:cubicBezTo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accent1">
                        <a:lumMod val="60000"/>
                        <a:lumOff val="4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de-DE"/>
                  </a:p>
                </p:txBody>
              </p:sp>
            </p:grpSp>
          </p:grpSp>
        </p:grpSp>
        <p:cxnSp>
          <p:nvCxnSpPr>
            <p:cNvPr id="203" name="Gerade Verbindung mit Pfeil 133">
              <a:extLst>
                <a:ext uri="{FF2B5EF4-FFF2-40B4-BE49-F238E27FC236}">
                  <a16:creationId xmlns:a16="http://schemas.microsoft.com/office/drawing/2014/main" id="{4CCF74A0-BDCE-E849-5801-AB50F8AA14B8}"/>
                </a:ext>
              </a:extLst>
            </p:cNvPr>
            <p:cNvCxnSpPr>
              <a:cxnSpLocks/>
            </p:cNvCxnSpPr>
            <p:nvPr/>
          </p:nvCxnSpPr>
          <p:spPr>
            <a:xfrm>
              <a:off x="7587892" y="5209455"/>
              <a:ext cx="477334" cy="0"/>
            </a:xfrm>
            <a:prstGeom prst="straightConnector1">
              <a:avLst/>
            </a:prstGeom>
            <a:ln w="1270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4" name="Rechteck 135">
              <a:extLst>
                <a:ext uri="{FF2B5EF4-FFF2-40B4-BE49-F238E27FC236}">
                  <a16:creationId xmlns:a16="http://schemas.microsoft.com/office/drawing/2014/main" id="{F282F89C-9733-EC1F-11DA-7F428C26FCA0}"/>
                </a:ext>
              </a:extLst>
            </p:cNvPr>
            <p:cNvSpPr/>
            <p:nvPr/>
          </p:nvSpPr>
          <p:spPr>
            <a:xfrm>
              <a:off x="8055935" y="4345359"/>
              <a:ext cx="972117" cy="726907"/>
            </a:xfrm>
            <a:prstGeom prst="rect">
              <a:avLst/>
            </a:prstGeom>
            <a:solidFill>
              <a:srgbClr val="FF0000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sz="2000" dirty="0" err="1"/>
            </a:p>
          </p:txBody>
        </p:sp>
        <p:sp>
          <p:nvSpPr>
            <p:cNvPr id="205" name="Textfeld 136">
              <a:extLst>
                <a:ext uri="{FF2B5EF4-FFF2-40B4-BE49-F238E27FC236}">
                  <a16:creationId xmlns:a16="http://schemas.microsoft.com/office/drawing/2014/main" id="{F746E2B1-574F-38A7-E191-D0CF2C650823}"/>
                </a:ext>
              </a:extLst>
            </p:cNvPr>
            <p:cNvSpPr txBox="1"/>
            <p:nvPr/>
          </p:nvSpPr>
          <p:spPr>
            <a:xfrm>
              <a:off x="8379993" y="4618355"/>
              <a:ext cx="324000" cy="144000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 err="1"/>
                <a:t>Reset</a:t>
              </a:r>
              <a:endParaRPr lang="de-DE" sz="1000" dirty="0"/>
            </a:p>
          </p:txBody>
        </p:sp>
        <p:sp>
          <p:nvSpPr>
            <p:cNvPr id="206" name="Textfeld 137">
              <a:extLst>
                <a:ext uri="{FF2B5EF4-FFF2-40B4-BE49-F238E27FC236}">
                  <a16:creationId xmlns:a16="http://schemas.microsoft.com/office/drawing/2014/main" id="{AE965937-ACF7-197F-A6DD-B2ACD528C099}"/>
                </a:ext>
              </a:extLst>
            </p:cNvPr>
            <p:cNvSpPr txBox="1"/>
            <p:nvPr/>
          </p:nvSpPr>
          <p:spPr>
            <a:xfrm>
              <a:off x="7232614" y="5281463"/>
              <a:ext cx="1224000" cy="30777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de-DE" sz="1000" dirty="0"/>
                <a:t>Integration </a:t>
              </a:r>
              <a:r>
                <a:rPr lang="de-DE" sz="1000" dirty="0" err="1"/>
                <a:t>window</a:t>
              </a:r>
              <a:r>
                <a:rPr lang="de-DE" sz="1000" dirty="0"/>
                <a:t>:</a:t>
              </a:r>
            </a:p>
            <a:p>
              <a:pPr algn="ctr"/>
              <a:r>
                <a:rPr lang="de-DE" sz="1000" dirty="0" err="1"/>
                <a:t>few</a:t>
              </a:r>
              <a:r>
                <a:rPr lang="de-DE" sz="1000" dirty="0"/>
                <a:t> </a:t>
              </a:r>
              <a:r>
                <a:rPr lang="el-GR" sz="1000" dirty="0">
                  <a:ea typeface="Cambria Math" panose="02040503050406030204" pitchFamily="18" charset="0"/>
                </a:rPr>
                <a:t>μ</a:t>
              </a:r>
              <a:r>
                <a:rPr lang="de-DE" sz="1000" dirty="0">
                  <a:ea typeface="Cambria Math" panose="02040503050406030204" pitchFamily="18" charset="0"/>
                </a:rPr>
                <a:t>s</a:t>
              </a:r>
              <a:r>
                <a:rPr lang="de-DE" sz="1000" dirty="0"/>
                <a:t>  </a:t>
              </a:r>
            </a:p>
          </p:txBody>
        </p:sp>
        <p:cxnSp>
          <p:nvCxnSpPr>
            <p:cNvPr id="207" name="Gerade Verbindung mit Pfeil 155">
              <a:extLst>
                <a:ext uri="{FF2B5EF4-FFF2-40B4-BE49-F238E27FC236}">
                  <a16:creationId xmlns:a16="http://schemas.microsoft.com/office/drawing/2014/main" id="{85BEC777-C1BF-99E6-C03C-9087145C86C9}"/>
                </a:ext>
              </a:extLst>
            </p:cNvPr>
            <p:cNvCxnSpPr>
              <a:cxnSpLocks/>
            </p:cNvCxnSpPr>
            <p:nvPr/>
          </p:nvCxnSpPr>
          <p:spPr>
            <a:xfrm>
              <a:off x="9023290" y="5209455"/>
              <a:ext cx="477334" cy="0"/>
            </a:xfrm>
            <a:prstGeom prst="straightConnector1">
              <a:avLst/>
            </a:prstGeom>
            <a:ln w="1270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8" name="Rechteck 156">
              <a:extLst>
                <a:ext uri="{FF2B5EF4-FFF2-40B4-BE49-F238E27FC236}">
                  <a16:creationId xmlns:a16="http://schemas.microsoft.com/office/drawing/2014/main" id="{6461B6E4-2AF4-7156-270D-5EF4B350DF6C}"/>
                </a:ext>
              </a:extLst>
            </p:cNvPr>
            <p:cNvSpPr/>
            <p:nvPr/>
          </p:nvSpPr>
          <p:spPr>
            <a:xfrm>
              <a:off x="9491333" y="4345359"/>
              <a:ext cx="972117" cy="726907"/>
            </a:xfrm>
            <a:prstGeom prst="rect">
              <a:avLst/>
            </a:prstGeom>
            <a:solidFill>
              <a:srgbClr val="FF0000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sz="2000" dirty="0" err="1"/>
            </a:p>
          </p:txBody>
        </p:sp>
        <p:sp>
          <p:nvSpPr>
            <p:cNvPr id="209" name="Textfeld 157">
              <a:extLst>
                <a:ext uri="{FF2B5EF4-FFF2-40B4-BE49-F238E27FC236}">
                  <a16:creationId xmlns:a16="http://schemas.microsoft.com/office/drawing/2014/main" id="{F0487574-6D65-8141-13AE-196041A724C8}"/>
                </a:ext>
              </a:extLst>
            </p:cNvPr>
            <p:cNvSpPr txBox="1"/>
            <p:nvPr/>
          </p:nvSpPr>
          <p:spPr>
            <a:xfrm>
              <a:off x="9815391" y="4618355"/>
              <a:ext cx="324000" cy="144000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DE" sz="1000" dirty="0" err="1"/>
                <a:t>Reset</a:t>
              </a:r>
              <a:endParaRPr lang="de-DE" sz="1000" dirty="0"/>
            </a:p>
          </p:txBody>
        </p:sp>
        <p:sp>
          <p:nvSpPr>
            <p:cNvPr id="210" name="Textfeld 158">
              <a:extLst>
                <a:ext uri="{FF2B5EF4-FFF2-40B4-BE49-F238E27FC236}">
                  <a16:creationId xmlns:a16="http://schemas.microsoft.com/office/drawing/2014/main" id="{A29EA0FC-4915-CBD2-2C11-E19169B08F6B}"/>
                </a:ext>
              </a:extLst>
            </p:cNvPr>
            <p:cNvSpPr txBox="1"/>
            <p:nvPr/>
          </p:nvSpPr>
          <p:spPr>
            <a:xfrm>
              <a:off x="8668012" y="5281463"/>
              <a:ext cx="1224000" cy="30777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de-DE" sz="1000" dirty="0"/>
                <a:t>Integration </a:t>
              </a:r>
              <a:r>
                <a:rPr lang="de-DE" sz="1000" dirty="0" err="1"/>
                <a:t>window</a:t>
              </a:r>
              <a:r>
                <a:rPr lang="de-DE" sz="1000" dirty="0"/>
                <a:t>:</a:t>
              </a:r>
            </a:p>
            <a:p>
              <a:pPr algn="ctr"/>
              <a:r>
                <a:rPr lang="de-DE" sz="1000" dirty="0" err="1"/>
                <a:t>few</a:t>
              </a:r>
              <a:r>
                <a:rPr lang="de-DE" sz="1000" dirty="0"/>
                <a:t> </a:t>
              </a:r>
              <a:r>
                <a:rPr lang="el-GR" sz="1000" dirty="0">
                  <a:ea typeface="Cambria Math" panose="02040503050406030204" pitchFamily="18" charset="0"/>
                </a:rPr>
                <a:t>μ</a:t>
              </a:r>
              <a:r>
                <a:rPr lang="de-DE" sz="1000" dirty="0">
                  <a:ea typeface="Cambria Math" panose="02040503050406030204" pitchFamily="18" charset="0"/>
                </a:rPr>
                <a:t>s</a:t>
              </a:r>
              <a:r>
                <a:rPr lang="de-DE" sz="1000" dirty="0"/>
                <a:t>  </a:t>
              </a:r>
            </a:p>
          </p:txBody>
        </p:sp>
        <p:cxnSp>
          <p:nvCxnSpPr>
            <p:cNvPr id="211" name="Gerade Verbindung mit Pfeil 159">
              <a:extLst>
                <a:ext uri="{FF2B5EF4-FFF2-40B4-BE49-F238E27FC236}">
                  <a16:creationId xmlns:a16="http://schemas.microsoft.com/office/drawing/2014/main" id="{D307AE6F-90BB-C742-C0A0-D894F778F103}"/>
                </a:ext>
              </a:extLst>
            </p:cNvPr>
            <p:cNvCxnSpPr>
              <a:cxnSpLocks/>
            </p:cNvCxnSpPr>
            <p:nvPr/>
          </p:nvCxnSpPr>
          <p:spPr>
            <a:xfrm>
              <a:off x="10463450" y="5209455"/>
              <a:ext cx="477334" cy="0"/>
            </a:xfrm>
            <a:prstGeom prst="straightConnector1">
              <a:avLst/>
            </a:prstGeom>
            <a:ln w="1270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2" name="Textfeld 160">
              <a:extLst>
                <a:ext uri="{FF2B5EF4-FFF2-40B4-BE49-F238E27FC236}">
                  <a16:creationId xmlns:a16="http://schemas.microsoft.com/office/drawing/2014/main" id="{0B01B1F7-9CD9-18EE-0FDD-6E57A326D4AC}"/>
                </a:ext>
              </a:extLst>
            </p:cNvPr>
            <p:cNvSpPr txBox="1"/>
            <p:nvPr/>
          </p:nvSpPr>
          <p:spPr>
            <a:xfrm>
              <a:off x="10108172" y="5281463"/>
              <a:ext cx="1224000" cy="30777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de-DE" sz="1000" dirty="0"/>
                <a:t>Integration </a:t>
              </a:r>
              <a:r>
                <a:rPr lang="de-DE" sz="1000" dirty="0" err="1"/>
                <a:t>window</a:t>
              </a:r>
              <a:r>
                <a:rPr lang="de-DE" sz="1000" dirty="0"/>
                <a:t>:</a:t>
              </a:r>
            </a:p>
            <a:p>
              <a:pPr algn="ctr"/>
              <a:r>
                <a:rPr lang="de-DE" sz="1000" dirty="0" err="1"/>
                <a:t>few</a:t>
              </a:r>
              <a:r>
                <a:rPr lang="de-DE" sz="1000" dirty="0"/>
                <a:t> </a:t>
              </a:r>
              <a:r>
                <a:rPr lang="el-GR" sz="1000" dirty="0">
                  <a:ea typeface="Cambria Math" panose="02040503050406030204" pitchFamily="18" charset="0"/>
                </a:rPr>
                <a:t>μ</a:t>
              </a:r>
              <a:r>
                <a:rPr lang="de-DE" sz="1000" dirty="0">
                  <a:ea typeface="Cambria Math" panose="02040503050406030204" pitchFamily="18" charset="0"/>
                </a:rPr>
                <a:t>s</a:t>
              </a:r>
              <a:r>
                <a:rPr lang="de-DE" sz="1000" dirty="0"/>
                <a:t>  </a:t>
              </a:r>
            </a:p>
          </p:txBody>
        </p:sp>
        <p:cxnSp>
          <p:nvCxnSpPr>
            <p:cNvPr id="213" name="Gerader Verbinder 4">
              <a:extLst>
                <a:ext uri="{FF2B5EF4-FFF2-40B4-BE49-F238E27FC236}">
                  <a16:creationId xmlns:a16="http://schemas.microsoft.com/office/drawing/2014/main" id="{05BC979F-A481-6575-455B-D560956A653A}"/>
                </a:ext>
              </a:extLst>
            </p:cNvPr>
            <p:cNvCxnSpPr/>
            <p:nvPr/>
          </p:nvCxnSpPr>
          <p:spPr>
            <a:xfrm flipV="1">
              <a:off x="7587892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Gerader Verbinder 27">
              <a:extLst>
                <a:ext uri="{FF2B5EF4-FFF2-40B4-BE49-F238E27FC236}">
                  <a16:creationId xmlns:a16="http://schemas.microsoft.com/office/drawing/2014/main" id="{48F1F879-5131-2220-33DC-1D589119276C}"/>
                </a:ext>
              </a:extLst>
            </p:cNvPr>
            <p:cNvCxnSpPr/>
            <p:nvPr/>
          </p:nvCxnSpPr>
          <p:spPr>
            <a:xfrm flipV="1">
              <a:off x="8053848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Gerader Verbinder 56">
              <a:extLst>
                <a:ext uri="{FF2B5EF4-FFF2-40B4-BE49-F238E27FC236}">
                  <a16:creationId xmlns:a16="http://schemas.microsoft.com/office/drawing/2014/main" id="{324D1135-FC91-0F10-BFC2-ED5F0F32C44C}"/>
                </a:ext>
              </a:extLst>
            </p:cNvPr>
            <p:cNvCxnSpPr/>
            <p:nvPr/>
          </p:nvCxnSpPr>
          <p:spPr>
            <a:xfrm flipV="1">
              <a:off x="9024877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Gerader Verbinder 134">
              <a:extLst>
                <a:ext uri="{FF2B5EF4-FFF2-40B4-BE49-F238E27FC236}">
                  <a16:creationId xmlns:a16="http://schemas.microsoft.com/office/drawing/2014/main" id="{090D4826-4175-C2FB-7CC8-08B6931E8B42}"/>
                </a:ext>
              </a:extLst>
            </p:cNvPr>
            <p:cNvCxnSpPr/>
            <p:nvPr/>
          </p:nvCxnSpPr>
          <p:spPr>
            <a:xfrm flipV="1">
              <a:off x="9490833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Gerader Verbinder 138">
              <a:extLst>
                <a:ext uri="{FF2B5EF4-FFF2-40B4-BE49-F238E27FC236}">
                  <a16:creationId xmlns:a16="http://schemas.microsoft.com/office/drawing/2014/main" id="{1DC149B6-3F98-A780-2102-AFC5F1AF5A04}"/>
                </a:ext>
              </a:extLst>
            </p:cNvPr>
            <p:cNvCxnSpPr/>
            <p:nvPr/>
          </p:nvCxnSpPr>
          <p:spPr>
            <a:xfrm flipV="1">
              <a:off x="10468212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Gerader Verbinder 139">
              <a:extLst>
                <a:ext uri="{FF2B5EF4-FFF2-40B4-BE49-F238E27FC236}">
                  <a16:creationId xmlns:a16="http://schemas.microsoft.com/office/drawing/2014/main" id="{B3B96789-B345-940F-9708-E3FBD766ED08}"/>
                </a:ext>
              </a:extLst>
            </p:cNvPr>
            <p:cNvCxnSpPr/>
            <p:nvPr/>
          </p:nvCxnSpPr>
          <p:spPr>
            <a:xfrm flipV="1">
              <a:off x="10934168" y="4346927"/>
              <a:ext cx="0" cy="864096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4" name="Inhaltsplatzhalter 2">
            <a:extLst>
              <a:ext uri="{FF2B5EF4-FFF2-40B4-BE49-F238E27FC236}">
                <a16:creationId xmlns:a16="http://schemas.microsoft.com/office/drawing/2014/main" id="{BD9EF7BE-E645-244D-7499-F68490130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929" y="1007779"/>
            <a:ext cx="5052511" cy="394311"/>
          </a:xfrm>
        </p:spPr>
        <p:txBody>
          <a:bodyPr/>
          <a:lstStyle/>
          <a:p>
            <a:pPr algn="ctr"/>
            <a:r>
              <a:rPr lang="en-GB" b="1" dirty="0"/>
              <a:t>Synchrotron</a:t>
            </a:r>
            <a:endParaRPr lang="de-CH" b="1" dirty="0"/>
          </a:p>
        </p:txBody>
      </p:sp>
      <p:sp>
        <p:nvSpPr>
          <p:cNvPr id="226" name="Inhaltsplatzhalter 2">
            <a:extLst>
              <a:ext uri="{FF2B5EF4-FFF2-40B4-BE49-F238E27FC236}">
                <a16:creationId xmlns:a16="http://schemas.microsoft.com/office/drawing/2014/main" id="{61A4E889-A924-28C8-E7B6-1A64532DAF18}"/>
              </a:ext>
            </a:extLst>
          </p:cNvPr>
          <p:cNvSpPr txBox="1">
            <a:spLocks/>
          </p:cNvSpPr>
          <p:nvPr/>
        </p:nvSpPr>
        <p:spPr>
          <a:xfrm>
            <a:off x="6793642" y="980728"/>
            <a:ext cx="4703032" cy="39431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XFEL</a:t>
            </a:r>
            <a:endParaRPr lang="de-CH" b="1" dirty="0"/>
          </a:p>
        </p:txBody>
      </p:sp>
      <p:sp>
        <p:nvSpPr>
          <p:cNvPr id="227" name="Inhaltsplatzhalter 2">
            <a:extLst>
              <a:ext uri="{FF2B5EF4-FFF2-40B4-BE49-F238E27FC236}">
                <a16:creationId xmlns:a16="http://schemas.microsoft.com/office/drawing/2014/main" id="{75235F4C-A8A3-1D0E-7709-4B5A726A022F}"/>
              </a:ext>
            </a:extLst>
          </p:cNvPr>
          <p:cNvSpPr txBox="1">
            <a:spLocks/>
          </p:cNvSpPr>
          <p:nvPr/>
        </p:nvSpPr>
        <p:spPr>
          <a:xfrm>
            <a:off x="518448" y="4394298"/>
            <a:ext cx="5499118" cy="15970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CZT has very minimal afterglow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r>
              <a:rPr lang="en-GB" sz="1800" dirty="0"/>
              <a:t>Would work at synchrotrons with photon counting 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r>
              <a:rPr lang="en-GB" sz="1800" dirty="0"/>
              <a:t>or XFELs with resets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GaAs &amp; </a:t>
            </a:r>
            <a:r>
              <a:rPr lang="en-GB" sz="1800" dirty="0" err="1"/>
              <a:t>CdTe</a:t>
            </a:r>
            <a:r>
              <a:rPr lang="en-GB" sz="1800" dirty="0"/>
              <a:t> suffer much more from this problem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r>
              <a:rPr lang="en-GB" sz="1800" dirty="0"/>
              <a:t>Photon counting might still be the way forward</a:t>
            </a:r>
            <a:endParaRPr lang="de-CH" sz="1800" dirty="0"/>
          </a:p>
        </p:txBody>
      </p:sp>
    </p:spTree>
    <p:extLst>
      <p:ext uri="{BB962C8B-B14F-4D97-AF65-F5344CB8AC3E}">
        <p14:creationId xmlns:p14="http://schemas.microsoft.com/office/powerpoint/2010/main" val="57058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" grpId="0" build="p"/>
      <p:bldP spid="22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Which Material Wins?</a:t>
            </a:r>
            <a:endParaRPr lang="en-GB" noProof="0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B0F1E6AD-5F9D-40E2-9400-77D55F7A0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37" y="1196752"/>
            <a:ext cx="4177724" cy="4824637"/>
          </a:xfrm>
        </p:spPr>
        <p:txBody>
          <a:bodyPr/>
          <a:lstStyle/>
          <a:p>
            <a:r>
              <a:rPr lang="en-GB" sz="1400" dirty="0"/>
              <a:t>CZT is the obvious choice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Leakage current/afterglow, signal stability all comparable with silicon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Should work well with charge integrating detectors at FELs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Yield (including defect rate) needs to be further studied)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&lt; 1.5mm thick not currently possible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r>
              <a:rPr lang="en-GB" sz="1400" dirty="0"/>
              <a:t>Charge sharing results in larger pixel sizes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r>
              <a:rPr lang="en-GB" sz="1400" dirty="0"/>
              <a:t>Not suitable for photon counting unless pixels are grouped together in 2x2 150 </a:t>
            </a:r>
            <a:r>
              <a:rPr lang="el-GR" sz="1400" dirty="0">
                <a:latin typeface="Aptos" panose="020B0004020202020204" pitchFamily="34" charset="0"/>
              </a:rPr>
              <a:t>μ</a:t>
            </a:r>
            <a:r>
              <a:rPr lang="en-GB" sz="1400" dirty="0"/>
              <a:t>m super pixels</a:t>
            </a:r>
          </a:p>
          <a:p>
            <a:pPr marL="594900" lvl="1" indent="-342900">
              <a:buFont typeface="Wingdings" panose="05000000000000000000" pitchFamily="2" charset="2"/>
              <a:buChar char="Ø"/>
            </a:pPr>
            <a:endParaRPr lang="en-GB" sz="1400" dirty="0"/>
          </a:p>
          <a:p>
            <a:r>
              <a:rPr lang="en-GB" sz="1400" dirty="0" err="1"/>
              <a:t>GaAs:Cr</a:t>
            </a:r>
            <a:r>
              <a:rPr lang="en-GB" sz="1400" dirty="0"/>
              <a:t> could be an alternative for photon counting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High dark current is less of a concern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Better commercial availability (full 500 </a:t>
            </a:r>
            <a:r>
              <a:rPr lang="el-GR" sz="1400" dirty="0">
                <a:latin typeface="Aptos" panose="020B0004020202020204" pitchFamily="34" charset="0"/>
              </a:rPr>
              <a:t>μ</a:t>
            </a:r>
            <a:r>
              <a:rPr lang="en-GB" sz="1400" dirty="0"/>
              <a:t>m thick modules)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400" dirty="0"/>
              <a:t>Uniformity is still a concern however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42</a:t>
            </a:fld>
            <a:endParaRPr lang="de-CH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8C993-E6E2-1772-EE9B-09D864A74F88}"/>
              </a:ext>
            </a:extLst>
          </p:cNvPr>
          <p:cNvSpPr txBox="1">
            <a:spLocks/>
          </p:cNvSpPr>
          <p:nvPr/>
        </p:nvSpPr>
        <p:spPr>
          <a:xfrm>
            <a:off x="9174967" y="4744268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D. </a:t>
            </a:r>
            <a:r>
              <a:rPr lang="en-GB" sz="1400" dirty="0" err="1"/>
              <a:t>Greiffenberg</a:t>
            </a:r>
            <a:endParaRPr lang="de-CH" sz="1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CD20227-A80C-3E9B-B05F-32C7D8096CB2}"/>
              </a:ext>
            </a:extLst>
          </p:cNvPr>
          <p:cNvGrpSpPr/>
          <p:nvPr/>
        </p:nvGrpSpPr>
        <p:grpSpPr>
          <a:xfrm>
            <a:off x="4655840" y="1834149"/>
            <a:ext cx="7358603" cy="2910119"/>
            <a:chOff x="3339926" y="1423496"/>
            <a:chExt cx="8568000" cy="3388401"/>
          </a:xfrm>
        </p:grpSpPr>
        <p:pic>
          <p:nvPicPr>
            <p:cNvPr id="11" name="Grafik 2">
              <a:extLst>
                <a:ext uri="{FF2B5EF4-FFF2-40B4-BE49-F238E27FC236}">
                  <a16:creationId xmlns:a16="http://schemas.microsoft.com/office/drawing/2014/main" id="{C1EFE209-AB9D-709C-2A79-C1C1ABB865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/>
            <a:stretch/>
          </p:blipFill>
          <p:spPr>
            <a:xfrm>
              <a:off x="3339926" y="1423496"/>
              <a:ext cx="8568000" cy="3388401"/>
            </a:xfrm>
            <a:prstGeom prst="rect">
              <a:avLst/>
            </a:prstGeom>
          </p:spPr>
        </p:pic>
        <p:pic>
          <p:nvPicPr>
            <p:cNvPr id="12" name="Grafik 9">
              <a:extLst>
                <a:ext uri="{FF2B5EF4-FFF2-40B4-BE49-F238E27FC236}">
                  <a16:creationId xmlns:a16="http://schemas.microsoft.com/office/drawing/2014/main" id="{E83CD5AB-FD1D-A23D-D069-DDC028E676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940"/>
            <a:stretch/>
          </p:blipFill>
          <p:spPr>
            <a:xfrm>
              <a:off x="10840093" y="2532808"/>
              <a:ext cx="1047600" cy="9183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8988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2">
            <a:extLst>
              <a:ext uri="{FF2B5EF4-FFF2-40B4-BE49-F238E27FC236}">
                <a16:creationId xmlns:a16="http://schemas.microsoft.com/office/drawing/2014/main" id="{EB403687-92DA-EB96-0CD6-A1024DA115D4}"/>
              </a:ext>
            </a:extLst>
          </p:cNvPr>
          <p:cNvSpPr txBox="1">
            <a:spLocks/>
          </p:cNvSpPr>
          <p:nvPr/>
        </p:nvSpPr>
        <p:spPr>
          <a:xfrm>
            <a:off x="407368" y="1484784"/>
            <a:ext cx="9073007" cy="453660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2000"/>
              </a:lnSpc>
              <a:spcBef>
                <a:spcPts val="600"/>
              </a:spcBef>
              <a:buFont typeface="+mj-lt"/>
              <a:buNone/>
              <a:defRPr sz="26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Introduction to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Science at PSI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User Facilities – SLS, </a:t>
            </a:r>
            <a:r>
              <a:rPr lang="en-GB" sz="1600" b="0" dirty="0" err="1"/>
              <a:t>SwissFEL</a:t>
            </a:r>
            <a:r>
              <a:rPr lang="en-GB" sz="1600" b="0" dirty="0"/>
              <a:t>, etc.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0" dirty="0"/>
              <a:t>Photon Science Detector Group – How we support user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0" dirty="0"/>
              <a:t>High-Z Characterisation at PSI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Overview of High-Z materials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GaAs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1600" b="0" dirty="0"/>
              <a:t>CZT</a:t>
            </a:r>
          </a:p>
          <a:p>
            <a:endParaRPr lang="en-GB" b="0" dirty="0"/>
          </a:p>
          <a:p>
            <a:r>
              <a:rPr lang="en-GB" dirty="0"/>
              <a:t>High-Z Future &amp; Applications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Photon Science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Medical Physics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Astronomy</a:t>
            </a:r>
          </a:p>
          <a:p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362514F-1B82-069F-0B3F-7365897E4C9F}"/>
              </a:ext>
            </a:extLst>
          </p:cNvPr>
          <p:cNvSpPr/>
          <p:nvPr/>
        </p:nvSpPr>
        <p:spPr>
          <a:xfrm rot="10800000">
            <a:off x="8543814" y="5229200"/>
            <a:ext cx="2232248" cy="1092879"/>
          </a:xfrm>
          <a:prstGeom prst="rightArrow">
            <a:avLst>
              <a:gd name="adj1" fmla="val 50000"/>
              <a:gd name="adj2" fmla="val 79357"/>
            </a:avLst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 err="1"/>
          </a:p>
        </p:txBody>
      </p:sp>
    </p:spTree>
    <p:extLst>
      <p:ext uri="{BB962C8B-B14F-4D97-AF65-F5344CB8AC3E}">
        <p14:creationId xmlns:p14="http://schemas.microsoft.com/office/powerpoint/2010/main" val="18352665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44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New CZT Assemblies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088741"/>
            <a:ext cx="4540310" cy="2644727"/>
          </a:xfrm>
        </p:spPr>
        <p:txBody>
          <a:bodyPr/>
          <a:lstStyle/>
          <a:p>
            <a:r>
              <a:rPr lang="en-GB" sz="1800" dirty="0"/>
              <a:t>CZT + JF1.2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Testing </a:t>
            </a:r>
            <a:r>
              <a:rPr lang="en-GB" sz="1800" b="1" dirty="0"/>
              <a:t>dynamic gain switching with electrons</a:t>
            </a:r>
          </a:p>
          <a:p>
            <a:endParaRPr lang="en-GB" sz="400" dirty="0"/>
          </a:p>
          <a:p>
            <a:r>
              <a:rPr lang="en-GB" sz="1800" dirty="0"/>
              <a:t>Full CZT Module (2x Quads) + JF1.2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0.5M </a:t>
            </a:r>
            <a:r>
              <a:rPr lang="en-GB" sz="1800" b="1" dirty="0"/>
              <a:t>uniformity</a:t>
            </a:r>
            <a:r>
              <a:rPr lang="en-GB" sz="1800" dirty="0"/>
              <a:t> and </a:t>
            </a:r>
            <a:r>
              <a:rPr lang="en-GB" sz="1800" b="1" dirty="0"/>
              <a:t>pilot experiments </a:t>
            </a:r>
            <a:r>
              <a:rPr lang="en-GB" sz="1800" dirty="0"/>
              <a:t>at beamlines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Expected later this year</a:t>
            </a:r>
          </a:p>
        </p:txBody>
      </p:sp>
      <p:pic>
        <p:nvPicPr>
          <p:cNvPr id="3" name="Picture 2" descr="A mountain with a mountain peak&#10;&#10;AI-generated content may be incorrect.">
            <a:extLst>
              <a:ext uri="{FF2B5EF4-FFF2-40B4-BE49-F238E27FC236}">
                <a16:creationId xmlns:a16="http://schemas.microsoft.com/office/drawing/2014/main" id="{40EE84B3-6403-5E7C-8CCD-5DA9C1DB1B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7350" y="810460"/>
            <a:ext cx="3196680" cy="5227004"/>
          </a:xfrm>
          <a:prstGeom prst="rect">
            <a:avLst/>
          </a:prstGeom>
        </p:spPr>
      </p:pic>
      <p:pic>
        <p:nvPicPr>
          <p:cNvPr id="7" name="Picture 6" descr="A metal box with wires and wires&#10;&#10;AI-generated content may be incorrect.">
            <a:extLst>
              <a:ext uri="{FF2B5EF4-FFF2-40B4-BE49-F238E27FC236}">
                <a16:creationId xmlns:a16="http://schemas.microsoft.com/office/drawing/2014/main" id="{CB8A64D0-73B0-E43A-0AF2-42A26917E30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33" r="20318" b="17664"/>
          <a:stretch/>
        </p:blipFill>
        <p:spPr>
          <a:xfrm>
            <a:off x="5471004" y="404664"/>
            <a:ext cx="3073945" cy="3544829"/>
          </a:xfrm>
          <a:prstGeom prst="rect">
            <a:avLst/>
          </a:prstGeom>
        </p:spPr>
      </p:pic>
      <p:sp>
        <p:nvSpPr>
          <p:cNvPr id="24" name="Inhaltsplatzhalter 2">
            <a:extLst>
              <a:ext uri="{FF2B5EF4-FFF2-40B4-BE49-F238E27FC236}">
                <a16:creationId xmlns:a16="http://schemas.microsoft.com/office/drawing/2014/main" id="{DFE78A54-0BE0-3774-BB2A-04E6B8828D28}"/>
              </a:ext>
            </a:extLst>
          </p:cNvPr>
          <p:cNvSpPr txBox="1">
            <a:spLocks/>
          </p:cNvSpPr>
          <p:nvPr/>
        </p:nvSpPr>
        <p:spPr>
          <a:xfrm>
            <a:off x="695325" y="3820386"/>
            <a:ext cx="7848947" cy="219725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CZT + </a:t>
            </a:r>
            <a:r>
              <a:rPr lang="en-GB" sz="1800" b="1" dirty="0"/>
              <a:t>Matterhorn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Photon counting with high-Z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MH optimised for high count rates (20 MHz/Pixel)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Aims to </a:t>
            </a:r>
            <a:r>
              <a:rPr lang="en-GB" sz="1800" b="1" dirty="0"/>
              <a:t>mitigate afterglow </a:t>
            </a:r>
            <a:r>
              <a:rPr lang="en-GB" sz="1800" dirty="0"/>
              <a:t>with thresholding and fast shaping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b="1" dirty="0"/>
              <a:t>Higher bias</a:t>
            </a:r>
            <a:r>
              <a:rPr lang="en-GB" sz="1800" dirty="0"/>
              <a:t> and </a:t>
            </a:r>
            <a:r>
              <a:rPr lang="en-GB" sz="1800" b="1" dirty="0"/>
              <a:t>thinner sensors </a:t>
            </a:r>
            <a:r>
              <a:rPr lang="en-GB" sz="1800" dirty="0"/>
              <a:t>are preferred (GaAs?)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Initially </a:t>
            </a:r>
            <a:r>
              <a:rPr lang="en-GB" sz="1800" b="1" dirty="0"/>
              <a:t>larger pixels</a:t>
            </a:r>
            <a:r>
              <a:rPr lang="en-GB" sz="1800" dirty="0"/>
              <a:t> for CZT (</a:t>
            </a:r>
            <a:r>
              <a:rPr lang="en-GB" sz="1800" b="1" dirty="0"/>
              <a:t>150 </a:t>
            </a:r>
            <a:r>
              <a:rPr lang="el-GR" sz="1800" b="1" dirty="0"/>
              <a:t>μ</a:t>
            </a:r>
            <a:r>
              <a:rPr lang="en-GB" sz="1800" b="1" dirty="0"/>
              <a:t>m pitch</a:t>
            </a:r>
            <a:r>
              <a:rPr lang="en-GB" sz="1800" dirty="0"/>
              <a:t>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First MH1.0 wafers expected at the end of the year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DA841274-3354-DD27-1A55-FE2E45B59399}"/>
              </a:ext>
            </a:extLst>
          </p:cNvPr>
          <p:cNvSpPr/>
          <p:nvPr/>
        </p:nvSpPr>
        <p:spPr>
          <a:xfrm rot="20521443">
            <a:off x="4190752" y="1876441"/>
            <a:ext cx="1929630" cy="201488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7D61A15B-E2DE-5568-BE96-4C8C7C4550AE}"/>
              </a:ext>
            </a:extLst>
          </p:cNvPr>
          <p:cNvSpPr/>
          <p:nvPr/>
        </p:nvSpPr>
        <p:spPr>
          <a:xfrm rot="20522548">
            <a:off x="6884893" y="5109001"/>
            <a:ext cx="1778169" cy="201488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B50AC648-F4BF-D913-AC41-B9AE45CE327A}"/>
              </a:ext>
            </a:extLst>
          </p:cNvPr>
          <p:cNvSpPr txBox="1">
            <a:spLocks/>
          </p:cNvSpPr>
          <p:nvPr/>
        </p:nvSpPr>
        <p:spPr>
          <a:xfrm>
            <a:off x="9331636" y="5977306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E. </a:t>
            </a:r>
            <a:r>
              <a:rPr lang="en-US" sz="1100" dirty="0" err="1"/>
              <a:t>Fröjdh</a:t>
            </a:r>
            <a:r>
              <a:rPr lang="en-US" sz="1100" dirty="0"/>
              <a:t>, 2023 [12]</a:t>
            </a:r>
            <a:endParaRPr lang="de-CH" sz="1100" dirty="0"/>
          </a:p>
        </p:txBody>
      </p:sp>
      <p:sp>
        <p:nvSpPr>
          <p:cNvPr id="8" name="Trapezoid 7">
            <a:extLst>
              <a:ext uri="{FF2B5EF4-FFF2-40B4-BE49-F238E27FC236}">
                <a16:creationId xmlns:a16="http://schemas.microsoft.com/office/drawing/2014/main" id="{EFB8F33A-1220-877B-3860-4EB6F56B3E99}"/>
              </a:ext>
            </a:extLst>
          </p:cNvPr>
          <p:cNvSpPr/>
          <p:nvPr/>
        </p:nvSpPr>
        <p:spPr>
          <a:xfrm rot="5713743">
            <a:off x="6126834" y="1182947"/>
            <a:ext cx="1055464" cy="958890"/>
          </a:xfrm>
          <a:prstGeom prst="trapezoid">
            <a:avLst>
              <a:gd name="adj" fmla="val 4964"/>
            </a:avLst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000" dirty="0"/>
              <a:t>CZT Quad</a:t>
            </a:r>
            <a:endParaRPr lang="de-CH" sz="2000" dirty="0" err="1"/>
          </a:p>
        </p:txBody>
      </p:sp>
      <p:sp>
        <p:nvSpPr>
          <p:cNvPr id="12" name="Trapezoid 11">
            <a:extLst>
              <a:ext uri="{FF2B5EF4-FFF2-40B4-BE49-F238E27FC236}">
                <a16:creationId xmlns:a16="http://schemas.microsoft.com/office/drawing/2014/main" id="{0C551D2B-E278-8ABA-E75B-89B51C2A6FC7}"/>
              </a:ext>
            </a:extLst>
          </p:cNvPr>
          <p:cNvSpPr/>
          <p:nvPr/>
        </p:nvSpPr>
        <p:spPr>
          <a:xfrm rot="5719845">
            <a:off x="7128494" y="1330831"/>
            <a:ext cx="960653" cy="859889"/>
          </a:xfrm>
          <a:prstGeom prst="trapezoid">
            <a:avLst>
              <a:gd name="adj" fmla="val 4964"/>
            </a:avLst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000" dirty="0"/>
              <a:t>CZT Quad</a:t>
            </a:r>
            <a:endParaRPr lang="de-CH" sz="2000" dirty="0" err="1"/>
          </a:p>
        </p:txBody>
      </p:sp>
    </p:spTree>
    <p:extLst>
      <p:ext uri="{BB962C8B-B14F-4D97-AF65-F5344CB8AC3E}">
        <p14:creationId xmlns:p14="http://schemas.microsoft.com/office/powerpoint/2010/main" val="377761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/>
      <p:bldP spid="8" grpId="0" animBg="1"/>
      <p:bldP spid="1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45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Further Characterisation Planned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088739"/>
            <a:ext cx="6192688" cy="5004557"/>
          </a:xfrm>
        </p:spPr>
        <p:txBody>
          <a:bodyPr/>
          <a:lstStyle/>
          <a:p>
            <a:r>
              <a:rPr lang="en-GB" sz="1600" dirty="0"/>
              <a:t>Planer CZT Crystals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From </a:t>
            </a:r>
            <a:r>
              <a:rPr lang="en-GB" sz="1600" dirty="0" err="1"/>
              <a:t>Redlen</a:t>
            </a:r>
            <a:r>
              <a:rPr lang="en-GB" sz="1600" dirty="0"/>
              <a:t> (CA) and JX Advanced Metals (JP)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More in-depth characterisation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Electrical properties (depletion)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Decoupling of </a:t>
            </a:r>
            <a:r>
              <a:rPr lang="en-GB" sz="1600" dirty="0">
                <a:latin typeface="Aptos" panose="020B0004020202020204" pitchFamily="34" charset="0"/>
              </a:rPr>
              <a:t>μ and </a:t>
            </a:r>
            <a:r>
              <a:rPr lang="el-GR" sz="1600" dirty="0">
                <a:latin typeface="Aptos" panose="020B0004020202020204" pitchFamily="34" charset="0"/>
              </a:rPr>
              <a:t>τ</a:t>
            </a:r>
            <a:endParaRPr lang="en-GB" sz="1600" dirty="0">
              <a:latin typeface="Aptos" panose="020B0004020202020204" pitchFamily="34" charset="0"/>
            </a:endParaRP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ptos" panose="020B0004020202020204" pitchFamily="34" charset="0"/>
              </a:rPr>
              <a:t>Edge scanning with a laser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600" dirty="0">
              <a:latin typeface="Aptos" panose="020B0004020202020204" pitchFamily="34" charset="0"/>
            </a:endParaRPr>
          </a:p>
          <a:p>
            <a:r>
              <a:rPr lang="en-GB" sz="1600" dirty="0"/>
              <a:t>GaAs is considered for electron microscopy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Electrons are absorbed in their entirety (not MIP-like)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But not before they scatter within the sensor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Higher absorption efficiency is preferred to reduce track length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Short track lengths mean charge spread is dominated by diffusion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Simpler to interpolate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(For longer track lengths, interpolation would require machine learning)</a:t>
            </a:r>
          </a:p>
        </p:txBody>
      </p:sp>
      <p:pic>
        <p:nvPicPr>
          <p:cNvPr id="16" name="Picture 15" descr="A box with white foam and small white labels&#10;&#10;AI-generated content may be incorrect.">
            <a:extLst>
              <a:ext uri="{FF2B5EF4-FFF2-40B4-BE49-F238E27FC236}">
                <a16:creationId xmlns:a16="http://schemas.microsoft.com/office/drawing/2014/main" id="{1D77D2E2-BBAA-2F9F-1914-3F3E8F7A14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0" t="12728" r="8681" b="11369"/>
          <a:stretch/>
        </p:blipFill>
        <p:spPr>
          <a:xfrm>
            <a:off x="6996038" y="4149081"/>
            <a:ext cx="3654262" cy="2616438"/>
          </a:xfrm>
          <a:prstGeom prst="rect">
            <a:avLst/>
          </a:prstGeom>
        </p:spPr>
      </p:pic>
      <p:pic>
        <p:nvPicPr>
          <p:cNvPr id="22" name="Picture 21" descr="A close-up of a chip in a plastic bag&#10;&#10;AI-generated content may be incorrect.">
            <a:extLst>
              <a:ext uri="{FF2B5EF4-FFF2-40B4-BE49-F238E27FC236}">
                <a16:creationId xmlns:a16="http://schemas.microsoft.com/office/drawing/2014/main" id="{91446C30-D13B-A53A-1FA6-FABB6C9426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0" t="18218" r="29614" b="24632"/>
          <a:stretch/>
        </p:blipFill>
        <p:spPr>
          <a:xfrm>
            <a:off x="8904312" y="2903459"/>
            <a:ext cx="3078447" cy="2373368"/>
          </a:xfrm>
          <a:prstGeom prst="rect">
            <a:avLst/>
          </a:prstGeom>
        </p:spPr>
      </p:pic>
      <p:pic>
        <p:nvPicPr>
          <p:cNvPr id="28" name="Picture 2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42B5CDA2-A4B7-D32F-99AE-6BC76CC549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5618" y="167793"/>
            <a:ext cx="3497308" cy="324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75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mri&#10;&#10;AI-generated content may be incorrect.">
            <a:extLst>
              <a:ext uri="{FF2B5EF4-FFF2-40B4-BE49-F238E27FC236}">
                <a16:creationId xmlns:a16="http://schemas.microsoft.com/office/drawing/2014/main" id="{BC9D9923-346C-4172-D112-EF29095644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9" t="11909" r="50000" b="3747"/>
          <a:stretch/>
        </p:blipFill>
        <p:spPr>
          <a:xfrm>
            <a:off x="4151784" y="1875231"/>
            <a:ext cx="4333314" cy="3276408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46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Medical Applications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04" y="1088740"/>
            <a:ext cx="3698180" cy="4932548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WidePIX</a:t>
            </a:r>
            <a:r>
              <a:rPr lang="en-GB" sz="1600" dirty="0"/>
              <a:t> (Based on </a:t>
            </a:r>
            <a:r>
              <a:rPr lang="en-GB" sz="1600" dirty="0" err="1"/>
              <a:t>Medipix</a:t>
            </a:r>
            <a:r>
              <a:rPr lang="en-GB" sz="1600" dirty="0"/>
              <a:t>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1mm </a:t>
            </a:r>
            <a:r>
              <a:rPr lang="en-GB" sz="1600" dirty="0" err="1"/>
              <a:t>CdTe</a:t>
            </a:r>
            <a:endParaRPr lang="en-GB" sz="1600" dirty="0"/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Multichannel “</a:t>
            </a:r>
            <a:r>
              <a:rPr lang="en-GB" sz="1600" dirty="0" err="1"/>
              <a:t>color</a:t>
            </a:r>
            <a:r>
              <a:rPr lang="en-GB" sz="1600" dirty="0"/>
              <a:t>” radiographs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Correction required for “veiny” structure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Photon Counting Computed Tomography (PCCT)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CdTe</a:t>
            </a:r>
            <a:endParaRPr lang="en-GB" sz="1600" dirty="0"/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Offers better temporal discrimination between photons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CdTe</a:t>
            </a:r>
            <a:r>
              <a:rPr lang="en-GB" sz="1600" dirty="0"/>
              <a:t> is often favoured over CZT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Cheaper and easier to make large area detectors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CZT also relatively new to the industry</a:t>
            </a:r>
          </a:p>
        </p:txBody>
      </p:sp>
      <p:pic>
        <p:nvPicPr>
          <p:cNvPr id="3" name="Picture 2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5DA630F6-8952-3972-DAEE-EF30DA286B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3" t="7798" r="46456" b="9206"/>
          <a:stretch/>
        </p:blipFill>
        <p:spPr>
          <a:xfrm>
            <a:off x="8184232" y="1268760"/>
            <a:ext cx="3744416" cy="2694154"/>
          </a:xfrm>
          <a:prstGeom prst="rect">
            <a:avLst/>
          </a:prstGeom>
        </p:spPr>
      </p:pic>
      <p:pic>
        <p:nvPicPr>
          <p:cNvPr id="8" name="Picture 7" descr="A person with glasses and a robot&#10;&#10;AI-generated content may be incorrect.">
            <a:extLst>
              <a:ext uri="{FF2B5EF4-FFF2-40B4-BE49-F238E27FC236}">
                <a16:creationId xmlns:a16="http://schemas.microsoft.com/office/drawing/2014/main" id="{4B88A504-FC43-A228-77A2-9066200402F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8" t="16088" r="7273" b="15525"/>
          <a:stretch/>
        </p:blipFill>
        <p:spPr>
          <a:xfrm>
            <a:off x="5303912" y="188640"/>
            <a:ext cx="4892737" cy="1596935"/>
          </a:xfrm>
          <a:prstGeom prst="rect">
            <a:avLst/>
          </a:prstGeom>
        </p:spPr>
      </p:pic>
      <p:pic>
        <p:nvPicPr>
          <p:cNvPr id="10" name="Picture 9" descr="A diagram of a diagram of a graph&#10;&#10;AI-generated content may be incorrect.">
            <a:extLst>
              <a:ext uri="{FF2B5EF4-FFF2-40B4-BE49-F238E27FC236}">
                <a16:creationId xmlns:a16="http://schemas.microsoft.com/office/drawing/2014/main" id="{B7F201E0-BFD2-9A8B-E8AD-08D54FC6F80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60" t="5194" r="9837" b="3875"/>
          <a:stretch/>
        </p:blipFill>
        <p:spPr>
          <a:xfrm>
            <a:off x="8386857" y="3644845"/>
            <a:ext cx="2349823" cy="3059203"/>
          </a:xfrm>
          <a:prstGeom prst="rect">
            <a:avLst/>
          </a:prstGeom>
        </p:spPr>
      </p:pic>
      <p:pic>
        <p:nvPicPr>
          <p:cNvPr id="13" name="Picture 12" descr="A diagram of a diagram of a graph&#10;&#10;AI-generated content may be incorrect.">
            <a:extLst>
              <a:ext uri="{FF2B5EF4-FFF2-40B4-BE49-F238E27FC236}">
                <a16:creationId xmlns:a16="http://schemas.microsoft.com/office/drawing/2014/main" id="{3CF5E82A-4A53-8531-BA09-AF9AE27219F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7" t="5194" r="56885" b="3875"/>
          <a:stretch/>
        </p:blipFill>
        <p:spPr>
          <a:xfrm>
            <a:off x="5729027" y="3663440"/>
            <a:ext cx="2542364" cy="3059203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07E5D7B-CFD4-8385-A46B-BDEB6B277C93}"/>
              </a:ext>
            </a:extLst>
          </p:cNvPr>
          <p:cNvSpPr txBox="1">
            <a:spLocks/>
          </p:cNvSpPr>
          <p:nvPr/>
        </p:nvSpPr>
        <p:spPr>
          <a:xfrm>
            <a:off x="9688735" y="1012743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Z. </a:t>
            </a:r>
            <a:r>
              <a:rPr lang="en-US" sz="1100" dirty="0" err="1"/>
              <a:t>Melníková</a:t>
            </a:r>
            <a:r>
              <a:rPr lang="en-US" sz="1100" dirty="0"/>
              <a:t>, et al [13]</a:t>
            </a:r>
            <a:endParaRPr lang="de-CH" sz="1100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EBECD1C-84C5-5EE5-E8E7-82ED6933267F}"/>
              </a:ext>
            </a:extLst>
          </p:cNvPr>
          <p:cNvSpPr txBox="1">
            <a:spLocks/>
          </p:cNvSpPr>
          <p:nvPr/>
        </p:nvSpPr>
        <p:spPr>
          <a:xfrm>
            <a:off x="4096876" y="6440482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F. </a:t>
            </a:r>
            <a:r>
              <a:rPr lang="en-US" sz="1100" dirty="0" err="1"/>
              <a:t>Maddaloni</a:t>
            </a:r>
            <a:r>
              <a:rPr lang="en-US" sz="1100" dirty="0"/>
              <a:t> et al [15]</a:t>
            </a:r>
            <a:endParaRPr lang="de-CH" sz="110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5E083F6-F607-DA2E-EDC4-2779E1FAE3AB}"/>
              </a:ext>
            </a:extLst>
          </p:cNvPr>
          <p:cNvSpPr txBox="1">
            <a:spLocks/>
          </p:cNvSpPr>
          <p:nvPr/>
        </p:nvSpPr>
        <p:spPr>
          <a:xfrm>
            <a:off x="4151784" y="4870288"/>
            <a:ext cx="1595546" cy="33201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T. </a:t>
            </a:r>
            <a:r>
              <a:rPr lang="en-US" sz="1100" dirty="0" err="1"/>
              <a:t>Flohr</a:t>
            </a:r>
            <a:r>
              <a:rPr lang="en-US" sz="1100" dirty="0"/>
              <a:t>, et al [14]</a:t>
            </a:r>
            <a:endParaRPr lang="de-CH" sz="1100" dirty="0"/>
          </a:p>
        </p:txBody>
      </p:sp>
    </p:spTree>
    <p:extLst>
      <p:ext uri="{BB962C8B-B14F-4D97-AF65-F5344CB8AC3E}">
        <p14:creationId xmlns:p14="http://schemas.microsoft.com/office/powerpoint/2010/main" val="353941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5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4E27FF73-C266-0999-D390-C29F4150A24F}"/>
              </a:ext>
            </a:extLst>
          </p:cNvPr>
          <p:cNvGrpSpPr/>
          <p:nvPr/>
        </p:nvGrpSpPr>
        <p:grpSpPr>
          <a:xfrm>
            <a:off x="4209751" y="69116"/>
            <a:ext cx="5898147" cy="3677541"/>
            <a:chOff x="4209751" y="69116"/>
            <a:chExt cx="5898147" cy="3677541"/>
          </a:xfrm>
        </p:grpSpPr>
        <p:pic>
          <p:nvPicPr>
            <p:cNvPr id="11" name="Picture 10" descr="A close-up of a machine&#10;&#10;AI-generated content may be incorrect.">
              <a:extLst>
                <a:ext uri="{FF2B5EF4-FFF2-40B4-BE49-F238E27FC236}">
                  <a16:creationId xmlns:a16="http://schemas.microsoft.com/office/drawing/2014/main" id="{0E424199-7F42-D359-E0BB-2CDAD864DE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14" t="5327" r="10200" b="6611"/>
            <a:stretch/>
          </p:blipFill>
          <p:spPr>
            <a:xfrm>
              <a:off x="4295800" y="188641"/>
              <a:ext cx="5812098" cy="3558016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EC64BCD-7540-96EA-498F-D83328EF6F0E}"/>
                </a:ext>
              </a:extLst>
            </p:cNvPr>
            <p:cNvSpPr/>
            <p:nvPr/>
          </p:nvSpPr>
          <p:spPr>
            <a:xfrm>
              <a:off x="4209751" y="69116"/>
              <a:ext cx="5846689" cy="288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 err="1"/>
            </a:p>
          </p:txBody>
        </p:sp>
      </p:grp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47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Medical Applications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836" y="1088740"/>
            <a:ext cx="3904419" cy="3059203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SANTIS and EIGER from </a:t>
            </a:r>
            <a:r>
              <a:rPr lang="en-GB" sz="1800" dirty="0" err="1"/>
              <a:t>Dectris</a:t>
            </a:r>
            <a:r>
              <a:rPr lang="en-GB" sz="1800" dirty="0"/>
              <a:t> (PSI spinoff)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GaAs (~500 </a:t>
            </a:r>
            <a:r>
              <a:rPr lang="en-GB" sz="1800" dirty="0" err="1">
                <a:latin typeface="Aptos" panose="020B0004020202020204" pitchFamily="34" charset="0"/>
              </a:rPr>
              <a:t>μ</a:t>
            </a:r>
            <a:r>
              <a:rPr lang="en-GB" sz="1800" dirty="0" err="1"/>
              <a:t>m</a:t>
            </a:r>
            <a:r>
              <a:rPr lang="en-GB" sz="1800" dirty="0"/>
              <a:t> thick)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High resolution/sensitivity phase contrast imaging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Small pixel size and large sensitive area is desirable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Can provide the same SNR but with a higher resolution (compared to scintillation-based detectors)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  <p:pic>
        <p:nvPicPr>
          <p:cNvPr id="7" name="Picture 6" descr="A close-up of a mri&#10;&#10;AI-generated content may be incorrect.">
            <a:extLst>
              <a:ext uri="{FF2B5EF4-FFF2-40B4-BE49-F238E27FC236}">
                <a16:creationId xmlns:a16="http://schemas.microsoft.com/office/drawing/2014/main" id="{0767AB88-248E-C120-F110-9C12452520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3" t="8096" r="35000" b="1016"/>
          <a:stretch/>
        </p:blipFill>
        <p:spPr>
          <a:xfrm>
            <a:off x="6888088" y="2750986"/>
            <a:ext cx="5184576" cy="3423495"/>
          </a:xfrm>
          <a:prstGeom prst="rect">
            <a:avLst/>
          </a:prstGeom>
        </p:spPr>
      </p:pic>
      <p:sp>
        <p:nvSpPr>
          <p:cNvPr id="16" name="Inhaltsplatzhalter 2">
            <a:extLst>
              <a:ext uri="{FF2B5EF4-FFF2-40B4-BE49-F238E27FC236}">
                <a16:creationId xmlns:a16="http://schemas.microsoft.com/office/drawing/2014/main" id="{18D74474-E755-A398-36E2-C60F6AEF7CE5}"/>
              </a:ext>
            </a:extLst>
          </p:cNvPr>
          <p:cNvSpPr txBox="1">
            <a:spLocks/>
          </p:cNvSpPr>
          <p:nvPr/>
        </p:nvSpPr>
        <p:spPr>
          <a:xfrm>
            <a:off x="247364" y="4797152"/>
            <a:ext cx="6640724" cy="14923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/>
              <a:t>CZT “Gamma Camera” for SPECT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Imaging with radioisotopes: </a:t>
            </a:r>
            <a:r>
              <a:rPr lang="en-GB" sz="1800" baseline="30000" dirty="0"/>
              <a:t>99m</a:t>
            </a:r>
            <a:r>
              <a:rPr lang="en-GB" sz="1800" dirty="0"/>
              <a:t>Tc and </a:t>
            </a:r>
            <a:r>
              <a:rPr lang="en-GB" sz="1800" baseline="30000" dirty="0"/>
              <a:t>123</a:t>
            </a:r>
            <a:r>
              <a:rPr lang="en-GB" sz="1800" dirty="0"/>
              <a:t>I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800" dirty="0"/>
              <a:t>Better contrast and energy resolution than previous </a:t>
            </a:r>
            <a:r>
              <a:rPr lang="en-GB" sz="1800" dirty="0" err="1"/>
              <a:t>CdTe</a:t>
            </a:r>
            <a:r>
              <a:rPr lang="en-GB" sz="1800" dirty="0"/>
              <a:t> detectors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5B3A313-B899-4D99-8EB3-6C43E68052C3}"/>
              </a:ext>
            </a:extLst>
          </p:cNvPr>
          <p:cNvSpPr txBox="1">
            <a:spLocks/>
          </p:cNvSpPr>
          <p:nvPr/>
        </p:nvSpPr>
        <p:spPr>
          <a:xfrm>
            <a:off x="9659938" y="2415691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J. Scholz, et al [16]</a:t>
            </a:r>
            <a:endParaRPr lang="de-CH" sz="1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412B7-CBA7-D865-EDFE-275652D601B4}"/>
              </a:ext>
            </a:extLst>
          </p:cNvPr>
          <p:cNvSpPr txBox="1">
            <a:spLocks/>
          </p:cNvSpPr>
          <p:nvPr/>
        </p:nvSpPr>
        <p:spPr>
          <a:xfrm>
            <a:off x="6481690" y="6065997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T. Ito, et al [17]</a:t>
            </a:r>
            <a:endParaRPr lang="de-CH" sz="1100" dirty="0"/>
          </a:p>
        </p:txBody>
      </p:sp>
    </p:spTree>
    <p:extLst>
      <p:ext uri="{BB962C8B-B14F-4D97-AF65-F5344CB8AC3E}">
        <p14:creationId xmlns:p14="http://schemas.microsoft.com/office/powerpoint/2010/main" val="1094534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48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Astronomy Applications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980728"/>
            <a:ext cx="4824536" cy="5184576"/>
          </a:xfrm>
        </p:spPr>
        <p:txBody>
          <a:bodyPr anchor="ctr"/>
          <a:lstStyle/>
          <a:p>
            <a:r>
              <a:rPr lang="en-GB" sz="1600" dirty="0"/>
              <a:t>Many CZT detectors used in space/upper atmosphere</a:t>
            </a:r>
          </a:p>
          <a:p>
            <a:endParaRPr lang="en-GB" sz="1600" dirty="0"/>
          </a:p>
          <a:p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Low leakage current of CZT is ideal when power requirements and cooling are key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/>
              <a:t>Rules out GaAs (Also has a lower absorption efficiency)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/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 err="1"/>
              <a:t>CdTe</a:t>
            </a:r>
            <a:r>
              <a:rPr lang="en-GB" sz="1600" dirty="0"/>
              <a:t> performs worse than CZT in most metrics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/>
              <a:t>Veiny/defect structure of </a:t>
            </a:r>
            <a:r>
              <a:rPr lang="en-GB" sz="1600" dirty="0" err="1"/>
              <a:t>CdTe</a:t>
            </a:r>
            <a:r>
              <a:rPr lang="en-GB" sz="1600" dirty="0"/>
              <a:t> is not ideal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/>
              <a:t>Can also afford CZT’s smaller active area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1E7B316-5F14-7383-6269-0F90157E3296}"/>
              </a:ext>
            </a:extLst>
          </p:cNvPr>
          <p:cNvGrpSpPr/>
          <p:nvPr/>
        </p:nvGrpSpPr>
        <p:grpSpPr>
          <a:xfrm>
            <a:off x="5519936" y="921910"/>
            <a:ext cx="5776139" cy="5253941"/>
            <a:chOff x="7273956" y="1145888"/>
            <a:chExt cx="4770116" cy="4875400"/>
          </a:xfrm>
        </p:grpSpPr>
        <p:pic>
          <p:nvPicPr>
            <p:cNvPr id="8" name="Picture 7" descr="A document with text and numbers&#10;&#10;AI-generated content may be incorrect.">
              <a:extLst>
                <a:ext uri="{FF2B5EF4-FFF2-40B4-BE49-F238E27FC236}">
                  <a16:creationId xmlns:a16="http://schemas.microsoft.com/office/drawing/2014/main" id="{DC4EDD41-6493-53A4-51E3-644A7CEE93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37" t="14739" r="6337" b="2671"/>
            <a:stretch/>
          </p:blipFill>
          <p:spPr>
            <a:xfrm>
              <a:off x="7273956" y="1340768"/>
              <a:ext cx="4770116" cy="4680520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ADA6228-77A1-B5C6-5B5E-22D8E17BA826}"/>
                </a:ext>
              </a:extLst>
            </p:cNvPr>
            <p:cNvSpPr/>
            <p:nvPr/>
          </p:nvSpPr>
          <p:spPr>
            <a:xfrm>
              <a:off x="7340880" y="1145888"/>
              <a:ext cx="4608512" cy="2520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 err="1">
                <a:solidFill>
                  <a:schemeClr val="bg1"/>
                </a:solidFill>
              </a:endParaRPr>
            </a:p>
          </p:txBody>
        </p:sp>
      </p:grpSp>
      <p:sp>
        <p:nvSpPr>
          <p:cNvPr id="11" name="Inhaltsplatzhalter 2">
            <a:extLst>
              <a:ext uri="{FF2B5EF4-FFF2-40B4-BE49-F238E27FC236}">
                <a16:creationId xmlns:a16="http://schemas.microsoft.com/office/drawing/2014/main" id="{E4AA8879-5D40-6DC4-0824-F7861FE51B69}"/>
              </a:ext>
            </a:extLst>
          </p:cNvPr>
          <p:cNvSpPr txBox="1">
            <a:spLocks/>
          </p:cNvSpPr>
          <p:nvPr/>
        </p:nvSpPr>
        <p:spPr>
          <a:xfrm>
            <a:off x="407367" y="4077072"/>
            <a:ext cx="6408713" cy="208823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60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B073CA6-C4EB-8D0B-049B-4913B7DA4D40}"/>
              </a:ext>
            </a:extLst>
          </p:cNvPr>
          <p:cNvSpPr txBox="1">
            <a:spLocks/>
          </p:cNvSpPr>
          <p:nvPr/>
        </p:nvSpPr>
        <p:spPr>
          <a:xfrm>
            <a:off x="8549508" y="6118932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D. Shy, et al [18]</a:t>
            </a:r>
            <a:endParaRPr lang="de-CH" sz="1100" dirty="0"/>
          </a:p>
        </p:txBody>
      </p:sp>
    </p:spTree>
    <p:extLst>
      <p:ext uri="{BB962C8B-B14F-4D97-AF65-F5344CB8AC3E}">
        <p14:creationId xmlns:p14="http://schemas.microsoft.com/office/powerpoint/2010/main" val="102526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49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Astronomy Applications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9" y="980728"/>
            <a:ext cx="3744416" cy="5112568"/>
          </a:xfrm>
        </p:spPr>
        <p:txBody>
          <a:bodyPr anchor="ctr"/>
          <a:lstStyle/>
          <a:p>
            <a:r>
              <a:rPr lang="en-GB" sz="1600" dirty="0"/>
              <a:t>India’s </a:t>
            </a:r>
            <a:r>
              <a:rPr lang="en-GB" sz="1600" dirty="0" err="1"/>
              <a:t>AstroSat</a:t>
            </a:r>
            <a:r>
              <a:rPr lang="en-GB" sz="1600" dirty="0"/>
              <a:t> launched in 2015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CZT based detector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Measured the polarisation of gamma ray bursts [19]</a:t>
            </a:r>
          </a:p>
          <a:p>
            <a:endParaRPr lang="en-GB" sz="1600" dirty="0"/>
          </a:p>
          <a:p>
            <a:r>
              <a:rPr lang="en-GB" sz="1600" dirty="0"/>
              <a:t>TERI is another example launched in 2025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Goal is test CZT’s long term viability and space [18]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Also aimed at the MeV range, key for the study of astrophysical jets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15 mm CZT from </a:t>
            </a:r>
            <a:r>
              <a:rPr lang="en-GB" sz="1600" dirty="0" err="1"/>
              <a:t>Redlen</a:t>
            </a:r>
            <a:r>
              <a:rPr lang="en-GB" sz="1600" dirty="0"/>
              <a:t> [21]</a:t>
            </a: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en-GB" sz="1600" dirty="0"/>
              <a:t>Up to 50 mm has also been characterised. 25 mm shows &lt; 1% energy resolution at 662 keV [22]</a:t>
            </a:r>
          </a:p>
        </p:txBody>
      </p:sp>
      <p:pic>
        <p:nvPicPr>
          <p:cNvPr id="7" name="Picture 6" descr="A close-up of a cone&#10;&#10;AI-generated content may be incorrect.">
            <a:extLst>
              <a:ext uri="{FF2B5EF4-FFF2-40B4-BE49-F238E27FC236}">
                <a16:creationId xmlns:a16="http://schemas.microsoft.com/office/drawing/2014/main" id="{C43D8682-C842-6FD7-47BF-2D49422BF3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9816" y="2060848"/>
            <a:ext cx="7632171" cy="4293096"/>
          </a:xfrm>
          <a:prstGeom prst="rect">
            <a:avLst/>
          </a:prstGeom>
        </p:spPr>
      </p:pic>
      <p:pic>
        <p:nvPicPr>
          <p:cNvPr id="3" name="Picture 2" descr="A diagram of a computer&#10;&#10;AI-generated content may be incorrect.">
            <a:extLst>
              <a:ext uri="{FF2B5EF4-FFF2-40B4-BE49-F238E27FC236}">
                <a16:creationId xmlns:a16="http://schemas.microsoft.com/office/drawing/2014/main" id="{8487D619-125C-9764-2B14-A355C1CE4E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9" t="14746" r="7495" b="19517"/>
          <a:stretch/>
        </p:blipFill>
        <p:spPr>
          <a:xfrm>
            <a:off x="4871864" y="77280"/>
            <a:ext cx="4840491" cy="27788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D3C8760-6CB5-789A-F958-BF2816766405}"/>
              </a:ext>
            </a:extLst>
          </p:cNvPr>
          <p:cNvSpPr txBox="1">
            <a:spLocks/>
          </p:cNvSpPr>
          <p:nvPr/>
        </p:nvSpPr>
        <p:spPr>
          <a:xfrm>
            <a:off x="8380893" y="112289"/>
            <a:ext cx="1999124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D. Shy, et al [18]</a:t>
            </a:r>
            <a:endParaRPr lang="de-CH" sz="11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D43885A-4747-2DAD-6566-612A18756303}"/>
              </a:ext>
            </a:extLst>
          </p:cNvPr>
          <p:cNvSpPr txBox="1">
            <a:spLocks/>
          </p:cNvSpPr>
          <p:nvPr/>
        </p:nvSpPr>
        <p:spPr>
          <a:xfrm>
            <a:off x="10072863" y="1772816"/>
            <a:ext cx="1999124" cy="288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US" sz="1100" dirty="0"/>
              <a:t>ESA [20]</a:t>
            </a:r>
            <a:endParaRPr lang="de-CH" sz="1100" dirty="0"/>
          </a:p>
        </p:txBody>
      </p:sp>
    </p:spTree>
    <p:extLst>
      <p:ext uri="{BB962C8B-B14F-4D97-AF65-F5344CB8AC3E}">
        <p14:creationId xmlns:p14="http://schemas.microsoft.com/office/powerpoint/2010/main" val="245137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8064971" cy="2843708"/>
          </a:xfrm>
        </p:spPr>
        <p:txBody>
          <a:bodyPr/>
          <a:lstStyle/>
          <a:p>
            <a:r>
              <a:rPr lang="en-GB" sz="8000" dirty="0"/>
              <a:t>Outlook and Summary</a:t>
            </a:r>
            <a:endParaRPr lang="en-GB" sz="3200" noProof="0" dirty="0"/>
          </a:p>
        </p:txBody>
      </p:sp>
    </p:spTree>
    <p:extLst>
      <p:ext uri="{BB962C8B-B14F-4D97-AF65-F5344CB8AC3E}">
        <p14:creationId xmlns:p14="http://schemas.microsoft.com/office/powerpoint/2010/main" val="17362891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51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Summary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196752"/>
            <a:ext cx="5184652" cy="4824637"/>
          </a:xfrm>
        </p:spPr>
        <p:txBody>
          <a:bodyPr/>
          <a:lstStyle/>
          <a:p>
            <a:r>
              <a:rPr lang="en-GB" sz="1800" dirty="0"/>
              <a:t>PSI continues to develop cutting edge detectors for photon science applications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Jungfrau &amp; Matterhorn represent the latest in charge-integrating and photon-counting technology</a:t>
            </a:r>
          </a:p>
        </p:txBody>
      </p:sp>
      <p:pic>
        <p:nvPicPr>
          <p:cNvPr id="2" name="Grafik 2" descr="Ein Bild, das Rechteck, Materialeigenschaft, stationär, Design enthält.&#10;&#10;Automatisch generierte Beschreibung">
            <a:extLst>
              <a:ext uri="{FF2B5EF4-FFF2-40B4-BE49-F238E27FC236}">
                <a16:creationId xmlns:a16="http://schemas.microsoft.com/office/drawing/2014/main" id="{7EDDCB3B-BBBF-67DD-2083-21A33423B9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3" t="11151" r="8223" b="8001"/>
          <a:stretch/>
        </p:blipFill>
        <p:spPr>
          <a:xfrm>
            <a:off x="7640474" y="3356992"/>
            <a:ext cx="4360182" cy="28212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BFA87A-E09E-AA4A-4679-E3359D4DE90B}"/>
              </a:ext>
            </a:extLst>
          </p:cNvPr>
          <p:cNvPicPr>
            <a:picLocks/>
          </p:cNvPicPr>
          <p:nvPr/>
        </p:nvPicPr>
        <p:blipFill rotWithShape="1">
          <a:blip r:embed="rId3"/>
          <a:srcRect l="7023" t="3191" r="29754" b="17490"/>
          <a:stretch/>
        </p:blipFill>
        <p:spPr>
          <a:xfrm>
            <a:off x="6168008" y="178854"/>
            <a:ext cx="4031991" cy="2995193"/>
          </a:xfrm>
          <a:prstGeom prst="rect">
            <a:avLst/>
          </a:prstGeom>
        </p:spPr>
      </p:pic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784EE802-88DA-8C77-47D9-EF1FA3E9118A}"/>
              </a:ext>
            </a:extLst>
          </p:cNvPr>
          <p:cNvSpPr txBox="1">
            <a:spLocks/>
          </p:cNvSpPr>
          <p:nvPr/>
        </p:nvSpPr>
        <p:spPr>
          <a:xfrm>
            <a:off x="695324" y="3400334"/>
            <a:ext cx="6696819" cy="262943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High-Z has a bright and brilliant future in photon science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Already well established for high energy photon detection in medical physics and astronomy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Thin, large area sensors are key and more work is still be to done!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Characterisation work continues at PSI, aiming to unlock        high-Z’s full potential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800" dirty="0"/>
              <a:t>Full module pilot experiments expected soon to demonstrated feasibility to users</a:t>
            </a:r>
            <a:endParaRPr lang="de-CH" sz="1800" dirty="0"/>
          </a:p>
        </p:txBody>
      </p:sp>
    </p:spTree>
    <p:extLst>
      <p:ext uri="{BB962C8B-B14F-4D97-AF65-F5344CB8AC3E}">
        <p14:creationId xmlns:p14="http://schemas.microsoft.com/office/powerpoint/2010/main" val="258992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52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576" y="186835"/>
            <a:ext cx="7632848" cy="810444"/>
          </a:xfrm>
        </p:spPr>
        <p:txBody>
          <a:bodyPr/>
          <a:lstStyle/>
          <a:p>
            <a:pPr algn="ctr"/>
            <a:r>
              <a:rPr lang="en-GB" noProof="0" dirty="0"/>
              <a:t>Thank You!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78C7EA-0BDC-67C2-DB0F-D7406C02C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062" y="741354"/>
            <a:ext cx="7127876" cy="47515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5CF1D0-51D0-846A-9492-C577154100B3}"/>
              </a:ext>
            </a:extLst>
          </p:cNvPr>
          <p:cNvSpPr txBox="1"/>
          <p:nvPr/>
        </p:nvSpPr>
        <p:spPr>
          <a:xfrm>
            <a:off x="3563748" y="6338081"/>
            <a:ext cx="69847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CH" sz="1200" dirty="0"/>
              <a:t>K.A.P. </a:t>
            </a:r>
            <a:r>
              <a:rPr lang="de-CH" sz="1200" dirty="0" err="1"/>
              <a:t>has</a:t>
            </a:r>
            <a:r>
              <a:rPr lang="de-CH" sz="1200" dirty="0"/>
              <a:t> </a:t>
            </a:r>
            <a:r>
              <a:rPr lang="de-CH" sz="1200" dirty="0" err="1"/>
              <a:t>received</a:t>
            </a:r>
            <a:r>
              <a:rPr lang="de-CH" sz="1200" dirty="0"/>
              <a:t> </a:t>
            </a:r>
            <a:r>
              <a:rPr lang="de-CH" sz="1200" dirty="0" err="1"/>
              <a:t>funding</a:t>
            </a:r>
            <a:r>
              <a:rPr lang="de-CH" sz="1200" dirty="0"/>
              <a:t> </a:t>
            </a:r>
            <a:r>
              <a:rPr lang="de-CH" sz="1200" dirty="0" err="1"/>
              <a:t>from</a:t>
            </a:r>
            <a:r>
              <a:rPr lang="de-CH" sz="1200" dirty="0"/>
              <a:t> </a:t>
            </a:r>
            <a:r>
              <a:rPr lang="de-CH" sz="1200" dirty="0" err="1"/>
              <a:t>the</a:t>
            </a:r>
            <a:r>
              <a:rPr lang="de-CH" sz="1200" dirty="0"/>
              <a:t> </a:t>
            </a:r>
            <a:r>
              <a:rPr lang="de-CH" sz="1200" dirty="0" err="1"/>
              <a:t>EU’s</a:t>
            </a:r>
            <a:r>
              <a:rPr lang="de-CH" sz="1200" dirty="0"/>
              <a:t> Horizon 2020 MSCA </a:t>
            </a:r>
            <a:r>
              <a:rPr lang="de-CH" sz="1200" dirty="0" err="1"/>
              <a:t>grant</a:t>
            </a:r>
            <a:r>
              <a:rPr lang="de-CH" sz="1200" dirty="0"/>
              <a:t>. </a:t>
            </a:r>
            <a:r>
              <a:rPr lang="de-CH" sz="1200" dirty="0" err="1"/>
              <a:t>No</a:t>
            </a:r>
            <a:r>
              <a:rPr lang="de-CH" sz="1200" dirty="0"/>
              <a:t>. 884104 (PSI-FELLOW-III-3i)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A9FE99-A0A8-B5A7-A989-594DD025337E}"/>
              </a:ext>
            </a:extLst>
          </p:cNvPr>
          <p:cNvSpPr txBox="1"/>
          <p:nvPr/>
        </p:nvSpPr>
        <p:spPr>
          <a:xfrm>
            <a:off x="2387597" y="5506411"/>
            <a:ext cx="7416808" cy="10026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/>
              <a:t>V. </a:t>
            </a:r>
            <a:r>
              <a:rPr lang="en-US" sz="1100" dirty="0" err="1"/>
              <a:t>Kedych</a:t>
            </a:r>
            <a:r>
              <a:rPr lang="en-US" sz="1100" dirty="0"/>
              <a:t>, M. Müller, P. </a:t>
            </a:r>
            <a:r>
              <a:rPr lang="en-US" sz="1100" dirty="0" err="1"/>
              <a:t>Sieberer</a:t>
            </a:r>
            <a:r>
              <a:rPr lang="en-US" sz="1100" dirty="0"/>
              <a:t>, K. </a:t>
            </a:r>
            <a:r>
              <a:rPr lang="en-US" sz="1100" dirty="0" err="1"/>
              <a:t>Ferjaoui</a:t>
            </a:r>
            <a:r>
              <a:rPr lang="en-US" sz="1100" dirty="0"/>
              <a:t>, M. </a:t>
            </a:r>
            <a:r>
              <a:rPr lang="en-US" sz="1100" dirty="0" err="1"/>
              <a:t>Brückner</a:t>
            </a:r>
            <a:r>
              <a:rPr lang="en-US" sz="1100" dirty="0"/>
              <a:t>, E. </a:t>
            </a:r>
            <a:r>
              <a:rPr lang="en-US" sz="1100" dirty="0" err="1"/>
              <a:t>Fröjdh</a:t>
            </a:r>
            <a:r>
              <a:rPr lang="en-US" sz="1100" dirty="0"/>
              <a:t>, J. </a:t>
            </a:r>
            <a:r>
              <a:rPr lang="en-US" sz="1100" dirty="0" err="1"/>
              <a:t>Heymes</a:t>
            </a:r>
            <a:r>
              <a:rPr lang="en-US" sz="1100" dirty="0"/>
              <a:t>, C. Lopez-Cuenca, </a:t>
            </a:r>
            <a:endParaRPr lang="en-US" dirty="0"/>
          </a:p>
          <a:p>
            <a:pPr algn="ctr"/>
            <a:r>
              <a:rPr lang="en-US" sz="1100" dirty="0"/>
              <a:t>K. Moustakas, C. Ruder, J. Mulvey, S. </a:t>
            </a:r>
            <a:r>
              <a:rPr lang="en-US" sz="1100" dirty="0" err="1"/>
              <a:t>Silletta</a:t>
            </a:r>
            <a:r>
              <a:rPr lang="en-US" sz="1100" dirty="0"/>
              <a:t>, V. Hinger, A. </a:t>
            </a:r>
            <a:r>
              <a:rPr lang="en-US" sz="1100" dirty="0" err="1"/>
              <a:t>Mozzanica</a:t>
            </a:r>
            <a:r>
              <a:rPr lang="en-US" sz="1100" dirty="0"/>
              <a:t>, M. </a:t>
            </a:r>
            <a:r>
              <a:rPr lang="en-US" sz="1100" dirty="0" err="1"/>
              <a:t>Carulla</a:t>
            </a:r>
            <a:r>
              <a:rPr lang="en-US" sz="1100" dirty="0"/>
              <a:t>, X. Xie, </a:t>
            </a:r>
            <a:endParaRPr lang="en-US" dirty="0"/>
          </a:p>
          <a:p>
            <a:pPr algn="ctr"/>
            <a:r>
              <a:rPr lang="en-US" sz="1100" dirty="0"/>
              <a:t>R. </a:t>
            </a:r>
            <a:r>
              <a:rPr lang="en-US" sz="1100" dirty="0" err="1"/>
              <a:t>Dinapoli</a:t>
            </a:r>
            <a:r>
              <a:rPr lang="en-US" sz="1100" dirty="0"/>
              <a:t>, A. Bergamaschi, S. Li, D. </a:t>
            </a:r>
            <a:r>
              <a:rPr lang="en-US" sz="1100" dirty="0" err="1"/>
              <a:t>Thattil</a:t>
            </a:r>
            <a:r>
              <a:rPr lang="en-US" sz="1100" dirty="0"/>
              <a:t>, J. Zhang, A. </a:t>
            </a:r>
            <a:r>
              <a:rPr lang="en-US" sz="1100" dirty="0" err="1"/>
              <a:t>Mazzoleni</a:t>
            </a:r>
            <a:r>
              <a:rPr lang="en-US" sz="1100" dirty="0"/>
              <a:t>, V. Gautam, D. Mezza, T. King, B. Schmitt.</a:t>
            </a:r>
            <a:endParaRPr lang="en-US" dirty="0"/>
          </a:p>
          <a:p>
            <a:pPr algn="ctr"/>
            <a:r>
              <a:rPr lang="en-US" sz="1100" u="sng" dirty="0"/>
              <a:t>Not pictured:</a:t>
            </a:r>
            <a:r>
              <a:rPr lang="en-US" sz="1100" dirty="0"/>
              <a:t> S. Ebner, D. </a:t>
            </a:r>
            <a:r>
              <a:rPr lang="en-US" sz="1100" dirty="0" err="1"/>
              <a:t>Greiffenberg</a:t>
            </a:r>
            <a:r>
              <a:rPr lang="en-US" sz="1100" dirty="0"/>
              <a:t>, S. </a:t>
            </a:r>
            <a:r>
              <a:rPr lang="en-US" sz="1100" dirty="0" err="1"/>
              <a:t>Hasanaj</a:t>
            </a:r>
            <a:r>
              <a:rPr lang="en-US" sz="1100" dirty="0"/>
              <a:t>, K.A. Paton, C. Posada Soto, M </a:t>
            </a:r>
            <a:r>
              <a:rPr lang="en-US" sz="1100" dirty="0" err="1"/>
              <a:t>Hürst</a:t>
            </a:r>
            <a:r>
              <a:rPr lang="en-US" sz="1100" dirty="0"/>
              <a:t>.</a:t>
            </a:r>
            <a:endParaRPr lang="en-US" dirty="0"/>
          </a:p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682381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53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References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4" y="1196752"/>
            <a:ext cx="9937179" cy="4824637"/>
          </a:xfrm>
        </p:spPr>
        <p:txBody>
          <a:bodyPr/>
          <a:lstStyle/>
          <a:p>
            <a:r>
              <a:rPr lang="en-US" sz="1400" dirty="0"/>
              <a:t>[1] M. </a:t>
            </a:r>
            <a:r>
              <a:rPr lang="en-US" sz="1400" dirty="0" err="1"/>
              <a:t>Böge</a:t>
            </a:r>
            <a:r>
              <a:rPr lang="en-US" sz="1400" dirty="0"/>
              <a:t>, ‘First Operation of the Swiss Light Source’, Proceedings of EPAC 2002, Paris, France, 2002</a:t>
            </a:r>
          </a:p>
          <a:p>
            <a:r>
              <a:rPr lang="en-US" sz="1400" dirty="0"/>
              <a:t>[2] E P. </a:t>
            </a:r>
            <a:r>
              <a:rPr lang="en-US" sz="1400" dirty="0" err="1"/>
              <a:t>Mithcell</a:t>
            </a:r>
            <a:r>
              <a:rPr lang="en-US" sz="1400" dirty="0"/>
              <a:t>, et al, “Demystifying the Synchrotron Trip: A First-Time User’s Guide.” </a:t>
            </a:r>
            <a:r>
              <a:rPr lang="en-US" sz="1400" i="1" dirty="0"/>
              <a:t>Structure,</a:t>
            </a:r>
            <a:r>
              <a:rPr lang="en-US" sz="1400" dirty="0"/>
              <a:t> </a:t>
            </a:r>
            <a:r>
              <a:rPr lang="en-US" sz="1400" b="1" dirty="0"/>
              <a:t>7</a:t>
            </a:r>
            <a:r>
              <a:rPr lang="en-US" sz="1400" dirty="0"/>
              <a:t>, no. 5, May 1999, R111–R121. https://doi.org/10.1016/S0969-2126(99)80063-X</a:t>
            </a:r>
          </a:p>
          <a:p>
            <a:r>
              <a:rPr lang="en-US" sz="1400" dirty="0"/>
              <a:t>[3] M. </a:t>
            </a:r>
            <a:r>
              <a:rPr lang="en-US" sz="1400" dirty="0" err="1"/>
              <a:t>Böge</a:t>
            </a:r>
            <a:r>
              <a:rPr lang="en-US" sz="1400" dirty="0"/>
              <a:t>, et al, ‘Commissioning and First Operation of SLS 2.0, the New Swiss Light Source’, in Proceedings of IBIC 2025, paper MOCI01</a:t>
            </a:r>
          </a:p>
          <a:p>
            <a:r>
              <a:rPr lang="en-US" sz="1400" dirty="0"/>
              <a:t>[4] Paul Scherrer Institute. "</a:t>
            </a:r>
            <a:r>
              <a:rPr lang="en-US" sz="1400" dirty="0" err="1"/>
              <a:t>SwissFEL</a:t>
            </a:r>
            <a:r>
              <a:rPr lang="en-US" sz="1400" dirty="0"/>
              <a:t> Accelerator." </a:t>
            </a:r>
            <a:r>
              <a:rPr lang="en-US" sz="1400" dirty="0" err="1"/>
              <a:t>SwissFEL</a:t>
            </a:r>
            <a:r>
              <a:rPr lang="en-US" sz="1400" dirty="0"/>
              <a:t> – Swiss X-ray Free Electron Laser. Accessed October 6, 2025. </a:t>
            </a:r>
            <a:r>
              <a:rPr lang="en-US" sz="1400" dirty="0">
                <a:hlinkClick r:id="rId2"/>
              </a:rPr>
              <a:t>https://www.psi.ch/en/swissfel/accelerator</a:t>
            </a:r>
            <a:endParaRPr lang="en-US" sz="1400" dirty="0"/>
          </a:p>
          <a:p>
            <a:r>
              <a:rPr lang="en-US" sz="1400" dirty="0"/>
              <a:t>[5] P. G. Jung, et al, "</a:t>
            </a:r>
            <a:r>
              <a:rPr lang="en-US" sz="1400" dirty="0" err="1"/>
              <a:t>Microdome</a:t>
            </a:r>
            <a:r>
              <a:rPr lang="en-US" sz="1400" dirty="0"/>
              <a:t>-Grooved </a:t>
            </a:r>
            <a:r>
              <a:rPr lang="en-US" sz="1400" dirty="0" err="1"/>
              <a:t>Gd₂O₂S:Tb</a:t>
            </a:r>
            <a:r>
              <a:rPr lang="en-US" sz="1400" dirty="0"/>
              <a:t> Scintillator for Flexible and High Resolution Digital Radiography.“ </a:t>
            </a:r>
            <a:r>
              <a:rPr lang="en-US" sz="1400" i="1" dirty="0"/>
              <a:t>Optics Express,</a:t>
            </a:r>
            <a:r>
              <a:rPr lang="en-US" sz="1400" dirty="0"/>
              <a:t> </a:t>
            </a:r>
            <a:r>
              <a:rPr lang="en-US" sz="1400" b="1" dirty="0"/>
              <a:t>18</a:t>
            </a:r>
            <a:r>
              <a:rPr lang="en-US" sz="1400" dirty="0"/>
              <a:t>, no. 14 (2010): 14850–14858. </a:t>
            </a:r>
            <a:r>
              <a:rPr lang="en-US" sz="1400" dirty="0">
                <a:hlinkClick r:id="rId3"/>
              </a:rPr>
              <a:t>https://doi.org/10.1364/OE.18.014850</a:t>
            </a:r>
            <a:endParaRPr lang="en-US" sz="1400" dirty="0"/>
          </a:p>
          <a:p>
            <a:r>
              <a:rPr lang="en-GB" sz="1400" dirty="0"/>
              <a:t>[6] A. </a:t>
            </a:r>
            <a:r>
              <a:rPr lang="en-GB" sz="1400" dirty="0" err="1"/>
              <a:t>Mozzanica</a:t>
            </a:r>
            <a:r>
              <a:rPr lang="en-GB" sz="1400" dirty="0"/>
              <a:t>, et al, ‘Prototype characterization of the JUNGFRAU pixel detector for </a:t>
            </a:r>
            <a:r>
              <a:rPr lang="en-GB" sz="1400" dirty="0" err="1"/>
              <a:t>SwissFEL</a:t>
            </a:r>
            <a:r>
              <a:rPr lang="en-GB" sz="1400" dirty="0"/>
              <a:t>’, </a:t>
            </a:r>
            <a:r>
              <a:rPr lang="en-GB" sz="1400" i="1" dirty="0"/>
              <a:t>JINST</a:t>
            </a:r>
            <a:r>
              <a:rPr lang="en-GB" sz="1400" dirty="0"/>
              <a:t>, </a:t>
            </a:r>
            <a:r>
              <a:rPr lang="en-GB" sz="1400" b="1" dirty="0"/>
              <a:t>9</a:t>
            </a:r>
            <a:r>
              <a:rPr lang="en-GB" sz="1400" dirty="0"/>
              <a:t>, (2014), C05010</a:t>
            </a:r>
          </a:p>
          <a:p>
            <a:r>
              <a:rPr lang="en-US" sz="1400" dirty="0"/>
              <a:t>[7]</a:t>
            </a:r>
            <a:r>
              <a:rPr lang="en-GB" sz="1400" dirty="0"/>
              <a:t> B. Thomas et al, ‘</a:t>
            </a:r>
            <a:r>
              <a:rPr lang="en-US" sz="1400" dirty="0" err="1"/>
              <a:t>Characterisation</a:t>
            </a:r>
            <a:r>
              <a:rPr lang="en-US" sz="1400" dirty="0"/>
              <a:t> of </a:t>
            </a:r>
            <a:r>
              <a:rPr lang="en-US" sz="1400" dirty="0" err="1"/>
              <a:t>Redlen</a:t>
            </a:r>
            <a:r>
              <a:rPr lang="en-US" sz="1400" dirty="0"/>
              <a:t> high-flux </a:t>
            </a:r>
            <a:r>
              <a:rPr lang="en-US" sz="1400" dirty="0" err="1"/>
              <a:t>CdZnTe</a:t>
            </a:r>
            <a:r>
              <a:rPr lang="en-US" sz="1400" dirty="0"/>
              <a:t>’,</a:t>
            </a:r>
            <a:r>
              <a:rPr lang="en-GB" sz="1400" dirty="0"/>
              <a:t> 2017, </a:t>
            </a:r>
            <a:r>
              <a:rPr lang="en-GB" sz="1400" i="1" dirty="0"/>
              <a:t>JINST</a:t>
            </a:r>
            <a:r>
              <a:rPr lang="en-GB" sz="1400" dirty="0"/>
              <a:t>, </a:t>
            </a:r>
            <a:r>
              <a:rPr lang="en-GB" sz="1400" b="1" dirty="0"/>
              <a:t>12,</a:t>
            </a:r>
            <a:r>
              <a:rPr lang="en-GB" sz="1400" dirty="0"/>
              <a:t> C12045</a:t>
            </a:r>
          </a:p>
          <a:p>
            <a:r>
              <a:rPr lang="en-GB" sz="1400" dirty="0"/>
              <a:t>[8] K. A. Paton, ‘</a:t>
            </a:r>
            <a:r>
              <a:rPr lang="en-US" sz="1400" dirty="0"/>
              <a:t>Studying a new variety of </a:t>
            </a:r>
            <a:r>
              <a:rPr lang="en-US" sz="1400" dirty="0" err="1"/>
              <a:t>GaAs:Cr</a:t>
            </a:r>
            <a:r>
              <a:rPr lang="en-US" sz="1400" dirty="0"/>
              <a:t> with the JUNGFRAU charge integrating detector’, </a:t>
            </a:r>
            <a:r>
              <a:rPr lang="en-US" sz="1400" i="1" dirty="0" err="1"/>
              <a:t>HiZPAD</a:t>
            </a:r>
            <a:r>
              <a:rPr lang="en-US" sz="1400" i="1" dirty="0"/>
              <a:t> Workshop</a:t>
            </a:r>
            <a:r>
              <a:rPr lang="en-US" sz="1400" dirty="0"/>
              <a:t>, London, United Kingdom, 2025</a:t>
            </a:r>
          </a:p>
          <a:p>
            <a:r>
              <a:rPr lang="en-GB" sz="1400" dirty="0"/>
              <a:t>[9]</a:t>
            </a:r>
            <a:r>
              <a:rPr lang="da-DK" sz="1400" dirty="0"/>
              <a:t> </a:t>
            </a:r>
            <a:r>
              <a:rPr lang="it-IT" sz="1400" dirty="0"/>
              <a:t>A. Mozzanica et al, ‘</a:t>
            </a:r>
            <a:r>
              <a:rPr lang="en-US" sz="1400" dirty="0"/>
              <a:t>Characterization results of the JUNGFRAU full scale readout ASIC</a:t>
            </a:r>
            <a:r>
              <a:rPr lang="it-IT" sz="1400" dirty="0"/>
              <a:t>’, 2016, </a:t>
            </a:r>
            <a:r>
              <a:rPr lang="it-IT" sz="1400" i="1" dirty="0"/>
              <a:t>JINST</a:t>
            </a:r>
            <a:r>
              <a:rPr lang="it-IT" sz="1400" dirty="0"/>
              <a:t>, </a:t>
            </a:r>
            <a:r>
              <a:rPr lang="it-IT" sz="1400" b="1" dirty="0"/>
              <a:t>11</a:t>
            </a:r>
            <a:r>
              <a:rPr lang="it-IT" sz="1400" dirty="0"/>
              <a:t>, C02047</a:t>
            </a:r>
          </a:p>
          <a:p>
            <a:r>
              <a:rPr lang="en-GB" sz="1400" dirty="0"/>
              <a:t>[10] M. Veale, “Solid-State Radiation Detectors: Chapter 3” (1</a:t>
            </a:r>
            <a:r>
              <a:rPr lang="en-GB" sz="1400" baseline="30000" dirty="0"/>
              <a:t>st</a:t>
            </a:r>
            <a:r>
              <a:rPr lang="en-GB" sz="1400" dirty="0"/>
              <a:t> ed.), 2015, </a:t>
            </a:r>
            <a:r>
              <a:rPr lang="en-GB" sz="1400" i="1" dirty="0"/>
              <a:t>CRC Press</a:t>
            </a:r>
            <a:r>
              <a:rPr lang="en-GB" sz="1400" dirty="0"/>
              <a:t> </a:t>
            </a:r>
          </a:p>
          <a:p>
            <a:r>
              <a:rPr lang="en-US" sz="1400" dirty="0"/>
              <a:t>[11] </a:t>
            </a:r>
            <a:r>
              <a:rPr lang="de-DE" sz="1400" dirty="0"/>
              <a:t>D </a:t>
            </a:r>
            <a:r>
              <a:rPr lang="de-DE" sz="1400" dirty="0" err="1"/>
              <a:t>Greiffenberg</a:t>
            </a:r>
            <a:r>
              <a:rPr lang="de-DE" sz="1400" dirty="0"/>
              <a:t> et al, Energy </a:t>
            </a:r>
            <a:r>
              <a:rPr lang="de-DE" sz="1400" dirty="0" err="1"/>
              <a:t>resolution</a:t>
            </a:r>
            <a:r>
              <a:rPr lang="de-DE" sz="1400" dirty="0"/>
              <a:t> and </a:t>
            </a:r>
            <a:r>
              <a:rPr lang="de-DE" sz="1400" dirty="0" err="1"/>
              <a:t>transport</a:t>
            </a:r>
            <a:r>
              <a:rPr lang="de-DE" sz="1400" dirty="0"/>
              <a:t> </a:t>
            </a:r>
            <a:r>
              <a:rPr lang="de-DE" sz="1400" dirty="0" err="1"/>
              <a:t>properties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CdTe</a:t>
            </a:r>
            <a:r>
              <a:rPr lang="de-DE" sz="1400" dirty="0"/>
              <a:t> </a:t>
            </a:r>
            <a:r>
              <a:rPr lang="de-DE" sz="1400" dirty="0" err="1"/>
              <a:t>Timepix-Assemblies</a:t>
            </a:r>
            <a:r>
              <a:rPr lang="de-DE" sz="1400" dirty="0"/>
              <a:t> 2011 JINST 6 C01058</a:t>
            </a:r>
          </a:p>
          <a:p>
            <a:r>
              <a:rPr lang="en-GB" sz="1400" dirty="0"/>
              <a:t>[12]</a:t>
            </a:r>
            <a:r>
              <a:rPr lang="en-US" sz="1400" dirty="0"/>
              <a:t> E. </a:t>
            </a:r>
            <a:r>
              <a:rPr lang="en-US" sz="1400" dirty="0" err="1"/>
              <a:t>Fröjdh</a:t>
            </a:r>
            <a:r>
              <a:rPr lang="en-US" sz="1400" dirty="0"/>
              <a:t>, et al, ‘A look at single photon counting detectors for SLS2.0’, </a:t>
            </a:r>
            <a:r>
              <a:rPr lang="en-US" sz="1400" i="1" dirty="0"/>
              <a:t>The 13th International Conference on Position Sensitive Detectors (PSD13)</a:t>
            </a:r>
            <a:r>
              <a:rPr lang="en-US" sz="1400" dirty="0"/>
              <a:t>, Oxford, United Kingdom, 2023</a:t>
            </a:r>
          </a:p>
          <a:p>
            <a:endParaRPr lang="it-IT" sz="1400" dirty="0"/>
          </a:p>
        </p:txBody>
      </p:sp>
    </p:spTree>
    <p:extLst>
      <p:ext uri="{BB962C8B-B14F-4D97-AF65-F5344CB8AC3E}">
        <p14:creationId xmlns:p14="http://schemas.microsoft.com/office/powerpoint/2010/main" val="41906211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54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References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4" y="1196752"/>
            <a:ext cx="9937179" cy="4824637"/>
          </a:xfrm>
        </p:spPr>
        <p:txBody>
          <a:bodyPr/>
          <a:lstStyle/>
          <a:p>
            <a:r>
              <a:rPr lang="en-US" sz="1400" dirty="0"/>
              <a:t>[13] Z. </a:t>
            </a:r>
            <a:r>
              <a:rPr lang="en-US" sz="1400" dirty="0" err="1"/>
              <a:t>Melníková</a:t>
            </a:r>
            <a:r>
              <a:rPr lang="en-US" sz="1400" dirty="0"/>
              <a:t>, et al, “Large-Area </a:t>
            </a:r>
            <a:r>
              <a:rPr lang="en-US" sz="1400" dirty="0" err="1"/>
              <a:t>CdTe</a:t>
            </a:r>
            <a:r>
              <a:rPr lang="en-US" sz="1400" dirty="0"/>
              <a:t> Detector for X-ray Imaging and Overcoming Crystal Imperfections in </a:t>
            </a:r>
            <a:r>
              <a:rPr lang="en-US" sz="1400" dirty="0" err="1"/>
              <a:t>CdTe</a:t>
            </a:r>
            <a:r>
              <a:rPr lang="en-US" sz="1400" dirty="0"/>
              <a:t> Sensors”, International Workshop On Radiation Imaging Detectors (</a:t>
            </a:r>
            <a:r>
              <a:rPr lang="en-US" sz="1400" dirty="0" err="1"/>
              <a:t>iWorid</a:t>
            </a:r>
            <a:r>
              <a:rPr lang="en-US" sz="1400" dirty="0"/>
              <a:t>), Bratislava, Slovakia, 2025</a:t>
            </a:r>
          </a:p>
          <a:p>
            <a:r>
              <a:rPr lang="en-US" sz="1400" dirty="0"/>
              <a:t>[14] T. </a:t>
            </a:r>
            <a:r>
              <a:rPr lang="en-US" sz="1400" dirty="0" err="1"/>
              <a:t>Flohr</a:t>
            </a:r>
            <a:r>
              <a:rPr lang="en-US" sz="1400" dirty="0"/>
              <a:t>, et al, “Photon-counting CT review”, </a:t>
            </a:r>
            <a:r>
              <a:rPr lang="en-US" sz="1400" i="1" dirty="0" err="1"/>
              <a:t>Physica</a:t>
            </a:r>
            <a:r>
              <a:rPr lang="en-US" sz="1400" i="1" dirty="0"/>
              <a:t> Medica</a:t>
            </a:r>
            <a:r>
              <a:rPr lang="en-US" sz="1400" dirty="0"/>
              <a:t>, </a:t>
            </a:r>
            <a:r>
              <a:rPr lang="en-US" sz="1400" b="1" dirty="0"/>
              <a:t>79</a:t>
            </a:r>
            <a:r>
              <a:rPr lang="en-US" sz="1400" dirty="0"/>
              <a:t>, 126–136, 2020</a:t>
            </a:r>
          </a:p>
          <a:p>
            <a:r>
              <a:rPr lang="en-US" sz="1400" dirty="0"/>
              <a:t>[15] F. </a:t>
            </a:r>
            <a:r>
              <a:rPr lang="en-US" sz="1400" dirty="0" err="1"/>
              <a:t>Maddaloni</a:t>
            </a:r>
            <a:r>
              <a:rPr lang="en-US" sz="1400" dirty="0"/>
              <a:t> et al, “Spatial resolution characteristics of a clinical Photon-Counting Computed Tomography scanner”, International Workshop On Radiation Imaging Detectors (</a:t>
            </a:r>
            <a:r>
              <a:rPr lang="en-US" sz="1400" dirty="0" err="1"/>
              <a:t>iWorid</a:t>
            </a:r>
            <a:r>
              <a:rPr lang="en-US" sz="1400" dirty="0"/>
              <a:t>), Bratislava, Slovakia, 2025</a:t>
            </a:r>
          </a:p>
          <a:p>
            <a:r>
              <a:rPr lang="en-US" sz="1400" dirty="0"/>
              <a:t>[16] J. Scholz, et al, “Biomedical x-ray imaging with a GaAs photon-counting detector”, </a:t>
            </a:r>
            <a:r>
              <a:rPr lang="en-US" sz="1400" i="1" dirty="0"/>
              <a:t>APL Photonics</a:t>
            </a:r>
            <a:r>
              <a:rPr lang="en-US" sz="1400" dirty="0"/>
              <a:t>, </a:t>
            </a:r>
            <a:r>
              <a:rPr lang="en-US" sz="1400" b="1" dirty="0"/>
              <a:t>5</a:t>
            </a:r>
            <a:r>
              <a:rPr lang="en-US" sz="1400" dirty="0"/>
              <a:t>(10), 106108, 2020, https://doi.org/10.1063/5.0023819</a:t>
            </a:r>
          </a:p>
          <a:p>
            <a:r>
              <a:rPr lang="en-US" sz="1400" dirty="0"/>
              <a:t>[17] T. Ito, et al, “Experimental evaluation of the GE Discovery 870 CZT clinical SPECT/CT system”, </a:t>
            </a:r>
            <a:r>
              <a:rPr lang="en-US" sz="1400" i="1" dirty="0"/>
              <a:t>Journal of Applied Clinical Medical Physics</a:t>
            </a:r>
            <a:r>
              <a:rPr lang="en-US" sz="1400" dirty="0"/>
              <a:t>, </a:t>
            </a:r>
            <a:r>
              <a:rPr lang="en-US" sz="1400" b="1" dirty="0"/>
              <a:t>22(1</a:t>
            </a:r>
            <a:r>
              <a:rPr lang="en-US" sz="1400" dirty="0"/>
              <a:t>), 1–13, 2021, </a:t>
            </a:r>
            <a:r>
              <a:rPr lang="en-US" sz="1400" dirty="0">
                <a:hlinkClick r:id="rId2"/>
              </a:rPr>
              <a:t>https://doi.org/10.1002/acm2.13158</a:t>
            </a:r>
            <a:endParaRPr lang="en-US" sz="1400" dirty="0"/>
          </a:p>
          <a:p>
            <a:r>
              <a:rPr lang="en-US" sz="1400" dirty="0"/>
              <a:t>[18] D. Shy, et al, “Development of the cadmium zinc </a:t>
            </a:r>
            <a:r>
              <a:rPr lang="en-US" sz="1400" dirty="0" err="1"/>
              <a:t>TElluride</a:t>
            </a:r>
            <a:r>
              <a:rPr lang="en-US" sz="1400" dirty="0"/>
              <a:t> Radiation Imager (TERI)”. </a:t>
            </a:r>
            <a:r>
              <a:rPr lang="en-US" sz="1400" i="1" dirty="0" err="1"/>
              <a:t>arXiv</a:t>
            </a:r>
            <a:r>
              <a:rPr lang="en-US" sz="1400" i="1" dirty="0"/>
              <a:t> preprint</a:t>
            </a:r>
            <a:r>
              <a:rPr lang="en-US" sz="1400" dirty="0"/>
              <a:t> arXiv:2408.04559, 2024, https://doi.org/10.48550/arXiv.2408.04559</a:t>
            </a:r>
          </a:p>
          <a:p>
            <a:r>
              <a:rPr lang="en-US" sz="1400" dirty="0"/>
              <a:t>[19] T. Chattopadhyay, et al, “Hard X-Ray Polarization Catalog for a Five-year Sample of Gamma-Ray Bursts Using </a:t>
            </a:r>
            <a:r>
              <a:rPr lang="en-US" sz="1400" dirty="0" err="1"/>
              <a:t>AstroSat</a:t>
            </a:r>
            <a:r>
              <a:rPr lang="en-US" sz="1400" dirty="0"/>
              <a:t> CZT Imager”, </a:t>
            </a:r>
            <a:r>
              <a:rPr lang="en-US" sz="1400" i="1" dirty="0"/>
              <a:t>The Astrophysical Journal</a:t>
            </a:r>
            <a:r>
              <a:rPr lang="en-US" sz="1400" dirty="0"/>
              <a:t>, 936:12 (13pp), 2022 September 1</a:t>
            </a:r>
          </a:p>
          <a:p>
            <a:r>
              <a:rPr lang="en-US" sz="1400" dirty="0"/>
              <a:t>[20] European Space Agency, 2023, Gamma-ray Burst Illustration, March 28, 2023,  </a:t>
            </a:r>
            <a:r>
              <a:rPr lang="en-US" sz="1400" dirty="0">
                <a:hlinkClick r:id="rId3"/>
              </a:rPr>
              <a:t>https://www.esa.int/ESA_Multimedia/Images/2023/03/Gamma-ray_burst_illustration</a:t>
            </a:r>
            <a:endParaRPr lang="en-US" sz="1400" dirty="0"/>
          </a:p>
          <a:p>
            <a:r>
              <a:rPr lang="en-US" sz="1400" dirty="0"/>
              <a:t>[21] Y. Zhu, Z. He, “Performance of Larger-Volume 40x40x10 and 40x40x15 mm3 </a:t>
            </a:r>
            <a:r>
              <a:rPr lang="en-US" sz="1400" dirty="0" err="1"/>
              <a:t>CdZnTe</a:t>
            </a:r>
            <a:r>
              <a:rPr lang="en-US" sz="1400" dirty="0"/>
              <a:t> Detectors”, </a:t>
            </a:r>
            <a:r>
              <a:rPr lang="en-US" sz="1400" i="1" dirty="0"/>
              <a:t>IEEE Transactions on Nuclear Science</a:t>
            </a:r>
            <a:r>
              <a:rPr lang="en-US" sz="1400" dirty="0"/>
              <a:t>, VOL. 68, NO. 2, February 2021</a:t>
            </a:r>
          </a:p>
          <a:p>
            <a:r>
              <a:rPr lang="en-US" sz="1400" dirty="0"/>
              <a:t>[22] A. E. </a:t>
            </a:r>
            <a:r>
              <a:rPr lang="en-US" sz="1400" dirty="0" err="1"/>
              <a:t>Bolotnikov</a:t>
            </a:r>
            <a:r>
              <a:rPr lang="en-US" sz="1400" dirty="0"/>
              <a:t> et al, “</a:t>
            </a:r>
            <a:r>
              <a:rPr lang="en-US" sz="1400" dirty="0" err="1"/>
              <a:t>CdZnTe</a:t>
            </a:r>
            <a:r>
              <a:rPr lang="en-US" sz="1400" dirty="0"/>
              <a:t> position-sensitive drift detectors with thicknesses up to 5 cm”, Appl. Phys. Lett. 108.093504, 2016</a:t>
            </a:r>
          </a:p>
        </p:txBody>
      </p:sp>
    </p:spTree>
    <p:extLst>
      <p:ext uri="{BB962C8B-B14F-4D97-AF65-F5344CB8AC3E}">
        <p14:creationId xmlns:p14="http://schemas.microsoft.com/office/powerpoint/2010/main" val="280670480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CC900B9-69A9-16D6-9DB4-FE565862D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449388"/>
            <a:ext cx="7992963" cy="2004460"/>
          </a:xfrm>
        </p:spPr>
        <p:txBody>
          <a:bodyPr/>
          <a:lstStyle/>
          <a:p>
            <a:r>
              <a:rPr lang="en-GB" sz="8000" dirty="0"/>
              <a:t>Extra Slides</a:t>
            </a:r>
            <a:endParaRPr lang="en-GB" sz="3200" noProof="0" dirty="0"/>
          </a:p>
        </p:txBody>
      </p:sp>
      <p:sp>
        <p:nvSpPr>
          <p:cNvPr id="4" name="Untertitel 3">
            <a:extLst>
              <a:ext uri="{FF2B5EF4-FFF2-40B4-BE49-F238E27FC236}">
                <a16:creationId xmlns:a16="http://schemas.microsoft.com/office/drawing/2014/main" id="{3D77F561-BFB8-1E59-47CD-A856B202FF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15308168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04FA38EA-553F-85E5-DFA5-9D23C134B0CF}"/>
              </a:ext>
            </a:extLst>
          </p:cNvPr>
          <p:cNvGrpSpPr/>
          <p:nvPr/>
        </p:nvGrpSpPr>
        <p:grpSpPr>
          <a:xfrm>
            <a:off x="262156" y="2584466"/>
            <a:ext cx="1748473" cy="1748473"/>
            <a:chOff x="176900" y="2756015"/>
            <a:chExt cx="1748473" cy="1748473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5C5A714-B403-71C1-C4A8-16581E2386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6900" y="2756015"/>
              <a:ext cx="1748473" cy="1748473"/>
            </a:xfrm>
            <a:prstGeom prst="rect">
              <a:avLst/>
            </a:prstGeom>
          </p:spPr>
        </p:pic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14F494B-5903-C4D4-55B7-AF6F3D004971}"/>
                </a:ext>
              </a:extLst>
            </p:cNvPr>
            <p:cNvSpPr txBox="1"/>
            <p:nvPr/>
          </p:nvSpPr>
          <p:spPr>
            <a:xfrm>
              <a:off x="234492" y="4005064"/>
              <a:ext cx="1637038" cy="218411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solidFill>
                    <a:schemeClr val="bg1"/>
                  </a:solidFill>
                  <a:latin typeface="Calibri"/>
                </a:rPr>
                <a:t>Fourier </a:t>
              </a:r>
              <a:r>
                <a:rPr lang="en-US" sz="1333" dirty="0" err="1">
                  <a:solidFill>
                    <a:schemeClr val="bg1"/>
                  </a:solidFill>
                  <a:latin typeface="Calibri"/>
                </a:rPr>
                <a:t>ptychography</a:t>
              </a:r>
              <a:endParaRPr lang="en-US" sz="1333" dirty="0">
                <a:solidFill>
                  <a:schemeClr val="bg1"/>
                </a:solidFill>
                <a:latin typeface="Calibri"/>
              </a:endParaRPr>
            </a:p>
            <a:p>
              <a:pPr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 err="1">
                  <a:solidFill>
                    <a:schemeClr val="bg1"/>
                  </a:solidFill>
                  <a:latin typeface="Calibri"/>
                </a:rPr>
                <a:t>Wakonig</a:t>
              </a:r>
              <a:r>
                <a:rPr lang="en-US" sz="1333" dirty="0">
                  <a:solidFill>
                    <a:schemeClr val="bg1"/>
                  </a:solidFill>
                  <a:latin typeface="Calibri"/>
                </a:rPr>
                <a:t> et al.</a:t>
              </a:r>
              <a:endParaRPr lang="de-CH" sz="1333" dirty="0" err="1">
                <a:solidFill>
                  <a:schemeClr val="bg1"/>
                </a:solidFill>
                <a:latin typeface="Calibri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8EE0C8F-60AB-A2E2-8728-06DF81574C8D}"/>
              </a:ext>
            </a:extLst>
          </p:cNvPr>
          <p:cNvGrpSpPr/>
          <p:nvPr/>
        </p:nvGrpSpPr>
        <p:grpSpPr>
          <a:xfrm>
            <a:off x="2723622" y="840210"/>
            <a:ext cx="1815785" cy="2003800"/>
            <a:chOff x="2862591" y="845708"/>
            <a:chExt cx="1815785" cy="2003800"/>
          </a:xfrm>
        </p:grpSpPr>
        <p:pic>
          <p:nvPicPr>
            <p:cNvPr id="50" name="Picture 2" descr="1b35ef08-4396-4e8d-956a-a6501a32431b">
              <a:extLst>
                <a:ext uri="{FF2B5EF4-FFF2-40B4-BE49-F238E27FC236}">
                  <a16:creationId xmlns:a16="http://schemas.microsoft.com/office/drawing/2014/main" id="{F378CF6E-4811-AF2B-C4B0-CDDB3514994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2591" y="845708"/>
              <a:ext cx="1815785" cy="2003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1A68D693-8967-596E-BF7F-672F225EFA87}"/>
                </a:ext>
              </a:extLst>
            </p:cNvPr>
            <p:cNvSpPr txBox="1"/>
            <p:nvPr/>
          </p:nvSpPr>
          <p:spPr>
            <a:xfrm>
              <a:off x="2975022" y="2062019"/>
              <a:ext cx="1001351" cy="644268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solidFill>
                    <a:schemeClr val="bg1"/>
                  </a:solidFill>
                </a:rPr>
                <a:t>Full field fluorescence </a:t>
              </a:r>
            </a:p>
            <a:p>
              <a:pPr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solidFill>
                    <a:schemeClr val="bg1"/>
                  </a:solidFill>
                </a:rPr>
                <a:t>imaging </a:t>
              </a:r>
            </a:p>
            <a:p>
              <a:pPr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 err="1">
                  <a:solidFill>
                    <a:schemeClr val="bg1"/>
                  </a:solidFill>
                </a:rPr>
                <a:t>Marone</a:t>
              </a:r>
              <a:r>
                <a:rPr lang="en-US" sz="1333" dirty="0">
                  <a:solidFill>
                    <a:schemeClr val="bg1"/>
                  </a:solidFill>
                </a:rPr>
                <a:t> et al.</a:t>
              </a:r>
              <a:endParaRPr lang="de-CH" sz="1333" dirty="0" err="1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A582351-DE4C-BF32-609B-B4105A78AB9C}"/>
              </a:ext>
            </a:extLst>
          </p:cNvPr>
          <p:cNvGrpSpPr/>
          <p:nvPr/>
        </p:nvGrpSpPr>
        <p:grpSpPr>
          <a:xfrm>
            <a:off x="9439535" y="1378490"/>
            <a:ext cx="2292837" cy="2378127"/>
            <a:chOff x="5101697" y="2774241"/>
            <a:chExt cx="1977023" cy="2093869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8ED52E06-6A2A-7DB8-E5B5-B567BB567F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927" r="14498" b="42118"/>
            <a:stretch/>
          </p:blipFill>
          <p:spPr>
            <a:xfrm>
              <a:off x="5101697" y="2800883"/>
              <a:ext cx="1953811" cy="2067227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C938ACC-86BF-6E8D-74CD-9B8776FA4DB8}"/>
                </a:ext>
              </a:extLst>
            </p:cNvPr>
            <p:cNvSpPr/>
            <p:nvPr/>
          </p:nvSpPr>
          <p:spPr>
            <a:xfrm>
              <a:off x="5836929" y="2774241"/>
              <a:ext cx="1241791" cy="62310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de-CH" sz="1333" dirty="0" err="1">
                  <a:solidFill>
                    <a:schemeClr val="bg1"/>
                  </a:solidFill>
                </a:rPr>
                <a:t>Macromolecular</a:t>
              </a:r>
              <a:r>
                <a:rPr lang="de-CH" sz="1333" dirty="0">
                  <a:solidFill>
                    <a:schemeClr val="bg1"/>
                  </a:solidFill>
                </a:rPr>
                <a:t> </a:t>
              </a:r>
              <a:r>
                <a:rPr lang="de-CH" sz="1333" dirty="0" err="1">
                  <a:solidFill>
                    <a:schemeClr val="bg1"/>
                  </a:solidFill>
                </a:rPr>
                <a:t>Crystallography</a:t>
              </a:r>
              <a:r>
                <a:rPr lang="de-CH" sz="1333" dirty="0">
                  <a:solidFill>
                    <a:schemeClr val="bg1"/>
                  </a:solidFill>
                </a:rPr>
                <a:t> </a:t>
              </a:r>
              <a:r>
                <a:rPr lang="de-CH" sz="1333" dirty="0" err="1">
                  <a:solidFill>
                    <a:schemeClr val="bg1"/>
                  </a:solidFill>
                </a:rPr>
                <a:t>Leonarski</a:t>
              </a:r>
              <a:r>
                <a:rPr lang="de-CH" sz="1333" dirty="0">
                  <a:solidFill>
                    <a:schemeClr val="bg1"/>
                  </a:solidFill>
                </a:rPr>
                <a:t> et al.</a:t>
              </a: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C92B6FA-C2FD-4800-F576-1419036ECC02}"/>
              </a:ext>
            </a:extLst>
          </p:cNvPr>
          <p:cNvPicPr/>
          <p:nvPr/>
        </p:nvPicPr>
        <p:blipFill rotWithShape="1">
          <a:blip r:embed="rId5"/>
          <a:srcRect t="-9163"/>
          <a:stretch/>
        </p:blipFill>
        <p:spPr>
          <a:xfrm>
            <a:off x="9226250" y="3115367"/>
            <a:ext cx="2760624" cy="1593051"/>
          </a:xfrm>
          <a:prstGeom prst="rect">
            <a:avLst/>
          </a:prstGeom>
          <a:ln>
            <a:noFill/>
          </a:ln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84E26E29-BC7E-9C55-375F-FA6DEFF67117}"/>
              </a:ext>
            </a:extLst>
          </p:cNvPr>
          <p:cNvGrpSpPr/>
          <p:nvPr/>
        </p:nvGrpSpPr>
        <p:grpSpPr>
          <a:xfrm>
            <a:off x="6798256" y="963207"/>
            <a:ext cx="2446904" cy="1517207"/>
            <a:chOff x="5549989" y="864413"/>
            <a:chExt cx="1835178" cy="1137905"/>
          </a:xfrm>
        </p:grpSpPr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205DF5AB-4FB8-5C97-7EB6-1C9811EC428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028" r="71654"/>
            <a:stretch/>
          </p:blipFill>
          <p:spPr>
            <a:xfrm>
              <a:off x="5549989" y="864413"/>
              <a:ext cx="1835178" cy="1137905"/>
            </a:xfrm>
            <a:prstGeom prst="rect">
              <a:avLst/>
            </a:prstGeom>
          </p:spPr>
        </p:pic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28B3680E-5567-8CDA-2327-CBCF319A1373}"/>
                </a:ext>
              </a:extLst>
            </p:cNvPr>
            <p:cNvSpPr/>
            <p:nvPr/>
          </p:nvSpPr>
          <p:spPr bwMode="auto">
            <a:xfrm>
              <a:off x="5616884" y="1752105"/>
              <a:ext cx="313015" cy="211643"/>
            </a:xfrm>
            <a:prstGeom prst="rect">
              <a:avLst/>
            </a:prstGeom>
            <a:solidFill>
              <a:srgbClr val="C3C3C3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1920" tIns="60960" rIns="121920" bIns="60960" numCol="1" rtlCol="0" anchor="t" anchorCtr="0" compatLnSpc="1">
              <a:prstTxWarp prst="textNoShape">
                <a:avLst/>
              </a:prstTxWarp>
            </a:bodyPr>
            <a:lstStyle/>
            <a:p>
              <a:pPr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de-CH" sz="3200">
                <a:latin typeface="Times" charset="0"/>
              </a:endParaRP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B54C0DC3-AD69-3DC2-60FE-F5EEEDA0821D}"/>
                </a:ext>
              </a:extLst>
            </p:cNvPr>
            <p:cNvSpPr/>
            <p:nvPr/>
          </p:nvSpPr>
          <p:spPr>
            <a:xfrm>
              <a:off x="5580113" y="1563638"/>
              <a:ext cx="1326267" cy="376930"/>
            </a:xfrm>
            <a:prstGeom prst="rect">
              <a:avLst/>
            </a:prstGeom>
            <a:solidFill>
              <a:srgbClr val="C3C3C3">
                <a:alpha val="30196"/>
              </a:srgbClr>
            </a:solidFill>
          </p:spPr>
          <p:txBody>
            <a:bodyPr wrap="square">
              <a:spAutoFit/>
            </a:bodyPr>
            <a:lstStyle/>
            <a:p>
              <a:r>
                <a:rPr lang="de-CH" sz="1333" dirty="0" err="1"/>
                <a:t>Operando</a:t>
              </a:r>
              <a:r>
                <a:rPr lang="de-CH" sz="1333" dirty="0"/>
                <a:t> </a:t>
              </a:r>
              <a:r>
                <a:rPr lang="de-CH" sz="1333" dirty="0" err="1"/>
                <a:t>diffraction</a:t>
              </a:r>
              <a:r>
                <a:rPr lang="de-CH" sz="1333" dirty="0"/>
                <a:t> Hocine et al.</a:t>
              </a: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80C5DE44-89C4-2BC7-E931-428A3E420537}"/>
              </a:ext>
            </a:extLst>
          </p:cNvPr>
          <p:cNvGrpSpPr/>
          <p:nvPr/>
        </p:nvGrpSpPr>
        <p:grpSpPr>
          <a:xfrm>
            <a:off x="7018450" y="4899322"/>
            <a:ext cx="2207800" cy="1358645"/>
            <a:chOff x="7440595" y="5349214"/>
            <a:chExt cx="2207800" cy="1358645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D4D0D317-8A0D-8221-3BB9-C9F50780C5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7108" t="27665" r="12005" b="22559"/>
            <a:stretch/>
          </p:blipFill>
          <p:spPr>
            <a:xfrm>
              <a:off x="7440595" y="5349214"/>
              <a:ext cx="2207800" cy="1358645"/>
            </a:xfrm>
            <a:prstGeom prst="rect">
              <a:avLst/>
            </a:prstGeom>
          </p:spPr>
        </p:pic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48A6CBC1-B473-4E9E-6BC9-285D155083F7}"/>
                </a:ext>
              </a:extLst>
            </p:cNvPr>
            <p:cNvSpPr txBox="1"/>
            <p:nvPr/>
          </p:nvSpPr>
          <p:spPr>
            <a:xfrm>
              <a:off x="7440595" y="6180979"/>
              <a:ext cx="2207800" cy="526463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</p:spPr>
          <p:txBody>
            <a:bodyPr wrap="square" lIns="0" tIns="0" rIns="0" bIns="0" rtlCol="0">
              <a:noAutofit/>
            </a:bodyPr>
            <a:lstStyle/>
            <a:p>
              <a:pPr algn="ct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Magnetic contrast ptychography – Butcher et al.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168E-6ADC-4CB2-1D22-EEFFE661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7ABE6-E731-D1B7-75A0-E27830E9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PSI </a:t>
            </a:r>
            <a:r>
              <a:rPr lang="en-GB" noProof="0" dirty="0" err="1"/>
              <a:t>Center</a:t>
            </a:r>
            <a:r>
              <a:rPr lang="en-GB" noProof="0" dirty="0"/>
              <a:t> for Photon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B5F5-A4D3-65E0-F17A-A5872842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56</a:t>
            </a:fld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9145DB-887C-46A2-F1D0-3D68AD321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Photon Science Applications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AA00759-DE78-FD3C-F617-BD412A878503}"/>
              </a:ext>
            </a:extLst>
          </p:cNvPr>
          <p:cNvSpPr/>
          <p:nvPr/>
        </p:nvSpPr>
        <p:spPr>
          <a:xfrm>
            <a:off x="10748611" y="3261586"/>
            <a:ext cx="1252045" cy="455446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square" anchor="ctr">
            <a:spAutoFit/>
          </a:bodyPr>
          <a:lstStyle/>
          <a:p>
            <a:pPr algn="r" eaLnBrk="1" hangingPunct="1">
              <a:lnSpc>
                <a:spcPct val="110000"/>
              </a:lnSpc>
              <a:spcBef>
                <a:spcPct val="0"/>
              </a:spcBef>
              <a:buClr>
                <a:srgbClr val="000000"/>
              </a:buClr>
            </a:pPr>
            <a:r>
              <a:rPr lang="en-US" sz="1100" dirty="0">
                <a:latin typeface="Calibri"/>
              </a:rPr>
              <a:t>Atomic Dynamics</a:t>
            </a:r>
          </a:p>
          <a:p>
            <a:pPr algn="r" eaLnBrk="1" hangingPunct="1">
              <a:lnSpc>
                <a:spcPct val="110000"/>
              </a:lnSpc>
              <a:spcBef>
                <a:spcPct val="0"/>
              </a:spcBef>
              <a:buClr>
                <a:srgbClr val="000000"/>
              </a:buClr>
            </a:pPr>
            <a:r>
              <a:rPr lang="en-US" sz="1100" dirty="0">
                <a:latin typeface="Calibri"/>
              </a:rPr>
              <a:t>Chapman</a:t>
            </a:r>
            <a:r>
              <a:rPr lang="de-CH" sz="1100" dirty="0">
                <a:latin typeface="Calibri"/>
              </a:rPr>
              <a:t> et al.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0C2A3CF-BB97-047E-F9CE-46ACBE0FE5F1}"/>
              </a:ext>
            </a:extLst>
          </p:cNvPr>
          <p:cNvGrpSpPr/>
          <p:nvPr/>
        </p:nvGrpSpPr>
        <p:grpSpPr>
          <a:xfrm>
            <a:off x="9621450" y="4768375"/>
            <a:ext cx="2116290" cy="1472584"/>
            <a:chOff x="7459935" y="3058183"/>
            <a:chExt cx="1587217" cy="1104438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8F226620-1B2E-C78A-8251-A06D6A5C65D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459935" y="3058183"/>
              <a:ext cx="1587217" cy="1104438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9CDA4F5-DD3B-2AE1-14A8-64965453AE63}"/>
                </a:ext>
              </a:extLst>
            </p:cNvPr>
            <p:cNvSpPr/>
            <p:nvPr/>
          </p:nvSpPr>
          <p:spPr>
            <a:xfrm>
              <a:off x="8144006" y="3097729"/>
              <a:ext cx="901586" cy="399292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anchor="ctr">
              <a:spAutoFit/>
            </a:bodyPr>
            <a:lstStyle/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333" dirty="0">
                  <a:latin typeface="Calibri"/>
                </a:rPr>
                <a:t>Ptychography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de-CH" sz="1333" dirty="0">
                  <a:latin typeface="Calibri"/>
                </a:rPr>
                <a:t>Holler et al.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178308E-EDF3-A8B5-B64B-AA0E4543ED04}"/>
              </a:ext>
            </a:extLst>
          </p:cNvPr>
          <p:cNvGrpSpPr/>
          <p:nvPr/>
        </p:nvGrpSpPr>
        <p:grpSpPr>
          <a:xfrm>
            <a:off x="2000791" y="4428580"/>
            <a:ext cx="2348063" cy="1784711"/>
            <a:chOff x="7596148" y="3599150"/>
            <a:chExt cx="1512046" cy="1126854"/>
          </a:xfrm>
        </p:grpSpPr>
        <p:pic>
          <p:nvPicPr>
            <p:cNvPr id="35" name="Picture 2">
              <a:extLst>
                <a:ext uri="{FF2B5EF4-FFF2-40B4-BE49-F238E27FC236}">
                  <a16:creationId xmlns:a16="http://schemas.microsoft.com/office/drawing/2014/main" id="{EC3D9B44-A953-F45A-0FED-0DDD2B039D4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89" t="9890" r="19180" b="20884"/>
            <a:stretch/>
          </p:blipFill>
          <p:spPr bwMode="auto">
            <a:xfrm>
              <a:off x="7596148" y="3599150"/>
              <a:ext cx="1512046" cy="11268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BF6AEE30-8E1E-BF6A-F36F-90950FDAAD03}"/>
                </a:ext>
              </a:extLst>
            </p:cNvPr>
            <p:cNvSpPr txBox="1"/>
            <p:nvPr/>
          </p:nvSpPr>
          <p:spPr>
            <a:xfrm>
              <a:off x="7910531" y="3624860"/>
              <a:ext cx="1157754" cy="237048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200" dirty="0">
                  <a:solidFill>
                    <a:schemeClr val="bg1"/>
                  </a:solidFill>
                  <a:latin typeface="Calibri"/>
                </a:rPr>
                <a:t>Tender X-ray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200" dirty="0">
                  <a:solidFill>
                    <a:schemeClr val="bg1"/>
                  </a:solidFill>
                  <a:latin typeface="Calibri"/>
                </a:rPr>
                <a:t>Emission Spectrometer </a:t>
              </a:r>
            </a:p>
            <a:p>
              <a:pPr algn="r" eaLnBrk="1" hangingPunct="1">
                <a:lnSpc>
                  <a:spcPct val="110000"/>
                </a:lnSpc>
                <a:spcBef>
                  <a:spcPct val="0"/>
                </a:spcBef>
                <a:buClr>
                  <a:srgbClr val="000000"/>
                </a:buClr>
              </a:pPr>
              <a:r>
                <a:rPr lang="en-US" sz="1200" dirty="0">
                  <a:solidFill>
                    <a:schemeClr val="bg1"/>
                  </a:solidFill>
                  <a:latin typeface="Calibri"/>
                </a:rPr>
                <a:t>Huthwelker et al.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410840E-498E-F55A-0BE6-5D90FE3A05A5}"/>
              </a:ext>
            </a:extLst>
          </p:cNvPr>
          <p:cNvGrpSpPr/>
          <p:nvPr/>
        </p:nvGrpSpPr>
        <p:grpSpPr>
          <a:xfrm>
            <a:off x="5088472" y="890654"/>
            <a:ext cx="1978168" cy="5706697"/>
            <a:chOff x="3723851" y="523974"/>
            <a:chExt cx="1483626" cy="4280023"/>
          </a:xfrm>
        </p:grpSpPr>
        <p:sp>
          <p:nvSpPr>
            <p:cNvPr id="38" name="Arrow: Up 37">
              <a:extLst>
                <a:ext uri="{FF2B5EF4-FFF2-40B4-BE49-F238E27FC236}">
                  <a16:creationId xmlns:a16="http://schemas.microsoft.com/office/drawing/2014/main" id="{6CD6B4FD-0DC5-3301-0708-9E8E5181549F}"/>
                </a:ext>
              </a:extLst>
            </p:cNvPr>
            <p:cNvSpPr/>
            <p:nvPr/>
          </p:nvSpPr>
          <p:spPr>
            <a:xfrm>
              <a:off x="3723851" y="523974"/>
              <a:ext cx="1483626" cy="1615728"/>
            </a:xfrm>
            <a:prstGeom prst="upArrow">
              <a:avLst/>
            </a:prstGeom>
            <a:gradFill>
              <a:gsLst>
                <a:gs pos="0">
                  <a:srgbClr val="002060">
                    <a:alpha val="50000"/>
                  </a:srgbClr>
                </a:gs>
                <a:gs pos="35000">
                  <a:srgbClr val="0070C0">
                    <a:alpha val="50000"/>
                  </a:srgbClr>
                </a:gs>
                <a:gs pos="100000">
                  <a:srgbClr val="FFC000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t" anchorCtr="0"/>
            <a:lstStyle/>
            <a:p>
              <a:pPr algn="ctr"/>
              <a:r>
                <a:rPr lang="en-US" sz="2400" dirty="0"/>
                <a:t>Hard X-rays</a:t>
              </a:r>
              <a:endParaRPr lang="de-CH" sz="2400" dirty="0"/>
            </a:p>
          </p:txBody>
        </p:sp>
        <p:sp>
          <p:nvSpPr>
            <p:cNvPr id="39" name="Arrow: Down 38">
              <a:extLst>
                <a:ext uri="{FF2B5EF4-FFF2-40B4-BE49-F238E27FC236}">
                  <a16:creationId xmlns:a16="http://schemas.microsoft.com/office/drawing/2014/main" id="{195A6711-CF31-E7A4-D5AD-DEBEA20E19D5}"/>
                </a:ext>
              </a:extLst>
            </p:cNvPr>
            <p:cNvSpPr/>
            <p:nvPr/>
          </p:nvSpPr>
          <p:spPr>
            <a:xfrm>
              <a:off x="3723851" y="3081212"/>
              <a:ext cx="1483626" cy="1722785"/>
            </a:xfrm>
            <a:prstGeom prst="downArrow">
              <a:avLst/>
            </a:prstGeom>
            <a:gradFill flip="none" rotWithShape="1">
              <a:gsLst>
                <a:gs pos="0">
                  <a:srgbClr val="FFC000"/>
                </a:gs>
                <a:gs pos="68000">
                  <a:srgbClr val="FF0000">
                    <a:alpha val="50000"/>
                  </a:srgbClr>
                </a:gs>
                <a:gs pos="100000">
                  <a:srgbClr val="C00000">
                    <a:alpha val="50000"/>
                  </a:srgb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b" anchorCtr="0"/>
            <a:lstStyle/>
            <a:p>
              <a:pPr algn="ctr"/>
              <a:r>
                <a:rPr lang="en-US" sz="2400" dirty="0"/>
                <a:t>Soft </a:t>
              </a:r>
            </a:p>
            <a:p>
              <a:pPr algn="ctr"/>
              <a:r>
                <a:rPr lang="en-US" sz="2400" dirty="0"/>
                <a:t>X-rays</a:t>
              </a:r>
              <a:endParaRPr lang="de-CH" sz="2400" dirty="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0BD17B7-1FDD-A899-202D-95A65BE1A6B7}"/>
              </a:ext>
            </a:extLst>
          </p:cNvPr>
          <p:cNvGrpSpPr/>
          <p:nvPr/>
        </p:nvGrpSpPr>
        <p:grpSpPr>
          <a:xfrm>
            <a:off x="1828572" y="2756016"/>
            <a:ext cx="8736973" cy="1975968"/>
            <a:chOff x="1137006" y="1983161"/>
            <a:chExt cx="6942000" cy="1481976"/>
          </a:xfrm>
        </p:grpSpPr>
        <p:sp>
          <p:nvSpPr>
            <p:cNvPr id="41" name="Arrow: Up 40">
              <a:extLst>
                <a:ext uri="{FF2B5EF4-FFF2-40B4-BE49-F238E27FC236}">
                  <a16:creationId xmlns:a16="http://schemas.microsoft.com/office/drawing/2014/main" id="{651120C9-0AF8-3B1B-5AE6-0EE3E19622E5}"/>
                </a:ext>
              </a:extLst>
            </p:cNvPr>
            <p:cNvSpPr/>
            <p:nvPr/>
          </p:nvSpPr>
          <p:spPr>
            <a:xfrm rot="16200000">
              <a:off x="1708831" y="1411336"/>
              <a:ext cx="1481976" cy="2625626"/>
            </a:xfrm>
            <a:prstGeom prst="upArrow">
              <a:avLst/>
            </a:prstGeom>
            <a:gradFill>
              <a:gsLst>
                <a:gs pos="0">
                  <a:srgbClr val="92D050">
                    <a:alpha val="50000"/>
                  </a:srgbClr>
                </a:gs>
                <a:gs pos="100000">
                  <a:srgbClr val="00642D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vert="vert" anchor="ctr" anchorCtr="0"/>
            <a:lstStyle/>
            <a:p>
              <a:r>
                <a:rPr lang="en-US" sz="2400" dirty="0"/>
                <a:t>Photon-starved</a:t>
              </a:r>
              <a:endParaRPr lang="de-CH" sz="2400" dirty="0"/>
            </a:p>
          </p:txBody>
        </p:sp>
        <p:sp>
          <p:nvSpPr>
            <p:cNvPr id="42" name="Arrow: Down 41">
              <a:extLst>
                <a:ext uri="{FF2B5EF4-FFF2-40B4-BE49-F238E27FC236}">
                  <a16:creationId xmlns:a16="http://schemas.microsoft.com/office/drawing/2014/main" id="{6D3288FF-FB93-9B82-B3DF-84276AA44739}"/>
                </a:ext>
              </a:extLst>
            </p:cNvPr>
            <p:cNvSpPr/>
            <p:nvPr/>
          </p:nvSpPr>
          <p:spPr>
            <a:xfrm rot="16200000">
              <a:off x="6025204" y="1411335"/>
              <a:ext cx="1481976" cy="2625628"/>
            </a:xfrm>
            <a:prstGeom prst="downArrow">
              <a:avLst/>
            </a:prstGeom>
            <a:gradFill>
              <a:gsLst>
                <a:gs pos="0">
                  <a:srgbClr val="BD1354">
                    <a:alpha val="50000"/>
                  </a:srgbClr>
                </a:gs>
                <a:gs pos="100000">
                  <a:srgbClr val="7030A0">
                    <a:alpha val="50000"/>
                  </a:srgb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vert="vert" anchor="ctr" anchorCtr="0"/>
            <a:lstStyle/>
            <a:p>
              <a:pPr algn="r"/>
              <a:r>
                <a:rPr lang="en-US" sz="2400" dirty="0"/>
                <a:t>High flux</a:t>
              </a:r>
              <a:endParaRPr lang="de-CH" sz="2400" dirty="0"/>
            </a:p>
          </p:txBody>
        </p:sp>
      </p:grp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8FB0024E-40EA-BBA1-12CF-8B3D61C1F3BC}"/>
              </a:ext>
            </a:extLst>
          </p:cNvPr>
          <p:cNvSpPr/>
          <p:nvPr/>
        </p:nvSpPr>
        <p:spPr bwMode="auto">
          <a:xfrm>
            <a:off x="4804902" y="2948947"/>
            <a:ext cx="2688299" cy="1472584"/>
          </a:xfrm>
          <a:prstGeom prst="roundRect">
            <a:avLst/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21920" tIns="60960" rIns="121920" bIns="60960" numCol="1" rtlCol="0" anchor="ctr" anchorCtr="0" compatLnSpc="1">
            <a:prstTxWarp prst="textNoShape">
              <a:avLst/>
            </a:prstTxWarp>
          </a:bodyPr>
          <a:lstStyle/>
          <a:p>
            <a:pPr algn="ctr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chemeClr val="bg1"/>
                </a:solidFill>
              </a:rPr>
              <a:t>High Speed</a:t>
            </a:r>
            <a:endParaRPr lang="de-CH" sz="3200" dirty="0">
              <a:solidFill>
                <a:schemeClr val="bg1"/>
              </a:solidFill>
            </a:endParaRPr>
          </a:p>
        </p:txBody>
      </p:sp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8D5E1239-822F-E402-D225-C864E073F323}"/>
              </a:ext>
            </a:extLst>
          </p:cNvPr>
          <p:cNvSpPr txBox="1">
            <a:spLocks/>
          </p:cNvSpPr>
          <p:nvPr/>
        </p:nvSpPr>
        <p:spPr>
          <a:xfrm>
            <a:off x="7719814" y="6525986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A. Bergamaschi</a:t>
            </a:r>
            <a:endParaRPr lang="de-CH" sz="1400" dirty="0"/>
          </a:p>
        </p:txBody>
      </p:sp>
    </p:spTree>
    <p:extLst>
      <p:ext uri="{BB962C8B-B14F-4D97-AF65-F5344CB8AC3E}">
        <p14:creationId xmlns:p14="http://schemas.microsoft.com/office/powerpoint/2010/main" val="8165864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More Material Properties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57</a:t>
            </a:fld>
            <a:endParaRPr lang="de-CH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8C993-E6E2-1772-EE9B-09D864A74F88}"/>
              </a:ext>
            </a:extLst>
          </p:cNvPr>
          <p:cNvSpPr txBox="1">
            <a:spLocks/>
          </p:cNvSpPr>
          <p:nvPr/>
        </p:nvSpPr>
        <p:spPr>
          <a:xfrm>
            <a:off x="9167439" y="5680943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D. </a:t>
            </a:r>
            <a:r>
              <a:rPr lang="en-GB" sz="1400" dirty="0" err="1"/>
              <a:t>Greiffenberg</a:t>
            </a:r>
            <a:endParaRPr lang="de-CH" sz="1400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26228BE-46B5-9172-042B-0397DB561E14}"/>
              </a:ext>
            </a:extLst>
          </p:cNvPr>
          <p:cNvGraphicFramePr>
            <a:graphicFrameLocks noGrp="1"/>
          </p:cNvGraphicFramePr>
          <p:nvPr/>
        </p:nvGraphicFramePr>
        <p:xfrm>
          <a:off x="263352" y="961113"/>
          <a:ext cx="11593285" cy="466022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09953">
                  <a:extLst>
                    <a:ext uri="{9D8B030D-6E8A-4147-A177-3AD203B41FA5}">
                      <a16:colId xmlns:a16="http://schemas.microsoft.com/office/drawing/2014/main" val="364175101"/>
                    </a:ext>
                  </a:extLst>
                </a:gridCol>
                <a:gridCol w="1066311">
                  <a:extLst>
                    <a:ext uri="{9D8B030D-6E8A-4147-A177-3AD203B41FA5}">
                      <a16:colId xmlns:a16="http://schemas.microsoft.com/office/drawing/2014/main" val="1178426707"/>
                    </a:ext>
                  </a:extLst>
                </a:gridCol>
                <a:gridCol w="1408046">
                  <a:extLst>
                    <a:ext uri="{9D8B030D-6E8A-4147-A177-3AD203B41FA5}">
                      <a16:colId xmlns:a16="http://schemas.microsoft.com/office/drawing/2014/main" val="485986231"/>
                    </a:ext>
                  </a:extLst>
                </a:gridCol>
                <a:gridCol w="946077">
                  <a:extLst>
                    <a:ext uri="{9D8B030D-6E8A-4147-A177-3AD203B41FA5}">
                      <a16:colId xmlns:a16="http://schemas.microsoft.com/office/drawing/2014/main" val="3588101837"/>
                    </a:ext>
                  </a:extLst>
                </a:gridCol>
                <a:gridCol w="1091628">
                  <a:extLst>
                    <a:ext uri="{9D8B030D-6E8A-4147-A177-3AD203B41FA5}">
                      <a16:colId xmlns:a16="http://schemas.microsoft.com/office/drawing/2014/main" val="2665798565"/>
                    </a:ext>
                  </a:extLst>
                </a:gridCol>
                <a:gridCol w="1091628">
                  <a:extLst>
                    <a:ext uri="{9D8B030D-6E8A-4147-A177-3AD203B41FA5}">
                      <a16:colId xmlns:a16="http://schemas.microsoft.com/office/drawing/2014/main" val="1216865905"/>
                    </a:ext>
                  </a:extLst>
                </a:gridCol>
                <a:gridCol w="1205006">
                  <a:extLst>
                    <a:ext uri="{9D8B030D-6E8A-4147-A177-3AD203B41FA5}">
                      <a16:colId xmlns:a16="http://schemas.microsoft.com/office/drawing/2014/main" val="998346522"/>
                    </a:ext>
                  </a:extLst>
                </a:gridCol>
                <a:gridCol w="1026367">
                  <a:extLst>
                    <a:ext uri="{9D8B030D-6E8A-4147-A177-3AD203B41FA5}">
                      <a16:colId xmlns:a16="http://schemas.microsoft.com/office/drawing/2014/main" val="61816392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102168594"/>
                    </a:ext>
                  </a:extLst>
                </a:gridCol>
                <a:gridCol w="1440157">
                  <a:extLst>
                    <a:ext uri="{9D8B030D-6E8A-4147-A177-3AD203B41FA5}">
                      <a16:colId xmlns:a16="http://schemas.microsoft.com/office/drawing/2014/main" val="4172910120"/>
                    </a:ext>
                  </a:extLst>
                </a:gridCol>
              </a:tblGrid>
              <a:tr h="1241448"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Atomic Number, Z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Auto-fluorescence [keV]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Density</a:t>
                      </a: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[g/cm</a:t>
                      </a:r>
                      <a:r>
                        <a:rPr lang="en-GB" sz="1600" b="1" baseline="30000" dirty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Band Gap Energy (@RT)</a:t>
                      </a: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[eV]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e</a:t>
                      </a:r>
                      <a:r>
                        <a:rPr lang="en-GB" sz="1600" b="1" baseline="30000" dirty="0">
                          <a:solidFill>
                            <a:schemeClr val="bg1"/>
                          </a:solidFill>
                        </a:rPr>
                        <a:t>—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h</a:t>
                      </a:r>
                      <a:r>
                        <a:rPr lang="en-GB" sz="1600" b="1" baseline="30000" dirty="0">
                          <a:solidFill>
                            <a:schemeClr val="bg1"/>
                          </a:solidFill>
                        </a:rPr>
                        <a:t>+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 Pair Creation Energy</a:t>
                      </a:r>
                    </a:p>
                    <a:p>
                      <a:pPr algn="ctr"/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[eV]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Resistivity [</a:t>
                      </a:r>
                      <a:r>
                        <a:rPr lang="el-GR" sz="1600" b="1" dirty="0">
                          <a:solidFill>
                            <a:schemeClr val="bg1"/>
                          </a:solidFill>
                        </a:rPr>
                        <a:t>Ω∙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cm]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Electron </a:t>
                      </a:r>
                      <a:r>
                        <a:rPr lang="el-GR" sz="1600" b="1" dirty="0">
                          <a:solidFill>
                            <a:schemeClr val="bg1"/>
                          </a:solidFill>
                        </a:rPr>
                        <a:t>μ∙τ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[cm</a:t>
                      </a:r>
                      <a:r>
                        <a:rPr lang="en-GB" sz="1600" b="1" baseline="30000" dirty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/V]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Hole </a:t>
                      </a:r>
                      <a:r>
                        <a:rPr lang="el-GR" sz="1600" b="1" dirty="0">
                          <a:solidFill>
                            <a:schemeClr val="bg1"/>
                          </a:solidFill>
                        </a:rPr>
                        <a:t>μ∙τ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[cm</a:t>
                      </a:r>
                      <a:r>
                        <a:rPr lang="en-GB" sz="1600" b="1" baseline="30000" dirty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/V]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Afterglow Performance</a:t>
                      </a:r>
                      <a:endParaRPr lang="en-GB" sz="16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91321362"/>
                  </a:ext>
                </a:extLst>
              </a:tr>
              <a:tr h="85469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Silicon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1.7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2.33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1.12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3.6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&lt; 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GB" sz="1600" b="1" baseline="300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&gt; 1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&gt; 1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Near Perfect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5944958"/>
                  </a:ext>
                </a:extLst>
              </a:tr>
              <a:tr h="854695">
                <a:tc>
                  <a:txBody>
                    <a:bodyPr/>
                    <a:lstStyle/>
                    <a:p>
                      <a:pPr algn="ctr"/>
                      <a:r>
                        <a:rPr lang="en-GB" sz="1600" b="1" baseline="0" dirty="0">
                          <a:solidFill>
                            <a:schemeClr val="tx1"/>
                          </a:solidFill>
                        </a:rPr>
                        <a:t>Cd</a:t>
                      </a:r>
                      <a:r>
                        <a:rPr lang="en-GB" sz="1600" b="1" baseline="-25000" dirty="0">
                          <a:solidFill>
                            <a:schemeClr val="tx1"/>
                          </a:solidFill>
                        </a:rPr>
                        <a:t>0.9</a:t>
                      </a:r>
                      <a:r>
                        <a:rPr lang="en-GB" sz="1600" b="1" baseline="0" dirty="0">
                          <a:solidFill>
                            <a:schemeClr val="tx1"/>
                          </a:solidFill>
                        </a:rPr>
                        <a:t>Zn</a:t>
                      </a:r>
                      <a:r>
                        <a:rPr lang="en-GB" sz="1600" b="1" baseline="-25000" dirty="0">
                          <a:solidFill>
                            <a:schemeClr val="tx1"/>
                          </a:solidFill>
                        </a:rPr>
                        <a:t>0.1</a:t>
                      </a:r>
                      <a:r>
                        <a:rPr lang="en-GB" sz="1600" b="1" baseline="0" dirty="0">
                          <a:solidFill>
                            <a:schemeClr val="tx1"/>
                          </a:solidFill>
                        </a:rPr>
                        <a:t>Te</a:t>
                      </a:r>
                      <a:endParaRPr lang="en-GB" sz="1600" b="1" baseline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48, 30, 52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23, 27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5.78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1.57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4.6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-3</a:t>
                      </a:r>
                      <a:r>
                        <a:rPr lang="en-GB" sz="1600" b="1" baseline="0" dirty="0">
                          <a:solidFill>
                            <a:schemeClr val="tx1"/>
                          </a:solidFill>
                        </a:rPr>
                        <a:t>..10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-5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Pretty Good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48990678"/>
                  </a:ext>
                </a:extLst>
              </a:tr>
              <a:tr h="85469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tx1"/>
                          </a:solidFill>
                        </a:rPr>
                        <a:t>CdTe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48, 52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23, 27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5.85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1.44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4.4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3 x 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-3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2 x 10 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-4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Not Ideal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2483877"/>
                  </a:ext>
                </a:extLst>
              </a:tr>
              <a:tr h="85469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tx1"/>
                          </a:solidFill>
                        </a:rPr>
                        <a:t>GaAs:Cr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31, 33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5.32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1.43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4.2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~ 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&lt; 5 x 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-4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~ 5 x 10</a:t>
                      </a:r>
                      <a:r>
                        <a:rPr lang="en-GB" sz="1600" b="1" baseline="30000" dirty="0">
                          <a:solidFill>
                            <a:schemeClr val="tx1"/>
                          </a:solidFill>
                        </a:rPr>
                        <a:t>-7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Not Ideal</a:t>
                      </a:r>
                      <a:endParaRPr lang="en-GB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69464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526611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Page </a:t>
            </a:r>
            <a:fld id="{EBC07571-3134-BB4B-B83F-1A9FE18D34F3}" type="slidenum">
              <a:rPr lang="de-DE" smtClean="0"/>
              <a:pPr algn="r">
                <a:defRPr/>
              </a:pPr>
              <a:t>58</a:t>
            </a:fld>
            <a:endParaRPr lang="de-DE" dirty="0"/>
          </a:p>
        </p:txBody>
      </p:sp>
      <p:sp>
        <p:nvSpPr>
          <p:cNvPr id="3" name="Titel 1"/>
          <p:cNvSpPr>
            <a:spLocks noGrp="1"/>
          </p:cNvSpPr>
          <p:nvPr>
            <p:ph type="title"/>
          </p:nvPr>
        </p:nvSpPr>
        <p:spPr>
          <a:xfrm>
            <a:off x="2483962" y="274320"/>
            <a:ext cx="6708025" cy="508500"/>
          </a:xfrm>
        </p:spPr>
        <p:txBody>
          <a:bodyPr/>
          <a:lstStyle/>
          <a:p>
            <a:pPr algn="ctr"/>
            <a:r>
              <a:rPr lang="de-DE" dirty="0"/>
              <a:t>I-V </a:t>
            </a:r>
            <a:r>
              <a:rPr lang="de-DE" dirty="0" err="1"/>
              <a:t>Characteristics</a:t>
            </a:r>
            <a:endParaRPr lang="de-CH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64F37ACC-5D0F-4A63-B174-49B55AB3C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922" y="1005840"/>
            <a:ext cx="5501015" cy="384048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3EAB7EA4-BD36-493B-ACFA-D6CA36F90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615" y="1005840"/>
            <a:ext cx="5512311" cy="3840480"/>
          </a:xfrm>
          <a:prstGeom prst="rect">
            <a:avLst/>
          </a:prstGeom>
        </p:spPr>
      </p:pic>
      <p:sp>
        <p:nvSpPr>
          <p:cNvPr id="10" name="Rectangle 6">
            <a:extLst>
              <a:ext uri="{FF2B5EF4-FFF2-40B4-BE49-F238E27FC236}">
                <a16:creationId xmlns:a16="http://schemas.microsoft.com/office/drawing/2014/main" id="{51ACD996-0570-4790-9C1D-87754DD18A1F}"/>
              </a:ext>
            </a:extLst>
          </p:cNvPr>
          <p:cNvSpPr txBox="1">
            <a:spLocks noChangeArrowheads="1"/>
          </p:cNvSpPr>
          <p:nvPr/>
        </p:nvSpPr>
        <p:spPr>
          <a:xfrm>
            <a:off x="2207568" y="4960620"/>
            <a:ext cx="6696744" cy="178308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/>
          <a:lstStyle/>
          <a:p>
            <a:pPr marL="91440" lvl="1" indent="-114300" fontAlgn="base">
              <a:spcAft>
                <a:spcPct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de-DE" sz="1400" b="1" kern="0" dirty="0">
                <a:sym typeface="Symbol"/>
              </a:rPr>
              <a:t>Surprise: </a:t>
            </a:r>
          </a:p>
          <a:p>
            <a:pPr marL="400050" lvl="1" indent="-285750" fontAlgn="base">
              <a:spcAft>
                <a:spcPct val="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r>
              <a:rPr lang="de-DE" sz="1400" b="1" kern="0" dirty="0" err="1">
                <a:sym typeface="Symbol"/>
              </a:rPr>
              <a:t>Each</a:t>
            </a:r>
            <a:r>
              <a:rPr lang="de-DE" sz="1400" b="1" kern="0" dirty="0">
                <a:sym typeface="Symbol"/>
              </a:rPr>
              <a:t> </a:t>
            </a:r>
            <a:r>
              <a:rPr lang="de-DE" sz="1400" b="1" kern="0" dirty="0" err="1">
                <a:sym typeface="Symbol"/>
              </a:rPr>
              <a:t>contact</a:t>
            </a:r>
            <a:r>
              <a:rPr lang="de-DE" sz="1400" b="1" kern="0" dirty="0">
                <a:sym typeface="Symbol"/>
              </a:rPr>
              <a:t> </a:t>
            </a:r>
            <a:r>
              <a:rPr lang="de-DE" sz="1400" b="1" kern="0" dirty="0" err="1">
                <a:sym typeface="Symbol"/>
              </a:rPr>
              <a:t>combintation</a:t>
            </a:r>
            <a:r>
              <a:rPr lang="de-DE" sz="1400" kern="0" dirty="0">
                <a:sym typeface="Symbol"/>
              </a:rPr>
              <a:t> (Pt/</a:t>
            </a:r>
            <a:r>
              <a:rPr lang="de-DE" sz="1400" kern="0" dirty="0" err="1">
                <a:sym typeface="Symbol"/>
              </a:rPr>
              <a:t>CdZnTe</a:t>
            </a:r>
            <a:r>
              <a:rPr lang="de-DE" sz="1400" kern="0" dirty="0">
                <a:sym typeface="Symbol"/>
              </a:rPr>
              <a:t>/Au </a:t>
            </a:r>
            <a:r>
              <a:rPr lang="de-DE" sz="1400" kern="0" dirty="0" err="1">
                <a:sym typeface="Symbol"/>
              </a:rPr>
              <a:t>or</a:t>
            </a:r>
            <a:r>
              <a:rPr lang="de-DE" sz="1400" kern="0" dirty="0">
                <a:sym typeface="Symbol"/>
              </a:rPr>
              <a:t> Au/</a:t>
            </a:r>
            <a:r>
              <a:rPr lang="de-DE" sz="1400" kern="0" dirty="0" err="1">
                <a:sym typeface="Symbol"/>
              </a:rPr>
              <a:t>CdZnTe</a:t>
            </a:r>
            <a:r>
              <a:rPr lang="de-DE" sz="1400" kern="0" dirty="0">
                <a:sym typeface="Symbol"/>
              </a:rPr>
              <a:t>/Au) </a:t>
            </a:r>
            <a:r>
              <a:rPr lang="de-DE" sz="1400" kern="0" dirty="0" err="1">
                <a:sym typeface="Symbol"/>
              </a:rPr>
              <a:t>is</a:t>
            </a:r>
            <a:r>
              <a:rPr lang="de-DE" sz="1400" kern="0" dirty="0">
                <a:sym typeface="Symbol"/>
              </a:rPr>
              <a:t> </a:t>
            </a:r>
            <a:r>
              <a:rPr lang="de-DE" sz="1400" b="1" kern="0" dirty="0" err="1">
                <a:sym typeface="Symbol"/>
              </a:rPr>
              <a:t>recifying</a:t>
            </a:r>
            <a:r>
              <a:rPr lang="de-DE" sz="1400" kern="0" dirty="0">
                <a:sym typeface="Symbol"/>
              </a:rPr>
              <a:t>!</a:t>
            </a:r>
          </a:p>
          <a:p>
            <a:pPr marL="400050" lvl="1" indent="-285750" fontAlgn="base">
              <a:spcAft>
                <a:spcPct val="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r>
              <a:rPr lang="de-DE" sz="1400" kern="0" dirty="0">
                <a:sym typeface="Symbol"/>
              </a:rPr>
              <a:t>In </a:t>
            </a:r>
            <a:r>
              <a:rPr lang="de-DE" sz="1400" b="1" kern="0" dirty="0">
                <a:sym typeface="Symbol"/>
              </a:rPr>
              <a:t>CdTe</a:t>
            </a:r>
            <a:r>
              <a:rPr lang="de-DE" sz="1400" kern="0" dirty="0">
                <a:sym typeface="Symbol"/>
              </a:rPr>
              <a:t>, Pt/CdTe/Au </a:t>
            </a:r>
            <a:r>
              <a:rPr lang="de-DE" sz="1400" kern="0" dirty="0" err="1">
                <a:sym typeface="Symbol"/>
              </a:rPr>
              <a:t>or</a:t>
            </a:r>
            <a:r>
              <a:rPr lang="de-DE" sz="1400" kern="0" dirty="0">
                <a:sym typeface="Symbol"/>
              </a:rPr>
              <a:t> Au/CdTe/Au </a:t>
            </a:r>
            <a:r>
              <a:rPr lang="de-DE" sz="1400" kern="0" dirty="0" err="1">
                <a:sym typeface="Symbol"/>
              </a:rPr>
              <a:t>make</a:t>
            </a:r>
            <a:r>
              <a:rPr lang="de-DE" sz="1400" kern="0" dirty="0">
                <a:sym typeface="Symbol"/>
              </a:rPr>
              <a:t> </a:t>
            </a:r>
            <a:r>
              <a:rPr lang="de-DE" sz="1400" b="1" kern="0" dirty="0">
                <a:sym typeface="Symbol"/>
              </a:rPr>
              <a:t>quasi-</a:t>
            </a:r>
            <a:r>
              <a:rPr lang="de-DE" sz="1400" b="1" kern="0" dirty="0" err="1">
                <a:sym typeface="Symbol"/>
              </a:rPr>
              <a:t>ohmic</a:t>
            </a:r>
            <a:r>
              <a:rPr lang="de-DE" sz="1400" b="1" kern="0" dirty="0">
                <a:sym typeface="Symbol"/>
              </a:rPr>
              <a:t> </a:t>
            </a:r>
            <a:r>
              <a:rPr lang="de-DE" sz="1400" b="1" kern="0" dirty="0" err="1">
                <a:sym typeface="Symbol"/>
              </a:rPr>
              <a:t>contacts</a:t>
            </a:r>
            <a:r>
              <a:rPr lang="de-DE" sz="1400" kern="0" dirty="0">
                <a:sym typeface="Symbol"/>
              </a:rPr>
              <a:t>.</a:t>
            </a:r>
          </a:p>
          <a:p>
            <a:pPr marL="114300" lvl="1" indent="-114300" fontAlgn="base">
              <a:spcAft>
                <a:spcPct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de-DE" sz="1400" b="1" kern="0" dirty="0">
                <a:sym typeface="Symbol"/>
              </a:rPr>
              <a:t>Comment on </a:t>
            </a:r>
            <a:r>
              <a:rPr lang="de-DE" sz="1400" b="1" kern="0" dirty="0" err="1">
                <a:sym typeface="Symbol"/>
              </a:rPr>
              <a:t>yield</a:t>
            </a:r>
            <a:r>
              <a:rPr lang="de-DE" sz="1400" b="1" kern="0" dirty="0">
                <a:sym typeface="Symbol"/>
              </a:rPr>
              <a:t>:</a:t>
            </a:r>
          </a:p>
          <a:p>
            <a:pPr marL="114300" lvl="1" indent="-114300" fontAlgn="base">
              <a:spcAft>
                <a:spcPct val="0"/>
              </a:spcAft>
              <a:buClr>
                <a:schemeClr val="tx1"/>
              </a:buClr>
              <a:buSzPct val="80000"/>
              <a:defRPr/>
            </a:pPr>
            <a:r>
              <a:rPr lang="de-DE" sz="1400" b="1" kern="0" dirty="0">
                <a:sym typeface="Symbol"/>
              </a:rPr>
              <a:t>	</a:t>
            </a:r>
            <a:r>
              <a:rPr lang="de-DE" sz="1400" kern="0" dirty="0">
                <a:sym typeface="Symbol"/>
              </a:rPr>
              <a:t>5x </a:t>
            </a:r>
            <a:r>
              <a:rPr lang="de-DE" sz="1400" kern="0" dirty="0" err="1">
                <a:sym typeface="Symbol"/>
              </a:rPr>
              <a:t>Assemblies</a:t>
            </a:r>
            <a:r>
              <a:rPr lang="de-DE" sz="1400" kern="0" dirty="0">
                <a:sym typeface="Symbol"/>
              </a:rPr>
              <a:t> </a:t>
            </a:r>
            <a:r>
              <a:rPr lang="de-DE" sz="1400" kern="0" dirty="0" err="1">
                <a:sym typeface="Symbol"/>
              </a:rPr>
              <a:t>received</a:t>
            </a:r>
            <a:r>
              <a:rPr lang="de-DE" sz="1400" kern="0" dirty="0">
                <a:sym typeface="Symbol"/>
              </a:rPr>
              <a:t> (JF1.1 + 3x CZT High </a:t>
            </a:r>
            <a:r>
              <a:rPr lang="de-DE" sz="1400" kern="0" dirty="0" err="1">
                <a:sym typeface="Symbol"/>
              </a:rPr>
              <a:t>Flux</a:t>
            </a:r>
            <a:r>
              <a:rPr lang="de-DE" sz="1400" kern="0" dirty="0">
                <a:sym typeface="Symbol"/>
              </a:rPr>
              <a:t>/2x CZT </a:t>
            </a:r>
            <a:r>
              <a:rPr lang="de-DE" sz="1400" kern="0" dirty="0" err="1">
                <a:sym typeface="Symbol"/>
              </a:rPr>
              <a:t>spectroscopic</a:t>
            </a:r>
            <a:r>
              <a:rPr lang="de-DE" sz="1400" kern="0" dirty="0">
                <a:sym typeface="Symbol"/>
              </a:rPr>
              <a:t>)	</a:t>
            </a:r>
            <a:endParaRPr lang="de-DE" sz="1400" kern="0" dirty="0">
              <a:sym typeface="Wingdings 3" panose="05040102010807070707" pitchFamily="18" charset="2"/>
            </a:endParaRPr>
          </a:p>
          <a:p>
            <a:pPr marL="400050" lvl="1" indent="-285750"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r>
              <a:rPr lang="de-DE" sz="1400" kern="0" dirty="0">
                <a:sym typeface="Wingdings 3" panose="05040102010807070707" pitchFamily="18" charset="2"/>
              </a:rPr>
              <a:t>2x </a:t>
            </a:r>
            <a:r>
              <a:rPr lang="de-DE" sz="1400" kern="0" dirty="0" err="1">
                <a:sym typeface="Wingdings 3" panose="05040102010807070707" pitchFamily="18" charset="2"/>
              </a:rPr>
              <a:t>Assemblies</a:t>
            </a:r>
            <a:r>
              <a:rPr lang="de-DE" sz="1400" kern="0" dirty="0">
                <a:sym typeface="Wingdings 3" panose="05040102010807070707" pitchFamily="18" charset="2"/>
              </a:rPr>
              <a:t> </a:t>
            </a:r>
            <a:r>
              <a:rPr lang="de-DE" sz="1400" kern="0" dirty="0" err="1">
                <a:sym typeface="Wingdings 3" panose="05040102010807070707" pitchFamily="18" charset="2"/>
              </a:rPr>
              <a:t>unusable</a:t>
            </a:r>
            <a:r>
              <a:rPr lang="de-DE" sz="1400" kern="0" dirty="0">
                <a:sym typeface="Wingdings 3" panose="05040102010807070707" pitchFamily="18" charset="2"/>
              </a:rPr>
              <a:t> (Both </a:t>
            </a:r>
            <a:r>
              <a:rPr lang="de-DE" sz="1400" kern="0" dirty="0" err="1">
                <a:sym typeface="Wingdings 3" panose="05040102010807070707" pitchFamily="18" charset="2"/>
              </a:rPr>
              <a:t>put</a:t>
            </a:r>
            <a:r>
              <a:rPr lang="de-DE" sz="1400" kern="0" dirty="0">
                <a:sym typeface="Wingdings 3" panose="05040102010807070707" pitchFamily="18" charset="2"/>
              </a:rPr>
              <a:t> JF1.1 in </a:t>
            </a:r>
            <a:r>
              <a:rPr lang="de-DE" sz="1400" kern="0" dirty="0" err="1">
                <a:sym typeface="Wingdings 3" panose="05040102010807070707" pitchFamily="18" charset="2"/>
              </a:rPr>
              <a:t>saturation</a:t>
            </a:r>
            <a:r>
              <a:rPr lang="de-DE" sz="1400" kern="0" dirty="0">
                <a:sym typeface="Wingdings 3" panose="05040102010807070707" pitchFamily="18" charset="2"/>
              </a:rPr>
              <a:t> in G2)</a:t>
            </a:r>
          </a:p>
          <a:p>
            <a:pPr marL="400050" lvl="1" indent="-285750" fontAlgn="base">
              <a:spcAft>
                <a:spcPct val="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r>
              <a:rPr lang="de-DE" sz="1400" kern="0" dirty="0">
                <a:sym typeface="Wingdings 3" panose="05040102010807070707" pitchFamily="18" charset="2"/>
              </a:rPr>
              <a:t>1x CZT High </a:t>
            </a:r>
            <a:r>
              <a:rPr lang="de-DE" sz="1400" kern="0" dirty="0" err="1">
                <a:sym typeface="Wingdings 3" panose="05040102010807070707" pitchFamily="18" charset="2"/>
              </a:rPr>
              <a:t>Flux</a:t>
            </a:r>
            <a:r>
              <a:rPr lang="de-DE" sz="1400" kern="0" dirty="0">
                <a:sym typeface="Wingdings 3" panose="05040102010807070707" pitchFamily="18" charset="2"/>
              </a:rPr>
              <a:t> </a:t>
            </a:r>
            <a:r>
              <a:rPr lang="de-DE" sz="1400" kern="0" dirty="0" err="1">
                <a:sym typeface="Wingdings 3" panose="05040102010807070707" pitchFamily="18" charset="2"/>
              </a:rPr>
              <a:t>died</a:t>
            </a:r>
            <a:r>
              <a:rPr lang="de-DE" sz="1400" kern="0" dirty="0">
                <a:sym typeface="Wingdings 3" panose="05040102010807070707" pitchFamily="18" charset="2"/>
              </a:rPr>
              <a:t> after </a:t>
            </a:r>
            <a:r>
              <a:rPr lang="de-DE" sz="1400" kern="0" dirty="0" err="1">
                <a:sym typeface="Wingdings 3" panose="05040102010807070707" pitchFamily="18" charset="2"/>
              </a:rPr>
              <a:t>applying</a:t>
            </a:r>
            <a:r>
              <a:rPr lang="de-DE" sz="1400" kern="0" dirty="0">
                <a:sym typeface="Wingdings 3" panose="05040102010807070707" pitchFamily="18" charset="2"/>
              </a:rPr>
              <a:t> -900 V (</a:t>
            </a:r>
            <a:r>
              <a:rPr lang="de-DE" sz="1400" kern="0" dirty="0" err="1">
                <a:sym typeface="Wingdings 3" panose="05040102010807070707" pitchFamily="18" charset="2"/>
              </a:rPr>
              <a:t>according</a:t>
            </a:r>
            <a:r>
              <a:rPr lang="de-DE" sz="1400" kern="0" dirty="0">
                <a:sym typeface="Wingdings 3" panose="05040102010807070707" pitchFamily="18" charset="2"/>
              </a:rPr>
              <a:t> </a:t>
            </a:r>
            <a:r>
              <a:rPr lang="de-DE" sz="1400" kern="0" dirty="0" err="1">
                <a:sym typeface="Wingdings 3" panose="05040102010807070707" pitchFamily="18" charset="2"/>
              </a:rPr>
              <a:t>to</a:t>
            </a:r>
            <a:r>
              <a:rPr lang="de-DE" sz="1400" kern="0" dirty="0">
                <a:sym typeface="Wingdings 3" panose="05040102010807070707" pitchFamily="18" charset="2"/>
              </a:rPr>
              <a:t> </a:t>
            </a:r>
            <a:r>
              <a:rPr lang="de-DE" sz="1400" kern="0" dirty="0" err="1">
                <a:sym typeface="Wingdings 3" panose="05040102010807070707" pitchFamily="18" charset="2"/>
              </a:rPr>
              <a:t>specs</a:t>
            </a:r>
            <a:r>
              <a:rPr lang="de-DE" sz="1400" kern="0" dirty="0">
                <a:sym typeface="Wingdings 3" panose="05040102010807070707" pitchFamily="18" charset="2"/>
              </a:rPr>
              <a:t>)</a:t>
            </a:r>
          </a:p>
          <a:p>
            <a:pPr marL="400050" lvl="1" indent="-285750" fontAlgn="base">
              <a:spcAft>
                <a:spcPct val="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r>
              <a:rPr lang="de-DE" sz="1400" kern="0" dirty="0">
                <a:sym typeface="Wingdings 3" panose="05040102010807070707" pitchFamily="18" charset="2"/>
              </a:rPr>
              <a:t>2x </a:t>
            </a:r>
            <a:r>
              <a:rPr lang="de-DE" sz="1400" kern="0" dirty="0" err="1">
                <a:sym typeface="Wingdings 3" panose="05040102010807070707" pitchFamily="18" charset="2"/>
              </a:rPr>
              <a:t>Assemblies</a:t>
            </a:r>
            <a:r>
              <a:rPr lang="de-DE" sz="1400" kern="0" dirty="0">
                <a:sym typeface="Wingdings 3" panose="05040102010807070707" pitchFamily="18" charset="2"/>
              </a:rPr>
              <a:t> </a:t>
            </a:r>
            <a:r>
              <a:rPr lang="de-DE" sz="1400" kern="0" dirty="0" err="1">
                <a:sym typeface="Wingdings 3" panose="05040102010807070707" pitchFamily="18" charset="2"/>
              </a:rPr>
              <a:t>alive</a:t>
            </a:r>
            <a:r>
              <a:rPr lang="de-DE" sz="1400" kern="0" dirty="0">
                <a:sym typeface="Wingdings 3" panose="05040102010807070707" pitchFamily="18" charset="2"/>
              </a:rPr>
              <a:t> (m401 CZT Spectroscopic + m343 CZT High </a:t>
            </a:r>
            <a:r>
              <a:rPr lang="de-DE" sz="1400" kern="0" dirty="0" err="1">
                <a:sym typeface="Wingdings 3" panose="05040102010807070707" pitchFamily="18" charset="2"/>
              </a:rPr>
              <a:t>Flux</a:t>
            </a:r>
            <a:r>
              <a:rPr lang="de-DE" sz="1400" kern="0" dirty="0">
                <a:sym typeface="Wingdings 3" panose="05040102010807070707" pitchFamily="18" charset="2"/>
              </a:rPr>
              <a:t>) 	</a:t>
            </a:r>
          </a:p>
          <a:p>
            <a:pPr marL="114300" lvl="1" indent="-114300" fontAlgn="base">
              <a:spcAft>
                <a:spcPct val="0"/>
              </a:spcAft>
              <a:buClr>
                <a:schemeClr val="tx1"/>
              </a:buClr>
              <a:buSzPct val="80000"/>
              <a:defRPr/>
            </a:pPr>
            <a:endParaRPr lang="en-GB" sz="1400" b="1" kern="0" dirty="0">
              <a:sym typeface="Wingdings 3" panose="05040102010807070707" pitchFamily="18" charset="2"/>
            </a:endParaRPr>
          </a:p>
          <a:p>
            <a:pPr marL="400050" lvl="1" indent="-285750" fontAlgn="base">
              <a:spcAft>
                <a:spcPct val="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¦"/>
              <a:defRPr/>
            </a:pPr>
            <a:endParaRPr lang="en-GB" sz="1400" kern="0" dirty="0">
              <a:sym typeface="Symbol"/>
            </a:endParaRPr>
          </a:p>
          <a:p>
            <a:pPr marL="0" lvl="1" fontAlgn="base">
              <a:lnSpc>
                <a:spcPct val="150000"/>
              </a:lnSpc>
              <a:spcAft>
                <a:spcPct val="0"/>
              </a:spcAft>
              <a:buClr>
                <a:schemeClr val="tx1"/>
              </a:buClr>
              <a:buSzPct val="80000"/>
              <a:defRPr/>
            </a:pPr>
            <a:endParaRPr lang="en-GB" sz="1400" kern="0" dirty="0">
              <a:sym typeface="Symbol"/>
            </a:endParaRP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2FAB678B-82F9-4163-873E-3B87DA25BAA8}"/>
              </a:ext>
            </a:extLst>
          </p:cNvPr>
          <p:cNvCxnSpPr/>
          <p:nvPr/>
        </p:nvCxnSpPr>
        <p:spPr bwMode="auto">
          <a:xfrm>
            <a:off x="3562348" y="2209800"/>
            <a:ext cx="0" cy="21336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FB2F08F5-FF0A-4787-81B0-B149F3D4D551}"/>
              </a:ext>
            </a:extLst>
          </p:cNvPr>
          <p:cNvCxnSpPr/>
          <p:nvPr/>
        </p:nvCxnSpPr>
        <p:spPr bwMode="auto">
          <a:xfrm>
            <a:off x="1971674" y="2209800"/>
            <a:ext cx="0" cy="21336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4" name="Textfeld 13">
            <a:extLst>
              <a:ext uri="{FF2B5EF4-FFF2-40B4-BE49-F238E27FC236}">
                <a16:creationId xmlns:a16="http://schemas.microsoft.com/office/drawing/2014/main" id="{7FC10E8C-C360-44C6-8F28-BCA5A0277569}"/>
              </a:ext>
            </a:extLst>
          </p:cNvPr>
          <p:cNvSpPr txBox="1"/>
          <p:nvPr/>
        </p:nvSpPr>
        <p:spPr>
          <a:xfrm>
            <a:off x="3228974" y="1866900"/>
            <a:ext cx="666748" cy="22860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>
              <a:lnSpc>
                <a:spcPct val="110000"/>
              </a:lnSpc>
            </a:pPr>
            <a:r>
              <a:rPr lang="de-DE" sz="1200" kern="1000" spc="30" dirty="0">
                <a:cs typeface="Franklin Gothic Book"/>
              </a:rPr>
              <a:t>-500 V</a:t>
            </a:r>
            <a:endParaRPr lang="en-US" sz="1200" kern="1000" spc="30" dirty="0">
              <a:cs typeface="Franklin Gothic Book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C792ABD4-5BEB-41A1-8DE7-36AE95B34D32}"/>
              </a:ext>
            </a:extLst>
          </p:cNvPr>
          <p:cNvSpPr txBox="1"/>
          <p:nvPr/>
        </p:nvSpPr>
        <p:spPr>
          <a:xfrm>
            <a:off x="1638300" y="1871662"/>
            <a:ext cx="666748" cy="22860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>
              <a:lnSpc>
                <a:spcPct val="110000"/>
              </a:lnSpc>
            </a:pPr>
            <a:r>
              <a:rPr lang="de-DE" sz="1200" kern="1000" spc="30" dirty="0">
                <a:cs typeface="Franklin Gothic Book"/>
              </a:rPr>
              <a:t>-900 V</a:t>
            </a:r>
            <a:endParaRPr lang="en-US" sz="1200" kern="1000" spc="30" dirty="0">
              <a:cs typeface="Franklin Gothic Book"/>
            </a:endParaRPr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39FAA1C8-9A4D-4F3C-8972-D7EF60388BE6}"/>
              </a:ext>
            </a:extLst>
          </p:cNvPr>
          <p:cNvCxnSpPr/>
          <p:nvPr/>
        </p:nvCxnSpPr>
        <p:spPr bwMode="auto">
          <a:xfrm>
            <a:off x="9029227" y="2209800"/>
            <a:ext cx="0" cy="21336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9BB60EA0-0763-4513-B056-0849DD7699B5}"/>
              </a:ext>
            </a:extLst>
          </p:cNvPr>
          <p:cNvCxnSpPr/>
          <p:nvPr/>
        </p:nvCxnSpPr>
        <p:spPr bwMode="auto">
          <a:xfrm>
            <a:off x="7438553" y="2209800"/>
            <a:ext cx="0" cy="21336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8" name="Textfeld 17">
            <a:extLst>
              <a:ext uri="{FF2B5EF4-FFF2-40B4-BE49-F238E27FC236}">
                <a16:creationId xmlns:a16="http://schemas.microsoft.com/office/drawing/2014/main" id="{6976CC03-4F50-461B-816D-A5BF63B66DC6}"/>
              </a:ext>
            </a:extLst>
          </p:cNvPr>
          <p:cNvSpPr txBox="1"/>
          <p:nvPr/>
        </p:nvSpPr>
        <p:spPr>
          <a:xfrm>
            <a:off x="8695853" y="1866900"/>
            <a:ext cx="666748" cy="22860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>
              <a:lnSpc>
                <a:spcPct val="110000"/>
              </a:lnSpc>
            </a:pPr>
            <a:r>
              <a:rPr lang="de-DE" sz="1200" kern="1000" spc="30" dirty="0">
                <a:cs typeface="Franklin Gothic Book"/>
              </a:rPr>
              <a:t>-500 V</a:t>
            </a:r>
            <a:endParaRPr lang="en-US" sz="1200" kern="1000" spc="30" dirty="0">
              <a:cs typeface="Franklin Gothic Book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9E15D167-464E-416B-8A27-BE4CF5F7C5E9}"/>
              </a:ext>
            </a:extLst>
          </p:cNvPr>
          <p:cNvSpPr txBox="1"/>
          <p:nvPr/>
        </p:nvSpPr>
        <p:spPr>
          <a:xfrm>
            <a:off x="7105179" y="1871662"/>
            <a:ext cx="666748" cy="22860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>
              <a:lnSpc>
                <a:spcPct val="110000"/>
              </a:lnSpc>
            </a:pPr>
            <a:r>
              <a:rPr lang="de-DE" sz="1200" kern="1000" spc="30" dirty="0">
                <a:cs typeface="Franklin Gothic Book"/>
              </a:rPr>
              <a:t>-900 V</a:t>
            </a:r>
            <a:endParaRPr lang="en-US" sz="1200" kern="1000" spc="30" dirty="0">
              <a:cs typeface="Franklin Gothic Book"/>
            </a:endParaRPr>
          </a:p>
        </p:txBody>
      </p:sp>
      <p:sp>
        <p:nvSpPr>
          <p:cNvPr id="20" name="Textfeld 7">
            <a:extLst>
              <a:ext uri="{FF2B5EF4-FFF2-40B4-BE49-F238E27FC236}">
                <a16:creationId xmlns:a16="http://schemas.microsoft.com/office/drawing/2014/main" id="{310B8C47-F907-46B7-A73F-7DC536F7A144}"/>
              </a:ext>
            </a:extLst>
          </p:cNvPr>
          <p:cNvSpPr txBox="1"/>
          <p:nvPr/>
        </p:nvSpPr>
        <p:spPr>
          <a:xfrm>
            <a:off x="1020921" y="1005840"/>
            <a:ext cx="4937760" cy="27432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ctr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600" b="1" kern="1000" spc="30" dirty="0">
                <a:latin typeface="Palatino Linotype" pitchFamily="18" charset="0"/>
                <a:cs typeface="Franklin Gothic Book"/>
              </a:rPr>
              <a:t>Spectroscopic CZT (JF1.1 m401)</a:t>
            </a:r>
          </a:p>
        </p:txBody>
      </p:sp>
      <p:sp>
        <p:nvSpPr>
          <p:cNvPr id="21" name="Textfeld 7">
            <a:extLst>
              <a:ext uri="{FF2B5EF4-FFF2-40B4-BE49-F238E27FC236}">
                <a16:creationId xmlns:a16="http://schemas.microsoft.com/office/drawing/2014/main" id="{8EF2F936-EEB7-40E4-AFF9-E7D9E391ACCE}"/>
              </a:ext>
            </a:extLst>
          </p:cNvPr>
          <p:cNvSpPr txBox="1"/>
          <p:nvPr/>
        </p:nvSpPr>
        <p:spPr>
          <a:xfrm>
            <a:off x="6545388" y="1005840"/>
            <a:ext cx="4937760" cy="27432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ctr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600" b="1" kern="1000" spc="30" dirty="0">
                <a:latin typeface="Palatino Linotype" pitchFamily="18" charset="0"/>
                <a:cs typeface="Franklin Gothic Book"/>
              </a:rPr>
              <a:t>High </a:t>
            </a:r>
            <a:r>
              <a:rPr lang="de-DE" sz="1600" b="1" kern="1000" spc="30" dirty="0" err="1">
                <a:latin typeface="Palatino Linotype" pitchFamily="18" charset="0"/>
                <a:cs typeface="Franklin Gothic Book"/>
              </a:rPr>
              <a:t>Flux</a:t>
            </a:r>
            <a:r>
              <a:rPr lang="de-DE" sz="1600" b="1" kern="1000" spc="30" dirty="0">
                <a:latin typeface="Palatino Linotype" pitchFamily="18" charset="0"/>
                <a:cs typeface="Franklin Gothic Book"/>
              </a:rPr>
              <a:t> CZT (JF1.1 m343)</a:t>
            </a:r>
          </a:p>
        </p:txBody>
      </p:sp>
    </p:spTree>
    <p:extLst>
      <p:ext uri="{BB962C8B-B14F-4D97-AF65-F5344CB8AC3E}">
        <p14:creationId xmlns:p14="http://schemas.microsoft.com/office/powerpoint/2010/main" val="2999883751"/>
      </p:ext>
    </p:extLst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PSI Center </a:t>
            </a:r>
            <a:r>
              <a:rPr lang="de-CH" dirty="0" err="1"/>
              <a:t>for</a:t>
            </a:r>
            <a:r>
              <a:rPr lang="de-CH" dirty="0"/>
              <a:t>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59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Leakage Current</a:t>
            </a:r>
            <a:endParaRPr lang="en-GB" noProof="0" dirty="0"/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088740"/>
            <a:ext cx="5107665" cy="4932649"/>
          </a:xfrm>
        </p:spPr>
        <p:txBody>
          <a:bodyPr/>
          <a:lstStyle/>
          <a:p>
            <a:r>
              <a:rPr lang="en-GB" sz="1600" b="1" dirty="0"/>
              <a:t>Integration Time (IT) Scan </a:t>
            </a:r>
            <a:r>
              <a:rPr lang="en-GB" sz="1600" dirty="0"/>
              <a:t>per pixel</a:t>
            </a:r>
          </a:p>
          <a:p>
            <a:pPr lvl="1"/>
            <a:r>
              <a:rPr lang="en-GB" sz="1600" dirty="0"/>
              <a:t>Measure the raw ADC values (ADU) a different integration times.</a:t>
            </a:r>
          </a:p>
          <a:p>
            <a:pPr lvl="1"/>
            <a:endParaRPr lang="en-GB" sz="1600" dirty="0"/>
          </a:p>
          <a:p>
            <a:r>
              <a:rPr lang="de-CH" sz="1600" dirty="0" err="1"/>
              <a:t>Apply</a:t>
            </a:r>
            <a:r>
              <a:rPr lang="de-CH" sz="1600" dirty="0"/>
              <a:t> </a:t>
            </a:r>
            <a:r>
              <a:rPr lang="de-CH" sz="1600" b="1" dirty="0" err="1"/>
              <a:t>gain</a:t>
            </a:r>
            <a:r>
              <a:rPr lang="de-CH" sz="1600" b="1" dirty="0"/>
              <a:t> </a:t>
            </a:r>
            <a:r>
              <a:rPr lang="de-CH" sz="1600" b="1" dirty="0" err="1"/>
              <a:t>calibration</a:t>
            </a:r>
            <a:endParaRPr lang="de-CH" sz="1600" b="1" dirty="0"/>
          </a:p>
          <a:p>
            <a:pPr lvl="1"/>
            <a:r>
              <a:rPr lang="de-CH" sz="1600" dirty="0"/>
              <a:t>ADU → keV → e</a:t>
            </a:r>
            <a:r>
              <a:rPr lang="de-CH" sz="1600" baseline="30000" dirty="0"/>
              <a:t>-</a:t>
            </a:r>
            <a:r>
              <a:rPr lang="de-CH" sz="1600" dirty="0"/>
              <a:t> → Q</a:t>
            </a:r>
            <a:endParaRPr lang="de-CH" sz="1600" baseline="30000" dirty="0"/>
          </a:p>
          <a:p>
            <a:pPr lvl="1"/>
            <a:r>
              <a:rPr lang="de-CH" sz="1600" dirty="0"/>
              <a:t>Average e-h pair </a:t>
            </a:r>
            <a:r>
              <a:rPr lang="de-CH" sz="1600" dirty="0" err="1"/>
              <a:t>creation</a:t>
            </a:r>
            <a:r>
              <a:rPr lang="de-CH" sz="1600" dirty="0"/>
              <a:t> </a:t>
            </a:r>
            <a:r>
              <a:rPr lang="de-CH" sz="1600" dirty="0" err="1"/>
              <a:t>energy</a:t>
            </a:r>
            <a:r>
              <a:rPr lang="de-CH" sz="1600" dirty="0"/>
              <a:t>: ~ 4.43 eV</a:t>
            </a:r>
          </a:p>
          <a:p>
            <a:pPr lvl="1"/>
            <a:r>
              <a:rPr lang="de-CH" sz="1600" dirty="0"/>
              <a:t>100 ADU (~ 3 keV) at 475 </a:t>
            </a:r>
            <a:r>
              <a:rPr lang="el-GR" sz="1600" dirty="0"/>
              <a:t>μ</a:t>
            </a:r>
            <a:r>
              <a:rPr lang="de-CH" sz="1600" dirty="0"/>
              <a:t>s IT</a:t>
            </a:r>
          </a:p>
          <a:p>
            <a:pPr marL="457200" lvl="1" indent="0">
              <a:buNone/>
            </a:pPr>
            <a:endParaRPr lang="de-CH" sz="1600" dirty="0"/>
          </a:p>
          <a:p>
            <a:r>
              <a:rPr lang="de-CH" sz="1600" b="1" dirty="0"/>
              <a:t>Fit linear </a:t>
            </a:r>
            <a:r>
              <a:rPr lang="de-CH" sz="1600" dirty="0" err="1"/>
              <a:t>region</a:t>
            </a:r>
            <a:r>
              <a:rPr lang="de-CH" sz="1600" dirty="0"/>
              <a:t> (</a:t>
            </a:r>
            <a:r>
              <a:rPr lang="de-CH" sz="1600" dirty="0" err="1"/>
              <a:t>avoiding</a:t>
            </a:r>
            <a:r>
              <a:rPr lang="de-CH" sz="1600" dirty="0"/>
              <a:t> initial </a:t>
            </a:r>
            <a:r>
              <a:rPr lang="de-CH" sz="1600" dirty="0" err="1"/>
              <a:t>dip</a:t>
            </a:r>
            <a:r>
              <a:rPr lang="de-CH" sz="1600" dirty="0"/>
              <a:t>)</a:t>
            </a:r>
          </a:p>
          <a:p>
            <a:pPr lvl="1"/>
            <a:r>
              <a:rPr lang="de-CH" sz="1600" dirty="0"/>
              <a:t>Extract </a:t>
            </a:r>
            <a:r>
              <a:rPr lang="de-CH" sz="1600" dirty="0" err="1"/>
              <a:t>the</a:t>
            </a:r>
            <a:r>
              <a:rPr lang="de-CH" sz="1600" dirty="0"/>
              <a:t> </a:t>
            </a:r>
            <a:r>
              <a:rPr lang="de-CH" sz="1600" dirty="0" err="1"/>
              <a:t>leakage</a:t>
            </a:r>
            <a:r>
              <a:rPr lang="de-CH" sz="1600" dirty="0"/>
              <a:t> </a:t>
            </a:r>
            <a:r>
              <a:rPr lang="de-CH" sz="1600" dirty="0" err="1"/>
              <a:t>current</a:t>
            </a:r>
            <a:r>
              <a:rPr lang="de-CH" sz="1600" dirty="0"/>
              <a:t> (</a:t>
            </a:r>
            <a:r>
              <a:rPr lang="de-CH" sz="1600" dirty="0" err="1"/>
              <a:t>dQ</a:t>
            </a:r>
            <a:r>
              <a:rPr lang="de-CH" sz="1600" dirty="0"/>
              <a:t>/</a:t>
            </a:r>
            <a:r>
              <a:rPr lang="de-CH" sz="1600" dirty="0" err="1"/>
              <a:t>dt</a:t>
            </a:r>
            <a:r>
              <a:rPr lang="de-CH" sz="1600" dirty="0"/>
              <a:t>) </a:t>
            </a:r>
            <a:r>
              <a:rPr lang="de-CH" sz="1600" dirty="0" err="1"/>
              <a:t>from</a:t>
            </a:r>
            <a:r>
              <a:rPr lang="de-CH" sz="1600" dirty="0"/>
              <a:t> </a:t>
            </a:r>
            <a:r>
              <a:rPr lang="de-CH" sz="1600" dirty="0" err="1"/>
              <a:t>the</a:t>
            </a:r>
            <a:r>
              <a:rPr lang="de-CH" sz="1600" dirty="0"/>
              <a:t> </a:t>
            </a:r>
            <a:r>
              <a:rPr lang="de-CH" sz="1600" dirty="0" err="1"/>
              <a:t>gradient</a:t>
            </a:r>
            <a:r>
              <a:rPr lang="de-CH" sz="1600" dirty="0"/>
              <a:t> (E/t)</a:t>
            </a:r>
          </a:p>
          <a:p>
            <a:pPr lvl="1"/>
            <a:endParaRPr lang="de-CH" sz="1600" dirty="0"/>
          </a:p>
          <a:p>
            <a:r>
              <a:rPr lang="en-GB" sz="1600" dirty="0"/>
              <a:t>Note: Initial fall in ADU before 25 </a:t>
            </a:r>
            <a:r>
              <a:rPr lang="el-GR" sz="1600" dirty="0"/>
              <a:t>μ</a:t>
            </a:r>
            <a:r>
              <a:rPr lang="en-GB" sz="1600" dirty="0"/>
              <a:t>s where it becomes linear</a:t>
            </a:r>
          </a:p>
          <a:p>
            <a:pPr lvl="1"/>
            <a:r>
              <a:rPr lang="en-GB" sz="1600" dirty="0"/>
              <a:t>Believed to be dominance of electronic effects</a:t>
            </a:r>
          </a:p>
          <a:p>
            <a:pPr lvl="1"/>
            <a:r>
              <a:rPr lang="en-GB" sz="1600" dirty="0"/>
              <a:t>Usually operated at a fixed integration time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B888F3E-A16D-0480-AD92-B34E8638D1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6" t="65860" r="60033" b="1035"/>
          <a:stretch/>
        </p:blipFill>
        <p:spPr>
          <a:xfrm>
            <a:off x="5954951" y="2882966"/>
            <a:ext cx="5688632" cy="33250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2EBD985-E810-204A-6FD2-D01A1342DE4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49864" y="850853"/>
            <a:ext cx="2294497" cy="183559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F937B657-F98C-DD0E-2546-D9E83EA6ECA0}"/>
              </a:ext>
            </a:extLst>
          </p:cNvPr>
          <p:cNvGrpSpPr/>
          <p:nvPr/>
        </p:nvGrpSpPr>
        <p:grpSpPr>
          <a:xfrm>
            <a:off x="4865019" y="25265"/>
            <a:ext cx="4380698" cy="1634986"/>
            <a:chOff x="5480631" y="0"/>
            <a:chExt cx="4380698" cy="1634986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A52EDEF-E8FF-E4F8-AC23-003BFD55E281}"/>
                </a:ext>
              </a:extLst>
            </p:cNvPr>
            <p:cNvSpPr/>
            <p:nvPr/>
          </p:nvSpPr>
          <p:spPr>
            <a:xfrm>
              <a:off x="5480631" y="0"/>
              <a:ext cx="712937" cy="78986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Target (e.g. Zr)</a:t>
              </a:r>
              <a:endParaRPr lang="de-CH" sz="1100" dirty="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7E66DB2-5B71-31D4-9F4D-6A620B71EECC}"/>
                </a:ext>
              </a:extLst>
            </p:cNvPr>
            <p:cNvGrpSpPr/>
            <p:nvPr/>
          </p:nvGrpSpPr>
          <p:grpSpPr>
            <a:xfrm>
              <a:off x="5826820" y="268033"/>
              <a:ext cx="4034509" cy="1366953"/>
              <a:chOff x="5826820" y="268033"/>
              <a:chExt cx="4034509" cy="1366953"/>
            </a:xfrm>
          </p:grpSpPr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023E0B45-9F47-AC3F-ADB5-BBBEDC8D41C5}"/>
                  </a:ext>
                </a:extLst>
              </p:cNvPr>
              <p:cNvCxnSpPr>
                <a:cxnSpLocks/>
                <a:stCxn id="13" idx="0"/>
                <a:endCxn id="15" idx="2"/>
              </p:cNvCxnSpPr>
              <p:nvPr/>
            </p:nvCxnSpPr>
            <p:spPr>
              <a:xfrm flipV="1">
                <a:off x="6299134" y="760202"/>
                <a:ext cx="0" cy="468219"/>
              </a:xfrm>
              <a:prstGeom prst="straightConnector1">
                <a:avLst/>
              </a:prstGeom>
              <a:ln w="38100">
                <a:solidFill>
                  <a:srgbClr val="00B0F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CD3C7377-9E2B-7C41-0F5A-BF71BB0ED34C}"/>
                  </a:ext>
                </a:extLst>
              </p:cNvPr>
              <p:cNvCxnSpPr>
                <a:cxnSpLocks/>
                <a:stCxn id="15" idx="2"/>
                <a:endCxn id="14" idx="1"/>
              </p:cNvCxnSpPr>
              <p:nvPr/>
            </p:nvCxnSpPr>
            <p:spPr>
              <a:xfrm flipV="1">
                <a:off x="6299134" y="759373"/>
                <a:ext cx="2333449" cy="829"/>
              </a:xfrm>
              <a:prstGeom prst="straightConnector1">
                <a:avLst/>
              </a:prstGeom>
              <a:ln w="38100">
                <a:solidFill>
                  <a:srgbClr val="00B0F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6D42BDE5-E13A-5B12-6E7A-BF39C1358E1C}"/>
                  </a:ext>
                </a:extLst>
              </p:cNvPr>
              <p:cNvSpPr/>
              <p:nvPr/>
            </p:nvSpPr>
            <p:spPr>
              <a:xfrm>
                <a:off x="5842744" y="1228421"/>
                <a:ext cx="912780" cy="406565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/>
                  <a:t>X-ray Generator</a:t>
                </a:r>
                <a:endParaRPr lang="de-CH" sz="1100" dirty="0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B7198B31-627F-E266-2704-9EA21F368F33}"/>
                  </a:ext>
                </a:extLst>
              </p:cNvPr>
              <p:cNvSpPr/>
              <p:nvPr/>
            </p:nvSpPr>
            <p:spPr>
              <a:xfrm>
                <a:off x="8632583" y="538257"/>
                <a:ext cx="1228746" cy="442231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Detector</a:t>
                </a:r>
                <a:endParaRPr lang="de-CH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67623BA1-97C4-9DF9-0FDB-35982F543B4E}"/>
                  </a:ext>
                </a:extLst>
              </p:cNvPr>
              <p:cNvSpPr/>
              <p:nvPr/>
            </p:nvSpPr>
            <p:spPr>
              <a:xfrm rot="18900000">
                <a:off x="5826820" y="571469"/>
                <a:ext cx="788275" cy="221115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61FE114-7FF3-F004-DDE6-87BC31C696E8}"/>
                  </a:ext>
                </a:extLst>
              </p:cNvPr>
              <p:cNvSpPr/>
              <p:nvPr/>
            </p:nvSpPr>
            <p:spPr>
              <a:xfrm>
                <a:off x="6832351" y="268033"/>
                <a:ext cx="1731247" cy="5404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</a:rPr>
                  <a:t>Characteristic X-rays (e.g. 15.8 keV)</a:t>
                </a:r>
                <a:endParaRPr lang="de-CH" sz="11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7" name="Arrow: Right 16">
                <a:extLst>
                  <a:ext uri="{FF2B5EF4-FFF2-40B4-BE49-F238E27FC236}">
                    <a16:creationId xmlns:a16="http://schemas.microsoft.com/office/drawing/2014/main" id="{EC7AD2A6-8560-1D5B-3058-659985F8DC0F}"/>
                  </a:ext>
                </a:extLst>
              </p:cNvPr>
              <p:cNvSpPr/>
              <p:nvPr/>
            </p:nvSpPr>
            <p:spPr>
              <a:xfrm rot="3357154">
                <a:off x="5847487" y="641396"/>
                <a:ext cx="126410" cy="81259"/>
              </a:xfrm>
              <a:prstGeom prst="rightArrow">
                <a:avLst>
                  <a:gd name="adj1" fmla="val 50000"/>
                  <a:gd name="adj2" fmla="val 28442"/>
                </a:avLst>
              </a:prstGeom>
              <a:solidFill>
                <a:srgbClr val="0014E6"/>
              </a:solidFill>
              <a:ln>
                <a:solidFill>
                  <a:srgbClr val="000BA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dirty="0"/>
              </a:p>
            </p:txBody>
          </p:sp>
        </p:grpSp>
      </p:grp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EF43AE00-59A5-1223-6195-CC267E09F542}"/>
              </a:ext>
            </a:extLst>
          </p:cNvPr>
          <p:cNvSpPr/>
          <p:nvPr/>
        </p:nvSpPr>
        <p:spPr>
          <a:xfrm rot="2113862">
            <a:off x="8535073" y="1226973"/>
            <a:ext cx="877601" cy="348453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21" name="Inhaltsplatzhalter 2">
            <a:extLst>
              <a:ext uri="{FF2B5EF4-FFF2-40B4-BE49-F238E27FC236}">
                <a16:creationId xmlns:a16="http://schemas.microsoft.com/office/drawing/2014/main" id="{7732A404-3709-3B98-CAA7-78FBBC5EDF5E}"/>
              </a:ext>
            </a:extLst>
          </p:cNvPr>
          <p:cNvSpPr txBox="1">
            <a:spLocks/>
          </p:cNvSpPr>
          <p:nvPr/>
        </p:nvSpPr>
        <p:spPr>
          <a:xfrm>
            <a:off x="8886071" y="3109065"/>
            <a:ext cx="970848" cy="43214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/>
              <a:t>-500 V Bias</a:t>
            </a:r>
          </a:p>
        </p:txBody>
      </p:sp>
      <p:sp>
        <p:nvSpPr>
          <p:cNvPr id="22" name="Inhaltsplatzhalter 2">
            <a:extLst>
              <a:ext uri="{FF2B5EF4-FFF2-40B4-BE49-F238E27FC236}">
                <a16:creationId xmlns:a16="http://schemas.microsoft.com/office/drawing/2014/main" id="{7394CF44-4216-5E78-77E3-DBB1524E3BD2}"/>
              </a:ext>
            </a:extLst>
          </p:cNvPr>
          <p:cNvSpPr txBox="1">
            <a:spLocks/>
          </p:cNvSpPr>
          <p:nvPr/>
        </p:nvSpPr>
        <p:spPr>
          <a:xfrm>
            <a:off x="7687756" y="3117197"/>
            <a:ext cx="969687" cy="41588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b="1" dirty="0"/>
              <a:t>15 °C</a:t>
            </a:r>
          </a:p>
        </p:txBody>
      </p:sp>
    </p:spTree>
    <p:extLst>
      <p:ext uri="{BB962C8B-B14F-4D97-AF65-F5344CB8AC3E}">
        <p14:creationId xmlns:p14="http://schemas.microsoft.com/office/powerpoint/2010/main" val="159152958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60</a:t>
            </a:fld>
            <a:endParaRPr lang="de-CH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15FBB-CB6E-B47E-CEDD-371328EAA2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71554" y="3567146"/>
            <a:ext cx="3306268" cy="26450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23FF94-66B3-008C-1842-B37D6506823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71554" y="922951"/>
            <a:ext cx="3306268" cy="2645014"/>
          </a:xfrm>
          <a:prstGeom prst="rect">
            <a:avLst/>
          </a:prstGeom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Scratches</a:t>
            </a:r>
            <a:endParaRPr lang="en-GB" noProof="0" dirty="0"/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088740"/>
            <a:ext cx="4176463" cy="4932649"/>
          </a:xfrm>
        </p:spPr>
        <p:txBody>
          <a:bodyPr/>
          <a:lstStyle/>
          <a:p>
            <a:r>
              <a:rPr lang="en-GB" dirty="0"/>
              <a:t>Microscope scan</a:t>
            </a:r>
          </a:p>
          <a:p>
            <a:pPr lvl="1"/>
            <a:r>
              <a:rPr lang="en-GB" b="1" dirty="0"/>
              <a:t>Different</a:t>
            </a:r>
            <a:r>
              <a:rPr lang="en-GB" dirty="0"/>
              <a:t> </a:t>
            </a:r>
            <a:r>
              <a:rPr lang="en-GB" dirty="0" err="1"/>
              <a:t>Redlen</a:t>
            </a:r>
            <a:r>
              <a:rPr lang="en-GB" dirty="0"/>
              <a:t> CZT sensor (96x96 pixels)</a:t>
            </a:r>
          </a:p>
          <a:p>
            <a:pPr lvl="1"/>
            <a:r>
              <a:rPr lang="en-GB" dirty="0"/>
              <a:t>Scratches visible over the entire pixel array</a:t>
            </a:r>
          </a:p>
          <a:p>
            <a:pPr lvl="1"/>
            <a:r>
              <a:rPr lang="en-GB" dirty="0"/>
              <a:t>More scratches visible when zoomed in</a:t>
            </a:r>
          </a:p>
          <a:p>
            <a:pPr lvl="1"/>
            <a:endParaRPr lang="en-GB" dirty="0"/>
          </a:p>
          <a:p>
            <a:r>
              <a:rPr lang="en-GB" dirty="0"/>
              <a:t># clusters map</a:t>
            </a:r>
          </a:p>
          <a:p>
            <a:pPr lvl="1"/>
            <a:r>
              <a:rPr lang="en-GB" dirty="0"/>
              <a:t>Shows many more scratches</a:t>
            </a:r>
          </a:p>
          <a:p>
            <a:pPr lvl="1"/>
            <a:r>
              <a:rPr lang="en-GB" dirty="0"/>
              <a:t>More clusters found along scratches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C26B72-57A9-7CA7-2631-1676240A26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6" t="7974" r="7884" b="9135"/>
          <a:stretch/>
        </p:blipFill>
        <p:spPr>
          <a:xfrm>
            <a:off x="5591945" y="980728"/>
            <a:ext cx="2475256" cy="24651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0D63EF-CCED-EBAC-E367-B0867014722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6" t="7974" r="67800" b="70502"/>
          <a:stretch/>
        </p:blipFill>
        <p:spPr>
          <a:xfrm>
            <a:off x="5591945" y="3628102"/>
            <a:ext cx="2475256" cy="2465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43158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61</a:t>
            </a:fld>
            <a:endParaRPr lang="de-CH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15FBB-CB6E-B47E-CEDD-371328EAA2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30565" y="3688227"/>
            <a:ext cx="3575452" cy="28603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3B27784-8A27-86AF-84B8-6C7BF1B9A8A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36972" y="370963"/>
            <a:ext cx="3575452" cy="2860362"/>
          </a:xfrm>
          <a:prstGeom prst="rect">
            <a:avLst/>
          </a:prstGeom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# Clusters From Calibration</a:t>
            </a:r>
            <a:endParaRPr lang="en-GB" noProof="0" dirty="0"/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628800"/>
            <a:ext cx="4752528" cy="4392589"/>
          </a:xfrm>
        </p:spPr>
        <p:txBody>
          <a:bodyPr/>
          <a:lstStyle/>
          <a:p>
            <a:r>
              <a:rPr lang="en-GB" dirty="0"/>
              <a:t>Healthy # of clusters</a:t>
            </a:r>
          </a:p>
          <a:p>
            <a:endParaRPr lang="en-GB" dirty="0"/>
          </a:p>
          <a:p>
            <a:r>
              <a:rPr lang="en-GB" dirty="0"/>
              <a:t>Details more apparent</a:t>
            </a:r>
          </a:p>
          <a:p>
            <a:pPr lvl="1"/>
            <a:r>
              <a:rPr lang="en-GB" dirty="0"/>
              <a:t>Defect structure in SP</a:t>
            </a:r>
          </a:p>
          <a:p>
            <a:pPr lvl="1"/>
            <a:r>
              <a:rPr lang="en-GB" dirty="0"/>
              <a:t>Many more scratches than in IT scan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Reduced # due to:</a:t>
            </a:r>
          </a:p>
          <a:p>
            <a:pPr lvl="1"/>
            <a:r>
              <a:rPr lang="en-GB" dirty="0"/>
              <a:t>Scratch on backside</a:t>
            </a:r>
          </a:p>
          <a:p>
            <a:pPr lvl="1"/>
            <a:r>
              <a:rPr lang="en-GB" dirty="0"/>
              <a:t>HV Solder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596C176C-B1EE-C4E0-7CCB-151DB7F87E23}"/>
              </a:ext>
            </a:extLst>
          </p:cNvPr>
          <p:cNvCxnSpPr>
            <a:cxnSpLocks/>
          </p:cNvCxnSpPr>
          <p:nvPr/>
        </p:nvCxnSpPr>
        <p:spPr>
          <a:xfrm flipH="1" flipV="1">
            <a:off x="7630046" y="4088536"/>
            <a:ext cx="534799" cy="11057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27586-0FF3-751F-096E-28ABAE705F91}"/>
              </a:ext>
            </a:extLst>
          </p:cNvPr>
          <p:cNvSpPr txBox="1">
            <a:spLocks/>
          </p:cNvSpPr>
          <p:nvPr/>
        </p:nvSpPr>
        <p:spPr>
          <a:xfrm>
            <a:off x="7961801" y="3944004"/>
            <a:ext cx="926224" cy="630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sz="1600" dirty="0">
                <a:solidFill>
                  <a:schemeClr val="bg1"/>
                </a:solidFill>
              </a:rPr>
              <a:t>HV Solder</a:t>
            </a:r>
            <a:endParaRPr lang="de-CH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62413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62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Energy Resolution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4365104"/>
            <a:ext cx="11292350" cy="1656285"/>
          </a:xfrm>
        </p:spPr>
        <p:txBody>
          <a:bodyPr/>
          <a:lstStyle/>
          <a:p>
            <a:r>
              <a:rPr lang="en-GB" sz="1600" dirty="0"/>
              <a:t>Energy Resolution with </a:t>
            </a:r>
            <a:r>
              <a:rPr lang="en-GB" sz="1600" b="1" dirty="0"/>
              <a:t>5x5 clusters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High-Flux is better than Spectroscopic</a:t>
            </a:r>
          </a:p>
          <a:p>
            <a:endParaRPr lang="en-GB" sz="1600" dirty="0"/>
          </a:p>
          <a:p>
            <a:r>
              <a:rPr lang="en-GB" sz="1600" dirty="0"/>
              <a:t>Spectroscopic is also less uniform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dirty="0"/>
              <a:t>Corners likely due to low statistics </a:t>
            </a:r>
          </a:p>
        </p:txBody>
      </p:sp>
      <p:pic>
        <p:nvPicPr>
          <p:cNvPr id="3" name="Picture 2" descr="A graph of energy efficiency&#10;&#10;AI-generated content may be incorrect.">
            <a:extLst>
              <a:ext uri="{FF2B5EF4-FFF2-40B4-BE49-F238E27FC236}">
                <a16:creationId xmlns:a16="http://schemas.microsoft.com/office/drawing/2014/main" id="{A241E0AF-2899-50E6-82B6-17BD5905C0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8542" y="1088740"/>
            <a:ext cx="3594916" cy="28759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9403F3C-6A80-E346-CE31-CDA20B615C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2284" y="1088741"/>
            <a:ext cx="3594914" cy="287593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2D1D0BD-A815-FA3E-C5CA-0E81209D3AD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4803" y="1088740"/>
            <a:ext cx="3594914" cy="28759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FD05EC-2F52-C2CA-E5F7-E5EEFA13CF9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58224" y="4107751"/>
            <a:ext cx="2688071" cy="2150456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9BFC7C07-DDE7-CF13-B221-77346FCAEA93}"/>
              </a:ext>
            </a:extLst>
          </p:cNvPr>
          <p:cNvSpPr/>
          <p:nvPr/>
        </p:nvSpPr>
        <p:spPr>
          <a:xfrm>
            <a:off x="3907734" y="5328178"/>
            <a:ext cx="4525302" cy="247181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F5F3990A-4836-6F7D-F503-82F6C5B0DBC8}"/>
              </a:ext>
            </a:extLst>
          </p:cNvPr>
          <p:cNvSpPr/>
          <p:nvPr/>
        </p:nvSpPr>
        <p:spPr>
          <a:xfrm>
            <a:off x="3935760" y="1899185"/>
            <a:ext cx="1800200" cy="208326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882AEB5-E351-C65B-EF22-711AA9985017}"/>
              </a:ext>
            </a:extLst>
          </p:cNvPr>
          <p:cNvSpPr/>
          <p:nvPr/>
        </p:nvSpPr>
        <p:spPr>
          <a:xfrm rot="9564073">
            <a:off x="6598373" y="2684873"/>
            <a:ext cx="1511256" cy="192110"/>
          </a:xfrm>
          <a:prstGeom prst="rightArrow">
            <a:avLst>
              <a:gd name="adj1" fmla="val 50000"/>
              <a:gd name="adj2" fmla="val 88692"/>
            </a:avLst>
          </a:prstGeom>
          <a:solidFill>
            <a:srgbClr val="0014E6"/>
          </a:solidFill>
          <a:ln>
            <a:solidFill>
              <a:srgbClr val="000B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86B3759-503C-8DBB-EE0A-320ECF5D11B6}"/>
              </a:ext>
            </a:extLst>
          </p:cNvPr>
          <p:cNvGrpSpPr/>
          <p:nvPr/>
        </p:nvGrpSpPr>
        <p:grpSpPr>
          <a:xfrm>
            <a:off x="5009394" y="684463"/>
            <a:ext cx="2310742" cy="440281"/>
            <a:chOff x="5129924" y="598649"/>
            <a:chExt cx="2310742" cy="440281"/>
          </a:xfrm>
        </p:grpSpPr>
        <p:sp>
          <p:nvSpPr>
            <p:cNvPr id="13" name="Inhaltsplatzhalter 2">
              <a:extLst>
                <a:ext uri="{FF2B5EF4-FFF2-40B4-BE49-F238E27FC236}">
                  <a16:creationId xmlns:a16="http://schemas.microsoft.com/office/drawing/2014/main" id="{EE854275-0A8E-261A-A2BA-5B682B56F96E}"/>
                </a:ext>
              </a:extLst>
            </p:cNvPr>
            <p:cNvSpPr txBox="1">
              <a:spLocks/>
            </p:cNvSpPr>
            <p:nvPr/>
          </p:nvSpPr>
          <p:spPr>
            <a:xfrm>
              <a:off x="5951985" y="606783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-500 V Bias</a:t>
              </a:r>
            </a:p>
          </p:txBody>
        </p:sp>
        <p:sp>
          <p:nvSpPr>
            <p:cNvPr id="14" name="Inhaltsplatzhalter 2">
              <a:extLst>
                <a:ext uri="{FF2B5EF4-FFF2-40B4-BE49-F238E27FC236}">
                  <a16:creationId xmlns:a16="http://schemas.microsoft.com/office/drawing/2014/main" id="{49C17488-33F5-C1F0-301C-6ECE635E380E}"/>
                </a:ext>
              </a:extLst>
            </p:cNvPr>
            <p:cNvSpPr txBox="1">
              <a:spLocks/>
            </p:cNvSpPr>
            <p:nvPr/>
          </p:nvSpPr>
          <p:spPr>
            <a:xfrm>
              <a:off x="5129924" y="606782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15 °C</a:t>
              </a:r>
            </a:p>
          </p:txBody>
        </p:sp>
        <p:sp>
          <p:nvSpPr>
            <p:cNvPr id="15" name="Inhaltsplatzhalter 2">
              <a:extLst>
                <a:ext uri="{FF2B5EF4-FFF2-40B4-BE49-F238E27FC236}">
                  <a16:creationId xmlns:a16="http://schemas.microsoft.com/office/drawing/2014/main" id="{BFB9760F-8078-88B6-E223-CEE957D39D9E}"/>
                </a:ext>
              </a:extLst>
            </p:cNvPr>
            <p:cNvSpPr txBox="1">
              <a:spLocks/>
            </p:cNvSpPr>
            <p:nvPr/>
          </p:nvSpPr>
          <p:spPr>
            <a:xfrm>
              <a:off x="6778927" y="598649"/>
              <a:ext cx="661739" cy="43214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200" b="1" dirty="0"/>
                <a:t>5 </a:t>
              </a:r>
              <a:r>
                <a:rPr lang="el-GR" sz="1200" b="1" dirty="0"/>
                <a:t>μ</a:t>
              </a:r>
              <a:r>
                <a:rPr lang="en-GB" sz="1200" b="1" dirty="0"/>
                <a:t>s Int. Time</a:t>
              </a:r>
            </a:p>
          </p:txBody>
        </p:sp>
      </p:grpSp>
      <p:pic>
        <p:nvPicPr>
          <p:cNvPr id="2" name="Imagen 10" descr="Imagen que contiene Cuadrado&#10;&#10;Descripción generada automáticamente">
            <a:extLst>
              <a:ext uri="{FF2B5EF4-FFF2-40B4-BE49-F238E27FC236}">
                <a16:creationId xmlns:a16="http://schemas.microsoft.com/office/drawing/2014/main" id="{39BDD032-A899-4121-62CA-95F6CB73A1C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854" t="51328" r="-2289" b="-2656"/>
          <a:stretch/>
        </p:blipFill>
        <p:spPr>
          <a:xfrm>
            <a:off x="7555645" y="66594"/>
            <a:ext cx="1875732" cy="93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44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Page </a:t>
            </a:r>
            <a:fld id="{EBC07571-3134-BB4B-B83F-1A9FE18D34F3}" type="slidenum">
              <a:rPr lang="de-DE" smtClean="0"/>
              <a:pPr algn="r">
                <a:defRPr/>
              </a:pPr>
              <a:t>63</a:t>
            </a:fld>
            <a:endParaRPr lang="de-DE" dirty="0"/>
          </a:p>
        </p:txBody>
      </p:sp>
      <p:pic>
        <p:nvPicPr>
          <p:cNvPr id="9" name="Grafik 8" descr="CZT_m401_Interpolation_Overvie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113" y="922474"/>
            <a:ext cx="2880015" cy="5943600"/>
          </a:xfrm>
          <a:prstGeom prst="rect">
            <a:avLst/>
          </a:prstGeom>
        </p:spPr>
      </p:pic>
      <p:pic>
        <p:nvPicPr>
          <p:cNvPr id="14" name="Grafik 13" descr="CZT_m401_Interpolation_Details_5u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726" y="5403034"/>
            <a:ext cx="6858000" cy="1482350"/>
          </a:xfrm>
          <a:prstGeom prst="rect">
            <a:avLst/>
          </a:prstGeom>
        </p:spPr>
      </p:pic>
      <p:pic>
        <p:nvPicPr>
          <p:cNvPr id="15" name="Grafik 14" descr="CZT_m401_Interpolation_Details_15u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5727" y="3939995"/>
            <a:ext cx="6858000" cy="1473831"/>
          </a:xfrm>
          <a:prstGeom prst="rect">
            <a:avLst/>
          </a:prstGeom>
        </p:spPr>
      </p:pic>
      <p:pic>
        <p:nvPicPr>
          <p:cNvPr id="16" name="Grafik 15" descr="CZT_m401_Interpolation_Details_25um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5727" y="2476954"/>
            <a:ext cx="6858000" cy="1512168"/>
          </a:xfrm>
          <a:prstGeom prst="rect">
            <a:avLst/>
          </a:prstGeom>
        </p:spPr>
      </p:pic>
      <p:pic>
        <p:nvPicPr>
          <p:cNvPr id="17" name="Grafik 16" descr="CZT_m401_Interpolation_Details_75um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5727" y="922474"/>
            <a:ext cx="6858000" cy="1456792"/>
          </a:xfrm>
          <a:prstGeom prst="rect">
            <a:avLst/>
          </a:prstGeom>
        </p:spPr>
      </p:pic>
      <p:sp>
        <p:nvSpPr>
          <p:cNvPr id="18" name="Textfeld 17"/>
          <p:cNvSpPr txBox="1"/>
          <p:nvPr/>
        </p:nvSpPr>
        <p:spPr>
          <a:xfrm rot="16200000">
            <a:off x="1344608" y="1478735"/>
            <a:ext cx="1188721" cy="18288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000" b="1" kern="1000" spc="30" dirty="0">
                <a:latin typeface="Palatino Linotype" pitchFamily="18" charset="0"/>
                <a:cs typeface="Franklin Gothic Book"/>
              </a:rPr>
              <a:t>75 µm</a:t>
            </a:r>
          </a:p>
        </p:txBody>
      </p:sp>
      <p:sp>
        <p:nvSpPr>
          <p:cNvPr id="19" name="Textfeld 18"/>
          <p:cNvSpPr txBox="1"/>
          <p:nvPr/>
        </p:nvSpPr>
        <p:spPr>
          <a:xfrm rot="16200000">
            <a:off x="1344608" y="2949394"/>
            <a:ext cx="1188721" cy="18288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000" b="1" kern="1000" spc="30" dirty="0">
                <a:latin typeface="Palatino Linotype" pitchFamily="18" charset="0"/>
                <a:cs typeface="Franklin Gothic Book"/>
              </a:rPr>
              <a:t>25 µm</a:t>
            </a:r>
          </a:p>
        </p:txBody>
      </p:sp>
      <p:sp>
        <p:nvSpPr>
          <p:cNvPr id="20" name="Textfeld 19"/>
          <p:cNvSpPr txBox="1"/>
          <p:nvPr/>
        </p:nvSpPr>
        <p:spPr>
          <a:xfrm rot="16200000">
            <a:off x="1344608" y="4492042"/>
            <a:ext cx="1188721" cy="18288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000" b="1" kern="1000" spc="30" dirty="0">
                <a:latin typeface="Palatino Linotype" pitchFamily="18" charset="0"/>
                <a:cs typeface="Franklin Gothic Book"/>
              </a:rPr>
              <a:t>15 µm</a:t>
            </a:r>
          </a:p>
        </p:txBody>
      </p:sp>
      <p:sp>
        <p:nvSpPr>
          <p:cNvPr id="21" name="Textfeld 20"/>
          <p:cNvSpPr txBox="1"/>
          <p:nvPr/>
        </p:nvSpPr>
        <p:spPr>
          <a:xfrm rot="16200000">
            <a:off x="1344608" y="5962701"/>
            <a:ext cx="1188721" cy="18288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0" tIns="0" rIns="0" bIns="0" rtlCol="0" anchor="t">
            <a:noAutofit/>
          </a:bodyPr>
          <a:lstStyle/>
          <a:p>
            <a:pPr marL="342900" indent="-228600" algn="ctr">
              <a:lnSpc>
                <a:spcPct val="110000"/>
              </a:lnSpc>
            </a:pPr>
            <a:r>
              <a:rPr lang="de-DE" sz="1000" b="1" kern="1000" spc="30" dirty="0">
                <a:latin typeface="Palatino Linotype" pitchFamily="18" charset="0"/>
                <a:cs typeface="Franklin Gothic Book"/>
              </a:rPr>
              <a:t>5 µm</a:t>
            </a:r>
          </a:p>
        </p:txBody>
      </p:sp>
      <p:sp>
        <p:nvSpPr>
          <p:cNvPr id="23" name="Rechteck 22"/>
          <p:cNvSpPr/>
          <p:nvPr/>
        </p:nvSpPr>
        <p:spPr bwMode="auto">
          <a:xfrm>
            <a:off x="2396327" y="1836874"/>
            <a:ext cx="2209800" cy="228600"/>
          </a:xfrm>
          <a:prstGeom prst="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cxnSp>
        <p:nvCxnSpPr>
          <p:cNvPr id="25" name="Gerade Verbindung mit Pfeil 24"/>
          <p:cNvCxnSpPr>
            <a:stCxn id="23" idx="3"/>
          </p:cNvCxnSpPr>
          <p:nvPr/>
        </p:nvCxnSpPr>
        <p:spPr bwMode="auto">
          <a:xfrm flipV="1">
            <a:off x="4606128" y="1684474"/>
            <a:ext cx="609599" cy="2667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rgbClr val="FDCA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6" name="Rechteck 25"/>
          <p:cNvSpPr/>
          <p:nvPr/>
        </p:nvSpPr>
        <p:spPr bwMode="auto">
          <a:xfrm>
            <a:off x="2419187" y="3322774"/>
            <a:ext cx="2209800" cy="228600"/>
          </a:xfrm>
          <a:prstGeom prst="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cxnSp>
        <p:nvCxnSpPr>
          <p:cNvPr id="27" name="Gerade Verbindung mit Pfeil 26"/>
          <p:cNvCxnSpPr>
            <a:stCxn id="26" idx="3"/>
          </p:cNvCxnSpPr>
          <p:nvPr/>
        </p:nvCxnSpPr>
        <p:spPr bwMode="auto">
          <a:xfrm flipV="1">
            <a:off x="4628988" y="3170374"/>
            <a:ext cx="609599" cy="2667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rgbClr val="FDCA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8" name="Rechteck 27"/>
          <p:cNvSpPr/>
          <p:nvPr/>
        </p:nvSpPr>
        <p:spPr bwMode="auto">
          <a:xfrm>
            <a:off x="2396327" y="4862014"/>
            <a:ext cx="2209800" cy="228600"/>
          </a:xfrm>
          <a:prstGeom prst="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cxnSp>
        <p:nvCxnSpPr>
          <p:cNvPr id="29" name="Gerade Verbindung mit Pfeil 28"/>
          <p:cNvCxnSpPr>
            <a:stCxn id="28" idx="3"/>
          </p:cNvCxnSpPr>
          <p:nvPr/>
        </p:nvCxnSpPr>
        <p:spPr bwMode="auto">
          <a:xfrm flipV="1">
            <a:off x="4606128" y="4709614"/>
            <a:ext cx="609599" cy="2667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rgbClr val="FDCA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0" name="Rechteck 29"/>
          <p:cNvSpPr/>
          <p:nvPr/>
        </p:nvSpPr>
        <p:spPr bwMode="auto">
          <a:xfrm>
            <a:off x="2396327" y="6332674"/>
            <a:ext cx="2209800" cy="228600"/>
          </a:xfrm>
          <a:prstGeom prst="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cxnSp>
        <p:nvCxnSpPr>
          <p:cNvPr id="31" name="Gerade Verbindung mit Pfeil 30"/>
          <p:cNvCxnSpPr>
            <a:stCxn id="30" idx="3"/>
          </p:cNvCxnSpPr>
          <p:nvPr/>
        </p:nvCxnSpPr>
        <p:spPr bwMode="auto">
          <a:xfrm flipV="1">
            <a:off x="4606128" y="6180274"/>
            <a:ext cx="609599" cy="2667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rgbClr val="FDCA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2" name="Ellipse 31"/>
          <p:cNvSpPr/>
          <p:nvPr/>
        </p:nvSpPr>
        <p:spPr bwMode="auto">
          <a:xfrm>
            <a:off x="7806527" y="5403035"/>
            <a:ext cx="838200" cy="1158239"/>
          </a:xfrm>
          <a:prstGeom prst="ellipse">
            <a:avLst/>
          </a:prstGeom>
          <a:noFill/>
          <a:ln w="38100" cap="flat" cmpd="sng" algn="ctr">
            <a:solidFill>
              <a:srgbClr val="FDCA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sp>
        <p:nvSpPr>
          <p:cNvPr id="34" name="Ellipse 33"/>
          <p:cNvSpPr/>
          <p:nvPr/>
        </p:nvSpPr>
        <p:spPr bwMode="auto">
          <a:xfrm>
            <a:off x="7806527" y="3939995"/>
            <a:ext cx="838200" cy="1158239"/>
          </a:xfrm>
          <a:prstGeom prst="ellipse">
            <a:avLst/>
          </a:prstGeom>
          <a:noFill/>
          <a:ln w="38100" cap="flat" cmpd="sng" algn="ctr">
            <a:solidFill>
              <a:srgbClr val="FDCA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sp>
        <p:nvSpPr>
          <p:cNvPr id="35" name="Ellipse 34"/>
          <p:cNvSpPr/>
          <p:nvPr/>
        </p:nvSpPr>
        <p:spPr bwMode="auto">
          <a:xfrm>
            <a:off x="7806527" y="2476956"/>
            <a:ext cx="838200" cy="1158239"/>
          </a:xfrm>
          <a:prstGeom prst="ellipse">
            <a:avLst/>
          </a:prstGeom>
          <a:noFill/>
          <a:ln w="38100" cap="flat" cmpd="sng" algn="ctr">
            <a:solidFill>
              <a:srgbClr val="FDCA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sp>
        <p:nvSpPr>
          <p:cNvPr id="36" name="Ellipse 35"/>
          <p:cNvSpPr/>
          <p:nvPr/>
        </p:nvSpPr>
        <p:spPr bwMode="auto">
          <a:xfrm>
            <a:off x="7806527" y="907236"/>
            <a:ext cx="838200" cy="1158239"/>
          </a:xfrm>
          <a:prstGeom prst="ellipse">
            <a:avLst/>
          </a:prstGeom>
          <a:noFill/>
          <a:ln w="38100" cap="flat" cmpd="sng" algn="ctr">
            <a:solidFill>
              <a:srgbClr val="FDCA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2400">
              <a:latin typeface="Times" charset="0"/>
            </a:endParaRPr>
          </a:p>
        </p:txBody>
      </p:sp>
      <p:sp>
        <p:nvSpPr>
          <p:cNvPr id="33" name="Textfeld 7">
            <a:extLst>
              <a:ext uri="{FF2B5EF4-FFF2-40B4-BE49-F238E27FC236}">
                <a16:creationId xmlns:a16="http://schemas.microsoft.com/office/drawing/2014/main" id="{69CE274A-7CBA-48D1-AFB8-BD6484621622}"/>
              </a:ext>
            </a:extLst>
          </p:cNvPr>
          <p:cNvSpPr txBox="1"/>
          <p:nvPr/>
        </p:nvSpPr>
        <p:spPr>
          <a:xfrm>
            <a:off x="9784080" y="254250"/>
            <a:ext cx="2103120" cy="548640"/>
          </a:xfrm>
          <a:prstGeom prst="rect">
            <a:avLst/>
          </a:prstGeom>
          <a:solidFill>
            <a:srgbClr val="CBCFDF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de-DE" sz="1600" b="1" kern="1000" spc="30" dirty="0">
                <a:latin typeface="Palatino Linotype" pitchFamily="18" charset="0"/>
                <a:cs typeface="Franklin Gothic Book"/>
              </a:rPr>
              <a:t>Spectroscopic CZT </a:t>
            </a:r>
            <a:endParaRPr lang="de-DE" sz="1600" kern="1000" spc="30" dirty="0">
              <a:latin typeface="Palatino Linotype" pitchFamily="18" charset="0"/>
              <a:cs typeface="Franklin Gothic Book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9A59A75-99CB-99DF-8DB2-20730D978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Interpolation with CZT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ED3FD-D1ED-B432-8EF2-EB1D89FF16DA}"/>
              </a:ext>
            </a:extLst>
          </p:cNvPr>
          <p:cNvSpPr txBox="1">
            <a:spLocks/>
          </p:cNvSpPr>
          <p:nvPr/>
        </p:nvSpPr>
        <p:spPr>
          <a:xfrm>
            <a:off x="15740" y="5614843"/>
            <a:ext cx="1419312" cy="67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1400" dirty="0"/>
              <a:t>Courtesy of       D. </a:t>
            </a:r>
            <a:r>
              <a:rPr lang="en-GB" sz="1400" dirty="0" err="1"/>
              <a:t>Greiffenberg</a:t>
            </a:r>
            <a:endParaRPr lang="de-CH" sz="1400" dirty="0"/>
          </a:p>
        </p:txBody>
      </p:sp>
    </p:spTree>
    <p:extLst>
      <p:ext uri="{BB962C8B-B14F-4D97-AF65-F5344CB8AC3E}">
        <p14:creationId xmlns:p14="http://schemas.microsoft.com/office/powerpoint/2010/main" val="1825756077"/>
      </p:ext>
    </p:extLst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A Minor Blemish…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64</a:t>
            </a:fld>
            <a:endParaRPr lang="de-CH"/>
          </a:p>
        </p:txBody>
      </p:sp>
      <p:pic>
        <p:nvPicPr>
          <p:cNvPr id="10" name="Marcador de contenido 9" descr="Gráfico&#10;&#10;Descripción generada automáticamente">
            <a:extLst>
              <a:ext uri="{FF2B5EF4-FFF2-40B4-BE49-F238E27FC236}">
                <a16:creationId xmlns:a16="http://schemas.microsoft.com/office/drawing/2014/main" id="{34B22F2E-4C3F-6098-2C0E-006A23CCF6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62" r="-746" b="-247"/>
          <a:stretch/>
        </p:blipFill>
        <p:spPr>
          <a:xfrm>
            <a:off x="2673113" y="1555495"/>
            <a:ext cx="6740366" cy="3970227"/>
          </a:xfrm>
          <a:ln>
            <a:noFill/>
          </a:ln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B8C3212-ED1B-B815-3A37-CCE949039C9D}"/>
              </a:ext>
            </a:extLst>
          </p:cNvPr>
          <p:cNvGrpSpPr/>
          <p:nvPr/>
        </p:nvGrpSpPr>
        <p:grpSpPr>
          <a:xfrm>
            <a:off x="311954" y="1967591"/>
            <a:ext cx="2612935" cy="2603066"/>
            <a:chOff x="324114" y="1937672"/>
            <a:chExt cx="2612935" cy="260306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4D421B7-95F5-2C25-DFF5-0C6ABFC835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245" r="49400"/>
            <a:stretch/>
          </p:blipFill>
          <p:spPr>
            <a:xfrm>
              <a:off x="324114" y="1937672"/>
              <a:ext cx="2361159" cy="2603066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FC4190-2511-22E2-F90A-94570039A24F}"/>
                </a:ext>
              </a:extLst>
            </p:cNvPr>
            <p:cNvSpPr/>
            <p:nvPr/>
          </p:nvSpPr>
          <p:spPr>
            <a:xfrm>
              <a:off x="2571289" y="2335758"/>
              <a:ext cx="365760" cy="18232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2000" err="1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B75ECFF-BA92-583C-9992-28E6EFC769C6}"/>
              </a:ext>
            </a:extLst>
          </p:cNvPr>
          <p:cNvGrpSpPr/>
          <p:nvPr/>
        </p:nvGrpSpPr>
        <p:grpSpPr>
          <a:xfrm>
            <a:off x="9527463" y="1836525"/>
            <a:ext cx="2428389" cy="2734132"/>
            <a:chOff x="9423166" y="1912740"/>
            <a:chExt cx="2428389" cy="2734132"/>
          </a:xfrm>
        </p:grpSpPr>
        <p:sp>
          <p:nvSpPr>
            <p:cNvPr id="3" name="Rectángulo 2">
              <a:extLst>
                <a:ext uri="{FF2B5EF4-FFF2-40B4-BE49-F238E27FC236}">
                  <a16:creationId xmlns:a16="http://schemas.microsoft.com/office/drawing/2014/main" id="{712C7B78-40C9-8A74-5A07-805D71130D0C}"/>
                </a:ext>
              </a:extLst>
            </p:cNvPr>
            <p:cNvSpPr/>
            <p:nvPr/>
          </p:nvSpPr>
          <p:spPr>
            <a:xfrm>
              <a:off x="9429261" y="4407876"/>
              <a:ext cx="152401" cy="1328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sz="2000" err="1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BEAE38A-69D6-4E72-0D6A-8B8DC10424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579" r="7058"/>
            <a:stretch/>
          </p:blipFill>
          <p:spPr>
            <a:xfrm>
              <a:off x="9425639" y="1912740"/>
              <a:ext cx="2425916" cy="2734132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861323-2672-3B5C-D651-56093CA0BED3}"/>
                </a:ext>
              </a:extLst>
            </p:cNvPr>
            <p:cNvSpPr/>
            <p:nvPr/>
          </p:nvSpPr>
          <p:spPr>
            <a:xfrm>
              <a:off x="9423166" y="4117308"/>
              <a:ext cx="45719" cy="52956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2000" err="1"/>
            </a:p>
          </p:txBody>
        </p:sp>
      </p:grpSp>
      <p:sp>
        <p:nvSpPr>
          <p:cNvPr id="7" name="Flecha: a la derecha 10">
            <a:extLst>
              <a:ext uri="{FF2B5EF4-FFF2-40B4-BE49-F238E27FC236}">
                <a16:creationId xmlns:a16="http://schemas.microsoft.com/office/drawing/2014/main" id="{4147598C-3483-BF91-85ED-01B73F296525}"/>
              </a:ext>
            </a:extLst>
          </p:cNvPr>
          <p:cNvSpPr/>
          <p:nvPr/>
        </p:nvSpPr>
        <p:spPr>
          <a:xfrm flipH="1">
            <a:off x="2556656" y="3629846"/>
            <a:ext cx="671097" cy="233621"/>
          </a:xfrm>
          <a:prstGeom prst="rightArrow">
            <a:avLst/>
          </a:prstGeom>
          <a:solidFill>
            <a:srgbClr val="8C00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000" dirty="0"/>
          </a:p>
        </p:txBody>
      </p:sp>
      <p:sp>
        <p:nvSpPr>
          <p:cNvPr id="13" name="Flecha: a la derecha 10">
            <a:extLst>
              <a:ext uri="{FF2B5EF4-FFF2-40B4-BE49-F238E27FC236}">
                <a16:creationId xmlns:a16="http://schemas.microsoft.com/office/drawing/2014/main" id="{691AB9BD-BCB4-12C3-B842-255715C57310}"/>
              </a:ext>
            </a:extLst>
          </p:cNvPr>
          <p:cNvSpPr/>
          <p:nvPr/>
        </p:nvSpPr>
        <p:spPr>
          <a:xfrm rot="10800000" flipH="1">
            <a:off x="8961774" y="3671194"/>
            <a:ext cx="671097" cy="233621"/>
          </a:xfrm>
          <a:prstGeom prst="rightArrow">
            <a:avLst/>
          </a:prstGeom>
          <a:solidFill>
            <a:srgbClr val="FB7D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126777100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B27B25-8AEE-48AF-AF77-1540BD0AC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IT Scan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09554C3-CAEF-1669-D885-257854D59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776106A-A67B-8650-7DA6-CABF9AEDC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D23C3A8-4745-E0D7-BA9F-7C04CEC81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dirty="0" smtClean="0"/>
              <a:pPr/>
              <a:t>65</a:t>
            </a:fld>
            <a:endParaRPr lang="de-CH"/>
          </a:p>
        </p:txBody>
      </p:sp>
      <p:pic>
        <p:nvPicPr>
          <p:cNvPr id="7" name="Imagen 6" descr="Diagrama&#10;&#10;Descripción generada automáticamente">
            <a:extLst>
              <a:ext uri="{FF2B5EF4-FFF2-40B4-BE49-F238E27FC236}">
                <a16:creationId xmlns:a16="http://schemas.microsoft.com/office/drawing/2014/main" id="{61F91DDF-1133-1DBE-5679-097C19A047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158" y="1813453"/>
            <a:ext cx="10928683" cy="29904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49842-E237-003F-3BF4-436432889905}"/>
              </a:ext>
            </a:extLst>
          </p:cNvPr>
          <p:cNvSpPr txBox="1">
            <a:spLocks/>
          </p:cNvSpPr>
          <p:nvPr/>
        </p:nvSpPr>
        <p:spPr>
          <a:xfrm>
            <a:off x="7719814" y="6525986"/>
            <a:ext cx="2689197" cy="3320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r">
              <a:buNone/>
            </a:pPr>
            <a:r>
              <a:rPr lang="en-GB" sz="1400" dirty="0"/>
              <a:t>Courtesy of K. A. Paton</a:t>
            </a:r>
            <a:endParaRPr lang="de-CH" sz="1400" dirty="0"/>
          </a:p>
        </p:txBody>
      </p:sp>
    </p:spTree>
    <p:extLst>
      <p:ext uri="{BB962C8B-B14F-4D97-AF65-F5344CB8AC3E}">
        <p14:creationId xmlns:p14="http://schemas.microsoft.com/office/powerpoint/2010/main" val="133074806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/>
              <a:t>Hecht Measurements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dirty="0" smtClean="0"/>
              <a:pPr/>
              <a:t>66</a:t>
            </a:fld>
            <a:endParaRPr lang="de-CH"/>
          </a:p>
        </p:txBody>
      </p:sp>
      <p:pic>
        <p:nvPicPr>
          <p:cNvPr id="8" name="Imagen 7" descr="Texto&#10;&#10;Descripción generada automáticamente">
            <a:extLst>
              <a:ext uri="{FF2B5EF4-FFF2-40B4-BE49-F238E27FC236}">
                <a16:creationId xmlns:a16="http://schemas.microsoft.com/office/drawing/2014/main" id="{B389436F-C14C-D0D6-4172-F46458A118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46" t="56706" r="20115" b="24941"/>
          <a:stretch/>
        </p:blipFill>
        <p:spPr>
          <a:xfrm>
            <a:off x="693215" y="751069"/>
            <a:ext cx="5803301" cy="914405"/>
          </a:xfrm>
          <a:prstGeom prst="rect">
            <a:avLst/>
          </a:prstGeom>
        </p:spPr>
      </p:pic>
      <p:pic>
        <p:nvPicPr>
          <p:cNvPr id="28" name="Marcador de contenido 6" descr="Imagen que contiene Patrón de fondo&#10;&#10;Descripción generada automáticamente">
            <a:extLst>
              <a:ext uri="{FF2B5EF4-FFF2-40B4-BE49-F238E27FC236}">
                <a16:creationId xmlns:a16="http://schemas.microsoft.com/office/drawing/2014/main" id="{E895927D-AB2E-E68A-26BF-947C359215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07" r="4509" b="26838"/>
          <a:stretch/>
        </p:blipFill>
        <p:spPr>
          <a:xfrm>
            <a:off x="7781155" y="52022"/>
            <a:ext cx="2810588" cy="1427617"/>
          </a:xfrm>
          <a:prstGeom prst="rect">
            <a:avLst/>
          </a:prstGeom>
        </p:spPr>
      </p:pic>
      <p:sp>
        <p:nvSpPr>
          <p:cNvPr id="29" name="Rectángulo 28">
            <a:extLst>
              <a:ext uri="{FF2B5EF4-FFF2-40B4-BE49-F238E27FC236}">
                <a16:creationId xmlns:a16="http://schemas.microsoft.com/office/drawing/2014/main" id="{3D272263-2B13-7178-ADB8-CDE8DEAAE157}"/>
              </a:ext>
            </a:extLst>
          </p:cNvPr>
          <p:cNvSpPr/>
          <p:nvPr/>
        </p:nvSpPr>
        <p:spPr>
          <a:xfrm>
            <a:off x="9183077" y="111267"/>
            <a:ext cx="1329482" cy="136837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s-ES" sz="2000" err="1"/>
          </a:p>
        </p:txBody>
      </p:sp>
      <p:pic>
        <p:nvPicPr>
          <p:cNvPr id="9" name="Picture 8" descr="A close-up of a graph&#10;&#10;AI-generated content may be incorrect.">
            <a:extLst>
              <a:ext uri="{FF2B5EF4-FFF2-40B4-BE49-F238E27FC236}">
                <a16:creationId xmlns:a16="http://schemas.microsoft.com/office/drawing/2014/main" id="{E939590B-7E9E-A02B-671F-57C22747BF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960" y="1790122"/>
            <a:ext cx="7919978" cy="4319988"/>
          </a:xfrm>
          <a:prstGeom prst="rect">
            <a:avLst/>
          </a:prstGeom>
        </p:spPr>
      </p:pic>
      <p:sp>
        <p:nvSpPr>
          <p:cNvPr id="7" name="CuadroTexto 18">
            <a:extLst>
              <a:ext uri="{FF2B5EF4-FFF2-40B4-BE49-F238E27FC236}">
                <a16:creationId xmlns:a16="http://schemas.microsoft.com/office/drawing/2014/main" id="{434DFCD5-C915-9A8C-7D5A-63541B64FB19}"/>
              </a:ext>
            </a:extLst>
          </p:cNvPr>
          <p:cNvSpPr txBox="1"/>
          <p:nvPr/>
        </p:nvSpPr>
        <p:spPr>
          <a:xfrm>
            <a:off x="4850243" y="6076440"/>
            <a:ext cx="3563815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000" dirty="0"/>
              <a:t>2016 TSU - 1.83 × 10</a:t>
            </a:r>
            <a:r>
              <a:rPr lang="es-ES" sz="2000" baseline="30000" dirty="0"/>
              <a:t>-4</a:t>
            </a:r>
            <a:r>
              <a:rPr lang="es-ES" sz="2000" dirty="0"/>
              <a:t> cm</a:t>
            </a:r>
            <a:r>
              <a:rPr lang="es-ES" sz="2000" baseline="30000" dirty="0"/>
              <a:t>2</a:t>
            </a:r>
            <a:r>
              <a:rPr lang="es-ES" sz="2000" dirty="0"/>
              <a:t>/V</a:t>
            </a:r>
          </a:p>
          <a:p>
            <a:r>
              <a:rPr lang="es-ES" sz="2000" dirty="0"/>
              <a:t>2017 TSU - 4.73 </a:t>
            </a:r>
            <a:r>
              <a:rPr lang="es-ES" sz="2000" dirty="0">
                <a:ea typeface="+mn-lt"/>
                <a:cs typeface="+mn-lt"/>
              </a:rPr>
              <a:t>× 10</a:t>
            </a:r>
            <a:r>
              <a:rPr lang="es-ES" sz="2000" baseline="30000" dirty="0">
                <a:ea typeface="+mn-lt"/>
                <a:cs typeface="+mn-lt"/>
              </a:rPr>
              <a:t>-4</a:t>
            </a:r>
            <a:r>
              <a:rPr lang="es-ES" sz="2000" dirty="0">
                <a:ea typeface="+mn-lt"/>
                <a:cs typeface="+mn-lt"/>
              </a:rPr>
              <a:t> cm</a:t>
            </a:r>
            <a:r>
              <a:rPr lang="es-ES" sz="2000" baseline="30000" dirty="0">
                <a:ea typeface="+mn-lt"/>
                <a:cs typeface="+mn-lt"/>
              </a:rPr>
              <a:t>2</a:t>
            </a:r>
            <a:r>
              <a:rPr lang="es-ES" sz="2000" dirty="0">
                <a:ea typeface="+mn-lt"/>
                <a:cs typeface="+mn-lt"/>
              </a:rPr>
              <a:t>/V</a:t>
            </a:r>
          </a:p>
        </p:txBody>
      </p:sp>
    </p:spTree>
    <p:extLst>
      <p:ext uri="{BB962C8B-B14F-4D97-AF65-F5344CB8AC3E}">
        <p14:creationId xmlns:p14="http://schemas.microsoft.com/office/powerpoint/2010/main" val="214809341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C5BAB-31F2-CD4B-A94B-19D600406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Interpolation with </a:t>
            </a:r>
            <a:r>
              <a:rPr lang="en-GB" dirty="0"/>
              <a:t>GaAs</a:t>
            </a:r>
            <a:endParaRPr lang="en-GB" noProof="0" dirty="0"/>
          </a:p>
        </p:txBody>
      </p:sp>
      <p:sp>
        <p:nvSpPr>
          <p:cNvPr id="13" name="Datumsplatzhalter 12">
            <a:extLst>
              <a:ext uri="{FF2B5EF4-FFF2-40B4-BE49-F238E27FC236}">
                <a16:creationId xmlns:a16="http://schemas.microsoft.com/office/drawing/2014/main" id="{23013C72-5AEC-3D7F-B9DD-59040913516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875837" y="6404573"/>
            <a:ext cx="1620837" cy="144016"/>
          </a:xfrm>
        </p:spPr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14" name="Fußzeilenplatzhalter 13">
            <a:extLst>
              <a:ext uri="{FF2B5EF4-FFF2-40B4-BE49-F238E27FC236}">
                <a16:creationId xmlns:a16="http://schemas.microsoft.com/office/drawing/2014/main" id="{0E9973C4-44FD-2BA6-36FD-FAA90684B21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614487" y="6404573"/>
            <a:ext cx="8045451" cy="144016"/>
          </a:xfrm>
        </p:spPr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385EF029-1E81-5B55-C105-2464DE146CA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de-CH" smtClean="0"/>
              <a:pPr/>
              <a:t>67</a:t>
            </a:fld>
            <a:endParaRPr lang="de-CH"/>
          </a:p>
        </p:txBody>
      </p:sp>
      <p:pic>
        <p:nvPicPr>
          <p:cNvPr id="4" name="Imagen 3" descr="Imagen que contiene objeto, firmar, calle, medidor&#10;&#10;Descripción generada automáticamente">
            <a:extLst>
              <a:ext uri="{FF2B5EF4-FFF2-40B4-BE49-F238E27FC236}">
                <a16:creationId xmlns:a16="http://schemas.microsoft.com/office/drawing/2014/main" id="{D91454A0-3F74-4754-1AAA-3BE3C8141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664" y="771190"/>
            <a:ext cx="5362408" cy="2653464"/>
          </a:xfrm>
          <a:prstGeom prst="rect">
            <a:avLst/>
          </a:prstGeom>
        </p:spPr>
      </p:pic>
      <p:pic>
        <p:nvPicPr>
          <p:cNvPr id="5" name="Imagen 4" descr="Imagen que contiene firmar, medidor, calle&#10;&#10;Descripción generada automáticamente">
            <a:extLst>
              <a:ext uri="{FF2B5EF4-FFF2-40B4-BE49-F238E27FC236}">
                <a16:creationId xmlns:a16="http://schemas.microsoft.com/office/drawing/2014/main" id="{AF2700E7-F07F-F9BE-2A22-BDBB6001A2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6" y="3554329"/>
            <a:ext cx="5367087" cy="2653466"/>
          </a:xfrm>
          <a:prstGeom prst="rect">
            <a:avLst/>
          </a:prstGeom>
        </p:spPr>
      </p:pic>
      <p:pic>
        <p:nvPicPr>
          <p:cNvPr id="3" name="Imagen 2" descr="Gráfico, Gráfico de líneas&#10;&#10;Descripción generada automáticamente">
            <a:extLst>
              <a:ext uri="{FF2B5EF4-FFF2-40B4-BE49-F238E27FC236}">
                <a16:creationId xmlns:a16="http://schemas.microsoft.com/office/drawing/2014/main" id="{C8CE877B-308A-5F5F-C1A1-3F4751C3EF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4297" y="681789"/>
            <a:ext cx="2858881" cy="5661527"/>
          </a:xfrm>
          <a:prstGeom prst="rect">
            <a:avLst/>
          </a:prstGeom>
        </p:spPr>
      </p:pic>
      <p:sp>
        <p:nvSpPr>
          <p:cNvPr id="9" name="TextBox 104">
            <a:extLst>
              <a:ext uri="{FF2B5EF4-FFF2-40B4-BE49-F238E27FC236}">
                <a16:creationId xmlns:a16="http://schemas.microsoft.com/office/drawing/2014/main" id="{71CA8F13-1CA3-6559-0558-7FCE6AB45B23}"/>
              </a:ext>
            </a:extLst>
          </p:cNvPr>
          <p:cNvSpPr txBox="1"/>
          <p:nvPr/>
        </p:nvSpPr>
        <p:spPr>
          <a:xfrm>
            <a:off x="1850894" y="37629301"/>
            <a:ext cx="5149808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de-DE"/>
            </a:defPPr>
            <a:lvl1pPr marL="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5386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0773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26159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01546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876932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52319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277054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30919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>
                <a:solidFill>
                  <a:schemeClr val="bg1"/>
                </a:solidFill>
              </a:rPr>
              <a:t>Physical Pixel Pitch 75 µm</a:t>
            </a:r>
            <a:endParaRPr lang="de-CH" sz="3600">
              <a:solidFill>
                <a:schemeClr val="bg1"/>
              </a:solidFill>
            </a:endParaRPr>
          </a:p>
        </p:txBody>
      </p:sp>
      <p:sp>
        <p:nvSpPr>
          <p:cNvPr id="10" name="TextBox 104">
            <a:extLst>
              <a:ext uri="{FF2B5EF4-FFF2-40B4-BE49-F238E27FC236}">
                <a16:creationId xmlns:a16="http://schemas.microsoft.com/office/drawing/2014/main" id="{71CA8F13-1CA3-6559-0558-7FCE6AB45B23}"/>
              </a:ext>
            </a:extLst>
          </p:cNvPr>
          <p:cNvSpPr txBox="1"/>
          <p:nvPr/>
        </p:nvSpPr>
        <p:spPr>
          <a:xfrm>
            <a:off x="1850894" y="37629301"/>
            <a:ext cx="5149808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de-DE"/>
            </a:defPPr>
            <a:lvl1pPr marL="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5386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0773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26159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01546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8769325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523190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277054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30919" algn="l" defTabSz="3507730" rtl="0" eaLnBrk="1" latinLnBrk="0" hangingPunct="1">
              <a:defRPr sz="6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>
                <a:solidFill>
                  <a:schemeClr val="bg1"/>
                </a:solidFill>
              </a:rPr>
              <a:t>Physical Pixel Pitch 75 µm</a:t>
            </a:r>
            <a:endParaRPr lang="de-CH" sz="3600">
              <a:solidFill>
                <a:schemeClr val="bg1"/>
              </a:solidFill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E98CDC37-67FF-BDA1-0DE6-BE29CEE83386}"/>
              </a:ext>
            </a:extLst>
          </p:cNvPr>
          <p:cNvSpPr txBox="1"/>
          <p:nvPr/>
        </p:nvSpPr>
        <p:spPr>
          <a:xfrm>
            <a:off x="831413" y="3060134"/>
            <a:ext cx="42554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000" err="1">
                <a:solidFill>
                  <a:schemeClr val="bg1"/>
                </a:solidFill>
              </a:rPr>
              <a:t>Physical</a:t>
            </a:r>
            <a:r>
              <a:rPr lang="es-ES" sz="2000">
                <a:solidFill>
                  <a:schemeClr val="bg1"/>
                </a:solidFill>
              </a:rPr>
              <a:t> 75µm Pixel Pitch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4DBED6E0-DDAE-BA72-DA7B-506D066673DB}"/>
              </a:ext>
            </a:extLst>
          </p:cNvPr>
          <p:cNvSpPr txBox="1"/>
          <p:nvPr/>
        </p:nvSpPr>
        <p:spPr>
          <a:xfrm>
            <a:off x="831412" y="5838502"/>
            <a:ext cx="42554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000" err="1">
                <a:solidFill>
                  <a:schemeClr val="bg1"/>
                </a:solidFill>
              </a:rPr>
              <a:t>Interpolated</a:t>
            </a:r>
            <a:r>
              <a:rPr lang="es-ES" sz="2000">
                <a:solidFill>
                  <a:schemeClr val="bg1"/>
                </a:solidFill>
              </a:rPr>
              <a:t> 25µm Pixel Pitch</a:t>
            </a:r>
          </a:p>
        </p:txBody>
      </p:sp>
    </p:spTree>
    <p:extLst>
      <p:ext uri="{BB962C8B-B14F-4D97-AF65-F5344CB8AC3E}">
        <p14:creationId xmlns:p14="http://schemas.microsoft.com/office/powerpoint/2010/main" val="5913560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C5BAB-31F2-CD4B-A94B-19D600406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/>
              <a:t>Imaging</a:t>
            </a:r>
          </a:p>
        </p:txBody>
      </p:sp>
      <p:sp>
        <p:nvSpPr>
          <p:cNvPr id="13" name="Datumsplatzhalter 12">
            <a:extLst>
              <a:ext uri="{FF2B5EF4-FFF2-40B4-BE49-F238E27FC236}">
                <a16:creationId xmlns:a16="http://schemas.microsoft.com/office/drawing/2014/main" id="{23013C72-5AEC-3D7F-B9DD-59040913516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875837" y="6404573"/>
            <a:ext cx="1620837" cy="144016"/>
          </a:xfrm>
        </p:spPr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14" name="Fußzeilenplatzhalter 13">
            <a:extLst>
              <a:ext uri="{FF2B5EF4-FFF2-40B4-BE49-F238E27FC236}">
                <a16:creationId xmlns:a16="http://schemas.microsoft.com/office/drawing/2014/main" id="{0E9973C4-44FD-2BA6-36FD-FAA90684B21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614487" y="6404573"/>
            <a:ext cx="8045451" cy="144016"/>
          </a:xfrm>
        </p:spPr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385EF029-1E81-5B55-C105-2464DE146CA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de-CH" smtClean="0"/>
              <a:pPr/>
              <a:t>68</a:t>
            </a:fld>
            <a:endParaRPr lang="de-CH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FD920E-1CAC-8AD5-F6A7-AFB76C5CF256}"/>
              </a:ext>
            </a:extLst>
          </p:cNvPr>
          <p:cNvSpPr txBox="1"/>
          <p:nvPr/>
        </p:nvSpPr>
        <p:spPr>
          <a:xfrm>
            <a:off x="8370970" y="3777350"/>
            <a:ext cx="3125703" cy="215443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Hamamatsu </a:t>
            </a:r>
            <a:r>
              <a:rPr lang="en-GB" sz="2000" dirty="0" err="1"/>
              <a:t>microfocused</a:t>
            </a:r>
            <a:r>
              <a:rPr lang="en-GB" sz="2000" dirty="0"/>
              <a:t> X-ray tube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40 kV peak voltage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30 </a:t>
            </a:r>
            <a:r>
              <a:rPr lang="en-GB" sz="2000" dirty="0" err="1"/>
              <a:t>uA</a:t>
            </a:r>
            <a:r>
              <a:rPr lang="en-GB" sz="2000" dirty="0"/>
              <a:t> current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Flat field corrected (~ 2 h for each dataset)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/>
          </a:p>
        </p:txBody>
      </p:sp>
      <p:pic>
        <p:nvPicPr>
          <p:cNvPr id="5" name="Imagen 4" descr="Imagen que contiene interior, espejo, lavabo&#10;&#10;Descripción generada automáticamente">
            <a:extLst>
              <a:ext uri="{FF2B5EF4-FFF2-40B4-BE49-F238E27FC236}">
                <a16:creationId xmlns:a16="http://schemas.microsoft.com/office/drawing/2014/main" id="{10E17F0C-FE37-CB1C-6D18-E227FB8AB7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310" t="8269" r="34301" b="-258"/>
          <a:stretch/>
        </p:blipFill>
        <p:spPr>
          <a:xfrm>
            <a:off x="8729913" y="1279796"/>
            <a:ext cx="2763793" cy="2349234"/>
          </a:xfrm>
          <a:prstGeom prst="rect">
            <a:avLst/>
          </a:prstGeom>
        </p:spPr>
      </p:pic>
      <p:pic>
        <p:nvPicPr>
          <p:cNvPr id="8" name="Marcador de posición de imagen 7" descr="Imagen que contiene Esquemático&#10;&#10;Descripción generada automáticamente">
            <a:extLst>
              <a:ext uri="{FF2B5EF4-FFF2-40B4-BE49-F238E27FC236}">
                <a16:creationId xmlns:a16="http://schemas.microsoft.com/office/drawing/2014/main" id="{11536B19-CBFA-29F8-F182-19D9A89023B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981" r="981"/>
          <a:stretch/>
        </p:blipFill>
        <p:spPr>
          <a:xfrm>
            <a:off x="695325" y="1278644"/>
            <a:ext cx="7534192" cy="3760001"/>
          </a:xfrm>
        </p:spPr>
      </p:pic>
    </p:spTree>
    <p:extLst>
      <p:ext uri="{BB962C8B-B14F-4D97-AF65-F5344CB8AC3E}">
        <p14:creationId xmlns:p14="http://schemas.microsoft.com/office/powerpoint/2010/main" val="169346960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C5BAB-31F2-CD4B-A94B-19D600406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/>
              <a:t>Imaging</a:t>
            </a:r>
          </a:p>
        </p:txBody>
      </p:sp>
      <p:sp>
        <p:nvSpPr>
          <p:cNvPr id="13" name="Datumsplatzhalter 12">
            <a:extLst>
              <a:ext uri="{FF2B5EF4-FFF2-40B4-BE49-F238E27FC236}">
                <a16:creationId xmlns:a16="http://schemas.microsoft.com/office/drawing/2014/main" id="{23013C72-5AEC-3D7F-B9DD-59040913516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875837" y="6404573"/>
            <a:ext cx="1620837" cy="144016"/>
          </a:xfrm>
        </p:spPr>
        <p:txBody>
          <a:bodyPr/>
          <a:lstStyle/>
          <a:p>
            <a:r>
              <a:rPr lang="LID4096"/>
              <a:t>15.07.2026</a:t>
            </a:r>
            <a:endParaRPr lang="de-CH"/>
          </a:p>
        </p:txBody>
      </p:sp>
      <p:sp>
        <p:nvSpPr>
          <p:cNvPr id="14" name="Fußzeilenplatzhalter 13">
            <a:extLst>
              <a:ext uri="{FF2B5EF4-FFF2-40B4-BE49-F238E27FC236}">
                <a16:creationId xmlns:a16="http://schemas.microsoft.com/office/drawing/2014/main" id="{0E9973C4-44FD-2BA6-36FD-FAA90684B21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614487" y="6404573"/>
            <a:ext cx="8045451" cy="144016"/>
          </a:xfrm>
        </p:spPr>
        <p:txBody>
          <a:bodyPr/>
          <a:lstStyle/>
          <a:p>
            <a:r>
              <a:rPr lang="de-CH"/>
              <a:t>PSI Center for Photon Science</a:t>
            </a:r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385EF029-1E81-5B55-C105-2464DE146CA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de-CH" smtClean="0"/>
              <a:pPr/>
              <a:t>69</a:t>
            </a:fld>
            <a:endParaRPr lang="de-CH"/>
          </a:p>
        </p:txBody>
      </p:sp>
      <p:pic>
        <p:nvPicPr>
          <p:cNvPr id="8" name="Marcador de posición de imagen 7" descr="Imagen que contiene Esquemático&#10;&#10;Descripción generada automáticamente">
            <a:extLst>
              <a:ext uri="{FF2B5EF4-FFF2-40B4-BE49-F238E27FC236}">
                <a16:creationId xmlns:a16="http://schemas.microsoft.com/office/drawing/2014/main" id="{11536B19-CBFA-29F8-F182-19D9A89023B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981" r="981"/>
          <a:stretch/>
        </p:blipFill>
        <p:spPr>
          <a:xfrm>
            <a:off x="695325" y="1278644"/>
            <a:ext cx="7534192" cy="3760001"/>
          </a:xfrm>
        </p:spPr>
      </p:pic>
      <p:pic>
        <p:nvPicPr>
          <p:cNvPr id="6" name="Imagen 5" descr="Imagen que contiene Logotipo&#10;&#10;Descripción generada automáticamente">
            <a:extLst>
              <a:ext uri="{FF2B5EF4-FFF2-40B4-BE49-F238E27FC236}">
                <a16:creationId xmlns:a16="http://schemas.microsoft.com/office/drawing/2014/main" id="{B80DBD65-2F8F-03CD-2BC8-45D1B8D45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4684" y="1502019"/>
            <a:ext cx="3305175" cy="33147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2D51DC-1B17-572F-2B27-29965320B60E}"/>
              </a:ext>
            </a:extLst>
          </p:cNvPr>
          <p:cNvSpPr txBox="1"/>
          <p:nvPr/>
        </p:nvSpPr>
        <p:spPr>
          <a:xfrm>
            <a:off x="7863821" y="6182647"/>
            <a:ext cx="3632854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GB" sz="1400" dirty="0"/>
              <a:t>See S. Cartier et al, </a:t>
            </a:r>
            <a:r>
              <a:rPr lang="en-GB" sz="1400" dirty="0" err="1"/>
              <a:t>JInst</a:t>
            </a:r>
            <a:r>
              <a:rPr lang="en-GB" sz="1400" dirty="0"/>
              <a:t> (2014) for more details</a:t>
            </a:r>
            <a:endParaRPr lang="de-CH" sz="1400" dirty="0"/>
          </a:p>
        </p:txBody>
      </p:sp>
    </p:spTree>
    <p:extLst>
      <p:ext uri="{BB962C8B-B14F-4D97-AF65-F5344CB8AC3E}">
        <p14:creationId xmlns:p14="http://schemas.microsoft.com/office/powerpoint/2010/main" val="308698972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44AB9-A39C-43D8-AB91-29E7F989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dirty="0"/>
              <a:t>Results Summary</a:t>
            </a:r>
            <a:endParaRPr lang="en-GB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70</a:t>
            </a:fld>
            <a:endParaRPr lang="de-CH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372D152-94EC-85C9-1114-4C989E67B5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0903918"/>
              </p:ext>
            </p:extLst>
          </p:nvPr>
        </p:nvGraphicFramePr>
        <p:xfrm>
          <a:off x="695324" y="1110494"/>
          <a:ext cx="10729265" cy="4406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5853">
                  <a:extLst>
                    <a:ext uri="{9D8B030D-6E8A-4147-A177-3AD203B41FA5}">
                      <a16:colId xmlns:a16="http://schemas.microsoft.com/office/drawing/2014/main" val="364175101"/>
                    </a:ext>
                  </a:extLst>
                </a:gridCol>
                <a:gridCol w="2145853">
                  <a:extLst>
                    <a:ext uri="{9D8B030D-6E8A-4147-A177-3AD203B41FA5}">
                      <a16:colId xmlns:a16="http://schemas.microsoft.com/office/drawing/2014/main" val="482065707"/>
                    </a:ext>
                  </a:extLst>
                </a:gridCol>
                <a:gridCol w="2145853">
                  <a:extLst>
                    <a:ext uri="{9D8B030D-6E8A-4147-A177-3AD203B41FA5}">
                      <a16:colId xmlns:a16="http://schemas.microsoft.com/office/drawing/2014/main" val="1178426707"/>
                    </a:ext>
                  </a:extLst>
                </a:gridCol>
                <a:gridCol w="2145853">
                  <a:extLst>
                    <a:ext uri="{9D8B030D-6E8A-4147-A177-3AD203B41FA5}">
                      <a16:colId xmlns:a16="http://schemas.microsoft.com/office/drawing/2014/main" val="3588101837"/>
                    </a:ext>
                  </a:extLst>
                </a:gridCol>
                <a:gridCol w="2145853">
                  <a:extLst>
                    <a:ext uri="{9D8B030D-6E8A-4147-A177-3AD203B41FA5}">
                      <a16:colId xmlns:a16="http://schemas.microsoft.com/office/drawing/2014/main" val="2665798565"/>
                    </a:ext>
                  </a:extLst>
                </a:gridCol>
              </a:tblGrid>
              <a:tr h="734456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Leakage Current Per Pixel [</a:t>
                      </a:r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pA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]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Noise [keV]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b="1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μ</a:t>
                      </a:r>
                      <a:r>
                        <a:rPr lang="en-GB" b="1" baseline="-2500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e</a:t>
                      </a:r>
                      <a:r>
                        <a:rPr lang="el-GR" b="1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∙τ</a:t>
                      </a:r>
                      <a:r>
                        <a:rPr lang="en-GB" b="1" baseline="-2500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e</a:t>
                      </a:r>
                      <a:endParaRPr lang="en-GB" b="1" dirty="0">
                        <a:solidFill>
                          <a:schemeClr val="tx1"/>
                        </a:solidFill>
                        <a:latin typeface="Aptos" panose="020B0004020202020204" pitchFamily="34" charset="0"/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[x10</a:t>
                      </a:r>
                      <a:r>
                        <a:rPr lang="en-GB" b="1" baseline="3000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-3 </a:t>
                      </a:r>
                      <a:r>
                        <a:rPr lang="en-GB" b="1" baseline="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cm</a:t>
                      </a:r>
                      <a:r>
                        <a:rPr lang="en-GB" b="1" baseline="3000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2</a:t>
                      </a:r>
                      <a:r>
                        <a:rPr lang="en-GB" b="1" baseline="0" dirty="0">
                          <a:solidFill>
                            <a:schemeClr val="tx1"/>
                          </a:solidFill>
                          <a:latin typeface="Aptos" panose="020B0004020202020204" pitchFamily="34" charset="0"/>
                        </a:rPr>
                        <a:t>/V]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Energy Resolution at 60 keV [%]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1321362"/>
                  </a:ext>
                </a:extLst>
              </a:tr>
              <a:tr h="734456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Silicon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~ 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0.23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&gt; 1 **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Can’t detect</a:t>
                      </a:r>
                    </a:p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60 keV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944958"/>
                  </a:ext>
                </a:extLst>
              </a:tr>
              <a:tr h="734456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CZT</a:t>
                      </a:r>
                    </a:p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High Flux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0.18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0.28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5.8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8990678"/>
                  </a:ext>
                </a:extLst>
              </a:tr>
              <a:tr h="734456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CZT</a:t>
                      </a:r>
                    </a:p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Spectroscopic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0.49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0.29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14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6.5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9722041"/>
                  </a:ext>
                </a:extLst>
              </a:tr>
              <a:tr h="734456"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CdTe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Schottkey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~ 0.76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~ 0.5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1.9 *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5.6 *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2483877"/>
                  </a:ext>
                </a:extLst>
              </a:tr>
              <a:tr h="734456"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GaAs:Cr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190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0.41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0.39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4.68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464003"/>
                  </a:ext>
                </a:extLst>
              </a:tr>
            </a:tbl>
          </a:graphicData>
        </a:graphic>
      </p:graphicFrame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647FC27-6347-7ECE-7E70-CC45DBDC5B36}"/>
              </a:ext>
            </a:extLst>
          </p:cNvPr>
          <p:cNvSpPr txBox="1">
            <a:spLocks/>
          </p:cNvSpPr>
          <p:nvPr/>
        </p:nvSpPr>
        <p:spPr>
          <a:xfrm>
            <a:off x="8184232" y="5603490"/>
            <a:ext cx="3240359" cy="56181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r">
              <a:buFont typeface="Arial" panose="020B0604020202020204" pitchFamily="34" charset="0"/>
              <a:buChar char="•"/>
            </a:pPr>
            <a:r>
              <a:rPr lang="en-GB" sz="1400" dirty="0"/>
              <a:t>* Measured with Time-</a:t>
            </a:r>
            <a:r>
              <a:rPr lang="en-GB" sz="1400" dirty="0" err="1"/>
              <a:t>Pix</a:t>
            </a:r>
            <a:r>
              <a:rPr lang="en-GB" sz="1400" dirty="0"/>
              <a:t> rather than JUNGFRAU [11] </a:t>
            </a:r>
          </a:p>
          <a:p>
            <a:pPr algn="r">
              <a:buFont typeface="Arial" panose="020B0604020202020204" pitchFamily="34" charset="0"/>
              <a:buChar char="•"/>
            </a:pPr>
            <a:r>
              <a:rPr lang="en-GB" sz="1400" dirty="0"/>
              <a:t>** For both electrons and holes</a:t>
            </a:r>
            <a:endParaRPr lang="de-CH" sz="1400" dirty="0"/>
          </a:p>
        </p:txBody>
      </p:sp>
    </p:spTree>
    <p:extLst>
      <p:ext uri="{BB962C8B-B14F-4D97-AF65-F5344CB8AC3E}">
        <p14:creationId xmlns:p14="http://schemas.microsoft.com/office/powerpoint/2010/main" val="191968751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B46D4CA-3A2C-4D31-81D9-FCE07D6BA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/>
              <a:t>15.07.2026</a:t>
            </a:r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2AAF9BD-D9A1-45DA-A63F-A9AFDC2F7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PSI Center for Photon Science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6EBFCF1-2587-4BC9-A56B-8BCD854D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71</a:t>
            </a:fld>
            <a:endParaRPr lang="de-CH" dirty="0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C9D80A47-E4D1-5FEA-944B-B6E930409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en-GB" noProof="0" dirty="0"/>
              <a:t>Papers</a:t>
            </a:r>
          </a:p>
        </p:txBody>
      </p:sp>
      <p:sp>
        <p:nvSpPr>
          <p:cNvPr id="19" name="Inhaltsplatzhalter 2">
            <a:extLst>
              <a:ext uri="{FF2B5EF4-FFF2-40B4-BE49-F238E27FC236}">
                <a16:creationId xmlns:a16="http://schemas.microsoft.com/office/drawing/2014/main" id="{5E23168B-66A1-D587-9DE1-ED22D513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341" y="1628800"/>
            <a:ext cx="4104531" cy="4824637"/>
          </a:xfrm>
        </p:spPr>
        <p:txBody>
          <a:bodyPr/>
          <a:lstStyle/>
          <a:p>
            <a:pPr algn="l"/>
            <a:r>
              <a:rPr lang="en-GB" b="1" dirty="0" err="1"/>
              <a:t>GaAs:Cr</a:t>
            </a:r>
            <a:endParaRPr lang="en-GB" b="1" dirty="0"/>
          </a:p>
          <a:p>
            <a:pPr algn="l"/>
            <a:r>
              <a:rPr lang="en-GB" sz="2000" dirty="0"/>
              <a:t>D. </a:t>
            </a:r>
            <a:r>
              <a:rPr lang="en-GB" sz="2000" dirty="0" err="1"/>
              <a:t>Greiffenberg</a:t>
            </a:r>
            <a:r>
              <a:rPr lang="en-GB" sz="2000" dirty="0"/>
              <a:t> et al., </a:t>
            </a:r>
            <a:r>
              <a:rPr lang="en-GB" sz="2000" dirty="0" err="1"/>
              <a:t>JInst</a:t>
            </a:r>
            <a:r>
              <a:rPr lang="en-GB" sz="2000" dirty="0"/>
              <a:t>, (2017)</a:t>
            </a:r>
          </a:p>
          <a:p>
            <a:pPr algn="l"/>
            <a:r>
              <a:rPr lang="en-GB" sz="2000" dirty="0"/>
              <a:t>D. </a:t>
            </a:r>
            <a:r>
              <a:rPr lang="en-GB" sz="2000" dirty="0" err="1"/>
              <a:t>Greiffenberg</a:t>
            </a:r>
            <a:r>
              <a:rPr lang="en-GB" sz="2000" dirty="0"/>
              <a:t> et al., Sensors (2021)</a:t>
            </a:r>
          </a:p>
          <a:p>
            <a:pPr algn="l"/>
            <a:endParaRPr lang="en-GB" dirty="0"/>
          </a:p>
          <a:p>
            <a:pPr algn="l"/>
            <a:r>
              <a:rPr lang="en-GB" b="1" dirty="0" err="1"/>
              <a:t>CdTe</a:t>
            </a:r>
            <a:endParaRPr lang="en-GB" b="1" dirty="0"/>
          </a:p>
          <a:p>
            <a:pPr algn="l"/>
            <a:r>
              <a:rPr lang="en-GB" sz="2000" dirty="0"/>
              <a:t>M . Markus et al., </a:t>
            </a:r>
            <a:r>
              <a:rPr lang="en-GB" sz="2000" dirty="0" err="1"/>
              <a:t>JInst</a:t>
            </a:r>
            <a:r>
              <a:rPr lang="en-GB" sz="2000" dirty="0"/>
              <a:t> (2022)</a:t>
            </a:r>
          </a:p>
          <a:p>
            <a:pPr algn="l"/>
            <a:endParaRPr lang="en-GB" sz="2000" dirty="0"/>
          </a:p>
          <a:p>
            <a:pPr algn="l"/>
            <a:r>
              <a:rPr lang="en-GB" b="1" dirty="0"/>
              <a:t>Signal Stability </a:t>
            </a:r>
          </a:p>
          <a:p>
            <a:pPr algn="l"/>
            <a:r>
              <a:rPr lang="en-GB" sz="2000" dirty="0"/>
              <a:t>D. </a:t>
            </a:r>
            <a:r>
              <a:rPr lang="en-GB" sz="2000" dirty="0" err="1"/>
              <a:t>Greiffenberg</a:t>
            </a:r>
            <a:r>
              <a:rPr lang="en-GB" sz="2000" dirty="0"/>
              <a:t> et al. </a:t>
            </a:r>
            <a:r>
              <a:rPr lang="en-GB" sz="2000" dirty="0" err="1"/>
              <a:t>Jinst</a:t>
            </a:r>
            <a:r>
              <a:rPr lang="en-GB" sz="2000" dirty="0"/>
              <a:t> (2025)</a:t>
            </a:r>
            <a:endParaRPr lang="de-CH" sz="2000" dirty="0"/>
          </a:p>
        </p:txBody>
      </p:sp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1E46CB56-460F-8115-AB36-23251D466122}"/>
              </a:ext>
            </a:extLst>
          </p:cNvPr>
          <p:cNvSpPr txBox="1">
            <a:spLocks/>
          </p:cNvSpPr>
          <p:nvPr/>
        </p:nvSpPr>
        <p:spPr>
          <a:xfrm>
            <a:off x="6672064" y="1628800"/>
            <a:ext cx="4104531" cy="48246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Afterglow</a:t>
            </a:r>
          </a:p>
          <a:p>
            <a:r>
              <a:rPr lang="en-GB" dirty="0"/>
              <a:t>Coming </a:t>
            </a:r>
            <a:r>
              <a:rPr lang="en-GB" dirty="0" err="1"/>
              <a:t>Soon</a:t>
            </a:r>
            <a:r>
              <a:rPr lang="en-GB" baseline="30000" dirty="0" err="1"/>
              <a:t>TM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CZT</a:t>
            </a:r>
          </a:p>
          <a:p>
            <a:r>
              <a:rPr lang="en-GB" dirty="0"/>
              <a:t>Coming </a:t>
            </a:r>
            <a:r>
              <a:rPr lang="en-GB" dirty="0" err="1"/>
              <a:t>Soon</a:t>
            </a:r>
            <a:r>
              <a:rPr lang="en-GB" baseline="30000" dirty="0" err="1"/>
              <a:t>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07191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13B52A-BF78-71F3-A014-3E0E0CE8374A}"/>
              </a:ext>
            </a:extLst>
          </p:cNvPr>
          <p:cNvSpPr/>
          <p:nvPr/>
        </p:nvSpPr>
        <p:spPr>
          <a:xfrm>
            <a:off x="47328" y="-13033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 err="1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5033862-4817-351B-34BD-ABADF5F014B3}"/>
              </a:ext>
            </a:extLst>
          </p:cNvPr>
          <p:cNvGrpSpPr/>
          <p:nvPr/>
        </p:nvGrpSpPr>
        <p:grpSpPr>
          <a:xfrm>
            <a:off x="2994538" y="517403"/>
            <a:ext cx="6202924" cy="1762455"/>
            <a:chOff x="7362013" y="74340"/>
            <a:chExt cx="6202924" cy="1762455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BEAFD181-F3CF-294F-1A98-47D7A74E452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362013" y="74340"/>
              <a:ext cx="2338236" cy="1762455"/>
            </a:xfrm>
            <a:prstGeom prst="rect">
              <a:avLst/>
            </a:prstGeom>
          </p:spPr>
        </p:pic>
        <p:sp>
          <p:nvSpPr>
            <p:cNvPr id="34" name="Text Box 1">
              <a:extLst>
                <a:ext uri="{FF2B5EF4-FFF2-40B4-BE49-F238E27FC236}">
                  <a16:creationId xmlns:a16="http://schemas.microsoft.com/office/drawing/2014/main" id="{CA564F42-9EE2-13ED-37E4-CB6F717E4E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00073" y="74340"/>
              <a:ext cx="4264864" cy="15468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  <a:r>
                <a:rPr kumimoji="0" lang="en-US" altLang="de-DE" sz="2400" b="1" i="0" u="none" strike="noStrike" cap="none" normalizeH="0" baseline="3000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st</a:t>
              </a:r>
              <a: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 Joint X-ray Sensor Workshop</a:t>
              </a:r>
              <a:b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From Soft to Hard X-rays</a:t>
              </a:r>
            </a:p>
            <a:p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de-DE" sz="2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ETH Zurich (Switzerland)</a:t>
              </a:r>
              <a:br>
                <a:rPr lang="en-US" altLang="de-DE" sz="2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US" altLang="de-DE" sz="2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12.-16. January 2026</a:t>
              </a:r>
              <a:endParaRPr kumimoji="0" lang="en-US" altLang="de-DE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9CB61B6-1F0B-5F5B-A0E3-D0347958D6DF}"/>
              </a:ext>
            </a:extLst>
          </p:cNvPr>
          <p:cNvGrpSpPr/>
          <p:nvPr/>
        </p:nvGrpSpPr>
        <p:grpSpPr>
          <a:xfrm>
            <a:off x="263352" y="2402331"/>
            <a:ext cx="5281200" cy="2754861"/>
            <a:chOff x="263352" y="2132857"/>
            <a:chExt cx="5281200" cy="2754861"/>
          </a:xfrm>
        </p:grpSpPr>
        <p:pic>
          <p:nvPicPr>
            <p:cNvPr id="28" name="Picture 1">
              <a:extLst>
                <a:ext uri="{FF2B5EF4-FFF2-40B4-BE49-F238E27FC236}">
                  <a16:creationId xmlns:a16="http://schemas.microsoft.com/office/drawing/2014/main" id="{B5CE8953-CD06-9CFD-86D2-458DB8AC74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550" r="11092"/>
            <a:stretch>
              <a:fillRect/>
            </a:stretch>
          </p:blipFill>
          <p:spPr bwMode="auto">
            <a:xfrm>
              <a:off x="1224205" y="2132857"/>
              <a:ext cx="3359495" cy="1080120"/>
            </a:xfrm>
            <a:prstGeom prst="rect">
              <a:avLst/>
            </a:prstGeom>
            <a:noFill/>
          </p:spPr>
        </p:pic>
        <p:sp>
          <p:nvSpPr>
            <p:cNvPr id="29" name="Text Box 2">
              <a:extLst>
                <a:ext uri="{FF2B5EF4-FFF2-40B4-BE49-F238E27FC236}">
                  <a16:creationId xmlns:a16="http://schemas.microsoft.com/office/drawing/2014/main" id="{39FA5C6A-C984-468E-7B70-43ABFAE1EA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3352" y="3157094"/>
              <a:ext cx="5281200" cy="1730624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0" rIns="91440" bIns="0" numCol="1" anchor="t" anchorCtr="0" compatLnSpc="1">
              <a:prstTxWarp prst="textNoShape">
                <a:avLst/>
              </a:prstTxWarp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R="0" lvl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>
                  <a:tab pos="457200" algn="l"/>
                </a:tabLst>
              </a:pPr>
              <a: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FF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Bridging Science and Detection Technology for Soft X-ray </a:t>
              </a:r>
              <a:r>
                <a:rPr kumimoji="0" lang="en-US" altLang="de-DE" sz="2400" b="1" i="0" u="none" strike="noStrike" kern="200" cap="none" normalizeH="0" dirty="0">
                  <a:ln>
                    <a:noFill/>
                  </a:ln>
                  <a:solidFill>
                    <a:srgbClr val="FF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Applications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ADD8FEC-D932-6C31-FA3B-7CF60B58392A}"/>
              </a:ext>
            </a:extLst>
          </p:cNvPr>
          <p:cNvGrpSpPr/>
          <p:nvPr/>
        </p:nvGrpSpPr>
        <p:grpSpPr>
          <a:xfrm>
            <a:off x="6650826" y="2402331"/>
            <a:ext cx="5281264" cy="2754861"/>
            <a:chOff x="6650826" y="2132857"/>
            <a:chExt cx="5281264" cy="2754861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5BB3C200-646A-5139-569A-83D74E07E04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6038"/>
            <a:stretch>
              <a:fillRect/>
            </a:stretch>
          </p:blipFill>
          <p:spPr bwMode="auto">
            <a:xfrm>
              <a:off x="7975680" y="2132857"/>
              <a:ext cx="2631556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 Box 2">
              <a:extLst>
                <a:ext uri="{FF2B5EF4-FFF2-40B4-BE49-F238E27FC236}">
                  <a16:creationId xmlns:a16="http://schemas.microsoft.com/office/drawing/2014/main" id="{0602D566-4D49-76CB-B47A-66C4382E0D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50826" y="3157094"/>
              <a:ext cx="5281264" cy="1730624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0" rIns="91440" bIns="0" numCol="1" anchor="t" anchorCtr="0" compatLnSpc="1">
              <a:prstTxWarp prst="textNoShape">
                <a:avLst/>
              </a:prstTxWarp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4572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R="0" lvl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>
                  <a:tab pos="457200" algn="l"/>
                </a:tabLst>
              </a:pPr>
              <a:r>
                <a:rPr kumimoji="0" lang="en-US" altLang="de-DE" sz="2400" b="1" i="0" u="none" strike="noStrike" cap="none" normalizeH="0" baseline="0" dirty="0">
                  <a:ln>
                    <a:noFill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High-Z Pixel Array Detectors for Photon Science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DEEF291-7195-A39D-1FA6-18434A3BDB63}"/>
              </a:ext>
            </a:extLst>
          </p:cNvPr>
          <p:cNvGrpSpPr/>
          <p:nvPr/>
        </p:nvGrpSpPr>
        <p:grpSpPr>
          <a:xfrm>
            <a:off x="2620022" y="5043408"/>
            <a:ext cx="6955334" cy="1337920"/>
            <a:chOff x="2385548" y="5261736"/>
            <a:chExt cx="6955334" cy="1337920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F405C6F-BCAE-DC9C-222E-053F196AFB10}"/>
                </a:ext>
              </a:extLst>
            </p:cNvPr>
            <p:cNvSpPr txBox="1"/>
            <p:nvPr/>
          </p:nvSpPr>
          <p:spPr>
            <a:xfrm>
              <a:off x="2385548" y="5361310"/>
              <a:ext cx="5760640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de-DE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Webpage:  </a:t>
              </a:r>
              <a:br>
                <a:rPr kumimoji="0" lang="en-US" altLang="de-DE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US" altLang="de-DE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hlinkClick r:id="rId6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https://indico.psi.ch/e/XRaySensors2026</a:t>
              </a:r>
              <a:endParaRPr kumimoji="0" lang="en-US" altLang="de-DE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7528CE45-4158-B96F-DBA5-71A3C322358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02962" y="5261736"/>
              <a:ext cx="1337920" cy="1337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B927E16-FD2C-0863-D736-D4377F9E5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72</a:t>
            </a:fld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137A8-E0DE-8F0D-4573-5260B70D7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LID4096" noProof="0"/>
              <a:t>15.07.2026</a:t>
            </a:r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3851D-A767-8F35-38AD-0B991190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PSI Center for Photon Science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19653297"/>
      </p:ext>
    </p:extLst>
  </p:cSld>
  <p:clrMapOvr>
    <a:masterClrMapping/>
  </p:clrMapOvr>
</p:sld>
</file>

<file path=ppt/theme/theme1.xml><?xml version="1.0" encoding="utf-8"?>
<a:theme xmlns:a="http://schemas.openxmlformats.org/drawingml/2006/main" name="Benutzerdefiniertes Design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A0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 PSI CPS V8" id="{60DDCA37-A5CA-4154-8A04-26FD2C76E200}" vid="{8247A4F9-EBED-457E-B191-EE93C80CA4F5}"/>
    </a:ext>
  </a:extLst>
</a:theme>
</file>

<file path=ppt/theme/theme2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E594130A2AF244FBF3F304D904ED593" ma:contentTypeVersion="18" ma:contentTypeDescription="Ein neues Dokument erstellen." ma:contentTypeScope="" ma:versionID="9c227ad3ab8d826471e210bb857ebfda">
  <xsd:schema xmlns:xsd="http://www.w3.org/2001/XMLSchema" xmlns:xs="http://www.w3.org/2001/XMLSchema" xmlns:p="http://schemas.microsoft.com/office/2006/metadata/properties" xmlns:ns2="c9077d15-72ed-4fec-bcfe-3472729e9195" xmlns:ns3="bc24777f-78b6-4f3c-a73a-d5fa08e4d537" targetNamespace="http://schemas.microsoft.com/office/2006/metadata/properties" ma:root="true" ma:fieldsID="2a0acd45fe6cc66a06723547185abeb0" ns2:_="" ns3:_="">
    <xsd:import namespace="c9077d15-72ed-4fec-bcfe-3472729e9195"/>
    <xsd:import namespace="bc24777f-78b6-4f3c-a73a-d5fa08e4d53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077d15-72ed-4fec-bcfe-3472729e91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Bildmarkierungen" ma:readOnly="false" ma:fieldId="{5cf76f15-5ced-4ddc-b409-7134ff3c332f}" ma:taxonomyMulti="true" ma:sspId="7fbe3b91-0d7a-4fca-85de-75d49bc052c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4777f-78b6-4f3c-a73a-d5fa08e4d537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523888c3-3691-4ee2-9093-74875a1c94d8}" ma:internalName="TaxCatchAll" ma:showField="CatchAllData" ma:web="bc24777f-78b6-4f3c-a73a-d5fa08e4d53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c24777f-78b6-4f3c-a73a-d5fa08e4d537" xsi:nil="true"/>
    <lcf76f155ced4ddcb4097134ff3c332f xmlns="c9077d15-72ed-4fec-bcfe-3472729e9195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B6B7BE2-63AD-4C37-AC44-F0E4FC348E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B9C8326-17BB-45BD-9C1C-A05512924E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077d15-72ed-4fec-bcfe-3472729e9195"/>
    <ds:schemaRef ds:uri="bc24777f-78b6-4f3c-a73a-d5fa08e4d5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26B806-0237-4942-A1FD-5C97285908C2}">
  <ds:schemaRefs>
    <ds:schemaRef ds:uri="http://schemas.microsoft.com/office/2006/documentManagement/types"/>
    <ds:schemaRef ds:uri="http://purl.org/dc/elements/1.1/"/>
    <ds:schemaRef ds:uri="http://www.w3.org/XML/1998/namespace"/>
    <ds:schemaRef ds:uri="bc24777f-78b6-4f3c-a73a-d5fa08e4d537"/>
    <ds:schemaRef ds:uri="http://purl.org/dc/terms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c9077d15-72ed-4fec-bcfe-3472729e919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20250506_GroupMeeting</Template>
  <TotalTime>0</TotalTime>
  <Words>5668</Words>
  <Application>Microsoft Office PowerPoint</Application>
  <PresentationFormat>Widescreen</PresentationFormat>
  <Paragraphs>1204</Paragraphs>
  <Slides>72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5" baseType="lpstr">
      <vt:lpstr>Aptos</vt:lpstr>
      <vt:lpstr>Arial</vt:lpstr>
      <vt:lpstr>Arial Narrow</vt:lpstr>
      <vt:lpstr>Calibri</vt:lpstr>
      <vt:lpstr>Cambria Math</vt:lpstr>
      <vt:lpstr>Franklin Gothic Book</vt:lpstr>
      <vt:lpstr>Palatino Linotype</vt:lpstr>
      <vt:lpstr>Rockwell</vt:lpstr>
      <vt:lpstr>Symbol</vt:lpstr>
      <vt:lpstr>Times</vt:lpstr>
      <vt:lpstr>Wingdings</vt:lpstr>
      <vt:lpstr>Wingdings 3</vt:lpstr>
      <vt:lpstr>Benutzerdefiniertes Design</vt:lpstr>
      <vt:lpstr>Detector Development &amp; High-Z Sensor Characterisation at PSI</vt:lpstr>
      <vt:lpstr>PowerPoint Presentation</vt:lpstr>
      <vt:lpstr>The Paul Scherrer Institut</vt:lpstr>
      <vt:lpstr>Swiss Light Source 1.0 (SLS)</vt:lpstr>
      <vt:lpstr>From SLS1.0 to SLS2.0</vt:lpstr>
      <vt:lpstr>Swiss Fast Electron Laser (SwissFEL)</vt:lpstr>
      <vt:lpstr>Photon Science Applications</vt:lpstr>
      <vt:lpstr>Detector Requirements</vt:lpstr>
      <vt:lpstr>We’ve already come a long way…</vt:lpstr>
      <vt:lpstr>Hybrid detectors – A step forward</vt:lpstr>
      <vt:lpstr>Readout Modes</vt:lpstr>
      <vt:lpstr>Readout Modes</vt:lpstr>
      <vt:lpstr>PSI Detector portfolio</vt:lpstr>
      <vt:lpstr>(Almost) Everything in-house</vt:lpstr>
      <vt:lpstr>The JUNGFRAU ASIC</vt:lpstr>
      <vt:lpstr>The JUNGFRAU ASIC</vt:lpstr>
      <vt:lpstr>Upgraded Light Sources: Many More Photons!</vt:lpstr>
      <vt:lpstr>Upgraded Light Sources: Many More Photons!</vt:lpstr>
      <vt:lpstr>PSI Detector portfolio</vt:lpstr>
      <vt:lpstr>Silicon has limits</vt:lpstr>
      <vt:lpstr>Frontiers of Photon Detectors</vt:lpstr>
      <vt:lpstr>PowerPoint Presentation</vt:lpstr>
      <vt:lpstr>The Need For A New Material</vt:lpstr>
      <vt:lpstr>PowerPoint Presentation</vt:lpstr>
      <vt:lpstr>Material Properties</vt:lpstr>
      <vt:lpstr>CZT</vt:lpstr>
      <vt:lpstr>CZT Variants</vt:lpstr>
      <vt:lpstr>Dark Frame</vt:lpstr>
      <vt:lpstr>Leakage Current</vt:lpstr>
      <vt:lpstr>Noise</vt:lpstr>
      <vt:lpstr>Am241 Spectra</vt:lpstr>
      <vt:lpstr>Hecht Scans</vt:lpstr>
      <vt:lpstr>Charge Collection Efficiency</vt:lpstr>
      <vt:lpstr>GaAs:Cr</vt:lpstr>
      <vt:lpstr>Dark Current, Noise &amp; Dynamic Range</vt:lpstr>
      <vt:lpstr>Mo Fluorescence Flat Field</vt:lpstr>
      <vt:lpstr>Energy Resolution</vt:lpstr>
      <vt:lpstr>Hecht Measurements</vt:lpstr>
      <vt:lpstr>Interpolation with GaAs</vt:lpstr>
      <vt:lpstr>High-Z Discussion</vt:lpstr>
      <vt:lpstr>Afterglow</vt:lpstr>
      <vt:lpstr>Which Material Wins?</vt:lpstr>
      <vt:lpstr>PowerPoint Presentation</vt:lpstr>
      <vt:lpstr>New CZT Assemblies</vt:lpstr>
      <vt:lpstr>Further Characterisation Planned</vt:lpstr>
      <vt:lpstr>Medical Applications</vt:lpstr>
      <vt:lpstr>Medical Applications</vt:lpstr>
      <vt:lpstr>Astronomy Applications</vt:lpstr>
      <vt:lpstr>Astronomy Applications</vt:lpstr>
      <vt:lpstr>Outlook and Summary</vt:lpstr>
      <vt:lpstr>Summary</vt:lpstr>
      <vt:lpstr>Thank You!</vt:lpstr>
      <vt:lpstr>References</vt:lpstr>
      <vt:lpstr>References</vt:lpstr>
      <vt:lpstr>Extra Slides</vt:lpstr>
      <vt:lpstr>Photon Science Applications</vt:lpstr>
      <vt:lpstr>More Material Properties</vt:lpstr>
      <vt:lpstr>I-V Characteristics</vt:lpstr>
      <vt:lpstr>Leakage Current</vt:lpstr>
      <vt:lpstr>Scratches</vt:lpstr>
      <vt:lpstr># Clusters From Calibration</vt:lpstr>
      <vt:lpstr>Energy Resolution</vt:lpstr>
      <vt:lpstr>Interpolation with CZT</vt:lpstr>
      <vt:lpstr>A Minor Blemish…</vt:lpstr>
      <vt:lpstr>IT Scan</vt:lpstr>
      <vt:lpstr>Hecht Measurements</vt:lpstr>
      <vt:lpstr>Interpolation with GaAs</vt:lpstr>
      <vt:lpstr>Imaging</vt:lpstr>
      <vt:lpstr>Imaging</vt:lpstr>
      <vt:lpstr>Results Summary</vt:lpstr>
      <vt:lpstr>Papers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High-Z: CZT</dc:title>
  <dc:creator>Mulvey Jonathan Franklin</dc:creator>
  <dc:description>erstellt durch Vorlagenbauer.ch</dc:description>
  <cp:lastModifiedBy>Mulvey, Jonathan Franklin</cp:lastModifiedBy>
  <cp:revision>113</cp:revision>
  <dcterms:created xsi:type="dcterms:W3CDTF">2025-05-05T17:08:50Z</dcterms:created>
  <dcterms:modified xsi:type="dcterms:W3CDTF">2026-07-15T08:47:49Z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0x0101000E594130A2AF244FBF3F304D904ED593</vt:lpwstr>
  </property>
  <property fmtid="{D5CDD505-2E9C-101B-9397-08002B2CF9AE}" pid="3" name="MediaServiceImageTags">
    <vt:lpwstr/>
  </property>
</Properties>
</file>