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700" r:id="rId2"/>
  </p:sldMasterIdLst>
  <p:notesMasterIdLst>
    <p:notesMasterId r:id="rId26"/>
  </p:notesMasterIdLst>
  <p:sldIdLst>
    <p:sldId id="257" r:id="rId3"/>
    <p:sldId id="267" r:id="rId4"/>
    <p:sldId id="264" r:id="rId5"/>
    <p:sldId id="289" r:id="rId6"/>
    <p:sldId id="3579" r:id="rId7"/>
    <p:sldId id="3585" r:id="rId8"/>
    <p:sldId id="3580" r:id="rId9"/>
    <p:sldId id="3581" r:id="rId10"/>
    <p:sldId id="3582" r:id="rId11"/>
    <p:sldId id="3583" r:id="rId12"/>
    <p:sldId id="3584" r:id="rId13"/>
    <p:sldId id="811" r:id="rId14"/>
    <p:sldId id="278" r:id="rId15"/>
    <p:sldId id="277" r:id="rId16"/>
    <p:sldId id="284" r:id="rId17"/>
    <p:sldId id="280" r:id="rId18"/>
    <p:sldId id="281" r:id="rId19"/>
    <p:sldId id="288" r:id="rId20"/>
    <p:sldId id="283" r:id="rId21"/>
    <p:sldId id="290" r:id="rId22"/>
    <p:sldId id="273" r:id="rId23"/>
    <p:sldId id="286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DF8"/>
    <a:srgbClr val="003088"/>
    <a:srgbClr val="F08900"/>
    <a:srgbClr val="FF6900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6"/>
    <p:restoredTop sz="94512"/>
  </p:normalViewPr>
  <p:slideViewPr>
    <p:cSldViewPr snapToGrid="0" snapToObjects="1">
      <p:cViewPr varScale="1">
        <p:scale>
          <a:sx n="107" d="100"/>
          <a:sy n="107" d="100"/>
        </p:scale>
        <p:origin x="1264" y="16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11/18/25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81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48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226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64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35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45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20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81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6ADFA-EACC-45D1-9D83-A46BDF911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DF7153-07C8-23F1-FE5D-262D9BD04D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BA389-721E-8270-2B1C-3F3C413F7F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Much of our operation is linked into the UK PPAN program and thus defined by Programs directorate spending with advice from Science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9C93D-F6F3-59B7-053A-D8F0AA57BD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48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replace photo with one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image to the back so that the geometric overlay re-appears over the image. Remember to delete the image credit if using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57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Did I spell Mages right?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0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249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C4C8E-A879-7C8B-911C-3B172CD5F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55DDF2-567B-AFA2-3ABC-3362B974F9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1F8108-9D72-A6EC-9243-2C4C194D45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B7C43-859B-3EC0-C1FB-BC8065B490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86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5D7D1-1DC2-B1C5-A697-9B9A8C3CC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B49DA2-C687-700A-D9B7-0609986EDF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521D2E-E739-985F-0ED9-8C491BD0FB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B3E16-7252-5B20-4FAF-C66127D6F9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819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A8DDF-6E42-05B4-41B7-B7A9F23FB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6275D4-C732-42A8-BFE6-D702767891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404825-159E-9FF7-F34B-C81BFB953B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CFB44-B47B-6559-1AAC-734CCDEDB7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891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4B46A-B1A4-690D-27A7-A6A86A04D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4E3661-926C-F22A-D6E9-4708C0833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AEA067-EFBC-FA56-2C74-BBBA84231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4B0F8-1D4A-8ADD-DE79-E665E7CF98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64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41F15-1B65-23A7-1D69-EB91838E9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6AE602-0CFD-2C0C-38D6-8ED9B3784B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A3E76E-250B-1D15-FFA8-E3C63E5BC4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A22C2-CBE8-687E-A4B8-64C60E6D28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500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86BDC-917A-F0DB-7439-710751273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A66880-8E08-E644-BF28-8F3FC4EAC5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D67B34-61D7-06E0-1246-7AC314324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F6534-5214-3898-C22C-A5B45E4A74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06608-BEB7-43A0-AAC0-B41AD3E40D1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43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791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 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9BDDF-4ECD-1048-9A81-C6320609F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000" y="306001"/>
            <a:ext cx="11532783" cy="2590873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8786"/>
              </a:lnSpc>
              <a:defRPr sz="8987" b="0" i="0" cap="all" baseline="0">
                <a:solidFill>
                  <a:schemeClr val="accent2"/>
                </a:solidFill>
                <a:latin typeface="TWK Everett Medium" panose="020B0204000000000000" pitchFamily="34" charset="77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2F82C-6341-524E-98C2-4DC3E21FF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12749" y="6003774"/>
            <a:ext cx="2743200" cy="620309"/>
          </a:xfrm>
        </p:spPr>
        <p:txBody>
          <a:bodyPr lIns="0" tIns="0" rIns="0" bIns="0" anchor="b">
            <a:noAutofit/>
          </a:bodyPr>
          <a:lstStyle>
            <a:lvl1pPr algn="r">
              <a:defRPr sz="2995" spc="-100" baseline="0">
                <a:solidFill>
                  <a:schemeClr val="accent2"/>
                </a:solidFill>
                <a:latin typeface="TWK Everett" panose="020B0204000000000000" pitchFamily="34" charset="77"/>
              </a:defRPr>
            </a:lvl1pPr>
          </a:lstStyle>
          <a:p>
            <a:r>
              <a:rPr lang="en-GB" dirty="0"/>
              <a:t>15.10.2021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B3B65B-639C-0F48-8AA5-20834D72B8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06003" y="6264001"/>
            <a:ext cx="1835995" cy="28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621" y="0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  <p:sldLayoutId id="2147483715" r:id="rId13"/>
    <p:sldLayoutId id="214748371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erence.ippp.dur.ac.uk/event/1372/" TargetMode="External"/><Relationship Id="rId2" Type="http://schemas.openxmlformats.org/officeDocument/2006/relationships/hyperlink" Target="https://indico.stfc.ac.uk/event/1058/" TargetMode="Externa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oulby.stfc.ac.uk/Pages/home.aspx" TargetMode="External"/><Relationship Id="rId3" Type="http://schemas.openxmlformats.org/officeDocument/2006/relationships/hyperlink" Target="https://www.clf.stfc.ac.uk/Pages/home.aspx" TargetMode="External"/><Relationship Id="rId7" Type="http://schemas.openxmlformats.org/officeDocument/2006/relationships/hyperlink" Target="https://www.ppd.stfc.ac.uk/Pages/home.aspx" TargetMode="External"/><Relationship Id="rId12" Type="http://schemas.openxmlformats.org/officeDocument/2006/relationships/hyperlink" Target="https://www.ukri.org/who-we-are/stfc/facilities/royal-observatory-edinburgh/uk-astronomy-technology-centre/" TargetMode="External"/><Relationship Id="rId2" Type="http://schemas.openxmlformats.org/officeDocument/2006/relationships/hyperlink" Target="https://www.astec.stfc.ac.uk/Pages/home.aspx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nqcc.ac.uk/" TargetMode="External"/><Relationship Id="rId11" Type="http://schemas.openxmlformats.org/officeDocument/2006/relationships/hyperlink" Target="https://www.technology.stfc.ac.uk/Pages/Homepage.aspx" TargetMode="External"/><Relationship Id="rId5" Type="http://schemas.openxmlformats.org/officeDocument/2006/relationships/hyperlink" Target="https://www.isis.stfc.ac.uk/Pages/home.aspx" TargetMode="External"/><Relationship Id="rId10" Type="http://schemas.openxmlformats.org/officeDocument/2006/relationships/hyperlink" Target="https://www.scd.stfc.ac.uk/Pages/home.aspx" TargetMode="External"/><Relationship Id="rId4" Type="http://schemas.openxmlformats.org/officeDocument/2006/relationships/hyperlink" Target="https://www.hartree.stfc.ac.uk/" TargetMode="External"/><Relationship Id="rId9" Type="http://schemas.openxmlformats.org/officeDocument/2006/relationships/hyperlink" Target="https://www.ralspace.stfc.ac.uk/Pages/home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Physics Department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Sinead Farrington</a:t>
            </a:r>
          </a:p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A1C8-74E4-9E2B-5B66-2F89F720F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A3303642-9C9F-7D01-2542-E6F29DC89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2AB0D882-A7EC-C72E-2836-3B4ED2042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428E345E-F0D7-14E5-DC3F-72C26CB82E6E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BF185A09-E706-7396-647E-474BFE5A7E57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7BB3C3-7D3E-34CC-CFEE-74CD1A3E5AA8}"/>
              </a:ext>
            </a:extLst>
          </p:cNvPr>
          <p:cNvGrpSpPr/>
          <p:nvPr/>
        </p:nvGrpSpPr>
        <p:grpSpPr>
          <a:xfrm rot="14386898"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6" name="Picture 5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613DD384-CB77-E608-8402-9C49E7010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8" name="Picture 7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7B8C3473-F86B-198A-3D63-8F68E2308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9" name="Picture 8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8DE9045A-EAF8-C99A-9B91-248CA9C3C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0" name="Picture 9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57D60844-408F-6BB6-BCAA-D41F8C66B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1" name="Picture 10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B1946325-53C5-2521-03ED-8FD1BC085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3" name="Picture 12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AEB18DF0-F0AD-E363-447F-31A4A5E0F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4025B01-6151-F4C1-80EE-3BE278D8F3D6}"/>
              </a:ext>
            </a:extLst>
          </p:cNvPr>
          <p:cNvGrpSpPr/>
          <p:nvPr/>
        </p:nvGrpSpPr>
        <p:grpSpPr>
          <a:xfrm>
            <a:off x="5652716" y="5460269"/>
            <a:ext cx="187490" cy="187490"/>
            <a:chOff x="5661980" y="5058395"/>
            <a:chExt cx="187490" cy="18749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681B8DD-5BEA-78BB-07E2-4A4839E639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E9F0939-C821-4C15-231F-0D728C1326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3D34C9-60DB-1AA6-AF7B-B55ED263BEC0}"/>
              </a:ext>
            </a:extLst>
          </p:cNvPr>
          <p:cNvGrpSpPr/>
          <p:nvPr/>
        </p:nvGrpSpPr>
        <p:grpSpPr>
          <a:xfrm>
            <a:off x="450143" y="2263289"/>
            <a:ext cx="7705303" cy="2308711"/>
            <a:chOff x="2484396" y="2046509"/>
            <a:chExt cx="8151227" cy="2841262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151E64D-08F1-B06F-2120-21B58AD66723}"/>
                </a:ext>
              </a:extLst>
            </p:cNvPr>
            <p:cNvSpPr/>
            <p:nvPr/>
          </p:nvSpPr>
          <p:spPr>
            <a:xfrm>
              <a:off x="2484396" y="2046509"/>
              <a:ext cx="8151227" cy="2841262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56000">
                  <a:schemeClr val="bg1">
                    <a:alpha val="9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906D38E-55A7-68B6-56C5-6F8B7BAAB15C}"/>
                </a:ext>
              </a:extLst>
            </p:cNvPr>
            <p:cNvSpPr txBox="1"/>
            <p:nvPr/>
          </p:nvSpPr>
          <p:spPr>
            <a:xfrm>
              <a:off x="2597912" y="2210562"/>
              <a:ext cx="6947655" cy="2651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/>
              <a:r>
                <a:rPr lang="en-GB" sz="1800" b="1" i="0" spc="0" baseline="0" dirty="0">
                  <a:solidFill>
                    <a:srgbClr val="1E5DF8"/>
                  </a:solidFill>
                  <a:latin typeface="Arial"/>
                </a:rPr>
                <a:t>Chilbolton Observatory</a:t>
              </a:r>
            </a:p>
            <a:p>
              <a:pPr marL="0"/>
              <a:r>
                <a:rPr lang="en-GB" sz="1400" i="1" dirty="0">
                  <a:solidFill>
                    <a:srgbClr val="1E5DF8"/>
                  </a:solidFill>
                  <a:latin typeface="Arial"/>
                </a:rPr>
                <a:t>Hampshire</a:t>
              </a:r>
              <a:endParaRPr lang="en-GB" sz="1400" i="1" spc="0" baseline="0" dirty="0">
                <a:solidFill>
                  <a:srgbClr val="1E5DF8"/>
                </a:solidFill>
                <a:latin typeface="Arial"/>
              </a:endParaRPr>
            </a:p>
            <a:p>
              <a:pPr marL="0"/>
              <a:endParaRPr lang="en-GB" sz="800" i="1" dirty="0">
                <a:solidFill>
                  <a:srgbClr val="1E5DF8"/>
                </a:solidFill>
                <a:latin typeface="Arial"/>
              </a:endParaRP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spc="0" baseline="0" dirty="0">
                  <a:latin typeface="Arial"/>
                </a:rPr>
                <a:t>~5 STFC staff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Meteorological measurements 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Radio and microwave propagation experiments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Satellite tracking and communication</a:t>
              </a:r>
              <a:endParaRPr lang="en-GB" sz="2000" spc="0" baseline="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/>
              <a:endParaRPr lang="en-GB" sz="1400" i="1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C507AB-6837-F239-8CDA-6C81BCC88014}"/>
              </a:ext>
            </a:extLst>
          </p:cNvPr>
          <p:cNvCxnSpPr>
            <a:stCxn id="14" idx="2"/>
          </p:cNvCxnSpPr>
          <p:nvPr/>
        </p:nvCxnSpPr>
        <p:spPr>
          <a:xfrm flipH="1" flipV="1">
            <a:off x="2886391" y="5552359"/>
            <a:ext cx="2766325" cy="165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3E19D11-61CE-0767-B467-02E95930A91C}"/>
              </a:ext>
            </a:extLst>
          </p:cNvPr>
          <p:cNvCxnSpPr/>
          <p:nvPr/>
        </p:nvCxnSpPr>
        <p:spPr>
          <a:xfrm flipV="1">
            <a:off x="2892830" y="4572000"/>
            <a:ext cx="0" cy="98035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586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C8A4A-B232-9251-4C19-68337018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256557EF-A164-A89E-0B06-30BC691F2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A389A88C-3417-473E-3E27-9FCAA64926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2F0AA2E8-6B18-BA8A-D664-07FD6C6D3E21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122F0A71-E89B-7C38-DC0A-E733B5D56602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F40468-1B60-92D0-F535-47B66D62CF7F}"/>
              </a:ext>
            </a:extLst>
          </p:cNvPr>
          <p:cNvGrpSpPr/>
          <p:nvPr/>
        </p:nvGrpSpPr>
        <p:grpSpPr>
          <a:xfrm rot="17999462"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6" name="Picture 5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8612E042-8F84-971B-303B-43167A900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8" name="Picture 7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DBD19C32-610B-5D8D-38CE-42A6F3034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9" name="Picture 8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53C9AB69-835A-6654-874C-EF9F6E5AC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0" name="Picture 9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695C30B3-199F-828F-CC8C-BA00A891C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1" name="Picture 10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64C19E13-351D-098F-E3F5-31455A4E8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3" name="Picture 12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20031F25-44FE-C693-EA4F-13B26F6C5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FF4A5CE-FED5-1A95-5DE1-473816CCE6A1}"/>
              </a:ext>
            </a:extLst>
          </p:cNvPr>
          <p:cNvGrpSpPr/>
          <p:nvPr/>
        </p:nvGrpSpPr>
        <p:grpSpPr>
          <a:xfrm>
            <a:off x="5388699" y="5233374"/>
            <a:ext cx="187490" cy="187490"/>
            <a:chOff x="5661980" y="5058395"/>
            <a:chExt cx="187490" cy="18749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2701A3D-8F51-DAF3-96A5-214A2BF396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A5F8F4B-E25A-EC99-70A3-2DC4759819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7B970D0-CCCD-BD13-ED49-72BBB2B9939D}"/>
              </a:ext>
            </a:extLst>
          </p:cNvPr>
          <p:cNvGrpSpPr/>
          <p:nvPr/>
        </p:nvGrpSpPr>
        <p:grpSpPr>
          <a:xfrm>
            <a:off x="450143" y="2263289"/>
            <a:ext cx="7705303" cy="3063830"/>
            <a:chOff x="450143" y="2263289"/>
            <a:chExt cx="7705303" cy="306383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BD88AE8-1E39-72BE-FE4F-3B32947E15BF}"/>
                </a:ext>
              </a:extLst>
            </p:cNvPr>
            <p:cNvSpPr/>
            <p:nvPr/>
          </p:nvSpPr>
          <p:spPr>
            <a:xfrm>
              <a:off x="450143" y="2263289"/>
              <a:ext cx="7705303" cy="2544005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56000">
                  <a:schemeClr val="bg1">
                    <a:alpha val="9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1CA0AD-FFEA-D4D0-D67E-78C9E4A5770A}"/>
                </a:ext>
              </a:extLst>
            </p:cNvPr>
            <p:cNvSpPr txBox="1"/>
            <p:nvPr/>
          </p:nvSpPr>
          <p:spPr>
            <a:xfrm>
              <a:off x="557449" y="2345081"/>
              <a:ext cx="6567574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/>
              <a:r>
                <a:rPr lang="en-GB" sz="1800" b="1" i="0" spc="0" baseline="0" dirty="0">
                  <a:solidFill>
                    <a:srgbClr val="1E5DF8"/>
                  </a:solidFill>
                  <a:latin typeface="Arial"/>
                </a:rPr>
                <a:t>Polaris House</a:t>
              </a:r>
            </a:p>
            <a:p>
              <a:pPr marL="0"/>
              <a:r>
                <a:rPr lang="en-GB" sz="1400" i="1" dirty="0">
                  <a:solidFill>
                    <a:srgbClr val="1E5DF8"/>
                  </a:solidFill>
                  <a:latin typeface="Arial"/>
                </a:rPr>
                <a:t>Swindon, Wiltshire</a:t>
              </a:r>
              <a:endParaRPr lang="en-GB" sz="1400" i="1" spc="0" baseline="0" dirty="0">
                <a:solidFill>
                  <a:srgbClr val="1E5DF8"/>
                </a:solidFill>
                <a:latin typeface="Arial"/>
              </a:endParaRPr>
            </a:p>
            <a:p>
              <a:pPr marL="0"/>
              <a:endParaRPr lang="en-GB" sz="800" i="1" dirty="0">
                <a:solidFill>
                  <a:srgbClr val="1E5DF8"/>
                </a:solidFill>
                <a:latin typeface="Arial"/>
              </a:endParaRP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spc="0" baseline="0" dirty="0">
                  <a:latin typeface="Arial"/>
                </a:rPr>
                <a:t>~110 STFC staff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dirty="0">
                  <a:latin typeface="Arial"/>
                </a:rPr>
                <a:t>UKRI Head Office</a:t>
              </a:r>
              <a:endParaRPr lang="en-GB" sz="2000" spc="0" baseline="0" dirty="0">
                <a:latin typeface="Arial"/>
              </a:endParaRP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Home to STFC Programmes Directorate and Strategy, Planning &amp; Communications functions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Management of &gt;£585M STFC budget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endParaRPr lang="en-GB" sz="2000" spc="0" baseline="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/>
              <a:endParaRPr lang="en-GB" sz="1400" i="1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970AA7-0F91-81D4-7B95-5AB6D981ADAF}"/>
                </a:ext>
              </a:extLst>
            </p:cNvPr>
            <p:cNvCxnSpPr/>
            <p:nvPr/>
          </p:nvCxnSpPr>
          <p:spPr>
            <a:xfrm flipH="1" flipV="1">
              <a:off x="2622374" y="5325464"/>
              <a:ext cx="2766325" cy="16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3FDE3A-8A2E-34AD-6AD9-80FE4A0C697F}"/>
                </a:ext>
              </a:extLst>
            </p:cNvPr>
            <p:cNvCxnSpPr/>
            <p:nvPr/>
          </p:nvCxnSpPr>
          <p:spPr>
            <a:xfrm flipV="1">
              <a:off x="2622374" y="4807294"/>
              <a:ext cx="6526" cy="51817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4632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5619" y="367778"/>
            <a:ext cx="3078759" cy="1931672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700-acre site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220+ organisations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7,500+ people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60+ nationalities represented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6838" y="6399213"/>
            <a:ext cx="665162" cy="18415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57769C-CA73-2B4D-A36F-9B0B48D5A8D7}" type="slidenum">
              <a:rPr kumimoji="0" lang="en-GB" sz="1199" b="0" i="0" u="none" strike="noStrike" kern="1200" cap="none" spc="0" normalizeH="0" baseline="0" noProof="0" smtClean="0">
                <a:ln>
                  <a:noFill/>
                </a:ln>
                <a:solidFill>
                  <a:srgbClr val="12301F"/>
                </a:solidFill>
                <a:effectLst/>
                <a:uLnTx/>
                <a:uFillTx/>
                <a:latin typeface="TWK Everett" panose="020B0204000000000000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199" b="0" i="0" u="none" strike="noStrike" kern="1200" cap="none" spc="0" normalizeH="0" baseline="0" noProof="0" dirty="0">
              <a:ln>
                <a:noFill/>
              </a:ln>
              <a:solidFill>
                <a:srgbClr val="12301F"/>
              </a:solidFill>
              <a:effectLst/>
              <a:uLnTx/>
              <a:uFillTx/>
              <a:latin typeface="TWK Everett" panose="020B0204000000000000" pitchFamily="34" charset="77"/>
              <a:ea typeface="+mn-ea"/>
              <a:cs typeface="+mn-cs"/>
            </a:endParaRPr>
          </a:p>
        </p:txBody>
      </p:sp>
      <p:pic>
        <p:nvPicPr>
          <p:cNvPr id="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2916" y="-6984"/>
            <a:ext cx="9014459" cy="685800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0" name="Freeform 139"/>
          <p:cNvSpPr/>
          <p:nvPr/>
        </p:nvSpPr>
        <p:spPr>
          <a:xfrm>
            <a:off x="5128259" y="3867912"/>
            <a:ext cx="1173481" cy="11177"/>
          </a:xfrm>
          <a:custGeom>
            <a:avLst/>
            <a:gdLst/>
            <a:ahLst/>
            <a:cxnLst/>
            <a:rect l="0" t="0" r="0" b="0"/>
            <a:pathLst>
              <a:path w="1173481" h="11177">
                <a:moveTo>
                  <a:pt x="1173481" y="11177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Freeform 143"/>
          <p:cNvSpPr/>
          <p:nvPr/>
        </p:nvSpPr>
        <p:spPr>
          <a:xfrm>
            <a:off x="5405628" y="4437889"/>
            <a:ext cx="1415033" cy="202438"/>
          </a:xfrm>
          <a:custGeom>
            <a:avLst/>
            <a:gdLst/>
            <a:ahLst/>
            <a:cxnLst/>
            <a:rect l="0" t="0" r="0" b="0"/>
            <a:pathLst>
              <a:path w="1415033" h="202438">
                <a:moveTo>
                  <a:pt x="1415033" y="202438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0" name="Freeform 149"/>
          <p:cNvSpPr/>
          <p:nvPr/>
        </p:nvSpPr>
        <p:spPr>
          <a:xfrm>
            <a:off x="6295644" y="3849624"/>
            <a:ext cx="62484" cy="62484"/>
          </a:xfrm>
          <a:custGeom>
            <a:avLst/>
            <a:gdLst/>
            <a:ahLst/>
            <a:cxnLst/>
            <a:rect l="0" t="0" r="0" b="0"/>
            <a:pathLst>
              <a:path w="62484" h="62484">
                <a:moveTo>
                  <a:pt x="0" y="31243"/>
                </a:moveTo>
                <a:cubicBezTo>
                  <a:pt x="0" y="13971"/>
                  <a:pt x="13970" y="0"/>
                  <a:pt x="31241" y="0"/>
                </a:cubicBezTo>
                <a:cubicBezTo>
                  <a:pt x="48514" y="0"/>
                  <a:pt x="62484" y="13971"/>
                  <a:pt x="62484" y="31243"/>
                </a:cubicBezTo>
                <a:cubicBezTo>
                  <a:pt x="62484" y="48515"/>
                  <a:pt x="48514" y="62484"/>
                  <a:pt x="31241" y="62484"/>
                </a:cubicBezTo>
                <a:cubicBezTo>
                  <a:pt x="13970" y="62484"/>
                  <a:pt x="0" y="48515"/>
                  <a:pt x="0" y="31243"/>
                </a:cubicBezTo>
                <a:close/>
                <a:moveTo>
                  <a:pt x="-3318511" y="3008376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1" name="Freeform 150"/>
          <p:cNvSpPr/>
          <p:nvPr/>
        </p:nvSpPr>
        <p:spPr>
          <a:xfrm>
            <a:off x="6787895" y="4608577"/>
            <a:ext cx="64009" cy="64007"/>
          </a:xfrm>
          <a:custGeom>
            <a:avLst/>
            <a:gdLst/>
            <a:ahLst/>
            <a:cxnLst/>
            <a:rect l="0" t="0" r="0" b="0"/>
            <a:pathLst>
              <a:path w="64009" h="64007">
                <a:moveTo>
                  <a:pt x="0" y="32003"/>
                </a:moveTo>
                <a:cubicBezTo>
                  <a:pt x="0" y="14350"/>
                  <a:pt x="14351" y="0"/>
                  <a:pt x="32005" y="0"/>
                </a:cubicBezTo>
                <a:cubicBezTo>
                  <a:pt x="49658" y="0"/>
                  <a:pt x="64009" y="14350"/>
                  <a:pt x="64009" y="32003"/>
                </a:cubicBezTo>
                <a:cubicBezTo>
                  <a:pt x="64009" y="49656"/>
                  <a:pt x="49658" y="64007"/>
                  <a:pt x="32005" y="64007"/>
                </a:cubicBezTo>
                <a:cubicBezTo>
                  <a:pt x="14351" y="64007"/>
                  <a:pt x="0" y="49656"/>
                  <a:pt x="0" y="32003"/>
                </a:cubicBezTo>
                <a:close/>
                <a:moveTo>
                  <a:pt x="-4570475" y="2249423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Freeform 155"/>
          <p:cNvSpPr/>
          <p:nvPr/>
        </p:nvSpPr>
        <p:spPr>
          <a:xfrm>
            <a:off x="5311140" y="4828033"/>
            <a:ext cx="2374138" cy="14604"/>
          </a:xfrm>
          <a:custGeom>
            <a:avLst/>
            <a:gdLst/>
            <a:ahLst/>
            <a:cxnLst/>
            <a:rect l="0" t="0" r="0" b="0"/>
            <a:pathLst>
              <a:path w="2374138" h="14604">
                <a:moveTo>
                  <a:pt x="2374138" y="14604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" name="Freeform 156"/>
          <p:cNvSpPr/>
          <p:nvPr/>
        </p:nvSpPr>
        <p:spPr>
          <a:xfrm>
            <a:off x="7684007" y="4811268"/>
            <a:ext cx="62485" cy="64009"/>
          </a:xfrm>
          <a:custGeom>
            <a:avLst/>
            <a:gdLst/>
            <a:ahLst/>
            <a:cxnLst/>
            <a:rect l="0" t="0" r="0" b="0"/>
            <a:pathLst>
              <a:path w="62485" h="64009">
                <a:moveTo>
                  <a:pt x="0" y="32005"/>
                </a:moveTo>
                <a:cubicBezTo>
                  <a:pt x="0" y="14352"/>
                  <a:pt x="13971" y="0"/>
                  <a:pt x="31243" y="0"/>
                </a:cubicBezTo>
                <a:cubicBezTo>
                  <a:pt x="48514" y="0"/>
                  <a:pt x="62485" y="14352"/>
                  <a:pt x="62485" y="32005"/>
                </a:cubicBezTo>
                <a:cubicBezTo>
                  <a:pt x="62485" y="49657"/>
                  <a:pt x="48514" y="64009"/>
                  <a:pt x="31243" y="64009"/>
                </a:cubicBezTo>
                <a:cubicBezTo>
                  <a:pt x="13971" y="64009"/>
                  <a:pt x="0" y="49657"/>
                  <a:pt x="0" y="32005"/>
                </a:cubicBezTo>
                <a:close/>
                <a:moveTo>
                  <a:pt x="-5669280" y="2046732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4" name="Freeform 163"/>
          <p:cNvSpPr/>
          <p:nvPr/>
        </p:nvSpPr>
        <p:spPr>
          <a:xfrm>
            <a:off x="6178296" y="5367528"/>
            <a:ext cx="62483" cy="62484"/>
          </a:xfrm>
          <a:custGeom>
            <a:avLst/>
            <a:gdLst/>
            <a:ahLst/>
            <a:cxnLst/>
            <a:rect l="0" t="0" r="0" b="0"/>
            <a:pathLst>
              <a:path w="62483" h="62484">
                <a:moveTo>
                  <a:pt x="0" y="31242"/>
                </a:moveTo>
                <a:cubicBezTo>
                  <a:pt x="0" y="13970"/>
                  <a:pt x="13969" y="0"/>
                  <a:pt x="31242" y="0"/>
                </a:cubicBezTo>
                <a:cubicBezTo>
                  <a:pt x="48513" y="0"/>
                  <a:pt x="62483" y="13970"/>
                  <a:pt x="62483" y="31242"/>
                </a:cubicBezTo>
                <a:cubicBezTo>
                  <a:pt x="62483" y="48514"/>
                  <a:pt x="48513" y="62484"/>
                  <a:pt x="31242" y="62484"/>
                </a:cubicBezTo>
                <a:cubicBezTo>
                  <a:pt x="13969" y="62484"/>
                  <a:pt x="0" y="48514"/>
                  <a:pt x="0" y="31242"/>
                </a:cubicBezTo>
                <a:close/>
                <a:moveTo>
                  <a:pt x="-4719066" y="1490472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9" name="Freeform 168"/>
          <p:cNvSpPr/>
          <p:nvPr/>
        </p:nvSpPr>
        <p:spPr>
          <a:xfrm>
            <a:off x="5106923" y="5974081"/>
            <a:ext cx="2429892" cy="290283"/>
          </a:xfrm>
          <a:custGeom>
            <a:avLst/>
            <a:gdLst/>
            <a:ahLst/>
            <a:cxnLst/>
            <a:rect l="0" t="0" r="0" b="0"/>
            <a:pathLst>
              <a:path w="2429892" h="290283">
                <a:moveTo>
                  <a:pt x="2429892" y="290283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reeform 169"/>
          <p:cNvSpPr/>
          <p:nvPr/>
        </p:nvSpPr>
        <p:spPr>
          <a:xfrm>
            <a:off x="7504176" y="6231637"/>
            <a:ext cx="64007" cy="64008"/>
          </a:xfrm>
          <a:custGeom>
            <a:avLst/>
            <a:gdLst/>
            <a:ahLst/>
            <a:cxnLst/>
            <a:rect l="0" t="0" r="0" b="0"/>
            <a:pathLst>
              <a:path w="64007" h="64008">
                <a:moveTo>
                  <a:pt x="0" y="32004"/>
                </a:moveTo>
                <a:cubicBezTo>
                  <a:pt x="0" y="14325"/>
                  <a:pt x="14351" y="0"/>
                  <a:pt x="32004" y="0"/>
                </a:cubicBezTo>
                <a:cubicBezTo>
                  <a:pt x="49656" y="0"/>
                  <a:pt x="64007" y="14325"/>
                  <a:pt x="64007" y="32004"/>
                </a:cubicBezTo>
                <a:cubicBezTo>
                  <a:pt x="64007" y="49682"/>
                  <a:pt x="49656" y="64008"/>
                  <a:pt x="32004" y="64008"/>
                </a:cubicBezTo>
                <a:cubicBezTo>
                  <a:pt x="14351" y="64008"/>
                  <a:pt x="0" y="49682"/>
                  <a:pt x="0" y="32004"/>
                </a:cubicBezTo>
                <a:close/>
                <a:moveTo>
                  <a:pt x="-6909817" y="626363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4" name="Freeform 173"/>
          <p:cNvSpPr/>
          <p:nvPr/>
        </p:nvSpPr>
        <p:spPr>
          <a:xfrm>
            <a:off x="3959352" y="3061716"/>
            <a:ext cx="0" cy="410211"/>
          </a:xfrm>
          <a:custGeom>
            <a:avLst/>
            <a:gdLst/>
            <a:ahLst/>
            <a:cxnLst/>
            <a:rect l="0" t="0" r="0" b="0"/>
            <a:pathLst>
              <a:path h="410211">
                <a:moveTo>
                  <a:pt x="0" y="410211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5" name="Freeform 174"/>
          <p:cNvSpPr/>
          <p:nvPr/>
        </p:nvSpPr>
        <p:spPr>
          <a:xfrm>
            <a:off x="3939540" y="3461004"/>
            <a:ext cx="62483" cy="62485"/>
          </a:xfrm>
          <a:custGeom>
            <a:avLst/>
            <a:gdLst/>
            <a:ahLst/>
            <a:cxnLst/>
            <a:rect l="0" t="0" r="0" b="0"/>
            <a:pathLst>
              <a:path w="62483" h="62485">
                <a:moveTo>
                  <a:pt x="0" y="31243"/>
                </a:moveTo>
                <a:cubicBezTo>
                  <a:pt x="0" y="13970"/>
                  <a:pt x="13969" y="0"/>
                  <a:pt x="31242" y="0"/>
                </a:cubicBezTo>
                <a:cubicBezTo>
                  <a:pt x="48513" y="0"/>
                  <a:pt x="62483" y="13970"/>
                  <a:pt x="62483" y="31243"/>
                </a:cubicBezTo>
                <a:cubicBezTo>
                  <a:pt x="62483" y="48514"/>
                  <a:pt x="48513" y="62485"/>
                  <a:pt x="31242" y="62485"/>
                </a:cubicBezTo>
                <a:cubicBezTo>
                  <a:pt x="13969" y="62485"/>
                  <a:pt x="0" y="48514"/>
                  <a:pt x="0" y="31243"/>
                </a:cubicBezTo>
                <a:close/>
                <a:moveTo>
                  <a:pt x="-573787" y="3396996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9" name="Freeform 179"/>
          <p:cNvSpPr/>
          <p:nvPr/>
        </p:nvSpPr>
        <p:spPr>
          <a:xfrm flipH="1">
            <a:off x="4688103" y="2309395"/>
            <a:ext cx="272414" cy="756000"/>
          </a:xfrm>
          <a:custGeom>
            <a:avLst/>
            <a:gdLst/>
            <a:ahLst/>
            <a:cxnLst/>
            <a:rect l="0" t="0" r="0" b="0"/>
            <a:pathLst>
              <a:path w="272414" h="566165">
                <a:moveTo>
                  <a:pt x="0" y="566165"/>
                </a:moveTo>
                <a:lnTo>
                  <a:pt x="272414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1" name="Freeform 181"/>
          <p:cNvSpPr/>
          <p:nvPr/>
        </p:nvSpPr>
        <p:spPr>
          <a:xfrm>
            <a:off x="4942429" y="3060821"/>
            <a:ext cx="62483" cy="62485"/>
          </a:xfrm>
          <a:custGeom>
            <a:avLst/>
            <a:gdLst/>
            <a:ahLst/>
            <a:cxnLst/>
            <a:rect l="0" t="0" r="0" b="0"/>
            <a:pathLst>
              <a:path w="62483" h="62485">
                <a:moveTo>
                  <a:pt x="0" y="31243"/>
                </a:moveTo>
                <a:cubicBezTo>
                  <a:pt x="0" y="13970"/>
                  <a:pt x="13969" y="0"/>
                  <a:pt x="31242" y="0"/>
                </a:cubicBezTo>
                <a:cubicBezTo>
                  <a:pt x="48513" y="0"/>
                  <a:pt x="62483" y="13970"/>
                  <a:pt x="62483" y="31243"/>
                </a:cubicBezTo>
                <a:cubicBezTo>
                  <a:pt x="62483" y="48514"/>
                  <a:pt x="48513" y="62485"/>
                  <a:pt x="31242" y="62485"/>
                </a:cubicBezTo>
                <a:cubicBezTo>
                  <a:pt x="13969" y="62485"/>
                  <a:pt x="0" y="48514"/>
                  <a:pt x="0" y="31243"/>
                </a:cubicBezTo>
                <a:close/>
                <a:moveTo>
                  <a:pt x="445769" y="4416552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Freeform 186"/>
          <p:cNvSpPr/>
          <p:nvPr/>
        </p:nvSpPr>
        <p:spPr>
          <a:xfrm>
            <a:off x="7868411" y="3849624"/>
            <a:ext cx="483870" cy="250444"/>
          </a:xfrm>
          <a:custGeom>
            <a:avLst/>
            <a:gdLst/>
            <a:ahLst/>
            <a:cxnLst/>
            <a:rect l="0" t="0" r="0" b="0"/>
            <a:pathLst>
              <a:path w="483870" h="250444">
                <a:moveTo>
                  <a:pt x="483870" y="250444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" name="Freeform 188"/>
          <p:cNvSpPr/>
          <p:nvPr/>
        </p:nvSpPr>
        <p:spPr>
          <a:xfrm>
            <a:off x="8351519" y="4067556"/>
            <a:ext cx="62485" cy="64009"/>
          </a:xfrm>
          <a:custGeom>
            <a:avLst/>
            <a:gdLst/>
            <a:ahLst/>
            <a:cxnLst/>
            <a:rect l="0" t="0" r="0" b="0"/>
            <a:pathLst>
              <a:path w="62485" h="64009">
                <a:moveTo>
                  <a:pt x="0" y="32005"/>
                </a:moveTo>
                <a:cubicBezTo>
                  <a:pt x="0" y="14352"/>
                  <a:pt x="13971" y="0"/>
                  <a:pt x="31242" y="0"/>
                </a:cubicBezTo>
                <a:cubicBezTo>
                  <a:pt x="48514" y="0"/>
                  <a:pt x="62485" y="14352"/>
                  <a:pt x="62485" y="32005"/>
                </a:cubicBezTo>
                <a:cubicBezTo>
                  <a:pt x="62485" y="49658"/>
                  <a:pt x="48514" y="64009"/>
                  <a:pt x="31242" y="64009"/>
                </a:cubicBezTo>
                <a:cubicBezTo>
                  <a:pt x="13971" y="64009"/>
                  <a:pt x="0" y="49658"/>
                  <a:pt x="0" y="32005"/>
                </a:cubicBezTo>
                <a:close/>
                <a:moveTo>
                  <a:pt x="-5593080" y="2790444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1" name="Freeform 191"/>
          <p:cNvSpPr/>
          <p:nvPr/>
        </p:nvSpPr>
        <p:spPr>
          <a:xfrm>
            <a:off x="7086600" y="5146549"/>
            <a:ext cx="840485" cy="695769"/>
          </a:xfrm>
          <a:custGeom>
            <a:avLst/>
            <a:gdLst/>
            <a:ahLst/>
            <a:cxnLst/>
            <a:rect l="0" t="0" r="0" b="0"/>
            <a:pathLst>
              <a:path w="840485" h="695769">
                <a:moveTo>
                  <a:pt x="840485" y="695769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3" name="Freeform 193"/>
          <p:cNvSpPr/>
          <p:nvPr/>
        </p:nvSpPr>
        <p:spPr>
          <a:xfrm>
            <a:off x="7045452" y="5102352"/>
            <a:ext cx="62483" cy="62484"/>
          </a:xfrm>
          <a:custGeom>
            <a:avLst/>
            <a:gdLst/>
            <a:ahLst/>
            <a:cxnLst/>
            <a:rect l="0" t="0" r="0" b="0"/>
            <a:pathLst>
              <a:path w="62483" h="62484">
                <a:moveTo>
                  <a:pt x="0" y="31243"/>
                </a:moveTo>
                <a:cubicBezTo>
                  <a:pt x="0" y="13971"/>
                  <a:pt x="13969" y="0"/>
                  <a:pt x="31241" y="0"/>
                </a:cubicBezTo>
                <a:cubicBezTo>
                  <a:pt x="48514" y="0"/>
                  <a:pt x="62483" y="13971"/>
                  <a:pt x="62483" y="31243"/>
                </a:cubicBezTo>
                <a:cubicBezTo>
                  <a:pt x="62483" y="48515"/>
                  <a:pt x="48514" y="62484"/>
                  <a:pt x="31241" y="62484"/>
                </a:cubicBezTo>
                <a:cubicBezTo>
                  <a:pt x="13969" y="62484"/>
                  <a:pt x="0" y="48515"/>
                  <a:pt x="0" y="31243"/>
                </a:cubicBezTo>
                <a:close/>
                <a:moveTo>
                  <a:pt x="-5321047" y="1755648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9" name="Freeform 199"/>
          <p:cNvSpPr/>
          <p:nvPr/>
        </p:nvSpPr>
        <p:spPr>
          <a:xfrm>
            <a:off x="8313419" y="4349496"/>
            <a:ext cx="310897" cy="861696"/>
          </a:xfrm>
          <a:custGeom>
            <a:avLst/>
            <a:gdLst/>
            <a:ahLst/>
            <a:cxnLst/>
            <a:rect l="0" t="0" r="0" b="0"/>
            <a:pathLst>
              <a:path w="310897" h="861696">
                <a:moveTo>
                  <a:pt x="310897" y="861696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0" name="Freeform 200"/>
          <p:cNvSpPr/>
          <p:nvPr/>
        </p:nvSpPr>
        <p:spPr>
          <a:xfrm>
            <a:off x="8290526" y="4325112"/>
            <a:ext cx="62483" cy="62484"/>
          </a:xfrm>
          <a:custGeom>
            <a:avLst/>
            <a:gdLst/>
            <a:ahLst/>
            <a:cxnLst/>
            <a:rect l="0" t="0" r="0" b="0"/>
            <a:pathLst>
              <a:path w="62483" h="62484">
                <a:moveTo>
                  <a:pt x="0" y="31243"/>
                </a:moveTo>
                <a:cubicBezTo>
                  <a:pt x="0" y="13971"/>
                  <a:pt x="13969" y="0"/>
                  <a:pt x="31242" y="0"/>
                </a:cubicBezTo>
                <a:cubicBezTo>
                  <a:pt x="48514" y="0"/>
                  <a:pt x="62483" y="13971"/>
                  <a:pt x="62483" y="31243"/>
                </a:cubicBezTo>
                <a:cubicBezTo>
                  <a:pt x="62483" y="48515"/>
                  <a:pt x="48514" y="62484"/>
                  <a:pt x="31242" y="62484"/>
                </a:cubicBezTo>
                <a:cubicBezTo>
                  <a:pt x="13969" y="62484"/>
                  <a:pt x="0" y="48515"/>
                  <a:pt x="0" y="31243"/>
                </a:cubicBezTo>
                <a:close/>
                <a:moveTo>
                  <a:pt x="-5802631" y="2532888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2" name="Freeform 202"/>
          <p:cNvSpPr/>
          <p:nvPr/>
        </p:nvSpPr>
        <p:spPr>
          <a:xfrm>
            <a:off x="10440923" y="456895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3" name="Freeform 203"/>
          <p:cNvSpPr/>
          <p:nvPr/>
        </p:nvSpPr>
        <p:spPr>
          <a:xfrm>
            <a:off x="10440923" y="456895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5" name="Freeform 205"/>
          <p:cNvSpPr/>
          <p:nvPr/>
        </p:nvSpPr>
        <p:spPr>
          <a:xfrm>
            <a:off x="9817607" y="4387596"/>
            <a:ext cx="612522" cy="241809"/>
          </a:xfrm>
          <a:custGeom>
            <a:avLst/>
            <a:gdLst/>
            <a:ahLst/>
            <a:cxnLst/>
            <a:rect l="0" t="0" r="0" b="0"/>
            <a:pathLst>
              <a:path w="612522" h="241809">
                <a:moveTo>
                  <a:pt x="612522" y="241809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7" name="Freeform 207"/>
          <p:cNvSpPr/>
          <p:nvPr/>
        </p:nvSpPr>
        <p:spPr>
          <a:xfrm>
            <a:off x="9793223" y="4349496"/>
            <a:ext cx="62484" cy="64009"/>
          </a:xfrm>
          <a:custGeom>
            <a:avLst/>
            <a:gdLst/>
            <a:ahLst/>
            <a:cxnLst/>
            <a:rect l="0" t="0" r="0" b="0"/>
            <a:pathLst>
              <a:path w="62484" h="64009">
                <a:moveTo>
                  <a:pt x="0" y="32004"/>
                </a:moveTo>
                <a:cubicBezTo>
                  <a:pt x="0" y="14352"/>
                  <a:pt x="13970" y="0"/>
                  <a:pt x="31243" y="0"/>
                </a:cubicBezTo>
                <a:cubicBezTo>
                  <a:pt x="48515" y="0"/>
                  <a:pt x="62484" y="14352"/>
                  <a:pt x="62484" y="32004"/>
                </a:cubicBezTo>
                <a:cubicBezTo>
                  <a:pt x="62484" y="49657"/>
                  <a:pt x="48515" y="64009"/>
                  <a:pt x="31243" y="64009"/>
                </a:cubicBezTo>
                <a:cubicBezTo>
                  <a:pt x="13970" y="64009"/>
                  <a:pt x="0" y="49657"/>
                  <a:pt x="0" y="32004"/>
                </a:cubicBezTo>
                <a:close/>
                <a:moveTo>
                  <a:pt x="-7316723" y="2508504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2" name="Freeform 212"/>
          <p:cNvSpPr/>
          <p:nvPr/>
        </p:nvSpPr>
        <p:spPr>
          <a:xfrm>
            <a:off x="10619231" y="3192780"/>
            <a:ext cx="629286" cy="538862"/>
          </a:xfrm>
          <a:custGeom>
            <a:avLst/>
            <a:gdLst/>
            <a:ahLst/>
            <a:cxnLst/>
            <a:rect l="0" t="0" r="0" b="0"/>
            <a:pathLst>
              <a:path w="629286" h="538862">
                <a:moveTo>
                  <a:pt x="629286" y="538862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4" name="Freeform 214"/>
          <p:cNvSpPr/>
          <p:nvPr/>
        </p:nvSpPr>
        <p:spPr>
          <a:xfrm>
            <a:off x="10619231" y="3182112"/>
            <a:ext cx="62485" cy="62485"/>
          </a:xfrm>
          <a:custGeom>
            <a:avLst/>
            <a:gdLst/>
            <a:ahLst/>
            <a:cxnLst/>
            <a:rect l="0" t="0" r="0" b="0"/>
            <a:pathLst>
              <a:path w="62485" h="62485">
                <a:moveTo>
                  <a:pt x="0" y="31242"/>
                </a:moveTo>
                <a:cubicBezTo>
                  <a:pt x="0" y="13971"/>
                  <a:pt x="13971" y="0"/>
                  <a:pt x="31242" y="0"/>
                </a:cubicBezTo>
                <a:cubicBezTo>
                  <a:pt x="48514" y="0"/>
                  <a:pt x="62485" y="13971"/>
                  <a:pt x="62485" y="31242"/>
                </a:cubicBezTo>
                <a:cubicBezTo>
                  <a:pt x="62485" y="48515"/>
                  <a:pt x="48514" y="62485"/>
                  <a:pt x="31242" y="62485"/>
                </a:cubicBezTo>
                <a:cubicBezTo>
                  <a:pt x="13971" y="62485"/>
                  <a:pt x="0" y="48515"/>
                  <a:pt x="0" y="31242"/>
                </a:cubicBezTo>
                <a:close/>
                <a:moveTo>
                  <a:pt x="-6974585" y="3675888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7" name="Freeform 217"/>
          <p:cNvSpPr/>
          <p:nvPr/>
        </p:nvSpPr>
        <p:spPr>
          <a:xfrm>
            <a:off x="9297923" y="1601724"/>
            <a:ext cx="307848" cy="1408938"/>
          </a:xfrm>
          <a:custGeom>
            <a:avLst/>
            <a:gdLst/>
            <a:ahLst/>
            <a:cxnLst/>
            <a:rect l="0" t="0" r="0" b="0"/>
            <a:pathLst>
              <a:path w="307848" h="1408938">
                <a:moveTo>
                  <a:pt x="0" y="1408938"/>
                </a:moveTo>
                <a:lnTo>
                  <a:pt x="307848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9" name="Freeform 219"/>
          <p:cNvSpPr/>
          <p:nvPr/>
        </p:nvSpPr>
        <p:spPr>
          <a:xfrm>
            <a:off x="9265141" y="2962724"/>
            <a:ext cx="64007" cy="62485"/>
          </a:xfrm>
          <a:custGeom>
            <a:avLst/>
            <a:gdLst/>
            <a:ahLst/>
            <a:cxnLst/>
            <a:rect l="0" t="0" r="0" b="0"/>
            <a:pathLst>
              <a:path w="64007" h="62485">
                <a:moveTo>
                  <a:pt x="0" y="31242"/>
                </a:moveTo>
                <a:cubicBezTo>
                  <a:pt x="0" y="13971"/>
                  <a:pt x="14351" y="0"/>
                  <a:pt x="32003" y="0"/>
                </a:cubicBezTo>
                <a:cubicBezTo>
                  <a:pt x="49656" y="0"/>
                  <a:pt x="64007" y="13971"/>
                  <a:pt x="64007" y="31242"/>
                </a:cubicBezTo>
                <a:cubicBezTo>
                  <a:pt x="64007" y="48515"/>
                  <a:pt x="49656" y="62485"/>
                  <a:pt x="32003" y="62485"/>
                </a:cubicBezTo>
                <a:cubicBezTo>
                  <a:pt x="14351" y="62485"/>
                  <a:pt x="0" y="48515"/>
                  <a:pt x="0" y="31242"/>
                </a:cubicBezTo>
                <a:close/>
                <a:moveTo>
                  <a:pt x="-5380482" y="3922776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7" name="Freeform 227"/>
          <p:cNvSpPr/>
          <p:nvPr/>
        </p:nvSpPr>
        <p:spPr>
          <a:xfrm>
            <a:off x="8253983" y="1074421"/>
            <a:ext cx="306960" cy="1714372"/>
          </a:xfrm>
          <a:custGeom>
            <a:avLst/>
            <a:gdLst/>
            <a:ahLst/>
            <a:cxnLst/>
            <a:rect l="0" t="0" r="0" b="0"/>
            <a:pathLst>
              <a:path w="306960" h="1714372">
                <a:moveTo>
                  <a:pt x="306960" y="1714372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8" name="Freeform 228"/>
          <p:cNvSpPr/>
          <p:nvPr/>
        </p:nvSpPr>
        <p:spPr>
          <a:xfrm>
            <a:off x="8529828" y="2795016"/>
            <a:ext cx="62483" cy="62484"/>
          </a:xfrm>
          <a:custGeom>
            <a:avLst/>
            <a:gdLst/>
            <a:ahLst/>
            <a:cxnLst/>
            <a:rect l="0" t="0" r="0" b="0"/>
            <a:pathLst>
              <a:path w="62483" h="62484">
                <a:moveTo>
                  <a:pt x="0" y="31243"/>
                </a:moveTo>
                <a:cubicBezTo>
                  <a:pt x="0" y="13970"/>
                  <a:pt x="13969" y="0"/>
                  <a:pt x="31241" y="0"/>
                </a:cubicBezTo>
                <a:cubicBezTo>
                  <a:pt x="48514" y="0"/>
                  <a:pt x="62483" y="13970"/>
                  <a:pt x="62483" y="31243"/>
                </a:cubicBezTo>
                <a:cubicBezTo>
                  <a:pt x="62483" y="48514"/>
                  <a:pt x="48514" y="62484"/>
                  <a:pt x="31241" y="62484"/>
                </a:cubicBezTo>
                <a:cubicBezTo>
                  <a:pt x="13969" y="62484"/>
                  <a:pt x="0" y="48514"/>
                  <a:pt x="0" y="31243"/>
                </a:cubicBezTo>
                <a:close/>
                <a:moveTo>
                  <a:pt x="-4498087" y="4062984"/>
                </a:moveTo>
              </a:path>
            </a:pathLst>
          </a:custGeom>
          <a:solidFill>
            <a:srgbClr val="FFED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9" name="Freeform 229"/>
          <p:cNvSpPr/>
          <p:nvPr/>
        </p:nvSpPr>
        <p:spPr>
          <a:xfrm>
            <a:off x="8529828" y="2795016"/>
            <a:ext cx="62483" cy="62484"/>
          </a:xfrm>
          <a:custGeom>
            <a:avLst/>
            <a:gdLst/>
            <a:ahLst/>
            <a:cxnLst/>
            <a:rect l="0" t="0" r="0" b="0"/>
            <a:pathLst>
              <a:path w="62483" h="62484">
                <a:moveTo>
                  <a:pt x="0" y="31243"/>
                </a:moveTo>
                <a:cubicBezTo>
                  <a:pt x="0" y="13970"/>
                  <a:pt x="13969" y="0"/>
                  <a:pt x="31241" y="0"/>
                </a:cubicBezTo>
                <a:cubicBezTo>
                  <a:pt x="48514" y="0"/>
                  <a:pt x="62483" y="13970"/>
                  <a:pt x="62483" y="31243"/>
                </a:cubicBezTo>
                <a:cubicBezTo>
                  <a:pt x="62483" y="48514"/>
                  <a:pt x="48514" y="62484"/>
                  <a:pt x="31241" y="62484"/>
                </a:cubicBezTo>
                <a:cubicBezTo>
                  <a:pt x="13969" y="62484"/>
                  <a:pt x="0" y="48514"/>
                  <a:pt x="0" y="31243"/>
                </a:cubicBezTo>
                <a:close/>
                <a:moveTo>
                  <a:pt x="-4498087" y="4062984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1" name="Freeform 231"/>
          <p:cNvSpPr/>
          <p:nvPr/>
        </p:nvSpPr>
        <p:spPr>
          <a:xfrm>
            <a:off x="9017507" y="534924"/>
            <a:ext cx="1392810" cy="695961"/>
          </a:xfrm>
          <a:custGeom>
            <a:avLst/>
            <a:gdLst/>
            <a:ahLst/>
            <a:cxnLst/>
            <a:rect l="0" t="0" r="0" b="0"/>
            <a:pathLst>
              <a:path w="1392810" h="695961">
                <a:moveTo>
                  <a:pt x="1392810" y="695961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0" name="Freeform 243"/>
          <p:cNvSpPr/>
          <p:nvPr/>
        </p:nvSpPr>
        <p:spPr>
          <a:xfrm>
            <a:off x="6906768" y="1798321"/>
            <a:ext cx="1615693" cy="1543684"/>
          </a:xfrm>
          <a:custGeom>
            <a:avLst/>
            <a:gdLst/>
            <a:ahLst/>
            <a:cxnLst/>
            <a:rect l="0" t="0" r="0" b="0"/>
            <a:pathLst>
              <a:path w="1615693" h="1543684">
                <a:moveTo>
                  <a:pt x="1615693" y="1543684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1" name="Freeform 244"/>
          <p:cNvSpPr/>
          <p:nvPr/>
        </p:nvSpPr>
        <p:spPr>
          <a:xfrm>
            <a:off x="8489493" y="3283543"/>
            <a:ext cx="62484" cy="62485"/>
          </a:xfrm>
          <a:custGeom>
            <a:avLst/>
            <a:gdLst/>
            <a:ahLst/>
            <a:cxnLst/>
            <a:rect l="0" t="0" r="0" b="0"/>
            <a:pathLst>
              <a:path w="62484" h="62485">
                <a:moveTo>
                  <a:pt x="0" y="31242"/>
                </a:moveTo>
                <a:cubicBezTo>
                  <a:pt x="0" y="13971"/>
                  <a:pt x="13970" y="0"/>
                  <a:pt x="31241" y="0"/>
                </a:cubicBezTo>
                <a:cubicBezTo>
                  <a:pt x="48513" y="0"/>
                  <a:pt x="62484" y="13971"/>
                  <a:pt x="62484" y="31242"/>
                </a:cubicBezTo>
                <a:cubicBezTo>
                  <a:pt x="62484" y="48515"/>
                  <a:pt x="48513" y="62485"/>
                  <a:pt x="31241" y="62485"/>
                </a:cubicBezTo>
                <a:cubicBezTo>
                  <a:pt x="13970" y="62485"/>
                  <a:pt x="0" y="48515"/>
                  <a:pt x="0" y="31242"/>
                </a:cubicBezTo>
                <a:close/>
                <a:moveTo>
                  <a:pt x="-4891278" y="3608832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5" name="Freeform 248"/>
          <p:cNvSpPr/>
          <p:nvPr/>
        </p:nvSpPr>
        <p:spPr>
          <a:xfrm>
            <a:off x="6153911" y="2606041"/>
            <a:ext cx="1453770" cy="815975"/>
          </a:xfrm>
          <a:custGeom>
            <a:avLst/>
            <a:gdLst/>
            <a:ahLst/>
            <a:cxnLst/>
            <a:rect l="0" t="0" r="0" b="0"/>
            <a:pathLst>
              <a:path w="1453770" h="815975">
                <a:moveTo>
                  <a:pt x="1453770" y="815975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6" name="Freeform 249"/>
          <p:cNvSpPr/>
          <p:nvPr/>
        </p:nvSpPr>
        <p:spPr>
          <a:xfrm>
            <a:off x="7563611" y="3393948"/>
            <a:ext cx="62484" cy="64008"/>
          </a:xfrm>
          <a:custGeom>
            <a:avLst/>
            <a:gdLst/>
            <a:ahLst/>
            <a:cxnLst/>
            <a:rect l="0" t="0" r="0" b="0"/>
            <a:pathLst>
              <a:path w="62484" h="64008">
                <a:moveTo>
                  <a:pt x="0" y="32005"/>
                </a:moveTo>
                <a:cubicBezTo>
                  <a:pt x="0" y="14351"/>
                  <a:pt x="13970" y="0"/>
                  <a:pt x="31243" y="0"/>
                </a:cubicBezTo>
                <a:cubicBezTo>
                  <a:pt x="48515" y="0"/>
                  <a:pt x="62484" y="14351"/>
                  <a:pt x="62484" y="32005"/>
                </a:cubicBezTo>
                <a:cubicBezTo>
                  <a:pt x="62484" y="49657"/>
                  <a:pt x="48515" y="64008"/>
                  <a:pt x="31243" y="64008"/>
                </a:cubicBezTo>
                <a:cubicBezTo>
                  <a:pt x="13970" y="64008"/>
                  <a:pt x="0" y="49657"/>
                  <a:pt x="0" y="32005"/>
                </a:cubicBezTo>
                <a:close/>
                <a:moveTo>
                  <a:pt x="-4131564" y="3464052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9" name="Picture 25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0871" y="2398268"/>
            <a:ext cx="104647" cy="154940"/>
          </a:xfrm>
          <a:prstGeom prst="rect">
            <a:avLst/>
          </a:prstGeom>
          <a:noFill/>
        </p:spPr>
      </p:pic>
      <p:sp>
        <p:nvSpPr>
          <p:cNvPr id="123" name="Subtitle 2"/>
          <p:cNvSpPr txBox="1">
            <a:spLocks/>
          </p:cNvSpPr>
          <p:nvPr/>
        </p:nvSpPr>
        <p:spPr>
          <a:xfrm>
            <a:off x="4020451" y="2237734"/>
            <a:ext cx="2906129" cy="3415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3031" rtl="0" eaLnBrk="1" latinLnBrk="0" hangingPunct="1">
              <a:lnSpc>
                <a:spcPct val="90000"/>
              </a:lnSpc>
              <a:spcBef>
                <a:spcPts val="998"/>
              </a:spcBef>
              <a:buFont typeface="Arial" panose="020B0604020202020204" pitchFamily="34" charset="0"/>
              <a:buNone/>
              <a:defRPr sz="2995" kern="1200" spc="-70" baseline="0">
                <a:solidFill>
                  <a:schemeClr val="tx2"/>
                </a:solidFill>
                <a:latin typeface="TWK Everett" panose="020B0204000000000000" pitchFamily="34" charset="77"/>
                <a:ea typeface="+mn-ea"/>
                <a:cs typeface="+mn-cs"/>
              </a:defRPr>
            </a:lvl1pPr>
            <a:lvl2pPr marL="456515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997" kern="1200">
                <a:solidFill>
                  <a:schemeClr val="tx2"/>
                </a:solidFill>
                <a:latin typeface="TWK Everett" panose="020B0204000000000000" pitchFamily="34" charset="77"/>
                <a:ea typeface="+mn-ea"/>
                <a:cs typeface="+mn-cs"/>
              </a:defRPr>
            </a:lvl2pPr>
            <a:lvl3pPr marL="913031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798" kern="1200">
                <a:solidFill>
                  <a:schemeClr val="tx2"/>
                </a:solidFill>
                <a:latin typeface="TWK Everett" panose="020B0204000000000000" pitchFamily="34" charset="77"/>
                <a:ea typeface="+mn-ea"/>
                <a:cs typeface="+mn-cs"/>
              </a:defRPr>
            </a:lvl3pPr>
            <a:lvl4pPr marL="1369546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2"/>
                </a:solidFill>
                <a:latin typeface="TWK Everett" panose="020B0204000000000000" pitchFamily="34" charset="77"/>
                <a:ea typeface="+mn-ea"/>
                <a:cs typeface="+mn-cs"/>
              </a:defRPr>
            </a:lvl4pPr>
            <a:lvl5pPr marL="1826061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2"/>
                </a:solidFill>
                <a:latin typeface="TWK Everett" panose="020B0204000000000000" pitchFamily="34" charset="77"/>
                <a:ea typeface="+mn-ea"/>
                <a:cs typeface="+mn-cs"/>
              </a:defRPr>
            </a:lvl5pPr>
            <a:lvl6pPr marL="2282577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9093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608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2123" indent="0" algn="ctr" defTabSz="913031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None/>
              <a:defRPr sz="15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031" rtl="0" eaLnBrk="1" fontAlgn="auto" latinLnBrk="0" hangingPunct="1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-70" normalizeH="0" baseline="0" noProof="0" dirty="0">
                <a:ln>
                  <a:noFill/>
                </a:ln>
                <a:solidFill>
                  <a:srgbClr val="12301F"/>
                </a:solidFill>
                <a:effectLst/>
                <a:uLnTx/>
                <a:uFillTx/>
                <a:latin typeface="TWK Everett" panose="020B0204000000000000" pitchFamily="34" charset="77"/>
                <a:ea typeface="+mn-ea"/>
                <a:cs typeface="+mn-cs"/>
              </a:rPr>
              <a:t>Advance – MRC Harwell</a:t>
            </a: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259889" y="1714708"/>
            <a:ext cx="265812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ubtitle 2">
            <a:extLst>
              <a:ext uri="{FF2B5EF4-FFF2-40B4-BE49-F238E27FC236}">
                <a16:creationId xmlns:a16="http://schemas.microsoft.com/office/drawing/2014/main" id="{216B5DF6-47CC-09EC-0553-CC28F3C8FA93}"/>
              </a:ext>
            </a:extLst>
          </p:cNvPr>
          <p:cNvSpPr txBox="1">
            <a:spLocks/>
          </p:cNvSpPr>
          <p:nvPr/>
        </p:nvSpPr>
        <p:spPr>
          <a:xfrm>
            <a:off x="115619" y="1603296"/>
            <a:ext cx="3078759" cy="961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900" dirty="0">
              <a:solidFill>
                <a:schemeClr val="bg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connected: 70% of organisations collaborated with another business or facility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CBB838D-A6E7-F5DE-A63C-32492A5B3065}"/>
              </a:ext>
            </a:extLst>
          </p:cNvPr>
          <p:cNvSpPr txBox="1">
            <a:spLocks/>
          </p:cNvSpPr>
          <p:nvPr/>
        </p:nvSpPr>
        <p:spPr>
          <a:xfrm>
            <a:off x="115619" y="3844360"/>
            <a:ext cx="3078759" cy="1225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Incubating early-stage businesses: ESA BIC UK has over 92% business survival rate, incubate and alumni companies  generate ~£300M GVA annually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28BEC38-01C5-73EE-56CC-B599291300A8}"/>
              </a:ext>
            </a:extLst>
          </p:cNvPr>
          <p:cNvSpPr txBox="1">
            <a:spLocks/>
          </p:cNvSpPr>
          <p:nvPr/>
        </p:nvSpPr>
        <p:spPr>
          <a:xfrm>
            <a:off x="115619" y="2847798"/>
            <a:ext cx="2988610" cy="836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‘grow-on’ and scale-up businesses: over £1.43Bn investment raised &amp; IPOs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932D5BF-DBCB-0DA4-69AA-1A24CDBD65F8}"/>
              </a:ext>
            </a:extLst>
          </p:cNvPr>
          <p:cNvSpPr txBox="1">
            <a:spLocks/>
          </p:cNvSpPr>
          <p:nvPr/>
        </p:nvSpPr>
        <p:spPr>
          <a:xfrm>
            <a:off x="115619" y="4693387"/>
            <a:ext cx="3078759" cy="1399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Driving economic growth: over 63% of organisations export products or services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B64D8FD1-06FD-F9A6-E5F8-77F0437179EA}"/>
              </a:ext>
            </a:extLst>
          </p:cNvPr>
          <p:cNvCxnSpPr>
            <a:cxnSpLocks/>
          </p:cNvCxnSpPr>
          <p:nvPr/>
        </p:nvCxnSpPr>
        <p:spPr>
          <a:xfrm>
            <a:off x="259889" y="2651465"/>
            <a:ext cx="265812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0B03228-BF05-1EEF-1A7F-3836B9F75B4C}"/>
              </a:ext>
            </a:extLst>
          </p:cNvPr>
          <p:cNvCxnSpPr>
            <a:cxnSpLocks/>
          </p:cNvCxnSpPr>
          <p:nvPr/>
        </p:nvCxnSpPr>
        <p:spPr>
          <a:xfrm>
            <a:off x="259889" y="3713977"/>
            <a:ext cx="265812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1A53A854-9D20-3B78-3A28-DDF40409A384}"/>
              </a:ext>
            </a:extLst>
          </p:cNvPr>
          <p:cNvCxnSpPr>
            <a:cxnSpLocks/>
          </p:cNvCxnSpPr>
          <p:nvPr/>
        </p:nvCxnSpPr>
        <p:spPr>
          <a:xfrm>
            <a:off x="259889" y="5047223"/>
            <a:ext cx="265812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6B63FC06-EF34-7037-B288-2C70E9EE8C07}"/>
              </a:ext>
            </a:extLst>
          </p:cNvPr>
          <p:cNvSpPr txBox="1"/>
          <p:nvPr/>
        </p:nvSpPr>
        <p:spPr>
          <a:xfrm>
            <a:off x="10423305" y="4577006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Diamond Light Source</a:t>
            </a:r>
            <a:endParaRPr lang="en-GB" sz="800" dirty="0"/>
          </a:p>
        </p:txBody>
      </p:sp>
      <p:sp>
        <p:nvSpPr>
          <p:cNvPr id="130" name="Freeform 202">
            <a:extLst>
              <a:ext uri="{FF2B5EF4-FFF2-40B4-BE49-F238E27FC236}">
                <a16:creationId xmlns:a16="http://schemas.microsoft.com/office/drawing/2014/main" id="{ADB0A785-1FA4-C091-30E1-6E67A0EEA55A}"/>
              </a:ext>
            </a:extLst>
          </p:cNvPr>
          <p:cNvSpPr/>
          <p:nvPr/>
        </p:nvSpPr>
        <p:spPr>
          <a:xfrm>
            <a:off x="10530713" y="3727258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5" name="Freeform 203">
            <a:extLst>
              <a:ext uri="{FF2B5EF4-FFF2-40B4-BE49-F238E27FC236}">
                <a16:creationId xmlns:a16="http://schemas.microsoft.com/office/drawing/2014/main" id="{89AA47EE-4AA0-ECDF-BC93-21038DFAC6EB}"/>
              </a:ext>
            </a:extLst>
          </p:cNvPr>
          <p:cNvSpPr/>
          <p:nvPr/>
        </p:nvSpPr>
        <p:spPr>
          <a:xfrm>
            <a:off x="10530713" y="3727258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1414392-5093-D226-6A2B-7E78C7FCF03C}"/>
              </a:ext>
            </a:extLst>
          </p:cNvPr>
          <p:cNvSpPr txBox="1"/>
          <p:nvPr/>
        </p:nvSpPr>
        <p:spPr>
          <a:xfrm>
            <a:off x="10465776" y="3735311"/>
            <a:ext cx="15676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European Space Agency ECSAT</a:t>
            </a:r>
            <a:endParaRPr lang="en-GB" sz="800" dirty="0"/>
          </a:p>
        </p:txBody>
      </p:sp>
      <p:sp>
        <p:nvSpPr>
          <p:cNvPr id="137" name="Freeform 202">
            <a:extLst>
              <a:ext uri="{FF2B5EF4-FFF2-40B4-BE49-F238E27FC236}">
                <a16:creationId xmlns:a16="http://schemas.microsoft.com/office/drawing/2014/main" id="{A116A4AE-056B-27A2-BBA1-317E23F42920}"/>
              </a:ext>
            </a:extLst>
          </p:cNvPr>
          <p:cNvSpPr/>
          <p:nvPr/>
        </p:nvSpPr>
        <p:spPr>
          <a:xfrm>
            <a:off x="8887967" y="139024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8" name="Freeform 203">
            <a:extLst>
              <a:ext uri="{FF2B5EF4-FFF2-40B4-BE49-F238E27FC236}">
                <a16:creationId xmlns:a16="http://schemas.microsoft.com/office/drawing/2014/main" id="{BBA93495-7A24-B133-4BCB-D1E2072DFD70}"/>
              </a:ext>
            </a:extLst>
          </p:cNvPr>
          <p:cNvSpPr/>
          <p:nvPr/>
        </p:nvSpPr>
        <p:spPr>
          <a:xfrm>
            <a:off x="8887967" y="139024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5F08B33-ED28-BAE4-E7C1-71E6DC97048B}"/>
              </a:ext>
            </a:extLst>
          </p:cNvPr>
          <p:cNvSpPr txBox="1"/>
          <p:nvPr/>
        </p:nvSpPr>
        <p:spPr>
          <a:xfrm>
            <a:off x="8870349" y="1398296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RAL Space - STFC</a:t>
            </a:r>
            <a:endParaRPr lang="en-GB" sz="800" dirty="0"/>
          </a:p>
        </p:txBody>
      </p:sp>
      <p:sp>
        <p:nvSpPr>
          <p:cNvPr id="140" name="Freeform 202">
            <a:extLst>
              <a:ext uri="{FF2B5EF4-FFF2-40B4-BE49-F238E27FC236}">
                <a16:creationId xmlns:a16="http://schemas.microsoft.com/office/drawing/2014/main" id="{30363318-754E-77C4-C46B-BB7BD21884E7}"/>
              </a:ext>
            </a:extLst>
          </p:cNvPr>
          <p:cNvSpPr/>
          <p:nvPr/>
        </p:nvSpPr>
        <p:spPr>
          <a:xfrm>
            <a:off x="8697287" y="342711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1" name="Freeform 203">
            <a:extLst>
              <a:ext uri="{FF2B5EF4-FFF2-40B4-BE49-F238E27FC236}">
                <a16:creationId xmlns:a16="http://schemas.microsoft.com/office/drawing/2014/main" id="{E702CA09-FB20-065B-F335-C0202BA40357}"/>
              </a:ext>
            </a:extLst>
          </p:cNvPr>
          <p:cNvSpPr/>
          <p:nvPr/>
        </p:nvSpPr>
        <p:spPr>
          <a:xfrm>
            <a:off x="8697287" y="342711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703A2BF-2C54-6667-E6BF-2BB6136C1F30}"/>
              </a:ext>
            </a:extLst>
          </p:cNvPr>
          <p:cNvSpPr txBox="1"/>
          <p:nvPr/>
        </p:nvSpPr>
        <p:spPr>
          <a:xfrm>
            <a:off x="8679669" y="350764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Faraday Institution</a:t>
            </a:r>
            <a:endParaRPr lang="en-GB" sz="800" dirty="0"/>
          </a:p>
        </p:txBody>
      </p:sp>
      <p:sp>
        <p:nvSpPr>
          <p:cNvPr id="143" name="Freeform 202">
            <a:extLst>
              <a:ext uri="{FF2B5EF4-FFF2-40B4-BE49-F238E27FC236}">
                <a16:creationId xmlns:a16="http://schemas.microsoft.com/office/drawing/2014/main" id="{8432CA6A-A53D-2188-2FD3-C134BF9DA222}"/>
              </a:ext>
            </a:extLst>
          </p:cNvPr>
          <p:cNvSpPr/>
          <p:nvPr/>
        </p:nvSpPr>
        <p:spPr>
          <a:xfrm>
            <a:off x="7521794" y="852219"/>
            <a:ext cx="1750222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4" name="Freeform 203">
            <a:extLst>
              <a:ext uri="{FF2B5EF4-FFF2-40B4-BE49-F238E27FC236}">
                <a16:creationId xmlns:a16="http://schemas.microsoft.com/office/drawing/2014/main" id="{2FEDE622-795B-8FBD-B704-93D61487CF72}"/>
              </a:ext>
            </a:extLst>
          </p:cNvPr>
          <p:cNvSpPr/>
          <p:nvPr/>
        </p:nvSpPr>
        <p:spPr>
          <a:xfrm>
            <a:off x="7521794" y="852219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A1389764-27F6-69DD-5539-EEB88D9B1409}"/>
              </a:ext>
            </a:extLst>
          </p:cNvPr>
          <p:cNvSpPr txBox="1"/>
          <p:nvPr/>
        </p:nvSpPr>
        <p:spPr>
          <a:xfrm>
            <a:off x="7504175" y="860272"/>
            <a:ext cx="1793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National Satellite Test Facility - STFC</a:t>
            </a:r>
            <a:endParaRPr lang="en-GB" sz="800" dirty="0"/>
          </a:p>
        </p:txBody>
      </p:sp>
      <p:sp>
        <p:nvSpPr>
          <p:cNvPr id="146" name="Freeform 202">
            <a:extLst>
              <a:ext uri="{FF2B5EF4-FFF2-40B4-BE49-F238E27FC236}">
                <a16:creationId xmlns:a16="http://schemas.microsoft.com/office/drawing/2014/main" id="{C844354D-A3C0-7764-8CA8-19B31852CB60}"/>
              </a:ext>
            </a:extLst>
          </p:cNvPr>
          <p:cNvSpPr/>
          <p:nvPr/>
        </p:nvSpPr>
        <p:spPr>
          <a:xfrm>
            <a:off x="7951833" y="5213705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7" name="Freeform 203">
            <a:extLst>
              <a:ext uri="{FF2B5EF4-FFF2-40B4-BE49-F238E27FC236}">
                <a16:creationId xmlns:a16="http://schemas.microsoft.com/office/drawing/2014/main" id="{D0305C5C-4355-732E-606A-37AC907F9E2A}"/>
              </a:ext>
            </a:extLst>
          </p:cNvPr>
          <p:cNvSpPr/>
          <p:nvPr/>
        </p:nvSpPr>
        <p:spPr>
          <a:xfrm>
            <a:off x="7951833" y="5213705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97CF241-4112-F4CA-0391-B2279021F4C8}"/>
              </a:ext>
            </a:extLst>
          </p:cNvPr>
          <p:cNvSpPr txBox="1"/>
          <p:nvPr/>
        </p:nvSpPr>
        <p:spPr>
          <a:xfrm>
            <a:off x="7887147" y="5228482"/>
            <a:ext cx="15526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Research Complex at Harwell</a:t>
            </a:r>
            <a:endParaRPr lang="en-GB" sz="800" dirty="0"/>
          </a:p>
        </p:txBody>
      </p:sp>
      <p:sp>
        <p:nvSpPr>
          <p:cNvPr id="149" name="Freeform 202">
            <a:extLst>
              <a:ext uri="{FF2B5EF4-FFF2-40B4-BE49-F238E27FC236}">
                <a16:creationId xmlns:a16="http://schemas.microsoft.com/office/drawing/2014/main" id="{D1D6232D-B721-B73D-1867-839D4B3F71AA}"/>
              </a:ext>
            </a:extLst>
          </p:cNvPr>
          <p:cNvSpPr/>
          <p:nvPr/>
        </p:nvSpPr>
        <p:spPr>
          <a:xfrm>
            <a:off x="7903123" y="5763817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0" name="Freeform 203">
            <a:extLst>
              <a:ext uri="{FF2B5EF4-FFF2-40B4-BE49-F238E27FC236}">
                <a16:creationId xmlns:a16="http://schemas.microsoft.com/office/drawing/2014/main" id="{D346C878-ABA4-4997-C4B2-6A6BEB6551F6}"/>
              </a:ext>
            </a:extLst>
          </p:cNvPr>
          <p:cNvSpPr/>
          <p:nvPr/>
        </p:nvSpPr>
        <p:spPr>
          <a:xfrm>
            <a:off x="7903123" y="5763817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76F398B-3440-6C69-EEEE-3FC3363597A0}"/>
              </a:ext>
            </a:extLst>
          </p:cNvPr>
          <p:cNvSpPr txBox="1"/>
          <p:nvPr/>
        </p:nvSpPr>
        <p:spPr>
          <a:xfrm>
            <a:off x="7885505" y="5771870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Central Laser Facility - STFC</a:t>
            </a:r>
            <a:endParaRPr lang="en-GB" sz="800" dirty="0"/>
          </a:p>
        </p:txBody>
      </p:sp>
      <p:sp>
        <p:nvSpPr>
          <p:cNvPr id="152" name="Freeform 202">
            <a:extLst>
              <a:ext uri="{FF2B5EF4-FFF2-40B4-BE49-F238E27FC236}">
                <a16:creationId xmlns:a16="http://schemas.microsoft.com/office/drawing/2014/main" id="{7D5F86B2-B966-9269-A829-BC36BE7909AA}"/>
              </a:ext>
            </a:extLst>
          </p:cNvPr>
          <p:cNvSpPr/>
          <p:nvPr/>
        </p:nvSpPr>
        <p:spPr>
          <a:xfrm>
            <a:off x="6964370" y="3676308"/>
            <a:ext cx="1619384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3" name="Freeform 203">
            <a:extLst>
              <a:ext uri="{FF2B5EF4-FFF2-40B4-BE49-F238E27FC236}">
                <a16:creationId xmlns:a16="http://schemas.microsoft.com/office/drawing/2014/main" id="{186DC072-FC37-81D1-6DE1-105BBDFBBDA9}"/>
              </a:ext>
            </a:extLst>
          </p:cNvPr>
          <p:cNvSpPr/>
          <p:nvPr/>
        </p:nvSpPr>
        <p:spPr>
          <a:xfrm>
            <a:off x="6964370" y="3676308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B61B02B-0A0C-E829-E2D4-341C721710CA}"/>
              </a:ext>
            </a:extLst>
          </p:cNvPr>
          <p:cNvSpPr txBox="1"/>
          <p:nvPr/>
        </p:nvSpPr>
        <p:spPr>
          <a:xfrm>
            <a:off x="6926580" y="3684361"/>
            <a:ext cx="16947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Nucleic Acid Therapy Accelerator</a:t>
            </a:r>
            <a:endParaRPr lang="en-GB" sz="800" dirty="0"/>
          </a:p>
        </p:txBody>
      </p:sp>
      <p:sp>
        <p:nvSpPr>
          <p:cNvPr id="155" name="Freeform 202">
            <a:extLst>
              <a:ext uri="{FF2B5EF4-FFF2-40B4-BE49-F238E27FC236}">
                <a16:creationId xmlns:a16="http://schemas.microsoft.com/office/drawing/2014/main" id="{6027378D-01FD-F39C-D553-C10068F1813A}"/>
              </a:ext>
            </a:extLst>
          </p:cNvPr>
          <p:cNvSpPr/>
          <p:nvPr/>
        </p:nvSpPr>
        <p:spPr>
          <a:xfrm>
            <a:off x="6225955" y="1587738"/>
            <a:ext cx="1701129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6" name="Freeform 203">
            <a:extLst>
              <a:ext uri="{FF2B5EF4-FFF2-40B4-BE49-F238E27FC236}">
                <a16:creationId xmlns:a16="http://schemas.microsoft.com/office/drawing/2014/main" id="{3897F030-ABE9-ABF9-8A4F-A9C653BA0ED0}"/>
              </a:ext>
            </a:extLst>
          </p:cNvPr>
          <p:cNvSpPr/>
          <p:nvPr/>
        </p:nvSpPr>
        <p:spPr>
          <a:xfrm>
            <a:off x="6225956" y="1587738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E3DE1-A33D-FF2B-6CB3-889647F41851}"/>
              </a:ext>
            </a:extLst>
          </p:cNvPr>
          <p:cNvSpPr txBox="1"/>
          <p:nvPr/>
        </p:nvSpPr>
        <p:spPr>
          <a:xfrm>
            <a:off x="6181441" y="1595791"/>
            <a:ext cx="1772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Satellite Applications Catapult - IUK</a:t>
            </a:r>
            <a:endParaRPr lang="en-GB" sz="800" dirty="0"/>
          </a:p>
        </p:txBody>
      </p:sp>
      <p:sp>
        <p:nvSpPr>
          <p:cNvPr id="158" name="Freeform 202">
            <a:extLst>
              <a:ext uri="{FF2B5EF4-FFF2-40B4-BE49-F238E27FC236}">
                <a16:creationId xmlns:a16="http://schemas.microsoft.com/office/drawing/2014/main" id="{0122EC48-42A9-D98F-029C-4469CEFF3D4E}"/>
              </a:ext>
            </a:extLst>
          </p:cNvPr>
          <p:cNvSpPr/>
          <p:nvPr/>
        </p:nvSpPr>
        <p:spPr>
          <a:xfrm>
            <a:off x="5585306" y="2388649"/>
            <a:ext cx="1825976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9" name="Freeform 203">
            <a:extLst>
              <a:ext uri="{FF2B5EF4-FFF2-40B4-BE49-F238E27FC236}">
                <a16:creationId xmlns:a16="http://schemas.microsoft.com/office/drawing/2014/main" id="{698058FD-8B96-6475-46CF-18ACA370D445}"/>
              </a:ext>
            </a:extLst>
          </p:cNvPr>
          <p:cNvSpPr/>
          <p:nvPr/>
        </p:nvSpPr>
        <p:spPr>
          <a:xfrm>
            <a:off x="5585306" y="2388649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395A38-A6A7-0BB4-5E7F-14C8886E9BE7}"/>
              </a:ext>
            </a:extLst>
          </p:cNvPr>
          <p:cNvSpPr txBox="1"/>
          <p:nvPr/>
        </p:nvSpPr>
        <p:spPr>
          <a:xfrm>
            <a:off x="5560964" y="2396702"/>
            <a:ext cx="1882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ESA/STFC Business Incubation Centre</a:t>
            </a:r>
            <a:endParaRPr lang="en-GB" sz="800" dirty="0"/>
          </a:p>
        </p:txBody>
      </p:sp>
      <p:sp>
        <p:nvSpPr>
          <p:cNvPr id="161" name="Freeform 202">
            <a:extLst>
              <a:ext uri="{FF2B5EF4-FFF2-40B4-BE49-F238E27FC236}">
                <a16:creationId xmlns:a16="http://schemas.microsoft.com/office/drawing/2014/main" id="{55E08238-2288-BFAF-84F6-88CC83802206}"/>
              </a:ext>
            </a:extLst>
          </p:cNvPr>
          <p:cNvSpPr/>
          <p:nvPr/>
        </p:nvSpPr>
        <p:spPr>
          <a:xfrm>
            <a:off x="3882356" y="2118280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2" name="Freeform 203">
            <a:extLst>
              <a:ext uri="{FF2B5EF4-FFF2-40B4-BE49-F238E27FC236}">
                <a16:creationId xmlns:a16="http://schemas.microsoft.com/office/drawing/2014/main" id="{69DD2C2A-1734-BE01-72C3-834EA52BCFFF}"/>
              </a:ext>
            </a:extLst>
          </p:cNvPr>
          <p:cNvSpPr/>
          <p:nvPr/>
        </p:nvSpPr>
        <p:spPr>
          <a:xfrm>
            <a:off x="3882356" y="2118280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89D59E-CEC2-9BFA-D0B5-75C3B7506853}"/>
              </a:ext>
            </a:extLst>
          </p:cNvPr>
          <p:cNvSpPr txBox="1"/>
          <p:nvPr/>
        </p:nvSpPr>
        <p:spPr>
          <a:xfrm>
            <a:off x="3864738" y="2126333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Advance - MRC</a:t>
            </a:r>
            <a:endParaRPr lang="en-GB" sz="800" dirty="0"/>
          </a:p>
        </p:txBody>
      </p:sp>
      <p:sp>
        <p:nvSpPr>
          <p:cNvPr id="164" name="Freeform 202">
            <a:extLst>
              <a:ext uri="{FF2B5EF4-FFF2-40B4-BE49-F238E27FC236}">
                <a16:creationId xmlns:a16="http://schemas.microsoft.com/office/drawing/2014/main" id="{8B799BFA-96D2-4428-881A-3409E0156ABB}"/>
              </a:ext>
            </a:extLst>
          </p:cNvPr>
          <p:cNvSpPr/>
          <p:nvPr/>
        </p:nvSpPr>
        <p:spPr>
          <a:xfrm>
            <a:off x="3319085" y="285356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5" name="Freeform 203">
            <a:extLst>
              <a:ext uri="{FF2B5EF4-FFF2-40B4-BE49-F238E27FC236}">
                <a16:creationId xmlns:a16="http://schemas.microsoft.com/office/drawing/2014/main" id="{DE41CA15-FEAE-E397-DA7C-E45F8CEA0D92}"/>
              </a:ext>
            </a:extLst>
          </p:cNvPr>
          <p:cNvSpPr/>
          <p:nvPr/>
        </p:nvSpPr>
        <p:spPr>
          <a:xfrm>
            <a:off x="3319085" y="2853563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13485E1-501D-A6D3-780A-C3EDBD67D986}"/>
              </a:ext>
            </a:extLst>
          </p:cNvPr>
          <p:cNvSpPr txBox="1"/>
          <p:nvPr/>
        </p:nvSpPr>
        <p:spPr>
          <a:xfrm>
            <a:off x="3301467" y="2861616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Mary Lyon Centre - MRC</a:t>
            </a:r>
            <a:endParaRPr lang="en-GB" sz="800" dirty="0"/>
          </a:p>
        </p:txBody>
      </p:sp>
      <p:sp>
        <p:nvSpPr>
          <p:cNvPr id="167" name="Freeform 202">
            <a:extLst>
              <a:ext uri="{FF2B5EF4-FFF2-40B4-BE49-F238E27FC236}">
                <a16:creationId xmlns:a16="http://schemas.microsoft.com/office/drawing/2014/main" id="{C24C4E99-3FAF-C240-3D58-11D4A17578E1}"/>
              </a:ext>
            </a:extLst>
          </p:cNvPr>
          <p:cNvSpPr/>
          <p:nvPr/>
        </p:nvSpPr>
        <p:spPr>
          <a:xfrm>
            <a:off x="3716501" y="3758865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8" name="Freeform 203">
            <a:extLst>
              <a:ext uri="{FF2B5EF4-FFF2-40B4-BE49-F238E27FC236}">
                <a16:creationId xmlns:a16="http://schemas.microsoft.com/office/drawing/2014/main" id="{8DC5F620-4D5D-B8D4-D3CB-1AC23F70C667}"/>
              </a:ext>
            </a:extLst>
          </p:cNvPr>
          <p:cNvSpPr/>
          <p:nvPr/>
        </p:nvSpPr>
        <p:spPr>
          <a:xfrm>
            <a:off x="3716501" y="3758865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133DCA44-D102-BEB8-24C4-0BC220194A59}"/>
              </a:ext>
            </a:extLst>
          </p:cNvPr>
          <p:cNvSpPr txBox="1"/>
          <p:nvPr/>
        </p:nvSpPr>
        <p:spPr>
          <a:xfrm>
            <a:off x="3698883" y="3766918"/>
            <a:ext cx="14464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UK Health Security Agency</a:t>
            </a:r>
            <a:endParaRPr lang="en-GB" sz="800" dirty="0"/>
          </a:p>
        </p:txBody>
      </p:sp>
      <p:sp>
        <p:nvSpPr>
          <p:cNvPr id="170" name="Freeform 202">
            <a:extLst>
              <a:ext uri="{FF2B5EF4-FFF2-40B4-BE49-F238E27FC236}">
                <a16:creationId xmlns:a16="http://schemas.microsoft.com/office/drawing/2014/main" id="{00A85586-954F-2365-A086-2450DC6C0FF0}"/>
              </a:ext>
            </a:extLst>
          </p:cNvPr>
          <p:cNvSpPr/>
          <p:nvPr/>
        </p:nvSpPr>
        <p:spPr>
          <a:xfrm>
            <a:off x="3569017" y="4261571"/>
            <a:ext cx="1836836" cy="326899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1" name="Freeform 203">
            <a:extLst>
              <a:ext uri="{FF2B5EF4-FFF2-40B4-BE49-F238E27FC236}">
                <a16:creationId xmlns:a16="http://schemas.microsoft.com/office/drawing/2014/main" id="{7531BC6E-3547-CA4C-9735-E1C57E7FBB8B}"/>
              </a:ext>
            </a:extLst>
          </p:cNvPr>
          <p:cNvSpPr/>
          <p:nvPr/>
        </p:nvSpPr>
        <p:spPr>
          <a:xfrm>
            <a:off x="3569017" y="4311906"/>
            <a:ext cx="1836836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72DABAA3-9F93-C496-F588-D4EB36298D9D}"/>
              </a:ext>
            </a:extLst>
          </p:cNvPr>
          <p:cNvSpPr txBox="1"/>
          <p:nvPr/>
        </p:nvSpPr>
        <p:spPr>
          <a:xfrm>
            <a:off x="3548382" y="4259444"/>
            <a:ext cx="1850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National Quantum Computing Centre – EPSRC/STFC</a:t>
            </a:r>
            <a:endParaRPr lang="en-GB" sz="800" dirty="0"/>
          </a:p>
        </p:txBody>
      </p:sp>
      <p:sp>
        <p:nvSpPr>
          <p:cNvPr id="173" name="Freeform 202">
            <a:extLst>
              <a:ext uri="{FF2B5EF4-FFF2-40B4-BE49-F238E27FC236}">
                <a16:creationId xmlns:a16="http://schemas.microsoft.com/office/drawing/2014/main" id="{5601E1BF-7795-4713-00FB-132702F94737}"/>
              </a:ext>
            </a:extLst>
          </p:cNvPr>
          <p:cNvSpPr/>
          <p:nvPr/>
        </p:nvSpPr>
        <p:spPr>
          <a:xfrm>
            <a:off x="3697941" y="4748069"/>
            <a:ext cx="1641301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4" name="Freeform 203">
            <a:extLst>
              <a:ext uri="{FF2B5EF4-FFF2-40B4-BE49-F238E27FC236}">
                <a16:creationId xmlns:a16="http://schemas.microsoft.com/office/drawing/2014/main" id="{1A3303F1-A1C2-F1A9-B879-FD71CF2ECAF7}"/>
              </a:ext>
            </a:extLst>
          </p:cNvPr>
          <p:cNvSpPr/>
          <p:nvPr/>
        </p:nvSpPr>
        <p:spPr>
          <a:xfrm>
            <a:off x="3903634" y="4748069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2DA3B76-3A33-3627-3E9A-D833F08FE154}"/>
              </a:ext>
            </a:extLst>
          </p:cNvPr>
          <p:cNvSpPr txBox="1"/>
          <p:nvPr/>
        </p:nvSpPr>
        <p:spPr>
          <a:xfrm>
            <a:off x="3657326" y="4756149"/>
            <a:ext cx="17415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Rosalind Franklin Institute - EPSRC</a:t>
            </a:r>
            <a:endParaRPr lang="en-GB" sz="800" dirty="0"/>
          </a:p>
        </p:txBody>
      </p:sp>
      <p:sp>
        <p:nvSpPr>
          <p:cNvPr id="177" name="Freeform 203">
            <a:extLst>
              <a:ext uri="{FF2B5EF4-FFF2-40B4-BE49-F238E27FC236}">
                <a16:creationId xmlns:a16="http://schemas.microsoft.com/office/drawing/2014/main" id="{F9A239FD-72AC-F483-1472-9C993ACA6CAF}"/>
              </a:ext>
            </a:extLst>
          </p:cNvPr>
          <p:cNvSpPr/>
          <p:nvPr/>
        </p:nvSpPr>
        <p:spPr>
          <a:xfrm>
            <a:off x="3676617" y="5271654"/>
            <a:ext cx="1435608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9" name="Freeform 202">
            <a:extLst>
              <a:ext uri="{FF2B5EF4-FFF2-40B4-BE49-F238E27FC236}">
                <a16:creationId xmlns:a16="http://schemas.microsoft.com/office/drawing/2014/main" id="{6F31F11A-992F-0633-F5A3-85D8BE6F1656}"/>
              </a:ext>
            </a:extLst>
          </p:cNvPr>
          <p:cNvSpPr/>
          <p:nvPr/>
        </p:nvSpPr>
        <p:spPr>
          <a:xfrm>
            <a:off x="3699475" y="5848827"/>
            <a:ext cx="1435608" cy="341503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80" name="Freeform 203">
            <a:extLst>
              <a:ext uri="{FF2B5EF4-FFF2-40B4-BE49-F238E27FC236}">
                <a16:creationId xmlns:a16="http://schemas.microsoft.com/office/drawing/2014/main" id="{D42FFFC8-B8D6-A745-6091-7B43326C4981}"/>
              </a:ext>
            </a:extLst>
          </p:cNvPr>
          <p:cNvSpPr/>
          <p:nvPr/>
        </p:nvSpPr>
        <p:spPr>
          <a:xfrm>
            <a:off x="3699475" y="5841952"/>
            <a:ext cx="1435608" cy="389892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noFill/>
          <a:ln w="12700" cap="flat" cmpd="sng">
            <a:noFill/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F0AE69CE-B722-0A37-CAEA-F92F3B79CAB3}"/>
              </a:ext>
            </a:extLst>
          </p:cNvPr>
          <p:cNvSpPr txBox="1"/>
          <p:nvPr/>
        </p:nvSpPr>
        <p:spPr>
          <a:xfrm>
            <a:off x="3681857" y="5850005"/>
            <a:ext cx="1446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Extreme Photonics Application Centre - STFC</a:t>
            </a:r>
            <a:endParaRPr lang="en-GB" sz="800" dirty="0"/>
          </a:p>
        </p:txBody>
      </p:sp>
      <p:sp>
        <p:nvSpPr>
          <p:cNvPr id="182" name="Freeform 214">
            <a:extLst>
              <a:ext uri="{FF2B5EF4-FFF2-40B4-BE49-F238E27FC236}">
                <a16:creationId xmlns:a16="http://schemas.microsoft.com/office/drawing/2014/main" id="{59479550-EA58-5660-C3DD-B862EC7996AD}"/>
              </a:ext>
            </a:extLst>
          </p:cNvPr>
          <p:cNvSpPr/>
          <p:nvPr/>
        </p:nvSpPr>
        <p:spPr>
          <a:xfrm>
            <a:off x="10372870" y="1196326"/>
            <a:ext cx="62485" cy="62485"/>
          </a:xfrm>
          <a:custGeom>
            <a:avLst/>
            <a:gdLst/>
            <a:ahLst/>
            <a:cxnLst/>
            <a:rect l="0" t="0" r="0" b="0"/>
            <a:pathLst>
              <a:path w="62485" h="62485">
                <a:moveTo>
                  <a:pt x="0" y="31242"/>
                </a:moveTo>
                <a:cubicBezTo>
                  <a:pt x="0" y="13971"/>
                  <a:pt x="13971" y="0"/>
                  <a:pt x="31242" y="0"/>
                </a:cubicBezTo>
                <a:cubicBezTo>
                  <a:pt x="48514" y="0"/>
                  <a:pt x="62485" y="13971"/>
                  <a:pt x="62485" y="31242"/>
                </a:cubicBezTo>
                <a:cubicBezTo>
                  <a:pt x="62485" y="48515"/>
                  <a:pt x="48514" y="62485"/>
                  <a:pt x="31242" y="62485"/>
                </a:cubicBezTo>
                <a:cubicBezTo>
                  <a:pt x="13971" y="62485"/>
                  <a:pt x="0" y="48515"/>
                  <a:pt x="0" y="31242"/>
                </a:cubicBezTo>
                <a:close/>
                <a:moveTo>
                  <a:pt x="-6974585" y="3675888"/>
                </a:move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83" name="Freeform 155">
            <a:extLst>
              <a:ext uri="{FF2B5EF4-FFF2-40B4-BE49-F238E27FC236}">
                <a16:creationId xmlns:a16="http://schemas.microsoft.com/office/drawing/2014/main" id="{5CAEAA89-9430-D6F5-2B34-63E9A0E22C46}"/>
              </a:ext>
            </a:extLst>
          </p:cNvPr>
          <p:cNvSpPr/>
          <p:nvPr/>
        </p:nvSpPr>
        <p:spPr>
          <a:xfrm>
            <a:off x="3845416" y="5386706"/>
            <a:ext cx="2374138" cy="14604"/>
          </a:xfrm>
          <a:custGeom>
            <a:avLst/>
            <a:gdLst/>
            <a:ahLst/>
            <a:cxnLst/>
            <a:rect l="0" t="0" r="0" b="0"/>
            <a:pathLst>
              <a:path w="2374138" h="14604">
                <a:moveTo>
                  <a:pt x="2374138" y="14604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6">
                <a:lumMod val="20000"/>
                <a:lumOff val="80000"/>
              </a:scheme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6" name="Freeform 202">
            <a:extLst>
              <a:ext uri="{FF2B5EF4-FFF2-40B4-BE49-F238E27FC236}">
                <a16:creationId xmlns:a16="http://schemas.microsoft.com/office/drawing/2014/main" id="{6743FE14-F741-2E96-17D9-91C1A24F39A5}"/>
              </a:ext>
            </a:extLst>
          </p:cNvPr>
          <p:cNvSpPr/>
          <p:nvPr/>
        </p:nvSpPr>
        <p:spPr>
          <a:xfrm>
            <a:off x="3549278" y="5271654"/>
            <a:ext cx="1761862" cy="236220"/>
          </a:xfrm>
          <a:custGeom>
            <a:avLst/>
            <a:gdLst/>
            <a:ahLst/>
            <a:cxnLst/>
            <a:rect l="0" t="0" r="0" b="0"/>
            <a:pathLst>
              <a:path w="1435608" h="236220">
                <a:moveTo>
                  <a:pt x="0" y="236220"/>
                </a:moveTo>
                <a:lnTo>
                  <a:pt x="1435608" y="236220"/>
                </a:lnTo>
                <a:lnTo>
                  <a:pt x="1435608" y="0"/>
                </a:lnTo>
                <a:lnTo>
                  <a:pt x="0" y="0"/>
                </a:lnTo>
                <a:lnTo>
                  <a:pt x="0" y="2362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334CB285-0106-3340-8CD2-6C619050CE82}"/>
              </a:ext>
            </a:extLst>
          </p:cNvPr>
          <p:cNvSpPr txBox="1"/>
          <p:nvPr/>
        </p:nvSpPr>
        <p:spPr>
          <a:xfrm>
            <a:off x="3551529" y="5285749"/>
            <a:ext cx="17466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ISIS Neutron &amp; Muon Source - STFC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77080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Links with other Departments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477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Department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of all engineering effort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involvement with ATLAS Upgrades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outsource for the DUNE APA production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Runs the microelectronics support centre (MSC), giving us significant resource in terms of software access</a:t>
            </a:r>
          </a:p>
          <a:p>
            <a:pPr fontAlgn="base"/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Computing operates the Tier-1 Computing facility for the UK, funded through PPD and Programs directorate for 17FTE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 has previously hosted the MICE experiment, but is now also hosting our Cold Radon Emanation Facility, as well as the MIGDAL experiment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 Space has formed a close link over activities relating to AION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NQCC: dilution fridge at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Boulby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twin of one on the surface at RAL</a:t>
            </a: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818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Particle Physics Program Delivery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139944"/>
            <a:ext cx="107194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LHC: (ATLAS, CMS, LHCb) 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ATLAS, CMS upgrades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large-scale silicon detector, software, readout, calorimeter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LHCb upgrade R&amp;D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 and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 detectors and underground lab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(UK WLCG contribution)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scale R&amp;D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Maintains our skills base and in some cases delivers science in R&amp;D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Exploitation of the data; maintenance and operations</a:t>
            </a:r>
          </a:p>
          <a:p>
            <a:pPr fontAlgn="base"/>
            <a:endParaRPr lang="en-GB" sz="24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Engineers all reside in the Technical Department</a:t>
            </a:r>
          </a:p>
          <a:p>
            <a:pPr fontAlgn="base"/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computing staff in Scientific Computing Department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635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includes </a:t>
            </a:r>
            <a:r>
              <a:rPr lang="en-US" sz="4400" b="1" i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(just two examples…)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4037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Migdal</a:t>
            </a:r>
          </a:p>
          <a:p>
            <a:pPr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sz="32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sz="32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sz="32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sz="32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GB" sz="32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 ML on FPGAs</a:t>
            </a:r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F29B0F1B-DACA-571C-CF99-53BEEC1F3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510" y="1036056"/>
            <a:ext cx="4372475" cy="37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71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4283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Radon Emanation Facility (CREF, including a warm replica at Boulby)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Boulby Underground Germanium Screening (BUGS)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owned lab space near 500m^2, including a small workshop, computing infrastructure, a small cleanroom, a dark lab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~250m^2 of cleanroom operated through TD, providing for all kinds of electronics assembly and testing</a:t>
            </a:r>
          </a:p>
          <a:p>
            <a:pPr fontAlgn="base"/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Interesting equipment available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equipment for LGAD testing, currently measuring to less than 10ps jitter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irradiation facility for ASIC irradiation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Wafer probing facility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TCAD infrastructure (Compute with &gt;128GB RAM) – complex 3D simulation capability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chambers to large sizes (m^3)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to support all forms of electronics testing</a:t>
            </a:r>
          </a:p>
        </p:txBody>
      </p:sp>
    </p:spTree>
    <p:extLst>
      <p:ext uri="{BB962C8B-B14F-4D97-AF65-F5344CB8AC3E}">
        <p14:creationId xmlns:p14="http://schemas.microsoft.com/office/powerpoint/2010/main" val="4070576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 construction (typically some construction and often national integration): currently ATLAS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EIC, some LHCb R&amp;D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with an electronics and software background, e.g.: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Wafer probing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 programming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GPU (and general accelerator) programming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TCAD simulation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large Trigger groups (ATLAS and CMS)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shielding to lowest fields from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nEDM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heritage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with 20+ years in the field providing: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Principal Investigators for various experiments (ATLAS Upgrade, CMS)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Project leads (ATLAS Strip Upgrade [&lt;10y post-doctorate], LHCb RICH)</a:t>
            </a:r>
          </a:p>
        </p:txBody>
      </p:sp>
    </p:spTree>
    <p:extLst>
      <p:ext uri="{BB962C8B-B14F-4D97-AF65-F5344CB8AC3E}">
        <p14:creationId xmlns:p14="http://schemas.microsoft.com/office/powerpoint/2010/main" val="1735486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0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 – a work in progress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664929"/>
            <a:ext cx="10996972" cy="755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Caveat: I want to set a strategy that engages 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expertise in the department in its own future “Director’s Discussions”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community in PPD’s future: University head of group discussions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said, my vision for PPD: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Hub of expertise in particle physics technology (hardware, software, operation, exploitation, project management)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Maintains and builds unique capability, distinct from universities – plan staffing needs </a:t>
            </a:r>
            <a:r>
              <a:rPr lang="en-GB" spc="-100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wrt</a:t>
            </a: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future projects</a:t>
            </a:r>
          </a:p>
          <a:p>
            <a:pPr marL="1257300" lvl="2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partnership with universities – strategic secondments, CASE studentships, Industrial liaison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puts its expertise to use in novel areas (quantum, AI) </a:t>
            </a:r>
          </a:p>
          <a:p>
            <a:pPr marL="1257300" lvl="2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doing so, opens unique intellectual opportunities in quantum science onsite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PPD: STFC’s in-house experts in particle physics exploitation, technology and project management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E5DF8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To be a strong and clear voice on the UK vision for international PP, influencing future collider choices, and to positioning the UK for leadership in future PP experiments.  </a:t>
            </a:r>
            <a:endParaRPr lang="en-GB" dirty="0">
              <a:solidFill>
                <a:srgbClr val="1E5DF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E5DF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800" dirty="0">
                <a:solidFill>
                  <a:srgbClr val="1E5DF8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 be host to a fully funded and operational international facility, housing an international dark matter experiment and quantum experiments at </a:t>
            </a:r>
            <a:r>
              <a:rPr lang="en-GB" sz="1800" dirty="0" err="1">
                <a:solidFill>
                  <a:srgbClr val="1E5DF8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Boulby</a:t>
            </a:r>
            <a:r>
              <a:rPr lang="en-GB" sz="1800" dirty="0">
                <a:solidFill>
                  <a:srgbClr val="1E5DF8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To be a strong partner in a network of national labs hosting science on their own sites in addition to collaborating in international facilities overseas</a:t>
            </a:r>
            <a:endParaRPr lang="en-GB" sz="1800" dirty="0">
              <a:solidFill>
                <a:srgbClr val="1E5DF8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081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101090"/>
            <a:ext cx="10719460" cy="6488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– working with other national lab departments – has capabilities to deliver on STFC and national strategies on AI, Quantum…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Strategy Particle Physics Update 2025 (SF in ESG as RAL rep along with two others from UK)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collider: majority of PPD expertise: DAQ, silicon, calorimeter, software and more: workforce question for 10-15 years from now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community has the lead in quantum experiments – how to maximise this?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of next DM experiment?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Boulby</a:t>
            </a: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UK proposes to host largest scale “rare observatory” international experiment XLZD – rule in or out large class of most likely DM candidates among other science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many opportunities beyond  (quantum, geology…)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On-campus science: ISIS (neutrinos, kaons), Migdal…  other table-top experiments? (quantum?)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director is a new opportunity to look at our interaction with universities – on-campus presence (sabbatical? Secondment?); large and small scale project formation, </a:t>
            </a:r>
            <a:endParaRPr lang="en-GB" sz="20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57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BF53A6-86A0-3FD2-FED4-0FBF9D5A3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0" r="-2" b="28183"/>
          <a:stretch/>
        </p:blipFill>
        <p:spPr bwMode="auto"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arge machine inside a factory&#10;&#10;Description automatically generated">
            <a:extLst>
              <a:ext uri="{FF2B5EF4-FFF2-40B4-BE49-F238E27FC236}">
                <a16:creationId xmlns:a16="http://schemas.microsoft.com/office/drawing/2014/main" id="{5C4DC65B-A439-5290-CD9C-38E1F8B6A4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105" r="-2" b="16515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033" name="Freeform: Shape 103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35" name="Freeform: Shape 103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249137" y="830523"/>
            <a:ext cx="4832802" cy="1243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 spc="-15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PPD</a:t>
            </a:r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249138" y="1806047"/>
            <a:ext cx="5647569" cy="4383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~100 staff, many permanent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effectLst/>
              </a:rPr>
              <a:t>	~56 senior scientific staff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	</a:t>
            </a:r>
            <a:r>
              <a:rPr lang="en-US" sz="1600" b="0" i="0" u="none" strike="noStrike" dirty="0">
                <a:effectLst/>
              </a:rPr>
              <a:t>~5 senior joint with universities</a:t>
            </a:r>
            <a:br>
              <a:rPr lang="en-US" sz="1600" b="0" i="0" u="none" strike="noStrike" dirty="0">
                <a:effectLst/>
              </a:rPr>
            </a:br>
            <a:r>
              <a:rPr lang="en-US" sz="1600" b="0" i="0" u="none" strike="noStrike" dirty="0">
                <a:effectLst/>
              </a:rPr>
              <a:t>	~19 postdoctoral staff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effectLst/>
              </a:rPr>
              <a:t>	~20 PhD students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effectLst/>
              </a:rPr>
              <a:t>	~7 project manager experts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effectLst/>
              </a:rPr>
              <a:t>	~6 program support staff</a:t>
            </a:r>
            <a:endParaRPr lang="en-US" sz="16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Underpin UK Particle and </a:t>
            </a:r>
            <a:r>
              <a:rPr lang="en-US" sz="1600" dirty="0" err="1"/>
              <a:t>Astroparticle</a:t>
            </a:r>
            <a:r>
              <a:rPr lang="en-US" sz="1600" dirty="0"/>
              <a:t> physics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Construction of experiments and upgrades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Computing infrastructure and software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Exploitation and operation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Project management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UK community role (technical and admin)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Operating the only deep underground research facility in the UK through ~20 FTE staff based in Yorkshire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Staff based at CERN, (Japan, USA) to construct and operate experiments</a:t>
            </a:r>
          </a:p>
        </p:txBody>
      </p:sp>
    </p:spTree>
    <p:extLst>
      <p:ext uri="{BB962C8B-B14F-4D97-AF65-F5344CB8AC3E}">
        <p14:creationId xmlns:p14="http://schemas.microsoft.com/office/powerpoint/2010/main" val="4097767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4F607-391C-20E7-9786-CAC3944D7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931439-6642-7F4B-7B3D-38CE9956E807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127108-E445-FBC6-F2C0-F8EC87985D63}"/>
              </a:ext>
            </a:extLst>
          </p:cNvPr>
          <p:cNvSpPr/>
          <p:nvPr/>
        </p:nvSpPr>
        <p:spPr>
          <a:xfrm>
            <a:off x="403340" y="1101090"/>
            <a:ext cx="1071946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of projects – on time and on budget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coordinated effort on outreach?  (while maintaining each institute identify as a matter of priority)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list of equipment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training program pooling lab </a:t>
            </a:r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universities’ expertise</a:t>
            </a:r>
            <a:endParaRPr lang="en-GB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your department interact with PPD and are there ways you’d like to change that?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 with other national labs?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461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68DCBC-CF8A-BA23-7950-536A8EEA0D57}"/>
              </a:ext>
            </a:extLst>
          </p:cNvPr>
          <p:cNvSpPr txBox="1"/>
          <p:nvPr/>
        </p:nvSpPr>
        <p:spPr>
          <a:xfrm>
            <a:off x="3048000" y="2831658"/>
            <a:ext cx="6096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Science at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Boulby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workshops</a:t>
            </a: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Bioscience@Boulby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workshop: </a:t>
            </a:r>
            <a:r>
              <a:rPr lang="en-GB" sz="1800" b="0" i="0" u="sng" strike="noStrike" dirty="0">
                <a:solidFill>
                  <a:srgbClr val="0000FF"/>
                </a:solidFill>
                <a:effectLst/>
                <a:latin typeface="Aptos" panose="020B0004020202020204" pitchFamily="34" charset="0"/>
                <a:hlinkClick r:id="rId2"/>
              </a:rPr>
              <a:t>https://indico.stfc.ac.uk/event/1058/</a:t>
            </a:r>
            <a:endParaRPr lang="en-GB" sz="1800" b="0" i="0" u="sng" strike="noStrike" dirty="0">
              <a:solidFill>
                <a:srgbClr val="0000FF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sz="20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Quantum@Boulby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Workshop: </a:t>
            </a:r>
            <a:r>
              <a:rPr lang="en-GB" sz="1800" b="0" i="0" u="sng" strike="noStrike" dirty="0">
                <a:solidFill>
                  <a:srgbClr val="0000FF"/>
                </a:solidFill>
                <a:effectLst/>
                <a:latin typeface="Aptos" panose="020B0004020202020204" pitchFamily="34" charset="0"/>
                <a:hlinkClick r:id="rId3"/>
              </a:rPr>
              <a:t>https://conference.ippp.dur.ac.uk/event/1372/</a:t>
            </a:r>
            <a:endParaRPr lang="en-GB" sz="1800" b="0" i="0" u="sng" strike="noStrike" dirty="0">
              <a:solidFill>
                <a:srgbClr val="0000FF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u="sng" dirty="0">
              <a:solidFill>
                <a:srgbClr val="0000FF"/>
              </a:solidFill>
              <a:latin typeface="Aptos" panose="020B0004020202020204" pitchFamily="34" charset="0"/>
            </a:endParaRPr>
          </a:p>
          <a:p>
            <a:pPr algn="l"/>
            <a:r>
              <a:rPr lang="en-GB" sz="2000" b="0" i="0" strike="noStrike" dirty="0">
                <a:solidFill>
                  <a:srgbClr val="0000FF"/>
                </a:solidFill>
                <a:effectLst/>
                <a:latin typeface="Aptos" panose="020B0004020202020204" pitchFamily="34" charset="0"/>
              </a:rPr>
              <a:t>Also </a:t>
            </a:r>
            <a:r>
              <a:rPr lang="en-GB" sz="2000" b="0" i="0" strike="noStrike" dirty="0" err="1">
                <a:solidFill>
                  <a:srgbClr val="0000FF"/>
                </a:solidFill>
                <a:effectLst/>
                <a:latin typeface="Aptos" panose="020B0004020202020204" pitchFamily="34" charset="0"/>
              </a:rPr>
              <a:t>Geoscience@Boulby</a:t>
            </a:r>
            <a:endParaRPr lang="en-GB" sz="2000" b="0" i="0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07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involvement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based: ATLAS, CMS, LHCb,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the ATLAS Strip Upgrade PI, the UK ATLAS Upgrade PI, CMS PI until recently, LHCb RICH Pl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Neutrinos: DUNE, Hyper-K/Super-K/T2K, TD produces targets for all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Matter: XLZD, LZ, Darkside-20k, MIGDAL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Other: EPIC (@EIC)</a:t>
            </a:r>
          </a:p>
          <a:p>
            <a:pPr fontAlgn="base"/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activity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Liquido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/Cloud, investigating novel neutrino detection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and sensor design: 28nm amplifiers for LGADs (through TD), LGAD industrial development (currently showing &lt;10ps timing resolution), flexible CMOS investigations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AION – participation in development of Atom interferometry in collaboration with MAGIS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collider</a:t>
            </a:r>
          </a:p>
        </p:txBody>
      </p:sp>
    </p:spTree>
    <p:extLst>
      <p:ext uri="{BB962C8B-B14F-4D97-AF65-F5344CB8AC3E}">
        <p14:creationId xmlns:p14="http://schemas.microsoft.com/office/powerpoint/2010/main" val="235077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0FEFDD-769C-D14B-9734-9729B65A103C}"/>
              </a:ext>
            </a:extLst>
          </p:cNvPr>
          <p:cNvSpPr/>
          <p:nvPr/>
        </p:nvSpPr>
        <p:spPr>
          <a:xfrm>
            <a:off x="420797" y="1393952"/>
            <a:ext cx="46044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Rutherford Appleton Laboratory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Boulby Underground Laboratory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Daresbury Laboratory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Internationally: several staff in CERN, US, Japan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96571-1EF0-6C48-8AEF-01E87FE0A0B5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PPD Locations </a:t>
            </a:r>
          </a:p>
        </p:txBody>
      </p:sp>
      <p:sp>
        <p:nvSpPr>
          <p:cNvPr id="9" name="Line Callout 2 8">
            <a:extLst>
              <a:ext uri="{FF2B5EF4-FFF2-40B4-BE49-F238E27FC236}">
                <a16:creationId xmlns:a16="http://schemas.microsoft.com/office/drawing/2014/main" id="{F00CE4B4-59AE-E048-B44E-32D83285402B}"/>
              </a:ext>
            </a:extLst>
          </p:cNvPr>
          <p:cNvSpPr/>
          <p:nvPr/>
        </p:nvSpPr>
        <p:spPr>
          <a:xfrm>
            <a:off x="6096000" y="5319978"/>
            <a:ext cx="1736035" cy="1298713"/>
          </a:xfrm>
          <a:prstGeom prst="borderCallout2">
            <a:avLst>
              <a:gd name="adj1" fmla="val 16709"/>
              <a:gd name="adj2" fmla="val 96247"/>
              <a:gd name="adj3" fmla="val 16709"/>
              <a:gd name="adj4" fmla="val 149744"/>
              <a:gd name="adj5" fmla="val -9394"/>
              <a:gd name="adj6" fmla="val 215334"/>
            </a:avLst>
          </a:prstGeom>
          <a:solidFill>
            <a:srgbClr val="003088"/>
          </a:solidFill>
          <a:ln w="12700">
            <a:solidFill>
              <a:srgbClr val="003088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Rutherford Appleton Laboratory</a:t>
            </a:r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003551A3-D8A4-C748-8638-92206C68E1D9}"/>
              </a:ext>
            </a:extLst>
          </p:cNvPr>
          <p:cNvSpPr/>
          <p:nvPr/>
        </p:nvSpPr>
        <p:spPr>
          <a:xfrm>
            <a:off x="9925878" y="1494635"/>
            <a:ext cx="1736035" cy="1298713"/>
          </a:xfrm>
          <a:prstGeom prst="borderCallout2">
            <a:avLst>
              <a:gd name="adj1" fmla="val 80416"/>
              <a:gd name="adj2" fmla="val 46027"/>
              <a:gd name="adj3" fmla="val 121414"/>
              <a:gd name="adj4" fmla="val 46128"/>
              <a:gd name="adj5" fmla="val 162042"/>
              <a:gd name="adj6" fmla="val 9823"/>
            </a:avLst>
          </a:prstGeom>
          <a:solidFill>
            <a:srgbClr val="F08900"/>
          </a:solidFill>
          <a:ln w="12700">
            <a:solidFill>
              <a:srgbClr val="F089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Boulby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Line Callout 2 8">
            <a:extLst>
              <a:ext uri="{FF2B5EF4-FFF2-40B4-BE49-F238E27FC236}">
                <a16:creationId xmlns:a16="http://schemas.microsoft.com/office/drawing/2014/main" id="{898BA712-F923-42A3-66BD-12FFEE4EDF36}"/>
              </a:ext>
            </a:extLst>
          </p:cNvPr>
          <p:cNvSpPr/>
          <p:nvPr/>
        </p:nvSpPr>
        <p:spPr>
          <a:xfrm>
            <a:off x="5891779" y="1566805"/>
            <a:ext cx="1736035" cy="1298713"/>
          </a:xfrm>
          <a:prstGeom prst="borderCallout2">
            <a:avLst>
              <a:gd name="adj1" fmla="val 79360"/>
              <a:gd name="adj2" fmla="val 95801"/>
              <a:gd name="adj3" fmla="val 79360"/>
              <a:gd name="adj4" fmla="val 125640"/>
              <a:gd name="adj5" fmla="val 207201"/>
              <a:gd name="adj6" fmla="val 202389"/>
            </a:avLst>
          </a:prstGeom>
          <a:solidFill>
            <a:srgbClr val="003088"/>
          </a:solidFill>
          <a:ln w="12700">
            <a:solidFill>
              <a:srgbClr val="003088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Daresbury Laboratory</a:t>
            </a:r>
          </a:p>
        </p:txBody>
      </p:sp>
    </p:spTree>
    <p:extLst>
      <p:ext uri="{BB962C8B-B14F-4D97-AF65-F5344CB8AC3E}">
        <p14:creationId xmlns:p14="http://schemas.microsoft.com/office/powerpoint/2010/main" val="248550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4F82F2-A01D-DA5B-1CCB-6279488FCD88}"/>
              </a:ext>
            </a:extLst>
          </p:cNvPr>
          <p:cNvSpPr txBox="1"/>
          <p:nvPr/>
        </p:nvSpPr>
        <p:spPr>
          <a:xfrm>
            <a:off x="768928" y="1714604"/>
            <a:ext cx="6097978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2"/>
              </a:rPr>
              <a:t>Accelerator Science and Technology Centre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3"/>
              </a:rPr>
              <a:t>Central Laser Facility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4"/>
              </a:rPr>
              <a:t>Hartree Centre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5"/>
              </a:rPr>
              <a:t>ISIS Neutron and Muon Source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6"/>
              </a:rPr>
              <a:t>National Quantum Computing Centre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7"/>
              </a:rPr>
              <a:t>Particle Physics Department</a:t>
            </a:r>
            <a:r>
              <a:rPr lang="en-GB" b="0" i="0" u="none" strike="noStrike" dirty="0">
                <a:solidFill>
                  <a:srgbClr val="505050"/>
                </a:solidFill>
                <a:effectLst/>
                <a:latin typeface="Roboto" panose="020F0502020204030204" pitchFamily="34" charset="0"/>
              </a:rPr>
              <a:t> including </a:t>
            </a: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8"/>
              </a:rPr>
              <a:t>Boulby Underground Laboratory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9"/>
              </a:rPr>
              <a:t>RAL Space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10"/>
              </a:rPr>
              <a:t>Scientific Computing Department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11"/>
              </a:rPr>
              <a:t>Technology Department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GB" b="1" i="0" u="sng" strike="noStrike" dirty="0">
                <a:solidFill>
                  <a:srgbClr val="1E5DF8"/>
                </a:solidFill>
                <a:effectLst/>
                <a:latin typeface="Roboto" panose="020F0502020204030204" pitchFamily="34" charset="0"/>
                <a:hlinkClick r:id="rId12"/>
              </a:rPr>
              <a:t>UK Astronomy Technology Centre</a:t>
            </a:r>
            <a:endParaRPr lang="en-GB" b="0" i="0" u="none" strike="noStrike" dirty="0">
              <a:solidFill>
                <a:srgbClr val="505050"/>
              </a:solidFill>
              <a:effectLst/>
              <a:latin typeface="Roboto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5B2B79-C97B-8FFD-EF1D-046E12A05151}"/>
              </a:ext>
            </a:extLst>
          </p:cNvPr>
          <p:cNvSpPr txBox="1"/>
          <p:nvPr/>
        </p:nvSpPr>
        <p:spPr>
          <a:xfrm>
            <a:off x="507419" y="25017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Lab context</a:t>
            </a:r>
          </a:p>
        </p:txBody>
      </p:sp>
    </p:spTree>
    <p:extLst>
      <p:ext uri="{BB962C8B-B14F-4D97-AF65-F5344CB8AC3E}">
        <p14:creationId xmlns:p14="http://schemas.microsoft.com/office/powerpoint/2010/main" val="928575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528938FE-60DE-D49E-D0A1-B2A435374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49B8ABD9-45E6-4342-D018-AAAF0E5D0C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73BA4DC3-FB91-6C30-E8F3-68BEF9A2BB42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A890A01-9006-CB8E-6D5A-D6CCBC9B8CF7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3CAA61-69E2-A854-4F53-944BC689F447}"/>
              </a:ext>
            </a:extLst>
          </p:cNvPr>
          <p:cNvGrpSpPr/>
          <p:nvPr/>
        </p:nvGrpSpPr>
        <p:grpSpPr>
          <a:xfrm>
            <a:off x="5661980" y="5058395"/>
            <a:ext cx="187490" cy="187490"/>
            <a:chOff x="5661980" y="5058395"/>
            <a:chExt cx="187490" cy="18749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D6572E6-20A3-2164-2B3D-2E570EA394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5094383-3E48-6DB5-2E52-42075D4852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AAAF430-9D38-55E0-2F81-07343D2FB4F5}"/>
              </a:ext>
            </a:extLst>
          </p:cNvPr>
          <p:cNvGrpSpPr/>
          <p:nvPr/>
        </p:nvGrpSpPr>
        <p:grpSpPr>
          <a:xfrm>
            <a:off x="4882752" y="4143995"/>
            <a:ext cx="187490" cy="187490"/>
            <a:chOff x="5661980" y="5058395"/>
            <a:chExt cx="187490" cy="18749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6AE92F7-5F12-605C-6D19-737499CAD8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A32E237-1A28-3574-6ECE-2E05B3293D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6F84F7-F559-8F4F-FEF5-9EFD1BD67962}"/>
              </a:ext>
            </a:extLst>
          </p:cNvPr>
          <p:cNvGrpSpPr/>
          <p:nvPr/>
        </p:nvGrpSpPr>
        <p:grpSpPr>
          <a:xfrm>
            <a:off x="4523724" y="2567636"/>
            <a:ext cx="187490" cy="187490"/>
            <a:chOff x="5661980" y="5058395"/>
            <a:chExt cx="187490" cy="18749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8173D7-46BE-71B3-1B0B-6437044CA1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710451A-2661-584C-26B1-6025A470FF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4798D-9345-42FE-00D3-B324AD21287E}"/>
              </a:ext>
            </a:extLst>
          </p:cNvPr>
          <p:cNvGrpSpPr/>
          <p:nvPr/>
        </p:nvGrpSpPr>
        <p:grpSpPr>
          <a:xfrm>
            <a:off x="5574807" y="3335255"/>
            <a:ext cx="187490" cy="187490"/>
            <a:chOff x="5661980" y="5058395"/>
            <a:chExt cx="187490" cy="18749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390E7C2-FFD7-98C3-3172-AAFA537AD9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8D00159-B541-11F1-AC84-0F6BBB06D6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6952041-5999-3615-3950-839725118267}"/>
              </a:ext>
            </a:extLst>
          </p:cNvPr>
          <p:cNvGrpSpPr/>
          <p:nvPr/>
        </p:nvGrpSpPr>
        <p:grpSpPr>
          <a:xfrm>
            <a:off x="5652716" y="5460269"/>
            <a:ext cx="187490" cy="187490"/>
            <a:chOff x="5661980" y="5058395"/>
            <a:chExt cx="187490" cy="18749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BE505BA-4F6D-3E8B-3018-92DA618097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128B977-AF6D-4E1B-8CF1-6D73CE21B0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84E50A-4C72-5E72-A467-A6599BF32DF7}"/>
              </a:ext>
            </a:extLst>
          </p:cNvPr>
          <p:cNvGrpSpPr/>
          <p:nvPr/>
        </p:nvGrpSpPr>
        <p:grpSpPr>
          <a:xfrm>
            <a:off x="5388699" y="5233374"/>
            <a:ext cx="187490" cy="187490"/>
            <a:chOff x="5661980" y="5058395"/>
            <a:chExt cx="187490" cy="18749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FD34AD8-B9F7-075E-4316-B8B99E093A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18AA2DD-C2BB-F3D1-31D1-1FAD4BBB5F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326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16AC6-FFAC-4EA1-6E22-8E39861C2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11A65E00-D042-C77C-7650-F904E2D81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B4988ACE-42BF-5B82-F7AD-E159828E5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9E4389D2-B0CF-4DC7-5945-88063EC75380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DBFD002B-4928-1461-6046-23CA23178788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E723D1-44F1-644A-D412-89330127C133}"/>
              </a:ext>
            </a:extLst>
          </p:cNvPr>
          <p:cNvGrpSpPr/>
          <p:nvPr/>
        </p:nvGrpSpPr>
        <p:grpSpPr>
          <a:xfrm>
            <a:off x="5661980" y="5058395"/>
            <a:ext cx="187490" cy="187490"/>
            <a:chOff x="5661980" y="5058395"/>
            <a:chExt cx="187490" cy="18749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23EB0CD-70BB-BD3A-FABA-B3C3AB662A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5EF976C-B960-5A31-1612-8960801A76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033595-C9C5-2ABD-2C61-35ABA77D0A98}"/>
              </a:ext>
            </a:extLst>
          </p:cNvPr>
          <p:cNvGrpSpPr/>
          <p:nvPr/>
        </p:nvGrpSpPr>
        <p:grpSpPr>
          <a:xfrm>
            <a:off x="523245" y="1943142"/>
            <a:ext cx="8115007" cy="3209346"/>
            <a:chOff x="523245" y="1943142"/>
            <a:chExt cx="7766058" cy="3209346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AFB91370-50E4-01B9-2618-FDCF12DAFFD3}"/>
                </a:ext>
              </a:extLst>
            </p:cNvPr>
            <p:cNvSpPr/>
            <p:nvPr/>
          </p:nvSpPr>
          <p:spPr>
            <a:xfrm>
              <a:off x="523245" y="1943142"/>
              <a:ext cx="7766058" cy="2841262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56000">
                  <a:schemeClr val="bg1">
                    <a:alpha val="9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415BB6-0046-BE40-1E6B-1E090755397C}"/>
                </a:ext>
              </a:extLst>
            </p:cNvPr>
            <p:cNvSpPr txBox="1"/>
            <p:nvPr/>
          </p:nvSpPr>
          <p:spPr>
            <a:xfrm>
              <a:off x="637888" y="2078046"/>
              <a:ext cx="6947655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/>
              <a:r>
                <a:rPr lang="en-GB" sz="1800" b="1" i="0" spc="0" baseline="0" dirty="0">
                  <a:solidFill>
                    <a:srgbClr val="1E5DF8"/>
                  </a:solidFill>
                  <a:latin typeface="Arial"/>
                </a:rPr>
                <a:t>Rutherford Appleton Laboratory</a:t>
              </a:r>
            </a:p>
            <a:p>
              <a:pPr marL="0"/>
              <a:r>
                <a:rPr lang="en-GB" sz="1400" i="1" dirty="0">
                  <a:solidFill>
                    <a:srgbClr val="1E5DF8"/>
                  </a:solidFill>
                  <a:latin typeface="Arial"/>
                </a:rPr>
                <a:t>n</a:t>
              </a:r>
              <a:r>
                <a:rPr lang="en-GB" sz="1400" i="1" spc="0" baseline="0" dirty="0">
                  <a:solidFill>
                    <a:srgbClr val="1E5DF8"/>
                  </a:solidFill>
                  <a:latin typeface="Arial"/>
                </a:rPr>
                <a:t>ear Didcot, Oxfordshire</a:t>
              </a:r>
            </a:p>
            <a:p>
              <a:pPr marL="0"/>
              <a:endParaRPr lang="en-GB" sz="800" i="1" dirty="0">
                <a:solidFill>
                  <a:srgbClr val="1E5DF8"/>
                </a:solidFill>
                <a:latin typeface="Arial"/>
              </a:endParaRP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spc="0" baseline="0" dirty="0">
                  <a:latin typeface="Arial"/>
                </a:rPr>
                <a:t>~2300 STFC staff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spc="0" baseline="0" dirty="0">
                  <a:latin typeface="Arial"/>
                </a:rPr>
                <a:t>International multidisciplinary research infrastructures and facilitie</a:t>
              </a:r>
              <a:r>
                <a:rPr lang="en-GB" sz="2000" dirty="0">
                  <a:latin typeface="Arial"/>
                </a:rPr>
                <a:t>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spc="0" baseline="0" dirty="0">
                  <a:latin typeface="Arial"/>
                </a:rPr>
                <a:t>Harwell science &amp; innovation campus – 7500+ people and 220+ businesses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2000" dirty="0">
                  <a:latin typeface="Arial"/>
                </a:rPr>
                <a:t>Clusters – Space, Energy, Quantum, </a:t>
              </a:r>
              <a:r>
                <a:rPr lang="en-GB" sz="2000" dirty="0" err="1">
                  <a:latin typeface="Arial"/>
                </a:rPr>
                <a:t>HealthTec</a:t>
              </a:r>
              <a:r>
                <a:rPr lang="en-GB" sz="2000" dirty="0">
                  <a:latin typeface="Arial"/>
                </a:rPr>
                <a:t>, Defence</a:t>
              </a:r>
              <a:r>
                <a:rPr lang="en-GB" sz="2000" spc="0" baseline="0" dirty="0">
                  <a:latin typeface="Arial"/>
                </a:rPr>
                <a:t> </a:t>
              </a:r>
            </a:p>
            <a:p>
              <a:pPr marL="0"/>
              <a:endParaRPr lang="en-GB" sz="1400" i="1" spc="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F182EB9-3B95-018F-8D9B-3A1B24425C0F}"/>
                </a:ext>
              </a:extLst>
            </p:cNvPr>
            <p:cNvCxnSpPr/>
            <p:nvPr/>
          </p:nvCxnSpPr>
          <p:spPr>
            <a:xfrm flipH="1">
              <a:off x="1144988" y="5146512"/>
              <a:ext cx="430649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2C6734-4732-83AC-2406-E9EDC20EBF76}"/>
                </a:ext>
              </a:extLst>
            </p:cNvPr>
            <p:cNvCxnSpPr/>
            <p:nvPr/>
          </p:nvCxnSpPr>
          <p:spPr>
            <a:xfrm flipV="1">
              <a:off x="1150964" y="4721411"/>
              <a:ext cx="0" cy="4310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CE7F182-16B4-D7EE-B4DB-6A991FFDAC05}"/>
              </a:ext>
            </a:extLst>
          </p:cNvPr>
          <p:cNvGrpSpPr/>
          <p:nvPr/>
        </p:nvGrpSpPr>
        <p:grpSpPr>
          <a:xfrm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22" name="Picture 21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19CCA45B-3ACF-848B-BD83-B56FE1E38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7" name="Picture 6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89D3829D-F122-C7CF-D9D0-5A7A681BC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5" name="Picture 14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4231E615-0378-920A-6447-D58F50308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4" name="Picture 13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10F2FFD0-3CE7-8C4D-9A17-239B916CB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9" name="Picture 18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E95A7321-1887-609E-7AC0-18B34EBB0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29" name="Picture 28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CB75B39E-382E-DFEE-F664-DFDD9C185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64341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D9228-0578-18DB-9F8B-7721FE8E8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1299223C-F69B-245D-72CD-6309E5C5C0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C3DEDD50-5F69-EC21-3A98-104C660DCE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84BB43E0-E2F9-32AC-3FD6-EF1F003E4725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B3A1F2FC-A7D4-6C32-E4F0-74E9F8C58A3F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FEA946-35DE-1D74-5CE2-BF901EF174B4}"/>
              </a:ext>
            </a:extLst>
          </p:cNvPr>
          <p:cNvGrpSpPr/>
          <p:nvPr/>
        </p:nvGrpSpPr>
        <p:grpSpPr>
          <a:xfrm>
            <a:off x="4882752" y="4143995"/>
            <a:ext cx="187490" cy="187490"/>
            <a:chOff x="5661980" y="5058395"/>
            <a:chExt cx="187490" cy="18749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F455746-0E9B-4632-781F-9E3BC8985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16EA714-7738-1396-C4B9-622AD13ACC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32AAE1F-93A4-4EAA-B0A8-2C58B6362479}"/>
              </a:ext>
            </a:extLst>
          </p:cNvPr>
          <p:cNvCxnSpPr>
            <a:stCxn id="8" idx="0"/>
          </p:cNvCxnSpPr>
          <p:nvPr/>
        </p:nvCxnSpPr>
        <p:spPr>
          <a:xfrm flipV="1">
            <a:off x="4976497" y="1943627"/>
            <a:ext cx="0" cy="220036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E36048D-AC76-E87E-FF7E-BB704BB0210E}"/>
              </a:ext>
            </a:extLst>
          </p:cNvPr>
          <p:cNvCxnSpPr>
            <a:cxnSpLocks/>
          </p:cNvCxnSpPr>
          <p:nvPr/>
        </p:nvCxnSpPr>
        <p:spPr>
          <a:xfrm flipH="1">
            <a:off x="4644928" y="1943627"/>
            <a:ext cx="3410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1E970F1-3854-54FF-357D-498E01C76F9A}"/>
              </a:ext>
            </a:extLst>
          </p:cNvPr>
          <p:cNvSpPr/>
          <p:nvPr/>
        </p:nvSpPr>
        <p:spPr>
          <a:xfrm>
            <a:off x="517136" y="1768215"/>
            <a:ext cx="4331481" cy="3895802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67000">
                <a:schemeClr val="bg1">
                  <a:alpha val="94000"/>
                </a:schemeClr>
              </a:gs>
              <a:gs pos="100000">
                <a:schemeClr val="bg1">
                  <a:alpha val="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59344A-EA82-5055-3449-E143E39E4DA0}"/>
              </a:ext>
            </a:extLst>
          </p:cNvPr>
          <p:cNvSpPr txBox="1"/>
          <p:nvPr/>
        </p:nvSpPr>
        <p:spPr>
          <a:xfrm>
            <a:off x="714194" y="2037807"/>
            <a:ext cx="38082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/>
            <a:r>
              <a:rPr lang="en-GB" sz="1800" b="1" i="0" spc="0" baseline="0" dirty="0">
                <a:solidFill>
                  <a:srgbClr val="1E5DF8"/>
                </a:solidFill>
                <a:latin typeface="Arial"/>
              </a:rPr>
              <a:t>Daresbury Laboratory</a:t>
            </a:r>
          </a:p>
          <a:p>
            <a:pPr marL="0"/>
            <a:r>
              <a:rPr lang="en-GB" sz="1400" i="1" dirty="0">
                <a:solidFill>
                  <a:srgbClr val="1E5DF8"/>
                </a:solidFill>
                <a:latin typeface="Arial"/>
              </a:rPr>
              <a:t>in the Greater Liverpool City Region </a:t>
            </a:r>
            <a:endParaRPr lang="en-GB" sz="1400" i="1" spc="0" baseline="0" dirty="0">
              <a:solidFill>
                <a:srgbClr val="1E5DF8"/>
              </a:solidFill>
              <a:latin typeface="Arial"/>
            </a:endParaRPr>
          </a:p>
          <a:p>
            <a:pPr marL="0"/>
            <a:endParaRPr lang="en-GB" sz="800" i="1" dirty="0">
              <a:solidFill>
                <a:srgbClr val="1E5DF8"/>
              </a:solidFill>
              <a:latin typeface="Arial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spc="0" baseline="0" dirty="0">
                <a:latin typeface="Arial"/>
              </a:rPr>
              <a:t>~700 STFC staff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spc="0" baseline="0" dirty="0">
                <a:latin typeface="Arial"/>
              </a:rPr>
              <a:t>Internationally-renowned engineering, cryogenics and e-infrastructure expertise</a:t>
            </a:r>
            <a:endParaRPr lang="en-GB" sz="2000" dirty="0">
              <a:latin typeface="Arial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spc="0" baseline="0" dirty="0">
                <a:latin typeface="Arial"/>
              </a:rPr>
              <a:t>SciTech Daresbury campus – 2000+ people and 160+ businesses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/>
              </a:rPr>
              <a:t>Clusters – Digital, </a:t>
            </a:r>
            <a:r>
              <a:rPr lang="en-GB" sz="2000" dirty="0" err="1">
                <a:latin typeface="Arial"/>
              </a:rPr>
              <a:t>HealthTec</a:t>
            </a:r>
            <a:r>
              <a:rPr lang="en-GB" sz="2000" dirty="0">
                <a:latin typeface="Arial"/>
              </a:rPr>
              <a:t>, Space</a:t>
            </a:r>
            <a:r>
              <a:rPr lang="en-GB" sz="2000" spc="0" baseline="0" dirty="0">
                <a:latin typeface="Arial"/>
              </a:rPr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GB" sz="2000" spc="0" baseline="0" dirty="0">
              <a:latin typeface="Arial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DB5769C-E123-D4DB-A813-406395D16372}"/>
              </a:ext>
            </a:extLst>
          </p:cNvPr>
          <p:cNvGrpSpPr/>
          <p:nvPr/>
        </p:nvGrpSpPr>
        <p:grpSpPr>
          <a:xfrm rot="3596945"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26" name="Picture 25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6C09F341-9959-8E31-E5F8-A9C80EFB0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28" name="Picture 27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81EEFF70-3DE6-83E5-9749-6DAA00708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29" name="Picture 28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6F470746-294F-5458-F568-89FC1B3D3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30" name="Picture 29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EC367C0F-730D-97AA-E671-DCEF72384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31" name="Picture 30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1793511E-F3CA-E8E8-CB47-4F0FC851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32" name="Picture 31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3346C471-F5FE-571D-F001-E1045353C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520162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1A303-7CC2-33E1-354D-430F686FC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A3189240-6044-1725-79E2-3FEEBE2C0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055FC8F7-A1E1-5305-EC1E-735861E433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6A92171C-3EF7-B794-AFCB-64CFDD5BB549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51EEB6F-DE2B-3FD9-C470-AAFB683352DB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0F5AEA-38E3-88A5-3CC1-260E85856A47}"/>
              </a:ext>
            </a:extLst>
          </p:cNvPr>
          <p:cNvGrpSpPr/>
          <p:nvPr/>
        </p:nvGrpSpPr>
        <p:grpSpPr>
          <a:xfrm rot="7209522"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6" name="Picture 5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85E0AC2C-0CA6-6D55-5CDF-E2AF864E8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8" name="Picture 7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BFBBE32F-BE8E-1359-4ADF-8A249A6FC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9" name="Picture 8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D36547D9-CD6F-38EE-F104-1A67A4339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0" name="Picture 9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FA5FE4DF-BF87-329E-166E-26FEB2934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1" name="Picture 10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6FBB42E2-5C8D-2B17-D951-EC51C3B4A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3" name="Picture 12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6AE73452-DE96-8396-39FE-4212AF2F9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866549-8168-C447-8735-D648E31EDE9B}"/>
              </a:ext>
            </a:extLst>
          </p:cNvPr>
          <p:cNvGrpSpPr/>
          <p:nvPr/>
        </p:nvGrpSpPr>
        <p:grpSpPr>
          <a:xfrm>
            <a:off x="4523724" y="2567636"/>
            <a:ext cx="187490" cy="187490"/>
            <a:chOff x="5661980" y="5058395"/>
            <a:chExt cx="187490" cy="18749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5B6B081-02B9-E547-7A82-5F51618679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BD026EF-60EB-0603-FE13-9EEEEB275A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DFB3F0D-EB33-5B22-FBA2-855D1E961DFB}"/>
              </a:ext>
            </a:extLst>
          </p:cNvPr>
          <p:cNvGrpSpPr/>
          <p:nvPr/>
        </p:nvGrpSpPr>
        <p:grpSpPr>
          <a:xfrm>
            <a:off x="723540" y="2659726"/>
            <a:ext cx="7395826" cy="3363151"/>
            <a:chOff x="723540" y="2659726"/>
            <a:chExt cx="7395826" cy="336315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F63314D-6884-D80C-CFCF-6B6F824FA610}"/>
                </a:ext>
              </a:extLst>
            </p:cNvPr>
            <p:cNvGrpSpPr/>
            <p:nvPr/>
          </p:nvGrpSpPr>
          <p:grpSpPr>
            <a:xfrm>
              <a:off x="723540" y="3117984"/>
              <a:ext cx="7395826" cy="2904893"/>
              <a:chOff x="2484397" y="2046509"/>
              <a:chExt cx="7395826" cy="2904893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C57EBDAA-1B27-55B8-8EF3-36E692AFAEF8}"/>
                  </a:ext>
                </a:extLst>
              </p:cNvPr>
              <p:cNvSpPr/>
              <p:nvPr/>
            </p:nvSpPr>
            <p:spPr>
              <a:xfrm>
                <a:off x="2484397" y="2046509"/>
                <a:ext cx="7395826" cy="284126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/>
                  </a:gs>
                  <a:gs pos="56000">
                    <a:schemeClr val="bg1">
                      <a:alpha val="94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00C7A1-1240-8C69-0506-C9071FDE3B3B}"/>
                  </a:ext>
                </a:extLst>
              </p:cNvPr>
              <p:cNvSpPr txBox="1"/>
              <p:nvPr/>
            </p:nvSpPr>
            <p:spPr>
              <a:xfrm>
                <a:off x="2599039" y="2181413"/>
                <a:ext cx="6679638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/>
                <a:r>
                  <a:rPr lang="en-GB" sz="1800" b="1" i="0" spc="0" baseline="0" dirty="0">
                    <a:solidFill>
                      <a:srgbClr val="1E5DF8"/>
                    </a:solidFill>
                    <a:latin typeface="Arial"/>
                  </a:rPr>
                  <a:t>UK Astronomy Technology Centre</a:t>
                </a:r>
              </a:p>
              <a:p>
                <a:pPr marL="0"/>
                <a:r>
                  <a:rPr lang="en-GB" sz="1400" i="1" dirty="0">
                    <a:solidFill>
                      <a:srgbClr val="1E5DF8"/>
                    </a:solidFill>
                    <a:latin typeface="Arial"/>
                  </a:rPr>
                  <a:t>at the Royal Observatory, Edinburgh</a:t>
                </a:r>
                <a:endParaRPr lang="en-GB" sz="1400" i="1" spc="0" baseline="0" dirty="0">
                  <a:solidFill>
                    <a:srgbClr val="1E5DF8"/>
                  </a:solidFill>
                  <a:latin typeface="Arial"/>
                </a:endParaRPr>
              </a:p>
              <a:p>
                <a:pPr marL="0"/>
                <a:endParaRPr lang="en-GB" sz="800" i="1" dirty="0">
                  <a:solidFill>
                    <a:srgbClr val="1E5DF8"/>
                  </a:solidFill>
                  <a:latin typeface="Arial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spc="0" baseline="0" dirty="0">
                    <a:latin typeface="Arial"/>
                  </a:rPr>
                  <a:t>~130 STFC staff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spc="0" baseline="0" dirty="0">
                    <a:latin typeface="Arial"/>
                  </a:rPr>
                  <a:t>Centre of excellence for the development of scientific instrumentation and facilities for ground- and space-based astronomy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dirty="0">
                    <a:latin typeface="Arial"/>
                  </a:rPr>
                  <a:t>Higgs Centre for Innovation – £23M investment raised, 26 companies incubated over six years</a:t>
                </a:r>
                <a:endParaRPr lang="en-GB" sz="2000" spc="0" baseline="0" dirty="0">
                  <a:latin typeface="Arial"/>
                </a:endParaRPr>
              </a:p>
              <a:p>
                <a:pPr marL="0"/>
                <a:endParaRPr lang="en-GB" sz="1400" i="1" spc="0" baseline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</a:endParaRP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DB7D0FC-7911-5802-D269-08CCA3A80D25}"/>
                </a:ext>
              </a:extLst>
            </p:cNvPr>
            <p:cNvCxnSpPr>
              <a:stCxn id="18" idx="2"/>
            </p:cNvCxnSpPr>
            <p:nvPr/>
          </p:nvCxnSpPr>
          <p:spPr>
            <a:xfrm flipH="1" flipV="1">
              <a:off x="2018548" y="2659726"/>
              <a:ext cx="2505176" cy="16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4EE7082-6FB5-87DC-63AD-25BAE22C5D2A}"/>
                </a:ext>
              </a:extLst>
            </p:cNvPr>
            <p:cNvCxnSpPr/>
            <p:nvPr/>
          </p:nvCxnSpPr>
          <p:spPr>
            <a:xfrm>
              <a:off x="2025144" y="2659726"/>
              <a:ext cx="0" cy="51604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599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488D8-0F0D-13FE-F927-5C9DA86DC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view of the earth&#10;&#10;Description automatically generated">
            <a:extLst>
              <a:ext uri="{FF2B5EF4-FFF2-40B4-BE49-F238E27FC236}">
                <a16:creationId xmlns:a16="http://schemas.microsoft.com/office/drawing/2014/main" id="{38370999-E5D0-1FC8-8D27-36549E7CAE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920720"/>
          </a:xfrm>
          <a:prstGeom prst="rect">
            <a:avLst/>
          </a:prstGeom>
        </p:spPr>
      </p:pic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64A4D4D3-D98C-BBC2-95B1-377A34F84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" y="6111824"/>
            <a:ext cx="2134476" cy="584843"/>
          </a:xfrm>
          <a:prstGeom prst="rect">
            <a:avLst/>
          </a:prstGeom>
        </p:spPr>
      </p:pic>
      <p:sp>
        <p:nvSpPr>
          <p:cNvPr id="5" name="Rectangle 109">
            <a:extLst>
              <a:ext uri="{FF2B5EF4-FFF2-40B4-BE49-F238E27FC236}">
                <a16:creationId xmlns:a16="http://schemas.microsoft.com/office/drawing/2014/main" id="{1ECBE43C-5635-6DDC-2573-4C4EE6D20BD8}"/>
              </a:ext>
            </a:extLst>
          </p:cNvPr>
          <p:cNvSpPr/>
          <p:nvPr/>
        </p:nvSpPr>
        <p:spPr>
          <a:xfrm>
            <a:off x="495300" y="425525"/>
            <a:ext cx="3670877" cy="1354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STFC sites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Heavy" panose="020B0903020102020204" pitchFamily="34" charset="0"/>
              </a:rPr>
              <a:t>across the UK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7BF215E-D57D-BEEC-910F-B9A00A827D04}"/>
              </a:ext>
            </a:extLst>
          </p:cNvPr>
          <p:cNvSpPr>
            <a:spLocks noChangeAspect="1"/>
          </p:cNvSpPr>
          <p:nvPr/>
        </p:nvSpPr>
        <p:spPr>
          <a:xfrm>
            <a:off x="7443205" y="3323601"/>
            <a:ext cx="2734" cy="3194"/>
          </a:xfrm>
          <a:custGeom>
            <a:avLst/>
            <a:gdLst>
              <a:gd name="connsiteX0" fmla="*/ 2734 w 2734"/>
              <a:gd name="connsiteY0" fmla="*/ 0 h 3194"/>
              <a:gd name="connsiteX1" fmla="*/ 2734 w 2734"/>
              <a:gd name="connsiteY1" fmla="*/ 3194 h 3194"/>
              <a:gd name="connsiteX2" fmla="*/ 0 w 2734"/>
              <a:gd name="connsiteY2" fmla="*/ 1614 h 3194"/>
              <a:gd name="connsiteX3" fmla="*/ 2734 w 2734"/>
              <a:gd name="connsiteY3" fmla="*/ 0 h 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" h="3194">
                <a:moveTo>
                  <a:pt x="2734" y="0"/>
                </a:moveTo>
                <a:lnTo>
                  <a:pt x="2734" y="3194"/>
                </a:lnTo>
                <a:lnTo>
                  <a:pt x="0" y="1614"/>
                </a:lnTo>
                <a:lnTo>
                  <a:pt x="2734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250BFD-DEED-08FD-DAC9-9937C5823646}"/>
              </a:ext>
            </a:extLst>
          </p:cNvPr>
          <p:cNvGrpSpPr/>
          <p:nvPr/>
        </p:nvGrpSpPr>
        <p:grpSpPr>
          <a:xfrm rot="10800000">
            <a:off x="8776557" y="262198"/>
            <a:ext cx="6831176" cy="6505371"/>
            <a:chOff x="8776557" y="262198"/>
            <a:chExt cx="6831176" cy="6505371"/>
          </a:xfrm>
        </p:grpSpPr>
        <p:pic>
          <p:nvPicPr>
            <p:cNvPr id="6" name="Picture 5" descr="A satellite dish in a field&#10;&#10;Description automatically generated">
              <a:extLst>
                <a:ext uri="{FF2B5EF4-FFF2-40B4-BE49-F238E27FC236}">
                  <a16:creationId xmlns:a16="http://schemas.microsoft.com/office/drawing/2014/main" id="{E4DA2CF4-6E2E-F725-6CB4-26F278691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96" t="38501" r="4730" b="532"/>
            <a:stretch>
              <a:fillRect/>
            </a:stretch>
          </p:blipFill>
          <p:spPr>
            <a:xfrm rot="7197645">
              <a:off x="11760703" y="67082"/>
              <a:ext cx="2850112" cy="3240344"/>
            </a:xfrm>
            <a:custGeom>
              <a:avLst/>
              <a:gdLst>
                <a:gd name="connsiteX0" fmla="*/ 411481 w 2850112"/>
                <a:gd name="connsiteY0" fmla="*/ 3240344 h 3240344"/>
                <a:gd name="connsiteX1" fmla="*/ 348114 w 2850112"/>
                <a:gd name="connsiteY1" fmla="*/ 3121429 h 3240344"/>
                <a:gd name="connsiteX2" fmla="*/ 352948 w 2850112"/>
                <a:gd name="connsiteY2" fmla="*/ 109342 h 3240344"/>
                <a:gd name="connsiteX3" fmla="*/ 411549 w 2850112"/>
                <a:gd name="connsiteY3" fmla="*/ 0 h 3240344"/>
                <a:gd name="connsiteX4" fmla="*/ 2835126 w 2850112"/>
                <a:gd name="connsiteY4" fmla="*/ 1367622 h 3240344"/>
                <a:gd name="connsiteX5" fmla="*/ 2822023 w 2850112"/>
                <a:gd name="connsiteY5" fmla="*/ 1402536 h 3240344"/>
                <a:gd name="connsiteX6" fmla="*/ 2832875 w 2850112"/>
                <a:gd name="connsiteY6" fmla="*/ 1796256 h 3240344"/>
                <a:gd name="connsiteX7" fmla="*/ 2850112 w 2850112"/>
                <a:gd name="connsiteY7" fmla="*/ 1834626 h 324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112" h="3240344">
                  <a:moveTo>
                    <a:pt x="411481" y="3240344"/>
                  </a:moveTo>
                  <a:lnTo>
                    <a:pt x="348114" y="3121429"/>
                  </a:lnTo>
                  <a:cubicBezTo>
                    <a:pt x="-117731" y="2172240"/>
                    <a:pt x="-115944" y="1058749"/>
                    <a:pt x="352948" y="109342"/>
                  </a:cubicBezTo>
                  <a:lnTo>
                    <a:pt x="411549" y="0"/>
                  </a:lnTo>
                  <a:lnTo>
                    <a:pt x="2835126" y="1367622"/>
                  </a:lnTo>
                  <a:lnTo>
                    <a:pt x="2822023" y="1402536"/>
                  </a:lnTo>
                  <a:cubicBezTo>
                    <a:pt x="2787714" y="1529688"/>
                    <a:pt x="2789807" y="1666578"/>
                    <a:pt x="2832875" y="1796256"/>
                  </a:cubicBezTo>
                  <a:lnTo>
                    <a:pt x="2850112" y="1834626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8" name="Picture 7" descr="Aerial view of a stadium&#10;&#10;Description automatically generated">
              <a:extLst>
                <a:ext uri="{FF2B5EF4-FFF2-40B4-BE49-F238E27FC236}">
                  <a16:creationId xmlns:a16="http://schemas.microsoft.com/office/drawing/2014/main" id="{2855BB11-450C-BC45-442E-599DE367B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7" t="2155" r="16035" b="16849"/>
            <a:stretch>
              <a:fillRect/>
            </a:stretch>
          </p:blipFill>
          <p:spPr>
            <a:xfrm>
              <a:off x="8776557" y="1816430"/>
              <a:ext cx="2796747" cy="3282372"/>
            </a:xfrm>
            <a:custGeom>
              <a:avLst/>
              <a:gdLst>
                <a:gd name="connsiteX0" fmla="*/ 406775 w 2796747"/>
                <a:gd name="connsiteY0" fmla="*/ 0 h 3282372"/>
                <a:gd name="connsiteX1" fmla="*/ 2796747 w 2796747"/>
                <a:gd name="connsiteY1" fmla="*/ 1384385 h 3282372"/>
                <a:gd name="connsiteX2" fmla="*/ 2783886 w 2796747"/>
                <a:gd name="connsiteY2" fmla="*/ 1408130 h 3282372"/>
                <a:gd name="connsiteX3" fmla="*/ 2730022 w 2796747"/>
                <a:gd name="connsiteY3" fmla="*/ 1675492 h 3282372"/>
                <a:gd name="connsiteX4" fmla="*/ 2743948 w 2796747"/>
                <a:gd name="connsiteY4" fmla="*/ 1813922 h 3282372"/>
                <a:gd name="connsiteX5" fmla="*/ 2770787 w 2796747"/>
                <a:gd name="connsiteY5" fmla="*/ 1900570 h 3282372"/>
                <a:gd name="connsiteX6" fmla="*/ 434592 w 2796747"/>
                <a:gd name="connsiteY6" fmla="*/ 3282372 h 3282372"/>
                <a:gd name="connsiteX7" fmla="*/ 349970 w 2796747"/>
                <a:gd name="connsiteY7" fmla="*/ 3123520 h 3282372"/>
                <a:gd name="connsiteX8" fmla="*/ 349970 w 2796747"/>
                <a:gd name="connsiteY8" fmla="*/ 106634 h 32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96747" h="3282372">
                  <a:moveTo>
                    <a:pt x="406775" y="0"/>
                  </a:moveTo>
                  <a:lnTo>
                    <a:pt x="2796747" y="1384385"/>
                  </a:lnTo>
                  <a:lnTo>
                    <a:pt x="2783886" y="1408130"/>
                  </a:lnTo>
                  <a:cubicBezTo>
                    <a:pt x="2749203" y="1490307"/>
                    <a:pt x="2730022" y="1580655"/>
                    <a:pt x="2730022" y="1675492"/>
                  </a:cubicBezTo>
                  <a:cubicBezTo>
                    <a:pt x="2730022" y="1722911"/>
                    <a:pt x="2734818" y="1769207"/>
                    <a:pt x="2743948" y="1813922"/>
                  </a:cubicBezTo>
                  <a:lnTo>
                    <a:pt x="2770787" y="1900570"/>
                  </a:lnTo>
                  <a:lnTo>
                    <a:pt x="434592" y="3282372"/>
                  </a:lnTo>
                  <a:lnTo>
                    <a:pt x="349970" y="3123520"/>
                  </a:lnTo>
                  <a:cubicBezTo>
                    <a:pt x="-116656" y="2172709"/>
                    <a:pt x="-116656" y="1057444"/>
                    <a:pt x="349970" y="106634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9" name="Picture 8" descr="An aerial view of a city&#10;&#10;Description automatically generated">
              <a:extLst>
                <a:ext uri="{FF2B5EF4-FFF2-40B4-BE49-F238E27FC236}">
                  <a16:creationId xmlns:a16="http://schemas.microsoft.com/office/drawing/2014/main" id="{84D53F00-8C32-DD17-5C0D-D327B7CE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2" t="12750" r="24971" b="18142"/>
            <a:stretch>
              <a:fillRect/>
            </a:stretch>
          </p:blipFill>
          <p:spPr>
            <a:xfrm rot="13618616">
              <a:off x="11658124" y="3797087"/>
              <a:ext cx="2802779" cy="3138185"/>
            </a:xfrm>
            <a:custGeom>
              <a:avLst/>
              <a:gdLst>
                <a:gd name="connsiteX0" fmla="*/ 2693544 w 2802779"/>
                <a:gd name="connsiteY0" fmla="*/ 2356323 h 3138185"/>
                <a:gd name="connsiteX1" fmla="*/ 119401 w 2802779"/>
                <a:gd name="connsiteY1" fmla="*/ 3138185 h 3138185"/>
                <a:gd name="connsiteX2" fmla="*/ 90520 w 2802779"/>
                <a:gd name="connsiteY2" fmla="*/ 3031348 h 3138185"/>
                <a:gd name="connsiteX3" fmla="*/ 766576 w 2802779"/>
                <a:gd name="connsiteY3" fmla="*/ 96106 h 3138185"/>
                <a:gd name="connsiteX4" fmla="*/ 850456 w 2802779"/>
                <a:gd name="connsiteY4" fmla="*/ 0 h 3138185"/>
                <a:gd name="connsiteX5" fmla="*/ 2802779 w 2802779"/>
                <a:gd name="connsiteY5" fmla="*/ 1822041 h 3138185"/>
                <a:gd name="connsiteX6" fmla="*/ 2777315 w 2802779"/>
                <a:gd name="connsiteY6" fmla="*/ 1855522 h 3138185"/>
                <a:gd name="connsiteX7" fmla="*/ 2677760 w 2802779"/>
                <a:gd name="connsiteY7" fmla="*/ 2236603 h 313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2779" h="3138185">
                  <a:moveTo>
                    <a:pt x="2693544" y="2356323"/>
                  </a:moveTo>
                  <a:lnTo>
                    <a:pt x="119401" y="3138185"/>
                  </a:lnTo>
                  <a:lnTo>
                    <a:pt x="90520" y="3031348"/>
                  </a:lnTo>
                  <a:cubicBezTo>
                    <a:pt x="-151661" y="2000530"/>
                    <a:pt x="98258" y="915449"/>
                    <a:pt x="766576" y="96106"/>
                  </a:cubicBezTo>
                  <a:lnTo>
                    <a:pt x="850456" y="0"/>
                  </a:lnTo>
                  <a:lnTo>
                    <a:pt x="2802779" y="1822041"/>
                  </a:lnTo>
                  <a:lnTo>
                    <a:pt x="2777315" y="1855522"/>
                  </a:lnTo>
                  <a:cubicBezTo>
                    <a:pt x="2706053" y="1972110"/>
                    <a:pt x="2673076" y="2104986"/>
                    <a:pt x="2677760" y="2236603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0" name="Picture 9" descr="A building with cars parked in front of it&#10;&#10;Description automatically generated">
              <a:extLst>
                <a:ext uri="{FF2B5EF4-FFF2-40B4-BE49-F238E27FC236}">
                  <a16:creationId xmlns:a16="http://schemas.microsoft.com/office/drawing/2014/main" id="{5748B32C-1DEE-4EDA-C53E-4239723E9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12" t="4186" r="6381" b="3452"/>
            <a:stretch>
              <a:fillRect/>
            </a:stretch>
          </p:blipFill>
          <p:spPr>
            <a:xfrm rot="3881670">
              <a:off x="9665895" y="106946"/>
              <a:ext cx="2864210" cy="3229808"/>
            </a:xfrm>
            <a:custGeom>
              <a:avLst/>
              <a:gdLst>
                <a:gd name="connsiteX0" fmla="*/ 305279 w 2866485"/>
                <a:gd name="connsiteY0" fmla="*/ 0 h 3232373"/>
                <a:gd name="connsiteX1" fmla="*/ 2818789 w 2866485"/>
                <a:gd name="connsiteY1" fmla="*/ 1194313 h 3232373"/>
                <a:gd name="connsiteX2" fmla="*/ 2808166 w 2866485"/>
                <a:gd name="connsiteY2" fmla="*/ 1230059 h 3232373"/>
                <a:gd name="connsiteX3" fmla="*/ 2846599 w 2866485"/>
                <a:gd name="connsiteY3" fmla="*/ 1622050 h 3232373"/>
                <a:gd name="connsiteX4" fmla="*/ 2866485 w 2866485"/>
                <a:gd name="connsiteY4" fmla="*/ 1659116 h 3232373"/>
                <a:gd name="connsiteX5" fmla="*/ 532426 w 2866485"/>
                <a:gd name="connsiteY5" fmla="*/ 3232373 h 3232373"/>
                <a:gd name="connsiteX6" fmla="*/ 460876 w 2866485"/>
                <a:gd name="connsiteY6" fmla="*/ 3118194 h 3232373"/>
                <a:gd name="connsiteX7" fmla="*/ 254489 w 2866485"/>
                <a:gd name="connsiteY7" fmla="*/ 113182 h 32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6485" h="3232373">
                  <a:moveTo>
                    <a:pt x="305279" y="0"/>
                  </a:moveTo>
                  <a:lnTo>
                    <a:pt x="2818789" y="1194313"/>
                  </a:lnTo>
                  <a:lnTo>
                    <a:pt x="2808166" y="1230059"/>
                  </a:lnTo>
                  <a:cubicBezTo>
                    <a:pt x="2782857" y="1359304"/>
                    <a:pt x="2794544" y="1495711"/>
                    <a:pt x="2846599" y="1622050"/>
                  </a:cubicBezTo>
                  <a:lnTo>
                    <a:pt x="2866485" y="1659116"/>
                  </a:lnTo>
                  <a:lnTo>
                    <a:pt x="532426" y="3232373"/>
                  </a:lnTo>
                  <a:lnTo>
                    <a:pt x="460876" y="3118194"/>
                  </a:lnTo>
                  <a:cubicBezTo>
                    <a:pt x="-70380" y="2204006"/>
                    <a:pt x="-146675" y="1093131"/>
                    <a:pt x="254489" y="113182"/>
                  </a:cubicBez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1" name="Picture 10" descr="A group of people in white protective suits working in a room&#10;&#10;Description automatically generated">
              <a:extLst>
                <a:ext uri="{FF2B5EF4-FFF2-40B4-BE49-F238E27FC236}">
                  <a16:creationId xmlns:a16="http://schemas.microsoft.com/office/drawing/2014/main" id="{BD96A408-B8CA-5111-E445-C1DB593A5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15" t="6471" r="30380" b="4629"/>
            <a:stretch>
              <a:fillRect/>
            </a:stretch>
          </p:blipFill>
          <p:spPr>
            <a:xfrm rot="10800000">
              <a:off x="12758982" y="1816428"/>
              <a:ext cx="2848751" cy="3240276"/>
            </a:xfrm>
            <a:custGeom>
              <a:avLst/>
              <a:gdLst>
                <a:gd name="connsiteX0" fmla="*/ 401133 w 2848751"/>
                <a:gd name="connsiteY0" fmla="*/ 3240276 h 3240276"/>
                <a:gd name="connsiteX1" fmla="*/ 338531 w 2848751"/>
                <a:gd name="connsiteY1" fmla="*/ 3120956 h 3240276"/>
                <a:gd name="connsiteX2" fmla="*/ 362729 w 2848751"/>
                <a:gd name="connsiteY2" fmla="*/ 108962 h 3240276"/>
                <a:gd name="connsiteX3" fmla="*/ 422032 w 2848751"/>
                <a:gd name="connsiteY3" fmla="*/ 0 h 3240276"/>
                <a:gd name="connsiteX4" fmla="*/ 2836767 w 2848751"/>
                <a:gd name="connsiteY4" fmla="*/ 1383174 h 3240276"/>
                <a:gd name="connsiteX5" fmla="*/ 2823440 w 2848751"/>
                <a:gd name="connsiteY5" fmla="*/ 1418001 h 3240276"/>
                <a:gd name="connsiteX6" fmla="*/ 2831760 w 2848751"/>
                <a:gd name="connsiteY6" fmla="*/ 1811784 h 3240276"/>
                <a:gd name="connsiteX7" fmla="*/ 2848751 w 2848751"/>
                <a:gd name="connsiteY7" fmla="*/ 1850264 h 324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8751" h="3240276">
                  <a:moveTo>
                    <a:pt x="401133" y="3240276"/>
                  </a:moveTo>
                  <a:lnTo>
                    <a:pt x="338531" y="3120956"/>
                  </a:lnTo>
                  <a:cubicBezTo>
                    <a:pt x="-121202" y="2168791"/>
                    <a:pt x="-112257" y="1055336"/>
                    <a:pt x="362729" y="108962"/>
                  </a:cubicBezTo>
                  <a:lnTo>
                    <a:pt x="422032" y="0"/>
                  </a:lnTo>
                  <a:lnTo>
                    <a:pt x="2836767" y="1383174"/>
                  </a:lnTo>
                  <a:lnTo>
                    <a:pt x="2823440" y="1418001"/>
                  </a:lnTo>
                  <a:cubicBezTo>
                    <a:pt x="2788313" y="1544930"/>
                    <a:pt x="2789527" y="1681832"/>
                    <a:pt x="2831760" y="1811784"/>
                  </a:cubicBezTo>
                  <a:lnTo>
                    <a:pt x="2848751" y="1850264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  <p:pic>
          <p:nvPicPr>
            <p:cNvPr id="13" name="Picture 12" descr="Aerial view of a large building&#10;&#10;Description automatically generated">
              <a:extLst>
                <a:ext uri="{FF2B5EF4-FFF2-40B4-BE49-F238E27FC236}">
                  <a16:creationId xmlns:a16="http://schemas.microsoft.com/office/drawing/2014/main" id="{8E8DD17A-B001-FFDB-2304-E254D1BC8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9" t="1491" r="45996" b="2933"/>
            <a:stretch>
              <a:fillRect/>
            </a:stretch>
          </p:blipFill>
          <p:spPr>
            <a:xfrm rot="18481019">
              <a:off x="9883939" y="3691763"/>
              <a:ext cx="2842510" cy="3175355"/>
            </a:xfrm>
            <a:custGeom>
              <a:avLst/>
              <a:gdLst>
                <a:gd name="connsiteX0" fmla="*/ 2759481 w 2842510"/>
                <a:gd name="connsiteY0" fmla="*/ 1025392 h 3175355"/>
                <a:gd name="connsiteX1" fmla="*/ 2751846 w 2842510"/>
                <a:gd name="connsiteY1" fmla="*/ 1061306 h 3175355"/>
                <a:gd name="connsiteX2" fmla="*/ 2820111 w 2842510"/>
                <a:gd name="connsiteY2" fmla="*/ 1445720 h 3175355"/>
                <a:gd name="connsiteX3" fmla="*/ 2842510 w 2842510"/>
                <a:gd name="connsiteY3" fmla="*/ 1481081 h 3175355"/>
                <a:gd name="connsiteX4" fmla="*/ 675264 w 2842510"/>
                <a:gd name="connsiteY4" fmla="*/ 3175355 h 3175355"/>
                <a:gd name="connsiteX5" fmla="*/ 596166 w 2842510"/>
                <a:gd name="connsiteY5" fmla="*/ 3067056 h 3175355"/>
                <a:gd name="connsiteX6" fmla="*/ 159416 w 2842510"/>
                <a:gd name="connsiteY6" fmla="*/ 114760 h 3175355"/>
                <a:gd name="connsiteX7" fmla="*/ 200421 w 2842510"/>
                <a:gd name="connsiteY7" fmla="*/ 0 h 31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2510" h="3175355">
                  <a:moveTo>
                    <a:pt x="2759481" y="1025392"/>
                  </a:moveTo>
                  <a:lnTo>
                    <a:pt x="2751846" y="1061306"/>
                  </a:lnTo>
                  <a:cubicBezTo>
                    <a:pt x="2737092" y="1190364"/>
                    <a:pt x="2759192" y="1324238"/>
                    <a:pt x="2820111" y="1445720"/>
                  </a:cubicBezTo>
                  <a:lnTo>
                    <a:pt x="2842510" y="1481081"/>
                  </a:lnTo>
                  <a:lnTo>
                    <a:pt x="675264" y="3175355"/>
                  </a:lnTo>
                  <a:lnTo>
                    <a:pt x="596166" y="3067056"/>
                  </a:lnTo>
                  <a:cubicBezTo>
                    <a:pt x="3693" y="2197414"/>
                    <a:pt x="-157762" y="1106027"/>
                    <a:pt x="159416" y="114760"/>
                  </a:cubicBezTo>
                  <a:lnTo>
                    <a:pt x="200421" y="0"/>
                  </a:lnTo>
                  <a:close/>
                </a:path>
              </a:pathLst>
            </a:custGeom>
            <a:ln w="19050">
              <a:solidFill>
                <a:schemeClr val="bg1"/>
              </a:solidFill>
            </a:ln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B40FB6F-7172-4F55-20E8-768D2972EB5F}"/>
              </a:ext>
            </a:extLst>
          </p:cNvPr>
          <p:cNvGrpSpPr/>
          <p:nvPr/>
        </p:nvGrpSpPr>
        <p:grpSpPr>
          <a:xfrm>
            <a:off x="5574807" y="3335255"/>
            <a:ext cx="187490" cy="187490"/>
            <a:chOff x="5661980" y="5058395"/>
            <a:chExt cx="187490" cy="18749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CA28A73-8D21-BF37-6A72-C397CAC471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042" y="5098802"/>
              <a:ext cx="103367" cy="1033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1696B0C-7513-1E4D-662D-D450943695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980" y="5058395"/>
              <a:ext cx="187490" cy="1874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241285-342C-B735-9265-BEF03DE6F6EB}"/>
              </a:ext>
            </a:extLst>
          </p:cNvPr>
          <p:cNvGrpSpPr/>
          <p:nvPr/>
        </p:nvGrpSpPr>
        <p:grpSpPr>
          <a:xfrm>
            <a:off x="472018" y="1986391"/>
            <a:ext cx="5200435" cy="3953852"/>
            <a:chOff x="472018" y="1986391"/>
            <a:chExt cx="5200435" cy="395385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9F44073-5DF4-A830-C712-B67A750EEC43}"/>
                </a:ext>
              </a:extLst>
            </p:cNvPr>
            <p:cNvGrpSpPr/>
            <p:nvPr/>
          </p:nvGrpSpPr>
          <p:grpSpPr>
            <a:xfrm>
              <a:off x="472018" y="1986391"/>
              <a:ext cx="5193996" cy="3953852"/>
              <a:chOff x="2484396" y="2046509"/>
              <a:chExt cx="8151227" cy="2876220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679EA169-8B5F-FDEF-0861-37EAACE8EC0C}"/>
                  </a:ext>
                </a:extLst>
              </p:cNvPr>
              <p:cNvSpPr/>
              <p:nvPr/>
            </p:nvSpPr>
            <p:spPr>
              <a:xfrm>
                <a:off x="2484396" y="2046509"/>
                <a:ext cx="8151227" cy="284126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/>
                  </a:gs>
                  <a:gs pos="56000">
                    <a:schemeClr val="bg1">
                      <a:alpha val="94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960A60D-1C43-197F-17E9-BE9BE076B582}"/>
                  </a:ext>
                </a:extLst>
              </p:cNvPr>
              <p:cNvSpPr txBox="1"/>
              <p:nvPr/>
            </p:nvSpPr>
            <p:spPr>
              <a:xfrm>
                <a:off x="2765251" y="2236033"/>
                <a:ext cx="6947655" cy="2686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/>
                <a:r>
                  <a:rPr lang="en-GB" sz="1800" b="1" i="0" spc="0" baseline="0" dirty="0" err="1">
                    <a:solidFill>
                      <a:srgbClr val="1E5DF8"/>
                    </a:solidFill>
                    <a:latin typeface="Arial"/>
                  </a:rPr>
                  <a:t>Boulby</a:t>
                </a:r>
                <a:r>
                  <a:rPr lang="en-GB" sz="1800" b="1" i="0" spc="0" baseline="0" dirty="0">
                    <a:solidFill>
                      <a:srgbClr val="1E5DF8"/>
                    </a:solidFill>
                    <a:latin typeface="Arial"/>
                  </a:rPr>
                  <a:t> Underground Laboratory</a:t>
                </a:r>
              </a:p>
              <a:p>
                <a:pPr marL="0"/>
                <a:r>
                  <a:rPr lang="en-GB" sz="1400" i="1" dirty="0">
                    <a:solidFill>
                      <a:srgbClr val="1E5DF8"/>
                    </a:solidFill>
                    <a:latin typeface="Arial"/>
                  </a:rPr>
                  <a:t>Saltburn-by-the-Sea, North Yorkshire</a:t>
                </a:r>
                <a:endParaRPr lang="en-GB" sz="1400" i="1" spc="0" baseline="0" dirty="0">
                  <a:solidFill>
                    <a:srgbClr val="1E5DF8"/>
                  </a:solidFill>
                  <a:latin typeface="Arial"/>
                </a:endParaRPr>
              </a:p>
              <a:p>
                <a:pPr marL="0"/>
                <a:endParaRPr lang="en-GB" sz="800" i="1" dirty="0">
                  <a:solidFill>
                    <a:srgbClr val="1E5DF8"/>
                  </a:solidFill>
                  <a:latin typeface="Arial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spc="0" baseline="0" dirty="0">
                    <a:latin typeface="Arial"/>
                  </a:rPr>
                  <a:t>~15 STFC staff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spc="0" baseline="0" dirty="0">
                    <a:latin typeface="Arial"/>
                  </a:rPr>
                  <a:t>UK’s deep underground science laboratory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dirty="0">
                    <a:latin typeface="Arial"/>
                  </a:rPr>
                  <a:t>1.1km underground in a working salt mine</a:t>
                </a:r>
                <a:endParaRPr lang="en-GB" sz="2000" spc="0" baseline="0" dirty="0">
                  <a:latin typeface="Arial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2000" dirty="0">
                    <a:latin typeface="Arial"/>
                  </a:rPr>
                  <a:t>A unique environment for multidisciplinary science: almost completely free from background radiation</a:t>
                </a:r>
                <a:endParaRPr lang="en-GB" sz="2000" spc="0" baseline="0" dirty="0">
                  <a:latin typeface="Arial"/>
                </a:endParaRPr>
              </a:p>
              <a:p>
                <a:pPr marL="0"/>
                <a:endParaRPr lang="en-GB" sz="1400" i="1" spc="0" baseline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</a:endParaRP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62A64D5-71D4-FC84-F7C0-4DEC77B2E5CB}"/>
                </a:ext>
              </a:extLst>
            </p:cNvPr>
            <p:cNvCxnSpPr>
              <a:stCxn id="14" idx="0"/>
            </p:cNvCxnSpPr>
            <p:nvPr/>
          </p:nvCxnSpPr>
          <p:spPr>
            <a:xfrm flipH="1" flipV="1">
              <a:off x="5666014" y="2195848"/>
              <a:ext cx="2538" cy="113940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D906C0-49E4-71D0-C1CC-6FB001DC801D}"/>
                </a:ext>
              </a:extLst>
            </p:cNvPr>
            <p:cNvCxnSpPr/>
            <p:nvPr/>
          </p:nvCxnSpPr>
          <p:spPr>
            <a:xfrm flipH="1">
              <a:off x="5479960" y="2195848"/>
              <a:ext cx="19249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11690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23557</TotalTime>
  <Words>1963</Words>
  <Application>Microsoft Macintosh PowerPoint</Application>
  <PresentationFormat>Widescreen</PresentationFormat>
  <Paragraphs>273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Aptos</vt:lpstr>
      <vt:lpstr>Arial</vt:lpstr>
      <vt:lpstr>Arial Regular</vt:lpstr>
      <vt:lpstr>Calibri</vt:lpstr>
      <vt:lpstr>Courier New</vt:lpstr>
      <vt:lpstr>Franklin Gothic Heavy</vt:lpstr>
      <vt:lpstr>Roboto</vt:lpstr>
      <vt:lpstr>Times New Roman</vt:lpstr>
      <vt:lpstr>TWK Everett</vt:lpstr>
      <vt:lpstr>TWK Everett Medium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Sinead Farrington</cp:lastModifiedBy>
  <cp:revision>256</cp:revision>
  <cp:lastPrinted>2019-10-02T08:27:37Z</cp:lastPrinted>
  <dcterms:created xsi:type="dcterms:W3CDTF">2019-09-17T08:04:08Z</dcterms:created>
  <dcterms:modified xsi:type="dcterms:W3CDTF">2025-11-19T13:16:06Z</dcterms:modified>
</cp:coreProperties>
</file>