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6" r:id="rId4"/>
    <p:sldId id="263" r:id="rId5"/>
    <p:sldId id="267" r:id="rId6"/>
    <p:sldId id="258" r:id="rId7"/>
    <p:sldId id="266" r:id="rId8"/>
    <p:sldId id="261" r:id="rId9"/>
    <p:sldId id="265" r:id="rId10"/>
    <p:sldId id="262" r:id="rId11"/>
    <p:sldId id="268" r:id="rId12"/>
    <p:sldId id="259" r:id="rId13"/>
    <p:sldId id="273" r:id="rId14"/>
    <p:sldId id="275" r:id="rId15"/>
    <p:sldId id="270" r:id="rId16"/>
    <p:sldId id="269" r:id="rId17"/>
    <p:sldId id="274" r:id="rId18"/>
    <p:sldId id="264" r:id="rId19"/>
    <p:sldId id="260" r:id="rId20"/>
    <p:sldId id="272" r:id="rId2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7E6"/>
    <a:srgbClr val="FBE3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DAB37D1-353C-44C5-A042-C988356F5363}" v="1153" dt="2025-06-17T16:33:38.168"/>
    <p1510:client id="{DAE3D2AB-FD13-4844-A484-DA5551AF2331}" v="1701" dt="2025-06-16T19:26:28.785"/>
    <p1510:client id="{F55596F6-477B-4E57-8B04-CAFBB490D136}" v="468" dt="2025-06-17T17:26:08.3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D3EB3054-B75A-4BD7-8B3E-8DC0F614FAF3}" type="datetimeFigureOut">
              <a:rPr lang="de-DE" smtClean="0"/>
              <a:t>17.06.2025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2006FE-6571-4354-8775-F8708372C227}" type="slidenum">
              <a:rPr lang="de-DE" smtClean="0"/>
              <a:t>‹#›</a:t>
            </a:fld>
            <a:endParaRPr lang="de-DE"/>
          </a:p>
        </p:txBody>
      </p:sp>
    </p:spTree>
    <p:extLst>
      <p:ext uri="{BB962C8B-B14F-4D97-AF65-F5344CB8AC3E}">
        <p14:creationId xmlns:p14="http://schemas.microsoft.com/office/powerpoint/2010/main" val="4043166929"/>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3EB3054-B75A-4BD7-8B3E-8DC0F614FAF3}" type="datetimeFigureOut">
              <a:rPr lang="de-DE" smtClean="0"/>
              <a:t>17.06.2025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2006FE-6571-4354-8775-F8708372C227}" type="slidenum">
              <a:rPr lang="de-DE" smtClean="0"/>
              <a:t>‹#›</a:t>
            </a:fld>
            <a:endParaRPr lang="de-DE"/>
          </a:p>
        </p:txBody>
      </p:sp>
    </p:spTree>
    <p:extLst>
      <p:ext uri="{BB962C8B-B14F-4D97-AF65-F5344CB8AC3E}">
        <p14:creationId xmlns:p14="http://schemas.microsoft.com/office/powerpoint/2010/main" val="169920679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3EB3054-B75A-4BD7-8B3E-8DC0F614FAF3}" type="datetimeFigureOut">
              <a:rPr lang="de-DE" smtClean="0"/>
              <a:t>17.06.2025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2006FE-6571-4354-8775-F8708372C227}" type="slidenum">
              <a:rPr lang="de-DE" smtClean="0"/>
              <a:t>‹#›</a:t>
            </a:fld>
            <a:endParaRPr lang="de-DE"/>
          </a:p>
        </p:txBody>
      </p:sp>
    </p:spTree>
    <p:extLst>
      <p:ext uri="{BB962C8B-B14F-4D97-AF65-F5344CB8AC3E}">
        <p14:creationId xmlns:p14="http://schemas.microsoft.com/office/powerpoint/2010/main" val="280995895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D3EB3054-B75A-4BD7-8B3E-8DC0F614FAF3}" type="datetimeFigureOut">
              <a:rPr lang="de-DE" smtClean="0"/>
              <a:t>17.06.2025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2006FE-6571-4354-8775-F8708372C227}" type="slidenum">
              <a:rPr lang="de-DE" smtClean="0"/>
              <a:t>‹#›</a:t>
            </a:fld>
            <a:endParaRPr lang="de-DE"/>
          </a:p>
        </p:txBody>
      </p:sp>
    </p:spTree>
    <p:extLst>
      <p:ext uri="{BB962C8B-B14F-4D97-AF65-F5344CB8AC3E}">
        <p14:creationId xmlns:p14="http://schemas.microsoft.com/office/powerpoint/2010/main" val="3433200589"/>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D3EB3054-B75A-4BD7-8B3E-8DC0F614FAF3}" type="datetimeFigureOut">
              <a:rPr lang="de-DE" smtClean="0"/>
              <a:t>17.06.2025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02006FE-6571-4354-8775-F8708372C227}" type="slidenum">
              <a:rPr lang="de-DE" smtClean="0"/>
              <a:t>‹#›</a:t>
            </a:fld>
            <a:endParaRPr lang="de-DE"/>
          </a:p>
        </p:txBody>
      </p:sp>
    </p:spTree>
    <p:extLst>
      <p:ext uri="{BB962C8B-B14F-4D97-AF65-F5344CB8AC3E}">
        <p14:creationId xmlns:p14="http://schemas.microsoft.com/office/powerpoint/2010/main" val="283558564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D3EB3054-B75A-4BD7-8B3E-8DC0F614FAF3}" type="datetimeFigureOut">
              <a:rPr lang="de-DE" smtClean="0"/>
              <a:t>17.06.2025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2006FE-6571-4354-8775-F8708372C227}" type="slidenum">
              <a:rPr lang="de-DE" smtClean="0"/>
              <a:t>‹#›</a:t>
            </a:fld>
            <a:endParaRPr lang="de-DE"/>
          </a:p>
        </p:txBody>
      </p:sp>
    </p:spTree>
    <p:extLst>
      <p:ext uri="{BB962C8B-B14F-4D97-AF65-F5344CB8AC3E}">
        <p14:creationId xmlns:p14="http://schemas.microsoft.com/office/powerpoint/2010/main" val="742901757"/>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3EB3054-B75A-4BD7-8B3E-8DC0F614FAF3}" type="datetimeFigureOut">
              <a:rPr lang="de-DE" smtClean="0"/>
              <a:t>17.06.2025</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02006FE-6571-4354-8775-F8708372C227}" type="slidenum">
              <a:rPr lang="de-DE" smtClean="0"/>
              <a:t>‹#›</a:t>
            </a:fld>
            <a:endParaRPr lang="de-DE"/>
          </a:p>
        </p:txBody>
      </p:sp>
    </p:spTree>
    <p:extLst>
      <p:ext uri="{BB962C8B-B14F-4D97-AF65-F5344CB8AC3E}">
        <p14:creationId xmlns:p14="http://schemas.microsoft.com/office/powerpoint/2010/main" val="202408403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D3EB3054-B75A-4BD7-8B3E-8DC0F614FAF3}" type="datetimeFigureOut">
              <a:rPr lang="de-DE" smtClean="0"/>
              <a:t>17.06.2025</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02006FE-6571-4354-8775-F8708372C227}" type="slidenum">
              <a:rPr lang="de-DE" smtClean="0"/>
              <a:t>‹#›</a:t>
            </a:fld>
            <a:endParaRPr lang="de-DE"/>
          </a:p>
        </p:txBody>
      </p:sp>
    </p:spTree>
    <p:extLst>
      <p:ext uri="{BB962C8B-B14F-4D97-AF65-F5344CB8AC3E}">
        <p14:creationId xmlns:p14="http://schemas.microsoft.com/office/powerpoint/2010/main" val="2440206447"/>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3EB3054-B75A-4BD7-8B3E-8DC0F614FAF3}" type="datetimeFigureOut">
              <a:rPr lang="de-DE" smtClean="0"/>
              <a:t>17.06.2025</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02006FE-6571-4354-8775-F8708372C227}" type="slidenum">
              <a:rPr lang="de-DE" smtClean="0"/>
              <a:t>‹#›</a:t>
            </a:fld>
            <a:endParaRPr lang="de-DE"/>
          </a:p>
        </p:txBody>
      </p:sp>
    </p:spTree>
    <p:extLst>
      <p:ext uri="{BB962C8B-B14F-4D97-AF65-F5344CB8AC3E}">
        <p14:creationId xmlns:p14="http://schemas.microsoft.com/office/powerpoint/2010/main" val="3087692832"/>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D3EB3054-B75A-4BD7-8B3E-8DC0F614FAF3}" type="datetimeFigureOut">
              <a:rPr lang="de-DE" smtClean="0"/>
              <a:t>17.06.2025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2006FE-6571-4354-8775-F8708372C227}" type="slidenum">
              <a:rPr lang="de-DE" smtClean="0"/>
              <a:t>‹#›</a:t>
            </a:fld>
            <a:endParaRPr lang="de-DE"/>
          </a:p>
        </p:txBody>
      </p:sp>
    </p:spTree>
    <p:extLst>
      <p:ext uri="{BB962C8B-B14F-4D97-AF65-F5344CB8AC3E}">
        <p14:creationId xmlns:p14="http://schemas.microsoft.com/office/powerpoint/2010/main" val="3453883237"/>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D3EB3054-B75A-4BD7-8B3E-8DC0F614FAF3}" type="datetimeFigureOut">
              <a:rPr lang="de-DE" smtClean="0"/>
              <a:t>17.06.2025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02006FE-6571-4354-8775-F8708372C227}" type="slidenum">
              <a:rPr lang="de-DE" smtClean="0"/>
              <a:t>‹#›</a:t>
            </a:fld>
            <a:endParaRPr lang="de-DE"/>
          </a:p>
        </p:txBody>
      </p:sp>
    </p:spTree>
    <p:extLst>
      <p:ext uri="{BB962C8B-B14F-4D97-AF65-F5344CB8AC3E}">
        <p14:creationId xmlns:p14="http://schemas.microsoft.com/office/powerpoint/2010/main" val="2509888776"/>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BE3D6">
            <a:alpha val="4000"/>
          </a:srgbClr>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3EB3054-B75A-4BD7-8B3E-8DC0F614FAF3}" type="datetimeFigureOut">
              <a:rPr lang="de-DE" smtClean="0"/>
              <a:t>17.06.2025</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02006FE-6571-4354-8775-F8708372C227}" type="slidenum">
              <a:rPr lang="de-DE" smtClean="0"/>
              <a:t>‹#›</a:t>
            </a:fld>
            <a:endParaRPr lang="de-DE"/>
          </a:p>
        </p:txBody>
      </p:sp>
    </p:spTree>
    <p:extLst>
      <p:ext uri="{BB962C8B-B14F-4D97-AF65-F5344CB8AC3E}">
        <p14:creationId xmlns:p14="http://schemas.microsoft.com/office/powerpoint/2010/main" val="5947254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7E6">
            <a:alpha val="61000"/>
          </a:srgbClr>
        </a:solidFill>
        <a:effectLst/>
      </p:bgPr>
    </p:bg>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a:t>Multi-</a:t>
            </a:r>
            <a:r>
              <a:rPr lang="de-DE" dirty="0" err="1"/>
              <a:t>messenger</a:t>
            </a:r>
            <a:r>
              <a:rPr lang="de-DE" dirty="0"/>
              <a:t> Astronomy</a:t>
            </a:r>
          </a:p>
          <a:p>
            <a:endParaRPr lang="de-DE"/>
          </a:p>
        </p:txBody>
      </p:sp>
      <p:sp>
        <p:nvSpPr>
          <p:cNvPr id="3" name="Untertitel 2"/>
          <p:cNvSpPr>
            <a:spLocks noGrp="1"/>
          </p:cNvSpPr>
          <p:nvPr>
            <p:ph type="subTitle" idx="1"/>
          </p:nvPr>
        </p:nvSpPr>
        <p:spPr/>
        <p:txBody>
          <a:bodyPr vert="horz" lIns="91440" tIns="45720" rIns="91440" bIns="45720" rtlCol="0" anchor="t">
            <a:normAutofit/>
          </a:bodyPr>
          <a:lstStyle/>
          <a:p>
            <a:r>
              <a:rPr lang="de-DE" dirty="0"/>
              <a:t>A </a:t>
            </a:r>
            <a:r>
              <a:rPr lang="de-DE" dirty="0" err="1">
                <a:ea typeface="+mn-lt"/>
                <a:cs typeface="+mn-lt"/>
              </a:rPr>
              <a:t>proseminar</a:t>
            </a:r>
            <a:r>
              <a:rPr lang="de-DE" dirty="0"/>
              <a:t> </a:t>
            </a:r>
            <a:r>
              <a:rPr lang="de-DE" dirty="0" err="1"/>
              <a:t>about</a:t>
            </a:r>
            <a:r>
              <a:rPr lang="de-DE" dirty="0"/>
              <a:t> </a:t>
            </a:r>
            <a:r>
              <a:rPr lang="de-DE" dirty="0" err="1"/>
              <a:t>partical</a:t>
            </a:r>
            <a:r>
              <a:rPr lang="de-DE" dirty="0"/>
              <a:t>- and </a:t>
            </a:r>
            <a:r>
              <a:rPr lang="de-DE" dirty="0" err="1"/>
              <a:t>astroparticalphysics</a:t>
            </a:r>
            <a:endParaRPr lang="de-DE" dirty="0"/>
          </a:p>
          <a:p>
            <a:r>
              <a:rPr lang="de-DE" dirty="0" err="1"/>
              <a:t>by</a:t>
            </a:r>
            <a:r>
              <a:rPr lang="de-DE" dirty="0"/>
              <a:t> Béla Wohlers</a:t>
            </a:r>
          </a:p>
          <a:p>
            <a:r>
              <a:rPr lang="de-DE" dirty="0"/>
              <a:t>2025</a:t>
            </a:r>
          </a:p>
        </p:txBody>
      </p:sp>
    </p:spTree>
    <p:extLst>
      <p:ext uri="{BB962C8B-B14F-4D97-AF65-F5344CB8AC3E}">
        <p14:creationId xmlns:p14="http://schemas.microsoft.com/office/powerpoint/2010/main" val="1577499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A79616-2085-0DB5-14FA-1BF539B0E2C9}"/>
              </a:ext>
            </a:extLst>
          </p:cNvPr>
          <p:cNvSpPr>
            <a:spLocks noGrp="1"/>
          </p:cNvSpPr>
          <p:nvPr>
            <p:ph type="title"/>
          </p:nvPr>
        </p:nvSpPr>
        <p:spPr/>
        <p:txBody>
          <a:bodyPr/>
          <a:lstStyle/>
          <a:p>
            <a:r>
              <a:rPr lang="en-US" dirty="0"/>
              <a:t>Cosmic</a:t>
            </a:r>
            <a:r>
              <a:rPr lang="de-DE" dirty="0"/>
              <a:t> </a:t>
            </a:r>
            <a:r>
              <a:rPr lang="en-US" dirty="0"/>
              <a:t>rays</a:t>
            </a:r>
          </a:p>
        </p:txBody>
      </p:sp>
      <p:sp>
        <p:nvSpPr>
          <p:cNvPr id="3" name="Inhaltsplatzhalter 2">
            <a:extLst>
              <a:ext uri="{FF2B5EF4-FFF2-40B4-BE49-F238E27FC236}">
                <a16:creationId xmlns:a16="http://schemas.microsoft.com/office/drawing/2014/main" id="{F6F685BB-3DAB-5EAD-6BFF-81F77C3C6120}"/>
              </a:ext>
            </a:extLst>
          </p:cNvPr>
          <p:cNvSpPr>
            <a:spLocks noGrp="1"/>
          </p:cNvSpPr>
          <p:nvPr>
            <p:ph idx="1"/>
          </p:nvPr>
        </p:nvSpPr>
        <p:spPr>
          <a:xfrm>
            <a:off x="838200" y="1825625"/>
            <a:ext cx="4770634" cy="4351338"/>
          </a:xfrm>
        </p:spPr>
        <p:txBody>
          <a:bodyPr vert="horz" lIns="91440" tIns="45720" rIns="91440" bIns="45720" rtlCol="0" anchor="t">
            <a:normAutofit/>
          </a:bodyPr>
          <a:lstStyle/>
          <a:p>
            <a:r>
              <a:rPr lang="en-US" sz="2000" dirty="0"/>
              <a:t>Protons 87%</a:t>
            </a:r>
            <a:endParaRPr lang="en-US" dirty="0"/>
          </a:p>
          <a:p>
            <a:r>
              <a:rPr lang="en-US" sz="2000" dirty="0"/>
              <a:t>Helium nuclei 12%</a:t>
            </a:r>
          </a:p>
          <a:p>
            <a:r>
              <a:rPr lang="en-US" sz="2000" dirty="0"/>
              <a:t>Heavy nuclei ≈1%</a:t>
            </a:r>
          </a:p>
          <a:p>
            <a:r>
              <a:rPr lang="en-US" sz="2000" dirty="0"/>
              <a:t>Very rare: electrons</a:t>
            </a:r>
          </a:p>
          <a:p>
            <a:r>
              <a:rPr lang="en-US" sz="2000" dirty="0"/>
              <a:t>Charged – complex origin determination</a:t>
            </a:r>
          </a:p>
          <a:p>
            <a:r>
              <a:rPr lang="en-US" sz="2000" dirty="0"/>
              <a:t>Mostly 10⁷eV - 10¹⁰eV</a:t>
            </a:r>
          </a:p>
          <a:p>
            <a:r>
              <a:rPr lang="en-US" sz="2000" dirty="0"/>
              <a:t>Very rare &gt;10¹⁹eV - </a:t>
            </a:r>
            <a:r>
              <a:rPr lang="en-US" sz="2000" dirty="0">
                <a:ea typeface="+mn-lt"/>
                <a:cs typeface="+mn-lt"/>
              </a:rPr>
              <a:t>GZK cutoff</a:t>
            </a:r>
          </a:p>
          <a:p>
            <a:r>
              <a:rPr lang="en-US" sz="2000" dirty="0"/>
              <a:t>Theorized origins:</a:t>
            </a:r>
          </a:p>
          <a:p>
            <a:pPr lvl="1"/>
            <a:r>
              <a:rPr lang="en-US" sz="1600" dirty="0"/>
              <a:t>AGN</a:t>
            </a:r>
          </a:p>
          <a:p>
            <a:pPr lvl="1"/>
            <a:r>
              <a:rPr lang="en-US" sz="1600" dirty="0"/>
              <a:t>Neutrino stars</a:t>
            </a:r>
          </a:p>
          <a:p>
            <a:endParaRPr lang="en-US" sz="2000"/>
          </a:p>
          <a:p>
            <a:endParaRPr lang="en-US" sz="2000"/>
          </a:p>
        </p:txBody>
      </p:sp>
      <p:sp>
        <p:nvSpPr>
          <p:cNvPr id="4" name="Slide Number Placeholder 3">
            <a:extLst>
              <a:ext uri="{FF2B5EF4-FFF2-40B4-BE49-F238E27FC236}">
                <a16:creationId xmlns:a16="http://schemas.microsoft.com/office/drawing/2014/main" id="{B16DBE76-2846-000A-EAE9-B9C50868DD91}"/>
              </a:ext>
            </a:extLst>
          </p:cNvPr>
          <p:cNvSpPr>
            <a:spLocks noGrp="1"/>
          </p:cNvSpPr>
          <p:nvPr>
            <p:ph type="sldNum" sz="quarter" idx="12"/>
          </p:nvPr>
        </p:nvSpPr>
        <p:spPr/>
        <p:txBody>
          <a:bodyPr/>
          <a:lstStyle/>
          <a:p>
            <a:fld id="{802006FE-6571-4354-8775-F8708372C227}" type="slidenum">
              <a:rPr lang="de-DE" smtClean="0"/>
              <a:t>10</a:t>
            </a:fld>
            <a:endParaRPr lang="en-US"/>
          </a:p>
        </p:txBody>
      </p:sp>
      <p:pic>
        <p:nvPicPr>
          <p:cNvPr id="5" name="Picture 4" descr="Diagram of a diagram of a nuclear reactor&#10;&#10;AI-generated content may be incorrect.">
            <a:extLst>
              <a:ext uri="{FF2B5EF4-FFF2-40B4-BE49-F238E27FC236}">
                <a16:creationId xmlns:a16="http://schemas.microsoft.com/office/drawing/2014/main" id="{6F7CE861-B9FB-A6B0-A24B-A07061CBFAF3}"/>
              </a:ext>
            </a:extLst>
          </p:cNvPr>
          <p:cNvPicPr>
            <a:picLocks noChangeAspect="1"/>
          </p:cNvPicPr>
          <p:nvPr/>
        </p:nvPicPr>
        <p:blipFill>
          <a:blip r:embed="rId2"/>
          <a:srcRect l="2669" t="4200" r="2512" b="7233"/>
          <a:stretch>
            <a:fillRect/>
          </a:stretch>
        </p:blipFill>
        <p:spPr>
          <a:xfrm>
            <a:off x="6180653" y="0"/>
            <a:ext cx="5174001" cy="4827807"/>
          </a:xfrm>
          <a:prstGeom prst="rect">
            <a:avLst/>
          </a:prstGeom>
        </p:spPr>
      </p:pic>
      <p:sp>
        <p:nvSpPr>
          <p:cNvPr id="6" name="TextBox 5">
            <a:extLst>
              <a:ext uri="{FF2B5EF4-FFF2-40B4-BE49-F238E27FC236}">
                <a16:creationId xmlns:a16="http://schemas.microsoft.com/office/drawing/2014/main" id="{6AD84DDA-9383-B081-9A66-FF6294B1DD1A}"/>
              </a:ext>
            </a:extLst>
          </p:cNvPr>
          <p:cNvSpPr txBox="1"/>
          <p:nvPr/>
        </p:nvSpPr>
        <p:spPr>
          <a:xfrm>
            <a:off x="6177499" y="4736407"/>
            <a:ext cx="194623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rPr>
              <a:t>Source: NOAA (PD)</a:t>
            </a:r>
          </a:p>
        </p:txBody>
      </p:sp>
    </p:spTree>
    <p:extLst>
      <p:ext uri="{BB962C8B-B14F-4D97-AF65-F5344CB8AC3E}">
        <p14:creationId xmlns:p14="http://schemas.microsoft.com/office/powerpoint/2010/main" val="4233611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HAASO discovers a dozen PeVatrons and photons exceeding 1 PeV and launches ultra-high-energy gamma">
            <a:extLst>
              <a:ext uri="{FF2B5EF4-FFF2-40B4-BE49-F238E27FC236}">
                <a16:creationId xmlns:a16="http://schemas.microsoft.com/office/drawing/2014/main" id="{D513E41D-A8A2-9790-7ED7-CBEED24ADB69}"/>
              </a:ext>
            </a:extLst>
          </p:cNvPr>
          <p:cNvPicPr>
            <a:picLocks noChangeAspect="1"/>
          </p:cNvPicPr>
          <p:nvPr/>
        </p:nvPicPr>
        <p:blipFill>
          <a:blip r:embed="rId2"/>
          <a:stretch>
            <a:fillRect/>
          </a:stretch>
        </p:blipFill>
        <p:spPr>
          <a:xfrm>
            <a:off x="6815191" y="3828729"/>
            <a:ext cx="5376809" cy="3027666"/>
          </a:xfrm>
          <a:prstGeom prst="rect">
            <a:avLst/>
          </a:prstGeom>
        </p:spPr>
      </p:pic>
      <p:sp>
        <p:nvSpPr>
          <p:cNvPr id="2" name="Title 1">
            <a:extLst>
              <a:ext uri="{FF2B5EF4-FFF2-40B4-BE49-F238E27FC236}">
                <a16:creationId xmlns:a16="http://schemas.microsoft.com/office/drawing/2014/main" id="{2F08E5C8-B848-EC88-E1F0-D2C3F3FB6387}"/>
              </a:ext>
            </a:extLst>
          </p:cNvPr>
          <p:cNvSpPr>
            <a:spLocks noGrp="1"/>
          </p:cNvSpPr>
          <p:nvPr>
            <p:ph type="title"/>
          </p:nvPr>
        </p:nvSpPr>
        <p:spPr/>
        <p:txBody>
          <a:bodyPr/>
          <a:lstStyle/>
          <a:p>
            <a:r>
              <a:rPr lang="en-US">
                <a:ea typeface="+mj-lt"/>
                <a:cs typeface="+mj-lt"/>
              </a:rPr>
              <a:t>Cosmic Ray Detection</a:t>
            </a:r>
            <a:endParaRPr lang="en-US"/>
          </a:p>
        </p:txBody>
      </p:sp>
      <p:sp>
        <p:nvSpPr>
          <p:cNvPr id="3" name="Content Placeholder 2">
            <a:extLst>
              <a:ext uri="{FF2B5EF4-FFF2-40B4-BE49-F238E27FC236}">
                <a16:creationId xmlns:a16="http://schemas.microsoft.com/office/drawing/2014/main" id="{0D6CC8E9-34BF-FF26-39AB-3AA2054BAE3E}"/>
              </a:ext>
            </a:extLst>
          </p:cNvPr>
          <p:cNvSpPr>
            <a:spLocks noGrp="1"/>
          </p:cNvSpPr>
          <p:nvPr>
            <p:ph idx="1"/>
          </p:nvPr>
        </p:nvSpPr>
        <p:spPr>
          <a:xfrm>
            <a:off x="838200" y="1825625"/>
            <a:ext cx="5738117" cy="4351338"/>
          </a:xfrm>
        </p:spPr>
        <p:txBody>
          <a:bodyPr vert="horz" lIns="91440" tIns="45720" rIns="91440" bIns="45720" rtlCol="0" anchor="t">
            <a:normAutofit/>
          </a:bodyPr>
          <a:lstStyle/>
          <a:p>
            <a:r>
              <a:rPr lang="en-US" sz="2000"/>
              <a:t>Direct detection in orbit</a:t>
            </a:r>
          </a:p>
          <a:p>
            <a:r>
              <a:rPr lang="en-US" sz="2000"/>
              <a:t>Secondary air shower observation</a:t>
            </a:r>
          </a:p>
          <a:p>
            <a:r>
              <a:rPr lang="en-US" sz="2000"/>
              <a:t>Observation of nitrogen exaltation in atmosphere</a:t>
            </a:r>
          </a:p>
          <a:p>
            <a:r>
              <a:rPr lang="en-US" sz="2000"/>
              <a:t>Pierre Auger Observatory</a:t>
            </a:r>
            <a:endParaRPr lang="en-US"/>
          </a:p>
          <a:p>
            <a:pPr lvl="1"/>
            <a:r>
              <a:rPr lang="en-US" sz="1600">
                <a:ea typeface="+mn-lt"/>
                <a:cs typeface="+mn-lt"/>
              </a:rPr>
              <a:t>3,000 km</a:t>
            </a:r>
          </a:p>
          <a:p>
            <a:r>
              <a:rPr lang="en-US" sz="2000">
                <a:ea typeface="+mn-lt"/>
                <a:cs typeface="+mn-lt"/>
              </a:rPr>
              <a:t>LHAASO</a:t>
            </a:r>
            <a:endParaRPr lang="en-US" sz="2000"/>
          </a:p>
        </p:txBody>
      </p:sp>
      <p:pic>
        <p:nvPicPr>
          <p:cNvPr id="5" name="Picture 4" descr="undefined">
            <a:extLst>
              <a:ext uri="{FF2B5EF4-FFF2-40B4-BE49-F238E27FC236}">
                <a16:creationId xmlns:a16="http://schemas.microsoft.com/office/drawing/2014/main" id="{75FE290D-88C5-10F4-FC63-7D498B959A51}"/>
              </a:ext>
            </a:extLst>
          </p:cNvPr>
          <p:cNvPicPr>
            <a:picLocks noChangeAspect="1"/>
          </p:cNvPicPr>
          <p:nvPr/>
        </p:nvPicPr>
        <p:blipFill>
          <a:blip r:embed="rId3"/>
          <a:stretch>
            <a:fillRect/>
          </a:stretch>
        </p:blipFill>
        <p:spPr>
          <a:xfrm>
            <a:off x="6815191" y="2141"/>
            <a:ext cx="5376808" cy="3822841"/>
          </a:xfrm>
          <a:prstGeom prst="rect">
            <a:avLst/>
          </a:prstGeom>
        </p:spPr>
      </p:pic>
      <p:sp>
        <p:nvSpPr>
          <p:cNvPr id="6" name="TextBox 5">
            <a:extLst>
              <a:ext uri="{FF2B5EF4-FFF2-40B4-BE49-F238E27FC236}">
                <a16:creationId xmlns:a16="http://schemas.microsoft.com/office/drawing/2014/main" id="{3638F73C-10FF-BAF1-8093-51360AF050DE}"/>
              </a:ext>
            </a:extLst>
          </p:cNvPr>
          <p:cNvSpPr txBox="1"/>
          <p:nvPr/>
        </p:nvSpPr>
        <p:spPr>
          <a:xfrm rot="-5400000">
            <a:off x="5359685" y="2303123"/>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rPr>
              <a:t>Source: public domain</a:t>
            </a:r>
          </a:p>
        </p:txBody>
      </p:sp>
      <p:sp>
        <p:nvSpPr>
          <p:cNvPr id="4" name="Slide Number Placeholder 3">
            <a:extLst>
              <a:ext uri="{FF2B5EF4-FFF2-40B4-BE49-F238E27FC236}">
                <a16:creationId xmlns:a16="http://schemas.microsoft.com/office/drawing/2014/main" id="{EDB4F593-0B7A-56A9-4834-665FC2F5C727}"/>
              </a:ext>
            </a:extLst>
          </p:cNvPr>
          <p:cNvSpPr>
            <a:spLocks noGrp="1"/>
          </p:cNvSpPr>
          <p:nvPr>
            <p:ph type="sldNum" sz="quarter" idx="12"/>
          </p:nvPr>
        </p:nvSpPr>
        <p:spPr/>
        <p:txBody>
          <a:bodyPr/>
          <a:lstStyle/>
          <a:p>
            <a:fld id="{802006FE-6571-4354-8775-F8708372C227}" type="slidenum">
              <a:rPr lang="de-DE" dirty="0" smtClean="0">
                <a:solidFill>
                  <a:schemeClr val="bg1"/>
                </a:solidFill>
              </a:rPr>
              <a:t>11</a:t>
            </a:fld>
            <a:endParaRPr lang="en-US">
              <a:solidFill>
                <a:schemeClr val="bg1"/>
              </a:solidFill>
            </a:endParaRPr>
          </a:p>
        </p:txBody>
      </p:sp>
      <p:sp>
        <p:nvSpPr>
          <p:cNvPr id="8" name="TextBox 7">
            <a:extLst>
              <a:ext uri="{FF2B5EF4-FFF2-40B4-BE49-F238E27FC236}">
                <a16:creationId xmlns:a16="http://schemas.microsoft.com/office/drawing/2014/main" id="{08A965A3-E17E-8A8E-2532-DD549221DDCC}"/>
              </a:ext>
            </a:extLst>
          </p:cNvPr>
          <p:cNvSpPr txBox="1"/>
          <p:nvPr/>
        </p:nvSpPr>
        <p:spPr>
          <a:xfrm rot="16200000">
            <a:off x="5359685" y="5333999"/>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rPr>
              <a:t>Source: IHEP(CAS)</a:t>
            </a:r>
            <a:endParaRPr lang="en-US" sz="1400" i="1">
              <a:solidFill>
                <a:schemeClr val="tx1">
                  <a:lumMod val="65000"/>
                  <a:lumOff val="35000"/>
                </a:schemeClr>
              </a:solidFill>
            </a:endParaRPr>
          </a:p>
        </p:txBody>
      </p:sp>
    </p:spTree>
    <p:extLst>
      <p:ext uri="{BB962C8B-B14F-4D97-AF65-F5344CB8AC3E}">
        <p14:creationId xmlns:p14="http://schemas.microsoft.com/office/powerpoint/2010/main" val="1718725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9B18AE-1C02-BA75-0770-7EF90FE62081}"/>
              </a:ext>
            </a:extLst>
          </p:cNvPr>
          <p:cNvSpPr>
            <a:spLocks noGrp="1"/>
          </p:cNvSpPr>
          <p:nvPr>
            <p:ph type="title"/>
          </p:nvPr>
        </p:nvSpPr>
        <p:spPr/>
        <p:txBody>
          <a:bodyPr/>
          <a:lstStyle/>
          <a:p>
            <a:r>
              <a:rPr lang="de-DE"/>
              <a:t>SNEWS</a:t>
            </a:r>
            <a:endParaRPr lang="en-US"/>
          </a:p>
        </p:txBody>
      </p:sp>
      <p:sp>
        <p:nvSpPr>
          <p:cNvPr id="3" name="Inhaltsplatzhalter 2">
            <a:extLst>
              <a:ext uri="{FF2B5EF4-FFF2-40B4-BE49-F238E27FC236}">
                <a16:creationId xmlns:a16="http://schemas.microsoft.com/office/drawing/2014/main" id="{FDB718D6-AEB1-2DA5-522A-C32B6ED29690}"/>
              </a:ext>
            </a:extLst>
          </p:cNvPr>
          <p:cNvSpPr>
            <a:spLocks noGrp="1"/>
          </p:cNvSpPr>
          <p:nvPr>
            <p:ph idx="1"/>
          </p:nvPr>
        </p:nvSpPr>
        <p:spPr/>
        <p:txBody>
          <a:bodyPr vert="horz" lIns="91440" tIns="45720" rIns="91440" bIns="45720" rtlCol="0" anchor="t">
            <a:normAutofit/>
          </a:bodyPr>
          <a:lstStyle/>
          <a:p>
            <a:r>
              <a:rPr lang="en-US" sz="2000" dirty="0">
                <a:ea typeface="+mn-lt"/>
                <a:cs typeface="+mn-lt"/>
              </a:rPr>
              <a:t>Neutrino detectors for "near" supernovae</a:t>
            </a:r>
          </a:p>
          <a:p>
            <a:r>
              <a:rPr lang="en-US" sz="2000" dirty="0">
                <a:ea typeface="+mn-lt"/>
                <a:cs typeface="+mn-lt"/>
              </a:rPr>
              <a:t>SN projected to generate 10⁵⁸ neutrinos</a:t>
            </a:r>
          </a:p>
          <a:p>
            <a:r>
              <a:rPr lang="en-US" sz="2000" dirty="0">
                <a:ea typeface="+mn-lt"/>
                <a:cs typeface="+mn-lt"/>
              </a:rPr>
              <a:t>Search since 2005</a:t>
            </a:r>
          </a:p>
          <a:p>
            <a:r>
              <a:rPr lang="en-US" sz="2000" dirty="0">
                <a:ea typeface="+mn-lt"/>
                <a:cs typeface="+mn-lt"/>
              </a:rPr>
              <a:t>Unsurprisingly no SN detection</a:t>
            </a:r>
          </a:p>
          <a:p>
            <a:r>
              <a:rPr lang="en-US" sz="2000" dirty="0">
                <a:ea typeface="+mn-lt"/>
                <a:cs typeface="+mn-lt"/>
              </a:rPr>
              <a:t>Last and only SN – neutrino coincidence: SN 1987A (LMC)</a:t>
            </a:r>
          </a:p>
        </p:txBody>
      </p:sp>
      <p:sp>
        <p:nvSpPr>
          <p:cNvPr id="4" name="Slide Number Placeholder 3">
            <a:extLst>
              <a:ext uri="{FF2B5EF4-FFF2-40B4-BE49-F238E27FC236}">
                <a16:creationId xmlns:a16="http://schemas.microsoft.com/office/drawing/2014/main" id="{178DADF4-A4AE-1EF8-BF55-4B8F6543CC7C}"/>
              </a:ext>
            </a:extLst>
          </p:cNvPr>
          <p:cNvSpPr>
            <a:spLocks noGrp="1"/>
          </p:cNvSpPr>
          <p:nvPr>
            <p:ph type="sldNum" sz="quarter" idx="12"/>
          </p:nvPr>
        </p:nvSpPr>
        <p:spPr/>
        <p:txBody>
          <a:bodyPr/>
          <a:lstStyle/>
          <a:p>
            <a:fld id="{802006FE-6571-4354-8775-F8708372C227}" type="slidenum">
              <a:rPr lang="de-DE" smtClean="0"/>
              <a:t>12</a:t>
            </a:fld>
            <a:endParaRPr lang="en-US"/>
          </a:p>
        </p:txBody>
      </p:sp>
      <p:pic>
        <p:nvPicPr>
          <p:cNvPr id="5" name="Picture 4" descr="SNEWS">
            <a:extLst>
              <a:ext uri="{FF2B5EF4-FFF2-40B4-BE49-F238E27FC236}">
                <a16:creationId xmlns:a16="http://schemas.microsoft.com/office/drawing/2014/main" id="{7807D6BA-DCBE-B6BE-ABE3-C34A87ABC633}"/>
              </a:ext>
            </a:extLst>
          </p:cNvPr>
          <p:cNvPicPr>
            <a:picLocks noChangeAspect="1"/>
          </p:cNvPicPr>
          <p:nvPr/>
        </p:nvPicPr>
        <p:blipFill>
          <a:blip r:embed="rId2"/>
          <a:stretch>
            <a:fillRect/>
          </a:stretch>
        </p:blipFill>
        <p:spPr>
          <a:xfrm>
            <a:off x="2965006" y="674178"/>
            <a:ext cx="570977" cy="590027"/>
          </a:xfrm>
          <a:prstGeom prst="rect">
            <a:avLst/>
          </a:prstGeom>
          <a:solidFill>
            <a:srgbClr val="000000">
              <a:shade val="95000"/>
            </a:srgbClr>
          </a:solidFill>
          <a:ln w="57150" cap="sq">
            <a:solidFill>
              <a:schemeClr val="tx1"/>
            </a:solidFill>
            <a:miter lim="800000"/>
          </a:ln>
          <a:effectLst/>
        </p:spPr>
      </p:pic>
    </p:spTree>
    <p:extLst>
      <p:ext uri="{BB962C8B-B14F-4D97-AF65-F5344CB8AC3E}">
        <p14:creationId xmlns:p14="http://schemas.microsoft.com/office/powerpoint/2010/main" val="25370050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7697D3-90CD-2D8D-0271-A557078CB1B7}"/>
              </a:ext>
            </a:extLst>
          </p:cNvPr>
          <p:cNvSpPr>
            <a:spLocks noGrp="1"/>
          </p:cNvSpPr>
          <p:nvPr>
            <p:ph type="title"/>
          </p:nvPr>
        </p:nvSpPr>
        <p:spPr/>
        <p:txBody>
          <a:bodyPr/>
          <a:lstStyle/>
          <a:p>
            <a:r>
              <a:rPr lang="en-US" dirty="0">
                <a:ea typeface="+mj-lt"/>
                <a:cs typeface="+mj-lt"/>
              </a:rPr>
              <a:t>General Coordinates Network (</a:t>
            </a:r>
            <a:r>
              <a:rPr lang="en-US" dirty="0"/>
              <a:t>GNS)</a:t>
            </a:r>
          </a:p>
        </p:txBody>
      </p:sp>
      <p:sp>
        <p:nvSpPr>
          <p:cNvPr id="3" name="Content Placeholder 2">
            <a:extLst>
              <a:ext uri="{FF2B5EF4-FFF2-40B4-BE49-F238E27FC236}">
                <a16:creationId xmlns:a16="http://schemas.microsoft.com/office/drawing/2014/main" id="{9310FF40-1185-B5A8-2044-1C0F894650DF}"/>
              </a:ext>
            </a:extLst>
          </p:cNvPr>
          <p:cNvSpPr>
            <a:spLocks noGrp="1"/>
          </p:cNvSpPr>
          <p:nvPr>
            <p:ph idx="1"/>
          </p:nvPr>
        </p:nvSpPr>
        <p:spPr/>
        <p:txBody>
          <a:bodyPr vert="horz" lIns="91440" tIns="45720" rIns="91440" bIns="45720" rtlCol="0" anchor="t">
            <a:normAutofit/>
          </a:bodyPr>
          <a:lstStyle/>
          <a:p>
            <a:r>
              <a:rPr lang="en-US" sz="2000" dirty="0">
                <a:ea typeface="+mn-lt"/>
                <a:cs typeface="+mn-lt"/>
              </a:rPr>
              <a:t>Previously: Gamma-ray burst Coordinates Network</a:t>
            </a:r>
          </a:p>
          <a:p>
            <a:r>
              <a:rPr lang="en-US" sz="2000" dirty="0">
                <a:ea typeface="+mn-lt"/>
                <a:cs typeface="+mn-lt"/>
              </a:rPr>
              <a:t>Transients alerts (GW, Neutrino, GRBs, FRBs...)</a:t>
            </a:r>
            <a:endParaRPr lang="en-US" sz="2000" dirty="0"/>
          </a:p>
          <a:p>
            <a:r>
              <a:rPr lang="en-US" sz="2000" dirty="0"/>
              <a:t>Human and machine notices (</a:t>
            </a:r>
            <a:r>
              <a:rPr lang="en-US" sz="2000" dirty="0" err="1"/>
              <a:t>VOEvent</a:t>
            </a:r>
            <a:r>
              <a:rPr lang="en-US" sz="2000" dirty="0"/>
              <a:t>)</a:t>
            </a:r>
          </a:p>
        </p:txBody>
      </p:sp>
      <p:sp>
        <p:nvSpPr>
          <p:cNvPr id="4" name="Slide Number Placeholder 3">
            <a:extLst>
              <a:ext uri="{FF2B5EF4-FFF2-40B4-BE49-F238E27FC236}">
                <a16:creationId xmlns:a16="http://schemas.microsoft.com/office/drawing/2014/main" id="{DF54C97A-7877-2361-6997-3C5F6E9AD390}"/>
              </a:ext>
            </a:extLst>
          </p:cNvPr>
          <p:cNvSpPr>
            <a:spLocks noGrp="1"/>
          </p:cNvSpPr>
          <p:nvPr>
            <p:ph type="sldNum" sz="quarter" idx="12"/>
          </p:nvPr>
        </p:nvSpPr>
        <p:spPr/>
        <p:txBody>
          <a:bodyPr/>
          <a:lstStyle/>
          <a:p>
            <a:fld id="{802006FE-6571-4354-8775-F8708372C227}" type="slidenum">
              <a:rPr lang="de-DE" smtClean="0"/>
              <a:t>13</a:t>
            </a:fld>
            <a:endParaRPr lang="de-DE"/>
          </a:p>
        </p:txBody>
      </p:sp>
      <p:pic>
        <p:nvPicPr>
          <p:cNvPr id="5" name="Picture 4" descr="Timeline of GCN history">
            <a:extLst>
              <a:ext uri="{FF2B5EF4-FFF2-40B4-BE49-F238E27FC236}">
                <a16:creationId xmlns:a16="http://schemas.microsoft.com/office/drawing/2014/main" id="{393D24C6-4C03-2822-8218-DE2583391679}"/>
              </a:ext>
            </a:extLst>
          </p:cNvPr>
          <p:cNvPicPr>
            <a:picLocks noChangeAspect="1"/>
          </p:cNvPicPr>
          <p:nvPr/>
        </p:nvPicPr>
        <p:blipFill>
          <a:blip r:embed="rId2"/>
          <a:srcRect l="1544" t="4833" r="950" b="25279"/>
          <a:stretch>
            <a:fillRect/>
          </a:stretch>
        </p:blipFill>
        <p:spPr>
          <a:xfrm>
            <a:off x="2578386" y="4555360"/>
            <a:ext cx="7029419" cy="1614973"/>
          </a:xfrm>
          <a:prstGeom prst="rect">
            <a:avLst/>
          </a:prstGeom>
        </p:spPr>
      </p:pic>
      <p:sp>
        <p:nvSpPr>
          <p:cNvPr id="6" name="TextBox 5">
            <a:extLst>
              <a:ext uri="{FF2B5EF4-FFF2-40B4-BE49-F238E27FC236}">
                <a16:creationId xmlns:a16="http://schemas.microsoft.com/office/drawing/2014/main" id="{FC29E04F-F031-46CE-C5BA-6090CCAD62C8}"/>
              </a:ext>
            </a:extLst>
          </p:cNvPr>
          <p:cNvSpPr txBox="1"/>
          <p:nvPr/>
        </p:nvSpPr>
        <p:spPr>
          <a:xfrm>
            <a:off x="2577100" y="6173056"/>
            <a:ext cx="2012022"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dirty="0">
                <a:solidFill>
                  <a:schemeClr val="tx1">
                    <a:lumMod val="65000"/>
                    <a:lumOff val="35000"/>
                  </a:schemeClr>
                </a:solidFill>
              </a:rPr>
              <a:t>Source: NASA</a:t>
            </a:r>
          </a:p>
        </p:txBody>
      </p:sp>
    </p:spTree>
    <p:extLst>
      <p:ext uri="{BB962C8B-B14F-4D97-AF65-F5344CB8AC3E}">
        <p14:creationId xmlns:p14="http://schemas.microsoft.com/office/powerpoint/2010/main" val="3604179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17BB2-1077-1679-FD0B-3754F084F1A8}"/>
              </a:ext>
            </a:extLst>
          </p:cNvPr>
          <p:cNvSpPr>
            <a:spLocks noGrp="1"/>
          </p:cNvSpPr>
          <p:nvPr>
            <p:ph type="title"/>
          </p:nvPr>
        </p:nvSpPr>
        <p:spPr/>
        <p:txBody>
          <a:bodyPr/>
          <a:lstStyle/>
          <a:p>
            <a:r>
              <a:rPr lang="en-US" dirty="0"/>
              <a:t>Statistical methods</a:t>
            </a:r>
          </a:p>
        </p:txBody>
      </p:sp>
      <p:sp>
        <p:nvSpPr>
          <p:cNvPr id="3" name="Content Placeholder 2">
            <a:extLst>
              <a:ext uri="{FF2B5EF4-FFF2-40B4-BE49-F238E27FC236}">
                <a16:creationId xmlns:a16="http://schemas.microsoft.com/office/drawing/2014/main" id="{1F480832-1D02-987B-0E29-B7BE1CD23D9C}"/>
              </a:ext>
            </a:extLst>
          </p:cNvPr>
          <p:cNvSpPr>
            <a:spLocks noGrp="1"/>
          </p:cNvSpPr>
          <p:nvPr>
            <p:ph idx="1"/>
          </p:nvPr>
        </p:nvSpPr>
        <p:spPr>
          <a:xfrm>
            <a:off x="838200" y="1805833"/>
            <a:ext cx="3509159" cy="1125208"/>
          </a:xfrm>
        </p:spPr>
        <p:txBody>
          <a:bodyPr vert="horz" lIns="91440" tIns="45720" rIns="91440" bIns="45720" rtlCol="0" anchor="t">
            <a:normAutofit lnSpcReduction="10000"/>
          </a:bodyPr>
          <a:lstStyle/>
          <a:p>
            <a:r>
              <a:rPr lang="en-US" sz="2000" dirty="0"/>
              <a:t>Time and radial dependency</a:t>
            </a:r>
          </a:p>
          <a:p>
            <a:r>
              <a:rPr lang="en-US" sz="2000" dirty="0"/>
              <a:t>Context</a:t>
            </a:r>
          </a:p>
          <a:p>
            <a:r>
              <a:rPr lang="en-US" sz="2000" dirty="0"/>
              <a:t>Complex data analysis</a:t>
            </a:r>
          </a:p>
        </p:txBody>
      </p:sp>
      <p:sp>
        <p:nvSpPr>
          <p:cNvPr id="4" name="Slide Number Placeholder 3">
            <a:extLst>
              <a:ext uri="{FF2B5EF4-FFF2-40B4-BE49-F238E27FC236}">
                <a16:creationId xmlns:a16="http://schemas.microsoft.com/office/drawing/2014/main" id="{2F9D609C-0B45-0FED-ED00-CFC92DDC735F}"/>
              </a:ext>
            </a:extLst>
          </p:cNvPr>
          <p:cNvSpPr>
            <a:spLocks noGrp="1"/>
          </p:cNvSpPr>
          <p:nvPr>
            <p:ph type="sldNum" sz="quarter" idx="12"/>
          </p:nvPr>
        </p:nvSpPr>
        <p:spPr/>
        <p:txBody>
          <a:bodyPr/>
          <a:lstStyle/>
          <a:p>
            <a:fld id="{802006FE-6571-4354-8775-F8708372C227}" type="slidenum">
              <a:rPr lang="de-DE" smtClean="0"/>
              <a:t>14</a:t>
            </a:fld>
            <a:endParaRPr lang="de-DE"/>
          </a:p>
        </p:txBody>
      </p:sp>
      <p:sp>
        <p:nvSpPr>
          <p:cNvPr id="5" name="Footer Placeholder 4">
            <a:extLst>
              <a:ext uri="{FF2B5EF4-FFF2-40B4-BE49-F238E27FC236}">
                <a16:creationId xmlns:a16="http://schemas.microsoft.com/office/drawing/2014/main" id="{437D03F1-12D0-DEDB-454B-EDA2306BB386}"/>
              </a:ext>
            </a:extLst>
          </p:cNvPr>
          <p:cNvSpPr>
            <a:spLocks noGrp="1"/>
          </p:cNvSpPr>
          <p:nvPr>
            <p:ph type="ftr" sz="quarter" idx="11"/>
          </p:nvPr>
        </p:nvSpPr>
        <p:spPr>
          <a:xfrm>
            <a:off x="1810474" y="6356350"/>
            <a:ext cx="8580697" cy="365125"/>
          </a:xfrm>
        </p:spPr>
        <p:txBody>
          <a:bodyPr/>
          <a:lstStyle/>
          <a:p>
            <a:r>
              <a:rPr lang="en-US" dirty="0"/>
              <a:t>COINCIDENT DETECTION SIGNIFICANCE IN MULTIMESSENGER ASTRONOMY. 2017. </a:t>
            </a:r>
            <a:r>
              <a:rPr lang="en-US" dirty="0">
                <a:ea typeface="+mn-lt"/>
                <a:cs typeface="+mn-lt"/>
              </a:rPr>
              <a:t>G. Ashton, E. Burns et al.</a:t>
            </a:r>
            <a:endParaRPr lang="en-US" dirty="0"/>
          </a:p>
        </p:txBody>
      </p:sp>
      <p:pic>
        <p:nvPicPr>
          <p:cNvPr id="7" name="Picture 6">
            <a:extLst>
              <a:ext uri="{FF2B5EF4-FFF2-40B4-BE49-F238E27FC236}">
                <a16:creationId xmlns:a16="http://schemas.microsoft.com/office/drawing/2014/main" id="{754640E6-9FE0-EA20-E561-D74ABDC9E89A}"/>
              </a:ext>
            </a:extLst>
          </p:cNvPr>
          <p:cNvPicPr>
            <a:picLocks noChangeAspect="1"/>
          </p:cNvPicPr>
          <p:nvPr/>
        </p:nvPicPr>
        <p:blipFill>
          <a:blip r:embed="rId2"/>
          <a:stretch>
            <a:fillRect/>
          </a:stretch>
        </p:blipFill>
        <p:spPr>
          <a:xfrm>
            <a:off x="915117" y="3798510"/>
            <a:ext cx="4910439" cy="628784"/>
          </a:xfrm>
          <a:prstGeom prst="rect">
            <a:avLst/>
          </a:prstGeom>
        </p:spPr>
      </p:pic>
      <p:pic>
        <p:nvPicPr>
          <p:cNvPr id="8" name="Picture 7" descr="https://quicklatex.com/cache3/d4/ql_84860b48d94b4f80f8e754b5df3349d4_l3.png">
            <a:extLst>
              <a:ext uri="{FF2B5EF4-FFF2-40B4-BE49-F238E27FC236}">
                <a16:creationId xmlns:a16="http://schemas.microsoft.com/office/drawing/2014/main" id="{CAED5371-A866-4238-86EF-CDBEE7367C76}"/>
              </a:ext>
            </a:extLst>
          </p:cNvPr>
          <p:cNvPicPr>
            <a:picLocks noChangeAspect="1"/>
          </p:cNvPicPr>
          <p:nvPr/>
        </p:nvPicPr>
        <p:blipFill>
          <a:blip r:embed="rId3"/>
          <a:stretch>
            <a:fillRect/>
          </a:stretch>
        </p:blipFill>
        <p:spPr>
          <a:xfrm>
            <a:off x="914400" y="4526492"/>
            <a:ext cx="4910447" cy="684785"/>
          </a:xfrm>
          <a:prstGeom prst="rect">
            <a:avLst/>
          </a:prstGeom>
        </p:spPr>
      </p:pic>
      <p:sp>
        <p:nvSpPr>
          <p:cNvPr id="9" name="TextBox 8">
            <a:extLst>
              <a:ext uri="{FF2B5EF4-FFF2-40B4-BE49-F238E27FC236}">
                <a16:creationId xmlns:a16="http://schemas.microsoft.com/office/drawing/2014/main" id="{C2B03B58-240A-9C3B-376F-7172F45BBE39}"/>
              </a:ext>
            </a:extLst>
          </p:cNvPr>
          <p:cNvSpPr txBox="1"/>
          <p:nvPr/>
        </p:nvSpPr>
        <p:spPr>
          <a:xfrm>
            <a:off x="910441" y="3433948"/>
            <a:ext cx="304799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ea typeface="+mn-lt"/>
                <a:cs typeface="+mn-lt"/>
              </a:rPr>
              <a:t>Bayesian Hypothesis Testing:</a:t>
            </a:r>
            <a:endParaRPr lang="en-US" dirty="0"/>
          </a:p>
        </p:txBody>
      </p:sp>
      <p:sp>
        <p:nvSpPr>
          <p:cNvPr id="10" name="TextBox 9">
            <a:extLst>
              <a:ext uri="{FF2B5EF4-FFF2-40B4-BE49-F238E27FC236}">
                <a16:creationId xmlns:a16="http://schemas.microsoft.com/office/drawing/2014/main" id="{FC1C1915-C424-ACF0-E3B1-A2E5377A4C2E}"/>
              </a:ext>
            </a:extLst>
          </p:cNvPr>
          <p:cNvSpPr txBox="1"/>
          <p:nvPr/>
        </p:nvSpPr>
        <p:spPr>
          <a:xfrm>
            <a:off x="7316227" y="3429438"/>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Stacking:</a:t>
            </a:r>
          </a:p>
        </p:txBody>
      </p:sp>
      <p:pic>
        <p:nvPicPr>
          <p:cNvPr id="11" name="Picture 10">
            <a:extLst>
              <a:ext uri="{FF2B5EF4-FFF2-40B4-BE49-F238E27FC236}">
                <a16:creationId xmlns:a16="http://schemas.microsoft.com/office/drawing/2014/main" id="{7CAEA8EC-68FA-25C0-211A-65FB6EF0ABD4}"/>
              </a:ext>
            </a:extLst>
          </p:cNvPr>
          <p:cNvPicPr>
            <a:picLocks noChangeAspect="1"/>
          </p:cNvPicPr>
          <p:nvPr/>
        </p:nvPicPr>
        <p:blipFill>
          <a:blip r:embed="rId4"/>
          <a:stretch>
            <a:fillRect/>
          </a:stretch>
        </p:blipFill>
        <p:spPr>
          <a:xfrm>
            <a:off x="7416391" y="3798781"/>
            <a:ext cx="2743198" cy="857593"/>
          </a:xfrm>
          <a:prstGeom prst="rect">
            <a:avLst/>
          </a:prstGeom>
        </p:spPr>
      </p:pic>
      <p:sp>
        <p:nvSpPr>
          <p:cNvPr id="12" name="Rectangle 11">
            <a:extLst>
              <a:ext uri="{FF2B5EF4-FFF2-40B4-BE49-F238E27FC236}">
                <a16:creationId xmlns:a16="http://schemas.microsoft.com/office/drawing/2014/main" id="{0297ACF6-0795-C1E5-AD3A-E516D0810C71}"/>
              </a:ext>
            </a:extLst>
          </p:cNvPr>
          <p:cNvSpPr/>
          <p:nvPr/>
        </p:nvSpPr>
        <p:spPr>
          <a:xfrm>
            <a:off x="860961" y="3711038"/>
            <a:ext cx="5027220" cy="162296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3DD7E50-412A-C7BB-0448-E143CB9B437D}"/>
              </a:ext>
            </a:extLst>
          </p:cNvPr>
          <p:cNvSpPr/>
          <p:nvPr/>
        </p:nvSpPr>
        <p:spPr>
          <a:xfrm>
            <a:off x="7317206" y="3711037"/>
            <a:ext cx="2912564" cy="101529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13923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D3B0C-1926-F9D6-E539-AB0F1E3A2ED5}"/>
              </a:ext>
            </a:extLst>
          </p:cNvPr>
          <p:cNvSpPr>
            <a:spLocks noGrp="1"/>
          </p:cNvSpPr>
          <p:nvPr>
            <p:ph type="title"/>
          </p:nvPr>
        </p:nvSpPr>
        <p:spPr/>
        <p:txBody>
          <a:bodyPr/>
          <a:lstStyle/>
          <a:p>
            <a:r>
              <a:rPr lang="en-US">
                <a:ea typeface="+mj-lt"/>
                <a:cs typeface="+mj-lt"/>
              </a:rPr>
              <a:t>TXS 0506+056</a:t>
            </a:r>
            <a:endParaRPr lang="en-US"/>
          </a:p>
        </p:txBody>
      </p:sp>
      <p:sp>
        <p:nvSpPr>
          <p:cNvPr id="3" name="Content Placeholder 2">
            <a:extLst>
              <a:ext uri="{FF2B5EF4-FFF2-40B4-BE49-F238E27FC236}">
                <a16:creationId xmlns:a16="http://schemas.microsoft.com/office/drawing/2014/main" id="{F665F588-9B5D-24E5-6735-089F269C719B}"/>
              </a:ext>
            </a:extLst>
          </p:cNvPr>
          <p:cNvSpPr>
            <a:spLocks noGrp="1"/>
          </p:cNvSpPr>
          <p:nvPr>
            <p:ph idx="1"/>
          </p:nvPr>
        </p:nvSpPr>
        <p:spPr>
          <a:xfrm>
            <a:off x="838200" y="1431782"/>
            <a:ext cx="4556589" cy="4351338"/>
          </a:xfrm>
        </p:spPr>
        <p:txBody>
          <a:bodyPr vert="horz" lIns="91440" tIns="45720" rIns="91440" bIns="45720" rtlCol="0" anchor="t">
            <a:normAutofit/>
          </a:bodyPr>
          <a:lstStyle/>
          <a:p>
            <a:r>
              <a:rPr lang="en-US" sz="2000">
                <a:ea typeface="+mn-lt"/>
                <a:cs typeface="+mn-lt"/>
              </a:rPr>
              <a:t>Blazar – AGN</a:t>
            </a:r>
            <a:endParaRPr lang="en-US"/>
          </a:p>
          <a:p>
            <a:r>
              <a:rPr lang="en-US" sz="2000">
                <a:ea typeface="+mn-lt"/>
                <a:cs typeface="+mn-lt"/>
              </a:rPr>
              <a:t>Gamma rays</a:t>
            </a:r>
          </a:p>
          <a:p>
            <a:r>
              <a:rPr lang="en-US" sz="2000">
                <a:ea typeface="+mn-lt"/>
                <a:cs typeface="+mn-lt"/>
              </a:rPr>
              <a:t>Coincidence with IceCube-170922A</a:t>
            </a:r>
            <a:endParaRPr lang="en-US"/>
          </a:p>
          <a:p>
            <a:r>
              <a:rPr lang="en-US" sz="2000">
                <a:ea typeface="+mn-lt"/>
                <a:cs typeface="+mn-lt"/>
              </a:rPr>
              <a:t>290 TeV Neutrino</a:t>
            </a:r>
            <a:endParaRPr lang="en-US" sz="2000"/>
          </a:p>
          <a:p>
            <a:r>
              <a:rPr lang="en-US" sz="2000"/>
              <a:t>No measured cosmic rays</a:t>
            </a:r>
          </a:p>
        </p:txBody>
      </p:sp>
      <p:sp>
        <p:nvSpPr>
          <p:cNvPr id="4" name="Slide Number Placeholder 3">
            <a:extLst>
              <a:ext uri="{FF2B5EF4-FFF2-40B4-BE49-F238E27FC236}">
                <a16:creationId xmlns:a16="http://schemas.microsoft.com/office/drawing/2014/main" id="{0C2C8992-81D5-F801-19CA-7E2E6CA008B2}"/>
              </a:ext>
            </a:extLst>
          </p:cNvPr>
          <p:cNvSpPr>
            <a:spLocks noGrp="1"/>
          </p:cNvSpPr>
          <p:nvPr>
            <p:ph type="sldNum" sz="quarter" idx="12"/>
          </p:nvPr>
        </p:nvSpPr>
        <p:spPr/>
        <p:txBody>
          <a:bodyPr/>
          <a:lstStyle/>
          <a:p>
            <a:fld id="{802006FE-6571-4354-8775-F8708372C227}" type="slidenum">
              <a:rPr lang="de-DE" smtClean="0"/>
              <a:t>15</a:t>
            </a:fld>
            <a:endParaRPr lang="en-US"/>
          </a:p>
        </p:txBody>
      </p:sp>
      <p:pic>
        <p:nvPicPr>
          <p:cNvPr id="5" name="Picture 4" descr="A red and blue background with white circles&#10;&#10;AI-generated content may be incorrect.">
            <a:extLst>
              <a:ext uri="{FF2B5EF4-FFF2-40B4-BE49-F238E27FC236}">
                <a16:creationId xmlns:a16="http://schemas.microsoft.com/office/drawing/2014/main" id="{89C44A56-C4F4-AD97-EDB7-585EEB8D312A}"/>
              </a:ext>
            </a:extLst>
          </p:cNvPr>
          <p:cNvPicPr>
            <a:picLocks noChangeAspect="1"/>
          </p:cNvPicPr>
          <p:nvPr/>
        </p:nvPicPr>
        <p:blipFill>
          <a:blip r:embed="rId2"/>
          <a:stretch>
            <a:fillRect/>
          </a:stretch>
        </p:blipFill>
        <p:spPr>
          <a:xfrm>
            <a:off x="5195291" y="-2106"/>
            <a:ext cx="2268307" cy="3123524"/>
          </a:xfrm>
          <a:prstGeom prst="rect">
            <a:avLst/>
          </a:prstGeom>
        </p:spPr>
      </p:pic>
      <p:sp>
        <p:nvSpPr>
          <p:cNvPr id="6" name="TextBox 5">
            <a:extLst>
              <a:ext uri="{FF2B5EF4-FFF2-40B4-BE49-F238E27FC236}">
                <a16:creationId xmlns:a16="http://schemas.microsoft.com/office/drawing/2014/main" id="{DA8EDEFC-DD2A-A51A-C72A-70E256C0915D}"/>
              </a:ext>
            </a:extLst>
          </p:cNvPr>
          <p:cNvSpPr txBox="1"/>
          <p:nvPr/>
        </p:nvSpPr>
        <p:spPr>
          <a:xfrm>
            <a:off x="5109009" y="3122021"/>
            <a:ext cx="197734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ea typeface="+mn-lt"/>
                <a:cs typeface="+mn-lt"/>
              </a:rPr>
              <a:t>Source: FGST (PD)</a:t>
            </a:r>
            <a:endParaRPr lang="en-US" sz="1400" i="1">
              <a:solidFill>
                <a:schemeClr val="tx1">
                  <a:lumMod val="65000"/>
                  <a:lumOff val="35000"/>
                </a:schemeClr>
              </a:solidFill>
            </a:endParaRPr>
          </a:p>
        </p:txBody>
      </p:sp>
      <p:sp>
        <p:nvSpPr>
          <p:cNvPr id="7" name="Footer Placeholder 6">
            <a:extLst>
              <a:ext uri="{FF2B5EF4-FFF2-40B4-BE49-F238E27FC236}">
                <a16:creationId xmlns:a16="http://schemas.microsoft.com/office/drawing/2014/main" id="{1C38A40E-60A5-0147-80DC-ABAC6B08A05B}"/>
              </a:ext>
            </a:extLst>
          </p:cNvPr>
          <p:cNvSpPr>
            <a:spLocks noGrp="1"/>
          </p:cNvSpPr>
          <p:nvPr>
            <p:ph type="ftr" sz="quarter" idx="11"/>
          </p:nvPr>
        </p:nvSpPr>
        <p:spPr>
          <a:xfrm>
            <a:off x="3816752" y="6356349"/>
            <a:ext cx="4558496" cy="365126"/>
          </a:xfrm>
        </p:spPr>
        <p:txBody>
          <a:bodyPr/>
          <a:lstStyle/>
          <a:p>
            <a:r>
              <a:rPr lang="en-US"/>
              <a:t>[1]Multi-messenger observations of a flaring blazar coincident with high-energy  neutrino IceCube-170922A. 2018. The </a:t>
            </a:r>
            <a:r>
              <a:rPr lang="en-US" err="1"/>
              <a:t>IceCube</a:t>
            </a:r>
            <a:r>
              <a:rPr lang="en-US"/>
              <a:t> et al. </a:t>
            </a:r>
          </a:p>
        </p:txBody>
      </p:sp>
      <p:pic>
        <p:nvPicPr>
          <p:cNvPr id="9" name="Picture 8">
            <a:extLst>
              <a:ext uri="{FF2B5EF4-FFF2-40B4-BE49-F238E27FC236}">
                <a16:creationId xmlns:a16="http://schemas.microsoft.com/office/drawing/2014/main" id="{45113094-B9B4-1B69-85C8-91F8F844BDFC}"/>
              </a:ext>
            </a:extLst>
          </p:cNvPr>
          <p:cNvPicPr>
            <a:picLocks noChangeAspect="1"/>
          </p:cNvPicPr>
          <p:nvPr/>
        </p:nvPicPr>
        <p:blipFill>
          <a:blip r:embed="rId3"/>
          <a:srcRect t="703" b="-93"/>
          <a:stretch>
            <a:fillRect/>
          </a:stretch>
        </p:blipFill>
        <p:spPr>
          <a:xfrm>
            <a:off x="7555494" y="918227"/>
            <a:ext cx="4636955" cy="4530521"/>
          </a:xfrm>
          <a:prstGeom prst="rect">
            <a:avLst/>
          </a:prstGeom>
        </p:spPr>
      </p:pic>
      <p:sp>
        <p:nvSpPr>
          <p:cNvPr id="10" name="TextBox 9">
            <a:extLst>
              <a:ext uri="{FF2B5EF4-FFF2-40B4-BE49-F238E27FC236}">
                <a16:creationId xmlns:a16="http://schemas.microsoft.com/office/drawing/2014/main" id="{533A8561-376B-C0E5-0ACD-899BB48612C2}"/>
              </a:ext>
            </a:extLst>
          </p:cNvPr>
          <p:cNvSpPr txBox="1"/>
          <p:nvPr/>
        </p:nvSpPr>
        <p:spPr>
          <a:xfrm>
            <a:off x="7971033" y="5291192"/>
            <a:ext cx="796247"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i="1" dirty="0">
                <a:solidFill>
                  <a:schemeClr val="tx1">
                    <a:lumMod val="65000"/>
                    <a:lumOff val="35000"/>
                  </a:schemeClr>
                </a:solidFill>
              </a:rPr>
              <a:t>[1]</a:t>
            </a:r>
          </a:p>
        </p:txBody>
      </p:sp>
      <p:pic>
        <p:nvPicPr>
          <p:cNvPr id="11" name="Picture 10" descr="A close-up of a graph&#10;&#10;AI-generated content may be incorrect.">
            <a:extLst>
              <a:ext uri="{FF2B5EF4-FFF2-40B4-BE49-F238E27FC236}">
                <a16:creationId xmlns:a16="http://schemas.microsoft.com/office/drawing/2014/main" id="{A7EEBED8-80E9-6DAA-9AE5-C58272A2A05C}"/>
              </a:ext>
            </a:extLst>
          </p:cNvPr>
          <p:cNvPicPr>
            <a:picLocks noChangeAspect="1"/>
          </p:cNvPicPr>
          <p:nvPr/>
        </p:nvPicPr>
        <p:blipFill>
          <a:blip r:embed="rId4"/>
          <a:srcRect l="2469" t="6020" r="333" b="334"/>
          <a:stretch>
            <a:fillRect/>
          </a:stretch>
        </p:blipFill>
        <p:spPr>
          <a:xfrm>
            <a:off x="1882686" y="3429000"/>
            <a:ext cx="5452163" cy="2767179"/>
          </a:xfrm>
          <a:prstGeom prst="rect">
            <a:avLst/>
          </a:prstGeom>
        </p:spPr>
      </p:pic>
      <p:sp>
        <p:nvSpPr>
          <p:cNvPr id="12" name="TextBox 11">
            <a:extLst>
              <a:ext uri="{FF2B5EF4-FFF2-40B4-BE49-F238E27FC236}">
                <a16:creationId xmlns:a16="http://schemas.microsoft.com/office/drawing/2014/main" id="{ECD368E6-FF50-CC86-16BA-3FF3336453C4}"/>
              </a:ext>
            </a:extLst>
          </p:cNvPr>
          <p:cNvSpPr txBox="1"/>
          <p:nvPr/>
        </p:nvSpPr>
        <p:spPr>
          <a:xfrm>
            <a:off x="1883594" y="6130247"/>
            <a:ext cx="172092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i="1" dirty="0">
                <a:solidFill>
                  <a:schemeClr val="tx1">
                    <a:lumMod val="65000"/>
                    <a:lumOff val="35000"/>
                  </a:schemeClr>
                </a:solidFill>
              </a:rPr>
              <a:t>[1]</a:t>
            </a:r>
          </a:p>
        </p:txBody>
      </p:sp>
    </p:spTree>
    <p:extLst>
      <p:ext uri="{BB962C8B-B14F-4D97-AF65-F5344CB8AC3E}">
        <p14:creationId xmlns:p14="http://schemas.microsoft.com/office/powerpoint/2010/main" val="24543189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C7ADE-3821-E3B7-BDCF-E333158DA3B1}"/>
              </a:ext>
            </a:extLst>
          </p:cNvPr>
          <p:cNvSpPr>
            <a:spLocks noGrp="1"/>
          </p:cNvSpPr>
          <p:nvPr>
            <p:ph type="title"/>
          </p:nvPr>
        </p:nvSpPr>
        <p:spPr/>
        <p:txBody>
          <a:bodyPr/>
          <a:lstStyle/>
          <a:p>
            <a:r>
              <a:rPr lang="en-US">
                <a:ea typeface="+mj-lt"/>
                <a:cs typeface="+mj-lt"/>
              </a:rPr>
              <a:t>GW170817</a:t>
            </a:r>
            <a:endParaRPr lang="en-US"/>
          </a:p>
        </p:txBody>
      </p:sp>
      <p:sp>
        <p:nvSpPr>
          <p:cNvPr id="3" name="Content Placeholder 2">
            <a:extLst>
              <a:ext uri="{FF2B5EF4-FFF2-40B4-BE49-F238E27FC236}">
                <a16:creationId xmlns:a16="http://schemas.microsoft.com/office/drawing/2014/main" id="{7C21B555-0DA8-F9B3-44F9-65F62394CB51}"/>
              </a:ext>
            </a:extLst>
          </p:cNvPr>
          <p:cNvSpPr>
            <a:spLocks noGrp="1"/>
          </p:cNvSpPr>
          <p:nvPr>
            <p:ph idx="1"/>
          </p:nvPr>
        </p:nvSpPr>
        <p:spPr>
          <a:xfrm>
            <a:off x="838200" y="1825625"/>
            <a:ext cx="5712107" cy="4351338"/>
          </a:xfrm>
        </p:spPr>
        <p:txBody>
          <a:bodyPr vert="horz" lIns="91440" tIns="45720" rIns="91440" bIns="45720" rtlCol="0" anchor="t">
            <a:normAutofit/>
          </a:bodyPr>
          <a:lstStyle/>
          <a:p>
            <a:r>
              <a:rPr lang="en-US" sz="2000"/>
              <a:t>Binary neutron star merging</a:t>
            </a:r>
          </a:p>
          <a:p>
            <a:r>
              <a:rPr lang="en-US" sz="2000"/>
              <a:t>Till now the only GW with  observed electromagnetic coincidence</a:t>
            </a:r>
          </a:p>
        </p:txBody>
      </p:sp>
      <p:sp>
        <p:nvSpPr>
          <p:cNvPr id="4" name="Slide Number Placeholder 3">
            <a:extLst>
              <a:ext uri="{FF2B5EF4-FFF2-40B4-BE49-F238E27FC236}">
                <a16:creationId xmlns:a16="http://schemas.microsoft.com/office/drawing/2014/main" id="{B559268F-8750-1E38-388E-6BE28AF4F8FA}"/>
              </a:ext>
            </a:extLst>
          </p:cNvPr>
          <p:cNvSpPr>
            <a:spLocks noGrp="1"/>
          </p:cNvSpPr>
          <p:nvPr>
            <p:ph type="sldNum" sz="quarter" idx="12"/>
          </p:nvPr>
        </p:nvSpPr>
        <p:spPr/>
        <p:txBody>
          <a:bodyPr/>
          <a:lstStyle/>
          <a:p>
            <a:fld id="{802006FE-6571-4354-8775-F8708372C227}" type="slidenum">
              <a:rPr lang="de-DE" smtClean="0"/>
              <a:t>16</a:t>
            </a:fld>
            <a:endParaRPr lang="en-US"/>
          </a:p>
        </p:txBody>
      </p:sp>
      <p:sp>
        <p:nvSpPr>
          <p:cNvPr id="5" name="Footer Placeholder 4">
            <a:extLst>
              <a:ext uri="{FF2B5EF4-FFF2-40B4-BE49-F238E27FC236}">
                <a16:creationId xmlns:a16="http://schemas.microsoft.com/office/drawing/2014/main" id="{6757D3E5-D4D7-6E7B-6640-509803F704EF}"/>
              </a:ext>
            </a:extLst>
          </p:cNvPr>
          <p:cNvSpPr>
            <a:spLocks noGrp="1"/>
          </p:cNvSpPr>
          <p:nvPr>
            <p:ph type="ftr" sz="quarter" idx="11"/>
          </p:nvPr>
        </p:nvSpPr>
        <p:spPr>
          <a:xfrm>
            <a:off x="3242353" y="6416283"/>
            <a:ext cx="5715856" cy="365125"/>
          </a:xfrm>
        </p:spPr>
        <p:txBody>
          <a:bodyPr/>
          <a:lstStyle/>
          <a:p>
            <a:r>
              <a:rPr lang="en-US"/>
              <a:t>[1] Multi-messenger Observations of a Binary Neutron Star Merger. 2017. The American Astronomical Society. LIGO and Virgo collab., Fermi GBM et al.</a:t>
            </a:r>
          </a:p>
        </p:txBody>
      </p:sp>
      <p:pic>
        <p:nvPicPr>
          <p:cNvPr id="6" name="Picture 5" descr="&#10;">
            <a:extLst>
              <a:ext uri="{FF2B5EF4-FFF2-40B4-BE49-F238E27FC236}">
                <a16:creationId xmlns:a16="http://schemas.microsoft.com/office/drawing/2014/main" id="{20E8DA78-577D-F1A2-C77F-1E7BCFA74CBB}"/>
              </a:ext>
              <a:ext uri="{C183D7F6-B498-43B3-948B-1728B52AA6E4}">
                <adec:decorative xmlns:adec="http://schemas.microsoft.com/office/drawing/2017/decorative" val="0"/>
              </a:ext>
            </a:extLst>
          </p:cNvPr>
          <p:cNvPicPr>
            <a:picLocks noChangeAspect="1"/>
          </p:cNvPicPr>
          <p:nvPr/>
        </p:nvPicPr>
        <p:blipFill>
          <a:blip r:embed="rId2"/>
          <a:srcRect t="274" r="-148" b="-374"/>
          <a:stretch>
            <a:fillRect/>
          </a:stretch>
        </p:blipFill>
        <p:spPr>
          <a:xfrm>
            <a:off x="1970167" y="2976373"/>
            <a:ext cx="4583898" cy="3129798"/>
          </a:xfrm>
          <a:prstGeom prst="rect">
            <a:avLst/>
          </a:prstGeom>
        </p:spPr>
      </p:pic>
      <p:sp>
        <p:nvSpPr>
          <p:cNvPr id="7" name="TextBox 6">
            <a:extLst>
              <a:ext uri="{FF2B5EF4-FFF2-40B4-BE49-F238E27FC236}">
                <a16:creationId xmlns:a16="http://schemas.microsoft.com/office/drawing/2014/main" id="{842DAE85-F2A8-9925-69F6-C980B940804F}"/>
              </a:ext>
            </a:extLst>
          </p:cNvPr>
          <p:cNvSpPr txBox="1"/>
          <p:nvPr/>
        </p:nvSpPr>
        <p:spPr>
          <a:xfrm>
            <a:off x="1969214" y="6104561"/>
            <a:ext cx="216613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rPr>
              <a:t>[1] CC BY 3.0</a:t>
            </a:r>
          </a:p>
        </p:txBody>
      </p:sp>
      <p:pic>
        <p:nvPicPr>
          <p:cNvPr id="8" name="Graphic 7">
            <a:extLst>
              <a:ext uri="{FF2B5EF4-FFF2-40B4-BE49-F238E27FC236}">
                <a16:creationId xmlns:a16="http://schemas.microsoft.com/office/drawing/2014/main" id="{C2A43AA3-1462-DB6E-9CAC-6F46D0C970B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69483" y="70207"/>
            <a:ext cx="4411370" cy="6340867"/>
          </a:xfrm>
          <a:prstGeom prst="rect">
            <a:avLst/>
          </a:prstGeom>
        </p:spPr>
      </p:pic>
    </p:spTree>
    <p:extLst>
      <p:ext uri="{BB962C8B-B14F-4D97-AF65-F5344CB8AC3E}">
        <p14:creationId xmlns:p14="http://schemas.microsoft.com/office/powerpoint/2010/main" val="8820070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76667-1B60-F4E7-EAB9-0EC0BD618E4B}"/>
              </a:ext>
            </a:extLst>
          </p:cNvPr>
          <p:cNvSpPr>
            <a:spLocks noGrp="1"/>
          </p:cNvSpPr>
          <p:nvPr>
            <p:ph type="title"/>
          </p:nvPr>
        </p:nvSpPr>
        <p:spPr/>
        <p:txBody>
          <a:bodyPr/>
          <a:lstStyle/>
          <a:p>
            <a:r>
              <a:rPr lang="en-US" dirty="0"/>
              <a:t>Multi-messenger astronomy till now</a:t>
            </a:r>
          </a:p>
        </p:txBody>
      </p:sp>
      <p:sp>
        <p:nvSpPr>
          <p:cNvPr id="3" name="Content Placeholder 2">
            <a:extLst>
              <a:ext uri="{FF2B5EF4-FFF2-40B4-BE49-F238E27FC236}">
                <a16:creationId xmlns:a16="http://schemas.microsoft.com/office/drawing/2014/main" id="{849A3569-FEAC-6415-618C-CEC98DBBDF5A}"/>
              </a:ext>
            </a:extLst>
          </p:cNvPr>
          <p:cNvSpPr>
            <a:spLocks noGrp="1"/>
          </p:cNvSpPr>
          <p:nvPr>
            <p:ph idx="1"/>
          </p:nvPr>
        </p:nvSpPr>
        <p:spPr/>
        <p:txBody>
          <a:bodyPr vert="horz" lIns="91440" tIns="45720" rIns="91440" bIns="45720" rtlCol="0" anchor="t">
            <a:normAutofit/>
          </a:bodyPr>
          <a:lstStyle/>
          <a:p>
            <a:r>
              <a:rPr lang="en-US" sz="2000" dirty="0"/>
              <a:t>Existing (working) infrastructure</a:t>
            </a:r>
          </a:p>
          <a:p>
            <a:r>
              <a:rPr lang="en-US" sz="2000" dirty="0"/>
              <a:t>Only few confirmed events</a:t>
            </a:r>
          </a:p>
          <a:p>
            <a:pPr lvl="1"/>
            <a:r>
              <a:rPr lang="en-US" sz="1600" dirty="0"/>
              <a:t>GW speed </a:t>
            </a:r>
            <a:r>
              <a:rPr lang="en-US" sz="800" i="1" dirty="0"/>
              <a:t>[2]</a:t>
            </a:r>
          </a:p>
          <a:p>
            <a:pPr lvl="1"/>
            <a:r>
              <a:rPr lang="en-US" sz="1600" dirty="0"/>
              <a:t>r-process in NS merger </a:t>
            </a:r>
            <a:r>
              <a:rPr lang="en-US" sz="800" i="1" dirty="0"/>
              <a:t>[1]</a:t>
            </a:r>
          </a:p>
          <a:p>
            <a:r>
              <a:rPr lang="en-US" sz="2000" dirty="0"/>
              <a:t>Some candidate events</a:t>
            </a:r>
          </a:p>
          <a:p>
            <a:r>
              <a:rPr lang="en-US" sz="2000" dirty="0"/>
              <a:t>A lot of Data</a:t>
            </a:r>
          </a:p>
          <a:p>
            <a:endParaRPr lang="en-US" sz="2000" dirty="0"/>
          </a:p>
        </p:txBody>
      </p:sp>
      <p:sp>
        <p:nvSpPr>
          <p:cNvPr id="4" name="Slide Number Placeholder 3">
            <a:extLst>
              <a:ext uri="{FF2B5EF4-FFF2-40B4-BE49-F238E27FC236}">
                <a16:creationId xmlns:a16="http://schemas.microsoft.com/office/drawing/2014/main" id="{6E30EF5C-C140-2DC4-4AEA-DB606793316F}"/>
              </a:ext>
            </a:extLst>
          </p:cNvPr>
          <p:cNvSpPr>
            <a:spLocks noGrp="1"/>
          </p:cNvSpPr>
          <p:nvPr>
            <p:ph type="sldNum" sz="quarter" idx="12"/>
          </p:nvPr>
        </p:nvSpPr>
        <p:spPr/>
        <p:txBody>
          <a:bodyPr/>
          <a:lstStyle/>
          <a:p>
            <a:fld id="{802006FE-6571-4354-8775-F8708372C227}" type="slidenum">
              <a:rPr lang="de-DE" smtClean="0"/>
              <a:t>17</a:t>
            </a:fld>
            <a:endParaRPr lang="de-DE"/>
          </a:p>
        </p:txBody>
      </p:sp>
      <p:sp>
        <p:nvSpPr>
          <p:cNvPr id="5" name="Footer Placeholder 4">
            <a:extLst>
              <a:ext uri="{FF2B5EF4-FFF2-40B4-BE49-F238E27FC236}">
                <a16:creationId xmlns:a16="http://schemas.microsoft.com/office/drawing/2014/main" id="{0EABD2D4-14A9-B5EE-DAB6-145B2AE93783}"/>
              </a:ext>
            </a:extLst>
          </p:cNvPr>
          <p:cNvSpPr>
            <a:spLocks noGrp="1"/>
          </p:cNvSpPr>
          <p:nvPr>
            <p:ph type="ftr" sz="quarter" idx="11"/>
          </p:nvPr>
        </p:nvSpPr>
        <p:spPr>
          <a:xfrm>
            <a:off x="845809" y="6356350"/>
            <a:ext cx="9967058" cy="365125"/>
          </a:xfrm>
        </p:spPr>
        <p:txBody>
          <a:bodyPr/>
          <a:lstStyle/>
          <a:p>
            <a:r>
              <a:rPr lang="en-US" dirty="0"/>
              <a:t>[1] Light Curves of the Neutron Star Merger GW170817/SSS17a: Implications for R-Process Nucleosynthesis. 2017. </a:t>
            </a:r>
            <a:r>
              <a:rPr lang="en-US" dirty="0">
                <a:ea typeface="+mn-lt"/>
                <a:cs typeface="+mn-lt"/>
              </a:rPr>
              <a:t>M. R. Drout et al.</a:t>
            </a:r>
          </a:p>
          <a:p>
            <a:r>
              <a:rPr lang="en-US" dirty="0">
                <a:ea typeface="+mn-lt"/>
                <a:cs typeface="+mn-lt"/>
              </a:rPr>
              <a:t>[2] Gravitational Waves and Gamma-Rays from a Binary Neutron Star Merger:GW170817 and GRB 170817A</a:t>
            </a:r>
            <a:endParaRPr lang="en-US" dirty="0"/>
          </a:p>
        </p:txBody>
      </p:sp>
    </p:spTree>
    <p:extLst>
      <p:ext uri="{BB962C8B-B14F-4D97-AF65-F5344CB8AC3E}">
        <p14:creationId xmlns:p14="http://schemas.microsoft.com/office/powerpoint/2010/main" val="30201790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20A5D4-974C-AD87-56A7-E6A544E7B298}"/>
              </a:ext>
            </a:extLst>
          </p:cNvPr>
          <p:cNvSpPr>
            <a:spLocks noGrp="1"/>
          </p:cNvSpPr>
          <p:nvPr>
            <p:ph type="title"/>
          </p:nvPr>
        </p:nvSpPr>
        <p:spPr/>
        <p:txBody>
          <a:bodyPr/>
          <a:lstStyle/>
          <a:p>
            <a:r>
              <a:rPr lang="de-DE"/>
              <a:t>Future Science</a:t>
            </a:r>
          </a:p>
        </p:txBody>
      </p:sp>
      <p:sp>
        <p:nvSpPr>
          <p:cNvPr id="3" name="Inhaltsplatzhalter 2">
            <a:extLst>
              <a:ext uri="{FF2B5EF4-FFF2-40B4-BE49-F238E27FC236}">
                <a16:creationId xmlns:a16="http://schemas.microsoft.com/office/drawing/2014/main" id="{C9CBFBCB-B0B1-914E-975E-7F5CF13B65B4}"/>
              </a:ext>
            </a:extLst>
          </p:cNvPr>
          <p:cNvSpPr>
            <a:spLocks noGrp="1"/>
          </p:cNvSpPr>
          <p:nvPr>
            <p:ph idx="1"/>
          </p:nvPr>
        </p:nvSpPr>
        <p:spPr/>
        <p:txBody>
          <a:bodyPr vert="horz" lIns="91440" tIns="45720" rIns="91440" bIns="45720" rtlCol="0" anchor="t">
            <a:normAutofit/>
          </a:bodyPr>
          <a:lstStyle/>
          <a:p>
            <a:pPr marL="342900" indent="-342900"/>
            <a:r>
              <a:rPr lang="en-US" sz="2000" dirty="0"/>
              <a:t>Close supernovae</a:t>
            </a:r>
          </a:p>
          <a:p>
            <a:pPr marL="342900" indent="-342900"/>
            <a:r>
              <a:rPr lang="en-US" sz="2000" dirty="0"/>
              <a:t>NS-BH merger with EM</a:t>
            </a:r>
          </a:p>
          <a:p>
            <a:pPr marL="342900" indent="-342900"/>
            <a:r>
              <a:rPr lang="en-US" sz="2000" dirty="0"/>
              <a:t>Cosmic particle accelerator (UHECRs)</a:t>
            </a:r>
          </a:p>
          <a:p>
            <a:pPr marL="342900" indent="-342900"/>
            <a:r>
              <a:rPr lang="en-US" sz="2000" dirty="0"/>
              <a:t>Test fundamental Physics and models</a:t>
            </a:r>
          </a:p>
          <a:p>
            <a:pPr marL="342900" indent="-342900"/>
            <a:r>
              <a:rPr lang="en-US" sz="2000" dirty="0"/>
              <a:t>GW and neutrino astronomy is young</a:t>
            </a:r>
          </a:p>
          <a:p>
            <a:pPr marL="342900" indent="-342900"/>
            <a:r>
              <a:rPr lang="en-US" sz="2000" dirty="0"/>
              <a:t> 3-messenger events</a:t>
            </a:r>
          </a:p>
          <a:p>
            <a:pPr marL="342900" indent="-342900"/>
            <a:r>
              <a:rPr lang="en-US" sz="2000" dirty="0"/>
              <a:t>...many exotic phenomena</a:t>
            </a:r>
          </a:p>
          <a:p>
            <a:pPr marL="342900" indent="-342900"/>
            <a:endParaRPr lang="en-US" sz="2000" dirty="0"/>
          </a:p>
        </p:txBody>
      </p:sp>
      <p:sp>
        <p:nvSpPr>
          <p:cNvPr id="4" name="Slide Number Placeholder 3">
            <a:extLst>
              <a:ext uri="{FF2B5EF4-FFF2-40B4-BE49-F238E27FC236}">
                <a16:creationId xmlns:a16="http://schemas.microsoft.com/office/drawing/2014/main" id="{D268F176-A9D9-8E79-F3E4-99F8B144E857}"/>
              </a:ext>
            </a:extLst>
          </p:cNvPr>
          <p:cNvSpPr>
            <a:spLocks noGrp="1"/>
          </p:cNvSpPr>
          <p:nvPr>
            <p:ph type="sldNum" sz="quarter" idx="12"/>
          </p:nvPr>
        </p:nvSpPr>
        <p:spPr/>
        <p:txBody>
          <a:bodyPr/>
          <a:lstStyle/>
          <a:p>
            <a:fld id="{802006FE-6571-4354-8775-F8708372C227}" type="slidenum">
              <a:rPr lang="de-DE" smtClean="0"/>
              <a:t>18</a:t>
            </a:fld>
            <a:endParaRPr lang="en-US"/>
          </a:p>
        </p:txBody>
      </p:sp>
    </p:spTree>
    <p:extLst>
      <p:ext uri="{BB962C8B-B14F-4D97-AF65-F5344CB8AC3E}">
        <p14:creationId xmlns:p14="http://schemas.microsoft.com/office/powerpoint/2010/main" val="3561510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rack through the detector">
            <a:extLst>
              <a:ext uri="{FF2B5EF4-FFF2-40B4-BE49-F238E27FC236}">
                <a16:creationId xmlns:a16="http://schemas.microsoft.com/office/drawing/2014/main" id="{AD1E7F6E-4C10-2882-C279-EB0A0EEBA549}"/>
              </a:ext>
            </a:extLst>
          </p:cNvPr>
          <p:cNvPicPr>
            <a:picLocks noChangeAspect="1"/>
          </p:cNvPicPr>
          <p:nvPr/>
        </p:nvPicPr>
        <p:blipFill>
          <a:blip r:embed="rId2"/>
          <a:srcRect l="7995" r="8672"/>
          <a:stretch>
            <a:fillRect/>
          </a:stretch>
        </p:blipFill>
        <p:spPr>
          <a:xfrm>
            <a:off x="7798464" y="4485232"/>
            <a:ext cx="4390953" cy="2372767"/>
          </a:xfrm>
          <a:prstGeom prst="rect">
            <a:avLst/>
          </a:prstGeom>
        </p:spPr>
      </p:pic>
      <p:sp>
        <p:nvSpPr>
          <p:cNvPr id="2" name="Titel 1">
            <a:extLst>
              <a:ext uri="{FF2B5EF4-FFF2-40B4-BE49-F238E27FC236}">
                <a16:creationId xmlns:a16="http://schemas.microsoft.com/office/drawing/2014/main" id="{F82AF926-B549-8BC0-E780-3D6C3A97BB03}"/>
              </a:ext>
            </a:extLst>
          </p:cNvPr>
          <p:cNvSpPr>
            <a:spLocks noGrp="1"/>
          </p:cNvSpPr>
          <p:nvPr>
            <p:ph type="title"/>
          </p:nvPr>
        </p:nvSpPr>
        <p:spPr>
          <a:xfrm>
            <a:off x="838200" y="365125"/>
            <a:ext cx="4317477" cy="1349130"/>
          </a:xfrm>
        </p:spPr>
        <p:txBody>
          <a:bodyPr/>
          <a:lstStyle/>
          <a:p>
            <a:r>
              <a:rPr lang="de-DE"/>
              <a:t>Future </a:t>
            </a:r>
            <a:r>
              <a:rPr lang="en-US"/>
              <a:t>Detectors</a:t>
            </a:r>
          </a:p>
        </p:txBody>
      </p:sp>
      <p:sp>
        <p:nvSpPr>
          <p:cNvPr id="3" name="Inhaltsplatzhalter 2">
            <a:extLst>
              <a:ext uri="{FF2B5EF4-FFF2-40B4-BE49-F238E27FC236}">
                <a16:creationId xmlns:a16="http://schemas.microsoft.com/office/drawing/2014/main" id="{BF75BFB0-0320-EC5F-5053-9F2D60BA3058}"/>
              </a:ext>
            </a:extLst>
          </p:cNvPr>
          <p:cNvSpPr>
            <a:spLocks noGrp="1"/>
          </p:cNvSpPr>
          <p:nvPr>
            <p:ph idx="1"/>
          </p:nvPr>
        </p:nvSpPr>
        <p:spPr>
          <a:xfrm>
            <a:off x="838200" y="1566388"/>
            <a:ext cx="4137680" cy="4610575"/>
          </a:xfrm>
        </p:spPr>
        <p:txBody>
          <a:bodyPr vert="horz" lIns="91440" tIns="45720" rIns="91440" bIns="45720" rtlCol="0" anchor="t">
            <a:normAutofit lnSpcReduction="10000"/>
          </a:bodyPr>
          <a:lstStyle/>
          <a:p>
            <a:r>
              <a:rPr lang="en-US" sz="2000" dirty="0">
                <a:ea typeface="+mn-lt"/>
                <a:cs typeface="+mn-lt"/>
              </a:rPr>
              <a:t>Future gravitational wave detectors</a:t>
            </a:r>
            <a:r>
              <a:rPr lang="en-US" sz="2000" dirty="0"/>
              <a:t>:</a:t>
            </a:r>
            <a:endParaRPr lang="en-US" dirty="0"/>
          </a:p>
          <a:p>
            <a:pPr lvl="1"/>
            <a:r>
              <a:rPr lang="en-US" sz="1600" dirty="0"/>
              <a:t>space based GW-detectors: e.g. LISA</a:t>
            </a:r>
          </a:p>
          <a:p>
            <a:r>
              <a:rPr lang="en-US" sz="2000" dirty="0">
                <a:ea typeface="+mn-lt"/>
                <a:cs typeface="+mn-lt"/>
              </a:rPr>
              <a:t>Future Photon Observatories</a:t>
            </a:r>
            <a:endParaRPr lang="en-US" sz="2000" dirty="0"/>
          </a:p>
          <a:p>
            <a:pPr lvl="1"/>
            <a:r>
              <a:rPr lang="en-US" sz="1600" dirty="0"/>
              <a:t>Mostly bigger/better into the 30s</a:t>
            </a:r>
          </a:p>
          <a:p>
            <a:pPr lvl="1"/>
            <a:r>
              <a:rPr lang="en-US" sz="1600" dirty="0"/>
              <a:t>Big mirror telescopes e.g. ELT,TMT...</a:t>
            </a:r>
          </a:p>
          <a:p>
            <a:pPr lvl="1"/>
            <a:r>
              <a:rPr lang="en-US" sz="1600" dirty="0">
                <a:ea typeface="+mn-lt"/>
                <a:cs typeface="+mn-lt"/>
              </a:rPr>
              <a:t>Radio: SKA</a:t>
            </a:r>
          </a:p>
          <a:p>
            <a:pPr lvl="1"/>
            <a:r>
              <a:rPr lang="en-US" sz="1600" dirty="0">
                <a:ea typeface="+mn-lt"/>
                <a:cs typeface="+mn-lt"/>
              </a:rPr>
              <a:t>Space: ATHENA, Roman...</a:t>
            </a:r>
            <a:endParaRPr lang="en-US" dirty="0"/>
          </a:p>
          <a:p>
            <a:r>
              <a:rPr lang="en-US" sz="2000" dirty="0">
                <a:ea typeface="+mn-lt"/>
                <a:cs typeface="+mn-lt"/>
              </a:rPr>
              <a:t>Future Neutrino Observatories:</a:t>
            </a:r>
          </a:p>
          <a:p>
            <a:pPr lvl="1"/>
            <a:r>
              <a:rPr lang="en-US" sz="1600" dirty="0">
                <a:ea typeface="+mn-lt"/>
                <a:cs typeface="+mn-lt"/>
              </a:rPr>
              <a:t>IceCube-Gen2</a:t>
            </a:r>
          </a:p>
          <a:p>
            <a:pPr lvl="1"/>
            <a:r>
              <a:rPr lang="en-US" sz="1600" dirty="0">
                <a:ea typeface="+mn-lt"/>
                <a:cs typeface="+mn-lt"/>
              </a:rPr>
              <a:t>KM3NeT </a:t>
            </a:r>
          </a:p>
          <a:p>
            <a:r>
              <a:rPr lang="en-US" sz="2000" dirty="0">
                <a:ea typeface="+mn-lt"/>
                <a:cs typeface="+mn-lt"/>
              </a:rPr>
              <a:t>Future Cosmic Ray Missions:</a:t>
            </a:r>
          </a:p>
          <a:p>
            <a:pPr lvl="1"/>
            <a:r>
              <a:rPr lang="en-US" sz="1600" dirty="0">
                <a:ea typeface="+mn-lt"/>
                <a:cs typeface="+mn-lt"/>
              </a:rPr>
              <a:t>Space only for lower energies</a:t>
            </a:r>
          </a:p>
          <a:p>
            <a:pPr lvl="1"/>
            <a:r>
              <a:rPr lang="en-US" sz="1600" dirty="0">
                <a:ea typeface="+mn-lt"/>
                <a:cs typeface="+mn-lt"/>
              </a:rPr>
              <a:t>Expansion for ground and balloon based projects</a:t>
            </a:r>
          </a:p>
        </p:txBody>
      </p:sp>
      <p:sp>
        <p:nvSpPr>
          <p:cNvPr id="4" name="Slide Number Placeholder 3">
            <a:extLst>
              <a:ext uri="{FF2B5EF4-FFF2-40B4-BE49-F238E27FC236}">
                <a16:creationId xmlns:a16="http://schemas.microsoft.com/office/drawing/2014/main" id="{8B6590E8-8396-5D29-5E0A-E99B306B1A8F}"/>
              </a:ext>
            </a:extLst>
          </p:cNvPr>
          <p:cNvSpPr>
            <a:spLocks noGrp="1"/>
          </p:cNvSpPr>
          <p:nvPr>
            <p:ph type="sldNum" sz="quarter" idx="12"/>
          </p:nvPr>
        </p:nvSpPr>
        <p:spPr/>
        <p:txBody>
          <a:bodyPr/>
          <a:lstStyle/>
          <a:p>
            <a:fld id="{802006FE-6571-4354-8775-F8708372C227}" type="slidenum">
              <a:rPr lang="de-DE" dirty="0" smtClean="0">
                <a:solidFill>
                  <a:schemeClr val="bg1"/>
                </a:solidFill>
              </a:rPr>
              <a:t>19</a:t>
            </a:fld>
            <a:endParaRPr lang="en-US" dirty="0">
              <a:solidFill>
                <a:schemeClr val="bg1"/>
              </a:solidFill>
            </a:endParaRPr>
          </a:p>
        </p:txBody>
      </p:sp>
      <p:pic>
        <p:nvPicPr>
          <p:cNvPr id="5" name="Picture 4" descr="undefined">
            <a:extLst>
              <a:ext uri="{FF2B5EF4-FFF2-40B4-BE49-F238E27FC236}">
                <a16:creationId xmlns:a16="http://schemas.microsoft.com/office/drawing/2014/main" id="{9198EA02-9F79-4106-E7EC-A9B42AE46180}"/>
              </a:ext>
            </a:extLst>
          </p:cNvPr>
          <p:cNvPicPr>
            <a:picLocks noChangeAspect="1"/>
          </p:cNvPicPr>
          <p:nvPr/>
        </p:nvPicPr>
        <p:blipFill>
          <a:blip r:embed="rId3"/>
          <a:srcRect t="35925" r="31480" b="-414"/>
          <a:stretch>
            <a:fillRect/>
          </a:stretch>
        </p:blipFill>
        <p:spPr>
          <a:xfrm>
            <a:off x="4815321" y="3955302"/>
            <a:ext cx="2804259" cy="1891929"/>
          </a:xfrm>
          <a:prstGeom prst="rect">
            <a:avLst/>
          </a:prstGeom>
        </p:spPr>
      </p:pic>
      <p:sp>
        <p:nvSpPr>
          <p:cNvPr id="6" name="TextBox 5">
            <a:extLst>
              <a:ext uri="{FF2B5EF4-FFF2-40B4-BE49-F238E27FC236}">
                <a16:creationId xmlns:a16="http://schemas.microsoft.com/office/drawing/2014/main" id="{7FD4AD07-A374-42CF-D1C8-EC3D75F790E9}"/>
              </a:ext>
            </a:extLst>
          </p:cNvPr>
          <p:cNvSpPr txBox="1"/>
          <p:nvPr/>
        </p:nvSpPr>
        <p:spPr>
          <a:xfrm>
            <a:off x="4760402" y="5774422"/>
            <a:ext cx="1335964"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rPr>
              <a:t>Source: NASA</a:t>
            </a:r>
          </a:p>
        </p:txBody>
      </p:sp>
      <p:sp>
        <p:nvSpPr>
          <p:cNvPr id="8" name="TextBox 7">
            <a:extLst>
              <a:ext uri="{FF2B5EF4-FFF2-40B4-BE49-F238E27FC236}">
                <a16:creationId xmlns:a16="http://schemas.microsoft.com/office/drawing/2014/main" id="{AB7643A4-570E-60F7-3F91-1AE5BDC0509D}"/>
              </a:ext>
            </a:extLst>
          </p:cNvPr>
          <p:cNvSpPr txBox="1"/>
          <p:nvPr/>
        </p:nvSpPr>
        <p:spPr>
          <a:xfrm>
            <a:off x="7723624" y="4251330"/>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rPr>
              <a:t>Source: DESY</a:t>
            </a:r>
          </a:p>
        </p:txBody>
      </p:sp>
      <p:pic>
        <p:nvPicPr>
          <p:cNvPr id="9" name="Picture 8" descr="This aerial view shows one façade of ESO's Extremely Large Telescope, including its base, dome and internal Main Structure. The telescope appears under construction, and is surrounded by multiple cranes as tall as the dome. In the background, the evening sky bathes the red tones of the Atacama Desert.">
            <a:extLst>
              <a:ext uri="{FF2B5EF4-FFF2-40B4-BE49-F238E27FC236}">
                <a16:creationId xmlns:a16="http://schemas.microsoft.com/office/drawing/2014/main" id="{290308EC-7B51-1A2A-4592-3A34B7D70743}"/>
              </a:ext>
            </a:extLst>
          </p:cNvPr>
          <p:cNvPicPr>
            <a:picLocks noChangeAspect="1"/>
          </p:cNvPicPr>
          <p:nvPr/>
        </p:nvPicPr>
        <p:blipFill>
          <a:blip r:embed="rId4"/>
          <a:stretch>
            <a:fillRect/>
          </a:stretch>
        </p:blipFill>
        <p:spPr>
          <a:xfrm>
            <a:off x="6435823" y="3683"/>
            <a:ext cx="5756619" cy="3419649"/>
          </a:xfrm>
          <a:prstGeom prst="rect">
            <a:avLst/>
          </a:prstGeom>
        </p:spPr>
      </p:pic>
      <p:sp>
        <p:nvSpPr>
          <p:cNvPr id="10" name="TextBox 9">
            <a:extLst>
              <a:ext uri="{FF2B5EF4-FFF2-40B4-BE49-F238E27FC236}">
                <a16:creationId xmlns:a16="http://schemas.microsoft.com/office/drawing/2014/main" id="{5B0B1DA6-106D-56FB-9CC9-F82050044DD2}"/>
              </a:ext>
            </a:extLst>
          </p:cNvPr>
          <p:cNvSpPr txBox="1"/>
          <p:nvPr/>
        </p:nvSpPr>
        <p:spPr>
          <a:xfrm>
            <a:off x="6358942" y="3356224"/>
            <a:ext cx="217496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rPr>
              <a:t>Source: ESO (CC)</a:t>
            </a:r>
          </a:p>
        </p:txBody>
      </p:sp>
    </p:spTree>
    <p:extLst>
      <p:ext uri="{BB962C8B-B14F-4D97-AF65-F5344CB8AC3E}">
        <p14:creationId xmlns:p14="http://schemas.microsoft.com/office/powerpoint/2010/main" val="856946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64" name="Rectangle 63">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65" name="Rectangle 64">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66" name="Rectangle 65">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97738697-11C9-F411-6609-590AF1AFD6B3}"/>
              </a:ext>
            </a:extLst>
          </p:cNvPr>
          <p:cNvSpPr>
            <a:spLocks noGrp="1"/>
          </p:cNvSpPr>
          <p:nvPr>
            <p:ph type="title"/>
          </p:nvPr>
        </p:nvSpPr>
        <p:spPr>
          <a:xfrm>
            <a:off x="1115568" y="548640"/>
            <a:ext cx="10168128" cy="1179576"/>
          </a:xfrm>
        </p:spPr>
        <p:txBody>
          <a:bodyPr vert="horz" lIns="91440" tIns="45720" rIns="91440" bIns="45720" rtlCol="0" anchor="ctr">
            <a:normAutofit/>
          </a:bodyPr>
          <a:lstStyle/>
          <a:p>
            <a:r>
              <a:rPr lang="en-US" sz="4000" dirty="0"/>
              <a:t>Content</a:t>
            </a:r>
            <a:endParaRPr lang="en-US" sz="4000" kern="1200" dirty="0">
              <a:solidFill>
                <a:schemeClr val="tx1"/>
              </a:solidFill>
              <a:latin typeface="+mj-lt"/>
              <a:ea typeface="+mj-ea"/>
              <a:cs typeface="+mj-cs"/>
            </a:endParaRPr>
          </a:p>
        </p:txBody>
      </p:sp>
      <p:sp>
        <p:nvSpPr>
          <p:cNvPr id="67" name="Rectangle 66">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8" name="TextBox 47">
            <a:extLst>
              <a:ext uri="{FF2B5EF4-FFF2-40B4-BE49-F238E27FC236}">
                <a16:creationId xmlns:a16="http://schemas.microsoft.com/office/drawing/2014/main" id="{CE2A05B0-D5B9-CA3B-E4D5-4790314DDDC6}"/>
              </a:ext>
            </a:extLst>
          </p:cNvPr>
          <p:cNvSpPr txBox="1"/>
          <p:nvPr/>
        </p:nvSpPr>
        <p:spPr>
          <a:xfrm>
            <a:off x="1115568" y="2481943"/>
            <a:ext cx="10168128" cy="3695020"/>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marL="285750" indent="-228600">
              <a:lnSpc>
                <a:spcPct val="90000"/>
              </a:lnSpc>
              <a:spcAft>
                <a:spcPts val="600"/>
              </a:spcAft>
              <a:buFont typeface="Arial" panose="020B0604020202020204" pitchFamily="34" charset="0"/>
              <a:buChar char="•"/>
            </a:pPr>
            <a:r>
              <a:rPr lang="en-US" sz="2200" dirty="0"/>
              <a:t>Overview</a:t>
            </a:r>
          </a:p>
          <a:p>
            <a:pPr marL="285750" indent="-228600">
              <a:lnSpc>
                <a:spcPct val="90000"/>
              </a:lnSpc>
              <a:spcAft>
                <a:spcPts val="600"/>
              </a:spcAft>
              <a:buFont typeface="Arial" panose="020B0604020202020204" pitchFamily="34" charset="0"/>
              <a:buChar char="•"/>
            </a:pPr>
            <a:r>
              <a:rPr lang="en-US" sz="2200" dirty="0"/>
              <a:t>Messengers</a:t>
            </a:r>
            <a:endParaRPr lang="en-US" dirty="0"/>
          </a:p>
          <a:p>
            <a:pPr marL="285750" indent="-228600">
              <a:lnSpc>
                <a:spcPct val="90000"/>
              </a:lnSpc>
              <a:spcAft>
                <a:spcPts val="600"/>
              </a:spcAft>
              <a:buFont typeface="Arial" panose="020B0604020202020204" pitchFamily="34" charset="0"/>
              <a:buChar char="•"/>
            </a:pPr>
            <a:r>
              <a:rPr lang="en-US" sz="2200" dirty="0"/>
              <a:t>Coordination</a:t>
            </a:r>
          </a:p>
          <a:p>
            <a:pPr marL="285750" indent="-228600">
              <a:lnSpc>
                <a:spcPct val="90000"/>
              </a:lnSpc>
              <a:spcAft>
                <a:spcPts val="600"/>
              </a:spcAft>
              <a:buFont typeface="Arial" panose="020B0604020202020204" pitchFamily="34" charset="0"/>
              <a:buChar char="•"/>
            </a:pPr>
            <a:r>
              <a:rPr lang="en-US" sz="2200" dirty="0"/>
              <a:t>Science</a:t>
            </a:r>
          </a:p>
          <a:p>
            <a:pPr marL="285750" indent="-228600">
              <a:lnSpc>
                <a:spcPct val="90000"/>
              </a:lnSpc>
              <a:spcAft>
                <a:spcPts val="600"/>
              </a:spcAft>
              <a:buFont typeface="Arial" panose="020B0604020202020204" pitchFamily="34" charset="0"/>
              <a:buChar char="•"/>
            </a:pPr>
            <a:r>
              <a:rPr lang="en-US" sz="2200" dirty="0"/>
              <a:t>Future</a:t>
            </a:r>
          </a:p>
        </p:txBody>
      </p:sp>
      <p:sp>
        <p:nvSpPr>
          <p:cNvPr id="4" name="Slide Number Placeholder 3">
            <a:extLst>
              <a:ext uri="{FF2B5EF4-FFF2-40B4-BE49-F238E27FC236}">
                <a16:creationId xmlns:a16="http://schemas.microsoft.com/office/drawing/2014/main" id="{5546B32A-EC86-A340-FDCC-46E57216D055}"/>
              </a:ext>
            </a:extLst>
          </p:cNvPr>
          <p:cNvSpPr>
            <a:spLocks noGrp="1"/>
          </p:cNvSpPr>
          <p:nvPr>
            <p:ph type="sldNum" sz="quarter" idx="12"/>
          </p:nvPr>
        </p:nvSpPr>
        <p:spPr>
          <a:xfrm>
            <a:off x="8540496" y="6356350"/>
            <a:ext cx="2743200" cy="365125"/>
          </a:xfrm>
        </p:spPr>
        <p:txBody>
          <a:bodyPr vert="horz" lIns="91440" tIns="45720" rIns="91440" bIns="45720" rtlCol="0" anchor="ctr">
            <a:normAutofit/>
          </a:bodyPr>
          <a:lstStyle/>
          <a:p>
            <a:pPr>
              <a:spcAft>
                <a:spcPts val="600"/>
              </a:spcAft>
            </a:pPr>
            <a:fld id="{802006FE-6571-4354-8775-F8708372C227}" type="slidenum">
              <a:rPr lang="en-US">
                <a:solidFill>
                  <a:schemeClr val="tx1">
                    <a:lumMod val="50000"/>
                    <a:lumOff val="50000"/>
                  </a:schemeClr>
                </a:solidFill>
              </a:rPr>
              <a:pPr>
                <a:spcAft>
                  <a:spcPts val="600"/>
                </a:spcAft>
              </a:pPr>
              <a:t>2</a:t>
            </a:fld>
            <a:endParaRPr lang="en-US">
              <a:solidFill>
                <a:schemeClr val="tx1">
                  <a:lumMod val="50000"/>
                  <a:lumOff val="50000"/>
                </a:schemeClr>
              </a:solidFill>
            </a:endParaRPr>
          </a:p>
        </p:txBody>
      </p:sp>
    </p:spTree>
    <p:extLst>
      <p:ext uri="{BB962C8B-B14F-4D97-AF65-F5344CB8AC3E}">
        <p14:creationId xmlns:p14="http://schemas.microsoft.com/office/powerpoint/2010/main" val="593316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Freeform: Shape 17">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4425" y="0"/>
            <a:ext cx="9963150"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0" name="Freeform: Shape 19">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664" y="0"/>
            <a:ext cx="9948672"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1C37F99-238A-8AA6-88B0-35AD2009997F}"/>
              </a:ext>
            </a:extLst>
          </p:cNvPr>
          <p:cNvSpPr>
            <a:spLocks noGrp="1"/>
          </p:cNvSpPr>
          <p:nvPr>
            <p:ph type="title"/>
          </p:nvPr>
        </p:nvSpPr>
        <p:spPr>
          <a:xfrm>
            <a:off x="1524003" y="1999615"/>
            <a:ext cx="9144000" cy="2764028"/>
          </a:xfrm>
        </p:spPr>
        <p:txBody>
          <a:bodyPr vert="horz" lIns="91440" tIns="45720" rIns="91440" bIns="45720" rtlCol="0" anchor="ctr">
            <a:normAutofit/>
          </a:bodyPr>
          <a:lstStyle/>
          <a:p>
            <a:pPr algn="ctr"/>
            <a:r>
              <a:rPr lang="en-US" sz="7200" kern="1200">
                <a:solidFill>
                  <a:schemeClr val="tx1"/>
                </a:solidFill>
                <a:latin typeface="+mj-lt"/>
                <a:ea typeface="+mj-ea"/>
                <a:cs typeface="+mj-cs"/>
              </a:rPr>
              <a:t>Thanks for listening! Questions?</a:t>
            </a:r>
          </a:p>
        </p:txBody>
      </p:sp>
      <p:sp>
        <p:nvSpPr>
          <p:cNvPr id="22" name="Rectangle 21">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0" y="5524786"/>
            <a:ext cx="475488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D959A232-F892-CD2C-3C02-996544C3CB42}"/>
              </a:ext>
            </a:extLst>
          </p:cNvPr>
          <p:cNvSpPr>
            <a:spLocks noGrp="1"/>
          </p:cNvSpPr>
          <p:nvPr>
            <p:ph type="sldNum" sz="quarter" idx="12"/>
          </p:nvPr>
        </p:nvSpPr>
        <p:spPr>
          <a:xfrm>
            <a:off x="10489019" y="6356350"/>
            <a:ext cx="1268818" cy="365125"/>
          </a:xfrm>
          <a:prstGeom prst="ellipse">
            <a:avLst/>
          </a:prstGeom>
        </p:spPr>
        <p:txBody>
          <a:bodyPr vert="horz" lIns="91440" tIns="45720" rIns="91440" bIns="45720" rtlCol="0" anchor="ctr">
            <a:normAutofit/>
          </a:bodyPr>
          <a:lstStyle/>
          <a:p>
            <a:pPr>
              <a:lnSpc>
                <a:spcPct val="90000"/>
              </a:lnSpc>
              <a:spcAft>
                <a:spcPts val="600"/>
              </a:spcAft>
            </a:pPr>
            <a:fld id="{802006FE-6571-4354-8775-F8708372C227}" type="slidenum">
              <a:rPr lang="en-US">
                <a:solidFill>
                  <a:schemeClr val="tx1">
                    <a:lumMod val="50000"/>
                    <a:lumOff val="50000"/>
                  </a:schemeClr>
                </a:solidFill>
              </a:rPr>
              <a:pPr>
                <a:lnSpc>
                  <a:spcPct val="90000"/>
                </a:lnSpc>
                <a:spcAft>
                  <a:spcPts val="600"/>
                </a:spcAft>
              </a:pPr>
              <a:t>20</a:t>
            </a:fld>
            <a:endParaRPr lang="en-US">
              <a:solidFill>
                <a:schemeClr val="tx1">
                  <a:lumMod val="50000"/>
                  <a:lumOff val="50000"/>
                </a:schemeClr>
              </a:solidFill>
            </a:endParaRPr>
          </a:p>
        </p:txBody>
      </p:sp>
    </p:spTree>
    <p:extLst>
      <p:ext uri="{BB962C8B-B14F-4D97-AF65-F5344CB8AC3E}">
        <p14:creationId xmlns:p14="http://schemas.microsoft.com/office/powerpoint/2010/main" val="3512063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23292-523C-EA77-2A9F-1EA89C26FDAD}"/>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0B62897F-6AF0-FEE4-6719-BC88691098D5}"/>
              </a:ext>
            </a:extLst>
          </p:cNvPr>
          <p:cNvSpPr>
            <a:spLocks noGrp="1"/>
          </p:cNvSpPr>
          <p:nvPr>
            <p:ph idx="1"/>
          </p:nvPr>
        </p:nvSpPr>
        <p:spPr>
          <a:xfrm>
            <a:off x="838200" y="1825625"/>
            <a:ext cx="3880207" cy="2382125"/>
          </a:xfrm>
        </p:spPr>
        <p:txBody>
          <a:bodyPr vert="horz" lIns="91440" tIns="45720" rIns="91440" bIns="45720" rtlCol="0" anchor="t">
            <a:normAutofit/>
          </a:bodyPr>
          <a:lstStyle/>
          <a:p>
            <a:r>
              <a:rPr lang="en-US" sz="2000" dirty="0"/>
              <a:t>Coordinated astronomy with multiple messengers:</a:t>
            </a:r>
            <a:endParaRPr lang="en-US" dirty="0"/>
          </a:p>
          <a:p>
            <a:pPr lvl="1"/>
            <a:r>
              <a:rPr lang="en-US" sz="1600" dirty="0"/>
              <a:t>Photons</a:t>
            </a:r>
          </a:p>
          <a:p>
            <a:pPr lvl="1"/>
            <a:r>
              <a:rPr lang="en-US" sz="1600" dirty="0"/>
              <a:t>Neutrinos</a:t>
            </a:r>
          </a:p>
          <a:p>
            <a:pPr lvl="1"/>
            <a:r>
              <a:rPr lang="en-US" sz="1600" dirty="0">
                <a:ea typeface="+mn-lt"/>
                <a:cs typeface="+mn-lt"/>
              </a:rPr>
              <a:t>Gravitational waves</a:t>
            </a:r>
          </a:p>
          <a:p>
            <a:pPr lvl="1"/>
            <a:r>
              <a:rPr lang="en-US" sz="1600" dirty="0">
                <a:ea typeface="+mn-lt"/>
                <a:cs typeface="+mn-lt"/>
              </a:rPr>
              <a:t>Cosmic rays</a:t>
            </a:r>
            <a:endParaRPr lang="en-US" sz="1600" dirty="0"/>
          </a:p>
          <a:p>
            <a:r>
              <a:rPr lang="en-US" sz="2000" dirty="0"/>
              <a:t>Complementary information</a:t>
            </a:r>
          </a:p>
          <a:p>
            <a:endParaRPr lang="en-US" sz="2000" dirty="0"/>
          </a:p>
          <a:p>
            <a:pPr lvl="1"/>
            <a:endParaRPr lang="en-US" sz="1600" dirty="0"/>
          </a:p>
        </p:txBody>
      </p:sp>
      <p:sp>
        <p:nvSpPr>
          <p:cNvPr id="4" name="Slide Number Placeholder 3">
            <a:extLst>
              <a:ext uri="{FF2B5EF4-FFF2-40B4-BE49-F238E27FC236}">
                <a16:creationId xmlns:a16="http://schemas.microsoft.com/office/drawing/2014/main" id="{4AFF91A5-8795-DEE2-3CD2-F2136CA77F73}"/>
              </a:ext>
            </a:extLst>
          </p:cNvPr>
          <p:cNvSpPr>
            <a:spLocks noGrp="1"/>
          </p:cNvSpPr>
          <p:nvPr>
            <p:ph type="sldNum" sz="quarter" idx="12"/>
          </p:nvPr>
        </p:nvSpPr>
        <p:spPr/>
        <p:txBody>
          <a:bodyPr/>
          <a:lstStyle/>
          <a:p>
            <a:fld id="{802006FE-6571-4354-8775-F8708372C227}" type="slidenum">
              <a:rPr lang="de-DE" smtClean="0"/>
              <a:t>3</a:t>
            </a:fld>
            <a:endParaRPr lang="de-DE"/>
          </a:p>
        </p:txBody>
      </p:sp>
      <p:pic>
        <p:nvPicPr>
          <p:cNvPr id="5" name="Picture 4" descr="A collage of different types of satellites&#10;&#10;AI-generated content may be incorrect.">
            <a:extLst>
              <a:ext uri="{FF2B5EF4-FFF2-40B4-BE49-F238E27FC236}">
                <a16:creationId xmlns:a16="http://schemas.microsoft.com/office/drawing/2014/main" id="{EEE605D5-C74A-B8AC-0A43-BCF0232D70C2}"/>
              </a:ext>
            </a:extLst>
          </p:cNvPr>
          <p:cNvPicPr>
            <a:picLocks noChangeAspect="1"/>
          </p:cNvPicPr>
          <p:nvPr/>
        </p:nvPicPr>
        <p:blipFill>
          <a:blip r:embed="rId2"/>
          <a:stretch>
            <a:fillRect/>
          </a:stretch>
        </p:blipFill>
        <p:spPr>
          <a:xfrm>
            <a:off x="5094911" y="154112"/>
            <a:ext cx="7096447" cy="6138809"/>
          </a:xfrm>
          <a:prstGeom prst="rect">
            <a:avLst/>
          </a:prstGeom>
        </p:spPr>
      </p:pic>
      <p:sp>
        <p:nvSpPr>
          <p:cNvPr id="6" name="TextBox 5">
            <a:extLst>
              <a:ext uri="{FF2B5EF4-FFF2-40B4-BE49-F238E27FC236}">
                <a16:creationId xmlns:a16="http://schemas.microsoft.com/office/drawing/2014/main" id="{F20B1D68-C575-5639-3621-03754192ACB7}"/>
              </a:ext>
            </a:extLst>
          </p:cNvPr>
          <p:cNvSpPr txBox="1"/>
          <p:nvPr/>
        </p:nvSpPr>
        <p:spPr>
          <a:xfrm>
            <a:off x="5094268" y="6292921"/>
            <a:ext cx="559941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ea typeface="+mn-lt"/>
                <a:cs typeface="+mn-lt"/>
              </a:rPr>
              <a:t>Source: Multi-Messenger Astrophysics. 2019. P. Mészáros, D. Fox et al.</a:t>
            </a:r>
            <a:endParaRPr lang="en-US" sz="1400">
              <a:solidFill>
                <a:schemeClr val="tx1">
                  <a:lumMod val="65000"/>
                  <a:lumOff val="35000"/>
                </a:schemeClr>
              </a:solidFill>
            </a:endParaRPr>
          </a:p>
        </p:txBody>
      </p:sp>
    </p:spTree>
    <p:extLst>
      <p:ext uri="{BB962C8B-B14F-4D97-AF65-F5344CB8AC3E}">
        <p14:creationId xmlns:p14="http://schemas.microsoft.com/office/powerpoint/2010/main" val="131215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A9EDC3-7E05-62FC-B08D-129E0772FD6F}"/>
              </a:ext>
            </a:extLst>
          </p:cNvPr>
          <p:cNvSpPr>
            <a:spLocks noGrp="1"/>
          </p:cNvSpPr>
          <p:nvPr>
            <p:ph type="title"/>
          </p:nvPr>
        </p:nvSpPr>
        <p:spPr/>
        <p:txBody>
          <a:bodyPr/>
          <a:lstStyle/>
          <a:p>
            <a:r>
              <a:rPr lang="de-DE">
                <a:ea typeface="+mj-lt"/>
                <a:cs typeface="+mj-lt"/>
              </a:rPr>
              <a:t>Photon Messengers</a:t>
            </a:r>
            <a:endParaRPr lang="en-US"/>
          </a:p>
        </p:txBody>
      </p:sp>
      <p:sp>
        <p:nvSpPr>
          <p:cNvPr id="3" name="Inhaltsplatzhalter 2">
            <a:extLst>
              <a:ext uri="{FF2B5EF4-FFF2-40B4-BE49-F238E27FC236}">
                <a16:creationId xmlns:a16="http://schemas.microsoft.com/office/drawing/2014/main" id="{95DBEEE4-C0DE-4E22-9F67-8EFB01DD1F0C}"/>
              </a:ext>
            </a:extLst>
          </p:cNvPr>
          <p:cNvSpPr>
            <a:spLocks noGrp="1"/>
          </p:cNvSpPr>
          <p:nvPr>
            <p:ph idx="1"/>
          </p:nvPr>
        </p:nvSpPr>
        <p:spPr>
          <a:xfrm>
            <a:off x="828793" y="1712736"/>
            <a:ext cx="10515600" cy="4351338"/>
          </a:xfrm>
        </p:spPr>
        <p:txBody>
          <a:bodyPr vert="horz" lIns="91440" tIns="45720" rIns="91440" bIns="45720" rtlCol="0" anchor="t">
            <a:normAutofit/>
          </a:bodyPr>
          <a:lstStyle/>
          <a:p>
            <a:pPr marL="342900" indent="-342900"/>
            <a:r>
              <a:rPr lang="en-US" sz="2000">
                <a:ea typeface="+mn-lt"/>
                <a:cs typeface="+mn-lt"/>
              </a:rPr>
              <a:t>Electromagnetic spectrum [radio </a:t>
            </a:r>
            <a:r>
              <a:rPr lang="en-US">
                <a:ea typeface="+mn-lt"/>
                <a:cs typeface="+mn-lt"/>
              </a:rPr>
              <a:t>‭</a:t>
            </a:r>
            <a:r>
              <a:rPr lang="en-US" sz="2000">
                <a:ea typeface="+mn-lt"/>
                <a:cs typeface="+mn-lt"/>
              </a:rPr>
              <a:t>→ gamma]</a:t>
            </a:r>
            <a:endParaRPr lang="en-US"/>
          </a:p>
          <a:p>
            <a:pPr marL="342900" indent="-342900"/>
            <a:r>
              <a:rPr lang="en-US" sz="2000">
                <a:ea typeface="+mn-lt"/>
                <a:cs typeface="+mn-lt"/>
              </a:rPr>
              <a:t>Different wavelength:</a:t>
            </a:r>
          </a:p>
          <a:p>
            <a:pPr lvl="1"/>
            <a:r>
              <a:rPr lang="en-US" sz="1600">
                <a:ea typeface="+mn-lt"/>
                <a:cs typeface="+mn-lt"/>
              </a:rPr>
              <a:t>Correspond to different phenomena</a:t>
            </a:r>
            <a:endParaRPr lang="en-US" sz="2800"/>
          </a:p>
          <a:p>
            <a:pPr lvl="1"/>
            <a:r>
              <a:rPr lang="en-US" sz="1600">
                <a:ea typeface="+mn-lt"/>
                <a:cs typeface="+mn-lt"/>
              </a:rPr>
              <a:t>Atmospheric absorption</a:t>
            </a:r>
          </a:p>
          <a:p>
            <a:pPr indent="-342900"/>
            <a:r>
              <a:rPr lang="en-US" sz="2000">
                <a:ea typeface="+mn-lt"/>
                <a:cs typeface="+mn-lt"/>
              </a:rPr>
              <a:t>interesting Sources:</a:t>
            </a:r>
          </a:p>
          <a:p>
            <a:pPr lvl="1"/>
            <a:r>
              <a:rPr lang="en-US" sz="1600">
                <a:ea typeface="+mn-lt"/>
                <a:cs typeface="+mn-lt"/>
              </a:rPr>
              <a:t>Collisions of massive objects</a:t>
            </a:r>
          </a:p>
          <a:p>
            <a:pPr lvl="1"/>
            <a:r>
              <a:rPr lang="en-US" sz="1600">
                <a:ea typeface="+mn-lt"/>
                <a:cs typeface="+mn-lt"/>
              </a:rPr>
              <a:t>Supernova</a:t>
            </a:r>
          </a:p>
          <a:p>
            <a:pPr lvl="1"/>
            <a:r>
              <a:rPr lang="en-US" sz="1600">
                <a:ea typeface="+mn-lt"/>
                <a:cs typeface="+mn-lt"/>
              </a:rPr>
              <a:t>Gamma-ray bursts</a:t>
            </a:r>
          </a:p>
          <a:p>
            <a:pPr lvl="1"/>
            <a:r>
              <a:rPr lang="en-US" sz="1600">
                <a:ea typeface="+mn-lt"/>
                <a:cs typeface="+mn-lt"/>
              </a:rPr>
              <a:t>Active Galactic Nuclei</a:t>
            </a:r>
          </a:p>
          <a:p>
            <a:pPr lvl="1"/>
            <a:r>
              <a:rPr lang="en-US" sz="1600">
                <a:ea typeface="+mn-lt"/>
                <a:cs typeface="+mn-lt"/>
              </a:rPr>
              <a:t>Pulsars</a:t>
            </a:r>
          </a:p>
          <a:p>
            <a:pPr lvl="1"/>
            <a:r>
              <a:rPr lang="en-US" sz="1600">
                <a:ea typeface="+mn-lt"/>
                <a:cs typeface="+mn-lt"/>
              </a:rPr>
              <a:t>...</a:t>
            </a:r>
          </a:p>
        </p:txBody>
      </p:sp>
      <p:sp>
        <p:nvSpPr>
          <p:cNvPr id="4" name="Slide Number Placeholder 3">
            <a:extLst>
              <a:ext uri="{FF2B5EF4-FFF2-40B4-BE49-F238E27FC236}">
                <a16:creationId xmlns:a16="http://schemas.microsoft.com/office/drawing/2014/main" id="{91D8C2EC-2EDC-FC31-07FB-28908BDA537B}"/>
              </a:ext>
            </a:extLst>
          </p:cNvPr>
          <p:cNvSpPr>
            <a:spLocks noGrp="1"/>
          </p:cNvSpPr>
          <p:nvPr>
            <p:ph type="sldNum" sz="quarter" idx="12"/>
          </p:nvPr>
        </p:nvSpPr>
        <p:spPr/>
        <p:txBody>
          <a:bodyPr/>
          <a:lstStyle/>
          <a:p>
            <a:fld id="{802006FE-6571-4354-8775-F8708372C227}" type="slidenum">
              <a:rPr lang="de-DE" smtClean="0"/>
              <a:t>4</a:t>
            </a:fld>
            <a:endParaRPr lang="en-US"/>
          </a:p>
        </p:txBody>
      </p:sp>
      <p:pic>
        <p:nvPicPr>
          <p:cNvPr id="6" name="Picture 5" descr="A screen shot of a screen&#10;&#10;AI-generated content may be incorrect.">
            <a:extLst>
              <a:ext uri="{FF2B5EF4-FFF2-40B4-BE49-F238E27FC236}">
                <a16:creationId xmlns:a16="http://schemas.microsoft.com/office/drawing/2014/main" id="{7FEC5F3E-E3A6-C42E-FCEB-0A8C3A6DBDCB}"/>
              </a:ext>
            </a:extLst>
          </p:cNvPr>
          <p:cNvPicPr>
            <a:picLocks noChangeAspect="1"/>
          </p:cNvPicPr>
          <p:nvPr/>
        </p:nvPicPr>
        <p:blipFill>
          <a:blip r:embed="rId2"/>
          <a:stretch>
            <a:fillRect/>
          </a:stretch>
        </p:blipFill>
        <p:spPr>
          <a:xfrm>
            <a:off x="6087439" y="1252163"/>
            <a:ext cx="6104453" cy="3389769"/>
          </a:xfrm>
          <a:prstGeom prst="rect">
            <a:avLst/>
          </a:prstGeom>
        </p:spPr>
      </p:pic>
      <p:sp>
        <p:nvSpPr>
          <p:cNvPr id="7" name="TextBox 6">
            <a:extLst>
              <a:ext uri="{FF2B5EF4-FFF2-40B4-BE49-F238E27FC236}">
                <a16:creationId xmlns:a16="http://schemas.microsoft.com/office/drawing/2014/main" id="{75E0F9FE-BCF6-34AC-764F-53C02C5A7771}"/>
              </a:ext>
            </a:extLst>
          </p:cNvPr>
          <p:cNvSpPr txBox="1"/>
          <p:nvPr/>
        </p:nvSpPr>
        <p:spPr>
          <a:xfrm>
            <a:off x="6091594" y="4643806"/>
            <a:ext cx="466845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ea typeface="+mn-lt"/>
                <a:cs typeface="+mn-lt"/>
              </a:rPr>
              <a:t>Source: </a:t>
            </a:r>
            <a:r>
              <a:rPr lang="en-US" sz="1400" i="1" err="1">
                <a:solidFill>
                  <a:schemeClr val="tx1">
                    <a:lumMod val="65000"/>
                    <a:lumOff val="35000"/>
                  </a:schemeClr>
                </a:solidFill>
                <a:ea typeface="+mn-lt"/>
                <a:cs typeface="+mn-lt"/>
              </a:rPr>
              <a:t>STScI</a:t>
            </a:r>
            <a:r>
              <a:rPr lang="en-US" sz="1400" i="1" dirty="0">
                <a:solidFill>
                  <a:schemeClr val="tx1">
                    <a:lumMod val="65000"/>
                    <a:lumOff val="35000"/>
                  </a:schemeClr>
                </a:solidFill>
                <a:ea typeface="+mn-lt"/>
                <a:cs typeface="+mn-lt"/>
              </a:rPr>
              <a:t>/JHU/NASA</a:t>
            </a:r>
            <a:endParaRPr lang="en-US" sz="1400" i="1" dirty="0">
              <a:solidFill>
                <a:schemeClr val="tx1">
                  <a:lumMod val="65000"/>
                  <a:lumOff val="35000"/>
                </a:schemeClr>
              </a:solidFill>
            </a:endParaRPr>
          </a:p>
        </p:txBody>
      </p:sp>
    </p:spTree>
    <p:extLst>
      <p:ext uri="{BB962C8B-B14F-4D97-AF65-F5344CB8AC3E}">
        <p14:creationId xmlns:p14="http://schemas.microsoft.com/office/powerpoint/2010/main" val="1669127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A8FF74-A653-8CCC-B323-2D9CE74496F9}"/>
              </a:ext>
            </a:extLst>
          </p:cNvPr>
          <p:cNvSpPr>
            <a:spLocks noGrp="1"/>
          </p:cNvSpPr>
          <p:nvPr>
            <p:ph type="title"/>
          </p:nvPr>
        </p:nvSpPr>
        <p:spPr/>
        <p:txBody>
          <a:bodyPr/>
          <a:lstStyle/>
          <a:p>
            <a:r>
              <a:rPr lang="en-US"/>
              <a:t>Electromagnetic detection</a:t>
            </a:r>
          </a:p>
        </p:txBody>
      </p:sp>
      <p:sp>
        <p:nvSpPr>
          <p:cNvPr id="3" name="Content Placeholder 2">
            <a:extLst>
              <a:ext uri="{FF2B5EF4-FFF2-40B4-BE49-F238E27FC236}">
                <a16:creationId xmlns:a16="http://schemas.microsoft.com/office/drawing/2014/main" id="{5342493E-F4CC-A16F-F0C5-4D328ED9D6BC}"/>
              </a:ext>
            </a:extLst>
          </p:cNvPr>
          <p:cNvSpPr>
            <a:spLocks noGrp="1"/>
          </p:cNvSpPr>
          <p:nvPr>
            <p:ph idx="1"/>
          </p:nvPr>
        </p:nvSpPr>
        <p:spPr>
          <a:xfrm>
            <a:off x="838200" y="1794203"/>
            <a:ext cx="4717850" cy="4382760"/>
          </a:xfrm>
        </p:spPr>
        <p:txBody>
          <a:bodyPr vert="horz" lIns="91440" tIns="45720" rIns="91440" bIns="45720" rtlCol="0" anchor="t">
            <a:normAutofit/>
          </a:bodyPr>
          <a:lstStyle/>
          <a:p>
            <a:r>
              <a:rPr lang="en-US" sz="2000"/>
              <a:t>Space based</a:t>
            </a:r>
          </a:p>
          <a:p>
            <a:pPr lvl="1"/>
            <a:r>
              <a:rPr lang="en-US" sz="1600"/>
              <a:t>Atmospheric absorption</a:t>
            </a:r>
          </a:p>
          <a:p>
            <a:pPr lvl="1"/>
            <a:r>
              <a:rPr lang="en-US" sz="1600"/>
              <a:t>Atmospheric noise</a:t>
            </a:r>
          </a:p>
          <a:p>
            <a:r>
              <a:rPr lang="en-US" sz="2000"/>
              <a:t>Ground based</a:t>
            </a:r>
            <a:endParaRPr lang="en-US" sz="2000" err="1"/>
          </a:p>
          <a:p>
            <a:pPr lvl="1"/>
            <a:r>
              <a:rPr lang="en-US" sz="1600"/>
              <a:t>Oldest type of astronomy</a:t>
            </a:r>
          </a:p>
          <a:p>
            <a:pPr lvl="1"/>
            <a:r>
              <a:rPr lang="en-US" sz="1600"/>
              <a:t>Many detectors</a:t>
            </a:r>
          </a:p>
          <a:p>
            <a:r>
              <a:rPr lang="en-US" sz="2000"/>
              <a:t>Great variant in telescopes</a:t>
            </a:r>
          </a:p>
          <a:p>
            <a:pPr lvl="1"/>
            <a:r>
              <a:rPr lang="en-US" sz="1600"/>
              <a:t>Mirrors</a:t>
            </a:r>
          </a:p>
          <a:p>
            <a:pPr lvl="1"/>
            <a:r>
              <a:rPr lang="en-US" sz="1600"/>
              <a:t>CCD</a:t>
            </a:r>
          </a:p>
          <a:p>
            <a:pPr lvl="1"/>
            <a:r>
              <a:rPr lang="en-US" sz="1600"/>
              <a:t>Lenses</a:t>
            </a:r>
          </a:p>
          <a:p>
            <a:pPr lvl="1"/>
            <a:r>
              <a:rPr lang="en-US" sz="1600"/>
              <a:t>Scintillator and particle shower for gamma</a:t>
            </a:r>
          </a:p>
          <a:p>
            <a:pPr lvl="1"/>
            <a:endParaRPr lang="en-US" sz="1600"/>
          </a:p>
        </p:txBody>
      </p:sp>
      <p:sp>
        <p:nvSpPr>
          <p:cNvPr id="4" name="Slide Number Placeholder 3">
            <a:extLst>
              <a:ext uri="{FF2B5EF4-FFF2-40B4-BE49-F238E27FC236}">
                <a16:creationId xmlns:a16="http://schemas.microsoft.com/office/drawing/2014/main" id="{2DA514D4-3590-2856-0394-7995AD4D1E5E}"/>
              </a:ext>
            </a:extLst>
          </p:cNvPr>
          <p:cNvSpPr>
            <a:spLocks noGrp="1"/>
          </p:cNvSpPr>
          <p:nvPr>
            <p:ph type="sldNum" sz="quarter" idx="12"/>
          </p:nvPr>
        </p:nvSpPr>
        <p:spPr/>
        <p:txBody>
          <a:bodyPr/>
          <a:lstStyle/>
          <a:p>
            <a:fld id="{802006FE-6571-4354-8775-F8708372C227}" type="slidenum">
              <a:rPr lang="de-DE" smtClean="0"/>
              <a:t>5</a:t>
            </a:fld>
            <a:endParaRPr lang="en-US"/>
          </a:p>
        </p:txBody>
      </p:sp>
      <p:pic>
        <p:nvPicPr>
          <p:cNvPr id="5" name="Picture 4" descr="A large satellite dish in a field&#10;&#10;AI-generated content may be incorrect.">
            <a:extLst>
              <a:ext uri="{FF2B5EF4-FFF2-40B4-BE49-F238E27FC236}">
                <a16:creationId xmlns:a16="http://schemas.microsoft.com/office/drawing/2014/main" id="{1BF5B8DB-181C-4285-8E03-6842C5570661}"/>
              </a:ext>
            </a:extLst>
          </p:cNvPr>
          <p:cNvPicPr>
            <a:picLocks noChangeAspect="1"/>
          </p:cNvPicPr>
          <p:nvPr/>
        </p:nvPicPr>
        <p:blipFill>
          <a:blip r:embed="rId2"/>
          <a:stretch>
            <a:fillRect/>
          </a:stretch>
        </p:blipFill>
        <p:spPr>
          <a:xfrm>
            <a:off x="8940828" y="-1"/>
            <a:ext cx="3248430" cy="3582515"/>
          </a:xfrm>
          <a:prstGeom prst="rect">
            <a:avLst/>
          </a:prstGeom>
        </p:spPr>
      </p:pic>
      <p:pic>
        <p:nvPicPr>
          <p:cNvPr id="6" name="Picture 5" descr="A person holding a small chip&#10;&#10;AI-generated content may be incorrect.">
            <a:extLst>
              <a:ext uri="{FF2B5EF4-FFF2-40B4-BE49-F238E27FC236}">
                <a16:creationId xmlns:a16="http://schemas.microsoft.com/office/drawing/2014/main" id="{4F7886BF-9DD8-6373-F95D-91743C1A78D0}"/>
              </a:ext>
            </a:extLst>
          </p:cNvPr>
          <p:cNvPicPr>
            <a:picLocks noChangeAspect="1"/>
          </p:cNvPicPr>
          <p:nvPr/>
        </p:nvPicPr>
        <p:blipFill>
          <a:blip r:embed="rId3"/>
          <a:srcRect l="22535" t="9948" r="11139" b="8579"/>
          <a:stretch>
            <a:fillRect/>
          </a:stretch>
        </p:blipFill>
        <p:spPr>
          <a:xfrm>
            <a:off x="-1255" y="5269170"/>
            <a:ext cx="1384349" cy="1591126"/>
          </a:xfrm>
          <a:prstGeom prst="rect">
            <a:avLst/>
          </a:prstGeom>
        </p:spPr>
      </p:pic>
      <p:pic>
        <p:nvPicPr>
          <p:cNvPr id="7" name="Picture 6" descr="A satellite in space&#10;&#10;AI-generated content may be incorrect.">
            <a:extLst>
              <a:ext uri="{FF2B5EF4-FFF2-40B4-BE49-F238E27FC236}">
                <a16:creationId xmlns:a16="http://schemas.microsoft.com/office/drawing/2014/main" id="{4CEF47DF-2412-F3B2-B514-B2BB205AB0EA}"/>
              </a:ext>
            </a:extLst>
          </p:cNvPr>
          <p:cNvPicPr>
            <a:picLocks noChangeAspect="1"/>
          </p:cNvPicPr>
          <p:nvPr/>
        </p:nvPicPr>
        <p:blipFill>
          <a:blip r:embed="rId4"/>
          <a:stretch>
            <a:fillRect/>
          </a:stretch>
        </p:blipFill>
        <p:spPr>
          <a:xfrm>
            <a:off x="4842755" y="3166102"/>
            <a:ext cx="3895206" cy="1710485"/>
          </a:xfrm>
          <a:prstGeom prst="rect">
            <a:avLst/>
          </a:prstGeom>
        </p:spPr>
      </p:pic>
      <p:pic>
        <p:nvPicPr>
          <p:cNvPr id="8" name="Picture 7" descr="A yellow and black hexagon object&#10;&#10;AI-generated content may be incorrect.">
            <a:extLst>
              <a:ext uri="{FF2B5EF4-FFF2-40B4-BE49-F238E27FC236}">
                <a16:creationId xmlns:a16="http://schemas.microsoft.com/office/drawing/2014/main" id="{189C7BE2-6A53-06F7-20EE-44FDA87A961F}"/>
              </a:ext>
            </a:extLst>
          </p:cNvPr>
          <p:cNvPicPr>
            <a:picLocks noChangeAspect="1"/>
          </p:cNvPicPr>
          <p:nvPr/>
        </p:nvPicPr>
        <p:blipFill>
          <a:blip r:embed="rId5"/>
          <a:stretch>
            <a:fillRect/>
          </a:stretch>
        </p:blipFill>
        <p:spPr>
          <a:xfrm>
            <a:off x="5942205" y="787866"/>
            <a:ext cx="2645901" cy="2225234"/>
          </a:xfrm>
          <a:prstGeom prst="rect">
            <a:avLst/>
          </a:prstGeom>
        </p:spPr>
      </p:pic>
      <p:pic>
        <p:nvPicPr>
          <p:cNvPr id="9" name="Picture 8">
            <a:extLst>
              <a:ext uri="{FF2B5EF4-FFF2-40B4-BE49-F238E27FC236}">
                <a16:creationId xmlns:a16="http://schemas.microsoft.com/office/drawing/2014/main" id="{404E8CAA-2C0E-0661-1AB8-3411DAF41CBE}"/>
              </a:ext>
            </a:extLst>
          </p:cNvPr>
          <p:cNvPicPr>
            <a:picLocks noChangeAspect="1"/>
          </p:cNvPicPr>
          <p:nvPr/>
        </p:nvPicPr>
        <p:blipFill>
          <a:blip r:embed="rId6"/>
          <a:srcRect l="7821" t="11185" r="11336" b="-522"/>
          <a:stretch>
            <a:fillRect/>
          </a:stretch>
        </p:blipFill>
        <p:spPr>
          <a:xfrm>
            <a:off x="8741596" y="3861369"/>
            <a:ext cx="3450411" cy="2489476"/>
          </a:xfrm>
          <a:prstGeom prst="rect">
            <a:avLst/>
          </a:prstGeom>
        </p:spPr>
      </p:pic>
      <p:sp>
        <p:nvSpPr>
          <p:cNvPr id="10" name="TextBox 9">
            <a:extLst>
              <a:ext uri="{FF2B5EF4-FFF2-40B4-BE49-F238E27FC236}">
                <a16:creationId xmlns:a16="http://schemas.microsoft.com/office/drawing/2014/main" id="{281A46F8-44F1-5721-A13B-10DF200F3E29}"/>
              </a:ext>
            </a:extLst>
          </p:cNvPr>
          <p:cNvSpPr txBox="1"/>
          <p:nvPr/>
        </p:nvSpPr>
        <p:spPr>
          <a:xfrm>
            <a:off x="6295549" y="2646948"/>
            <a:ext cx="7812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i="1" dirty="0">
                <a:solidFill>
                  <a:schemeClr val="tx1">
                    <a:lumMod val="65000"/>
                    <a:lumOff val="35000"/>
                  </a:schemeClr>
                </a:solidFill>
              </a:rPr>
              <a:t>JWST</a:t>
            </a:r>
          </a:p>
        </p:txBody>
      </p:sp>
      <p:sp>
        <p:nvSpPr>
          <p:cNvPr id="11" name="TextBox 10">
            <a:extLst>
              <a:ext uri="{FF2B5EF4-FFF2-40B4-BE49-F238E27FC236}">
                <a16:creationId xmlns:a16="http://schemas.microsoft.com/office/drawing/2014/main" id="{E4510268-C5EF-499F-27C6-B0F623219D63}"/>
              </a:ext>
            </a:extLst>
          </p:cNvPr>
          <p:cNvSpPr txBox="1"/>
          <p:nvPr/>
        </p:nvSpPr>
        <p:spPr>
          <a:xfrm>
            <a:off x="6842311" y="4251907"/>
            <a:ext cx="105526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i="1" dirty="0">
                <a:solidFill>
                  <a:schemeClr val="tx1">
                    <a:lumMod val="65000"/>
                    <a:lumOff val="35000"/>
                  </a:schemeClr>
                </a:solidFill>
              </a:rPr>
              <a:t>INTEGRAL</a:t>
            </a:r>
          </a:p>
        </p:txBody>
      </p:sp>
      <p:sp>
        <p:nvSpPr>
          <p:cNvPr id="12" name="TextBox 11">
            <a:extLst>
              <a:ext uri="{FF2B5EF4-FFF2-40B4-BE49-F238E27FC236}">
                <a16:creationId xmlns:a16="http://schemas.microsoft.com/office/drawing/2014/main" id="{D3632395-6217-7D48-C014-277826928C7B}"/>
              </a:ext>
            </a:extLst>
          </p:cNvPr>
          <p:cNvSpPr txBox="1"/>
          <p:nvPr/>
        </p:nvSpPr>
        <p:spPr>
          <a:xfrm>
            <a:off x="8726746" y="6354913"/>
            <a:ext cx="78129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i="1" dirty="0">
                <a:solidFill>
                  <a:schemeClr val="tx1">
                    <a:lumMod val="65000"/>
                    <a:lumOff val="35000"/>
                  </a:schemeClr>
                </a:solidFill>
              </a:rPr>
              <a:t>Keck</a:t>
            </a:r>
          </a:p>
        </p:txBody>
      </p:sp>
      <p:sp>
        <p:nvSpPr>
          <p:cNvPr id="20" name="TextBox 19">
            <a:extLst>
              <a:ext uri="{FF2B5EF4-FFF2-40B4-BE49-F238E27FC236}">
                <a16:creationId xmlns:a16="http://schemas.microsoft.com/office/drawing/2014/main" id="{80948F94-5550-4A16-2883-F97998ABCF28}"/>
              </a:ext>
            </a:extLst>
          </p:cNvPr>
          <p:cNvSpPr txBox="1"/>
          <p:nvPr/>
        </p:nvSpPr>
        <p:spPr>
          <a:xfrm>
            <a:off x="8846612" y="3555205"/>
            <a:ext cx="200562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rPr>
              <a:t>Green Bank Telescope</a:t>
            </a:r>
          </a:p>
        </p:txBody>
      </p:sp>
      <p:sp>
        <p:nvSpPr>
          <p:cNvPr id="191" name="Footer Placeholder 190">
            <a:extLst>
              <a:ext uri="{FF2B5EF4-FFF2-40B4-BE49-F238E27FC236}">
                <a16:creationId xmlns:a16="http://schemas.microsoft.com/office/drawing/2014/main" id="{CCAEB11F-BEEA-C0F7-DEE0-92A3F7540B00}"/>
              </a:ext>
            </a:extLst>
          </p:cNvPr>
          <p:cNvSpPr>
            <a:spLocks noGrp="1"/>
          </p:cNvSpPr>
          <p:nvPr>
            <p:ph type="ftr" sz="quarter" idx="11"/>
          </p:nvPr>
        </p:nvSpPr>
        <p:spPr>
          <a:xfrm>
            <a:off x="4038600" y="6539616"/>
            <a:ext cx="4114800" cy="365125"/>
          </a:xfrm>
        </p:spPr>
        <p:txBody>
          <a:bodyPr/>
          <a:lstStyle/>
          <a:p>
            <a:r>
              <a:rPr lang="en-US"/>
              <a:t>All images: public domain</a:t>
            </a:r>
          </a:p>
        </p:txBody>
      </p:sp>
    </p:spTree>
    <p:extLst>
      <p:ext uri="{BB962C8B-B14F-4D97-AF65-F5344CB8AC3E}">
        <p14:creationId xmlns:p14="http://schemas.microsoft.com/office/powerpoint/2010/main" val="2829546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4AD51A-77BA-A689-019A-61C6BBAF6109}"/>
              </a:ext>
            </a:extLst>
          </p:cNvPr>
          <p:cNvSpPr>
            <a:spLocks noGrp="1"/>
          </p:cNvSpPr>
          <p:nvPr>
            <p:ph type="title"/>
          </p:nvPr>
        </p:nvSpPr>
        <p:spPr/>
        <p:txBody>
          <a:bodyPr/>
          <a:lstStyle/>
          <a:p>
            <a:r>
              <a:rPr lang="de-DE"/>
              <a:t>Neutrinos</a:t>
            </a:r>
          </a:p>
        </p:txBody>
      </p:sp>
      <p:sp>
        <p:nvSpPr>
          <p:cNvPr id="3" name="Inhaltsplatzhalter 2">
            <a:extLst>
              <a:ext uri="{FF2B5EF4-FFF2-40B4-BE49-F238E27FC236}">
                <a16:creationId xmlns:a16="http://schemas.microsoft.com/office/drawing/2014/main" id="{DAAD6E0F-4AC9-1277-A1EE-00D5D6848154}"/>
              </a:ext>
            </a:extLst>
          </p:cNvPr>
          <p:cNvSpPr>
            <a:spLocks noGrp="1"/>
          </p:cNvSpPr>
          <p:nvPr>
            <p:ph idx="1"/>
          </p:nvPr>
        </p:nvSpPr>
        <p:spPr>
          <a:xfrm>
            <a:off x="838200" y="1825625"/>
            <a:ext cx="4308297" cy="4351338"/>
          </a:xfrm>
        </p:spPr>
        <p:txBody>
          <a:bodyPr vert="horz" lIns="91440" tIns="45720" rIns="91440" bIns="45720" rtlCol="0" anchor="t">
            <a:normAutofit/>
          </a:bodyPr>
          <a:lstStyle/>
          <a:p>
            <a:r>
              <a:rPr lang="en-US" sz="2000" dirty="0"/>
              <a:t>Very low mass – not charged</a:t>
            </a:r>
          </a:p>
          <a:p>
            <a:r>
              <a:rPr lang="en-US" sz="2000" dirty="0"/>
              <a:t>Near c and unaffected by  </a:t>
            </a:r>
            <a:r>
              <a:rPr lang="en-US" sz="2000" dirty="0" err="1"/>
              <a:t>em</a:t>
            </a:r>
            <a:r>
              <a:rPr lang="en-US" sz="2000" dirty="0"/>
              <a:t>-fields</a:t>
            </a:r>
          </a:p>
          <a:p>
            <a:r>
              <a:rPr lang="en-US" sz="2000" dirty="0"/>
              <a:t>Sources:</a:t>
            </a:r>
            <a:endParaRPr lang="en-US" dirty="0"/>
          </a:p>
          <a:p>
            <a:pPr lvl="1"/>
            <a:r>
              <a:rPr lang="en-US" sz="1600" dirty="0"/>
              <a:t>Solar, earth, atmosphere and reactors</a:t>
            </a:r>
          </a:p>
          <a:p>
            <a:pPr lvl="1"/>
            <a:r>
              <a:rPr lang="en-US" sz="1600" dirty="0"/>
              <a:t>Cosmic rays</a:t>
            </a:r>
          </a:p>
          <a:p>
            <a:pPr lvl="1"/>
            <a:r>
              <a:rPr lang="en-US" sz="1600" dirty="0"/>
              <a:t>Supernovae</a:t>
            </a:r>
          </a:p>
          <a:p>
            <a:pPr lvl="1"/>
            <a:r>
              <a:rPr lang="en-US" sz="1600" dirty="0"/>
              <a:t>Blazar and AGN jets</a:t>
            </a:r>
          </a:p>
          <a:p>
            <a:pPr lvl="1"/>
            <a:r>
              <a:rPr lang="en-US" sz="1600" dirty="0"/>
              <a:t>NS merger</a:t>
            </a:r>
          </a:p>
        </p:txBody>
      </p:sp>
      <p:sp>
        <p:nvSpPr>
          <p:cNvPr id="4" name="Slide Number Placeholder 3">
            <a:extLst>
              <a:ext uri="{FF2B5EF4-FFF2-40B4-BE49-F238E27FC236}">
                <a16:creationId xmlns:a16="http://schemas.microsoft.com/office/drawing/2014/main" id="{47C30CCA-36F0-EB9E-C2C4-4F31696A8891}"/>
              </a:ext>
            </a:extLst>
          </p:cNvPr>
          <p:cNvSpPr>
            <a:spLocks noGrp="1"/>
          </p:cNvSpPr>
          <p:nvPr>
            <p:ph type="sldNum" sz="quarter" idx="12"/>
          </p:nvPr>
        </p:nvSpPr>
        <p:spPr/>
        <p:txBody>
          <a:bodyPr/>
          <a:lstStyle/>
          <a:p>
            <a:fld id="{802006FE-6571-4354-8775-F8708372C227}" type="slidenum">
              <a:rPr lang="de-DE" smtClean="0"/>
              <a:t>6</a:t>
            </a:fld>
            <a:endParaRPr lang="en-US"/>
          </a:p>
        </p:txBody>
      </p:sp>
      <p:pic>
        <p:nvPicPr>
          <p:cNvPr id="7" name="Picture 6" descr="https://quicklatex.com/cache3/4b/ql_32ed0de377357ad87d2eb0104a7b454b_l3.png">
            <a:extLst>
              <a:ext uri="{FF2B5EF4-FFF2-40B4-BE49-F238E27FC236}">
                <a16:creationId xmlns:a16="http://schemas.microsoft.com/office/drawing/2014/main" id="{23D967C5-2567-C8C0-01A7-08C1D667F7DE}"/>
              </a:ext>
            </a:extLst>
          </p:cNvPr>
          <p:cNvPicPr>
            <a:picLocks noChangeAspect="1"/>
          </p:cNvPicPr>
          <p:nvPr/>
        </p:nvPicPr>
        <p:blipFill>
          <a:blip r:embed="rId2"/>
          <a:stretch>
            <a:fillRect/>
          </a:stretch>
        </p:blipFill>
        <p:spPr>
          <a:xfrm>
            <a:off x="5817257" y="1826100"/>
            <a:ext cx="5531342" cy="718551"/>
          </a:xfrm>
          <a:prstGeom prst="rect">
            <a:avLst/>
          </a:prstGeom>
        </p:spPr>
      </p:pic>
      <p:pic>
        <p:nvPicPr>
          <p:cNvPr id="9" name="Picture 8" descr="https://quicklatex.com/cache3/01/ql_5212cb291abdc1193394c0b80ef85101_l3.png">
            <a:extLst>
              <a:ext uri="{FF2B5EF4-FFF2-40B4-BE49-F238E27FC236}">
                <a16:creationId xmlns:a16="http://schemas.microsoft.com/office/drawing/2014/main" id="{7BD3982F-6A42-E655-FA57-2CA5D7FCBBD8}"/>
              </a:ext>
            </a:extLst>
          </p:cNvPr>
          <p:cNvPicPr>
            <a:picLocks noChangeAspect="1"/>
          </p:cNvPicPr>
          <p:nvPr/>
        </p:nvPicPr>
        <p:blipFill>
          <a:blip r:embed="rId3"/>
          <a:stretch>
            <a:fillRect/>
          </a:stretch>
        </p:blipFill>
        <p:spPr>
          <a:xfrm>
            <a:off x="5817357" y="3708998"/>
            <a:ext cx="4304558" cy="661177"/>
          </a:xfrm>
          <a:prstGeom prst="rect">
            <a:avLst/>
          </a:prstGeom>
        </p:spPr>
      </p:pic>
      <p:pic>
        <p:nvPicPr>
          <p:cNvPr id="10" name="Picture 9" descr="https://quicklatex.com/cache3/4b/ql_85e48eb194e86515b41264396bf5114b_l3.png">
            <a:extLst>
              <a:ext uri="{FF2B5EF4-FFF2-40B4-BE49-F238E27FC236}">
                <a16:creationId xmlns:a16="http://schemas.microsoft.com/office/drawing/2014/main" id="{AC00410C-246F-9D56-153E-C32A9DD6D040}"/>
              </a:ext>
            </a:extLst>
          </p:cNvPr>
          <p:cNvPicPr>
            <a:picLocks noChangeAspect="1"/>
          </p:cNvPicPr>
          <p:nvPr/>
        </p:nvPicPr>
        <p:blipFill>
          <a:blip r:embed="rId4"/>
          <a:stretch>
            <a:fillRect/>
          </a:stretch>
        </p:blipFill>
        <p:spPr>
          <a:xfrm>
            <a:off x="5817356" y="2836413"/>
            <a:ext cx="4912184" cy="597517"/>
          </a:xfrm>
          <a:prstGeom prst="rect">
            <a:avLst/>
          </a:prstGeom>
        </p:spPr>
      </p:pic>
      <p:pic>
        <p:nvPicPr>
          <p:cNvPr id="5" name="Picture 4">
            <a:extLst>
              <a:ext uri="{FF2B5EF4-FFF2-40B4-BE49-F238E27FC236}">
                <a16:creationId xmlns:a16="http://schemas.microsoft.com/office/drawing/2014/main" id="{CDF99894-7E34-734C-BFFF-3AAE51540A37}"/>
              </a:ext>
            </a:extLst>
          </p:cNvPr>
          <p:cNvPicPr>
            <a:picLocks noChangeAspect="1"/>
          </p:cNvPicPr>
          <p:nvPr/>
        </p:nvPicPr>
        <p:blipFill>
          <a:blip r:embed="rId5"/>
          <a:stretch>
            <a:fillRect/>
          </a:stretch>
        </p:blipFill>
        <p:spPr>
          <a:xfrm>
            <a:off x="5812971" y="4620012"/>
            <a:ext cx="5173883" cy="599083"/>
          </a:xfrm>
          <a:prstGeom prst="rect">
            <a:avLst/>
          </a:prstGeom>
        </p:spPr>
      </p:pic>
    </p:spTree>
    <p:extLst>
      <p:ext uri="{BB962C8B-B14F-4D97-AF65-F5344CB8AC3E}">
        <p14:creationId xmlns:p14="http://schemas.microsoft.com/office/powerpoint/2010/main" val="1343101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19BB4-776C-23FC-6DCC-8B6E5AC71AB9}"/>
              </a:ext>
            </a:extLst>
          </p:cNvPr>
          <p:cNvSpPr>
            <a:spLocks noGrp="1"/>
          </p:cNvSpPr>
          <p:nvPr>
            <p:ph type="title"/>
          </p:nvPr>
        </p:nvSpPr>
        <p:spPr/>
        <p:txBody>
          <a:bodyPr/>
          <a:lstStyle/>
          <a:p>
            <a:r>
              <a:rPr lang="en-US"/>
              <a:t>Neutrino observatories</a:t>
            </a:r>
          </a:p>
        </p:txBody>
      </p:sp>
      <p:sp>
        <p:nvSpPr>
          <p:cNvPr id="3" name="Content Placeholder 2">
            <a:extLst>
              <a:ext uri="{FF2B5EF4-FFF2-40B4-BE49-F238E27FC236}">
                <a16:creationId xmlns:a16="http://schemas.microsoft.com/office/drawing/2014/main" id="{90D600E9-0A5E-014C-F60F-733D5D76D901}"/>
              </a:ext>
            </a:extLst>
          </p:cNvPr>
          <p:cNvSpPr>
            <a:spLocks noGrp="1"/>
          </p:cNvSpPr>
          <p:nvPr>
            <p:ph idx="1"/>
          </p:nvPr>
        </p:nvSpPr>
        <p:spPr>
          <a:xfrm>
            <a:off x="838200" y="1825625"/>
            <a:ext cx="5378522" cy="4351338"/>
          </a:xfrm>
        </p:spPr>
        <p:txBody>
          <a:bodyPr vert="horz" lIns="91440" tIns="45720" rIns="91440" bIns="45720" rtlCol="0" anchor="t">
            <a:normAutofit/>
          </a:bodyPr>
          <a:lstStyle/>
          <a:p>
            <a:r>
              <a:rPr lang="en-US" sz="2000"/>
              <a:t>only viable detection via the weak force</a:t>
            </a:r>
          </a:p>
          <a:p>
            <a:r>
              <a:rPr lang="en-US" sz="2000"/>
              <a:t>Cherenkov radiation detection</a:t>
            </a:r>
            <a:endParaRPr lang="en-US"/>
          </a:p>
          <a:p>
            <a:r>
              <a:rPr lang="en-US" sz="2000"/>
              <a:t>multiple mediums – big detectors</a:t>
            </a:r>
          </a:p>
          <a:p>
            <a:pPr lvl="1"/>
            <a:r>
              <a:rPr lang="en-US" sz="1600"/>
              <a:t>Ice, water</a:t>
            </a:r>
          </a:p>
          <a:p>
            <a:pPr lvl="1"/>
            <a:r>
              <a:rPr lang="en-US" sz="1600" err="1"/>
              <a:t>ultra pure</a:t>
            </a:r>
            <a:r>
              <a:rPr lang="en-US" sz="1600"/>
              <a:t> chemicals</a:t>
            </a:r>
          </a:p>
          <a:p>
            <a:r>
              <a:rPr lang="en-US" sz="2000" err="1"/>
              <a:t>IceCube</a:t>
            </a:r>
            <a:r>
              <a:rPr lang="en-US" sz="2000"/>
              <a:t> – Antarctica</a:t>
            </a:r>
          </a:p>
          <a:p>
            <a:r>
              <a:rPr lang="en-US" sz="2000"/>
              <a:t>Multiple see based telescopes like KM3NeT</a:t>
            </a:r>
          </a:p>
          <a:p>
            <a:endParaRPr lang="en-US" sz="2000"/>
          </a:p>
          <a:p>
            <a:pPr lvl="1"/>
            <a:endParaRPr lang="en-US" sz="1600"/>
          </a:p>
        </p:txBody>
      </p:sp>
      <p:sp>
        <p:nvSpPr>
          <p:cNvPr id="4" name="Slide Number Placeholder 3">
            <a:extLst>
              <a:ext uri="{FF2B5EF4-FFF2-40B4-BE49-F238E27FC236}">
                <a16:creationId xmlns:a16="http://schemas.microsoft.com/office/drawing/2014/main" id="{5A53D5DD-C609-4B1C-0319-6AF325EC89F1}"/>
              </a:ext>
            </a:extLst>
          </p:cNvPr>
          <p:cNvSpPr>
            <a:spLocks noGrp="1"/>
          </p:cNvSpPr>
          <p:nvPr>
            <p:ph type="sldNum" sz="quarter" idx="12"/>
          </p:nvPr>
        </p:nvSpPr>
        <p:spPr/>
        <p:txBody>
          <a:bodyPr/>
          <a:lstStyle/>
          <a:p>
            <a:fld id="{802006FE-6571-4354-8775-F8708372C227}" type="slidenum">
              <a:rPr lang="de-DE" smtClean="0"/>
              <a:t>7</a:t>
            </a:fld>
            <a:endParaRPr lang="en-US"/>
          </a:p>
        </p:txBody>
      </p:sp>
      <p:pic>
        <p:nvPicPr>
          <p:cNvPr id="5" name="Picture 4" descr="A screen shot of a graph&#10;&#10;AI-generated content may be incorrect.">
            <a:extLst>
              <a:ext uri="{FF2B5EF4-FFF2-40B4-BE49-F238E27FC236}">
                <a16:creationId xmlns:a16="http://schemas.microsoft.com/office/drawing/2014/main" id="{B560B672-2F56-F8FE-5D56-1AD03D77D7FE}"/>
              </a:ext>
            </a:extLst>
          </p:cNvPr>
          <p:cNvPicPr>
            <a:picLocks noChangeAspect="1"/>
          </p:cNvPicPr>
          <p:nvPr/>
        </p:nvPicPr>
        <p:blipFill>
          <a:blip r:embed="rId2"/>
          <a:srcRect r="60"/>
          <a:stretch>
            <a:fillRect/>
          </a:stretch>
        </p:blipFill>
        <p:spPr>
          <a:xfrm>
            <a:off x="6215024" y="3902"/>
            <a:ext cx="5974436" cy="5591613"/>
          </a:xfrm>
          <a:prstGeom prst="rect">
            <a:avLst/>
          </a:prstGeom>
        </p:spPr>
      </p:pic>
      <p:sp>
        <p:nvSpPr>
          <p:cNvPr id="7" name="TextBox 6">
            <a:extLst>
              <a:ext uri="{FF2B5EF4-FFF2-40B4-BE49-F238E27FC236}">
                <a16:creationId xmlns:a16="http://schemas.microsoft.com/office/drawing/2014/main" id="{2F7C262E-618C-1618-A257-7992EEDAAB3E}"/>
              </a:ext>
            </a:extLst>
          </p:cNvPr>
          <p:cNvSpPr txBox="1"/>
          <p:nvPr/>
        </p:nvSpPr>
        <p:spPr>
          <a:xfrm>
            <a:off x="6217189" y="5599945"/>
            <a:ext cx="3335746"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ea typeface="+mn-lt"/>
                <a:cs typeface="+mn-lt"/>
              </a:rPr>
              <a:t>Source: </a:t>
            </a:r>
            <a:r>
              <a:rPr lang="en-US" sz="1400" i="1" err="1">
                <a:solidFill>
                  <a:schemeClr val="tx1">
                    <a:lumMod val="65000"/>
                    <a:lumOff val="35000"/>
                  </a:schemeClr>
                </a:solidFill>
                <a:ea typeface="+mn-lt"/>
                <a:cs typeface="+mn-lt"/>
              </a:rPr>
              <a:t>IceCube</a:t>
            </a:r>
            <a:r>
              <a:rPr lang="en-US" sz="1400" i="1" dirty="0">
                <a:solidFill>
                  <a:schemeClr val="tx1">
                    <a:lumMod val="65000"/>
                    <a:lumOff val="35000"/>
                  </a:schemeClr>
                </a:solidFill>
                <a:ea typeface="+mn-lt"/>
                <a:cs typeface="+mn-lt"/>
              </a:rPr>
              <a:t> Collaboration</a:t>
            </a:r>
            <a:endParaRPr lang="en-US" sz="1400" i="1" dirty="0">
              <a:solidFill>
                <a:schemeClr val="tx1">
                  <a:lumMod val="65000"/>
                  <a:lumOff val="35000"/>
                </a:schemeClr>
              </a:solidFill>
            </a:endParaRPr>
          </a:p>
        </p:txBody>
      </p:sp>
    </p:spTree>
    <p:extLst>
      <p:ext uri="{BB962C8B-B14F-4D97-AF65-F5344CB8AC3E}">
        <p14:creationId xmlns:p14="http://schemas.microsoft.com/office/powerpoint/2010/main" val="2331914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61BC33-7C84-0FF2-7909-CCFBA4D8AAB8}"/>
              </a:ext>
            </a:extLst>
          </p:cNvPr>
          <p:cNvSpPr>
            <a:spLocks noGrp="1"/>
          </p:cNvSpPr>
          <p:nvPr>
            <p:ph type="title"/>
          </p:nvPr>
        </p:nvSpPr>
        <p:spPr/>
        <p:txBody>
          <a:bodyPr/>
          <a:lstStyle/>
          <a:p>
            <a:r>
              <a:rPr lang="en-US" dirty="0"/>
              <a:t>Gravitational waves</a:t>
            </a:r>
          </a:p>
        </p:txBody>
      </p:sp>
      <p:sp>
        <p:nvSpPr>
          <p:cNvPr id="3" name="Inhaltsplatzhalter 2">
            <a:extLst>
              <a:ext uri="{FF2B5EF4-FFF2-40B4-BE49-F238E27FC236}">
                <a16:creationId xmlns:a16="http://schemas.microsoft.com/office/drawing/2014/main" id="{C3463999-738C-4475-A017-02DD6B6EF169}"/>
              </a:ext>
            </a:extLst>
          </p:cNvPr>
          <p:cNvSpPr>
            <a:spLocks noGrp="1"/>
          </p:cNvSpPr>
          <p:nvPr>
            <p:ph idx="1"/>
          </p:nvPr>
        </p:nvSpPr>
        <p:spPr>
          <a:xfrm>
            <a:off x="838200" y="1825625"/>
            <a:ext cx="5746679" cy="4351338"/>
          </a:xfrm>
        </p:spPr>
        <p:txBody>
          <a:bodyPr vert="horz" lIns="91440" tIns="45720" rIns="91440" bIns="45720" rtlCol="0" anchor="t">
            <a:normAutofit/>
          </a:bodyPr>
          <a:lstStyle/>
          <a:p>
            <a:r>
              <a:rPr lang="en-US" sz="2000">
                <a:ea typeface="+mn-lt"/>
                <a:cs typeface="+mn-lt"/>
              </a:rPr>
              <a:t>gravitational radiation based on General relativity</a:t>
            </a:r>
          </a:p>
          <a:p>
            <a:r>
              <a:rPr lang="en-US" sz="2000"/>
              <a:t>Sources:</a:t>
            </a:r>
          </a:p>
          <a:p>
            <a:pPr lvl="1"/>
            <a:r>
              <a:rPr lang="en-US" sz="1600"/>
              <a:t>Merger of massive objects</a:t>
            </a:r>
          </a:p>
          <a:p>
            <a:pPr lvl="1"/>
            <a:r>
              <a:rPr lang="en-US" sz="1600"/>
              <a:t>Binaries</a:t>
            </a:r>
          </a:p>
          <a:p>
            <a:pPr lvl="1"/>
            <a:r>
              <a:rPr lang="en-US" sz="1600"/>
              <a:t>core-collapsing supernova </a:t>
            </a:r>
            <a:r>
              <a:rPr lang="en-US" sz="800" i="1"/>
              <a:t>[1]</a:t>
            </a:r>
            <a:endParaRPr lang="en-US" sz="800"/>
          </a:p>
          <a:p>
            <a:endParaRPr lang="en-US" sz="2000"/>
          </a:p>
          <a:p>
            <a:endParaRPr lang="en-US" sz="2000"/>
          </a:p>
        </p:txBody>
      </p:sp>
      <p:sp>
        <p:nvSpPr>
          <p:cNvPr id="4" name="Slide Number Placeholder 3">
            <a:extLst>
              <a:ext uri="{FF2B5EF4-FFF2-40B4-BE49-F238E27FC236}">
                <a16:creationId xmlns:a16="http://schemas.microsoft.com/office/drawing/2014/main" id="{A550B6A8-5675-A872-DBA8-632D9F418842}"/>
              </a:ext>
            </a:extLst>
          </p:cNvPr>
          <p:cNvSpPr>
            <a:spLocks noGrp="1"/>
          </p:cNvSpPr>
          <p:nvPr>
            <p:ph type="sldNum" sz="quarter" idx="12"/>
          </p:nvPr>
        </p:nvSpPr>
        <p:spPr/>
        <p:txBody>
          <a:bodyPr/>
          <a:lstStyle/>
          <a:p>
            <a:fld id="{802006FE-6571-4354-8775-F8708372C227}" type="slidenum">
              <a:rPr lang="de-DE" smtClean="0"/>
              <a:t>8</a:t>
            </a:fld>
            <a:endParaRPr lang="en-US"/>
          </a:p>
        </p:txBody>
      </p:sp>
      <p:sp>
        <p:nvSpPr>
          <p:cNvPr id="5" name="Footer Placeholder 4">
            <a:extLst>
              <a:ext uri="{FF2B5EF4-FFF2-40B4-BE49-F238E27FC236}">
                <a16:creationId xmlns:a16="http://schemas.microsoft.com/office/drawing/2014/main" id="{16E49D82-AB32-224C-6473-38F212D652BC}"/>
              </a:ext>
            </a:extLst>
          </p:cNvPr>
          <p:cNvSpPr>
            <a:spLocks noGrp="1"/>
          </p:cNvSpPr>
          <p:nvPr>
            <p:ph type="ftr" sz="quarter" idx="11"/>
          </p:nvPr>
        </p:nvSpPr>
        <p:spPr>
          <a:xfrm>
            <a:off x="3045432" y="6356350"/>
            <a:ext cx="6109698" cy="365125"/>
          </a:xfrm>
        </p:spPr>
        <p:txBody>
          <a:bodyPr/>
          <a:lstStyle/>
          <a:p>
            <a:r>
              <a:rPr lang="en-US"/>
              <a:t>[1] Gravitational Waves from Gravitational Collapse. 2006. C. Fryer and K. New</a:t>
            </a:r>
          </a:p>
        </p:txBody>
      </p:sp>
      <p:pic>
        <p:nvPicPr>
          <p:cNvPr id="6" name="Picture 5" descr="undefined">
            <a:extLst>
              <a:ext uri="{FF2B5EF4-FFF2-40B4-BE49-F238E27FC236}">
                <a16:creationId xmlns:a16="http://schemas.microsoft.com/office/drawing/2014/main" id="{3DB7B876-07EF-D86E-5544-DB32DE3819FB}"/>
              </a:ext>
            </a:extLst>
          </p:cNvPr>
          <p:cNvPicPr>
            <a:picLocks noChangeAspect="1"/>
          </p:cNvPicPr>
          <p:nvPr/>
        </p:nvPicPr>
        <p:blipFill>
          <a:blip r:embed="rId2"/>
          <a:stretch>
            <a:fillRect/>
          </a:stretch>
        </p:blipFill>
        <p:spPr>
          <a:xfrm>
            <a:off x="6641143" y="-1231"/>
            <a:ext cx="5548044" cy="3437561"/>
          </a:xfrm>
          <a:prstGeom prst="rect">
            <a:avLst/>
          </a:prstGeom>
        </p:spPr>
      </p:pic>
      <p:sp>
        <p:nvSpPr>
          <p:cNvPr id="7" name="TextBox 6">
            <a:extLst>
              <a:ext uri="{FF2B5EF4-FFF2-40B4-BE49-F238E27FC236}">
                <a16:creationId xmlns:a16="http://schemas.microsoft.com/office/drawing/2014/main" id="{6FB8313F-372C-C81F-606D-A09BE99F608F}"/>
              </a:ext>
            </a:extLst>
          </p:cNvPr>
          <p:cNvSpPr txBox="1"/>
          <p:nvPr/>
        </p:nvSpPr>
        <p:spPr>
          <a:xfrm>
            <a:off x="6579686" y="3369121"/>
            <a:ext cx="215243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rPr>
              <a:t>Source: Nasa (PD)</a:t>
            </a:r>
          </a:p>
        </p:txBody>
      </p:sp>
      <p:pic>
        <p:nvPicPr>
          <p:cNvPr id="8" name="Picture 7" descr="https://quicklatex.com/cache3/36/ql_0e1ad6cd51091731661a8f5c91540b36_l3.png">
            <a:extLst>
              <a:ext uri="{FF2B5EF4-FFF2-40B4-BE49-F238E27FC236}">
                <a16:creationId xmlns:a16="http://schemas.microsoft.com/office/drawing/2014/main" id="{0B5D2319-7648-5A76-98F7-CE752203845E}"/>
              </a:ext>
            </a:extLst>
          </p:cNvPr>
          <p:cNvPicPr>
            <a:picLocks noChangeAspect="1"/>
          </p:cNvPicPr>
          <p:nvPr/>
        </p:nvPicPr>
        <p:blipFill>
          <a:blip r:embed="rId3"/>
          <a:stretch>
            <a:fillRect/>
          </a:stretch>
        </p:blipFill>
        <p:spPr>
          <a:xfrm>
            <a:off x="3739793" y="4506205"/>
            <a:ext cx="4720975" cy="893588"/>
          </a:xfrm>
          <a:prstGeom prst="rect">
            <a:avLst/>
          </a:prstGeom>
        </p:spPr>
      </p:pic>
    </p:spTree>
    <p:extLst>
      <p:ext uri="{BB962C8B-B14F-4D97-AF65-F5344CB8AC3E}">
        <p14:creationId xmlns:p14="http://schemas.microsoft.com/office/powerpoint/2010/main" val="2410079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C767-AF15-B338-B82E-5A9BE5166752}"/>
              </a:ext>
            </a:extLst>
          </p:cNvPr>
          <p:cNvSpPr>
            <a:spLocks noGrp="1"/>
          </p:cNvSpPr>
          <p:nvPr>
            <p:ph type="title"/>
          </p:nvPr>
        </p:nvSpPr>
        <p:spPr>
          <a:xfrm>
            <a:off x="581346" y="322316"/>
            <a:ext cx="10515600" cy="1325563"/>
          </a:xfrm>
        </p:spPr>
        <p:txBody>
          <a:bodyPr/>
          <a:lstStyle/>
          <a:p>
            <a:r>
              <a:rPr lang="en-US"/>
              <a:t>Gravitational wave detection</a:t>
            </a:r>
          </a:p>
        </p:txBody>
      </p:sp>
      <p:sp>
        <p:nvSpPr>
          <p:cNvPr id="3" name="Content Placeholder 2">
            <a:extLst>
              <a:ext uri="{FF2B5EF4-FFF2-40B4-BE49-F238E27FC236}">
                <a16:creationId xmlns:a16="http://schemas.microsoft.com/office/drawing/2014/main" id="{9F19B719-6D2D-7A87-B382-DA67145D3DC8}"/>
              </a:ext>
            </a:extLst>
          </p:cNvPr>
          <p:cNvSpPr>
            <a:spLocks noGrp="1"/>
          </p:cNvSpPr>
          <p:nvPr>
            <p:ph idx="1"/>
          </p:nvPr>
        </p:nvSpPr>
        <p:spPr>
          <a:xfrm>
            <a:off x="581347" y="1388973"/>
            <a:ext cx="5515505" cy="4351338"/>
          </a:xfrm>
        </p:spPr>
        <p:txBody>
          <a:bodyPr vert="horz" lIns="91440" tIns="45720" rIns="91440" bIns="45720" rtlCol="0" anchor="t">
            <a:normAutofit/>
          </a:bodyPr>
          <a:lstStyle/>
          <a:p>
            <a:r>
              <a:rPr lang="en-US" sz="2000" dirty="0"/>
              <a:t>Interferometers</a:t>
            </a:r>
          </a:p>
          <a:p>
            <a:r>
              <a:rPr lang="en-US" sz="2000" dirty="0" err="1"/>
              <a:t>ms</a:t>
            </a:r>
            <a:r>
              <a:rPr lang="en-US" sz="2000" dirty="0"/>
              <a:t>-pulsars</a:t>
            </a:r>
          </a:p>
          <a:p>
            <a:r>
              <a:rPr lang="en-US" sz="2000" dirty="0"/>
              <a:t>Observed: merger</a:t>
            </a:r>
          </a:p>
          <a:p>
            <a:r>
              <a:rPr lang="en-US" sz="2000" dirty="0"/>
              <a:t>MM-A problem: BH merger produce little EM</a:t>
            </a:r>
          </a:p>
          <a:p>
            <a:r>
              <a:rPr lang="en-US" sz="2000" dirty="0"/>
              <a:t>Currently many ground based interferometers</a:t>
            </a:r>
          </a:p>
        </p:txBody>
      </p:sp>
      <p:sp>
        <p:nvSpPr>
          <p:cNvPr id="4" name="Slide Number Placeholder 3">
            <a:extLst>
              <a:ext uri="{FF2B5EF4-FFF2-40B4-BE49-F238E27FC236}">
                <a16:creationId xmlns:a16="http://schemas.microsoft.com/office/drawing/2014/main" id="{84632A0B-3EDF-8313-37C1-175EE8E17552}"/>
              </a:ext>
            </a:extLst>
          </p:cNvPr>
          <p:cNvSpPr>
            <a:spLocks noGrp="1"/>
          </p:cNvSpPr>
          <p:nvPr>
            <p:ph type="sldNum" sz="quarter" idx="12"/>
          </p:nvPr>
        </p:nvSpPr>
        <p:spPr/>
        <p:txBody>
          <a:bodyPr/>
          <a:lstStyle/>
          <a:p>
            <a:fld id="{802006FE-6571-4354-8775-F8708372C227}" type="slidenum">
              <a:rPr lang="de-DE" smtClean="0"/>
              <a:t>9</a:t>
            </a:fld>
            <a:endParaRPr lang="en-US"/>
          </a:p>
        </p:txBody>
      </p:sp>
      <p:pic>
        <p:nvPicPr>
          <p:cNvPr id="5" name="Picture 4" descr="undefined">
            <a:extLst>
              <a:ext uri="{FF2B5EF4-FFF2-40B4-BE49-F238E27FC236}">
                <a16:creationId xmlns:a16="http://schemas.microsoft.com/office/drawing/2014/main" id="{A0D746E8-62C4-F534-736F-62558C24C823}"/>
              </a:ext>
            </a:extLst>
          </p:cNvPr>
          <p:cNvPicPr>
            <a:picLocks noChangeAspect="1"/>
          </p:cNvPicPr>
          <p:nvPr/>
        </p:nvPicPr>
        <p:blipFill>
          <a:blip r:embed="rId2"/>
          <a:srcRect t="13203" r="162" b="4762"/>
          <a:stretch>
            <a:fillRect/>
          </a:stretch>
        </p:blipFill>
        <p:spPr>
          <a:xfrm>
            <a:off x="-3177" y="3665315"/>
            <a:ext cx="5195681" cy="3194421"/>
          </a:xfrm>
          <a:prstGeom prst="rect">
            <a:avLst/>
          </a:prstGeom>
        </p:spPr>
      </p:pic>
      <p:sp>
        <p:nvSpPr>
          <p:cNvPr id="6" name="TextBox 5">
            <a:extLst>
              <a:ext uri="{FF2B5EF4-FFF2-40B4-BE49-F238E27FC236}">
                <a16:creationId xmlns:a16="http://schemas.microsoft.com/office/drawing/2014/main" id="{4EBC42D8-1075-8E1D-CDC9-8D0769D51564}"/>
              </a:ext>
            </a:extLst>
          </p:cNvPr>
          <p:cNvSpPr txBox="1"/>
          <p:nvPr/>
        </p:nvSpPr>
        <p:spPr>
          <a:xfrm rot="16200000">
            <a:off x="3912199" y="5334108"/>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dirty="0">
                <a:solidFill>
                  <a:schemeClr val="tx1">
                    <a:lumMod val="65000"/>
                    <a:lumOff val="35000"/>
                  </a:schemeClr>
                </a:solidFill>
              </a:rPr>
              <a:t>Source: LIGO</a:t>
            </a:r>
          </a:p>
        </p:txBody>
      </p:sp>
      <p:pic>
        <p:nvPicPr>
          <p:cNvPr id="7" name="Picture 6" descr="https://upload.wikimedia.org/wikipedia/commons/9/97/The_Earth_seen_from_Apollo_17.jpg">
            <a:extLst>
              <a:ext uri="{FF2B5EF4-FFF2-40B4-BE49-F238E27FC236}">
                <a16:creationId xmlns:a16="http://schemas.microsoft.com/office/drawing/2014/main" id="{82109A90-3238-65A8-0A79-A4265A9CBFDB}"/>
              </a:ext>
            </a:extLst>
          </p:cNvPr>
          <p:cNvPicPr>
            <a:picLocks noChangeAspect="1"/>
          </p:cNvPicPr>
          <p:nvPr/>
        </p:nvPicPr>
        <p:blipFill>
          <a:blip r:embed="rId3"/>
          <a:stretch>
            <a:fillRect/>
          </a:stretch>
        </p:blipFill>
        <p:spPr>
          <a:xfrm>
            <a:off x="7973174" y="2970943"/>
            <a:ext cx="930898" cy="916378"/>
          </a:xfrm>
          <a:prstGeom prst="rect">
            <a:avLst/>
          </a:prstGeom>
        </p:spPr>
      </p:pic>
      <p:pic>
        <p:nvPicPr>
          <p:cNvPr id="12" name="Picture 11" descr="8 new millisecond pulsars discovered within globular clusters">
            <a:extLst>
              <a:ext uri="{FF2B5EF4-FFF2-40B4-BE49-F238E27FC236}">
                <a16:creationId xmlns:a16="http://schemas.microsoft.com/office/drawing/2014/main" id="{AFC5379C-8CA9-1E6F-EB1A-BEF5DE169D99}"/>
              </a:ext>
            </a:extLst>
          </p:cNvPr>
          <p:cNvPicPr>
            <a:picLocks noChangeAspect="1"/>
          </p:cNvPicPr>
          <p:nvPr/>
        </p:nvPicPr>
        <p:blipFill>
          <a:blip r:embed="rId4"/>
          <a:srcRect l="7914" r="-1439" b="-3333"/>
          <a:stretch>
            <a:fillRect/>
          </a:stretch>
        </p:blipFill>
        <p:spPr>
          <a:xfrm>
            <a:off x="10572536" y="4539249"/>
            <a:ext cx="1107430" cy="536581"/>
          </a:xfrm>
          <a:prstGeom prst="rect">
            <a:avLst/>
          </a:prstGeom>
        </p:spPr>
      </p:pic>
      <p:pic>
        <p:nvPicPr>
          <p:cNvPr id="13" name="Picture 12" descr="8 new millisecond pulsars discovered within globular clusters">
            <a:extLst>
              <a:ext uri="{FF2B5EF4-FFF2-40B4-BE49-F238E27FC236}">
                <a16:creationId xmlns:a16="http://schemas.microsoft.com/office/drawing/2014/main" id="{9FEC21A0-D1C0-6D0A-E17C-7BDF2540F1B7}"/>
              </a:ext>
            </a:extLst>
          </p:cNvPr>
          <p:cNvPicPr>
            <a:picLocks noChangeAspect="1"/>
          </p:cNvPicPr>
          <p:nvPr/>
        </p:nvPicPr>
        <p:blipFill>
          <a:blip r:embed="rId4"/>
          <a:srcRect l="7914" r="-1439" b="-3333"/>
          <a:stretch>
            <a:fillRect/>
          </a:stretch>
        </p:blipFill>
        <p:spPr>
          <a:xfrm>
            <a:off x="8355030" y="241228"/>
            <a:ext cx="1107430" cy="536581"/>
          </a:xfrm>
          <a:prstGeom prst="rect">
            <a:avLst/>
          </a:prstGeom>
        </p:spPr>
      </p:pic>
      <p:pic>
        <p:nvPicPr>
          <p:cNvPr id="14" name="Picture 13" descr="8 new millisecond pulsars discovered within globular clusters">
            <a:extLst>
              <a:ext uri="{FF2B5EF4-FFF2-40B4-BE49-F238E27FC236}">
                <a16:creationId xmlns:a16="http://schemas.microsoft.com/office/drawing/2014/main" id="{BE64FF4F-0602-3884-32E8-C66AF9DE0AF1}"/>
              </a:ext>
            </a:extLst>
          </p:cNvPr>
          <p:cNvPicPr>
            <a:picLocks noChangeAspect="1"/>
          </p:cNvPicPr>
          <p:nvPr/>
        </p:nvPicPr>
        <p:blipFill>
          <a:blip r:embed="rId4"/>
          <a:srcRect l="7914" r="-1439" b="-3333"/>
          <a:stretch>
            <a:fillRect/>
          </a:stretch>
        </p:blipFill>
        <p:spPr>
          <a:xfrm>
            <a:off x="6497120" y="5909137"/>
            <a:ext cx="1107430" cy="536581"/>
          </a:xfrm>
          <a:prstGeom prst="rect">
            <a:avLst/>
          </a:prstGeom>
        </p:spPr>
      </p:pic>
      <p:pic>
        <p:nvPicPr>
          <p:cNvPr id="17" name="Picture 16" descr="8 new millisecond pulsars discovered within globular clusters">
            <a:extLst>
              <a:ext uri="{FF2B5EF4-FFF2-40B4-BE49-F238E27FC236}">
                <a16:creationId xmlns:a16="http://schemas.microsoft.com/office/drawing/2014/main" id="{737FD172-7FAD-90B0-9574-1F61A9E4BEC3}"/>
              </a:ext>
            </a:extLst>
          </p:cNvPr>
          <p:cNvPicPr>
            <a:picLocks noChangeAspect="1"/>
          </p:cNvPicPr>
          <p:nvPr/>
        </p:nvPicPr>
        <p:blipFill>
          <a:blip r:embed="rId5"/>
          <a:stretch>
            <a:fillRect/>
          </a:stretch>
        </p:blipFill>
        <p:spPr>
          <a:xfrm>
            <a:off x="6399730" y="2258548"/>
            <a:ext cx="1104900" cy="542925"/>
          </a:xfrm>
          <a:prstGeom prst="rect">
            <a:avLst/>
          </a:prstGeom>
        </p:spPr>
      </p:pic>
    </p:spTree>
    <p:extLst>
      <p:ext uri="{BB962C8B-B14F-4D97-AF65-F5344CB8AC3E}">
        <p14:creationId xmlns:p14="http://schemas.microsoft.com/office/powerpoint/2010/main" val="3552165228"/>
      </p:ext>
    </p:extLst>
  </p:cSld>
  <p:clrMapOvr>
    <a:masterClrMapping/>
  </p:clrMapOvr>
</p:sld>
</file>

<file path=ppt/theme/theme1.xml><?xml version="1.0" encoding="utf-8"?>
<a:theme xmlns:a="http://schemas.openxmlformats.org/drawingml/2006/main" name="Lariss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Larissa">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20</Slides>
  <Notes>0</Notes>
  <HiddenSlides>0</HiddenSlide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Larissa</vt:lpstr>
      <vt:lpstr>Multi-messenger Astronomy </vt:lpstr>
      <vt:lpstr>Content</vt:lpstr>
      <vt:lpstr>Overview</vt:lpstr>
      <vt:lpstr>Photon Messengers</vt:lpstr>
      <vt:lpstr>Electromagnetic detection</vt:lpstr>
      <vt:lpstr>Neutrinos</vt:lpstr>
      <vt:lpstr>Neutrino observatories</vt:lpstr>
      <vt:lpstr>Gravitational waves</vt:lpstr>
      <vt:lpstr>Gravitational wave detection</vt:lpstr>
      <vt:lpstr>Cosmic rays</vt:lpstr>
      <vt:lpstr>Cosmic Ray Detection</vt:lpstr>
      <vt:lpstr>SNEWS</vt:lpstr>
      <vt:lpstr>General Coordinates Network (GNS)</vt:lpstr>
      <vt:lpstr>Statistical methods</vt:lpstr>
      <vt:lpstr>TXS 0506+056</vt:lpstr>
      <vt:lpstr>GW170817</vt:lpstr>
      <vt:lpstr>Multi-messenger astronomy till now</vt:lpstr>
      <vt:lpstr>Future Science</vt:lpstr>
      <vt:lpstr>Future Detectors</vt:lpstr>
      <vt:lpstr>Thanks for listening!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revision>594</cp:revision>
  <dcterms:created xsi:type="dcterms:W3CDTF">2025-05-17T09:41:42Z</dcterms:created>
  <dcterms:modified xsi:type="dcterms:W3CDTF">2025-06-17T17:26:41Z</dcterms:modified>
</cp:coreProperties>
</file>