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7"/>
  </p:notesMasterIdLst>
  <p:handoutMasterIdLst>
    <p:handoutMasterId r:id="rId58"/>
  </p:handoutMasterIdLst>
  <p:sldIdLst>
    <p:sldId id="952" r:id="rId2"/>
    <p:sldId id="953" r:id="rId3"/>
    <p:sldId id="955" r:id="rId4"/>
    <p:sldId id="956" r:id="rId5"/>
    <p:sldId id="962" r:id="rId6"/>
    <p:sldId id="970" r:id="rId7"/>
    <p:sldId id="971" r:id="rId8"/>
    <p:sldId id="975" r:id="rId9"/>
    <p:sldId id="963" r:id="rId10"/>
    <p:sldId id="972" r:id="rId11"/>
    <p:sldId id="973" r:id="rId12"/>
    <p:sldId id="974" r:id="rId13"/>
    <p:sldId id="964" r:id="rId14"/>
    <p:sldId id="976" r:id="rId15"/>
    <p:sldId id="977" r:id="rId16"/>
    <p:sldId id="979" r:id="rId17"/>
    <p:sldId id="1003" r:id="rId18"/>
    <p:sldId id="966" r:id="rId19"/>
    <p:sldId id="984" r:id="rId20"/>
    <p:sldId id="986" r:id="rId21"/>
    <p:sldId id="1002" r:id="rId22"/>
    <p:sldId id="967" r:id="rId23"/>
    <p:sldId id="1001" r:id="rId24"/>
    <p:sldId id="968" r:id="rId25"/>
    <p:sldId id="994" r:id="rId26"/>
    <p:sldId id="995" r:id="rId27"/>
    <p:sldId id="985" r:id="rId28"/>
    <p:sldId id="957" r:id="rId29"/>
    <p:sldId id="969" r:id="rId30"/>
    <p:sldId id="980" r:id="rId31"/>
    <p:sldId id="978" r:id="rId32"/>
    <p:sldId id="965" r:id="rId33"/>
    <p:sldId id="982" r:id="rId34"/>
    <p:sldId id="981" r:id="rId35"/>
    <p:sldId id="983" r:id="rId36"/>
    <p:sldId id="987" r:id="rId37"/>
    <p:sldId id="993" r:id="rId38"/>
    <p:sldId id="989" r:id="rId39"/>
    <p:sldId id="991" r:id="rId40"/>
    <p:sldId id="990" r:id="rId41"/>
    <p:sldId id="992" r:id="rId42"/>
    <p:sldId id="988" r:id="rId43"/>
    <p:sldId id="996" r:id="rId44"/>
    <p:sldId id="1000" r:id="rId45"/>
    <p:sldId id="997" r:id="rId46"/>
    <p:sldId id="998" r:id="rId47"/>
    <p:sldId id="999" r:id="rId48"/>
    <p:sldId id="958" r:id="rId49"/>
    <p:sldId id="961" r:id="rId50"/>
    <p:sldId id="959" r:id="rId51"/>
    <p:sldId id="960" r:id="rId52"/>
    <p:sldId id="1004" r:id="rId53"/>
    <p:sldId id="1005" r:id="rId54"/>
    <p:sldId id="1006" r:id="rId55"/>
    <p:sldId id="1007" r:id="rId56"/>
  </p:sldIdLst>
  <p:sldSz cx="12192000" cy="6858000"/>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96B24"/>
    <a:srgbClr val="E97132"/>
    <a:srgbClr val="FFFFFF"/>
    <a:srgbClr val="0432FF"/>
    <a:srgbClr val="C2E69D"/>
    <a:srgbClr val="156082"/>
    <a:srgbClr val="ED7C2F"/>
    <a:srgbClr val="3567BF"/>
    <a:srgbClr val="166387"/>
    <a:srgbClr val="4471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7B6DF2-4327-45CC-B96E-49C8B9CF5C60}" v="671" dt="2025-07-31T13:40:00.2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48" autoAdjust="0"/>
    <p:restoredTop sz="92176" autoAdjust="0"/>
  </p:normalViewPr>
  <p:slideViewPr>
    <p:cSldViewPr snapToGrid="0">
      <p:cViewPr varScale="1">
        <p:scale>
          <a:sx n="84" d="100"/>
          <a:sy n="84" d="100"/>
        </p:scale>
        <p:origin x="104" y="280"/>
      </p:cViewPr>
      <p:guideLst>
        <p:guide orient="horz" pos="2160"/>
        <p:guide pos="3840"/>
      </p:guideLst>
    </p:cSldViewPr>
  </p:slideViewPr>
  <p:notesTextViewPr>
    <p:cViewPr>
      <p:scale>
        <a:sx n="1" d="1"/>
        <a:sy n="1" d="1"/>
      </p:scale>
      <p:origin x="0" y="0"/>
    </p:cViewPr>
  </p:notesTextViewPr>
  <p:sorterViewPr>
    <p:cViewPr>
      <p:scale>
        <a:sx n="100" d="100"/>
        <a:sy n="100" d="100"/>
      </p:scale>
      <p:origin x="0" y="-418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38475" cy="464980"/>
          </a:xfrm>
          <a:prstGeom prst="rect">
            <a:avLst/>
          </a:prstGeom>
        </p:spPr>
        <p:txBody>
          <a:bodyPr vert="horz" lIns="93035" tIns="46518" rIns="93035" bIns="46518" rtlCol="0"/>
          <a:lstStyle>
            <a:lvl1pPr algn="l" eaLnBrk="1" hangingPunct="1">
              <a:defRPr sz="1200">
                <a:latin typeface="Arial" charset="0"/>
                <a:ea typeface="+mn-ea"/>
                <a:cs typeface="Arial" charset="0"/>
              </a:defRPr>
            </a:lvl1pPr>
          </a:lstStyle>
          <a:p>
            <a:pPr>
              <a:defRPr/>
            </a:pPr>
            <a:endParaRPr lang="en-US"/>
          </a:p>
        </p:txBody>
      </p:sp>
      <p:sp>
        <p:nvSpPr>
          <p:cNvPr id="3" name="Date Placeholder 2"/>
          <p:cNvSpPr>
            <a:spLocks noGrp="1"/>
          </p:cNvSpPr>
          <p:nvPr>
            <p:ph type="dt" sz="quarter" idx="1"/>
          </p:nvPr>
        </p:nvSpPr>
        <p:spPr>
          <a:xfrm>
            <a:off x="3970338" y="2"/>
            <a:ext cx="3038475" cy="464980"/>
          </a:xfrm>
          <a:prstGeom prst="rect">
            <a:avLst/>
          </a:prstGeom>
        </p:spPr>
        <p:txBody>
          <a:bodyPr vert="horz" wrap="square" lIns="93035" tIns="46518" rIns="93035" bIns="46518" numCol="1" anchor="t" anchorCtr="0" compatLnSpc="1">
            <a:prstTxWarp prst="textNoShape">
              <a:avLst/>
            </a:prstTxWarp>
          </a:bodyPr>
          <a:lstStyle>
            <a:lvl1pPr algn="r" eaLnBrk="1" hangingPunct="1">
              <a:defRPr sz="1200">
                <a:latin typeface="Arial" panose="020B0604020202020204" pitchFamily="34" charset="0"/>
              </a:defRPr>
            </a:lvl1pPr>
          </a:lstStyle>
          <a:p>
            <a:pPr>
              <a:defRPr/>
            </a:pPr>
            <a:fld id="{87604FEC-CC3F-448C-9281-BEEBB4583107}" type="datetimeFigureOut">
              <a:rPr lang="en-US" altLang="en-US"/>
              <a:pPr>
                <a:defRPr/>
              </a:pPr>
              <a:t>7/31/2025</a:t>
            </a:fld>
            <a:endParaRPr lang="en-US" altLang="en-US"/>
          </a:p>
        </p:txBody>
      </p:sp>
      <p:sp>
        <p:nvSpPr>
          <p:cNvPr id="4" name="Footer Placeholder 3"/>
          <p:cNvSpPr>
            <a:spLocks noGrp="1"/>
          </p:cNvSpPr>
          <p:nvPr>
            <p:ph type="ftr" sz="quarter" idx="2"/>
          </p:nvPr>
        </p:nvSpPr>
        <p:spPr>
          <a:xfrm>
            <a:off x="1" y="8831421"/>
            <a:ext cx="3038475" cy="463382"/>
          </a:xfrm>
          <a:prstGeom prst="rect">
            <a:avLst/>
          </a:prstGeom>
        </p:spPr>
        <p:txBody>
          <a:bodyPr vert="horz" lIns="93035" tIns="46518" rIns="93035" bIns="46518" rtlCol="0" anchor="b"/>
          <a:lstStyle>
            <a:lvl1pPr algn="l" eaLnBrk="1" hangingPunct="1">
              <a:defRPr sz="1200">
                <a:latin typeface="Arial" charset="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970338" y="8831421"/>
            <a:ext cx="3038475" cy="463382"/>
          </a:xfrm>
          <a:prstGeom prst="rect">
            <a:avLst/>
          </a:prstGeom>
        </p:spPr>
        <p:txBody>
          <a:bodyPr vert="horz" wrap="square" lIns="93035" tIns="46518" rIns="93035" bIns="46518" numCol="1" anchor="b" anchorCtr="0" compatLnSpc="1">
            <a:prstTxWarp prst="textNoShape">
              <a:avLst/>
            </a:prstTxWarp>
          </a:bodyPr>
          <a:lstStyle>
            <a:lvl1pPr algn="r" eaLnBrk="1" hangingPunct="1">
              <a:defRPr sz="1200"/>
            </a:lvl1pPr>
          </a:lstStyle>
          <a:p>
            <a:fld id="{F4C33BC6-5597-4090-A55B-37B1B693154A}" type="slidenum">
              <a:rPr lang="en-US" altLang="en-US"/>
              <a:pPr/>
              <a:t>‹#›</a:t>
            </a:fld>
            <a:endParaRPr lang="en-US" altLang="en-US"/>
          </a:p>
        </p:txBody>
      </p:sp>
    </p:spTree>
    <p:extLst>
      <p:ext uri="{BB962C8B-B14F-4D97-AF65-F5344CB8AC3E}">
        <p14:creationId xmlns:p14="http://schemas.microsoft.com/office/powerpoint/2010/main" val="2416760197"/>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30T19:40:36.36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14 0,'4698'0'0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7-30T19:41:25.25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47,'2'0,"1"1,-1-1,1 0,-1 1,1 0,-1 0,0-1,1 1,-1 0,0 1,0-1,0 0,1 1,-1-1,2 3,26 32,-25-29,0 0,1-1,11 11,3-3,-15-10,1 0,-1-1,1 2,-2-1,10 10,-7-6,0-1,1-1,0 1,0-1,0-1,1 1,0-1,0-1,0 0,1 0,11 2,17 9,-27-11,0-1,0 0,0-1,0 0,1-1,-1-1,16 0,-12 0,-1 0,0 1,1 1,13 3,6 1,0-1,0-1,0-2,61-4,-18 0,-30 3,55-3,-101 2,1 0,-1 0,1 0,-1 0,1 0,-1 0,0-1,1 1,-1-1,1 1,-1-1,0 1,1-1,-1 0,0 0,0 0,1 0,-1 0,0 0,0 0,0 0,0 0,0 0,0 0,-1-1,1 1,0 0,-1-1,1 1,0-2,-1 0,0 1,0-1,0 0,-1 1,1-1,-1 0,0 1,1-1,-1 1,0-1,-1 1,1 0,0-1,-1 1,-2-4,0 1,0 0,-1 0,1 0,-1 1,0 0,0 0,0 0,0 0,-1 1,1 0,-1 0,0 0,0 1,0 0,0 0,-1 1,-10-2,-121-32,132 34,-57-10,-97-4,140 14,0-1,-19-5,-29-3,51 9,0 0,1-1,-1-1,1-1,-24-8,39 12,1 0,-1 0,1-1,-1 1,1 0,0 0,-1 0,1 0,-1-1,1 1,-1 0,1-1,0 1,-1 0,1-1,0 1,-1 0,1-1,0 1,-1 0,1-1,0 1,0-1,0 1,-1-1,1 1,0-1,10-5,22 1,284 3,-156 4,277-2,-409-1,48-9,-48 5,46-1,574 6,-282 0,-347 0,0-2,25-6,-24 4,38-3,464 6,-253 3,570-2,-807 1,49 10,-6-1,5-2,98 5,867-14,-1030 0,-1 0,0-1,16-5,-14 3,-1 1,24-1,-23 4,10-1,0 0,43-9,-32 4,-1 2,1 2,67 4,-26 0,48-2,-108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30T19:41:30.02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21 0,'4460'-21'0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7-30T19:42:11.76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3,'26'-1,"0"1,0 2,0 0,0 2,39 11,-31-4,-7-1,0-2,32 6,-17-6,-27-4,1-1,18 1,-14-2,31 7,-32-5,-1-1,23 2,-24-4,0 1,19 5,-18-3,31 2,341-3,-199-5,-104 3,99-3,-86-12,-59 7,66-15,-9 3,-66 11,0 2,1 1,36 0,-23 2,89-15,-84 9,63-3,396 11,-250 3,-178-4,91 4,-95 8,-49-5,43 1,-38-6,0 2,47 8,0 1,-51-8,43 9,56 16,143 12,-120-16,-35-4,-64-11,-28-4,46 3,-51-7,36 8,-36-5,37 2,381-5,-208-3,-68-8,-69 1,24 0,161-6,-238 14,44-9,26 0,-90 8,36-6,-36 4,36-3,-18 6,150-10,-15-12,-137 19,64 1,-67 3,1-1,45-7,-20 0,1 3,106 4,-77 3,-75-2,0 1,0 1,0 0,0 0,0 2,0 0,21 9,-22-7</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7-30T19:42:14.95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1,'1457'0,"-1335"10,-26-1,101 12,-12-1,265-15,-266-6,-163 2,-1 1,27 6,-24-4,37 3,346-6,-197-2,-188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38475" cy="464980"/>
          </a:xfrm>
          <a:prstGeom prst="rect">
            <a:avLst/>
          </a:prstGeom>
        </p:spPr>
        <p:txBody>
          <a:bodyPr vert="horz" lIns="93035" tIns="46518" rIns="93035" bIns="46518"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970338" y="2"/>
            <a:ext cx="3038475" cy="464980"/>
          </a:xfrm>
          <a:prstGeom prst="rect">
            <a:avLst/>
          </a:prstGeom>
        </p:spPr>
        <p:txBody>
          <a:bodyPr vert="horz" wrap="square" lIns="93035" tIns="46518" rIns="93035" bIns="46518" numCol="1" anchor="t" anchorCtr="0" compatLnSpc="1">
            <a:prstTxWarp prst="textNoShape">
              <a:avLst/>
            </a:prstTxWarp>
          </a:bodyPr>
          <a:lstStyle>
            <a:lvl1pPr algn="r" eaLnBrk="1" hangingPunct="1">
              <a:defRPr sz="1200">
                <a:latin typeface="Calibri" panose="020F0502020204030204" pitchFamily="34" charset="0"/>
              </a:defRPr>
            </a:lvl1pPr>
          </a:lstStyle>
          <a:p>
            <a:pPr>
              <a:defRPr/>
            </a:pPr>
            <a:fld id="{EAA99FED-2C16-4DDE-B83E-15904DA2268B}" type="datetimeFigureOut">
              <a:rPr lang="en-US" altLang="en-US"/>
              <a:pPr>
                <a:defRPr/>
              </a:pPr>
              <a:t>7/31/2025</a:t>
            </a:fld>
            <a:endParaRPr lang="en-US" altLang="en-US"/>
          </a:p>
        </p:txBody>
      </p:sp>
      <p:sp>
        <p:nvSpPr>
          <p:cNvPr id="4" name="Slide Image Placeholder 3"/>
          <p:cNvSpPr>
            <a:spLocks noGrp="1" noRot="1" noChangeAspect="1"/>
          </p:cNvSpPr>
          <p:nvPr>
            <p:ph type="sldImg" idx="2"/>
          </p:nvPr>
        </p:nvSpPr>
        <p:spPr>
          <a:xfrm>
            <a:off x="407988" y="698500"/>
            <a:ext cx="6194425" cy="3484563"/>
          </a:xfrm>
          <a:prstGeom prst="rect">
            <a:avLst/>
          </a:prstGeom>
          <a:noFill/>
          <a:ln w="12700">
            <a:solidFill>
              <a:prstClr val="black"/>
            </a:solidFill>
          </a:ln>
        </p:spPr>
        <p:txBody>
          <a:bodyPr vert="horz" lIns="93035" tIns="46518" rIns="93035" bIns="46518" rtlCol="0" anchor="ctr"/>
          <a:lstStyle/>
          <a:p>
            <a:pPr lvl="0"/>
            <a:endParaRPr lang="en-US" noProof="0"/>
          </a:p>
        </p:txBody>
      </p:sp>
      <p:sp>
        <p:nvSpPr>
          <p:cNvPr id="5" name="Notes Placeholder 4"/>
          <p:cNvSpPr>
            <a:spLocks noGrp="1"/>
          </p:cNvSpPr>
          <p:nvPr>
            <p:ph type="body" sz="quarter" idx="3"/>
          </p:nvPr>
        </p:nvSpPr>
        <p:spPr>
          <a:xfrm>
            <a:off x="701676" y="4416509"/>
            <a:ext cx="5607050" cy="4181623"/>
          </a:xfrm>
          <a:prstGeom prst="rect">
            <a:avLst/>
          </a:prstGeom>
        </p:spPr>
        <p:txBody>
          <a:bodyPr vert="horz" lIns="93035" tIns="46518" rIns="93035" bIns="4651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31421"/>
            <a:ext cx="3038475" cy="463382"/>
          </a:xfrm>
          <a:prstGeom prst="rect">
            <a:avLst/>
          </a:prstGeom>
        </p:spPr>
        <p:txBody>
          <a:bodyPr vert="horz" lIns="93035" tIns="46518" rIns="93035" bIns="46518"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970338" y="8831421"/>
            <a:ext cx="3038475" cy="463382"/>
          </a:xfrm>
          <a:prstGeom prst="rect">
            <a:avLst/>
          </a:prstGeom>
        </p:spPr>
        <p:txBody>
          <a:bodyPr vert="horz" wrap="square" lIns="93035" tIns="46518" rIns="93035" bIns="46518" numCol="1" anchor="b" anchorCtr="0" compatLnSpc="1">
            <a:prstTxWarp prst="textNoShape">
              <a:avLst/>
            </a:prstTxWarp>
          </a:bodyPr>
          <a:lstStyle>
            <a:lvl1pPr algn="r" eaLnBrk="1" hangingPunct="1">
              <a:defRPr sz="1200">
                <a:latin typeface="Calibri" pitchFamily="34" charset="0"/>
              </a:defRPr>
            </a:lvl1pPr>
          </a:lstStyle>
          <a:p>
            <a:fld id="{920D3D1E-B911-4D13-B206-B46C9327B50B}" type="slidenum">
              <a:rPr lang="en-US" altLang="en-US"/>
              <a:pPr/>
              <a:t>‹#›</a:t>
            </a:fld>
            <a:endParaRPr lang="en-US" altLang="en-US"/>
          </a:p>
        </p:txBody>
      </p:sp>
    </p:spTree>
    <p:extLst>
      <p:ext uri="{BB962C8B-B14F-4D97-AF65-F5344CB8AC3E}">
        <p14:creationId xmlns:p14="http://schemas.microsoft.com/office/powerpoint/2010/main" val="109989116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20D3D1E-B911-4D13-B206-B46C9327B50B}" type="slidenum">
              <a:rPr lang="en-US" altLang="en-US" smtClean="0"/>
              <a:pPr/>
              <a:t>1</a:t>
            </a:fld>
            <a:endParaRPr lang="en-US" altLang="en-US"/>
          </a:p>
        </p:txBody>
      </p:sp>
    </p:spTree>
    <p:extLst>
      <p:ext uri="{BB962C8B-B14F-4D97-AF65-F5344CB8AC3E}">
        <p14:creationId xmlns:p14="http://schemas.microsoft.com/office/powerpoint/2010/main" val="2798863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D3D1E-B911-4D13-B206-B46C9327B50B}" type="slidenum">
              <a:rPr lang="en-US" altLang="en-US" smtClean="0"/>
              <a:pPr/>
              <a:t>22</a:t>
            </a:fld>
            <a:endParaRPr lang="en-US" altLang="en-US"/>
          </a:p>
        </p:txBody>
      </p:sp>
    </p:spTree>
    <p:extLst>
      <p:ext uri="{BB962C8B-B14F-4D97-AF65-F5344CB8AC3E}">
        <p14:creationId xmlns:p14="http://schemas.microsoft.com/office/powerpoint/2010/main" val="4268156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415586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228600"/>
            <a:ext cx="8737600" cy="838200"/>
          </a:xfrm>
        </p:spPr>
        <p:txBody>
          <a:bodyPr/>
          <a:lstStyle/>
          <a:p>
            <a:r>
              <a:rPr lang="en-US"/>
              <a:t>Click to edit Master title style</a:t>
            </a:r>
          </a:p>
        </p:txBody>
      </p:sp>
      <p:sp>
        <p:nvSpPr>
          <p:cNvPr id="3" name="Content Placeholder 2"/>
          <p:cNvSpPr>
            <a:spLocks noGrp="1"/>
          </p:cNvSpPr>
          <p:nvPr>
            <p:ph idx="1"/>
          </p:nvPr>
        </p:nvSpPr>
        <p:spPr>
          <a:xfrm>
            <a:off x="609600" y="1447800"/>
            <a:ext cx="10972800" cy="4876800"/>
          </a:xfrm>
        </p:spPr>
        <p:txBody>
          <a:bodyPr/>
          <a:lstStyle>
            <a:lvl1pPr marL="342900" indent="-342900">
              <a:buFont typeface="Calibri" panose="020F0502020204030204" pitchFamily="34" charset="0"/>
              <a:buChar char="•"/>
              <a:defRPr/>
            </a:lvl1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7/31/25</a:t>
            </a:r>
          </a:p>
        </p:txBody>
      </p:sp>
      <p:sp>
        <p:nvSpPr>
          <p:cNvPr id="5" name="Footer Placeholder 4"/>
          <p:cNvSpPr>
            <a:spLocks noGrp="1"/>
          </p:cNvSpPr>
          <p:nvPr>
            <p:ph type="ftr" sz="quarter" idx="11"/>
          </p:nvPr>
        </p:nvSpPr>
        <p:spPr>
          <a:xfrm>
            <a:off x="3352800" y="6569076"/>
            <a:ext cx="6299200" cy="365125"/>
          </a:xfrm>
        </p:spPr>
        <p:txBody>
          <a:bodyPr/>
          <a:lstStyle>
            <a:lvl1pPr>
              <a:defRPr/>
            </a:lvl1pPr>
          </a:lstStyle>
          <a:p>
            <a:pPr>
              <a:defRPr/>
            </a:pPr>
            <a:r>
              <a:rPr lang="en-US"/>
              <a:t>Report on Venice ESPP Symposium </a:t>
            </a:r>
          </a:p>
        </p:txBody>
      </p:sp>
      <p:sp>
        <p:nvSpPr>
          <p:cNvPr id="6" name="Slide Number Placeholder 5"/>
          <p:cNvSpPr>
            <a:spLocks noGrp="1"/>
          </p:cNvSpPr>
          <p:nvPr>
            <p:ph type="sldNum" sz="quarter" idx="12"/>
          </p:nvPr>
        </p:nvSpPr>
        <p:spPr/>
        <p:txBody>
          <a:bodyPr/>
          <a:lstStyle>
            <a:lvl1pPr>
              <a:defRPr/>
            </a:lvl1pPr>
          </a:lstStyle>
          <a:p>
            <a:fld id="{45998CA1-9168-4BC8-9DFE-73B2EA9CCF4C}" type="slidenum">
              <a:rPr lang="en-US" altLang="en-US"/>
              <a:pPr/>
              <a:t>‹#›</a:t>
            </a:fld>
            <a:endParaRPr lang="en-US" altLang="en-US"/>
          </a:p>
        </p:txBody>
      </p:sp>
    </p:spTree>
    <p:extLst>
      <p:ext uri="{BB962C8B-B14F-4D97-AF65-F5344CB8AC3E}">
        <p14:creationId xmlns:p14="http://schemas.microsoft.com/office/powerpoint/2010/main" val="2451671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228600"/>
            <a:ext cx="8737600" cy="838200"/>
          </a:xfrm>
        </p:spPr>
        <p:txBody>
          <a:bodyPr/>
          <a:lstStyle/>
          <a:p>
            <a:r>
              <a:rPr lang="en-US"/>
              <a:t>Click to edit Master title style</a:t>
            </a:r>
          </a:p>
        </p:txBody>
      </p:sp>
      <p:sp>
        <p:nvSpPr>
          <p:cNvPr id="3" name="Content Placeholder 2"/>
          <p:cNvSpPr>
            <a:spLocks noGrp="1"/>
          </p:cNvSpPr>
          <p:nvPr>
            <p:ph idx="1"/>
          </p:nvPr>
        </p:nvSpPr>
        <p:spPr>
          <a:xfrm>
            <a:off x="609600" y="1447800"/>
            <a:ext cx="10972800" cy="4876800"/>
          </a:xfrm>
        </p:spPr>
        <p:txBody>
          <a:bodyPr/>
          <a:lstStyle>
            <a:lvl1pPr marL="342900" indent="-342900">
              <a:buFont typeface="Calibri" panose="020F0502020204030204" pitchFamily="34" charset="0"/>
              <a:buChar char="•"/>
              <a:defRPr/>
            </a:lvl1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7/31/25</a:t>
            </a:r>
          </a:p>
        </p:txBody>
      </p:sp>
      <p:sp>
        <p:nvSpPr>
          <p:cNvPr id="5" name="Footer Placeholder 4"/>
          <p:cNvSpPr>
            <a:spLocks noGrp="1"/>
          </p:cNvSpPr>
          <p:nvPr>
            <p:ph type="ftr" sz="quarter" idx="11"/>
          </p:nvPr>
        </p:nvSpPr>
        <p:spPr>
          <a:xfrm>
            <a:off x="3352800" y="6569076"/>
            <a:ext cx="6299200" cy="365125"/>
          </a:xfrm>
        </p:spPr>
        <p:txBody>
          <a:bodyPr/>
          <a:lstStyle>
            <a:lvl1pPr>
              <a:defRPr/>
            </a:lvl1pPr>
          </a:lstStyle>
          <a:p>
            <a:pPr>
              <a:defRPr/>
            </a:pPr>
            <a:r>
              <a:rPr lang="en-US"/>
              <a:t>Report on Venice ESPP Symposium </a:t>
            </a:r>
          </a:p>
        </p:txBody>
      </p:sp>
      <p:sp>
        <p:nvSpPr>
          <p:cNvPr id="6" name="Slide Number Placeholder 5"/>
          <p:cNvSpPr>
            <a:spLocks noGrp="1"/>
          </p:cNvSpPr>
          <p:nvPr>
            <p:ph type="sldNum" sz="quarter" idx="12"/>
          </p:nvPr>
        </p:nvSpPr>
        <p:spPr/>
        <p:txBody>
          <a:bodyPr/>
          <a:lstStyle>
            <a:lvl1pPr>
              <a:defRPr/>
            </a:lvl1pPr>
          </a:lstStyle>
          <a:p>
            <a:fld id="{45998CA1-9168-4BC8-9DFE-73B2EA9CCF4C}" type="slidenum">
              <a:rPr lang="en-US" altLang="en-US"/>
              <a:pPr/>
              <a:t>‹#›</a:t>
            </a:fld>
            <a:endParaRPr lang="en-US" altLang="en-US"/>
          </a:p>
        </p:txBody>
      </p:sp>
      <p:pic>
        <p:nvPicPr>
          <p:cNvPr id="8" name="Picture 7" descr="A picture containing transport, wheel&#10;&#10;Description generated with very high confidence">
            <a:extLst>
              <a:ext uri="{FF2B5EF4-FFF2-40B4-BE49-F238E27FC236}">
                <a16:creationId xmlns:a16="http://schemas.microsoft.com/office/drawing/2014/main" id="{87AABEDD-631D-4EA2-8EF6-65A916B929A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76155" y="158129"/>
            <a:ext cx="1386348" cy="1045196"/>
          </a:xfrm>
          <a:prstGeom prst="rect">
            <a:avLst/>
          </a:prstGeom>
        </p:spPr>
      </p:pic>
    </p:spTree>
    <p:extLst>
      <p:ext uri="{BB962C8B-B14F-4D97-AF65-F5344CB8AC3E}">
        <p14:creationId xmlns:p14="http://schemas.microsoft.com/office/powerpoint/2010/main" val="2451671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a:t>7/31/25</a:t>
            </a:r>
          </a:p>
        </p:txBody>
      </p:sp>
      <p:sp>
        <p:nvSpPr>
          <p:cNvPr id="4" name="Footer Placeholder 4"/>
          <p:cNvSpPr>
            <a:spLocks noGrp="1"/>
          </p:cNvSpPr>
          <p:nvPr>
            <p:ph type="ftr" sz="quarter" idx="11"/>
          </p:nvPr>
        </p:nvSpPr>
        <p:spPr/>
        <p:txBody>
          <a:bodyPr/>
          <a:lstStyle>
            <a:lvl1pPr>
              <a:defRPr/>
            </a:lvl1pPr>
          </a:lstStyle>
          <a:p>
            <a:pPr>
              <a:defRPr/>
            </a:pPr>
            <a:r>
              <a:rPr lang="en-US"/>
              <a:t>Report on Venice ESPP Symposium </a:t>
            </a:r>
          </a:p>
        </p:txBody>
      </p:sp>
      <p:sp>
        <p:nvSpPr>
          <p:cNvPr id="5" name="Slide Number Placeholder 5"/>
          <p:cNvSpPr>
            <a:spLocks noGrp="1"/>
          </p:cNvSpPr>
          <p:nvPr>
            <p:ph type="sldNum" sz="quarter" idx="12"/>
          </p:nvPr>
        </p:nvSpPr>
        <p:spPr/>
        <p:txBody>
          <a:bodyPr/>
          <a:lstStyle>
            <a:lvl1pPr>
              <a:defRPr/>
            </a:lvl1pPr>
          </a:lstStyle>
          <a:p>
            <a:fld id="{9CA5E1A6-9C8F-4711-AD19-913BF87C7D78}" type="slidenum">
              <a:rPr lang="en-US" altLang="en-US"/>
              <a:pPr/>
              <a:t>‹#›</a:t>
            </a:fld>
            <a:endParaRPr lang="en-US" altLang="en-US"/>
          </a:p>
        </p:txBody>
      </p:sp>
    </p:spTree>
    <p:extLst>
      <p:ext uri="{BB962C8B-B14F-4D97-AF65-F5344CB8AC3E}">
        <p14:creationId xmlns:p14="http://schemas.microsoft.com/office/powerpoint/2010/main" val="34053139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28800" y="228600"/>
            <a:ext cx="9753600" cy="838200"/>
          </a:xfrm>
          <a:prstGeom prst="rect">
            <a:avLst/>
          </a:prstGeom>
          <a:solidFill>
            <a:srgbClr val="474B78"/>
          </a:solidFill>
          <a:ln w="38100">
            <a:solidFill>
              <a:schemeClr val="bg1"/>
            </a:solidFill>
            <a:miter lim="800000"/>
            <a:headEnd/>
            <a:tailEnd/>
          </a:ln>
          <a:effectLst>
            <a:outerShdw blurRad="40000" dist="20000" dir="5400000" rotWithShape="0">
              <a:srgbClr val="808080">
                <a:alpha val="37999"/>
              </a:srgbClr>
            </a:outerShdw>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09600" y="1143000"/>
            <a:ext cx="109728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4" name="Date Placeholder 3"/>
          <p:cNvSpPr>
            <a:spLocks noGrp="1"/>
          </p:cNvSpPr>
          <p:nvPr>
            <p:ph type="dt" sz="half" idx="2"/>
          </p:nvPr>
        </p:nvSpPr>
        <p:spPr>
          <a:xfrm>
            <a:off x="0" y="6569076"/>
            <a:ext cx="345440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tint val="75000"/>
                  </a:schemeClr>
                </a:solidFill>
                <a:latin typeface="+mn-lt"/>
                <a:ea typeface="+mn-ea"/>
                <a:cs typeface="+mn-cs"/>
              </a:defRPr>
            </a:lvl1pPr>
          </a:lstStyle>
          <a:p>
            <a:pPr>
              <a:defRPr/>
            </a:pPr>
            <a:r>
              <a:rPr lang="en-US"/>
              <a:t>7/31/25</a:t>
            </a:r>
          </a:p>
        </p:txBody>
      </p:sp>
      <p:sp>
        <p:nvSpPr>
          <p:cNvPr id="5" name="Footer Placeholder 4"/>
          <p:cNvSpPr>
            <a:spLocks noGrp="1"/>
          </p:cNvSpPr>
          <p:nvPr>
            <p:ph type="ftr" sz="quarter" idx="3"/>
          </p:nvPr>
        </p:nvSpPr>
        <p:spPr>
          <a:xfrm>
            <a:off x="3352800" y="6569076"/>
            <a:ext cx="5994400" cy="365125"/>
          </a:xfrm>
          <a:prstGeom prst="rect">
            <a:avLst/>
          </a:prstGeom>
        </p:spPr>
        <p:txBody>
          <a:bodyPr vert="horz" lIns="91440" tIns="45720" rIns="91440" bIns="45720" rtlCol="0" anchor="ctr"/>
          <a:lstStyle>
            <a:lvl1pPr algn="ctr" eaLnBrk="1" fontAlgn="auto" hangingPunct="1">
              <a:spcBef>
                <a:spcPts val="0"/>
              </a:spcBef>
              <a:spcAft>
                <a:spcPts val="0"/>
              </a:spcAft>
              <a:defRPr sz="1100">
                <a:solidFill>
                  <a:schemeClr val="tx1">
                    <a:tint val="75000"/>
                  </a:schemeClr>
                </a:solidFill>
                <a:latin typeface="+mn-lt"/>
                <a:ea typeface="+mn-ea"/>
                <a:cs typeface="+mn-cs"/>
              </a:defRPr>
            </a:lvl1pPr>
          </a:lstStyle>
          <a:p>
            <a:pPr>
              <a:defRPr/>
            </a:pPr>
            <a:r>
              <a:rPr lang="en-US"/>
              <a:t>Report on Venice ESPP Symposium </a:t>
            </a:r>
          </a:p>
        </p:txBody>
      </p:sp>
      <p:sp>
        <p:nvSpPr>
          <p:cNvPr id="6" name="Slide Number Placeholder 5"/>
          <p:cNvSpPr>
            <a:spLocks noGrp="1"/>
          </p:cNvSpPr>
          <p:nvPr>
            <p:ph type="sldNum" sz="quarter" idx="4"/>
          </p:nvPr>
        </p:nvSpPr>
        <p:spPr>
          <a:xfrm>
            <a:off x="9347200" y="6569076"/>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a:solidFill>
                  <a:srgbClr val="898989"/>
                </a:solidFill>
                <a:latin typeface="Calibri" pitchFamily="34" charset="0"/>
              </a:defRPr>
            </a:lvl1pPr>
          </a:lstStyle>
          <a:p>
            <a:fld id="{CED5C2D3-4FA7-469F-98D4-CE8F1B90AF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964" r:id="rId1"/>
    <p:sldLayoutId id="2147483649" r:id="rId2"/>
    <p:sldLayoutId id="2147484965" r:id="rId3"/>
    <p:sldLayoutId id="2147484963" r:id="rId4"/>
  </p:sldLayoutIdLst>
  <p:hf hdr="0"/>
  <p:txStyles>
    <p:titleStyle>
      <a:lvl1pPr algn="ctr" rtl="0" eaLnBrk="0" fontAlgn="base" hangingPunct="0">
        <a:spcBef>
          <a:spcPct val="0"/>
        </a:spcBef>
        <a:spcAft>
          <a:spcPct val="0"/>
        </a:spcAft>
        <a:defRPr sz="3600" b="1" kern="1200">
          <a:solidFill>
            <a:schemeClr val="bg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3600" b="1">
          <a:solidFill>
            <a:schemeClr val="bg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3600" b="1">
          <a:solidFill>
            <a:schemeClr val="bg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3600" b="1">
          <a:solidFill>
            <a:schemeClr val="bg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3600" b="1">
          <a:solidFill>
            <a:schemeClr val="bg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b="1">
          <a:solidFill>
            <a:schemeClr val="tx1"/>
          </a:solidFill>
          <a:latin typeface="Calibri" pitchFamily="34" charset="0"/>
        </a:defRPr>
      </a:lvl6pPr>
      <a:lvl7pPr marL="914400" algn="ctr" rtl="0" fontAlgn="base">
        <a:spcBef>
          <a:spcPct val="0"/>
        </a:spcBef>
        <a:spcAft>
          <a:spcPct val="0"/>
        </a:spcAft>
        <a:defRPr sz="4400" b="1">
          <a:solidFill>
            <a:schemeClr val="tx1"/>
          </a:solidFill>
          <a:latin typeface="Calibri" pitchFamily="34" charset="0"/>
        </a:defRPr>
      </a:lvl7pPr>
      <a:lvl8pPr marL="1371600" algn="ctr" rtl="0" fontAlgn="base">
        <a:spcBef>
          <a:spcPct val="0"/>
        </a:spcBef>
        <a:spcAft>
          <a:spcPct val="0"/>
        </a:spcAft>
        <a:defRPr sz="4400" b="1">
          <a:solidFill>
            <a:schemeClr val="tx1"/>
          </a:solidFill>
          <a:latin typeface="Calibri" pitchFamily="34" charset="0"/>
        </a:defRPr>
      </a:lvl8pPr>
      <a:lvl9pPr marL="1828800" algn="ctr" rtl="0" fontAlgn="base">
        <a:spcBef>
          <a:spcPct val="0"/>
        </a:spcBef>
        <a:spcAft>
          <a:spcPct val="0"/>
        </a:spcAft>
        <a:defRPr sz="4400" b="1">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v"/>
        <a:defRPr sz="2400" kern="1200">
          <a:solidFill>
            <a:srgbClr val="000090"/>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Font typeface="Wingdings" pitchFamily="2" charset="2"/>
        <a:buChar char="§"/>
        <a:defRPr sz="2000" kern="1200">
          <a:solidFill>
            <a:schemeClr val="tx1"/>
          </a:solidFill>
          <a:latin typeface="+mn-lt"/>
          <a:ea typeface="MS PGothic" pitchFamily="34" charset="-128"/>
          <a:cs typeface="MS PGothic" charset="0"/>
        </a:defRPr>
      </a:lvl2pPr>
      <a:lvl3pPr marL="1257300" indent="-342900" algn="l" rtl="0" eaLnBrk="0" fontAlgn="base" hangingPunct="0">
        <a:spcBef>
          <a:spcPct val="20000"/>
        </a:spcBef>
        <a:spcAft>
          <a:spcPct val="0"/>
        </a:spcAft>
        <a:buFont typeface="Courier New" pitchFamily="49" charset="0"/>
        <a:buChar char="o"/>
        <a:defRPr sz="2000" kern="1200">
          <a:solidFill>
            <a:srgbClr val="EB641B"/>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rgbClr val="7D3C4A"/>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agenda.infn.it/event/44943/contributions/265317/" TargetMode="Externa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hyperlink" Target="https://agenda.infn.it/event/44943/contributions/265327/" TargetMode="External"/><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s://agenda.infn.it/event/44943/contributions/265336/"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agenda.infn.it/event/44943/contributions/265338/" TargetMode="External"/><Relationship Id="rId2" Type="http://schemas.openxmlformats.org/officeDocument/2006/relationships/hyperlink" Target="https://agenda.infn.it/event/44943/contributions/265337/" TargetMode="Externa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hyperlink" Target="https://agenda.infn.it/event/44943/contributions/26347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agenda.infn.it/event/44943/contributions/263479/"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indico.cern.ch/event/1439855/contributions/6461504/attachments/3045878/5381808/DUNE_Detectors_ESPPU2026_v6.pdf" TargetMode="External"/><Relationship Id="rId13" Type="http://schemas.openxmlformats.org/officeDocument/2006/relationships/hyperlink" Target="https://nap.nationalacademies.org/catalog/28839/elementary-particle-physics-the-higgs-and-beyond" TargetMode="External"/><Relationship Id="rId3" Type="http://schemas.openxmlformats.org/officeDocument/2006/relationships/hyperlink" Target="https://indico.global/event/14242/timetable/" TargetMode="External"/><Relationship Id="rId7" Type="http://schemas.openxmlformats.org/officeDocument/2006/relationships/hyperlink" Target="https://indico.cern.ch/event/1439855/contributions/6461517/attachments/3045890/5381829/DUNE_Science_ESPPU2026_v6.pdf" TargetMode="External"/><Relationship Id="rId12" Type="http://schemas.openxmlformats.org/officeDocument/2006/relationships/hyperlink" Target="https://indico.cern.ch/event/1439855/contributions/6461492/attachments/3045865/5381792/US_Early_Career_ESG_Input.pdf" TargetMode="External"/><Relationship Id="rId2" Type="http://schemas.openxmlformats.org/officeDocument/2006/relationships/hyperlink" Target="https://agenda.infn.it/event/44943/contributions/263481/" TargetMode="External"/><Relationship Id="rId1" Type="http://schemas.openxmlformats.org/officeDocument/2006/relationships/slideLayout" Target="../slideLayouts/slideLayout2.xml"/><Relationship Id="rId6" Type="http://schemas.openxmlformats.org/officeDocument/2006/relationships/hyperlink" Target="https://indico.cern.ch/event/1439855/contributions/6461576/attachments/3076691/5443733/152-Update-ESPPU_USMCC_draft_v8.pdf" TargetMode="External"/><Relationship Id="rId11" Type="http://schemas.openxmlformats.org/officeDocument/2006/relationships/hyperlink" Target="https://indico.cern.ch/event/1439855/contributions/6461496/attachments/3045869/5381797/10_TeV_Wakefield_Collider_Design_Study_v6.0.pdf" TargetMode="External"/><Relationship Id="rId5" Type="http://schemas.openxmlformats.org/officeDocument/2006/relationships/hyperlink" Target="https://indico.global/event/14242/contributions/122916/attachments/56846/110671/HFCC%20White%20Paper%20for%20ESG.pdf" TargetMode="External"/><Relationship Id="rId10" Type="http://schemas.openxmlformats.org/officeDocument/2006/relationships/hyperlink" Target="https://indico.cern.ch/event/1439855/contributions/6461520/attachments/3045894/5381834/DUNE_Computing_ESPPU2026_v6.pdf" TargetMode="External"/><Relationship Id="rId4" Type="http://schemas.openxmlformats.org/officeDocument/2006/relationships/hyperlink" Target="https://indico.cern.ch/event/1439855/contributions/6461648/" TargetMode="External"/><Relationship Id="rId9" Type="http://schemas.openxmlformats.org/officeDocument/2006/relationships/hyperlink" Target="https://indico.cern.ch/event/1439855/contributions/6461509/attachments/3045883/5381815/DUNE_LBNF-AccUpgrades_ESPPU2026_v6.pdf"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s://agenda.infn.it/event/44943/contributions/263357/"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slide" Target="slide32.xml"/><Relationship Id="rId1" Type="http://schemas.openxmlformats.org/officeDocument/2006/relationships/slideLayout" Target="../slideLayouts/slideLayout2.xml"/><Relationship Id="rId5" Type="http://schemas.openxmlformats.org/officeDocument/2006/relationships/slide" Target="slide35.xml"/><Relationship Id="rId4" Type="http://schemas.openxmlformats.org/officeDocument/2006/relationships/slide" Target="slide34.xml"/></Relationships>
</file>

<file path=ppt/slides/_rels/slide18.xml.rels><?xml version="1.0" encoding="UTF-8" standalone="yes"?>
<Relationships xmlns="http://schemas.openxmlformats.org/package/2006/relationships"><Relationship Id="rId3" Type="http://schemas.openxmlformats.org/officeDocument/2006/relationships/hyperlink" Target="https://agenda.infn.it/event/44943/contributions/263370/attachments/137615/206938/Strategy-Maltoni-BSM-final.pdf" TargetMode="External"/><Relationship Id="rId2" Type="http://schemas.openxmlformats.org/officeDocument/2006/relationships/hyperlink" Target="https://agenda.infn.it/event/44943/sessions/32611/#20250626" TargetMode="External"/><Relationship Id="rId1" Type="http://schemas.openxmlformats.org/officeDocument/2006/relationships/slideLayout" Target="../slideLayouts/slideLayout2.xml"/><Relationship Id="rId5" Type="http://schemas.openxmlformats.org/officeDocument/2006/relationships/hyperlink" Target="https://agenda.infn.it/event/44943/contributions/263371/attachments/137620/206927/Venice-ESPP-2025-RGS.pdf" TargetMode="Externa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hyperlink" Target="https://agenda.infn.it/event/44943/sessions/32612/#20250626" TargetMode="External"/><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hyperlink" Target="https://agenda.infn.it/event/44943/contributions/263374/attachments/137618/207147/monroe_ESPP_2025.pdf" TargetMode="External"/><Relationship Id="rId5" Type="http://schemas.openxmlformats.org/officeDocument/2006/relationships/image" Target="../media/image23.png"/><Relationship Id="rId4" Type="http://schemas.openxmlformats.org/officeDocument/2006/relationships/hyperlink" Target="https://agenda.infn.it/event/44943/contributions/263373/attachments/137627/206945/VeniceMcC.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agenda.infn.it/event/44943/contributions/263376/attachments/137514/207206/Husemann_Tools_for_Discovery.pdf" TargetMode="External"/><Relationship Id="rId7" Type="http://schemas.openxmlformats.org/officeDocument/2006/relationships/hyperlink" Target="https://agenda.infn.it/event/44943/contributions/263377/attachments/137562/207083/2025-06-ESPP-Venice-Bergauer_v4b.pdf" TargetMode="External"/><Relationship Id="rId2" Type="http://schemas.openxmlformats.org/officeDocument/2006/relationships/hyperlink" Target="https://agenda.infn.it/event/44943/sessions/32613/#20250626" TargetMode="Externa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slide" Target="slide43.xml"/><Relationship Id="rId7" Type="http://schemas.openxmlformats.org/officeDocument/2006/relationships/slide" Target="slide47.xml"/><Relationship Id="rId2" Type="http://schemas.openxmlformats.org/officeDocument/2006/relationships/slide" Target="slide42.xml"/><Relationship Id="rId1" Type="http://schemas.openxmlformats.org/officeDocument/2006/relationships/slideLayout" Target="../slideLayouts/slideLayout2.xml"/><Relationship Id="rId6" Type="http://schemas.openxmlformats.org/officeDocument/2006/relationships/slide" Target="slide46.xml"/><Relationship Id="rId5" Type="http://schemas.openxmlformats.org/officeDocument/2006/relationships/slide" Target="slide45.xml"/><Relationship Id="rId4" Type="http://schemas.openxmlformats.org/officeDocument/2006/relationships/slide" Target="slide44.xml"/></Relationships>
</file>

<file path=ppt/slides/_rels/slide22.xml.rels><?xml version="1.0" encoding="UTF-8" standalone="yes"?>
<Relationships xmlns="http://schemas.openxmlformats.org/package/2006/relationships"><Relationship Id="rId8" Type="http://schemas.openxmlformats.org/officeDocument/2006/relationships/slide" Target="slide39.xml"/><Relationship Id="rId13" Type="http://schemas.openxmlformats.org/officeDocument/2006/relationships/hyperlink" Target="https://indico.global/event/14242/contributions/122916/attachments/56846/110671/HFCC%20White%20Paper%20for%20ESG.pdf" TargetMode="External"/><Relationship Id="rId3" Type="http://schemas.openxmlformats.org/officeDocument/2006/relationships/hyperlink" Target="https://agenda.infn.it/event/44943/contributions/265700/attachments/137706/208497/ESG%20WG1%20report%20v15.2.pdf" TargetMode="External"/><Relationship Id="rId7" Type="http://schemas.openxmlformats.org/officeDocument/2006/relationships/slide" Target="slide38.xml"/><Relationship Id="rId12" Type="http://schemas.openxmlformats.org/officeDocument/2006/relationships/slide" Target="slide5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37.xml"/><Relationship Id="rId11" Type="http://schemas.openxmlformats.org/officeDocument/2006/relationships/hyperlink" Target="https://indico.cern.ch/event/1439855/contributions/6461648/" TargetMode="External"/><Relationship Id="rId5" Type="http://schemas.openxmlformats.org/officeDocument/2006/relationships/image" Target="../media/image28.png"/><Relationship Id="rId10" Type="http://schemas.openxmlformats.org/officeDocument/2006/relationships/slide" Target="slide40.xml"/><Relationship Id="rId4" Type="http://schemas.openxmlformats.org/officeDocument/2006/relationships/image" Target="../media/image27.png"/><Relationship Id="rId9" Type="http://schemas.openxmlformats.org/officeDocument/2006/relationships/slide" Target="slide41.xml"/><Relationship Id="rId14" Type="http://schemas.openxmlformats.org/officeDocument/2006/relationships/slide" Target="slide53.xml"/></Relationships>
</file>

<file path=ppt/slides/_rels/slide23.xml.rels><?xml version="1.0" encoding="UTF-8" standalone="yes"?>
<Relationships xmlns="http://schemas.openxmlformats.org/package/2006/relationships"><Relationship Id="rId3" Type="http://schemas.openxmlformats.org/officeDocument/2006/relationships/hyperlink" Target="https://indico.cern.ch/event/1439855/contributions/6542430/" TargetMode="External"/><Relationship Id="rId2" Type="http://schemas.openxmlformats.org/officeDocument/2006/relationships/hyperlink" Target="https://agenda.infn.it/event/44943/contributions/265707/" TargetMode="Externa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agenda.infn.it/event/44943/contributions/267517/attachments/137766/207161/ESPP_Venice_Summary_2025.06.27.pdf" TargetMode="Externa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slide" Target="slide5.xml"/><Relationship Id="rId4" Type="http://schemas.openxmlformats.org/officeDocument/2006/relationships/hyperlink" Target="https://agenda.infn.it/event/44943/timetable/#20250623"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agenda.infn.it/event/44943/contributions/268716/" TargetMode="External"/><Relationship Id="rId2" Type="http://schemas.openxmlformats.org/officeDocument/2006/relationships/hyperlink" Target="https://agenda.infn.it/event/44943/contributions/268715/" TargetMode="Externa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1.xml.rels><?xml version="1.0" encoding="UTF-8" standalone="yes"?>
<Relationships xmlns="http://schemas.openxmlformats.org/package/2006/relationships"><Relationship Id="rId3" Type="http://schemas.openxmlformats.org/officeDocument/2006/relationships/hyperlink" Target="https://agenda.infn.it/event/44943/contributions/263359/" TargetMode="External"/><Relationship Id="rId2" Type="http://schemas.openxmlformats.org/officeDocument/2006/relationships/hyperlink" Target="https://agenda.infn.it/event/44943/contributions/263358/" TargetMode="Externa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2.xml.rels><?xml version="1.0" encoding="UTF-8" standalone="yes"?>
<Relationships xmlns="http://schemas.openxmlformats.org/package/2006/relationships"><Relationship Id="rId3" Type="http://schemas.openxmlformats.org/officeDocument/2006/relationships/hyperlink" Target="https://agenda.infn.it/event/44943/contributions/263361/attachments/137560/206780/2025_06_22_Venice.pdf" TargetMode="External"/><Relationship Id="rId2" Type="http://schemas.openxmlformats.org/officeDocument/2006/relationships/hyperlink" Target="https://agenda.infn.it/event/44943/sessions/32607/#20250625" TargetMode="External"/><Relationship Id="rId1" Type="http://schemas.openxmlformats.org/officeDocument/2006/relationships/slideLayout" Target="../slideLayouts/slideLayout2.xml"/><Relationship Id="rId6" Type="http://schemas.openxmlformats.org/officeDocument/2006/relationships/slide" Target="slide17.xml"/><Relationship Id="rId5" Type="http://schemas.openxmlformats.org/officeDocument/2006/relationships/image" Target="../media/image36.png"/><Relationship Id="rId4" Type="http://schemas.openxmlformats.org/officeDocument/2006/relationships/hyperlink" Target="https://agenda.infn.it/event/44943/contributions/263362/attachments/137561/207437/Future_Collider_Comparison.pdf"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agenda.infn.it/event/44943/contributions/263364/attachments/137571/206899/V14_DIACONU_SI_VENICE2025.pdf" TargetMode="External"/><Relationship Id="rId2" Type="http://schemas.openxmlformats.org/officeDocument/2006/relationships/hyperlink" Target="https://agenda.infn.it/event/44943/sessions/32608/#20250625" TargetMode="External"/><Relationship Id="rId1" Type="http://schemas.openxmlformats.org/officeDocument/2006/relationships/slideLayout" Target="../slideLayouts/slideLayout2.xml"/><Relationship Id="rId6" Type="http://schemas.openxmlformats.org/officeDocument/2006/relationships/slide" Target="slide17.xml"/><Relationship Id="rId5" Type="http://schemas.openxmlformats.org/officeDocument/2006/relationships/image" Target="../media/image37.png"/><Relationship Id="rId4" Type="http://schemas.openxmlformats.org/officeDocument/2006/relationships/hyperlink" Target="https://agenda.infn.it/event/44943/contributions/263365/attachments/137555/207155/Dainese_ESPP_Jun2025.pdf"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agenda.infn.it/event/44943/contributions/263367/attachments/137565/206798/Isidori-plenary-slides.pdf" TargetMode="External"/><Relationship Id="rId7" Type="http://schemas.openxmlformats.org/officeDocument/2006/relationships/slide" Target="slide17.xml"/><Relationship Id="rId2" Type="http://schemas.openxmlformats.org/officeDocument/2006/relationships/hyperlink" Target="https://agenda.infn.it/event/44943/sessions/32609/#20250625" TargetMode="Externa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8.png"/><Relationship Id="rId4" Type="http://schemas.openxmlformats.org/officeDocument/2006/relationships/hyperlink" Target="https://agenda.infn.it/event/44943/contributions/263368/attachments/137557/206863/ESPPU206_Venice_MHS.pdf" TargetMode="External"/></Relationships>
</file>

<file path=ppt/slides/_rels/slide35.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hyperlink" Target="https://agenda.infn.it/event/44943/contributions/263483/attachments/137549/206864/Hernandez_VeneziaIntro.pdf" TargetMode="External"/><Relationship Id="rId7" Type="http://schemas.openxmlformats.org/officeDocument/2006/relationships/image" Target="../media/image37.png"/><Relationship Id="rId2" Type="http://schemas.openxmlformats.org/officeDocument/2006/relationships/hyperlink" Target="https://agenda.infn.it/event/44943/sessions/32610/#20250625" TargetMode="Externa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hyperlink" Target="https://agenda.infn.it/event/44943/contributions/263485/attachments/137537/206744/Domcke_ESPP_cosmic_messengers_domcke_v5.pdf" TargetMode="External"/><Relationship Id="rId4" Type="http://schemas.openxmlformats.org/officeDocument/2006/relationships/hyperlink" Target="https://agenda.infn.it/event/44943/contributions/263484/attachments/137558/206868/bolognesi_plenary.pdf"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agenda.infn.it/event/44943/contributions/263088/" TargetMode="External"/><Relationship Id="rId2" Type="http://schemas.openxmlformats.org/officeDocument/2006/relationships/hyperlink" Target="https://agenda.infn.it/event/44943/sessions/32614/#20250626" TargetMode="Externa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image" Target="../media/image40.png"/><Relationship Id="rId4" Type="http://schemas.openxmlformats.org/officeDocument/2006/relationships/hyperlink" Target="https://agenda.infn.it/event/44943/contributions/263090/" TargetMode="External"/></Relationships>
</file>

<file path=ppt/slides/_rels/slide37.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slide" Target="slide22.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slide" Target="slide2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global/event/13796/contributions/121227/attachments/56429/108450/Montgomery%20dpf_2025.02.27.pdf" TargetMode="External"/><Relationship Id="rId2" Type="http://schemas.openxmlformats.org/officeDocument/2006/relationships/slide" Target="slide48.xml"/><Relationship Id="rId1" Type="http://schemas.openxmlformats.org/officeDocument/2006/relationships/slideLayout" Target="../slideLayouts/slideLayout2.xml"/><Relationship Id="rId5" Type="http://schemas.openxmlformats.org/officeDocument/2006/relationships/slide" Target="slide49.xml"/><Relationship Id="rId4" Type="http://schemas.openxmlformats.org/officeDocument/2006/relationships/slide" Target="slide50.xml"/></Relationships>
</file>

<file path=ppt/slides/_rels/slide40.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slide" Target="slide22.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hyperlink" Target="https://agenda.infn.it/event/44943/contributions/265701/attachments/137723/207084/Role-of-national-labs-ESPPU2026.pdf" TargetMode="External"/><Relationship Id="rId1" Type="http://schemas.openxmlformats.org/officeDocument/2006/relationships/slideLayout" Target="../slideLayouts/slideLayout2.xml"/><Relationship Id="rId5" Type="http://schemas.openxmlformats.org/officeDocument/2006/relationships/slide" Target="slide21.xml"/><Relationship Id="rId4" Type="http://schemas.openxmlformats.org/officeDocument/2006/relationships/image" Target="../media/image49.png"/></Relationships>
</file>

<file path=ppt/slides/_rels/slide43.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hyperlink" Target="https://agenda.infn.it/event/44943/contributions/265702/attachments/137729/207093/ESG_WG4_Venice_june-27-2025_karliner.pdf"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hyperlink" Target="https://agenda.infn.it/event/44943/contributions/265705/attachments/137734/207100/WG5_sustainability_ESPP_Venice_2025_06_27.pdf"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hyperlink" Target="https://agenda.infn.it/event/44943/contributions/265703/attachments/137639/207090/Open_Symposium___WG6_report.pdf"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customXml" Target="../ink/ink3.xml"/><Relationship Id="rId18" Type="http://schemas.openxmlformats.org/officeDocument/2006/relationships/image" Target="../media/image510.png"/><Relationship Id="rId3" Type="http://schemas.openxmlformats.org/officeDocument/2006/relationships/hyperlink" Target="https://arxiv.org/pdf/2404.02074" TargetMode="External"/><Relationship Id="rId7" Type="http://schemas.openxmlformats.org/officeDocument/2006/relationships/image" Target="../media/image51.png"/><Relationship Id="rId12" Type="http://schemas.openxmlformats.org/officeDocument/2006/relationships/image" Target="../media/image480.png"/><Relationship Id="rId17" Type="http://schemas.openxmlformats.org/officeDocument/2006/relationships/customXml" Target="../ink/ink5.xml"/><Relationship Id="rId2" Type="http://schemas.openxmlformats.org/officeDocument/2006/relationships/hyperlink" Target="https://agenda.infn.it/event/44943/contributions/265704/attachments/137724/207085/2025_06_27_ESPPU_Symposium_Venice.pdf" TargetMode="External"/><Relationship Id="rId16" Type="http://schemas.openxmlformats.org/officeDocument/2006/relationships/image" Target="../media/image500.png"/><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customXml" Target="../ink/ink2.xml"/><Relationship Id="rId5" Type="http://schemas.openxmlformats.org/officeDocument/2006/relationships/hyperlink" Target="https://indico.cern.ch/event/1439855/contributions/6461451/" TargetMode="External"/><Relationship Id="rId15" Type="http://schemas.openxmlformats.org/officeDocument/2006/relationships/customXml" Target="../ink/ink4.xml"/><Relationship Id="rId10" Type="http://schemas.openxmlformats.org/officeDocument/2006/relationships/image" Target="../media/image470.png"/><Relationship Id="rId19" Type="http://schemas.openxmlformats.org/officeDocument/2006/relationships/slide" Target="slide21.xml"/><Relationship Id="rId4" Type="http://schemas.openxmlformats.org/officeDocument/2006/relationships/hyperlink" Target="https://arxiv.org/abs/2503.19862" TargetMode="External"/><Relationship Id="rId9" Type="http://schemas.openxmlformats.org/officeDocument/2006/relationships/customXml" Target="../ink/ink1.xml"/><Relationship Id="rId14" Type="http://schemas.openxmlformats.org/officeDocument/2006/relationships/image" Target="../media/image490.png"/></Relationships>
</file>

<file path=ppt/slides/_rels/slide47.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hyperlink" Target="https://agenda.infn.it/event/44943/contributions/265706/attachments/137726/207089/2025-05-20_ESG_Input_v3.pptx.pdf"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hyperlink" Target="https://indico.cern.ch/event/1439855/contributions/"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slide" Target="slide22.xml"/></Relationships>
</file>

<file path=ppt/slides/_rels/slide5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slide" Target="slide22.xml"/><Relationship Id="rId4" Type="http://schemas.openxmlformats.org/officeDocument/2006/relationships/image" Target="../media/image61.png"/></Relationships>
</file>

<file path=ppt/slides/_rels/slide5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5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agenda.infn.it/event/44943/contributions/263381/attachments/137435/207226/Slides-Fabiola.pdf" TargetMode="Externa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agenda.infn.it/event/44943/contributions/263382/attachments/137362/206607/OS2.pdf"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30.xml"/><Relationship Id="rId1" Type="http://schemas.openxmlformats.org/officeDocument/2006/relationships/slideLayout" Target="../slideLayouts/slideLayout2.xml"/><Relationship Id="rId4" Type="http://schemas.openxmlformats.org/officeDocument/2006/relationships/slide" Target="slide31.xml"/></Relationships>
</file>

<file path=ppt/slides/_rels/slide9.xml.rels><?xml version="1.0" encoding="UTF-8" standalone="yes"?>
<Relationships xmlns="http://schemas.openxmlformats.org/package/2006/relationships"><Relationship Id="rId3" Type="http://schemas.openxmlformats.org/officeDocument/2006/relationships/hyperlink" Target="https://agenda.infn.it/event/44943/contributions/265315/" TargetMode="External"/><Relationship Id="rId2" Type="http://schemas.openxmlformats.org/officeDocument/2006/relationships/hyperlink" Target="https://agenda.infn.it/event/44943/contributions/265314/"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960E6D37-220F-4466-9FBE-92BE6D4E1130}"/>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FC41477-2591-1D53-F4BB-C3D13614178D}"/>
              </a:ext>
            </a:extLst>
          </p:cNvPr>
          <p:cNvSpPr>
            <a:spLocks noGrp="1"/>
          </p:cNvSpPr>
          <p:nvPr>
            <p:ph type="ctrTitle"/>
          </p:nvPr>
        </p:nvSpPr>
        <p:spPr>
          <a:xfrm>
            <a:off x="851338" y="2601310"/>
            <a:ext cx="10363200" cy="2238701"/>
          </a:xfrm>
        </p:spPr>
        <p:txBody>
          <a:bodyPr/>
          <a:lstStyle/>
          <a:p>
            <a:r>
              <a:rPr lang="en-US" dirty="0"/>
              <a:t>Report from the</a:t>
            </a:r>
            <a:br>
              <a:rPr lang="en-US" dirty="0"/>
            </a:br>
            <a:r>
              <a:rPr lang="en-US" dirty="0"/>
              <a:t>Open Symposium</a:t>
            </a:r>
            <a:br>
              <a:rPr lang="en-US" dirty="0"/>
            </a:br>
            <a:r>
              <a:rPr lang="en-US" dirty="0"/>
              <a:t>European Strategy for Particle Physics </a:t>
            </a:r>
            <a:br>
              <a:rPr lang="en-US" dirty="0"/>
            </a:br>
            <a:r>
              <a:rPr lang="en-US" dirty="0"/>
              <a:t>2026 Update</a:t>
            </a:r>
          </a:p>
        </p:txBody>
      </p:sp>
      <p:sp>
        <p:nvSpPr>
          <p:cNvPr id="3" name="Subtitle 2">
            <a:extLst>
              <a:ext uri="{FF2B5EF4-FFF2-40B4-BE49-F238E27FC236}">
                <a16:creationId xmlns:a16="http://schemas.microsoft.com/office/drawing/2014/main" id="{82D0220B-4C95-80AD-28AD-4C1367A56F51}"/>
              </a:ext>
            </a:extLst>
          </p:cNvPr>
          <p:cNvSpPr>
            <a:spLocks noGrp="1"/>
          </p:cNvSpPr>
          <p:nvPr>
            <p:ph type="subTitle" idx="1"/>
          </p:nvPr>
        </p:nvSpPr>
        <p:spPr>
          <a:xfrm>
            <a:off x="1765738" y="5079783"/>
            <a:ext cx="8534400" cy="1752600"/>
          </a:xfrm>
        </p:spPr>
        <p:txBody>
          <a:bodyPr/>
          <a:lstStyle/>
          <a:p>
            <a:r>
              <a:rPr lang="en-US" dirty="0"/>
              <a:t>Mike Tuts</a:t>
            </a:r>
          </a:p>
          <a:p>
            <a:r>
              <a:rPr lang="en-US" dirty="0"/>
              <a:t>DPF </a:t>
            </a:r>
          </a:p>
          <a:p>
            <a:r>
              <a:rPr lang="en-US" dirty="0"/>
              <a:t>July 31, 2025</a:t>
            </a:r>
          </a:p>
          <a:p>
            <a:endParaRPr lang="en-US" dirty="0"/>
          </a:p>
        </p:txBody>
      </p:sp>
      <p:pic>
        <p:nvPicPr>
          <p:cNvPr id="5" name="Picture 4">
            <a:extLst>
              <a:ext uri="{FF2B5EF4-FFF2-40B4-BE49-F238E27FC236}">
                <a16:creationId xmlns:a16="http://schemas.microsoft.com/office/drawing/2014/main" id="{9AFDC3FF-A936-37B4-71AE-232AC638CFF2}"/>
              </a:ext>
            </a:extLst>
          </p:cNvPr>
          <p:cNvPicPr>
            <a:picLocks noChangeAspect="1"/>
          </p:cNvPicPr>
          <p:nvPr/>
        </p:nvPicPr>
        <p:blipFill>
          <a:blip r:embed="rId3"/>
          <a:stretch>
            <a:fillRect/>
          </a:stretch>
        </p:blipFill>
        <p:spPr>
          <a:xfrm>
            <a:off x="3616091" y="0"/>
            <a:ext cx="4676037" cy="2530059"/>
          </a:xfrm>
          <a:prstGeom prst="rect">
            <a:avLst/>
          </a:prstGeom>
        </p:spPr>
      </p:pic>
    </p:spTree>
    <p:extLst>
      <p:ext uri="{BB962C8B-B14F-4D97-AF65-F5344CB8AC3E}">
        <p14:creationId xmlns:p14="http://schemas.microsoft.com/office/powerpoint/2010/main" val="20225623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4580E7-312E-C11B-A290-755C7952F7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EC33BD-3EC1-7C2B-F4C0-A8830E440961}"/>
              </a:ext>
            </a:extLst>
          </p:cNvPr>
          <p:cNvSpPr>
            <a:spLocks noGrp="1"/>
          </p:cNvSpPr>
          <p:nvPr>
            <p:ph type="title"/>
          </p:nvPr>
        </p:nvSpPr>
        <p:spPr/>
        <p:txBody>
          <a:bodyPr/>
          <a:lstStyle/>
          <a:p>
            <a:r>
              <a:rPr lang="en-US" dirty="0"/>
              <a:t>Large Scale Accelerator Projects at CERN</a:t>
            </a:r>
          </a:p>
        </p:txBody>
      </p:sp>
      <p:sp>
        <p:nvSpPr>
          <p:cNvPr id="3" name="Content Placeholder 2">
            <a:extLst>
              <a:ext uri="{FF2B5EF4-FFF2-40B4-BE49-F238E27FC236}">
                <a16:creationId xmlns:a16="http://schemas.microsoft.com/office/drawing/2014/main" id="{B86E7D3D-F76B-1B11-356A-603E7876194D}"/>
              </a:ext>
            </a:extLst>
          </p:cNvPr>
          <p:cNvSpPr>
            <a:spLocks noGrp="1"/>
          </p:cNvSpPr>
          <p:nvPr>
            <p:ph idx="1"/>
          </p:nvPr>
        </p:nvSpPr>
        <p:spPr>
          <a:xfrm>
            <a:off x="134912" y="1126541"/>
            <a:ext cx="7733090" cy="5198059"/>
          </a:xfrm>
        </p:spPr>
        <p:txBody>
          <a:bodyPr/>
          <a:lstStyle/>
          <a:p>
            <a:r>
              <a:rPr lang="en-US" sz="2800" dirty="0">
                <a:hlinkClick r:id="rId2"/>
              </a:rPr>
              <a:t>A linear Collider at CERN</a:t>
            </a:r>
            <a:r>
              <a:rPr lang="en-US" sz="2800" dirty="0"/>
              <a:t> (Steiner Stapnes)</a:t>
            </a:r>
          </a:p>
          <a:p>
            <a:pPr lvl="1"/>
            <a:r>
              <a:rPr lang="en-US" dirty="0"/>
              <a:t>A Linear Collider at CERN has a very attractive and broad physics </a:t>
            </a:r>
            <a:r>
              <a:rPr lang="en-US" dirty="0" err="1"/>
              <a:t>programme</a:t>
            </a:r>
            <a:r>
              <a:rPr lang="en-US" dirty="0"/>
              <a:t> and is a very flexible facility</a:t>
            </a:r>
          </a:p>
          <a:p>
            <a:pPr lvl="1"/>
            <a:r>
              <a:rPr lang="en-US" dirty="0">
                <a:highlight>
                  <a:srgbClr val="FFFF00"/>
                </a:highlight>
              </a:rPr>
              <a:t>A Linear Collider as a staged project can be implemented at 7-9 BCHF for the first stage</a:t>
            </a:r>
          </a:p>
          <a:p>
            <a:pPr lvl="1"/>
            <a:r>
              <a:rPr lang="en-US" dirty="0"/>
              <a:t>Upgrading to - at least - 550 GeV is possible, to be implemented taking into account physics and resources as the </a:t>
            </a:r>
            <a:r>
              <a:rPr lang="en-US" dirty="0" err="1"/>
              <a:t>programme</a:t>
            </a:r>
            <a:r>
              <a:rPr lang="en-US" dirty="0"/>
              <a:t> and field evolve</a:t>
            </a:r>
          </a:p>
          <a:p>
            <a:pPr lvl="1"/>
            <a:r>
              <a:rPr lang="en-US" dirty="0">
                <a:highlight>
                  <a:srgbClr val="FFFF00"/>
                </a:highlight>
              </a:rPr>
              <a:t>A ~3 year </a:t>
            </a:r>
            <a:r>
              <a:rPr lang="en-US" dirty="0" err="1">
                <a:highlight>
                  <a:srgbClr val="FFFF00"/>
                </a:highlight>
              </a:rPr>
              <a:t>programme</a:t>
            </a:r>
            <a:r>
              <a:rPr lang="en-US" dirty="0">
                <a:highlight>
                  <a:srgbClr val="FFFF00"/>
                </a:highlight>
              </a:rPr>
              <a:t> is suggested to establish a LC baseline, building on and extending existing international collaborative R&amp;D</a:t>
            </a:r>
            <a:r>
              <a:rPr lang="en-US" dirty="0"/>
              <a:t> </a:t>
            </a:r>
          </a:p>
          <a:p>
            <a:pPr lvl="1"/>
            <a:r>
              <a:rPr lang="en-US" dirty="0"/>
              <a:t>An LC can be completed in parallel with the HL LHC </a:t>
            </a:r>
            <a:r>
              <a:rPr lang="en-US" dirty="0" err="1"/>
              <a:t>programme</a:t>
            </a:r>
            <a:r>
              <a:rPr lang="en-US" dirty="0"/>
              <a:t> (to the extent resources allow) </a:t>
            </a:r>
          </a:p>
          <a:p>
            <a:pPr lvl="1"/>
            <a:r>
              <a:rPr lang="en-US" dirty="0"/>
              <a:t>There are many opportunities for international support (technology and capabilities) in the preparation phases and during a potential construction </a:t>
            </a:r>
          </a:p>
        </p:txBody>
      </p:sp>
      <p:sp>
        <p:nvSpPr>
          <p:cNvPr id="4" name="Date Placeholder 3">
            <a:extLst>
              <a:ext uri="{FF2B5EF4-FFF2-40B4-BE49-F238E27FC236}">
                <a16:creationId xmlns:a16="http://schemas.microsoft.com/office/drawing/2014/main" id="{6405E810-B520-457A-8A3F-169D4FFDB6F9}"/>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6979F7EE-3291-92C7-1D49-5926785EB6F7}"/>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D8026F24-294B-311D-DE6D-276D8C340194}"/>
              </a:ext>
            </a:extLst>
          </p:cNvPr>
          <p:cNvSpPr>
            <a:spLocks noGrp="1"/>
          </p:cNvSpPr>
          <p:nvPr>
            <p:ph type="sldNum" sz="quarter" idx="12"/>
          </p:nvPr>
        </p:nvSpPr>
        <p:spPr/>
        <p:txBody>
          <a:bodyPr/>
          <a:lstStyle/>
          <a:p>
            <a:fld id="{45998CA1-9168-4BC8-9DFE-73B2EA9CCF4C}" type="slidenum">
              <a:rPr lang="en-US" altLang="en-US" smtClean="0"/>
              <a:pPr/>
              <a:t>10</a:t>
            </a:fld>
            <a:endParaRPr lang="en-US" altLang="en-US"/>
          </a:p>
        </p:txBody>
      </p:sp>
      <p:sp>
        <p:nvSpPr>
          <p:cNvPr id="7" name="TextBox 6">
            <a:extLst>
              <a:ext uri="{FF2B5EF4-FFF2-40B4-BE49-F238E27FC236}">
                <a16:creationId xmlns:a16="http://schemas.microsoft.com/office/drawing/2014/main" id="{94D3CFB6-B7E2-FA91-2455-CD4F1CDEE8E9}"/>
              </a:ext>
            </a:extLst>
          </p:cNvPr>
          <p:cNvSpPr txBox="1"/>
          <p:nvPr/>
        </p:nvSpPr>
        <p:spPr>
          <a:xfrm>
            <a:off x="11202627" y="-2233"/>
            <a:ext cx="989373" cy="461665"/>
          </a:xfrm>
          <a:prstGeom prst="rect">
            <a:avLst/>
          </a:prstGeom>
          <a:solidFill>
            <a:schemeClr val="accent2">
              <a:lumMod val="40000"/>
              <a:lumOff val="60000"/>
            </a:schemeClr>
          </a:solidFill>
        </p:spPr>
        <p:txBody>
          <a:bodyPr wrap="none" rtlCol="0">
            <a:spAutoFit/>
          </a:bodyPr>
          <a:lstStyle/>
          <a:p>
            <a:r>
              <a:rPr lang="en-US" dirty="0"/>
              <a:t>Day 2</a:t>
            </a:r>
          </a:p>
        </p:txBody>
      </p:sp>
      <p:pic>
        <p:nvPicPr>
          <p:cNvPr id="9" name="Picture 8">
            <a:extLst>
              <a:ext uri="{FF2B5EF4-FFF2-40B4-BE49-F238E27FC236}">
                <a16:creationId xmlns:a16="http://schemas.microsoft.com/office/drawing/2014/main" id="{87D9B5C7-89D2-05F9-95B6-71FF9A161409}"/>
              </a:ext>
            </a:extLst>
          </p:cNvPr>
          <p:cNvPicPr>
            <a:picLocks noChangeAspect="1"/>
          </p:cNvPicPr>
          <p:nvPr/>
        </p:nvPicPr>
        <p:blipFill>
          <a:blip r:embed="rId3"/>
          <a:stretch>
            <a:fillRect/>
          </a:stretch>
        </p:blipFill>
        <p:spPr>
          <a:xfrm>
            <a:off x="7868001" y="1584960"/>
            <a:ext cx="4189088" cy="1934870"/>
          </a:xfrm>
          <a:prstGeom prst="rect">
            <a:avLst/>
          </a:prstGeom>
        </p:spPr>
      </p:pic>
      <p:pic>
        <p:nvPicPr>
          <p:cNvPr id="11" name="Picture 10">
            <a:extLst>
              <a:ext uri="{FF2B5EF4-FFF2-40B4-BE49-F238E27FC236}">
                <a16:creationId xmlns:a16="http://schemas.microsoft.com/office/drawing/2014/main" id="{803A4B25-96BA-72EA-1CCA-D1A10CD4B255}"/>
              </a:ext>
            </a:extLst>
          </p:cNvPr>
          <p:cNvPicPr>
            <a:picLocks noChangeAspect="1"/>
          </p:cNvPicPr>
          <p:nvPr/>
        </p:nvPicPr>
        <p:blipFill>
          <a:blip r:embed="rId4"/>
          <a:stretch>
            <a:fillRect/>
          </a:stretch>
        </p:blipFill>
        <p:spPr>
          <a:xfrm>
            <a:off x="7654511" y="3647376"/>
            <a:ext cx="2693836" cy="1843569"/>
          </a:xfrm>
          <a:prstGeom prst="rect">
            <a:avLst/>
          </a:prstGeom>
        </p:spPr>
      </p:pic>
      <p:pic>
        <p:nvPicPr>
          <p:cNvPr id="13" name="Picture 12">
            <a:extLst>
              <a:ext uri="{FF2B5EF4-FFF2-40B4-BE49-F238E27FC236}">
                <a16:creationId xmlns:a16="http://schemas.microsoft.com/office/drawing/2014/main" id="{BEEF9BF6-23E7-8B30-1BE4-186348A61463}"/>
              </a:ext>
            </a:extLst>
          </p:cNvPr>
          <p:cNvPicPr>
            <a:picLocks noChangeAspect="1"/>
          </p:cNvPicPr>
          <p:nvPr/>
        </p:nvPicPr>
        <p:blipFill>
          <a:blip r:embed="rId5"/>
          <a:stretch>
            <a:fillRect/>
          </a:stretch>
        </p:blipFill>
        <p:spPr>
          <a:xfrm>
            <a:off x="9962545" y="4883577"/>
            <a:ext cx="2152761" cy="1846376"/>
          </a:xfrm>
          <a:prstGeom prst="rect">
            <a:avLst/>
          </a:prstGeom>
        </p:spPr>
      </p:pic>
    </p:spTree>
    <p:extLst>
      <p:ext uri="{BB962C8B-B14F-4D97-AF65-F5344CB8AC3E}">
        <p14:creationId xmlns:p14="http://schemas.microsoft.com/office/powerpoint/2010/main" val="991108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A3426-8441-10AB-8E91-48A37863728E}"/>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6F868DF6-3107-4233-E11C-FE413ECC99A1}"/>
              </a:ext>
            </a:extLst>
          </p:cNvPr>
          <p:cNvPicPr>
            <a:picLocks noChangeAspect="1"/>
          </p:cNvPicPr>
          <p:nvPr/>
        </p:nvPicPr>
        <p:blipFill>
          <a:blip r:embed="rId2"/>
          <a:stretch>
            <a:fillRect/>
          </a:stretch>
        </p:blipFill>
        <p:spPr>
          <a:xfrm>
            <a:off x="8599460" y="4145280"/>
            <a:ext cx="3496454" cy="2423796"/>
          </a:xfrm>
          <a:prstGeom prst="rect">
            <a:avLst/>
          </a:prstGeom>
        </p:spPr>
      </p:pic>
      <p:sp>
        <p:nvSpPr>
          <p:cNvPr id="2" name="Title 1">
            <a:extLst>
              <a:ext uri="{FF2B5EF4-FFF2-40B4-BE49-F238E27FC236}">
                <a16:creationId xmlns:a16="http://schemas.microsoft.com/office/drawing/2014/main" id="{6E9C6B83-A840-0CC1-A45C-517C35BA9EB7}"/>
              </a:ext>
            </a:extLst>
          </p:cNvPr>
          <p:cNvSpPr>
            <a:spLocks noGrp="1"/>
          </p:cNvSpPr>
          <p:nvPr>
            <p:ph type="title"/>
          </p:nvPr>
        </p:nvSpPr>
        <p:spPr/>
        <p:txBody>
          <a:bodyPr/>
          <a:lstStyle/>
          <a:p>
            <a:r>
              <a:rPr lang="en-US" dirty="0"/>
              <a:t>Large Scale Accelerator Projects at CERN</a:t>
            </a:r>
          </a:p>
        </p:txBody>
      </p:sp>
      <p:sp>
        <p:nvSpPr>
          <p:cNvPr id="3" name="Content Placeholder 2">
            <a:extLst>
              <a:ext uri="{FF2B5EF4-FFF2-40B4-BE49-F238E27FC236}">
                <a16:creationId xmlns:a16="http://schemas.microsoft.com/office/drawing/2014/main" id="{AC8AC25B-8965-7503-F0B7-DD10BB4462B2}"/>
              </a:ext>
            </a:extLst>
          </p:cNvPr>
          <p:cNvSpPr>
            <a:spLocks noGrp="1"/>
          </p:cNvSpPr>
          <p:nvPr>
            <p:ph idx="1"/>
          </p:nvPr>
        </p:nvSpPr>
        <p:spPr>
          <a:xfrm>
            <a:off x="137410" y="1066800"/>
            <a:ext cx="8737600" cy="5318760"/>
          </a:xfrm>
        </p:spPr>
        <p:txBody>
          <a:bodyPr/>
          <a:lstStyle/>
          <a:p>
            <a:r>
              <a:rPr lang="en-US" dirty="0">
                <a:hlinkClick r:id="rId3"/>
              </a:rPr>
              <a:t>LEP3</a:t>
            </a:r>
            <a:r>
              <a:rPr lang="en-US" dirty="0"/>
              <a:t> (Jim Virdee) – an intermediate step to a flagship project </a:t>
            </a:r>
          </a:p>
          <a:p>
            <a:pPr lvl="1"/>
            <a:r>
              <a:rPr lang="en-US" sz="1600" dirty="0">
                <a:highlight>
                  <a:srgbClr val="FFFF00"/>
                </a:highlight>
              </a:rPr>
              <a:t>If FCC is deemed to be not feasible financially</a:t>
            </a:r>
            <a:r>
              <a:rPr lang="en-US" sz="1600" dirty="0"/>
              <a:t>, then the intermediate solution </a:t>
            </a:r>
            <a:r>
              <a:rPr lang="en-US" sz="1600" dirty="0" err="1"/>
              <a:t>en</a:t>
            </a:r>
            <a:r>
              <a:rPr lang="en-US" sz="1600" dirty="0"/>
              <a:t>-route to the next collider that will probe √ ŝ ~10 TeV must be significantly less costly than the FCC-ee – LEP3 cost ~3.8B</a:t>
            </a:r>
          </a:p>
          <a:p>
            <a:pPr lvl="1"/>
            <a:r>
              <a:rPr lang="en-US" sz="1600" dirty="0"/>
              <a:t>LEP3 reasonable backup solution: Compared to the linear </a:t>
            </a:r>
            <a:r>
              <a:rPr lang="en-US" sz="1600" dirty="0" err="1"/>
              <a:t>e+e</a:t>
            </a:r>
            <a:r>
              <a:rPr lang="en-US" sz="1600" dirty="0"/>
              <a:t>− colliders proposed, LEP3 provides similar luminosity for ZH production, higher luminosity at lower energies and options for multiple experiments, all at a much lower cost</a:t>
            </a:r>
          </a:p>
          <a:p>
            <a:pPr lvl="1"/>
            <a:r>
              <a:rPr lang="en-US" sz="1600" dirty="0">
                <a:highlight>
                  <a:srgbClr val="FFFF00"/>
                </a:highlight>
              </a:rPr>
              <a:t>Leaves room (time, budget, resources) for further development of THE machine that can probe directly the energy frontier at a √ŝ ~ 10 times LHC</a:t>
            </a:r>
          </a:p>
          <a:p>
            <a:pPr lvl="1"/>
            <a:r>
              <a:rPr lang="en-US" sz="1600" dirty="0"/>
              <a:t>A real strategy for Europe, when resorting to such a plan “B” MUST include a long-term plan beyond LEP3, as well</a:t>
            </a:r>
          </a:p>
          <a:p>
            <a:r>
              <a:rPr lang="en-US" dirty="0" err="1">
                <a:hlinkClick r:id="rId4"/>
              </a:rPr>
              <a:t>LHeC</a:t>
            </a:r>
            <a:r>
              <a:rPr lang="en-US" dirty="0"/>
              <a:t> (Jorgen D’Hondt) – an intermediate step to a flagship project</a:t>
            </a:r>
          </a:p>
          <a:p>
            <a:pPr lvl="1"/>
            <a:r>
              <a:rPr lang="en-US" sz="1600" dirty="0">
                <a:highlight>
                  <a:srgbClr val="FFFF00"/>
                </a:highlight>
              </a:rPr>
              <a:t>A high-energy, high-luminosity electron-proton collider at the LHC is an impactful alternative collider with excellent results in the Higgs, EW, top quark and QCD sectors on an interesting timeline</a:t>
            </a:r>
          </a:p>
          <a:p>
            <a:pPr lvl="1"/>
            <a:r>
              <a:rPr lang="en-US" sz="1600" dirty="0" err="1"/>
              <a:t>LHeC</a:t>
            </a:r>
            <a:r>
              <a:rPr lang="en-US" sz="1600" dirty="0"/>
              <a:t> boosts the scientific return of the LHC, and is essential for any future high energy hadron-collider program</a:t>
            </a:r>
          </a:p>
          <a:p>
            <a:pPr lvl="1"/>
            <a:r>
              <a:rPr lang="en-US" sz="1600" dirty="0"/>
              <a:t>To achieve the best physics for the least power, the Energy Recovery Linac technology is to be further developed to enable such an electron-proton collider.</a:t>
            </a:r>
          </a:p>
        </p:txBody>
      </p:sp>
      <p:sp>
        <p:nvSpPr>
          <p:cNvPr id="4" name="Date Placeholder 3">
            <a:extLst>
              <a:ext uri="{FF2B5EF4-FFF2-40B4-BE49-F238E27FC236}">
                <a16:creationId xmlns:a16="http://schemas.microsoft.com/office/drawing/2014/main" id="{AB7B3B23-AEAA-3C98-C5E3-95B4A6F0C209}"/>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319CF2C9-4BDB-86A2-7510-905F9BC1E720}"/>
              </a:ext>
            </a:extLst>
          </p:cNvPr>
          <p:cNvSpPr>
            <a:spLocks noGrp="1"/>
          </p:cNvSpPr>
          <p:nvPr>
            <p:ph type="ftr" sz="quarter" idx="11"/>
          </p:nvPr>
        </p:nvSpPr>
        <p:spPr/>
        <p:txBody>
          <a:bodyPr/>
          <a:lstStyle/>
          <a:p>
            <a:pPr>
              <a:defRPr/>
            </a:pPr>
            <a:r>
              <a:rPr lang="en-US" dirty="0"/>
              <a:t>Report on Venice ESPP Symposium </a:t>
            </a:r>
          </a:p>
        </p:txBody>
      </p:sp>
      <p:sp>
        <p:nvSpPr>
          <p:cNvPr id="6" name="Slide Number Placeholder 5">
            <a:extLst>
              <a:ext uri="{FF2B5EF4-FFF2-40B4-BE49-F238E27FC236}">
                <a16:creationId xmlns:a16="http://schemas.microsoft.com/office/drawing/2014/main" id="{01079DB4-2546-15DF-3E87-E54F93659DD4}"/>
              </a:ext>
            </a:extLst>
          </p:cNvPr>
          <p:cNvSpPr>
            <a:spLocks noGrp="1"/>
          </p:cNvSpPr>
          <p:nvPr>
            <p:ph type="sldNum" sz="quarter" idx="12"/>
          </p:nvPr>
        </p:nvSpPr>
        <p:spPr/>
        <p:txBody>
          <a:bodyPr/>
          <a:lstStyle/>
          <a:p>
            <a:fld id="{45998CA1-9168-4BC8-9DFE-73B2EA9CCF4C}" type="slidenum">
              <a:rPr lang="en-US" altLang="en-US" smtClean="0"/>
              <a:pPr/>
              <a:t>11</a:t>
            </a:fld>
            <a:endParaRPr lang="en-US" altLang="en-US"/>
          </a:p>
        </p:txBody>
      </p:sp>
      <p:sp>
        <p:nvSpPr>
          <p:cNvPr id="7" name="TextBox 6">
            <a:extLst>
              <a:ext uri="{FF2B5EF4-FFF2-40B4-BE49-F238E27FC236}">
                <a16:creationId xmlns:a16="http://schemas.microsoft.com/office/drawing/2014/main" id="{A63E8923-64EB-A500-E6C6-E2B82B5D3393}"/>
              </a:ext>
            </a:extLst>
          </p:cNvPr>
          <p:cNvSpPr txBox="1"/>
          <p:nvPr/>
        </p:nvSpPr>
        <p:spPr>
          <a:xfrm>
            <a:off x="11202627" y="-2233"/>
            <a:ext cx="989373" cy="461665"/>
          </a:xfrm>
          <a:prstGeom prst="rect">
            <a:avLst/>
          </a:prstGeom>
          <a:solidFill>
            <a:schemeClr val="accent2">
              <a:lumMod val="40000"/>
              <a:lumOff val="60000"/>
            </a:schemeClr>
          </a:solidFill>
        </p:spPr>
        <p:txBody>
          <a:bodyPr wrap="none" rtlCol="0">
            <a:spAutoFit/>
          </a:bodyPr>
          <a:lstStyle/>
          <a:p>
            <a:r>
              <a:rPr lang="en-US" dirty="0"/>
              <a:t>Day 2</a:t>
            </a:r>
          </a:p>
        </p:txBody>
      </p:sp>
      <p:pic>
        <p:nvPicPr>
          <p:cNvPr id="9" name="Picture 8">
            <a:extLst>
              <a:ext uri="{FF2B5EF4-FFF2-40B4-BE49-F238E27FC236}">
                <a16:creationId xmlns:a16="http://schemas.microsoft.com/office/drawing/2014/main" id="{C5974A72-5D65-8A6A-36C9-46279C7C4CA9}"/>
              </a:ext>
            </a:extLst>
          </p:cNvPr>
          <p:cNvPicPr>
            <a:picLocks noChangeAspect="1"/>
          </p:cNvPicPr>
          <p:nvPr/>
        </p:nvPicPr>
        <p:blipFill>
          <a:blip r:embed="rId5"/>
          <a:stretch>
            <a:fillRect/>
          </a:stretch>
        </p:blipFill>
        <p:spPr>
          <a:xfrm>
            <a:off x="9155344" y="1322033"/>
            <a:ext cx="2742608" cy="2350805"/>
          </a:xfrm>
          <a:prstGeom prst="rect">
            <a:avLst/>
          </a:prstGeom>
        </p:spPr>
      </p:pic>
    </p:spTree>
    <p:extLst>
      <p:ext uri="{BB962C8B-B14F-4D97-AF65-F5344CB8AC3E}">
        <p14:creationId xmlns:p14="http://schemas.microsoft.com/office/powerpoint/2010/main" val="314199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00AC90-2048-5E1F-95DA-4456440C6E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C7CCCA-773A-F3EB-083E-4BEB9440418F}"/>
              </a:ext>
            </a:extLst>
          </p:cNvPr>
          <p:cNvSpPr>
            <a:spLocks noGrp="1"/>
          </p:cNvSpPr>
          <p:nvPr>
            <p:ph type="title"/>
          </p:nvPr>
        </p:nvSpPr>
        <p:spPr/>
        <p:txBody>
          <a:bodyPr/>
          <a:lstStyle/>
          <a:p>
            <a:r>
              <a:rPr lang="en-US" dirty="0"/>
              <a:t>Large Scale Accelerator Projects at CERN</a:t>
            </a:r>
          </a:p>
        </p:txBody>
      </p:sp>
      <p:sp>
        <p:nvSpPr>
          <p:cNvPr id="3" name="Content Placeholder 2">
            <a:extLst>
              <a:ext uri="{FF2B5EF4-FFF2-40B4-BE49-F238E27FC236}">
                <a16:creationId xmlns:a16="http://schemas.microsoft.com/office/drawing/2014/main" id="{7DBDC06A-814C-5CD4-9E30-F903D441C5A3}"/>
              </a:ext>
            </a:extLst>
          </p:cNvPr>
          <p:cNvSpPr>
            <a:spLocks noGrp="1"/>
          </p:cNvSpPr>
          <p:nvPr>
            <p:ph idx="1"/>
          </p:nvPr>
        </p:nvSpPr>
        <p:spPr>
          <a:xfrm>
            <a:off x="137409" y="1066800"/>
            <a:ext cx="9753351" cy="5502276"/>
          </a:xfrm>
        </p:spPr>
        <p:txBody>
          <a:bodyPr/>
          <a:lstStyle/>
          <a:p>
            <a:r>
              <a:rPr lang="en-US" dirty="0">
                <a:hlinkClick r:id="rId2"/>
              </a:rPr>
              <a:t>Muon Collider</a:t>
            </a:r>
            <a:r>
              <a:rPr lang="en-US" dirty="0"/>
              <a:t> (Daniel Schulte)</a:t>
            </a:r>
          </a:p>
          <a:p>
            <a:pPr lvl="1"/>
            <a:r>
              <a:rPr lang="en-US" spc="-1" dirty="0">
                <a:solidFill>
                  <a:srgbClr val="000000"/>
                </a:solidFill>
                <a:latin typeface="Calibri" panose="020F0502020204030204" pitchFamily="34" charset="0"/>
                <a:cs typeface="Calibri" panose="020F0502020204030204" pitchFamily="34" charset="0"/>
              </a:rPr>
              <a:t>Excellent technical progress has been made, in spite of resource limitations</a:t>
            </a:r>
          </a:p>
          <a:p>
            <a:pPr lvl="2"/>
            <a:r>
              <a:rPr lang="en-US" dirty="0"/>
              <a:t>Supported by review committees from LDG, MuCol, and International Advisory Committee reviews</a:t>
            </a:r>
          </a:p>
          <a:p>
            <a:pPr lvl="1"/>
            <a:r>
              <a:rPr lang="en-US" dirty="0"/>
              <a:t>IAC review (last week):</a:t>
            </a:r>
          </a:p>
          <a:p>
            <a:pPr lvl="2"/>
            <a:r>
              <a:rPr lang="en-US" dirty="0"/>
              <a:t>During its current IMCC review, the IAC was highly impressed by the </a:t>
            </a:r>
            <a:r>
              <a:rPr lang="en-US" dirty="0">
                <a:highlight>
                  <a:srgbClr val="FFFF00"/>
                </a:highlight>
              </a:rPr>
              <a:t>significant progress </a:t>
            </a:r>
            <a:r>
              <a:rPr lang="en-US" dirty="0"/>
              <a:t>and the </a:t>
            </a:r>
            <a:r>
              <a:rPr lang="en-US" dirty="0">
                <a:highlight>
                  <a:srgbClr val="FFFF00"/>
                </a:highlight>
              </a:rPr>
              <a:t>marked improvement </a:t>
            </a:r>
            <a:r>
              <a:rPr lang="en-US" dirty="0"/>
              <a:t>in the robustness and quality of the studies. The muon collider presents an </a:t>
            </a:r>
            <a:r>
              <a:rPr lang="en-US" dirty="0">
                <a:highlight>
                  <a:srgbClr val="FFFF00"/>
                </a:highlight>
              </a:rPr>
              <a:t>extraordinary technical opportunity</a:t>
            </a:r>
            <a:r>
              <a:rPr lang="en-US" dirty="0"/>
              <a:t>, and encouragingly, </a:t>
            </a:r>
            <a:r>
              <a:rPr lang="en-US" dirty="0">
                <a:highlight>
                  <a:srgbClr val="FFFF00"/>
                </a:highlight>
              </a:rPr>
              <a:t>all major technical challenges are being actively tackled</a:t>
            </a:r>
            <a:r>
              <a:rPr lang="en-US" dirty="0"/>
              <a:t>. In particular, </a:t>
            </a:r>
            <a:r>
              <a:rPr lang="en-US" dirty="0">
                <a:highlight>
                  <a:srgbClr val="FFFF00"/>
                </a:highlight>
              </a:rPr>
              <a:t>launching and supporting a cooling demonstrator and test stands as soon as possible</a:t>
            </a:r>
            <a:r>
              <a:rPr lang="en-US" dirty="0"/>
              <a:t> will be crucial to sustaining this strong momentum.</a:t>
            </a:r>
          </a:p>
          <a:p>
            <a:pPr lvl="1"/>
            <a:r>
              <a:rPr lang="en-US" dirty="0"/>
              <a:t>Now need the support of the ESPPU and others for this global R&amp;D </a:t>
            </a:r>
            <a:r>
              <a:rPr lang="en-US" dirty="0" err="1"/>
              <a:t>programme</a:t>
            </a:r>
            <a:endParaRPr lang="en-US" dirty="0"/>
          </a:p>
          <a:p>
            <a:r>
              <a:rPr lang="en-US" sz="2000" dirty="0">
                <a:hlinkClick r:id="rId3"/>
              </a:rPr>
              <a:t>Linear Collider Vision: future perspectives with advanced technologies</a:t>
            </a:r>
            <a:r>
              <a:rPr lang="en-US" sz="2000" dirty="0"/>
              <a:t> (Jenny List)</a:t>
            </a:r>
          </a:p>
          <a:p>
            <a:pPr lvl="1"/>
            <a:r>
              <a:rPr lang="en-US" sz="1800" dirty="0"/>
              <a:t>We need a new </a:t>
            </a:r>
            <a:r>
              <a:rPr lang="en-US" sz="1800" dirty="0" err="1"/>
              <a:t>e+e</a:t>
            </a:r>
            <a:r>
              <a:rPr lang="en-US" sz="1800" dirty="0"/>
              <a:t>- collider to study the Higgs - now </a:t>
            </a:r>
          </a:p>
          <a:p>
            <a:pPr lvl="1"/>
            <a:r>
              <a:rPr lang="en-US" sz="1800" dirty="0"/>
              <a:t>a Linear Collider has decisive advantages:</a:t>
            </a:r>
            <a:endParaRPr lang="en-US" dirty="0"/>
          </a:p>
          <a:p>
            <a:pPr lvl="2"/>
            <a:r>
              <a:rPr lang="en-US" dirty="0"/>
              <a:t>particle physics: </a:t>
            </a:r>
            <a:r>
              <a:rPr lang="en-US" dirty="0" err="1"/>
              <a:t>polarisation</a:t>
            </a:r>
            <a:r>
              <a:rPr lang="en-US" dirty="0"/>
              <a:t> &amp; high-energy reach</a:t>
            </a:r>
          </a:p>
          <a:p>
            <a:pPr lvl="2"/>
            <a:r>
              <a:rPr lang="en-US" dirty="0"/>
              <a:t>strategically: well-understood technology and staged approach allow fast start; flexible and responsive to future physics developments</a:t>
            </a:r>
          </a:p>
          <a:p>
            <a:pPr lvl="2"/>
            <a:r>
              <a:rPr lang="en-US" dirty="0"/>
              <a:t>technologically: flexible upgrades with advanced accelerator technologies</a:t>
            </a:r>
          </a:p>
          <a:p>
            <a:pPr lvl="2"/>
            <a:r>
              <a:rPr lang="en-US" dirty="0"/>
              <a:t>for the next-to-next step: support R&amp;D towards 10-TeV </a:t>
            </a:r>
            <a:r>
              <a:rPr lang="en-US" dirty="0" err="1"/>
              <a:t>pCM</a:t>
            </a:r>
            <a:r>
              <a:rPr lang="en-US" dirty="0"/>
              <a:t> scale</a:t>
            </a:r>
          </a:p>
          <a:p>
            <a:pPr lvl="2"/>
            <a:endParaRPr lang="en-US" dirty="0"/>
          </a:p>
        </p:txBody>
      </p:sp>
      <p:sp>
        <p:nvSpPr>
          <p:cNvPr id="4" name="Date Placeholder 3">
            <a:extLst>
              <a:ext uri="{FF2B5EF4-FFF2-40B4-BE49-F238E27FC236}">
                <a16:creationId xmlns:a16="http://schemas.microsoft.com/office/drawing/2014/main" id="{981D62F8-18F7-04AB-C840-15A3538087DC}"/>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7E66A76A-FE23-82E1-BC80-A8C443BFA83D}"/>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E49F2782-D7F1-0CA9-3269-ECF82D04A5E5}"/>
              </a:ext>
            </a:extLst>
          </p:cNvPr>
          <p:cNvSpPr>
            <a:spLocks noGrp="1"/>
          </p:cNvSpPr>
          <p:nvPr>
            <p:ph type="sldNum" sz="quarter" idx="12"/>
          </p:nvPr>
        </p:nvSpPr>
        <p:spPr/>
        <p:txBody>
          <a:bodyPr/>
          <a:lstStyle/>
          <a:p>
            <a:fld id="{45998CA1-9168-4BC8-9DFE-73B2EA9CCF4C}" type="slidenum">
              <a:rPr lang="en-US" altLang="en-US" smtClean="0"/>
              <a:pPr/>
              <a:t>12</a:t>
            </a:fld>
            <a:endParaRPr lang="en-US" altLang="en-US"/>
          </a:p>
        </p:txBody>
      </p:sp>
      <p:sp>
        <p:nvSpPr>
          <p:cNvPr id="7" name="TextBox 6">
            <a:extLst>
              <a:ext uri="{FF2B5EF4-FFF2-40B4-BE49-F238E27FC236}">
                <a16:creationId xmlns:a16="http://schemas.microsoft.com/office/drawing/2014/main" id="{4660BAE8-B536-E120-320C-8AC8B72D33E2}"/>
              </a:ext>
            </a:extLst>
          </p:cNvPr>
          <p:cNvSpPr txBox="1"/>
          <p:nvPr/>
        </p:nvSpPr>
        <p:spPr>
          <a:xfrm>
            <a:off x="11202627" y="-2233"/>
            <a:ext cx="989373" cy="461665"/>
          </a:xfrm>
          <a:prstGeom prst="rect">
            <a:avLst/>
          </a:prstGeom>
          <a:solidFill>
            <a:schemeClr val="accent2">
              <a:lumMod val="40000"/>
              <a:lumOff val="60000"/>
            </a:schemeClr>
          </a:solidFill>
        </p:spPr>
        <p:txBody>
          <a:bodyPr wrap="none" rtlCol="0">
            <a:spAutoFit/>
          </a:bodyPr>
          <a:lstStyle/>
          <a:p>
            <a:r>
              <a:rPr lang="en-US" dirty="0"/>
              <a:t>Day 2</a:t>
            </a:r>
          </a:p>
        </p:txBody>
      </p:sp>
      <p:pic>
        <p:nvPicPr>
          <p:cNvPr id="11" name="Picture 10">
            <a:extLst>
              <a:ext uri="{FF2B5EF4-FFF2-40B4-BE49-F238E27FC236}">
                <a16:creationId xmlns:a16="http://schemas.microsoft.com/office/drawing/2014/main" id="{F321C824-5569-D26E-F6A1-F58255590D18}"/>
              </a:ext>
            </a:extLst>
          </p:cNvPr>
          <p:cNvPicPr>
            <a:picLocks noChangeAspect="1"/>
          </p:cNvPicPr>
          <p:nvPr/>
        </p:nvPicPr>
        <p:blipFill>
          <a:blip r:embed="rId4"/>
          <a:stretch>
            <a:fillRect/>
          </a:stretch>
        </p:blipFill>
        <p:spPr>
          <a:xfrm>
            <a:off x="9652000" y="1151466"/>
            <a:ext cx="2475583" cy="2453112"/>
          </a:xfrm>
          <a:prstGeom prst="rect">
            <a:avLst/>
          </a:prstGeom>
        </p:spPr>
      </p:pic>
      <p:pic>
        <p:nvPicPr>
          <p:cNvPr id="13" name="Picture 12">
            <a:extLst>
              <a:ext uri="{FF2B5EF4-FFF2-40B4-BE49-F238E27FC236}">
                <a16:creationId xmlns:a16="http://schemas.microsoft.com/office/drawing/2014/main" id="{1CC454AE-9EF9-361B-9B1A-E2A1C647B7E4}"/>
              </a:ext>
            </a:extLst>
          </p:cNvPr>
          <p:cNvPicPr>
            <a:picLocks noChangeAspect="1"/>
          </p:cNvPicPr>
          <p:nvPr/>
        </p:nvPicPr>
        <p:blipFill>
          <a:blip r:embed="rId5"/>
          <a:stretch>
            <a:fillRect/>
          </a:stretch>
        </p:blipFill>
        <p:spPr>
          <a:xfrm>
            <a:off x="9404474" y="3736350"/>
            <a:ext cx="2323851" cy="3015288"/>
          </a:xfrm>
          <a:prstGeom prst="rect">
            <a:avLst/>
          </a:prstGeom>
        </p:spPr>
      </p:pic>
    </p:spTree>
    <p:extLst>
      <p:ext uri="{BB962C8B-B14F-4D97-AF65-F5344CB8AC3E}">
        <p14:creationId xmlns:p14="http://schemas.microsoft.com/office/powerpoint/2010/main" val="3022785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CF6E4-9754-31B1-D554-74DAD246D674}"/>
              </a:ext>
            </a:extLst>
          </p:cNvPr>
          <p:cNvSpPr>
            <a:spLocks noGrp="1"/>
          </p:cNvSpPr>
          <p:nvPr>
            <p:ph type="title"/>
          </p:nvPr>
        </p:nvSpPr>
        <p:spPr>
          <a:xfrm>
            <a:off x="1828799" y="0"/>
            <a:ext cx="9120249" cy="1066800"/>
          </a:xfrm>
        </p:spPr>
        <p:txBody>
          <a:bodyPr/>
          <a:lstStyle/>
          <a:p>
            <a:r>
              <a:rPr lang="en-US" dirty="0"/>
              <a:t>International Status - China</a:t>
            </a:r>
          </a:p>
        </p:txBody>
      </p:sp>
      <p:sp>
        <p:nvSpPr>
          <p:cNvPr id="3" name="Content Placeholder 2">
            <a:extLst>
              <a:ext uri="{FF2B5EF4-FFF2-40B4-BE49-F238E27FC236}">
                <a16:creationId xmlns:a16="http://schemas.microsoft.com/office/drawing/2014/main" id="{37F4B4A4-F512-D85E-FB2F-5E1C4CF049E9}"/>
              </a:ext>
            </a:extLst>
          </p:cNvPr>
          <p:cNvSpPr>
            <a:spLocks noGrp="1"/>
          </p:cNvSpPr>
          <p:nvPr>
            <p:ph idx="1"/>
          </p:nvPr>
        </p:nvSpPr>
        <p:spPr>
          <a:xfrm>
            <a:off x="251670" y="1166070"/>
            <a:ext cx="11752976" cy="5463330"/>
          </a:xfrm>
        </p:spPr>
        <p:txBody>
          <a:bodyPr/>
          <a:lstStyle/>
          <a:p>
            <a:r>
              <a:rPr lang="en-US" sz="2800" dirty="0">
                <a:hlinkClick r:id="rId2"/>
              </a:rPr>
              <a:t>Status and plans for the realization of the Circular Electron Positron (CEPC) and other large-scale projects in China</a:t>
            </a:r>
            <a:r>
              <a:rPr lang="en-US" sz="2800" dirty="0"/>
              <a:t> (Yifang Wang)</a:t>
            </a:r>
          </a:p>
          <a:p>
            <a:pPr lvl="1"/>
            <a:r>
              <a:rPr lang="en-US" sz="2400" dirty="0"/>
              <a:t>CEPC addresses most pressing &amp; critical science problems in particle </a:t>
            </a:r>
            <a:r>
              <a:rPr lang="en-US" sz="2400" dirty="0" err="1"/>
              <a:t>physics，provides</a:t>
            </a:r>
            <a:r>
              <a:rPr lang="en-US" sz="2400" dirty="0"/>
              <a:t> early Higgs(W,Z) factories to the world HEP community</a:t>
            </a:r>
          </a:p>
          <a:p>
            <a:pPr lvl="1"/>
            <a:r>
              <a:rPr lang="en-US" sz="2400" dirty="0"/>
              <a:t>Accelerator design and technology R&amp;D are reaching maturity, TDR completed, </a:t>
            </a:r>
            <a:r>
              <a:rPr lang="en-US" sz="2400" dirty="0">
                <a:highlight>
                  <a:srgbClr val="FFFF00"/>
                </a:highlight>
              </a:rPr>
              <a:t>ready for construction in ~2 years</a:t>
            </a:r>
          </a:p>
          <a:p>
            <a:pPr lvl="1"/>
            <a:r>
              <a:rPr lang="en-US" sz="2400" dirty="0">
                <a:highlight>
                  <a:srgbClr val="FFFF00"/>
                </a:highlight>
              </a:rPr>
              <a:t>Reference detector TDR is under preparation now, to be completed by mid of this year for the proposal of the 15</a:t>
            </a:r>
            <a:r>
              <a:rPr lang="en-US" sz="2400" baseline="30000" dirty="0">
                <a:highlight>
                  <a:srgbClr val="FFFF00"/>
                </a:highlight>
              </a:rPr>
              <a:t>th</a:t>
            </a:r>
            <a:r>
              <a:rPr lang="en-US" sz="2400" dirty="0">
                <a:highlight>
                  <a:srgbClr val="FFFF00"/>
                </a:highlight>
              </a:rPr>
              <a:t> 5-year plan</a:t>
            </a:r>
          </a:p>
          <a:p>
            <a:pPr lvl="1"/>
            <a:r>
              <a:rPr lang="en-US" sz="2400" dirty="0"/>
              <a:t>Call for collaborations and proposals once CEPC is (preliminary) approved (~CD0)</a:t>
            </a:r>
          </a:p>
          <a:p>
            <a:pPr lvl="1"/>
            <a:r>
              <a:rPr lang="en-US" sz="2400" dirty="0"/>
              <a:t>We will work with the community to maximize the internationalization of CEPC, and support other projects worldwide</a:t>
            </a:r>
          </a:p>
          <a:p>
            <a:endParaRPr lang="en-US" dirty="0"/>
          </a:p>
          <a:p>
            <a:endParaRPr lang="en-US" dirty="0"/>
          </a:p>
        </p:txBody>
      </p:sp>
      <p:sp>
        <p:nvSpPr>
          <p:cNvPr id="4" name="Date Placeholder 3">
            <a:extLst>
              <a:ext uri="{FF2B5EF4-FFF2-40B4-BE49-F238E27FC236}">
                <a16:creationId xmlns:a16="http://schemas.microsoft.com/office/drawing/2014/main" id="{24DBFADD-225E-DB04-E6D4-4F2EC11D9BAC}"/>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30979291-0C61-2F9D-286C-E10A9E824B38}"/>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DAEF833D-FCC4-1503-945B-E7114A50EE2A}"/>
              </a:ext>
            </a:extLst>
          </p:cNvPr>
          <p:cNvSpPr>
            <a:spLocks noGrp="1"/>
          </p:cNvSpPr>
          <p:nvPr>
            <p:ph type="sldNum" sz="quarter" idx="12"/>
          </p:nvPr>
        </p:nvSpPr>
        <p:spPr/>
        <p:txBody>
          <a:bodyPr/>
          <a:lstStyle/>
          <a:p>
            <a:fld id="{45998CA1-9168-4BC8-9DFE-73B2EA9CCF4C}" type="slidenum">
              <a:rPr lang="en-US" altLang="en-US" smtClean="0"/>
              <a:pPr/>
              <a:t>13</a:t>
            </a:fld>
            <a:endParaRPr lang="en-US" altLang="en-US"/>
          </a:p>
        </p:txBody>
      </p:sp>
      <p:sp>
        <p:nvSpPr>
          <p:cNvPr id="7" name="TextBox 6">
            <a:extLst>
              <a:ext uri="{FF2B5EF4-FFF2-40B4-BE49-F238E27FC236}">
                <a16:creationId xmlns:a16="http://schemas.microsoft.com/office/drawing/2014/main" id="{006E0F3B-83A3-11B6-A879-BE10A9776E94}"/>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2</a:t>
            </a:r>
          </a:p>
        </p:txBody>
      </p:sp>
    </p:spTree>
    <p:extLst>
      <p:ext uri="{BB962C8B-B14F-4D97-AF65-F5344CB8AC3E}">
        <p14:creationId xmlns:p14="http://schemas.microsoft.com/office/powerpoint/2010/main" val="2240700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B68CF-7B6A-08BF-20DA-31A9822CAD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E6BDC7-2983-FBD0-18B4-564DC6D2A9DF}"/>
              </a:ext>
            </a:extLst>
          </p:cNvPr>
          <p:cNvSpPr>
            <a:spLocks noGrp="1"/>
          </p:cNvSpPr>
          <p:nvPr>
            <p:ph type="title"/>
          </p:nvPr>
        </p:nvSpPr>
        <p:spPr>
          <a:xfrm>
            <a:off x="1828799" y="0"/>
            <a:ext cx="9120249" cy="1066800"/>
          </a:xfrm>
        </p:spPr>
        <p:txBody>
          <a:bodyPr/>
          <a:lstStyle/>
          <a:p>
            <a:r>
              <a:rPr lang="en-US" dirty="0"/>
              <a:t>International Status - Japan</a:t>
            </a:r>
          </a:p>
        </p:txBody>
      </p:sp>
      <p:sp>
        <p:nvSpPr>
          <p:cNvPr id="3" name="Content Placeholder 2">
            <a:extLst>
              <a:ext uri="{FF2B5EF4-FFF2-40B4-BE49-F238E27FC236}">
                <a16:creationId xmlns:a16="http://schemas.microsoft.com/office/drawing/2014/main" id="{0DF52170-9FAB-9129-83E6-C58FF44D576C}"/>
              </a:ext>
            </a:extLst>
          </p:cNvPr>
          <p:cNvSpPr>
            <a:spLocks noGrp="1"/>
          </p:cNvSpPr>
          <p:nvPr>
            <p:ph idx="1"/>
          </p:nvPr>
        </p:nvSpPr>
        <p:spPr>
          <a:xfrm>
            <a:off x="251670" y="1166070"/>
            <a:ext cx="11752976" cy="5463330"/>
          </a:xfrm>
        </p:spPr>
        <p:txBody>
          <a:bodyPr/>
          <a:lstStyle/>
          <a:p>
            <a:r>
              <a:rPr lang="en-US" dirty="0">
                <a:hlinkClick r:id="rId2"/>
              </a:rPr>
              <a:t>Status and plans for the realization of the International Linear Collider (ILC) and other large-scale projects in Japan</a:t>
            </a:r>
            <a:r>
              <a:rPr lang="en-US" dirty="0"/>
              <a:t> (Shoji Asai)</a:t>
            </a:r>
          </a:p>
          <a:p>
            <a:pPr lvl="1"/>
            <a:r>
              <a:rPr lang="en-US" dirty="0"/>
              <a:t>We have Diversity in Science Program / Application: </a:t>
            </a:r>
            <a:r>
              <a:rPr lang="en-US" dirty="0" err="1"/>
              <a:t>SuperKEKB</a:t>
            </a:r>
            <a:r>
              <a:rPr lang="en-US" dirty="0"/>
              <a:t>/Belle II recorded the highest Luminosity; J-PARC for neutrino achieves 900kW. Construction of Hyper-K &amp; power UG are on going; we aim to start at 2028 (budget / schedule); MLF 1MW achieved; Quantum is also important field</a:t>
            </a:r>
          </a:p>
          <a:p>
            <a:pPr lvl="1"/>
            <a:r>
              <a:rPr lang="en-US" dirty="0">
                <a:highlight>
                  <a:srgbClr val="FFFF00"/>
                </a:highlight>
              </a:rPr>
              <a:t>KEK/IDT/ILC-JAPAN collaborate tightly to make leading efforts to realize the ILC as global project</a:t>
            </a:r>
          </a:p>
          <a:p>
            <a:pPr lvl="1"/>
            <a:r>
              <a:rPr lang="en-US" dirty="0">
                <a:highlight>
                  <a:srgbClr val="FFFF00"/>
                </a:highlight>
              </a:rPr>
              <a:t>ILC Technology Network (ITN) is on-going </a:t>
            </a:r>
            <a:r>
              <a:rPr lang="en-US" dirty="0"/>
              <a:t>/ OPEN discussion for global collaboration</a:t>
            </a:r>
          </a:p>
          <a:p>
            <a:pPr lvl="1"/>
            <a:r>
              <a:rPr lang="en-US" dirty="0"/>
              <a:t>The following issues to be considered for the overall timescale of ILC</a:t>
            </a:r>
          </a:p>
          <a:p>
            <a:pPr lvl="2"/>
            <a:r>
              <a:rPr lang="en-US" dirty="0"/>
              <a:t>ITN work packages are for two to four years</a:t>
            </a:r>
          </a:p>
          <a:p>
            <a:pPr lvl="2"/>
            <a:r>
              <a:rPr lang="en-US" dirty="0"/>
              <a:t>Given ITN, the preparatory phase could be less than what was considered for the Pre-lab proposal, i.e. four years, for the accelerator and site related work</a:t>
            </a:r>
          </a:p>
          <a:p>
            <a:pPr lvl="2"/>
            <a:r>
              <a:rPr lang="en-US" dirty="0"/>
              <a:t>MEXT funding </a:t>
            </a:r>
            <a:r>
              <a:rPr lang="en-US" dirty="0" err="1"/>
              <a:t>programme</a:t>
            </a:r>
            <a:r>
              <a:rPr lang="en-US" dirty="0"/>
              <a:t> for the accelerator R&amp;D is planned for five years</a:t>
            </a:r>
          </a:p>
          <a:p>
            <a:pPr lvl="2"/>
            <a:r>
              <a:rPr lang="en-US" dirty="0"/>
              <a:t>For entering the preparatory phase, concerned government authorities, not only Japanese but also the European and the US, must become ready to discuss the ILC specific matter</a:t>
            </a:r>
          </a:p>
          <a:p>
            <a:pPr lvl="2"/>
            <a:r>
              <a:rPr lang="en-US" dirty="0"/>
              <a:t>P5 discussion in the US and FCC feasibility studies at CERN will have an impact</a:t>
            </a:r>
          </a:p>
          <a:p>
            <a:endParaRPr lang="en-US" dirty="0"/>
          </a:p>
        </p:txBody>
      </p:sp>
      <p:sp>
        <p:nvSpPr>
          <p:cNvPr id="4" name="Date Placeholder 3">
            <a:extLst>
              <a:ext uri="{FF2B5EF4-FFF2-40B4-BE49-F238E27FC236}">
                <a16:creationId xmlns:a16="http://schemas.microsoft.com/office/drawing/2014/main" id="{A2127B64-74F9-8F92-CCB6-9BD1EBA215FD}"/>
              </a:ext>
            </a:extLst>
          </p:cNvPr>
          <p:cNvSpPr>
            <a:spLocks noGrp="1"/>
          </p:cNvSpPr>
          <p:nvPr>
            <p:ph type="dt" sz="half" idx="10"/>
          </p:nvPr>
        </p:nvSpPr>
        <p:spPr/>
        <p:txBody>
          <a:bodyPr/>
          <a:lstStyle/>
          <a:p>
            <a:pPr>
              <a:defRPr/>
            </a:pPr>
            <a:r>
              <a:rPr lang="en-US" dirty="0"/>
              <a:t>7/31/25</a:t>
            </a:r>
          </a:p>
        </p:txBody>
      </p:sp>
      <p:sp>
        <p:nvSpPr>
          <p:cNvPr id="5" name="Footer Placeholder 4">
            <a:extLst>
              <a:ext uri="{FF2B5EF4-FFF2-40B4-BE49-F238E27FC236}">
                <a16:creationId xmlns:a16="http://schemas.microsoft.com/office/drawing/2014/main" id="{055F263E-F563-9D15-49B4-A44F1056F842}"/>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F6B019C1-69FB-96B9-3262-0EAAFC1414E2}"/>
              </a:ext>
            </a:extLst>
          </p:cNvPr>
          <p:cNvSpPr>
            <a:spLocks noGrp="1"/>
          </p:cNvSpPr>
          <p:nvPr>
            <p:ph type="sldNum" sz="quarter" idx="12"/>
          </p:nvPr>
        </p:nvSpPr>
        <p:spPr/>
        <p:txBody>
          <a:bodyPr/>
          <a:lstStyle/>
          <a:p>
            <a:fld id="{45998CA1-9168-4BC8-9DFE-73B2EA9CCF4C}" type="slidenum">
              <a:rPr lang="en-US" altLang="en-US" smtClean="0"/>
              <a:pPr/>
              <a:t>14</a:t>
            </a:fld>
            <a:endParaRPr lang="en-US" altLang="en-US"/>
          </a:p>
        </p:txBody>
      </p:sp>
      <p:sp>
        <p:nvSpPr>
          <p:cNvPr id="7" name="TextBox 6">
            <a:extLst>
              <a:ext uri="{FF2B5EF4-FFF2-40B4-BE49-F238E27FC236}">
                <a16:creationId xmlns:a16="http://schemas.microsoft.com/office/drawing/2014/main" id="{6B79D044-629E-3DF2-6F03-2B3256490D2F}"/>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2</a:t>
            </a:r>
          </a:p>
        </p:txBody>
      </p:sp>
    </p:spTree>
    <p:extLst>
      <p:ext uri="{BB962C8B-B14F-4D97-AF65-F5344CB8AC3E}">
        <p14:creationId xmlns:p14="http://schemas.microsoft.com/office/powerpoint/2010/main" val="42552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9A0F4-FE14-F257-3B2A-32E2BD6BB2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368CCE-ACB9-883C-DB5B-429716D934DF}"/>
              </a:ext>
            </a:extLst>
          </p:cNvPr>
          <p:cNvSpPr>
            <a:spLocks noGrp="1"/>
          </p:cNvSpPr>
          <p:nvPr>
            <p:ph type="title"/>
          </p:nvPr>
        </p:nvSpPr>
        <p:spPr>
          <a:xfrm>
            <a:off x="1828799" y="0"/>
            <a:ext cx="9120249" cy="1066800"/>
          </a:xfrm>
        </p:spPr>
        <p:txBody>
          <a:bodyPr/>
          <a:lstStyle/>
          <a:p>
            <a:r>
              <a:rPr lang="en-US" dirty="0"/>
              <a:t>International Status - US</a:t>
            </a:r>
          </a:p>
        </p:txBody>
      </p:sp>
      <p:sp>
        <p:nvSpPr>
          <p:cNvPr id="3" name="Content Placeholder 2">
            <a:extLst>
              <a:ext uri="{FF2B5EF4-FFF2-40B4-BE49-F238E27FC236}">
                <a16:creationId xmlns:a16="http://schemas.microsoft.com/office/drawing/2014/main" id="{9601DFB7-15CB-E4AA-AFB2-5B0D47219D20}"/>
              </a:ext>
            </a:extLst>
          </p:cNvPr>
          <p:cNvSpPr>
            <a:spLocks noGrp="1"/>
          </p:cNvSpPr>
          <p:nvPr>
            <p:ph idx="1"/>
          </p:nvPr>
        </p:nvSpPr>
        <p:spPr>
          <a:xfrm>
            <a:off x="76200" y="1066800"/>
            <a:ext cx="12016740" cy="5562600"/>
          </a:xfrm>
        </p:spPr>
        <p:txBody>
          <a:bodyPr/>
          <a:lstStyle/>
          <a:p>
            <a:r>
              <a:rPr lang="en-US" sz="2000" dirty="0">
                <a:hlinkClick r:id="rId2"/>
              </a:rPr>
              <a:t>Large-scale particle physics projects in the US and plans for participation in projects outside</a:t>
            </a:r>
            <a:r>
              <a:rPr lang="en-US" sz="2000" dirty="0"/>
              <a:t> (Hitoshi Murayama)</a:t>
            </a:r>
          </a:p>
          <a:p>
            <a:pPr lvl="2"/>
            <a:r>
              <a:rPr lang="en-US" dirty="0"/>
              <a:t>The P5 recommendations</a:t>
            </a:r>
          </a:p>
          <a:p>
            <a:pPr lvl="2"/>
            <a:r>
              <a:rPr lang="en-US" dirty="0"/>
              <a:t>Developments since P5: Higgs Factory Coordination Consortium (HFCC); US Muon Collider Collaboration; 10TeV </a:t>
            </a:r>
            <a:r>
              <a:rPr lang="en-US" dirty="0" err="1"/>
              <a:t>Wakefiled</a:t>
            </a:r>
            <a:r>
              <a:rPr lang="en-US" dirty="0"/>
              <a:t> Collider Design Study; DUNE</a:t>
            </a:r>
          </a:p>
          <a:p>
            <a:pPr lvl="2"/>
            <a:r>
              <a:rPr lang="en-US" dirty="0"/>
              <a:t>US input to ESG white papers (the DPF created a </a:t>
            </a:r>
            <a:r>
              <a:rPr lang="en-US" dirty="0">
                <a:hlinkClick r:id="rId3"/>
              </a:rPr>
              <a:t>repository</a:t>
            </a:r>
            <a:r>
              <a:rPr lang="en-US" dirty="0"/>
              <a:t> for those)</a:t>
            </a:r>
          </a:p>
          <a:p>
            <a:pPr lvl="1"/>
            <a:r>
              <a:rPr lang="en-US" sz="1800" dirty="0">
                <a:hlinkClick r:id="rId4"/>
              </a:rPr>
              <a:t>#230 </a:t>
            </a:r>
            <a:r>
              <a:rPr lang="en-US" sz="1800" i="1" dirty="0"/>
              <a:t>US National Input to the European Strategy Update for particle physics </a:t>
            </a:r>
            <a:r>
              <a:rPr lang="en-US" sz="1800" dirty="0"/>
              <a:t>(Executive Committee, DPF) </a:t>
            </a:r>
            <a:r>
              <a:rPr lang="en-US" sz="1800" dirty="0">
                <a:hlinkClick r:id="rId5"/>
              </a:rPr>
              <a:t>#202 </a:t>
            </a:r>
            <a:r>
              <a:rPr lang="en-US" sz="1800" i="1" dirty="0"/>
              <a:t>U.S. Higgs Factory Coordination Consortium input to ESG on CERN's future collider options </a:t>
            </a:r>
            <a:r>
              <a:rPr lang="en-US" sz="1800" dirty="0"/>
              <a:t>(HFCC) – </a:t>
            </a:r>
            <a:r>
              <a:rPr lang="en-US" sz="1800" dirty="0">
                <a:solidFill>
                  <a:srgbClr val="FF0000"/>
                </a:solidFill>
              </a:rPr>
              <a:t>presentation today (2:35pm EDT) “</a:t>
            </a:r>
            <a:r>
              <a:rPr lang="en-US" sz="1800" i="1" dirty="0">
                <a:solidFill>
                  <a:srgbClr val="FF0000"/>
                </a:solidFill>
              </a:rPr>
              <a:t>Status of Higgs Factory Studies</a:t>
            </a:r>
            <a:r>
              <a:rPr lang="en-US" sz="1800" dirty="0">
                <a:solidFill>
                  <a:srgbClr val="FF0000"/>
                </a:solidFill>
              </a:rPr>
              <a:t>” (Tor Raubenheimer)</a:t>
            </a:r>
          </a:p>
          <a:p>
            <a:pPr lvl="1"/>
            <a:r>
              <a:rPr lang="en-US" sz="1800" dirty="0">
                <a:hlinkClick r:id="rId6"/>
              </a:rPr>
              <a:t>#152 </a:t>
            </a:r>
            <a:r>
              <a:rPr lang="en-US" sz="1800" i="1" dirty="0"/>
              <a:t>United States (US) Muon Collider Community White Paper for the European Strategy for Particle Physics Update </a:t>
            </a:r>
            <a:r>
              <a:rPr lang="en-US" sz="1800" dirty="0"/>
              <a:t>– </a:t>
            </a:r>
            <a:r>
              <a:rPr lang="en-US" sz="1800" dirty="0">
                <a:solidFill>
                  <a:srgbClr val="FF0000"/>
                </a:solidFill>
              </a:rPr>
              <a:t>presentation today (3:15pm EDT) “</a:t>
            </a:r>
            <a:r>
              <a:rPr lang="en-US" sz="1800" i="1" dirty="0">
                <a:solidFill>
                  <a:srgbClr val="FF0000"/>
                </a:solidFill>
              </a:rPr>
              <a:t>Status of Muon Collider Studies</a:t>
            </a:r>
            <a:r>
              <a:rPr lang="en-US" sz="1800" dirty="0">
                <a:solidFill>
                  <a:srgbClr val="FF0000"/>
                </a:solidFill>
              </a:rPr>
              <a:t>” (Tova Holmes)</a:t>
            </a:r>
          </a:p>
          <a:p>
            <a:pPr lvl="1"/>
            <a:r>
              <a:rPr lang="en-US" sz="1800" dirty="0">
                <a:hlinkClick r:id="rId7"/>
              </a:rPr>
              <a:t>#118</a:t>
            </a:r>
            <a:r>
              <a:rPr lang="en-US" sz="1800" dirty="0"/>
              <a:t>, </a:t>
            </a:r>
            <a:r>
              <a:rPr lang="en-US" sz="1800" dirty="0">
                <a:hlinkClick r:id="rId8"/>
              </a:rPr>
              <a:t>#119</a:t>
            </a:r>
            <a:r>
              <a:rPr lang="en-US" sz="1800" dirty="0"/>
              <a:t>, </a:t>
            </a:r>
            <a:r>
              <a:rPr lang="en-US" sz="1800" dirty="0">
                <a:hlinkClick r:id="rId9"/>
              </a:rPr>
              <a:t>#120</a:t>
            </a:r>
            <a:r>
              <a:rPr lang="en-US" sz="1800" dirty="0"/>
              <a:t>, </a:t>
            </a:r>
            <a:r>
              <a:rPr lang="en-US" sz="1800" dirty="0">
                <a:hlinkClick r:id="rId10"/>
              </a:rPr>
              <a:t>#121 </a:t>
            </a:r>
            <a:r>
              <a:rPr lang="en-US" sz="1800" dirty="0"/>
              <a:t>DUNE Physics/Phase II Detectors/European Contributions/</a:t>
            </a:r>
            <a:r>
              <a:rPr lang="en-US" sz="1800" dirty="0" err="1"/>
              <a:t>Software&amp;Computing</a:t>
            </a:r>
            <a:endParaRPr lang="en-US" sz="1800" dirty="0"/>
          </a:p>
          <a:p>
            <a:pPr lvl="1"/>
            <a:r>
              <a:rPr lang="en-US" sz="1800" dirty="0">
                <a:hlinkClick r:id="rId11"/>
              </a:rPr>
              <a:t>#98 </a:t>
            </a:r>
            <a:r>
              <a:rPr lang="en-US" sz="1800" i="1" dirty="0"/>
              <a:t>Design Initiative for a 10 TeV </a:t>
            </a:r>
            <a:r>
              <a:rPr lang="en-US" sz="1800" i="1" dirty="0" err="1"/>
              <a:t>pCM</a:t>
            </a:r>
            <a:r>
              <a:rPr lang="en-US" sz="1800" i="1" dirty="0"/>
              <a:t> Wakefield Collider - </a:t>
            </a:r>
            <a:r>
              <a:rPr lang="en-US" sz="1800" dirty="0">
                <a:solidFill>
                  <a:srgbClr val="FF0000"/>
                </a:solidFill>
              </a:rPr>
              <a:t>presentation today (3:55pm EDT) “</a:t>
            </a:r>
            <a:r>
              <a:rPr lang="en-US" sz="1800" i="1" dirty="0">
                <a:solidFill>
                  <a:srgbClr val="FF0000"/>
                </a:solidFill>
              </a:rPr>
              <a:t>Status of 10 TeV Wakefield Collider Studies</a:t>
            </a:r>
            <a:r>
              <a:rPr lang="en-US" sz="1800" dirty="0">
                <a:solidFill>
                  <a:srgbClr val="FF0000"/>
                </a:solidFill>
              </a:rPr>
              <a:t>” (Spencer Gessner)</a:t>
            </a:r>
          </a:p>
          <a:p>
            <a:pPr lvl="1"/>
            <a:r>
              <a:rPr lang="en-US" sz="1800" i="1" dirty="0">
                <a:hlinkClick r:id="rId12"/>
              </a:rPr>
              <a:t>#91</a:t>
            </a:r>
            <a:r>
              <a:rPr lang="en-US" sz="1800" i="1" dirty="0"/>
              <a:t> United States Early Career Researchers in Collider Physics input to the European Strategy for Particle Physics Update </a:t>
            </a:r>
            <a:r>
              <a:rPr lang="en-US" sz="1800" dirty="0"/>
              <a:t>(Oz Amran, Grace Cummings)</a:t>
            </a:r>
          </a:p>
          <a:p>
            <a:pPr lvl="1"/>
            <a:r>
              <a:rPr lang="en-US" sz="1800" i="1" dirty="0">
                <a:hlinkClick r:id="rId13"/>
              </a:rPr>
              <a:t>Elementary particle Physics: The Higgs and Beyond </a:t>
            </a:r>
            <a:r>
              <a:rPr lang="en-US" sz="1800" dirty="0"/>
              <a:t>(National Academy Report) - </a:t>
            </a:r>
            <a:r>
              <a:rPr lang="en-US" sz="1800" dirty="0">
                <a:solidFill>
                  <a:srgbClr val="FF0000"/>
                </a:solidFill>
              </a:rPr>
              <a:t>presentation today (11:35 pm EDT) “</a:t>
            </a:r>
            <a:r>
              <a:rPr lang="en-US" sz="1800" i="1" dirty="0">
                <a:solidFill>
                  <a:srgbClr val="FF0000"/>
                </a:solidFill>
              </a:rPr>
              <a:t>The National Academies Report</a:t>
            </a:r>
            <a:r>
              <a:rPr lang="en-US" sz="1800" dirty="0">
                <a:solidFill>
                  <a:srgbClr val="FF0000"/>
                </a:solidFill>
              </a:rPr>
              <a:t>” (Maria Spiropulu)</a:t>
            </a:r>
            <a:endParaRPr lang="en-US" sz="1800" dirty="0"/>
          </a:p>
        </p:txBody>
      </p:sp>
      <p:sp>
        <p:nvSpPr>
          <p:cNvPr id="4" name="Date Placeholder 3">
            <a:extLst>
              <a:ext uri="{FF2B5EF4-FFF2-40B4-BE49-F238E27FC236}">
                <a16:creationId xmlns:a16="http://schemas.microsoft.com/office/drawing/2014/main" id="{0AF6AE4B-376E-0070-18CF-7869182D752C}"/>
              </a:ext>
            </a:extLst>
          </p:cNvPr>
          <p:cNvSpPr>
            <a:spLocks noGrp="1"/>
          </p:cNvSpPr>
          <p:nvPr>
            <p:ph type="dt" sz="half" idx="10"/>
          </p:nvPr>
        </p:nvSpPr>
        <p:spPr/>
        <p:txBody>
          <a:bodyPr/>
          <a:lstStyle/>
          <a:p>
            <a:pPr>
              <a:defRPr/>
            </a:pPr>
            <a:r>
              <a:rPr lang="en-US" dirty="0"/>
              <a:t>7/31/25</a:t>
            </a:r>
          </a:p>
        </p:txBody>
      </p:sp>
      <p:sp>
        <p:nvSpPr>
          <p:cNvPr id="5" name="Footer Placeholder 4">
            <a:extLst>
              <a:ext uri="{FF2B5EF4-FFF2-40B4-BE49-F238E27FC236}">
                <a16:creationId xmlns:a16="http://schemas.microsoft.com/office/drawing/2014/main" id="{3CCB36FD-2457-B237-9DB9-B6B41828B620}"/>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2B60D68B-E50D-8C94-26E4-932C5EF4CF5E}"/>
              </a:ext>
            </a:extLst>
          </p:cNvPr>
          <p:cNvSpPr>
            <a:spLocks noGrp="1"/>
          </p:cNvSpPr>
          <p:nvPr>
            <p:ph type="sldNum" sz="quarter" idx="12"/>
          </p:nvPr>
        </p:nvSpPr>
        <p:spPr/>
        <p:txBody>
          <a:bodyPr/>
          <a:lstStyle/>
          <a:p>
            <a:fld id="{45998CA1-9168-4BC8-9DFE-73B2EA9CCF4C}" type="slidenum">
              <a:rPr lang="en-US" altLang="en-US" smtClean="0"/>
              <a:pPr/>
              <a:t>15</a:t>
            </a:fld>
            <a:endParaRPr lang="en-US" altLang="en-US"/>
          </a:p>
        </p:txBody>
      </p:sp>
      <p:sp>
        <p:nvSpPr>
          <p:cNvPr id="7" name="TextBox 6">
            <a:extLst>
              <a:ext uri="{FF2B5EF4-FFF2-40B4-BE49-F238E27FC236}">
                <a16:creationId xmlns:a16="http://schemas.microsoft.com/office/drawing/2014/main" id="{41ED40A6-0F79-0EF5-7F3B-428120E1AD3A}"/>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2</a:t>
            </a:r>
          </a:p>
        </p:txBody>
      </p:sp>
    </p:spTree>
    <p:extLst>
      <p:ext uri="{BB962C8B-B14F-4D97-AF65-F5344CB8AC3E}">
        <p14:creationId xmlns:p14="http://schemas.microsoft.com/office/powerpoint/2010/main" val="2220734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7A3177-A06D-AA0C-1EBA-A1155DD7CF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4D2580-C4E4-D936-6F91-8E40BE8BBF7B}"/>
              </a:ext>
            </a:extLst>
          </p:cNvPr>
          <p:cNvSpPr>
            <a:spLocks noGrp="1"/>
          </p:cNvSpPr>
          <p:nvPr>
            <p:ph type="title"/>
          </p:nvPr>
        </p:nvSpPr>
        <p:spPr>
          <a:xfrm>
            <a:off x="1828799" y="0"/>
            <a:ext cx="9120249" cy="1066800"/>
          </a:xfrm>
        </p:spPr>
        <p:txBody>
          <a:bodyPr/>
          <a:lstStyle/>
          <a:p>
            <a:r>
              <a:rPr lang="en-US" dirty="0"/>
              <a:t>Accelerator Technologies</a:t>
            </a:r>
          </a:p>
        </p:txBody>
      </p:sp>
      <p:sp>
        <p:nvSpPr>
          <p:cNvPr id="3" name="Content Placeholder 2">
            <a:extLst>
              <a:ext uri="{FF2B5EF4-FFF2-40B4-BE49-F238E27FC236}">
                <a16:creationId xmlns:a16="http://schemas.microsoft.com/office/drawing/2014/main" id="{7C49C865-3B91-2502-AD06-54EA9DE9040F}"/>
              </a:ext>
            </a:extLst>
          </p:cNvPr>
          <p:cNvSpPr>
            <a:spLocks noGrp="1"/>
          </p:cNvSpPr>
          <p:nvPr>
            <p:ph idx="1"/>
          </p:nvPr>
        </p:nvSpPr>
        <p:spPr>
          <a:xfrm>
            <a:off x="251670" y="1166070"/>
            <a:ext cx="11752976" cy="5463330"/>
          </a:xfrm>
        </p:spPr>
        <p:txBody>
          <a:bodyPr/>
          <a:lstStyle/>
          <a:p>
            <a:r>
              <a:rPr lang="en-US" dirty="0">
                <a:hlinkClick r:id="rId2"/>
              </a:rPr>
              <a:t>Challenges towards high luminosity for proposed colliders</a:t>
            </a:r>
            <a:r>
              <a:rPr lang="en-US" dirty="0"/>
              <a:t> (Gianluigi Arduini)</a:t>
            </a:r>
          </a:p>
          <a:p>
            <a:pPr lvl="1"/>
            <a:r>
              <a:rPr lang="en-US" sz="1600" dirty="0"/>
              <a:t>FCC-ee, CLIC, LCF propose designs for e+/e- colliders with similar level of complexity, challenges, readiness. LEP3 at pre-conceptual design level. All the proposals have challenging targets</a:t>
            </a:r>
          </a:p>
          <a:p>
            <a:pPr lvl="1"/>
            <a:r>
              <a:rPr lang="en-US" sz="1600" dirty="0">
                <a:highlight>
                  <a:srgbClr val="FFFF00"/>
                </a:highlight>
              </a:rPr>
              <a:t>Circular colliders offer the possibility to serve more experiments and more flexibility for the operation at different energies at high luminosity. Beam-beam and intensity (e.g. electron cloud) effects are challenging but there is extensive experience</a:t>
            </a:r>
          </a:p>
          <a:p>
            <a:pPr lvl="1"/>
            <a:r>
              <a:rPr lang="en-US" sz="1600" dirty="0"/>
              <a:t>SuperKEKB, and potentially DAFNE, provide vital experience for FCC-ee/LEP3 in further understanding and addressing potential limitations and devising solutions</a:t>
            </a:r>
          </a:p>
          <a:p>
            <a:pPr lvl="1"/>
            <a:r>
              <a:rPr lang="en-US" sz="1600" dirty="0">
                <a:highlight>
                  <a:srgbClr val="FFFF00"/>
                </a:highlight>
              </a:rPr>
              <a:t>Linear colliders can operate at higher energies, still limited at the ~TeV energy. Rely on sophisticate feedbacks/feedforwards as demonstrated by SLC experience. Positron production is challenging (particularly for LCF). They deliver polarized beams (at least e-) </a:t>
            </a:r>
          </a:p>
          <a:p>
            <a:pPr lvl="1"/>
            <a:r>
              <a:rPr lang="en-US" sz="1600" dirty="0"/>
              <a:t>ATF is a test bed for addressing challenges related to nanobeams (IP size and IP position stabilization, reproducibility) for single beam, scaling to LC for impedance effects non-trivial</a:t>
            </a:r>
          </a:p>
          <a:p>
            <a:pPr lvl="1"/>
            <a:r>
              <a:rPr lang="en-US" sz="1600" dirty="0">
                <a:highlight>
                  <a:srgbClr val="FFFF00"/>
                </a:highlight>
              </a:rPr>
              <a:t>Next generation high energy hadron colliders challenges are mostly technological and related to HFM, cryogenics, vacuum</a:t>
            </a:r>
          </a:p>
          <a:p>
            <a:pPr lvl="1"/>
            <a:r>
              <a:rPr lang="en-US" sz="1600" dirty="0">
                <a:highlight>
                  <a:srgbClr val="FFFF00"/>
                </a:highlight>
              </a:rPr>
              <a:t>Muon colliders </a:t>
            </a:r>
            <a:r>
              <a:rPr lang="en-GB" sz="1600" dirty="0">
                <a:highlight>
                  <a:srgbClr val="FFFF00"/>
                </a:highlight>
              </a:rPr>
              <a:t>could be an option for achieving high energy lepton collisions but are not at the level of maturity of the other proposals at present</a:t>
            </a:r>
          </a:p>
          <a:p>
            <a:pPr lvl="1"/>
            <a:r>
              <a:rPr lang="en-US" sz="1600" dirty="0"/>
              <a:t>Particularly critical is the demonstration of the 6D cooling. A variety of technological challenges are associated with the various acceleration steps. Start-to-end simulation tools need to be further developed to validate the overall performance of MCs. Neutrino flux mitigation remains a critical issue, particularly with regard to its impact on potential host sites and public acceptance</a:t>
            </a:r>
          </a:p>
          <a:p>
            <a:pPr marL="0" indent="0">
              <a:buNone/>
            </a:pPr>
            <a:endParaRPr lang="en-US" dirty="0"/>
          </a:p>
        </p:txBody>
      </p:sp>
      <p:sp>
        <p:nvSpPr>
          <p:cNvPr id="4" name="Date Placeholder 3">
            <a:extLst>
              <a:ext uri="{FF2B5EF4-FFF2-40B4-BE49-F238E27FC236}">
                <a16:creationId xmlns:a16="http://schemas.microsoft.com/office/drawing/2014/main" id="{0AA152D5-0816-45D1-AB2D-F0D05D618163}"/>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02D15353-289B-018B-839D-68E255911190}"/>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8D103DAF-E8BC-B098-2C31-A4C4763D3B9B}"/>
              </a:ext>
            </a:extLst>
          </p:cNvPr>
          <p:cNvSpPr>
            <a:spLocks noGrp="1"/>
          </p:cNvSpPr>
          <p:nvPr>
            <p:ph type="sldNum" sz="quarter" idx="12"/>
          </p:nvPr>
        </p:nvSpPr>
        <p:spPr/>
        <p:txBody>
          <a:bodyPr/>
          <a:lstStyle/>
          <a:p>
            <a:fld id="{45998CA1-9168-4BC8-9DFE-73B2EA9CCF4C}" type="slidenum">
              <a:rPr lang="en-US" altLang="en-US" smtClean="0"/>
              <a:pPr/>
              <a:t>16</a:t>
            </a:fld>
            <a:endParaRPr lang="en-US" altLang="en-US"/>
          </a:p>
        </p:txBody>
      </p:sp>
      <p:sp>
        <p:nvSpPr>
          <p:cNvPr id="7" name="TextBox 6">
            <a:extLst>
              <a:ext uri="{FF2B5EF4-FFF2-40B4-BE49-F238E27FC236}">
                <a16:creationId xmlns:a16="http://schemas.microsoft.com/office/drawing/2014/main" id="{8300D621-4E6A-1500-3E96-0CC4474ACFB9}"/>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2</a:t>
            </a:r>
          </a:p>
        </p:txBody>
      </p:sp>
    </p:spTree>
    <p:extLst>
      <p:ext uri="{BB962C8B-B14F-4D97-AF65-F5344CB8AC3E}">
        <p14:creationId xmlns:p14="http://schemas.microsoft.com/office/powerpoint/2010/main" val="887586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CF5D7-B14B-FDC6-167C-3BD5DD17F6A5}"/>
              </a:ext>
            </a:extLst>
          </p:cNvPr>
          <p:cNvSpPr>
            <a:spLocks noGrp="1"/>
          </p:cNvSpPr>
          <p:nvPr>
            <p:ph type="title"/>
          </p:nvPr>
        </p:nvSpPr>
        <p:spPr/>
        <p:txBody>
          <a:bodyPr/>
          <a:lstStyle/>
          <a:p>
            <a:r>
              <a:rPr lang="en-US" dirty="0"/>
              <a:t>Physics Plenaries</a:t>
            </a:r>
          </a:p>
        </p:txBody>
      </p:sp>
      <p:sp>
        <p:nvSpPr>
          <p:cNvPr id="3" name="Content Placeholder 2">
            <a:extLst>
              <a:ext uri="{FF2B5EF4-FFF2-40B4-BE49-F238E27FC236}">
                <a16:creationId xmlns:a16="http://schemas.microsoft.com/office/drawing/2014/main" id="{C00E3F53-7378-EF8C-DEAF-9C5BE26E285F}"/>
              </a:ext>
            </a:extLst>
          </p:cNvPr>
          <p:cNvSpPr>
            <a:spLocks noGrp="1"/>
          </p:cNvSpPr>
          <p:nvPr>
            <p:ph idx="1"/>
          </p:nvPr>
        </p:nvSpPr>
        <p:spPr/>
        <p:txBody>
          <a:bodyPr/>
          <a:lstStyle/>
          <a:p>
            <a:r>
              <a:rPr lang="en-US" dirty="0"/>
              <a:t>Once again, in the interests of time, it is impossible to even show one slide for each physics area session (usually with two speakers, experimentalist and theorist) so I included </a:t>
            </a:r>
          </a:p>
          <a:p>
            <a:pPr lvl="1"/>
            <a:r>
              <a:rPr lang="en-US" dirty="0"/>
              <a:t>BSM</a:t>
            </a:r>
          </a:p>
          <a:p>
            <a:pPr lvl="1"/>
            <a:r>
              <a:rPr lang="en-US" dirty="0"/>
              <a:t>Dark sector</a:t>
            </a:r>
          </a:p>
          <a:p>
            <a:r>
              <a:rPr lang="en-US" dirty="0"/>
              <a:t>…and unfortunately left the following to the backup, just click below to go to those backup slides (even so they are one slide summaries)</a:t>
            </a:r>
          </a:p>
          <a:p>
            <a:pPr lvl="1"/>
            <a:r>
              <a:rPr lang="en-US" dirty="0">
                <a:hlinkClick r:id="rId2" action="ppaction://hlinksldjump"/>
              </a:rPr>
              <a:t>Electroweak</a:t>
            </a:r>
            <a:r>
              <a:rPr lang="en-US" dirty="0"/>
              <a:t> – data sizes and timescales; complementarity precision &amp; high energy results</a:t>
            </a:r>
          </a:p>
          <a:p>
            <a:pPr lvl="1"/>
            <a:r>
              <a:rPr lang="en-US" dirty="0">
                <a:hlinkClick r:id="rId3" action="ppaction://hlinksldjump"/>
              </a:rPr>
              <a:t>Strong interactions</a:t>
            </a:r>
            <a:r>
              <a:rPr lang="en-US" dirty="0"/>
              <a:t> – strong coupling, hot and dense QCD</a:t>
            </a:r>
          </a:p>
          <a:p>
            <a:pPr lvl="1"/>
            <a:r>
              <a:rPr lang="en-US" dirty="0">
                <a:hlinkClick r:id="rId4" action="ppaction://hlinksldjump"/>
              </a:rPr>
              <a:t>Flavor Physics</a:t>
            </a:r>
            <a:r>
              <a:rPr lang="en-US" dirty="0"/>
              <a:t> – flavor puzzles, BSM sensitivity</a:t>
            </a:r>
          </a:p>
          <a:p>
            <a:pPr lvl="1"/>
            <a:r>
              <a:rPr lang="en-US" dirty="0">
                <a:hlinkClick r:id="rId5" action="ppaction://hlinksldjump"/>
              </a:rPr>
              <a:t>Neutrinos and Cosmic messengers</a:t>
            </a:r>
            <a:r>
              <a:rPr lang="en-US" dirty="0"/>
              <a:t> – exploring neutrino sector and complementary ways to probe particle physics at high energies and small couplings</a:t>
            </a:r>
          </a:p>
          <a:p>
            <a:pPr lvl="1"/>
            <a:endParaRPr lang="en-US" dirty="0"/>
          </a:p>
          <a:p>
            <a:pPr lvl="1"/>
            <a:endParaRPr lang="en-US" dirty="0"/>
          </a:p>
          <a:p>
            <a:pPr lvl="1"/>
            <a:endParaRPr lang="en-US" dirty="0"/>
          </a:p>
        </p:txBody>
      </p:sp>
      <p:sp>
        <p:nvSpPr>
          <p:cNvPr id="4" name="Date Placeholder 3">
            <a:extLst>
              <a:ext uri="{FF2B5EF4-FFF2-40B4-BE49-F238E27FC236}">
                <a16:creationId xmlns:a16="http://schemas.microsoft.com/office/drawing/2014/main" id="{57BA24F9-8E97-79D3-931C-EEE6D23650BD}"/>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F927A0D7-F7CC-A855-F86E-C8714198CC9A}"/>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2DFB94D2-CAED-CBC1-AA3B-EC2F482CEEE7}"/>
              </a:ext>
            </a:extLst>
          </p:cNvPr>
          <p:cNvSpPr>
            <a:spLocks noGrp="1"/>
          </p:cNvSpPr>
          <p:nvPr>
            <p:ph type="sldNum" sz="quarter" idx="12"/>
          </p:nvPr>
        </p:nvSpPr>
        <p:spPr/>
        <p:txBody>
          <a:bodyPr/>
          <a:lstStyle/>
          <a:p>
            <a:fld id="{45998CA1-9168-4BC8-9DFE-73B2EA9CCF4C}" type="slidenum">
              <a:rPr lang="en-US" altLang="en-US" smtClean="0"/>
              <a:pPr/>
              <a:t>17</a:t>
            </a:fld>
            <a:endParaRPr lang="en-US" altLang="en-US"/>
          </a:p>
        </p:txBody>
      </p:sp>
    </p:spTree>
    <p:extLst>
      <p:ext uri="{BB962C8B-B14F-4D97-AF65-F5344CB8AC3E}">
        <p14:creationId xmlns:p14="http://schemas.microsoft.com/office/powerpoint/2010/main" val="1552346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B23EC-9669-35C8-AFC5-E9218F18A7CF}"/>
              </a:ext>
            </a:extLst>
          </p:cNvPr>
          <p:cNvSpPr>
            <a:spLocks noGrp="1"/>
          </p:cNvSpPr>
          <p:nvPr>
            <p:ph type="title"/>
          </p:nvPr>
        </p:nvSpPr>
        <p:spPr>
          <a:xfrm>
            <a:off x="1828800" y="0"/>
            <a:ext cx="8737600" cy="1066800"/>
          </a:xfrm>
        </p:spPr>
        <p:txBody>
          <a:bodyPr/>
          <a:lstStyle/>
          <a:p>
            <a:r>
              <a:rPr lang="en-US" dirty="0"/>
              <a:t>BSM</a:t>
            </a:r>
          </a:p>
        </p:txBody>
      </p:sp>
      <p:sp>
        <p:nvSpPr>
          <p:cNvPr id="3" name="Content Placeholder 2">
            <a:extLst>
              <a:ext uri="{FF2B5EF4-FFF2-40B4-BE49-F238E27FC236}">
                <a16:creationId xmlns:a16="http://schemas.microsoft.com/office/drawing/2014/main" id="{25C6228C-52F1-DDDB-5FE6-C760170946D9}"/>
              </a:ext>
            </a:extLst>
          </p:cNvPr>
          <p:cNvSpPr>
            <a:spLocks noGrp="1"/>
          </p:cNvSpPr>
          <p:nvPr>
            <p:ph idx="1"/>
          </p:nvPr>
        </p:nvSpPr>
        <p:spPr>
          <a:xfrm>
            <a:off x="213360" y="1165860"/>
            <a:ext cx="7498080" cy="5158740"/>
          </a:xfrm>
        </p:spPr>
        <p:txBody>
          <a:bodyPr/>
          <a:lstStyle/>
          <a:p>
            <a:r>
              <a:rPr lang="en-US" dirty="0">
                <a:hlinkClick r:id="rId2"/>
              </a:rPr>
              <a:t>BSM Physics</a:t>
            </a:r>
            <a:endParaRPr lang="en-US" dirty="0"/>
          </a:p>
          <a:p>
            <a:pPr lvl="1"/>
            <a:r>
              <a:rPr lang="en-US" i="1" dirty="0">
                <a:hlinkClick r:id="rId3"/>
              </a:rPr>
              <a:t>Status and open questions in physics beyond the standard model</a:t>
            </a:r>
            <a:r>
              <a:rPr lang="en-US" i="1" dirty="0"/>
              <a:t> </a:t>
            </a:r>
            <a:r>
              <a:rPr lang="en-US" dirty="0"/>
              <a:t>(Fabio </a:t>
            </a:r>
            <a:r>
              <a:rPr lang="en-US" dirty="0" err="1"/>
              <a:t>Maltoni</a:t>
            </a:r>
            <a:r>
              <a:rPr lang="en-US" dirty="0"/>
              <a:t>)</a:t>
            </a:r>
          </a:p>
          <a:p>
            <a:pPr lvl="2"/>
            <a:r>
              <a:rPr lang="en-US" dirty="0">
                <a:highlight>
                  <a:srgbClr val="FFFF00"/>
                </a:highlight>
              </a:rPr>
              <a:t>We do not have a clear indication or rock-solid theoretical argument on where new physics lies, necessary to address open fundamental issues</a:t>
            </a:r>
          </a:p>
        </p:txBody>
      </p:sp>
      <p:sp>
        <p:nvSpPr>
          <p:cNvPr id="4" name="Date Placeholder 3">
            <a:extLst>
              <a:ext uri="{FF2B5EF4-FFF2-40B4-BE49-F238E27FC236}">
                <a16:creationId xmlns:a16="http://schemas.microsoft.com/office/drawing/2014/main" id="{65EF167B-86BB-9403-AC9B-E7D2A92B098A}"/>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31A63D1A-7A6E-DFD2-BCB1-A329C6228310}"/>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D6F3F9E8-2C7B-7800-ADFB-E70579AD1470}"/>
              </a:ext>
            </a:extLst>
          </p:cNvPr>
          <p:cNvSpPr>
            <a:spLocks noGrp="1"/>
          </p:cNvSpPr>
          <p:nvPr>
            <p:ph type="sldNum" sz="quarter" idx="12"/>
          </p:nvPr>
        </p:nvSpPr>
        <p:spPr/>
        <p:txBody>
          <a:bodyPr/>
          <a:lstStyle/>
          <a:p>
            <a:fld id="{45998CA1-9168-4BC8-9DFE-73B2EA9CCF4C}" type="slidenum">
              <a:rPr lang="en-US" altLang="en-US" smtClean="0"/>
              <a:pPr/>
              <a:t>18</a:t>
            </a:fld>
            <a:endParaRPr lang="en-US" altLang="en-US"/>
          </a:p>
        </p:txBody>
      </p:sp>
      <p:sp>
        <p:nvSpPr>
          <p:cNvPr id="8" name="TextBox 7">
            <a:extLst>
              <a:ext uri="{FF2B5EF4-FFF2-40B4-BE49-F238E27FC236}">
                <a16:creationId xmlns:a16="http://schemas.microsoft.com/office/drawing/2014/main" id="{6EA7CA6B-C09C-508A-86C0-238ADA4B535E}"/>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4</a:t>
            </a:r>
          </a:p>
        </p:txBody>
      </p:sp>
      <p:pic>
        <p:nvPicPr>
          <p:cNvPr id="9" name="Picture 8">
            <a:extLst>
              <a:ext uri="{FF2B5EF4-FFF2-40B4-BE49-F238E27FC236}">
                <a16:creationId xmlns:a16="http://schemas.microsoft.com/office/drawing/2014/main" id="{CA04F3BC-EDE0-3311-3F77-D1FBFFCD247E}"/>
              </a:ext>
            </a:extLst>
          </p:cNvPr>
          <p:cNvPicPr>
            <a:picLocks noChangeAspect="1"/>
          </p:cNvPicPr>
          <p:nvPr/>
        </p:nvPicPr>
        <p:blipFill>
          <a:blip r:embed="rId4"/>
          <a:stretch>
            <a:fillRect/>
          </a:stretch>
        </p:blipFill>
        <p:spPr>
          <a:xfrm>
            <a:off x="7455865" y="1066800"/>
            <a:ext cx="4713203" cy="1981200"/>
          </a:xfrm>
          <a:prstGeom prst="rect">
            <a:avLst/>
          </a:prstGeom>
        </p:spPr>
      </p:pic>
      <p:sp>
        <p:nvSpPr>
          <p:cNvPr id="11" name="Content Placeholder 2">
            <a:extLst>
              <a:ext uri="{FF2B5EF4-FFF2-40B4-BE49-F238E27FC236}">
                <a16:creationId xmlns:a16="http://schemas.microsoft.com/office/drawing/2014/main" id="{C8967BC6-175A-67CE-1F57-71E5F3564055}"/>
              </a:ext>
            </a:extLst>
          </p:cNvPr>
          <p:cNvSpPr txBox="1">
            <a:spLocks/>
          </p:cNvSpPr>
          <p:nvPr/>
        </p:nvSpPr>
        <p:spPr bwMode="auto">
          <a:xfrm>
            <a:off x="213360" y="3112770"/>
            <a:ext cx="11945254" cy="515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alibri" panose="020F0502020204030204" pitchFamily="34" charset="0"/>
              <a:buChar char="•"/>
              <a:defRPr sz="2400" kern="1200">
                <a:solidFill>
                  <a:srgbClr val="000090"/>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Font typeface="Wingdings" pitchFamily="2" charset="2"/>
              <a:buChar char="§"/>
              <a:defRPr sz="2000" kern="1200">
                <a:solidFill>
                  <a:schemeClr val="tx1"/>
                </a:solidFill>
                <a:latin typeface="+mn-lt"/>
                <a:ea typeface="MS PGothic" pitchFamily="34" charset="-128"/>
                <a:cs typeface="MS PGothic" charset="0"/>
              </a:defRPr>
            </a:lvl2pPr>
            <a:lvl3pPr marL="1257300" indent="-342900" algn="l" rtl="0" eaLnBrk="0" fontAlgn="base" hangingPunct="0">
              <a:spcBef>
                <a:spcPct val="20000"/>
              </a:spcBef>
              <a:spcAft>
                <a:spcPct val="0"/>
              </a:spcAft>
              <a:buFont typeface="Courier New" pitchFamily="49" charset="0"/>
              <a:buChar char="o"/>
              <a:defRPr sz="1600" kern="1200">
                <a:solidFill>
                  <a:srgbClr val="EB641B"/>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1600" kern="1200">
                <a:solidFill>
                  <a:srgbClr val="7D3C4A"/>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2"/>
            <a:r>
              <a:rPr lang="en-US" dirty="0"/>
              <a:t>A future collider </a:t>
            </a:r>
            <a:r>
              <a:rPr lang="en-US" dirty="0" err="1"/>
              <a:t>programme</a:t>
            </a:r>
            <a:r>
              <a:rPr lang="en-US" dirty="0"/>
              <a:t> is needed that can fully leverage on precision and energy, covering the widest range of observables at different scales, (below, at and above the weak scale), and that can significantly sharpen our knowledge of SM phenomena</a:t>
            </a:r>
          </a:p>
          <a:p>
            <a:pPr lvl="1"/>
            <a:r>
              <a:rPr lang="en-US" dirty="0">
                <a:hlinkClick r:id="rId5"/>
              </a:rPr>
              <a:t>Experimental programs to address open issues in BSM physics </a:t>
            </a:r>
            <a:r>
              <a:rPr lang="en-US" dirty="0"/>
              <a:t>(Rebeca Gonzalez Suarez)</a:t>
            </a:r>
          </a:p>
          <a:p>
            <a:pPr lvl="2"/>
            <a:r>
              <a:rPr lang="en-US" dirty="0"/>
              <a:t>Topics: New Gauge forces; Compositeness; Extension of the minimal real scalar sector giving 1st order EW phase transition and possibly stability; Minimal dark matter (WIMP) global; Flavor; Symmetries as a solution of the Higgs naturalness problem; SUSY and other models (such as neutral naturalness); Portals</a:t>
            </a:r>
          </a:p>
          <a:p>
            <a:pPr lvl="2"/>
            <a:r>
              <a:rPr lang="en-US" dirty="0"/>
              <a:t>Very rich landscape of BSM possibilities at future colliders</a:t>
            </a:r>
          </a:p>
          <a:p>
            <a:pPr lvl="2"/>
            <a:r>
              <a:rPr lang="en-US" dirty="0">
                <a:highlight>
                  <a:srgbClr val="FFFF00"/>
                </a:highlight>
              </a:rPr>
              <a:t>Interplay between: Ultimate indirect sensitivity from extremely high precision measurements in the EWK sector;  Direct access to new physics in a wide range of masses and coupling scales</a:t>
            </a:r>
          </a:p>
        </p:txBody>
      </p:sp>
    </p:spTree>
    <p:extLst>
      <p:ext uri="{BB962C8B-B14F-4D97-AF65-F5344CB8AC3E}">
        <p14:creationId xmlns:p14="http://schemas.microsoft.com/office/powerpoint/2010/main" val="2626553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46B6D2-7B7A-A999-2FAF-D83862C16DEB}"/>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3673CB1F-C26E-888F-6103-EC586AC445B8}"/>
              </a:ext>
            </a:extLst>
          </p:cNvPr>
          <p:cNvPicPr>
            <a:picLocks noChangeAspect="1"/>
          </p:cNvPicPr>
          <p:nvPr/>
        </p:nvPicPr>
        <p:blipFill>
          <a:blip r:embed="rId2"/>
          <a:stretch>
            <a:fillRect/>
          </a:stretch>
        </p:blipFill>
        <p:spPr>
          <a:xfrm>
            <a:off x="8383281" y="1239656"/>
            <a:ext cx="3716511" cy="2244522"/>
          </a:xfrm>
          <a:prstGeom prst="rect">
            <a:avLst/>
          </a:prstGeom>
        </p:spPr>
      </p:pic>
      <p:sp>
        <p:nvSpPr>
          <p:cNvPr id="2" name="Title 1">
            <a:extLst>
              <a:ext uri="{FF2B5EF4-FFF2-40B4-BE49-F238E27FC236}">
                <a16:creationId xmlns:a16="http://schemas.microsoft.com/office/drawing/2014/main" id="{D3BC4DF1-9013-3C56-184C-4DEE55F369B7}"/>
              </a:ext>
            </a:extLst>
          </p:cNvPr>
          <p:cNvSpPr>
            <a:spLocks noGrp="1"/>
          </p:cNvSpPr>
          <p:nvPr>
            <p:ph type="title"/>
          </p:nvPr>
        </p:nvSpPr>
        <p:spPr>
          <a:xfrm>
            <a:off x="1828800" y="0"/>
            <a:ext cx="8737600" cy="1066800"/>
          </a:xfrm>
        </p:spPr>
        <p:txBody>
          <a:bodyPr/>
          <a:lstStyle/>
          <a:p>
            <a:r>
              <a:rPr lang="en-US" dirty="0"/>
              <a:t>Dark Sector</a:t>
            </a:r>
          </a:p>
        </p:txBody>
      </p:sp>
      <p:sp>
        <p:nvSpPr>
          <p:cNvPr id="3" name="Content Placeholder 2">
            <a:extLst>
              <a:ext uri="{FF2B5EF4-FFF2-40B4-BE49-F238E27FC236}">
                <a16:creationId xmlns:a16="http://schemas.microsoft.com/office/drawing/2014/main" id="{DFF109A7-5ACC-E038-BE8F-FF4A91196A6F}"/>
              </a:ext>
            </a:extLst>
          </p:cNvPr>
          <p:cNvSpPr>
            <a:spLocks noGrp="1"/>
          </p:cNvSpPr>
          <p:nvPr>
            <p:ph idx="1"/>
          </p:nvPr>
        </p:nvSpPr>
        <p:spPr>
          <a:xfrm>
            <a:off x="92208" y="1108280"/>
            <a:ext cx="8674397" cy="2438283"/>
          </a:xfrm>
        </p:spPr>
        <p:txBody>
          <a:bodyPr/>
          <a:lstStyle/>
          <a:p>
            <a:r>
              <a:rPr lang="en-US" dirty="0">
                <a:hlinkClick r:id="rId3"/>
              </a:rPr>
              <a:t>Dark Matter/ Dark Sector</a:t>
            </a:r>
            <a:endParaRPr lang="en-US" dirty="0"/>
          </a:p>
          <a:p>
            <a:pPr lvl="1"/>
            <a:r>
              <a:rPr lang="en-US" dirty="0">
                <a:hlinkClick r:id="rId4"/>
              </a:rPr>
              <a:t>Status and Open Questions in Dark Matter and DM Sectors </a:t>
            </a:r>
            <a:r>
              <a:rPr lang="en-US" dirty="0"/>
              <a:t>(Matthew McCullough)</a:t>
            </a:r>
          </a:p>
          <a:p>
            <a:pPr lvl="2"/>
            <a:r>
              <a:rPr lang="en-US" dirty="0"/>
              <a:t>Theoretical perspectives motivated by portals: Higgs; Dark Photon; ALP; Neutrino</a:t>
            </a:r>
          </a:p>
          <a:p>
            <a:pPr lvl="2"/>
            <a:r>
              <a:rPr lang="en-US" dirty="0"/>
              <a:t>Need to hedge, through breadth of </a:t>
            </a:r>
            <a:r>
              <a:rPr lang="en-US" dirty="0" err="1"/>
              <a:t>programme</a:t>
            </a:r>
            <a:r>
              <a:rPr lang="en-US" dirty="0"/>
              <a:t>, for future evolution of </a:t>
            </a:r>
            <a:r>
              <a:rPr lang="en-US" dirty="0" err="1"/>
              <a:t>pheno</a:t>
            </a:r>
            <a:r>
              <a:rPr lang="en-US" dirty="0"/>
              <a:t> landscape</a:t>
            </a:r>
          </a:p>
          <a:p>
            <a:pPr lvl="2"/>
            <a:r>
              <a:rPr lang="en-US" dirty="0">
                <a:highlight>
                  <a:srgbClr val="FFFF00"/>
                </a:highlight>
              </a:rPr>
              <a:t>It’s not that we don’t know where to look. It’s that we do know there are many places we should look</a:t>
            </a:r>
          </a:p>
          <a:p>
            <a:pPr marL="457200" lvl="1" indent="0">
              <a:buNone/>
            </a:pPr>
            <a:endParaRPr lang="en-US" dirty="0"/>
          </a:p>
        </p:txBody>
      </p:sp>
      <p:sp>
        <p:nvSpPr>
          <p:cNvPr id="4" name="Date Placeholder 3">
            <a:extLst>
              <a:ext uri="{FF2B5EF4-FFF2-40B4-BE49-F238E27FC236}">
                <a16:creationId xmlns:a16="http://schemas.microsoft.com/office/drawing/2014/main" id="{C1B553F9-26F6-B9AC-078B-DD6DE95E05AF}"/>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2916CF36-671D-0948-1A3D-BB8E93BB4B3E}"/>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DFB458CD-C1A6-A209-E4E6-729CC38F3E94}"/>
              </a:ext>
            </a:extLst>
          </p:cNvPr>
          <p:cNvSpPr>
            <a:spLocks noGrp="1"/>
          </p:cNvSpPr>
          <p:nvPr>
            <p:ph type="sldNum" sz="quarter" idx="12"/>
          </p:nvPr>
        </p:nvSpPr>
        <p:spPr/>
        <p:txBody>
          <a:bodyPr/>
          <a:lstStyle/>
          <a:p>
            <a:fld id="{45998CA1-9168-4BC8-9DFE-73B2EA9CCF4C}" type="slidenum">
              <a:rPr lang="en-US" altLang="en-US" smtClean="0"/>
              <a:pPr/>
              <a:t>19</a:t>
            </a:fld>
            <a:endParaRPr lang="en-US" altLang="en-US"/>
          </a:p>
        </p:txBody>
      </p:sp>
      <p:sp>
        <p:nvSpPr>
          <p:cNvPr id="8" name="TextBox 7">
            <a:extLst>
              <a:ext uri="{FF2B5EF4-FFF2-40B4-BE49-F238E27FC236}">
                <a16:creationId xmlns:a16="http://schemas.microsoft.com/office/drawing/2014/main" id="{702AAD0B-7997-10A6-1CF8-87EBA749881F}"/>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4</a:t>
            </a:r>
          </a:p>
        </p:txBody>
      </p:sp>
      <p:sp>
        <p:nvSpPr>
          <p:cNvPr id="11" name="TextBox 10">
            <a:extLst>
              <a:ext uri="{FF2B5EF4-FFF2-40B4-BE49-F238E27FC236}">
                <a16:creationId xmlns:a16="http://schemas.microsoft.com/office/drawing/2014/main" id="{58A26BAA-A68B-0AAA-5E0C-375B4A7FBC17}"/>
              </a:ext>
            </a:extLst>
          </p:cNvPr>
          <p:cNvSpPr txBox="1"/>
          <p:nvPr/>
        </p:nvSpPr>
        <p:spPr>
          <a:xfrm>
            <a:off x="9184580" y="1364158"/>
            <a:ext cx="2412840" cy="307777"/>
          </a:xfrm>
          <a:prstGeom prst="rect">
            <a:avLst/>
          </a:prstGeom>
          <a:noFill/>
        </p:spPr>
        <p:txBody>
          <a:bodyPr wrap="none" rtlCol="0">
            <a:spAutoFit/>
          </a:bodyPr>
          <a:lstStyle/>
          <a:p>
            <a:r>
              <a:rPr lang="en-US" sz="1400" dirty="0"/>
              <a:t>Higgs portal – Majorana DM</a:t>
            </a:r>
          </a:p>
        </p:txBody>
      </p:sp>
      <p:pic>
        <p:nvPicPr>
          <p:cNvPr id="13" name="Picture 12">
            <a:extLst>
              <a:ext uri="{FF2B5EF4-FFF2-40B4-BE49-F238E27FC236}">
                <a16:creationId xmlns:a16="http://schemas.microsoft.com/office/drawing/2014/main" id="{CCE73322-4516-619A-4827-DD95D9DD858C}"/>
              </a:ext>
            </a:extLst>
          </p:cNvPr>
          <p:cNvPicPr>
            <a:picLocks noChangeAspect="1"/>
          </p:cNvPicPr>
          <p:nvPr/>
        </p:nvPicPr>
        <p:blipFill>
          <a:blip r:embed="rId5"/>
          <a:stretch>
            <a:fillRect/>
          </a:stretch>
        </p:blipFill>
        <p:spPr>
          <a:xfrm>
            <a:off x="7697712" y="3546563"/>
            <a:ext cx="4365350" cy="1906230"/>
          </a:xfrm>
          <a:prstGeom prst="rect">
            <a:avLst/>
          </a:prstGeom>
        </p:spPr>
      </p:pic>
      <p:sp>
        <p:nvSpPr>
          <p:cNvPr id="14" name="Content Placeholder 2">
            <a:extLst>
              <a:ext uri="{FF2B5EF4-FFF2-40B4-BE49-F238E27FC236}">
                <a16:creationId xmlns:a16="http://schemas.microsoft.com/office/drawing/2014/main" id="{28891C57-317D-D54C-3360-C2900B4C65CF}"/>
              </a:ext>
            </a:extLst>
          </p:cNvPr>
          <p:cNvSpPr txBox="1">
            <a:spLocks/>
          </p:cNvSpPr>
          <p:nvPr/>
        </p:nvSpPr>
        <p:spPr bwMode="auto">
          <a:xfrm>
            <a:off x="153255" y="3505200"/>
            <a:ext cx="7507727" cy="5152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alibri" panose="020F0502020204030204" pitchFamily="34" charset="0"/>
              <a:buChar char="•"/>
              <a:defRPr sz="2400" kern="1200">
                <a:solidFill>
                  <a:srgbClr val="000090"/>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Font typeface="Wingdings" pitchFamily="2" charset="2"/>
              <a:buChar char="§"/>
              <a:defRPr sz="2000" kern="1200">
                <a:solidFill>
                  <a:schemeClr val="tx1"/>
                </a:solidFill>
                <a:latin typeface="+mn-lt"/>
                <a:ea typeface="MS PGothic" pitchFamily="34" charset="-128"/>
                <a:cs typeface="MS PGothic" charset="0"/>
              </a:defRPr>
            </a:lvl2pPr>
            <a:lvl3pPr marL="1257300" indent="-342900" algn="l" rtl="0" eaLnBrk="0" fontAlgn="base" hangingPunct="0">
              <a:spcBef>
                <a:spcPct val="20000"/>
              </a:spcBef>
              <a:spcAft>
                <a:spcPct val="0"/>
              </a:spcAft>
              <a:buFont typeface="Courier New" pitchFamily="49" charset="0"/>
              <a:buChar char="o"/>
              <a:defRPr sz="1600" kern="1200">
                <a:solidFill>
                  <a:srgbClr val="EB641B"/>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1600" kern="1200">
                <a:solidFill>
                  <a:srgbClr val="7D3C4A"/>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dirty="0">
                <a:hlinkClick r:id="rId6"/>
              </a:rPr>
              <a:t>Experimental </a:t>
            </a:r>
            <a:r>
              <a:rPr lang="en-US" dirty="0" err="1">
                <a:hlinkClick r:id="rId6"/>
              </a:rPr>
              <a:t>programmes</a:t>
            </a:r>
            <a:r>
              <a:rPr lang="en-US" dirty="0">
                <a:hlinkClick r:id="rId6"/>
              </a:rPr>
              <a:t> to address open issues in Dark Matter and Dark Sector Physics </a:t>
            </a:r>
            <a:r>
              <a:rPr lang="en-US" dirty="0"/>
              <a:t>(Jocelyn Monroe)</a:t>
            </a:r>
          </a:p>
          <a:p>
            <a:pPr lvl="2"/>
            <a:r>
              <a:rPr lang="en-US" dirty="0"/>
              <a:t>Covered: cosmological &amp; indirect detection; direct detection; accelerator production</a:t>
            </a:r>
          </a:p>
          <a:p>
            <a:pPr lvl="2"/>
            <a:r>
              <a:rPr lang="en-US" dirty="0"/>
              <a:t>New technologies and ideas deployed in experiments across all scales —  strong incubator for creativity in experimental approaches,  new analysis strategies, and technology innovation</a:t>
            </a:r>
          </a:p>
          <a:p>
            <a:pPr marL="457200" lvl="1" indent="0">
              <a:buFont typeface="Wingdings" pitchFamily="2" charset="2"/>
              <a:buNone/>
            </a:pPr>
            <a:endParaRPr lang="en-US" dirty="0"/>
          </a:p>
        </p:txBody>
      </p:sp>
      <p:sp>
        <p:nvSpPr>
          <p:cNvPr id="15" name="Content Placeholder 2">
            <a:extLst>
              <a:ext uri="{FF2B5EF4-FFF2-40B4-BE49-F238E27FC236}">
                <a16:creationId xmlns:a16="http://schemas.microsoft.com/office/drawing/2014/main" id="{FC4C208B-75BB-5271-EDF3-DF740FDEEBAB}"/>
              </a:ext>
            </a:extLst>
          </p:cNvPr>
          <p:cNvSpPr txBox="1">
            <a:spLocks/>
          </p:cNvSpPr>
          <p:nvPr/>
        </p:nvSpPr>
        <p:spPr bwMode="auto">
          <a:xfrm>
            <a:off x="189985" y="5419639"/>
            <a:ext cx="11704899" cy="2298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alibri" panose="020F0502020204030204" pitchFamily="34" charset="0"/>
              <a:buChar char="•"/>
              <a:defRPr sz="2400" kern="1200">
                <a:solidFill>
                  <a:srgbClr val="000090"/>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Font typeface="Wingdings" pitchFamily="2" charset="2"/>
              <a:buChar char="§"/>
              <a:defRPr sz="2000" kern="1200">
                <a:solidFill>
                  <a:schemeClr val="tx1"/>
                </a:solidFill>
                <a:latin typeface="+mn-lt"/>
                <a:ea typeface="MS PGothic" pitchFamily="34" charset="-128"/>
                <a:cs typeface="MS PGothic" charset="0"/>
              </a:defRPr>
            </a:lvl2pPr>
            <a:lvl3pPr marL="1257300" indent="-342900" algn="l" rtl="0" eaLnBrk="0" fontAlgn="base" hangingPunct="0">
              <a:spcBef>
                <a:spcPct val="20000"/>
              </a:spcBef>
              <a:spcAft>
                <a:spcPct val="0"/>
              </a:spcAft>
              <a:buFont typeface="Courier New" pitchFamily="49" charset="0"/>
              <a:buChar char="o"/>
              <a:defRPr sz="1600" kern="1200">
                <a:solidFill>
                  <a:srgbClr val="EB641B"/>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1600" kern="1200">
                <a:solidFill>
                  <a:srgbClr val="7D3C4A"/>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2"/>
            <a:r>
              <a:rPr lang="en-US" dirty="0"/>
              <a:t>Important progress has been, and will continue to be, made by relatively small/rapid projects. This is great for training and skills development</a:t>
            </a:r>
          </a:p>
          <a:p>
            <a:pPr lvl="2"/>
            <a:r>
              <a:rPr lang="en-US" dirty="0">
                <a:highlight>
                  <a:srgbClr val="FFFF00"/>
                </a:highlight>
              </a:rPr>
              <a:t>Dark Matter and Dark Sectors have important complementarity across a (uniquely) broad range of non-accelerator and  accelerator-based experimental techniques - Strong support in ESPP inputs for diversity of experiments/ techniques</a:t>
            </a:r>
          </a:p>
          <a:p>
            <a:pPr marL="457200" lvl="1" indent="0">
              <a:buFont typeface="Wingdings" pitchFamily="2" charset="2"/>
              <a:buNone/>
            </a:pPr>
            <a:endParaRPr lang="en-US" dirty="0"/>
          </a:p>
        </p:txBody>
      </p:sp>
    </p:spTree>
    <p:extLst>
      <p:ext uri="{BB962C8B-B14F-4D97-AF65-F5344CB8AC3E}">
        <p14:creationId xmlns:p14="http://schemas.microsoft.com/office/powerpoint/2010/main" val="196349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F121-361D-083C-9811-92CC6199F8F2}"/>
              </a:ext>
            </a:extLst>
          </p:cNvPr>
          <p:cNvSpPr>
            <a:spLocks noGrp="1"/>
          </p:cNvSpPr>
          <p:nvPr>
            <p:ph type="title"/>
          </p:nvPr>
        </p:nvSpPr>
        <p:spPr/>
        <p:txBody>
          <a:bodyPr/>
          <a:lstStyle/>
          <a:p>
            <a:r>
              <a:rPr lang="en-US" dirty="0"/>
              <a:t>Background &amp; Context</a:t>
            </a:r>
          </a:p>
        </p:txBody>
      </p:sp>
      <p:sp>
        <p:nvSpPr>
          <p:cNvPr id="3" name="Content Placeholder 2">
            <a:extLst>
              <a:ext uri="{FF2B5EF4-FFF2-40B4-BE49-F238E27FC236}">
                <a16:creationId xmlns:a16="http://schemas.microsoft.com/office/drawing/2014/main" id="{9C3583B5-E159-A4DD-BC4B-DFBF05FE52FB}"/>
              </a:ext>
            </a:extLst>
          </p:cNvPr>
          <p:cNvSpPr>
            <a:spLocks noGrp="1"/>
          </p:cNvSpPr>
          <p:nvPr>
            <p:ph idx="1"/>
          </p:nvPr>
        </p:nvSpPr>
        <p:spPr>
          <a:xfrm>
            <a:off x="352337" y="1199626"/>
            <a:ext cx="11526473" cy="5429774"/>
          </a:xfrm>
        </p:spPr>
        <p:txBody>
          <a:bodyPr/>
          <a:lstStyle/>
          <a:p>
            <a:r>
              <a:rPr lang="en-US" dirty="0"/>
              <a:t>The European Strategy for Particle Physics (ESPP) is the equivalent of our US P5 process as input to the long-term future of the field starting in 2006</a:t>
            </a:r>
          </a:p>
          <a:p>
            <a:pPr lvl="1"/>
            <a:r>
              <a:rPr lang="en-US" dirty="0"/>
              <a:t>2006: LHC, discussion of LHC luminosity upgrade, accelerator technology R&amp;D, coordination with ILC</a:t>
            </a:r>
          </a:p>
          <a:p>
            <a:pPr lvl="1"/>
            <a:r>
              <a:rPr lang="en-US" dirty="0"/>
              <a:t>2013 update: High luminosity LHC, need for post-LHC program</a:t>
            </a:r>
          </a:p>
          <a:p>
            <a:pPr lvl="1"/>
            <a:r>
              <a:rPr lang="en-US" dirty="0"/>
              <a:t>2020 update: FCC feasibility study</a:t>
            </a:r>
          </a:p>
          <a:p>
            <a:pPr lvl="1"/>
            <a:r>
              <a:rPr lang="en-US" dirty="0">
                <a:solidFill>
                  <a:srgbClr val="FF0000"/>
                </a:solidFill>
                <a:highlight>
                  <a:srgbClr val="FFFF00"/>
                </a:highlight>
              </a:rPr>
              <a:t>2026 update: Recommendations for the next flagship project at CERN (preferred collider option and possible prioritized alternatives and areas of priority for exploration complementary to colliders) – the Venice meeting was the equivalent of our Snowmass process to provide community input</a:t>
            </a:r>
          </a:p>
          <a:p>
            <a:r>
              <a:rPr lang="en-US" dirty="0"/>
              <a:t>Mandated by the CERN Council, the European Strategy Group (ESG) develops recommendations submitted to the Council for an update of the European Strategy with:</a:t>
            </a:r>
          </a:p>
          <a:p>
            <a:pPr lvl="1"/>
            <a:r>
              <a:rPr lang="en-US" dirty="0"/>
              <a:t>Input of the particle physics community</a:t>
            </a:r>
          </a:p>
          <a:p>
            <a:pPr lvl="1"/>
            <a:r>
              <a:rPr lang="en-US" dirty="0"/>
              <a:t>Status of implementation of the 2020 Strategy update</a:t>
            </a:r>
          </a:p>
          <a:p>
            <a:pPr lvl="1"/>
            <a:r>
              <a:rPr lang="en-US" dirty="0"/>
              <a:t>Recent accomplishments (e.g. LHC results, HL-LHC progress, FCC Feasibility Study,…)</a:t>
            </a:r>
          </a:p>
          <a:p>
            <a:pPr lvl="1"/>
            <a:r>
              <a:rPr lang="en-US" dirty="0"/>
              <a:t>International landscape of the field</a:t>
            </a:r>
          </a:p>
          <a:p>
            <a:pPr lvl="1"/>
            <a:endParaRPr lang="en-US" dirty="0"/>
          </a:p>
          <a:p>
            <a:pPr lvl="1"/>
            <a:endParaRPr lang="en-US" dirty="0"/>
          </a:p>
          <a:p>
            <a:endParaRPr lang="en-US" dirty="0"/>
          </a:p>
          <a:p>
            <a:endParaRPr lang="en-US" dirty="0"/>
          </a:p>
        </p:txBody>
      </p:sp>
      <p:sp>
        <p:nvSpPr>
          <p:cNvPr id="4" name="Date Placeholder 3">
            <a:extLst>
              <a:ext uri="{FF2B5EF4-FFF2-40B4-BE49-F238E27FC236}">
                <a16:creationId xmlns:a16="http://schemas.microsoft.com/office/drawing/2014/main" id="{FBC579F1-622E-B084-14A2-5C8E5C1EA0BB}"/>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33FECC38-509D-4E48-3391-87AAF6B26908}"/>
              </a:ext>
            </a:extLst>
          </p:cNvPr>
          <p:cNvSpPr>
            <a:spLocks noGrp="1"/>
          </p:cNvSpPr>
          <p:nvPr>
            <p:ph type="ftr" sz="quarter" idx="11"/>
          </p:nvPr>
        </p:nvSpPr>
        <p:spPr/>
        <p:txBody>
          <a:bodyPr/>
          <a:lstStyle/>
          <a:p>
            <a:pPr>
              <a:defRPr/>
            </a:pPr>
            <a:r>
              <a:rPr lang="en-US"/>
              <a:t>Report on Venice ESPP Symposium </a:t>
            </a:r>
            <a:endParaRPr lang="en-US" dirty="0"/>
          </a:p>
        </p:txBody>
      </p:sp>
      <p:sp>
        <p:nvSpPr>
          <p:cNvPr id="6" name="Slide Number Placeholder 5">
            <a:extLst>
              <a:ext uri="{FF2B5EF4-FFF2-40B4-BE49-F238E27FC236}">
                <a16:creationId xmlns:a16="http://schemas.microsoft.com/office/drawing/2014/main" id="{645071B5-3DD5-89FE-1808-28FB2B769764}"/>
              </a:ext>
            </a:extLst>
          </p:cNvPr>
          <p:cNvSpPr>
            <a:spLocks noGrp="1"/>
          </p:cNvSpPr>
          <p:nvPr>
            <p:ph type="sldNum" sz="quarter" idx="12"/>
          </p:nvPr>
        </p:nvSpPr>
        <p:spPr/>
        <p:txBody>
          <a:bodyPr/>
          <a:lstStyle/>
          <a:p>
            <a:fld id="{45998CA1-9168-4BC8-9DFE-73B2EA9CCF4C}" type="slidenum">
              <a:rPr lang="en-US" altLang="en-US" smtClean="0"/>
              <a:pPr/>
              <a:t>2</a:t>
            </a:fld>
            <a:endParaRPr lang="en-US" altLang="en-US"/>
          </a:p>
        </p:txBody>
      </p:sp>
    </p:spTree>
    <p:extLst>
      <p:ext uri="{BB962C8B-B14F-4D97-AF65-F5344CB8AC3E}">
        <p14:creationId xmlns:p14="http://schemas.microsoft.com/office/powerpoint/2010/main" val="3955077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14CE21-1652-1B9B-2F51-F32A3674BF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3260FC-F553-2CE7-53DC-1EA120E90ABE}"/>
              </a:ext>
            </a:extLst>
          </p:cNvPr>
          <p:cNvSpPr>
            <a:spLocks noGrp="1"/>
          </p:cNvSpPr>
          <p:nvPr>
            <p:ph type="title"/>
          </p:nvPr>
        </p:nvSpPr>
        <p:spPr>
          <a:xfrm>
            <a:off x="1828800" y="0"/>
            <a:ext cx="8737600" cy="1066800"/>
          </a:xfrm>
        </p:spPr>
        <p:txBody>
          <a:bodyPr/>
          <a:lstStyle/>
          <a:p>
            <a:r>
              <a:rPr lang="en-US" dirty="0"/>
              <a:t>Detector Technology</a:t>
            </a:r>
          </a:p>
        </p:txBody>
      </p:sp>
      <p:sp>
        <p:nvSpPr>
          <p:cNvPr id="3" name="Content Placeholder 2">
            <a:extLst>
              <a:ext uri="{FF2B5EF4-FFF2-40B4-BE49-F238E27FC236}">
                <a16:creationId xmlns:a16="http://schemas.microsoft.com/office/drawing/2014/main" id="{A8D0953E-3910-94BD-44F5-508EFF2AA54F}"/>
              </a:ext>
            </a:extLst>
          </p:cNvPr>
          <p:cNvSpPr>
            <a:spLocks noGrp="1"/>
          </p:cNvSpPr>
          <p:nvPr>
            <p:ph idx="1"/>
          </p:nvPr>
        </p:nvSpPr>
        <p:spPr>
          <a:xfrm>
            <a:off x="0" y="1150008"/>
            <a:ext cx="8682957" cy="2949530"/>
          </a:xfrm>
        </p:spPr>
        <p:txBody>
          <a:bodyPr/>
          <a:lstStyle/>
          <a:p>
            <a:r>
              <a:rPr lang="en-US" dirty="0">
                <a:hlinkClick r:id="rId2"/>
              </a:rPr>
              <a:t>Detector Technologies</a:t>
            </a:r>
            <a:endParaRPr lang="en-US" dirty="0"/>
          </a:p>
          <a:p>
            <a:pPr lvl="1"/>
            <a:r>
              <a:rPr lang="en-US" dirty="0">
                <a:hlinkClick r:id="rId3"/>
              </a:rPr>
              <a:t>Tools for Discovery: Instrumentation Requirements for Future Projects </a:t>
            </a:r>
            <a:r>
              <a:rPr lang="en-US" dirty="0"/>
              <a:t>(Ulrich Husemann)</a:t>
            </a:r>
          </a:p>
          <a:p>
            <a:pPr lvl="2"/>
            <a:r>
              <a:rPr lang="en-US" dirty="0"/>
              <a:t>Useful metrics to evaluate instrumentation projects in detail: key performance indicators (KPIs) and technology readiness levels (TRLs) </a:t>
            </a:r>
          </a:p>
          <a:p>
            <a:pPr lvl="2"/>
            <a:r>
              <a:rPr lang="en-US" dirty="0"/>
              <a:t>This presentation is less quantitative: </a:t>
            </a:r>
            <a:r>
              <a:rPr lang="en-US" dirty="0">
                <a:highlight>
                  <a:srgbClr val="FFFF00"/>
                </a:highlight>
              </a:rPr>
              <a:t>Which future projects drive instrumentation development? Which technologies are required on which timescale? Who will work on instrumentation?</a:t>
            </a:r>
          </a:p>
          <a:p>
            <a:pPr lvl="2"/>
            <a:r>
              <a:rPr lang="en-US" dirty="0"/>
              <a:t>Significant technological limitations and challenges to overcome for future projects</a:t>
            </a:r>
          </a:p>
          <a:p>
            <a:pPr lvl="2"/>
            <a:r>
              <a:rPr lang="en-US" dirty="0"/>
              <a:t>New ideas, may turn out as potential game changers (AI, second quantum revolution)</a:t>
            </a:r>
          </a:p>
          <a:p>
            <a:pPr lvl="2"/>
            <a:r>
              <a:rPr lang="en-US" dirty="0"/>
              <a:t>Community showed willingness and ability for transformation → to be further developed</a:t>
            </a:r>
          </a:p>
          <a:p>
            <a:pPr lvl="2"/>
            <a:endParaRPr lang="en-US" dirty="0"/>
          </a:p>
        </p:txBody>
      </p:sp>
      <p:sp>
        <p:nvSpPr>
          <p:cNvPr id="4" name="Date Placeholder 3">
            <a:extLst>
              <a:ext uri="{FF2B5EF4-FFF2-40B4-BE49-F238E27FC236}">
                <a16:creationId xmlns:a16="http://schemas.microsoft.com/office/drawing/2014/main" id="{D20C2C30-A323-E5B6-92A5-C14EBF4B1256}"/>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A73A90C2-98A2-2E77-104E-7700767ADCE1}"/>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AA152A57-193D-7DF2-FD1B-C74A1A6F387E}"/>
              </a:ext>
            </a:extLst>
          </p:cNvPr>
          <p:cNvSpPr>
            <a:spLocks noGrp="1"/>
          </p:cNvSpPr>
          <p:nvPr>
            <p:ph type="sldNum" sz="quarter" idx="12"/>
          </p:nvPr>
        </p:nvSpPr>
        <p:spPr/>
        <p:txBody>
          <a:bodyPr/>
          <a:lstStyle/>
          <a:p>
            <a:fld id="{45998CA1-9168-4BC8-9DFE-73B2EA9CCF4C}" type="slidenum">
              <a:rPr lang="en-US" altLang="en-US" smtClean="0"/>
              <a:pPr/>
              <a:t>20</a:t>
            </a:fld>
            <a:endParaRPr lang="en-US" altLang="en-US"/>
          </a:p>
        </p:txBody>
      </p:sp>
      <p:sp>
        <p:nvSpPr>
          <p:cNvPr id="8" name="TextBox 7">
            <a:extLst>
              <a:ext uri="{FF2B5EF4-FFF2-40B4-BE49-F238E27FC236}">
                <a16:creationId xmlns:a16="http://schemas.microsoft.com/office/drawing/2014/main" id="{3A8C7266-EE51-1E49-B725-14368CE1CB9D}"/>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4</a:t>
            </a:r>
          </a:p>
        </p:txBody>
      </p:sp>
      <p:pic>
        <p:nvPicPr>
          <p:cNvPr id="9" name="Picture 8">
            <a:extLst>
              <a:ext uri="{FF2B5EF4-FFF2-40B4-BE49-F238E27FC236}">
                <a16:creationId xmlns:a16="http://schemas.microsoft.com/office/drawing/2014/main" id="{2759B906-A9B3-FED7-03F2-94350FE1EDD5}"/>
              </a:ext>
            </a:extLst>
          </p:cNvPr>
          <p:cNvPicPr>
            <a:picLocks noChangeAspect="1"/>
          </p:cNvPicPr>
          <p:nvPr/>
        </p:nvPicPr>
        <p:blipFill>
          <a:blip r:embed="rId4"/>
          <a:stretch>
            <a:fillRect/>
          </a:stretch>
        </p:blipFill>
        <p:spPr>
          <a:xfrm>
            <a:off x="8682957" y="770221"/>
            <a:ext cx="3382659" cy="1732146"/>
          </a:xfrm>
          <a:prstGeom prst="rect">
            <a:avLst/>
          </a:prstGeom>
        </p:spPr>
      </p:pic>
      <p:pic>
        <p:nvPicPr>
          <p:cNvPr id="14" name="Picture 13">
            <a:extLst>
              <a:ext uri="{FF2B5EF4-FFF2-40B4-BE49-F238E27FC236}">
                <a16:creationId xmlns:a16="http://schemas.microsoft.com/office/drawing/2014/main" id="{0ECC11CA-03D4-9C0D-32DE-DE9287535158}"/>
              </a:ext>
            </a:extLst>
          </p:cNvPr>
          <p:cNvPicPr>
            <a:picLocks noChangeAspect="1"/>
          </p:cNvPicPr>
          <p:nvPr/>
        </p:nvPicPr>
        <p:blipFill>
          <a:blip r:embed="rId5"/>
          <a:stretch>
            <a:fillRect/>
          </a:stretch>
        </p:blipFill>
        <p:spPr>
          <a:xfrm>
            <a:off x="8682957" y="2567033"/>
            <a:ext cx="3029092" cy="1732145"/>
          </a:xfrm>
          <a:prstGeom prst="rect">
            <a:avLst/>
          </a:prstGeom>
        </p:spPr>
      </p:pic>
      <p:pic>
        <p:nvPicPr>
          <p:cNvPr id="16" name="Picture 15">
            <a:extLst>
              <a:ext uri="{FF2B5EF4-FFF2-40B4-BE49-F238E27FC236}">
                <a16:creationId xmlns:a16="http://schemas.microsoft.com/office/drawing/2014/main" id="{9CB12FB4-2002-CE65-8708-CD0814CAC4AC}"/>
              </a:ext>
            </a:extLst>
          </p:cNvPr>
          <p:cNvPicPr>
            <a:picLocks noChangeAspect="1"/>
          </p:cNvPicPr>
          <p:nvPr/>
        </p:nvPicPr>
        <p:blipFill>
          <a:blip r:embed="rId6"/>
          <a:stretch>
            <a:fillRect/>
          </a:stretch>
        </p:blipFill>
        <p:spPr>
          <a:xfrm>
            <a:off x="6905434" y="4408094"/>
            <a:ext cx="5122491" cy="2253634"/>
          </a:xfrm>
          <a:prstGeom prst="rect">
            <a:avLst/>
          </a:prstGeom>
        </p:spPr>
      </p:pic>
      <p:sp>
        <p:nvSpPr>
          <p:cNvPr id="18" name="Content Placeholder 2">
            <a:extLst>
              <a:ext uri="{FF2B5EF4-FFF2-40B4-BE49-F238E27FC236}">
                <a16:creationId xmlns:a16="http://schemas.microsoft.com/office/drawing/2014/main" id="{940894E2-4364-1869-1AAA-30F5F729C0D0}"/>
              </a:ext>
            </a:extLst>
          </p:cNvPr>
          <p:cNvSpPr txBox="1">
            <a:spLocks/>
          </p:cNvSpPr>
          <p:nvPr/>
        </p:nvSpPr>
        <p:spPr bwMode="auto">
          <a:xfrm>
            <a:off x="-263992" y="4877414"/>
            <a:ext cx="6905434" cy="1980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alibri" panose="020F0502020204030204" pitchFamily="34" charset="0"/>
              <a:buChar char="•"/>
              <a:defRPr sz="2400" kern="1200">
                <a:solidFill>
                  <a:srgbClr val="000090"/>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Font typeface="Wingdings" pitchFamily="2" charset="2"/>
              <a:buChar char="§"/>
              <a:defRPr sz="2000" kern="1200">
                <a:solidFill>
                  <a:schemeClr val="tx1"/>
                </a:solidFill>
                <a:latin typeface="+mn-lt"/>
                <a:ea typeface="MS PGothic" pitchFamily="34" charset="-128"/>
                <a:cs typeface="MS PGothic" charset="0"/>
              </a:defRPr>
            </a:lvl2pPr>
            <a:lvl3pPr marL="1257300" indent="-342900" algn="l" rtl="0" eaLnBrk="0" fontAlgn="base" hangingPunct="0">
              <a:spcBef>
                <a:spcPct val="20000"/>
              </a:spcBef>
              <a:spcAft>
                <a:spcPct val="0"/>
              </a:spcAft>
              <a:buFont typeface="Courier New" pitchFamily="49" charset="0"/>
              <a:buChar char="o"/>
              <a:defRPr sz="1600" kern="1200">
                <a:solidFill>
                  <a:srgbClr val="EB641B"/>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1600" kern="1200">
                <a:solidFill>
                  <a:srgbClr val="7D3C4A"/>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dirty="0">
                <a:hlinkClick r:id="rId7"/>
              </a:rPr>
              <a:t>From ECFA Detector Roadmap to DRD Collaborations and beyond</a:t>
            </a:r>
            <a:r>
              <a:rPr lang="en-US" dirty="0"/>
              <a:t> (Thomas Bergauer)</a:t>
            </a:r>
          </a:p>
          <a:p>
            <a:pPr lvl="2"/>
            <a:r>
              <a:rPr lang="en-US" dirty="0"/>
              <a:t>DRD collaborations are still in their infancy</a:t>
            </a:r>
          </a:p>
          <a:p>
            <a:pPr lvl="2"/>
            <a:r>
              <a:rPr lang="en-US" dirty="0">
                <a:highlight>
                  <a:srgbClr val="FFFF00"/>
                </a:highlight>
              </a:rPr>
              <a:t>Evolve on a coherent work program over the next years</a:t>
            </a:r>
          </a:p>
          <a:p>
            <a:pPr lvl="2"/>
            <a:r>
              <a:rPr lang="en-US" dirty="0"/>
              <a:t>Expected to grow once the LHC Phase-II Upgrades are finished</a:t>
            </a:r>
          </a:p>
          <a:p>
            <a:pPr lvl="2"/>
            <a:r>
              <a:rPr lang="en-US" dirty="0"/>
              <a:t>Engage with funding agencies to secure funding via MoU’s</a:t>
            </a:r>
          </a:p>
          <a:p>
            <a:pPr lvl="2"/>
            <a:endParaRPr lang="en-US" dirty="0"/>
          </a:p>
        </p:txBody>
      </p:sp>
    </p:spTree>
    <p:extLst>
      <p:ext uri="{BB962C8B-B14F-4D97-AF65-F5344CB8AC3E}">
        <p14:creationId xmlns:p14="http://schemas.microsoft.com/office/powerpoint/2010/main" val="3897527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1E4E5-B678-6661-FA56-12437252CF4E}"/>
              </a:ext>
            </a:extLst>
          </p:cNvPr>
          <p:cNvSpPr>
            <a:spLocks noGrp="1"/>
          </p:cNvSpPr>
          <p:nvPr>
            <p:ph type="title"/>
          </p:nvPr>
        </p:nvSpPr>
        <p:spPr/>
        <p:txBody>
          <a:bodyPr/>
          <a:lstStyle/>
          <a:p>
            <a:r>
              <a:rPr lang="en-US" dirty="0"/>
              <a:t>ESG Working Groups (WG)</a:t>
            </a:r>
          </a:p>
        </p:txBody>
      </p:sp>
      <p:sp>
        <p:nvSpPr>
          <p:cNvPr id="3" name="Content Placeholder 2">
            <a:extLst>
              <a:ext uri="{FF2B5EF4-FFF2-40B4-BE49-F238E27FC236}">
                <a16:creationId xmlns:a16="http://schemas.microsoft.com/office/drawing/2014/main" id="{975F8552-2E8C-7728-40F3-BFF0E9B87DDA}"/>
              </a:ext>
            </a:extLst>
          </p:cNvPr>
          <p:cNvSpPr>
            <a:spLocks noGrp="1"/>
          </p:cNvSpPr>
          <p:nvPr>
            <p:ph idx="1"/>
          </p:nvPr>
        </p:nvSpPr>
        <p:spPr/>
        <p:txBody>
          <a:bodyPr/>
          <a:lstStyle/>
          <a:p>
            <a:r>
              <a:rPr lang="en-US" dirty="0"/>
              <a:t>In the interests of time I will only show summary slides for the plenary talks for </a:t>
            </a:r>
          </a:p>
          <a:p>
            <a:pPr lvl="1"/>
            <a:r>
              <a:rPr lang="en-US" dirty="0"/>
              <a:t>WG1 – National inputs</a:t>
            </a:r>
          </a:p>
          <a:p>
            <a:pPr lvl="1"/>
            <a:r>
              <a:rPr lang="en-US" dirty="0"/>
              <a:t>WG2a – Accelerator project comparisons</a:t>
            </a:r>
          </a:p>
          <a:p>
            <a:r>
              <a:rPr lang="en-US" dirty="0"/>
              <a:t>The others can be found in the back, or click on the links below to take you to those slides</a:t>
            </a:r>
          </a:p>
          <a:p>
            <a:pPr lvl="1"/>
            <a:r>
              <a:rPr lang="en-US" dirty="0">
                <a:hlinkClick r:id="rId2" action="ppaction://hlinksldjump"/>
              </a:rPr>
              <a:t>WG3</a:t>
            </a:r>
            <a:r>
              <a:rPr lang="en-US" dirty="0"/>
              <a:t> – Role of European National labs and Strategy implementation</a:t>
            </a:r>
          </a:p>
          <a:p>
            <a:pPr lvl="1"/>
            <a:r>
              <a:rPr lang="en-US" dirty="0">
                <a:hlinkClick r:id="rId3" action="ppaction://hlinksldjump"/>
              </a:rPr>
              <a:t>WG4</a:t>
            </a:r>
            <a:r>
              <a:rPr lang="en-US" dirty="0"/>
              <a:t> – Relations with other fields of physics</a:t>
            </a:r>
          </a:p>
          <a:p>
            <a:pPr lvl="1"/>
            <a:r>
              <a:rPr lang="en-US" dirty="0">
                <a:hlinkClick r:id="rId4" action="ppaction://hlinksldjump"/>
              </a:rPr>
              <a:t>WG5</a:t>
            </a:r>
            <a:r>
              <a:rPr lang="en-US" dirty="0"/>
              <a:t> – Sustainability and environmental protection</a:t>
            </a:r>
          </a:p>
          <a:p>
            <a:pPr lvl="1"/>
            <a:r>
              <a:rPr lang="en-US" dirty="0">
                <a:hlinkClick r:id="rId5" action="ppaction://hlinksldjump"/>
              </a:rPr>
              <a:t>WG6</a:t>
            </a:r>
            <a:r>
              <a:rPr lang="en-US" dirty="0"/>
              <a:t> – Communication, outreach and career aspects</a:t>
            </a:r>
          </a:p>
          <a:p>
            <a:pPr lvl="1"/>
            <a:r>
              <a:rPr lang="en-US" dirty="0">
                <a:hlinkClick r:id="rId6" action="ppaction://hlinksldjump"/>
              </a:rPr>
              <a:t>WG7</a:t>
            </a:r>
            <a:r>
              <a:rPr lang="en-US" dirty="0"/>
              <a:t> – Early career researchers (ECR) perspectives; they are the future, eager for </a:t>
            </a:r>
            <a:r>
              <a:rPr lang="en-US"/>
              <a:t>a decision</a:t>
            </a:r>
            <a:endParaRPr lang="en-US" dirty="0"/>
          </a:p>
          <a:p>
            <a:pPr lvl="1"/>
            <a:r>
              <a:rPr lang="en-US" dirty="0">
                <a:hlinkClick r:id="rId7" action="ppaction://hlinksldjump"/>
              </a:rPr>
              <a:t>WG8</a:t>
            </a:r>
            <a:r>
              <a:rPr lang="en-US" dirty="0"/>
              <a:t> – Knowledge and technology transfer</a:t>
            </a:r>
          </a:p>
        </p:txBody>
      </p:sp>
      <p:sp>
        <p:nvSpPr>
          <p:cNvPr id="4" name="Date Placeholder 3">
            <a:extLst>
              <a:ext uri="{FF2B5EF4-FFF2-40B4-BE49-F238E27FC236}">
                <a16:creationId xmlns:a16="http://schemas.microsoft.com/office/drawing/2014/main" id="{A44C57B8-91F9-7BD1-D336-2B75557B5F4F}"/>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13EF4BB1-0171-1E01-0490-9494E2B91DBB}"/>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0BDA1FB4-69F8-2056-73D3-A943EA3B3DB0}"/>
              </a:ext>
            </a:extLst>
          </p:cNvPr>
          <p:cNvSpPr>
            <a:spLocks noGrp="1"/>
          </p:cNvSpPr>
          <p:nvPr>
            <p:ph type="sldNum" sz="quarter" idx="12"/>
          </p:nvPr>
        </p:nvSpPr>
        <p:spPr/>
        <p:txBody>
          <a:bodyPr/>
          <a:lstStyle/>
          <a:p>
            <a:fld id="{45998CA1-9168-4BC8-9DFE-73B2EA9CCF4C}" type="slidenum">
              <a:rPr lang="en-US" altLang="en-US" smtClean="0"/>
              <a:pPr/>
              <a:t>21</a:t>
            </a:fld>
            <a:endParaRPr lang="en-US" altLang="en-US"/>
          </a:p>
        </p:txBody>
      </p:sp>
    </p:spTree>
    <p:extLst>
      <p:ext uri="{BB962C8B-B14F-4D97-AF65-F5344CB8AC3E}">
        <p14:creationId xmlns:p14="http://schemas.microsoft.com/office/powerpoint/2010/main" val="40040733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AD66A-0057-FA10-675A-A307F954C679}"/>
              </a:ext>
            </a:extLst>
          </p:cNvPr>
          <p:cNvSpPr>
            <a:spLocks noGrp="1"/>
          </p:cNvSpPr>
          <p:nvPr>
            <p:ph type="title"/>
          </p:nvPr>
        </p:nvSpPr>
        <p:spPr/>
        <p:txBody>
          <a:bodyPr/>
          <a:lstStyle/>
          <a:p>
            <a:r>
              <a:rPr lang="en-US" dirty="0"/>
              <a:t>ESG Working Group 1 – (a)</a:t>
            </a:r>
          </a:p>
        </p:txBody>
      </p:sp>
      <p:sp>
        <p:nvSpPr>
          <p:cNvPr id="3" name="Content Placeholder 2">
            <a:extLst>
              <a:ext uri="{FF2B5EF4-FFF2-40B4-BE49-F238E27FC236}">
                <a16:creationId xmlns:a16="http://schemas.microsoft.com/office/drawing/2014/main" id="{68094CDB-808A-65C1-D554-6A5FD70B0D45}"/>
              </a:ext>
            </a:extLst>
          </p:cNvPr>
          <p:cNvSpPr>
            <a:spLocks noGrp="1"/>
          </p:cNvSpPr>
          <p:nvPr>
            <p:ph idx="1"/>
          </p:nvPr>
        </p:nvSpPr>
        <p:spPr>
          <a:xfrm>
            <a:off x="609600" y="1261241"/>
            <a:ext cx="6072057" cy="5063359"/>
          </a:xfrm>
        </p:spPr>
        <p:txBody>
          <a:bodyPr/>
          <a:lstStyle/>
          <a:p>
            <a:r>
              <a:rPr lang="en-US" dirty="0">
                <a:hlinkClick r:id="rId3"/>
              </a:rPr>
              <a:t>National Inputs</a:t>
            </a:r>
            <a:r>
              <a:rPr lang="en-US" dirty="0"/>
              <a:t> (Calin Alexa, WG1)</a:t>
            </a:r>
          </a:p>
          <a:p>
            <a:r>
              <a:rPr lang="en-US" sz="1800" dirty="0"/>
              <a:t>(a) Which is the preferred next major/flagship collider project for CERN?</a:t>
            </a:r>
          </a:p>
          <a:p>
            <a:pPr lvl="1"/>
            <a:endParaRPr lang="en-US" dirty="0"/>
          </a:p>
        </p:txBody>
      </p:sp>
      <p:sp>
        <p:nvSpPr>
          <p:cNvPr id="4" name="Date Placeholder 3">
            <a:extLst>
              <a:ext uri="{FF2B5EF4-FFF2-40B4-BE49-F238E27FC236}">
                <a16:creationId xmlns:a16="http://schemas.microsoft.com/office/drawing/2014/main" id="{21F7F1E7-8295-E62B-6DE2-72F9724FB7AF}"/>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15578A23-9492-3293-3E07-553D612D633D}"/>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AA59CB5E-5786-CB0F-75D7-90AC712836B6}"/>
              </a:ext>
            </a:extLst>
          </p:cNvPr>
          <p:cNvSpPr>
            <a:spLocks noGrp="1"/>
          </p:cNvSpPr>
          <p:nvPr>
            <p:ph type="sldNum" sz="quarter" idx="12"/>
          </p:nvPr>
        </p:nvSpPr>
        <p:spPr/>
        <p:txBody>
          <a:bodyPr/>
          <a:lstStyle/>
          <a:p>
            <a:fld id="{45998CA1-9168-4BC8-9DFE-73B2EA9CCF4C}" type="slidenum">
              <a:rPr lang="en-US" altLang="en-US" smtClean="0"/>
              <a:pPr/>
              <a:t>22</a:t>
            </a:fld>
            <a:endParaRPr lang="en-US" altLang="en-US"/>
          </a:p>
        </p:txBody>
      </p:sp>
      <p:sp>
        <p:nvSpPr>
          <p:cNvPr id="7" name="TextBox 6">
            <a:extLst>
              <a:ext uri="{FF2B5EF4-FFF2-40B4-BE49-F238E27FC236}">
                <a16:creationId xmlns:a16="http://schemas.microsoft.com/office/drawing/2014/main" id="{2E2AB3AD-1402-890E-AAE6-E9895AEEE15A}"/>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pic>
        <p:nvPicPr>
          <p:cNvPr id="13" name="Picture 12">
            <a:extLst>
              <a:ext uri="{FF2B5EF4-FFF2-40B4-BE49-F238E27FC236}">
                <a16:creationId xmlns:a16="http://schemas.microsoft.com/office/drawing/2014/main" id="{F8A30711-40C2-B5AF-4870-0DD2C83F5255}"/>
              </a:ext>
            </a:extLst>
          </p:cNvPr>
          <p:cNvPicPr>
            <a:picLocks noChangeAspect="1"/>
          </p:cNvPicPr>
          <p:nvPr/>
        </p:nvPicPr>
        <p:blipFill>
          <a:blip r:embed="rId4"/>
          <a:srcRect t="6898"/>
          <a:stretch>
            <a:fillRect/>
          </a:stretch>
        </p:blipFill>
        <p:spPr>
          <a:xfrm>
            <a:off x="322207" y="2262352"/>
            <a:ext cx="7975584" cy="4192236"/>
          </a:xfrm>
          <a:prstGeom prst="rect">
            <a:avLst/>
          </a:prstGeom>
        </p:spPr>
      </p:pic>
      <p:pic>
        <p:nvPicPr>
          <p:cNvPr id="9" name="Picture 8">
            <a:extLst>
              <a:ext uri="{FF2B5EF4-FFF2-40B4-BE49-F238E27FC236}">
                <a16:creationId xmlns:a16="http://schemas.microsoft.com/office/drawing/2014/main" id="{60D5F3C0-EA52-602A-8E2B-E33D543CBF4C}"/>
              </a:ext>
            </a:extLst>
          </p:cNvPr>
          <p:cNvPicPr>
            <a:picLocks noChangeAspect="1"/>
          </p:cNvPicPr>
          <p:nvPr/>
        </p:nvPicPr>
        <p:blipFill>
          <a:blip r:embed="rId5"/>
          <a:stretch>
            <a:fillRect/>
          </a:stretch>
        </p:blipFill>
        <p:spPr>
          <a:xfrm>
            <a:off x="6681657" y="1131253"/>
            <a:ext cx="5510343" cy="3336019"/>
          </a:xfrm>
          <a:prstGeom prst="rect">
            <a:avLst/>
          </a:prstGeom>
          <a:effectLst>
            <a:outerShdw blurRad="50800" dist="50800" dir="5400000" algn="ctr" rotWithShape="0">
              <a:schemeClr val="accent2">
                <a:lumMod val="20000"/>
                <a:lumOff val="80000"/>
              </a:schemeClr>
            </a:outerShdw>
            <a:softEdge rad="0"/>
          </a:effectLst>
        </p:spPr>
      </p:pic>
      <p:sp>
        <p:nvSpPr>
          <p:cNvPr id="14" name="TextBox 13">
            <a:extLst>
              <a:ext uri="{FF2B5EF4-FFF2-40B4-BE49-F238E27FC236}">
                <a16:creationId xmlns:a16="http://schemas.microsoft.com/office/drawing/2014/main" id="{AB417256-762C-0F1F-E9E1-7EF718143CB7}"/>
              </a:ext>
            </a:extLst>
          </p:cNvPr>
          <p:cNvSpPr txBox="1"/>
          <p:nvPr/>
        </p:nvSpPr>
        <p:spPr>
          <a:xfrm>
            <a:off x="322207" y="2405102"/>
            <a:ext cx="2090580" cy="1569660"/>
          </a:xfrm>
          <a:prstGeom prst="rect">
            <a:avLst/>
          </a:prstGeom>
          <a:noFill/>
        </p:spPr>
        <p:txBody>
          <a:bodyPr wrap="square" rtlCol="0">
            <a:spAutoFit/>
          </a:bodyPr>
          <a:lstStyle/>
          <a:p>
            <a:r>
              <a:rPr lang="en-US" sz="1600" u="sng" dirty="0"/>
              <a:t>Legend</a:t>
            </a:r>
          </a:p>
          <a:p>
            <a:r>
              <a:rPr lang="en-US" sz="1600" dirty="0">
                <a:solidFill>
                  <a:srgbClr val="0432FF"/>
                </a:solidFill>
              </a:rPr>
              <a:t>MS = member states</a:t>
            </a:r>
          </a:p>
          <a:p>
            <a:r>
              <a:rPr lang="en-US" sz="1600" dirty="0">
                <a:solidFill>
                  <a:srgbClr val="E97132"/>
                </a:solidFill>
              </a:rPr>
              <a:t>AMS = Associate member states</a:t>
            </a:r>
          </a:p>
          <a:p>
            <a:r>
              <a:rPr lang="en-US" sz="1600" dirty="0">
                <a:solidFill>
                  <a:srgbClr val="196B24"/>
                </a:solidFill>
              </a:rPr>
              <a:t>NMS = Non-member states</a:t>
            </a:r>
          </a:p>
        </p:txBody>
      </p:sp>
      <p:sp>
        <p:nvSpPr>
          <p:cNvPr id="17" name="Rectangle 16">
            <a:extLst>
              <a:ext uri="{FF2B5EF4-FFF2-40B4-BE49-F238E27FC236}">
                <a16:creationId xmlns:a16="http://schemas.microsoft.com/office/drawing/2014/main" id="{BA5D05DD-00CA-140E-D9C2-08A518C1F267}"/>
              </a:ext>
            </a:extLst>
          </p:cNvPr>
          <p:cNvSpPr/>
          <p:nvPr/>
        </p:nvSpPr>
        <p:spPr>
          <a:xfrm>
            <a:off x="3073613" y="5478716"/>
            <a:ext cx="5009990" cy="204776"/>
          </a:xfrm>
          <a:prstGeom prst="rect">
            <a:avLst/>
          </a:prstGeom>
          <a:solidFill>
            <a:srgbClr val="FFFF00">
              <a:alpha val="31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Click r:id="rId6" action="ppaction://hlinksldjump"/>
            <a:extLst>
              <a:ext uri="{FF2B5EF4-FFF2-40B4-BE49-F238E27FC236}">
                <a16:creationId xmlns:a16="http://schemas.microsoft.com/office/drawing/2014/main" id="{8D05489C-D553-4783-0E63-AD82700A9E36}"/>
              </a:ext>
            </a:extLst>
          </p:cNvPr>
          <p:cNvSpPr/>
          <p:nvPr/>
        </p:nvSpPr>
        <p:spPr>
          <a:xfrm>
            <a:off x="6819900" y="1485900"/>
            <a:ext cx="2453640" cy="135344"/>
          </a:xfrm>
          <a:prstGeom prst="rect">
            <a:avLst/>
          </a:prstGeom>
          <a:solidFill>
            <a:srgbClr val="FFFF00">
              <a:alpha val="31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7" action="ppaction://hlinksldjump"/>
            <a:extLst>
              <a:ext uri="{FF2B5EF4-FFF2-40B4-BE49-F238E27FC236}">
                <a16:creationId xmlns:a16="http://schemas.microsoft.com/office/drawing/2014/main" id="{CFF91D93-D073-D13B-A9AD-FA0C309D8D96}"/>
              </a:ext>
            </a:extLst>
          </p:cNvPr>
          <p:cNvSpPr/>
          <p:nvPr/>
        </p:nvSpPr>
        <p:spPr>
          <a:xfrm>
            <a:off x="6972299" y="2792182"/>
            <a:ext cx="4230327" cy="135344"/>
          </a:xfrm>
          <a:prstGeom prst="rect">
            <a:avLst/>
          </a:prstGeom>
          <a:solidFill>
            <a:srgbClr val="FFFF00">
              <a:alpha val="31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8" action="ppaction://hlinksldjump"/>
            <a:extLst>
              <a:ext uri="{FF2B5EF4-FFF2-40B4-BE49-F238E27FC236}">
                <a16:creationId xmlns:a16="http://schemas.microsoft.com/office/drawing/2014/main" id="{491C52F1-EC1A-31D5-0D99-C9112036D656}"/>
              </a:ext>
            </a:extLst>
          </p:cNvPr>
          <p:cNvSpPr/>
          <p:nvPr/>
        </p:nvSpPr>
        <p:spPr>
          <a:xfrm>
            <a:off x="6969050" y="3735190"/>
            <a:ext cx="5222950" cy="239572"/>
          </a:xfrm>
          <a:prstGeom prst="rect">
            <a:avLst/>
          </a:prstGeom>
          <a:solidFill>
            <a:srgbClr val="FFFF00">
              <a:alpha val="31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9" action="ppaction://hlinksldjump"/>
            <a:extLst>
              <a:ext uri="{FF2B5EF4-FFF2-40B4-BE49-F238E27FC236}">
                <a16:creationId xmlns:a16="http://schemas.microsoft.com/office/drawing/2014/main" id="{7F463704-B6CE-C5C9-7EA8-08FAF5065C4B}"/>
              </a:ext>
            </a:extLst>
          </p:cNvPr>
          <p:cNvSpPr/>
          <p:nvPr/>
        </p:nvSpPr>
        <p:spPr>
          <a:xfrm>
            <a:off x="6997558" y="4323048"/>
            <a:ext cx="4002413" cy="145772"/>
          </a:xfrm>
          <a:prstGeom prst="rect">
            <a:avLst/>
          </a:prstGeom>
          <a:solidFill>
            <a:srgbClr val="FFFF00">
              <a:alpha val="31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1F9C507-5D52-7FC5-5613-954D8D8F8C62}"/>
              </a:ext>
            </a:extLst>
          </p:cNvPr>
          <p:cNvSpPr txBox="1"/>
          <p:nvPr/>
        </p:nvSpPr>
        <p:spPr>
          <a:xfrm>
            <a:off x="10265366" y="1300402"/>
            <a:ext cx="1874520" cy="1200329"/>
          </a:xfrm>
          <a:prstGeom prst="rect">
            <a:avLst/>
          </a:prstGeom>
          <a:noFill/>
          <a:ln>
            <a:solidFill>
              <a:schemeClr val="tx1"/>
            </a:solidFill>
          </a:ln>
        </p:spPr>
        <p:txBody>
          <a:bodyPr wrap="square" rtlCol="0">
            <a:spAutoFit/>
          </a:bodyPr>
          <a:lstStyle/>
          <a:p>
            <a:r>
              <a:rPr lang="en-US" sz="1800" dirty="0"/>
              <a:t>Click on </a:t>
            </a:r>
            <a:r>
              <a:rPr lang="en-US" sz="1800" dirty="0">
                <a:highlight>
                  <a:srgbClr val="FFFF00"/>
                </a:highlight>
              </a:rPr>
              <a:t>yellow highlights</a:t>
            </a:r>
            <a:r>
              <a:rPr lang="en-US" sz="1800" dirty="0"/>
              <a:t> to go to backup detail slide</a:t>
            </a:r>
          </a:p>
        </p:txBody>
      </p:sp>
      <p:cxnSp>
        <p:nvCxnSpPr>
          <p:cNvPr id="18" name="Straight Arrow Connector 17">
            <a:extLst>
              <a:ext uri="{FF2B5EF4-FFF2-40B4-BE49-F238E27FC236}">
                <a16:creationId xmlns:a16="http://schemas.microsoft.com/office/drawing/2014/main" id="{2DF2F9FE-C0FB-9ACF-5589-A4568CEEB932}"/>
              </a:ext>
            </a:extLst>
          </p:cNvPr>
          <p:cNvCxnSpPr/>
          <p:nvPr/>
        </p:nvCxnSpPr>
        <p:spPr>
          <a:xfrm flipH="1" flipV="1">
            <a:off x="9347200" y="1621244"/>
            <a:ext cx="875792" cy="2898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hlinkClick r:id="rId10" action="ppaction://hlinksldjump"/>
            <a:extLst>
              <a:ext uri="{FF2B5EF4-FFF2-40B4-BE49-F238E27FC236}">
                <a16:creationId xmlns:a16="http://schemas.microsoft.com/office/drawing/2014/main" id="{EFE794BE-B667-8D75-C517-0148141C1D46}"/>
              </a:ext>
            </a:extLst>
          </p:cNvPr>
          <p:cNvSpPr/>
          <p:nvPr/>
        </p:nvSpPr>
        <p:spPr>
          <a:xfrm>
            <a:off x="6973551" y="4041874"/>
            <a:ext cx="5222950" cy="239572"/>
          </a:xfrm>
          <a:prstGeom prst="rect">
            <a:avLst/>
          </a:prstGeom>
          <a:solidFill>
            <a:srgbClr val="FFFF00">
              <a:alpha val="31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8986210-7694-E3D1-19B2-902FDCB1DD34}"/>
              </a:ext>
            </a:extLst>
          </p:cNvPr>
          <p:cNvSpPr txBox="1"/>
          <p:nvPr/>
        </p:nvSpPr>
        <p:spPr>
          <a:xfrm>
            <a:off x="9362379" y="4588455"/>
            <a:ext cx="2829621" cy="276999"/>
          </a:xfrm>
          <a:prstGeom prst="rect">
            <a:avLst/>
          </a:prstGeom>
          <a:noFill/>
          <a:ln>
            <a:solidFill>
              <a:schemeClr val="tx1"/>
            </a:solidFill>
          </a:ln>
        </p:spPr>
        <p:txBody>
          <a:bodyPr wrap="none" rtlCol="0">
            <a:spAutoFit/>
          </a:bodyPr>
          <a:lstStyle/>
          <a:p>
            <a:r>
              <a:rPr lang="en-US" sz="1200" dirty="0"/>
              <a:t>US did not provide prioritized list to (e) </a:t>
            </a:r>
          </a:p>
        </p:txBody>
      </p:sp>
      <p:cxnSp>
        <p:nvCxnSpPr>
          <p:cNvPr id="21" name="Straight Arrow Connector 20">
            <a:extLst>
              <a:ext uri="{FF2B5EF4-FFF2-40B4-BE49-F238E27FC236}">
                <a16:creationId xmlns:a16="http://schemas.microsoft.com/office/drawing/2014/main" id="{7BF654EF-DD1E-C61C-5339-6C9662D77B16}"/>
              </a:ext>
            </a:extLst>
          </p:cNvPr>
          <p:cNvCxnSpPr>
            <a:cxnSpLocks/>
          </p:cNvCxnSpPr>
          <p:nvPr/>
        </p:nvCxnSpPr>
        <p:spPr>
          <a:xfrm>
            <a:off x="11543122" y="4281446"/>
            <a:ext cx="0" cy="2905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6BFF940-3CC2-34B3-7F52-C6C1FCB886F3}"/>
              </a:ext>
            </a:extLst>
          </p:cNvPr>
          <p:cNvSpPr txBox="1"/>
          <p:nvPr/>
        </p:nvSpPr>
        <p:spPr>
          <a:xfrm>
            <a:off x="8377861" y="5071818"/>
            <a:ext cx="3814139" cy="1600438"/>
          </a:xfrm>
          <a:prstGeom prst="rect">
            <a:avLst/>
          </a:prstGeom>
          <a:solidFill>
            <a:schemeClr val="accent2">
              <a:lumMod val="20000"/>
              <a:lumOff val="80000"/>
            </a:schemeClr>
          </a:solidFill>
        </p:spPr>
        <p:txBody>
          <a:bodyPr wrap="square">
            <a:spAutoFit/>
          </a:bodyPr>
          <a:lstStyle/>
          <a:p>
            <a:pPr algn="ctr"/>
            <a:r>
              <a:rPr lang="en-US" sz="1400" b="1" u="sng" dirty="0"/>
              <a:t>US NATIONAL INPUTS to Questions</a:t>
            </a:r>
            <a:endParaRPr lang="en-US" sz="1400" b="1" u="sng" dirty="0">
              <a:hlinkClick r:id="rId11"/>
            </a:endParaRPr>
          </a:p>
          <a:p>
            <a:r>
              <a:rPr lang="en-US" sz="1400" dirty="0">
                <a:hlinkClick r:id="rId11"/>
              </a:rPr>
              <a:t>#230 </a:t>
            </a:r>
            <a:r>
              <a:rPr lang="en-US" sz="1400" i="1" dirty="0"/>
              <a:t>US National Input to the European Strategy Update for particle physics </a:t>
            </a:r>
            <a:r>
              <a:rPr lang="en-US" sz="1400" dirty="0"/>
              <a:t>(Executive Committee, DPF) </a:t>
            </a:r>
            <a:r>
              <a:rPr lang="en-US" sz="1400" b="1" dirty="0">
                <a:highlight>
                  <a:srgbClr val="FFFF00"/>
                </a:highlight>
                <a:hlinkClick r:id="rId12" action="ppaction://hlinksldjump"/>
              </a:rPr>
              <a:t>Click for detail</a:t>
            </a:r>
            <a:endParaRPr lang="en-US" sz="1400" b="1" dirty="0">
              <a:highlight>
                <a:srgbClr val="FFFF00"/>
              </a:highlight>
            </a:endParaRPr>
          </a:p>
          <a:p>
            <a:r>
              <a:rPr lang="en-US" sz="1400" dirty="0">
                <a:hlinkClick r:id="rId13"/>
              </a:rPr>
              <a:t>#202 </a:t>
            </a:r>
            <a:r>
              <a:rPr lang="en-US" sz="1400" i="1" dirty="0"/>
              <a:t>U.S. Higgs Factory Coordination Consortium input to ESG on CERN's future collider options </a:t>
            </a:r>
            <a:r>
              <a:rPr lang="en-US" sz="1400" dirty="0"/>
              <a:t>(HFCC) </a:t>
            </a:r>
            <a:r>
              <a:rPr lang="en-US" sz="1400" b="1" dirty="0">
                <a:highlight>
                  <a:srgbClr val="FFFF00"/>
                </a:highlight>
                <a:hlinkClick r:id="rId14" action="ppaction://hlinksldjump"/>
              </a:rPr>
              <a:t>Click for detail</a:t>
            </a:r>
            <a:endParaRPr lang="en-US" sz="1400" b="1" dirty="0">
              <a:highlight>
                <a:srgbClr val="FFFF00"/>
              </a:highlight>
            </a:endParaRPr>
          </a:p>
        </p:txBody>
      </p:sp>
    </p:spTree>
    <p:extLst>
      <p:ext uri="{BB962C8B-B14F-4D97-AF65-F5344CB8AC3E}">
        <p14:creationId xmlns:p14="http://schemas.microsoft.com/office/powerpoint/2010/main" val="1063596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BCD823-9509-5190-33E6-63DFB98C2D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C990AA-E233-9141-6F8E-AA93C68B21A7}"/>
              </a:ext>
            </a:extLst>
          </p:cNvPr>
          <p:cNvSpPr>
            <a:spLocks noGrp="1"/>
          </p:cNvSpPr>
          <p:nvPr>
            <p:ph type="title"/>
          </p:nvPr>
        </p:nvSpPr>
        <p:spPr/>
        <p:txBody>
          <a:bodyPr/>
          <a:lstStyle/>
          <a:p>
            <a:r>
              <a:rPr lang="en-US" dirty="0"/>
              <a:t>ESG Working Group 2a</a:t>
            </a:r>
          </a:p>
        </p:txBody>
      </p:sp>
      <p:sp>
        <p:nvSpPr>
          <p:cNvPr id="3" name="Content Placeholder 2">
            <a:extLst>
              <a:ext uri="{FF2B5EF4-FFF2-40B4-BE49-F238E27FC236}">
                <a16:creationId xmlns:a16="http://schemas.microsoft.com/office/drawing/2014/main" id="{DEEB77CD-6660-993A-DD2C-A7B38E8069DF}"/>
              </a:ext>
            </a:extLst>
          </p:cNvPr>
          <p:cNvSpPr>
            <a:spLocks noGrp="1"/>
          </p:cNvSpPr>
          <p:nvPr>
            <p:ph idx="1"/>
          </p:nvPr>
        </p:nvSpPr>
        <p:spPr>
          <a:xfrm>
            <a:off x="92209" y="1034650"/>
            <a:ext cx="11971724" cy="3452825"/>
          </a:xfrm>
        </p:spPr>
        <p:txBody>
          <a:bodyPr/>
          <a:lstStyle/>
          <a:p>
            <a:r>
              <a:rPr lang="en-US" dirty="0">
                <a:hlinkClick r:id="rId2"/>
              </a:rPr>
              <a:t>Project Comparison </a:t>
            </a:r>
            <a:r>
              <a:rPr lang="en-US" dirty="0"/>
              <a:t>(first attempt) (Gianluigi Arduini, WG2a)</a:t>
            </a:r>
            <a:endParaRPr lang="en-US" sz="2000" dirty="0"/>
          </a:p>
          <a:p>
            <a:pPr lvl="1"/>
            <a:r>
              <a:rPr lang="en-US" sz="1800" dirty="0"/>
              <a:t>Important input from Future Colliders Comparative Evaluation (</a:t>
            </a:r>
            <a:r>
              <a:rPr lang="en-US" sz="1800" dirty="0">
                <a:hlinkClick r:id="rId3"/>
              </a:rPr>
              <a:t>#281</a:t>
            </a:r>
            <a:r>
              <a:rPr lang="en-US" sz="1800" dirty="0"/>
              <a:t>) developed metrics for comparison and made summaries of FCC-ee and alternative options, credible and consistent timelines and first time to physics</a:t>
            </a:r>
          </a:p>
          <a:p>
            <a:pPr lvl="2"/>
            <a:r>
              <a:rPr lang="en-US" sz="1400" dirty="0"/>
              <a:t>Operation start in mid-2040s: CLICL 380 </a:t>
            </a:r>
            <a:r>
              <a:rPr lang="en-US" sz="1400" dirty="0" err="1"/>
              <a:t>Gev</a:t>
            </a:r>
            <a:r>
              <a:rPr lang="en-US" sz="1400" dirty="0"/>
              <a:t>; FCC-ee; LCF@CERN 250 GeV</a:t>
            </a:r>
          </a:p>
          <a:p>
            <a:pPr lvl="2"/>
            <a:r>
              <a:rPr lang="en-US" sz="1400" dirty="0"/>
              <a:t>And their evolution outside that timeframe: CLIC energy upgrades; FCC-</a:t>
            </a:r>
            <a:r>
              <a:rPr lang="en-US" sz="1400" dirty="0" err="1"/>
              <a:t>hh</a:t>
            </a:r>
            <a:r>
              <a:rPr lang="en-US" sz="1400" dirty="0"/>
              <a:t>; LCF@CERN energy upgrades</a:t>
            </a:r>
          </a:p>
          <a:p>
            <a:pPr lvl="2"/>
            <a:r>
              <a:rPr lang="en-US" sz="1400" dirty="0"/>
              <a:t>Muon collider deemed outside the above timeframe</a:t>
            </a:r>
          </a:p>
          <a:p>
            <a:pPr lvl="2"/>
            <a:r>
              <a:rPr lang="en-US" sz="1400" dirty="0"/>
              <a:t>Also included: proposed </a:t>
            </a:r>
            <a:r>
              <a:rPr lang="en-US" sz="1400" dirty="0" err="1"/>
              <a:t>resuse</a:t>
            </a:r>
            <a:r>
              <a:rPr lang="en-US" sz="1400" dirty="0"/>
              <a:t> of LHC tunnel (LEP3, </a:t>
            </a:r>
            <a:r>
              <a:rPr lang="en-US" sz="1400" dirty="0" err="1"/>
              <a:t>LHeC</a:t>
            </a:r>
            <a:r>
              <a:rPr lang="en-US" sz="1400" dirty="0"/>
              <a:t>); international landscape (CEPC, ILC 250 GeV in Japan)</a:t>
            </a:r>
          </a:p>
          <a:p>
            <a:pPr lvl="1"/>
            <a:r>
              <a:rPr lang="en-US" sz="1800" dirty="0"/>
              <a:t>Next steps:  </a:t>
            </a:r>
            <a:r>
              <a:rPr lang="en-US" sz="1800" dirty="0">
                <a:highlight>
                  <a:srgbClr val="FFFF00"/>
                </a:highlight>
              </a:rPr>
              <a:t>Need to review cost estimates and associated uncertainties in the report with the help of a panel of experts. Make sure construction costs and their uncertainties, risks, and timelines are assessed in similar fashion across all projects</a:t>
            </a:r>
          </a:p>
        </p:txBody>
      </p:sp>
      <p:sp>
        <p:nvSpPr>
          <p:cNvPr id="4" name="Date Placeholder 3">
            <a:extLst>
              <a:ext uri="{FF2B5EF4-FFF2-40B4-BE49-F238E27FC236}">
                <a16:creationId xmlns:a16="http://schemas.microsoft.com/office/drawing/2014/main" id="{3309BEDD-00D9-BE57-4D59-32D7BC9D30A6}"/>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4431A374-449C-1113-79BC-BA7CE37B7313}"/>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78816732-9BD3-6E0A-9097-DC23BC63DA38}"/>
              </a:ext>
            </a:extLst>
          </p:cNvPr>
          <p:cNvSpPr>
            <a:spLocks noGrp="1"/>
          </p:cNvSpPr>
          <p:nvPr>
            <p:ph type="sldNum" sz="quarter" idx="12"/>
          </p:nvPr>
        </p:nvSpPr>
        <p:spPr/>
        <p:txBody>
          <a:bodyPr/>
          <a:lstStyle/>
          <a:p>
            <a:fld id="{45998CA1-9168-4BC8-9DFE-73B2EA9CCF4C}" type="slidenum">
              <a:rPr lang="en-US" altLang="en-US" smtClean="0"/>
              <a:pPr/>
              <a:t>23</a:t>
            </a:fld>
            <a:endParaRPr lang="en-US" altLang="en-US"/>
          </a:p>
        </p:txBody>
      </p:sp>
      <p:sp>
        <p:nvSpPr>
          <p:cNvPr id="7" name="TextBox 6">
            <a:extLst>
              <a:ext uri="{FF2B5EF4-FFF2-40B4-BE49-F238E27FC236}">
                <a16:creationId xmlns:a16="http://schemas.microsoft.com/office/drawing/2014/main" id="{391E8EA9-82A4-F46F-300B-CFE64B45DD08}"/>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pic>
        <p:nvPicPr>
          <p:cNvPr id="8" name="Picture 7">
            <a:extLst>
              <a:ext uri="{FF2B5EF4-FFF2-40B4-BE49-F238E27FC236}">
                <a16:creationId xmlns:a16="http://schemas.microsoft.com/office/drawing/2014/main" id="{2451E985-5432-8719-AD95-C7F4DD0C3F0F}"/>
              </a:ext>
            </a:extLst>
          </p:cNvPr>
          <p:cNvPicPr>
            <a:picLocks noChangeAspect="1"/>
          </p:cNvPicPr>
          <p:nvPr/>
        </p:nvPicPr>
        <p:blipFill>
          <a:blip r:embed="rId4"/>
          <a:stretch>
            <a:fillRect/>
          </a:stretch>
        </p:blipFill>
        <p:spPr>
          <a:xfrm>
            <a:off x="8163786" y="4118644"/>
            <a:ext cx="3738016" cy="2618334"/>
          </a:xfrm>
          <a:prstGeom prst="rect">
            <a:avLst/>
          </a:prstGeom>
        </p:spPr>
      </p:pic>
      <p:pic>
        <p:nvPicPr>
          <p:cNvPr id="10" name="Picture 9">
            <a:extLst>
              <a:ext uri="{FF2B5EF4-FFF2-40B4-BE49-F238E27FC236}">
                <a16:creationId xmlns:a16="http://schemas.microsoft.com/office/drawing/2014/main" id="{35DCF205-3283-A531-397E-E50531222528}"/>
              </a:ext>
            </a:extLst>
          </p:cNvPr>
          <p:cNvPicPr>
            <a:picLocks noChangeAspect="1"/>
          </p:cNvPicPr>
          <p:nvPr/>
        </p:nvPicPr>
        <p:blipFill>
          <a:blip r:embed="rId5"/>
          <a:stretch>
            <a:fillRect/>
          </a:stretch>
        </p:blipFill>
        <p:spPr>
          <a:xfrm>
            <a:off x="960504" y="3929477"/>
            <a:ext cx="6806154" cy="2928524"/>
          </a:xfrm>
          <a:prstGeom prst="rect">
            <a:avLst/>
          </a:prstGeom>
        </p:spPr>
      </p:pic>
    </p:spTree>
    <p:extLst>
      <p:ext uri="{BB962C8B-B14F-4D97-AF65-F5344CB8AC3E}">
        <p14:creationId xmlns:p14="http://schemas.microsoft.com/office/powerpoint/2010/main" val="3644044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17204-AA18-9692-D114-363470DB3DAB}"/>
              </a:ext>
            </a:extLst>
          </p:cNvPr>
          <p:cNvSpPr>
            <a:spLocks noGrp="1"/>
          </p:cNvSpPr>
          <p:nvPr>
            <p:ph type="title"/>
          </p:nvPr>
        </p:nvSpPr>
        <p:spPr/>
        <p:txBody>
          <a:bodyPr/>
          <a:lstStyle/>
          <a:p>
            <a:r>
              <a:rPr lang="en-US" dirty="0"/>
              <a:t>Closeout</a:t>
            </a:r>
          </a:p>
        </p:txBody>
      </p:sp>
      <p:sp>
        <p:nvSpPr>
          <p:cNvPr id="3" name="Content Placeholder 2">
            <a:extLst>
              <a:ext uri="{FF2B5EF4-FFF2-40B4-BE49-F238E27FC236}">
                <a16:creationId xmlns:a16="http://schemas.microsoft.com/office/drawing/2014/main" id="{B5180DC0-643B-6083-F46D-E999607A1C23}"/>
              </a:ext>
            </a:extLst>
          </p:cNvPr>
          <p:cNvSpPr>
            <a:spLocks noGrp="1"/>
          </p:cNvSpPr>
          <p:nvPr>
            <p:ph idx="1"/>
          </p:nvPr>
        </p:nvSpPr>
        <p:spPr>
          <a:xfrm>
            <a:off x="609600" y="1173480"/>
            <a:ext cx="10972800" cy="5151120"/>
          </a:xfrm>
        </p:spPr>
        <p:txBody>
          <a:bodyPr/>
          <a:lstStyle/>
          <a:p>
            <a:r>
              <a:rPr lang="en-US" dirty="0">
                <a:hlinkClick r:id="rId2"/>
              </a:rPr>
              <a:t>Closeout</a:t>
            </a:r>
            <a:r>
              <a:rPr lang="en-US" dirty="0"/>
              <a:t> by ESG Chair, Karl Jakobs</a:t>
            </a:r>
          </a:p>
          <a:p>
            <a:endParaRPr lang="en-US" dirty="0"/>
          </a:p>
          <a:p>
            <a:endParaRPr lang="en-US" dirty="0"/>
          </a:p>
          <a:p>
            <a:endParaRPr lang="en-US" dirty="0"/>
          </a:p>
          <a:p>
            <a:endParaRPr lang="en-US" dirty="0"/>
          </a:p>
        </p:txBody>
      </p:sp>
      <p:sp>
        <p:nvSpPr>
          <p:cNvPr id="4" name="Date Placeholder 3">
            <a:extLst>
              <a:ext uri="{FF2B5EF4-FFF2-40B4-BE49-F238E27FC236}">
                <a16:creationId xmlns:a16="http://schemas.microsoft.com/office/drawing/2014/main" id="{BB782411-77AD-4DD9-E5EE-5A3C45EA790E}"/>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0A24B731-DA6E-A536-4E9A-D61B39A3E50F}"/>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73E27DE0-7703-20D5-91E1-4E39C9CB73D3}"/>
              </a:ext>
            </a:extLst>
          </p:cNvPr>
          <p:cNvSpPr>
            <a:spLocks noGrp="1"/>
          </p:cNvSpPr>
          <p:nvPr>
            <p:ph type="sldNum" sz="quarter" idx="12"/>
          </p:nvPr>
        </p:nvSpPr>
        <p:spPr/>
        <p:txBody>
          <a:bodyPr/>
          <a:lstStyle/>
          <a:p>
            <a:fld id="{45998CA1-9168-4BC8-9DFE-73B2EA9CCF4C}" type="slidenum">
              <a:rPr lang="en-US" altLang="en-US" smtClean="0"/>
              <a:pPr/>
              <a:t>24</a:t>
            </a:fld>
            <a:endParaRPr lang="en-US" altLang="en-US"/>
          </a:p>
        </p:txBody>
      </p:sp>
      <p:sp>
        <p:nvSpPr>
          <p:cNvPr id="7" name="TextBox 6">
            <a:extLst>
              <a:ext uri="{FF2B5EF4-FFF2-40B4-BE49-F238E27FC236}">
                <a16:creationId xmlns:a16="http://schemas.microsoft.com/office/drawing/2014/main" id="{90A4E3A6-9E59-EB96-7A1D-63D1B5B683FA}"/>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pic>
        <p:nvPicPr>
          <p:cNvPr id="9" name="Picture 8">
            <a:extLst>
              <a:ext uri="{FF2B5EF4-FFF2-40B4-BE49-F238E27FC236}">
                <a16:creationId xmlns:a16="http://schemas.microsoft.com/office/drawing/2014/main" id="{BC183DA3-8E49-7ADC-FE40-277680D6B6E4}"/>
              </a:ext>
            </a:extLst>
          </p:cNvPr>
          <p:cNvPicPr>
            <a:picLocks noChangeAspect="1"/>
          </p:cNvPicPr>
          <p:nvPr/>
        </p:nvPicPr>
        <p:blipFill>
          <a:blip r:embed="rId3"/>
          <a:stretch>
            <a:fillRect/>
          </a:stretch>
        </p:blipFill>
        <p:spPr>
          <a:xfrm>
            <a:off x="5286956" y="1157922"/>
            <a:ext cx="6875176" cy="827661"/>
          </a:xfrm>
          <a:prstGeom prst="rect">
            <a:avLst/>
          </a:prstGeom>
        </p:spPr>
      </p:pic>
      <p:pic>
        <p:nvPicPr>
          <p:cNvPr id="11" name="Picture 10">
            <a:extLst>
              <a:ext uri="{FF2B5EF4-FFF2-40B4-BE49-F238E27FC236}">
                <a16:creationId xmlns:a16="http://schemas.microsoft.com/office/drawing/2014/main" id="{4C7FB05F-6D33-228F-7435-1C7847EE12F0}"/>
              </a:ext>
            </a:extLst>
          </p:cNvPr>
          <p:cNvPicPr>
            <a:picLocks noChangeAspect="1"/>
          </p:cNvPicPr>
          <p:nvPr/>
        </p:nvPicPr>
        <p:blipFill>
          <a:blip r:embed="rId4"/>
          <a:stretch>
            <a:fillRect/>
          </a:stretch>
        </p:blipFill>
        <p:spPr>
          <a:xfrm>
            <a:off x="2164539" y="2107821"/>
            <a:ext cx="8016393" cy="4750179"/>
          </a:xfrm>
          <a:prstGeom prst="rect">
            <a:avLst/>
          </a:prstGeom>
        </p:spPr>
      </p:pic>
    </p:spTree>
    <p:extLst>
      <p:ext uri="{BB962C8B-B14F-4D97-AF65-F5344CB8AC3E}">
        <p14:creationId xmlns:p14="http://schemas.microsoft.com/office/powerpoint/2010/main" val="8738338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3A0889CC-80BF-155B-B914-8F52BD69E666}"/>
              </a:ext>
            </a:extLst>
          </p:cNvPr>
          <p:cNvPicPr>
            <a:picLocks noGrp="1" noChangeAspect="1"/>
          </p:cNvPicPr>
          <p:nvPr>
            <p:ph idx="1"/>
          </p:nvPr>
        </p:nvPicPr>
        <p:blipFill rotWithShape="1">
          <a:blip r:embed="rId2"/>
          <a:srcRect t="9667"/>
          <a:stretch>
            <a:fillRect/>
          </a:stretch>
        </p:blipFill>
        <p:spPr bwMode="auto">
          <a:xfrm>
            <a:off x="68665" y="841106"/>
            <a:ext cx="11818535" cy="5949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37F472F4-0D1C-EF4B-9C91-A0C8AF8FC64D}"/>
              </a:ext>
            </a:extLst>
          </p:cNvPr>
          <p:cNvSpPr>
            <a:spLocks noGrp="1"/>
          </p:cNvSpPr>
          <p:nvPr>
            <p:ph type="title"/>
          </p:nvPr>
        </p:nvSpPr>
        <p:spPr>
          <a:xfrm>
            <a:off x="1808922" y="0"/>
            <a:ext cx="8737600" cy="838200"/>
          </a:xfrm>
        </p:spPr>
        <p:txBody>
          <a:bodyPr/>
          <a:lstStyle/>
          <a:p>
            <a:r>
              <a:rPr lang="en-US" dirty="0"/>
              <a:t>Closeout</a:t>
            </a:r>
          </a:p>
        </p:txBody>
      </p:sp>
      <p:sp>
        <p:nvSpPr>
          <p:cNvPr id="4" name="Date Placeholder 3">
            <a:extLst>
              <a:ext uri="{FF2B5EF4-FFF2-40B4-BE49-F238E27FC236}">
                <a16:creationId xmlns:a16="http://schemas.microsoft.com/office/drawing/2014/main" id="{6BC2944C-E409-3E01-2CBA-6326C7F1F8CE}"/>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E17F6836-949F-AF97-13A0-2F38A1099754}"/>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AAC57545-3BCD-40A9-DF49-9EA8FD9AB13A}"/>
              </a:ext>
            </a:extLst>
          </p:cNvPr>
          <p:cNvSpPr>
            <a:spLocks noGrp="1"/>
          </p:cNvSpPr>
          <p:nvPr>
            <p:ph type="sldNum" sz="quarter" idx="12"/>
          </p:nvPr>
        </p:nvSpPr>
        <p:spPr/>
        <p:txBody>
          <a:bodyPr/>
          <a:lstStyle/>
          <a:p>
            <a:fld id="{45998CA1-9168-4BC8-9DFE-73B2EA9CCF4C}" type="slidenum">
              <a:rPr lang="en-US" altLang="en-US" smtClean="0"/>
              <a:pPr/>
              <a:t>25</a:t>
            </a:fld>
            <a:endParaRPr lang="en-US" altLang="en-US"/>
          </a:p>
        </p:txBody>
      </p:sp>
      <p:sp>
        <p:nvSpPr>
          <p:cNvPr id="7" name="TextBox 6">
            <a:extLst>
              <a:ext uri="{FF2B5EF4-FFF2-40B4-BE49-F238E27FC236}">
                <a16:creationId xmlns:a16="http://schemas.microsoft.com/office/drawing/2014/main" id="{D0BE6527-33FD-C0EC-C003-1114239215D0}"/>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spTree>
    <p:extLst>
      <p:ext uri="{BB962C8B-B14F-4D97-AF65-F5344CB8AC3E}">
        <p14:creationId xmlns:p14="http://schemas.microsoft.com/office/powerpoint/2010/main" val="13698199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2949C-9B3E-8D44-1C90-815C3378E6B3}"/>
              </a:ext>
            </a:extLst>
          </p:cNvPr>
          <p:cNvSpPr>
            <a:spLocks noGrp="1"/>
          </p:cNvSpPr>
          <p:nvPr>
            <p:ph type="title"/>
          </p:nvPr>
        </p:nvSpPr>
        <p:spPr/>
        <p:txBody>
          <a:bodyPr/>
          <a:lstStyle/>
          <a:p>
            <a:r>
              <a:rPr lang="en-US" dirty="0"/>
              <a:t>Closeout – Final Words</a:t>
            </a:r>
          </a:p>
        </p:txBody>
      </p:sp>
      <p:sp>
        <p:nvSpPr>
          <p:cNvPr id="3" name="Content Placeholder 2">
            <a:extLst>
              <a:ext uri="{FF2B5EF4-FFF2-40B4-BE49-F238E27FC236}">
                <a16:creationId xmlns:a16="http://schemas.microsoft.com/office/drawing/2014/main" id="{3F80896A-33BD-B9C4-DD81-C2AE723F1A38}"/>
              </a:ext>
            </a:extLst>
          </p:cNvPr>
          <p:cNvSpPr>
            <a:spLocks noGrp="1"/>
          </p:cNvSpPr>
          <p:nvPr>
            <p:ph idx="1"/>
          </p:nvPr>
        </p:nvSpPr>
        <p:spPr>
          <a:xfrm>
            <a:off x="0" y="1066800"/>
            <a:ext cx="12191999" cy="5441576"/>
          </a:xfrm>
        </p:spPr>
        <p:txBody>
          <a:bodyPr/>
          <a:lstStyle/>
          <a:p>
            <a:r>
              <a:rPr lang="en-US" sz="2000" dirty="0">
                <a:highlight>
                  <a:srgbClr val="FFFF00"/>
                </a:highlight>
              </a:rPr>
              <a:t>Over the past years very significant progress has been made towards the </a:t>
            </a:r>
            <a:r>
              <a:rPr lang="en-US" sz="2000" dirty="0" err="1">
                <a:highlight>
                  <a:srgbClr val="FFFF00"/>
                </a:highlight>
              </a:rPr>
              <a:t>realisation</a:t>
            </a:r>
            <a:r>
              <a:rPr lang="en-US" sz="2000" dirty="0">
                <a:highlight>
                  <a:srgbClr val="FFFF00"/>
                </a:highlight>
              </a:rPr>
              <a:t> of the next flagship project at CERN</a:t>
            </a:r>
          </a:p>
          <a:p>
            <a:pPr lvl="1"/>
            <a:r>
              <a:rPr lang="en-US" sz="1800" dirty="0"/>
              <a:t>FCC: Successful completion of the Feasibility Study; No technical showstoppers identified</a:t>
            </a:r>
          </a:p>
          <a:p>
            <a:pPr lvl="1"/>
            <a:r>
              <a:rPr lang="en-US" sz="1800" dirty="0"/>
              <a:t>Overwhelming support for the integrated FCC-ee/</a:t>
            </a:r>
            <a:r>
              <a:rPr lang="en-US" sz="1800" dirty="0" err="1"/>
              <a:t>hh</a:t>
            </a:r>
            <a:r>
              <a:rPr lang="en-US" sz="1800" dirty="0"/>
              <a:t> </a:t>
            </a:r>
            <a:r>
              <a:rPr lang="en-US" sz="1800" dirty="0" err="1"/>
              <a:t>programme</a:t>
            </a:r>
            <a:r>
              <a:rPr lang="en-US" sz="1800" dirty="0"/>
              <a:t> by the HEP communities in the CERN Member and Associate Member states and beyond</a:t>
            </a:r>
          </a:p>
          <a:p>
            <a:pPr lvl="1"/>
            <a:r>
              <a:rPr lang="en-US" sz="1800" dirty="0"/>
              <a:t>The strong support is largely based on the superb physics potential and the long-term prospects (FCC-ee /</a:t>
            </a:r>
            <a:r>
              <a:rPr lang="en-US" sz="1800" dirty="0" err="1"/>
              <a:t>hh</a:t>
            </a:r>
            <a:r>
              <a:rPr lang="en-US" sz="1800" dirty="0"/>
              <a:t>)</a:t>
            </a:r>
          </a:p>
          <a:p>
            <a:pPr lvl="1"/>
            <a:r>
              <a:rPr lang="en-US" sz="1800" dirty="0"/>
              <a:t>Discussions on the financial feasibility are ongoing (CERN management and Council)</a:t>
            </a:r>
          </a:p>
          <a:p>
            <a:r>
              <a:rPr lang="en-US" sz="2000" dirty="0">
                <a:highlight>
                  <a:srgbClr val="FFFF00"/>
                </a:highlight>
              </a:rPr>
              <a:t>Discussions on the </a:t>
            </a:r>
            <a:r>
              <a:rPr lang="en-US" sz="2000" dirty="0" err="1">
                <a:highlight>
                  <a:srgbClr val="FFFF00"/>
                </a:highlight>
              </a:rPr>
              <a:t>prioritisation</a:t>
            </a:r>
            <a:r>
              <a:rPr lang="en-US" sz="2000" dirty="0">
                <a:highlight>
                  <a:srgbClr val="FFFF00"/>
                </a:highlight>
              </a:rPr>
              <a:t> of alternative options are ongoing</a:t>
            </a:r>
          </a:p>
          <a:p>
            <a:pPr lvl="1"/>
            <a:r>
              <a:rPr lang="en-US" sz="1800" dirty="0"/>
              <a:t>Linear colliders (LCF, CLIC) present, as well, mature options for a Higgs factory at CERN</a:t>
            </a:r>
          </a:p>
          <a:p>
            <a:pPr lvl="1"/>
            <a:r>
              <a:rPr lang="en-US" sz="1800" dirty="0"/>
              <a:t>LEP3 and </a:t>
            </a:r>
            <a:r>
              <a:rPr lang="en-US" sz="1800" dirty="0" err="1"/>
              <a:t>LHeC</a:t>
            </a:r>
            <a:r>
              <a:rPr lang="en-US" sz="1800" dirty="0"/>
              <a:t> could be considered as “intermediate” collider projects</a:t>
            </a:r>
          </a:p>
          <a:p>
            <a:pPr lvl="1"/>
            <a:r>
              <a:rPr lang="en-US" sz="1800" dirty="0"/>
              <a:t>The differences in the physics potential (-&gt; Physics Briefing Book), review of the technical readiness and the final input from the national HEP communities (due by 14 Nov.) will be important ingredients in the final recommendations by the European Strategy Group</a:t>
            </a:r>
          </a:p>
          <a:p>
            <a:r>
              <a:rPr lang="en-US" sz="2000" dirty="0">
                <a:highlight>
                  <a:srgbClr val="FFFF00"/>
                </a:highlight>
              </a:rPr>
              <a:t>Keeping a strong complementary physics </a:t>
            </a:r>
            <a:r>
              <a:rPr lang="en-US" sz="2000" dirty="0" err="1">
                <a:highlight>
                  <a:srgbClr val="FFFF00"/>
                </a:highlight>
              </a:rPr>
              <a:t>programme</a:t>
            </a:r>
            <a:r>
              <a:rPr lang="en-US" sz="2000" dirty="0">
                <a:highlight>
                  <a:srgbClr val="FFFF00"/>
                </a:highlight>
              </a:rPr>
              <a:t> beyond colliders is essential </a:t>
            </a:r>
          </a:p>
          <a:p>
            <a:pPr lvl="1"/>
            <a:r>
              <a:rPr lang="en-US" sz="1800" dirty="0"/>
              <a:t>The areas of Neutrino Physics, Dark Matter Search experiments, </a:t>
            </a:r>
            <a:r>
              <a:rPr lang="en-US" sz="1800" dirty="0" err="1"/>
              <a:t>astroparticle</a:t>
            </a:r>
            <a:r>
              <a:rPr lang="en-US" sz="1800" dirty="0"/>
              <a:t> (covered by the APPEC Roadmap) and nuclear physics experiments (covered by the </a:t>
            </a:r>
            <a:r>
              <a:rPr lang="en-US" sz="1800" dirty="0" err="1"/>
              <a:t>NuPPEC</a:t>
            </a:r>
            <a:r>
              <a:rPr lang="en-US" sz="1800" dirty="0"/>
              <a:t> Long Run Plan) are also important to complement the future collider </a:t>
            </a:r>
            <a:r>
              <a:rPr lang="en-US" sz="1800" dirty="0" err="1"/>
              <a:t>programme</a:t>
            </a:r>
            <a:r>
              <a:rPr lang="en-US" sz="1800" dirty="0"/>
              <a:t> </a:t>
            </a:r>
          </a:p>
        </p:txBody>
      </p:sp>
      <p:sp>
        <p:nvSpPr>
          <p:cNvPr id="4" name="Date Placeholder 3">
            <a:extLst>
              <a:ext uri="{FF2B5EF4-FFF2-40B4-BE49-F238E27FC236}">
                <a16:creationId xmlns:a16="http://schemas.microsoft.com/office/drawing/2014/main" id="{EDDA4877-E487-86C6-DB1B-0CB30E9EDF84}"/>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A13E89EF-44D3-7FEF-9B57-2E0C222DB9D9}"/>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FDDCB678-1F9D-51D1-77C1-80697431095F}"/>
              </a:ext>
            </a:extLst>
          </p:cNvPr>
          <p:cNvSpPr>
            <a:spLocks noGrp="1"/>
          </p:cNvSpPr>
          <p:nvPr>
            <p:ph type="sldNum" sz="quarter" idx="12"/>
          </p:nvPr>
        </p:nvSpPr>
        <p:spPr/>
        <p:txBody>
          <a:bodyPr/>
          <a:lstStyle/>
          <a:p>
            <a:fld id="{45998CA1-9168-4BC8-9DFE-73B2EA9CCF4C}" type="slidenum">
              <a:rPr lang="en-US" altLang="en-US" smtClean="0"/>
              <a:pPr/>
              <a:t>26</a:t>
            </a:fld>
            <a:endParaRPr lang="en-US" altLang="en-US"/>
          </a:p>
        </p:txBody>
      </p:sp>
      <p:sp>
        <p:nvSpPr>
          <p:cNvPr id="7" name="TextBox 6">
            <a:extLst>
              <a:ext uri="{FF2B5EF4-FFF2-40B4-BE49-F238E27FC236}">
                <a16:creationId xmlns:a16="http://schemas.microsoft.com/office/drawing/2014/main" id="{04D999AE-53B5-36F9-4106-90369967B439}"/>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spTree>
    <p:extLst>
      <p:ext uri="{BB962C8B-B14F-4D97-AF65-F5344CB8AC3E}">
        <p14:creationId xmlns:p14="http://schemas.microsoft.com/office/powerpoint/2010/main" val="30468755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E6986-2439-1619-28EE-A5A4DA6C0E0E}"/>
              </a:ext>
            </a:extLst>
          </p:cNvPr>
          <p:cNvSpPr>
            <a:spLocks noGrp="1"/>
          </p:cNvSpPr>
          <p:nvPr>
            <p:ph type="title"/>
          </p:nvPr>
        </p:nvSpPr>
        <p:spPr/>
        <p:txBody>
          <a:bodyPr/>
          <a:lstStyle/>
          <a:p>
            <a:r>
              <a:rPr lang="en-US" dirty="0"/>
              <a:t>Next Steps – from ESG</a:t>
            </a:r>
          </a:p>
        </p:txBody>
      </p:sp>
      <p:sp>
        <p:nvSpPr>
          <p:cNvPr id="3" name="Content Placeholder 2">
            <a:extLst>
              <a:ext uri="{FF2B5EF4-FFF2-40B4-BE49-F238E27FC236}">
                <a16:creationId xmlns:a16="http://schemas.microsoft.com/office/drawing/2014/main" id="{2D1C973F-01AC-D2A0-6CD8-441124514E1E}"/>
              </a:ext>
            </a:extLst>
          </p:cNvPr>
          <p:cNvSpPr>
            <a:spLocks noGrp="1"/>
          </p:cNvSpPr>
          <p:nvPr>
            <p:ph idx="1"/>
          </p:nvPr>
        </p:nvSpPr>
        <p:spPr>
          <a:xfrm>
            <a:off x="213360" y="1150620"/>
            <a:ext cx="11803380" cy="5173980"/>
          </a:xfrm>
        </p:spPr>
        <p:txBody>
          <a:bodyPr/>
          <a:lstStyle/>
          <a:p>
            <a:r>
              <a:rPr lang="en-GB" b="1" dirty="0"/>
              <a:t> (i) Physics potential</a:t>
            </a:r>
            <a:endParaRPr lang="en-US" dirty="0"/>
          </a:p>
          <a:p>
            <a:pPr lvl="1"/>
            <a:r>
              <a:rPr lang="en-GB" sz="1800" dirty="0"/>
              <a:t>The Physics Preparatory Group (PPG) will </a:t>
            </a:r>
            <a:r>
              <a:rPr lang="en-GB" sz="1800" dirty="0">
                <a:highlight>
                  <a:srgbClr val="FFFF00"/>
                </a:highlight>
              </a:rPr>
              <a:t>release the Physics Briefing Book on 30 September</a:t>
            </a:r>
            <a:r>
              <a:rPr lang="en-GB" sz="1800" dirty="0"/>
              <a:t>. In addition to presenting an assessment of the European particle physics, it will also compare the physics potential of the various flagship proposals.  </a:t>
            </a:r>
            <a:endParaRPr lang="en-US" sz="1800" dirty="0"/>
          </a:p>
          <a:p>
            <a:r>
              <a:rPr lang="en-GB" b="1" dirty="0"/>
              <a:t>(ii) Assessment of the proposed flagship projects</a:t>
            </a:r>
            <a:endParaRPr lang="en-US" dirty="0"/>
          </a:p>
          <a:p>
            <a:pPr lvl="1"/>
            <a:r>
              <a:rPr lang="en-GB" sz="1800" dirty="0"/>
              <a:t>The European Strategy Group (ESG) has set up a </a:t>
            </a:r>
            <a:r>
              <a:rPr lang="en-GB" sz="1800" dirty="0">
                <a:highlight>
                  <a:srgbClr val="FFFF00"/>
                </a:highlight>
              </a:rPr>
              <a:t>working group (ESG WG 2a) to carry out a comparison of the proposed projects</a:t>
            </a:r>
            <a:r>
              <a:rPr lang="en-GB" sz="1800" dirty="0"/>
              <a:t>. In addition to ESG members, external accelerator experts have been invited to contribute to the review process.</a:t>
            </a:r>
            <a:r>
              <a:rPr lang="en-GB" sz="1800" i="1" dirty="0"/>
              <a:t> </a:t>
            </a:r>
            <a:r>
              <a:rPr lang="en-GB" sz="1800" dirty="0"/>
              <a:t>The evaluation will focus on the technical readiness, the time and cost estimates as well as on the performance parameters. It will be conducted over the next two months and it is foreseen that the </a:t>
            </a:r>
            <a:r>
              <a:rPr lang="en-GB" sz="1800" dirty="0">
                <a:highlight>
                  <a:srgbClr val="FFFF00"/>
                </a:highlight>
              </a:rPr>
              <a:t>major findings will be released around mid-October</a:t>
            </a:r>
            <a:r>
              <a:rPr lang="en-GB" sz="1800" dirty="0"/>
              <a:t>. </a:t>
            </a:r>
            <a:endParaRPr lang="en-US" sz="1800" dirty="0"/>
          </a:p>
          <a:p>
            <a:r>
              <a:rPr lang="en-GB" b="1" dirty="0"/>
              <a:t>(iii) Input from the national HEP communities</a:t>
            </a:r>
            <a:endParaRPr lang="en-US" dirty="0"/>
          </a:p>
          <a:p>
            <a:pPr lvl="1"/>
            <a:r>
              <a:rPr lang="en-GB" sz="1800" dirty="0"/>
              <a:t>As communicated earlier, we offer the possibility for the </a:t>
            </a:r>
            <a:r>
              <a:rPr lang="en-GB" sz="1800" dirty="0">
                <a:highlight>
                  <a:srgbClr val="FFFF00"/>
                </a:highlight>
              </a:rPr>
              <a:t>national HEP communities to give their final input on the preferred option and alternatives for the flagship accelerator project at CERN</a:t>
            </a:r>
            <a:r>
              <a:rPr lang="en-GB" sz="1800" dirty="0"/>
              <a:t>. With the Physics Briefing Book and the project assessment report the national communities will have the full information available. [</a:t>
            </a:r>
            <a:r>
              <a:rPr lang="en-GB" sz="1800" dirty="0">
                <a:highlight>
                  <a:srgbClr val="FFFF00"/>
                </a:highlight>
              </a:rPr>
              <a:t>Deadline Nov 14 2025</a:t>
            </a:r>
            <a:r>
              <a:rPr lang="en-GB" sz="1800" dirty="0"/>
              <a:t>]</a:t>
            </a:r>
            <a:endParaRPr lang="en-US" sz="1800" dirty="0"/>
          </a:p>
          <a:p>
            <a:r>
              <a:rPr lang="en-GB" sz="2000" dirty="0"/>
              <a:t>We very much hope and encourage the national communities to profit from this opportunity and to send final input for consideration in the drafting session in early December. </a:t>
            </a:r>
            <a:endParaRPr lang="en-US" sz="2000" dirty="0"/>
          </a:p>
          <a:p>
            <a:endParaRPr lang="en-US" dirty="0"/>
          </a:p>
        </p:txBody>
      </p:sp>
      <p:sp>
        <p:nvSpPr>
          <p:cNvPr id="4" name="Date Placeholder 3">
            <a:extLst>
              <a:ext uri="{FF2B5EF4-FFF2-40B4-BE49-F238E27FC236}">
                <a16:creationId xmlns:a16="http://schemas.microsoft.com/office/drawing/2014/main" id="{88285FB2-E864-59D2-5AB2-E2FF257FC210}"/>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7ABCCCB2-8416-ABB1-0376-8FFB5C6A281B}"/>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639F281B-B0D4-71B4-44BF-D489B4311B6D}"/>
              </a:ext>
            </a:extLst>
          </p:cNvPr>
          <p:cNvSpPr>
            <a:spLocks noGrp="1"/>
          </p:cNvSpPr>
          <p:nvPr>
            <p:ph type="sldNum" sz="quarter" idx="12"/>
          </p:nvPr>
        </p:nvSpPr>
        <p:spPr/>
        <p:txBody>
          <a:bodyPr/>
          <a:lstStyle/>
          <a:p>
            <a:fld id="{45998CA1-9168-4BC8-9DFE-73B2EA9CCF4C}" type="slidenum">
              <a:rPr lang="en-US" altLang="en-US" smtClean="0"/>
              <a:pPr/>
              <a:t>27</a:t>
            </a:fld>
            <a:endParaRPr lang="en-US" altLang="en-US"/>
          </a:p>
        </p:txBody>
      </p:sp>
    </p:spTree>
    <p:extLst>
      <p:ext uri="{BB962C8B-B14F-4D97-AF65-F5344CB8AC3E}">
        <p14:creationId xmlns:p14="http://schemas.microsoft.com/office/powerpoint/2010/main" val="7477829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980DF24-70EE-AA97-9BAB-23196E519E0B}"/>
              </a:ext>
            </a:extLst>
          </p:cNvPr>
          <p:cNvSpPr>
            <a:spLocks noGrp="1"/>
          </p:cNvSpPr>
          <p:nvPr>
            <p:ph type="ctrTitle"/>
          </p:nvPr>
        </p:nvSpPr>
        <p:spPr>
          <a:xfrm>
            <a:off x="914400" y="2130426"/>
            <a:ext cx="10363200" cy="3013660"/>
          </a:xfrm>
          <a:solidFill>
            <a:srgbClr val="FF0000"/>
          </a:solidFill>
        </p:spPr>
        <p:txBody>
          <a:bodyPr/>
          <a:lstStyle/>
          <a:p>
            <a:r>
              <a:rPr lang="en-US" dirty="0"/>
              <a:t>Backup Material</a:t>
            </a:r>
          </a:p>
        </p:txBody>
      </p:sp>
      <p:sp>
        <p:nvSpPr>
          <p:cNvPr id="4" name="Date Placeholder 3">
            <a:extLst>
              <a:ext uri="{FF2B5EF4-FFF2-40B4-BE49-F238E27FC236}">
                <a16:creationId xmlns:a16="http://schemas.microsoft.com/office/drawing/2014/main" id="{BC1D59C1-B70F-1C49-5178-0CEE059B6AF0}"/>
              </a:ext>
            </a:extLst>
          </p:cNvPr>
          <p:cNvSpPr>
            <a:spLocks noGrp="1"/>
          </p:cNvSpPr>
          <p:nvPr>
            <p:ph type="dt" sz="half" idx="4294967295"/>
          </p:nvPr>
        </p:nvSpPr>
        <p:spPr>
          <a:xfrm>
            <a:off x="0" y="6569075"/>
            <a:ext cx="3454400" cy="365125"/>
          </a:xfrm>
        </p:spPr>
        <p:txBody>
          <a:bodyPr/>
          <a:lstStyle/>
          <a:p>
            <a:pPr>
              <a:defRPr/>
            </a:pPr>
            <a:r>
              <a:rPr lang="en-US"/>
              <a:t>7/31/25</a:t>
            </a:r>
          </a:p>
        </p:txBody>
      </p:sp>
      <p:sp>
        <p:nvSpPr>
          <p:cNvPr id="5" name="Footer Placeholder 4">
            <a:extLst>
              <a:ext uri="{FF2B5EF4-FFF2-40B4-BE49-F238E27FC236}">
                <a16:creationId xmlns:a16="http://schemas.microsoft.com/office/drawing/2014/main" id="{C3CF5DDD-E8EE-174D-C7E9-1BF4BD3F3800}"/>
              </a:ext>
            </a:extLst>
          </p:cNvPr>
          <p:cNvSpPr>
            <a:spLocks noGrp="1"/>
          </p:cNvSpPr>
          <p:nvPr>
            <p:ph type="ftr" sz="quarter" idx="4294967295"/>
          </p:nvPr>
        </p:nvSpPr>
        <p:spPr>
          <a:xfrm>
            <a:off x="5892800" y="6569075"/>
            <a:ext cx="6299200" cy="365125"/>
          </a:xfrm>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30E5A88B-42DF-D83F-E585-BB04644DF7FD}"/>
              </a:ext>
            </a:extLst>
          </p:cNvPr>
          <p:cNvSpPr>
            <a:spLocks noGrp="1"/>
          </p:cNvSpPr>
          <p:nvPr>
            <p:ph type="sldNum" sz="quarter" idx="4294967295"/>
          </p:nvPr>
        </p:nvSpPr>
        <p:spPr>
          <a:xfrm>
            <a:off x="9347200" y="6569075"/>
            <a:ext cx="2844800" cy="365125"/>
          </a:xfrm>
        </p:spPr>
        <p:txBody>
          <a:bodyPr/>
          <a:lstStyle/>
          <a:p>
            <a:fld id="{45998CA1-9168-4BC8-9DFE-73B2EA9CCF4C}" type="slidenum">
              <a:rPr lang="en-US" altLang="en-US" smtClean="0"/>
              <a:pPr/>
              <a:t>28</a:t>
            </a:fld>
            <a:endParaRPr lang="en-US" altLang="en-US"/>
          </a:p>
        </p:txBody>
      </p:sp>
    </p:spTree>
    <p:extLst>
      <p:ext uri="{BB962C8B-B14F-4D97-AF65-F5344CB8AC3E}">
        <p14:creationId xmlns:p14="http://schemas.microsoft.com/office/powerpoint/2010/main" val="33868301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14517-448E-DA79-9B27-6B3B0D07E2C0}"/>
              </a:ext>
            </a:extLst>
          </p:cNvPr>
          <p:cNvSpPr>
            <a:spLocks noGrp="1"/>
          </p:cNvSpPr>
          <p:nvPr>
            <p:ph type="title"/>
          </p:nvPr>
        </p:nvSpPr>
        <p:spPr/>
        <p:txBody>
          <a:bodyPr/>
          <a:lstStyle/>
          <a:p>
            <a:r>
              <a:rPr lang="en-US" dirty="0"/>
              <a:t>Parallel Sessions</a:t>
            </a:r>
          </a:p>
        </p:txBody>
      </p:sp>
      <p:sp>
        <p:nvSpPr>
          <p:cNvPr id="3" name="Content Placeholder 2">
            <a:extLst>
              <a:ext uri="{FF2B5EF4-FFF2-40B4-BE49-F238E27FC236}">
                <a16:creationId xmlns:a16="http://schemas.microsoft.com/office/drawing/2014/main" id="{53E1B49C-6DE2-0C42-4CFB-3162B667920A}"/>
              </a:ext>
            </a:extLst>
          </p:cNvPr>
          <p:cNvSpPr>
            <a:spLocks noGrp="1"/>
          </p:cNvSpPr>
          <p:nvPr>
            <p:ph idx="1"/>
          </p:nvPr>
        </p:nvSpPr>
        <p:spPr/>
        <p:txBody>
          <a:bodyPr/>
          <a:lstStyle/>
          <a:p>
            <a:r>
              <a:rPr lang="en-US" dirty="0"/>
              <a:t>Way too much to cover here, the PPG will use this input for the Briefing Book</a:t>
            </a:r>
          </a:p>
        </p:txBody>
      </p:sp>
      <p:sp>
        <p:nvSpPr>
          <p:cNvPr id="4" name="Date Placeholder 3">
            <a:extLst>
              <a:ext uri="{FF2B5EF4-FFF2-40B4-BE49-F238E27FC236}">
                <a16:creationId xmlns:a16="http://schemas.microsoft.com/office/drawing/2014/main" id="{D66EE4E0-F26E-0547-F6F5-44BD2A92A9BD}"/>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CCC6268C-9E92-B4E5-FDD8-7696DB73D032}"/>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5B9D5A2C-25DD-F0DC-9EE3-1A5D136BD912}"/>
              </a:ext>
            </a:extLst>
          </p:cNvPr>
          <p:cNvSpPr>
            <a:spLocks noGrp="1"/>
          </p:cNvSpPr>
          <p:nvPr>
            <p:ph type="sldNum" sz="quarter" idx="12"/>
          </p:nvPr>
        </p:nvSpPr>
        <p:spPr/>
        <p:txBody>
          <a:bodyPr/>
          <a:lstStyle/>
          <a:p>
            <a:fld id="{45998CA1-9168-4BC8-9DFE-73B2EA9CCF4C}" type="slidenum">
              <a:rPr lang="en-US" altLang="en-US" smtClean="0"/>
              <a:pPr/>
              <a:t>29</a:t>
            </a:fld>
            <a:endParaRPr lang="en-US" altLang="en-US"/>
          </a:p>
        </p:txBody>
      </p:sp>
      <p:sp>
        <p:nvSpPr>
          <p:cNvPr id="7" name="TextBox 6">
            <a:extLst>
              <a:ext uri="{FF2B5EF4-FFF2-40B4-BE49-F238E27FC236}">
                <a16:creationId xmlns:a16="http://schemas.microsoft.com/office/drawing/2014/main" id="{2D69EDB8-4B6F-48F1-240F-3C7194509C87}"/>
              </a:ext>
            </a:extLst>
          </p:cNvPr>
          <p:cNvSpPr txBox="1"/>
          <p:nvPr/>
        </p:nvSpPr>
        <p:spPr>
          <a:xfrm>
            <a:off x="11202627" y="-2233"/>
            <a:ext cx="989373" cy="461665"/>
          </a:xfrm>
          <a:prstGeom prst="rect">
            <a:avLst/>
          </a:prstGeom>
          <a:solidFill>
            <a:schemeClr val="accent2">
              <a:lumMod val="40000"/>
              <a:lumOff val="60000"/>
            </a:schemeClr>
          </a:solidFill>
        </p:spPr>
        <p:txBody>
          <a:bodyPr wrap="none" rtlCol="0">
            <a:spAutoFit/>
          </a:bodyPr>
          <a:lstStyle/>
          <a:p>
            <a:r>
              <a:rPr lang="en-US" dirty="0"/>
              <a:t>Day 1</a:t>
            </a:r>
          </a:p>
        </p:txBody>
      </p:sp>
      <p:pic>
        <p:nvPicPr>
          <p:cNvPr id="9" name="Picture 8">
            <a:extLst>
              <a:ext uri="{FF2B5EF4-FFF2-40B4-BE49-F238E27FC236}">
                <a16:creationId xmlns:a16="http://schemas.microsoft.com/office/drawing/2014/main" id="{0299A580-61A6-2EA6-815A-B573BDD6C7CD}"/>
              </a:ext>
            </a:extLst>
          </p:cNvPr>
          <p:cNvPicPr>
            <a:picLocks noChangeAspect="1"/>
          </p:cNvPicPr>
          <p:nvPr/>
        </p:nvPicPr>
        <p:blipFill>
          <a:blip r:embed="rId2"/>
          <a:stretch>
            <a:fillRect/>
          </a:stretch>
        </p:blipFill>
        <p:spPr>
          <a:xfrm>
            <a:off x="2717130" y="1868911"/>
            <a:ext cx="8708278" cy="2439742"/>
          </a:xfrm>
          <a:prstGeom prst="rect">
            <a:avLst/>
          </a:prstGeom>
        </p:spPr>
      </p:pic>
      <p:pic>
        <p:nvPicPr>
          <p:cNvPr id="11" name="Picture 10">
            <a:extLst>
              <a:ext uri="{FF2B5EF4-FFF2-40B4-BE49-F238E27FC236}">
                <a16:creationId xmlns:a16="http://schemas.microsoft.com/office/drawing/2014/main" id="{AEC2C823-EB27-6F61-6AD2-1926F806C77E}"/>
              </a:ext>
            </a:extLst>
          </p:cNvPr>
          <p:cNvPicPr>
            <a:picLocks noChangeAspect="1"/>
          </p:cNvPicPr>
          <p:nvPr/>
        </p:nvPicPr>
        <p:blipFill>
          <a:blip r:embed="rId3"/>
          <a:stretch>
            <a:fillRect/>
          </a:stretch>
        </p:blipFill>
        <p:spPr>
          <a:xfrm>
            <a:off x="2717130" y="4448921"/>
            <a:ext cx="8685506" cy="2120155"/>
          </a:xfrm>
          <a:prstGeom prst="rect">
            <a:avLst/>
          </a:prstGeom>
        </p:spPr>
      </p:pic>
      <p:sp>
        <p:nvSpPr>
          <p:cNvPr id="12" name="TextBox 11">
            <a:extLst>
              <a:ext uri="{FF2B5EF4-FFF2-40B4-BE49-F238E27FC236}">
                <a16:creationId xmlns:a16="http://schemas.microsoft.com/office/drawing/2014/main" id="{7DA9A1BB-03A2-47F7-DFC4-903C02005650}"/>
              </a:ext>
            </a:extLst>
          </p:cNvPr>
          <p:cNvSpPr txBox="1"/>
          <p:nvPr/>
        </p:nvSpPr>
        <p:spPr>
          <a:xfrm>
            <a:off x="156057" y="2608382"/>
            <a:ext cx="1980029" cy="923330"/>
          </a:xfrm>
          <a:prstGeom prst="rect">
            <a:avLst/>
          </a:prstGeom>
          <a:noFill/>
        </p:spPr>
        <p:txBody>
          <a:bodyPr wrap="none" rtlCol="0">
            <a:spAutoFit/>
          </a:bodyPr>
          <a:lstStyle/>
          <a:p>
            <a:r>
              <a:rPr lang="en-US" sz="1800" dirty="0">
                <a:hlinkClick r:id="rId4"/>
              </a:rPr>
              <a:t>Morning sessions</a:t>
            </a:r>
            <a:endParaRPr lang="en-US" sz="1800" dirty="0"/>
          </a:p>
          <a:p>
            <a:r>
              <a:rPr lang="en-US" sz="1800" dirty="0"/>
              <a:t>11:15-13:00</a:t>
            </a:r>
          </a:p>
          <a:p>
            <a:r>
              <a:rPr lang="en-US" sz="1800" dirty="0"/>
              <a:t>14:00-15:30</a:t>
            </a:r>
          </a:p>
        </p:txBody>
      </p:sp>
      <p:sp>
        <p:nvSpPr>
          <p:cNvPr id="13" name="TextBox 12">
            <a:extLst>
              <a:ext uri="{FF2B5EF4-FFF2-40B4-BE49-F238E27FC236}">
                <a16:creationId xmlns:a16="http://schemas.microsoft.com/office/drawing/2014/main" id="{3847920E-3464-1686-D9E0-BB7AEB48BF4C}"/>
              </a:ext>
            </a:extLst>
          </p:cNvPr>
          <p:cNvSpPr txBox="1"/>
          <p:nvPr/>
        </p:nvSpPr>
        <p:spPr>
          <a:xfrm>
            <a:off x="181161" y="4797079"/>
            <a:ext cx="2146742" cy="1200329"/>
          </a:xfrm>
          <a:prstGeom prst="rect">
            <a:avLst/>
          </a:prstGeom>
          <a:noFill/>
        </p:spPr>
        <p:txBody>
          <a:bodyPr wrap="none" rtlCol="0">
            <a:spAutoFit/>
          </a:bodyPr>
          <a:lstStyle/>
          <a:p>
            <a:r>
              <a:rPr lang="en-US" sz="1800" dirty="0">
                <a:hlinkClick r:id="rId4"/>
              </a:rPr>
              <a:t>Afternoon/Evening </a:t>
            </a:r>
          </a:p>
          <a:p>
            <a:r>
              <a:rPr lang="en-US" sz="1800" dirty="0">
                <a:hlinkClick r:id="rId4"/>
              </a:rPr>
              <a:t> sessions</a:t>
            </a:r>
            <a:endParaRPr lang="en-US" sz="1800" dirty="0"/>
          </a:p>
          <a:p>
            <a:r>
              <a:rPr lang="en-US" sz="1800" dirty="0"/>
              <a:t>15:40-17:00</a:t>
            </a:r>
          </a:p>
          <a:p>
            <a:r>
              <a:rPr lang="en-US" sz="1800" dirty="0"/>
              <a:t>17:20-19:15</a:t>
            </a:r>
          </a:p>
        </p:txBody>
      </p:sp>
      <p:sp>
        <p:nvSpPr>
          <p:cNvPr id="8" name="TextBox 7">
            <a:hlinkClick r:id="rId5" action="ppaction://hlinksldjump"/>
            <a:extLst>
              <a:ext uri="{FF2B5EF4-FFF2-40B4-BE49-F238E27FC236}">
                <a16:creationId xmlns:a16="http://schemas.microsoft.com/office/drawing/2014/main" id="{85C19854-D4EE-F17D-C0CE-803DC837BC39}"/>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3135051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2">
            <a:extLst>
              <a:ext uri="{FF2B5EF4-FFF2-40B4-BE49-F238E27FC236}">
                <a16:creationId xmlns:a16="http://schemas.microsoft.com/office/drawing/2014/main" id="{E5A8F00A-65B9-4840-BF11-E0B765741C2A}"/>
              </a:ext>
            </a:extLst>
          </p:cNvPr>
          <p:cNvPicPr>
            <a:picLocks noGrp="1" noChangeAspect="1"/>
          </p:cNvPicPr>
          <p:nvPr>
            <p:ph idx="1"/>
          </p:nvPr>
        </p:nvPicPr>
        <p:blipFill rotWithShape="1">
          <a:blip r:embed="rId2"/>
          <a:srcRect t="22969" r="1680" b="1828"/>
          <a:stretch>
            <a:fillRect/>
          </a:stretch>
        </p:blipFill>
        <p:spPr>
          <a:xfrm>
            <a:off x="81648" y="1496291"/>
            <a:ext cx="12106875" cy="4828309"/>
          </a:xfrm>
          <a:prstGeom prst="rect">
            <a:avLst/>
          </a:prstGeom>
        </p:spPr>
      </p:pic>
      <p:sp>
        <p:nvSpPr>
          <p:cNvPr id="9" name="Rectangle 8">
            <a:extLst>
              <a:ext uri="{FF2B5EF4-FFF2-40B4-BE49-F238E27FC236}">
                <a16:creationId xmlns:a16="http://schemas.microsoft.com/office/drawing/2014/main" id="{0284EDE4-15A6-F698-E84B-0824F72AA771}"/>
              </a:ext>
            </a:extLst>
          </p:cNvPr>
          <p:cNvSpPr/>
          <p:nvPr/>
        </p:nvSpPr>
        <p:spPr>
          <a:xfrm>
            <a:off x="4328719" y="1173125"/>
            <a:ext cx="1669409" cy="1771411"/>
          </a:xfrm>
          <a:prstGeom prst="rect">
            <a:avLst/>
          </a:prstGeom>
          <a:solidFill>
            <a:srgbClr val="C2E69D">
              <a:alpha val="33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DE0AD4-837E-88DC-4E67-339AC3937C74}"/>
              </a:ext>
            </a:extLst>
          </p:cNvPr>
          <p:cNvSpPr>
            <a:spLocks noGrp="1"/>
          </p:cNvSpPr>
          <p:nvPr>
            <p:ph type="title"/>
          </p:nvPr>
        </p:nvSpPr>
        <p:spPr/>
        <p:txBody>
          <a:bodyPr/>
          <a:lstStyle/>
          <a:p>
            <a:r>
              <a:rPr lang="en-US" dirty="0"/>
              <a:t>Timeline for 2026 Strategy Update</a:t>
            </a:r>
          </a:p>
        </p:txBody>
      </p:sp>
      <p:sp>
        <p:nvSpPr>
          <p:cNvPr id="4" name="Date Placeholder 3">
            <a:extLst>
              <a:ext uri="{FF2B5EF4-FFF2-40B4-BE49-F238E27FC236}">
                <a16:creationId xmlns:a16="http://schemas.microsoft.com/office/drawing/2014/main" id="{DFEA4D82-5F1D-DD27-5AE4-E96685D8F1EE}"/>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3D34E7F5-9C99-2055-0983-2367516FE31F}"/>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456655CD-AE28-537D-CD10-60027FED53B9}"/>
              </a:ext>
            </a:extLst>
          </p:cNvPr>
          <p:cNvSpPr>
            <a:spLocks noGrp="1"/>
          </p:cNvSpPr>
          <p:nvPr>
            <p:ph type="sldNum" sz="quarter" idx="12"/>
          </p:nvPr>
        </p:nvSpPr>
        <p:spPr/>
        <p:txBody>
          <a:bodyPr/>
          <a:lstStyle/>
          <a:p>
            <a:fld id="{45998CA1-9168-4BC8-9DFE-73B2EA9CCF4C}" type="slidenum">
              <a:rPr lang="en-US" altLang="en-US" smtClean="0"/>
              <a:pPr/>
              <a:t>3</a:t>
            </a:fld>
            <a:endParaRPr lang="en-US" altLang="en-US"/>
          </a:p>
        </p:txBody>
      </p:sp>
      <p:sp>
        <p:nvSpPr>
          <p:cNvPr id="8" name="TextBox 7">
            <a:extLst>
              <a:ext uri="{FF2B5EF4-FFF2-40B4-BE49-F238E27FC236}">
                <a16:creationId xmlns:a16="http://schemas.microsoft.com/office/drawing/2014/main" id="{0A3357E7-0E5E-6478-CDF7-7A9A066074AE}"/>
              </a:ext>
            </a:extLst>
          </p:cNvPr>
          <p:cNvSpPr txBox="1"/>
          <p:nvPr/>
        </p:nvSpPr>
        <p:spPr>
          <a:xfrm>
            <a:off x="4420998" y="1173125"/>
            <a:ext cx="1459685" cy="369332"/>
          </a:xfrm>
          <a:prstGeom prst="rect">
            <a:avLst/>
          </a:prstGeom>
          <a:noFill/>
        </p:spPr>
        <p:txBody>
          <a:bodyPr wrap="square" rtlCol="0">
            <a:spAutoFit/>
          </a:bodyPr>
          <a:lstStyle/>
          <a:p>
            <a:pPr algn="ctr"/>
            <a:r>
              <a:rPr lang="en-US" sz="1800" dirty="0"/>
              <a:t>Venice</a:t>
            </a:r>
          </a:p>
        </p:txBody>
      </p:sp>
    </p:spTree>
    <p:extLst>
      <p:ext uri="{BB962C8B-B14F-4D97-AF65-F5344CB8AC3E}">
        <p14:creationId xmlns:p14="http://schemas.microsoft.com/office/powerpoint/2010/main" val="24584480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11152C-D2E0-52CA-BD89-1F6270498E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2BFA3F-34C9-A920-A37C-E8C01FDC68EF}"/>
              </a:ext>
            </a:extLst>
          </p:cNvPr>
          <p:cNvSpPr>
            <a:spLocks noGrp="1"/>
          </p:cNvSpPr>
          <p:nvPr>
            <p:ph type="title"/>
          </p:nvPr>
        </p:nvSpPr>
        <p:spPr>
          <a:xfrm>
            <a:off x="1828799" y="228600"/>
            <a:ext cx="9120249" cy="838200"/>
          </a:xfrm>
        </p:spPr>
        <p:txBody>
          <a:bodyPr/>
          <a:lstStyle/>
          <a:p>
            <a:r>
              <a:rPr lang="en-US" dirty="0"/>
              <a:t>Communicating the case for CERN’s flagship</a:t>
            </a:r>
          </a:p>
        </p:txBody>
      </p:sp>
      <p:sp>
        <p:nvSpPr>
          <p:cNvPr id="3" name="Content Placeholder 2">
            <a:extLst>
              <a:ext uri="{FF2B5EF4-FFF2-40B4-BE49-F238E27FC236}">
                <a16:creationId xmlns:a16="http://schemas.microsoft.com/office/drawing/2014/main" id="{94092FEF-FD66-A119-4FB9-63EF9EB8FAE1}"/>
              </a:ext>
            </a:extLst>
          </p:cNvPr>
          <p:cNvSpPr>
            <a:spLocks noGrp="1"/>
          </p:cNvSpPr>
          <p:nvPr>
            <p:ph idx="1"/>
          </p:nvPr>
        </p:nvSpPr>
        <p:spPr>
          <a:xfrm>
            <a:off x="106680" y="1166070"/>
            <a:ext cx="11963400" cy="5463330"/>
          </a:xfrm>
        </p:spPr>
        <p:txBody>
          <a:bodyPr/>
          <a:lstStyle/>
          <a:p>
            <a:r>
              <a:rPr lang="en-US" dirty="0">
                <a:hlinkClick r:id="rId2"/>
              </a:rPr>
              <a:t>Challenges and opportunities</a:t>
            </a:r>
            <a:r>
              <a:rPr lang="en-US" dirty="0"/>
              <a:t> (Arnaud </a:t>
            </a:r>
            <a:r>
              <a:rPr lang="en-US" dirty="0" err="1"/>
              <a:t>Marsollier</a:t>
            </a:r>
            <a:r>
              <a:rPr lang="en-US" dirty="0"/>
              <a:t>)</a:t>
            </a:r>
          </a:p>
          <a:p>
            <a:pPr lvl="1"/>
            <a:r>
              <a:rPr lang="en-US" dirty="0"/>
              <a:t>Many national inputs highlight the importance of communications for a next flagship project</a:t>
            </a:r>
          </a:p>
          <a:p>
            <a:pPr lvl="1"/>
            <a:r>
              <a:rPr lang="en-US" dirty="0"/>
              <a:t>We’ve been successful with the LHC, but we will need to do more</a:t>
            </a:r>
          </a:p>
          <a:p>
            <a:pPr lvl="1"/>
            <a:r>
              <a:rPr lang="en-US" dirty="0"/>
              <a:t>Especially, we will need a strong and coherent narrative to be relevant – not only a strong scientific case </a:t>
            </a:r>
          </a:p>
          <a:p>
            <a:pPr lvl="1"/>
            <a:r>
              <a:rPr lang="en-US" dirty="0"/>
              <a:t>We can tackle this together, coordination will be of paramount importance</a:t>
            </a:r>
          </a:p>
          <a:p>
            <a:pPr lvl="1"/>
            <a:r>
              <a:rPr lang="en-US" dirty="0"/>
              <a:t>Networks exist to support upcoming activities, but should be strengthened: EPPCN, IPPOG, collaborations etc. and will need to commitment of the overall community to develop more direct outreach</a:t>
            </a:r>
          </a:p>
          <a:p>
            <a:pPr lvl="1"/>
            <a:r>
              <a:rPr lang="en-US" dirty="0"/>
              <a:t>All scientists should engage with all kind of audiences: politicians, media, general public </a:t>
            </a:r>
            <a:r>
              <a:rPr lang="en-US" dirty="0" err="1"/>
              <a:t>etc</a:t>
            </a:r>
            <a:endParaRPr lang="en-US" dirty="0"/>
          </a:p>
          <a:p>
            <a:r>
              <a:rPr lang="en-US" dirty="0">
                <a:hlinkClick r:id="rId3"/>
              </a:rPr>
              <a:t>Targeting the message</a:t>
            </a:r>
            <a:r>
              <a:rPr lang="en-US" dirty="0"/>
              <a:t> (Matthew Chalmers)</a:t>
            </a:r>
          </a:p>
          <a:p>
            <a:pPr lvl="1"/>
            <a:r>
              <a:rPr lang="en-US" dirty="0"/>
              <a:t>Spark a sense of strategic urgency by conveying the scientific, technological and socioeconomic importance of an unprecedented global research infrastructure in Europe for the 21st century</a:t>
            </a:r>
          </a:p>
          <a:p>
            <a:pPr lvl="1"/>
            <a:r>
              <a:rPr lang="en-US" dirty="0"/>
              <a:t> HEP pushes the limits of technology &amp; innovation and inspires &amp; trains new generations, driving progress and synergies across disciplines</a:t>
            </a:r>
          </a:p>
          <a:p>
            <a:pPr lvl="1"/>
            <a:r>
              <a:rPr lang="en-US" dirty="0"/>
              <a:t>People are innately fascinated by the big questions in physics. Tell them what it is that we have learned about the universe, and why it’s exciting to explore further</a:t>
            </a:r>
          </a:p>
          <a:p>
            <a:pPr lvl="1"/>
            <a:endParaRPr lang="en-US" dirty="0"/>
          </a:p>
          <a:p>
            <a:endParaRPr lang="en-US" dirty="0"/>
          </a:p>
        </p:txBody>
      </p:sp>
      <p:sp>
        <p:nvSpPr>
          <p:cNvPr id="4" name="Date Placeholder 3">
            <a:extLst>
              <a:ext uri="{FF2B5EF4-FFF2-40B4-BE49-F238E27FC236}">
                <a16:creationId xmlns:a16="http://schemas.microsoft.com/office/drawing/2014/main" id="{CA836BCE-F672-EEE6-F478-CD0D78F03792}"/>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A208024F-C59E-A5E3-DF84-87D1F712204F}"/>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7382B29C-2565-3D8B-34BE-0F4271A1EEED}"/>
              </a:ext>
            </a:extLst>
          </p:cNvPr>
          <p:cNvSpPr>
            <a:spLocks noGrp="1"/>
          </p:cNvSpPr>
          <p:nvPr>
            <p:ph type="sldNum" sz="quarter" idx="12"/>
          </p:nvPr>
        </p:nvSpPr>
        <p:spPr/>
        <p:txBody>
          <a:bodyPr/>
          <a:lstStyle/>
          <a:p>
            <a:fld id="{45998CA1-9168-4BC8-9DFE-73B2EA9CCF4C}" type="slidenum">
              <a:rPr lang="en-US" altLang="en-US" smtClean="0"/>
              <a:pPr/>
              <a:t>30</a:t>
            </a:fld>
            <a:endParaRPr lang="en-US" altLang="en-US"/>
          </a:p>
        </p:txBody>
      </p:sp>
      <p:sp>
        <p:nvSpPr>
          <p:cNvPr id="7" name="TextBox 6">
            <a:extLst>
              <a:ext uri="{FF2B5EF4-FFF2-40B4-BE49-F238E27FC236}">
                <a16:creationId xmlns:a16="http://schemas.microsoft.com/office/drawing/2014/main" id="{A6BF484C-03FD-AE27-28D4-88C910FB97BF}"/>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2</a:t>
            </a:r>
          </a:p>
        </p:txBody>
      </p:sp>
      <p:sp>
        <p:nvSpPr>
          <p:cNvPr id="8" name="TextBox 7">
            <a:hlinkClick r:id="rId4" action="ppaction://hlinksldjump"/>
            <a:extLst>
              <a:ext uri="{FF2B5EF4-FFF2-40B4-BE49-F238E27FC236}">
                <a16:creationId xmlns:a16="http://schemas.microsoft.com/office/drawing/2014/main" id="{A74F7005-1144-BF59-5B75-8E8D904B2913}"/>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24180091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C7F421-D3A5-E7F4-A6CD-EF7879C228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B7BF94-9726-7D2D-EF3A-4A31C1D36FF1}"/>
              </a:ext>
            </a:extLst>
          </p:cNvPr>
          <p:cNvSpPr>
            <a:spLocks noGrp="1"/>
          </p:cNvSpPr>
          <p:nvPr>
            <p:ph type="title"/>
          </p:nvPr>
        </p:nvSpPr>
        <p:spPr>
          <a:xfrm>
            <a:off x="1828799" y="289560"/>
            <a:ext cx="9120249" cy="777240"/>
          </a:xfrm>
        </p:spPr>
        <p:txBody>
          <a:bodyPr/>
          <a:lstStyle/>
          <a:p>
            <a:r>
              <a:rPr lang="en-US" dirty="0"/>
              <a:t>Accelerator Technologies - II </a:t>
            </a:r>
          </a:p>
        </p:txBody>
      </p:sp>
      <p:sp>
        <p:nvSpPr>
          <p:cNvPr id="3" name="Content Placeholder 2">
            <a:extLst>
              <a:ext uri="{FF2B5EF4-FFF2-40B4-BE49-F238E27FC236}">
                <a16:creationId xmlns:a16="http://schemas.microsoft.com/office/drawing/2014/main" id="{555317F2-2850-1A3A-E9BF-611D14A52166}"/>
              </a:ext>
            </a:extLst>
          </p:cNvPr>
          <p:cNvSpPr>
            <a:spLocks noGrp="1"/>
          </p:cNvSpPr>
          <p:nvPr>
            <p:ph idx="1"/>
          </p:nvPr>
        </p:nvSpPr>
        <p:spPr>
          <a:xfrm>
            <a:off x="251670" y="1166070"/>
            <a:ext cx="11752976" cy="5463330"/>
          </a:xfrm>
        </p:spPr>
        <p:txBody>
          <a:bodyPr/>
          <a:lstStyle/>
          <a:p>
            <a:r>
              <a:rPr lang="en-US" dirty="0">
                <a:hlinkClick r:id="rId2"/>
              </a:rPr>
              <a:t>Accelerator Technology R&amp;D for proposed colliders</a:t>
            </a:r>
            <a:r>
              <a:rPr lang="en-US" dirty="0"/>
              <a:t> (Phil Burrows)</a:t>
            </a:r>
          </a:p>
          <a:p>
            <a:pPr lvl="1"/>
            <a:r>
              <a:rPr lang="en-US" dirty="0">
                <a:highlight>
                  <a:srgbClr val="FFFF00"/>
                </a:highlight>
              </a:rPr>
              <a:t>Excellent progress has been made on accelerator R&amp;D since ESPPU 2020:</a:t>
            </a:r>
          </a:p>
          <a:p>
            <a:pPr lvl="2"/>
            <a:r>
              <a:rPr lang="en-US" dirty="0"/>
              <a:t>Via large projects – well defined technical/performance needs</a:t>
            </a:r>
          </a:p>
          <a:p>
            <a:pPr lvl="2"/>
            <a:r>
              <a:rPr lang="en-US" dirty="0"/>
              <a:t>Across a broader front of technical issues with wide impact (synergies beyond PP)</a:t>
            </a:r>
          </a:p>
          <a:p>
            <a:pPr lvl="1"/>
            <a:r>
              <a:rPr lang="en-US" dirty="0"/>
              <a:t>Coordination on R&amp;D within Europe has been strengthened via LDG Roadmap</a:t>
            </a:r>
          </a:p>
          <a:p>
            <a:pPr lvl="1"/>
            <a:r>
              <a:rPr lang="en-US" dirty="0"/>
              <a:t>Strong collaboration with international partners (N. America, Asia …) </a:t>
            </a:r>
          </a:p>
          <a:p>
            <a:pPr lvl="1"/>
            <a:r>
              <a:rPr lang="en-US" dirty="0"/>
              <a:t>Looking to the future … </a:t>
            </a:r>
          </a:p>
          <a:p>
            <a:r>
              <a:rPr lang="en-US" dirty="0">
                <a:hlinkClick r:id="rId3"/>
              </a:rPr>
              <a:t>Challenges for high intensity accelerators</a:t>
            </a:r>
            <a:r>
              <a:rPr lang="en-US" dirty="0"/>
              <a:t> (Chris Rogers)</a:t>
            </a:r>
          </a:p>
          <a:p>
            <a:pPr lvl="1"/>
            <a:r>
              <a:rPr lang="en-US" dirty="0">
                <a:highlight>
                  <a:srgbClr val="FFFF00"/>
                </a:highlight>
              </a:rPr>
              <a:t>Two classes of limit – (A) losses during acceleration and (B) load on beam intersecting devices</a:t>
            </a:r>
          </a:p>
          <a:p>
            <a:pPr lvl="1"/>
            <a:r>
              <a:rPr lang="en-US" dirty="0"/>
              <a:t>(A) As intensity increases, beam-destructive forces increase i.e. harder to control the beam</a:t>
            </a:r>
          </a:p>
          <a:p>
            <a:pPr lvl="1"/>
            <a:r>
              <a:rPr lang="en-US" dirty="0"/>
              <a:t>(A) Meanwhile as intensity increases, fractional loss must decrease to maintain 1 W/m</a:t>
            </a:r>
          </a:p>
          <a:p>
            <a:pPr lvl="1"/>
            <a:r>
              <a:rPr lang="en-US" dirty="0"/>
              <a:t>(B) Must withstand huge energy</a:t>
            </a:r>
          </a:p>
          <a:p>
            <a:pPr lvl="1"/>
            <a:r>
              <a:rPr lang="en-US" dirty="0"/>
              <a:t>(B) Energy of a speeding truck hitting device every second</a:t>
            </a:r>
          </a:p>
          <a:p>
            <a:endParaRPr lang="en-US" dirty="0"/>
          </a:p>
          <a:p>
            <a:endParaRPr lang="en-US" dirty="0"/>
          </a:p>
        </p:txBody>
      </p:sp>
      <p:sp>
        <p:nvSpPr>
          <p:cNvPr id="4" name="Date Placeholder 3">
            <a:extLst>
              <a:ext uri="{FF2B5EF4-FFF2-40B4-BE49-F238E27FC236}">
                <a16:creationId xmlns:a16="http://schemas.microsoft.com/office/drawing/2014/main" id="{55A85CE8-4F23-FED3-C482-3F0565D62A69}"/>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6F2F10E8-C07B-5019-B746-99365ED2EA95}"/>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F20FBBFF-A7CC-2D7A-E02B-D2C5DB0B623C}"/>
              </a:ext>
            </a:extLst>
          </p:cNvPr>
          <p:cNvSpPr>
            <a:spLocks noGrp="1"/>
          </p:cNvSpPr>
          <p:nvPr>
            <p:ph type="sldNum" sz="quarter" idx="12"/>
          </p:nvPr>
        </p:nvSpPr>
        <p:spPr/>
        <p:txBody>
          <a:bodyPr/>
          <a:lstStyle/>
          <a:p>
            <a:fld id="{45998CA1-9168-4BC8-9DFE-73B2EA9CCF4C}" type="slidenum">
              <a:rPr lang="en-US" altLang="en-US" smtClean="0"/>
              <a:pPr/>
              <a:t>31</a:t>
            </a:fld>
            <a:endParaRPr lang="en-US" altLang="en-US"/>
          </a:p>
        </p:txBody>
      </p:sp>
      <p:sp>
        <p:nvSpPr>
          <p:cNvPr id="7" name="TextBox 6">
            <a:extLst>
              <a:ext uri="{FF2B5EF4-FFF2-40B4-BE49-F238E27FC236}">
                <a16:creationId xmlns:a16="http://schemas.microsoft.com/office/drawing/2014/main" id="{8B1E59C9-E389-5313-C29B-8C741186E46A}"/>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2</a:t>
            </a:r>
          </a:p>
        </p:txBody>
      </p:sp>
      <p:sp>
        <p:nvSpPr>
          <p:cNvPr id="8" name="TextBox 7">
            <a:hlinkClick r:id="rId4" action="ppaction://hlinksldjump"/>
            <a:extLst>
              <a:ext uri="{FF2B5EF4-FFF2-40B4-BE49-F238E27FC236}">
                <a16:creationId xmlns:a16="http://schemas.microsoft.com/office/drawing/2014/main" id="{F53E4CD2-4861-4801-78F1-AA894190AFD7}"/>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27647354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F39D1-C6E0-7892-781D-145B227AE067}"/>
              </a:ext>
            </a:extLst>
          </p:cNvPr>
          <p:cNvSpPr>
            <a:spLocks noGrp="1"/>
          </p:cNvSpPr>
          <p:nvPr>
            <p:ph type="title"/>
          </p:nvPr>
        </p:nvSpPr>
        <p:spPr>
          <a:xfrm>
            <a:off x="1828800" y="0"/>
            <a:ext cx="8737600" cy="1066800"/>
          </a:xfrm>
        </p:spPr>
        <p:txBody>
          <a:bodyPr/>
          <a:lstStyle/>
          <a:p>
            <a:r>
              <a:rPr lang="en-US" dirty="0"/>
              <a:t>Electroweak</a:t>
            </a:r>
          </a:p>
        </p:txBody>
      </p:sp>
      <p:sp>
        <p:nvSpPr>
          <p:cNvPr id="3" name="Content Placeholder 2">
            <a:extLst>
              <a:ext uri="{FF2B5EF4-FFF2-40B4-BE49-F238E27FC236}">
                <a16:creationId xmlns:a16="http://schemas.microsoft.com/office/drawing/2014/main" id="{A5BBBBE9-1D8D-EC5C-7571-4609FBDD62FF}"/>
              </a:ext>
            </a:extLst>
          </p:cNvPr>
          <p:cNvSpPr>
            <a:spLocks noGrp="1"/>
          </p:cNvSpPr>
          <p:nvPr>
            <p:ph idx="1"/>
          </p:nvPr>
        </p:nvSpPr>
        <p:spPr>
          <a:xfrm>
            <a:off x="129540" y="1447800"/>
            <a:ext cx="6918960" cy="2872690"/>
          </a:xfrm>
        </p:spPr>
        <p:txBody>
          <a:bodyPr/>
          <a:lstStyle/>
          <a:p>
            <a:r>
              <a:rPr lang="en-US" dirty="0">
                <a:hlinkClick r:id="rId2"/>
              </a:rPr>
              <a:t>Electroweak Physics</a:t>
            </a:r>
            <a:endParaRPr lang="en-US" dirty="0"/>
          </a:p>
          <a:p>
            <a:pPr lvl="1"/>
            <a:r>
              <a:rPr lang="en-US" i="1" dirty="0">
                <a:hlinkClick r:id="rId3"/>
              </a:rPr>
              <a:t>The Electroweak physics landscape beyond the LHC: Open questions and exploration at future colliders</a:t>
            </a:r>
            <a:r>
              <a:rPr lang="en-US" dirty="0">
                <a:hlinkClick r:id="rId3"/>
              </a:rPr>
              <a:t> </a:t>
            </a:r>
            <a:r>
              <a:rPr lang="en-US" dirty="0"/>
              <a:t>(Monica Dunford)</a:t>
            </a:r>
          </a:p>
          <a:p>
            <a:pPr lvl="2"/>
            <a:r>
              <a:rPr lang="en-US" dirty="0"/>
              <a:t>Higgs couplings; Top; Higgs self-coupling; Weak couplings</a:t>
            </a:r>
          </a:p>
          <a:p>
            <a:pPr lvl="1"/>
            <a:r>
              <a:rPr lang="en-US" i="1" dirty="0">
                <a:hlinkClick r:id="rId4"/>
              </a:rPr>
              <a:t>Characterization of the Electroweak sector at Future Colliders - Comparative Assessment</a:t>
            </a:r>
            <a:r>
              <a:rPr lang="en-US" i="1" dirty="0"/>
              <a:t> </a:t>
            </a:r>
            <a:r>
              <a:rPr lang="en-US" dirty="0"/>
              <a:t>(Jorge de Blas)</a:t>
            </a:r>
          </a:p>
          <a:p>
            <a:pPr lvl="2"/>
            <a:r>
              <a:rPr lang="en-US" dirty="0"/>
              <a:t>We need the most precision we can get over the widest set of measurement possible</a:t>
            </a:r>
          </a:p>
          <a:p>
            <a:pPr marL="0" indent="0">
              <a:buNone/>
            </a:pPr>
            <a:endParaRPr lang="en-US" dirty="0"/>
          </a:p>
        </p:txBody>
      </p:sp>
      <p:sp>
        <p:nvSpPr>
          <p:cNvPr id="4" name="Date Placeholder 3">
            <a:extLst>
              <a:ext uri="{FF2B5EF4-FFF2-40B4-BE49-F238E27FC236}">
                <a16:creationId xmlns:a16="http://schemas.microsoft.com/office/drawing/2014/main" id="{E928B00D-88B1-7EC2-7E30-B662181F05E1}"/>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90CECBCA-2CB2-0973-E01B-AED88D7369A4}"/>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441849C2-F809-B322-1B3A-44D273AD8944}"/>
              </a:ext>
            </a:extLst>
          </p:cNvPr>
          <p:cNvSpPr>
            <a:spLocks noGrp="1"/>
          </p:cNvSpPr>
          <p:nvPr>
            <p:ph type="sldNum" sz="quarter" idx="12"/>
          </p:nvPr>
        </p:nvSpPr>
        <p:spPr/>
        <p:txBody>
          <a:bodyPr/>
          <a:lstStyle/>
          <a:p>
            <a:fld id="{45998CA1-9168-4BC8-9DFE-73B2EA9CCF4C}" type="slidenum">
              <a:rPr lang="en-US" altLang="en-US" smtClean="0"/>
              <a:pPr/>
              <a:t>32</a:t>
            </a:fld>
            <a:endParaRPr lang="en-US" altLang="en-US"/>
          </a:p>
        </p:txBody>
      </p:sp>
      <p:sp>
        <p:nvSpPr>
          <p:cNvPr id="7" name="TextBox 6">
            <a:extLst>
              <a:ext uri="{FF2B5EF4-FFF2-40B4-BE49-F238E27FC236}">
                <a16:creationId xmlns:a16="http://schemas.microsoft.com/office/drawing/2014/main" id="{B1CEEC80-81F1-911D-D2F2-AE0AEBB6A752}"/>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3</a:t>
            </a:r>
          </a:p>
        </p:txBody>
      </p:sp>
      <p:pic>
        <p:nvPicPr>
          <p:cNvPr id="9" name="Picture 8">
            <a:extLst>
              <a:ext uri="{FF2B5EF4-FFF2-40B4-BE49-F238E27FC236}">
                <a16:creationId xmlns:a16="http://schemas.microsoft.com/office/drawing/2014/main" id="{03222AD4-0A6C-C1DE-6B19-BD974C7AFB15}"/>
              </a:ext>
            </a:extLst>
          </p:cNvPr>
          <p:cNvPicPr>
            <a:picLocks noChangeAspect="1"/>
          </p:cNvPicPr>
          <p:nvPr/>
        </p:nvPicPr>
        <p:blipFill>
          <a:blip r:embed="rId5"/>
          <a:stretch>
            <a:fillRect/>
          </a:stretch>
        </p:blipFill>
        <p:spPr>
          <a:xfrm>
            <a:off x="6885760" y="1215945"/>
            <a:ext cx="5197020" cy="2914731"/>
          </a:xfrm>
          <a:prstGeom prst="rect">
            <a:avLst/>
          </a:prstGeom>
        </p:spPr>
      </p:pic>
      <p:sp>
        <p:nvSpPr>
          <p:cNvPr id="10" name="Content Placeholder 2">
            <a:extLst>
              <a:ext uri="{FF2B5EF4-FFF2-40B4-BE49-F238E27FC236}">
                <a16:creationId xmlns:a16="http://schemas.microsoft.com/office/drawing/2014/main" id="{D105A1F7-7C83-4CE5-E1B5-51508B4E6AD2}"/>
              </a:ext>
            </a:extLst>
          </p:cNvPr>
          <p:cNvSpPr txBox="1">
            <a:spLocks/>
          </p:cNvSpPr>
          <p:nvPr/>
        </p:nvSpPr>
        <p:spPr bwMode="auto">
          <a:xfrm>
            <a:off x="68580" y="4320490"/>
            <a:ext cx="11843810" cy="181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alibri" panose="020F0502020204030204" pitchFamily="34" charset="0"/>
              <a:buChar char="•"/>
              <a:defRPr sz="2400" kern="1200">
                <a:solidFill>
                  <a:srgbClr val="000090"/>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Font typeface="Wingdings" pitchFamily="2" charset="2"/>
              <a:buChar char="§"/>
              <a:defRPr sz="2000" kern="1200">
                <a:solidFill>
                  <a:schemeClr val="tx1"/>
                </a:solidFill>
                <a:latin typeface="+mn-lt"/>
                <a:ea typeface="MS PGothic" pitchFamily="34" charset="-128"/>
                <a:cs typeface="MS PGothic" charset="0"/>
              </a:defRPr>
            </a:lvl2pPr>
            <a:lvl3pPr marL="1257300" indent="-342900" algn="l" rtl="0" eaLnBrk="0" fontAlgn="base" hangingPunct="0">
              <a:spcBef>
                <a:spcPct val="20000"/>
              </a:spcBef>
              <a:spcAft>
                <a:spcPct val="0"/>
              </a:spcAft>
              <a:buFont typeface="Courier New" pitchFamily="49" charset="0"/>
              <a:buChar char="o"/>
              <a:defRPr sz="1600" kern="1200">
                <a:solidFill>
                  <a:srgbClr val="EB641B"/>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1600" kern="1200">
                <a:solidFill>
                  <a:srgbClr val="7D3C4A"/>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2"/>
            <a:r>
              <a:rPr lang="en-US" dirty="0">
                <a:highlight>
                  <a:srgbClr val="FFFF00"/>
                </a:highlight>
              </a:rPr>
              <a:t>The key word is complementarity: consistency of high-energy results with low-energy precision measurements can bring extra information</a:t>
            </a:r>
          </a:p>
          <a:p>
            <a:pPr lvl="2"/>
            <a:r>
              <a:rPr lang="en-US" dirty="0"/>
              <a:t>How much experimental precision? Short answer would be “as much as possible” but</a:t>
            </a:r>
          </a:p>
          <a:p>
            <a:pPr lvl="2"/>
            <a:r>
              <a:rPr lang="en-US" dirty="0"/>
              <a:t>If we can overcome these challenges, </a:t>
            </a:r>
            <a:r>
              <a:rPr lang="en-US" dirty="0">
                <a:highlight>
                  <a:srgbClr val="FFFF00"/>
                </a:highlight>
              </a:rPr>
              <a:t>what still matters most it to have a large array of measurements that can be used to characterize the origin of an eventual NP signal</a:t>
            </a:r>
          </a:p>
          <a:p>
            <a:pPr lvl="2"/>
            <a:r>
              <a:rPr lang="en-US" dirty="0"/>
              <a:t>Finally, we should keep in mind that we can still find something at the LHC! What’s next?</a:t>
            </a:r>
          </a:p>
        </p:txBody>
      </p:sp>
      <p:sp>
        <p:nvSpPr>
          <p:cNvPr id="8" name="TextBox 7">
            <a:hlinkClick r:id="rId6" action="ppaction://hlinksldjump"/>
            <a:extLst>
              <a:ext uri="{FF2B5EF4-FFF2-40B4-BE49-F238E27FC236}">
                <a16:creationId xmlns:a16="http://schemas.microsoft.com/office/drawing/2014/main" id="{11A676FE-5FB4-6E38-5E41-8C6983090B65}"/>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28858674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F5392-9181-24F0-EC25-D7FC1479D9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C96375-6C77-7FA3-43B3-D2EE61FC49F3}"/>
              </a:ext>
            </a:extLst>
          </p:cNvPr>
          <p:cNvSpPr>
            <a:spLocks noGrp="1"/>
          </p:cNvSpPr>
          <p:nvPr>
            <p:ph type="title"/>
          </p:nvPr>
        </p:nvSpPr>
        <p:spPr/>
        <p:txBody>
          <a:bodyPr/>
          <a:lstStyle/>
          <a:p>
            <a:r>
              <a:rPr lang="en-US" dirty="0"/>
              <a:t>Strong Interactions</a:t>
            </a:r>
          </a:p>
        </p:txBody>
      </p:sp>
      <p:sp>
        <p:nvSpPr>
          <p:cNvPr id="4" name="Date Placeholder 3">
            <a:extLst>
              <a:ext uri="{FF2B5EF4-FFF2-40B4-BE49-F238E27FC236}">
                <a16:creationId xmlns:a16="http://schemas.microsoft.com/office/drawing/2014/main" id="{D06B805C-A385-0AB2-5BB3-22B962ADC583}"/>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9B5F4915-475A-6B67-D3F8-F8B1A306692A}"/>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59B342BC-2CB5-EE8E-2AAE-95D9146BDA22}"/>
              </a:ext>
            </a:extLst>
          </p:cNvPr>
          <p:cNvSpPr>
            <a:spLocks noGrp="1"/>
          </p:cNvSpPr>
          <p:nvPr>
            <p:ph type="sldNum" sz="quarter" idx="12"/>
          </p:nvPr>
        </p:nvSpPr>
        <p:spPr/>
        <p:txBody>
          <a:bodyPr/>
          <a:lstStyle/>
          <a:p>
            <a:fld id="{45998CA1-9168-4BC8-9DFE-73B2EA9CCF4C}" type="slidenum">
              <a:rPr lang="en-US" altLang="en-US" smtClean="0"/>
              <a:pPr/>
              <a:t>33</a:t>
            </a:fld>
            <a:endParaRPr lang="en-US" altLang="en-US"/>
          </a:p>
        </p:txBody>
      </p:sp>
      <p:sp>
        <p:nvSpPr>
          <p:cNvPr id="7" name="Content Placeholder 2">
            <a:extLst>
              <a:ext uri="{FF2B5EF4-FFF2-40B4-BE49-F238E27FC236}">
                <a16:creationId xmlns:a16="http://schemas.microsoft.com/office/drawing/2014/main" id="{C9B26382-F600-E554-C274-BE3F9F50AC2B}"/>
              </a:ext>
            </a:extLst>
          </p:cNvPr>
          <p:cNvSpPr>
            <a:spLocks noGrp="1"/>
          </p:cNvSpPr>
          <p:nvPr>
            <p:ph idx="1"/>
          </p:nvPr>
        </p:nvSpPr>
        <p:spPr>
          <a:xfrm>
            <a:off x="335280" y="1066800"/>
            <a:ext cx="11567160" cy="5257800"/>
          </a:xfrm>
        </p:spPr>
        <p:txBody>
          <a:bodyPr/>
          <a:lstStyle/>
          <a:p>
            <a:r>
              <a:rPr lang="en-US" sz="2000" dirty="0">
                <a:hlinkClick r:id="rId2"/>
              </a:rPr>
              <a:t>Strong Interactions</a:t>
            </a:r>
            <a:endParaRPr lang="en-US" sz="2000" dirty="0"/>
          </a:p>
          <a:p>
            <a:pPr lvl="1"/>
            <a:r>
              <a:rPr lang="en-US" sz="1800" i="1" dirty="0">
                <a:hlinkClick r:id="rId3"/>
              </a:rPr>
              <a:t>Open questions and experimental prospects: precision QCD &amp; internal structure of protons and nuclei </a:t>
            </a:r>
            <a:r>
              <a:rPr lang="en-US" sz="1800" dirty="0"/>
              <a:t>(Cristinel Diaconu)</a:t>
            </a:r>
          </a:p>
          <a:p>
            <a:pPr lvl="2"/>
            <a:r>
              <a:rPr lang="en-US" sz="1400" dirty="0">
                <a:highlight>
                  <a:srgbClr val="FFFF00"/>
                </a:highlight>
              </a:rPr>
              <a:t>The strong coupling is the least known amongst the four forces, “the permille plan”: Reaching 0.1% requires </a:t>
            </a:r>
            <a:r>
              <a:rPr lang="en-US" sz="1400" dirty="0" err="1">
                <a:highlight>
                  <a:srgbClr val="FFFF00"/>
                </a:highlight>
              </a:rPr>
              <a:t>FCCee</a:t>
            </a:r>
            <a:r>
              <a:rPr lang="en-US" sz="1400" dirty="0">
                <a:highlight>
                  <a:srgbClr val="FFFF00"/>
                </a:highlight>
              </a:rPr>
              <a:t> (1012 Z bosons), Lattice, </a:t>
            </a:r>
            <a:r>
              <a:rPr lang="en-US" sz="1400" dirty="0" err="1">
                <a:highlight>
                  <a:srgbClr val="FFFF00"/>
                </a:highlight>
              </a:rPr>
              <a:t>LHeC</a:t>
            </a:r>
            <a:endParaRPr lang="en-US" sz="1400" dirty="0">
              <a:highlight>
                <a:srgbClr val="FFFF00"/>
              </a:highlight>
            </a:endParaRPr>
          </a:p>
          <a:p>
            <a:pPr lvl="2"/>
            <a:r>
              <a:rPr lang="en-US" sz="1400" dirty="0"/>
              <a:t>Precision stress tests of the SM (EW, Higgs </a:t>
            </a:r>
            <a:r>
              <a:rPr lang="en-US" sz="1400" dirty="0" err="1"/>
              <a:t>Yukawas</a:t>
            </a:r>
            <a:r>
              <a:rPr lang="en-US" sz="1400" dirty="0"/>
              <a:t>/BSM, top) require </a:t>
            </a:r>
            <a:r>
              <a:rPr lang="en-US" sz="1400" dirty="0" err="1"/>
              <a:t>NnLO+NnLL</a:t>
            </a:r>
            <a:r>
              <a:rPr lang="en-US" sz="1400" dirty="0"/>
              <a:t> </a:t>
            </a:r>
            <a:r>
              <a:rPr lang="en-US" sz="1400" dirty="0" err="1"/>
              <a:t>pQCQ</a:t>
            </a:r>
            <a:r>
              <a:rPr lang="en-US" sz="1400" dirty="0"/>
              <a:t> and significant progress in NP-QCD (had, color rec.)</a:t>
            </a:r>
          </a:p>
          <a:p>
            <a:pPr lvl="2"/>
            <a:r>
              <a:rPr lang="en-US" sz="1400" dirty="0"/>
              <a:t>Hadron structure is a fundamental scientific question and limits important EW measurements and searches - DIS machines EIC, </a:t>
            </a:r>
            <a:r>
              <a:rPr lang="en-US" sz="1400" dirty="0" err="1"/>
              <a:t>LHeC</a:t>
            </a:r>
            <a:r>
              <a:rPr lang="en-US" sz="1400" dirty="0"/>
              <a:t> will refine the measurements and step into unexplored areas. The phase space will be further explored processes/experiments (neutrinos)</a:t>
            </a:r>
          </a:p>
          <a:p>
            <a:pPr lvl="2"/>
            <a:r>
              <a:rPr lang="en-US" sz="1400" dirty="0"/>
              <a:t>The strong force is a unique laboratory for the interface between perturbative and non-perturbative and collective effects (low x/saturation, </a:t>
            </a:r>
            <a:r>
              <a:rPr lang="en-US" sz="1400" dirty="0" err="1"/>
              <a:t>nPDFs</a:t>
            </a:r>
            <a:r>
              <a:rPr lang="en-US" sz="1400" dirty="0"/>
              <a:t>, HI)</a:t>
            </a:r>
          </a:p>
          <a:p>
            <a:pPr lvl="1"/>
            <a:r>
              <a:rPr lang="en-US" sz="1800" i="1" dirty="0">
                <a:hlinkClick r:id="rId4"/>
              </a:rPr>
              <a:t>Open questions and experimental prospects: Hot and dense QCD &amp; QCD connections (hadronic, nuclear and astrophysics)</a:t>
            </a:r>
            <a:r>
              <a:rPr lang="en-US" sz="1800" i="1" dirty="0"/>
              <a:t> </a:t>
            </a:r>
            <a:r>
              <a:rPr lang="en-US" sz="1800" dirty="0"/>
              <a:t>(Andrea Dainese)</a:t>
            </a:r>
          </a:p>
          <a:p>
            <a:pPr lvl="2"/>
            <a:r>
              <a:rPr lang="en-US" sz="1400" dirty="0"/>
              <a:t>Very rich physics </a:t>
            </a:r>
            <a:r>
              <a:rPr lang="en-US" sz="1400" dirty="0" err="1"/>
              <a:t>programme</a:t>
            </a:r>
            <a:r>
              <a:rPr lang="en-US" sz="1400" dirty="0"/>
              <a:t> ahead in non-perturbative QCD: High-temperature QCD; Hadron nature (exotica) and interactions</a:t>
            </a:r>
          </a:p>
          <a:p>
            <a:pPr lvl="2"/>
            <a:r>
              <a:rPr lang="en-US" sz="1400" dirty="0"/>
              <a:t>HL-LHC: unique machine for these areas of QCD: New detectors with frontier sensor technologies and </a:t>
            </a:r>
            <a:r>
              <a:rPr lang="en-US" sz="1400" dirty="0" err="1"/>
              <a:t>maximising</a:t>
            </a:r>
            <a:r>
              <a:rPr lang="en-US" sz="1400" dirty="0"/>
              <a:t> heavy-ion luminosity</a:t>
            </a:r>
          </a:p>
          <a:p>
            <a:pPr lvl="2"/>
            <a:r>
              <a:rPr lang="en-US" sz="1400" dirty="0"/>
              <a:t>SPS, FAIR: high rates, versatility, and “LHC-driven” sensor technologies</a:t>
            </a:r>
          </a:p>
          <a:p>
            <a:pPr lvl="2"/>
            <a:r>
              <a:rPr lang="en-US" sz="1400" dirty="0"/>
              <a:t>FPF, HIE-ISOLDE: perfect example of far-reaching QCD and of scientific synergy</a:t>
            </a:r>
          </a:p>
          <a:p>
            <a:pPr lvl="2"/>
            <a:r>
              <a:rPr lang="en-US" sz="1400" dirty="0"/>
              <a:t>FCC-</a:t>
            </a:r>
            <a:r>
              <a:rPr lang="en-US" sz="1400" dirty="0" err="1"/>
              <a:t>hh</a:t>
            </a:r>
            <a:r>
              <a:rPr lang="en-US" sz="1400" dirty="0"/>
              <a:t>: novel studies in high-TQCD and closer to UHECR conditions</a:t>
            </a:r>
          </a:p>
        </p:txBody>
      </p:sp>
      <p:pic>
        <p:nvPicPr>
          <p:cNvPr id="3" name="Picture 2">
            <a:extLst>
              <a:ext uri="{FF2B5EF4-FFF2-40B4-BE49-F238E27FC236}">
                <a16:creationId xmlns:a16="http://schemas.microsoft.com/office/drawing/2014/main" id="{02BBB734-B76C-D0CA-1E69-CD0760ED3517}"/>
              </a:ext>
            </a:extLst>
          </p:cNvPr>
          <p:cNvPicPr>
            <a:picLocks noChangeAspect="1"/>
          </p:cNvPicPr>
          <p:nvPr/>
        </p:nvPicPr>
        <p:blipFill>
          <a:blip r:embed="rId5"/>
          <a:stretch>
            <a:fillRect/>
          </a:stretch>
        </p:blipFill>
        <p:spPr>
          <a:xfrm>
            <a:off x="11085150" y="-24786"/>
            <a:ext cx="1170533" cy="646232"/>
          </a:xfrm>
          <a:prstGeom prst="rect">
            <a:avLst/>
          </a:prstGeom>
        </p:spPr>
      </p:pic>
      <p:sp>
        <p:nvSpPr>
          <p:cNvPr id="8" name="TextBox 7">
            <a:hlinkClick r:id="rId6" action="ppaction://hlinksldjump"/>
            <a:extLst>
              <a:ext uri="{FF2B5EF4-FFF2-40B4-BE49-F238E27FC236}">
                <a16:creationId xmlns:a16="http://schemas.microsoft.com/office/drawing/2014/main" id="{9831A1C0-EA19-8BF4-1B89-B226D7D48B70}"/>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20255550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0EDFE-59E2-630E-87D4-92C9A0F87C42}"/>
              </a:ext>
            </a:extLst>
          </p:cNvPr>
          <p:cNvSpPr>
            <a:spLocks noGrp="1"/>
          </p:cNvSpPr>
          <p:nvPr>
            <p:ph type="title"/>
          </p:nvPr>
        </p:nvSpPr>
        <p:spPr/>
        <p:txBody>
          <a:bodyPr/>
          <a:lstStyle/>
          <a:p>
            <a:r>
              <a:rPr lang="en-US" dirty="0"/>
              <a:t>Flavor Physics</a:t>
            </a:r>
          </a:p>
        </p:txBody>
      </p:sp>
      <p:sp>
        <p:nvSpPr>
          <p:cNvPr id="4" name="Date Placeholder 3">
            <a:extLst>
              <a:ext uri="{FF2B5EF4-FFF2-40B4-BE49-F238E27FC236}">
                <a16:creationId xmlns:a16="http://schemas.microsoft.com/office/drawing/2014/main" id="{7D16D69B-511D-99A5-5773-755C4F7DBE77}"/>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8EB6E906-CD2E-9FC4-A3C8-A67D629A2E43}"/>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BF61A9F4-D656-3CE9-1CCB-E1D8640BF16F}"/>
              </a:ext>
            </a:extLst>
          </p:cNvPr>
          <p:cNvSpPr>
            <a:spLocks noGrp="1"/>
          </p:cNvSpPr>
          <p:nvPr>
            <p:ph type="sldNum" sz="quarter" idx="12"/>
          </p:nvPr>
        </p:nvSpPr>
        <p:spPr/>
        <p:txBody>
          <a:bodyPr/>
          <a:lstStyle/>
          <a:p>
            <a:fld id="{45998CA1-9168-4BC8-9DFE-73B2EA9CCF4C}" type="slidenum">
              <a:rPr lang="en-US" altLang="en-US" smtClean="0"/>
              <a:pPr/>
              <a:t>34</a:t>
            </a:fld>
            <a:endParaRPr lang="en-US" altLang="en-US"/>
          </a:p>
        </p:txBody>
      </p:sp>
      <p:sp>
        <p:nvSpPr>
          <p:cNvPr id="7" name="Content Placeholder 2">
            <a:extLst>
              <a:ext uri="{FF2B5EF4-FFF2-40B4-BE49-F238E27FC236}">
                <a16:creationId xmlns:a16="http://schemas.microsoft.com/office/drawing/2014/main" id="{31B532DD-4EA7-BEF1-8B79-BA8A9276E682}"/>
              </a:ext>
            </a:extLst>
          </p:cNvPr>
          <p:cNvSpPr>
            <a:spLocks noGrp="1"/>
          </p:cNvSpPr>
          <p:nvPr>
            <p:ph idx="1"/>
          </p:nvPr>
        </p:nvSpPr>
        <p:spPr>
          <a:xfrm>
            <a:off x="144780" y="1447800"/>
            <a:ext cx="11902440" cy="4876800"/>
          </a:xfrm>
        </p:spPr>
        <p:txBody>
          <a:bodyPr/>
          <a:lstStyle/>
          <a:p>
            <a:r>
              <a:rPr lang="en-US" dirty="0">
                <a:hlinkClick r:id="rId2"/>
              </a:rPr>
              <a:t>Flavor physics</a:t>
            </a:r>
            <a:endParaRPr lang="en-US" dirty="0"/>
          </a:p>
          <a:p>
            <a:pPr lvl="1"/>
            <a:r>
              <a:rPr lang="en-US" i="1" dirty="0">
                <a:hlinkClick r:id="rId3"/>
              </a:rPr>
              <a:t>Status and open questions in </a:t>
            </a:r>
            <a:r>
              <a:rPr lang="en-US" i="1" dirty="0" err="1">
                <a:hlinkClick r:id="rId3"/>
              </a:rPr>
              <a:t>flavour</a:t>
            </a:r>
            <a:r>
              <a:rPr lang="en-US" i="1" dirty="0">
                <a:hlinkClick r:id="rId3"/>
              </a:rPr>
              <a:t> physics </a:t>
            </a:r>
            <a:r>
              <a:rPr lang="en-US" dirty="0"/>
              <a:t>(Gino </a:t>
            </a:r>
            <a:r>
              <a:rPr lang="en-US" dirty="0" err="1"/>
              <a:t>Isidori</a:t>
            </a:r>
            <a:r>
              <a:rPr lang="en-US" dirty="0"/>
              <a:t>)</a:t>
            </a:r>
          </a:p>
          <a:p>
            <a:pPr lvl="2"/>
            <a:r>
              <a:rPr lang="en-US" dirty="0">
                <a:highlight>
                  <a:srgbClr val="FFFF00"/>
                </a:highlight>
              </a:rPr>
              <a:t>The Standard Model </a:t>
            </a:r>
            <a:r>
              <a:rPr lang="en-US" dirty="0" err="1">
                <a:highlight>
                  <a:srgbClr val="FFFF00"/>
                </a:highlight>
              </a:rPr>
              <a:t>flavour</a:t>
            </a:r>
            <a:r>
              <a:rPr lang="en-US" dirty="0">
                <a:highlight>
                  <a:srgbClr val="FFFF00"/>
                </a:highlight>
              </a:rPr>
              <a:t> puzzle</a:t>
            </a:r>
          </a:p>
          <a:p>
            <a:pPr lvl="2"/>
            <a:r>
              <a:rPr lang="en-US" dirty="0">
                <a:highlight>
                  <a:srgbClr val="FFFF00"/>
                </a:highlight>
              </a:rPr>
              <a:t>The New Physics (NP) </a:t>
            </a:r>
            <a:r>
              <a:rPr lang="en-US" dirty="0" err="1">
                <a:highlight>
                  <a:srgbClr val="FFFF00"/>
                </a:highlight>
              </a:rPr>
              <a:t>flavour</a:t>
            </a:r>
            <a:r>
              <a:rPr lang="en-US" dirty="0">
                <a:highlight>
                  <a:srgbClr val="FFFF00"/>
                </a:highlight>
              </a:rPr>
              <a:t> puzzle</a:t>
            </a:r>
          </a:p>
          <a:p>
            <a:pPr lvl="2"/>
            <a:r>
              <a:rPr lang="en-US" dirty="0">
                <a:highlight>
                  <a:srgbClr val="FFFF00"/>
                </a:highlight>
              </a:rPr>
              <a:t>The </a:t>
            </a:r>
            <a:r>
              <a:rPr lang="en-US" dirty="0" err="1">
                <a:highlight>
                  <a:srgbClr val="FFFF00"/>
                </a:highlight>
              </a:rPr>
              <a:t>flavour</a:t>
            </a:r>
            <a:r>
              <a:rPr lang="en-US" dirty="0">
                <a:highlight>
                  <a:srgbClr val="FFFF00"/>
                </a:highlight>
              </a:rPr>
              <a:t> of the SM-EFT</a:t>
            </a:r>
          </a:p>
          <a:p>
            <a:pPr lvl="2"/>
            <a:r>
              <a:rPr lang="en-US" dirty="0"/>
              <a:t>NP-sensitive </a:t>
            </a:r>
            <a:r>
              <a:rPr lang="en-US" dirty="0" err="1"/>
              <a:t>flavour</a:t>
            </a:r>
            <a:r>
              <a:rPr lang="en-US" dirty="0"/>
              <a:t> transitions</a:t>
            </a:r>
          </a:p>
          <a:p>
            <a:pPr lvl="2"/>
            <a:r>
              <a:rPr lang="en-US" dirty="0"/>
              <a:t>A closer look at FCNCs, LFU ratios &amp;EDMs</a:t>
            </a:r>
          </a:p>
          <a:p>
            <a:pPr lvl="2"/>
            <a:r>
              <a:rPr lang="en-US" dirty="0"/>
              <a:t>Generic bounds on NP scales</a:t>
            </a:r>
          </a:p>
          <a:p>
            <a:pPr lvl="2"/>
            <a:r>
              <a:rPr lang="en-US" dirty="0"/>
              <a:t>Bounds under motivated flavor assumptions</a:t>
            </a:r>
          </a:p>
          <a:p>
            <a:pPr lvl="2"/>
            <a:r>
              <a:rPr lang="en-US" dirty="0"/>
              <a:t>An explicit example of </a:t>
            </a:r>
            <a:r>
              <a:rPr lang="en-US" dirty="0" err="1"/>
              <a:t>flavour</a:t>
            </a:r>
            <a:r>
              <a:rPr lang="en-US" dirty="0"/>
              <a:t>-EW interplay</a:t>
            </a:r>
          </a:p>
          <a:p>
            <a:pPr lvl="1"/>
            <a:r>
              <a:rPr lang="en-US" i="1" dirty="0">
                <a:hlinkClick r:id="rId4"/>
              </a:rPr>
              <a:t>Experimental programs to address open issues in </a:t>
            </a:r>
            <a:r>
              <a:rPr lang="en-US" i="1" dirty="0" err="1">
                <a:hlinkClick r:id="rId4"/>
              </a:rPr>
              <a:t>flavour</a:t>
            </a:r>
            <a:r>
              <a:rPr lang="en-US" i="1" dirty="0">
                <a:hlinkClick r:id="rId4"/>
              </a:rPr>
              <a:t> physics </a:t>
            </a:r>
            <a:r>
              <a:rPr lang="en-US" dirty="0"/>
              <a:t>(Marie-Helene </a:t>
            </a:r>
            <a:r>
              <a:rPr lang="en-US" dirty="0" err="1"/>
              <a:t>Schune</a:t>
            </a:r>
            <a:r>
              <a:rPr lang="en-US" dirty="0"/>
              <a:t>)</a:t>
            </a:r>
          </a:p>
          <a:p>
            <a:pPr lvl="2"/>
            <a:r>
              <a:rPr lang="en-US" dirty="0" err="1">
                <a:highlight>
                  <a:srgbClr val="FFFF00"/>
                </a:highlight>
              </a:rPr>
              <a:t>Flavour</a:t>
            </a:r>
            <a:r>
              <a:rPr lang="en-US" dirty="0">
                <a:highlight>
                  <a:srgbClr val="FFFF00"/>
                </a:highlight>
              </a:rPr>
              <a:t> physics is a very diversified field with unique &amp; wide-range sensitivity to physics beyond the SM and a rich program of small/middle/large size experiments </a:t>
            </a:r>
          </a:p>
          <a:p>
            <a:pPr lvl="2"/>
            <a:r>
              <a:rPr lang="en-US" dirty="0"/>
              <a:t>For B/D/t physics: major improvements with the full exploitation of the available facilities up to 2040s: importance of LHCb-UII and Belle-II  (nice complementarity between </a:t>
            </a:r>
            <a:r>
              <a:rPr lang="en-US" dirty="0" err="1"/>
              <a:t>LHCb,ATLAS</a:t>
            </a:r>
            <a:r>
              <a:rPr lang="en-US" dirty="0"/>
              <a:t>/CMS and Belle-II); For 2050s perspective what matters is the number of Z</a:t>
            </a:r>
            <a:r>
              <a:rPr lang="en-US" baseline="30000" dirty="0"/>
              <a:t>0</a:t>
            </a:r>
            <a:r>
              <a:rPr lang="en-US" dirty="0"/>
              <a:t> and having detector(s) Heavy </a:t>
            </a:r>
            <a:r>
              <a:rPr lang="en-US" dirty="0" err="1"/>
              <a:t>Flavour</a:t>
            </a:r>
            <a:r>
              <a:rPr lang="en-US" dirty="0"/>
              <a:t> compliant so 5x10</a:t>
            </a:r>
            <a:r>
              <a:rPr lang="en-US" baseline="30000" dirty="0"/>
              <a:t>9</a:t>
            </a:r>
            <a:r>
              <a:rPr lang="en-US" dirty="0"/>
              <a:t> Z</a:t>
            </a:r>
            <a:r>
              <a:rPr lang="en-US" baseline="30000" dirty="0"/>
              <a:t>0</a:t>
            </a:r>
            <a:r>
              <a:rPr lang="en-US" dirty="0"/>
              <a:t> is not enough to be competitive but </a:t>
            </a:r>
            <a:r>
              <a:rPr lang="en-US" dirty="0" err="1"/>
              <a:t>FCCee</a:t>
            </a:r>
            <a:r>
              <a:rPr lang="en-US" dirty="0"/>
              <a:t> with 6x10</a:t>
            </a:r>
            <a:r>
              <a:rPr lang="en-US" baseline="30000" dirty="0"/>
              <a:t>12</a:t>
            </a:r>
            <a:r>
              <a:rPr lang="en-US" dirty="0"/>
              <a:t> Z</a:t>
            </a:r>
            <a:r>
              <a:rPr lang="en-US" baseline="30000" dirty="0"/>
              <a:t>0</a:t>
            </a:r>
            <a:r>
              <a:rPr lang="en-US" dirty="0"/>
              <a:t> (or more!) would have a major impact </a:t>
            </a:r>
          </a:p>
          <a:p>
            <a:pPr marL="0" indent="0">
              <a:buNone/>
            </a:pPr>
            <a:endParaRPr lang="en-US" dirty="0"/>
          </a:p>
        </p:txBody>
      </p:sp>
      <p:pic>
        <p:nvPicPr>
          <p:cNvPr id="9" name="Picture 8">
            <a:extLst>
              <a:ext uri="{FF2B5EF4-FFF2-40B4-BE49-F238E27FC236}">
                <a16:creationId xmlns:a16="http://schemas.microsoft.com/office/drawing/2014/main" id="{18C136A3-5CBC-E6B4-945E-F48D314D8FB0}"/>
              </a:ext>
            </a:extLst>
          </p:cNvPr>
          <p:cNvPicPr>
            <a:picLocks noChangeAspect="1"/>
          </p:cNvPicPr>
          <p:nvPr/>
        </p:nvPicPr>
        <p:blipFill>
          <a:blip r:embed="rId5"/>
          <a:stretch>
            <a:fillRect/>
          </a:stretch>
        </p:blipFill>
        <p:spPr>
          <a:xfrm>
            <a:off x="7375408" y="1644572"/>
            <a:ext cx="4553184" cy="3035456"/>
          </a:xfrm>
          <a:prstGeom prst="rect">
            <a:avLst/>
          </a:prstGeom>
        </p:spPr>
      </p:pic>
      <p:pic>
        <p:nvPicPr>
          <p:cNvPr id="3" name="Picture 2">
            <a:extLst>
              <a:ext uri="{FF2B5EF4-FFF2-40B4-BE49-F238E27FC236}">
                <a16:creationId xmlns:a16="http://schemas.microsoft.com/office/drawing/2014/main" id="{7CAC2BF7-D421-8774-BD8E-486961DB9365}"/>
              </a:ext>
            </a:extLst>
          </p:cNvPr>
          <p:cNvPicPr>
            <a:picLocks noChangeAspect="1"/>
          </p:cNvPicPr>
          <p:nvPr/>
        </p:nvPicPr>
        <p:blipFill>
          <a:blip r:embed="rId6"/>
          <a:stretch>
            <a:fillRect/>
          </a:stretch>
        </p:blipFill>
        <p:spPr>
          <a:xfrm>
            <a:off x="11085150" y="-24786"/>
            <a:ext cx="1170533" cy="646232"/>
          </a:xfrm>
          <a:prstGeom prst="rect">
            <a:avLst/>
          </a:prstGeom>
        </p:spPr>
      </p:pic>
      <p:sp>
        <p:nvSpPr>
          <p:cNvPr id="10" name="TextBox 9">
            <a:hlinkClick r:id="rId7" action="ppaction://hlinksldjump"/>
            <a:extLst>
              <a:ext uri="{FF2B5EF4-FFF2-40B4-BE49-F238E27FC236}">
                <a16:creationId xmlns:a16="http://schemas.microsoft.com/office/drawing/2014/main" id="{26F48418-EF7E-3E9A-A269-5C20A95FC0E0}"/>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40036178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F66BFD-17C7-C3C7-D9B6-C6477035FA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FB1038-EE46-75D4-5BCB-7705E66507FC}"/>
              </a:ext>
            </a:extLst>
          </p:cNvPr>
          <p:cNvSpPr>
            <a:spLocks noGrp="1"/>
          </p:cNvSpPr>
          <p:nvPr>
            <p:ph type="title"/>
          </p:nvPr>
        </p:nvSpPr>
        <p:spPr/>
        <p:txBody>
          <a:bodyPr/>
          <a:lstStyle/>
          <a:p>
            <a:r>
              <a:rPr lang="en-US" dirty="0"/>
              <a:t>Neutrinos and Cosmic Messengers</a:t>
            </a:r>
          </a:p>
        </p:txBody>
      </p:sp>
      <p:sp>
        <p:nvSpPr>
          <p:cNvPr id="4" name="Date Placeholder 3">
            <a:extLst>
              <a:ext uri="{FF2B5EF4-FFF2-40B4-BE49-F238E27FC236}">
                <a16:creationId xmlns:a16="http://schemas.microsoft.com/office/drawing/2014/main" id="{B788D06E-D776-234C-6144-FAAF56074826}"/>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BE769E7C-5FF4-9E13-08B9-9F3027AD2258}"/>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32D4D0CF-1502-E7BF-6A67-38C59DFB4FFA}"/>
              </a:ext>
            </a:extLst>
          </p:cNvPr>
          <p:cNvSpPr>
            <a:spLocks noGrp="1"/>
          </p:cNvSpPr>
          <p:nvPr>
            <p:ph type="sldNum" sz="quarter" idx="12"/>
          </p:nvPr>
        </p:nvSpPr>
        <p:spPr/>
        <p:txBody>
          <a:bodyPr/>
          <a:lstStyle/>
          <a:p>
            <a:fld id="{45998CA1-9168-4BC8-9DFE-73B2EA9CCF4C}" type="slidenum">
              <a:rPr lang="en-US" altLang="en-US" smtClean="0"/>
              <a:pPr/>
              <a:t>35</a:t>
            </a:fld>
            <a:endParaRPr lang="en-US" altLang="en-US"/>
          </a:p>
        </p:txBody>
      </p:sp>
      <p:sp>
        <p:nvSpPr>
          <p:cNvPr id="7" name="Content Placeholder 2">
            <a:extLst>
              <a:ext uri="{FF2B5EF4-FFF2-40B4-BE49-F238E27FC236}">
                <a16:creationId xmlns:a16="http://schemas.microsoft.com/office/drawing/2014/main" id="{98DAD84A-A56B-6063-80EC-83E41DAA9808}"/>
              </a:ext>
            </a:extLst>
          </p:cNvPr>
          <p:cNvSpPr>
            <a:spLocks noGrp="1"/>
          </p:cNvSpPr>
          <p:nvPr>
            <p:ph idx="1"/>
          </p:nvPr>
        </p:nvSpPr>
        <p:spPr>
          <a:xfrm>
            <a:off x="144780" y="1140896"/>
            <a:ext cx="11902440" cy="5488504"/>
          </a:xfrm>
        </p:spPr>
        <p:txBody>
          <a:bodyPr/>
          <a:lstStyle/>
          <a:p>
            <a:r>
              <a:rPr lang="en-US" sz="2000" dirty="0">
                <a:hlinkClick r:id="rId2"/>
              </a:rPr>
              <a:t>Neutrinos and Cosmic Messengers</a:t>
            </a:r>
            <a:endParaRPr lang="en-US" sz="2000" dirty="0"/>
          </a:p>
          <a:p>
            <a:pPr lvl="1"/>
            <a:r>
              <a:rPr lang="en-US" sz="1800" i="1" dirty="0">
                <a:hlinkClick r:id="rId3"/>
              </a:rPr>
              <a:t>Open Questions in Neutrino Physics</a:t>
            </a:r>
            <a:r>
              <a:rPr lang="en-US" sz="1800" dirty="0"/>
              <a:t> (Pilar Hernandez) </a:t>
            </a:r>
          </a:p>
          <a:p>
            <a:pPr lvl="2"/>
            <a:r>
              <a:rPr lang="en-US" sz="1400" dirty="0">
                <a:highlight>
                  <a:srgbClr val="FFFF00"/>
                </a:highlight>
              </a:rPr>
              <a:t>Neutrino masses and mixing</a:t>
            </a:r>
          </a:p>
          <a:p>
            <a:pPr lvl="2"/>
            <a:r>
              <a:rPr lang="en-US" sz="1400" dirty="0">
                <a:highlight>
                  <a:srgbClr val="FFFF00"/>
                </a:highlight>
              </a:rPr>
              <a:t>Understand </a:t>
            </a:r>
            <a:r>
              <a:rPr lang="en-US" sz="1400" dirty="0" err="1">
                <a:highlight>
                  <a:srgbClr val="FFFF00"/>
                </a:highlight>
              </a:rPr>
              <a:t>flavour</a:t>
            </a:r>
            <a:r>
              <a:rPr lang="en-US" sz="1400" dirty="0">
                <a:highlight>
                  <a:srgbClr val="FFFF00"/>
                </a:highlight>
              </a:rPr>
              <a:t>, CP, B/L</a:t>
            </a:r>
          </a:p>
          <a:p>
            <a:pPr lvl="2"/>
            <a:r>
              <a:rPr lang="en-US" sz="1400" dirty="0" err="1">
                <a:highlight>
                  <a:srgbClr val="FFFF00"/>
                </a:highlight>
              </a:rPr>
              <a:t>Neutrinoless</a:t>
            </a:r>
            <a:r>
              <a:rPr lang="en-US" sz="1400" dirty="0">
                <a:highlight>
                  <a:srgbClr val="FFFF00"/>
                </a:highlight>
              </a:rPr>
              <a:t> double beta decays</a:t>
            </a:r>
          </a:p>
          <a:p>
            <a:pPr lvl="2"/>
            <a:r>
              <a:rPr lang="en-US" sz="1400" dirty="0">
                <a:highlight>
                  <a:srgbClr val="FFFF00"/>
                </a:highlight>
              </a:rPr>
              <a:t>Neutrino exploration of New Physics</a:t>
            </a:r>
          </a:p>
          <a:p>
            <a:pPr lvl="2"/>
            <a:r>
              <a:rPr lang="en-US" sz="1400" dirty="0">
                <a:highlight>
                  <a:srgbClr val="FFFF00"/>
                </a:highlight>
              </a:rPr>
              <a:t>The neutrino sector is an unfinished </a:t>
            </a:r>
            <a:r>
              <a:rPr lang="en-US" sz="1400" dirty="0" err="1">
                <a:highlight>
                  <a:srgbClr val="FFFF00"/>
                </a:highlight>
              </a:rPr>
              <a:t>endeavour</a:t>
            </a:r>
            <a:r>
              <a:rPr lang="en-US" sz="1400" dirty="0">
                <a:highlight>
                  <a:srgbClr val="FFFF00"/>
                </a:highlight>
              </a:rPr>
              <a:t> </a:t>
            </a:r>
            <a:r>
              <a:rPr lang="en-US" sz="1400" dirty="0"/>
              <a:t>in particle </a:t>
            </a:r>
          </a:p>
          <a:p>
            <a:pPr marL="914400" lvl="2" indent="0">
              <a:buNone/>
            </a:pPr>
            <a:r>
              <a:rPr lang="en-US" sz="1400" dirty="0"/>
              <a:t>physics and a compelling hint of new physics. An ambitious </a:t>
            </a:r>
          </a:p>
          <a:p>
            <a:pPr marL="914400" lvl="2" indent="0">
              <a:buNone/>
            </a:pPr>
            <a:r>
              <a:rPr lang="en-US" sz="1400" dirty="0"/>
              <a:t>experimental neutrino program is luckily underway…</a:t>
            </a:r>
          </a:p>
          <a:p>
            <a:pPr lvl="1"/>
            <a:r>
              <a:rPr lang="en-US" sz="1800" i="1" dirty="0">
                <a:hlinkClick r:id="rId4"/>
              </a:rPr>
              <a:t>Measurements of neutrino properties in the SM and beyond</a:t>
            </a:r>
            <a:r>
              <a:rPr lang="en-US" sz="1800" dirty="0"/>
              <a:t> (Sara Bolognesi)</a:t>
            </a:r>
          </a:p>
          <a:p>
            <a:pPr lvl="2"/>
            <a:r>
              <a:rPr lang="en-US" sz="1400" dirty="0">
                <a:highlight>
                  <a:srgbClr val="FFFF00"/>
                </a:highlight>
              </a:rPr>
              <a:t>Oscillations experiments: MO, CPV, PMNS precision + BSM reach. Improved control of systematics and combination of experiments are game changers</a:t>
            </a:r>
          </a:p>
          <a:p>
            <a:pPr lvl="2"/>
            <a:r>
              <a:rPr lang="en-US" sz="1400" dirty="0"/>
              <a:t>Neutrino rich physics case beyond oscillations from very low-E: </a:t>
            </a:r>
            <a:r>
              <a:rPr lang="en-US" sz="1400" dirty="0" err="1"/>
              <a:t>CEvNS</a:t>
            </a:r>
            <a:r>
              <a:rPr lang="en-US" sz="1400" dirty="0"/>
              <a:t>, </a:t>
            </a:r>
            <a:r>
              <a:rPr lang="en-US" sz="1400" dirty="0" err="1"/>
              <a:t>SuperNovae</a:t>
            </a:r>
            <a:r>
              <a:rPr lang="en-US" sz="1400" dirty="0"/>
              <a:t>, …  to very high-E: forward neutrinos at HL-LHC, astrophysics sources</a:t>
            </a:r>
          </a:p>
          <a:p>
            <a:pPr lvl="2"/>
            <a:r>
              <a:rPr lang="en-US" sz="1400" dirty="0"/>
              <a:t>Neutrino masses in lab: major technological challenge to go beyond present generation</a:t>
            </a:r>
          </a:p>
          <a:p>
            <a:pPr lvl="2"/>
            <a:r>
              <a:rPr lang="en-US" sz="1400" dirty="0"/>
              <a:t>0</a:t>
            </a:r>
            <a:r>
              <a:rPr lang="en-US" sz="1400" dirty="0">
                <a:sym typeface="Symbol" panose="05050102010706020507" pitchFamily="18" charset="2"/>
              </a:rPr>
              <a:t></a:t>
            </a:r>
            <a:r>
              <a:rPr lang="el-GR" sz="1400" dirty="0"/>
              <a:t>ββ</a:t>
            </a:r>
            <a:r>
              <a:rPr lang="en-US" sz="1400" dirty="0"/>
              <a:t>: the most compelling BSM physics case. A big technological challenge: R&amp;D should continue</a:t>
            </a:r>
          </a:p>
          <a:p>
            <a:pPr lvl="1"/>
            <a:r>
              <a:rPr lang="en-US" sz="1800" i="1" dirty="0"/>
              <a:t> </a:t>
            </a:r>
            <a:r>
              <a:rPr lang="en-US" sz="1800" i="1" dirty="0">
                <a:hlinkClick r:id="rId5"/>
              </a:rPr>
              <a:t>Cosmic Messengers for Particle Physics </a:t>
            </a:r>
            <a:r>
              <a:rPr lang="en-US" sz="1800" dirty="0"/>
              <a:t>(Valerie Domke)</a:t>
            </a:r>
          </a:p>
          <a:p>
            <a:pPr lvl="2"/>
            <a:r>
              <a:rPr lang="en-US" sz="1400" dirty="0"/>
              <a:t>Astrophysical messengers: </a:t>
            </a:r>
            <a:r>
              <a:rPr lang="en-US" sz="1400" dirty="0" err="1"/>
              <a:t>em</a:t>
            </a:r>
            <a:r>
              <a:rPr lang="en-US" sz="1400" dirty="0"/>
              <a:t> radiation, neutrinos, cosmic rays, gravitational waves</a:t>
            </a:r>
          </a:p>
          <a:p>
            <a:pPr lvl="2"/>
            <a:r>
              <a:rPr lang="en-US" sz="1400" dirty="0"/>
              <a:t>Cosmic relics: CMB, largescale structure</a:t>
            </a:r>
          </a:p>
          <a:p>
            <a:pPr lvl="2"/>
            <a:r>
              <a:rPr lang="en-US" sz="1400" dirty="0"/>
              <a:t>Complementary ways to probe particle physics at high energies and small couplings</a:t>
            </a:r>
          </a:p>
        </p:txBody>
      </p:sp>
      <p:pic>
        <p:nvPicPr>
          <p:cNvPr id="8" name="Picture 7">
            <a:extLst>
              <a:ext uri="{FF2B5EF4-FFF2-40B4-BE49-F238E27FC236}">
                <a16:creationId xmlns:a16="http://schemas.microsoft.com/office/drawing/2014/main" id="{03AE2980-0756-B299-95F6-8C634E37F76B}"/>
              </a:ext>
            </a:extLst>
          </p:cNvPr>
          <p:cNvPicPr>
            <a:picLocks noChangeAspect="1"/>
          </p:cNvPicPr>
          <p:nvPr/>
        </p:nvPicPr>
        <p:blipFill>
          <a:blip r:embed="rId6"/>
          <a:stretch>
            <a:fillRect/>
          </a:stretch>
        </p:blipFill>
        <p:spPr>
          <a:xfrm>
            <a:off x="6743348" y="1066800"/>
            <a:ext cx="4447363" cy="2604238"/>
          </a:xfrm>
          <a:prstGeom prst="rect">
            <a:avLst/>
          </a:prstGeom>
        </p:spPr>
      </p:pic>
      <p:sp>
        <p:nvSpPr>
          <p:cNvPr id="9" name="TextBox 8">
            <a:extLst>
              <a:ext uri="{FF2B5EF4-FFF2-40B4-BE49-F238E27FC236}">
                <a16:creationId xmlns:a16="http://schemas.microsoft.com/office/drawing/2014/main" id="{212789F8-F825-8F41-BC82-8E78128CDFEB}"/>
              </a:ext>
            </a:extLst>
          </p:cNvPr>
          <p:cNvSpPr txBox="1"/>
          <p:nvPr/>
        </p:nvSpPr>
        <p:spPr>
          <a:xfrm>
            <a:off x="7701299" y="1140896"/>
            <a:ext cx="2531462" cy="369332"/>
          </a:xfrm>
          <a:prstGeom prst="rect">
            <a:avLst/>
          </a:prstGeom>
          <a:noFill/>
        </p:spPr>
        <p:txBody>
          <a:bodyPr wrap="none" rtlCol="0">
            <a:spAutoFit/>
          </a:bodyPr>
          <a:lstStyle/>
          <a:p>
            <a:r>
              <a:rPr lang="en-US" sz="1800" dirty="0"/>
              <a:t>Heavy Neutral Leptons</a:t>
            </a:r>
          </a:p>
        </p:txBody>
      </p:sp>
      <p:pic>
        <p:nvPicPr>
          <p:cNvPr id="3" name="Picture 2">
            <a:extLst>
              <a:ext uri="{FF2B5EF4-FFF2-40B4-BE49-F238E27FC236}">
                <a16:creationId xmlns:a16="http://schemas.microsoft.com/office/drawing/2014/main" id="{35FE22C3-29AE-FE43-5212-618AEFACF072}"/>
              </a:ext>
            </a:extLst>
          </p:cNvPr>
          <p:cNvPicPr>
            <a:picLocks noChangeAspect="1"/>
          </p:cNvPicPr>
          <p:nvPr/>
        </p:nvPicPr>
        <p:blipFill>
          <a:blip r:embed="rId7"/>
          <a:stretch>
            <a:fillRect/>
          </a:stretch>
        </p:blipFill>
        <p:spPr>
          <a:xfrm>
            <a:off x="11085150" y="-24786"/>
            <a:ext cx="1170533" cy="646232"/>
          </a:xfrm>
          <a:prstGeom prst="rect">
            <a:avLst/>
          </a:prstGeom>
        </p:spPr>
      </p:pic>
      <p:sp>
        <p:nvSpPr>
          <p:cNvPr id="10" name="TextBox 9">
            <a:hlinkClick r:id="rId8" action="ppaction://hlinksldjump"/>
            <a:extLst>
              <a:ext uri="{FF2B5EF4-FFF2-40B4-BE49-F238E27FC236}">
                <a16:creationId xmlns:a16="http://schemas.microsoft.com/office/drawing/2014/main" id="{54E5E116-E88C-44EB-0921-BA84E25963E1}"/>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27692479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31BEF-A009-2D5C-A886-E31CCDCA4E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AFF22A-DBDD-02C7-8379-7856EA6681A3}"/>
              </a:ext>
            </a:extLst>
          </p:cNvPr>
          <p:cNvSpPr>
            <a:spLocks noGrp="1"/>
          </p:cNvSpPr>
          <p:nvPr>
            <p:ph type="title"/>
          </p:nvPr>
        </p:nvSpPr>
        <p:spPr>
          <a:xfrm>
            <a:off x="1828800" y="0"/>
            <a:ext cx="8737600" cy="1066800"/>
          </a:xfrm>
        </p:spPr>
        <p:txBody>
          <a:bodyPr/>
          <a:lstStyle/>
          <a:p>
            <a:r>
              <a:rPr lang="en-US" dirty="0"/>
              <a:t>Computing</a:t>
            </a:r>
          </a:p>
        </p:txBody>
      </p:sp>
      <p:sp>
        <p:nvSpPr>
          <p:cNvPr id="3" name="Content Placeholder 2">
            <a:extLst>
              <a:ext uri="{FF2B5EF4-FFF2-40B4-BE49-F238E27FC236}">
                <a16:creationId xmlns:a16="http://schemas.microsoft.com/office/drawing/2014/main" id="{D09B7D85-64D5-793E-B95D-73EF52D23677}"/>
              </a:ext>
            </a:extLst>
          </p:cNvPr>
          <p:cNvSpPr>
            <a:spLocks noGrp="1"/>
          </p:cNvSpPr>
          <p:nvPr>
            <p:ph idx="1"/>
          </p:nvPr>
        </p:nvSpPr>
        <p:spPr>
          <a:xfrm>
            <a:off x="107575" y="1160290"/>
            <a:ext cx="12002461" cy="3865068"/>
          </a:xfrm>
        </p:spPr>
        <p:txBody>
          <a:bodyPr/>
          <a:lstStyle/>
          <a:p>
            <a:r>
              <a:rPr lang="en-US" dirty="0">
                <a:hlinkClick r:id="rId2"/>
              </a:rPr>
              <a:t>Computing</a:t>
            </a:r>
            <a:endParaRPr lang="en-US" dirty="0"/>
          </a:p>
          <a:p>
            <a:pPr lvl="1"/>
            <a:r>
              <a:rPr lang="en-US" dirty="0">
                <a:hlinkClick r:id="rId3"/>
              </a:rPr>
              <a:t>Computing in HEP: how we got here and needs for the next decade</a:t>
            </a:r>
            <a:r>
              <a:rPr lang="en-US" dirty="0"/>
              <a:t> (Tommaso </a:t>
            </a:r>
            <a:r>
              <a:rPr lang="en-US" dirty="0" err="1"/>
              <a:t>Boccali</a:t>
            </a:r>
            <a:r>
              <a:rPr lang="en-US" dirty="0"/>
              <a:t>)</a:t>
            </a:r>
          </a:p>
          <a:p>
            <a:pPr lvl="2"/>
            <a:r>
              <a:rPr lang="en-US" dirty="0"/>
              <a:t>The landscape “till the end of LHC” is sketched and is not unfeasible, provided an intense and continuous R&amp;D in computing. In its absence, the required computing will exceed the available capacities by several factors</a:t>
            </a:r>
          </a:p>
          <a:p>
            <a:pPr lvl="2"/>
            <a:r>
              <a:rPr lang="en-US" dirty="0">
                <a:highlight>
                  <a:srgbClr val="FFFF00"/>
                </a:highlight>
              </a:rPr>
              <a:t>Common projects [and their financial / </a:t>
            </a:r>
            <a:r>
              <a:rPr lang="en-US" dirty="0" err="1">
                <a:highlight>
                  <a:srgbClr val="FFFF00"/>
                </a:highlight>
              </a:rPr>
              <a:t>personpower</a:t>
            </a:r>
            <a:r>
              <a:rPr lang="en-US" dirty="0">
                <a:highlight>
                  <a:srgbClr val="FFFF00"/>
                </a:highlight>
              </a:rPr>
              <a:t> sustainability] are key to a viable HEP computing</a:t>
            </a:r>
            <a:r>
              <a:rPr lang="en-US" dirty="0"/>
              <a:t>: Software stacks (Geant4, ROOT, generators, analysis stacks, …); Infrastructures (the WLCG and its evolution); Solutions with other initiatives and sciences (other HEP, GW, Astro…);  with other [</a:t>
            </a:r>
            <a:r>
              <a:rPr lang="en-US" dirty="0" err="1"/>
              <a:t>national|continental|global</a:t>
            </a:r>
            <a:r>
              <a:rPr lang="en-US" dirty="0"/>
              <a:t>] level initiatives. For example in QT, AI, HPC, …</a:t>
            </a:r>
          </a:p>
          <a:p>
            <a:pPr lvl="1"/>
            <a:r>
              <a:rPr lang="en-US" dirty="0">
                <a:hlinkClick r:id="rId4"/>
              </a:rPr>
              <a:t>HEP Computing Needs and Ideas for the Next Generation Initiatives</a:t>
            </a:r>
            <a:r>
              <a:rPr lang="en-US" dirty="0"/>
              <a:t> (Borut Kersevan)</a:t>
            </a:r>
          </a:p>
          <a:p>
            <a:pPr lvl="2"/>
            <a:r>
              <a:rPr lang="en-US" dirty="0">
                <a:highlight>
                  <a:srgbClr val="FFFF00"/>
                </a:highlight>
              </a:rPr>
              <a:t>We can conclude that for  all of the projects, meeting the computing requirements is feasible:  the needs can be accommodated by ‘evolution’ without the needs for technological breakthroughs. However, in order to achieve this, one needs to assume a continuous R&amp;D and sustained activity throughout the years!</a:t>
            </a:r>
          </a:p>
          <a:p>
            <a:pPr lvl="2"/>
            <a:r>
              <a:rPr lang="en-US" dirty="0"/>
              <a:t>All the projects assume the WLCG will continue providing the existing functionality for distributed computing even after the end of the LHC program!</a:t>
            </a:r>
            <a:br>
              <a:rPr lang="en-US" dirty="0"/>
            </a:br>
            <a:endParaRPr lang="en-US" dirty="0"/>
          </a:p>
          <a:p>
            <a:pPr lvl="2"/>
            <a:endParaRPr lang="en-US" dirty="0"/>
          </a:p>
        </p:txBody>
      </p:sp>
      <p:sp>
        <p:nvSpPr>
          <p:cNvPr id="4" name="Date Placeholder 3">
            <a:extLst>
              <a:ext uri="{FF2B5EF4-FFF2-40B4-BE49-F238E27FC236}">
                <a16:creationId xmlns:a16="http://schemas.microsoft.com/office/drawing/2014/main" id="{D398597A-338F-8B47-71C5-11702664FB95}"/>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16D3A456-BE4B-A790-2994-19F75FF03146}"/>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30058E71-36D5-A4F4-B08C-49C3CB1E6568}"/>
              </a:ext>
            </a:extLst>
          </p:cNvPr>
          <p:cNvSpPr>
            <a:spLocks noGrp="1"/>
          </p:cNvSpPr>
          <p:nvPr>
            <p:ph type="sldNum" sz="quarter" idx="12"/>
          </p:nvPr>
        </p:nvSpPr>
        <p:spPr/>
        <p:txBody>
          <a:bodyPr/>
          <a:lstStyle/>
          <a:p>
            <a:fld id="{45998CA1-9168-4BC8-9DFE-73B2EA9CCF4C}" type="slidenum">
              <a:rPr lang="en-US" altLang="en-US" smtClean="0"/>
              <a:pPr/>
              <a:t>36</a:t>
            </a:fld>
            <a:endParaRPr lang="en-US" altLang="en-US"/>
          </a:p>
        </p:txBody>
      </p:sp>
      <p:sp>
        <p:nvSpPr>
          <p:cNvPr id="8" name="TextBox 7">
            <a:extLst>
              <a:ext uri="{FF2B5EF4-FFF2-40B4-BE49-F238E27FC236}">
                <a16:creationId xmlns:a16="http://schemas.microsoft.com/office/drawing/2014/main" id="{3DF901CF-D453-80B8-04B7-090A3D3D8384}"/>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4</a:t>
            </a:r>
          </a:p>
        </p:txBody>
      </p:sp>
      <p:pic>
        <p:nvPicPr>
          <p:cNvPr id="15" name="Picture 14">
            <a:extLst>
              <a:ext uri="{FF2B5EF4-FFF2-40B4-BE49-F238E27FC236}">
                <a16:creationId xmlns:a16="http://schemas.microsoft.com/office/drawing/2014/main" id="{C5F71535-F641-14F7-9CF3-317D5A11DCB5}"/>
              </a:ext>
            </a:extLst>
          </p:cNvPr>
          <p:cNvPicPr>
            <a:picLocks noChangeAspect="1"/>
          </p:cNvPicPr>
          <p:nvPr/>
        </p:nvPicPr>
        <p:blipFill>
          <a:blip r:embed="rId5"/>
          <a:stretch>
            <a:fillRect/>
          </a:stretch>
        </p:blipFill>
        <p:spPr>
          <a:xfrm>
            <a:off x="3185779" y="4710313"/>
            <a:ext cx="8697537" cy="2147687"/>
          </a:xfrm>
          <a:prstGeom prst="rect">
            <a:avLst/>
          </a:prstGeom>
        </p:spPr>
      </p:pic>
      <p:sp>
        <p:nvSpPr>
          <p:cNvPr id="7" name="TextBox 6">
            <a:hlinkClick r:id="rId6" action="ppaction://hlinksldjump"/>
            <a:extLst>
              <a:ext uri="{FF2B5EF4-FFF2-40B4-BE49-F238E27FC236}">
                <a16:creationId xmlns:a16="http://schemas.microsoft.com/office/drawing/2014/main" id="{0B0F4F6D-5B00-823D-1D4F-1E00F6FB7C01}"/>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3810652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9FE85-153C-0F56-6A38-59A15F645715}"/>
              </a:ext>
            </a:extLst>
          </p:cNvPr>
          <p:cNvSpPr>
            <a:spLocks noGrp="1"/>
          </p:cNvSpPr>
          <p:nvPr>
            <p:ph type="title"/>
          </p:nvPr>
        </p:nvSpPr>
        <p:spPr/>
        <p:txBody>
          <a:bodyPr/>
          <a:lstStyle/>
          <a:p>
            <a:r>
              <a:rPr lang="en-US" dirty="0"/>
              <a:t>ESG Working Group 1 – (b)</a:t>
            </a:r>
          </a:p>
        </p:txBody>
      </p:sp>
      <p:sp>
        <p:nvSpPr>
          <p:cNvPr id="3" name="Content Placeholder 2">
            <a:extLst>
              <a:ext uri="{FF2B5EF4-FFF2-40B4-BE49-F238E27FC236}">
                <a16:creationId xmlns:a16="http://schemas.microsoft.com/office/drawing/2014/main" id="{FEBDE330-B9EE-CCED-F6AA-38CE35A26E1A}"/>
              </a:ext>
            </a:extLst>
          </p:cNvPr>
          <p:cNvSpPr>
            <a:spLocks noGrp="1"/>
          </p:cNvSpPr>
          <p:nvPr>
            <p:ph idx="1"/>
          </p:nvPr>
        </p:nvSpPr>
        <p:spPr/>
        <p:txBody>
          <a:bodyPr/>
          <a:lstStyle/>
          <a:p>
            <a:r>
              <a:rPr lang="en-US" dirty="0"/>
              <a:t>(b) What are the most important elements in the response to 3a)? i) Physics Potential; ii) Long-Term Vision; iii) Financial and human resources: requirements and effects on other projects; iv) Timing; v) Careers and training; vi) Sustainability</a:t>
            </a:r>
          </a:p>
          <a:p>
            <a:pPr lvl="1"/>
            <a:r>
              <a:rPr lang="en-US" dirty="0">
                <a:highlight>
                  <a:srgbClr val="FFFF00"/>
                </a:highlight>
              </a:rPr>
              <a:t>The FCC project is widely supported for its outstanding physics potential and long-term strategic value</a:t>
            </a:r>
            <a:r>
              <a:rPr lang="en-US" dirty="0"/>
              <a:t>.</a:t>
            </a:r>
          </a:p>
          <a:p>
            <a:pPr lvl="1"/>
            <a:r>
              <a:rPr lang="en-US" dirty="0"/>
              <a:t>The investment is expected to yield long-term scientific and technological returns while maintaining Europe’s leadership in particle physics.</a:t>
            </a:r>
          </a:p>
          <a:p>
            <a:pPr lvl="1"/>
            <a:r>
              <a:rPr lang="en-US" dirty="0"/>
              <a:t>Human resources development is considered a key aspect.</a:t>
            </a:r>
          </a:p>
          <a:p>
            <a:pPr lvl="1"/>
            <a:r>
              <a:rPr lang="en-US" dirty="0"/>
              <a:t>Risks related to a potential post-HL-LHC gap in accelerator activity is noted, with concerns raised about knowledge loss.</a:t>
            </a:r>
          </a:p>
          <a:p>
            <a:pPr lvl="1"/>
            <a:r>
              <a:rPr lang="en-US" dirty="0"/>
              <a:t>The challenges of early-career researchers are recognized as important.</a:t>
            </a:r>
          </a:p>
          <a:p>
            <a:pPr lvl="1"/>
            <a:r>
              <a:rPr lang="en-US" dirty="0"/>
              <a:t>Sustainability is widely considered to be a foundational principle.</a:t>
            </a:r>
          </a:p>
        </p:txBody>
      </p:sp>
      <p:sp>
        <p:nvSpPr>
          <p:cNvPr id="4" name="Date Placeholder 3">
            <a:extLst>
              <a:ext uri="{FF2B5EF4-FFF2-40B4-BE49-F238E27FC236}">
                <a16:creationId xmlns:a16="http://schemas.microsoft.com/office/drawing/2014/main" id="{72044590-9100-99C9-52EC-D246602137E1}"/>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C247FA8D-706D-4826-3BE3-EDB4A514A8CC}"/>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779C8E0F-B5EA-F58D-EF1F-47F8501D607C}"/>
              </a:ext>
            </a:extLst>
          </p:cNvPr>
          <p:cNvSpPr>
            <a:spLocks noGrp="1"/>
          </p:cNvSpPr>
          <p:nvPr>
            <p:ph type="sldNum" sz="quarter" idx="12"/>
          </p:nvPr>
        </p:nvSpPr>
        <p:spPr/>
        <p:txBody>
          <a:bodyPr/>
          <a:lstStyle/>
          <a:p>
            <a:fld id="{45998CA1-9168-4BC8-9DFE-73B2EA9CCF4C}" type="slidenum">
              <a:rPr lang="en-US" altLang="en-US" smtClean="0"/>
              <a:pPr/>
              <a:t>37</a:t>
            </a:fld>
            <a:endParaRPr lang="en-US" altLang="en-US"/>
          </a:p>
        </p:txBody>
      </p:sp>
      <p:sp>
        <p:nvSpPr>
          <p:cNvPr id="7" name="TextBox 6">
            <a:extLst>
              <a:ext uri="{FF2B5EF4-FFF2-40B4-BE49-F238E27FC236}">
                <a16:creationId xmlns:a16="http://schemas.microsoft.com/office/drawing/2014/main" id="{46225AFD-C32B-0C35-7C35-E7639DADAC7F}"/>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sp>
        <p:nvSpPr>
          <p:cNvPr id="8" name="TextBox 7">
            <a:hlinkClick r:id="rId2" action="ppaction://hlinksldjump"/>
            <a:extLst>
              <a:ext uri="{FF2B5EF4-FFF2-40B4-BE49-F238E27FC236}">
                <a16:creationId xmlns:a16="http://schemas.microsoft.com/office/drawing/2014/main" id="{8A9F336D-70D3-BD4A-AFDA-3CCC02C8B48F}"/>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16358376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AD86A-B170-6667-62E4-9B0AD0428385}"/>
              </a:ext>
            </a:extLst>
          </p:cNvPr>
          <p:cNvSpPr>
            <a:spLocks noGrp="1"/>
          </p:cNvSpPr>
          <p:nvPr>
            <p:ph type="title"/>
          </p:nvPr>
        </p:nvSpPr>
        <p:spPr/>
        <p:txBody>
          <a:bodyPr/>
          <a:lstStyle/>
          <a:p>
            <a:r>
              <a:rPr lang="en-US" dirty="0"/>
              <a:t>ESG Working Group 1 – (c)</a:t>
            </a:r>
          </a:p>
        </p:txBody>
      </p:sp>
      <p:sp>
        <p:nvSpPr>
          <p:cNvPr id="3" name="Content Placeholder 2">
            <a:extLst>
              <a:ext uri="{FF2B5EF4-FFF2-40B4-BE49-F238E27FC236}">
                <a16:creationId xmlns:a16="http://schemas.microsoft.com/office/drawing/2014/main" id="{6FF6CC44-BAE3-E339-6E9C-F790E370C740}"/>
              </a:ext>
            </a:extLst>
          </p:cNvPr>
          <p:cNvSpPr>
            <a:spLocks noGrp="1"/>
          </p:cNvSpPr>
          <p:nvPr>
            <p:ph idx="1"/>
          </p:nvPr>
        </p:nvSpPr>
        <p:spPr>
          <a:xfrm>
            <a:off x="0" y="1066801"/>
            <a:ext cx="12192000" cy="5562599"/>
          </a:xfrm>
        </p:spPr>
        <p:txBody>
          <a:bodyPr/>
          <a:lstStyle/>
          <a:p>
            <a:r>
              <a:rPr lang="en-US" sz="2000" dirty="0"/>
              <a:t>(c) </a:t>
            </a:r>
            <a:r>
              <a:rPr lang="en-US" sz="1800" dirty="0"/>
              <a:t>Should CERN/Europe proceed with the preferred option set out in (a) or should alternative options be considered?</a:t>
            </a:r>
          </a:p>
          <a:p>
            <a:pPr lvl="1"/>
            <a:r>
              <a:rPr lang="en-US" dirty="0"/>
              <a:t>(i) </a:t>
            </a:r>
            <a:r>
              <a:rPr lang="en-US" sz="1800" dirty="0"/>
              <a:t>If Japan proceeds with the ILC in a timely way</a:t>
            </a:r>
            <a:endParaRPr lang="en-US" dirty="0"/>
          </a:p>
          <a:p>
            <a:pPr lvl="2"/>
            <a:r>
              <a:rPr lang="en-US" dirty="0"/>
              <a:t>National inputs that consider a potential ILC in Japan, consistently </a:t>
            </a:r>
            <a:r>
              <a:rPr lang="en-US" dirty="0" err="1"/>
              <a:t>favour</a:t>
            </a:r>
            <a:r>
              <a:rPr lang="en-US" dirty="0"/>
              <a:t> maintaining the FCC project</a:t>
            </a:r>
          </a:p>
          <a:p>
            <a:pPr lvl="1"/>
            <a:r>
              <a:rPr lang="en-US" dirty="0"/>
              <a:t>(ii) </a:t>
            </a:r>
            <a:r>
              <a:rPr lang="en-US" sz="1800" dirty="0"/>
              <a:t>If China proceeds with the CEPC on the announced timescale</a:t>
            </a:r>
            <a:endParaRPr lang="en-US" dirty="0"/>
          </a:p>
          <a:p>
            <a:pPr lvl="1"/>
            <a:endParaRPr lang="en-US" dirty="0"/>
          </a:p>
          <a:p>
            <a:pPr lvl="1"/>
            <a:endParaRPr lang="en-US" dirty="0"/>
          </a:p>
          <a:p>
            <a:pPr lvl="1"/>
            <a:endParaRPr lang="en-US" dirty="0"/>
          </a:p>
          <a:p>
            <a:pPr lvl="1"/>
            <a:r>
              <a:rPr lang="en-US" dirty="0"/>
              <a:t>(iii) </a:t>
            </a:r>
            <a:r>
              <a:rPr lang="en-US" sz="1800" dirty="0">
                <a:highlight>
                  <a:srgbClr val="FFFF00"/>
                </a:highlight>
              </a:rPr>
              <a:t>If the US proceeds with a muon collider</a:t>
            </a:r>
            <a:endParaRPr lang="en-US" dirty="0">
              <a:highlight>
                <a:srgbClr val="FFFF00"/>
              </a:highlight>
            </a:endParaRPr>
          </a:p>
          <a:p>
            <a:r>
              <a:rPr lang="en-US" sz="1400" dirty="0"/>
              <a:t>A muon collider faces higher technical risks and a longer development timeline. By and large, national MS HEP community inputs see no reason to change the choice of preferred collider.</a:t>
            </a:r>
          </a:p>
          <a:p>
            <a:r>
              <a:rPr lang="en-US" sz="1400" i="1" dirty="0"/>
              <a:t>The P5 has suggested budget scenarios where both the muon collider demonstrator and the FCC-ee could be accommodated with minimal conflicts expected. A potential U.S. hosted muon collider will likely follow the completion of the FCC-ee construction. Given this, a planned muon collider effort in the U.S. should not influence the decision to move forward with the FCC-ee program at CERN.</a:t>
            </a:r>
          </a:p>
          <a:p>
            <a:r>
              <a:rPr lang="en-US" sz="1400" i="1" dirty="0"/>
              <a:t>At the request of the DOE and the NSF, the National Academies conducted a study to explore the long-term goals and future ambitions for particle physics. The recently-released study also envisions a dedicated U.S. national R&amp;D program, with international coordination, including a muon collider technology demonstrator within the next 20 years as well as participation in the international Future Circular Collider Higgs factory currently under study at CERN.</a:t>
            </a:r>
            <a:endParaRPr lang="en-US" sz="1400" dirty="0"/>
          </a:p>
          <a:p>
            <a:pPr lvl="1"/>
            <a:r>
              <a:rPr lang="en-US" dirty="0"/>
              <a:t>(iv) If there are major new (unexpected) results from the HL-LHC or other HEP experiments</a:t>
            </a:r>
          </a:p>
          <a:p>
            <a:r>
              <a:rPr lang="en-US" sz="1400" dirty="0"/>
              <a:t>Although some Member States acknowledge that the HL-LHC or other experiments might yield surprises and consider a possible extension of the HL-LHC, there is a strong agreement that any delay would be detrimental to the overall scientific program of CERN.</a:t>
            </a:r>
          </a:p>
          <a:p>
            <a:pPr marL="457200" lvl="1" indent="0">
              <a:buNone/>
            </a:pPr>
            <a:endParaRPr lang="en-US" sz="1200" dirty="0"/>
          </a:p>
        </p:txBody>
      </p:sp>
      <p:sp>
        <p:nvSpPr>
          <p:cNvPr id="4" name="Date Placeholder 3">
            <a:extLst>
              <a:ext uri="{FF2B5EF4-FFF2-40B4-BE49-F238E27FC236}">
                <a16:creationId xmlns:a16="http://schemas.microsoft.com/office/drawing/2014/main" id="{7495B0C6-764B-129E-4EB0-7C8EB9EF91A9}"/>
              </a:ext>
            </a:extLst>
          </p:cNvPr>
          <p:cNvSpPr>
            <a:spLocks noGrp="1"/>
          </p:cNvSpPr>
          <p:nvPr>
            <p:ph type="dt" sz="half" idx="10"/>
          </p:nvPr>
        </p:nvSpPr>
        <p:spPr/>
        <p:txBody>
          <a:bodyPr/>
          <a:lstStyle/>
          <a:p>
            <a:pPr>
              <a:defRPr/>
            </a:pPr>
            <a:r>
              <a:rPr lang="en-US" dirty="0"/>
              <a:t>7/31/25</a:t>
            </a:r>
          </a:p>
        </p:txBody>
      </p:sp>
      <p:sp>
        <p:nvSpPr>
          <p:cNvPr id="5" name="Footer Placeholder 4">
            <a:extLst>
              <a:ext uri="{FF2B5EF4-FFF2-40B4-BE49-F238E27FC236}">
                <a16:creationId xmlns:a16="http://schemas.microsoft.com/office/drawing/2014/main" id="{33C15EAC-0FF8-0120-A4A5-946E6EAB4188}"/>
              </a:ext>
            </a:extLst>
          </p:cNvPr>
          <p:cNvSpPr>
            <a:spLocks noGrp="1"/>
          </p:cNvSpPr>
          <p:nvPr>
            <p:ph type="ftr" sz="quarter" idx="11"/>
          </p:nvPr>
        </p:nvSpPr>
        <p:spPr/>
        <p:txBody>
          <a:bodyPr/>
          <a:lstStyle/>
          <a:p>
            <a:pPr>
              <a:defRPr/>
            </a:pPr>
            <a:r>
              <a:rPr lang="en-US" dirty="0"/>
              <a:t>Report on Venice ESPP Symposium </a:t>
            </a:r>
          </a:p>
        </p:txBody>
      </p:sp>
      <p:sp>
        <p:nvSpPr>
          <p:cNvPr id="6" name="Slide Number Placeholder 5">
            <a:extLst>
              <a:ext uri="{FF2B5EF4-FFF2-40B4-BE49-F238E27FC236}">
                <a16:creationId xmlns:a16="http://schemas.microsoft.com/office/drawing/2014/main" id="{C3E79DDB-E4F8-952C-0FAD-6BD218226FB9}"/>
              </a:ext>
            </a:extLst>
          </p:cNvPr>
          <p:cNvSpPr>
            <a:spLocks noGrp="1"/>
          </p:cNvSpPr>
          <p:nvPr>
            <p:ph type="sldNum" sz="quarter" idx="12"/>
          </p:nvPr>
        </p:nvSpPr>
        <p:spPr/>
        <p:txBody>
          <a:bodyPr/>
          <a:lstStyle/>
          <a:p>
            <a:fld id="{45998CA1-9168-4BC8-9DFE-73B2EA9CCF4C}" type="slidenum">
              <a:rPr lang="en-US" altLang="en-US" smtClean="0"/>
              <a:pPr/>
              <a:t>38</a:t>
            </a:fld>
            <a:endParaRPr lang="en-US" altLang="en-US" dirty="0"/>
          </a:p>
        </p:txBody>
      </p:sp>
      <p:pic>
        <p:nvPicPr>
          <p:cNvPr id="10" name="Picture 9">
            <a:extLst>
              <a:ext uri="{FF2B5EF4-FFF2-40B4-BE49-F238E27FC236}">
                <a16:creationId xmlns:a16="http://schemas.microsoft.com/office/drawing/2014/main" id="{9F8A7A41-C347-D891-9370-806825A4D8E8}"/>
              </a:ext>
            </a:extLst>
          </p:cNvPr>
          <p:cNvPicPr>
            <a:picLocks noChangeAspect="1"/>
          </p:cNvPicPr>
          <p:nvPr/>
        </p:nvPicPr>
        <p:blipFill>
          <a:blip r:embed="rId2"/>
          <a:stretch>
            <a:fillRect/>
          </a:stretch>
        </p:blipFill>
        <p:spPr>
          <a:xfrm>
            <a:off x="4817046" y="2399357"/>
            <a:ext cx="2557907" cy="1179810"/>
          </a:xfrm>
          <a:prstGeom prst="rect">
            <a:avLst/>
          </a:prstGeom>
        </p:spPr>
      </p:pic>
      <p:pic>
        <p:nvPicPr>
          <p:cNvPr id="12" name="Picture 11">
            <a:extLst>
              <a:ext uri="{FF2B5EF4-FFF2-40B4-BE49-F238E27FC236}">
                <a16:creationId xmlns:a16="http://schemas.microsoft.com/office/drawing/2014/main" id="{C2451CDD-2FE1-DEAE-4C14-FA078C0D2FA8}"/>
              </a:ext>
            </a:extLst>
          </p:cNvPr>
          <p:cNvPicPr>
            <a:picLocks noChangeAspect="1"/>
          </p:cNvPicPr>
          <p:nvPr/>
        </p:nvPicPr>
        <p:blipFill>
          <a:blip r:embed="rId3"/>
          <a:stretch>
            <a:fillRect/>
          </a:stretch>
        </p:blipFill>
        <p:spPr>
          <a:xfrm>
            <a:off x="7498401" y="2134913"/>
            <a:ext cx="3215555" cy="1576475"/>
          </a:xfrm>
          <a:prstGeom prst="rect">
            <a:avLst/>
          </a:prstGeom>
        </p:spPr>
      </p:pic>
      <p:sp>
        <p:nvSpPr>
          <p:cNvPr id="7" name="TextBox 6">
            <a:extLst>
              <a:ext uri="{FF2B5EF4-FFF2-40B4-BE49-F238E27FC236}">
                <a16:creationId xmlns:a16="http://schemas.microsoft.com/office/drawing/2014/main" id="{AC85F2BB-2DFB-7ED6-E22F-BD87FF1ACB5B}"/>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sp>
        <p:nvSpPr>
          <p:cNvPr id="8" name="TextBox 7">
            <a:hlinkClick r:id="rId4" action="ppaction://hlinksldjump"/>
            <a:extLst>
              <a:ext uri="{FF2B5EF4-FFF2-40B4-BE49-F238E27FC236}">
                <a16:creationId xmlns:a16="http://schemas.microsoft.com/office/drawing/2014/main" id="{010F0FB5-14BF-A36F-31D2-46B2ACD07395}"/>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3119904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64E1CB-06BA-A014-64CB-C5F73463C8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94A4EC-8F33-AF82-242B-034FABC57658}"/>
              </a:ext>
            </a:extLst>
          </p:cNvPr>
          <p:cNvSpPr>
            <a:spLocks noGrp="1"/>
          </p:cNvSpPr>
          <p:nvPr>
            <p:ph type="title"/>
          </p:nvPr>
        </p:nvSpPr>
        <p:spPr/>
        <p:txBody>
          <a:bodyPr/>
          <a:lstStyle/>
          <a:p>
            <a:r>
              <a:rPr lang="en-US" dirty="0"/>
              <a:t>ESG Working Group 1 – (d)</a:t>
            </a:r>
          </a:p>
        </p:txBody>
      </p:sp>
      <p:sp>
        <p:nvSpPr>
          <p:cNvPr id="3" name="Content Placeholder 2">
            <a:extLst>
              <a:ext uri="{FF2B5EF4-FFF2-40B4-BE49-F238E27FC236}">
                <a16:creationId xmlns:a16="http://schemas.microsoft.com/office/drawing/2014/main" id="{6004E555-31F1-1CB9-8AEE-D4CFFF2EC079}"/>
              </a:ext>
            </a:extLst>
          </p:cNvPr>
          <p:cNvSpPr>
            <a:spLocks noGrp="1"/>
          </p:cNvSpPr>
          <p:nvPr>
            <p:ph idx="1"/>
          </p:nvPr>
        </p:nvSpPr>
        <p:spPr>
          <a:xfrm>
            <a:off x="220717" y="985345"/>
            <a:ext cx="11745311" cy="4981903"/>
          </a:xfrm>
        </p:spPr>
        <p:txBody>
          <a:bodyPr/>
          <a:lstStyle/>
          <a:p>
            <a:r>
              <a:rPr lang="en-US" dirty="0"/>
              <a:t>(d) Beyond the preferred option, what other accelerator R&amp;D topics?</a:t>
            </a:r>
          </a:p>
          <a:p>
            <a:pPr lvl="1"/>
            <a:r>
              <a:rPr lang="en-US" sz="1800" dirty="0"/>
              <a:t>Continued innovation in superconducting magnet technology, especially using HTS, is deemed essential for collider performance limits to be pushed.</a:t>
            </a:r>
          </a:p>
          <a:p>
            <a:pPr lvl="1"/>
            <a:r>
              <a:rPr lang="en-US" sz="1800" dirty="0"/>
              <a:t>High-performance SRF cavities are regarded as foundational for linear and circular accelerators, with research targeted at higher gradients and quality factors and industrial application transition.</a:t>
            </a:r>
          </a:p>
          <a:p>
            <a:pPr lvl="1"/>
            <a:r>
              <a:rPr lang="en-US" sz="1800" dirty="0"/>
              <a:t>Groundbreaking methods such as Plasma Wakefield Acceleration, Muon Acceleration and Cooling, Energy Recovery Linacs, and Terahertz Acceleration are to be invested in, requiring extensive R&amp;D and demonstration facilities.</a:t>
            </a:r>
          </a:p>
          <a:p>
            <a:pPr lvl="1"/>
            <a:r>
              <a:rPr lang="en-US" sz="1800" dirty="0"/>
              <a:t>Industry engagement is to be strengthened to accelerate technology transfer and innovation. Accelerator R&amp;D benefits beyond particle physics - to medicine, energy, and other infrastructures - are to be highlighted to support investment.</a:t>
            </a:r>
          </a:p>
          <a:p>
            <a:pPr lvl="1"/>
            <a:r>
              <a:rPr lang="en-US" sz="1800" dirty="0"/>
              <a:t>Among the accelerator R&amp;D priorities, </a:t>
            </a:r>
            <a:r>
              <a:rPr lang="en-US" sz="1800" dirty="0">
                <a:highlight>
                  <a:srgbClr val="FFFF00"/>
                </a:highlight>
              </a:rPr>
              <a:t>the U.S. has focused on superconducting magnet technology, high-performance SRF cavities, and new acceleration techniques</a:t>
            </a:r>
            <a:r>
              <a:rPr lang="en-US" sz="1800" dirty="0"/>
              <a:t>. (not counted in the histogram)</a:t>
            </a:r>
          </a:p>
          <a:p>
            <a:pPr lvl="1"/>
            <a:endParaRPr lang="en-US" sz="1800" dirty="0"/>
          </a:p>
          <a:p>
            <a:pPr lvl="1"/>
            <a:endParaRPr lang="en-US" sz="1800" dirty="0"/>
          </a:p>
          <a:p>
            <a:pPr lvl="1"/>
            <a:endParaRPr lang="en-US" sz="1800" dirty="0"/>
          </a:p>
          <a:p>
            <a:pPr lvl="1"/>
            <a:endParaRPr lang="en-US" sz="1800" dirty="0"/>
          </a:p>
          <a:p>
            <a:pPr lvl="1"/>
            <a:endParaRPr lang="en-US" sz="1800" dirty="0"/>
          </a:p>
        </p:txBody>
      </p:sp>
      <p:sp>
        <p:nvSpPr>
          <p:cNvPr id="4" name="Date Placeholder 3">
            <a:extLst>
              <a:ext uri="{FF2B5EF4-FFF2-40B4-BE49-F238E27FC236}">
                <a16:creationId xmlns:a16="http://schemas.microsoft.com/office/drawing/2014/main" id="{CCF47C7E-9824-0641-D5F7-C92E99425B0F}"/>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252CAD9A-6706-17FD-0A15-0F7C4D0D0C78}"/>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522924A4-9D04-512E-F9A9-45713D7BD23A}"/>
              </a:ext>
            </a:extLst>
          </p:cNvPr>
          <p:cNvSpPr>
            <a:spLocks noGrp="1"/>
          </p:cNvSpPr>
          <p:nvPr>
            <p:ph type="sldNum" sz="quarter" idx="12"/>
          </p:nvPr>
        </p:nvSpPr>
        <p:spPr/>
        <p:txBody>
          <a:bodyPr/>
          <a:lstStyle/>
          <a:p>
            <a:fld id="{45998CA1-9168-4BC8-9DFE-73B2EA9CCF4C}" type="slidenum">
              <a:rPr lang="en-US" altLang="en-US" smtClean="0"/>
              <a:pPr/>
              <a:t>39</a:t>
            </a:fld>
            <a:endParaRPr lang="en-US" altLang="en-US" dirty="0"/>
          </a:p>
        </p:txBody>
      </p:sp>
      <p:pic>
        <p:nvPicPr>
          <p:cNvPr id="8" name="Picture 7">
            <a:extLst>
              <a:ext uri="{FF2B5EF4-FFF2-40B4-BE49-F238E27FC236}">
                <a16:creationId xmlns:a16="http://schemas.microsoft.com/office/drawing/2014/main" id="{33B41C44-CCE2-F54A-4F30-9D3C8269EE6F}"/>
              </a:ext>
            </a:extLst>
          </p:cNvPr>
          <p:cNvPicPr>
            <a:picLocks noChangeAspect="1"/>
          </p:cNvPicPr>
          <p:nvPr/>
        </p:nvPicPr>
        <p:blipFill>
          <a:blip r:embed="rId2"/>
          <a:stretch>
            <a:fillRect/>
          </a:stretch>
        </p:blipFill>
        <p:spPr>
          <a:xfrm>
            <a:off x="1355630" y="4692980"/>
            <a:ext cx="4499758" cy="1657806"/>
          </a:xfrm>
          <a:prstGeom prst="rect">
            <a:avLst/>
          </a:prstGeom>
        </p:spPr>
      </p:pic>
      <p:pic>
        <p:nvPicPr>
          <p:cNvPr id="10" name="Picture 9">
            <a:extLst>
              <a:ext uri="{FF2B5EF4-FFF2-40B4-BE49-F238E27FC236}">
                <a16:creationId xmlns:a16="http://schemas.microsoft.com/office/drawing/2014/main" id="{D365182B-4007-CD55-9FC0-6A33025AC891}"/>
              </a:ext>
            </a:extLst>
          </p:cNvPr>
          <p:cNvPicPr>
            <a:picLocks noChangeAspect="1"/>
          </p:cNvPicPr>
          <p:nvPr/>
        </p:nvPicPr>
        <p:blipFill>
          <a:blip r:embed="rId3"/>
          <a:stretch>
            <a:fillRect/>
          </a:stretch>
        </p:blipFill>
        <p:spPr>
          <a:xfrm>
            <a:off x="6482791" y="4692980"/>
            <a:ext cx="4181370" cy="1886717"/>
          </a:xfrm>
          <a:prstGeom prst="rect">
            <a:avLst/>
          </a:prstGeom>
        </p:spPr>
      </p:pic>
      <p:sp>
        <p:nvSpPr>
          <p:cNvPr id="7" name="TextBox 6">
            <a:extLst>
              <a:ext uri="{FF2B5EF4-FFF2-40B4-BE49-F238E27FC236}">
                <a16:creationId xmlns:a16="http://schemas.microsoft.com/office/drawing/2014/main" id="{92C6CE15-AEDD-92FE-8431-A3379CC5B362}"/>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sp>
        <p:nvSpPr>
          <p:cNvPr id="9" name="TextBox 8">
            <a:hlinkClick r:id="rId4" action="ppaction://hlinksldjump"/>
            <a:extLst>
              <a:ext uri="{FF2B5EF4-FFF2-40B4-BE49-F238E27FC236}">
                <a16:creationId xmlns:a16="http://schemas.microsoft.com/office/drawing/2014/main" id="{CE8BEFA8-09FD-2458-DFA6-9908E4C9C014}"/>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3121636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2A77D-940D-F27C-359D-0B1D32FF85BA}"/>
              </a:ext>
            </a:extLst>
          </p:cNvPr>
          <p:cNvSpPr>
            <a:spLocks noGrp="1"/>
          </p:cNvSpPr>
          <p:nvPr>
            <p:ph type="title"/>
          </p:nvPr>
        </p:nvSpPr>
        <p:spPr/>
        <p:txBody>
          <a:bodyPr/>
          <a:lstStyle/>
          <a:p>
            <a:r>
              <a:rPr lang="en-US" dirty="0"/>
              <a:t>The Process</a:t>
            </a:r>
          </a:p>
        </p:txBody>
      </p:sp>
      <p:sp>
        <p:nvSpPr>
          <p:cNvPr id="3" name="Content Placeholder 2">
            <a:extLst>
              <a:ext uri="{FF2B5EF4-FFF2-40B4-BE49-F238E27FC236}">
                <a16:creationId xmlns:a16="http://schemas.microsoft.com/office/drawing/2014/main" id="{2817EB7D-FAD5-2BB9-1B41-F49BC3E16349}"/>
              </a:ext>
            </a:extLst>
          </p:cNvPr>
          <p:cNvSpPr>
            <a:spLocks noGrp="1"/>
          </p:cNvSpPr>
          <p:nvPr>
            <p:ph idx="1"/>
          </p:nvPr>
        </p:nvSpPr>
        <p:spPr>
          <a:xfrm>
            <a:off x="53340" y="990600"/>
            <a:ext cx="12085319" cy="5699760"/>
          </a:xfrm>
        </p:spPr>
        <p:txBody>
          <a:bodyPr/>
          <a:lstStyle/>
          <a:p>
            <a:r>
              <a:rPr lang="en-US" dirty="0"/>
              <a:t>On February 27, 2025 Hugh Montgomery gave a detailed presentation on the process, so I will simply refer to his presentation(and some </a:t>
            </a:r>
            <a:r>
              <a:rPr lang="en-US" dirty="0">
                <a:hlinkClick r:id="rId2" action="ppaction://hlinksldjump"/>
              </a:rPr>
              <a:t>backup slides</a:t>
            </a:r>
            <a:r>
              <a:rPr lang="en-US" dirty="0"/>
              <a:t>) </a:t>
            </a:r>
            <a:r>
              <a:rPr lang="en-US" sz="1600" dirty="0"/>
              <a:t>(</a:t>
            </a:r>
            <a:r>
              <a:rPr lang="en-US" sz="1600" dirty="0">
                <a:hlinkClick r:id="rId3"/>
              </a:rPr>
              <a:t>https://indico.global/event/13796/contributions/121227/attachments/56429/108450/Montgomery%20dpf_2025.02.27.pdf</a:t>
            </a:r>
            <a:r>
              <a:rPr lang="en-US" sz="1600" dirty="0"/>
              <a:t>)</a:t>
            </a:r>
          </a:p>
          <a:p>
            <a:r>
              <a:rPr lang="en-US" dirty="0"/>
              <a:t>In summary the European Strategy Group (ESG) has the following components</a:t>
            </a:r>
          </a:p>
          <a:p>
            <a:pPr lvl="1"/>
            <a:r>
              <a:rPr lang="en-US" b="1" dirty="0">
                <a:hlinkClick r:id="rId2" action="ppaction://hlinksldjump"/>
              </a:rPr>
              <a:t>Strategy Secretariat</a:t>
            </a:r>
            <a:r>
              <a:rPr lang="en-US" b="1" dirty="0"/>
              <a:t> </a:t>
            </a:r>
            <a:r>
              <a:rPr lang="en-US" dirty="0"/>
              <a:t>(Karl Jakobs, chair + chairs of SPC, LDG, ECFA) – Organizes and runs the ESPP process</a:t>
            </a:r>
          </a:p>
          <a:p>
            <a:pPr lvl="1"/>
            <a:r>
              <a:rPr lang="en-US" b="1" dirty="0">
                <a:hlinkClick r:id="rId4" action="ppaction://hlinksldjump"/>
              </a:rPr>
              <a:t>The Physics Preparatory Group </a:t>
            </a:r>
            <a:r>
              <a:rPr lang="en-US" dirty="0"/>
              <a:t>(PPG) – Collects input from the community, organizes the Open Symposium, prepares the briefing book as input for the ESG</a:t>
            </a:r>
          </a:p>
          <a:p>
            <a:pPr lvl="2"/>
            <a:r>
              <a:rPr lang="en-US" dirty="0">
                <a:highlight>
                  <a:srgbClr val="FFFF00"/>
                </a:highlight>
              </a:rPr>
              <a:t>Has on US representative (Anadi Canepa)</a:t>
            </a:r>
          </a:p>
          <a:p>
            <a:pPr lvl="2"/>
            <a:r>
              <a:rPr lang="en-US" dirty="0"/>
              <a:t>Has 9 working groups covering physics topics, technology areas of accelerators, detector technologies and computing</a:t>
            </a:r>
          </a:p>
          <a:p>
            <a:pPr lvl="2"/>
            <a:r>
              <a:rPr lang="en-US" dirty="0"/>
              <a:t>For each physics area they provide a comparative assessment of the physics potential for proposed projects at the working group level</a:t>
            </a:r>
          </a:p>
          <a:p>
            <a:pPr lvl="1"/>
            <a:r>
              <a:rPr lang="en-US" b="1" dirty="0">
                <a:hlinkClick r:id="rId5" action="ppaction://hlinksldjump"/>
              </a:rPr>
              <a:t>European Strategy Group </a:t>
            </a:r>
            <a:r>
              <a:rPr lang="en-US" dirty="0"/>
              <a:t>(ESG) – Prepares the Strategy Document for Council</a:t>
            </a:r>
          </a:p>
          <a:p>
            <a:pPr lvl="2"/>
            <a:r>
              <a:rPr lang="en-US" dirty="0">
                <a:highlight>
                  <a:srgbClr val="FFFF00"/>
                </a:highlight>
              </a:rPr>
              <a:t>Has one US representative (MT)</a:t>
            </a:r>
          </a:p>
          <a:p>
            <a:pPr lvl="2"/>
            <a:r>
              <a:rPr lang="en-US" dirty="0"/>
              <a:t>Has 8 working groups (WG): </a:t>
            </a:r>
            <a:r>
              <a:rPr lang="en-US" dirty="0">
                <a:highlight>
                  <a:srgbClr val="FFFF00"/>
                </a:highlight>
              </a:rPr>
              <a:t>WG1 national input (incl Anadi Canepa)</a:t>
            </a:r>
            <a:r>
              <a:rPr lang="en-US" dirty="0"/>
              <a:t>; </a:t>
            </a:r>
            <a:r>
              <a:rPr lang="en-US" dirty="0">
                <a:highlight>
                  <a:srgbClr val="FFFF00"/>
                </a:highlight>
              </a:rPr>
              <a:t>WG2 project comparison (includes MT)</a:t>
            </a:r>
            <a:r>
              <a:rPr lang="en-US" dirty="0"/>
              <a:t>; WG3 implementation of strategy; WG4 relations with other fields of physics; WG5 sustainability and environmental impact; WG6 public engagement, education, communication; social and career aspects for next generation; knowledge and technology transfer</a:t>
            </a:r>
          </a:p>
          <a:p>
            <a:pPr lvl="1"/>
            <a:r>
              <a:rPr lang="en-US" b="1" dirty="0"/>
              <a:t>ECFA questions for national input – </a:t>
            </a:r>
            <a:r>
              <a:rPr lang="en-US" dirty="0"/>
              <a:t>see slide on WG1 for the questions and responses</a:t>
            </a:r>
          </a:p>
          <a:p>
            <a:pPr lvl="1"/>
            <a:endParaRPr lang="en-US" dirty="0"/>
          </a:p>
        </p:txBody>
      </p:sp>
      <p:sp>
        <p:nvSpPr>
          <p:cNvPr id="4" name="Date Placeholder 3">
            <a:extLst>
              <a:ext uri="{FF2B5EF4-FFF2-40B4-BE49-F238E27FC236}">
                <a16:creationId xmlns:a16="http://schemas.microsoft.com/office/drawing/2014/main" id="{5B79C3DE-B9FA-D74C-D535-01129A3EBD76}"/>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DDF86FAE-8E1E-9E6C-A2F2-C9AFCBA39BEE}"/>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0C4A2875-57AC-9AD9-A092-737BC6DF37ED}"/>
              </a:ext>
            </a:extLst>
          </p:cNvPr>
          <p:cNvSpPr>
            <a:spLocks noGrp="1"/>
          </p:cNvSpPr>
          <p:nvPr>
            <p:ph type="sldNum" sz="quarter" idx="12"/>
          </p:nvPr>
        </p:nvSpPr>
        <p:spPr/>
        <p:txBody>
          <a:bodyPr/>
          <a:lstStyle/>
          <a:p>
            <a:fld id="{45998CA1-9168-4BC8-9DFE-73B2EA9CCF4C}" type="slidenum">
              <a:rPr lang="en-US" altLang="en-US" smtClean="0"/>
              <a:pPr/>
              <a:t>4</a:t>
            </a:fld>
            <a:endParaRPr lang="en-US" altLang="en-US"/>
          </a:p>
        </p:txBody>
      </p:sp>
    </p:spTree>
    <p:extLst>
      <p:ext uri="{BB962C8B-B14F-4D97-AF65-F5344CB8AC3E}">
        <p14:creationId xmlns:p14="http://schemas.microsoft.com/office/powerpoint/2010/main" val="32876139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A62BA-FF20-F51C-1CE6-57B0115D12EC}"/>
              </a:ext>
            </a:extLst>
          </p:cNvPr>
          <p:cNvSpPr>
            <a:spLocks noGrp="1"/>
          </p:cNvSpPr>
          <p:nvPr>
            <p:ph type="title"/>
          </p:nvPr>
        </p:nvSpPr>
        <p:spPr/>
        <p:txBody>
          <a:bodyPr/>
          <a:lstStyle/>
          <a:p>
            <a:r>
              <a:rPr lang="en-US" dirty="0"/>
              <a:t>ESG Working Group 1 – (e)</a:t>
            </a:r>
          </a:p>
        </p:txBody>
      </p:sp>
      <p:sp>
        <p:nvSpPr>
          <p:cNvPr id="4" name="Date Placeholder 3">
            <a:extLst>
              <a:ext uri="{FF2B5EF4-FFF2-40B4-BE49-F238E27FC236}">
                <a16:creationId xmlns:a16="http://schemas.microsoft.com/office/drawing/2014/main" id="{7D1BF02C-8726-1DA7-9156-DFA9BB48DC00}"/>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5CFB7313-4EE4-265D-D041-18E4C8882560}"/>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BD914010-6B54-AE99-BAF7-D3BA193BA43C}"/>
              </a:ext>
            </a:extLst>
          </p:cNvPr>
          <p:cNvSpPr>
            <a:spLocks noGrp="1"/>
          </p:cNvSpPr>
          <p:nvPr>
            <p:ph type="sldNum" sz="quarter" idx="12"/>
          </p:nvPr>
        </p:nvSpPr>
        <p:spPr/>
        <p:txBody>
          <a:bodyPr/>
          <a:lstStyle/>
          <a:p>
            <a:fld id="{45998CA1-9168-4BC8-9DFE-73B2EA9CCF4C}" type="slidenum">
              <a:rPr lang="en-US" altLang="en-US" smtClean="0"/>
              <a:pPr/>
              <a:t>40</a:t>
            </a:fld>
            <a:endParaRPr lang="en-US" altLang="en-US"/>
          </a:p>
        </p:txBody>
      </p:sp>
      <p:pic>
        <p:nvPicPr>
          <p:cNvPr id="12" name="Picture 11">
            <a:extLst>
              <a:ext uri="{FF2B5EF4-FFF2-40B4-BE49-F238E27FC236}">
                <a16:creationId xmlns:a16="http://schemas.microsoft.com/office/drawing/2014/main" id="{214E6178-AAEB-958D-2800-FFD57BB16781}"/>
              </a:ext>
            </a:extLst>
          </p:cNvPr>
          <p:cNvPicPr>
            <a:picLocks noChangeAspect="1"/>
          </p:cNvPicPr>
          <p:nvPr/>
        </p:nvPicPr>
        <p:blipFill>
          <a:blip r:embed="rId2"/>
          <a:stretch>
            <a:fillRect/>
          </a:stretch>
        </p:blipFill>
        <p:spPr>
          <a:xfrm>
            <a:off x="8521967" y="1234280"/>
            <a:ext cx="3543909" cy="2959347"/>
          </a:xfrm>
          <a:prstGeom prst="rect">
            <a:avLst/>
          </a:prstGeom>
        </p:spPr>
      </p:pic>
      <p:sp>
        <p:nvSpPr>
          <p:cNvPr id="13" name="Content Placeholder 2">
            <a:extLst>
              <a:ext uri="{FF2B5EF4-FFF2-40B4-BE49-F238E27FC236}">
                <a16:creationId xmlns:a16="http://schemas.microsoft.com/office/drawing/2014/main" id="{276E2D22-CE5B-0351-A916-8B944C3C3D43}"/>
              </a:ext>
            </a:extLst>
          </p:cNvPr>
          <p:cNvSpPr txBox="1">
            <a:spLocks/>
          </p:cNvSpPr>
          <p:nvPr/>
        </p:nvSpPr>
        <p:spPr bwMode="auto">
          <a:xfrm>
            <a:off x="126124" y="1066800"/>
            <a:ext cx="839137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alibri" panose="020F0502020204030204" pitchFamily="34" charset="0"/>
              <a:buChar char="•"/>
              <a:defRPr sz="2400" kern="1200">
                <a:solidFill>
                  <a:srgbClr val="000090"/>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Font typeface="Wingdings" pitchFamily="2" charset="2"/>
              <a:buChar char="§"/>
              <a:defRPr sz="2000" kern="1200">
                <a:solidFill>
                  <a:schemeClr val="tx1"/>
                </a:solidFill>
                <a:latin typeface="+mn-lt"/>
                <a:ea typeface="MS PGothic" pitchFamily="34" charset="-128"/>
                <a:cs typeface="MS PGothic" charset="0"/>
              </a:defRPr>
            </a:lvl2pPr>
            <a:lvl3pPr marL="1257300" indent="-342900" algn="l" rtl="0" eaLnBrk="0" fontAlgn="base" hangingPunct="0">
              <a:spcBef>
                <a:spcPct val="20000"/>
              </a:spcBef>
              <a:spcAft>
                <a:spcPct val="0"/>
              </a:spcAft>
              <a:buFont typeface="Courier New" pitchFamily="49" charset="0"/>
              <a:buChar char="o"/>
              <a:defRPr sz="1600" kern="1200">
                <a:solidFill>
                  <a:srgbClr val="EB641B"/>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1600" kern="1200">
                <a:solidFill>
                  <a:srgbClr val="7D3C4A"/>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t>(e) What is the </a:t>
            </a:r>
            <a:r>
              <a:rPr lang="en-US" sz="2200" dirty="0" err="1"/>
              <a:t>prioritised</a:t>
            </a:r>
            <a:r>
              <a:rPr lang="en-US" sz="2200" dirty="0"/>
              <a:t> list of alternative options if the preferred option is not feasible?</a:t>
            </a:r>
          </a:p>
          <a:p>
            <a:pPr lvl="1"/>
            <a:r>
              <a:rPr lang="en-US" sz="1600" dirty="0"/>
              <a:t>Ten countries (DE, ES, FI, FR, NO, PL, PT, SE, RS, SK) list a linear collider at CERN as the second-best choice, with one (FI) mentioning the need for it to be affordable and another (UK) highlighting it as a viable strategic alternative. Two (DE, ES) of these countries highlight the benefits of polarized beams, the potential for two interaction points, and its ability to be upgraded.</a:t>
            </a:r>
          </a:p>
          <a:p>
            <a:pPr lvl="1"/>
            <a:r>
              <a:rPr lang="en-US" sz="1600" dirty="0"/>
              <a:t>Two countries (CH, HU) see no reason for another option, as they would be equally costly.</a:t>
            </a:r>
          </a:p>
          <a:p>
            <a:pPr lvl="1"/>
            <a:r>
              <a:rPr lang="en-US" sz="1600" dirty="0"/>
              <a:t>Three countries (BE, GR, UK) mention LEP3 as a genuinely less costly alternative to the FCC-ee</a:t>
            </a:r>
            <a:endParaRPr lang="en-US" sz="1050" dirty="0"/>
          </a:p>
          <a:p>
            <a:pPr lvl="1"/>
            <a:r>
              <a:rPr lang="en-US" sz="1600" dirty="0"/>
              <a:t>No </a:t>
            </a:r>
            <a:r>
              <a:rPr lang="en-US" sz="1600" dirty="0" err="1"/>
              <a:t>prioritised</a:t>
            </a:r>
            <a:r>
              <a:rPr lang="en-US" sz="1600" dirty="0"/>
              <a:t> alternatives have been named yet by three other countries (CZ, DK, SK). </a:t>
            </a:r>
            <a:r>
              <a:rPr lang="en-US" sz="1600" dirty="0">
                <a:highlight>
                  <a:srgbClr val="FFFF00"/>
                </a:highlight>
              </a:rPr>
              <a:t>The U.S. national input did not express a prioritized list</a:t>
            </a:r>
          </a:p>
        </p:txBody>
      </p:sp>
      <p:sp>
        <p:nvSpPr>
          <p:cNvPr id="14" name="Content Placeholder 2">
            <a:extLst>
              <a:ext uri="{FF2B5EF4-FFF2-40B4-BE49-F238E27FC236}">
                <a16:creationId xmlns:a16="http://schemas.microsoft.com/office/drawing/2014/main" id="{C460C9F7-7B13-B4C1-86FE-EEBCAB5440DA}"/>
              </a:ext>
            </a:extLst>
          </p:cNvPr>
          <p:cNvSpPr txBox="1">
            <a:spLocks/>
          </p:cNvSpPr>
          <p:nvPr/>
        </p:nvSpPr>
        <p:spPr bwMode="auto">
          <a:xfrm>
            <a:off x="126125" y="4495800"/>
            <a:ext cx="11939752"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alibri" panose="020F0502020204030204" pitchFamily="34" charset="0"/>
              <a:buChar char="•"/>
              <a:defRPr sz="2400" kern="1200">
                <a:solidFill>
                  <a:srgbClr val="000090"/>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Font typeface="Wingdings" pitchFamily="2" charset="2"/>
              <a:buChar char="§"/>
              <a:defRPr sz="2000" kern="1200">
                <a:solidFill>
                  <a:schemeClr val="tx1"/>
                </a:solidFill>
                <a:latin typeface="+mn-lt"/>
                <a:ea typeface="MS PGothic" pitchFamily="34" charset="-128"/>
                <a:cs typeface="MS PGothic" charset="0"/>
              </a:defRPr>
            </a:lvl2pPr>
            <a:lvl3pPr marL="1257300" indent="-342900" algn="l" rtl="0" eaLnBrk="0" fontAlgn="base" hangingPunct="0">
              <a:spcBef>
                <a:spcPct val="20000"/>
              </a:spcBef>
              <a:spcAft>
                <a:spcPct val="0"/>
              </a:spcAft>
              <a:buFont typeface="Courier New" pitchFamily="49" charset="0"/>
              <a:buChar char="o"/>
              <a:defRPr sz="1600" kern="1200">
                <a:solidFill>
                  <a:srgbClr val="EB641B"/>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1600" kern="1200">
                <a:solidFill>
                  <a:srgbClr val="7D3C4A"/>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sz="1600" dirty="0"/>
              <a:t>Two countries (AT, NL) aren't yet committed to a preferred option. One country (NL) suggests a feasibility study for at least one alternative to the FCC-ee.</a:t>
            </a:r>
          </a:p>
          <a:p>
            <a:pPr lvl="1"/>
            <a:r>
              <a:rPr lang="en-US" sz="1600" dirty="0"/>
              <a:t>A muon collider would be the top alternative for one country (GR), and an option for later consideration for two others (RS, NO). For other countries, it's seen as interesting but not yet ready.</a:t>
            </a:r>
          </a:p>
          <a:p>
            <a:pPr lvl="1"/>
            <a:r>
              <a:rPr lang="en-US" sz="1600" dirty="0"/>
              <a:t>Six countries (BE, DE, FR, NL, SE, UK) support the </a:t>
            </a:r>
            <a:r>
              <a:rPr lang="en-US" sz="1600" dirty="0" err="1"/>
              <a:t>LHeC</a:t>
            </a:r>
            <a:r>
              <a:rPr lang="en-US" sz="1600" dirty="0"/>
              <a:t>, mostly as an intermediate project. </a:t>
            </a:r>
          </a:p>
          <a:p>
            <a:pPr lvl="1"/>
            <a:r>
              <a:rPr lang="en-US" sz="1600" dirty="0"/>
              <a:t>Hadron collider options are also mentioned by five other countries (DE, IT, RS, GR, UK). One country (RO) brings up a lower energy hadron collider with an ep collision option.</a:t>
            </a:r>
          </a:p>
          <a:p>
            <a:pPr marL="0" indent="0">
              <a:buNone/>
            </a:pPr>
            <a:endParaRPr lang="en-US" sz="3200" dirty="0">
              <a:highlight>
                <a:srgbClr val="FFFF00"/>
              </a:highlight>
            </a:endParaRPr>
          </a:p>
        </p:txBody>
      </p:sp>
      <p:sp>
        <p:nvSpPr>
          <p:cNvPr id="3" name="TextBox 2">
            <a:extLst>
              <a:ext uri="{FF2B5EF4-FFF2-40B4-BE49-F238E27FC236}">
                <a16:creationId xmlns:a16="http://schemas.microsoft.com/office/drawing/2014/main" id="{FD15DD8A-429B-B0C7-57AC-BBD3080395E8}"/>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sp>
        <p:nvSpPr>
          <p:cNvPr id="7" name="TextBox 6">
            <a:hlinkClick r:id="rId3" action="ppaction://hlinksldjump"/>
            <a:extLst>
              <a:ext uri="{FF2B5EF4-FFF2-40B4-BE49-F238E27FC236}">
                <a16:creationId xmlns:a16="http://schemas.microsoft.com/office/drawing/2014/main" id="{41C411D8-F95E-7F72-A602-669C805B4C1E}"/>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41691708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D3D73-F051-D6BB-4D02-9748C7691C8C}"/>
              </a:ext>
            </a:extLst>
          </p:cNvPr>
          <p:cNvSpPr>
            <a:spLocks noGrp="1"/>
          </p:cNvSpPr>
          <p:nvPr>
            <p:ph type="title"/>
          </p:nvPr>
        </p:nvSpPr>
        <p:spPr/>
        <p:txBody>
          <a:bodyPr/>
          <a:lstStyle/>
          <a:p>
            <a:r>
              <a:rPr lang="en-US" dirty="0"/>
              <a:t>ESG Working Group 1 – (f)</a:t>
            </a:r>
          </a:p>
        </p:txBody>
      </p:sp>
      <p:sp>
        <p:nvSpPr>
          <p:cNvPr id="3" name="Content Placeholder 2">
            <a:extLst>
              <a:ext uri="{FF2B5EF4-FFF2-40B4-BE49-F238E27FC236}">
                <a16:creationId xmlns:a16="http://schemas.microsoft.com/office/drawing/2014/main" id="{49347636-A302-7D8E-941F-A870D0B009D6}"/>
              </a:ext>
            </a:extLst>
          </p:cNvPr>
          <p:cNvSpPr>
            <a:spLocks noGrp="1"/>
          </p:cNvSpPr>
          <p:nvPr>
            <p:ph idx="1"/>
          </p:nvPr>
        </p:nvSpPr>
        <p:spPr/>
        <p:txBody>
          <a:bodyPr/>
          <a:lstStyle/>
          <a:p>
            <a:r>
              <a:rPr lang="en-US" dirty="0"/>
              <a:t>(f) What are the most important elements in the response to (e)? Details</a:t>
            </a:r>
          </a:p>
          <a:p>
            <a:pPr lvl="1"/>
            <a:r>
              <a:rPr lang="en-US" dirty="0"/>
              <a:t>More nuanced, as you can see below, but includes:</a:t>
            </a:r>
          </a:p>
          <a:p>
            <a:pPr lvl="2"/>
            <a:r>
              <a:rPr lang="en-US" dirty="0"/>
              <a:t>Physics potential; Financial and Human resources/cost/affordability; Timing; Long-term perspective / Maintaining CERN’s role; Careers and Training; International developments; Sustainability</a:t>
            </a:r>
          </a:p>
        </p:txBody>
      </p:sp>
      <p:sp>
        <p:nvSpPr>
          <p:cNvPr id="4" name="Date Placeholder 3">
            <a:extLst>
              <a:ext uri="{FF2B5EF4-FFF2-40B4-BE49-F238E27FC236}">
                <a16:creationId xmlns:a16="http://schemas.microsoft.com/office/drawing/2014/main" id="{35812A12-110F-04C7-84CD-C22E68B96A3B}"/>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5B1DD05D-ED49-4AFB-4529-E23CABC683B0}"/>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7672F0A6-B647-41C6-81E9-9B0E618D8AB7}"/>
              </a:ext>
            </a:extLst>
          </p:cNvPr>
          <p:cNvSpPr>
            <a:spLocks noGrp="1"/>
          </p:cNvSpPr>
          <p:nvPr>
            <p:ph type="sldNum" sz="quarter" idx="12"/>
          </p:nvPr>
        </p:nvSpPr>
        <p:spPr/>
        <p:txBody>
          <a:bodyPr/>
          <a:lstStyle/>
          <a:p>
            <a:fld id="{45998CA1-9168-4BC8-9DFE-73B2EA9CCF4C}" type="slidenum">
              <a:rPr lang="en-US" altLang="en-US" smtClean="0"/>
              <a:pPr/>
              <a:t>41</a:t>
            </a:fld>
            <a:endParaRPr lang="en-US" altLang="en-US"/>
          </a:p>
        </p:txBody>
      </p:sp>
      <p:pic>
        <p:nvPicPr>
          <p:cNvPr id="8" name="Picture 7">
            <a:extLst>
              <a:ext uri="{FF2B5EF4-FFF2-40B4-BE49-F238E27FC236}">
                <a16:creationId xmlns:a16="http://schemas.microsoft.com/office/drawing/2014/main" id="{E936EFBF-8574-DEFE-610C-35D3FCC3C0AC}"/>
              </a:ext>
            </a:extLst>
          </p:cNvPr>
          <p:cNvPicPr>
            <a:picLocks noChangeAspect="1"/>
          </p:cNvPicPr>
          <p:nvPr/>
        </p:nvPicPr>
        <p:blipFill>
          <a:blip r:embed="rId2"/>
          <a:stretch>
            <a:fillRect/>
          </a:stretch>
        </p:blipFill>
        <p:spPr>
          <a:xfrm>
            <a:off x="113268" y="3305851"/>
            <a:ext cx="5980854" cy="3110715"/>
          </a:xfrm>
          <a:prstGeom prst="rect">
            <a:avLst/>
          </a:prstGeom>
        </p:spPr>
      </p:pic>
      <p:pic>
        <p:nvPicPr>
          <p:cNvPr id="10" name="Picture 9">
            <a:extLst>
              <a:ext uri="{FF2B5EF4-FFF2-40B4-BE49-F238E27FC236}">
                <a16:creationId xmlns:a16="http://schemas.microsoft.com/office/drawing/2014/main" id="{7299D5A9-ACA1-C227-C5E8-14211AD818FF}"/>
              </a:ext>
            </a:extLst>
          </p:cNvPr>
          <p:cNvPicPr>
            <a:picLocks noChangeAspect="1"/>
          </p:cNvPicPr>
          <p:nvPr/>
        </p:nvPicPr>
        <p:blipFill>
          <a:blip r:embed="rId3"/>
          <a:stretch>
            <a:fillRect/>
          </a:stretch>
        </p:blipFill>
        <p:spPr>
          <a:xfrm>
            <a:off x="6188096" y="3429000"/>
            <a:ext cx="5813803" cy="2159876"/>
          </a:xfrm>
          <a:prstGeom prst="rect">
            <a:avLst/>
          </a:prstGeom>
        </p:spPr>
      </p:pic>
      <p:sp>
        <p:nvSpPr>
          <p:cNvPr id="7" name="TextBox 6">
            <a:extLst>
              <a:ext uri="{FF2B5EF4-FFF2-40B4-BE49-F238E27FC236}">
                <a16:creationId xmlns:a16="http://schemas.microsoft.com/office/drawing/2014/main" id="{27A4011A-1D3D-F0A6-E709-080887667967}"/>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sp>
        <p:nvSpPr>
          <p:cNvPr id="9" name="TextBox 8">
            <a:hlinkClick r:id="rId4" action="ppaction://hlinksldjump"/>
            <a:extLst>
              <a:ext uri="{FF2B5EF4-FFF2-40B4-BE49-F238E27FC236}">
                <a16:creationId xmlns:a16="http://schemas.microsoft.com/office/drawing/2014/main" id="{AB42FA18-AD9B-9624-10B1-0BC280B98EAE}"/>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24694618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41B98-6C0F-45A9-7704-A917981F2C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D03AE0-F123-5E95-A0F7-F369D9355E00}"/>
              </a:ext>
            </a:extLst>
          </p:cNvPr>
          <p:cNvSpPr>
            <a:spLocks noGrp="1"/>
          </p:cNvSpPr>
          <p:nvPr>
            <p:ph type="title"/>
          </p:nvPr>
        </p:nvSpPr>
        <p:spPr/>
        <p:txBody>
          <a:bodyPr/>
          <a:lstStyle/>
          <a:p>
            <a:r>
              <a:rPr lang="en-US" dirty="0"/>
              <a:t>ESG Working Group 3</a:t>
            </a:r>
          </a:p>
        </p:txBody>
      </p:sp>
      <p:sp>
        <p:nvSpPr>
          <p:cNvPr id="3" name="Content Placeholder 2">
            <a:extLst>
              <a:ext uri="{FF2B5EF4-FFF2-40B4-BE49-F238E27FC236}">
                <a16:creationId xmlns:a16="http://schemas.microsoft.com/office/drawing/2014/main" id="{E1A63476-D713-0CF2-F3E0-C81BF1EC5D27}"/>
              </a:ext>
            </a:extLst>
          </p:cNvPr>
          <p:cNvSpPr>
            <a:spLocks noGrp="1"/>
          </p:cNvSpPr>
          <p:nvPr>
            <p:ph idx="1"/>
          </p:nvPr>
        </p:nvSpPr>
        <p:spPr>
          <a:xfrm>
            <a:off x="1" y="1066802"/>
            <a:ext cx="12017828" cy="3336150"/>
          </a:xfrm>
        </p:spPr>
        <p:txBody>
          <a:bodyPr/>
          <a:lstStyle/>
          <a:p>
            <a:r>
              <a:rPr lang="en-US" dirty="0">
                <a:hlinkClick r:id="rId2"/>
              </a:rPr>
              <a:t>Role of national labs, strategy implementation </a:t>
            </a:r>
            <a:r>
              <a:rPr lang="en-US" dirty="0"/>
              <a:t>(Achille </a:t>
            </a:r>
            <a:r>
              <a:rPr lang="en-US" dirty="0" err="1"/>
              <a:t>Stocchi</a:t>
            </a:r>
            <a:r>
              <a:rPr lang="en-US" dirty="0"/>
              <a:t>, WG3)</a:t>
            </a:r>
          </a:p>
          <a:p>
            <a:pPr lvl="1"/>
            <a:r>
              <a:rPr lang="en-US" sz="1800" dirty="0"/>
              <a:t>ESPPU 2020 recs: </a:t>
            </a:r>
          </a:p>
          <a:p>
            <a:pPr lvl="2"/>
            <a:r>
              <a:rPr lang="en-US" sz="1400" dirty="0"/>
              <a:t>The definition and the execution of the Accelerator Roadmap under the responsibility of the LDG</a:t>
            </a:r>
          </a:p>
          <a:p>
            <a:pPr lvl="2"/>
            <a:r>
              <a:rPr lang="en-US" sz="1400" dirty="0"/>
              <a:t>The creation of the DRD groups under the responsibility of the ECFA</a:t>
            </a:r>
          </a:p>
          <a:p>
            <a:pPr lvl="1"/>
            <a:r>
              <a:rPr lang="en-US" sz="1800" dirty="0">
                <a:highlight>
                  <a:srgbClr val="FFFF00"/>
                </a:highlight>
              </a:rPr>
              <a:t>11 Large Particle Physics Laboratories (LPPL) – grouped in the Large Particle Physics Laboratory Directors Group (LDG)</a:t>
            </a:r>
          </a:p>
          <a:p>
            <a:pPr lvl="2"/>
            <a:r>
              <a:rPr lang="en-US" sz="1400" dirty="0"/>
              <a:t>CIEMAT, DESY, Daresbury, IJCLAB, IRFU, LNF, LNGS, </a:t>
            </a:r>
            <a:r>
              <a:rPr lang="en-US" sz="1400" dirty="0" err="1"/>
              <a:t>Nikhef</a:t>
            </a:r>
            <a:r>
              <a:rPr lang="en-US" sz="1400" dirty="0"/>
              <a:t>, PSI, RAL  and CERN</a:t>
            </a:r>
          </a:p>
          <a:p>
            <a:pPr lvl="1"/>
            <a:r>
              <a:rPr lang="en-US" sz="1800" dirty="0"/>
              <a:t>Provided many examples of LPPL strengths… and possible improvements captured in WG3 master plan</a:t>
            </a:r>
          </a:p>
          <a:p>
            <a:pPr lvl="2"/>
            <a:r>
              <a:rPr lang="en-US" sz="1400" dirty="0"/>
              <a:t>Expanding global accelerator R&amp;D</a:t>
            </a:r>
          </a:p>
          <a:p>
            <a:pPr lvl="2"/>
            <a:r>
              <a:rPr lang="en-US" sz="1400" dirty="0"/>
              <a:t>Fostering collaborations for a next generation </a:t>
            </a:r>
          </a:p>
          <a:p>
            <a:pPr marL="914400" lvl="2" indent="0">
              <a:buNone/>
            </a:pPr>
            <a:r>
              <a:rPr lang="en-US" sz="1400" dirty="0"/>
              <a:t>         collider facility</a:t>
            </a:r>
          </a:p>
          <a:p>
            <a:pPr lvl="2"/>
            <a:r>
              <a:rPr lang="en-US" sz="1400" dirty="0" err="1"/>
              <a:t>Strenthening</a:t>
            </a:r>
            <a:r>
              <a:rPr lang="en-US" sz="1400" dirty="0"/>
              <a:t> the diversity of the physics </a:t>
            </a:r>
            <a:r>
              <a:rPr lang="en-US" sz="1400" dirty="0" err="1"/>
              <a:t>programme</a:t>
            </a:r>
            <a:endParaRPr lang="en-US" sz="1400" dirty="0"/>
          </a:p>
          <a:p>
            <a:pPr lvl="2"/>
            <a:r>
              <a:rPr lang="en-US" sz="1400" dirty="0"/>
              <a:t>Enhancing detector R&amp;D and infrastructure</a:t>
            </a:r>
          </a:p>
        </p:txBody>
      </p:sp>
      <p:sp>
        <p:nvSpPr>
          <p:cNvPr id="4" name="Date Placeholder 3">
            <a:extLst>
              <a:ext uri="{FF2B5EF4-FFF2-40B4-BE49-F238E27FC236}">
                <a16:creationId xmlns:a16="http://schemas.microsoft.com/office/drawing/2014/main" id="{1F607CC6-1267-A8CB-4A5F-B6FCC523CB1C}"/>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6F5812B7-4490-082F-7B49-015E7053F7B1}"/>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A1692EED-E033-16F5-A276-47AE521DAE31}"/>
              </a:ext>
            </a:extLst>
          </p:cNvPr>
          <p:cNvSpPr>
            <a:spLocks noGrp="1"/>
          </p:cNvSpPr>
          <p:nvPr>
            <p:ph type="sldNum" sz="quarter" idx="12"/>
          </p:nvPr>
        </p:nvSpPr>
        <p:spPr/>
        <p:txBody>
          <a:bodyPr/>
          <a:lstStyle/>
          <a:p>
            <a:fld id="{45998CA1-9168-4BC8-9DFE-73B2EA9CCF4C}" type="slidenum">
              <a:rPr lang="en-US" altLang="en-US" smtClean="0"/>
              <a:pPr/>
              <a:t>42</a:t>
            </a:fld>
            <a:endParaRPr lang="en-US" altLang="en-US"/>
          </a:p>
        </p:txBody>
      </p:sp>
      <p:sp>
        <p:nvSpPr>
          <p:cNvPr id="7" name="TextBox 6">
            <a:extLst>
              <a:ext uri="{FF2B5EF4-FFF2-40B4-BE49-F238E27FC236}">
                <a16:creationId xmlns:a16="http://schemas.microsoft.com/office/drawing/2014/main" id="{9A81A4BD-6027-C1B1-0F16-75CA94D665B3}"/>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pic>
        <p:nvPicPr>
          <p:cNvPr id="9" name="Picture 8">
            <a:extLst>
              <a:ext uri="{FF2B5EF4-FFF2-40B4-BE49-F238E27FC236}">
                <a16:creationId xmlns:a16="http://schemas.microsoft.com/office/drawing/2014/main" id="{449B6776-4DB7-9DA8-C5E9-089CAB976E25}"/>
              </a:ext>
            </a:extLst>
          </p:cNvPr>
          <p:cNvPicPr>
            <a:picLocks noChangeAspect="1"/>
          </p:cNvPicPr>
          <p:nvPr/>
        </p:nvPicPr>
        <p:blipFill>
          <a:blip r:embed="rId3"/>
          <a:stretch>
            <a:fillRect/>
          </a:stretch>
        </p:blipFill>
        <p:spPr>
          <a:xfrm>
            <a:off x="5309668" y="3280777"/>
            <a:ext cx="6596962" cy="3348624"/>
          </a:xfrm>
          <a:prstGeom prst="rect">
            <a:avLst/>
          </a:prstGeom>
        </p:spPr>
      </p:pic>
      <p:pic>
        <p:nvPicPr>
          <p:cNvPr id="11" name="Picture 10">
            <a:extLst>
              <a:ext uri="{FF2B5EF4-FFF2-40B4-BE49-F238E27FC236}">
                <a16:creationId xmlns:a16="http://schemas.microsoft.com/office/drawing/2014/main" id="{27D79C70-9042-6BFB-B9C2-47E950989B87}"/>
              </a:ext>
            </a:extLst>
          </p:cNvPr>
          <p:cNvPicPr>
            <a:picLocks noChangeAspect="1"/>
          </p:cNvPicPr>
          <p:nvPr/>
        </p:nvPicPr>
        <p:blipFill>
          <a:blip r:embed="rId4"/>
          <a:stretch>
            <a:fillRect/>
          </a:stretch>
        </p:blipFill>
        <p:spPr>
          <a:xfrm rot="5400000">
            <a:off x="2766294" y="4047244"/>
            <a:ext cx="1720938" cy="3143412"/>
          </a:xfrm>
          <a:prstGeom prst="rect">
            <a:avLst/>
          </a:prstGeom>
        </p:spPr>
      </p:pic>
      <p:sp>
        <p:nvSpPr>
          <p:cNvPr id="8" name="TextBox 7">
            <a:hlinkClick r:id="rId5" action="ppaction://hlinksldjump"/>
            <a:extLst>
              <a:ext uri="{FF2B5EF4-FFF2-40B4-BE49-F238E27FC236}">
                <a16:creationId xmlns:a16="http://schemas.microsoft.com/office/drawing/2014/main" id="{C4648375-7954-7D90-70A0-79D86D5D359C}"/>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24736037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EB61FF-449A-97CC-A2E7-A538504ECF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3413BD-0EB3-B1DC-045A-900C293C6C6E}"/>
              </a:ext>
            </a:extLst>
          </p:cNvPr>
          <p:cNvSpPr>
            <a:spLocks noGrp="1"/>
          </p:cNvSpPr>
          <p:nvPr>
            <p:ph type="title"/>
          </p:nvPr>
        </p:nvSpPr>
        <p:spPr>
          <a:xfrm>
            <a:off x="1805748" y="1920"/>
            <a:ext cx="8737600" cy="838200"/>
          </a:xfrm>
        </p:spPr>
        <p:txBody>
          <a:bodyPr/>
          <a:lstStyle/>
          <a:p>
            <a:r>
              <a:rPr lang="en-US" dirty="0"/>
              <a:t>ESG Working Group 4</a:t>
            </a:r>
          </a:p>
        </p:txBody>
      </p:sp>
      <p:sp>
        <p:nvSpPr>
          <p:cNvPr id="3" name="Content Placeholder 2">
            <a:extLst>
              <a:ext uri="{FF2B5EF4-FFF2-40B4-BE49-F238E27FC236}">
                <a16:creationId xmlns:a16="http://schemas.microsoft.com/office/drawing/2014/main" id="{59E53A86-191E-7A13-616B-BDEE2F444BE0}"/>
              </a:ext>
            </a:extLst>
          </p:cNvPr>
          <p:cNvSpPr>
            <a:spLocks noGrp="1"/>
          </p:cNvSpPr>
          <p:nvPr>
            <p:ph idx="1"/>
          </p:nvPr>
        </p:nvSpPr>
        <p:spPr>
          <a:xfrm>
            <a:off x="0" y="840120"/>
            <a:ext cx="12125405" cy="5728956"/>
          </a:xfrm>
        </p:spPr>
        <p:txBody>
          <a:bodyPr/>
          <a:lstStyle/>
          <a:p>
            <a:r>
              <a:rPr lang="en-US" sz="2000" dirty="0">
                <a:hlinkClick r:id="rId2"/>
              </a:rPr>
              <a:t>Relations with other fields of physics</a:t>
            </a:r>
            <a:r>
              <a:rPr lang="en-US" sz="2000" dirty="0"/>
              <a:t> (Marek </a:t>
            </a:r>
            <a:r>
              <a:rPr lang="en-US" sz="2000" dirty="0" err="1"/>
              <a:t>Karliner</a:t>
            </a:r>
            <a:r>
              <a:rPr lang="en-US" sz="2000" dirty="0"/>
              <a:t>, WG4)</a:t>
            </a:r>
          </a:p>
          <a:p>
            <a:pPr lvl="1"/>
            <a:r>
              <a:rPr lang="en-US" sz="1800" dirty="0"/>
              <a:t>Received ESPP inputs from member states on additional activities CERN should consider in: nuclear (NP); </a:t>
            </a:r>
            <a:r>
              <a:rPr lang="en-US" sz="1800" dirty="0" err="1"/>
              <a:t>astroparticle</a:t>
            </a:r>
            <a:r>
              <a:rPr lang="en-US" sz="1800" dirty="0"/>
              <a:t> (AP); medical (MP)</a:t>
            </a:r>
          </a:p>
          <a:p>
            <a:pPr lvl="2"/>
            <a:r>
              <a:rPr lang="en-US" sz="1400" dirty="0"/>
              <a:t>GW, DM</a:t>
            </a:r>
            <a:r>
              <a:rPr lang="en-US" dirty="0"/>
              <a:t>, </a:t>
            </a:r>
            <a:r>
              <a:rPr lang="en-US" sz="2000" dirty="0">
                <a:sym typeface="Symbol" panose="05050102010706020507" pitchFamily="18" charset="2"/>
              </a:rPr>
              <a:t></a:t>
            </a:r>
            <a:r>
              <a:rPr lang="en-US" dirty="0"/>
              <a:t>, </a:t>
            </a:r>
            <a:r>
              <a:rPr lang="en-US" sz="1400" dirty="0"/>
              <a:t>cosmic rays, </a:t>
            </a:r>
            <a:r>
              <a:rPr lang="el-GR" sz="1400" dirty="0"/>
              <a:t>γ</a:t>
            </a:r>
            <a:r>
              <a:rPr lang="en-US" sz="1400" dirty="0"/>
              <a:t> factory, synergies with EIC, storage of very large data sets, improve PET sensitivity via quantum entanglement</a:t>
            </a:r>
          </a:p>
          <a:p>
            <a:pPr lvl="1"/>
            <a:r>
              <a:rPr lang="en-US" sz="1800" dirty="0"/>
              <a:t>Summary of </a:t>
            </a:r>
            <a:r>
              <a:rPr lang="en-US" sz="1800" u="sng" dirty="0"/>
              <a:t>many</a:t>
            </a:r>
            <a:r>
              <a:rPr lang="en-US" sz="1800" dirty="0"/>
              <a:t> member state (MS) inputs</a:t>
            </a:r>
          </a:p>
          <a:p>
            <a:pPr lvl="2"/>
            <a:r>
              <a:rPr lang="en-US" sz="1400" dirty="0"/>
              <a:t>Need to balance these proposals vs. already stretched resources and focus on core business of CERN, i.e. collider physics &amp; maintain non-collider program in PP</a:t>
            </a:r>
          </a:p>
          <a:p>
            <a:pPr lvl="2"/>
            <a:r>
              <a:rPr lang="en-US" sz="1400" dirty="0"/>
              <a:t>CERN should maintain involvement in exp. NP &amp; AP at current level</a:t>
            </a:r>
          </a:p>
          <a:p>
            <a:pPr lvl="1"/>
            <a:r>
              <a:rPr lang="en-US" sz="1800" dirty="0"/>
              <a:t>Summary of </a:t>
            </a:r>
            <a:r>
              <a:rPr lang="en-US" sz="1800" u="sng" dirty="0"/>
              <a:t>some</a:t>
            </a:r>
            <a:r>
              <a:rPr lang="en-US" sz="1800" dirty="0"/>
              <a:t> MS inputs</a:t>
            </a:r>
          </a:p>
          <a:p>
            <a:pPr lvl="2"/>
            <a:r>
              <a:rPr lang="en-US" sz="1400" dirty="0"/>
              <a:t>enhance engagement in AP via </a:t>
            </a:r>
            <a:r>
              <a:rPr lang="el-GR" sz="1400" dirty="0">
                <a:sym typeface="Symbol" panose="05050102010706020507" pitchFamily="18" charset="2"/>
              </a:rPr>
              <a:t></a:t>
            </a:r>
            <a:r>
              <a:rPr lang="el-GR" sz="1400" dirty="0"/>
              <a:t>-</a:t>
            </a:r>
            <a:r>
              <a:rPr lang="en-US" sz="1400" dirty="0"/>
              <a:t>like platform</a:t>
            </a:r>
          </a:p>
          <a:p>
            <a:pPr lvl="2"/>
            <a:r>
              <a:rPr lang="en-US" sz="1400" dirty="0"/>
              <a:t>some others: cryogenics platform, NP, MP...</a:t>
            </a:r>
          </a:p>
          <a:p>
            <a:pPr lvl="1"/>
            <a:r>
              <a:rPr lang="en-US" sz="1800" dirty="0">
                <a:highlight>
                  <a:srgbClr val="FFFF00"/>
                </a:highlight>
              </a:rPr>
              <a:t>Consensus (based on majority on national inputs including APECC &amp; </a:t>
            </a:r>
            <a:r>
              <a:rPr lang="en-US" sz="1800" dirty="0" err="1">
                <a:highlight>
                  <a:srgbClr val="FFFF00"/>
                </a:highlight>
              </a:rPr>
              <a:t>NuPECC</a:t>
            </a:r>
            <a:endParaRPr lang="en-US" sz="1800" dirty="0">
              <a:highlight>
                <a:srgbClr val="FFFF00"/>
              </a:highlight>
            </a:endParaRPr>
          </a:p>
          <a:p>
            <a:pPr lvl="2"/>
            <a:r>
              <a:rPr lang="en-US" sz="1400" dirty="0">
                <a:highlight>
                  <a:srgbClr val="FFFF00"/>
                </a:highlight>
              </a:rPr>
              <a:t>existing non-collider experiments at CERN should be supported, as long as they do not take too many resources away, but CERN should not engage in additional non-particle physics experimental and/or hardware activities, unless they have a significant added value for its main mission, to carry out accelerator-based research, as specified by the CERN Convention</a:t>
            </a:r>
          </a:p>
          <a:p>
            <a:pPr lvl="1"/>
            <a:r>
              <a:rPr lang="en-US" sz="1800" dirty="0"/>
              <a:t>CERN Theory (TH)</a:t>
            </a:r>
          </a:p>
          <a:p>
            <a:pPr lvl="2"/>
            <a:r>
              <a:rPr lang="en-US" sz="1400" dirty="0"/>
              <a:t>support of CERN experimental activity</a:t>
            </a:r>
          </a:p>
          <a:p>
            <a:pPr lvl="2"/>
            <a:r>
              <a:rPr lang="en-US" sz="1400" dirty="0"/>
              <a:t>attract the brightest TH talents, maintain leading position in TH HEP worldwide</a:t>
            </a:r>
          </a:p>
          <a:p>
            <a:pPr lvl="2"/>
            <a:r>
              <a:rPr lang="en-US" sz="1400" dirty="0"/>
              <a:t>many areas of NP &amp; AP potentially of central importance to HEP</a:t>
            </a:r>
          </a:p>
          <a:p>
            <a:pPr lvl="1"/>
            <a:r>
              <a:rPr lang="en-US" sz="1800" dirty="0"/>
              <a:t>Must support </a:t>
            </a:r>
            <a:r>
              <a:rPr lang="en-US" sz="1800" dirty="0" err="1"/>
              <a:t>iNSPIRE</a:t>
            </a:r>
            <a:r>
              <a:rPr lang="en-US" sz="1800" dirty="0"/>
              <a:t> HEP database</a:t>
            </a:r>
          </a:p>
          <a:p>
            <a:pPr lvl="1"/>
            <a:endParaRPr lang="en-US" sz="1800" dirty="0"/>
          </a:p>
          <a:p>
            <a:pPr lvl="2"/>
            <a:endParaRPr lang="en-US" sz="1400" dirty="0"/>
          </a:p>
          <a:p>
            <a:endParaRPr lang="en-US" dirty="0"/>
          </a:p>
        </p:txBody>
      </p:sp>
      <p:sp>
        <p:nvSpPr>
          <p:cNvPr id="4" name="Date Placeholder 3">
            <a:extLst>
              <a:ext uri="{FF2B5EF4-FFF2-40B4-BE49-F238E27FC236}">
                <a16:creationId xmlns:a16="http://schemas.microsoft.com/office/drawing/2014/main" id="{524BEC19-F96B-4680-C664-9A49311FF2EB}"/>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4015FCF5-6A18-47EA-4AF6-1E9C06B78E76}"/>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65AE4160-6D8D-A11A-58C2-AE3086E122E7}"/>
              </a:ext>
            </a:extLst>
          </p:cNvPr>
          <p:cNvSpPr>
            <a:spLocks noGrp="1"/>
          </p:cNvSpPr>
          <p:nvPr>
            <p:ph type="sldNum" sz="quarter" idx="12"/>
          </p:nvPr>
        </p:nvSpPr>
        <p:spPr/>
        <p:txBody>
          <a:bodyPr/>
          <a:lstStyle/>
          <a:p>
            <a:fld id="{45998CA1-9168-4BC8-9DFE-73B2EA9CCF4C}" type="slidenum">
              <a:rPr lang="en-US" altLang="en-US" smtClean="0"/>
              <a:pPr/>
              <a:t>43</a:t>
            </a:fld>
            <a:endParaRPr lang="en-US" altLang="en-US"/>
          </a:p>
        </p:txBody>
      </p:sp>
      <p:sp>
        <p:nvSpPr>
          <p:cNvPr id="7" name="TextBox 6">
            <a:extLst>
              <a:ext uri="{FF2B5EF4-FFF2-40B4-BE49-F238E27FC236}">
                <a16:creationId xmlns:a16="http://schemas.microsoft.com/office/drawing/2014/main" id="{72401D0C-05DA-26C8-91FE-38C61A89C4EC}"/>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sp>
        <p:nvSpPr>
          <p:cNvPr id="8" name="TextBox 7">
            <a:hlinkClick r:id="rId3" action="ppaction://hlinksldjump"/>
            <a:extLst>
              <a:ext uri="{FF2B5EF4-FFF2-40B4-BE49-F238E27FC236}">
                <a16:creationId xmlns:a16="http://schemas.microsoft.com/office/drawing/2014/main" id="{44C76D52-90AE-DE7A-C626-9BAB6049BA0B}"/>
              </a:ext>
            </a:extLst>
          </p:cNvPr>
          <p:cNvSpPr txBox="1"/>
          <p:nvPr/>
        </p:nvSpPr>
        <p:spPr>
          <a:xfrm>
            <a:off x="270334" y="244162"/>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13882108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D71E1-8608-3E42-B94A-09FDDCB78D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8EE1B8-1E8F-465D-4436-7266AF9FA603}"/>
              </a:ext>
            </a:extLst>
          </p:cNvPr>
          <p:cNvSpPr>
            <a:spLocks noGrp="1"/>
          </p:cNvSpPr>
          <p:nvPr>
            <p:ph type="title"/>
          </p:nvPr>
        </p:nvSpPr>
        <p:spPr/>
        <p:txBody>
          <a:bodyPr/>
          <a:lstStyle/>
          <a:p>
            <a:r>
              <a:rPr lang="en-US" dirty="0"/>
              <a:t>ESG Working Group 5</a:t>
            </a:r>
          </a:p>
        </p:txBody>
      </p:sp>
      <p:sp>
        <p:nvSpPr>
          <p:cNvPr id="3" name="Content Placeholder 2">
            <a:extLst>
              <a:ext uri="{FF2B5EF4-FFF2-40B4-BE49-F238E27FC236}">
                <a16:creationId xmlns:a16="http://schemas.microsoft.com/office/drawing/2014/main" id="{26C1A6BA-3891-6A59-6368-0377D9EF55F1}"/>
              </a:ext>
            </a:extLst>
          </p:cNvPr>
          <p:cNvSpPr>
            <a:spLocks noGrp="1"/>
          </p:cNvSpPr>
          <p:nvPr>
            <p:ph idx="1"/>
          </p:nvPr>
        </p:nvSpPr>
        <p:spPr>
          <a:xfrm>
            <a:off x="138313" y="1066801"/>
            <a:ext cx="11994775" cy="5257800"/>
          </a:xfrm>
        </p:spPr>
        <p:txBody>
          <a:bodyPr/>
          <a:lstStyle/>
          <a:p>
            <a:r>
              <a:rPr lang="en-US" sz="1600" dirty="0">
                <a:hlinkClick r:id="rId2"/>
              </a:rPr>
              <a:t>Sustainability &amp; Environmental Protection</a:t>
            </a:r>
            <a:r>
              <a:rPr lang="en-US" sz="1600" dirty="0"/>
              <a:t> (Tadeusz Lesiak, WG5)</a:t>
            </a:r>
          </a:p>
          <a:p>
            <a:pPr lvl="1"/>
            <a:r>
              <a:rPr lang="en-US" sz="1400" dirty="0">
                <a:highlight>
                  <a:srgbClr val="FFFF00"/>
                </a:highlight>
              </a:rPr>
              <a:t>Sustainability assessment based on analysis of 3 aspects – society, economy and environment</a:t>
            </a:r>
          </a:p>
          <a:p>
            <a:pPr lvl="1"/>
            <a:r>
              <a:rPr lang="en-US" sz="1400" dirty="0"/>
              <a:t>Discusses issues for HEP accelerators, HEP detectors, HEP computing, HEP travel,…</a:t>
            </a:r>
          </a:p>
          <a:p>
            <a:pPr lvl="1"/>
            <a:r>
              <a:rPr lang="en-US" sz="1400" dirty="0"/>
              <a:t>The WG welcomes and underlines many good examples of R&amp;D efforts of HEP community revolving around  technological advances (accelerators, detectors, computing…) towards mitigating CO2 emissions as much as possible; these efforts should be continued and strengthened</a:t>
            </a:r>
          </a:p>
          <a:p>
            <a:pPr lvl="1"/>
            <a:r>
              <a:rPr lang="en-US" sz="1400" dirty="0">
                <a:highlight>
                  <a:srgbClr val="FFFF00"/>
                </a:highlight>
              </a:rPr>
              <a:t>The evaluation of future HEP projects should take into account principles of environmental sustainability</a:t>
            </a:r>
          </a:p>
          <a:p>
            <a:pPr lvl="1"/>
            <a:r>
              <a:rPr lang="en-US" sz="1400" dirty="0"/>
              <a:t>In particular, future projects need to compute the full Life Cycle Analysis (LCA) of all accelerator and detector components</a:t>
            </a:r>
          </a:p>
          <a:p>
            <a:pPr lvl="1"/>
            <a:r>
              <a:rPr lang="en-US" sz="1400" dirty="0"/>
              <a:t>The lab environmental reports/strategies should be periodic, public and envision ambitious emissions targets</a:t>
            </a:r>
          </a:p>
          <a:p>
            <a:pPr lvl="1"/>
            <a:r>
              <a:rPr lang="en-US" sz="1400" dirty="0"/>
              <a:t>CERN, with its global status and visibility, should seize the opportunity and be an international role model by achieving emissions reduction beyond its current targets, demonstrating our field's commitment; in particular, pursue active sustainability actions (buildings, heat reutilization…) with adequate funding</a:t>
            </a:r>
          </a:p>
          <a:p>
            <a:pPr lvl="1"/>
            <a:r>
              <a:rPr lang="en-US" sz="1400" dirty="0"/>
              <a:t>Laboratories and funding agencies should be proactive in encouraging and providing opportunities for their staff members to contribute to addressing and communicating the environmental crisis</a:t>
            </a:r>
          </a:p>
          <a:p>
            <a:pPr lvl="1"/>
            <a:r>
              <a:rPr lang="en-US" sz="1400" dirty="0">
                <a:highlight>
                  <a:srgbClr val="FFFF00"/>
                </a:highlight>
              </a:rPr>
              <a:t>The WG will consider the proposal of a „sustainability charter” that could be voluntarily included in institutions’ rules and regulations</a:t>
            </a:r>
          </a:p>
          <a:p>
            <a:pPr lvl="1"/>
            <a:r>
              <a:rPr lang="en-US" sz="1400" dirty="0"/>
              <a:t>HEP detectors: all efforts aimed at implementation of „eco” gases in our detectors and cooling systems, should be supported</a:t>
            </a:r>
          </a:p>
          <a:p>
            <a:pPr lvl="1"/>
            <a:r>
              <a:rPr lang="en-US" sz="1400" dirty="0"/>
              <a:t>HEP computing: sustainability should be integrated into hardware and software practices</a:t>
            </a:r>
          </a:p>
          <a:p>
            <a:pPr lvl="1"/>
            <a:r>
              <a:rPr lang="en-US" sz="1400" dirty="0"/>
              <a:t>We should enable and encourage environmentally friendly business travel, commuting, and methods of collaboration by reorganizing them in more environmentally friendly ways, while not neglecting the advantages of direct interactions between researchers</a:t>
            </a:r>
          </a:p>
          <a:p>
            <a:pPr lvl="1"/>
            <a:r>
              <a:rPr lang="en-US" sz="1400" dirty="0"/>
              <a:t>Enable and encourage practices that minimize food-related negative environmental impacts</a:t>
            </a:r>
          </a:p>
          <a:p>
            <a:pPr lvl="1"/>
            <a:r>
              <a:rPr lang="en-US" sz="1400" dirty="0"/>
              <a:t>Existing research sites be managed and future sites designed to enhance habitat diversity, halt local biodiversity loss, minimize water use, and encourage natural water cycles</a:t>
            </a:r>
          </a:p>
          <a:p>
            <a:pPr lvl="1"/>
            <a:endParaRPr lang="en-US" dirty="0"/>
          </a:p>
          <a:p>
            <a:pPr lvl="1"/>
            <a:endParaRPr lang="en-US" dirty="0"/>
          </a:p>
        </p:txBody>
      </p:sp>
      <p:sp>
        <p:nvSpPr>
          <p:cNvPr id="4" name="Date Placeholder 3">
            <a:extLst>
              <a:ext uri="{FF2B5EF4-FFF2-40B4-BE49-F238E27FC236}">
                <a16:creationId xmlns:a16="http://schemas.microsoft.com/office/drawing/2014/main" id="{A735A3E1-3927-BC2E-E8B3-59122C7AE2C2}"/>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EC5892C9-817A-D775-4A88-00CE525D0E91}"/>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362EC830-759F-B47E-468A-6D266E04F42D}"/>
              </a:ext>
            </a:extLst>
          </p:cNvPr>
          <p:cNvSpPr>
            <a:spLocks noGrp="1"/>
          </p:cNvSpPr>
          <p:nvPr>
            <p:ph type="sldNum" sz="quarter" idx="12"/>
          </p:nvPr>
        </p:nvSpPr>
        <p:spPr/>
        <p:txBody>
          <a:bodyPr/>
          <a:lstStyle/>
          <a:p>
            <a:fld id="{45998CA1-9168-4BC8-9DFE-73B2EA9CCF4C}" type="slidenum">
              <a:rPr lang="en-US" altLang="en-US" smtClean="0"/>
              <a:pPr/>
              <a:t>44</a:t>
            </a:fld>
            <a:endParaRPr lang="en-US" altLang="en-US"/>
          </a:p>
        </p:txBody>
      </p:sp>
      <p:sp>
        <p:nvSpPr>
          <p:cNvPr id="7" name="TextBox 6">
            <a:extLst>
              <a:ext uri="{FF2B5EF4-FFF2-40B4-BE49-F238E27FC236}">
                <a16:creationId xmlns:a16="http://schemas.microsoft.com/office/drawing/2014/main" id="{7AB42FF1-DF3E-3224-A15A-67CA4673C618}"/>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sp>
        <p:nvSpPr>
          <p:cNvPr id="8" name="TextBox 7">
            <a:hlinkClick r:id="rId3" action="ppaction://hlinksldjump"/>
            <a:extLst>
              <a:ext uri="{FF2B5EF4-FFF2-40B4-BE49-F238E27FC236}">
                <a16:creationId xmlns:a16="http://schemas.microsoft.com/office/drawing/2014/main" id="{52FB46A8-5559-10D8-A800-7F6B61B1ECB9}"/>
              </a:ext>
            </a:extLst>
          </p:cNvPr>
          <p:cNvSpPr txBox="1"/>
          <p:nvPr/>
        </p:nvSpPr>
        <p:spPr>
          <a:xfrm>
            <a:off x="270334" y="244162"/>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18382798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926D7F-BA1C-A5FC-C9D7-FD0B691516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1388E8-B96F-D4BD-2FA4-F26467591453}"/>
              </a:ext>
            </a:extLst>
          </p:cNvPr>
          <p:cNvSpPr>
            <a:spLocks noGrp="1"/>
          </p:cNvSpPr>
          <p:nvPr>
            <p:ph type="title"/>
          </p:nvPr>
        </p:nvSpPr>
        <p:spPr/>
        <p:txBody>
          <a:bodyPr/>
          <a:lstStyle/>
          <a:p>
            <a:r>
              <a:rPr lang="en-US" dirty="0"/>
              <a:t>ESG Working Group 6</a:t>
            </a:r>
          </a:p>
        </p:txBody>
      </p:sp>
      <p:sp>
        <p:nvSpPr>
          <p:cNvPr id="3" name="Content Placeholder 2">
            <a:extLst>
              <a:ext uri="{FF2B5EF4-FFF2-40B4-BE49-F238E27FC236}">
                <a16:creationId xmlns:a16="http://schemas.microsoft.com/office/drawing/2014/main" id="{0283015E-0ED9-89A1-0800-AF0AD557B8C5}"/>
              </a:ext>
            </a:extLst>
          </p:cNvPr>
          <p:cNvSpPr>
            <a:spLocks noGrp="1"/>
          </p:cNvSpPr>
          <p:nvPr>
            <p:ph idx="1"/>
          </p:nvPr>
        </p:nvSpPr>
        <p:spPr>
          <a:xfrm>
            <a:off x="609600" y="1209595"/>
            <a:ext cx="9863738" cy="4876800"/>
          </a:xfrm>
        </p:spPr>
        <p:txBody>
          <a:bodyPr/>
          <a:lstStyle/>
          <a:p>
            <a:r>
              <a:rPr lang="en-US" dirty="0">
                <a:hlinkClick r:id="rId2"/>
              </a:rPr>
              <a:t>Communication, Outreach, Career aspects </a:t>
            </a:r>
            <a:r>
              <a:rPr lang="en-US" dirty="0"/>
              <a:t>(Pierre Van </a:t>
            </a:r>
            <a:r>
              <a:rPr lang="en-US" dirty="0" err="1"/>
              <a:t>Mechelen</a:t>
            </a:r>
            <a:r>
              <a:rPr lang="en-US" dirty="0"/>
              <a:t>, WG6)</a:t>
            </a:r>
          </a:p>
          <a:p>
            <a:pPr lvl="1"/>
            <a:r>
              <a:rPr lang="en-US" sz="2400" dirty="0"/>
              <a:t>Instrumentation &amp; link with industry</a:t>
            </a:r>
          </a:p>
          <a:p>
            <a:pPr lvl="2"/>
            <a:r>
              <a:rPr lang="en-US" sz="1800" dirty="0"/>
              <a:t>Strengthen training in instrumentation, and in transferable and entrepreneurial skills</a:t>
            </a:r>
          </a:p>
          <a:p>
            <a:pPr lvl="2"/>
            <a:r>
              <a:rPr lang="en-US" sz="1800" dirty="0">
                <a:highlight>
                  <a:srgbClr val="FFFF00"/>
                </a:highlight>
              </a:rPr>
              <a:t>Establish closer ties to industry, including industry placement of PhD students and  hirings from industry into instrumentation jobs</a:t>
            </a:r>
          </a:p>
          <a:p>
            <a:pPr lvl="1"/>
            <a:r>
              <a:rPr lang="en-US" sz="2400" dirty="0"/>
              <a:t>Early Career Researcher (ECR) career perspectives</a:t>
            </a:r>
          </a:p>
          <a:p>
            <a:pPr lvl="2"/>
            <a:r>
              <a:rPr lang="en-US" sz="1800" dirty="0"/>
              <a:t>Short-term contracts, frequent relocations, and uncertain job perspectives weigh in  on ECR’s mental health and work-life balance.</a:t>
            </a:r>
          </a:p>
          <a:p>
            <a:pPr lvl="2"/>
            <a:r>
              <a:rPr lang="en-US" sz="1800" dirty="0">
                <a:highlight>
                  <a:srgbClr val="FFFF00"/>
                </a:highlight>
              </a:rPr>
              <a:t>Activities in computing, accelerators, instrumentation not always well recognized</a:t>
            </a:r>
          </a:p>
          <a:p>
            <a:pPr lvl="2"/>
            <a:r>
              <a:rPr lang="en-US" sz="1800" dirty="0"/>
              <a:t>Not clear whether these practices ensure that we keep the best talents in the field.</a:t>
            </a:r>
          </a:p>
          <a:p>
            <a:pPr lvl="2"/>
            <a:endParaRPr lang="en-US" dirty="0"/>
          </a:p>
        </p:txBody>
      </p:sp>
      <p:sp>
        <p:nvSpPr>
          <p:cNvPr id="4" name="Date Placeholder 3">
            <a:extLst>
              <a:ext uri="{FF2B5EF4-FFF2-40B4-BE49-F238E27FC236}">
                <a16:creationId xmlns:a16="http://schemas.microsoft.com/office/drawing/2014/main" id="{42934994-4FCC-1D6A-1FF6-AC2F65FE893A}"/>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2C06C888-F7A4-33F4-7456-2B738E00CD06}"/>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5BADA042-05BD-6394-CB88-EA931EC32BA3}"/>
              </a:ext>
            </a:extLst>
          </p:cNvPr>
          <p:cNvSpPr>
            <a:spLocks noGrp="1"/>
          </p:cNvSpPr>
          <p:nvPr>
            <p:ph type="sldNum" sz="quarter" idx="12"/>
          </p:nvPr>
        </p:nvSpPr>
        <p:spPr/>
        <p:txBody>
          <a:bodyPr/>
          <a:lstStyle/>
          <a:p>
            <a:fld id="{45998CA1-9168-4BC8-9DFE-73B2EA9CCF4C}" type="slidenum">
              <a:rPr lang="en-US" altLang="en-US" smtClean="0"/>
              <a:pPr/>
              <a:t>45</a:t>
            </a:fld>
            <a:endParaRPr lang="en-US" altLang="en-US"/>
          </a:p>
        </p:txBody>
      </p:sp>
      <p:sp>
        <p:nvSpPr>
          <p:cNvPr id="7" name="TextBox 6">
            <a:extLst>
              <a:ext uri="{FF2B5EF4-FFF2-40B4-BE49-F238E27FC236}">
                <a16:creationId xmlns:a16="http://schemas.microsoft.com/office/drawing/2014/main" id="{FD5BB227-0A1C-42A2-0A2C-7E86B99E363C}"/>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sp>
        <p:nvSpPr>
          <p:cNvPr id="8" name="TextBox 7">
            <a:hlinkClick r:id="rId3" action="ppaction://hlinksldjump"/>
            <a:extLst>
              <a:ext uri="{FF2B5EF4-FFF2-40B4-BE49-F238E27FC236}">
                <a16:creationId xmlns:a16="http://schemas.microsoft.com/office/drawing/2014/main" id="{EDE66FA5-D502-1980-654F-F785CD6E41E3}"/>
              </a:ext>
            </a:extLst>
          </p:cNvPr>
          <p:cNvSpPr txBox="1"/>
          <p:nvPr/>
        </p:nvSpPr>
        <p:spPr>
          <a:xfrm>
            <a:off x="270334" y="244162"/>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29491391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F895E3-9B9D-00ED-21DF-2ABF0424B2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726672-FCD7-DAA1-5E49-EAE603E6AB26}"/>
              </a:ext>
            </a:extLst>
          </p:cNvPr>
          <p:cNvSpPr>
            <a:spLocks noGrp="1"/>
          </p:cNvSpPr>
          <p:nvPr>
            <p:ph type="title"/>
          </p:nvPr>
        </p:nvSpPr>
        <p:spPr/>
        <p:txBody>
          <a:bodyPr/>
          <a:lstStyle/>
          <a:p>
            <a:r>
              <a:rPr lang="en-US" dirty="0"/>
              <a:t>ESG Working Group 7</a:t>
            </a:r>
          </a:p>
        </p:txBody>
      </p:sp>
      <p:sp>
        <p:nvSpPr>
          <p:cNvPr id="3" name="Content Placeholder 2">
            <a:extLst>
              <a:ext uri="{FF2B5EF4-FFF2-40B4-BE49-F238E27FC236}">
                <a16:creationId xmlns:a16="http://schemas.microsoft.com/office/drawing/2014/main" id="{8C38A76A-BDB4-0663-24EA-F75F0118808A}"/>
              </a:ext>
            </a:extLst>
          </p:cNvPr>
          <p:cNvSpPr>
            <a:spLocks noGrp="1"/>
          </p:cNvSpPr>
          <p:nvPr>
            <p:ph idx="1"/>
          </p:nvPr>
        </p:nvSpPr>
        <p:spPr>
          <a:xfrm>
            <a:off x="603265" y="1066800"/>
            <a:ext cx="8864813" cy="2340429"/>
          </a:xfrm>
        </p:spPr>
        <p:txBody>
          <a:bodyPr/>
          <a:lstStyle/>
          <a:p>
            <a:r>
              <a:rPr lang="en-US" dirty="0">
                <a:hlinkClick r:id="rId2"/>
              </a:rPr>
              <a:t>Early Career Researchers (ECR) perspectives </a:t>
            </a:r>
            <a:r>
              <a:rPr lang="en-US" dirty="0"/>
              <a:t>(Christina </a:t>
            </a:r>
            <a:r>
              <a:rPr lang="en-US" dirty="0" err="1"/>
              <a:t>Dimitriadi</a:t>
            </a:r>
            <a:r>
              <a:rPr lang="en-US" dirty="0"/>
              <a:t>, Ulrich Einhaus, WG7)</a:t>
            </a:r>
          </a:p>
          <a:p>
            <a:pPr lvl="1"/>
            <a:r>
              <a:rPr lang="en-US" dirty="0"/>
              <a:t>Held </a:t>
            </a:r>
            <a:r>
              <a:rPr lang="en-US" dirty="0">
                <a:hlinkClick r:id="rId3"/>
              </a:rPr>
              <a:t>survey</a:t>
            </a:r>
            <a:r>
              <a:rPr lang="en-US" dirty="0"/>
              <a:t>, workshops, symposium and seminar</a:t>
            </a:r>
          </a:p>
          <a:p>
            <a:pPr lvl="1"/>
            <a:r>
              <a:rPr lang="en-US" dirty="0"/>
              <a:t>Produced 100 page </a:t>
            </a:r>
            <a:r>
              <a:rPr lang="en-US" dirty="0">
                <a:hlinkClick r:id="rId4"/>
              </a:rPr>
              <a:t>document</a:t>
            </a:r>
            <a:r>
              <a:rPr lang="en-US" dirty="0"/>
              <a:t> and 10 page executive summary </a:t>
            </a:r>
            <a:r>
              <a:rPr lang="en-US" dirty="0">
                <a:hlinkClick r:id="rId5"/>
              </a:rPr>
              <a:t>(#42</a:t>
            </a:r>
            <a:r>
              <a:rPr lang="en-US" dirty="0"/>
              <a:t>) for Venice symposium</a:t>
            </a:r>
          </a:p>
          <a:p>
            <a:pPr lvl="1"/>
            <a:r>
              <a:rPr lang="en-US" dirty="0"/>
              <a:t>55 recommendations</a:t>
            </a:r>
          </a:p>
          <a:p>
            <a:pPr lvl="1"/>
            <a:r>
              <a:rPr lang="en-US" dirty="0"/>
              <a:t>Conclusions:</a:t>
            </a:r>
          </a:p>
          <a:p>
            <a:pPr lvl="2"/>
            <a:endParaRPr lang="en-US" dirty="0"/>
          </a:p>
        </p:txBody>
      </p:sp>
      <p:sp>
        <p:nvSpPr>
          <p:cNvPr id="4" name="Date Placeholder 3">
            <a:extLst>
              <a:ext uri="{FF2B5EF4-FFF2-40B4-BE49-F238E27FC236}">
                <a16:creationId xmlns:a16="http://schemas.microsoft.com/office/drawing/2014/main" id="{06DF6E30-71D8-790E-0061-54655DB4DD13}"/>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5BB7C5B6-5E31-B484-5DAA-621997BFE3DC}"/>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CB0FC793-0B8B-7CBF-E544-7578E6682D94}"/>
              </a:ext>
            </a:extLst>
          </p:cNvPr>
          <p:cNvSpPr>
            <a:spLocks noGrp="1"/>
          </p:cNvSpPr>
          <p:nvPr>
            <p:ph type="sldNum" sz="quarter" idx="12"/>
          </p:nvPr>
        </p:nvSpPr>
        <p:spPr/>
        <p:txBody>
          <a:bodyPr/>
          <a:lstStyle/>
          <a:p>
            <a:fld id="{45998CA1-9168-4BC8-9DFE-73B2EA9CCF4C}" type="slidenum">
              <a:rPr lang="en-US" altLang="en-US" smtClean="0"/>
              <a:pPr/>
              <a:t>46</a:t>
            </a:fld>
            <a:endParaRPr lang="en-US" altLang="en-US"/>
          </a:p>
        </p:txBody>
      </p:sp>
      <p:sp>
        <p:nvSpPr>
          <p:cNvPr id="7" name="TextBox 6">
            <a:extLst>
              <a:ext uri="{FF2B5EF4-FFF2-40B4-BE49-F238E27FC236}">
                <a16:creationId xmlns:a16="http://schemas.microsoft.com/office/drawing/2014/main" id="{74292DE1-3351-119C-EF52-94C1ACCE41D2}"/>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pic>
        <p:nvPicPr>
          <p:cNvPr id="9" name="Picture 8">
            <a:extLst>
              <a:ext uri="{FF2B5EF4-FFF2-40B4-BE49-F238E27FC236}">
                <a16:creationId xmlns:a16="http://schemas.microsoft.com/office/drawing/2014/main" id="{4C268934-CE1F-B54E-F58A-60829B055631}"/>
              </a:ext>
            </a:extLst>
          </p:cNvPr>
          <p:cNvPicPr>
            <a:picLocks noChangeAspect="1"/>
          </p:cNvPicPr>
          <p:nvPr/>
        </p:nvPicPr>
        <p:blipFill>
          <a:blip r:embed="rId6"/>
          <a:srcRect r="72203"/>
          <a:stretch>
            <a:fillRect/>
          </a:stretch>
        </p:blipFill>
        <p:spPr>
          <a:xfrm>
            <a:off x="9989244" y="1127196"/>
            <a:ext cx="2145206" cy="1719934"/>
          </a:xfrm>
          <a:prstGeom prst="rect">
            <a:avLst/>
          </a:prstGeom>
        </p:spPr>
      </p:pic>
      <p:pic>
        <p:nvPicPr>
          <p:cNvPr id="11" name="Picture 10">
            <a:extLst>
              <a:ext uri="{FF2B5EF4-FFF2-40B4-BE49-F238E27FC236}">
                <a16:creationId xmlns:a16="http://schemas.microsoft.com/office/drawing/2014/main" id="{CFEFA1C5-E5F6-9201-D10E-F9FE47C4D19B}"/>
              </a:ext>
            </a:extLst>
          </p:cNvPr>
          <p:cNvPicPr>
            <a:picLocks noChangeAspect="1"/>
          </p:cNvPicPr>
          <p:nvPr/>
        </p:nvPicPr>
        <p:blipFill>
          <a:blip r:embed="rId7"/>
          <a:stretch>
            <a:fillRect/>
          </a:stretch>
        </p:blipFill>
        <p:spPr>
          <a:xfrm>
            <a:off x="1828800" y="3595214"/>
            <a:ext cx="6661451" cy="2785877"/>
          </a:xfrm>
          <a:prstGeom prst="rect">
            <a:avLst/>
          </a:prstGeom>
        </p:spPr>
      </p:pic>
      <p:pic>
        <p:nvPicPr>
          <p:cNvPr id="12" name="Picture 11">
            <a:extLst>
              <a:ext uri="{FF2B5EF4-FFF2-40B4-BE49-F238E27FC236}">
                <a16:creationId xmlns:a16="http://schemas.microsoft.com/office/drawing/2014/main" id="{397C9F20-DF2D-8C89-FCE3-B1FB8A53306E}"/>
              </a:ext>
            </a:extLst>
          </p:cNvPr>
          <p:cNvPicPr>
            <a:picLocks noChangeAspect="1"/>
          </p:cNvPicPr>
          <p:nvPr/>
        </p:nvPicPr>
        <p:blipFill>
          <a:blip r:embed="rId8"/>
          <a:srcRect l="28177" r="31930"/>
          <a:stretch>
            <a:fillRect/>
          </a:stretch>
        </p:blipFill>
        <p:spPr>
          <a:xfrm>
            <a:off x="9241195" y="2897649"/>
            <a:ext cx="2950805" cy="1651749"/>
          </a:xfrm>
          <a:prstGeom prst="rect">
            <a:avLst/>
          </a:prstGeom>
        </p:spPr>
      </p:pic>
      <p:pic>
        <p:nvPicPr>
          <p:cNvPr id="13" name="Picture 12">
            <a:extLst>
              <a:ext uri="{FF2B5EF4-FFF2-40B4-BE49-F238E27FC236}">
                <a16:creationId xmlns:a16="http://schemas.microsoft.com/office/drawing/2014/main" id="{7887382F-3E4D-FC30-C2BA-922EF2B8C761}"/>
              </a:ext>
            </a:extLst>
          </p:cNvPr>
          <p:cNvPicPr>
            <a:picLocks noChangeAspect="1"/>
          </p:cNvPicPr>
          <p:nvPr/>
        </p:nvPicPr>
        <p:blipFill>
          <a:blip r:embed="rId8"/>
          <a:srcRect l="68090"/>
          <a:stretch>
            <a:fillRect/>
          </a:stretch>
        </p:blipFill>
        <p:spPr>
          <a:xfrm>
            <a:off x="9774091" y="4587368"/>
            <a:ext cx="2360359" cy="1651749"/>
          </a:xfrm>
          <a:prstGeom prst="rect">
            <a:avLst/>
          </a:prstGeom>
        </p:spPr>
      </p:pic>
      <mc:AlternateContent xmlns:mc="http://schemas.openxmlformats.org/markup-compatibility/2006" xmlns:p14="http://schemas.microsoft.com/office/powerpoint/2010/main">
        <mc:Choice Requires="p14">
          <p:contentPart p14:bwMode="auto" r:id="rId9">
            <p14:nvContentPartPr>
              <p14:cNvPr id="15" name="Ink 14">
                <a:extLst>
                  <a:ext uri="{FF2B5EF4-FFF2-40B4-BE49-F238E27FC236}">
                    <a16:creationId xmlns:a16="http://schemas.microsoft.com/office/drawing/2014/main" id="{8ADE9EE4-8BFE-0BA2-1A45-EAC89E61723A}"/>
                  </a:ext>
                </a:extLst>
              </p14:cNvPr>
              <p14:cNvContentPartPr/>
              <p14:nvPr/>
            </p14:nvContentPartPr>
            <p14:xfrm>
              <a:off x="5693730" y="3764838"/>
              <a:ext cx="1691640" cy="720"/>
            </p14:xfrm>
          </p:contentPart>
        </mc:Choice>
        <mc:Fallback xmlns="">
          <p:pic>
            <p:nvPicPr>
              <p:cNvPr id="15" name="Ink 14">
                <a:extLst>
                  <a:ext uri="{FF2B5EF4-FFF2-40B4-BE49-F238E27FC236}">
                    <a16:creationId xmlns:a16="http://schemas.microsoft.com/office/drawing/2014/main" id="{8ADE9EE4-8BFE-0BA2-1A45-EAC89E61723A}"/>
                  </a:ext>
                </a:extLst>
              </p:cNvPr>
              <p:cNvPicPr/>
              <p:nvPr/>
            </p:nvPicPr>
            <p:blipFill>
              <a:blip r:embed="rId10"/>
              <a:stretch>
                <a:fillRect/>
              </a:stretch>
            </p:blipFill>
            <p:spPr>
              <a:xfrm>
                <a:off x="5639730" y="3548838"/>
                <a:ext cx="1799280" cy="432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8" name="Ink 17">
                <a:extLst>
                  <a:ext uri="{FF2B5EF4-FFF2-40B4-BE49-F238E27FC236}">
                    <a16:creationId xmlns:a16="http://schemas.microsoft.com/office/drawing/2014/main" id="{FC0E96C3-73C0-D2BA-EF5C-5A0219B038B9}"/>
                  </a:ext>
                </a:extLst>
              </p14:cNvPr>
              <p14:cNvContentPartPr/>
              <p14:nvPr/>
            </p14:nvContentPartPr>
            <p14:xfrm>
              <a:off x="2189850" y="5092878"/>
              <a:ext cx="2304720" cy="110880"/>
            </p14:xfrm>
          </p:contentPart>
        </mc:Choice>
        <mc:Fallback xmlns="">
          <p:pic>
            <p:nvPicPr>
              <p:cNvPr id="18" name="Ink 17">
                <a:extLst>
                  <a:ext uri="{FF2B5EF4-FFF2-40B4-BE49-F238E27FC236}">
                    <a16:creationId xmlns:a16="http://schemas.microsoft.com/office/drawing/2014/main" id="{FC0E96C3-73C0-D2BA-EF5C-5A0219B038B9}"/>
                  </a:ext>
                </a:extLst>
              </p:cNvPr>
              <p:cNvPicPr/>
              <p:nvPr/>
            </p:nvPicPr>
            <p:blipFill>
              <a:blip r:embed="rId12"/>
              <a:stretch>
                <a:fillRect/>
              </a:stretch>
            </p:blipFill>
            <p:spPr>
              <a:xfrm>
                <a:off x="2136210" y="4985238"/>
                <a:ext cx="2412360" cy="3265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0" name="Ink 19">
                <a:extLst>
                  <a:ext uri="{FF2B5EF4-FFF2-40B4-BE49-F238E27FC236}">
                    <a16:creationId xmlns:a16="http://schemas.microsoft.com/office/drawing/2014/main" id="{49F4BE03-FD54-9E0B-68A3-E71CAB0A8DF8}"/>
                  </a:ext>
                </a:extLst>
              </p14:cNvPr>
              <p14:cNvContentPartPr/>
              <p14:nvPr/>
            </p14:nvContentPartPr>
            <p14:xfrm>
              <a:off x="2189850" y="5332638"/>
              <a:ext cx="1605960" cy="7920"/>
            </p14:xfrm>
          </p:contentPart>
        </mc:Choice>
        <mc:Fallback xmlns="">
          <p:pic>
            <p:nvPicPr>
              <p:cNvPr id="20" name="Ink 19">
                <a:extLst>
                  <a:ext uri="{FF2B5EF4-FFF2-40B4-BE49-F238E27FC236}">
                    <a16:creationId xmlns:a16="http://schemas.microsoft.com/office/drawing/2014/main" id="{49F4BE03-FD54-9E0B-68A3-E71CAB0A8DF8}"/>
                  </a:ext>
                </a:extLst>
              </p:cNvPr>
              <p:cNvPicPr/>
              <p:nvPr/>
            </p:nvPicPr>
            <p:blipFill>
              <a:blip r:embed="rId14"/>
              <a:stretch>
                <a:fillRect/>
              </a:stretch>
            </p:blipFill>
            <p:spPr>
              <a:xfrm>
                <a:off x="2135850" y="5224638"/>
                <a:ext cx="1713600" cy="2235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1" name="Ink 20">
                <a:extLst>
                  <a:ext uri="{FF2B5EF4-FFF2-40B4-BE49-F238E27FC236}">
                    <a16:creationId xmlns:a16="http://schemas.microsoft.com/office/drawing/2014/main" id="{D1C93718-F305-4AF2-1ADD-C1CAC6EC2021}"/>
                  </a:ext>
                </a:extLst>
              </p14:cNvPr>
              <p14:cNvContentPartPr/>
              <p14:nvPr/>
            </p14:nvContentPartPr>
            <p14:xfrm>
              <a:off x="2151690" y="3772038"/>
              <a:ext cx="2830320" cy="78120"/>
            </p14:xfrm>
          </p:contentPart>
        </mc:Choice>
        <mc:Fallback xmlns="">
          <p:pic>
            <p:nvPicPr>
              <p:cNvPr id="21" name="Ink 20">
                <a:extLst>
                  <a:ext uri="{FF2B5EF4-FFF2-40B4-BE49-F238E27FC236}">
                    <a16:creationId xmlns:a16="http://schemas.microsoft.com/office/drawing/2014/main" id="{D1C93718-F305-4AF2-1ADD-C1CAC6EC2021}"/>
                  </a:ext>
                </a:extLst>
              </p:cNvPr>
              <p:cNvPicPr/>
              <p:nvPr/>
            </p:nvPicPr>
            <p:blipFill>
              <a:blip r:embed="rId16"/>
              <a:stretch>
                <a:fillRect/>
              </a:stretch>
            </p:blipFill>
            <p:spPr>
              <a:xfrm>
                <a:off x="2097690" y="3664398"/>
                <a:ext cx="2937960" cy="2937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2" name="Ink 21">
                <a:extLst>
                  <a:ext uri="{FF2B5EF4-FFF2-40B4-BE49-F238E27FC236}">
                    <a16:creationId xmlns:a16="http://schemas.microsoft.com/office/drawing/2014/main" id="{AB30947A-2157-38A2-FB95-456A63BCA803}"/>
                  </a:ext>
                </a:extLst>
              </p14:cNvPr>
              <p14:cNvContentPartPr/>
              <p14:nvPr/>
            </p14:nvContentPartPr>
            <p14:xfrm>
              <a:off x="2120730" y="3972198"/>
              <a:ext cx="1259640" cy="31680"/>
            </p14:xfrm>
          </p:contentPart>
        </mc:Choice>
        <mc:Fallback xmlns="">
          <p:pic>
            <p:nvPicPr>
              <p:cNvPr id="22" name="Ink 21">
                <a:extLst>
                  <a:ext uri="{FF2B5EF4-FFF2-40B4-BE49-F238E27FC236}">
                    <a16:creationId xmlns:a16="http://schemas.microsoft.com/office/drawing/2014/main" id="{AB30947A-2157-38A2-FB95-456A63BCA803}"/>
                  </a:ext>
                </a:extLst>
              </p:cNvPr>
              <p:cNvPicPr/>
              <p:nvPr/>
            </p:nvPicPr>
            <p:blipFill>
              <a:blip r:embed="rId18"/>
              <a:stretch>
                <a:fillRect/>
              </a:stretch>
            </p:blipFill>
            <p:spPr>
              <a:xfrm>
                <a:off x="2066730" y="3864558"/>
                <a:ext cx="1367280" cy="247320"/>
              </a:xfrm>
              <a:prstGeom prst="rect">
                <a:avLst/>
              </a:prstGeom>
            </p:spPr>
          </p:pic>
        </mc:Fallback>
      </mc:AlternateContent>
      <p:sp>
        <p:nvSpPr>
          <p:cNvPr id="8" name="TextBox 7">
            <a:hlinkClick r:id="rId19" action="ppaction://hlinksldjump"/>
            <a:extLst>
              <a:ext uri="{FF2B5EF4-FFF2-40B4-BE49-F238E27FC236}">
                <a16:creationId xmlns:a16="http://schemas.microsoft.com/office/drawing/2014/main" id="{B499A3F6-A67D-694F-52DE-1C79670932AB}"/>
              </a:ext>
            </a:extLst>
          </p:cNvPr>
          <p:cNvSpPr txBox="1"/>
          <p:nvPr/>
        </p:nvSpPr>
        <p:spPr>
          <a:xfrm>
            <a:off x="270334" y="244162"/>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31162328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4C2AE-1355-FDA3-3282-3AC21BC255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084890-591C-895B-CC03-CBD84931A095}"/>
              </a:ext>
            </a:extLst>
          </p:cNvPr>
          <p:cNvSpPr>
            <a:spLocks noGrp="1"/>
          </p:cNvSpPr>
          <p:nvPr>
            <p:ph type="title"/>
          </p:nvPr>
        </p:nvSpPr>
        <p:spPr/>
        <p:txBody>
          <a:bodyPr/>
          <a:lstStyle/>
          <a:p>
            <a:r>
              <a:rPr lang="en-US" dirty="0"/>
              <a:t>ESG Working Group 8</a:t>
            </a:r>
          </a:p>
        </p:txBody>
      </p:sp>
      <p:sp>
        <p:nvSpPr>
          <p:cNvPr id="3" name="Content Placeholder 2">
            <a:extLst>
              <a:ext uri="{FF2B5EF4-FFF2-40B4-BE49-F238E27FC236}">
                <a16:creationId xmlns:a16="http://schemas.microsoft.com/office/drawing/2014/main" id="{FFDC9CBF-DD23-1FF4-AA49-7BFE2A27B2FA}"/>
              </a:ext>
            </a:extLst>
          </p:cNvPr>
          <p:cNvSpPr>
            <a:spLocks noGrp="1"/>
          </p:cNvSpPr>
          <p:nvPr>
            <p:ph idx="1"/>
          </p:nvPr>
        </p:nvSpPr>
        <p:spPr>
          <a:xfrm>
            <a:off x="609600" y="1221761"/>
            <a:ext cx="10972800" cy="5102839"/>
          </a:xfrm>
        </p:spPr>
        <p:txBody>
          <a:bodyPr/>
          <a:lstStyle/>
          <a:p>
            <a:r>
              <a:rPr lang="en-US" dirty="0">
                <a:hlinkClick r:id="rId2"/>
              </a:rPr>
              <a:t>Knowledge and technology transfer </a:t>
            </a:r>
            <a:r>
              <a:rPr lang="en-US" dirty="0"/>
              <a:t>(Richard Brenner, WG8)</a:t>
            </a:r>
          </a:p>
          <a:p>
            <a:pPr lvl="1"/>
            <a:r>
              <a:rPr lang="en-US" dirty="0"/>
              <a:t>It is important to harvest the technologies developed by the brilliant people in HEP wherever possible so that society at large benefits</a:t>
            </a:r>
          </a:p>
          <a:p>
            <a:pPr lvl="1"/>
            <a:r>
              <a:rPr lang="en-US" dirty="0"/>
              <a:t>The potential is large but a systematic approach to </a:t>
            </a:r>
            <a:r>
              <a:rPr lang="en-US" dirty="0" err="1"/>
              <a:t>maximising</a:t>
            </a:r>
            <a:r>
              <a:rPr lang="en-US" dirty="0"/>
              <a:t> it is needed</a:t>
            </a:r>
          </a:p>
          <a:p>
            <a:pPr lvl="1"/>
            <a:r>
              <a:rPr lang="en-US" dirty="0"/>
              <a:t>Unfortunately, there were very few submissions on this topic</a:t>
            </a:r>
          </a:p>
          <a:p>
            <a:pPr lvl="1"/>
            <a:r>
              <a:rPr lang="en-US" dirty="0"/>
              <a:t>The different proposed future accelerators offer varying (large!) potential for knowledge and technology transfer</a:t>
            </a:r>
          </a:p>
          <a:p>
            <a:pPr lvl="1"/>
            <a:r>
              <a:rPr lang="en-US" dirty="0">
                <a:highlight>
                  <a:srgbClr val="FFFF00"/>
                </a:highlight>
              </a:rPr>
              <a:t>We will prepare a questionnaire to understand how the various projects are approaching this issue, and what the (up to 3) key technologies are that are expected to have a large potential</a:t>
            </a:r>
          </a:p>
          <a:p>
            <a:pPr lvl="1"/>
            <a:r>
              <a:rPr lang="en-US" dirty="0"/>
              <a:t>The first questionnaires related to accelerator technologies will be sent shortly and then the work of this group will start</a:t>
            </a:r>
          </a:p>
          <a:p>
            <a:pPr lvl="2"/>
            <a:r>
              <a:rPr lang="en-US" dirty="0"/>
              <a:t>We are considering doing the same for the DRDs</a:t>
            </a:r>
          </a:p>
          <a:p>
            <a:pPr lvl="1"/>
            <a:r>
              <a:rPr lang="en-US" dirty="0">
                <a:highlight>
                  <a:srgbClr val="FFFF00"/>
                </a:highlight>
              </a:rPr>
              <a:t>Goal should be to derive recommendations and guidelines for the knowledge transfer (KT) setup within projects</a:t>
            </a:r>
          </a:p>
          <a:p>
            <a:pPr lvl="1"/>
            <a:endParaRPr lang="en-US" dirty="0"/>
          </a:p>
          <a:p>
            <a:pPr lvl="2"/>
            <a:endParaRPr lang="en-US" dirty="0"/>
          </a:p>
        </p:txBody>
      </p:sp>
      <p:sp>
        <p:nvSpPr>
          <p:cNvPr id="4" name="Date Placeholder 3">
            <a:extLst>
              <a:ext uri="{FF2B5EF4-FFF2-40B4-BE49-F238E27FC236}">
                <a16:creationId xmlns:a16="http://schemas.microsoft.com/office/drawing/2014/main" id="{AEAD0688-1230-BACF-2559-29217767063F}"/>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3115008C-E370-5CF7-4E21-538889FC759F}"/>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9E000E66-E8DC-D635-8863-D49CEBAA5962}"/>
              </a:ext>
            </a:extLst>
          </p:cNvPr>
          <p:cNvSpPr>
            <a:spLocks noGrp="1"/>
          </p:cNvSpPr>
          <p:nvPr>
            <p:ph type="sldNum" sz="quarter" idx="12"/>
          </p:nvPr>
        </p:nvSpPr>
        <p:spPr/>
        <p:txBody>
          <a:bodyPr/>
          <a:lstStyle/>
          <a:p>
            <a:fld id="{45998CA1-9168-4BC8-9DFE-73B2EA9CCF4C}" type="slidenum">
              <a:rPr lang="en-US" altLang="en-US" smtClean="0"/>
              <a:pPr/>
              <a:t>47</a:t>
            </a:fld>
            <a:endParaRPr lang="en-US" altLang="en-US"/>
          </a:p>
        </p:txBody>
      </p:sp>
      <p:sp>
        <p:nvSpPr>
          <p:cNvPr id="7" name="TextBox 6">
            <a:extLst>
              <a:ext uri="{FF2B5EF4-FFF2-40B4-BE49-F238E27FC236}">
                <a16:creationId xmlns:a16="http://schemas.microsoft.com/office/drawing/2014/main" id="{5D533803-79F7-8BFC-F299-CA345BB1A27F}"/>
              </a:ext>
            </a:extLst>
          </p:cNvPr>
          <p:cNvSpPr txBox="1"/>
          <p:nvPr/>
        </p:nvSpPr>
        <p:spPr>
          <a:xfrm>
            <a:off x="11202627" y="0"/>
            <a:ext cx="989373" cy="461665"/>
          </a:xfrm>
          <a:prstGeom prst="rect">
            <a:avLst/>
          </a:prstGeom>
          <a:solidFill>
            <a:schemeClr val="accent2">
              <a:lumMod val="40000"/>
              <a:lumOff val="60000"/>
            </a:schemeClr>
          </a:solidFill>
        </p:spPr>
        <p:txBody>
          <a:bodyPr wrap="none" rtlCol="0">
            <a:spAutoFit/>
          </a:bodyPr>
          <a:lstStyle/>
          <a:p>
            <a:r>
              <a:rPr lang="en-US" dirty="0"/>
              <a:t>Day 5</a:t>
            </a:r>
          </a:p>
        </p:txBody>
      </p:sp>
      <p:sp>
        <p:nvSpPr>
          <p:cNvPr id="8" name="TextBox 7">
            <a:hlinkClick r:id="rId3" action="ppaction://hlinksldjump"/>
            <a:extLst>
              <a:ext uri="{FF2B5EF4-FFF2-40B4-BE49-F238E27FC236}">
                <a16:creationId xmlns:a16="http://schemas.microsoft.com/office/drawing/2014/main" id="{41DA8873-2F01-6B7C-6730-88D0C2E62F1E}"/>
              </a:ext>
            </a:extLst>
          </p:cNvPr>
          <p:cNvSpPr txBox="1"/>
          <p:nvPr/>
        </p:nvSpPr>
        <p:spPr>
          <a:xfrm>
            <a:off x="270334" y="244162"/>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31621033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EDB13-F0E1-FE01-75A7-8F83F9994F00}"/>
              </a:ext>
            </a:extLst>
          </p:cNvPr>
          <p:cNvSpPr>
            <a:spLocks noGrp="1"/>
          </p:cNvSpPr>
          <p:nvPr>
            <p:ph type="title"/>
          </p:nvPr>
        </p:nvSpPr>
        <p:spPr>
          <a:xfrm>
            <a:off x="1828800" y="228599"/>
            <a:ext cx="8737600" cy="1218975"/>
          </a:xfrm>
        </p:spPr>
        <p:txBody>
          <a:bodyPr/>
          <a:lstStyle/>
          <a:p>
            <a:r>
              <a:rPr lang="en-US" dirty="0"/>
              <a:t>Secretariat &amp; ESG Makeup</a:t>
            </a:r>
            <a:br>
              <a:rPr lang="en-US" dirty="0"/>
            </a:br>
            <a:r>
              <a:rPr lang="en-US" dirty="0"/>
              <a:t>(from Mont’s presentation to DPF)</a:t>
            </a:r>
          </a:p>
        </p:txBody>
      </p:sp>
      <p:pic>
        <p:nvPicPr>
          <p:cNvPr id="8" name="Content Placeholder 7">
            <a:extLst>
              <a:ext uri="{FF2B5EF4-FFF2-40B4-BE49-F238E27FC236}">
                <a16:creationId xmlns:a16="http://schemas.microsoft.com/office/drawing/2014/main" id="{AF0B6F39-237E-8D64-BA71-319A29C9E286}"/>
              </a:ext>
            </a:extLst>
          </p:cNvPr>
          <p:cNvPicPr>
            <a:picLocks noGrp="1" noChangeAspect="1"/>
          </p:cNvPicPr>
          <p:nvPr>
            <p:ph idx="1"/>
          </p:nvPr>
        </p:nvPicPr>
        <p:blipFill>
          <a:blip r:embed="rId2"/>
          <a:stretch>
            <a:fillRect/>
          </a:stretch>
        </p:blipFill>
        <p:spPr>
          <a:xfrm>
            <a:off x="1104406" y="1447575"/>
            <a:ext cx="9832768" cy="4953019"/>
          </a:xfrm>
        </p:spPr>
      </p:pic>
      <p:sp>
        <p:nvSpPr>
          <p:cNvPr id="4" name="Date Placeholder 3">
            <a:extLst>
              <a:ext uri="{FF2B5EF4-FFF2-40B4-BE49-F238E27FC236}">
                <a16:creationId xmlns:a16="http://schemas.microsoft.com/office/drawing/2014/main" id="{B0F99B24-6B2A-141D-5C22-62698C936A85}"/>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95CEDAAA-7016-5265-D08F-C1EAE502C147}"/>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5770B6B2-A0C9-4BC2-5C29-2A653B2BC53B}"/>
              </a:ext>
            </a:extLst>
          </p:cNvPr>
          <p:cNvSpPr>
            <a:spLocks noGrp="1"/>
          </p:cNvSpPr>
          <p:nvPr>
            <p:ph type="sldNum" sz="quarter" idx="12"/>
          </p:nvPr>
        </p:nvSpPr>
        <p:spPr/>
        <p:txBody>
          <a:bodyPr/>
          <a:lstStyle/>
          <a:p>
            <a:fld id="{45998CA1-9168-4BC8-9DFE-73B2EA9CCF4C}" type="slidenum">
              <a:rPr lang="en-US" altLang="en-US" smtClean="0"/>
              <a:pPr/>
              <a:t>48</a:t>
            </a:fld>
            <a:endParaRPr lang="en-US" altLang="en-US"/>
          </a:p>
        </p:txBody>
      </p:sp>
      <p:sp>
        <p:nvSpPr>
          <p:cNvPr id="3" name="TextBox 2">
            <a:hlinkClick r:id="rId3" action="ppaction://hlinksldjump"/>
            <a:extLst>
              <a:ext uri="{FF2B5EF4-FFF2-40B4-BE49-F238E27FC236}">
                <a16:creationId xmlns:a16="http://schemas.microsoft.com/office/drawing/2014/main" id="{0F9214B9-7479-3320-7B90-7B4A10C33F7A}"/>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22644889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C8BEA-EF06-929E-A26B-B447F3439BE9}"/>
              </a:ext>
            </a:extLst>
          </p:cNvPr>
          <p:cNvSpPr>
            <a:spLocks noGrp="1"/>
          </p:cNvSpPr>
          <p:nvPr>
            <p:ph type="title"/>
          </p:nvPr>
        </p:nvSpPr>
        <p:spPr/>
        <p:txBody>
          <a:bodyPr/>
          <a:lstStyle/>
          <a:p>
            <a:r>
              <a:rPr lang="en-US" dirty="0"/>
              <a:t>ESG Organization</a:t>
            </a:r>
          </a:p>
        </p:txBody>
      </p:sp>
      <p:pic>
        <p:nvPicPr>
          <p:cNvPr id="8" name="Content Placeholder 7">
            <a:extLst>
              <a:ext uri="{FF2B5EF4-FFF2-40B4-BE49-F238E27FC236}">
                <a16:creationId xmlns:a16="http://schemas.microsoft.com/office/drawing/2014/main" id="{99DB5638-3BA2-D3D0-000E-2A782BCCB7E7}"/>
              </a:ext>
            </a:extLst>
          </p:cNvPr>
          <p:cNvPicPr>
            <a:picLocks noGrp="1" noChangeAspect="1"/>
          </p:cNvPicPr>
          <p:nvPr>
            <p:ph idx="1"/>
          </p:nvPr>
        </p:nvPicPr>
        <p:blipFill>
          <a:blip r:embed="rId2"/>
          <a:stretch>
            <a:fillRect/>
          </a:stretch>
        </p:blipFill>
        <p:spPr>
          <a:xfrm>
            <a:off x="800229" y="1163782"/>
            <a:ext cx="10348987" cy="5320145"/>
          </a:xfrm>
        </p:spPr>
      </p:pic>
      <p:sp>
        <p:nvSpPr>
          <p:cNvPr id="4" name="Date Placeholder 3">
            <a:extLst>
              <a:ext uri="{FF2B5EF4-FFF2-40B4-BE49-F238E27FC236}">
                <a16:creationId xmlns:a16="http://schemas.microsoft.com/office/drawing/2014/main" id="{D9492647-EA25-6ED9-2C97-67655AA10F2E}"/>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61423619-AF5C-EE6B-3412-DA26173B6501}"/>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1182E4BB-97BA-313D-144C-D2E39FF845CE}"/>
              </a:ext>
            </a:extLst>
          </p:cNvPr>
          <p:cNvSpPr>
            <a:spLocks noGrp="1"/>
          </p:cNvSpPr>
          <p:nvPr>
            <p:ph type="sldNum" sz="quarter" idx="12"/>
          </p:nvPr>
        </p:nvSpPr>
        <p:spPr/>
        <p:txBody>
          <a:bodyPr/>
          <a:lstStyle/>
          <a:p>
            <a:fld id="{45998CA1-9168-4BC8-9DFE-73B2EA9CCF4C}" type="slidenum">
              <a:rPr lang="en-US" altLang="en-US" smtClean="0"/>
              <a:pPr/>
              <a:t>49</a:t>
            </a:fld>
            <a:endParaRPr lang="en-US" altLang="en-US"/>
          </a:p>
        </p:txBody>
      </p:sp>
      <p:sp>
        <p:nvSpPr>
          <p:cNvPr id="3" name="TextBox 2">
            <a:hlinkClick r:id="rId3" action="ppaction://hlinksldjump"/>
            <a:extLst>
              <a:ext uri="{FF2B5EF4-FFF2-40B4-BE49-F238E27FC236}">
                <a16:creationId xmlns:a16="http://schemas.microsoft.com/office/drawing/2014/main" id="{8423489E-8858-8589-D0D7-E1E8C5B2CA0C}"/>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139068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233C2-A938-FADB-E163-26DCAD8C3E71}"/>
              </a:ext>
            </a:extLst>
          </p:cNvPr>
          <p:cNvSpPr>
            <a:spLocks noGrp="1"/>
          </p:cNvSpPr>
          <p:nvPr>
            <p:ph type="title"/>
          </p:nvPr>
        </p:nvSpPr>
        <p:spPr/>
        <p:txBody>
          <a:bodyPr/>
          <a:lstStyle/>
          <a:p>
            <a:r>
              <a:rPr lang="en-US" dirty="0"/>
              <a:t>Venice Symposium (June 23-27, 2025)</a:t>
            </a:r>
          </a:p>
        </p:txBody>
      </p:sp>
      <p:sp>
        <p:nvSpPr>
          <p:cNvPr id="3" name="Content Placeholder 2">
            <a:extLst>
              <a:ext uri="{FF2B5EF4-FFF2-40B4-BE49-F238E27FC236}">
                <a16:creationId xmlns:a16="http://schemas.microsoft.com/office/drawing/2014/main" id="{636B8505-ADD2-926D-9BDC-C5A65FA24244}"/>
              </a:ext>
            </a:extLst>
          </p:cNvPr>
          <p:cNvSpPr>
            <a:spLocks noGrp="1"/>
          </p:cNvSpPr>
          <p:nvPr>
            <p:ph idx="1"/>
          </p:nvPr>
        </p:nvSpPr>
        <p:spPr>
          <a:xfrm>
            <a:off x="159391" y="1108373"/>
            <a:ext cx="7879102" cy="4876800"/>
          </a:xfrm>
        </p:spPr>
        <p:txBody>
          <a:bodyPr/>
          <a:lstStyle/>
          <a:p>
            <a:r>
              <a:rPr lang="en-US" dirty="0"/>
              <a:t>Arranged by PPG to provide input for their deliberations, leading to the Briefing Book which forms the input for the ESG</a:t>
            </a:r>
          </a:p>
          <a:p>
            <a:pPr lvl="1"/>
            <a:r>
              <a:rPr lang="en-US" dirty="0"/>
              <a:t>263 contributions received by 3/31/25 deadline (+3 new and updates by 5/26/25) </a:t>
            </a:r>
            <a:r>
              <a:rPr lang="en-GB" dirty="0">
                <a:solidFill>
                  <a:schemeClr val="accent2">
                    <a:lumMod val="75000"/>
                  </a:schemeClr>
                </a:solidFill>
                <a:hlinkClick r:id="rId2"/>
              </a:rPr>
              <a:t>https://indico.cern.ch/event/1439855/contributions/</a:t>
            </a:r>
            <a:endParaRPr lang="en-GB" dirty="0">
              <a:solidFill>
                <a:schemeClr val="accent2">
                  <a:lumMod val="75000"/>
                </a:schemeClr>
              </a:solidFill>
            </a:endParaRPr>
          </a:p>
          <a:p>
            <a:pPr lvl="1"/>
            <a:r>
              <a:rPr lang="en-US" dirty="0"/>
              <a:t>71 </a:t>
            </a:r>
            <a:r>
              <a:rPr lang="en-US" dirty="0">
                <a:hlinkClick r:id="rId3" action="ppaction://hlinksldjump"/>
              </a:rPr>
              <a:t>Parallel talks </a:t>
            </a:r>
            <a:r>
              <a:rPr lang="en-US" dirty="0"/>
              <a:t>on first day + 52 plenary talks over all days</a:t>
            </a:r>
          </a:p>
        </p:txBody>
      </p:sp>
      <p:sp>
        <p:nvSpPr>
          <p:cNvPr id="4" name="Date Placeholder 3">
            <a:extLst>
              <a:ext uri="{FF2B5EF4-FFF2-40B4-BE49-F238E27FC236}">
                <a16:creationId xmlns:a16="http://schemas.microsoft.com/office/drawing/2014/main" id="{E9562F59-9323-867C-1990-19BCE5AE30C1}"/>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014CFA53-86E8-B92D-1DDA-E6A8D3E159C6}"/>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BADE4AD7-0D81-C896-C621-3B9EEF82E4BD}"/>
              </a:ext>
            </a:extLst>
          </p:cNvPr>
          <p:cNvSpPr>
            <a:spLocks noGrp="1"/>
          </p:cNvSpPr>
          <p:nvPr>
            <p:ph type="sldNum" sz="quarter" idx="12"/>
          </p:nvPr>
        </p:nvSpPr>
        <p:spPr/>
        <p:txBody>
          <a:bodyPr/>
          <a:lstStyle/>
          <a:p>
            <a:fld id="{45998CA1-9168-4BC8-9DFE-73B2EA9CCF4C}" type="slidenum">
              <a:rPr lang="en-US" altLang="en-US" smtClean="0"/>
              <a:pPr/>
              <a:t>5</a:t>
            </a:fld>
            <a:endParaRPr lang="en-US" altLang="en-US"/>
          </a:p>
        </p:txBody>
      </p:sp>
      <p:pic>
        <p:nvPicPr>
          <p:cNvPr id="7" name="Picture 6">
            <a:extLst>
              <a:ext uri="{FF2B5EF4-FFF2-40B4-BE49-F238E27FC236}">
                <a16:creationId xmlns:a16="http://schemas.microsoft.com/office/drawing/2014/main" id="{AF231A74-AD52-95A0-73F6-72662BD9282B}"/>
              </a:ext>
            </a:extLst>
          </p:cNvPr>
          <p:cNvPicPr>
            <a:picLocks noChangeAspect="1"/>
          </p:cNvPicPr>
          <p:nvPr/>
        </p:nvPicPr>
        <p:blipFill>
          <a:blip r:embed="rId4"/>
          <a:stretch>
            <a:fillRect/>
          </a:stretch>
        </p:blipFill>
        <p:spPr>
          <a:xfrm>
            <a:off x="8038493" y="1216404"/>
            <a:ext cx="4075941" cy="5507372"/>
          </a:xfrm>
          <a:prstGeom prst="rect">
            <a:avLst/>
          </a:prstGeom>
        </p:spPr>
      </p:pic>
      <p:cxnSp>
        <p:nvCxnSpPr>
          <p:cNvPr id="9" name="Straight Connector 8">
            <a:extLst>
              <a:ext uri="{FF2B5EF4-FFF2-40B4-BE49-F238E27FC236}">
                <a16:creationId xmlns:a16="http://schemas.microsoft.com/office/drawing/2014/main" id="{43A84E44-0149-70A6-94AB-3E6EB8A27F78}"/>
              </a:ext>
            </a:extLst>
          </p:cNvPr>
          <p:cNvCxnSpPr>
            <a:cxnSpLocks/>
          </p:cNvCxnSpPr>
          <p:nvPr/>
        </p:nvCxnSpPr>
        <p:spPr>
          <a:xfrm flipV="1">
            <a:off x="10125512" y="1300294"/>
            <a:ext cx="0" cy="4790113"/>
          </a:xfrm>
          <a:prstGeom prst="line">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1" name="TextBox 10">
            <a:extLst>
              <a:ext uri="{FF2B5EF4-FFF2-40B4-BE49-F238E27FC236}">
                <a16:creationId xmlns:a16="http://schemas.microsoft.com/office/drawing/2014/main" id="{F42A7016-A507-63A2-ECB1-9E54CC6B4B09}"/>
              </a:ext>
            </a:extLst>
          </p:cNvPr>
          <p:cNvSpPr txBox="1"/>
          <p:nvPr/>
        </p:nvSpPr>
        <p:spPr>
          <a:xfrm>
            <a:off x="9401596" y="5985173"/>
            <a:ext cx="1686680" cy="307777"/>
          </a:xfrm>
          <a:prstGeom prst="rect">
            <a:avLst/>
          </a:prstGeom>
          <a:noFill/>
        </p:spPr>
        <p:txBody>
          <a:bodyPr wrap="none" rtlCol="0">
            <a:spAutoFit/>
          </a:bodyPr>
          <a:lstStyle/>
          <a:p>
            <a:r>
              <a:rPr lang="en-US" sz="1400" dirty="0">
                <a:solidFill>
                  <a:srgbClr val="FF0000"/>
                </a:solidFill>
              </a:rPr>
              <a:t>50 contribution line</a:t>
            </a:r>
          </a:p>
        </p:txBody>
      </p:sp>
      <p:pic>
        <p:nvPicPr>
          <p:cNvPr id="12" name="Picture 11">
            <a:extLst>
              <a:ext uri="{FF2B5EF4-FFF2-40B4-BE49-F238E27FC236}">
                <a16:creationId xmlns:a16="http://schemas.microsoft.com/office/drawing/2014/main" id="{D88E4E0B-0905-2494-6EBC-B606BD8E2CE7}"/>
              </a:ext>
            </a:extLst>
          </p:cNvPr>
          <p:cNvPicPr>
            <a:picLocks noChangeAspect="1"/>
          </p:cNvPicPr>
          <p:nvPr/>
        </p:nvPicPr>
        <p:blipFill>
          <a:blip r:embed="rId5"/>
          <a:stretch>
            <a:fillRect/>
          </a:stretch>
        </p:blipFill>
        <p:spPr>
          <a:xfrm>
            <a:off x="77566" y="3607267"/>
            <a:ext cx="7889250" cy="3069186"/>
          </a:xfrm>
          <a:prstGeom prst="rect">
            <a:avLst/>
          </a:prstGeom>
        </p:spPr>
      </p:pic>
      <p:pic>
        <p:nvPicPr>
          <p:cNvPr id="13" name="Picture 12">
            <a:extLst>
              <a:ext uri="{FF2B5EF4-FFF2-40B4-BE49-F238E27FC236}">
                <a16:creationId xmlns:a16="http://schemas.microsoft.com/office/drawing/2014/main" id="{DDC7CBFB-4DDD-4B11-2BF3-9E789E1DAB7B}"/>
              </a:ext>
            </a:extLst>
          </p:cNvPr>
          <p:cNvPicPr>
            <a:picLocks noChangeAspect="1"/>
          </p:cNvPicPr>
          <p:nvPr/>
        </p:nvPicPr>
        <p:blipFill>
          <a:blip r:embed="rId6"/>
          <a:stretch>
            <a:fillRect/>
          </a:stretch>
        </p:blipFill>
        <p:spPr>
          <a:xfrm>
            <a:off x="3627971" y="6436969"/>
            <a:ext cx="1664352" cy="359695"/>
          </a:xfrm>
          <a:prstGeom prst="rect">
            <a:avLst/>
          </a:prstGeom>
        </p:spPr>
      </p:pic>
      <p:sp>
        <p:nvSpPr>
          <p:cNvPr id="14" name="Rechteck 9">
            <a:extLst>
              <a:ext uri="{FF2B5EF4-FFF2-40B4-BE49-F238E27FC236}">
                <a16:creationId xmlns:a16="http://schemas.microsoft.com/office/drawing/2014/main" id="{49675846-6DA8-691E-AB39-D7F1243C1673}"/>
              </a:ext>
            </a:extLst>
          </p:cNvPr>
          <p:cNvSpPr/>
          <p:nvPr/>
        </p:nvSpPr>
        <p:spPr bwMode="auto">
          <a:xfrm>
            <a:off x="6197303" y="6316413"/>
            <a:ext cx="1663696" cy="36004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charset="0"/>
            </a:endParaRPr>
          </a:p>
        </p:txBody>
      </p:sp>
      <p:sp>
        <p:nvSpPr>
          <p:cNvPr id="15" name="TextBox 14">
            <a:extLst>
              <a:ext uri="{FF2B5EF4-FFF2-40B4-BE49-F238E27FC236}">
                <a16:creationId xmlns:a16="http://schemas.microsoft.com/office/drawing/2014/main" id="{8B048A77-CBD0-4CA2-E727-8B287950F6D3}"/>
              </a:ext>
            </a:extLst>
          </p:cNvPr>
          <p:cNvSpPr txBox="1"/>
          <p:nvPr/>
        </p:nvSpPr>
        <p:spPr>
          <a:xfrm>
            <a:off x="503340" y="3970090"/>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16" name="TextBox 15">
            <a:extLst>
              <a:ext uri="{FF2B5EF4-FFF2-40B4-BE49-F238E27FC236}">
                <a16:creationId xmlns:a16="http://schemas.microsoft.com/office/drawing/2014/main" id="{B18C3BAB-0671-5CE5-4139-DFBE7AB7BDD5}"/>
              </a:ext>
            </a:extLst>
          </p:cNvPr>
          <p:cNvSpPr txBox="1"/>
          <p:nvPr/>
        </p:nvSpPr>
        <p:spPr>
          <a:xfrm>
            <a:off x="503340" y="4553993"/>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17" name="TextBox 16">
            <a:extLst>
              <a:ext uri="{FF2B5EF4-FFF2-40B4-BE49-F238E27FC236}">
                <a16:creationId xmlns:a16="http://schemas.microsoft.com/office/drawing/2014/main" id="{5E6F5787-6733-10AD-F384-36F201169DD2}"/>
              </a:ext>
            </a:extLst>
          </p:cNvPr>
          <p:cNvSpPr txBox="1"/>
          <p:nvPr/>
        </p:nvSpPr>
        <p:spPr>
          <a:xfrm>
            <a:off x="822860" y="4553993"/>
            <a:ext cx="284052" cy="307777"/>
          </a:xfrm>
          <a:prstGeom prst="rect">
            <a:avLst/>
          </a:prstGeom>
          <a:noFill/>
        </p:spPr>
        <p:txBody>
          <a:bodyPr wrap="none" rtlCol="0">
            <a:spAutoFit/>
          </a:bodyPr>
          <a:lstStyle/>
          <a:p>
            <a:r>
              <a:rPr lang="en-US" sz="1400" b="1" dirty="0">
                <a:solidFill>
                  <a:srgbClr val="FF0000"/>
                </a:solidFill>
                <a:highlight>
                  <a:srgbClr val="FFFFFF"/>
                </a:highlight>
              </a:rPr>
              <a:t>4</a:t>
            </a:r>
          </a:p>
        </p:txBody>
      </p:sp>
      <p:sp>
        <p:nvSpPr>
          <p:cNvPr id="18" name="TextBox 17">
            <a:extLst>
              <a:ext uri="{FF2B5EF4-FFF2-40B4-BE49-F238E27FC236}">
                <a16:creationId xmlns:a16="http://schemas.microsoft.com/office/drawing/2014/main" id="{6109C62C-B198-5EE7-BF0A-F9B584DAB063}"/>
              </a:ext>
            </a:extLst>
          </p:cNvPr>
          <p:cNvSpPr txBox="1"/>
          <p:nvPr/>
        </p:nvSpPr>
        <p:spPr>
          <a:xfrm>
            <a:off x="1184817" y="4553993"/>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19" name="TextBox 18">
            <a:extLst>
              <a:ext uri="{FF2B5EF4-FFF2-40B4-BE49-F238E27FC236}">
                <a16:creationId xmlns:a16="http://schemas.microsoft.com/office/drawing/2014/main" id="{3F5C845D-DFAA-DEBB-A971-ADBA3B996A8A}"/>
              </a:ext>
            </a:extLst>
          </p:cNvPr>
          <p:cNvSpPr txBox="1"/>
          <p:nvPr/>
        </p:nvSpPr>
        <p:spPr>
          <a:xfrm>
            <a:off x="1497800" y="4553993"/>
            <a:ext cx="284052" cy="307777"/>
          </a:xfrm>
          <a:prstGeom prst="rect">
            <a:avLst/>
          </a:prstGeom>
          <a:noFill/>
        </p:spPr>
        <p:txBody>
          <a:bodyPr wrap="none" rtlCol="0">
            <a:spAutoFit/>
          </a:bodyPr>
          <a:lstStyle/>
          <a:p>
            <a:r>
              <a:rPr lang="en-US" sz="1400" b="1" dirty="0">
                <a:solidFill>
                  <a:srgbClr val="FF0000"/>
                </a:solidFill>
                <a:highlight>
                  <a:srgbClr val="FFFFFF"/>
                </a:highlight>
              </a:rPr>
              <a:t>4</a:t>
            </a:r>
          </a:p>
        </p:txBody>
      </p:sp>
      <p:sp>
        <p:nvSpPr>
          <p:cNvPr id="20" name="TextBox 19">
            <a:extLst>
              <a:ext uri="{FF2B5EF4-FFF2-40B4-BE49-F238E27FC236}">
                <a16:creationId xmlns:a16="http://schemas.microsoft.com/office/drawing/2014/main" id="{FD86D878-AF14-78D9-7600-20BE261CC103}"/>
              </a:ext>
            </a:extLst>
          </p:cNvPr>
          <p:cNvSpPr txBox="1"/>
          <p:nvPr/>
        </p:nvSpPr>
        <p:spPr>
          <a:xfrm>
            <a:off x="1842338" y="4553992"/>
            <a:ext cx="284052" cy="307777"/>
          </a:xfrm>
          <a:prstGeom prst="rect">
            <a:avLst/>
          </a:prstGeom>
          <a:noFill/>
        </p:spPr>
        <p:txBody>
          <a:bodyPr wrap="none" rtlCol="0">
            <a:spAutoFit/>
          </a:bodyPr>
          <a:lstStyle/>
          <a:p>
            <a:r>
              <a:rPr lang="en-US" sz="1400" b="1" dirty="0">
                <a:solidFill>
                  <a:srgbClr val="FF0000"/>
                </a:solidFill>
                <a:highlight>
                  <a:srgbClr val="FFFFFF"/>
                </a:highlight>
              </a:rPr>
              <a:t>5</a:t>
            </a:r>
          </a:p>
        </p:txBody>
      </p:sp>
      <p:sp>
        <p:nvSpPr>
          <p:cNvPr id="21" name="TextBox 20">
            <a:extLst>
              <a:ext uri="{FF2B5EF4-FFF2-40B4-BE49-F238E27FC236}">
                <a16:creationId xmlns:a16="http://schemas.microsoft.com/office/drawing/2014/main" id="{8E85F64D-576E-98F0-B507-07F8A80A1861}"/>
              </a:ext>
            </a:extLst>
          </p:cNvPr>
          <p:cNvSpPr txBox="1"/>
          <p:nvPr/>
        </p:nvSpPr>
        <p:spPr>
          <a:xfrm>
            <a:off x="503340" y="5192564"/>
            <a:ext cx="284052" cy="307777"/>
          </a:xfrm>
          <a:prstGeom prst="rect">
            <a:avLst/>
          </a:prstGeom>
          <a:noFill/>
        </p:spPr>
        <p:txBody>
          <a:bodyPr wrap="none" rtlCol="0">
            <a:spAutoFit/>
          </a:bodyPr>
          <a:lstStyle/>
          <a:p>
            <a:r>
              <a:rPr lang="en-US" sz="1400" b="1" dirty="0">
                <a:solidFill>
                  <a:srgbClr val="FF0000"/>
                </a:solidFill>
                <a:highlight>
                  <a:srgbClr val="FFFFFF"/>
                </a:highlight>
              </a:rPr>
              <a:t>2</a:t>
            </a:r>
          </a:p>
        </p:txBody>
      </p:sp>
      <p:sp>
        <p:nvSpPr>
          <p:cNvPr id="22" name="TextBox 21">
            <a:extLst>
              <a:ext uri="{FF2B5EF4-FFF2-40B4-BE49-F238E27FC236}">
                <a16:creationId xmlns:a16="http://schemas.microsoft.com/office/drawing/2014/main" id="{6DA16A16-CA12-EDEE-ED8B-2220329CEEA7}"/>
              </a:ext>
            </a:extLst>
          </p:cNvPr>
          <p:cNvSpPr txBox="1"/>
          <p:nvPr/>
        </p:nvSpPr>
        <p:spPr>
          <a:xfrm>
            <a:off x="840377" y="5195891"/>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24" name="TextBox 23">
            <a:extLst>
              <a:ext uri="{FF2B5EF4-FFF2-40B4-BE49-F238E27FC236}">
                <a16:creationId xmlns:a16="http://schemas.microsoft.com/office/drawing/2014/main" id="{A8B33267-BD75-9725-E5A2-BF3891A3E5BD}"/>
              </a:ext>
            </a:extLst>
          </p:cNvPr>
          <p:cNvSpPr txBox="1"/>
          <p:nvPr/>
        </p:nvSpPr>
        <p:spPr>
          <a:xfrm>
            <a:off x="1177414" y="5192563"/>
            <a:ext cx="284052" cy="307777"/>
          </a:xfrm>
          <a:prstGeom prst="rect">
            <a:avLst/>
          </a:prstGeom>
          <a:noFill/>
        </p:spPr>
        <p:txBody>
          <a:bodyPr wrap="none" rtlCol="0">
            <a:spAutoFit/>
          </a:bodyPr>
          <a:lstStyle/>
          <a:p>
            <a:r>
              <a:rPr lang="en-US" sz="1400" b="1" dirty="0">
                <a:solidFill>
                  <a:srgbClr val="FF0000"/>
                </a:solidFill>
                <a:highlight>
                  <a:srgbClr val="FFFFFF"/>
                </a:highlight>
              </a:rPr>
              <a:t>2</a:t>
            </a:r>
          </a:p>
        </p:txBody>
      </p:sp>
      <p:sp>
        <p:nvSpPr>
          <p:cNvPr id="25" name="TextBox 24">
            <a:extLst>
              <a:ext uri="{FF2B5EF4-FFF2-40B4-BE49-F238E27FC236}">
                <a16:creationId xmlns:a16="http://schemas.microsoft.com/office/drawing/2014/main" id="{D747A8E5-DFFB-7F52-5EDF-14C297FB3CC9}"/>
              </a:ext>
            </a:extLst>
          </p:cNvPr>
          <p:cNvSpPr txBox="1"/>
          <p:nvPr/>
        </p:nvSpPr>
        <p:spPr>
          <a:xfrm>
            <a:off x="1528825" y="5203616"/>
            <a:ext cx="284052" cy="307777"/>
          </a:xfrm>
          <a:prstGeom prst="rect">
            <a:avLst/>
          </a:prstGeom>
          <a:noFill/>
        </p:spPr>
        <p:txBody>
          <a:bodyPr wrap="none" rtlCol="0">
            <a:spAutoFit/>
          </a:bodyPr>
          <a:lstStyle/>
          <a:p>
            <a:r>
              <a:rPr lang="en-US" sz="1400" b="1" dirty="0">
                <a:solidFill>
                  <a:srgbClr val="FF0000"/>
                </a:solidFill>
                <a:highlight>
                  <a:srgbClr val="FFFFFF"/>
                </a:highlight>
              </a:rPr>
              <a:t>2</a:t>
            </a:r>
          </a:p>
        </p:txBody>
      </p:sp>
      <p:sp>
        <p:nvSpPr>
          <p:cNvPr id="26" name="TextBox 25">
            <a:extLst>
              <a:ext uri="{FF2B5EF4-FFF2-40B4-BE49-F238E27FC236}">
                <a16:creationId xmlns:a16="http://schemas.microsoft.com/office/drawing/2014/main" id="{70898CF3-441E-4A6B-A927-B45D07AB43FD}"/>
              </a:ext>
            </a:extLst>
          </p:cNvPr>
          <p:cNvSpPr txBox="1"/>
          <p:nvPr/>
        </p:nvSpPr>
        <p:spPr>
          <a:xfrm>
            <a:off x="1842338" y="5184000"/>
            <a:ext cx="284052" cy="307777"/>
          </a:xfrm>
          <a:prstGeom prst="rect">
            <a:avLst/>
          </a:prstGeom>
          <a:noFill/>
        </p:spPr>
        <p:txBody>
          <a:bodyPr wrap="none" rtlCol="0">
            <a:spAutoFit/>
          </a:bodyPr>
          <a:lstStyle/>
          <a:p>
            <a:r>
              <a:rPr lang="en-US" sz="1400" b="1" dirty="0">
                <a:solidFill>
                  <a:srgbClr val="FF0000"/>
                </a:solidFill>
                <a:highlight>
                  <a:srgbClr val="FFFFFF"/>
                </a:highlight>
              </a:rPr>
              <a:t>4</a:t>
            </a:r>
          </a:p>
        </p:txBody>
      </p:sp>
      <p:sp>
        <p:nvSpPr>
          <p:cNvPr id="27" name="TextBox 26">
            <a:extLst>
              <a:ext uri="{FF2B5EF4-FFF2-40B4-BE49-F238E27FC236}">
                <a16:creationId xmlns:a16="http://schemas.microsoft.com/office/drawing/2014/main" id="{A4079E2E-A4A6-3793-13DA-428E82EECC5A}"/>
              </a:ext>
            </a:extLst>
          </p:cNvPr>
          <p:cNvSpPr txBox="1"/>
          <p:nvPr/>
        </p:nvSpPr>
        <p:spPr>
          <a:xfrm>
            <a:off x="503340" y="5572350"/>
            <a:ext cx="284052" cy="307777"/>
          </a:xfrm>
          <a:prstGeom prst="rect">
            <a:avLst/>
          </a:prstGeom>
          <a:noFill/>
        </p:spPr>
        <p:txBody>
          <a:bodyPr wrap="none" rtlCol="0">
            <a:spAutoFit/>
          </a:bodyPr>
          <a:lstStyle/>
          <a:p>
            <a:r>
              <a:rPr lang="en-US" sz="1400" b="1" dirty="0">
                <a:solidFill>
                  <a:srgbClr val="FF0000"/>
                </a:solidFill>
                <a:highlight>
                  <a:srgbClr val="FFFFFF"/>
                </a:highlight>
              </a:rPr>
              <a:t>4</a:t>
            </a:r>
          </a:p>
        </p:txBody>
      </p:sp>
      <p:sp>
        <p:nvSpPr>
          <p:cNvPr id="28" name="TextBox 27">
            <a:extLst>
              <a:ext uri="{FF2B5EF4-FFF2-40B4-BE49-F238E27FC236}">
                <a16:creationId xmlns:a16="http://schemas.microsoft.com/office/drawing/2014/main" id="{A881D78D-38A2-7D10-AA00-F51A22BEA696}"/>
              </a:ext>
            </a:extLst>
          </p:cNvPr>
          <p:cNvSpPr txBox="1"/>
          <p:nvPr/>
        </p:nvSpPr>
        <p:spPr>
          <a:xfrm>
            <a:off x="839052" y="5574410"/>
            <a:ext cx="284052" cy="307777"/>
          </a:xfrm>
          <a:prstGeom prst="rect">
            <a:avLst/>
          </a:prstGeom>
          <a:noFill/>
        </p:spPr>
        <p:txBody>
          <a:bodyPr wrap="none" rtlCol="0">
            <a:spAutoFit/>
          </a:bodyPr>
          <a:lstStyle/>
          <a:p>
            <a:r>
              <a:rPr lang="en-US" sz="1400" b="1" dirty="0">
                <a:solidFill>
                  <a:srgbClr val="FF0000"/>
                </a:solidFill>
                <a:highlight>
                  <a:srgbClr val="FFFFFF"/>
                </a:highlight>
              </a:rPr>
              <a:t>4</a:t>
            </a:r>
          </a:p>
        </p:txBody>
      </p:sp>
      <p:sp>
        <p:nvSpPr>
          <p:cNvPr id="29" name="TextBox 28">
            <a:extLst>
              <a:ext uri="{FF2B5EF4-FFF2-40B4-BE49-F238E27FC236}">
                <a16:creationId xmlns:a16="http://schemas.microsoft.com/office/drawing/2014/main" id="{CD8A227D-5988-4302-D75F-564A2566D1EF}"/>
              </a:ext>
            </a:extLst>
          </p:cNvPr>
          <p:cNvSpPr txBox="1"/>
          <p:nvPr/>
        </p:nvSpPr>
        <p:spPr>
          <a:xfrm>
            <a:off x="1174764" y="5572350"/>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30" name="TextBox 29">
            <a:extLst>
              <a:ext uri="{FF2B5EF4-FFF2-40B4-BE49-F238E27FC236}">
                <a16:creationId xmlns:a16="http://schemas.microsoft.com/office/drawing/2014/main" id="{6416D411-D5A9-6FDF-3CEA-D3EB8C8631EB}"/>
              </a:ext>
            </a:extLst>
          </p:cNvPr>
          <p:cNvSpPr txBox="1"/>
          <p:nvPr/>
        </p:nvSpPr>
        <p:spPr>
          <a:xfrm>
            <a:off x="1696264" y="5572350"/>
            <a:ext cx="284052" cy="307777"/>
          </a:xfrm>
          <a:prstGeom prst="rect">
            <a:avLst/>
          </a:prstGeom>
          <a:noFill/>
        </p:spPr>
        <p:txBody>
          <a:bodyPr wrap="none" rtlCol="0">
            <a:spAutoFit/>
          </a:bodyPr>
          <a:lstStyle/>
          <a:p>
            <a:r>
              <a:rPr lang="en-US" sz="1400" b="1" dirty="0">
                <a:solidFill>
                  <a:srgbClr val="FF0000"/>
                </a:solidFill>
                <a:highlight>
                  <a:srgbClr val="FFFFFF"/>
                </a:highlight>
              </a:rPr>
              <a:t>8</a:t>
            </a:r>
          </a:p>
        </p:txBody>
      </p:sp>
      <p:sp>
        <p:nvSpPr>
          <p:cNvPr id="31" name="TextBox 30">
            <a:extLst>
              <a:ext uri="{FF2B5EF4-FFF2-40B4-BE49-F238E27FC236}">
                <a16:creationId xmlns:a16="http://schemas.microsoft.com/office/drawing/2014/main" id="{54A6AF39-D880-FD45-383F-52D9D0FCD949}"/>
              </a:ext>
            </a:extLst>
          </p:cNvPr>
          <p:cNvSpPr txBox="1"/>
          <p:nvPr/>
        </p:nvSpPr>
        <p:spPr>
          <a:xfrm>
            <a:off x="503340" y="6068691"/>
            <a:ext cx="284052" cy="307777"/>
          </a:xfrm>
          <a:prstGeom prst="rect">
            <a:avLst/>
          </a:prstGeom>
          <a:noFill/>
        </p:spPr>
        <p:txBody>
          <a:bodyPr wrap="none" rtlCol="0">
            <a:spAutoFit/>
          </a:bodyPr>
          <a:lstStyle/>
          <a:p>
            <a:r>
              <a:rPr lang="en-US" sz="1400" b="1" dirty="0">
                <a:solidFill>
                  <a:srgbClr val="FF0000"/>
                </a:solidFill>
                <a:highlight>
                  <a:srgbClr val="FFFFFF"/>
                </a:highlight>
              </a:rPr>
              <a:t>5</a:t>
            </a:r>
          </a:p>
        </p:txBody>
      </p:sp>
      <p:sp>
        <p:nvSpPr>
          <p:cNvPr id="32" name="TextBox 31">
            <a:extLst>
              <a:ext uri="{FF2B5EF4-FFF2-40B4-BE49-F238E27FC236}">
                <a16:creationId xmlns:a16="http://schemas.microsoft.com/office/drawing/2014/main" id="{F9431370-C6DE-DC99-4796-EF3C1145F89E}"/>
              </a:ext>
            </a:extLst>
          </p:cNvPr>
          <p:cNvSpPr txBox="1"/>
          <p:nvPr/>
        </p:nvSpPr>
        <p:spPr>
          <a:xfrm>
            <a:off x="839052" y="6068691"/>
            <a:ext cx="284052" cy="307777"/>
          </a:xfrm>
          <a:prstGeom prst="rect">
            <a:avLst/>
          </a:prstGeom>
          <a:noFill/>
        </p:spPr>
        <p:txBody>
          <a:bodyPr wrap="none" rtlCol="0">
            <a:spAutoFit/>
          </a:bodyPr>
          <a:lstStyle/>
          <a:p>
            <a:r>
              <a:rPr lang="en-US" sz="1400" b="1" dirty="0">
                <a:solidFill>
                  <a:srgbClr val="FF0000"/>
                </a:solidFill>
                <a:highlight>
                  <a:srgbClr val="FFFFFF"/>
                </a:highlight>
              </a:rPr>
              <a:t>6</a:t>
            </a:r>
          </a:p>
        </p:txBody>
      </p:sp>
      <p:sp>
        <p:nvSpPr>
          <p:cNvPr id="33" name="TextBox 32">
            <a:extLst>
              <a:ext uri="{FF2B5EF4-FFF2-40B4-BE49-F238E27FC236}">
                <a16:creationId xmlns:a16="http://schemas.microsoft.com/office/drawing/2014/main" id="{5582E770-A737-8395-4016-50137A700697}"/>
              </a:ext>
            </a:extLst>
          </p:cNvPr>
          <p:cNvSpPr txBox="1"/>
          <p:nvPr/>
        </p:nvSpPr>
        <p:spPr>
          <a:xfrm>
            <a:off x="1184817" y="6057182"/>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34" name="TextBox 33">
            <a:extLst>
              <a:ext uri="{FF2B5EF4-FFF2-40B4-BE49-F238E27FC236}">
                <a16:creationId xmlns:a16="http://schemas.microsoft.com/office/drawing/2014/main" id="{CF82794C-1859-195C-B134-D56F59FE0606}"/>
              </a:ext>
            </a:extLst>
          </p:cNvPr>
          <p:cNvSpPr txBox="1"/>
          <p:nvPr/>
        </p:nvSpPr>
        <p:spPr>
          <a:xfrm>
            <a:off x="1696264" y="6068788"/>
            <a:ext cx="284052" cy="307777"/>
          </a:xfrm>
          <a:prstGeom prst="rect">
            <a:avLst/>
          </a:prstGeom>
          <a:noFill/>
        </p:spPr>
        <p:txBody>
          <a:bodyPr wrap="none" rtlCol="0">
            <a:spAutoFit/>
          </a:bodyPr>
          <a:lstStyle/>
          <a:p>
            <a:r>
              <a:rPr lang="en-US" sz="1400" b="1" dirty="0">
                <a:solidFill>
                  <a:srgbClr val="FF0000"/>
                </a:solidFill>
                <a:highlight>
                  <a:srgbClr val="FFFFFF"/>
                </a:highlight>
              </a:rPr>
              <a:t>6</a:t>
            </a:r>
          </a:p>
        </p:txBody>
      </p:sp>
      <p:sp>
        <p:nvSpPr>
          <p:cNvPr id="35" name="TextBox 34">
            <a:extLst>
              <a:ext uri="{FF2B5EF4-FFF2-40B4-BE49-F238E27FC236}">
                <a16:creationId xmlns:a16="http://schemas.microsoft.com/office/drawing/2014/main" id="{54357582-D6B0-5102-A9F2-D4D7EA1FDB08}"/>
              </a:ext>
            </a:extLst>
          </p:cNvPr>
          <p:cNvSpPr txBox="1"/>
          <p:nvPr/>
        </p:nvSpPr>
        <p:spPr>
          <a:xfrm>
            <a:off x="2126390" y="3970090"/>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37" name="TextBox 36">
            <a:extLst>
              <a:ext uri="{FF2B5EF4-FFF2-40B4-BE49-F238E27FC236}">
                <a16:creationId xmlns:a16="http://schemas.microsoft.com/office/drawing/2014/main" id="{B9F9C8AC-DA85-B6E3-D27F-6C6155CE7E55}"/>
              </a:ext>
            </a:extLst>
          </p:cNvPr>
          <p:cNvSpPr txBox="1"/>
          <p:nvPr/>
        </p:nvSpPr>
        <p:spPr>
          <a:xfrm>
            <a:off x="2133758" y="4553992"/>
            <a:ext cx="284052" cy="307777"/>
          </a:xfrm>
          <a:prstGeom prst="rect">
            <a:avLst/>
          </a:prstGeom>
          <a:noFill/>
        </p:spPr>
        <p:txBody>
          <a:bodyPr wrap="none" rtlCol="0">
            <a:spAutoFit/>
          </a:bodyPr>
          <a:lstStyle/>
          <a:p>
            <a:r>
              <a:rPr lang="en-US" sz="1400" b="1" dirty="0">
                <a:solidFill>
                  <a:srgbClr val="FF0000"/>
                </a:solidFill>
                <a:highlight>
                  <a:srgbClr val="FFFFFF"/>
                </a:highlight>
              </a:rPr>
              <a:t>4</a:t>
            </a:r>
          </a:p>
        </p:txBody>
      </p:sp>
      <p:sp>
        <p:nvSpPr>
          <p:cNvPr id="38" name="TextBox 37">
            <a:extLst>
              <a:ext uri="{FF2B5EF4-FFF2-40B4-BE49-F238E27FC236}">
                <a16:creationId xmlns:a16="http://schemas.microsoft.com/office/drawing/2014/main" id="{B341A9DC-2CC2-D292-3B0A-AFA9E592D858}"/>
              </a:ext>
            </a:extLst>
          </p:cNvPr>
          <p:cNvSpPr txBox="1"/>
          <p:nvPr/>
        </p:nvSpPr>
        <p:spPr>
          <a:xfrm>
            <a:off x="2126390" y="5184000"/>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39" name="TextBox 38">
            <a:extLst>
              <a:ext uri="{FF2B5EF4-FFF2-40B4-BE49-F238E27FC236}">
                <a16:creationId xmlns:a16="http://schemas.microsoft.com/office/drawing/2014/main" id="{C6694D0C-B742-D5F1-9F24-2AF2387521B7}"/>
              </a:ext>
            </a:extLst>
          </p:cNvPr>
          <p:cNvSpPr txBox="1"/>
          <p:nvPr/>
        </p:nvSpPr>
        <p:spPr>
          <a:xfrm>
            <a:off x="2100988" y="6057181"/>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40" name="TextBox 39">
            <a:extLst>
              <a:ext uri="{FF2B5EF4-FFF2-40B4-BE49-F238E27FC236}">
                <a16:creationId xmlns:a16="http://schemas.microsoft.com/office/drawing/2014/main" id="{A983CA3E-ADA9-7803-2686-27C417E57C83}"/>
              </a:ext>
            </a:extLst>
          </p:cNvPr>
          <p:cNvSpPr txBox="1"/>
          <p:nvPr/>
        </p:nvSpPr>
        <p:spPr>
          <a:xfrm>
            <a:off x="2100988" y="6316847"/>
            <a:ext cx="284052" cy="307777"/>
          </a:xfrm>
          <a:prstGeom prst="rect">
            <a:avLst/>
          </a:prstGeom>
          <a:noFill/>
        </p:spPr>
        <p:txBody>
          <a:bodyPr wrap="none" rtlCol="0">
            <a:spAutoFit/>
          </a:bodyPr>
          <a:lstStyle/>
          <a:p>
            <a:r>
              <a:rPr lang="en-US" sz="1400" b="1" dirty="0">
                <a:solidFill>
                  <a:srgbClr val="FF0000"/>
                </a:solidFill>
                <a:highlight>
                  <a:srgbClr val="FFFFFF"/>
                </a:highlight>
              </a:rPr>
              <a:t>2</a:t>
            </a:r>
          </a:p>
        </p:txBody>
      </p:sp>
      <p:sp>
        <p:nvSpPr>
          <p:cNvPr id="41" name="TextBox 40">
            <a:extLst>
              <a:ext uri="{FF2B5EF4-FFF2-40B4-BE49-F238E27FC236}">
                <a16:creationId xmlns:a16="http://schemas.microsoft.com/office/drawing/2014/main" id="{8F883C12-77A6-688B-99CD-2774FE363FED}"/>
              </a:ext>
            </a:extLst>
          </p:cNvPr>
          <p:cNvSpPr txBox="1"/>
          <p:nvPr/>
        </p:nvSpPr>
        <p:spPr>
          <a:xfrm>
            <a:off x="4773742" y="3983462"/>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42" name="TextBox 41">
            <a:extLst>
              <a:ext uri="{FF2B5EF4-FFF2-40B4-BE49-F238E27FC236}">
                <a16:creationId xmlns:a16="http://schemas.microsoft.com/office/drawing/2014/main" id="{4A83A576-420E-81F0-32E2-B4DB24975EEE}"/>
              </a:ext>
            </a:extLst>
          </p:cNvPr>
          <p:cNvSpPr txBox="1"/>
          <p:nvPr/>
        </p:nvSpPr>
        <p:spPr>
          <a:xfrm>
            <a:off x="4770058" y="4557274"/>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43" name="TextBox 42">
            <a:extLst>
              <a:ext uri="{FF2B5EF4-FFF2-40B4-BE49-F238E27FC236}">
                <a16:creationId xmlns:a16="http://schemas.microsoft.com/office/drawing/2014/main" id="{86EF80E2-59E4-7294-F9A2-761E76B06CB5}"/>
              </a:ext>
            </a:extLst>
          </p:cNvPr>
          <p:cNvSpPr txBox="1"/>
          <p:nvPr/>
        </p:nvSpPr>
        <p:spPr>
          <a:xfrm>
            <a:off x="4770058" y="5184000"/>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44" name="TextBox 43">
            <a:extLst>
              <a:ext uri="{FF2B5EF4-FFF2-40B4-BE49-F238E27FC236}">
                <a16:creationId xmlns:a16="http://schemas.microsoft.com/office/drawing/2014/main" id="{0DD4A205-643B-B78F-DE54-4F538FED37DF}"/>
              </a:ext>
            </a:extLst>
          </p:cNvPr>
          <p:cNvSpPr txBox="1"/>
          <p:nvPr/>
        </p:nvSpPr>
        <p:spPr>
          <a:xfrm>
            <a:off x="4770058" y="5824551"/>
            <a:ext cx="284052" cy="307777"/>
          </a:xfrm>
          <a:prstGeom prst="rect">
            <a:avLst/>
          </a:prstGeom>
          <a:noFill/>
        </p:spPr>
        <p:txBody>
          <a:bodyPr wrap="none" rtlCol="0">
            <a:spAutoFit/>
          </a:bodyPr>
          <a:lstStyle/>
          <a:p>
            <a:r>
              <a:rPr lang="en-US" sz="1400" b="1" dirty="0">
                <a:solidFill>
                  <a:srgbClr val="FF0000"/>
                </a:solidFill>
                <a:highlight>
                  <a:srgbClr val="FFFFFF"/>
                </a:highlight>
              </a:rPr>
              <a:t>4</a:t>
            </a:r>
          </a:p>
        </p:txBody>
      </p:sp>
      <p:sp>
        <p:nvSpPr>
          <p:cNvPr id="45" name="TextBox 44">
            <a:extLst>
              <a:ext uri="{FF2B5EF4-FFF2-40B4-BE49-F238E27FC236}">
                <a16:creationId xmlns:a16="http://schemas.microsoft.com/office/drawing/2014/main" id="{C6A84CE8-EB54-C356-435D-296D446D4B31}"/>
              </a:ext>
            </a:extLst>
          </p:cNvPr>
          <p:cNvSpPr txBox="1"/>
          <p:nvPr/>
        </p:nvSpPr>
        <p:spPr>
          <a:xfrm>
            <a:off x="6254766" y="3983462"/>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46" name="TextBox 45">
            <a:extLst>
              <a:ext uri="{FF2B5EF4-FFF2-40B4-BE49-F238E27FC236}">
                <a16:creationId xmlns:a16="http://schemas.microsoft.com/office/drawing/2014/main" id="{7C130E97-B3C0-3CEB-7279-1B715A08BA0A}"/>
              </a:ext>
            </a:extLst>
          </p:cNvPr>
          <p:cNvSpPr txBox="1"/>
          <p:nvPr/>
        </p:nvSpPr>
        <p:spPr>
          <a:xfrm>
            <a:off x="6258704" y="4543902"/>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47" name="TextBox 46">
            <a:extLst>
              <a:ext uri="{FF2B5EF4-FFF2-40B4-BE49-F238E27FC236}">
                <a16:creationId xmlns:a16="http://schemas.microsoft.com/office/drawing/2014/main" id="{A268B0F1-4597-A9E0-DC31-2ED2430B0440}"/>
              </a:ext>
            </a:extLst>
          </p:cNvPr>
          <p:cNvSpPr txBox="1"/>
          <p:nvPr/>
        </p:nvSpPr>
        <p:spPr>
          <a:xfrm>
            <a:off x="6254766" y="5182919"/>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48" name="TextBox 47">
            <a:extLst>
              <a:ext uri="{FF2B5EF4-FFF2-40B4-BE49-F238E27FC236}">
                <a16:creationId xmlns:a16="http://schemas.microsoft.com/office/drawing/2014/main" id="{810E734D-3027-4CCF-700A-1DA17BC35A72}"/>
              </a:ext>
            </a:extLst>
          </p:cNvPr>
          <p:cNvSpPr txBox="1"/>
          <p:nvPr/>
        </p:nvSpPr>
        <p:spPr>
          <a:xfrm>
            <a:off x="6258704" y="5765120"/>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49" name="TextBox 48">
            <a:extLst>
              <a:ext uri="{FF2B5EF4-FFF2-40B4-BE49-F238E27FC236}">
                <a16:creationId xmlns:a16="http://schemas.microsoft.com/office/drawing/2014/main" id="{D4199946-606F-3EB1-2635-99247B726BA1}"/>
              </a:ext>
            </a:extLst>
          </p:cNvPr>
          <p:cNvSpPr txBox="1"/>
          <p:nvPr/>
        </p:nvSpPr>
        <p:spPr>
          <a:xfrm>
            <a:off x="7637884" y="3985118"/>
            <a:ext cx="284052" cy="307777"/>
          </a:xfrm>
          <a:prstGeom prst="rect">
            <a:avLst/>
          </a:prstGeom>
          <a:noFill/>
        </p:spPr>
        <p:txBody>
          <a:bodyPr wrap="none" rtlCol="0">
            <a:spAutoFit/>
          </a:bodyPr>
          <a:lstStyle/>
          <a:p>
            <a:r>
              <a:rPr lang="en-US" sz="1400" b="1" dirty="0">
                <a:solidFill>
                  <a:srgbClr val="FF0000"/>
                </a:solidFill>
                <a:highlight>
                  <a:srgbClr val="FFFFFF"/>
                </a:highlight>
              </a:rPr>
              <a:t>5</a:t>
            </a:r>
          </a:p>
        </p:txBody>
      </p:sp>
      <p:sp>
        <p:nvSpPr>
          <p:cNvPr id="50" name="TextBox 49">
            <a:extLst>
              <a:ext uri="{FF2B5EF4-FFF2-40B4-BE49-F238E27FC236}">
                <a16:creationId xmlns:a16="http://schemas.microsoft.com/office/drawing/2014/main" id="{1E806DAD-D13D-6BA2-DFF9-7BB1907385E2}"/>
              </a:ext>
            </a:extLst>
          </p:cNvPr>
          <p:cNvSpPr txBox="1"/>
          <p:nvPr/>
        </p:nvSpPr>
        <p:spPr>
          <a:xfrm>
            <a:off x="7643592" y="4425002"/>
            <a:ext cx="284052" cy="307777"/>
          </a:xfrm>
          <a:prstGeom prst="rect">
            <a:avLst/>
          </a:prstGeom>
          <a:noFill/>
        </p:spPr>
        <p:txBody>
          <a:bodyPr wrap="none" rtlCol="0">
            <a:spAutoFit/>
          </a:bodyPr>
          <a:lstStyle/>
          <a:p>
            <a:r>
              <a:rPr lang="en-US" sz="1400" b="1" dirty="0">
                <a:solidFill>
                  <a:srgbClr val="FF0000"/>
                </a:solidFill>
                <a:highlight>
                  <a:srgbClr val="FFFFFF"/>
                </a:highlight>
              </a:rPr>
              <a:t>3</a:t>
            </a:r>
          </a:p>
        </p:txBody>
      </p:sp>
      <p:sp>
        <p:nvSpPr>
          <p:cNvPr id="51" name="TextBox 50">
            <a:extLst>
              <a:ext uri="{FF2B5EF4-FFF2-40B4-BE49-F238E27FC236}">
                <a16:creationId xmlns:a16="http://schemas.microsoft.com/office/drawing/2014/main" id="{B70FAA43-5B24-508F-901C-AAB956CD566B}"/>
              </a:ext>
            </a:extLst>
          </p:cNvPr>
          <p:cNvSpPr txBox="1"/>
          <p:nvPr/>
        </p:nvSpPr>
        <p:spPr>
          <a:xfrm>
            <a:off x="7648254" y="4687479"/>
            <a:ext cx="284052" cy="307777"/>
          </a:xfrm>
          <a:prstGeom prst="rect">
            <a:avLst/>
          </a:prstGeom>
          <a:noFill/>
        </p:spPr>
        <p:txBody>
          <a:bodyPr wrap="none" rtlCol="0">
            <a:spAutoFit/>
          </a:bodyPr>
          <a:lstStyle/>
          <a:p>
            <a:r>
              <a:rPr lang="en-US" sz="1400" b="1" dirty="0">
                <a:solidFill>
                  <a:srgbClr val="FF0000"/>
                </a:solidFill>
                <a:highlight>
                  <a:srgbClr val="FFFFFF"/>
                </a:highlight>
              </a:rPr>
              <a:t>1</a:t>
            </a:r>
          </a:p>
        </p:txBody>
      </p:sp>
    </p:spTree>
    <p:extLst>
      <p:ext uri="{BB962C8B-B14F-4D97-AF65-F5344CB8AC3E}">
        <p14:creationId xmlns:p14="http://schemas.microsoft.com/office/powerpoint/2010/main" val="24922186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41B66-4A84-8D71-91C9-CED8E0D675A3}"/>
              </a:ext>
            </a:extLst>
          </p:cNvPr>
          <p:cNvSpPr>
            <a:spLocks noGrp="1"/>
          </p:cNvSpPr>
          <p:nvPr>
            <p:ph type="title"/>
          </p:nvPr>
        </p:nvSpPr>
        <p:spPr/>
        <p:txBody>
          <a:bodyPr/>
          <a:lstStyle/>
          <a:p>
            <a:r>
              <a:rPr lang="en-US" dirty="0"/>
              <a:t>PPG Makeup </a:t>
            </a:r>
          </a:p>
        </p:txBody>
      </p:sp>
      <p:pic>
        <p:nvPicPr>
          <p:cNvPr id="8" name="Content Placeholder 7">
            <a:extLst>
              <a:ext uri="{FF2B5EF4-FFF2-40B4-BE49-F238E27FC236}">
                <a16:creationId xmlns:a16="http://schemas.microsoft.com/office/drawing/2014/main" id="{D1AE68C8-921A-9C92-136B-A28633A40E53}"/>
              </a:ext>
            </a:extLst>
          </p:cNvPr>
          <p:cNvPicPr>
            <a:picLocks noGrp="1" noChangeAspect="1"/>
          </p:cNvPicPr>
          <p:nvPr>
            <p:ph idx="1"/>
          </p:nvPr>
        </p:nvPicPr>
        <p:blipFill>
          <a:blip r:embed="rId2"/>
          <a:stretch>
            <a:fillRect/>
          </a:stretch>
        </p:blipFill>
        <p:spPr>
          <a:xfrm>
            <a:off x="1721922" y="1153452"/>
            <a:ext cx="8737599" cy="5472106"/>
          </a:xfrm>
        </p:spPr>
      </p:pic>
      <p:sp>
        <p:nvSpPr>
          <p:cNvPr id="4" name="Date Placeholder 3">
            <a:extLst>
              <a:ext uri="{FF2B5EF4-FFF2-40B4-BE49-F238E27FC236}">
                <a16:creationId xmlns:a16="http://schemas.microsoft.com/office/drawing/2014/main" id="{01F589CA-0D77-B8AB-FFD5-DDF4310A8AC3}"/>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983166AB-B4F1-EFF9-9E8D-28C153A21B13}"/>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1C7E2223-EFAD-6563-E4F0-6AF50172FB55}"/>
              </a:ext>
            </a:extLst>
          </p:cNvPr>
          <p:cNvSpPr>
            <a:spLocks noGrp="1"/>
          </p:cNvSpPr>
          <p:nvPr>
            <p:ph type="sldNum" sz="quarter" idx="12"/>
          </p:nvPr>
        </p:nvSpPr>
        <p:spPr/>
        <p:txBody>
          <a:bodyPr/>
          <a:lstStyle/>
          <a:p>
            <a:fld id="{45998CA1-9168-4BC8-9DFE-73B2EA9CCF4C}" type="slidenum">
              <a:rPr lang="en-US" altLang="en-US" smtClean="0"/>
              <a:pPr/>
              <a:t>50</a:t>
            </a:fld>
            <a:endParaRPr lang="en-US" altLang="en-US"/>
          </a:p>
        </p:txBody>
      </p:sp>
      <p:sp>
        <p:nvSpPr>
          <p:cNvPr id="3" name="TextBox 2">
            <a:hlinkClick r:id="rId3" action="ppaction://hlinksldjump"/>
            <a:extLst>
              <a:ext uri="{FF2B5EF4-FFF2-40B4-BE49-F238E27FC236}">
                <a16:creationId xmlns:a16="http://schemas.microsoft.com/office/drawing/2014/main" id="{B800595A-440C-4CAD-44A4-E8E616AEDF78}"/>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25313961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B28AB-2AA1-8FE1-5986-31D02600867D}"/>
              </a:ext>
            </a:extLst>
          </p:cNvPr>
          <p:cNvSpPr>
            <a:spLocks noGrp="1"/>
          </p:cNvSpPr>
          <p:nvPr>
            <p:ph type="title"/>
          </p:nvPr>
        </p:nvSpPr>
        <p:spPr/>
        <p:txBody>
          <a:bodyPr/>
          <a:lstStyle/>
          <a:p>
            <a:r>
              <a:rPr lang="en-US" dirty="0"/>
              <a:t>PPG Organization</a:t>
            </a:r>
          </a:p>
        </p:txBody>
      </p:sp>
      <p:pic>
        <p:nvPicPr>
          <p:cNvPr id="8" name="Content Placeholder 7">
            <a:extLst>
              <a:ext uri="{FF2B5EF4-FFF2-40B4-BE49-F238E27FC236}">
                <a16:creationId xmlns:a16="http://schemas.microsoft.com/office/drawing/2014/main" id="{13F8E09C-415B-60A1-7416-EE80CB21CEBC}"/>
              </a:ext>
            </a:extLst>
          </p:cNvPr>
          <p:cNvPicPr>
            <a:picLocks noGrp="1" noChangeAspect="1"/>
          </p:cNvPicPr>
          <p:nvPr>
            <p:ph idx="1"/>
          </p:nvPr>
        </p:nvPicPr>
        <p:blipFill>
          <a:blip r:embed="rId2"/>
          <a:stretch>
            <a:fillRect/>
          </a:stretch>
        </p:blipFill>
        <p:spPr>
          <a:xfrm>
            <a:off x="718253" y="1175657"/>
            <a:ext cx="10700604" cy="5393419"/>
          </a:xfrm>
        </p:spPr>
      </p:pic>
      <p:sp>
        <p:nvSpPr>
          <p:cNvPr id="4" name="Date Placeholder 3">
            <a:extLst>
              <a:ext uri="{FF2B5EF4-FFF2-40B4-BE49-F238E27FC236}">
                <a16:creationId xmlns:a16="http://schemas.microsoft.com/office/drawing/2014/main" id="{C57A9746-76F5-3431-EAED-ED32EB0A93AB}"/>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86D4AA64-3374-F8A6-4F0B-6D0B6BC8B493}"/>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ECE61392-F3BC-196E-2153-803725E08810}"/>
              </a:ext>
            </a:extLst>
          </p:cNvPr>
          <p:cNvSpPr>
            <a:spLocks noGrp="1"/>
          </p:cNvSpPr>
          <p:nvPr>
            <p:ph type="sldNum" sz="quarter" idx="12"/>
          </p:nvPr>
        </p:nvSpPr>
        <p:spPr/>
        <p:txBody>
          <a:bodyPr/>
          <a:lstStyle/>
          <a:p>
            <a:fld id="{45998CA1-9168-4BC8-9DFE-73B2EA9CCF4C}" type="slidenum">
              <a:rPr lang="en-US" altLang="en-US" smtClean="0"/>
              <a:pPr/>
              <a:t>51</a:t>
            </a:fld>
            <a:endParaRPr lang="en-US" altLang="en-US"/>
          </a:p>
        </p:txBody>
      </p:sp>
      <p:sp>
        <p:nvSpPr>
          <p:cNvPr id="3" name="TextBox 2">
            <a:hlinkClick r:id="rId3" action="ppaction://hlinksldjump"/>
            <a:extLst>
              <a:ext uri="{FF2B5EF4-FFF2-40B4-BE49-F238E27FC236}">
                <a16:creationId xmlns:a16="http://schemas.microsoft.com/office/drawing/2014/main" id="{8E22769C-A947-23BE-0CB0-56471142439A}"/>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14362948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F5501-F401-8BE0-F74D-DD5F9C1797F9}"/>
              </a:ext>
            </a:extLst>
          </p:cNvPr>
          <p:cNvSpPr>
            <a:spLocks noGrp="1"/>
          </p:cNvSpPr>
          <p:nvPr>
            <p:ph type="title"/>
          </p:nvPr>
        </p:nvSpPr>
        <p:spPr/>
        <p:txBody>
          <a:bodyPr/>
          <a:lstStyle/>
          <a:p>
            <a:r>
              <a:rPr lang="en-US" dirty="0"/>
              <a:t>US National Input to WG1 – DPF</a:t>
            </a:r>
          </a:p>
        </p:txBody>
      </p:sp>
      <p:sp>
        <p:nvSpPr>
          <p:cNvPr id="4" name="Date Placeholder 3">
            <a:extLst>
              <a:ext uri="{FF2B5EF4-FFF2-40B4-BE49-F238E27FC236}">
                <a16:creationId xmlns:a16="http://schemas.microsoft.com/office/drawing/2014/main" id="{3FF94D28-D7B3-3691-1F90-B3F7ED67A480}"/>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E65BB1B5-346F-338D-5515-252C607CD757}"/>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43C85D4B-17A7-66A0-A9E5-28EF67EFF604}"/>
              </a:ext>
            </a:extLst>
          </p:cNvPr>
          <p:cNvSpPr>
            <a:spLocks noGrp="1"/>
          </p:cNvSpPr>
          <p:nvPr>
            <p:ph type="sldNum" sz="quarter" idx="12"/>
          </p:nvPr>
        </p:nvSpPr>
        <p:spPr/>
        <p:txBody>
          <a:bodyPr/>
          <a:lstStyle/>
          <a:p>
            <a:fld id="{45998CA1-9168-4BC8-9DFE-73B2EA9CCF4C}" type="slidenum">
              <a:rPr lang="en-US" altLang="en-US" smtClean="0"/>
              <a:pPr/>
              <a:t>52</a:t>
            </a:fld>
            <a:endParaRPr lang="en-US" altLang="en-US"/>
          </a:p>
        </p:txBody>
      </p:sp>
      <p:grpSp>
        <p:nvGrpSpPr>
          <p:cNvPr id="15" name="Group 14">
            <a:extLst>
              <a:ext uri="{FF2B5EF4-FFF2-40B4-BE49-F238E27FC236}">
                <a16:creationId xmlns:a16="http://schemas.microsoft.com/office/drawing/2014/main" id="{3B61F611-BADD-2E5F-199B-9ADEB69561E0}"/>
              </a:ext>
            </a:extLst>
          </p:cNvPr>
          <p:cNvGrpSpPr/>
          <p:nvPr/>
        </p:nvGrpSpPr>
        <p:grpSpPr>
          <a:xfrm>
            <a:off x="985441" y="1290014"/>
            <a:ext cx="5212159" cy="5055847"/>
            <a:chOff x="348512" y="1046778"/>
            <a:chExt cx="5212159" cy="5055847"/>
          </a:xfrm>
        </p:grpSpPr>
        <p:pic>
          <p:nvPicPr>
            <p:cNvPr id="8" name="Picture 7">
              <a:extLst>
                <a:ext uri="{FF2B5EF4-FFF2-40B4-BE49-F238E27FC236}">
                  <a16:creationId xmlns:a16="http://schemas.microsoft.com/office/drawing/2014/main" id="{10D5D419-983C-161C-A28D-5918FDDDDBFB}"/>
                </a:ext>
              </a:extLst>
            </p:cNvPr>
            <p:cNvPicPr>
              <a:picLocks noChangeAspect="1"/>
            </p:cNvPicPr>
            <p:nvPr/>
          </p:nvPicPr>
          <p:blipFill>
            <a:blip r:embed="rId2"/>
            <a:stretch>
              <a:fillRect/>
            </a:stretch>
          </p:blipFill>
          <p:spPr>
            <a:xfrm>
              <a:off x="348512" y="1046778"/>
              <a:ext cx="5212159" cy="2153029"/>
            </a:xfrm>
            <a:prstGeom prst="rect">
              <a:avLst/>
            </a:prstGeom>
          </p:spPr>
        </p:pic>
        <p:pic>
          <p:nvPicPr>
            <p:cNvPr id="10" name="Picture 9">
              <a:extLst>
                <a:ext uri="{FF2B5EF4-FFF2-40B4-BE49-F238E27FC236}">
                  <a16:creationId xmlns:a16="http://schemas.microsoft.com/office/drawing/2014/main" id="{AE32103C-997C-2755-912C-EB5F0C71C200}"/>
                </a:ext>
              </a:extLst>
            </p:cNvPr>
            <p:cNvPicPr>
              <a:picLocks noChangeAspect="1"/>
            </p:cNvPicPr>
            <p:nvPr/>
          </p:nvPicPr>
          <p:blipFill>
            <a:blip r:embed="rId3"/>
            <a:stretch>
              <a:fillRect/>
            </a:stretch>
          </p:blipFill>
          <p:spPr>
            <a:xfrm>
              <a:off x="405665" y="3199806"/>
              <a:ext cx="5155006" cy="2902819"/>
            </a:xfrm>
            <a:prstGeom prst="rect">
              <a:avLst/>
            </a:prstGeom>
          </p:spPr>
        </p:pic>
      </p:grpSp>
      <p:sp>
        <p:nvSpPr>
          <p:cNvPr id="16" name="TextBox 15">
            <a:hlinkClick r:id="rId4" action="ppaction://hlinksldjump"/>
            <a:extLst>
              <a:ext uri="{FF2B5EF4-FFF2-40B4-BE49-F238E27FC236}">
                <a16:creationId xmlns:a16="http://schemas.microsoft.com/office/drawing/2014/main" id="{EFE84EDE-BD09-9ECD-8189-101157E15D4A}"/>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9220377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B192A-C540-9B13-46AD-FD115F1EC2D1}"/>
              </a:ext>
            </a:extLst>
          </p:cNvPr>
          <p:cNvSpPr>
            <a:spLocks noGrp="1"/>
          </p:cNvSpPr>
          <p:nvPr>
            <p:ph type="title"/>
          </p:nvPr>
        </p:nvSpPr>
        <p:spPr/>
        <p:txBody>
          <a:bodyPr/>
          <a:lstStyle/>
          <a:p>
            <a:r>
              <a:rPr lang="en-US" dirty="0"/>
              <a:t>US National Input to WG1 - HFCC</a:t>
            </a:r>
          </a:p>
        </p:txBody>
      </p:sp>
      <p:sp>
        <p:nvSpPr>
          <p:cNvPr id="4" name="Date Placeholder 3">
            <a:extLst>
              <a:ext uri="{FF2B5EF4-FFF2-40B4-BE49-F238E27FC236}">
                <a16:creationId xmlns:a16="http://schemas.microsoft.com/office/drawing/2014/main" id="{6D3AD52B-FF96-C936-B8FA-3B9A88DC6CEE}"/>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98F252C0-E09A-C654-0F0D-EC60BF867945}"/>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C16AAAB0-EEE3-CA1E-69FD-7AB10CE80758}"/>
              </a:ext>
            </a:extLst>
          </p:cNvPr>
          <p:cNvSpPr>
            <a:spLocks noGrp="1"/>
          </p:cNvSpPr>
          <p:nvPr>
            <p:ph type="sldNum" sz="quarter" idx="12"/>
          </p:nvPr>
        </p:nvSpPr>
        <p:spPr/>
        <p:txBody>
          <a:bodyPr/>
          <a:lstStyle/>
          <a:p>
            <a:fld id="{45998CA1-9168-4BC8-9DFE-73B2EA9CCF4C}" type="slidenum">
              <a:rPr lang="en-US" altLang="en-US" smtClean="0"/>
              <a:pPr/>
              <a:t>53</a:t>
            </a:fld>
            <a:endParaRPr lang="en-US" altLang="en-US"/>
          </a:p>
        </p:txBody>
      </p:sp>
      <p:pic>
        <p:nvPicPr>
          <p:cNvPr id="10" name="Picture 9">
            <a:extLst>
              <a:ext uri="{FF2B5EF4-FFF2-40B4-BE49-F238E27FC236}">
                <a16:creationId xmlns:a16="http://schemas.microsoft.com/office/drawing/2014/main" id="{A7C0DB00-FD7C-4118-A90E-D838434BF684}"/>
              </a:ext>
            </a:extLst>
          </p:cNvPr>
          <p:cNvPicPr>
            <a:picLocks noChangeAspect="1"/>
          </p:cNvPicPr>
          <p:nvPr/>
        </p:nvPicPr>
        <p:blipFill>
          <a:blip r:embed="rId2"/>
          <a:stretch>
            <a:fillRect/>
          </a:stretch>
        </p:blipFill>
        <p:spPr>
          <a:xfrm>
            <a:off x="154921" y="1317022"/>
            <a:ext cx="3849355" cy="5117963"/>
          </a:xfrm>
          <a:prstGeom prst="rect">
            <a:avLst/>
          </a:prstGeom>
        </p:spPr>
      </p:pic>
      <p:pic>
        <p:nvPicPr>
          <p:cNvPr id="12" name="Picture 11">
            <a:extLst>
              <a:ext uri="{FF2B5EF4-FFF2-40B4-BE49-F238E27FC236}">
                <a16:creationId xmlns:a16="http://schemas.microsoft.com/office/drawing/2014/main" id="{333A24BB-71D3-01AD-D060-872629624C5C}"/>
              </a:ext>
            </a:extLst>
          </p:cNvPr>
          <p:cNvPicPr>
            <a:picLocks noChangeAspect="1"/>
          </p:cNvPicPr>
          <p:nvPr/>
        </p:nvPicPr>
        <p:blipFill>
          <a:blip r:embed="rId3"/>
          <a:stretch>
            <a:fillRect/>
          </a:stretch>
        </p:blipFill>
        <p:spPr>
          <a:xfrm>
            <a:off x="4004276" y="1182930"/>
            <a:ext cx="3766931" cy="5675070"/>
          </a:xfrm>
          <a:prstGeom prst="rect">
            <a:avLst/>
          </a:prstGeom>
        </p:spPr>
      </p:pic>
      <p:pic>
        <p:nvPicPr>
          <p:cNvPr id="14" name="Picture 13">
            <a:extLst>
              <a:ext uri="{FF2B5EF4-FFF2-40B4-BE49-F238E27FC236}">
                <a16:creationId xmlns:a16="http://schemas.microsoft.com/office/drawing/2014/main" id="{56FE516D-7A6D-0439-6765-F8D4FB7E82D2}"/>
              </a:ext>
            </a:extLst>
          </p:cNvPr>
          <p:cNvPicPr>
            <a:picLocks noChangeAspect="1"/>
          </p:cNvPicPr>
          <p:nvPr/>
        </p:nvPicPr>
        <p:blipFill>
          <a:blip r:embed="rId4"/>
          <a:stretch>
            <a:fillRect/>
          </a:stretch>
        </p:blipFill>
        <p:spPr>
          <a:xfrm>
            <a:off x="7771207" y="1200891"/>
            <a:ext cx="4300340" cy="2286316"/>
          </a:xfrm>
          <a:prstGeom prst="rect">
            <a:avLst/>
          </a:prstGeom>
        </p:spPr>
      </p:pic>
      <p:sp>
        <p:nvSpPr>
          <p:cNvPr id="15" name="TextBox 14">
            <a:hlinkClick r:id="rId5" action="ppaction://hlinksldjump"/>
            <a:extLst>
              <a:ext uri="{FF2B5EF4-FFF2-40B4-BE49-F238E27FC236}">
                <a16:creationId xmlns:a16="http://schemas.microsoft.com/office/drawing/2014/main" id="{F8E1AEDF-0B69-9E7C-E977-32BA0E9B2F5D}"/>
              </a:ext>
            </a:extLst>
          </p:cNvPr>
          <p:cNvSpPr txBox="1"/>
          <p:nvPr/>
        </p:nvSpPr>
        <p:spPr>
          <a:xfrm>
            <a:off x="246888" y="461665"/>
            <a:ext cx="1109599" cy="461665"/>
          </a:xfrm>
          <a:prstGeom prst="rect">
            <a:avLst/>
          </a:prstGeom>
          <a:solidFill>
            <a:srgbClr val="FF0000"/>
          </a:solidFill>
        </p:spPr>
        <p:txBody>
          <a:bodyPr wrap="none" rtlCol="0">
            <a:spAutoFit/>
          </a:bodyPr>
          <a:lstStyle/>
          <a:p>
            <a:r>
              <a:rPr lang="en-US" dirty="0">
                <a:solidFill>
                  <a:schemeClr val="bg1"/>
                </a:solidFill>
              </a:rPr>
              <a:t>Return</a:t>
            </a:r>
          </a:p>
        </p:txBody>
      </p:sp>
    </p:spTree>
    <p:extLst>
      <p:ext uri="{BB962C8B-B14F-4D97-AF65-F5344CB8AC3E}">
        <p14:creationId xmlns:p14="http://schemas.microsoft.com/office/powerpoint/2010/main" val="41123002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B2D5E-9CAB-A612-E5B5-A8658FA6F518}"/>
              </a:ext>
            </a:extLst>
          </p:cNvPr>
          <p:cNvSpPr>
            <a:spLocks noGrp="1"/>
          </p:cNvSpPr>
          <p:nvPr>
            <p:ph type="title"/>
          </p:nvPr>
        </p:nvSpPr>
        <p:spPr/>
        <p:txBody>
          <a:bodyPr/>
          <a:lstStyle/>
          <a:p>
            <a:r>
              <a:rPr lang="en-US" dirty="0"/>
              <a:t>US Technical Capabilities - Experiments</a:t>
            </a:r>
          </a:p>
        </p:txBody>
      </p:sp>
      <p:sp>
        <p:nvSpPr>
          <p:cNvPr id="4" name="Date Placeholder 3">
            <a:extLst>
              <a:ext uri="{FF2B5EF4-FFF2-40B4-BE49-F238E27FC236}">
                <a16:creationId xmlns:a16="http://schemas.microsoft.com/office/drawing/2014/main" id="{AF91982E-37C7-C198-592C-C80E184E9AED}"/>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3C3A1681-0A19-6147-141E-39F31F03A308}"/>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2770CB63-45FE-5E9A-C0B1-3B0E2746E819}"/>
              </a:ext>
            </a:extLst>
          </p:cNvPr>
          <p:cNvSpPr>
            <a:spLocks noGrp="1"/>
          </p:cNvSpPr>
          <p:nvPr>
            <p:ph type="sldNum" sz="quarter" idx="12"/>
          </p:nvPr>
        </p:nvSpPr>
        <p:spPr/>
        <p:txBody>
          <a:bodyPr/>
          <a:lstStyle/>
          <a:p>
            <a:fld id="{45998CA1-9168-4BC8-9DFE-73B2EA9CCF4C}" type="slidenum">
              <a:rPr lang="en-US" altLang="en-US" smtClean="0"/>
              <a:pPr/>
              <a:t>54</a:t>
            </a:fld>
            <a:endParaRPr lang="en-US" altLang="en-US"/>
          </a:p>
        </p:txBody>
      </p:sp>
      <p:pic>
        <p:nvPicPr>
          <p:cNvPr id="8" name="Picture 7">
            <a:extLst>
              <a:ext uri="{FF2B5EF4-FFF2-40B4-BE49-F238E27FC236}">
                <a16:creationId xmlns:a16="http://schemas.microsoft.com/office/drawing/2014/main" id="{A4636162-B26C-A8F6-1CCA-6484F4751316}"/>
              </a:ext>
            </a:extLst>
          </p:cNvPr>
          <p:cNvPicPr>
            <a:picLocks noChangeAspect="1"/>
          </p:cNvPicPr>
          <p:nvPr/>
        </p:nvPicPr>
        <p:blipFill>
          <a:blip r:embed="rId2"/>
          <a:stretch>
            <a:fillRect/>
          </a:stretch>
        </p:blipFill>
        <p:spPr>
          <a:xfrm>
            <a:off x="103778" y="1242391"/>
            <a:ext cx="4486665" cy="3966193"/>
          </a:xfrm>
          <a:prstGeom prst="rect">
            <a:avLst/>
          </a:prstGeom>
        </p:spPr>
      </p:pic>
      <p:pic>
        <p:nvPicPr>
          <p:cNvPr id="10" name="Picture 9">
            <a:extLst>
              <a:ext uri="{FF2B5EF4-FFF2-40B4-BE49-F238E27FC236}">
                <a16:creationId xmlns:a16="http://schemas.microsoft.com/office/drawing/2014/main" id="{11718DAF-F3D2-A8BF-1FA8-3CC5304A9180}"/>
              </a:ext>
            </a:extLst>
          </p:cNvPr>
          <p:cNvPicPr>
            <a:picLocks noChangeAspect="1"/>
          </p:cNvPicPr>
          <p:nvPr/>
        </p:nvPicPr>
        <p:blipFill>
          <a:blip r:embed="rId3"/>
          <a:stretch>
            <a:fillRect/>
          </a:stretch>
        </p:blipFill>
        <p:spPr>
          <a:xfrm>
            <a:off x="4590443" y="1242391"/>
            <a:ext cx="3620714" cy="5446643"/>
          </a:xfrm>
          <a:prstGeom prst="rect">
            <a:avLst/>
          </a:prstGeom>
        </p:spPr>
      </p:pic>
      <p:pic>
        <p:nvPicPr>
          <p:cNvPr id="12" name="Picture 11">
            <a:extLst>
              <a:ext uri="{FF2B5EF4-FFF2-40B4-BE49-F238E27FC236}">
                <a16:creationId xmlns:a16="http://schemas.microsoft.com/office/drawing/2014/main" id="{74B896F5-2498-E76A-94D5-E0AB501E007A}"/>
              </a:ext>
            </a:extLst>
          </p:cNvPr>
          <p:cNvPicPr>
            <a:picLocks noChangeAspect="1"/>
          </p:cNvPicPr>
          <p:nvPr/>
        </p:nvPicPr>
        <p:blipFill>
          <a:blip r:embed="rId4"/>
          <a:stretch>
            <a:fillRect/>
          </a:stretch>
        </p:blipFill>
        <p:spPr>
          <a:xfrm>
            <a:off x="8266585" y="1242391"/>
            <a:ext cx="3906641" cy="1435443"/>
          </a:xfrm>
          <a:prstGeom prst="rect">
            <a:avLst/>
          </a:prstGeom>
        </p:spPr>
      </p:pic>
      <p:sp>
        <p:nvSpPr>
          <p:cNvPr id="13" name="TextBox 12">
            <a:extLst>
              <a:ext uri="{FF2B5EF4-FFF2-40B4-BE49-F238E27FC236}">
                <a16:creationId xmlns:a16="http://schemas.microsoft.com/office/drawing/2014/main" id="{2CF6CAB8-0305-FC92-8204-B72DDCA78738}"/>
              </a:ext>
            </a:extLst>
          </p:cNvPr>
          <p:cNvSpPr txBox="1"/>
          <p:nvPr/>
        </p:nvSpPr>
        <p:spPr>
          <a:xfrm>
            <a:off x="8507896" y="3429000"/>
            <a:ext cx="3281668" cy="461665"/>
          </a:xfrm>
          <a:prstGeom prst="rect">
            <a:avLst/>
          </a:prstGeom>
          <a:noFill/>
        </p:spPr>
        <p:txBody>
          <a:bodyPr wrap="none" rtlCol="0">
            <a:spAutoFit/>
          </a:bodyPr>
          <a:lstStyle/>
          <a:p>
            <a:r>
              <a:rPr lang="en-US" dirty="0"/>
              <a:t>From HFCC document</a:t>
            </a:r>
          </a:p>
        </p:txBody>
      </p:sp>
    </p:spTree>
    <p:extLst>
      <p:ext uri="{BB962C8B-B14F-4D97-AF65-F5344CB8AC3E}">
        <p14:creationId xmlns:p14="http://schemas.microsoft.com/office/powerpoint/2010/main" val="12457764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AC4D9-5E7A-8F70-5E76-1748428DE3BB}"/>
              </a:ext>
            </a:extLst>
          </p:cNvPr>
          <p:cNvSpPr>
            <a:spLocks noGrp="1"/>
          </p:cNvSpPr>
          <p:nvPr>
            <p:ph type="title"/>
          </p:nvPr>
        </p:nvSpPr>
        <p:spPr/>
        <p:txBody>
          <a:bodyPr/>
          <a:lstStyle/>
          <a:p>
            <a:r>
              <a:rPr lang="en-US" dirty="0"/>
              <a:t>US Technical Capabilities - Accelerators</a:t>
            </a:r>
          </a:p>
        </p:txBody>
      </p:sp>
      <p:sp>
        <p:nvSpPr>
          <p:cNvPr id="4" name="Date Placeholder 3">
            <a:extLst>
              <a:ext uri="{FF2B5EF4-FFF2-40B4-BE49-F238E27FC236}">
                <a16:creationId xmlns:a16="http://schemas.microsoft.com/office/drawing/2014/main" id="{54D6C957-CCFA-0269-06CE-BCDB9A4DAC3B}"/>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EC8E09FD-8695-01C9-CFEF-E6A36329FE73}"/>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FF61AEAD-1B4B-3FA7-EA16-34A9AC348146}"/>
              </a:ext>
            </a:extLst>
          </p:cNvPr>
          <p:cNvSpPr>
            <a:spLocks noGrp="1"/>
          </p:cNvSpPr>
          <p:nvPr>
            <p:ph type="sldNum" sz="quarter" idx="12"/>
          </p:nvPr>
        </p:nvSpPr>
        <p:spPr/>
        <p:txBody>
          <a:bodyPr/>
          <a:lstStyle/>
          <a:p>
            <a:fld id="{45998CA1-9168-4BC8-9DFE-73B2EA9CCF4C}" type="slidenum">
              <a:rPr lang="en-US" altLang="en-US" smtClean="0"/>
              <a:pPr/>
              <a:t>55</a:t>
            </a:fld>
            <a:endParaRPr lang="en-US" altLang="en-US"/>
          </a:p>
        </p:txBody>
      </p:sp>
      <p:pic>
        <p:nvPicPr>
          <p:cNvPr id="8" name="Picture 7">
            <a:extLst>
              <a:ext uri="{FF2B5EF4-FFF2-40B4-BE49-F238E27FC236}">
                <a16:creationId xmlns:a16="http://schemas.microsoft.com/office/drawing/2014/main" id="{411F9DEA-930A-7CEE-DB5E-CD3F53E419BB}"/>
              </a:ext>
            </a:extLst>
          </p:cNvPr>
          <p:cNvPicPr>
            <a:picLocks noChangeAspect="1"/>
          </p:cNvPicPr>
          <p:nvPr/>
        </p:nvPicPr>
        <p:blipFill>
          <a:blip r:embed="rId2"/>
          <a:stretch>
            <a:fillRect/>
          </a:stretch>
        </p:blipFill>
        <p:spPr>
          <a:xfrm>
            <a:off x="288500" y="1231763"/>
            <a:ext cx="3896401" cy="4296686"/>
          </a:xfrm>
          <a:prstGeom prst="rect">
            <a:avLst/>
          </a:prstGeom>
        </p:spPr>
      </p:pic>
      <p:pic>
        <p:nvPicPr>
          <p:cNvPr id="10" name="Picture 9">
            <a:extLst>
              <a:ext uri="{FF2B5EF4-FFF2-40B4-BE49-F238E27FC236}">
                <a16:creationId xmlns:a16="http://schemas.microsoft.com/office/drawing/2014/main" id="{417AC8A1-77EE-F0FC-47E8-DBA35B834FFE}"/>
              </a:ext>
            </a:extLst>
          </p:cNvPr>
          <p:cNvPicPr>
            <a:picLocks noChangeAspect="1"/>
          </p:cNvPicPr>
          <p:nvPr/>
        </p:nvPicPr>
        <p:blipFill>
          <a:blip r:embed="rId3"/>
          <a:stretch>
            <a:fillRect/>
          </a:stretch>
        </p:blipFill>
        <p:spPr>
          <a:xfrm>
            <a:off x="4234374" y="1231763"/>
            <a:ext cx="3547969" cy="5337313"/>
          </a:xfrm>
          <a:prstGeom prst="rect">
            <a:avLst/>
          </a:prstGeom>
        </p:spPr>
      </p:pic>
      <p:pic>
        <p:nvPicPr>
          <p:cNvPr id="12" name="Picture 11">
            <a:extLst>
              <a:ext uri="{FF2B5EF4-FFF2-40B4-BE49-F238E27FC236}">
                <a16:creationId xmlns:a16="http://schemas.microsoft.com/office/drawing/2014/main" id="{FDB60F81-E2EA-2860-7D02-BEA9A2DF8DD4}"/>
              </a:ext>
            </a:extLst>
          </p:cNvPr>
          <p:cNvPicPr>
            <a:picLocks noChangeAspect="1"/>
          </p:cNvPicPr>
          <p:nvPr/>
        </p:nvPicPr>
        <p:blipFill>
          <a:blip r:embed="rId4"/>
          <a:stretch>
            <a:fillRect/>
          </a:stretch>
        </p:blipFill>
        <p:spPr>
          <a:xfrm>
            <a:off x="7782343" y="1231763"/>
            <a:ext cx="4065369" cy="2064304"/>
          </a:xfrm>
          <a:prstGeom prst="rect">
            <a:avLst/>
          </a:prstGeom>
        </p:spPr>
      </p:pic>
      <p:sp>
        <p:nvSpPr>
          <p:cNvPr id="13" name="TextBox 12">
            <a:extLst>
              <a:ext uri="{FF2B5EF4-FFF2-40B4-BE49-F238E27FC236}">
                <a16:creationId xmlns:a16="http://schemas.microsoft.com/office/drawing/2014/main" id="{48A4B579-B26A-1182-F170-614110CC346C}"/>
              </a:ext>
            </a:extLst>
          </p:cNvPr>
          <p:cNvSpPr txBox="1"/>
          <p:nvPr/>
        </p:nvSpPr>
        <p:spPr>
          <a:xfrm>
            <a:off x="8398565" y="4240074"/>
            <a:ext cx="3281668" cy="461665"/>
          </a:xfrm>
          <a:prstGeom prst="rect">
            <a:avLst/>
          </a:prstGeom>
          <a:noFill/>
        </p:spPr>
        <p:txBody>
          <a:bodyPr wrap="none" rtlCol="0">
            <a:spAutoFit/>
          </a:bodyPr>
          <a:lstStyle/>
          <a:p>
            <a:r>
              <a:rPr lang="en-US" dirty="0"/>
              <a:t>From HFCC document</a:t>
            </a:r>
          </a:p>
        </p:txBody>
      </p:sp>
    </p:spTree>
    <p:extLst>
      <p:ext uri="{BB962C8B-B14F-4D97-AF65-F5344CB8AC3E}">
        <p14:creationId xmlns:p14="http://schemas.microsoft.com/office/powerpoint/2010/main" val="3406226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45AC3-9BED-AA65-97D3-3BE9A5B9FD14}"/>
              </a:ext>
            </a:extLst>
          </p:cNvPr>
          <p:cNvSpPr>
            <a:spLocks noGrp="1"/>
          </p:cNvSpPr>
          <p:nvPr>
            <p:ph type="title"/>
          </p:nvPr>
        </p:nvSpPr>
        <p:spPr/>
        <p:txBody>
          <a:bodyPr/>
          <a:lstStyle/>
          <a:p>
            <a:r>
              <a:rPr lang="en-US" dirty="0"/>
              <a:t>Opening Plenary</a:t>
            </a:r>
          </a:p>
        </p:txBody>
      </p:sp>
      <p:sp>
        <p:nvSpPr>
          <p:cNvPr id="3" name="Content Placeholder 2">
            <a:extLst>
              <a:ext uri="{FF2B5EF4-FFF2-40B4-BE49-F238E27FC236}">
                <a16:creationId xmlns:a16="http://schemas.microsoft.com/office/drawing/2014/main" id="{04AE4238-4829-F5BB-FA89-90188D8D3DAC}"/>
              </a:ext>
            </a:extLst>
          </p:cNvPr>
          <p:cNvSpPr>
            <a:spLocks noGrp="1"/>
          </p:cNvSpPr>
          <p:nvPr>
            <p:ph idx="1"/>
          </p:nvPr>
        </p:nvSpPr>
        <p:spPr>
          <a:xfrm>
            <a:off x="123172" y="1146328"/>
            <a:ext cx="11945656" cy="2949261"/>
          </a:xfrm>
        </p:spPr>
        <p:txBody>
          <a:bodyPr/>
          <a:lstStyle/>
          <a:p>
            <a:r>
              <a:rPr lang="en-US" dirty="0">
                <a:hlinkClick r:id="rId2"/>
              </a:rPr>
              <a:t>Implementation of the 2020 update of the European Strategy</a:t>
            </a:r>
            <a:r>
              <a:rPr lang="en-US" dirty="0"/>
              <a:t> (Fabiola Gianotti)</a:t>
            </a:r>
          </a:p>
          <a:p>
            <a:pPr lvl="1"/>
            <a:r>
              <a:rPr lang="en-US" dirty="0"/>
              <a:t>“</a:t>
            </a:r>
            <a:r>
              <a:rPr lang="en-US" i="1" dirty="0"/>
              <a:t>Europe, together with its international partners, should investigate the technical and financial feasibility of a future hadron collider at CERN with a </a:t>
            </a:r>
            <a:r>
              <a:rPr lang="en-US" i="1" dirty="0" err="1"/>
              <a:t>centre</a:t>
            </a:r>
            <a:r>
              <a:rPr lang="en-US" i="1" dirty="0"/>
              <a:t>-of-mass energy of at least 100 TeV and with an electron-positron Higgs and electroweak factory as a possible first stage</a:t>
            </a:r>
            <a:r>
              <a:rPr lang="en-US" dirty="0"/>
              <a:t>” =&gt; </a:t>
            </a:r>
            <a:r>
              <a:rPr lang="en-US" dirty="0">
                <a:solidFill>
                  <a:schemeClr val="accent2"/>
                </a:solidFill>
              </a:rPr>
              <a:t>FCC Feasibility Study delivered March 2025 (~1200 pages)</a:t>
            </a:r>
          </a:p>
          <a:p>
            <a:pPr lvl="1"/>
            <a:endParaRPr lang="en-US" dirty="0">
              <a:solidFill>
                <a:schemeClr val="accent2"/>
              </a:solidFill>
            </a:endParaRPr>
          </a:p>
          <a:p>
            <a:pPr lvl="1"/>
            <a:r>
              <a:rPr lang="en-US" dirty="0"/>
              <a:t>Many aspects presented in talk: accelerator R&amp;D plan; other complementary </a:t>
            </a:r>
          </a:p>
          <a:p>
            <a:pPr marL="457200" lvl="1" indent="0">
              <a:buNone/>
            </a:pPr>
            <a:r>
              <a:rPr lang="en-US" dirty="0"/>
              <a:t>experiments; theory support; detector R&amp;D; computing; synergies; global projects</a:t>
            </a:r>
          </a:p>
          <a:p>
            <a:pPr lvl="1"/>
            <a:endParaRPr lang="en-US" dirty="0"/>
          </a:p>
        </p:txBody>
      </p:sp>
      <p:sp>
        <p:nvSpPr>
          <p:cNvPr id="4" name="Date Placeholder 3">
            <a:extLst>
              <a:ext uri="{FF2B5EF4-FFF2-40B4-BE49-F238E27FC236}">
                <a16:creationId xmlns:a16="http://schemas.microsoft.com/office/drawing/2014/main" id="{2DFA622E-F452-C8B5-DE5C-87BA472BD0E0}"/>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7DE77C88-FAC9-B824-D31F-CC40F40F8F61}"/>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34661261-AEE7-99A5-DCF2-DA52C3C8425E}"/>
              </a:ext>
            </a:extLst>
          </p:cNvPr>
          <p:cNvSpPr>
            <a:spLocks noGrp="1"/>
          </p:cNvSpPr>
          <p:nvPr>
            <p:ph type="sldNum" sz="quarter" idx="12"/>
          </p:nvPr>
        </p:nvSpPr>
        <p:spPr/>
        <p:txBody>
          <a:bodyPr/>
          <a:lstStyle/>
          <a:p>
            <a:fld id="{45998CA1-9168-4BC8-9DFE-73B2EA9CCF4C}" type="slidenum">
              <a:rPr lang="en-US" altLang="en-US" smtClean="0"/>
              <a:pPr/>
              <a:t>6</a:t>
            </a:fld>
            <a:endParaRPr lang="en-US" altLang="en-US"/>
          </a:p>
        </p:txBody>
      </p:sp>
      <p:sp>
        <p:nvSpPr>
          <p:cNvPr id="7" name="TextBox 6">
            <a:extLst>
              <a:ext uri="{FF2B5EF4-FFF2-40B4-BE49-F238E27FC236}">
                <a16:creationId xmlns:a16="http://schemas.microsoft.com/office/drawing/2014/main" id="{2E878664-50B3-ACED-7601-E7B9F371BC80}"/>
              </a:ext>
            </a:extLst>
          </p:cNvPr>
          <p:cNvSpPr txBox="1"/>
          <p:nvPr/>
        </p:nvSpPr>
        <p:spPr>
          <a:xfrm>
            <a:off x="11202627" y="-2233"/>
            <a:ext cx="989373" cy="461665"/>
          </a:xfrm>
          <a:prstGeom prst="rect">
            <a:avLst/>
          </a:prstGeom>
          <a:solidFill>
            <a:schemeClr val="accent2">
              <a:lumMod val="40000"/>
              <a:lumOff val="60000"/>
            </a:schemeClr>
          </a:solidFill>
        </p:spPr>
        <p:txBody>
          <a:bodyPr wrap="none" rtlCol="0">
            <a:spAutoFit/>
          </a:bodyPr>
          <a:lstStyle/>
          <a:p>
            <a:r>
              <a:rPr lang="en-US" dirty="0"/>
              <a:t>Day 1</a:t>
            </a:r>
          </a:p>
        </p:txBody>
      </p:sp>
      <p:pic>
        <p:nvPicPr>
          <p:cNvPr id="11" name="Picture 10">
            <a:extLst>
              <a:ext uri="{FF2B5EF4-FFF2-40B4-BE49-F238E27FC236}">
                <a16:creationId xmlns:a16="http://schemas.microsoft.com/office/drawing/2014/main" id="{99FE0459-61F0-4075-9A21-E1FF32CE25F1}"/>
              </a:ext>
            </a:extLst>
          </p:cNvPr>
          <p:cNvPicPr>
            <a:picLocks noChangeAspect="1"/>
          </p:cNvPicPr>
          <p:nvPr/>
        </p:nvPicPr>
        <p:blipFill>
          <a:blip r:embed="rId3"/>
          <a:stretch>
            <a:fillRect/>
          </a:stretch>
        </p:blipFill>
        <p:spPr>
          <a:xfrm>
            <a:off x="8737602" y="4255461"/>
            <a:ext cx="3331226" cy="2373939"/>
          </a:xfrm>
          <a:prstGeom prst="rect">
            <a:avLst/>
          </a:prstGeom>
        </p:spPr>
      </p:pic>
      <p:sp>
        <p:nvSpPr>
          <p:cNvPr id="12" name="TextBox 11">
            <a:extLst>
              <a:ext uri="{FF2B5EF4-FFF2-40B4-BE49-F238E27FC236}">
                <a16:creationId xmlns:a16="http://schemas.microsoft.com/office/drawing/2014/main" id="{C11243D4-6BDB-3685-EE74-FB2E821A162B}"/>
              </a:ext>
            </a:extLst>
          </p:cNvPr>
          <p:cNvSpPr txBox="1"/>
          <p:nvPr/>
        </p:nvSpPr>
        <p:spPr>
          <a:xfrm>
            <a:off x="9174736" y="2697095"/>
            <a:ext cx="2894092" cy="1600438"/>
          </a:xfrm>
          <a:prstGeom prst="rect">
            <a:avLst/>
          </a:prstGeom>
          <a:solidFill>
            <a:srgbClr val="FFFF00"/>
          </a:solidFill>
        </p:spPr>
        <p:txBody>
          <a:bodyPr wrap="square" rtlCol="0">
            <a:spAutoFit/>
          </a:bodyPr>
          <a:lstStyle/>
          <a:p>
            <a:r>
              <a:rPr lang="en-US" sz="1400" dirty="0"/>
              <a:t>The successful completion of the high-luminosity upgrade of the machine and detectors should remain the focal point of European particle physics, together with continued innovation in experimental techniques. </a:t>
            </a:r>
          </a:p>
        </p:txBody>
      </p:sp>
      <p:pic>
        <p:nvPicPr>
          <p:cNvPr id="10" name="Picture 9">
            <a:extLst>
              <a:ext uri="{FF2B5EF4-FFF2-40B4-BE49-F238E27FC236}">
                <a16:creationId xmlns:a16="http://schemas.microsoft.com/office/drawing/2014/main" id="{197CC509-5F37-028D-2714-F0AA5B39A764}"/>
              </a:ext>
            </a:extLst>
          </p:cNvPr>
          <p:cNvPicPr>
            <a:picLocks noChangeAspect="1"/>
          </p:cNvPicPr>
          <p:nvPr/>
        </p:nvPicPr>
        <p:blipFill>
          <a:blip r:embed="rId4"/>
          <a:stretch>
            <a:fillRect/>
          </a:stretch>
        </p:blipFill>
        <p:spPr>
          <a:xfrm>
            <a:off x="244700" y="4255461"/>
            <a:ext cx="8369730" cy="2082907"/>
          </a:xfrm>
          <a:prstGeom prst="rect">
            <a:avLst/>
          </a:prstGeom>
        </p:spPr>
      </p:pic>
      <p:pic>
        <p:nvPicPr>
          <p:cNvPr id="14" name="Picture 13">
            <a:extLst>
              <a:ext uri="{FF2B5EF4-FFF2-40B4-BE49-F238E27FC236}">
                <a16:creationId xmlns:a16="http://schemas.microsoft.com/office/drawing/2014/main" id="{170CF06D-958D-E53C-4424-78E82AC39BF3}"/>
              </a:ext>
            </a:extLst>
          </p:cNvPr>
          <p:cNvPicPr>
            <a:picLocks noChangeAspect="1"/>
          </p:cNvPicPr>
          <p:nvPr/>
        </p:nvPicPr>
        <p:blipFill>
          <a:blip r:embed="rId5"/>
          <a:stretch>
            <a:fillRect/>
          </a:stretch>
        </p:blipFill>
        <p:spPr>
          <a:xfrm>
            <a:off x="244700" y="2800420"/>
            <a:ext cx="8560240" cy="361969"/>
          </a:xfrm>
          <a:prstGeom prst="rect">
            <a:avLst/>
          </a:prstGeom>
        </p:spPr>
      </p:pic>
    </p:spTree>
    <p:extLst>
      <p:ext uri="{BB962C8B-B14F-4D97-AF65-F5344CB8AC3E}">
        <p14:creationId xmlns:p14="http://schemas.microsoft.com/office/powerpoint/2010/main" val="3160200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CEEB1-CD0C-BCA4-79A9-8E1359DEC4F6}"/>
              </a:ext>
            </a:extLst>
          </p:cNvPr>
          <p:cNvSpPr>
            <a:spLocks noGrp="1"/>
          </p:cNvSpPr>
          <p:nvPr>
            <p:ph type="title"/>
          </p:nvPr>
        </p:nvSpPr>
        <p:spPr/>
        <p:txBody>
          <a:bodyPr/>
          <a:lstStyle/>
          <a:p>
            <a:r>
              <a:rPr lang="en-US" dirty="0"/>
              <a:t>Opening Plenary - Physics</a:t>
            </a:r>
          </a:p>
        </p:txBody>
      </p:sp>
      <p:sp>
        <p:nvSpPr>
          <p:cNvPr id="3" name="Content Placeholder 2">
            <a:extLst>
              <a:ext uri="{FF2B5EF4-FFF2-40B4-BE49-F238E27FC236}">
                <a16:creationId xmlns:a16="http://schemas.microsoft.com/office/drawing/2014/main" id="{584F1D1C-6132-F85A-48A2-AEC5906451B1}"/>
              </a:ext>
            </a:extLst>
          </p:cNvPr>
          <p:cNvSpPr>
            <a:spLocks noGrp="1"/>
          </p:cNvSpPr>
          <p:nvPr>
            <p:ph idx="1"/>
          </p:nvPr>
        </p:nvSpPr>
        <p:spPr>
          <a:xfrm>
            <a:off x="285293" y="1447800"/>
            <a:ext cx="11616537" cy="5121276"/>
          </a:xfrm>
        </p:spPr>
        <p:txBody>
          <a:bodyPr/>
          <a:lstStyle/>
          <a:p>
            <a:r>
              <a:rPr lang="en-US" dirty="0">
                <a:hlinkClick r:id="rId2"/>
              </a:rPr>
              <a:t>Outstanding questions in particle physics </a:t>
            </a:r>
            <a:r>
              <a:rPr lang="en-US" dirty="0"/>
              <a:t>(Eric </a:t>
            </a:r>
            <a:r>
              <a:rPr lang="en-US" dirty="0" err="1"/>
              <a:t>Laenen</a:t>
            </a:r>
            <a:r>
              <a:rPr lang="en-US" dirty="0"/>
              <a:t>)</a:t>
            </a:r>
          </a:p>
          <a:p>
            <a:pPr lvl="1"/>
            <a:r>
              <a:rPr lang="en-US" dirty="0"/>
              <a:t> “</a:t>
            </a:r>
            <a:r>
              <a:rPr lang="en-US" i="1" dirty="0"/>
              <a:t>There are outstanding ideas in all areas of particle physics! </a:t>
            </a:r>
            <a:r>
              <a:rPr lang="en-US" dirty="0"/>
              <a:t>“</a:t>
            </a:r>
          </a:p>
          <a:p>
            <a:pPr lvl="2"/>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r>
              <a:rPr lang="en-US" dirty="0"/>
              <a:t>“To explore these and gather knowledge we need a broad diverse </a:t>
            </a:r>
            <a:r>
              <a:rPr lang="en-US" dirty="0" err="1"/>
              <a:t>programme</a:t>
            </a:r>
            <a:r>
              <a:rPr lang="en-US" dirty="0"/>
              <a:t>”</a:t>
            </a:r>
          </a:p>
          <a:p>
            <a:pPr lvl="1"/>
            <a:r>
              <a:rPr lang="en-US" dirty="0"/>
              <a:t>“Need input from HL-LHC, a new flagship collider, a wide variety of other experiments, and </a:t>
            </a:r>
            <a:r>
              <a:rPr lang="en-US" dirty="0" err="1"/>
              <a:t>neighbouring</a:t>
            </a:r>
            <a:r>
              <a:rPr lang="en-US" dirty="0"/>
              <a:t> fields.”</a:t>
            </a:r>
          </a:p>
          <a:p>
            <a:pPr lvl="1"/>
            <a:r>
              <a:rPr lang="en-US" dirty="0"/>
              <a:t>“From theory we need many ideas and methods to explore new regimes. “</a:t>
            </a:r>
          </a:p>
          <a:p>
            <a:pPr lvl="1"/>
            <a:r>
              <a:rPr lang="en-US" dirty="0"/>
              <a:t>“A bright future is possible. Let us realize it!”</a:t>
            </a:r>
          </a:p>
        </p:txBody>
      </p:sp>
      <p:sp>
        <p:nvSpPr>
          <p:cNvPr id="4" name="Date Placeholder 3">
            <a:extLst>
              <a:ext uri="{FF2B5EF4-FFF2-40B4-BE49-F238E27FC236}">
                <a16:creationId xmlns:a16="http://schemas.microsoft.com/office/drawing/2014/main" id="{0950A2CD-AA05-B1F3-0083-B9A7B80AAA1F}"/>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4505D7EF-C144-9ABB-29FD-1CE533629242}"/>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1984DEA5-8B7F-49BB-80BA-B335CFA44AA4}"/>
              </a:ext>
            </a:extLst>
          </p:cNvPr>
          <p:cNvSpPr>
            <a:spLocks noGrp="1"/>
          </p:cNvSpPr>
          <p:nvPr>
            <p:ph type="sldNum" sz="quarter" idx="12"/>
          </p:nvPr>
        </p:nvSpPr>
        <p:spPr/>
        <p:txBody>
          <a:bodyPr/>
          <a:lstStyle/>
          <a:p>
            <a:fld id="{45998CA1-9168-4BC8-9DFE-73B2EA9CCF4C}" type="slidenum">
              <a:rPr lang="en-US" altLang="en-US" smtClean="0"/>
              <a:pPr/>
              <a:t>7</a:t>
            </a:fld>
            <a:endParaRPr lang="en-US" altLang="en-US"/>
          </a:p>
        </p:txBody>
      </p:sp>
      <p:sp>
        <p:nvSpPr>
          <p:cNvPr id="7" name="TextBox 6">
            <a:extLst>
              <a:ext uri="{FF2B5EF4-FFF2-40B4-BE49-F238E27FC236}">
                <a16:creationId xmlns:a16="http://schemas.microsoft.com/office/drawing/2014/main" id="{88C01876-8F8A-2FD6-F205-7E41A4A96EC8}"/>
              </a:ext>
            </a:extLst>
          </p:cNvPr>
          <p:cNvSpPr txBox="1"/>
          <p:nvPr/>
        </p:nvSpPr>
        <p:spPr>
          <a:xfrm>
            <a:off x="11202627" y="-2233"/>
            <a:ext cx="989373" cy="461665"/>
          </a:xfrm>
          <a:prstGeom prst="rect">
            <a:avLst/>
          </a:prstGeom>
          <a:solidFill>
            <a:schemeClr val="accent2">
              <a:lumMod val="40000"/>
              <a:lumOff val="60000"/>
            </a:schemeClr>
          </a:solidFill>
        </p:spPr>
        <p:txBody>
          <a:bodyPr wrap="none" rtlCol="0">
            <a:spAutoFit/>
          </a:bodyPr>
          <a:lstStyle/>
          <a:p>
            <a:r>
              <a:rPr lang="en-US" dirty="0"/>
              <a:t>Day 1</a:t>
            </a:r>
          </a:p>
        </p:txBody>
      </p:sp>
      <p:pic>
        <p:nvPicPr>
          <p:cNvPr id="9" name="Picture 8">
            <a:extLst>
              <a:ext uri="{FF2B5EF4-FFF2-40B4-BE49-F238E27FC236}">
                <a16:creationId xmlns:a16="http://schemas.microsoft.com/office/drawing/2014/main" id="{554DFD0A-3210-6679-2E52-22C5D4BB72A7}"/>
              </a:ext>
            </a:extLst>
          </p:cNvPr>
          <p:cNvPicPr>
            <a:picLocks noChangeAspect="1"/>
          </p:cNvPicPr>
          <p:nvPr/>
        </p:nvPicPr>
        <p:blipFill>
          <a:blip r:embed="rId3"/>
          <a:stretch>
            <a:fillRect/>
          </a:stretch>
        </p:blipFill>
        <p:spPr>
          <a:xfrm>
            <a:off x="386705" y="2370125"/>
            <a:ext cx="1971266" cy="1848237"/>
          </a:xfrm>
          <a:prstGeom prst="rect">
            <a:avLst/>
          </a:prstGeom>
        </p:spPr>
      </p:pic>
      <p:sp>
        <p:nvSpPr>
          <p:cNvPr id="10" name="TextBox 9">
            <a:extLst>
              <a:ext uri="{FF2B5EF4-FFF2-40B4-BE49-F238E27FC236}">
                <a16:creationId xmlns:a16="http://schemas.microsoft.com/office/drawing/2014/main" id="{8E1A127C-EEC1-D5E6-D784-66E0A016DBC3}"/>
              </a:ext>
            </a:extLst>
          </p:cNvPr>
          <p:cNvSpPr txBox="1"/>
          <p:nvPr/>
        </p:nvSpPr>
        <p:spPr>
          <a:xfrm>
            <a:off x="390766" y="4260808"/>
            <a:ext cx="1967205" cy="338554"/>
          </a:xfrm>
          <a:prstGeom prst="rect">
            <a:avLst/>
          </a:prstGeom>
          <a:noFill/>
        </p:spPr>
        <p:txBody>
          <a:bodyPr wrap="none" rtlCol="0">
            <a:spAutoFit/>
          </a:bodyPr>
          <a:lstStyle/>
          <a:p>
            <a:r>
              <a:rPr lang="en-US" sz="1600" dirty="0">
                <a:solidFill>
                  <a:srgbClr val="FF0000"/>
                </a:solidFill>
              </a:rPr>
              <a:t>“closure” test of SM</a:t>
            </a:r>
          </a:p>
        </p:txBody>
      </p:sp>
      <p:pic>
        <p:nvPicPr>
          <p:cNvPr id="12" name="Picture 11">
            <a:extLst>
              <a:ext uri="{FF2B5EF4-FFF2-40B4-BE49-F238E27FC236}">
                <a16:creationId xmlns:a16="http://schemas.microsoft.com/office/drawing/2014/main" id="{9B481E10-76A4-E7F6-DF57-98CA739422AB}"/>
              </a:ext>
            </a:extLst>
          </p:cNvPr>
          <p:cNvPicPr>
            <a:picLocks noChangeAspect="1"/>
          </p:cNvPicPr>
          <p:nvPr/>
        </p:nvPicPr>
        <p:blipFill>
          <a:blip r:embed="rId4"/>
          <a:stretch>
            <a:fillRect/>
          </a:stretch>
        </p:blipFill>
        <p:spPr>
          <a:xfrm>
            <a:off x="2643264" y="2370125"/>
            <a:ext cx="2357992" cy="1830487"/>
          </a:xfrm>
          <a:prstGeom prst="rect">
            <a:avLst/>
          </a:prstGeom>
        </p:spPr>
      </p:pic>
      <p:sp>
        <p:nvSpPr>
          <p:cNvPr id="13" name="TextBox 12">
            <a:extLst>
              <a:ext uri="{FF2B5EF4-FFF2-40B4-BE49-F238E27FC236}">
                <a16:creationId xmlns:a16="http://schemas.microsoft.com/office/drawing/2014/main" id="{4949884F-8FF2-3039-BE5E-BD93D9DC3F3F}"/>
              </a:ext>
            </a:extLst>
          </p:cNvPr>
          <p:cNvSpPr txBox="1"/>
          <p:nvPr/>
        </p:nvSpPr>
        <p:spPr>
          <a:xfrm>
            <a:off x="2643264" y="4261050"/>
            <a:ext cx="1539204" cy="338554"/>
          </a:xfrm>
          <a:prstGeom prst="rect">
            <a:avLst/>
          </a:prstGeom>
          <a:noFill/>
        </p:spPr>
        <p:txBody>
          <a:bodyPr wrap="none" rtlCol="0">
            <a:spAutoFit/>
          </a:bodyPr>
          <a:lstStyle/>
          <a:p>
            <a:r>
              <a:rPr lang="en-US" sz="1600" dirty="0">
                <a:solidFill>
                  <a:srgbClr val="FF0000"/>
                </a:solidFill>
              </a:rPr>
              <a:t>Higgs potential</a:t>
            </a:r>
          </a:p>
        </p:txBody>
      </p:sp>
      <p:pic>
        <p:nvPicPr>
          <p:cNvPr id="15" name="Picture 14">
            <a:extLst>
              <a:ext uri="{FF2B5EF4-FFF2-40B4-BE49-F238E27FC236}">
                <a16:creationId xmlns:a16="http://schemas.microsoft.com/office/drawing/2014/main" id="{86AEC991-EEDA-4573-B66B-7B550AB82E09}"/>
              </a:ext>
            </a:extLst>
          </p:cNvPr>
          <p:cNvPicPr>
            <a:picLocks noChangeAspect="1"/>
          </p:cNvPicPr>
          <p:nvPr/>
        </p:nvPicPr>
        <p:blipFill>
          <a:blip r:embed="rId5"/>
          <a:stretch>
            <a:fillRect/>
          </a:stretch>
        </p:blipFill>
        <p:spPr>
          <a:xfrm>
            <a:off x="5297433" y="2370125"/>
            <a:ext cx="1893313" cy="1893313"/>
          </a:xfrm>
          <a:prstGeom prst="rect">
            <a:avLst/>
          </a:prstGeom>
        </p:spPr>
      </p:pic>
      <p:sp>
        <p:nvSpPr>
          <p:cNvPr id="16" name="TextBox 15">
            <a:extLst>
              <a:ext uri="{FF2B5EF4-FFF2-40B4-BE49-F238E27FC236}">
                <a16:creationId xmlns:a16="http://schemas.microsoft.com/office/drawing/2014/main" id="{8CD66D11-9045-19C7-C1AA-8CFFA29A35B1}"/>
              </a:ext>
            </a:extLst>
          </p:cNvPr>
          <p:cNvSpPr txBox="1"/>
          <p:nvPr/>
        </p:nvSpPr>
        <p:spPr>
          <a:xfrm>
            <a:off x="5442517" y="4218362"/>
            <a:ext cx="1893314" cy="589170"/>
          </a:xfrm>
          <a:prstGeom prst="rect">
            <a:avLst/>
          </a:prstGeom>
          <a:noFill/>
        </p:spPr>
        <p:txBody>
          <a:bodyPr wrap="square" rtlCol="0">
            <a:spAutoFit/>
          </a:bodyPr>
          <a:lstStyle/>
          <a:p>
            <a:r>
              <a:rPr lang="en-US" sz="1600" dirty="0">
                <a:solidFill>
                  <a:srgbClr val="FF0000"/>
                </a:solidFill>
              </a:rPr>
              <a:t>New Physics sensitivity via EFT</a:t>
            </a:r>
          </a:p>
        </p:txBody>
      </p:sp>
      <p:sp>
        <p:nvSpPr>
          <p:cNvPr id="17" name="TextBox 16">
            <a:extLst>
              <a:ext uri="{FF2B5EF4-FFF2-40B4-BE49-F238E27FC236}">
                <a16:creationId xmlns:a16="http://schemas.microsoft.com/office/drawing/2014/main" id="{32A149B7-34FC-2D26-AC1D-E33F4EFA2CFC}"/>
              </a:ext>
            </a:extLst>
          </p:cNvPr>
          <p:cNvSpPr txBox="1"/>
          <p:nvPr/>
        </p:nvSpPr>
        <p:spPr>
          <a:xfrm>
            <a:off x="7490885" y="2278580"/>
            <a:ext cx="4553591" cy="2031325"/>
          </a:xfrm>
          <a:prstGeom prst="rect">
            <a:avLst/>
          </a:prstGeom>
          <a:noFill/>
        </p:spPr>
        <p:txBody>
          <a:bodyPr wrap="square" rtlCol="0">
            <a:spAutoFit/>
          </a:bodyPr>
          <a:lstStyle/>
          <a:p>
            <a:r>
              <a:rPr lang="en-US" sz="1400" i="1" dirty="0"/>
              <a:t>“The </a:t>
            </a:r>
            <a:r>
              <a:rPr lang="en-US" sz="1400" i="1" dirty="0">
                <a:highlight>
                  <a:srgbClr val="FFFF00"/>
                </a:highlight>
              </a:rPr>
              <a:t>great increase in precision from upcoming measurements must be matched by theory</a:t>
            </a:r>
            <a:r>
              <a:rPr lang="en-US" sz="1400" i="1" dirty="0"/>
              <a:t>: </a:t>
            </a:r>
          </a:p>
          <a:p>
            <a:r>
              <a:rPr lang="en-US" sz="1400" i="1" dirty="0"/>
              <a:t>• Need percent-level accuracy for HL-LHC predictions. For some FCC/LC/</a:t>
            </a:r>
            <a:r>
              <a:rPr lang="en-US" sz="1400" i="1" dirty="0" err="1"/>
              <a:t>etc</a:t>
            </a:r>
            <a:r>
              <a:rPr lang="en-US" sz="1400" i="1" dirty="0"/>
              <a:t> predictions need per-</a:t>
            </a:r>
            <a:r>
              <a:rPr lang="en-US" sz="1400" i="1" dirty="0" err="1"/>
              <a:t>mille</a:t>
            </a:r>
            <a:r>
              <a:rPr lang="en-US" sz="1400" i="1" dirty="0"/>
              <a:t> level. In recent years enormous progress, due to new inventions, computing power. </a:t>
            </a:r>
          </a:p>
          <a:p>
            <a:r>
              <a:rPr lang="en-US" sz="1400" i="1" dirty="0"/>
              <a:t>• Numerical, and computer algebra (Mathematica, FORM,..) Mathematics has been a source of outstanding ideas”</a:t>
            </a:r>
          </a:p>
        </p:txBody>
      </p:sp>
      <p:sp>
        <p:nvSpPr>
          <p:cNvPr id="18" name="TextBox 17">
            <a:extLst>
              <a:ext uri="{FF2B5EF4-FFF2-40B4-BE49-F238E27FC236}">
                <a16:creationId xmlns:a16="http://schemas.microsoft.com/office/drawing/2014/main" id="{0ABA11F5-C711-ACED-5012-C2D9D1CF3BC7}"/>
              </a:ext>
            </a:extLst>
          </p:cNvPr>
          <p:cNvSpPr txBox="1"/>
          <p:nvPr/>
        </p:nvSpPr>
        <p:spPr>
          <a:xfrm>
            <a:off x="8375932" y="4309905"/>
            <a:ext cx="2345607" cy="338554"/>
          </a:xfrm>
          <a:prstGeom prst="rect">
            <a:avLst/>
          </a:prstGeom>
          <a:noFill/>
        </p:spPr>
        <p:txBody>
          <a:bodyPr wrap="square" rtlCol="0">
            <a:spAutoFit/>
          </a:bodyPr>
          <a:lstStyle/>
          <a:p>
            <a:r>
              <a:rPr lang="en-US" sz="1600" dirty="0">
                <a:solidFill>
                  <a:srgbClr val="FF0000"/>
                </a:solidFill>
              </a:rPr>
              <a:t>Theoretical precision</a:t>
            </a:r>
          </a:p>
        </p:txBody>
      </p:sp>
    </p:spTree>
    <p:extLst>
      <p:ext uri="{BB962C8B-B14F-4D97-AF65-F5344CB8AC3E}">
        <p14:creationId xmlns:p14="http://schemas.microsoft.com/office/powerpoint/2010/main" val="2203901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0792E-3A7C-5215-C940-4CE0EE68BB55}"/>
              </a:ext>
            </a:extLst>
          </p:cNvPr>
          <p:cNvSpPr>
            <a:spLocks noGrp="1"/>
          </p:cNvSpPr>
          <p:nvPr>
            <p:ph type="title"/>
          </p:nvPr>
        </p:nvSpPr>
        <p:spPr/>
        <p:txBody>
          <a:bodyPr/>
          <a:lstStyle/>
          <a:p>
            <a:r>
              <a:rPr lang="en-US" dirty="0"/>
              <a:t>Plenary sessions</a:t>
            </a:r>
          </a:p>
        </p:txBody>
      </p:sp>
      <p:sp>
        <p:nvSpPr>
          <p:cNvPr id="3" name="Content Placeholder 2">
            <a:extLst>
              <a:ext uri="{FF2B5EF4-FFF2-40B4-BE49-F238E27FC236}">
                <a16:creationId xmlns:a16="http://schemas.microsoft.com/office/drawing/2014/main" id="{BECDAAC4-0EF8-76D6-B1EF-53D92014D776}"/>
              </a:ext>
            </a:extLst>
          </p:cNvPr>
          <p:cNvSpPr>
            <a:spLocks noGrp="1"/>
          </p:cNvSpPr>
          <p:nvPr>
            <p:ph idx="1"/>
          </p:nvPr>
        </p:nvSpPr>
        <p:spPr/>
        <p:txBody>
          <a:bodyPr/>
          <a:lstStyle/>
          <a:p>
            <a:r>
              <a:rPr lang="en-US" sz="2800" dirty="0"/>
              <a:t>It is impossible to summarize 52 Plenary talks, so </a:t>
            </a:r>
          </a:p>
          <a:p>
            <a:pPr lvl="1"/>
            <a:r>
              <a:rPr lang="en-US" sz="2400" dirty="0"/>
              <a:t>Click links (</a:t>
            </a:r>
            <a:r>
              <a:rPr lang="en-US" sz="2400" u="sng" dirty="0"/>
              <a:t>the underlined words</a:t>
            </a:r>
            <a:r>
              <a:rPr lang="en-US" sz="2400" dirty="0"/>
              <a:t>) to go to the actual Venice presentations</a:t>
            </a:r>
          </a:p>
          <a:p>
            <a:pPr lvl="1"/>
            <a:r>
              <a:rPr lang="en-US" sz="2400" dirty="0"/>
              <a:t>A brief summary based on the conclusion slides for the talks, note these are in the words of the proponents – the PPG and ESG job is to evaluate and compare the proposed projects on an equal footing and a lot of that work begins in earnest now after the Venice symposium input</a:t>
            </a:r>
          </a:p>
          <a:p>
            <a:r>
              <a:rPr lang="en-US" sz="2800" dirty="0"/>
              <a:t>In that spirit follows a whirlwind tour, skipping a lot, which can be found in backup by clicking the links below or on the following slides</a:t>
            </a:r>
          </a:p>
          <a:p>
            <a:pPr lvl="1"/>
            <a:r>
              <a:rPr lang="en-US" sz="2400" dirty="0">
                <a:hlinkClick r:id="rId2" action="ppaction://hlinksldjump"/>
              </a:rPr>
              <a:t>Communicating the case for CERN’s flagship</a:t>
            </a:r>
            <a:r>
              <a:rPr lang="en-US" sz="2400" dirty="0"/>
              <a:t> – across the spectrum of society</a:t>
            </a:r>
          </a:p>
          <a:p>
            <a:pPr lvl="1"/>
            <a:r>
              <a:rPr lang="en-US" sz="2400" dirty="0">
                <a:hlinkClick r:id="rId3" action="ppaction://hlinksldjump"/>
              </a:rPr>
              <a:t>Computing</a:t>
            </a:r>
            <a:r>
              <a:rPr lang="en-US" sz="2400" dirty="0"/>
              <a:t> – challenging but achievable with common projects and R&amp;D support</a:t>
            </a:r>
          </a:p>
          <a:p>
            <a:pPr lvl="1"/>
            <a:r>
              <a:rPr lang="en-US" sz="2400" dirty="0">
                <a:hlinkClick r:id="rId4" action="ppaction://hlinksldjump"/>
              </a:rPr>
              <a:t>Accelerator Technologies</a:t>
            </a:r>
            <a:r>
              <a:rPr lang="en-US" sz="2400" dirty="0"/>
              <a:t> – R&amp;D progress, challenges to high luminosity</a:t>
            </a:r>
          </a:p>
          <a:p>
            <a:pPr lvl="1"/>
            <a:endParaRPr lang="en-US" sz="2400" dirty="0"/>
          </a:p>
        </p:txBody>
      </p:sp>
      <p:sp>
        <p:nvSpPr>
          <p:cNvPr id="4" name="Date Placeholder 3">
            <a:extLst>
              <a:ext uri="{FF2B5EF4-FFF2-40B4-BE49-F238E27FC236}">
                <a16:creationId xmlns:a16="http://schemas.microsoft.com/office/drawing/2014/main" id="{5E67AC58-9A50-AAD5-2E86-E4C8FF9159E6}"/>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7A230F53-A6B1-21D6-C70B-8483E2E68201}"/>
              </a:ext>
            </a:extLst>
          </p:cNvPr>
          <p:cNvSpPr>
            <a:spLocks noGrp="1"/>
          </p:cNvSpPr>
          <p:nvPr>
            <p:ph type="ftr" sz="quarter" idx="11"/>
          </p:nvPr>
        </p:nvSpPr>
        <p:spPr/>
        <p:txBody>
          <a:bodyPr/>
          <a:lstStyle/>
          <a:p>
            <a:pPr>
              <a:defRPr/>
            </a:pPr>
            <a:r>
              <a:rPr lang="en-US"/>
              <a:t>Report on Venice ESPP Symposium </a:t>
            </a:r>
          </a:p>
        </p:txBody>
      </p:sp>
      <p:sp>
        <p:nvSpPr>
          <p:cNvPr id="6" name="Slide Number Placeholder 5">
            <a:extLst>
              <a:ext uri="{FF2B5EF4-FFF2-40B4-BE49-F238E27FC236}">
                <a16:creationId xmlns:a16="http://schemas.microsoft.com/office/drawing/2014/main" id="{DD527CF0-4FFE-D005-412C-1D744856F9EC}"/>
              </a:ext>
            </a:extLst>
          </p:cNvPr>
          <p:cNvSpPr>
            <a:spLocks noGrp="1"/>
          </p:cNvSpPr>
          <p:nvPr>
            <p:ph type="sldNum" sz="quarter" idx="12"/>
          </p:nvPr>
        </p:nvSpPr>
        <p:spPr/>
        <p:txBody>
          <a:bodyPr/>
          <a:lstStyle/>
          <a:p>
            <a:fld id="{45998CA1-9168-4BC8-9DFE-73B2EA9CCF4C}" type="slidenum">
              <a:rPr lang="en-US" altLang="en-US" smtClean="0"/>
              <a:pPr/>
              <a:t>8</a:t>
            </a:fld>
            <a:endParaRPr lang="en-US" altLang="en-US"/>
          </a:p>
        </p:txBody>
      </p:sp>
    </p:spTree>
    <p:extLst>
      <p:ext uri="{BB962C8B-B14F-4D97-AF65-F5344CB8AC3E}">
        <p14:creationId xmlns:p14="http://schemas.microsoft.com/office/powerpoint/2010/main" val="247907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B8D9F-749E-8DAA-D5CC-CEC6CF88E5EE}"/>
              </a:ext>
            </a:extLst>
          </p:cNvPr>
          <p:cNvSpPr>
            <a:spLocks noGrp="1"/>
          </p:cNvSpPr>
          <p:nvPr>
            <p:ph type="title"/>
          </p:nvPr>
        </p:nvSpPr>
        <p:spPr/>
        <p:txBody>
          <a:bodyPr/>
          <a:lstStyle/>
          <a:p>
            <a:r>
              <a:rPr lang="en-US" dirty="0"/>
              <a:t>Large Scale Accelerator Projects at CERN</a:t>
            </a:r>
          </a:p>
        </p:txBody>
      </p:sp>
      <p:sp>
        <p:nvSpPr>
          <p:cNvPr id="3" name="Content Placeholder 2">
            <a:extLst>
              <a:ext uri="{FF2B5EF4-FFF2-40B4-BE49-F238E27FC236}">
                <a16:creationId xmlns:a16="http://schemas.microsoft.com/office/drawing/2014/main" id="{206AE3C8-8C21-DF24-7569-80C7B5E547F4}"/>
              </a:ext>
            </a:extLst>
          </p:cNvPr>
          <p:cNvSpPr>
            <a:spLocks noGrp="1"/>
          </p:cNvSpPr>
          <p:nvPr>
            <p:ph idx="1"/>
          </p:nvPr>
        </p:nvSpPr>
        <p:spPr>
          <a:xfrm>
            <a:off x="284813" y="1126541"/>
            <a:ext cx="7929547" cy="5442535"/>
          </a:xfrm>
        </p:spPr>
        <p:txBody>
          <a:bodyPr/>
          <a:lstStyle/>
          <a:p>
            <a:r>
              <a:rPr lang="en-US" dirty="0">
                <a:hlinkClick r:id="rId2"/>
              </a:rPr>
              <a:t>FCC-ee</a:t>
            </a:r>
            <a:r>
              <a:rPr lang="en-US" dirty="0"/>
              <a:t> (Michael Benedikt)</a:t>
            </a:r>
          </a:p>
          <a:p>
            <a:pPr lvl="1"/>
            <a:r>
              <a:rPr lang="en-US" sz="1800" dirty="0"/>
              <a:t>Feasibility study report delivered to ESPP; </a:t>
            </a:r>
          </a:p>
          <a:p>
            <a:pPr lvl="1"/>
            <a:r>
              <a:rPr lang="en-US" sz="1800" dirty="0"/>
              <a:t>Coherent baseline design for FCC integrated program developed with well-advanced territorial implementation scenario, inline with desired CE construction start by 2032/33; </a:t>
            </a:r>
          </a:p>
          <a:p>
            <a:pPr lvl="1"/>
            <a:r>
              <a:rPr lang="en-US" sz="1800" dirty="0">
                <a:highlight>
                  <a:srgbClr val="FFFF00"/>
                </a:highlight>
              </a:rPr>
              <a:t>FCC-ee design level enables moving towards technical design and prototyping phase, well aligned with overall schedule towards preparing input for potential project decision by 2028</a:t>
            </a:r>
            <a:r>
              <a:rPr lang="en-US" sz="1800" dirty="0"/>
              <a:t>.</a:t>
            </a:r>
          </a:p>
          <a:p>
            <a:r>
              <a:rPr lang="en-US" dirty="0">
                <a:hlinkClick r:id="rId3"/>
              </a:rPr>
              <a:t>FCC-</a:t>
            </a:r>
            <a:r>
              <a:rPr lang="en-US" dirty="0" err="1">
                <a:hlinkClick r:id="rId3"/>
              </a:rPr>
              <a:t>hh</a:t>
            </a:r>
            <a:r>
              <a:rPr lang="en-US" dirty="0"/>
              <a:t> (Frank Zimmerman)</a:t>
            </a:r>
          </a:p>
          <a:p>
            <a:pPr lvl="1"/>
            <a:r>
              <a:rPr lang="en-US" sz="1800" dirty="0">
                <a:highlight>
                  <a:srgbClr val="FFFF00"/>
                </a:highlight>
              </a:rPr>
              <a:t>FCC-</a:t>
            </a:r>
            <a:r>
              <a:rPr lang="en-US" sz="1800" dirty="0" err="1">
                <a:highlight>
                  <a:srgbClr val="FFFF00"/>
                </a:highlight>
              </a:rPr>
              <a:t>hh</a:t>
            </a:r>
            <a:r>
              <a:rPr lang="en-US" sz="1800" dirty="0">
                <a:highlight>
                  <a:srgbClr val="FFFF00"/>
                </a:highlight>
              </a:rPr>
              <a:t> as FCC’s 2</a:t>
            </a:r>
            <a:r>
              <a:rPr lang="en-US" sz="1800" baseline="30000" dirty="0">
                <a:highlight>
                  <a:srgbClr val="FFFF00"/>
                </a:highlight>
              </a:rPr>
              <a:t>nd</a:t>
            </a:r>
            <a:r>
              <a:rPr lang="en-US" sz="1800" dirty="0">
                <a:highlight>
                  <a:srgbClr val="FFFF00"/>
                </a:highlight>
              </a:rPr>
              <a:t> stage, possibly based on HTS, could start operation in ~2074</a:t>
            </a:r>
            <a:r>
              <a:rPr lang="en-US" sz="1800" dirty="0"/>
              <a:t>; it will be a formidable machine, SR leveling etc.</a:t>
            </a:r>
          </a:p>
          <a:p>
            <a:pPr lvl="1"/>
            <a:r>
              <a:rPr lang="en-US" sz="1800" dirty="0"/>
              <a:t>FCC-</a:t>
            </a:r>
            <a:r>
              <a:rPr lang="en-US" sz="1800" dirty="0" err="1"/>
              <a:t>hh</a:t>
            </a:r>
            <a:r>
              <a:rPr lang="en-US" sz="1800" dirty="0"/>
              <a:t> based on 14T Nb</a:t>
            </a:r>
            <a:r>
              <a:rPr lang="en-US" sz="1400" dirty="0"/>
              <a:t>3</a:t>
            </a:r>
            <a:r>
              <a:rPr lang="en-US" sz="1800" dirty="0"/>
              <a:t>Sn magnets could start operation in ~2055, </a:t>
            </a:r>
            <a:r>
              <a:rPr lang="en-US" sz="1800" dirty="0" err="1"/>
              <a:t>centre</a:t>
            </a:r>
            <a:r>
              <a:rPr lang="en-US" sz="1800" dirty="0"/>
              <a:t>-of-mass energy ~85 TeV, as a standalone project</a:t>
            </a:r>
          </a:p>
          <a:p>
            <a:pPr lvl="1"/>
            <a:r>
              <a:rPr lang="en-US" sz="1800" dirty="0"/>
              <a:t>Higher magnet temperature 4.5K, or even 10K (HTS), reduces the electrical power required; important for societal acceptance</a:t>
            </a:r>
          </a:p>
          <a:p>
            <a:pPr lvl="1"/>
            <a:r>
              <a:rPr lang="en-US" sz="1800" dirty="0"/>
              <a:t>Worldwide HTS conductor development driven by other fields &amp; applications is expected to lower the cost of future HTS magnets</a:t>
            </a:r>
          </a:p>
        </p:txBody>
      </p:sp>
      <p:sp>
        <p:nvSpPr>
          <p:cNvPr id="4" name="Date Placeholder 3">
            <a:extLst>
              <a:ext uri="{FF2B5EF4-FFF2-40B4-BE49-F238E27FC236}">
                <a16:creationId xmlns:a16="http://schemas.microsoft.com/office/drawing/2014/main" id="{B626D0F7-C5E4-CBDF-0785-708EED788FEE}"/>
              </a:ext>
            </a:extLst>
          </p:cNvPr>
          <p:cNvSpPr>
            <a:spLocks noGrp="1"/>
          </p:cNvSpPr>
          <p:nvPr>
            <p:ph type="dt" sz="half" idx="10"/>
          </p:nvPr>
        </p:nvSpPr>
        <p:spPr/>
        <p:txBody>
          <a:bodyPr/>
          <a:lstStyle/>
          <a:p>
            <a:pPr>
              <a:defRPr/>
            </a:pPr>
            <a:r>
              <a:rPr lang="en-US" dirty="0"/>
              <a:t>7/31/25</a:t>
            </a:r>
          </a:p>
        </p:txBody>
      </p:sp>
      <p:sp>
        <p:nvSpPr>
          <p:cNvPr id="5" name="Footer Placeholder 4">
            <a:extLst>
              <a:ext uri="{FF2B5EF4-FFF2-40B4-BE49-F238E27FC236}">
                <a16:creationId xmlns:a16="http://schemas.microsoft.com/office/drawing/2014/main" id="{F16B582C-EE26-77EF-F866-0EA37081C515}"/>
              </a:ext>
            </a:extLst>
          </p:cNvPr>
          <p:cNvSpPr>
            <a:spLocks noGrp="1"/>
          </p:cNvSpPr>
          <p:nvPr>
            <p:ph type="ftr" sz="quarter" idx="11"/>
          </p:nvPr>
        </p:nvSpPr>
        <p:spPr/>
        <p:txBody>
          <a:bodyPr/>
          <a:lstStyle/>
          <a:p>
            <a:pPr>
              <a:defRPr/>
            </a:pPr>
            <a:r>
              <a:rPr lang="en-US" dirty="0"/>
              <a:t>Report on Venice ESPP Symposium </a:t>
            </a:r>
          </a:p>
        </p:txBody>
      </p:sp>
      <p:sp>
        <p:nvSpPr>
          <p:cNvPr id="6" name="Slide Number Placeholder 5">
            <a:extLst>
              <a:ext uri="{FF2B5EF4-FFF2-40B4-BE49-F238E27FC236}">
                <a16:creationId xmlns:a16="http://schemas.microsoft.com/office/drawing/2014/main" id="{9C4B54C3-BEF0-DA10-2C84-B23D84A345ED}"/>
              </a:ext>
            </a:extLst>
          </p:cNvPr>
          <p:cNvSpPr>
            <a:spLocks noGrp="1"/>
          </p:cNvSpPr>
          <p:nvPr>
            <p:ph type="sldNum" sz="quarter" idx="12"/>
          </p:nvPr>
        </p:nvSpPr>
        <p:spPr/>
        <p:txBody>
          <a:bodyPr/>
          <a:lstStyle/>
          <a:p>
            <a:fld id="{45998CA1-9168-4BC8-9DFE-73B2EA9CCF4C}" type="slidenum">
              <a:rPr lang="en-US" altLang="en-US" smtClean="0"/>
              <a:pPr/>
              <a:t>9</a:t>
            </a:fld>
            <a:endParaRPr lang="en-US" altLang="en-US"/>
          </a:p>
        </p:txBody>
      </p:sp>
      <p:sp>
        <p:nvSpPr>
          <p:cNvPr id="7" name="TextBox 6">
            <a:extLst>
              <a:ext uri="{FF2B5EF4-FFF2-40B4-BE49-F238E27FC236}">
                <a16:creationId xmlns:a16="http://schemas.microsoft.com/office/drawing/2014/main" id="{0E6C5D50-772B-2798-D1FA-A0B77B9479CA}"/>
              </a:ext>
            </a:extLst>
          </p:cNvPr>
          <p:cNvSpPr txBox="1"/>
          <p:nvPr/>
        </p:nvSpPr>
        <p:spPr>
          <a:xfrm>
            <a:off x="11202627" y="-2233"/>
            <a:ext cx="989373" cy="461665"/>
          </a:xfrm>
          <a:prstGeom prst="rect">
            <a:avLst/>
          </a:prstGeom>
          <a:solidFill>
            <a:schemeClr val="accent2">
              <a:lumMod val="40000"/>
              <a:lumOff val="60000"/>
            </a:schemeClr>
          </a:solidFill>
        </p:spPr>
        <p:txBody>
          <a:bodyPr wrap="none" rtlCol="0">
            <a:spAutoFit/>
          </a:bodyPr>
          <a:lstStyle/>
          <a:p>
            <a:r>
              <a:rPr lang="en-US" dirty="0"/>
              <a:t>Day 2</a:t>
            </a:r>
          </a:p>
        </p:txBody>
      </p:sp>
      <p:pic>
        <p:nvPicPr>
          <p:cNvPr id="9" name="Picture 8">
            <a:extLst>
              <a:ext uri="{FF2B5EF4-FFF2-40B4-BE49-F238E27FC236}">
                <a16:creationId xmlns:a16="http://schemas.microsoft.com/office/drawing/2014/main" id="{3E82A475-F810-4B75-BD1D-8B1806E1EB92}"/>
              </a:ext>
            </a:extLst>
          </p:cNvPr>
          <p:cNvPicPr>
            <a:picLocks noChangeAspect="1"/>
          </p:cNvPicPr>
          <p:nvPr/>
        </p:nvPicPr>
        <p:blipFill>
          <a:blip r:embed="rId4"/>
          <a:stretch>
            <a:fillRect/>
          </a:stretch>
        </p:blipFill>
        <p:spPr>
          <a:xfrm>
            <a:off x="8669020" y="1311276"/>
            <a:ext cx="2970372" cy="2828925"/>
          </a:xfrm>
          <a:prstGeom prst="rect">
            <a:avLst/>
          </a:prstGeom>
        </p:spPr>
      </p:pic>
    </p:spTree>
    <p:extLst>
      <p:ext uri="{BB962C8B-B14F-4D97-AF65-F5344CB8AC3E}">
        <p14:creationId xmlns:p14="http://schemas.microsoft.com/office/powerpoint/2010/main" val="3707475493"/>
      </p:ext>
    </p:extLst>
  </p:cSld>
  <p:clrMapOvr>
    <a:masterClrMapping/>
  </p:clrMapOvr>
</p:sld>
</file>

<file path=ppt/theme/theme1.xml><?xml version="1.0" encoding="utf-8"?>
<a:theme xmlns:a="http://schemas.openxmlformats.org/drawingml/2006/main" name="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21992</TotalTime>
  <Words>8306</Words>
  <Application>Microsoft Office PowerPoint</Application>
  <PresentationFormat>Widescreen</PresentationFormat>
  <Paragraphs>740</Paragraphs>
  <Slides>55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55</vt:i4>
      </vt:variant>
    </vt:vector>
  </HeadingPairs>
  <TitlesOfParts>
    <vt:vector size="61" baseType="lpstr">
      <vt:lpstr>Arial</vt:lpstr>
      <vt:lpstr>Calibri</vt:lpstr>
      <vt:lpstr>Courier New</vt:lpstr>
      <vt:lpstr>Symbol</vt:lpstr>
      <vt:lpstr>Wingdings</vt:lpstr>
      <vt:lpstr>Office Theme</vt:lpstr>
      <vt:lpstr>Report from the Open Symposium European Strategy for Particle Physics  2026 Update</vt:lpstr>
      <vt:lpstr>Background &amp; Context</vt:lpstr>
      <vt:lpstr>Timeline for 2026 Strategy Update</vt:lpstr>
      <vt:lpstr>The Process</vt:lpstr>
      <vt:lpstr>Venice Symposium (June 23-27, 2025)</vt:lpstr>
      <vt:lpstr>Opening Plenary</vt:lpstr>
      <vt:lpstr>Opening Plenary - Physics</vt:lpstr>
      <vt:lpstr>Plenary sessions</vt:lpstr>
      <vt:lpstr>Large Scale Accelerator Projects at CERN</vt:lpstr>
      <vt:lpstr>Large Scale Accelerator Projects at CERN</vt:lpstr>
      <vt:lpstr>Large Scale Accelerator Projects at CERN</vt:lpstr>
      <vt:lpstr>Large Scale Accelerator Projects at CERN</vt:lpstr>
      <vt:lpstr>International Status - China</vt:lpstr>
      <vt:lpstr>International Status - Japan</vt:lpstr>
      <vt:lpstr>International Status - US</vt:lpstr>
      <vt:lpstr>Accelerator Technologies</vt:lpstr>
      <vt:lpstr>Physics Plenaries</vt:lpstr>
      <vt:lpstr>BSM</vt:lpstr>
      <vt:lpstr>Dark Sector</vt:lpstr>
      <vt:lpstr>Detector Technology</vt:lpstr>
      <vt:lpstr>ESG Working Groups (WG)</vt:lpstr>
      <vt:lpstr>ESG Working Group 1 – (a)</vt:lpstr>
      <vt:lpstr>ESG Working Group 2a</vt:lpstr>
      <vt:lpstr>Closeout</vt:lpstr>
      <vt:lpstr>Closeout</vt:lpstr>
      <vt:lpstr>Closeout – Final Words</vt:lpstr>
      <vt:lpstr>Next Steps – from ESG</vt:lpstr>
      <vt:lpstr>Backup Material</vt:lpstr>
      <vt:lpstr>Parallel Sessions</vt:lpstr>
      <vt:lpstr>Communicating the case for CERN’s flagship</vt:lpstr>
      <vt:lpstr>Accelerator Technologies - II </vt:lpstr>
      <vt:lpstr>Electroweak</vt:lpstr>
      <vt:lpstr>Strong Interactions</vt:lpstr>
      <vt:lpstr>Flavor Physics</vt:lpstr>
      <vt:lpstr>Neutrinos and Cosmic Messengers</vt:lpstr>
      <vt:lpstr>Computing</vt:lpstr>
      <vt:lpstr>ESG Working Group 1 – (b)</vt:lpstr>
      <vt:lpstr>ESG Working Group 1 – (c)</vt:lpstr>
      <vt:lpstr>ESG Working Group 1 – (d)</vt:lpstr>
      <vt:lpstr>ESG Working Group 1 – (e)</vt:lpstr>
      <vt:lpstr>ESG Working Group 1 – (f)</vt:lpstr>
      <vt:lpstr>ESG Working Group 3</vt:lpstr>
      <vt:lpstr>ESG Working Group 4</vt:lpstr>
      <vt:lpstr>ESG Working Group 5</vt:lpstr>
      <vt:lpstr>ESG Working Group 6</vt:lpstr>
      <vt:lpstr>ESG Working Group 7</vt:lpstr>
      <vt:lpstr>ESG Working Group 8</vt:lpstr>
      <vt:lpstr>Secretariat &amp; ESG Makeup (from Mont’s presentation to DPF)</vt:lpstr>
      <vt:lpstr>ESG Organization</vt:lpstr>
      <vt:lpstr>PPG Makeup </vt:lpstr>
      <vt:lpstr>PPG Organization</vt:lpstr>
      <vt:lpstr>US National Input to WG1 – DPF</vt:lpstr>
      <vt:lpstr>US National Input to WG1 - HFCC</vt:lpstr>
      <vt:lpstr>US Technical Capabilities - Experiments</vt:lpstr>
      <vt:lpstr>US Technical Capabilities - Accelerators</vt:lpstr>
    </vt:vector>
  </TitlesOfParts>
  <Company>Columbia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Tuts</dc:creator>
  <cp:lastModifiedBy>Michael Tuts</cp:lastModifiedBy>
  <cp:revision>34</cp:revision>
  <cp:lastPrinted>2025-07-24T22:31:37Z</cp:lastPrinted>
  <dcterms:created xsi:type="dcterms:W3CDTF">2009-11-29T21:01:03Z</dcterms:created>
  <dcterms:modified xsi:type="dcterms:W3CDTF">2025-07-31T13:44:38Z</dcterms:modified>
</cp:coreProperties>
</file>