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382" r:id="rId2"/>
    <p:sldId id="6789" r:id="rId3"/>
    <p:sldId id="6786" r:id="rId4"/>
    <p:sldId id="265" r:id="rId5"/>
    <p:sldId id="6817" r:id="rId6"/>
    <p:sldId id="273" r:id="rId7"/>
    <p:sldId id="262" r:id="rId8"/>
    <p:sldId id="6788" r:id="rId9"/>
    <p:sldId id="6799" r:id="rId10"/>
    <p:sldId id="6800" r:id="rId11"/>
    <p:sldId id="280" r:id="rId12"/>
    <p:sldId id="6796" r:id="rId13"/>
    <p:sldId id="6794" r:id="rId14"/>
    <p:sldId id="679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B72D"/>
    <a:srgbClr val="08721C"/>
    <a:srgbClr val="52CAB8"/>
    <a:srgbClr val="94CC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p:restoredTop sz="94626"/>
  </p:normalViewPr>
  <p:slideViewPr>
    <p:cSldViewPr snapToGrid="0">
      <p:cViewPr varScale="1">
        <p:scale>
          <a:sx n="98" d="100"/>
          <a:sy n="98" d="100"/>
        </p:scale>
        <p:origin x="4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EEBE01-EA3F-47E1-8D65-8D0E859FF6B9}" type="doc">
      <dgm:prSet loTypeId="urn:microsoft.com/office/officeart/2016/7/layout/BasicProcessNew" loCatId="process" qsTypeId="urn:microsoft.com/office/officeart/2005/8/quickstyle/simple2" qsCatId="simple" csTypeId="urn:microsoft.com/office/officeart/2005/8/colors/colorful5" csCatId="colorful" phldr="1"/>
      <dgm:spPr/>
      <dgm:t>
        <a:bodyPr/>
        <a:lstStyle/>
        <a:p>
          <a:endParaRPr lang="en-US"/>
        </a:p>
      </dgm:t>
    </dgm:pt>
    <dgm:pt modelId="{8DCED29C-4EE2-47B8-8859-09251BA1C3DD}">
      <dgm:prSet custT="1"/>
      <dgm:spPr/>
      <dgm:t>
        <a:bodyPr anchor="t"/>
        <a:lstStyle/>
        <a:p>
          <a:pPr marL="0" lvl="0" algn="ctr" defTabSz="1244600">
            <a:lnSpc>
              <a:spcPct val="100000"/>
            </a:lnSpc>
            <a:spcBef>
              <a:spcPct val="0"/>
            </a:spcBef>
            <a:spcAft>
              <a:spcPts val="0"/>
            </a:spcAft>
            <a:buNone/>
          </a:pPr>
          <a:r>
            <a:rPr lang="en-US" sz="1800" b="1" dirty="0">
              <a:solidFill>
                <a:schemeClr val="tx1"/>
              </a:solidFill>
              <a:latin typeface="Garamond" panose="02020404030301010803" pitchFamily="18" charset="0"/>
            </a:rPr>
            <a:t>Oct </a:t>
          </a:r>
        </a:p>
        <a:p>
          <a:pPr marL="0" lvl="0" algn="ctr" defTabSz="1244600">
            <a:lnSpc>
              <a:spcPct val="100000"/>
            </a:lnSpc>
            <a:spcBef>
              <a:spcPct val="0"/>
            </a:spcBef>
            <a:spcAft>
              <a:spcPts val="0"/>
            </a:spcAft>
            <a:buNone/>
          </a:pPr>
          <a:r>
            <a:rPr lang="en-US" sz="1800" b="1" dirty="0">
              <a:solidFill>
                <a:schemeClr val="tx1"/>
              </a:solidFill>
              <a:latin typeface="Garamond" panose="02020404030301010803" pitchFamily="18" charset="0"/>
            </a:rPr>
            <a:t>2024</a:t>
          </a:r>
        </a:p>
        <a:p>
          <a:pPr marL="0" lvl="0" algn="l" defTabSz="1244600">
            <a:lnSpc>
              <a:spcPct val="100000"/>
            </a:lnSpc>
            <a:spcBef>
              <a:spcPct val="0"/>
            </a:spcBef>
            <a:spcAft>
              <a:spcPts val="0"/>
            </a:spcAft>
            <a:buNone/>
          </a:pPr>
          <a:endParaRPr lang="en-US" sz="1400" b="1" dirty="0">
            <a:solidFill>
              <a:schemeClr val="tx1"/>
            </a:solidFill>
            <a:latin typeface="Garamond" panose="02020404030301010803" pitchFamily="18" charset="0"/>
          </a:endParaRPr>
        </a:p>
        <a:p>
          <a:pPr marL="0" lvl="0" algn="l" defTabSz="1244600">
            <a:lnSpc>
              <a:spcPct val="100000"/>
            </a:lnSpc>
            <a:spcBef>
              <a:spcPct val="0"/>
            </a:spcBef>
            <a:spcAft>
              <a:spcPts val="0"/>
            </a:spcAft>
            <a:buNone/>
          </a:pPr>
          <a:r>
            <a:rPr lang="en-US" sz="1400" b="1" dirty="0">
              <a:solidFill>
                <a:schemeClr val="tx1"/>
              </a:solidFill>
              <a:latin typeface="Garamond" panose="02020404030301010803" pitchFamily="18" charset="0"/>
            </a:rPr>
            <a:t>Contract Award</a:t>
          </a:r>
        </a:p>
      </dgm:t>
    </dgm:pt>
    <dgm:pt modelId="{8C1EF4C5-6967-44D1-A916-DE1DCFBAB23D}" type="parTrans" cxnId="{B4AF5D10-9846-4959-B28F-72438BE50C58}">
      <dgm:prSet/>
      <dgm:spPr/>
      <dgm:t>
        <a:bodyPr/>
        <a:lstStyle/>
        <a:p>
          <a:pPr algn="l"/>
          <a:endParaRPr lang="en-US" sz="1150" b="1">
            <a:latin typeface="Garamond" panose="02020404030301010803" pitchFamily="18" charset="0"/>
          </a:endParaRPr>
        </a:p>
      </dgm:t>
    </dgm:pt>
    <dgm:pt modelId="{8C5908DD-C700-481C-B331-B31BA83B05AE}" type="sibTrans" cxnId="{B4AF5D10-9846-4959-B28F-72438BE50C58}">
      <dgm:prSet/>
      <dgm:spPr/>
      <dgm:t>
        <a:bodyPr/>
        <a:lstStyle/>
        <a:p>
          <a:pPr algn="l"/>
          <a:endParaRPr lang="en-US" sz="1150" b="1">
            <a:latin typeface="Garamond" panose="02020404030301010803" pitchFamily="18" charset="0"/>
          </a:endParaRPr>
        </a:p>
      </dgm:t>
    </dgm:pt>
    <dgm:pt modelId="{149BD731-E8B8-4189-97F4-FFF28D6895BC}">
      <dgm:prSet custT="1"/>
      <dgm:spPr/>
      <dgm:t>
        <a:bodyPr anchor="t"/>
        <a:lstStyle/>
        <a:p>
          <a:pPr algn="ctr">
            <a:lnSpc>
              <a:spcPct val="100000"/>
            </a:lnSpc>
            <a:spcAft>
              <a:spcPts val="0"/>
            </a:spcAft>
          </a:pPr>
          <a:r>
            <a:rPr lang="en-US" sz="1800" b="1" dirty="0">
              <a:solidFill>
                <a:schemeClr val="tx1"/>
              </a:solidFill>
              <a:latin typeface="Garamond" panose="02020404030301010803" pitchFamily="18" charset="0"/>
            </a:rPr>
            <a:t>Oct-Dec 2024</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Contract Transition</a:t>
          </a:r>
        </a:p>
      </dgm:t>
    </dgm:pt>
    <dgm:pt modelId="{739BC594-7087-4F1D-BDC9-9CA724D0F899}" type="parTrans" cxnId="{9F336E9B-2B84-4DDE-9C91-12827D98872E}">
      <dgm:prSet/>
      <dgm:spPr/>
      <dgm:t>
        <a:bodyPr/>
        <a:lstStyle/>
        <a:p>
          <a:pPr algn="l"/>
          <a:endParaRPr lang="en-US" sz="1150" b="1">
            <a:latin typeface="Garamond" panose="02020404030301010803" pitchFamily="18" charset="0"/>
          </a:endParaRPr>
        </a:p>
      </dgm:t>
    </dgm:pt>
    <dgm:pt modelId="{7BBC3685-E825-4A7A-9862-5AE688A996F7}" type="sibTrans" cxnId="{9F336E9B-2B84-4DDE-9C91-12827D98872E}">
      <dgm:prSet/>
      <dgm:spPr/>
      <dgm:t>
        <a:bodyPr/>
        <a:lstStyle/>
        <a:p>
          <a:pPr algn="l"/>
          <a:endParaRPr lang="en-US" sz="1150" b="1">
            <a:latin typeface="Garamond" panose="02020404030301010803" pitchFamily="18" charset="0"/>
          </a:endParaRPr>
        </a:p>
      </dgm:t>
    </dgm:pt>
    <dgm:pt modelId="{743AF10E-E0E0-4FE2-AFBA-9D288AE30CF5}">
      <dgm:prSet custT="1"/>
      <dgm:spPr/>
      <dgm:t>
        <a:bodyPr anchor="t"/>
        <a:lstStyle/>
        <a:p>
          <a:pPr algn="ctr">
            <a:lnSpc>
              <a:spcPct val="100000"/>
            </a:lnSpc>
            <a:spcAft>
              <a:spcPts val="0"/>
            </a:spcAft>
          </a:pPr>
          <a:r>
            <a:rPr lang="en-US" sz="1800" b="1" dirty="0">
              <a:solidFill>
                <a:schemeClr val="tx1"/>
              </a:solidFill>
              <a:latin typeface="Garamond" panose="02020404030301010803" pitchFamily="18" charset="0"/>
            </a:rPr>
            <a:t>Jan</a:t>
          </a:r>
        </a:p>
        <a:p>
          <a:pPr algn="ctr">
            <a:lnSpc>
              <a:spcPct val="100000"/>
            </a:lnSpc>
            <a:spcAft>
              <a:spcPts val="0"/>
            </a:spcAft>
          </a:pPr>
          <a:r>
            <a:rPr lang="en-US" sz="1800" b="1" dirty="0">
              <a:solidFill>
                <a:schemeClr val="tx1"/>
              </a:solidFill>
              <a:latin typeface="Garamond" panose="02020404030301010803" pitchFamily="18" charset="0"/>
            </a:rPr>
            <a:t>2025</a:t>
          </a:r>
        </a:p>
        <a:p>
          <a:pPr algn="ctr">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New Contract start</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Lia Merminga steps aside. Young-Kee Kim appointed as Interim LD</a:t>
          </a:r>
        </a:p>
      </dgm:t>
    </dgm:pt>
    <dgm:pt modelId="{76697B78-ADBA-4DEB-A5A0-DBE444BF9B0F}" type="parTrans" cxnId="{BFDA5602-36DB-4325-9FCF-73FCD0C2593B}">
      <dgm:prSet/>
      <dgm:spPr/>
      <dgm:t>
        <a:bodyPr/>
        <a:lstStyle/>
        <a:p>
          <a:pPr algn="l"/>
          <a:endParaRPr lang="en-US" sz="1150" b="1">
            <a:latin typeface="Garamond" panose="02020404030301010803" pitchFamily="18" charset="0"/>
          </a:endParaRPr>
        </a:p>
      </dgm:t>
    </dgm:pt>
    <dgm:pt modelId="{FF0C9AB4-91B0-4473-87E2-DCD645CE7066}" type="sibTrans" cxnId="{BFDA5602-36DB-4325-9FCF-73FCD0C2593B}">
      <dgm:prSet/>
      <dgm:spPr/>
      <dgm:t>
        <a:bodyPr/>
        <a:lstStyle/>
        <a:p>
          <a:pPr algn="l"/>
          <a:endParaRPr lang="en-US" sz="1150" b="1">
            <a:latin typeface="Garamond" panose="02020404030301010803" pitchFamily="18" charset="0"/>
          </a:endParaRPr>
        </a:p>
      </dgm:t>
    </dgm:pt>
    <dgm:pt modelId="{4F21CC0C-266C-4E4D-8C6C-B12C3A39105B}">
      <dgm:prSet custT="1"/>
      <dgm:spPr>
        <a:solidFill>
          <a:srgbClr val="52CAB8"/>
        </a:solidFill>
      </dgm:spPr>
      <dgm:t>
        <a:bodyPr anchor="t"/>
        <a:lstStyle/>
        <a:p>
          <a:pPr algn="ctr">
            <a:lnSpc>
              <a:spcPct val="100000"/>
            </a:lnSpc>
            <a:spcAft>
              <a:spcPts val="0"/>
            </a:spcAft>
          </a:pPr>
          <a:r>
            <a:rPr lang="en-US" sz="1800" b="1" dirty="0">
              <a:solidFill>
                <a:schemeClr val="tx1"/>
              </a:solidFill>
              <a:latin typeface="Garamond" panose="02020404030301010803" pitchFamily="18" charset="0"/>
            </a:rPr>
            <a:t>Mar - May</a:t>
          </a:r>
        </a:p>
        <a:p>
          <a:pPr algn="ctr">
            <a:lnSpc>
              <a:spcPct val="100000"/>
            </a:lnSpc>
            <a:spcAft>
              <a:spcPts val="0"/>
            </a:spcAft>
          </a:pPr>
          <a:r>
            <a:rPr lang="en-US" sz="1800" b="1" dirty="0">
              <a:solidFill>
                <a:schemeClr val="tx1"/>
              </a:solidFill>
              <a:latin typeface="Garamond" panose="02020404030301010803" pitchFamily="18" charset="0"/>
            </a:rPr>
            <a:t>2025</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Search Committee formation</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Parameters of search defined</a:t>
          </a:r>
        </a:p>
        <a:p>
          <a:pPr algn="l">
            <a:lnSpc>
              <a:spcPct val="100000"/>
            </a:lnSpc>
            <a:spcAft>
              <a:spcPts val="0"/>
            </a:spcAft>
          </a:pPr>
          <a:endParaRPr lang="en-US" sz="1400" b="1" dirty="0">
            <a:latin typeface="Garamond" panose="02020404030301010803" pitchFamily="18" charset="0"/>
          </a:endParaRPr>
        </a:p>
        <a:p>
          <a:pPr algn="l">
            <a:lnSpc>
              <a:spcPct val="100000"/>
            </a:lnSpc>
            <a:spcAft>
              <a:spcPts val="0"/>
            </a:spcAft>
          </a:pPr>
          <a:endParaRPr lang="en-US" sz="1400" b="1" dirty="0">
            <a:latin typeface="Garamond" panose="02020404030301010803" pitchFamily="18" charset="0"/>
          </a:endParaRPr>
        </a:p>
        <a:p>
          <a:pPr algn="l">
            <a:lnSpc>
              <a:spcPct val="90000"/>
            </a:lnSpc>
            <a:spcAft>
              <a:spcPct val="35000"/>
            </a:spcAft>
          </a:pPr>
          <a:endParaRPr lang="en-US" sz="1400" b="1" dirty="0">
            <a:latin typeface="Garamond" panose="02020404030301010803" pitchFamily="18" charset="0"/>
          </a:endParaRPr>
        </a:p>
      </dgm:t>
    </dgm:pt>
    <dgm:pt modelId="{56CEB52E-62EC-4E18-B08B-18057C243238}" type="parTrans" cxnId="{450BBBA3-461B-4EED-85F8-FD54A77AB15C}">
      <dgm:prSet/>
      <dgm:spPr/>
      <dgm:t>
        <a:bodyPr/>
        <a:lstStyle/>
        <a:p>
          <a:pPr algn="l"/>
          <a:endParaRPr lang="en-US" sz="1150" b="1">
            <a:latin typeface="Garamond" panose="02020404030301010803" pitchFamily="18" charset="0"/>
          </a:endParaRPr>
        </a:p>
      </dgm:t>
    </dgm:pt>
    <dgm:pt modelId="{B6815A81-B7B9-43E4-98C0-BF9FAF18C6D8}" type="sibTrans" cxnId="{450BBBA3-461B-4EED-85F8-FD54A77AB15C}">
      <dgm:prSet/>
      <dgm:spPr/>
      <dgm:t>
        <a:bodyPr/>
        <a:lstStyle/>
        <a:p>
          <a:pPr algn="l"/>
          <a:endParaRPr lang="en-US" sz="1150" b="1">
            <a:latin typeface="Garamond" panose="02020404030301010803" pitchFamily="18" charset="0"/>
          </a:endParaRPr>
        </a:p>
      </dgm:t>
    </dgm:pt>
    <dgm:pt modelId="{057F7C6C-09D4-4F82-A30D-A64AE7D78869}">
      <dgm:prSet custT="1"/>
      <dgm:spPr>
        <a:solidFill>
          <a:srgbClr val="52CAB8"/>
        </a:solidFill>
      </dgm:spPr>
      <dgm:t>
        <a:bodyPr anchor="t"/>
        <a:lstStyle/>
        <a:p>
          <a:pPr algn="ctr">
            <a:lnSpc>
              <a:spcPct val="100000"/>
            </a:lnSpc>
            <a:spcAft>
              <a:spcPts val="0"/>
            </a:spcAft>
          </a:pPr>
          <a:r>
            <a:rPr lang="en-US" sz="1800" b="1" dirty="0">
              <a:solidFill>
                <a:schemeClr val="tx1"/>
              </a:solidFill>
              <a:latin typeface="Garamond" panose="02020404030301010803" pitchFamily="18" charset="0"/>
            </a:rPr>
            <a:t>May - June 2025</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Position posting; new website</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Stakeholder engagement</a:t>
          </a:r>
        </a:p>
        <a:p>
          <a:pPr algn="l">
            <a:lnSpc>
              <a:spcPct val="100000"/>
            </a:lnSpc>
            <a:spcAft>
              <a:spcPts val="0"/>
            </a:spcAft>
          </a:pPr>
          <a:endParaRPr lang="en-US" sz="1400" b="1" dirty="0">
            <a:latin typeface="Garamond" panose="02020404030301010803" pitchFamily="18" charset="0"/>
          </a:endParaRPr>
        </a:p>
        <a:p>
          <a:pPr algn="l">
            <a:lnSpc>
              <a:spcPct val="90000"/>
            </a:lnSpc>
            <a:spcAft>
              <a:spcPct val="35000"/>
            </a:spcAft>
          </a:pPr>
          <a:endParaRPr lang="en-US" sz="1400" b="1" dirty="0">
            <a:latin typeface="Garamond" panose="02020404030301010803" pitchFamily="18" charset="0"/>
          </a:endParaRPr>
        </a:p>
      </dgm:t>
    </dgm:pt>
    <dgm:pt modelId="{01A6712E-22C5-4973-B60C-B0652913B192}" type="parTrans" cxnId="{83B23B46-046F-4C36-9E11-F54DAFA35CC3}">
      <dgm:prSet/>
      <dgm:spPr/>
      <dgm:t>
        <a:bodyPr/>
        <a:lstStyle/>
        <a:p>
          <a:pPr algn="l"/>
          <a:endParaRPr lang="en-US" sz="1150" b="1">
            <a:latin typeface="Garamond" panose="02020404030301010803" pitchFamily="18" charset="0"/>
          </a:endParaRPr>
        </a:p>
      </dgm:t>
    </dgm:pt>
    <dgm:pt modelId="{203AE344-FFFE-47CA-8C69-B4313A13A1C8}" type="sibTrans" cxnId="{83B23B46-046F-4C36-9E11-F54DAFA35CC3}">
      <dgm:prSet/>
      <dgm:spPr/>
      <dgm:t>
        <a:bodyPr/>
        <a:lstStyle/>
        <a:p>
          <a:pPr algn="l"/>
          <a:endParaRPr lang="en-US" sz="1150" b="1">
            <a:latin typeface="Garamond" panose="02020404030301010803" pitchFamily="18" charset="0"/>
          </a:endParaRPr>
        </a:p>
      </dgm:t>
    </dgm:pt>
    <dgm:pt modelId="{941EB099-B101-43AF-84C3-5E248552DE6E}">
      <dgm:prSet custT="1"/>
      <dgm:spPr>
        <a:solidFill>
          <a:srgbClr val="52CAB8"/>
        </a:solidFill>
      </dgm:spPr>
      <dgm:t>
        <a:bodyPr anchor="t"/>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Garamond" panose="02020404030301010803" pitchFamily="18" charset="0"/>
            </a:rPr>
            <a:t>Jun – Jul 2025</a:t>
          </a:r>
        </a:p>
        <a:p>
          <a:pPr marL="0" lvl="0" algn="l" defTabSz="711200">
            <a:lnSpc>
              <a:spcPct val="100000"/>
            </a:lnSpc>
            <a:spcBef>
              <a:spcPts val="0"/>
            </a:spcBef>
            <a:spcAft>
              <a:spcPts val="0"/>
            </a:spcAft>
            <a:buNone/>
          </a:pPr>
          <a:r>
            <a:rPr lang="en-US" sz="1400" b="1" dirty="0">
              <a:solidFill>
                <a:schemeClr val="tx1"/>
              </a:solidFill>
              <a:latin typeface="Garamond" panose="02020404030301010803" pitchFamily="18" charset="0"/>
            </a:rPr>
            <a:t>                 </a:t>
          </a:r>
        </a:p>
        <a:p>
          <a:pPr marL="0" marR="0" lvl="0" indent="0" algn="l" defTabSz="71120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Garamond" panose="02020404030301010803" pitchFamily="18" charset="0"/>
            </a:rPr>
            <a:t>Sourcing of candidates</a:t>
          </a:r>
        </a:p>
        <a:p>
          <a:pPr marL="0" marR="0" lvl="0" indent="0" algn="l" defTabSz="711200" eaLnBrk="1" fontAlgn="auto" latinLnBrk="0" hangingPunct="1">
            <a:lnSpc>
              <a:spcPct val="100000"/>
            </a:lnSpc>
            <a:spcBef>
              <a:spcPts val="0"/>
            </a:spcBef>
            <a:spcAft>
              <a:spcPts val="0"/>
            </a:spcAft>
            <a:buClrTx/>
            <a:buSzTx/>
            <a:buFontTx/>
            <a:buNone/>
            <a:tabLst/>
            <a:defRPr/>
          </a:pPr>
          <a:endParaRPr lang="en-US" sz="1400" b="1" dirty="0">
            <a:solidFill>
              <a:schemeClr val="tx1"/>
            </a:solidFill>
            <a:latin typeface="Garamond" panose="02020404030301010803" pitchFamily="18" charset="0"/>
          </a:endParaRPr>
        </a:p>
        <a:p>
          <a:pPr marL="0" lvl="0" algn="l" defTabSz="711200">
            <a:lnSpc>
              <a:spcPct val="100000"/>
            </a:lnSpc>
            <a:spcBef>
              <a:spcPts val="0"/>
            </a:spcBef>
            <a:spcAft>
              <a:spcPts val="0"/>
            </a:spcAft>
            <a:buNone/>
          </a:pPr>
          <a:r>
            <a:rPr lang="en-US" sz="1400" b="1" dirty="0">
              <a:solidFill>
                <a:schemeClr val="tx1"/>
              </a:solidFill>
              <a:latin typeface="Garamond" panose="02020404030301010803" pitchFamily="18" charset="0"/>
            </a:rPr>
            <a:t>Development of leading candidate list</a:t>
          </a:r>
        </a:p>
        <a:p>
          <a:pPr marL="0" lvl="0" algn="l" defTabSz="711200">
            <a:lnSpc>
              <a:spcPct val="100000"/>
            </a:lnSpc>
            <a:spcBef>
              <a:spcPts val="0"/>
            </a:spcBef>
            <a:spcAft>
              <a:spcPts val="0"/>
            </a:spcAft>
            <a:buNone/>
          </a:pPr>
          <a:endParaRPr lang="en-US" sz="1400" b="1" dirty="0">
            <a:solidFill>
              <a:schemeClr val="tx1"/>
            </a:solidFill>
            <a:latin typeface="Garamond" panose="02020404030301010803" pitchFamily="18" charset="0"/>
          </a:endParaRPr>
        </a:p>
        <a:p>
          <a:pPr marL="0" lvl="0" algn="l" defTabSz="711200">
            <a:lnSpc>
              <a:spcPct val="100000"/>
            </a:lnSpc>
            <a:spcBef>
              <a:spcPts val="0"/>
            </a:spcBef>
            <a:spcAft>
              <a:spcPts val="0"/>
            </a:spcAft>
            <a:buNone/>
          </a:pPr>
          <a:r>
            <a:rPr lang="en-US" sz="1400" b="1" dirty="0">
              <a:solidFill>
                <a:schemeClr val="tx1"/>
              </a:solidFill>
              <a:latin typeface="Garamond" panose="02020404030301010803" pitchFamily="18" charset="0"/>
            </a:rPr>
            <a:t>Initial interviews</a:t>
          </a:r>
        </a:p>
        <a:p>
          <a:pPr marL="0" lvl="0" algn="l" defTabSz="711200">
            <a:lnSpc>
              <a:spcPct val="90000"/>
            </a:lnSpc>
            <a:spcBef>
              <a:spcPct val="0"/>
            </a:spcBef>
            <a:spcAft>
              <a:spcPct val="35000"/>
            </a:spcAft>
            <a:buNone/>
          </a:pPr>
          <a:endParaRPr lang="en-US" sz="1400" b="1" dirty="0">
            <a:latin typeface="Garamond" panose="02020404030301010803" pitchFamily="18" charset="0"/>
          </a:endParaRPr>
        </a:p>
      </dgm:t>
    </dgm:pt>
    <dgm:pt modelId="{97568876-E241-446C-9492-B5B88E55308A}" type="parTrans" cxnId="{5B53AC15-CB19-49C5-BAB7-40CC8507E9C8}">
      <dgm:prSet/>
      <dgm:spPr/>
      <dgm:t>
        <a:bodyPr/>
        <a:lstStyle/>
        <a:p>
          <a:pPr algn="l"/>
          <a:endParaRPr lang="en-US" sz="1150" b="1">
            <a:latin typeface="Garamond" panose="02020404030301010803" pitchFamily="18" charset="0"/>
          </a:endParaRPr>
        </a:p>
      </dgm:t>
    </dgm:pt>
    <dgm:pt modelId="{EBA4352C-069C-4BD1-BC06-694B337C8CE8}" type="sibTrans" cxnId="{5B53AC15-CB19-49C5-BAB7-40CC8507E9C8}">
      <dgm:prSet/>
      <dgm:spPr/>
      <dgm:t>
        <a:bodyPr/>
        <a:lstStyle/>
        <a:p>
          <a:pPr algn="l"/>
          <a:endParaRPr lang="en-US" sz="1150" b="1">
            <a:latin typeface="Garamond" panose="02020404030301010803" pitchFamily="18" charset="0"/>
          </a:endParaRPr>
        </a:p>
      </dgm:t>
    </dgm:pt>
    <dgm:pt modelId="{B6F4DDF0-4A3C-40E1-8C4B-D720E17305B1}">
      <dgm:prSet custT="1"/>
      <dgm:spPr>
        <a:solidFill>
          <a:srgbClr val="52CAB8"/>
        </a:solidFill>
      </dgm:spPr>
      <dgm:t>
        <a:bodyPr anchor="t"/>
        <a:lstStyle/>
        <a:p>
          <a:pPr algn="ctr">
            <a:lnSpc>
              <a:spcPct val="100000"/>
            </a:lnSpc>
            <a:spcAft>
              <a:spcPts val="0"/>
            </a:spcAft>
          </a:pPr>
          <a:r>
            <a:rPr lang="en-US" sz="1800" b="1" dirty="0">
              <a:solidFill>
                <a:schemeClr val="tx1"/>
              </a:solidFill>
              <a:latin typeface="Garamond" panose="02020404030301010803" pitchFamily="18" charset="0"/>
            </a:rPr>
            <a:t>Jul-Aug 2025</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Due diligence &amp;  complete</a:t>
          </a:r>
        </a:p>
        <a:p>
          <a:pPr algn="l">
            <a:lnSpc>
              <a:spcPct val="100000"/>
            </a:lnSpc>
            <a:spcAft>
              <a:spcPts val="0"/>
            </a:spcAft>
          </a:pPr>
          <a:r>
            <a:rPr lang="en-US" sz="1400" b="1" dirty="0">
              <a:solidFill>
                <a:schemeClr val="tx1"/>
              </a:solidFill>
              <a:latin typeface="Garamond" panose="02020404030301010803" pitchFamily="18" charset="0"/>
            </a:rPr>
            <a:t>interviews</a:t>
          </a:r>
        </a:p>
        <a:p>
          <a:pPr algn="l">
            <a:lnSpc>
              <a:spcPct val="100000"/>
            </a:lnSpc>
            <a:spcAft>
              <a:spcPts val="0"/>
            </a:spcAft>
          </a:pPr>
          <a:endParaRPr lang="en-US" sz="1400" b="1" dirty="0">
            <a:solidFill>
              <a:schemeClr val="tx1"/>
            </a:solidFill>
            <a:latin typeface="Garamond" panose="02020404030301010803" pitchFamily="18" charset="0"/>
          </a:endParaRPr>
        </a:p>
        <a:p>
          <a:pPr algn="l">
            <a:lnSpc>
              <a:spcPct val="100000"/>
            </a:lnSpc>
            <a:spcAft>
              <a:spcPts val="0"/>
            </a:spcAft>
          </a:pPr>
          <a:r>
            <a:rPr lang="en-US" sz="1400" b="1" dirty="0">
              <a:solidFill>
                <a:schemeClr val="tx1"/>
              </a:solidFill>
              <a:latin typeface="Garamond" panose="02020404030301010803" pitchFamily="18" charset="0"/>
            </a:rPr>
            <a:t>Develop report &amp;</a:t>
          </a:r>
        </a:p>
        <a:p>
          <a:pPr algn="l">
            <a:lnSpc>
              <a:spcPct val="100000"/>
            </a:lnSpc>
            <a:spcAft>
              <a:spcPts val="0"/>
            </a:spcAft>
          </a:pPr>
          <a:r>
            <a:rPr lang="en-US" sz="1400" b="1" dirty="0">
              <a:solidFill>
                <a:schemeClr val="tx1"/>
              </a:solidFill>
              <a:latin typeface="Garamond" panose="02020404030301010803" pitchFamily="18" charset="0"/>
            </a:rPr>
            <a:t>submit final recommend-dation(s)</a:t>
          </a:r>
        </a:p>
      </dgm:t>
    </dgm:pt>
    <dgm:pt modelId="{6B5CBC09-9A71-4D34-8837-6BE087A36F0A}" type="parTrans" cxnId="{661D134A-AB90-4255-9387-6331AAD6E0BE}">
      <dgm:prSet/>
      <dgm:spPr/>
      <dgm:t>
        <a:bodyPr/>
        <a:lstStyle/>
        <a:p>
          <a:pPr algn="l"/>
          <a:endParaRPr lang="en-US" sz="1150" b="1">
            <a:latin typeface="Garamond" panose="02020404030301010803" pitchFamily="18" charset="0"/>
          </a:endParaRPr>
        </a:p>
      </dgm:t>
    </dgm:pt>
    <dgm:pt modelId="{4F1EA34B-83E9-4871-8CFB-18C7FC7F6138}" type="sibTrans" cxnId="{661D134A-AB90-4255-9387-6331AAD6E0BE}">
      <dgm:prSet/>
      <dgm:spPr/>
      <dgm:t>
        <a:bodyPr/>
        <a:lstStyle/>
        <a:p>
          <a:pPr algn="l"/>
          <a:endParaRPr lang="en-US" sz="1150" b="1">
            <a:latin typeface="Garamond" panose="02020404030301010803" pitchFamily="18" charset="0"/>
          </a:endParaRPr>
        </a:p>
      </dgm:t>
    </dgm:pt>
    <dgm:pt modelId="{55F5628C-999C-4AE4-A4BB-24655108E5C9}" type="pres">
      <dgm:prSet presAssocID="{5AEEBE01-EA3F-47E1-8D65-8D0E859FF6B9}" presName="Name0" presStyleCnt="0">
        <dgm:presLayoutVars>
          <dgm:dir/>
          <dgm:resizeHandles val="exact"/>
        </dgm:presLayoutVars>
      </dgm:prSet>
      <dgm:spPr/>
    </dgm:pt>
    <dgm:pt modelId="{85EA70A9-6126-4F49-8185-42922C8190D6}" type="pres">
      <dgm:prSet presAssocID="{8DCED29C-4EE2-47B8-8859-09251BA1C3DD}" presName="node" presStyleLbl="node1" presStyleIdx="0" presStyleCnt="13" custScaleY="97112" custLinFactNeighborY="-10851">
        <dgm:presLayoutVars>
          <dgm:bulletEnabled val="1"/>
        </dgm:presLayoutVars>
      </dgm:prSet>
      <dgm:spPr/>
    </dgm:pt>
    <dgm:pt modelId="{050ECC51-4B5B-4CFE-91C1-14BB54C00FD2}" type="pres">
      <dgm:prSet presAssocID="{8C5908DD-C700-481C-B331-B31BA83B05AE}" presName="sibTransSpacerBeforeConnector" presStyleCnt="0"/>
      <dgm:spPr/>
    </dgm:pt>
    <dgm:pt modelId="{AD0CCC22-9328-45C4-ABBD-40D0DCCBFE8B}" type="pres">
      <dgm:prSet presAssocID="{8C5908DD-C700-481C-B331-B31BA83B05AE}" presName="sibTrans" presStyleLbl="node1" presStyleIdx="1" presStyleCnt="13"/>
      <dgm:spPr/>
    </dgm:pt>
    <dgm:pt modelId="{23B44073-B5FA-43B9-8026-3A9F1E4AEE59}" type="pres">
      <dgm:prSet presAssocID="{8C5908DD-C700-481C-B331-B31BA83B05AE}" presName="sibTransSpacerAfterConnector" presStyleCnt="0"/>
      <dgm:spPr/>
    </dgm:pt>
    <dgm:pt modelId="{18B2587B-11D2-4775-9BBD-1308E33ADCBB}" type="pres">
      <dgm:prSet presAssocID="{149BD731-E8B8-4189-97F4-FFF28D6895BC}" presName="node" presStyleLbl="node1" presStyleIdx="2" presStyleCnt="13" custScaleY="97112" custLinFactNeighborY="-10851">
        <dgm:presLayoutVars>
          <dgm:bulletEnabled val="1"/>
        </dgm:presLayoutVars>
      </dgm:prSet>
      <dgm:spPr/>
    </dgm:pt>
    <dgm:pt modelId="{73862C41-B03B-496F-B6B1-28CFFCC2A52A}" type="pres">
      <dgm:prSet presAssocID="{7BBC3685-E825-4A7A-9862-5AE688A996F7}" presName="sibTransSpacerBeforeConnector" presStyleCnt="0"/>
      <dgm:spPr/>
    </dgm:pt>
    <dgm:pt modelId="{EFC4EE01-D8B2-4246-8B66-D6D31FD126FB}" type="pres">
      <dgm:prSet presAssocID="{7BBC3685-E825-4A7A-9862-5AE688A996F7}" presName="sibTrans" presStyleLbl="node1" presStyleIdx="3" presStyleCnt="13"/>
      <dgm:spPr/>
    </dgm:pt>
    <dgm:pt modelId="{AA5867E4-E78A-428F-8144-50A5BE05CF10}" type="pres">
      <dgm:prSet presAssocID="{7BBC3685-E825-4A7A-9862-5AE688A996F7}" presName="sibTransSpacerAfterConnector" presStyleCnt="0"/>
      <dgm:spPr/>
    </dgm:pt>
    <dgm:pt modelId="{D663172C-6176-4DF0-B41B-04E99DC1F101}" type="pres">
      <dgm:prSet presAssocID="{743AF10E-E0E0-4FE2-AFBA-9D288AE30CF5}" presName="node" presStyleLbl="node1" presStyleIdx="4" presStyleCnt="13" custScaleX="106980" custScaleY="97112" custLinFactNeighborX="52939" custLinFactNeighborY="-11569">
        <dgm:presLayoutVars>
          <dgm:bulletEnabled val="1"/>
        </dgm:presLayoutVars>
      </dgm:prSet>
      <dgm:spPr/>
    </dgm:pt>
    <dgm:pt modelId="{49F34904-1A15-4A8A-B718-535DF686025B}" type="pres">
      <dgm:prSet presAssocID="{FF0C9AB4-91B0-4473-87E2-DCD645CE7066}" presName="sibTransSpacerBeforeConnector" presStyleCnt="0"/>
      <dgm:spPr/>
    </dgm:pt>
    <dgm:pt modelId="{82537EE0-FF06-4105-8ADD-05A90F2A7C4B}" type="pres">
      <dgm:prSet presAssocID="{FF0C9AB4-91B0-4473-87E2-DCD645CE7066}" presName="sibTrans" presStyleLbl="node1" presStyleIdx="5" presStyleCnt="13"/>
      <dgm:spPr/>
    </dgm:pt>
    <dgm:pt modelId="{14D7136D-0640-4D15-A917-3630C4CD7ECD}" type="pres">
      <dgm:prSet presAssocID="{FF0C9AB4-91B0-4473-87E2-DCD645CE7066}" presName="sibTransSpacerAfterConnector" presStyleCnt="0"/>
      <dgm:spPr/>
    </dgm:pt>
    <dgm:pt modelId="{FD9D3958-B527-4634-BBEF-EC432FF8DAFE}" type="pres">
      <dgm:prSet presAssocID="{4F21CC0C-266C-4E4D-8C6C-B12C3A39105B}" presName="node" presStyleLbl="node1" presStyleIdx="6" presStyleCnt="13" custScaleY="97112" custLinFactNeighborY="-10851">
        <dgm:presLayoutVars>
          <dgm:bulletEnabled val="1"/>
        </dgm:presLayoutVars>
      </dgm:prSet>
      <dgm:spPr/>
    </dgm:pt>
    <dgm:pt modelId="{82015C4C-9969-4B4B-84AC-A2BED922200D}" type="pres">
      <dgm:prSet presAssocID="{B6815A81-B7B9-43E4-98C0-BF9FAF18C6D8}" presName="sibTransSpacerBeforeConnector" presStyleCnt="0"/>
      <dgm:spPr/>
    </dgm:pt>
    <dgm:pt modelId="{A4D229F2-711A-4F87-A01E-43B386C2BBBA}" type="pres">
      <dgm:prSet presAssocID="{B6815A81-B7B9-43E4-98C0-BF9FAF18C6D8}" presName="sibTrans" presStyleLbl="node1" presStyleIdx="7" presStyleCnt="13"/>
      <dgm:spPr/>
    </dgm:pt>
    <dgm:pt modelId="{47F15C20-FCE9-4C46-9AD8-457653AD5A57}" type="pres">
      <dgm:prSet presAssocID="{B6815A81-B7B9-43E4-98C0-BF9FAF18C6D8}" presName="sibTransSpacerAfterConnector" presStyleCnt="0"/>
      <dgm:spPr/>
    </dgm:pt>
    <dgm:pt modelId="{62BDAC4C-6DD5-418D-84C7-71FA6CF9581D}" type="pres">
      <dgm:prSet presAssocID="{057F7C6C-09D4-4F82-A30D-A64AE7D78869}" presName="node" presStyleLbl="node1" presStyleIdx="8" presStyleCnt="13" custScaleY="97112" custLinFactNeighborY="-10851">
        <dgm:presLayoutVars>
          <dgm:bulletEnabled val="1"/>
        </dgm:presLayoutVars>
      </dgm:prSet>
      <dgm:spPr/>
    </dgm:pt>
    <dgm:pt modelId="{19959482-D073-4E01-A9D5-7FD159897D65}" type="pres">
      <dgm:prSet presAssocID="{203AE344-FFFE-47CA-8C69-B4313A13A1C8}" presName="sibTransSpacerBeforeConnector" presStyleCnt="0"/>
      <dgm:spPr/>
    </dgm:pt>
    <dgm:pt modelId="{C10837D9-6847-4CE5-AFA7-4FDB26F58889}" type="pres">
      <dgm:prSet presAssocID="{203AE344-FFFE-47CA-8C69-B4313A13A1C8}" presName="sibTrans" presStyleLbl="node1" presStyleIdx="9" presStyleCnt="13"/>
      <dgm:spPr/>
    </dgm:pt>
    <dgm:pt modelId="{8DF9C144-A723-40BC-9F7C-E5645D3D0B09}" type="pres">
      <dgm:prSet presAssocID="{203AE344-FFFE-47CA-8C69-B4313A13A1C8}" presName="sibTransSpacerAfterConnector" presStyleCnt="0"/>
      <dgm:spPr/>
    </dgm:pt>
    <dgm:pt modelId="{45AF084E-3F99-470C-BB2A-AA70A1558876}" type="pres">
      <dgm:prSet presAssocID="{941EB099-B101-43AF-84C3-5E248552DE6E}" presName="node" presStyleLbl="node1" presStyleIdx="10" presStyleCnt="13" custScaleY="97112" custLinFactNeighborY="-10851">
        <dgm:presLayoutVars>
          <dgm:bulletEnabled val="1"/>
        </dgm:presLayoutVars>
      </dgm:prSet>
      <dgm:spPr/>
    </dgm:pt>
    <dgm:pt modelId="{1CEDA55A-39D8-41FC-BF27-33311657569F}" type="pres">
      <dgm:prSet presAssocID="{EBA4352C-069C-4BD1-BC06-694B337C8CE8}" presName="sibTransSpacerBeforeConnector" presStyleCnt="0"/>
      <dgm:spPr/>
    </dgm:pt>
    <dgm:pt modelId="{99C34C9C-F937-40F1-86E5-FF8B6C778186}" type="pres">
      <dgm:prSet presAssocID="{EBA4352C-069C-4BD1-BC06-694B337C8CE8}" presName="sibTrans" presStyleLbl="node1" presStyleIdx="11" presStyleCnt="13"/>
      <dgm:spPr/>
    </dgm:pt>
    <dgm:pt modelId="{AC48EEA9-DE4C-4170-BA3A-9668B234409D}" type="pres">
      <dgm:prSet presAssocID="{EBA4352C-069C-4BD1-BC06-694B337C8CE8}" presName="sibTransSpacerAfterConnector" presStyleCnt="0"/>
      <dgm:spPr/>
    </dgm:pt>
    <dgm:pt modelId="{1F80ED68-FF71-4CEF-8374-C70214EC28A6}" type="pres">
      <dgm:prSet presAssocID="{B6F4DDF0-4A3C-40E1-8C4B-D720E17305B1}" presName="node" presStyleLbl="node1" presStyleIdx="12" presStyleCnt="13" custScaleY="97112" custLinFactNeighborY="-10851">
        <dgm:presLayoutVars>
          <dgm:bulletEnabled val="1"/>
        </dgm:presLayoutVars>
      </dgm:prSet>
      <dgm:spPr/>
    </dgm:pt>
  </dgm:ptLst>
  <dgm:cxnLst>
    <dgm:cxn modelId="{BFDA5602-36DB-4325-9FCF-73FCD0C2593B}" srcId="{5AEEBE01-EA3F-47E1-8D65-8D0E859FF6B9}" destId="{743AF10E-E0E0-4FE2-AFBA-9D288AE30CF5}" srcOrd="2" destOrd="0" parTransId="{76697B78-ADBA-4DEB-A5A0-DBE444BF9B0F}" sibTransId="{FF0C9AB4-91B0-4473-87E2-DCD645CE7066}"/>
    <dgm:cxn modelId="{B4AF5D10-9846-4959-B28F-72438BE50C58}" srcId="{5AEEBE01-EA3F-47E1-8D65-8D0E859FF6B9}" destId="{8DCED29C-4EE2-47B8-8859-09251BA1C3DD}" srcOrd="0" destOrd="0" parTransId="{8C1EF4C5-6967-44D1-A916-DE1DCFBAB23D}" sibTransId="{8C5908DD-C700-481C-B331-B31BA83B05AE}"/>
    <dgm:cxn modelId="{5B53AC15-CB19-49C5-BAB7-40CC8507E9C8}" srcId="{5AEEBE01-EA3F-47E1-8D65-8D0E859FF6B9}" destId="{941EB099-B101-43AF-84C3-5E248552DE6E}" srcOrd="5" destOrd="0" parTransId="{97568876-E241-446C-9492-B5B88E55308A}" sibTransId="{EBA4352C-069C-4BD1-BC06-694B337C8CE8}"/>
    <dgm:cxn modelId="{83B23B46-046F-4C36-9E11-F54DAFA35CC3}" srcId="{5AEEBE01-EA3F-47E1-8D65-8D0E859FF6B9}" destId="{057F7C6C-09D4-4F82-A30D-A64AE7D78869}" srcOrd="4" destOrd="0" parTransId="{01A6712E-22C5-4973-B60C-B0652913B192}" sibTransId="{203AE344-FFFE-47CA-8C69-B4313A13A1C8}"/>
    <dgm:cxn modelId="{661D134A-AB90-4255-9387-6331AAD6E0BE}" srcId="{5AEEBE01-EA3F-47E1-8D65-8D0E859FF6B9}" destId="{B6F4DDF0-4A3C-40E1-8C4B-D720E17305B1}" srcOrd="6" destOrd="0" parTransId="{6B5CBC09-9A71-4D34-8837-6BE087A36F0A}" sibTransId="{4F1EA34B-83E9-4871-8CFB-18C7FC7F6138}"/>
    <dgm:cxn modelId="{880B214D-5F73-44C3-B3AC-0B1438295F2A}" type="presOf" srcId="{4F21CC0C-266C-4E4D-8C6C-B12C3A39105B}" destId="{FD9D3958-B527-4634-BBEF-EC432FF8DAFE}" srcOrd="0" destOrd="0" presId="urn:microsoft.com/office/officeart/2016/7/layout/BasicProcessNew"/>
    <dgm:cxn modelId="{F89D9B4D-428B-4EBF-A012-BFD6411F4E09}" type="presOf" srcId="{FF0C9AB4-91B0-4473-87E2-DCD645CE7066}" destId="{82537EE0-FF06-4105-8ADD-05A90F2A7C4B}" srcOrd="0" destOrd="0" presId="urn:microsoft.com/office/officeart/2016/7/layout/BasicProcessNew"/>
    <dgm:cxn modelId="{255EFA6F-563B-40AA-A18F-498AC4A20A9B}" type="presOf" srcId="{8C5908DD-C700-481C-B331-B31BA83B05AE}" destId="{AD0CCC22-9328-45C4-ABBD-40D0DCCBFE8B}" srcOrd="0" destOrd="0" presId="urn:microsoft.com/office/officeart/2016/7/layout/BasicProcessNew"/>
    <dgm:cxn modelId="{E8E23173-21A6-4F15-9861-026D73271D2B}" type="presOf" srcId="{B6F4DDF0-4A3C-40E1-8C4B-D720E17305B1}" destId="{1F80ED68-FF71-4CEF-8374-C70214EC28A6}" srcOrd="0" destOrd="0" presId="urn:microsoft.com/office/officeart/2016/7/layout/BasicProcessNew"/>
    <dgm:cxn modelId="{59D7FB74-3A81-4601-94CD-BE4A382438FE}" type="presOf" srcId="{B6815A81-B7B9-43E4-98C0-BF9FAF18C6D8}" destId="{A4D229F2-711A-4F87-A01E-43B386C2BBBA}" srcOrd="0" destOrd="0" presId="urn:microsoft.com/office/officeart/2016/7/layout/BasicProcessNew"/>
    <dgm:cxn modelId="{C5E9CC58-69CA-47EB-9C6E-C08EF9724FAA}" type="presOf" srcId="{203AE344-FFFE-47CA-8C69-B4313A13A1C8}" destId="{C10837D9-6847-4CE5-AFA7-4FDB26F58889}" srcOrd="0" destOrd="0" presId="urn:microsoft.com/office/officeart/2016/7/layout/BasicProcessNew"/>
    <dgm:cxn modelId="{720DB279-2DAD-44D4-A2E6-B43455BB76E3}" type="presOf" srcId="{743AF10E-E0E0-4FE2-AFBA-9D288AE30CF5}" destId="{D663172C-6176-4DF0-B41B-04E99DC1F101}" srcOrd="0" destOrd="0" presId="urn:microsoft.com/office/officeart/2016/7/layout/BasicProcessNew"/>
    <dgm:cxn modelId="{4797E35A-58F1-4265-ADED-D76715D0C5F8}" type="presOf" srcId="{5AEEBE01-EA3F-47E1-8D65-8D0E859FF6B9}" destId="{55F5628C-999C-4AE4-A4BB-24655108E5C9}" srcOrd="0" destOrd="0" presId="urn:microsoft.com/office/officeart/2016/7/layout/BasicProcessNew"/>
    <dgm:cxn modelId="{9F336E9B-2B84-4DDE-9C91-12827D98872E}" srcId="{5AEEBE01-EA3F-47E1-8D65-8D0E859FF6B9}" destId="{149BD731-E8B8-4189-97F4-FFF28D6895BC}" srcOrd="1" destOrd="0" parTransId="{739BC594-7087-4F1D-BDC9-9CA724D0F899}" sibTransId="{7BBC3685-E825-4A7A-9862-5AE688A996F7}"/>
    <dgm:cxn modelId="{450BBBA3-461B-4EED-85F8-FD54A77AB15C}" srcId="{5AEEBE01-EA3F-47E1-8D65-8D0E859FF6B9}" destId="{4F21CC0C-266C-4E4D-8C6C-B12C3A39105B}" srcOrd="3" destOrd="0" parTransId="{56CEB52E-62EC-4E18-B08B-18057C243238}" sibTransId="{B6815A81-B7B9-43E4-98C0-BF9FAF18C6D8}"/>
    <dgm:cxn modelId="{F68523A5-8A41-43A1-A9B1-3398D2DA4999}" type="presOf" srcId="{057F7C6C-09D4-4F82-A30D-A64AE7D78869}" destId="{62BDAC4C-6DD5-418D-84C7-71FA6CF9581D}" srcOrd="0" destOrd="0" presId="urn:microsoft.com/office/officeart/2016/7/layout/BasicProcessNew"/>
    <dgm:cxn modelId="{C78E32B0-1F4D-4B3C-AB52-1A4601AEBF81}" type="presOf" srcId="{149BD731-E8B8-4189-97F4-FFF28D6895BC}" destId="{18B2587B-11D2-4775-9BBD-1308E33ADCBB}" srcOrd="0" destOrd="0" presId="urn:microsoft.com/office/officeart/2016/7/layout/BasicProcessNew"/>
    <dgm:cxn modelId="{39E0BCB6-AB77-46D2-B592-72CBF58BF404}" type="presOf" srcId="{941EB099-B101-43AF-84C3-5E248552DE6E}" destId="{45AF084E-3F99-470C-BB2A-AA70A1558876}" srcOrd="0" destOrd="0" presId="urn:microsoft.com/office/officeart/2016/7/layout/BasicProcessNew"/>
    <dgm:cxn modelId="{B43A13D2-553E-472C-8A39-52461EFDD8CD}" type="presOf" srcId="{EBA4352C-069C-4BD1-BC06-694B337C8CE8}" destId="{99C34C9C-F937-40F1-86E5-FF8B6C778186}" srcOrd="0" destOrd="0" presId="urn:microsoft.com/office/officeart/2016/7/layout/BasicProcessNew"/>
    <dgm:cxn modelId="{E334DCDD-F80B-4748-B260-284D9318B8C6}" type="presOf" srcId="{8DCED29C-4EE2-47B8-8859-09251BA1C3DD}" destId="{85EA70A9-6126-4F49-8185-42922C8190D6}" srcOrd="0" destOrd="0" presId="urn:microsoft.com/office/officeart/2016/7/layout/BasicProcessNew"/>
    <dgm:cxn modelId="{C4CFB0F3-2F29-4661-89C2-2D3C769EA894}" type="presOf" srcId="{7BBC3685-E825-4A7A-9862-5AE688A996F7}" destId="{EFC4EE01-D8B2-4246-8B66-D6D31FD126FB}" srcOrd="0" destOrd="0" presId="urn:microsoft.com/office/officeart/2016/7/layout/BasicProcessNew"/>
    <dgm:cxn modelId="{0C2F14B8-3720-418E-B13E-C0F2D3666E41}" type="presParOf" srcId="{55F5628C-999C-4AE4-A4BB-24655108E5C9}" destId="{85EA70A9-6126-4F49-8185-42922C8190D6}" srcOrd="0" destOrd="0" presId="urn:microsoft.com/office/officeart/2016/7/layout/BasicProcessNew"/>
    <dgm:cxn modelId="{69DF4CB8-8F6D-41B2-9C2D-3D0E4DA61685}" type="presParOf" srcId="{55F5628C-999C-4AE4-A4BB-24655108E5C9}" destId="{050ECC51-4B5B-4CFE-91C1-14BB54C00FD2}" srcOrd="1" destOrd="0" presId="urn:microsoft.com/office/officeart/2016/7/layout/BasicProcessNew"/>
    <dgm:cxn modelId="{50324331-24FC-4872-9D70-FA842DDF67B6}" type="presParOf" srcId="{55F5628C-999C-4AE4-A4BB-24655108E5C9}" destId="{AD0CCC22-9328-45C4-ABBD-40D0DCCBFE8B}" srcOrd="2" destOrd="0" presId="urn:microsoft.com/office/officeart/2016/7/layout/BasicProcessNew"/>
    <dgm:cxn modelId="{55E403B8-8266-4D29-9480-A8850C08451A}" type="presParOf" srcId="{55F5628C-999C-4AE4-A4BB-24655108E5C9}" destId="{23B44073-B5FA-43B9-8026-3A9F1E4AEE59}" srcOrd="3" destOrd="0" presId="urn:microsoft.com/office/officeart/2016/7/layout/BasicProcessNew"/>
    <dgm:cxn modelId="{BFA79E6D-AA23-45A9-84C4-19FEB3F9A6FC}" type="presParOf" srcId="{55F5628C-999C-4AE4-A4BB-24655108E5C9}" destId="{18B2587B-11D2-4775-9BBD-1308E33ADCBB}" srcOrd="4" destOrd="0" presId="urn:microsoft.com/office/officeart/2016/7/layout/BasicProcessNew"/>
    <dgm:cxn modelId="{B8E9D171-4E28-42AD-AC6A-291F1891A902}" type="presParOf" srcId="{55F5628C-999C-4AE4-A4BB-24655108E5C9}" destId="{73862C41-B03B-496F-B6B1-28CFFCC2A52A}" srcOrd="5" destOrd="0" presId="urn:microsoft.com/office/officeart/2016/7/layout/BasicProcessNew"/>
    <dgm:cxn modelId="{B7EC939B-6629-42C9-92DE-EC35B3CE34F3}" type="presParOf" srcId="{55F5628C-999C-4AE4-A4BB-24655108E5C9}" destId="{EFC4EE01-D8B2-4246-8B66-D6D31FD126FB}" srcOrd="6" destOrd="0" presId="urn:microsoft.com/office/officeart/2016/7/layout/BasicProcessNew"/>
    <dgm:cxn modelId="{256299C4-5B2F-40EB-BEC6-C4FDD5EA90D7}" type="presParOf" srcId="{55F5628C-999C-4AE4-A4BB-24655108E5C9}" destId="{AA5867E4-E78A-428F-8144-50A5BE05CF10}" srcOrd="7" destOrd="0" presId="urn:microsoft.com/office/officeart/2016/7/layout/BasicProcessNew"/>
    <dgm:cxn modelId="{CF98A3C1-3FD8-4250-85D0-53C3D3C34285}" type="presParOf" srcId="{55F5628C-999C-4AE4-A4BB-24655108E5C9}" destId="{D663172C-6176-4DF0-B41B-04E99DC1F101}" srcOrd="8" destOrd="0" presId="urn:microsoft.com/office/officeart/2016/7/layout/BasicProcessNew"/>
    <dgm:cxn modelId="{6147A70C-5F97-4383-A5FE-DF3DAF2376A8}" type="presParOf" srcId="{55F5628C-999C-4AE4-A4BB-24655108E5C9}" destId="{49F34904-1A15-4A8A-B718-535DF686025B}" srcOrd="9" destOrd="0" presId="urn:microsoft.com/office/officeart/2016/7/layout/BasicProcessNew"/>
    <dgm:cxn modelId="{D49BD080-2AFF-40C9-B320-B504F3437E59}" type="presParOf" srcId="{55F5628C-999C-4AE4-A4BB-24655108E5C9}" destId="{82537EE0-FF06-4105-8ADD-05A90F2A7C4B}" srcOrd="10" destOrd="0" presId="urn:microsoft.com/office/officeart/2016/7/layout/BasicProcessNew"/>
    <dgm:cxn modelId="{B46CCF31-80C7-4216-A95A-C4D7E76A3F9E}" type="presParOf" srcId="{55F5628C-999C-4AE4-A4BB-24655108E5C9}" destId="{14D7136D-0640-4D15-A917-3630C4CD7ECD}" srcOrd="11" destOrd="0" presId="urn:microsoft.com/office/officeart/2016/7/layout/BasicProcessNew"/>
    <dgm:cxn modelId="{0319A82D-F8DB-4151-A97B-5C67AF1EC3C7}" type="presParOf" srcId="{55F5628C-999C-4AE4-A4BB-24655108E5C9}" destId="{FD9D3958-B527-4634-BBEF-EC432FF8DAFE}" srcOrd="12" destOrd="0" presId="urn:microsoft.com/office/officeart/2016/7/layout/BasicProcessNew"/>
    <dgm:cxn modelId="{13EA1230-C12F-4731-A98D-1D6856B7BD91}" type="presParOf" srcId="{55F5628C-999C-4AE4-A4BB-24655108E5C9}" destId="{82015C4C-9969-4B4B-84AC-A2BED922200D}" srcOrd="13" destOrd="0" presId="urn:microsoft.com/office/officeart/2016/7/layout/BasicProcessNew"/>
    <dgm:cxn modelId="{C743C5F4-4A45-4C66-8C85-428CE893F62A}" type="presParOf" srcId="{55F5628C-999C-4AE4-A4BB-24655108E5C9}" destId="{A4D229F2-711A-4F87-A01E-43B386C2BBBA}" srcOrd="14" destOrd="0" presId="urn:microsoft.com/office/officeart/2016/7/layout/BasicProcessNew"/>
    <dgm:cxn modelId="{546BF4A8-B0D1-4E53-9101-DD4FE63478F9}" type="presParOf" srcId="{55F5628C-999C-4AE4-A4BB-24655108E5C9}" destId="{47F15C20-FCE9-4C46-9AD8-457653AD5A57}" srcOrd="15" destOrd="0" presId="urn:microsoft.com/office/officeart/2016/7/layout/BasicProcessNew"/>
    <dgm:cxn modelId="{3BABECED-FAE8-4816-B4BE-8F38F1EF86ED}" type="presParOf" srcId="{55F5628C-999C-4AE4-A4BB-24655108E5C9}" destId="{62BDAC4C-6DD5-418D-84C7-71FA6CF9581D}" srcOrd="16" destOrd="0" presId="urn:microsoft.com/office/officeart/2016/7/layout/BasicProcessNew"/>
    <dgm:cxn modelId="{BBF2803F-30CA-42B8-9331-118F13930074}" type="presParOf" srcId="{55F5628C-999C-4AE4-A4BB-24655108E5C9}" destId="{19959482-D073-4E01-A9D5-7FD159897D65}" srcOrd="17" destOrd="0" presId="urn:microsoft.com/office/officeart/2016/7/layout/BasicProcessNew"/>
    <dgm:cxn modelId="{F103DDE4-2A0E-4C9D-BD04-0C2E526E1532}" type="presParOf" srcId="{55F5628C-999C-4AE4-A4BB-24655108E5C9}" destId="{C10837D9-6847-4CE5-AFA7-4FDB26F58889}" srcOrd="18" destOrd="0" presId="urn:microsoft.com/office/officeart/2016/7/layout/BasicProcessNew"/>
    <dgm:cxn modelId="{F413AA9F-2F09-4BCC-B8A5-AF8C3BD24CE6}" type="presParOf" srcId="{55F5628C-999C-4AE4-A4BB-24655108E5C9}" destId="{8DF9C144-A723-40BC-9F7C-E5645D3D0B09}" srcOrd="19" destOrd="0" presId="urn:microsoft.com/office/officeart/2016/7/layout/BasicProcessNew"/>
    <dgm:cxn modelId="{10D97414-944F-4D29-8D72-7F80A768483F}" type="presParOf" srcId="{55F5628C-999C-4AE4-A4BB-24655108E5C9}" destId="{45AF084E-3F99-470C-BB2A-AA70A1558876}" srcOrd="20" destOrd="0" presId="urn:microsoft.com/office/officeart/2016/7/layout/BasicProcessNew"/>
    <dgm:cxn modelId="{2B7AF753-6D73-41EA-A193-B3EB73E33B75}" type="presParOf" srcId="{55F5628C-999C-4AE4-A4BB-24655108E5C9}" destId="{1CEDA55A-39D8-41FC-BF27-33311657569F}" srcOrd="21" destOrd="0" presId="urn:microsoft.com/office/officeart/2016/7/layout/BasicProcessNew"/>
    <dgm:cxn modelId="{4928E8D2-18D4-450A-816C-5E50D8758A57}" type="presParOf" srcId="{55F5628C-999C-4AE4-A4BB-24655108E5C9}" destId="{99C34C9C-F937-40F1-86E5-FF8B6C778186}" srcOrd="22" destOrd="0" presId="urn:microsoft.com/office/officeart/2016/7/layout/BasicProcessNew"/>
    <dgm:cxn modelId="{D59543CB-0AE1-4DCF-AAE9-CAFF68D98EBA}" type="presParOf" srcId="{55F5628C-999C-4AE4-A4BB-24655108E5C9}" destId="{AC48EEA9-DE4C-4170-BA3A-9668B234409D}" srcOrd="23" destOrd="0" presId="urn:microsoft.com/office/officeart/2016/7/layout/BasicProcessNew"/>
    <dgm:cxn modelId="{831FDE18-EE16-4F98-8B74-9E7DFB961199}" type="presParOf" srcId="{55F5628C-999C-4AE4-A4BB-24655108E5C9}" destId="{1F80ED68-FF71-4CEF-8374-C70214EC28A6}" srcOrd="24" destOrd="0" presId="urn:microsoft.com/office/officeart/2016/7/layout/Basic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A70A9-6126-4F49-8185-42922C8190D6}">
      <dsp:nvSpPr>
        <dsp:cNvPr id="0" name=""/>
        <dsp:cNvSpPr/>
      </dsp:nvSpPr>
      <dsp:spPr>
        <a:xfrm>
          <a:off x="9042" y="0"/>
          <a:ext cx="1415219" cy="2655179"/>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1244600">
            <a:lnSpc>
              <a:spcPct val="100000"/>
            </a:lnSpc>
            <a:spcBef>
              <a:spcPct val="0"/>
            </a:spcBef>
            <a:spcAft>
              <a:spcPts val="0"/>
            </a:spcAft>
            <a:buNone/>
          </a:pPr>
          <a:r>
            <a:rPr lang="en-US" sz="1800" b="1" kern="1200" dirty="0">
              <a:solidFill>
                <a:schemeClr val="tx1"/>
              </a:solidFill>
              <a:latin typeface="Garamond" panose="02020404030301010803" pitchFamily="18" charset="0"/>
            </a:rPr>
            <a:t>Oct </a:t>
          </a:r>
        </a:p>
        <a:p>
          <a:pPr marL="0" lvl="0" indent="0" algn="ctr" defTabSz="1244600">
            <a:lnSpc>
              <a:spcPct val="100000"/>
            </a:lnSpc>
            <a:spcBef>
              <a:spcPct val="0"/>
            </a:spcBef>
            <a:spcAft>
              <a:spcPts val="0"/>
            </a:spcAft>
            <a:buNone/>
          </a:pPr>
          <a:r>
            <a:rPr lang="en-US" sz="1800" b="1" kern="1200" dirty="0">
              <a:solidFill>
                <a:schemeClr val="tx1"/>
              </a:solidFill>
              <a:latin typeface="Garamond" panose="02020404030301010803" pitchFamily="18" charset="0"/>
            </a:rPr>
            <a:t>2024</a:t>
          </a:r>
        </a:p>
        <a:p>
          <a:pPr marL="0" lvl="0" indent="0" algn="l" defTabSz="12446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1244600">
            <a:lnSpc>
              <a:spcPct val="100000"/>
            </a:lnSpc>
            <a:spcBef>
              <a:spcPct val="0"/>
            </a:spcBef>
            <a:spcAft>
              <a:spcPts val="0"/>
            </a:spcAft>
            <a:buNone/>
          </a:pPr>
          <a:r>
            <a:rPr lang="en-US" sz="1400" b="1" kern="1200" dirty="0">
              <a:solidFill>
                <a:schemeClr val="tx1"/>
              </a:solidFill>
              <a:latin typeface="Garamond" panose="02020404030301010803" pitchFamily="18" charset="0"/>
            </a:rPr>
            <a:t>Contract Award</a:t>
          </a:r>
        </a:p>
      </dsp:txBody>
      <dsp:txXfrm>
        <a:off x="9042" y="0"/>
        <a:ext cx="1415219" cy="2655179"/>
      </dsp:txXfrm>
    </dsp:sp>
    <dsp:sp modelId="{AD0CCC22-9328-45C4-ABBD-40D0DCCBFE8B}">
      <dsp:nvSpPr>
        <dsp:cNvPr id="0" name=""/>
        <dsp:cNvSpPr/>
      </dsp:nvSpPr>
      <dsp:spPr>
        <a:xfrm>
          <a:off x="1444137" y="1245570"/>
          <a:ext cx="212282" cy="243000"/>
        </a:xfrm>
        <a:prstGeom prst="rightArrow">
          <a:avLst>
            <a:gd name="adj1" fmla="val 50000"/>
            <a:gd name="adj2" fmla="val 50000"/>
          </a:avLst>
        </a:prstGeom>
        <a:solidFill>
          <a:schemeClr val="accent5">
            <a:hueOff val="-563212"/>
            <a:satOff val="-1452"/>
            <a:lumOff val="-98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8B2587B-11D2-4775-9BBD-1308E33ADCBB}">
      <dsp:nvSpPr>
        <dsp:cNvPr id="0" name=""/>
        <dsp:cNvSpPr/>
      </dsp:nvSpPr>
      <dsp:spPr>
        <a:xfrm>
          <a:off x="1676294" y="0"/>
          <a:ext cx="1415219" cy="2655179"/>
        </a:xfrm>
        <a:prstGeom prst="rect">
          <a:avLst/>
        </a:prstGeom>
        <a:solidFill>
          <a:schemeClr val="accent5">
            <a:hueOff val="-1126424"/>
            <a:satOff val="-2903"/>
            <a:lumOff val="-196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Oct-Dec 2024</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Contract Transition</a:t>
          </a:r>
        </a:p>
      </dsp:txBody>
      <dsp:txXfrm>
        <a:off x="1676294" y="0"/>
        <a:ext cx="1415219" cy="2655179"/>
      </dsp:txXfrm>
    </dsp:sp>
    <dsp:sp modelId="{EFC4EE01-D8B2-4246-8B66-D6D31FD126FB}">
      <dsp:nvSpPr>
        <dsp:cNvPr id="0" name=""/>
        <dsp:cNvSpPr/>
      </dsp:nvSpPr>
      <dsp:spPr>
        <a:xfrm>
          <a:off x="3111389" y="1245570"/>
          <a:ext cx="212282" cy="243000"/>
        </a:xfrm>
        <a:prstGeom prst="rightArrow">
          <a:avLst>
            <a:gd name="adj1" fmla="val 50000"/>
            <a:gd name="adj2" fmla="val 50000"/>
          </a:avLst>
        </a:prstGeom>
        <a:solidFill>
          <a:schemeClr val="accent5">
            <a:hueOff val="-1689636"/>
            <a:satOff val="-4355"/>
            <a:lumOff val="-294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663172C-6176-4DF0-B41B-04E99DC1F101}">
      <dsp:nvSpPr>
        <dsp:cNvPr id="0" name=""/>
        <dsp:cNvSpPr/>
      </dsp:nvSpPr>
      <dsp:spPr>
        <a:xfrm>
          <a:off x="3354068" y="0"/>
          <a:ext cx="1514002" cy="2655179"/>
        </a:xfrm>
        <a:prstGeom prst="rect">
          <a:avLst/>
        </a:prstGeom>
        <a:solidFill>
          <a:schemeClr val="accent5">
            <a:hueOff val="-2252848"/>
            <a:satOff val="-5806"/>
            <a:lumOff val="-392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Jan</a:t>
          </a:r>
        </a:p>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2025</a:t>
          </a:r>
        </a:p>
        <a:p>
          <a:pPr marL="0" lvl="0" indent="0" algn="ctr"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New Contract start</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Lia Merminga steps aside. Young-Kee Kim appointed as Interim LD</a:t>
          </a:r>
        </a:p>
      </dsp:txBody>
      <dsp:txXfrm>
        <a:off x="3354068" y="0"/>
        <a:ext cx="1514002" cy="2655179"/>
      </dsp:txXfrm>
    </dsp:sp>
    <dsp:sp modelId="{82537EE0-FF06-4105-8ADD-05A90F2A7C4B}">
      <dsp:nvSpPr>
        <dsp:cNvPr id="0" name=""/>
        <dsp:cNvSpPr/>
      </dsp:nvSpPr>
      <dsp:spPr>
        <a:xfrm>
          <a:off x="4877423" y="1245570"/>
          <a:ext cx="212282" cy="243000"/>
        </a:xfrm>
        <a:prstGeom prst="rightArrow">
          <a:avLst>
            <a:gd name="adj1" fmla="val 50000"/>
            <a:gd name="adj2" fmla="val 50000"/>
          </a:avLst>
        </a:prstGeom>
        <a:solidFill>
          <a:schemeClr val="accent5">
            <a:hueOff val="-2816059"/>
            <a:satOff val="-7258"/>
            <a:lumOff val="-490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FD9D3958-B527-4634-BBEF-EC432FF8DAFE}">
      <dsp:nvSpPr>
        <dsp:cNvPr id="0" name=""/>
        <dsp:cNvSpPr/>
      </dsp:nvSpPr>
      <dsp:spPr>
        <a:xfrm>
          <a:off x="5109581" y="0"/>
          <a:ext cx="1415219" cy="2655179"/>
        </a:xfrm>
        <a:prstGeom prst="rect">
          <a:avLst/>
        </a:prstGeom>
        <a:solidFill>
          <a:srgbClr val="52CAB8"/>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Mar - May</a:t>
          </a:r>
        </a:p>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2025</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Search Committee formation</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Parameters of search defined</a:t>
          </a:r>
        </a:p>
        <a:p>
          <a:pPr marL="0" lvl="0" indent="0" algn="l" defTabSz="800100">
            <a:lnSpc>
              <a:spcPct val="100000"/>
            </a:lnSpc>
            <a:spcBef>
              <a:spcPct val="0"/>
            </a:spcBef>
            <a:spcAft>
              <a:spcPts val="0"/>
            </a:spcAft>
            <a:buNone/>
          </a:pPr>
          <a:endParaRPr lang="en-US" sz="1400" b="1" kern="1200" dirty="0">
            <a:latin typeface="Garamond" panose="02020404030301010803" pitchFamily="18" charset="0"/>
          </a:endParaRPr>
        </a:p>
        <a:p>
          <a:pPr marL="0" lvl="0" indent="0" algn="l" defTabSz="800100">
            <a:lnSpc>
              <a:spcPct val="100000"/>
            </a:lnSpc>
            <a:spcBef>
              <a:spcPct val="0"/>
            </a:spcBef>
            <a:spcAft>
              <a:spcPts val="0"/>
            </a:spcAft>
            <a:buNone/>
          </a:pPr>
          <a:endParaRPr lang="en-US" sz="1400" b="1" kern="1200" dirty="0">
            <a:latin typeface="Garamond" panose="02020404030301010803" pitchFamily="18" charset="0"/>
          </a:endParaRPr>
        </a:p>
        <a:p>
          <a:pPr marL="0" lvl="0" indent="0" algn="l" defTabSz="800100">
            <a:lnSpc>
              <a:spcPct val="90000"/>
            </a:lnSpc>
            <a:spcBef>
              <a:spcPct val="0"/>
            </a:spcBef>
            <a:spcAft>
              <a:spcPct val="35000"/>
            </a:spcAft>
            <a:buNone/>
          </a:pPr>
          <a:endParaRPr lang="en-US" sz="1400" b="1" kern="1200" dirty="0">
            <a:latin typeface="Garamond" panose="02020404030301010803" pitchFamily="18" charset="0"/>
          </a:endParaRPr>
        </a:p>
      </dsp:txBody>
      <dsp:txXfrm>
        <a:off x="5109581" y="0"/>
        <a:ext cx="1415219" cy="2655179"/>
      </dsp:txXfrm>
    </dsp:sp>
    <dsp:sp modelId="{A4D229F2-711A-4F87-A01E-43B386C2BBBA}">
      <dsp:nvSpPr>
        <dsp:cNvPr id="0" name=""/>
        <dsp:cNvSpPr/>
      </dsp:nvSpPr>
      <dsp:spPr>
        <a:xfrm>
          <a:off x="6544675" y="1245570"/>
          <a:ext cx="212282" cy="243000"/>
        </a:xfrm>
        <a:prstGeom prst="rightArrow">
          <a:avLst>
            <a:gd name="adj1" fmla="val 50000"/>
            <a:gd name="adj2" fmla="val 50000"/>
          </a:avLst>
        </a:prstGeom>
        <a:solidFill>
          <a:schemeClr val="accent5">
            <a:hueOff val="-3942483"/>
            <a:satOff val="-10161"/>
            <a:lumOff val="-686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2BDAC4C-6DD5-418D-84C7-71FA6CF9581D}">
      <dsp:nvSpPr>
        <dsp:cNvPr id="0" name=""/>
        <dsp:cNvSpPr/>
      </dsp:nvSpPr>
      <dsp:spPr>
        <a:xfrm>
          <a:off x="6776833" y="0"/>
          <a:ext cx="1415219" cy="2655179"/>
        </a:xfrm>
        <a:prstGeom prst="rect">
          <a:avLst/>
        </a:prstGeom>
        <a:solidFill>
          <a:srgbClr val="52CAB8"/>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May - June 2025</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Position posting; new website</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Stakeholder engagement</a:t>
          </a:r>
        </a:p>
        <a:p>
          <a:pPr marL="0" lvl="0" indent="0" algn="l" defTabSz="800100">
            <a:lnSpc>
              <a:spcPct val="100000"/>
            </a:lnSpc>
            <a:spcBef>
              <a:spcPct val="0"/>
            </a:spcBef>
            <a:spcAft>
              <a:spcPts val="0"/>
            </a:spcAft>
            <a:buNone/>
          </a:pPr>
          <a:endParaRPr lang="en-US" sz="1400" b="1" kern="1200" dirty="0">
            <a:latin typeface="Garamond" panose="02020404030301010803" pitchFamily="18" charset="0"/>
          </a:endParaRPr>
        </a:p>
        <a:p>
          <a:pPr marL="0" lvl="0" indent="0" algn="l" defTabSz="800100">
            <a:lnSpc>
              <a:spcPct val="90000"/>
            </a:lnSpc>
            <a:spcBef>
              <a:spcPct val="0"/>
            </a:spcBef>
            <a:spcAft>
              <a:spcPct val="35000"/>
            </a:spcAft>
            <a:buNone/>
          </a:pPr>
          <a:endParaRPr lang="en-US" sz="1400" b="1" kern="1200" dirty="0">
            <a:latin typeface="Garamond" panose="02020404030301010803" pitchFamily="18" charset="0"/>
          </a:endParaRPr>
        </a:p>
      </dsp:txBody>
      <dsp:txXfrm>
        <a:off x="6776833" y="0"/>
        <a:ext cx="1415219" cy="2655179"/>
      </dsp:txXfrm>
    </dsp:sp>
    <dsp:sp modelId="{C10837D9-6847-4CE5-AFA7-4FDB26F58889}">
      <dsp:nvSpPr>
        <dsp:cNvPr id="0" name=""/>
        <dsp:cNvSpPr/>
      </dsp:nvSpPr>
      <dsp:spPr>
        <a:xfrm>
          <a:off x="8211927" y="1245570"/>
          <a:ext cx="212282" cy="243000"/>
        </a:xfrm>
        <a:prstGeom prst="rightArrow">
          <a:avLst>
            <a:gd name="adj1" fmla="val 50000"/>
            <a:gd name="adj2" fmla="val 50000"/>
          </a:avLst>
        </a:prstGeom>
        <a:solidFill>
          <a:schemeClr val="accent5">
            <a:hueOff val="-5068907"/>
            <a:satOff val="-13064"/>
            <a:lumOff val="-882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5AF084E-3F99-470C-BB2A-AA70A1558876}">
      <dsp:nvSpPr>
        <dsp:cNvPr id="0" name=""/>
        <dsp:cNvSpPr/>
      </dsp:nvSpPr>
      <dsp:spPr>
        <a:xfrm>
          <a:off x="8444085" y="0"/>
          <a:ext cx="1415219" cy="2655179"/>
        </a:xfrm>
        <a:prstGeom prst="rect">
          <a:avLst/>
        </a:prstGeom>
        <a:solidFill>
          <a:srgbClr val="52CAB8"/>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b="1" kern="1200" dirty="0">
              <a:solidFill>
                <a:schemeClr val="tx1"/>
              </a:solidFill>
              <a:latin typeface="Garamond" panose="02020404030301010803" pitchFamily="18" charset="0"/>
            </a:rPr>
            <a:t>Jun – Jul 2025</a:t>
          </a:r>
        </a:p>
        <a:p>
          <a:pPr marL="0" lvl="0" algn="l" defTabSz="711200">
            <a:lnSpc>
              <a:spcPct val="100000"/>
            </a:lnSpc>
            <a:spcBef>
              <a:spcPts val="0"/>
            </a:spcBef>
            <a:spcAft>
              <a:spcPts val="0"/>
            </a:spcAft>
            <a:buNone/>
          </a:pPr>
          <a:r>
            <a:rPr lang="en-US" sz="1400" b="1" kern="1200" dirty="0">
              <a:solidFill>
                <a:schemeClr val="tx1"/>
              </a:solidFill>
              <a:latin typeface="Garamond" panose="02020404030301010803" pitchFamily="18" charset="0"/>
            </a:rPr>
            <a:t>                 </a:t>
          </a:r>
        </a:p>
        <a:p>
          <a:pPr marL="0" marR="0" lvl="0" indent="0" algn="l" defTabSz="71120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latin typeface="Garamond" panose="02020404030301010803" pitchFamily="18" charset="0"/>
            </a:rPr>
            <a:t>Sourcing of candidates</a:t>
          </a:r>
        </a:p>
        <a:p>
          <a:pPr marL="0" marR="0" lvl="0" indent="0" algn="l" defTabSz="711200" eaLnBrk="1" fontAlgn="auto" latinLnBrk="0" hangingPunct="1">
            <a:lnSpc>
              <a:spcPct val="100000"/>
            </a:lnSpc>
            <a:spcBef>
              <a:spcPts val="0"/>
            </a:spcBef>
            <a:spcAft>
              <a:spcPts val="0"/>
            </a:spcAft>
            <a:buClrTx/>
            <a:buSzTx/>
            <a:buFontTx/>
            <a:buNone/>
            <a:tabLst/>
            <a:defRPr/>
          </a:pPr>
          <a:endParaRPr lang="en-US" sz="1400" b="1" kern="1200" dirty="0">
            <a:solidFill>
              <a:schemeClr val="tx1"/>
            </a:solidFill>
            <a:latin typeface="Garamond" panose="02020404030301010803" pitchFamily="18" charset="0"/>
          </a:endParaRPr>
        </a:p>
        <a:p>
          <a:pPr marL="0" lvl="0" algn="l" defTabSz="711200">
            <a:lnSpc>
              <a:spcPct val="100000"/>
            </a:lnSpc>
            <a:spcBef>
              <a:spcPts val="0"/>
            </a:spcBef>
            <a:spcAft>
              <a:spcPts val="0"/>
            </a:spcAft>
            <a:buNone/>
          </a:pPr>
          <a:r>
            <a:rPr lang="en-US" sz="1400" b="1" kern="1200" dirty="0">
              <a:solidFill>
                <a:schemeClr val="tx1"/>
              </a:solidFill>
              <a:latin typeface="Garamond" panose="02020404030301010803" pitchFamily="18" charset="0"/>
            </a:rPr>
            <a:t>Development of leading candidate list</a:t>
          </a:r>
        </a:p>
        <a:p>
          <a:pPr marL="0" lvl="0" algn="l" defTabSz="711200">
            <a:lnSpc>
              <a:spcPct val="100000"/>
            </a:lnSpc>
            <a:spcBef>
              <a:spcPts val="0"/>
            </a:spcBef>
            <a:spcAft>
              <a:spcPts val="0"/>
            </a:spcAft>
            <a:buNone/>
          </a:pPr>
          <a:endParaRPr lang="en-US" sz="1400" b="1" kern="1200" dirty="0">
            <a:solidFill>
              <a:schemeClr val="tx1"/>
            </a:solidFill>
            <a:latin typeface="Garamond" panose="02020404030301010803" pitchFamily="18" charset="0"/>
          </a:endParaRPr>
        </a:p>
        <a:p>
          <a:pPr marL="0" lvl="0" algn="l" defTabSz="711200">
            <a:lnSpc>
              <a:spcPct val="100000"/>
            </a:lnSpc>
            <a:spcBef>
              <a:spcPts val="0"/>
            </a:spcBef>
            <a:spcAft>
              <a:spcPts val="0"/>
            </a:spcAft>
            <a:buNone/>
          </a:pPr>
          <a:r>
            <a:rPr lang="en-US" sz="1400" b="1" kern="1200" dirty="0">
              <a:solidFill>
                <a:schemeClr val="tx1"/>
              </a:solidFill>
              <a:latin typeface="Garamond" panose="02020404030301010803" pitchFamily="18" charset="0"/>
            </a:rPr>
            <a:t>Initial interviews</a:t>
          </a:r>
        </a:p>
        <a:p>
          <a:pPr marL="0" lvl="0" algn="l" defTabSz="711200">
            <a:lnSpc>
              <a:spcPct val="90000"/>
            </a:lnSpc>
            <a:spcBef>
              <a:spcPct val="0"/>
            </a:spcBef>
            <a:spcAft>
              <a:spcPct val="35000"/>
            </a:spcAft>
            <a:buNone/>
          </a:pPr>
          <a:endParaRPr lang="en-US" sz="1400" b="1" kern="1200" dirty="0">
            <a:latin typeface="Garamond" panose="02020404030301010803" pitchFamily="18" charset="0"/>
          </a:endParaRPr>
        </a:p>
      </dsp:txBody>
      <dsp:txXfrm>
        <a:off x="8444085" y="0"/>
        <a:ext cx="1415219" cy="2655179"/>
      </dsp:txXfrm>
    </dsp:sp>
    <dsp:sp modelId="{99C34C9C-F937-40F1-86E5-FF8B6C778186}">
      <dsp:nvSpPr>
        <dsp:cNvPr id="0" name=""/>
        <dsp:cNvSpPr/>
      </dsp:nvSpPr>
      <dsp:spPr>
        <a:xfrm>
          <a:off x="9879179" y="1245570"/>
          <a:ext cx="212282" cy="243000"/>
        </a:xfrm>
        <a:prstGeom prst="rightArrow">
          <a:avLst>
            <a:gd name="adj1" fmla="val 50000"/>
            <a:gd name="adj2" fmla="val 50000"/>
          </a:avLst>
        </a:prstGeom>
        <a:solidFill>
          <a:schemeClr val="accent5">
            <a:hueOff val="-6195331"/>
            <a:satOff val="-15967"/>
            <a:lumOff val="-1078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F80ED68-FF71-4CEF-8374-C70214EC28A6}">
      <dsp:nvSpPr>
        <dsp:cNvPr id="0" name=""/>
        <dsp:cNvSpPr/>
      </dsp:nvSpPr>
      <dsp:spPr>
        <a:xfrm>
          <a:off x="10111337" y="0"/>
          <a:ext cx="1415219" cy="2655179"/>
        </a:xfrm>
        <a:prstGeom prst="rect">
          <a:avLst/>
        </a:prstGeom>
        <a:solidFill>
          <a:srgbClr val="52CAB8"/>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Garamond" panose="02020404030301010803" pitchFamily="18" charset="0"/>
            </a:rPr>
            <a:t>Jul-Aug 2025</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Due diligence &amp;  complete</a:t>
          </a: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interviews</a:t>
          </a:r>
        </a:p>
        <a:p>
          <a:pPr marL="0" lvl="0" indent="0" algn="l" defTabSz="800100">
            <a:lnSpc>
              <a:spcPct val="100000"/>
            </a:lnSpc>
            <a:spcBef>
              <a:spcPct val="0"/>
            </a:spcBef>
            <a:spcAft>
              <a:spcPts val="0"/>
            </a:spcAft>
            <a:buNone/>
          </a:pPr>
          <a:endParaRPr lang="en-US" sz="1400" b="1" kern="1200" dirty="0">
            <a:solidFill>
              <a:schemeClr val="tx1"/>
            </a:solidFill>
            <a:latin typeface="Garamond" panose="02020404030301010803" pitchFamily="18" charset="0"/>
          </a:endParaRP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Develop report &amp;</a:t>
          </a:r>
        </a:p>
        <a:p>
          <a:pPr marL="0" lvl="0" indent="0" algn="l" defTabSz="800100">
            <a:lnSpc>
              <a:spcPct val="100000"/>
            </a:lnSpc>
            <a:spcBef>
              <a:spcPct val="0"/>
            </a:spcBef>
            <a:spcAft>
              <a:spcPts val="0"/>
            </a:spcAft>
            <a:buNone/>
          </a:pPr>
          <a:r>
            <a:rPr lang="en-US" sz="1400" b="1" kern="1200" dirty="0">
              <a:solidFill>
                <a:schemeClr val="tx1"/>
              </a:solidFill>
              <a:latin typeface="Garamond" panose="02020404030301010803" pitchFamily="18" charset="0"/>
            </a:rPr>
            <a:t>submit final recommend-dation(s)</a:t>
          </a:r>
        </a:p>
      </dsp:txBody>
      <dsp:txXfrm>
        <a:off x="10111337" y="0"/>
        <a:ext cx="1415219" cy="2655179"/>
      </dsp:txXfrm>
    </dsp:sp>
  </dsp:spTree>
</dsp:drawing>
</file>

<file path=ppt/diagrams/layout1.xml><?xml version="1.0" encoding="utf-8"?>
<dgm:layoutDef xmlns:dgm="http://schemas.openxmlformats.org/drawingml/2006/diagram" xmlns:a="http://schemas.openxmlformats.org/drawingml/2006/main" uniqueId="urn:microsoft.com/office/officeart/2016/7/layout/BasicProcessNew">
  <dgm:title val="Basic Process New"/>
  <dgm:desc val=""/>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fact="0.15"/>
      <dgm:constr type="h" for="ch" forName="sibTrans" op="equ"/>
    </dgm:constrLst>
    <dgm:ruleLst>
      <dgm:rule type="h" for="ch" forName="sibTrans" val="6.75" fact="NaN" max="NaN"/>
      <dgm:rule type="w" for="ch" forName="sibTrans" val="8.75" fact="NaN" max="NaN"/>
    </dgm:ruleLst>
    <dgm:forEach name="nodesForEach" axis="ch" ptType="node">
      <dgm:layoutNode name="node">
        <dgm:varLst>
          <dgm:bulletEnabled val="1"/>
        </dgm:varLst>
        <dgm:alg type="tx"/>
        <dgm:shape xmlns:r="http://schemas.openxmlformats.org/officeDocument/2006/relationships" type="rect" r:blip="">
          <dgm:adjLst>
            <dgm:adj idx="1" val="0.1"/>
          </dgm:adjLst>
        </dgm:shape>
        <dgm:presOf axis="desOrSelf" ptType="node"/>
        <dgm:constrLst>
          <dgm:constr type="h" refType="w" fact="0.6"/>
          <dgm:constr type="lMarg" val="12"/>
          <dgm:constr type="rMarg" val="12"/>
          <dgm:constr type="tMarg" val="12"/>
          <dgm:constr type="bMarg" val="12"/>
        </dgm:constrLst>
        <dgm:ruleLst>
          <dgm:rule type="primFontSz" val="11" fact="NaN" max="NaN"/>
          <dgm:rule type="primFontSz" val="18" fact="NaN" max="NaN"/>
          <dgm:rule type="h" val="NaN" fact="1.5" max="NaN"/>
          <dgm:rule type="primFontSz" val="11" fact="NaN" max="NaN"/>
          <dgm:rule type="h" val="INF" fact="NaN" max="NaN"/>
        </dgm:ruleLst>
      </dgm:layoutNode>
      <dgm:forEach name="sibTransForEach" axis="followSib" ptType="sibTrans" cnt="1">
        <dgm:layoutNode name="sibTransSpacerBeforeConnector" styleLbl="node1">
          <dgm:alg type="sp"/>
          <dgm:shape xmlns:r="http://schemas.openxmlformats.org/officeDocument/2006/relationships" r:blip="">
            <dgm:adjLst/>
          </dgm:shape>
          <dgm:constrLst>
            <dgm:constr type="w" val="4.5"/>
          </dgm:constrLst>
          <dgm:presOf/>
          <dgm:ruleLst>
            <dgm:rule type="w" val="4.5" fact="NaN" max="NaN"/>
          </dgm:ruleLst>
        </dgm:layoutNode>
        <dgm:layoutNode name="sibTrans" styleLbl="node1">
          <dgm:alg type="sp"/>
          <dgm:shape xmlns:r="http://schemas.openxmlformats.org/officeDocument/2006/relationships" type="rightArrow" r:blip="">
            <dgm:adjLst>
              <dgm:adj idx="1" val="0.5"/>
            </dgm:adjLst>
          </dgm:shape>
          <dgm:presOf axis="self"/>
          <dgm:constrLst>
            <dgm:constr type="h" val="6.75"/>
          </dgm:constrLst>
          <dgm:ruleLst>
            <dgm:rule type="h" val="6.75" fact="NaN" max="NaN"/>
            <dgm:rule type="w" val="8.75" fact="NaN" max="NaN"/>
          </dgm:ruleLst>
        </dgm:layoutNode>
        <dgm:layoutNode name="sibTransSpacerAfterConnector">
          <dgm:alg type="sp"/>
          <dgm:shape xmlns:r="http://schemas.openxmlformats.org/officeDocument/2006/relationships" r:blip="">
            <dgm:adjLst/>
          </dgm:shape>
          <dgm:constrLst>
            <dgm:constr type="w" val="4.5"/>
          </dgm:constrLst>
          <dgm:presOf/>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824A53-4EEB-B44D-A592-0BB6D9EB048C}" type="datetimeFigureOut">
              <a:rPr lang="en-US" smtClean="0"/>
              <a:t>8/1/2025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E6DD5C-93E1-5E43-9C54-4E5BD86A1763}" type="slidenum">
              <a:rPr lang="en-US" smtClean="0"/>
              <a:t>‹#›</a:t>
            </a:fld>
            <a:endParaRPr lang="en-US"/>
          </a:p>
        </p:txBody>
      </p:sp>
    </p:spTree>
    <p:extLst>
      <p:ext uri="{BB962C8B-B14F-4D97-AF65-F5344CB8AC3E}">
        <p14:creationId xmlns:p14="http://schemas.microsoft.com/office/powerpoint/2010/main" val="2908417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DA52153-B72C-F14C-8299-6F6C1B84C99E}" type="slidenum">
              <a:rPr lang="en-US" smtClean="0"/>
              <a:t>1</a:t>
            </a:fld>
            <a:endParaRPr lang="en-US" dirty="0"/>
          </a:p>
        </p:txBody>
      </p:sp>
    </p:spTree>
    <p:extLst>
      <p:ext uri="{BB962C8B-B14F-4D97-AF65-F5344CB8AC3E}">
        <p14:creationId xmlns:p14="http://schemas.microsoft.com/office/powerpoint/2010/main" val="2213400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0F3CD-5032-503C-53BE-0B724AC638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309AFB-7789-6CD2-F191-82ECE04E45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2C199A-4782-2E2B-DC1F-3A9E7F05552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AE24B9-B79D-9F98-EFE6-634299C09ED8}"/>
              </a:ext>
            </a:extLst>
          </p:cNvPr>
          <p:cNvSpPr>
            <a:spLocks noGrp="1"/>
          </p:cNvSpPr>
          <p:nvPr>
            <p:ph type="sldNum" sz="quarter" idx="5"/>
          </p:nvPr>
        </p:nvSpPr>
        <p:spPr/>
        <p:txBody>
          <a:bodyPr/>
          <a:lstStyle/>
          <a:p>
            <a:fld id="{BDA52153-B72C-F14C-8299-6F6C1B84C99E}" type="slidenum">
              <a:rPr lang="en-US" smtClean="0"/>
              <a:t>8</a:t>
            </a:fld>
            <a:endParaRPr lang="en-US" dirty="0"/>
          </a:p>
        </p:txBody>
      </p:sp>
    </p:spTree>
    <p:extLst>
      <p:ext uri="{BB962C8B-B14F-4D97-AF65-F5344CB8AC3E}">
        <p14:creationId xmlns:p14="http://schemas.microsoft.com/office/powerpoint/2010/main" val="1532037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4095D-AC57-78C2-24A8-426AAB76F3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7C883F-6D92-5716-18A9-FACF803B20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BF319F-72F5-91D6-5847-5AC2323C5DD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EF17300-AC8A-8FA9-FF0B-697A7A71A6DE}"/>
              </a:ext>
            </a:extLst>
          </p:cNvPr>
          <p:cNvSpPr>
            <a:spLocks noGrp="1"/>
          </p:cNvSpPr>
          <p:nvPr>
            <p:ph type="sldNum" sz="quarter" idx="5"/>
          </p:nvPr>
        </p:nvSpPr>
        <p:spPr/>
        <p:txBody>
          <a:bodyPr/>
          <a:lstStyle/>
          <a:p>
            <a:fld id="{BDA52153-B72C-F14C-8299-6F6C1B84C99E}" type="slidenum">
              <a:rPr lang="en-US" smtClean="0"/>
              <a:t>10</a:t>
            </a:fld>
            <a:endParaRPr lang="en-US" dirty="0"/>
          </a:p>
        </p:txBody>
      </p:sp>
    </p:spTree>
    <p:extLst>
      <p:ext uri="{BB962C8B-B14F-4D97-AF65-F5344CB8AC3E}">
        <p14:creationId xmlns:p14="http://schemas.microsoft.com/office/powerpoint/2010/main" val="694929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05FE-764B-AB4C-BF06-F4F73F0D8C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4656EF-929D-4644-B80D-A2269BBDA9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5FABB-096B-D54B-86A0-3BB7BD044DAD}"/>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BD57899E-BD8A-2845-B9AC-B448913069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5BCAEB-552E-E04F-BEEC-093258F947D9}"/>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2075997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BE56F-7DBC-B643-B44C-D8F2565F4BD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03289D-D07C-3345-B3C3-8C4AC351F16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F37371-852A-504F-9930-8D87E52F0881}"/>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FC5D85D6-FF79-7844-B5AB-BD059ADDE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028CAA-E83B-3242-BBBA-13E6AE814DFB}"/>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3236823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90A4DC-6FCD-F743-8568-9A0F321E37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4B21F5-D239-7345-A676-1E8C8B3E23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2B2629-0A75-5445-8639-BFF1C1B0367A}"/>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F6E695B7-14DB-6748-B7A5-250234ADE5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43155-6403-A24C-97BA-99EB5A33AF63}"/>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3691914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0" name="Rectangle: Single Corner Snipped 1">
            <a:extLst>
              <a:ext uri="{FF2B5EF4-FFF2-40B4-BE49-F238E27FC236}">
                <a16:creationId xmlns:a16="http://schemas.microsoft.com/office/drawing/2014/main" id="{81FC2941-C5A3-E736-DE38-3D3DF31AAC93}"/>
              </a:ext>
            </a:extLst>
          </p:cNvPr>
          <p:cNvSpPr/>
          <p:nvPr userDrawn="1"/>
        </p:nvSpPr>
        <p:spPr>
          <a:xfrm>
            <a:off x="136581" y="7620"/>
            <a:ext cx="5490184" cy="6853399"/>
          </a:xfrm>
          <a:custGeom>
            <a:avLst/>
            <a:gdLst>
              <a:gd name="connsiteX0" fmla="*/ 0 w 8121650"/>
              <a:gd name="connsiteY0" fmla="*/ 0 h 6881339"/>
              <a:gd name="connsiteX1" fmla="*/ 4680981 w 8121650"/>
              <a:gd name="connsiteY1" fmla="*/ 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2160031 w 8121650"/>
              <a:gd name="connsiteY1" fmla="*/ 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5391150 w 8121650"/>
              <a:gd name="connsiteY2" fmla="*/ 644422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8121650 w 8121650"/>
              <a:gd name="connsiteY2" fmla="*/ 6881339 h 6881339"/>
              <a:gd name="connsiteX3" fmla="*/ 0 w 8121650"/>
              <a:gd name="connsiteY3" fmla="*/ 6881339 h 6881339"/>
              <a:gd name="connsiteX4" fmla="*/ 0 w 8121650"/>
              <a:gd name="connsiteY4" fmla="*/ 0 h 6881339"/>
              <a:gd name="connsiteX0" fmla="*/ 0 w 4775200"/>
              <a:gd name="connsiteY0" fmla="*/ 0 h 6881339"/>
              <a:gd name="connsiteX1" fmla="*/ 3087131 w 4775200"/>
              <a:gd name="connsiteY1" fmla="*/ 12700 h 6881339"/>
              <a:gd name="connsiteX2" fmla="*/ 4775200 w 4775200"/>
              <a:gd name="connsiteY2" fmla="*/ 6868639 h 6881339"/>
              <a:gd name="connsiteX3" fmla="*/ 0 w 4775200"/>
              <a:gd name="connsiteY3" fmla="*/ 6881339 h 6881339"/>
              <a:gd name="connsiteX4" fmla="*/ 0 w 4775200"/>
              <a:gd name="connsiteY4" fmla="*/ 0 h 6881339"/>
              <a:gd name="connsiteX0" fmla="*/ 0 w 5530850"/>
              <a:gd name="connsiteY0" fmla="*/ 0 h 6881339"/>
              <a:gd name="connsiteX1" fmla="*/ 3087131 w 5530850"/>
              <a:gd name="connsiteY1" fmla="*/ 12700 h 6881339"/>
              <a:gd name="connsiteX2" fmla="*/ 5530850 w 5530850"/>
              <a:gd name="connsiteY2" fmla="*/ 6881339 h 6881339"/>
              <a:gd name="connsiteX3" fmla="*/ 0 w 5530850"/>
              <a:gd name="connsiteY3" fmla="*/ 6881339 h 6881339"/>
              <a:gd name="connsiteX4" fmla="*/ 0 w 5530850"/>
              <a:gd name="connsiteY4" fmla="*/ 0 h 6881339"/>
              <a:gd name="connsiteX0" fmla="*/ 0 w 5530850"/>
              <a:gd name="connsiteY0" fmla="*/ 0 h 6881339"/>
              <a:gd name="connsiteX1" fmla="*/ 3043015 w 5530850"/>
              <a:gd name="connsiteY1" fmla="*/ 18729 h 6881339"/>
              <a:gd name="connsiteX2" fmla="*/ 5530850 w 5530850"/>
              <a:gd name="connsiteY2" fmla="*/ 6881339 h 6881339"/>
              <a:gd name="connsiteX3" fmla="*/ 0 w 5530850"/>
              <a:gd name="connsiteY3" fmla="*/ 6881339 h 6881339"/>
              <a:gd name="connsiteX4" fmla="*/ 0 w 5530850"/>
              <a:gd name="connsiteY4" fmla="*/ 0 h 6881339"/>
              <a:gd name="connsiteX0" fmla="*/ 0 w 5411107"/>
              <a:gd name="connsiteY0" fmla="*/ 0 h 6881339"/>
              <a:gd name="connsiteX1" fmla="*/ 3043015 w 5411107"/>
              <a:gd name="connsiteY1" fmla="*/ 18729 h 6881339"/>
              <a:gd name="connsiteX2" fmla="*/ 5411107 w 5411107"/>
              <a:gd name="connsiteY2" fmla="*/ 6525598 h 6881339"/>
              <a:gd name="connsiteX3" fmla="*/ 0 w 5411107"/>
              <a:gd name="connsiteY3" fmla="*/ 6881339 h 6881339"/>
              <a:gd name="connsiteX4" fmla="*/ 0 w 5411107"/>
              <a:gd name="connsiteY4" fmla="*/ 0 h 6881339"/>
              <a:gd name="connsiteX0" fmla="*/ 37814 w 5448921"/>
              <a:gd name="connsiteY0" fmla="*/ 0 h 6525598"/>
              <a:gd name="connsiteX1" fmla="*/ 3080829 w 5448921"/>
              <a:gd name="connsiteY1" fmla="*/ 18729 h 6525598"/>
              <a:gd name="connsiteX2" fmla="*/ 5448921 w 5448921"/>
              <a:gd name="connsiteY2" fmla="*/ 6525598 h 6525598"/>
              <a:gd name="connsiteX3" fmla="*/ 0 w 5448921"/>
              <a:gd name="connsiteY3" fmla="*/ 6519568 h 6525598"/>
              <a:gd name="connsiteX4" fmla="*/ 37814 w 5448921"/>
              <a:gd name="connsiteY4" fmla="*/ 0 h 6525598"/>
              <a:gd name="connsiteX0" fmla="*/ 25209 w 5448921"/>
              <a:gd name="connsiteY0" fmla="*/ 0 h 6507509"/>
              <a:gd name="connsiteX1" fmla="*/ 3080829 w 5448921"/>
              <a:gd name="connsiteY1" fmla="*/ 640 h 6507509"/>
              <a:gd name="connsiteX2" fmla="*/ 5448921 w 5448921"/>
              <a:gd name="connsiteY2" fmla="*/ 6507509 h 6507509"/>
              <a:gd name="connsiteX3" fmla="*/ 0 w 5448921"/>
              <a:gd name="connsiteY3" fmla="*/ 6501479 h 6507509"/>
              <a:gd name="connsiteX4" fmla="*/ 25209 w 5448921"/>
              <a:gd name="connsiteY4" fmla="*/ 0 h 6507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921" h="6507509">
                <a:moveTo>
                  <a:pt x="25209" y="0"/>
                </a:moveTo>
                <a:lnTo>
                  <a:pt x="3080829" y="640"/>
                </a:lnTo>
                <a:lnTo>
                  <a:pt x="5448921" y="6507509"/>
                </a:lnTo>
                <a:lnTo>
                  <a:pt x="0" y="6501479"/>
                </a:lnTo>
                <a:lnTo>
                  <a:pt x="25209" y="0"/>
                </a:lnTo>
                <a:close/>
              </a:path>
            </a:pathLst>
          </a:custGeom>
          <a:gradFill flip="none" rotWithShape="1">
            <a:gsLst>
              <a:gs pos="0">
                <a:srgbClr val="84A1C8"/>
              </a:gs>
              <a:gs pos="100000">
                <a:srgbClr val="85A2C8">
                  <a:alpha val="0"/>
                </a:srgb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Single Corner Snipped 1">
            <a:extLst>
              <a:ext uri="{FF2B5EF4-FFF2-40B4-BE49-F238E27FC236}">
                <a16:creationId xmlns:a16="http://schemas.microsoft.com/office/drawing/2014/main" id="{14ED4AFC-8A6F-4B91-BFAB-136321E7BA6B}"/>
              </a:ext>
            </a:extLst>
          </p:cNvPr>
          <p:cNvSpPr/>
          <p:nvPr userDrawn="1"/>
        </p:nvSpPr>
        <p:spPr>
          <a:xfrm>
            <a:off x="0" y="-11430"/>
            <a:ext cx="5572734" cy="6881339"/>
          </a:xfrm>
          <a:custGeom>
            <a:avLst/>
            <a:gdLst>
              <a:gd name="connsiteX0" fmla="*/ 0 w 8121650"/>
              <a:gd name="connsiteY0" fmla="*/ 0 h 6881339"/>
              <a:gd name="connsiteX1" fmla="*/ 4680981 w 8121650"/>
              <a:gd name="connsiteY1" fmla="*/ 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2160031 w 8121650"/>
              <a:gd name="connsiteY1" fmla="*/ 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8121650 w 8121650"/>
              <a:gd name="connsiteY2" fmla="*/ 344067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5391150 w 8121650"/>
              <a:gd name="connsiteY2" fmla="*/ 6444220 h 6881339"/>
              <a:gd name="connsiteX3" fmla="*/ 8121650 w 8121650"/>
              <a:gd name="connsiteY3" fmla="*/ 6881339 h 6881339"/>
              <a:gd name="connsiteX4" fmla="*/ 0 w 8121650"/>
              <a:gd name="connsiteY4" fmla="*/ 6881339 h 6881339"/>
              <a:gd name="connsiteX5" fmla="*/ 0 w 8121650"/>
              <a:gd name="connsiteY5" fmla="*/ 0 h 6881339"/>
              <a:gd name="connsiteX0" fmla="*/ 0 w 8121650"/>
              <a:gd name="connsiteY0" fmla="*/ 0 h 6881339"/>
              <a:gd name="connsiteX1" fmla="*/ 3087131 w 8121650"/>
              <a:gd name="connsiteY1" fmla="*/ 12700 h 6881339"/>
              <a:gd name="connsiteX2" fmla="*/ 8121650 w 8121650"/>
              <a:gd name="connsiteY2" fmla="*/ 6881339 h 6881339"/>
              <a:gd name="connsiteX3" fmla="*/ 0 w 8121650"/>
              <a:gd name="connsiteY3" fmla="*/ 6881339 h 6881339"/>
              <a:gd name="connsiteX4" fmla="*/ 0 w 8121650"/>
              <a:gd name="connsiteY4" fmla="*/ 0 h 6881339"/>
              <a:gd name="connsiteX0" fmla="*/ 0 w 4775200"/>
              <a:gd name="connsiteY0" fmla="*/ 0 h 6881339"/>
              <a:gd name="connsiteX1" fmla="*/ 3087131 w 4775200"/>
              <a:gd name="connsiteY1" fmla="*/ 12700 h 6881339"/>
              <a:gd name="connsiteX2" fmla="*/ 4775200 w 4775200"/>
              <a:gd name="connsiteY2" fmla="*/ 6868639 h 6881339"/>
              <a:gd name="connsiteX3" fmla="*/ 0 w 4775200"/>
              <a:gd name="connsiteY3" fmla="*/ 6881339 h 6881339"/>
              <a:gd name="connsiteX4" fmla="*/ 0 w 4775200"/>
              <a:gd name="connsiteY4" fmla="*/ 0 h 6881339"/>
              <a:gd name="connsiteX0" fmla="*/ 0 w 5530850"/>
              <a:gd name="connsiteY0" fmla="*/ 0 h 6881339"/>
              <a:gd name="connsiteX1" fmla="*/ 3087131 w 5530850"/>
              <a:gd name="connsiteY1" fmla="*/ 12700 h 6881339"/>
              <a:gd name="connsiteX2" fmla="*/ 5530850 w 5530850"/>
              <a:gd name="connsiteY2" fmla="*/ 6881339 h 6881339"/>
              <a:gd name="connsiteX3" fmla="*/ 0 w 5530850"/>
              <a:gd name="connsiteY3" fmla="*/ 6881339 h 6881339"/>
              <a:gd name="connsiteX4" fmla="*/ 0 w 5530850"/>
              <a:gd name="connsiteY4" fmla="*/ 0 h 6881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0850" h="6881339">
                <a:moveTo>
                  <a:pt x="0" y="0"/>
                </a:moveTo>
                <a:lnTo>
                  <a:pt x="3087131" y="12700"/>
                </a:lnTo>
                <a:lnTo>
                  <a:pt x="5530850" y="6881339"/>
                </a:lnTo>
                <a:lnTo>
                  <a:pt x="0" y="6881339"/>
                </a:lnTo>
                <a:lnTo>
                  <a:pt x="0" y="0"/>
                </a:lnTo>
                <a:close/>
              </a:path>
            </a:pathLst>
          </a:cu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ooter Placeholder 3">
            <a:extLst>
              <a:ext uri="{FF2B5EF4-FFF2-40B4-BE49-F238E27FC236}">
                <a16:creationId xmlns:a16="http://schemas.microsoft.com/office/drawing/2014/main" id="{C8C52969-2F88-3E71-A5F6-B3CE0B75D2E1}"/>
              </a:ext>
            </a:extLst>
          </p:cNvPr>
          <p:cNvSpPr>
            <a:spLocks noGrp="1"/>
          </p:cNvSpPr>
          <p:nvPr>
            <p:ph type="ftr" sz="quarter" idx="11"/>
          </p:nvPr>
        </p:nvSpPr>
        <p:spPr>
          <a:xfrm>
            <a:off x="4118559" y="6356350"/>
            <a:ext cx="7021616" cy="365125"/>
          </a:xfrm>
        </p:spPr>
        <p:txBody>
          <a:bodyPr/>
          <a:lstStyle>
            <a:lvl1pPr>
              <a:defRPr sz="900"/>
            </a:lvl1pPr>
          </a:lstStyle>
          <a:p>
            <a:r>
              <a:rPr lang="en-US"/>
              <a:t>Property of Fermi Forward Discovery Group LLC/Proprietary and Confidential/Not for Distribution</a:t>
            </a:r>
            <a:endParaRPr lang="en-US" dirty="0"/>
          </a:p>
        </p:txBody>
      </p:sp>
      <p:sp>
        <p:nvSpPr>
          <p:cNvPr id="5" name="Slide Number Placeholder 4">
            <a:extLst>
              <a:ext uri="{FF2B5EF4-FFF2-40B4-BE49-F238E27FC236}">
                <a16:creationId xmlns:a16="http://schemas.microsoft.com/office/drawing/2014/main" id="{403A9280-523D-FC3F-5DB4-EF710D5F2C49}"/>
              </a:ext>
            </a:extLst>
          </p:cNvPr>
          <p:cNvSpPr>
            <a:spLocks noGrp="1"/>
          </p:cNvSpPr>
          <p:nvPr>
            <p:ph type="sldNum" sz="quarter" idx="12"/>
          </p:nvPr>
        </p:nvSpPr>
        <p:spPr/>
        <p:txBody>
          <a:bodyPr/>
          <a:lstStyle/>
          <a:p>
            <a:r>
              <a:rPr lang="en-US" dirty="0"/>
              <a:t>| PAGE </a:t>
            </a:r>
            <a:fld id="{B2DC25EE-239B-4C5F-AAD1-255A7D5F1EE2}" type="slidenum">
              <a:rPr lang="en-US" smtClean="0"/>
              <a:pPr/>
              <a:t>‹#›</a:t>
            </a:fld>
            <a:endParaRPr lang="en-US" dirty="0"/>
          </a:p>
        </p:txBody>
      </p:sp>
      <p:sp>
        <p:nvSpPr>
          <p:cNvPr id="18" name="Title 17">
            <a:extLst>
              <a:ext uri="{FF2B5EF4-FFF2-40B4-BE49-F238E27FC236}">
                <a16:creationId xmlns:a16="http://schemas.microsoft.com/office/drawing/2014/main" id="{029B2FA2-8EDD-2D2F-4092-BEE598881027}"/>
              </a:ext>
            </a:extLst>
          </p:cNvPr>
          <p:cNvSpPr>
            <a:spLocks noGrp="1"/>
          </p:cNvSpPr>
          <p:nvPr>
            <p:ph type="title"/>
          </p:nvPr>
        </p:nvSpPr>
        <p:spPr>
          <a:xfrm>
            <a:off x="174682" y="812799"/>
            <a:ext cx="4149668" cy="5394325"/>
          </a:xfrm>
        </p:spPr>
        <p:txBody>
          <a:bodyPr anchor="t" anchorCtr="0">
            <a:noAutofit/>
          </a:bodyPr>
          <a:lstStyle>
            <a:lvl1pPr>
              <a:defRPr>
                <a:solidFill>
                  <a:schemeClr val="tx1"/>
                </a:solidFill>
                <a:latin typeface="Avenir Next LT Pro" panose="020B0504020202020204" pitchFamily="34" charset="0"/>
              </a:defRPr>
            </a:lvl1pPr>
          </a:lstStyle>
          <a:p>
            <a:r>
              <a:rPr lang="en-US" dirty="0"/>
              <a:t>Click to edit Master title style</a:t>
            </a:r>
          </a:p>
        </p:txBody>
      </p:sp>
      <p:sp>
        <p:nvSpPr>
          <p:cNvPr id="6" name="Text Placeholder 5">
            <a:extLst>
              <a:ext uri="{FF2B5EF4-FFF2-40B4-BE49-F238E27FC236}">
                <a16:creationId xmlns:a16="http://schemas.microsoft.com/office/drawing/2014/main" id="{C699D78A-276E-7112-A6B9-07C78CA6B983}"/>
              </a:ext>
            </a:extLst>
          </p:cNvPr>
          <p:cNvSpPr>
            <a:spLocks noGrp="1"/>
          </p:cNvSpPr>
          <p:nvPr>
            <p:ph type="body" sz="quarter" idx="13"/>
          </p:nvPr>
        </p:nvSpPr>
        <p:spPr>
          <a:xfrm>
            <a:off x="3848100" y="812800"/>
            <a:ext cx="8039100" cy="53943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9" name="Group 18">
            <a:extLst>
              <a:ext uri="{FF2B5EF4-FFF2-40B4-BE49-F238E27FC236}">
                <a16:creationId xmlns:a16="http://schemas.microsoft.com/office/drawing/2014/main" id="{81332D4A-3214-2D40-872F-835AAA8DD9D7}"/>
              </a:ext>
            </a:extLst>
          </p:cNvPr>
          <p:cNvGrpSpPr/>
          <p:nvPr userDrawn="1"/>
        </p:nvGrpSpPr>
        <p:grpSpPr>
          <a:xfrm>
            <a:off x="0" y="3955810"/>
            <a:ext cx="6472080" cy="2765665"/>
            <a:chOff x="11106101" y="5802627"/>
            <a:chExt cx="1085899" cy="464029"/>
          </a:xfrm>
        </p:grpSpPr>
        <p:pic>
          <p:nvPicPr>
            <p:cNvPr id="21" name="Picture 20">
              <a:extLst>
                <a:ext uri="{FF2B5EF4-FFF2-40B4-BE49-F238E27FC236}">
                  <a16:creationId xmlns:a16="http://schemas.microsoft.com/office/drawing/2014/main" id="{B67A4A26-D69B-D812-0AE0-27A65817CDDE}"/>
                </a:ext>
              </a:extLst>
            </p:cNvPr>
            <p:cNvPicPr>
              <a:picLocks noChangeAspect="1"/>
            </p:cNvPicPr>
            <p:nvPr userDrawn="1"/>
          </p:nvPicPr>
          <p:blipFill>
            <a:blip r:embed="rId2">
              <a:alphaModFix amt="20000"/>
            </a:blip>
            <a:stretch>
              <a:fillRect/>
            </a:stretch>
          </p:blipFill>
          <p:spPr>
            <a:xfrm>
              <a:off x="11805309" y="5802627"/>
              <a:ext cx="386691" cy="464029"/>
            </a:xfrm>
            <a:prstGeom prst="rect">
              <a:avLst/>
            </a:prstGeom>
          </p:spPr>
        </p:pic>
        <p:pic>
          <p:nvPicPr>
            <p:cNvPr id="22" name="Picture 21">
              <a:extLst>
                <a:ext uri="{FF2B5EF4-FFF2-40B4-BE49-F238E27FC236}">
                  <a16:creationId xmlns:a16="http://schemas.microsoft.com/office/drawing/2014/main" id="{5174EC19-657B-AA3D-354D-F803B4A4A7DB}"/>
                </a:ext>
              </a:extLst>
            </p:cNvPr>
            <p:cNvPicPr>
              <a:picLocks noChangeAspect="1"/>
            </p:cNvPicPr>
            <p:nvPr userDrawn="1"/>
          </p:nvPicPr>
          <p:blipFill>
            <a:blip r:embed="rId2">
              <a:alphaModFix amt="40000"/>
            </a:blip>
            <a:stretch>
              <a:fillRect/>
            </a:stretch>
          </p:blipFill>
          <p:spPr>
            <a:xfrm>
              <a:off x="11455705" y="5802627"/>
              <a:ext cx="386691" cy="464029"/>
            </a:xfrm>
            <a:prstGeom prst="rect">
              <a:avLst/>
            </a:prstGeom>
          </p:spPr>
        </p:pic>
        <p:pic>
          <p:nvPicPr>
            <p:cNvPr id="23" name="Picture 22">
              <a:extLst>
                <a:ext uri="{FF2B5EF4-FFF2-40B4-BE49-F238E27FC236}">
                  <a16:creationId xmlns:a16="http://schemas.microsoft.com/office/drawing/2014/main" id="{99A43457-BF01-0C90-90AC-F4C2FE43202C}"/>
                </a:ext>
              </a:extLst>
            </p:cNvPr>
            <p:cNvPicPr>
              <a:picLocks noChangeAspect="1"/>
            </p:cNvPicPr>
            <p:nvPr userDrawn="1"/>
          </p:nvPicPr>
          <p:blipFill>
            <a:blip r:embed="rId2">
              <a:alphaModFix amt="56000"/>
            </a:blip>
            <a:stretch>
              <a:fillRect/>
            </a:stretch>
          </p:blipFill>
          <p:spPr>
            <a:xfrm>
              <a:off x="11106101" y="5802627"/>
              <a:ext cx="386691" cy="464029"/>
            </a:xfrm>
            <a:prstGeom prst="rect">
              <a:avLst/>
            </a:prstGeom>
          </p:spPr>
        </p:pic>
      </p:grpSp>
    </p:spTree>
    <p:extLst>
      <p:ext uri="{BB962C8B-B14F-4D97-AF65-F5344CB8AC3E}">
        <p14:creationId xmlns:p14="http://schemas.microsoft.com/office/powerpoint/2010/main" val="185084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E168B-01FA-5242-8ED1-E7B3ABB250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1E5322-91C5-F248-8D0C-D1C0B9CB5E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EF8CEA-A772-0547-835E-0F83246300C7}"/>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CBD317D5-84F3-E542-A6D0-2480DD3656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C85217-9177-9C45-A5E7-D90D575D831D}"/>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248571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FED90-EAC2-524A-B0F5-CF6927BEAC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23CF65E-FA98-C047-B875-17029C0DA3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1CE7AA-1A33-984C-9C85-454ECE345F98}"/>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7428F3AC-6F07-824B-A643-3E543C6C14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E2E0BD-46DC-D54E-A409-FA83FB8A65D8}"/>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2359717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38512-10B4-054B-92A5-FDB718A1BE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A2838D-9C5D-7948-A983-9ED2D43148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1BCA4E8-5DB6-B44D-8E2C-BAC5313285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89FA405-1F06-9449-B432-FC0E37504278}"/>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6" name="Footer Placeholder 5">
            <a:extLst>
              <a:ext uri="{FF2B5EF4-FFF2-40B4-BE49-F238E27FC236}">
                <a16:creationId xmlns:a16="http://schemas.microsoft.com/office/drawing/2014/main" id="{83BBF47A-FDF9-5E4C-B244-0BAE575DC1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DCF06B-8AB1-824E-A66D-FA66EA7910BA}"/>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3115133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C77CD-B95F-404F-93C7-0D7B9F7E29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D6184E-A446-DF49-8505-EB2C8C1DE7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D26DD4-719E-C048-AE35-68E0139EC2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75C5115-9803-7C4F-89ED-286F66C605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40990F-3D93-994F-9AB0-92D80B8A1FC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166912-07DE-A747-AB3B-5040B8397875}"/>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8" name="Footer Placeholder 7">
            <a:extLst>
              <a:ext uri="{FF2B5EF4-FFF2-40B4-BE49-F238E27FC236}">
                <a16:creationId xmlns:a16="http://schemas.microsoft.com/office/drawing/2014/main" id="{F69F4268-2F49-5545-A893-E05AE08120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E7E507-3E3E-8C45-ABD7-EB8CDF3AB9BB}"/>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270057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FD665-8129-304D-8440-3D6DB6A66EF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ECA7013-92DB-714A-853D-29FD86756399}"/>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4" name="Footer Placeholder 3">
            <a:extLst>
              <a:ext uri="{FF2B5EF4-FFF2-40B4-BE49-F238E27FC236}">
                <a16:creationId xmlns:a16="http://schemas.microsoft.com/office/drawing/2014/main" id="{91FC4422-1689-6649-87A1-144C885938F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302820-CBE7-094F-A748-095FEBDA7FD3}"/>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1909382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8BA049-7424-E44A-9F2C-773BE02B7201}"/>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3" name="Footer Placeholder 2">
            <a:extLst>
              <a:ext uri="{FF2B5EF4-FFF2-40B4-BE49-F238E27FC236}">
                <a16:creationId xmlns:a16="http://schemas.microsoft.com/office/drawing/2014/main" id="{322D6AFE-8FE0-F74D-93DB-08BEBF9CB3C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3DC516B-4821-554A-839A-D6ACD175ACB5}"/>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1162635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7BFB3-DE7B-4C47-B228-B9F0A00374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9EB6A5-CBAE-AD4E-9EBF-E3B6FF4897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B249F0-79BF-964C-86C6-EA9CCE340E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301F00-742A-6A49-9AEF-33ABA14DB278}"/>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6" name="Footer Placeholder 5">
            <a:extLst>
              <a:ext uri="{FF2B5EF4-FFF2-40B4-BE49-F238E27FC236}">
                <a16:creationId xmlns:a16="http://schemas.microsoft.com/office/drawing/2014/main" id="{64CD4D72-6A22-C849-883D-D02FE0A2A0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1F011D-FD5E-EC4C-BF41-8E0CA0534410}"/>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3838989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9508A-35CD-A74C-B64C-EF036E69AA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C86AB9-2CB7-4B4F-9D78-5EEE50A742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A3D515-9F39-F34C-B322-7D269914A4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238D19-A157-9C4D-B408-F216D144CA2C}"/>
              </a:ext>
            </a:extLst>
          </p:cNvPr>
          <p:cNvSpPr>
            <a:spLocks noGrp="1"/>
          </p:cNvSpPr>
          <p:nvPr>
            <p:ph type="dt" sz="half" idx="10"/>
          </p:nvPr>
        </p:nvSpPr>
        <p:spPr/>
        <p:txBody>
          <a:bodyPr/>
          <a:lstStyle/>
          <a:p>
            <a:fld id="{39FD15ED-B8A0-BA40-B5DC-00CE4464C404}" type="datetimeFigureOut">
              <a:rPr lang="en-US" smtClean="0"/>
              <a:t>8/1/2025</a:t>
            </a:fld>
            <a:endParaRPr lang="en-US"/>
          </a:p>
        </p:txBody>
      </p:sp>
      <p:sp>
        <p:nvSpPr>
          <p:cNvPr id="6" name="Footer Placeholder 5">
            <a:extLst>
              <a:ext uri="{FF2B5EF4-FFF2-40B4-BE49-F238E27FC236}">
                <a16:creationId xmlns:a16="http://schemas.microsoft.com/office/drawing/2014/main" id="{4CA666C4-009E-E74A-8C74-DFFE80A1D6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B8FFA1-6A73-164E-BC6D-7C01D0DCF240}"/>
              </a:ext>
            </a:extLst>
          </p:cNvPr>
          <p:cNvSpPr>
            <a:spLocks noGrp="1"/>
          </p:cNvSpPr>
          <p:nvPr>
            <p:ph type="sldNum" sz="quarter" idx="12"/>
          </p:nvPr>
        </p:nvSpPr>
        <p:spPr/>
        <p:txBody>
          <a:bodyPr/>
          <a:lstStyle/>
          <a:p>
            <a:fld id="{B9BD347F-1658-E741-80D6-71C0CE166E67}" type="slidenum">
              <a:rPr lang="en-US" smtClean="0"/>
              <a:t>‹#›</a:t>
            </a:fld>
            <a:endParaRPr lang="en-US"/>
          </a:p>
        </p:txBody>
      </p:sp>
    </p:spTree>
    <p:extLst>
      <p:ext uri="{BB962C8B-B14F-4D97-AF65-F5344CB8AC3E}">
        <p14:creationId xmlns:p14="http://schemas.microsoft.com/office/powerpoint/2010/main" val="2589261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1BD89B-C100-7248-90A3-FF0831C410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B7D543-BAE3-2341-83E3-586A2C93B9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955124-CF8A-4146-91F6-A5FA6A006B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FD15ED-B8A0-BA40-B5DC-00CE4464C404}" type="datetimeFigureOut">
              <a:rPr lang="en-US" smtClean="0"/>
              <a:t>8/1/2025</a:t>
            </a:fld>
            <a:endParaRPr lang="en-US"/>
          </a:p>
        </p:txBody>
      </p:sp>
      <p:sp>
        <p:nvSpPr>
          <p:cNvPr id="5" name="Footer Placeholder 4">
            <a:extLst>
              <a:ext uri="{FF2B5EF4-FFF2-40B4-BE49-F238E27FC236}">
                <a16:creationId xmlns:a16="http://schemas.microsoft.com/office/drawing/2014/main" id="{EFBAA609-237B-2146-8C19-8A68B672F5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3B1FD1B-979E-804C-8832-D7490D6178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BD347F-1658-E741-80D6-71C0CE166E67}" type="slidenum">
              <a:rPr lang="en-US" smtClean="0"/>
              <a:t>‹#›</a:t>
            </a:fld>
            <a:endParaRPr lang="en-US"/>
          </a:p>
        </p:txBody>
      </p:sp>
    </p:spTree>
    <p:extLst>
      <p:ext uri="{BB962C8B-B14F-4D97-AF65-F5344CB8AC3E}">
        <p14:creationId xmlns:p14="http://schemas.microsoft.com/office/powerpoint/2010/main" val="2906435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fnal.gov/pub/directorsearch/index.html"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een text on a black background&#10;&#10;Description automatically generated">
            <a:extLst>
              <a:ext uri="{FF2B5EF4-FFF2-40B4-BE49-F238E27FC236}">
                <a16:creationId xmlns:a16="http://schemas.microsoft.com/office/drawing/2014/main" id="{36FABC6D-8EC9-A721-36B0-8CFABAB243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0869" y="317925"/>
            <a:ext cx="7812197" cy="1531896"/>
          </a:xfrm>
          <a:prstGeom prst="rect">
            <a:avLst/>
          </a:prstGeom>
        </p:spPr>
      </p:pic>
      <p:sp>
        <p:nvSpPr>
          <p:cNvPr id="8" name="Content Placeholder 4">
            <a:extLst>
              <a:ext uri="{FF2B5EF4-FFF2-40B4-BE49-F238E27FC236}">
                <a16:creationId xmlns:a16="http://schemas.microsoft.com/office/drawing/2014/main" id="{ED678554-ABBF-D9B7-A4B8-5A6729DAE2AD}"/>
              </a:ext>
            </a:extLst>
          </p:cNvPr>
          <p:cNvSpPr txBox="1">
            <a:spLocks/>
          </p:cNvSpPr>
          <p:nvPr/>
        </p:nvSpPr>
        <p:spPr>
          <a:xfrm>
            <a:off x="5035771" y="2026279"/>
            <a:ext cx="7812196" cy="502814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Clr>
                <a:srgbClr val="85A2C8"/>
              </a:buClr>
              <a:buSzPct val="80000"/>
              <a:buNone/>
            </a:pPr>
            <a:r>
              <a:rPr lang="en-US" b="1" dirty="0">
                <a:solidFill>
                  <a:srgbClr val="002060"/>
                </a:solidFill>
                <a:latin typeface="Garamond" panose="02020404030301010803" pitchFamily="18" charset="0"/>
              </a:rPr>
              <a:t>Fermi National Accelerator Laboratory</a:t>
            </a:r>
          </a:p>
          <a:p>
            <a:pPr indent="0">
              <a:lnSpc>
                <a:spcPct val="150000"/>
              </a:lnSpc>
              <a:buClr>
                <a:srgbClr val="85A2C8"/>
              </a:buClr>
              <a:buSzPct val="80000"/>
              <a:buNone/>
            </a:pPr>
            <a:r>
              <a:rPr lang="en-US" b="1" dirty="0">
                <a:solidFill>
                  <a:srgbClr val="002060"/>
                </a:solidFill>
                <a:latin typeface="Garamond" panose="02020404030301010803" pitchFamily="18" charset="0"/>
              </a:rPr>
              <a:t>Director Search</a:t>
            </a:r>
            <a:endParaRPr lang="en-US" b="1" i="1" dirty="0">
              <a:solidFill>
                <a:schemeClr val="accent6">
                  <a:lumMod val="50000"/>
                </a:schemeClr>
              </a:solidFill>
              <a:latin typeface="Garamond" panose="02020404030301010803" pitchFamily="18" charset="0"/>
            </a:endParaRPr>
          </a:p>
          <a:p>
            <a:pPr indent="0">
              <a:lnSpc>
                <a:spcPct val="150000"/>
              </a:lnSpc>
              <a:buClr>
                <a:srgbClr val="85A2C8"/>
              </a:buClr>
              <a:buSzPct val="80000"/>
              <a:buNone/>
            </a:pPr>
            <a:r>
              <a:rPr lang="en-US" sz="3200" b="1" i="1" dirty="0">
                <a:solidFill>
                  <a:schemeClr val="accent6">
                    <a:lumMod val="75000"/>
                  </a:schemeClr>
                </a:solidFill>
                <a:latin typeface="Garamond" panose="02020404030301010803" pitchFamily="18" charset="0"/>
              </a:rPr>
              <a:t>Stakeholder Feedback Session </a:t>
            </a:r>
          </a:p>
          <a:p>
            <a:pPr indent="0">
              <a:lnSpc>
                <a:spcPct val="150000"/>
              </a:lnSpc>
              <a:buClr>
                <a:srgbClr val="85A2C8"/>
              </a:buClr>
              <a:buSzPct val="80000"/>
              <a:buNone/>
            </a:pPr>
            <a:r>
              <a:rPr lang="en-US" sz="3200" b="1" i="1" dirty="0">
                <a:solidFill>
                  <a:schemeClr val="accent6">
                    <a:lumMod val="75000"/>
                  </a:schemeClr>
                </a:solidFill>
                <a:latin typeface="Garamond" panose="02020404030301010803" pitchFamily="18" charset="0"/>
              </a:rPr>
              <a:t>DPF Community Forum</a:t>
            </a:r>
          </a:p>
          <a:p>
            <a:pPr indent="0">
              <a:lnSpc>
                <a:spcPct val="150000"/>
              </a:lnSpc>
              <a:buClr>
                <a:srgbClr val="85A2C8"/>
              </a:buClr>
              <a:buSzPct val="80000"/>
              <a:buNone/>
            </a:pPr>
            <a:r>
              <a:rPr lang="en-US" sz="3200" b="1" i="1" dirty="0">
                <a:solidFill>
                  <a:schemeClr val="accent6">
                    <a:lumMod val="75000"/>
                  </a:schemeClr>
                </a:solidFill>
                <a:latin typeface="Garamond" panose="02020404030301010803" pitchFamily="18" charset="0"/>
              </a:rPr>
              <a:t>	</a:t>
            </a:r>
            <a:r>
              <a:rPr lang="en-US" sz="2000" dirty="0">
                <a:solidFill>
                  <a:schemeClr val="accent6">
                    <a:lumMod val="50000"/>
                  </a:schemeClr>
                </a:solidFill>
                <a:latin typeface="Garamond" panose="02020404030301010803" pitchFamily="18" charset="0"/>
              </a:rPr>
              <a:t>					</a:t>
            </a:r>
          </a:p>
          <a:p>
            <a:pPr indent="0">
              <a:lnSpc>
                <a:spcPct val="150000"/>
              </a:lnSpc>
              <a:buClr>
                <a:srgbClr val="85A2C8"/>
              </a:buClr>
              <a:buSzPct val="80000"/>
              <a:buNone/>
            </a:pPr>
            <a:endParaRPr lang="en-US" sz="2000" dirty="0">
              <a:solidFill>
                <a:schemeClr val="accent6">
                  <a:lumMod val="50000"/>
                </a:schemeClr>
              </a:solidFill>
              <a:latin typeface="Garamond" panose="02020404030301010803" pitchFamily="18" charset="0"/>
            </a:endParaRPr>
          </a:p>
          <a:p>
            <a:pPr indent="0">
              <a:lnSpc>
                <a:spcPct val="150000"/>
              </a:lnSpc>
              <a:buClr>
                <a:srgbClr val="85A2C8"/>
              </a:buClr>
              <a:buSzPct val="80000"/>
              <a:buNone/>
            </a:pPr>
            <a:r>
              <a:rPr lang="en-US" sz="2000" dirty="0">
                <a:solidFill>
                  <a:schemeClr val="accent6">
                    <a:lumMod val="50000"/>
                  </a:schemeClr>
                </a:solidFill>
                <a:latin typeface="Garamond" panose="02020404030301010803" pitchFamily="18" charset="0"/>
              </a:rPr>
              <a:t>					 July 31, 2025</a:t>
            </a:r>
          </a:p>
        </p:txBody>
      </p:sp>
      <p:sp>
        <p:nvSpPr>
          <p:cNvPr id="2" name="Footer Placeholder 1">
            <a:extLst>
              <a:ext uri="{FF2B5EF4-FFF2-40B4-BE49-F238E27FC236}">
                <a16:creationId xmlns:a16="http://schemas.microsoft.com/office/drawing/2014/main" id="{AEFFA3C8-4576-ADDC-A7CB-8367EE89DE73}"/>
              </a:ext>
            </a:extLst>
          </p:cNvPr>
          <p:cNvSpPr>
            <a:spLocks noGrp="1"/>
          </p:cNvSpPr>
          <p:nvPr>
            <p:ph type="ftr" sz="quarter" idx="11"/>
          </p:nvPr>
        </p:nvSpPr>
        <p:spPr>
          <a:xfrm>
            <a:off x="4505325" y="6356350"/>
            <a:ext cx="6634850" cy="365125"/>
          </a:xfrm>
        </p:spPr>
        <p:txBody>
          <a:bodyPr/>
          <a:lstStyle/>
          <a:p>
            <a:r>
              <a:rPr lang="en-US" dirty="0"/>
              <a:t>Property of Fermi Forward Discovery Group LLC/Proprietary and Confidential/Not for Distribution</a:t>
            </a:r>
          </a:p>
        </p:txBody>
      </p:sp>
      <p:sp>
        <p:nvSpPr>
          <p:cNvPr id="3" name="Slide Number Placeholder 2">
            <a:extLst>
              <a:ext uri="{FF2B5EF4-FFF2-40B4-BE49-F238E27FC236}">
                <a16:creationId xmlns:a16="http://schemas.microsoft.com/office/drawing/2014/main" id="{C66EA72D-3B41-54B7-118F-129D5CB3D447}"/>
              </a:ext>
            </a:extLst>
          </p:cNvPr>
          <p:cNvSpPr>
            <a:spLocks noGrp="1"/>
          </p:cNvSpPr>
          <p:nvPr>
            <p:ph type="sldNum" sz="quarter" idx="12"/>
          </p:nvPr>
        </p:nvSpPr>
        <p:spPr/>
        <p:txBody>
          <a:bodyPr/>
          <a:lstStyle/>
          <a:p>
            <a:r>
              <a:rPr lang="en-US" dirty="0"/>
              <a:t>| PAGE </a:t>
            </a:r>
            <a:fld id="{B2DC25EE-239B-4C5F-AAD1-255A7D5F1EE2}" type="slidenum">
              <a:rPr lang="en-US" smtClean="0"/>
              <a:pPr/>
              <a:t>1</a:t>
            </a:fld>
            <a:endParaRPr lang="en-US" dirty="0"/>
          </a:p>
        </p:txBody>
      </p:sp>
    </p:spTree>
    <p:extLst>
      <p:ext uri="{BB962C8B-B14F-4D97-AF65-F5344CB8AC3E}">
        <p14:creationId xmlns:p14="http://schemas.microsoft.com/office/powerpoint/2010/main" val="263796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98CF5-6C3C-E31F-C609-7DF67E82B39C}"/>
            </a:ext>
          </a:extLst>
        </p:cNvPr>
        <p:cNvGrpSpPr/>
        <p:nvPr/>
      </p:nvGrpSpPr>
      <p:grpSpPr>
        <a:xfrm>
          <a:off x="0" y="0"/>
          <a:ext cx="0" cy="0"/>
          <a:chOff x="0" y="0"/>
          <a:chExt cx="0" cy="0"/>
        </a:xfrm>
      </p:grpSpPr>
      <p:pic>
        <p:nvPicPr>
          <p:cNvPr id="6" name="Picture 5" descr="A green text on a black background&#10;&#10;Description automatically generated">
            <a:extLst>
              <a:ext uri="{FF2B5EF4-FFF2-40B4-BE49-F238E27FC236}">
                <a16:creationId xmlns:a16="http://schemas.microsoft.com/office/drawing/2014/main" id="{253E00C2-894F-E675-5E3F-035A62A026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0869" y="317925"/>
            <a:ext cx="7812197" cy="1531896"/>
          </a:xfrm>
          <a:prstGeom prst="rect">
            <a:avLst/>
          </a:prstGeom>
        </p:spPr>
      </p:pic>
      <p:sp>
        <p:nvSpPr>
          <p:cNvPr id="8" name="Content Placeholder 4">
            <a:extLst>
              <a:ext uri="{FF2B5EF4-FFF2-40B4-BE49-F238E27FC236}">
                <a16:creationId xmlns:a16="http://schemas.microsoft.com/office/drawing/2014/main" id="{C8374BFB-D1EF-1058-8128-5086AFA63F7E}"/>
              </a:ext>
            </a:extLst>
          </p:cNvPr>
          <p:cNvSpPr txBox="1">
            <a:spLocks/>
          </p:cNvSpPr>
          <p:nvPr/>
        </p:nvSpPr>
        <p:spPr>
          <a:xfrm>
            <a:off x="5163255" y="2494107"/>
            <a:ext cx="7456143" cy="50281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Clr>
                <a:srgbClr val="85A2C8"/>
              </a:buClr>
              <a:buSzPct val="80000"/>
              <a:buNone/>
            </a:pPr>
            <a:r>
              <a:rPr lang="en-US" sz="5400" b="1" dirty="0">
                <a:solidFill>
                  <a:srgbClr val="002060"/>
                </a:solidFill>
                <a:latin typeface="Garamond" panose="02020404030301010803" pitchFamily="18" charset="0"/>
              </a:rPr>
              <a:t>BACK UP SLIDES </a:t>
            </a:r>
            <a:endParaRPr lang="en-US" sz="3400" b="1" i="1" dirty="0">
              <a:solidFill>
                <a:schemeClr val="accent6">
                  <a:lumMod val="50000"/>
                </a:schemeClr>
              </a:solidFill>
              <a:latin typeface="Garamond" panose="02020404030301010803" pitchFamily="18" charset="0"/>
            </a:endParaRPr>
          </a:p>
        </p:txBody>
      </p:sp>
      <p:sp>
        <p:nvSpPr>
          <p:cNvPr id="2" name="Footer Placeholder 1">
            <a:extLst>
              <a:ext uri="{FF2B5EF4-FFF2-40B4-BE49-F238E27FC236}">
                <a16:creationId xmlns:a16="http://schemas.microsoft.com/office/drawing/2014/main" id="{FFF37DEC-CCE3-4A21-18E6-44781319935C}"/>
              </a:ext>
            </a:extLst>
          </p:cNvPr>
          <p:cNvSpPr>
            <a:spLocks noGrp="1"/>
          </p:cNvSpPr>
          <p:nvPr>
            <p:ph type="ftr" sz="quarter" idx="11"/>
          </p:nvPr>
        </p:nvSpPr>
        <p:spPr>
          <a:xfrm>
            <a:off x="4404309" y="6356350"/>
            <a:ext cx="7021616" cy="365125"/>
          </a:xfrm>
        </p:spPr>
        <p:txBody>
          <a:bodyPr/>
          <a:lstStyle/>
          <a:p>
            <a:r>
              <a:rPr lang="en-US" dirty="0"/>
              <a:t>Property of Fermi Forward Discovery Group LLC/Proprietary and Confidential/Not for Distribution</a:t>
            </a:r>
          </a:p>
        </p:txBody>
      </p:sp>
      <p:sp>
        <p:nvSpPr>
          <p:cNvPr id="3" name="Slide Number Placeholder 2">
            <a:extLst>
              <a:ext uri="{FF2B5EF4-FFF2-40B4-BE49-F238E27FC236}">
                <a16:creationId xmlns:a16="http://schemas.microsoft.com/office/drawing/2014/main" id="{6E7CC896-4605-DC20-C2FF-1614F5BE78C4}"/>
              </a:ext>
            </a:extLst>
          </p:cNvPr>
          <p:cNvSpPr>
            <a:spLocks noGrp="1"/>
          </p:cNvSpPr>
          <p:nvPr>
            <p:ph type="sldNum" sz="quarter" idx="12"/>
          </p:nvPr>
        </p:nvSpPr>
        <p:spPr/>
        <p:txBody>
          <a:bodyPr/>
          <a:lstStyle/>
          <a:p>
            <a:r>
              <a:rPr lang="en-US" dirty="0"/>
              <a:t>| PAGE </a:t>
            </a:r>
            <a:fld id="{B2DC25EE-239B-4C5F-AAD1-255A7D5F1EE2}" type="slidenum">
              <a:rPr lang="en-US" smtClean="0"/>
              <a:pPr/>
              <a:t>10</a:t>
            </a:fld>
            <a:endParaRPr lang="en-US" dirty="0"/>
          </a:p>
        </p:txBody>
      </p:sp>
    </p:spTree>
    <p:extLst>
      <p:ext uri="{BB962C8B-B14F-4D97-AF65-F5344CB8AC3E}">
        <p14:creationId xmlns:p14="http://schemas.microsoft.com/office/powerpoint/2010/main" val="3000010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5C0B05C-3F55-4CA2-A9CE-F695DF246A10}"/>
              </a:ext>
            </a:extLst>
          </p:cNvPr>
          <p:cNvSpPr>
            <a:spLocks noGrp="1"/>
          </p:cNvSpPr>
          <p:nvPr>
            <p:ph type="title"/>
          </p:nvPr>
        </p:nvSpPr>
        <p:spPr>
          <a:xfrm>
            <a:off x="528554" y="278535"/>
            <a:ext cx="9895951" cy="1033669"/>
          </a:xfrm>
        </p:spPr>
        <p:txBody>
          <a:bodyPr>
            <a:normAutofit/>
          </a:bodyPr>
          <a:lstStyle/>
          <a:p>
            <a:r>
              <a:rPr lang="en-US" sz="4800" b="1" dirty="0">
                <a:solidFill>
                  <a:srgbClr val="FFFFFF"/>
                </a:solidFill>
                <a:latin typeface="Garamond"/>
              </a:rPr>
              <a:t>DIRECTOR JOB DESCRIPTION</a:t>
            </a:r>
            <a:endParaRPr lang="en-US" sz="4800" b="1" dirty="0">
              <a:solidFill>
                <a:srgbClr val="FFFFFF"/>
              </a:solidFill>
              <a:latin typeface="Garamond" panose="02020404030301010803" pitchFamily="18" charset="0"/>
            </a:endParaRPr>
          </a:p>
        </p:txBody>
      </p:sp>
      <p:pic>
        <p:nvPicPr>
          <p:cNvPr id="4" name="Picture 3" descr="A green text on a black background&#10;&#10;Description automatically generated">
            <a:extLst>
              <a:ext uri="{FF2B5EF4-FFF2-40B4-BE49-F238E27FC236}">
                <a16:creationId xmlns:a16="http://schemas.microsoft.com/office/drawing/2014/main" id="{11A52721-62D4-E1E3-4120-F257167125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5789" y="6335594"/>
            <a:ext cx="2351931" cy="409747"/>
          </a:xfrm>
          <a:prstGeom prst="rect">
            <a:avLst/>
          </a:prstGeom>
        </p:spPr>
      </p:pic>
      <p:sp>
        <p:nvSpPr>
          <p:cNvPr id="7" name="Content Placeholder 2">
            <a:extLst>
              <a:ext uri="{FF2B5EF4-FFF2-40B4-BE49-F238E27FC236}">
                <a16:creationId xmlns:a16="http://schemas.microsoft.com/office/drawing/2014/main" id="{71F65F80-2F9C-0629-5A99-3ABCAED746F6}"/>
              </a:ext>
            </a:extLst>
          </p:cNvPr>
          <p:cNvSpPr>
            <a:spLocks noGrp="1"/>
          </p:cNvSpPr>
          <p:nvPr>
            <p:ph idx="1"/>
          </p:nvPr>
        </p:nvSpPr>
        <p:spPr>
          <a:xfrm>
            <a:off x="264280" y="1680865"/>
            <a:ext cx="11785234" cy="5093702"/>
          </a:xfrm>
        </p:spPr>
        <p:txBody>
          <a:bodyPr vert="horz" wrap="square" lIns="91440" tIns="45720" rIns="91440" bIns="45720" rtlCol="0" anchor="ctr">
            <a:spAutoFit/>
          </a:bodyPr>
          <a:lstStyle/>
          <a:p>
            <a:pPr marL="0" indent="0" algn="just">
              <a:lnSpc>
                <a:spcPct val="100000"/>
              </a:lnSpc>
              <a:spcBef>
                <a:spcPts val="0"/>
              </a:spcBef>
              <a:spcAft>
                <a:spcPts val="600"/>
              </a:spcAft>
              <a:buNone/>
            </a:pPr>
            <a:r>
              <a:rPr lang="en-US" sz="1800" dirty="0">
                <a:latin typeface="Garamond" panose="02020404030301010803" pitchFamily="18" charset="0"/>
                <a:ea typeface="Times New Roman" panose="02020603050405020304" pitchFamily="18" charset="0"/>
                <a:cs typeface="Arial"/>
              </a:rPr>
              <a:t>Working in partnership with the Department of Energy, the Fermi Forward Discovery Group, LLC (FFDG), and the FFDG Board of Directors, the next leader to serve as Fermilab’s Director will be responsible for leading and managing the Laboratory’s extraordinary staff, exceptional scientific programs and operational support systems, and for fostering and developing relationships with Fermilab’s global stakeholders and partners, including the broader high energy physics community.  The Director will represent and serve as the voice of the global high energy physics community as well as championing the laboratory’s emerging science initiatives. The Director will also be the proponent for achieving excellence in operational and business systems necessary for the delivery of the scientific program.</a:t>
            </a:r>
          </a:p>
          <a:p>
            <a:pPr marL="0" indent="0" algn="just">
              <a:lnSpc>
                <a:spcPct val="100000"/>
              </a:lnSpc>
              <a:spcBef>
                <a:spcPts val="0"/>
              </a:spcBef>
              <a:spcAft>
                <a:spcPts val="600"/>
              </a:spcAft>
              <a:buNone/>
            </a:pPr>
            <a:r>
              <a:rPr lang="en-US" sz="800" dirty="0">
                <a:latin typeface="Garamond" panose="02020404030301010803" pitchFamily="18" charset="0"/>
                <a:ea typeface="Times New Roman" panose="02020603050405020304" pitchFamily="18" charset="0"/>
                <a:cs typeface="Arial"/>
              </a:rPr>
              <a:t> </a:t>
            </a:r>
          </a:p>
          <a:p>
            <a:pPr marL="0" indent="0" algn="just">
              <a:lnSpc>
                <a:spcPct val="100000"/>
              </a:lnSpc>
              <a:spcBef>
                <a:spcPts val="0"/>
              </a:spcBef>
              <a:spcAft>
                <a:spcPts val="600"/>
              </a:spcAft>
              <a:buNone/>
            </a:pPr>
            <a:r>
              <a:rPr lang="en-US" sz="1800" dirty="0">
                <a:latin typeface="Garamond" panose="02020404030301010803" pitchFamily="18" charset="0"/>
                <a:ea typeface="Times New Roman" panose="02020603050405020304" pitchFamily="18" charset="0"/>
                <a:cs typeface="Arial"/>
              </a:rPr>
              <a:t>The new Director will lead the execution of the scientific vision for Fermilab, including responsibility for DUNE, an international flagship experiment to unlock the mysteries of neutrinos. The Director will also ensure the successful development of the LBNF project, which is closely coupled to the DUNE experiment and is currently under construction at Fermilab and at the Sanford Underground Research Facility in South Dakota. The Director will also be responsible for Fermilab’s broader research programs and projects, including the laboratory’s major science initiatives.  </a:t>
            </a:r>
          </a:p>
          <a:p>
            <a:pPr marL="0" indent="0" algn="just">
              <a:lnSpc>
                <a:spcPct val="100000"/>
              </a:lnSpc>
              <a:spcBef>
                <a:spcPts val="0"/>
              </a:spcBef>
              <a:spcAft>
                <a:spcPts val="600"/>
              </a:spcAft>
              <a:buNone/>
            </a:pPr>
            <a:r>
              <a:rPr lang="en-US" sz="800" dirty="0">
                <a:latin typeface="Garamond" panose="02020404030301010803" pitchFamily="18" charset="0"/>
                <a:ea typeface="Times New Roman" panose="02020603050405020304" pitchFamily="18" charset="0"/>
                <a:cs typeface="Arial"/>
              </a:rPr>
              <a:t> </a:t>
            </a:r>
          </a:p>
          <a:p>
            <a:pPr marL="0" indent="0" algn="just">
              <a:lnSpc>
                <a:spcPct val="100000"/>
              </a:lnSpc>
              <a:spcBef>
                <a:spcPts val="0"/>
              </a:spcBef>
              <a:spcAft>
                <a:spcPts val="600"/>
              </a:spcAft>
              <a:buNone/>
            </a:pPr>
            <a:r>
              <a:rPr lang="en-US" sz="1800" dirty="0">
                <a:latin typeface="Garamond" panose="02020404030301010803" pitchFamily="18" charset="0"/>
                <a:ea typeface="Times New Roman" panose="02020603050405020304" pitchFamily="18" charset="0"/>
                <a:cs typeface="Arial"/>
              </a:rPr>
              <a:t>In addition to these programmatic imperatives, the Director will play a pivotal role in championing the Laboratory’s emerging scientific initiatives—including efforts in artificial intelligence, quantum science, and microelectronics—which are critical to maintaining and expanding Fermilab’s relevance and impact across the broader scientific and technological landscape.</a:t>
            </a:r>
          </a:p>
          <a:p>
            <a:pPr lvl="1">
              <a:lnSpc>
                <a:spcPct val="100000"/>
              </a:lnSpc>
              <a:spcBef>
                <a:spcPts val="0"/>
              </a:spcBef>
              <a:spcAft>
                <a:spcPts val="1920"/>
              </a:spcAft>
            </a:pPr>
            <a:endParaRPr lang="en-US" sz="1400" b="1" dirty="0">
              <a:latin typeface="Garamond"/>
              <a:cs typeface="Arial"/>
            </a:endParaRPr>
          </a:p>
        </p:txBody>
      </p:sp>
    </p:spTree>
    <p:extLst>
      <p:ext uri="{BB962C8B-B14F-4D97-AF65-F5344CB8AC3E}">
        <p14:creationId xmlns:p14="http://schemas.microsoft.com/office/powerpoint/2010/main" val="1352153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3B77734-C5FA-77C9-55FD-B44FA3714F2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4EB66EF-AB1E-2D90-5205-64EDE2C31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CDEBA572-E384-0CA5-ABFE-0BDC8BC90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8F0E9AC-B695-F274-0549-9C2A678D5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A9106F55-6571-C67C-4E27-DB9C9F878F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6D8C89D6-4D31-533B-F2AE-7AB686B9AF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6F9765C-9A1C-A65B-955C-7C3743D72541}"/>
              </a:ext>
            </a:extLst>
          </p:cNvPr>
          <p:cNvSpPr>
            <a:spLocks noGrp="1"/>
          </p:cNvSpPr>
          <p:nvPr>
            <p:ph type="title"/>
          </p:nvPr>
        </p:nvSpPr>
        <p:spPr>
          <a:xfrm>
            <a:off x="528554" y="278535"/>
            <a:ext cx="9895951" cy="1033669"/>
          </a:xfrm>
        </p:spPr>
        <p:txBody>
          <a:bodyPr>
            <a:normAutofit fontScale="90000"/>
          </a:bodyPr>
          <a:lstStyle/>
          <a:p>
            <a:r>
              <a:rPr lang="en-US" sz="4800" b="1" dirty="0">
                <a:solidFill>
                  <a:srgbClr val="FFFFFF"/>
                </a:solidFill>
                <a:latin typeface="Garamond"/>
              </a:rPr>
              <a:t>DIRECTOR JOB DESCRIPTION (continued) </a:t>
            </a:r>
            <a:endParaRPr lang="en-US" sz="4800" b="1" dirty="0">
              <a:solidFill>
                <a:srgbClr val="FFFFFF"/>
              </a:solidFill>
              <a:latin typeface="Garamond" panose="02020404030301010803" pitchFamily="18" charset="0"/>
            </a:endParaRPr>
          </a:p>
        </p:txBody>
      </p:sp>
      <p:sp>
        <p:nvSpPr>
          <p:cNvPr id="3" name="Content Placeholder 2">
            <a:extLst>
              <a:ext uri="{FF2B5EF4-FFF2-40B4-BE49-F238E27FC236}">
                <a16:creationId xmlns:a16="http://schemas.microsoft.com/office/drawing/2014/main" id="{1419E850-12AB-4C66-A20D-067EC9AE579D}"/>
              </a:ext>
            </a:extLst>
          </p:cNvPr>
          <p:cNvSpPr>
            <a:spLocks noGrp="1"/>
          </p:cNvSpPr>
          <p:nvPr>
            <p:ph idx="1"/>
          </p:nvPr>
        </p:nvSpPr>
        <p:spPr>
          <a:xfrm>
            <a:off x="169030" y="1626073"/>
            <a:ext cx="11663440" cy="4883830"/>
          </a:xfrm>
        </p:spPr>
        <p:txBody>
          <a:bodyPr anchor="ctr">
            <a:noAutofit/>
          </a:bodyPr>
          <a:lstStyle/>
          <a:p>
            <a:pPr marL="0" indent="0" algn="just">
              <a:lnSpc>
                <a:spcPct val="115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The Director will build and maintain strong support for Fermilab’s associated projects and programs from the global scientific community and secure the resources to execute the vision from the Department of Energy and other sponsors. </a:t>
            </a:r>
            <a:r>
              <a:rPr lang="en-US" sz="2000" dirty="0">
                <a:effectLst/>
                <a:latin typeface="Garamond" panose="02020404030301010803" pitchFamily="18" charset="0"/>
                <a:ea typeface="Aptos" panose="020B0004020202020204" pitchFamily="34" charset="0"/>
                <a:cs typeface="Times New Roman" panose="02020603050405020304" pitchFamily="18" charset="0"/>
              </a:rPr>
              <a:t>The Director will also seek to expand Fermilab’s research portfolio into new domains of science and technology in collaboration with other national laboratories and research institutions in the US and abroad. </a:t>
            </a:r>
          </a:p>
          <a:p>
            <a:pPr marL="0" indent="0" algn="just">
              <a:lnSpc>
                <a:spcPct val="115000"/>
              </a:lnSpc>
              <a:spcBef>
                <a:spcPts val="0"/>
              </a:spcBef>
              <a:spcAft>
                <a:spcPts val="600"/>
              </a:spcAft>
              <a:buNone/>
            </a:pPr>
            <a:endParaRPr lang="en-US" sz="800" dirty="0">
              <a:effectLst/>
              <a:latin typeface="Garamond" panose="02020404030301010803" pitchFamily="18" charset="0"/>
              <a:ea typeface="Aptos" panose="020B0004020202020204" pitchFamily="34" charset="0"/>
              <a:cs typeface="Times New Roman" panose="02020603050405020304" pitchFamily="18" charset="0"/>
            </a:endParaRPr>
          </a:p>
          <a:p>
            <a:pPr marL="0" indent="0" algn="just">
              <a:lnSpc>
                <a:spcPct val="115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Because of the scale and breadth of the Fermilab programs, the Director will be expected to cultivate the international participation and resources that will play an increasingly critical role in the future of the Laboratory and its science </a:t>
            </a:r>
            <a:r>
              <a:rPr lang="en-US" sz="2000" dirty="0">
                <a:effectLst/>
                <a:latin typeface="Garamond" panose="02020404030301010803" pitchFamily="18" charset="0"/>
                <a:ea typeface="Aptos" panose="020B0004020202020204" pitchFamily="34" charset="0"/>
                <a:cs typeface="Times New Roman" panose="02020603050405020304" pitchFamily="18" charset="0"/>
              </a:rPr>
              <a:t>while maintaining US research security.</a:t>
            </a:r>
          </a:p>
          <a:p>
            <a:pPr marL="0" indent="0" algn="just">
              <a:lnSpc>
                <a:spcPct val="115000"/>
              </a:lnSpc>
              <a:spcBef>
                <a:spcPts val="0"/>
              </a:spcBef>
              <a:spcAft>
                <a:spcPts val="600"/>
              </a:spcAft>
              <a:buNone/>
            </a:pPr>
            <a:endParaRPr lang="en-US" sz="1100" dirty="0">
              <a:effectLst/>
              <a:latin typeface="Garamond" panose="02020404030301010803" pitchFamily="18" charset="0"/>
              <a:ea typeface="Times New Roman" panose="02020603050405020304" pitchFamily="18" charset="0"/>
              <a:cs typeface="Arial"/>
            </a:endParaRPr>
          </a:p>
          <a:p>
            <a:pPr marL="0" indent="0" algn="just">
              <a:lnSpc>
                <a:spcPct val="100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The Director will be accountable for fostering a positive organizational culture that is conducive to</a:t>
            </a:r>
          </a:p>
          <a:p>
            <a:pPr marL="0" indent="0" algn="just">
              <a:lnSpc>
                <a:spcPct val="100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ground-breaking research and development, driving execution, attracting and retaining an</a:t>
            </a:r>
          </a:p>
          <a:p>
            <a:pPr marL="0" indent="0" algn="just">
              <a:lnSpc>
                <a:spcPct val="100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outstanding and engaged workforce, and delivering results in an environment striving for</a:t>
            </a:r>
          </a:p>
          <a:p>
            <a:pPr marL="0" indent="0" algn="just">
              <a:lnSpc>
                <a:spcPct val="100000"/>
              </a:lnSpc>
              <a:spcBef>
                <a:spcPts val="0"/>
              </a:spcBef>
              <a:spcAft>
                <a:spcPts val="600"/>
              </a:spcAft>
              <a:buNone/>
            </a:pPr>
            <a:r>
              <a:rPr lang="en-US" sz="2000" dirty="0">
                <a:effectLst/>
                <a:latin typeface="Garamond" panose="02020404030301010803" pitchFamily="18" charset="0"/>
                <a:ea typeface="Times New Roman" panose="02020603050405020304" pitchFamily="18" charset="0"/>
                <a:cs typeface="Arial"/>
              </a:rPr>
              <a:t>operational excellence and efficiency.</a:t>
            </a:r>
          </a:p>
        </p:txBody>
      </p:sp>
      <p:pic>
        <p:nvPicPr>
          <p:cNvPr id="4" name="Picture 3" descr="A green text on a black background&#10;&#10;Description automatically generated">
            <a:extLst>
              <a:ext uri="{FF2B5EF4-FFF2-40B4-BE49-F238E27FC236}">
                <a16:creationId xmlns:a16="http://schemas.microsoft.com/office/drawing/2014/main" id="{7B29D127-B501-1F38-8833-001BB4A96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5789" y="6335594"/>
            <a:ext cx="2351931" cy="409747"/>
          </a:xfrm>
          <a:prstGeom prst="rect">
            <a:avLst/>
          </a:prstGeom>
        </p:spPr>
      </p:pic>
    </p:spTree>
    <p:extLst>
      <p:ext uri="{BB962C8B-B14F-4D97-AF65-F5344CB8AC3E}">
        <p14:creationId xmlns:p14="http://schemas.microsoft.com/office/powerpoint/2010/main" val="4069787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AE7E64E-FD65-7203-BC00-D7E14478736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9A8DC8B-C54A-2CF4-27A1-02270E9978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2F245C8-F859-4F8B-9429-9F6CCC3FD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5CCEA16-D1A2-257F-EB04-6BA8FE0B1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9545FC77-85B7-BE53-5746-32E9E08B79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E4637387-48F8-0A8C-9B40-ECDF7E7E63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830C4D0-6399-1375-E810-40465B28EF43}"/>
              </a:ext>
            </a:extLst>
          </p:cNvPr>
          <p:cNvSpPr>
            <a:spLocks noGrp="1"/>
          </p:cNvSpPr>
          <p:nvPr>
            <p:ph type="title"/>
          </p:nvPr>
        </p:nvSpPr>
        <p:spPr>
          <a:xfrm>
            <a:off x="528554" y="278535"/>
            <a:ext cx="11399166" cy="1033669"/>
          </a:xfrm>
        </p:spPr>
        <p:txBody>
          <a:bodyPr>
            <a:normAutofit fontScale="90000"/>
          </a:bodyPr>
          <a:lstStyle/>
          <a:p>
            <a:r>
              <a:rPr lang="en-US" sz="4800" b="1" dirty="0">
                <a:solidFill>
                  <a:srgbClr val="FFFFFF"/>
                </a:solidFill>
                <a:latin typeface="Garamond"/>
              </a:rPr>
              <a:t>DIRECTOR </a:t>
            </a:r>
            <a:br>
              <a:rPr lang="en-US" sz="4800" b="1" dirty="0">
                <a:solidFill>
                  <a:srgbClr val="FFFFFF"/>
                </a:solidFill>
                <a:latin typeface="Garamond"/>
              </a:rPr>
            </a:br>
            <a:r>
              <a:rPr lang="en-US" sz="4800" b="1" dirty="0">
                <a:solidFill>
                  <a:srgbClr val="FFFFFF"/>
                </a:solidFill>
                <a:latin typeface="Garamond"/>
              </a:rPr>
              <a:t>CRITICAL LEADERSHIP CAPABILITIES</a:t>
            </a:r>
            <a:endParaRPr lang="en-US" sz="4800" b="1" dirty="0">
              <a:solidFill>
                <a:srgbClr val="FFFFFF"/>
              </a:solidFill>
              <a:latin typeface="Garamond" panose="02020404030301010803" pitchFamily="18" charset="0"/>
            </a:endParaRPr>
          </a:p>
        </p:txBody>
      </p:sp>
      <p:sp>
        <p:nvSpPr>
          <p:cNvPr id="3" name="Content Placeholder 2">
            <a:extLst>
              <a:ext uri="{FF2B5EF4-FFF2-40B4-BE49-F238E27FC236}">
                <a16:creationId xmlns:a16="http://schemas.microsoft.com/office/drawing/2014/main" id="{B91C9F3A-B35C-4E33-4D52-3E099DAEBACC}"/>
              </a:ext>
            </a:extLst>
          </p:cNvPr>
          <p:cNvSpPr>
            <a:spLocks noGrp="1"/>
          </p:cNvSpPr>
          <p:nvPr>
            <p:ph idx="1"/>
          </p:nvPr>
        </p:nvSpPr>
        <p:spPr>
          <a:xfrm>
            <a:off x="229675" y="1690958"/>
            <a:ext cx="11732645" cy="4883830"/>
          </a:xfrm>
        </p:spPr>
        <p:txBody>
          <a:bodyPr anchor="ctr">
            <a:noAutofit/>
          </a:bodyPr>
          <a:lstStyle/>
          <a:p>
            <a:pPr marL="0" indent="0">
              <a:lnSpc>
                <a:spcPct val="115000"/>
              </a:lnSpc>
              <a:spcBef>
                <a:spcPts val="0"/>
              </a:spcBef>
              <a:spcAft>
                <a:spcPts val="600"/>
              </a:spcAft>
              <a:buNone/>
            </a:pPr>
            <a:r>
              <a:rPr lang="en-US" sz="1600" b="1" dirty="0">
                <a:effectLst/>
                <a:latin typeface="Garamond" panose="02020404030301010803" pitchFamily="18" charset="0"/>
                <a:ea typeface="Times New Roman" panose="02020603050405020304" pitchFamily="18" charset="0"/>
                <a:cs typeface="Arial"/>
              </a:rPr>
              <a:t>Visionary and Impactful Leadership</a:t>
            </a:r>
          </a:p>
          <a:p>
            <a:pPr marL="0" indent="0">
              <a:lnSpc>
                <a:spcPct val="115000"/>
              </a:lnSpc>
              <a:spcBef>
                <a:spcPts val="0"/>
              </a:spcBef>
              <a:spcAft>
                <a:spcPts val="600"/>
              </a:spcAft>
              <a:buNone/>
            </a:pPr>
            <a:r>
              <a:rPr lang="en-US" sz="1400" dirty="0">
                <a:effectLst/>
                <a:latin typeface="Garamond" panose="02020404030301010803" pitchFamily="18" charset="0"/>
                <a:ea typeface="Times New Roman" panose="02020603050405020304" pitchFamily="18" charset="0"/>
                <a:cs typeface="Arial"/>
              </a:rPr>
              <a:t>The ability to conceive a compelling future-oriented vision for Fermilab, focused on enduring impact, and effectively communicate it to the laboratory’s multiple internal and external stakeholders; The ability to motivate, unify and engage these stakeholders around a shared purpose and mission, and to exercise strategic thinking, empathy, and effective communication, foster a culture of innovation and excellence in science and operations that aligns with the envisioned future.</a:t>
            </a:r>
            <a:endParaRPr lang="en-US" sz="900" b="1" dirty="0">
              <a:effectLst/>
              <a:latin typeface="Garamond" panose="02020404030301010803" pitchFamily="18" charset="0"/>
              <a:ea typeface="Times New Roman" panose="02020603050405020304" pitchFamily="18" charset="0"/>
              <a:cs typeface="Arial"/>
            </a:endParaRPr>
          </a:p>
          <a:p>
            <a:pPr marL="0" indent="0">
              <a:lnSpc>
                <a:spcPct val="115000"/>
              </a:lnSpc>
              <a:spcBef>
                <a:spcPts val="0"/>
              </a:spcBef>
              <a:spcAft>
                <a:spcPts val="600"/>
              </a:spcAft>
              <a:buNone/>
            </a:pPr>
            <a:r>
              <a:rPr lang="en-US" sz="1600" b="1" dirty="0">
                <a:effectLst/>
                <a:latin typeface="Garamond" panose="02020404030301010803" pitchFamily="18" charset="0"/>
                <a:ea typeface="Times New Roman" panose="02020603050405020304" pitchFamily="18" charset="0"/>
                <a:cs typeface="Arial"/>
              </a:rPr>
              <a:t>Execution and Driving Results</a:t>
            </a:r>
          </a:p>
          <a:p>
            <a:pPr marL="0" indent="0">
              <a:lnSpc>
                <a:spcPct val="115000"/>
              </a:lnSpc>
              <a:spcBef>
                <a:spcPts val="0"/>
              </a:spcBef>
              <a:spcAft>
                <a:spcPts val="600"/>
              </a:spcAft>
              <a:buNone/>
            </a:pPr>
            <a:r>
              <a:rPr lang="en-US" sz="1400" dirty="0">
                <a:effectLst/>
                <a:latin typeface="Garamond" panose="02020404030301010803" pitchFamily="18" charset="0"/>
                <a:ea typeface="Times New Roman" panose="02020603050405020304" pitchFamily="18" charset="0"/>
                <a:cs typeface="Arial"/>
              </a:rPr>
              <a:t>The ability to translate plans and strategies into tangible actions, in which goals are achieved within budgetary and fundraising considerations.  This includes planning, organizing, and motivating the internal and external stakeholders to effectively execute the mission, while also assessing progress, adapting to challenges, identifying areas for improvement and ensuring accountability for progress.  The ability to define the desired outcome, identify key actions, allocate resources effectively to achieve goals, monitor progress and drive continuous improvement. The ability to bring highly impactful, complex, and visible projects to fruition and to advance the field of high energy and particle physics, emerging scientific initiatives and institutional partnerships.</a:t>
            </a:r>
          </a:p>
          <a:p>
            <a:pPr marL="0" indent="0">
              <a:lnSpc>
                <a:spcPct val="115000"/>
              </a:lnSpc>
              <a:spcBef>
                <a:spcPts val="0"/>
              </a:spcBef>
              <a:spcAft>
                <a:spcPts val="600"/>
              </a:spcAft>
              <a:buNone/>
            </a:pPr>
            <a:r>
              <a:rPr lang="en-US" sz="1600" b="1" dirty="0">
                <a:effectLst/>
                <a:latin typeface="Garamond" panose="02020404030301010803" pitchFamily="18" charset="0"/>
                <a:ea typeface="Times New Roman" panose="02020603050405020304" pitchFamily="18" charset="0"/>
                <a:cs typeface="Arial"/>
              </a:rPr>
              <a:t>Adaptability, Resilience &amp; Change Management </a:t>
            </a:r>
          </a:p>
          <a:p>
            <a:pPr marL="0" indent="0">
              <a:lnSpc>
                <a:spcPct val="115000"/>
              </a:lnSpc>
              <a:spcBef>
                <a:spcPts val="0"/>
              </a:spcBef>
              <a:spcAft>
                <a:spcPts val="600"/>
              </a:spcAft>
              <a:buNone/>
            </a:pPr>
            <a:r>
              <a:rPr lang="en-US" sz="1400" dirty="0">
                <a:effectLst/>
                <a:latin typeface="Garamond" panose="02020404030301010803" pitchFamily="18" charset="0"/>
                <a:ea typeface="Times New Roman" panose="02020603050405020304" pitchFamily="18" charset="0"/>
                <a:cs typeface="Arial"/>
              </a:rPr>
              <a:t>The ability to exercise adaptability, resilience and change management to help the laboratory team and stakeholders navigate uncertainty, embrace transformation, and successfully execute the laboratory’s mission through transitions. </a:t>
            </a:r>
          </a:p>
          <a:p>
            <a:pPr marL="0" indent="0">
              <a:lnSpc>
                <a:spcPct val="115000"/>
              </a:lnSpc>
              <a:spcBef>
                <a:spcPts val="0"/>
              </a:spcBef>
              <a:spcAft>
                <a:spcPts val="600"/>
              </a:spcAft>
              <a:buNone/>
            </a:pPr>
            <a:r>
              <a:rPr lang="en-US" sz="1600" b="1" dirty="0">
                <a:effectLst/>
                <a:latin typeface="Garamond" panose="02020404030301010803" pitchFamily="18" charset="0"/>
                <a:ea typeface="Times New Roman" panose="02020603050405020304" pitchFamily="18" charset="0"/>
                <a:cs typeface="Arial"/>
              </a:rPr>
              <a:t>Decision-making</a:t>
            </a:r>
          </a:p>
          <a:p>
            <a:pPr marL="0" indent="0">
              <a:lnSpc>
                <a:spcPct val="115000"/>
              </a:lnSpc>
              <a:spcBef>
                <a:spcPts val="0"/>
              </a:spcBef>
              <a:spcAft>
                <a:spcPts val="600"/>
              </a:spcAft>
              <a:buNone/>
            </a:pPr>
            <a:r>
              <a:rPr lang="en-US" sz="1400" dirty="0">
                <a:effectLst/>
                <a:latin typeface="Garamond" panose="02020404030301010803" pitchFamily="18" charset="0"/>
                <a:ea typeface="Times New Roman" panose="02020603050405020304" pitchFamily="18" charset="0"/>
                <a:cs typeface="Arial"/>
              </a:rPr>
              <a:t>The ability to exercise effective decision-making, by selecting the best course of action from available options, including the methodology to identify the problem, gathering information, evaluate options, and then making a timely choice, considering potential consequences and risks. The ability to communicate decisions clearly and considering the impact on the team, the organization and stakeholders. The ability to learn from experience and change course, if necessary</a:t>
            </a:r>
            <a:r>
              <a:rPr lang="en-US" sz="1200" dirty="0">
                <a:effectLst/>
                <a:latin typeface="Garamond" panose="02020404030301010803" pitchFamily="18" charset="0"/>
                <a:ea typeface="Times New Roman" panose="02020603050405020304" pitchFamily="18" charset="0"/>
                <a:cs typeface="Arial"/>
              </a:rPr>
              <a:t>.</a:t>
            </a:r>
          </a:p>
          <a:p>
            <a:pPr marL="0" indent="0">
              <a:lnSpc>
                <a:spcPct val="115000"/>
              </a:lnSpc>
              <a:spcBef>
                <a:spcPts val="0"/>
              </a:spcBef>
              <a:spcAft>
                <a:spcPts val="600"/>
              </a:spcAft>
              <a:buNone/>
            </a:pPr>
            <a:endParaRPr lang="en-US" sz="1400" b="1" dirty="0">
              <a:effectLst/>
              <a:latin typeface="Garamond" panose="02020404030301010803" pitchFamily="18" charset="0"/>
              <a:ea typeface="Times New Roman" panose="02020603050405020304" pitchFamily="18" charset="0"/>
              <a:cs typeface="Arial"/>
            </a:endParaRPr>
          </a:p>
        </p:txBody>
      </p:sp>
      <p:pic>
        <p:nvPicPr>
          <p:cNvPr id="4" name="Picture 3" descr="A green text on a black background&#10;&#10;Description automatically generated">
            <a:extLst>
              <a:ext uri="{FF2B5EF4-FFF2-40B4-BE49-F238E27FC236}">
                <a16:creationId xmlns:a16="http://schemas.microsoft.com/office/drawing/2014/main" id="{AA3690E2-F6BC-1D95-0DC6-64D7E6C0C4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7714" y="6369915"/>
            <a:ext cx="2351931" cy="409747"/>
          </a:xfrm>
          <a:prstGeom prst="rect">
            <a:avLst/>
          </a:prstGeom>
        </p:spPr>
      </p:pic>
    </p:spTree>
    <p:extLst>
      <p:ext uri="{BB962C8B-B14F-4D97-AF65-F5344CB8AC3E}">
        <p14:creationId xmlns:p14="http://schemas.microsoft.com/office/powerpoint/2010/main" val="3052706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240CEE-0583-5C07-6EF4-447389F2485F}"/>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04704C7-D0E5-C9CF-BE84-6432C03E2E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B675E10A-CF94-57E3-18DE-6AED141AC5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592FDD3-66B9-6A6F-2DEB-4AAD1A5E3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1CCA601F-2B73-0522-6ECD-B75809E972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C646F9C-F550-E334-DCAE-02BD5E04D6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9CBA2D-7BF2-FA27-1CC5-918BF9709B25}"/>
              </a:ext>
            </a:extLst>
          </p:cNvPr>
          <p:cNvSpPr>
            <a:spLocks noGrp="1"/>
          </p:cNvSpPr>
          <p:nvPr>
            <p:ph type="title"/>
          </p:nvPr>
        </p:nvSpPr>
        <p:spPr>
          <a:xfrm>
            <a:off x="459346" y="278535"/>
            <a:ext cx="9895951" cy="1033669"/>
          </a:xfrm>
        </p:spPr>
        <p:txBody>
          <a:bodyPr>
            <a:normAutofit/>
          </a:bodyPr>
          <a:lstStyle/>
          <a:p>
            <a:r>
              <a:rPr lang="en-US" sz="4800" b="1" dirty="0">
                <a:solidFill>
                  <a:srgbClr val="FFFFFF"/>
                </a:solidFill>
                <a:latin typeface="Garamond" panose="02020404030301010803" pitchFamily="18" charset="0"/>
              </a:rPr>
              <a:t>CHARGE TO COMMITTEE</a:t>
            </a:r>
          </a:p>
        </p:txBody>
      </p:sp>
      <p:pic>
        <p:nvPicPr>
          <p:cNvPr id="4" name="Picture 3" descr="A green text on a black background&#10;&#10;Description automatically generated">
            <a:extLst>
              <a:ext uri="{FF2B5EF4-FFF2-40B4-BE49-F238E27FC236}">
                <a16:creationId xmlns:a16="http://schemas.microsoft.com/office/drawing/2014/main" id="{FF005CBA-3D16-0149-28ED-65A07B0E46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0053" y="6295116"/>
            <a:ext cx="2351931" cy="409747"/>
          </a:xfrm>
          <a:prstGeom prst="rect">
            <a:avLst/>
          </a:prstGeom>
        </p:spPr>
      </p:pic>
      <p:sp>
        <p:nvSpPr>
          <p:cNvPr id="9" name="Content Placeholder 2">
            <a:extLst>
              <a:ext uri="{FF2B5EF4-FFF2-40B4-BE49-F238E27FC236}">
                <a16:creationId xmlns:a16="http://schemas.microsoft.com/office/drawing/2014/main" id="{6411B575-EE26-5865-3F98-5481091CEA3C}"/>
              </a:ext>
            </a:extLst>
          </p:cNvPr>
          <p:cNvSpPr>
            <a:spLocks noGrp="1"/>
          </p:cNvSpPr>
          <p:nvPr>
            <p:ph idx="1"/>
          </p:nvPr>
        </p:nvSpPr>
        <p:spPr>
          <a:xfrm>
            <a:off x="384463" y="1778123"/>
            <a:ext cx="11436057" cy="4793876"/>
          </a:xfrm>
        </p:spPr>
        <p:txBody>
          <a:bodyPr vert="horz" wrap="square" lIns="91440" tIns="45720" rIns="91440" bIns="45720" rtlCol="0" anchor="ctr">
            <a:spAutoFit/>
          </a:bodyPr>
          <a:lstStyle/>
          <a:p>
            <a:pPr marL="0" marR="0" lvl="0" indent="0" algn="l" defTabSz="914400" rtl="0" eaLnBrk="1" fontAlgn="auto" latinLnBrk="0" hangingPunct="1">
              <a:lnSpc>
                <a:spcPct val="115000"/>
              </a:lnSpc>
              <a:spcBef>
                <a:spcPts val="0"/>
              </a:spcBef>
              <a:spcAft>
                <a:spcPts val="600"/>
              </a:spcAft>
              <a:buClrTx/>
              <a:buSzTx/>
              <a:buFont typeface="Arial" panose="020B0604020202020204" pitchFamily="34" charset="0"/>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Arial"/>
              </a:rPr>
              <a:t>The ideal candidate will be exceptional in seven primary categories: </a:t>
            </a:r>
            <a:endParaRPr kumimoji="0" lang="en-US" sz="14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Arial"/>
            </a:endParaRPr>
          </a:p>
          <a:p>
            <a:pPr marL="342900" marR="0" lvl="0" indent="-342900" algn="just" defTabSz="914400" rtl="0" eaLnBrk="1" fontAlgn="auto" latinLnBrk="0" hangingPunct="1">
              <a:lnSpc>
                <a:spcPct val="110000"/>
              </a:lnSpc>
              <a:spcBef>
                <a:spcPts val="300"/>
              </a:spcBef>
              <a:spcAft>
                <a:spcPts val="300"/>
              </a:spcAft>
              <a:buClrTx/>
              <a:buSzTx/>
              <a:buFont typeface="+mj-lt"/>
              <a:buAutoNum type="arabicPeriod"/>
              <a:tabLst>
                <a:tab pos="228600" algn="l"/>
              </a:tabLst>
              <a:defRPr/>
            </a:pP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have a record of visionary leadership, strategic thinking and planning, and leadership experience and accomplishments, particularly in a DOE National Laboratory or other complex research setting.</a:t>
            </a:r>
          </a:p>
          <a:p>
            <a:pPr marL="342900" marR="0" lvl="0" indent="-342900" algn="just" defTabSz="914400" rtl="0" eaLnBrk="1" fontAlgn="auto" latinLnBrk="0" hangingPunct="1">
              <a:lnSpc>
                <a:spcPct val="110000"/>
              </a:lnSpc>
              <a:spcBef>
                <a:spcPts val="300"/>
              </a:spcBef>
              <a:spcAft>
                <a:spcPts val="300"/>
              </a:spcAft>
              <a:buClrTx/>
              <a:buSzTx/>
              <a:buFont typeface="+mj-lt"/>
              <a:buAutoNum type="arabicPeriod"/>
              <a:tabLst>
                <a:tab pos="228600" algn="l"/>
              </a:tabLst>
              <a:defRPr/>
            </a:pP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be recognized for scientific excellence through a demonstrated track record of scientific achievement, international collaboration and strong credentials, and will have the skills and attributes to represent and serve as voice of the global High Energy </a:t>
            </a:r>
            <a:r>
              <a:rPr kumimoji="0" lang="en-US" sz="1400" b="0" i="0" u="none" strike="noStrike" kern="1400" cap="none" spc="0" normalizeH="0" baseline="0" noProof="0" dirty="0">
                <a:ln>
                  <a:noFill/>
                </a:ln>
                <a:effectLst/>
                <a:uLnTx/>
                <a:uFillTx/>
                <a:latin typeface="Garamond" panose="02020404030301010803" pitchFamily="18" charset="0"/>
                <a:ea typeface="Times New Roman" panose="02020603050405020304" pitchFamily="18" charset="0"/>
                <a:cs typeface="Times New Roman" panose="02020603050405020304" pitchFamily="18" charset="0"/>
              </a:rPr>
              <a:t>and Particle </a:t>
            </a: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Physics field, as well as to serve as a champion of the laboratory’s emerging science initiatives.</a:t>
            </a:r>
          </a:p>
          <a:p>
            <a:pPr marL="342900" marR="0" lvl="0" indent="-342900" algn="just" defTabSz="914400" rtl="0" eaLnBrk="1" fontAlgn="auto" latinLnBrk="0" hangingPunct="1">
              <a:lnSpc>
                <a:spcPct val="110000"/>
              </a:lnSpc>
              <a:spcBef>
                <a:spcPts val="300"/>
              </a:spcBef>
              <a:spcAft>
                <a:spcPts val="300"/>
              </a:spcAft>
              <a:buClrTx/>
              <a:buSzTx/>
              <a:buFont typeface="+mj-lt"/>
              <a:buAutoNum type="arabicPeriod"/>
              <a:tabLst>
                <a:tab pos="228600" algn="l"/>
              </a:tabLst>
              <a:defRPr/>
            </a:pP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have a strong working knowledge of DOE missions, priorities, organizations and programs.</a:t>
            </a:r>
          </a:p>
          <a:p>
            <a:pPr marL="342900" marR="0" lvl="0" indent="-342900" algn="just" defTabSz="914400" rtl="0" eaLnBrk="1" fontAlgn="auto" latinLnBrk="0" hangingPunct="1">
              <a:lnSpc>
                <a:spcPct val="110000"/>
              </a:lnSpc>
              <a:spcBef>
                <a:spcPts val="300"/>
              </a:spcBef>
              <a:spcAft>
                <a:spcPts val="300"/>
              </a:spcAft>
              <a:buClrTx/>
              <a:buSzTx/>
              <a:buFont typeface="+mj-lt"/>
              <a:buAutoNum type="arabicPeriod"/>
              <a:tabLst>
                <a:tab pos="228600" algn="l"/>
              </a:tabLst>
              <a:defRPr/>
            </a:pP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a:t>
            </a:r>
            <a:r>
              <a:rPr kumimoji="0" lang="en-US" sz="1400" b="0" i="0" u="none" strike="noStrike" kern="1400" cap="none" spc="0" normalizeH="0" baseline="0" noProof="0" dirty="0">
                <a:ln>
                  <a:noFill/>
                </a:ln>
                <a:effectLst/>
                <a:uLnTx/>
                <a:uFillTx/>
                <a:latin typeface="Garamond" panose="02020404030301010803" pitchFamily="18" charset="0"/>
                <a:ea typeface="Times New Roman" panose="02020603050405020304" pitchFamily="18" charset="0"/>
                <a:cs typeface="Times New Roman" panose="02020603050405020304" pitchFamily="18" charset="0"/>
              </a:rPr>
              <a:t>will have a record of successfully delivering large science programs, and will demonstrate </a:t>
            </a: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ability to lead a large, complex organization with multiple stakeholders and </a:t>
            </a:r>
            <a:r>
              <a:rPr kumimoji="0" lang="en-US" sz="1400" b="0" i="0" u="none" strike="noStrike" kern="1400" cap="none" spc="0" normalizeH="0" baseline="0" noProof="0" dirty="0">
                <a:ln>
                  <a:noFill/>
                </a:ln>
                <a:solidFill>
                  <a:srgbClr val="0070C0"/>
                </a:solidFill>
                <a:effectLst/>
                <a:uLnTx/>
                <a:uFillTx/>
                <a:latin typeface="Garamond" panose="02020404030301010803" pitchFamily="18" charset="0"/>
                <a:ea typeface="Times New Roman" panose="02020603050405020304" pitchFamily="18" charset="0"/>
                <a:cs typeface="Times New Roman" panose="02020603050405020304" pitchFamily="18" charset="0"/>
              </a:rPr>
              <a:t>significant operational and financial complexity</a:t>
            </a: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  </a:t>
            </a:r>
            <a:r>
              <a:rPr kumimoji="0" lang="en-US" sz="1400" b="0" i="0" u="none" strike="noStrike" kern="1400" cap="none" spc="0" normalizeH="0" baseline="0" noProof="0" dirty="0">
                <a:ln>
                  <a:noFill/>
                </a:ln>
                <a:solidFill>
                  <a:srgbClr val="0070C0"/>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also reflect the ability to integrate, align and balance operational and scientific objectives and initiatives. </a:t>
            </a:r>
          </a:p>
          <a:p>
            <a:pPr marL="342900" marR="0" lvl="0" indent="-342900" algn="just" defTabSz="914400" rtl="0" eaLnBrk="1" fontAlgn="auto" latinLnBrk="0" hangingPunct="1">
              <a:lnSpc>
                <a:spcPct val="110000"/>
              </a:lnSpc>
              <a:spcBef>
                <a:spcPts val="300"/>
              </a:spcBef>
              <a:spcAft>
                <a:spcPts val="300"/>
              </a:spcAft>
              <a:buClrTx/>
              <a:buSzTx/>
              <a:buFont typeface="+mj-lt"/>
              <a:buAutoNum type="arabicPeriod"/>
              <a:tabLst>
                <a:tab pos="228600" algn="l"/>
              </a:tabLst>
              <a:defRPr/>
            </a:pP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possess the skills necessary to communicate directly and effectively with multiple constituencies, including the Department of Energy, other appropriate federal, state and global funding agencies, business and industry, university and research groups, the media, elected officials and their staffs in Washington, D.C., the States of Illinois and South Dakota, and the Midwest region.  </a:t>
            </a:r>
            <a:r>
              <a:rPr kumimoji="0" lang="en-US" sz="1400" b="0" i="0" u="none" strike="noStrike" kern="1400" cap="none" spc="0" normalizeH="0" baseline="0" noProof="0" dirty="0">
                <a:ln>
                  <a:noFill/>
                </a:ln>
                <a:effectLst/>
                <a:uLnTx/>
                <a:uFillTx/>
                <a:latin typeface="Garamond" panose="02020404030301010803" pitchFamily="18" charset="0"/>
                <a:ea typeface="Times New Roman" panose="02020603050405020304" pitchFamily="18" charset="0"/>
                <a:cs typeface="Times New Roman" panose="02020603050405020304" pitchFamily="18" charset="0"/>
              </a:rPr>
              <a:t>The candidate will also </a:t>
            </a: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have the skills to cultivate vibrant and productive collaborations with Fermilab’s multiple international partners. </a:t>
            </a:r>
          </a:p>
          <a:p>
            <a:pPr marL="342900" marR="949960" lvl="0" indent="-342900" algn="just" defTabSz="914400" rtl="0" eaLnBrk="1" fontAlgn="auto" latinLnBrk="0" hangingPunct="1">
              <a:lnSpc>
                <a:spcPct val="115000"/>
              </a:lnSpc>
              <a:spcBef>
                <a:spcPts val="290"/>
              </a:spcBef>
              <a:spcAft>
                <a:spcPts val="800"/>
              </a:spcAft>
              <a:buClrTx/>
              <a:buSzTx/>
              <a:buFont typeface="+mj-lt"/>
              <a:buAutoNum type="arabicPeriod"/>
              <a:tabLst>
                <a:tab pos="228600" algn="l"/>
                <a:tab pos="959485" algn="l"/>
              </a:tabLst>
              <a:defRPr/>
            </a:pP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The candidate </a:t>
            </a:r>
            <a:r>
              <a:rPr kumimoji="0" lang="en-US" sz="1400" b="0" i="0" u="none" strike="noStrike" kern="14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cs typeface="Times New Roman" panose="02020603050405020304" pitchFamily="18" charset="0"/>
              </a:rPr>
              <a:t>will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also have a demonstrated track record of attracting, motivating, and retaining world-class </a:t>
            </a:r>
            <a:r>
              <a:rPr kumimoji="0" lang="en-US" sz="1400" b="0" i="0" u="none" strike="noStrike" kern="100" cap="none" spc="0" normalizeH="0" baseline="0" noProof="0" dirty="0">
                <a:ln>
                  <a:noFill/>
                </a:ln>
                <a:solidFill>
                  <a:srgbClr val="0070C0"/>
                </a:solidFill>
                <a:effectLst/>
                <a:uLnTx/>
                <a:uFillTx/>
                <a:latin typeface="Garamond" panose="02020404030301010803" pitchFamily="18" charset="0"/>
                <a:ea typeface="Aptos" panose="020B0004020202020204" pitchFamily="34" charset="0"/>
                <a:cs typeface="Times New Roman" panose="02020603050405020304" pitchFamily="18" charset="0"/>
              </a:rPr>
              <a:t>scientific and operational</a:t>
            </a:r>
            <a:r>
              <a:rPr kumimoji="0" lang="en-US" sz="1400" b="0" i="0" u="none" strike="noStrike" kern="100" cap="none" spc="-20" normalizeH="0" baseline="0" noProof="0" dirty="0">
                <a:ln>
                  <a:noFill/>
                </a:ln>
                <a:solidFill>
                  <a:srgbClr val="0070C0"/>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srgbClr val="0070C0"/>
                </a:solidFill>
                <a:effectLst/>
                <a:uLnTx/>
                <a:uFillTx/>
                <a:latin typeface="Garamond" panose="02020404030301010803" pitchFamily="18" charset="0"/>
                <a:ea typeface="Aptos" panose="020B0004020202020204" pitchFamily="34" charset="0"/>
                <a:cs typeface="Times New Roman" panose="02020603050405020304" pitchFamily="18" charset="0"/>
              </a:rPr>
              <a:t>talent</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a:t>
            </a:r>
            <a:r>
              <a:rPr kumimoji="0" lang="en-US" sz="1400" b="0" i="0" u="none" strike="noStrike" kern="100" cap="none" spc="-1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building</a:t>
            </a:r>
            <a:r>
              <a:rPr kumimoji="0" lang="en-US" sz="1400" b="0" i="0" u="none" strike="noStrike" kern="100" cap="none" spc="-3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a productive</a:t>
            </a:r>
            <a:r>
              <a:rPr kumimoji="0" lang="en-US" sz="1400" b="0" i="0" u="none" strike="noStrike" kern="100" cap="none" spc="-2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organizational</a:t>
            </a:r>
            <a:r>
              <a:rPr kumimoji="0" lang="en-US" sz="1400" b="0" i="0" u="none" strike="noStrike" kern="100" cap="none" spc="-2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culture,</a:t>
            </a:r>
            <a:r>
              <a:rPr kumimoji="0" lang="en-US" sz="1400" b="0" i="0" u="none" strike="noStrike" kern="100" cap="none" spc="-2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and</a:t>
            </a:r>
            <a:r>
              <a:rPr kumimoji="0" lang="en-US" sz="1400" b="0" i="0" u="none" strike="noStrike" kern="100" cap="none" spc="-25"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developing</a:t>
            </a:r>
            <a:r>
              <a:rPr kumimoji="0" lang="en-US" sz="1400" b="0" i="0" u="none" strike="noStrike" kern="100" cap="none" spc="-3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future</a:t>
            </a:r>
            <a:r>
              <a:rPr kumimoji="0" lang="en-US" sz="1400" b="0" i="0" u="none" strike="noStrike" kern="100" cap="none" spc="-2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 </a:t>
            </a:r>
            <a:r>
              <a:rPr kumimoji="0" lang="en-US" sz="1400" b="0" i="0" u="none" strike="noStrike" kern="1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scientific and technical leaders.</a:t>
            </a:r>
          </a:p>
          <a:p>
            <a:pPr marL="342900" marR="949960" lvl="0" indent="-342900" algn="just" defTabSz="914400" rtl="0" eaLnBrk="1" fontAlgn="auto" latinLnBrk="0" hangingPunct="1">
              <a:lnSpc>
                <a:spcPct val="115000"/>
              </a:lnSpc>
              <a:spcBef>
                <a:spcPts val="290"/>
              </a:spcBef>
              <a:spcAft>
                <a:spcPts val="800"/>
              </a:spcAft>
              <a:buClrTx/>
              <a:buSzTx/>
              <a:buFont typeface="+mj-lt"/>
              <a:buAutoNum type="arabicPeriod"/>
              <a:tabLst>
                <a:tab pos="228600" algn="l"/>
                <a:tab pos="959485" algn="l"/>
              </a:tabLst>
              <a:defRPr/>
            </a:pPr>
            <a:r>
              <a:rPr kumimoji="0" lang="en-US" sz="1400" b="0" i="0" u="none" strike="noStrike" kern="1200" cap="none" spc="0" normalizeH="0" baseline="0" noProof="0" dirty="0">
                <a:ln>
                  <a:noFill/>
                </a:ln>
                <a:solidFill>
                  <a:prstClr val="black"/>
                </a:solidFill>
                <a:effectLst/>
                <a:uLnTx/>
                <a:uFillTx/>
                <a:latin typeface="Garamond" panose="02020404030301010803" pitchFamily="18" charset="0"/>
                <a:ea typeface="Aptos" panose="020B0004020202020204" pitchFamily="34" charset="0"/>
                <a:cs typeface="Times New Roman" panose="02020603050405020304" pitchFamily="18" charset="0"/>
              </a:rPr>
              <a:t>The candidate will have the ability and willingness to hold a DOE security clearance. </a:t>
            </a:r>
            <a:endParaRPr kumimoji="0" lang="en-US" sz="1400" b="1" i="1" u="none" strike="noStrike" kern="1200" cap="none" spc="0" normalizeH="0" baseline="0" noProof="0" dirty="0">
              <a:ln>
                <a:noFill/>
              </a:ln>
              <a:solidFill>
                <a:srgbClr val="FF0000"/>
              </a:solidFill>
              <a:effectLst/>
              <a:uLnTx/>
              <a:uFillTx/>
              <a:latin typeface="Garamond" panose="02020404030301010803"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298689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5C0B05C-3F55-4CA2-A9CE-F695DF246A10}"/>
              </a:ext>
            </a:extLst>
          </p:cNvPr>
          <p:cNvSpPr>
            <a:spLocks noGrp="1"/>
          </p:cNvSpPr>
          <p:nvPr>
            <p:ph type="title"/>
          </p:nvPr>
        </p:nvSpPr>
        <p:spPr>
          <a:xfrm>
            <a:off x="585787" y="270766"/>
            <a:ext cx="9895951" cy="1033669"/>
          </a:xfrm>
        </p:spPr>
        <p:txBody>
          <a:bodyPr>
            <a:normAutofit fontScale="90000"/>
          </a:bodyPr>
          <a:lstStyle/>
          <a:p>
            <a:r>
              <a:rPr lang="en-US" sz="3600" b="1" dirty="0">
                <a:solidFill>
                  <a:srgbClr val="FFFFFF"/>
                </a:solidFill>
                <a:latin typeface="Garamond" panose="02020404030301010803" pitchFamily="18" charset="0"/>
              </a:rPr>
              <a:t>SEARCH COMMITTEE STEERING COMMITTEE</a:t>
            </a:r>
          </a:p>
        </p:txBody>
      </p:sp>
      <p:sp>
        <p:nvSpPr>
          <p:cNvPr id="3" name="Content Placeholder 2">
            <a:extLst>
              <a:ext uri="{FF2B5EF4-FFF2-40B4-BE49-F238E27FC236}">
                <a16:creationId xmlns:a16="http://schemas.microsoft.com/office/drawing/2014/main" id="{5BAEC54C-2E19-4957-8AC8-85EBFB8E22DD}"/>
              </a:ext>
            </a:extLst>
          </p:cNvPr>
          <p:cNvSpPr>
            <a:spLocks noGrp="1"/>
          </p:cNvSpPr>
          <p:nvPr>
            <p:ph idx="1"/>
          </p:nvPr>
        </p:nvSpPr>
        <p:spPr>
          <a:xfrm>
            <a:off x="261937" y="1776761"/>
            <a:ext cx="11368088" cy="4518355"/>
          </a:xfrm>
        </p:spPr>
        <p:txBody>
          <a:bodyPr anchor="ctr">
            <a:normAutofit fontScale="92500" lnSpcReduction="20000"/>
          </a:bodyPr>
          <a:lstStyle/>
          <a:p>
            <a:pPr marL="0" indent="0">
              <a:lnSpc>
                <a:spcPct val="100000"/>
              </a:lnSpc>
              <a:spcBef>
                <a:spcPts val="0"/>
              </a:spcBef>
              <a:buNone/>
            </a:pPr>
            <a:r>
              <a:rPr lang="en-US" sz="1800" b="1" u="sng" dirty="0">
                <a:solidFill>
                  <a:schemeClr val="accent1">
                    <a:lumMod val="75000"/>
                  </a:schemeClr>
                </a:solidFill>
                <a:latin typeface="Garamond"/>
                <a:ea typeface="+mn-lt"/>
                <a:cs typeface="+mn-lt"/>
              </a:rPr>
              <a:t>Committee Leadership</a:t>
            </a:r>
          </a:p>
          <a:p>
            <a:pPr marL="0" indent="0">
              <a:lnSpc>
                <a:spcPct val="100000"/>
              </a:lnSpc>
              <a:spcBef>
                <a:spcPts val="0"/>
              </a:spcBef>
              <a:buNone/>
            </a:pPr>
            <a:endParaRPr lang="en-US" sz="1800" dirty="0">
              <a:latin typeface="Garamond"/>
              <a:ea typeface="+mn-lt"/>
              <a:cs typeface="+mn-lt"/>
            </a:endParaRPr>
          </a:p>
          <a:p>
            <a:pPr>
              <a:lnSpc>
                <a:spcPct val="100000"/>
              </a:lnSpc>
              <a:spcBef>
                <a:spcPts val="0"/>
              </a:spcBef>
              <a:buFont typeface="Arial"/>
              <a:buChar char="•"/>
            </a:pPr>
            <a:r>
              <a:rPr lang="en-US" sz="1800" b="1" dirty="0">
                <a:latin typeface="Garamond" panose="02020404030301010803" pitchFamily="18" charset="0"/>
                <a:ea typeface="+mn-lt"/>
                <a:cs typeface="+mn-lt"/>
              </a:rPr>
              <a:t>Paul Kearns </a:t>
            </a:r>
            <a:r>
              <a:rPr lang="en-US" sz="1800" dirty="0">
                <a:latin typeface="Garamond" panose="02020404030301010803" pitchFamily="18" charset="0"/>
                <a:ea typeface="+mn-lt"/>
                <a:cs typeface="+mn-lt"/>
              </a:rPr>
              <a:t>- (</a:t>
            </a:r>
            <a:r>
              <a:rPr lang="en-US" sz="1800" i="1" dirty="0">
                <a:latin typeface="Garamond" panose="02020404030301010803" pitchFamily="18" charset="0"/>
                <a:ea typeface="+mn-lt"/>
                <a:cs typeface="+mn-lt"/>
              </a:rPr>
              <a:t>Chair)</a:t>
            </a:r>
            <a:r>
              <a:rPr lang="en-US" sz="1800" dirty="0">
                <a:latin typeface="Garamond" panose="02020404030301010803" pitchFamily="18" charset="0"/>
                <a:ea typeface="+mn-lt"/>
                <a:cs typeface="+mn-lt"/>
              </a:rPr>
              <a:t>; Laboratory Director, Argonne National Laboratory</a:t>
            </a:r>
          </a:p>
          <a:p>
            <a:pPr>
              <a:lnSpc>
                <a:spcPct val="100000"/>
              </a:lnSpc>
              <a:spcBef>
                <a:spcPts val="0"/>
              </a:spcBef>
              <a:buFont typeface="Arial"/>
              <a:buChar char="•"/>
            </a:pPr>
            <a:r>
              <a:rPr lang="en-US" sz="1800" b="1" dirty="0">
                <a:latin typeface="Garamond" panose="02020404030301010803" pitchFamily="18" charset="0"/>
                <a:ea typeface="+mn-lt"/>
                <a:cs typeface="+mn-lt"/>
              </a:rPr>
              <a:t>Mark Thomson </a:t>
            </a:r>
            <a:r>
              <a:rPr lang="en-US" sz="1800" dirty="0">
                <a:latin typeface="Garamond" panose="02020404030301010803" pitchFamily="18" charset="0"/>
                <a:ea typeface="+mn-lt"/>
                <a:cs typeface="+mn-lt"/>
              </a:rPr>
              <a:t>–</a:t>
            </a:r>
            <a:r>
              <a:rPr lang="en-US" sz="1800" b="1" dirty="0">
                <a:latin typeface="Garamond" panose="02020404030301010803" pitchFamily="18" charset="0"/>
                <a:ea typeface="+mn-lt"/>
                <a:cs typeface="+mn-lt"/>
              </a:rPr>
              <a:t> (</a:t>
            </a:r>
            <a:r>
              <a:rPr lang="en-US" sz="1800" i="1" dirty="0">
                <a:latin typeface="Garamond" panose="02020404030301010803" pitchFamily="18" charset="0"/>
                <a:ea typeface="+mn-lt"/>
                <a:cs typeface="+mn-lt"/>
              </a:rPr>
              <a:t>Vice-Chair)</a:t>
            </a:r>
            <a:r>
              <a:rPr lang="en-US" sz="1800" dirty="0">
                <a:latin typeface="Garamond" panose="02020404030301010803" pitchFamily="18" charset="0"/>
                <a:ea typeface="+mn-lt"/>
                <a:cs typeface="+mn-lt"/>
              </a:rPr>
              <a:t>; </a:t>
            </a:r>
            <a:r>
              <a:rPr lang="en-US" sz="1800" dirty="0">
                <a:solidFill>
                  <a:srgbClr val="000000"/>
                </a:solidFill>
                <a:latin typeface="Garamond" panose="02020404030301010803" pitchFamily="18" charset="0"/>
              </a:rPr>
              <a:t>CERN Director-General designate, </a:t>
            </a:r>
            <a:r>
              <a:rPr lang="en-US" sz="1800" dirty="0">
                <a:latin typeface="Garamond" panose="02020404030301010803" pitchFamily="18" charset="0"/>
                <a:ea typeface="+mn-lt"/>
                <a:cs typeface="+mn-lt"/>
              </a:rPr>
              <a:t>Professor Experimental Particle Physics, Cavendish Laboratory – University of Cambridge; (Former) Executive Chair of Science and Technology Facilities Council</a:t>
            </a:r>
            <a:endParaRPr lang="en-US" sz="1800" dirty="0">
              <a:solidFill>
                <a:srgbClr val="000000"/>
              </a:solidFill>
              <a:effectLst/>
              <a:latin typeface="Garamond" panose="02020404030301010803" pitchFamily="18" charset="0"/>
            </a:endParaRPr>
          </a:p>
          <a:p>
            <a:pPr marL="0" indent="0">
              <a:lnSpc>
                <a:spcPct val="100000"/>
              </a:lnSpc>
              <a:spcBef>
                <a:spcPts val="0"/>
              </a:spcBef>
              <a:buNone/>
            </a:pPr>
            <a:endParaRPr lang="en-US" sz="1800" dirty="0">
              <a:latin typeface="Garamond" panose="02020404030301010803" pitchFamily="18" charset="0"/>
              <a:ea typeface="+mn-lt"/>
              <a:cs typeface="+mn-lt"/>
            </a:endParaRPr>
          </a:p>
          <a:p>
            <a:pPr marL="0" indent="0">
              <a:lnSpc>
                <a:spcPct val="100000"/>
              </a:lnSpc>
              <a:spcBef>
                <a:spcPts val="0"/>
              </a:spcBef>
              <a:buNone/>
            </a:pPr>
            <a:r>
              <a:rPr lang="en-US" sz="1800" b="1" u="sng" dirty="0">
                <a:solidFill>
                  <a:schemeClr val="accent1">
                    <a:lumMod val="75000"/>
                  </a:schemeClr>
                </a:solidFill>
                <a:latin typeface="Garamond" panose="02020404030301010803" pitchFamily="18" charset="0"/>
              </a:rPr>
              <a:t>FFDG Members/Board</a:t>
            </a:r>
          </a:p>
          <a:p>
            <a:pPr marL="0" indent="0">
              <a:lnSpc>
                <a:spcPct val="100000"/>
              </a:lnSpc>
              <a:spcBef>
                <a:spcPts val="0"/>
              </a:spcBef>
              <a:buNone/>
            </a:pPr>
            <a:endParaRPr lang="en-US" sz="1800" dirty="0">
              <a:latin typeface="Garamond" panose="02020404030301010803" pitchFamily="18" charset="0"/>
              <a:cs typeface="Calibri"/>
            </a:endParaRPr>
          </a:p>
          <a:p>
            <a:pPr>
              <a:lnSpc>
                <a:spcPct val="100000"/>
              </a:lnSpc>
              <a:spcBef>
                <a:spcPts val="0"/>
              </a:spcBef>
            </a:pPr>
            <a:r>
              <a:rPr lang="en-US" sz="1800" b="1" dirty="0">
                <a:latin typeface="Garamond" panose="02020404030301010803" pitchFamily="18" charset="0"/>
              </a:rPr>
              <a:t>Jack Anderson </a:t>
            </a:r>
            <a:r>
              <a:rPr lang="en-US" sz="1800" dirty="0">
                <a:latin typeface="Garamond" panose="02020404030301010803" pitchFamily="18" charset="0"/>
              </a:rPr>
              <a:t>– Interim </a:t>
            </a:r>
            <a:r>
              <a:rPr lang="en-US" sz="1800" dirty="0">
                <a:effectLst/>
                <a:latin typeface="Garamond" panose="02020404030301010803" pitchFamily="18" charset="0"/>
                <a:ea typeface="Calibri" panose="020F0502020204030204" pitchFamily="34" charset="0"/>
                <a:cs typeface="Times New Roman"/>
              </a:rPr>
              <a:t>Vice President for National Laboratories, University of Chicago</a:t>
            </a:r>
          </a:p>
          <a:p>
            <a:pPr>
              <a:lnSpc>
                <a:spcPct val="100000"/>
              </a:lnSpc>
              <a:spcBef>
                <a:spcPts val="0"/>
              </a:spcBef>
            </a:pPr>
            <a:r>
              <a:rPr lang="en-US" sz="1800" b="1" dirty="0">
                <a:latin typeface="Garamond" panose="02020404030301010803" pitchFamily="18" charset="0"/>
              </a:rPr>
              <a:t>John Mester </a:t>
            </a:r>
            <a:r>
              <a:rPr lang="en-US" sz="1800" dirty="0">
                <a:latin typeface="Garamond" panose="02020404030301010803" pitchFamily="18" charset="0"/>
              </a:rPr>
              <a:t>– </a:t>
            </a:r>
            <a:r>
              <a:rPr lang="en-US" sz="1800" dirty="0">
                <a:effectLst/>
                <a:latin typeface="Garamond" panose="02020404030301010803" pitchFamily="18" charset="0"/>
                <a:ea typeface="Calibri" panose="020F0502020204030204" pitchFamily="34" charset="0"/>
                <a:cs typeface="Times New Roman"/>
              </a:rPr>
              <a:t>President &amp; Chief Executive Officer, Universities Research Association</a:t>
            </a:r>
          </a:p>
          <a:p>
            <a:pPr>
              <a:lnSpc>
                <a:spcPct val="100000"/>
              </a:lnSpc>
              <a:spcBef>
                <a:spcPts val="0"/>
              </a:spcBef>
            </a:pPr>
            <a:r>
              <a:rPr lang="en-US" sz="1800" b="1" dirty="0">
                <a:latin typeface="Garamond" panose="02020404030301010803" pitchFamily="18" charset="0"/>
                <a:ea typeface="Calibri" panose="020F0502020204030204" pitchFamily="34" charset="0"/>
                <a:cs typeface="Times New Roman"/>
              </a:rPr>
              <a:t>Cherry Murray </a:t>
            </a:r>
            <a:r>
              <a:rPr lang="en-US" sz="1800" dirty="0">
                <a:latin typeface="Garamond" panose="02020404030301010803" pitchFamily="18" charset="0"/>
                <a:ea typeface="Calibri" panose="020F0502020204030204" pitchFamily="34" charset="0"/>
                <a:cs typeface="Times New Roman"/>
              </a:rPr>
              <a:t>- </a:t>
            </a:r>
            <a:r>
              <a:rPr lang="en-US" sz="1800" b="0" i="0" u="none" strike="noStrike" dirty="0">
                <a:solidFill>
                  <a:srgbClr val="474747"/>
                </a:solidFill>
                <a:effectLst/>
                <a:latin typeface="Garamond" panose="02020404030301010803" pitchFamily="18" charset="0"/>
              </a:rPr>
              <a:t>Professor of Physics and Deputy Director for Research, Biosphere2 at the University of Arizona; </a:t>
            </a:r>
            <a:r>
              <a:rPr lang="en-US" sz="1800" dirty="0">
                <a:solidFill>
                  <a:srgbClr val="000000"/>
                </a:solidFill>
                <a:latin typeface="Garamond" panose="02020404030301010803" pitchFamily="18" charset="0"/>
              </a:rPr>
              <a:t>former Director of the Department of Energy’s Office of Science</a:t>
            </a:r>
          </a:p>
          <a:p>
            <a:pPr>
              <a:lnSpc>
                <a:spcPct val="100000"/>
              </a:lnSpc>
              <a:spcBef>
                <a:spcPts val="0"/>
              </a:spcBef>
            </a:pPr>
            <a:r>
              <a:rPr lang="en-US" sz="1800" b="1" dirty="0">
                <a:latin typeface="Garamond" panose="02020404030301010803" pitchFamily="18" charset="0"/>
                <a:cs typeface="Times New Roman" panose="02020603050405020304" pitchFamily="18" charset="0"/>
              </a:rPr>
              <a:t>Tracey Quinn, </a:t>
            </a:r>
            <a:r>
              <a:rPr lang="en-US" sz="1800" i="1" dirty="0">
                <a:latin typeface="Garamond" panose="02020404030301010803" pitchFamily="18" charset="0"/>
                <a:cs typeface="Times New Roman" panose="02020603050405020304" pitchFamily="18" charset="0"/>
              </a:rPr>
              <a:t>(Committee Liaison), </a:t>
            </a:r>
            <a:r>
              <a:rPr lang="en-US" sz="1800" dirty="0">
                <a:latin typeface="Garamond" panose="02020404030301010803" pitchFamily="18" charset="0"/>
                <a:cs typeface="Times New Roman" panose="02020603050405020304" pitchFamily="18" charset="0"/>
              </a:rPr>
              <a:t>Associate Vice President, Office of National Laboratories, University of Chicago; Corporate Secretary, FFDG</a:t>
            </a:r>
          </a:p>
          <a:p>
            <a:pPr>
              <a:lnSpc>
                <a:spcPct val="100000"/>
              </a:lnSpc>
              <a:spcBef>
                <a:spcPts val="0"/>
              </a:spcBef>
            </a:pPr>
            <a:endParaRPr lang="en-US" sz="1800" b="1" dirty="0">
              <a:latin typeface="Garamond" panose="02020404030301010803" pitchFamily="18" charset="0"/>
              <a:cs typeface="Times New Roman" panose="02020603050405020304" pitchFamily="18" charset="0"/>
            </a:endParaRPr>
          </a:p>
          <a:p>
            <a:pPr marL="0" indent="0">
              <a:lnSpc>
                <a:spcPct val="100000"/>
              </a:lnSpc>
              <a:spcBef>
                <a:spcPts val="0"/>
              </a:spcBef>
              <a:buNone/>
            </a:pPr>
            <a:endParaRPr lang="en-US" sz="1800" b="1" u="sng" dirty="0">
              <a:latin typeface="Garamond" panose="02020404030301010803" pitchFamily="18" charset="0"/>
            </a:endParaRPr>
          </a:p>
          <a:p>
            <a:pPr marL="0" indent="0">
              <a:lnSpc>
                <a:spcPct val="100000"/>
              </a:lnSpc>
              <a:spcBef>
                <a:spcPts val="0"/>
              </a:spcBef>
              <a:buNone/>
            </a:pPr>
            <a:r>
              <a:rPr lang="en-US" sz="1800" b="1" u="sng" dirty="0">
                <a:solidFill>
                  <a:schemeClr val="accent1">
                    <a:lumMod val="75000"/>
                  </a:schemeClr>
                </a:solidFill>
                <a:latin typeface="Garamond" panose="02020404030301010803" pitchFamily="18" charset="0"/>
              </a:rPr>
              <a:t>Support to Committee:</a:t>
            </a:r>
          </a:p>
          <a:p>
            <a:pPr marL="0" indent="0">
              <a:lnSpc>
                <a:spcPct val="100000"/>
              </a:lnSpc>
              <a:spcBef>
                <a:spcPts val="0"/>
              </a:spcBef>
              <a:buNone/>
            </a:pPr>
            <a:endParaRPr lang="en-US" sz="1800" b="1" u="sng" dirty="0">
              <a:latin typeface="Garamond" panose="02020404030301010803" pitchFamily="18" charset="0"/>
            </a:endParaRPr>
          </a:p>
          <a:p>
            <a:pPr>
              <a:lnSpc>
                <a:spcPct val="100000"/>
              </a:lnSpc>
              <a:spcBef>
                <a:spcPts val="0"/>
              </a:spcBef>
            </a:pPr>
            <a:r>
              <a:rPr lang="en-US" sz="1800" b="1" dirty="0">
                <a:latin typeface="Garamond" panose="02020404030301010803" pitchFamily="18" charset="0"/>
                <a:ea typeface="Calibri" panose="020F0502020204030204" pitchFamily="34" charset="0"/>
                <a:cs typeface="Times New Roman" panose="02020603050405020304" pitchFamily="18" charset="0"/>
              </a:rPr>
              <a:t>Gayle Maloney</a:t>
            </a:r>
            <a:r>
              <a:rPr lang="en-US" sz="1800" dirty="0">
                <a:latin typeface="Garamond" panose="02020404030301010803" pitchFamily="18" charset="0"/>
                <a:ea typeface="Calibri" panose="020F0502020204030204" pitchFamily="34" charset="0"/>
                <a:cs typeface="Times New Roman" panose="02020603050405020304" pitchFamily="18" charset="0"/>
              </a:rPr>
              <a:t>, Board Relations Strategist, Office of National Laboratories, University of Chicago </a:t>
            </a:r>
          </a:p>
          <a:p>
            <a:pPr>
              <a:lnSpc>
                <a:spcPct val="100000"/>
              </a:lnSpc>
              <a:spcBef>
                <a:spcPts val="0"/>
              </a:spcBef>
            </a:pPr>
            <a:r>
              <a:rPr lang="en-US" sz="1800" b="1" dirty="0">
                <a:latin typeface="Garamond" panose="02020404030301010803" pitchFamily="18" charset="0"/>
                <a:ea typeface="Calibri" panose="020F0502020204030204" pitchFamily="34" charset="0"/>
                <a:cs typeface="Times New Roman" panose="02020603050405020304" pitchFamily="18" charset="0"/>
              </a:rPr>
              <a:t>Executive Recruitment Firm </a:t>
            </a:r>
            <a:r>
              <a:rPr lang="en-US" sz="1800" dirty="0">
                <a:latin typeface="Garamond" panose="02020404030301010803" pitchFamily="18" charset="0"/>
                <a:ea typeface="Calibri" panose="020F0502020204030204" pitchFamily="34" charset="0"/>
                <a:cs typeface="Times New Roman" panose="02020603050405020304" pitchFamily="18" charset="0"/>
              </a:rPr>
              <a:t>– Opus Partners</a:t>
            </a:r>
            <a:endParaRPr lang="en-US" sz="1800" b="1" dirty="0">
              <a:latin typeface="Garamond" panose="02020404030301010803" pitchFamily="18" charset="0"/>
            </a:endParaRPr>
          </a:p>
        </p:txBody>
      </p:sp>
      <p:pic>
        <p:nvPicPr>
          <p:cNvPr id="4" name="Picture 3" descr="A green text on a black background&#10;&#10;Description automatically generated">
            <a:extLst>
              <a:ext uri="{FF2B5EF4-FFF2-40B4-BE49-F238E27FC236}">
                <a16:creationId xmlns:a16="http://schemas.microsoft.com/office/drawing/2014/main" id="{17F1E2DC-BF09-A6D9-C2A4-019466928E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0053" y="6295116"/>
            <a:ext cx="2351931" cy="409747"/>
          </a:xfrm>
          <a:prstGeom prst="rect">
            <a:avLst/>
          </a:prstGeom>
        </p:spPr>
      </p:pic>
    </p:spTree>
    <p:extLst>
      <p:ext uri="{BB962C8B-B14F-4D97-AF65-F5344CB8AC3E}">
        <p14:creationId xmlns:p14="http://schemas.microsoft.com/office/powerpoint/2010/main" val="2724564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9F95E0E-2B23-8E71-19EE-0735792C4D2C}"/>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F00C81B-543C-697E-3AFB-7F1920D74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0B2AF425-6B2B-D044-8CDF-CCB607E5F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ADCC2C6C-53ED-F573-B44F-49E839849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DAC2CE65-4E67-DEE0-F444-B457A04168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6A6B07B8-E739-E38A-9329-5919284434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56E2FD0-1F51-1C65-A3E9-993812A0EA56}"/>
              </a:ext>
            </a:extLst>
          </p:cNvPr>
          <p:cNvSpPr>
            <a:spLocks noGrp="1"/>
          </p:cNvSpPr>
          <p:nvPr>
            <p:ph type="title"/>
          </p:nvPr>
        </p:nvSpPr>
        <p:spPr>
          <a:xfrm>
            <a:off x="585787" y="264075"/>
            <a:ext cx="9895951" cy="1033669"/>
          </a:xfrm>
        </p:spPr>
        <p:txBody>
          <a:bodyPr>
            <a:normAutofit/>
          </a:bodyPr>
          <a:lstStyle/>
          <a:p>
            <a:r>
              <a:rPr lang="en-US" sz="3600" b="1" dirty="0">
                <a:solidFill>
                  <a:srgbClr val="FFFFFF"/>
                </a:solidFill>
                <a:latin typeface="Garamond" panose="02020404030301010803" pitchFamily="18" charset="0"/>
              </a:rPr>
              <a:t>SEARCH COMMITTEE MEMBERSHIP </a:t>
            </a:r>
          </a:p>
        </p:txBody>
      </p:sp>
      <p:sp>
        <p:nvSpPr>
          <p:cNvPr id="3" name="Content Placeholder 2">
            <a:extLst>
              <a:ext uri="{FF2B5EF4-FFF2-40B4-BE49-F238E27FC236}">
                <a16:creationId xmlns:a16="http://schemas.microsoft.com/office/drawing/2014/main" id="{F1919E73-658B-A162-F1BE-7A527200F201}"/>
              </a:ext>
            </a:extLst>
          </p:cNvPr>
          <p:cNvSpPr>
            <a:spLocks noGrp="1"/>
          </p:cNvSpPr>
          <p:nvPr>
            <p:ph idx="1"/>
          </p:nvPr>
        </p:nvSpPr>
        <p:spPr>
          <a:xfrm>
            <a:off x="140016" y="1628907"/>
            <a:ext cx="11020425" cy="5107431"/>
          </a:xfrm>
        </p:spPr>
        <p:txBody>
          <a:bodyPr anchor="ctr">
            <a:normAutofit fontScale="92500" lnSpcReduction="20000"/>
          </a:bodyPr>
          <a:lstStyle/>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Sekhar Chivukula</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Distinguished Professor of Physics, University of California, San Diego</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Jay Gambetta</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Vice President of Quantum and IBM Fellow, IBM</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Andrea Ghez</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Professor of Physics, UCLA; 2020 Nobel Laureate in Physics; Director, UCLA Galactic Center Group</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Doon Gibbs</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Emeritus and Former Director, Brookhaven National Laboratory</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Karsten Heeger</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Chair and Professor of Physics, Yale University; Co-Chair, Particle Physics Project Prioritization Panel (P5)</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Beate Heinemann</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Chair, Board of Directors, </a:t>
            </a:r>
            <a:r>
              <a:rPr lang="en-US" sz="1800" kern="100" dirty="0" err="1">
                <a:effectLst/>
                <a:latin typeface="Garamond" panose="02020404030301010803" pitchFamily="18" charset="0"/>
                <a:ea typeface="Aptos" panose="020B0004020202020204" pitchFamily="34" charset="0"/>
                <a:cs typeface="Times New Roman" panose="02020603050405020304" pitchFamily="18" charset="0"/>
              </a:rPr>
              <a:t>Deutsches</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a:t>
            </a:r>
            <a:r>
              <a:rPr lang="en-US" sz="1800" kern="100" dirty="0" err="1">
                <a:effectLst/>
                <a:latin typeface="Garamond" panose="02020404030301010803" pitchFamily="18" charset="0"/>
                <a:ea typeface="Aptos" panose="020B0004020202020204" pitchFamily="34" charset="0"/>
                <a:cs typeface="Times New Roman" panose="02020603050405020304" pitchFamily="18" charset="0"/>
              </a:rPr>
              <a:t>Elektronen</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-Synchrotron (DESY)</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Joe Incandela</a:t>
            </a:r>
            <a:r>
              <a:rPr lang="en-US" sz="1800" kern="100">
                <a:effectLst/>
                <a:latin typeface="Garamond" panose="02020404030301010803" pitchFamily="18" charset="0"/>
                <a:ea typeface="Aptos" panose="020B0004020202020204" pitchFamily="34" charset="0"/>
                <a:cs typeface="Times New Roman" panose="02020603050405020304" pitchFamily="18" charset="0"/>
              </a:rPr>
              <a:t>, Distinguished Professor and Former Vice Chancellor for Research, UCSB; Former Spokesperson, CMS</a:t>
            </a:r>
            <a:endParaRPr lang="en-US" sz="1800" kern="100" dirty="0">
              <a:effectLst/>
              <a:latin typeface="Garamond" panose="02020404030301010803" pitchFamily="18" charset="0"/>
              <a:ea typeface="Aptos" panose="020B0004020202020204" pitchFamily="34" charset="0"/>
              <a:cs typeface="Times New Roman" panose="02020603050405020304" pitchFamily="18" charset="0"/>
            </a:endParaRP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Jonathon Jarvis</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Director, Accelerator Research Division, Fermilab</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Patty McBride</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Distinguished Scientist, Fermilab</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Chris Mossey</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Member, Board on Infrastructure and the Constructed Environment, National Academies of Sciences, Engineering and Medicine; Former Deputy Director, LBNF-DUNE-US, Fermilab</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b="1" kern="100" dirty="0">
                <a:effectLst/>
                <a:latin typeface="Garamond" panose="02020404030301010803" pitchFamily="18" charset="0"/>
                <a:ea typeface="Aptos" panose="020B0004020202020204" pitchFamily="34" charset="0"/>
                <a:cs typeface="Times New Roman" panose="02020603050405020304" pitchFamily="18" charset="0"/>
              </a:rPr>
              <a:t>Jen Raaf</a:t>
            </a:r>
            <a:r>
              <a:rPr lang="en-US" sz="1800" kern="100" dirty="0">
                <a:effectLst/>
                <a:latin typeface="Garamond" panose="02020404030301010803" pitchFamily="18" charset="0"/>
                <a:ea typeface="Aptos" panose="020B0004020202020204" pitchFamily="34" charset="0"/>
                <a:cs typeface="Times New Roman" panose="02020603050405020304" pitchFamily="18" charset="0"/>
              </a:rPr>
              <a:t>, Senior Scientist and Division Head, Neutrino Division, Fermilab</a:t>
            </a:r>
          </a:p>
        </p:txBody>
      </p:sp>
      <p:pic>
        <p:nvPicPr>
          <p:cNvPr id="4" name="Picture 3" descr="A green text on a black background&#10;&#10;Description automatically generated">
            <a:extLst>
              <a:ext uri="{FF2B5EF4-FFF2-40B4-BE49-F238E27FC236}">
                <a16:creationId xmlns:a16="http://schemas.microsoft.com/office/drawing/2014/main" id="{5BA24C6E-4D82-5944-9614-F5AE42C159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0053" y="6295116"/>
            <a:ext cx="2351931" cy="409747"/>
          </a:xfrm>
          <a:prstGeom prst="rect">
            <a:avLst/>
          </a:prstGeom>
        </p:spPr>
      </p:pic>
    </p:spTree>
    <p:extLst>
      <p:ext uri="{BB962C8B-B14F-4D97-AF65-F5344CB8AC3E}">
        <p14:creationId xmlns:p14="http://schemas.microsoft.com/office/powerpoint/2010/main" val="282257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5C0B05C-3F55-4CA2-A9CE-F695DF246A10}"/>
              </a:ext>
            </a:extLst>
          </p:cNvPr>
          <p:cNvSpPr>
            <a:spLocks noGrp="1"/>
          </p:cNvSpPr>
          <p:nvPr>
            <p:ph type="title"/>
          </p:nvPr>
        </p:nvSpPr>
        <p:spPr>
          <a:xfrm>
            <a:off x="438272" y="275121"/>
            <a:ext cx="9895951" cy="1033669"/>
          </a:xfrm>
        </p:spPr>
        <p:txBody>
          <a:bodyPr>
            <a:normAutofit/>
          </a:bodyPr>
          <a:lstStyle/>
          <a:p>
            <a:r>
              <a:rPr lang="en-US" sz="3600" b="1" dirty="0">
                <a:solidFill>
                  <a:srgbClr val="FFFFFF"/>
                </a:solidFill>
                <a:latin typeface="Garamond" panose="02020404030301010803" pitchFamily="18" charset="0"/>
              </a:rPr>
              <a:t>NOTIONAL PROCESS &amp; TIMELINE</a:t>
            </a:r>
          </a:p>
        </p:txBody>
      </p:sp>
      <p:graphicFrame>
        <p:nvGraphicFramePr>
          <p:cNvPr id="11" name="Content Placeholder 2">
            <a:extLst>
              <a:ext uri="{FF2B5EF4-FFF2-40B4-BE49-F238E27FC236}">
                <a16:creationId xmlns:a16="http://schemas.microsoft.com/office/drawing/2014/main" id="{8D1E9A68-7C01-41B2-961E-03B1E8F23B7C}"/>
              </a:ext>
            </a:extLst>
          </p:cNvPr>
          <p:cNvGraphicFramePr>
            <a:graphicFrameLocks noGrp="1"/>
          </p:cNvGraphicFramePr>
          <p:nvPr>
            <p:ph idx="1"/>
            <p:extLst>
              <p:ext uri="{D42A27DB-BD31-4B8C-83A1-F6EECF244321}">
                <p14:modId xmlns:p14="http://schemas.microsoft.com/office/powerpoint/2010/main" val="1437641843"/>
              </p:ext>
            </p:extLst>
          </p:nvPr>
        </p:nvGraphicFramePr>
        <p:xfrm>
          <a:off x="448200" y="1583910"/>
          <a:ext cx="11535600" cy="2734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63AF82E0-6FAB-260D-7EEB-BC576CD705A2}"/>
              </a:ext>
            </a:extLst>
          </p:cNvPr>
          <p:cNvGrpSpPr/>
          <p:nvPr/>
        </p:nvGrpSpPr>
        <p:grpSpPr>
          <a:xfrm>
            <a:off x="2119145" y="4346137"/>
            <a:ext cx="1415219" cy="2383432"/>
            <a:chOff x="9042" y="320484"/>
            <a:chExt cx="1415219" cy="2383432"/>
          </a:xfrm>
        </p:grpSpPr>
        <p:sp>
          <p:nvSpPr>
            <p:cNvPr id="28" name="Rectangle 27">
              <a:extLst>
                <a:ext uri="{FF2B5EF4-FFF2-40B4-BE49-F238E27FC236}">
                  <a16:creationId xmlns:a16="http://schemas.microsoft.com/office/drawing/2014/main" id="{C453A18F-376D-309D-95EF-A5469CDE85FA}"/>
                </a:ext>
              </a:extLst>
            </p:cNvPr>
            <p:cNvSpPr/>
            <p:nvPr/>
          </p:nvSpPr>
          <p:spPr>
            <a:xfrm>
              <a:off x="9042" y="320484"/>
              <a:ext cx="1415219" cy="2383432"/>
            </a:xfrm>
            <a:prstGeom prst="rect">
              <a:avLst/>
            </a:pr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EF2B8149-56C5-85E0-05E6-36705A68F566}"/>
                </a:ext>
              </a:extLst>
            </p:cNvPr>
            <p:cNvSpPr txBox="1"/>
            <p:nvPr/>
          </p:nvSpPr>
          <p:spPr>
            <a:xfrm>
              <a:off x="9042" y="320484"/>
              <a:ext cx="1415219" cy="2383432"/>
            </a:xfrm>
            <a:prstGeom prst="rect">
              <a:avLst/>
            </a:prstGeom>
            <a:solidFill>
              <a:srgbClr val="94CC9B"/>
            </a:solid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t" anchorCtr="0">
              <a:noAutofit/>
            </a:bodyPr>
            <a:lstStyle/>
            <a:p>
              <a:pPr marL="0" marR="0" lvl="0" indent="0" algn="ctr" defTabSz="12446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Aug-Sep </a:t>
              </a:r>
            </a:p>
            <a:p>
              <a:pPr marL="0" marR="0" lvl="0" indent="0" algn="ctr" defTabSz="12446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2025</a:t>
              </a:r>
            </a:p>
            <a:p>
              <a:pPr marL="0" marR="0" lvl="0" indent="0" algn="l" defTabSz="12446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12446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Finalist Interviews by FFDG</a:t>
              </a:r>
            </a:p>
            <a:p>
              <a:pPr marL="0" marR="0" lvl="0" indent="0" algn="l" defTabSz="12446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12446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FFDG agrees on finalist</a:t>
              </a:r>
            </a:p>
          </p:txBody>
        </p:sp>
      </p:grpSp>
      <p:grpSp>
        <p:nvGrpSpPr>
          <p:cNvPr id="4" name="Group 3">
            <a:extLst>
              <a:ext uri="{FF2B5EF4-FFF2-40B4-BE49-F238E27FC236}">
                <a16:creationId xmlns:a16="http://schemas.microsoft.com/office/drawing/2014/main" id="{83776B55-5D7B-F994-F237-479BE02F2DDE}"/>
              </a:ext>
            </a:extLst>
          </p:cNvPr>
          <p:cNvGrpSpPr/>
          <p:nvPr/>
        </p:nvGrpSpPr>
        <p:grpSpPr>
          <a:xfrm>
            <a:off x="3786397" y="4346137"/>
            <a:ext cx="1471005" cy="2383432"/>
            <a:chOff x="1676294" y="320484"/>
            <a:chExt cx="1415219" cy="2383432"/>
          </a:xfrm>
        </p:grpSpPr>
        <p:sp>
          <p:nvSpPr>
            <p:cNvPr id="26" name="Rectangle 25">
              <a:extLst>
                <a:ext uri="{FF2B5EF4-FFF2-40B4-BE49-F238E27FC236}">
                  <a16:creationId xmlns:a16="http://schemas.microsoft.com/office/drawing/2014/main" id="{B0BB243B-B200-B02C-EF1A-0407C7C14964}"/>
                </a:ext>
              </a:extLst>
            </p:cNvPr>
            <p:cNvSpPr/>
            <p:nvPr/>
          </p:nvSpPr>
          <p:spPr>
            <a:xfrm>
              <a:off x="1676294" y="320484"/>
              <a:ext cx="1415219" cy="2383432"/>
            </a:xfrm>
            <a:prstGeom prst="rect">
              <a:avLst/>
            </a:prstGeom>
          </p:spPr>
          <p:style>
            <a:lnRef idx="3">
              <a:schemeClr val="lt1">
                <a:hueOff val="0"/>
                <a:satOff val="0"/>
                <a:lumOff val="0"/>
                <a:alphaOff val="0"/>
              </a:schemeClr>
            </a:lnRef>
            <a:fillRef idx="1">
              <a:schemeClr val="accent5">
                <a:hueOff val="-1126424"/>
                <a:satOff val="-2903"/>
                <a:lumOff val="-1961"/>
                <a:alphaOff val="0"/>
              </a:schemeClr>
            </a:fillRef>
            <a:effectRef idx="1">
              <a:schemeClr val="accent5">
                <a:hueOff val="-1126424"/>
                <a:satOff val="-2903"/>
                <a:lumOff val="-1961"/>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629CAE5B-2637-2795-4493-27AA9AA9B046}"/>
                </a:ext>
              </a:extLst>
            </p:cNvPr>
            <p:cNvSpPr txBox="1"/>
            <p:nvPr/>
          </p:nvSpPr>
          <p:spPr>
            <a:xfrm>
              <a:off x="1676294" y="320484"/>
              <a:ext cx="1415219" cy="2383432"/>
            </a:xfrm>
            <a:prstGeom prst="rect">
              <a:avLst/>
            </a:prstGeom>
            <a:solidFill>
              <a:srgbClr val="94CC9B"/>
            </a:solid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t" anchorCtr="0">
              <a:noAutofit/>
            </a:bodyPr>
            <a:lstStyle/>
            <a:p>
              <a:pPr marL="0" marR="0" lvl="0" indent="0" algn="ctr"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Sep </a:t>
              </a:r>
            </a:p>
            <a:p>
              <a:pPr marL="0" marR="0" lvl="0" indent="0" algn="ctr"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2025</a:t>
              </a:r>
            </a:p>
            <a:p>
              <a:pPr marL="0" marR="0" lvl="0" indent="0" algn="l" defTabSz="6223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Ongoing vetting and DOE coordination</a:t>
              </a:r>
            </a:p>
          </p:txBody>
        </p:sp>
      </p:grpSp>
      <p:grpSp>
        <p:nvGrpSpPr>
          <p:cNvPr id="5" name="Group 4">
            <a:extLst>
              <a:ext uri="{FF2B5EF4-FFF2-40B4-BE49-F238E27FC236}">
                <a16:creationId xmlns:a16="http://schemas.microsoft.com/office/drawing/2014/main" id="{0F5F6D67-DC19-D9BB-4864-12AB1CC7215D}"/>
              </a:ext>
            </a:extLst>
          </p:cNvPr>
          <p:cNvGrpSpPr/>
          <p:nvPr/>
        </p:nvGrpSpPr>
        <p:grpSpPr>
          <a:xfrm>
            <a:off x="5530274" y="4295939"/>
            <a:ext cx="1575490" cy="2412912"/>
            <a:chOff x="3420171" y="270286"/>
            <a:chExt cx="1514002" cy="2412912"/>
          </a:xfrm>
        </p:grpSpPr>
        <p:sp>
          <p:nvSpPr>
            <p:cNvPr id="24" name="Rectangle 23">
              <a:extLst>
                <a:ext uri="{FF2B5EF4-FFF2-40B4-BE49-F238E27FC236}">
                  <a16:creationId xmlns:a16="http://schemas.microsoft.com/office/drawing/2014/main" id="{3056593C-C8AE-D38F-C973-BF484AD606DC}"/>
                </a:ext>
              </a:extLst>
            </p:cNvPr>
            <p:cNvSpPr/>
            <p:nvPr/>
          </p:nvSpPr>
          <p:spPr>
            <a:xfrm>
              <a:off x="3420171" y="270286"/>
              <a:ext cx="1514002" cy="2384109"/>
            </a:xfrm>
            <a:prstGeom prst="rect">
              <a:avLst/>
            </a:prstGeom>
          </p:spPr>
          <p:style>
            <a:lnRef idx="3">
              <a:schemeClr val="lt1">
                <a:hueOff val="0"/>
                <a:satOff val="0"/>
                <a:lumOff val="0"/>
                <a:alphaOff val="0"/>
              </a:schemeClr>
            </a:lnRef>
            <a:fillRef idx="1">
              <a:schemeClr val="accent5">
                <a:hueOff val="-2252848"/>
                <a:satOff val="-5806"/>
                <a:lumOff val="-3922"/>
                <a:alphaOff val="0"/>
              </a:schemeClr>
            </a:fillRef>
            <a:effectRef idx="1">
              <a:schemeClr val="accent5">
                <a:hueOff val="-2252848"/>
                <a:satOff val="-5806"/>
                <a:lumOff val="-3922"/>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9E60DFE7-0F38-750E-B6CA-6B54A165C456}"/>
                </a:ext>
              </a:extLst>
            </p:cNvPr>
            <p:cNvSpPr txBox="1"/>
            <p:nvPr/>
          </p:nvSpPr>
          <p:spPr>
            <a:xfrm>
              <a:off x="3442329" y="299089"/>
              <a:ext cx="1425740" cy="2384109"/>
            </a:xfrm>
            <a:prstGeom prst="rect">
              <a:avLst/>
            </a:prstGeom>
            <a:solidFill>
              <a:srgbClr val="94CC9B"/>
            </a:solid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t" anchorCtr="0">
              <a:noAutofit/>
            </a:bodyPr>
            <a:lstStyle/>
            <a:p>
              <a:pPr marL="0" marR="0" lvl="0" indent="0" algn="ctr"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Oct </a:t>
              </a:r>
            </a:p>
            <a:p>
              <a:pPr marL="0" marR="0" lvl="0" indent="0" algn="ctr"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2025</a:t>
              </a: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Approval of Finalist by FFDG Board Chair</a:t>
              </a:r>
            </a:p>
            <a:p>
              <a:pPr marL="0" marR="0" lvl="0" indent="0" algn="l" defTabSz="622300" rtl="0" eaLnBrk="1" fontAlgn="auto" latinLnBrk="0" hangingPunct="1">
                <a:lnSpc>
                  <a:spcPct val="100000"/>
                </a:lnSpc>
                <a:spcBef>
                  <a:spcPct val="0"/>
                </a:spcBef>
                <a:spcAft>
                  <a:spcPts val="0"/>
                </a:spcAft>
                <a:buClrTx/>
                <a:buSzTx/>
                <a:buFontTx/>
                <a:buNone/>
                <a:tabLst/>
                <a:defRPr/>
              </a:pPr>
              <a:endParaRPr kumimoji="0" lang="en-US" sz="10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Outreach to S-1</a:t>
              </a:r>
            </a:p>
          </p:txBody>
        </p:sp>
      </p:grpSp>
      <p:grpSp>
        <p:nvGrpSpPr>
          <p:cNvPr id="6" name="Group 5">
            <a:extLst>
              <a:ext uri="{FF2B5EF4-FFF2-40B4-BE49-F238E27FC236}">
                <a16:creationId xmlns:a16="http://schemas.microsoft.com/office/drawing/2014/main" id="{B0F4264A-0FD0-8F5F-5414-97311E68FE70}"/>
              </a:ext>
            </a:extLst>
          </p:cNvPr>
          <p:cNvGrpSpPr/>
          <p:nvPr/>
        </p:nvGrpSpPr>
        <p:grpSpPr>
          <a:xfrm>
            <a:off x="7219684" y="4345742"/>
            <a:ext cx="1415219" cy="2384109"/>
            <a:chOff x="5109581" y="320089"/>
            <a:chExt cx="1415219" cy="2384109"/>
          </a:xfrm>
        </p:grpSpPr>
        <p:sp>
          <p:nvSpPr>
            <p:cNvPr id="22" name="Rectangle 21">
              <a:extLst>
                <a:ext uri="{FF2B5EF4-FFF2-40B4-BE49-F238E27FC236}">
                  <a16:creationId xmlns:a16="http://schemas.microsoft.com/office/drawing/2014/main" id="{FCA756FE-E310-4E63-5F53-A8CA9FAA3009}"/>
                </a:ext>
              </a:extLst>
            </p:cNvPr>
            <p:cNvSpPr/>
            <p:nvPr/>
          </p:nvSpPr>
          <p:spPr>
            <a:xfrm>
              <a:off x="5109581" y="320089"/>
              <a:ext cx="1415219" cy="2384109"/>
            </a:xfrm>
            <a:prstGeom prst="rect">
              <a:avLst/>
            </a:prstGeom>
          </p:spPr>
          <p:style>
            <a:lnRef idx="3">
              <a:schemeClr val="lt1">
                <a:hueOff val="0"/>
                <a:satOff val="0"/>
                <a:lumOff val="0"/>
                <a:alphaOff val="0"/>
              </a:schemeClr>
            </a:lnRef>
            <a:fillRef idx="1">
              <a:schemeClr val="accent5">
                <a:hueOff val="-3379271"/>
                <a:satOff val="-8710"/>
                <a:lumOff val="-5883"/>
                <a:alphaOff val="0"/>
              </a:schemeClr>
            </a:fillRef>
            <a:effectRef idx="1">
              <a:schemeClr val="accent5">
                <a:hueOff val="-3379271"/>
                <a:satOff val="-8710"/>
                <a:lumOff val="-5883"/>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A5BD6C-BFE1-1510-C3DB-3E3308440811}"/>
                </a:ext>
              </a:extLst>
            </p:cNvPr>
            <p:cNvSpPr txBox="1"/>
            <p:nvPr/>
          </p:nvSpPr>
          <p:spPr>
            <a:xfrm>
              <a:off x="5109581" y="320089"/>
              <a:ext cx="1415219" cy="2384109"/>
            </a:xfrm>
            <a:prstGeom prst="rect">
              <a:avLst/>
            </a:prstGeom>
            <a:solidFill>
              <a:schemeClr val="accent5">
                <a:hueOff val="-6758543"/>
                <a:satOff val="-17419"/>
                <a:lumOff val="-11765"/>
              </a:schemeClr>
            </a:solid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t" anchorCtr="0">
              <a:noAutofit/>
            </a:bodyPr>
            <a:lstStyle/>
            <a:p>
              <a:pPr marL="0" marR="0" lvl="0" indent="0" algn="ctr"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Oct-Nov </a:t>
              </a:r>
              <a:b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b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2025</a:t>
              </a:r>
            </a:p>
            <a:p>
              <a:pPr marL="0" marR="0" lvl="0" indent="0" algn="l" defTabSz="6223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Offer Extended</a:t>
              </a:r>
            </a:p>
            <a:p>
              <a:pPr marL="0" marR="0" lvl="0" indent="0" algn="l" defTabSz="622300" rtl="0" eaLnBrk="1" fontAlgn="auto" latinLnBrk="0" hangingPunct="1">
                <a:lnSpc>
                  <a:spcPct val="90000"/>
                </a:lnSpc>
                <a:spcBef>
                  <a:spcPct val="0"/>
                </a:spcBef>
                <a:spcAft>
                  <a:spcPct val="3500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9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LD appointed/. announced</a:t>
              </a:r>
            </a:p>
          </p:txBody>
        </p:sp>
      </p:grpSp>
      <p:grpSp>
        <p:nvGrpSpPr>
          <p:cNvPr id="7" name="Group 6">
            <a:extLst>
              <a:ext uri="{FF2B5EF4-FFF2-40B4-BE49-F238E27FC236}">
                <a16:creationId xmlns:a16="http://schemas.microsoft.com/office/drawing/2014/main" id="{6A6355E1-DC8C-EC00-4CA1-ECE38418F864}"/>
              </a:ext>
            </a:extLst>
          </p:cNvPr>
          <p:cNvGrpSpPr/>
          <p:nvPr/>
        </p:nvGrpSpPr>
        <p:grpSpPr>
          <a:xfrm>
            <a:off x="8886936" y="4345359"/>
            <a:ext cx="1415219" cy="2384764"/>
            <a:chOff x="6776833" y="319706"/>
            <a:chExt cx="1415219" cy="2384764"/>
          </a:xfrm>
        </p:grpSpPr>
        <p:sp>
          <p:nvSpPr>
            <p:cNvPr id="20" name="Rectangle 19">
              <a:extLst>
                <a:ext uri="{FF2B5EF4-FFF2-40B4-BE49-F238E27FC236}">
                  <a16:creationId xmlns:a16="http://schemas.microsoft.com/office/drawing/2014/main" id="{3825A00E-0EBB-CFC7-CB42-D9805B742DA4}"/>
                </a:ext>
              </a:extLst>
            </p:cNvPr>
            <p:cNvSpPr/>
            <p:nvPr/>
          </p:nvSpPr>
          <p:spPr>
            <a:xfrm>
              <a:off x="6776833" y="319706"/>
              <a:ext cx="1415219" cy="2384764"/>
            </a:xfrm>
            <a:prstGeom prst="rect">
              <a:avLst/>
            </a:prstGeom>
          </p:spPr>
          <p:style>
            <a:lnRef idx="3">
              <a:schemeClr val="lt1">
                <a:hueOff val="0"/>
                <a:satOff val="0"/>
                <a:lumOff val="0"/>
                <a:alphaOff val="0"/>
              </a:schemeClr>
            </a:lnRef>
            <a:fillRef idx="1">
              <a:schemeClr val="accent5">
                <a:hueOff val="-4505695"/>
                <a:satOff val="-11613"/>
                <a:lumOff val="-7843"/>
                <a:alphaOff val="0"/>
              </a:schemeClr>
            </a:fillRef>
            <a:effectRef idx="1">
              <a:schemeClr val="accent5">
                <a:hueOff val="-4505695"/>
                <a:satOff val="-11613"/>
                <a:lumOff val="-7843"/>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4B468B56-EBC1-7041-87E2-089EB581EC43}"/>
                </a:ext>
              </a:extLst>
            </p:cNvPr>
            <p:cNvSpPr txBox="1"/>
            <p:nvPr/>
          </p:nvSpPr>
          <p:spPr>
            <a:xfrm>
              <a:off x="6776833" y="319706"/>
              <a:ext cx="1415219" cy="2384764"/>
            </a:xfrm>
            <a:prstGeom prst="rect">
              <a:avLst/>
            </a:prstGeom>
            <a:solidFill>
              <a:schemeClr val="accent5">
                <a:hueOff val="-6758543"/>
                <a:satOff val="-17419"/>
                <a:lumOff val="-11765"/>
              </a:schemeClr>
            </a:solid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t" anchorCtr="0">
              <a:noAutofit/>
            </a:bodyPr>
            <a:lstStyle/>
            <a:p>
              <a:pPr marL="0" marR="0" lvl="0" indent="0" algn="l"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Dec 2025 -</a:t>
              </a:r>
            </a:p>
            <a:p>
              <a:pPr marL="0" marR="0" lvl="0" indent="0" algn="l" defTabSz="6223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Jan 2026</a:t>
              </a:r>
            </a:p>
            <a:p>
              <a:pPr marL="0" marR="0" lvl="0" indent="0" algn="l" defTabSz="622300" rtl="0" eaLnBrk="1" fontAlgn="auto" latinLnBrk="0" hangingPunct="1">
                <a:lnSpc>
                  <a:spcPct val="100000"/>
                </a:lnSpc>
                <a:spcBef>
                  <a:spcPct val="0"/>
                </a:spcBef>
                <a:spcAft>
                  <a:spcPct val="35000"/>
                </a:spcAft>
                <a:buClrTx/>
                <a:buSzTx/>
                <a:buFontTx/>
                <a:buNone/>
                <a:tabLst/>
                <a:defRPr/>
              </a:pPr>
              <a:endPar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endParaRPr>
            </a:p>
            <a:p>
              <a:pPr marL="0" marR="0" lvl="0" indent="0" algn="l" defTabSz="622300" rtl="0" eaLnBrk="1" fontAlgn="auto" latinLnBrk="0" hangingPunct="1">
                <a:lnSpc>
                  <a:spcPct val="100000"/>
                </a:lnSpc>
                <a:spcBef>
                  <a:spcPct val="0"/>
                </a:spcBef>
                <a:spcAft>
                  <a:spcPct val="35000"/>
                </a:spcAft>
                <a:buClrTx/>
                <a:buSzTx/>
                <a:buFontTx/>
                <a:buNone/>
                <a:tabLst/>
                <a:defRPr/>
              </a:pPr>
              <a:r>
                <a:rPr kumimoji="0" lang="en-US" sz="1400" b="1" i="0" u="none" strike="noStrike" kern="1200" cap="none" spc="0" normalizeH="0" baseline="0" noProof="0" dirty="0">
                  <a:ln>
                    <a:noFill/>
                  </a:ln>
                  <a:solidFill>
                    <a:schemeClr val="tx1"/>
                  </a:solidFill>
                  <a:effectLst/>
                  <a:uLnTx/>
                  <a:uFillTx/>
                  <a:latin typeface="Garamond" panose="02020404030301010803" pitchFamily="18" charset="0"/>
                  <a:ea typeface="+mn-ea"/>
                  <a:cs typeface="+mn-cs"/>
                </a:rPr>
                <a:t>New LD starts</a:t>
              </a:r>
            </a:p>
            <a:p>
              <a:pPr marL="0" marR="0" lvl="0" indent="0" algn="l" defTabSz="622300" rtl="0" eaLnBrk="1" fontAlgn="auto" latinLnBrk="0" hangingPunct="1">
                <a:lnSpc>
                  <a:spcPct val="90000"/>
                </a:lnSpc>
                <a:spcBef>
                  <a:spcPct val="0"/>
                </a:spcBef>
                <a:spcAft>
                  <a:spcPct val="35000"/>
                </a:spcAft>
                <a:buClrTx/>
                <a:buSzTx/>
                <a:buFontTx/>
                <a:buNone/>
                <a:tabLst/>
                <a:defRPr/>
              </a:pPr>
              <a:endParaRPr kumimoji="0" lang="en-US" sz="1400" b="1" i="0" u="none" strike="noStrike" kern="1200" cap="none" spc="0" normalizeH="0" baseline="0" noProof="0" dirty="0">
                <a:ln>
                  <a:noFill/>
                </a:ln>
                <a:solidFill>
                  <a:prstClr val="white"/>
                </a:solidFill>
                <a:effectLst/>
                <a:uLnTx/>
                <a:uFillTx/>
                <a:latin typeface="Garamond" panose="02020404030301010803" pitchFamily="18" charset="0"/>
                <a:ea typeface="+mn-ea"/>
                <a:cs typeface="+mn-cs"/>
              </a:endParaRPr>
            </a:p>
          </p:txBody>
        </p:sp>
      </p:grpSp>
      <p:sp>
        <p:nvSpPr>
          <p:cNvPr id="30" name="Arrow: Right 29">
            <a:extLst>
              <a:ext uri="{FF2B5EF4-FFF2-40B4-BE49-F238E27FC236}">
                <a16:creationId xmlns:a16="http://schemas.microsoft.com/office/drawing/2014/main" id="{6CFF991C-5F34-483A-DF24-E834EAD857D1}"/>
              </a:ext>
            </a:extLst>
          </p:cNvPr>
          <p:cNvSpPr/>
          <p:nvPr/>
        </p:nvSpPr>
        <p:spPr>
          <a:xfrm>
            <a:off x="3554240" y="5487994"/>
            <a:ext cx="212282" cy="243000"/>
          </a:xfrm>
          <a:prstGeom prst="rightArrow">
            <a:avLst>
              <a:gd name="adj1" fmla="val 50000"/>
              <a:gd name="adj2" fmla="val 50000"/>
            </a:avLst>
          </a:prstGeom>
        </p:spPr>
        <p:style>
          <a:lnRef idx="3">
            <a:schemeClr val="lt1">
              <a:hueOff val="0"/>
              <a:satOff val="0"/>
              <a:lumOff val="0"/>
              <a:alphaOff val="0"/>
            </a:schemeClr>
          </a:lnRef>
          <a:fillRef idx="1">
            <a:schemeClr val="accent5">
              <a:hueOff val="-563212"/>
              <a:satOff val="-1452"/>
              <a:lumOff val="-980"/>
              <a:alphaOff val="0"/>
            </a:schemeClr>
          </a:fillRef>
          <a:effectRef idx="1">
            <a:schemeClr val="accent5">
              <a:hueOff val="-563212"/>
              <a:satOff val="-1452"/>
              <a:lumOff val="-98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Arrow: Right 30">
            <a:extLst>
              <a:ext uri="{FF2B5EF4-FFF2-40B4-BE49-F238E27FC236}">
                <a16:creationId xmlns:a16="http://schemas.microsoft.com/office/drawing/2014/main" id="{BBDAB41A-8134-BD1C-607E-1AB7C61EF8BD}"/>
              </a:ext>
            </a:extLst>
          </p:cNvPr>
          <p:cNvSpPr/>
          <p:nvPr/>
        </p:nvSpPr>
        <p:spPr>
          <a:xfrm>
            <a:off x="5280107" y="5487994"/>
            <a:ext cx="212282" cy="243000"/>
          </a:xfrm>
          <a:prstGeom prst="rightArrow">
            <a:avLst>
              <a:gd name="adj1" fmla="val 50000"/>
              <a:gd name="adj2" fmla="val 50000"/>
            </a:avLst>
          </a:prstGeom>
        </p:spPr>
        <p:style>
          <a:lnRef idx="3">
            <a:schemeClr val="lt1">
              <a:hueOff val="0"/>
              <a:satOff val="0"/>
              <a:lumOff val="0"/>
              <a:alphaOff val="0"/>
            </a:schemeClr>
          </a:lnRef>
          <a:fillRef idx="1">
            <a:schemeClr val="accent5">
              <a:hueOff val="-1689636"/>
              <a:satOff val="-4355"/>
              <a:lumOff val="-2941"/>
              <a:alphaOff val="0"/>
            </a:schemeClr>
          </a:fillRef>
          <a:effectRef idx="1">
            <a:schemeClr val="accent5">
              <a:hueOff val="-1689636"/>
              <a:satOff val="-4355"/>
              <a:lumOff val="-2941"/>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Arrow: Right 31">
            <a:extLst>
              <a:ext uri="{FF2B5EF4-FFF2-40B4-BE49-F238E27FC236}">
                <a16:creationId xmlns:a16="http://schemas.microsoft.com/office/drawing/2014/main" id="{56DDDD5E-52CA-1EC2-22A9-F9FDA79CB7B5}"/>
              </a:ext>
            </a:extLst>
          </p:cNvPr>
          <p:cNvSpPr/>
          <p:nvPr/>
        </p:nvSpPr>
        <p:spPr>
          <a:xfrm>
            <a:off x="6987526" y="5487994"/>
            <a:ext cx="212282" cy="243000"/>
          </a:xfrm>
          <a:prstGeom prst="rightArrow">
            <a:avLst>
              <a:gd name="adj1" fmla="val 50000"/>
              <a:gd name="adj2" fmla="val 50000"/>
            </a:avLst>
          </a:prstGeom>
        </p:spPr>
        <p:style>
          <a:lnRef idx="3">
            <a:schemeClr val="lt1">
              <a:hueOff val="0"/>
              <a:satOff val="0"/>
              <a:lumOff val="0"/>
              <a:alphaOff val="0"/>
            </a:schemeClr>
          </a:lnRef>
          <a:fillRef idx="1">
            <a:schemeClr val="accent5">
              <a:hueOff val="-2816059"/>
              <a:satOff val="-7258"/>
              <a:lumOff val="-4902"/>
              <a:alphaOff val="0"/>
            </a:schemeClr>
          </a:fillRef>
          <a:effectRef idx="1">
            <a:schemeClr val="accent5">
              <a:hueOff val="-2816059"/>
              <a:satOff val="-7258"/>
              <a:lumOff val="-4902"/>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Arrow: Right 32">
            <a:extLst>
              <a:ext uri="{FF2B5EF4-FFF2-40B4-BE49-F238E27FC236}">
                <a16:creationId xmlns:a16="http://schemas.microsoft.com/office/drawing/2014/main" id="{5E8C7968-D993-550D-C9A1-87A73E85A28C}"/>
              </a:ext>
            </a:extLst>
          </p:cNvPr>
          <p:cNvSpPr/>
          <p:nvPr/>
        </p:nvSpPr>
        <p:spPr>
          <a:xfrm>
            <a:off x="8654778" y="5487994"/>
            <a:ext cx="212282" cy="243000"/>
          </a:xfrm>
          <a:prstGeom prst="rightArrow">
            <a:avLst>
              <a:gd name="adj1" fmla="val 50000"/>
              <a:gd name="adj2" fmla="val 50000"/>
            </a:avLst>
          </a:prstGeom>
        </p:spPr>
        <p:style>
          <a:lnRef idx="3">
            <a:schemeClr val="lt1">
              <a:hueOff val="0"/>
              <a:satOff val="0"/>
              <a:lumOff val="0"/>
              <a:alphaOff val="0"/>
            </a:schemeClr>
          </a:lnRef>
          <a:fillRef idx="1">
            <a:schemeClr val="accent5">
              <a:hueOff val="-3942483"/>
              <a:satOff val="-10161"/>
              <a:lumOff val="-6863"/>
              <a:alphaOff val="0"/>
            </a:schemeClr>
          </a:fillRef>
          <a:effectRef idx="1">
            <a:schemeClr val="accent5">
              <a:hueOff val="-3942483"/>
              <a:satOff val="-10161"/>
              <a:lumOff val="-6863"/>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descr="A green text on a black background&#10;&#10;Description automatically generated">
            <a:extLst>
              <a:ext uri="{FF2B5EF4-FFF2-40B4-BE49-F238E27FC236}">
                <a16:creationId xmlns:a16="http://schemas.microsoft.com/office/drawing/2014/main" id="{CE133AC5-45A8-5F6E-6481-6CC9FAF9CAD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16075" y="6381240"/>
            <a:ext cx="1715145" cy="298808"/>
          </a:xfrm>
          <a:prstGeom prst="rect">
            <a:avLst/>
          </a:prstGeom>
        </p:spPr>
      </p:pic>
    </p:spTree>
    <p:extLst>
      <p:ext uri="{BB962C8B-B14F-4D97-AF65-F5344CB8AC3E}">
        <p14:creationId xmlns:p14="http://schemas.microsoft.com/office/powerpoint/2010/main" val="150923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5EC2DD4-C450-C08C-54F0-6642C0827233}"/>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46121A8-3C85-5B37-E936-F4D058BCB7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13F3DE3-6999-3E73-1F68-46CA3525F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639EDE4-96CD-4DB2-1015-91F121CD0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78DB090-F0A9-8E03-8B21-37BF0668B1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B5A23332-BB3E-0AD8-8351-E46AE42A7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680B9A3-5128-7610-67E4-E5261C40B221}"/>
              </a:ext>
            </a:extLst>
          </p:cNvPr>
          <p:cNvSpPr>
            <a:spLocks noGrp="1"/>
          </p:cNvSpPr>
          <p:nvPr>
            <p:ph type="title"/>
          </p:nvPr>
        </p:nvSpPr>
        <p:spPr>
          <a:xfrm>
            <a:off x="528554" y="278535"/>
            <a:ext cx="11399166" cy="1033669"/>
          </a:xfrm>
        </p:spPr>
        <p:txBody>
          <a:bodyPr>
            <a:normAutofit/>
          </a:bodyPr>
          <a:lstStyle/>
          <a:p>
            <a:r>
              <a:rPr lang="en-US" sz="4300" b="1" dirty="0">
                <a:solidFill>
                  <a:srgbClr val="FFFFFF"/>
                </a:solidFill>
                <a:latin typeface="Garamond"/>
              </a:rPr>
              <a:t>STAKEHOLDER ENGAGEMENT</a:t>
            </a:r>
            <a:endParaRPr lang="en-US" sz="4300" b="1" dirty="0">
              <a:solidFill>
                <a:srgbClr val="FFFFFF"/>
              </a:solidFill>
              <a:latin typeface="Garamond" panose="02020404030301010803" pitchFamily="18" charset="0"/>
            </a:endParaRPr>
          </a:p>
        </p:txBody>
      </p:sp>
      <p:pic>
        <p:nvPicPr>
          <p:cNvPr id="4" name="Picture 3" descr="A green text on a black background&#10;&#10;Description automatically generated">
            <a:extLst>
              <a:ext uri="{FF2B5EF4-FFF2-40B4-BE49-F238E27FC236}">
                <a16:creationId xmlns:a16="http://schemas.microsoft.com/office/drawing/2014/main" id="{5CC46017-540C-57E9-EB3A-B0AD9972CF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7714" y="6369915"/>
            <a:ext cx="2351931" cy="409747"/>
          </a:xfrm>
          <a:prstGeom prst="rect">
            <a:avLst/>
          </a:prstGeom>
        </p:spPr>
      </p:pic>
      <p:graphicFrame>
        <p:nvGraphicFramePr>
          <p:cNvPr id="5" name="Table 4">
            <a:extLst>
              <a:ext uri="{FF2B5EF4-FFF2-40B4-BE49-F238E27FC236}">
                <a16:creationId xmlns:a16="http://schemas.microsoft.com/office/drawing/2014/main" id="{98442599-39FA-AEA6-A9C5-4FF1658ADB1D}"/>
              </a:ext>
            </a:extLst>
          </p:cNvPr>
          <p:cNvGraphicFramePr>
            <a:graphicFrameLocks noGrp="1"/>
          </p:cNvGraphicFramePr>
          <p:nvPr>
            <p:extLst>
              <p:ext uri="{D42A27DB-BD31-4B8C-83A1-F6EECF244321}">
                <p14:modId xmlns:p14="http://schemas.microsoft.com/office/powerpoint/2010/main" val="137378858"/>
              </p:ext>
            </p:extLst>
          </p:nvPr>
        </p:nvGraphicFramePr>
        <p:xfrm>
          <a:off x="1261241" y="1755228"/>
          <a:ext cx="7546428" cy="4534404"/>
        </p:xfrm>
        <a:graphic>
          <a:graphicData uri="http://schemas.openxmlformats.org/drawingml/2006/table">
            <a:tbl>
              <a:tblPr firstRow="1" firstCol="1" bandRow="1">
                <a:tableStyleId>{5C22544A-7EE6-4342-B048-85BDC9FD1C3A}</a:tableStyleId>
              </a:tblPr>
              <a:tblGrid>
                <a:gridCol w="1057052">
                  <a:extLst>
                    <a:ext uri="{9D8B030D-6E8A-4147-A177-3AD203B41FA5}">
                      <a16:colId xmlns:a16="http://schemas.microsoft.com/office/drawing/2014/main" val="3007588616"/>
                    </a:ext>
                  </a:extLst>
                </a:gridCol>
                <a:gridCol w="6489376">
                  <a:extLst>
                    <a:ext uri="{9D8B030D-6E8A-4147-A177-3AD203B41FA5}">
                      <a16:colId xmlns:a16="http://schemas.microsoft.com/office/drawing/2014/main" val="1369458117"/>
                    </a:ext>
                  </a:extLst>
                </a:gridCol>
              </a:tblGrid>
              <a:tr h="215924">
                <a:tc>
                  <a:txBody>
                    <a:bodyPr/>
                    <a:lstStyle/>
                    <a:p>
                      <a:pPr marL="0" marR="0">
                        <a:lnSpc>
                          <a:spcPct val="115000"/>
                        </a:lnSpc>
                        <a:spcAft>
                          <a:spcPts val="800"/>
                        </a:spcAft>
                        <a:buNone/>
                      </a:pPr>
                      <a:r>
                        <a:rPr lang="en-US" sz="1200" kern="100" dirty="0">
                          <a:effectLst/>
                          <a:latin typeface="Garamond" panose="02020404030301010803" pitchFamily="18" charset="0"/>
                        </a:rPr>
                        <a:t>Date</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Stakeholder Group</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900075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Ongoing</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Outreach to DOE – FSO, HQ, HEP</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8569775"/>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5/19/25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Senior S&amp;T Leaders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254775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5/19/25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Capital Projects Managers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8538734"/>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5/19/25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Senior Operations Managers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44626819"/>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5/22/25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CMS Stakeholders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451419"/>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5/23/25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DUNE – US Stakeholders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962246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5/28/25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Key Personnel</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3763975"/>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5/28/25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FFDG Institutional and Academic Commitment Partners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9288111"/>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6/18/25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Distinguished Scientists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2138599"/>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6/20/25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DPF Online Community (Division of Particles and Fields – part of APS)</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368936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6/20/25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P5 Committee</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2367685"/>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6/24/25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Engineering Coordination Council </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617599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6/24/25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Retiree Engagement Board (REB)</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1675447"/>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7/1/25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Applied Physics &amp; Superconducting Technology Division</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0252754"/>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7/11/25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 Scientist Advisory Council (SAC)</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037736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7/16/25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Neutrino Division</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2130977"/>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7/17/25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effectLst/>
                          <a:latin typeface="Garamond" panose="02020404030301010803" pitchFamily="18" charset="0"/>
                        </a:rPr>
                        <a:t>Fermilab’s Users &amp; Affiliates (UAEC)</a:t>
                      </a:r>
                      <a:endParaRPr lang="en-US" sz="1200" b="1"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0170088"/>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7/24/25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solidFill>
                            <a:schemeClr val="tx1"/>
                          </a:solidFill>
                          <a:effectLst/>
                          <a:latin typeface="Garamond" panose="02020404030301010803" pitchFamily="18" charset="0"/>
                        </a:rPr>
                        <a:t>Community Advisory Board</a:t>
                      </a:r>
                      <a:endParaRPr lang="en-US" sz="1200" b="1" kern="100" dirty="0">
                        <a:solidFill>
                          <a:schemeClr val="tx1"/>
                        </a:solidFill>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04343735"/>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7/30/25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solidFill>
                            <a:schemeClr val="tx1"/>
                          </a:solidFill>
                          <a:effectLst/>
                          <a:latin typeface="Garamond" panose="02020404030301010803" pitchFamily="18" charset="0"/>
                        </a:rPr>
                        <a:t>US Muon Collider Community</a:t>
                      </a:r>
                      <a:endParaRPr lang="en-US" sz="1200" b="1" kern="100" dirty="0">
                        <a:solidFill>
                          <a:schemeClr val="tx1"/>
                        </a:solidFill>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779710"/>
                  </a:ext>
                </a:extLst>
              </a:tr>
              <a:tr h="215924">
                <a:tc>
                  <a:txBody>
                    <a:bodyPr/>
                    <a:lstStyle/>
                    <a:p>
                      <a:pPr marL="0" marR="0">
                        <a:lnSpc>
                          <a:spcPct val="115000"/>
                        </a:lnSpc>
                        <a:spcAft>
                          <a:spcPts val="800"/>
                        </a:spcAft>
                        <a:buNone/>
                      </a:pPr>
                      <a:r>
                        <a:rPr lang="en-US" sz="1200" kern="100" dirty="0">
                          <a:effectLst/>
                          <a:latin typeface="Garamond" panose="02020404030301010803" pitchFamily="18" charset="0"/>
                        </a:rPr>
                        <a:t>7/31/25</a:t>
                      </a:r>
                      <a:endParaRPr lang="en-US" sz="1200" kern="100" dirty="0">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15000"/>
                        </a:lnSpc>
                        <a:spcAft>
                          <a:spcPts val="800"/>
                        </a:spcAft>
                        <a:buNone/>
                      </a:pPr>
                      <a:r>
                        <a:rPr lang="en-US" sz="1200" b="1" kern="100" dirty="0">
                          <a:solidFill>
                            <a:schemeClr val="accent2">
                              <a:lumMod val="50000"/>
                            </a:schemeClr>
                          </a:solidFill>
                          <a:effectLst/>
                          <a:latin typeface="Garamond" panose="02020404030301010803" pitchFamily="18" charset="0"/>
                        </a:rPr>
                        <a:t>APS- DPF Particle Physics Community Meeting</a:t>
                      </a:r>
                      <a:endParaRPr lang="en-US" sz="1200" b="1" kern="100" dirty="0">
                        <a:solidFill>
                          <a:schemeClr val="accent2">
                            <a:lumMod val="50000"/>
                          </a:schemeClr>
                        </a:solidFill>
                        <a:effectLst/>
                        <a:latin typeface="Garamond" panose="02020404030301010803" pitchFamily="18"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7476932"/>
                  </a:ext>
                </a:extLst>
              </a:tr>
            </a:tbl>
          </a:graphicData>
        </a:graphic>
      </p:graphicFrame>
    </p:spTree>
    <p:extLst>
      <p:ext uri="{BB962C8B-B14F-4D97-AF65-F5344CB8AC3E}">
        <p14:creationId xmlns:p14="http://schemas.microsoft.com/office/powerpoint/2010/main" val="3805872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C0B05C-3F55-4CA2-A9CE-F695DF246A10}"/>
              </a:ext>
            </a:extLst>
          </p:cNvPr>
          <p:cNvSpPr>
            <a:spLocks noGrp="1"/>
          </p:cNvSpPr>
          <p:nvPr>
            <p:ph type="title"/>
          </p:nvPr>
        </p:nvSpPr>
        <p:spPr>
          <a:xfrm>
            <a:off x="1148022" y="278535"/>
            <a:ext cx="9895951" cy="1033669"/>
          </a:xfrm>
        </p:spPr>
        <p:txBody>
          <a:bodyPr>
            <a:normAutofit/>
          </a:bodyPr>
          <a:lstStyle/>
          <a:p>
            <a:r>
              <a:rPr lang="en-US" sz="4800" b="1" dirty="0">
                <a:solidFill>
                  <a:srgbClr val="FFFFFF"/>
                </a:solidFill>
                <a:latin typeface="Garamond"/>
              </a:rPr>
              <a:t>EXPECTATIONS </a:t>
            </a:r>
            <a:endParaRPr lang="en-US" sz="4800" b="1" dirty="0">
              <a:solidFill>
                <a:srgbClr val="FFFFFF"/>
              </a:solidFill>
              <a:latin typeface="Garamond" panose="02020404030301010803" pitchFamily="18" charset="0"/>
            </a:endParaRPr>
          </a:p>
        </p:txBody>
      </p:sp>
      <p:sp>
        <p:nvSpPr>
          <p:cNvPr id="3" name="Content Placeholder 2">
            <a:extLst>
              <a:ext uri="{FF2B5EF4-FFF2-40B4-BE49-F238E27FC236}">
                <a16:creationId xmlns:a16="http://schemas.microsoft.com/office/drawing/2014/main" id="{5BAEC54C-2E19-4957-8AC8-85EBFB8E22DD}"/>
              </a:ext>
            </a:extLst>
          </p:cNvPr>
          <p:cNvSpPr>
            <a:spLocks noGrp="1"/>
          </p:cNvSpPr>
          <p:nvPr>
            <p:ph idx="1"/>
          </p:nvPr>
        </p:nvSpPr>
        <p:spPr>
          <a:xfrm>
            <a:off x="736859" y="3822477"/>
            <a:ext cx="10718276" cy="810478"/>
          </a:xfrm>
        </p:spPr>
        <p:txBody>
          <a:bodyPr vert="horz" wrap="square" lIns="91440" tIns="45720" rIns="91440" bIns="45720" rtlCol="0" anchor="ctr">
            <a:spAutoFit/>
          </a:bodyPr>
          <a:lstStyle/>
          <a:p>
            <a:pPr marL="0" marR="0" lvl="0" indent="0">
              <a:lnSpc>
                <a:spcPct val="150000"/>
              </a:lnSpc>
              <a:spcBef>
                <a:spcPts val="0"/>
              </a:spcBef>
              <a:spcAft>
                <a:spcPts val="200"/>
              </a:spcAft>
              <a:buNone/>
              <a:tabLst>
                <a:tab pos="5943600" algn="r"/>
              </a:tabLst>
            </a:pPr>
            <a:r>
              <a:rPr lang="en-US" sz="1800" kern="0" dirty="0">
                <a:latin typeface="Garamond" panose="02020404030301010803" pitchFamily="18" charset="0"/>
                <a:ea typeface="Calibri" panose="020F0502020204030204" pitchFamily="34" charset="0"/>
                <a:cs typeface="Times New Roman" panose="02020603050405020304" pitchFamily="18" charset="0"/>
              </a:rPr>
              <a:t>	</a:t>
            </a:r>
            <a:endParaRPr lang="en-US" sz="1800" kern="100" dirty="0">
              <a:effectLst/>
              <a:latin typeface="Garamond" panose="02020404030301010803" pitchFamily="18" charset="0"/>
              <a:ea typeface="Aptos" panose="020B0004020202020204" pitchFamily="34" charset="0"/>
              <a:cs typeface="Times New Roman" panose="02020603050405020304" pitchFamily="18" charset="0"/>
            </a:endParaRPr>
          </a:p>
          <a:p>
            <a:pPr>
              <a:lnSpc>
                <a:spcPct val="100000"/>
              </a:lnSpc>
              <a:spcBef>
                <a:spcPts val="0"/>
              </a:spcBef>
              <a:spcAft>
                <a:spcPts val="600"/>
              </a:spcAft>
            </a:pPr>
            <a:endParaRPr lang="en-US" sz="1800" b="1" dirty="0">
              <a:latin typeface="Garamond"/>
              <a:cs typeface="Arial"/>
            </a:endParaRPr>
          </a:p>
        </p:txBody>
      </p:sp>
      <p:pic>
        <p:nvPicPr>
          <p:cNvPr id="6" name="Picture 5" descr="A green text on a black background&#10;&#10;Description automatically generated">
            <a:extLst>
              <a:ext uri="{FF2B5EF4-FFF2-40B4-BE49-F238E27FC236}">
                <a16:creationId xmlns:a16="http://schemas.microsoft.com/office/drawing/2014/main" id="{4941C33B-D864-59EB-9F4F-22E3603D0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62982" y="6382648"/>
            <a:ext cx="2351931" cy="409747"/>
          </a:xfrm>
          <a:prstGeom prst="rect">
            <a:avLst/>
          </a:prstGeom>
        </p:spPr>
      </p:pic>
      <p:sp>
        <p:nvSpPr>
          <p:cNvPr id="4" name="TextBox 3">
            <a:extLst>
              <a:ext uri="{FF2B5EF4-FFF2-40B4-BE49-F238E27FC236}">
                <a16:creationId xmlns:a16="http://schemas.microsoft.com/office/drawing/2014/main" id="{1DADE475-AB80-7A25-3311-09EE3EDC7818}"/>
              </a:ext>
            </a:extLst>
          </p:cNvPr>
          <p:cNvSpPr txBox="1"/>
          <p:nvPr/>
        </p:nvSpPr>
        <p:spPr>
          <a:xfrm>
            <a:off x="794463" y="1575723"/>
            <a:ext cx="8691432" cy="4934812"/>
          </a:xfrm>
          <a:prstGeom prst="rect">
            <a:avLst/>
          </a:prstGeom>
          <a:noFill/>
        </p:spPr>
        <p:txBody>
          <a:bodyPr wrap="square" rtlCol="0">
            <a:spAutoFit/>
          </a:bodyPr>
          <a:lstStyle/>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Provide candid but constructive feedback</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Respect one another</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Listen to what others are saying</a:t>
            </a: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Take turns; allow everyone to express themselves</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Avoid person-specific references</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Share forward-looking information</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Feedback shared should be kep</a:t>
            </a:r>
            <a:r>
              <a:rPr lang="en-US" sz="2000" b="1" dirty="0">
                <a:solidFill>
                  <a:srgbClr val="000000"/>
                </a:solidFill>
                <a:latin typeface="Garamond" panose="02020404030301010803" pitchFamily="18" charset="0"/>
                <a:ea typeface="Times New Roman" panose="02020603050405020304" pitchFamily="18" charset="0"/>
                <a:cs typeface="Aptos" panose="020B0004020202020204" pitchFamily="34" charset="0"/>
              </a:rPr>
              <a:t>t in confidence</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a:p>
            <a:pPr marL="342900" marR="0" lvl="0" indent="-342900">
              <a:lnSpc>
                <a:spcPct val="200000"/>
              </a:lnSpc>
              <a:buSzPts val="1000"/>
              <a:buFont typeface="Symbol" panose="05050102010706020507" pitchFamily="18" charset="2"/>
              <a:buChar char=""/>
              <a:tabLst>
                <a:tab pos="457200" algn="l"/>
              </a:tabLst>
            </a:pPr>
            <a:r>
              <a:rPr lang="en-US" sz="2000" b="1" dirty="0">
                <a:solidFill>
                  <a:srgbClr val="000000"/>
                </a:solidFill>
                <a:effectLst/>
                <a:latin typeface="Garamond" panose="02020404030301010803" pitchFamily="18" charset="0"/>
                <a:ea typeface="Times New Roman" panose="02020603050405020304" pitchFamily="18" charset="0"/>
                <a:cs typeface="Aptos" panose="020B0004020202020204" pitchFamily="34" charset="0"/>
              </a:rPr>
              <a:t>If virtual, please keep your camera on</a:t>
            </a:r>
            <a:endParaRPr lang="en-US" sz="2000" b="1" dirty="0">
              <a:solidFill>
                <a:srgbClr val="000000"/>
              </a:solidFill>
              <a:effectLst/>
              <a:latin typeface="Garamond" panose="02020404030301010803" pitchFamily="18"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849024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C0B05C-3F55-4CA2-A9CE-F695DF246A10}"/>
              </a:ext>
            </a:extLst>
          </p:cNvPr>
          <p:cNvSpPr>
            <a:spLocks noGrp="1"/>
          </p:cNvSpPr>
          <p:nvPr>
            <p:ph type="title"/>
          </p:nvPr>
        </p:nvSpPr>
        <p:spPr>
          <a:xfrm>
            <a:off x="585787" y="270766"/>
            <a:ext cx="9895951" cy="1033669"/>
          </a:xfrm>
        </p:spPr>
        <p:txBody>
          <a:bodyPr>
            <a:normAutofit/>
          </a:bodyPr>
          <a:lstStyle/>
          <a:p>
            <a:r>
              <a:rPr lang="en-US" sz="3600" b="1" dirty="0">
                <a:solidFill>
                  <a:srgbClr val="FFFFFF"/>
                </a:solidFill>
                <a:latin typeface="Garamond" panose="02020404030301010803" pitchFamily="18" charset="0"/>
              </a:rPr>
              <a:t>QUESTIONS</a:t>
            </a:r>
          </a:p>
        </p:txBody>
      </p:sp>
      <p:pic>
        <p:nvPicPr>
          <p:cNvPr id="4" name="Picture 3" descr="A green text on a black background&#10;&#10;Description automatically generated">
            <a:extLst>
              <a:ext uri="{FF2B5EF4-FFF2-40B4-BE49-F238E27FC236}">
                <a16:creationId xmlns:a16="http://schemas.microsoft.com/office/drawing/2014/main" id="{17F1E2DC-BF09-A6D9-C2A4-019466928E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0053" y="6295116"/>
            <a:ext cx="2351931" cy="409747"/>
          </a:xfrm>
          <a:prstGeom prst="rect">
            <a:avLst/>
          </a:prstGeom>
        </p:spPr>
      </p:pic>
      <p:sp>
        <p:nvSpPr>
          <p:cNvPr id="6" name="Content Placeholder 5">
            <a:extLst>
              <a:ext uri="{FF2B5EF4-FFF2-40B4-BE49-F238E27FC236}">
                <a16:creationId xmlns:a16="http://schemas.microsoft.com/office/drawing/2014/main" id="{D30CF7C4-12C4-887B-AB5A-529B8C474E90}"/>
              </a:ext>
            </a:extLst>
          </p:cNvPr>
          <p:cNvSpPr>
            <a:spLocks noGrp="1"/>
          </p:cNvSpPr>
          <p:nvPr>
            <p:ph idx="1"/>
          </p:nvPr>
        </p:nvSpPr>
        <p:spPr>
          <a:xfrm>
            <a:off x="585786" y="1743328"/>
            <a:ext cx="10091739" cy="4351338"/>
          </a:xfrm>
        </p:spPr>
        <p:txBody>
          <a:bodyPr>
            <a:normAutofit fontScale="92500" lnSpcReduction="20000"/>
          </a:bodyPr>
          <a:lstStyle/>
          <a:p>
            <a:pPr indent="-457200"/>
            <a:r>
              <a:rPr lang="en-US" b="1" dirty="0">
                <a:effectLst/>
                <a:latin typeface="Garamond" panose="02020404030301010803" pitchFamily="18" charset="0"/>
                <a:ea typeface="Aptos" panose="020B0004020202020204" pitchFamily="34" charset="0"/>
                <a:cs typeface="Aptos" panose="020B0004020202020204" pitchFamily="34" charset="0"/>
              </a:rPr>
              <a:t>What do you see as the short term (next 2-3 years) and long-term </a:t>
            </a:r>
          </a:p>
          <a:p>
            <a:pPr marL="0" indent="0">
              <a:buNone/>
            </a:pPr>
            <a:r>
              <a:rPr lang="en-US" b="1" dirty="0">
                <a:effectLst/>
                <a:latin typeface="Garamond" panose="02020404030301010803" pitchFamily="18" charset="0"/>
                <a:ea typeface="Aptos" panose="020B0004020202020204" pitchFamily="34" charset="0"/>
                <a:cs typeface="Aptos" panose="020B0004020202020204" pitchFamily="34" charset="0"/>
              </a:rPr>
              <a:t>	(5-10  year) priorities for the next director?</a:t>
            </a:r>
          </a:p>
          <a:p>
            <a:pPr indent="-457200"/>
            <a:endParaRPr lang="en-US" b="1" dirty="0">
              <a:effectLst/>
              <a:latin typeface="Garamond" panose="02020404030301010803" pitchFamily="18" charset="0"/>
              <a:ea typeface="Aptos" panose="020B0004020202020204" pitchFamily="34" charset="0"/>
              <a:cs typeface="Aptos" panose="020B0004020202020204" pitchFamily="34" charset="0"/>
            </a:endParaRPr>
          </a:p>
          <a:p>
            <a:pPr indent="-457200"/>
            <a:r>
              <a:rPr lang="en-US" b="1" dirty="0">
                <a:effectLst/>
                <a:latin typeface="Garamond" panose="02020404030301010803" pitchFamily="18" charset="0"/>
                <a:ea typeface="Aptos" panose="020B0004020202020204" pitchFamily="34" charset="0"/>
                <a:cs typeface="Aptos" panose="020B0004020202020204" pitchFamily="34" charset="0"/>
              </a:rPr>
              <a:t>What </a:t>
            </a:r>
            <a:r>
              <a:rPr lang="en-US" b="1" dirty="0">
                <a:latin typeface="Garamond" panose="02020404030301010803" pitchFamily="18" charset="0"/>
                <a:ea typeface="Aptos" panose="020B0004020202020204" pitchFamily="34" charset="0"/>
                <a:cs typeface="Aptos" panose="020B0004020202020204" pitchFamily="34" charset="0"/>
              </a:rPr>
              <a:t>do you believe is</a:t>
            </a:r>
            <a:r>
              <a:rPr lang="en-US" b="1" dirty="0">
                <a:effectLst/>
                <a:latin typeface="Garamond" panose="02020404030301010803" pitchFamily="18" charset="0"/>
                <a:ea typeface="Aptos" panose="020B0004020202020204" pitchFamily="34" charset="0"/>
                <a:cs typeface="Aptos" panose="020B0004020202020204" pitchFamily="34" charset="0"/>
              </a:rPr>
              <a:t> the most significant issue for the next 	director to address and/or the greatest challenge the director 	will face? </a:t>
            </a:r>
          </a:p>
          <a:p>
            <a:pPr indent="-457200"/>
            <a:endParaRPr lang="en-US" b="1" dirty="0">
              <a:effectLst/>
              <a:latin typeface="Garamond" panose="02020404030301010803" pitchFamily="18" charset="0"/>
              <a:ea typeface="Aptos" panose="020B0004020202020204" pitchFamily="34" charset="0"/>
              <a:cs typeface="Aptos" panose="020B0004020202020204" pitchFamily="34" charset="0"/>
            </a:endParaRPr>
          </a:p>
          <a:p>
            <a:pPr indent="-457200"/>
            <a:r>
              <a:rPr lang="en-US" b="1" dirty="0">
                <a:effectLst/>
                <a:latin typeface="Garamond" panose="02020404030301010803" pitchFamily="18" charset="0"/>
                <a:ea typeface="Aptos" panose="020B0004020202020204" pitchFamily="34" charset="0"/>
                <a:cs typeface="Aptos" panose="020B0004020202020204" pitchFamily="34" charset="0"/>
              </a:rPr>
              <a:t>What do you feel are the most </a:t>
            </a:r>
            <a:r>
              <a:rPr lang="en-US" b="1" dirty="0">
                <a:latin typeface="Garamond" panose="02020404030301010803" pitchFamily="18" charset="0"/>
                <a:ea typeface="Aptos" panose="020B0004020202020204" pitchFamily="34" charset="0"/>
                <a:cs typeface="Aptos" panose="020B0004020202020204" pitchFamily="34" charset="0"/>
              </a:rPr>
              <a:t>critical</a:t>
            </a:r>
            <a:r>
              <a:rPr lang="en-US" b="1" dirty="0">
                <a:effectLst/>
                <a:latin typeface="Garamond" panose="02020404030301010803" pitchFamily="18" charset="0"/>
                <a:ea typeface="Aptos" panose="020B0004020202020204" pitchFamily="34" charset="0"/>
                <a:cs typeface="Aptos" panose="020B0004020202020204" pitchFamily="34" charset="0"/>
              </a:rPr>
              <a:t> characteristics/qualities 	</a:t>
            </a:r>
            <a:r>
              <a:rPr lang="en-US" b="1" dirty="0">
                <a:latin typeface="Garamond" panose="02020404030301010803" pitchFamily="18" charset="0"/>
                <a:ea typeface="Aptos" panose="020B0004020202020204" pitchFamily="34" charset="0"/>
                <a:cs typeface="Aptos" panose="020B0004020202020204" pitchFamily="34" charset="0"/>
              </a:rPr>
              <a:t>needed in </a:t>
            </a:r>
            <a:r>
              <a:rPr lang="en-US" b="1" dirty="0">
                <a:effectLst/>
                <a:latin typeface="Garamond" panose="02020404030301010803" pitchFamily="18" charset="0"/>
                <a:ea typeface="Aptos" panose="020B0004020202020204" pitchFamily="34" charset="0"/>
                <a:cs typeface="Aptos" panose="020B0004020202020204" pitchFamily="34" charset="0"/>
              </a:rPr>
              <a:t>the next laboratory director? </a:t>
            </a:r>
          </a:p>
          <a:p>
            <a:pPr marL="0" indent="0">
              <a:buNone/>
            </a:pPr>
            <a:endParaRPr lang="en-US" b="1" dirty="0">
              <a:effectLst/>
              <a:latin typeface="Garamond" panose="02020404030301010803" pitchFamily="18" charset="0"/>
              <a:ea typeface="Aptos" panose="020B0004020202020204" pitchFamily="34" charset="0"/>
              <a:cs typeface="Aptos" panose="020B0004020202020204" pitchFamily="34" charset="0"/>
            </a:endParaRPr>
          </a:p>
          <a:p>
            <a:pPr indent="-457200"/>
            <a:r>
              <a:rPr lang="en-US" b="1" dirty="0">
                <a:effectLst/>
                <a:latin typeface="Garamond" panose="02020404030301010803" pitchFamily="18" charset="0"/>
                <a:ea typeface="Times New Roman" panose="02020603050405020304" pitchFamily="18" charset="0"/>
                <a:cs typeface="Aptos" panose="020B0004020202020204" pitchFamily="34" charset="0"/>
              </a:rPr>
              <a:t>Is there anything else you think the Search Committee should 	consider/know? </a:t>
            </a:r>
            <a:endParaRPr lang="en-US" b="1" dirty="0">
              <a:effectLst/>
              <a:latin typeface="Garamond" panose="02020404030301010803" pitchFamily="18"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2086382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4C1E1-1FAC-200E-D8A5-2DD0090CE759}"/>
            </a:ext>
          </a:extLst>
        </p:cNvPr>
        <p:cNvGrpSpPr/>
        <p:nvPr/>
      </p:nvGrpSpPr>
      <p:grpSpPr>
        <a:xfrm>
          <a:off x="0" y="0"/>
          <a:ext cx="0" cy="0"/>
          <a:chOff x="0" y="0"/>
          <a:chExt cx="0" cy="0"/>
        </a:xfrm>
      </p:grpSpPr>
      <p:pic>
        <p:nvPicPr>
          <p:cNvPr id="6" name="Picture 5" descr="A green text on a black background&#10;&#10;Description automatically generated">
            <a:extLst>
              <a:ext uri="{FF2B5EF4-FFF2-40B4-BE49-F238E27FC236}">
                <a16:creationId xmlns:a16="http://schemas.microsoft.com/office/drawing/2014/main" id="{2538C6EE-55F8-A0A2-91B7-831303504A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0869" y="317925"/>
            <a:ext cx="7812197" cy="1531896"/>
          </a:xfrm>
          <a:prstGeom prst="rect">
            <a:avLst/>
          </a:prstGeom>
        </p:spPr>
      </p:pic>
      <p:sp>
        <p:nvSpPr>
          <p:cNvPr id="8" name="Content Placeholder 4">
            <a:extLst>
              <a:ext uri="{FF2B5EF4-FFF2-40B4-BE49-F238E27FC236}">
                <a16:creationId xmlns:a16="http://schemas.microsoft.com/office/drawing/2014/main" id="{BE72EE3F-6822-0859-13A8-3641CC466FA0}"/>
              </a:ext>
            </a:extLst>
          </p:cNvPr>
          <p:cNvSpPr txBox="1">
            <a:spLocks/>
          </p:cNvSpPr>
          <p:nvPr/>
        </p:nvSpPr>
        <p:spPr>
          <a:xfrm>
            <a:off x="4820355" y="1589013"/>
            <a:ext cx="7456143" cy="50281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Clr>
                <a:srgbClr val="85A2C8"/>
              </a:buClr>
              <a:buSzPct val="80000"/>
              <a:buNone/>
            </a:pPr>
            <a:r>
              <a:rPr lang="en-US" sz="5400" b="1" dirty="0">
                <a:solidFill>
                  <a:srgbClr val="002060"/>
                </a:solidFill>
                <a:latin typeface="Garamond" panose="02020404030301010803" pitchFamily="18" charset="0"/>
              </a:rPr>
              <a:t>Thank you </a:t>
            </a:r>
          </a:p>
          <a:p>
            <a:pPr indent="0">
              <a:lnSpc>
                <a:spcPct val="150000"/>
              </a:lnSpc>
              <a:buClr>
                <a:srgbClr val="85A2C8"/>
              </a:buClr>
              <a:buSzPct val="80000"/>
              <a:buNone/>
            </a:pPr>
            <a:r>
              <a:rPr lang="en-US" sz="5400" b="1" dirty="0">
                <a:solidFill>
                  <a:srgbClr val="002060"/>
                </a:solidFill>
                <a:latin typeface="Garamond" panose="02020404030301010803" pitchFamily="18" charset="0"/>
              </a:rPr>
              <a:t>for your time &amp; thoughtful feedback</a:t>
            </a:r>
            <a:r>
              <a:rPr lang="en-US" sz="3400" b="1" dirty="0">
                <a:solidFill>
                  <a:srgbClr val="002060"/>
                </a:solidFill>
                <a:latin typeface="Garamond" panose="02020404030301010803" pitchFamily="18" charset="0"/>
              </a:rPr>
              <a:t> </a:t>
            </a:r>
            <a:endParaRPr lang="en-US" sz="3400" b="1" i="1" dirty="0">
              <a:solidFill>
                <a:schemeClr val="accent6">
                  <a:lumMod val="50000"/>
                </a:schemeClr>
              </a:solidFill>
              <a:latin typeface="Garamond" panose="02020404030301010803" pitchFamily="18" charset="0"/>
            </a:endParaRPr>
          </a:p>
        </p:txBody>
      </p:sp>
      <p:sp>
        <p:nvSpPr>
          <p:cNvPr id="2" name="Footer Placeholder 1">
            <a:extLst>
              <a:ext uri="{FF2B5EF4-FFF2-40B4-BE49-F238E27FC236}">
                <a16:creationId xmlns:a16="http://schemas.microsoft.com/office/drawing/2014/main" id="{911162E2-372D-D098-213F-D032D3607C7C}"/>
              </a:ext>
            </a:extLst>
          </p:cNvPr>
          <p:cNvSpPr>
            <a:spLocks noGrp="1"/>
          </p:cNvSpPr>
          <p:nvPr>
            <p:ph type="ftr" sz="quarter" idx="11"/>
          </p:nvPr>
        </p:nvSpPr>
        <p:spPr>
          <a:xfrm>
            <a:off x="4404309" y="6356350"/>
            <a:ext cx="7021616" cy="365125"/>
          </a:xfrm>
        </p:spPr>
        <p:txBody>
          <a:bodyPr/>
          <a:lstStyle/>
          <a:p>
            <a:r>
              <a:rPr lang="en-US" dirty="0"/>
              <a:t>Property of Fermi Forward Discovery Group LLC/Proprietary and Confidential/Not for Distribution</a:t>
            </a:r>
          </a:p>
        </p:txBody>
      </p:sp>
      <p:sp>
        <p:nvSpPr>
          <p:cNvPr id="3" name="Slide Number Placeholder 2">
            <a:extLst>
              <a:ext uri="{FF2B5EF4-FFF2-40B4-BE49-F238E27FC236}">
                <a16:creationId xmlns:a16="http://schemas.microsoft.com/office/drawing/2014/main" id="{330B1328-352A-BF46-5389-558CAF539AAA}"/>
              </a:ext>
            </a:extLst>
          </p:cNvPr>
          <p:cNvSpPr>
            <a:spLocks noGrp="1"/>
          </p:cNvSpPr>
          <p:nvPr>
            <p:ph type="sldNum" sz="quarter" idx="12"/>
          </p:nvPr>
        </p:nvSpPr>
        <p:spPr/>
        <p:txBody>
          <a:bodyPr/>
          <a:lstStyle/>
          <a:p>
            <a:r>
              <a:rPr lang="en-US" dirty="0"/>
              <a:t>| PAGE </a:t>
            </a:r>
            <a:fld id="{B2DC25EE-239B-4C5F-AAD1-255A7D5F1EE2}" type="slidenum">
              <a:rPr lang="en-US" smtClean="0"/>
              <a:pPr/>
              <a:t>8</a:t>
            </a:fld>
            <a:endParaRPr lang="en-US" dirty="0"/>
          </a:p>
        </p:txBody>
      </p:sp>
    </p:spTree>
    <p:extLst>
      <p:ext uri="{BB962C8B-B14F-4D97-AF65-F5344CB8AC3E}">
        <p14:creationId xmlns:p14="http://schemas.microsoft.com/office/powerpoint/2010/main" val="76407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F710C0-782D-4DDF-0DB8-CDB6B78729EF}"/>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0CACB3D-3DE3-7FC1-20C7-A59C121173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321C4B30-F7B7-EC4A-6EBE-64423FA4E8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F39DF40-2361-4FBC-0C04-BFE08DFE5855}"/>
              </a:ext>
            </a:extLst>
          </p:cNvPr>
          <p:cNvSpPr>
            <a:spLocks noGrp="1"/>
          </p:cNvSpPr>
          <p:nvPr>
            <p:ph type="title"/>
          </p:nvPr>
        </p:nvSpPr>
        <p:spPr>
          <a:xfrm>
            <a:off x="686834" y="1153572"/>
            <a:ext cx="3200400" cy="4461163"/>
          </a:xfrm>
        </p:spPr>
        <p:txBody>
          <a:bodyPr vert="horz" lIns="91440" tIns="45720" rIns="91440" bIns="45720" rtlCol="0" anchor="ctr">
            <a:normAutofit/>
          </a:bodyPr>
          <a:lstStyle/>
          <a:p>
            <a:r>
              <a:rPr lang="en-US" sz="4400" kern="1200">
                <a:solidFill>
                  <a:srgbClr val="FFFFFF"/>
                </a:solidFill>
                <a:latin typeface="Garamond" panose="02020404030301010803" pitchFamily="18" charset="0"/>
              </a:rPr>
              <a:t>FERMILAB DIRECTOR SEARCH WEBSITE </a:t>
            </a:r>
            <a:endParaRPr lang="en-US" sz="4400" kern="1200" dirty="0">
              <a:solidFill>
                <a:srgbClr val="FFFFFF"/>
              </a:solidFill>
              <a:latin typeface="Garamond" panose="02020404030301010803" pitchFamily="18" charset="0"/>
            </a:endParaRPr>
          </a:p>
        </p:txBody>
      </p:sp>
      <p:sp>
        <p:nvSpPr>
          <p:cNvPr id="13" name="Arc 12">
            <a:extLst>
              <a:ext uri="{FF2B5EF4-FFF2-40B4-BE49-F238E27FC236}">
                <a16:creationId xmlns:a16="http://schemas.microsoft.com/office/drawing/2014/main" id="{F17F7535-59D7-19A4-DB45-4769B3801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56610606-57BA-D76E-17C8-3B2B7F23C4A3}"/>
              </a:ext>
            </a:extLst>
          </p:cNvPr>
          <p:cNvSpPr>
            <a:spLocks noGrp="1"/>
          </p:cNvSpPr>
          <p:nvPr>
            <p:ph type="body" sz="half" idx="2"/>
          </p:nvPr>
        </p:nvSpPr>
        <p:spPr>
          <a:xfrm>
            <a:off x="4029075" y="319088"/>
            <a:ext cx="7974848" cy="6418043"/>
          </a:xfrm>
        </p:spPr>
        <p:txBody>
          <a:bodyPr vert="horz" lIns="91440" tIns="45720" rIns="91440" bIns="45720" rtlCol="0" anchor="ctr">
            <a:normAutofit/>
          </a:bodyPr>
          <a:lstStyle/>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endParaRPr lang="en-US">
              <a:latin typeface="Garamond" panose="02020404030301010803" pitchFamily="18" charset="0"/>
            </a:endParaRPr>
          </a:p>
          <a:p>
            <a:r>
              <a:rPr lang="en-US" sz="2200" b="1">
                <a:latin typeface="Garamond" panose="02020404030301010803" pitchFamily="18" charset="0"/>
              </a:rPr>
              <a:t>Detailed information about the Fermilab Director Search, including opportunities to provide feedback and comments,          is available on the official Fermilab Director Search website: </a:t>
            </a:r>
          </a:p>
          <a:p>
            <a:r>
              <a:rPr lang="en-US" sz="2200" b="1">
                <a:latin typeface="Garamond" panose="02020404030301010803" pitchFamily="18" charset="0"/>
                <a:hlinkClick r:id="rId2"/>
              </a:rPr>
              <a:t>https://www.fnal.gov/pub/directorsearch/index.html</a:t>
            </a:r>
            <a:r>
              <a:rPr lang="en-US" sz="2200" b="1">
                <a:latin typeface="Garamond" panose="02020404030301010803" pitchFamily="18" charset="0"/>
              </a:rPr>
              <a:t> </a:t>
            </a:r>
          </a:p>
          <a:p>
            <a:endParaRPr lang="en-US" dirty="0"/>
          </a:p>
        </p:txBody>
      </p:sp>
      <p:pic>
        <p:nvPicPr>
          <p:cNvPr id="5" name="Picture 4" descr="A screenshot of a website&#10;&#10;AI-generated content may be incorrect.">
            <a:extLst>
              <a:ext uri="{FF2B5EF4-FFF2-40B4-BE49-F238E27FC236}">
                <a16:creationId xmlns:a16="http://schemas.microsoft.com/office/drawing/2014/main" id="{11C90E30-634D-BAEF-E699-0B48A33A3189}"/>
              </a:ext>
            </a:extLst>
          </p:cNvPr>
          <p:cNvPicPr>
            <a:picLocks noChangeAspect="1"/>
          </p:cNvPicPr>
          <p:nvPr/>
        </p:nvPicPr>
        <p:blipFill>
          <a:blip r:embed="rId3"/>
          <a:stretch>
            <a:fillRect/>
          </a:stretch>
        </p:blipFill>
        <p:spPr>
          <a:xfrm>
            <a:off x="4781728" y="319088"/>
            <a:ext cx="6607739" cy="4083434"/>
          </a:xfrm>
          <a:prstGeom prst="rect">
            <a:avLst/>
          </a:prstGeom>
        </p:spPr>
      </p:pic>
    </p:spTree>
    <p:extLst>
      <p:ext uri="{BB962C8B-B14F-4D97-AF65-F5344CB8AC3E}">
        <p14:creationId xmlns:p14="http://schemas.microsoft.com/office/powerpoint/2010/main" val="3678727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TM10001115[[fn=Parcel]]</Template>
  <TotalTime>7721</TotalTime>
  <Words>1943</Words>
  <Application>Microsoft Office PowerPoint</Application>
  <PresentationFormat>Widescreen</PresentationFormat>
  <Paragraphs>224</Paragraphs>
  <Slides>14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Aptos</vt:lpstr>
      <vt:lpstr>Arial</vt:lpstr>
      <vt:lpstr>Avenir Next LT Pro</vt:lpstr>
      <vt:lpstr>Calibri</vt:lpstr>
      <vt:lpstr>Calibri Light</vt:lpstr>
      <vt:lpstr>Garamond</vt:lpstr>
      <vt:lpstr>Symbol</vt:lpstr>
      <vt:lpstr>Office Theme</vt:lpstr>
      <vt:lpstr>PowerPoint Presentation</vt:lpstr>
      <vt:lpstr>SEARCH COMMITTEE STEERING COMMITTEE</vt:lpstr>
      <vt:lpstr>SEARCH COMMITTEE MEMBERSHIP </vt:lpstr>
      <vt:lpstr>NOTIONAL PROCESS &amp; TIMELINE</vt:lpstr>
      <vt:lpstr>STAKEHOLDER ENGAGEMENT</vt:lpstr>
      <vt:lpstr>EXPECTATIONS </vt:lpstr>
      <vt:lpstr>QUESTIONS</vt:lpstr>
      <vt:lpstr>PowerPoint Presentation</vt:lpstr>
      <vt:lpstr>FERMILAB DIRECTOR SEARCH WEBSITE </vt:lpstr>
      <vt:lpstr>PowerPoint Presentation</vt:lpstr>
      <vt:lpstr>DIRECTOR JOB DESCRIPTION</vt:lpstr>
      <vt:lpstr>DIRECTOR JOB DESCRIPTION (continued) </vt:lpstr>
      <vt:lpstr>DIRECTOR  CRITICAL LEADERSHIP CAPABILITIES</vt:lpstr>
      <vt:lpstr>CHARGE TO COMMITTEE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Fermilab Director Search Preliminary Timeline</dc:title>
  <dc:creator>Tracey Quinn</dc:creator>
  <cp:lastModifiedBy>Gayle Maloney</cp:lastModifiedBy>
  <cp:revision>211</cp:revision>
  <dcterms:created xsi:type="dcterms:W3CDTF">2021-10-18T17:35:16Z</dcterms:created>
  <dcterms:modified xsi:type="dcterms:W3CDTF">2025-08-01T13:39:18Z</dcterms:modified>
</cp:coreProperties>
</file>