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257" r:id="rId3"/>
    <p:sldId id="261" r:id="rId4"/>
    <p:sldId id="264" r:id="rId5"/>
    <p:sldId id="279" r:id="rId6"/>
    <p:sldId id="276" r:id="rId7"/>
    <p:sldId id="265" r:id="rId8"/>
    <p:sldId id="266" r:id="rId9"/>
    <p:sldId id="267" r:id="rId10"/>
    <p:sldId id="268" r:id="rId11"/>
    <p:sldId id="278" r:id="rId12"/>
    <p:sldId id="269" r:id="rId13"/>
    <p:sldId id="270" r:id="rId14"/>
    <p:sldId id="271" r:id="rId15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96"/>
    <a:srgbClr val="EF7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92418" autoAdjust="0"/>
  </p:normalViewPr>
  <p:slideViewPr>
    <p:cSldViewPr snapToObjects="1">
      <p:cViewPr varScale="1">
        <p:scale>
          <a:sx n="101" d="100"/>
          <a:sy n="101" d="100"/>
        </p:scale>
        <p:origin x="331" y="6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2" charset="0"/>
                <a:ea typeface="Geneva" pitchFamily="37" charset="-128"/>
                <a:cs typeface="Geneva" pitchFamily="3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5CB7454-15C1-A944-AC37-5542B6D3ECE9}" type="datetime1">
              <a:rPr lang="en-US"/>
              <a:pPr>
                <a:defRPr/>
              </a:pPr>
              <a:t>10/7/2025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2" charset="0"/>
                <a:ea typeface="Geneva" pitchFamily="37" charset="-128"/>
                <a:cs typeface="Geneva" pitchFamily="3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6CAD9EFA-3E97-9B4D-8EE7-720657CEF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77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2" charset="0"/>
                <a:ea typeface="Geneva" pitchFamily="37" charset="-128"/>
                <a:cs typeface="Geneva" pitchFamily="3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1210EC45-414C-6A4E-BBBD-A09AEA33A371}" type="datetime1">
              <a:rPr lang="en-US"/>
              <a:pPr>
                <a:defRPr/>
              </a:pPr>
              <a:t>10/7/2025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2" charset="0"/>
                <a:ea typeface="Geneva" pitchFamily="37" charset="-128"/>
                <a:cs typeface="Geneva" pitchFamily="3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CFE6EDC6-DD80-2D48-A9E8-763FB51E6E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040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65" charset="-128"/>
        <a:cs typeface="Geneva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E6EDC6-DD80-2D48-A9E8-763FB51E6E0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92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solar system orbits galactic center. In Earth’s frame of reference, the galactic ambient DM background passes through detectors at galactic velocities. This is the axion wind effect.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E6EDC6-DD80-2D48-A9E8-763FB51E6E0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00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EP tests and best constraints on some scalar couplings are due to modern versions of Eotvos EP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E6EDC6-DD80-2D48-A9E8-763FB51E6E0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35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E6EDC6-DD80-2D48-A9E8-763FB51E6E0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941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SNR=1. Minimum force we can measure = NEF.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E6EDC6-DD80-2D48-A9E8-763FB51E6E0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29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E6EDC6-DD80-2D48-A9E8-763FB51E6E0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92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E6EDC6-DD80-2D48-A9E8-763FB51E6E0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83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Lower frequencies: lower B_0, thus lower polarization, thus lower magnetization of sample. Possible solution: Lower temperatures</a:t>
            </a:r>
          </a:p>
          <a:p>
            <a:r>
              <a:rPr lang="en-US" dirty="0"/>
              <a:t>Higher frequencies: Radiation damping. Possible solution: smaller samples.</a:t>
            </a:r>
          </a:p>
          <a:p>
            <a:r>
              <a:rPr lang="en-US" dirty="0"/>
              <a:t>Scan axion mass: Vary pump field frequency (and B_0)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E6EDC6-DD80-2D48-A9E8-763FB51E6E0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48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567864FA-209B-1043-A841-ED36060A1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3431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32CEFA-0C9E-F447-ADE1-E24CB476DEFC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85800" y="1047750"/>
            <a:ext cx="7772400" cy="1066800"/>
          </a:xfrm>
        </p:spPr>
        <p:txBody>
          <a:bodyPr anchor="ctr"/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63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rgbClr val="0060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6096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375047"/>
          </a:xfrm>
        </p:spPr>
        <p:txBody>
          <a:bodyPr/>
          <a:lstStyle>
            <a:lvl1pPr marL="0" indent="0">
              <a:buNone/>
              <a:defRPr sz="1400">
                <a:solidFill>
                  <a:srgbClr val="00609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352800" y="4767263"/>
            <a:ext cx="2133600" cy="27463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4742D8B-8594-4B44-80B0-BECC0F075DC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183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0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3505200" y="4767263"/>
            <a:ext cx="2133600" cy="27463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6F69E68-A1F7-A441-8DC9-1255D615ACC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019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38149"/>
            <a:ext cx="2057400" cy="3657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38149"/>
            <a:ext cx="6019800" cy="3657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3467100" y="4767263"/>
            <a:ext cx="2133600" cy="27463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FD8FFC6-973B-2442-BCAF-B040FDE7B89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142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6319"/>
            <a:ext cx="7772400" cy="1102519"/>
          </a:xfrm>
        </p:spPr>
        <p:txBody>
          <a:bodyPr/>
          <a:lstStyle>
            <a:lvl1pPr>
              <a:defRPr>
                <a:solidFill>
                  <a:srgbClr val="0060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431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703A62C-3036-4C46-B0F0-66308DE03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05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Helvetica Neue" charset="0"/>
              </a:defRPr>
            </a:lvl1pPr>
          </a:lstStyle>
          <a:p>
            <a:pPr>
              <a:defRPr/>
            </a:pPr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0018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0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6096"/>
                </a:solidFill>
              </a:defRPr>
            </a:lvl1pPr>
            <a:lvl2pPr>
              <a:defRPr>
                <a:solidFill>
                  <a:srgbClr val="006096"/>
                </a:solidFill>
              </a:defRPr>
            </a:lvl2pPr>
            <a:lvl3pPr>
              <a:defRPr>
                <a:solidFill>
                  <a:srgbClr val="006096"/>
                </a:solidFill>
              </a:defRPr>
            </a:lvl3pPr>
            <a:lvl4pPr>
              <a:defRPr>
                <a:solidFill>
                  <a:srgbClr val="006096"/>
                </a:solidFill>
              </a:defRPr>
            </a:lvl4pPr>
            <a:lvl5pPr>
              <a:defRPr>
                <a:solidFill>
                  <a:srgbClr val="00609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3505200" y="4767263"/>
            <a:ext cx="2133600" cy="27463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7ED70C6-FDCB-5747-9A21-CEFC4DDC4D7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591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7950"/>
            <a:ext cx="7772400" cy="1021556"/>
          </a:xfrm>
        </p:spPr>
        <p:txBody>
          <a:bodyPr anchor="t">
            <a:normAutofit/>
          </a:bodyPr>
          <a:lstStyle>
            <a:lvl1pPr algn="l">
              <a:defRPr sz="3200" b="1" cap="all">
                <a:solidFill>
                  <a:srgbClr val="00B0F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522809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3352800" y="4767263"/>
            <a:ext cx="2133600" cy="27463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8643EE7-E1E3-6A41-AED4-ADD0882BF97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186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742950"/>
          </a:xfrm>
        </p:spPr>
        <p:txBody>
          <a:bodyPr/>
          <a:lstStyle>
            <a:lvl1pPr>
              <a:defRPr>
                <a:solidFill>
                  <a:srgbClr val="0060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9701"/>
            <a:ext cx="4038600" cy="2686049"/>
          </a:xfrm>
        </p:spPr>
        <p:txBody>
          <a:bodyPr/>
          <a:lstStyle>
            <a:lvl1pPr>
              <a:defRPr sz="2800">
                <a:solidFill>
                  <a:srgbClr val="006096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9701"/>
            <a:ext cx="4038600" cy="2686049"/>
          </a:xfrm>
        </p:spPr>
        <p:txBody>
          <a:bodyPr/>
          <a:lstStyle>
            <a:lvl1pPr>
              <a:defRPr sz="2800">
                <a:solidFill>
                  <a:srgbClr val="006096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505200" y="4767263"/>
            <a:ext cx="2133600" cy="27463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F8EF95E-660F-6F48-9B3C-B3F93E20ACE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98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02445"/>
            <a:ext cx="4040188" cy="773906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60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76350"/>
            <a:ext cx="4040188" cy="2963466"/>
          </a:xfrm>
        </p:spPr>
        <p:txBody>
          <a:bodyPr/>
          <a:lstStyle>
            <a:lvl1pPr>
              <a:defRPr sz="2400">
                <a:solidFill>
                  <a:srgbClr val="006096"/>
                </a:solidFill>
              </a:defRPr>
            </a:lvl1pPr>
            <a:lvl2pPr>
              <a:defRPr sz="2000">
                <a:solidFill>
                  <a:srgbClr val="006096"/>
                </a:solidFill>
              </a:defRPr>
            </a:lvl2pPr>
            <a:lvl3pPr>
              <a:defRPr sz="1800">
                <a:solidFill>
                  <a:srgbClr val="006096"/>
                </a:solidFill>
              </a:defRPr>
            </a:lvl3pPr>
            <a:lvl4pPr>
              <a:defRPr sz="1600">
                <a:solidFill>
                  <a:srgbClr val="006096"/>
                </a:solidFill>
              </a:defRPr>
            </a:lvl4pPr>
            <a:lvl5pPr>
              <a:defRPr sz="1600">
                <a:solidFill>
                  <a:srgbClr val="00609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502445"/>
            <a:ext cx="4041775" cy="773906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60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276350"/>
            <a:ext cx="4041775" cy="2963466"/>
          </a:xfrm>
        </p:spPr>
        <p:txBody>
          <a:bodyPr/>
          <a:lstStyle>
            <a:lvl1pPr>
              <a:defRPr sz="2400">
                <a:solidFill>
                  <a:srgbClr val="006096"/>
                </a:solidFill>
              </a:defRPr>
            </a:lvl1pPr>
            <a:lvl2pPr>
              <a:defRPr sz="2000">
                <a:solidFill>
                  <a:srgbClr val="006096"/>
                </a:solidFill>
              </a:defRPr>
            </a:lvl2pPr>
            <a:lvl3pPr>
              <a:defRPr sz="1800">
                <a:solidFill>
                  <a:srgbClr val="006096"/>
                </a:solidFill>
              </a:defRPr>
            </a:lvl3pPr>
            <a:lvl4pPr>
              <a:defRPr sz="1600">
                <a:solidFill>
                  <a:srgbClr val="006096"/>
                </a:solidFill>
              </a:defRPr>
            </a:lvl4pPr>
            <a:lvl5pPr>
              <a:defRPr sz="1600">
                <a:solidFill>
                  <a:srgbClr val="00609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3505200" y="4767263"/>
            <a:ext cx="2133600" cy="27463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7A9B1A9-890C-8B44-BE90-7CB4395EE4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04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60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3505200" y="4767263"/>
            <a:ext cx="2133600" cy="27463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88F1A38-2662-714D-BA55-F0640804B74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54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505200" y="4767263"/>
            <a:ext cx="2133600" cy="27463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5524B65-BD56-BC42-A8D4-F7B262BC0E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3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14350"/>
            <a:ext cx="3008313" cy="947738"/>
          </a:xfrm>
        </p:spPr>
        <p:txBody>
          <a:bodyPr anchor="b"/>
          <a:lstStyle>
            <a:lvl1pPr algn="l">
              <a:defRPr sz="2000" b="1">
                <a:solidFill>
                  <a:srgbClr val="0060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14351"/>
            <a:ext cx="5111750" cy="3581400"/>
          </a:xfrm>
        </p:spPr>
        <p:txBody>
          <a:bodyPr/>
          <a:lstStyle>
            <a:lvl1pPr>
              <a:defRPr sz="3200">
                <a:solidFill>
                  <a:srgbClr val="006096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57351"/>
            <a:ext cx="3008313" cy="2438400"/>
          </a:xfrm>
        </p:spPr>
        <p:txBody>
          <a:bodyPr/>
          <a:lstStyle>
            <a:lvl1pPr marL="0" indent="0">
              <a:buNone/>
              <a:defRPr sz="1400">
                <a:solidFill>
                  <a:srgbClr val="00609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3352800" y="4767263"/>
            <a:ext cx="2133600" cy="27463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C045864-67DE-844A-AC03-EBD93572A56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3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590550"/>
            <a:ext cx="82296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19250"/>
            <a:ext cx="8229600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Calibri"/>
          <a:ea typeface="Geneva" pitchFamily="-65" charset="-128"/>
          <a:cs typeface="Calibri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" pitchFamily="-65" charset="0"/>
          <a:ea typeface="Geneva" pitchFamily="-65" charset="-128"/>
          <a:cs typeface="Geneva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" pitchFamily="-65" charset="0"/>
          <a:ea typeface="Geneva" pitchFamily="-65" charset="-128"/>
          <a:cs typeface="Geneva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" pitchFamily="-65" charset="0"/>
          <a:ea typeface="Geneva" pitchFamily="-65" charset="-128"/>
          <a:cs typeface="Geneva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" pitchFamily="-65" charset="0"/>
          <a:ea typeface="Geneva" pitchFamily="-65" charset="-128"/>
          <a:cs typeface="Geneva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" pitchFamily="-65" charset="0"/>
          <a:ea typeface="Geneva" pitchFamily="-65" charset="-128"/>
          <a:cs typeface="Geneva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" pitchFamily="-65" charset="0"/>
          <a:ea typeface="Geneva" pitchFamily="-65" charset="-128"/>
          <a:cs typeface="Geneva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" pitchFamily="-65" charset="0"/>
          <a:ea typeface="Geneva" pitchFamily="-65" charset="-128"/>
          <a:cs typeface="Geneva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Helvetica Neue" pitchFamily="-65" charset="0"/>
          <a:ea typeface="Geneva" pitchFamily="-65" charset="-128"/>
          <a:cs typeface="Geneva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bg1"/>
          </a:solidFill>
          <a:latin typeface="Calibri"/>
          <a:ea typeface="Geneva" pitchFamily="-65" charset="-128"/>
          <a:cs typeface="Calibri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bg1"/>
          </a:solidFill>
          <a:latin typeface="Calibri"/>
          <a:ea typeface="Geneva" pitchFamily="-65" charset="-128"/>
          <a:cs typeface="Calibri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bg1"/>
          </a:solidFill>
          <a:latin typeface="Calibri"/>
          <a:ea typeface="ヒラギノ角ゴ Pro W3" charset="-128"/>
          <a:cs typeface="Calibri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bg1"/>
          </a:solidFill>
          <a:latin typeface="Calibri"/>
          <a:ea typeface="ヒラギノ角ゴ Pro W3" charset="-128"/>
          <a:cs typeface="Calibri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bg1"/>
          </a:solidFill>
          <a:latin typeface="Calibri"/>
          <a:ea typeface="ヒラギノ角ゴ Pro W3" charset="-128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1D99C644-4638-8D4D-B856-976C6DE8E3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933700"/>
            <a:ext cx="6400800" cy="131445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Presenter: Muhammad Hani Zaheer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Coauthors: Elham Kashi, Ryan Petery, Swati Singh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7E5C1-F36E-8F43-9D11-37CA75F6C9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Searching for Axions with Magnetic Resonance Force Microscopes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D9B87B50-8267-7BE2-D926-41ADECA44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3" y="-95250"/>
            <a:ext cx="3190994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89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D5E42-CC98-BA3D-A9C8-F0112E8D4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683C5-51BE-A113-7DC2-4796E6805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Axion-Electron Coupling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347FC2-1B1C-91D8-BDCD-86F59E3E39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 descr="A diagram of a graph&#10;&#10;AI-generated content may be incorrect.">
            <a:extLst>
              <a:ext uri="{FF2B5EF4-FFF2-40B4-BE49-F238E27FC236}">
                <a16:creationId xmlns:a16="http://schemas.microsoft.com/office/drawing/2014/main" id="{D755A790-B69B-3C44-B48C-C7F2300676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10509" y="1046068"/>
            <a:ext cx="4522982" cy="3222625"/>
          </a:xfrm>
        </p:spPr>
      </p:pic>
    </p:spTree>
    <p:extLst>
      <p:ext uri="{BB962C8B-B14F-4D97-AF65-F5344CB8AC3E}">
        <p14:creationId xmlns:p14="http://schemas.microsoft.com/office/powerpoint/2010/main" val="3775622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FD7503-9160-79C2-A45B-50CFF8AE1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4F15B-F7E2-10B5-BB15-DDA00E62E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Axion-Electron Coupling</a:t>
            </a:r>
          </a:p>
        </p:txBody>
      </p:sp>
      <p:pic>
        <p:nvPicPr>
          <p:cNvPr id="6" name="Content Placeholder 5" descr="A diagram of a graph&#10;&#10;AI-generated content may be incorrect.">
            <a:extLst>
              <a:ext uri="{FF2B5EF4-FFF2-40B4-BE49-F238E27FC236}">
                <a16:creationId xmlns:a16="http://schemas.microsoft.com/office/drawing/2014/main" id="{45C5FFE1-BB19-B656-9469-435BF7B91A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10509" y="1047750"/>
            <a:ext cx="4522982" cy="32226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F7D49-BDE7-F0B4-F301-6F953B4E5B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454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FDDF7-E558-62CD-7769-59178A7F5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FF506-335F-2A73-BE17-1199B3E42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Dark Photon Kinetic Mixing Parameter</a:t>
            </a:r>
          </a:p>
        </p:txBody>
      </p:sp>
      <p:pic>
        <p:nvPicPr>
          <p:cNvPr id="6" name="Content Placeholder 5" descr="A graph of a graph showing the same number of the same number&#10;&#10;AI-generated content may be incorrect.">
            <a:extLst>
              <a:ext uri="{FF2B5EF4-FFF2-40B4-BE49-F238E27FC236}">
                <a16:creationId xmlns:a16="http://schemas.microsoft.com/office/drawing/2014/main" id="{A96687BD-2D47-9A99-9746-DAF043A8AB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6274" y="1047750"/>
            <a:ext cx="4151451" cy="32226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B07BFB-FAE5-F707-DBE3-5D7284B71C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992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A7EE36-EC7E-3F68-91ED-073F9DB55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8C58C-DDAE-E5D8-1ABA-E59025365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3B4885-5E27-7658-DC11-50BB7B49B0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47750"/>
                <a:ext cx="8229600" cy="3222625"/>
              </a:xfrm>
            </p:spPr>
            <p:txBody>
              <a:bodyPr/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Axion detection can be formulated as a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magnetometery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problem</a:t>
                </a: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approach completements conventional axion-photon searches</a:t>
                </a: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Ex: Axions induce effective magnetic field on fermions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Mechanical detection for axion searches</a:t>
                </a: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MRFM based axion search beyond lab constraints with current technology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Target axion mass/frequency can be tuned by scanning pump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Manuscript coming out soon!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3B4885-5E27-7658-DC11-50BB7B49B0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47750"/>
                <a:ext cx="8229600" cy="3222625"/>
              </a:xfrm>
              <a:blipFill>
                <a:blip r:embed="rId2"/>
                <a:stretch>
                  <a:fillRect l="-444" t="-1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D4E92-9BEE-9BA2-419E-6177908D63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933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C02E2D3-4463-BEB5-93C9-9FC9ACF888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EBA1C-4B49-42AB-23EF-209BB27E9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of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D0D82-77BA-F2A8-0010-0C1944140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222625"/>
          </a:xfrm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2C5A12-67CE-6D92-D6EF-7AEF1B12B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18E800-2A29-44EF-59F3-337D6CA1B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349" y="873125"/>
            <a:ext cx="2713301" cy="347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0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3C3AD-A4EC-8642-99EE-A8D5708A9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Axion Dark Matter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DC63148-9941-E14E-A603-F39688A77DA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47750"/>
                <a:ext cx="8229600" cy="3222625"/>
              </a:xfrm>
            </p:spPr>
            <p:txBody>
              <a:bodyPr/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Axions are a cosmologically well-motivated dark matter candidate </a:t>
                </a: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particular, QCD axion offers a solution of the strong CP problem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Axions are generically wave-like with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sub>
                        </m:s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ℏ</m:t>
                        </m:r>
                      </m:den>
                    </m:f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DM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Most of theoretically motivated QCD axion mass range corresponds to radio frequencies: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kHz</m:t>
                    </m:r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−300 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GHz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DC63148-9941-E14E-A603-F39688A77D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47750"/>
                <a:ext cx="8229600" cy="3222625"/>
              </a:xfrm>
              <a:blipFill>
                <a:blip r:embed="rId3"/>
                <a:stretch>
                  <a:fillRect l="-444" t="-1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58E211-F724-124E-9C4D-16A3BB40FD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956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90C5B7-D5C7-FA0F-7D9A-3A35843C5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B7E18-FB92-CF9B-04CF-93400914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Axions as a Background 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7E7BE8-4B97-D256-C2A1-46D81F1726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47750"/>
                <a:ext cx="8229600" cy="3222625"/>
              </a:xfrm>
            </p:spPr>
            <p:txBody>
              <a:bodyPr/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Axion-electron coupling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𝑎𝑒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𝜓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𝜇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coupling can be rewritten as Zeeman Hamiltonian inducing an effective magnetic field on electron spins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𝑎𝑒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effective magnetic field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𝑎𝑒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−8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𝑎𝑒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7E7BE8-4B97-D256-C2A1-46D81F1726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47750"/>
                <a:ext cx="8229600" cy="3222625"/>
              </a:xfrm>
              <a:blipFill>
                <a:blip r:embed="rId3"/>
                <a:stretch>
                  <a:fillRect l="-444" t="-1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452B55-BA19-0AF8-E337-F348F68196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1280F59-6058-DD8A-7655-56889642BA09}"/>
              </a:ext>
            </a:extLst>
          </p:cNvPr>
          <p:cNvCxnSpPr/>
          <p:nvPr/>
        </p:nvCxnSpPr>
        <p:spPr>
          <a:xfrm>
            <a:off x="6858000" y="873125"/>
            <a:ext cx="381000" cy="2403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87007E-CC80-52A2-CA91-06875525B295}"/>
              </a:ext>
            </a:extLst>
          </p:cNvPr>
          <p:cNvCxnSpPr/>
          <p:nvPr/>
        </p:nvCxnSpPr>
        <p:spPr>
          <a:xfrm>
            <a:off x="7162800" y="1064942"/>
            <a:ext cx="381000" cy="228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B8FF44-0773-EDB9-9364-51604FB6BE13}"/>
              </a:ext>
            </a:extLst>
          </p:cNvPr>
          <p:cNvCxnSpPr>
            <a:cxnSpLocks/>
          </p:cNvCxnSpPr>
          <p:nvPr/>
        </p:nvCxnSpPr>
        <p:spPr>
          <a:xfrm flipH="1">
            <a:off x="7146036" y="1288121"/>
            <a:ext cx="400812" cy="2457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3EBDD3-BF38-0C4F-5D58-CE3336BEFED7}"/>
              </a:ext>
            </a:extLst>
          </p:cNvPr>
          <p:cNvCxnSpPr>
            <a:cxnSpLocks/>
          </p:cNvCxnSpPr>
          <p:nvPr/>
        </p:nvCxnSpPr>
        <p:spPr>
          <a:xfrm flipV="1">
            <a:off x="6897624" y="1447345"/>
            <a:ext cx="384048" cy="224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227DF4C-035F-67E9-56BD-0A96F4107C28}"/>
              </a:ext>
            </a:extLst>
          </p:cNvPr>
          <p:cNvCxnSpPr/>
          <p:nvPr/>
        </p:nvCxnSpPr>
        <p:spPr>
          <a:xfrm>
            <a:off x="7543800" y="1293542"/>
            <a:ext cx="152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1F4A830-550C-1D1E-86F9-1823DCE5BFD7}"/>
              </a:ext>
            </a:extLst>
          </p:cNvPr>
          <p:cNvCxnSpPr/>
          <p:nvPr/>
        </p:nvCxnSpPr>
        <p:spPr>
          <a:xfrm>
            <a:off x="7848600" y="1293542"/>
            <a:ext cx="152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EDC39CE-DDF2-E6F8-8123-095DC5DF4083}"/>
              </a:ext>
            </a:extLst>
          </p:cNvPr>
          <p:cNvCxnSpPr/>
          <p:nvPr/>
        </p:nvCxnSpPr>
        <p:spPr>
          <a:xfrm>
            <a:off x="8153400" y="1293542"/>
            <a:ext cx="152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237618-8182-928D-B029-68104C2054E3}"/>
              </a:ext>
            </a:extLst>
          </p:cNvPr>
          <p:cNvCxnSpPr/>
          <p:nvPr/>
        </p:nvCxnSpPr>
        <p:spPr>
          <a:xfrm>
            <a:off x="8458200" y="1293542"/>
            <a:ext cx="152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AAE3B6C-B3D5-8BCC-B849-227C52C6EEBD}"/>
                  </a:ext>
                </a:extLst>
              </p:cNvPr>
              <p:cNvSpPr txBox="1"/>
              <p:nvPr/>
            </p:nvSpPr>
            <p:spPr>
              <a:xfrm>
                <a:off x="6921702" y="992188"/>
                <a:ext cx="3034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00609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𝑒</m:t>
                      </m:r>
                    </m:oMath>
                  </m:oMathPara>
                </a14:m>
                <a:endParaRPr lang="en-US" sz="1200" dirty="0">
                  <a:solidFill>
                    <a:srgbClr val="00609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AAE3B6C-B3D5-8BCC-B849-227C52C6E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702" y="992188"/>
                <a:ext cx="303480" cy="2769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8EB56A9-229D-D5A7-87B3-BE7DB4170CE8}"/>
                  </a:ext>
                </a:extLst>
              </p:cNvPr>
              <p:cNvSpPr txBox="1"/>
              <p:nvPr/>
            </p:nvSpPr>
            <p:spPr>
              <a:xfrm>
                <a:off x="6921702" y="1314266"/>
                <a:ext cx="3034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200" b="0" i="1" smtClean="0">
                              <a:solidFill>
                                <a:srgbClr val="006096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1200" b="0" i="1" smtClean="0">
                              <a:solidFill>
                                <a:srgbClr val="006096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</m:acc>
                    </m:oMath>
                  </m:oMathPara>
                </a14:m>
                <a:endParaRPr lang="en-US" sz="1200" dirty="0">
                  <a:solidFill>
                    <a:srgbClr val="00609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8EB56A9-229D-D5A7-87B3-BE7DB4170C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702" y="1314266"/>
                <a:ext cx="303480" cy="276999"/>
              </a:xfrm>
              <a:prstGeom prst="rect">
                <a:avLst/>
              </a:prstGeom>
              <a:blipFill>
                <a:blip r:embed="rId5"/>
                <a:stretch>
                  <a:fillRect r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CCEBEE5-3A1B-00F3-A31D-0F7969D8E254}"/>
                  </a:ext>
                </a:extLst>
              </p:cNvPr>
              <p:cNvSpPr txBox="1"/>
              <p:nvPr/>
            </p:nvSpPr>
            <p:spPr>
              <a:xfrm>
                <a:off x="7918602" y="1001733"/>
                <a:ext cx="3118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00609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𝑎</m:t>
                      </m:r>
                    </m:oMath>
                  </m:oMathPara>
                </a14:m>
                <a:endParaRPr lang="en-US" sz="1200" dirty="0">
                  <a:solidFill>
                    <a:srgbClr val="00609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CCEBEE5-3A1B-00F3-A31D-0F7969D8E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8602" y="1001733"/>
                <a:ext cx="311880" cy="2769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 descr="Earth globe: Americas with solid fill">
            <a:extLst>
              <a:ext uri="{FF2B5EF4-FFF2-40B4-BE49-F238E27FC236}">
                <a16:creationId xmlns:a16="http://schemas.microsoft.com/office/drawing/2014/main" id="{41229F6A-5639-F7D8-A8AD-12FC06ED30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02912" y="3405427"/>
            <a:ext cx="914400" cy="9144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632BD7-BFB1-87D5-0638-C27C91810EA5}"/>
              </a:ext>
            </a:extLst>
          </p:cNvPr>
          <p:cNvCxnSpPr/>
          <p:nvPr/>
        </p:nvCxnSpPr>
        <p:spPr>
          <a:xfrm>
            <a:off x="7048500" y="3862627"/>
            <a:ext cx="7239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BC2CE6-B541-1892-D5B4-4037BC893707}"/>
              </a:ext>
            </a:extLst>
          </p:cNvPr>
          <p:cNvCxnSpPr/>
          <p:nvPr/>
        </p:nvCxnSpPr>
        <p:spPr>
          <a:xfrm>
            <a:off x="7048500" y="4095750"/>
            <a:ext cx="7239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ABD27C6-142E-EE5C-0470-D5F9BE704862}"/>
              </a:ext>
            </a:extLst>
          </p:cNvPr>
          <p:cNvCxnSpPr/>
          <p:nvPr/>
        </p:nvCxnSpPr>
        <p:spPr>
          <a:xfrm>
            <a:off x="7048500" y="3638550"/>
            <a:ext cx="7239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58908DD-9DFF-F662-D668-87103782F437}"/>
              </a:ext>
            </a:extLst>
          </p:cNvPr>
          <p:cNvSpPr txBox="1"/>
          <p:nvPr/>
        </p:nvSpPr>
        <p:spPr>
          <a:xfrm>
            <a:off x="6950332" y="3321863"/>
            <a:ext cx="9419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Axion Wind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4BFEB8-87F8-133D-C64C-86E11A153D48}"/>
              </a:ext>
            </a:extLst>
          </p:cNvPr>
          <p:cNvSpPr txBox="1"/>
          <p:nvPr/>
        </p:nvSpPr>
        <p:spPr>
          <a:xfrm>
            <a:off x="0" y="4233217"/>
            <a:ext cx="449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spin magnetometry based axion searches: QUAX, </a:t>
            </a:r>
            <a:r>
              <a:rPr lang="en-US" sz="1200" dirty="0" err="1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CASPEr</a:t>
            </a:r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…</a:t>
            </a:r>
          </a:p>
        </p:txBody>
      </p:sp>
    </p:spTree>
    <p:extLst>
      <p:ext uri="{BB962C8B-B14F-4D97-AF65-F5344CB8AC3E}">
        <p14:creationId xmlns:p14="http://schemas.microsoft.com/office/powerpoint/2010/main" val="207582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E6922-FDAA-0CCC-990E-945DB5070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62694-A07E-70AD-2411-69CC02B7F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Detection for Fundamental Physics</a:t>
            </a:r>
          </a:p>
        </p:txBody>
      </p:sp>
      <p:pic>
        <p:nvPicPr>
          <p:cNvPr id="25" name="Content Placeholder 24" descr="A diagram of a cross section&#10;&#10;AI-generated content may be incorrect.">
            <a:extLst>
              <a:ext uri="{FF2B5EF4-FFF2-40B4-BE49-F238E27FC236}">
                <a16:creationId xmlns:a16="http://schemas.microsoft.com/office/drawing/2014/main" id="{FE97109F-85B6-A933-80AA-FD1C33F7C5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5178" y="886162"/>
            <a:ext cx="2348235" cy="95529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DC5A3-6C0B-653E-D24C-B1DDBC9375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4B67EE4-4AC8-2B9A-7FB9-78418C41DF87}"/>
              </a:ext>
            </a:extLst>
          </p:cNvPr>
          <p:cNvCxnSpPr/>
          <p:nvPr/>
        </p:nvCxnSpPr>
        <p:spPr>
          <a:xfrm>
            <a:off x="457200" y="2659063"/>
            <a:ext cx="82296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D8F185-FF21-2B1F-CBD2-B2DCE4028548}"/>
              </a:ext>
            </a:extLst>
          </p:cNvPr>
          <p:cNvCxnSpPr/>
          <p:nvPr/>
        </p:nvCxnSpPr>
        <p:spPr>
          <a:xfrm>
            <a:off x="685800" y="2528802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420433D-BF5A-E3C7-E37B-DEDAAFFD14CC}"/>
              </a:ext>
            </a:extLst>
          </p:cNvPr>
          <p:cNvCxnSpPr/>
          <p:nvPr/>
        </p:nvCxnSpPr>
        <p:spPr>
          <a:xfrm>
            <a:off x="1219200" y="2528802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741A8-8A4D-0C3D-37A3-4F079A2990A0}"/>
              </a:ext>
            </a:extLst>
          </p:cNvPr>
          <p:cNvCxnSpPr/>
          <p:nvPr/>
        </p:nvCxnSpPr>
        <p:spPr>
          <a:xfrm>
            <a:off x="4378984" y="2532888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265A078-7E40-2EBD-D28F-51E48A507EF3}"/>
              </a:ext>
            </a:extLst>
          </p:cNvPr>
          <p:cNvCxnSpPr/>
          <p:nvPr/>
        </p:nvCxnSpPr>
        <p:spPr>
          <a:xfrm>
            <a:off x="7391400" y="2528802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FAA6AD-7523-35E1-0C29-AD87FFCC8FCC}"/>
              </a:ext>
            </a:extLst>
          </p:cNvPr>
          <p:cNvCxnSpPr/>
          <p:nvPr/>
        </p:nvCxnSpPr>
        <p:spPr>
          <a:xfrm>
            <a:off x="8077200" y="2528802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B8ED090-84A6-C27B-8362-EB0A3224B7D1}"/>
              </a:ext>
            </a:extLst>
          </p:cNvPr>
          <p:cNvSpPr txBox="1"/>
          <p:nvPr/>
        </p:nvSpPr>
        <p:spPr>
          <a:xfrm>
            <a:off x="438665" y="283464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1785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32223F-B506-903B-BF88-4FAD2B4AAB38}"/>
              </a:ext>
            </a:extLst>
          </p:cNvPr>
          <p:cNvSpPr txBox="1"/>
          <p:nvPr/>
        </p:nvSpPr>
        <p:spPr>
          <a:xfrm>
            <a:off x="972978" y="225180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1798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4B3853-BCB2-1128-F7D7-1F7E0B103E23}"/>
              </a:ext>
            </a:extLst>
          </p:cNvPr>
          <p:cNvSpPr txBox="1"/>
          <p:nvPr/>
        </p:nvSpPr>
        <p:spPr>
          <a:xfrm>
            <a:off x="4132762" y="283464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1885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F7B3E6-02DA-B9C2-75D5-DCC73BC9DAB8}"/>
              </a:ext>
            </a:extLst>
          </p:cNvPr>
          <p:cNvSpPr txBox="1"/>
          <p:nvPr/>
        </p:nvSpPr>
        <p:spPr>
          <a:xfrm>
            <a:off x="7145178" y="224942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7C7999-E927-B3FE-0011-F177D438754A}"/>
              </a:ext>
            </a:extLst>
          </p:cNvPr>
          <p:cNvSpPr txBox="1"/>
          <p:nvPr/>
        </p:nvSpPr>
        <p:spPr>
          <a:xfrm>
            <a:off x="7830978" y="2833602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A5D9FC-20E5-DF71-7F7F-AF9B8454180A}"/>
              </a:ext>
            </a:extLst>
          </p:cNvPr>
          <p:cNvSpPr txBox="1"/>
          <p:nvPr/>
        </p:nvSpPr>
        <p:spPr>
          <a:xfrm>
            <a:off x="-114295" y="3038311"/>
            <a:ext cx="1600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Coulomb Force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1E6CB3-3445-EE6A-2ECE-7C2B2F71CEDD}"/>
              </a:ext>
            </a:extLst>
          </p:cNvPr>
          <p:cNvSpPr txBox="1"/>
          <p:nvPr/>
        </p:nvSpPr>
        <p:spPr>
          <a:xfrm>
            <a:off x="419104" y="1749826"/>
            <a:ext cx="160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Cavendish</a:t>
            </a:r>
          </a:p>
          <a:p>
            <a:pPr algn="ctr"/>
            <a:r>
              <a:rPr lang="en-US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Gravitational Force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554FF7-0AF3-015A-DD7F-B9071CA51E55}"/>
              </a:ext>
            </a:extLst>
          </p:cNvPr>
          <p:cNvSpPr txBox="1"/>
          <p:nvPr/>
        </p:nvSpPr>
        <p:spPr>
          <a:xfrm>
            <a:off x="3578888" y="3040039"/>
            <a:ext cx="160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az-Cyrl-AZ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ӧ</a:t>
            </a:r>
            <a:r>
              <a:rPr lang="en-US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tv</a:t>
            </a:r>
            <a:r>
              <a:rPr lang="az-Cyrl-AZ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ӧ</a:t>
            </a:r>
            <a:r>
              <a:rPr lang="en-US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az-Cyrl-AZ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>
              <a:solidFill>
                <a:srgbClr val="00609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 Test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51B48-0659-D37A-F7AE-D63923D0EEDE}"/>
              </a:ext>
            </a:extLst>
          </p:cNvPr>
          <p:cNvSpPr txBox="1"/>
          <p:nvPr/>
        </p:nvSpPr>
        <p:spPr>
          <a:xfrm>
            <a:off x="6591304" y="1972038"/>
            <a:ext cx="1600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Casimir Force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B66417-3A7F-83B8-A0A9-918BECCD6F45}"/>
              </a:ext>
            </a:extLst>
          </p:cNvPr>
          <p:cNvSpPr txBox="1"/>
          <p:nvPr/>
        </p:nvSpPr>
        <p:spPr>
          <a:xfrm>
            <a:off x="7272070" y="3038311"/>
            <a:ext cx="160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Gravitational Waves (LIGO)</a:t>
            </a:r>
          </a:p>
        </p:txBody>
      </p:sp>
      <p:pic>
        <p:nvPicPr>
          <p:cNvPr id="27" name="Picture 26" descr="A diagram of a device&#10;&#10;AI-generated content may be incorrect.">
            <a:extLst>
              <a:ext uri="{FF2B5EF4-FFF2-40B4-BE49-F238E27FC236}">
                <a16:creationId xmlns:a16="http://schemas.microsoft.com/office/drawing/2014/main" id="{78E0D258-FE4B-A965-B5F1-FD07F13B6E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795" y="3038311"/>
            <a:ext cx="1138826" cy="1426379"/>
          </a:xfrm>
          <a:prstGeom prst="rect">
            <a:avLst/>
          </a:prstGeom>
        </p:spPr>
      </p:pic>
      <p:pic>
        <p:nvPicPr>
          <p:cNvPr id="29" name="Picture 28" descr="A diagram of a machine&#10;&#10;AI-generated content may be incorrect.">
            <a:extLst>
              <a:ext uri="{FF2B5EF4-FFF2-40B4-BE49-F238E27FC236}">
                <a16:creationId xmlns:a16="http://schemas.microsoft.com/office/drawing/2014/main" id="{3857E2F0-A90A-0B74-D93A-255644F7EC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9191" y="3005062"/>
            <a:ext cx="1087430" cy="145036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08799C5-6DE8-C08D-5994-DFC73AC2A6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8832" y="829925"/>
            <a:ext cx="1038522" cy="17418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BA54293-CB40-1F4F-CDFE-FCD4D5865C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2536" y="3015656"/>
            <a:ext cx="2086230" cy="133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1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6B4A5-35E9-AC9F-213B-462D66B0E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2CF2F-1159-DE6B-189D-7C8E4CDCE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Detection at SQL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86FD1-52D1-5B0F-4DF5-0F2F81AED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7750"/>
            <a:ext cx="5280553" cy="322262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Modern state-of-the-art mechanical detectors can operate at the standard quantum limit (SQL) or beyond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photon count: higher imprecision/shot noise due to quantum fluctuations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photon count: higher back action noise from radiation pressure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 readout noise happens at SQL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D76F2-1510-A009-AD77-94C7629B2B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 descr="A diagram of a function&#10;&#10;AI-generated content may be incorrect.">
            <a:extLst>
              <a:ext uri="{FF2B5EF4-FFF2-40B4-BE49-F238E27FC236}">
                <a16:creationId xmlns:a16="http://schemas.microsoft.com/office/drawing/2014/main" id="{A0683175-5974-8079-FC66-FD9A3A49F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979" y="2219410"/>
            <a:ext cx="2972267" cy="2036553"/>
          </a:xfrm>
          <a:prstGeom prst="rect">
            <a:avLst/>
          </a:prstGeom>
        </p:spPr>
      </p:pic>
      <p:pic>
        <p:nvPicPr>
          <p:cNvPr id="27" name="Picture 26" descr="A drawing of a red light coming out of a rectangular object&#10;&#10;AI-generated content may be incorrect.">
            <a:extLst>
              <a:ext uri="{FF2B5EF4-FFF2-40B4-BE49-F238E27FC236}">
                <a16:creationId xmlns:a16="http://schemas.microsoft.com/office/drawing/2014/main" id="{EAA33604-B304-3A8F-C425-6C7790D31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25697"/>
            <a:ext cx="2285999" cy="151723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70ED9FD-870F-18BF-CFF7-A8029BACA360}"/>
              </a:ext>
            </a:extLst>
          </p:cNvPr>
          <p:cNvSpPr txBox="1"/>
          <p:nvPr/>
        </p:nvSpPr>
        <p:spPr>
          <a:xfrm>
            <a:off x="5621797" y="4175898"/>
            <a:ext cx="3364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Aspelmeyer</a:t>
            </a:r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al, Rev. Mod. Phys. 86, 1391 (2014)</a:t>
            </a:r>
          </a:p>
        </p:txBody>
      </p:sp>
    </p:spTree>
    <p:extLst>
      <p:ext uri="{BB962C8B-B14F-4D97-AF65-F5344CB8AC3E}">
        <p14:creationId xmlns:p14="http://schemas.microsoft.com/office/powerpoint/2010/main" val="419556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9FD0AA-C1E4-8F85-019E-A18597257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21F2E-93C6-6C5D-8EA9-38F22B97F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Resonance Force Microscopy</a:t>
            </a:r>
          </a:p>
        </p:txBody>
      </p:sp>
      <p:pic>
        <p:nvPicPr>
          <p:cNvPr id="8" name="Content Placeholder 7" descr="A diagram of a microscope&#10;&#10;AI-generated content may be incorrect.">
            <a:extLst>
              <a:ext uri="{FF2B5EF4-FFF2-40B4-BE49-F238E27FC236}">
                <a16:creationId xmlns:a16="http://schemas.microsoft.com/office/drawing/2014/main" id="{D62E93AF-022D-EF2E-EB8E-EB54449664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14800" y="734576"/>
            <a:ext cx="5157671" cy="32226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B92F-01BF-3CB6-78C4-D50239B8D2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457EBF-8C60-3896-2AE9-54B24BD57ED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57200" y="1047750"/>
                <a:ext cx="4572000" cy="3505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:ma14="http://schemas.microsoft.com/office/mac/drawingml/2011/main" xmlns="" val="1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kern="1200">
                    <a:solidFill>
                      <a:srgbClr val="006096"/>
                    </a:solidFill>
                    <a:latin typeface="Calibri"/>
                    <a:ea typeface="Geneva" pitchFamily="-65" charset="-128"/>
                    <a:cs typeface="Calibri"/>
                  </a:defRPr>
                </a:lvl1pPr>
                <a:lvl2pPr marL="742950" indent="-28575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kern="1200">
                    <a:solidFill>
                      <a:srgbClr val="006096"/>
                    </a:solidFill>
                    <a:latin typeface="Calibri"/>
                    <a:ea typeface="Geneva" pitchFamily="-65" charset="-128"/>
                    <a:cs typeface="Calibri"/>
                  </a:defRPr>
                </a:lvl2pPr>
                <a:lvl3pPr marL="11430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3pPr>
                <a:lvl4pPr marL="16002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4pPr>
                <a:lvl5pPr marL="20574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Force on mechanical resonator from magnetized sample: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∇</m:t>
                                  </m:r>
                                </m:e>
                              </m:acc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𝑑𝑉</m:t>
                          </m:r>
                        </m:e>
                      </m:nary>
                    </m:oMath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        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=−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𝑑𝑉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need:</a:t>
                </a: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Frequency link between mechanical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Larmor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 force noise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 number of spins resonating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Font typeface="Arial" charset="0"/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457EBF-8C60-3896-2AE9-54B24BD57E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047750"/>
                <a:ext cx="4572000" cy="3505200"/>
              </a:xfrm>
              <a:prstGeom prst="rect">
                <a:avLst/>
              </a:prstGeom>
              <a:blipFill>
                <a:blip r:embed="rId4"/>
                <a:stretch>
                  <a:fillRect l="-800" t="-104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28AD2F3E-2038-EF25-17F2-E264DE29A457}"/>
              </a:ext>
            </a:extLst>
          </p:cNvPr>
          <p:cNvSpPr txBox="1"/>
          <p:nvPr/>
        </p:nvSpPr>
        <p:spPr>
          <a:xfrm>
            <a:off x="6019800" y="3872118"/>
            <a:ext cx="3222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Sidles, et al, Rev. Mod. Phys., 67, 249 (1995)</a:t>
            </a:r>
          </a:p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Scozzaro, et al, J. Mag. Res., 271, 15 (2016)</a:t>
            </a:r>
          </a:p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Half, et al, Phys. Rev Appl., 15, L021001 (2021)</a:t>
            </a:r>
          </a:p>
        </p:txBody>
      </p:sp>
    </p:spTree>
    <p:extLst>
      <p:ext uri="{BB962C8B-B14F-4D97-AF65-F5344CB8AC3E}">
        <p14:creationId xmlns:p14="http://schemas.microsoft.com/office/powerpoint/2010/main" val="153377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48077-9A6B-9FA8-821D-FE2B89715D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98A8-0407-7517-7382-E7836EF48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Down-Conversion Scheme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E9B8D-F103-9FF5-9A39-A445DF2DE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Content Placeholder 14" descr="A diagram of a curve&#10;&#10;AI-generated content may be incorrect.">
            <a:extLst>
              <a:ext uri="{FF2B5EF4-FFF2-40B4-BE49-F238E27FC236}">
                <a16:creationId xmlns:a16="http://schemas.microsoft.com/office/drawing/2014/main" id="{91A3C4DD-5BF1-2614-04BF-D0140E274C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5507" y="987040"/>
            <a:ext cx="5383596" cy="316942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12509BB0-7A2D-AA9F-EB59-C6644BD9E63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57200" y="1047750"/>
                <a:ext cx="3048000" cy="3222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:ma14="http://schemas.microsoft.com/office/mac/drawingml/2011/main" xmlns="" val="1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kern="1200">
                    <a:solidFill>
                      <a:srgbClr val="006096"/>
                    </a:solidFill>
                    <a:latin typeface="Calibri"/>
                    <a:ea typeface="Geneva" pitchFamily="-65" charset="-128"/>
                    <a:cs typeface="Calibri"/>
                  </a:defRPr>
                </a:lvl1pPr>
                <a:lvl2pPr marL="742950" indent="-28575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kern="1200">
                    <a:solidFill>
                      <a:srgbClr val="006096"/>
                    </a:solidFill>
                    <a:latin typeface="Calibri"/>
                    <a:ea typeface="Geneva" pitchFamily="-65" charset="-128"/>
                    <a:cs typeface="Calibri"/>
                  </a:defRPr>
                </a:lvl2pPr>
                <a:lvl3pPr marL="11430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3pPr>
                <a:lvl4pPr marL="16002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4pPr>
                <a:lvl5pPr marL="20574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Amplitude modulate (AM) axion signal to oscillate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Pump field: effective AM of axion signal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Detection frequency: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mechanical resonance: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12509BB0-7A2D-AA9F-EB59-C6644BD9E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047750"/>
                <a:ext cx="3048000" cy="3222625"/>
              </a:xfrm>
              <a:prstGeom prst="rect">
                <a:avLst/>
              </a:prstGeom>
              <a:blipFill>
                <a:blip r:embed="rId3"/>
                <a:stretch>
                  <a:fillRect l="-1200" t="-1134" r="-1600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F2216E4-5A68-21BC-D3A7-1010CC6DEDAC}"/>
              </a:ext>
            </a:extLst>
          </p:cNvPr>
          <p:cNvSpPr txBox="1"/>
          <p:nvPr/>
        </p:nvSpPr>
        <p:spPr>
          <a:xfrm>
            <a:off x="4724400" y="4241820"/>
            <a:ext cx="449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Inspired by: QUAX Proposal 2015 [J. Phys.: Conf. Ser. 718 042051]</a:t>
            </a:r>
          </a:p>
        </p:txBody>
      </p:sp>
    </p:spTree>
    <p:extLst>
      <p:ext uri="{BB962C8B-B14F-4D97-AF65-F5344CB8AC3E}">
        <p14:creationId xmlns:p14="http://schemas.microsoft.com/office/powerpoint/2010/main" val="275263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E7564-AD30-E03D-7329-AA55564EC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E5346-4F3F-8623-4A62-BD607C0AB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 Noise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CC1F70-15FD-5FDA-B8C0-BAC43ABEE8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Content Placeholder 22" descr="A graph of a function&#10;&#10;AI-generated content may be incorrect.">
            <a:extLst>
              <a:ext uri="{FF2B5EF4-FFF2-40B4-BE49-F238E27FC236}">
                <a16:creationId xmlns:a16="http://schemas.microsoft.com/office/drawing/2014/main" id="{E9D95DE0-0166-5C3E-03A2-2BFF77BE0B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21295" y="933450"/>
            <a:ext cx="4470305" cy="32766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591E98-1582-B5FE-A91E-E0AAE1F14F1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57200" y="1047750"/>
                <a:ext cx="4038600" cy="3222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:ma14="http://schemas.microsoft.com/office/mac/drawingml/2011/main" xmlns="" val="1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kern="1200">
                    <a:solidFill>
                      <a:srgbClr val="006096"/>
                    </a:solidFill>
                    <a:latin typeface="Calibri"/>
                    <a:ea typeface="Geneva" pitchFamily="-65" charset="-128"/>
                    <a:cs typeface="Calibri"/>
                  </a:defRPr>
                </a:lvl1pPr>
                <a:lvl2pPr marL="742950" indent="-28575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kern="1200">
                    <a:solidFill>
                      <a:srgbClr val="006096"/>
                    </a:solidFill>
                    <a:latin typeface="Calibri"/>
                    <a:ea typeface="Geneva" pitchFamily="-65" charset="-128"/>
                    <a:cs typeface="Calibri"/>
                  </a:defRPr>
                </a:lvl2pPr>
                <a:lvl3pPr marL="11430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3pPr>
                <a:lvl4pPr marL="16002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4pPr>
                <a:lvl5pPr marL="20574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Noise equivalent force: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int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coh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int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1/4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FF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noise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dirty="0"/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mechanical resonance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thermal noise dominates: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FF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th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591E98-1582-B5FE-A91E-E0AAE1F14F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047750"/>
                <a:ext cx="4038600" cy="3222625"/>
              </a:xfrm>
              <a:prstGeom prst="rect">
                <a:avLst/>
              </a:prstGeom>
              <a:blipFill>
                <a:blip r:embed="rId4"/>
                <a:stretch>
                  <a:fillRect l="-905" t="-1134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294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95D88-98BE-B7F7-EBA4-661E3221E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61917-FCE7-4FDE-0313-734DB5E76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3" y="64429"/>
            <a:ext cx="8229600" cy="74295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Maximizing Number of Resonating Spins</a:t>
            </a:r>
          </a:p>
        </p:txBody>
      </p:sp>
      <p:pic>
        <p:nvPicPr>
          <p:cNvPr id="6" name="Content Placeholder 5" descr="A diagram of a colorful flower&#10;&#10;AI-generated content may be incorrect.">
            <a:extLst>
              <a:ext uri="{FF2B5EF4-FFF2-40B4-BE49-F238E27FC236}">
                <a16:creationId xmlns:a16="http://schemas.microsoft.com/office/drawing/2014/main" id="{1FB37A76-1F4D-CF09-9187-DA77FB93C6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50918" y="1058680"/>
            <a:ext cx="4835882" cy="32226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FD2AC-0193-866E-8018-79E5D72860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D70C6-FDCB-5747-9A21-CEFC4DDC4D7F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8A91EF-B0E0-0CA0-0562-2D6ADFCE4F8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57200" y="1047750"/>
                <a:ext cx="3886200" cy="3222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:ma14="http://schemas.microsoft.com/office/mac/drawingml/2011/main" xmlns="" val="1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kern="1200">
                    <a:solidFill>
                      <a:srgbClr val="006096"/>
                    </a:solidFill>
                    <a:latin typeface="Calibri"/>
                    <a:ea typeface="Geneva" pitchFamily="-65" charset="-128"/>
                    <a:cs typeface="Calibri"/>
                  </a:defRPr>
                </a:lvl1pPr>
                <a:lvl2pPr marL="742950" indent="-28575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kern="1200">
                    <a:solidFill>
                      <a:srgbClr val="006096"/>
                    </a:solidFill>
                    <a:latin typeface="Calibri"/>
                    <a:ea typeface="Geneva" pitchFamily="-65" charset="-128"/>
                    <a:cs typeface="Calibri"/>
                  </a:defRPr>
                </a:lvl2pPr>
                <a:lvl3pPr marL="11430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3pPr>
                <a:lvl4pPr marL="16002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4pPr>
                <a:lvl5pPr marL="2057400" indent="-228600" algn="l" defTabSz="457200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ern="1200">
                    <a:solidFill>
                      <a:srgbClr val="006096"/>
                    </a:solidFill>
                    <a:latin typeface="Calibri"/>
                    <a:ea typeface="ヒラギノ角ゴ Pro W3" charset="-128"/>
                    <a:cs typeface="Calibri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Magnetic resonance condition: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small resonance slice near the micromagnet</a:t>
                </a: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Too few spins in resonance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𝛾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large resonance region</a:t>
                </a:r>
              </a:p>
              <a:p>
                <a:pPr lvl="1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Far away from micromagnet </a:t>
                </a:r>
                <a:br>
                  <a:rPr lang="en-US" b="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smaller force 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find optimal value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8A91EF-B0E0-0CA0-0562-2D6ADFCE4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047750"/>
                <a:ext cx="3886200" cy="3222625"/>
              </a:xfrm>
              <a:prstGeom prst="rect">
                <a:avLst/>
              </a:prstGeom>
              <a:blipFill>
                <a:blip r:embed="rId4"/>
                <a:stretch>
                  <a:fillRect l="-940" t="-1323" b="-5104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25696B50-AB04-862F-3DD4-937E5173ADC6}"/>
              </a:ext>
            </a:extLst>
          </p:cNvPr>
          <p:cNvSpPr txBox="1"/>
          <p:nvPr/>
        </p:nvSpPr>
        <p:spPr>
          <a:xfrm>
            <a:off x="4823273" y="4255607"/>
            <a:ext cx="4408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609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YIG spheres: Crescini, et al. Phys. Rev. Lett. 124, 171801 (2020)</a:t>
            </a:r>
          </a:p>
        </p:txBody>
      </p:sp>
    </p:spTree>
    <p:extLst>
      <p:ext uri="{BB962C8B-B14F-4D97-AF65-F5344CB8AC3E}">
        <p14:creationId xmlns:p14="http://schemas.microsoft.com/office/powerpoint/2010/main" val="214501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UD Primary and Secondary">
      <a:dk1>
        <a:sysClr val="windowText" lastClr="000000"/>
      </a:dk1>
      <a:lt1>
        <a:sysClr val="window" lastClr="FFFFFF"/>
      </a:lt1>
      <a:dk2>
        <a:srgbClr val="00539F"/>
      </a:dk2>
      <a:lt2>
        <a:srgbClr val="EEECE1"/>
      </a:lt2>
      <a:accent1>
        <a:srgbClr val="4F81BD"/>
      </a:accent1>
      <a:accent2>
        <a:srgbClr val="AF1E2D"/>
      </a:accent2>
      <a:accent3>
        <a:srgbClr val="BED600"/>
      </a:accent3>
      <a:accent4>
        <a:srgbClr val="5A8E22"/>
      </a:accent4>
      <a:accent5>
        <a:srgbClr val="00A0DF"/>
      </a:accent5>
      <a:accent6>
        <a:srgbClr val="EF8200"/>
      </a:accent6>
      <a:hlink>
        <a:srgbClr val="00539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5830</TotalTime>
  <Words>695</Words>
  <Application>Microsoft Office PowerPoint</Application>
  <PresentationFormat>On-screen Show (16:9)</PresentationFormat>
  <Paragraphs>111</Paragraphs>
  <Slides>14</Slides>
  <Notes>8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Helvetica Neue</vt:lpstr>
      <vt:lpstr>Times New Roman</vt:lpstr>
      <vt:lpstr>Office Theme</vt:lpstr>
      <vt:lpstr>PowerPoint Presentation</vt:lpstr>
      <vt:lpstr>Axion Dark Matter</vt:lpstr>
      <vt:lpstr>Axions as a Background Magnetic Field</vt:lpstr>
      <vt:lpstr>Mechanical Detection for Fundamental Physics</vt:lpstr>
      <vt:lpstr>Mechanical Detection at SQL</vt:lpstr>
      <vt:lpstr>Magnetic Resonance Force Microscopy</vt:lpstr>
      <vt:lpstr>Frequency Down-Conversion Scheme</vt:lpstr>
      <vt:lpstr>Force Noise</vt:lpstr>
      <vt:lpstr>Maximizing Number of Resonating Spins</vt:lpstr>
      <vt:lpstr>Axion-Electron Coupling</vt:lpstr>
      <vt:lpstr>Axion-Electron Coupling</vt:lpstr>
      <vt:lpstr>Dark Photon Kinetic Mixing Parameter</vt:lpstr>
      <vt:lpstr>Conclusion</vt:lpstr>
      <vt:lpstr>Table of Parameters</vt:lpstr>
    </vt:vector>
  </TitlesOfParts>
  <Company>University of Delaware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Gail Armstrong</dc:creator>
  <cp:lastModifiedBy>Zaheer, Muhammad</cp:lastModifiedBy>
  <cp:revision>70</cp:revision>
  <dcterms:created xsi:type="dcterms:W3CDTF">2014-12-16T17:00:44Z</dcterms:created>
  <dcterms:modified xsi:type="dcterms:W3CDTF">2025-10-08T17:04:19Z</dcterms:modified>
</cp:coreProperties>
</file>