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4679" r:id="rId5"/>
    <p:sldId id="4670" r:id="rId6"/>
    <p:sldId id="4671" r:id="rId7"/>
    <p:sldId id="4680" r:id="rId8"/>
    <p:sldId id="4674" r:id="rId9"/>
    <p:sldId id="4705" r:id="rId10"/>
    <p:sldId id="4706" r:id="rId11"/>
    <p:sldId id="4682" r:id="rId12"/>
    <p:sldId id="4685" r:id="rId13"/>
    <p:sldId id="4686" r:id="rId14"/>
    <p:sldId id="4687" r:id="rId15"/>
    <p:sldId id="4688" r:id="rId16"/>
    <p:sldId id="4689" r:id="rId17"/>
    <p:sldId id="4694" r:id="rId18"/>
    <p:sldId id="4695" r:id="rId19"/>
    <p:sldId id="4699" r:id="rId20"/>
    <p:sldId id="4697" r:id="rId21"/>
    <p:sldId id="4690" r:id="rId22"/>
    <p:sldId id="4704" r:id="rId23"/>
    <p:sldId id="4691" r:id="rId24"/>
    <p:sldId id="4692" r:id="rId25"/>
    <p:sldId id="4703" r:id="rId26"/>
    <p:sldId id="4700" r:id="rId27"/>
    <p:sldId id="4693" r:id="rId28"/>
    <p:sldId id="4701" r:id="rId29"/>
    <p:sldId id="4702" r:id="rId30"/>
    <p:sldId id="4676" r:id="rId31"/>
    <p:sldId id="468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10638C-6655-D7A2-9454-CFD90AB97AA6}" name="Casey Halas" initials="CH" userId="S::chalas@iit.edu::8666f205-55ba-447d-86f4-be061bfa8e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eine Suarez" initials="FS" lastIdx="3" clrIdx="0">
    <p:extLst>
      <p:ext uri="{19B8F6BF-5375-455C-9EA6-DF929625EA0E}">
        <p15:presenceInfo xmlns:p15="http://schemas.microsoft.com/office/powerpoint/2012/main" userId="S::fsuarez1@iit.edu::bafbe42a-f3f3-4350-911b-ec494b4b7bc6" providerId="AD"/>
      </p:ext>
    </p:extLst>
  </p:cmAuthor>
  <p:cmAuthor id="2" name="Fareine Suarez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000"/>
    <a:srgbClr val="E20000"/>
    <a:srgbClr val="E8243B"/>
    <a:srgbClr val="FA323A"/>
    <a:srgbClr val="72F5F4"/>
    <a:srgbClr val="B0FC44"/>
    <a:srgbClr val="F6B4FE"/>
    <a:srgbClr val="E7990B"/>
    <a:srgbClr val="D6172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5"/>
    <p:restoredTop sz="94438"/>
  </p:normalViewPr>
  <p:slideViewPr>
    <p:cSldViewPr snapToGrid="0">
      <p:cViewPr>
        <p:scale>
          <a:sx n="121" d="100"/>
          <a:sy n="121" d="100"/>
        </p:scale>
        <p:origin x="14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DC81FE-83D1-A9E2-1BBE-F5353CB94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14B272-9EE4-184D-769F-EF24DB6CB8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39252-D8A4-604E-B12E-ED7301F8A5AD}" type="datetimeFigureOut">
              <a:rPr lang="en-US" smtClean="0"/>
              <a:t>10/4/25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57FB15-340A-7475-737A-16A6338E63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C0EEF7-70DF-7B29-7414-A281AE0C1C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83838-CA4F-B34A-A928-F2736143B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707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42976-0B40-49C6-8710-C10ACE832A01}" type="datetimeFigureOut">
              <a:rPr lang="en-US" smtClean="0"/>
              <a:t>10/3/25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CFAF6-58E7-44F6-84BD-8FFBAB8B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41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mpl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AA43C-8045-D04F-3EAF-274260496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991"/>
            <a:ext cx="10515600" cy="1099781"/>
          </a:xfrm>
        </p:spPr>
        <p:txBody>
          <a:bodyPr lIns="0" tIns="0" rIns="0" bIns="0" anchor="t" anchorCtr="0"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1A7AC-B84C-E3A0-08FD-B8307E6C31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18748"/>
            <a:ext cx="10515600" cy="4628081"/>
          </a:xfrm>
        </p:spPr>
        <p:txBody>
          <a:bodyPr lIns="0" tIns="0" rIns="0" bIns="91440"/>
          <a:lstStyle>
            <a:lvl1pPr>
              <a:lnSpc>
                <a:spcPct val="114000"/>
              </a:lnSpc>
              <a:spcAft>
                <a:spcPts val="600"/>
              </a:spcAft>
              <a:defRPr/>
            </a:lvl1pPr>
            <a:lvl2pPr>
              <a:lnSpc>
                <a:spcPct val="114000"/>
              </a:lnSpc>
              <a:spcAft>
                <a:spcPts val="600"/>
              </a:spcAft>
              <a:defRPr/>
            </a:lvl2pPr>
            <a:lvl3pPr>
              <a:lnSpc>
                <a:spcPct val="114000"/>
              </a:lnSpc>
              <a:spcAft>
                <a:spcPts val="600"/>
              </a:spcAft>
              <a:defRPr/>
            </a:lvl3pPr>
            <a:lvl4pPr>
              <a:lnSpc>
                <a:spcPct val="114000"/>
              </a:lnSpc>
              <a:spcAft>
                <a:spcPts val="600"/>
              </a:spcAft>
              <a:defRPr/>
            </a:lvl4pPr>
            <a:lvl5pPr>
              <a:lnSpc>
                <a:spcPct val="114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7EE0B8-C4FD-634B-D142-3AB8ADADB293}"/>
              </a:ext>
            </a:extLst>
          </p:cNvPr>
          <p:cNvGrpSpPr/>
          <p:nvPr userDrawn="1"/>
        </p:nvGrpSpPr>
        <p:grpSpPr>
          <a:xfrm>
            <a:off x="9430607" y="-13649"/>
            <a:ext cx="2787215" cy="906236"/>
            <a:chOff x="9430607" y="-13649"/>
            <a:chExt cx="2787215" cy="90623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A8F76A-990C-D9E7-B002-6244BD01BD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669182" y="-13649"/>
              <a:ext cx="548640" cy="5486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59A5E9A-72C8-2FBC-847D-1AD952D92CF0}"/>
                </a:ext>
              </a:extLst>
            </p:cNvPr>
            <p:cNvSpPr/>
            <p:nvPr userDrawn="1"/>
          </p:nvSpPr>
          <p:spPr>
            <a:xfrm>
              <a:off x="11303422" y="526827"/>
              <a:ext cx="365760" cy="365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3623B01-49D6-082A-9D71-01DACE4172B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9473" y="302332"/>
              <a:ext cx="2286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069024A5-7D69-6712-1A1C-FEBD4C553E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30607" y="329629"/>
              <a:ext cx="1472749" cy="182880"/>
            </a:xfrm>
            <a:prstGeom prst="rect">
              <a:avLst/>
            </a:prstGeom>
          </p:spPr>
        </p:pic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486202-16AA-5F17-12E6-F3FF58AD5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15AF47C-9F4D-FBF7-A1A9-8159581D9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297E0B7-40FF-6C93-49DD-8005BCB86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1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Featu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3A8F76A-990C-D9E7-B002-6244BD01BDDC}"/>
              </a:ext>
            </a:extLst>
          </p:cNvPr>
          <p:cNvSpPr>
            <a:spLocks noChangeAspect="1"/>
          </p:cNvSpPr>
          <p:nvPr userDrawn="1"/>
        </p:nvSpPr>
        <p:spPr>
          <a:xfrm>
            <a:off x="11669182" y="-13649"/>
            <a:ext cx="548640" cy="548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9A5E9A-72C8-2FBC-847D-1AD952D92CF0}"/>
              </a:ext>
            </a:extLst>
          </p:cNvPr>
          <p:cNvSpPr/>
          <p:nvPr userDrawn="1"/>
        </p:nvSpPr>
        <p:spPr>
          <a:xfrm>
            <a:off x="11303422" y="526827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623B01-49D6-082A-9D71-01DACE4172B0}"/>
              </a:ext>
            </a:extLst>
          </p:cNvPr>
          <p:cNvSpPr>
            <a:spLocks noChangeAspect="1"/>
          </p:cNvSpPr>
          <p:nvPr userDrawn="1"/>
        </p:nvSpPr>
        <p:spPr>
          <a:xfrm>
            <a:off x="11069473" y="302332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69024A5-7D69-6712-1A1C-FEBD4C553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0607" y="329629"/>
            <a:ext cx="1472749" cy="182880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91C5999-DA03-635D-4931-7989731C01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9363" y="-14288"/>
            <a:ext cx="6910388" cy="6872288"/>
          </a:xfrm>
          <a:custGeom>
            <a:avLst/>
            <a:gdLst>
              <a:gd name="connsiteX0" fmla="*/ 5244885 w 6910388"/>
              <a:gd name="connsiteY0" fmla="*/ 5968520 h 6872288"/>
              <a:gd name="connsiteX1" fmla="*/ 5244885 w 6910388"/>
              <a:gd name="connsiteY1" fmla="*/ 6242840 h 6872288"/>
              <a:gd name="connsiteX2" fmla="*/ 5519205 w 6910388"/>
              <a:gd name="connsiteY2" fmla="*/ 6242840 h 6872288"/>
              <a:gd name="connsiteX3" fmla="*/ 5519205 w 6910388"/>
              <a:gd name="connsiteY3" fmla="*/ 5968520 h 6872288"/>
              <a:gd name="connsiteX4" fmla="*/ 0 w 6910388"/>
              <a:gd name="connsiteY4" fmla="*/ 0 h 6872288"/>
              <a:gd name="connsiteX5" fmla="*/ 6910388 w 6910388"/>
              <a:gd name="connsiteY5" fmla="*/ 0 h 6872288"/>
              <a:gd name="connsiteX6" fmla="*/ 6910388 w 6910388"/>
              <a:gd name="connsiteY6" fmla="*/ 5968520 h 6872288"/>
              <a:gd name="connsiteX7" fmla="*/ 6010647 w 6910388"/>
              <a:gd name="connsiteY7" fmla="*/ 5968520 h 6872288"/>
              <a:gd name="connsiteX8" fmla="*/ 6010647 w 6910388"/>
              <a:gd name="connsiteY8" fmla="*/ 5478928 h 6872288"/>
              <a:gd name="connsiteX9" fmla="*/ 5521055 w 6910388"/>
              <a:gd name="connsiteY9" fmla="*/ 5478928 h 6872288"/>
              <a:gd name="connsiteX10" fmla="*/ 5521055 w 6910388"/>
              <a:gd name="connsiteY10" fmla="*/ 5968520 h 6872288"/>
              <a:gd name="connsiteX11" fmla="*/ 6010647 w 6910388"/>
              <a:gd name="connsiteY11" fmla="*/ 5968520 h 6872288"/>
              <a:gd name="connsiteX12" fmla="*/ 6010647 w 6910388"/>
              <a:gd name="connsiteY12" fmla="*/ 6872288 h 6872288"/>
              <a:gd name="connsiteX13" fmla="*/ 0 w 6910388"/>
              <a:gd name="connsiteY13" fmla="*/ 6872288 h 687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0388" h="6872288">
                <a:moveTo>
                  <a:pt x="5244885" y="5968520"/>
                </a:moveTo>
                <a:lnTo>
                  <a:pt x="5244885" y="6242840"/>
                </a:lnTo>
                <a:lnTo>
                  <a:pt x="5519205" y="6242840"/>
                </a:lnTo>
                <a:lnTo>
                  <a:pt x="5519205" y="5968520"/>
                </a:lnTo>
                <a:close/>
                <a:moveTo>
                  <a:pt x="0" y="0"/>
                </a:moveTo>
                <a:lnTo>
                  <a:pt x="6910388" y="0"/>
                </a:lnTo>
                <a:lnTo>
                  <a:pt x="6910388" y="5968520"/>
                </a:lnTo>
                <a:lnTo>
                  <a:pt x="6010647" y="5968520"/>
                </a:lnTo>
                <a:lnTo>
                  <a:pt x="6010647" y="5478928"/>
                </a:lnTo>
                <a:lnTo>
                  <a:pt x="5521055" y="5478928"/>
                </a:lnTo>
                <a:lnTo>
                  <a:pt x="5521055" y="5968520"/>
                </a:lnTo>
                <a:lnTo>
                  <a:pt x="6010647" y="5968520"/>
                </a:lnTo>
                <a:lnTo>
                  <a:pt x="6010647" y="6872288"/>
                </a:lnTo>
                <a:lnTo>
                  <a:pt x="0" y="68722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58E362CD-4121-272F-BA0B-9FFAC41A47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74687" y="1042372"/>
            <a:ext cx="4194495" cy="1099781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936A0603-9E9E-636C-3FFC-8B2F8349731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474688" y="2222500"/>
            <a:ext cx="4019107" cy="399732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Feature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37BDC9-5D70-7479-9EBB-0EDD35C72B1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FDD622-4441-7384-3CD2-2DAF9A53A90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A4E06-5759-4822-B426-8A35A8CE6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5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Featu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3A8F76A-990C-D9E7-B002-6244BD01BDDC}"/>
              </a:ext>
            </a:extLst>
          </p:cNvPr>
          <p:cNvSpPr>
            <a:spLocks noChangeAspect="1"/>
          </p:cNvSpPr>
          <p:nvPr userDrawn="1"/>
        </p:nvSpPr>
        <p:spPr>
          <a:xfrm>
            <a:off x="11669182" y="-13649"/>
            <a:ext cx="548640" cy="548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9A5E9A-72C8-2FBC-847D-1AD952D92CF0}"/>
              </a:ext>
            </a:extLst>
          </p:cNvPr>
          <p:cNvSpPr/>
          <p:nvPr userDrawn="1"/>
        </p:nvSpPr>
        <p:spPr>
          <a:xfrm>
            <a:off x="11303422" y="526827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623B01-49D6-082A-9D71-01DACE4172B0}"/>
              </a:ext>
            </a:extLst>
          </p:cNvPr>
          <p:cNvSpPr>
            <a:spLocks noChangeAspect="1"/>
          </p:cNvSpPr>
          <p:nvPr userDrawn="1"/>
        </p:nvSpPr>
        <p:spPr>
          <a:xfrm>
            <a:off x="11069473" y="302332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69024A5-7D69-6712-1A1C-FEBD4C553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0607" y="329629"/>
            <a:ext cx="1472749" cy="182880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91C5999-DA03-635D-4931-7989731C01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9363" y="-14288"/>
            <a:ext cx="6910388" cy="6872288"/>
          </a:xfrm>
          <a:custGeom>
            <a:avLst/>
            <a:gdLst>
              <a:gd name="connsiteX0" fmla="*/ 5244885 w 6910388"/>
              <a:gd name="connsiteY0" fmla="*/ 5968520 h 6872288"/>
              <a:gd name="connsiteX1" fmla="*/ 5244885 w 6910388"/>
              <a:gd name="connsiteY1" fmla="*/ 6242840 h 6872288"/>
              <a:gd name="connsiteX2" fmla="*/ 5519205 w 6910388"/>
              <a:gd name="connsiteY2" fmla="*/ 6242840 h 6872288"/>
              <a:gd name="connsiteX3" fmla="*/ 5519205 w 6910388"/>
              <a:gd name="connsiteY3" fmla="*/ 5968520 h 6872288"/>
              <a:gd name="connsiteX4" fmla="*/ 0 w 6910388"/>
              <a:gd name="connsiteY4" fmla="*/ 0 h 6872288"/>
              <a:gd name="connsiteX5" fmla="*/ 6910388 w 6910388"/>
              <a:gd name="connsiteY5" fmla="*/ 0 h 6872288"/>
              <a:gd name="connsiteX6" fmla="*/ 6910388 w 6910388"/>
              <a:gd name="connsiteY6" fmla="*/ 5968520 h 6872288"/>
              <a:gd name="connsiteX7" fmla="*/ 6010647 w 6910388"/>
              <a:gd name="connsiteY7" fmla="*/ 5968520 h 6872288"/>
              <a:gd name="connsiteX8" fmla="*/ 6010647 w 6910388"/>
              <a:gd name="connsiteY8" fmla="*/ 5478928 h 6872288"/>
              <a:gd name="connsiteX9" fmla="*/ 5521055 w 6910388"/>
              <a:gd name="connsiteY9" fmla="*/ 5478928 h 6872288"/>
              <a:gd name="connsiteX10" fmla="*/ 5521055 w 6910388"/>
              <a:gd name="connsiteY10" fmla="*/ 5968520 h 6872288"/>
              <a:gd name="connsiteX11" fmla="*/ 6010647 w 6910388"/>
              <a:gd name="connsiteY11" fmla="*/ 5968520 h 6872288"/>
              <a:gd name="connsiteX12" fmla="*/ 6010647 w 6910388"/>
              <a:gd name="connsiteY12" fmla="*/ 6872288 h 6872288"/>
              <a:gd name="connsiteX13" fmla="*/ 0 w 6910388"/>
              <a:gd name="connsiteY13" fmla="*/ 6872288 h 6872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0388" h="6872288">
                <a:moveTo>
                  <a:pt x="5244885" y="5968520"/>
                </a:moveTo>
                <a:lnTo>
                  <a:pt x="5244885" y="6242840"/>
                </a:lnTo>
                <a:lnTo>
                  <a:pt x="5519205" y="6242840"/>
                </a:lnTo>
                <a:lnTo>
                  <a:pt x="5519205" y="5968520"/>
                </a:lnTo>
                <a:close/>
                <a:moveTo>
                  <a:pt x="0" y="0"/>
                </a:moveTo>
                <a:lnTo>
                  <a:pt x="6910388" y="0"/>
                </a:lnTo>
                <a:lnTo>
                  <a:pt x="6910388" y="5968520"/>
                </a:lnTo>
                <a:lnTo>
                  <a:pt x="6010647" y="5968520"/>
                </a:lnTo>
                <a:lnTo>
                  <a:pt x="6010647" y="5478928"/>
                </a:lnTo>
                <a:lnTo>
                  <a:pt x="5521055" y="5478928"/>
                </a:lnTo>
                <a:lnTo>
                  <a:pt x="5521055" y="5968520"/>
                </a:lnTo>
                <a:lnTo>
                  <a:pt x="6010647" y="5968520"/>
                </a:lnTo>
                <a:lnTo>
                  <a:pt x="6010647" y="6872288"/>
                </a:lnTo>
                <a:lnTo>
                  <a:pt x="0" y="68722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5F61B2-9EC4-E27D-3546-03804615E28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A3F4ED-07A1-7728-2D90-24C7164C14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F047D-403A-11F7-3629-A87740CCFD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71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, headline and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9C5AA2-FFA3-8A9E-FE5E-DD4F7ABAC5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943343 h 6858000"/>
              <a:gd name="connsiteX3" fmla="*/ 11279793 w 12192000"/>
              <a:gd name="connsiteY3" fmla="*/ 5943343 h 6858000"/>
              <a:gd name="connsiteX4" fmla="*/ 11279793 w 12192000"/>
              <a:gd name="connsiteY4" fmla="*/ 5331988 h 6858000"/>
              <a:gd name="connsiteX5" fmla="*/ 10664566 w 12192000"/>
              <a:gd name="connsiteY5" fmla="*/ 5331988 h 6858000"/>
              <a:gd name="connsiteX6" fmla="*/ 10664566 w 12192000"/>
              <a:gd name="connsiteY6" fmla="*/ 5943202 h 6858000"/>
              <a:gd name="connsiteX7" fmla="*/ 10281685 w 12192000"/>
              <a:gd name="connsiteY7" fmla="*/ 5943202 h 6858000"/>
              <a:gd name="connsiteX8" fmla="*/ 10281685 w 12192000"/>
              <a:gd name="connsiteY8" fmla="*/ 6327719 h 6858000"/>
              <a:gd name="connsiteX9" fmla="*/ 10666202 w 12192000"/>
              <a:gd name="connsiteY9" fmla="*/ 6327719 h 6858000"/>
              <a:gd name="connsiteX10" fmla="*/ 10666202 w 12192000"/>
              <a:gd name="connsiteY10" fmla="*/ 5947215 h 6858000"/>
              <a:gd name="connsiteX11" fmla="*/ 11279793 w 12192000"/>
              <a:gd name="connsiteY11" fmla="*/ 5947215 h 6858000"/>
              <a:gd name="connsiteX12" fmla="*/ 11279793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943343"/>
                </a:lnTo>
                <a:lnTo>
                  <a:pt x="11279793" y="5943343"/>
                </a:lnTo>
                <a:lnTo>
                  <a:pt x="11279793" y="5331988"/>
                </a:lnTo>
                <a:lnTo>
                  <a:pt x="10664566" y="5331988"/>
                </a:lnTo>
                <a:lnTo>
                  <a:pt x="10664566" y="5943202"/>
                </a:lnTo>
                <a:lnTo>
                  <a:pt x="10281685" y="5943202"/>
                </a:lnTo>
                <a:lnTo>
                  <a:pt x="10281685" y="6327719"/>
                </a:lnTo>
                <a:lnTo>
                  <a:pt x="10666202" y="6327719"/>
                </a:lnTo>
                <a:lnTo>
                  <a:pt x="10666202" y="5947215"/>
                </a:lnTo>
                <a:lnTo>
                  <a:pt x="11279793" y="5947215"/>
                </a:lnTo>
                <a:lnTo>
                  <a:pt x="1127979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D900CB8C-F8BC-8748-AEBF-91EC7110F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75066" y="6285840"/>
            <a:ext cx="752133" cy="350271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C364F0A8-C279-55F0-C2F1-4A9CC6B5F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B5B227E-2956-43F5-858E-A969454668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86529"/>
            <a:ext cx="4700588" cy="3702159"/>
          </a:xfrm>
        </p:spPr>
        <p:txBody>
          <a:bodyPr rIns="274320" anchor="ctr"/>
          <a:lstStyle>
            <a:lvl1pPr marL="0" indent="0">
              <a:buNone/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Emphasis text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2E8C2B3-C562-9DBA-C03F-74326D88F9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8787" y="1485900"/>
            <a:ext cx="4987445" cy="4308844"/>
          </a:xfrm>
        </p:spPr>
        <p:txBody>
          <a:bodyPr lIns="274320" anchor="ctr"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B7D1C4-5926-3BE1-E896-171BC781196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761579-AE6E-AA56-A282-5698A271DC0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98969-DE84-BF45-5538-6279D8704DF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32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, 2 subtitle lev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61358D6D-13CF-B4FF-00D4-C61E63B2CC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32560" y="-13649"/>
            <a:ext cx="5859440" cy="6871649"/>
          </a:xfrm>
          <a:custGeom>
            <a:avLst/>
            <a:gdLst>
              <a:gd name="connsiteX0" fmla="*/ 0 w 5859440"/>
              <a:gd name="connsiteY0" fmla="*/ 5330923 h 6871649"/>
              <a:gd name="connsiteX1" fmla="*/ 446686 w 5859440"/>
              <a:gd name="connsiteY1" fmla="*/ 5330923 h 6871649"/>
              <a:gd name="connsiteX2" fmla="*/ 446686 w 5859440"/>
              <a:gd name="connsiteY2" fmla="*/ 5861883 h 6871649"/>
              <a:gd name="connsiteX3" fmla="*/ 0 w 5859440"/>
              <a:gd name="connsiteY3" fmla="*/ 5861883 h 6871649"/>
              <a:gd name="connsiteX4" fmla="*/ 453789 w 5859440"/>
              <a:gd name="connsiteY4" fmla="*/ 5110479 h 6871649"/>
              <a:gd name="connsiteX5" fmla="*/ 636669 w 5859440"/>
              <a:gd name="connsiteY5" fmla="*/ 5110479 h 6871649"/>
              <a:gd name="connsiteX6" fmla="*/ 636669 w 5859440"/>
              <a:gd name="connsiteY6" fmla="*/ 5320650 h 6871649"/>
              <a:gd name="connsiteX7" fmla="*/ 453789 w 5859440"/>
              <a:gd name="connsiteY7" fmla="*/ 5320650 h 6871649"/>
              <a:gd name="connsiteX8" fmla="*/ 5112998 w 5859440"/>
              <a:gd name="connsiteY8" fmla="*/ 182205 h 6871649"/>
              <a:gd name="connsiteX9" fmla="*/ 5112998 w 5859440"/>
              <a:gd name="connsiteY9" fmla="*/ 776535 h 6871649"/>
              <a:gd name="connsiteX10" fmla="*/ 5697894 w 5859440"/>
              <a:gd name="connsiteY10" fmla="*/ 776535 h 6871649"/>
              <a:gd name="connsiteX11" fmla="*/ 5697894 w 5859440"/>
              <a:gd name="connsiteY11" fmla="*/ 182205 h 6871649"/>
              <a:gd name="connsiteX12" fmla="*/ 1136178 w 5859440"/>
              <a:gd name="connsiteY12" fmla="*/ 0 h 6871649"/>
              <a:gd name="connsiteX13" fmla="*/ 5859440 w 5859440"/>
              <a:gd name="connsiteY13" fmla="*/ 0 h 6871649"/>
              <a:gd name="connsiteX14" fmla="*/ 5859440 w 5859440"/>
              <a:gd name="connsiteY14" fmla="*/ 6871649 h 6871649"/>
              <a:gd name="connsiteX15" fmla="*/ 457200 w 5859440"/>
              <a:gd name="connsiteY15" fmla="*/ 6871649 h 6871649"/>
              <a:gd name="connsiteX16" fmla="*/ 457200 w 5859440"/>
              <a:gd name="connsiteY16" fmla="*/ 5861883 h 6871649"/>
              <a:gd name="connsiteX17" fmla="*/ 1136178 w 5859440"/>
              <a:gd name="connsiteY17" fmla="*/ 5861883 h 6871649"/>
              <a:gd name="connsiteX18" fmla="*/ 1136178 w 5859440"/>
              <a:gd name="connsiteY18" fmla="*/ 5330923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59440" h="6871649">
                <a:moveTo>
                  <a:pt x="0" y="5330923"/>
                </a:moveTo>
                <a:lnTo>
                  <a:pt x="446686" y="5330923"/>
                </a:lnTo>
                <a:lnTo>
                  <a:pt x="446686" y="5861883"/>
                </a:lnTo>
                <a:lnTo>
                  <a:pt x="0" y="5861883"/>
                </a:lnTo>
                <a:close/>
                <a:moveTo>
                  <a:pt x="453789" y="5110479"/>
                </a:moveTo>
                <a:lnTo>
                  <a:pt x="636669" y="5110479"/>
                </a:lnTo>
                <a:lnTo>
                  <a:pt x="636669" y="5320650"/>
                </a:lnTo>
                <a:lnTo>
                  <a:pt x="453789" y="5320650"/>
                </a:lnTo>
                <a:close/>
                <a:moveTo>
                  <a:pt x="5112998" y="182205"/>
                </a:moveTo>
                <a:lnTo>
                  <a:pt x="5112998" y="776535"/>
                </a:lnTo>
                <a:lnTo>
                  <a:pt x="5697894" y="776535"/>
                </a:lnTo>
                <a:lnTo>
                  <a:pt x="5697894" y="182205"/>
                </a:lnTo>
                <a:close/>
                <a:moveTo>
                  <a:pt x="1136178" y="0"/>
                </a:moveTo>
                <a:lnTo>
                  <a:pt x="5859440" y="0"/>
                </a:lnTo>
                <a:lnTo>
                  <a:pt x="5859440" y="6871649"/>
                </a:lnTo>
                <a:lnTo>
                  <a:pt x="457200" y="6871649"/>
                </a:lnTo>
                <a:lnTo>
                  <a:pt x="457200" y="5861883"/>
                </a:lnTo>
                <a:lnTo>
                  <a:pt x="1136178" y="5861883"/>
                </a:lnTo>
                <a:lnTo>
                  <a:pt x="1136178" y="53309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65721"/>
            <a:ext cx="5256212" cy="853724"/>
          </a:xfrm>
        </p:spPr>
        <p:txBody>
          <a:bodyPr>
            <a:no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C595C-C14D-FF80-70FC-8616C2B2D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935281"/>
            <a:ext cx="5256212" cy="455180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11397-2EF6-9D46-2F0A-3B22BF3DAB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415654"/>
            <a:ext cx="5256212" cy="397367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ADB2ACF-85CA-2BFA-1DF5-D1984F606F93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838201" y="1344637"/>
            <a:ext cx="5256212" cy="590643"/>
          </a:xfrm>
          <a:noFill/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B6CB5-8535-2688-874D-412B8CEBCFE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522E8C-3739-62F6-95E4-012FADC8718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65108-2758-23FF-41C8-E0E9E92E719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25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e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61358D6D-13CF-B4FF-00D4-C61E63B2CCD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332560" y="0"/>
            <a:ext cx="5859440" cy="6871649"/>
          </a:xfrm>
          <a:custGeom>
            <a:avLst/>
            <a:gdLst>
              <a:gd name="connsiteX0" fmla="*/ 0 w 5859440"/>
              <a:gd name="connsiteY0" fmla="*/ 5330923 h 6871649"/>
              <a:gd name="connsiteX1" fmla="*/ 446686 w 5859440"/>
              <a:gd name="connsiteY1" fmla="*/ 5330923 h 6871649"/>
              <a:gd name="connsiteX2" fmla="*/ 446686 w 5859440"/>
              <a:gd name="connsiteY2" fmla="*/ 5861883 h 6871649"/>
              <a:gd name="connsiteX3" fmla="*/ 0 w 5859440"/>
              <a:gd name="connsiteY3" fmla="*/ 5861883 h 6871649"/>
              <a:gd name="connsiteX4" fmla="*/ 453789 w 5859440"/>
              <a:gd name="connsiteY4" fmla="*/ 5110479 h 6871649"/>
              <a:gd name="connsiteX5" fmla="*/ 636669 w 5859440"/>
              <a:gd name="connsiteY5" fmla="*/ 5110479 h 6871649"/>
              <a:gd name="connsiteX6" fmla="*/ 636669 w 5859440"/>
              <a:gd name="connsiteY6" fmla="*/ 5320650 h 6871649"/>
              <a:gd name="connsiteX7" fmla="*/ 453789 w 5859440"/>
              <a:gd name="connsiteY7" fmla="*/ 5320650 h 6871649"/>
              <a:gd name="connsiteX8" fmla="*/ 5112998 w 5859440"/>
              <a:gd name="connsiteY8" fmla="*/ 182205 h 6871649"/>
              <a:gd name="connsiteX9" fmla="*/ 5112998 w 5859440"/>
              <a:gd name="connsiteY9" fmla="*/ 776535 h 6871649"/>
              <a:gd name="connsiteX10" fmla="*/ 5697894 w 5859440"/>
              <a:gd name="connsiteY10" fmla="*/ 776535 h 6871649"/>
              <a:gd name="connsiteX11" fmla="*/ 5697894 w 5859440"/>
              <a:gd name="connsiteY11" fmla="*/ 182205 h 6871649"/>
              <a:gd name="connsiteX12" fmla="*/ 1136178 w 5859440"/>
              <a:gd name="connsiteY12" fmla="*/ 0 h 6871649"/>
              <a:gd name="connsiteX13" fmla="*/ 5859440 w 5859440"/>
              <a:gd name="connsiteY13" fmla="*/ 0 h 6871649"/>
              <a:gd name="connsiteX14" fmla="*/ 5859440 w 5859440"/>
              <a:gd name="connsiteY14" fmla="*/ 6871649 h 6871649"/>
              <a:gd name="connsiteX15" fmla="*/ 457200 w 5859440"/>
              <a:gd name="connsiteY15" fmla="*/ 6871649 h 6871649"/>
              <a:gd name="connsiteX16" fmla="*/ 457200 w 5859440"/>
              <a:gd name="connsiteY16" fmla="*/ 5861883 h 6871649"/>
              <a:gd name="connsiteX17" fmla="*/ 1136178 w 5859440"/>
              <a:gd name="connsiteY17" fmla="*/ 5861883 h 6871649"/>
              <a:gd name="connsiteX18" fmla="*/ 1136178 w 5859440"/>
              <a:gd name="connsiteY18" fmla="*/ 5330923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59440" h="6871649">
                <a:moveTo>
                  <a:pt x="0" y="5330923"/>
                </a:moveTo>
                <a:lnTo>
                  <a:pt x="446686" y="5330923"/>
                </a:lnTo>
                <a:lnTo>
                  <a:pt x="446686" y="5861883"/>
                </a:lnTo>
                <a:lnTo>
                  <a:pt x="0" y="5861883"/>
                </a:lnTo>
                <a:close/>
                <a:moveTo>
                  <a:pt x="453789" y="5110479"/>
                </a:moveTo>
                <a:lnTo>
                  <a:pt x="636669" y="5110479"/>
                </a:lnTo>
                <a:lnTo>
                  <a:pt x="636669" y="5320650"/>
                </a:lnTo>
                <a:lnTo>
                  <a:pt x="453789" y="5320650"/>
                </a:lnTo>
                <a:close/>
                <a:moveTo>
                  <a:pt x="5112998" y="182205"/>
                </a:moveTo>
                <a:lnTo>
                  <a:pt x="5112998" y="776535"/>
                </a:lnTo>
                <a:lnTo>
                  <a:pt x="5697894" y="776535"/>
                </a:lnTo>
                <a:lnTo>
                  <a:pt x="5697894" y="182205"/>
                </a:lnTo>
                <a:close/>
                <a:moveTo>
                  <a:pt x="1136178" y="0"/>
                </a:moveTo>
                <a:lnTo>
                  <a:pt x="5859440" y="0"/>
                </a:lnTo>
                <a:lnTo>
                  <a:pt x="5859440" y="6871649"/>
                </a:lnTo>
                <a:lnTo>
                  <a:pt x="457200" y="6871649"/>
                </a:lnTo>
                <a:lnTo>
                  <a:pt x="457200" y="5861883"/>
                </a:lnTo>
                <a:lnTo>
                  <a:pt x="1136178" y="5861883"/>
                </a:lnTo>
                <a:lnTo>
                  <a:pt x="1136178" y="53309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2303" y="786299"/>
            <a:ext cx="5256212" cy="999974"/>
          </a:xfrm>
        </p:spPr>
        <p:txBody>
          <a:bodyPr lIns="0" tIns="0" rIns="0" bIns="0">
            <a:noAutofit/>
          </a:bodyPr>
          <a:lstStyle>
            <a:lvl1pPr>
              <a:lnSpc>
                <a:spcPct val="90000"/>
              </a:lnSpc>
              <a:defRPr sz="3200" b="1">
                <a:latin typeface="+mn-lt"/>
              </a:defRPr>
            </a:lvl1pPr>
          </a:lstStyle>
          <a:p>
            <a:r>
              <a:rPr lang="en-US" dirty="0"/>
              <a:t>College Name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ADB2ACF-85CA-2BFA-1DF5-D1984F606F93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822299" y="1979355"/>
            <a:ext cx="5245580" cy="1148315"/>
          </a:xfrm>
          <a:noFill/>
        </p:spPr>
        <p:txBody>
          <a:bodyPr lIns="0" tIns="0" rIns="0" bIns="0" anchor="t" anchorCtr="0">
            <a:normAutofit/>
          </a:bodyPr>
          <a:lstStyle>
            <a:lvl1pPr marL="0" indent="0" algn="l">
              <a:lnSpc>
                <a:spcPct val="114000"/>
              </a:lnSpc>
              <a:buNone/>
              <a:defRPr sz="1400" b="1">
                <a:solidFill>
                  <a:srgbClr val="D6172F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Key advantages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A795F5C-FF0E-9F5E-19DC-9F1C66781C2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22299" y="3264195"/>
            <a:ext cx="5256212" cy="3092154"/>
          </a:xfrm>
        </p:spPr>
        <p:txBody>
          <a:bodyPr lIns="0" tIns="0" rIns="0" bIns="0">
            <a:normAutofit/>
          </a:bodyPr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200"/>
            </a:lvl2pPr>
            <a:lvl3pPr>
              <a:spcAft>
                <a:spcPts val="0"/>
              </a:spcAft>
              <a:defRPr sz="12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2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77121F-E334-7D3E-6376-7C2E5970159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9A98F5-7313-34DE-C7BE-0A2DA5FA5D2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7D8A9-00AF-71B0-DE21-06E88F34555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3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 and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9C5AA2-FFA3-8A9E-FE5E-DD4F7ABAC5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943343 h 6858000"/>
              <a:gd name="connsiteX3" fmla="*/ 11279793 w 12192000"/>
              <a:gd name="connsiteY3" fmla="*/ 5943343 h 6858000"/>
              <a:gd name="connsiteX4" fmla="*/ 11279793 w 12192000"/>
              <a:gd name="connsiteY4" fmla="*/ 5331988 h 6858000"/>
              <a:gd name="connsiteX5" fmla="*/ 10664566 w 12192000"/>
              <a:gd name="connsiteY5" fmla="*/ 5331988 h 6858000"/>
              <a:gd name="connsiteX6" fmla="*/ 10664566 w 12192000"/>
              <a:gd name="connsiteY6" fmla="*/ 5943202 h 6858000"/>
              <a:gd name="connsiteX7" fmla="*/ 10281685 w 12192000"/>
              <a:gd name="connsiteY7" fmla="*/ 5943202 h 6858000"/>
              <a:gd name="connsiteX8" fmla="*/ 10281685 w 12192000"/>
              <a:gd name="connsiteY8" fmla="*/ 6327719 h 6858000"/>
              <a:gd name="connsiteX9" fmla="*/ 10666202 w 12192000"/>
              <a:gd name="connsiteY9" fmla="*/ 6327719 h 6858000"/>
              <a:gd name="connsiteX10" fmla="*/ 10666202 w 12192000"/>
              <a:gd name="connsiteY10" fmla="*/ 5947215 h 6858000"/>
              <a:gd name="connsiteX11" fmla="*/ 11279793 w 12192000"/>
              <a:gd name="connsiteY11" fmla="*/ 5947215 h 6858000"/>
              <a:gd name="connsiteX12" fmla="*/ 11279793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943343"/>
                </a:lnTo>
                <a:lnTo>
                  <a:pt x="11279793" y="5943343"/>
                </a:lnTo>
                <a:lnTo>
                  <a:pt x="11279793" y="5331988"/>
                </a:lnTo>
                <a:lnTo>
                  <a:pt x="10664566" y="5331988"/>
                </a:lnTo>
                <a:lnTo>
                  <a:pt x="10664566" y="5943202"/>
                </a:lnTo>
                <a:lnTo>
                  <a:pt x="10281685" y="5943202"/>
                </a:lnTo>
                <a:lnTo>
                  <a:pt x="10281685" y="6327719"/>
                </a:lnTo>
                <a:lnTo>
                  <a:pt x="10666202" y="6327719"/>
                </a:lnTo>
                <a:lnTo>
                  <a:pt x="10666202" y="5947215"/>
                </a:lnTo>
                <a:lnTo>
                  <a:pt x="11279793" y="5947215"/>
                </a:lnTo>
                <a:lnTo>
                  <a:pt x="1127979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D900CB8C-F8BC-8748-AEBF-91EC7110F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75066" y="6285840"/>
            <a:ext cx="752133" cy="350271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C364F0A8-C279-55F0-C2F1-4A9CC6B5F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50335"/>
            <a:ext cx="9794358" cy="3732028"/>
          </a:xfrm>
        </p:spPr>
        <p:txBody>
          <a:bodyPr anchor="ctr"/>
          <a:lstStyle>
            <a:lvl1pPr>
              <a:defRPr b="1">
                <a:solidFill>
                  <a:schemeClr val="accent3"/>
                </a:solidFill>
                <a:latin typeface="+mn-lt"/>
              </a:defRPr>
            </a:lvl1pPr>
          </a:lstStyle>
          <a:p>
            <a:r>
              <a:rPr lang="en-US" dirty="0"/>
              <a:t>Pull quote or emphasis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430A91-6F37-6E0E-794C-5CA4AB05B94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F4CA24-81A6-BA00-0937-E55F9045311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8289A-2C4C-DF61-A9A4-1C38F21357B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59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background and pull quote (red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9C5AA2-FFA3-8A9E-FE5E-DD4F7ABAC5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943343 h 6858000"/>
              <a:gd name="connsiteX3" fmla="*/ 11279793 w 12192000"/>
              <a:gd name="connsiteY3" fmla="*/ 5943343 h 6858000"/>
              <a:gd name="connsiteX4" fmla="*/ 11279793 w 12192000"/>
              <a:gd name="connsiteY4" fmla="*/ 5331988 h 6858000"/>
              <a:gd name="connsiteX5" fmla="*/ 10664566 w 12192000"/>
              <a:gd name="connsiteY5" fmla="*/ 5331988 h 6858000"/>
              <a:gd name="connsiteX6" fmla="*/ 10664566 w 12192000"/>
              <a:gd name="connsiteY6" fmla="*/ 5943202 h 6858000"/>
              <a:gd name="connsiteX7" fmla="*/ 10281685 w 12192000"/>
              <a:gd name="connsiteY7" fmla="*/ 5943202 h 6858000"/>
              <a:gd name="connsiteX8" fmla="*/ 10281685 w 12192000"/>
              <a:gd name="connsiteY8" fmla="*/ 6327719 h 6858000"/>
              <a:gd name="connsiteX9" fmla="*/ 10666202 w 12192000"/>
              <a:gd name="connsiteY9" fmla="*/ 6327719 h 6858000"/>
              <a:gd name="connsiteX10" fmla="*/ 10666202 w 12192000"/>
              <a:gd name="connsiteY10" fmla="*/ 5947215 h 6858000"/>
              <a:gd name="connsiteX11" fmla="*/ 11279793 w 12192000"/>
              <a:gd name="connsiteY11" fmla="*/ 5947215 h 6858000"/>
              <a:gd name="connsiteX12" fmla="*/ 11279793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943343"/>
                </a:lnTo>
                <a:lnTo>
                  <a:pt x="11279793" y="5943343"/>
                </a:lnTo>
                <a:lnTo>
                  <a:pt x="11279793" y="5331988"/>
                </a:lnTo>
                <a:lnTo>
                  <a:pt x="10664566" y="5331988"/>
                </a:lnTo>
                <a:lnTo>
                  <a:pt x="10664566" y="5943202"/>
                </a:lnTo>
                <a:lnTo>
                  <a:pt x="10281685" y="5943202"/>
                </a:lnTo>
                <a:lnTo>
                  <a:pt x="10281685" y="6327719"/>
                </a:lnTo>
                <a:lnTo>
                  <a:pt x="10666202" y="6327719"/>
                </a:lnTo>
                <a:lnTo>
                  <a:pt x="10666202" y="5947215"/>
                </a:lnTo>
                <a:lnTo>
                  <a:pt x="11279793" y="5947215"/>
                </a:lnTo>
                <a:lnTo>
                  <a:pt x="1127979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D900CB8C-F8BC-8748-AEBF-91EC7110F0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066" y="6285840"/>
            <a:ext cx="752132" cy="350271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C364F0A8-C279-55F0-C2F1-4A9CC6B5F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50335"/>
            <a:ext cx="9794358" cy="3732028"/>
          </a:xfrm>
        </p:spPr>
        <p:txBody>
          <a:bodyPr lIns="0" tIns="0" rIns="0" bIns="0" anchor="ctr"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Pull quote or emphasis text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D5F90-D3A0-55E2-E543-EABD83569F5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BB21F3-9E46-DDA1-6FA1-F47CF1A3D30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86AC1C-A4FD-91B4-1104-CADEE1D7939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52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1852FB-B7DB-E0A5-844A-5D334F96CE7B}"/>
              </a:ext>
            </a:extLst>
          </p:cNvPr>
          <p:cNvSpPr/>
          <p:nvPr userDrawn="1"/>
        </p:nvSpPr>
        <p:spPr>
          <a:xfrm>
            <a:off x="9894627" y="0"/>
            <a:ext cx="229737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8BECB6-452D-3F29-31B8-5FC19675A40C}"/>
              </a:ext>
            </a:extLst>
          </p:cNvPr>
          <p:cNvSpPr>
            <a:spLocks noChangeAspect="1"/>
          </p:cNvSpPr>
          <p:nvPr userDrawn="1"/>
        </p:nvSpPr>
        <p:spPr>
          <a:xfrm>
            <a:off x="8614467" y="5577840"/>
            <a:ext cx="1280160" cy="1280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29E4BE-F21D-C343-8269-36CC20B633BA}"/>
              </a:ext>
            </a:extLst>
          </p:cNvPr>
          <p:cNvSpPr>
            <a:spLocks noChangeAspect="1"/>
          </p:cNvSpPr>
          <p:nvPr userDrawn="1"/>
        </p:nvSpPr>
        <p:spPr>
          <a:xfrm>
            <a:off x="7777859" y="4754880"/>
            <a:ext cx="822960" cy="822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012940-FA47-0535-086C-B5D9D1359701}"/>
              </a:ext>
            </a:extLst>
          </p:cNvPr>
          <p:cNvSpPr>
            <a:spLocks noChangeAspect="1"/>
          </p:cNvSpPr>
          <p:nvPr userDrawn="1"/>
        </p:nvSpPr>
        <p:spPr>
          <a:xfrm>
            <a:off x="7302235" y="5585346"/>
            <a:ext cx="457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AD81EA54-2F85-826C-8191-9C51C9784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34630" y="2489156"/>
            <a:ext cx="6866189" cy="85261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EB9A47-723C-E63C-14C3-BAAD5DC8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DC91C-6F25-5985-5F22-707BAC4BB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E117F-7979-E658-65D6-6352F871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1852FB-B7DB-E0A5-844A-5D334F96CE7B}"/>
              </a:ext>
            </a:extLst>
          </p:cNvPr>
          <p:cNvSpPr/>
          <p:nvPr userDrawn="1"/>
        </p:nvSpPr>
        <p:spPr>
          <a:xfrm>
            <a:off x="9894627" y="0"/>
            <a:ext cx="229737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8BECB6-452D-3F29-31B8-5FC19675A40C}"/>
              </a:ext>
            </a:extLst>
          </p:cNvPr>
          <p:cNvSpPr>
            <a:spLocks noChangeAspect="1"/>
          </p:cNvSpPr>
          <p:nvPr userDrawn="1"/>
        </p:nvSpPr>
        <p:spPr>
          <a:xfrm>
            <a:off x="8614467" y="5577840"/>
            <a:ext cx="1280160" cy="1280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29E4BE-F21D-C343-8269-36CC20B633BA}"/>
              </a:ext>
            </a:extLst>
          </p:cNvPr>
          <p:cNvSpPr>
            <a:spLocks noChangeAspect="1"/>
          </p:cNvSpPr>
          <p:nvPr userDrawn="1"/>
        </p:nvSpPr>
        <p:spPr>
          <a:xfrm>
            <a:off x="7777859" y="4754880"/>
            <a:ext cx="822960" cy="822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012940-FA47-0535-086C-B5D9D1359701}"/>
              </a:ext>
            </a:extLst>
          </p:cNvPr>
          <p:cNvSpPr>
            <a:spLocks noChangeAspect="1"/>
          </p:cNvSpPr>
          <p:nvPr userDrawn="1"/>
        </p:nvSpPr>
        <p:spPr>
          <a:xfrm>
            <a:off x="7302235" y="5585346"/>
            <a:ext cx="457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154C17-B23C-576E-F125-FA6989F67B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36457"/>
            <a:ext cx="6774712" cy="1697590"/>
          </a:xfrm>
        </p:spPr>
        <p:txBody>
          <a:bodyPr lIns="0" tIns="0" rIns="0" bIns="0" anchor="ctr">
            <a:normAutofit/>
          </a:bodyPr>
          <a:lstStyle>
            <a:lvl1pPr>
              <a:defRPr sz="5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35B3C10-B380-2445-8847-0DE0FC21C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22173" y="5801578"/>
            <a:ext cx="1516145" cy="70607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BF64C7-5D21-95D3-07F0-F16C47AE2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E78C4-9696-4287-85A5-9685716E1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709240-F03A-7563-EAC3-C8EB0ED41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78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1852FB-B7DB-E0A5-844A-5D334F96CE7B}"/>
              </a:ext>
            </a:extLst>
          </p:cNvPr>
          <p:cNvSpPr/>
          <p:nvPr userDrawn="1"/>
        </p:nvSpPr>
        <p:spPr>
          <a:xfrm>
            <a:off x="9894627" y="0"/>
            <a:ext cx="229737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8BECB6-452D-3F29-31B8-5FC19675A40C}"/>
              </a:ext>
            </a:extLst>
          </p:cNvPr>
          <p:cNvSpPr>
            <a:spLocks noChangeAspect="1"/>
          </p:cNvSpPr>
          <p:nvPr userDrawn="1"/>
        </p:nvSpPr>
        <p:spPr>
          <a:xfrm>
            <a:off x="8614467" y="5577840"/>
            <a:ext cx="1280160" cy="1280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29E4BE-F21D-C343-8269-36CC20B633BA}"/>
              </a:ext>
            </a:extLst>
          </p:cNvPr>
          <p:cNvSpPr>
            <a:spLocks noChangeAspect="1"/>
          </p:cNvSpPr>
          <p:nvPr userDrawn="1"/>
        </p:nvSpPr>
        <p:spPr>
          <a:xfrm>
            <a:off x="7777859" y="4754880"/>
            <a:ext cx="822960" cy="822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012940-FA47-0535-086C-B5D9D1359701}"/>
              </a:ext>
            </a:extLst>
          </p:cNvPr>
          <p:cNvSpPr>
            <a:spLocks noChangeAspect="1"/>
          </p:cNvSpPr>
          <p:nvPr userDrawn="1"/>
        </p:nvSpPr>
        <p:spPr>
          <a:xfrm>
            <a:off x="7302235" y="5585346"/>
            <a:ext cx="457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43D7FA-B191-D953-42DF-A56B08BB4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6180"/>
            <a:ext cx="8728881" cy="776884"/>
          </a:xfrm>
        </p:spPr>
        <p:txBody>
          <a:bodyPr lIns="0" tIns="0" rIns="0" bIns="0" anchor="t" anchorCtr="0"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1E91B89-0A70-0C28-1609-FE1F4B0C7A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22173" y="5801578"/>
            <a:ext cx="1516145" cy="70607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A718CB-D249-63F9-E34E-797DCA78D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4CDFA9-93BF-10CE-E5C3-D67D5D402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44692E5-9730-ADA6-EF31-046D87BF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7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AA43C-8045-D04F-3EAF-2742604961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534991"/>
            <a:ext cx="10459873" cy="132973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A8F76A-990C-D9E7-B002-6244BD01BDDC}"/>
              </a:ext>
            </a:extLst>
          </p:cNvPr>
          <p:cNvSpPr>
            <a:spLocks noChangeAspect="1"/>
          </p:cNvSpPr>
          <p:nvPr userDrawn="1"/>
        </p:nvSpPr>
        <p:spPr>
          <a:xfrm>
            <a:off x="11669182" y="-13649"/>
            <a:ext cx="548640" cy="548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9A5E9A-72C8-2FBC-847D-1AD952D92CF0}"/>
              </a:ext>
            </a:extLst>
          </p:cNvPr>
          <p:cNvSpPr/>
          <p:nvPr userDrawn="1"/>
        </p:nvSpPr>
        <p:spPr>
          <a:xfrm>
            <a:off x="11303422" y="526827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623B01-49D6-082A-9D71-01DACE4172B0}"/>
              </a:ext>
            </a:extLst>
          </p:cNvPr>
          <p:cNvSpPr>
            <a:spLocks noChangeAspect="1"/>
          </p:cNvSpPr>
          <p:nvPr userDrawn="1"/>
        </p:nvSpPr>
        <p:spPr>
          <a:xfrm>
            <a:off x="11069473" y="302332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69024A5-7D69-6712-1A1C-FEBD4C553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0607" y="329629"/>
            <a:ext cx="1472749" cy="18288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503DE61-D5E4-964D-AB3D-EB378795C3F3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838200" y="1892020"/>
            <a:ext cx="10459872" cy="857839"/>
          </a:xfrm>
          <a:noFill/>
        </p:spPr>
        <p:txBody>
          <a:bodyPr anchor="t">
            <a:normAutofit/>
          </a:bodyPr>
          <a:lstStyle>
            <a:lvl1pPr marL="0" indent="0" algn="l">
              <a:buNone/>
              <a:defRPr sz="2800" b="1">
                <a:solidFill>
                  <a:srgbClr val="D6172F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06FCF-A540-120C-102F-B397B7D3705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B21AB-A14A-7451-E1CA-21663A73DC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AF690-C07E-9A32-90CD-0B010BC85B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AA43C-8045-D04F-3EAF-274260496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4991"/>
            <a:ext cx="10515600" cy="1099781"/>
          </a:xfrm>
        </p:spPr>
        <p:txBody>
          <a:bodyPr lIns="0" tIns="0" rIns="0" bIns="0" anchor="t" anchorCtr="0"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A8F76A-990C-D9E7-B002-6244BD01BDDC}"/>
              </a:ext>
            </a:extLst>
          </p:cNvPr>
          <p:cNvSpPr>
            <a:spLocks noChangeAspect="1"/>
          </p:cNvSpPr>
          <p:nvPr userDrawn="1"/>
        </p:nvSpPr>
        <p:spPr>
          <a:xfrm>
            <a:off x="11669182" y="-13649"/>
            <a:ext cx="548640" cy="548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9A5E9A-72C8-2FBC-847D-1AD952D92CF0}"/>
              </a:ext>
            </a:extLst>
          </p:cNvPr>
          <p:cNvSpPr/>
          <p:nvPr userDrawn="1"/>
        </p:nvSpPr>
        <p:spPr>
          <a:xfrm>
            <a:off x="11303422" y="526827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623B01-49D6-082A-9D71-01DACE4172B0}"/>
              </a:ext>
            </a:extLst>
          </p:cNvPr>
          <p:cNvSpPr>
            <a:spLocks noChangeAspect="1"/>
          </p:cNvSpPr>
          <p:nvPr userDrawn="1"/>
        </p:nvSpPr>
        <p:spPr>
          <a:xfrm>
            <a:off x="11069473" y="302332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69024A5-7D69-6712-1A1C-FEBD4C553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0607" y="329629"/>
            <a:ext cx="1472749" cy="1828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2E35EF-EDB6-27B6-1343-92CDB2ED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0F1BD-C477-016B-2828-B03CB3928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490DD-952B-F724-8D30-3FDD45708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81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word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3A8F76A-990C-D9E7-B002-6244BD01BDDC}"/>
              </a:ext>
            </a:extLst>
          </p:cNvPr>
          <p:cNvSpPr>
            <a:spLocks noChangeAspect="1"/>
          </p:cNvSpPr>
          <p:nvPr userDrawn="1"/>
        </p:nvSpPr>
        <p:spPr>
          <a:xfrm>
            <a:off x="11669182" y="-13649"/>
            <a:ext cx="548640" cy="548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9A5E9A-72C8-2FBC-847D-1AD952D92CF0}"/>
              </a:ext>
            </a:extLst>
          </p:cNvPr>
          <p:cNvSpPr/>
          <p:nvPr userDrawn="1"/>
        </p:nvSpPr>
        <p:spPr>
          <a:xfrm>
            <a:off x="11303422" y="526827"/>
            <a:ext cx="365760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623B01-49D6-082A-9D71-01DACE4172B0}"/>
              </a:ext>
            </a:extLst>
          </p:cNvPr>
          <p:cNvSpPr>
            <a:spLocks noChangeAspect="1"/>
          </p:cNvSpPr>
          <p:nvPr userDrawn="1"/>
        </p:nvSpPr>
        <p:spPr>
          <a:xfrm>
            <a:off x="11069473" y="302332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69024A5-7D69-6712-1A1C-FEBD4C553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0607" y="329629"/>
            <a:ext cx="1472749" cy="1828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62081B-EE00-2EF3-86BF-A51DDCBB0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70C121-B8AE-7F72-D9B4-F8EBCB63A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098CB2-9059-8C88-F73D-16EEFB0B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fld id="{86547819-318F-F042-9143-A2EA83210C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699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sub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8239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C595C-C14D-FF80-70FC-8616C2B2D8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279942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11397-2EF6-9D46-2F0A-3B22BF3DAB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103854"/>
            <a:ext cx="5157787" cy="4085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23958-CA18-9755-FE8F-9C5580194BA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279942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2D2E76-B288-4F6A-4D16-EB58A6AF768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103854"/>
            <a:ext cx="5183188" cy="4085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Text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DB2AAD-2909-3CC7-68BF-29D2E5AB5C43}"/>
              </a:ext>
            </a:extLst>
          </p:cNvPr>
          <p:cNvGrpSpPr/>
          <p:nvPr userDrawn="1"/>
        </p:nvGrpSpPr>
        <p:grpSpPr>
          <a:xfrm>
            <a:off x="9430607" y="-13649"/>
            <a:ext cx="2787215" cy="906236"/>
            <a:chOff x="9430607" y="-13649"/>
            <a:chExt cx="2787215" cy="90623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454C94D-459A-56EC-62E4-00C4894DEA3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669182" y="-13649"/>
              <a:ext cx="548640" cy="5486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D786BC-64F6-5A1A-9209-673B34D02AA3}"/>
                </a:ext>
              </a:extLst>
            </p:cNvPr>
            <p:cNvSpPr/>
            <p:nvPr userDrawn="1"/>
          </p:nvSpPr>
          <p:spPr>
            <a:xfrm>
              <a:off x="11303422" y="526827"/>
              <a:ext cx="365760" cy="365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768FE3D-E3E3-C833-6444-41DBF18503B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9473" y="302332"/>
              <a:ext cx="2286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ED012CF-2E84-EEC5-14FF-E8EFB7DB84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30607" y="329629"/>
              <a:ext cx="1472749" cy="182880"/>
            </a:xfrm>
            <a:prstGeom prst="rect">
              <a:avLst/>
            </a:prstGeom>
          </p:spPr>
        </p:pic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32CB6C-2F5A-F89F-D0B7-F9801935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2C939F-74A4-47F7-735F-35C2B6DB0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CFC8D0-4BE4-5CDD-61C7-9D6D8E26B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4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82391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C595C-C14D-FF80-70FC-8616C2B2D8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279942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11397-2EF6-9D46-2F0A-3B22BF3DAB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103854"/>
            <a:ext cx="5157787" cy="4085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Text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DB2AAD-2909-3CC7-68BF-29D2E5AB5C43}"/>
              </a:ext>
            </a:extLst>
          </p:cNvPr>
          <p:cNvGrpSpPr/>
          <p:nvPr userDrawn="1"/>
        </p:nvGrpSpPr>
        <p:grpSpPr>
          <a:xfrm>
            <a:off x="9430607" y="-13649"/>
            <a:ext cx="2787215" cy="906236"/>
            <a:chOff x="9430607" y="-13649"/>
            <a:chExt cx="2787215" cy="90623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454C94D-459A-56EC-62E4-00C4894DEA3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669182" y="-13649"/>
              <a:ext cx="548640" cy="5486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8D786BC-64F6-5A1A-9209-673B34D02AA3}"/>
                </a:ext>
              </a:extLst>
            </p:cNvPr>
            <p:cNvSpPr/>
            <p:nvPr userDrawn="1"/>
          </p:nvSpPr>
          <p:spPr>
            <a:xfrm>
              <a:off x="11303422" y="526827"/>
              <a:ext cx="365760" cy="365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768FE3D-E3E3-C833-6444-41DBF18503B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9473" y="302332"/>
              <a:ext cx="2286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4ED012CF-2E84-EEC5-14FF-E8EFB7DB84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30607" y="329629"/>
              <a:ext cx="1472749" cy="182880"/>
            </a:xfrm>
            <a:prstGeom prst="rect">
              <a:avLst/>
            </a:prstGeom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4806E71-BCCA-C3C0-CFC3-E3ED1A763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4F9528C-4232-D96D-CDF2-9B8787260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D022A1-BD0B-79E6-050E-6B988FEFF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3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2 subtitle lev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534991"/>
            <a:ext cx="10515600" cy="653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C595C-C14D-FF80-70FC-8616C2B2D8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806332"/>
            <a:ext cx="5157787" cy="6534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11397-2EF6-9D46-2F0A-3B22BF3DAB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459732"/>
            <a:ext cx="5157787" cy="4085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23958-CA18-9755-FE8F-9C5580194BA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806330"/>
            <a:ext cx="5183188" cy="653401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2D2E76-B288-4F6A-4D16-EB58A6AF768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459732"/>
            <a:ext cx="5183188" cy="4085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ADB2ACF-85CA-2BFA-1DF5-D1984F606F93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838200" y="1218214"/>
            <a:ext cx="10515600" cy="588116"/>
          </a:xfrm>
          <a:noFill/>
        </p:spPr>
        <p:txBody>
          <a:bodyPr anchor="t"/>
          <a:lstStyle>
            <a:lvl1pPr marL="0" indent="0" algn="l">
              <a:buNone/>
              <a:defRPr sz="24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637B95-C4E6-6F99-8476-B3A2BF3FA5FB}"/>
              </a:ext>
            </a:extLst>
          </p:cNvPr>
          <p:cNvGrpSpPr/>
          <p:nvPr userDrawn="1"/>
        </p:nvGrpSpPr>
        <p:grpSpPr>
          <a:xfrm>
            <a:off x="9430607" y="-13649"/>
            <a:ext cx="2787215" cy="906236"/>
            <a:chOff x="9430607" y="-13649"/>
            <a:chExt cx="2787215" cy="90623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246F855-C44C-D009-3F25-777EECFC60A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669182" y="-13649"/>
              <a:ext cx="548640" cy="5486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CC9DE09-E9A4-1BF8-36CD-0846ACA7294E}"/>
                </a:ext>
              </a:extLst>
            </p:cNvPr>
            <p:cNvSpPr/>
            <p:nvPr userDrawn="1"/>
          </p:nvSpPr>
          <p:spPr>
            <a:xfrm>
              <a:off x="11303422" y="526827"/>
              <a:ext cx="365760" cy="365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B66339-BE82-31F2-1294-6AF6B38F1DC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9473" y="302332"/>
              <a:ext cx="2286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1D597C5D-53A2-BF41-A54E-F6BD96F805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30607" y="329629"/>
              <a:ext cx="1472749" cy="182880"/>
            </a:xfrm>
            <a:prstGeom prst="rect">
              <a:avLst/>
            </a:prstGeom>
          </p:spPr>
        </p:pic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7B6296-2165-E61F-A7E6-690C637DF6D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154BED-4BC8-2C5A-F17D-6C16C23EB2D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C725A4-912E-FEBE-3612-2CE703CD35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ntent and call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536308"/>
            <a:ext cx="10515600" cy="653400"/>
          </a:xfrm>
        </p:spPr>
        <p:txBody>
          <a:bodyPr lIns="0" tIns="0" rIns="0" bIns="0" anchor="t" anchorCtr="0"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11397-2EF6-9D46-2F0A-3B22BF3DAB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837471"/>
            <a:ext cx="5256212" cy="470938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23958-CA18-9755-FE8F-9C5580194BA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755642" y="1807647"/>
            <a:ext cx="4596570" cy="3621678"/>
          </a:xfrm>
          <a:solidFill>
            <a:schemeClr val="accent3">
              <a:lumMod val="40000"/>
              <a:lumOff val="60000"/>
            </a:schemeClr>
          </a:solidFill>
        </p:spPr>
        <p:txBody>
          <a:bodyPr lIns="182880" tIns="182880" rIns="182880" bIns="182880" anchor="ctr"/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Call-out box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ADB2ACF-85CA-2BFA-1DF5-D1984F606F93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838200" y="1219531"/>
            <a:ext cx="10515600" cy="588116"/>
          </a:xfrm>
          <a:noFill/>
        </p:spPr>
        <p:txBody>
          <a:bodyPr lIns="0" tIns="0" rIns="0" bIns="0" anchor="t"/>
          <a:lstStyle>
            <a:lvl1pPr marL="0" indent="0" algn="l">
              <a:buNone/>
              <a:defRPr sz="240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637B95-C4E6-6F99-8476-B3A2BF3FA5FB}"/>
              </a:ext>
            </a:extLst>
          </p:cNvPr>
          <p:cNvGrpSpPr/>
          <p:nvPr userDrawn="1"/>
        </p:nvGrpSpPr>
        <p:grpSpPr>
          <a:xfrm>
            <a:off x="9430607" y="-13649"/>
            <a:ext cx="2787215" cy="906236"/>
            <a:chOff x="9430607" y="-13649"/>
            <a:chExt cx="2787215" cy="90623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246F855-C44C-D009-3F25-777EECFC60A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669182" y="-13649"/>
              <a:ext cx="548640" cy="5486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CC9DE09-E9A4-1BF8-36CD-0846ACA7294E}"/>
                </a:ext>
              </a:extLst>
            </p:cNvPr>
            <p:cNvSpPr/>
            <p:nvPr userDrawn="1"/>
          </p:nvSpPr>
          <p:spPr>
            <a:xfrm>
              <a:off x="11303422" y="526827"/>
              <a:ext cx="365760" cy="365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B66339-BE82-31F2-1294-6AF6B38F1DC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9473" y="302332"/>
              <a:ext cx="2286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1D597C5D-53A2-BF41-A54E-F6BD96F805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30607" y="329629"/>
              <a:ext cx="1472749" cy="182880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72C8F-E787-0894-FC69-B97F6F568A7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95944-6B47-1199-EE64-AD653E5E322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27EFD9-00C6-B0A5-CAF8-313951599F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3BB6B-7E7E-5571-8661-93FB2DAE9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536303"/>
            <a:ext cx="10515600" cy="653400"/>
          </a:xfrm>
        </p:spPr>
        <p:txBody>
          <a:bodyPr lIns="0" tIns="0" rIns="0" bIns="0" anchor="t" anchorCtr="0"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11397-2EF6-9D46-2F0A-3B22BF3DAB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837466"/>
            <a:ext cx="10514012" cy="470938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ADB2ACF-85CA-2BFA-1DF5-D1984F606F93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838200" y="1219526"/>
            <a:ext cx="10515600" cy="588116"/>
          </a:xfrm>
          <a:noFill/>
        </p:spPr>
        <p:txBody>
          <a:bodyPr lIns="0" tIns="0" rIns="0" bIns="0" anchor="t"/>
          <a:lstStyle>
            <a:lvl1pPr marL="0" indent="0" algn="l">
              <a:buNone/>
              <a:defRPr sz="240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5637B95-C4E6-6F99-8476-B3A2BF3FA5FB}"/>
              </a:ext>
            </a:extLst>
          </p:cNvPr>
          <p:cNvGrpSpPr/>
          <p:nvPr userDrawn="1"/>
        </p:nvGrpSpPr>
        <p:grpSpPr>
          <a:xfrm>
            <a:off x="9430607" y="-13649"/>
            <a:ext cx="2787215" cy="906236"/>
            <a:chOff x="9430607" y="-13649"/>
            <a:chExt cx="2787215" cy="90623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246F855-C44C-D009-3F25-777EECFC60A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669182" y="-13649"/>
              <a:ext cx="548640" cy="5486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CC9DE09-E9A4-1BF8-36CD-0846ACA7294E}"/>
                </a:ext>
              </a:extLst>
            </p:cNvPr>
            <p:cNvSpPr/>
            <p:nvPr userDrawn="1"/>
          </p:nvSpPr>
          <p:spPr>
            <a:xfrm>
              <a:off x="11303422" y="526827"/>
              <a:ext cx="365760" cy="365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B66339-BE82-31F2-1294-6AF6B38F1DC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1069473" y="302332"/>
              <a:ext cx="2286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1D597C5D-53A2-BF41-A54E-F6BD96F805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30607" y="329629"/>
              <a:ext cx="1472749" cy="182880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73E77-8898-F4C7-991A-1905D39126E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9A521-3118-4907-0767-73C53932BC3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A9AE4-6FC8-2F73-6855-B5CAE58E67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8DFFC8-8612-2C43-15B5-6947484B0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6612"/>
            <a:ext cx="10515600" cy="109978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BAB19-7FD7-60E2-430D-31F22F460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20369"/>
            <a:ext cx="10515600" cy="46280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CFF1B-B5AC-DDE9-C56F-89C4A491C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4544" y="6367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accent5"/>
                </a:solidFill>
              </a:defRPr>
            </a:lvl1pPr>
          </a:lstStyle>
          <a:p>
            <a:fld id="{86547819-318F-F042-9143-A2EA83210C9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C22A6-AB81-3E04-222F-A1AF768152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5"/>
                </a:solidFill>
              </a:defRPr>
            </a:lvl1pPr>
          </a:lstStyle>
          <a:p>
            <a:r>
              <a:rPr lang="en-US"/>
              <a:t>CPAD 2025      Daniel Molenaar (IIT)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7A8A0C9-B79B-8D01-753C-9D728C7840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10/8/2025</a:t>
            </a:r>
          </a:p>
        </p:txBody>
      </p:sp>
    </p:spTree>
    <p:extLst>
      <p:ext uri="{BB962C8B-B14F-4D97-AF65-F5344CB8AC3E}">
        <p14:creationId xmlns:p14="http://schemas.microsoft.com/office/powerpoint/2010/main" val="221691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33" r:id="rId2"/>
    <p:sldLayoutId id="2147483732" r:id="rId3"/>
    <p:sldLayoutId id="2147483739" r:id="rId4"/>
    <p:sldLayoutId id="2147483653" r:id="rId5"/>
    <p:sldLayoutId id="2147483742" r:id="rId6"/>
    <p:sldLayoutId id="2147483735" r:id="rId7"/>
    <p:sldLayoutId id="2147483737" r:id="rId8"/>
    <p:sldLayoutId id="2147483736" r:id="rId9"/>
    <p:sldLayoutId id="2147483743" r:id="rId10"/>
    <p:sldLayoutId id="2147483747" r:id="rId11"/>
    <p:sldLayoutId id="2147483741" r:id="rId12"/>
    <p:sldLayoutId id="2147483738" r:id="rId13"/>
    <p:sldLayoutId id="2147483740" r:id="rId14"/>
    <p:sldLayoutId id="2147483745" r:id="rId15"/>
    <p:sldLayoutId id="2147483748" r:id="rId16"/>
    <p:sldLayoutId id="2147483673" r:id="rId17"/>
    <p:sldLayoutId id="2147483744" r:id="rId18"/>
    <p:sldLayoutId id="2147483749" r:id="rId19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None/>
        <a:defRPr sz="3600" b="1" kern="1200">
          <a:solidFill>
            <a:srgbClr val="000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7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11" Type="http://schemas.openxmlformats.org/officeDocument/2006/relationships/image" Target="../media/image55.png"/><Relationship Id="rId5" Type="http://schemas.openxmlformats.org/officeDocument/2006/relationships/image" Target="../media/image50.png"/><Relationship Id="rId10" Type="http://schemas.openxmlformats.org/officeDocument/2006/relationships/image" Target="../media/image7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4BAF9-D7DA-DDDA-A208-A8005BB2E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253" y="1590562"/>
            <a:ext cx="11083432" cy="1329733"/>
          </a:xfrm>
        </p:spPr>
        <p:txBody>
          <a:bodyPr/>
          <a:lstStyle/>
          <a:p>
            <a:r>
              <a:rPr lang="en-US" dirty="0"/>
              <a:t>Environmental Engineering for Qubit-Based Detectors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FE5CCB-3DEF-D8AE-626C-12C71F4EB628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752253" y="2255428"/>
            <a:ext cx="10687493" cy="1893171"/>
          </a:xfrm>
        </p:spPr>
        <p:txBody>
          <a:bodyPr>
            <a:normAutofit/>
          </a:bodyPr>
          <a:lstStyle/>
          <a:p>
            <a:r>
              <a:rPr lang="en-US" dirty="0"/>
              <a:t>Daniel Molenaar</a:t>
            </a:r>
          </a:p>
          <a:p>
            <a:r>
              <a:rPr lang="en-US" dirty="0"/>
              <a:t>Illinois institute of Technology</a:t>
            </a:r>
          </a:p>
          <a:p>
            <a:r>
              <a:rPr lang="en-US" dirty="0"/>
              <a:t>CPAD 2025</a:t>
            </a:r>
          </a:p>
          <a:p>
            <a:endParaRPr lang="en-US" dirty="0"/>
          </a:p>
        </p:txBody>
      </p:sp>
      <p:pic>
        <p:nvPicPr>
          <p:cNvPr id="1028" name="Picture 4" descr="logo thumbnail">
            <a:extLst>
              <a:ext uri="{FF2B5EF4-FFF2-40B4-BE49-F238E27FC236}">
                <a16:creationId xmlns:a16="http://schemas.microsoft.com/office/drawing/2014/main" id="{F3007E07-5042-FAD7-3BCC-965D35429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788" y="6113911"/>
            <a:ext cx="2867696" cy="72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38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6FBBBD-8304-EE76-3EEA-4A350DCB0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DE5EB6-E1AC-3BCA-6F8D-CDFE56184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38EF-CE99-D424-841A-170815FED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5F6063-5C7A-7141-A652-52DF96A2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898" y="1365895"/>
            <a:ext cx="4068745" cy="3569895"/>
          </a:xfrm>
          <a:prstGeom prst="rect">
            <a:avLst/>
          </a:prstGeom>
        </p:spPr>
      </p:pic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BECC8174-4B53-68E9-C6AA-9781B4A6D2AA}"/>
              </a:ext>
            </a:extLst>
          </p:cNvPr>
          <p:cNvSpPr/>
          <p:nvPr/>
        </p:nvSpPr>
        <p:spPr>
          <a:xfrm>
            <a:off x="8997879" y="2703006"/>
            <a:ext cx="1386672" cy="1306286"/>
          </a:xfrm>
          <a:prstGeom prst="round2Diag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28CE2-084F-5C74-89C5-4266E0CDAAB0}"/>
              </a:ext>
            </a:extLst>
          </p:cNvPr>
          <p:cNvSpPr txBox="1"/>
          <p:nvPr/>
        </p:nvSpPr>
        <p:spPr>
          <a:xfrm>
            <a:off x="9141277" y="3150842"/>
            <a:ext cx="109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*Device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ABD2E5-FF47-D719-F15E-A6C756138293}"/>
              </a:ext>
            </a:extLst>
          </p:cNvPr>
          <p:cNvSpPr txBox="1"/>
          <p:nvPr/>
        </p:nvSpPr>
        <p:spPr>
          <a:xfrm>
            <a:off x="8304541" y="5075873"/>
            <a:ext cx="277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*General Enclosure</a:t>
            </a:r>
            <a:endParaRPr lang="en-US" b="0" dirty="0">
              <a:effectLst/>
            </a:endParaRPr>
          </a:p>
          <a:p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59A63A-FE17-C5AA-C232-95F4BC44CCEE}"/>
              </a:ext>
            </a:extLst>
          </p:cNvPr>
          <p:cNvCxnSpPr>
            <a:cxnSpLocks/>
          </p:cNvCxnSpPr>
          <p:nvPr/>
        </p:nvCxnSpPr>
        <p:spPr>
          <a:xfrm flipV="1">
            <a:off x="5594684" y="1973766"/>
            <a:ext cx="2110809" cy="3483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85C5058-624E-A963-C231-B51C99A2E378}"/>
              </a:ext>
            </a:extLst>
          </p:cNvPr>
          <p:cNvSpPr txBox="1"/>
          <p:nvPr/>
        </p:nvSpPr>
        <p:spPr>
          <a:xfrm>
            <a:off x="681863" y="1725511"/>
            <a:ext cx="642877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/>
              <a:t>In a standard enclosure the device is sealed inside, this generally results in a seam</a:t>
            </a:r>
            <a:br>
              <a:rPr lang="en-US" sz="2400" dirty="0"/>
            </a:br>
            <a:endParaRPr lang="en-US" sz="2400" dirty="0"/>
          </a:p>
          <a:p>
            <a:pPr>
              <a:buNone/>
            </a:pPr>
            <a:r>
              <a:rPr lang="en-US" sz="2400" dirty="0"/>
              <a:t>Indium wire is often used to create a</a:t>
            </a:r>
          </a:p>
          <a:p>
            <a:pPr>
              <a:buNone/>
            </a:pPr>
            <a:r>
              <a:rPr lang="en-US" sz="2400" dirty="0"/>
              <a:t>hermetic seal 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Indium is weakly </a:t>
            </a:r>
            <a:r>
              <a:rPr lang="en-US" sz="2400" b="1" dirty="0"/>
              <a:t>radioactive</a:t>
            </a:r>
            <a:r>
              <a:rPr lang="en-US" sz="2400" dirty="0"/>
              <a:t>. 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As a result, this is undesirable for dark matter and or rare event searches</a:t>
            </a:r>
          </a:p>
          <a:p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235A394-9417-8506-0EC6-77C24919A9FA}"/>
              </a:ext>
            </a:extLst>
          </p:cNvPr>
          <p:cNvSpPr txBox="1">
            <a:spLocks/>
          </p:cNvSpPr>
          <p:nvPr/>
        </p:nvSpPr>
        <p:spPr>
          <a:xfrm>
            <a:off x="652112" y="964463"/>
            <a:ext cx="10515600" cy="6627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Problematic Seams</a:t>
            </a:r>
          </a:p>
        </p:txBody>
      </p:sp>
    </p:spTree>
    <p:extLst>
      <p:ext uri="{BB962C8B-B14F-4D97-AF65-F5344CB8AC3E}">
        <p14:creationId xmlns:p14="http://schemas.microsoft.com/office/powerpoint/2010/main" val="3942849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C3D510-1DA8-1164-7DBF-B6CAC977C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50A3F-1332-1A7B-877E-36220653A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330E9-4A32-1326-0A91-A6BE6484D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B5526E-D7C1-09BD-B649-0863386F5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898" y="1365895"/>
            <a:ext cx="4068745" cy="3569895"/>
          </a:xfrm>
          <a:prstGeom prst="rect">
            <a:avLst/>
          </a:prstGeom>
        </p:spPr>
      </p:pic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3F16C368-868A-D8E0-8C61-7A3FAC8C82F7}"/>
              </a:ext>
            </a:extLst>
          </p:cNvPr>
          <p:cNvSpPr/>
          <p:nvPr/>
        </p:nvSpPr>
        <p:spPr>
          <a:xfrm>
            <a:off x="8997879" y="2703006"/>
            <a:ext cx="1386672" cy="1306286"/>
          </a:xfrm>
          <a:prstGeom prst="round2Diag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5BC012-3332-FE42-794D-0BADFDF8E55C}"/>
              </a:ext>
            </a:extLst>
          </p:cNvPr>
          <p:cNvSpPr txBox="1"/>
          <p:nvPr/>
        </p:nvSpPr>
        <p:spPr>
          <a:xfrm>
            <a:off x="9141277" y="3150842"/>
            <a:ext cx="109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*Device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AD375D-E090-580B-B4A8-2793D72CB267}"/>
              </a:ext>
            </a:extLst>
          </p:cNvPr>
          <p:cNvSpPr txBox="1"/>
          <p:nvPr/>
        </p:nvSpPr>
        <p:spPr>
          <a:xfrm>
            <a:off x="8304541" y="5075873"/>
            <a:ext cx="277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95959"/>
                </a:solidFill>
                <a:latin typeface="Arial" panose="020B0604020202020204" pitchFamily="34" charset="0"/>
              </a:rPr>
              <a:t>*General Enclosure</a:t>
            </a:r>
            <a:endParaRPr lang="en-US" b="0" dirty="0">
              <a:effectLst/>
            </a:endParaRPr>
          </a:p>
          <a:p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5504D11-F26F-6146-C32C-9862408145C5}"/>
              </a:ext>
            </a:extLst>
          </p:cNvPr>
          <p:cNvCxnSpPr>
            <a:cxnSpLocks/>
          </p:cNvCxnSpPr>
          <p:nvPr/>
        </p:nvCxnSpPr>
        <p:spPr>
          <a:xfrm flipV="1">
            <a:off x="2777924" y="1889090"/>
            <a:ext cx="4929162" cy="12617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0633044-0F60-B31B-1017-D859FAA81066}"/>
              </a:ext>
            </a:extLst>
          </p:cNvPr>
          <p:cNvSpPr txBox="1">
            <a:spLocks/>
          </p:cNvSpPr>
          <p:nvPr/>
        </p:nvSpPr>
        <p:spPr>
          <a:xfrm>
            <a:off x="649958" y="1772246"/>
            <a:ext cx="6475004" cy="435133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We’re generally limited to two metal surfaces pressed against each other</a:t>
            </a:r>
          </a:p>
          <a:p>
            <a:endParaRPr lang="en-US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At best this seam will have gaps on the order of the surface smoothness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(~150um is a reasonable worst case)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-&gt; Clearly this sort of seam is not “light tight”</a:t>
            </a:r>
          </a:p>
          <a:p>
            <a:pPr marL="0" indent="0">
              <a:buFont typeface="Wingdings" panose="05000000000000000000" pitchFamily="2" charset="2"/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49FABEA-9F0B-544F-546E-F6FB5884CC5B}"/>
              </a:ext>
            </a:extLst>
          </p:cNvPr>
          <p:cNvSpPr txBox="1">
            <a:spLocks/>
          </p:cNvSpPr>
          <p:nvPr/>
        </p:nvSpPr>
        <p:spPr>
          <a:xfrm>
            <a:off x="652112" y="964463"/>
            <a:ext cx="10515600" cy="6627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Problematic Seams</a:t>
            </a:r>
          </a:p>
        </p:txBody>
      </p:sp>
    </p:spTree>
    <p:extLst>
      <p:ext uri="{BB962C8B-B14F-4D97-AF65-F5344CB8AC3E}">
        <p14:creationId xmlns:p14="http://schemas.microsoft.com/office/powerpoint/2010/main" val="3260071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81F791-DCA4-DB1D-5A3A-D85B5F3D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A302E-D931-972C-45CE-98A2AB9A3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844E9-1B0B-1B16-1244-AC81A517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2BD646-2082-D40E-B332-CB096C2C5B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5" t="4657" r="73842" b="70363"/>
          <a:stretch>
            <a:fillRect/>
          </a:stretch>
        </p:blipFill>
        <p:spPr>
          <a:xfrm>
            <a:off x="8104413" y="1590204"/>
            <a:ext cx="3510644" cy="3043234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A2F65B-EBCB-4D80-2FC6-B1BB0AF38BFC}"/>
              </a:ext>
            </a:extLst>
          </p:cNvPr>
          <p:cNvSpPr txBox="1">
            <a:spLocks/>
          </p:cNvSpPr>
          <p:nvPr/>
        </p:nvSpPr>
        <p:spPr>
          <a:xfrm>
            <a:off x="673358" y="1715141"/>
            <a:ext cx="5564542" cy="41733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When photons encounter this seam, they see an impedance mismatch between free space and the flange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sz="600" dirty="0"/>
          </a:p>
          <a:p>
            <a:pPr lvl="1"/>
            <a:r>
              <a:rPr lang="en-US" sz="2400" dirty="0"/>
              <a:t>Some photons are reflected</a:t>
            </a:r>
          </a:p>
          <a:p>
            <a:pPr lvl="1"/>
            <a:r>
              <a:rPr lang="en-US" sz="2400" dirty="0"/>
              <a:t>Others pass into this region</a:t>
            </a:r>
            <a:br>
              <a:rPr lang="en-US" sz="2600" dirty="0"/>
            </a:br>
            <a:br>
              <a:rPr lang="en-US" sz="2600" dirty="0"/>
            </a:br>
            <a:endParaRPr lang="en-US" sz="26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4C48AA9-7B1C-04AE-5FC0-E46579C0139B}"/>
              </a:ext>
            </a:extLst>
          </p:cNvPr>
          <p:cNvCxnSpPr>
            <a:cxnSpLocks/>
          </p:cNvCxnSpPr>
          <p:nvPr/>
        </p:nvCxnSpPr>
        <p:spPr>
          <a:xfrm>
            <a:off x="5312251" y="1233777"/>
            <a:ext cx="3101663" cy="1579652"/>
          </a:xfrm>
          <a:prstGeom prst="straightConnector1">
            <a:avLst/>
          </a:prstGeom>
          <a:ln w="476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252D39-AD39-69C9-717D-89BC88A707FF}"/>
              </a:ext>
            </a:extLst>
          </p:cNvPr>
          <p:cNvCxnSpPr>
            <a:cxnSpLocks/>
          </p:cNvCxnSpPr>
          <p:nvPr/>
        </p:nvCxnSpPr>
        <p:spPr>
          <a:xfrm flipH="1">
            <a:off x="7242629" y="2981233"/>
            <a:ext cx="1072615" cy="850295"/>
          </a:xfrm>
          <a:prstGeom prst="straightConnector1">
            <a:avLst/>
          </a:prstGeom>
          <a:ln w="47625" cap="flat" cmpd="sng" algn="ctr">
            <a:solidFill>
              <a:schemeClr val="accent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56FDAD4-C076-0166-69D6-DDF53C78B78A}"/>
              </a:ext>
            </a:extLst>
          </p:cNvPr>
          <p:cNvCxnSpPr>
            <a:cxnSpLocks/>
          </p:cNvCxnSpPr>
          <p:nvPr/>
        </p:nvCxnSpPr>
        <p:spPr>
          <a:xfrm>
            <a:off x="8523516" y="2863298"/>
            <a:ext cx="1024678" cy="0"/>
          </a:xfrm>
          <a:prstGeom prst="straightConnector1">
            <a:avLst/>
          </a:prstGeom>
          <a:ln w="47625" cap="flat" cmpd="sng" algn="ctr">
            <a:solidFill>
              <a:schemeClr val="accent6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B5CC57-0F96-4116-4369-96A6EC90BF7A}"/>
              </a:ext>
            </a:extLst>
          </p:cNvPr>
          <p:cNvSpPr txBox="1"/>
          <p:nvPr/>
        </p:nvSpPr>
        <p:spPr>
          <a:xfrm rot="1745199">
            <a:off x="6294719" y="1560653"/>
            <a:ext cx="162890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/>
              <a:t>IR Photon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5BB654-8863-0E49-10F4-AFC88B68E8F0}"/>
              </a:ext>
            </a:extLst>
          </p:cNvPr>
          <p:cNvSpPr txBox="1"/>
          <p:nvPr/>
        </p:nvSpPr>
        <p:spPr>
          <a:xfrm>
            <a:off x="105888" y="5218548"/>
            <a:ext cx="12336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Using HFSS, the transmission S21 of the transmitted photons can be simulated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10D86C4-F9BA-D71A-76D1-9D0392C12C8C}"/>
              </a:ext>
            </a:extLst>
          </p:cNvPr>
          <p:cNvSpPr txBox="1">
            <a:spLocks/>
          </p:cNvSpPr>
          <p:nvPr/>
        </p:nvSpPr>
        <p:spPr>
          <a:xfrm>
            <a:off x="652112" y="964463"/>
            <a:ext cx="10515600" cy="6627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Problematic Seams</a:t>
            </a:r>
          </a:p>
        </p:txBody>
      </p:sp>
    </p:spTree>
    <p:extLst>
      <p:ext uri="{BB962C8B-B14F-4D97-AF65-F5344CB8AC3E}">
        <p14:creationId xmlns:p14="http://schemas.microsoft.com/office/powerpoint/2010/main" val="2090556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FE1A011-C37C-E97E-2D19-FFA8F6EE8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64" y="1775650"/>
            <a:ext cx="10429498" cy="445729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B3B456-4DC3-8484-DB00-5BBDB7631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074009-309A-2B7B-C4FD-D0D683BF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8EE55-34E7-5A6C-A580-97BFEABB8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4544" y="6367301"/>
            <a:ext cx="2743200" cy="365125"/>
          </a:xfrm>
        </p:spPr>
        <p:txBody>
          <a:bodyPr/>
          <a:lstStyle/>
          <a:p>
            <a:fld id="{86547819-318F-F042-9143-A2EA83210C99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FE65C27-B1FD-975E-A70D-B9956112ADF0}"/>
              </a:ext>
            </a:extLst>
          </p:cNvPr>
          <p:cNvSpPr txBox="1">
            <a:spLocks/>
          </p:cNvSpPr>
          <p:nvPr/>
        </p:nvSpPr>
        <p:spPr>
          <a:xfrm>
            <a:off x="769470" y="491168"/>
            <a:ext cx="10515600" cy="7897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Simulating Seams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6ECFDC2-A517-F00D-173C-D767430953FF}"/>
              </a:ext>
            </a:extLst>
          </p:cNvPr>
          <p:cNvSpPr txBox="1">
            <a:spLocks/>
          </p:cNvSpPr>
          <p:nvPr/>
        </p:nvSpPr>
        <p:spPr>
          <a:xfrm>
            <a:off x="1537800" y="1243251"/>
            <a:ext cx="10459944" cy="8065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Here a thin slot with a thickness of 150 um was simulated in HFSS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FCCCE3-AB16-7515-8809-859173A85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241" y="0"/>
            <a:ext cx="6646759" cy="12281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F5B084-9F3C-9B37-0772-19C306F14D97}"/>
              </a:ext>
            </a:extLst>
          </p:cNvPr>
          <p:cNvSpPr txBox="1"/>
          <p:nvPr/>
        </p:nvSpPr>
        <p:spPr>
          <a:xfrm>
            <a:off x="3738152" y="4875398"/>
            <a:ext cx="9992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Near perfect transmission!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1AF2D4-E4FE-61F7-8DCB-6B77952B0289}"/>
              </a:ext>
            </a:extLst>
          </p:cNvPr>
          <p:cNvCxnSpPr>
            <a:cxnSpLocks/>
          </p:cNvCxnSpPr>
          <p:nvPr/>
        </p:nvCxnSpPr>
        <p:spPr>
          <a:xfrm flipH="1">
            <a:off x="1645286" y="5162690"/>
            <a:ext cx="2092866" cy="312781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38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275DA-EE5F-60EF-B819-557A0561C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34992"/>
            <a:ext cx="10459873" cy="850464"/>
          </a:xfrm>
        </p:spPr>
        <p:txBody>
          <a:bodyPr/>
          <a:lstStyle/>
          <a:p>
            <a:r>
              <a:rPr lang="en-US" dirty="0"/>
              <a:t>Common Mitigation: Notch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A7C86-2987-3570-516E-2BC9C0360E5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C400E-CC5D-F631-7CD9-CD0BA45ED18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6FCA-41DA-A9F8-5FDE-AA6BFF8D67B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20212B-B951-6236-B63C-6EF71832E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79" y="2541590"/>
            <a:ext cx="2743200" cy="211769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3DC5CF-13AE-6C72-8D67-7C0EB4275C69}"/>
              </a:ext>
            </a:extLst>
          </p:cNvPr>
          <p:cNvCxnSpPr/>
          <p:nvPr/>
        </p:nvCxnSpPr>
        <p:spPr>
          <a:xfrm>
            <a:off x="3033132" y="3429000"/>
            <a:ext cx="915328" cy="0"/>
          </a:xfrm>
          <a:prstGeom prst="straightConnector1">
            <a:avLst/>
          </a:prstGeom>
          <a:ln w="53975">
            <a:solidFill>
              <a:srgbClr val="D617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BE77DA2-CC2D-B363-94D1-62ACE5B60B1A}"/>
              </a:ext>
            </a:extLst>
          </p:cNvPr>
          <p:cNvSpPr txBox="1"/>
          <p:nvPr/>
        </p:nvSpPr>
        <p:spPr>
          <a:xfrm>
            <a:off x="5284608" y="5898213"/>
            <a:ext cx="6595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*This high frequency geography is highly notch dimension specific!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2AD698B-7519-EA67-A115-6D88D8C77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229" y="1076779"/>
            <a:ext cx="7966656" cy="472308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9644139-28FE-58B0-F30F-B1090FE6F1E9}"/>
              </a:ext>
            </a:extLst>
          </p:cNvPr>
          <p:cNvSpPr/>
          <p:nvPr/>
        </p:nvSpPr>
        <p:spPr>
          <a:xfrm>
            <a:off x="4796926" y="1360610"/>
            <a:ext cx="7118849" cy="851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502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9AB2AD2-5948-382E-D7CF-8C281340A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855560" y="2278928"/>
            <a:ext cx="4797967" cy="1593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710C79-89CD-CC4E-516A-BD1DCAE7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48" y="490699"/>
            <a:ext cx="10515600" cy="823913"/>
          </a:xfrm>
        </p:spPr>
        <p:txBody>
          <a:bodyPr/>
          <a:lstStyle/>
          <a:p>
            <a:r>
              <a:rPr lang="en-US" dirty="0"/>
              <a:t>Flanges are generally unoptimized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A487D7-D73F-7AD8-E12E-CDA065393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5748" y="1289536"/>
            <a:ext cx="6347955" cy="3667478"/>
          </a:xfrm>
        </p:spPr>
        <p:txBody>
          <a:bodyPr>
            <a:normAutofit/>
          </a:bodyPr>
          <a:lstStyle/>
          <a:p>
            <a:r>
              <a:rPr lang="en-US" dirty="0"/>
              <a:t>Flanges are suboptimal for 1 </a:t>
            </a:r>
            <a:r>
              <a:rPr lang="en-US" dirty="0" err="1"/>
              <a:t>Ghz</a:t>
            </a:r>
            <a:r>
              <a:rPr lang="en-US" dirty="0"/>
              <a:t>- 1 THz</a:t>
            </a:r>
          </a:p>
          <a:p>
            <a:r>
              <a:rPr lang="en-US" dirty="0"/>
              <a:t>Notches kick in around 800 GHz</a:t>
            </a:r>
          </a:p>
          <a:p>
            <a:r>
              <a:rPr lang="en-US" dirty="0"/>
              <a:t>What can be done for &lt;800 GHz?</a:t>
            </a:r>
          </a:p>
          <a:p>
            <a:r>
              <a:rPr lang="en-US" dirty="0"/>
              <a:t>A general solution comes from RF design and has been demonstrated by </a:t>
            </a:r>
            <a:r>
              <a:rPr lang="en-US" b="1" dirty="0"/>
              <a:t>Yen-Yung Chang (Berkeley):</a:t>
            </a:r>
          </a:p>
          <a:p>
            <a:pPr marL="0" indent="0">
              <a:buNone/>
            </a:pPr>
            <a:r>
              <a:rPr lang="en-US" sz="500" dirty="0"/>
              <a:t>	</a:t>
            </a:r>
            <a:r>
              <a:rPr lang="en-US" sz="500" dirty="0">
                <a:solidFill>
                  <a:schemeClr val="bg1"/>
                </a:solidFill>
              </a:rPr>
              <a:t> f</a:t>
            </a:r>
          </a:p>
          <a:p>
            <a:pPr marL="0" indent="0" algn="ctr">
              <a:buNone/>
            </a:pPr>
            <a:r>
              <a:rPr lang="en-US" sz="2800" dirty="0"/>
              <a:t>           Stub Filters </a:t>
            </a:r>
          </a:p>
          <a:p>
            <a:pPr marL="0" indent="0">
              <a:buNone/>
            </a:pPr>
            <a:endParaRPr lang="en-US" sz="13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A98A2B-452A-064B-4CD7-64D26145A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61011-5E8E-2C6E-1405-5F631C9D9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75D81-3B79-54BD-C4E3-832309AB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14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B4CA609-E95E-01EA-D745-C9CBAD21FB7B}"/>
              </a:ext>
            </a:extLst>
          </p:cNvPr>
          <p:cNvCxnSpPr>
            <a:cxnSpLocks/>
          </p:cNvCxnSpPr>
          <p:nvPr/>
        </p:nvCxnSpPr>
        <p:spPr>
          <a:xfrm flipV="1">
            <a:off x="5192753" y="3429000"/>
            <a:ext cx="2813823" cy="1107546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7F0B1FC-CAB4-4123-03F3-309B0A0A2879}"/>
              </a:ext>
            </a:extLst>
          </p:cNvPr>
          <p:cNvSpPr txBox="1"/>
          <p:nvPr/>
        </p:nvSpPr>
        <p:spPr>
          <a:xfrm>
            <a:off x="6999248" y="3872446"/>
            <a:ext cx="6110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ieeexplore.ieee.org</a:t>
            </a:r>
            <a:r>
              <a:rPr lang="en-US" dirty="0"/>
              <a:t>/document/7394533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35AEAF9-9E24-EC6C-AB48-378FA03ED3A0}"/>
              </a:ext>
            </a:extLst>
          </p:cNvPr>
          <p:cNvSpPr txBox="1"/>
          <p:nvPr/>
        </p:nvSpPr>
        <p:spPr>
          <a:xfrm>
            <a:off x="698158" y="5114732"/>
            <a:ext cx="107956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Currently I’m working with Yen-Yung to apply this technique and optimize it further to block lower frequency radiation and have favorable interactions with box modes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0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07569-B5C0-E7D0-8B41-1B57B3ECB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902D4-BE1E-A0F8-6664-5D0D34730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6426"/>
            <a:ext cx="10515600" cy="823913"/>
          </a:xfrm>
        </p:spPr>
        <p:txBody>
          <a:bodyPr/>
          <a:lstStyle/>
          <a:p>
            <a:r>
              <a:rPr lang="en-US" dirty="0"/>
              <a:t>Stub Filter Basics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32A9B-4A85-C01B-B00F-836F31047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159CB-2F3B-C4F0-604D-9A39A7161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E4615-6C51-5044-8FD4-D1AFB4C8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791481-AE87-14F8-FF9A-0850B728CD3B}"/>
              </a:ext>
            </a:extLst>
          </p:cNvPr>
          <p:cNvSpPr txBox="1"/>
          <p:nvPr/>
        </p:nvSpPr>
        <p:spPr>
          <a:xfrm>
            <a:off x="194256" y="5303088"/>
            <a:ext cx="1189738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/>
              <a:t>For More in depth details please go to Xinran Li’s talk on behalf of Yen-Yung:</a:t>
            </a:r>
            <a:br>
              <a:rPr lang="en-US" sz="2300" b="1" dirty="0"/>
            </a:br>
            <a:r>
              <a:rPr lang="en-US" sz="2300" b="1" dirty="0"/>
              <a:t>Oct 9, 2025, 2:00 PM. Woodlands AB  RDC 7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C1561C-B287-DDCE-7DAB-9C9F474D762D}"/>
              </a:ext>
            </a:extLst>
          </p:cNvPr>
          <p:cNvSpPr/>
          <p:nvPr/>
        </p:nvSpPr>
        <p:spPr>
          <a:xfrm>
            <a:off x="1729887" y="1587088"/>
            <a:ext cx="4215161" cy="770572"/>
          </a:xfrm>
          <a:prstGeom prst="rect">
            <a:avLst/>
          </a:prstGeom>
          <a:solidFill>
            <a:srgbClr val="E799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2F9C9C-EC07-4C5F-AF5D-4834D65E25AE}"/>
              </a:ext>
            </a:extLst>
          </p:cNvPr>
          <p:cNvSpPr/>
          <p:nvPr/>
        </p:nvSpPr>
        <p:spPr>
          <a:xfrm>
            <a:off x="1706138" y="2935557"/>
            <a:ext cx="3792137" cy="1353937"/>
          </a:xfrm>
          <a:prstGeom prst="rect">
            <a:avLst/>
          </a:prstGeom>
          <a:solidFill>
            <a:srgbClr val="E799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4711BE-44A6-8F1F-A66D-4094B400F842}"/>
              </a:ext>
            </a:extLst>
          </p:cNvPr>
          <p:cNvSpPr/>
          <p:nvPr/>
        </p:nvSpPr>
        <p:spPr>
          <a:xfrm>
            <a:off x="5921298" y="1587088"/>
            <a:ext cx="5898995" cy="770572"/>
          </a:xfrm>
          <a:prstGeom prst="rect">
            <a:avLst/>
          </a:prstGeom>
          <a:solidFill>
            <a:srgbClr val="E799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743CEB-406E-10E0-5430-3E85F1352FE6}"/>
              </a:ext>
            </a:extLst>
          </p:cNvPr>
          <p:cNvSpPr/>
          <p:nvPr/>
        </p:nvSpPr>
        <p:spPr>
          <a:xfrm>
            <a:off x="1706138" y="4205113"/>
            <a:ext cx="3792137" cy="832400"/>
          </a:xfrm>
          <a:prstGeom prst="rect">
            <a:avLst/>
          </a:prstGeom>
          <a:solidFill>
            <a:srgbClr val="E799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74BD5C-3270-817B-92E8-9213653AFCC4}"/>
              </a:ext>
            </a:extLst>
          </p:cNvPr>
          <p:cNvSpPr/>
          <p:nvPr/>
        </p:nvSpPr>
        <p:spPr>
          <a:xfrm>
            <a:off x="5355771" y="4687544"/>
            <a:ext cx="4518031" cy="351147"/>
          </a:xfrm>
          <a:prstGeom prst="rect">
            <a:avLst/>
          </a:prstGeom>
          <a:solidFill>
            <a:srgbClr val="E799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62DEA9-9B8B-3340-FF09-62636AB21D55}"/>
              </a:ext>
            </a:extLst>
          </p:cNvPr>
          <p:cNvSpPr/>
          <p:nvPr/>
        </p:nvSpPr>
        <p:spPr>
          <a:xfrm>
            <a:off x="8028156" y="2935274"/>
            <a:ext cx="3792137" cy="2093925"/>
          </a:xfrm>
          <a:prstGeom prst="rect">
            <a:avLst/>
          </a:prstGeom>
          <a:solidFill>
            <a:srgbClr val="E7990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6CA98BD-353A-C541-83F8-488FD9CB960A}"/>
              </a:ext>
            </a:extLst>
          </p:cNvPr>
          <p:cNvCxnSpPr>
            <a:cxnSpLocks/>
          </p:cNvCxnSpPr>
          <p:nvPr/>
        </p:nvCxnSpPr>
        <p:spPr>
          <a:xfrm>
            <a:off x="-158338" y="2474526"/>
            <a:ext cx="5514109" cy="125105"/>
          </a:xfrm>
          <a:prstGeom prst="straightConnector1">
            <a:avLst/>
          </a:prstGeom>
          <a:ln w="476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C9F8550-C0EB-60D6-7F5E-A034A1211901}"/>
              </a:ext>
            </a:extLst>
          </p:cNvPr>
          <p:cNvSpPr txBox="1"/>
          <p:nvPr/>
        </p:nvSpPr>
        <p:spPr>
          <a:xfrm>
            <a:off x="61679" y="2052310"/>
            <a:ext cx="16289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IR Photon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0453B1D-03CE-8F72-2927-B5FB7CDB8AA9}"/>
              </a:ext>
            </a:extLst>
          </p:cNvPr>
          <p:cNvCxnSpPr>
            <a:cxnSpLocks/>
          </p:cNvCxnSpPr>
          <p:nvPr/>
        </p:nvCxnSpPr>
        <p:spPr>
          <a:xfrm flipH="1">
            <a:off x="1706138" y="2644883"/>
            <a:ext cx="3542757" cy="214848"/>
          </a:xfrm>
          <a:prstGeom prst="straightConnector1">
            <a:avLst/>
          </a:prstGeom>
          <a:ln w="47625" cap="flat" cmpd="sng" algn="ctr">
            <a:solidFill>
              <a:srgbClr val="92D05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11B366-3425-BC43-644C-02522A853580}"/>
              </a:ext>
            </a:extLst>
          </p:cNvPr>
          <p:cNvCxnSpPr>
            <a:cxnSpLocks/>
          </p:cNvCxnSpPr>
          <p:nvPr/>
        </p:nvCxnSpPr>
        <p:spPr>
          <a:xfrm>
            <a:off x="5355771" y="2644649"/>
            <a:ext cx="2054432" cy="280130"/>
          </a:xfrm>
          <a:prstGeom prst="straightConnector1">
            <a:avLst/>
          </a:prstGeom>
          <a:ln w="47625" cap="flat" cmpd="sng" algn="ctr">
            <a:solidFill>
              <a:srgbClr val="7030A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3EEC682-6147-10BF-43AA-E3C8C8AC12CA}"/>
              </a:ext>
            </a:extLst>
          </p:cNvPr>
          <p:cNvSpPr txBox="1"/>
          <p:nvPr/>
        </p:nvSpPr>
        <p:spPr>
          <a:xfrm>
            <a:off x="3477516" y="1679993"/>
            <a:ext cx="563085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Impedance Mismatch + Resonances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98600A5-C392-D5AD-9EB8-DF4D4442727C}"/>
              </a:ext>
            </a:extLst>
          </p:cNvPr>
          <p:cNvCxnSpPr>
            <a:cxnSpLocks/>
          </p:cNvCxnSpPr>
          <p:nvPr/>
        </p:nvCxnSpPr>
        <p:spPr>
          <a:xfrm>
            <a:off x="7474065" y="2998087"/>
            <a:ext cx="437036" cy="984149"/>
          </a:xfrm>
          <a:prstGeom prst="straightConnector1">
            <a:avLst/>
          </a:prstGeom>
          <a:ln w="47625" cap="flat" cmpd="sng" algn="ctr">
            <a:solidFill>
              <a:srgbClr val="7030A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4C82E2-D1E7-B7FE-B0B5-8B9BBFE47073}"/>
              </a:ext>
            </a:extLst>
          </p:cNvPr>
          <p:cNvCxnSpPr>
            <a:cxnSpLocks/>
          </p:cNvCxnSpPr>
          <p:nvPr/>
        </p:nvCxnSpPr>
        <p:spPr>
          <a:xfrm flipH="1">
            <a:off x="7049692" y="3970293"/>
            <a:ext cx="790218" cy="651020"/>
          </a:xfrm>
          <a:prstGeom prst="straightConnector1">
            <a:avLst/>
          </a:prstGeom>
          <a:ln w="47625" cap="flat" cmpd="sng" algn="ctr">
            <a:solidFill>
              <a:srgbClr val="7030A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F2871F9-50F1-D203-74A1-954F9174D7CC}"/>
              </a:ext>
            </a:extLst>
          </p:cNvPr>
          <p:cNvCxnSpPr>
            <a:cxnSpLocks/>
          </p:cNvCxnSpPr>
          <p:nvPr/>
        </p:nvCxnSpPr>
        <p:spPr>
          <a:xfrm flipH="1" flipV="1">
            <a:off x="5615330" y="3518922"/>
            <a:ext cx="1434362" cy="1102391"/>
          </a:xfrm>
          <a:prstGeom prst="straightConnector1">
            <a:avLst/>
          </a:prstGeom>
          <a:ln w="47625" cap="flat" cmpd="sng" algn="ctr">
            <a:solidFill>
              <a:srgbClr val="7030A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4CF59B-ED3E-E3F0-C427-11ECBD683328}"/>
              </a:ext>
            </a:extLst>
          </p:cNvPr>
          <p:cNvCxnSpPr>
            <a:cxnSpLocks/>
          </p:cNvCxnSpPr>
          <p:nvPr/>
        </p:nvCxnSpPr>
        <p:spPr>
          <a:xfrm flipV="1">
            <a:off x="5615330" y="2639478"/>
            <a:ext cx="2412826" cy="844004"/>
          </a:xfrm>
          <a:prstGeom prst="straightConnector1">
            <a:avLst/>
          </a:prstGeom>
          <a:ln w="47625" cap="flat" cmpd="sng" algn="ctr">
            <a:solidFill>
              <a:srgbClr val="7030A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AB09683-35F9-7A45-E491-0289FFE20657}"/>
              </a:ext>
            </a:extLst>
          </p:cNvPr>
          <p:cNvCxnSpPr>
            <a:cxnSpLocks/>
          </p:cNvCxnSpPr>
          <p:nvPr/>
        </p:nvCxnSpPr>
        <p:spPr>
          <a:xfrm>
            <a:off x="8153400" y="2604792"/>
            <a:ext cx="2747481" cy="0"/>
          </a:xfrm>
          <a:prstGeom prst="straightConnector1">
            <a:avLst/>
          </a:prstGeom>
          <a:ln w="47625" cap="flat" cmpd="sng" algn="ctr">
            <a:solidFill>
              <a:srgbClr val="FA323A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726B9D6-DE6A-F8CA-9F87-904B6176AA8E}"/>
              </a:ext>
            </a:extLst>
          </p:cNvPr>
          <p:cNvCxnSpPr>
            <a:cxnSpLocks/>
          </p:cNvCxnSpPr>
          <p:nvPr/>
        </p:nvCxnSpPr>
        <p:spPr>
          <a:xfrm flipH="1" flipV="1">
            <a:off x="6762982" y="2464901"/>
            <a:ext cx="1215120" cy="131978"/>
          </a:xfrm>
          <a:prstGeom prst="straightConnector1">
            <a:avLst/>
          </a:prstGeom>
          <a:ln w="47625" cap="flat" cmpd="sng" algn="ctr">
            <a:solidFill>
              <a:srgbClr val="00B05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051FE57-11DB-DB75-B8E6-B06D1806DBE1}"/>
                  </a:ext>
                </a:extLst>
              </p:cNvPr>
              <p:cNvSpPr txBox="1"/>
              <p:nvPr/>
            </p:nvSpPr>
            <p:spPr>
              <a:xfrm>
                <a:off x="846255" y="2999921"/>
                <a:ext cx="486736" cy="446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9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9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900" b="1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051FE57-11DB-DB75-B8E6-B06D1806D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255" y="2999921"/>
                <a:ext cx="486736" cy="446276"/>
              </a:xfrm>
              <a:prstGeom prst="rect">
                <a:avLst/>
              </a:prstGeom>
              <a:blipFill>
                <a:blip r:embed="rId2"/>
                <a:stretch>
                  <a:fillRect l="-15000" r="-7500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3D82B87-C823-71A9-6E63-DCDAA1A80E8D}"/>
                  </a:ext>
                </a:extLst>
              </p:cNvPr>
              <p:cNvSpPr txBox="1"/>
              <p:nvPr/>
            </p:nvSpPr>
            <p:spPr>
              <a:xfrm>
                <a:off x="3922181" y="2980200"/>
                <a:ext cx="486736" cy="446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9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9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900" b="1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3D82B87-C823-71A9-6E63-DCDAA1A80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181" y="2980200"/>
                <a:ext cx="486736" cy="446276"/>
              </a:xfrm>
              <a:prstGeom prst="rect">
                <a:avLst/>
              </a:prstGeom>
              <a:blipFill>
                <a:blip r:embed="rId3"/>
                <a:stretch>
                  <a:fillRect l="-17500" r="-5000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1E0154-9CA5-40E5-8E9F-58C7ED691F91}"/>
                  </a:ext>
                </a:extLst>
              </p:cNvPr>
              <p:cNvSpPr txBox="1"/>
              <p:nvPr/>
            </p:nvSpPr>
            <p:spPr>
              <a:xfrm>
                <a:off x="5599911" y="4141228"/>
                <a:ext cx="486736" cy="4462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9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9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9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US" sz="2900" b="1" dirty="0"/>
              </a:p>
            </p:txBody>
          </p:sp>
        </mc:Choice>
        <mc:Fallback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41E0154-9CA5-40E5-8E9F-58C7ED691F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9911" y="4141228"/>
                <a:ext cx="486736" cy="446276"/>
              </a:xfrm>
              <a:prstGeom prst="rect">
                <a:avLst/>
              </a:prstGeom>
              <a:blipFill>
                <a:blip r:embed="rId4"/>
                <a:stretch>
                  <a:fillRect l="-17949" r="-7692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6574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F981887-682F-32D2-B879-20B5D1417B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858" r="10764"/>
          <a:stretch>
            <a:fillRect/>
          </a:stretch>
        </p:blipFill>
        <p:spPr>
          <a:xfrm rot="5400000">
            <a:off x="5960245" y="-559349"/>
            <a:ext cx="568875" cy="17533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9852E1-7C8E-0DA8-58AA-63591BD6E0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383" t="10832" r="7706" b="11097"/>
          <a:stretch>
            <a:fillRect/>
          </a:stretch>
        </p:blipFill>
        <p:spPr>
          <a:xfrm rot="5400000">
            <a:off x="516580" y="2496631"/>
            <a:ext cx="880628" cy="14879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B330E4-FCAF-9A54-5438-9B54D8BA3F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119751" y="2514493"/>
            <a:ext cx="1310018" cy="22123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8CE56C4-237A-6C7A-B6BC-A41EFF2A01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0384" y="3598452"/>
            <a:ext cx="4906455" cy="278596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CB2817-6010-68D2-B6BC-0C3625A2763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9BA969-64FF-6DBF-66C9-9FDA555930B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02876D-AB52-03C2-E821-39C019ED67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CC2281-2CE8-F61A-1651-0DEF9B1D61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7086" y="382047"/>
            <a:ext cx="4938522" cy="2554407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7BE5745-CF2C-8ADC-1F67-8B6E5F3B3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914" y="1224818"/>
            <a:ext cx="5911782" cy="5000625"/>
          </a:xfrm>
        </p:spPr>
        <p:txBody>
          <a:bodyPr/>
          <a:lstStyle/>
          <a:p>
            <a:r>
              <a:rPr lang="en-US" dirty="0"/>
              <a:t>Stub Filters can be applied to the flange geometry </a:t>
            </a:r>
          </a:p>
          <a:p>
            <a:r>
              <a:rPr lang="en-US" dirty="0"/>
              <a:t>Through stub parameters the transmission spectrum can be tuned!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41CB78C-B53E-693C-E3E9-A0AE93E2CDC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868"/>
          <a:stretch>
            <a:fillRect/>
          </a:stretch>
        </p:blipFill>
        <p:spPr>
          <a:xfrm>
            <a:off x="1251805" y="3542148"/>
            <a:ext cx="4992877" cy="2785964"/>
          </a:xfrm>
          <a:prstGeom prst="rect">
            <a:avLst/>
          </a:prstGeom>
        </p:spPr>
      </p:pic>
      <p:sp>
        <p:nvSpPr>
          <p:cNvPr id="18" name="Bent Arrow 17">
            <a:extLst>
              <a:ext uri="{FF2B5EF4-FFF2-40B4-BE49-F238E27FC236}">
                <a16:creationId xmlns:a16="http://schemas.microsoft.com/office/drawing/2014/main" id="{17EB82EC-929C-1A36-D2C9-18D4D095BA62}"/>
              </a:ext>
            </a:extLst>
          </p:cNvPr>
          <p:cNvSpPr/>
          <p:nvPr/>
        </p:nvSpPr>
        <p:spPr>
          <a:xfrm rot="5400000">
            <a:off x="1858105" y="2772099"/>
            <a:ext cx="535745" cy="850265"/>
          </a:xfrm>
          <a:prstGeom prst="bentArrow">
            <a:avLst>
              <a:gd name="adj1" fmla="val 8848"/>
              <a:gd name="adj2" fmla="val 25808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Bent Arrow 18">
            <a:extLst>
              <a:ext uri="{FF2B5EF4-FFF2-40B4-BE49-F238E27FC236}">
                <a16:creationId xmlns:a16="http://schemas.microsoft.com/office/drawing/2014/main" id="{262C55B3-0F73-1490-D159-5F0645AE6677}"/>
              </a:ext>
            </a:extLst>
          </p:cNvPr>
          <p:cNvSpPr/>
          <p:nvPr/>
        </p:nvSpPr>
        <p:spPr>
          <a:xfrm rot="5400000">
            <a:off x="8139354" y="2865616"/>
            <a:ext cx="535745" cy="1052547"/>
          </a:xfrm>
          <a:prstGeom prst="bentArrow">
            <a:avLst>
              <a:gd name="adj1" fmla="val 8848"/>
              <a:gd name="adj2" fmla="val 25808"/>
              <a:gd name="adj3" fmla="val 25000"/>
              <a:gd name="adj4" fmla="val 4375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CD8263A7-53D5-6D07-4CEF-242E1BE4027C}"/>
              </a:ext>
            </a:extLst>
          </p:cNvPr>
          <p:cNvSpPr/>
          <p:nvPr/>
        </p:nvSpPr>
        <p:spPr>
          <a:xfrm rot="5400000">
            <a:off x="7601106" y="-342907"/>
            <a:ext cx="351838" cy="1317903"/>
          </a:xfrm>
          <a:prstGeom prst="bentArrow">
            <a:avLst>
              <a:gd name="adj1" fmla="val 16237"/>
              <a:gd name="adj2" fmla="val 25808"/>
              <a:gd name="adj3" fmla="val 25000"/>
              <a:gd name="adj4" fmla="val 43749"/>
            </a:avLst>
          </a:prstGeom>
          <a:solidFill>
            <a:srgbClr val="FA323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8906EE6-5CF9-35E2-9701-309C981DE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938" y="588700"/>
            <a:ext cx="10515600" cy="823913"/>
          </a:xfrm>
        </p:spPr>
        <p:txBody>
          <a:bodyPr/>
          <a:lstStyle/>
          <a:p>
            <a:r>
              <a:rPr lang="en-US" sz="3600" dirty="0"/>
              <a:t>Stub Filters (&lt;1mm)</a:t>
            </a:r>
          </a:p>
        </p:txBody>
      </p:sp>
    </p:spTree>
    <p:extLst>
      <p:ext uri="{BB962C8B-B14F-4D97-AF65-F5344CB8AC3E}">
        <p14:creationId xmlns:p14="http://schemas.microsoft.com/office/powerpoint/2010/main" val="1110768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E2E123-B295-DA3F-FB74-095311D4D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75675">
            <a:off x="52816" y="2396372"/>
            <a:ext cx="3343855" cy="172906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A59FC3-4922-37D9-3AC7-F7F52B03E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CF2EF8-32E0-CC60-5F68-8229F1F0B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67501"/>
            <a:ext cx="4114800" cy="365125"/>
          </a:xfrm>
        </p:spPr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8EAE8-D392-4B3D-8300-C3E69C9B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2CF4D65-36A1-3E40-3731-E24666C38B30}"/>
              </a:ext>
            </a:extLst>
          </p:cNvPr>
          <p:cNvSpPr txBox="1">
            <a:spLocks/>
          </p:cNvSpPr>
          <p:nvPr/>
        </p:nvSpPr>
        <p:spPr>
          <a:xfrm>
            <a:off x="670932" y="45081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Larger Stubs (&gt;1mm)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E94474-7B3D-22F9-38D4-1AA3BB852916}"/>
              </a:ext>
            </a:extLst>
          </p:cNvPr>
          <p:cNvSpPr txBox="1">
            <a:spLocks/>
          </p:cNvSpPr>
          <p:nvPr/>
        </p:nvSpPr>
        <p:spPr>
          <a:xfrm>
            <a:off x="670932" y="1113596"/>
            <a:ext cx="12146973" cy="42891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Larger stubs have a more intricate spectrum</a:t>
            </a:r>
          </a:p>
          <a:p>
            <a:pPr lvl="1"/>
            <a:r>
              <a:rPr lang="en-US" sz="2400" dirty="0"/>
              <a:t> Combining small and large stubs provides a toolbox for Terahertz regime filtering!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B5AB79-C24B-C281-15A8-A3C142BF9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024" y="2838762"/>
            <a:ext cx="9637949" cy="360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070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A96B9-961C-AA0B-7829-4F061183D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7468"/>
            <a:ext cx="10515600" cy="653400"/>
          </a:xfrm>
        </p:spPr>
        <p:txBody>
          <a:bodyPr anchor="t">
            <a:normAutofit/>
          </a:bodyPr>
          <a:lstStyle/>
          <a:p>
            <a:r>
              <a:rPr lang="en-US" dirty="0"/>
              <a:t>Stub Filter Parameter Space</a:t>
            </a:r>
          </a:p>
        </p:txBody>
      </p:sp>
      <p:sp>
        <p:nvSpPr>
          <p:cNvPr id="45" name="Subtitle 3">
            <a:extLst>
              <a:ext uri="{FF2B5EF4-FFF2-40B4-BE49-F238E27FC236}">
                <a16:creationId xmlns:a16="http://schemas.microsoft.com/office/drawing/2014/main" id="{FF74939B-2FC6-CEA9-E5CD-5C93B1372371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0" y="841680"/>
            <a:ext cx="10515600" cy="588116"/>
          </a:xfrm>
        </p:spPr>
        <p:txBody>
          <a:bodyPr/>
          <a:lstStyle/>
          <a:p>
            <a:r>
              <a:rPr lang="en-US" dirty="0"/>
              <a:t>Wealth of parameter space to tune the spectrum!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CD07A-7A2C-DBB7-18AF-C50DCB38627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BFD9B0-D577-8C97-D2B7-39226A86C1C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CPAD 2025      Daniel Molenaar (IIT)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9823D-4A0D-5C4C-4213-D445EAC297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254544" y="6367301"/>
            <a:ext cx="274320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6547819-318F-F042-9143-A2EA83210C99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1350CE6-AA70-D898-A7E3-9BC3876EC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01245"/>
            <a:ext cx="9992835" cy="503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310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A3E4B-D041-568D-28CD-6F17AC8FE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07459-7248-FF1B-9E75-911968370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99F6E-D70A-1550-E84F-D21CD8DB5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1A32CBF6-9011-55E8-D5F3-3135CE89E9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56934" y="661372"/>
            <a:ext cx="10515600" cy="823913"/>
          </a:xfrm>
        </p:spPr>
        <p:txBody>
          <a:bodyPr/>
          <a:lstStyle/>
          <a:p>
            <a:r>
              <a:rPr lang="en-US" dirty="0"/>
              <a:t>Qubit Basics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Content Placeholder 23">
                <a:extLst>
                  <a:ext uri="{FF2B5EF4-FFF2-40B4-BE49-F238E27FC236}">
                    <a16:creationId xmlns:a16="http://schemas.microsoft.com/office/drawing/2014/main" id="{C3DD5F2E-CE9B-89CC-8251-686362FA4C91}"/>
                  </a:ext>
                </a:extLst>
              </p:cNvPr>
              <p:cNvSpPr>
                <a:spLocks noGrp="1"/>
              </p:cNvSpPr>
              <p:nvPr>
                <p:ph sz="half" idx="4294967295"/>
              </p:nvPr>
            </p:nvSpPr>
            <p:spPr>
              <a:xfrm>
                <a:off x="356934" y="1542012"/>
                <a:ext cx="6168244" cy="471968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Qubits are Anharmonic Oscillators</a:t>
                </a:r>
              </a:p>
              <a:p>
                <a:r>
                  <a:rPr lang="en-US" dirty="0"/>
                  <a:t>Our group focuses on circuit based superconducting qubits</a:t>
                </a:r>
              </a:p>
              <a:p>
                <a:r>
                  <a:rPr lang="en-US" dirty="0"/>
                  <a:t>Two important  quantities for Qubits are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200" dirty="0"/>
                  <a:t>describes the lifetime of the first excited state; the coherence time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Is the phase decoherence time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𝐸𝑐h𝑜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can be used to remove external phase influences </a:t>
                </a:r>
              </a:p>
              <a:p>
                <a:pPr lvl="2"/>
                <a:endParaRPr lang="en-US" dirty="0"/>
              </a:p>
            </p:txBody>
          </p:sp>
        </mc:Choice>
        <mc:Fallback>
          <p:sp>
            <p:nvSpPr>
              <p:cNvPr id="24" name="Content Placeholder 23">
                <a:extLst>
                  <a:ext uri="{FF2B5EF4-FFF2-40B4-BE49-F238E27FC236}">
                    <a16:creationId xmlns:a16="http://schemas.microsoft.com/office/drawing/2014/main" id="{C3DD5F2E-CE9B-89CC-8251-686362FA4C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4294967295"/>
              </p:nvPr>
            </p:nvSpPr>
            <p:spPr>
              <a:xfrm>
                <a:off x="356934" y="1542012"/>
                <a:ext cx="6168244" cy="4719680"/>
              </a:xfrm>
              <a:blipFill>
                <a:blip r:embed="rId2"/>
                <a:stretch>
                  <a:fillRect l="-2881" t="-1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1F34A3B9-85B5-5E95-D8E9-50EAB6DCC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1521" y="4368207"/>
            <a:ext cx="1943351" cy="202866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3ADDFE3-ABEF-7164-B61C-875C245F92C9}"/>
              </a:ext>
            </a:extLst>
          </p:cNvPr>
          <p:cNvSpPr txBox="1"/>
          <p:nvPr/>
        </p:nvSpPr>
        <p:spPr>
          <a:xfrm>
            <a:off x="10969147" y="629778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|1&gt;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423A59-2B5E-598D-DE46-516D27BF1DAF}"/>
              </a:ext>
            </a:extLst>
          </p:cNvPr>
          <p:cNvSpPr txBox="1"/>
          <p:nvPr/>
        </p:nvSpPr>
        <p:spPr>
          <a:xfrm>
            <a:off x="10969147" y="403511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|0&gt;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2F7C4F6-C3E8-8646-98C4-2958405AC5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1" r="-792"/>
          <a:stretch>
            <a:fillRect/>
          </a:stretch>
        </p:blipFill>
        <p:spPr bwMode="auto">
          <a:xfrm>
            <a:off x="9504880" y="1172382"/>
            <a:ext cx="2687120" cy="209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C81F75C-345D-3C0A-FCB8-AC61FDCCA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149" y="158499"/>
            <a:ext cx="3092521" cy="298679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F1C6DA6-89E6-CC35-76CA-1B8FA4AD1E87}"/>
              </a:ext>
            </a:extLst>
          </p:cNvPr>
          <p:cNvSpPr txBox="1"/>
          <p:nvPr/>
        </p:nvSpPr>
        <p:spPr>
          <a:xfrm>
            <a:off x="7307690" y="-25058"/>
            <a:ext cx="10983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1904.06560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E54BCAB-3D27-F030-FF79-BEB66CE11D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9069" y="3484401"/>
            <a:ext cx="3759200" cy="28829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6A957EE-C4B3-0CDE-D148-DA292155C35A}"/>
              </a:ext>
            </a:extLst>
          </p:cNvPr>
          <p:cNvSpPr txBox="1"/>
          <p:nvPr/>
        </p:nvSpPr>
        <p:spPr>
          <a:xfrm>
            <a:off x="8127341" y="6147879"/>
            <a:ext cx="214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(us)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75623A8-0EDB-0299-982B-81805B021822}"/>
                  </a:ext>
                </a:extLst>
              </p:cNvPr>
              <p:cNvSpPr txBox="1"/>
              <p:nvPr/>
            </p:nvSpPr>
            <p:spPr>
              <a:xfrm rot="16200000">
                <a:off x="5506820" y="4720320"/>
                <a:ext cx="21444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𝑒𝑥𝑐𝑖𝑡𝑒𝑑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75623A8-0EDB-0299-982B-81805B021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506820" y="4720320"/>
                <a:ext cx="2144499" cy="400110"/>
              </a:xfrm>
              <a:prstGeom prst="rect">
                <a:avLst/>
              </a:prstGeom>
              <a:blipFill>
                <a:blip r:embed="rId7"/>
                <a:stretch>
                  <a:fillRect r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C2D07F-CE37-F36B-BA0F-38594BFDB910}"/>
                  </a:ext>
                </a:extLst>
              </p:cNvPr>
              <p:cNvSpPr txBox="1"/>
              <p:nvPr/>
            </p:nvSpPr>
            <p:spPr>
              <a:xfrm>
                <a:off x="8001000" y="3320717"/>
                <a:ext cx="10963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Curve</a:t>
                </a: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C2D07F-CE37-F36B-BA0F-38594BFDB9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3320717"/>
                <a:ext cx="1096326" cy="400110"/>
              </a:xfrm>
              <a:prstGeom prst="rect">
                <a:avLst/>
              </a:prstGeom>
              <a:blipFill>
                <a:blip r:embed="rId8"/>
                <a:stretch>
                  <a:fillRect t="-9375" r="-4598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4638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946FEF-C78D-3790-32C8-7B3F36B99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3C83DC-B327-04D4-799B-BA332A420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4CDD1C-3491-9A62-5895-92B408B90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624B2EA-10AA-0C3B-B3BD-075032C45F3E}"/>
              </a:ext>
            </a:extLst>
          </p:cNvPr>
          <p:cNvSpPr txBox="1">
            <a:spLocks/>
          </p:cNvSpPr>
          <p:nvPr/>
        </p:nvSpPr>
        <p:spPr>
          <a:xfrm>
            <a:off x="578219" y="167967"/>
            <a:ext cx="7045739" cy="91960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5400" dirty="0"/>
              <a:t>Stub Implementation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430623F1-C9A1-33AB-E418-DC8F847C49DD}"/>
              </a:ext>
            </a:extLst>
          </p:cNvPr>
          <p:cNvSpPr txBox="1">
            <a:spLocks/>
          </p:cNvSpPr>
          <p:nvPr/>
        </p:nvSpPr>
        <p:spPr>
          <a:xfrm>
            <a:off x="578219" y="995731"/>
            <a:ext cx="11912987" cy="210638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The scale of these filters is well suited for shielding and device enclosure</a:t>
            </a:r>
          </a:p>
          <a:p>
            <a:r>
              <a:rPr lang="en-US" sz="2200" dirty="0"/>
              <a:t>These filters can be retrofitted into an existing shield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8EFEB8-D867-E457-416D-A665A0E77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477" y="2236006"/>
            <a:ext cx="9121667" cy="394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922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3C8119-F2DE-36D3-8AA6-F29940AB8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0E7BBC-6EF8-9AB0-4C94-78C2F1DB1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48F40-E752-9D7B-2459-8304AFC21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23F9A64-ACFE-842E-4EC8-50DAA30875F0}"/>
              </a:ext>
            </a:extLst>
          </p:cNvPr>
          <p:cNvSpPr txBox="1">
            <a:spLocks/>
          </p:cNvSpPr>
          <p:nvPr/>
        </p:nvSpPr>
        <p:spPr>
          <a:xfrm>
            <a:off x="710920" y="281067"/>
            <a:ext cx="6006361" cy="91960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5400" dirty="0"/>
              <a:t>Stub Filter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8EB83B3-2C5B-637E-312B-BE07336EDC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8" r="9220"/>
          <a:stretch>
            <a:fillRect/>
          </a:stretch>
        </p:blipFill>
        <p:spPr bwMode="auto">
          <a:xfrm rot="16200000">
            <a:off x="7048068" y="-1980632"/>
            <a:ext cx="1124048" cy="636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C4DC54-BFFE-C439-3BC9-3ABE79029947}"/>
              </a:ext>
            </a:extLst>
          </p:cNvPr>
          <p:cNvSpPr txBox="1"/>
          <p:nvPr/>
        </p:nvSpPr>
        <p:spPr>
          <a:xfrm>
            <a:off x="379451" y="1746668"/>
            <a:ext cx="11001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Preliminary design made for the RF Box Consortium, currently finalizing the design before production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1DACF3-278F-BA3B-5F70-D5AF8AF9A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54" y="2228764"/>
            <a:ext cx="11012291" cy="407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94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E5615-9D1A-FF0A-FD58-36D308E7A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09082-5113-B35E-F4C1-DEB1B84A1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6DFCCA-6A92-0DA5-2BE4-01812BA2E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6F87A-B38B-CBC7-3A33-1756F4C9D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0BB2AD-1391-5793-4A38-108400C7F5DC}"/>
              </a:ext>
            </a:extLst>
          </p:cNvPr>
          <p:cNvSpPr txBox="1">
            <a:spLocks/>
          </p:cNvSpPr>
          <p:nvPr/>
        </p:nvSpPr>
        <p:spPr>
          <a:xfrm>
            <a:off x="710920" y="281067"/>
            <a:ext cx="6006361" cy="91960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5400" dirty="0"/>
              <a:t>Stub Filter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2CA8DB1-6577-25E9-5FB6-3CBF6256C2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8" r="9220"/>
          <a:stretch>
            <a:fillRect/>
          </a:stretch>
        </p:blipFill>
        <p:spPr bwMode="auto">
          <a:xfrm rot="16200000">
            <a:off x="7048068" y="-1980632"/>
            <a:ext cx="1124048" cy="636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6353C0-C56B-5E88-266A-37EF49081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54" y="2228764"/>
            <a:ext cx="11012291" cy="40737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9D6FD5-2AE8-390C-6874-4E0065F7B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32" y="2227637"/>
            <a:ext cx="11269634" cy="41637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BC4F62-6EA6-395E-A068-E95D8F2D81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958683" y="-1980633"/>
            <a:ext cx="1302821" cy="63626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014DB4-6966-1C1E-9105-649E84E4D0B6}"/>
              </a:ext>
            </a:extLst>
          </p:cNvPr>
          <p:cNvSpPr txBox="1"/>
          <p:nvPr/>
        </p:nvSpPr>
        <p:spPr>
          <a:xfrm>
            <a:off x="8395363" y="6270137"/>
            <a:ext cx="27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Slightly different meshing </a:t>
            </a:r>
          </a:p>
          <a:p>
            <a:pPr algn="ctr"/>
            <a:r>
              <a:rPr lang="en-US" dirty="0"/>
              <a:t>750GHz+ inflated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B2D975-F800-0F5B-502D-F6DB558D1FF0}"/>
              </a:ext>
            </a:extLst>
          </p:cNvPr>
          <p:cNvSpPr txBox="1"/>
          <p:nvPr/>
        </p:nvSpPr>
        <p:spPr>
          <a:xfrm>
            <a:off x="379451" y="1746668"/>
            <a:ext cx="11001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Preliminary design made for the RF Box Consortium, currently finalizing the design before production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82ED08-64ED-059E-9C06-2CD47C38F8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964" y="2270273"/>
            <a:ext cx="11001731" cy="407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43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blue and yellow line&#10;&#10;AI-generated content may be incorrect.">
            <a:extLst>
              <a:ext uri="{FF2B5EF4-FFF2-40B4-BE49-F238E27FC236}">
                <a16:creationId xmlns:a16="http://schemas.microsoft.com/office/drawing/2014/main" id="{B192584E-7B27-3330-98BA-FCB53EBCD6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" r="101" b="375"/>
          <a:stretch>
            <a:fillRect/>
          </a:stretch>
        </p:blipFill>
        <p:spPr>
          <a:xfrm>
            <a:off x="58220" y="439387"/>
            <a:ext cx="12133780" cy="643048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AE73D-A56E-B130-0F93-9A009DBF692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31F9E-B4CB-C718-6A54-57C866074F6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3D3CC-BFF3-A203-CB8F-742CA73AC4B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419359" y="6459337"/>
            <a:ext cx="2743200" cy="365125"/>
          </a:xfrm>
        </p:spPr>
        <p:txBody>
          <a:bodyPr/>
          <a:lstStyle/>
          <a:p>
            <a:fld id="{86547819-318F-F042-9143-A2EA83210C99}" type="slidenum">
              <a:rPr lang="en-US" smtClean="0"/>
              <a:t>22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9CAC71-7FFC-97A1-9892-BD7EF221E3DA}"/>
              </a:ext>
            </a:extLst>
          </p:cNvPr>
          <p:cNvSpPr/>
          <p:nvPr/>
        </p:nvSpPr>
        <p:spPr>
          <a:xfrm>
            <a:off x="5882857" y="1164171"/>
            <a:ext cx="5318543" cy="155724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A079CA-188F-9AF8-E66F-B66FF2C9A052}"/>
              </a:ext>
            </a:extLst>
          </p:cNvPr>
          <p:cNvSpPr txBox="1"/>
          <p:nvPr/>
        </p:nvSpPr>
        <p:spPr>
          <a:xfrm>
            <a:off x="1674420" y="4288181"/>
            <a:ext cx="923900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This is a cross section of the indicated Stub, Resonant Mode!</a:t>
            </a:r>
          </a:p>
          <a:p>
            <a:pPr algn="ctr"/>
            <a:endParaRPr lang="en-US" sz="500" dirty="0"/>
          </a:p>
          <a:p>
            <a:pPr algn="ctr"/>
            <a:r>
              <a:rPr lang="en-US" sz="2200" dirty="0"/>
              <a:t>The resonances will appear as peaks in S21</a:t>
            </a:r>
          </a:p>
          <a:p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AD4B3F1-BA09-195D-6C6B-99204C5EBC9F}"/>
              </a:ext>
            </a:extLst>
          </p:cNvPr>
          <p:cNvSpPr txBox="1">
            <a:spLocks/>
          </p:cNvSpPr>
          <p:nvPr/>
        </p:nvSpPr>
        <p:spPr>
          <a:xfrm>
            <a:off x="3529728" y="459664"/>
            <a:ext cx="681743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Resonant Mode Example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AFA120B-F873-D864-BA4A-89370B8881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258"/>
          <a:stretch>
            <a:fillRect/>
          </a:stretch>
        </p:blipFill>
        <p:spPr>
          <a:xfrm>
            <a:off x="5967661" y="1234137"/>
            <a:ext cx="5165558" cy="141280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F8CAFA-CE98-988B-2E65-78D6E5A9D4C2}"/>
              </a:ext>
            </a:extLst>
          </p:cNvPr>
          <p:cNvCxnSpPr>
            <a:cxnSpLocks/>
          </p:cNvCxnSpPr>
          <p:nvPr/>
        </p:nvCxnSpPr>
        <p:spPr>
          <a:xfrm flipH="1">
            <a:off x="7026442" y="2189747"/>
            <a:ext cx="878305" cy="733927"/>
          </a:xfrm>
          <a:prstGeom prst="straightConnector1">
            <a:avLst/>
          </a:prstGeom>
          <a:ln w="44450">
            <a:solidFill>
              <a:srgbClr val="F6B4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784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10745A-212B-394F-90F7-F89D9C0CB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CAA366-6AB9-A111-1834-E772748EF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6EBCE-0AB8-BD33-1E08-81FB42AAF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85D0CA-3C21-741F-CD13-07BE77C690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06" t="5846" r="9381"/>
          <a:stretch>
            <a:fillRect/>
          </a:stretch>
        </p:blipFill>
        <p:spPr>
          <a:xfrm>
            <a:off x="2464364" y="1775742"/>
            <a:ext cx="5024156" cy="330715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9705B3A-26BB-753C-80A5-3923D8A8CB91}"/>
              </a:ext>
            </a:extLst>
          </p:cNvPr>
          <p:cNvSpPr txBox="1">
            <a:spLocks/>
          </p:cNvSpPr>
          <p:nvPr/>
        </p:nvSpPr>
        <p:spPr>
          <a:xfrm>
            <a:off x="304800" y="395131"/>
            <a:ext cx="4706257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RF Box Consortium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00178B3-396D-4F9D-4E2D-93DC076E84D9}"/>
              </a:ext>
            </a:extLst>
          </p:cNvPr>
          <p:cNvSpPr txBox="1">
            <a:spLocks/>
          </p:cNvSpPr>
          <p:nvPr/>
        </p:nvSpPr>
        <p:spPr>
          <a:xfrm>
            <a:off x="304799" y="887387"/>
            <a:ext cx="11001325" cy="478217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Through this group we’re hoping to create a general device enclosure compatible with TES, Qubits, MKIDs, and other superconducting/quantum devices</a:t>
            </a:r>
          </a:p>
          <a:p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B282DC-BB27-DCDF-487E-AFBF2DB7CB4B}"/>
              </a:ext>
            </a:extLst>
          </p:cNvPr>
          <p:cNvSpPr txBox="1"/>
          <p:nvPr/>
        </p:nvSpPr>
        <p:spPr>
          <a:xfrm>
            <a:off x="2867921" y="5059593"/>
            <a:ext cx="485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Yashwanth Balaji &amp; Arian Gashi of LBNL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E407C9-9B6F-CF3A-8E70-46A63F2F9990}"/>
              </a:ext>
            </a:extLst>
          </p:cNvPr>
          <p:cNvSpPr txBox="1"/>
          <p:nvPr/>
        </p:nvSpPr>
        <p:spPr>
          <a:xfrm>
            <a:off x="-253114" y="5593416"/>
            <a:ext cx="11459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For More in depth details please go to Xinran Li’s talk on behalf of Yen-Yung:</a:t>
            </a:r>
            <a:br>
              <a:rPr lang="en-US" sz="2000" b="1" dirty="0"/>
            </a:br>
            <a:r>
              <a:rPr lang="en-US" sz="2000" b="1" dirty="0"/>
              <a:t>Oct 9, 2025, 2:00 PM. Woodlands AB  RDC 7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5D5453-6900-0513-91A8-8E5FB537B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947" y="3256713"/>
            <a:ext cx="850508" cy="6850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4A8497-BFE9-715B-54E2-D6713FA85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914" y="3461849"/>
            <a:ext cx="1281580" cy="4613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A78EB9-0D89-66D8-5ED1-5AFA183AF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2763" y="2719983"/>
            <a:ext cx="1247909" cy="350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31198E-E7F0-C00A-0236-B6C9BAFC91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3997" y="2032521"/>
            <a:ext cx="1363931" cy="467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6738BA9-8E2A-B60D-6B13-7D25E345AD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168" y="1986943"/>
            <a:ext cx="882813" cy="6850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8DF7268-F965-DE00-5830-70D2237A5C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0162" y="4067992"/>
            <a:ext cx="957226" cy="7106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2F10EF-05F3-A59C-CA23-8C58F6AFF5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580" y="2908197"/>
            <a:ext cx="1201990" cy="322485"/>
          </a:xfrm>
          <a:prstGeom prst="rect">
            <a:avLst/>
          </a:prstGeom>
        </p:spPr>
      </p:pic>
      <p:pic>
        <p:nvPicPr>
          <p:cNvPr id="17414" name="Picture 6" descr="logo thumbnail">
            <a:extLst>
              <a:ext uri="{FF2B5EF4-FFF2-40B4-BE49-F238E27FC236}">
                <a16:creationId xmlns:a16="http://schemas.microsoft.com/office/drawing/2014/main" id="{08B66A26-966D-F5C6-347C-91CCDE5BF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77" y="4904852"/>
            <a:ext cx="1588224" cy="3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Illinois Tech Wordmark">
            <a:extLst>
              <a:ext uri="{FF2B5EF4-FFF2-40B4-BE49-F238E27FC236}">
                <a16:creationId xmlns:a16="http://schemas.microsoft.com/office/drawing/2014/main" id="{6BC0354D-3124-EC74-1A7A-0E947885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" y="4104824"/>
            <a:ext cx="1144463" cy="49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A6AAF12-3CCC-0C10-F71A-E9281ADB10EB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7647" t="29463" r="7289" b="26850"/>
          <a:stretch>
            <a:fillRect/>
          </a:stretch>
        </p:blipFill>
        <p:spPr>
          <a:xfrm>
            <a:off x="7484751" y="1829251"/>
            <a:ext cx="4796736" cy="22755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20A303C-5A05-B413-5840-A85A5681D0F0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2099"/>
                    </a14:imgEffect>
                    <a14:imgEffect>
                      <a14:saturation sat="225000"/>
                    </a14:imgEffect>
                  </a14:imgLayer>
                </a14:imgProps>
              </a:ext>
            </a:extLst>
          </a:blip>
          <a:srcRect l="3192" t="17427" r="10067" b="28035"/>
          <a:stretch>
            <a:fillRect/>
          </a:stretch>
        </p:blipFill>
        <p:spPr>
          <a:xfrm>
            <a:off x="7484751" y="4313577"/>
            <a:ext cx="4702229" cy="120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584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D75CE-84B2-2C55-7A72-4AA0D3718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98D99-2FEB-B312-40C0-BFEE1A509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65" y="1255506"/>
            <a:ext cx="6298870" cy="5111795"/>
          </a:xfrm>
        </p:spPr>
        <p:txBody>
          <a:bodyPr/>
          <a:lstStyle/>
          <a:p>
            <a:r>
              <a:rPr lang="en-US" dirty="0"/>
              <a:t>Improving backgrounds is important to push our devices performance</a:t>
            </a:r>
          </a:p>
          <a:p>
            <a:r>
              <a:rPr lang="en-US" dirty="0"/>
              <a:t>Shielding effectiveness improvements are expected through use of stub filters</a:t>
            </a:r>
          </a:p>
          <a:p>
            <a:r>
              <a:rPr lang="en-US" dirty="0"/>
              <a:t>Plans to implement the RF box and study qubit performance in QUIET are taking shape</a:t>
            </a:r>
          </a:p>
          <a:p>
            <a:pPr lvl="1"/>
            <a:r>
              <a:rPr lang="en-US" sz="2400" dirty="0"/>
              <a:t>Stay tuned for RF box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8B7D8-D522-F58B-9413-7BDC51779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D9FFB-65DF-FBB8-74E1-635963E11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3E439-36FD-4D5D-484B-609404F49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A group of people wearing hard hats&#10;&#10;AI-generated content may be incorrect.">
            <a:extLst>
              <a:ext uri="{FF2B5EF4-FFF2-40B4-BE49-F238E27FC236}">
                <a16:creationId xmlns:a16="http://schemas.microsoft.com/office/drawing/2014/main" id="{C39A1502-AEC4-7CC3-9740-2B869EEB2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784" y="987972"/>
            <a:ext cx="3586220" cy="537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3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CDCC0-A07C-2211-5387-27802287F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5059"/>
            <a:ext cx="10515600" cy="1099781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C7BB3A-214F-3FFA-B0D4-AC1693592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9646E5-4C6B-5124-1659-A4C7E00A3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7D423A-7CC3-FC63-7CB2-AE260B904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75712B-9FA8-A55D-B318-CAEA0D49F519}"/>
              </a:ext>
            </a:extLst>
          </p:cNvPr>
          <p:cNvSpPr txBox="1"/>
          <p:nvPr/>
        </p:nvSpPr>
        <p:spPr>
          <a:xfrm>
            <a:off x="737038" y="1567344"/>
            <a:ext cx="5688724" cy="2880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32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IIT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: Rakshya Khatiwada (joint w/ FNAL),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Kester Anyang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Israel Hernandez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Jialin Yu</a:t>
            </a:r>
            <a:r>
              <a:rPr lang="en-US" sz="1800" b="0" i="0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Ziyu Cai </a:t>
            </a:r>
            <a:endParaRPr lang="en-US" sz="1800" b="1" i="0" u="none" strike="noStrike" dirty="0">
              <a:solidFill>
                <a:srgbClr val="595959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32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FNAL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: Aaron Chou, Daniel Bowring, Gustavo Cancelo, Lauren Hsu, Daniel Baxter</a:t>
            </a: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Ryan Linehan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Sara Sussman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Dylan Temples</a:t>
            </a:r>
            <a:endParaRPr lang="en-US" sz="1800" b="1" i="0" u="none" strike="noStrike" dirty="0">
              <a:solidFill>
                <a:srgbClr val="595959"/>
              </a:solidFill>
              <a:effectLst/>
              <a:latin typeface="Arial" panose="020B0604020202020204" pitchFamily="34" charset="0"/>
            </a:endParaRPr>
          </a:p>
          <a:p>
            <a:pPr>
              <a:buNone/>
            </a:pP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Northwestern University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: </a:t>
            </a:r>
            <a:r>
              <a:rPr lang="en-US" sz="1800" b="0" i="0" u="none" strike="noStrike" dirty="0" err="1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Enectali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Figueroa-Feliciano (joint w/ FNAL), </a:t>
            </a:r>
            <a:r>
              <a:rPr lang="en-US" sz="1800" b="0" i="0" u="sng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Pratyush Patel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Emmanuela Celi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Grace Bratrud</a:t>
            </a:r>
            <a:r>
              <a:rPr lang="en-US" sz="1800" b="1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Arianna Colón </a:t>
            </a:r>
            <a:r>
              <a:rPr lang="en-US" sz="1800" b="0" i="0" u="sng" dirty="0" err="1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Cesaní</a:t>
            </a:r>
            <a:r>
              <a:rPr lang="en-US" sz="1800" b="0" i="0" u="sng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sng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Alejandro Rodriguez</a:t>
            </a: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1800" b="0" i="0" u="sng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Firas </a:t>
            </a:r>
            <a:r>
              <a:rPr lang="en-US" sz="1800" b="0" i="0" u="sng" strike="noStrike" dirty="0" err="1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Abouzahr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E50D8F-B809-AF50-4D96-FE2284AB6BE9}"/>
              </a:ext>
            </a:extLst>
          </p:cNvPr>
          <p:cNvSpPr txBox="1"/>
          <p:nvPr/>
        </p:nvSpPr>
        <p:spPr>
          <a:xfrm>
            <a:off x="989262" y="5503783"/>
            <a:ext cx="1021347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Aft>
                <a:spcPts val="1200"/>
              </a:spcAft>
              <a:buNone/>
            </a:pPr>
            <a:r>
              <a:rPr lang="en-US" sz="1800" b="0" i="0" u="none" strike="noStrike" dirty="0">
                <a:solidFill>
                  <a:srgbClr val="595959"/>
                </a:solidFill>
                <a:effectLst/>
                <a:latin typeface="Arial" panose="020B0604020202020204" pitchFamily="34" charset="0"/>
              </a:rPr>
              <a:t>This material is based upon work supported by the U.S. Department of Energy, Office of Science, National Quantum Information Science Research Centers, Illinois Institute Of Technology.</a:t>
            </a:r>
            <a:endParaRPr lang="en-US" b="0" dirty="0">
              <a:effectLst/>
            </a:endParaRPr>
          </a:p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32974A-061F-5CC6-4B05-94D2BC74B9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87" t="6495" r="4023"/>
          <a:stretch>
            <a:fillRect/>
          </a:stretch>
        </p:blipFill>
        <p:spPr>
          <a:xfrm>
            <a:off x="6688931" y="1476323"/>
            <a:ext cx="5425515" cy="374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419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D82A4-9FBD-7CE2-CE0E-FA68CAD4E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559" y="1557615"/>
            <a:ext cx="8728881" cy="776884"/>
          </a:xfrm>
        </p:spPr>
        <p:txBody>
          <a:bodyPr>
            <a:noAutofit/>
          </a:bodyPr>
          <a:lstStyle/>
          <a:p>
            <a:r>
              <a:rPr lang="en-US" sz="5500" dirty="0"/>
              <a:t>Thank you!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1FDB6-3CA5-4F6E-70ED-BC5338091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4AA73-FA94-F171-7E66-8E355CA4E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</p:spTree>
    <p:extLst>
      <p:ext uri="{BB962C8B-B14F-4D97-AF65-F5344CB8AC3E}">
        <p14:creationId xmlns:p14="http://schemas.microsoft.com/office/powerpoint/2010/main" val="1515193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1B729-830B-86C6-90A8-5E87BE62D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46FB7-1D22-674F-62E2-8094CC5B5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</a:t>
            </a:r>
            <a:r>
              <a:rPr lang="en-US" dirty="0" err="1"/>
              <a:t>cryo</a:t>
            </a:r>
            <a:r>
              <a:rPr lang="en-US" dirty="0"/>
              <a:t> components are often weakly magnetic</a:t>
            </a:r>
          </a:p>
          <a:p>
            <a:pPr lvl="1"/>
            <a:r>
              <a:rPr lang="en-US" dirty="0"/>
              <a:t>SMA connectors are made of stainless steel (magnetic) are common</a:t>
            </a:r>
          </a:p>
          <a:p>
            <a:pPr lvl="1"/>
            <a:r>
              <a:rPr lang="en-US" dirty="0"/>
              <a:t>Many copper SMA connectors contain a layer of nickel</a:t>
            </a:r>
          </a:p>
          <a:p>
            <a:r>
              <a:rPr lang="en-US" dirty="0"/>
              <a:t>Some passive components are innately magnetic (Circulators!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9E693-93E4-124A-0A16-2498CFE82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178C8-74D9-2B2B-3D2B-B92257C56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468DE-D99A-AC49-C471-7FAD858C6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F634FC-1493-E74A-03EC-F64F9CCA6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544" y="1295465"/>
            <a:ext cx="2051291" cy="13648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1D95F5-1E18-54FF-7423-8575EDF852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010" t="9328" r="3209" b="3876"/>
          <a:stretch>
            <a:fillRect/>
          </a:stretch>
        </p:blipFill>
        <p:spPr>
          <a:xfrm>
            <a:off x="10124340" y="3214876"/>
            <a:ext cx="1873404" cy="15723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B3326D-CDF7-A001-DB64-B6D7FBE1E6C8}"/>
              </a:ext>
            </a:extLst>
          </p:cNvPr>
          <p:cNvSpPr txBox="1"/>
          <p:nvPr/>
        </p:nvSpPr>
        <p:spPr>
          <a:xfrm>
            <a:off x="1421121" y="4379396"/>
            <a:ext cx="61888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Solutions: </a:t>
            </a:r>
            <a:br>
              <a:rPr lang="en-US" sz="2400" dirty="0"/>
            </a:br>
            <a:r>
              <a:rPr lang="en-US" sz="2400" dirty="0"/>
              <a:t>Use non-magnetic lines* </a:t>
            </a:r>
          </a:p>
          <a:p>
            <a:r>
              <a:rPr lang="en-US" sz="2400" dirty="0"/>
              <a:t>Mag shields (Mu metal / superconducting)</a:t>
            </a:r>
          </a:p>
          <a:p>
            <a:r>
              <a:rPr lang="en-US" sz="2400" dirty="0"/>
              <a:t>Properly isolate natively magnetic components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214939-055E-790E-00A2-7AF30A40CB08}"/>
              </a:ext>
            </a:extLst>
          </p:cNvPr>
          <p:cNvCxnSpPr>
            <a:cxnSpLocks/>
          </p:cNvCxnSpPr>
          <p:nvPr/>
        </p:nvCxnSpPr>
        <p:spPr>
          <a:xfrm>
            <a:off x="8744607" y="3429000"/>
            <a:ext cx="1535582" cy="43880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45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oup of people wearing hard hats&#10;&#10;AI-generated content may be incorrect.">
            <a:extLst>
              <a:ext uri="{FF2B5EF4-FFF2-40B4-BE49-F238E27FC236}">
                <a16:creationId xmlns:a16="http://schemas.microsoft.com/office/drawing/2014/main" id="{CCEB8EBA-1885-DA60-F937-527F916A7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385" y="1089739"/>
            <a:ext cx="3640083" cy="546012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5D4F7-1DD6-9060-F182-DFC4FE7CF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A7E652-7309-D6A4-9921-C10F21BE8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3600" y="6492875"/>
            <a:ext cx="2743200" cy="365125"/>
          </a:xfrm>
        </p:spPr>
        <p:txBody>
          <a:bodyPr/>
          <a:lstStyle/>
          <a:p>
            <a:fld id="{86547819-318F-F042-9143-A2EA83210C99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DA04EC-30D5-5C2E-58B0-ADC0CD6282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334"/>
          <a:stretch>
            <a:fillRect/>
          </a:stretch>
        </p:blipFill>
        <p:spPr>
          <a:xfrm>
            <a:off x="5838266" y="1175948"/>
            <a:ext cx="1877176" cy="518040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A5CBD5B-5E71-449A-601C-92D1D1EF93DC}"/>
              </a:ext>
            </a:extLst>
          </p:cNvPr>
          <p:cNvCxnSpPr>
            <a:cxnSpLocks/>
          </p:cNvCxnSpPr>
          <p:nvPr/>
        </p:nvCxnSpPr>
        <p:spPr>
          <a:xfrm>
            <a:off x="7441581" y="4170556"/>
            <a:ext cx="1267521" cy="758283"/>
          </a:xfrm>
          <a:prstGeom prst="straightConnector1">
            <a:avLst/>
          </a:prstGeom>
          <a:ln w="1047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DD9A6A9C-F06D-47B9-9DE2-5D8576030976}"/>
              </a:ext>
            </a:extLst>
          </p:cNvPr>
          <p:cNvSpPr txBox="1">
            <a:spLocks/>
          </p:cNvSpPr>
          <p:nvPr/>
        </p:nvSpPr>
        <p:spPr>
          <a:xfrm>
            <a:off x="241627" y="482866"/>
            <a:ext cx="1093176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QUIET (Quantum Underground Instrumentation Experimental Testbed)</a:t>
            </a:r>
            <a:endParaRPr lang="en-US" dirty="0"/>
          </a:p>
        </p:txBody>
      </p:sp>
      <p:sp>
        <p:nvSpPr>
          <p:cNvPr id="11" name="AutoShape 2">
            <a:extLst>
              <a:ext uri="{FF2B5EF4-FFF2-40B4-BE49-F238E27FC236}">
                <a16:creationId xmlns:a16="http://schemas.microsoft.com/office/drawing/2014/main" id="{FD61A6DA-08BE-3B78-1CEB-2754C2CBFA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25855FA5-638C-75E9-0F30-741A5397E6A9}"/>
              </a:ext>
            </a:extLst>
          </p:cNvPr>
          <p:cNvSpPr txBox="1">
            <a:spLocks/>
          </p:cNvSpPr>
          <p:nvPr/>
        </p:nvSpPr>
        <p:spPr>
          <a:xfrm>
            <a:off x="241627" y="1994531"/>
            <a:ext cx="5219949" cy="41733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Located 100 meters underground in the Minos cavern at Fermilab</a:t>
            </a:r>
          </a:p>
          <a:p>
            <a:endParaRPr lang="en-US" sz="1300" dirty="0"/>
          </a:p>
          <a:p>
            <a:r>
              <a:rPr lang="en-US" sz="2600" dirty="0"/>
              <a:t>Provides a 100x reduction in cosmic ray muons </a:t>
            </a:r>
          </a:p>
          <a:p>
            <a:pPr marL="0" indent="0">
              <a:buNone/>
            </a:pPr>
            <a:br>
              <a:rPr lang="en-US" sz="2600" dirty="0"/>
            </a:br>
            <a:br>
              <a:rPr lang="en-US" sz="2600" dirty="0"/>
            </a:br>
            <a:endParaRPr lang="en-US" sz="2600" dirty="0"/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85798C41-0AFA-476C-9071-D89B60CB3F74}"/>
              </a:ext>
            </a:extLst>
          </p:cNvPr>
          <p:cNvSpPr>
            <a:spLocks noGrp="1"/>
          </p:cNvSpPr>
          <p:nvPr/>
        </p:nvSpPr>
        <p:spPr>
          <a:xfrm>
            <a:off x="4038600" y="63587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CPAD 2025      Daniel Molenaar (IIT)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41A40D-5EB4-FC56-15CE-1753ADB6116E}"/>
              </a:ext>
            </a:extLst>
          </p:cNvPr>
          <p:cNvSpPr txBox="1"/>
          <p:nvPr/>
        </p:nvSpPr>
        <p:spPr>
          <a:xfrm>
            <a:off x="310345" y="4718090"/>
            <a:ext cx="521995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For a glimpse at some of our recent studies see Kester Anyang’s Talk</a:t>
            </a:r>
          </a:p>
          <a:p>
            <a:r>
              <a:rPr lang="en-US" sz="2100" dirty="0"/>
              <a:t>Oct 8, 2025, 11:45 AM  Woodlands AB</a:t>
            </a:r>
          </a:p>
        </p:txBody>
      </p:sp>
    </p:spTree>
    <p:extLst>
      <p:ext uri="{BB962C8B-B14F-4D97-AF65-F5344CB8AC3E}">
        <p14:creationId xmlns:p14="http://schemas.microsoft.com/office/powerpoint/2010/main" val="369927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06163-DB4A-3A78-F56B-867A0A942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055E9A-98F9-82C5-C882-1AD944EE3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30BDA-14A7-C717-99F9-0DA99CBD0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3600" y="6492875"/>
            <a:ext cx="2743200" cy="365125"/>
          </a:xfrm>
        </p:spPr>
        <p:txBody>
          <a:bodyPr/>
          <a:lstStyle/>
          <a:p>
            <a:fld id="{86547819-318F-F042-9143-A2EA83210C99}" type="slidenum">
              <a:rPr lang="en-US" smtClean="0"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E66FF8-5AC4-0BB6-7295-2B2DA0B3D9A5}"/>
              </a:ext>
            </a:extLst>
          </p:cNvPr>
          <p:cNvSpPr txBox="1">
            <a:spLocks/>
          </p:cNvSpPr>
          <p:nvPr/>
        </p:nvSpPr>
        <p:spPr>
          <a:xfrm>
            <a:off x="337831" y="466925"/>
            <a:ext cx="10931769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LOUD </a:t>
            </a:r>
          </a:p>
        </p:txBody>
      </p:sp>
      <p:sp>
        <p:nvSpPr>
          <p:cNvPr id="11" name="AutoShape 2">
            <a:extLst>
              <a:ext uri="{FF2B5EF4-FFF2-40B4-BE49-F238E27FC236}">
                <a16:creationId xmlns:a16="http://schemas.microsoft.com/office/drawing/2014/main" id="{DA1FCCCF-3FDA-0362-B9A6-03DD01957D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92F3D0-ECFA-AD36-3794-1000CE6C5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8988" y="1180764"/>
            <a:ext cx="3896912" cy="5175586"/>
          </a:xfrm>
          <a:prstGeom prst="rect">
            <a:avLst/>
          </a:prstGeom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2B2C52D2-7E57-2F1F-0C52-63A8D0C05D0B}"/>
              </a:ext>
            </a:extLst>
          </p:cNvPr>
          <p:cNvSpPr txBox="1">
            <a:spLocks/>
          </p:cNvSpPr>
          <p:nvPr/>
        </p:nvSpPr>
        <p:spPr>
          <a:xfrm>
            <a:off x="337831" y="1180764"/>
            <a:ext cx="6103511" cy="41733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Located on the surface at Fermilab</a:t>
            </a:r>
          </a:p>
          <a:p>
            <a:pPr marL="0" indent="0">
              <a:buNone/>
            </a:pPr>
            <a:endParaRPr lang="en-US" sz="1300" dirty="0"/>
          </a:p>
          <a:p>
            <a:r>
              <a:rPr lang="en-US" sz="2600" dirty="0"/>
              <a:t>Same model fridge as QUIET allowing for simplified A-B tests</a:t>
            </a:r>
          </a:p>
          <a:p>
            <a:endParaRPr lang="en-US" sz="1300" dirty="0"/>
          </a:p>
          <a:p>
            <a:r>
              <a:rPr lang="en-US" sz="2600" dirty="0"/>
              <a:t>Currently LOUD is our test bed for a MEMS guided laser for qubit energy deposition studies </a:t>
            </a:r>
          </a:p>
          <a:p>
            <a:pPr marL="0" indent="0">
              <a:buNone/>
            </a:pPr>
            <a:endParaRPr lang="en-US" sz="2600" dirty="0"/>
          </a:p>
          <a:p>
            <a:endParaRPr lang="en-US" sz="2600" dirty="0"/>
          </a:p>
          <a:p>
            <a:pPr marL="0" indent="0">
              <a:buNone/>
            </a:pPr>
            <a:br>
              <a:rPr lang="en-US" sz="2600" dirty="0"/>
            </a:br>
            <a:br>
              <a:rPr lang="en-US" sz="2600" dirty="0"/>
            </a:br>
            <a:endParaRPr lang="en-US" sz="2600"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85798C41-0AFA-476C-9071-D89B60CB3F74}"/>
              </a:ext>
            </a:extLst>
          </p:cNvPr>
          <p:cNvSpPr>
            <a:spLocks noGrp="1"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CPAD 2025      Daniel Molenaar (IIT)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D86DC-85A5-606C-C934-AB5FA79A860D}"/>
              </a:ext>
            </a:extLst>
          </p:cNvPr>
          <p:cNvSpPr txBox="1"/>
          <p:nvPr/>
        </p:nvSpPr>
        <p:spPr>
          <a:xfrm>
            <a:off x="558140" y="4742347"/>
            <a:ext cx="55002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For more about this see Israel Hernández’s Talk</a:t>
            </a:r>
          </a:p>
          <a:p>
            <a:r>
              <a:rPr lang="en-US" sz="2100" dirty="0"/>
              <a:t>Oct 8, 2025, 11:15 AM  Woodlands AB</a:t>
            </a:r>
          </a:p>
        </p:txBody>
      </p:sp>
    </p:spTree>
    <p:extLst>
      <p:ext uri="{BB962C8B-B14F-4D97-AF65-F5344CB8AC3E}">
        <p14:creationId xmlns:p14="http://schemas.microsoft.com/office/powerpoint/2010/main" val="2072629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 Diagonal Corner Rectangle 13">
            <a:extLst>
              <a:ext uri="{FF2B5EF4-FFF2-40B4-BE49-F238E27FC236}">
                <a16:creationId xmlns:a16="http://schemas.microsoft.com/office/drawing/2014/main" id="{5CF99B20-82C9-CA5D-811A-5B130DF26CEF}"/>
              </a:ext>
            </a:extLst>
          </p:cNvPr>
          <p:cNvSpPr/>
          <p:nvPr/>
        </p:nvSpPr>
        <p:spPr>
          <a:xfrm>
            <a:off x="237741" y="2082227"/>
            <a:ext cx="4652310" cy="3291658"/>
          </a:xfrm>
          <a:prstGeom prst="round2DiagRect">
            <a:avLst/>
          </a:prstGeom>
          <a:solidFill>
            <a:srgbClr val="E53137">
              <a:alpha val="5098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170CF4-A2AD-1E41-9B54-737924BA3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28" y="555148"/>
            <a:ext cx="10515600" cy="653400"/>
          </a:xfrm>
        </p:spPr>
        <p:txBody>
          <a:bodyPr>
            <a:normAutofit/>
          </a:bodyPr>
          <a:lstStyle/>
          <a:p>
            <a:r>
              <a:rPr lang="en-US" dirty="0"/>
              <a:t>Environmental Background Sources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B0949C5-49F4-CD49-9C6A-9536FD20C2F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659528" y="1429339"/>
            <a:ext cx="10515600" cy="588116"/>
          </a:xfrm>
        </p:spPr>
        <p:txBody>
          <a:bodyPr>
            <a:normAutofit/>
          </a:bodyPr>
          <a:lstStyle/>
          <a:p>
            <a:r>
              <a:rPr lang="en-US" sz="2800" dirty="0"/>
              <a:t>Problematic Backgrounds: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5A7BB-03D7-3C79-3115-3FAF6787BE7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10/8/2025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146FCF-4AE2-FAAC-D9EF-BAE47DAE59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A2F129-7FFC-D6F3-32F9-857C422C18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4</a:t>
            </a:fld>
            <a:endParaRPr lang="en-US"/>
          </a:p>
        </p:txBody>
      </p:sp>
      <p:pic>
        <p:nvPicPr>
          <p:cNvPr id="8" name="Content Placeholder 4" descr="A diagram of a blue square with text&#10;&#10;AI-generated content may be incorrect.">
            <a:extLst>
              <a:ext uri="{FF2B5EF4-FFF2-40B4-BE49-F238E27FC236}">
                <a16:creationId xmlns:a16="http://schemas.microsoft.com/office/drawing/2014/main" id="{378D916E-18A9-86C2-406E-C8EFB5081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502" y="1499408"/>
            <a:ext cx="6591498" cy="401189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3561AC-19A7-565A-732A-DE61D661230C}"/>
              </a:ext>
            </a:extLst>
          </p:cNvPr>
          <p:cNvSpPr txBox="1">
            <a:spLocks/>
          </p:cNvSpPr>
          <p:nvPr/>
        </p:nvSpPr>
        <p:spPr>
          <a:xfrm>
            <a:off x="659528" y="2202193"/>
            <a:ext cx="4185654" cy="31122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Temperature Fluctuations</a:t>
            </a:r>
          </a:p>
          <a:p>
            <a:r>
              <a:rPr lang="en-US" dirty="0"/>
              <a:t>Gamma Rays</a:t>
            </a:r>
          </a:p>
          <a:p>
            <a:r>
              <a:rPr lang="en-US" dirty="0"/>
              <a:t>Cosmic Rays</a:t>
            </a:r>
          </a:p>
          <a:p>
            <a:r>
              <a:rPr lang="en-US" dirty="0"/>
              <a:t>Vibrations</a:t>
            </a:r>
          </a:p>
          <a:p>
            <a:r>
              <a:rPr lang="en-US" dirty="0"/>
              <a:t>B(H) – Fields </a:t>
            </a:r>
          </a:p>
          <a:p>
            <a:r>
              <a:rPr lang="en-US" b="1" dirty="0"/>
              <a:t>IR Photons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C5DD2B-F821-471B-C966-1114EB0E2C4E}"/>
              </a:ext>
            </a:extLst>
          </p:cNvPr>
          <p:cNvSpPr txBox="1"/>
          <p:nvPr/>
        </p:nvSpPr>
        <p:spPr>
          <a:xfrm>
            <a:off x="8963058" y="5888756"/>
            <a:ext cx="2846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Schematic from Yasunobu Nakamura’s Talk</a:t>
            </a:r>
          </a:p>
          <a:p>
            <a:r>
              <a:rPr lang="en-US" sz="12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University of Tokyo, RIKEN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F798DB-1467-B305-9BF0-64F7AEE22140}"/>
              </a:ext>
            </a:extLst>
          </p:cNvPr>
          <p:cNvSpPr txBox="1"/>
          <p:nvPr/>
        </p:nvSpPr>
        <p:spPr>
          <a:xfrm>
            <a:off x="5600502" y="5482536"/>
            <a:ext cx="70054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Schematic from Yasunobu Nakamura’s Talk</a:t>
            </a:r>
          </a:p>
          <a:p>
            <a:pPr algn="ctr"/>
            <a:r>
              <a:rPr lang="en-US" sz="1800" dirty="0"/>
              <a:t>University of Tokyo, RIKEN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7D8DF0-5FE5-D617-E88D-8035653C65E2}"/>
              </a:ext>
            </a:extLst>
          </p:cNvPr>
          <p:cNvSpPr txBox="1"/>
          <p:nvPr/>
        </p:nvSpPr>
        <p:spPr>
          <a:xfrm>
            <a:off x="1101163" y="5432150"/>
            <a:ext cx="2217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And many more</a:t>
            </a:r>
          </a:p>
        </p:txBody>
      </p:sp>
    </p:spTree>
    <p:extLst>
      <p:ext uri="{BB962C8B-B14F-4D97-AF65-F5344CB8AC3E}">
        <p14:creationId xmlns:p14="http://schemas.microsoft.com/office/powerpoint/2010/main" val="342267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EF76BB-55D7-4D9A-2AC9-E4194F4A0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818D46-E99F-8043-F79A-CCA8C3B5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CAB66-326D-8CA3-C9DB-7DDC8D1E8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AA06FE88-029D-F55C-8E94-821ACE953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0" y="1004142"/>
            <a:ext cx="12192000" cy="541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292EDE-4706-62E5-B8FB-BC71BD768311}"/>
              </a:ext>
            </a:extLst>
          </p:cNvPr>
          <p:cNvSpPr txBox="1">
            <a:spLocks/>
          </p:cNvSpPr>
          <p:nvPr/>
        </p:nvSpPr>
        <p:spPr>
          <a:xfrm>
            <a:off x="342297" y="493596"/>
            <a:ext cx="12081803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/>
              <a:t>Impact of Shielding Filtering and thermalization on Qubits</a:t>
            </a:r>
          </a:p>
        </p:txBody>
      </p:sp>
    </p:spTree>
    <p:extLst>
      <p:ext uri="{BB962C8B-B14F-4D97-AF65-F5344CB8AC3E}">
        <p14:creationId xmlns:p14="http://schemas.microsoft.com/office/powerpoint/2010/main" val="107239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8205A-D041-BE7F-ABF4-D5700FE91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CB8CD-9F01-F934-C274-4954A4A1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601" y="618847"/>
            <a:ext cx="10515600" cy="653400"/>
          </a:xfrm>
        </p:spPr>
        <p:txBody>
          <a:bodyPr>
            <a:normAutofit fontScale="90000"/>
          </a:bodyPr>
          <a:lstStyle/>
          <a:p>
            <a:r>
              <a:rPr lang="en-US" dirty="0"/>
              <a:t>IR Photons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78D88-7213-4544-D3DC-1979562BC4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859" y="1379558"/>
            <a:ext cx="6211696" cy="4709388"/>
          </a:xfrm>
        </p:spPr>
        <p:txBody>
          <a:bodyPr>
            <a:normAutofit/>
          </a:bodyPr>
          <a:lstStyle/>
          <a:p>
            <a:r>
              <a:rPr lang="en-US" dirty="0"/>
              <a:t>Generally we’re concerned about black body radiation leaking from higher temperature stages</a:t>
            </a:r>
          </a:p>
          <a:p>
            <a:pPr marL="0" indent="0">
              <a:buNone/>
            </a:pPr>
            <a:endParaRPr lang="en-US" sz="400" dirty="0"/>
          </a:p>
          <a:p>
            <a:r>
              <a:rPr lang="en-US" dirty="0"/>
              <a:t>IR photons have a small wavelength and can slip through cracks effectively</a:t>
            </a:r>
          </a:p>
          <a:p>
            <a:pPr marL="0" indent="0">
              <a:buNone/>
            </a:pPr>
            <a:endParaRPr lang="en-US" sz="400" dirty="0"/>
          </a:p>
          <a:p>
            <a:r>
              <a:rPr lang="en-US" dirty="0"/>
              <a:t>The 4K stage has significant blackbody emission from ~ 10 GHz – </a:t>
            </a:r>
            <a:r>
              <a:rPr lang="en-US" dirty="0" err="1"/>
              <a:t>Thz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62E26-EDBD-4099-6CF8-CF019A04FF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10/8/2025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A0AF10-50EA-98BA-659B-71574AD0078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CPAD 2025      Daniel Molenaar (IIT)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3B513-8D1E-EF06-38E7-180BC45EED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AC6117-85A6-D8E3-25DA-B708FD2A9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013" y="1126788"/>
            <a:ext cx="5596987" cy="43516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8645B85-8822-6937-5AEA-4BFCBEB33923}"/>
              </a:ext>
            </a:extLst>
          </p:cNvPr>
          <p:cNvSpPr txBox="1"/>
          <p:nvPr/>
        </p:nvSpPr>
        <p:spPr>
          <a:xfrm>
            <a:off x="1108938" y="4961708"/>
            <a:ext cx="52153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Solutions: </a:t>
            </a:r>
            <a:br>
              <a:rPr lang="en-US" sz="2400" dirty="0"/>
            </a:br>
            <a:r>
              <a:rPr lang="en-US" sz="2400" dirty="0"/>
              <a:t>IR shields</a:t>
            </a:r>
          </a:p>
          <a:p>
            <a:r>
              <a:rPr lang="en-US" sz="2400" dirty="0"/>
              <a:t>IR absorbers (epoxy, foam)</a:t>
            </a:r>
          </a:p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B4CDA4-1EDD-E805-8CBD-E4744083F026}"/>
              </a:ext>
            </a:extLst>
          </p:cNvPr>
          <p:cNvCxnSpPr>
            <a:cxnSpLocks/>
          </p:cNvCxnSpPr>
          <p:nvPr/>
        </p:nvCxnSpPr>
        <p:spPr>
          <a:xfrm>
            <a:off x="9500252" y="1520976"/>
            <a:ext cx="0" cy="3473058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00CF7B7-211D-037D-4A65-7BFF074F3D96}"/>
              </a:ext>
            </a:extLst>
          </p:cNvPr>
          <p:cNvCxnSpPr>
            <a:cxnSpLocks/>
          </p:cNvCxnSpPr>
          <p:nvPr/>
        </p:nvCxnSpPr>
        <p:spPr>
          <a:xfrm>
            <a:off x="11115799" y="1487799"/>
            <a:ext cx="0" cy="3532433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9D10F1-F5E4-5044-4578-8794BFBD6ECB}"/>
              </a:ext>
            </a:extLst>
          </p:cNvPr>
          <p:cNvCxnSpPr>
            <a:cxnSpLocks/>
          </p:cNvCxnSpPr>
          <p:nvPr/>
        </p:nvCxnSpPr>
        <p:spPr>
          <a:xfrm>
            <a:off x="10533410" y="1534934"/>
            <a:ext cx="0" cy="3473058"/>
          </a:xfrm>
          <a:prstGeom prst="line">
            <a:avLst/>
          </a:prstGeom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7258E66-0862-7986-64A4-74EE7DE5B7B0}"/>
              </a:ext>
            </a:extLst>
          </p:cNvPr>
          <p:cNvSpPr txBox="1"/>
          <p:nvPr/>
        </p:nvSpPr>
        <p:spPr>
          <a:xfrm>
            <a:off x="11128061" y="2038442"/>
            <a:ext cx="5850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Nb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B47F6F-0A42-5548-6352-D67685008B30}"/>
              </a:ext>
            </a:extLst>
          </p:cNvPr>
          <p:cNvSpPr txBox="1"/>
          <p:nvPr/>
        </p:nvSpPr>
        <p:spPr>
          <a:xfrm>
            <a:off x="10057408" y="2357217"/>
            <a:ext cx="5760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936440-078F-8CEA-9C33-E38F39B0DC83}"/>
              </a:ext>
            </a:extLst>
          </p:cNvPr>
          <p:cNvSpPr txBox="1"/>
          <p:nvPr/>
        </p:nvSpPr>
        <p:spPr>
          <a:xfrm>
            <a:off x="9052375" y="1780188"/>
            <a:ext cx="4501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Al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C2A5475-F01F-DFE5-1EAE-68143EB3F33D}"/>
              </a:ext>
            </a:extLst>
          </p:cNvPr>
          <p:cNvCxnSpPr/>
          <p:nvPr/>
        </p:nvCxnSpPr>
        <p:spPr>
          <a:xfrm>
            <a:off x="4417764" y="5654205"/>
            <a:ext cx="1134737" cy="0"/>
          </a:xfrm>
          <a:prstGeom prst="straightConnector1">
            <a:avLst/>
          </a:prstGeom>
          <a:ln w="158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08AAD4B-A299-5D06-57D9-349D57B471D5}"/>
              </a:ext>
            </a:extLst>
          </p:cNvPr>
          <p:cNvSpPr txBox="1"/>
          <p:nvPr/>
        </p:nvSpPr>
        <p:spPr>
          <a:xfrm>
            <a:off x="5659905" y="5469539"/>
            <a:ext cx="26244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More on this Shortly!</a:t>
            </a:r>
          </a:p>
        </p:txBody>
      </p:sp>
    </p:spTree>
    <p:extLst>
      <p:ext uri="{BB962C8B-B14F-4D97-AF65-F5344CB8AC3E}">
        <p14:creationId xmlns:p14="http://schemas.microsoft.com/office/powerpoint/2010/main" val="114020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F0BB0-6150-08F9-1A4C-C90323A76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57E968-89F2-0290-FB06-FF5043E55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F3BE2-304A-1A2C-9CAA-50687B044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1E6F88-1346-574D-9110-B7BC75C42CD2}"/>
              </a:ext>
            </a:extLst>
          </p:cNvPr>
          <p:cNvSpPr txBox="1">
            <a:spLocks/>
          </p:cNvSpPr>
          <p:nvPr/>
        </p:nvSpPr>
        <p:spPr>
          <a:xfrm>
            <a:off x="821871" y="1025912"/>
            <a:ext cx="11090419" cy="244705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Ideal shielding will generally follow the structure of: </a:t>
            </a:r>
            <a:endParaRPr lang="en-US" sz="200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/>
              <a:t>Mu metal -&gt; Superconducting -&gt; IR shield</a:t>
            </a:r>
            <a:endParaRPr lang="en-US" sz="1000" dirty="0"/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Mu metal is fantastic at redirecting static magnetic fields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Superconductors are good for more dynamic magnetic fields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/>
              <a:t>IR shield Absorbs and thermalized IR radiation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6C6D96-EE2A-9048-493A-5D3B1F1ABD3B}"/>
              </a:ext>
            </a:extLst>
          </p:cNvPr>
          <p:cNvSpPr/>
          <p:nvPr/>
        </p:nvSpPr>
        <p:spPr>
          <a:xfrm>
            <a:off x="3284090" y="3704008"/>
            <a:ext cx="219919" cy="235427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30E2DE-0346-3DB6-5422-F78D88F0DD22}"/>
              </a:ext>
            </a:extLst>
          </p:cNvPr>
          <p:cNvSpPr/>
          <p:nvPr/>
        </p:nvSpPr>
        <p:spPr>
          <a:xfrm>
            <a:off x="6315828" y="3693616"/>
            <a:ext cx="136966" cy="235427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9C49F2-C118-ADBB-789F-E0E692F8DBCA}"/>
              </a:ext>
            </a:extLst>
          </p:cNvPr>
          <p:cNvSpPr/>
          <p:nvPr/>
        </p:nvSpPr>
        <p:spPr>
          <a:xfrm>
            <a:off x="8347127" y="3693616"/>
            <a:ext cx="136966" cy="2354270"/>
          </a:xfrm>
          <a:prstGeom prst="rect">
            <a:avLst/>
          </a:prstGeom>
          <a:solidFill>
            <a:srgbClr val="E65F1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D63B33-4E6D-DDF9-4C18-793078445197}"/>
              </a:ext>
            </a:extLst>
          </p:cNvPr>
          <p:cNvSpPr/>
          <p:nvPr/>
        </p:nvSpPr>
        <p:spPr>
          <a:xfrm>
            <a:off x="8489163" y="3693616"/>
            <a:ext cx="45719" cy="23542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Diagonal Corner Rectangle 9">
            <a:extLst>
              <a:ext uri="{FF2B5EF4-FFF2-40B4-BE49-F238E27FC236}">
                <a16:creationId xmlns:a16="http://schemas.microsoft.com/office/drawing/2014/main" id="{A53ED08A-5B6D-2212-5A70-9C020585F92A}"/>
              </a:ext>
            </a:extLst>
          </p:cNvPr>
          <p:cNvSpPr/>
          <p:nvPr/>
        </p:nvSpPr>
        <p:spPr>
          <a:xfrm>
            <a:off x="9489946" y="4343199"/>
            <a:ext cx="1386672" cy="1306286"/>
          </a:xfrm>
          <a:prstGeom prst="round2Diag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C2DFAB-9B06-BC18-3718-FB7B6DF12CAF}"/>
              </a:ext>
            </a:extLst>
          </p:cNvPr>
          <p:cNvSpPr txBox="1"/>
          <p:nvPr/>
        </p:nvSpPr>
        <p:spPr>
          <a:xfrm>
            <a:off x="9633344" y="4791035"/>
            <a:ext cx="109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*Device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C34D26-B2BB-EE2A-E4F6-1187FDF9B038}"/>
              </a:ext>
            </a:extLst>
          </p:cNvPr>
          <p:cNvCxnSpPr/>
          <p:nvPr/>
        </p:nvCxnSpPr>
        <p:spPr>
          <a:xfrm>
            <a:off x="1322046" y="4247480"/>
            <a:ext cx="1929008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B2F8987-2F5B-FB02-C32F-E594ACC64587}"/>
              </a:ext>
            </a:extLst>
          </p:cNvPr>
          <p:cNvSpPr txBox="1"/>
          <p:nvPr/>
        </p:nvSpPr>
        <p:spPr>
          <a:xfrm>
            <a:off x="1262470" y="3812418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Static Mag Field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A338CA0-7B01-2E55-AAC7-ACAF330015C9}"/>
              </a:ext>
            </a:extLst>
          </p:cNvPr>
          <p:cNvSpPr/>
          <p:nvPr/>
        </p:nvSpPr>
        <p:spPr>
          <a:xfrm>
            <a:off x="1413165" y="4705686"/>
            <a:ext cx="4917878" cy="369332"/>
          </a:xfrm>
          <a:custGeom>
            <a:avLst/>
            <a:gdLst>
              <a:gd name="connsiteX0" fmla="*/ 0 w 3419605"/>
              <a:gd name="connsiteY0" fmla="*/ 726554 h 726554"/>
              <a:gd name="connsiteX1" fmla="*/ 638827 w 3419605"/>
              <a:gd name="connsiteY1" fmla="*/ 75201 h 726554"/>
              <a:gd name="connsiteX2" fmla="*/ 1127342 w 3419605"/>
              <a:gd name="connsiteY2" fmla="*/ 714028 h 726554"/>
              <a:gd name="connsiteX3" fmla="*/ 1615857 w 3419605"/>
              <a:gd name="connsiteY3" fmla="*/ 37623 h 726554"/>
              <a:gd name="connsiteX4" fmla="*/ 2016690 w 3419605"/>
              <a:gd name="connsiteY4" fmla="*/ 676450 h 726554"/>
              <a:gd name="connsiteX5" fmla="*/ 2392471 w 3419605"/>
              <a:gd name="connsiteY5" fmla="*/ 45 h 726554"/>
              <a:gd name="connsiteX6" fmla="*/ 2780778 w 3419605"/>
              <a:gd name="connsiteY6" fmla="*/ 638872 h 726554"/>
              <a:gd name="connsiteX7" fmla="*/ 3169085 w 3419605"/>
              <a:gd name="connsiteY7" fmla="*/ 25097 h 726554"/>
              <a:gd name="connsiteX8" fmla="*/ 3419605 w 3419605"/>
              <a:gd name="connsiteY8" fmla="*/ 626346 h 726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605" h="726554">
                <a:moveTo>
                  <a:pt x="0" y="726554"/>
                </a:moveTo>
                <a:cubicBezTo>
                  <a:pt x="225468" y="401921"/>
                  <a:pt x="450937" y="77289"/>
                  <a:pt x="638827" y="75201"/>
                </a:cubicBezTo>
                <a:cubicBezTo>
                  <a:pt x="826717" y="73113"/>
                  <a:pt x="964504" y="720291"/>
                  <a:pt x="1127342" y="714028"/>
                </a:cubicBezTo>
                <a:cubicBezTo>
                  <a:pt x="1290180" y="707765"/>
                  <a:pt x="1467632" y="43886"/>
                  <a:pt x="1615857" y="37623"/>
                </a:cubicBezTo>
                <a:cubicBezTo>
                  <a:pt x="1764082" y="31360"/>
                  <a:pt x="1887254" y="682713"/>
                  <a:pt x="2016690" y="676450"/>
                </a:cubicBezTo>
                <a:cubicBezTo>
                  <a:pt x="2146126" y="670187"/>
                  <a:pt x="2265123" y="6308"/>
                  <a:pt x="2392471" y="45"/>
                </a:cubicBezTo>
                <a:cubicBezTo>
                  <a:pt x="2519819" y="-6218"/>
                  <a:pt x="2651342" y="634697"/>
                  <a:pt x="2780778" y="638872"/>
                </a:cubicBezTo>
                <a:cubicBezTo>
                  <a:pt x="2910214" y="643047"/>
                  <a:pt x="3062614" y="27185"/>
                  <a:pt x="3169085" y="25097"/>
                </a:cubicBezTo>
                <a:cubicBezTo>
                  <a:pt x="3275556" y="23009"/>
                  <a:pt x="3354887" y="588768"/>
                  <a:pt x="3419605" y="626346"/>
                </a:cubicBezTo>
              </a:path>
            </a:pathLst>
          </a:cu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394232-C5AF-493A-38BD-6CB1460FA01D}"/>
              </a:ext>
            </a:extLst>
          </p:cNvPr>
          <p:cNvSpPr txBox="1"/>
          <p:nvPr/>
        </p:nvSpPr>
        <p:spPr>
          <a:xfrm>
            <a:off x="3532978" y="4311304"/>
            <a:ext cx="281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“Quicky” varying Mag Field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46EB0E-CE78-5FC5-515D-86BE0B8B24E2}"/>
              </a:ext>
            </a:extLst>
          </p:cNvPr>
          <p:cNvCxnSpPr>
            <a:cxnSpLocks/>
          </p:cNvCxnSpPr>
          <p:nvPr/>
        </p:nvCxnSpPr>
        <p:spPr>
          <a:xfrm flipH="1">
            <a:off x="8685116" y="3655483"/>
            <a:ext cx="1693310" cy="471444"/>
          </a:xfrm>
          <a:prstGeom prst="straightConnector1">
            <a:avLst/>
          </a:prstGeom>
          <a:ln w="4762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C5E6AE-2693-69C4-8EEB-4970D1B05C35}"/>
              </a:ext>
            </a:extLst>
          </p:cNvPr>
          <p:cNvSpPr txBox="1"/>
          <p:nvPr/>
        </p:nvSpPr>
        <p:spPr>
          <a:xfrm>
            <a:off x="10478226" y="3443037"/>
            <a:ext cx="1143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IR Photon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D354BD-3D98-661D-B82D-33D3DA8EE535}"/>
              </a:ext>
            </a:extLst>
          </p:cNvPr>
          <p:cNvSpPr txBox="1"/>
          <p:nvPr/>
        </p:nvSpPr>
        <p:spPr>
          <a:xfrm>
            <a:off x="2782022" y="6017816"/>
            <a:ext cx="1194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 metal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1B9328-4A00-637A-A921-141CFC19505E}"/>
              </a:ext>
            </a:extLst>
          </p:cNvPr>
          <p:cNvSpPr txBox="1"/>
          <p:nvPr/>
        </p:nvSpPr>
        <p:spPr>
          <a:xfrm>
            <a:off x="5250593" y="6012262"/>
            <a:ext cx="226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Superconductor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09FD64-B9DB-1BBA-6D18-33134CD074E6}"/>
              </a:ext>
            </a:extLst>
          </p:cNvPr>
          <p:cNvSpPr txBox="1"/>
          <p:nvPr/>
        </p:nvSpPr>
        <p:spPr>
          <a:xfrm>
            <a:off x="7258323" y="6012262"/>
            <a:ext cx="2430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Copper with IR coating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3D67A87-F647-4DE7-9844-41F76D09AE8A}"/>
              </a:ext>
            </a:extLst>
          </p:cNvPr>
          <p:cNvSpPr txBox="1">
            <a:spLocks/>
          </p:cNvSpPr>
          <p:nvPr/>
        </p:nvSpPr>
        <p:spPr>
          <a:xfrm>
            <a:off x="694211" y="268496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Optimal Shielding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A1CCCC-5FD1-9E09-38FF-545FB281DF97}"/>
              </a:ext>
            </a:extLst>
          </p:cNvPr>
          <p:cNvSpPr txBox="1"/>
          <p:nvPr/>
        </p:nvSpPr>
        <p:spPr>
          <a:xfrm>
            <a:off x="9633344" y="1267616"/>
            <a:ext cx="266023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See 2505.14274 for details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0C0688C-7946-3305-1C3D-C9458FAEE30E}"/>
              </a:ext>
            </a:extLst>
          </p:cNvPr>
          <p:cNvSpPr/>
          <p:nvPr/>
        </p:nvSpPr>
        <p:spPr>
          <a:xfrm>
            <a:off x="8293085" y="3693616"/>
            <a:ext cx="45719" cy="23542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8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2FFD1-85DB-D390-7445-EA5EE2A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10/8/2025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4FBC4F-0B10-5080-7149-5AED213D6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CPAD 2025      Daniel Molenaar (IIT)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706F60-150E-0A0C-0EFB-A0E2654A8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47819-318F-F042-9143-A2EA83210C99}" type="slidenum">
              <a:rPr lang="en-US" smtClean="0"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FC4CAE5-2A86-1DC2-4AB9-58F71FC9F64E}"/>
              </a:ext>
            </a:extLst>
          </p:cNvPr>
          <p:cNvSpPr txBox="1">
            <a:spLocks/>
          </p:cNvSpPr>
          <p:nvPr/>
        </p:nvSpPr>
        <p:spPr>
          <a:xfrm>
            <a:off x="699088" y="25488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None/>
              <a:defRPr sz="3600" b="1" kern="1200">
                <a:solidFill>
                  <a:srgbClr val="000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Optimal Shielding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A42DC3-04CD-08E6-7F5D-9AF0E96B72E1}"/>
              </a:ext>
            </a:extLst>
          </p:cNvPr>
          <p:cNvSpPr txBox="1">
            <a:spLocks/>
          </p:cNvSpPr>
          <p:nvPr/>
        </p:nvSpPr>
        <p:spPr>
          <a:xfrm>
            <a:off x="707571" y="925551"/>
            <a:ext cx="10056886" cy="55673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Effective shielding is tough to achieve. In general shields aim for: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sz="500" dirty="0"/>
          </a:p>
          <a:p>
            <a:pPr lvl="1"/>
            <a:r>
              <a:rPr lang="en-US" sz="2200" dirty="0"/>
              <a:t>Light tight</a:t>
            </a:r>
          </a:p>
          <a:p>
            <a:pPr lvl="1"/>
            <a:r>
              <a:rPr lang="en-US" sz="2200" dirty="0"/>
              <a:t>Vacuum compatible</a:t>
            </a:r>
          </a:p>
          <a:p>
            <a:pPr lvl="1"/>
            <a:r>
              <a:rPr lang="en-US" sz="2200" dirty="0"/>
              <a:t>Non-device specific (reusable)</a:t>
            </a:r>
          </a:p>
          <a:p>
            <a:pPr lvl="1"/>
            <a:r>
              <a:rPr lang="en-US" sz="2200" dirty="0"/>
              <a:t>Not radioactive</a:t>
            </a:r>
          </a:p>
          <a:p>
            <a:pPr lvl="1"/>
            <a:r>
              <a:rPr lang="en-US" sz="2200" dirty="0"/>
              <a:t>Non-magnetic</a:t>
            </a:r>
          </a:p>
          <a:p>
            <a:pPr lvl="1"/>
            <a:r>
              <a:rPr lang="en-US" sz="2200" dirty="0"/>
              <a:t>Effectively Thermalized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sz="500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Many of these criteria seem “easy” to achieve but at closer inspection are very challenging or mutually exclusive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sz="500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dirty="0"/>
              <a:t>           Let's look into “Light Tightness”</a:t>
            </a:r>
          </a:p>
        </p:txBody>
      </p:sp>
    </p:spTree>
    <p:extLst>
      <p:ext uri="{BB962C8B-B14F-4D97-AF65-F5344CB8AC3E}">
        <p14:creationId xmlns:p14="http://schemas.microsoft.com/office/powerpoint/2010/main" val="308405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llinoisTech">
      <a:dk1>
        <a:srgbClr val="3F3F3F"/>
      </a:dk1>
      <a:lt1>
        <a:srgbClr val="FFFFFF"/>
      </a:lt1>
      <a:dk2>
        <a:srgbClr val="FFFFFF"/>
      </a:dk2>
      <a:lt2>
        <a:srgbClr val="3F3F3F"/>
      </a:lt2>
      <a:accent1>
        <a:srgbClr val="D6172F"/>
      </a:accent1>
      <a:accent2>
        <a:srgbClr val="76777B"/>
      </a:accent2>
      <a:accent3>
        <a:srgbClr val="FF9900"/>
      </a:accent3>
      <a:accent4>
        <a:srgbClr val="3F3F3F"/>
      </a:accent4>
      <a:accent5>
        <a:srgbClr val="000000"/>
      </a:accent5>
      <a:accent6>
        <a:srgbClr val="D6172F"/>
      </a:accent6>
      <a:hlink>
        <a:srgbClr val="D6172F"/>
      </a:hlink>
      <a:folHlink>
        <a:srgbClr val="D6172F"/>
      </a:folHlink>
    </a:clrScheme>
    <a:fontScheme name="Custom 3">
      <a:majorFont>
        <a:latin typeface="Roboto Slab Black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CDE1DD1C977846AD65444E0B831641" ma:contentTypeVersion="16" ma:contentTypeDescription="Create a new document." ma:contentTypeScope="" ma:versionID="ca3c7534f791766536f60fb3e7d61189">
  <xsd:schema xmlns:xsd="http://www.w3.org/2001/XMLSchema" xmlns:xs="http://www.w3.org/2001/XMLSchema" xmlns:p="http://schemas.microsoft.com/office/2006/metadata/properties" xmlns:ns2="4e6a1ecf-a05e-43ef-92f8-ea008517f969" xmlns:ns3="e6883290-0ea6-4bd8-985c-1577e0d6316f" targetNamespace="http://schemas.microsoft.com/office/2006/metadata/properties" ma:root="true" ma:fieldsID="ec94f48b189eacf59f5b001af6313740" ns2:_="" ns3:_="">
    <xsd:import namespace="4e6a1ecf-a05e-43ef-92f8-ea008517f969"/>
    <xsd:import namespace="e6883290-0ea6-4bd8-985c-1577e0d631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6a1ecf-a05e-43ef-92f8-ea008517f9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385edac-7dde-45e2-9c81-e59ec713b3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3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883290-0ea6-4bd8-985c-1577e0d6316f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ed5664bc-2980-46cb-aab1-74a3e86a40ca}" ma:internalName="TaxCatchAll" ma:showField="CatchAllData" ma:web="e6883290-0ea6-4bd8-985c-1577e0d631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e6a1ecf-a05e-43ef-92f8-ea008517f969">
      <Terms xmlns="http://schemas.microsoft.com/office/infopath/2007/PartnerControls"/>
    </lcf76f155ced4ddcb4097134ff3c332f>
    <TaxCatchAll xmlns="e6883290-0ea6-4bd8-985c-1577e0d6316f" xsi:nil="true"/>
    <SharedWithUsers xmlns="e6883290-0ea6-4bd8-985c-1577e0d6316f">
      <UserInfo>
        <DisplayName>Adam Hock</DisplayName>
        <AccountId>375</AccountId>
        <AccountType/>
      </UserInfo>
      <UserInfo>
        <DisplayName>Fred Hickernell</DisplayName>
        <AccountId>70</AccountId>
        <AccountType/>
      </UserInfo>
      <UserInfo>
        <DisplayName>Jennifer deWinter</DisplayName>
        <AccountId>376</AccountId>
        <AccountType/>
      </UserInfo>
    </SharedWithUsers>
    <Notes xmlns="4e6a1ecf-a05e-43ef-92f8-ea008517f969" xsi:nil="true"/>
  </documentManagement>
</p:properties>
</file>

<file path=customXml/itemProps1.xml><?xml version="1.0" encoding="utf-8"?>
<ds:datastoreItem xmlns:ds="http://schemas.openxmlformats.org/officeDocument/2006/customXml" ds:itemID="{512BDBC5-D0B1-4D5A-A86E-1DA631B13B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A46551-9BC0-4809-AAFD-9A534F5483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6a1ecf-a05e-43ef-92f8-ea008517f969"/>
    <ds:schemaRef ds:uri="e6883290-0ea6-4bd8-985c-1577e0d631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C32DC7-E3A3-465F-8AA6-DA82BC343A61}">
  <ds:schemaRefs>
    <ds:schemaRef ds:uri="http://purl.org/dc/terms/"/>
    <ds:schemaRef ds:uri="4e6a1ecf-a05e-43ef-92f8-ea008517f969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6883290-0ea6-4bd8-985c-1577e0d6316f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da90653e-1e02-4208-b68a-6224891bea63}" enabled="0" method="" siteId="{da90653e-1e02-4208-b68a-6224891bea6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6488</TotalTime>
  <Words>1398</Words>
  <Application>Microsoft Macintosh PowerPoint</Application>
  <PresentationFormat>Widescreen</PresentationFormat>
  <Paragraphs>263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Aptos</vt:lpstr>
      <vt:lpstr>Arial</vt:lpstr>
      <vt:lpstr>Calibri</vt:lpstr>
      <vt:lpstr>Cambria Math</vt:lpstr>
      <vt:lpstr>Source Sans Pro</vt:lpstr>
      <vt:lpstr>Wingdings</vt:lpstr>
      <vt:lpstr>Office Theme</vt:lpstr>
      <vt:lpstr>Environmental Engineering for Qubit-Based Detectors</vt:lpstr>
      <vt:lpstr>Qubit Basics</vt:lpstr>
      <vt:lpstr>PowerPoint Presentation</vt:lpstr>
      <vt:lpstr>PowerPoint Presentation</vt:lpstr>
      <vt:lpstr>Environmental Background Sources</vt:lpstr>
      <vt:lpstr>PowerPoint Presentation</vt:lpstr>
      <vt:lpstr>IR Photons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Mitigation: Notch</vt:lpstr>
      <vt:lpstr>Flanges are generally unoptimized</vt:lpstr>
      <vt:lpstr>Stub Filter Basics</vt:lpstr>
      <vt:lpstr>Stub Filters (&lt;1mm)</vt:lpstr>
      <vt:lpstr>PowerPoint Presentation</vt:lpstr>
      <vt:lpstr>Stub Filter Parameter 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Acknowledgements</vt:lpstr>
      <vt:lpstr>Thank you!</vt:lpstr>
      <vt:lpstr>Magnetic Fields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Petra Kelly</dc:creator>
  <cp:lastModifiedBy>Daniel Molenaar</cp:lastModifiedBy>
  <cp:revision>262</cp:revision>
  <dcterms:created xsi:type="dcterms:W3CDTF">2023-06-16T19:22:24Z</dcterms:created>
  <dcterms:modified xsi:type="dcterms:W3CDTF">2025-10-07T17:16:54Z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0x010100BBCDE1DD1C977846AD65444E0B831641</vt:lpwstr>
  </property>
  <property fmtid="{D5CDD505-2E9C-101B-9397-08002B2CF9AE}" pid="3" name="MediaServiceImageTags">
    <vt:lpwstr/>
  </property>
</Properties>
</file>