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Roboto Mono Light"/>
      <p:regular r:id="rId31"/>
      <p:bold r:id="rId32"/>
      <p:italic r:id="rId33"/>
      <p:boldItalic r:id="rId34"/>
    </p:embeddedFont>
    <p:embeddedFont>
      <p:font typeface="Roboto Light"/>
      <p:regular r:id="rId35"/>
      <p:bold r:id="rId36"/>
      <p:italic r:id="rId37"/>
      <p:boldItalic r:id="rId38"/>
    </p:embeddedFont>
    <p:embeddedFont>
      <p:font typeface="Helvetica Neue"/>
      <p:regular r:id="rId39"/>
      <p:bold r:id="rId40"/>
      <p:italic r:id="rId41"/>
      <p:boldItalic r:id="rId42"/>
    </p:embeddedFont>
    <p:embeddedFont>
      <p:font typeface="Roboto Mono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elveticaNeue-bold.fntdata"/><Relationship Id="rId20" Type="http://schemas.openxmlformats.org/officeDocument/2006/relationships/slide" Target="slides/slide15.xml"/><Relationship Id="rId42" Type="http://schemas.openxmlformats.org/officeDocument/2006/relationships/font" Target="fonts/HelveticaNeue-boldItalic.fntdata"/><Relationship Id="rId41" Type="http://schemas.openxmlformats.org/officeDocument/2006/relationships/font" Target="fonts/HelveticaNeue-italic.fntdata"/><Relationship Id="rId22" Type="http://schemas.openxmlformats.org/officeDocument/2006/relationships/slide" Target="slides/slide17.xml"/><Relationship Id="rId44" Type="http://schemas.openxmlformats.org/officeDocument/2006/relationships/font" Target="fonts/RobotoMono-bold.fntdata"/><Relationship Id="rId21" Type="http://schemas.openxmlformats.org/officeDocument/2006/relationships/slide" Target="slides/slide16.xml"/><Relationship Id="rId43" Type="http://schemas.openxmlformats.org/officeDocument/2006/relationships/font" Target="fonts/RobotoMono-regular.fntdata"/><Relationship Id="rId24" Type="http://schemas.openxmlformats.org/officeDocument/2006/relationships/slide" Target="slides/slide19.xml"/><Relationship Id="rId46" Type="http://schemas.openxmlformats.org/officeDocument/2006/relationships/font" Target="fonts/RobotoMono-boldItalic.fntdata"/><Relationship Id="rId23" Type="http://schemas.openxmlformats.org/officeDocument/2006/relationships/slide" Target="slides/slide18.xml"/><Relationship Id="rId45" Type="http://schemas.openxmlformats.org/officeDocument/2006/relationships/font" Target="fonts/RobotoMon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MonoLight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33" Type="http://schemas.openxmlformats.org/officeDocument/2006/relationships/font" Target="fonts/RobotoMonoLight-italic.fntdata"/><Relationship Id="rId10" Type="http://schemas.openxmlformats.org/officeDocument/2006/relationships/slide" Target="slides/slide5.xml"/><Relationship Id="rId32" Type="http://schemas.openxmlformats.org/officeDocument/2006/relationships/font" Target="fonts/RobotoMonoLight-bold.fntdata"/><Relationship Id="rId13" Type="http://schemas.openxmlformats.org/officeDocument/2006/relationships/slide" Target="slides/slide8.xml"/><Relationship Id="rId35" Type="http://schemas.openxmlformats.org/officeDocument/2006/relationships/font" Target="fonts/RobotoLight-regular.fntdata"/><Relationship Id="rId12" Type="http://schemas.openxmlformats.org/officeDocument/2006/relationships/slide" Target="slides/slide7.xml"/><Relationship Id="rId34" Type="http://schemas.openxmlformats.org/officeDocument/2006/relationships/font" Target="fonts/RobotoMonoLight-boldItalic.fntdata"/><Relationship Id="rId15" Type="http://schemas.openxmlformats.org/officeDocument/2006/relationships/slide" Target="slides/slide10.xml"/><Relationship Id="rId37" Type="http://schemas.openxmlformats.org/officeDocument/2006/relationships/font" Target="fonts/RobotoLight-italic.fntdata"/><Relationship Id="rId14" Type="http://schemas.openxmlformats.org/officeDocument/2006/relationships/slide" Target="slides/slide9.xml"/><Relationship Id="rId36" Type="http://schemas.openxmlformats.org/officeDocument/2006/relationships/font" Target="fonts/RobotoLight-bold.fntdata"/><Relationship Id="rId17" Type="http://schemas.openxmlformats.org/officeDocument/2006/relationships/slide" Target="slides/slide12.xml"/><Relationship Id="rId39" Type="http://schemas.openxmlformats.org/officeDocument/2006/relationships/font" Target="fonts/HelveticaNeue-regular.fntdata"/><Relationship Id="rId16" Type="http://schemas.openxmlformats.org/officeDocument/2006/relationships/slide" Target="slides/slide11.xml"/><Relationship Id="rId38" Type="http://schemas.openxmlformats.org/officeDocument/2006/relationships/font" Target="fonts/RobotoLight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0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" name="Google Shape;1251;g385a95a083d_5_30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2" name="Google Shape;1252;g385a95a083d_5_30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bring up that we’re scanning position and looking at amplitude response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0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" name="Google Shape;1301;g38e48a7e8ff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2" name="Google Shape;1302;g38e48a7e8ff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script for this slide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8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g38e48a7e8ff_1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0" name="Google Shape;1320;g38e48a7e8ff_1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5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g38e48a7e8ff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7" name="Google Shape;1337;g38e48a7e8ff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7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g38e48a7e8ff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9" name="Google Shape;1349;g38e48a7e8ff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phonon mfp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6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g38e48a7e8ff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8" name="Google Shape;1448;g38e48a7e8ff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Discuss: why does this have this shape?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We still don’t have a physical understanding of the 2-component model, but these two approaches both provide intuition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close to the KID → 2 component, far from the KID → 1 component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using number of bounces as a proxy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9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g388b9a01a66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" name="Google Shape;1461;g388b9a01a66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Discuss: why does this have this shape?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We still don’t have a physical understanding of the 2-component model, but these two approaches both provide intuition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close to the KID → 2 component, far from the KID → 1 component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203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using number of bounces as a proxy</a:t>
            </a:r>
            <a:endParaRPr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5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g388b9a01a66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7" name="Google Shape;1477;g388b9a01a66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3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g388b9a01a66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5" name="Google Shape;1485;g388b9a01a66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4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" name="Google Shape;1495;g38e48a7e8ff_1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6" name="Google Shape;1496;g38e48a7e8ff_1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845f5c5c1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845f5c5c1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dk1"/>
                </a:solidFill>
              </a:rPr>
              <a:t>G4CMP reproduces single e/h peaks, energy scale, and "background" due to charge trapping and trap ionization</a:t>
            </a:r>
            <a:endParaRPr sz="13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As an example, we show a calibration spectrum measured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with a SuperCDMS HVeV device [14] in Fig. 6, compared to a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simulation of the spectrum with G4CMP. The peaks in the spec-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trum correspond to the total phonon energies of integer numbers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of e</a:t>
            </a:r>
            <a:r>
              <a:rPr lang="en" sz="550">
                <a:solidFill>
                  <a:schemeClr val="dk1"/>
                </a:solidFill>
              </a:rPr>
              <a:t>−</a:t>
            </a:r>
            <a:r>
              <a:rPr lang="en" sz="750">
                <a:solidFill>
                  <a:schemeClr val="dk1"/>
                </a:solidFill>
              </a:rPr>
              <a:t>/h</a:t>
            </a:r>
            <a:r>
              <a:rPr lang="en" sz="550">
                <a:solidFill>
                  <a:schemeClr val="dk1"/>
                </a:solidFill>
              </a:rPr>
              <a:t>+ </a:t>
            </a:r>
            <a:r>
              <a:rPr lang="en" sz="750">
                <a:solidFill>
                  <a:schemeClr val="dk1"/>
                </a:solidFill>
              </a:rPr>
              <a:t>pairs for a 100 V detector bias, from a single pair at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∼100 eV to seven pairs at∼700 eV. Charge trapping and impact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ionization can result in phonon energies corresponding to non-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integral numbers of e</a:t>
            </a:r>
            <a:r>
              <a:rPr lang="en" sz="550">
                <a:solidFill>
                  <a:schemeClr val="dk1"/>
                </a:solidFill>
              </a:rPr>
              <a:t>−</a:t>
            </a:r>
            <a:r>
              <a:rPr lang="en" sz="750">
                <a:solidFill>
                  <a:schemeClr val="dk1"/>
                </a:solidFill>
              </a:rPr>
              <a:t>/h</a:t>
            </a:r>
            <a:r>
              <a:rPr lang="en" sz="550">
                <a:solidFill>
                  <a:schemeClr val="dk1"/>
                </a:solidFill>
              </a:rPr>
              <a:t>+ </a:t>
            </a:r>
            <a:r>
              <a:rPr lang="en" sz="750">
                <a:solidFill>
                  <a:schemeClr val="dk1"/>
                </a:solidFill>
              </a:rPr>
              <a:t>pairs, tending to fill in the regions be-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tween the peaks. Because the phonon resolution of this device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is more than suﬃcient to cleanly resolve gaps between the e</a:t>
            </a:r>
            <a:r>
              <a:rPr lang="en" sz="550">
                <a:solidFill>
                  <a:schemeClr val="dk1"/>
                </a:solidFill>
              </a:rPr>
              <a:t>−</a:t>
            </a:r>
            <a:r>
              <a:rPr lang="en" sz="750">
                <a:solidFill>
                  <a:schemeClr val="dk1"/>
                </a:solidFill>
              </a:rPr>
              <a:t>/h</a:t>
            </a:r>
            <a:r>
              <a:rPr lang="en" sz="550">
                <a:solidFill>
                  <a:schemeClr val="dk1"/>
                </a:solidFill>
              </a:rPr>
              <a:t>+</a:t>
            </a:r>
            <a:endParaRPr sz="5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pair peaks, the spectral shape is highly sensitive to and can be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used to fit for this device’s trapping and impact-ionization pa-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rameters [47, 48]. As Fig. 6 demonstrates, using the best-fit pa-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rameters in G4CMP allows for a reasonable simulation of this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device’s measured response.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Figure 6: Simulated phonon-response energy spectrum (red) for a SuperCDMS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HVeV detector operated with a 100 V bias and exposed to 635 nm (1.95 eV) cal-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ibration photons, compared to the measured spectrum (black) from Ref. [14].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The peaks correspond to integer numbers of e</a:t>
            </a:r>
            <a:r>
              <a:rPr lang="en" sz="450">
                <a:solidFill>
                  <a:schemeClr val="dk1"/>
                </a:solidFill>
              </a:rPr>
              <a:t>−</a:t>
            </a:r>
            <a:r>
              <a:rPr lang="en" sz="600">
                <a:solidFill>
                  <a:schemeClr val="dk1"/>
                </a:solidFill>
              </a:rPr>
              <a:t>/h</a:t>
            </a:r>
            <a:r>
              <a:rPr lang="en" sz="450">
                <a:solidFill>
                  <a:schemeClr val="dk1"/>
                </a:solidFill>
              </a:rPr>
              <a:t>+ </a:t>
            </a:r>
            <a:r>
              <a:rPr lang="en" sz="600">
                <a:solidFill>
                  <a:schemeClr val="dk1"/>
                </a:solidFill>
              </a:rPr>
              <a:t>pairs. Events with ener-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gies between the peaks are attributed to experiencing the eﬀects of charge trap-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ping and impact ionization. The parameters used to simulate these processes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in G4CMP were obtained by fitting the model in Ref. [48] to the measured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spectrum.</a:t>
            </a:r>
            <a:endParaRPr sz="13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dk1"/>
                </a:solidFill>
              </a:rPr>
              <a:t>G4CMP + ODE reproduces shape of readout signal over four orders of magnitude</a:t>
            </a:r>
            <a:endParaRPr sz="13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Underlying the HVeV data analysis is a de-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tailed understanding of the phonon pulse response. A 635 nm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(1.95 eV) laser produces events of known origin, which are used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to create a pulse-shape template for reconstructing the phonon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>
                <a:solidFill>
                  <a:schemeClr val="dk1"/>
                </a:solidFill>
              </a:rPr>
              <a:t>energy of events of unknown origin.</a:t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Parameter-optimized phonon pulse response simulated for an HVeV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device using G4CMP and the SuperCDMS Detector Monte Carlo (red solid),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compared to the pulse template constructed from HVeV laser calibration data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(black dashed).</a:t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5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2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g38e48a7e8ff_1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4" name="Google Shape;1514;g38e48a7e8ff_1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7" name="Shape 1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8" name="Google Shape;1548;g38e48a7e8ff_1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9" name="Google Shape;1549;g38e48a7e8ff_1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8e48a7e8f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8e48a7e8f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85a95a083d_5_9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85a95a083d_5_9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385a95a083d_5_1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385a95a083d_5_1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388b9a01a66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388b9a01a66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g385a95a083d_5_17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8" name="Google Shape;818;g385a95a083d_5_17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g385a95a083d_5_2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5" name="Google Shape;1015;g385a95a083d_5_2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5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g388b9a01a66_1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7" name="Google Shape;1207;g388b9a01a66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bring up that we’re scanning position and looking at amplitude response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 title="light_no_black.png"/>
          <p:cNvPicPr preferRelativeResize="0"/>
          <p:nvPr/>
        </p:nvPicPr>
        <p:blipFill rotWithShape="1">
          <a:blip r:embed="rId2">
            <a:alphaModFix amt="60000"/>
          </a:blip>
          <a:srcRect b="0" l="0" r="0" t="43655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/>
          <p:nvPr/>
        </p:nvSpPr>
        <p:spPr>
          <a:xfrm>
            <a:off x="0" y="0"/>
            <a:ext cx="9144000" cy="505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5" title="light_no_black.png"/>
          <p:cNvPicPr preferRelativeResize="0"/>
          <p:nvPr/>
        </p:nvPicPr>
        <p:blipFill rotWithShape="1">
          <a:blip r:embed="rId2">
            <a:alphaModFix amt="60000"/>
          </a:blip>
          <a:srcRect b="0" l="0" r="0" t="43655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5"/>
          <p:cNvSpPr/>
          <p:nvPr/>
        </p:nvSpPr>
        <p:spPr>
          <a:xfrm>
            <a:off x="0" y="0"/>
            <a:ext cx="9144000" cy="505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6" title="light_no_black.png"/>
          <p:cNvPicPr preferRelativeResize="0"/>
          <p:nvPr/>
        </p:nvPicPr>
        <p:blipFill rotWithShape="1">
          <a:blip r:embed="rId2">
            <a:alphaModFix amt="60000"/>
          </a:blip>
          <a:srcRect b="0" l="0" r="0" t="43655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6"/>
          <p:cNvSpPr/>
          <p:nvPr/>
        </p:nvSpPr>
        <p:spPr>
          <a:xfrm>
            <a:off x="0" y="0"/>
            <a:ext cx="9144000" cy="505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2" name="Google Shape;3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9" title="light_no_black.png"/>
          <p:cNvPicPr preferRelativeResize="0"/>
          <p:nvPr/>
        </p:nvPicPr>
        <p:blipFill rotWithShape="1">
          <a:blip r:embed="rId2">
            <a:alphaModFix amt="60000"/>
          </a:blip>
          <a:srcRect b="0" l="0" r="0" t="43655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EEEEEE">
              <a:alpha val="9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9"/>
          <p:cNvSpPr/>
          <p:nvPr/>
        </p:nvSpPr>
        <p:spPr>
          <a:xfrm>
            <a:off x="2100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 Mono"/>
              <a:buNone/>
              <a:defRPr b="1" sz="2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Light"/>
              <a:buChar char="●"/>
              <a:defRPr sz="18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○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■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●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○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■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●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○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■"/>
              <a:defRPr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11" Type="http://schemas.openxmlformats.org/officeDocument/2006/relationships/image" Target="../media/image19.png"/><Relationship Id="rId10" Type="http://schemas.openxmlformats.org/officeDocument/2006/relationships/image" Target="../media/image21.png"/><Relationship Id="rId9" Type="http://schemas.openxmlformats.org/officeDocument/2006/relationships/image" Target="../media/image20.png"/><Relationship Id="rId5" Type="http://schemas.openxmlformats.org/officeDocument/2006/relationships/image" Target="../media/image10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4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5.png"/><Relationship Id="rId4" Type="http://schemas.openxmlformats.org/officeDocument/2006/relationships/image" Target="../media/image4.png"/><Relationship Id="rId5" Type="http://schemas.openxmlformats.org/officeDocument/2006/relationships/image" Target="../media/image24.png"/><Relationship Id="rId6" Type="http://schemas.openxmlformats.org/officeDocument/2006/relationships/image" Target="../media/image4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Relationship Id="rId4" Type="http://schemas.openxmlformats.org/officeDocument/2006/relationships/image" Target="../media/image12.png"/><Relationship Id="rId5" Type="http://schemas.openxmlformats.org/officeDocument/2006/relationships/image" Target="../media/image17.png"/><Relationship Id="rId6" Type="http://schemas.openxmlformats.org/officeDocument/2006/relationships/image" Target="../media/image46.png"/><Relationship Id="rId7" Type="http://schemas.openxmlformats.org/officeDocument/2006/relationships/image" Target="../media/image45.png"/><Relationship Id="rId8" Type="http://schemas.openxmlformats.org/officeDocument/2006/relationships/image" Target="../media/image4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4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1.png"/><Relationship Id="rId4" Type="http://schemas.openxmlformats.org/officeDocument/2006/relationships/hyperlink" Target="mailto:linehan3@fnal.gov" TargetMode="External"/><Relationship Id="rId5" Type="http://schemas.openxmlformats.org/officeDocument/2006/relationships/hyperlink" Target="mailto:kelsey@slac.stanford.edu" TargetMode="External"/><Relationship Id="rId6" Type="http://schemas.openxmlformats.org/officeDocument/2006/relationships/image" Target="../media/image49.png"/><Relationship Id="rId7" Type="http://schemas.openxmlformats.org/officeDocument/2006/relationships/image" Target="../media/image48.png"/><Relationship Id="rId8" Type="http://schemas.openxmlformats.org/officeDocument/2006/relationships/image" Target="../media/image3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ithub.com/kelseymh/G4CMP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14.png"/><Relationship Id="rId6" Type="http://schemas.openxmlformats.org/officeDocument/2006/relationships/hyperlink" Target="https://doi.org/10.1016/j.nima.2023.168473" TargetMode="External"/><Relationship Id="rId7" Type="http://schemas.openxmlformats.org/officeDocument/2006/relationships/image" Target="../media/image3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hyperlink" Target="https://github.com/kelseymh/G4CMP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0.jpg"/><Relationship Id="rId4" Type="http://schemas.openxmlformats.org/officeDocument/2006/relationships/image" Target="../media/image15.png"/><Relationship Id="rId10" Type="http://schemas.openxmlformats.org/officeDocument/2006/relationships/image" Target="../media/image39.png"/><Relationship Id="rId9" Type="http://schemas.openxmlformats.org/officeDocument/2006/relationships/image" Target="../media/image37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13.png"/><Relationship Id="rId8" Type="http://schemas.openxmlformats.org/officeDocument/2006/relationships/image" Target="../media/image4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hyperlink" Target="https://arxiv.org/abs/2509.25544" TargetMode="External"/><Relationship Id="rId8" Type="http://schemas.openxmlformats.org/officeDocument/2006/relationships/hyperlink" Target="http://doi.org/10.1103/PhysRevApplied.22.04404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11" Type="http://schemas.openxmlformats.org/officeDocument/2006/relationships/image" Target="../media/image19.png"/><Relationship Id="rId10" Type="http://schemas.openxmlformats.org/officeDocument/2006/relationships/image" Target="../media/image21.png"/><Relationship Id="rId9" Type="http://schemas.openxmlformats.org/officeDocument/2006/relationships/image" Target="../media/image20.png"/><Relationship Id="rId5" Type="http://schemas.openxmlformats.org/officeDocument/2006/relationships/image" Target="../media/image9.png"/><Relationship Id="rId6" Type="http://schemas.openxmlformats.org/officeDocument/2006/relationships/image" Target="../media/image12.png"/><Relationship Id="rId7" Type="http://schemas.openxmlformats.org/officeDocument/2006/relationships/image" Target="../media/image17.png"/><Relationship Id="rId8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3" title="light_no_black.png"/>
          <p:cNvPicPr preferRelativeResize="0"/>
          <p:nvPr/>
        </p:nvPicPr>
        <p:blipFill rotWithShape="1">
          <a:blip r:embed="rId3">
            <a:alphaModFix amt="50000"/>
          </a:blip>
          <a:srcRect b="0" l="0" r="0" t="43655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/>
          <p:nvPr/>
        </p:nvSpPr>
        <p:spPr>
          <a:xfrm>
            <a:off x="0" y="534600"/>
            <a:ext cx="9144000" cy="407430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G4CMP </a:t>
            </a:r>
            <a:br>
              <a:rPr lang="en" sz="4200"/>
            </a:br>
            <a:r>
              <a:rPr lang="en" sz="4200"/>
              <a:t>Simulations of </a:t>
            </a:r>
            <a:br>
              <a:rPr lang="en" sz="4200"/>
            </a:br>
            <a:r>
              <a:rPr lang="en" sz="4200"/>
              <a:t>KIPM Detectors</a:t>
            </a:r>
            <a:endParaRPr sz="4200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2834125"/>
            <a:ext cx="8520600" cy="10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Selby Q Dang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CPAD 2025 | 10/8</a:t>
            </a:r>
            <a:endParaRPr sz="2400"/>
          </a:p>
        </p:txBody>
      </p:sp>
      <p:pic>
        <p:nvPicPr>
          <p:cNvPr id="66" name="Google Shape;66;p13" title="image-removebg-preview-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3071" y="3333958"/>
            <a:ext cx="631829" cy="542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 title="Block_S_2_colo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01817" y="3333958"/>
            <a:ext cx="359553" cy="542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 title="SLAC_short_red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09115" y="3333955"/>
            <a:ext cx="1823186" cy="542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 title="CosmiQue_clearbg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41900" y="3309448"/>
            <a:ext cx="591172" cy="591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3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4" name="Google Shape;125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4250" y="1683400"/>
            <a:ext cx="2479663" cy="1861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5" name="Google Shape;12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9269" y="3544813"/>
            <a:ext cx="2234046" cy="757061"/>
          </a:xfrm>
          <a:prstGeom prst="rect">
            <a:avLst/>
          </a:prstGeom>
          <a:noFill/>
          <a:ln>
            <a:noFill/>
          </a:ln>
        </p:spPr>
      </p:pic>
      <p:sp>
        <p:nvSpPr>
          <p:cNvPr id="1256" name="Google Shape;125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Spatial Phonon Responsivity Measurements</a:t>
            </a:r>
            <a:endParaRPr sz="2200"/>
          </a:p>
        </p:txBody>
      </p:sp>
      <p:sp>
        <p:nvSpPr>
          <p:cNvPr id="1257" name="Google Shape;125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58" name="Google Shape;1258;p22"/>
          <p:cNvSpPr txBox="1"/>
          <p:nvPr>
            <p:ph idx="1" type="body"/>
          </p:nvPr>
        </p:nvSpPr>
        <p:spPr>
          <a:xfrm>
            <a:off x="1803400" y="1309188"/>
            <a:ext cx="4688400" cy="24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Roboto"/>
                <a:ea typeface="Roboto"/>
                <a:cs typeface="Roboto"/>
                <a:sym typeface="Roboto"/>
              </a:rPr>
              <a:t>Experimental setup:</a:t>
            </a:r>
            <a:endParaRPr b="1" sz="1400"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Sweep position of the incident beam over the backside of KIPM chip </a:t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Pulsed measurement: 10 μs square wave pulses</a:t>
            </a:r>
            <a:br>
              <a:rPr lang="en" sz="1400"/>
            </a:br>
            <a:r>
              <a:rPr lang="en" sz="1400"/>
              <a:t>→ measures athermal phonon collection</a:t>
            </a:r>
            <a:endParaRPr sz="1400"/>
          </a:p>
        </p:txBody>
      </p:sp>
      <p:pic>
        <p:nvPicPr>
          <p:cNvPr id="1259" name="Google Shape;125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23275" y="1422275"/>
            <a:ext cx="2021575" cy="2618467"/>
          </a:xfrm>
          <a:prstGeom prst="rect">
            <a:avLst/>
          </a:prstGeom>
          <a:noFill/>
          <a:ln>
            <a:noFill/>
          </a:ln>
        </p:spPr>
      </p:pic>
      <p:sp>
        <p:nvSpPr>
          <p:cNvPr id="1260" name="Google Shape;1260;p22"/>
          <p:cNvSpPr txBox="1"/>
          <p:nvPr/>
        </p:nvSpPr>
        <p:spPr>
          <a:xfrm>
            <a:off x="311700" y="1017725"/>
            <a:ext cx="8709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Measuring amplitude response over position helps us diagnose mechanisms of phonon loss.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61" name="Google Shape;1261;p22"/>
          <p:cNvPicPr preferRelativeResize="0"/>
          <p:nvPr/>
        </p:nvPicPr>
        <p:blipFill rotWithShape="1">
          <a:blip r:embed="rId6">
            <a:alphaModFix/>
          </a:blip>
          <a:srcRect b="15651" l="13817" r="15651" t="13817"/>
          <a:stretch/>
        </p:blipFill>
        <p:spPr>
          <a:xfrm>
            <a:off x="1779464" y="2597425"/>
            <a:ext cx="2092993" cy="162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2" name="Google Shape;1262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91300" y="2603112"/>
            <a:ext cx="1131625" cy="139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3" name="Google Shape;1263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825" y="4292673"/>
            <a:ext cx="2682730" cy="65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4" name="Google Shape;1264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6691" y="4029774"/>
            <a:ext cx="2663218" cy="27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5" name="Google Shape;1265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916725" y="4303074"/>
            <a:ext cx="2373399" cy="641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6" name="Google Shape;1266;p2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921913" y="4029771"/>
            <a:ext cx="1171826" cy="261706"/>
          </a:xfrm>
          <a:prstGeom prst="rect">
            <a:avLst/>
          </a:prstGeom>
          <a:noFill/>
          <a:ln>
            <a:noFill/>
          </a:ln>
        </p:spPr>
      </p:pic>
      <p:sp>
        <p:nvSpPr>
          <p:cNvPr id="1267" name="Google Shape;1267;p22"/>
          <p:cNvSpPr/>
          <p:nvPr/>
        </p:nvSpPr>
        <p:spPr>
          <a:xfrm>
            <a:off x="5586307" y="3285515"/>
            <a:ext cx="281087" cy="51131"/>
          </a:xfrm>
          <a:prstGeom prst="flowChartDecision">
            <a:avLst/>
          </a:prstGeom>
          <a:solidFill>
            <a:srgbClr val="E69138"/>
          </a:solidFill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68" name="Google Shape;1268;p22"/>
          <p:cNvSpPr/>
          <p:nvPr/>
        </p:nvSpPr>
        <p:spPr>
          <a:xfrm>
            <a:off x="5586472" y="3311302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9" name="Google Shape;1269;p22"/>
          <p:cNvSpPr/>
          <p:nvPr/>
        </p:nvSpPr>
        <p:spPr>
          <a:xfrm flipH="1" rot="10800000">
            <a:off x="5726850" y="3311149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0" name="Google Shape;1270;p22"/>
          <p:cNvSpPr/>
          <p:nvPr/>
        </p:nvSpPr>
        <p:spPr>
          <a:xfrm>
            <a:off x="5967345" y="3351560"/>
            <a:ext cx="281087" cy="51131"/>
          </a:xfrm>
          <a:prstGeom prst="flowChartDecision">
            <a:avLst/>
          </a:prstGeom>
          <a:solidFill>
            <a:srgbClr val="E69138"/>
          </a:solidFill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71" name="Google Shape;1271;p22"/>
          <p:cNvSpPr/>
          <p:nvPr/>
        </p:nvSpPr>
        <p:spPr>
          <a:xfrm>
            <a:off x="5967510" y="3377346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2" name="Google Shape;1272;p22"/>
          <p:cNvSpPr/>
          <p:nvPr/>
        </p:nvSpPr>
        <p:spPr>
          <a:xfrm flipH="1" rot="10800000">
            <a:off x="6107888" y="3377194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3" name="Google Shape;1273;p22"/>
          <p:cNvSpPr/>
          <p:nvPr/>
        </p:nvSpPr>
        <p:spPr>
          <a:xfrm>
            <a:off x="5593899" y="3559976"/>
            <a:ext cx="281087" cy="51131"/>
          </a:xfrm>
          <a:prstGeom prst="flowChartDecision">
            <a:avLst/>
          </a:prstGeom>
          <a:solidFill>
            <a:srgbClr val="E69138"/>
          </a:solidFill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74" name="Google Shape;1274;p22"/>
          <p:cNvSpPr/>
          <p:nvPr/>
        </p:nvSpPr>
        <p:spPr>
          <a:xfrm>
            <a:off x="5594064" y="3585763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5" name="Google Shape;1275;p22"/>
          <p:cNvSpPr/>
          <p:nvPr/>
        </p:nvSpPr>
        <p:spPr>
          <a:xfrm flipH="1" rot="10800000">
            <a:off x="5734442" y="3585610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6" name="Google Shape;1276;p22"/>
          <p:cNvSpPr/>
          <p:nvPr/>
        </p:nvSpPr>
        <p:spPr>
          <a:xfrm>
            <a:off x="4844370" y="3064050"/>
            <a:ext cx="1780528" cy="323887"/>
          </a:xfrm>
          <a:prstGeom prst="flowChartDecision">
            <a:avLst/>
          </a:prstGeom>
          <a:solidFill>
            <a:srgbClr val="FFFFFF">
              <a:alpha val="50000"/>
            </a:srgbClr>
          </a:solidFill>
          <a:ln cap="flat" cmpd="sng" w="96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1725" lIns="51725" spcFirstLastPara="1" rIns="51725" wrap="square" tIns="51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91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277" name="Google Shape;1277;p22"/>
          <p:cNvCxnSpPr>
            <a:stCxn id="1276" idx="1"/>
          </p:cNvCxnSpPr>
          <p:nvPr/>
        </p:nvCxnSpPr>
        <p:spPr>
          <a:xfrm>
            <a:off x="4844370" y="3225994"/>
            <a:ext cx="0" cy="221100"/>
          </a:xfrm>
          <a:prstGeom prst="straightConnector1">
            <a:avLst/>
          </a:pr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8" name="Google Shape;1278;p22"/>
          <p:cNvCxnSpPr>
            <a:stCxn id="1276" idx="3"/>
          </p:cNvCxnSpPr>
          <p:nvPr/>
        </p:nvCxnSpPr>
        <p:spPr>
          <a:xfrm>
            <a:off x="6624898" y="3225994"/>
            <a:ext cx="0" cy="221100"/>
          </a:xfrm>
          <a:prstGeom prst="straightConnector1">
            <a:avLst/>
          </a:pr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9" name="Google Shape;1279;p22"/>
          <p:cNvCxnSpPr>
            <a:stCxn id="1276" idx="2"/>
          </p:cNvCxnSpPr>
          <p:nvPr/>
        </p:nvCxnSpPr>
        <p:spPr>
          <a:xfrm>
            <a:off x="5734634" y="3387937"/>
            <a:ext cx="0" cy="221100"/>
          </a:xfrm>
          <a:prstGeom prst="straightConnector1">
            <a:avLst/>
          </a:pr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80" name="Google Shape;1280;p22"/>
          <p:cNvCxnSpPr/>
          <p:nvPr/>
        </p:nvCxnSpPr>
        <p:spPr>
          <a:xfrm flipH="1" rot="10800000">
            <a:off x="5340860" y="3157070"/>
            <a:ext cx="853200" cy="144000"/>
          </a:xfrm>
          <a:prstGeom prst="straightConnector1">
            <a:avLst/>
          </a:pr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81" name="Google Shape;1281;p22"/>
          <p:cNvSpPr/>
          <p:nvPr/>
        </p:nvSpPr>
        <p:spPr>
          <a:xfrm>
            <a:off x="5211423" y="3269920"/>
            <a:ext cx="309125" cy="82527"/>
          </a:xfrm>
          <a:custGeom>
            <a:rect b="b" l="l" r="r" t="t"/>
            <a:pathLst>
              <a:path extrusionOk="0" h="5754" w="19905">
                <a:moveTo>
                  <a:pt x="0" y="1866"/>
                </a:moveTo>
                <a:lnTo>
                  <a:pt x="19905" y="0"/>
                </a:lnTo>
                <a:lnTo>
                  <a:pt x="19905" y="5754"/>
                </a:lnTo>
                <a:close/>
              </a:path>
            </a:pathLst>
          </a:custGeom>
          <a:solidFill>
            <a:schemeClr val="dk2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2" name="Google Shape;1282;p22"/>
          <p:cNvSpPr/>
          <p:nvPr/>
        </p:nvSpPr>
        <p:spPr>
          <a:xfrm>
            <a:off x="6036778" y="3122181"/>
            <a:ext cx="340770" cy="61555"/>
          </a:xfrm>
          <a:custGeom>
            <a:rect b="b" l="l" r="r" t="t"/>
            <a:pathLst>
              <a:path extrusionOk="0" h="4354" w="24104">
                <a:moveTo>
                  <a:pt x="1089" y="0"/>
                </a:moveTo>
                <a:lnTo>
                  <a:pt x="0" y="4354"/>
                </a:lnTo>
                <a:lnTo>
                  <a:pt x="24104" y="4199"/>
                </a:lnTo>
                <a:close/>
              </a:path>
            </a:pathLst>
          </a:custGeom>
          <a:solidFill>
            <a:schemeClr val="dk2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3" name="Google Shape;1283;p22"/>
          <p:cNvSpPr/>
          <p:nvPr/>
        </p:nvSpPr>
        <p:spPr>
          <a:xfrm>
            <a:off x="5664371" y="3225829"/>
            <a:ext cx="281085" cy="43921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1725" lIns="51725" spcFirstLastPara="1" rIns="51725" wrap="square" tIns="51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91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84" name="Google Shape;1284;p22"/>
          <p:cNvSpPr/>
          <p:nvPr/>
        </p:nvSpPr>
        <p:spPr>
          <a:xfrm>
            <a:off x="5212909" y="3492072"/>
            <a:ext cx="281087" cy="51131"/>
          </a:xfrm>
          <a:prstGeom prst="flowChartDecision">
            <a:avLst/>
          </a:prstGeom>
          <a:solidFill>
            <a:srgbClr val="E69138"/>
          </a:solidFill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85" name="Google Shape;1285;p22"/>
          <p:cNvSpPr/>
          <p:nvPr/>
        </p:nvSpPr>
        <p:spPr>
          <a:xfrm>
            <a:off x="5213074" y="3517858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6" name="Google Shape;1286;p22"/>
          <p:cNvSpPr/>
          <p:nvPr/>
        </p:nvSpPr>
        <p:spPr>
          <a:xfrm flipH="1" rot="10800000">
            <a:off x="5353452" y="3517706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7" name="Google Shape;1287;p22"/>
          <p:cNvSpPr/>
          <p:nvPr/>
        </p:nvSpPr>
        <p:spPr>
          <a:xfrm>
            <a:off x="4842000" y="3420506"/>
            <a:ext cx="281087" cy="51131"/>
          </a:xfrm>
          <a:prstGeom prst="flowChartDecision">
            <a:avLst/>
          </a:prstGeom>
          <a:solidFill>
            <a:srgbClr val="E69138"/>
          </a:solidFill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88" name="Google Shape;1288;p22"/>
          <p:cNvSpPr/>
          <p:nvPr/>
        </p:nvSpPr>
        <p:spPr>
          <a:xfrm>
            <a:off x="4842165" y="3446293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9" name="Google Shape;1289;p22"/>
          <p:cNvSpPr/>
          <p:nvPr/>
        </p:nvSpPr>
        <p:spPr>
          <a:xfrm flipH="1" rot="10800000">
            <a:off x="4982543" y="3446141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0" name="Google Shape;1290;p22"/>
          <p:cNvSpPr/>
          <p:nvPr/>
        </p:nvSpPr>
        <p:spPr>
          <a:xfrm>
            <a:off x="6345778" y="3421520"/>
            <a:ext cx="281087" cy="51131"/>
          </a:xfrm>
          <a:prstGeom prst="flowChartDecision">
            <a:avLst/>
          </a:prstGeom>
          <a:solidFill>
            <a:srgbClr val="E69138"/>
          </a:solidFill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91" name="Google Shape;1291;p22"/>
          <p:cNvSpPr/>
          <p:nvPr/>
        </p:nvSpPr>
        <p:spPr>
          <a:xfrm>
            <a:off x="6345943" y="3447307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2" name="Google Shape;1292;p22"/>
          <p:cNvSpPr/>
          <p:nvPr/>
        </p:nvSpPr>
        <p:spPr>
          <a:xfrm flipH="1" rot="10800000">
            <a:off x="6486321" y="3447154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3" name="Google Shape;1293;p22"/>
          <p:cNvSpPr/>
          <p:nvPr/>
        </p:nvSpPr>
        <p:spPr>
          <a:xfrm>
            <a:off x="4845416" y="3227393"/>
            <a:ext cx="892359" cy="381868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4" name="Google Shape;1294;p22"/>
          <p:cNvSpPr/>
          <p:nvPr/>
        </p:nvSpPr>
        <p:spPr>
          <a:xfrm flipH="1" rot="10800000">
            <a:off x="5734634" y="3226539"/>
            <a:ext cx="892359" cy="381868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5" name="Google Shape;1295;p22"/>
          <p:cNvSpPr/>
          <p:nvPr/>
        </p:nvSpPr>
        <p:spPr>
          <a:xfrm>
            <a:off x="4844370" y="3285022"/>
            <a:ext cx="1780528" cy="323887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51725" lIns="51725" spcFirstLastPara="1" rIns="51725" wrap="square" tIns="51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91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296" name="Google Shape;1296;p22"/>
          <p:cNvCxnSpPr/>
          <p:nvPr/>
        </p:nvCxnSpPr>
        <p:spPr>
          <a:xfrm flipH="1">
            <a:off x="4071825" y="3298625"/>
            <a:ext cx="200400" cy="239400"/>
          </a:xfrm>
          <a:prstGeom prst="straightConnector1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7" name="Google Shape;1297;p22"/>
          <p:cNvCxnSpPr/>
          <p:nvPr/>
        </p:nvCxnSpPr>
        <p:spPr>
          <a:xfrm>
            <a:off x="4247663" y="3303200"/>
            <a:ext cx="238200" cy="2199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98" name="Google Shape;1298;p22"/>
          <p:cNvSpPr/>
          <p:nvPr/>
        </p:nvSpPr>
        <p:spPr>
          <a:xfrm>
            <a:off x="3087125" y="3580375"/>
            <a:ext cx="141000" cy="141000"/>
          </a:xfrm>
          <a:prstGeom prst="ellipse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99" name="Google Shape;1299;p22"/>
          <p:cNvSpPr/>
          <p:nvPr/>
        </p:nvSpPr>
        <p:spPr>
          <a:xfrm>
            <a:off x="2638775" y="3545250"/>
            <a:ext cx="141000" cy="141000"/>
          </a:xfrm>
          <a:prstGeom prst="ellipse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3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Google Shape;1304;p23"/>
          <p:cNvSpPr/>
          <p:nvPr/>
        </p:nvSpPr>
        <p:spPr>
          <a:xfrm>
            <a:off x="2190750" y="1108504"/>
            <a:ext cx="4762500" cy="702200"/>
          </a:xfrm>
          <a:custGeom>
            <a:rect b="b" l="l" r="r" t="t"/>
            <a:pathLst>
              <a:path extrusionOk="0" h="28088" w="190500">
                <a:moveTo>
                  <a:pt x="0" y="25287"/>
                </a:moveTo>
                <a:cubicBezTo>
                  <a:pt x="15692" y="21082"/>
                  <a:pt x="62404" y="-409"/>
                  <a:pt x="94154" y="58"/>
                </a:cubicBezTo>
                <a:cubicBezTo>
                  <a:pt x="125904" y="525"/>
                  <a:pt x="174442" y="23416"/>
                  <a:pt x="190500" y="28088"/>
                </a:cubicBezTo>
              </a:path>
            </a:pathLst>
          </a:custGeom>
          <a:noFill/>
          <a:ln cap="flat" cmpd="sng" w="28575">
            <a:solidFill>
              <a:srgbClr val="EA9999"/>
            </a:solidFill>
            <a:prstDash val="dash"/>
            <a:round/>
            <a:headEnd len="med" w="med" type="none"/>
            <a:tailEnd len="med" w="med" type="triangle"/>
          </a:ln>
        </p:spPr>
      </p:sp>
      <p:pic>
        <p:nvPicPr>
          <p:cNvPr id="1305" name="Google Shape;130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5502" y="2809628"/>
            <a:ext cx="2762301" cy="2071717"/>
          </a:xfrm>
          <a:prstGeom prst="rect">
            <a:avLst/>
          </a:prstGeom>
          <a:noFill/>
          <a:ln>
            <a:noFill/>
          </a:ln>
        </p:spPr>
      </p:pic>
      <p:sp>
        <p:nvSpPr>
          <p:cNvPr id="1306" name="Google Shape;130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Picture</a:t>
            </a:r>
            <a:endParaRPr/>
          </a:p>
        </p:txBody>
      </p:sp>
      <p:pic>
        <p:nvPicPr>
          <p:cNvPr id="1307" name="Google Shape;130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" y="868474"/>
            <a:ext cx="1564925" cy="207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8" name="Google Shape;1308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809625"/>
            <a:ext cx="2530304" cy="2071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09" name="Google Shape;130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10" name="Google Shape;1310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00987" y="1111187"/>
            <a:ext cx="1485124" cy="1485124"/>
          </a:xfrm>
          <a:prstGeom prst="rect">
            <a:avLst/>
          </a:prstGeom>
          <a:noFill/>
          <a:ln>
            <a:noFill/>
          </a:ln>
        </p:spPr>
      </p:pic>
      <p:sp>
        <p:nvSpPr>
          <p:cNvPr id="1311" name="Google Shape;1311;p23"/>
          <p:cNvSpPr/>
          <p:nvPr/>
        </p:nvSpPr>
        <p:spPr>
          <a:xfrm>
            <a:off x="1312800" y="1901500"/>
            <a:ext cx="1389600" cy="6948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data</a:t>
            </a:r>
            <a:endParaRPr b="1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2" name="Google Shape;1312;p23"/>
          <p:cNvSpPr/>
          <p:nvPr/>
        </p:nvSpPr>
        <p:spPr>
          <a:xfrm flipH="1">
            <a:off x="5913750" y="1901500"/>
            <a:ext cx="1389600" cy="6948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simulation</a:t>
            </a:r>
            <a:endParaRPr b="1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3" name="Google Shape;1313;p23"/>
          <p:cNvSpPr txBox="1"/>
          <p:nvPr/>
        </p:nvSpPr>
        <p:spPr>
          <a:xfrm>
            <a:off x="2862975" y="1841500"/>
            <a:ext cx="3081900" cy="21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351C75"/>
                </a:solidFill>
                <a:latin typeface="Roboto"/>
                <a:ea typeface="Roboto"/>
                <a:cs typeface="Roboto"/>
                <a:sym typeface="Roboto"/>
              </a:rPr>
              <a:t>What is the </a:t>
            </a:r>
            <a:r>
              <a:rPr b="1" i="1" lang="en" u="sng">
                <a:solidFill>
                  <a:srgbClr val="351C75"/>
                </a:solidFill>
                <a:latin typeface="Roboto"/>
                <a:ea typeface="Roboto"/>
                <a:cs typeface="Roboto"/>
                <a:sym typeface="Roboto"/>
              </a:rPr>
              <a:t>position dependence</a:t>
            </a:r>
            <a:r>
              <a:rPr b="1" i="1" lang="en">
                <a:solidFill>
                  <a:srgbClr val="351C75"/>
                </a:solidFill>
                <a:latin typeface="Roboto"/>
                <a:ea typeface="Roboto"/>
                <a:cs typeface="Roboto"/>
                <a:sym typeface="Roboto"/>
              </a:rPr>
              <a:t> of our </a:t>
            </a:r>
            <a:r>
              <a:rPr b="1" i="1" lang="en">
                <a:solidFill>
                  <a:srgbClr val="351C75"/>
                </a:solidFill>
                <a:latin typeface="Roboto"/>
                <a:ea typeface="Roboto"/>
                <a:cs typeface="Roboto"/>
                <a:sym typeface="Roboto"/>
              </a:rPr>
              <a:t>phonon collection efficiency</a:t>
            </a:r>
            <a:r>
              <a:rPr b="1" i="1" lang="en">
                <a:solidFill>
                  <a:srgbClr val="351C75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b="1" i="1">
              <a:solidFill>
                <a:srgbClr val="351C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351C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674EA7"/>
                </a:solidFill>
                <a:latin typeface="Roboto"/>
                <a:ea typeface="Roboto"/>
                <a:cs typeface="Roboto"/>
                <a:sym typeface="Roboto"/>
              </a:rPr>
              <a:t>How do the relative contributions of </a:t>
            </a:r>
            <a:r>
              <a:rPr b="1" i="1" lang="en" u="sng">
                <a:solidFill>
                  <a:srgbClr val="674EA7"/>
                </a:solidFill>
                <a:latin typeface="Roboto"/>
                <a:ea typeface="Roboto"/>
                <a:cs typeface="Roboto"/>
                <a:sym typeface="Roboto"/>
              </a:rPr>
              <a:t>prompt/delayed phonon populations</a:t>
            </a:r>
            <a:r>
              <a:rPr b="1" i="1" lang="en">
                <a:solidFill>
                  <a:srgbClr val="674EA7"/>
                </a:solidFill>
                <a:latin typeface="Roboto"/>
                <a:ea typeface="Roboto"/>
                <a:cs typeface="Roboto"/>
                <a:sym typeface="Roboto"/>
              </a:rPr>
              <a:t> affect this position dependence?</a:t>
            </a:r>
            <a:endParaRPr b="1" i="1">
              <a:solidFill>
                <a:srgbClr val="674EA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674EA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8E7CC3"/>
                </a:solidFill>
                <a:latin typeface="Roboto"/>
                <a:ea typeface="Roboto"/>
                <a:cs typeface="Roboto"/>
                <a:sym typeface="Roboto"/>
              </a:rPr>
              <a:t>How do different </a:t>
            </a:r>
            <a:r>
              <a:rPr b="1" i="1" lang="en" u="sng">
                <a:solidFill>
                  <a:srgbClr val="8E7CC3"/>
                </a:solidFill>
                <a:latin typeface="Roboto"/>
                <a:ea typeface="Roboto"/>
                <a:cs typeface="Roboto"/>
                <a:sym typeface="Roboto"/>
              </a:rPr>
              <a:t>loss mechanisms</a:t>
            </a:r>
            <a:r>
              <a:rPr b="1" i="1" lang="en">
                <a:solidFill>
                  <a:srgbClr val="8E7CC3"/>
                </a:solidFill>
                <a:latin typeface="Roboto"/>
                <a:ea typeface="Roboto"/>
                <a:cs typeface="Roboto"/>
                <a:sym typeface="Roboto"/>
              </a:rPr>
              <a:t> affect this position dependence?</a:t>
            </a:r>
            <a:endParaRPr b="1">
              <a:solidFill>
                <a:srgbClr val="9900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4" name="Google Shape;1314;p23"/>
          <p:cNvSpPr txBox="1"/>
          <p:nvPr/>
        </p:nvSpPr>
        <p:spPr>
          <a:xfrm>
            <a:off x="3709125" y="1017725"/>
            <a:ext cx="1389600" cy="3936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validation</a:t>
            </a:r>
            <a:endParaRPr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5" name="Google Shape;1315;p23"/>
          <p:cNvSpPr/>
          <p:nvPr/>
        </p:nvSpPr>
        <p:spPr>
          <a:xfrm rot="10800000">
            <a:off x="2337955" y="4384285"/>
            <a:ext cx="4131945" cy="434240"/>
          </a:xfrm>
          <a:custGeom>
            <a:rect b="b" l="l" r="r" t="t"/>
            <a:pathLst>
              <a:path extrusionOk="0" h="28088" w="190500">
                <a:moveTo>
                  <a:pt x="0" y="25287"/>
                </a:moveTo>
                <a:cubicBezTo>
                  <a:pt x="15692" y="21082"/>
                  <a:pt x="62404" y="-409"/>
                  <a:pt x="94154" y="58"/>
                </a:cubicBezTo>
                <a:cubicBezTo>
                  <a:pt x="125904" y="525"/>
                  <a:pt x="174442" y="23416"/>
                  <a:pt x="190500" y="28088"/>
                </a:cubicBezTo>
              </a:path>
            </a:pathLst>
          </a:custGeom>
          <a:noFill/>
          <a:ln cap="flat" cmpd="sng" w="28575">
            <a:solidFill>
              <a:srgbClr val="A4C2F4"/>
            </a:solidFill>
            <a:prstDash val="dash"/>
            <a:round/>
            <a:headEnd len="med" w="med" type="none"/>
            <a:tailEnd len="med" w="med" type="triangle"/>
          </a:ln>
        </p:spPr>
      </p:sp>
      <p:sp>
        <p:nvSpPr>
          <p:cNvPr id="1316" name="Google Shape;1316;p23"/>
          <p:cNvSpPr txBox="1"/>
          <p:nvPr/>
        </p:nvSpPr>
        <p:spPr>
          <a:xfrm>
            <a:off x="3621525" y="4616425"/>
            <a:ext cx="1564800" cy="3936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intuition-building</a:t>
            </a:r>
            <a:endParaRPr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7" name="Google Shape;1317;p23"/>
          <p:cNvSpPr txBox="1"/>
          <p:nvPr/>
        </p:nvSpPr>
        <p:spPr>
          <a:xfrm>
            <a:off x="6818225" y="3247350"/>
            <a:ext cx="17028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A9999"/>
                </a:solidFill>
                <a:latin typeface="Roboto Mono"/>
                <a:ea typeface="Roboto Mono"/>
                <a:cs typeface="Roboto Mono"/>
                <a:sym typeface="Roboto Mono"/>
              </a:rPr>
              <a:t>PRELIMINARY</a:t>
            </a:r>
            <a:endParaRPr b="1" sz="1200">
              <a:solidFill>
                <a:srgbClr val="EA99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2" name="Google Shape;13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3212" y="1302214"/>
            <a:ext cx="2292709" cy="1877146"/>
          </a:xfrm>
          <a:prstGeom prst="rect">
            <a:avLst/>
          </a:prstGeom>
          <a:noFill/>
          <a:ln>
            <a:noFill/>
          </a:ln>
        </p:spPr>
      </p:pic>
      <p:sp>
        <p:nvSpPr>
          <p:cNvPr id="1323" name="Google Shape;1323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Toward Data + Simulation Comparison</a:t>
            </a:r>
            <a:endParaRPr/>
          </a:p>
        </p:txBody>
      </p:sp>
      <p:sp>
        <p:nvSpPr>
          <p:cNvPr id="1324" name="Google Shape;132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25" name="Google Shape;132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5432" y="1415339"/>
            <a:ext cx="1919433" cy="1767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6" name="Google Shape;1326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0033" y="1453767"/>
            <a:ext cx="1695042" cy="1695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7" name="Google Shape;1327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18062" y="3182355"/>
            <a:ext cx="1883131" cy="1883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8" name="Google Shape;1328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51195" y="3303362"/>
            <a:ext cx="2292719" cy="1641166"/>
          </a:xfrm>
          <a:prstGeom prst="rect">
            <a:avLst/>
          </a:prstGeom>
          <a:noFill/>
          <a:ln>
            <a:noFill/>
          </a:ln>
        </p:spPr>
      </p:pic>
      <p:sp>
        <p:nvSpPr>
          <p:cNvPr id="1329" name="Google Shape;1329;p24"/>
          <p:cNvSpPr/>
          <p:nvPr/>
        </p:nvSpPr>
        <p:spPr>
          <a:xfrm rot="-5400000">
            <a:off x="308638" y="1893664"/>
            <a:ext cx="1576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Data</a:t>
            </a:r>
            <a:endParaRPr b="1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30" name="Google Shape;1330;p24"/>
          <p:cNvSpPr/>
          <p:nvPr/>
        </p:nvSpPr>
        <p:spPr>
          <a:xfrm rot="-5400000">
            <a:off x="357088" y="3877014"/>
            <a:ext cx="1576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155CC"/>
                </a:solidFill>
                <a:latin typeface="Roboto Mono"/>
                <a:ea typeface="Roboto Mono"/>
                <a:cs typeface="Roboto Mono"/>
                <a:sym typeface="Roboto Mono"/>
              </a:rPr>
              <a:t>Initial Sim</a:t>
            </a:r>
            <a:endParaRPr b="1">
              <a:solidFill>
                <a:srgbClr val="1155CC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31" name="Google Shape;1331;p24"/>
          <p:cNvSpPr/>
          <p:nvPr/>
        </p:nvSpPr>
        <p:spPr>
          <a:xfrm>
            <a:off x="2397838" y="2000851"/>
            <a:ext cx="363600" cy="933000"/>
          </a:xfrm>
          <a:prstGeom prst="rect">
            <a:avLst/>
          </a:prstGeom>
          <a:noFill/>
          <a:ln cap="flat" cmpd="sng" w="1807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6800" lIns="86800" spcFirstLastPara="1" rIns="86800" wrap="square" tIns="868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2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32" name="Google Shape;1332;p24"/>
          <p:cNvSpPr/>
          <p:nvPr/>
        </p:nvSpPr>
        <p:spPr>
          <a:xfrm>
            <a:off x="2397838" y="2000851"/>
            <a:ext cx="914400" cy="343200"/>
          </a:xfrm>
          <a:prstGeom prst="rect">
            <a:avLst/>
          </a:prstGeom>
          <a:noFill/>
          <a:ln cap="flat" cmpd="sng" w="180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6800" lIns="86800" spcFirstLastPara="1" rIns="86800" wrap="square" tIns="868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2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1333" name="Google Shape;1333;p24"/>
          <p:cNvPicPr preferRelativeResize="0"/>
          <p:nvPr/>
        </p:nvPicPr>
        <p:blipFill rotWithShape="1">
          <a:blip r:embed="rId8">
            <a:alphaModFix/>
          </a:blip>
          <a:srcRect b="0" l="42889" r="0" t="40087"/>
          <a:stretch/>
        </p:blipFill>
        <p:spPr>
          <a:xfrm>
            <a:off x="4146003" y="3429359"/>
            <a:ext cx="1505411" cy="1582291"/>
          </a:xfrm>
          <a:prstGeom prst="rect">
            <a:avLst/>
          </a:prstGeom>
          <a:noFill/>
          <a:ln>
            <a:noFill/>
          </a:ln>
        </p:spPr>
      </p:pic>
      <p:sp>
        <p:nvSpPr>
          <p:cNvPr id="1334" name="Google Shape;1334;p24"/>
          <p:cNvSpPr txBox="1"/>
          <p:nvPr/>
        </p:nvSpPr>
        <p:spPr>
          <a:xfrm>
            <a:off x="311700" y="940675"/>
            <a:ext cx="8832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Our data suggests that the predominant sources of phonon loss are not to thermal mounts or “dead metal”!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8" name="Shape 1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9" name="Google Shape;133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7201" y="1646426"/>
            <a:ext cx="5425572" cy="2781686"/>
          </a:xfrm>
          <a:prstGeom prst="rect">
            <a:avLst/>
          </a:prstGeom>
          <a:noFill/>
          <a:ln>
            <a:noFill/>
          </a:ln>
        </p:spPr>
      </p:pic>
      <p:sp>
        <p:nvSpPr>
          <p:cNvPr id="1340" name="Google Shape;134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Reconstruction</a:t>
            </a:r>
            <a:endParaRPr/>
          </a:p>
        </p:txBody>
      </p:sp>
      <p:sp>
        <p:nvSpPr>
          <p:cNvPr id="1341" name="Google Shape;1341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42" name="Google Shape;1342;p25"/>
          <p:cNvSpPr txBox="1"/>
          <p:nvPr/>
        </p:nvSpPr>
        <p:spPr>
          <a:xfrm>
            <a:off x="311700" y="1017725"/>
            <a:ext cx="8160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We use a slice of 𝟄(r) data as a standard for qualitatively comparing models of phonon loss mechanisms.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43" name="Google Shape;134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641225"/>
            <a:ext cx="3055310" cy="28126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4" name="Google Shape;1344;p25"/>
          <p:cNvCxnSpPr/>
          <p:nvPr/>
        </p:nvCxnSpPr>
        <p:spPr>
          <a:xfrm>
            <a:off x="1151850" y="2060050"/>
            <a:ext cx="2159700" cy="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5" name="Google Shape;1345;p25"/>
          <p:cNvCxnSpPr/>
          <p:nvPr/>
        </p:nvCxnSpPr>
        <p:spPr>
          <a:xfrm>
            <a:off x="1151850" y="2060050"/>
            <a:ext cx="0" cy="2049000"/>
          </a:xfrm>
          <a:prstGeom prst="straightConnector1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46" name="Google Shape;1346;p25"/>
          <p:cNvSpPr txBox="1"/>
          <p:nvPr/>
        </p:nvSpPr>
        <p:spPr>
          <a:xfrm>
            <a:off x="5338850" y="1963350"/>
            <a:ext cx="17028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A9999"/>
                </a:solidFill>
                <a:latin typeface="Roboto Mono"/>
                <a:ea typeface="Roboto Mono"/>
                <a:cs typeface="Roboto Mono"/>
                <a:sym typeface="Roboto Mono"/>
              </a:rPr>
              <a:t>PRELIMINARY</a:t>
            </a:r>
            <a:endParaRPr b="1" sz="1800">
              <a:solidFill>
                <a:srgbClr val="EA99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0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" name="Google Shape;13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49" y="2531725"/>
            <a:ext cx="3855529" cy="1976717"/>
          </a:xfrm>
          <a:prstGeom prst="rect">
            <a:avLst/>
          </a:prstGeom>
          <a:noFill/>
          <a:ln>
            <a:noFill/>
          </a:ln>
        </p:spPr>
      </p:pic>
      <p:sp>
        <p:nvSpPr>
          <p:cNvPr id="1352" name="Google Shape;135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Comparing Loss Mechanisms</a:t>
            </a:r>
            <a:endParaRPr/>
          </a:p>
        </p:txBody>
      </p:sp>
      <p:sp>
        <p:nvSpPr>
          <p:cNvPr id="1353" name="Google Shape;135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54" name="Google Shape;1354;p26"/>
          <p:cNvSpPr txBox="1"/>
          <p:nvPr/>
        </p:nvSpPr>
        <p:spPr>
          <a:xfrm>
            <a:off x="690787" y="2202723"/>
            <a:ext cx="15552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81150" lIns="81150" spcFirstLastPara="1" rIns="81150" wrap="square" tIns="81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42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side walls</a:t>
            </a:r>
            <a:endParaRPr sz="1242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55" name="Google Shape;1355;p26"/>
          <p:cNvSpPr txBox="1"/>
          <p:nvPr/>
        </p:nvSpPr>
        <p:spPr>
          <a:xfrm>
            <a:off x="296225" y="920400"/>
            <a:ext cx="8595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Currently, qualitative data comparisons yield degenerate “options for explanation” for phonon loss.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6" name="Google Shape;1356;p26"/>
          <p:cNvSpPr/>
          <p:nvPr/>
        </p:nvSpPr>
        <p:spPr>
          <a:xfrm>
            <a:off x="1468372" y="1434368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sp>
      <p:sp>
        <p:nvSpPr>
          <p:cNvPr id="1357" name="Google Shape;1357;p26"/>
          <p:cNvSpPr/>
          <p:nvPr/>
        </p:nvSpPr>
        <p:spPr>
          <a:xfrm flipH="1" rot="10800000">
            <a:off x="299181" y="1436566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sp>
      <p:sp>
        <p:nvSpPr>
          <p:cNvPr id="1358" name="Google Shape;1358;p26"/>
          <p:cNvSpPr/>
          <p:nvPr/>
        </p:nvSpPr>
        <p:spPr>
          <a:xfrm>
            <a:off x="1273605" y="1729240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59" name="Google Shape;1359;p26"/>
          <p:cNvSpPr/>
          <p:nvPr/>
        </p:nvSpPr>
        <p:spPr>
          <a:xfrm>
            <a:off x="1273822" y="176310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0" name="Google Shape;1360;p26"/>
          <p:cNvSpPr/>
          <p:nvPr/>
        </p:nvSpPr>
        <p:spPr>
          <a:xfrm flipH="1" rot="10800000">
            <a:off x="1458156" y="176287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1" name="Google Shape;1361;p26"/>
          <p:cNvSpPr/>
          <p:nvPr/>
        </p:nvSpPr>
        <p:spPr>
          <a:xfrm>
            <a:off x="1773956" y="1815965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62" name="Google Shape;1362;p26"/>
          <p:cNvSpPr/>
          <p:nvPr/>
        </p:nvSpPr>
        <p:spPr>
          <a:xfrm>
            <a:off x="1774173" y="1849827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3" name="Google Shape;1363;p26"/>
          <p:cNvSpPr/>
          <p:nvPr/>
        </p:nvSpPr>
        <p:spPr>
          <a:xfrm flipH="1" rot="10800000">
            <a:off x="1958507" y="1849602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4" name="Google Shape;1364;p26"/>
          <p:cNvSpPr/>
          <p:nvPr/>
        </p:nvSpPr>
        <p:spPr>
          <a:xfrm>
            <a:off x="1283574" y="2089646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65" name="Google Shape;1365;p26"/>
          <p:cNvSpPr/>
          <p:nvPr/>
        </p:nvSpPr>
        <p:spPr>
          <a:xfrm>
            <a:off x="1283791" y="2123507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6" name="Google Shape;1366;p26"/>
          <p:cNvSpPr/>
          <p:nvPr/>
        </p:nvSpPr>
        <p:spPr>
          <a:xfrm flipH="1" rot="10800000">
            <a:off x="1468125" y="2123282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7" name="Google Shape;1367;p26"/>
          <p:cNvSpPr/>
          <p:nvPr/>
        </p:nvSpPr>
        <p:spPr>
          <a:xfrm>
            <a:off x="783286" y="2000477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68" name="Google Shape;1368;p26"/>
          <p:cNvSpPr/>
          <p:nvPr/>
        </p:nvSpPr>
        <p:spPr>
          <a:xfrm>
            <a:off x="783503" y="203433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9" name="Google Shape;1369;p26"/>
          <p:cNvSpPr/>
          <p:nvPr/>
        </p:nvSpPr>
        <p:spPr>
          <a:xfrm flipH="1" rot="10800000">
            <a:off x="967838" y="203411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0" name="Google Shape;1370;p26"/>
          <p:cNvSpPr/>
          <p:nvPr/>
        </p:nvSpPr>
        <p:spPr>
          <a:xfrm>
            <a:off x="296236" y="1906502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71" name="Google Shape;1371;p26"/>
          <p:cNvSpPr/>
          <p:nvPr/>
        </p:nvSpPr>
        <p:spPr>
          <a:xfrm>
            <a:off x="296453" y="194036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2" name="Google Shape;1372;p26"/>
          <p:cNvSpPr/>
          <p:nvPr/>
        </p:nvSpPr>
        <p:spPr>
          <a:xfrm flipH="1" rot="10800000">
            <a:off x="480788" y="194013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3" name="Google Shape;1373;p26"/>
          <p:cNvSpPr/>
          <p:nvPr/>
        </p:nvSpPr>
        <p:spPr>
          <a:xfrm>
            <a:off x="2270886" y="1907833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74" name="Google Shape;1374;p26"/>
          <p:cNvSpPr/>
          <p:nvPr/>
        </p:nvSpPr>
        <p:spPr>
          <a:xfrm>
            <a:off x="2271103" y="194169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5" name="Google Shape;1375;p26"/>
          <p:cNvSpPr/>
          <p:nvPr/>
        </p:nvSpPr>
        <p:spPr>
          <a:xfrm flipH="1" rot="10800000">
            <a:off x="2455438" y="1941470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6" name="Google Shape;1376;p26"/>
          <p:cNvSpPr/>
          <p:nvPr/>
        </p:nvSpPr>
        <p:spPr>
          <a:xfrm>
            <a:off x="299349" y="1728593"/>
            <a:ext cx="2338057" cy="425310"/>
          </a:xfrm>
          <a:prstGeom prst="flowChartDecision">
            <a:avLst/>
          </a:prstGeom>
          <a:solidFill>
            <a:srgbClr val="FFFFFF">
              <a:alpha val="80000"/>
            </a:srgbClr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77" name="Google Shape;1377;p26"/>
          <p:cNvSpPr/>
          <p:nvPr/>
        </p:nvSpPr>
        <p:spPr>
          <a:xfrm>
            <a:off x="300722" y="1652918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8" name="Google Shape;1378;p26"/>
          <p:cNvSpPr/>
          <p:nvPr/>
        </p:nvSpPr>
        <p:spPr>
          <a:xfrm>
            <a:off x="299349" y="1438425"/>
            <a:ext cx="2338057" cy="425310"/>
          </a:xfrm>
          <a:prstGeom prst="flowChartDecision">
            <a:avLst/>
          </a:pr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379" name="Google Shape;1379;p26"/>
          <p:cNvCxnSpPr/>
          <p:nvPr/>
        </p:nvCxnSpPr>
        <p:spPr>
          <a:xfrm flipH="1" rot="10800000">
            <a:off x="951303" y="1560665"/>
            <a:ext cx="1120800" cy="18900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80" name="Google Shape;1380;p26"/>
          <p:cNvSpPr/>
          <p:nvPr/>
        </p:nvSpPr>
        <p:spPr>
          <a:xfrm>
            <a:off x="781335" y="1708762"/>
            <a:ext cx="405913" cy="108362"/>
          </a:xfrm>
          <a:custGeom>
            <a:rect b="b" l="l" r="r" t="t"/>
            <a:pathLst>
              <a:path extrusionOk="0" h="5754" w="19905">
                <a:moveTo>
                  <a:pt x="0" y="1866"/>
                </a:moveTo>
                <a:lnTo>
                  <a:pt x="19905" y="0"/>
                </a:lnTo>
                <a:lnTo>
                  <a:pt x="19905" y="5754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1" name="Google Shape;1381;p26"/>
          <p:cNvSpPr/>
          <p:nvPr/>
        </p:nvSpPr>
        <p:spPr>
          <a:xfrm>
            <a:off x="1865131" y="1514759"/>
            <a:ext cx="447491" cy="80832"/>
          </a:xfrm>
          <a:custGeom>
            <a:rect b="b" l="l" r="r" t="t"/>
            <a:pathLst>
              <a:path extrusionOk="0" h="4354" w="24104">
                <a:moveTo>
                  <a:pt x="1089" y="0"/>
                </a:moveTo>
                <a:lnTo>
                  <a:pt x="0" y="4354"/>
                </a:lnTo>
                <a:lnTo>
                  <a:pt x="24104" y="4199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2" name="Google Shape;1382;p26"/>
          <p:cNvSpPr/>
          <p:nvPr/>
        </p:nvSpPr>
        <p:spPr>
          <a:xfrm>
            <a:off x="1376113" y="1650863"/>
            <a:ext cx="369100" cy="57675"/>
          </a:xfrm>
          <a:prstGeom prst="flowChartDecision">
            <a:avLst/>
          </a:prstGeom>
          <a:solidFill>
            <a:srgbClr val="A61C00"/>
          </a:solidFill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83" name="Google Shape;1383;p26"/>
          <p:cNvSpPr/>
          <p:nvPr/>
        </p:nvSpPr>
        <p:spPr>
          <a:xfrm flipH="1" rot="10800000">
            <a:off x="1468377" y="1651783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384" name="Google Shape;1384;p26"/>
          <p:cNvGrpSpPr/>
          <p:nvPr/>
        </p:nvGrpSpPr>
        <p:grpSpPr>
          <a:xfrm>
            <a:off x="2921336" y="1425468"/>
            <a:ext cx="2344301" cy="1084677"/>
            <a:chOff x="2921336" y="1314005"/>
            <a:chExt cx="2344301" cy="1084677"/>
          </a:xfrm>
        </p:grpSpPr>
        <p:sp>
          <p:nvSpPr>
            <p:cNvPr id="1385" name="Google Shape;1385;p26"/>
            <p:cNvSpPr txBox="1"/>
            <p:nvPr/>
          </p:nvSpPr>
          <p:spPr>
            <a:xfrm>
              <a:off x="3446517" y="2049182"/>
              <a:ext cx="1293900" cy="34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81150" lIns="81150" spcFirstLastPara="1" rIns="81150" wrap="square" tIns="811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42">
                  <a:solidFill>
                    <a:schemeClr val="dk2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polished faces</a:t>
              </a:r>
              <a:endParaRPr sz="1242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386" name="Google Shape;1386;p26"/>
            <p:cNvSpPr/>
            <p:nvPr/>
          </p:nvSpPr>
          <p:spPr>
            <a:xfrm>
              <a:off x="4093472" y="1314005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sp>
        <p:sp>
          <p:nvSpPr>
            <p:cNvPr id="1387" name="Google Shape;1387;p26"/>
            <p:cNvSpPr/>
            <p:nvPr/>
          </p:nvSpPr>
          <p:spPr>
            <a:xfrm flipH="1" rot="10800000">
              <a:off x="2924281" y="1316204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sp>
        <p:sp>
          <p:nvSpPr>
            <p:cNvPr id="1388" name="Google Shape;1388;p26"/>
            <p:cNvSpPr/>
            <p:nvPr/>
          </p:nvSpPr>
          <p:spPr>
            <a:xfrm>
              <a:off x="3898705" y="1608877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389" name="Google Shape;1389;p26"/>
            <p:cNvSpPr/>
            <p:nvPr/>
          </p:nvSpPr>
          <p:spPr>
            <a:xfrm>
              <a:off x="3898922" y="1642738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90" name="Google Shape;1390;p26"/>
            <p:cNvSpPr/>
            <p:nvPr/>
          </p:nvSpPr>
          <p:spPr>
            <a:xfrm flipH="1" rot="10800000">
              <a:off x="4083256" y="1642513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91" name="Google Shape;1391;p26"/>
            <p:cNvSpPr/>
            <p:nvPr/>
          </p:nvSpPr>
          <p:spPr>
            <a:xfrm>
              <a:off x="4399056" y="1695602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392" name="Google Shape;1392;p26"/>
            <p:cNvSpPr/>
            <p:nvPr/>
          </p:nvSpPr>
          <p:spPr>
            <a:xfrm>
              <a:off x="4399273" y="1729464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93" name="Google Shape;1393;p26"/>
            <p:cNvSpPr/>
            <p:nvPr/>
          </p:nvSpPr>
          <p:spPr>
            <a:xfrm flipH="1" rot="10800000">
              <a:off x="4583607" y="1729239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94" name="Google Shape;1394;p26"/>
            <p:cNvSpPr/>
            <p:nvPr/>
          </p:nvSpPr>
          <p:spPr>
            <a:xfrm>
              <a:off x="3908674" y="1969283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395" name="Google Shape;1395;p26"/>
            <p:cNvSpPr/>
            <p:nvPr/>
          </p:nvSpPr>
          <p:spPr>
            <a:xfrm>
              <a:off x="3908891" y="2003144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96" name="Google Shape;1396;p26"/>
            <p:cNvSpPr/>
            <p:nvPr/>
          </p:nvSpPr>
          <p:spPr>
            <a:xfrm flipH="1" rot="10800000">
              <a:off x="4093225" y="2002919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97" name="Google Shape;1397;p26"/>
            <p:cNvSpPr/>
            <p:nvPr/>
          </p:nvSpPr>
          <p:spPr>
            <a:xfrm>
              <a:off x="3408386" y="1880114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398" name="Google Shape;1398;p26"/>
            <p:cNvSpPr/>
            <p:nvPr/>
          </p:nvSpPr>
          <p:spPr>
            <a:xfrm>
              <a:off x="3408603" y="1913976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99" name="Google Shape;1399;p26"/>
            <p:cNvSpPr/>
            <p:nvPr/>
          </p:nvSpPr>
          <p:spPr>
            <a:xfrm flipH="1" rot="10800000">
              <a:off x="3592938" y="1913751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00" name="Google Shape;1400;p26"/>
            <p:cNvSpPr/>
            <p:nvPr/>
          </p:nvSpPr>
          <p:spPr>
            <a:xfrm>
              <a:off x="2921336" y="1786139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01" name="Google Shape;1401;p26"/>
            <p:cNvSpPr/>
            <p:nvPr/>
          </p:nvSpPr>
          <p:spPr>
            <a:xfrm>
              <a:off x="2921553" y="1820001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02" name="Google Shape;1402;p26"/>
            <p:cNvSpPr/>
            <p:nvPr/>
          </p:nvSpPr>
          <p:spPr>
            <a:xfrm flipH="1" rot="10800000">
              <a:off x="3105888" y="1819776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03" name="Google Shape;1403;p26"/>
            <p:cNvSpPr/>
            <p:nvPr/>
          </p:nvSpPr>
          <p:spPr>
            <a:xfrm>
              <a:off x="4895986" y="1787470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04" name="Google Shape;1404;p26"/>
            <p:cNvSpPr/>
            <p:nvPr/>
          </p:nvSpPr>
          <p:spPr>
            <a:xfrm>
              <a:off x="4896203" y="1821332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05" name="Google Shape;1405;p26"/>
            <p:cNvSpPr/>
            <p:nvPr/>
          </p:nvSpPr>
          <p:spPr>
            <a:xfrm flipH="1" rot="10800000">
              <a:off x="5080538" y="1821107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06" name="Google Shape;1406;p26"/>
            <p:cNvSpPr/>
            <p:nvPr/>
          </p:nvSpPr>
          <p:spPr>
            <a:xfrm>
              <a:off x="2924449" y="1608230"/>
              <a:ext cx="2338057" cy="425310"/>
            </a:xfrm>
            <a:prstGeom prst="flowChartDecision">
              <a:avLst/>
            </a:prstGeom>
            <a:solidFill>
              <a:srgbClr val="D9D9D9"/>
            </a:solidFill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07" name="Google Shape;1407;p26"/>
            <p:cNvSpPr/>
            <p:nvPr/>
          </p:nvSpPr>
          <p:spPr>
            <a:xfrm>
              <a:off x="2925822" y="1532555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08" name="Google Shape;1408;p26"/>
            <p:cNvSpPr/>
            <p:nvPr/>
          </p:nvSpPr>
          <p:spPr>
            <a:xfrm>
              <a:off x="2924449" y="1318062"/>
              <a:ext cx="2338057" cy="425310"/>
            </a:xfrm>
            <a:prstGeom prst="flowChartDecision">
              <a:avLst/>
            </a:prstGeom>
            <a:solidFill>
              <a:srgbClr val="EFEFEF"/>
            </a:solidFill>
            <a:ln cap="flat" cmpd="sng" w="127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1409" name="Google Shape;1409;p26"/>
            <p:cNvCxnSpPr/>
            <p:nvPr/>
          </p:nvCxnSpPr>
          <p:spPr>
            <a:xfrm flipH="1" rot="10800000">
              <a:off x="3576403" y="1440302"/>
              <a:ext cx="1120800" cy="189000"/>
            </a:xfrm>
            <a:prstGeom prst="straightConnector1">
              <a:avLst/>
            </a:pr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10" name="Google Shape;1410;p26"/>
            <p:cNvSpPr/>
            <p:nvPr/>
          </p:nvSpPr>
          <p:spPr>
            <a:xfrm>
              <a:off x="3406435" y="1588399"/>
              <a:ext cx="405913" cy="108362"/>
            </a:xfrm>
            <a:custGeom>
              <a:rect b="b" l="l" r="r" t="t"/>
              <a:pathLst>
                <a:path extrusionOk="0" h="5754" w="19905">
                  <a:moveTo>
                    <a:pt x="0" y="1866"/>
                  </a:moveTo>
                  <a:lnTo>
                    <a:pt x="19905" y="0"/>
                  </a:lnTo>
                  <a:lnTo>
                    <a:pt x="19905" y="5754"/>
                  </a:lnTo>
                  <a:close/>
                </a:path>
              </a:pathLst>
            </a:custGeom>
            <a:solidFill>
              <a:schemeClr val="dk2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11" name="Google Shape;1411;p26"/>
            <p:cNvSpPr/>
            <p:nvPr/>
          </p:nvSpPr>
          <p:spPr>
            <a:xfrm>
              <a:off x="4490231" y="1394397"/>
              <a:ext cx="447491" cy="80832"/>
            </a:xfrm>
            <a:custGeom>
              <a:rect b="b" l="l" r="r" t="t"/>
              <a:pathLst>
                <a:path extrusionOk="0" h="4354" w="24104">
                  <a:moveTo>
                    <a:pt x="1089" y="0"/>
                  </a:moveTo>
                  <a:lnTo>
                    <a:pt x="0" y="4354"/>
                  </a:lnTo>
                  <a:lnTo>
                    <a:pt x="24104" y="4199"/>
                  </a:lnTo>
                  <a:close/>
                </a:path>
              </a:pathLst>
            </a:custGeom>
            <a:solidFill>
              <a:schemeClr val="dk2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12" name="Google Shape;1412;p26"/>
            <p:cNvSpPr/>
            <p:nvPr/>
          </p:nvSpPr>
          <p:spPr>
            <a:xfrm>
              <a:off x="4001213" y="1530500"/>
              <a:ext cx="369100" cy="57675"/>
            </a:xfrm>
            <a:prstGeom prst="flowChartDecision">
              <a:avLst/>
            </a:prstGeom>
            <a:solidFill>
              <a:srgbClr val="A61C00"/>
            </a:solidFill>
            <a:ln cap="flat" cmpd="sng" w="127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13" name="Google Shape;1413;p26"/>
            <p:cNvSpPr/>
            <p:nvPr/>
          </p:nvSpPr>
          <p:spPr>
            <a:xfrm flipH="1" rot="10800000">
              <a:off x="4093477" y="1531420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1414" name="Google Shape;1414;p26"/>
          <p:cNvGrpSpPr/>
          <p:nvPr/>
        </p:nvGrpSpPr>
        <p:grpSpPr>
          <a:xfrm>
            <a:off x="5566999" y="1425468"/>
            <a:ext cx="2344301" cy="1089095"/>
            <a:chOff x="5566999" y="1314005"/>
            <a:chExt cx="2344301" cy="1089095"/>
          </a:xfrm>
        </p:grpSpPr>
        <p:sp>
          <p:nvSpPr>
            <p:cNvPr id="1415" name="Google Shape;1415;p26"/>
            <p:cNvSpPr txBox="1"/>
            <p:nvPr/>
          </p:nvSpPr>
          <p:spPr>
            <a:xfrm>
              <a:off x="5685137" y="2053600"/>
              <a:ext cx="2107500" cy="34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81150" lIns="81150" spcFirstLastPara="1" rIns="81150" wrap="square" tIns="811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42">
                  <a:solidFill>
                    <a:schemeClr val="dk2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polished faces + feedline</a:t>
              </a:r>
              <a:endParaRPr sz="1242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16" name="Google Shape;1416;p26"/>
            <p:cNvSpPr/>
            <p:nvPr/>
          </p:nvSpPr>
          <p:spPr>
            <a:xfrm>
              <a:off x="6739135" y="1314005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sp>
        <p:sp>
          <p:nvSpPr>
            <p:cNvPr id="1417" name="Google Shape;1417;p26"/>
            <p:cNvSpPr/>
            <p:nvPr/>
          </p:nvSpPr>
          <p:spPr>
            <a:xfrm flipH="1" rot="10800000">
              <a:off x="5569944" y="1316204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sp>
        <p:sp>
          <p:nvSpPr>
            <p:cNvPr id="1418" name="Google Shape;1418;p26"/>
            <p:cNvSpPr/>
            <p:nvPr/>
          </p:nvSpPr>
          <p:spPr>
            <a:xfrm>
              <a:off x="6544367" y="1608877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19" name="Google Shape;1419;p26"/>
            <p:cNvSpPr/>
            <p:nvPr/>
          </p:nvSpPr>
          <p:spPr>
            <a:xfrm>
              <a:off x="6544584" y="1642738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20" name="Google Shape;1420;p26"/>
            <p:cNvSpPr/>
            <p:nvPr/>
          </p:nvSpPr>
          <p:spPr>
            <a:xfrm flipH="1" rot="10800000">
              <a:off x="6728919" y="1642513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21" name="Google Shape;1421;p26"/>
            <p:cNvSpPr/>
            <p:nvPr/>
          </p:nvSpPr>
          <p:spPr>
            <a:xfrm>
              <a:off x="7044718" y="1695602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22" name="Google Shape;1422;p26"/>
            <p:cNvSpPr/>
            <p:nvPr/>
          </p:nvSpPr>
          <p:spPr>
            <a:xfrm>
              <a:off x="7044935" y="1729464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23" name="Google Shape;1423;p26"/>
            <p:cNvSpPr/>
            <p:nvPr/>
          </p:nvSpPr>
          <p:spPr>
            <a:xfrm flipH="1" rot="10800000">
              <a:off x="7229270" y="1729239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24" name="Google Shape;1424;p26"/>
            <p:cNvSpPr/>
            <p:nvPr/>
          </p:nvSpPr>
          <p:spPr>
            <a:xfrm>
              <a:off x="6554336" y="1969283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25" name="Google Shape;1425;p26"/>
            <p:cNvSpPr/>
            <p:nvPr/>
          </p:nvSpPr>
          <p:spPr>
            <a:xfrm>
              <a:off x="6554553" y="2003144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26" name="Google Shape;1426;p26"/>
            <p:cNvSpPr/>
            <p:nvPr/>
          </p:nvSpPr>
          <p:spPr>
            <a:xfrm flipH="1" rot="10800000">
              <a:off x="6738888" y="2002919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27" name="Google Shape;1427;p26"/>
            <p:cNvSpPr/>
            <p:nvPr/>
          </p:nvSpPr>
          <p:spPr>
            <a:xfrm>
              <a:off x="6054049" y="1880114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28" name="Google Shape;1428;p26"/>
            <p:cNvSpPr/>
            <p:nvPr/>
          </p:nvSpPr>
          <p:spPr>
            <a:xfrm>
              <a:off x="6054266" y="1913976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29" name="Google Shape;1429;p26"/>
            <p:cNvSpPr/>
            <p:nvPr/>
          </p:nvSpPr>
          <p:spPr>
            <a:xfrm flipH="1" rot="10800000">
              <a:off x="6238600" y="1913751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30" name="Google Shape;1430;p26"/>
            <p:cNvSpPr/>
            <p:nvPr/>
          </p:nvSpPr>
          <p:spPr>
            <a:xfrm>
              <a:off x="5566999" y="1786139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31" name="Google Shape;1431;p26"/>
            <p:cNvSpPr/>
            <p:nvPr/>
          </p:nvSpPr>
          <p:spPr>
            <a:xfrm>
              <a:off x="5567216" y="1820001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32" name="Google Shape;1432;p26"/>
            <p:cNvSpPr/>
            <p:nvPr/>
          </p:nvSpPr>
          <p:spPr>
            <a:xfrm flipH="1" rot="10800000">
              <a:off x="5751550" y="1819776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33" name="Google Shape;1433;p26"/>
            <p:cNvSpPr/>
            <p:nvPr/>
          </p:nvSpPr>
          <p:spPr>
            <a:xfrm>
              <a:off x="7541649" y="1787470"/>
              <a:ext cx="369103" cy="67142"/>
            </a:xfrm>
            <a:prstGeom prst="flowChartDecision">
              <a:avLst/>
            </a:prstGeom>
            <a:noFill/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34" name="Google Shape;1434;p26"/>
            <p:cNvSpPr/>
            <p:nvPr/>
          </p:nvSpPr>
          <p:spPr>
            <a:xfrm>
              <a:off x="7541866" y="1821332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35" name="Google Shape;1435;p26"/>
            <p:cNvSpPr/>
            <p:nvPr/>
          </p:nvSpPr>
          <p:spPr>
            <a:xfrm flipH="1" rot="10800000">
              <a:off x="7726200" y="1821107"/>
              <a:ext cx="185099" cy="79210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36" name="Google Shape;1436;p26"/>
            <p:cNvSpPr/>
            <p:nvPr/>
          </p:nvSpPr>
          <p:spPr>
            <a:xfrm>
              <a:off x="5570111" y="1608230"/>
              <a:ext cx="2338057" cy="425310"/>
            </a:xfrm>
            <a:prstGeom prst="flowChartDecision">
              <a:avLst/>
            </a:prstGeom>
            <a:solidFill>
              <a:srgbClr val="D9D9D9"/>
            </a:solidFill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37" name="Google Shape;1437;p26"/>
            <p:cNvSpPr/>
            <p:nvPr/>
          </p:nvSpPr>
          <p:spPr>
            <a:xfrm>
              <a:off x="5571485" y="1532555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38" name="Google Shape;1438;p26"/>
            <p:cNvSpPr/>
            <p:nvPr/>
          </p:nvSpPr>
          <p:spPr>
            <a:xfrm>
              <a:off x="5570111" y="1318062"/>
              <a:ext cx="2338057" cy="425310"/>
            </a:xfrm>
            <a:prstGeom prst="flowChartDecision">
              <a:avLst/>
            </a:prstGeom>
            <a:solidFill>
              <a:srgbClr val="EFEFEF"/>
            </a:solidFill>
            <a:ln cap="flat" cmpd="sng" w="127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1439" name="Google Shape;1439;p26"/>
            <p:cNvCxnSpPr/>
            <p:nvPr/>
          </p:nvCxnSpPr>
          <p:spPr>
            <a:xfrm flipH="1" rot="10800000">
              <a:off x="6222065" y="1440302"/>
              <a:ext cx="1120800" cy="189000"/>
            </a:xfrm>
            <a:prstGeom prst="straightConnector1">
              <a:avLst/>
            </a:prstGeom>
            <a:noFill/>
            <a:ln cap="flat" cmpd="sng" w="127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40" name="Google Shape;1440;p26"/>
            <p:cNvSpPr/>
            <p:nvPr/>
          </p:nvSpPr>
          <p:spPr>
            <a:xfrm>
              <a:off x="6052097" y="1588399"/>
              <a:ext cx="405913" cy="108362"/>
            </a:xfrm>
            <a:custGeom>
              <a:rect b="b" l="l" r="r" t="t"/>
              <a:pathLst>
                <a:path extrusionOk="0" h="5754" w="19905">
                  <a:moveTo>
                    <a:pt x="0" y="1866"/>
                  </a:moveTo>
                  <a:lnTo>
                    <a:pt x="19905" y="0"/>
                  </a:lnTo>
                  <a:lnTo>
                    <a:pt x="19905" y="5754"/>
                  </a:lnTo>
                  <a:close/>
                </a:path>
              </a:pathLst>
            </a:custGeom>
            <a:solidFill>
              <a:srgbClr val="1155CC"/>
            </a:solidFill>
            <a:ln cap="flat" cmpd="sng" w="127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41" name="Google Shape;1441;p26"/>
            <p:cNvSpPr/>
            <p:nvPr/>
          </p:nvSpPr>
          <p:spPr>
            <a:xfrm>
              <a:off x="7135893" y="1394397"/>
              <a:ext cx="447491" cy="80832"/>
            </a:xfrm>
            <a:custGeom>
              <a:rect b="b" l="l" r="r" t="t"/>
              <a:pathLst>
                <a:path extrusionOk="0" h="4354" w="24104">
                  <a:moveTo>
                    <a:pt x="1089" y="0"/>
                  </a:moveTo>
                  <a:lnTo>
                    <a:pt x="0" y="4354"/>
                  </a:lnTo>
                  <a:lnTo>
                    <a:pt x="24104" y="4199"/>
                  </a:lnTo>
                  <a:close/>
                </a:path>
              </a:pathLst>
            </a:custGeom>
            <a:solidFill>
              <a:srgbClr val="1155CC"/>
            </a:solidFill>
            <a:ln cap="flat" cmpd="sng" w="127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42" name="Google Shape;1442;p26"/>
            <p:cNvSpPr/>
            <p:nvPr/>
          </p:nvSpPr>
          <p:spPr>
            <a:xfrm>
              <a:off x="6646875" y="1530500"/>
              <a:ext cx="369100" cy="57675"/>
            </a:xfrm>
            <a:prstGeom prst="flowChartDecision">
              <a:avLst/>
            </a:prstGeom>
            <a:solidFill>
              <a:srgbClr val="A61C00"/>
            </a:solidFill>
            <a:ln cap="flat" cmpd="sng" w="12700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443" name="Google Shape;1443;p26"/>
            <p:cNvSpPr/>
            <p:nvPr/>
          </p:nvSpPr>
          <p:spPr>
            <a:xfrm flipH="1" rot="10800000">
              <a:off x="6739140" y="1531420"/>
              <a:ext cx="1171823" cy="501459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pic>
        <p:nvPicPr>
          <p:cNvPr id="1444" name="Google Shape;144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7766" y="2574737"/>
            <a:ext cx="3855529" cy="1976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5" name="Google Shape;1445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5872" y="2574741"/>
            <a:ext cx="3855529" cy="1976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0" name="Google Shape;145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" y="1655601"/>
            <a:ext cx="5021875" cy="252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1" name="Google Shape;145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Phonon Loss vs. Position Dependence </a:t>
            </a:r>
            <a:endParaRPr/>
          </a:p>
        </p:txBody>
      </p:sp>
      <p:sp>
        <p:nvSpPr>
          <p:cNvPr id="1452" name="Google Shape;145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53" name="Google Shape;145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6275" y="1655608"/>
            <a:ext cx="5116175" cy="2528097"/>
          </a:xfrm>
          <a:prstGeom prst="rect">
            <a:avLst/>
          </a:prstGeom>
          <a:noFill/>
          <a:ln>
            <a:noFill/>
          </a:ln>
        </p:spPr>
      </p:pic>
      <p:sp>
        <p:nvSpPr>
          <p:cNvPr id="1454" name="Google Shape;1454;p27"/>
          <p:cNvSpPr txBox="1"/>
          <p:nvPr/>
        </p:nvSpPr>
        <p:spPr>
          <a:xfrm>
            <a:off x="4293175" y="1655600"/>
            <a:ext cx="17028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A9999"/>
                </a:solidFill>
                <a:latin typeface="Roboto Mono"/>
                <a:ea typeface="Roboto Mono"/>
                <a:cs typeface="Roboto Mono"/>
                <a:sym typeface="Roboto Mono"/>
              </a:rPr>
              <a:t>PRELIMINARY</a:t>
            </a:r>
            <a:endParaRPr b="1" sz="1800">
              <a:solidFill>
                <a:srgbClr val="EA99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55" name="Google Shape;1455;p27"/>
          <p:cNvSpPr txBox="1"/>
          <p:nvPr/>
        </p:nvSpPr>
        <p:spPr>
          <a:xfrm>
            <a:off x="311700" y="1017725"/>
            <a:ext cx="8520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Physical loss mechanisms give rise to the position dependence in </a:t>
            </a: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𝟄 by changing the total amount of “long-lived” phonons.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6" name="Google Shape;1456;p27"/>
          <p:cNvSpPr txBox="1"/>
          <p:nvPr/>
        </p:nvSpPr>
        <p:spPr>
          <a:xfrm>
            <a:off x="935825" y="1655600"/>
            <a:ext cx="17028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A9999"/>
                </a:solidFill>
                <a:latin typeface="Roboto Mono"/>
                <a:ea typeface="Roboto Mono"/>
                <a:cs typeface="Roboto Mono"/>
                <a:sym typeface="Roboto Mono"/>
              </a:rPr>
              <a:t>PRELIMINARY</a:t>
            </a:r>
            <a:endParaRPr b="1" sz="1800">
              <a:solidFill>
                <a:srgbClr val="EA99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57" name="Google Shape;1457;p27"/>
          <p:cNvSpPr txBox="1"/>
          <p:nvPr/>
        </p:nvSpPr>
        <p:spPr>
          <a:xfrm>
            <a:off x="763775" y="4328725"/>
            <a:ext cx="2046900" cy="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“lossy”</a:t>
            </a:r>
            <a:endParaRPr sz="1800"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1458" name="Google Shape;1458;p27"/>
          <p:cNvSpPr txBox="1"/>
          <p:nvPr/>
        </p:nvSpPr>
        <p:spPr>
          <a:xfrm>
            <a:off x="4121125" y="4328725"/>
            <a:ext cx="2046900" cy="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“lossless”</a:t>
            </a:r>
            <a:endParaRPr sz="1800"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2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Phonon </a:t>
            </a:r>
            <a:r>
              <a:rPr lang="en"/>
              <a:t>Loss vs. Detector Response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4" name="Google Shape;146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65" name="Google Shape;1465;p28"/>
          <p:cNvSpPr txBox="1"/>
          <p:nvPr/>
        </p:nvSpPr>
        <p:spPr>
          <a:xfrm>
            <a:off x="311700" y="1017725"/>
            <a:ext cx="8520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Tracking the number of phonon reflections provides an intuitional proxy for the two-component model of KIPM detector response.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6" name="Google Shape;1466;p28"/>
          <p:cNvSpPr/>
          <p:nvPr/>
        </p:nvSpPr>
        <p:spPr>
          <a:xfrm>
            <a:off x="5021775" y="1904250"/>
            <a:ext cx="55200" cy="3108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62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9700" lIns="59700" spcFirstLastPara="1" rIns="59700" wrap="square" tIns="59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1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467" name="Google Shape;1467;p28"/>
          <p:cNvSpPr/>
          <p:nvPr/>
        </p:nvSpPr>
        <p:spPr>
          <a:xfrm>
            <a:off x="5021775" y="2239250"/>
            <a:ext cx="55200" cy="3108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62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9700" lIns="59700" spcFirstLastPara="1" rIns="59700" wrap="square" tIns="59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1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468" name="Google Shape;1468;p28"/>
          <p:cNvSpPr txBox="1"/>
          <p:nvPr/>
        </p:nvSpPr>
        <p:spPr>
          <a:xfrm>
            <a:off x="5129786" y="1936212"/>
            <a:ext cx="5634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9700" lIns="59700" spcFirstLastPara="1" rIns="59700" wrap="square" tIns="59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14">
                <a:solidFill>
                  <a:srgbClr val="4A86E8"/>
                </a:solidFill>
                <a:latin typeface="Roboto Light"/>
                <a:ea typeface="Roboto Light"/>
                <a:cs typeface="Roboto Light"/>
                <a:sym typeface="Roboto Light"/>
              </a:rPr>
              <a:t>prompt</a:t>
            </a:r>
            <a:endParaRPr sz="914">
              <a:solidFill>
                <a:srgbClr val="4A86E8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469" name="Google Shape;1469;p28"/>
          <p:cNvSpPr txBox="1"/>
          <p:nvPr/>
        </p:nvSpPr>
        <p:spPr>
          <a:xfrm>
            <a:off x="5129775" y="2282903"/>
            <a:ext cx="563400" cy="2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9700" lIns="59700" spcFirstLastPara="1" rIns="59700" wrap="square" tIns="59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14">
                <a:solidFill>
                  <a:srgbClr val="FF9900"/>
                </a:solidFill>
                <a:latin typeface="Roboto Light"/>
                <a:ea typeface="Roboto Light"/>
                <a:cs typeface="Roboto Light"/>
                <a:sym typeface="Roboto Light"/>
              </a:rPr>
              <a:t>delayed</a:t>
            </a:r>
            <a:endParaRPr sz="914">
              <a:solidFill>
                <a:srgbClr val="FF99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1470" name="Google Shape;147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" y="1655601"/>
            <a:ext cx="5021875" cy="252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1" name="Google Shape;1471;p28"/>
          <p:cNvSpPr txBox="1"/>
          <p:nvPr/>
        </p:nvSpPr>
        <p:spPr>
          <a:xfrm>
            <a:off x="935825" y="1655600"/>
            <a:ext cx="17028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A9999"/>
                </a:solidFill>
                <a:latin typeface="Roboto Mono"/>
                <a:ea typeface="Roboto Mono"/>
                <a:cs typeface="Roboto Mono"/>
                <a:sym typeface="Roboto Mono"/>
              </a:rPr>
              <a:t>PRELIMINARY</a:t>
            </a:r>
            <a:endParaRPr b="1" sz="1800">
              <a:solidFill>
                <a:srgbClr val="EA99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72" name="Google Shape;1472;p28"/>
          <p:cNvSpPr txBox="1"/>
          <p:nvPr/>
        </p:nvSpPr>
        <p:spPr>
          <a:xfrm>
            <a:off x="6444538" y="1797738"/>
            <a:ext cx="17028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A9999"/>
                </a:solidFill>
                <a:latin typeface="Roboto Mono"/>
                <a:ea typeface="Roboto Mono"/>
                <a:cs typeface="Roboto Mono"/>
                <a:sym typeface="Roboto Mono"/>
              </a:rPr>
              <a:t>PRELIMINARY</a:t>
            </a:r>
            <a:endParaRPr b="1" sz="1800">
              <a:solidFill>
                <a:srgbClr val="EA99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473" name="Google Shape;147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4013" y="1722554"/>
            <a:ext cx="3450824" cy="1698384"/>
          </a:xfrm>
          <a:prstGeom prst="rect">
            <a:avLst/>
          </a:prstGeom>
          <a:noFill/>
          <a:ln>
            <a:noFill/>
          </a:ln>
        </p:spPr>
      </p:pic>
      <p:sp>
        <p:nvSpPr>
          <p:cNvPr id="1474" name="Google Shape;1474;p28"/>
          <p:cNvSpPr txBox="1"/>
          <p:nvPr/>
        </p:nvSpPr>
        <p:spPr>
          <a:xfrm>
            <a:off x="6488025" y="1797750"/>
            <a:ext cx="17028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A9999"/>
                </a:solidFill>
                <a:latin typeface="Roboto Mono"/>
                <a:ea typeface="Roboto Mono"/>
                <a:cs typeface="Roboto Mono"/>
                <a:sym typeface="Roboto Mono"/>
              </a:rPr>
              <a:t>PRELIMINARY</a:t>
            </a:r>
            <a:endParaRPr b="1" sz="1800">
              <a:solidFill>
                <a:srgbClr val="EA999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8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" name="Google Shape;1479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1480" name="Google Shape;148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1" name="Google Shape;1481;p29"/>
          <p:cNvSpPr txBox="1"/>
          <p:nvPr/>
        </p:nvSpPr>
        <p:spPr>
          <a:xfrm>
            <a:off x="396500" y="1152550"/>
            <a:ext cx="4842300" cy="3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-"/>
            </a:pP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Our data suggests that thermal mounts and “dead metal” are not dominant sources of phonon loss</a:t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-"/>
            </a:pP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The problems of low phonon collection efficiency and high position dependence persist!</a:t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-"/>
            </a:pP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We have demonstrated </a:t>
            </a: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simulation </a:t>
            </a: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models using several alternative loss mechanisms which can all qualitatively reconstruct the data</a:t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-"/>
            </a:pP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E</a:t>
            </a: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xplanatory, but not prescriptive!</a:t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Light"/>
              <a:buChar char="-"/>
            </a:pP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By tracking the energy, position, and number of reflections of phonons in simulation, we gain intuition into the relationship between loss mechanisms and position-dependent phonon collection</a:t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 preparation: 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Spatial Phonon Responsitivity of a KIPM Detector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Z. J. Smith, S. Q. Dang </a:t>
            </a:r>
            <a:r>
              <a:rPr b="1" i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et al.</a:t>
            </a:r>
            <a:endParaRPr b="1" i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82" name="Google Shape;148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0250" y="1221413"/>
            <a:ext cx="3600901" cy="270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6" name="Shape 1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7" name="Google Shape;148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KIPM Detector Consortium</a:t>
            </a:r>
            <a:endParaRPr/>
          </a:p>
        </p:txBody>
      </p:sp>
      <p:sp>
        <p:nvSpPr>
          <p:cNvPr id="1488" name="Google Shape;148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9" name="Google Shape;1489;p30"/>
          <p:cNvSpPr/>
          <p:nvPr/>
        </p:nvSpPr>
        <p:spPr>
          <a:xfrm>
            <a:off x="3048950" y="1134463"/>
            <a:ext cx="3999900" cy="725100"/>
          </a:xfrm>
          <a:prstGeom prst="rect">
            <a:avLst/>
          </a:prstGeom>
          <a:solidFill>
            <a:srgbClr val="F4CCCC"/>
          </a:solidFill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RDC 7 Low-Background Detectors</a:t>
            </a:r>
            <a:endParaRPr b="1"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10/8, 2:40 - 3:00 pm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Dylan J. Temples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FNAL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The KIPM Detector Consortium</a:t>
            </a:r>
            <a:endParaRPr i="1" sz="1100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490" name="Google Shape;1490;p30"/>
          <p:cNvSpPr/>
          <p:nvPr/>
        </p:nvSpPr>
        <p:spPr>
          <a:xfrm>
            <a:off x="3048950" y="2883288"/>
            <a:ext cx="3999900" cy="919800"/>
          </a:xfrm>
          <a:prstGeom prst="rect">
            <a:avLst/>
          </a:prstGeom>
          <a:solidFill>
            <a:srgbClr val="F4CCCC"/>
          </a:solidFill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Roboto"/>
                <a:ea typeface="Roboto"/>
                <a:cs typeface="Roboto"/>
                <a:sym typeface="Roboto"/>
              </a:rPr>
              <a:t>RDC 8 Quantum &amp; Superconducting Sensors</a:t>
            </a:r>
            <a:endParaRPr b="1"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10/7, 3:15-3:20 pm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Xinran Li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LBL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latin typeface="Roboto Light"/>
                <a:ea typeface="Roboto Light"/>
                <a:cs typeface="Roboto Light"/>
                <a:sym typeface="Roboto Light"/>
              </a:rPr>
              <a:t>Phonon sensitive kinetic inductance device with low-Tc hafnium for light dark matter search</a:t>
            </a:r>
            <a:endParaRPr i="1" sz="1100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491" name="Google Shape;1491;p30"/>
          <p:cNvSpPr/>
          <p:nvPr/>
        </p:nvSpPr>
        <p:spPr>
          <a:xfrm>
            <a:off x="3048950" y="1918638"/>
            <a:ext cx="3999900" cy="919800"/>
          </a:xfrm>
          <a:prstGeom prst="rect">
            <a:avLst/>
          </a:prstGeom>
          <a:solidFill>
            <a:srgbClr val="F4CCCC"/>
          </a:solidFill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RDC 8 Quantum &amp; Superconducting Sensors</a:t>
            </a:r>
            <a:endParaRPr b="1"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10/7, 2:50-3:05 pm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Junwen Xiong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Caltech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100">
                <a:latin typeface="Roboto Light"/>
                <a:ea typeface="Roboto Light"/>
                <a:cs typeface="Roboto Light"/>
                <a:sym typeface="Roboto Light"/>
              </a:rPr>
              <a:t>Toward a meV Kinetic Inductance Phonon-Mediated (KIPM) detector for low mass dark matter searches</a:t>
            </a:r>
            <a:endParaRPr i="1" sz="1100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492" name="Google Shape;1492;p30"/>
          <p:cNvSpPr/>
          <p:nvPr/>
        </p:nvSpPr>
        <p:spPr>
          <a:xfrm>
            <a:off x="3048950" y="3847938"/>
            <a:ext cx="3999900" cy="919800"/>
          </a:xfrm>
          <a:prstGeom prst="rect">
            <a:avLst/>
          </a:prstGeom>
          <a:solidFill>
            <a:srgbClr val="F4CCCC"/>
          </a:solidFill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Roboto"/>
                <a:ea typeface="Roboto"/>
                <a:cs typeface="Roboto"/>
                <a:sym typeface="Roboto"/>
              </a:rPr>
              <a:t>RDC 8 Quantum &amp; Superconducting Sensors</a:t>
            </a:r>
            <a:endParaRPr b="1"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10/7, 3:30-3:45 pm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Kungang Li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LBL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Enhanced Phonon Collection Efficiency in Aluminum MKIDs with Phonon Reflective Coating</a:t>
            </a:r>
            <a:endParaRPr i="1" sz="1000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1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1493" name="Google Shape;149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40625"/>
            <a:ext cx="2541668" cy="3820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7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8" name="Google Shape;149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8369" y="2821372"/>
            <a:ext cx="1935776" cy="1939058"/>
          </a:xfrm>
          <a:prstGeom prst="rect">
            <a:avLst/>
          </a:prstGeom>
          <a:noFill/>
          <a:ln>
            <a:noFill/>
          </a:ln>
        </p:spPr>
      </p:pic>
      <p:sp>
        <p:nvSpPr>
          <p:cNvPr id="1499" name="Google Shape;1499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G4CMP Consortium</a:t>
            </a:r>
            <a:endParaRPr/>
          </a:p>
        </p:txBody>
      </p:sp>
      <p:sp>
        <p:nvSpPr>
          <p:cNvPr id="1500" name="Google Shape;1500;p31"/>
          <p:cNvSpPr txBox="1"/>
          <p:nvPr>
            <p:ph idx="12" type="sldNum"/>
          </p:nvPr>
        </p:nvSpPr>
        <p:spPr>
          <a:xfrm>
            <a:off x="7908385" y="4588978"/>
            <a:ext cx="470700" cy="337500"/>
          </a:xfrm>
          <a:prstGeom prst="rect">
            <a:avLst/>
          </a:prstGeom>
        </p:spPr>
        <p:txBody>
          <a:bodyPr anchorCtr="0" anchor="ctr" bIns="78400" lIns="78400" spcFirstLastPara="1" rIns="78400" wrap="square" tIns="784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57"/>
              <a:t>‹#›</a:t>
            </a:fld>
            <a:endParaRPr sz="857"/>
          </a:p>
        </p:txBody>
      </p:sp>
      <p:sp>
        <p:nvSpPr>
          <p:cNvPr id="1501" name="Google Shape;1501;p31"/>
          <p:cNvSpPr txBox="1"/>
          <p:nvPr/>
        </p:nvSpPr>
        <p:spPr>
          <a:xfrm>
            <a:off x="764926" y="1149922"/>
            <a:ext cx="3737400" cy="3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78400" lIns="78400" spcFirstLastPara="1" rIns="78400" wrap="square" tIns="784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Developer group for modeling low-energy physics processes in cryogenic devices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2302" lvl="0" marL="392116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1"/>
              <a:buFont typeface="Roboto"/>
              <a:buChar char="-"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Started mid-2024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2302" lvl="0" marL="392116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1"/>
              <a:buFont typeface="Roboto"/>
              <a:buChar char="-"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Members from &gt;31 institutions participating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2302" lvl="0" marL="392116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1"/>
              <a:buFont typeface="Roboto"/>
              <a:buChar char="-"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Contact info: </a:t>
            </a:r>
            <a:r>
              <a:rPr lang="en" sz="1200" u="sng">
                <a:solidFill>
                  <a:srgbClr val="0097A7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linehan3@fnal.gov</a:t>
            </a: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" sz="1200" u="sng">
                <a:solidFill>
                  <a:srgbClr val="0097A7"/>
                </a:solid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kelsey@slac.stanford.edu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2302" lvl="0" marL="392116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1"/>
              <a:buFont typeface="Roboto"/>
              <a:buChar char="-"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Biweekly coordination/technical meetings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2302" lvl="0" marL="392116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1"/>
              <a:buFont typeface="Roboto"/>
              <a:buChar char="-"/>
            </a:pPr>
            <a:r>
              <a:rPr b="1"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Join us!</a:t>
            </a:r>
            <a:endParaRPr b="1"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502" name="Google Shape;1502;p31"/>
          <p:cNvGrpSpPr/>
          <p:nvPr/>
        </p:nvGrpSpPr>
        <p:grpSpPr>
          <a:xfrm>
            <a:off x="4576880" y="1020751"/>
            <a:ext cx="3737558" cy="3519775"/>
            <a:chOff x="4442625" y="304464"/>
            <a:chExt cx="4566351" cy="4300275"/>
          </a:xfrm>
        </p:grpSpPr>
        <p:pic>
          <p:nvPicPr>
            <p:cNvPr id="1503" name="Google Shape;1503;p3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880904" y="304464"/>
              <a:ext cx="2128070" cy="21414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4" name="Google Shape;1504;p3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442625" y="320139"/>
              <a:ext cx="2344801" cy="2110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5" name="Google Shape;1505;p3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6880900" y="2502300"/>
              <a:ext cx="2128075" cy="21024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06" name="Google Shape;1506;p31"/>
          <p:cNvSpPr txBox="1"/>
          <p:nvPr/>
        </p:nvSpPr>
        <p:spPr>
          <a:xfrm>
            <a:off x="4617478" y="807785"/>
            <a:ext cx="1812900" cy="303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78400" lIns="78400" spcFirstLastPara="1" rIns="78400" wrap="square" tIns="784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43">
                <a:solidFill>
                  <a:srgbClr val="595959"/>
                </a:solidFill>
              </a:rPr>
              <a:t>Charge/Phonon Transport</a:t>
            </a:r>
            <a:endParaRPr sz="943">
              <a:solidFill>
                <a:srgbClr val="595959"/>
              </a:solidFill>
            </a:endParaRPr>
          </a:p>
        </p:txBody>
      </p:sp>
      <p:sp>
        <p:nvSpPr>
          <p:cNvPr id="1507" name="Google Shape;1507;p31"/>
          <p:cNvSpPr txBox="1"/>
          <p:nvPr/>
        </p:nvSpPr>
        <p:spPr>
          <a:xfrm>
            <a:off x="6737797" y="801224"/>
            <a:ext cx="1428300" cy="316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78400" lIns="78400" spcFirstLastPara="1" rIns="78400" wrap="square" tIns="784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29">
                <a:solidFill>
                  <a:srgbClr val="595959"/>
                </a:solidFill>
              </a:rPr>
              <a:t>Radiation Impacts</a:t>
            </a:r>
            <a:endParaRPr sz="1029">
              <a:solidFill>
                <a:srgbClr val="595959"/>
              </a:solidFill>
            </a:endParaRPr>
          </a:p>
        </p:txBody>
      </p:sp>
      <p:sp>
        <p:nvSpPr>
          <p:cNvPr id="1508" name="Google Shape;1508;p31"/>
          <p:cNvSpPr txBox="1"/>
          <p:nvPr/>
        </p:nvSpPr>
        <p:spPr>
          <a:xfrm>
            <a:off x="4603070" y="4425453"/>
            <a:ext cx="1868100" cy="448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78400" lIns="78400" spcFirstLastPara="1" rIns="78400" wrap="square" tIns="784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43">
                <a:solidFill>
                  <a:srgbClr val="595959"/>
                </a:solidFill>
              </a:rPr>
              <a:t>Coming very soon: quasiparticle diffusion</a:t>
            </a:r>
            <a:endParaRPr sz="943">
              <a:solidFill>
                <a:srgbClr val="595959"/>
              </a:solidFill>
            </a:endParaRPr>
          </a:p>
        </p:txBody>
      </p:sp>
      <p:sp>
        <p:nvSpPr>
          <p:cNvPr id="1509" name="Google Shape;1509;p31"/>
          <p:cNvSpPr txBox="1"/>
          <p:nvPr/>
        </p:nvSpPr>
        <p:spPr>
          <a:xfrm>
            <a:off x="6545469" y="4549748"/>
            <a:ext cx="1812900" cy="303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78400" lIns="78400" spcFirstLastPara="1" rIns="78400" wrap="square" tIns="784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43">
                <a:solidFill>
                  <a:srgbClr val="595959"/>
                </a:solidFill>
              </a:rPr>
              <a:t>Consortium Info + Listserv</a:t>
            </a:r>
            <a:endParaRPr sz="943">
              <a:solidFill>
                <a:srgbClr val="595959"/>
              </a:solidFill>
            </a:endParaRPr>
          </a:p>
        </p:txBody>
      </p:sp>
      <p:sp>
        <p:nvSpPr>
          <p:cNvPr id="1510" name="Google Shape;1510;p31"/>
          <p:cNvSpPr txBox="1"/>
          <p:nvPr/>
        </p:nvSpPr>
        <p:spPr>
          <a:xfrm>
            <a:off x="1227005" y="1977596"/>
            <a:ext cx="1428300" cy="18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78400" lIns="78400" spcFirstLastPara="1" rIns="78400" wrap="square" tIns="784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UW-Madison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UMD LPS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University of Waterloo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INFN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HRL Labs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PNNL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SNOLAB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Caltech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LLNL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Colorado School of Mines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University of Florida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IN2P3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Sandia National Labs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1" name="Google Shape;1511;p31"/>
          <p:cNvSpPr txBox="1"/>
          <p:nvPr/>
        </p:nvSpPr>
        <p:spPr>
          <a:xfrm>
            <a:off x="2573640" y="1977596"/>
            <a:ext cx="1741200" cy="18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78400" lIns="78400" spcFirstLastPara="1" rIns="78400" wrap="square" tIns="784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Fermilab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University of Montreal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Syracuse University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Google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Northeastern University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IIT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Northwestern University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Brookhaven National Lab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Texas A&amp;M University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MIT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SLAC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WashU St. Louis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7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…and more!</a:t>
            </a:r>
            <a:endParaRPr sz="857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The </a:t>
            </a:r>
            <a:r>
              <a:rPr lang="en" sz="2200" u="sng">
                <a:solidFill>
                  <a:srgbClr val="FF0000"/>
                </a:solidFill>
              </a:rPr>
              <a:t>G</a:t>
            </a:r>
            <a:r>
              <a:rPr lang="en" sz="2200"/>
              <a:t>eant</a:t>
            </a:r>
            <a:r>
              <a:rPr lang="en" sz="2200" u="sng">
                <a:solidFill>
                  <a:srgbClr val="FF0000"/>
                </a:solidFill>
              </a:rPr>
              <a:t>4</a:t>
            </a:r>
            <a:r>
              <a:rPr lang="en" sz="2200"/>
              <a:t> </a:t>
            </a:r>
            <a:r>
              <a:rPr lang="en" sz="2200" u="sng">
                <a:solidFill>
                  <a:srgbClr val="FF0000"/>
                </a:solidFill>
              </a:rPr>
              <a:t>C</a:t>
            </a:r>
            <a:r>
              <a:rPr lang="en" sz="2200"/>
              <a:t>ondensed </a:t>
            </a:r>
            <a:r>
              <a:rPr lang="en" sz="2200" u="sng">
                <a:solidFill>
                  <a:srgbClr val="FF0000"/>
                </a:solidFill>
              </a:rPr>
              <a:t>M</a:t>
            </a:r>
            <a:r>
              <a:rPr lang="en" sz="2200"/>
              <a:t>atter </a:t>
            </a:r>
            <a:r>
              <a:rPr lang="en" sz="2200" u="sng">
                <a:solidFill>
                  <a:srgbClr val="FF0000"/>
                </a:solidFill>
              </a:rPr>
              <a:t>P</a:t>
            </a:r>
            <a:r>
              <a:rPr lang="en" sz="2200"/>
              <a:t>hysics Package</a:t>
            </a:r>
            <a:endParaRPr sz="2200"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311700" y="1017725"/>
            <a:ext cx="5393400" cy="187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https://github.com/kelseymh/G4CMP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Cryogenic detector simulation software using the Geant4 toolkit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Models phonon + charge production &amp; transport in solid state volumes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Have been used in R&amp;D for ultra-low threshold (single e-/h+ resolution) dark matter detectors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Well-validated for SuperCDMS HVeV detectors (</a:t>
            </a:r>
            <a:r>
              <a:rPr lang="en"/>
              <a:t>10 x 10 x 4 mm chip, 20% coverage with QET phonon sensors)</a:t>
            </a:r>
            <a:endParaRPr/>
          </a:p>
        </p:txBody>
      </p:sp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2300" y="1017732"/>
            <a:ext cx="2999987" cy="171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32314" y="2733832"/>
            <a:ext cx="2999987" cy="199363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6023400" y="4706125"/>
            <a:ext cx="2808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6"/>
              </a:rPr>
              <a:t>https://doi.org/10.1016/j.nima.2023.168473</a:t>
            </a:r>
            <a:endParaRPr sz="8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80" name="Google Shape;80;p14"/>
          <p:cNvGrpSpPr/>
          <p:nvPr/>
        </p:nvGrpSpPr>
        <p:grpSpPr>
          <a:xfrm>
            <a:off x="3021559" y="3482413"/>
            <a:ext cx="2683542" cy="1531522"/>
            <a:chOff x="5944981" y="1017715"/>
            <a:chExt cx="2984034" cy="1703015"/>
          </a:xfrm>
        </p:grpSpPr>
        <p:grpSp>
          <p:nvGrpSpPr>
            <p:cNvPr id="81" name="Google Shape;81;p14"/>
            <p:cNvGrpSpPr/>
            <p:nvPr/>
          </p:nvGrpSpPr>
          <p:grpSpPr>
            <a:xfrm>
              <a:off x="6082899" y="1209008"/>
              <a:ext cx="2644969" cy="1188352"/>
              <a:chOff x="882200" y="741275"/>
              <a:chExt cx="7565700" cy="3399175"/>
            </a:xfrm>
          </p:grpSpPr>
          <p:grpSp>
            <p:nvGrpSpPr>
              <p:cNvPr id="82" name="Google Shape;82;p14"/>
              <p:cNvGrpSpPr/>
              <p:nvPr/>
            </p:nvGrpSpPr>
            <p:grpSpPr>
              <a:xfrm>
                <a:off x="882200" y="741275"/>
                <a:ext cx="7565700" cy="3290100"/>
                <a:chOff x="882200" y="741275"/>
                <a:chExt cx="7565700" cy="3290100"/>
              </a:xfrm>
            </p:grpSpPr>
            <p:sp>
              <p:nvSpPr>
                <p:cNvPr id="83" name="Google Shape;83;p14"/>
                <p:cNvSpPr/>
                <p:nvPr/>
              </p:nvSpPr>
              <p:spPr>
                <a:xfrm>
                  <a:off x="904100" y="3636875"/>
                  <a:ext cx="7538400" cy="394500"/>
                </a:xfrm>
                <a:prstGeom prst="ellipse">
                  <a:avLst/>
                </a:prstGeom>
                <a:solidFill>
                  <a:srgbClr val="EFEFEF"/>
                </a:solidFill>
                <a:ln cap="flat" cmpd="sng" w="119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4" name="Google Shape;84;p14"/>
                <p:cNvSpPr/>
                <p:nvPr/>
              </p:nvSpPr>
              <p:spPr>
                <a:xfrm>
                  <a:off x="904100" y="741275"/>
                  <a:ext cx="7538400" cy="394500"/>
                </a:xfrm>
                <a:prstGeom prst="ellipse">
                  <a:avLst/>
                </a:prstGeom>
                <a:solidFill>
                  <a:srgbClr val="EFEFEF"/>
                </a:solidFill>
                <a:ln cap="flat" cmpd="sng" w="119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cxnSp>
              <p:nvCxnSpPr>
                <p:cNvPr id="85" name="Google Shape;85;p14"/>
                <p:cNvCxnSpPr>
                  <a:endCxn id="83" idx="6"/>
                </p:cNvCxnSpPr>
                <p:nvPr/>
              </p:nvCxnSpPr>
              <p:spPr>
                <a:xfrm flipH="1">
                  <a:off x="8442500" y="928925"/>
                  <a:ext cx="5400" cy="2905200"/>
                </a:xfrm>
                <a:prstGeom prst="straightConnector1">
                  <a:avLst/>
                </a:prstGeom>
                <a:noFill/>
                <a:ln cap="flat" cmpd="sng" w="1197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6" name="Google Shape;86;p14"/>
                <p:cNvCxnSpPr>
                  <a:endCxn id="83" idx="2"/>
                </p:cNvCxnSpPr>
                <p:nvPr/>
              </p:nvCxnSpPr>
              <p:spPr>
                <a:xfrm>
                  <a:off x="882200" y="928925"/>
                  <a:ext cx="21900" cy="2905200"/>
                </a:xfrm>
                <a:prstGeom prst="straightConnector1">
                  <a:avLst/>
                </a:prstGeom>
                <a:noFill/>
                <a:ln cap="flat" cmpd="sng" w="1197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87" name="Google Shape;87;p14"/>
              <p:cNvGrpSpPr/>
              <p:nvPr/>
            </p:nvGrpSpPr>
            <p:grpSpPr>
              <a:xfrm>
                <a:off x="1889250" y="806500"/>
                <a:ext cx="5720600" cy="247800"/>
                <a:chOff x="1889250" y="806500"/>
                <a:chExt cx="5720600" cy="247800"/>
              </a:xfrm>
            </p:grpSpPr>
            <p:sp>
              <p:nvSpPr>
                <p:cNvPr id="88" name="Google Shape;88;p14"/>
                <p:cNvSpPr/>
                <p:nvPr/>
              </p:nvSpPr>
              <p:spPr>
                <a:xfrm>
                  <a:off x="1889250" y="901675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9" name="Google Shape;89;p14"/>
                <p:cNvSpPr/>
                <p:nvPr/>
              </p:nvSpPr>
              <p:spPr>
                <a:xfrm>
                  <a:off x="2898900" y="80650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0" name="Google Shape;90;p14"/>
                <p:cNvSpPr/>
                <p:nvPr/>
              </p:nvSpPr>
              <p:spPr>
                <a:xfrm>
                  <a:off x="3051300" y="95890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" name="Google Shape;91;p14"/>
                <p:cNvSpPr/>
                <p:nvPr/>
              </p:nvSpPr>
              <p:spPr>
                <a:xfrm>
                  <a:off x="3992925" y="80650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" name="Google Shape;92;p14"/>
                <p:cNvSpPr/>
                <p:nvPr/>
              </p:nvSpPr>
              <p:spPr>
                <a:xfrm>
                  <a:off x="4145325" y="95890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3" name="Google Shape;93;p14"/>
                <p:cNvSpPr/>
                <p:nvPr/>
              </p:nvSpPr>
              <p:spPr>
                <a:xfrm>
                  <a:off x="5086950" y="80650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4" name="Google Shape;94;p14"/>
                <p:cNvSpPr/>
                <p:nvPr/>
              </p:nvSpPr>
              <p:spPr>
                <a:xfrm>
                  <a:off x="5239350" y="95890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" name="Google Shape;95;p14"/>
                <p:cNvSpPr/>
                <p:nvPr/>
              </p:nvSpPr>
              <p:spPr>
                <a:xfrm>
                  <a:off x="6902150" y="890825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6" name="Google Shape;96;p14"/>
                <p:cNvSpPr/>
                <p:nvPr/>
              </p:nvSpPr>
              <p:spPr>
                <a:xfrm>
                  <a:off x="6070750" y="890825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7" name="Google Shape;97;p14"/>
              <p:cNvGrpSpPr/>
              <p:nvPr/>
            </p:nvGrpSpPr>
            <p:grpSpPr>
              <a:xfrm>
                <a:off x="1664600" y="4004125"/>
                <a:ext cx="5757475" cy="136325"/>
                <a:chOff x="1664600" y="4004125"/>
                <a:chExt cx="5757475" cy="136325"/>
              </a:xfrm>
            </p:grpSpPr>
            <p:sp>
              <p:nvSpPr>
                <p:cNvPr id="98" name="Google Shape;98;p14"/>
                <p:cNvSpPr/>
                <p:nvPr/>
              </p:nvSpPr>
              <p:spPr>
                <a:xfrm>
                  <a:off x="1664600" y="4004125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9" name="Google Shape;99;p14"/>
                <p:cNvSpPr/>
                <p:nvPr/>
              </p:nvSpPr>
              <p:spPr>
                <a:xfrm>
                  <a:off x="2814400" y="4004125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" name="Google Shape;100;p14"/>
                <p:cNvSpPr/>
                <p:nvPr/>
              </p:nvSpPr>
              <p:spPr>
                <a:xfrm>
                  <a:off x="3964200" y="404505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" name="Google Shape;101;p14"/>
                <p:cNvSpPr/>
                <p:nvPr/>
              </p:nvSpPr>
              <p:spPr>
                <a:xfrm>
                  <a:off x="6714375" y="4004125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" name="Google Shape;102;p14"/>
                <p:cNvSpPr/>
                <p:nvPr/>
              </p:nvSpPr>
              <p:spPr>
                <a:xfrm>
                  <a:off x="5239350" y="4045050"/>
                  <a:ext cx="707700" cy="95400"/>
                </a:xfrm>
                <a:prstGeom prst="rect">
                  <a:avLst/>
                </a:prstGeom>
                <a:solidFill>
                  <a:srgbClr val="999999"/>
                </a:solidFill>
                <a:ln cap="flat" cmpd="sng" w="3000">
                  <a:solidFill>
                    <a:srgbClr val="66666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28725" lIns="28725" spcFirstLastPara="1" rIns="28725" wrap="square" tIns="28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03" name="Google Shape;103;p14"/>
            <p:cNvGrpSpPr/>
            <p:nvPr/>
          </p:nvGrpSpPr>
          <p:grpSpPr>
            <a:xfrm>
              <a:off x="6211377" y="1369789"/>
              <a:ext cx="409137" cy="856240"/>
              <a:chOff x="1249700" y="1201175"/>
              <a:chExt cx="1170300" cy="2449200"/>
            </a:xfrm>
          </p:grpSpPr>
          <p:cxnSp>
            <p:nvCxnSpPr>
              <p:cNvPr id="104" name="Google Shape;104;p14"/>
              <p:cNvCxnSpPr/>
              <p:nvPr/>
            </p:nvCxnSpPr>
            <p:spPr>
              <a:xfrm>
                <a:off x="1249700" y="1201175"/>
                <a:ext cx="0" cy="2449200"/>
              </a:xfrm>
              <a:prstGeom prst="straightConnector1">
                <a:avLst/>
              </a:prstGeom>
              <a:noFill/>
              <a:ln cap="flat" cmpd="sng" w="11975">
                <a:solidFill>
                  <a:srgbClr val="FF9900"/>
                </a:solidFill>
                <a:prstDash val="solid"/>
                <a:round/>
                <a:headEnd len="med" w="med" type="stealth"/>
                <a:tailEnd len="med" w="med" type="stealth"/>
              </a:ln>
            </p:spPr>
          </p:cxnSp>
          <p:sp>
            <p:nvSpPr>
              <p:cNvPr id="105" name="Google Shape;105;p14"/>
              <p:cNvSpPr txBox="1"/>
              <p:nvPr/>
            </p:nvSpPr>
            <p:spPr>
              <a:xfrm>
                <a:off x="1249700" y="2208100"/>
                <a:ext cx="11703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b" bIns="28725" lIns="28725" spcFirstLastPara="1" rIns="28725" wrap="square" tIns="28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1132">
                    <a:latin typeface="Times New Roman"/>
                    <a:ea typeface="Times New Roman"/>
                    <a:cs typeface="Times New Roman"/>
                    <a:sym typeface="Times New Roman"/>
                  </a:rPr>
                  <a:t>V</a:t>
                </a:r>
                <a:r>
                  <a:rPr baseline="-25000" i="1" lang="en" sz="1383">
                    <a:latin typeface="Times New Roman"/>
                    <a:ea typeface="Times New Roman"/>
                    <a:cs typeface="Times New Roman"/>
                    <a:sym typeface="Times New Roman"/>
                  </a:rPr>
                  <a:t>bias</a:t>
                </a:r>
                <a:endParaRPr baseline="-25000" i="1" sz="1383"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106" name="Google Shape;106;p14"/>
            <p:cNvSpPr txBox="1"/>
            <p:nvPr/>
          </p:nvSpPr>
          <p:spPr>
            <a:xfrm>
              <a:off x="6054442" y="1036812"/>
              <a:ext cx="480600" cy="17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725" lIns="28725" spcFirstLastPara="1" rIns="28725" wrap="square" tIns="287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28"/>
                <a:t>⊕ terminal</a:t>
              </a:r>
              <a:endParaRPr sz="628"/>
            </a:p>
          </p:txBody>
        </p:sp>
        <p:sp>
          <p:nvSpPr>
            <p:cNvPr id="107" name="Google Shape;107;p14"/>
            <p:cNvSpPr txBox="1"/>
            <p:nvPr/>
          </p:nvSpPr>
          <p:spPr>
            <a:xfrm>
              <a:off x="6054442" y="2356149"/>
              <a:ext cx="480600" cy="17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725" lIns="28725" spcFirstLastPara="1" rIns="28725" wrap="square" tIns="287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28"/>
                <a:t>⊖ terminal</a:t>
              </a:r>
              <a:endParaRPr sz="628"/>
            </a:p>
          </p:txBody>
        </p:sp>
        <p:grpSp>
          <p:nvGrpSpPr>
            <p:cNvPr id="108" name="Google Shape;108;p14"/>
            <p:cNvGrpSpPr/>
            <p:nvPr/>
          </p:nvGrpSpPr>
          <p:grpSpPr>
            <a:xfrm>
              <a:off x="6774372" y="1017715"/>
              <a:ext cx="1256725" cy="172353"/>
              <a:chOff x="2860100" y="194100"/>
              <a:chExt cx="3594750" cy="493000"/>
            </a:xfrm>
          </p:grpSpPr>
          <p:sp>
            <p:nvSpPr>
              <p:cNvPr id="109" name="Google Shape;109;p14"/>
              <p:cNvSpPr txBox="1"/>
              <p:nvPr/>
            </p:nvSpPr>
            <p:spPr>
              <a:xfrm>
                <a:off x="3236300" y="194100"/>
                <a:ext cx="2857500" cy="25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8725" lIns="28725" spcFirstLastPara="1" rIns="28725" wrap="square" tIns="28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28"/>
                  <a:t>Aluminum sensor pads</a:t>
                </a:r>
                <a:endParaRPr sz="628"/>
              </a:p>
            </p:txBody>
          </p:sp>
          <p:cxnSp>
            <p:nvCxnSpPr>
              <p:cNvPr id="110" name="Google Shape;110;p14"/>
              <p:cNvCxnSpPr/>
              <p:nvPr/>
            </p:nvCxnSpPr>
            <p:spPr>
              <a:xfrm flipH="1">
                <a:off x="2860100" y="493600"/>
                <a:ext cx="866100" cy="1887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" name="Google Shape;111;p14"/>
              <p:cNvCxnSpPr/>
              <p:nvPr/>
            </p:nvCxnSpPr>
            <p:spPr>
              <a:xfrm>
                <a:off x="4664250" y="453750"/>
                <a:ext cx="0" cy="2097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" name="Google Shape;112;p14"/>
              <p:cNvCxnSpPr/>
              <p:nvPr/>
            </p:nvCxnSpPr>
            <p:spPr>
              <a:xfrm>
                <a:off x="5535950" y="493600"/>
                <a:ext cx="918900" cy="1935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13" name="Google Shape;113;p14"/>
            <p:cNvGrpSpPr/>
            <p:nvPr/>
          </p:nvGrpSpPr>
          <p:grpSpPr>
            <a:xfrm flipH="1" rot="10800000">
              <a:off x="6813386" y="2427091"/>
              <a:ext cx="1256725" cy="172353"/>
              <a:chOff x="2860100" y="194100"/>
              <a:chExt cx="3594750" cy="493000"/>
            </a:xfrm>
          </p:grpSpPr>
          <p:sp>
            <p:nvSpPr>
              <p:cNvPr id="114" name="Google Shape;114;p14"/>
              <p:cNvSpPr txBox="1"/>
              <p:nvPr/>
            </p:nvSpPr>
            <p:spPr>
              <a:xfrm flipH="1" rot="10800000">
                <a:off x="3236300" y="194100"/>
                <a:ext cx="2857500" cy="25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8725" lIns="28725" spcFirstLastPara="1" rIns="28725" wrap="square" tIns="28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28"/>
                  <a:t>Aluminum sensor pads</a:t>
                </a:r>
                <a:endParaRPr sz="628"/>
              </a:p>
            </p:txBody>
          </p:sp>
          <p:cxnSp>
            <p:nvCxnSpPr>
              <p:cNvPr id="115" name="Google Shape;115;p14"/>
              <p:cNvCxnSpPr/>
              <p:nvPr/>
            </p:nvCxnSpPr>
            <p:spPr>
              <a:xfrm flipH="1">
                <a:off x="2860100" y="493600"/>
                <a:ext cx="866100" cy="1887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6" name="Google Shape;116;p14"/>
              <p:cNvCxnSpPr/>
              <p:nvPr/>
            </p:nvCxnSpPr>
            <p:spPr>
              <a:xfrm>
                <a:off x="4664250" y="453750"/>
                <a:ext cx="0" cy="2097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" name="Google Shape;117;p14"/>
              <p:cNvCxnSpPr/>
              <p:nvPr/>
            </p:nvCxnSpPr>
            <p:spPr>
              <a:xfrm>
                <a:off x="5535950" y="493600"/>
                <a:ext cx="918900" cy="1935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118" name="Google Shape;118;p14"/>
            <p:cNvCxnSpPr/>
            <p:nvPr/>
          </p:nvCxnSpPr>
          <p:spPr>
            <a:xfrm rot="10800000">
              <a:off x="6648142" y="1373196"/>
              <a:ext cx="338100" cy="544800"/>
            </a:xfrm>
            <a:prstGeom prst="straightConnector1">
              <a:avLst/>
            </a:prstGeom>
            <a:noFill/>
            <a:ln cap="flat" cmpd="sng" w="9000">
              <a:solidFill>
                <a:srgbClr val="00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19" name="Google Shape;119;p14"/>
            <p:cNvCxnSpPr/>
            <p:nvPr/>
          </p:nvCxnSpPr>
          <p:spPr>
            <a:xfrm flipH="1" rot="10800000">
              <a:off x="7064034" y="1328089"/>
              <a:ext cx="191400" cy="521100"/>
            </a:xfrm>
            <a:prstGeom prst="straightConnector1">
              <a:avLst/>
            </a:prstGeom>
            <a:noFill/>
            <a:ln cap="flat" cmpd="sng" w="9000">
              <a:solidFill>
                <a:srgbClr val="00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20" name="Google Shape;120;p14"/>
            <p:cNvCxnSpPr/>
            <p:nvPr/>
          </p:nvCxnSpPr>
          <p:spPr>
            <a:xfrm rot="10800000">
              <a:off x="6877813" y="1443405"/>
              <a:ext cx="148500" cy="496200"/>
            </a:xfrm>
            <a:prstGeom prst="straightConnector1">
              <a:avLst/>
            </a:prstGeom>
            <a:noFill/>
            <a:ln cap="flat" cmpd="sng" w="9000">
              <a:solidFill>
                <a:srgbClr val="00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21" name="Google Shape;121;p14"/>
            <p:cNvCxnSpPr/>
            <p:nvPr/>
          </p:nvCxnSpPr>
          <p:spPr>
            <a:xfrm flipH="1" rot="10800000">
              <a:off x="7054531" y="1390027"/>
              <a:ext cx="479100" cy="538800"/>
            </a:xfrm>
            <a:prstGeom prst="straightConnector1">
              <a:avLst/>
            </a:prstGeom>
            <a:noFill/>
            <a:ln cap="flat" cmpd="sng" w="9000">
              <a:solidFill>
                <a:srgbClr val="00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22" name="Google Shape;122;p14"/>
            <p:cNvCxnSpPr/>
            <p:nvPr/>
          </p:nvCxnSpPr>
          <p:spPr>
            <a:xfrm flipH="1">
              <a:off x="7453963" y="1369583"/>
              <a:ext cx="11400" cy="282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3" name="Google Shape;123;p14"/>
            <p:cNvCxnSpPr/>
            <p:nvPr/>
          </p:nvCxnSpPr>
          <p:spPr>
            <a:xfrm flipH="1">
              <a:off x="7468850" y="1431195"/>
              <a:ext cx="98100" cy="6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4" name="Google Shape;124;p14"/>
            <p:cNvCxnSpPr/>
            <p:nvPr/>
          </p:nvCxnSpPr>
          <p:spPr>
            <a:xfrm flipH="1">
              <a:off x="7370299" y="1516130"/>
              <a:ext cx="131700" cy="816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5" name="Google Shape;125;p14"/>
            <p:cNvCxnSpPr/>
            <p:nvPr/>
          </p:nvCxnSpPr>
          <p:spPr>
            <a:xfrm flipH="1">
              <a:off x="7315644" y="1612717"/>
              <a:ext cx="98100" cy="6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6" name="Google Shape;126;p14"/>
            <p:cNvCxnSpPr/>
            <p:nvPr/>
          </p:nvCxnSpPr>
          <p:spPr>
            <a:xfrm flipH="1">
              <a:off x="7230818" y="1705974"/>
              <a:ext cx="93000" cy="498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7" name="Google Shape;127;p14"/>
            <p:cNvCxnSpPr/>
            <p:nvPr/>
          </p:nvCxnSpPr>
          <p:spPr>
            <a:xfrm flipH="1">
              <a:off x="7155776" y="1780908"/>
              <a:ext cx="98100" cy="6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8" name="Google Shape;128;p14"/>
            <p:cNvCxnSpPr/>
            <p:nvPr/>
          </p:nvCxnSpPr>
          <p:spPr>
            <a:xfrm flipH="1">
              <a:off x="7085376" y="1790900"/>
              <a:ext cx="48600" cy="600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9" name="Google Shape;129;p14"/>
            <p:cNvCxnSpPr/>
            <p:nvPr/>
          </p:nvCxnSpPr>
          <p:spPr>
            <a:xfrm flipH="1">
              <a:off x="7103828" y="1724288"/>
              <a:ext cx="46800" cy="585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0" name="Google Shape;130;p14"/>
            <p:cNvCxnSpPr/>
            <p:nvPr/>
          </p:nvCxnSpPr>
          <p:spPr>
            <a:xfrm flipH="1">
              <a:off x="7187209" y="1690982"/>
              <a:ext cx="26700" cy="648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1" name="Google Shape;131;p14"/>
            <p:cNvCxnSpPr/>
            <p:nvPr/>
          </p:nvCxnSpPr>
          <p:spPr>
            <a:xfrm flipH="1">
              <a:off x="7265412" y="1609386"/>
              <a:ext cx="20100" cy="567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2" name="Google Shape;132;p14"/>
            <p:cNvCxnSpPr/>
            <p:nvPr/>
          </p:nvCxnSpPr>
          <p:spPr>
            <a:xfrm flipH="1">
              <a:off x="7332054" y="1529452"/>
              <a:ext cx="23400" cy="585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3" name="Google Shape;133;p14"/>
            <p:cNvCxnSpPr/>
            <p:nvPr/>
          </p:nvCxnSpPr>
          <p:spPr>
            <a:xfrm flipH="1">
              <a:off x="7391980" y="1419542"/>
              <a:ext cx="53400" cy="981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4" name="Google Shape;134;p14"/>
            <p:cNvCxnSpPr/>
            <p:nvPr/>
          </p:nvCxnSpPr>
          <p:spPr>
            <a:xfrm flipH="1" rot="10800000">
              <a:off x="7142298" y="1649343"/>
              <a:ext cx="36600" cy="48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5" name="Google Shape;135;p14"/>
            <p:cNvCxnSpPr/>
            <p:nvPr/>
          </p:nvCxnSpPr>
          <p:spPr>
            <a:xfrm flipH="1" rot="10800000">
              <a:off x="7168942" y="1579239"/>
              <a:ext cx="39900" cy="468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6" name="Google Shape;136;p14"/>
            <p:cNvCxnSpPr/>
            <p:nvPr/>
          </p:nvCxnSpPr>
          <p:spPr>
            <a:xfrm flipH="1" rot="10800000">
              <a:off x="7192256" y="1461266"/>
              <a:ext cx="75000" cy="915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7" name="Google Shape;137;p14"/>
            <p:cNvCxnSpPr/>
            <p:nvPr/>
          </p:nvCxnSpPr>
          <p:spPr>
            <a:xfrm flipH="1" rot="10800000">
              <a:off x="7240554" y="1372964"/>
              <a:ext cx="56700" cy="549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8" name="Google Shape;138;p14"/>
            <p:cNvCxnSpPr/>
            <p:nvPr/>
          </p:nvCxnSpPr>
          <p:spPr>
            <a:xfrm flipH="1" rot="10800000">
              <a:off x="7172273" y="1376185"/>
              <a:ext cx="8400" cy="108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9" name="Google Shape;139;p14"/>
            <p:cNvCxnSpPr/>
            <p:nvPr/>
          </p:nvCxnSpPr>
          <p:spPr>
            <a:xfrm flipH="1" rot="10800000">
              <a:off x="7135637" y="1522680"/>
              <a:ext cx="6600" cy="534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0" name="Google Shape;140;p14"/>
            <p:cNvCxnSpPr/>
            <p:nvPr/>
          </p:nvCxnSpPr>
          <p:spPr>
            <a:xfrm flipH="1" rot="10800000">
              <a:off x="7108992" y="1607637"/>
              <a:ext cx="1800" cy="567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1" name="Google Shape;141;p14"/>
            <p:cNvCxnSpPr/>
            <p:nvPr/>
          </p:nvCxnSpPr>
          <p:spPr>
            <a:xfrm rot="10800000">
              <a:off x="7080878" y="1672410"/>
              <a:ext cx="4800" cy="702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2" name="Google Shape;142;p14"/>
            <p:cNvCxnSpPr/>
            <p:nvPr/>
          </p:nvCxnSpPr>
          <p:spPr>
            <a:xfrm flipH="1" rot="10800000">
              <a:off x="6989091" y="1640971"/>
              <a:ext cx="6600" cy="108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3" name="Google Shape;143;p14"/>
            <p:cNvCxnSpPr/>
            <p:nvPr/>
          </p:nvCxnSpPr>
          <p:spPr>
            <a:xfrm flipH="1" rot="10800000">
              <a:off x="6950794" y="1502617"/>
              <a:ext cx="3300" cy="1101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4" name="Google Shape;144;p14"/>
            <p:cNvCxnSpPr/>
            <p:nvPr/>
          </p:nvCxnSpPr>
          <p:spPr>
            <a:xfrm flipH="1" rot="10800000">
              <a:off x="6929141" y="1404493"/>
              <a:ext cx="21600" cy="750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5" name="Google Shape;145;p14"/>
            <p:cNvCxnSpPr/>
            <p:nvPr/>
          </p:nvCxnSpPr>
          <p:spPr>
            <a:xfrm flipH="1" rot="10800000">
              <a:off x="6892505" y="1359734"/>
              <a:ext cx="6600" cy="648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6" name="Google Shape;146;p14"/>
            <p:cNvCxnSpPr/>
            <p:nvPr/>
          </p:nvCxnSpPr>
          <p:spPr>
            <a:xfrm rot="10800000">
              <a:off x="6810691" y="1426260"/>
              <a:ext cx="58500" cy="882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7" name="Google Shape;147;p14"/>
            <p:cNvCxnSpPr/>
            <p:nvPr/>
          </p:nvCxnSpPr>
          <p:spPr>
            <a:xfrm rot="10800000">
              <a:off x="6867627" y="1576062"/>
              <a:ext cx="43200" cy="6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" name="Google Shape;148;p14"/>
            <p:cNvCxnSpPr/>
            <p:nvPr/>
          </p:nvCxnSpPr>
          <p:spPr>
            <a:xfrm rot="10800000">
              <a:off x="6942516" y="1748930"/>
              <a:ext cx="21600" cy="45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9" name="Google Shape;149;p14"/>
            <p:cNvCxnSpPr/>
            <p:nvPr/>
          </p:nvCxnSpPr>
          <p:spPr>
            <a:xfrm rot="10800000">
              <a:off x="6902563" y="1673379"/>
              <a:ext cx="39900" cy="468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0" name="Google Shape;150;p14"/>
            <p:cNvCxnSpPr/>
            <p:nvPr/>
          </p:nvCxnSpPr>
          <p:spPr>
            <a:xfrm rot="10800000">
              <a:off x="6916331" y="1722561"/>
              <a:ext cx="18300" cy="750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1" name="Google Shape;151;p14"/>
            <p:cNvCxnSpPr/>
            <p:nvPr/>
          </p:nvCxnSpPr>
          <p:spPr>
            <a:xfrm rot="10800000">
              <a:off x="6851380" y="1601121"/>
              <a:ext cx="18300" cy="882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2" name="Google Shape;152;p14"/>
            <p:cNvCxnSpPr/>
            <p:nvPr/>
          </p:nvCxnSpPr>
          <p:spPr>
            <a:xfrm rot="10800000">
              <a:off x="6778169" y="1469580"/>
              <a:ext cx="24900" cy="1065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3" name="Google Shape;153;p14"/>
            <p:cNvCxnSpPr/>
            <p:nvPr/>
          </p:nvCxnSpPr>
          <p:spPr>
            <a:xfrm rot="10800000">
              <a:off x="6724835" y="1362862"/>
              <a:ext cx="3300" cy="108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4" name="Google Shape;154;p14"/>
            <p:cNvCxnSpPr/>
            <p:nvPr/>
          </p:nvCxnSpPr>
          <p:spPr>
            <a:xfrm rot="10800000">
              <a:off x="6556507" y="1367846"/>
              <a:ext cx="120000" cy="12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5" name="Google Shape;155;p14"/>
            <p:cNvCxnSpPr/>
            <p:nvPr/>
          </p:nvCxnSpPr>
          <p:spPr>
            <a:xfrm rot="10800000">
              <a:off x="6581496" y="1464672"/>
              <a:ext cx="153300" cy="1164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6" name="Google Shape;156;p14"/>
            <p:cNvCxnSpPr/>
            <p:nvPr/>
          </p:nvCxnSpPr>
          <p:spPr>
            <a:xfrm rot="10800000">
              <a:off x="6684800" y="1582829"/>
              <a:ext cx="126600" cy="915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7" name="Google Shape;157;p14"/>
            <p:cNvCxnSpPr/>
            <p:nvPr/>
          </p:nvCxnSpPr>
          <p:spPr>
            <a:xfrm rot="10800000">
              <a:off x="6738119" y="1676194"/>
              <a:ext cx="129900" cy="864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8" name="Google Shape;158;p14"/>
            <p:cNvCxnSpPr/>
            <p:nvPr/>
          </p:nvCxnSpPr>
          <p:spPr>
            <a:xfrm rot="10800000">
              <a:off x="6813278" y="1762698"/>
              <a:ext cx="104700" cy="765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9" name="Google Shape;159;p14"/>
            <p:cNvCxnSpPr/>
            <p:nvPr/>
          </p:nvCxnSpPr>
          <p:spPr>
            <a:xfrm flipH="1">
              <a:off x="6959720" y="2015422"/>
              <a:ext cx="28200" cy="188100"/>
            </a:xfrm>
            <a:prstGeom prst="straightConnector1">
              <a:avLst/>
            </a:prstGeom>
            <a:noFill/>
            <a:ln cap="flat" cmpd="sng" w="9000">
              <a:solidFill>
                <a:srgbClr val="00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60" name="Google Shape;160;p14"/>
            <p:cNvCxnSpPr/>
            <p:nvPr/>
          </p:nvCxnSpPr>
          <p:spPr>
            <a:xfrm>
              <a:off x="7031217" y="2020422"/>
              <a:ext cx="0" cy="178200"/>
            </a:xfrm>
            <a:prstGeom prst="straightConnector1">
              <a:avLst/>
            </a:prstGeom>
            <a:noFill/>
            <a:ln cap="flat" cmpd="sng" w="900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1" name="Google Shape;161;p14"/>
            <p:cNvCxnSpPr/>
            <p:nvPr/>
          </p:nvCxnSpPr>
          <p:spPr>
            <a:xfrm>
              <a:off x="7061193" y="2028745"/>
              <a:ext cx="51300" cy="161700"/>
            </a:xfrm>
            <a:prstGeom prst="straightConnector1">
              <a:avLst/>
            </a:prstGeom>
            <a:noFill/>
            <a:ln cap="flat" cmpd="sng" w="900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2" name="Google Shape;162;p14"/>
            <p:cNvCxnSpPr/>
            <p:nvPr/>
          </p:nvCxnSpPr>
          <p:spPr>
            <a:xfrm flipH="1">
              <a:off x="6933045" y="2055389"/>
              <a:ext cx="24900" cy="381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3" name="Google Shape;163;p14"/>
            <p:cNvCxnSpPr/>
            <p:nvPr/>
          </p:nvCxnSpPr>
          <p:spPr>
            <a:xfrm flipH="1">
              <a:off x="6900856" y="2124056"/>
              <a:ext cx="46800" cy="6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4" name="Google Shape;164;p14"/>
            <p:cNvCxnSpPr/>
            <p:nvPr/>
          </p:nvCxnSpPr>
          <p:spPr>
            <a:xfrm flipH="1">
              <a:off x="6929464" y="2185676"/>
              <a:ext cx="13200" cy="300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5" name="Google Shape;165;p14"/>
            <p:cNvCxnSpPr/>
            <p:nvPr/>
          </p:nvCxnSpPr>
          <p:spPr>
            <a:xfrm>
              <a:off x="7000945" y="2054113"/>
              <a:ext cx="11400" cy="534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6" name="Google Shape;166;p14"/>
            <p:cNvCxnSpPr/>
            <p:nvPr/>
          </p:nvCxnSpPr>
          <p:spPr>
            <a:xfrm flipH="1">
              <a:off x="6989306" y="2130717"/>
              <a:ext cx="18300" cy="432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7" name="Google Shape;167;p14"/>
            <p:cNvCxnSpPr/>
            <p:nvPr/>
          </p:nvCxnSpPr>
          <p:spPr>
            <a:xfrm>
              <a:off x="6985962" y="2190668"/>
              <a:ext cx="21600" cy="165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8" name="Google Shape;168;p14"/>
            <p:cNvCxnSpPr/>
            <p:nvPr/>
          </p:nvCxnSpPr>
          <p:spPr>
            <a:xfrm>
              <a:off x="7052573" y="2174015"/>
              <a:ext cx="13200" cy="3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9" name="Google Shape;169;p14"/>
            <p:cNvCxnSpPr/>
            <p:nvPr/>
          </p:nvCxnSpPr>
          <p:spPr>
            <a:xfrm>
              <a:off x="7089210" y="2175684"/>
              <a:ext cx="3300" cy="33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0" name="Google Shape;170;p14"/>
            <p:cNvCxnSpPr/>
            <p:nvPr/>
          </p:nvCxnSpPr>
          <p:spPr>
            <a:xfrm>
              <a:off x="7124176" y="2152370"/>
              <a:ext cx="31800" cy="513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1" name="Google Shape;171;p14"/>
            <p:cNvCxnSpPr/>
            <p:nvPr/>
          </p:nvCxnSpPr>
          <p:spPr>
            <a:xfrm>
              <a:off x="7099201" y="2090750"/>
              <a:ext cx="45300" cy="498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2" name="Google Shape;172;p14"/>
            <p:cNvCxnSpPr/>
            <p:nvPr/>
          </p:nvCxnSpPr>
          <p:spPr>
            <a:xfrm>
              <a:off x="7059234" y="2060774"/>
              <a:ext cx="6600" cy="750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3" name="Google Shape;173;p14"/>
            <p:cNvCxnSpPr/>
            <p:nvPr/>
          </p:nvCxnSpPr>
          <p:spPr>
            <a:xfrm>
              <a:off x="7037581" y="2069105"/>
              <a:ext cx="16500" cy="36600"/>
            </a:xfrm>
            <a:prstGeom prst="straightConnector1">
              <a:avLst/>
            </a:prstGeom>
            <a:noFill/>
            <a:ln cap="flat" cmpd="sng" w="900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4" name="Google Shape;174;p14"/>
            <p:cNvCxnSpPr/>
            <p:nvPr/>
          </p:nvCxnSpPr>
          <p:spPr>
            <a:xfrm>
              <a:off x="6892706" y="1840955"/>
              <a:ext cx="78000" cy="834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5" name="Google Shape;175;p14"/>
            <p:cNvCxnSpPr/>
            <p:nvPr/>
          </p:nvCxnSpPr>
          <p:spPr>
            <a:xfrm>
              <a:off x="6867722" y="1860938"/>
              <a:ext cx="79800" cy="702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6" name="Google Shape;176;p14"/>
            <p:cNvCxnSpPr/>
            <p:nvPr/>
          </p:nvCxnSpPr>
          <p:spPr>
            <a:xfrm>
              <a:off x="6812772" y="1884253"/>
              <a:ext cx="129900" cy="534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7" name="Google Shape;177;p14"/>
            <p:cNvCxnSpPr/>
            <p:nvPr/>
          </p:nvCxnSpPr>
          <p:spPr>
            <a:xfrm>
              <a:off x="6809441" y="1917558"/>
              <a:ext cx="133200" cy="300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8" name="Google Shape;178;p14"/>
            <p:cNvCxnSpPr/>
            <p:nvPr/>
          </p:nvCxnSpPr>
          <p:spPr>
            <a:xfrm>
              <a:off x="6792789" y="1942542"/>
              <a:ext cx="143100" cy="165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9" name="Google Shape;179;p14"/>
            <p:cNvCxnSpPr/>
            <p:nvPr/>
          </p:nvCxnSpPr>
          <p:spPr>
            <a:xfrm flipH="1" rot="10800000">
              <a:off x="6804441" y="1979432"/>
              <a:ext cx="126600" cy="114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0" name="Google Shape;180;p14"/>
            <p:cNvCxnSpPr/>
            <p:nvPr/>
          </p:nvCxnSpPr>
          <p:spPr>
            <a:xfrm flipH="1" rot="10800000">
              <a:off x="6829425" y="1982399"/>
              <a:ext cx="108300" cy="534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1" name="Google Shape;181;p14"/>
            <p:cNvCxnSpPr/>
            <p:nvPr/>
          </p:nvCxnSpPr>
          <p:spPr>
            <a:xfrm flipH="1" rot="10800000">
              <a:off x="6854400" y="2002413"/>
              <a:ext cx="90000" cy="567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2" name="Google Shape;182;p14"/>
            <p:cNvCxnSpPr/>
            <p:nvPr/>
          </p:nvCxnSpPr>
          <p:spPr>
            <a:xfrm flipH="1" rot="10800000">
              <a:off x="6876053" y="2019411"/>
              <a:ext cx="91500" cy="780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3" name="Google Shape;183;p14"/>
            <p:cNvCxnSpPr/>
            <p:nvPr/>
          </p:nvCxnSpPr>
          <p:spPr>
            <a:xfrm flipH="1">
              <a:off x="6959509" y="2035799"/>
              <a:ext cx="4800" cy="1017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4" name="Google Shape;184;p14"/>
            <p:cNvCxnSpPr/>
            <p:nvPr/>
          </p:nvCxnSpPr>
          <p:spPr>
            <a:xfrm flipH="1">
              <a:off x="6932776" y="2035799"/>
              <a:ext cx="76500" cy="816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5" name="Google Shape;185;p14"/>
            <p:cNvCxnSpPr/>
            <p:nvPr/>
          </p:nvCxnSpPr>
          <p:spPr>
            <a:xfrm flipH="1">
              <a:off x="7014137" y="2039130"/>
              <a:ext cx="1800" cy="765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6" name="Google Shape;186;p14"/>
            <p:cNvCxnSpPr/>
            <p:nvPr/>
          </p:nvCxnSpPr>
          <p:spPr>
            <a:xfrm>
              <a:off x="7047573" y="2042460"/>
              <a:ext cx="48300" cy="648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7" name="Google Shape;187;p14"/>
            <p:cNvCxnSpPr/>
            <p:nvPr/>
          </p:nvCxnSpPr>
          <p:spPr>
            <a:xfrm>
              <a:off x="7075887" y="2040791"/>
              <a:ext cx="78000" cy="735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8" name="Google Shape;188;p14"/>
            <p:cNvCxnSpPr/>
            <p:nvPr/>
          </p:nvCxnSpPr>
          <p:spPr>
            <a:xfrm>
              <a:off x="7092540" y="2009154"/>
              <a:ext cx="98100" cy="585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9" name="Google Shape;189;p14"/>
            <p:cNvCxnSpPr/>
            <p:nvPr/>
          </p:nvCxnSpPr>
          <p:spPr>
            <a:xfrm>
              <a:off x="7104193" y="1997493"/>
              <a:ext cx="95100" cy="483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0" name="Google Shape;190;p14"/>
            <p:cNvCxnSpPr/>
            <p:nvPr/>
          </p:nvCxnSpPr>
          <p:spPr>
            <a:xfrm>
              <a:off x="7090870" y="1985840"/>
              <a:ext cx="110100" cy="267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1" name="Google Shape;191;p14"/>
            <p:cNvCxnSpPr/>
            <p:nvPr/>
          </p:nvCxnSpPr>
          <p:spPr>
            <a:xfrm>
              <a:off x="7089210" y="1964187"/>
              <a:ext cx="120000" cy="165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2" name="Google Shape;192;p14"/>
            <p:cNvCxnSpPr/>
            <p:nvPr/>
          </p:nvCxnSpPr>
          <p:spPr>
            <a:xfrm flipH="1" rot="10800000">
              <a:off x="7082548" y="1942795"/>
              <a:ext cx="133200" cy="114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3" name="Google Shape;193;p14"/>
            <p:cNvCxnSpPr/>
            <p:nvPr/>
          </p:nvCxnSpPr>
          <p:spPr>
            <a:xfrm flipH="1" rot="10800000">
              <a:off x="7099201" y="1902773"/>
              <a:ext cx="101700" cy="381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4" name="Google Shape;194;p14"/>
            <p:cNvCxnSpPr/>
            <p:nvPr/>
          </p:nvCxnSpPr>
          <p:spPr>
            <a:xfrm flipH="1" rot="10800000">
              <a:off x="7089210" y="1882428"/>
              <a:ext cx="114600" cy="318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5" name="Google Shape;195;p14"/>
            <p:cNvCxnSpPr/>
            <p:nvPr/>
          </p:nvCxnSpPr>
          <p:spPr>
            <a:xfrm flipH="1" rot="10800000">
              <a:off x="7077548" y="1850689"/>
              <a:ext cx="110100" cy="702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6" name="Google Shape;196;p14"/>
            <p:cNvCxnSpPr/>
            <p:nvPr/>
          </p:nvCxnSpPr>
          <p:spPr>
            <a:xfrm flipH="1" rot="10800000">
              <a:off x="7029259" y="1792428"/>
              <a:ext cx="4800" cy="1218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7" name="Google Shape;197;p14"/>
            <p:cNvCxnSpPr/>
            <p:nvPr/>
          </p:nvCxnSpPr>
          <p:spPr>
            <a:xfrm flipH="1" rot="10800000">
              <a:off x="7047573" y="1792758"/>
              <a:ext cx="18300" cy="1248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8" name="Google Shape;198;p14"/>
            <p:cNvCxnSpPr/>
            <p:nvPr/>
          </p:nvCxnSpPr>
          <p:spPr>
            <a:xfrm flipH="1" rot="10800000">
              <a:off x="7059234" y="1805675"/>
              <a:ext cx="41400" cy="969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9" name="Google Shape;199;p14"/>
            <p:cNvCxnSpPr/>
            <p:nvPr/>
          </p:nvCxnSpPr>
          <p:spPr>
            <a:xfrm rot="10800000">
              <a:off x="6922815" y="1824436"/>
              <a:ext cx="79800" cy="798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14"/>
            <p:cNvSpPr/>
            <p:nvPr/>
          </p:nvSpPr>
          <p:spPr>
            <a:xfrm>
              <a:off x="6965978" y="1940873"/>
              <a:ext cx="104976" cy="76680"/>
            </a:xfrm>
            <a:prstGeom prst="cloud">
              <a:avLst/>
            </a:prstGeom>
            <a:solidFill>
              <a:srgbClr val="E69138"/>
            </a:solidFill>
            <a:ln cap="flat" cmpd="sng" w="3000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28725" lIns="28725" spcFirstLastPara="1" rIns="28725" wrap="square" tIns="28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1" name="Google Shape;201;p14"/>
            <p:cNvCxnSpPr/>
            <p:nvPr/>
          </p:nvCxnSpPr>
          <p:spPr>
            <a:xfrm rot="10800000">
              <a:off x="6962637" y="1815906"/>
              <a:ext cx="48300" cy="90000"/>
            </a:xfrm>
            <a:prstGeom prst="straightConnector1">
              <a:avLst/>
            </a:prstGeom>
            <a:noFill/>
            <a:ln cap="flat" cmpd="sng" w="90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02" name="Google Shape;202;p14"/>
            <p:cNvGrpSpPr/>
            <p:nvPr/>
          </p:nvGrpSpPr>
          <p:grpSpPr>
            <a:xfrm>
              <a:off x="5944981" y="1978582"/>
              <a:ext cx="2597397" cy="742148"/>
              <a:chOff x="487700" y="2942575"/>
              <a:chExt cx="7429625" cy="2122850"/>
            </a:xfrm>
          </p:grpSpPr>
          <p:cxnSp>
            <p:nvCxnSpPr>
              <p:cNvPr id="203" name="Google Shape;203;p14"/>
              <p:cNvCxnSpPr/>
              <p:nvPr/>
            </p:nvCxnSpPr>
            <p:spPr>
              <a:xfrm flipH="1" rot="10800000">
                <a:off x="487700" y="2942800"/>
                <a:ext cx="3061500" cy="5034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A61C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" name="Google Shape;204;p14"/>
              <p:cNvCxnSpPr/>
              <p:nvPr/>
            </p:nvCxnSpPr>
            <p:spPr>
              <a:xfrm>
                <a:off x="3546475" y="2942575"/>
                <a:ext cx="3432000" cy="2027700"/>
              </a:xfrm>
              <a:prstGeom prst="straightConnector1">
                <a:avLst/>
              </a:prstGeom>
              <a:noFill/>
              <a:ln cap="flat" cmpd="sng" w="9000">
                <a:solidFill>
                  <a:srgbClr val="A61C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205" name="Google Shape;205;p14"/>
              <p:cNvSpPr txBox="1"/>
              <p:nvPr/>
            </p:nvSpPr>
            <p:spPr>
              <a:xfrm>
                <a:off x="6978325" y="4793325"/>
                <a:ext cx="939000" cy="27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8725" lIns="28725" spcFirstLastPara="1" rIns="28725" wrap="square" tIns="28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28">
                    <a:solidFill>
                      <a:srgbClr val="CC0000"/>
                    </a:solidFill>
                  </a:rPr>
                  <a:t>WIMP</a:t>
                </a:r>
                <a:endParaRPr sz="628">
                  <a:solidFill>
                    <a:srgbClr val="CC0000"/>
                  </a:solidFill>
                </a:endParaRPr>
              </a:p>
            </p:txBody>
          </p:sp>
        </p:grpSp>
        <p:sp>
          <p:nvSpPr>
            <p:cNvPr id="206" name="Google Shape;206;p14"/>
            <p:cNvSpPr txBox="1"/>
            <p:nvPr/>
          </p:nvSpPr>
          <p:spPr>
            <a:xfrm>
              <a:off x="7714973" y="1426973"/>
              <a:ext cx="861300" cy="10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725" lIns="28725" spcFirstLastPara="1" rIns="28725" wrap="square" tIns="28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566"/>
                <a:t>Charge Propagation</a:t>
              </a:r>
              <a:endParaRPr b="1" sz="566"/>
            </a:p>
          </p:txBody>
        </p:sp>
        <p:sp>
          <p:nvSpPr>
            <p:cNvPr id="207" name="Google Shape;207;p14"/>
            <p:cNvSpPr txBox="1"/>
            <p:nvPr/>
          </p:nvSpPr>
          <p:spPr>
            <a:xfrm>
              <a:off x="7667400" y="1583983"/>
              <a:ext cx="961200" cy="11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725" lIns="28725" spcFirstLastPara="1" rIns="28725" wrap="square" tIns="28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566">
                  <a:solidFill>
                    <a:srgbClr val="CC0000"/>
                  </a:solidFill>
                </a:rPr>
                <a:t>NTL Phonon Emission</a:t>
              </a:r>
              <a:endParaRPr b="1" sz="566">
                <a:solidFill>
                  <a:srgbClr val="CC0000"/>
                </a:solidFill>
              </a:endParaRPr>
            </a:p>
          </p:txBody>
        </p:sp>
        <p:sp>
          <p:nvSpPr>
            <p:cNvPr id="208" name="Google Shape;208;p14"/>
            <p:cNvSpPr txBox="1"/>
            <p:nvPr/>
          </p:nvSpPr>
          <p:spPr>
            <a:xfrm>
              <a:off x="7776829" y="1969379"/>
              <a:ext cx="751500" cy="10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725" lIns="28725" spcFirstLastPara="1" rIns="28725" wrap="square" tIns="28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566">
                  <a:solidFill>
                    <a:srgbClr val="1155CC"/>
                  </a:solidFill>
                </a:rPr>
                <a:t>Prompt Phonons</a:t>
              </a:r>
              <a:endParaRPr b="1" sz="566">
                <a:solidFill>
                  <a:srgbClr val="1155CC"/>
                </a:solidFill>
              </a:endParaRPr>
            </a:p>
          </p:txBody>
        </p:sp>
        <p:sp>
          <p:nvSpPr>
            <p:cNvPr id="209" name="Google Shape;209;p14"/>
            <p:cNvSpPr txBox="1"/>
            <p:nvPr/>
          </p:nvSpPr>
          <p:spPr>
            <a:xfrm>
              <a:off x="8737015" y="2580441"/>
              <a:ext cx="192000" cy="1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725" lIns="28725" spcFirstLastPara="1" rIns="28725" wrap="square" tIns="287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fld id="{00000000-1234-1234-1234-123412341234}" type="slidenum">
                <a:rPr lang="en" sz="314"/>
                <a:t>‹#›</a:t>
              </a:fld>
              <a:endParaRPr sz="314"/>
            </a:p>
          </p:txBody>
        </p:sp>
      </p:grpSp>
      <p:sp>
        <p:nvSpPr>
          <p:cNvPr id="210" name="Google Shape;210;p14"/>
          <p:cNvSpPr txBox="1"/>
          <p:nvPr/>
        </p:nvSpPr>
        <p:spPr>
          <a:xfrm>
            <a:off x="303650" y="8550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211" name="Google Shape;21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4251" y="3369023"/>
            <a:ext cx="2360064" cy="153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5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Phonon/QP Transport in Thin Films</a:t>
            </a:r>
            <a:endParaRPr/>
          </a:p>
        </p:txBody>
      </p:sp>
      <p:sp>
        <p:nvSpPr>
          <p:cNvPr id="1517" name="Google Shape;151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518" name="Google Shape;1518;p32"/>
          <p:cNvGrpSpPr/>
          <p:nvPr/>
        </p:nvGrpSpPr>
        <p:grpSpPr>
          <a:xfrm>
            <a:off x="4357288" y="1401275"/>
            <a:ext cx="4729812" cy="2675250"/>
            <a:chOff x="4391013" y="1017725"/>
            <a:chExt cx="4729812" cy="2675250"/>
          </a:xfrm>
        </p:grpSpPr>
        <p:pic>
          <p:nvPicPr>
            <p:cNvPr id="1519" name="Google Shape;1519;p3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26825" y="1017725"/>
              <a:ext cx="2105474" cy="2102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0" name="Google Shape;1520;p32"/>
            <p:cNvSpPr txBox="1"/>
            <p:nvPr/>
          </p:nvSpPr>
          <p:spPr>
            <a:xfrm>
              <a:off x="6726825" y="3120275"/>
              <a:ext cx="23940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595959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white: quasiparticles</a:t>
              </a:r>
              <a:endParaRPr sz="1200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1521" name="Google Shape;1521;p32"/>
            <p:cNvSpPr txBox="1"/>
            <p:nvPr/>
          </p:nvSpPr>
          <p:spPr>
            <a:xfrm>
              <a:off x="4391025" y="3120275"/>
              <a:ext cx="21054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595959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green: phonons</a:t>
              </a:r>
              <a:endParaRPr sz="1200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pic>
          <p:nvPicPr>
            <p:cNvPr id="1522" name="Google Shape;1522;p3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391013" y="1018024"/>
              <a:ext cx="2105475" cy="21019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3" name="Google Shape;1523;p32"/>
            <p:cNvSpPr txBox="1"/>
            <p:nvPr/>
          </p:nvSpPr>
          <p:spPr>
            <a:xfrm rot="-952">
              <a:off x="5159021" y="2377664"/>
              <a:ext cx="1083600" cy="486600"/>
            </a:xfrm>
            <a:prstGeom prst="rect">
              <a:avLst/>
            </a:prstGeom>
            <a:solidFill>
              <a:srgbClr val="EEEEEE">
                <a:alpha val="90000"/>
              </a:srgbClr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57950" lIns="57950" spcFirstLastPara="1" rIns="57950" wrap="square" tIns="5795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0000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Phonons leaving through thermal mounts</a:t>
              </a:r>
              <a:endParaRPr sz="80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1524" name="Google Shape;1524;p32"/>
            <p:cNvCxnSpPr>
              <a:stCxn id="1523" idx="0"/>
            </p:cNvCxnSpPr>
            <p:nvPr/>
          </p:nvCxnSpPr>
          <p:spPr>
            <a:xfrm rot="10800000">
              <a:off x="4644821" y="1340264"/>
              <a:ext cx="1056000" cy="1037400"/>
            </a:xfrm>
            <a:prstGeom prst="straightConnector1">
              <a:avLst/>
            </a:prstGeom>
            <a:noFill/>
            <a:ln cap="flat" cmpd="sng" w="120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525" name="Google Shape;1525;p32"/>
            <p:cNvCxnSpPr>
              <a:stCxn id="1523" idx="0"/>
            </p:cNvCxnSpPr>
            <p:nvPr/>
          </p:nvCxnSpPr>
          <p:spPr>
            <a:xfrm flipH="1" rot="10800000">
              <a:off x="5700821" y="1152464"/>
              <a:ext cx="370200" cy="1225200"/>
            </a:xfrm>
            <a:prstGeom prst="straightConnector1">
              <a:avLst/>
            </a:prstGeom>
            <a:noFill/>
            <a:ln cap="flat" cmpd="sng" w="120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526" name="Google Shape;1526;p32"/>
            <p:cNvCxnSpPr/>
            <p:nvPr/>
          </p:nvCxnSpPr>
          <p:spPr>
            <a:xfrm flipH="1" rot="10800000">
              <a:off x="8052950" y="2192300"/>
              <a:ext cx="10500" cy="481200"/>
            </a:xfrm>
            <a:prstGeom prst="straightConnector1">
              <a:avLst/>
            </a:prstGeom>
            <a:noFill/>
            <a:ln cap="flat" cmpd="sng" w="120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27" name="Google Shape;1527;p32"/>
            <p:cNvSpPr txBox="1"/>
            <p:nvPr/>
          </p:nvSpPr>
          <p:spPr>
            <a:xfrm rot="-1732">
              <a:off x="7468475" y="2673525"/>
              <a:ext cx="1190700" cy="240300"/>
            </a:xfrm>
            <a:prstGeom prst="rect">
              <a:avLst/>
            </a:prstGeom>
            <a:solidFill>
              <a:srgbClr val="EEEEEE">
                <a:alpha val="90000"/>
              </a:srgbClr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57950" lIns="57950" spcFirstLastPara="1" rIns="57950" wrap="square" tIns="5795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0000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QP diffusion in inductor</a:t>
              </a:r>
              <a:endParaRPr sz="80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</p:grpSp>
      <p:grpSp>
        <p:nvGrpSpPr>
          <p:cNvPr id="1528" name="Google Shape;1528;p32"/>
          <p:cNvGrpSpPr/>
          <p:nvPr/>
        </p:nvGrpSpPr>
        <p:grpSpPr>
          <a:xfrm>
            <a:off x="311701" y="1650075"/>
            <a:ext cx="3543218" cy="2890800"/>
            <a:chOff x="345458" y="1401407"/>
            <a:chExt cx="5714867" cy="2470981"/>
          </a:xfrm>
        </p:grpSpPr>
        <p:sp>
          <p:nvSpPr>
            <p:cNvPr id="1529" name="Google Shape;1529;p32"/>
            <p:cNvSpPr/>
            <p:nvPr/>
          </p:nvSpPr>
          <p:spPr>
            <a:xfrm>
              <a:off x="655850" y="1695575"/>
              <a:ext cx="213150" cy="641787"/>
            </a:xfrm>
            <a:custGeom>
              <a:rect b="b" l="l" r="r" t="t"/>
              <a:pathLst>
                <a:path extrusionOk="0" h="13854" w="8526">
                  <a:moveTo>
                    <a:pt x="0" y="0"/>
                  </a:moveTo>
                  <a:lnTo>
                    <a:pt x="0" y="13854"/>
                  </a:lnTo>
                  <a:lnTo>
                    <a:pt x="8526" y="13854"/>
                  </a:lnTo>
                </a:path>
              </a:pathLst>
            </a:custGeom>
            <a:noFill/>
            <a:ln cap="flat" cmpd="sng" w="15350">
              <a:solidFill>
                <a:srgbClr val="1C4587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530" name="Google Shape;1530;p32"/>
            <p:cNvSpPr txBox="1"/>
            <p:nvPr/>
          </p:nvSpPr>
          <p:spPr>
            <a:xfrm>
              <a:off x="870100" y="2031100"/>
              <a:ext cx="2546400" cy="47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3675" lIns="73675" spcFirstLastPara="1" rIns="73675" wrap="square" tIns="736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86">
                  <a:solidFill>
                    <a:srgbClr val="1C4587"/>
                  </a:solidFill>
                </a:rPr>
                <a:t>Phonon Boundary Processes (Transmission, Reflection, Absorption)</a:t>
              </a:r>
              <a:endParaRPr sz="886">
                <a:solidFill>
                  <a:srgbClr val="1C4587"/>
                </a:solidFill>
              </a:endParaRPr>
            </a:p>
          </p:txBody>
        </p:sp>
        <p:sp>
          <p:nvSpPr>
            <p:cNvPr id="1531" name="Google Shape;1531;p32"/>
            <p:cNvSpPr/>
            <p:nvPr/>
          </p:nvSpPr>
          <p:spPr>
            <a:xfrm>
              <a:off x="655850" y="2251750"/>
              <a:ext cx="213150" cy="556169"/>
            </a:xfrm>
            <a:custGeom>
              <a:rect b="b" l="l" r="r" t="t"/>
              <a:pathLst>
                <a:path extrusionOk="0" h="13854" w="8526">
                  <a:moveTo>
                    <a:pt x="0" y="0"/>
                  </a:moveTo>
                  <a:lnTo>
                    <a:pt x="0" y="13854"/>
                  </a:lnTo>
                  <a:lnTo>
                    <a:pt x="8526" y="13854"/>
                  </a:lnTo>
                </a:path>
              </a:pathLst>
            </a:custGeom>
            <a:noFill/>
            <a:ln cap="flat" cmpd="sng" w="15350">
              <a:solidFill>
                <a:srgbClr val="1C4587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532" name="Google Shape;1532;p32"/>
            <p:cNvSpPr txBox="1"/>
            <p:nvPr/>
          </p:nvSpPr>
          <p:spPr>
            <a:xfrm>
              <a:off x="902050" y="2604350"/>
              <a:ext cx="2546400" cy="36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3675" lIns="73675" spcFirstLastPara="1" rIns="73675" wrap="square" tIns="736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86">
                  <a:solidFill>
                    <a:srgbClr val="1C4587"/>
                  </a:solidFill>
                </a:rPr>
                <a:t>Polycrystalline Quasielastic Scattering</a:t>
              </a:r>
              <a:endParaRPr sz="886">
                <a:solidFill>
                  <a:srgbClr val="1C4587"/>
                </a:solidFill>
              </a:endParaRPr>
            </a:p>
          </p:txBody>
        </p:sp>
        <p:sp>
          <p:nvSpPr>
            <p:cNvPr id="1533" name="Google Shape;1533;p32"/>
            <p:cNvSpPr/>
            <p:nvPr/>
          </p:nvSpPr>
          <p:spPr>
            <a:xfrm>
              <a:off x="3648500" y="1695575"/>
              <a:ext cx="213150" cy="641787"/>
            </a:xfrm>
            <a:custGeom>
              <a:rect b="b" l="l" r="r" t="t"/>
              <a:pathLst>
                <a:path extrusionOk="0" h="13854" w="8526">
                  <a:moveTo>
                    <a:pt x="0" y="0"/>
                  </a:moveTo>
                  <a:lnTo>
                    <a:pt x="0" y="13854"/>
                  </a:lnTo>
                  <a:lnTo>
                    <a:pt x="8526" y="13854"/>
                  </a:lnTo>
                </a:path>
              </a:pathLst>
            </a:custGeom>
            <a:noFill/>
            <a:ln cap="flat" cmpd="sng" w="15350">
              <a:solidFill>
                <a:srgbClr val="1C4587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534" name="Google Shape;1534;p32"/>
            <p:cNvSpPr txBox="1"/>
            <p:nvPr/>
          </p:nvSpPr>
          <p:spPr>
            <a:xfrm>
              <a:off x="3905125" y="2150500"/>
              <a:ext cx="2155200" cy="36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3675" lIns="73675" spcFirstLastPara="1" rIns="73675" wrap="square" tIns="736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86">
                  <a:solidFill>
                    <a:srgbClr val="1C4587"/>
                  </a:solidFill>
                </a:rPr>
                <a:t>Phonon SC Pairbreaking</a:t>
              </a:r>
              <a:endParaRPr sz="886">
                <a:solidFill>
                  <a:srgbClr val="1C4587"/>
                </a:solidFill>
              </a:endParaRPr>
            </a:p>
          </p:txBody>
        </p:sp>
        <p:sp>
          <p:nvSpPr>
            <p:cNvPr id="1535" name="Google Shape;1535;p32"/>
            <p:cNvSpPr/>
            <p:nvPr/>
          </p:nvSpPr>
          <p:spPr>
            <a:xfrm>
              <a:off x="3648500" y="2249263"/>
              <a:ext cx="213150" cy="556169"/>
            </a:xfrm>
            <a:custGeom>
              <a:rect b="b" l="l" r="r" t="t"/>
              <a:pathLst>
                <a:path extrusionOk="0" h="13854" w="8526">
                  <a:moveTo>
                    <a:pt x="0" y="0"/>
                  </a:moveTo>
                  <a:lnTo>
                    <a:pt x="0" y="13854"/>
                  </a:lnTo>
                  <a:lnTo>
                    <a:pt x="8526" y="13854"/>
                  </a:lnTo>
                </a:path>
              </a:pathLst>
            </a:custGeom>
            <a:noFill/>
            <a:ln cap="flat" cmpd="sng" w="15350">
              <a:solidFill>
                <a:srgbClr val="1C4587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536" name="Google Shape;1536;p32"/>
            <p:cNvSpPr txBox="1"/>
            <p:nvPr/>
          </p:nvSpPr>
          <p:spPr>
            <a:xfrm>
              <a:off x="3905125" y="2581000"/>
              <a:ext cx="2155200" cy="24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3675" lIns="73675" spcFirstLastPara="1" rIns="73675" wrap="square" tIns="736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86">
                  <a:solidFill>
                    <a:srgbClr val="1C4587"/>
                  </a:solidFill>
                </a:rPr>
                <a:t>QP Phonon Radiation</a:t>
              </a:r>
              <a:endParaRPr sz="886">
                <a:solidFill>
                  <a:srgbClr val="1C4587"/>
                </a:solidFill>
              </a:endParaRPr>
            </a:p>
          </p:txBody>
        </p:sp>
        <p:sp>
          <p:nvSpPr>
            <p:cNvPr id="1537" name="Google Shape;1537;p32"/>
            <p:cNvSpPr txBox="1"/>
            <p:nvPr/>
          </p:nvSpPr>
          <p:spPr>
            <a:xfrm>
              <a:off x="3905125" y="3104738"/>
              <a:ext cx="2155200" cy="24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3675" lIns="73675" spcFirstLastPara="1" rIns="73675" wrap="square" tIns="736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86">
                  <a:solidFill>
                    <a:srgbClr val="1C4587"/>
                  </a:solidFill>
                </a:rPr>
                <a:t>QP Recombination</a:t>
              </a:r>
              <a:endParaRPr sz="886">
                <a:solidFill>
                  <a:srgbClr val="1C4587"/>
                </a:solidFill>
              </a:endParaRPr>
            </a:p>
          </p:txBody>
        </p:sp>
        <p:sp>
          <p:nvSpPr>
            <p:cNvPr id="1538" name="Google Shape;1538;p32"/>
            <p:cNvSpPr/>
            <p:nvPr/>
          </p:nvSpPr>
          <p:spPr>
            <a:xfrm>
              <a:off x="3648500" y="2735588"/>
              <a:ext cx="213150" cy="556169"/>
            </a:xfrm>
            <a:custGeom>
              <a:rect b="b" l="l" r="r" t="t"/>
              <a:pathLst>
                <a:path extrusionOk="0" h="13854" w="8526">
                  <a:moveTo>
                    <a:pt x="0" y="0"/>
                  </a:moveTo>
                  <a:lnTo>
                    <a:pt x="0" y="13854"/>
                  </a:lnTo>
                  <a:lnTo>
                    <a:pt x="8526" y="13854"/>
                  </a:lnTo>
                </a:path>
              </a:pathLst>
            </a:custGeom>
            <a:noFill/>
            <a:ln cap="flat" cmpd="sng" w="15350">
              <a:solidFill>
                <a:srgbClr val="1C4587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539" name="Google Shape;1539;p32"/>
            <p:cNvSpPr/>
            <p:nvPr/>
          </p:nvSpPr>
          <p:spPr>
            <a:xfrm>
              <a:off x="345458" y="1401407"/>
              <a:ext cx="3012000" cy="366300"/>
            </a:xfrm>
            <a:prstGeom prst="homePlate">
              <a:avLst>
                <a:gd fmla="val 50000" name="adj"/>
              </a:avLst>
            </a:prstGeom>
            <a:solidFill>
              <a:srgbClr val="FFFFFF"/>
            </a:solidFill>
            <a:ln cap="flat" cmpd="sng" w="15350">
              <a:solidFill>
                <a:srgbClr val="1C458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3675" lIns="73675" spcFirstLastPara="1" rIns="73675" wrap="square" tIns="736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28">
                  <a:solidFill>
                    <a:srgbClr val="1C4587"/>
                  </a:solidFill>
                </a:rPr>
                <a:t>Quasi-elastic transport</a:t>
              </a:r>
              <a:endParaRPr b="1" sz="1128">
                <a:solidFill>
                  <a:srgbClr val="1C4587"/>
                </a:solidFill>
              </a:endParaRPr>
            </a:p>
          </p:txBody>
        </p:sp>
        <p:sp>
          <p:nvSpPr>
            <p:cNvPr id="1540" name="Google Shape;1540;p32"/>
            <p:cNvSpPr/>
            <p:nvPr/>
          </p:nvSpPr>
          <p:spPr>
            <a:xfrm>
              <a:off x="3302304" y="1401407"/>
              <a:ext cx="2757900" cy="366300"/>
            </a:xfrm>
            <a:prstGeom prst="chevron">
              <a:avLst>
                <a:gd fmla="val 50000" name="adj"/>
              </a:avLst>
            </a:prstGeom>
            <a:solidFill>
              <a:srgbClr val="FFFFFF"/>
            </a:solidFill>
            <a:ln cap="flat" cmpd="sng" w="15350">
              <a:solidFill>
                <a:srgbClr val="1C458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3675" lIns="73675" spcFirstLastPara="1" rIns="73675" wrap="square" tIns="736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28">
                  <a:solidFill>
                    <a:srgbClr val="1C4587"/>
                  </a:solidFill>
                </a:rPr>
                <a:t>Inelastic Processes</a:t>
              </a:r>
              <a:endParaRPr b="1" sz="1128">
                <a:solidFill>
                  <a:srgbClr val="1C4587"/>
                </a:solidFill>
              </a:endParaRPr>
            </a:p>
          </p:txBody>
        </p:sp>
        <p:sp>
          <p:nvSpPr>
            <p:cNvPr id="1541" name="Google Shape;1541;p32"/>
            <p:cNvSpPr txBox="1"/>
            <p:nvPr/>
          </p:nvSpPr>
          <p:spPr>
            <a:xfrm>
              <a:off x="889939" y="3126825"/>
              <a:ext cx="2546400" cy="36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3675" lIns="73675" spcFirstLastPara="1" rIns="73675" wrap="square" tIns="736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86">
                  <a:solidFill>
                    <a:srgbClr val="1C4587"/>
                  </a:solidFill>
                </a:rPr>
                <a:t>QP Diffusion and Boundary Processes</a:t>
              </a:r>
              <a:endParaRPr sz="886">
                <a:solidFill>
                  <a:srgbClr val="1C4587"/>
                </a:solidFill>
              </a:endParaRPr>
            </a:p>
          </p:txBody>
        </p:sp>
        <p:sp>
          <p:nvSpPr>
            <p:cNvPr id="1542" name="Google Shape;1542;p32"/>
            <p:cNvSpPr/>
            <p:nvPr/>
          </p:nvSpPr>
          <p:spPr>
            <a:xfrm>
              <a:off x="655400" y="2746350"/>
              <a:ext cx="213150" cy="556169"/>
            </a:xfrm>
            <a:custGeom>
              <a:rect b="b" l="l" r="r" t="t"/>
              <a:pathLst>
                <a:path extrusionOk="0" h="13854" w="8526">
                  <a:moveTo>
                    <a:pt x="0" y="0"/>
                  </a:moveTo>
                  <a:lnTo>
                    <a:pt x="0" y="13854"/>
                  </a:lnTo>
                  <a:lnTo>
                    <a:pt x="8526" y="13854"/>
                  </a:lnTo>
                </a:path>
              </a:pathLst>
            </a:custGeom>
            <a:noFill/>
            <a:ln cap="flat" cmpd="sng" w="15350">
              <a:solidFill>
                <a:srgbClr val="1C4587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543" name="Google Shape;1543;p32"/>
            <p:cNvSpPr/>
            <p:nvPr/>
          </p:nvSpPr>
          <p:spPr>
            <a:xfrm>
              <a:off x="3648500" y="3260237"/>
              <a:ext cx="213150" cy="556169"/>
            </a:xfrm>
            <a:custGeom>
              <a:rect b="b" l="l" r="r" t="t"/>
              <a:pathLst>
                <a:path extrusionOk="0" h="13854" w="8526">
                  <a:moveTo>
                    <a:pt x="0" y="0"/>
                  </a:moveTo>
                  <a:lnTo>
                    <a:pt x="0" y="13854"/>
                  </a:lnTo>
                  <a:lnTo>
                    <a:pt x="8526" y="13854"/>
                  </a:lnTo>
                </a:path>
              </a:pathLst>
            </a:custGeom>
            <a:noFill/>
            <a:ln cap="flat" cmpd="sng" w="15350">
              <a:solidFill>
                <a:srgbClr val="1C4587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544" name="Google Shape;1544;p32"/>
            <p:cNvSpPr txBox="1"/>
            <p:nvPr/>
          </p:nvSpPr>
          <p:spPr>
            <a:xfrm>
              <a:off x="3905125" y="3628488"/>
              <a:ext cx="2155200" cy="24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3675" lIns="73675" spcFirstLastPara="1" rIns="73675" wrap="square" tIns="736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86">
                  <a:solidFill>
                    <a:srgbClr val="1C4587"/>
                  </a:solidFill>
                </a:rPr>
                <a:t>QP Trapping</a:t>
              </a:r>
              <a:endParaRPr sz="886">
                <a:solidFill>
                  <a:srgbClr val="1C4587"/>
                </a:solidFill>
              </a:endParaRPr>
            </a:p>
          </p:txBody>
        </p:sp>
      </p:grpSp>
      <p:sp>
        <p:nvSpPr>
          <p:cNvPr id="1545" name="Google Shape;1545;p32"/>
          <p:cNvSpPr txBox="1"/>
          <p:nvPr/>
        </p:nvSpPr>
        <p:spPr>
          <a:xfrm>
            <a:off x="311700" y="8285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Near-term G4CMP version update will enable</a:t>
            </a:r>
            <a:r>
              <a:rPr b="1"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 2D tracking and inelastic processes for phonons and QPs in superconducting thin films!</a:t>
            </a:r>
            <a:endParaRPr b="1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6" name="Google Shape;1546;p32"/>
          <p:cNvSpPr txBox="1"/>
          <p:nvPr/>
        </p:nvSpPr>
        <p:spPr>
          <a:xfrm>
            <a:off x="4286250" y="3972350"/>
            <a:ext cx="4546200" cy="6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https://github.com/kelseymh/G4CMP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Roboto Mono"/>
                <a:ea typeface="Roboto Mono"/>
                <a:cs typeface="Roboto Mono"/>
                <a:sym typeface="Roboto Mono"/>
              </a:rPr>
              <a:t>feature/TrackedFilmResponse </a:t>
            </a:r>
            <a:endParaRPr b="1" i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Light"/>
                <a:ea typeface="Roboto Light"/>
                <a:cs typeface="Roboto Light"/>
                <a:sym typeface="Roboto Light"/>
              </a:rPr>
              <a:t>In preparation: Linehan, Yelton </a:t>
            </a:r>
            <a:r>
              <a:rPr i="1" lang="en">
                <a:latin typeface="Roboto Light"/>
                <a:ea typeface="Roboto Light"/>
                <a:cs typeface="Roboto Light"/>
                <a:sym typeface="Roboto Light"/>
              </a:rPr>
              <a:t>et al.</a:t>
            </a:r>
            <a:endParaRPr i="1"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0" name="Shape 1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" name="Google Shape;1551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1552" name="Google Shape;1552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53" name="Google Shape;1553;p33" title="1B675B43-A518-473B-8139-C6F08932011D_1_105_c.jpeg"/>
          <p:cNvPicPr preferRelativeResize="0"/>
          <p:nvPr/>
        </p:nvPicPr>
        <p:blipFill rotWithShape="1">
          <a:blip r:embed="rId3">
            <a:alphaModFix/>
          </a:blip>
          <a:srcRect b="10015" l="8231" r="9941" t="45704"/>
          <a:stretch/>
        </p:blipFill>
        <p:spPr>
          <a:xfrm>
            <a:off x="311700" y="1141275"/>
            <a:ext cx="3847928" cy="3123225"/>
          </a:xfrm>
          <a:prstGeom prst="rect">
            <a:avLst/>
          </a:prstGeom>
          <a:noFill/>
          <a:ln cap="flat" cmpd="sng" w="946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54" name="Google Shape;1554;p33"/>
          <p:cNvSpPr txBox="1"/>
          <p:nvPr/>
        </p:nvSpPr>
        <p:spPr>
          <a:xfrm>
            <a:off x="7219525" y="1141275"/>
            <a:ext cx="1801500" cy="31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B1B1B"/>
                </a:solidFill>
                <a:highlight>
                  <a:srgbClr val="FFFFFF"/>
                </a:highlight>
                <a:latin typeface="Roboto Light"/>
                <a:ea typeface="Roboto Light"/>
                <a:cs typeface="Roboto Light"/>
                <a:sym typeface="Roboto Light"/>
              </a:rPr>
              <a:t>Development of G4CMP </a:t>
            </a:r>
            <a:r>
              <a:rPr lang="en" sz="900">
                <a:solidFill>
                  <a:srgbClr val="1B1B1B"/>
                </a:solidFill>
                <a:highlight>
                  <a:srgbClr val="FFFFFF"/>
                </a:highlight>
                <a:latin typeface="Roboto Light"/>
                <a:ea typeface="Roboto Light"/>
                <a:cs typeface="Roboto Light"/>
                <a:sym typeface="Roboto Light"/>
              </a:rPr>
              <a:t>is supported primarily by the U.S. Army Research Office through the Laboratory for Physical Sciences. Additional support is provided by the </a:t>
            </a:r>
            <a:r>
              <a:rPr lang="en" sz="900">
                <a:solidFill>
                  <a:srgbClr val="1B1B1B"/>
                </a:solidFill>
                <a:highlight>
                  <a:srgbClr val="FFFFFF"/>
                </a:highlight>
                <a:latin typeface="Roboto Light"/>
                <a:ea typeface="Roboto Light"/>
                <a:cs typeface="Roboto Light"/>
                <a:sym typeface="Roboto Light"/>
              </a:rPr>
              <a:t>U.S. Department of Energy </a:t>
            </a:r>
            <a:r>
              <a:rPr lang="en" sz="900">
                <a:solidFill>
                  <a:srgbClr val="1B1B1B"/>
                </a:solidFill>
                <a:highlight>
                  <a:srgbClr val="FFFFFF"/>
                </a:highlight>
                <a:latin typeface="Roboto Light"/>
                <a:ea typeface="Roboto Light"/>
                <a:cs typeface="Roboto Light"/>
                <a:sym typeface="Roboto Light"/>
              </a:rPr>
              <a:t>through Q-NEXT and the Quantum Science Center. </a:t>
            </a:r>
            <a:endParaRPr sz="900">
              <a:solidFill>
                <a:srgbClr val="1B1B1B"/>
              </a:solidFill>
              <a:highlight>
                <a:srgbClr val="FFFFFF"/>
              </a:highlight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1B1B1B"/>
              </a:solidFill>
              <a:highlight>
                <a:srgbClr val="FFFFFF"/>
              </a:highlight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B1B1B"/>
                </a:solidFill>
                <a:highlight>
                  <a:srgbClr val="FFFFFF"/>
                </a:highlight>
                <a:latin typeface="Roboto Light"/>
                <a:ea typeface="Roboto Light"/>
                <a:cs typeface="Roboto Light"/>
                <a:sym typeface="Roboto Light"/>
              </a:rPr>
              <a:t>This material is based upon work supported by the National Science Foundation Graduate Research Fellowship Program under Grant No. </a:t>
            </a:r>
            <a:r>
              <a:rPr lang="en" sz="9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DGE-2146755</a:t>
            </a:r>
            <a:r>
              <a:rPr lang="en" sz="900">
                <a:solidFill>
                  <a:srgbClr val="1B1B1B"/>
                </a:solidFill>
                <a:highlight>
                  <a:srgbClr val="FFFFFF"/>
                </a:highlight>
                <a:latin typeface="Roboto Light"/>
                <a:ea typeface="Roboto Light"/>
                <a:cs typeface="Roboto Light"/>
                <a:sym typeface="Roboto Light"/>
              </a:rPr>
              <a:t>. Any opinions, findings, and conclusions or recommendations expressed in this material are those of the author(s) and do not necessarily reflect the views of the National Science Foundation.</a:t>
            </a:r>
            <a:endParaRPr sz="900">
              <a:solidFill>
                <a:srgbClr val="1B1B1B"/>
              </a:solidFill>
              <a:highlight>
                <a:srgbClr val="FFFFFF"/>
              </a:highlight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1555" name="Google Shape;1555;p33" title="image-removebg-preview-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1706" y="4480873"/>
            <a:ext cx="555770" cy="476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6" name="Google Shape;1556;p33" title="Block_S_2_colo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07911" y="4480873"/>
            <a:ext cx="316270" cy="476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7" name="Google Shape;1557;p33" title="SLAC_short_red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54141" y="4480871"/>
            <a:ext cx="1603712" cy="476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8" name="Google Shape;1558;p33" title="CosmiQue_clearbg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1700" y="4459313"/>
            <a:ext cx="520006" cy="520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9" name="Google Shape;1559;p33"/>
          <p:cNvPicPr preferRelativeResize="0"/>
          <p:nvPr/>
        </p:nvPicPr>
        <p:blipFill rotWithShape="1">
          <a:blip r:embed="rId8">
            <a:alphaModFix/>
          </a:blip>
          <a:srcRect b="8840" l="-1750" r="0" t="11945"/>
          <a:stretch/>
        </p:blipFill>
        <p:spPr>
          <a:xfrm>
            <a:off x="4159628" y="1141275"/>
            <a:ext cx="3009147" cy="312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0" name="Google Shape;1560;p3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96807" y="4688942"/>
            <a:ext cx="1632742" cy="243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1" name="Google Shape;1561;p3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583572" y="4663225"/>
            <a:ext cx="1027404" cy="294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rgbClr val="FF0000"/>
                </a:solidFill>
              </a:rPr>
              <a:t>K</a:t>
            </a:r>
            <a:r>
              <a:rPr lang="en" sz="2200"/>
              <a:t>inetic </a:t>
            </a:r>
            <a:r>
              <a:rPr lang="en" sz="2200" u="sng">
                <a:solidFill>
                  <a:srgbClr val="FF0000"/>
                </a:solidFill>
              </a:rPr>
              <a:t>I</a:t>
            </a:r>
            <a:r>
              <a:rPr lang="en" sz="2200"/>
              <a:t>nductance </a:t>
            </a:r>
            <a:r>
              <a:rPr lang="en" sz="2200" u="sng">
                <a:solidFill>
                  <a:srgbClr val="FF0000"/>
                </a:solidFill>
              </a:rPr>
              <a:t>P</a:t>
            </a:r>
            <a:r>
              <a:rPr lang="en" sz="2200"/>
              <a:t>honon-</a:t>
            </a:r>
            <a:r>
              <a:rPr lang="en" sz="2200" u="sng">
                <a:solidFill>
                  <a:srgbClr val="FF0000"/>
                </a:solidFill>
              </a:rPr>
              <a:t>M</a:t>
            </a:r>
            <a:r>
              <a:rPr lang="en" sz="2200"/>
              <a:t>ediated Detectors</a:t>
            </a:r>
            <a:endParaRPr sz="2200"/>
          </a:p>
        </p:txBody>
      </p:sp>
      <p:sp>
        <p:nvSpPr>
          <p:cNvPr id="217" name="Google Shape;21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8" name="Google Shape;218;p15"/>
          <p:cNvSpPr txBox="1"/>
          <p:nvPr/>
        </p:nvSpPr>
        <p:spPr>
          <a:xfrm>
            <a:off x="311700" y="2338250"/>
            <a:ext cx="85206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KIPM detectors leverage kinetic inductance detectors (KIDs) to sense phonons in the substrate</a:t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Detection principle:</a:t>
            </a:r>
            <a:r>
              <a:rPr b="1" i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phonons break Cooper pairs </a:t>
            </a: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into quasiparticles </a:t>
            </a:r>
            <a:r>
              <a:rPr lang="en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→ shift resonant frequency</a:t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219" name="Google Shape;21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3653" y="3904646"/>
            <a:ext cx="1168126" cy="60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5"/>
          <p:cNvPicPr preferRelativeResize="0"/>
          <p:nvPr/>
        </p:nvPicPr>
        <p:blipFill rotWithShape="1">
          <a:blip r:embed="rId4">
            <a:alphaModFix/>
          </a:blip>
          <a:srcRect b="8" l="0" r="0" t="13493"/>
          <a:stretch/>
        </p:blipFill>
        <p:spPr>
          <a:xfrm>
            <a:off x="311700" y="1099801"/>
            <a:ext cx="3651226" cy="12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5"/>
          <p:cNvSpPr txBox="1"/>
          <p:nvPr/>
        </p:nvSpPr>
        <p:spPr>
          <a:xfrm>
            <a:off x="4025450" y="1098725"/>
            <a:ext cx="3435900" cy="1240500"/>
          </a:xfrm>
          <a:prstGeom prst="rect">
            <a:avLst/>
          </a:prstGeom>
          <a:solidFill>
            <a:schemeClr val="lt2"/>
          </a:solidFill>
          <a:ln cap="flat" cmpd="sng" w="16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79225" lIns="79225" spcFirstLastPara="1" rIns="79225" wrap="square" tIns="792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39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Our KIPM (OW230427)</a:t>
            </a:r>
            <a:endParaRPr b="1" sz="1039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1mm x 2cm  x 2cm Si chip</a:t>
            </a:r>
            <a:endParaRPr sz="1039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30 nm Al resonator, </a:t>
            </a:r>
            <a:r>
              <a:rPr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70 nm Nb feedline</a:t>
            </a:r>
            <a:endParaRPr sz="1039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0.09% sensor surface area coverage</a:t>
            </a:r>
            <a:endParaRPr sz="1039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&lt;13,695.6 μm</a:t>
            </a:r>
            <a:r>
              <a:rPr baseline="30000"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3</a:t>
            </a:r>
            <a:r>
              <a:rPr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 active inductor volume</a:t>
            </a:r>
            <a:endParaRPr sz="1039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39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Fabricated at JPL by Osmond Wen and Bruce Bumble </a:t>
            </a:r>
            <a:endParaRPr sz="1039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222" name="Google Shape;22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61352" y="1003188"/>
            <a:ext cx="1078325" cy="1431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5"/>
          <p:cNvPicPr preferRelativeResize="0"/>
          <p:nvPr/>
        </p:nvPicPr>
        <p:blipFill rotWithShape="1">
          <a:blip r:embed="rId6">
            <a:alphaModFix/>
          </a:blip>
          <a:srcRect b="37791" l="0" r="0" t="0"/>
          <a:stretch/>
        </p:blipFill>
        <p:spPr>
          <a:xfrm>
            <a:off x="5392125" y="3573675"/>
            <a:ext cx="2560600" cy="393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" name="Google Shape;224;p15"/>
          <p:cNvCxnSpPr>
            <a:endCxn id="219" idx="1"/>
          </p:cNvCxnSpPr>
          <p:nvPr/>
        </p:nvCxnSpPr>
        <p:spPr>
          <a:xfrm>
            <a:off x="1579653" y="4204525"/>
            <a:ext cx="414000" cy="1200"/>
          </a:xfrm>
          <a:prstGeom prst="straightConnector1">
            <a:avLst/>
          </a:prstGeom>
          <a:noFill/>
          <a:ln cap="flat" cmpd="sng" w="84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5" name="Google Shape;225;p15"/>
          <p:cNvSpPr txBox="1"/>
          <p:nvPr/>
        </p:nvSpPr>
        <p:spPr>
          <a:xfrm>
            <a:off x="436450" y="3884093"/>
            <a:ext cx="12207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00" lIns="80900" spcFirstLastPara="1" rIns="80900" wrap="square" tIns="80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1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resolution on energy deposited in the substrate</a:t>
            </a:r>
            <a:endParaRPr sz="1061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61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(hundreds of eV)</a:t>
            </a:r>
            <a:endParaRPr b="1" sz="1061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26" name="Google Shape;226;p15"/>
          <p:cNvCxnSpPr>
            <a:stCxn id="227" idx="0"/>
          </p:cNvCxnSpPr>
          <p:nvPr/>
        </p:nvCxnSpPr>
        <p:spPr>
          <a:xfrm rot="10800000">
            <a:off x="2637674" y="4540800"/>
            <a:ext cx="0" cy="208200"/>
          </a:xfrm>
          <a:prstGeom prst="straightConnector1">
            <a:avLst/>
          </a:prstGeom>
          <a:noFill/>
          <a:ln cap="flat" cmpd="sng" w="84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7" name="Google Shape;227;p15"/>
          <p:cNvSpPr txBox="1"/>
          <p:nvPr/>
        </p:nvSpPr>
        <p:spPr>
          <a:xfrm>
            <a:off x="1535624" y="4749000"/>
            <a:ext cx="220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00" lIns="80900" spcFirstLastPara="1" rIns="80900" wrap="square" tIns="80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1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phonon collection efficiency </a:t>
            </a:r>
            <a:r>
              <a:rPr b="1" lang="en" sz="1061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(&lt;1%)</a:t>
            </a:r>
            <a:endParaRPr b="1" sz="1061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28" name="Google Shape;228;p15"/>
          <p:cNvCxnSpPr/>
          <p:nvPr/>
        </p:nvCxnSpPr>
        <p:spPr>
          <a:xfrm>
            <a:off x="3253325" y="4205183"/>
            <a:ext cx="414000" cy="1200"/>
          </a:xfrm>
          <a:prstGeom prst="straightConnector1">
            <a:avLst/>
          </a:prstGeom>
          <a:noFill/>
          <a:ln cap="flat" cmpd="sng" w="84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29" name="Google Shape;229;p15"/>
          <p:cNvSpPr txBox="1"/>
          <p:nvPr/>
        </p:nvSpPr>
        <p:spPr>
          <a:xfrm>
            <a:off x="3666602" y="3904148"/>
            <a:ext cx="12207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00" lIns="80900" spcFirstLastPara="1" rIns="80900" wrap="square" tIns="80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61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resolution on energy absorbed by the sensor</a:t>
            </a:r>
            <a:br>
              <a:rPr lang="en" sz="1061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</a:br>
            <a:r>
              <a:rPr b="1" lang="en" sz="1061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(few eV)</a:t>
            </a:r>
            <a:endParaRPr sz="1061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61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30" name="Google Shape;230;p15"/>
          <p:cNvSpPr txBox="1"/>
          <p:nvPr/>
        </p:nvSpPr>
        <p:spPr>
          <a:xfrm>
            <a:off x="1699132" y="3354475"/>
            <a:ext cx="1877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00" lIns="80900" spcFirstLastPara="1" rIns="80900" wrap="square" tIns="80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1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number of resonators</a:t>
            </a:r>
            <a:endParaRPr sz="1061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231" name="Google Shape;231;p15"/>
          <p:cNvCxnSpPr/>
          <p:nvPr/>
        </p:nvCxnSpPr>
        <p:spPr>
          <a:xfrm rot="10800000">
            <a:off x="2637714" y="3662443"/>
            <a:ext cx="0" cy="208200"/>
          </a:xfrm>
          <a:prstGeom prst="straightConnector1">
            <a:avLst/>
          </a:prstGeom>
          <a:noFill/>
          <a:ln cap="flat" cmpd="sng" w="84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32" name="Google Shape;232;p15"/>
          <p:cNvSpPr txBox="1"/>
          <p:nvPr/>
        </p:nvSpPr>
        <p:spPr>
          <a:xfrm>
            <a:off x="311700" y="805575"/>
            <a:ext cx="28557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7"/>
              </a:rPr>
              <a:t>https://arxiv.org/abs/2509.25544</a:t>
            </a:r>
            <a:endParaRPr sz="1000"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233" name="Google Shape;233;p15"/>
          <p:cNvSpPr txBox="1"/>
          <p:nvPr/>
        </p:nvSpPr>
        <p:spPr>
          <a:xfrm>
            <a:off x="311700" y="3144346"/>
            <a:ext cx="3390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u="sng">
                <a:solidFill>
                  <a:schemeClr val="hlink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  <a:hlinkClick r:id="rId8"/>
              </a:rPr>
              <a:t>doi.org/10.1103/PhysRevApplied.22.044045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4" name="Google Shape;234;p15"/>
          <p:cNvSpPr txBox="1"/>
          <p:nvPr/>
        </p:nvSpPr>
        <p:spPr>
          <a:xfrm>
            <a:off x="311700" y="2857500"/>
            <a:ext cx="659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Overall detector resolution is limited by low phonon collection efficiency!</a:t>
            </a:r>
            <a:endParaRPr b="1" i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5" name="Google Shape;235;p15"/>
          <p:cNvPicPr preferRelativeResize="0"/>
          <p:nvPr/>
        </p:nvPicPr>
        <p:blipFill rotWithShape="1">
          <a:blip r:embed="rId6">
            <a:alphaModFix/>
          </a:blip>
          <a:srcRect b="0" l="0" r="0" t="51352"/>
          <a:stretch/>
        </p:blipFill>
        <p:spPr>
          <a:xfrm>
            <a:off x="5392125" y="3898575"/>
            <a:ext cx="2560600" cy="3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5"/>
          <p:cNvSpPr/>
          <p:nvPr/>
        </p:nvSpPr>
        <p:spPr>
          <a:xfrm>
            <a:off x="6542775" y="3912050"/>
            <a:ext cx="714300" cy="307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237" name="Google Shape;237;p15"/>
          <p:cNvCxnSpPr>
            <a:endCxn id="236" idx="2"/>
          </p:cNvCxnSpPr>
          <p:nvPr/>
        </p:nvCxnSpPr>
        <p:spPr>
          <a:xfrm rot="10800000">
            <a:off x="6899925" y="4219850"/>
            <a:ext cx="0" cy="349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8" name="Google Shape;238;p15"/>
          <p:cNvSpPr txBox="1"/>
          <p:nvPr/>
        </p:nvSpPr>
        <p:spPr>
          <a:xfrm>
            <a:off x="5434425" y="4506800"/>
            <a:ext cx="2931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00" lIns="80900" spcFirstLastPara="1" rIns="80900" wrap="square" tIns="80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1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peak-normalized position-dependent efficiency</a:t>
            </a:r>
            <a:endParaRPr sz="1061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61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oogle Shape;243;p16"/>
          <p:cNvGrpSpPr/>
          <p:nvPr/>
        </p:nvGrpSpPr>
        <p:grpSpPr>
          <a:xfrm>
            <a:off x="85125" y="3166675"/>
            <a:ext cx="9162725" cy="1629600"/>
            <a:chOff x="-9712" y="3022350"/>
            <a:chExt cx="9162725" cy="1629600"/>
          </a:xfrm>
        </p:grpSpPr>
        <p:sp>
          <p:nvSpPr>
            <p:cNvPr id="244" name="Google Shape;244;p16"/>
            <p:cNvSpPr/>
            <p:nvPr/>
          </p:nvSpPr>
          <p:spPr>
            <a:xfrm>
              <a:off x="-9712" y="3022350"/>
              <a:ext cx="8934600" cy="1629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45" name="Google Shape;245;p16"/>
            <p:cNvSpPr/>
            <p:nvPr/>
          </p:nvSpPr>
          <p:spPr>
            <a:xfrm>
              <a:off x="137278" y="3751950"/>
              <a:ext cx="6236700" cy="6348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46" name="Google Shape;246;p16"/>
            <p:cNvSpPr/>
            <p:nvPr/>
          </p:nvSpPr>
          <p:spPr>
            <a:xfrm>
              <a:off x="3311066" y="3922912"/>
              <a:ext cx="292800" cy="292800"/>
            </a:xfrm>
            <a:prstGeom prst="ellipse">
              <a:avLst/>
            </a:prstGeom>
            <a:noFill/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6"/>
            <p:cNvSpPr/>
            <p:nvPr/>
          </p:nvSpPr>
          <p:spPr>
            <a:xfrm>
              <a:off x="3264466" y="3876312"/>
              <a:ext cx="386100" cy="386100"/>
            </a:xfrm>
            <a:prstGeom prst="ellipse">
              <a:avLst/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6"/>
            <p:cNvSpPr/>
            <p:nvPr/>
          </p:nvSpPr>
          <p:spPr>
            <a:xfrm>
              <a:off x="3357116" y="3968962"/>
              <a:ext cx="200700" cy="200700"/>
            </a:xfrm>
            <a:prstGeom prst="ellipse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6"/>
            <p:cNvSpPr/>
            <p:nvPr/>
          </p:nvSpPr>
          <p:spPr>
            <a:xfrm>
              <a:off x="365878" y="3380850"/>
              <a:ext cx="3284700" cy="371100"/>
            </a:xfrm>
            <a:prstGeom prst="rect">
              <a:avLst/>
            </a:prstGeom>
            <a:solidFill>
              <a:srgbClr val="CC41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0" name="Google Shape;250;p16"/>
            <p:cNvSpPr/>
            <p:nvPr/>
          </p:nvSpPr>
          <p:spPr>
            <a:xfrm>
              <a:off x="3831828" y="3380850"/>
              <a:ext cx="763500" cy="371100"/>
            </a:xfrm>
            <a:prstGeom prst="rect">
              <a:avLst/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1" name="Google Shape;251;p16"/>
            <p:cNvSpPr/>
            <p:nvPr/>
          </p:nvSpPr>
          <p:spPr>
            <a:xfrm>
              <a:off x="4666303" y="3380850"/>
              <a:ext cx="267900" cy="371100"/>
            </a:xfrm>
            <a:prstGeom prst="rect">
              <a:avLst/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5005178" y="3380850"/>
              <a:ext cx="763500" cy="371100"/>
            </a:xfrm>
            <a:prstGeom prst="rect">
              <a:avLst/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3" name="Google Shape;253;p16"/>
            <p:cNvSpPr/>
            <p:nvPr/>
          </p:nvSpPr>
          <p:spPr>
            <a:xfrm>
              <a:off x="3411866" y="4023712"/>
              <a:ext cx="91200" cy="9120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54" name="Google Shape;254;p16"/>
            <p:cNvCxnSpPr/>
            <p:nvPr/>
          </p:nvCxnSpPr>
          <p:spPr>
            <a:xfrm flipH="1" rot="10800000">
              <a:off x="2259578" y="4064950"/>
              <a:ext cx="1197900" cy="585000"/>
            </a:xfrm>
            <a:prstGeom prst="straightConnector1">
              <a:avLst/>
            </a:prstGeom>
            <a:noFill/>
            <a:ln cap="flat" cmpd="sng" w="19050">
              <a:solidFill>
                <a:srgbClr val="AF272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5" name="Google Shape;255;p16"/>
            <p:cNvCxnSpPr/>
            <p:nvPr/>
          </p:nvCxnSpPr>
          <p:spPr>
            <a:xfrm>
              <a:off x="3457466" y="4064906"/>
              <a:ext cx="1837800" cy="585000"/>
            </a:xfrm>
            <a:prstGeom prst="straightConnector1">
              <a:avLst/>
            </a:prstGeom>
            <a:noFill/>
            <a:ln cap="flat" cmpd="sng" w="19050">
              <a:solidFill>
                <a:srgbClr val="AF272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grpSp>
          <p:nvGrpSpPr>
            <p:cNvPr id="256" name="Google Shape;256;p16"/>
            <p:cNvGrpSpPr/>
            <p:nvPr/>
          </p:nvGrpSpPr>
          <p:grpSpPr>
            <a:xfrm>
              <a:off x="2252316" y="3410225"/>
              <a:ext cx="227100" cy="106500"/>
              <a:chOff x="3036925" y="1763650"/>
              <a:chExt cx="227100" cy="106500"/>
            </a:xfrm>
          </p:grpSpPr>
          <p:sp>
            <p:nvSpPr>
              <p:cNvPr id="257" name="Google Shape;257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58" name="Google Shape;258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59" name="Google Shape;259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60" name="Google Shape;260;p16"/>
            <p:cNvGrpSpPr/>
            <p:nvPr/>
          </p:nvGrpSpPr>
          <p:grpSpPr>
            <a:xfrm rot="2700000">
              <a:off x="1376995" y="3472404"/>
              <a:ext cx="227098" cy="106499"/>
              <a:chOff x="3036925" y="1763650"/>
              <a:chExt cx="227100" cy="106500"/>
            </a:xfrm>
          </p:grpSpPr>
          <p:sp>
            <p:nvSpPr>
              <p:cNvPr id="261" name="Google Shape;261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62" name="Google Shape;262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63" name="Google Shape;263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64" name="Google Shape;264;p16"/>
            <p:cNvGrpSpPr/>
            <p:nvPr/>
          </p:nvGrpSpPr>
          <p:grpSpPr>
            <a:xfrm rot="-1800811">
              <a:off x="3148390" y="3612221"/>
              <a:ext cx="227098" cy="106499"/>
              <a:chOff x="3036925" y="1763650"/>
              <a:chExt cx="227100" cy="106500"/>
            </a:xfrm>
          </p:grpSpPr>
          <p:sp>
            <p:nvSpPr>
              <p:cNvPr id="265" name="Google Shape;265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66" name="Google Shape;266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67" name="Google Shape;267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68" name="Google Shape;268;p16"/>
            <p:cNvGrpSpPr/>
            <p:nvPr/>
          </p:nvGrpSpPr>
          <p:grpSpPr>
            <a:xfrm rot="2700000">
              <a:off x="3338415" y="3472405"/>
              <a:ext cx="227098" cy="106499"/>
              <a:chOff x="3036925" y="1763650"/>
              <a:chExt cx="227100" cy="106500"/>
            </a:xfrm>
          </p:grpSpPr>
          <p:sp>
            <p:nvSpPr>
              <p:cNvPr id="269" name="Google Shape;269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70" name="Google Shape;270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71" name="Google Shape;271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72" name="Google Shape;272;p16"/>
            <p:cNvGrpSpPr/>
            <p:nvPr/>
          </p:nvGrpSpPr>
          <p:grpSpPr>
            <a:xfrm>
              <a:off x="1663166" y="3612225"/>
              <a:ext cx="227100" cy="106500"/>
              <a:chOff x="3036925" y="1763650"/>
              <a:chExt cx="227100" cy="106500"/>
            </a:xfrm>
          </p:grpSpPr>
          <p:sp>
            <p:nvSpPr>
              <p:cNvPr id="273" name="Google Shape;273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74" name="Google Shape;274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75" name="Google Shape;275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76" name="Google Shape;276;p16"/>
            <p:cNvGrpSpPr/>
            <p:nvPr/>
          </p:nvGrpSpPr>
          <p:grpSpPr>
            <a:xfrm rot="-1800811">
              <a:off x="2330990" y="3607871"/>
              <a:ext cx="227098" cy="106499"/>
              <a:chOff x="3036925" y="1763650"/>
              <a:chExt cx="227100" cy="106500"/>
            </a:xfrm>
          </p:grpSpPr>
          <p:sp>
            <p:nvSpPr>
              <p:cNvPr id="277" name="Google Shape;277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78" name="Google Shape;278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79" name="Google Shape;279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80" name="Google Shape;280;p16"/>
            <p:cNvGrpSpPr/>
            <p:nvPr/>
          </p:nvGrpSpPr>
          <p:grpSpPr>
            <a:xfrm rot="2700000">
              <a:off x="487058" y="3513517"/>
              <a:ext cx="227098" cy="106499"/>
              <a:chOff x="3036925" y="1763650"/>
              <a:chExt cx="227100" cy="106500"/>
            </a:xfrm>
          </p:grpSpPr>
          <p:sp>
            <p:nvSpPr>
              <p:cNvPr id="281" name="Google Shape;281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82" name="Google Shape;282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83" name="Google Shape;283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84" name="Google Shape;284;p16"/>
            <p:cNvGrpSpPr/>
            <p:nvPr/>
          </p:nvGrpSpPr>
          <p:grpSpPr>
            <a:xfrm rot="880362">
              <a:off x="839637" y="3410230"/>
              <a:ext cx="227103" cy="106501"/>
              <a:chOff x="3036925" y="1763650"/>
              <a:chExt cx="227100" cy="106500"/>
            </a:xfrm>
          </p:grpSpPr>
          <p:sp>
            <p:nvSpPr>
              <p:cNvPr id="285" name="Google Shape;285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86" name="Google Shape;286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87" name="Google Shape;287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88" name="Google Shape;288;p16"/>
            <p:cNvGrpSpPr/>
            <p:nvPr/>
          </p:nvGrpSpPr>
          <p:grpSpPr>
            <a:xfrm rot="2700000">
              <a:off x="4163465" y="3430230"/>
              <a:ext cx="227098" cy="106499"/>
              <a:chOff x="3036925" y="1763650"/>
              <a:chExt cx="227100" cy="106500"/>
            </a:xfrm>
          </p:grpSpPr>
          <p:sp>
            <p:nvSpPr>
              <p:cNvPr id="289" name="Google Shape;289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0" name="Google Shape;290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1" name="Google Shape;291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92" name="Google Shape;292;p16"/>
            <p:cNvGrpSpPr/>
            <p:nvPr/>
          </p:nvGrpSpPr>
          <p:grpSpPr>
            <a:xfrm rot="-1800811">
              <a:off x="4359493" y="3584824"/>
              <a:ext cx="227098" cy="106499"/>
              <a:chOff x="3036925" y="1763650"/>
              <a:chExt cx="227100" cy="106500"/>
            </a:xfrm>
          </p:grpSpPr>
          <p:sp>
            <p:nvSpPr>
              <p:cNvPr id="293" name="Google Shape;293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4" name="Google Shape;294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5" name="Google Shape;295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96" name="Google Shape;296;p16"/>
            <p:cNvGrpSpPr/>
            <p:nvPr/>
          </p:nvGrpSpPr>
          <p:grpSpPr>
            <a:xfrm rot="2700000">
              <a:off x="4686708" y="3513154"/>
              <a:ext cx="227098" cy="106499"/>
              <a:chOff x="3036925" y="1763650"/>
              <a:chExt cx="227100" cy="106500"/>
            </a:xfrm>
          </p:grpSpPr>
          <p:sp>
            <p:nvSpPr>
              <p:cNvPr id="297" name="Google Shape;297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8" name="Google Shape;298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9" name="Google Shape;299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300" name="Google Shape;300;p16"/>
            <p:cNvGrpSpPr/>
            <p:nvPr/>
          </p:nvGrpSpPr>
          <p:grpSpPr>
            <a:xfrm>
              <a:off x="5249466" y="3410713"/>
              <a:ext cx="227100" cy="106500"/>
              <a:chOff x="3036925" y="1763650"/>
              <a:chExt cx="227100" cy="106500"/>
            </a:xfrm>
          </p:grpSpPr>
          <p:sp>
            <p:nvSpPr>
              <p:cNvPr id="301" name="Google Shape;301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02" name="Google Shape;302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03" name="Google Shape;303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304" name="Google Shape;304;p16"/>
            <p:cNvGrpSpPr/>
            <p:nvPr/>
          </p:nvGrpSpPr>
          <p:grpSpPr>
            <a:xfrm rot="2700000">
              <a:off x="5044640" y="3567192"/>
              <a:ext cx="227098" cy="106499"/>
              <a:chOff x="3036925" y="1763650"/>
              <a:chExt cx="227100" cy="106500"/>
            </a:xfrm>
          </p:grpSpPr>
          <p:sp>
            <p:nvSpPr>
              <p:cNvPr id="305" name="Google Shape;305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06" name="Google Shape;306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07" name="Google Shape;307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308" name="Google Shape;308;p16"/>
            <p:cNvGrpSpPr/>
            <p:nvPr/>
          </p:nvGrpSpPr>
          <p:grpSpPr>
            <a:xfrm rot="-1800811">
              <a:off x="5495090" y="3528683"/>
              <a:ext cx="227098" cy="106499"/>
              <a:chOff x="3036925" y="1763650"/>
              <a:chExt cx="227100" cy="106500"/>
            </a:xfrm>
          </p:grpSpPr>
          <p:sp>
            <p:nvSpPr>
              <p:cNvPr id="309" name="Google Shape;309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10" name="Google Shape;310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11" name="Google Shape;311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312" name="Google Shape;312;p16"/>
            <p:cNvSpPr/>
            <p:nvPr/>
          </p:nvSpPr>
          <p:spPr>
            <a:xfrm>
              <a:off x="5399578" y="4383549"/>
              <a:ext cx="974400" cy="160500"/>
            </a:xfrm>
            <a:prstGeom prst="rect">
              <a:avLst/>
            </a:prstGeom>
            <a:solidFill>
              <a:srgbClr val="B45F0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13" name="Google Shape;313;p16"/>
            <p:cNvSpPr/>
            <p:nvPr/>
          </p:nvSpPr>
          <p:spPr>
            <a:xfrm>
              <a:off x="137278" y="4387752"/>
              <a:ext cx="974400" cy="160500"/>
            </a:xfrm>
            <a:prstGeom prst="rect">
              <a:avLst/>
            </a:prstGeom>
            <a:solidFill>
              <a:srgbClr val="B45F0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314" name="Google Shape;314;p16"/>
            <p:cNvGrpSpPr/>
            <p:nvPr/>
          </p:nvGrpSpPr>
          <p:grpSpPr>
            <a:xfrm rot="-6571112">
              <a:off x="2694891" y="3384323"/>
              <a:ext cx="384792" cy="353996"/>
              <a:chOff x="3487353" y="2047759"/>
              <a:chExt cx="384806" cy="354009"/>
            </a:xfrm>
          </p:grpSpPr>
          <p:sp>
            <p:nvSpPr>
              <p:cNvPr id="315" name="Google Shape;315;p16"/>
              <p:cNvSpPr/>
              <p:nvPr/>
            </p:nvSpPr>
            <p:spPr>
              <a:xfrm rot="-1803287">
                <a:off x="3498791" y="2097428"/>
                <a:ext cx="227024" cy="106461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16" name="Google Shape;316;p16"/>
              <p:cNvSpPr/>
              <p:nvPr/>
            </p:nvSpPr>
            <p:spPr>
              <a:xfrm rot="-1806078">
                <a:off x="3538397" y="2136829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17" name="Google Shape;317;p16"/>
              <p:cNvSpPr/>
              <p:nvPr/>
            </p:nvSpPr>
            <p:spPr>
              <a:xfrm rot="-1806078">
                <a:off x="3616696" y="2091598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18" name="Google Shape;318;p16"/>
              <p:cNvSpPr/>
              <p:nvPr/>
            </p:nvSpPr>
            <p:spPr>
              <a:xfrm rot="-2679659">
                <a:off x="3599739" y="2315217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19" name="Google Shape;319;p16"/>
              <p:cNvSpPr/>
              <p:nvPr/>
            </p:nvSpPr>
            <p:spPr>
              <a:xfrm rot="-2679659">
                <a:off x="3785608" y="2179669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320" name="Google Shape;320;p16"/>
              <p:cNvCxnSpPr>
                <a:stCxn id="317" idx="4"/>
                <a:endCxn id="319" idx="0"/>
              </p:cNvCxnSpPr>
              <p:nvPr/>
            </p:nvCxnSpPr>
            <p:spPr>
              <a:xfrm rot="-4215190">
                <a:off x="3727221" y="2109813"/>
                <a:ext cx="12431" cy="128952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321" name="Google Shape;321;p16"/>
              <p:cNvCxnSpPr>
                <a:stCxn id="316" idx="4"/>
                <a:endCxn id="318" idx="7"/>
              </p:cNvCxnSpPr>
              <p:nvPr/>
            </p:nvCxnSpPr>
            <p:spPr>
              <a:xfrm flipH="1" rot="-4225374">
                <a:off x="3568823" y="2220279"/>
                <a:ext cx="90427" cy="78279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grpSp>
          <p:nvGrpSpPr>
            <p:cNvPr id="322" name="Google Shape;322;p16"/>
            <p:cNvGrpSpPr/>
            <p:nvPr/>
          </p:nvGrpSpPr>
          <p:grpSpPr>
            <a:xfrm>
              <a:off x="1847956" y="3385362"/>
              <a:ext cx="415759" cy="354009"/>
              <a:chOff x="3487353" y="2047759"/>
              <a:chExt cx="415759" cy="354009"/>
            </a:xfrm>
          </p:grpSpPr>
          <p:sp>
            <p:nvSpPr>
              <p:cNvPr id="323" name="Google Shape;323;p16"/>
              <p:cNvSpPr/>
              <p:nvPr/>
            </p:nvSpPr>
            <p:spPr>
              <a:xfrm rot="-1803287">
                <a:off x="3498791" y="2097428"/>
                <a:ext cx="227024" cy="106461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24" name="Google Shape;324;p16"/>
              <p:cNvSpPr/>
              <p:nvPr/>
            </p:nvSpPr>
            <p:spPr>
              <a:xfrm rot="-1806078">
                <a:off x="3538397" y="2136829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25" name="Google Shape;325;p16"/>
              <p:cNvSpPr/>
              <p:nvPr/>
            </p:nvSpPr>
            <p:spPr>
              <a:xfrm rot="-1806078">
                <a:off x="3616696" y="2091598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26" name="Google Shape;326;p16"/>
              <p:cNvSpPr/>
              <p:nvPr/>
            </p:nvSpPr>
            <p:spPr>
              <a:xfrm rot="-2679659">
                <a:off x="3599739" y="2315217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27" name="Google Shape;327;p16"/>
              <p:cNvSpPr/>
              <p:nvPr/>
            </p:nvSpPr>
            <p:spPr>
              <a:xfrm rot="-2679659">
                <a:off x="3816560" y="2216022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328" name="Google Shape;328;p16"/>
              <p:cNvCxnSpPr>
                <a:stCxn id="325" idx="4"/>
                <a:endCxn id="327" idx="0"/>
              </p:cNvCxnSpPr>
              <p:nvPr/>
            </p:nvCxnSpPr>
            <p:spPr>
              <a:xfrm>
                <a:off x="3670586" y="2158538"/>
                <a:ext cx="156600" cy="67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329" name="Google Shape;329;p16"/>
              <p:cNvCxnSpPr>
                <a:stCxn id="324" idx="4"/>
                <a:endCxn id="326" idx="7"/>
              </p:cNvCxnSpPr>
              <p:nvPr/>
            </p:nvCxnSpPr>
            <p:spPr>
              <a:xfrm>
                <a:off x="3592287" y="2203769"/>
                <a:ext cx="43500" cy="111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sp>
          <p:nvSpPr>
            <p:cNvPr id="330" name="Google Shape;330;p16"/>
            <p:cNvSpPr/>
            <p:nvPr/>
          </p:nvSpPr>
          <p:spPr>
            <a:xfrm rot="-9251158">
              <a:off x="438917" y="3635059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1" name="Google Shape;331;p16"/>
            <p:cNvSpPr/>
            <p:nvPr/>
          </p:nvSpPr>
          <p:spPr>
            <a:xfrm rot="-9251158">
              <a:off x="1183742" y="3397384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2" name="Google Shape;332;p16"/>
            <p:cNvSpPr/>
            <p:nvPr/>
          </p:nvSpPr>
          <p:spPr>
            <a:xfrm rot="-9251158">
              <a:off x="2608367" y="3655634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3" name="Google Shape;333;p16"/>
            <p:cNvSpPr/>
            <p:nvPr/>
          </p:nvSpPr>
          <p:spPr>
            <a:xfrm rot="-9251158">
              <a:off x="3244279" y="3419734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4" name="Google Shape;334;p16"/>
            <p:cNvSpPr/>
            <p:nvPr/>
          </p:nvSpPr>
          <p:spPr>
            <a:xfrm rot="-9251158">
              <a:off x="4713654" y="3655634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5" name="Google Shape;335;p16"/>
            <p:cNvSpPr/>
            <p:nvPr/>
          </p:nvSpPr>
          <p:spPr>
            <a:xfrm rot="-9251158">
              <a:off x="5431429" y="3655634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6" name="Google Shape;336;p16"/>
            <p:cNvSpPr/>
            <p:nvPr/>
          </p:nvSpPr>
          <p:spPr>
            <a:xfrm rot="-9251158">
              <a:off x="5085829" y="3419734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337" name="Google Shape;337;p16"/>
            <p:cNvGrpSpPr/>
            <p:nvPr/>
          </p:nvGrpSpPr>
          <p:grpSpPr>
            <a:xfrm>
              <a:off x="3836383" y="3384325"/>
              <a:ext cx="415759" cy="364882"/>
              <a:chOff x="3487353" y="2047759"/>
              <a:chExt cx="415759" cy="364882"/>
            </a:xfrm>
          </p:grpSpPr>
          <p:sp>
            <p:nvSpPr>
              <p:cNvPr id="338" name="Google Shape;338;p16"/>
              <p:cNvSpPr/>
              <p:nvPr/>
            </p:nvSpPr>
            <p:spPr>
              <a:xfrm rot="-1803287">
                <a:off x="3498791" y="2097428"/>
                <a:ext cx="227024" cy="106461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39" name="Google Shape;339;p16"/>
              <p:cNvSpPr/>
              <p:nvPr/>
            </p:nvSpPr>
            <p:spPr>
              <a:xfrm rot="-1806078">
                <a:off x="3538397" y="2136829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40" name="Google Shape;340;p16"/>
              <p:cNvSpPr/>
              <p:nvPr/>
            </p:nvSpPr>
            <p:spPr>
              <a:xfrm rot="-1806078">
                <a:off x="3616696" y="2091598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41" name="Google Shape;341;p16"/>
              <p:cNvSpPr/>
              <p:nvPr/>
            </p:nvSpPr>
            <p:spPr>
              <a:xfrm rot="-2679659">
                <a:off x="3512665" y="2326090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42" name="Google Shape;342;p16"/>
              <p:cNvSpPr/>
              <p:nvPr/>
            </p:nvSpPr>
            <p:spPr>
              <a:xfrm rot="-2679659">
                <a:off x="3816560" y="2216022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343" name="Google Shape;343;p16"/>
              <p:cNvCxnSpPr>
                <a:stCxn id="340" idx="4"/>
                <a:endCxn id="342" idx="0"/>
              </p:cNvCxnSpPr>
              <p:nvPr/>
            </p:nvCxnSpPr>
            <p:spPr>
              <a:xfrm>
                <a:off x="3670586" y="2158538"/>
                <a:ext cx="156600" cy="67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344" name="Google Shape;344;p16"/>
              <p:cNvCxnSpPr>
                <a:stCxn id="339" idx="3"/>
                <a:endCxn id="341" idx="7"/>
              </p:cNvCxnSpPr>
              <p:nvPr/>
            </p:nvCxnSpPr>
            <p:spPr>
              <a:xfrm flipH="1">
                <a:off x="3548859" y="2207402"/>
                <a:ext cx="16200" cy="118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grpSp>
          <p:nvGrpSpPr>
            <p:cNvPr id="345" name="Google Shape;345;p16"/>
            <p:cNvGrpSpPr/>
            <p:nvPr/>
          </p:nvGrpSpPr>
          <p:grpSpPr>
            <a:xfrm>
              <a:off x="6455416" y="3279321"/>
              <a:ext cx="227100" cy="106500"/>
              <a:chOff x="3036925" y="1763650"/>
              <a:chExt cx="227100" cy="106500"/>
            </a:xfrm>
          </p:grpSpPr>
          <p:sp>
            <p:nvSpPr>
              <p:cNvPr id="346" name="Google Shape;346;p16"/>
              <p:cNvSpPr/>
              <p:nvPr/>
            </p:nvSpPr>
            <p:spPr>
              <a:xfrm>
                <a:off x="3036925" y="1763650"/>
                <a:ext cx="227100" cy="106500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47" name="Google Shape;347;p16"/>
              <p:cNvSpPr/>
              <p:nvPr/>
            </p:nvSpPr>
            <p:spPr>
              <a:xfrm>
                <a:off x="3070625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48" name="Google Shape;348;p16"/>
              <p:cNvSpPr/>
              <p:nvPr/>
            </p:nvSpPr>
            <p:spPr>
              <a:xfrm>
                <a:off x="3161050" y="1781050"/>
                <a:ext cx="71700" cy="71700"/>
              </a:xfrm>
              <a:prstGeom prst="ellipse">
                <a:avLst/>
              </a:prstGeom>
              <a:solidFill>
                <a:srgbClr val="1155CC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349" name="Google Shape;349;p16"/>
            <p:cNvSpPr txBox="1"/>
            <p:nvPr/>
          </p:nvSpPr>
          <p:spPr>
            <a:xfrm>
              <a:off x="6693913" y="3268520"/>
              <a:ext cx="14622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Cooper Pair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50" name="Google Shape;350;p16"/>
            <p:cNvSpPr/>
            <p:nvPr/>
          </p:nvSpPr>
          <p:spPr>
            <a:xfrm rot="-2679659">
              <a:off x="6533118" y="3462355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51" name="Google Shape;351;p16"/>
            <p:cNvSpPr txBox="1"/>
            <p:nvPr/>
          </p:nvSpPr>
          <p:spPr>
            <a:xfrm>
              <a:off x="6693913" y="3434146"/>
              <a:ext cx="18204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Quasiparticle (signal)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52" name="Google Shape;352;p16"/>
            <p:cNvSpPr/>
            <p:nvPr/>
          </p:nvSpPr>
          <p:spPr>
            <a:xfrm rot="-9251158">
              <a:off x="6533154" y="3622607"/>
              <a:ext cx="71650" cy="7165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53" name="Google Shape;353;p16"/>
            <p:cNvSpPr txBox="1"/>
            <p:nvPr/>
          </p:nvSpPr>
          <p:spPr>
            <a:xfrm>
              <a:off x="6693913" y="3594371"/>
              <a:ext cx="18204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Quasiparticle (thermal)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354" name="Google Shape;354;p16"/>
            <p:cNvGrpSpPr/>
            <p:nvPr/>
          </p:nvGrpSpPr>
          <p:grpSpPr>
            <a:xfrm>
              <a:off x="886931" y="3513289"/>
              <a:ext cx="430981" cy="250745"/>
              <a:chOff x="3487353" y="2046598"/>
              <a:chExt cx="430981" cy="250745"/>
            </a:xfrm>
          </p:grpSpPr>
          <p:sp>
            <p:nvSpPr>
              <p:cNvPr id="355" name="Google Shape;355;p16"/>
              <p:cNvSpPr/>
              <p:nvPr/>
            </p:nvSpPr>
            <p:spPr>
              <a:xfrm rot="-1803287">
                <a:off x="3498791" y="2097428"/>
                <a:ext cx="227024" cy="106461"/>
              </a:xfrm>
              <a:prstGeom prst="ellipse">
                <a:avLst/>
              </a:prstGeom>
              <a:solidFill>
                <a:srgbClr val="EAEBEA"/>
              </a:solidFill>
              <a:ln cap="flat" cmpd="sng" w="9525">
                <a:solidFill>
                  <a:srgbClr val="00285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56" name="Google Shape;356;p16"/>
              <p:cNvSpPr/>
              <p:nvPr/>
            </p:nvSpPr>
            <p:spPr>
              <a:xfrm rot="-1806078">
                <a:off x="3538397" y="2136829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57" name="Google Shape;357;p16"/>
              <p:cNvSpPr/>
              <p:nvPr/>
            </p:nvSpPr>
            <p:spPr>
              <a:xfrm rot="-1806078">
                <a:off x="3616696" y="2091598"/>
                <a:ext cx="71780" cy="71780"/>
              </a:xfrm>
              <a:prstGeom prst="ellipse">
                <a:avLst/>
              </a:prstGeom>
              <a:noFill/>
              <a:ln cap="flat" cmpd="sng" w="9525">
                <a:solidFill>
                  <a:srgbClr val="000000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58" name="Google Shape;358;p16"/>
              <p:cNvSpPr/>
              <p:nvPr/>
            </p:nvSpPr>
            <p:spPr>
              <a:xfrm rot="-2679659">
                <a:off x="3766614" y="2210792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59" name="Google Shape;359;p16"/>
              <p:cNvSpPr/>
              <p:nvPr/>
            </p:nvSpPr>
            <p:spPr>
              <a:xfrm rot="-2679659">
                <a:off x="3831783" y="2061447"/>
                <a:ext cx="71702" cy="71702"/>
              </a:xfrm>
              <a:prstGeom prst="ellipse">
                <a:avLst/>
              </a:prstGeom>
              <a:solidFill>
                <a:srgbClr val="519A24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360" name="Google Shape;360;p16"/>
              <p:cNvCxnSpPr>
                <a:stCxn id="357" idx="4"/>
                <a:endCxn id="359" idx="1"/>
              </p:cNvCxnSpPr>
              <p:nvPr/>
            </p:nvCxnSpPr>
            <p:spPr>
              <a:xfrm flipH="1" rot="10800000">
                <a:off x="3670586" y="2097038"/>
                <a:ext cx="161100" cy="6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361" name="Google Shape;361;p16"/>
              <p:cNvCxnSpPr>
                <a:stCxn id="356" idx="4"/>
                <a:endCxn id="358" idx="1"/>
              </p:cNvCxnSpPr>
              <p:nvPr/>
            </p:nvCxnSpPr>
            <p:spPr>
              <a:xfrm>
                <a:off x="3592287" y="2203769"/>
                <a:ext cx="174300" cy="426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sp>
          <p:nvSpPr>
            <p:cNvPr id="362" name="Google Shape;362;p16"/>
            <p:cNvSpPr txBox="1"/>
            <p:nvPr/>
          </p:nvSpPr>
          <p:spPr>
            <a:xfrm>
              <a:off x="6693913" y="3102020"/>
              <a:ext cx="14622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Incident Particle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363" name="Google Shape;363;p16"/>
            <p:cNvCxnSpPr/>
            <p:nvPr/>
          </p:nvCxnSpPr>
          <p:spPr>
            <a:xfrm>
              <a:off x="6444016" y="3814630"/>
              <a:ext cx="2499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364" name="Google Shape;364;p16"/>
            <p:cNvSpPr txBox="1"/>
            <p:nvPr/>
          </p:nvSpPr>
          <p:spPr>
            <a:xfrm>
              <a:off x="6693913" y="3750572"/>
              <a:ext cx="16884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Phonon (athermal)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365" name="Google Shape;365;p16"/>
            <p:cNvCxnSpPr>
              <a:stCxn id="247" idx="5"/>
            </p:cNvCxnSpPr>
            <p:nvPr/>
          </p:nvCxnSpPr>
          <p:spPr>
            <a:xfrm>
              <a:off x="3594023" y="4205869"/>
              <a:ext cx="627000" cy="1830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66" name="Google Shape;366;p16"/>
            <p:cNvCxnSpPr>
              <a:endCxn id="338" idx="4"/>
            </p:cNvCxnSpPr>
            <p:nvPr/>
          </p:nvCxnSpPr>
          <p:spPr>
            <a:xfrm rot="10800000">
              <a:off x="3988033" y="3533275"/>
              <a:ext cx="239700" cy="8493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367" name="Google Shape;367;p16"/>
            <p:cNvCxnSpPr>
              <a:stCxn id="247" idx="2"/>
              <a:endCxn id="313" idx="1"/>
            </p:cNvCxnSpPr>
            <p:nvPr/>
          </p:nvCxnSpPr>
          <p:spPr>
            <a:xfrm flipH="1">
              <a:off x="137266" y="4069362"/>
              <a:ext cx="3127200" cy="398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368" name="Google Shape;368;p16"/>
            <p:cNvCxnSpPr>
              <a:stCxn id="247" idx="1"/>
              <a:endCxn id="315" idx="2"/>
            </p:cNvCxnSpPr>
            <p:nvPr/>
          </p:nvCxnSpPr>
          <p:spPr>
            <a:xfrm rot="10800000">
              <a:off x="2926509" y="3723155"/>
              <a:ext cx="394500" cy="209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369" name="Google Shape;369;p16"/>
            <p:cNvCxnSpPr>
              <a:stCxn id="247" idx="2"/>
            </p:cNvCxnSpPr>
            <p:nvPr/>
          </p:nvCxnSpPr>
          <p:spPr>
            <a:xfrm flipH="1">
              <a:off x="2424766" y="4069362"/>
              <a:ext cx="839700" cy="3195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70" name="Google Shape;370;p16"/>
            <p:cNvCxnSpPr>
              <a:stCxn id="247" idx="6"/>
            </p:cNvCxnSpPr>
            <p:nvPr/>
          </p:nvCxnSpPr>
          <p:spPr>
            <a:xfrm flipH="1" rot="10800000">
              <a:off x="3650566" y="3758262"/>
              <a:ext cx="22101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71" name="Google Shape;371;p16"/>
            <p:cNvCxnSpPr>
              <a:endCxn id="245" idx="3"/>
            </p:cNvCxnSpPr>
            <p:nvPr/>
          </p:nvCxnSpPr>
          <p:spPr>
            <a:xfrm>
              <a:off x="5860678" y="3758250"/>
              <a:ext cx="5133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72" name="Google Shape;372;p16"/>
            <p:cNvCxnSpPr>
              <a:stCxn id="247" idx="2"/>
              <a:endCxn id="245" idx="1"/>
            </p:cNvCxnSpPr>
            <p:nvPr/>
          </p:nvCxnSpPr>
          <p:spPr>
            <a:xfrm rot="10800000">
              <a:off x="137266" y="4069362"/>
              <a:ext cx="31272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73" name="Google Shape;373;p16"/>
            <p:cNvCxnSpPr>
              <a:stCxn id="245" idx="1"/>
              <a:endCxn id="355" idx="2"/>
            </p:cNvCxnSpPr>
            <p:nvPr/>
          </p:nvCxnSpPr>
          <p:spPr>
            <a:xfrm flipH="1" rot="10800000">
              <a:off x="137278" y="3674250"/>
              <a:ext cx="776400" cy="395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374" name="Google Shape;374;p16"/>
            <p:cNvSpPr/>
            <p:nvPr/>
          </p:nvSpPr>
          <p:spPr>
            <a:xfrm>
              <a:off x="6504928" y="3922975"/>
              <a:ext cx="128100" cy="1281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75" name="Google Shape;375;p16"/>
            <p:cNvSpPr txBox="1"/>
            <p:nvPr/>
          </p:nvSpPr>
          <p:spPr>
            <a:xfrm>
              <a:off x="6693913" y="3922972"/>
              <a:ext cx="16884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Crystalline Substrate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76" name="Google Shape;376;p16"/>
            <p:cNvSpPr/>
            <p:nvPr/>
          </p:nvSpPr>
          <p:spPr>
            <a:xfrm>
              <a:off x="6504928" y="4083922"/>
              <a:ext cx="128100" cy="128100"/>
            </a:xfrm>
            <a:prstGeom prst="rect">
              <a:avLst/>
            </a:prstGeom>
            <a:solidFill>
              <a:srgbClr val="CC41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77" name="Google Shape;377;p16"/>
            <p:cNvSpPr txBox="1"/>
            <p:nvPr/>
          </p:nvSpPr>
          <p:spPr>
            <a:xfrm>
              <a:off x="6693913" y="4083925"/>
              <a:ext cx="22635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Superconductor (sensitive)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78" name="Google Shape;378;p16"/>
            <p:cNvSpPr/>
            <p:nvPr/>
          </p:nvSpPr>
          <p:spPr>
            <a:xfrm>
              <a:off x="6504928" y="4255879"/>
              <a:ext cx="128100" cy="128100"/>
            </a:xfrm>
            <a:prstGeom prst="rect">
              <a:avLst/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79" name="Google Shape;379;p16"/>
            <p:cNvSpPr txBox="1"/>
            <p:nvPr/>
          </p:nvSpPr>
          <p:spPr>
            <a:xfrm>
              <a:off x="6693913" y="4222600"/>
              <a:ext cx="2459100" cy="20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Superconductor (dead metal)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80" name="Google Shape;380;p16"/>
            <p:cNvSpPr/>
            <p:nvPr/>
          </p:nvSpPr>
          <p:spPr>
            <a:xfrm>
              <a:off x="6504928" y="4423780"/>
              <a:ext cx="128100" cy="128100"/>
            </a:xfrm>
            <a:prstGeom prst="rect">
              <a:avLst/>
            </a:prstGeom>
            <a:solidFill>
              <a:srgbClr val="B45F0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81" name="Google Shape;381;p16"/>
            <p:cNvSpPr txBox="1"/>
            <p:nvPr/>
          </p:nvSpPr>
          <p:spPr>
            <a:xfrm>
              <a:off x="6693913" y="4423775"/>
              <a:ext cx="1784400" cy="12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latin typeface="Helvetica Neue"/>
                  <a:ea typeface="Helvetica Neue"/>
                  <a:cs typeface="Helvetica Neue"/>
                  <a:sym typeface="Helvetica Neue"/>
                </a:rPr>
                <a:t>Thermal mounts</a:t>
              </a:r>
              <a:endParaRPr sz="125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382" name="Google Shape;38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Phonon Exit Routes</a:t>
            </a:r>
            <a:endParaRPr sz="2200"/>
          </a:p>
        </p:txBody>
      </p:sp>
      <p:sp>
        <p:nvSpPr>
          <p:cNvPr id="383" name="Google Shape;38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84" name="Google Shape;384;p16"/>
          <p:cNvGrpSpPr/>
          <p:nvPr/>
        </p:nvGrpSpPr>
        <p:grpSpPr>
          <a:xfrm>
            <a:off x="4233455" y="1710912"/>
            <a:ext cx="4659236" cy="1224185"/>
            <a:chOff x="1714537" y="1435675"/>
            <a:chExt cx="6069875" cy="1594821"/>
          </a:xfrm>
        </p:grpSpPr>
        <p:sp>
          <p:nvSpPr>
            <p:cNvPr id="385" name="Google Shape;385;p16"/>
            <p:cNvSpPr/>
            <p:nvPr/>
          </p:nvSpPr>
          <p:spPr>
            <a:xfrm>
              <a:off x="5766479" y="2690015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86" name="Google Shape;386;p16"/>
            <p:cNvSpPr/>
            <p:nvPr/>
          </p:nvSpPr>
          <p:spPr>
            <a:xfrm flipH="1" rot="10800000">
              <a:off x="4066097" y="2810050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87" name="Google Shape;387;p16"/>
            <p:cNvSpPr/>
            <p:nvPr/>
          </p:nvSpPr>
          <p:spPr>
            <a:xfrm flipH="1" rot="10800000">
              <a:off x="3434485" y="2689599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88" name="Google Shape;388;p16"/>
            <p:cNvSpPr/>
            <p:nvPr/>
          </p:nvSpPr>
          <p:spPr>
            <a:xfrm>
              <a:off x="4480260" y="2883201"/>
              <a:ext cx="480853" cy="87471"/>
            </a:xfrm>
            <a:prstGeom prst="flowChartDecision">
              <a:avLst/>
            </a:pr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0700" lIns="10700" spcFirstLastPara="1" rIns="10700" wrap="square" tIns="10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4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389" name="Google Shape;389;p16"/>
            <p:cNvSpPr/>
            <p:nvPr/>
          </p:nvSpPr>
          <p:spPr>
            <a:xfrm>
              <a:off x="4480543" y="2927314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90" name="Google Shape;390;p16"/>
            <p:cNvSpPr/>
            <p:nvPr/>
          </p:nvSpPr>
          <p:spPr>
            <a:xfrm flipH="1" rot="10800000">
              <a:off x="4720687" y="2927031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91" name="Google Shape;391;p16"/>
            <p:cNvSpPr/>
            <p:nvPr/>
          </p:nvSpPr>
          <p:spPr>
            <a:xfrm>
              <a:off x="3198049" y="2412835"/>
              <a:ext cx="3045932" cy="554077"/>
            </a:xfrm>
            <a:prstGeom prst="flowChartDecision">
              <a:avLst/>
            </a:prstGeom>
            <a:solidFill>
              <a:srgbClr val="EFEFEF"/>
            </a:solidFill>
            <a:ln cap="flat" cmpd="sng" w="12700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392" name="Google Shape;392;p16"/>
            <p:cNvSpPr/>
            <p:nvPr/>
          </p:nvSpPr>
          <p:spPr>
            <a:xfrm>
              <a:off x="3198049" y="2034815"/>
              <a:ext cx="3045932" cy="554077"/>
            </a:xfrm>
            <a:prstGeom prst="flowChartDecision">
              <a:avLst/>
            </a:prstGeom>
            <a:solidFill>
              <a:srgbClr val="EFEFEF"/>
            </a:solidFill>
            <a:ln cap="flat" cmpd="sng" w="127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393" name="Google Shape;393;p16"/>
            <p:cNvCxnSpPr>
              <a:stCxn id="392" idx="1"/>
              <a:endCxn id="391" idx="1"/>
            </p:cNvCxnSpPr>
            <p:nvPr/>
          </p:nvCxnSpPr>
          <p:spPr>
            <a:xfrm>
              <a:off x="3198049" y="2311854"/>
              <a:ext cx="0" cy="378000"/>
            </a:xfrm>
            <a:prstGeom prst="straightConnector1">
              <a:avLst/>
            </a:pr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4" name="Google Shape;394;p16"/>
            <p:cNvCxnSpPr>
              <a:stCxn id="392" idx="3"/>
              <a:endCxn id="391" idx="3"/>
            </p:cNvCxnSpPr>
            <p:nvPr/>
          </p:nvCxnSpPr>
          <p:spPr>
            <a:xfrm>
              <a:off x="6243981" y="2311854"/>
              <a:ext cx="0" cy="378000"/>
            </a:xfrm>
            <a:prstGeom prst="straightConnector1">
              <a:avLst/>
            </a:pr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5" name="Google Shape;395;p16"/>
            <p:cNvCxnSpPr>
              <a:stCxn id="392" idx="2"/>
              <a:endCxn id="391" idx="2"/>
            </p:cNvCxnSpPr>
            <p:nvPr/>
          </p:nvCxnSpPr>
          <p:spPr>
            <a:xfrm>
              <a:off x="4721015" y="2588893"/>
              <a:ext cx="0" cy="378000"/>
            </a:xfrm>
            <a:prstGeom prst="straightConnector1">
              <a:avLst/>
            </a:prstGeom>
            <a:noFill/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6" name="Google Shape;396;p16"/>
            <p:cNvCxnSpPr/>
            <p:nvPr/>
          </p:nvCxnSpPr>
          <p:spPr>
            <a:xfrm flipH="1" rot="10800000">
              <a:off x="4047390" y="2193987"/>
              <a:ext cx="1460100" cy="246300"/>
            </a:xfrm>
            <a:prstGeom prst="straightConnector1">
              <a:avLst/>
            </a:prstGeom>
            <a:noFill/>
            <a:ln cap="flat" cmpd="sng" w="127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7" name="Google Shape;397;p16"/>
            <p:cNvSpPr/>
            <p:nvPr/>
          </p:nvSpPr>
          <p:spPr>
            <a:xfrm>
              <a:off x="3825962" y="2387000"/>
              <a:ext cx="528776" cy="141174"/>
            </a:xfrm>
            <a:custGeom>
              <a:rect b="b" l="l" r="r" t="t"/>
              <a:pathLst>
                <a:path extrusionOk="0" h="5754" w="19905">
                  <a:moveTo>
                    <a:pt x="0" y="1866"/>
                  </a:moveTo>
                  <a:lnTo>
                    <a:pt x="19905" y="0"/>
                  </a:lnTo>
                  <a:lnTo>
                    <a:pt x="19905" y="5754"/>
                  </a:lnTo>
                  <a:close/>
                </a:path>
              </a:pathLst>
            </a:custGeom>
            <a:solidFill>
              <a:srgbClr val="1155CC"/>
            </a:solidFill>
            <a:ln cap="flat" cmpd="sng" w="127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98" name="Google Shape;398;p16"/>
            <p:cNvSpPr/>
            <p:nvPr/>
          </p:nvSpPr>
          <p:spPr>
            <a:xfrm>
              <a:off x="5237890" y="2134261"/>
              <a:ext cx="582955" cy="105301"/>
            </a:xfrm>
            <a:custGeom>
              <a:rect b="b" l="l" r="r" t="t"/>
              <a:pathLst>
                <a:path extrusionOk="0" h="4354" w="24104">
                  <a:moveTo>
                    <a:pt x="1089" y="0"/>
                  </a:moveTo>
                  <a:lnTo>
                    <a:pt x="0" y="4354"/>
                  </a:lnTo>
                  <a:lnTo>
                    <a:pt x="24104" y="4199"/>
                  </a:lnTo>
                  <a:close/>
                </a:path>
              </a:pathLst>
            </a:custGeom>
            <a:solidFill>
              <a:srgbClr val="1155CC"/>
            </a:solidFill>
            <a:ln cap="flat" cmpd="sng" w="127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99" name="Google Shape;399;p16"/>
            <p:cNvSpPr/>
            <p:nvPr/>
          </p:nvSpPr>
          <p:spPr>
            <a:xfrm>
              <a:off x="4700239" y="2311854"/>
              <a:ext cx="354481" cy="64483"/>
            </a:xfrm>
            <a:prstGeom prst="flowChartDecision">
              <a:avLst/>
            </a:prstGeom>
            <a:solidFill>
              <a:srgbClr val="CC0000"/>
            </a:solidFill>
            <a:ln cap="flat" cmpd="sng" w="12700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7925" lIns="67925" spcFirstLastPara="1" rIns="67925" wrap="square" tIns="679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39"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400" name="Google Shape;400;p16"/>
            <p:cNvSpPr/>
            <p:nvPr/>
          </p:nvSpPr>
          <p:spPr>
            <a:xfrm flipH="1" rot="10800000">
              <a:off x="6006623" y="2689732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01" name="Google Shape;401;p16"/>
            <p:cNvSpPr/>
            <p:nvPr/>
          </p:nvSpPr>
          <p:spPr>
            <a:xfrm>
              <a:off x="3825953" y="2810334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02" name="Google Shape;402;p16"/>
            <p:cNvSpPr/>
            <p:nvPr/>
          </p:nvSpPr>
          <p:spPr>
            <a:xfrm>
              <a:off x="3194341" y="2689882"/>
              <a:ext cx="241118" cy="103182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E69138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03" name="Google Shape;403;p16"/>
            <p:cNvSpPr/>
            <p:nvPr/>
          </p:nvSpPr>
          <p:spPr>
            <a:xfrm flipH="1" rot="10800000">
              <a:off x="4721015" y="2312791"/>
              <a:ext cx="1526557" cy="653261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B7B7B7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04" name="Google Shape;404;p16"/>
            <p:cNvSpPr/>
            <p:nvPr/>
          </p:nvSpPr>
          <p:spPr>
            <a:xfrm>
              <a:off x="3199839" y="2314249"/>
              <a:ext cx="1526557" cy="653261"/>
            </a:xfrm>
            <a:custGeom>
              <a:rect b="b" l="l" r="r" t="t"/>
              <a:pathLst>
                <a:path extrusionOk="0" h="27011" w="63120">
                  <a:moveTo>
                    <a:pt x="0" y="0"/>
                  </a:moveTo>
                  <a:lnTo>
                    <a:pt x="0" y="15496"/>
                  </a:lnTo>
                  <a:lnTo>
                    <a:pt x="63120" y="27011"/>
                  </a:lnTo>
                  <a:lnTo>
                    <a:pt x="63120" y="11373"/>
                  </a:lnTo>
                  <a:close/>
                </a:path>
              </a:pathLst>
            </a:custGeom>
            <a:solidFill>
              <a:srgbClr val="B7B7B7"/>
            </a:solidFill>
            <a:ln cap="flat" cmpd="sng" w="127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05" name="Google Shape;405;p16"/>
            <p:cNvSpPr txBox="1"/>
            <p:nvPr/>
          </p:nvSpPr>
          <p:spPr>
            <a:xfrm>
              <a:off x="1714537" y="1969600"/>
              <a:ext cx="1411200" cy="378000"/>
            </a:xfrm>
            <a:prstGeom prst="rect">
              <a:avLst/>
            </a:prstGeom>
            <a:solidFill>
              <a:srgbClr val="EFEFE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75" lIns="70175" spcFirstLastPara="1" rIns="70175" wrap="square" tIns="701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74">
                  <a:solidFill>
                    <a:schemeClr val="dk2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polished faces</a:t>
              </a:r>
              <a:endParaRPr sz="1074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406" name="Google Shape;406;p16"/>
            <p:cNvCxnSpPr>
              <a:stCxn id="407" idx="3"/>
            </p:cNvCxnSpPr>
            <p:nvPr/>
          </p:nvCxnSpPr>
          <p:spPr>
            <a:xfrm>
              <a:off x="2910038" y="2601125"/>
              <a:ext cx="492600" cy="0"/>
            </a:xfrm>
            <a:prstGeom prst="straightConnector1">
              <a:avLst/>
            </a:prstGeom>
            <a:noFill/>
            <a:ln cap="flat" cmpd="sng" w="73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07" name="Google Shape;407;p16"/>
            <p:cNvSpPr txBox="1"/>
            <p:nvPr/>
          </p:nvSpPr>
          <p:spPr>
            <a:xfrm>
              <a:off x="1714538" y="2412125"/>
              <a:ext cx="1195500" cy="378000"/>
            </a:xfrm>
            <a:prstGeom prst="rect">
              <a:avLst/>
            </a:prstGeom>
            <a:solidFill>
              <a:srgbClr val="B7B7B7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75" lIns="70175" spcFirstLastPara="1" rIns="70175" wrap="square" tIns="701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74">
                  <a:solidFill>
                    <a:schemeClr val="dk2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side walls</a:t>
              </a:r>
              <a:endParaRPr sz="1074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408" name="Google Shape;408;p16"/>
            <p:cNvSpPr txBox="1"/>
            <p:nvPr/>
          </p:nvSpPr>
          <p:spPr>
            <a:xfrm>
              <a:off x="6543763" y="1997924"/>
              <a:ext cx="1234800" cy="378000"/>
            </a:xfrm>
            <a:prstGeom prst="rect">
              <a:avLst/>
            </a:prstGeom>
            <a:solidFill>
              <a:srgbClr val="1155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75" lIns="70175" spcFirstLastPara="1" rIns="70175" wrap="square" tIns="701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74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Nb feedline</a:t>
              </a:r>
              <a:endParaRPr sz="1074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409" name="Google Shape;409;p16"/>
            <p:cNvCxnSpPr>
              <a:stCxn id="408" idx="1"/>
            </p:cNvCxnSpPr>
            <p:nvPr/>
          </p:nvCxnSpPr>
          <p:spPr>
            <a:xfrm rot="10800000">
              <a:off x="5590663" y="2186924"/>
              <a:ext cx="953100" cy="0"/>
            </a:xfrm>
            <a:prstGeom prst="straightConnector1">
              <a:avLst/>
            </a:prstGeom>
            <a:noFill/>
            <a:ln cap="flat" cmpd="sng" w="73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10" name="Google Shape;410;p16"/>
            <p:cNvSpPr txBox="1"/>
            <p:nvPr/>
          </p:nvSpPr>
          <p:spPr>
            <a:xfrm>
              <a:off x="6588913" y="2529258"/>
              <a:ext cx="1195500" cy="378000"/>
            </a:xfrm>
            <a:prstGeom prst="rect">
              <a:avLst/>
            </a:prstGeom>
            <a:solidFill>
              <a:srgbClr val="E6913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75" lIns="70175" spcFirstLastPara="1" rIns="70175" wrap="square" tIns="701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74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Cu housing</a:t>
              </a:r>
              <a:endParaRPr sz="1074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411" name="Google Shape;411;p16"/>
            <p:cNvCxnSpPr>
              <a:stCxn id="410" idx="1"/>
            </p:cNvCxnSpPr>
            <p:nvPr/>
          </p:nvCxnSpPr>
          <p:spPr>
            <a:xfrm rot="10800000">
              <a:off x="6243913" y="2718258"/>
              <a:ext cx="345000" cy="0"/>
            </a:xfrm>
            <a:prstGeom prst="straightConnector1">
              <a:avLst/>
            </a:prstGeom>
            <a:noFill/>
            <a:ln cap="flat" cmpd="sng" w="73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12" name="Google Shape;412;p16"/>
            <p:cNvCxnSpPr>
              <a:stCxn id="405" idx="3"/>
            </p:cNvCxnSpPr>
            <p:nvPr/>
          </p:nvCxnSpPr>
          <p:spPr>
            <a:xfrm>
              <a:off x="3125737" y="2158600"/>
              <a:ext cx="1304700" cy="0"/>
            </a:xfrm>
            <a:prstGeom prst="straightConnector1">
              <a:avLst/>
            </a:prstGeom>
            <a:noFill/>
            <a:ln cap="flat" cmpd="sng" w="73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13" name="Google Shape;413;p16"/>
            <p:cNvCxnSpPr/>
            <p:nvPr/>
          </p:nvCxnSpPr>
          <p:spPr>
            <a:xfrm>
              <a:off x="4841263" y="1828850"/>
              <a:ext cx="0" cy="522600"/>
            </a:xfrm>
            <a:prstGeom prst="straightConnector1">
              <a:avLst/>
            </a:prstGeom>
            <a:noFill/>
            <a:ln cap="flat" cmpd="sng" w="73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14" name="Google Shape;414;p16"/>
            <p:cNvSpPr txBox="1"/>
            <p:nvPr/>
          </p:nvSpPr>
          <p:spPr>
            <a:xfrm>
              <a:off x="4243500" y="1435675"/>
              <a:ext cx="1195500" cy="378000"/>
            </a:xfrm>
            <a:prstGeom prst="rect">
              <a:avLst/>
            </a:prstGeom>
            <a:solidFill>
              <a:srgbClr val="A61C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75" lIns="70175" spcFirstLastPara="1" rIns="70175" wrap="square" tIns="701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74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Al resonator</a:t>
              </a:r>
              <a:endParaRPr sz="1074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</p:grpSp>
      <p:cxnSp>
        <p:nvCxnSpPr>
          <p:cNvPr id="415" name="Google Shape;415;p16"/>
          <p:cNvCxnSpPr/>
          <p:nvPr/>
        </p:nvCxnSpPr>
        <p:spPr>
          <a:xfrm>
            <a:off x="6546066" y="331112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AF272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16" name="Google Shape;416;p16"/>
          <p:cNvSpPr txBox="1"/>
          <p:nvPr/>
        </p:nvSpPr>
        <p:spPr>
          <a:xfrm>
            <a:off x="311700" y="1017725"/>
            <a:ext cx="8709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</a:t>
            </a: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oth the low efficiency and position dependence in phonon collection are symptomatic of some phonon loss mechanism(s).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17" name="Google Shape;417;p16"/>
          <p:cNvPicPr preferRelativeResize="0"/>
          <p:nvPr/>
        </p:nvPicPr>
        <p:blipFill rotWithShape="1">
          <a:blip r:embed="rId3">
            <a:alphaModFix/>
          </a:blip>
          <a:srcRect b="15651" l="13817" r="15651" t="13817"/>
          <a:stretch/>
        </p:blipFill>
        <p:spPr>
          <a:xfrm>
            <a:off x="440264" y="1681513"/>
            <a:ext cx="2092993" cy="162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45111" y="1714713"/>
            <a:ext cx="1131613" cy="1394762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16"/>
          <p:cNvSpPr txBox="1"/>
          <p:nvPr/>
        </p:nvSpPr>
        <p:spPr>
          <a:xfrm>
            <a:off x="1019575" y="3109625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front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420" name="Google Shape;420;p16"/>
          <p:cNvSpPr txBox="1"/>
          <p:nvPr/>
        </p:nvSpPr>
        <p:spPr>
          <a:xfrm>
            <a:off x="2945122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grpSp>
        <p:nvGrpSpPr>
          <p:cNvPr id="421" name="Google Shape;421;p16"/>
          <p:cNvGrpSpPr/>
          <p:nvPr/>
        </p:nvGrpSpPr>
        <p:grpSpPr>
          <a:xfrm>
            <a:off x="232103" y="3677600"/>
            <a:ext cx="6236713" cy="1116675"/>
            <a:chOff x="232103" y="3677600"/>
            <a:chExt cx="6236713" cy="1116675"/>
          </a:xfrm>
        </p:grpSpPr>
        <p:sp>
          <p:nvSpPr>
            <p:cNvPr id="422" name="Google Shape;422;p16"/>
            <p:cNvSpPr/>
            <p:nvPr/>
          </p:nvSpPr>
          <p:spPr>
            <a:xfrm>
              <a:off x="3359303" y="4020637"/>
              <a:ext cx="386100" cy="386100"/>
            </a:xfrm>
            <a:prstGeom prst="ellipse">
              <a:avLst/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6"/>
            <p:cNvSpPr/>
            <p:nvPr/>
          </p:nvSpPr>
          <p:spPr>
            <a:xfrm>
              <a:off x="3451953" y="4113287"/>
              <a:ext cx="200700" cy="200700"/>
            </a:xfrm>
            <a:prstGeom prst="ellipse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6"/>
            <p:cNvSpPr/>
            <p:nvPr/>
          </p:nvSpPr>
          <p:spPr>
            <a:xfrm>
              <a:off x="3506703" y="4168037"/>
              <a:ext cx="91200" cy="9120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25" name="Google Shape;425;p16"/>
            <p:cNvCxnSpPr>
              <a:stCxn id="422" idx="5"/>
            </p:cNvCxnSpPr>
            <p:nvPr/>
          </p:nvCxnSpPr>
          <p:spPr>
            <a:xfrm>
              <a:off x="3688860" y="4350194"/>
              <a:ext cx="627000" cy="1830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426" name="Google Shape;426;p16"/>
            <p:cNvCxnSpPr/>
            <p:nvPr/>
          </p:nvCxnSpPr>
          <p:spPr>
            <a:xfrm rot="10800000">
              <a:off x="4082870" y="3677600"/>
              <a:ext cx="239700" cy="8493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427" name="Google Shape;427;p16"/>
            <p:cNvCxnSpPr>
              <a:stCxn id="422" idx="2"/>
            </p:cNvCxnSpPr>
            <p:nvPr/>
          </p:nvCxnSpPr>
          <p:spPr>
            <a:xfrm flipH="1">
              <a:off x="232103" y="4213687"/>
              <a:ext cx="3127200" cy="398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428" name="Google Shape;428;p16"/>
            <p:cNvCxnSpPr>
              <a:stCxn id="422" idx="1"/>
            </p:cNvCxnSpPr>
            <p:nvPr/>
          </p:nvCxnSpPr>
          <p:spPr>
            <a:xfrm rot="10800000">
              <a:off x="3021346" y="3867480"/>
              <a:ext cx="394500" cy="209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429" name="Google Shape;429;p16"/>
            <p:cNvCxnSpPr>
              <a:stCxn id="422" idx="2"/>
            </p:cNvCxnSpPr>
            <p:nvPr/>
          </p:nvCxnSpPr>
          <p:spPr>
            <a:xfrm flipH="1">
              <a:off x="2519603" y="4213687"/>
              <a:ext cx="839700" cy="3195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430" name="Google Shape;430;p16"/>
            <p:cNvCxnSpPr>
              <a:stCxn id="422" idx="6"/>
            </p:cNvCxnSpPr>
            <p:nvPr/>
          </p:nvCxnSpPr>
          <p:spPr>
            <a:xfrm flipH="1" rot="10800000">
              <a:off x="3745403" y="3902587"/>
              <a:ext cx="22101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431" name="Google Shape;431;p16"/>
            <p:cNvCxnSpPr/>
            <p:nvPr/>
          </p:nvCxnSpPr>
          <p:spPr>
            <a:xfrm>
              <a:off x="5955516" y="3902575"/>
              <a:ext cx="5133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432" name="Google Shape;432;p16"/>
            <p:cNvCxnSpPr>
              <a:stCxn id="422" idx="2"/>
            </p:cNvCxnSpPr>
            <p:nvPr/>
          </p:nvCxnSpPr>
          <p:spPr>
            <a:xfrm rot="10800000">
              <a:off x="232103" y="4213687"/>
              <a:ext cx="31272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433" name="Google Shape;433;p16"/>
            <p:cNvCxnSpPr/>
            <p:nvPr/>
          </p:nvCxnSpPr>
          <p:spPr>
            <a:xfrm flipH="1" rot="10800000">
              <a:off x="232116" y="3818575"/>
              <a:ext cx="776400" cy="395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434" name="Google Shape;434;p16"/>
            <p:cNvCxnSpPr/>
            <p:nvPr/>
          </p:nvCxnSpPr>
          <p:spPr>
            <a:xfrm flipH="1" rot="10800000">
              <a:off x="2354416" y="4209275"/>
              <a:ext cx="11979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5" name="Google Shape;435;p16"/>
            <p:cNvCxnSpPr/>
            <p:nvPr/>
          </p:nvCxnSpPr>
          <p:spPr>
            <a:xfrm>
              <a:off x="3552303" y="4209231"/>
              <a:ext cx="18378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7"/>
          <p:cNvSpPr/>
          <p:nvPr/>
        </p:nvSpPr>
        <p:spPr>
          <a:xfrm>
            <a:off x="6346455" y="2461627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41" name="Google Shape;441;p17"/>
          <p:cNvSpPr/>
          <p:nvPr/>
        </p:nvSpPr>
        <p:spPr>
          <a:xfrm>
            <a:off x="6346672" y="2495488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2" name="Google Shape;442;p17"/>
          <p:cNvSpPr/>
          <p:nvPr/>
        </p:nvSpPr>
        <p:spPr>
          <a:xfrm flipH="1" rot="10800000">
            <a:off x="6531006" y="2495263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3" name="Google Shape;443;p17"/>
          <p:cNvSpPr/>
          <p:nvPr/>
        </p:nvSpPr>
        <p:spPr>
          <a:xfrm>
            <a:off x="6846806" y="2548352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44" name="Google Shape;444;p17"/>
          <p:cNvSpPr/>
          <p:nvPr/>
        </p:nvSpPr>
        <p:spPr>
          <a:xfrm>
            <a:off x="6847023" y="258221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5" name="Google Shape;445;p17"/>
          <p:cNvSpPr/>
          <p:nvPr/>
        </p:nvSpPr>
        <p:spPr>
          <a:xfrm flipH="1" rot="10800000">
            <a:off x="7031357" y="258198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6" name="Google Shape;44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Phonon Exit Routes</a:t>
            </a:r>
            <a:endParaRPr sz="2200"/>
          </a:p>
        </p:txBody>
      </p:sp>
      <p:sp>
        <p:nvSpPr>
          <p:cNvPr id="447" name="Google Shape;44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8" name="Google Shape;448;p17"/>
          <p:cNvSpPr/>
          <p:nvPr/>
        </p:nvSpPr>
        <p:spPr>
          <a:xfrm>
            <a:off x="6356424" y="2822033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49" name="Google Shape;449;p17"/>
          <p:cNvSpPr/>
          <p:nvPr/>
        </p:nvSpPr>
        <p:spPr>
          <a:xfrm>
            <a:off x="6356641" y="285589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0" name="Google Shape;450;p17"/>
          <p:cNvSpPr/>
          <p:nvPr/>
        </p:nvSpPr>
        <p:spPr>
          <a:xfrm flipH="1" rot="10800000">
            <a:off x="6540975" y="285566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1" name="Google Shape;451;p17"/>
          <p:cNvSpPr/>
          <p:nvPr/>
        </p:nvSpPr>
        <p:spPr>
          <a:xfrm>
            <a:off x="85125" y="3166675"/>
            <a:ext cx="8934600" cy="162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2" name="Google Shape;452;p17"/>
          <p:cNvSpPr/>
          <p:nvPr/>
        </p:nvSpPr>
        <p:spPr>
          <a:xfrm>
            <a:off x="232116" y="3896275"/>
            <a:ext cx="6236700" cy="6348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3" name="Google Shape;453;p17"/>
          <p:cNvSpPr/>
          <p:nvPr/>
        </p:nvSpPr>
        <p:spPr>
          <a:xfrm>
            <a:off x="3405903" y="4067237"/>
            <a:ext cx="292800" cy="292800"/>
          </a:xfrm>
          <a:prstGeom prst="ellipse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17"/>
          <p:cNvSpPr/>
          <p:nvPr/>
        </p:nvSpPr>
        <p:spPr>
          <a:xfrm>
            <a:off x="460716" y="3525175"/>
            <a:ext cx="3284700" cy="371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5" name="Google Shape;455;p17"/>
          <p:cNvSpPr/>
          <p:nvPr/>
        </p:nvSpPr>
        <p:spPr>
          <a:xfrm>
            <a:off x="3926666" y="3525175"/>
            <a:ext cx="7635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6" name="Google Shape;456;p17"/>
          <p:cNvSpPr/>
          <p:nvPr/>
        </p:nvSpPr>
        <p:spPr>
          <a:xfrm>
            <a:off x="4761141" y="3525175"/>
            <a:ext cx="2679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7" name="Google Shape;457;p17"/>
          <p:cNvSpPr/>
          <p:nvPr/>
        </p:nvSpPr>
        <p:spPr>
          <a:xfrm>
            <a:off x="5100016" y="3525175"/>
            <a:ext cx="7635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58" name="Google Shape;458;p17"/>
          <p:cNvGrpSpPr/>
          <p:nvPr/>
        </p:nvGrpSpPr>
        <p:grpSpPr>
          <a:xfrm>
            <a:off x="2347153" y="3554550"/>
            <a:ext cx="227100" cy="106500"/>
            <a:chOff x="3036925" y="1763650"/>
            <a:chExt cx="227100" cy="106500"/>
          </a:xfrm>
        </p:grpSpPr>
        <p:sp>
          <p:nvSpPr>
            <p:cNvPr id="459" name="Google Shape;459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0" name="Google Shape;460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1" name="Google Shape;461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62" name="Google Shape;462;p17"/>
          <p:cNvGrpSpPr/>
          <p:nvPr/>
        </p:nvGrpSpPr>
        <p:grpSpPr>
          <a:xfrm rot="2700000">
            <a:off x="1471833" y="3616729"/>
            <a:ext cx="227098" cy="106499"/>
            <a:chOff x="3036925" y="1763650"/>
            <a:chExt cx="227100" cy="106500"/>
          </a:xfrm>
        </p:grpSpPr>
        <p:sp>
          <p:nvSpPr>
            <p:cNvPr id="463" name="Google Shape;463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4" name="Google Shape;464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5" name="Google Shape;465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66" name="Google Shape;466;p17"/>
          <p:cNvGrpSpPr/>
          <p:nvPr/>
        </p:nvGrpSpPr>
        <p:grpSpPr>
          <a:xfrm rot="-1800811">
            <a:off x="3243228" y="3756546"/>
            <a:ext cx="227098" cy="106499"/>
            <a:chOff x="3036925" y="1763650"/>
            <a:chExt cx="227100" cy="106500"/>
          </a:xfrm>
        </p:grpSpPr>
        <p:sp>
          <p:nvSpPr>
            <p:cNvPr id="467" name="Google Shape;467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8" name="Google Shape;468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9" name="Google Shape;469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70" name="Google Shape;470;p17"/>
          <p:cNvGrpSpPr/>
          <p:nvPr/>
        </p:nvGrpSpPr>
        <p:grpSpPr>
          <a:xfrm rot="2700000">
            <a:off x="3433252" y="3616730"/>
            <a:ext cx="227098" cy="106499"/>
            <a:chOff x="3036925" y="1763650"/>
            <a:chExt cx="227100" cy="106500"/>
          </a:xfrm>
        </p:grpSpPr>
        <p:sp>
          <p:nvSpPr>
            <p:cNvPr id="471" name="Google Shape;471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72" name="Google Shape;472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73" name="Google Shape;473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74" name="Google Shape;474;p17"/>
          <p:cNvGrpSpPr/>
          <p:nvPr/>
        </p:nvGrpSpPr>
        <p:grpSpPr>
          <a:xfrm>
            <a:off x="1758003" y="3756550"/>
            <a:ext cx="227100" cy="106500"/>
            <a:chOff x="3036925" y="1763650"/>
            <a:chExt cx="227100" cy="106500"/>
          </a:xfrm>
        </p:grpSpPr>
        <p:sp>
          <p:nvSpPr>
            <p:cNvPr id="475" name="Google Shape;475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76" name="Google Shape;476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77" name="Google Shape;477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78" name="Google Shape;478;p17"/>
          <p:cNvGrpSpPr/>
          <p:nvPr/>
        </p:nvGrpSpPr>
        <p:grpSpPr>
          <a:xfrm rot="-1800811">
            <a:off x="2425828" y="3752196"/>
            <a:ext cx="227098" cy="106499"/>
            <a:chOff x="3036925" y="1763650"/>
            <a:chExt cx="227100" cy="106500"/>
          </a:xfrm>
        </p:grpSpPr>
        <p:sp>
          <p:nvSpPr>
            <p:cNvPr id="479" name="Google Shape;479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80" name="Google Shape;480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81" name="Google Shape;481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82" name="Google Shape;482;p17"/>
          <p:cNvGrpSpPr/>
          <p:nvPr/>
        </p:nvGrpSpPr>
        <p:grpSpPr>
          <a:xfrm rot="2700000">
            <a:off x="581895" y="3657842"/>
            <a:ext cx="227098" cy="106499"/>
            <a:chOff x="3036925" y="1763650"/>
            <a:chExt cx="227100" cy="106500"/>
          </a:xfrm>
        </p:grpSpPr>
        <p:sp>
          <p:nvSpPr>
            <p:cNvPr id="483" name="Google Shape;483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84" name="Google Shape;484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85" name="Google Shape;485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86" name="Google Shape;486;p17"/>
          <p:cNvGrpSpPr/>
          <p:nvPr/>
        </p:nvGrpSpPr>
        <p:grpSpPr>
          <a:xfrm rot="880362">
            <a:off x="934475" y="3554555"/>
            <a:ext cx="227103" cy="106501"/>
            <a:chOff x="3036925" y="1763650"/>
            <a:chExt cx="227100" cy="106500"/>
          </a:xfrm>
        </p:grpSpPr>
        <p:sp>
          <p:nvSpPr>
            <p:cNvPr id="487" name="Google Shape;487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88" name="Google Shape;488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89" name="Google Shape;489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90" name="Google Shape;490;p17"/>
          <p:cNvGrpSpPr/>
          <p:nvPr/>
        </p:nvGrpSpPr>
        <p:grpSpPr>
          <a:xfrm rot="2700000">
            <a:off x="4258302" y="3574555"/>
            <a:ext cx="227098" cy="106499"/>
            <a:chOff x="3036925" y="1763650"/>
            <a:chExt cx="227100" cy="106500"/>
          </a:xfrm>
        </p:grpSpPr>
        <p:sp>
          <p:nvSpPr>
            <p:cNvPr id="491" name="Google Shape;491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92" name="Google Shape;492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93" name="Google Shape;493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94" name="Google Shape;494;p17"/>
          <p:cNvGrpSpPr/>
          <p:nvPr/>
        </p:nvGrpSpPr>
        <p:grpSpPr>
          <a:xfrm rot="-1800811">
            <a:off x="4454330" y="3729149"/>
            <a:ext cx="227098" cy="106499"/>
            <a:chOff x="3036925" y="1763650"/>
            <a:chExt cx="227100" cy="106500"/>
          </a:xfrm>
        </p:grpSpPr>
        <p:sp>
          <p:nvSpPr>
            <p:cNvPr id="495" name="Google Shape;495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96" name="Google Shape;496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97" name="Google Shape;497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98" name="Google Shape;498;p17"/>
          <p:cNvGrpSpPr/>
          <p:nvPr/>
        </p:nvGrpSpPr>
        <p:grpSpPr>
          <a:xfrm rot="2700000">
            <a:off x="4781545" y="3657479"/>
            <a:ext cx="227098" cy="106499"/>
            <a:chOff x="3036925" y="1763650"/>
            <a:chExt cx="227100" cy="106500"/>
          </a:xfrm>
        </p:grpSpPr>
        <p:sp>
          <p:nvSpPr>
            <p:cNvPr id="499" name="Google Shape;499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00" name="Google Shape;500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01" name="Google Shape;501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502" name="Google Shape;502;p17"/>
          <p:cNvGrpSpPr/>
          <p:nvPr/>
        </p:nvGrpSpPr>
        <p:grpSpPr>
          <a:xfrm>
            <a:off x="5344303" y="3555038"/>
            <a:ext cx="227100" cy="106500"/>
            <a:chOff x="3036925" y="1763650"/>
            <a:chExt cx="227100" cy="106500"/>
          </a:xfrm>
        </p:grpSpPr>
        <p:sp>
          <p:nvSpPr>
            <p:cNvPr id="503" name="Google Shape;503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04" name="Google Shape;504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05" name="Google Shape;505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506" name="Google Shape;506;p17"/>
          <p:cNvGrpSpPr/>
          <p:nvPr/>
        </p:nvGrpSpPr>
        <p:grpSpPr>
          <a:xfrm rot="2700000">
            <a:off x="5139477" y="3711517"/>
            <a:ext cx="227098" cy="106499"/>
            <a:chOff x="3036925" y="1763650"/>
            <a:chExt cx="227100" cy="106500"/>
          </a:xfrm>
        </p:grpSpPr>
        <p:sp>
          <p:nvSpPr>
            <p:cNvPr id="507" name="Google Shape;507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08" name="Google Shape;508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09" name="Google Shape;509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510" name="Google Shape;510;p17"/>
          <p:cNvGrpSpPr/>
          <p:nvPr/>
        </p:nvGrpSpPr>
        <p:grpSpPr>
          <a:xfrm rot="-1800811">
            <a:off x="5589928" y="3673008"/>
            <a:ext cx="227098" cy="106499"/>
            <a:chOff x="3036925" y="1763650"/>
            <a:chExt cx="227100" cy="106500"/>
          </a:xfrm>
        </p:grpSpPr>
        <p:sp>
          <p:nvSpPr>
            <p:cNvPr id="511" name="Google Shape;511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12" name="Google Shape;512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13" name="Google Shape;513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514" name="Google Shape;514;p17"/>
          <p:cNvSpPr/>
          <p:nvPr/>
        </p:nvSpPr>
        <p:spPr>
          <a:xfrm>
            <a:off x="5494416" y="4527874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5" name="Google Shape;515;p17"/>
          <p:cNvSpPr/>
          <p:nvPr/>
        </p:nvSpPr>
        <p:spPr>
          <a:xfrm>
            <a:off x="232116" y="4532077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16" name="Google Shape;516;p17"/>
          <p:cNvGrpSpPr/>
          <p:nvPr/>
        </p:nvGrpSpPr>
        <p:grpSpPr>
          <a:xfrm rot="-6571112">
            <a:off x="2789729" y="3528648"/>
            <a:ext cx="384792" cy="353996"/>
            <a:chOff x="3487353" y="2047759"/>
            <a:chExt cx="384806" cy="354009"/>
          </a:xfrm>
        </p:grpSpPr>
        <p:sp>
          <p:nvSpPr>
            <p:cNvPr id="517" name="Google Shape;517;p17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18" name="Google Shape;518;p17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19" name="Google Shape;519;p17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20" name="Google Shape;520;p17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21" name="Google Shape;521;p17"/>
            <p:cNvSpPr/>
            <p:nvPr/>
          </p:nvSpPr>
          <p:spPr>
            <a:xfrm rot="-2679659">
              <a:off x="3785608" y="2179669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22" name="Google Shape;522;p17"/>
            <p:cNvCxnSpPr>
              <a:stCxn id="519" idx="4"/>
              <a:endCxn id="521" idx="0"/>
            </p:cNvCxnSpPr>
            <p:nvPr/>
          </p:nvCxnSpPr>
          <p:spPr>
            <a:xfrm rot="-4215190">
              <a:off x="3727221" y="2109813"/>
              <a:ext cx="12431" cy="128952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23" name="Google Shape;523;p17"/>
            <p:cNvCxnSpPr>
              <a:stCxn id="518" idx="4"/>
              <a:endCxn id="520" idx="7"/>
            </p:cNvCxnSpPr>
            <p:nvPr/>
          </p:nvCxnSpPr>
          <p:spPr>
            <a:xfrm flipH="1" rot="-4225374">
              <a:off x="3568823" y="2220279"/>
              <a:ext cx="90427" cy="78279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524" name="Google Shape;524;p17"/>
          <p:cNvGrpSpPr/>
          <p:nvPr/>
        </p:nvGrpSpPr>
        <p:grpSpPr>
          <a:xfrm>
            <a:off x="1942793" y="3529687"/>
            <a:ext cx="415759" cy="354009"/>
            <a:chOff x="3487353" y="2047759"/>
            <a:chExt cx="415759" cy="354009"/>
          </a:xfrm>
        </p:grpSpPr>
        <p:sp>
          <p:nvSpPr>
            <p:cNvPr id="525" name="Google Shape;525;p17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26" name="Google Shape;526;p17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27" name="Google Shape;527;p17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28" name="Google Shape;528;p17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29" name="Google Shape;529;p17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30" name="Google Shape;530;p17"/>
            <p:cNvCxnSpPr>
              <a:stCxn id="527" idx="4"/>
              <a:endCxn id="529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31" name="Google Shape;531;p17"/>
            <p:cNvCxnSpPr>
              <a:stCxn id="526" idx="4"/>
              <a:endCxn id="528" idx="7"/>
            </p:cNvCxnSpPr>
            <p:nvPr/>
          </p:nvCxnSpPr>
          <p:spPr>
            <a:xfrm>
              <a:off x="3592287" y="2203769"/>
              <a:ext cx="43500" cy="111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532" name="Google Shape;532;p17"/>
          <p:cNvSpPr/>
          <p:nvPr/>
        </p:nvSpPr>
        <p:spPr>
          <a:xfrm rot="-9251158">
            <a:off x="533754" y="3779384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3" name="Google Shape;533;p17"/>
          <p:cNvSpPr/>
          <p:nvPr/>
        </p:nvSpPr>
        <p:spPr>
          <a:xfrm rot="-9251158">
            <a:off x="1278579" y="354170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4" name="Google Shape;534;p17"/>
          <p:cNvSpPr/>
          <p:nvPr/>
        </p:nvSpPr>
        <p:spPr>
          <a:xfrm rot="-9251158">
            <a:off x="2703204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5" name="Google Shape;535;p17"/>
          <p:cNvSpPr/>
          <p:nvPr/>
        </p:nvSpPr>
        <p:spPr>
          <a:xfrm rot="-9251158">
            <a:off x="333911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6" name="Google Shape;536;p17"/>
          <p:cNvSpPr/>
          <p:nvPr/>
        </p:nvSpPr>
        <p:spPr>
          <a:xfrm rot="-9251158">
            <a:off x="4808492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7" name="Google Shape;537;p17"/>
          <p:cNvSpPr/>
          <p:nvPr/>
        </p:nvSpPr>
        <p:spPr>
          <a:xfrm rot="-9251158">
            <a:off x="5526267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8" name="Google Shape;538;p17"/>
          <p:cNvSpPr/>
          <p:nvPr/>
        </p:nvSpPr>
        <p:spPr>
          <a:xfrm rot="-9251158">
            <a:off x="518066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39" name="Google Shape;539;p17"/>
          <p:cNvGrpSpPr/>
          <p:nvPr/>
        </p:nvGrpSpPr>
        <p:grpSpPr>
          <a:xfrm>
            <a:off x="3931220" y="3528650"/>
            <a:ext cx="415759" cy="364882"/>
            <a:chOff x="3487353" y="2047759"/>
            <a:chExt cx="415759" cy="364882"/>
          </a:xfrm>
        </p:grpSpPr>
        <p:sp>
          <p:nvSpPr>
            <p:cNvPr id="540" name="Google Shape;540;p17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41" name="Google Shape;541;p17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42" name="Google Shape;542;p17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43" name="Google Shape;543;p17"/>
            <p:cNvSpPr/>
            <p:nvPr/>
          </p:nvSpPr>
          <p:spPr>
            <a:xfrm rot="-2679659">
              <a:off x="3512665" y="2326090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44" name="Google Shape;544;p17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45" name="Google Shape;545;p17"/>
            <p:cNvCxnSpPr>
              <a:stCxn id="542" idx="4"/>
              <a:endCxn id="544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46" name="Google Shape;546;p17"/>
            <p:cNvCxnSpPr>
              <a:stCxn id="541" idx="3"/>
              <a:endCxn id="543" idx="7"/>
            </p:cNvCxnSpPr>
            <p:nvPr/>
          </p:nvCxnSpPr>
          <p:spPr>
            <a:xfrm flipH="1">
              <a:off x="3548859" y="2207402"/>
              <a:ext cx="16200" cy="118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547" name="Google Shape;547;p17"/>
          <p:cNvGrpSpPr/>
          <p:nvPr/>
        </p:nvGrpSpPr>
        <p:grpSpPr>
          <a:xfrm>
            <a:off x="6550253" y="3423646"/>
            <a:ext cx="227100" cy="106500"/>
            <a:chOff x="3036925" y="1763650"/>
            <a:chExt cx="227100" cy="106500"/>
          </a:xfrm>
        </p:grpSpPr>
        <p:sp>
          <p:nvSpPr>
            <p:cNvPr id="548" name="Google Shape;548;p17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49" name="Google Shape;549;p17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50" name="Google Shape;550;p17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551" name="Google Shape;551;p17"/>
          <p:cNvSpPr txBox="1"/>
          <p:nvPr/>
        </p:nvSpPr>
        <p:spPr>
          <a:xfrm>
            <a:off x="6788750" y="34128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Cooper Pair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2" name="Google Shape;552;p17"/>
          <p:cNvSpPr/>
          <p:nvPr/>
        </p:nvSpPr>
        <p:spPr>
          <a:xfrm rot="-2679659">
            <a:off x="6627956" y="3606680"/>
            <a:ext cx="71702" cy="71702"/>
          </a:xfrm>
          <a:prstGeom prst="ellipse">
            <a:avLst/>
          </a:prstGeom>
          <a:solidFill>
            <a:srgbClr val="519A2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3" name="Google Shape;553;p17"/>
          <p:cNvSpPr txBox="1"/>
          <p:nvPr/>
        </p:nvSpPr>
        <p:spPr>
          <a:xfrm>
            <a:off x="6788750" y="3578471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(signal)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4" name="Google Shape;554;p17"/>
          <p:cNvSpPr/>
          <p:nvPr/>
        </p:nvSpPr>
        <p:spPr>
          <a:xfrm rot="-9251158">
            <a:off x="6627992" y="3766932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5" name="Google Shape;555;p17"/>
          <p:cNvSpPr txBox="1"/>
          <p:nvPr/>
        </p:nvSpPr>
        <p:spPr>
          <a:xfrm>
            <a:off x="6788750" y="3738696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56" name="Google Shape;556;p17"/>
          <p:cNvGrpSpPr/>
          <p:nvPr/>
        </p:nvGrpSpPr>
        <p:grpSpPr>
          <a:xfrm>
            <a:off x="981768" y="3657614"/>
            <a:ext cx="430981" cy="250745"/>
            <a:chOff x="3487353" y="2046598"/>
            <a:chExt cx="430981" cy="250745"/>
          </a:xfrm>
        </p:grpSpPr>
        <p:sp>
          <p:nvSpPr>
            <p:cNvPr id="557" name="Google Shape;557;p17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58" name="Google Shape;558;p17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59" name="Google Shape;559;p17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60" name="Google Shape;560;p17"/>
            <p:cNvSpPr/>
            <p:nvPr/>
          </p:nvSpPr>
          <p:spPr>
            <a:xfrm rot="-2679659">
              <a:off x="3766614" y="221079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61" name="Google Shape;561;p17"/>
            <p:cNvSpPr/>
            <p:nvPr/>
          </p:nvSpPr>
          <p:spPr>
            <a:xfrm rot="-2679659">
              <a:off x="3831783" y="206144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62" name="Google Shape;562;p17"/>
            <p:cNvCxnSpPr>
              <a:stCxn id="559" idx="4"/>
              <a:endCxn id="561" idx="1"/>
            </p:cNvCxnSpPr>
            <p:nvPr/>
          </p:nvCxnSpPr>
          <p:spPr>
            <a:xfrm flipH="1" rot="10800000">
              <a:off x="3670586" y="2097038"/>
              <a:ext cx="161100" cy="615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63" name="Google Shape;563;p17"/>
            <p:cNvCxnSpPr>
              <a:stCxn id="558" idx="4"/>
              <a:endCxn id="560" idx="1"/>
            </p:cNvCxnSpPr>
            <p:nvPr/>
          </p:nvCxnSpPr>
          <p:spPr>
            <a:xfrm>
              <a:off x="3592287" y="2203769"/>
              <a:ext cx="174300" cy="426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564" name="Google Shape;564;p17"/>
          <p:cNvSpPr txBox="1"/>
          <p:nvPr/>
        </p:nvSpPr>
        <p:spPr>
          <a:xfrm>
            <a:off x="6788750" y="32463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Incident Particle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65" name="Google Shape;565;p17"/>
          <p:cNvCxnSpPr/>
          <p:nvPr/>
        </p:nvCxnSpPr>
        <p:spPr>
          <a:xfrm>
            <a:off x="6538853" y="395895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566" name="Google Shape;566;p17"/>
          <p:cNvSpPr txBox="1"/>
          <p:nvPr/>
        </p:nvSpPr>
        <p:spPr>
          <a:xfrm>
            <a:off x="6788750" y="38948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Phonon (athermal)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7" name="Google Shape;567;p17"/>
          <p:cNvSpPr/>
          <p:nvPr/>
        </p:nvSpPr>
        <p:spPr>
          <a:xfrm>
            <a:off x="6599766" y="4067300"/>
            <a:ext cx="128100" cy="1281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8" name="Google Shape;568;p17"/>
          <p:cNvSpPr txBox="1"/>
          <p:nvPr/>
        </p:nvSpPr>
        <p:spPr>
          <a:xfrm>
            <a:off x="6788750" y="40672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Crystalline Substrate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9" name="Google Shape;569;p17"/>
          <p:cNvSpPr/>
          <p:nvPr/>
        </p:nvSpPr>
        <p:spPr>
          <a:xfrm>
            <a:off x="6599766" y="4228247"/>
            <a:ext cx="128100" cy="128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0" name="Google Shape;570;p17"/>
          <p:cNvSpPr txBox="1"/>
          <p:nvPr/>
        </p:nvSpPr>
        <p:spPr>
          <a:xfrm>
            <a:off x="6788750" y="4228250"/>
            <a:ext cx="22635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(sensitive)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1" name="Google Shape;571;p17"/>
          <p:cNvSpPr/>
          <p:nvPr/>
        </p:nvSpPr>
        <p:spPr>
          <a:xfrm>
            <a:off x="6599766" y="4400204"/>
            <a:ext cx="128100" cy="1281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2" name="Google Shape;572;p17"/>
          <p:cNvSpPr txBox="1"/>
          <p:nvPr/>
        </p:nvSpPr>
        <p:spPr>
          <a:xfrm>
            <a:off x="6788750" y="4366925"/>
            <a:ext cx="24591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(dead metal)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3" name="Google Shape;573;p17"/>
          <p:cNvSpPr/>
          <p:nvPr/>
        </p:nvSpPr>
        <p:spPr>
          <a:xfrm>
            <a:off x="6599766" y="4568105"/>
            <a:ext cx="128100" cy="1281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4" name="Google Shape;574;p17"/>
          <p:cNvSpPr txBox="1"/>
          <p:nvPr/>
        </p:nvSpPr>
        <p:spPr>
          <a:xfrm>
            <a:off x="6788750" y="4568100"/>
            <a:ext cx="1784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Thermal mounts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5" name="Google Shape;575;p17"/>
          <p:cNvSpPr txBox="1"/>
          <p:nvPr/>
        </p:nvSpPr>
        <p:spPr>
          <a:xfrm>
            <a:off x="311700" y="1017725"/>
            <a:ext cx="8709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Both the low efficiency and position dependence in phonon collection are symptomatic of some phonon loss mechanism(s).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76" name="Google Shape;576;p17"/>
          <p:cNvPicPr preferRelativeResize="0"/>
          <p:nvPr/>
        </p:nvPicPr>
        <p:blipFill rotWithShape="1">
          <a:blip r:embed="rId3">
            <a:alphaModFix/>
          </a:blip>
          <a:srcRect b="15651" l="13817" r="15651" t="13817"/>
          <a:stretch/>
        </p:blipFill>
        <p:spPr>
          <a:xfrm>
            <a:off x="440264" y="1681513"/>
            <a:ext cx="2092993" cy="162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7" name="Google Shape;577;p17"/>
          <p:cNvCxnSpPr/>
          <p:nvPr/>
        </p:nvCxnSpPr>
        <p:spPr>
          <a:xfrm>
            <a:off x="6546066" y="331112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674EA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8" name="Google Shape;578;p17"/>
          <p:cNvSpPr/>
          <p:nvPr/>
        </p:nvSpPr>
        <p:spPr>
          <a:xfrm>
            <a:off x="224602" y="3896275"/>
            <a:ext cx="6251700" cy="10209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9" name="Google Shape;579;p17"/>
          <p:cNvSpPr/>
          <p:nvPr/>
        </p:nvSpPr>
        <p:spPr>
          <a:xfrm>
            <a:off x="6550250" y="4046424"/>
            <a:ext cx="2406600" cy="354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0" name="Google Shape;580;p17"/>
          <p:cNvSpPr/>
          <p:nvPr/>
        </p:nvSpPr>
        <p:spPr>
          <a:xfrm>
            <a:off x="5856136" y="2732864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81" name="Google Shape;581;p17"/>
          <p:cNvSpPr/>
          <p:nvPr/>
        </p:nvSpPr>
        <p:spPr>
          <a:xfrm>
            <a:off x="5856353" y="27667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2" name="Google Shape;582;p17"/>
          <p:cNvSpPr/>
          <p:nvPr/>
        </p:nvSpPr>
        <p:spPr>
          <a:xfrm flipH="1" rot="10800000">
            <a:off x="6040688" y="276650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3" name="Google Shape;583;p17"/>
          <p:cNvSpPr/>
          <p:nvPr/>
        </p:nvSpPr>
        <p:spPr>
          <a:xfrm>
            <a:off x="5369086" y="2638889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84" name="Google Shape;584;p17"/>
          <p:cNvSpPr/>
          <p:nvPr/>
        </p:nvSpPr>
        <p:spPr>
          <a:xfrm>
            <a:off x="5369303" y="267275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5" name="Google Shape;585;p17"/>
          <p:cNvSpPr/>
          <p:nvPr/>
        </p:nvSpPr>
        <p:spPr>
          <a:xfrm flipH="1" rot="10800000">
            <a:off x="5553638" y="26725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6" name="Google Shape;586;p17"/>
          <p:cNvSpPr/>
          <p:nvPr/>
        </p:nvSpPr>
        <p:spPr>
          <a:xfrm>
            <a:off x="7343736" y="2640220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87" name="Google Shape;587;p17"/>
          <p:cNvSpPr/>
          <p:nvPr/>
        </p:nvSpPr>
        <p:spPr>
          <a:xfrm>
            <a:off x="7343953" y="2674082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8" name="Google Shape;588;p17"/>
          <p:cNvSpPr/>
          <p:nvPr/>
        </p:nvSpPr>
        <p:spPr>
          <a:xfrm flipH="1" rot="10800000">
            <a:off x="7528288" y="2673857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9" name="Google Shape;589;p17"/>
          <p:cNvSpPr txBox="1"/>
          <p:nvPr/>
        </p:nvSpPr>
        <p:spPr>
          <a:xfrm>
            <a:off x="1019575" y="3109625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front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590" name="Google Shape;590;p17"/>
          <p:cNvSpPr/>
          <p:nvPr/>
        </p:nvSpPr>
        <p:spPr>
          <a:xfrm>
            <a:off x="5372199" y="2460980"/>
            <a:ext cx="2338057" cy="425310"/>
          </a:xfrm>
          <a:prstGeom prst="flowChartDecision">
            <a:avLst/>
          </a:prstGeom>
          <a:solidFill>
            <a:srgbClr val="FFFFFF">
              <a:alpha val="80000"/>
            </a:srgbClr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91" name="Google Shape;591;p17"/>
          <p:cNvSpPr/>
          <p:nvPr/>
        </p:nvSpPr>
        <p:spPr>
          <a:xfrm>
            <a:off x="5372199" y="2170812"/>
            <a:ext cx="2338057" cy="425310"/>
          </a:xfrm>
          <a:prstGeom prst="flowChartDecision">
            <a:avLst/>
          </a:prstGeom>
          <a:solidFill>
            <a:srgbClr val="FFFFFF">
              <a:alpha val="8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92" name="Google Shape;592;p17"/>
          <p:cNvSpPr/>
          <p:nvPr/>
        </p:nvSpPr>
        <p:spPr>
          <a:xfrm>
            <a:off x="5373572" y="2385305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593" name="Google Shape;593;p17"/>
          <p:cNvCxnSpPr/>
          <p:nvPr/>
        </p:nvCxnSpPr>
        <p:spPr>
          <a:xfrm flipH="1" rot="10800000">
            <a:off x="6024153" y="2293052"/>
            <a:ext cx="1120800" cy="189000"/>
          </a:xfrm>
          <a:prstGeom prst="straightConnector1">
            <a:avLst/>
          </a:prstGeom>
          <a:noFill/>
          <a:ln cap="flat" cmpd="sng" w="12700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4" name="Google Shape;594;p17"/>
          <p:cNvSpPr/>
          <p:nvPr/>
        </p:nvSpPr>
        <p:spPr>
          <a:xfrm>
            <a:off x="5854185" y="2441149"/>
            <a:ext cx="405913" cy="108362"/>
          </a:xfrm>
          <a:custGeom>
            <a:rect b="b" l="l" r="r" t="t"/>
            <a:pathLst>
              <a:path extrusionOk="0" h="5754" w="19905">
                <a:moveTo>
                  <a:pt x="0" y="1866"/>
                </a:moveTo>
                <a:lnTo>
                  <a:pt x="19905" y="0"/>
                </a:lnTo>
                <a:lnTo>
                  <a:pt x="19905" y="5754"/>
                </a:lnTo>
                <a:close/>
              </a:path>
            </a:pathLst>
          </a:custGeom>
          <a:solidFill>
            <a:srgbClr val="1155CC"/>
          </a:solidFill>
          <a:ln cap="flat" cmpd="sng" w="12700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95" name="Google Shape;595;p17"/>
          <p:cNvSpPr/>
          <p:nvPr/>
        </p:nvSpPr>
        <p:spPr>
          <a:xfrm>
            <a:off x="6937981" y="2247147"/>
            <a:ext cx="447491" cy="80832"/>
          </a:xfrm>
          <a:custGeom>
            <a:rect b="b" l="l" r="r" t="t"/>
            <a:pathLst>
              <a:path extrusionOk="0" h="4354" w="24104">
                <a:moveTo>
                  <a:pt x="1089" y="0"/>
                </a:moveTo>
                <a:lnTo>
                  <a:pt x="0" y="4354"/>
                </a:lnTo>
                <a:lnTo>
                  <a:pt x="24104" y="4199"/>
                </a:lnTo>
                <a:close/>
              </a:path>
            </a:pathLst>
          </a:custGeom>
          <a:solidFill>
            <a:srgbClr val="1155CC"/>
          </a:solidFill>
          <a:ln cap="flat" cmpd="sng" w="12700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96" name="Google Shape;596;p17"/>
          <p:cNvSpPr/>
          <p:nvPr/>
        </p:nvSpPr>
        <p:spPr>
          <a:xfrm>
            <a:off x="6448963" y="2383250"/>
            <a:ext cx="369100" cy="57675"/>
          </a:xfrm>
          <a:prstGeom prst="flowChartDecision">
            <a:avLst/>
          </a:prstGeom>
          <a:noFill/>
          <a:ln cap="flat" cmpd="sng" w="12700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97" name="Google Shape;597;p17"/>
          <p:cNvSpPr/>
          <p:nvPr/>
        </p:nvSpPr>
        <p:spPr>
          <a:xfrm flipH="1" rot="10800000">
            <a:off x="6541227" y="2384170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598" name="Google Shape;598;p17"/>
          <p:cNvGrpSpPr/>
          <p:nvPr/>
        </p:nvGrpSpPr>
        <p:grpSpPr>
          <a:xfrm>
            <a:off x="7208769" y="2142494"/>
            <a:ext cx="1679432" cy="290153"/>
            <a:chOff x="5590663" y="1997924"/>
            <a:chExt cx="2187900" cy="378000"/>
          </a:xfrm>
        </p:grpSpPr>
        <p:sp>
          <p:nvSpPr>
            <p:cNvPr id="599" name="Google Shape;599;p17"/>
            <p:cNvSpPr txBox="1"/>
            <p:nvPr/>
          </p:nvSpPr>
          <p:spPr>
            <a:xfrm>
              <a:off x="6543763" y="1997924"/>
              <a:ext cx="1234800" cy="378000"/>
            </a:xfrm>
            <a:prstGeom prst="rect">
              <a:avLst/>
            </a:prstGeom>
            <a:solidFill>
              <a:srgbClr val="1155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75" lIns="70175" spcFirstLastPara="1" rIns="70175" wrap="square" tIns="701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74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Nb feedline</a:t>
              </a:r>
              <a:endParaRPr sz="1074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cxnSp>
          <p:nvCxnSpPr>
            <p:cNvPr id="600" name="Google Shape;600;p17"/>
            <p:cNvCxnSpPr>
              <a:stCxn id="599" idx="1"/>
            </p:cNvCxnSpPr>
            <p:nvPr/>
          </p:nvCxnSpPr>
          <p:spPr>
            <a:xfrm rot="10800000">
              <a:off x="5590663" y="2186924"/>
              <a:ext cx="953100" cy="0"/>
            </a:xfrm>
            <a:prstGeom prst="straightConnector1">
              <a:avLst/>
            </a:prstGeom>
            <a:noFill/>
            <a:ln cap="flat" cmpd="sng" w="73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601" name="Google Shape;601;p17"/>
          <p:cNvSpPr/>
          <p:nvPr/>
        </p:nvSpPr>
        <p:spPr>
          <a:xfrm>
            <a:off x="443025" y="3476475"/>
            <a:ext cx="3320100" cy="4254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02" name="Google Shape;602;p17"/>
          <p:cNvSpPr/>
          <p:nvPr/>
        </p:nvSpPr>
        <p:spPr>
          <a:xfrm>
            <a:off x="1538975" y="2137075"/>
            <a:ext cx="128100" cy="57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03" name="Google Shape;603;p17"/>
          <p:cNvSpPr/>
          <p:nvPr/>
        </p:nvSpPr>
        <p:spPr>
          <a:xfrm>
            <a:off x="6599775" y="4561326"/>
            <a:ext cx="2406600" cy="189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604" name="Google Shape;604;p17"/>
          <p:cNvGrpSpPr/>
          <p:nvPr/>
        </p:nvGrpSpPr>
        <p:grpSpPr>
          <a:xfrm>
            <a:off x="232103" y="3677600"/>
            <a:ext cx="6236713" cy="1116675"/>
            <a:chOff x="232103" y="3677600"/>
            <a:chExt cx="6236713" cy="1116675"/>
          </a:xfrm>
        </p:grpSpPr>
        <p:sp>
          <p:nvSpPr>
            <p:cNvPr id="605" name="Google Shape;605;p17"/>
            <p:cNvSpPr/>
            <p:nvPr/>
          </p:nvSpPr>
          <p:spPr>
            <a:xfrm>
              <a:off x="3359303" y="4020637"/>
              <a:ext cx="386100" cy="386100"/>
            </a:xfrm>
            <a:prstGeom prst="ellipse">
              <a:avLst/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17"/>
            <p:cNvSpPr/>
            <p:nvPr/>
          </p:nvSpPr>
          <p:spPr>
            <a:xfrm>
              <a:off x="3451953" y="4113287"/>
              <a:ext cx="200700" cy="200700"/>
            </a:xfrm>
            <a:prstGeom prst="ellipse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3506703" y="4168037"/>
              <a:ext cx="91200" cy="9120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08" name="Google Shape;608;p17"/>
            <p:cNvCxnSpPr>
              <a:stCxn id="605" idx="5"/>
            </p:cNvCxnSpPr>
            <p:nvPr/>
          </p:nvCxnSpPr>
          <p:spPr>
            <a:xfrm>
              <a:off x="3688860" y="4350194"/>
              <a:ext cx="627000" cy="1830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609" name="Google Shape;609;p17"/>
            <p:cNvCxnSpPr/>
            <p:nvPr/>
          </p:nvCxnSpPr>
          <p:spPr>
            <a:xfrm rot="10800000">
              <a:off x="4082870" y="3677600"/>
              <a:ext cx="239700" cy="8493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610" name="Google Shape;610;p17"/>
            <p:cNvCxnSpPr>
              <a:stCxn id="605" idx="2"/>
            </p:cNvCxnSpPr>
            <p:nvPr/>
          </p:nvCxnSpPr>
          <p:spPr>
            <a:xfrm flipH="1">
              <a:off x="232103" y="4213687"/>
              <a:ext cx="3127200" cy="398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611" name="Google Shape;611;p17"/>
            <p:cNvCxnSpPr>
              <a:stCxn id="605" idx="1"/>
            </p:cNvCxnSpPr>
            <p:nvPr/>
          </p:nvCxnSpPr>
          <p:spPr>
            <a:xfrm rot="10800000">
              <a:off x="3021346" y="3867480"/>
              <a:ext cx="394500" cy="209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612" name="Google Shape;612;p17"/>
            <p:cNvCxnSpPr>
              <a:stCxn id="605" idx="2"/>
            </p:cNvCxnSpPr>
            <p:nvPr/>
          </p:nvCxnSpPr>
          <p:spPr>
            <a:xfrm flipH="1">
              <a:off x="2519603" y="4213687"/>
              <a:ext cx="839700" cy="3195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613" name="Google Shape;613;p17"/>
            <p:cNvCxnSpPr>
              <a:stCxn id="605" idx="6"/>
            </p:cNvCxnSpPr>
            <p:nvPr/>
          </p:nvCxnSpPr>
          <p:spPr>
            <a:xfrm flipH="1" rot="10800000">
              <a:off x="3745403" y="3902587"/>
              <a:ext cx="22101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614" name="Google Shape;614;p17"/>
            <p:cNvCxnSpPr/>
            <p:nvPr/>
          </p:nvCxnSpPr>
          <p:spPr>
            <a:xfrm>
              <a:off x="5955516" y="3902575"/>
              <a:ext cx="5133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615" name="Google Shape;615;p17"/>
            <p:cNvCxnSpPr>
              <a:stCxn id="605" idx="2"/>
            </p:cNvCxnSpPr>
            <p:nvPr/>
          </p:nvCxnSpPr>
          <p:spPr>
            <a:xfrm rot="10800000">
              <a:off x="232103" y="4213687"/>
              <a:ext cx="31272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616" name="Google Shape;616;p17"/>
            <p:cNvCxnSpPr/>
            <p:nvPr/>
          </p:nvCxnSpPr>
          <p:spPr>
            <a:xfrm flipH="1" rot="10800000">
              <a:off x="232116" y="3818575"/>
              <a:ext cx="776400" cy="395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617" name="Google Shape;617;p17"/>
            <p:cNvCxnSpPr/>
            <p:nvPr/>
          </p:nvCxnSpPr>
          <p:spPr>
            <a:xfrm flipH="1" rot="10800000">
              <a:off x="2354416" y="4209275"/>
              <a:ext cx="11979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8" name="Google Shape;618;p17"/>
            <p:cNvCxnSpPr/>
            <p:nvPr/>
          </p:nvCxnSpPr>
          <p:spPr>
            <a:xfrm>
              <a:off x="3552303" y="4209231"/>
              <a:ext cx="18378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619" name="Google Shape;619;p17"/>
          <p:cNvSpPr/>
          <p:nvPr/>
        </p:nvSpPr>
        <p:spPr>
          <a:xfrm>
            <a:off x="3816675" y="3549425"/>
            <a:ext cx="572700" cy="5727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620" name="Google Shape;6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56995" y="1714713"/>
            <a:ext cx="1131613" cy="1394762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17"/>
          <p:cNvSpPr txBox="1"/>
          <p:nvPr/>
        </p:nvSpPr>
        <p:spPr>
          <a:xfrm>
            <a:off x="2957006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" name="Google Shape;62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6995" y="1714713"/>
            <a:ext cx="1131613" cy="1394762"/>
          </a:xfrm>
          <a:prstGeom prst="rect">
            <a:avLst/>
          </a:prstGeom>
          <a:noFill/>
          <a:ln>
            <a:noFill/>
          </a:ln>
        </p:spPr>
      </p:pic>
      <p:sp>
        <p:nvSpPr>
          <p:cNvPr id="627" name="Google Shape;627;p18"/>
          <p:cNvSpPr txBox="1"/>
          <p:nvPr/>
        </p:nvSpPr>
        <p:spPr>
          <a:xfrm>
            <a:off x="2957006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628" name="Google Shape;628;p18"/>
          <p:cNvSpPr/>
          <p:nvPr/>
        </p:nvSpPr>
        <p:spPr>
          <a:xfrm>
            <a:off x="6346455" y="2461627"/>
            <a:ext cx="369103" cy="67142"/>
          </a:xfrm>
          <a:prstGeom prst="flowChartDecision">
            <a:avLst/>
          </a:prstGeom>
          <a:solidFill>
            <a:srgbClr val="E69138"/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29" name="Google Shape;629;p18"/>
          <p:cNvSpPr/>
          <p:nvPr/>
        </p:nvSpPr>
        <p:spPr>
          <a:xfrm>
            <a:off x="6346672" y="2495488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0" name="Google Shape;630;p18"/>
          <p:cNvSpPr/>
          <p:nvPr/>
        </p:nvSpPr>
        <p:spPr>
          <a:xfrm flipH="1" rot="10800000">
            <a:off x="6531006" y="2495263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1" name="Google Shape;631;p18"/>
          <p:cNvSpPr/>
          <p:nvPr/>
        </p:nvSpPr>
        <p:spPr>
          <a:xfrm>
            <a:off x="6846806" y="2548352"/>
            <a:ext cx="369103" cy="67142"/>
          </a:xfrm>
          <a:prstGeom prst="flowChartDecision">
            <a:avLst/>
          </a:prstGeom>
          <a:solidFill>
            <a:srgbClr val="E69138"/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32" name="Google Shape;632;p18"/>
          <p:cNvSpPr/>
          <p:nvPr/>
        </p:nvSpPr>
        <p:spPr>
          <a:xfrm>
            <a:off x="6847023" y="258221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3" name="Google Shape;633;p18"/>
          <p:cNvSpPr/>
          <p:nvPr/>
        </p:nvSpPr>
        <p:spPr>
          <a:xfrm flipH="1" rot="10800000">
            <a:off x="7031357" y="258198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4" name="Google Shape;63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Phonon Exit Routes</a:t>
            </a:r>
            <a:endParaRPr sz="2200"/>
          </a:p>
        </p:txBody>
      </p:sp>
      <p:sp>
        <p:nvSpPr>
          <p:cNvPr id="635" name="Google Shape;63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6" name="Google Shape;636;p18"/>
          <p:cNvSpPr/>
          <p:nvPr/>
        </p:nvSpPr>
        <p:spPr>
          <a:xfrm>
            <a:off x="6356424" y="2822033"/>
            <a:ext cx="369103" cy="67142"/>
          </a:xfrm>
          <a:prstGeom prst="flowChartDecision">
            <a:avLst/>
          </a:prstGeom>
          <a:solidFill>
            <a:srgbClr val="E69138"/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37" name="Google Shape;637;p18"/>
          <p:cNvSpPr/>
          <p:nvPr/>
        </p:nvSpPr>
        <p:spPr>
          <a:xfrm>
            <a:off x="6356641" y="2855894"/>
            <a:ext cx="185082" cy="79203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8" name="Google Shape;638;p18"/>
          <p:cNvSpPr/>
          <p:nvPr/>
        </p:nvSpPr>
        <p:spPr>
          <a:xfrm flipH="1" rot="10800000">
            <a:off x="6540975" y="2855677"/>
            <a:ext cx="185082" cy="79203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9" name="Google Shape;639;p18"/>
          <p:cNvSpPr/>
          <p:nvPr/>
        </p:nvSpPr>
        <p:spPr>
          <a:xfrm>
            <a:off x="5372199" y="2170812"/>
            <a:ext cx="2338057" cy="425310"/>
          </a:xfrm>
          <a:prstGeom prst="flowChartDecision">
            <a:avLst/>
          </a:pr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640" name="Google Shape;640;p18"/>
          <p:cNvCxnSpPr>
            <a:stCxn id="639" idx="1"/>
            <a:endCxn id="641" idx="1"/>
          </p:cNvCxnSpPr>
          <p:nvPr/>
        </p:nvCxnSpPr>
        <p:spPr>
          <a:xfrm>
            <a:off x="5372199" y="2383467"/>
            <a:ext cx="0" cy="29010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2" name="Google Shape;642;p18"/>
          <p:cNvCxnSpPr>
            <a:stCxn id="639" idx="3"/>
            <a:endCxn id="641" idx="3"/>
          </p:cNvCxnSpPr>
          <p:nvPr/>
        </p:nvCxnSpPr>
        <p:spPr>
          <a:xfrm>
            <a:off x="7710256" y="2383467"/>
            <a:ext cx="0" cy="29010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3" name="Google Shape;643;p18"/>
          <p:cNvCxnSpPr>
            <a:stCxn id="639" idx="2"/>
            <a:endCxn id="641" idx="2"/>
          </p:cNvCxnSpPr>
          <p:nvPr/>
        </p:nvCxnSpPr>
        <p:spPr>
          <a:xfrm>
            <a:off x="6541227" y="2596122"/>
            <a:ext cx="0" cy="29010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4" name="Google Shape;644;p18"/>
          <p:cNvCxnSpPr/>
          <p:nvPr/>
        </p:nvCxnSpPr>
        <p:spPr>
          <a:xfrm flipH="1" rot="10800000">
            <a:off x="6024153" y="2292992"/>
            <a:ext cx="1120773" cy="18906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5" name="Google Shape;645;p18"/>
          <p:cNvSpPr/>
          <p:nvPr/>
        </p:nvSpPr>
        <p:spPr>
          <a:xfrm>
            <a:off x="5854185" y="2441149"/>
            <a:ext cx="405889" cy="108365"/>
          </a:xfrm>
          <a:custGeom>
            <a:rect b="b" l="l" r="r" t="t"/>
            <a:pathLst>
              <a:path extrusionOk="0" h="5754" w="19905">
                <a:moveTo>
                  <a:pt x="0" y="1866"/>
                </a:moveTo>
                <a:lnTo>
                  <a:pt x="19905" y="0"/>
                </a:lnTo>
                <a:lnTo>
                  <a:pt x="19905" y="5754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6" name="Google Shape;646;p18"/>
          <p:cNvSpPr/>
          <p:nvPr/>
        </p:nvSpPr>
        <p:spPr>
          <a:xfrm>
            <a:off x="6937981" y="2247147"/>
            <a:ext cx="447476" cy="80829"/>
          </a:xfrm>
          <a:custGeom>
            <a:rect b="b" l="l" r="r" t="t"/>
            <a:pathLst>
              <a:path extrusionOk="0" h="4354" w="24104">
                <a:moveTo>
                  <a:pt x="1089" y="0"/>
                </a:moveTo>
                <a:lnTo>
                  <a:pt x="0" y="4354"/>
                </a:lnTo>
                <a:lnTo>
                  <a:pt x="24104" y="4199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7" name="Google Shape;647;p18"/>
          <p:cNvSpPr/>
          <p:nvPr/>
        </p:nvSpPr>
        <p:spPr>
          <a:xfrm>
            <a:off x="6448963" y="2383250"/>
            <a:ext cx="369100" cy="57675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48" name="Google Shape;648;p18"/>
          <p:cNvSpPr txBox="1"/>
          <p:nvPr/>
        </p:nvSpPr>
        <p:spPr>
          <a:xfrm>
            <a:off x="7975025" y="2550346"/>
            <a:ext cx="917666" cy="290153"/>
          </a:xfrm>
          <a:prstGeom prst="rect">
            <a:avLst/>
          </a:prstGeom>
          <a:solidFill>
            <a:srgbClr val="E6913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0175" lIns="70175" spcFirstLastPara="1" rIns="70175" wrap="square" tIns="70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Cu housing</a:t>
            </a:r>
            <a:endParaRPr sz="1074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649" name="Google Shape;649;p18"/>
          <p:cNvCxnSpPr>
            <a:stCxn id="648" idx="1"/>
          </p:cNvCxnSpPr>
          <p:nvPr/>
        </p:nvCxnSpPr>
        <p:spPr>
          <a:xfrm rot="10800000">
            <a:off x="7710125" y="2695422"/>
            <a:ext cx="264900" cy="0"/>
          </a:xfrm>
          <a:prstGeom prst="straightConnector1">
            <a:avLst/>
          </a:prstGeom>
          <a:noFill/>
          <a:ln cap="flat" cmpd="sng" w="73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0" name="Google Shape;650;p18"/>
          <p:cNvSpPr/>
          <p:nvPr/>
        </p:nvSpPr>
        <p:spPr>
          <a:xfrm>
            <a:off x="85125" y="3166675"/>
            <a:ext cx="8934600" cy="162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1" name="Google Shape;651;p18"/>
          <p:cNvSpPr/>
          <p:nvPr/>
        </p:nvSpPr>
        <p:spPr>
          <a:xfrm>
            <a:off x="232116" y="3896275"/>
            <a:ext cx="6236700" cy="6348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2" name="Google Shape;652;p18"/>
          <p:cNvSpPr/>
          <p:nvPr/>
        </p:nvSpPr>
        <p:spPr>
          <a:xfrm>
            <a:off x="3405903" y="4067237"/>
            <a:ext cx="292800" cy="292800"/>
          </a:xfrm>
          <a:prstGeom prst="ellipse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3" name="Google Shape;653;p18"/>
          <p:cNvSpPr/>
          <p:nvPr/>
        </p:nvSpPr>
        <p:spPr>
          <a:xfrm>
            <a:off x="460716" y="3525175"/>
            <a:ext cx="3284700" cy="371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4" name="Google Shape;654;p18"/>
          <p:cNvSpPr/>
          <p:nvPr/>
        </p:nvSpPr>
        <p:spPr>
          <a:xfrm>
            <a:off x="3926666" y="3525175"/>
            <a:ext cx="763500" cy="3711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5" name="Google Shape;655;p18"/>
          <p:cNvSpPr/>
          <p:nvPr/>
        </p:nvSpPr>
        <p:spPr>
          <a:xfrm>
            <a:off x="4761141" y="3525175"/>
            <a:ext cx="267900" cy="3711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6" name="Google Shape;656;p18"/>
          <p:cNvSpPr/>
          <p:nvPr/>
        </p:nvSpPr>
        <p:spPr>
          <a:xfrm>
            <a:off x="5100016" y="3525175"/>
            <a:ext cx="763500" cy="3711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657" name="Google Shape;657;p18"/>
          <p:cNvGrpSpPr/>
          <p:nvPr/>
        </p:nvGrpSpPr>
        <p:grpSpPr>
          <a:xfrm>
            <a:off x="2347153" y="3554550"/>
            <a:ext cx="227100" cy="106500"/>
            <a:chOff x="3036925" y="1763650"/>
            <a:chExt cx="227100" cy="106500"/>
          </a:xfrm>
        </p:grpSpPr>
        <p:sp>
          <p:nvSpPr>
            <p:cNvPr id="658" name="Google Shape;658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59" name="Google Shape;659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60" name="Google Shape;660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61" name="Google Shape;661;p18"/>
          <p:cNvGrpSpPr/>
          <p:nvPr/>
        </p:nvGrpSpPr>
        <p:grpSpPr>
          <a:xfrm rot="2700000">
            <a:off x="1471833" y="3616729"/>
            <a:ext cx="227098" cy="106499"/>
            <a:chOff x="3036925" y="1763650"/>
            <a:chExt cx="227100" cy="106500"/>
          </a:xfrm>
        </p:grpSpPr>
        <p:sp>
          <p:nvSpPr>
            <p:cNvPr id="662" name="Google Shape;662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63" name="Google Shape;663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64" name="Google Shape;664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65" name="Google Shape;665;p18"/>
          <p:cNvGrpSpPr/>
          <p:nvPr/>
        </p:nvGrpSpPr>
        <p:grpSpPr>
          <a:xfrm rot="-1800811">
            <a:off x="3243228" y="3756546"/>
            <a:ext cx="227098" cy="106499"/>
            <a:chOff x="3036925" y="1763650"/>
            <a:chExt cx="227100" cy="106500"/>
          </a:xfrm>
        </p:grpSpPr>
        <p:sp>
          <p:nvSpPr>
            <p:cNvPr id="666" name="Google Shape;666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67" name="Google Shape;667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68" name="Google Shape;668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69" name="Google Shape;669;p18"/>
          <p:cNvGrpSpPr/>
          <p:nvPr/>
        </p:nvGrpSpPr>
        <p:grpSpPr>
          <a:xfrm rot="2700000">
            <a:off x="3433252" y="3616730"/>
            <a:ext cx="227098" cy="106499"/>
            <a:chOff x="3036925" y="1763650"/>
            <a:chExt cx="227100" cy="106500"/>
          </a:xfrm>
        </p:grpSpPr>
        <p:sp>
          <p:nvSpPr>
            <p:cNvPr id="670" name="Google Shape;670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71" name="Google Shape;671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72" name="Google Shape;672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73" name="Google Shape;673;p18"/>
          <p:cNvGrpSpPr/>
          <p:nvPr/>
        </p:nvGrpSpPr>
        <p:grpSpPr>
          <a:xfrm>
            <a:off x="1758003" y="3756550"/>
            <a:ext cx="227100" cy="106500"/>
            <a:chOff x="3036925" y="1763650"/>
            <a:chExt cx="227100" cy="106500"/>
          </a:xfrm>
        </p:grpSpPr>
        <p:sp>
          <p:nvSpPr>
            <p:cNvPr id="674" name="Google Shape;674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75" name="Google Shape;675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76" name="Google Shape;676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77" name="Google Shape;677;p18"/>
          <p:cNvGrpSpPr/>
          <p:nvPr/>
        </p:nvGrpSpPr>
        <p:grpSpPr>
          <a:xfrm rot="-1800811">
            <a:off x="2425828" y="3752196"/>
            <a:ext cx="227098" cy="106499"/>
            <a:chOff x="3036925" y="1763650"/>
            <a:chExt cx="227100" cy="106500"/>
          </a:xfrm>
        </p:grpSpPr>
        <p:sp>
          <p:nvSpPr>
            <p:cNvPr id="678" name="Google Shape;678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79" name="Google Shape;679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80" name="Google Shape;680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81" name="Google Shape;681;p18"/>
          <p:cNvGrpSpPr/>
          <p:nvPr/>
        </p:nvGrpSpPr>
        <p:grpSpPr>
          <a:xfrm rot="2700000">
            <a:off x="581895" y="3657842"/>
            <a:ext cx="227098" cy="106499"/>
            <a:chOff x="3036925" y="1763650"/>
            <a:chExt cx="227100" cy="106500"/>
          </a:xfrm>
        </p:grpSpPr>
        <p:sp>
          <p:nvSpPr>
            <p:cNvPr id="682" name="Google Shape;682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83" name="Google Shape;683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84" name="Google Shape;684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85" name="Google Shape;685;p18"/>
          <p:cNvGrpSpPr/>
          <p:nvPr/>
        </p:nvGrpSpPr>
        <p:grpSpPr>
          <a:xfrm rot="880362">
            <a:off x="934475" y="3554555"/>
            <a:ext cx="227103" cy="106501"/>
            <a:chOff x="3036925" y="1763650"/>
            <a:chExt cx="227100" cy="106500"/>
          </a:xfrm>
        </p:grpSpPr>
        <p:sp>
          <p:nvSpPr>
            <p:cNvPr id="686" name="Google Shape;686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87" name="Google Shape;687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88" name="Google Shape;688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89" name="Google Shape;689;p18"/>
          <p:cNvGrpSpPr/>
          <p:nvPr/>
        </p:nvGrpSpPr>
        <p:grpSpPr>
          <a:xfrm rot="2700000">
            <a:off x="4258302" y="3574555"/>
            <a:ext cx="227098" cy="106499"/>
            <a:chOff x="3036925" y="1763650"/>
            <a:chExt cx="227100" cy="106500"/>
          </a:xfrm>
        </p:grpSpPr>
        <p:sp>
          <p:nvSpPr>
            <p:cNvPr id="690" name="Google Shape;690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91" name="Google Shape;691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92" name="Google Shape;692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93" name="Google Shape;693;p18"/>
          <p:cNvGrpSpPr/>
          <p:nvPr/>
        </p:nvGrpSpPr>
        <p:grpSpPr>
          <a:xfrm rot="-1800811">
            <a:off x="4454330" y="3729149"/>
            <a:ext cx="227098" cy="106499"/>
            <a:chOff x="3036925" y="1763650"/>
            <a:chExt cx="227100" cy="106500"/>
          </a:xfrm>
        </p:grpSpPr>
        <p:sp>
          <p:nvSpPr>
            <p:cNvPr id="694" name="Google Shape;694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95" name="Google Shape;695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96" name="Google Shape;696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97" name="Google Shape;697;p18"/>
          <p:cNvGrpSpPr/>
          <p:nvPr/>
        </p:nvGrpSpPr>
        <p:grpSpPr>
          <a:xfrm rot="2700000">
            <a:off x="4781545" y="3657479"/>
            <a:ext cx="227098" cy="106499"/>
            <a:chOff x="3036925" y="1763650"/>
            <a:chExt cx="227100" cy="106500"/>
          </a:xfrm>
        </p:grpSpPr>
        <p:sp>
          <p:nvSpPr>
            <p:cNvPr id="698" name="Google Shape;698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99" name="Google Shape;699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00" name="Google Shape;700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01" name="Google Shape;701;p18"/>
          <p:cNvGrpSpPr/>
          <p:nvPr/>
        </p:nvGrpSpPr>
        <p:grpSpPr>
          <a:xfrm>
            <a:off x="5344303" y="3555038"/>
            <a:ext cx="227100" cy="106500"/>
            <a:chOff x="3036925" y="1763650"/>
            <a:chExt cx="227100" cy="106500"/>
          </a:xfrm>
        </p:grpSpPr>
        <p:sp>
          <p:nvSpPr>
            <p:cNvPr id="702" name="Google Shape;702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03" name="Google Shape;703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04" name="Google Shape;704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05" name="Google Shape;705;p18"/>
          <p:cNvGrpSpPr/>
          <p:nvPr/>
        </p:nvGrpSpPr>
        <p:grpSpPr>
          <a:xfrm rot="2700000">
            <a:off x="5139477" y="3711517"/>
            <a:ext cx="227098" cy="106499"/>
            <a:chOff x="3036925" y="1763650"/>
            <a:chExt cx="227100" cy="106500"/>
          </a:xfrm>
        </p:grpSpPr>
        <p:sp>
          <p:nvSpPr>
            <p:cNvPr id="706" name="Google Shape;706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07" name="Google Shape;707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08" name="Google Shape;708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09" name="Google Shape;709;p18"/>
          <p:cNvGrpSpPr/>
          <p:nvPr/>
        </p:nvGrpSpPr>
        <p:grpSpPr>
          <a:xfrm rot="-1800811">
            <a:off x="5589928" y="3673008"/>
            <a:ext cx="227098" cy="106499"/>
            <a:chOff x="3036925" y="1763650"/>
            <a:chExt cx="227100" cy="106500"/>
          </a:xfrm>
        </p:grpSpPr>
        <p:sp>
          <p:nvSpPr>
            <p:cNvPr id="710" name="Google Shape;710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11" name="Google Shape;711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12" name="Google Shape;712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713" name="Google Shape;713;p18"/>
          <p:cNvSpPr/>
          <p:nvPr/>
        </p:nvSpPr>
        <p:spPr>
          <a:xfrm>
            <a:off x="5494416" y="4527874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4" name="Google Shape;714;p18"/>
          <p:cNvSpPr/>
          <p:nvPr/>
        </p:nvSpPr>
        <p:spPr>
          <a:xfrm>
            <a:off x="232116" y="4532077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715" name="Google Shape;715;p18"/>
          <p:cNvGrpSpPr/>
          <p:nvPr/>
        </p:nvGrpSpPr>
        <p:grpSpPr>
          <a:xfrm rot="-6571112">
            <a:off x="2789729" y="3528648"/>
            <a:ext cx="384792" cy="353996"/>
            <a:chOff x="3487353" y="2047759"/>
            <a:chExt cx="384806" cy="354009"/>
          </a:xfrm>
        </p:grpSpPr>
        <p:sp>
          <p:nvSpPr>
            <p:cNvPr id="716" name="Google Shape;716;p18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17" name="Google Shape;717;p18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18" name="Google Shape;718;p18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19" name="Google Shape;719;p18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20" name="Google Shape;720;p18"/>
            <p:cNvSpPr/>
            <p:nvPr/>
          </p:nvSpPr>
          <p:spPr>
            <a:xfrm rot="-2679659">
              <a:off x="3785608" y="2179669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721" name="Google Shape;721;p18"/>
            <p:cNvCxnSpPr>
              <a:stCxn id="718" idx="4"/>
              <a:endCxn id="720" idx="0"/>
            </p:cNvCxnSpPr>
            <p:nvPr/>
          </p:nvCxnSpPr>
          <p:spPr>
            <a:xfrm rot="-4215190">
              <a:off x="3727221" y="2109813"/>
              <a:ext cx="12431" cy="128952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22" name="Google Shape;722;p18"/>
            <p:cNvCxnSpPr>
              <a:stCxn id="717" idx="4"/>
              <a:endCxn id="719" idx="7"/>
            </p:cNvCxnSpPr>
            <p:nvPr/>
          </p:nvCxnSpPr>
          <p:spPr>
            <a:xfrm flipH="1" rot="-4225374">
              <a:off x="3568823" y="2220279"/>
              <a:ext cx="90427" cy="78279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723" name="Google Shape;723;p18"/>
          <p:cNvGrpSpPr/>
          <p:nvPr/>
        </p:nvGrpSpPr>
        <p:grpSpPr>
          <a:xfrm>
            <a:off x="1942793" y="3529687"/>
            <a:ext cx="415759" cy="354009"/>
            <a:chOff x="3487353" y="2047759"/>
            <a:chExt cx="415759" cy="354009"/>
          </a:xfrm>
        </p:grpSpPr>
        <p:sp>
          <p:nvSpPr>
            <p:cNvPr id="724" name="Google Shape;724;p18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25" name="Google Shape;725;p18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26" name="Google Shape;726;p18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27" name="Google Shape;727;p18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28" name="Google Shape;728;p18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729" name="Google Shape;729;p18"/>
            <p:cNvCxnSpPr>
              <a:stCxn id="726" idx="4"/>
              <a:endCxn id="728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30" name="Google Shape;730;p18"/>
            <p:cNvCxnSpPr>
              <a:stCxn id="725" idx="4"/>
              <a:endCxn id="727" idx="7"/>
            </p:cNvCxnSpPr>
            <p:nvPr/>
          </p:nvCxnSpPr>
          <p:spPr>
            <a:xfrm>
              <a:off x="3592287" y="2203769"/>
              <a:ext cx="43500" cy="111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731" name="Google Shape;731;p18"/>
          <p:cNvSpPr/>
          <p:nvPr/>
        </p:nvSpPr>
        <p:spPr>
          <a:xfrm rot="-9251158">
            <a:off x="533754" y="3779384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2" name="Google Shape;732;p18"/>
          <p:cNvSpPr/>
          <p:nvPr/>
        </p:nvSpPr>
        <p:spPr>
          <a:xfrm rot="-9251158">
            <a:off x="1278579" y="354170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3" name="Google Shape;733;p18"/>
          <p:cNvSpPr/>
          <p:nvPr/>
        </p:nvSpPr>
        <p:spPr>
          <a:xfrm rot="-9251158">
            <a:off x="2703204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4" name="Google Shape;734;p18"/>
          <p:cNvSpPr/>
          <p:nvPr/>
        </p:nvSpPr>
        <p:spPr>
          <a:xfrm rot="-9251158">
            <a:off x="333911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5" name="Google Shape;735;p18"/>
          <p:cNvSpPr/>
          <p:nvPr/>
        </p:nvSpPr>
        <p:spPr>
          <a:xfrm rot="-9251158">
            <a:off x="4808492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6" name="Google Shape;736;p18"/>
          <p:cNvSpPr/>
          <p:nvPr/>
        </p:nvSpPr>
        <p:spPr>
          <a:xfrm rot="-9251158">
            <a:off x="5526267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7" name="Google Shape;737;p18"/>
          <p:cNvSpPr/>
          <p:nvPr/>
        </p:nvSpPr>
        <p:spPr>
          <a:xfrm rot="-9251158">
            <a:off x="518066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738" name="Google Shape;738;p18"/>
          <p:cNvGrpSpPr/>
          <p:nvPr/>
        </p:nvGrpSpPr>
        <p:grpSpPr>
          <a:xfrm>
            <a:off x="3931220" y="3528650"/>
            <a:ext cx="415759" cy="364882"/>
            <a:chOff x="3487353" y="2047759"/>
            <a:chExt cx="415759" cy="364882"/>
          </a:xfrm>
        </p:grpSpPr>
        <p:sp>
          <p:nvSpPr>
            <p:cNvPr id="739" name="Google Shape;739;p18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0" name="Google Shape;740;p18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1" name="Google Shape;741;p18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2" name="Google Shape;742;p18"/>
            <p:cNvSpPr/>
            <p:nvPr/>
          </p:nvSpPr>
          <p:spPr>
            <a:xfrm rot="-2679659">
              <a:off x="3512665" y="2326090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3" name="Google Shape;743;p18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744" name="Google Shape;744;p18"/>
            <p:cNvCxnSpPr>
              <a:stCxn id="741" idx="4"/>
              <a:endCxn id="743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45" name="Google Shape;745;p18"/>
            <p:cNvCxnSpPr>
              <a:stCxn id="740" idx="3"/>
              <a:endCxn id="742" idx="7"/>
            </p:cNvCxnSpPr>
            <p:nvPr/>
          </p:nvCxnSpPr>
          <p:spPr>
            <a:xfrm flipH="1">
              <a:off x="3548859" y="2207402"/>
              <a:ext cx="16200" cy="118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746" name="Google Shape;746;p18"/>
          <p:cNvGrpSpPr/>
          <p:nvPr/>
        </p:nvGrpSpPr>
        <p:grpSpPr>
          <a:xfrm>
            <a:off x="6550253" y="3423646"/>
            <a:ext cx="227100" cy="106500"/>
            <a:chOff x="3036925" y="1763650"/>
            <a:chExt cx="227100" cy="106500"/>
          </a:xfrm>
        </p:grpSpPr>
        <p:sp>
          <p:nvSpPr>
            <p:cNvPr id="747" name="Google Shape;747;p18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8" name="Google Shape;748;p18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9" name="Google Shape;749;p18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750" name="Google Shape;750;p18"/>
          <p:cNvSpPr txBox="1"/>
          <p:nvPr/>
        </p:nvSpPr>
        <p:spPr>
          <a:xfrm>
            <a:off x="6788750" y="34128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Cooper Pair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1" name="Google Shape;751;p18"/>
          <p:cNvSpPr/>
          <p:nvPr/>
        </p:nvSpPr>
        <p:spPr>
          <a:xfrm rot="-2679659">
            <a:off x="6627956" y="3606680"/>
            <a:ext cx="71702" cy="71702"/>
          </a:xfrm>
          <a:prstGeom prst="ellipse">
            <a:avLst/>
          </a:prstGeom>
          <a:solidFill>
            <a:srgbClr val="519A2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2" name="Google Shape;752;p18"/>
          <p:cNvSpPr txBox="1"/>
          <p:nvPr/>
        </p:nvSpPr>
        <p:spPr>
          <a:xfrm>
            <a:off x="6788750" y="3578471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(signal)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3" name="Google Shape;753;p18"/>
          <p:cNvSpPr/>
          <p:nvPr/>
        </p:nvSpPr>
        <p:spPr>
          <a:xfrm rot="-9251158">
            <a:off x="6627992" y="3766932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4" name="Google Shape;754;p18"/>
          <p:cNvSpPr txBox="1"/>
          <p:nvPr/>
        </p:nvSpPr>
        <p:spPr>
          <a:xfrm>
            <a:off x="6788750" y="3738696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755" name="Google Shape;755;p18"/>
          <p:cNvGrpSpPr/>
          <p:nvPr/>
        </p:nvGrpSpPr>
        <p:grpSpPr>
          <a:xfrm>
            <a:off x="981768" y="3657614"/>
            <a:ext cx="430981" cy="250745"/>
            <a:chOff x="3487353" y="2046598"/>
            <a:chExt cx="430981" cy="250745"/>
          </a:xfrm>
        </p:grpSpPr>
        <p:sp>
          <p:nvSpPr>
            <p:cNvPr id="756" name="Google Shape;756;p18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57" name="Google Shape;757;p18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58" name="Google Shape;758;p18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59" name="Google Shape;759;p18"/>
            <p:cNvSpPr/>
            <p:nvPr/>
          </p:nvSpPr>
          <p:spPr>
            <a:xfrm rot="-2679659">
              <a:off x="3766614" y="221079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60" name="Google Shape;760;p18"/>
            <p:cNvSpPr/>
            <p:nvPr/>
          </p:nvSpPr>
          <p:spPr>
            <a:xfrm rot="-2679659">
              <a:off x="3831783" y="206144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761" name="Google Shape;761;p18"/>
            <p:cNvCxnSpPr>
              <a:stCxn id="758" idx="4"/>
              <a:endCxn id="760" idx="1"/>
            </p:cNvCxnSpPr>
            <p:nvPr/>
          </p:nvCxnSpPr>
          <p:spPr>
            <a:xfrm flipH="1" rot="10800000">
              <a:off x="3670586" y="2097038"/>
              <a:ext cx="161100" cy="615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62" name="Google Shape;762;p18"/>
            <p:cNvCxnSpPr>
              <a:stCxn id="757" idx="4"/>
              <a:endCxn id="759" idx="1"/>
            </p:cNvCxnSpPr>
            <p:nvPr/>
          </p:nvCxnSpPr>
          <p:spPr>
            <a:xfrm>
              <a:off x="3592287" y="2203769"/>
              <a:ext cx="174300" cy="426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763" name="Google Shape;763;p18"/>
          <p:cNvSpPr txBox="1"/>
          <p:nvPr/>
        </p:nvSpPr>
        <p:spPr>
          <a:xfrm>
            <a:off x="6788750" y="32463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Incident Particle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764" name="Google Shape;764;p18"/>
          <p:cNvCxnSpPr/>
          <p:nvPr/>
        </p:nvCxnSpPr>
        <p:spPr>
          <a:xfrm>
            <a:off x="6538853" y="395895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765" name="Google Shape;765;p18"/>
          <p:cNvSpPr txBox="1"/>
          <p:nvPr/>
        </p:nvSpPr>
        <p:spPr>
          <a:xfrm>
            <a:off x="6788750" y="38948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Phonon (athermal)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6" name="Google Shape;766;p18"/>
          <p:cNvSpPr/>
          <p:nvPr/>
        </p:nvSpPr>
        <p:spPr>
          <a:xfrm>
            <a:off x="6599766" y="4067300"/>
            <a:ext cx="128100" cy="1281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7" name="Google Shape;767;p18"/>
          <p:cNvSpPr txBox="1"/>
          <p:nvPr/>
        </p:nvSpPr>
        <p:spPr>
          <a:xfrm>
            <a:off x="6788750" y="40672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Crystalline Substrate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8" name="Google Shape;768;p18"/>
          <p:cNvSpPr/>
          <p:nvPr/>
        </p:nvSpPr>
        <p:spPr>
          <a:xfrm>
            <a:off x="6599766" y="4228247"/>
            <a:ext cx="128100" cy="128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9" name="Google Shape;769;p18"/>
          <p:cNvSpPr txBox="1"/>
          <p:nvPr/>
        </p:nvSpPr>
        <p:spPr>
          <a:xfrm>
            <a:off x="6788750" y="4228250"/>
            <a:ext cx="22635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(sensitive)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0" name="Google Shape;770;p18"/>
          <p:cNvSpPr/>
          <p:nvPr/>
        </p:nvSpPr>
        <p:spPr>
          <a:xfrm>
            <a:off x="6599766" y="4400204"/>
            <a:ext cx="128100" cy="1281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1" name="Google Shape;771;p18"/>
          <p:cNvSpPr txBox="1"/>
          <p:nvPr/>
        </p:nvSpPr>
        <p:spPr>
          <a:xfrm>
            <a:off x="6788750" y="4366925"/>
            <a:ext cx="24591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(dead metal)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2" name="Google Shape;772;p18"/>
          <p:cNvSpPr/>
          <p:nvPr/>
        </p:nvSpPr>
        <p:spPr>
          <a:xfrm>
            <a:off x="6599766" y="4568105"/>
            <a:ext cx="128100" cy="1281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3" name="Google Shape;773;p18"/>
          <p:cNvSpPr txBox="1"/>
          <p:nvPr/>
        </p:nvSpPr>
        <p:spPr>
          <a:xfrm>
            <a:off x="6788750" y="4568100"/>
            <a:ext cx="1784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Thermal mounts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4" name="Google Shape;774;p18"/>
          <p:cNvSpPr txBox="1"/>
          <p:nvPr/>
        </p:nvSpPr>
        <p:spPr>
          <a:xfrm>
            <a:off x="311700" y="1017725"/>
            <a:ext cx="8709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Both the low efficiency and position dependence in phonon collection are symptomatic of some phonon loss mechanism(s).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75" name="Google Shape;775;p18"/>
          <p:cNvPicPr preferRelativeResize="0"/>
          <p:nvPr/>
        </p:nvPicPr>
        <p:blipFill rotWithShape="1">
          <a:blip r:embed="rId4">
            <a:alphaModFix/>
          </a:blip>
          <a:srcRect b="15651" l="13817" r="15651" t="13817"/>
          <a:stretch/>
        </p:blipFill>
        <p:spPr>
          <a:xfrm>
            <a:off x="440264" y="1681513"/>
            <a:ext cx="2092993" cy="162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6" name="Google Shape;776;p18"/>
          <p:cNvCxnSpPr/>
          <p:nvPr/>
        </p:nvCxnSpPr>
        <p:spPr>
          <a:xfrm>
            <a:off x="6546066" y="331112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674EA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7" name="Google Shape;777;p18"/>
          <p:cNvSpPr/>
          <p:nvPr/>
        </p:nvSpPr>
        <p:spPr>
          <a:xfrm>
            <a:off x="223014" y="3515175"/>
            <a:ext cx="6251700" cy="10209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778" name="Google Shape;778;p18"/>
          <p:cNvGrpSpPr/>
          <p:nvPr/>
        </p:nvGrpSpPr>
        <p:grpSpPr>
          <a:xfrm>
            <a:off x="232103" y="3677600"/>
            <a:ext cx="6236713" cy="1116675"/>
            <a:chOff x="232103" y="3677600"/>
            <a:chExt cx="6236713" cy="1116675"/>
          </a:xfrm>
        </p:grpSpPr>
        <p:sp>
          <p:nvSpPr>
            <p:cNvPr id="779" name="Google Shape;779;p18"/>
            <p:cNvSpPr/>
            <p:nvPr/>
          </p:nvSpPr>
          <p:spPr>
            <a:xfrm>
              <a:off x="3359303" y="4020637"/>
              <a:ext cx="386100" cy="386100"/>
            </a:xfrm>
            <a:prstGeom prst="ellipse">
              <a:avLst/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18"/>
            <p:cNvSpPr/>
            <p:nvPr/>
          </p:nvSpPr>
          <p:spPr>
            <a:xfrm>
              <a:off x="3451953" y="4113287"/>
              <a:ext cx="200700" cy="200700"/>
            </a:xfrm>
            <a:prstGeom prst="ellipse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18"/>
            <p:cNvSpPr/>
            <p:nvPr/>
          </p:nvSpPr>
          <p:spPr>
            <a:xfrm>
              <a:off x="3506703" y="4168037"/>
              <a:ext cx="91200" cy="9120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82" name="Google Shape;782;p18"/>
            <p:cNvCxnSpPr>
              <a:stCxn id="779" idx="5"/>
            </p:cNvCxnSpPr>
            <p:nvPr/>
          </p:nvCxnSpPr>
          <p:spPr>
            <a:xfrm>
              <a:off x="3688860" y="4350194"/>
              <a:ext cx="627000" cy="1830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783" name="Google Shape;783;p18"/>
            <p:cNvCxnSpPr>
              <a:endCxn id="739" idx="4"/>
            </p:cNvCxnSpPr>
            <p:nvPr/>
          </p:nvCxnSpPr>
          <p:spPr>
            <a:xfrm rot="10800000">
              <a:off x="4082870" y="3677600"/>
              <a:ext cx="239700" cy="8493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784" name="Google Shape;784;p18"/>
            <p:cNvCxnSpPr>
              <a:stCxn id="779" idx="2"/>
              <a:endCxn id="714" idx="1"/>
            </p:cNvCxnSpPr>
            <p:nvPr/>
          </p:nvCxnSpPr>
          <p:spPr>
            <a:xfrm flipH="1">
              <a:off x="232103" y="4213687"/>
              <a:ext cx="3127200" cy="398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785" name="Google Shape;785;p18"/>
            <p:cNvCxnSpPr>
              <a:stCxn id="779" idx="1"/>
              <a:endCxn id="716" idx="2"/>
            </p:cNvCxnSpPr>
            <p:nvPr/>
          </p:nvCxnSpPr>
          <p:spPr>
            <a:xfrm rot="10800000">
              <a:off x="3021346" y="3867480"/>
              <a:ext cx="394500" cy="209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786" name="Google Shape;786;p18"/>
            <p:cNvCxnSpPr>
              <a:stCxn id="779" idx="2"/>
            </p:cNvCxnSpPr>
            <p:nvPr/>
          </p:nvCxnSpPr>
          <p:spPr>
            <a:xfrm flipH="1">
              <a:off x="2519603" y="4213687"/>
              <a:ext cx="839700" cy="3195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787" name="Google Shape;787;p18"/>
            <p:cNvCxnSpPr>
              <a:stCxn id="779" idx="6"/>
            </p:cNvCxnSpPr>
            <p:nvPr/>
          </p:nvCxnSpPr>
          <p:spPr>
            <a:xfrm flipH="1" rot="10800000">
              <a:off x="3745403" y="3902587"/>
              <a:ext cx="22101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788" name="Google Shape;788;p18"/>
            <p:cNvCxnSpPr>
              <a:endCxn id="651" idx="3"/>
            </p:cNvCxnSpPr>
            <p:nvPr/>
          </p:nvCxnSpPr>
          <p:spPr>
            <a:xfrm>
              <a:off x="5955516" y="3902575"/>
              <a:ext cx="5133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789" name="Google Shape;789;p18"/>
            <p:cNvCxnSpPr>
              <a:stCxn id="779" idx="2"/>
              <a:endCxn id="651" idx="1"/>
            </p:cNvCxnSpPr>
            <p:nvPr/>
          </p:nvCxnSpPr>
          <p:spPr>
            <a:xfrm rot="10800000">
              <a:off x="232103" y="4213687"/>
              <a:ext cx="31272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790" name="Google Shape;790;p18"/>
            <p:cNvCxnSpPr>
              <a:stCxn id="651" idx="1"/>
              <a:endCxn id="756" idx="2"/>
            </p:cNvCxnSpPr>
            <p:nvPr/>
          </p:nvCxnSpPr>
          <p:spPr>
            <a:xfrm flipH="1" rot="10800000">
              <a:off x="232116" y="3818575"/>
              <a:ext cx="776400" cy="395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791" name="Google Shape;791;p18"/>
            <p:cNvCxnSpPr/>
            <p:nvPr/>
          </p:nvCxnSpPr>
          <p:spPr>
            <a:xfrm flipH="1" rot="10800000">
              <a:off x="2354416" y="4209275"/>
              <a:ext cx="11979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2" name="Google Shape;792;p18"/>
            <p:cNvCxnSpPr/>
            <p:nvPr/>
          </p:nvCxnSpPr>
          <p:spPr>
            <a:xfrm>
              <a:off x="3552303" y="4209231"/>
              <a:ext cx="18378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793" name="Google Shape;793;p18"/>
          <p:cNvSpPr/>
          <p:nvPr/>
        </p:nvSpPr>
        <p:spPr>
          <a:xfrm>
            <a:off x="6550250" y="4046421"/>
            <a:ext cx="2406600" cy="5175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4" name="Google Shape;794;p18"/>
          <p:cNvSpPr/>
          <p:nvPr/>
        </p:nvSpPr>
        <p:spPr>
          <a:xfrm>
            <a:off x="5856136" y="2732864"/>
            <a:ext cx="369103" cy="67142"/>
          </a:xfrm>
          <a:prstGeom prst="flowChartDecision">
            <a:avLst/>
          </a:prstGeom>
          <a:solidFill>
            <a:srgbClr val="E69138"/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795" name="Google Shape;795;p18"/>
          <p:cNvSpPr/>
          <p:nvPr/>
        </p:nvSpPr>
        <p:spPr>
          <a:xfrm>
            <a:off x="5856353" y="27667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6" name="Google Shape;796;p18"/>
          <p:cNvSpPr/>
          <p:nvPr/>
        </p:nvSpPr>
        <p:spPr>
          <a:xfrm flipH="1" rot="10800000">
            <a:off x="6040688" y="276650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7" name="Google Shape;797;p18"/>
          <p:cNvSpPr/>
          <p:nvPr/>
        </p:nvSpPr>
        <p:spPr>
          <a:xfrm>
            <a:off x="5369086" y="2638889"/>
            <a:ext cx="369103" cy="67142"/>
          </a:xfrm>
          <a:prstGeom prst="flowChartDecision">
            <a:avLst/>
          </a:prstGeom>
          <a:solidFill>
            <a:srgbClr val="E69138"/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798" name="Google Shape;798;p18"/>
          <p:cNvSpPr/>
          <p:nvPr/>
        </p:nvSpPr>
        <p:spPr>
          <a:xfrm>
            <a:off x="5369303" y="267275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9" name="Google Shape;799;p18"/>
          <p:cNvSpPr/>
          <p:nvPr/>
        </p:nvSpPr>
        <p:spPr>
          <a:xfrm flipH="1" rot="10800000">
            <a:off x="5553638" y="26725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0" name="Google Shape;800;p18"/>
          <p:cNvSpPr/>
          <p:nvPr/>
        </p:nvSpPr>
        <p:spPr>
          <a:xfrm>
            <a:off x="7343736" y="2640220"/>
            <a:ext cx="369103" cy="67142"/>
          </a:xfrm>
          <a:prstGeom prst="flowChartDecision">
            <a:avLst/>
          </a:prstGeom>
          <a:solidFill>
            <a:srgbClr val="E69138"/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01" name="Google Shape;801;p18"/>
          <p:cNvSpPr/>
          <p:nvPr/>
        </p:nvSpPr>
        <p:spPr>
          <a:xfrm>
            <a:off x="7343953" y="2674082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2" name="Google Shape;802;p18"/>
          <p:cNvSpPr/>
          <p:nvPr/>
        </p:nvSpPr>
        <p:spPr>
          <a:xfrm flipH="1" rot="10800000">
            <a:off x="7528288" y="2673857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E69138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3" name="Google Shape;803;p18"/>
          <p:cNvSpPr/>
          <p:nvPr/>
        </p:nvSpPr>
        <p:spPr>
          <a:xfrm>
            <a:off x="5373572" y="2385305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4" name="Google Shape;804;p18"/>
          <p:cNvSpPr/>
          <p:nvPr/>
        </p:nvSpPr>
        <p:spPr>
          <a:xfrm flipH="1" rot="10800000">
            <a:off x="6541227" y="2384170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5" name="Google Shape;805;p18"/>
          <p:cNvSpPr/>
          <p:nvPr/>
        </p:nvSpPr>
        <p:spPr>
          <a:xfrm>
            <a:off x="5372199" y="2460980"/>
            <a:ext cx="2338057" cy="425310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06" name="Google Shape;806;p18"/>
          <p:cNvSpPr txBox="1"/>
          <p:nvPr/>
        </p:nvSpPr>
        <p:spPr>
          <a:xfrm>
            <a:off x="1019575" y="3109625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front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807" name="Google Shape;807;p18"/>
          <p:cNvSpPr/>
          <p:nvPr/>
        </p:nvSpPr>
        <p:spPr>
          <a:xfrm>
            <a:off x="6473750" y="3405675"/>
            <a:ext cx="2406600" cy="5016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08" name="Google Shape;808;p18"/>
          <p:cNvSpPr/>
          <p:nvPr/>
        </p:nvSpPr>
        <p:spPr>
          <a:xfrm>
            <a:off x="85125" y="4319275"/>
            <a:ext cx="572700" cy="5727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09" name="Google Shape;809;p18"/>
          <p:cNvSpPr/>
          <p:nvPr/>
        </p:nvSpPr>
        <p:spPr>
          <a:xfrm>
            <a:off x="3253313" y="2137800"/>
            <a:ext cx="128100" cy="128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10" name="Google Shape;810;p18"/>
          <p:cNvSpPr/>
          <p:nvPr/>
        </p:nvSpPr>
        <p:spPr>
          <a:xfrm>
            <a:off x="3468988" y="2137800"/>
            <a:ext cx="128100" cy="128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11" name="Google Shape;811;p18"/>
          <p:cNvSpPr/>
          <p:nvPr/>
        </p:nvSpPr>
        <p:spPr>
          <a:xfrm>
            <a:off x="3684663" y="2137800"/>
            <a:ext cx="128100" cy="128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12" name="Google Shape;812;p18"/>
          <p:cNvSpPr/>
          <p:nvPr/>
        </p:nvSpPr>
        <p:spPr>
          <a:xfrm>
            <a:off x="3232838" y="2593950"/>
            <a:ext cx="128100" cy="128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13" name="Google Shape;813;p18"/>
          <p:cNvSpPr/>
          <p:nvPr/>
        </p:nvSpPr>
        <p:spPr>
          <a:xfrm>
            <a:off x="3448513" y="2593950"/>
            <a:ext cx="128100" cy="128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14" name="Google Shape;814;p18"/>
          <p:cNvSpPr/>
          <p:nvPr/>
        </p:nvSpPr>
        <p:spPr>
          <a:xfrm>
            <a:off x="3664188" y="2593950"/>
            <a:ext cx="128100" cy="128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15" name="Google Shape;815;p18"/>
          <p:cNvSpPr txBox="1"/>
          <p:nvPr/>
        </p:nvSpPr>
        <p:spPr>
          <a:xfrm>
            <a:off x="2957006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" name="Google Shape;8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111" y="1714713"/>
            <a:ext cx="1131613" cy="1394762"/>
          </a:xfrm>
          <a:prstGeom prst="rect">
            <a:avLst/>
          </a:prstGeom>
          <a:noFill/>
          <a:ln>
            <a:noFill/>
          </a:ln>
        </p:spPr>
      </p:pic>
      <p:sp>
        <p:nvSpPr>
          <p:cNvPr id="821" name="Google Shape;821;p19"/>
          <p:cNvSpPr txBox="1"/>
          <p:nvPr/>
        </p:nvSpPr>
        <p:spPr>
          <a:xfrm>
            <a:off x="2945122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822" name="Google Shape;822;p19"/>
          <p:cNvSpPr/>
          <p:nvPr/>
        </p:nvSpPr>
        <p:spPr>
          <a:xfrm>
            <a:off x="6541222" y="2166755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sp>
      <p:sp>
        <p:nvSpPr>
          <p:cNvPr id="823" name="Google Shape;823;p19"/>
          <p:cNvSpPr/>
          <p:nvPr/>
        </p:nvSpPr>
        <p:spPr>
          <a:xfrm flipH="1" rot="10800000">
            <a:off x="5372031" y="2168954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sp>
      <p:sp>
        <p:nvSpPr>
          <p:cNvPr id="824" name="Google Shape;824;p19"/>
          <p:cNvSpPr/>
          <p:nvPr/>
        </p:nvSpPr>
        <p:spPr>
          <a:xfrm>
            <a:off x="6346455" y="2461627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25" name="Google Shape;825;p19"/>
          <p:cNvSpPr/>
          <p:nvPr/>
        </p:nvSpPr>
        <p:spPr>
          <a:xfrm>
            <a:off x="6346672" y="2495488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6" name="Google Shape;826;p19"/>
          <p:cNvSpPr/>
          <p:nvPr/>
        </p:nvSpPr>
        <p:spPr>
          <a:xfrm flipH="1" rot="10800000">
            <a:off x="6531006" y="2495263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7" name="Google Shape;827;p19"/>
          <p:cNvSpPr/>
          <p:nvPr/>
        </p:nvSpPr>
        <p:spPr>
          <a:xfrm>
            <a:off x="6846806" y="2548352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28" name="Google Shape;828;p19"/>
          <p:cNvSpPr/>
          <p:nvPr/>
        </p:nvSpPr>
        <p:spPr>
          <a:xfrm>
            <a:off x="6847023" y="258221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9" name="Google Shape;829;p19"/>
          <p:cNvSpPr/>
          <p:nvPr/>
        </p:nvSpPr>
        <p:spPr>
          <a:xfrm flipH="1" rot="10800000">
            <a:off x="7031357" y="258198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0" name="Google Shape;83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Phonon Exit Routes</a:t>
            </a:r>
            <a:endParaRPr sz="2200"/>
          </a:p>
        </p:txBody>
      </p:sp>
      <p:sp>
        <p:nvSpPr>
          <p:cNvPr id="831" name="Google Shape;83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2" name="Google Shape;832;p19"/>
          <p:cNvSpPr/>
          <p:nvPr/>
        </p:nvSpPr>
        <p:spPr>
          <a:xfrm>
            <a:off x="6356424" y="2822033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33" name="Google Shape;833;p19"/>
          <p:cNvSpPr/>
          <p:nvPr/>
        </p:nvSpPr>
        <p:spPr>
          <a:xfrm>
            <a:off x="6356641" y="285589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4" name="Google Shape;834;p19"/>
          <p:cNvSpPr/>
          <p:nvPr/>
        </p:nvSpPr>
        <p:spPr>
          <a:xfrm flipH="1" rot="10800000">
            <a:off x="6540975" y="285566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5" name="Google Shape;835;p19"/>
          <p:cNvSpPr/>
          <p:nvPr/>
        </p:nvSpPr>
        <p:spPr>
          <a:xfrm>
            <a:off x="85125" y="3166675"/>
            <a:ext cx="8934600" cy="162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6" name="Google Shape;836;p19"/>
          <p:cNvSpPr/>
          <p:nvPr/>
        </p:nvSpPr>
        <p:spPr>
          <a:xfrm>
            <a:off x="232116" y="3896275"/>
            <a:ext cx="6236700" cy="6348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7" name="Google Shape;837;p19"/>
          <p:cNvSpPr/>
          <p:nvPr/>
        </p:nvSpPr>
        <p:spPr>
          <a:xfrm>
            <a:off x="3405903" y="4067237"/>
            <a:ext cx="292800" cy="292800"/>
          </a:xfrm>
          <a:prstGeom prst="ellipse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8" name="Google Shape;838;p19"/>
          <p:cNvSpPr/>
          <p:nvPr/>
        </p:nvSpPr>
        <p:spPr>
          <a:xfrm>
            <a:off x="460716" y="3525175"/>
            <a:ext cx="3284700" cy="371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9" name="Google Shape;839;p19"/>
          <p:cNvSpPr/>
          <p:nvPr/>
        </p:nvSpPr>
        <p:spPr>
          <a:xfrm>
            <a:off x="3926666" y="3525175"/>
            <a:ext cx="7635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0" name="Google Shape;840;p19"/>
          <p:cNvSpPr/>
          <p:nvPr/>
        </p:nvSpPr>
        <p:spPr>
          <a:xfrm>
            <a:off x="4761141" y="3525175"/>
            <a:ext cx="2679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1" name="Google Shape;841;p19"/>
          <p:cNvSpPr/>
          <p:nvPr/>
        </p:nvSpPr>
        <p:spPr>
          <a:xfrm>
            <a:off x="5100016" y="3525175"/>
            <a:ext cx="7635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842" name="Google Shape;842;p19"/>
          <p:cNvGrpSpPr/>
          <p:nvPr/>
        </p:nvGrpSpPr>
        <p:grpSpPr>
          <a:xfrm>
            <a:off x="2347153" y="3554550"/>
            <a:ext cx="227100" cy="106500"/>
            <a:chOff x="3036925" y="1763650"/>
            <a:chExt cx="227100" cy="106500"/>
          </a:xfrm>
        </p:grpSpPr>
        <p:sp>
          <p:nvSpPr>
            <p:cNvPr id="843" name="Google Shape;843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44" name="Google Shape;844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45" name="Google Shape;845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46" name="Google Shape;846;p19"/>
          <p:cNvGrpSpPr/>
          <p:nvPr/>
        </p:nvGrpSpPr>
        <p:grpSpPr>
          <a:xfrm rot="2700000">
            <a:off x="1471833" y="3616729"/>
            <a:ext cx="227098" cy="106499"/>
            <a:chOff x="3036925" y="1763650"/>
            <a:chExt cx="227100" cy="106500"/>
          </a:xfrm>
        </p:grpSpPr>
        <p:sp>
          <p:nvSpPr>
            <p:cNvPr id="847" name="Google Shape;847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48" name="Google Shape;848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49" name="Google Shape;849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50" name="Google Shape;850;p19"/>
          <p:cNvGrpSpPr/>
          <p:nvPr/>
        </p:nvGrpSpPr>
        <p:grpSpPr>
          <a:xfrm rot="-1800811">
            <a:off x="3243228" y="3756546"/>
            <a:ext cx="227098" cy="106499"/>
            <a:chOff x="3036925" y="1763650"/>
            <a:chExt cx="227100" cy="106500"/>
          </a:xfrm>
        </p:grpSpPr>
        <p:sp>
          <p:nvSpPr>
            <p:cNvPr id="851" name="Google Shape;851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52" name="Google Shape;852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53" name="Google Shape;853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54" name="Google Shape;854;p19"/>
          <p:cNvGrpSpPr/>
          <p:nvPr/>
        </p:nvGrpSpPr>
        <p:grpSpPr>
          <a:xfrm rot="2700000">
            <a:off x="3433252" y="3616730"/>
            <a:ext cx="227098" cy="106499"/>
            <a:chOff x="3036925" y="1763650"/>
            <a:chExt cx="227100" cy="106500"/>
          </a:xfrm>
        </p:grpSpPr>
        <p:sp>
          <p:nvSpPr>
            <p:cNvPr id="855" name="Google Shape;855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56" name="Google Shape;856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57" name="Google Shape;857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58" name="Google Shape;858;p19"/>
          <p:cNvGrpSpPr/>
          <p:nvPr/>
        </p:nvGrpSpPr>
        <p:grpSpPr>
          <a:xfrm>
            <a:off x="1758003" y="3756550"/>
            <a:ext cx="227100" cy="106500"/>
            <a:chOff x="3036925" y="1763650"/>
            <a:chExt cx="227100" cy="106500"/>
          </a:xfrm>
        </p:grpSpPr>
        <p:sp>
          <p:nvSpPr>
            <p:cNvPr id="859" name="Google Shape;859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0" name="Google Shape;860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1" name="Google Shape;861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62" name="Google Shape;862;p19"/>
          <p:cNvGrpSpPr/>
          <p:nvPr/>
        </p:nvGrpSpPr>
        <p:grpSpPr>
          <a:xfrm rot="-1800811">
            <a:off x="2425828" y="3752196"/>
            <a:ext cx="227098" cy="106499"/>
            <a:chOff x="3036925" y="1763650"/>
            <a:chExt cx="227100" cy="106500"/>
          </a:xfrm>
        </p:grpSpPr>
        <p:sp>
          <p:nvSpPr>
            <p:cNvPr id="863" name="Google Shape;863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4" name="Google Shape;864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5" name="Google Shape;865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66" name="Google Shape;866;p19"/>
          <p:cNvGrpSpPr/>
          <p:nvPr/>
        </p:nvGrpSpPr>
        <p:grpSpPr>
          <a:xfrm rot="2700000">
            <a:off x="581895" y="3657842"/>
            <a:ext cx="227098" cy="106499"/>
            <a:chOff x="3036925" y="1763650"/>
            <a:chExt cx="227100" cy="106500"/>
          </a:xfrm>
        </p:grpSpPr>
        <p:sp>
          <p:nvSpPr>
            <p:cNvPr id="867" name="Google Shape;867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8" name="Google Shape;868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9" name="Google Shape;869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70" name="Google Shape;870;p19"/>
          <p:cNvGrpSpPr/>
          <p:nvPr/>
        </p:nvGrpSpPr>
        <p:grpSpPr>
          <a:xfrm rot="880362">
            <a:off x="934475" y="3554555"/>
            <a:ext cx="227103" cy="106501"/>
            <a:chOff x="3036925" y="1763650"/>
            <a:chExt cx="227100" cy="106500"/>
          </a:xfrm>
        </p:grpSpPr>
        <p:sp>
          <p:nvSpPr>
            <p:cNvPr id="871" name="Google Shape;871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72" name="Google Shape;872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73" name="Google Shape;873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74" name="Google Shape;874;p19"/>
          <p:cNvGrpSpPr/>
          <p:nvPr/>
        </p:nvGrpSpPr>
        <p:grpSpPr>
          <a:xfrm rot="2700000">
            <a:off x="4258302" y="3574555"/>
            <a:ext cx="227098" cy="106499"/>
            <a:chOff x="3036925" y="1763650"/>
            <a:chExt cx="227100" cy="106500"/>
          </a:xfrm>
        </p:grpSpPr>
        <p:sp>
          <p:nvSpPr>
            <p:cNvPr id="875" name="Google Shape;875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76" name="Google Shape;876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77" name="Google Shape;877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78" name="Google Shape;878;p19"/>
          <p:cNvGrpSpPr/>
          <p:nvPr/>
        </p:nvGrpSpPr>
        <p:grpSpPr>
          <a:xfrm rot="-1800811">
            <a:off x="4454330" y="3729149"/>
            <a:ext cx="227098" cy="106499"/>
            <a:chOff x="3036925" y="1763650"/>
            <a:chExt cx="227100" cy="106500"/>
          </a:xfrm>
        </p:grpSpPr>
        <p:sp>
          <p:nvSpPr>
            <p:cNvPr id="879" name="Google Shape;879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0" name="Google Shape;880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1" name="Google Shape;881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82" name="Google Shape;882;p19"/>
          <p:cNvGrpSpPr/>
          <p:nvPr/>
        </p:nvGrpSpPr>
        <p:grpSpPr>
          <a:xfrm rot="2700000">
            <a:off x="4781545" y="3657479"/>
            <a:ext cx="227098" cy="106499"/>
            <a:chOff x="3036925" y="1763650"/>
            <a:chExt cx="227100" cy="106500"/>
          </a:xfrm>
        </p:grpSpPr>
        <p:sp>
          <p:nvSpPr>
            <p:cNvPr id="883" name="Google Shape;883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4" name="Google Shape;884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5" name="Google Shape;885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86" name="Google Shape;886;p19"/>
          <p:cNvGrpSpPr/>
          <p:nvPr/>
        </p:nvGrpSpPr>
        <p:grpSpPr>
          <a:xfrm>
            <a:off x="5344303" y="3555038"/>
            <a:ext cx="227100" cy="106500"/>
            <a:chOff x="3036925" y="1763650"/>
            <a:chExt cx="227100" cy="106500"/>
          </a:xfrm>
        </p:grpSpPr>
        <p:sp>
          <p:nvSpPr>
            <p:cNvPr id="887" name="Google Shape;887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8" name="Google Shape;888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9" name="Google Shape;889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90" name="Google Shape;890;p19"/>
          <p:cNvGrpSpPr/>
          <p:nvPr/>
        </p:nvGrpSpPr>
        <p:grpSpPr>
          <a:xfrm rot="2700000">
            <a:off x="5139477" y="3711517"/>
            <a:ext cx="227098" cy="106499"/>
            <a:chOff x="3036925" y="1763650"/>
            <a:chExt cx="227100" cy="106500"/>
          </a:xfrm>
        </p:grpSpPr>
        <p:sp>
          <p:nvSpPr>
            <p:cNvPr id="891" name="Google Shape;891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92" name="Google Shape;892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93" name="Google Shape;893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94" name="Google Shape;894;p19"/>
          <p:cNvGrpSpPr/>
          <p:nvPr/>
        </p:nvGrpSpPr>
        <p:grpSpPr>
          <a:xfrm rot="-1800811">
            <a:off x="5589928" y="3673008"/>
            <a:ext cx="227098" cy="106499"/>
            <a:chOff x="3036925" y="1763650"/>
            <a:chExt cx="227100" cy="106500"/>
          </a:xfrm>
        </p:grpSpPr>
        <p:sp>
          <p:nvSpPr>
            <p:cNvPr id="895" name="Google Shape;895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96" name="Google Shape;896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97" name="Google Shape;897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898" name="Google Shape;898;p19"/>
          <p:cNvSpPr/>
          <p:nvPr/>
        </p:nvSpPr>
        <p:spPr>
          <a:xfrm>
            <a:off x="5494416" y="4527874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9" name="Google Shape;899;p19"/>
          <p:cNvSpPr/>
          <p:nvPr/>
        </p:nvSpPr>
        <p:spPr>
          <a:xfrm>
            <a:off x="232116" y="4532077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900" name="Google Shape;900;p19"/>
          <p:cNvGrpSpPr/>
          <p:nvPr/>
        </p:nvGrpSpPr>
        <p:grpSpPr>
          <a:xfrm rot="-6571112">
            <a:off x="2789729" y="3528648"/>
            <a:ext cx="384792" cy="353996"/>
            <a:chOff x="3487353" y="2047759"/>
            <a:chExt cx="384806" cy="354009"/>
          </a:xfrm>
        </p:grpSpPr>
        <p:sp>
          <p:nvSpPr>
            <p:cNvPr id="901" name="Google Shape;901;p19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02" name="Google Shape;902;p19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03" name="Google Shape;903;p19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04" name="Google Shape;904;p19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05" name="Google Shape;905;p19"/>
            <p:cNvSpPr/>
            <p:nvPr/>
          </p:nvSpPr>
          <p:spPr>
            <a:xfrm rot="-2679659">
              <a:off x="3785608" y="2179669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906" name="Google Shape;906;p19"/>
            <p:cNvCxnSpPr>
              <a:stCxn id="903" idx="4"/>
              <a:endCxn id="905" idx="0"/>
            </p:cNvCxnSpPr>
            <p:nvPr/>
          </p:nvCxnSpPr>
          <p:spPr>
            <a:xfrm rot="-4215190">
              <a:off x="3727221" y="2109813"/>
              <a:ext cx="12431" cy="128952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07" name="Google Shape;907;p19"/>
            <p:cNvCxnSpPr>
              <a:stCxn id="902" idx="4"/>
              <a:endCxn id="904" idx="7"/>
            </p:cNvCxnSpPr>
            <p:nvPr/>
          </p:nvCxnSpPr>
          <p:spPr>
            <a:xfrm flipH="1" rot="-4225374">
              <a:off x="3568823" y="2220279"/>
              <a:ext cx="90427" cy="78279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908" name="Google Shape;908;p19"/>
          <p:cNvGrpSpPr/>
          <p:nvPr/>
        </p:nvGrpSpPr>
        <p:grpSpPr>
          <a:xfrm>
            <a:off x="1942793" y="3529687"/>
            <a:ext cx="415759" cy="354009"/>
            <a:chOff x="3487353" y="2047759"/>
            <a:chExt cx="415759" cy="354009"/>
          </a:xfrm>
        </p:grpSpPr>
        <p:sp>
          <p:nvSpPr>
            <p:cNvPr id="909" name="Google Shape;909;p19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10" name="Google Shape;910;p19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11" name="Google Shape;911;p19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12" name="Google Shape;912;p19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13" name="Google Shape;913;p19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914" name="Google Shape;914;p19"/>
            <p:cNvCxnSpPr>
              <a:stCxn id="911" idx="4"/>
              <a:endCxn id="913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15" name="Google Shape;915;p19"/>
            <p:cNvCxnSpPr>
              <a:stCxn id="910" idx="4"/>
              <a:endCxn id="912" idx="7"/>
            </p:cNvCxnSpPr>
            <p:nvPr/>
          </p:nvCxnSpPr>
          <p:spPr>
            <a:xfrm>
              <a:off x="3592287" y="2203769"/>
              <a:ext cx="43500" cy="111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916" name="Google Shape;916;p19"/>
          <p:cNvSpPr/>
          <p:nvPr/>
        </p:nvSpPr>
        <p:spPr>
          <a:xfrm rot="-9251158">
            <a:off x="533754" y="3779384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7" name="Google Shape;917;p19"/>
          <p:cNvSpPr/>
          <p:nvPr/>
        </p:nvSpPr>
        <p:spPr>
          <a:xfrm rot="-9251158">
            <a:off x="1278579" y="354170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8" name="Google Shape;918;p19"/>
          <p:cNvSpPr/>
          <p:nvPr/>
        </p:nvSpPr>
        <p:spPr>
          <a:xfrm rot="-9251158">
            <a:off x="2703204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9" name="Google Shape;919;p19"/>
          <p:cNvSpPr/>
          <p:nvPr/>
        </p:nvSpPr>
        <p:spPr>
          <a:xfrm rot="-9251158">
            <a:off x="333911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0" name="Google Shape;920;p19"/>
          <p:cNvSpPr/>
          <p:nvPr/>
        </p:nvSpPr>
        <p:spPr>
          <a:xfrm rot="-9251158">
            <a:off x="4808492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1" name="Google Shape;921;p19"/>
          <p:cNvSpPr/>
          <p:nvPr/>
        </p:nvSpPr>
        <p:spPr>
          <a:xfrm rot="-9251158">
            <a:off x="5526267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2" name="Google Shape;922;p19"/>
          <p:cNvSpPr/>
          <p:nvPr/>
        </p:nvSpPr>
        <p:spPr>
          <a:xfrm rot="-9251158">
            <a:off x="518066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923" name="Google Shape;923;p19"/>
          <p:cNvGrpSpPr/>
          <p:nvPr/>
        </p:nvGrpSpPr>
        <p:grpSpPr>
          <a:xfrm>
            <a:off x="3931220" y="3528650"/>
            <a:ext cx="415759" cy="364882"/>
            <a:chOff x="3487353" y="2047759"/>
            <a:chExt cx="415759" cy="364882"/>
          </a:xfrm>
        </p:grpSpPr>
        <p:sp>
          <p:nvSpPr>
            <p:cNvPr id="924" name="Google Shape;924;p19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25" name="Google Shape;925;p19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26" name="Google Shape;926;p19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27" name="Google Shape;927;p19"/>
            <p:cNvSpPr/>
            <p:nvPr/>
          </p:nvSpPr>
          <p:spPr>
            <a:xfrm rot="-2679659">
              <a:off x="3512665" y="2326090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28" name="Google Shape;928;p19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929" name="Google Shape;929;p19"/>
            <p:cNvCxnSpPr>
              <a:stCxn id="926" idx="4"/>
              <a:endCxn id="928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30" name="Google Shape;930;p19"/>
            <p:cNvCxnSpPr>
              <a:stCxn id="925" idx="3"/>
              <a:endCxn id="927" idx="7"/>
            </p:cNvCxnSpPr>
            <p:nvPr/>
          </p:nvCxnSpPr>
          <p:spPr>
            <a:xfrm flipH="1">
              <a:off x="3548859" y="2207402"/>
              <a:ext cx="16200" cy="118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931" name="Google Shape;931;p19"/>
          <p:cNvGrpSpPr/>
          <p:nvPr/>
        </p:nvGrpSpPr>
        <p:grpSpPr>
          <a:xfrm>
            <a:off x="6550253" y="3423646"/>
            <a:ext cx="227100" cy="106500"/>
            <a:chOff x="3036925" y="1763650"/>
            <a:chExt cx="227100" cy="106500"/>
          </a:xfrm>
        </p:grpSpPr>
        <p:sp>
          <p:nvSpPr>
            <p:cNvPr id="932" name="Google Shape;932;p19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935" name="Google Shape;935;p19"/>
          <p:cNvSpPr txBox="1"/>
          <p:nvPr/>
        </p:nvSpPr>
        <p:spPr>
          <a:xfrm>
            <a:off x="6788750" y="34128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Cooper Pair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6" name="Google Shape;936;p19"/>
          <p:cNvSpPr/>
          <p:nvPr/>
        </p:nvSpPr>
        <p:spPr>
          <a:xfrm rot="-2679659">
            <a:off x="6627956" y="3606680"/>
            <a:ext cx="71702" cy="71702"/>
          </a:xfrm>
          <a:prstGeom prst="ellipse">
            <a:avLst/>
          </a:prstGeom>
          <a:solidFill>
            <a:srgbClr val="519A2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7" name="Google Shape;937;p19"/>
          <p:cNvSpPr txBox="1"/>
          <p:nvPr/>
        </p:nvSpPr>
        <p:spPr>
          <a:xfrm>
            <a:off x="6788750" y="3578471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(signal)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8" name="Google Shape;938;p19"/>
          <p:cNvSpPr/>
          <p:nvPr/>
        </p:nvSpPr>
        <p:spPr>
          <a:xfrm rot="-9251158">
            <a:off x="6627992" y="3766932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9" name="Google Shape;939;p19"/>
          <p:cNvSpPr txBox="1"/>
          <p:nvPr/>
        </p:nvSpPr>
        <p:spPr>
          <a:xfrm>
            <a:off x="6788750" y="3738696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940" name="Google Shape;940;p19"/>
          <p:cNvGrpSpPr/>
          <p:nvPr/>
        </p:nvGrpSpPr>
        <p:grpSpPr>
          <a:xfrm>
            <a:off x="981768" y="3657614"/>
            <a:ext cx="430981" cy="250745"/>
            <a:chOff x="3487353" y="2046598"/>
            <a:chExt cx="430981" cy="250745"/>
          </a:xfrm>
        </p:grpSpPr>
        <p:sp>
          <p:nvSpPr>
            <p:cNvPr id="941" name="Google Shape;941;p19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42" name="Google Shape;942;p19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43" name="Google Shape;943;p19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44" name="Google Shape;944;p19"/>
            <p:cNvSpPr/>
            <p:nvPr/>
          </p:nvSpPr>
          <p:spPr>
            <a:xfrm rot="-2679659">
              <a:off x="3766614" y="221079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45" name="Google Shape;945;p19"/>
            <p:cNvSpPr/>
            <p:nvPr/>
          </p:nvSpPr>
          <p:spPr>
            <a:xfrm rot="-2679659">
              <a:off x="3831783" y="206144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946" name="Google Shape;946;p19"/>
            <p:cNvCxnSpPr>
              <a:stCxn id="943" idx="4"/>
              <a:endCxn id="945" idx="1"/>
            </p:cNvCxnSpPr>
            <p:nvPr/>
          </p:nvCxnSpPr>
          <p:spPr>
            <a:xfrm flipH="1" rot="10800000">
              <a:off x="3670586" y="2097038"/>
              <a:ext cx="161100" cy="615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47" name="Google Shape;947;p19"/>
            <p:cNvCxnSpPr>
              <a:stCxn id="942" idx="4"/>
              <a:endCxn id="944" idx="1"/>
            </p:cNvCxnSpPr>
            <p:nvPr/>
          </p:nvCxnSpPr>
          <p:spPr>
            <a:xfrm>
              <a:off x="3592287" y="2203769"/>
              <a:ext cx="174300" cy="426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948" name="Google Shape;948;p19"/>
          <p:cNvSpPr txBox="1"/>
          <p:nvPr/>
        </p:nvSpPr>
        <p:spPr>
          <a:xfrm>
            <a:off x="6788750" y="32463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Incident Particle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949" name="Google Shape;949;p19"/>
          <p:cNvCxnSpPr/>
          <p:nvPr/>
        </p:nvCxnSpPr>
        <p:spPr>
          <a:xfrm>
            <a:off x="6538853" y="395895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950" name="Google Shape;950;p19"/>
          <p:cNvSpPr txBox="1"/>
          <p:nvPr/>
        </p:nvSpPr>
        <p:spPr>
          <a:xfrm>
            <a:off x="6788750" y="38948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Phonon (athermal)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1" name="Google Shape;951;p19"/>
          <p:cNvSpPr/>
          <p:nvPr/>
        </p:nvSpPr>
        <p:spPr>
          <a:xfrm>
            <a:off x="6599766" y="4067300"/>
            <a:ext cx="128100" cy="1281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2" name="Google Shape;952;p19"/>
          <p:cNvSpPr txBox="1"/>
          <p:nvPr/>
        </p:nvSpPr>
        <p:spPr>
          <a:xfrm>
            <a:off x="6788750" y="40672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Crystalline Substrate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3" name="Google Shape;953;p19"/>
          <p:cNvSpPr/>
          <p:nvPr/>
        </p:nvSpPr>
        <p:spPr>
          <a:xfrm>
            <a:off x="6599766" y="4228247"/>
            <a:ext cx="128100" cy="128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4" name="Google Shape;954;p19"/>
          <p:cNvSpPr txBox="1"/>
          <p:nvPr/>
        </p:nvSpPr>
        <p:spPr>
          <a:xfrm>
            <a:off x="6788750" y="4228250"/>
            <a:ext cx="22635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(sensitive)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5" name="Google Shape;955;p19"/>
          <p:cNvSpPr/>
          <p:nvPr/>
        </p:nvSpPr>
        <p:spPr>
          <a:xfrm>
            <a:off x="6599766" y="4400204"/>
            <a:ext cx="128100" cy="1281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6" name="Google Shape;956;p19"/>
          <p:cNvSpPr txBox="1"/>
          <p:nvPr/>
        </p:nvSpPr>
        <p:spPr>
          <a:xfrm>
            <a:off x="6788750" y="4366925"/>
            <a:ext cx="24591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(dead metal)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7" name="Google Shape;957;p19"/>
          <p:cNvSpPr/>
          <p:nvPr/>
        </p:nvSpPr>
        <p:spPr>
          <a:xfrm>
            <a:off x="6599766" y="4568105"/>
            <a:ext cx="128100" cy="1281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8" name="Google Shape;958;p19"/>
          <p:cNvSpPr txBox="1"/>
          <p:nvPr/>
        </p:nvSpPr>
        <p:spPr>
          <a:xfrm>
            <a:off x="6788750" y="4568100"/>
            <a:ext cx="1784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Thermal mounts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9" name="Google Shape;959;p19"/>
          <p:cNvSpPr txBox="1"/>
          <p:nvPr/>
        </p:nvSpPr>
        <p:spPr>
          <a:xfrm>
            <a:off x="311700" y="1017725"/>
            <a:ext cx="8709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Both the low efficiency and position dependence in phonon collection are symptomatic of some phonon loss mechanism(s).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60" name="Google Shape;960;p19"/>
          <p:cNvPicPr preferRelativeResize="0"/>
          <p:nvPr/>
        </p:nvPicPr>
        <p:blipFill rotWithShape="1">
          <a:blip r:embed="rId4">
            <a:alphaModFix/>
          </a:blip>
          <a:srcRect b="15651" l="13817" r="15651" t="13817"/>
          <a:stretch/>
        </p:blipFill>
        <p:spPr>
          <a:xfrm>
            <a:off x="440264" y="1681513"/>
            <a:ext cx="2092993" cy="162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61" name="Google Shape;961;p19"/>
          <p:cNvCxnSpPr/>
          <p:nvPr/>
        </p:nvCxnSpPr>
        <p:spPr>
          <a:xfrm>
            <a:off x="6546066" y="331112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674EA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62" name="Google Shape;962;p19"/>
          <p:cNvSpPr/>
          <p:nvPr/>
        </p:nvSpPr>
        <p:spPr>
          <a:xfrm>
            <a:off x="224600" y="4523575"/>
            <a:ext cx="6251700" cy="3936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3" name="Google Shape;963;p19"/>
          <p:cNvSpPr/>
          <p:nvPr/>
        </p:nvSpPr>
        <p:spPr>
          <a:xfrm>
            <a:off x="6550250" y="4211424"/>
            <a:ext cx="2406600" cy="189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4" name="Google Shape;964;p19"/>
          <p:cNvSpPr/>
          <p:nvPr/>
        </p:nvSpPr>
        <p:spPr>
          <a:xfrm>
            <a:off x="5856136" y="2732864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965" name="Google Shape;965;p19"/>
          <p:cNvSpPr/>
          <p:nvPr/>
        </p:nvSpPr>
        <p:spPr>
          <a:xfrm>
            <a:off x="5856353" y="27667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6" name="Google Shape;966;p19"/>
          <p:cNvSpPr/>
          <p:nvPr/>
        </p:nvSpPr>
        <p:spPr>
          <a:xfrm flipH="1" rot="10800000">
            <a:off x="6040688" y="276650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7" name="Google Shape;967;p19"/>
          <p:cNvSpPr/>
          <p:nvPr/>
        </p:nvSpPr>
        <p:spPr>
          <a:xfrm>
            <a:off x="5369086" y="2638889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968" name="Google Shape;968;p19"/>
          <p:cNvSpPr/>
          <p:nvPr/>
        </p:nvSpPr>
        <p:spPr>
          <a:xfrm>
            <a:off x="5369303" y="267275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9" name="Google Shape;969;p19"/>
          <p:cNvSpPr/>
          <p:nvPr/>
        </p:nvSpPr>
        <p:spPr>
          <a:xfrm flipH="1" rot="10800000">
            <a:off x="5553638" y="26725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0" name="Google Shape;970;p19"/>
          <p:cNvSpPr/>
          <p:nvPr/>
        </p:nvSpPr>
        <p:spPr>
          <a:xfrm>
            <a:off x="7343736" y="2640220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971" name="Google Shape;971;p19"/>
          <p:cNvSpPr/>
          <p:nvPr/>
        </p:nvSpPr>
        <p:spPr>
          <a:xfrm>
            <a:off x="7343953" y="2674082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2" name="Google Shape;972;p19"/>
          <p:cNvSpPr/>
          <p:nvPr/>
        </p:nvSpPr>
        <p:spPr>
          <a:xfrm flipH="1" rot="10800000">
            <a:off x="7528288" y="2673857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3" name="Google Shape;973;p19"/>
          <p:cNvSpPr txBox="1"/>
          <p:nvPr/>
        </p:nvSpPr>
        <p:spPr>
          <a:xfrm>
            <a:off x="1019575" y="3109625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front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974" name="Google Shape;974;p19"/>
          <p:cNvSpPr txBox="1"/>
          <p:nvPr/>
        </p:nvSpPr>
        <p:spPr>
          <a:xfrm>
            <a:off x="2957006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975" name="Google Shape;975;p19"/>
          <p:cNvSpPr/>
          <p:nvPr/>
        </p:nvSpPr>
        <p:spPr>
          <a:xfrm>
            <a:off x="5372199" y="2460980"/>
            <a:ext cx="2338057" cy="425310"/>
          </a:xfrm>
          <a:prstGeom prst="flowChartDecision">
            <a:avLst/>
          </a:prstGeom>
          <a:solidFill>
            <a:srgbClr val="FFFFFF">
              <a:alpha val="80000"/>
            </a:srgbClr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976" name="Google Shape;976;p19"/>
          <p:cNvSpPr/>
          <p:nvPr/>
        </p:nvSpPr>
        <p:spPr>
          <a:xfrm>
            <a:off x="5373572" y="2385305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7" name="Google Shape;977;p19"/>
          <p:cNvSpPr/>
          <p:nvPr/>
        </p:nvSpPr>
        <p:spPr>
          <a:xfrm>
            <a:off x="5372199" y="2170812"/>
            <a:ext cx="2338057" cy="425310"/>
          </a:xfrm>
          <a:prstGeom prst="flowChartDecision">
            <a:avLst/>
          </a:pr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978" name="Google Shape;978;p19"/>
          <p:cNvCxnSpPr/>
          <p:nvPr/>
        </p:nvCxnSpPr>
        <p:spPr>
          <a:xfrm flipH="1" rot="10800000">
            <a:off x="6024153" y="2293052"/>
            <a:ext cx="1120800" cy="18900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79" name="Google Shape;979;p19"/>
          <p:cNvSpPr/>
          <p:nvPr/>
        </p:nvSpPr>
        <p:spPr>
          <a:xfrm>
            <a:off x="5854185" y="2441149"/>
            <a:ext cx="405913" cy="108362"/>
          </a:xfrm>
          <a:custGeom>
            <a:rect b="b" l="l" r="r" t="t"/>
            <a:pathLst>
              <a:path extrusionOk="0" h="5754" w="19905">
                <a:moveTo>
                  <a:pt x="0" y="1866"/>
                </a:moveTo>
                <a:lnTo>
                  <a:pt x="19905" y="0"/>
                </a:lnTo>
                <a:lnTo>
                  <a:pt x="19905" y="5754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80" name="Google Shape;980;p19"/>
          <p:cNvSpPr/>
          <p:nvPr/>
        </p:nvSpPr>
        <p:spPr>
          <a:xfrm>
            <a:off x="6937981" y="2247147"/>
            <a:ext cx="447491" cy="80832"/>
          </a:xfrm>
          <a:custGeom>
            <a:rect b="b" l="l" r="r" t="t"/>
            <a:pathLst>
              <a:path extrusionOk="0" h="4354" w="24104">
                <a:moveTo>
                  <a:pt x="1089" y="0"/>
                </a:moveTo>
                <a:lnTo>
                  <a:pt x="0" y="4354"/>
                </a:lnTo>
                <a:lnTo>
                  <a:pt x="24104" y="4199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81" name="Google Shape;981;p19"/>
          <p:cNvSpPr/>
          <p:nvPr/>
        </p:nvSpPr>
        <p:spPr>
          <a:xfrm>
            <a:off x="6448963" y="2383250"/>
            <a:ext cx="369100" cy="57675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982" name="Google Shape;982;p19"/>
          <p:cNvSpPr/>
          <p:nvPr/>
        </p:nvSpPr>
        <p:spPr>
          <a:xfrm flipH="1" rot="10800000">
            <a:off x="6541227" y="2384170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B7B7B7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83" name="Google Shape;983;p19"/>
          <p:cNvSpPr/>
          <p:nvPr/>
        </p:nvSpPr>
        <p:spPr>
          <a:xfrm>
            <a:off x="443025" y="3476475"/>
            <a:ext cx="3320100" cy="4254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4" name="Google Shape;984;p19"/>
          <p:cNvSpPr/>
          <p:nvPr/>
        </p:nvSpPr>
        <p:spPr>
          <a:xfrm>
            <a:off x="6599775" y="4396276"/>
            <a:ext cx="2406600" cy="3648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5" name="Google Shape;985;p19"/>
          <p:cNvSpPr/>
          <p:nvPr/>
        </p:nvSpPr>
        <p:spPr>
          <a:xfrm>
            <a:off x="3926675" y="3469751"/>
            <a:ext cx="2001000" cy="4254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986" name="Google Shape;986;p19"/>
          <p:cNvCxnSpPr/>
          <p:nvPr/>
        </p:nvCxnSpPr>
        <p:spPr>
          <a:xfrm flipH="1">
            <a:off x="1349250" y="2182825"/>
            <a:ext cx="22800" cy="504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7" name="Google Shape;987;p19"/>
          <p:cNvCxnSpPr/>
          <p:nvPr/>
        </p:nvCxnSpPr>
        <p:spPr>
          <a:xfrm flipH="1">
            <a:off x="1836150" y="2191600"/>
            <a:ext cx="22800" cy="504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8" name="Google Shape;988;p19"/>
          <p:cNvCxnSpPr/>
          <p:nvPr/>
        </p:nvCxnSpPr>
        <p:spPr>
          <a:xfrm>
            <a:off x="1349375" y="2681750"/>
            <a:ext cx="476400" cy="11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9" name="Google Shape;989;p19"/>
          <p:cNvCxnSpPr/>
          <p:nvPr/>
        </p:nvCxnSpPr>
        <p:spPr>
          <a:xfrm>
            <a:off x="1372050" y="2188475"/>
            <a:ext cx="493200" cy="5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0" name="Google Shape;990;p19"/>
          <p:cNvCxnSpPr/>
          <p:nvPr/>
        </p:nvCxnSpPr>
        <p:spPr>
          <a:xfrm flipH="1">
            <a:off x="3759808" y="2216500"/>
            <a:ext cx="10800" cy="3972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1" name="Google Shape;991;p19"/>
          <p:cNvCxnSpPr/>
          <p:nvPr/>
        </p:nvCxnSpPr>
        <p:spPr>
          <a:xfrm flipH="1">
            <a:off x="3272319" y="2228175"/>
            <a:ext cx="5700" cy="3912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2" name="Google Shape;992;p19"/>
          <p:cNvCxnSpPr/>
          <p:nvPr/>
        </p:nvCxnSpPr>
        <p:spPr>
          <a:xfrm>
            <a:off x="3325644" y="2168350"/>
            <a:ext cx="431400" cy="5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3" name="Google Shape;993;p19"/>
          <p:cNvCxnSpPr/>
          <p:nvPr/>
        </p:nvCxnSpPr>
        <p:spPr>
          <a:xfrm>
            <a:off x="3308844" y="2678200"/>
            <a:ext cx="4146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4" name="Google Shape;994;p19"/>
          <p:cNvSpPr txBox="1"/>
          <p:nvPr/>
        </p:nvSpPr>
        <p:spPr>
          <a:xfrm>
            <a:off x="8041217" y="2361597"/>
            <a:ext cx="917700" cy="290100"/>
          </a:xfrm>
          <a:prstGeom prst="rect">
            <a:avLst/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0175" lIns="70175" spcFirstLastPara="1" rIns="70175" wrap="square" tIns="70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side walls</a:t>
            </a:r>
            <a:endParaRPr sz="1074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995" name="Google Shape;995;p19"/>
          <p:cNvCxnSpPr/>
          <p:nvPr/>
        </p:nvCxnSpPr>
        <p:spPr>
          <a:xfrm rot="10800000">
            <a:off x="7722625" y="2508775"/>
            <a:ext cx="32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996" name="Google Shape;996;p19"/>
          <p:cNvGrpSpPr/>
          <p:nvPr/>
        </p:nvGrpSpPr>
        <p:grpSpPr>
          <a:xfrm>
            <a:off x="232103" y="3677600"/>
            <a:ext cx="6236713" cy="1116675"/>
            <a:chOff x="232103" y="3677600"/>
            <a:chExt cx="6236713" cy="1116675"/>
          </a:xfrm>
        </p:grpSpPr>
        <p:sp>
          <p:nvSpPr>
            <p:cNvPr id="997" name="Google Shape;997;p19"/>
            <p:cNvSpPr/>
            <p:nvPr/>
          </p:nvSpPr>
          <p:spPr>
            <a:xfrm>
              <a:off x="3359303" y="4020637"/>
              <a:ext cx="386100" cy="386100"/>
            </a:xfrm>
            <a:prstGeom prst="ellipse">
              <a:avLst/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19"/>
            <p:cNvSpPr/>
            <p:nvPr/>
          </p:nvSpPr>
          <p:spPr>
            <a:xfrm>
              <a:off x="3451953" y="4113287"/>
              <a:ext cx="200700" cy="200700"/>
            </a:xfrm>
            <a:prstGeom prst="ellipse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19"/>
            <p:cNvSpPr/>
            <p:nvPr/>
          </p:nvSpPr>
          <p:spPr>
            <a:xfrm>
              <a:off x="3506703" y="4168037"/>
              <a:ext cx="91200" cy="9120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000" name="Google Shape;1000;p19"/>
            <p:cNvCxnSpPr>
              <a:stCxn id="997" idx="5"/>
            </p:cNvCxnSpPr>
            <p:nvPr/>
          </p:nvCxnSpPr>
          <p:spPr>
            <a:xfrm>
              <a:off x="3688860" y="4350194"/>
              <a:ext cx="627000" cy="1830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01" name="Google Shape;1001;p19"/>
            <p:cNvCxnSpPr/>
            <p:nvPr/>
          </p:nvCxnSpPr>
          <p:spPr>
            <a:xfrm rot="10800000">
              <a:off x="4082870" y="3677600"/>
              <a:ext cx="239700" cy="8493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02" name="Google Shape;1002;p19"/>
            <p:cNvCxnSpPr>
              <a:stCxn id="997" idx="2"/>
            </p:cNvCxnSpPr>
            <p:nvPr/>
          </p:nvCxnSpPr>
          <p:spPr>
            <a:xfrm flipH="1">
              <a:off x="232103" y="4213687"/>
              <a:ext cx="3127200" cy="398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03" name="Google Shape;1003;p19"/>
            <p:cNvCxnSpPr>
              <a:stCxn id="997" idx="1"/>
            </p:cNvCxnSpPr>
            <p:nvPr/>
          </p:nvCxnSpPr>
          <p:spPr>
            <a:xfrm rot="10800000">
              <a:off x="3021346" y="3867480"/>
              <a:ext cx="394500" cy="209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04" name="Google Shape;1004;p19"/>
            <p:cNvCxnSpPr>
              <a:stCxn id="997" idx="2"/>
            </p:cNvCxnSpPr>
            <p:nvPr/>
          </p:nvCxnSpPr>
          <p:spPr>
            <a:xfrm flipH="1">
              <a:off x="2519603" y="4213687"/>
              <a:ext cx="839700" cy="3195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05" name="Google Shape;1005;p19"/>
            <p:cNvCxnSpPr>
              <a:stCxn id="997" idx="6"/>
            </p:cNvCxnSpPr>
            <p:nvPr/>
          </p:nvCxnSpPr>
          <p:spPr>
            <a:xfrm flipH="1" rot="10800000">
              <a:off x="3745403" y="3902587"/>
              <a:ext cx="22101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06" name="Google Shape;1006;p19"/>
            <p:cNvCxnSpPr/>
            <p:nvPr/>
          </p:nvCxnSpPr>
          <p:spPr>
            <a:xfrm>
              <a:off x="5955516" y="3902575"/>
              <a:ext cx="5133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07" name="Google Shape;1007;p19"/>
            <p:cNvCxnSpPr>
              <a:stCxn id="997" idx="2"/>
            </p:cNvCxnSpPr>
            <p:nvPr/>
          </p:nvCxnSpPr>
          <p:spPr>
            <a:xfrm rot="10800000">
              <a:off x="232103" y="4213687"/>
              <a:ext cx="31272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08" name="Google Shape;1008;p19"/>
            <p:cNvCxnSpPr/>
            <p:nvPr/>
          </p:nvCxnSpPr>
          <p:spPr>
            <a:xfrm flipH="1" rot="10800000">
              <a:off x="232116" y="3818575"/>
              <a:ext cx="776400" cy="395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09" name="Google Shape;1009;p19"/>
            <p:cNvCxnSpPr/>
            <p:nvPr/>
          </p:nvCxnSpPr>
          <p:spPr>
            <a:xfrm flipH="1" rot="10800000">
              <a:off x="2354416" y="4209275"/>
              <a:ext cx="11979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10" name="Google Shape;1010;p19"/>
            <p:cNvCxnSpPr/>
            <p:nvPr/>
          </p:nvCxnSpPr>
          <p:spPr>
            <a:xfrm>
              <a:off x="3552303" y="4209231"/>
              <a:ext cx="18378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011" name="Google Shape;1011;p19"/>
          <p:cNvSpPr/>
          <p:nvPr/>
        </p:nvSpPr>
        <p:spPr>
          <a:xfrm>
            <a:off x="6041450" y="3900738"/>
            <a:ext cx="572700" cy="5727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012" name="Google Shape;1012;p19"/>
          <p:cNvSpPr/>
          <p:nvPr/>
        </p:nvSpPr>
        <p:spPr>
          <a:xfrm>
            <a:off x="6473750" y="3405675"/>
            <a:ext cx="2406600" cy="5016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7" name="Google Shape;10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111" y="1714713"/>
            <a:ext cx="1131613" cy="1394762"/>
          </a:xfrm>
          <a:prstGeom prst="rect">
            <a:avLst/>
          </a:prstGeom>
          <a:noFill/>
          <a:ln>
            <a:noFill/>
          </a:ln>
        </p:spPr>
      </p:pic>
      <p:sp>
        <p:nvSpPr>
          <p:cNvPr id="1018" name="Google Shape;1018;p20"/>
          <p:cNvSpPr txBox="1"/>
          <p:nvPr/>
        </p:nvSpPr>
        <p:spPr>
          <a:xfrm>
            <a:off x="2945122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1019" name="Google Shape;1019;p20"/>
          <p:cNvSpPr/>
          <p:nvPr/>
        </p:nvSpPr>
        <p:spPr>
          <a:xfrm>
            <a:off x="6541222" y="2166755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sp>
      <p:sp>
        <p:nvSpPr>
          <p:cNvPr id="1020" name="Google Shape;1020;p20"/>
          <p:cNvSpPr/>
          <p:nvPr/>
        </p:nvSpPr>
        <p:spPr>
          <a:xfrm flipH="1" rot="10800000">
            <a:off x="5372031" y="2168954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sp>
      <p:sp>
        <p:nvSpPr>
          <p:cNvPr id="1021" name="Google Shape;1021;p20"/>
          <p:cNvSpPr/>
          <p:nvPr/>
        </p:nvSpPr>
        <p:spPr>
          <a:xfrm>
            <a:off x="6346455" y="2461627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022" name="Google Shape;1022;p20"/>
          <p:cNvSpPr/>
          <p:nvPr/>
        </p:nvSpPr>
        <p:spPr>
          <a:xfrm>
            <a:off x="6346672" y="2495488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3" name="Google Shape;1023;p20"/>
          <p:cNvSpPr/>
          <p:nvPr/>
        </p:nvSpPr>
        <p:spPr>
          <a:xfrm flipH="1" rot="10800000">
            <a:off x="6531006" y="2495263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4" name="Google Shape;1024;p20"/>
          <p:cNvSpPr/>
          <p:nvPr/>
        </p:nvSpPr>
        <p:spPr>
          <a:xfrm>
            <a:off x="6846806" y="2548352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025" name="Google Shape;1025;p20"/>
          <p:cNvSpPr/>
          <p:nvPr/>
        </p:nvSpPr>
        <p:spPr>
          <a:xfrm>
            <a:off x="6847023" y="258221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6" name="Google Shape;1026;p20"/>
          <p:cNvSpPr/>
          <p:nvPr/>
        </p:nvSpPr>
        <p:spPr>
          <a:xfrm flipH="1" rot="10800000">
            <a:off x="7031357" y="258198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7" name="Google Shape;102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Phonon Exit Routes</a:t>
            </a:r>
            <a:endParaRPr sz="2200"/>
          </a:p>
        </p:txBody>
      </p:sp>
      <p:sp>
        <p:nvSpPr>
          <p:cNvPr id="1028" name="Google Shape;102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29" name="Google Shape;1029;p20"/>
          <p:cNvSpPr/>
          <p:nvPr/>
        </p:nvSpPr>
        <p:spPr>
          <a:xfrm>
            <a:off x="6356424" y="2822033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030" name="Google Shape;1030;p20"/>
          <p:cNvSpPr/>
          <p:nvPr/>
        </p:nvSpPr>
        <p:spPr>
          <a:xfrm>
            <a:off x="6356641" y="2855894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1" name="Google Shape;1031;p20"/>
          <p:cNvSpPr/>
          <p:nvPr/>
        </p:nvSpPr>
        <p:spPr>
          <a:xfrm flipH="1" rot="10800000">
            <a:off x="6540975" y="2855669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2" name="Google Shape;1032;p20"/>
          <p:cNvSpPr/>
          <p:nvPr/>
        </p:nvSpPr>
        <p:spPr>
          <a:xfrm>
            <a:off x="85125" y="3166675"/>
            <a:ext cx="8934600" cy="162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3" name="Google Shape;1033;p20"/>
          <p:cNvSpPr/>
          <p:nvPr/>
        </p:nvSpPr>
        <p:spPr>
          <a:xfrm>
            <a:off x="232116" y="3896275"/>
            <a:ext cx="6236700" cy="6348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4" name="Google Shape;1034;p20"/>
          <p:cNvSpPr/>
          <p:nvPr/>
        </p:nvSpPr>
        <p:spPr>
          <a:xfrm>
            <a:off x="3405903" y="4067237"/>
            <a:ext cx="292800" cy="292800"/>
          </a:xfrm>
          <a:prstGeom prst="ellipse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5" name="Google Shape;1035;p20"/>
          <p:cNvSpPr/>
          <p:nvPr/>
        </p:nvSpPr>
        <p:spPr>
          <a:xfrm>
            <a:off x="460716" y="3525175"/>
            <a:ext cx="3284700" cy="371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6" name="Google Shape;1036;p20"/>
          <p:cNvSpPr/>
          <p:nvPr/>
        </p:nvSpPr>
        <p:spPr>
          <a:xfrm>
            <a:off x="3926666" y="3525175"/>
            <a:ext cx="7635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7" name="Google Shape;1037;p20"/>
          <p:cNvSpPr/>
          <p:nvPr/>
        </p:nvSpPr>
        <p:spPr>
          <a:xfrm>
            <a:off x="4761141" y="3525175"/>
            <a:ext cx="2679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8" name="Google Shape;1038;p20"/>
          <p:cNvSpPr/>
          <p:nvPr/>
        </p:nvSpPr>
        <p:spPr>
          <a:xfrm>
            <a:off x="5100016" y="3525175"/>
            <a:ext cx="763500" cy="371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039" name="Google Shape;1039;p20"/>
          <p:cNvGrpSpPr/>
          <p:nvPr/>
        </p:nvGrpSpPr>
        <p:grpSpPr>
          <a:xfrm>
            <a:off x="2347153" y="3554550"/>
            <a:ext cx="227100" cy="106500"/>
            <a:chOff x="3036925" y="1763650"/>
            <a:chExt cx="227100" cy="106500"/>
          </a:xfrm>
        </p:grpSpPr>
        <p:sp>
          <p:nvSpPr>
            <p:cNvPr id="1040" name="Google Shape;1040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41" name="Google Shape;1041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43" name="Google Shape;1043;p20"/>
          <p:cNvGrpSpPr/>
          <p:nvPr/>
        </p:nvGrpSpPr>
        <p:grpSpPr>
          <a:xfrm rot="2700000">
            <a:off x="1471833" y="3616729"/>
            <a:ext cx="227098" cy="106499"/>
            <a:chOff x="3036925" y="1763650"/>
            <a:chExt cx="227100" cy="106500"/>
          </a:xfrm>
        </p:grpSpPr>
        <p:sp>
          <p:nvSpPr>
            <p:cNvPr id="1044" name="Google Shape;1044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45" name="Google Shape;1045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46" name="Google Shape;1046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47" name="Google Shape;1047;p20"/>
          <p:cNvGrpSpPr/>
          <p:nvPr/>
        </p:nvGrpSpPr>
        <p:grpSpPr>
          <a:xfrm rot="-1800811">
            <a:off x="3243228" y="3756546"/>
            <a:ext cx="227098" cy="106499"/>
            <a:chOff x="3036925" y="1763650"/>
            <a:chExt cx="227100" cy="106500"/>
          </a:xfrm>
        </p:grpSpPr>
        <p:sp>
          <p:nvSpPr>
            <p:cNvPr id="1048" name="Google Shape;1048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49" name="Google Shape;1049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50" name="Google Shape;1050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51" name="Google Shape;1051;p20"/>
          <p:cNvGrpSpPr/>
          <p:nvPr/>
        </p:nvGrpSpPr>
        <p:grpSpPr>
          <a:xfrm rot="2700000">
            <a:off x="3433252" y="3616730"/>
            <a:ext cx="227098" cy="106499"/>
            <a:chOff x="3036925" y="1763650"/>
            <a:chExt cx="227100" cy="106500"/>
          </a:xfrm>
        </p:grpSpPr>
        <p:sp>
          <p:nvSpPr>
            <p:cNvPr id="1052" name="Google Shape;1052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53" name="Google Shape;1053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54" name="Google Shape;1054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55" name="Google Shape;1055;p20"/>
          <p:cNvGrpSpPr/>
          <p:nvPr/>
        </p:nvGrpSpPr>
        <p:grpSpPr>
          <a:xfrm>
            <a:off x="1758003" y="3756550"/>
            <a:ext cx="227100" cy="106500"/>
            <a:chOff x="3036925" y="1763650"/>
            <a:chExt cx="227100" cy="106500"/>
          </a:xfrm>
        </p:grpSpPr>
        <p:sp>
          <p:nvSpPr>
            <p:cNvPr id="1056" name="Google Shape;1056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57" name="Google Shape;1057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58" name="Google Shape;1058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59" name="Google Shape;1059;p20"/>
          <p:cNvGrpSpPr/>
          <p:nvPr/>
        </p:nvGrpSpPr>
        <p:grpSpPr>
          <a:xfrm rot="-1800811">
            <a:off x="2425828" y="3752196"/>
            <a:ext cx="227098" cy="106499"/>
            <a:chOff x="3036925" y="1763650"/>
            <a:chExt cx="227100" cy="106500"/>
          </a:xfrm>
        </p:grpSpPr>
        <p:sp>
          <p:nvSpPr>
            <p:cNvPr id="1060" name="Google Shape;1060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1" name="Google Shape;1061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2" name="Google Shape;1062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63" name="Google Shape;1063;p20"/>
          <p:cNvGrpSpPr/>
          <p:nvPr/>
        </p:nvGrpSpPr>
        <p:grpSpPr>
          <a:xfrm rot="2700000">
            <a:off x="581895" y="3657842"/>
            <a:ext cx="227098" cy="106499"/>
            <a:chOff x="3036925" y="1763650"/>
            <a:chExt cx="227100" cy="106500"/>
          </a:xfrm>
        </p:grpSpPr>
        <p:sp>
          <p:nvSpPr>
            <p:cNvPr id="1064" name="Google Shape;1064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5" name="Google Shape;1065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6" name="Google Shape;1066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67" name="Google Shape;1067;p20"/>
          <p:cNvGrpSpPr/>
          <p:nvPr/>
        </p:nvGrpSpPr>
        <p:grpSpPr>
          <a:xfrm rot="880362">
            <a:off x="934475" y="3554555"/>
            <a:ext cx="227103" cy="106501"/>
            <a:chOff x="3036925" y="1763650"/>
            <a:chExt cx="227100" cy="106500"/>
          </a:xfrm>
        </p:grpSpPr>
        <p:sp>
          <p:nvSpPr>
            <p:cNvPr id="1068" name="Google Shape;1068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9" name="Google Shape;1069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70" name="Google Shape;1070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71" name="Google Shape;1071;p20"/>
          <p:cNvGrpSpPr/>
          <p:nvPr/>
        </p:nvGrpSpPr>
        <p:grpSpPr>
          <a:xfrm rot="2700000">
            <a:off x="4258302" y="3574555"/>
            <a:ext cx="227098" cy="106499"/>
            <a:chOff x="3036925" y="1763650"/>
            <a:chExt cx="227100" cy="106500"/>
          </a:xfrm>
        </p:grpSpPr>
        <p:sp>
          <p:nvSpPr>
            <p:cNvPr id="1072" name="Google Shape;1072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73" name="Google Shape;1073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74" name="Google Shape;1074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75" name="Google Shape;1075;p20"/>
          <p:cNvGrpSpPr/>
          <p:nvPr/>
        </p:nvGrpSpPr>
        <p:grpSpPr>
          <a:xfrm rot="-1800811">
            <a:off x="4454330" y="3729149"/>
            <a:ext cx="227098" cy="106499"/>
            <a:chOff x="3036925" y="1763650"/>
            <a:chExt cx="227100" cy="106500"/>
          </a:xfrm>
        </p:grpSpPr>
        <p:sp>
          <p:nvSpPr>
            <p:cNvPr id="1076" name="Google Shape;1076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77" name="Google Shape;1077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78" name="Google Shape;1078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79" name="Google Shape;1079;p20"/>
          <p:cNvGrpSpPr/>
          <p:nvPr/>
        </p:nvGrpSpPr>
        <p:grpSpPr>
          <a:xfrm rot="2700000">
            <a:off x="4781545" y="3657479"/>
            <a:ext cx="227098" cy="106499"/>
            <a:chOff x="3036925" y="1763650"/>
            <a:chExt cx="227100" cy="106500"/>
          </a:xfrm>
        </p:grpSpPr>
        <p:sp>
          <p:nvSpPr>
            <p:cNvPr id="1080" name="Google Shape;1080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81" name="Google Shape;1081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82" name="Google Shape;1082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83" name="Google Shape;1083;p20"/>
          <p:cNvGrpSpPr/>
          <p:nvPr/>
        </p:nvGrpSpPr>
        <p:grpSpPr>
          <a:xfrm>
            <a:off x="5344303" y="3555038"/>
            <a:ext cx="227100" cy="106500"/>
            <a:chOff x="3036925" y="1763650"/>
            <a:chExt cx="227100" cy="106500"/>
          </a:xfrm>
        </p:grpSpPr>
        <p:sp>
          <p:nvSpPr>
            <p:cNvPr id="1084" name="Google Shape;1084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85" name="Google Shape;1085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86" name="Google Shape;1086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87" name="Google Shape;1087;p20"/>
          <p:cNvGrpSpPr/>
          <p:nvPr/>
        </p:nvGrpSpPr>
        <p:grpSpPr>
          <a:xfrm rot="2700000">
            <a:off x="5139477" y="3711517"/>
            <a:ext cx="227098" cy="106499"/>
            <a:chOff x="3036925" y="1763650"/>
            <a:chExt cx="227100" cy="106500"/>
          </a:xfrm>
        </p:grpSpPr>
        <p:sp>
          <p:nvSpPr>
            <p:cNvPr id="1088" name="Google Shape;1088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89" name="Google Shape;1089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90" name="Google Shape;1090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91" name="Google Shape;1091;p20"/>
          <p:cNvGrpSpPr/>
          <p:nvPr/>
        </p:nvGrpSpPr>
        <p:grpSpPr>
          <a:xfrm rot="-1800811">
            <a:off x="5589928" y="3673008"/>
            <a:ext cx="227098" cy="106499"/>
            <a:chOff x="3036925" y="1763650"/>
            <a:chExt cx="227100" cy="106500"/>
          </a:xfrm>
        </p:grpSpPr>
        <p:sp>
          <p:nvSpPr>
            <p:cNvPr id="1092" name="Google Shape;1092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93" name="Google Shape;1093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94" name="Google Shape;1094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095" name="Google Shape;1095;p20"/>
          <p:cNvSpPr/>
          <p:nvPr/>
        </p:nvSpPr>
        <p:spPr>
          <a:xfrm>
            <a:off x="5494416" y="4527874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96" name="Google Shape;1096;p20"/>
          <p:cNvSpPr/>
          <p:nvPr/>
        </p:nvSpPr>
        <p:spPr>
          <a:xfrm>
            <a:off x="232116" y="4532077"/>
            <a:ext cx="974400" cy="1605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097" name="Google Shape;1097;p20"/>
          <p:cNvGrpSpPr/>
          <p:nvPr/>
        </p:nvGrpSpPr>
        <p:grpSpPr>
          <a:xfrm rot="-6571112">
            <a:off x="2789729" y="3528648"/>
            <a:ext cx="384792" cy="353996"/>
            <a:chOff x="3487353" y="2047759"/>
            <a:chExt cx="384806" cy="354009"/>
          </a:xfrm>
        </p:grpSpPr>
        <p:sp>
          <p:nvSpPr>
            <p:cNvPr id="1098" name="Google Shape;1098;p20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99" name="Google Shape;1099;p20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00" name="Google Shape;1100;p20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01" name="Google Shape;1101;p20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02" name="Google Shape;1102;p20"/>
            <p:cNvSpPr/>
            <p:nvPr/>
          </p:nvSpPr>
          <p:spPr>
            <a:xfrm rot="-2679659">
              <a:off x="3785608" y="2179669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1103" name="Google Shape;1103;p20"/>
            <p:cNvCxnSpPr>
              <a:stCxn id="1100" idx="4"/>
              <a:endCxn id="1102" idx="0"/>
            </p:cNvCxnSpPr>
            <p:nvPr/>
          </p:nvCxnSpPr>
          <p:spPr>
            <a:xfrm rot="-4215190">
              <a:off x="3727221" y="2109813"/>
              <a:ext cx="12431" cy="128952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104" name="Google Shape;1104;p20"/>
            <p:cNvCxnSpPr>
              <a:stCxn id="1099" idx="4"/>
              <a:endCxn id="1101" idx="7"/>
            </p:cNvCxnSpPr>
            <p:nvPr/>
          </p:nvCxnSpPr>
          <p:spPr>
            <a:xfrm flipH="1" rot="-4225374">
              <a:off x="3568823" y="2220279"/>
              <a:ext cx="90427" cy="78279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105" name="Google Shape;1105;p20"/>
          <p:cNvGrpSpPr/>
          <p:nvPr/>
        </p:nvGrpSpPr>
        <p:grpSpPr>
          <a:xfrm>
            <a:off x="1942793" y="3529687"/>
            <a:ext cx="415759" cy="354009"/>
            <a:chOff x="3487353" y="2047759"/>
            <a:chExt cx="415759" cy="354009"/>
          </a:xfrm>
        </p:grpSpPr>
        <p:sp>
          <p:nvSpPr>
            <p:cNvPr id="1106" name="Google Shape;1106;p20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07" name="Google Shape;1107;p20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08" name="Google Shape;1108;p20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09" name="Google Shape;1109;p20"/>
            <p:cNvSpPr/>
            <p:nvPr/>
          </p:nvSpPr>
          <p:spPr>
            <a:xfrm rot="-2679659">
              <a:off x="3599739" y="231521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10" name="Google Shape;1110;p20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1111" name="Google Shape;1111;p20"/>
            <p:cNvCxnSpPr>
              <a:stCxn id="1108" idx="4"/>
              <a:endCxn id="1110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112" name="Google Shape;1112;p20"/>
            <p:cNvCxnSpPr>
              <a:stCxn id="1107" idx="4"/>
              <a:endCxn id="1109" idx="7"/>
            </p:cNvCxnSpPr>
            <p:nvPr/>
          </p:nvCxnSpPr>
          <p:spPr>
            <a:xfrm>
              <a:off x="3592287" y="2203769"/>
              <a:ext cx="43500" cy="111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113" name="Google Shape;1113;p20"/>
          <p:cNvSpPr/>
          <p:nvPr/>
        </p:nvSpPr>
        <p:spPr>
          <a:xfrm rot="-9251158">
            <a:off x="533754" y="3779384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4" name="Google Shape;1114;p20"/>
          <p:cNvSpPr/>
          <p:nvPr/>
        </p:nvSpPr>
        <p:spPr>
          <a:xfrm rot="-9251158">
            <a:off x="1278579" y="354170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5" name="Google Shape;1115;p20"/>
          <p:cNvSpPr/>
          <p:nvPr/>
        </p:nvSpPr>
        <p:spPr>
          <a:xfrm rot="-9251158">
            <a:off x="2703204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6" name="Google Shape;1116;p20"/>
          <p:cNvSpPr/>
          <p:nvPr/>
        </p:nvSpPr>
        <p:spPr>
          <a:xfrm rot="-9251158">
            <a:off x="333911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7" name="Google Shape;1117;p20"/>
          <p:cNvSpPr/>
          <p:nvPr/>
        </p:nvSpPr>
        <p:spPr>
          <a:xfrm rot="-9251158">
            <a:off x="4808492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8" name="Google Shape;1118;p20"/>
          <p:cNvSpPr/>
          <p:nvPr/>
        </p:nvSpPr>
        <p:spPr>
          <a:xfrm rot="-9251158">
            <a:off x="5526267" y="37999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9" name="Google Shape;1119;p20"/>
          <p:cNvSpPr/>
          <p:nvPr/>
        </p:nvSpPr>
        <p:spPr>
          <a:xfrm rot="-9251158">
            <a:off x="5180667" y="3564059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120" name="Google Shape;1120;p20"/>
          <p:cNvGrpSpPr/>
          <p:nvPr/>
        </p:nvGrpSpPr>
        <p:grpSpPr>
          <a:xfrm>
            <a:off x="3931220" y="3528650"/>
            <a:ext cx="415759" cy="364882"/>
            <a:chOff x="3487353" y="2047759"/>
            <a:chExt cx="415759" cy="364882"/>
          </a:xfrm>
        </p:grpSpPr>
        <p:sp>
          <p:nvSpPr>
            <p:cNvPr id="1121" name="Google Shape;1121;p20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22" name="Google Shape;1122;p20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23" name="Google Shape;1123;p20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24" name="Google Shape;1124;p20"/>
            <p:cNvSpPr/>
            <p:nvPr/>
          </p:nvSpPr>
          <p:spPr>
            <a:xfrm rot="-2679659">
              <a:off x="3512665" y="2326090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25" name="Google Shape;1125;p20"/>
            <p:cNvSpPr/>
            <p:nvPr/>
          </p:nvSpPr>
          <p:spPr>
            <a:xfrm rot="-2679659">
              <a:off x="3816560" y="221602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1126" name="Google Shape;1126;p20"/>
            <p:cNvCxnSpPr>
              <a:stCxn id="1123" idx="4"/>
              <a:endCxn id="1125" idx="0"/>
            </p:cNvCxnSpPr>
            <p:nvPr/>
          </p:nvCxnSpPr>
          <p:spPr>
            <a:xfrm>
              <a:off x="3670586" y="2158538"/>
              <a:ext cx="156600" cy="67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127" name="Google Shape;1127;p20"/>
            <p:cNvCxnSpPr>
              <a:stCxn id="1122" idx="3"/>
              <a:endCxn id="1124" idx="7"/>
            </p:cNvCxnSpPr>
            <p:nvPr/>
          </p:nvCxnSpPr>
          <p:spPr>
            <a:xfrm flipH="1">
              <a:off x="3548859" y="2207402"/>
              <a:ext cx="16200" cy="118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128" name="Google Shape;1128;p20"/>
          <p:cNvGrpSpPr/>
          <p:nvPr/>
        </p:nvGrpSpPr>
        <p:grpSpPr>
          <a:xfrm>
            <a:off x="6550253" y="3423646"/>
            <a:ext cx="227100" cy="106500"/>
            <a:chOff x="3036925" y="1763650"/>
            <a:chExt cx="227100" cy="106500"/>
          </a:xfrm>
        </p:grpSpPr>
        <p:sp>
          <p:nvSpPr>
            <p:cNvPr id="1129" name="Google Shape;1129;p20"/>
            <p:cNvSpPr/>
            <p:nvPr/>
          </p:nvSpPr>
          <p:spPr>
            <a:xfrm>
              <a:off x="3036925" y="1763650"/>
              <a:ext cx="227100" cy="106500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30" name="Google Shape;1130;p20"/>
            <p:cNvSpPr/>
            <p:nvPr/>
          </p:nvSpPr>
          <p:spPr>
            <a:xfrm>
              <a:off x="3070625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31" name="Google Shape;1131;p20"/>
            <p:cNvSpPr/>
            <p:nvPr/>
          </p:nvSpPr>
          <p:spPr>
            <a:xfrm>
              <a:off x="3161050" y="1781050"/>
              <a:ext cx="71700" cy="71700"/>
            </a:xfrm>
            <a:prstGeom prst="ellipse">
              <a:avLst/>
            </a:prstGeom>
            <a:solidFill>
              <a:srgbClr val="1155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132" name="Google Shape;1132;p20"/>
          <p:cNvSpPr txBox="1"/>
          <p:nvPr/>
        </p:nvSpPr>
        <p:spPr>
          <a:xfrm>
            <a:off x="6788750" y="34128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Cooper Pair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3" name="Google Shape;1133;p20"/>
          <p:cNvSpPr/>
          <p:nvPr/>
        </p:nvSpPr>
        <p:spPr>
          <a:xfrm rot="-2679659">
            <a:off x="6627956" y="3606680"/>
            <a:ext cx="71702" cy="71702"/>
          </a:xfrm>
          <a:prstGeom prst="ellipse">
            <a:avLst/>
          </a:prstGeom>
          <a:solidFill>
            <a:srgbClr val="519A2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4" name="Google Shape;1134;p20"/>
          <p:cNvSpPr txBox="1"/>
          <p:nvPr/>
        </p:nvSpPr>
        <p:spPr>
          <a:xfrm>
            <a:off x="6788750" y="3578471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(signal)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5" name="Google Shape;1135;p20"/>
          <p:cNvSpPr/>
          <p:nvPr/>
        </p:nvSpPr>
        <p:spPr>
          <a:xfrm rot="-9251158">
            <a:off x="6627992" y="3766932"/>
            <a:ext cx="71650" cy="7165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6" name="Google Shape;1136;p20"/>
          <p:cNvSpPr txBox="1"/>
          <p:nvPr/>
        </p:nvSpPr>
        <p:spPr>
          <a:xfrm>
            <a:off x="6788750" y="3738696"/>
            <a:ext cx="1820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Quasiparticle (thermal)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137" name="Google Shape;1137;p20"/>
          <p:cNvGrpSpPr/>
          <p:nvPr/>
        </p:nvGrpSpPr>
        <p:grpSpPr>
          <a:xfrm>
            <a:off x="981768" y="3657614"/>
            <a:ext cx="430981" cy="250745"/>
            <a:chOff x="3487353" y="2046598"/>
            <a:chExt cx="430981" cy="250745"/>
          </a:xfrm>
        </p:grpSpPr>
        <p:sp>
          <p:nvSpPr>
            <p:cNvPr id="1138" name="Google Shape;1138;p20"/>
            <p:cNvSpPr/>
            <p:nvPr/>
          </p:nvSpPr>
          <p:spPr>
            <a:xfrm rot="-1803287">
              <a:off x="3498791" y="2097428"/>
              <a:ext cx="227024" cy="106461"/>
            </a:xfrm>
            <a:prstGeom prst="ellipse">
              <a:avLst/>
            </a:prstGeom>
            <a:solidFill>
              <a:srgbClr val="EAEBEA"/>
            </a:solidFill>
            <a:ln cap="flat" cmpd="sng" w="9525">
              <a:solidFill>
                <a:srgbClr val="002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39" name="Google Shape;1139;p20"/>
            <p:cNvSpPr/>
            <p:nvPr/>
          </p:nvSpPr>
          <p:spPr>
            <a:xfrm rot="-1806078">
              <a:off x="3538397" y="2136829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40" name="Google Shape;1140;p20"/>
            <p:cNvSpPr/>
            <p:nvPr/>
          </p:nvSpPr>
          <p:spPr>
            <a:xfrm rot="-1806078">
              <a:off x="3616696" y="2091598"/>
              <a:ext cx="71780" cy="7178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41" name="Google Shape;1141;p20"/>
            <p:cNvSpPr/>
            <p:nvPr/>
          </p:nvSpPr>
          <p:spPr>
            <a:xfrm rot="-2679659">
              <a:off x="3766614" y="2210792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42" name="Google Shape;1142;p20"/>
            <p:cNvSpPr/>
            <p:nvPr/>
          </p:nvSpPr>
          <p:spPr>
            <a:xfrm rot="-2679659">
              <a:off x="3831783" y="2061447"/>
              <a:ext cx="71702" cy="71702"/>
            </a:xfrm>
            <a:prstGeom prst="ellipse">
              <a:avLst/>
            </a:prstGeom>
            <a:solidFill>
              <a:srgbClr val="519A2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1143" name="Google Shape;1143;p20"/>
            <p:cNvCxnSpPr>
              <a:stCxn id="1140" idx="4"/>
              <a:endCxn id="1142" idx="1"/>
            </p:cNvCxnSpPr>
            <p:nvPr/>
          </p:nvCxnSpPr>
          <p:spPr>
            <a:xfrm flipH="1" rot="10800000">
              <a:off x="3670586" y="2097038"/>
              <a:ext cx="161100" cy="615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144" name="Google Shape;1144;p20"/>
            <p:cNvCxnSpPr>
              <a:stCxn id="1139" idx="4"/>
              <a:endCxn id="1141" idx="1"/>
            </p:cNvCxnSpPr>
            <p:nvPr/>
          </p:nvCxnSpPr>
          <p:spPr>
            <a:xfrm>
              <a:off x="3592287" y="2203769"/>
              <a:ext cx="174300" cy="426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145" name="Google Shape;1145;p20"/>
          <p:cNvSpPr txBox="1"/>
          <p:nvPr/>
        </p:nvSpPr>
        <p:spPr>
          <a:xfrm>
            <a:off x="6788750" y="3246345"/>
            <a:ext cx="14622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Incident Particle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146" name="Google Shape;1146;p20"/>
          <p:cNvCxnSpPr/>
          <p:nvPr/>
        </p:nvCxnSpPr>
        <p:spPr>
          <a:xfrm>
            <a:off x="6538853" y="395895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147" name="Google Shape;1147;p20"/>
          <p:cNvSpPr txBox="1"/>
          <p:nvPr/>
        </p:nvSpPr>
        <p:spPr>
          <a:xfrm>
            <a:off x="6788750" y="38948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Phonon (athermal)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48" name="Google Shape;1148;p20"/>
          <p:cNvSpPr/>
          <p:nvPr/>
        </p:nvSpPr>
        <p:spPr>
          <a:xfrm>
            <a:off x="6599766" y="4067300"/>
            <a:ext cx="128100" cy="1281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49" name="Google Shape;1149;p20"/>
          <p:cNvSpPr txBox="1"/>
          <p:nvPr/>
        </p:nvSpPr>
        <p:spPr>
          <a:xfrm>
            <a:off x="6788750" y="4067297"/>
            <a:ext cx="1688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Crystalline Substrate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0" name="Google Shape;1150;p20"/>
          <p:cNvSpPr/>
          <p:nvPr/>
        </p:nvSpPr>
        <p:spPr>
          <a:xfrm>
            <a:off x="6599766" y="4228247"/>
            <a:ext cx="128100" cy="1281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1" name="Google Shape;1151;p20"/>
          <p:cNvSpPr txBox="1"/>
          <p:nvPr/>
        </p:nvSpPr>
        <p:spPr>
          <a:xfrm>
            <a:off x="6788750" y="4228250"/>
            <a:ext cx="22635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(sensitive)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2" name="Google Shape;1152;p20"/>
          <p:cNvSpPr/>
          <p:nvPr/>
        </p:nvSpPr>
        <p:spPr>
          <a:xfrm>
            <a:off x="6599766" y="4400204"/>
            <a:ext cx="128100" cy="1281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3" name="Google Shape;1153;p20"/>
          <p:cNvSpPr txBox="1"/>
          <p:nvPr/>
        </p:nvSpPr>
        <p:spPr>
          <a:xfrm>
            <a:off x="6788750" y="4366925"/>
            <a:ext cx="24591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Superconductor (dead metal)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4" name="Google Shape;1154;p20"/>
          <p:cNvSpPr/>
          <p:nvPr/>
        </p:nvSpPr>
        <p:spPr>
          <a:xfrm>
            <a:off x="6599766" y="4568105"/>
            <a:ext cx="128100" cy="128100"/>
          </a:xfrm>
          <a:prstGeom prst="rect">
            <a:avLst/>
          </a:prstGeom>
          <a:solidFill>
            <a:srgbClr val="B45F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5" name="Google Shape;1155;p20"/>
          <p:cNvSpPr txBox="1"/>
          <p:nvPr/>
        </p:nvSpPr>
        <p:spPr>
          <a:xfrm>
            <a:off x="6788750" y="4568100"/>
            <a:ext cx="1784400" cy="12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Helvetica Neue"/>
                <a:ea typeface="Helvetica Neue"/>
                <a:cs typeface="Helvetica Neue"/>
                <a:sym typeface="Helvetica Neue"/>
              </a:rPr>
              <a:t>Thermal mounts</a:t>
            </a:r>
            <a:endParaRPr sz="125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6" name="Google Shape;1156;p20"/>
          <p:cNvSpPr txBox="1"/>
          <p:nvPr/>
        </p:nvSpPr>
        <p:spPr>
          <a:xfrm>
            <a:off x="311700" y="1017725"/>
            <a:ext cx="8709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Both the low efficiency and position dependence in phonon collection are symptomatic of some phonon loss mechanism(s).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57" name="Google Shape;1157;p20"/>
          <p:cNvPicPr preferRelativeResize="0"/>
          <p:nvPr/>
        </p:nvPicPr>
        <p:blipFill rotWithShape="1">
          <a:blip r:embed="rId4">
            <a:alphaModFix/>
          </a:blip>
          <a:srcRect b="15651" l="13817" r="15651" t="13817"/>
          <a:stretch/>
        </p:blipFill>
        <p:spPr>
          <a:xfrm>
            <a:off x="440264" y="1681513"/>
            <a:ext cx="2092993" cy="162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8" name="Google Shape;115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111" y="1714713"/>
            <a:ext cx="1131613" cy="13947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59" name="Google Shape;1159;p20"/>
          <p:cNvCxnSpPr/>
          <p:nvPr/>
        </p:nvCxnSpPr>
        <p:spPr>
          <a:xfrm>
            <a:off x="6546066" y="3311125"/>
            <a:ext cx="249900" cy="0"/>
          </a:xfrm>
          <a:prstGeom prst="straightConnector1">
            <a:avLst/>
          </a:prstGeom>
          <a:noFill/>
          <a:ln cap="flat" cmpd="sng" w="19050">
            <a:solidFill>
              <a:srgbClr val="674EA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60" name="Google Shape;1160;p20"/>
          <p:cNvSpPr/>
          <p:nvPr/>
        </p:nvSpPr>
        <p:spPr>
          <a:xfrm>
            <a:off x="224600" y="4523575"/>
            <a:ext cx="6251700" cy="3936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61" name="Google Shape;1161;p20"/>
          <p:cNvSpPr/>
          <p:nvPr/>
        </p:nvSpPr>
        <p:spPr>
          <a:xfrm>
            <a:off x="6550250" y="4211424"/>
            <a:ext cx="2406600" cy="189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62" name="Google Shape;1162;p20"/>
          <p:cNvSpPr/>
          <p:nvPr/>
        </p:nvSpPr>
        <p:spPr>
          <a:xfrm>
            <a:off x="5856136" y="2732864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63" name="Google Shape;1163;p20"/>
          <p:cNvSpPr/>
          <p:nvPr/>
        </p:nvSpPr>
        <p:spPr>
          <a:xfrm>
            <a:off x="5856353" y="27667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4" name="Google Shape;1164;p20"/>
          <p:cNvSpPr/>
          <p:nvPr/>
        </p:nvSpPr>
        <p:spPr>
          <a:xfrm flipH="1" rot="10800000">
            <a:off x="6040688" y="276650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5" name="Google Shape;1165;p20"/>
          <p:cNvSpPr/>
          <p:nvPr/>
        </p:nvSpPr>
        <p:spPr>
          <a:xfrm>
            <a:off x="5369086" y="2638889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66" name="Google Shape;1166;p20"/>
          <p:cNvSpPr/>
          <p:nvPr/>
        </p:nvSpPr>
        <p:spPr>
          <a:xfrm>
            <a:off x="5369303" y="2672751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7" name="Google Shape;1167;p20"/>
          <p:cNvSpPr/>
          <p:nvPr/>
        </p:nvSpPr>
        <p:spPr>
          <a:xfrm flipH="1" rot="10800000">
            <a:off x="5553638" y="2672526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8" name="Google Shape;1168;p20"/>
          <p:cNvSpPr/>
          <p:nvPr/>
        </p:nvSpPr>
        <p:spPr>
          <a:xfrm>
            <a:off x="7343736" y="2640220"/>
            <a:ext cx="369103" cy="67142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10700" lIns="10700" spcFirstLastPara="1" rIns="10700" wrap="square" tIns="10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69" name="Google Shape;1169;p20"/>
          <p:cNvSpPr/>
          <p:nvPr/>
        </p:nvSpPr>
        <p:spPr>
          <a:xfrm>
            <a:off x="7343953" y="2674082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0" name="Google Shape;1170;p20"/>
          <p:cNvSpPr/>
          <p:nvPr/>
        </p:nvSpPr>
        <p:spPr>
          <a:xfrm flipH="1" rot="10800000">
            <a:off x="7528288" y="2673857"/>
            <a:ext cx="185099" cy="79210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1" name="Google Shape;1171;p20"/>
          <p:cNvSpPr txBox="1"/>
          <p:nvPr/>
        </p:nvSpPr>
        <p:spPr>
          <a:xfrm>
            <a:off x="1019575" y="3109625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front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1172" name="Google Shape;1172;p20"/>
          <p:cNvSpPr txBox="1"/>
          <p:nvPr/>
        </p:nvSpPr>
        <p:spPr>
          <a:xfrm>
            <a:off x="2945122" y="3109613"/>
            <a:ext cx="1131600" cy="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back</a:t>
            </a:r>
            <a:endParaRPr>
              <a:solidFill>
                <a:schemeClr val="dk2"/>
              </a:solidFill>
              <a:latin typeface="Roboto Mono Light"/>
              <a:ea typeface="Roboto Mono Light"/>
              <a:cs typeface="Roboto Mono Light"/>
              <a:sym typeface="Roboto Mono Light"/>
            </a:endParaRPr>
          </a:p>
        </p:txBody>
      </p:sp>
      <p:sp>
        <p:nvSpPr>
          <p:cNvPr id="1173" name="Google Shape;1173;p20"/>
          <p:cNvSpPr/>
          <p:nvPr/>
        </p:nvSpPr>
        <p:spPr>
          <a:xfrm>
            <a:off x="5372199" y="2460980"/>
            <a:ext cx="2338057" cy="425310"/>
          </a:xfrm>
          <a:prstGeom prst="flowChartDecision">
            <a:avLst/>
          </a:prstGeom>
          <a:solidFill>
            <a:srgbClr val="D9D9D9"/>
          </a:solidFill>
          <a:ln cap="flat" cmpd="sng" w="127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74" name="Google Shape;1174;p20"/>
          <p:cNvSpPr/>
          <p:nvPr/>
        </p:nvSpPr>
        <p:spPr>
          <a:xfrm>
            <a:off x="5373572" y="2385305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5" name="Google Shape;1175;p20"/>
          <p:cNvSpPr/>
          <p:nvPr/>
        </p:nvSpPr>
        <p:spPr>
          <a:xfrm>
            <a:off x="5372199" y="2170812"/>
            <a:ext cx="2338057" cy="425310"/>
          </a:xfrm>
          <a:prstGeom prst="flowChartDecision">
            <a:avLst/>
          </a:prstGeom>
          <a:solidFill>
            <a:srgbClr val="EFEFEF"/>
          </a:solidFill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176" name="Google Shape;1176;p20"/>
          <p:cNvCxnSpPr/>
          <p:nvPr/>
        </p:nvCxnSpPr>
        <p:spPr>
          <a:xfrm flipH="1" rot="10800000">
            <a:off x="6024153" y="2293052"/>
            <a:ext cx="1120800" cy="18900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7" name="Google Shape;1177;p20"/>
          <p:cNvSpPr/>
          <p:nvPr/>
        </p:nvSpPr>
        <p:spPr>
          <a:xfrm>
            <a:off x="5854185" y="2441149"/>
            <a:ext cx="405913" cy="108362"/>
          </a:xfrm>
          <a:custGeom>
            <a:rect b="b" l="l" r="r" t="t"/>
            <a:pathLst>
              <a:path extrusionOk="0" h="5754" w="19905">
                <a:moveTo>
                  <a:pt x="0" y="1866"/>
                </a:moveTo>
                <a:lnTo>
                  <a:pt x="19905" y="0"/>
                </a:lnTo>
                <a:lnTo>
                  <a:pt x="19905" y="5754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8" name="Google Shape;1178;p20"/>
          <p:cNvSpPr/>
          <p:nvPr/>
        </p:nvSpPr>
        <p:spPr>
          <a:xfrm>
            <a:off x="6937981" y="2247147"/>
            <a:ext cx="447491" cy="80832"/>
          </a:xfrm>
          <a:custGeom>
            <a:rect b="b" l="l" r="r" t="t"/>
            <a:pathLst>
              <a:path extrusionOk="0" h="4354" w="24104">
                <a:moveTo>
                  <a:pt x="1089" y="0"/>
                </a:moveTo>
                <a:lnTo>
                  <a:pt x="0" y="4354"/>
                </a:lnTo>
                <a:lnTo>
                  <a:pt x="24104" y="4199"/>
                </a:lnTo>
                <a:close/>
              </a:path>
            </a:pathLst>
          </a:custGeom>
          <a:solidFill>
            <a:schemeClr val="dk2"/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9" name="Google Shape;1179;p20"/>
          <p:cNvSpPr/>
          <p:nvPr/>
        </p:nvSpPr>
        <p:spPr>
          <a:xfrm>
            <a:off x="6448963" y="2383250"/>
            <a:ext cx="369100" cy="57675"/>
          </a:xfrm>
          <a:prstGeom prst="flowChartDecision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7925" lIns="67925" spcFirstLastPara="1" rIns="67925" wrap="square" tIns="67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39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80" name="Google Shape;1180;p20"/>
          <p:cNvSpPr/>
          <p:nvPr/>
        </p:nvSpPr>
        <p:spPr>
          <a:xfrm flipH="1" rot="10800000">
            <a:off x="6541227" y="2384170"/>
            <a:ext cx="1171823" cy="501459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127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81" name="Google Shape;1181;p20"/>
          <p:cNvSpPr/>
          <p:nvPr/>
        </p:nvSpPr>
        <p:spPr>
          <a:xfrm>
            <a:off x="443025" y="3476475"/>
            <a:ext cx="3320100" cy="4254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82" name="Google Shape;1182;p20"/>
          <p:cNvSpPr/>
          <p:nvPr/>
        </p:nvSpPr>
        <p:spPr>
          <a:xfrm>
            <a:off x="6599775" y="4396276"/>
            <a:ext cx="2406600" cy="3648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83" name="Google Shape;1183;p20"/>
          <p:cNvSpPr/>
          <p:nvPr/>
        </p:nvSpPr>
        <p:spPr>
          <a:xfrm>
            <a:off x="3926675" y="3469751"/>
            <a:ext cx="2001000" cy="4254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184" name="Google Shape;1184;p20"/>
          <p:cNvCxnSpPr/>
          <p:nvPr/>
        </p:nvCxnSpPr>
        <p:spPr>
          <a:xfrm rot="10800000">
            <a:off x="7722625" y="2508775"/>
            <a:ext cx="32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185" name="Google Shape;1185;p20"/>
          <p:cNvGrpSpPr/>
          <p:nvPr/>
        </p:nvGrpSpPr>
        <p:grpSpPr>
          <a:xfrm>
            <a:off x="232103" y="3677600"/>
            <a:ext cx="6236713" cy="1116675"/>
            <a:chOff x="232103" y="3677600"/>
            <a:chExt cx="6236713" cy="1116675"/>
          </a:xfrm>
        </p:grpSpPr>
        <p:sp>
          <p:nvSpPr>
            <p:cNvPr id="1186" name="Google Shape;1186;p20"/>
            <p:cNvSpPr/>
            <p:nvPr/>
          </p:nvSpPr>
          <p:spPr>
            <a:xfrm>
              <a:off x="3359303" y="4020637"/>
              <a:ext cx="386100" cy="386100"/>
            </a:xfrm>
            <a:prstGeom prst="ellipse">
              <a:avLst/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20"/>
            <p:cNvSpPr/>
            <p:nvPr/>
          </p:nvSpPr>
          <p:spPr>
            <a:xfrm>
              <a:off x="3451953" y="4113287"/>
              <a:ext cx="200700" cy="200700"/>
            </a:xfrm>
            <a:prstGeom prst="ellipse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20"/>
            <p:cNvSpPr/>
            <p:nvPr/>
          </p:nvSpPr>
          <p:spPr>
            <a:xfrm>
              <a:off x="3506703" y="4168037"/>
              <a:ext cx="91200" cy="9120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189" name="Google Shape;1189;p20"/>
            <p:cNvCxnSpPr>
              <a:stCxn id="1186" idx="5"/>
            </p:cNvCxnSpPr>
            <p:nvPr/>
          </p:nvCxnSpPr>
          <p:spPr>
            <a:xfrm>
              <a:off x="3688860" y="4350194"/>
              <a:ext cx="627000" cy="1830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190" name="Google Shape;1190;p20"/>
            <p:cNvCxnSpPr/>
            <p:nvPr/>
          </p:nvCxnSpPr>
          <p:spPr>
            <a:xfrm rot="10800000">
              <a:off x="4082870" y="3677600"/>
              <a:ext cx="239700" cy="8493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191" name="Google Shape;1191;p20"/>
            <p:cNvCxnSpPr>
              <a:stCxn id="1186" idx="2"/>
            </p:cNvCxnSpPr>
            <p:nvPr/>
          </p:nvCxnSpPr>
          <p:spPr>
            <a:xfrm flipH="1">
              <a:off x="232103" y="4213687"/>
              <a:ext cx="3127200" cy="398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192" name="Google Shape;1192;p20"/>
            <p:cNvCxnSpPr>
              <a:stCxn id="1186" idx="1"/>
            </p:cNvCxnSpPr>
            <p:nvPr/>
          </p:nvCxnSpPr>
          <p:spPr>
            <a:xfrm rot="10800000">
              <a:off x="3021346" y="3867480"/>
              <a:ext cx="394500" cy="2097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193" name="Google Shape;1193;p20"/>
            <p:cNvCxnSpPr>
              <a:stCxn id="1186" idx="2"/>
            </p:cNvCxnSpPr>
            <p:nvPr/>
          </p:nvCxnSpPr>
          <p:spPr>
            <a:xfrm flipH="1">
              <a:off x="2519603" y="4213687"/>
              <a:ext cx="839700" cy="3195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194" name="Google Shape;1194;p20"/>
            <p:cNvCxnSpPr>
              <a:stCxn id="1186" idx="6"/>
            </p:cNvCxnSpPr>
            <p:nvPr/>
          </p:nvCxnSpPr>
          <p:spPr>
            <a:xfrm flipH="1" rot="10800000">
              <a:off x="3745403" y="3902587"/>
              <a:ext cx="22101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195" name="Google Shape;1195;p20"/>
            <p:cNvCxnSpPr/>
            <p:nvPr/>
          </p:nvCxnSpPr>
          <p:spPr>
            <a:xfrm>
              <a:off x="5955516" y="3902575"/>
              <a:ext cx="513300" cy="311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196" name="Google Shape;1196;p20"/>
            <p:cNvCxnSpPr>
              <a:stCxn id="1186" idx="2"/>
            </p:cNvCxnSpPr>
            <p:nvPr/>
          </p:nvCxnSpPr>
          <p:spPr>
            <a:xfrm rot="10800000">
              <a:off x="232103" y="4213687"/>
              <a:ext cx="31272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197" name="Google Shape;1197;p20"/>
            <p:cNvCxnSpPr/>
            <p:nvPr/>
          </p:nvCxnSpPr>
          <p:spPr>
            <a:xfrm flipH="1" rot="10800000">
              <a:off x="232116" y="3818575"/>
              <a:ext cx="776400" cy="3951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198" name="Google Shape;1198;p20"/>
            <p:cNvCxnSpPr/>
            <p:nvPr/>
          </p:nvCxnSpPr>
          <p:spPr>
            <a:xfrm flipH="1" rot="10800000">
              <a:off x="2354416" y="4209275"/>
              <a:ext cx="11979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99" name="Google Shape;1199;p20"/>
            <p:cNvCxnSpPr/>
            <p:nvPr/>
          </p:nvCxnSpPr>
          <p:spPr>
            <a:xfrm>
              <a:off x="3552303" y="4209231"/>
              <a:ext cx="1837800" cy="585000"/>
            </a:xfrm>
            <a:prstGeom prst="straightConnector1">
              <a:avLst/>
            </a:prstGeom>
            <a:noFill/>
            <a:ln cap="flat" cmpd="sng" w="19050">
              <a:solidFill>
                <a:srgbClr val="674EA7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200" name="Google Shape;1200;p20"/>
          <p:cNvSpPr/>
          <p:nvPr/>
        </p:nvSpPr>
        <p:spPr>
          <a:xfrm>
            <a:off x="2414425" y="4375721"/>
            <a:ext cx="405900" cy="4059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01" name="Google Shape;1201;p20"/>
          <p:cNvSpPr/>
          <p:nvPr/>
        </p:nvSpPr>
        <p:spPr>
          <a:xfrm>
            <a:off x="6473750" y="3405675"/>
            <a:ext cx="2406600" cy="5016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02" name="Google Shape;1202;p20"/>
          <p:cNvSpPr txBox="1"/>
          <p:nvPr/>
        </p:nvSpPr>
        <p:spPr>
          <a:xfrm>
            <a:off x="7994180" y="2361612"/>
            <a:ext cx="1083300" cy="290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0175" lIns="70175" spcFirstLastPara="1" rIns="70175" wrap="square" tIns="70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polished faces</a:t>
            </a:r>
            <a:endParaRPr sz="1074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03" name="Google Shape;1203;p20"/>
          <p:cNvSpPr/>
          <p:nvPr/>
        </p:nvSpPr>
        <p:spPr>
          <a:xfrm>
            <a:off x="1373950" y="2174725"/>
            <a:ext cx="446700" cy="5184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04" name="Google Shape;1204;p20"/>
          <p:cNvSpPr/>
          <p:nvPr/>
        </p:nvSpPr>
        <p:spPr>
          <a:xfrm>
            <a:off x="3287563" y="2184700"/>
            <a:ext cx="446700" cy="5184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8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Spatial Phonon Responsivity Measurements</a:t>
            </a:r>
            <a:endParaRPr sz="2200"/>
          </a:p>
        </p:txBody>
      </p:sp>
      <p:sp>
        <p:nvSpPr>
          <p:cNvPr id="1210" name="Google Shape;121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11" name="Google Shape;1211;p21"/>
          <p:cNvSpPr txBox="1"/>
          <p:nvPr>
            <p:ph idx="1" type="body"/>
          </p:nvPr>
        </p:nvSpPr>
        <p:spPr>
          <a:xfrm>
            <a:off x="1803400" y="1309188"/>
            <a:ext cx="4688400" cy="24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Roboto"/>
                <a:ea typeface="Roboto"/>
                <a:cs typeface="Roboto"/>
                <a:sym typeface="Roboto"/>
              </a:rPr>
              <a:t>Experimental setup:</a:t>
            </a:r>
            <a:endParaRPr b="1" sz="1400"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Sweep position of the incident beam over the backside of KIPM chip </a:t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Pulsed measurement: 10 μs square wave pulses</a:t>
            </a:r>
            <a:br>
              <a:rPr lang="en" sz="1400"/>
            </a:br>
            <a:r>
              <a:rPr lang="en" sz="1400"/>
              <a:t>→ measures athermal phonon collection</a:t>
            </a:r>
            <a:endParaRPr sz="1400"/>
          </a:p>
        </p:txBody>
      </p:sp>
      <p:pic>
        <p:nvPicPr>
          <p:cNvPr id="1212" name="Google Shape;12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3275" y="1422275"/>
            <a:ext cx="2021575" cy="2618467"/>
          </a:xfrm>
          <a:prstGeom prst="rect">
            <a:avLst/>
          </a:prstGeom>
          <a:noFill/>
          <a:ln>
            <a:noFill/>
          </a:ln>
        </p:spPr>
      </p:pic>
      <p:sp>
        <p:nvSpPr>
          <p:cNvPr id="1213" name="Google Shape;1213;p21"/>
          <p:cNvSpPr txBox="1"/>
          <p:nvPr/>
        </p:nvSpPr>
        <p:spPr>
          <a:xfrm>
            <a:off x="311700" y="1017725"/>
            <a:ext cx="8709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Measuring amplitude response over position helps us diagnose mechanisms of phonon loss.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14" name="Google Shape;1214;p21"/>
          <p:cNvPicPr preferRelativeResize="0"/>
          <p:nvPr/>
        </p:nvPicPr>
        <p:blipFill rotWithShape="1">
          <a:blip r:embed="rId4">
            <a:alphaModFix/>
          </a:blip>
          <a:srcRect b="15651" l="13817" r="15651" t="13817"/>
          <a:stretch/>
        </p:blipFill>
        <p:spPr>
          <a:xfrm>
            <a:off x="1779464" y="2597425"/>
            <a:ext cx="2092993" cy="162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5" name="Google Shape;1215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91300" y="2603112"/>
            <a:ext cx="1131625" cy="139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216" name="Google Shape;1216;p21"/>
          <p:cNvSpPr/>
          <p:nvPr/>
        </p:nvSpPr>
        <p:spPr>
          <a:xfrm>
            <a:off x="2908650" y="3300588"/>
            <a:ext cx="96900" cy="339000"/>
          </a:xfrm>
          <a:prstGeom prst="rect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17" name="Google Shape;1217;p21"/>
          <p:cNvSpPr/>
          <p:nvPr/>
        </p:nvSpPr>
        <p:spPr>
          <a:xfrm>
            <a:off x="2916725" y="3308663"/>
            <a:ext cx="266400" cy="78300"/>
          </a:xfrm>
          <a:prstGeom prst="rect">
            <a:avLst/>
          </a:prstGeom>
          <a:noFill/>
          <a:ln cap="flat" cmpd="sng" w="1905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18" name="Google Shape;1218;p21"/>
          <p:cNvSpPr/>
          <p:nvPr/>
        </p:nvSpPr>
        <p:spPr>
          <a:xfrm>
            <a:off x="5576795" y="3280294"/>
            <a:ext cx="281082" cy="51130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19" name="Google Shape;1219;p21"/>
          <p:cNvSpPr/>
          <p:nvPr/>
        </p:nvSpPr>
        <p:spPr>
          <a:xfrm>
            <a:off x="5576961" y="3306080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0" name="Google Shape;1220;p21"/>
          <p:cNvSpPr/>
          <p:nvPr/>
        </p:nvSpPr>
        <p:spPr>
          <a:xfrm flipH="1" rot="10800000">
            <a:off x="5717336" y="3305925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1" name="Google Shape;1221;p21"/>
          <p:cNvSpPr/>
          <p:nvPr/>
        </p:nvSpPr>
        <p:spPr>
          <a:xfrm>
            <a:off x="5957827" y="3346336"/>
            <a:ext cx="281082" cy="51130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22" name="Google Shape;1222;p21"/>
          <p:cNvSpPr/>
          <p:nvPr/>
        </p:nvSpPr>
        <p:spPr>
          <a:xfrm>
            <a:off x="5957992" y="3372122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3" name="Google Shape;1223;p21"/>
          <p:cNvSpPr/>
          <p:nvPr/>
        </p:nvSpPr>
        <p:spPr>
          <a:xfrm flipH="1" rot="10800000">
            <a:off x="6098367" y="3371968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4" name="Google Shape;1224;p21"/>
          <p:cNvSpPr/>
          <p:nvPr/>
        </p:nvSpPr>
        <p:spPr>
          <a:xfrm>
            <a:off x="5584387" y="3554747"/>
            <a:ext cx="281082" cy="51130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25" name="Google Shape;1225;p21"/>
          <p:cNvSpPr/>
          <p:nvPr/>
        </p:nvSpPr>
        <p:spPr>
          <a:xfrm>
            <a:off x="5584552" y="3580533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6" name="Google Shape;1226;p21"/>
          <p:cNvSpPr/>
          <p:nvPr/>
        </p:nvSpPr>
        <p:spPr>
          <a:xfrm flipH="1" rot="10800000">
            <a:off x="5724928" y="3580379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7" name="Google Shape;1227;p21"/>
          <p:cNvSpPr/>
          <p:nvPr/>
        </p:nvSpPr>
        <p:spPr>
          <a:xfrm>
            <a:off x="5203404" y="3486844"/>
            <a:ext cx="281082" cy="51130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28" name="Google Shape;1228;p21"/>
          <p:cNvSpPr/>
          <p:nvPr/>
        </p:nvSpPr>
        <p:spPr>
          <a:xfrm>
            <a:off x="5203569" y="3512630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9" name="Google Shape;1229;p21"/>
          <p:cNvSpPr/>
          <p:nvPr/>
        </p:nvSpPr>
        <p:spPr>
          <a:xfrm flipH="1" rot="10800000">
            <a:off x="5343945" y="3512476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0" name="Google Shape;1230;p21"/>
          <p:cNvSpPr/>
          <p:nvPr/>
        </p:nvSpPr>
        <p:spPr>
          <a:xfrm>
            <a:off x="4832502" y="3415281"/>
            <a:ext cx="281082" cy="51130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31" name="Google Shape;1231;p21"/>
          <p:cNvSpPr/>
          <p:nvPr/>
        </p:nvSpPr>
        <p:spPr>
          <a:xfrm>
            <a:off x="4832667" y="3441067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2" name="Google Shape;1232;p21"/>
          <p:cNvSpPr/>
          <p:nvPr/>
        </p:nvSpPr>
        <p:spPr>
          <a:xfrm flipH="1" rot="10800000">
            <a:off x="4973043" y="3440913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3" name="Google Shape;1233;p21"/>
          <p:cNvSpPr/>
          <p:nvPr/>
        </p:nvSpPr>
        <p:spPr>
          <a:xfrm>
            <a:off x="6336253" y="3416295"/>
            <a:ext cx="281082" cy="51130"/>
          </a:xfrm>
          <a:prstGeom prst="flowChartDecision">
            <a:avLst/>
          </a:prstGeom>
          <a:noFill/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8150" lIns="8150" spcFirstLastPara="1" rIns="8150" wrap="square" tIns="8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4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34" name="Google Shape;1234;p21"/>
          <p:cNvSpPr/>
          <p:nvPr/>
        </p:nvSpPr>
        <p:spPr>
          <a:xfrm>
            <a:off x="6336418" y="3442081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5" name="Google Shape;1235;p21"/>
          <p:cNvSpPr/>
          <p:nvPr/>
        </p:nvSpPr>
        <p:spPr>
          <a:xfrm flipH="1" rot="10800000">
            <a:off x="6476794" y="3441926"/>
            <a:ext cx="140915" cy="60302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noFill/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6" name="Google Shape;1236;p21"/>
          <p:cNvSpPr/>
          <p:nvPr/>
        </p:nvSpPr>
        <p:spPr>
          <a:xfrm>
            <a:off x="4834872" y="3279801"/>
            <a:ext cx="1780496" cy="323878"/>
          </a:xfrm>
          <a:prstGeom prst="flowChartDecision">
            <a:avLst/>
          </a:prstGeom>
          <a:solidFill>
            <a:srgbClr val="FFFFFF">
              <a:alpha val="80000"/>
            </a:srgbClr>
          </a:solidFill>
          <a:ln cap="flat" cmpd="sng" w="967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51725" lIns="51725" spcFirstLastPara="1" rIns="51725" wrap="square" tIns="51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91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37" name="Google Shape;1237;p21"/>
          <p:cNvSpPr/>
          <p:nvPr/>
        </p:nvSpPr>
        <p:spPr>
          <a:xfrm>
            <a:off x="4834872" y="3058835"/>
            <a:ext cx="1780496" cy="323878"/>
          </a:xfrm>
          <a:prstGeom prst="flowChartDecision">
            <a:avLst/>
          </a:prstGeom>
          <a:solidFill>
            <a:srgbClr val="FFFFFF">
              <a:alpha val="80000"/>
            </a:srgbClr>
          </a:solidFill>
          <a:ln cap="flat" cmpd="sng" w="96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1725" lIns="51725" spcFirstLastPara="1" rIns="51725" wrap="square" tIns="51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91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38" name="Google Shape;1238;p21"/>
          <p:cNvSpPr/>
          <p:nvPr/>
        </p:nvSpPr>
        <p:spPr>
          <a:xfrm>
            <a:off x="4835919" y="3222174"/>
            <a:ext cx="892359" cy="381868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239" name="Google Shape;1239;p21"/>
          <p:cNvCxnSpPr/>
          <p:nvPr/>
        </p:nvCxnSpPr>
        <p:spPr>
          <a:xfrm flipH="1" rot="10800000">
            <a:off x="5331354" y="3151848"/>
            <a:ext cx="853500" cy="144000"/>
          </a:xfrm>
          <a:prstGeom prst="straightConnector1">
            <a:avLst/>
          </a:prstGeom>
          <a:noFill/>
          <a:ln cap="flat" cmpd="sng" w="9675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0" name="Google Shape;1240;p21"/>
          <p:cNvSpPr/>
          <p:nvPr/>
        </p:nvSpPr>
        <p:spPr>
          <a:xfrm>
            <a:off x="5201918" y="3264700"/>
            <a:ext cx="309125" cy="82512"/>
          </a:xfrm>
          <a:custGeom>
            <a:rect b="b" l="l" r="r" t="t"/>
            <a:pathLst>
              <a:path extrusionOk="0" h="5754" w="19905">
                <a:moveTo>
                  <a:pt x="0" y="1866"/>
                </a:moveTo>
                <a:lnTo>
                  <a:pt x="19905" y="0"/>
                </a:lnTo>
                <a:lnTo>
                  <a:pt x="19905" y="5754"/>
                </a:lnTo>
                <a:close/>
              </a:path>
            </a:pathLst>
          </a:custGeom>
          <a:solidFill>
            <a:srgbClr val="1155CC"/>
          </a:solidFill>
          <a:ln cap="flat" cmpd="sng" w="9675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1" name="Google Shape;1241;p21"/>
          <p:cNvSpPr/>
          <p:nvPr/>
        </p:nvSpPr>
        <p:spPr>
          <a:xfrm>
            <a:off x="6000919" y="3115946"/>
            <a:ext cx="340770" cy="61555"/>
          </a:xfrm>
          <a:custGeom>
            <a:rect b="b" l="l" r="r" t="t"/>
            <a:pathLst>
              <a:path extrusionOk="0" h="4354" w="24104">
                <a:moveTo>
                  <a:pt x="1089" y="0"/>
                </a:moveTo>
                <a:lnTo>
                  <a:pt x="0" y="4354"/>
                </a:lnTo>
                <a:lnTo>
                  <a:pt x="24104" y="4199"/>
                </a:lnTo>
                <a:close/>
              </a:path>
            </a:pathLst>
          </a:custGeom>
          <a:solidFill>
            <a:srgbClr val="1155CC"/>
          </a:solidFill>
          <a:ln cap="flat" cmpd="sng" w="9675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2" name="Google Shape;1242;p21"/>
          <p:cNvSpPr/>
          <p:nvPr/>
        </p:nvSpPr>
        <p:spPr>
          <a:xfrm>
            <a:off x="5654858" y="3220609"/>
            <a:ext cx="281080" cy="43920"/>
          </a:xfrm>
          <a:prstGeom prst="flowChartDecision">
            <a:avLst/>
          </a:prstGeom>
          <a:noFill/>
          <a:ln cap="flat" cmpd="sng" w="967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1725" lIns="51725" spcFirstLastPara="1" rIns="51725" wrap="square" tIns="51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91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43" name="Google Shape;1243;p21"/>
          <p:cNvSpPr/>
          <p:nvPr/>
        </p:nvSpPr>
        <p:spPr>
          <a:xfrm flipH="1" rot="10800000">
            <a:off x="5725120" y="3221308"/>
            <a:ext cx="892359" cy="381868"/>
          </a:xfrm>
          <a:custGeom>
            <a:rect b="b" l="l" r="r" t="t"/>
            <a:pathLst>
              <a:path extrusionOk="0" h="27011" w="63120">
                <a:moveTo>
                  <a:pt x="0" y="0"/>
                </a:moveTo>
                <a:lnTo>
                  <a:pt x="0" y="15496"/>
                </a:lnTo>
                <a:lnTo>
                  <a:pt x="63120" y="27011"/>
                </a:lnTo>
                <a:lnTo>
                  <a:pt x="63120" y="1137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cap="flat" cmpd="sng" w="96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244" name="Google Shape;1244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7701" y="1411325"/>
            <a:ext cx="2021581" cy="186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5" name="Google Shape;1245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34645" y="3272372"/>
            <a:ext cx="1785250" cy="178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6" name="Google Shape;1246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825" y="4292673"/>
            <a:ext cx="2682730" cy="65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7" name="Google Shape;1247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6691" y="4029774"/>
            <a:ext cx="2663218" cy="27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8" name="Google Shape;1248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916725" y="4303074"/>
            <a:ext cx="2373399" cy="641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9" name="Google Shape;1249;p2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921913" y="4029771"/>
            <a:ext cx="1171826" cy="261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