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64" r:id="rId25"/>
    <p:sldId id="293" r:id="rId26"/>
    <p:sldId id="296" r:id="rId27"/>
    <p:sldId id="294" r:id="rId28"/>
    <p:sldId id="29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AA84"/>
    <a:srgbClr val="000000"/>
    <a:srgbClr val="E9CF00"/>
    <a:srgbClr val="D2449D"/>
    <a:srgbClr val="FFB09D"/>
    <a:srgbClr val="E0A700"/>
    <a:srgbClr val="34CCFF"/>
    <a:srgbClr val="E1B84D"/>
    <a:srgbClr val="D86ECC"/>
    <a:srgbClr val="FDAE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/>
    <p:restoredTop sz="94659"/>
  </p:normalViewPr>
  <p:slideViewPr>
    <p:cSldViewPr snapToGrid="0">
      <p:cViewPr varScale="1">
        <p:scale>
          <a:sx n="87" d="100"/>
          <a:sy n="87" d="100"/>
        </p:scale>
        <p:origin x="10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85A80-D016-1E40-96F5-34436083DCE9}" type="datetimeFigureOut">
              <a:rPr lang="en-US" smtClean="0"/>
              <a:t>10/7/25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BB0A7-9E93-8846-8C22-3B256FDC6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4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42D7B-E346-B24E-2894-DF587AB1F9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8C51F4-941E-A9BF-8620-1EB5CAC622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DC046-0219-788E-3070-7A5CEE025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94E7F-9128-823B-0885-C034260CD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66AF3-8DE6-DFFB-47A5-701FECD58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08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9789-81D0-601E-4F46-78C8B2AC5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2E6E54-5686-23E2-5510-65EF91F23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3DB62-F43C-EABD-75DF-0DAF88D33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D2F6B-1F57-5DC3-B67D-522656B2F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24A0D-298A-A6B0-9ABA-A9850EA50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3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BC2D53-3BC8-A40A-1AE2-7753DF4424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E13787-55F7-40E7-3A2B-21BD3AB6D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EE072-25C2-7727-5C6D-3AE14CCA3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4E414-96F7-50DC-A63C-E186AA617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4CE37-942E-44A8-00DF-AA5EFA20B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38C83-8E4B-E2F1-6B29-1B8FC966D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56D04-D961-9B03-9058-5B8E27AFF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B73A7-F982-54C5-1ECC-D39B1B397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CB768-C607-E29F-8833-1A23866BC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56354-6D6B-DE1B-A4BB-BFE955862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5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59E2C-B163-40DC-97F8-B6D6D5F64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23AE8-B838-9345-E9D9-14578DE23A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57C1E-EF60-2A98-8A93-60E5516D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41276-A91C-91A4-D0C4-5C4FA7312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B9A10-42F2-EF9B-5B62-EA85BB3C3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11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6D475-7883-70EE-7B8A-40777AD48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7364F-F411-F197-C694-AA53133A9D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60FFD2-4C04-EE36-873C-FF06865CFF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CCF340-6F92-1890-CA46-87763D58A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44084F-27E3-CA2A-3A18-8D7EDE6D3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312F54-B1AC-BA10-98DC-81E8C6518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0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D2C33-1DA0-881D-D54D-632C26C82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6C2108-64B3-D0F5-28CD-5B5A232B33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5331F0-3370-2644-119F-576FD8D432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7292A4-3237-2876-5544-FC0F302DD0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3773EE-458D-B173-B385-87E8291460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665FEB-F77D-87A3-5B54-B46CA17EA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6FBAA5-244A-1486-8753-C37C93C2B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0953CD-EF74-E4FA-D5B2-3A70EC4ED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479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C2C09-2FDD-7589-376D-7194B6BC8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BC6164-963B-96A6-5B92-7DD9B931E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31115E-F27D-0D71-F6EB-C19C4B9B0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87298-6782-04B4-B9E4-8CFB9A50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5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1D601C-049A-D6C1-FDF8-A0DE977F6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A2B33C-8F8B-7CC9-A1E2-F4734F5AE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5B08E5-DD3A-6F8F-7FD2-E7ADC9661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77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00275-8426-9D15-D6E7-E7B02070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4A6F8-3A0B-DE05-B831-AF2DD1950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3A8946-1C1B-EC77-E0F4-19E1E69241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FAC835-A2B5-056A-FEA2-58526CF51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C1D441-F51B-BC08-A55A-2190E43E5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285880-3FD5-A9A0-AC01-B7FB08273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95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71520-8124-EEC9-0926-D09C82521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918C00-98F4-2E8D-D281-CDDB63B852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7EA50A-06A2-0B05-9309-EC60E9DE8E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CC3F02-8762-0495-644A-14CB4C9D6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48902B-6999-622D-B78E-6F01626EF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0AE099-9A45-6235-196B-130557A78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89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FBF72F-9796-49F9-90D6-414ECD093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D492CF-E6AA-35A5-2564-2C86C37721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6FAC5-F44A-972C-ED94-F65B887063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E607E-09EC-E3BD-BFDB-C4B27F7841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AB8A2-3F39-E301-45A7-B7D4460AC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A3CEC7-2C58-B248-B87E-48DC36CE0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33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9.pdf"/><Relationship Id="rId7" Type="http://schemas.openxmlformats.org/officeDocument/2006/relationships/image" Target="../media/image13.png"/><Relationship Id="rId2" Type="http://schemas.openxmlformats.org/officeDocument/2006/relationships/hyperlink" Target="https://www.google.com/url?sa=i&amp;url=https%3A%2F%2Fphysicsmasterclasses.org%2Fexercises%2Fhands-on-cern%2Fhoc_v21en%2Fmain_frame%2Fde_intro2.html&amp;psig=AOvVaw1htKNMcrosc1u5quajAl1F&amp;ust=1759602950304000&amp;source=images&amp;cd=vfe&amp;opi=89978449&amp;ved=0CBYQjRxqFwoTCPiD8MDWiJADFQAAAAAdAAAAABB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hyperlink" Target="https://indico.global/event/14966/contributions/132634/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0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pdf/2502.00181" TargetMode="External"/><Relationship Id="rId3" Type="http://schemas.openxmlformats.org/officeDocument/2006/relationships/image" Target="../media/image20.emf"/><Relationship Id="rId7" Type="http://schemas.openxmlformats.org/officeDocument/2006/relationships/image" Target="../media/image21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6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arxiv.org/pdf/2502.00181" TargetMode="External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.png"/><Relationship Id="rId7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663179/contributions/2722082/attachments/1522734/2379567/PandoraPFA_Green_2017_09_13_jm_v1.pdf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.png"/><Relationship Id="rId7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indico.uchicago.edu/event/479/contributions/2059/attachments/804/1272/PFlow_Penn_USMCC.pdf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uchicago.edu/event/479/contributions/2059/attachments/804/1272/PFlow_Penn_USMCC.pdf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uchicago.edu/event/479/contributions/2059/attachments/804/1272/PFlow_Penn_USMCC.pdf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cd-wiki.web.cern.ch/software/howto/maia/" TargetMode="Externa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global/event/14966/contributions/132634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global/event/14966/contributions/132634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rxiv.org/abs/2502.0018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global/event/14966/contributions/132634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72881-3B1B-3B4D-C0A4-0A037888A1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MAIA: A Detector Concept for a 10 TeV Muon Collider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FC46BA-FB49-8EB8-4EB1-367C852B0B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Rose Powers (Princeton University)</a:t>
            </a:r>
          </a:p>
          <a:p>
            <a:r>
              <a:rPr lang="en-US" dirty="0"/>
              <a:t>On behalf of the MAIA team</a:t>
            </a:r>
          </a:p>
          <a:p>
            <a:r>
              <a:rPr lang="en-US" dirty="0"/>
              <a:t>CPAD 2025 at University of Pennsylvania</a:t>
            </a:r>
          </a:p>
          <a:p>
            <a:r>
              <a:rPr lang="en-US" dirty="0"/>
              <a:t>8 October 2025</a:t>
            </a:r>
          </a:p>
        </p:txBody>
      </p:sp>
      <p:pic>
        <p:nvPicPr>
          <p:cNvPr id="6" name="Google Shape;62;p13">
            <a:extLst>
              <a:ext uri="{FF2B5EF4-FFF2-40B4-BE49-F238E27FC236}">
                <a16:creationId xmlns:a16="http://schemas.microsoft.com/office/drawing/2014/main" id="{5144D645-A42D-7925-CC5D-21EA6C72A33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r="76227"/>
          <a:stretch/>
        </p:blipFill>
        <p:spPr>
          <a:xfrm>
            <a:off x="5645322" y="5735637"/>
            <a:ext cx="901355" cy="922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logo of a company&#10;&#10;AI-generated content may be incorrect.">
            <a:extLst>
              <a:ext uri="{FF2B5EF4-FFF2-40B4-BE49-F238E27FC236}">
                <a16:creationId xmlns:a16="http://schemas.microsoft.com/office/drawing/2014/main" id="{06B98B6B-6271-9A79-9927-7DF33EABF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1346" y="0"/>
            <a:ext cx="1332478" cy="1379413"/>
          </a:xfrm>
          <a:prstGeom prst="rect">
            <a:avLst/>
          </a:prstGeom>
        </p:spPr>
      </p:pic>
      <p:pic>
        <p:nvPicPr>
          <p:cNvPr id="8" name="Google Shape;63;p13">
            <a:extLst>
              <a:ext uri="{FF2B5EF4-FFF2-40B4-BE49-F238E27FC236}">
                <a16:creationId xmlns:a16="http://schemas.microsoft.com/office/drawing/2014/main" id="{0A27B257-760C-03C2-F085-A0211EE6699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4938" b="4938"/>
          <a:stretch/>
        </p:blipFill>
        <p:spPr>
          <a:xfrm>
            <a:off x="38176" y="76854"/>
            <a:ext cx="1840875" cy="695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24D6526-AD6E-8D6F-DC3A-CBE04CE7481F}"/>
              </a:ext>
            </a:extLst>
          </p:cNvPr>
          <p:cNvCxnSpPr>
            <a:cxnSpLocks/>
          </p:cNvCxnSpPr>
          <p:nvPr/>
        </p:nvCxnSpPr>
        <p:spPr>
          <a:xfrm>
            <a:off x="2505855" y="3559332"/>
            <a:ext cx="7180289" cy="0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499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AC9E98-4B0D-7DFD-5AC6-5B39CC9B32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structure&#10;&#10;AI-generated content may be incorrect.">
            <a:extLst>
              <a:ext uri="{FF2B5EF4-FFF2-40B4-BE49-F238E27FC236}">
                <a16:creationId xmlns:a16="http://schemas.microsoft.com/office/drawing/2014/main" id="{658A60F6-8430-9AB7-373B-414A53E5C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7539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01183-BAF7-603C-AA77-C03FB01BB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13161-CC8B-5963-ACA5-2B1FCD39D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ED334-5803-BCED-B5EC-55BD5773C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068ADA-B16E-06DE-5A0B-8CA7FF79520D}"/>
              </a:ext>
            </a:extLst>
          </p:cNvPr>
          <p:cNvSpPr txBox="1"/>
          <p:nvPr/>
        </p:nvSpPr>
        <p:spPr>
          <a:xfrm>
            <a:off x="203200" y="2414210"/>
            <a:ext cx="2800422" cy="1323439"/>
          </a:xfrm>
          <a:prstGeom prst="rect">
            <a:avLst/>
          </a:prstGeom>
          <a:solidFill>
            <a:srgbClr val="D2449D"/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numCol="1" rtlCol="0">
            <a:spAutoFit/>
          </a:bodyPr>
          <a:lstStyle/>
          <a:p>
            <a:r>
              <a:rPr lang="en-US" sz="2000" b="1" dirty="0"/>
              <a:t>ECAL: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Silicon and Tungsten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5x5 mm</a:t>
            </a:r>
            <a:r>
              <a:rPr lang="en-US" sz="2000" baseline="30000" dirty="0"/>
              <a:t>2</a:t>
            </a:r>
            <a:r>
              <a:rPr lang="en-US" sz="2000" dirty="0"/>
              <a:t> cells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50 layers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39822B-F387-6939-F39D-F5711B7C5BF2}"/>
              </a:ext>
            </a:extLst>
          </p:cNvPr>
          <p:cNvSpPr txBox="1"/>
          <p:nvPr/>
        </p:nvSpPr>
        <p:spPr>
          <a:xfrm>
            <a:off x="8610600" y="1456266"/>
            <a:ext cx="2946399" cy="1323439"/>
          </a:xfrm>
          <a:prstGeom prst="rect">
            <a:avLst/>
          </a:prstGeom>
          <a:solidFill>
            <a:srgbClr val="E1B84D"/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HCAL: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Iron and scintillator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30x30 mm</a:t>
            </a:r>
            <a:r>
              <a:rPr lang="en-US" sz="2000" baseline="30000" dirty="0"/>
              <a:t>2</a:t>
            </a:r>
            <a:r>
              <a:rPr lang="en-US" sz="2000" dirty="0"/>
              <a:t> cells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75 layers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5450A41-C608-DBB4-D8AF-C75FDE76E8F8}"/>
                  </a:ext>
                </a:extLst>
              </p:cNvPr>
              <p:cNvSpPr txBox="1"/>
              <p:nvPr/>
            </p:nvSpPr>
            <p:spPr>
              <a:xfrm>
                <a:off x="2532744" y="4292945"/>
                <a:ext cx="4333911" cy="163121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accent5">
                    <a:lumMod val="50000"/>
                  </a:schemeClr>
                </a:solidFill>
              </a:ln>
            </p:spPr>
            <p:txBody>
              <a:bodyPr wrap="square" numCol="1" rtlCol="0">
                <a:spAutoFit/>
              </a:bodyPr>
              <a:lstStyle/>
              <a:p>
                <a:r>
                  <a:rPr lang="en-US" sz="2000" b="1" dirty="0"/>
                  <a:t>Trackers: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Vertex, inner, and outer trackers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Silicon pixels and strips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Granularity as fine as </a:t>
                </a:r>
                <a:r>
                  <a:rPr lang="en-US" sz="2000" b="1" dirty="0"/>
                  <a:t>25x25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2000" b="1" dirty="0"/>
                  <a:t>m</a:t>
                </a:r>
                <a:r>
                  <a:rPr lang="en-US" sz="2000" b="1" baseline="30000" dirty="0"/>
                  <a:t>2</a:t>
                </a:r>
                <a:r>
                  <a:rPr lang="en-US" sz="2000" b="1" dirty="0"/>
                  <a:t> 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30 </a:t>
                </a:r>
                <a:r>
                  <a:rPr lang="en-US" sz="2000" dirty="0" err="1"/>
                  <a:t>ps</a:t>
                </a:r>
                <a:r>
                  <a:rPr lang="en-US" sz="2000" dirty="0"/>
                  <a:t> timing resolution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5450A41-C608-DBB4-D8AF-C75FDE76E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2744" y="4292945"/>
                <a:ext cx="4333911" cy="1631216"/>
              </a:xfrm>
              <a:prstGeom prst="rect">
                <a:avLst/>
              </a:prstGeom>
              <a:blipFill>
                <a:blip r:embed="rId3"/>
                <a:stretch>
                  <a:fillRect l="-1163" t="-752" b="-3759"/>
                </a:stretch>
              </a:blipFill>
              <a:ln w="28575">
                <a:solidFill>
                  <a:schemeClr val="accent5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B7ECF06-9895-CFB1-3390-D59E550FF121}"/>
              </a:ext>
            </a:extLst>
          </p:cNvPr>
          <p:cNvSpPr txBox="1"/>
          <p:nvPr/>
        </p:nvSpPr>
        <p:spPr>
          <a:xfrm>
            <a:off x="8153400" y="2779706"/>
            <a:ext cx="3289445" cy="163121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numCol="1" rtlCol="0">
            <a:spAutoFit/>
          </a:bodyPr>
          <a:lstStyle/>
          <a:p>
            <a:r>
              <a:rPr lang="en-US" sz="2000" b="1" dirty="0"/>
              <a:t>Nozzles: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Tungsten (INERMET) and borated polyethylene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Shields detector, softens punch-through BIB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EFD887-75F0-1935-774D-F33F3B726E46}"/>
              </a:ext>
            </a:extLst>
          </p:cNvPr>
          <p:cNvSpPr txBox="1"/>
          <p:nvPr/>
        </p:nvSpPr>
        <p:spPr>
          <a:xfrm>
            <a:off x="9042400" y="407396"/>
            <a:ext cx="2800422" cy="1015663"/>
          </a:xfrm>
          <a:prstGeom prst="rect">
            <a:avLst/>
          </a:prstGeom>
          <a:solidFill>
            <a:srgbClr val="C00000"/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numCol="1" rtlCol="0">
            <a:spAutoFit/>
          </a:bodyPr>
          <a:lstStyle/>
          <a:p>
            <a:r>
              <a:rPr lang="en-US" sz="2000" b="1" dirty="0"/>
              <a:t>Muon System: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RPC (resistive plate chambers)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3C1F1B-81DC-60E8-C364-606BCC55F08A}"/>
              </a:ext>
            </a:extLst>
          </p:cNvPr>
          <p:cNvSpPr txBox="1"/>
          <p:nvPr/>
        </p:nvSpPr>
        <p:spPr>
          <a:xfrm>
            <a:off x="203201" y="3785114"/>
            <a:ext cx="2329544" cy="1938992"/>
          </a:xfrm>
          <a:prstGeom prst="rect">
            <a:avLst/>
          </a:prstGeom>
          <a:solidFill>
            <a:srgbClr val="FFB09D"/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numCol="1" rtlCol="0">
            <a:spAutoFit/>
          </a:bodyPr>
          <a:lstStyle/>
          <a:p>
            <a:r>
              <a:rPr lang="en-US" sz="2000" b="1" dirty="0"/>
              <a:t>Solenoid:</a:t>
            </a: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5T field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Aluminum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Before ECAL for maximal shielding</a:t>
            </a:r>
          </a:p>
        </p:txBody>
      </p:sp>
    </p:spTree>
    <p:extLst>
      <p:ext uri="{BB962C8B-B14F-4D97-AF65-F5344CB8AC3E}">
        <p14:creationId xmlns:p14="http://schemas.microsoft.com/office/powerpoint/2010/main" val="2881525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diagram of different colors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1A207D82-5385-F1B6-1B96-6576AD8BA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4361" y="1504274"/>
            <a:ext cx="3927555" cy="24630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BA41C5-810D-663A-37A3-2D440DB09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17EA7-6076-92AE-36D1-874B47DFF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How do we assess detector performance?</a:t>
            </a:r>
            <a:endParaRPr lang="en-US" b="1" dirty="0"/>
          </a:p>
          <a:p>
            <a:pPr>
              <a:buFontTx/>
              <a:buChar char="-"/>
            </a:pPr>
            <a:r>
              <a:rPr lang="en-US" sz="2000" dirty="0"/>
              <a:t>Basic objects as </a:t>
            </a:r>
            <a:r>
              <a:rPr lang="en-US" sz="2000" b="1" dirty="0"/>
              <a:t>standard candles</a:t>
            </a:r>
            <a:r>
              <a:rPr lang="en-US" sz="2000" dirty="0"/>
              <a:t> for each subdetector</a:t>
            </a:r>
          </a:p>
          <a:p>
            <a:pPr>
              <a:buFontTx/>
              <a:buChar char="-"/>
            </a:pPr>
            <a:r>
              <a:rPr lang="en-US" sz="2000" dirty="0"/>
              <a:t>Tracker performance </a:t>
            </a:r>
            <a:r>
              <a:rPr lang="en-US" sz="2000" dirty="0">
                <a:sym typeface="Wingdings" pitchFamily="2" charset="2"/>
              </a:rPr>
              <a:t> muons</a:t>
            </a:r>
          </a:p>
          <a:p>
            <a:pPr>
              <a:buFontTx/>
              <a:buChar char="-"/>
            </a:pPr>
            <a:r>
              <a:rPr lang="en-US" sz="2000" dirty="0">
                <a:sym typeface="Wingdings" pitchFamily="2" charset="2"/>
              </a:rPr>
              <a:t>ECAL performance  photons</a:t>
            </a:r>
          </a:p>
          <a:p>
            <a:pPr>
              <a:buFontTx/>
              <a:buChar char="-"/>
            </a:pPr>
            <a:r>
              <a:rPr lang="en-US" sz="2000" dirty="0">
                <a:sym typeface="Wingdings" pitchFamily="2" charset="2"/>
              </a:rPr>
              <a:t>HCAL performance  neutrons</a:t>
            </a:r>
          </a:p>
          <a:p>
            <a:pPr marL="0" indent="0">
              <a:buNone/>
            </a:pPr>
            <a:endParaRPr lang="en-US" sz="2000" dirty="0">
              <a:sym typeface="Wingdings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b="1" i="1" dirty="0">
                <a:sym typeface="Wingdings" pitchFamily="2" charset="2"/>
              </a:rPr>
              <a:t>What is the simulation and reconstruction process?</a:t>
            </a:r>
          </a:p>
          <a:p>
            <a:pPr>
              <a:buFontTx/>
              <a:buChar char="-"/>
            </a:pPr>
            <a:r>
              <a:rPr lang="en-US" sz="2000" dirty="0">
                <a:sym typeface="Wingdings" pitchFamily="2" charset="2"/>
              </a:rPr>
              <a:t>BIB is simulated in FLUKA, overlaid with signal Monte Carlo sample</a:t>
            </a:r>
          </a:p>
          <a:p>
            <a:pPr>
              <a:buFontTx/>
              <a:buChar char="-"/>
            </a:pPr>
            <a:r>
              <a:rPr lang="en-US" sz="2000" dirty="0">
                <a:sym typeface="Wingdings" pitchFamily="2" charset="2"/>
              </a:rPr>
              <a:t>Tracking performed with ACTS</a:t>
            </a:r>
          </a:p>
          <a:p>
            <a:pPr>
              <a:buFontTx/>
              <a:buChar char="-"/>
            </a:pPr>
            <a:r>
              <a:rPr lang="en-US" sz="2000" dirty="0">
                <a:sym typeface="Wingdings" pitchFamily="2" charset="2"/>
              </a:rPr>
              <a:t>Pandora particle flow used for full reconstruction</a:t>
            </a:r>
          </a:p>
          <a:p>
            <a:pPr lvl="1">
              <a:buFontTx/>
              <a:buChar char="-"/>
            </a:pPr>
            <a:r>
              <a:rPr lang="en-US" sz="2000" dirty="0">
                <a:sym typeface="Wingdings" pitchFamily="2" charset="2"/>
              </a:rPr>
              <a:t>Still subject to optimization; see later slides!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84751-3977-AB01-E7F5-6FFAE46FC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12AF3-40B7-1E0C-F869-C52C7F76D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B3AF2-8E06-67F5-F07C-1B35F3C26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11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9BE4098-BA5E-32A7-09E5-407F3CACD6AC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8" name="Google Shape;62;p13">
              <a:extLst>
                <a:ext uri="{FF2B5EF4-FFF2-40B4-BE49-F238E27FC236}">
                  <a16:creationId xmlns:a16="http://schemas.microsoft.com/office/drawing/2014/main" id="{D516A3BA-BF47-075C-E44B-47D2726962FE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A logo of a company&#10;&#10;AI-generated content may be incorrect.">
              <a:extLst>
                <a:ext uri="{FF2B5EF4-FFF2-40B4-BE49-F238E27FC236}">
                  <a16:creationId xmlns:a16="http://schemas.microsoft.com/office/drawing/2014/main" id="{5241E03F-DA36-8CF1-30BE-263A0766F6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0" name="Google Shape;63;p13">
              <a:extLst>
                <a:ext uri="{FF2B5EF4-FFF2-40B4-BE49-F238E27FC236}">
                  <a16:creationId xmlns:a16="http://schemas.microsoft.com/office/drawing/2014/main" id="{161FA743-8730-E7E6-C5CA-88624DDC7F3F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122" name="Picture 2" descr="home">
            <a:extLst>
              <a:ext uri="{FF2B5EF4-FFF2-40B4-BE49-F238E27FC236}">
                <a16:creationId xmlns:a16="http://schemas.microsoft.com/office/drawing/2014/main" id="{5BDA01ED-D0E1-1479-9E21-429882CD4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896" y="5740550"/>
            <a:ext cx="2832208" cy="60295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</p:pic>
      <p:pic>
        <p:nvPicPr>
          <p:cNvPr id="5128" name="Picture 8" descr="ACTS logo">
            <a:extLst>
              <a:ext uri="{FF2B5EF4-FFF2-40B4-BE49-F238E27FC236}">
                <a16:creationId xmlns:a16="http://schemas.microsoft.com/office/drawing/2014/main" id="{60CC0A73-0B8C-DDAA-9089-892B943DB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068" y="5089676"/>
            <a:ext cx="938350" cy="9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View PandoraPFA's full-sized avatar">
            <a:extLst>
              <a:ext uri="{FF2B5EF4-FFF2-40B4-BE49-F238E27FC236}">
                <a16:creationId xmlns:a16="http://schemas.microsoft.com/office/drawing/2014/main" id="{D0E07522-F7E2-1679-B3F4-44559BCB5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382" y="4248824"/>
            <a:ext cx="1943939" cy="194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A6AF856-FEBC-6523-FF91-A409165C8A5F}"/>
              </a:ext>
            </a:extLst>
          </p:cNvPr>
          <p:cNvCxnSpPr>
            <a:cxnSpLocks/>
            <a:stCxn id="5122" idx="3"/>
          </p:cNvCxnSpPr>
          <p:nvPr/>
        </p:nvCxnSpPr>
        <p:spPr>
          <a:xfrm flipV="1">
            <a:off x="7512104" y="5591251"/>
            <a:ext cx="619964" cy="450775"/>
          </a:xfrm>
          <a:prstGeom prst="straightConnector1">
            <a:avLst/>
          </a:prstGeom>
          <a:ln w="28575">
            <a:solidFill>
              <a:srgbClr val="D2449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DFEDB46-826C-AB63-50D1-6AC0F3511BA7}"/>
              </a:ext>
            </a:extLst>
          </p:cNvPr>
          <p:cNvCxnSpPr>
            <a:cxnSpLocks/>
            <a:stCxn id="5128" idx="3"/>
            <a:endCxn id="5130" idx="1"/>
          </p:cNvCxnSpPr>
          <p:nvPr/>
        </p:nvCxnSpPr>
        <p:spPr>
          <a:xfrm flipV="1">
            <a:off x="9070418" y="5220794"/>
            <a:ext cx="619964" cy="338057"/>
          </a:xfrm>
          <a:prstGeom prst="straightConnector1">
            <a:avLst/>
          </a:prstGeom>
          <a:ln w="28575">
            <a:solidFill>
              <a:srgbClr val="D2449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737DEF4-A7E7-603B-C0D6-2AB38B44D6F0}"/>
              </a:ext>
            </a:extLst>
          </p:cNvPr>
          <p:cNvSpPr txBox="1"/>
          <p:nvPr/>
        </p:nvSpPr>
        <p:spPr>
          <a:xfrm>
            <a:off x="10306089" y="3890031"/>
            <a:ext cx="8717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S. Demers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FB9D392-27CC-5E4E-5000-FBBBA6B1DF42}"/>
              </a:ext>
            </a:extLst>
          </p:cNvPr>
          <p:cNvSpPr txBox="1">
            <a:spLocks/>
          </p:cNvSpPr>
          <p:nvPr/>
        </p:nvSpPr>
        <p:spPr>
          <a:xfrm>
            <a:off x="2143964" y="605931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i="1" dirty="0"/>
              <a:t>See </a:t>
            </a:r>
            <a:r>
              <a:rPr lang="en-US" i="1" dirty="0">
                <a:hlinkClick r:id="rId10"/>
              </a:rPr>
              <a:t>Ben Rosser’s talk </a:t>
            </a:r>
            <a:r>
              <a:rPr lang="en-US" i="1" dirty="0"/>
              <a:t>for more!</a:t>
            </a:r>
          </a:p>
        </p:txBody>
      </p:sp>
    </p:spTree>
    <p:extLst>
      <p:ext uri="{BB962C8B-B14F-4D97-AF65-F5344CB8AC3E}">
        <p14:creationId xmlns:p14="http://schemas.microsoft.com/office/powerpoint/2010/main" val="3915341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D3F69-534B-C7D0-6588-951B81E1A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884861" cy="1130161"/>
          </a:xfrm>
        </p:spPr>
        <p:txBody>
          <a:bodyPr/>
          <a:lstStyle/>
          <a:p>
            <a:r>
              <a:rPr lang="en-US" dirty="0"/>
              <a:t>Tracker Performance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2A5D8-03D1-BE95-BC20-6A405C185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86C47D-24DB-AC76-AB35-F212A1D11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C7B83-D3E0-5897-6F39-2475F69B3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12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E790B2-680C-F224-B09D-34F3C4BCAB59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8" name="Google Shape;62;p13">
              <a:extLst>
                <a:ext uri="{FF2B5EF4-FFF2-40B4-BE49-F238E27FC236}">
                  <a16:creationId xmlns:a16="http://schemas.microsoft.com/office/drawing/2014/main" id="{39FF75DA-E14E-C0F8-F2CB-8EBC5A43AD7A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A logo of a company&#10;&#10;AI-generated content may be incorrect.">
              <a:extLst>
                <a:ext uri="{FF2B5EF4-FFF2-40B4-BE49-F238E27FC236}">
                  <a16:creationId xmlns:a16="http://schemas.microsoft.com/office/drawing/2014/main" id="{7BB33F93-5133-0D2C-B445-3B258C50C5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0" name="Google Shape;63;p13">
              <a:extLst>
                <a:ext uri="{FF2B5EF4-FFF2-40B4-BE49-F238E27FC236}">
                  <a16:creationId xmlns:a16="http://schemas.microsoft.com/office/drawing/2014/main" id="{845F2F5A-E941-6960-4334-8E1DBC3BB507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D2338C56-46C1-28D6-E729-9BD4E558B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24" y="2376375"/>
            <a:ext cx="10394773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8A0AAC-A227-7E32-0A4B-F492E78CB80A}"/>
              </a:ext>
            </a:extLst>
          </p:cNvPr>
          <p:cNvCxnSpPr/>
          <p:nvPr/>
        </p:nvCxnSpPr>
        <p:spPr>
          <a:xfrm>
            <a:off x="1274675" y="3034798"/>
            <a:ext cx="4286250" cy="0"/>
          </a:xfrm>
          <a:prstGeom prst="line">
            <a:avLst/>
          </a:prstGeom>
          <a:ln w="12700"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EF73380-A1AC-5B9C-5F04-3055B69EDF9B}"/>
              </a:ext>
            </a:extLst>
          </p:cNvPr>
          <p:cNvSpPr txBox="1"/>
          <p:nvPr/>
        </p:nvSpPr>
        <p:spPr>
          <a:xfrm>
            <a:off x="653224" y="6160638"/>
            <a:ext cx="2416815" cy="307777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i="1" dirty="0"/>
              <a:t>Note </a:t>
            </a:r>
            <a:r>
              <a:rPr lang="en-US" sz="1400" i="1" dirty="0"/>
              <a:t>zoomed efficiency axis!</a:t>
            </a:r>
            <a:endParaRPr lang="en-US" sz="1400" b="1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30BD06-8D4E-4DC4-14EF-E5CCA8D87A29}"/>
              </a:ext>
            </a:extLst>
          </p:cNvPr>
          <p:cNvSpPr txBox="1"/>
          <p:nvPr/>
        </p:nvSpPr>
        <p:spPr>
          <a:xfrm>
            <a:off x="838199" y="1189416"/>
            <a:ext cx="10060859" cy="1138773"/>
          </a:xfrm>
          <a:prstGeom prst="rect">
            <a:avLst/>
          </a:prstGeom>
          <a:solidFill>
            <a:srgbClr val="92D050"/>
          </a:solidFill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i="1" dirty="0"/>
              <a:t>The tracker performs best in the barrel region, furthest from the nozzles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Efficiency in this region above 98%, globally above 85%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Resolution improves with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Excellent in the barrel; globally better than 0.02%/GeV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5B238D9-CBA0-6ED5-0D54-442274C9A73F}"/>
              </a:ext>
            </a:extLst>
          </p:cNvPr>
          <p:cNvSpPr txBox="1">
            <a:spLocks/>
          </p:cNvSpPr>
          <p:nvPr/>
        </p:nvSpPr>
        <p:spPr>
          <a:xfrm>
            <a:off x="0" y="-2574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i="1" dirty="0"/>
              <a:t>Plots courtesy of J. Offermann</a:t>
            </a:r>
          </a:p>
        </p:txBody>
      </p:sp>
    </p:spTree>
    <p:extLst>
      <p:ext uri="{BB962C8B-B14F-4D97-AF65-F5344CB8AC3E}">
        <p14:creationId xmlns:p14="http://schemas.microsoft.com/office/powerpoint/2010/main" val="1932823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5907F99D-52FA-A0D3-E6A1-816B2997E1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2179859"/>
            <a:ext cx="5854700" cy="4394201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4E875F3-5D21-9A1F-9DE4-5225EC051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889" y="2179859"/>
            <a:ext cx="5854700" cy="4394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779A9B-2E19-3368-3064-951B95881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ECAL Performance: Photon Efficiency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697E7-A849-3536-57BF-47FC3DF1A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E37ED-7B3C-4561-5519-2412D2122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37056-5FB5-4D75-196A-034B87D34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13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A9C1BF8-0AF8-3A25-BEA1-26F9BC616ED2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8" name="Google Shape;62;p13">
              <a:extLst>
                <a:ext uri="{FF2B5EF4-FFF2-40B4-BE49-F238E27FC236}">
                  <a16:creationId xmlns:a16="http://schemas.microsoft.com/office/drawing/2014/main" id="{8A75B58A-74A3-37A8-542E-78A010E528D8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A logo of a company&#10;&#10;AI-generated content may be incorrect.">
              <a:extLst>
                <a:ext uri="{FF2B5EF4-FFF2-40B4-BE49-F238E27FC236}">
                  <a16:creationId xmlns:a16="http://schemas.microsoft.com/office/drawing/2014/main" id="{07460DDA-5E49-6771-FE7E-C397D72EE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0" name="Google Shape;63;p13">
              <a:extLst>
                <a:ext uri="{FF2B5EF4-FFF2-40B4-BE49-F238E27FC236}">
                  <a16:creationId xmlns:a16="http://schemas.microsoft.com/office/drawing/2014/main" id="{87679279-E1F7-DCE2-BC8A-5614990E8491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AEAE3F6-98EC-47CF-6AF4-B87FF53A36D3}"/>
                  </a:ext>
                </a:extLst>
              </p:cNvPr>
              <p:cNvSpPr txBox="1"/>
              <p:nvPr/>
            </p:nvSpPr>
            <p:spPr>
              <a:xfrm>
                <a:off x="709316" y="1302455"/>
                <a:ext cx="10510227" cy="1200329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rgbClr val="92D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i="1" dirty="0"/>
                  <a:t>We match truth photons to the highest-</a:t>
                </a:r>
                <a:r>
                  <a:rPr lang="en-US" i="1" dirty="0" err="1"/>
                  <a:t>p</a:t>
                </a:r>
                <a:r>
                  <a:rPr lang="en-US" i="1" baseline="-25000" dirty="0" err="1"/>
                  <a:t>T</a:t>
                </a:r>
                <a:r>
                  <a:rPr lang="en-US" i="1" dirty="0"/>
                  <a:t> reconstructed candidate that is (a) tagged as a photon and (b) has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&lt;0.1</m:t>
                    </m:r>
                  </m:oMath>
                </a14:m>
                <a:r>
                  <a:rPr lang="en-US" i="1" dirty="0"/>
                  <a:t>.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Efficiency in the barrel region better than </a:t>
                </a:r>
                <a:r>
                  <a:rPr lang="en-US" b="1" dirty="0"/>
                  <a:t>90%</a:t>
                </a:r>
                <a:r>
                  <a:rPr lang="en-US" dirty="0"/>
                  <a:t> with BIB at all energies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We struggle to match in the endcap region—theta asymmetry under active investigation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AEAE3F6-98EC-47CF-6AF4-B87FF53A36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316" y="1302455"/>
                <a:ext cx="10510227" cy="1200329"/>
              </a:xfrm>
              <a:prstGeom prst="rect">
                <a:avLst/>
              </a:prstGeom>
              <a:blipFill>
                <a:blip r:embed="rId7"/>
                <a:stretch>
                  <a:fillRect l="-482" t="-2062" b="-5155"/>
                </a:stretch>
              </a:blipFill>
              <a:ln w="19050"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6177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9CDAE-D10A-BA2A-C590-2259EC0EA7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F07231D-85A1-8499-2DE0-CE7FE82CC0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94" t="7215" r="7272" b="2145"/>
          <a:stretch>
            <a:fillRect/>
          </a:stretch>
        </p:blipFill>
        <p:spPr>
          <a:xfrm>
            <a:off x="7111794" y="3973736"/>
            <a:ext cx="3398655" cy="25651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E6D67C-2764-A4E7-E003-02F363510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ECAL Performance: Photon Resolution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EC23B7C-EC30-199A-C566-01931B7B7B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6786"/>
          <a:stretch>
            <a:fillRect/>
          </a:stretch>
        </p:blipFill>
        <p:spPr>
          <a:xfrm>
            <a:off x="1073975" y="1544240"/>
            <a:ext cx="5976455" cy="481211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3DE6A-5182-D4EB-45FA-D13B046CA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FA34F-5270-11F9-ADF6-C655FC7C8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000C5-4289-9C6A-C251-C01ED643B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14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DAEA936-78CB-C594-62A5-75E2AFC0FC3A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8" name="Google Shape;62;p13">
              <a:extLst>
                <a:ext uri="{FF2B5EF4-FFF2-40B4-BE49-F238E27FC236}">
                  <a16:creationId xmlns:a16="http://schemas.microsoft.com/office/drawing/2014/main" id="{B2FDA1D6-8A41-59E3-A4B2-E11864DF5538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A logo of a company&#10;&#10;AI-generated content may be incorrect.">
              <a:extLst>
                <a:ext uri="{FF2B5EF4-FFF2-40B4-BE49-F238E27FC236}">
                  <a16:creationId xmlns:a16="http://schemas.microsoft.com/office/drawing/2014/main" id="{539BB756-5144-B8D4-01FC-9CE6DEFBB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0" name="Google Shape;63;p13">
              <a:extLst>
                <a:ext uri="{FF2B5EF4-FFF2-40B4-BE49-F238E27FC236}">
                  <a16:creationId xmlns:a16="http://schemas.microsoft.com/office/drawing/2014/main" id="{04DC5F89-95F4-D98D-A169-61C6EED9EE93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1B9FA3FE-317D-D726-2F0C-479A80AC960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809" t="8053" r="7057" b="3307"/>
          <a:stretch>
            <a:fillRect/>
          </a:stretch>
        </p:blipFill>
        <p:spPr>
          <a:xfrm>
            <a:off x="7111794" y="1441764"/>
            <a:ext cx="3398655" cy="250853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01EE538-C670-35FE-BA72-91A5FBE1F874}"/>
              </a:ext>
            </a:extLst>
          </p:cNvPr>
          <p:cNvSpPr txBox="1"/>
          <p:nvPr/>
        </p:nvSpPr>
        <p:spPr>
          <a:xfrm>
            <a:off x="838200" y="1288634"/>
            <a:ext cx="5908935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i="1" dirty="0"/>
              <a:t>Energy resolution </a:t>
            </a:r>
            <a:r>
              <a:rPr lang="en-US" b="1" i="1" dirty="0"/>
              <a:t>below 10%</a:t>
            </a:r>
            <a:r>
              <a:rPr lang="en-US" i="1" dirty="0"/>
              <a:t> in the barrel at all energies, even in the presence of BIB!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767FED3-1E01-AD29-D819-BF9EABB212D9}"/>
              </a:ext>
            </a:extLst>
          </p:cNvPr>
          <p:cNvSpPr txBox="1"/>
          <p:nvPr/>
        </p:nvSpPr>
        <p:spPr>
          <a:xfrm>
            <a:off x="9379612" y="4687241"/>
            <a:ext cx="2634700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i="1" dirty="0"/>
              <a:t>Endcap resolution shown only for no-BIB sample: reconstruction still needs optimization in this region.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81A164-77C8-95E5-B154-B47DF3B2AF9E}"/>
              </a:ext>
            </a:extLst>
          </p:cNvPr>
          <p:cNvSpPr txBox="1"/>
          <p:nvPr/>
        </p:nvSpPr>
        <p:spPr>
          <a:xfrm>
            <a:off x="9375601" y="2106635"/>
            <a:ext cx="2634700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i="1" dirty="0"/>
              <a:t>Resolution for low-energy photons in the transition region improved over our </a:t>
            </a:r>
            <a:r>
              <a:rPr lang="en-US" sz="1600" i="1" dirty="0">
                <a:hlinkClick r:id="rId8"/>
              </a:rPr>
              <a:t>benchmark</a:t>
            </a:r>
            <a:r>
              <a:rPr lang="en-US" sz="1600" i="1" dirty="0"/>
              <a:t> by more than a factor of 2.</a:t>
            </a:r>
          </a:p>
        </p:txBody>
      </p:sp>
    </p:spTree>
    <p:extLst>
      <p:ext uri="{BB962C8B-B14F-4D97-AF65-F5344CB8AC3E}">
        <p14:creationId xmlns:p14="http://schemas.microsoft.com/office/powerpoint/2010/main" val="4259075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CA17A9-6C3D-69E5-F7B5-3ADAA1BBB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057A8C0-0EB4-0625-39C9-593B28E34D8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32"/>
          <a:stretch>
            <a:fillRect/>
          </a:stretch>
        </p:blipFill>
        <p:spPr>
          <a:xfrm>
            <a:off x="5983704" y="2208270"/>
            <a:ext cx="5554245" cy="4394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098643-A8C0-644B-897E-9301FF56F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HCAL Performance: Neutron Efficiency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AE289CD-FA58-B704-3A9E-EB7287D51E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7429"/>
          <a:stretch>
            <a:fillRect/>
          </a:stretch>
        </p:blipFill>
        <p:spPr>
          <a:xfrm>
            <a:off x="298409" y="2257446"/>
            <a:ext cx="5366889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09B40-8748-5A1A-6F13-FB7CAD1D4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960465-59FE-79F2-989F-A532949C3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D3433-15DD-4576-B016-6966870AE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15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5D7F0F8-23F4-EB7A-9F75-C1E1B735F9F6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8" name="Google Shape;62;p13">
              <a:extLst>
                <a:ext uri="{FF2B5EF4-FFF2-40B4-BE49-F238E27FC236}">
                  <a16:creationId xmlns:a16="http://schemas.microsoft.com/office/drawing/2014/main" id="{5C13EF58-1CFA-A9B9-3037-D55C3179C9A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A logo of a company&#10;&#10;AI-generated content may be incorrect.">
              <a:extLst>
                <a:ext uri="{FF2B5EF4-FFF2-40B4-BE49-F238E27FC236}">
                  <a16:creationId xmlns:a16="http://schemas.microsoft.com/office/drawing/2014/main" id="{03A525C2-94EB-AD07-AFF5-8B95ED9D2B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0" name="Google Shape;63;p13">
              <a:extLst>
                <a:ext uri="{FF2B5EF4-FFF2-40B4-BE49-F238E27FC236}">
                  <a16:creationId xmlns:a16="http://schemas.microsoft.com/office/drawing/2014/main" id="{965C56FD-0B48-FEB8-032C-2CB745B45D73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C80C939-1D14-75FA-BD6D-49ACDADD9213}"/>
                  </a:ext>
                </a:extLst>
              </p:cNvPr>
              <p:cNvSpPr txBox="1"/>
              <p:nvPr/>
            </p:nvSpPr>
            <p:spPr>
              <a:xfrm>
                <a:off x="709316" y="1302455"/>
                <a:ext cx="10510227" cy="1200329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rgbClr val="92D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i="1" dirty="0"/>
                  <a:t>We match truth neutrons to the highest-</a:t>
                </a:r>
                <a:r>
                  <a:rPr lang="en-US" i="1" dirty="0" err="1"/>
                  <a:t>p</a:t>
                </a:r>
                <a:r>
                  <a:rPr lang="en-US" i="1" baseline="-25000" dirty="0" err="1"/>
                  <a:t>T</a:t>
                </a:r>
                <a:r>
                  <a:rPr lang="en-US" i="1" dirty="0"/>
                  <a:t> reconstructed candidate that is (a) tagged as a neutron and (b) has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&lt;0.4</m:t>
                    </m:r>
                  </m:oMath>
                </a14:m>
                <a:r>
                  <a:rPr lang="en-US" i="1" dirty="0"/>
                  <a:t>.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Efficiency in the barrel region better than </a:t>
                </a:r>
                <a:r>
                  <a:rPr lang="en-US" b="1" dirty="0"/>
                  <a:t>95%</a:t>
                </a:r>
                <a:r>
                  <a:rPr lang="en-US" dirty="0"/>
                  <a:t> with BIB at all energies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We struggle to match neutrons in the endcap region as well (no solenoid shielding in this region)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C80C939-1D14-75FA-BD6D-49ACDADD92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316" y="1302455"/>
                <a:ext cx="10510227" cy="1200329"/>
              </a:xfrm>
              <a:prstGeom prst="rect">
                <a:avLst/>
              </a:prstGeom>
              <a:blipFill>
                <a:blip r:embed="rId7"/>
                <a:stretch>
                  <a:fillRect l="-482" t="-2062" b="-5155"/>
                </a:stretch>
              </a:blipFill>
              <a:ln w="19050"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5634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B400C-04F3-C3AD-45CE-FE58AA4E0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72228-881F-832B-1633-A9F1F4FFB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HCAL Performance: Neutron Resolution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BB56AAF2-F25A-CD9F-7725-E45D64FB54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2785" y="1867090"/>
            <a:ext cx="579759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C381F-19CB-1B18-9427-164BF98CB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B0652-3968-CA49-4735-1789DE838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CE198-969B-5D59-FADF-95DA7F83A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16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0DBFA24-199A-459E-E6CA-C48D74A5A00F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8" name="Google Shape;62;p13">
              <a:extLst>
                <a:ext uri="{FF2B5EF4-FFF2-40B4-BE49-F238E27FC236}">
                  <a16:creationId xmlns:a16="http://schemas.microsoft.com/office/drawing/2014/main" id="{6FAF92BB-DC29-D6B7-3C8E-E3095E35D909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A logo of a company&#10;&#10;AI-generated content may be incorrect.">
              <a:extLst>
                <a:ext uri="{FF2B5EF4-FFF2-40B4-BE49-F238E27FC236}">
                  <a16:creationId xmlns:a16="http://schemas.microsoft.com/office/drawing/2014/main" id="{7A55315E-BD5D-7287-9EAD-1DFB768D8A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0" name="Google Shape;63;p13">
              <a:extLst>
                <a:ext uri="{FF2B5EF4-FFF2-40B4-BE49-F238E27FC236}">
                  <a16:creationId xmlns:a16="http://schemas.microsoft.com/office/drawing/2014/main" id="{1565E63C-ED38-47E9-F054-633C379F1D3B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08E086A9-5042-99D7-F84E-C2C885207B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4960" y="1867090"/>
            <a:ext cx="5854700" cy="43942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0F5DBF7-8761-E328-FA11-26273315BE2E}"/>
              </a:ext>
            </a:extLst>
          </p:cNvPr>
          <p:cNvSpPr txBox="1"/>
          <p:nvPr/>
        </p:nvSpPr>
        <p:spPr>
          <a:xfrm>
            <a:off x="522785" y="1447194"/>
            <a:ext cx="10964351" cy="67710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000" i="1" dirty="0"/>
              <a:t>In the barrel and transition regions, vast improvement in neutron energy resolution over </a:t>
            </a:r>
            <a:r>
              <a:rPr lang="en-US" sz="2000" i="1" dirty="0">
                <a:hlinkClick r:id="rId7"/>
              </a:rPr>
              <a:t>benchmark</a:t>
            </a:r>
            <a:endParaRPr lang="en-US" sz="2000" i="1" dirty="0"/>
          </a:p>
          <a:p>
            <a:pPr marL="285750" indent="-285750">
              <a:buFontTx/>
              <a:buChar char="-"/>
            </a:pPr>
            <a:r>
              <a:rPr lang="en-US" i="1" dirty="0"/>
              <a:t>(more than a factor of 3 at low energies!)</a:t>
            </a:r>
          </a:p>
        </p:txBody>
      </p:sp>
    </p:spTree>
    <p:extLst>
      <p:ext uri="{BB962C8B-B14F-4D97-AF65-F5344CB8AC3E}">
        <p14:creationId xmlns:p14="http://schemas.microsoft.com/office/powerpoint/2010/main" val="2425374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diagram of a cone with arrows pointing upwards&#10;&#10;AI-generated content may be incorrect.">
            <a:extLst>
              <a:ext uri="{FF2B5EF4-FFF2-40B4-BE49-F238E27FC236}">
                <a16:creationId xmlns:a16="http://schemas.microsoft.com/office/drawing/2014/main" id="{9C7AD2E3-DC91-28F9-6121-91480D7E3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71931">
            <a:off x="8320739" y="791189"/>
            <a:ext cx="2970510" cy="25537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DF1274-D3F2-C559-5602-42E81F170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Advanced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BF4FE-9222-61C9-231A-2A7D05DC6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71" y="1548614"/>
            <a:ext cx="10223788" cy="480773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Charged </a:t>
            </a:r>
            <a:r>
              <a:rPr lang="en-US" b="1" i="1" dirty="0" err="1"/>
              <a:t>pions</a:t>
            </a:r>
            <a:endParaRPr lang="en-US" b="1" i="1" dirty="0"/>
          </a:p>
          <a:p>
            <a:pPr>
              <a:buFontTx/>
              <a:buChar char="-"/>
            </a:pPr>
            <a:r>
              <a:rPr lang="en-US" sz="2400" dirty="0"/>
              <a:t>Need good performance from tracker, ECAL, HCAL</a:t>
            </a:r>
          </a:p>
          <a:p>
            <a:pPr>
              <a:buFontTx/>
              <a:buChar char="-"/>
            </a:pPr>
            <a:r>
              <a:rPr lang="en-US" sz="2400" dirty="0"/>
              <a:t>Track-to-cluster matching (nontrivial process in Pandora!)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i="1" dirty="0" err="1"/>
              <a:t>Taus</a:t>
            </a:r>
            <a:endParaRPr lang="en-US" dirty="0"/>
          </a:p>
          <a:p>
            <a:pPr>
              <a:buFontTx/>
              <a:buChar char="-"/>
            </a:pPr>
            <a:r>
              <a:rPr lang="en-US" sz="2400" dirty="0"/>
              <a:t>Heavy third-generation leptons decay promptly</a:t>
            </a:r>
          </a:p>
          <a:p>
            <a:pPr>
              <a:buFontTx/>
              <a:buChar char="-"/>
            </a:pPr>
            <a:r>
              <a:rPr lang="en-US" sz="2400" dirty="0"/>
              <a:t>Hadronic decay modes</a:t>
            </a:r>
          </a:p>
          <a:p>
            <a:pPr>
              <a:buFontTx/>
              <a:buChar char="-"/>
            </a:pPr>
            <a:r>
              <a:rPr lang="en-US" sz="2400" dirty="0"/>
              <a:t>Need good pion reconstruction </a:t>
            </a:r>
            <a:endParaRPr lang="en-US" sz="2400" b="1" dirty="0"/>
          </a:p>
          <a:p>
            <a:pPr>
              <a:buFontTx/>
              <a:buChar char="-"/>
            </a:pPr>
            <a:r>
              <a:rPr lang="en-US" sz="2400" dirty="0"/>
              <a:t>Group decay products to form a tau candidate </a:t>
            </a:r>
          </a:p>
          <a:p>
            <a:pPr>
              <a:buFontTx/>
              <a:buChar char="-"/>
            </a:pPr>
            <a:endParaRPr lang="en-US" sz="2400" b="1" i="1" dirty="0"/>
          </a:p>
          <a:p>
            <a:pPr marL="0" indent="0">
              <a:buNone/>
            </a:pPr>
            <a:r>
              <a:rPr lang="en-US" b="1" i="1" dirty="0"/>
              <a:t>Di-jets, b-jet tagging, </a:t>
            </a:r>
            <a:r>
              <a:rPr lang="en-US" b="1" i="1" dirty="0" err="1"/>
              <a:t>etc</a:t>
            </a:r>
            <a:r>
              <a:rPr lang="en-US" b="1" i="1" dirty="0"/>
              <a:t>…</a:t>
            </a:r>
          </a:p>
          <a:p>
            <a:pPr>
              <a:buFontTx/>
              <a:buChar char="-"/>
            </a:pPr>
            <a:r>
              <a:rPr lang="en-US" sz="2400" dirty="0"/>
              <a:t>Several studies currently underway on jets!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4B68B-A801-5D86-A607-90724EC85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D641E-810F-1C74-9D32-0EF397DBB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6BED3-4BED-EA44-4EB6-90133AD4F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17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8F3FE7C-BE3F-E257-A537-250B2E2C5A75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10" name="Google Shape;62;p13">
              <a:extLst>
                <a:ext uri="{FF2B5EF4-FFF2-40B4-BE49-F238E27FC236}">
                  <a16:creationId xmlns:a16="http://schemas.microsoft.com/office/drawing/2014/main" id="{BE03CB6D-0342-1CE4-1E66-CE7FDC0F661D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 descr="A logo of a company&#10;&#10;AI-generated content may be incorrect.">
              <a:extLst>
                <a:ext uri="{FF2B5EF4-FFF2-40B4-BE49-F238E27FC236}">
                  <a16:creationId xmlns:a16="http://schemas.microsoft.com/office/drawing/2014/main" id="{4ED18249-28FD-E009-D388-CC2680C749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2" name="Google Shape;63;p13">
              <a:extLst>
                <a:ext uri="{FF2B5EF4-FFF2-40B4-BE49-F238E27FC236}">
                  <a16:creationId xmlns:a16="http://schemas.microsoft.com/office/drawing/2014/main" id="{764F4799-91CD-9DB9-BE2B-5C8C01EED06A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6" name="Picture 15" descr="A diagram of a graph&#10;&#10;AI-generated content may be incorrect.">
            <a:extLst>
              <a:ext uri="{FF2B5EF4-FFF2-40B4-BE49-F238E27FC236}">
                <a16:creationId xmlns:a16="http://schemas.microsoft.com/office/drawing/2014/main" id="{0299D787-D5D9-E1A3-D7A2-C742BF0CDD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2816" y="3406775"/>
            <a:ext cx="3353384" cy="26827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00C117E-3177-CDE2-FBA5-0FE4F1912F1C}"/>
              </a:ext>
            </a:extLst>
          </p:cNvPr>
          <p:cNvSpPr txBox="1"/>
          <p:nvPr/>
        </p:nvSpPr>
        <p:spPr>
          <a:xfrm>
            <a:off x="7284286" y="6079092"/>
            <a:ext cx="766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P. Chang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3F7795-8E84-4A74-3F8F-B5E754F3D1CB}"/>
              </a:ext>
            </a:extLst>
          </p:cNvPr>
          <p:cNvSpPr txBox="1"/>
          <p:nvPr/>
        </p:nvSpPr>
        <p:spPr>
          <a:xfrm>
            <a:off x="9546311" y="2881442"/>
            <a:ext cx="8717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S. Demers</a:t>
            </a:r>
          </a:p>
        </p:txBody>
      </p:sp>
    </p:spTree>
    <p:extLst>
      <p:ext uri="{BB962C8B-B14F-4D97-AF65-F5344CB8AC3E}">
        <p14:creationId xmlns:p14="http://schemas.microsoft.com/office/powerpoint/2010/main" val="957468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466AF-65DE-7609-3F19-5BD5695B5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Charged Pion Reconstruction Performance</a:t>
            </a:r>
          </a:p>
        </p:txBody>
      </p:sp>
      <p:pic>
        <p:nvPicPr>
          <p:cNvPr id="12" name="Content Placeholder 11" descr="A graph of a graph showing the results of a graph&#10;&#10;AI-generated content may be incorrect.">
            <a:extLst>
              <a:ext uri="{FF2B5EF4-FFF2-40B4-BE49-F238E27FC236}">
                <a16:creationId xmlns:a16="http://schemas.microsoft.com/office/drawing/2014/main" id="{E0E0FB20-9C62-8396-37FB-6489694B45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77079" y="2399369"/>
            <a:ext cx="5409842" cy="398411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6B8C1-2CBB-CDF5-DFBC-16B0E25C8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45DCCD-8EEB-D7D6-5704-080C2A4FA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B2963-D87B-F753-0791-3E317934E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18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025054-C8E7-8B7B-12C3-02C6B0B49C02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8" name="Google Shape;62;p13">
              <a:extLst>
                <a:ext uri="{FF2B5EF4-FFF2-40B4-BE49-F238E27FC236}">
                  <a16:creationId xmlns:a16="http://schemas.microsoft.com/office/drawing/2014/main" id="{0E673E9F-0094-CDF6-EC5B-F9E3ED333F5C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A logo of a company&#10;&#10;AI-generated content may be incorrect.">
              <a:extLst>
                <a:ext uri="{FF2B5EF4-FFF2-40B4-BE49-F238E27FC236}">
                  <a16:creationId xmlns:a16="http://schemas.microsoft.com/office/drawing/2014/main" id="{2C92CB13-9E50-5CA8-EE4E-D7D1C5F48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0" name="Google Shape;63;p13">
              <a:extLst>
                <a:ext uri="{FF2B5EF4-FFF2-40B4-BE49-F238E27FC236}">
                  <a16:creationId xmlns:a16="http://schemas.microsoft.com/office/drawing/2014/main" id="{AD1A9F96-700E-695E-7219-421DBCF8B272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30DF0858-55D3-226D-CD05-394872D91350}"/>
              </a:ext>
            </a:extLst>
          </p:cNvPr>
          <p:cNvSpPr txBox="1">
            <a:spLocks/>
          </p:cNvSpPr>
          <p:nvPr/>
        </p:nvSpPr>
        <p:spPr>
          <a:xfrm>
            <a:off x="0" y="-2574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i="1" dirty="0"/>
              <a:t>Plots courtesy of G. Penn</a:t>
            </a:r>
          </a:p>
          <a:p>
            <a:pPr algn="l"/>
            <a:r>
              <a:rPr lang="en-US" i="1" dirty="0"/>
              <a:t>Illustrations from </a:t>
            </a:r>
            <a:r>
              <a:rPr lang="en-US" i="1" dirty="0">
                <a:hlinkClick r:id="rId6"/>
              </a:rPr>
              <a:t>J. Marshall, S. Green</a:t>
            </a:r>
            <a:endParaRPr lang="en-US" i="1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CDF85EE-AE4A-4353-3936-49948D397EEC}"/>
              </a:ext>
            </a:extLst>
          </p:cNvPr>
          <p:cNvSpPr txBox="1">
            <a:spLocks/>
          </p:cNvSpPr>
          <p:nvPr/>
        </p:nvSpPr>
        <p:spPr>
          <a:xfrm>
            <a:off x="838200" y="1419890"/>
            <a:ext cx="10060859" cy="1033969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i="1" dirty="0"/>
              <a:t>Charged pion reconstruction efficiency with three figures of merit: track-to-cluster matching, particle flow object ID, and charged pion ID. Results shown for  a no-BIB environment.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14A394-A62C-127A-7ABF-49744D91B334}"/>
              </a:ext>
            </a:extLst>
          </p:cNvPr>
          <p:cNvSpPr txBox="1"/>
          <p:nvPr/>
        </p:nvSpPr>
        <p:spPr>
          <a:xfrm>
            <a:off x="912335" y="4930278"/>
            <a:ext cx="4956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Challenges with track-to-cluster matching in pion samples inspired our current optimization of Pandora—see slide 21.</a:t>
            </a:r>
          </a:p>
        </p:txBody>
      </p:sp>
      <p:pic>
        <p:nvPicPr>
          <p:cNvPr id="11" name="Picture 10" descr="A red and purple rectangle with a red explosion&#10;&#10;AI-generated content may be incorrect.">
            <a:extLst>
              <a:ext uri="{FF2B5EF4-FFF2-40B4-BE49-F238E27FC236}">
                <a16:creationId xmlns:a16="http://schemas.microsoft.com/office/drawing/2014/main" id="{DA3C03DE-2E41-0D6E-F3CE-31405D07CC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7445" y="2899325"/>
            <a:ext cx="2168013" cy="1972402"/>
          </a:xfrm>
          <a:prstGeom prst="rect">
            <a:avLst/>
          </a:prstGeom>
        </p:spPr>
      </p:pic>
      <p:pic>
        <p:nvPicPr>
          <p:cNvPr id="17" name="Picture 16" descr="A drawing of a glass with red circles&#10;&#10;AI-generated content may be incorrect.">
            <a:extLst>
              <a:ext uri="{FF2B5EF4-FFF2-40B4-BE49-F238E27FC236}">
                <a16:creationId xmlns:a16="http://schemas.microsoft.com/office/drawing/2014/main" id="{F0A406A8-F165-05A7-C483-3C4A5CCBE2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2335" y="2554718"/>
            <a:ext cx="1653619" cy="174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901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46D66-B1F0-7CBF-4BF8-3659E26E0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27A64-67CF-1AC4-DAED-7B1F814FD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Tau Reconstruction Efficiency</a:t>
            </a:r>
          </a:p>
        </p:txBody>
      </p:sp>
      <p:pic>
        <p:nvPicPr>
          <p:cNvPr id="15" name="Content Placeholder 14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786776B8-1425-ECDF-32D4-C8CB1F1A52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0190" y="2063313"/>
            <a:ext cx="5717161" cy="421981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0F79C-71A6-C7A3-09E9-A5B620A82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EF3A38-30E0-4C51-BD21-A121090B6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5A19E-881A-11ED-0FA5-9A3875969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19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DFE2D73-DD60-88B9-3B36-3FCBC4A58B0F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8" name="Google Shape;62;p13">
              <a:extLst>
                <a:ext uri="{FF2B5EF4-FFF2-40B4-BE49-F238E27FC236}">
                  <a16:creationId xmlns:a16="http://schemas.microsoft.com/office/drawing/2014/main" id="{C518AE7A-05A5-4319-6163-77B454D5399F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A logo of a company&#10;&#10;AI-generated content may be incorrect.">
              <a:extLst>
                <a:ext uri="{FF2B5EF4-FFF2-40B4-BE49-F238E27FC236}">
                  <a16:creationId xmlns:a16="http://schemas.microsoft.com/office/drawing/2014/main" id="{885D223F-6041-9C79-F53B-BF6DB10C8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0" name="Google Shape;63;p13">
              <a:extLst>
                <a:ext uri="{FF2B5EF4-FFF2-40B4-BE49-F238E27FC236}">
                  <a16:creationId xmlns:a16="http://schemas.microsoft.com/office/drawing/2014/main" id="{34B5BC5B-6263-A774-4F68-AD21D883CD2A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D144360-D325-A264-DEC6-429F9D94C443}"/>
              </a:ext>
            </a:extLst>
          </p:cNvPr>
          <p:cNvSpPr txBox="1">
            <a:spLocks/>
          </p:cNvSpPr>
          <p:nvPr/>
        </p:nvSpPr>
        <p:spPr>
          <a:xfrm>
            <a:off x="-1" y="-94753"/>
            <a:ext cx="4973053" cy="10733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i="1" dirty="0"/>
              <a:t>Plot courtesy of K. </a:t>
            </a:r>
            <a:r>
              <a:rPr lang="en-US" i="1" dirty="0" err="1"/>
              <a:t>Dewyspelaere</a:t>
            </a:r>
            <a:r>
              <a:rPr lang="en-US" i="1" dirty="0"/>
              <a:t>, M. Glassman, C. </a:t>
            </a:r>
            <a:r>
              <a:rPr lang="en-US" i="1" dirty="0" err="1"/>
              <a:t>Kianian</a:t>
            </a:r>
            <a:r>
              <a:rPr lang="en-US" i="1" dirty="0"/>
              <a:t>, E. Martinez </a:t>
            </a:r>
          </a:p>
          <a:p>
            <a:pPr algn="l"/>
            <a:endParaRPr lang="en-US" i="1" dirty="0"/>
          </a:p>
          <a:p>
            <a:pPr algn="l"/>
            <a:endParaRPr lang="en-US" i="1" dirty="0"/>
          </a:p>
          <a:p>
            <a:pPr algn="l"/>
            <a:endParaRPr lang="en-US" i="1" dirty="0"/>
          </a:p>
        </p:txBody>
      </p:sp>
      <p:pic>
        <p:nvPicPr>
          <p:cNvPr id="17" name="Picture 16" descr="A pie chart with text&#10;&#10;AI-generated content may be incorrect.">
            <a:extLst>
              <a:ext uri="{FF2B5EF4-FFF2-40B4-BE49-F238E27FC236}">
                <a16:creationId xmlns:a16="http://schemas.microsoft.com/office/drawing/2014/main" id="{EC514262-FAEF-2829-66DC-274B7AA0E3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1862" y="2023556"/>
            <a:ext cx="3659075" cy="1876449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54851FA-ACD7-0407-386B-10C30CC53B90}"/>
              </a:ext>
            </a:extLst>
          </p:cNvPr>
          <p:cNvSpPr txBox="1">
            <a:spLocks/>
          </p:cNvSpPr>
          <p:nvPr/>
        </p:nvSpPr>
        <p:spPr>
          <a:xfrm>
            <a:off x="839459" y="5160840"/>
            <a:ext cx="5717161" cy="899944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i="1" dirty="0"/>
              <a:t>We reconstruct 1-prong </a:t>
            </a:r>
            <a:r>
              <a:rPr lang="en-US" sz="2000" i="1" dirty="0" err="1"/>
              <a:t>taus</a:t>
            </a:r>
            <a:r>
              <a:rPr lang="en-US" sz="2000" i="1" dirty="0"/>
              <a:t> with no neutral decay products in a no-BIB environment with a global efficiency of </a:t>
            </a:r>
            <a:r>
              <a:rPr lang="en-US" sz="2000" b="1" i="1" dirty="0"/>
              <a:t>~90%!</a:t>
            </a:r>
            <a:endParaRPr lang="en-US" sz="2000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99F707-E552-F6DE-B29A-B245816D2C39}"/>
              </a:ext>
            </a:extLst>
          </p:cNvPr>
          <p:cNvSpPr txBox="1"/>
          <p:nvPr/>
        </p:nvSpPr>
        <p:spPr>
          <a:xfrm>
            <a:off x="838200" y="1250977"/>
            <a:ext cx="10311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 most common decay mode contains a single charged hadron (often a charged pion); alternatively, hadronic decays involve three charged hadrons about 15% of the time.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EEA65F-B545-D40E-73E3-4070E08EE0F1}"/>
              </a:ext>
            </a:extLst>
          </p:cNvPr>
          <p:cNvSpPr txBox="1"/>
          <p:nvPr/>
        </p:nvSpPr>
        <p:spPr>
          <a:xfrm>
            <a:off x="4380754" y="3709436"/>
            <a:ext cx="8717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S. Demers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4F0246-C13C-01FD-CDFA-AEE54D6B05B8}"/>
                  </a:ext>
                </a:extLst>
              </p:cNvPr>
              <p:cNvSpPr txBox="1"/>
              <p:nvPr/>
            </p:nvSpPr>
            <p:spPr>
              <a:xfrm>
                <a:off x="1099435" y="4514559"/>
                <a:ext cx="1487587" cy="373949"/>
              </a:xfrm>
              <a:prstGeom prst="rect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4F0246-C13C-01FD-CDFA-AEE54D6B0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435" y="4514559"/>
                <a:ext cx="1487587" cy="373949"/>
              </a:xfrm>
              <a:prstGeom prst="rect">
                <a:avLst/>
              </a:prstGeom>
              <a:blipFill>
                <a:blip r:embed="rId7"/>
                <a:stretch>
                  <a:fillRect l="-833" t="-3030" b="-3030"/>
                </a:stretch>
              </a:blip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6AD0C49-B169-780D-B748-41FF3AD5EB32}"/>
                  </a:ext>
                </a:extLst>
              </p:cNvPr>
              <p:cNvSpPr txBox="1"/>
              <p:nvPr/>
            </p:nvSpPr>
            <p:spPr>
              <a:xfrm>
                <a:off x="3814453" y="4506288"/>
                <a:ext cx="2249462" cy="390492"/>
              </a:xfrm>
              <a:prstGeom prst="rect">
                <a:avLst/>
              </a:prstGeom>
              <a:noFill/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∓</m:t>
                          </m:r>
                        </m:sup>
                      </m:sSup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6AD0C49-B169-780D-B748-41FF3AD5EB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4453" y="4506288"/>
                <a:ext cx="2249462" cy="390492"/>
              </a:xfrm>
              <a:prstGeom prst="rect">
                <a:avLst/>
              </a:prstGeom>
              <a:blipFill>
                <a:blip r:embed="rId8"/>
                <a:stretch>
                  <a:fillRect l="-552" b="-2941"/>
                </a:stretch>
              </a:blipFill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753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B83E0-C10D-5511-5A15-952A2DEEB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E24C6-1599-2458-7648-0E68FF7ED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MAIA detector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Detector performance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US" dirty="0"/>
              <a:t>Standard candles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US" dirty="0"/>
              <a:t>More challenging objects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Reconstruction optimization progress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Conclusions and outlook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B87A181-0207-2600-C353-5FDDAF83350C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6" name="Google Shape;62;p13">
              <a:extLst>
                <a:ext uri="{FF2B5EF4-FFF2-40B4-BE49-F238E27FC236}">
                  <a16:creationId xmlns:a16="http://schemas.microsoft.com/office/drawing/2014/main" id="{97C946CA-DD02-C805-267D-8324CAA8BB5D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A logo of a company&#10;&#10;AI-generated content may be incorrect.">
              <a:extLst>
                <a:ext uri="{FF2B5EF4-FFF2-40B4-BE49-F238E27FC236}">
                  <a16:creationId xmlns:a16="http://schemas.microsoft.com/office/drawing/2014/main" id="{4AB62D2F-06B1-51FC-27BD-C47D8AF49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8" name="Google Shape;63;p13">
              <a:extLst>
                <a:ext uri="{FF2B5EF4-FFF2-40B4-BE49-F238E27FC236}">
                  <a16:creationId xmlns:a16="http://schemas.microsoft.com/office/drawing/2014/main" id="{B6BFA874-2242-48A4-B2DF-39196AFFCE32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DE55B3C-9D6A-A27A-CB58-BEA6751D7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9B94CC4-4CCA-ACEF-1648-95728B9B7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2001A89-45E4-A081-56A1-7DA78D037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22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7B28A1D0-5701-1DD3-8B52-110E10F399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" t="1139" r="1804" b="1536"/>
          <a:stretch>
            <a:fillRect/>
          </a:stretch>
        </p:blipFill>
        <p:spPr bwMode="auto">
          <a:xfrm>
            <a:off x="2075483" y="4387873"/>
            <a:ext cx="3098850" cy="202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540653-3551-1BB3-E41F-940162A7D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9D909-FC75-53EB-419B-D7B4745B6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090"/>
            <a:ext cx="10515600" cy="4716873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The detector performance improvements displayed here are the result of a suite of recent optimization efforts. Among them…</a:t>
            </a:r>
          </a:p>
          <a:p>
            <a:pPr marL="514350" indent="-514350">
              <a:buAutoNum type="arabicPeriod"/>
            </a:pPr>
            <a:r>
              <a:rPr lang="en-US" dirty="0"/>
              <a:t>Pandora Particle Flow Optimization </a:t>
            </a:r>
            <a:r>
              <a:rPr lang="en-US" sz="1800" dirty="0"/>
              <a:t>(see </a:t>
            </a:r>
            <a:r>
              <a:rPr lang="en-US" sz="1800" dirty="0">
                <a:hlinkClick r:id="rId3"/>
              </a:rPr>
              <a:t>Gregory Penn’s talk</a:t>
            </a:r>
            <a:r>
              <a:rPr lang="en-US" sz="1800" dirty="0"/>
              <a:t>)</a:t>
            </a:r>
          </a:p>
          <a:p>
            <a:pPr marL="514350" indent="-514350">
              <a:buAutoNum type="arabicPeriod"/>
            </a:pPr>
            <a:endParaRPr lang="en-US" sz="1800" dirty="0"/>
          </a:p>
          <a:p>
            <a:pPr marL="514350" indent="-514350">
              <a:buAutoNum type="arabicPeriod"/>
            </a:pPr>
            <a:endParaRPr lang="en-US" sz="1800" dirty="0"/>
          </a:p>
          <a:p>
            <a:pPr marL="514350" indent="-514350">
              <a:buAutoNum type="arabicPeriod"/>
            </a:pPr>
            <a:endParaRPr lang="en-US" sz="1800" dirty="0"/>
          </a:p>
          <a:p>
            <a:pPr marL="514350" indent="-514350">
              <a:buAutoNum type="arabicPeriod"/>
            </a:pPr>
            <a:r>
              <a:rPr lang="en-US" dirty="0"/>
              <a:t>BIB timing cuts </a:t>
            </a:r>
            <a:r>
              <a:rPr lang="en-US" dirty="0">
                <a:sym typeface="Wingdings" pitchFamily="2" charset="2"/>
              </a:rPr>
              <a:t> 5D Precision Calorimetry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3F1B8-275B-6FC1-01EF-349A813C7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3FFA2-0D96-68FE-497E-405828475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52490-3376-ECBA-59FB-ECA508FE6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7" descr="A diagram of a diagram of a person's reaction&#10;&#10;AI-generated content may be incorrect.">
            <a:extLst>
              <a:ext uri="{FF2B5EF4-FFF2-40B4-BE49-F238E27FC236}">
                <a16:creationId xmlns:a16="http://schemas.microsoft.com/office/drawing/2014/main" id="{F192BB17-6136-19EB-B33A-30A2C31C1A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9701" y="2776291"/>
            <a:ext cx="2743200" cy="1215342"/>
          </a:xfrm>
          <a:prstGeom prst="rect">
            <a:avLst/>
          </a:prstGeom>
        </p:spPr>
      </p:pic>
      <p:pic>
        <p:nvPicPr>
          <p:cNvPr id="10" name="Picture 9" descr="A drawing of circles and circles&#10;&#10;AI-generated content may be incorrect.">
            <a:extLst>
              <a:ext uri="{FF2B5EF4-FFF2-40B4-BE49-F238E27FC236}">
                <a16:creationId xmlns:a16="http://schemas.microsoft.com/office/drawing/2014/main" id="{100E5FD7-F361-7328-78CD-FB8F72BE59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2900" y="2776291"/>
            <a:ext cx="2616201" cy="955258"/>
          </a:xfrm>
          <a:prstGeom prst="rect">
            <a:avLst/>
          </a:prstGeom>
        </p:spPr>
      </p:pic>
      <p:pic>
        <p:nvPicPr>
          <p:cNvPr id="12" name="Picture 11" descr="A group of graphs with numbers&#10;&#10;AI-generated content may be incorrect.">
            <a:extLst>
              <a:ext uri="{FF2B5EF4-FFF2-40B4-BE49-F238E27FC236}">
                <a16:creationId xmlns:a16="http://schemas.microsoft.com/office/drawing/2014/main" id="{67F8E382-51AC-A6D6-DB6E-3803F96FAE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7401" y="4437861"/>
            <a:ext cx="3642356" cy="173910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0871B2B-C95B-8AA1-11F8-6984E8CBA7C0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14" name="Google Shape;62;p13">
              <a:extLst>
                <a:ext uri="{FF2B5EF4-FFF2-40B4-BE49-F238E27FC236}">
                  <a16:creationId xmlns:a16="http://schemas.microsoft.com/office/drawing/2014/main" id="{CFA0D7DA-7C41-0708-546B-61191E561252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14" descr="A logo of a company&#10;&#10;AI-generated content may be incorrect.">
              <a:extLst>
                <a:ext uri="{FF2B5EF4-FFF2-40B4-BE49-F238E27FC236}">
                  <a16:creationId xmlns:a16="http://schemas.microsoft.com/office/drawing/2014/main" id="{1740C659-D2EE-FCB1-BD4A-275F4DF6A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6" name="Google Shape;63;p13">
              <a:extLst>
                <a:ext uri="{FF2B5EF4-FFF2-40B4-BE49-F238E27FC236}">
                  <a16:creationId xmlns:a16="http://schemas.microsoft.com/office/drawing/2014/main" id="{4F80D527-3253-0433-84E1-ABFEFF971B5F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555E393-4020-B05A-04AD-5262536DB6D0}"/>
              </a:ext>
            </a:extLst>
          </p:cNvPr>
          <p:cNvSpPr txBox="1"/>
          <p:nvPr/>
        </p:nvSpPr>
        <p:spPr>
          <a:xfrm>
            <a:off x="2270606" y="6312380"/>
            <a:ext cx="9492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D.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Calzolari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9413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B12D8-9DA8-0F34-73F9-BD26070CE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Pandora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355A1-ABC6-7889-8078-E65F7A3A8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AF8A7B-832D-83EA-5795-EA843DEF0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FE8DE-1A3F-E97E-D0B6-1B633E585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21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9D9D051-83FC-251F-F5B4-7D4AD0F8C1BF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8" name="Google Shape;62;p13">
              <a:extLst>
                <a:ext uri="{FF2B5EF4-FFF2-40B4-BE49-F238E27FC236}">
                  <a16:creationId xmlns:a16="http://schemas.microsoft.com/office/drawing/2014/main" id="{9FCC7E89-8E58-D4AB-3E40-C94622950806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A logo of a company&#10;&#10;AI-generated content may be incorrect.">
              <a:extLst>
                <a:ext uri="{FF2B5EF4-FFF2-40B4-BE49-F238E27FC236}">
                  <a16:creationId xmlns:a16="http://schemas.microsoft.com/office/drawing/2014/main" id="{1D98780F-6362-8308-3A65-337BF55CB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0" name="Google Shape;63;p13">
              <a:extLst>
                <a:ext uri="{FF2B5EF4-FFF2-40B4-BE49-F238E27FC236}">
                  <a16:creationId xmlns:a16="http://schemas.microsoft.com/office/drawing/2014/main" id="{E2627574-C5D3-1FA8-457D-D09A98F037C6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" name="Picture 11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08C87B38-98EA-016E-0C25-79A2952FE2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9056" y="3429000"/>
            <a:ext cx="5062943" cy="291303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2C9F9-BE71-9B14-BBE9-3A87285BF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246799" cy="2791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err="1"/>
              <a:t>PandoraPFA</a:t>
            </a:r>
            <a:r>
              <a:rPr lang="en-US" i="1" dirty="0"/>
              <a:t> was originally developed for a linear electron-positron collider.</a:t>
            </a:r>
            <a:endParaRPr lang="en-US" dirty="0"/>
          </a:p>
          <a:p>
            <a:pPr>
              <a:buFontTx/>
              <a:buChar char="-"/>
            </a:pPr>
            <a:r>
              <a:rPr lang="en-US" sz="2400" dirty="0"/>
              <a:t>Relies on a series of iteratively implemented algorithms to achieve…</a:t>
            </a:r>
          </a:p>
          <a:p>
            <a:pPr lvl="1">
              <a:buFontTx/>
              <a:buChar char="-"/>
            </a:pPr>
            <a:r>
              <a:rPr lang="en-US" sz="2000" dirty="0"/>
              <a:t>Clustering</a:t>
            </a:r>
          </a:p>
          <a:p>
            <a:pPr lvl="1">
              <a:buFontTx/>
              <a:buChar char="-"/>
            </a:pPr>
            <a:r>
              <a:rPr lang="en-US" sz="2000" dirty="0"/>
              <a:t>Track-to-cluster matching</a:t>
            </a:r>
          </a:p>
          <a:p>
            <a:pPr lvl="1">
              <a:buFontTx/>
              <a:buChar char="-"/>
            </a:pPr>
            <a:r>
              <a:rPr lang="en-US" sz="2000" dirty="0"/>
              <a:t>Cluster “cleaning” (removing and merging fragments)</a:t>
            </a:r>
          </a:p>
          <a:p>
            <a:pPr lvl="1">
              <a:buFontTx/>
              <a:buChar char="-"/>
            </a:pPr>
            <a:r>
              <a:rPr lang="en-US" sz="2000" dirty="0"/>
              <a:t>Particle ID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69807A-0955-8BC5-B871-80DE5C39A39A}"/>
              </a:ext>
            </a:extLst>
          </p:cNvPr>
          <p:cNvSpPr txBox="1"/>
          <p:nvPr/>
        </p:nvSpPr>
        <p:spPr>
          <a:xfrm>
            <a:off x="7388942" y="6474542"/>
            <a:ext cx="3067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hlinkClick r:id="rId6"/>
              </a:rPr>
              <a:t>Figs from Gregory Penn’s USMCC Talk</a:t>
            </a:r>
            <a:endParaRPr lang="en-US" sz="1400" i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6A694D-3409-A37F-36D6-CD6036933DE9}"/>
              </a:ext>
            </a:extLst>
          </p:cNvPr>
          <p:cNvSpPr/>
          <p:nvPr/>
        </p:nvSpPr>
        <p:spPr>
          <a:xfrm>
            <a:off x="1209368" y="4617408"/>
            <a:ext cx="5919688" cy="157691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>
                <a:solidFill>
                  <a:schemeClr val="tx1"/>
                </a:solidFill>
              </a:rPr>
              <a:t>In a high-background environment, this iterative process creates </a:t>
            </a:r>
            <a:r>
              <a:rPr lang="en-US" sz="2400" b="1" i="1" dirty="0">
                <a:solidFill>
                  <a:schemeClr val="tx1"/>
                </a:solidFill>
              </a:rPr>
              <a:t>ballooning combinatorics</a:t>
            </a:r>
            <a:r>
              <a:rPr lang="en-US" sz="2400" i="1" dirty="0">
                <a:solidFill>
                  <a:schemeClr val="tx1"/>
                </a:solidFill>
              </a:rPr>
              <a:t> and is prohibitively computationally expensive.</a:t>
            </a:r>
          </a:p>
        </p:txBody>
      </p:sp>
    </p:spTree>
    <p:extLst>
      <p:ext uri="{BB962C8B-B14F-4D97-AF65-F5344CB8AC3E}">
        <p14:creationId xmlns:p14="http://schemas.microsoft.com/office/powerpoint/2010/main" val="35095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AC8EB-32D8-3FA0-3E18-117AEBCBA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90061-F577-54EA-97BB-92F244E6B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Pandora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28C64-107F-4DCC-63C7-7BBF2CDF2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68CFA7-2B44-1D03-B6EE-EDAE85602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65400-7D5B-B288-0C08-17C7D94A0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22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518954A-0634-1CDF-411D-8FE26F338F85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8" name="Google Shape;62;p13">
              <a:extLst>
                <a:ext uri="{FF2B5EF4-FFF2-40B4-BE49-F238E27FC236}">
                  <a16:creationId xmlns:a16="http://schemas.microsoft.com/office/drawing/2014/main" id="{02837AB2-5F57-A950-714D-046F0ED9FA48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A logo of a company&#10;&#10;AI-generated content may be incorrect.">
              <a:extLst>
                <a:ext uri="{FF2B5EF4-FFF2-40B4-BE49-F238E27FC236}">
                  <a16:creationId xmlns:a16="http://schemas.microsoft.com/office/drawing/2014/main" id="{88BE94E6-27B4-4C4D-27F2-00D5BE32D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0" name="Google Shape;63;p13">
              <a:extLst>
                <a:ext uri="{FF2B5EF4-FFF2-40B4-BE49-F238E27FC236}">
                  <a16:creationId xmlns:a16="http://schemas.microsoft.com/office/drawing/2014/main" id="{826DDE6E-F44D-C92B-6AD5-629FC9518FE6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" name="Picture 11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6394D3CF-D199-AF7E-1345-89B9810FD15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0"/>
          </a:blip>
          <a:stretch>
            <a:fillRect/>
          </a:stretch>
        </p:blipFill>
        <p:spPr>
          <a:xfrm>
            <a:off x="7129056" y="3429000"/>
            <a:ext cx="5062943" cy="291303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B20F53-F6E4-CDF7-A56B-C2ED449D0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6"/>
            <a:ext cx="10144433" cy="1661282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We have pared down the extensive list of algorithms called by Pandora and developed a “recipe” that reduces computational time by a factor of ~10 without significant degradation to reconstruction performance.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EA32FA-B9CE-0D32-F792-66B6F16527A3}"/>
              </a:ext>
            </a:extLst>
          </p:cNvPr>
          <p:cNvSpPr txBox="1"/>
          <p:nvPr/>
        </p:nvSpPr>
        <p:spPr>
          <a:xfrm>
            <a:off x="7388942" y="6474542"/>
            <a:ext cx="3067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hlinkClick r:id="rId6"/>
              </a:rPr>
              <a:t>Figs from Gregory Penn’s USMCC Talk</a:t>
            </a:r>
            <a:endParaRPr lang="en-US" sz="1400" i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7F00D6-767D-EBD8-188B-75370C72B5F1}"/>
              </a:ext>
            </a:extLst>
          </p:cNvPr>
          <p:cNvSpPr/>
          <p:nvPr/>
        </p:nvSpPr>
        <p:spPr>
          <a:xfrm>
            <a:off x="1209368" y="4617408"/>
            <a:ext cx="5919688" cy="1576915"/>
          </a:xfrm>
          <a:prstGeom prst="rect">
            <a:avLst/>
          </a:prstGeom>
          <a:solidFill>
            <a:srgbClr val="F2AA84">
              <a:alpha val="49020"/>
            </a:srgbClr>
          </a:solidFill>
          <a:ln>
            <a:solidFill>
              <a:srgbClr val="F2AA84">
                <a:alpha val="5098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>
                <a:solidFill>
                  <a:schemeClr val="bg2">
                    <a:lumMod val="50000"/>
                  </a:schemeClr>
                </a:solidFill>
              </a:rPr>
              <a:t>In a high-background environment, this iterative process creates 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</a:rPr>
              <a:t>ballooning combinatorics</a:t>
            </a:r>
            <a:r>
              <a:rPr lang="en-US" sz="2400" i="1" dirty="0">
                <a:solidFill>
                  <a:schemeClr val="bg2">
                    <a:lumMod val="50000"/>
                  </a:schemeClr>
                </a:solidFill>
              </a:rPr>
              <a:t> and is prohibitively computationally expensive.</a:t>
            </a:r>
          </a:p>
        </p:txBody>
      </p:sp>
    </p:spTree>
    <p:extLst>
      <p:ext uri="{BB962C8B-B14F-4D97-AF65-F5344CB8AC3E}">
        <p14:creationId xmlns:p14="http://schemas.microsoft.com/office/powerpoint/2010/main" val="36109001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EE460-349F-1247-29B0-F7E9EFAAF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 Timing Cuts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D2F8E-25ED-9F81-C51F-922B6317D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642" y="1310066"/>
            <a:ext cx="10515600" cy="2480904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Most BIB arrives out-of-time. Assuming cutting-edge timing precision from ECAL, we can use timing info to our advantage.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4AE3C-4091-1661-591F-BD359CF61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4D9F6-1D13-CE2A-1305-3C674FCBC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DD8AE-DAF2-BF9B-6454-EC1F4DAB5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23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69576B-8365-D7F0-5E06-DE95A41008BA}"/>
              </a:ext>
            </a:extLst>
          </p:cNvPr>
          <p:cNvSpPr txBox="1"/>
          <p:nvPr/>
        </p:nvSpPr>
        <p:spPr>
          <a:xfrm>
            <a:off x="4038601" y="2220130"/>
            <a:ext cx="7893570" cy="76944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200" dirty="0"/>
              <a:t>Study of BIB timing distribution determined range of feasible time cuts on calo hits </a:t>
            </a:r>
            <a:r>
              <a:rPr lang="en-US" sz="2200" dirty="0">
                <a:sym typeface="Wingdings" pitchFamily="2" charset="2"/>
              </a:rPr>
              <a:t> </a:t>
            </a:r>
            <a:r>
              <a:rPr lang="en-US" sz="2200" b="1" dirty="0"/>
              <a:t>300 </a:t>
            </a:r>
            <a:r>
              <a:rPr lang="en-US" sz="2200" b="1" dirty="0" err="1"/>
              <a:t>ps</a:t>
            </a:r>
            <a:r>
              <a:rPr lang="en-US" sz="2200" dirty="0"/>
              <a:t> chosen as optimal value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C3DE01F-9174-9326-CC4A-A9B7C6C3836E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12" name="Google Shape;62;p13">
              <a:extLst>
                <a:ext uri="{FF2B5EF4-FFF2-40B4-BE49-F238E27FC236}">
                  <a16:creationId xmlns:a16="http://schemas.microsoft.com/office/drawing/2014/main" id="{50CAF973-D1D0-CE6B-0C05-9E84BCCD2BAF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 descr="A logo of a company&#10;&#10;AI-generated content may be incorrect.">
              <a:extLst>
                <a:ext uri="{FF2B5EF4-FFF2-40B4-BE49-F238E27FC236}">
                  <a16:creationId xmlns:a16="http://schemas.microsoft.com/office/drawing/2014/main" id="{7ADFB7AE-0180-C2FF-C087-2089E3105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4" name="Google Shape;63;p13">
              <a:extLst>
                <a:ext uri="{FF2B5EF4-FFF2-40B4-BE49-F238E27FC236}">
                  <a16:creationId xmlns:a16="http://schemas.microsoft.com/office/drawing/2014/main" id="{BDA9EFED-1EF4-9C3D-5913-59345EDA2154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2B51684-4A8D-82D9-A5F4-ABB55A879E8D}"/>
              </a:ext>
            </a:extLst>
          </p:cNvPr>
          <p:cNvSpPr txBox="1">
            <a:spLocks/>
          </p:cNvSpPr>
          <p:nvPr/>
        </p:nvSpPr>
        <p:spPr>
          <a:xfrm>
            <a:off x="0" y="-2574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i="1" dirty="0"/>
              <a:t>Plots courtesy of A. Tang, K. Kennedy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E038592-C979-413D-8EF2-F4A87178C09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303" b="3168"/>
          <a:stretch>
            <a:fillRect/>
          </a:stretch>
        </p:blipFill>
        <p:spPr>
          <a:xfrm>
            <a:off x="751940" y="2223648"/>
            <a:ext cx="3253705" cy="205185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E08FCE1-9866-282E-27EC-65E1DF5F66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541" b="3168"/>
          <a:stretch>
            <a:fillRect/>
          </a:stretch>
        </p:blipFill>
        <p:spPr>
          <a:xfrm>
            <a:off x="759960" y="4373879"/>
            <a:ext cx="3245685" cy="205185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F71C346-ED91-1D23-4C8B-3DE9E9346BA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278"/>
          <a:stretch>
            <a:fillRect/>
          </a:stretch>
        </p:blipFill>
        <p:spPr>
          <a:xfrm>
            <a:off x="4999265" y="2989570"/>
            <a:ext cx="5425357" cy="343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3888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95685-01FB-8000-DA14-7306164DF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B5897-2DB2-44DD-7F1B-79D235EE8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3573"/>
            <a:ext cx="10515600" cy="39087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After several recent optimizations, we have achieved new benchmarks for simple object reconstruction in the MAIA detector.</a:t>
            </a:r>
          </a:p>
          <a:p>
            <a:pPr>
              <a:buFontTx/>
              <a:buChar char="-"/>
            </a:pPr>
            <a:r>
              <a:rPr lang="en-US" sz="2200" dirty="0"/>
              <a:t>Still optimization to be done in the </a:t>
            </a:r>
            <a:r>
              <a:rPr lang="en-US" sz="2200" b="1" dirty="0"/>
              <a:t>endcap regions</a:t>
            </a:r>
            <a:r>
              <a:rPr lang="en-US" sz="2200" dirty="0"/>
              <a:t> for all subdetectors</a:t>
            </a:r>
          </a:p>
          <a:p>
            <a:pPr lvl="1">
              <a:buFontTx/>
              <a:buChar char="-"/>
            </a:pPr>
            <a:r>
              <a:rPr lang="en-US" sz="2200" dirty="0"/>
              <a:t>Looking into </a:t>
            </a:r>
            <a:r>
              <a:rPr lang="en-US" sz="2200" b="1" dirty="0"/>
              <a:t>forward muon tagging</a:t>
            </a:r>
            <a:r>
              <a:rPr lang="en-US" sz="2200" dirty="0"/>
              <a:t> at very edges of endcap acceptance</a:t>
            </a:r>
          </a:p>
          <a:p>
            <a:pPr>
              <a:buFontTx/>
              <a:buChar char="-"/>
            </a:pPr>
            <a:r>
              <a:rPr lang="en-US" sz="2200" dirty="0"/>
              <a:t>Simulating the BIB remains a </a:t>
            </a:r>
            <a:r>
              <a:rPr lang="en-US" sz="2200" b="1" dirty="0"/>
              <a:t>computational bottleneck; </a:t>
            </a:r>
            <a:r>
              <a:rPr lang="en-US" sz="2200" dirty="0"/>
              <a:t>studies underway into the possible use of generative AI to produce full-BIB samples</a:t>
            </a:r>
          </a:p>
          <a:p>
            <a:pPr>
              <a:buFontTx/>
              <a:buChar char="-"/>
            </a:pPr>
            <a:r>
              <a:rPr lang="en-US" sz="2200" dirty="0"/>
              <a:t>We can now study more complicated objects – such as the </a:t>
            </a:r>
            <a:r>
              <a:rPr lang="en-US" sz="2200" dirty="0" err="1"/>
              <a:t>pions</a:t>
            </a:r>
            <a:r>
              <a:rPr lang="en-US" sz="2200" dirty="0"/>
              <a:t>, </a:t>
            </a:r>
            <a:r>
              <a:rPr lang="en-US" sz="2200" dirty="0" err="1"/>
              <a:t>taus</a:t>
            </a:r>
            <a:r>
              <a:rPr lang="en-US" sz="2200" dirty="0"/>
              <a:t>, and jets mentioned here</a:t>
            </a:r>
          </a:p>
          <a:p>
            <a:pPr>
              <a:buFontTx/>
              <a:buChar char="-"/>
            </a:pPr>
            <a:r>
              <a:rPr lang="en-US" sz="2200" dirty="0"/>
              <a:t>It is an exciting time for the MAIA detector concept, with many ways to get involved in research!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2F639-2B0F-F9EE-BB8D-14A22575C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7452A-DA41-56A5-46A1-848DEB9E3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0914F-2B1B-DDAB-D809-1BD1A429F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24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E71DE9D-D81F-CFEC-8CBB-BF0A310FCE21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8" name="Google Shape;62;p13">
              <a:extLst>
                <a:ext uri="{FF2B5EF4-FFF2-40B4-BE49-F238E27FC236}">
                  <a16:creationId xmlns:a16="http://schemas.microsoft.com/office/drawing/2014/main" id="{B291A68F-B54B-9315-DFD5-4293AB08BB34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A logo of a company&#10;&#10;AI-generated content may be incorrect.">
              <a:extLst>
                <a:ext uri="{FF2B5EF4-FFF2-40B4-BE49-F238E27FC236}">
                  <a16:creationId xmlns:a16="http://schemas.microsoft.com/office/drawing/2014/main" id="{B840D72D-66F9-CAF7-CD29-D9B725DA13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0" name="Google Shape;63;p13">
              <a:extLst>
                <a:ext uri="{FF2B5EF4-FFF2-40B4-BE49-F238E27FC236}">
                  <a16:creationId xmlns:a16="http://schemas.microsoft.com/office/drawing/2014/main" id="{A8C8F433-C1F7-05B6-AE10-9F7E1A7F3493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0CDFFA9-41F4-4230-CB4B-008B3E879802}"/>
              </a:ext>
            </a:extLst>
          </p:cNvPr>
          <p:cNvSpPr txBox="1"/>
          <p:nvPr/>
        </p:nvSpPr>
        <p:spPr>
          <a:xfrm>
            <a:off x="1700213" y="5492321"/>
            <a:ext cx="8791574" cy="646331"/>
          </a:xfrm>
          <a:prstGeom prst="rect">
            <a:avLst/>
          </a:prstGeom>
          <a:solidFill>
            <a:srgbClr val="92D050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Link to the MAIA Software Tutorial: </a:t>
            </a:r>
            <a:r>
              <a:rPr lang="en-US" i="1" dirty="0">
                <a:hlinkClick r:id="rId5"/>
              </a:rPr>
              <a:t>https://mcd-wiki.web.cern.ch/software/howto/maia/</a:t>
            </a:r>
            <a:endParaRPr lang="en-US" i="1" dirty="0"/>
          </a:p>
          <a:p>
            <a:pPr algn="ctr"/>
            <a:r>
              <a:rPr lang="en-US" i="1" dirty="0"/>
              <a:t>Please reach out if you are interested in joining the effort!</a:t>
            </a:r>
          </a:p>
        </p:txBody>
      </p:sp>
    </p:spTree>
    <p:extLst>
      <p:ext uri="{BB962C8B-B14F-4D97-AF65-F5344CB8AC3E}">
        <p14:creationId xmlns:p14="http://schemas.microsoft.com/office/powerpoint/2010/main" val="12001850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B440-B8EF-ED69-189B-60C42A854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– Muon Collider Requirements</a:t>
            </a:r>
          </a:p>
        </p:txBody>
      </p:sp>
      <p:pic>
        <p:nvPicPr>
          <p:cNvPr id="8" name="Content Placeholder 7" descr="A white text with green and orange text&#10;&#10;AI-generated content may be incorrect.">
            <a:extLst>
              <a:ext uri="{FF2B5EF4-FFF2-40B4-BE49-F238E27FC236}">
                <a16:creationId xmlns:a16="http://schemas.microsoft.com/office/drawing/2014/main" id="{96E0E56F-43CB-EC49-D853-D491A48BA1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1109" y="1269154"/>
            <a:ext cx="5728929" cy="475556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DF92C-6BDC-2E4A-8D5B-85AD14072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9813E-A19C-EE7C-89F1-5787E716C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FBA15-DB6B-767B-3DDC-AC4D4DF7F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25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A4C9E2F-CA83-A7A5-D229-32C1019572FD}"/>
              </a:ext>
            </a:extLst>
          </p:cNvPr>
          <p:cNvSpPr txBox="1">
            <a:spLocks/>
          </p:cNvSpPr>
          <p:nvPr/>
        </p:nvSpPr>
        <p:spPr>
          <a:xfrm>
            <a:off x="0" y="-2574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i="1" dirty="0"/>
              <a:t>K. Kennedy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AAB5B6-5FBE-C3E0-4A08-1353EF3A43CD}"/>
              </a:ext>
            </a:extLst>
          </p:cNvPr>
          <p:cNvSpPr/>
          <p:nvPr/>
        </p:nvSpPr>
        <p:spPr>
          <a:xfrm>
            <a:off x="8153400" y="4218039"/>
            <a:ext cx="887361" cy="11503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90DDB1D-BBDB-05D2-D38F-A6776C413BE7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12" name="Google Shape;62;p13">
              <a:extLst>
                <a:ext uri="{FF2B5EF4-FFF2-40B4-BE49-F238E27FC236}">
                  <a16:creationId xmlns:a16="http://schemas.microsoft.com/office/drawing/2014/main" id="{7009F9F5-F8BF-2766-7FA0-1826E84B593D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 descr="A logo of a company&#10;&#10;AI-generated content may be incorrect.">
              <a:extLst>
                <a:ext uri="{FF2B5EF4-FFF2-40B4-BE49-F238E27FC236}">
                  <a16:creationId xmlns:a16="http://schemas.microsoft.com/office/drawing/2014/main" id="{A1B34021-3E35-20D9-A397-72F272417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4" name="Google Shape;63;p13">
              <a:extLst>
                <a:ext uri="{FF2B5EF4-FFF2-40B4-BE49-F238E27FC236}">
                  <a16:creationId xmlns:a16="http://schemas.microsoft.com/office/drawing/2014/main" id="{37459DE8-5015-5CF0-67B1-C766F5FB85B8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1969097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7273C-B652-CF17-7E5D-5D1E6430B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– MAIA Dimensions</a:t>
            </a:r>
          </a:p>
        </p:txBody>
      </p:sp>
      <p:pic>
        <p:nvPicPr>
          <p:cNvPr id="8" name="Content Placeholder 7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26EBA7F3-64B1-4DF5-1568-B6D47B12E2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94805" y="1825625"/>
            <a:ext cx="5002390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E7B8D-51DB-50E4-1EDD-8D4AE504F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F1996-6C11-F662-1A48-2AE1AC16E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2FC91-108B-9C57-5F54-96C771216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507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B890B-DAD0-267B-7F4C-454AE0D88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– Tracker Specifics</a:t>
            </a:r>
          </a:p>
        </p:txBody>
      </p:sp>
      <p:pic>
        <p:nvPicPr>
          <p:cNvPr id="8" name="Content Placeholder 7" descr="A table with text and numbers&#10;&#10;AI-generated content may be incorrect.">
            <a:extLst>
              <a:ext uri="{FF2B5EF4-FFF2-40B4-BE49-F238E27FC236}">
                <a16:creationId xmlns:a16="http://schemas.microsoft.com/office/drawing/2014/main" id="{2C19541A-2A97-E18F-5282-AFF8A4C65D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9297" y="1625600"/>
            <a:ext cx="9354574" cy="397709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B811FF-33AD-E514-E63C-BA8CFE1D3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7935C-7623-69CF-AAEA-96DA7F827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53B96-0F26-326C-8B06-D52762360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27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2131923-7EEE-C7DF-A783-FFEC8E622D2D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10" name="Google Shape;62;p13">
              <a:extLst>
                <a:ext uri="{FF2B5EF4-FFF2-40B4-BE49-F238E27FC236}">
                  <a16:creationId xmlns:a16="http://schemas.microsoft.com/office/drawing/2014/main" id="{A8B449F2-3CF2-7045-0A14-913EB0848502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 descr="A logo of a company&#10;&#10;AI-generated content may be incorrect.">
              <a:extLst>
                <a:ext uri="{FF2B5EF4-FFF2-40B4-BE49-F238E27FC236}">
                  <a16:creationId xmlns:a16="http://schemas.microsoft.com/office/drawing/2014/main" id="{AF216D29-F19F-B052-4036-34B029E05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2" name="Google Shape;63;p13">
              <a:extLst>
                <a:ext uri="{FF2B5EF4-FFF2-40B4-BE49-F238E27FC236}">
                  <a16:creationId xmlns:a16="http://schemas.microsoft.com/office/drawing/2014/main" id="{4B89884F-7CB9-AFCF-2667-6CAD05C72867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048550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61E9C-11F9-3E43-EF9C-A906D38BE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– Calorimeter Specifics</a:t>
            </a:r>
          </a:p>
        </p:txBody>
      </p:sp>
      <p:pic>
        <p:nvPicPr>
          <p:cNvPr id="8" name="Content Placeholder 7" descr="A calorimeter with text and numbers&#10;&#10;AI-generated content may be incorrect.">
            <a:extLst>
              <a:ext uri="{FF2B5EF4-FFF2-40B4-BE49-F238E27FC236}">
                <a16:creationId xmlns:a16="http://schemas.microsoft.com/office/drawing/2014/main" id="{72C31E67-47A2-B33C-5085-441A386ED8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10226464" cy="379571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8657A-817A-0CE6-0C4B-AAF1D58DB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9CE1A8-D984-A50F-E0CB-44CC3C468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0788A-5A61-6270-B8BF-DED5635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28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49E5E34-FAA7-69D0-1F6B-6CB2BF9C3DD7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10" name="Google Shape;62;p13">
              <a:extLst>
                <a:ext uri="{FF2B5EF4-FFF2-40B4-BE49-F238E27FC236}">
                  <a16:creationId xmlns:a16="http://schemas.microsoft.com/office/drawing/2014/main" id="{AFF6F983-1914-A22B-6D82-442B3232FF13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 descr="A logo of a company&#10;&#10;AI-generated content may be incorrect.">
              <a:extLst>
                <a:ext uri="{FF2B5EF4-FFF2-40B4-BE49-F238E27FC236}">
                  <a16:creationId xmlns:a16="http://schemas.microsoft.com/office/drawing/2014/main" id="{844CADC2-525D-F60D-196D-F489E2928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2" name="Google Shape;63;p13">
              <a:extLst>
                <a:ext uri="{FF2B5EF4-FFF2-40B4-BE49-F238E27FC236}">
                  <a16:creationId xmlns:a16="http://schemas.microsoft.com/office/drawing/2014/main" id="{4BC56272-CC8B-29B2-81BE-6EE332A69154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987710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54540-CEE3-FCA8-14CF-7368D3405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F3E7F-1F23-DF6B-12FD-AF1DE69BF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943A7-81F3-B425-320E-7A67C2A5F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6A807-8869-D812-D48B-8AC13D5F7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3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A12BFC6-0B5E-8AB0-F478-A5D54AA0847B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13" name="Google Shape;62;p13">
              <a:extLst>
                <a:ext uri="{FF2B5EF4-FFF2-40B4-BE49-F238E27FC236}">
                  <a16:creationId xmlns:a16="http://schemas.microsoft.com/office/drawing/2014/main" id="{F3613768-D79E-1554-6850-F53E46549D4C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 descr="A logo of a company&#10;&#10;AI-generated content may be incorrect.">
              <a:extLst>
                <a:ext uri="{FF2B5EF4-FFF2-40B4-BE49-F238E27FC236}">
                  <a16:creationId xmlns:a16="http://schemas.microsoft.com/office/drawing/2014/main" id="{B1BBD096-3E48-4952-14C1-CA5FD5F4E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5" name="Google Shape;63;p13">
              <a:extLst>
                <a:ext uri="{FF2B5EF4-FFF2-40B4-BE49-F238E27FC236}">
                  <a16:creationId xmlns:a16="http://schemas.microsoft.com/office/drawing/2014/main" id="{27A630F5-4392-5E61-D370-A11D5F94707D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EAC1863-DC5D-2DA3-E5C5-F00424D29FF8}"/>
              </a:ext>
            </a:extLst>
          </p:cNvPr>
          <p:cNvSpPr/>
          <p:nvPr/>
        </p:nvSpPr>
        <p:spPr>
          <a:xfrm>
            <a:off x="671980" y="1306888"/>
            <a:ext cx="5257798" cy="492281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i="1" dirty="0">
                <a:solidFill>
                  <a:schemeClr val="tx1"/>
                </a:solidFill>
              </a:rPr>
              <a:t>10 TeV Muon Collider:</a:t>
            </a:r>
            <a:r>
              <a:rPr lang="en-US" sz="2400" i="1" dirty="0">
                <a:solidFill>
                  <a:schemeClr val="tx1"/>
                </a:solidFill>
              </a:rPr>
              <a:t> Detector Priorities</a:t>
            </a:r>
          </a:p>
          <a:p>
            <a:pPr marL="285750" indent="-285750">
              <a:buFontTx/>
              <a:buChar char="-"/>
            </a:pPr>
            <a:r>
              <a:rPr lang="en-US" sz="1900" b="1" i="1" dirty="0">
                <a:solidFill>
                  <a:schemeClr val="tx1"/>
                </a:solidFill>
              </a:rPr>
              <a:t>Muons</a:t>
            </a:r>
            <a:r>
              <a:rPr lang="en-US" sz="1900" i="1" dirty="0">
                <a:solidFill>
                  <a:schemeClr val="tx1"/>
                </a:solidFill>
              </a:rPr>
              <a:t>: the perfect collider particle?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Fundamental, second-generation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Probes energy and intensity frontiers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Synchrotron radiation suppressed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However…</a:t>
            </a:r>
          </a:p>
          <a:p>
            <a:pPr marL="285750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Muons </a:t>
            </a:r>
            <a:r>
              <a:rPr lang="en-US" sz="1900" b="1" i="1" dirty="0">
                <a:solidFill>
                  <a:schemeClr val="tx1"/>
                </a:solidFill>
              </a:rPr>
              <a:t>decay</a:t>
            </a: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 beam-induced background (</a:t>
            </a:r>
            <a:r>
              <a:rPr lang="en-US" sz="1900" b="1" i="1" dirty="0">
                <a:solidFill>
                  <a:schemeClr val="tx1"/>
                </a:solidFill>
                <a:sym typeface="Wingdings" pitchFamily="2" charset="2"/>
              </a:rPr>
              <a:t>BIB</a:t>
            </a: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)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Decay products </a:t>
            </a:r>
            <a:r>
              <a:rPr lang="en-US" sz="1900" b="1" i="1" dirty="0">
                <a:solidFill>
                  <a:schemeClr val="tx1"/>
                </a:solidFill>
                <a:sym typeface="Wingdings" pitchFamily="2" charset="2"/>
              </a:rPr>
              <a:t>flood</a:t>
            </a: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 detector with low-energy secondaries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How to remain </a:t>
            </a:r>
            <a:r>
              <a:rPr lang="en-US" sz="1900" b="1" i="1" dirty="0">
                <a:solidFill>
                  <a:schemeClr val="tx1"/>
                </a:solidFill>
                <a:sym typeface="Wingdings" pitchFamily="2" charset="2"/>
              </a:rPr>
              <a:t>robust</a:t>
            </a: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 to interesting physics while </a:t>
            </a:r>
            <a:r>
              <a:rPr lang="en-US" sz="1900" b="1" i="1" dirty="0">
                <a:solidFill>
                  <a:schemeClr val="tx1"/>
                </a:solidFill>
                <a:sym typeface="Wingdings" pitchFamily="2" charset="2"/>
              </a:rPr>
              <a:t>mitigating BIB?</a:t>
            </a:r>
            <a:endParaRPr lang="en-US" sz="1900" i="1" dirty="0">
              <a:solidFill>
                <a:schemeClr val="tx1"/>
              </a:solidFill>
            </a:endParaRPr>
          </a:p>
        </p:txBody>
      </p:sp>
      <p:pic>
        <p:nvPicPr>
          <p:cNvPr id="17" name="Picture 16" descr="A yellow lines on a white background&#10;&#10;AI-generated content may be incorrect.">
            <a:extLst>
              <a:ext uri="{FF2B5EF4-FFF2-40B4-BE49-F238E27FC236}">
                <a16:creationId xmlns:a16="http://schemas.microsoft.com/office/drawing/2014/main" id="{916A8835-E24E-4891-B17D-11B181483F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9108" y="2949697"/>
            <a:ext cx="4705362" cy="3132521"/>
          </a:xfrm>
          <a:prstGeom prst="rect">
            <a:avLst/>
          </a:prstGeom>
        </p:spPr>
      </p:pic>
      <p:pic>
        <p:nvPicPr>
          <p:cNvPr id="19" name="Picture 18" descr="A diagram of a diagram of a wave&#10;&#10;AI-generated content may be incorrect.">
            <a:extLst>
              <a:ext uri="{FF2B5EF4-FFF2-40B4-BE49-F238E27FC236}">
                <a16:creationId xmlns:a16="http://schemas.microsoft.com/office/drawing/2014/main" id="{11FC1EB4-BE17-CCBB-8BE7-ADF30937BD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5998" y="1356173"/>
            <a:ext cx="2645802" cy="1319392"/>
          </a:xfrm>
          <a:prstGeom prst="rect">
            <a:avLst/>
          </a:prstGeom>
        </p:spPr>
      </p:pic>
      <p:pic>
        <p:nvPicPr>
          <p:cNvPr id="21" name="Picture 20" descr="A graph of a number of mass energy&#10;&#10;AI-generated content may be incorrect.">
            <a:extLst>
              <a:ext uri="{FF2B5EF4-FFF2-40B4-BE49-F238E27FC236}">
                <a16:creationId xmlns:a16="http://schemas.microsoft.com/office/drawing/2014/main" id="{49290406-852C-85E3-56C9-780B0F30BD2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2581"/>
          <a:stretch>
            <a:fillRect/>
          </a:stretch>
        </p:blipFill>
        <p:spPr>
          <a:xfrm>
            <a:off x="8741800" y="985341"/>
            <a:ext cx="2966346" cy="189793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5FA80DD-F9E9-E2DC-30A5-87C277ADEF09}"/>
              </a:ext>
            </a:extLst>
          </p:cNvPr>
          <p:cNvSpPr txBox="1"/>
          <p:nvPr/>
        </p:nvSpPr>
        <p:spPr>
          <a:xfrm>
            <a:off x="6262224" y="6070366"/>
            <a:ext cx="920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K. Kennedy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73A5236-99E4-41B5-9B86-E7E98E1CBD44}"/>
              </a:ext>
            </a:extLst>
          </p:cNvPr>
          <p:cNvSpPr txBox="1">
            <a:spLocks/>
          </p:cNvSpPr>
          <p:nvPr/>
        </p:nvSpPr>
        <p:spPr>
          <a:xfrm>
            <a:off x="152400" y="4399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i="1" dirty="0"/>
              <a:t>See </a:t>
            </a:r>
            <a:r>
              <a:rPr lang="en-US" sz="1800" i="1" dirty="0">
                <a:hlinkClick r:id="rId8"/>
              </a:rPr>
              <a:t>Ben Rosser’s talk </a:t>
            </a:r>
            <a:r>
              <a:rPr lang="en-US" sz="1800" i="1" dirty="0"/>
              <a:t>for more!</a:t>
            </a:r>
          </a:p>
        </p:txBody>
      </p:sp>
    </p:spTree>
    <p:extLst>
      <p:ext uri="{BB962C8B-B14F-4D97-AF65-F5344CB8AC3E}">
        <p14:creationId xmlns:p14="http://schemas.microsoft.com/office/powerpoint/2010/main" val="1224210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82F6B-DD39-6EDF-C2FD-6EBBF9AB2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54C22-09F2-C527-D118-B017AF2BB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9B1BB-FC53-58BC-EA60-8AB90761E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DA86DF-9275-80CF-8A01-B0BFCE5ED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232BD-E314-23C2-91DE-3AFCFCDE9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1D708675-921E-5BFA-279E-232EF11AC4F2}"/>
                  </a:ext>
                </a:extLst>
              </p:cNvPr>
              <p:cNvSpPr/>
              <p:nvPr/>
            </p:nvSpPr>
            <p:spPr>
              <a:xfrm>
                <a:off x="6096000" y="1306888"/>
                <a:ext cx="5257800" cy="1933707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2400" i="1" dirty="0">
                    <a:solidFill>
                      <a:schemeClr val="tx1"/>
                    </a:solidFill>
                  </a:rPr>
                  <a:t>What is </a:t>
                </a:r>
                <a:r>
                  <a:rPr lang="en-US" sz="2400" b="1" i="1" dirty="0">
                    <a:solidFill>
                      <a:schemeClr val="tx1"/>
                    </a:solidFill>
                  </a:rPr>
                  <a:t>MAIA</a:t>
                </a:r>
                <a:r>
                  <a:rPr lang="en-US" sz="2400" i="1" dirty="0">
                    <a:solidFill>
                      <a:schemeClr val="tx1"/>
                    </a:solidFill>
                  </a:rPr>
                  <a:t>?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b="1" i="1" dirty="0">
                    <a:solidFill>
                      <a:schemeClr val="tx1"/>
                    </a:solidFill>
                  </a:rPr>
                  <a:t>M</a:t>
                </a:r>
                <a:r>
                  <a:rPr lang="en-US" i="1" dirty="0">
                    <a:solidFill>
                      <a:schemeClr val="tx1"/>
                    </a:solidFill>
                  </a:rPr>
                  <a:t>uon </a:t>
                </a:r>
                <a:r>
                  <a:rPr lang="en-US" b="1" i="1" dirty="0">
                    <a:solidFill>
                      <a:schemeClr val="tx1"/>
                    </a:solidFill>
                  </a:rPr>
                  <a:t>A</a:t>
                </a:r>
                <a:r>
                  <a:rPr lang="en-US" i="1" dirty="0">
                    <a:solidFill>
                      <a:schemeClr val="tx1"/>
                    </a:solidFill>
                  </a:rPr>
                  <a:t>ccelerator </a:t>
                </a:r>
                <a:r>
                  <a:rPr lang="en-US" b="1" i="1" dirty="0">
                    <a:solidFill>
                      <a:schemeClr val="tx1"/>
                    </a:solidFill>
                  </a:rPr>
                  <a:t>I</a:t>
                </a:r>
                <a:r>
                  <a:rPr lang="en-US" i="1" dirty="0">
                    <a:solidFill>
                      <a:schemeClr val="tx1"/>
                    </a:solidFill>
                  </a:rPr>
                  <a:t>mplemented </a:t>
                </a:r>
                <a:r>
                  <a:rPr lang="en-US" b="1" i="1" dirty="0">
                    <a:solidFill>
                      <a:schemeClr val="tx1"/>
                    </a:solidFill>
                  </a:rPr>
                  <a:t>A</a:t>
                </a:r>
                <a:r>
                  <a:rPr lang="en-US" i="1" dirty="0">
                    <a:solidFill>
                      <a:schemeClr val="tx1"/>
                    </a:solidFill>
                  </a:rPr>
                  <a:t>pparatus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i="1" dirty="0">
                    <a:solidFill>
                      <a:schemeClr val="tx1"/>
                    </a:solidFill>
                  </a:rPr>
                  <a:t>One of two detector concepts proposed for a Muon Collider at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=10 TeV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i="1" dirty="0">
                    <a:solidFill>
                      <a:schemeClr val="tx1"/>
                    </a:solidFill>
                  </a:rPr>
                  <a:t>Composed of shielding nozzles, trackers, a 5T solenoid, calorimeters, and a muon system</a:t>
                </a:r>
              </a:p>
              <a:p>
                <a:pPr marL="285750" indent="-285750">
                  <a:buFontTx/>
                  <a:buChar char="-"/>
                </a:pPr>
                <a:endParaRPr lang="en-US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1D708675-921E-5BFA-279E-232EF11AC4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306888"/>
                <a:ext cx="5257800" cy="1933707"/>
              </a:xfrm>
              <a:prstGeom prst="roundRect">
                <a:avLst/>
              </a:prstGeom>
              <a:blipFill>
                <a:blip r:embed="rId2"/>
                <a:stretch>
                  <a:fillRect b="-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4BE36A60-0FCB-7B80-E311-10E1E2D75B24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13" name="Google Shape;62;p13">
              <a:extLst>
                <a:ext uri="{FF2B5EF4-FFF2-40B4-BE49-F238E27FC236}">
                  <a16:creationId xmlns:a16="http://schemas.microsoft.com/office/drawing/2014/main" id="{C4D2BAC8-C3E0-90AE-FB79-624029780226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 descr="A logo of a company&#10;&#10;AI-generated content may be incorrect.">
              <a:extLst>
                <a:ext uri="{FF2B5EF4-FFF2-40B4-BE49-F238E27FC236}">
                  <a16:creationId xmlns:a16="http://schemas.microsoft.com/office/drawing/2014/main" id="{781B6AA2-B04D-8504-0A2C-1851F2B40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5" name="Google Shape;63;p13">
              <a:extLst>
                <a:ext uri="{FF2B5EF4-FFF2-40B4-BE49-F238E27FC236}">
                  <a16:creationId xmlns:a16="http://schemas.microsoft.com/office/drawing/2014/main" id="{A1FEC76C-C017-68EE-1DBD-458640E1B6FB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CD9CE1C-8C65-3681-28F4-3A95D58E0D8B}"/>
              </a:ext>
            </a:extLst>
          </p:cNvPr>
          <p:cNvSpPr/>
          <p:nvPr/>
        </p:nvSpPr>
        <p:spPr>
          <a:xfrm>
            <a:off x="671980" y="1306888"/>
            <a:ext cx="5257798" cy="492281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i="1" dirty="0">
                <a:solidFill>
                  <a:schemeClr val="tx1"/>
                </a:solidFill>
              </a:rPr>
              <a:t>10 TeV Muon Collider:</a:t>
            </a:r>
            <a:r>
              <a:rPr lang="en-US" sz="2400" i="1" dirty="0">
                <a:solidFill>
                  <a:schemeClr val="tx1"/>
                </a:solidFill>
              </a:rPr>
              <a:t> Detector Priorities</a:t>
            </a:r>
          </a:p>
          <a:p>
            <a:pPr marL="285750" indent="-285750">
              <a:buFontTx/>
              <a:buChar char="-"/>
            </a:pPr>
            <a:r>
              <a:rPr lang="en-US" sz="1900" b="1" i="1" dirty="0">
                <a:solidFill>
                  <a:schemeClr val="tx1"/>
                </a:solidFill>
              </a:rPr>
              <a:t>Muons</a:t>
            </a:r>
            <a:r>
              <a:rPr lang="en-US" sz="1900" i="1" dirty="0">
                <a:solidFill>
                  <a:schemeClr val="tx1"/>
                </a:solidFill>
              </a:rPr>
              <a:t>: the perfect collider particle?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Fundamental, second-generation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Probes energy and intensity frontiers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Synchrotron radiation suppressed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However…</a:t>
            </a:r>
          </a:p>
          <a:p>
            <a:pPr marL="285750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Muons </a:t>
            </a:r>
            <a:r>
              <a:rPr lang="en-US" sz="1900" b="1" i="1" dirty="0">
                <a:solidFill>
                  <a:schemeClr val="tx1"/>
                </a:solidFill>
              </a:rPr>
              <a:t>decay</a:t>
            </a: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 beam-induced background (</a:t>
            </a:r>
            <a:r>
              <a:rPr lang="en-US" sz="1900" b="1" i="1" dirty="0">
                <a:solidFill>
                  <a:schemeClr val="tx1"/>
                </a:solidFill>
                <a:sym typeface="Wingdings" pitchFamily="2" charset="2"/>
              </a:rPr>
              <a:t>BIB</a:t>
            </a: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)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Decay products </a:t>
            </a:r>
            <a:r>
              <a:rPr lang="en-US" sz="1900" b="1" i="1" dirty="0">
                <a:solidFill>
                  <a:schemeClr val="tx1"/>
                </a:solidFill>
                <a:sym typeface="Wingdings" pitchFamily="2" charset="2"/>
              </a:rPr>
              <a:t>flood</a:t>
            </a: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 detector with low-energy secondaries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How to remain </a:t>
            </a:r>
            <a:r>
              <a:rPr lang="en-US" sz="1900" b="1" i="1" dirty="0">
                <a:solidFill>
                  <a:schemeClr val="tx1"/>
                </a:solidFill>
                <a:sym typeface="Wingdings" pitchFamily="2" charset="2"/>
              </a:rPr>
              <a:t>robust</a:t>
            </a: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 to interesting physics while </a:t>
            </a:r>
            <a:r>
              <a:rPr lang="en-US" sz="1900" b="1" i="1" dirty="0">
                <a:solidFill>
                  <a:schemeClr val="tx1"/>
                </a:solidFill>
                <a:sym typeface="Wingdings" pitchFamily="2" charset="2"/>
              </a:rPr>
              <a:t>mitigating BIB?</a:t>
            </a:r>
            <a:endParaRPr lang="en-US" sz="1900" i="1" dirty="0">
              <a:solidFill>
                <a:schemeClr val="tx1"/>
              </a:solidFill>
            </a:endParaRPr>
          </a:p>
        </p:txBody>
      </p:sp>
      <p:pic>
        <p:nvPicPr>
          <p:cNvPr id="16" name="Picture 15" descr="A diagram of a structure&#10;&#10;AI-generated content may be incorrect.">
            <a:extLst>
              <a:ext uri="{FF2B5EF4-FFF2-40B4-BE49-F238E27FC236}">
                <a16:creationId xmlns:a16="http://schemas.microsoft.com/office/drawing/2014/main" id="{F70EB82C-E097-538C-3421-4B47A43E6C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4375" y="3367243"/>
            <a:ext cx="5061049" cy="285406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56F2EF-C99B-FB82-60E3-1CB929E853AA}"/>
              </a:ext>
            </a:extLst>
          </p:cNvPr>
          <p:cNvSpPr txBox="1"/>
          <p:nvPr/>
        </p:nvSpPr>
        <p:spPr>
          <a:xfrm>
            <a:off x="9422438" y="6202461"/>
            <a:ext cx="1768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2">
                    <a:lumMod val="75000"/>
                  </a:schemeClr>
                </a:solidFill>
              </a:rPr>
              <a:t>[1] </a:t>
            </a:r>
            <a:r>
              <a:rPr lang="en-US" sz="1400" i="1" u="sng" dirty="0">
                <a:solidFill>
                  <a:schemeClr val="bg2">
                    <a:lumMod val="7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arXiv:2502.00181</a:t>
            </a:r>
            <a:endParaRPr lang="en-US" sz="1400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126C9E2-8667-937C-FC46-7F3E628959F3}"/>
              </a:ext>
            </a:extLst>
          </p:cNvPr>
          <p:cNvSpPr txBox="1">
            <a:spLocks/>
          </p:cNvSpPr>
          <p:nvPr/>
        </p:nvSpPr>
        <p:spPr>
          <a:xfrm>
            <a:off x="152400" y="4399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i="1" dirty="0"/>
              <a:t>See </a:t>
            </a:r>
            <a:r>
              <a:rPr lang="en-US" sz="1800" i="1" dirty="0">
                <a:hlinkClick r:id="rId8"/>
              </a:rPr>
              <a:t>Ben Rosser’s talk </a:t>
            </a:r>
            <a:r>
              <a:rPr lang="en-US" sz="1800" i="1" dirty="0"/>
              <a:t>for more!</a:t>
            </a:r>
          </a:p>
        </p:txBody>
      </p:sp>
    </p:spTree>
    <p:extLst>
      <p:ext uri="{BB962C8B-B14F-4D97-AF65-F5344CB8AC3E}">
        <p14:creationId xmlns:p14="http://schemas.microsoft.com/office/powerpoint/2010/main" val="1061360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6869B3-65B0-8D27-D778-B71F102B1F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D11D5-4510-0CFE-3E2B-54806B684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221F6-80E8-7541-60F5-20F2933A2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1CA61-5C7F-5438-0E91-5CF7AAA66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CCE82-F1A3-691B-A370-96D503E7F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88CA6C0-9551-3A90-06CC-65469AB8B85A}"/>
                  </a:ext>
                </a:extLst>
              </p:cNvPr>
              <p:cNvSpPr/>
              <p:nvPr/>
            </p:nvSpPr>
            <p:spPr>
              <a:xfrm>
                <a:off x="6096000" y="1306888"/>
                <a:ext cx="5257800" cy="236905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2400" i="1" dirty="0">
                    <a:solidFill>
                      <a:schemeClr val="tx1"/>
                    </a:solidFill>
                  </a:rPr>
                  <a:t>What is </a:t>
                </a:r>
                <a:r>
                  <a:rPr lang="en-US" sz="2400" b="1" i="1" dirty="0">
                    <a:solidFill>
                      <a:schemeClr val="tx1"/>
                    </a:solidFill>
                  </a:rPr>
                  <a:t>MAIA</a:t>
                </a:r>
                <a:r>
                  <a:rPr lang="en-US" sz="2400" i="1" dirty="0">
                    <a:solidFill>
                      <a:schemeClr val="tx1"/>
                    </a:solidFill>
                  </a:rPr>
                  <a:t>?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b="1" i="1" dirty="0">
                    <a:solidFill>
                      <a:schemeClr val="tx1"/>
                    </a:solidFill>
                  </a:rPr>
                  <a:t>M</a:t>
                </a:r>
                <a:r>
                  <a:rPr lang="en-US" i="1" dirty="0">
                    <a:solidFill>
                      <a:schemeClr val="tx1"/>
                    </a:solidFill>
                  </a:rPr>
                  <a:t>uon </a:t>
                </a:r>
                <a:r>
                  <a:rPr lang="en-US" b="1" i="1" dirty="0">
                    <a:solidFill>
                      <a:schemeClr val="tx1"/>
                    </a:solidFill>
                  </a:rPr>
                  <a:t>A</a:t>
                </a:r>
                <a:r>
                  <a:rPr lang="en-US" i="1" dirty="0">
                    <a:solidFill>
                      <a:schemeClr val="tx1"/>
                    </a:solidFill>
                  </a:rPr>
                  <a:t>ccelerator </a:t>
                </a:r>
                <a:r>
                  <a:rPr lang="en-US" b="1" i="1" dirty="0">
                    <a:solidFill>
                      <a:schemeClr val="tx1"/>
                    </a:solidFill>
                  </a:rPr>
                  <a:t>I</a:t>
                </a:r>
                <a:r>
                  <a:rPr lang="en-US" i="1" dirty="0">
                    <a:solidFill>
                      <a:schemeClr val="tx1"/>
                    </a:solidFill>
                  </a:rPr>
                  <a:t>mplemented </a:t>
                </a:r>
                <a:r>
                  <a:rPr lang="en-US" b="1" i="1" dirty="0">
                    <a:solidFill>
                      <a:schemeClr val="tx1"/>
                    </a:solidFill>
                  </a:rPr>
                  <a:t>A</a:t>
                </a:r>
                <a:r>
                  <a:rPr lang="en-US" i="1" dirty="0">
                    <a:solidFill>
                      <a:schemeClr val="tx1"/>
                    </a:solidFill>
                  </a:rPr>
                  <a:t>pparatus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i="1" dirty="0">
                    <a:solidFill>
                      <a:schemeClr val="tx1"/>
                    </a:solidFill>
                  </a:rPr>
                  <a:t>One of two detector concepts proposed for a Muon Collider at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=10 TeV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i="1" dirty="0">
                    <a:solidFill>
                      <a:schemeClr val="tx1"/>
                    </a:solidFill>
                  </a:rPr>
                  <a:t>Composed of shielding nozzles, trackers, a 5T solenoid, calorimeters, and a muon system</a:t>
                </a:r>
              </a:p>
              <a:p>
                <a:pPr marL="285750" indent="-285750">
                  <a:buFontTx/>
                  <a:buChar char="-"/>
                </a:pPr>
                <a:endParaRPr lang="en-US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88CA6C0-9551-3A90-06CC-65469AB8B8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306888"/>
                <a:ext cx="5257800" cy="2369055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D4B99B5-81A4-2BCD-63BF-24AA6384BDDB}"/>
              </a:ext>
            </a:extLst>
          </p:cNvPr>
          <p:cNvSpPr/>
          <p:nvPr/>
        </p:nvSpPr>
        <p:spPr>
          <a:xfrm>
            <a:off x="6096002" y="3860648"/>
            <a:ext cx="5257798" cy="236905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i="1" dirty="0">
                <a:solidFill>
                  <a:schemeClr val="tx1"/>
                </a:solidFill>
              </a:rPr>
              <a:t>How does </a:t>
            </a:r>
            <a:r>
              <a:rPr lang="en-US" sz="2400" b="1" i="1" dirty="0">
                <a:solidFill>
                  <a:schemeClr val="tx1"/>
                </a:solidFill>
              </a:rPr>
              <a:t>MAIA </a:t>
            </a:r>
            <a:r>
              <a:rPr lang="en-US" sz="2400" i="1" dirty="0">
                <a:solidFill>
                  <a:schemeClr val="tx1"/>
                </a:solidFill>
              </a:rPr>
              <a:t>address this challenge?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tx1"/>
                </a:solidFill>
              </a:rPr>
              <a:t>5T </a:t>
            </a:r>
            <a:r>
              <a:rPr lang="en-US" i="1" dirty="0">
                <a:solidFill>
                  <a:schemeClr val="tx1"/>
                </a:solidFill>
              </a:rPr>
              <a:t>solenoid shields calorimeters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tx1"/>
                </a:solidFill>
              </a:rPr>
              <a:t>High-granularity</a:t>
            </a:r>
            <a:r>
              <a:rPr lang="en-US" i="1" dirty="0">
                <a:solidFill>
                  <a:schemeClr val="tx1"/>
                </a:solidFill>
              </a:rPr>
              <a:t>  tracking and calorimetry</a:t>
            </a:r>
          </a:p>
          <a:p>
            <a:pPr marL="285750" indent="-285750">
              <a:buFontTx/>
              <a:buChar char="-"/>
            </a:pPr>
            <a:r>
              <a:rPr lang="en-US" i="1" dirty="0">
                <a:solidFill>
                  <a:schemeClr val="tx1"/>
                </a:solidFill>
              </a:rPr>
              <a:t>Excellent </a:t>
            </a:r>
            <a:r>
              <a:rPr lang="en-US" b="1" i="1" dirty="0">
                <a:solidFill>
                  <a:schemeClr val="tx1"/>
                </a:solidFill>
              </a:rPr>
              <a:t>timing precision</a:t>
            </a:r>
            <a:endParaRPr lang="en-US" i="1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tx1"/>
                </a:solidFill>
              </a:rPr>
              <a:t>Optimizing reconstruction software</a:t>
            </a:r>
            <a:r>
              <a:rPr lang="en-US" i="1" dirty="0">
                <a:solidFill>
                  <a:schemeClr val="tx1"/>
                </a:solidFill>
              </a:rPr>
              <a:t> for our high-background environment</a:t>
            </a:r>
            <a:endParaRPr lang="en-US" b="1" i="1" dirty="0">
              <a:solidFill>
                <a:schemeClr val="tx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6BEBB4-1AF0-1EFC-F894-44FC27DCBF1B}"/>
              </a:ext>
            </a:extLst>
          </p:cNvPr>
          <p:cNvGrpSpPr/>
          <p:nvPr/>
        </p:nvGrpSpPr>
        <p:grpSpPr>
          <a:xfrm>
            <a:off x="9713119" y="107027"/>
            <a:ext cx="2371880" cy="604182"/>
            <a:chOff x="9713119" y="107027"/>
            <a:chExt cx="2371880" cy="604182"/>
          </a:xfrm>
        </p:grpSpPr>
        <p:pic>
          <p:nvPicPr>
            <p:cNvPr id="13" name="Google Shape;62;p13">
              <a:extLst>
                <a:ext uri="{FF2B5EF4-FFF2-40B4-BE49-F238E27FC236}">
                  <a16:creationId xmlns:a16="http://schemas.microsoft.com/office/drawing/2014/main" id="{86B36EC8-566A-45C3-4E82-1BF5CB139330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76227"/>
            <a:stretch/>
          </p:blipFill>
          <p:spPr>
            <a:xfrm>
              <a:off x="11634321" y="107027"/>
              <a:ext cx="450678" cy="51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 descr="A logo of a company&#10;&#10;AI-generated content may be incorrect.">
              <a:extLst>
                <a:ext uri="{FF2B5EF4-FFF2-40B4-BE49-F238E27FC236}">
                  <a16:creationId xmlns:a16="http://schemas.microsoft.com/office/drawing/2014/main" id="{4FBF54FD-4554-7C83-2E5B-3F7908E474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99059" y="107027"/>
              <a:ext cx="583625" cy="604182"/>
            </a:xfrm>
            <a:prstGeom prst="rect">
              <a:avLst/>
            </a:prstGeom>
          </p:spPr>
        </p:pic>
        <p:pic>
          <p:nvPicPr>
            <p:cNvPr id="15" name="Google Shape;63;p13">
              <a:extLst>
                <a:ext uri="{FF2B5EF4-FFF2-40B4-BE49-F238E27FC236}">
                  <a16:creationId xmlns:a16="http://schemas.microsoft.com/office/drawing/2014/main" id="{A6524911-A143-CDB7-CC8E-7A18DB6C8C74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t="4938" b="4938"/>
            <a:stretch/>
          </p:blipFill>
          <p:spPr>
            <a:xfrm>
              <a:off x="9713119" y="120848"/>
              <a:ext cx="1185940" cy="4393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7468A21-F116-9946-0F08-70490323BEB2}"/>
              </a:ext>
            </a:extLst>
          </p:cNvPr>
          <p:cNvSpPr/>
          <p:nvPr/>
        </p:nvSpPr>
        <p:spPr>
          <a:xfrm>
            <a:off x="671980" y="1306888"/>
            <a:ext cx="5257798" cy="492281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i="1" dirty="0">
                <a:solidFill>
                  <a:schemeClr val="tx1"/>
                </a:solidFill>
              </a:rPr>
              <a:t>10 TeV Muon Collider:</a:t>
            </a:r>
            <a:r>
              <a:rPr lang="en-US" sz="2400" i="1" dirty="0">
                <a:solidFill>
                  <a:schemeClr val="tx1"/>
                </a:solidFill>
              </a:rPr>
              <a:t> Detector Priorities</a:t>
            </a:r>
          </a:p>
          <a:p>
            <a:pPr marL="285750" indent="-285750">
              <a:buFontTx/>
              <a:buChar char="-"/>
            </a:pPr>
            <a:r>
              <a:rPr lang="en-US" sz="1900" b="1" i="1" dirty="0">
                <a:solidFill>
                  <a:schemeClr val="tx1"/>
                </a:solidFill>
              </a:rPr>
              <a:t>Muons</a:t>
            </a:r>
            <a:r>
              <a:rPr lang="en-US" sz="1900" i="1" dirty="0">
                <a:solidFill>
                  <a:schemeClr val="tx1"/>
                </a:solidFill>
              </a:rPr>
              <a:t>: the perfect collider particle?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Fundamental, second-generation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Probes energy and intensity frontiers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Synchrotron radiation suppressed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However…</a:t>
            </a:r>
          </a:p>
          <a:p>
            <a:pPr marL="285750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</a:rPr>
              <a:t>Muons </a:t>
            </a:r>
            <a:r>
              <a:rPr lang="en-US" sz="1900" b="1" i="1" dirty="0">
                <a:solidFill>
                  <a:schemeClr val="tx1"/>
                </a:solidFill>
              </a:rPr>
              <a:t>decay</a:t>
            </a: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 beam-induced background (</a:t>
            </a:r>
            <a:r>
              <a:rPr lang="en-US" sz="1900" b="1" i="1" dirty="0">
                <a:solidFill>
                  <a:schemeClr val="tx1"/>
                </a:solidFill>
                <a:sym typeface="Wingdings" pitchFamily="2" charset="2"/>
              </a:rPr>
              <a:t>BIB</a:t>
            </a: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)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Decay products </a:t>
            </a:r>
            <a:r>
              <a:rPr lang="en-US" sz="1900" b="1" i="1" dirty="0">
                <a:solidFill>
                  <a:schemeClr val="tx1"/>
                </a:solidFill>
                <a:sym typeface="Wingdings" pitchFamily="2" charset="2"/>
              </a:rPr>
              <a:t>flood</a:t>
            </a: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 detector with low-energy secondaries</a:t>
            </a:r>
          </a:p>
          <a:p>
            <a:pPr marL="742950" lvl="1" indent="-285750">
              <a:buFontTx/>
              <a:buChar char="-"/>
            </a:pP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How to remain </a:t>
            </a:r>
            <a:r>
              <a:rPr lang="en-US" sz="1900" b="1" i="1" dirty="0">
                <a:solidFill>
                  <a:schemeClr val="tx1"/>
                </a:solidFill>
                <a:sym typeface="Wingdings" pitchFamily="2" charset="2"/>
              </a:rPr>
              <a:t>robust</a:t>
            </a:r>
            <a:r>
              <a:rPr lang="en-US" sz="1900" i="1" dirty="0">
                <a:solidFill>
                  <a:schemeClr val="tx1"/>
                </a:solidFill>
                <a:sym typeface="Wingdings" pitchFamily="2" charset="2"/>
              </a:rPr>
              <a:t> to interesting physics while </a:t>
            </a:r>
            <a:r>
              <a:rPr lang="en-US" sz="1900" b="1" i="1" dirty="0">
                <a:solidFill>
                  <a:schemeClr val="tx1"/>
                </a:solidFill>
                <a:sym typeface="Wingdings" pitchFamily="2" charset="2"/>
              </a:rPr>
              <a:t>mitigating BIB?</a:t>
            </a:r>
            <a:endParaRPr lang="en-US" sz="1900" i="1" dirty="0">
              <a:solidFill>
                <a:schemeClr val="tx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9BD1CCB-2537-6A70-8B4E-8D2A98B39E1D}"/>
              </a:ext>
            </a:extLst>
          </p:cNvPr>
          <p:cNvSpPr txBox="1">
            <a:spLocks/>
          </p:cNvSpPr>
          <p:nvPr/>
        </p:nvSpPr>
        <p:spPr>
          <a:xfrm>
            <a:off x="152400" y="4399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i="1" dirty="0"/>
              <a:t>See </a:t>
            </a:r>
            <a:r>
              <a:rPr lang="en-US" sz="1800" i="1" dirty="0">
                <a:hlinkClick r:id="rId6"/>
              </a:rPr>
              <a:t>Ben Rosser’s talk </a:t>
            </a:r>
            <a:r>
              <a:rPr lang="en-US" sz="1800" i="1" dirty="0"/>
              <a:t>for more!</a:t>
            </a:r>
          </a:p>
        </p:txBody>
      </p:sp>
    </p:spTree>
    <p:extLst>
      <p:ext uri="{BB962C8B-B14F-4D97-AF65-F5344CB8AC3E}">
        <p14:creationId xmlns:p14="http://schemas.microsoft.com/office/powerpoint/2010/main" val="1653924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structure&#10;&#10;AI-generated content may be incorrect.">
            <a:extLst>
              <a:ext uri="{FF2B5EF4-FFF2-40B4-BE49-F238E27FC236}">
                <a16:creationId xmlns:a16="http://schemas.microsoft.com/office/drawing/2014/main" id="{192C42D5-6619-8438-E8C2-798D86F8B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7539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85E2F-BD44-ADA0-76FD-961D73C23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86A8C4-423B-8C04-2AAE-851914DBC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8572D-0E1F-4C68-660F-9E481DD24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97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94253-53AA-E435-01D0-DFE56F3EF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structure&#10;&#10;AI-generated content may be incorrect.">
            <a:extLst>
              <a:ext uri="{FF2B5EF4-FFF2-40B4-BE49-F238E27FC236}">
                <a16:creationId xmlns:a16="http://schemas.microsoft.com/office/drawing/2014/main" id="{F109B155-A167-CA8E-4D71-B68C00CCE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7539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C943BD-14BD-E3C2-867F-36DEB593E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56C0-7881-50A8-F55E-3AAB450C8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1BC7A-F4F2-C99D-4244-22EB245C5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51B50D-7FC4-2223-3120-B47F51C18B01}"/>
                  </a:ext>
                </a:extLst>
              </p:cNvPr>
              <p:cNvSpPr txBox="1"/>
              <p:nvPr/>
            </p:nvSpPr>
            <p:spPr>
              <a:xfrm>
                <a:off x="289607" y="4221507"/>
                <a:ext cx="4333911" cy="163121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accent5">
                    <a:lumMod val="50000"/>
                  </a:schemeClr>
                </a:solidFill>
              </a:ln>
            </p:spPr>
            <p:txBody>
              <a:bodyPr wrap="square" numCol="1" rtlCol="0">
                <a:spAutoFit/>
              </a:bodyPr>
              <a:lstStyle/>
              <a:p>
                <a:r>
                  <a:rPr lang="en-US" sz="2000" b="1" dirty="0"/>
                  <a:t>Trackers: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Vertex, inner, and outer trackers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Silicon pixels and </a:t>
                </a:r>
                <a:r>
                  <a:rPr lang="en-US" sz="2000" dirty="0" err="1"/>
                  <a:t>macropixels</a:t>
                </a:r>
                <a:endParaRPr lang="en-US" sz="2000" dirty="0"/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Granularity as fine as </a:t>
                </a:r>
                <a:r>
                  <a:rPr lang="en-US" sz="2000" b="1" dirty="0"/>
                  <a:t>25x25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2000" b="1" dirty="0"/>
                  <a:t>m</a:t>
                </a:r>
                <a:r>
                  <a:rPr lang="en-US" sz="2000" b="1" baseline="30000" dirty="0"/>
                  <a:t>2</a:t>
                </a:r>
                <a:r>
                  <a:rPr lang="en-US" sz="2000" b="1" dirty="0"/>
                  <a:t> 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30 </a:t>
                </a:r>
                <a:r>
                  <a:rPr lang="en-US" sz="2000" dirty="0" err="1"/>
                  <a:t>ps</a:t>
                </a:r>
                <a:r>
                  <a:rPr lang="en-US" sz="2000" dirty="0"/>
                  <a:t> timing resolution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51B50D-7FC4-2223-3120-B47F51C18B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607" y="4221507"/>
                <a:ext cx="4333911" cy="1631216"/>
              </a:xfrm>
              <a:prstGeom prst="rect">
                <a:avLst/>
              </a:prstGeom>
              <a:blipFill>
                <a:blip r:embed="rId3"/>
                <a:stretch>
                  <a:fillRect l="-1453" t="-1515" b="-4545"/>
                </a:stretch>
              </a:blipFill>
              <a:ln w="28575">
                <a:solidFill>
                  <a:schemeClr val="accent5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BF4DA54D-1743-177A-E1EA-ECF56CA81CE4}"/>
              </a:ext>
            </a:extLst>
          </p:cNvPr>
          <p:cNvSpPr txBox="1"/>
          <p:nvPr/>
        </p:nvSpPr>
        <p:spPr>
          <a:xfrm>
            <a:off x="8153400" y="2779706"/>
            <a:ext cx="3289445" cy="163121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numCol="1" rtlCol="0">
            <a:spAutoFit/>
          </a:bodyPr>
          <a:lstStyle/>
          <a:p>
            <a:r>
              <a:rPr lang="en-US" sz="2000" b="1" dirty="0"/>
              <a:t>Nozzles: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Tungsten (INERMET) and borated polyethylene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Shields detector, softens punch-through BIB</a:t>
            </a:r>
          </a:p>
        </p:txBody>
      </p:sp>
    </p:spTree>
    <p:extLst>
      <p:ext uri="{BB962C8B-B14F-4D97-AF65-F5344CB8AC3E}">
        <p14:creationId xmlns:p14="http://schemas.microsoft.com/office/powerpoint/2010/main" val="2835912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DD4F7E-A70E-B6DE-91EF-C4076C499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structure&#10;&#10;AI-generated content may be incorrect.">
            <a:extLst>
              <a:ext uri="{FF2B5EF4-FFF2-40B4-BE49-F238E27FC236}">
                <a16:creationId xmlns:a16="http://schemas.microsoft.com/office/drawing/2014/main" id="{AC394051-CF96-C6D1-82E8-1ABB82CCA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7539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08E3B-B2F5-9EC7-334D-A0B3C99A7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F6495-6685-1F1A-B1D8-3A173F34F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EA7A8-4E8F-B720-426E-7DB478F09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D97D2B1-656D-C4A8-119C-10A8924B50BD}"/>
                  </a:ext>
                </a:extLst>
              </p:cNvPr>
              <p:cNvSpPr txBox="1"/>
              <p:nvPr/>
            </p:nvSpPr>
            <p:spPr>
              <a:xfrm>
                <a:off x="2532744" y="4292945"/>
                <a:ext cx="4333911" cy="163121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accent5">
                    <a:lumMod val="50000"/>
                  </a:schemeClr>
                </a:solidFill>
              </a:ln>
            </p:spPr>
            <p:txBody>
              <a:bodyPr wrap="square" numCol="1" rtlCol="0">
                <a:spAutoFit/>
              </a:bodyPr>
              <a:lstStyle/>
              <a:p>
                <a:r>
                  <a:rPr lang="en-US" sz="2000" b="1" dirty="0"/>
                  <a:t>Trackers: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Vertex, inner, and outer trackers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Silicon pixels and </a:t>
                </a:r>
                <a:r>
                  <a:rPr lang="en-US" sz="2000" dirty="0" err="1"/>
                  <a:t>macropixels</a:t>
                </a:r>
                <a:endParaRPr lang="en-US" sz="2000" dirty="0"/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Granularity as fine as </a:t>
                </a:r>
                <a:r>
                  <a:rPr lang="en-US" sz="2000" b="1" dirty="0"/>
                  <a:t>25x25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2000" b="1" dirty="0"/>
                  <a:t>m</a:t>
                </a:r>
                <a:r>
                  <a:rPr lang="en-US" sz="2000" b="1" baseline="30000" dirty="0"/>
                  <a:t>2</a:t>
                </a:r>
                <a:r>
                  <a:rPr lang="en-US" sz="2000" b="1" dirty="0"/>
                  <a:t> 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30 </a:t>
                </a:r>
                <a:r>
                  <a:rPr lang="en-US" sz="2000" dirty="0" err="1"/>
                  <a:t>ps</a:t>
                </a:r>
                <a:r>
                  <a:rPr lang="en-US" sz="2000" dirty="0"/>
                  <a:t> timing resolution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D97D2B1-656D-C4A8-119C-10A8924B50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2744" y="4292945"/>
                <a:ext cx="4333911" cy="1631216"/>
              </a:xfrm>
              <a:prstGeom prst="rect">
                <a:avLst/>
              </a:prstGeom>
              <a:blipFill>
                <a:blip r:embed="rId3"/>
                <a:stretch>
                  <a:fillRect l="-1163" t="-752" b="-3759"/>
                </a:stretch>
              </a:blipFill>
              <a:ln w="28575">
                <a:solidFill>
                  <a:schemeClr val="accent5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28E233B-B95E-B9E2-14C3-FB72939078E4}"/>
              </a:ext>
            </a:extLst>
          </p:cNvPr>
          <p:cNvSpPr txBox="1"/>
          <p:nvPr/>
        </p:nvSpPr>
        <p:spPr>
          <a:xfrm>
            <a:off x="8153400" y="2779706"/>
            <a:ext cx="3289445" cy="163121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numCol="1" rtlCol="0">
            <a:spAutoFit/>
          </a:bodyPr>
          <a:lstStyle/>
          <a:p>
            <a:r>
              <a:rPr lang="en-US" sz="2000" b="1" dirty="0"/>
              <a:t>Nozzles: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Tungsten (INERMET) and borated polyethylene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Shields detector, softens punch-through BIB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82FC72-2536-FD3D-EE91-69A805F7C683}"/>
              </a:ext>
            </a:extLst>
          </p:cNvPr>
          <p:cNvSpPr txBox="1"/>
          <p:nvPr/>
        </p:nvSpPr>
        <p:spPr>
          <a:xfrm>
            <a:off x="203201" y="3785114"/>
            <a:ext cx="2329544" cy="1938992"/>
          </a:xfrm>
          <a:prstGeom prst="rect">
            <a:avLst/>
          </a:prstGeom>
          <a:solidFill>
            <a:srgbClr val="FFB09D"/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numCol="1" rtlCol="0">
            <a:spAutoFit/>
          </a:bodyPr>
          <a:lstStyle/>
          <a:p>
            <a:r>
              <a:rPr lang="en-US" sz="2000" b="1" dirty="0"/>
              <a:t>Solenoid:</a:t>
            </a: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5T field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Aluminum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Before ECAL for maximal shielding</a:t>
            </a:r>
          </a:p>
        </p:txBody>
      </p:sp>
    </p:spTree>
    <p:extLst>
      <p:ext uri="{BB962C8B-B14F-4D97-AF65-F5344CB8AC3E}">
        <p14:creationId xmlns:p14="http://schemas.microsoft.com/office/powerpoint/2010/main" val="2078593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62AA8-7911-33BD-2C98-79827A688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structure&#10;&#10;AI-generated content may be incorrect.">
            <a:extLst>
              <a:ext uri="{FF2B5EF4-FFF2-40B4-BE49-F238E27FC236}">
                <a16:creationId xmlns:a16="http://schemas.microsoft.com/office/drawing/2014/main" id="{F4DA7BB3-868F-0F59-1C59-E91A92F8C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7539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315F2-BC4B-2A77-56B3-32C898F3F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F6D26-8971-EB6A-CE8C-4924B32B5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Rose Powers (Princeton)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BD1A7-F8DC-3016-BEB5-2E98F2A52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3CEC7-2C58-B248-B87E-48DC36CE084D}" type="slidenum">
              <a:rPr lang="en-US" smtClean="0"/>
              <a:t>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FDCE9A-232B-82CB-C29B-6A61EE8440A0}"/>
              </a:ext>
            </a:extLst>
          </p:cNvPr>
          <p:cNvSpPr txBox="1"/>
          <p:nvPr/>
        </p:nvSpPr>
        <p:spPr>
          <a:xfrm>
            <a:off x="203200" y="2414210"/>
            <a:ext cx="2800422" cy="1323439"/>
          </a:xfrm>
          <a:prstGeom prst="rect">
            <a:avLst/>
          </a:prstGeom>
          <a:solidFill>
            <a:srgbClr val="D2449D"/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numCol="1" rtlCol="0">
            <a:spAutoFit/>
          </a:bodyPr>
          <a:lstStyle/>
          <a:p>
            <a:r>
              <a:rPr lang="en-US" sz="2000" b="1" dirty="0"/>
              <a:t>ECAL: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Silicon and Tungsten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5x5 mm</a:t>
            </a:r>
            <a:r>
              <a:rPr lang="en-US" sz="2000" baseline="30000" dirty="0"/>
              <a:t>2</a:t>
            </a:r>
            <a:r>
              <a:rPr lang="en-US" sz="2000" dirty="0"/>
              <a:t> cells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50 layers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33C1C8-3684-3011-CAE1-9FDFE792705A}"/>
              </a:ext>
            </a:extLst>
          </p:cNvPr>
          <p:cNvSpPr txBox="1"/>
          <p:nvPr/>
        </p:nvSpPr>
        <p:spPr>
          <a:xfrm>
            <a:off x="8610600" y="1456266"/>
            <a:ext cx="2946399" cy="1323439"/>
          </a:xfrm>
          <a:prstGeom prst="rect">
            <a:avLst/>
          </a:prstGeom>
          <a:solidFill>
            <a:srgbClr val="E1B84D"/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HCAL: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Iron and scintillator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30x30 mm</a:t>
            </a:r>
            <a:r>
              <a:rPr lang="en-US" sz="2000" baseline="30000" dirty="0"/>
              <a:t>2</a:t>
            </a:r>
            <a:r>
              <a:rPr lang="en-US" sz="2000" dirty="0"/>
              <a:t> cells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75 layers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42CCF57-4A7F-912D-6D28-1B6F3F5174D4}"/>
                  </a:ext>
                </a:extLst>
              </p:cNvPr>
              <p:cNvSpPr txBox="1"/>
              <p:nvPr/>
            </p:nvSpPr>
            <p:spPr>
              <a:xfrm>
                <a:off x="2532744" y="4292945"/>
                <a:ext cx="4333911" cy="163121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28575">
                <a:solidFill>
                  <a:schemeClr val="accent5">
                    <a:lumMod val="50000"/>
                  </a:schemeClr>
                </a:solidFill>
              </a:ln>
            </p:spPr>
            <p:txBody>
              <a:bodyPr wrap="square" numCol="1" rtlCol="0">
                <a:spAutoFit/>
              </a:bodyPr>
              <a:lstStyle/>
              <a:p>
                <a:r>
                  <a:rPr lang="en-US" sz="2000" b="1" dirty="0"/>
                  <a:t>Trackers: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Vertex, inner, and outer trackers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Silicon pixels and strips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Granularity as fine as </a:t>
                </a:r>
                <a:r>
                  <a:rPr lang="en-US" sz="2000" b="1" dirty="0"/>
                  <a:t>25x25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2000" b="1" dirty="0"/>
                  <a:t>m</a:t>
                </a:r>
                <a:r>
                  <a:rPr lang="en-US" sz="2000" b="1" baseline="30000" dirty="0"/>
                  <a:t>2</a:t>
                </a:r>
                <a:r>
                  <a:rPr lang="en-US" sz="2000" b="1" dirty="0"/>
                  <a:t> 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30 </a:t>
                </a:r>
                <a:r>
                  <a:rPr lang="en-US" sz="2000" dirty="0" err="1"/>
                  <a:t>ps</a:t>
                </a:r>
                <a:r>
                  <a:rPr lang="en-US" sz="2000" dirty="0"/>
                  <a:t> timing resolution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42CCF57-4A7F-912D-6D28-1B6F3F5174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2744" y="4292945"/>
                <a:ext cx="4333911" cy="1631216"/>
              </a:xfrm>
              <a:prstGeom prst="rect">
                <a:avLst/>
              </a:prstGeom>
              <a:blipFill>
                <a:blip r:embed="rId3"/>
                <a:stretch>
                  <a:fillRect l="-1163" t="-752" b="-3759"/>
                </a:stretch>
              </a:blipFill>
              <a:ln w="28575">
                <a:solidFill>
                  <a:schemeClr val="accent5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6BDC00B2-BF54-1795-60E9-EBC8B32BE22E}"/>
              </a:ext>
            </a:extLst>
          </p:cNvPr>
          <p:cNvSpPr txBox="1"/>
          <p:nvPr/>
        </p:nvSpPr>
        <p:spPr>
          <a:xfrm>
            <a:off x="8153400" y="2779706"/>
            <a:ext cx="3289445" cy="163121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numCol="1" rtlCol="0">
            <a:spAutoFit/>
          </a:bodyPr>
          <a:lstStyle/>
          <a:p>
            <a:r>
              <a:rPr lang="en-US" sz="2000" b="1" dirty="0"/>
              <a:t>Nozzles: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Tungsten (INERMET) and borated polyethylene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Shields detector, softens punch-through BIB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E3EDFF-0D8C-806C-36D8-9E2ED8FE5E5C}"/>
              </a:ext>
            </a:extLst>
          </p:cNvPr>
          <p:cNvSpPr txBox="1"/>
          <p:nvPr/>
        </p:nvSpPr>
        <p:spPr>
          <a:xfrm>
            <a:off x="203201" y="3785114"/>
            <a:ext cx="2329544" cy="1938992"/>
          </a:xfrm>
          <a:prstGeom prst="rect">
            <a:avLst/>
          </a:prstGeom>
          <a:solidFill>
            <a:srgbClr val="FFB09D"/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numCol="1" rtlCol="0">
            <a:spAutoFit/>
          </a:bodyPr>
          <a:lstStyle/>
          <a:p>
            <a:r>
              <a:rPr lang="en-US" sz="2000" b="1" dirty="0"/>
              <a:t>Solenoid:</a:t>
            </a: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5T field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Aluminum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Before ECAL for maximal shielding</a:t>
            </a:r>
          </a:p>
        </p:txBody>
      </p:sp>
    </p:spTree>
    <p:extLst>
      <p:ext uri="{BB962C8B-B14F-4D97-AF65-F5344CB8AC3E}">
        <p14:creationId xmlns:p14="http://schemas.microsoft.com/office/powerpoint/2010/main" val="811779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29210</TotalTime>
  <Words>1716</Words>
  <Application>Microsoft Macintosh PowerPoint</Application>
  <PresentationFormat>Widescreen</PresentationFormat>
  <Paragraphs>308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Aptos</vt:lpstr>
      <vt:lpstr>Aptos Display</vt:lpstr>
      <vt:lpstr>Arial</vt:lpstr>
      <vt:lpstr>Cambria Math</vt:lpstr>
      <vt:lpstr>Wingdings</vt:lpstr>
      <vt:lpstr>Office Theme</vt:lpstr>
      <vt:lpstr>MAIA: A Detector Concept for a 10 TeV Muon Collider</vt:lpstr>
      <vt:lpstr>Outline</vt:lpstr>
      <vt:lpstr>Introduction</vt:lpstr>
      <vt:lpstr>Introduction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Detector Performance</vt:lpstr>
      <vt:lpstr>Tracker Performance</vt:lpstr>
      <vt:lpstr>ECAL Performance: Photon Efficiency</vt:lpstr>
      <vt:lpstr>ECAL Performance: Photon Resolution</vt:lpstr>
      <vt:lpstr>HCAL Performance: Neutron Efficiency</vt:lpstr>
      <vt:lpstr>HCAL Performance: Neutron Resolution</vt:lpstr>
      <vt:lpstr>More Advanced Objects</vt:lpstr>
      <vt:lpstr>Charged Pion Reconstruction Performance</vt:lpstr>
      <vt:lpstr>Tau Reconstruction Efficiency</vt:lpstr>
      <vt:lpstr>Reconstruction Optimization</vt:lpstr>
      <vt:lpstr>Optimizing Pandora</vt:lpstr>
      <vt:lpstr>Optimizing Pandora</vt:lpstr>
      <vt:lpstr>BIB Timing Cuts</vt:lpstr>
      <vt:lpstr>Conclusions and Outlook</vt:lpstr>
      <vt:lpstr>Backup – Muon Collider Requirements</vt:lpstr>
      <vt:lpstr>Backup – MAIA Dimensions</vt:lpstr>
      <vt:lpstr>Backup – Tracker Specifics</vt:lpstr>
      <vt:lpstr>Backup – Calorimeter Specifics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Rose Powers</dc:creator>
  <cp:lastModifiedBy>Rose Powers</cp:lastModifiedBy>
  <cp:revision>14</cp:revision>
  <dcterms:created xsi:type="dcterms:W3CDTF">2025-07-22T21:03:19Z</dcterms:created>
  <dcterms:modified xsi:type="dcterms:W3CDTF">2025-10-08T13:55:00Z</dcterms:modified>
</cp:coreProperties>
</file>