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</p:sldIdLst>
  <p:sldSz cx="9144000" cy="571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6" name="Shape 9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/>
          <p:nvPr>
            <p:ph type="title"/>
          </p:nvPr>
        </p:nvSpPr>
        <p:spPr>
          <a:xfrm>
            <a:off x="722312" y="3672416"/>
            <a:ext cx="7772401" cy="605897"/>
          </a:xfrm>
          <a:prstGeom prst="rect">
            <a:avLst/>
          </a:prstGeom>
        </p:spPr>
        <p:txBody>
          <a:bodyPr anchor="t"/>
          <a:lstStyle>
            <a:lvl1pPr>
              <a:defRPr b="1" cap="all" sz="4000"/>
            </a:lvl1pPr>
          </a:lstStyle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quarter" idx="1"/>
          </p:nvPr>
        </p:nvSpPr>
        <p:spPr>
          <a:xfrm>
            <a:off x="722312" y="2422261"/>
            <a:ext cx="7772401" cy="1250157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" name="CPAD 2025. Roger Rusack, The University of Minnesota"/>
          <p:cNvSpPr txBox="1"/>
          <p:nvPr/>
        </p:nvSpPr>
        <p:spPr>
          <a:xfrm>
            <a:off x="2862704" y="5362528"/>
            <a:ext cx="3491618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pPr/>
            <a:r>
              <a:t>CPAD 2025. Roger Rusack, The University of Minnesota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2" name="Body Level One…"/>
          <p:cNvSpPr txBox="1"/>
          <p:nvPr>
            <p:ph type="body" sz="half" idx="1"/>
          </p:nvPr>
        </p:nvSpPr>
        <p:spPr>
          <a:xfrm>
            <a:off x="457200" y="1333500"/>
            <a:ext cx="4038600" cy="3771637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1" name="Body Level One…"/>
          <p:cNvSpPr txBox="1"/>
          <p:nvPr>
            <p:ph type="body" sz="quarter" idx="1"/>
          </p:nvPr>
        </p:nvSpPr>
        <p:spPr>
          <a:xfrm>
            <a:off x="457200" y="1279260"/>
            <a:ext cx="4040188" cy="53313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  <a:lvl2pPr marL="0" indent="457200">
              <a:spcBef>
                <a:spcPts val="500"/>
              </a:spcBef>
              <a:buSzTx/>
              <a:buFontTx/>
              <a:buNone/>
              <a:defRPr b="1" sz="2400"/>
            </a:lvl2pPr>
            <a:lvl3pPr marL="0" indent="914400">
              <a:spcBef>
                <a:spcPts val="500"/>
              </a:spcBef>
              <a:buSzTx/>
              <a:buFontTx/>
              <a:buNone/>
              <a:defRPr b="1" sz="2400"/>
            </a:lvl3pPr>
            <a:lvl4pPr marL="0" indent="1371600">
              <a:spcBef>
                <a:spcPts val="500"/>
              </a:spcBef>
              <a:buSzTx/>
              <a:buFontTx/>
              <a:buNone/>
              <a:defRPr b="1" sz="2400"/>
            </a:lvl4pPr>
            <a:lvl5pPr marL="0" indent="1828800">
              <a:spcBef>
                <a:spcPts val="500"/>
              </a:spcBef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Text Placeholder 4"/>
          <p:cNvSpPr/>
          <p:nvPr>
            <p:ph type="body" sz="quarter" idx="21"/>
          </p:nvPr>
        </p:nvSpPr>
        <p:spPr>
          <a:xfrm>
            <a:off x="4645026" y="1279260"/>
            <a:ext cx="4041776" cy="533136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b="1" sz="2400"/>
            </a:pP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" name="Straight Connector 9"/>
          <p:cNvSpPr/>
          <p:nvPr/>
        </p:nvSpPr>
        <p:spPr>
          <a:xfrm flipV="1">
            <a:off x="-1" y="634999"/>
            <a:ext cx="9174042" cy="2"/>
          </a:xfrm>
          <a:prstGeom prst="line">
            <a:avLst/>
          </a:prstGeom>
          <a:ln w="15875">
            <a:solidFill>
              <a:srgbClr val="000090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0" name="CPAD 2025. Roger Rusack, The University of Minnesota"/>
          <p:cNvSpPr txBox="1"/>
          <p:nvPr/>
        </p:nvSpPr>
        <p:spPr>
          <a:xfrm>
            <a:off x="2862704" y="5362528"/>
            <a:ext cx="3491618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pPr/>
            <a:r>
              <a:t>CPAD 2025. Roger Rusack, The University of Minnesota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Text"/>
          <p:cNvSpPr txBox="1"/>
          <p:nvPr>
            <p:ph type="title"/>
          </p:nvPr>
        </p:nvSpPr>
        <p:spPr>
          <a:xfrm>
            <a:off x="457201" y="227541"/>
            <a:ext cx="3008314" cy="968376"/>
          </a:xfrm>
          <a:prstGeom prst="rect">
            <a:avLst/>
          </a:prstGeom>
        </p:spPr>
        <p:txBody>
          <a:bodyPr anchor="b"/>
          <a:lstStyle>
            <a:lvl1pPr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68" name="Body Level One…"/>
          <p:cNvSpPr txBox="1"/>
          <p:nvPr>
            <p:ph type="body" idx="1"/>
          </p:nvPr>
        </p:nvSpPr>
        <p:spPr>
          <a:xfrm>
            <a:off x="3575050" y="227541"/>
            <a:ext cx="5111750" cy="4877596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 sz="3200"/>
            </a:lvl1pPr>
            <a:lvl2pPr marL="783771" indent="-326571">
              <a:spcBef>
                <a:spcPts val="700"/>
              </a:spcBef>
              <a:defRPr sz="3200"/>
            </a:lvl2pPr>
            <a:lvl3pPr marL="1219200" indent="-304800">
              <a:spcBef>
                <a:spcPts val="700"/>
              </a:spcBef>
              <a:defRPr sz="3200"/>
            </a:lvl3pPr>
            <a:lvl4pPr marL="1737360" indent="-365760">
              <a:spcBef>
                <a:spcPts val="700"/>
              </a:spcBef>
              <a:defRPr sz="3200"/>
            </a:lvl4pPr>
            <a:lvl5pPr marL="2194560" indent="-365760">
              <a:spcBef>
                <a:spcPts val="700"/>
              </a:spcBef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" name="Text Placeholder 3"/>
          <p:cNvSpPr/>
          <p:nvPr>
            <p:ph type="body" sz="half" idx="21"/>
          </p:nvPr>
        </p:nvSpPr>
        <p:spPr>
          <a:xfrm>
            <a:off x="457200" y="1195916"/>
            <a:ext cx="3008315" cy="390922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</a:p>
        </p:txBody>
      </p:sp>
      <p:sp>
        <p:nvSpPr>
          <p:cNvPr id="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Text"/>
          <p:cNvSpPr txBox="1"/>
          <p:nvPr>
            <p:ph type="title"/>
          </p:nvPr>
        </p:nvSpPr>
        <p:spPr>
          <a:xfrm>
            <a:off x="1792288" y="4000500"/>
            <a:ext cx="5486401" cy="472282"/>
          </a:xfrm>
          <a:prstGeom prst="rect">
            <a:avLst/>
          </a:prstGeom>
        </p:spPr>
        <p:txBody>
          <a:bodyPr anchor="b"/>
          <a:lstStyle>
            <a:lvl1pPr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78" name="Picture Placeholder 2"/>
          <p:cNvSpPr/>
          <p:nvPr>
            <p:ph type="pic" sz="half" idx="21"/>
          </p:nvPr>
        </p:nvSpPr>
        <p:spPr>
          <a:xfrm>
            <a:off x="1792288" y="510646"/>
            <a:ext cx="5486401" cy="3429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79" name="Body Level One…"/>
          <p:cNvSpPr txBox="1"/>
          <p:nvPr>
            <p:ph type="body" sz="quarter" idx="1"/>
          </p:nvPr>
        </p:nvSpPr>
        <p:spPr>
          <a:xfrm>
            <a:off x="1792288" y="4472782"/>
            <a:ext cx="5486401" cy="67071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8" name="Title Text"/>
          <p:cNvSpPr txBox="1"/>
          <p:nvPr>
            <p:ph type="title"/>
          </p:nvPr>
        </p:nvSpPr>
        <p:spPr>
          <a:xfrm>
            <a:off x="1371600" y="3619501"/>
            <a:ext cx="7772400" cy="564030"/>
          </a:xfrm>
          <a:prstGeom prst="rect">
            <a:avLst/>
          </a:prstGeom>
        </p:spPr>
        <p:txBody>
          <a:bodyPr/>
          <a:lstStyle>
            <a:lvl1pPr marR="9144">
              <a:defRPr b="1" cap="all" spc="0" sz="4000"/>
            </a:lvl1pPr>
          </a:lstStyle>
          <a:p>
            <a:pPr/>
            <a:r>
              <a:t>Title Text</a:t>
            </a:r>
          </a:p>
        </p:txBody>
      </p:sp>
      <p:sp>
        <p:nvSpPr>
          <p:cNvPr id="89" name="Body Level One…"/>
          <p:cNvSpPr txBox="1"/>
          <p:nvPr>
            <p:ph type="body" sz="quarter" idx="1"/>
          </p:nvPr>
        </p:nvSpPr>
        <p:spPr>
          <a:xfrm>
            <a:off x="1371600" y="2362200"/>
            <a:ext cx="7772400" cy="12573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SzTx/>
              <a:buFontTx/>
              <a:buNone/>
            </a:lvl1pPr>
            <a:lvl2pPr marL="0" indent="457200">
              <a:spcBef>
                <a:spcPts val="0"/>
              </a:spcBef>
              <a:buSzTx/>
              <a:buFontTx/>
              <a:buNone/>
            </a:lvl2pPr>
            <a:lvl3pPr marL="0" indent="914400">
              <a:spcBef>
                <a:spcPts val="0"/>
              </a:spcBef>
              <a:buSzTx/>
              <a:buFontTx/>
              <a:buNone/>
            </a:lvl3pPr>
            <a:lvl4pPr marL="0" indent="1371600">
              <a:spcBef>
                <a:spcPts val="0"/>
              </a:spcBef>
              <a:buSzTx/>
              <a:buFontTx/>
              <a:buNone/>
            </a:lvl4pPr>
            <a:lvl5pPr marL="0" indent="1828800">
              <a:spcBef>
                <a:spcPts val="0"/>
              </a:spcBef>
              <a:buSzTx/>
              <a:buFont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0"/>
          <p:cNvSpPr/>
          <p:nvPr/>
        </p:nvSpPr>
        <p:spPr>
          <a:xfrm>
            <a:off x="457200" y="5305301"/>
            <a:ext cx="8229600" cy="1325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457200" y="15490"/>
            <a:ext cx="8229600" cy="417806"/>
          </a:xfrm>
          <a:prstGeom prst="rect">
            <a:avLst/>
          </a:prstGeom>
          <a:solidFill>
            <a:srgbClr val="00206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457200" y="623017"/>
            <a:ext cx="8229600" cy="4673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8752641" y="5362528"/>
            <a:ext cx="258625" cy="24830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206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50" strike="noStrike" sz="38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50" strike="noStrike" sz="38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50" strike="noStrike" sz="38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50" strike="noStrike" sz="38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50" strike="noStrike" sz="38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50" strike="noStrike" sz="38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50" strike="noStrike" sz="38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50" strike="noStrike" sz="38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50" strike="noStrike" sz="3800" u="none"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Courier New"/>
        <a:buChar char="o"/>
        <a:tabLst/>
        <a:defRPr b="0" baseline="0" cap="none" i="0" spc="0" strike="noStrike" sz="20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42950" marR="0" indent="-28575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Courier New"/>
        <a:buChar char="–"/>
        <a:tabLst/>
        <a:defRPr b="0" baseline="0" cap="none" i="0" spc="0" strike="noStrike" sz="20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1430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Courier New"/>
        <a:buChar char="•"/>
        <a:tabLst/>
        <a:defRPr b="0" baseline="0" cap="none" i="0" spc="0" strike="noStrike" sz="20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6002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Courier New"/>
        <a:buChar char="–"/>
        <a:tabLst/>
        <a:defRPr b="0" baseline="0" cap="none" i="0" spc="0" strike="noStrike" sz="20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0574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Courier New"/>
        <a:buChar char="»"/>
        <a:tabLst/>
        <a:defRPr b="0" baseline="0" cap="none" i="0" spc="0" strike="noStrike" sz="20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5146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Courier New"/>
        <a:buChar char="•"/>
        <a:tabLst/>
        <a:defRPr b="0" baseline="0" cap="none" i="0" spc="0" strike="noStrike" sz="20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9718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Courier New"/>
        <a:buChar char="•"/>
        <a:tabLst/>
        <a:defRPr b="0" baseline="0" cap="none" i="0" spc="0" strike="noStrike" sz="20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4290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Courier New"/>
        <a:buChar char="•"/>
        <a:tabLst/>
        <a:defRPr b="0" baseline="0" cap="none" i="0" spc="0" strike="noStrike" sz="20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886200" marR="0" indent="-228600" algn="l" defTabSz="457200" rtl="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Courier New"/>
        <a:buChar char="•"/>
        <a:tabLst/>
        <a:defRPr b="0" baseline="0" cap="none" i="0" spc="0" strike="noStrike" sz="20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3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2.jpeg"/><Relationship Id="rId5" Type="http://schemas.openxmlformats.org/officeDocument/2006/relationships/image" Target="../media/image17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2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hyperlink" Target="https://indico.cern.ch/event/1556239/contributions/6699200/subcontributions/572868/attachments/3139803/5572511/DRD7_workshop25_HGTD.pdf" TargetMode="Externa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Aligning Data to Better Than one Picosecond"/>
          <p:cNvSpPr txBox="1"/>
          <p:nvPr>
            <p:ph type="ctrTitle"/>
          </p:nvPr>
        </p:nvSpPr>
        <p:spPr>
          <a:xfrm>
            <a:off x="685800" y="2016337"/>
            <a:ext cx="7772400" cy="605897"/>
          </a:xfrm>
          <a:prstGeom prst="rect">
            <a:avLst/>
          </a:prstGeom>
        </p:spPr>
        <p:txBody>
          <a:bodyPr/>
          <a:lstStyle>
            <a:lvl1pPr defTabSz="342900">
              <a:defRPr spc="-112" sz="3000"/>
            </a:lvl1pPr>
          </a:lstStyle>
          <a:p>
            <a:pPr/>
            <a:r>
              <a:t>Aligning Data to Better Than one Picosecond</a:t>
            </a:r>
          </a:p>
        </p:txBody>
      </p:sp>
      <p:sp>
        <p:nvSpPr>
          <p:cNvPr id="99" name="Erich Frahm, Roger Rusack, Rohith Saradhy, Yahya Tousi, Emily Vadnais.…"/>
          <p:cNvSpPr txBox="1"/>
          <p:nvPr>
            <p:ph type="subTitle" sz="quarter" idx="1"/>
          </p:nvPr>
        </p:nvSpPr>
        <p:spPr>
          <a:xfrm>
            <a:off x="685800" y="766181"/>
            <a:ext cx="7772400" cy="1250157"/>
          </a:xfrm>
          <a:prstGeom prst="rect">
            <a:avLst/>
          </a:prstGeom>
        </p:spPr>
        <p:txBody>
          <a:bodyPr/>
          <a:lstStyle/>
          <a:p>
            <a:pPr/>
            <a:r>
              <a:t>Erich Frahm, Roger Rusack, Rohith Saradhy, Yahya Tousi, Emily Vadnais. </a:t>
            </a:r>
          </a:p>
          <a:p>
            <a:pPr/>
            <a:r>
              <a:t>The University of Minnesota</a:t>
            </a:r>
          </a:p>
        </p:txBody>
      </p:sp>
      <p:sp>
        <p:nvSpPr>
          <p:cNvPr id="100" name="Slide Number"/>
          <p:cNvSpPr txBox="1"/>
          <p:nvPr>
            <p:ph type="sldNum" sz="quarter" idx="2"/>
          </p:nvPr>
        </p:nvSpPr>
        <p:spPr>
          <a:xfrm>
            <a:off x="8829883" y="5362528"/>
            <a:ext cx="181383" cy="248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1" name="Rohith.jpeg" descr="Rohith.jpeg"/>
          <p:cNvPicPr>
            <a:picLocks noChangeAspect="1"/>
          </p:cNvPicPr>
          <p:nvPr/>
        </p:nvPicPr>
        <p:blipFill>
          <a:blip r:embed="rId2">
            <a:extLst/>
          </a:blip>
          <a:srcRect l="20018" t="8301" r="10350" b="29361"/>
          <a:stretch>
            <a:fillRect/>
          </a:stretch>
        </p:blipFill>
        <p:spPr>
          <a:xfrm>
            <a:off x="6217997" y="2830961"/>
            <a:ext cx="1972609" cy="195897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Rohith Saradhy"/>
          <p:cNvSpPr/>
          <p:nvPr/>
        </p:nvSpPr>
        <p:spPr>
          <a:xfrm>
            <a:off x="5832701" y="4891536"/>
            <a:ext cx="2743201" cy="343249"/>
          </a:xfrm>
          <a:prstGeom prst="roundRect">
            <a:avLst>
              <a:gd name="adj" fmla="val 0"/>
            </a:avLst>
          </a:prstGeom>
          <a:solidFill>
            <a:srgbClr val="000000">
              <a:alpha val="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algn="ctr"/>
          </a:lstStyle>
          <a:p>
            <a:pPr/>
            <a:r>
              <a:t>Rohith Saradhy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2" name="Demonstration: 1km stabilization"/>
          <p:cNvSpPr txBox="1"/>
          <p:nvPr/>
        </p:nvSpPr>
        <p:spPr>
          <a:xfrm>
            <a:off x="399875" y="171276"/>
            <a:ext cx="4306154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/>
            </a:pPr>
            <a:r>
              <a:t>Demonstration: 1km stabilization</a:t>
            </a:r>
            <a:r>
              <a:rPr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  <a:r>
              <a:t> </a:t>
            </a:r>
          </a:p>
        </p:txBody>
      </p:sp>
      <p:pic>
        <p:nvPicPr>
          <p:cNvPr id="17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9570" y="1437419"/>
            <a:ext cx="4155605" cy="284016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84750" y="1196017"/>
            <a:ext cx="3644900" cy="2527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30800" y="3639820"/>
            <a:ext cx="3352800" cy="172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69940" y="1311647"/>
            <a:ext cx="1397001" cy="1041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pasted-movie.png" descr="pasted-movi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256529" y="431800"/>
            <a:ext cx="3263901" cy="787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pasted-movie.png" descr="pasted-movi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79736" y="4355589"/>
            <a:ext cx="4673601" cy="520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1" name="DDMTD"/>
          <p:cNvSpPr txBox="1"/>
          <p:nvPr/>
        </p:nvSpPr>
        <p:spPr>
          <a:xfrm>
            <a:off x="368722" y="303356"/>
            <a:ext cx="1075840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DDMTD</a:t>
            </a:r>
          </a:p>
        </p:txBody>
      </p:sp>
      <p:sp>
        <p:nvSpPr>
          <p:cNvPr id="182" name="The digital dual mean time difference (DDMTD) circuit used to measure phase difference between two same frequency clocks by measuring their beat times with a clock with a small frequency difference."/>
          <p:cNvSpPr txBox="1"/>
          <p:nvPr/>
        </p:nvSpPr>
        <p:spPr>
          <a:xfrm>
            <a:off x="732101" y="953308"/>
            <a:ext cx="7415638" cy="917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The digital dual mean time difference (DDMTD) circuit used to measure phase difference between two same frequency clocks by measuring their beat times with a clock with a small frequency difference.</a:t>
            </a:r>
          </a:p>
        </p:txBody>
      </p:sp>
      <p:pic>
        <p:nvPicPr>
          <p:cNvPr id="183" name="workingDiagram.png" descr="workingDiagr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5680" y="1781059"/>
            <a:ext cx="6738424" cy="2810924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Equation"/>
          <p:cNvSpPr txBox="1"/>
          <p:nvPr/>
        </p:nvSpPr>
        <p:spPr>
          <a:xfrm>
            <a:off x="2062455" y="4585514"/>
            <a:ext cx="1610190" cy="49126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/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</m:sSub>
                  <m:r>
                    <a:rPr xmlns:a="http://schemas.openxmlformats.org/drawingml/2006/main" sz="1800" i="1">
                      <a:solidFill>
                        <a:srgbClr val="D80813"/>
                      </a:solidFill>
                      <a:latin typeface="Cambria Math" panose="02040503050406030204" pitchFamily="18" charset="0"/>
                    </a:rPr>
                    <m:t>=</m:t>
                  </m:r>
                  <m:sSub>
                    <m:e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sub>
                  </m:sSub>
                  <m:f>
                    <m:fPr>
                      <m:ctrlP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num>
                    <m:den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1800" i="1">
                          <a:solidFill>
                            <a:srgbClr val="D80813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den>
                  </m:f>
                </m:oMath>
              </m:oMathPara>
            </a14:m>
            <a:endParaRPr>
              <a:solidFill>
                <a:srgbClr val="D80814"/>
              </a:solidFill>
            </a:endParaRPr>
          </a:p>
        </p:txBody>
      </p:sp>
      <p:sp>
        <p:nvSpPr>
          <p:cNvPr id="185" name="Equation"/>
          <p:cNvSpPr txBox="1"/>
          <p:nvPr/>
        </p:nvSpPr>
        <p:spPr>
          <a:xfrm>
            <a:off x="553471" y="2803553"/>
            <a:ext cx="295138" cy="24573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/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1800" i="1">
                          <a:solidFill>
                            <a:srgbClr val="FF26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e>
                    <m:sub>
                      <m:r>
                        <a:rPr xmlns:a="http://schemas.openxmlformats.org/drawingml/2006/main" sz="1800" i="1">
                          <a:solidFill>
                            <a:srgbClr val="FF26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1800" i="1">
                          <a:solidFill>
                            <a:srgbClr val="FF26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800" i="1">
                          <a:solidFill>
                            <a:srgbClr val="FF26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sub>
                  </m:sSub>
                </m:oMath>
              </m:oMathPara>
            </a14:m>
            <a:endParaRPr>
              <a:solidFill>
                <a:srgbClr val="FF2600"/>
              </a:solidFill>
            </a:endParaRPr>
          </a:p>
        </p:txBody>
      </p:sp>
      <p:sp>
        <p:nvSpPr>
          <p:cNvPr id="186" name="Ornament 14"/>
          <p:cNvSpPr/>
          <p:nvPr/>
        </p:nvSpPr>
        <p:spPr>
          <a:xfrm rot="5400000">
            <a:off x="571145" y="3035756"/>
            <a:ext cx="891595" cy="40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5" h="12476" fill="norm" stroke="1" extrusionOk="0">
                <a:moveTo>
                  <a:pt x="7513" y="47"/>
                </a:moveTo>
                <a:cubicBezTo>
                  <a:pt x="6579" y="328"/>
                  <a:pt x="5386" y="1899"/>
                  <a:pt x="3866" y="5574"/>
                </a:cubicBezTo>
                <a:cubicBezTo>
                  <a:pt x="1686" y="10844"/>
                  <a:pt x="655" y="10503"/>
                  <a:pt x="298" y="7186"/>
                </a:cubicBezTo>
                <a:cubicBezTo>
                  <a:pt x="250" y="6739"/>
                  <a:pt x="247" y="5814"/>
                  <a:pt x="295" y="5380"/>
                </a:cubicBezTo>
                <a:cubicBezTo>
                  <a:pt x="340" y="4967"/>
                  <a:pt x="386" y="4322"/>
                  <a:pt x="386" y="3359"/>
                </a:cubicBezTo>
                <a:cubicBezTo>
                  <a:pt x="386" y="2120"/>
                  <a:pt x="309" y="1166"/>
                  <a:pt x="209" y="1166"/>
                </a:cubicBezTo>
                <a:cubicBezTo>
                  <a:pt x="29" y="1166"/>
                  <a:pt x="-8" y="3210"/>
                  <a:pt x="1" y="4283"/>
                </a:cubicBezTo>
                <a:cubicBezTo>
                  <a:pt x="27" y="7284"/>
                  <a:pt x="183" y="12476"/>
                  <a:pt x="2183" y="12476"/>
                </a:cubicBezTo>
                <a:cubicBezTo>
                  <a:pt x="4183" y="12476"/>
                  <a:pt x="6908" y="3595"/>
                  <a:pt x="8628" y="3595"/>
                </a:cubicBezTo>
                <a:cubicBezTo>
                  <a:pt x="10348" y="3595"/>
                  <a:pt x="10793" y="12476"/>
                  <a:pt x="10793" y="12476"/>
                </a:cubicBezTo>
                <a:cubicBezTo>
                  <a:pt x="10793" y="12476"/>
                  <a:pt x="11238" y="3595"/>
                  <a:pt x="12958" y="3595"/>
                </a:cubicBezTo>
                <a:cubicBezTo>
                  <a:pt x="14678" y="3595"/>
                  <a:pt x="17403" y="12476"/>
                  <a:pt x="19403" y="12476"/>
                </a:cubicBezTo>
                <a:cubicBezTo>
                  <a:pt x="21403" y="12476"/>
                  <a:pt x="21558" y="7283"/>
                  <a:pt x="21583" y="4283"/>
                </a:cubicBezTo>
                <a:cubicBezTo>
                  <a:pt x="21592" y="3203"/>
                  <a:pt x="21555" y="1166"/>
                  <a:pt x="21376" y="1166"/>
                </a:cubicBezTo>
                <a:cubicBezTo>
                  <a:pt x="21276" y="1166"/>
                  <a:pt x="21201" y="2120"/>
                  <a:pt x="21201" y="3359"/>
                </a:cubicBezTo>
                <a:cubicBezTo>
                  <a:pt x="21201" y="4315"/>
                  <a:pt x="21246" y="4967"/>
                  <a:pt x="21292" y="5380"/>
                </a:cubicBezTo>
                <a:cubicBezTo>
                  <a:pt x="21340" y="5820"/>
                  <a:pt x="21336" y="6746"/>
                  <a:pt x="21288" y="7186"/>
                </a:cubicBezTo>
                <a:cubicBezTo>
                  <a:pt x="20931" y="10503"/>
                  <a:pt x="19901" y="10844"/>
                  <a:pt x="17720" y="5574"/>
                </a:cubicBezTo>
                <a:cubicBezTo>
                  <a:pt x="11641" y="-9124"/>
                  <a:pt x="10793" y="9917"/>
                  <a:pt x="10793" y="9917"/>
                </a:cubicBezTo>
                <a:cubicBezTo>
                  <a:pt x="10793" y="9917"/>
                  <a:pt x="10317" y="-794"/>
                  <a:pt x="7513" y="47"/>
                </a:cubicBezTo>
                <a:close/>
              </a:path>
            </a:pathLst>
          </a:custGeom>
          <a:solidFill>
            <a:srgbClr val="FF2600"/>
          </a:solidFill>
          <a:ln w="25400">
            <a:solidFill>
              <a:srgbClr val="FF2600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 sz="2100"/>
            </a:pPr>
          </a:p>
        </p:txBody>
      </p:sp>
      <p:sp>
        <p:nvSpPr>
          <p:cNvPr id="187" name="Equation"/>
          <p:cNvSpPr txBox="1"/>
          <p:nvPr/>
        </p:nvSpPr>
        <p:spPr>
          <a:xfrm>
            <a:off x="4019067" y="4737762"/>
            <a:ext cx="1178892" cy="18676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/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800" i="1">
                      <a:solidFill>
                        <a:srgbClr val="D80813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800" i="1">
                      <a:solidFill>
                        <a:srgbClr val="D80813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1800" i="1">
                      <a:solidFill>
                        <a:srgbClr val="D80813"/>
                      </a:solidFill>
                      <a:latin typeface="Cambria Math" panose="02040503050406030204" pitchFamily="18" charset="0"/>
                    </a:rPr>
                    <m:t>100,000</m:t>
                  </m:r>
                </m:oMath>
              </m:oMathPara>
            </a14:m>
            <a:endParaRPr>
              <a:solidFill>
                <a:srgbClr val="D80814"/>
              </a:solidFill>
            </a:endParaRPr>
          </a:p>
        </p:txBody>
      </p:sp>
      <p:sp>
        <p:nvSpPr>
          <p:cNvPr id="188" name="Line"/>
          <p:cNvSpPr/>
          <p:nvPr/>
        </p:nvSpPr>
        <p:spPr>
          <a:xfrm flipV="1">
            <a:off x="2635922" y="3124791"/>
            <a:ext cx="456833" cy="1496482"/>
          </a:xfrm>
          <a:prstGeom prst="line">
            <a:avLst/>
          </a:prstGeom>
          <a:ln w="25400">
            <a:solidFill>
              <a:srgbClr val="D80814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after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1" dur="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8" grpId="1"/>
      <p:bldP build="whole" bldLvl="1" animBg="1" rev="0" advAuto="0" spid="184" grpId="2"/>
      <p:bldP build="whole" bldLvl="1" animBg="1" rev="0" advAuto="0" spid="187" grpId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00650" y="2255775"/>
            <a:ext cx="3040868" cy="2999915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2" name="DDMTD — Phase Detector"/>
          <p:cNvSpPr txBox="1"/>
          <p:nvPr/>
        </p:nvSpPr>
        <p:spPr>
          <a:xfrm>
            <a:off x="236642" y="272876"/>
            <a:ext cx="3375979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DDMTD — Phase Detector</a:t>
            </a:r>
          </a:p>
        </p:txBody>
      </p:sp>
      <p:sp>
        <p:nvSpPr>
          <p:cNvPr id="193" name="Length of the metastability interval as the phases align and un-align matters a lot!"/>
          <p:cNvSpPr txBox="1"/>
          <p:nvPr/>
        </p:nvSpPr>
        <p:spPr>
          <a:xfrm>
            <a:off x="470322" y="756572"/>
            <a:ext cx="7712905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Length of the metastability interval as the phases align and un-align matters a lot! </a:t>
            </a:r>
          </a:p>
        </p:txBody>
      </p:sp>
      <p:sp>
        <p:nvSpPr>
          <p:cNvPr id="194" name="FPGA implementation is limited by the setup-and-hold times of ~800 ps. This limits the phase detection resolution of the order of 2-3 ps."/>
          <p:cNvSpPr txBox="1"/>
          <p:nvPr/>
        </p:nvSpPr>
        <p:spPr>
          <a:xfrm>
            <a:off x="500802" y="1240269"/>
            <a:ext cx="7165569" cy="625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FPGA implementation is limited by the setup-and-hold times of ~800 ps. This limits the phase detection resolution of the order of 2-3 ps.</a:t>
            </a:r>
          </a:p>
        </p:txBody>
      </p:sp>
      <p:sp>
        <p:nvSpPr>
          <p:cNvPr id="195" name="Implemented the circuit with RF components with setup-and-hold times of ~20 ps and got resolutions of the order of 100~fs."/>
          <p:cNvSpPr txBox="1"/>
          <p:nvPr/>
        </p:nvSpPr>
        <p:spPr>
          <a:xfrm>
            <a:off x="366493" y="2016065"/>
            <a:ext cx="4433057" cy="917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Implemented the circuit with RF components with setup-and-hold times of ~20 ps and got resolutions of the order of 100~fs. </a:t>
            </a:r>
          </a:p>
        </p:txBody>
      </p:sp>
      <p:sp>
        <p:nvSpPr>
          <p:cNvPr id="196" name="Text"/>
          <p:cNvSpPr txBox="1"/>
          <p:nvPr/>
        </p:nvSpPr>
        <p:spPr>
          <a:xfrm>
            <a:off x="4500879" y="2722879"/>
            <a:ext cx="14224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 </a:t>
            </a:r>
          </a:p>
        </p:txBody>
      </p:sp>
      <p:pic>
        <p:nvPicPr>
          <p:cNvPr id="197" name="workingDiagram.png" descr="workingDiagr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8440" y="3310474"/>
            <a:ext cx="4515111" cy="18834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80" y="566878"/>
            <a:ext cx="4191001" cy="2247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2879" y="2875279"/>
            <a:ext cx="3962401" cy="1854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96690" y="763269"/>
            <a:ext cx="4991101" cy="3416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76650" y="4262120"/>
            <a:ext cx="5041900" cy="787401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On Detector Phase Stabilization"/>
          <p:cNvSpPr txBox="1"/>
          <p:nvPr/>
        </p:nvSpPr>
        <p:spPr>
          <a:xfrm>
            <a:off x="58962" y="166196"/>
            <a:ext cx="4040136" cy="34018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/>
            </a:lvl1pPr>
          </a:lstStyle>
          <a:p>
            <a:pPr/>
            <a:r>
              <a:t>On Detector Phase Stabilization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7" name="DDMTD — ASIC"/>
          <p:cNvSpPr txBox="1"/>
          <p:nvPr/>
        </p:nvSpPr>
        <p:spPr>
          <a:xfrm>
            <a:off x="236642" y="272876"/>
            <a:ext cx="2045307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DDMTD — ASIC</a:t>
            </a:r>
          </a:p>
        </p:txBody>
      </p:sp>
      <p:sp>
        <p:nvSpPr>
          <p:cNvPr id="208" name="Rohith Saradhy designed a DDMTD ASIC in the TSMC 65nm LP process."/>
          <p:cNvSpPr txBox="1"/>
          <p:nvPr/>
        </p:nvSpPr>
        <p:spPr>
          <a:xfrm>
            <a:off x="775772" y="811356"/>
            <a:ext cx="6692241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Rohith Saradhy designed a DDMTD ASIC in the TSMC 65nm LP process. </a:t>
            </a:r>
          </a:p>
        </p:txBody>
      </p:sp>
      <p:grpSp>
        <p:nvGrpSpPr>
          <p:cNvPr id="211" name="Group"/>
          <p:cNvGrpSpPr/>
          <p:nvPr/>
        </p:nvGrpSpPr>
        <p:grpSpPr>
          <a:xfrm>
            <a:off x="627260" y="1632451"/>
            <a:ext cx="4130280" cy="3402824"/>
            <a:chOff x="0" y="0"/>
            <a:chExt cx="4130278" cy="3402822"/>
          </a:xfrm>
        </p:grpSpPr>
        <p:pic>
          <p:nvPicPr>
            <p:cNvPr id="209" name="unknown.png" descr="unknown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11532"/>
            <a:stretch>
              <a:fillRect/>
            </a:stretch>
          </p:blipFill>
          <p:spPr>
            <a:xfrm>
              <a:off x="0" y="0"/>
              <a:ext cx="4130104" cy="26335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0" name="Caption"/>
            <p:cNvSpPr/>
            <p:nvPr/>
          </p:nvSpPr>
          <p:spPr>
            <a:xfrm>
              <a:off x="0" y="2735262"/>
              <a:ext cx="4130279" cy="667561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algn="ctr">
                <a:defRPr b="1" sz="1333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b="0">
                  <a:solidFill>
                    <a:srgbClr val="333333"/>
                  </a:solidFill>
                </a:rPr>
                <a:t>M. Maiti, A. Paul, S. K. Saw and A. Majumder, </a:t>
              </a:r>
              <a:r>
                <a:t>“A Dynamic Current Mode D-Flipflop for High Speed Application”</a:t>
              </a:r>
            </a:p>
          </p:txBody>
        </p:sp>
      </p:grpSp>
      <p:sp>
        <p:nvSpPr>
          <p:cNvPr id="212" name="Designed in CML for speed and optimized for the DDMTD application."/>
          <p:cNvSpPr txBox="1"/>
          <p:nvPr/>
        </p:nvSpPr>
        <p:spPr>
          <a:xfrm>
            <a:off x="795442" y="1207596"/>
            <a:ext cx="6548139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Designed in CML for speed and optimized for the DDMTD application.</a:t>
            </a:r>
          </a:p>
        </p:txBody>
      </p:sp>
      <p:grpSp>
        <p:nvGrpSpPr>
          <p:cNvPr id="215" name="Group"/>
          <p:cNvGrpSpPr/>
          <p:nvPr/>
        </p:nvGrpSpPr>
        <p:grpSpPr>
          <a:xfrm>
            <a:off x="4805590" y="1749529"/>
            <a:ext cx="3339308" cy="3253711"/>
            <a:chOff x="0" y="0"/>
            <a:chExt cx="3339306" cy="3253710"/>
          </a:xfrm>
        </p:grpSpPr>
        <p:pic>
          <p:nvPicPr>
            <p:cNvPr id="213" name="unknown.png" descr="unknown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7902" r="0" b="0"/>
            <a:stretch>
              <a:fillRect/>
            </a:stretch>
          </p:blipFill>
          <p:spPr>
            <a:xfrm>
              <a:off x="0" y="0"/>
              <a:ext cx="3339205" cy="25167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4" name="Caption"/>
            <p:cNvSpPr/>
            <p:nvPr/>
          </p:nvSpPr>
          <p:spPr>
            <a:xfrm>
              <a:off x="0" y="2618363"/>
              <a:ext cx="3339307" cy="635348"/>
            </a:xfrm>
            <a:prstGeom prst="roundRect">
              <a:avLst>
                <a:gd name="adj" fmla="val 0"/>
              </a:avLst>
            </a:prstGeom>
            <a:solidFill>
              <a:srgbClr val="000000">
                <a:alpha val="0"/>
              </a:srgb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algn="ctr"/>
            </a:lstStyle>
            <a:p>
              <a:pPr/>
              <a:r>
                <a:t>Preliminary Cadence simulation (no added noise)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76500" y="1092337"/>
            <a:ext cx="3752257" cy="2819263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DDMTD — ASIC"/>
          <p:cNvSpPr txBox="1"/>
          <p:nvPr/>
        </p:nvSpPr>
        <p:spPr>
          <a:xfrm>
            <a:off x="394122" y="288116"/>
            <a:ext cx="156001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DDMTD — ASIC</a:t>
            </a:r>
          </a:p>
        </p:txBody>
      </p:sp>
      <p:sp>
        <p:nvSpPr>
          <p:cNvPr id="220" name="How to test it?"/>
          <p:cNvSpPr txBox="1"/>
          <p:nvPr/>
        </p:nvSpPr>
        <p:spPr>
          <a:xfrm>
            <a:off x="4635922" y="4470520"/>
            <a:ext cx="1465807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How to test it?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3" name="DDMTD ASIC Test Setup:"/>
          <p:cNvSpPr txBox="1"/>
          <p:nvPr/>
        </p:nvSpPr>
        <p:spPr>
          <a:xfrm>
            <a:off x="267122" y="201756"/>
            <a:ext cx="3123269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DDMTD ASIC Test Setup:</a:t>
            </a:r>
          </a:p>
        </p:txBody>
      </p:sp>
      <p:sp>
        <p:nvSpPr>
          <p:cNvPr id="224" name="40 MHZ Oven Controlled Crystal Oscillator"/>
          <p:cNvSpPr txBox="1"/>
          <p:nvPr/>
        </p:nvSpPr>
        <p:spPr>
          <a:xfrm>
            <a:off x="312842" y="857076"/>
            <a:ext cx="1722551" cy="917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40 MHZ Oven Controlled Crystal Oscillator</a:t>
            </a:r>
          </a:p>
        </p:txBody>
      </p:sp>
      <p:pic>
        <p:nvPicPr>
          <p:cNvPr id="225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6758" y="1229052"/>
            <a:ext cx="6012522" cy="4033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87369" y="4121875"/>
            <a:ext cx="1562101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N = 100,000"/>
          <p:cNvSpPr txBox="1"/>
          <p:nvPr/>
        </p:nvSpPr>
        <p:spPr>
          <a:xfrm>
            <a:off x="7334502" y="4794695"/>
            <a:ext cx="1220910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i="1"/>
            </a:pPr>
            <a:r>
              <a:t>N </a:t>
            </a:r>
            <a:r>
              <a:rPr i="0"/>
              <a:t>= 100,000</a:t>
            </a:r>
          </a:p>
        </p:txBody>
      </p:sp>
      <p:sp>
        <p:nvSpPr>
          <p:cNvPr id="228" name="Line"/>
          <p:cNvSpPr/>
          <p:nvPr/>
        </p:nvSpPr>
        <p:spPr>
          <a:xfrm flipH="1">
            <a:off x="3740594" y="1315822"/>
            <a:ext cx="203387" cy="1190206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229" name="Line"/>
          <p:cNvSpPr/>
          <p:nvPr/>
        </p:nvSpPr>
        <p:spPr>
          <a:xfrm flipH="1">
            <a:off x="4406074" y="1686662"/>
            <a:ext cx="203386" cy="1190206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230" name="Line"/>
          <p:cNvSpPr/>
          <p:nvPr/>
        </p:nvSpPr>
        <p:spPr>
          <a:xfrm flipH="1">
            <a:off x="6910514" y="1508862"/>
            <a:ext cx="203387" cy="1190206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231" name="717.000 MHz"/>
          <p:cNvSpPr txBox="1"/>
          <p:nvPr/>
        </p:nvSpPr>
        <p:spPr>
          <a:xfrm>
            <a:off x="3526932" y="1014556"/>
            <a:ext cx="133688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717.000 MHz</a:t>
            </a:r>
          </a:p>
        </p:txBody>
      </p:sp>
      <p:sp>
        <p:nvSpPr>
          <p:cNvPr id="232" name="716.993 MHz"/>
          <p:cNvSpPr txBox="1"/>
          <p:nvPr/>
        </p:nvSpPr>
        <p:spPr>
          <a:xfrm>
            <a:off x="4142719" y="1354916"/>
            <a:ext cx="1336884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716.993 MHz</a:t>
            </a:r>
          </a:p>
        </p:txBody>
      </p:sp>
      <p:sp>
        <p:nvSpPr>
          <p:cNvPr id="233" name="7.17 kHz"/>
          <p:cNvSpPr txBox="1"/>
          <p:nvPr/>
        </p:nvSpPr>
        <p:spPr>
          <a:xfrm>
            <a:off x="6610492" y="1149176"/>
            <a:ext cx="897767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7.17 kHz</a:t>
            </a:r>
          </a:p>
        </p:txBody>
      </p:sp>
      <p:sp>
        <p:nvSpPr>
          <p:cNvPr id="234" name="Use PLL to adjust phase of test clock"/>
          <p:cNvSpPr txBox="1"/>
          <p:nvPr/>
        </p:nvSpPr>
        <p:spPr>
          <a:xfrm>
            <a:off x="429682" y="3793659"/>
            <a:ext cx="2026916" cy="625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Use PLL to adjust phase of test clock</a:t>
            </a:r>
          </a:p>
        </p:txBody>
      </p:sp>
      <p:sp>
        <p:nvSpPr>
          <p:cNvPr id="235" name="Line"/>
          <p:cNvSpPr/>
          <p:nvPr/>
        </p:nvSpPr>
        <p:spPr>
          <a:xfrm flipV="1">
            <a:off x="2319236" y="3261371"/>
            <a:ext cx="1556302" cy="796936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38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27211" b="0"/>
          <a:stretch>
            <a:fillRect/>
          </a:stretch>
        </p:blipFill>
        <p:spPr>
          <a:xfrm rot="5400000">
            <a:off x="5309627" y="743538"/>
            <a:ext cx="3267185" cy="336646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2287" t="33587" r="23364" b="5195"/>
          <a:stretch>
            <a:fillRect/>
          </a:stretch>
        </p:blipFill>
        <p:spPr>
          <a:xfrm>
            <a:off x="355278" y="755414"/>
            <a:ext cx="4673195" cy="33425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42" name="NoiseFloor.jpeg" descr="NoiseFloor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3802" y="-38073"/>
            <a:ext cx="6829658" cy="5455440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Clock 717 MHz"/>
          <p:cNvSpPr txBox="1"/>
          <p:nvPr/>
        </p:nvSpPr>
        <p:spPr>
          <a:xfrm>
            <a:off x="460162" y="760556"/>
            <a:ext cx="147875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Clock 717 MHz</a:t>
            </a:r>
          </a:p>
        </p:txBody>
      </p:sp>
      <p:sp>
        <p:nvSpPr>
          <p:cNvPr id="244" name="Frequency Offset"/>
          <p:cNvSpPr txBox="1"/>
          <p:nvPr/>
        </p:nvSpPr>
        <p:spPr>
          <a:xfrm>
            <a:off x="112500" y="1258396"/>
            <a:ext cx="1902813" cy="657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/>
            <a:r>
              <a:t>Frequency Offset </a:t>
            </a:r>
            <a:br/>
            <a14:m>
              <m:oMath>
                <m:f>
                  <m:fPr>
                    <m:ctrlPr>
                      <a:rPr xmlns:a="http://schemas.openxmlformats.org/drawingml/2006/main"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lin"/>
                  </m:fPr>
                  <m:num>
                    <m:r>
                      <a:rPr xmlns:a="http://schemas.openxmlformats.org/drawingml/2006/main"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f</m:t>
                    </m:r>
                  </m:num>
                  <m:den>
                    <m:r>
                      <a:rPr xmlns:a="http://schemas.openxmlformats.org/drawingml/2006/main"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100,000</m:t>
                    </m:r>
                  </m:den>
                </m:f>
              </m:oMath>
            </a14:m>
          </a:p>
        </p:txBody>
      </p:sp>
      <p:sp>
        <p:nvSpPr>
          <p:cNvPr id="245" name="Standard Deviation of 76 femtoseconds"/>
          <p:cNvSpPr txBox="1"/>
          <p:nvPr/>
        </p:nvSpPr>
        <p:spPr>
          <a:xfrm>
            <a:off x="3437042" y="2944956"/>
            <a:ext cx="3754933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Standard Deviation of 76 femtoseconds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48" name="PhaseDelay10ps.jpeg" descr="PhaseDelay10ps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5000" y="0"/>
            <a:ext cx="6644701" cy="5307698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Clock 717 MHz"/>
          <p:cNvSpPr txBox="1"/>
          <p:nvPr/>
        </p:nvSpPr>
        <p:spPr>
          <a:xfrm>
            <a:off x="206162" y="283036"/>
            <a:ext cx="147875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Clock 717 MHz</a:t>
            </a:r>
          </a:p>
        </p:txBody>
      </p:sp>
      <p:sp>
        <p:nvSpPr>
          <p:cNvPr id="250" name="Frequency Offset"/>
          <p:cNvSpPr txBox="1"/>
          <p:nvPr/>
        </p:nvSpPr>
        <p:spPr>
          <a:xfrm>
            <a:off x="153140" y="933276"/>
            <a:ext cx="1902813" cy="657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/>
            <a:r>
              <a:t>Frequency Offset </a:t>
            </a:r>
            <a:br/>
            <a14:m>
              <m:oMath>
                <m:f>
                  <m:fPr>
                    <m:ctrlPr>
                      <a:rPr xmlns:a="http://schemas.openxmlformats.org/drawingml/2006/main"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lin"/>
                  </m:fPr>
                  <m:num>
                    <m:r>
                      <a:rPr xmlns:a="http://schemas.openxmlformats.org/drawingml/2006/main"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f</m:t>
                    </m:r>
                  </m:num>
                  <m:den>
                    <m:r>
                      <a:rPr xmlns:a="http://schemas.openxmlformats.org/drawingml/2006/main"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100,000</m:t>
                    </m:r>
                  </m:den>
                </m:f>
              </m:oMath>
            </a14:m>
          </a:p>
        </p:txBody>
      </p:sp>
      <p:sp>
        <p:nvSpPr>
          <p:cNvPr id="251" name="Each point is average of ~2,000 collected at 7 kHz."/>
          <p:cNvSpPr txBox="1"/>
          <p:nvPr/>
        </p:nvSpPr>
        <p:spPr>
          <a:xfrm>
            <a:off x="294715" y="1796876"/>
            <a:ext cx="1890929" cy="917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Each point is average of ~2,000 collected at 7 kHz.</a:t>
            </a:r>
          </a:p>
        </p:txBody>
      </p:sp>
      <p:sp>
        <p:nvSpPr>
          <p:cNvPr id="252" name="Standard Deviation of 28 femtoseconds"/>
          <p:cNvSpPr txBox="1"/>
          <p:nvPr/>
        </p:nvSpPr>
        <p:spPr>
          <a:xfrm>
            <a:off x="3437042" y="2944956"/>
            <a:ext cx="3754933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Standard Deviation of 28 femtoseconds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lide Number"/>
          <p:cNvSpPr txBox="1"/>
          <p:nvPr>
            <p:ph type="sldNum" sz="quarter" idx="2"/>
          </p:nvPr>
        </p:nvSpPr>
        <p:spPr>
          <a:xfrm>
            <a:off x="8829883" y="5362528"/>
            <a:ext cx="181383" cy="248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5" name="One of the big problems of getting to ultra-precise timing is the distribution of the reference clock across the whole detector."/>
          <p:cNvSpPr txBox="1"/>
          <p:nvPr/>
        </p:nvSpPr>
        <p:spPr>
          <a:xfrm>
            <a:off x="653202" y="323676"/>
            <a:ext cx="6350138" cy="625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One of the big problems of getting to ultra-precise timing is the distribution of the reference clock across the whole detector.</a:t>
            </a:r>
          </a:p>
        </p:txBody>
      </p:sp>
      <p:sp>
        <p:nvSpPr>
          <p:cNvPr id="106" name="Current strategy is to send a clock encoded in the data stream from the off-detector electronics and monitor what comes back."/>
          <p:cNvSpPr txBox="1"/>
          <p:nvPr/>
        </p:nvSpPr>
        <p:spPr>
          <a:xfrm>
            <a:off x="653202" y="1145708"/>
            <a:ext cx="7489961" cy="625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Current strategy is to send a clock encoded in the data stream from the off-detector electronics and monitor what comes back.</a:t>
            </a:r>
          </a:p>
        </p:txBody>
      </p:sp>
      <p:sp>
        <p:nvSpPr>
          <p:cNvPr id="107" name="In this talk I will describe a new solution to monitor the reference clock on detector."/>
          <p:cNvSpPr txBox="1"/>
          <p:nvPr/>
        </p:nvSpPr>
        <p:spPr>
          <a:xfrm>
            <a:off x="1818313" y="2304029"/>
            <a:ext cx="4651936" cy="625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In this talk I will describe a new solution to monitor the reference clock on detector.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5" name="PhaseDelay1ps.jpeg" descr="PhaseDelay1ps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83630" y="111760"/>
            <a:ext cx="6535597" cy="5194287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Clock 717 MHz"/>
          <p:cNvSpPr txBox="1"/>
          <p:nvPr/>
        </p:nvSpPr>
        <p:spPr>
          <a:xfrm>
            <a:off x="460162" y="760556"/>
            <a:ext cx="147875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Clock 717 MHz</a:t>
            </a:r>
          </a:p>
        </p:txBody>
      </p:sp>
      <p:sp>
        <p:nvSpPr>
          <p:cNvPr id="257" name="Frequency Offset"/>
          <p:cNvSpPr txBox="1"/>
          <p:nvPr/>
        </p:nvSpPr>
        <p:spPr>
          <a:xfrm>
            <a:off x="112500" y="1258396"/>
            <a:ext cx="1902813" cy="657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/>
            <a:r>
              <a:t>Frequency Offset </a:t>
            </a:r>
            <a:br/>
            <a14:m>
              <m:oMath>
                <m:f>
                  <m:fPr>
                    <m:ctrlPr>
                      <a:rPr xmlns:a="http://schemas.openxmlformats.org/drawingml/2006/main"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lin"/>
                  </m:fPr>
                  <m:num>
                    <m:r>
                      <a:rPr xmlns:a="http://schemas.openxmlformats.org/drawingml/2006/main"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f</m:t>
                    </m:r>
                  </m:num>
                  <m:den>
                    <m:r>
                      <a:rPr xmlns:a="http://schemas.openxmlformats.org/drawingml/2006/main" sz="1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100,000</m:t>
                    </m:r>
                  </m:den>
                </m:f>
              </m:oMath>
            </a14:m>
          </a:p>
        </p:txBody>
      </p:sp>
      <p:sp>
        <p:nvSpPr>
          <p:cNvPr id="258" name="Standard Deviation of 28 femtoseconds"/>
          <p:cNvSpPr txBox="1"/>
          <p:nvPr/>
        </p:nvSpPr>
        <p:spPr>
          <a:xfrm>
            <a:off x="3284642" y="608156"/>
            <a:ext cx="3754933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Standard Deviation of 28 femtoseconds</a:t>
            </a:r>
          </a:p>
        </p:txBody>
      </p:sp>
      <p:sp>
        <p:nvSpPr>
          <p:cNvPr id="259" name="Each point is average of ~2,000 collected at 7 kHz."/>
          <p:cNvSpPr txBox="1"/>
          <p:nvPr/>
        </p:nvSpPr>
        <p:spPr>
          <a:xfrm>
            <a:off x="254075" y="2080923"/>
            <a:ext cx="1890929" cy="917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Each point is average of ~2,000 collected at 7 kHz.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80" y="566878"/>
            <a:ext cx="4191000" cy="2247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2880" y="2875279"/>
            <a:ext cx="3962401" cy="1854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96690" y="763270"/>
            <a:ext cx="4991101" cy="3416301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On Detector Phase Stabilization"/>
          <p:cNvSpPr txBox="1"/>
          <p:nvPr/>
        </p:nvSpPr>
        <p:spPr>
          <a:xfrm>
            <a:off x="58962" y="166196"/>
            <a:ext cx="4040136" cy="34018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/>
            </a:lvl1pPr>
          </a:lstStyle>
          <a:p>
            <a:pPr/>
            <a:r>
              <a:t>On Detector Phase Stabilization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8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9747" y="441516"/>
            <a:ext cx="7888237" cy="2244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0777" y="2826857"/>
            <a:ext cx="8089901" cy="1689101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Rounded Rectangle"/>
          <p:cNvSpPr/>
          <p:nvPr/>
        </p:nvSpPr>
        <p:spPr>
          <a:xfrm>
            <a:off x="3409513" y="3044904"/>
            <a:ext cx="791132" cy="704335"/>
          </a:xfrm>
          <a:prstGeom prst="roundRect">
            <a:avLst>
              <a:gd name="adj" fmla="val 21672"/>
            </a:avLst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271" name="This can now be less than 1 picosecond"/>
          <p:cNvSpPr txBox="1"/>
          <p:nvPr/>
        </p:nvSpPr>
        <p:spPr>
          <a:xfrm>
            <a:off x="2329602" y="4575666"/>
            <a:ext cx="3759794" cy="358488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This can now be less than 1 picosecond</a:t>
            </a:r>
          </a:p>
        </p:txBody>
      </p:sp>
      <p:sp>
        <p:nvSpPr>
          <p:cNvPr id="272" name="Line"/>
          <p:cNvSpPr/>
          <p:nvPr/>
        </p:nvSpPr>
        <p:spPr>
          <a:xfrm flipH="1">
            <a:off x="3324626" y="3743149"/>
            <a:ext cx="156872" cy="812748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0" grpId="3"/>
      <p:bldP build="whole" bldLvl="1" animBg="1" rev="0" advAuto="0" spid="271" grpId="1"/>
      <p:bldP build="whole" bldLvl="1" animBg="1" rev="0" advAuto="0" spid="272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Seal_of_the_United_States_Department_of_Energy.svg.png" descr="Seal_of_the_United_States_Department_of_Energy.sv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3382" y="3507581"/>
            <a:ext cx="1235870" cy="1235869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6" name="By detecting phase shifts at the front-end we can remove wander from our clock distribution systems and align the reference time across large subsets of a detector with sub-picosecond precision"/>
          <p:cNvSpPr txBox="1"/>
          <p:nvPr/>
        </p:nvSpPr>
        <p:spPr>
          <a:xfrm>
            <a:off x="927522" y="994236"/>
            <a:ext cx="6366302" cy="917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By detecting phase shifts at the front-end we can remove wander from our clock distribution systems and align the reference time across large subsets of a detector with sub-picosecond precision</a:t>
            </a:r>
          </a:p>
        </p:txBody>
      </p:sp>
      <p:sp>
        <p:nvSpPr>
          <p:cNvPr id="277" name="With thanks to the DOE Office of Science, Division of HEP, who funded this research under award DE-SC0020185"/>
          <p:cNvSpPr txBox="1"/>
          <p:nvPr/>
        </p:nvSpPr>
        <p:spPr>
          <a:xfrm>
            <a:off x="2990002" y="3812921"/>
            <a:ext cx="5506823" cy="625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With thanks to the DOE Office of Science, Division of HEP, who funded this research under award DE-SC0020185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after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1" dur="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7" grpId="2"/>
      <p:bldP build="whole" bldLvl="1" animBg="1" rev="0" advAuto="0" spid="27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lide Number"/>
          <p:cNvSpPr txBox="1"/>
          <p:nvPr>
            <p:ph type="sldNum" sz="quarter" idx="2"/>
          </p:nvPr>
        </p:nvSpPr>
        <p:spPr>
          <a:xfrm>
            <a:off x="8829883" y="5362528"/>
            <a:ext cx="181383" cy="248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9747" y="441516"/>
            <a:ext cx="7888237" cy="2244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0777" y="2826857"/>
            <a:ext cx="8089901" cy="1689101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Rounded Rectangle"/>
          <p:cNvSpPr/>
          <p:nvPr/>
        </p:nvSpPr>
        <p:spPr>
          <a:xfrm>
            <a:off x="3409513" y="3044904"/>
            <a:ext cx="791132" cy="704335"/>
          </a:xfrm>
          <a:prstGeom prst="roundRect">
            <a:avLst>
              <a:gd name="adj" fmla="val 21672"/>
            </a:avLst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13" name="Concentrate on this here."/>
          <p:cNvSpPr txBox="1"/>
          <p:nvPr/>
        </p:nvSpPr>
        <p:spPr>
          <a:xfrm>
            <a:off x="2329602" y="4575666"/>
            <a:ext cx="2483519" cy="358488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Concentrate on this here.</a:t>
            </a:r>
          </a:p>
        </p:txBody>
      </p:sp>
      <p:sp>
        <p:nvSpPr>
          <p:cNvPr id="114" name="Line"/>
          <p:cNvSpPr/>
          <p:nvPr/>
        </p:nvSpPr>
        <p:spPr>
          <a:xfrm flipH="1">
            <a:off x="3324626" y="3743149"/>
            <a:ext cx="156872" cy="812748"/>
          </a:xfrm>
          <a:prstGeom prst="line">
            <a:avLst/>
          </a:prstGeom>
          <a:ln w="25400">
            <a:solidFill>
              <a:schemeClr val="accent1"/>
            </a:solidFill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2" grpId="3"/>
      <p:bldP build="whole" bldLvl="1" animBg="1" rev="0" advAuto="0" spid="113" grpId="1"/>
      <p:bldP build="whole" bldLvl="1" animBg="1" rev="0" advAuto="0" spid="114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lide Number"/>
          <p:cNvSpPr txBox="1"/>
          <p:nvPr>
            <p:ph type="sldNum" sz="quarter" idx="2"/>
          </p:nvPr>
        </p:nvSpPr>
        <p:spPr>
          <a:xfrm>
            <a:off x="8829883" y="5362528"/>
            <a:ext cx="181383" cy="248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17" name="unknown.png" descr="unknow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990" y="1140949"/>
            <a:ext cx="8748020" cy="4060515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What are we doing now?"/>
          <p:cNvSpPr txBox="1"/>
          <p:nvPr/>
        </p:nvSpPr>
        <p:spPr>
          <a:xfrm>
            <a:off x="216322" y="293196"/>
            <a:ext cx="3196343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What are we doing now?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"/>
          <p:cNvSpPr txBox="1"/>
          <p:nvPr>
            <p:ph type="sldNum" sz="quarter" idx="2"/>
          </p:nvPr>
        </p:nvSpPr>
        <p:spPr>
          <a:xfrm>
            <a:off x="8829883" y="5362528"/>
            <a:ext cx="181383" cy="248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1" name="Pages from DRD7_workshop25_HGTD.pdf" descr="Pages from DRD7_workshop25_HGTD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3711" y="542923"/>
            <a:ext cx="8229605" cy="4629154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From DRD7.3c Presentation by Louis D’Eramo  Sept 25th 2025. — Here"/>
          <p:cNvSpPr txBox="1"/>
          <p:nvPr/>
        </p:nvSpPr>
        <p:spPr>
          <a:xfrm>
            <a:off x="196002" y="89310"/>
            <a:ext cx="6644803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From DRD7.3c Presentation by Louis D’Eramo  Sept 25th 2025. —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lide Number"/>
          <p:cNvSpPr txBox="1"/>
          <p:nvPr>
            <p:ph type="sldNum" sz="quarter" idx="2"/>
          </p:nvPr>
        </p:nvSpPr>
        <p:spPr>
          <a:xfrm>
            <a:off x="8829883" y="5362528"/>
            <a:ext cx="181383" cy="248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5" name="Primer on noise in clock signals:"/>
          <p:cNvSpPr txBox="1"/>
          <p:nvPr/>
        </p:nvSpPr>
        <p:spPr>
          <a:xfrm>
            <a:off x="269891" y="440253"/>
            <a:ext cx="4032906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Primer on noise in clock signals:</a:t>
            </a:r>
          </a:p>
        </p:txBody>
      </p:sp>
      <p:sp>
        <p:nvSpPr>
          <p:cNvPr id="126" name="A pure clock is a balanced sequence of zeroes and ones…"/>
          <p:cNvSpPr txBox="1"/>
          <p:nvPr/>
        </p:nvSpPr>
        <p:spPr>
          <a:xfrm>
            <a:off x="494131" y="1179414"/>
            <a:ext cx="7949541" cy="1793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A pure clock is a balanced sequence of zeroes and ones</a:t>
            </a:r>
          </a:p>
          <a:p>
            <a:pPr/>
            <a:r>
              <a:t>An encoded clock is when a clock is encoded onto a date stream.</a:t>
            </a:r>
          </a:p>
          <a:p>
            <a:pPr/>
            <a:r>
              <a:t>A clock data recovery (CDR) circuit is used to recover a pure clock from a data stream</a:t>
            </a:r>
          </a:p>
          <a:p>
            <a:pPr/>
          </a:p>
          <a:p>
            <a:pPr/>
            <a:r>
              <a:t>Jitter, high-frequency phase variations.</a:t>
            </a:r>
          </a:p>
          <a:p>
            <a:pPr/>
            <a:r>
              <a:t>Wander, Low frequency phase variations.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lide Number"/>
          <p:cNvSpPr txBox="1"/>
          <p:nvPr>
            <p:ph type="sldNum" sz="quarter" idx="2"/>
          </p:nvPr>
        </p:nvSpPr>
        <p:spPr>
          <a:xfrm>
            <a:off x="8829883" y="5362528"/>
            <a:ext cx="181383" cy="248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9" name="What do you need to stabilize the clock on detector?"/>
          <p:cNvSpPr txBox="1"/>
          <p:nvPr/>
        </p:nvSpPr>
        <p:spPr>
          <a:xfrm>
            <a:off x="296350" y="211916"/>
            <a:ext cx="6614478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What do you need to stabilize the clock on detector?</a:t>
            </a:r>
          </a:p>
        </p:txBody>
      </p:sp>
      <p:sp>
        <p:nvSpPr>
          <p:cNvPr id="130" name="Something to detect the phase on-detector"/>
          <p:cNvSpPr txBox="1"/>
          <p:nvPr/>
        </p:nvSpPr>
        <p:spPr>
          <a:xfrm>
            <a:off x="1590469" y="3430096"/>
            <a:ext cx="4114352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Something to detect the phase on-detector</a:t>
            </a:r>
          </a:p>
        </p:txBody>
      </p:sp>
      <p:sp>
        <p:nvSpPr>
          <p:cNvPr id="131" name="Something to shift the phase if it is moves."/>
          <p:cNvSpPr txBox="1"/>
          <p:nvPr/>
        </p:nvSpPr>
        <p:spPr>
          <a:xfrm>
            <a:off x="1590469" y="3968576"/>
            <a:ext cx="4038784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Something to shift the phase if it is moves.</a:t>
            </a:r>
          </a:p>
        </p:txBody>
      </p:sp>
      <p:sp>
        <p:nvSpPr>
          <p:cNvPr id="132" name="Jitter can be stabilized on detector with a PLL."/>
          <p:cNvSpPr txBox="1"/>
          <p:nvPr/>
        </p:nvSpPr>
        <p:spPr>
          <a:xfrm>
            <a:off x="978322" y="984076"/>
            <a:ext cx="4331121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Jitter can be stabilized on detector with a PLL.</a:t>
            </a:r>
          </a:p>
        </p:txBody>
      </p:sp>
      <p:sp>
        <p:nvSpPr>
          <p:cNvPr id="133" name="Wander cannot be corrected this way."/>
          <p:cNvSpPr txBox="1"/>
          <p:nvPr/>
        </p:nvSpPr>
        <p:spPr>
          <a:xfrm>
            <a:off x="978322" y="1522556"/>
            <a:ext cx="361741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Wander cannot be corrected this way.</a:t>
            </a:r>
          </a:p>
        </p:txBody>
      </p:sp>
      <p:sp>
        <p:nvSpPr>
          <p:cNvPr id="134" name="Wander can be caused by changes in the clock transmission system.…"/>
          <p:cNvSpPr txBox="1"/>
          <p:nvPr/>
        </p:nvSpPr>
        <p:spPr>
          <a:xfrm>
            <a:off x="1590469" y="2061036"/>
            <a:ext cx="6375572" cy="625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Wander can be caused by changes in the clock transmission system.</a:t>
            </a:r>
          </a:p>
          <a:p>
            <a:pPr/>
            <a:r>
              <a:t>Eg 100 m fiber —&gt; temperature change of 1C —&gt; 16 ps drift.</a:t>
            </a:r>
          </a:p>
        </p:txBody>
      </p:sp>
      <p:sp>
        <p:nvSpPr>
          <p:cNvPr id="135" name="To address this we need:"/>
          <p:cNvSpPr txBox="1"/>
          <p:nvPr/>
        </p:nvSpPr>
        <p:spPr>
          <a:xfrm>
            <a:off x="978322" y="2891616"/>
            <a:ext cx="2384002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To address this we need: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5" grpId="1"/>
      <p:bldP build="whole" bldLvl="1" animBg="1" rev="0" advAuto="0" spid="130" grpId="2"/>
      <p:bldP build="whole" bldLvl="1" animBg="1" rev="0" advAuto="0" spid="131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"/>
          <p:cNvSpPr txBox="1"/>
          <p:nvPr>
            <p:ph type="sldNum" sz="quarter" idx="2"/>
          </p:nvPr>
        </p:nvSpPr>
        <p:spPr>
          <a:xfrm>
            <a:off x="8829883" y="5362528"/>
            <a:ext cx="181383" cy="248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8" name="Phase Shifter:"/>
          <p:cNvSpPr txBox="1"/>
          <p:nvPr/>
        </p:nvSpPr>
        <p:spPr>
          <a:xfrm>
            <a:off x="571922" y="313516"/>
            <a:ext cx="1808968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Phase Shifter:</a:t>
            </a:r>
          </a:p>
        </p:txBody>
      </p:sp>
      <p:sp>
        <p:nvSpPr>
          <p:cNvPr id="139" name="Two solutions:"/>
          <p:cNvSpPr txBox="1"/>
          <p:nvPr/>
        </p:nvSpPr>
        <p:spPr>
          <a:xfrm>
            <a:off x="1445682" y="892636"/>
            <a:ext cx="144225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Two solutions:</a:t>
            </a:r>
          </a:p>
        </p:txBody>
      </p:sp>
      <p:sp>
        <p:nvSpPr>
          <p:cNvPr id="140" name="Standard PLL with frequency adjustments."/>
          <p:cNvSpPr txBox="1"/>
          <p:nvPr/>
        </p:nvSpPr>
        <p:spPr>
          <a:xfrm>
            <a:off x="2095922" y="1471756"/>
            <a:ext cx="4008647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Standard PLL with frequency adjustments.</a:t>
            </a:r>
          </a:p>
        </p:txBody>
      </p:sp>
      <p:sp>
        <p:nvSpPr>
          <p:cNvPr id="141" name="Specialized ASIC with 300 fs steps — DCPS."/>
          <p:cNvSpPr txBox="1"/>
          <p:nvPr/>
        </p:nvSpPr>
        <p:spPr>
          <a:xfrm>
            <a:off x="2116242" y="2061036"/>
            <a:ext cx="4053854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Specialized ASIC with 300 fs steps — DCPS.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lide Number"/>
          <p:cNvSpPr txBox="1"/>
          <p:nvPr>
            <p:ph type="sldNum" sz="quarter" idx="2"/>
          </p:nvPr>
        </p:nvSpPr>
        <p:spPr>
          <a:xfrm>
            <a:off x="8829883" y="5362528"/>
            <a:ext cx="181383" cy="248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4" name="Digitally Controller Phase Shifter"/>
          <p:cNvSpPr txBox="1"/>
          <p:nvPr/>
        </p:nvSpPr>
        <p:spPr>
          <a:xfrm>
            <a:off x="236642" y="201756"/>
            <a:ext cx="4100921" cy="392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Digitally Controller Phase Shifter</a:t>
            </a:r>
          </a:p>
        </p:txBody>
      </p:sp>
      <p:pic>
        <p:nvPicPr>
          <p:cNvPr id="145" name="unknown.png" descr="unknow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2735" y="718398"/>
            <a:ext cx="4036676" cy="330062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0" name="Group"/>
          <p:cNvGrpSpPr/>
          <p:nvPr/>
        </p:nvGrpSpPr>
        <p:grpSpPr>
          <a:xfrm>
            <a:off x="6932083" y="677323"/>
            <a:ext cx="1753948" cy="937609"/>
            <a:chOff x="0" y="0"/>
            <a:chExt cx="1753946" cy="937607"/>
          </a:xfrm>
        </p:grpSpPr>
        <p:sp>
          <p:nvSpPr>
            <p:cNvPr id="146" name="Equation"/>
            <p:cNvSpPr txBox="1"/>
            <p:nvPr/>
          </p:nvSpPr>
          <p:spPr>
            <a:xfrm>
              <a:off x="1114142" y="25726"/>
              <a:ext cx="635077" cy="281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14400" latinLnBrk="1"/>
              <a14:m>
                <m:oMathPara>
                  <m:oMathParaPr>
                    <m:jc m:val="centerGroup"/>
                  </m:oMathParaPr>
                  <m:oMath>
                    <m:rad>
                      <m:radPr>
                        <m:ctrlP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degHide m:val="on"/>
                      </m:radPr>
                      <m:deg/>
                      <m:e>
                        <m:sSub>
                          <m:e>
                            <m: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e>
                            <m: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b>
                            <m: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m:oMathPara>
              </a14:m>
            </a:p>
          </p:txBody>
        </p:sp>
        <p:sp>
          <p:nvSpPr>
            <p:cNvPr id="147" name="Low Delay"/>
            <p:cNvSpPr txBox="1"/>
            <p:nvPr/>
          </p:nvSpPr>
          <p:spPr>
            <a:xfrm>
              <a:off x="0" y="0"/>
              <a:ext cx="1050576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Low Delay</a:t>
              </a:r>
            </a:p>
          </p:txBody>
        </p:sp>
        <p:sp>
          <p:nvSpPr>
            <p:cNvPr id="148" name="Equation"/>
            <p:cNvSpPr txBox="1"/>
            <p:nvPr/>
          </p:nvSpPr>
          <p:spPr>
            <a:xfrm>
              <a:off x="1109413" y="630246"/>
              <a:ext cx="644534" cy="281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14400" latinLnBrk="1"/>
              <a14:m>
                <m:oMathPara>
                  <m:oMathParaPr>
                    <m:jc m:val="centerGroup"/>
                  </m:oMathParaPr>
                  <m:oMath>
                    <m:rad>
                      <m:radPr>
                        <m:ctrlP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degHide m:val="on"/>
                      </m:radPr>
                      <m:deg/>
                      <m:e>
                        <m:sSub>
                          <m:e>
                            <m: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e>
                            <m: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b>
                            <m: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rad>
                  </m:oMath>
                </m:oMathPara>
              </a14:m>
            </a:p>
          </p:txBody>
        </p:sp>
        <p:sp>
          <p:nvSpPr>
            <p:cNvPr id="149" name="High Delay"/>
            <p:cNvSpPr txBox="1"/>
            <p:nvPr/>
          </p:nvSpPr>
          <p:spPr>
            <a:xfrm>
              <a:off x="15240" y="604520"/>
              <a:ext cx="1093997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High Delay</a:t>
              </a:r>
            </a:p>
          </p:txBody>
        </p:sp>
      </p:grpSp>
      <p:grpSp>
        <p:nvGrpSpPr>
          <p:cNvPr id="154" name="Group"/>
          <p:cNvGrpSpPr/>
          <p:nvPr/>
        </p:nvGrpSpPr>
        <p:grpSpPr>
          <a:xfrm>
            <a:off x="4292720" y="683157"/>
            <a:ext cx="2358678" cy="1169781"/>
            <a:chOff x="0" y="0"/>
            <a:chExt cx="2358676" cy="1169780"/>
          </a:xfrm>
        </p:grpSpPr>
        <p:sp>
          <p:nvSpPr>
            <p:cNvPr id="151" name="Equation"/>
            <p:cNvSpPr txBox="1"/>
            <p:nvPr/>
          </p:nvSpPr>
          <p:spPr>
            <a:xfrm>
              <a:off x="490974" y="0"/>
              <a:ext cx="1648309" cy="2093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14400" latinLnBrk="1"/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xmlns:a="http://schemas.openxmlformats.org/drawingml/2006/main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e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e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xmlns:a="http://schemas.openxmlformats.org/drawingml/2006/main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e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m:oMathPara>
              </a14:m>
            </a:p>
          </p:txBody>
        </p:sp>
        <p:sp>
          <p:nvSpPr>
            <p:cNvPr id="152" name="and"/>
            <p:cNvSpPr txBox="1"/>
            <p:nvPr/>
          </p:nvSpPr>
          <p:spPr>
            <a:xfrm>
              <a:off x="0" y="292269"/>
              <a:ext cx="453849" cy="333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and</a:t>
              </a:r>
            </a:p>
          </p:txBody>
        </p:sp>
        <p:sp>
          <p:nvSpPr>
            <p:cNvPr id="153" name="Equation"/>
            <p:cNvSpPr txBox="1"/>
            <p:nvPr/>
          </p:nvSpPr>
          <p:spPr>
            <a:xfrm>
              <a:off x="557562" y="466835"/>
              <a:ext cx="1801115" cy="7029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14400" latinLnBrk="1"/>
              <a14:m>
                <m:oMathPara>
                  <m:oMathParaPr>
                    <m:jc m:val="centerGroup"/>
                  </m:oMathParaPr>
                  <m:oMath>
                    <m:rad>
                      <m:radPr>
                        <m:ctrlP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degHide m:val="on"/>
                      </m:radPr>
                      <m:deg/>
                      <m:e>
                        <m:f>
                          <m:fPr>
                            <m:ctrlP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  <m:type m:val="bar"/>
                          </m:fPr>
                          <m:num>
                            <m:sSub>
                              <m:e>
                                <m:r>
                                  <a:rPr xmlns:a="http://schemas.openxmlformats.org/drawingml/2006/mai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L</m:t>
                                </m:r>
                              </m:e>
                              <m:sub>
                                <m:r>
                                  <a:rPr xmlns:a="http://schemas.openxmlformats.org/drawingml/2006/mai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e>
                                <m:r>
                                  <a:rPr xmlns:a="http://schemas.openxmlformats.org/drawingml/2006/mai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xmlns:a="http://schemas.openxmlformats.org/drawingml/2006/mai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xmlns:a="http://schemas.openxmlformats.org/drawingml/2006/main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degHide m:val="on"/>
                      </m:radPr>
                      <m:deg/>
                      <m:e>
                        <m:f>
                          <m:fPr>
                            <m:ctrlPr>
                              <a:rPr xmlns:a="http://schemas.openxmlformats.org/drawingml/2006/mai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  <m:type m:val="bar"/>
                          </m:fPr>
                          <m:num>
                            <m:sSub>
                              <m:e>
                                <m:r>
                                  <a:rPr xmlns:a="http://schemas.openxmlformats.org/drawingml/2006/mai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L</m:t>
                                </m:r>
                              </m:e>
                              <m:sub>
                                <m:r>
                                  <a:rPr xmlns:a="http://schemas.openxmlformats.org/drawingml/2006/mai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e>
                                <m:r>
                                  <a:rPr xmlns:a="http://schemas.openxmlformats.org/drawingml/2006/mai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xmlns:a="http://schemas.openxmlformats.org/drawingml/2006/mai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xmlns:a="http://schemas.openxmlformats.org/drawingml/2006/main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e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a:rPr xmlns:a="http://schemas.openxmlformats.org/drawingml/2006/mai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m:oMathPara>
              </a14:m>
            </a:p>
          </p:txBody>
        </p:sp>
      </p:grpSp>
      <p:sp>
        <p:nvSpPr>
          <p:cNvPr id="155" name="Sequence of waveguide cells each with"/>
          <p:cNvSpPr txBox="1"/>
          <p:nvPr/>
        </p:nvSpPr>
        <p:spPr>
          <a:xfrm>
            <a:off x="4534322" y="107945"/>
            <a:ext cx="3708721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Sequence of waveguide cells each with</a:t>
            </a:r>
          </a:p>
        </p:txBody>
      </p:sp>
      <p:sp>
        <p:nvSpPr>
          <p:cNvPr id="156" name="62 cells with 300 fs steps — Max delay 20ps"/>
          <p:cNvSpPr txBox="1"/>
          <p:nvPr/>
        </p:nvSpPr>
        <p:spPr>
          <a:xfrm>
            <a:off x="4557990" y="4210968"/>
            <a:ext cx="4149066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62 cells with 300 fs steps — Max delay 20ps</a:t>
            </a:r>
          </a:p>
        </p:txBody>
      </p:sp>
      <p:sp>
        <p:nvSpPr>
          <p:cNvPr id="157" name="Extended range with lumped delays to 250ps."/>
          <p:cNvSpPr txBox="1"/>
          <p:nvPr/>
        </p:nvSpPr>
        <p:spPr>
          <a:xfrm>
            <a:off x="4554642" y="4786180"/>
            <a:ext cx="4324088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Extended range with lumped delays to 250ps.</a:t>
            </a:r>
          </a:p>
        </p:txBody>
      </p:sp>
      <p:sp>
        <p:nvSpPr>
          <p:cNvPr id="158" name="Temperature stable and rad tolerant."/>
          <p:cNvSpPr txBox="1"/>
          <p:nvPr/>
        </p:nvSpPr>
        <p:spPr>
          <a:xfrm>
            <a:off x="399202" y="4664260"/>
            <a:ext cx="3510259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Temperature stable and rad tolerant.</a:t>
            </a:r>
          </a:p>
        </p:txBody>
      </p:sp>
      <p:grpSp>
        <p:nvGrpSpPr>
          <p:cNvPr id="169" name="Group"/>
          <p:cNvGrpSpPr/>
          <p:nvPr/>
        </p:nvGrpSpPr>
        <p:grpSpPr>
          <a:xfrm>
            <a:off x="4724629" y="2089228"/>
            <a:ext cx="3328107" cy="1962421"/>
            <a:chOff x="0" y="0"/>
            <a:chExt cx="3328106" cy="1962420"/>
          </a:xfrm>
        </p:grpSpPr>
        <p:pic>
          <p:nvPicPr>
            <p:cNvPr id="159" name="Picture 3" descr="Picture 3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18" t="0" r="0" b="0"/>
            <a:stretch>
              <a:fillRect/>
            </a:stretch>
          </p:blipFill>
          <p:spPr>
            <a:xfrm>
              <a:off x="588457" y="0"/>
              <a:ext cx="2716446" cy="14898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0" name="Straight Arrow Connector 4"/>
            <p:cNvSpPr/>
            <p:nvPr/>
          </p:nvSpPr>
          <p:spPr>
            <a:xfrm flipH="1">
              <a:off x="410443" y="0"/>
              <a:ext cx="1" cy="1489858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61" name="Straight Arrow Connector 5"/>
            <p:cNvSpPr/>
            <p:nvPr/>
          </p:nvSpPr>
          <p:spPr>
            <a:xfrm>
              <a:off x="611661" y="1670992"/>
              <a:ext cx="2716446" cy="1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62" name="TextBox 6"/>
            <p:cNvSpPr txBox="1"/>
            <p:nvPr/>
          </p:nvSpPr>
          <p:spPr>
            <a:xfrm rot="16200000">
              <a:off x="-189335" y="690252"/>
              <a:ext cx="667493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defTabSz="914400">
                <a:defRPr b="1"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0.8mm</a:t>
              </a:r>
            </a:p>
          </p:txBody>
        </p:sp>
        <p:sp>
          <p:nvSpPr>
            <p:cNvPr id="163" name="TextBox 7"/>
            <p:cNvSpPr txBox="1"/>
            <p:nvPr/>
          </p:nvSpPr>
          <p:spPr>
            <a:xfrm>
              <a:off x="1721835" y="1673597"/>
              <a:ext cx="667493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defTabSz="914400">
                <a:defRPr b="1" sz="1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1.3mm</a:t>
              </a:r>
            </a:p>
          </p:txBody>
        </p:sp>
        <p:sp>
          <p:nvSpPr>
            <p:cNvPr id="164" name="Straight Connector 8"/>
            <p:cNvSpPr/>
            <p:nvPr/>
          </p:nvSpPr>
          <p:spPr>
            <a:xfrm>
              <a:off x="913488" y="1142565"/>
              <a:ext cx="2012182" cy="1"/>
            </a:xfrm>
            <a:prstGeom prst="line">
              <a:avLst/>
            </a:prstGeom>
            <a:solidFill>
              <a:srgbClr val="7A0019"/>
            </a:solidFill>
            <a:ln w="38100" cap="flat">
              <a:solidFill>
                <a:srgbClr val="59595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65" name="Straight Connector 9"/>
            <p:cNvSpPr/>
            <p:nvPr/>
          </p:nvSpPr>
          <p:spPr>
            <a:xfrm flipV="1">
              <a:off x="2897095" y="859368"/>
              <a:ext cx="1" cy="286457"/>
            </a:xfrm>
            <a:prstGeom prst="line">
              <a:avLst/>
            </a:prstGeom>
            <a:solidFill>
              <a:srgbClr val="7A0019"/>
            </a:solidFill>
            <a:ln w="38100" cap="flat">
              <a:solidFill>
                <a:srgbClr val="59595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66" name="Straight Connector 10"/>
            <p:cNvSpPr/>
            <p:nvPr/>
          </p:nvSpPr>
          <p:spPr>
            <a:xfrm flipH="1" flipV="1">
              <a:off x="1064402" y="859368"/>
              <a:ext cx="1861269" cy="1"/>
            </a:xfrm>
            <a:prstGeom prst="line">
              <a:avLst/>
            </a:prstGeom>
            <a:solidFill>
              <a:srgbClr val="7A0019"/>
            </a:solidFill>
            <a:ln w="38100" cap="flat">
              <a:solidFill>
                <a:srgbClr val="59595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67" name="Straight Connector 11"/>
            <p:cNvSpPr/>
            <p:nvPr/>
          </p:nvSpPr>
          <p:spPr>
            <a:xfrm flipV="1">
              <a:off x="1092977" y="525169"/>
              <a:ext cx="1" cy="334200"/>
            </a:xfrm>
            <a:prstGeom prst="line">
              <a:avLst/>
            </a:prstGeom>
            <a:solidFill>
              <a:srgbClr val="7A0019"/>
            </a:solidFill>
            <a:ln w="38100" cap="flat">
              <a:solidFill>
                <a:srgbClr val="59595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68" name="Straight Arrow Connector 12"/>
            <p:cNvSpPr/>
            <p:nvPr/>
          </p:nvSpPr>
          <p:spPr>
            <a:xfrm>
              <a:off x="1064402" y="525168"/>
              <a:ext cx="1911573" cy="1"/>
            </a:xfrm>
            <a:prstGeom prst="line">
              <a:avLst/>
            </a:prstGeom>
            <a:noFill/>
            <a:ln w="38100" cap="flat">
              <a:solidFill>
                <a:srgbClr val="595959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CMS-2016">
  <a:themeElements>
    <a:clrScheme name="CMS-2016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MS-2016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CMS-201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CMS-2016">
  <a:themeElements>
    <a:clrScheme name="CMS-2016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CMS-2016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CMS-201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