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23"/>
  </p:notesMasterIdLst>
  <p:sldIdLst>
    <p:sldId id="256" r:id="rId4"/>
    <p:sldId id="258" r:id="rId5"/>
    <p:sldId id="270" r:id="rId6"/>
    <p:sldId id="274" r:id="rId7"/>
    <p:sldId id="276" r:id="rId8"/>
    <p:sldId id="275" r:id="rId9"/>
    <p:sldId id="262" r:id="rId10"/>
    <p:sldId id="264" r:id="rId11"/>
    <p:sldId id="277" r:id="rId12"/>
    <p:sldId id="278" r:id="rId13"/>
    <p:sldId id="261" r:id="rId14"/>
    <p:sldId id="272" r:id="rId15"/>
    <p:sldId id="267" r:id="rId16"/>
    <p:sldId id="281" r:id="rId17"/>
    <p:sldId id="266" r:id="rId18"/>
    <p:sldId id="268" r:id="rId19"/>
    <p:sldId id="259" r:id="rId20"/>
    <p:sldId id="280" r:id="rId21"/>
    <p:sldId id="279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85B"/>
    <a:srgbClr val="FF0000"/>
    <a:srgbClr val="0000FF"/>
    <a:srgbClr val="F7FBFE"/>
    <a:srgbClr val="FC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11"/>
    <p:restoredTop sz="93699"/>
  </p:normalViewPr>
  <p:slideViewPr>
    <p:cSldViewPr snapToGrid="0">
      <p:cViewPr varScale="1">
        <p:scale>
          <a:sx n="110" d="100"/>
          <a:sy n="110" d="100"/>
        </p:scale>
        <p:origin x="240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2C765D-E1D8-7DAA-53FB-4E87B12D99B9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E397728-E91B-7062-D1CB-E9638B2F620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C5A3B9B-D25D-4D47-862D-EAE5AE335F73}" type="datetime1">
              <a:rPr lang="es-ES"/>
              <a:pPr lvl="0"/>
              <a:t>30/6/25</a:t>
            </a:fld>
            <a:endParaRPr lang="es-ES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6D02592B-E367-1209-AF82-46E266009C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F535CFDE-B94F-01A7-3F7D-33BA5F5AEAF4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44129BC-03FD-0408-226A-887746FA3F0E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2CB13C-2639-DDC6-DD65-FF3FC6AA7A1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6EAA5F-11CF-4AB2-AF51-91CCC4DE0442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819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E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E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E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E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s-E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>
                <a:effectLst/>
                <a:latin typeface="Helvetica" pitchFamily="2" charset="0"/>
              </a:rPr>
              <a:t>Os ordenadores cuánticos </a:t>
            </a:r>
            <a:r>
              <a:rPr lang="es-ES" sz="1600" dirty="0" err="1">
                <a:effectLst/>
                <a:latin typeface="Helvetica" pitchFamily="2" charset="0"/>
              </a:rPr>
              <a:t>teñen</a:t>
            </a:r>
            <a:r>
              <a:rPr lang="es-ES" sz="1600" dirty="0">
                <a:effectLst/>
                <a:latin typeface="Helvetica" pitchFamily="2" charset="0"/>
              </a:rPr>
              <a:t> erros intrínsecos, de forma que os algoritmos poden de forma nativa correr típicamente so da </a:t>
            </a:r>
            <a:r>
              <a:rPr lang="es-ES" sz="1600" dirty="0" err="1">
                <a:effectLst/>
                <a:latin typeface="Helvetica" pitchFamily="2" charset="0"/>
              </a:rPr>
              <a:t>orde</a:t>
            </a:r>
            <a:r>
              <a:rPr lang="es-ES" sz="1600" dirty="0">
                <a:effectLst/>
                <a:latin typeface="Helvetica" pitchFamily="2" charset="0"/>
              </a:rPr>
              <a:t> de </a:t>
            </a:r>
            <a:r>
              <a:rPr lang="es-ES" sz="1600" dirty="0" err="1">
                <a:effectLst/>
                <a:latin typeface="Helvetica" pitchFamily="2" charset="0"/>
              </a:rPr>
              <a:t>centos</a:t>
            </a:r>
            <a:r>
              <a:rPr lang="es-ES" sz="1600" dirty="0">
                <a:effectLst/>
                <a:latin typeface="Helvetica" pitchFamily="2" charset="0"/>
              </a:rPr>
              <a:t> a miles de operación </a:t>
            </a:r>
            <a:r>
              <a:rPr lang="es-ES" sz="1600" dirty="0" err="1">
                <a:effectLst/>
                <a:latin typeface="Helvetica" pitchFamily="2" charset="0"/>
              </a:rPr>
              <a:t>lóxicas</a:t>
            </a:r>
            <a:r>
              <a:rPr lang="es-ES" sz="1600" dirty="0">
                <a:effectLst/>
                <a:latin typeface="Helvetica" pitchFamily="2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>
                <a:effectLst/>
                <a:latin typeface="Helvetica" pitchFamily="2" charset="0"/>
              </a:rPr>
              <a:t>Para poder computar con algoritmos </a:t>
            </a:r>
            <a:r>
              <a:rPr lang="es-ES" sz="1600" dirty="0" err="1">
                <a:effectLst/>
                <a:latin typeface="Helvetica" pitchFamily="2" charset="0"/>
              </a:rPr>
              <a:t>mais</a:t>
            </a:r>
            <a:r>
              <a:rPr lang="es-ES" sz="1600" dirty="0">
                <a:effectLst/>
                <a:latin typeface="Helvetica" pitchFamily="2" charset="0"/>
              </a:rPr>
              <a:t> poderosos e útiles, que precisan millón </a:t>
            </a:r>
            <a:r>
              <a:rPr lang="es-ES" sz="1600" dirty="0" err="1">
                <a:effectLst/>
                <a:latin typeface="Helvetica" pitchFamily="2" charset="0"/>
              </a:rPr>
              <a:t>ou</a:t>
            </a:r>
            <a:r>
              <a:rPr lang="es-ES" sz="1600" dirty="0">
                <a:effectLst/>
                <a:latin typeface="Helvetica" pitchFamily="2" charset="0"/>
              </a:rPr>
              <a:t> </a:t>
            </a:r>
            <a:r>
              <a:rPr lang="es-ES" sz="1600" dirty="0" err="1">
                <a:effectLst/>
                <a:latin typeface="Helvetica" pitchFamily="2" charset="0"/>
              </a:rPr>
              <a:t>billóns</a:t>
            </a:r>
            <a:r>
              <a:rPr lang="es-ES" sz="1600" dirty="0">
                <a:effectLst/>
                <a:latin typeface="Helvetica" pitchFamily="2" charset="0"/>
              </a:rPr>
              <a:t> de portas </a:t>
            </a:r>
            <a:r>
              <a:rPr lang="es-ES" sz="1600" dirty="0" err="1">
                <a:effectLst/>
                <a:latin typeface="Helvetica" pitchFamily="2" charset="0"/>
              </a:rPr>
              <a:t>lóxicas</a:t>
            </a:r>
            <a:r>
              <a:rPr lang="es-ES" sz="1600" dirty="0">
                <a:effectLst/>
                <a:latin typeface="Helvetica" pitchFamily="2" charset="0"/>
              </a:rPr>
              <a:t>, os erros </a:t>
            </a:r>
            <a:r>
              <a:rPr lang="es-ES" sz="1600" dirty="0" err="1">
                <a:effectLst/>
                <a:latin typeface="Helvetica" pitchFamily="2" charset="0"/>
              </a:rPr>
              <a:t>teñen</a:t>
            </a:r>
            <a:r>
              <a:rPr lang="es-ES" sz="1600" dirty="0">
                <a:effectLst/>
                <a:latin typeface="Helvetica" pitchFamily="2" charset="0"/>
              </a:rPr>
              <a:t> que reducirse ben por </a:t>
            </a:r>
            <a:r>
              <a:rPr lang="es-ES" sz="1600" dirty="0" err="1">
                <a:effectLst/>
                <a:latin typeface="Helvetica" pitchFamily="2" charset="0"/>
              </a:rPr>
              <a:t>debaixi</a:t>
            </a:r>
            <a:r>
              <a:rPr lang="es-ES" sz="1600" dirty="0">
                <a:effectLst/>
                <a:latin typeface="Helvetica" pitchFamily="2" charset="0"/>
              </a:rPr>
              <a:t> das partes por millón </a:t>
            </a:r>
            <a:r>
              <a:rPr lang="es-ES" sz="1600" dirty="0" err="1">
                <a:effectLst/>
                <a:latin typeface="Helvetica" pitchFamily="2" charset="0"/>
              </a:rPr>
              <a:t>ou</a:t>
            </a:r>
            <a:r>
              <a:rPr lang="es-ES" sz="1600" dirty="0">
                <a:effectLst/>
                <a:latin typeface="Helvetica" pitchFamily="2" charset="0"/>
              </a:rPr>
              <a:t> billón.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604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387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3735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28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297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6453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299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9276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2942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591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1994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6978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186EAA5F-11CF-4AB2-AF51-91CCC4DE0442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01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2">
            <a:extLst>
              <a:ext uri="{FF2B5EF4-FFF2-40B4-BE49-F238E27FC236}">
                <a16:creationId xmlns:a16="http://schemas.microsoft.com/office/drawing/2014/main" id="{AD0080F1-562D-EC73-3B6B-6925769AB44D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838203" y="2432825"/>
            <a:ext cx="10515600" cy="1655758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/>
              <a:t>Haga clic para modificar el estilo de subtítulo del patrón</a:t>
            </a:r>
          </a:p>
        </p:txBody>
      </p:sp>
      <p:sp>
        <p:nvSpPr>
          <p:cNvPr id="3" name="Título 8">
            <a:extLst>
              <a:ext uri="{FF2B5EF4-FFF2-40B4-BE49-F238E27FC236}">
                <a16:creationId xmlns:a16="http://schemas.microsoft.com/office/drawing/2014/main" id="{DF7E8325-BB61-14B6-1F9A-45615D58FC3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28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46C651E8-E45F-B4E5-D6BE-0A93AB818789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69EDF40-22EC-8857-9D29-E1E3A351F139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Imagen 5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D08E83CC-8C77-51E4-2E35-B043FFED2E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FDC182A-E944-5787-B1F7-88AD98EAB63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A28B087B-E135-39AE-8C8E-1DAEAA8AA1A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11448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66F20-5B35-815A-6F2A-7F4DB080280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7B1764-300E-93D3-F843-1DB7884317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396953"/>
            <a:ext cx="10515600" cy="2449366"/>
          </a:xfrm>
        </p:spPr>
        <p:txBody>
          <a:bodyPr/>
          <a:lstStyle>
            <a:lvl1pPr>
              <a:defRPr sz="2400"/>
            </a:lvl1pPr>
            <a:lvl2pPr marR="0" lvl="1" fontAlgn="auto">
              <a:spcAft>
                <a:spcPts val="0"/>
              </a:spcAft>
              <a:buSzPct val="100000"/>
              <a:buFont typeface="Arial" pitchFamily="34"/>
              <a:tabLst/>
              <a:defRPr lang="es-ES" sz="20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2pPr>
            <a:lvl3pPr marR="0" lvl="2" fontAlgn="auto">
              <a:spcAft>
                <a:spcPts val="0"/>
              </a:spcAft>
              <a:buSzPct val="100000"/>
              <a:buFont typeface="Arial" pitchFamily="34"/>
              <a:tabLst/>
              <a:defRPr lang="es-ES" sz="18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3pPr>
            <a:lvl4pPr marR="0" lvl="3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4pPr>
            <a:lvl5pPr marR="0" lvl="4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777FF248-B52D-B750-A4A2-B3122BBE7B70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B2B98A9C-D676-F850-49C4-84A4C86841E3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Imagen 5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1F75F74E-D8CD-D2F9-FED9-25DB1AFCA6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46636F9-A982-DB30-D90F-DA93F0754D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D157B96F-4A13-AB53-285D-A8562B6CF15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49695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5A577A-A076-2716-A3CA-02A4F1C5A6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476143"/>
            <a:ext cx="10515600" cy="858895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AB2B5B8-E4AB-6096-FFF1-1C32F79D05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2335039"/>
            <a:ext cx="10515600" cy="3754608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FE06A9DD-29D1-5269-459B-D14528B233E6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8982371-D565-9005-7BF0-C90E2A964A10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6" name="Imagen 5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4CFC0A28-AD7A-8A59-79D3-2A11A7C11D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3027B10A-F75D-70D0-E802-19127DDA22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0D234BCD-9B07-8C4D-0AE2-6A4EFA977B0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3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C21A70-9456-DA41-4632-D69A168C2F7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6F88793-2328-1FCA-3C80-32262393592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396953"/>
            <a:ext cx="5156201" cy="3780010"/>
          </a:xfrm>
        </p:spPr>
        <p:txBody>
          <a:bodyPr/>
          <a:lstStyle>
            <a:lvl1pPr>
              <a:defRPr sz="2400"/>
            </a:lvl1pPr>
            <a:lvl2pPr marR="0" lvl="1" fontAlgn="auto">
              <a:spcAft>
                <a:spcPts val="0"/>
              </a:spcAft>
              <a:buSzPct val="100000"/>
              <a:buFont typeface="Arial" pitchFamily="34"/>
              <a:tabLst/>
              <a:defRPr lang="es-ES" sz="20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2pPr>
            <a:lvl3pPr marR="0" lvl="2" fontAlgn="auto">
              <a:spcAft>
                <a:spcPts val="0"/>
              </a:spcAft>
              <a:buSzPct val="100000"/>
              <a:buFont typeface="Arial" pitchFamily="34"/>
              <a:tabLst/>
              <a:defRPr lang="es-ES" sz="18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3pPr>
            <a:lvl4pPr marR="0" lvl="3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4pPr>
            <a:lvl5pPr marR="0" lvl="4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6FA1156-BBCB-06FE-451B-04AFA04F759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97602" y="2396953"/>
            <a:ext cx="5156201" cy="3780010"/>
          </a:xfrm>
        </p:spPr>
        <p:txBody>
          <a:bodyPr/>
          <a:lstStyle>
            <a:lvl1pPr>
              <a:defRPr sz="2400"/>
            </a:lvl1pPr>
            <a:lvl2pPr marR="0" lvl="1" fontAlgn="auto">
              <a:spcAft>
                <a:spcPts val="0"/>
              </a:spcAft>
              <a:buSzPct val="100000"/>
              <a:buFont typeface="Arial" pitchFamily="34"/>
              <a:tabLst/>
              <a:defRPr lang="es-ES" sz="20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2pPr>
            <a:lvl3pPr marR="0" lvl="2" fontAlgn="auto">
              <a:spcAft>
                <a:spcPts val="0"/>
              </a:spcAft>
              <a:buSzPct val="100000"/>
              <a:buFont typeface="Arial" pitchFamily="34"/>
              <a:tabLst/>
              <a:defRPr lang="es-ES" sz="18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3pPr>
            <a:lvl4pPr marR="0" lvl="3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4pPr>
            <a:lvl5pPr marR="0" lvl="4" fontAlgn="auto">
              <a:spcAft>
                <a:spcPts val="0"/>
              </a:spcAft>
              <a:buSzPct val="100000"/>
              <a:buFont typeface="Arial" pitchFamily="34"/>
              <a:tabLst/>
              <a:defRPr lang="es-ES" sz="1600" b="0" i="0" u="none" strike="noStrike" cap="none" spc="0" baseline="0">
                <a:solidFill>
                  <a:srgbClr val="000000"/>
                </a:solidFill>
                <a:uFillTx/>
                <a:latin typeface="Raleway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93DC973-D002-8FD3-44BB-143ED0829C6D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393F3C3B-9815-D57C-0247-0318D5A105DC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7" name="Imagen 6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2C6DB961-6048-4900-5B43-DF1A3D0461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8" name="Imagen 7" descr="Logotipo&#10;&#10;Descripción generada automáticamente">
            <a:extLst>
              <a:ext uri="{FF2B5EF4-FFF2-40B4-BE49-F238E27FC236}">
                <a16:creationId xmlns:a16="http://schemas.microsoft.com/office/drawing/2014/main" id="{CAFCD08D-ADA8-42E5-7A06-CDD143CECE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9" name="Gráfico 8">
            <a:extLst>
              <a:ext uri="{FF2B5EF4-FFF2-40B4-BE49-F238E27FC236}">
                <a16:creationId xmlns:a16="http://schemas.microsoft.com/office/drawing/2014/main" id="{DF24281E-ACFF-D649-ADCD-35030B6F0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7854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7DCD66-68F3-A03E-278A-F6FA15B8DF8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defRPr sz="3200"/>
            </a:lvl1pPr>
          </a:lstStyle>
          <a:p>
            <a:pPr lvl="0"/>
            <a:r>
              <a:rPr lang="es-ES"/>
              <a:t>¡Gracias!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5DA6D6E-435A-DF71-AD1F-8925C48AC99F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03E52F8-1F2C-3D22-CFAB-FE64DED8D15F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6" name="Imagen 15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7AF1D62E-34BD-64C5-D7D1-DBF1FBBABF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14" name="Imagen 13" descr="Logotipo&#10;&#10;Descripción generada automáticamente">
            <a:extLst>
              <a:ext uri="{FF2B5EF4-FFF2-40B4-BE49-F238E27FC236}">
                <a16:creationId xmlns:a16="http://schemas.microsoft.com/office/drawing/2014/main" id="{2BD9DE64-E037-9B8A-C1AC-06D9479D26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18" name="Gráfico 17">
            <a:extLst>
              <a:ext uri="{FF2B5EF4-FFF2-40B4-BE49-F238E27FC236}">
                <a16:creationId xmlns:a16="http://schemas.microsoft.com/office/drawing/2014/main" id="{C221C5F9-01C0-EC20-9E57-265AC9479F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7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35FD417-4DAF-261D-E5F3-B17BF6CFC4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413159"/>
            <a:ext cx="10515600" cy="983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s-ES"/>
              <a:t>Título presentación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8B75D6-72F1-EF89-6EF5-279243F8E2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2396953"/>
            <a:ext cx="10515600" cy="178435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s-ES"/>
              <a:t>Subtítulo presentación</a:t>
            </a:r>
          </a:p>
        </p:txBody>
      </p:sp>
      <p:pic>
        <p:nvPicPr>
          <p:cNvPr id="5" name="Imagen 14">
            <a:extLst>
              <a:ext uri="{FF2B5EF4-FFF2-40B4-BE49-F238E27FC236}">
                <a16:creationId xmlns:a16="http://schemas.microsoft.com/office/drawing/2014/main" id="{212843E9-01AB-C150-E88C-4EEBD9692A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311912"/>
            <a:ext cx="12191996" cy="54608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agen 6" descr="Interfaz de usuario gráfica, Texto">
            <a:extLst>
              <a:ext uri="{FF2B5EF4-FFF2-40B4-BE49-F238E27FC236}">
                <a16:creationId xmlns:a16="http://schemas.microsoft.com/office/drawing/2014/main" id="{B6F3B564-BA06-D042-44E2-EA6AD38B02A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171" y="66492"/>
            <a:ext cx="4485712" cy="89777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C1E058D2-EEEC-5B88-9C73-1DBA8E66C06C}"/>
              </a:ext>
            </a:extLst>
          </p:cNvPr>
          <p:cNvSpPr/>
          <p:nvPr userDrawn="1"/>
        </p:nvSpPr>
        <p:spPr>
          <a:xfrm>
            <a:off x="13002" y="6318460"/>
            <a:ext cx="1352098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2DC2855-12E1-2411-C2D2-FCF5F2C4EB98}"/>
              </a:ext>
            </a:extLst>
          </p:cNvPr>
          <p:cNvSpPr/>
          <p:nvPr userDrawn="1"/>
        </p:nvSpPr>
        <p:spPr>
          <a:xfrm>
            <a:off x="4217378" y="6318460"/>
            <a:ext cx="4407637" cy="455034"/>
          </a:xfrm>
          <a:prstGeom prst="rect">
            <a:avLst/>
          </a:prstGeom>
          <a:solidFill>
            <a:srgbClr val="27285B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Imagen 9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F1B1F513-B8AE-B221-7942-DF8403C0C8C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06" y="6411821"/>
            <a:ext cx="1262399" cy="305382"/>
          </a:xfrm>
          <a:prstGeom prst="rect">
            <a:avLst/>
          </a:prstGeom>
        </p:spPr>
      </p:pic>
      <p:pic>
        <p:nvPicPr>
          <p:cNvPr id="11" name="Imagen 10" descr="Logotipo&#10;&#10;Descripción generada automáticamente">
            <a:extLst>
              <a:ext uri="{FF2B5EF4-FFF2-40B4-BE49-F238E27FC236}">
                <a16:creationId xmlns:a16="http://schemas.microsoft.com/office/drawing/2014/main" id="{ADE69DC8-6621-7F5C-0AF5-FE7CDECC6AA6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611" y="6411821"/>
            <a:ext cx="923533" cy="305382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D77FAC60-997A-AA7E-F6F6-BC4EEC7ABEF2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178467" y="6388166"/>
            <a:ext cx="1500181" cy="315622"/>
          </a:xfrm>
          <a:prstGeom prst="rect">
            <a:avLst/>
          </a:prstGeom>
        </p:spPr>
      </p:pic>
      <p:pic>
        <p:nvPicPr>
          <p:cNvPr id="4" name="Picture 560787312" descr="Logotipo&#10;&#10;Descripción generada automáticamente con confianza media">
            <a:extLst>
              <a:ext uri="{FF2B5EF4-FFF2-40B4-BE49-F238E27FC236}">
                <a16:creationId xmlns:a16="http://schemas.microsoft.com/office/drawing/2014/main" id="{2FB8C894-7353-99EC-52C6-9D3DB1528E4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626" y="245379"/>
            <a:ext cx="2152339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s-ES" sz="4000" b="1" i="0" u="none" strike="noStrike" kern="1200" cap="none" spc="0" baseline="0">
          <a:solidFill>
            <a:srgbClr val="002060"/>
          </a:solidFill>
          <a:uFillTx/>
          <a:latin typeface="Raleway"/>
        </a:defRPr>
      </a:lvl1pPr>
    </p:titleStyle>
    <p:bodyStyle>
      <a:lvl1pPr marL="0" marR="0" lvl="0" indent="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None/>
        <a:tabLst/>
        <a:defRPr lang="es-ES" sz="2800" b="0" i="0" u="none" strike="noStrike" kern="1200" cap="none" spc="0" baseline="0">
          <a:solidFill>
            <a:srgbClr val="000000"/>
          </a:solidFill>
          <a:uFillTx/>
          <a:latin typeface="Raleway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34-021-00431-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5">
            <a:extLst>
              <a:ext uri="{FF2B5EF4-FFF2-40B4-BE49-F238E27FC236}">
                <a16:creationId xmlns:a16="http://schemas.microsoft.com/office/drawing/2014/main" id="{AF3A6AA6-78FB-876B-EFDB-4665656B718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4" y="1413158"/>
            <a:ext cx="9464746" cy="1858493"/>
          </a:xfrm>
        </p:spPr>
        <p:txBody>
          <a:bodyPr/>
          <a:lstStyle/>
          <a:p>
            <a:r>
              <a:rPr lang="en-GB" sz="3600" dirty="0"/>
              <a:t>Cosmic ray detection in the CESGA quantum computer [</a:t>
            </a:r>
            <a:r>
              <a:rPr lang="en-GB" sz="3600" dirty="0" err="1"/>
              <a:t>Qmio</a:t>
            </a:r>
            <a:r>
              <a:rPr lang="en-GB" sz="3600" dirty="0"/>
              <a:t>] 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4" name="CuadroTexto 7">
            <a:extLst>
              <a:ext uri="{FF2B5EF4-FFF2-40B4-BE49-F238E27FC236}">
                <a16:creationId xmlns:a16="http://schemas.microsoft.com/office/drawing/2014/main" id="{49E1BAF9-46AE-5244-8C85-95E452EE8859}"/>
              </a:ext>
            </a:extLst>
          </p:cNvPr>
          <p:cNvSpPr txBox="1"/>
          <p:nvPr/>
        </p:nvSpPr>
        <p:spPr>
          <a:xfrm>
            <a:off x="838202" y="4034663"/>
            <a:ext cx="8875813" cy="175432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gl-ES" sz="180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H</a:t>
            </a:r>
            <a:r>
              <a:rPr lang="gl-ES" sz="180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. </a:t>
            </a:r>
            <a:r>
              <a:rPr lang="gl-ES" sz="180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Álvarez</a:t>
            </a:r>
            <a:r>
              <a:rPr lang="gl-ES" sz="180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 Pol, J.A. </a:t>
            </a:r>
            <a:r>
              <a:rPr lang="gl-ES" sz="180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Alejo</a:t>
            </a:r>
            <a:r>
              <a:rPr lang="gl-ES" sz="180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 </a:t>
            </a:r>
            <a:r>
              <a:rPr lang="gl-ES" sz="180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Alonso</a:t>
            </a:r>
            <a:r>
              <a:rPr lang="gl-ES" sz="180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, F..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Y.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Ayyad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Limonge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,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M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.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Caamaño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 Fresco, C. Cabo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Landeira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, 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B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.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Fernández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 </a:t>
            </a:r>
            <a:r>
              <a:rPr lang="gl-ES" sz="1800" b="0" i="0" u="none" strike="noStrike" kern="1200" cap="none" spc="0" baseline="0" dirty="0" err="1">
                <a:solidFill>
                  <a:srgbClr val="000000"/>
                </a:solidFill>
                <a:uFillTx/>
                <a:latin typeface="Raleway"/>
              </a:rPr>
              <a:t>Domínguez</a:t>
            </a:r>
            <a:r>
              <a:rPr lang="gl-ES" sz="1800" b="0" i="0" u="none" strike="noStrike" kern="1200" cap="none" spc="0" baseline="0" dirty="0">
                <a:solidFill>
                  <a:srgbClr val="000000"/>
                </a:solidFill>
                <a:uFillTx/>
                <a:latin typeface="Raleway"/>
              </a:rPr>
              <a:t>, </a:t>
            </a:r>
            <a:r>
              <a:rPr lang="gl-ES" dirty="0">
                <a:solidFill>
                  <a:srgbClr val="000000"/>
                </a:solidFill>
                <a:latin typeface="Raleway"/>
              </a:rPr>
              <a:t>C. Filgueira Rama, </a:t>
            </a:r>
            <a:r>
              <a:rPr lang="gl-ES" dirty="0" err="1">
                <a:solidFill>
                  <a:srgbClr val="000000"/>
                </a:solidFill>
                <a:latin typeface="Raleway"/>
              </a:rPr>
              <a:t>D</a:t>
            </a:r>
            <a:r>
              <a:rPr lang="gl-ES" dirty="0">
                <a:solidFill>
                  <a:srgbClr val="000000"/>
                </a:solidFill>
                <a:latin typeface="Raleway"/>
              </a:rPr>
              <a:t>. González </a:t>
            </a:r>
            <a:r>
              <a:rPr lang="gl-ES" dirty="0" err="1">
                <a:solidFill>
                  <a:srgbClr val="000000"/>
                </a:solidFill>
                <a:latin typeface="Raleway"/>
              </a:rPr>
              <a:t>Caamaño</a:t>
            </a:r>
            <a:endParaRPr lang="gl-ES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</a:endParaRPr>
          </a:p>
          <a:p>
            <a:pPr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gl-ES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</a:endParaRPr>
          </a:p>
          <a:p>
            <a:pPr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gl-ES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Raleway" pitchFamily="2" charset="77"/>
              </a:rPr>
              <a:t>IGFAE Retreat 2025 – 03/07/2025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Raleway" pitchFamily="2" charset="77"/>
            </a:endParaRPr>
          </a:p>
          <a:p>
            <a:pPr defTabSz="4572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gl-ES" sz="1800" b="0" i="0" u="none" strike="noStrike" kern="1200" cap="none" spc="0" baseline="0" dirty="0">
              <a:solidFill>
                <a:srgbClr val="000000"/>
              </a:solidFill>
              <a:uFillTx/>
              <a:latin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nterfaz de usuario gráfica, Aplicación, Teams&#10;&#10;Descripción generada automáticamente">
            <a:extLst>
              <a:ext uri="{FF2B5EF4-FFF2-40B4-BE49-F238E27FC236}">
                <a16:creationId xmlns:a16="http://schemas.microsoft.com/office/drawing/2014/main" id="{6D7DE5FD-D51E-C6EB-D47C-786484E76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838" y="882780"/>
            <a:ext cx="5832824" cy="5400000"/>
          </a:xfrm>
          <a:prstGeom prst="rect">
            <a:avLst/>
          </a:prstGeom>
        </p:spPr>
      </p:pic>
      <p:sp>
        <p:nvSpPr>
          <p:cNvPr id="16" name="Elipse 15">
            <a:extLst>
              <a:ext uri="{FF2B5EF4-FFF2-40B4-BE49-F238E27FC236}">
                <a16:creationId xmlns:a16="http://schemas.microsoft.com/office/drawing/2014/main" id="{3A673529-9CA4-7B37-1CBE-D530BC1F4239}"/>
              </a:ext>
            </a:extLst>
          </p:cNvPr>
          <p:cNvSpPr/>
          <p:nvPr/>
        </p:nvSpPr>
        <p:spPr>
          <a:xfrm>
            <a:off x="7032812" y="3604889"/>
            <a:ext cx="5109882" cy="1908739"/>
          </a:xfrm>
          <a:prstGeom prst="ellipse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B036B612-68E4-CA30-ED87-5E7A3ABC8851}"/>
              </a:ext>
            </a:extLst>
          </p:cNvPr>
          <p:cNvSpPr txBox="1">
            <a:spLocks/>
          </p:cNvSpPr>
          <p:nvPr/>
        </p:nvSpPr>
        <p:spPr>
          <a:xfrm>
            <a:off x="838203" y="1080000"/>
            <a:ext cx="10515600" cy="983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2800" b="1" i="0" u="none" strike="noStrike" kern="1200" cap="none" spc="0" baseline="0">
                <a:solidFill>
                  <a:srgbClr val="002060"/>
                </a:solidFill>
                <a:uFillTx/>
                <a:latin typeface="Raleway"/>
              </a:defRPr>
            </a:lvl1pPr>
          </a:lstStyle>
          <a:p>
            <a:r>
              <a:rPr lang="en-GB"/>
              <a:t>Setup</a:t>
            </a:r>
          </a:p>
        </p:txBody>
      </p:sp>
      <p:pic>
        <p:nvPicPr>
          <p:cNvPr id="2" name="Imagen 1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884070C5-4193-907F-5279-C2E86E14D6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144" y="2652728"/>
            <a:ext cx="4266196" cy="2520000"/>
          </a:xfrm>
          <a:prstGeom prst="rect">
            <a:avLst/>
          </a:prstGeom>
        </p:spPr>
      </p:pic>
      <p:pic>
        <p:nvPicPr>
          <p:cNvPr id="3" name="Marcador de contenido 7" descr="Tabla&#10;&#10;Descripción generada automáticamente">
            <a:extLst>
              <a:ext uri="{FF2B5EF4-FFF2-40B4-BE49-F238E27FC236}">
                <a16:creationId xmlns:a16="http://schemas.microsoft.com/office/drawing/2014/main" id="{E936CDC1-489F-88D7-AF3F-9FAAE0D303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7" y="1850873"/>
            <a:ext cx="6725494" cy="18188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966EBC2-9FA3-4C62-3A37-5AC45BA200E7}"/>
              </a:ext>
            </a:extLst>
          </p:cNvPr>
          <p:cNvSpPr txBox="1"/>
          <p:nvPr/>
        </p:nvSpPr>
        <p:spPr>
          <a:xfrm>
            <a:off x="838197" y="4386034"/>
            <a:ext cx="50842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latin typeface="Raleway" pitchFamily="2" charset="77"/>
              </a:rPr>
              <a:t>Geometrical efficiency</a:t>
            </a:r>
            <a:r>
              <a:rPr lang="en-GB" sz="2400">
                <a:latin typeface="Raleway" pitchFamily="2" charset="77"/>
              </a:rPr>
              <a:t>:    &gt; 85%</a:t>
            </a:r>
          </a:p>
          <a:p>
            <a:r>
              <a:rPr lang="en-GB" sz="2400" b="1">
                <a:latin typeface="Raleway" pitchFamily="2" charset="77"/>
              </a:rPr>
              <a:t>Intrinsic efficiency</a:t>
            </a:r>
            <a:r>
              <a:rPr lang="en-GB" sz="2400">
                <a:latin typeface="Raleway" pitchFamily="2" charset="77"/>
              </a:rPr>
              <a:t>:     &gt; 99%</a:t>
            </a:r>
          </a:p>
          <a:p>
            <a:r>
              <a:rPr lang="en-GB" sz="2400" b="1">
                <a:latin typeface="Raleway" pitchFamily="2" charset="77"/>
              </a:rPr>
              <a:t>Time resolution</a:t>
            </a:r>
            <a:r>
              <a:rPr lang="en-GB" sz="2400">
                <a:latin typeface="Raleway" pitchFamily="2" charset="77"/>
              </a:rPr>
              <a:t>:     &lt; 100 ps</a:t>
            </a:r>
          </a:p>
          <a:p>
            <a:r>
              <a:rPr lang="en-GB" sz="2400" b="1">
                <a:latin typeface="Raleway" pitchFamily="2" charset="77"/>
              </a:rPr>
              <a:t>Position resolution (𝜎)</a:t>
            </a:r>
            <a:r>
              <a:rPr lang="en-GB" sz="2400">
                <a:latin typeface="Raleway" pitchFamily="2" charset="77"/>
              </a:rPr>
              <a:t>: &lt; 1 cm</a:t>
            </a:r>
          </a:p>
          <a:p>
            <a:endParaRPr lang="en-GB" sz="2400">
              <a:latin typeface="Raleway" pitchFamily="2" charset="77"/>
            </a:endParaRPr>
          </a:p>
        </p:txBody>
      </p:sp>
      <p:pic>
        <p:nvPicPr>
          <p:cNvPr id="6" name="Imagen 5" descr="Imagen que contiene Texto&#10;&#10;Descripción generada automáticamente">
            <a:extLst>
              <a:ext uri="{FF2B5EF4-FFF2-40B4-BE49-F238E27FC236}">
                <a16:creationId xmlns:a16="http://schemas.microsoft.com/office/drawing/2014/main" id="{1E019111-A214-1989-5331-5DBB477FBB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38" y="1850873"/>
            <a:ext cx="3543300" cy="774700"/>
          </a:xfrm>
          <a:prstGeom prst="rect">
            <a:avLst/>
          </a:prstGeom>
        </p:spPr>
      </p:pic>
      <p:pic>
        <p:nvPicPr>
          <p:cNvPr id="8" name="Imagen 7" descr="Imagen que contiene Gráfico de dispersión&#10;&#10;Descripción generada automáticamente">
            <a:extLst>
              <a:ext uri="{FF2B5EF4-FFF2-40B4-BE49-F238E27FC236}">
                <a16:creationId xmlns:a16="http://schemas.microsoft.com/office/drawing/2014/main" id="{4C2C0535-EC7F-0869-F582-3C11BDFBCC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805" y="3582780"/>
            <a:ext cx="3784600" cy="774700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CBE7B910-EC4A-159C-C50A-F3ADEEDD8091}"/>
              </a:ext>
            </a:extLst>
          </p:cNvPr>
          <p:cNvSpPr/>
          <p:nvPr/>
        </p:nvSpPr>
        <p:spPr>
          <a:xfrm>
            <a:off x="5978805" y="5437226"/>
            <a:ext cx="1382136" cy="53799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Conector curvado 13">
            <a:extLst>
              <a:ext uri="{FF2B5EF4-FFF2-40B4-BE49-F238E27FC236}">
                <a16:creationId xmlns:a16="http://schemas.microsoft.com/office/drawing/2014/main" id="{2E3D1328-007C-6A03-F971-83B9C3E8AF96}"/>
              </a:ext>
            </a:extLst>
          </p:cNvPr>
          <p:cNvCxnSpPr>
            <a:cxnSpLocks/>
          </p:cNvCxnSpPr>
          <p:nvPr/>
        </p:nvCxnSpPr>
        <p:spPr>
          <a:xfrm flipV="1">
            <a:off x="6669873" y="4982135"/>
            <a:ext cx="616949" cy="438521"/>
          </a:xfrm>
          <a:prstGeom prst="curvedConnector3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361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5">
            <a:extLst>
              <a:ext uri="{FF2B5EF4-FFF2-40B4-BE49-F238E27FC236}">
                <a16:creationId xmlns:a16="http://schemas.microsoft.com/office/drawing/2014/main" id="{4AEF47B1-7209-6A51-42CB-DFC7CD23FA6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Moving forwards…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24AD35-B0F7-5910-BA93-FE5A2BDE460C}"/>
              </a:ext>
            </a:extLst>
          </p:cNvPr>
          <p:cNvSpPr txBox="1">
            <a:spLocks/>
          </p:cNvSpPr>
          <p:nvPr/>
        </p:nvSpPr>
        <p:spPr>
          <a:xfrm>
            <a:off x="838203" y="2396953"/>
            <a:ext cx="10195153" cy="2449366"/>
          </a:xfrm>
          <a:prstGeom prst="rect">
            <a:avLst/>
          </a:prstGeom>
        </p:spPr>
        <p:txBody>
          <a:bodyPr/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… The repetition code results demonstrate that low logical error rates are posible in a superconducting system, but </a:t>
            </a:r>
            <a:r>
              <a:rPr lang="en-GB" b="1">
                <a:solidFill>
                  <a:srgbClr val="C00000"/>
                </a:solidFill>
              </a:rPr>
              <a:t>finding and mitigating highly correlated errors such as cosmic ray impacts will be an important area of research moving forwards</a:t>
            </a:r>
            <a:r>
              <a:rPr lang="en-GB"/>
              <a:t>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304C620-1E30-667D-889D-916FD824387E}"/>
              </a:ext>
            </a:extLst>
          </p:cNvPr>
          <p:cNvSpPr txBox="1"/>
          <p:nvPr/>
        </p:nvSpPr>
        <p:spPr>
          <a:xfrm>
            <a:off x="3263984" y="4553919"/>
            <a:ext cx="7587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TeamGoogle Quantum AI.  </a:t>
            </a:r>
          </a:p>
          <a:p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Suppressing quantum errors by scaling a surface code logical</a:t>
            </a:r>
            <a:r>
              <a:rPr lang="en-GB" sz="1600" b="1">
                <a:solidFill>
                  <a:srgbClr val="3C4043"/>
                </a:solidFill>
                <a:latin typeface="Raleway" pitchFamily="2" charset="77"/>
              </a:rPr>
              <a:t> </a:t>
            </a:r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qubit. </a:t>
            </a:r>
          </a:p>
          <a:p>
            <a:r>
              <a:rPr lang="en-GB" sz="1600" i="0">
                <a:solidFill>
                  <a:srgbClr val="3C4043"/>
                </a:solidFill>
                <a:effectLst/>
                <a:latin typeface="Raleway" pitchFamily="2" charset="77"/>
              </a:rPr>
              <a:t>Nature 614, 676–681 (2023).  </a:t>
            </a:r>
          </a:p>
          <a:p>
            <a:r>
              <a:rPr lang="en-GB" sz="1600" i="0">
                <a:solidFill>
                  <a:srgbClr val="3C4043"/>
                </a:solidFill>
                <a:effectLst/>
                <a:latin typeface="Raleway" pitchFamily="2" charset="77"/>
              </a:rPr>
              <a:t>https://doi.org/10.1038/s41586-022-05434-1</a:t>
            </a:r>
            <a:endParaRPr lang="en-GB" sz="1600" i="0">
              <a:solidFill>
                <a:srgbClr val="000000"/>
              </a:solidFill>
              <a:effectLst/>
              <a:latin typeface="Raleway" pitchFamily="2" charset="77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25">
            <a:extLst>
              <a:ext uri="{FF2B5EF4-FFF2-40B4-BE49-F238E27FC236}">
                <a16:creationId xmlns:a16="http://schemas.microsoft.com/office/drawing/2014/main" id="{4AEF47B1-7209-6A51-42CB-DFC7CD23FA6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… many interesting experiments.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24AD35-B0F7-5910-BA93-FE5A2BDE460C}"/>
              </a:ext>
            </a:extLst>
          </p:cNvPr>
          <p:cNvSpPr txBox="1">
            <a:spLocks/>
          </p:cNvSpPr>
          <p:nvPr/>
        </p:nvSpPr>
        <p:spPr>
          <a:xfrm>
            <a:off x="838204" y="2396953"/>
            <a:ext cx="9825760" cy="2449366"/>
          </a:xfrm>
          <a:prstGeom prst="rect">
            <a:avLst/>
          </a:prstGeom>
        </p:spPr>
        <p:txBody>
          <a:bodyPr/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es-ES" sz="2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The energy pulses from </a:t>
            </a:r>
            <a:r>
              <a:rPr lang="en-GB" b="1"/>
              <a:t>cosmic and gamma rays are clearly an important issue for superconducting qubits</a:t>
            </a:r>
            <a:r>
              <a:rPr lang="en-GB"/>
              <a:t>, since qubit errors and correlations in time and space </a:t>
            </a:r>
            <a:r>
              <a:rPr lang="en-GB" b="1"/>
              <a:t>will kill error correction by many orders of magnitude</a:t>
            </a:r>
            <a:r>
              <a:rPr lang="en-GB"/>
              <a:t>… </a:t>
            </a:r>
            <a:r>
              <a:rPr lang="en-GB" b="1">
                <a:solidFill>
                  <a:srgbClr val="C00000"/>
                </a:solidFill>
              </a:rPr>
              <a:t>There are many interesting experiments to do soon to demonstrate that an effective solution is possible.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304C620-1E30-667D-889D-916FD824387E}"/>
              </a:ext>
            </a:extLst>
          </p:cNvPr>
          <p:cNvSpPr txBox="1"/>
          <p:nvPr/>
        </p:nvSpPr>
        <p:spPr>
          <a:xfrm>
            <a:off x="3263983" y="4886999"/>
            <a:ext cx="791470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J. Martinis,</a:t>
            </a:r>
            <a:r>
              <a:rPr lang="en-GB" sz="1600" b="1">
                <a:solidFill>
                  <a:srgbClr val="3C4043"/>
                </a:solidFill>
                <a:latin typeface="Raleway" pitchFamily="2" charset="77"/>
              </a:rPr>
              <a:t> “</a:t>
            </a:r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Saving superconducting quantum processors from decay and </a:t>
            </a:r>
          </a:p>
          <a:p>
            <a:r>
              <a:rPr lang="en-GB" sz="1600" b="1" i="0">
                <a:solidFill>
                  <a:srgbClr val="3C4043"/>
                </a:solidFill>
                <a:effectLst/>
                <a:latin typeface="Raleway" pitchFamily="2" charset="77"/>
              </a:rPr>
              <a:t>correlated errors generated by gamma and cosmic rays</a:t>
            </a:r>
            <a:r>
              <a:rPr lang="en-GB" sz="1600" b="1">
                <a:solidFill>
                  <a:srgbClr val="3C4043"/>
                </a:solidFill>
                <a:latin typeface="Raleway" pitchFamily="2" charset="77"/>
              </a:rPr>
              <a:t>”</a:t>
            </a:r>
            <a:endParaRPr lang="en-GB" sz="1600" b="1" i="0">
              <a:solidFill>
                <a:srgbClr val="3C4043"/>
              </a:solidFill>
              <a:effectLst/>
              <a:latin typeface="Raleway" pitchFamily="2" charset="77"/>
            </a:endParaRPr>
          </a:p>
          <a:p>
            <a:r>
              <a:rPr lang="en-GB" sz="1600" i="0">
                <a:solidFill>
                  <a:srgbClr val="3C4043"/>
                </a:solidFill>
                <a:effectLst/>
                <a:latin typeface="Raleway" pitchFamily="2" charset="77"/>
              </a:rPr>
              <a:t>Quantum Information (2021) 7:90; </a:t>
            </a:r>
          </a:p>
          <a:p>
            <a:r>
              <a:rPr lang="en-GB" sz="1600" i="0">
                <a:solidFill>
                  <a:srgbClr val="3C4043"/>
                </a:solidFill>
                <a:effectLst/>
                <a:latin typeface="Raleway" pitchFamily="2" charset="77"/>
              </a:rPr>
              <a:t>https://doi.org/10.1038/s41534-021-00431-0 </a:t>
            </a:r>
          </a:p>
        </p:txBody>
      </p:sp>
    </p:spTree>
    <p:extLst>
      <p:ext uri="{BB962C8B-B14F-4D97-AF65-F5344CB8AC3E}">
        <p14:creationId xmlns:p14="http://schemas.microsoft.com/office/powerpoint/2010/main" val="65706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ítulo 1">
            <a:extLst>
              <a:ext uri="{FF2B5EF4-FFF2-40B4-BE49-F238E27FC236}">
                <a16:creationId xmlns:a16="http://schemas.microsoft.com/office/drawing/2014/main" id="{657C858C-4D74-B805-8BF5-7E03A4D012A2}"/>
              </a:ext>
            </a:extLst>
          </p:cNvPr>
          <p:cNvSpPr txBox="1">
            <a:spLocks/>
          </p:cNvSpPr>
          <p:nvPr/>
        </p:nvSpPr>
        <p:spPr>
          <a:xfrm>
            <a:off x="838203" y="1080000"/>
            <a:ext cx="10515600" cy="983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2800" b="1" i="0" u="none" strike="noStrike" kern="1200" cap="none" spc="0" baseline="0">
                <a:solidFill>
                  <a:srgbClr val="002060"/>
                </a:solidFill>
                <a:uFillTx/>
                <a:latin typeface="Raleway"/>
              </a:defRPr>
            </a:lvl1pPr>
          </a:lstStyle>
          <a:p>
            <a:r>
              <a:rPr lang="en-GB"/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1620507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Gráfico, Histograma&#10;&#10;Descripción generada automáticamente">
            <a:extLst>
              <a:ext uri="{FF2B5EF4-FFF2-40B4-BE49-F238E27FC236}">
                <a16:creationId xmlns:a16="http://schemas.microsoft.com/office/drawing/2014/main" id="{F7CF607F-8212-85E8-4FE4-15E14EC35825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0" y="2705390"/>
            <a:ext cx="4680000" cy="3600000"/>
          </a:xfrm>
          <a:prstGeom prst="rect">
            <a:avLst/>
          </a:prstGeom>
        </p:spPr>
      </p:pic>
      <p:pic>
        <p:nvPicPr>
          <p:cNvPr id="8" name="Imagen 7" descr="Gráfico&#10;&#10;Descripción generada automáticamente">
            <a:extLst>
              <a:ext uri="{FF2B5EF4-FFF2-40B4-BE49-F238E27FC236}">
                <a16:creationId xmlns:a16="http://schemas.microsoft.com/office/drawing/2014/main" id="{81E90D01-7709-24A6-260D-5F4B24ADF7E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000" y="2705390"/>
            <a:ext cx="4680000" cy="3600000"/>
          </a:xfrm>
          <a:prstGeom prst="rect">
            <a:avLst/>
          </a:prstGeom>
        </p:spPr>
      </p:pic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C8C1BAC3-B6D9-EC3A-26DA-3B12A1BE2969}"/>
              </a:ext>
            </a:extLst>
          </p:cNvPr>
          <p:cNvSpPr txBox="1">
            <a:spLocks/>
          </p:cNvSpPr>
          <p:nvPr/>
        </p:nvSpPr>
        <p:spPr>
          <a:xfrm>
            <a:off x="838203" y="2160000"/>
            <a:ext cx="10515600" cy="24493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defRPr>
            </a:lvl1pPr>
            <a:lvl2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2pPr>
            <a:lvl3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3pPr>
            <a:lvl4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4pPr>
            <a:lvl5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Barras de 2 cm de grosor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E5160FF-FA66-CC64-7B54-14513B22EBAC}"/>
              </a:ext>
            </a:extLst>
          </p:cNvPr>
          <p:cNvSpPr txBox="1"/>
          <p:nvPr/>
        </p:nvSpPr>
        <p:spPr>
          <a:xfrm>
            <a:off x="5219447" y="3272307"/>
            <a:ext cx="6164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>
                <a:solidFill>
                  <a:srgbClr val="FF0000"/>
                </a:solidFill>
                <a:latin typeface="Helvetica" pitchFamily="2" charset="0"/>
              </a:rPr>
              <a:t>𝜎</a:t>
            </a:r>
            <a:r>
              <a:rPr lang="es-ES" sz="1400" b="1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s-ES" sz="1200" b="1">
                <a:solidFill>
                  <a:srgbClr val="FF0000"/>
                </a:solidFill>
                <a:latin typeface="Helvetica" pitchFamily="2" charset="0"/>
              </a:rPr>
              <a:t>= 0,5 cm resolución</a:t>
            </a:r>
            <a:endParaRPr lang="es-ES" sz="1200" b="1" dirty="0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657C858C-4D74-B805-8BF5-7E03A4D012A2}"/>
              </a:ext>
            </a:extLst>
          </p:cNvPr>
          <p:cNvSpPr txBox="1">
            <a:spLocks/>
          </p:cNvSpPr>
          <p:nvPr/>
        </p:nvSpPr>
        <p:spPr>
          <a:xfrm>
            <a:off x="838203" y="1080000"/>
            <a:ext cx="10515600" cy="9837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2800" b="1" i="0" u="none" strike="noStrike" kern="1200" cap="none" spc="0" baseline="0">
                <a:solidFill>
                  <a:srgbClr val="002060"/>
                </a:solidFill>
                <a:uFillTx/>
                <a:latin typeface="Raleway"/>
              </a:defRPr>
            </a:lvl1pPr>
          </a:lstStyle>
          <a:p>
            <a:r>
              <a:rPr lang="es-ES" dirty="0"/>
              <a:t>Resolución en posición</a:t>
            </a:r>
          </a:p>
        </p:txBody>
      </p:sp>
      <p:pic>
        <p:nvPicPr>
          <p:cNvPr id="22" name="Marcador de contenido 4" descr="Imagen que contiene Flecha&#10;&#10;Descripción generada automáticamente">
            <a:extLst>
              <a:ext uri="{FF2B5EF4-FFF2-40B4-BE49-F238E27FC236}">
                <a16:creationId xmlns:a16="http://schemas.microsoft.com/office/drawing/2014/main" id="{C9D538B5-CB83-A2B9-3055-13BA800095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37" y="102038"/>
            <a:ext cx="4689539" cy="2880000"/>
          </a:xfr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D9786AAC-44AD-29A0-C54F-B33898E80C8F}"/>
              </a:ext>
            </a:extLst>
          </p:cNvPr>
          <p:cNvSpPr txBox="1"/>
          <p:nvPr/>
        </p:nvSpPr>
        <p:spPr>
          <a:xfrm>
            <a:off x="9908273" y="3096974"/>
            <a:ext cx="18563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27285B"/>
                </a:solidFill>
                <a:latin typeface="Helvetica" pitchFamily="2" charset="0"/>
              </a:rPr>
              <a:t>𝜎</a:t>
            </a:r>
            <a:r>
              <a:rPr lang="es-ES" sz="1400" b="1" dirty="0">
                <a:solidFill>
                  <a:srgbClr val="27285B"/>
                </a:solidFill>
                <a:latin typeface="Helvetica" pitchFamily="2" charset="0"/>
              </a:rPr>
              <a:t> </a:t>
            </a:r>
            <a:r>
              <a:rPr lang="es-ES" sz="1200" b="1" dirty="0">
                <a:solidFill>
                  <a:srgbClr val="27285B"/>
                </a:solidFill>
                <a:latin typeface="Helvetica" pitchFamily="2" charset="0"/>
              </a:rPr>
              <a:t>= 0,98 cm resolución</a:t>
            </a:r>
          </a:p>
          <a:p>
            <a:r>
              <a:rPr lang="es-ES" sz="1200" b="1" dirty="0">
                <a:solidFill>
                  <a:srgbClr val="27285B"/>
                </a:solidFill>
                <a:latin typeface="Helvetica" pitchFamily="2" charset="0"/>
              </a:rPr>
              <a:t>       no procesador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E415D3F3-47D7-E379-9F56-4209CA0E049E}"/>
              </a:ext>
            </a:extLst>
          </p:cNvPr>
          <p:cNvCxnSpPr>
            <a:cxnSpLocks/>
          </p:cNvCxnSpPr>
          <p:nvPr/>
        </p:nvCxnSpPr>
        <p:spPr>
          <a:xfrm flipH="1">
            <a:off x="9938553" y="3384683"/>
            <a:ext cx="292503" cy="7889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1E3536C-1E34-6741-BEDC-FEFE20783CB4}"/>
              </a:ext>
            </a:extLst>
          </p:cNvPr>
          <p:cNvSpPr txBox="1"/>
          <p:nvPr/>
        </p:nvSpPr>
        <p:spPr>
          <a:xfrm>
            <a:off x="3696454" y="2728153"/>
            <a:ext cx="2405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Resolución no detector</a:t>
            </a:r>
            <a:endParaRPr lang="gl-ES" dirty="0"/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84D4779D-ADE9-0488-5E14-FA674826414B}"/>
              </a:ext>
            </a:extLst>
          </p:cNvPr>
          <p:cNvSpPr txBox="1"/>
          <p:nvPr/>
        </p:nvSpPr>
        <p:spPr>
          <a:xfrm>
            <a:off x="8468270" y="2728153"/>
            <a:ext cx="2631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Resolución no procesador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767424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Gráfico, Histograma&#10;&#10;Descripción generada automáticamente">
            <a:extLst>
              <a:ext uri="{FF2B5EF4-FFF2-40B4-BE49-F238E27FC236}">
                <a16:creationId xmlns:a16="http://schemas.microsoft.com/office/drawing/2014/main" id="{ADD4B829-4CFD-4BC2-3935-634A32989834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000" y="2707437"/>
            <a:ext cx="4680000" cy="3600000"/>
          </a:xfrm>
          <a:prstGeom prst="rect">
            <a:avLst/>
          </a:prstGeom>
        </p:spPr>
      </p:pic>
      <p:pic>
        <p:nvPicPr>
          <p:cNvPr id="13" name="Imagen 12" descr="Gráfico, Histograma&#10;&#10;Descripción generada automáticamente">
            <a:extLst>
              <a:ext uri="{FF2B5EF4-FFF2-40B4-BE49-F238E27FC236}">
                <a16:creationId xmlns:a16="http://schemas.microsoft.com/office/drawing/2014/main" id="{25D90BA2-185B-B4BD-2832-3D5432B8B37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0" y="2707437"/>
            <a:ext cx="4680000" cy="3600000"/>
          </a:xfrm>
          <a:prstGeom prst="rect">
            <a:avLst/>
          </a:prstGeom>
        </p:spPr>
      </p:pic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79005A13-142D-112B-7D07-BBAFB6D868D6}"/>
              </a:ext>
            </a:extLst>
          </p:cNvPr>
          <p:cNvSpPr txBox="1">
            <a:spLocks/>
          </p:cNvSpPr>
          <p:nvPr/>
        </p:nvSpPr>
        <p:spPr>
          <a:xfrm>
            <a:off x="838203" y="2160000"/>
            <a:ext cx="10515600" cy="244936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defRPr>
            </a:lvl1pPr>
            <a:lvl2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2pPr>
            <a:lvl3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3pPr>
            <a:lvl4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4pPr>
            <a:lvl5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Barras de 1 cm de grosor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F37CA58-D616-E2AC-5DF1-8AE4DC4265BE}"/>
              </a:ext>
            </a:extLst>
          </p:cNvPr>
          <p:cNvSpPr txBox="1"/>
          <p:nvPr/>
        </p:nvSpPr>
        <p:spPr>
          <a:xfrm>
            <a:off x="5280002" y="5138635"/>
            <a:ext cx="61646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FF0000"/>
                </a:solidFill>
                <a:latin typeface="Helvetica" pitchFamily="2" charset="0"/>
              </a:rPr>
              <a:t>𝜎</a:t>
            </a:r>
            <a:r>
              <a:rPr lang="es-ES" sz="1400" b="1" dirty="0">
                <a:solidFill>
                  <a:srgbClr val="FF0000"/>
                </a:solidFill>
                <a:latin typeface="Helvetica" pitchFamily="2" charset="0"/>
              </a:rPr>
              <a:t> </a:t>
            </a:r>
            <a:r>
              <a:rPr lang="es-ES" sz="1200" b="1" dirty="0">
                <a:solidFill>
                  <a:srgbClr val="FF0000"/>
                </a:solidFill>
                <a:latin typeface="Helvetica" pitchFamily="2" charset="0"/>
              </a:rPr>
              <a:t>= 0,5 cm resolución</a:t>
            </a: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0173CF7B-1891-9034-AD6C-08ACCDF96C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s-ES" dirty="0"/>
              <a:t>Resolución en posición</a:t>
            </a:r>
          </a:p>
        </p:txBody>
      </p:sp>
      <p:pic>
        <p:nvPicPr>
          <p:cNvPr id="23" name="Marcador de contenido 4" descr="Imagen que contiene Flecha&#10;&#10;Descripción generada automáticamente">
            <a:extLst>
              <a:ext uri="{FF2B5EF4-FFF2-40B4-BE49-F238E27FC236}">
                <a16:creationId xmlns:a16="http://schemas.microsoft.com/office/drawing/2014/main" id="{54A2AF39-D822-62C6-781B-7A6DCB416C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237" y="102038"/>
            <a:ext cx="4689539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0E6D7FC2-BFAC-913F-2F2B-7AD0010BDD43}"/>
              </a:ext>
            </a:extLst>
          </p:cNvPr>
          <p:cNvSpPr txBox="1"/>
          <p:nvPr/>
        </p:nvSpPr>
        <p:spPr>
          <a:xfrm>
            <a:off x="3696454" y="2728153"/>
            <a:ext cx="2405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Resolución no detector</a:t>
            </a:r>
            <a:endParaRPr lang="gl-ES" dirty="0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0D104B3-5AF4-4C7D-6812-2DC2C3A08435}"/>
              </a:ext>
            </a:extLst>
          </p:cNvPr>
          <p:cNvSpPr txBox="1"/>
          <p:nvPr/>
        </p:nvSpPr>
        <p:spPr>
          <a:xfrm>
            <a:off x="8468270" y="2728153"/>
            <a:ext cx="26316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/>
              <a:t>Resolución no procesador</a:t>
            </a:r>
            <a:endParaRPr lang="gl-ES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0550460-6BA2-3206-AA32-E9B96DCEE94D}"/>
              </a:ext>
            </a:extLst>
          </p:cNvPr>
          <p:cNvSpPr txBox="1"/>
          <p:nvPr/>
        </p:nvSpPr>
        <p:spPr>
          <a:xfrm>
            <a:off x="9908273" y="3096974"/>
            <a:ext cx="18563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27285B"/>
                </a:solidFill>
                <a:latin typeface="Helvetica" pitchFamily="2" charset="0"/>
              </a:rPr>
              <a:t>𝜎</a:t>
            </a:r>
            <a:r>
              <a:rPr lang="es-ES" sz="1400" b="1" dirty="0">
                <a:solidFill>
                  <a:srgbClr val="27285B"/>
                </a:solidFill>
                <a:latin typeface="Helvetica" pitchFamily="2" charset="0"/>
              </a:rPr>
              <a:t> </a:t>
            </a:r>
            <a:r>
              <a:rPr lang="es-ES" sz="1200" b="1" dirty="0">
                <a:solidFill>
                  <a:srgbClr val="27285B"/>
                </a:solidFill>
                <a:latin typeface="Helvetica" pitchFamily="2" charset="0"/>
              </a:rPr>
              <a:t>= 0,90 cm resolución</a:t>
            </a:r>
          </a:p>
          <a:p>
            <a:r>
              <a:rPr lang="es-ES" sz="1200" b="1" dirty="0">
                <a:solidFill>
                  <a:srgbClr val="27285B"/>
                </a:solidFill>
                <a:latin typeface="Helvetica" pitchFamily="2" charset="0"/>
              </a:rPr>
              <a:t>       no procesador</a:t>
            </a:r>
          </a:p>
        </p:txBody>
      </p: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88F5B579-EDDA-391A-5D45-4366B1D7C699}"/>
              </a:ext>
            </a:extLst>
          </p:cNvPr>
          <p:cNvCxnSpPr>
            <a:cxnSpLocks/>
          </p:cNvCxnSpPr>
          <p:nvPr/>
        </p:nvCxnSpPr>
        <p:spPr>
          <a:xfrm flipH="1">
            <a:off x="9938553" y="3384683"/>
            <a:ext cx="292503" cy="7889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468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Tabla&#10;&#10;Descripción generada automáticamente">
            <a:extLst>
              <a:ext uri="{FF2B5EF4-FFF2-40B4-BE49-F238E27FC236}">
                <a16:creationId xmlns:a16="http://schemas.microsoft.com/office/drawing/2014/main" id="{60FC909C-7D20-2C1F-8728-2507F43A33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72" y="1770883"/>
            <a:ext cx="5243476" cy="4245198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2C15FBF2-08EB-AB06-C43E-AEE9AA91EC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s-ES" dirty="0"/>
              <a:t>Resolución en posición</a:t>
            </a:r>
          </a:p>
        </p:txBody>
      </p:sp>
      <p:pic>
        <p:nvPicPr>
          <p:cNvPr id="12" name="Imagen 11" descr="Imagen que contiene interior, comida, tabla, abrir&#10;&#10;Descripción generada automáticamente">
            <a:extLst>
              <a:ext uri="{FF2B5EF4-FFF2-40B4-BE49-F238E27FC236}">
                <a16:creationId xmlns:a16="http://schemas.microsoft.com/office/drawing/2014/main" id="{8550827B-9109-AB4A-0002-07498E0849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59" b="8168"/>
          <a:stretch/>
        </p:blipFill>
        <p:spPr>
          <a:xfrm>
            <a:off x="7974185" y="1241405"/>
            <a:ext cx="3567642" cy="3189270"/>
          </a:xfrm>
          <a:prstGeom prst="rect">
            <a:avLst/>
          </a:prstGeom>
        </p:spPr>
      </p:pic>
      <p:pic>
        <p:nvPicPr>
          <p:cNvPr id="4" name="Marcador de contenido 4" descr="Imagen que contiene Flecha&#10;&#10;Descripción generada automáticamente">
            <a:extLst>
              <a:ext uri="{FF2B5EF4-FFF2-40B4-BE49-F238E27FC236}">
                <a16:creationId xmlns:a16="http://schemas.microsoft.com/office/drawing/2014/main" id="{3F146185-3F02-41A2-70BB-B8C67EEC73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9684" y="3424842"/>
            <a:ext cx="4689539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id="{B25E2C32-90BC-9B39-4335-0C5A3B4270B0}"/>
              </a:ext>
            </a:extLst>
          </p:cNvPr>
          <p:cNvSpPr/>
          <p:nvPr/>
        </p:nvSpPr>
        <p:spPr>
          <a:xfrm>
            <a:off x="3413069" y="2525191"/>
            <a:ext cx="968901" cy="38564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l-ES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1DEBFEA9-BBA5-A098-EC35-6181374B3987}"/>
              </a:ext>
            </a:extLst>
          </p:cNvPr>
          <p:cNvSpPr txBox="1">
            <a:spLocks/>
          </p:cNvSpPr>
          <p:nvPr/>
        </p:nvSpPr>
        <p:spPr>
          <a:xfrm>
            <a:off x="1666001" y="5935037"/>
            <a:ext cx="4689539" cy="49603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es-ES" sz="24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</a:defRPr>
            </a:lvl1pPr>
            <a:lvl2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20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2pPr>
            <a:lvl3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8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3pPr>
            <a:lvl4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4pPr>
            <a:lvl5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es-ES" sz="1600" b="0" i="0" u="none" strike="noStrike" kern="1200" cap="none" spc="0" baseline="0">
                <a:solidFill>
                  <a:srgbClr val="000000"/>
                </a:solidFill>
                <a:uFillTx/>
                <a:latin typeface="Raleway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Barras de 2 cm de grosor</a:t>
            </a:r>
          </a:p>
        </p:txBody>
      </p:sp>
    </p:spTree>
    <p:extLst>
      <p:ext uri="{BB962C8B-B14F-4D97-AF65-F5344CB8AC3E}">
        <p14:creationId xmlns:p14="http://schemas.microsoft.com/office/powerpoint/2010/main" val="144659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8DDC8B8-2A47-F2B0-5172-9102BBF9B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6"/>
            <a:ext cx="4499332" cy="6859276"/>
          </a:xfrm>
          <a:prstGeom prst="rect">
            <a:avLst/>
          </a:prstGeom>
        </p:spPr>
      </p:pic>
      <p:pic>
        <p:nvPicPr>
          <p:cNvPr id="8" name="Imagen 7" descr="Diagrama&#10;&#10;Descripción generada automáticamente">
            <a:extLst>
              <a:ext uri="{FF2B5EF4-FFF2-40B4-BE49-F238E27FC236}">
                <a16:creationId xmlns:a16="http://schemas.microsoft.com/office/drawing/2014/main" id="{4EBC4187-4521-5ECE-8E55-3739512608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528" y="1011290"/>
            <a:ext cx="4904471" cy="5846709"/>
          </a:xfrm>
          <a:prstGeom prst="rect">
            <a:avLst/>
          </a:prstGeom>
        </p:spPr>
      </p:pic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E3B587B9-D34A-9D93-8A92-672ABBD1B9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860" y="8630"/>
            <a:ext cx="4977743" cy="599393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Tabla&#10;&#10;Descripción generada automáticamente">
            <a:extLst>
              <a:ext uri="{FF2B5EF4-FFF2-40B4-BE49-F238E27FC236}">
                <a16:creationId xmlns:a16="http://schemas.microsoft.com/office/drawing/2014/main" id="{FD275923-5DEA-696B-7499-499900ABB1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135" y="1102658"/>
            <a:ext cx="6770018" cy="50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68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Tabla&#10;&#10;Descripción generada automáticamente">
            <a:extLst>
              <a:ext uri="{FF2B5EF4-FFF2-40B4-BE49-F238E27FC236}">
                <a16:creationId xmlns:a16="http://schemas.microsoft.com/office/drawing/2014/main" id="{78111507-2B19-37AB-D860-3CFA0D2A9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578" y="951787"/>
            <a:ext cx="7052843" cy="530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90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Quantum Computer Errors Correction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5E14AA-3A7B-DD17-23CD-DA0AB681255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980000"/>
            <a:ext cx="10515600" cy="244936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Real Quantum Computing requires millions of logic operations.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Intrinsic error correction is possible, but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dirty="0"/>
              <a:t>Only for a fraction of the qubits (&lt;1% ?).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en-GB" dirty="0"/>
              <a:t>Only for random non-correlated errors.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Imagen 5" descr="Escala de tiempo&#10;&#10;Descripción generada automáticamente con confianza baja">
            <a:extLst>
              <a:ext uri="{FF2B5EF4-FFF2-40B4-BE49-F238E27FC236}">
                <a16:creationId xmlns:a16="http://schemas.microsoft.com/office/drawing/2014/main" id="{81AB81B3-A8FD-358D-7BA6-B58E58AA99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88" b="17500"/>
          <a:stretch/>
        </p:blipFill>
        <p:spPr>
          <a:xfrm>
            <a:off x="1622905" y="3605610"/>
            <a:ext cx="7920000" cy="213763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7384A1A-BB74-2727-C2F1-BCF809C7A8C5}"/>
              </a:ext>
            </a:extLst>
          </p:cNvPr>
          <p:cNvSpPr txBox="1"/>
          <p:nvPr/>
        </p:nvSpPr>
        <p:spPr>
          <a:xfrm>
            <a:off x="4931684" y="5861934"/>
            <a:ext cx="71779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1" i="0" dirty="0">
                <a:solidFill>
                  <a:srgbClr val="3C4043"/>
                </a:solidFill>
                <a:effectLst/>
                <a:latin typeface="Raleway" pitchFamily="2" charset="77"/>
              </a:rPr>
              <a:t>Google Quantum AI Team. “Suppressing quantum errors by scaling a surface code logical qubit”. </a:t>
            </a:r>
            <a:r>
              <a:rPr lang="en-GB" sz="1200" b="0" i="0" dirty="0">
                <a:solidFill>
                  <a:srgbClr val="3C4043"/>
                </a:solidFill>
                <a:effectLst/>
                <a:latin typeface="Raleway" pitchFamily="2" charset="77"/>
              </a:rPr>
              <a:t>https://</a:t>
            </a:r>
            <a:r>
              <a:rPr lang="en-GB" sz="1200" b="0" i="0" dirty="0" err="1">
                <a:solidFill>
                  <a:srgbClr val="3C4043"/>
                </a:solidFill>
                <a:effectLst/>
                <a:latin typeface="Raleway" pitchFamily="2" charset="77"/>
              </a:rPr>
              <a:t>blog.research.google</a:t>
            </a:r>
            <a:r>
              <a:rPr lang="en-GB" sz="1200" b="0" i="0" dirty="0">
                <a:solidFill>
                  <a:srgbClr val="3C4043"/>
                </a:solidFill>
                <a:effectLst/>
                <a:latin typeface="Raleway" pitchFamily="2" charset="77"/>
              </a:rPr>
              <a:t>/2023/02/suppressing-quantum-errors-by-</a:t>
            </a:r>
            <a:r>
              <a:rPr lang="en-GB" sz="1200" b="0" i="0" dirty="0" err="1">
                <a:solidFill>
                  <a:srgbClr val="3C4043"/>
                </a:solidFill>
                <a:effectLst/>
                <a:latin typeface="Raleway" pitchFamily="2" charset="77"/>
              </a:rPr>
              <a:t>scaling.html</a:t>
            </a:r>
            <a:endParaRPr lang="en-GB" sz="1200" b="1" i="0" dirty="0">
              <a:solidFill>
                <a:srgbClr val="000000"/>
              </a:solidFill>
              <a:effectLst/>
              <a:latin typeface="Raleway" pitchFamily="2" charset="77"/>
              <a:cs typeface="Futura" panose="020B0602020204020303" pitchFamily="34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Ionizing radiation effects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5E14AA-3A7B-DD17-23CD-DA0AB681255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979999"/>
            <a:ext cx="7252118" cy="3859997"/>
          </a:xfrm>
        </p:spPr>
        <p:txBody>
          <a:bodyPr>
            <a:noAutofit/>
          </a:bodyPr>
          <a:lstStyle/>
          <a:p>
            <a:r>
              <a:rPr lang="en-GB" b="1" dirty="0"/>
              <a:t>Ionizing radiation produces a large number of long-lasting correlated errors: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Ionize the substrate, creating high energy </a:t>
            </a:r>
            <a:r>
              <a:rPr lang="en-GB" b="1" dirty="0"/>
              <a:t>phonons</a:t>
            </a:r>
            <a:r>
              <a:rPr lang="en-GB" dirty="0"/>
              <a:t> and </a:t>
            </a:r>
            <a:r>
              <a:rPr lang="en-GB" b="1" dirty="0"/>
              <a:t>hole-electron pairs </a:t>
            </a:r>
            <a:r>
              <a:rPr lang="en-GB" dirty="0"/>
              <a:t>in the medium [10 ns, 1 mm].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Phonons displace and convert 57% of its energy in quasiparticles [300 ns, 3-6 mm]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… they thermalize, radiating low energy phonons and breaking </a:t>
            </a:r>
            <a:r>
              <a:rPr lang="en-GB" b="1" dirty="0"/>
              <a:t>Cooper pairs </a:t>
            </a:r>
            <a:r>
              <a:rPr lang="en-GB" dirty="0"/>
              <a:t>[1 </a:t>
            </a:r>
            <a:r>
              <a:rPr lang="en-GB" dirty="0" err="1"/>
              <a:t>ms</a:t>
            </a:r>
            <a:r>
              <a:rPr lang="en-GB" dirty="0"/>
              <a:t>, cm]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Reduce the relaxation time  T1 &lt; 1 𝜇s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C77F9E6-1EED-A782-5B63-8C0153019163}"/>
              </a:ext>
            </a:extLst>
          </p:cNvPr>
          <p:cNvSpPr txBox="1"/>
          <p:nvPr/>
        </p:nvSpPr>
        <p:spPr>
          <a:xfrm>
            <a:off x="2022089" y="5875845"/>
            <a:ext cx="101371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latin typeface="Raleway" pitchFamily="2" charset="77"/>
              </a:rPr>
              <a:t>John M. Martinis. “Saving superconducting quantum processors from decay and correlated errors generated by gamma and cosmic rays”. </a:t>
            </a:r>
          </a:p>
          <a:p>
            <a:r>
              <a:rPr lang="en-GB" sz="1200">
                <a:latin typeface="Raleway" pitchFamily="2" charset="77"/>
              </a:rPr>
              <a:t>Quantum Information 7: 90, xuño 2021 (</a:t>
            </a:r>
            <a:r>
              <a:rPr lang="en-GB" sz="1200">
                <a:latin typeface="Raleway" pitchFamily="2" charset="77"/>
                <a:hlinkClick r:id="rId3"/>
              </a:rPr>
              <a:t>https://doi.org/10.1038/s41534-021-00431-0</a:t>
            </a:r>
            <a:r>
              <a:rPr lang="en-GB" sz="1200">
                <a:latin typeface="Raleway" pitchFamily="2" charset="77"/>
              </a:rPr>
              <a:t>). Open Access. </a:t>
            </a:r>
          </a:p>
        </p:txBody>
      </p:sp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A69C22AB-BAFB-D8DC-FEAE-7515CF38C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449" y="1556093"/>
            <a:ext cx="4036264" cy="394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0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Environmental gamma radiation</a:t>
            </a:r>
          </a:p>
        </p:txBody>
      </p:sp>
      <p:pic>
        <p:nvPicPr>
          <p:cNvPr id="7" name="Imagen 6" descr="Imagen que contiene Escala de tiempo&#10;&#10;Descripción generada automáticamente">
            <a:extLst>
              <a:ext uri="{FF2B5EF4-FFF2-40B4-BE49-F238E27FC236}">
                <a16:creationId xmlns:a16="http://schemas.microsoft.com/office/drawing/2014/main" id="{ECB3D01E-6D23-3169-C429-4AAEA38D6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57" y="2173206"/>
            <a:ext cx="5741196" cy="3538179"/>
          </a:xfrm>
          <a:prstGeom prst="rect">
            <a:avLst/>
          </a:prstGeom>
        </p:spPr>
      </p:pic>
      <p:pic>
        <p:nvPicPr>
          <p:cNvPr id="15" name="Imagen 14" descr="Una caja de madera&#10;&#10;Descripción generada automáticamente con confianza baja">
            <a:extLst>
              <a:ext uri="{FF2B5EF4-FFF2-40B4-BE49-F238E27FC236}">
                <a16:creationId xmlns:a16="http://schemas.microsoft.com/office/drawing/2014/main" id="{A2583FB4-3CE6-150A-90FE-2042E7C5E4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054" y="2173205"/>
            <a:ext cx="4137085" cy="3135023"/>
          </a:xfrm>
          <a:prstGeom prst="rect">
            <a:avLst/>
          </a:prstGeom>
        </p:spPr>
      </p:pic>
      <p:sp>
        <p:nvSpPr>
          <p:cNvPr id="16" name="Flecha derecha 15">
            <a:extLst>
              <a:ext uri="{FF2B5EF4-FFF2-40B4-BE49-F238E27FC236}">
                <a16:creationId xmlns:a16="http://schemas.microsoft.com/office/drawing/2014/main" id="{A70E5C12-FE0D-68E7-410F-30CF99D9122A}"/>
              </a:ext>
            </a:extLst>
          </p:cNvPr>
          <p:cNvSpPr/>
          <p:nvPr/>
        </p:nvSpPr>
        <p:spPr>
          <a:xfrm>
            <a:off x="6784416" y="3539237"/>
            <a:ext cx="751974" cy="4030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CAE7FB8-C84B-D690-DF81-F21148134B2B}"/>
              </a:ext>
            </a:extLst>
          </p:cNvPr>
          <p:cNvSpPr txBox="1"/>
          <p:nvPr/>
        </p:nvSpPr>
        <p:spPr>
          <a:xfrm>
            <a:off x="7635053" y="5526719"/>
            <a:ext cx="45686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Raleway" pitchFamily="2" charset="77"/>
              </a:rPr>
              <a:t>Optimized lead shielding</a:t>
            </a:r>
          </a:p>
        </p:txBody>
      </p:sp>
    </p:spTree>
    <p:extLst>
      <p:ext uri="{BB962C8B-B14F-4D97-AF65-F5344CB8AC3E}">
        <p14:creationId xmlns:p14="http://schemas.microsoft.com/office/powerpoint/2010/main" val="118560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Cosmic radiation (muons)</a:t>
            </a:r>
          </a:p>
        </p:txBody>
      </p:sp>
      <p:pic>
        <p:nvPicPr>
          <p:cNvPr id="11" name="Imagen 10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4B87BFA9-20DF-F909-CE14-D8AB84899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8" y="1943463"/>
            <a:ext cx="3979467" cy="2929330"/>
          </a:xfrm>
          <a:prstGeom prst="rect">
            <a:avLst/>
          </a:prstGeom>
        </p:spPr>
      </p:pic>
      <p:pic>
        <p:nvPicPr>
          <p:cNvPr id="5" name="Imagen 4" descr="Gráfico, Diagrama&#10;&#10;Descripción generada automáticamente">
            <a:extLst>
              <a:ext uri="{FF2B5EF4-FFF2-40B4-BE49-F238E27FC236}">
                <a16:creationId xmlns:a16="http://schemas.microsoft.com/office/drawing/2014/main" id="{B2C5AD50-8244-F58B-4BD1-929B405DA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22" y="1341521"/>
            <a:ext cx="3511075" cy="490979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82FE0F1-B4E6-FF01-123E-F46287543FCF}"/>
              </a:ext>
            </a:extLst>
          </p:cNvPr>
          <p:cNvSpPr txBox="1"/>
          <p:nvPr/>
        </p:nvSpPr>
        <p:spPr>
          <a:xfrm>
            <a:off x="838202" y="5071920"/>
            <a:ext cx="73913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latin typeface="Raleway" pitchFamily="2" charset="77"/>
              </a:rPr>
              <a:t>Flux</a:t>
            </a:r>
            <a:r>
              <a:rPr lang="en-GB" sz="2400" dirty="0">
                <a:latin typeface="Raleway" pitchFamily="2" charset="77"/>
              </a:rPr>
              <a:t>:  ~ 1 muon per cm</a:t>
            </a:r>
            <a:r>
              <a:rPr lang="en-GB" sz="2400" baseline="30000" dirty="0">
                <a:latin typeface="Raleway" pitchFamily="2" charset="77"/>
              </a:rPr>
              <a:t>2</a:t>
            </a:r>
            <a:r>
              <a:rPr lang="en-GB" sz="2400" dirty="0">
                <a:latin typeface="Raleway" pitchFamily="2" charset="77"/>
              </a:rPr>
              <a:t> and minute</a:t>
            </a:r>
          </a:p>
          <a:p>
            <a:r>
              <a:rPr lang="en-GB" sz="2400" b="1" dirty="0">
                <a:latin typeface="Raleway" pitchFamily="2" charset="77"/>
              </a:rPr>
              <a:t>Energy deposited </a:t>
            </a:r>
            <a:r>
              <a:rPr lang="en-GB" sz="2400" dirty="0">
                <a:latin typeface="Raleway" pitchFamily="2" charset="77"/>
              </a:rPr>
              <a:t>in the  substrate: ~ 4 MeV/cm </a:t>
            </a:r>
          </a:p>
        </p:txBody>
      </p:sp>
      <p:pic>
        <p:nvPicPr>
          <p:cNvPr id="13" name="Imagen 12" descr="Gráfico&#10;&#10;Descripción generada automáticamente">
            <a:extLst>
              <a:ext uri="{FF2B5EF4-FFF2-40B4-BE49-F238E27FC236}">
                <a16:creationId xmlns:a16="http://schemas.microsoft.com/office/drawing/2014/main" id="{7372AD58-5BC9-AF05-AF18-C45B2E2BFB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566" y="1949479"/>
            <a:ext cx="3959221" cy="292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00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Cosmic radiation detection in Qmio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5E14AA-3A7B-DD17-23CD-DA0AB681255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2" y="1979999"/>
            <a:ext cx="10564547" cy="3859997"/>
          </a:xfrm>
        </p:spPr>
        <p:txBody>
          <a:bodyPr>
            <a:noAutofit/>
          </a:bodyPr>
          <a:lstStyle/>
          <a:p>
            <a:r>
              <a:rPr lang="en-GB" b="1" dirty="0"/>
              <a:t>Ionizing</a:t>
            </a:r>
            <a:r>
              <a:rPr lang="en-GB" dirty="0"/>
              <a:t> </a:t>
            </a:r>
            <a:r>
              <a:rPr lang="en-GB" b="1" dirty="0"/>
              <a:t>radiation</a:t>
            </a:r>
            <a:r>
              <a:rPr lang="en-GB" dirty="0"/>
              <a:t> produces a large number of correlated errors: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Presently identified by the abundance of long-lasting errors, but…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…never confirmed or detected in coincidence, never studied </a:t>
            </a:r>
            <a:r>
              <a:rPr lang="en-GB" dirty="0"/>
              <a:t>to determine the precise effects on the superconducting processor during the quantum computation.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9D323C8-B926-CC37-536C-8AA04AFBAFA1}"/>
              </a:ext>
            </a:extLst>
          </p:cNvPr>
          <p:cNvSpPr txBox="1"/>
          <p:nvPr/>
        </p:nvSpPr>
        <p:spPr>
          <a:xfrm>
            <a:off x="2556711" y="4272898"/>
            <a:ext cx="843413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>
                <a:latin typeface="Raleway" pitchFamily="2" charset="77"/>
              </a:rPr>
              <a:t>Proposal: a high-efficiency and resolution cosmic-ray detector coupled to the quantum CESGA-Qmio</a:t>
            </a:r>
          </a:p>
          <a:p>
            <a:r>
              <a:rPr lang="en-GB"/>
              <a:t> </a:t>
            </a:r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73D0841D-FDB4-3CDF-2899-BF6B05BE68B6}"/>
              </a:ext>
            </a:extLst>
          </p:cNvPr>
          <p:cNvSpPr/>
          <p:nvPr/>
        </p:nvSpPr>
        <p:spPr>
          <a:xfrm>
            <a:off x="1509963" y="4433637"/>
            <a:ext cx="751974" cy="4030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22B7C734-205C-778E-F59F-132E0BCB7FA8}"/>
              </a:ext>
            </a:extLst>
          </p:cNvPr>
          <p:cNvSpPr/>
          <p:nvPr/>
        </p:nvSpPr>
        <p:spPr>
          <a:xfrm>
            <a:off x="2644346" y="4272898"/>
            <a:ext cx="8346500" cy="892226"/>
          </a:xfrm>
          <a:prstGeom prst="roundRect">
            <a:avLst/>
          </a:prstGeom>
          <a:noFill/>
          <a:ln w="25400">
            <a:solidFill>
              <a:srgbClr val="2728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37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comida, tabla, abrir&#10;&#10;Descripción generada automáticamente">
            <a:extLst>
              <a:ext uri="{FF2B5EF4-FFF2-40B4-BE49-F238E27FC236}">
                <a16:creationId xmlns:a16="http://schemas.microsoft.com/office/drawing/2014/main" id="{526527CD-1439-887F-DE3C-0E56DC745D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9" t="56762" r="29607" b="8168"/>
          <a:stretch/>
        </p:blipFill>
        <p:spPr>
          <a:xfrm>
            <a:off x="7303089" y="787235"/>
            <a:ext cx="2526464" cy="256468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505B1FC-EC50-760F-6ED1-5D3288807E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 dirty="0"/>
              <a:t>Proposed setup: double wall</a:t>
            </a:r>
          </a:p>
        </p:txBody>
      </p:sp>
      <p:pic>
        <p:nvPicPr>
          <p:cNvPr id="5" name="Marcador de contenido 4" descr="Imagen que contiene Flecha&#10;&#10;Descripción generada automáticamente">
            <a:extLst>
              <a:ext uri="{FF2B5EF4-FFF2-40B4-BE49-F238E27FC236}">
                <a16:creationId xmlns:a16="http://schemas.microsoft.com/office/drawing/2014/main" id="{92935582-3772-CFFC-7ACD-C506521CF7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313" y="1764648"/>
            <a:ext cx="7318114" cy="4494288"/>
          </a:xfrm>
        </p:spPr>
      </p:pic>
      <p:pic>
        <p:nvPicPr>
          <p:cNvPr id="11" name="Imagen 10" descr="Imagen que contiene interior, tabla, cocina, cuarto&#10;&#10;Descripción generada automáticamente">
            <a:extLst>
              <a:ext uri="{FF2B5EF4-FFF2-40B4-BE49-F238E27FC236}">
                <a16:creationId xmlns:a16="http://schemas.microsoft.com/office/drawing/2014/main" id="{B74870C2-D665-6BB3-DDC8-3727B4B9F3C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6" r="22983"/>
          <a:stretch/>
        </p:blipFill>
        <p:spPr>
          <a:xfrm>
            <a:off x="838197" y="2063784"/>
            <a:ext cx="3878695" cy="416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5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nterfaz de usuario gráfica, Aplicación, Teams&#10;&#10;Descripción generada automáticamente">
            <a:extLst>
              <a:ext uri="{FF2B5EF4-FFF2-40B4-BE49-F238E27FC236}">
                <a16:creationId xmlns:a16="http://schemas.microsoft.com/office/drawing/2014/main" id="{6D7DE5FD-D51E-C6EB-D47C-786484E76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444" y="783192"/>
            <a:ext cx="4722461" cy="4372031"/>
          </a:xfrm>
          <a:prstGeom prst="rect">
            <a:avLst/>
          </a:prstGeom>
        </p:spPr>
      </p:pic>
      <p:pic>
        <p:nvPicPr>
          <p:cNvPr id="12" name="Imagen 11" descr="Interfaz de usuario gráfica, Aplicación, Teams&#10;&#10;Descripción generada automáticamente">
            <a:extLst>
              <a:ext uri="{FF2B5EF4-FFF2-40B4-BE49-F238E27FC236}">
                <a16:creationId xmlns:a16="http://schemas.microsoft.com/office/drawing/2014/main" id="{B5EC10A6-E6B7-35AF-37F8-A7C41153E9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564" y="1870113"/>
            <a:ext cx="4018172" cy="3168174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4AB9C412-9C1B-8037-82B9-005F66D8F498}"/>
              </a:ext>
            </a:extLst>
          </p:cNvPr>
          <p:cNvSpPr txBox="1"/>
          <p:nvPr/>
        </p:nvSpPr>
        <p:spPr>
          <a:xfrm>
            <a:off x="838203" y="5071920"/>
            <a:ext cx="81967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latin typeface="Raleway" pitchFamily="2" charset="77"/>
              </a:rPr>
              <a:t>50 (75) scintillation bars of 1 (1,5) m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>
                <a:latin typeface="Raleway" pitchFamily="2" charset="77"/>
              </a:rPr>
              <a:t>100 (150) photodetectors + TDC (ADC) + FPGA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E02F108-A356-A6DE-8E9B-3F64FF7D39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080000"/>
            <a:ext cx="10515600" cy="983784"/>
          </a:xfrm>
        </p:spPr>
        <p:txBody>
          <a:bodyPr/>
          <a:lstStyle/>
          <a:p>
            <a:r>
              <a:rPr lang="en-GB"/>
              <a:t>Proposed setup: double wall</a:t>
            </a:r>
          </a:p>
        </p:txBody>
      </p:sp>
    </p:spTree>
    <p:extLst>
      <p:ext uri="{BB962C8B-B14F-4D97-AF65-F5344CB8AC3E}">
        <p14:creationId xmlns:p14="http://schemas.microsoft.com/office/powerpoint/2010/main" val="4263924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edificio, cerca, frente, banqueta&#10;&#10;Descripción generada automáticamente">
            <a:extLst>
              <a:ext uri="{FF2B5EF4-FFF2-40B4-BE49-F238E27FC236}">
                <a16:creationId xmlns:a16="http://schemas.microsoft.com/office/drawing/2014/main" id="{BF55F813-0A14-1C23-4D59-414395A52B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909" y="1870634"/>
            <a:ext cx="4045107" cy="4390889"/>
          </a:xfrm>
          <a:prstGeom prst="rect">
            <a:avLst/>
          </a:prstGeom>
        </p:spPr>
      </p:pic>
      <p:pic>
        <p:nvPicPr>
          <p:cNvPr id="5" name="Imagen 4" descr="Edificio con puerta azul&#10;&#10;Descripción generada automáticamente con confianza baja">
            <a:extLst>
              <a:ext uri="{FF2B5EF4-FFF2-40B4-BE49-F238E27FC236}">
                <a16:creationId xmlns:a16="http://schemas.microsoft.com/office/drawing/2014/main" id="{E4A87FF9-18D8-3075-C71F-68FFE3CB1C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75" b="8387"/>
          <a:stretch/>
        </p:blipFill>
        <p:spPr>
          <a:xfrm>
            <a:off x="5702043" y="1870634"/>
            <a:ext cx="5682136" cy="4390889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8551266-835A-7BAE-D142-F2B6ECE134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4532" y="1308606"/>
            <a:ext cx="10515600" cy="983784"/>
          </a:xfrm>
        </p:spPr>
        <p:txBody>
          <a:bodyPr>
            <a:normAutofit/>
          </a:bodyPr>
          <a:lstStyle/>
          <a:p>
            <a:r>
              <a:rPr lang="en-GB" sz="2800" b="1">
                <a:latin typeface="Raleway" pitchFamily="2" charset="77"/>
              </a:rPr>
              <a:t>R3B Detectors ToFD and NeuLAND </a:t>
            </a:r>
            <a:br>
              <a:rPr lang="en-GB" sz="2800">
                <a:latin typeface="Raleway" pitchFamily="2" charset="77"/>
              </a:rPr>
            </a:b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96209"/>
      </p:ext>
    </p:extLst>
  </p:cSld>
  <p:clrMapOvr>
    <a:masterClrMapping/>
  </p:clrMapOvr>
</p:sld>
</file>

<file path=ppt/theme/theme1.xml><?xml version="1.0" encoding="utf-8"?>
<a:theme xmlns:a="http://schemas.openxmlformats.org/drawingml/2006/main" name="Diapositiva ini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F4E526841F03499515D90E8166C23C" ma:contentTypeVersion="19" ma:contentTypeDescription="Crear un documento." ma:contentTypeScope="" ma:versionID="4a3fbfc972c3d4fb7a1833dd59b326e8">
  <xsd:schema xmlns:xsd="http://www.w3.org/2001/XMLSchema" xmlns:xs="http://www.w3.org/2001/XMLSchema" xmlns:p="http://schemas.microsoft.com/office/2006/metadata/properties" xmlns:ns2="198d1e39-b65c-4dc2-894a-9fbd7d0fab3d" xmlns:ns3="8e972b41-cc2f-4dc4-9342-e3b4dc3de38f" targetNamespace="http://schemas.microsoft.com/office/2006/metadata/properties" ma:root="true" ma:fieldsID="23b00e1a92516d129948d4f9af13794f" ns2:_="" ns3:_="">
    <xsd:import namespace="198d1e39-b65c-4dc2-894a-9fbd7d0fab3d"/>
    <xsd:import namespace="8e972b41-cc2f-4dc4-9342-e3b4dc3de3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Description" minOccurs="0"/>
                <xsd:element ref="ns2: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d1e39-b65c-4dc2-894a-9fbd7d0fab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cription" ma:index="20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Data" ma:index="21" nillable="true" ma:displayName="Data" ma:format="DateTime" ma:internalName="Data">
      <xsd:simpleType>
        <xsd:restriction base="dms:DateTim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Etiquetas da imaxe" ma:readOnly="false" ma:fieldId="{5cf76f15-5ced-4ddc-b409-7134ff3c332f}" ma:taxonomyMulti="true" ma:sspId="04ff2239-6882-44d2-9130-f48d73998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972b41-cc2f-4dc4-9342-e3b4dc3de38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530b4138-82c3-4a78-8758-5f559e5ce2be}" ma:internalName="TaxCatchAll" ma:showField="CatchAllData" ma:web="8e972b41-cc2f-4dc4-9342-e3b4dc3de3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A38160-1076-4EB4-B728-595C9A422B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3F10BB-88E6-4155-8AA9-28119769E7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d1e39-b65c-4dc2-894a-9fbd7d0fab3d"/>
    <ds:schemaRef ds:uri="8e972b41-cc2f-4dc4-9342-e3b4dc3de3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40187</TotalTime>
  <Words>726</Words>
  <Application>Microsoft Macintosh PowerPoint</Application>
  <PresentationFormat>Panorámica</PresentationFormat>
  <Paragraphs>84</Paragraphs>
  <Slides>19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</vt:lpstr>
      <vt:lpstr>Raleway</vt:lpstr>
      <vt:lpstr>Diapositiva inicial</vt:lpstr>
      <vt:lpstr>Cosmic ray detection in the CESGA quantum computer [Qmio]  </vt:lpstr>
      <vt:lpstr>Quantum Computer Errors Correction</vt:lpstr>
      <vt:lpstr>Ionizing radiation effects</vt:lpstr>
      <vt:lpstr>Environmental gamma radiation</vt:lpstr>
      <vt:lpstr>Cosmic radiation (muons)</vt:lpstr>
      <vt:lpstr>Cosmic radiation detection in Qmio</vt:lpstr>
      <vt:lpstr>Proposed setup: double wall</vt:lpstr>
      <vt:lpstr>Proposed setup: double wall</vt:lpstr>
      <vt:lpstr>R3B Detectors ToFD and NeuLAND  </vt:lpstr>
      <vt:lpstr>Presentación de PowerPoint</vt:lpstr>
      <vt:lpstr>Moving forwards…</vt:lpstr>
      <vt:lpstr>… many interesting experiments.</vt:lpstr>
      <vt:lpstr>Presentación de PowerPoint</vt:lpstr>
      <vt:lpstr>Presentación de PowerPoint</vt:lpstr>
      <vt:lpstr>Resolución en posición</vt:lpstr>
      <vt:lpstr>Resolución en posición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MORA CUESTA ELENA</dc:creator>
  <cp:lastModifiedBy>ALVAREZ POL HECTOR</cp:lastModifiedBy>
  <cp:revision>81</cp:revision>
  <dcterms:created xsi:type="dcterms:W3CDTF">2019-11-20T15:01:32Z</dcterms:created>
  <dcterms:modified xsi:type="dcterms:W3CDTF">2025-07-02T17:20:17Z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0x010100F3F4E526841F03499515D90E8166C23C</vt:lpwstr>
  </property>
</Properties>
</file>