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3" r:id="rId7"/>
    <p:sldId id="262" r:id="rId8"/>
    <p:sldId id="263" r:id="rId9"/>
    <p:sldId id="275" r:id="rId10"/>
    <p:sldId id="276" r:id="rId11"/>
    <p:sldId id="277" r:id="rId12"/>
    <p:sldId id="278" r:id="rId13"/>
    <p:sldId id="267" r:id="rId14"/>
    <p:sldId id="268" r:id="rId15"/>
    <p:sldId id="269" r:id="rId16"/>
    <p:sldId id="270" r:id="rId17"/>
    <p:sldId id="261" r:id="rId18"/>
    <p:sldId id="271" r:id="rId19"/>
    <p:sldId id="258" r:id="rId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663415-7E79-4741-9876-6773E941D55B}" v="2" dt="2025-01-21T13:11:01.1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59"/>
    <p:restoredTop sz="82687"/>
  </p:normalViewPr>
  <p:slideViewPr>
    <p:cSldViewPr snapToGrid="0">
      <p:cViewPr varScale="1">
        <p:scale>
          <a:sx n="111" d="100"/>
          <a:sy n="111" d="100"/>
        </p:scale>
        <p:origin x="1808" y="19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120" d="100"/>
          <a:sy n="120" d="100"/>
        </p:scale>
        <p:origin x="389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DA1632A9-099B-564C-76D7-C019B677B54F}"/>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4572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2C122A58-D53E-AC05-7679-D6F32B2FCCDE}"/>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4572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12B529C7-2E2A-4F0B-B215-627B96A87B2F}" type="datetime1">
              <a:rPr lang="es-ES"/>
              <a:pPr lvl="0"/>
              <a:t>30/6/25</a:t>
            </a:fld>
            <a:endParaRPr lang="es-ES"/>
          </a:p>
        </p:txBody>
      </p:sp>
      <p:sp>
        <p:nvSpPr>
          <p:cNvPr id="4" name="Marcador de imagen de diapositiva 3">
            <a:extLst>
              <a:ext uri="{FF2B5EF4-FFF2-40B4-BE49-F238E27FC236}">
                <a16:creationId xmlns:a16="http://schemas.microsoft.com/office/drawing/2014/main" id="{5DDBBC34-84FF-BC1A-182E-6285BC75A4B2}"/>
              </a:ext>
            </a:extLst>
          </p:cNvPr>
          <p:cNvSpPr>
            <a:spLocks noGrp="1" noRot="1" noChangeAspect="1"/>
          </p:cNvSpPr>
          <p:nvPr>
            <p:ph type="sldImg" idx="2"/>
          </p:nvPr>
        </p:nvSpPr>
        <p:spPr>
          <a:xfrm>
            <a:off x="1371600" y="1143000"/>
            <a:ext cx="4114800" cy="3086099"/>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02ECB74B-A260-E715-9CD9-004544FF2CCA}"/>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8FFD5EF8-9167-D6D8-374C-ABCEAA711D83}"/>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4572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9DF7A7B6-62A6-27A2-6C70-69FAEB89E265}"/>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4572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089AA4DE-4A8A-45E3-B110-DB9315BC6229}" type="slidenum">
              <a:t>‹Nº›</a:t>
            </a:fld>
            <a:endParaRPr lang="es-ES"/>
          </a:p>
        </p:txBody>
      </p:sp>
    </p:spTree>
    <p:extLst>
      <p:ext uri="{BB962C8B-B14F-4D97-AF65-F5344CB8AC3E}">
        <p14:creationId xmlns:p14="http://schemas.microsoft.com/office/powerpoint/2010/main" val="3590482488"/>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gl-ES" dirty="0" err="1"/>
              <a:t>I’m</a:t>
            </a:r>
            <a:r>
              <a:rPr lang="gl-ES" dirty="0"/>
              <a:t> </a:t>
            </a:r>
            <a:r>
              <a:rPr lang="gl-ES" dirty="0" err="1"/>
              <a:t>reporting</a:t>
            </a:r>
            <a:r>
              <a:rPr lang="gl-ES" dirty="0"/>
              <a:t> </a:t>
            </a:r>
            <a:r>
              <a:rPr lang="gl-ES" dirty="0" err="1"/>
              <a:t>on</a:t>
            </a:r>
            <a:r>
              <a:rPr lang="gl-ES" dirty="0"/>
              <a:t> </a:t>
            </a:r>
            <a:r>
              <a:rPr lang="gl-ES" dirty="0" err="1"/>
              <a:t>the</a:t>
            </a:r>
            <a:r>
              <a:rPr lang="gl-ES" dirty="0"/>
              <a:t> </a:t>
            </a:r>
            <a:r>
              <a:rPr lang="gl-ES" dirty="0" err="1"/>
              <a:t>Research</a:t>
            </a:r>
            <a:r>
              <a:rPr lang="gl-ES" dirty="0"/>
              <a:t> </a:t>
            </a:r>
            <a:r>
              <a:rPr lang="gl-ES" dirty="0" err="1"/>
              <a:t>Line</a:t>
            </a:r>
            <a:r>
              <a:rPr lang="gl-ES" dirty="0"/>
              <a:t>: </a:t>
            </a:r>
            <a:r>
              <a:rPr lang="gl-ES" dirty="0" err="1"/>
              <a:t>The</a:t>
            </a:r>
            <a:r>
              <a:rPr lang="gl-ES" dirty="0"/>
              <a:t> </a:t>
            </a:r>
            <a:r>
              <a:rPr lang="gl-ES" dirty="0" err="1"/>
              <a:t>structure</a:t>
            </a:r>
            <a:r>
              <a:rPr lang="gl-ES" dirty="0"/>
              <a:t> ...</a:t>
            </a:r>
          </a:p>
          <a:p>
            <a:r>
              <a:rPr lang="gl-ES" dirty="0" err="1"/>
              <a:t>Basically</a:t>
            </a:r>
            <a:r>
              <a:rPr lang="gl-ES" dirty="0"/>
              <a:t> </a:t>
            </a:r>
            <a:r>
              <a:rPr lang="gl-ES" dirty="0" err="1"/>
              <a:t>it</a:t>
            </a:r>
            <a:r>
              <a:rPr lang="gl-ES" dirty="0"/>
              <a:t> </a:t>
            </a:r>
            <a:r>
              <a:rPr lang="gl-ES" dirty="0" err="1"/>
              <a:t>corresponds</a:t>
            </a:r>
            <a:r>
              <a:rPr lang="gl-ES" dirty="0"/>
              <a:t> to </a:t>
            </a:r>
            <a:r>
              <a:rPr lang="gl-ES" dirty="0" err="1"/>
              <a:t>the</a:t>
            </a:r>
            <a:r>
              <a:rPr lang="gl-ES" dirty="0"/>
              <a:t> </a:t>
            </a:r>
            <a:r>
              <a:rPr lang="gl-ES" dirty="0" err="1"/>
              <a:t>activities</a:t>
            </a:r>
            <a:r>
              <a:rPr lang="gl-ES" dirty="0"/>
              <a:t> </a:t>
            </a:r>
            <a:r>
              <a:rPr lang="gl-ES" dirty="0" err="1"/>
              <a:t>of</a:t>
            </a:r>
            <a:r>
              <a:rPr lang="gl-ES" dirty="0"/>
              <a:t> </a:t>
            </a:r>
            <a:r>
              <a:rPr lang="gl-ES" dirty="0" err="1"/>
              <a:t>the</a:t>
            </a:r>
            <a:r>
              <a:rPr lang="gl-ES" dirty="0"/>
              <a:t> FICA </a:t>
            </a:r>
            <a:r>
              <a:rPr lang="gl-ES" dirty="0" err="1"/>
              <a:t>group</a:t>
            </a:r>
            <a:r>
              <a:rPr lang="gl-ES" dirty="0"/>
              <a:t>, </a:t>
            </a:r>
            <a:r>
              <a:rPr lang="gl-ES" dirty="0" err="1"/>
              <a:t>excluding</a:t>
            </a:r>
            <a:r>
              <a:rPr lang="gl-ES" dirty="0"/>
              <a:t> </a:t>
            </a:r>
            <a:r>
              <a:rPr lang="gl-ES" dirty="0" err="1"/>
              <a:t>Aaron</a:t>
            </a:r>
            <a:r>
              <a:rPr lang="gl-ES" dirty="0"/>
              <a:t> </a:t>
            </a:r>
            <a:r>
              <a:rPr lang="gl-ES" dirty="0" err="1"/>
              <a:t>Alejo</a:t>
            </a:r>
            <a:r>
              <a:rPr lang="gl-ES" dirty="0"/>
              <a:t> </a:t>
            </a:r>
            <a:r>
              <a:rPr lang="gl-ES" dirty="0" err="1"/>
              <a:t>who</a:t>
            </a:r>
            <a:r>
              <a:rPr lang="gl-ES" dirty="0"/>
              <a:t> </a:t>
            </a:r>
            <a:r>
              <a:rPr lang="gl-ES" dirty="0" err="1"/>
              <a:t>is</a:t>
            </a:r>
            <a:r>
              <a:rPr lang="gl-ES" dirty="0"/>
              <a:t> </a:t>
            </a:r>
            <a:r>
              <a:rPr lang="gl-ES" dirty="0" err="1"/>
              <a:t>going</a:t>
            </a:r>
            <a:r>
              <a:rPr lang="gl-ES" dirty="0"/>
              <a:t> to </a:t>
            </a:r>
            <a:r>
              <a:rPr lang="gl-ES" dirty="0" err="1"/>
              <a:t>report</a:t>
            </a:r>
            <a:r>
              <a:rPr lang="gl-ES" dirty="0"/>
              <a:t> </a:t>
            </a:r>
            <a:r>
              <a:rPr lang="gl-ES" dirty="0" err="1"/>
              <a:t>on</a:t>
            </a:r>
            <a:r>
              <a:rPr lang="gl-ES" dirty="0"/>
              <a:t> </a:t>
            </a:r>
            <a:r>
              <a:rPr lang="gl-ES" dirty="0" err="1"/>
              <a:t>the</a:t>
            </a:r>
            <a:r>
              <a:rPr lang="gl-ES" dirty="0"/>
              <a:t> </a:t>
            </a:r>
            <a:r>
              <a:rPr lang="gl-ES" dirty="0" err="1"/>
              <a:t>activities</a:t>
            </a:r>
            <a:r>
              <a:rPr lang="gl-ES" dirty="0"/>
              <a:t> </a:t>
            </a:r>
            <a:r>
              <a:rPr lang="gl-ES" dirty="0" err="1"/>
              <a:t>of</a:t>
            </a:r>
            <a:r>
              <a:rPr lang="gl-ES" dirty="0"/>
              <a:t> </a:t>
            </a:r>
            <a:r>
              <a:rPr lang="gl-ES" dirty="0" err="1"/>
              <a:t>the</a:t>
            </a:r>
            <a:r>
              <a:rPr lang="gl-ES" dirty="0"/>
              <a:t> LASER </a:t>
            </a:r>
            <a:r>
              <a:rPr lang="gl-ES" dirty="0" err="1"/>
              <a:t>Laboratory</a:t>
            </a:r>
            <a:r>
              <a:rPr lang="gl-ES" dirty="0"/>
              <a:t> </a:t>
            </a:r>
            <a:r>
              <a:rPr lang="gl-ES" dirty="0" err="1"/>
              <a:t>in</a:t>
            </a:r>
            <a:r>
              <a:rPr lang="gl-ES" dirty="0"/>
              <a:t> a </a:t>
            </a:r>
            <a:r>
              <a:rPr lang="gl-ES" dirty="0" err="1"/>
              <a:t>later</a:t>
            </a:r>
            <a:r>
              <a:rPr lang="gl-ES" dirty="0"/>
              <a:t> </a:t>
            </a:r>
            <a:r>
              <a:rPr lang="gl-ES" dirty="0" err="1"/>
              <a:t>report</a:t>
            </a:r>
            <a:r>
              <a:rPr lang="gl-ES" dirty="0"/>
              <a:t>.</a:t>
            </a:r>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1</a:t>
            </a:fld>
            <a:endParaRPr lang="es-ES"/>
          </a:p>
        </p:txBody>
      </p:sp>
    </p:spTree>
    <p:extLst>
      <p:ext uri="{BB962C8B-B14F-4D97-AF65-F5344CB8AC3E}">
        <p14:creationId xmlns:p14="http://schemas.microsoft.com/office/powerpoint/2010/main" val="267617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en-GB" noProof="0" dirty="0"/>
              <a:t>Using ACTAR TPC it has been studied the neutron nuclear shells within the C and O isotopic chain</a:t>
            </a:r>
          </a:p>
          <a:p>
            <a:r>
              <a:rPr lang="en-GB" noProof="0" dirty="0"/>
              <a:t>Among the many light systems that have been studied with our ACTIVE TARGETs, let me stress:</a:t>
            </a:r>
          </a:p>
          <a:p>
            <a:r>
              <a:rPr lang="en-GB" noProof="0" dirty="0"/>
              <a:t>A recent publication by Juan Lois of the neutron unbound states in 17C shed light in the structure of the very exotic 22C, a result that is going to be reviewed in brief at GANIL.</a:t>
            </a:r>
          </a:p>
          <a:p>
            <a:r>
              <a:rPr lang="en-GB" noProof="0" dirty="0"/>
              <a:t>The thesis of Miguel Lozano will help to understand the neutron spin-</a:t>
            </a:r>
            <a:r>
              <a:rPr lang="en-GB" noProof="0" dirty="0" err="1"/>
              <a:t>orbin</a:t>
            </a:r>
            <a:r>
              <a:rPr lang="en-GB" noProof="0" dirty="0"/>
              <a:t> splitting in the neutron-rich oxygen isotopes.</a:t>
            </a:r>
          </a:p>
          <a:p>
            <a:endParaRPr lang="gl-ES" dirty="0"/>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10</a:t>
            </a:fld>
            <a:endParaRPr lang="es-ES"/>
          </a:p>
        </p:txBody>
      </p:sp>
    </p:spTree>
    <p:extLst>
      <p:ext uri="{BB962C8B-B14F-4D97-AF65-F5344CB8AC3E}">
        <p14:creationId xmlns:p14="http://schemas.microsoft.com/office/powerpoint/2010/main" val="3762643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gl-ES" dirty="0"/>
              <a:t>Note </a:t>
            </a:r>
            <a:r>
              <a:rPr lang="gl-ES" dirty="0" err="1"/>
              <a:t>that</a:t>
            </a:r>
            <a:r>
              <a:rPr lang="gl-ES" dirty="0"/>
              <a:t> </a:t>
            </a:r>
            <a:r>
              <a:rPr lang="gl-ES" dirty="0" err="1"/>
              <a:t>we</a:t>
            </a:r>
            <a:r>
              <a:rPr lang="gl-ES" dirty="0"/>
              <a:t> are </a:t>
            </a:r>
            <a:r>
              <a:rPr lang="gl-ES" dirty="0" err="1"/>
              <a:t>now</a:t>
            </a:r>
            <a:r>
              <a:rPr lang="gl-ES" dirty="0"/>
              <a:t> </a:t>
            </a:r>
            <a:r>
              <a:rPr lang="gl-ES" dirty="0" err="1"/>
              <a:t>performing</a:t>
            </a:r>
            <a:r>
              <a:rPr lang="gl-ES" dirty="0"/>
              <a:t> a experimental </a:t>
            </a:r>
            <a:r>
              <a:rPr lang="gl-ES" dirty="0" err="1"/>
              <a:t>campaign</a:t>
            </a:r>
            <a:r>
              <a:rPr lang="gl-ES" dirty="0"/>
              <a:t> </a:t>
            </a:r>
            <a:r>
              <a:rPr lang="gl-ES" dirty="0" err="1"/>
              <a:t>at</a:t>
            </a:r>
            <a:r>
              <a:rPr lang="gl-ES" dirty="0"/>
              <a:t> TRIUMF </a:t>
            </a:r>
            <a:r>
              <a:rPr lang="gl-ES" dirty="0" err="1"/>
              <a:t>where</a:t>
            </a:r>
            <a:r>
              <a:rPr lang="gl-ES" dirty="0"/>
              <a:t> ACTAR TPC </a:t>
            </a:r>
            <a:r>
              <a:rPr lang="gl-ES" dirty="0" err="1"/>
              <a:t>is</a:t>
            </a:r>
            <a:r>
              <a:rPr lang="gl-ES" dirty="0"/>
              <a:t> </a:t>
            </a:r>
            <a:r>
              <a:rPr lang="gl-ES" dirty="0" err="1"/>
              <a:t>going</a:t>
            </a:r>
            <a:r>
              <a:rPr lang="gl-ES" dirty="0"/>
              <a:t> to </a:t>
            </a:r>
            <a:r>
              <a:rPr lang="gl-ES" dirty="0" err="1"/>
              <a:t>run</a:t>
            </a:r>
            <a:r>
              <a:rPr lang="gl-ES" dirty="0"/>
              <a:t> </a:t>
            </a:r>
            <a:r>
              <a:rPr lang="gl-ES" dirty="0" err="1"/>
              <a:t>three</a:t>
            </a:r>
            <a:r>
              <a:rPr lang="gl-ES" dirty="0"/>
              <a:t> </a:t>
            </a:r>
            <a:r>
              <a:rPr lang="gl-ES" dirty="0" err="1"/>
              <a:t>experiments</a:t>
            </a:r>
            <a:r>
              <a:rPr lang="gl-ES" dirty="0"/>
              <a:t> </a:t>
            </a:r>
            <a:r>
              <a:rPr lang="gl-ES" dirty="0" err="1"/>
              <a:t>with</a:t>
            </a:r>
            <a:r>
              <a:rPr lang="gl-ES" dirty="0"/>
              <a:t> </a:t>
            </a:r>
            <a:r>
              <a:rPr lang="gl-ES" dirty="0" err="1"/>
              <a:t>two</a:t>
            </a:r>
            <a:r>
              <a:rPr lang="gl-ES" dirty="0"/>
              <a:t> </a:t>
            </a:r>
            <a:r>
              <a:rPr lang="gl-ES" dirty="0" err="1"/>
              <a:t>proposals</a:t>
            </a:r>
            <a:r>
              <a:rPr lang="gl-ES" dirty="0"/>
              <a:t> </a:t>
            </a:r>
            <a:r>
              <a:rPr lang="gl-ES" dirty="0" err="1"/>
              <a:t>being</a:t>
            </a:r>
            <a:r>
              <a:rPr lang="gl-ES" dirty="0"/>
              <a:t> </a:t>
            </a:r>
            <a:r>
              <a:rPr lang="gl-ES" dirty="0" err="1"/>
              <a:t>led</a:t>
            </a:r>
            <a:r>
              <a:rPr lang="gl-ES" dirty="0"/>
              <a:t> </a:t>
            </a:r>
            <a:r>
              <a:rPr lang="gl-ES" dirty="0" err="1"/>
              <a:t>by</a:t>
            </a:r>
            <a:r>
              <a:rPr lang="gl-ES" dirty="0"/>
              <a:t> IGFAE FICA </a:t>
            </a:r>
            <a:r>
              <a:rPr lang="gl-ES" dirty="0" err="1"/>
              <a:t>group</a:t>
            </a:r>
            <a:r>
              <a:rPr lang="gl-ES" dirty="0"/>
              <a:t>...</a:t>
            </a:r>
          </a:p>
          <a:p>
            <a:r>
              <a:rPr lang="gl-ES" dirty="0" err="1"/>
              <a:t>These</a:t>
            </a:r>
            <a:r>
              <a:rPr lang="gl-ES" dirty="0"/>
              <a:t> </a:t>
            </a:r>
            <a:r>
              <a:rPr lang="gl-ES" dirty="0" err="1"/>
              <a:t>experiments</a:t>
            </a:r>
            <a:r>
              <a:rPr lang="gl-ES" dirty="0"/>
              <a:t> are </a:t>
            </a:r>
            <a:r>
              <a:rPr lang="gl-ES" dirty="0" err="1"/>
              <a:t>going</a:t>
            </a:r>
            <a:r>
              <a:rPr lang="gl-ES" dirty="0"/>
              <a:t> to </a:t>
            </a:r>
            <a:r>
              <a:rPr lang="gl-ES" dirty="0" err="1"/>
              <a:t>run</a:t>
            </a:r>
            <a:r>
              <a:rPr lang="gl-ES" dirty="0"/>
              <a:t> </a:t>
            </a:r>
            <a:r>
              <a:rPr lang="gl-ES" dirty="0" err="1"/>
              <a:t>in</a:t>
            </a:r>
            <a:r>
              <a:rPr lang="gl-ES" dirty="0"/>
              <a:t> </a:t>
            </a:r>
            <a:r>
              <a:rPr lang="gl-ES" dirty="0" err="1"/>
              <a:t>August</a:t>
            </a:r>
            <a:r>
              <a:rPr lang="gl-ES" dirty="0"/>
              <a:t> </a:t>
            </a:r>
            <a:r>
              <a:rPr lang="gl-ES" dirty="0" err="1"/>
              <a:t>and</a:t>
            </a:r>
            <a:r>
              <a:rPr lang="gl-ES" dirty="0"/>
              <a:t> </a:t>
            </a:r>
            <a:r>
              <a:rPr lang="gl-ES" dirty="0" err="1"/>
              <a:t>October</a:t>
            </a:r>
            <a:r>
              <a:rPr lang="gl-ES" dirty="0"/>
              <a:t> 2025.</a:t>
            </a:r>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11</a:t>
            </a:fld>
            <a:endParaRPr lang="es-ES"/>
          </a:p>
        </p:txBody>
      </p:sp>
    </p:spTree>
    <p:extLst>
      <p:ext uri="{BB962C8B-B14F-4D97-AF65-F5344CB8AC3E}">
        <p14:creationId xmlns:p14="http://schemas.microsoft.com/office/powerpoint/2010/main" val="2896967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en-GB" b="0" i="0" u="none" strike="noStrike" noProof="0" dirty="0">
                <a:solidFill>
                  <a:srgbClr val="000000"/>
                </a:solidFill>
                <a:effectLst/>
                <a:latin typeface="Aptos" panose="020B0004020202020204" pitchFamily="34" charset="0"/>
              </a:rPr>
              <a:t>For this purpose several ancillary detectors has been developed within IGFAE, including… </a:t>
            </a:r>
          </a:p>
          <a:p>
            <a:endParaRPr lang="en-GB" b="0" i="0" u="none" strike="noStrike" noProof="0" dirty="0">
              <a:solidFill>
                <a:srgbClr val="000000"/>
              </a:solidFill>
              <a:effectLst/>
              <a:latin typeface="Aptos" panose="020B0004020202020204" pitchFamily="34" charset="0"/>
            </a:endParaRPr>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12</a:t>
            </a:fld>
            <a:endParaRPr lang="es-ES"/>
          </a:p>
        </p:txBody>
      </p:sp>
    </p:spTree>
    <p:extLst>
      <p:ext uri="{BB962C8B-B14F-4D97-AF65-F5344CB8AC3E}">
        <p14:creationId xmlns:p14="http://schemas.microsoft.com/office/powerpoint/2010/main" val="1608707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gl-ES" dirty="0"/>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13</a:t>
            </a:fld>
            <a:endParaRPr lang="es-ES"/>
          </a:p>
        </p:txBody>
      </p:sp>
    </p:spTree>
    <p:extLst>
      <p:ext uri="{BB962C8B-B14F-4D97-AF65-F5344CB8AC3E}">
        <p14:creationId xmlns:p14="http://schemas.microsoft.com/office/powerpoint/2010/main" val="3031630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en-GB" noProof="0" dirty="0"/>
              <a:t>Our activities can be mapped on top of the nuclear chart and, despite of the variety of experimental setups and different experiments performed in the last years, we converge in two important regions where we have obtained interesting results:</a:t>
            </a:r>
          </a:p>
          <a:p>
            <a:pPr marL="171450" indent="-171450">
              <a:buFontTx/>
              <a:buChar char="-"/>
            </a:pPr>
            <a:r>
              <a:rPr lang="en-GB" noProof="0" dirty="0"/>
              <a:t>The fission process studied on a wide area of the chart, including actinides, pre-actinides and, recently even up to the lanthanides, where results demonstrate the nuclear structure effects on the fission fragments distribution …</a:t>
            </a:r>
          </a:p>
          <a:p>
            <a:pPr marL="171450" indent="-171450">
              <a:buFontTx/>
              <a:buChar char="-"/>
            </a:pPr>
            <a:r>
              <a:rPr lang="en-GB" noProof="0" dirty="0"/>
              <a:t>On the other extreme of the chart, we focus on different aspects of the light exotic nuclei structure, where we can explore the isospin dependence of nuclear observables and evaluate the contribution of two and three-body forces …</a:t>
            </a:r>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2</a:t>
            </a:fld>
            <a:endParaRPr lang="es-ES"/>
          </a:p>
        </p:txBody>
      </p:sp>
    </p:spTree>
    <p:extLst>
      <p:ext uri="{BB962C8B-B14F-4D97-AF65-F5344CB8AC3E}">
        <p14:creationId xmlns:p14="http://schemas.microsoft.com/office/powerpoint/2010/main" val="242526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FEBDF-4AD5-4B9F-6D06-6C7BA500119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6A2EBED-079B-57F3-E5B1-C2BB81FA9BED}"/>
              </a:ext>
            </a:extLst>
          </p:cNvPr>
          <p:cNvSpPr>
            <a:spLocks noGrp="1" noRot="1" noChangeAspect="1"/>
          </p:cNvSpPr>
          <p:nvPr>
            <p:ph type="sldImg"/>
          </p:nvPr>
        </p:nvSpPr>
        <p:spPr>
          <a:xfrm>
            <a:off x="1371600" y="1143000"/>
            <a:ext cx="4114800" cy="3086100"/>
          </a:xfrm>
        </p:spPr>
      </p:sp>
      <p:sp>
        <p:nvSpPr>
          <p:cNvPr id="3" name="Marcador de notas 2">
            <a:extLst>
              <a:ext uri="{FF2B5EF4-FFF2-40B4-BE49-F238E27FC236}">
                <a16:creationId xmlns:a16="http://schemas.microsoft.com/office/drawing/2014/main" id="{36BCAD97-6EBB-C7B7-FE8C-9F786C6A0DC2}"/>
              </a:ext>
            </a:extLst>
          </p:cNvPr>
          <p:cNvSpPr>
            <a:spLocks noGrp="1"/>
          </p:cNvSpPr>
          <p:nvPr>
            <p:ph type="body" idx="1"/>
          </p:nvPr>
        </p:nvSpPr>
        <p:spPr/>
        <p:txBody>
          <a:bodyPr/>
          <a:lstStyle/>
          <a:p>
            <a:pPr marL="0" indent="0">
              <a:buFontTx/>
              <a:buNone/>
            </a:pPr>
            <a:r>
              <a:rPr lang="en-GB" noProof="0" dirty="0"/>
              <a:t>Let me start  with a review of our studies of the fission processes, performed in different installations and following different excitation mechanisms: </a:t>
            </a:r>
          </a:p>
          <a:p>
            <a:pPr marL="171450" indent="-171450">
              <a:buFontTx/>
              <a:buChar char="-"/>
            </a:pPr>
            <a:r>
              <a:rPr lang="en-GB" noProof="0" dirty="0" err="1"/>
              <a:t>nTOF</a:t>
            </a:r>
            <a:r>
              <a:rPr lang="en-GB" noProof="0" dirty="0"/>
              <a:t> at CERN, using neutron-induced fission over a large energy range, exploring lightest </a:t>
            </a:r>
            <a:r>
              <a:rPr lang="en-GB" noProof="0" dirty="0" err="1"/>
              <a:t>fissioning</a:t>
            </a:r>
            <a:r>
              <a:rPr lang="en-GB" noProof="0" dirty="0"/>
              <a:t> systems, the low mass lanthanide Cerium</a:t>
            </a:r>
          </a:p>
          <a:p>
            <a:pPr marL="171450" indent="-171450">
              <a:buFontTx/>
              <a:buChar char="-"/>
            </a:pPr>
            <a:r>
              <a:rPr lang="en-GB" noProof="0" dirty="0"/>
              <a:t>R3B at GSI/FAIR, using proton-induced fission at high incoming energies in inverse kinematics mapping a large variety of </a:t>
            </a:r>
            <a:r>
              <a:rPr lang="en-GB" noProof="0" dirty="0" err="1"/>
              <a:t>fissioning</a:t>
            </a:r>
            <a:r>
              <a:rPr lang="en-GB" noProof="0" dirty="0"/>
              <a:t> systems</a:t>
            </a:r>
          </a:p>
          <a:p>
            <a:pPr marL="171450" indent="-171450">
              <a:buFontTx/>
              <a:buChar char="-"/>
            </a:pPr>
            <a:r>
              <a:rPr lang="en-GB" noProof="0" dirty="0"/>
              <a:t>VAMOS at GANIL, using transfer-induced fission at moderate energies to determine new fission modes and the onset of the quasi-fission process.</a:t>
            </a:r>
          </a:p>
        </p:txBody>
      </p:sp>
      <p:sp>
        <p:nvSpPr>
          <p:cNvPr id="4" name="Marcador de número de diapositiva 3">
            <a:extLst>
              <a:ext uri="{FF2B5EF4-FFF2-40B4-BE49-F238E27FC236}">
                <a16:creationId xmlns:a16="http://schemas.microsoft.com/office/drawing/2014/main" id="{2788677A-1F0E-EB72-DD47-F5FB5A2949B2}"/>
              </a:ext>
            </a:extLst>
          </p:cNvPr>
          <p:cNvSpPr>
            <a:spLocks noGrp="1"/>
          </p:cNvSpPr>
          <p:nvPr>
            <p:ph type="sldNum" sz="quarter" idx="5"/>
          </p:nvPr>
        </p:nvSpPr>
        <p:spPr/>
        <p:txBody>
          <a:bodyPr/>
          <a:lstStyle/>
          <a:p>
            <a:pPr lvl="0"/>
            <a:fld id="{089AA4DE-4A8A-45E3-B110-DB9315BC6229}" type="slidenum">
              <a:rPr lang="es-ES" smtClean="0"/>
              <a:t>3</a:t>
            </a:fld>
            <a:endParaRPr lang="es-ES"/>
          </a:p>
        </p:txBody>
      </p:sp>
    </p:spTree>
    <p:extLst>
      <p:ext uri="{BB962C8B-B14F-4D97-AF65-F5344CB8AC3E}">
        <p14:creationId xmlns:p14="http://schemas.microsoft.com/office/powerpoint/2010/main" val="231604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pPr marL="171450" indent="-171450">
              <a:buFontTx/>
              <a:buChar char="-"/>
            </a:pPr>
            <a:endParaRPr lang="en-GB" noProof="0" dirty="0"/>
          </a:p>
          <a:p>
            <a:pPr marL="171450" indent="-171450">
              <a:buFontTx/>
              <a:buChar char="-"/>
            </a:pPr>
            <a:r>
              <a:rPr lang="en-GB" noProof="0" dirty="0"/>
              <a:t>Fission is a 100 years old process which is, still now, far from being completely understood.</a:t>
            </a:r>
          </a:p>
          <a:p>
            <a:pPr marL="171450" indent="-171450">
              <a:buFontTx/>
              <a:buChar char="-"/>
            </a:pPr>
            <a:r>
              <a:rPr lang="en-GB" noProof="0" dirty="0"/>
              <a:t>Part of the problem comes from the fact that it corresponds to a problem in the limit between a microscopical and a macroscopical statistical description compete in order to determine the properties of the fission fragments.</a:t>
            </a:r>
          </a:p>
          <a:p>
            <a:pPr marL="171450" indent="-171450">
              <a:buFontTx/>
              <a:buChar char="-"/>
            </a:pPr>
            <a:r>
              <a:rPr lang="en-GB" noProof="0" dirty="0"/>
              <a:t>Many of these properties encode information related with the nuclear structure of the nascent fragments, but it is far from obvious due to the large deformation of the nucleus suffering the fission.</a:t>
            </a:r>
          </a:p>
          <a:p>
            <a:pPr marL="171450" indent="-171450">
              <a:buFontTx/>
              <a:buChar char="-"/>
            </a:pPr>
            <a:r>
              <a:rPr lang="en-GB" noProof="0" dirty="0"/>
              <a:t>Study of fission in different laboratories, setups and energies which can give access to complementary observables under different mechanism: this view permits a better global understanding of the fission process.</a:t>
            </a:r>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4</a:t>
            </a:fld>
            <a:endParaRPr lang="es-ES"/>
          </a:p>
        </p:txBody>
      </p:sp>
    </p:spTree>
    <p:extLst>
      <p:ext uri="{BB962C8B-B14F-4D97-AF65-F5344CB8AC3E}">
        <p14:creationId xmlns:p14="http://schemas.microsoft.com/office/powerpoint/2010/main" val="191982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en-GB" noProof="0" dirty="0"/>
              <a:t>In particular the last two years have been very successful in the preparation and realization of new fission experiment at CERN </a:t>
            </a:r>
            <a:r>
              <a:rPr lang="en-GB" noProof="0" dirty="0" err="1"/>
              <a:t>nTOF</a:t>
            </a:r>
            <a:r>
              <a:rPr lang="en-GB" noProof="0" dirty="0"/>
              <a:t> , GANIL VAMOS and R3B at GSI facilities, led by FICA scientists.</a:t>
            </a:r>
          </a:p>
          <a:p>
            <a:r>
              <a:rPr lang="en-GB" noProof="0" dirty="0"/>
              <a:t>Experiments already performed last year explore new fission modes in light systems and the exploration of the limits of quasi-fission systems where the fusion process is not completed and the subsequent fission reflects it.</a:t>
            </a:r>
          </a:p>
          <a:p>
            <a:endParaRPr lang="en-GB" noProof="0" dirty="0"/>
          </a:p>
          <a:p>
            <a:pPr>
              <a:buNone/>
            </a:pPr>
            <a:r>
              <a:rPr lang="en-GB" noProof="0" dirty="0"/>
              <a:t>A very important achievement corresponds to the publication of a Nature paper presenting the analysis of data taken at </a:t>
            </a:r>
            <a:r>
              <a:rPr lang="en-GB" i="0" noProof="0" dirty="0"/>
              <a:t>GSI with </a:t>
            </a:r>
            <a:r>
              <a:rPr lang="en-GB" i="0" dirty="0">
                <a:effectLst/>
                <a:latin typeface="Times"/>
              </a:rPr>
              <a:t>the charge distributions of fission fragments for 100 exotic </a:t>
            </a:r>
            <a:r>
              <a:rPr lang="en-GB" i="0" dirty="0" err="1">
                <a:effectLst/>
                <a:latin typeface="Times"/>
              </a:rPr>
              <a:t>fissioning</a:t>
            </a:r>
            <a:r>
              <a:rPr lang="en-GB" i="0" dirty="0">
                <a:effectLst/>
                <a:latin typeface="Times"/>
              </a:rPr>
              <a:t> systems,</a:t>
            </a:r>
          </a:p>
          <a:p>
            <a:pPr>
              <a:buNone/>
            </a:pPr>
            <a:r>
              <a:rPr lang="en-GB" i="0" dirty="0">
                <a:effectLst/>
                <a:latin typeface="Times"/>
              </a:rPr>
              <a:t>75 of which have never been measured. These new data comprehensively map the asymmetric fission island and provide clear evidence for the role played by the deformed Z = 36 proton shell  approaching the proton-rich mercury area.</a:t>
            </a:r>
            <a:endParaRPr lang="gl-ES" dirty="0"/>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5</a:t>
            </a:fld>
            <a:endParaRPr lang="es-ES"/>
          </a:p>
        </p:txBody>
      </p:sp>
    </p:spTree>
    <p:extLst>
      <p:ext uri="{BB962C8B-B14F-4D97-AF65-F5344CB8AC3E}">
        <p14:creationId xmlns:p14="http://schemas.microsoft.com/office/powerpoint/2010/main" val="1204228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r>
              <a:rPr lang="en-GB" noProof="0" dirty="0"/>
              <a:t>As usual, the real analysis is being carried out by our students: three PhD Thesis were granted on fission last year, while three are ongoing or are going to be presented this year.</a:t>
            </a:r>
          </a:p>
        </p:txBody>
      </p:sp>
      <p:sp>
        <p:nvSpPr>
          <p:cNvPr id="4" name="Marcador de número de diapositiva 3"/>
          <p:cNvSpPr>
            <a:spLocks noGrp="1"/>
          </p:cNvSpPr>
          <p:nvPr>
            <p:ph type="sldNum" sz="quarter" idx="5"/>
          </p:nvPr>
        </p:nvSpPr>
        <p:spPr/>
        <p:txBody>
          <a:bodyPr/>
          <a:lstStyle/>
          <a:p>
            <a:pPr lvl="0"/>
            <a:fld id="{089AA4DE-4A8A-45E3-B110-DB9315BC6229}" type="slidenum">
              <a:rPr lang="es-ES" smtClean="0"/>
              <a:t>6</a:t>
            </a:fld>
            <a:endParaRPr lang="es-ES"/>
          </a:p>
        </p:txBody>
      </p:sp>
    </p:spTree>
    <p:extLst>
      <p:ext uri="{BB962C8B-B14F-4D97-AF65-F5344CB8AC3E}">
        <p14:creationId xmlns:p14="http://schemas.microsoft.com/office/powerpoint/2010/main" val="279528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BB307-595E-A583-461E-FBDF180253E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767BA39-0337-4C44-407E-99521C73A187}"/>
              </a:ext>
            </a:extLst>
          </p:cNvPr>
          <p:cNvSpPr>
            <a:spLocks noGrp="1" noRot="1" noChangeAspect="1"/>
          </p:cNvSpPr>
          <p:nvPr>
            <p:ph type="sldImg"/>
          </p:nvPr>
        </p:nvSpPr>
        <p:spPr>
          <a:xfrm>
            <a:off x="1371600" y="1143000"/>
            <a:ext cx="4114800" cy="3086100"/>
          </a:xfrm>
        </p:spPr>
      </p:sp>
      <p:sp>
        <p:nvSpPr>
          <p:cNvPr id="3" name="Marcador de notas 2">
            <a:extLst>
              <a:ext uri="{FF2B5EF4-FFF2-40B4-BE49-F238E27FC236}">
                <a16:creationId xmlns:a16="http://schemas.microsoft.com/office/drawing/2014/main" id="{D4F1C9FD-7C06-EBE8-ACE9-D3DF210DCB99}"/>
              </a:ext>
            </a:extLst>
          </p:cNvPr>
          <p:cNvSpPr>
            <a:spLocks noGrp="1"/>
          </p:cNvSpPr>
          <p:nvPr>
            <p:ph type="body" idx="1"/>
          </p:nvPr>
        </p:nvSpPr>
        <p:spPr/>
        <p:txBody>
          <a:bodyPr/>
          <a:lstStyle/>
          <a:p>
            <a:r>
              <a:rPr lang="gl-ES" dirty="0" err="1"/>
              <a:t>Let</a:t>
            </a:r>
            <a:r>
              <a:rPr lang="gl-ES" dirty="0"/>
              <a:t> me </a:t>
            </a:r>
            <a:r>
              <a:rPr lang="gl-ES" dirty="0" err="1"/>
              <a:t>now</a:t>
            </a:r>
            <a:r>
              <a:rPr lang="gl-ES" dirty="0"/>
              <a:t> move to </a:t>
            </a:r>
            <a:r>
              <a:rPr lang="gl-ES" dirty="0" err="1"/>
              <a:t>the</a:t>
            </a:r>
            <a:r>
              <a:rPr lang="gl-ES" dirty="0"/>
              <a:t> </a:t>
            </a:r>
            <a:r>
              <a:rPr lang="gl-ES" dirty="0" err="1"/>
              <a:t>light</a:t>
            </a:r>
            <a:r>
              <a:rPr lang="gl-ES" dirty="0"/>
              <a:t> </a:t>
            </a:r>
            <a:r>
              <a:rPr lang="gl-ES" dirty="0" err="1"/>
              <a:t>exotic</a:t>
            </a:r>
            <a:r>
              <a:rPr lang="gl-ES" dirty="0"/>
              <a:t> area: as </a:t>
            </a:r>
            <a:r>
              <a:rPr lang="gl-ES" dirty="0" err="1"/>
              <a:t>before</a:t>
            </a:r>
            <a:r>
              <a:rPr lang="gl-ES" dirty="0"/>
              <a:t>, </a:t>
            </a:r>
            <a:r>
              <a:rPr lang="gl-ES" dirty="0" err="1"/>
              <a:t>we</a:t>
            </a:r>
            <a:r>
              <a:rPr lang="gl-ES" dirty="0"/>
              <a:t> use </a:t>
            </a:r>
            <a:r>
              <a:rPr lang="gl-ES" dirty="0" err="1"/>
              <a:t>several</a:t>
            </a:r>
            <a:r>
              <a:rPr lang="gl-ES" dirty="0"/>
              <a:t> </a:t>
            </a:r>
            <a:r>
              <a:rPr lang="gl-ES" dirty="0" err="1"/>
              <a:t>tools</a:t>
            </a:r>
            <a:r>
              <a:rPr lang="gl-ES" dirty="0"/>
              <a:t> to </a:t>
            </a:r>
            <a:r>
              <a:rPr lang="gl-ES" dirty="0" err="1"/>
              <a:t>obtain</a:t>
            </a:r>
            <a:r>
              <a:rPr lang="gl-ES" dirty="0"/>
              <a:t> </a:t>
            </a:r>
            <a:r>
              <a:rPr lang="gl-ES" dirty="0" err="1"/>
              <a:t>the</a:t>
            </a:r>
            <a:r>
              <a:rPr lang="gl-ES" dirty="0"/>
              <a:t> </a:t>
            </a:r>
            <a:r>
              <a:rPr lang="gl-ES" dirty="0" err="1"/>
              <a:t>maximum</a:t>
            </a:r>
            <a:r>
              <a:rPr lang="gl-ES" dirty="0"/>
              <a:t> </a:t>
            </a:r>
            <a:r>
              <a:rPr lang="gl-ES" dirty="0" err="1"/>
              <a:t>information</a:t>
            </a:r>
            <a:r>
              <a:rPr lang="gl-ES" dirty="0"/>
              <a:t> </a:t>
            </a:r>
            <a:r>
              <a:rPr lang="gl-ES" dirty="0" err="1"/>
              <a:t>from</a:t>
            </a:r>
            <a:r>
              <a:rPr lang="gl-ES" dirty="0"/>
              <a:t> </a:t>
            </a:r>
            <a:r>
              <a:rPr lang="gl-ES" dirty="0" err="1"/>
              <a:t>the</a:t>
            </a:r>
            <a:r>
              <a:rPr lang="gl-ES" dirty="0"/>
              <a:t> </a:t>
            </a:r>
            <a:r>
              <a:rPr lang="en-GB" noProof="0" dirty="0"/>
              <a:t>exploration of the isospin dependence of nuclear observables </a:t>
            </a:r>
            <a:endParaRPr lang="gl-ES" dirty="0"/>
          </a:p>
        </p:txBody>
      </p:sp>
      <p:sp>
        <p:nvSpPr>
          <p:cNvPr id="4" name="Marcador de número de diapositiva 3">
            <a:extLst>
              <a:ext uri="{FF2B5EF4-FFF2-40B4-BE49-F238E27FC236}">
                <a16:creationId xmlns:a16="http://schemas.microsoft.com/office/drawing/2014/main" id="{1C0785F4-974A-BB4D-6F61-3FF3693CED12}"/>
              </a:ext>
            </a:extLst>
          </p:cNvPr>
          <p:cNvSpPr>
            <a:spLocks noGrp="1"/>
          </p:cNvSpPr>
          <p:nvPr>
            <p:ph type="sldNum" sz="quarter" idx="5"/>
          </p:nvPr>
        </p:nvSpPr>
        <p:spPr/>
        <p:txBody>
          <a:bodyPr/>
          <a:lstStyle/>
          <a:p>
            <a:pPr lvl="0"/>
            <a:fld id="{089AA4DE-4A8A-45E3-B110-DB9315BC6229}" type="slidenum">
              <a:rPr lang="es-ES" smtClean="0"/>
              <a:t>7</a:t>
            </a:fld>
            <a:endParaRPr lang="es-ES"/>
          </a:p>
        </p:txBody>
      </p:sp>
    </p:spTree>
    <p:extLst>
      <p:ext uri="{BB962C8B-B14F-4D97-AF65-F5344CB8AC3E}">
        <p14:creationId xmlns:p14="http://schemas.microsoft.com/office/powerpoint/2010/main" val="3246630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B4FE8-A2C1-8E5D-6D1E-541707A1650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EC64189-4D68-3630-7136-291BDBC7FA18}"/>
              </a:ext>
            </a:extLst>
          </p:cNvPr>
          <p:cNvSpPr>
            <a:spLocks noGrp="1" noRot="1" noChangeAspect="1"/>
          </p:cNvSpPr>
          <p:nvPr>
            <p:ph type="sldImg"/>
          </p:nvPr>
        </p:nvSpPr>
        <p:spPr>
          <a:xfrm>
            <a:off x="1371600" y="1143000"/>
            <a:ext cx="4114800" cy="3086100"/>
          </a:xfrm>
        </p:spPr>
      </p:sp>
      <p:sp>
        <p:nvSpPr>
          <p:cNvPr id="3" name="Marcador de notas 2">
            <a:extLst>
              <a:ext uri="{FF2B5EF4-FFF2-40B4-BE49-F238E27FC236}">
                <a16:creationId xmlns:a16="http://schemas.microsoft.com/office/drawing/2014/main" id="{03B8F62D-36D3-9B67-B0E0-CCD46B3E700A}"/>
              </a:ext>
            </a:extLst>
          </p:cNvPr>
          <p:cNvSpPr>
            <a:spLocks noGrp="1"/>
          </p:cNvSpPr>
          <p:nvPr>
            <p:ph type="body" idx="1"/>
          </p:nvPr>
        </p:nvSpPr>
        <p:spPr/>
        <p:txBody>
          <a:bodyPr/>
          <a:lstStyle/>
          <a:p>
            <a:pPr marL="0" indent="0">
              <a:buFontTx/>
              <a:buNone/>
            </a:pPr>
            <a:r>
              <a:rPr lang="en-GB" noProof="0" dirty="0"/>
              <a:t>At R3B at GSI/FAIR, light fragments cocktail beams selected in the Fragment Separator can collide with protons in a Hli target for a precise determination of the structure of the neutron rich isotopic chain of Carbon, Nitrogen,  and </a:t>
            </a:r>
            <a:r>
              <a:rPr lang="en-GB" noProof="0" dirty="0" err="1"/>
              <a:t>Oxigen</a:t>
            </a:r>
            <a:endParaRPr lang="en-GB" noProof="0" dirty="0"/>
          </a:p>
          <a:p>
            <a:pPr marL="0" indent="0">
              <a:buFontTx/>
              <a:buNone/>
            </a:pPr>
            <a:r>
              <a:rPr lang="en-GB" noProof="0" dirty="0"/>
              <a:t>resulting in the momentum distribution of the outcome particles, related to the structure of the exotic states. The PhD Thesis…</a:t>
            </a:r>
          </a:p>
        </p:txBody>
      </p:sp>
      <p:sp>
        <p:nvSpPr>
          <p:cNvPr id="4" name="Marcador de número de diapositiva 3">
            <a:extLst>
              <a:ext uri="{FF2B5EF4-FFF2-40B4-BE49-F238E27FC236}">
                <a16:creationId xmlns:a16="http://schemas.microsoft.com/office/drawing/2014/main" id="{D050E903-A149-EF84-3B68-5B0C9414C1E7}"/>
              </a:ext>
            </a:extLst>
          </p:cNvPr>
          <p:cNvSpPr>
            <a:spLocks noGrp="1"/>
          </p:cNvSpPr>
          <p:nvPr>
            <p:ph type="sldNum" sz="quarter" idx="5"/>
          </p:nvPr>
        </p:nvSpPr>
        <p:spPr/>
        <p:txBody>
          <a:bodyPr/>
          <a:lstStyle/>
          <a:p>
            <a:pPr lvl="0"/>
            <a:fld id="{089AA4DE-4A8A-45E3-B110-DB9315BC6229}" type="slidenum">
              <a:rPr lang="es-ES" smtClean="0"/>
              <a:t>8</a:t>
            </a:fld>
            <a:endParaRPr lang="es-ES"/>
          </a:p>
        </p:txBody>
      </p:sp>
    </p:spTree>
    <p:extLst>
      <p:ext uri="{BB962C8B-B14F-4D97-AF65-F5344CB8AC3E}">
        <p14:creationId xmlns:p14="http://schemas.microsoft.com/office/powerpoint/2010/main" val="1514517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2F7C5-5F49-2124-F295-2AE4A2686B2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A470BD2-E072-9262-C2A2-FCA97D19564A}"/>
              </a:ext>
            </a:extLst>
          </p:cNvPr>
          <p:cNvSpPr>
            <a:spLocks noGrp="1" noRot="1" noChangeAspect="1"/>
          </p:cNvSpPr>
          <p:nvPr>
            <p:ph type="sldImg"/>
          </p:nvPr>
        </p:nvSpPr>
        <p:spPr>
          <a:xfrm>
            <a:off x="1371600" y="1143000"/>
            <a:ext cx="4114800" cy="3086100"/>
          </a:xfrm>
        </p:spPr>
      </p:sp>
      <p:sp>
        <p:nvSpPr>
          <p:cNvPr id="3" name="Marcador de notas 2">
            <a:extLst>
              <a:ext uri="{FF2B5EF4-FFF2-40B4-BE49-F238E27FC236}">
                <a16:creationId xmlns:a16="http://schemas.microsoft.com/office/drawing/2014/main" id="{5E89E324-35E0-249F-7A7A-1DE6B977DBB0}"/>
              </a:ext>
            </a:extLst>
          </p:cNvPr>
          <p:cNvSpPr>
            <a:spLocks noGrp="1"/>
          </p:cNvSpPr>
          <p:nvPr>
            <p:ph type="body" idx="1"/>
          </p:nvPr>
        </p:nvSpPr>
        <p:spPr/>
        <p:txBody>
          <a:bodyPr/>
          <a:lstStyle/>
          <a:p>
            <a:r>
              <a:rPr lang="en-GB" noProof="0" dirty="0"/>
              <a:t> To study systems at lower energies, two different but complementary setups profits the excellence of the ACTIVE TARGET approach when dealing with exotic beams</a:t>
            </a:r>
          </a:p>
          <a:p>
            <a:r>
              <a:rPr lang="en-GB" noProof="0" dirty="0"/>
              <a:t>- at GANIL: the ACTAR –TPC, a complex active target without magnetic field but with ancillary detectors for detecting the outgoing particles</a:t>
            </a:r>
          </a:p>
          <a:p>
            <a:pPr marL="171450" indent="-171450">
              <a:buFontTx/>
              <a:buChar char="-"/>
            </a:pPr>
            <a:r>
              <a:rPr lang="en-GB" noProof="0" dirty="0"/>
              <a:t>At MSU: the ATTPC, where a solenoidal field expand the </a:t>
            </a:r>
            <a:r>
              <a:rPr lang="en-GB" noProof="0" dirty="0" err="1"/>
              <a:t>dinamic</a:t>
            </a:r>
            <a:r>
              <a:rPr lang="en-GB" noProof="0" dirty="0"/>
              <a:t> range of the detected particles</a:t>
            </a:r>
          </a:p>
          <a:p>
            <a:pPr marL="171450" indent="-171450">
              <a:buFontTx/>
              <a:buChar char="-"/>
            </a:pPr>
            <a:endParaRPr lang="en-GB" sz="1200" noProof="0" dirty="0">
              <a:latin typeface="Roboto" panose="02000000000000000000" pitchFamily="2" charset="0"/>
              <a:ea typeface="Roboto" panose="02000000000000000000" pitchFamily="2" charset="0"/>
              <a:cs typeface="Roboto" panose="02000000000000000000" pitchFamily="2" charset="0"/>
            </a:endParaRPr>
          </a:p>
          <a:p>
            <a:pPr marL="171450" indent="-171450">
              <a:buFontTx/>
              <a:buChar char="-"/>
            </a:pPr>
            <a:r>
              <a:rPr lang="en-GB" sz="1200" noProof="0" dirty="0">
                <a:latin typeface="Roboto" panose="02000000000000000000" pitchFamily="2" charset="0"/>
                <a:ea typeface="Roboto" panose="02000000000000000000" pitchFamily="2" charset="0"/>
                <a:cs typeface="Roboto" panose="02000000000000000000" pitchFamily="2" charset="0"/>
              </a:rPr>
              <a:t>Both detectors are employed for the analysis of Direct reactions (transfer, resonant elastic, etc) In different </a:t>
            </a:r>
            <a:r>
              <a:rPr lang="en-GB" sz="1200" noProof="0" dirty="0" err="1">
                <a:latin typeface="Roboto" panose="02000000000000000000" pitchFamily="2" charset="0"/>
                <a:ea typeface="Roboto" panose="02000000000000000000" pitchFamily="2" charset="0"/>
                <a:cs typeface="Roboto" panose="02000000000000000000" pitchFamily="2" charset="0"/>
              </a:rPr>
              <a:t>laboraties</a:t>
            </a:r>
            <a:r>
              <a:rPr lang="en-GB" sz="1200" noProof="0" dirty="0">
                <a:latin typeface="Roboto" panose="02000000000000000000" pitchFamily="2" charset="0"/>
                <a:ea typeface="Roboto" panose="02000000000000000000" pitchFamily="2" charset="0"/>
                <a:cs typeface="Roboto" panose="02000000000000000000" pitchFamily="2" charset="0"/>
              </a:rPr>
              <a:t>.</a:t>
            </a:r>
            <a:endParaRPr lang="en-GB" noProof="0" dirty="0"/>
          </a:p>
        </p:txBody>
      </p:sp>
      <p:sp>
        <p:nvSpPr>
          <p:cNvPr id="4" name="Marcador de número de diapositiva 3">
            <a:extLst>
              <a:ext uri="{FF2B5EF4-FFF2-40B4-BE49-F238E27FC236}">
                <a16:creationId xmlns:a16="http://schemas.microsoft.com/office/drawing/2014/main" id="{41DBA4F1-BC8F-3E34-60BC-0B42CD590C19}"/>
              </a:ext>
            </a:extLst>
          </p:cNvPr>
          <p:cNvSpPr>
            <a:spLocks noGrp="1"/>
          </p:cNvSpPr>
          <p:nvPr>
            <p:ph type="sldNum" sz="quarter" idx="5"/>
          </p:nvPr>
        </p:nvSpPr>
        <p:spPr/>
        <p:txBody>
          <a:bodyPr/>
          <a:lstStyle/>
          <a:p>
            <a:pPr lvl="0"/>
            <a:fld id="{089AA4DE-4A8A-45E3-B110-DB9315BC6229}" type="slidenum">
              <a:rPr lang="es-ES" smtClean="0"/>
              <a:t>9</a:t>
            </a:fld>
            <a:endParaRPr lang="es-ES"/>
          </a:p>
        </p:txBody>
      </p:sp>
    </p:spTree>
    <p:extLst>
      <p:ext uri="{BB962C8B-B14F-4D97-AF65-F5344CB8AC3E}">
        <p14:creationId xmlns:p14="http://schemas.microsoft.com/office/powerpoint/2010/main" val="3605076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de título">
    <p:spTree>
      <p:nvGrpSpPr>
        <p:cNvPr id="1" name=""/>
        <p:cNvGrpSpPr/>
        <p:nvPr/>
      </p:nvGrpSpPr>
      <p:grpSpPr>
        <a:xfrm>
          <a:off x="0" y="0"/>
          <a:ext cx="0" cy="0"/>
          <a:chOff x="0" y="0"/>
          <a:chExt cx="0" cy="0"/>
        </a:xfrm>
      </p:grpSpPr>
      <p:sp>
        <p:nvSpPr>
          <p:cNvPr id="2" name="Subtítulo 2">
            <a:extLst>
              <a:ext uri="{FF2B5EF4-FFF2-40B4-BE49-F238E27FC236}">
                <a16:creationId xmlns:a16="http://schemas.microsoft.com/office/drawing/2014/main" id="{30F2CAC1-7674-7B7E-614D-8FEE809FF7AB}"/>
              </a:ext>
            </a:extLst>
          </p:cNvPr>
          <p:cNvSpPr txBox="1">
            <a:spLocks noGrp="1"/>
          </p:cNvSpPr>
          <p:nvPr>
            <p:ph type="subTitle" idx="4294967295"/>
          </p:nvPr>
        </p:nvSpPr>
        <p:spPr>
          <a:xfrm>
            <a:off x="628650" y="2432825"/>
            <a:ext cx="7886700" cy="1655758"/>
          </a:xfrm>
        </p:spPr>
        <p:txBody>
          <a:bodyPr/>
          <a:lstStyle>
            <a:lvl1pPr>
              <a:defRPr sz="2400"/>
            </a:lvl1pPr>
          </a:lstStyle>
          <a:p>
            <a:pPr lvl="0"/>
            <a:r>
              <a:rPr lang="es-ES" dirty="0"/>
              <a:t>Haga clic para modificar el estilo de subtítulo del patrón</a:t>
            </a:r>
          </a:p>
        </p:txBody>
      </p:sp>
      <p:sp>
        <p:nvSpPr>
          <p:cNvPr id="3" name="Título 8">
            <a:extLst>
              <a:ext uri="{FF2B5EF4-FFF2-40B4-BE49-F238E27FC236}">
                <a16:creationId xmlns:a16="http://schemas.microsoft.com/office/drawing/2014/main" id="{2361601C-6127-0375-BE4D-B83B306848C8}"/>
              </a:ext>
            </a:extLst>
          </p:cNvPr>
          <p:cNvSpPr txBox="1">
            <a:spLocks noGrp="1"/>
          </p:cNvSpPr>
          <p:nvPr>
            <p:ph type="title"/>
          </p:nvPr>
        </p:nvSpPr>
        <p:spPr/>
        <p:txBody>
          <a:bodyPr>
            <a:noAutofit/>
          </a:bodyPr>
          <a:lstStyle>
            <a:lvl1pPr>
              <a:defRPr sz="2800"/>
            </a:lvl1pPr>
          </a:lstStyle>
          <a:p>
            <a:pPr lvl="0"/>
            <a:r>
              <a:rPr lang="es-ES" dirty="0"/>
              <a:t>Haga clic para modificar el estilo de título del patrón</a:t>
            </a:r>
          </a:p>
        </p:txBody>
      </p:sp>
    </p:spTree>
    <p:extLst>
      <p:ext uri="{BB962C8B-B14F-4D97-AF65-F5344CB8AC3E}">
        <p14:creationId xmlns:p14="http://schemas.microsoft.com/office/powerpoint/2010/main" val="143756715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66D0E8-8285-563F-27E5-AECEB9577C94}"/>
              </a:ext>
            </a:extLst>
          </p:cNvPr>
          <p:cNvSpPr txBox="1">
            <a:spLocks noGrp="1"/>
          </p:cNvSpPr>
          <p:nvPr>
            <p:ph type="title"/>
          </p:nvPr>
        </p:nvSpPr>
        <p:spPr/>
        <p:txBody>
          <a:bodyPr/>
          <a:lstStyle>
            <a:lvl1pPr>
              <a:defRPr sz="28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2A74F222-4E0E-10A8-5EE4-2181E04F6B09}"/>
              </a:ext>
            </a:extLst>
          </p:cNvPr>
          <p:cNvSpPr txBox="1">
            <a:spLocks noGrp="1"/>
          </p:cNvSpPr>
          <p:nvPr>
            <p:ph idx="1"/>
          </p:nvPr>
        </p:nvSpPr>
        <p:spPr>
          <a:xfrm>
            <a:off x="628650" y="2396953"/>
            <a:ext cx="7886700" cy="2449366"/>
          </a:xfrm>
        </p:spPr>
        <p:txBody>
          <a:bodyPr/>
          <a:lstStyle>
            <a:lvl1pPr>
              <a:defRPr sz="2400"/>
            </a:lvl1pPr>
            <a:lvl2pPr marR="0" lvl="1" fontAlgn="auto">
              <a:spcAft>
                <a:spcPts val="0"/>
              </a:spcAft>
              <a:buSzPct val="100000"/>
              <a:buFont typeface="Arial" pitchFamily="34"/>
              <a:tabLst/>
              <a:defRPr lang="es-ES" sz="2000" b="0" i="0" u="none" strike="noStrike" cap="none" spc="0" baseline="0">
                <a:solidFill>
                  <a:srgbClr val="000000"/>
                </a:solidFill>
                <a:uFillTx/>
                <a:latin typeface="Raleway"/>
              </a:defRPr>
            </a:lvl2pPr>
            <a:lvl3pPr marR="0" lvl="2" fontAlgn="auto">
              <a:spcAft>
                <a:spcPts val="0"/>
              </a:spcAft>
              <a:buSzPct val="100000"/>
              <a:buFont typeface="Arial" pitchFamily="34"/>
              <a:tabLst/>
              <a:defRPr lang="es-ES" sz="1800" b="0" i="0" u="none" strike="noStrike" cap="none" spc="0" baseline="0">
                <a:solidFill>
                  <a:srgbClr val="000000"/>
                </a:solidFill>
                <a:uFillTx/>
                <a:latin typeface="Raleway"/>
              </a:defRPr>
            </a:lvl3pPr>
            <a:lvl4pPr marR="0" lvl="3" fontAlgn="auto">
              <a:spcAft>
                <a:spcPts val="0"/>
              </a:spcAft>
              <a:buSzPct val="100000"/>
              <a:buFont typeface="Arial" pitchFamily="34"/>
              <a:tabLst/>
              <a:defRPr lang="es-ES" sz="1600" b="0" i="0" u="none" strike="noStrike" cap="none" spc="0" baseline="0">
                <a:solidFill>
                  <a:srgbClr val="000000"/>
                </a:solidFill>
                <a:uFillTx/>
                <a:latin typeface="Raleway"/>
              </a:defRPr>
            </a:lvl4pPr>
            <a:lvl5pPr marR="0" lvl="4" fontAlgn="auto">
              <a:spcAft>
                <a:spcPts val="0"/>
              </a:spcAft>
              <a:buSzPct val="100000"/>
              <a:buFont typeface="Arial" pitchFamily="34"/>
              <a:tabLst/>
              <a:defRPr lang="es-ES" sz="1600" b="0" i="0" u="none" strike="noStrike" cap="none" spc="0" baseline="0">
                <a:solidFill>
                  <a:srgbClr val="000000"/>
                </a:solidFill>
                <a:uFillTx/>
                <a:latin typeface="Raleway"/>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98357321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8AE023-6BA6-A090-839B-21F227058AF3}"/>
              </a:ext>
            </a:extLst>
          </p:cNvPr>
          <p:cNvSpPr txBox="1">
            <a:spLocks noGrp="1"/>
          </p:cNvSpPr>
          <p:nvPr>
            <p:ph type="title"/>
          </p:nvPr>
        </p:nvSpPr>
        <p:spPr>
          <a:xfrm>
            <a:off x="623885" y="1476143"/>
            <a:ext cx="7886700" cy="858895"/>
          </a:xfrm>
        </p:spPr>
        <p:txBody>
          <a:bodyPr anchor="b"/>
          <a:lstStyle>
            <a:lvl1pPr>
              <a:defRPr sz="28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FE0866D-75AD-6F1B-3400-FF4D3A759590}"/>
              </a:ext>
            </a:extLst>
          </p:cNvPr>
          <p:cNvSpPr txBox="1">
            <a:spLocks noGrp="1"/>
          </p:cNvSpPr>
          <p:nvPr>
            <p:ph type="body" idx="1"/>
          </p:nvPr>
        </p:nvSpPr>
        <p:spPr>
          <a:xfrm>
            <a:off x="623885" y="2335039"/>
            <a:ext cx="7886700" cy="3754608"/>
          </a:xfrm>
        </p:spPr>
        <p:txBody>
          <a:bodyPr/>
          <a:lstStyle>
            <a:lvl1pPr>
              <a:defRPr sz="2400"/>
            </a:lvl1pPr>
          </a:lstStyle>
          <a:p>
            <a:pPr lvl="0"/>
            <a:r>
              <a:rPr lang="es-ES"/>
              <a:t>Haga clic para modificar los estilos de texto del patrón</a:t>
            </a:r>
          </a:p>
        </p:txBody>
      </p:sp>
    </p:spTree>
    <p:extLst>
      <p:ext uri="{BB962C8B-B14F-4D97-AF65-F5344CB8AC3E}">
        <p14:creationId xmlns:p14="http://schemas.microsoft.com/office/powerpoint/2010/main" val="1935273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1EA0A2-530A-684B-225A-5755D535216F}"/>
              </a:ext>
            </a:extLst>
          </p:cNvPr>
          <p:cNvSpPr txBox="1">
            <a:spLocks noGrp="1"/>
          </p:cNvSpPr>
          <p:nvPr>
            <p:ph type="title"/>
          </p:nvPr>
        </p:nvSpPr>
        <p:spPr/>
        <p:txBody>
          <a:bodyPr/>
          <a:lstStyle>
            <a:lvl1pPr>
              <a:defRPr sz="2800"/>
            </a:lvl1pPr>
          </a:lstStyle>
          <a:p>
            <a:pPr lvl="0"/>
            <a:r>
              <a:rPr lang="es-ES" dirty="0"/>
              <a:t>Haga clic para modificar el estilo de título del patrón</a:t>
            </a:r>
          </a:p>
        </p:txBody>
      </p:sp>
      <p:sp>
        <p:nvSpPr>
          <p:cNvPr id="3" name="Marcador de contenido 2">
            <a:extLst>
              <a:ext uri="{FF2B5EF4-FFF2-40B4-BE49-F238E27FC236}">
                <a16:creationId xmlns:a16="http://schemas.microsoft.com/office/drawing/2014/main" id="{BE77456E-CF6C-06DB-2D7E-0DFB7505442B}"/>
              </a:ext>
            </a:extLst>
          </p:cNvPr>
          <p:cNvSpPr txBox="1">
            <a:spLocks noGrp="1"/>
          </p:cNvSpPr>
          <p:nvPr>
            <p:ph idx="1"/>
          </p:nvPr>
        </p:nvSpPr>
        <p:spPr>
          <a:xfrm>
            <a:off x="628650" y="2396953"/>
            <a:ext cx="3867153" cy="3780010"/>
          </a:xfrm>
        </p:spPr>
        <p:txBody>
          <a:bodyPr/>
          <a:lstStyle>
            <a:lvl1pPr>
              <a:defRPr sz="2400"/>
            </a:lvl1pPr>
            <a:lvl2pPr marR="0" lvl="1" fontAlgn="auto">
              <a:spcAft>
                <a:spcPts val="0"/>
              </a:spcAft>
              <a:buSzPct val="100000"/>
              <a:buFont typeface="Arial" pitchFamily="34"/>
              <a:tabLst/>
              <a:defRPr lang="es-ES" sz="2000" b="0" i="0" u="none" strike="noStrike" cap="none" spc="0" baseline="0">
                <a:solidFill>
                  <a:srgbClr val="000000"/>
                </a:solidFill>
                <a:uFillTx/>
                <a:latin typeface="Raleway"/>
              </a:defRPr>
            </a:lvl2pPr>
            <a:lvl3pPr marR="0" lvl="2" fontAlgn="auto">
              <a:spcAft>
                <a:spcPts val="0"/>
              </a:spcAft>
              <a:buSzPct val="100000"/>
              <a:buFont typeface="Arial" pitchFamily="34"/>
              <a:tabLst/>
              <a:defRPr lang="es-ES" sz="1800" b="0" i="0" u="none" strike="noStrike" cap="none" spc="0" baseline="0">
                <a:solidFill>
                  <a:srgbClr val="000000"/>
                </a:solidFill>
                <a:uFillTx/>
                <a:latin typeface="Raleway"/>
              </a:defRPr>
            </a:lvl3pPr>
            <a:lvl4pPr marR="0" lvl="3" fontAlgn="auto">
              <a:spcAft>
                <a:spcPts val="0"/>
              </a:spcAft>
              <a:buSzPct val="100000"/>
              <a:buFont typeface="Arial" pitchFamily="34"/>
              <a:tabLst/>
              <a:defRPr lang="es-ES" sz="1600" b="0" i="0" u="none" strike="noStrike" cap="none" spc="0" baseline="0">
                <a:solidFill>
                  <a:srgbClr val="000000"/>
                </a:solidFill>
                <a:uFillTx/>
                <a:latin typeface="Raleway"/>
              </a:defRPr>
            </a:lvl4pPr>
            <a:lvl5pPr marR="0" lvl="4" fontAlgn="auto">
              <a:spcAft>
                <a:spcPts val="0"/>
              </a:spcAft>
              <a:buSzPct val="100000"/>
              <a:buFont typeface="Arial" pitchFamily="34"/>
              <a:tabLst/>
              <a:defRPr lang="es-ES" sz="1600" b="0" i="0" u="none" strike="noStrike" cap="none" spc="0" baseline="0">
                <a:solidFill>
                  <a:srgbClr val="000000"/>
                </a:solidFill>
                <a:uFillTx/>
                <a:latin typeface="Raleway"/>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5A834C92-11E8-1D21-CCAF-CABA88656665}"/>
              </a:ext>
            </a:extLst>
          </p:cNvPr>
          <p:cNvSpPr txBox="1">
            <a:spLocks noGrp="1"/>
          </p:cNvSpPr>
          <p:nvPr>
            <p:ph idx="2"/>
          </p:nvPr>
        </p:nvSpPr>
        <p:spPr>
          <a:xfrm>
            <a:off x="4648196" y="2396953"/>
            <a:ext cx="3867153" cy="3780010"/>
          </a:xfrm>
        </p:spPr>
        <p:txBody>
          <a:bodyPr/>
          <a:lstStyle>
            <a:lvl1pPr>
              <a:defRPr sz="2400"/>
            </a:lvl1pPr>
            <a:lvl2pPr marR="0" lvl="1" fontAlgn="auto">
              <a:spcAft>
                <a:spcPts val="0"/>
              </a:spcAft>
              <a:buSzPct val="100000"/>
              <a:buFont typeface="Arial" pitchFamily="34"/>
              <a:tabLst/>
              <a:defRPr lang="es-ES" sz="2000" b="0" i="0" u="none" strike="noStrike" cap="none" spc="0" baseline="0">
                <a:solidFill>
                  <a:srgbClr val="000000"/>
                </a:solidFill>
                <a:uFillTx/>
                <a:latin typeface="Raleway"/>
              </a:defRPr>
            </a:lvl2pPr>
            <a:lvl3pPr marR="0" lvl="2" fontAlgn="auto">
              <a:spcAft>
                <a:spcPts val="0"/>
              </a:spcAft>
              <a:buSzPct val="100000"/>
              <a:buFont typeface="Arial" pitchFamily="34"/>
              <a:tabLst/>
              <a:defRPr lang="es-ES" sz="1800" b="0" i="0" u="none" strike="noStrike" cap="none" spc="0" baseline="0">
                <a:solidFill>
                  <a:srgbClr val="000000"/>
                </a:solidFill>
                <a:uFillTx/>
                <a:latin typeface="Raleway"/>
              </a:defRPr>
            </a:lvl3pPr>
            <a:lvl4pPr marR="0" lvl="3" fontAlgn="auto">
              <a:spcAft>
                <a:spcPts val="0"/>
              </a:spcAft>
              <a:buSzPct val="100000"/>
              <a:buFont typeface="Arial" pitchFamily="34"/>
              <a:tabLst/>
              <a:defRPr lang="es-ES" sz="1600" b="0" i="0" u="none" strike="noStrike" cap="none" spc="0" baseline="0">
                <a:solidFill>
                  <a:srgbClr val="000000"/>
                </a:solidFill>
                <a:uFillTx/>
                <a:latin typeface="Raleway"/>
              </a:defRPr>
            </a:lvl4pPr>
            <a:lvl5pPr marR="0" lvl="4" fontAlgn="auto">
              <a:spcAft>
                <a:spcPts val="0"/>
              </a:spcAft>
              <a:buSzPct val="100000"/>
              <a:buFont typeface="Arial" pitchFamily="34"/>
              <a:tabLst/>
              <a:defRPr lang="es-ES" sz="1600" b="0" i="0" u="none" strike="noStrike" cap="none" spc="0" baseline="0">
                <a:solidFill>
                  <a:srgbClr val="000000"/>
                </a:solidFill>
                <a:uFillTx/>
                <a:latin typeface="Raleway"/>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79344693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apositiva fin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A5E88A-4F98-1D75-8D7B-523D965996B3}"/>
              </a:ext>
            </a:extLst>
          </p:cNvPr>
          <p:cNvSpPr txBox="1">
            <a:spLocks noGrp="1"/>
          </p:cNvSpPr>
          <p:nvPr>
            <p:ph type="title"/>
          </p:nvPr>
        </p:nvSpPr>
        <p:spPr/>
        <p:txBody>
          <a:bodyPr anchorCtr="1"/>
          <a:lstStyle>
            <a:lvl1pPr algn="ctr">
              <a:defRPr sz="3200"/>
            </a:lvl1pPr>
          </a:lstStyle>
          <a:p>
            <a:pPr lvl="0"/>
            <a:r>
              <a:rPr lang="es-ES"/>
              <a:t>¡Gracias!</a:t>
            </a:r>
          </a:p>
        </p:txBody>
      </p:sp>
      <p:pic>
        <p:nvPicPr>
          <p:cNvPr id="8" name="Gráfico 8">
            <a:extLst>
              <a:ext uri="{FF2B5EF4-FFF2-40B4-BE49-F238E27FC236}">
                <a16:creationId xmlns:a16="http://schemas.microsoft.com/office/drawing/2014/main" id="{5EC57BA9-E3C5-2731-F1A2-E1FDF2640A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941856" y="6217252"/>
            <a:ext cx="720272" cy="237387"/>
          </a:xfrm>
          <a:prstGeom prst="rect">
            <a:avLst/>
          </a:prstGeom>
          <a:noFill/>
          <a:ln cap="flat">
            <a:noFill/>
          </a:ln>
        </p:spPr>
      </p:pic>
      <p:pic>
        <p:nvPicPr>
          <p:cNvPr id="9" name="Imagen 12" descr="Texto&#10;&#10;Descripción generada automáticamente">
            <a:extLst>
              <a:ext uri="{FF2B5EF4-FFF2-40B4-BE49-F238E27FC236}">
                <a16:creationId xmlns:a16="http://schemas.microsoft.com/office/drawing/2014/main" id="{FE538193-3652-22FC-2943-58E7783D8705}"/>
              </a:ext>
            </a:extLst>
          </p:cNvPr>
          <p:cNvPicPr>
            <a:picLocks noChangeAspect="1"/>
          </p:cNvPicPr>
          <p:nvPr userDrawn="1"/>
        </p:nvPicPr>
        <p:blipFill>
          <a:blip r:embed="rId4"/>
          <a:srcRect/>
          <a:stretch>
            <a:fillRect/>
          </a:stretch>
        </p:blipFill>
        <p:spPr>
          <a:xfrm>
            <a:off x="5954773" y="6224919"/>
            <a:ext cx="1030702" cy="222052"/>
          </a:xfrm>
          <a:prstGeom prst="rect">
            <a:avLst/>
          </a:prstGeom>
          <a:noFill/>
          <a:ln cap="flat">
            <a:noFill/>
          </a:ln>
        </p:spPr>
      </p:pic>
      <p:pic>
        <p:nvPicPr>
          <p:cNvPr id="10" name="Imagen 13" descr="Logotipo&#10;&#10;Descripción generada automáticamente">
            <a:extLst>
              <a:ext uri="{FF2B5EF4-FFF2-40B4-BE49-F238E27FC236}">
                <a16:creationId xmlns:a16="http://schemas.microsoft.com/office/drawing/2014/main" id="{3C2B1BA8-8E6D-87D3-1CC2-A44DAB10B940}"/>
              </a:ext>
            </a:extLst>
          </p:cNvPr>
          <p:cNvPicPr>
            <a:picLocks noChangeAspect="1"/>
          </p:cNvPicPr>
          <p:nvPr userDrawn="1"/>
        </p:nvPicPr>
        <p:blipFill>
          <a:blip r:embed="rId5"/>
          <a:srcRect/>
          <a:stretch>
            <a:fillRect/>
          </a:stretch>
        </p:blipFill>
        <p:spPr>
          <a:xfrm>
            <a:off x="7278121" y="6192280"/>
            <a:ext cx="1156231" cy="243705"/>
          </a:xfrm>
          <a:prstGeom prst="rect">
            <a:avLst/>
          </a:prstGeom>
          <a:noFill/>
          <a:ln cap="flat">
            <a:noFill/>
          </a:ln>
        </p:spPr>
      </p:pic>
      <p:pic>
        <p:nvPicPr>
          <p:cNvPr id="11" name="Imagen 15" descr="Imagen que contiene Texto&#10;&#10;Descripción generada automáticamente">
            <a:extLst>
              <a:ext uri="{FF2B5EF4-FFF2-40B4-BE49-F238E27FC236}">
                <a16:creationId xmlns:a16="http://schemas.microsoft.com/office/drawing/2014/main" id="{10486BD9-D380-E99F-82AA-62AC99F2155D}"/>
              </a:ext>
            </a:extLst>
          </p:cNvPr>
          <p:cNvPicPr>
            <a:picLocks noChangeAspect="1"/>
          </p:cNvPicPr>
          <p:nvPr userDrawn="1"/>
        </p:nvPicPr>
        <p:blipFill>
          <a:blip r:embed="rId6"/>
          <a:srcRect/>
          <a:stretch>
            <a:fillRect/>
          </a:stretch>
        </p:blipFill>
        <p:spPr>
          <a:xfrm>
            <a:off x="1421562" y="6165204"/>
            <a:ext cx="1263645" cy="307787"/>
          </a:xfrm>
          <a:prstGeom prst="rect">
            <a:avLst/>
          </a:prstGeom>
          <a:noFill/>
          <a:ln cap="flat">
            <a:noFill/>
          </a:ln>
        </p:spPr>
      </p:pic>
      <p:pic>
        <p:nvPicPr>
          <p:cNvPr id="12" name="Imagen 16" descr="Texto&#10;&#10;Descripción generada automáticamente">
            <a:extLst>
              <a:ext uri="{FF2B5EF4-FFF2-40B4-BE49-F238E27FC236}">
                <a16:creationId xmlns:a16="http://schemas.microsoft.com/office/drawing/2014/main" id="{5229AE38-63DC-D8A3-6046-2B3CF154EE48}"/>
              </a:ext>
            </a:extLst>
          </p:cNvPr>
          <p:cNvPicPr>
            <a:picLocks noChangeAspect="1"/>
          </p:cNvPicPr>
          <p:nvPr userDrawn="1"/>
        </p:nvPicPr>
        <p:blipFill>
          <a:blip r:embed="rId7"/>
          <a:srcRect/>
          <a:stretch>
            <a:fillRect/>
          </a:stretch>
        </p:blipFill>
        <p:spPr>
          <a:xfrm>
            <a:off x="3827833" y="6227813"/>
            <a:ext cx="821368" cy="234680"/>
          </a:xfrm>
          <a:prstGeom prst="rect">
            <a:avLst/>
          </a:prstGeom>
          <a:noFill/>
          <a:ln cap="flat">
            <a:noFill/>
          </a:ln>
        </p:spPr>
      </p:pic>
      <p:pic>
        <p:nvPicPr>
          <p:cNvPr id="13" name="Picture 3" descr="Logotipo&#10;&#10;Descripción generada automáticamente">
            <a:extLst>
              <a:ext uri="{FF2B5EF4-FFF2-40B4-BE49-F238E27FC236}">
                <a16:creationId xmlns:a16="http://schemas.microsoft.com/office/drawing/2014/main" id="{7419F641-8799-156A-3799-363236015172}"/>
              </a:ext>
            </a:extLst>
          </p:cNvPr>
          <p:cNvPicPr>
            <a:picLocks noChangeAspect="1"/>
          </p:cNvPicPr>
          <p:nvPr userDrawn="1"/>
        </p:nvPicPr>
        <p:blipFill>
          <a:blip r:embed="rId8"/>
          <a:srcRect/>
          <a:stretch>
            <a:fillRect/>
          </a:stretch>
        </p:blipFill>
        <p:spPr>
          <a:xfrm>
            <a:off x="664860" y="6165204"/>
            <a:ext cx="460327" cy="297856"/>
          </a:xfrm>
          <a:prstGeom prst="rect">
            <a:avLst/>
          </a:prstGeom>
          <a:noFill/>
          <a:ln cap="flat">
            <a:noFill/>
          </a:ln>
        </p:spPr>
      </p:pic>
      <p:pic>
        <p:nvPicPr>
          <p:cNvPr id="14" name="Imagen 13" descr="Imagen que contiene Forma&#10;&#10;Descripción generada automáticamente">
            <a:extLst>
              <a:ext uri="{FF2B5EF4-FFF2-40B4-BE49-F238E27FC236}">
                <a16:creationId xmlns:a16="http://schemas.microsoft.com/office/drawing/2014/main" id="{B46FB325-5039-943F-5078-73D57F82F193}"/>
              </a:ext>
            </a:extLst>
          </p:cNvPr>
          <p:cNvPicPr>
            <a:picLocks noChangeAspect="1"/>
          </p:cNvPicPr>
          <p:nvPr userDrawn="1"/>
        </p:nvPicPr>
        <p:blipFill>
          <a:blip r:embed="rId9"/>
          <a:stretch>
            <a:fillRect/>
          </a:stretch>
        </p:blipFill>
        <p:spPr>
          <a:xfrm>
            <a:off x="2944797" y="6165204"/>
            <a:ext cx="595274" cy="310822"/>
          </a:xfrm>
          <a:prstGeom prst="rect">
            <a:avLst/>
          </a:prstGeom>
          <a:noFill/>
          <a:ln cap="flat">
            <a:noFill/>
          </a:ln>
        </p:spPr>
      </p:pic>
    </p:spTree>
    <p:extLst>
      <p:ext uri="{BB962C8B-B14F-4D97-AF65-F5344CB8AC3E}">
        <p14:creationId xmlns:p14="http://schemas.microsoft.com/office/powerpoint/2010/main" val="3426215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B4D689E-3C08-07BC-6AED-EC254C327FE3}"/>
              </a:ext>
            </a:extLst>
          </p:cNvPr>
          <p:cNvSpPr txBox="1">
            <a:spLocks noGrp="1"/>
          </p:cNvSpPr>
          <p:nvPr>
            <p:ph type="title"/>
          </p:nvPr>
        </p:nvSpPr>
        <p:spPr>
          <a:xfrm>
            <a:off x="628650" y="1413159"/>
            <a:ext cx="7886700" cy="983784"/>
          </a:xfrm>
          <a:prstGeom prst="rect">
            <a:avLst/>
          </a:prstGeom>
          <a:noFill/>
          <a:ln>
            <a:noFill/>
          </a:ln>
        </p:spPr>
        <p:txBody>
          <a:bodyPr vert="horz" wrap="square" lIns="91440" tIns="45720" rIns="91440" bIns="45720" anchor="ctr" anchorCtr="0" compatLnSpc="1">
            <a:normAutofit/>
          </a:bodyPr>
          <a:lstStyle/>
          <a:p>
            <a:pPr lvl="0"/>
            <a:r>
              <a:rPr lang="es-ES" dirty="0"/>
              <a:t>Título presentación</a:t>
            </a:r>
          </a:p>
        </p:txBody>
      </p:sp>
      <p:sp>
        <p:nvSpPr>
          <p:cNvPr id="3" name="Marcador de texto 2">
            <a:extLst>
              <a:ext uri="{FF2B5EF4-FFF2-40B4-BE49-F238E27FC236}">
                <a16:creationId xmlns:a16="http://schemas.microsoft.com/office/drawing/2014/main" id="{FD9DEC89-9C2D-F010-FDB5-42050BE5884C}"/>
              </a:ext>
            </a:extLst>
          </p:cNvPr>
          <p:cNvSpPr txBox="1">
            <a:spLocks noGrp="1"/>
          </p:cNvSpPr>
          <p:nvPr>
            <p:ph type="body" idx="1"/>
          </p:nvPr>
        </p:nvSpPr>
        <p:spPr>
          <a:xfrm>
            <a:off x="628650" y="2396953"/>
            <a:ext cx="7886700" cy="1784351"/>
          </a:xfrm>
          <a:prstGeom prst="rect">
            <a:avLst/>
          </a:prstGeom>
          <a:noFill/>
          <a:ln>
            <a:noFill/>
          </a:ln>
        </p:spPr>
        <p:txBody>
          <a:bodyPr vert="horz" wrap="square" lIns="91440" tIns="45720" rIns="91440" bIns="45720" anchor="t" anchorCtr="0" compatLnSpc="1">
            <a:normAutofit/>
          </a:bodyPr>
          <a:lstStyle/>
          <a:p>
            <a:pPr lvl="0"/>
            <a:r>
              <a:rPr lang="es-ES"/>
              <a:t>Subtítulo presentación</a:t>
            </a:r>
          </a:p>
        </p:txBody>
      </p:sp>
      <p:pic>
        <p:nvPicPr>
          <p:cNvPr id="6" name="Imagen 5">
            <a:extLst>
              <a:ext uri="{FF2B5EF4-FFF2-40B4-BE49-F238E27FC236}">
                <a16:creationId xmlns:a16="http://schemas.microsoft.com/office/drawing/2014/main" id="{3B206B3E-1873-E3AF-3F2E-0DE57DDD53CD}"/>
              </a:ext>
            </a:extLst>
          </p:cNvPr>
          <p:cNvPicPr>
            <a:picLocks noChangeAspect="1"/>
          </p:cNvPicPr>
          <p:nvPr userDrawn="1"/>
        </p:nvPicPr>
        <p:blipFill>
          <a:blip r:embed="rId8"/>
          <a:stretch>
            <a:fillRect/>
          </a:stretch>
        </p:blipFill>
        <p:spPr>
          <a:xfrm>
            <a:off x="628650" y="225689"/>
            <a:ext cx="6011120" cy="545195"/>
          </a:xfrm>
          <a:prstGeom prst="rect">
            <a:avLst/>
          </a:prstGeom>
          <a:noFill/>
          <a:ln cap="flat">
            <a:noFill/>
          </a:ln>
        </p:spPr>
      </p:pic>
      <p:pic>
        <p:nvPicPr>
          <p:cNvPr id="5" name="Imagen 4">
            <a:extLst>
              <a:ext uri="{FF2B5EF4-FFF2-40B4-BE49-F238E27FC236}">
                <a16:creationId xmlns:a16="http://schemas.microsoft.com/office/drawing/2014/main" id="{9D6ADC58-4BB5-1674-5EA8-C9CCA752D8D6}"/>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14325" y="6276225"/>
            <a:ext cx="8515350" cy="49495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marL="0" marR="0" lvl="0" indent="0" algn="l" defTabSz="914400" rtl="0" fontAlgn="auto" hangingPunct="1">
        <a:lnSpc>
          <a:spcPct val="90000"/>
        </a:lnSpc>
        <a:spcBef>
          <a:spcPts val="0"/>
        </a:spcBef>
        <a:spcAft>
          <a:spcPts val="0"/>
        </a:spcAft>
        <a:buNone/>
        <a:tabLst/>
        <a:defRPr lang="es-ES" sz="4000" b="1" i="0" u="none" strike="noStrike" kern="1200" cap="none" spc="0" baseline="0">
          <a:solidFill>
            <a:srgbClr val="002060"/>
          </a:solidFill>
          <a:uFillTx/>
          <a:latin typeface="Roobert" panose="00000500000000000000" pitchFamily="2" charset="0"/>
        </a:defRPr>
      </a:lvl1pPr>
    </p:titleStyle>
    <p:bodyStyle>
      <a:lvl1pPr marL="0" marR="0" lvl="0" indent="0" algn="l" defTabSz="914400" rtl="0" fontAlgn="auto" hangingPunct="1">
        <a:lnSpc>
          <a:spcPct val="90000"/>
        </a:lnSpc>
        <a:spcBef>
          <a:spcPts val="1000"/>
        </a:spcBef>
        <a:spcAft>
          <a:spcPts val="0"/>
        </a:spcAft>
        <a:buNone/>
        <a:tabLst/>
        <a:defRPr lang="es-ES" sz="2800" b="0" i="0" u="none" strike="noStrike" kern="1200" cap="none" spc="0" baseline="0">
          <a:solidFill>
            <a:srgbClr val="000000"/>
          </a:solidFill>
          <a:uFillTx/>
          <a:latin typeface="Roobert" panose="000005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3.emf"/><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image" Target="../media/image38.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emf"/></Relationships>
</file>

<file path=ppt/slides/_rels/slide1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40.png"/><Relationship Id="rId4" Type="http://schemas.openxmlformats.org/officeDocument/2006/relationships/image" Target="../media/image39.tiff"/></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3.tiff"/><Relationship Id="rId4" Type="http://schemas.openxmlformats.org/officeDocument/2006/relationships/image" Target="../media/image42.tiff"/></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tif"/><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6.pn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8.sv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4.png"/><Relationship Id="rId7" Type="http://schemas.openxmlformats.org/officeDocument/2006/relationships/image" Target="../media/image18.svg"/><Relationship Id="rId12"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8.png"/><Relationship Id="rId5" Type="http://schemas.openxmlformats.org/officeDocument/2006/relationships/image" Target="../media/image16.png"/><Relationship Id="rId10" Type="http://schemas.openxmlformats.org/officeDocument/2006/relationships/image" Target="../media/image27.png"/><Relationship Id="rId4" Type="http://schemas.openxmlformats.org/officeDocument/2006/relationships/image" Target="../media/image15.pn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33.tiff"/><Relationship Id="rId5" Type="http://schemas.openxmlformats.org/officeDocument/2006/relationships/image" Target="../media/image16.png"/><Relationship Id="rId10" Type="http://schemas.openxmlformats.org/officeDocument/2006/relationships/image" Target="../media/image32.tiff"/><Relationship Id="rId4" Type="http://schemas.openxmlformats.org/officeDocument/2006/relationships/image" Target="../media/image15.png"/><Relationship Id="rId9"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name="Slide1">
    <p:bg>
      <p:bgPr>
        <a:solidFill>
          <a:srgbClr val="FFFFFF"/>
        </a:solidFill>
        <a:effectLst/>
      </p:bgPr>
    </p:bg>
    <p:spTree>
      <p:nvGrpSpPr>
        <p:cNvPr id="1" name=""/>
        <p:cNvGrpSpPr/>
        <p:nvPr/>
      </p:nvGrpSpPr>
      <p:grpSpPr>
        <a:xfrm>
          <a:off x="0" y="0"/>
          <a:ext cx="0" cy="0"/>
          <a:chOff x="0" y="0"/>
          <a:chExt cx="0" cy="0"/>
        </a:xfrm>
      </p:grpSpPr>
      <p:sp>
        <p:nvSpPr>
          <p:cNvPr id="3" name="Título 5">
            <a:extLst>
              <a:ext uri="{FF2B5EF4-FFF2-40B4-BE49-F238E27FC236}">
                <a16:creationId xmlns:a16="http://schemas.microsoft.com/office/drawing/2014/main" id="{D55CA759-76E3-3E97-2BED-3C09D1731AB6}"/>
              </a:ext>
            </a:extLst>
          </p:cNvPr>
          <p:cNvSpPr txBox="1">
            <a:spLocks noGrp="1"/>
          </p:cNvSpPr>
          <p:nvPr>
            <p:ph type="title"/>
          </p:nvPr>
        </p:nvSpPr>
        <p:spPr>
          <a:xfrm>
            <a:off x="628648" y="1900839"/>
            <a:ext cx="7609659" cy="983784"/>
          </a:xfrm>
        </p:spPr>
        <p:txBody>
          <a:bodyPr/>
          <a:lstStyle/>
          <a:p>
            <a:pPr algn="ctr"/>
            <a:r>
              <a:rPr lang="en-GB" i="0" dirty="0">
                <a:solidFill>
                  <a:srgbClr val="1A63A0"/>
                </a:solidFill>
                <a:effectLst/>
                <a:latin typeface="Roboto" panose="02000000000000000000" pitchFamily="2" charset="0"/>
              </a:rPr>
              <a:t>The structure of the nuclear many-body systems and its astrophysical and cosmological implications</a:t>
            </a:r>
            <a:endParaRPr lang="en-GB" dirty="0">
              <a:latin typeface="Roobert SemiBold" panose="00000700000000000000" pitchFamily="2" charset="0"/>
            </a:endParaRPr>
          </a:p>
        </p:txBody>
      </p:sp>
      <p:sp>
        <p:nvSpPr>
          <p:cNvPr id="4" name="CuadroTexto 1">
            <a:extLst>
              <a:ext uri="{FF2B5EF4-FFF2-40B4-BE49-F238E27FC236}">
                <a16:creationId xmlns:a16="http://schemas.microsoft.com/office/drawing/2014/main" id="{49C3E5D1-2953-7F87-9367-1B5464E6889D}"/>
              </a:ext>
            </a:extLst>
          </p:cNvPr>
          <p:cNvSpPr txBox="1"/>
          <p:nvPr/>
        </p:nvSpPr>
        <p:spPr>
          <a:xfrm>
            <a:off x="1477578" y="3373213"/>
            <a:ext cx="6188844" cy="1200329"/>
          </a:xfrm>
          <a:prstGeom prst="rect">
            <a:avLst/>
          </a:prstGeom>
          <a:noFill/>
          <a:ln cap="flat">
            <a:noFill/>
          </a:ln>
        </p:spPr>
        <p:txBody>
          <a:bodyPr vert="horz" wrap="square" lIns="91440" tIns="45720" rIns="91440" bIns="45720" anchor="t" anchorCtr="0" compatLnSpc="1">
            <a:sp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dirty="0">
                <a:solidFill>
                  <a:srgbClr val="000000"/>
                </a:solidFill>
                <a:uFillTx/>
                <a:latin typeface="Roboto" panose="02000000000000000000" pitchFamily="2" charset="0"/>
                <a:ea typeface="Roboto" panose="02000000000000000000" pitchFamily="2" charset="0"/>
                <a:cs typeface="Roboto" panose="02000000000000000000" pitchFamily="2" charset="0"/>
              </a:rPr>
              <a:t>Beatriz Fernández Domínguez</a:t>
            </a:r>
            <a:r>
              <a:rPr lang="en-GB" sz="1800" b="0" i="0" u="none" strike="noStrike" kern="1200" cap="none" spc="0" baseline="0" dirty="0">
                <a:uFillTx/>
                <a:latin typeface="Roboto" panose="02000000000000000000" pitchFamily="2" charset="0"/>
                <a:ea typeface="Roboto" panose="02000000000000000000" pitchFamily="2" charset="0"/>
                <a:cs typeface="Roboto" panose="02000000000000000000" pitchFamily="2" charset="0"/>
              </a:rPr>
              <a:t>, Héctor Alvarez Pol, </a:t>
            </a:r>
            <a:r>
              <a:rPr lang="en-GB" sz="1800" b="0" i="0" u="none" strike="noStrike" kern="1200" cap="none" spc="0" baseline="0" dirty="0">
                <a:solidFill>
                  <a:srgbClr val="000000"/>
                </a:solidFill>
                <a:uFillTx/>
                <a:latin typeface="Roboto" panose="02000000000000000000" pitchFamily="2" charset="0"/>
                <a:ea typeface="Roboto" panose="02000000000000000000" pitchFamily="2" charset="0"/>
                <a:cs typeface="Roboto" panose="02000000000000000000" pitchFamily="2" charset="0"/>
              </a:rPr>
              <a:t>Manuel Caamaño Fresco, Francesc </a:t>
            </a:r>
            <a:r>
              <a:rPr lang="en-GB" sz="1800" b="0" i="0" u="none" strike="noStrike" kern="1200" cap="none" spc="0" baseline="0" dirty="0" err="1">
                <a:solidFill>
                  <a:srgbClr val="000000"/>
                </a:solidFill>
                <a:uFillTx/>
                <a:latin typeface="Roboto" panose="02000000000000000000" pitchFamily="2" charset="0"/>
                <a:ea typeface="Roboto" panose="02000000000000000000" pitchFamily="2" charset="0"/>
                <a:cs typeface="Roboto" panose="02000000000000000000" pitchFamily="2" charset="0"/>
              </a:rPr>
              <a:t>Yassid</a:t>
            </a:r>
            <a:r>
              <a:rPr lang="en-GB" sz="1800" b="0" i="0" u="none" strike="noStrike" kern="1200" cap="none" spc="0" baseline="0" dirty="0">
                <a:solidFill>
                  <a:srgbClr val="000000"/>
                </a:solidFill>
                <a:uFillTx/>
                <a:latin typeface="Roboto" panose="02000000000000000000" pitchFamily="2" charset="0"/>
                <a:ea typeface="Roboto" panose="02000000000000000000" pitchFamily="2" charset="0"/>
                <a:cs typeface="Roboto" panose="02000000000000000000" pitchFamily="2" charset="0"/>
              </a:rPr>
              <a:t> Ayyad </a:t>
            </a:r>
            <a:r>
              <a:rPr lang="en-GB" sz="1800" b="0" i="0" u="none" strike="noStrike" kern="1200" cap="none" spc="0" baseline="0" dirty="0" err="1">
                <a:solidFill>
                  <a:srgbClr val="000000"/>
                </a:solidFill>
                <a:uFillTx/>
                <a:latin typeface="Roboto" panose="02000000000000000000" pitchFamily="2" charset="0"/>
                <a:ea typeface="Roboto" panose="02000000000000000000" pitchFamily="2" charset="0"/>
                <a:cs typeface="Roboto" panose="02000000000000000000" pitchFamily="2" charset="0"/>
              </a:rPr>
              <a:t>Limonge</a:t>
            </a:r>
            <a:endParaRPr lang="en-GB" sz="1800" b="0" i="0" u="none" strike="noStrike" kern="1200" cap="none" spc="0" baseline="0" dirty="0">
              <a:solidFill>
                <a:srgbClr val="000000"/>
              </a:solidFill>
              <a:uFillTx/>
              <a:latin typeface="Roboto" panose="02000000000000000000" pitchFamily="2" charset="0"/>
              <a:ea typeface="Roboto" panose="02000000000000000000" pitchFamily="2" charset="0"/>
              <a:cs typeface="Roboto" panose="02000000000000000000" pitchFamily="2" charset="0"/>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dirty="0">
                <a:solidFill>
                  <a:srgbClr val="000000"/>
                </a:solidFill>
                <a:uFillTx/>
                <a:latin typeface="Roboto" panose="02000000000000000000" pitchFamily="2" charset="0"/>
                <a:ea typeface="Roboto" panose="02000000000000000000" pitchFamily="2" charset="0"/>
                <a:cs typeface="Roboto" panose="02000000000000000000" pitchFamily="2" charset="0"/>
              </a:rPr>
              <a:t> </a:t>
            </a:r>
          </a:p>
          <a:p>
            <a:pPr algn="ctr" defTabSz="457200">
              <a:defRPr sz="1800" b="0" i="0" u="none" strike="noStrike" kern="0" cap="none" spc="0" baseline="0">
                <a:solidFill>
                  <a:srgbClr val="000000"/>
                </a:solidFill>
                <a:uFillTx/>
              </a:defRPr>
            </a:pPr>
            <a:r>
              <a:rPr lang="en-GB" dirty="0">
                <a:solidFill>
                  <a:srgbClr val="000000"/>
                </a:solidFill>
                <a:latin typeface="Roboto" panose="02000000000000000000" pitchFamily="2" charset="0"/>
                <a:ea typeface="Roboto" panose="02000000000000000000" pitchFamily="2" charset="0"/>
                <a:cs typeface="Roboto" panose="02000000000000000000" pitchFamily="2" charset="0"/>
              </a:rPr>
              <a:t>FICA: Corpuscular Physics and Applications</a:t>
            </a:r>
            <a:r>
              <a:rPr lang="en-GB" sz="1800" b="0" i="0" u="none" strike="noStrike" kern="1200" cap="none" spc="0" baseline="0" dirty="0">
                <a:solidFill>
                  <a:srgbClr val="000000"/>
                </a:solidFill>
                <a:uFillTx/>
                <a:latin typeface="Roboto" panose="02000000000000000000" pitchFamily="2" charset="0"/>
                <a:ea typeface="Roboto" panose="02000000000000000000" pitchFamily="2" charset="0"/>
                <a:cs typeface="Roboto" panose="02000000000000000000" pitchFamily="2" charset="0"/>
              </a:rPr>
              <a:t> </a:t>
            </a:r>
          </a:p>
        </p:txBody>
      </p:sp>
      <p:sp>
        <p:nvSpPr>
          <p:cNvPr id="5" name="CuadroTexto 2">
            <a:extLst>
              <a:ext uri="{FF2B5EF4-FFF2-40B4-BE49-F238E27FC236}">
                <a16:creationId xmlns:a16="http://schemas.microsoft.com/office/drawing/2014/main" id="{DA7A1FB7-4AF4-B37E-D773-A7955570F8E5}"/>
              </a:ext>
            </a:extLst>
          </p:cNvPr>
          <p:cNvSpPr txBox="1"/>
          <p:nvPr/>
        </p:nvSpPr>
        <p:spPr>
          <a:xfrm>
            <a:off x="5347885" y="5716829"/>
            <a:ext cx="3864967" cy="369332"/>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dirty="0">
                <a:solidFill>
                  <a:srgbClr val="000000"/>
                </a:solidFill>
                <a:latin typeface="Roobert" panose="00000500000000000000" pitchFamily="2" charset="0"/>
              </a:rPr>
              <a:t>IGFAE Retreat 2025 – 03/07/2025</a:t>
            </a:r>
            <a:endParaRPr lang="en-GB" sz="1800" b="0" i="0" u="none" strike="noStrike" kern="1200" cap="none" spc="0" baseline="0" dirty="0">
              <a:solidFill>
                <a:srgbClr val="000000"/>
              </a:solidFill>
              <a:uFillTx/>
              <a:latin typeface="Roobert" panose="00000500000000000000" pitchFamily="2" charset="0"/>
            </a:endParaRPr>
          </a:p>
        </p:txBody>
      </p:sp>
      <p:pic>
        <p:nvPicPr>
          <p:cNvPr id="8" name="Imagen 7">
            <a:extLst>
              <a:ext uri="{FF2B5EF4-FFF2-40B4-BE49-F238E27FC236}">
                <a16:creationId xmlns:a16="http://schemas.microsoft.com/office/drawing/2014/main" id="{6B4CC728-80C7-8E2A-0398-053CABEFEF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325" y="6131906"/>
            <a:ext cx="8515350" cy="494955"/>
          </a:xfrm>
          <a:prstGeom prst="rect">
            <a:avLst/>
          </a:prstGeom>
        </p:spPr>
      </p:pic>
      <p:pic>
        <p:nvPicPr>
          <p:cNvPr id="6" name="Imagen 5" descr="Texto&#10;&#10;Descripción generada automáticamente">
            <a:extLst>
              <a:ext uri="{FF2B5EF4-FFF2-40B4-BE49-F238E27FC236}">
                <a16:creationId xmlns:a16="http://schemas.microsoft.com/office/drawing/2014/main" id="{0FE3C1B7-22FC-D5D2-D9EA-A3D3B8A1F2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2178" y="243983"/>
            <a:ext cx="4839644" cy="642722"/>
          </a:xfrm>
          <a:prstGeom prst="rect">
            <a:avLst/>
          </a:prstGeom>
        </p:spPr>
      </p:pic>
      <p:pic>
        <p:nvPicPr>
          <p:cNvPr id="10" name="Picture 4">
            <a:extLst>
              <a:ext uri="{FF2B5EF4-FFF2-40B4-BE49-F238E27FC236}">
                <a16:creationId xmlns:a16="http://schemas.microsoft.com/office/drawing/2014/main" id="{8446C281-54AA-ACC4-3ECF-3752857ECB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0986" y="4685600"/>
            <a:ext cx="1504985" cy="95148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10631217-6855-97CD-26BC-54B05D8A22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780965" y="-1143964"/>
            <a:ext cx="2976756" cy="5846667"/>
          </a:xfrm>
          <a:prstGeom prst="rect">
            <a:avLst/>
          </a:prstGeom>
        </p:spPr>
      </p:pic>
      <p:pic>
        <p:nvPicPr>
          <p:cNvPr id="5" name="Picture 22">
            <a:extLst>
              <a:ext uri="{FF2B5EF4-FFF2-40B4-BE49-F238E27FC236}">
                <a16:creationId xmlns:a16="http://schemas.microsoft.com/office/drawing/2014/main" id="{E1771A18-A05C-A3A1-DDF1-D904D96B45DB}"/>
              </a:ext>
            </a:extLst>
          </p:cNvPr>
          <p:cNvPicPr>
            <a:picLocks noChangeAspect="1"/>
          </p:cNvPicPr>
          <p:nvPr/>
        </p:nvPicPr>
        <p:blipFill rotWithShape="1">
          <a:blip r:embed="rId4"/>
          <a:srcRect t="3260"/>
          <a:stretch/>
        </p:blipFill>
        <p:spPr>
          <a:xfrm>
            <a:off x="5391001" y="1349078"/>
            <a:ext cx="2401629" cy="1488397"/>
          </a:xfrm>
          <a:prstGeom prst="rect">
            <a:avLst/>
          </a:prstGeom>
        </p:spPr>
      </p:pic>
      <p:sp>
        <p:nvSpPr>
          <p:cNvPr id="7" name="TextBox 23">
            <a:extLst>
              <a:ext uri="{FF2B5EF4-FFF2-40B4-BE49-F238E27FC236}">
                <a16:creationId xmlns:a16="http://schemas.microsoft.com/office/drawing/2014/main" id="{40B7516D-8425-C7F0-A4A0-4F77601D7E64}"/>
              </a:ext>
            </a:extLst>
          </p:cNvPr>
          <p:cNvSpPr txBox="1"/>
          <p:nvPr/>
        </p:nvSpPr>
        <p:spPr>
          <a:xfrm>
            <a:off x="6277463" y="1067751"/>
            <a:ext cx="2535616" cy="308674"/>
          </a:xfrm>
          <a:prstGeom prst="rect">
            <a:avLst/>
          </a:prstGeom>
          <a:noFill/>
        </p:spPr>
        <p:txBody>
          <a:bodyPr wrap="square" rtlCol="0">
            <a:spAutoFit/>
          </a:bodyPr>
          <a:lstStyle/>
          <a:p>
            <a:r>
              <a:rPr lang="es-ES" sz="1400" b="1" dirty="0">
                <a:latin typeface="Roboto" panose="02000000000000000000" pitchFamily="2" charset="0"/>
                <a:ea typeface="Roboto" panose="02000000000000000000" pitchFamily="2" charset="0"/>
                <a:cs typeface="Roboto" panose="02000000000000000000" pitchFamily="2" charset="0"/>
              </a:rPr>
              <a:t>ACTAR TPC</a:t>
            </a:r>
          </a:p>
        </p:txBody>
      </p:sp>
      <p:pic>
        <p:nvPicPr>
          <p:cNvPr id="8" name="Picture 2">
            <a:extLst>
              <a:ext uri="{FF2B5EF4-FFF2-40B4-BE49-F238E27FC236}">
                <a16:creationId xmlns:a16="http://schemas.microsoft.com/office/drawing/2014/main" id="{47C1942D-0ABE-1114-4C5A-7CC1A4224298}"/>
              </a:ext>
            </a:extLst>
          </p:cNvPr>
          <p:cNvPicPr>
            <a:picLocks noChangeAspect="1"/>
          </p:cNvPicPr>
          <p:nvPr/>
        </p:nvPicPr>
        <p:blipFill rotWithShape="1">
          <a:blip r:embed="rId5"/>
          <a:srcRect l="33712" t="7043" r="33369" b="12543"/>
          <a:stretch/>
        </p:blipFill>
        <p:spPr>
          <a:xfrm>
            <a:off x="2652632" y="4795128"/>
            <a:ext cx="1221450" cy="505529"/>
          </a:xfrm>
          <a:prstGeom prst="rect">
            <a:avLst/>
          </a:prstGeom>
        </p:spPr>
      </p:pic>
      <p:pic>
        <p:nvPicPr>
          <p:cNvPr id="9" name="Picture 24">
            <a:extLst>
              <a:ext uri="{FF2B5EF4-FFF2-40B4-BE49-F238E27FC236}">
                <a16:creationId xmlns:a16="http://schemas.microsoft.com/office/drawing/2014/main" id="{47BEEB87-422C-1A5D-7A98-2E76D02236C0}"/>
              </a:ext>
            </a:extLst>
          </p:cNvPr>
          <p:cNvPicPr>
            <a:picLocks noChangeAspect="1"/>
          </p:cNvPicPr>
          <p:nvPr/>
        </p:nvPicPr>
        <p:blipFill rotWithShape="1">
          <a:blip r:embed="rId5"/>
          <a:srcRect t="7043" r="85905" b="12543"/>
          <a:stretch/>
        </p:blipFill>
        <p:spPr>
          <a:xfrm>
            <a:off x="3874082" y="4815820"/>
            <a:ext cx="524399" cy="506915"/>
          </a:xfrm>
          <a:prstGeom prst="rect">
            <a:avLst/>
          </a:prstGeom>
        </p:spPr>
      </p:pic>
      <p:sp>
        <p:nvSpPr>
          <p:cNvPr id="10" name="TextBox 25">
            <a:extLst>
              <a:ext uri="{FF2B5EF4-FFF2-40B4-BE49-F238E27FC236}">
                <a16:creationId xmlns:a16="http://schemas.microsoft.com/office/drawing/2014/main" id="{6575FDCC-A5A4-78EE-1735-2E746B755CEF}"/>
              </a:ext>
            </a:extLst>
          </p:cNvPr>
          <p:cNvSpPr txBox="1"/>
          <p:nvPr/>
        </p:nvSpPr>
        <p:spPr>
          <a:xfrm>
            <a:off x="579503" y="3154163"/>
            <a:ext cx="4122066"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noProof="0" dirty="0">
                <a:latin typeface="Roboto" panose="02000000000000000000" pitchFamily="2" charset="0"/>
                <a:ea typeface="Roboto" panose="02000000000000000000" pitchFamily="2" charset="0"/>
                <a:cs typeface="Roboto" panose="02000000000000000000" pitchFamily="2" charset="0"/>
              </a:rPr>
              <a:t>Shedding light in the structure of </a:t>
            </a:r>
            <a:r>
              <a:rPr lang="en-GB" sz="1400" b="1" baseline="30000" noProof="0" dirty="0">
                <a:latin typeface="Roboto" panose="02000000000000000000" pitchFamily="2" charset="0"/>
                <a:ea typeface="Roboto" panose="02000000000000000000" pitchFamily="2" charset="0"/>
                <a:cs typeface="Roboto" panose="02000000000000000000" pitchFamily="2" charset="0"/>
              </a:rPr>
              <a:t>22</a:t>
            </a:r>
            <a:r>
              <a:rPr lang="en-GB" sz="1400" b="1" noProof="0" dirty="0">
                <a:latin typeface="Roboto" panose="02000000000000000000" pitchFamily="2" charset="0"/>
                <a:ea typeface="Roboto" panose="02000000000000000000" pitchFamily="2" charset="0"/>
                <a:cs typeface="Roboto" panose="02000000000000000000" pitchFamily="2" charset="0"/>
              </a:rPr>
              <a:t>C using its lighter cousin </a:t>
            </a:r>
            <a:r>
              <a:rPr lang="en-GB" sz="1400" b="1" baseline="30000" noProof="0" dirty="0">
                <a:latin typeface="Roboto" panose="02000000000000000000" pitchFamily="2" charset="0"/>
                <a:ea typeface="Roboto" panose="02000000000000000000" pitchFamily="2" charset="0"/>
                <a:cs typeface="Roboto" panose="02000000000000000000" pitchFamily="2" charset="0"/>
              </a:rPr>
              <a:t>17</a:t>
            </a:r>
            <a:r>
              <a:rPr lang="en-GB" sz="1400" b="1" noProof="0" dirty="0">
                <a:latin typeface="Roboto" panose="02000000000000000000" pitchFamily="2" charset="0"/>
                <a:ea typeface="Roboto" panose="02000000000000000000" pitchFamily="2" charset="0"/>
                <a:cs typeface="Roboto" panose="02000000000000000000" pitchFamily="2" charset="0"/>
              </a:rPr>
              <a:t>C</a:t>
            </a:r>
          </a:p>
          <a:p>
            <a:pPr algn="l"/>
            <a:endParaRPr lang="en-GB" sz="1400" dirty="0">
              <a:latin typeface="Roboto" panose="02000000000000000000" pitchFamily="2" charset="0"/>
              <a:ea typeface="Roboto" panose="02000000000000000000" pitchFamily="2" charset="0"/>
              <a:cs typeface="Roboto" panose="02000000000000000000" pitchFamily="2" charset="0"/>
            </a:endParaRPr>
          </a:p>
          <a:p>
            <a:pPr algn="l"/>
            <a:r>
              <a:rPr lang="en-GB" sz="1400" dirty="0">
                <a:latin typeface="Roboto" panose="02000000000000000000" pitchFamily="2" charset="0"/>
                <a:ea typeface="Roboto" panose="02000000000000000000" pitchFamily="2" charset="0"/>
                <a:cs typeface="Roboto" panose="02000000000000000000" pitchFamily="2" charset="0"/>
              </a:rPr>
              <a:t>Both are ideal laboratories for understanding the nuclear force and testing continuum effects</a:t>
            </a:r>
          </a:p>
        </p:txBody>
      </p:sp>
      <p:sp>
        <p:nvSpPr>
          <p:cNvPr id="12" name="Rectangle 1">
            <a:extLst>
              <a:ext uri="{FF2B5EF4-FFF2-40B4-BE49-F238E27FC236}">
                <a16:creationId xmlns:a16="http://schemas.microsoft.com/office/drawing/2014/main" id="{DBB08E01-3A0C-C16F-BD83-0FACCE1895DC}"/>
              </a:ext>
            </a:extLst>
          </p:cNvPr>
          <p:cNvSpPr/>
          <p:nvPr/>
        </p:nvSpPr>
        <p:spPr>
          <a:xfrm flipH="1">
            <a:off x="3410031" y="1286539"/>
            <a:ext cx="244929" cy="310214"/>
          </a:xfrm>
          <a:prstGeom prst="rect">
            <a:avLst/>
          </a:prstGeom>
          <a:solidFill>
            <a:schemeClr val="accent1">
              <a:alpha val="37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hangingPunct="0"/>
            <a:endParaRPr lang="es-ES" sz="1547">
              <a:solidFill>
                <a:srgbClr val="FFFFFF"/>
              </a:solidFill>
              <a:sym typeface="Helvetica Neue Medium"/>
            </a:endParaRPr>
          </a:p>
        </p:txBody>
      </p:sp>
      <p:sp>
        <p:nvSpPr>
          <p:cNvPr id="13" name="Rectangle 4">
            <a:extLst>
              <a:ext uri="{FF2B5EF4-FFF2-40B4-BE49-F238E27FC236}">
                <a16:creationId xmlns:a16="http://schemas.microsoft.com/office/drawing/2014/main" id="{41D23ED1-DD3B-ED6C-0CBF-02294FAE1605}"/>
              </a:ext>
            </a:extLst>
          </p:cNvPr>
          <p:cNvSpPr/>
          <p:nvPr/>
        </p:nvSpPr>
        <p:spPr>
          <a:xfrm>
            <a:off x="579503" y="4313808"/>
            <a:ext cx="4737042" cy="400110"/>
          </a:xfrm>
          <a:prstGeom prst="rect">
            <a:avLst/>
          </a:prstGeom>
        </p:spPr>
        <p:txBody>
          <a:bodyPr wrap="square">
            <a:spAutoFit/>
          </a:bodyPr>
          <a:lstStyle/>
          <a:p>
            <a:pPr algn="l"/>
            <a:r>
              <a:rPr lang="en-GB" sz="1000" dirty="0">
                <a:latin typeface="Roboto" panose="02000000000000000000" pitchFamily="2" charset="0"/>
                <a:ea typeface="Roboto" panose="02000000000000000000" pitchFamily="2" charset="0"/>
                <a:cs typeface="Roboto" panose="02000000000000000000" pitchFamily="2" charset="0"/>
              </a:rPr>
              <a:t>“Unbound neutron n0d3/2 strength  in </a:t>
            </a:r>
            <a:r>
              <a:rPr lang="en-GB" sz="1000" baseline="30000" dirty="0">
                <a:latin typeface="Roboto" panose="02000000000000000000" pitchFamily="2" charset="0"/>
                <a:ea typeface="Roboto" panose="02000000000000000000" pitchFamily="2" charset="0"/>
                <a:cs typeface="Roboto" panose="02000000000000000000" pitchFamily="2" charset="0"/>
              </a:rPr>
              <a:t>17</a:t>
            </a:r>
            <a:r>
              <a:rPr lang="en-GB" sz="1000" dirty="0">
                <a:latin typeface="Roboto" panose="02000000000000000000" pitchFamily="2" charset="0"/>
                <a:ea typeface="Roboto" panose="02000000000000000000" pitchFamily="2" charset="0"/>
                <a:cs typeface="Roboto" panose="02000000000000000000" pitchFamily="2" charset="0"/>
              </a:rPr>
              <a:t>C  and the N=16 shell gap”,  J.L. Fuentes,  B. Fernández-Domínguez, M. Caamaño et al., Phys. Lett. B 867, 139600 (2025). </a:t>
            </a:r>
            <a:endParaRPr lang="es-ES" sz="1000" dirty="0">
              <a:latin typeface="Roboto" panose="02000000000000000000" pitchFamily="2" charset="0"/>
              <a:ea typeface="Roboto" panose="02000000000000000000" pitchFamily="2" charset="0"/>
              <a:cs typeface="Roboto" panose="02000000000000000000" pitchFamily="2" charset="0"/>
            </a:endParaRPr>
          </a:p>
        </p:txBody>
      </p:sp>
      <p:pic>
        <p:nvPicPr>
          <p:cNvPr id="14" name="Picture 2" descr="Fig. 4">
            <a:extLst>
              <a:ext uri="{FF2B5EF4-FFF2-40B4-BE49-F238E27FC236}">
                <a16:creationId xmlns:a16="http://schemas.microsoft.com/office/drawing/2014/main" id="{ECF86DFE-CBF4-2D70-3BFA-63031CCEBFE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3218" y="4815820"/>
            <a:ext cx="1650087" cy="1011900"/>
          </a:xfrm>
          <a:prstGeom prst="rect">
            <a:avLst/>
          </a:prstGeom>
          <a:noFill/>
          <a:extLst>
            <a:ext uri="{909E8E84-426E-40DD-AFC4-6F175D3DCCD1}">
              <a14:hiddenFill xmlns:a14="http://schemas.microsoft.com/office/drawing/2010/main">
                <a:solidFill>
                  <a:srgbClr val="FFFFFF"/>
                </a:solidFill>
              </a14:hiddenFill>
            </a:ext>
          </a:extLst>
        </p:spPr>
      </p:pic>
      <p:sp>
        <p:nvSpPr>
          <p:cNvPr id="15" name="Oval 7">
            <a:extLst>
              <a:ext uri="{FF2B5EF4-FFF2-40B4-BE49-F238E27FC236}">
                <a16:creationId xmlns:a16="http://schemas.microsoft.com/office/drawing/2014/main" id="{C7A1D7BF-C370-0F77-373F-DFEB4F6AD85E}"/>
              </a:ext>
            </a:extLst>
          </p:cNvPr>
          <p:cNvSpPr/>
          <p:nvPr/>
        </p:nvSpPr>
        <p:spPr>
          <a:xfrm>
            <a:off x="4620544" y="1223537"/>
            <a:ext cx="350629" cy="436220"/>
          </a:xfrm>
          <a:prstGeom prst="ellipse">
            <a:avLst/>
          </a:prstGeom>
          <a:noFill/>
          <a:ln w="3175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hangingPunct="0"/>
            <a:endParaRPr lang="en-ES" sz="1547">
              <a:solidFill>
                <a:srgbClr val="FFFFFF"/>
              </a:solidFill>
              <a:sym typeface="Helvetica Neue Medium"/>
            </a:endParaRPr>
          </a:p>
        </p:txBody>
      </p:sp>
      <p:sp>
        <p:nvSpPr>
          <p:cNvPr id="16" name="TextBox 8">
            <a:extLst>
              <a:ext uri="{FF2B5EF4-FFF2-40B4-BE49-F238E27FC236}">
                <a16:creationId xmlns:a16="http://schemas.microsoft.com/office/drawing/2014/main" id="{60B5EE4C-9E26-BF3F-DA3B-3312B02A2098}"/>
              </a:ext>
            </a:extLst>
          </p:cNvPr>
          <p:cNvSpPr txBox="1"/>
          <p:nvPr/>
        </p:nvSpPr>
        <p:spPr>
          <a:xfrm>
            <a:off x="5115953" y="3036575"/>
            <a:ext cx="3924544" cy="957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noProof="0" dirty="0">
                <a:latin typeface="Roboto" panose="02000000000000000000" pitchFamily="2" charset="0"/>
                <a:ea typeface="Roboto" panose="02000000000000000000" pitchFamily="2" charset="0"/>
                <a:cs typeface="Roboto" panose="02000000000000000000" pitchFamily="2" charset="0"/>
              </a:rPr>
              <a:t>Study of </a:t>
            </a:r>
            <a:r>
              <a:rPr lang="en-GB" sz="1400" b="1" noProof="0" dirty="0">
                <a:latin typeface="Roboto" panose="02000000000000000000" pitchFamily="2" charset="0"/>
                <a:ea typeface="Roboto" panose="02000000000000000000" pitchFamily="2" charset="0"/>
                <a:cs typeface="Roboto" panose="02000000000000000000" pitchFamily="2" charset="0"/>
              </a:rPr>
              <a:t>neutron n0p spin-orbit splitting </a:t>
            </a:r>
            <a:r>
              <a:rPr lang="en-GB" sz="1400" noProof="0" dirty="0">
                <a:latin typeface="Roboto" panose="02000000000000000000" pitchFamily="2" charset="0"/>
                <a:ea typeface="Roboto" panose="02000000000000000000" pitchFamily="2" charset="0"/>
                <a:cs typeface="Roboto" panose="02000000000000000000" pitchFamily="2" charset="0"/>
              </a:rPr>
              <a:t>in </a:t>
            </a:r>
            <a:r>
              <a:rPr lang="en-GB" sz="1400" baseline="30000" noProof="0" dirty="0">
                <a:latin typeface="Roboto" panose="02000000000000000000" pitchFamily="2" charset="0"/>
                <a:ea typeface="Roboto" panose="02000000000000000000" pitchFamily="2" charset="0"/>
                <a:cs typeface="Roboto" panose="02000000000000000000" pitchFamily="2" charset="0"/>
              </a:rPr>
              <a:t>20</a:t>
            </a:r>
            <a:r>
              <a:rPr lang="en-GB" sz="1400" noProof="0" dirty="0">
                <a:latin typeface="Roboto" panose="02000000000000000000" pitchFamily="2" charset="0"/>
                <a:ea typeface="Roboto" panose="02000000000000000000" pitchFamily="2" charset="0"/>
                <a:cs typeface="Roboto" panose="02000000000000000000" pitchFamily="2" charset="0"/>
              </a:rPr>
              <a:t>O</a:t>
            </a:r>
          </a:p>
          <a:p>
            <a:pPr algn="l"/>
            <a:endParaRPr lang="en-GB" sz="1400" dirty="0">
              <a:latin typeface="Roboto" panose="02000000000000000000" pitchFamily="2" charset="0"/>
              <a:ea typeface="Roboto" panose="02000000000000000000" pitchFamily="2" charset="0"/>
              <a:cs typeface="Roboto" panose="02000000000000000000" pitchFamily="2" charset="0"/>
            </a:endParaRPr>
          </a:p>
          <a:p>
            <a:pPr algn="l"/>
            <a:r>
              <a:rPr lang="en-GB" sz="1400" dirty="0">
                <a:latin typeface="Roboto" panose="02000000000000000000" pitchFamily="2" charset="0"/>
                <a:ea typeface="Roboto" panose="02000000000000000000" pitchFamily="2" charset="0"/>
                <a:cs typeface="Roboto" panose="02000000000000000000" pitchFamily="2" charset="0"/>
              </a:rPr>
              <a:t>Interplay between tensor and finite-binding effects in the spin-orbit splitting n0p</a:t>
            </a:r>
            <a:r>
              <a:rPr lang="en-GB" sz="1400" baseline="-25000" dirty="0">
                <a:latin typeface="Roboto" panose="02000000000000000000" pitchFamily="2" charset="0"/>
                <a:ea typeface="Roboto" panose="02000000000000000000" pitchFamily="2" charset="0"/>
                <a:cs typeface="Roboto" panose="02000000000000000000" pitchFamily="2" charset="0"/>
              </a:rPr>
              <a:t>1/2</a:t>
            </a:r>
            <a:r>
              <a:rPr lang="en-GB" sz="1400" dirty="0">
                <a:latin typeface="Roboto" panose="02000000000000000000" pitchFamily="2" charset="0"/>
                <a:ea typeface="Roboto" panose="02000000000000000000" pitchFamily="2" charset="0"/>
                <a:cs typeface="Roboto" panose="02000000000000000000" pitchFamily="2" charset="0"/>
              </a:rPr>
              <a:t>-n0p</a:t>
            </a:r>
            <a:r>
              <a:rPr lang="en-GB" sz="1400" baseline="-25000" dirty="0">
                <a:latin typeface="Roboto" panose="02000000000000000000" pitchFamily="2" charset="0"/>
                <a:ea typeface="Roboto" panose="02000000000000000000" pitchFamily="2" charset="0"/>
                <a:cs typeface="Roboto" panose="02000000000000000000" pitchFamily="2" charset="0"/>
              </a:rPr>
              <a:t>3/2</a:t>
            </a:r>
          </a:p>
        </p:txBody>
      </p:sp>
      <p:sp>
        <p:nvSpPr>
          <p:cNvPr id="17" name="TextBox 9">
            <a:extLst>
              <a:ext uri="{FF2B5EF4-FFF2-40B4-BE49-F238E27FC236}">
                <a16:creationId xmlns:a16="http://schemas.microsoft.com/office/drawing/2014/main" id="{18D0F4DF-91B5-5FAB-D8E9-93ED761CE705}"/>
              </a:ext>
            </a:extLst>
          </p:cNvPr>
          <p:cNvSpPr txBox="1"/>
          <p:nvPr/>
        </p:nvSpPr>
        <p:spPr>
          <a:xfrm>
            <a:off x="5370596" y="6043789"/>
            <a:ext cx="3773403" cy="7386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400" b="1" dirty="0">
                <a:latin typeface="Roboto" panose="02000000000000000000" pitchFamily="2" charset="0"/>
                <a:ea typeface="Roboto" panose="02000000000000000000" pitchFamily="2" charset="0"/>
                <a:cs typeface="Roboto" panose="02000000000000000000" pitchFamily="2" charset="0"/>
              </a:rPr>
              <a:t>M. Lozano-González </a:t>
            </a:r>
            <a:r>
              <a:rPr lang="en-GB" sz="1400" dirty="0">
                <a:latin typeface="Roboto" panose="02000000000000000000" pitchFamily="2" charset="0"/>
                <a:ea typeface="Roboto" panose="02000000000000000000" pitchFamily="2" charset="0"/>
                <a:cs typeface="Roboto" panose="02000000000000000000" pitchFamily="2" charset="0"/>
              </a:rPr>
              <a:t>“Study of exotic nuclei with active targets”.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a:t>
            </a:r>
            <a:r>
              <a:rPr lang="en-GB" sz="1400" noProof="0" dirty="0" err="1">
                <a:latin typeface="Roboto" panose="02000000000000000000" pitchFamily="2" charset="0"/>
                <a:ea typeface="Roboto" panose="02000000000000000000" pitchFamily="2" charset="0"/>
                <a:cs typeface="Roboto" panose="02000000000000000000" pitchFamily="2" charset="0"/>
              </a:rPr>
              <a:t>upervisors</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dirty="0">
                <a:latin typeface="Roboto" panose="02000000000000000000" pitchFamily="2" charset="0"/>
                <a:ea typeface="Roboto" panose="02000000000000000000" pitchFamily="2" charset="0"/>
                <a:cs typeface="Roboto" panose="02000000000000000000" pitchFamily="2" charset="0"/>
              </a:rPr>
              <a:t>B. Fernández, </a:t>
            </a:r>
            <a:r>
              <a:rPr lang="en-GB" sz="1400" dirty="0">
                <a:latin typeface="Roboto" panose="02000000000000000000" pitchFamily="2" charset="0"/>
                <a:ea typeface="Roboto" panose="02000000000000000000" pitchFamily="2" charset="0"/>
                <a:cs typeface="Roboto" panose="02000000000000000000" pitchFamily="2" charset="0"/>
              </a:rPr>
              <a:t>A. Matta</a:t>
            </a:r>
            <a:r>
              <a:rPr lang="en-GB" sz="1400" u="sng" dirty="0">
                <a:latin typeface="Roboto" panose="02000000000000000000" pitchFamily="2" charset="0"/>
                <a:ea typeface="Roboto" panose="02000000000000000000" pitchFamily="2" charset="0"/>
                <a:cs typeface="Roboto" panose="02000000000000000000" pitchFamily="2" charset="0"/>
              </a:rPr>
              <a:t>)</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dirty="0">
                <a:latin typeface="Roboto" panose="02000000000000000000" pitchFamily="2" charset="0"/>
                <a:ea typeface="Roboto" panose="02000000000000000000" pitchFamily="2" charset="0"/>
                <a:cs typeface="Roboto" panose="02000000000000000000" pitchFamily="2" charset="0"/>
              </a:rPr>
              <a:t>PhD USC (ongoing)</a:t>
            </a:r>
          </a:p>
        </p:txBody>
      </p:sp>
      <p:sp>
        <p:nvSpPr>
          <p:cNvPr id="18" name="Rectangle 10">
            <a:extLst>
              <a:ext uri="{FF2B5EF4-FFF2-40B4-BE49-F238E27FC236}">
                <a16:creationId xmlns:a16="http://schemas.microsoft.com/office/drawing/2014/main" id="{3F7B7263-6D3B-EC9D-5950-EB2FE3EDCE70}"/>
              </a:ext>
            </a:extLst>
          </p:cNvPr>
          <p:cNvSpPr/>
          <p:nvPr/>
        </p:nvSpPr>
        <p:spPr>
          <a:xfrm flipH="1">
            <a:off x="3654959" y="803370"/>
            <a:ext cx="244929" cy="310214"/>
          </a:xfrm>
          <a:prstGeom prst="rect">
            <a:avLst/>
          </a:prstGeom>
          <a:solidFill>
            <a:schemeClr val="accent1">
              <a:alpha val="37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hangingPunct="0"/>
            <a:endParaRPr lang="es-ES" sz="1547">
              <a:solidFill>
                <a:srgbClr val="FFFFFF"/>
              </a:solidFill>
              <a:sym typeface="Helvetica Neue Medium"/>
            </a:endParaRPr>
          </a:p>
        </p:txBody>
      </p:sp>
      <p:pic>
        <p:nvPicPr>
          <p:cNvPr id="19" name="Picture 16">
            <a:extLst>
              <a:ext uri="{FF2B5EF4-FFF2-40B4-BE49-F238E27FC236}">
                <a16:creationId xmlns:a16="http://schemas.microsoft.com/office/drawing/2014/main" id="{CFC09C53-C034-6319-FE0C-5909E6527448}"/>
              </a:ext>
            </a:extLst>
          </p:cNvPr>
          <p:cNvPicPr>
            <a:picLocks noChangeAspect="1"/>
          </p:cNvPicPr>
          <p:nvPr/>
        </p:nvPicPr>
        <p:blipFill>
          <a:blip r:embed="rId7"/>
          <a:srcRect r="48372" b="47798"/>
          <a:stretch>
            <a:fillRect/>
          </a:stretch>
        </p:blipFill>
        <p:spPr>
          <a:xfrm>
            <a:off x="5558623" y="4097355"/>
            <a:ext cx="2590116" cy="1661085"/>
          </a:xfrm>
          <a:prstGeom prst="rect">
            <a:avLst/>
          </a:prstGeom>
        </p:spPr>
      </p:pic>
      <p:sp>
        <p:nvSpPr>
          <p:cNvPr id="20" name="Fission: between microscopic and macroscopic worlds">
            <a:extLst>
              <a:ext uri="{FF2B5EF4-FFF2-40B4-BE49-F238E27FC236}">
                <a16:creationId xmlns:a16="http://schemas.microsoft.com/office/drawing/2014/main" id="{A6640DB1-F284-D863-A694-F4875A073F2D}"/>
              </a:ext>
            </a:extLst>
          </p:cNvPr>
          <p:cNvSpPr txBox="1"/>
          <p:nvPr/>
        </p:nvSpPr>
        <p:spPr>
          <a:xfrm>
            <a:off x="1867733" y="129799"/>
            <a:ext cx="54085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s-ES" sz="2400" b="1" dirty="0">
                <a:latin typeface="Roboto" panose="02000000000000000000" pitchFamily="2" charset="0"/>
                <a:ea typeface="Roboto" panose="02000000000000000000" pitchFamily="2" charset="0"/>
                <a:cs typeface="Roboto" panose="02000000000000000000" pitchFamily="2" charset="0"/>
              </a:rPr>
              <a:t>Nuclear </a:t>
            </a:r>
            <a:r>
              <a:rPr lang="es-ES" sz="2400" b="1" dirty="0" err="1">
                <a:latin typeface="Roboto" panose="02000000000000000000" pitchFamily="2" charset="0"/>
                <a:ea typeface="Roboto" panose="02000000000000000000" pitchFamily="2" charset="0"/>
                <a:cs typeface="Roboto" panose="02000000000000000000" pitchFamily="2" charset="0"/>
              </a:rPr>
              <a:t>structure</a:t>
            </a:r>
            <a:r>
              <a:rPr lang="es-ES" sz="2400" b="1" dirty="0">
                <a:latin typeface="Roboto" panose="02000000000000000000" pitchFamily="2" charset="0"/>
                <a:ea typeface="Roboto" panose="02000000000000000000" pitchFamily="2" charset="0"/>
                <a:cs typeface="Roboto" panose="02000000000000000000" pitchFamily="2" charset="0"/>
              </a:rPr>
              <a:t> of light </a:t>
            </a:r>
            <a:r>
              <a:rPr lang="es-ES" sz="2400" b="1" dirty="0" err="1">
                <a:latin typeface="Roboto" panose="02000000000000000000" pitchFamily="2" charset="0"/>
                <a:ea typeface="Roboto" panose="02000000000000000000" pitchFamily="2" charset="0"/>
                <a:cs typeface="Roboto" panose="02000000000000000000" pitchFamily="2" charset="0"/>
              </a:rPr>
              <a:t>exotic</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nuclei</a:t>
            </a:r>
            <a:endParaRPr sz="2400" b="1" dirty="0">
              <a:latin typeface="Roboto" panose="02000000000000000000" pitchFamily="2" charset="0"/>
              <a:ea typeface="Roboto" panose="02000000000000000000" pitchFamily="2" charset="0"/>
              <a:cs typeface="Roboto" panose="02000000000000000000" pitchFamily="2" charset="0"/>
            </a:endParaRPr>
          </a:p>
        </p:txBody>
      </p:sp>
      <p:sp>
        <p:nvSpPr>
          <p:cNvPr id="2" name="Oval 7">
            <a:extLst>
              <a:ext uri="{FF2B5EF4-FFF2-40B4-BE49-F238E27FC236}">
                <a16:creationId xmlns:a16="http://schemas.microsoft.com/office/drawing/2014/main" id="{D7DA8B02-D64F-F687-3466-17CB0F5E88DB}"/>
              </a:ext>
            </a:extLst>
          </p:cNvPr>
          <p:cNvSpPr/>
          <p:nvPr/>
        </p:nvSpPr>
        <p:spPr>
          <a:xfrm>
            <a:off x="3357180" y="1213937"/>
            <a:ext cx="350629" cy="436220"/>
          </a:xfrm>
          <a:prstGeom prst="ellipse">
            <a:avLst/>
          </a:prstGeom>
          <a:noFill/>
          <a:ln w="3175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hangingPunct="0"/>
            <a:endParaRPr lang="en-ES" sz="1547">
              <a:solidFill>
                <a:srgbClr val="FFFFFF"/>
              </a:solidFill>
              <a:sym typeface="Helvetica Neue Medium"/>
            </a:endParaRPr>
          </a:p>
        </p:txBody>
      </p:sp>
      <p:sp>
        <p:nvSpPr>
          <p:cNvPr id="6" name="CuadroTexto 5">
            <a:extLst>
              <a:ext uri="{FF2B5EF4-FFF2-40B4-BE49-F238E27FC236}">
                <a16:creationId xmlns:a16="http://schemas.microsoft.com/office/drawing/2014/main" id="{68F1A530-6B1B-8D1D-A8A8-03B7FEC5D62A}"/>
              </a:ext>
            </a:extLst>
          </p:cNvPr>
          <p:cNvSpPr txBox="1"/>
          <p:nvPr/>
        </p:nvSpPr>
        <p:spPr>
          <a:xfrm>
            <a:off x="543953" y="6043789"/>
            <a:ext cx="4572000" cy="738664"/>
          </a:xfrm>
          <a:prstGeom prst="rect">
            <a:avLst/>
          </a:prstGeom>
          <a:noFill/>
        </p:spPr>
        <p:txBody>
          <a:bodyPr wrap="square">
            <a:spAutoFit/>
          </a:bodyPr>
          <a:lstStyle/>
          <a:p>
            <a:pPr algn="l">
              <a:buSzPct val="145000"/>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Juan Lois Fuentes</a:t>
            </a:r>
            <a:r>
              <a:rPr lang="en-GB" sz="1400" noProof="0" dirty="0">
                <a:latin typeface="Roboto" panose="02000000000000000000" pitchFamily="2" charset="0"/>
                <a:ea typeface="Roboto" panose="02000000000000000000" pitchFamily="2" charset="0"/>
                <a:cs typeface="Roboto" panose="02000000000000000000" pitchFamily="2" charset="0"/>
              </a:rPr>
              <a:t>: “Complete spectroscopic of </a:t>
            </a:r>
            <a:r>
              <a:rPr lang="en-GB" sz="1400" baseline="30000" noProof="0" dirty="0">
                <a:latin typeface="Roboto" panose="02000000000000000000" pitchFamily="2" charset="0"/>
                <a:ea typeface="Roboto" panose="02000000000000000000" pitchFamily="2" charset="0"/>
                <a:cs typeface="Roboto" panose="02000000000000000000" pitchFamily="2" charset="0"/>
              </a:rPr>
              <a:t>16</a:t>
            </a:r>
            <a:r>
              <a:rPr lang="en-GB" sz="1400" noProof="0" dirty="0">
                <a:latin typeface="Roboto" panose="02000000000000000000" pitchFamily="2" charset="0"/>
                <a:ea typeface="Roboto" panose="02000000000000000000" pitchFamily="2" charset="0"/>
                <a:cs typeface="Roboto" panose="02000000000000000000" pitchFamily="2" charset="0"/>
              </a:rPr>
              <a:t>C and </a:t>
            </a:r>
            <a:r>
              <a:rPr lang="en-GB" sz="1400" baseline="30000" noProof="0" dirty="0">
                <a:latin typeface="Roboto" panose="02000000000000000000" pitchFamily="2" charset="0"/>
                <a:ea typeface="Roboto" panose="02000000000000000000" pitchFamily="2" charset="0"/>
                <a:cs typeface="Roboto" panose="02000000000000000000" pitchFamily="2" charset="0"/>
              </a:rPr>
              <a:t>20</a:t>
            </a:r>
            <a:r>
              <a:rPr lang="en-GB" sz="1400" noProof="0" dirty="0">
                <a:latin typeface="Roboto" panose="02000000000000000000" pitchFamily="2" charset="0"/>
                <a:ea typeface="Roboto" panose="02000000000000000000" pitchFamily="2" charset="0"/>
                <a:cs typeface="Roboto" panose="02000000000000000000" pitchFamily="2" charset="0"/>
              </a:rPr>
              <a:t>O with solid and AT using transfer reactions”.</a:t>
            </a:r>
            <a:r>
              <a:rPr lang="en-GB" sz="1400" dirty="0">
                <a:latin typeface="Roboto" panose="02000000000000000000" pitchFamily="2" charset="0"/>
                <a:ea typeface="Roboto" panose="02000000000000000000" pitchFamily="2" charset="0"/>
                <a:cs typeface="Roboto" panose="02000000000000000000" pitchFamily="2" charset="0"/>
              </a:rPr>
              <a:t>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a:t>
            </a:r>
            <a:r>
              <a:rPr lang="en-GB" sz="1400" noProof="0" dirty="0" err="1">
                <a:latin typeface="Roboto" panose="02000000000000000000" pitchFamily="2" charset="0"/>
                <a:ea typeface="Roboto" panose="02000000000000000000" pitchFamily="2" charset="0"/>
                <a:cs typeface="Roboto" panose="02000000000000000000" pitchFamily="2" charset="0"/>
              </a:rPr>
              <a:t>upervisors</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dirty="0" err="1">
                <a:latin typeface="Roboto" panose="02000000000000000000" pitchFamily="2" charset="0"/>
                <a:ea typeface="Roboto" panose="02000000000000000000" pitchFamily="2" charset="0"/>
                <a:cs typeface="Roboto" panose="02000000000000000000" pitchFamily="2" charset="0"/>
              </a:rPr>
              <a:t>B.Fernández</a:t>
            </a:r>
            <a:r>
              <a:rPr lang="en-GB" sz="1400" u="sng" dirty="0">
                <a:latin typeface="Roboto" panose="02000000000000000000" pitchFamily="2" charset="0"/>
                <a:ea typeface="Roboto" panose="02000000000000000000" pitchFamily="2" charset="0"/>
                <a:cs typeface="Roboto" panose="02000000000000000000" pitchFamily="2" charset="0"/>
              </a:rPr>
              <a:t>, </a:t>
            </a:r>
            <a:r>
              <a:rPr lang="en-GB" sz="1400" dirty="0" err="1">
                <a:latin typeface="Roboto" panose="02000000000000000000" pitchFamily="2" charset="0"/>
                <a:ea typeface="Roboto" panose="02000000000000000000" pitchFamily="2" charset="0"/>
                <a:cs typeface="Roboto" panose="02000000000000000000" pitchFamily="2" charset="0"/>
              </a:rPr>
              <a:t>T.Roger</a:t>
            </a:r>
            <a:r>
              <a:rPr lang="en-GB" sz="1400" u="sng" dirty="0">
                <a:latin typeface="Roboto" panose="02000000000000000000" pitchFamily="2" charset="0"/>
                <a:ea typeface="Roboto" panose="02000000000000000000" pitchFamily="2" charset="0"/>
                <a:cs typeface="Roboto" panose="02000000000000000000" pitchFamily="2" charset="0"/>
              </a:rPr>
              <a:t>)</a:t>
            </a:r>
            <a:r>
              <a:rPr lang="en-GB" sz="1400" noProof="0" dirty="0">
                <a:latin typeface="Roboto" panose="02000000000000000000" pitchFamily="2" charset="0"/>
                <a:ea typeface="Roboto" panose="02000000000000000000" pitchFamily="2" charset="0"/>
                <a:cs typeface="Roboto" panose="02000000000000000000" pitchFamily="2" charset="0"/>
              </a:rPr>
              <a:t>. PhD USC (2024).</a:t>
            </a:r>
          </a:p>
        </p:txBody>
      </p:sp>
    </p:spTree>
    <p:extLst>
      <p:ext uri="{BB962C8B-B14F-4D97-AF65-F5344CB8AC3E}">
        <p14:creationId xmlns:p14="http://schemas.microsoft.com/office/powerpoint/2010/main" val="3184772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D88E8-9D55-B609-DC5B-9703A8A8CC09}"/>
            </a:ext>
          </a:extLst>
        </p:cNvPr>
        <p:cNvGrpSpPr/>
        <p:nvPr/>
      </p:nvGrpSpPr>
      <p:grpSpPr>
        <a:xfrm>
          <a:off x="0" y="0"/>
          <a:ext cx="0" cy="0"/>
          <a:chOff x="0" y="0"/>
          <a:chExt cx="0" cy="0"/>
        </a:xfrm>
      </p:grpSpPr>
      <p:pic>
        <p:nvPicPr>
          <p:cNvPr id="3" name="Picture 6">
            <a:extLst>
              <a:ext uri="{FF2B5EF4-FFF2-40B4-BE49-F238E27FC236}">
                <a16:creationId xmlns:a16="http://schemas.microsoft.com/office/drawing/2014/main" id="{DEE38D38-3F3D-5362-3BDC-BC24CF3FB7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780965" y="-1143964"/>
            <a:ext cx="2976756" cy="5846667"/>
          </a:xfrm>
          <a:prstGeom prst="rect">
            <a:avLst/>
          </a:prstGeom>
        </p:spPr>
      </p:pic>
      <p:pic>
        <p:nvPicPr>
          <p:cNvPr id="4" name="Picture 14">
            <a:extLst>
              <a:ext uri="{FF2B5EF4-FFF2-40B4-BE49-F238E27FC236}">
                <a16:creationId xmlns:a16="http://schemas.microsoft.com/office/drawing/2014/main" id="{BB8F7E35-AC4E-2202-41BC-652355CA8D46}"/>
              </a:ext>
            </a:extLst>
          </p:cNvPr>
          <p:cNvPicPr>
            <a:picLocks noChangeAspect="1"/>
          </p:cNvPicPr>
          <p:nvPr/>
        </p:nvPicPr>
        <p:blipFill>
          <a:blip r:embed="rId4"/>
          <a:stretch>
            <a:fillRect/>
          </a:stretch>
        </p:blipFill>
        <p:spPr>
          <a:xfrm>
            <a:off x="4126931" y="2865982"/>
            <a:ext cx="5012288" cy="2543470"/>
          </a:xfrm>
          <a:prstGeom prst="rect">
            <a:avLst/>
          </a:prstGeom>
        </p:spPr>
      </p:pic>
      <p:sp>
        <p:nvSpPr>
          <p:cNvPr id="5" name="TextBox 8">
            <a:extLst>
              <a:ext uri="{FF2B5EF4-FFF2-40B4-BE49-F238E27FC236}">
                <a16:creationId xmlns:a16="http://schemas.microsoft.com/office/drawing/2014/main" id="{47D11EE5-01F5-05E2-91BB-12D3CF59BF0B}"/>
              </a:ext>
            </a:extLst>
          </p:cNvPr>
          <p:cNvSpPr txBox="1"/>
          <p:nvPr/>
        </p:nvSpPr>
        <p:spPr>
          <a:xfrm>
            <a:off x="6529289" y="3178600"/>
            <a:ext cx="2048652" cy="287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hangingPunct="0"/>
            <a:r>
              <a:rPr lang="es-ES" sz="1400" b="1"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GANIL</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a:t>
            </a:r>
            <a:r>
              <a:rPr lang="es-ES" sz="1400" dirty="0">
                <a:latin typeface="Roboto" panose="02000000000000000000" pitchFamily="2" charset="0"/>
                <a:ea typeface="Roboto" panose="02000000000000000000" pitchFamily="2" charset="0"/>
                <a:cs typeface="Roboto" panose="02000000000000000000" pitchFamily="2" charset="0"/>
              </a:rPr>
              <a:t>Caen (</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France) </a:t>
            </a:r>
          </a:p>
        </p:txBody>
      </p:sp>
      <p:sp>
        <p:nvSpPr>
          <p:cNvPr id="6" name="TextBox 17">
            <a:extLst>
              <a:ext uri="{FF2B5EF4-FFF2-40B4-BE49-F238E27FC236}">
                <a16:creationId xmlns:a16="http://schemas.microsoft.com/office/drawing/2014/main" id="{29261371-A6DF-EE05-94CB-821C1AFDE4E8}"/>
              </a:ext>
            </a:extLst>
          </p:cNvPr>
          <p:cNvSpPr txBox="1"/>
          <p:nvPr/>
        </p:nvSpPr>
        <p:spPr>
          <a:xfrm>
            <a:off x="1957919" y="3316588"/>
            <a:ext cx="3149706" cy="287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r" defTabSz="410751" hangingPunct="0"/>
            <a:r>
              <a:rPr lang="es-ES" sz="1400" b="1" dirty="0">
                <a:latin typeface="Roboto" panose="02000000000000000000" pitchFamily="2" charset="0"/>
                <a:ea typeface="Roboto" panose="02000000000000000000" pitchFamily="2" charset="0"/>
                <a:cs typeface="Roboto" panose="02000000000000000000" pitchFamily="2" charset="0"/>
              </a:rPr>
              <a:t>TRIUMF </a:t>
            </a:r>
            <a:r>
              <a:rPr lang="es-ES" sz="1400" dirty="0">
                <a:latin typeface="Roboto" panose="02000000000000000000" pitchFamily="2" charset="0"/>
                <a:ea typeface="Roboto" panose="02000000000000000000" pitchFamily="2" charset="0"/>
                <a:cs typeface="Roboto" panose="02000000000000000000" pitchFamily="2" charset="0"/>
              </a:rPr>
              <a:t>Vancouver</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a:t>
            </a:r>
            <a:r>
              <a:rPr lang="es-ES" sz="1400" dirty="0" err="1">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Canada</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a:t>
            </a:r>
          </a:p>
        </p:txBody>
      </p:sp>
      <p:pic>
        <p:nvPicPr>
          <p:cNvPr id="8" name="Picture 4">
            <a:extLst>
              <a:ext uri="{FF2B5EF4-FFF2-40B4-BE49-F238E27FC236}">
                <a16:creationId xmlns:a16="http://schemas.microsoft.com/office/drawing/2014/main" id="{F4E8F1B3-C60E-E2D5-84B7-2C383A617FFC}"/>
              </a:ext>
            </a:extLst>
          </p:cNvPr>
          <p:cNvPicPr>
            <a:picLocks noChangeAspect="1"/>
          </p:cNvPicPr>
          <p:nvPr/>
        </p:nvPicPr>
        <p:blipFill>
          <a:blip r:embed="rId5"/>
          <a:stretch>
            <a:fillRect/>
          </a:stretch>
        </p:blipFill>
        <p:spPr>
          <a:xfrm>
            <a:off x="5107625" y="3141289"/>
            <a:ext cx="1442213" cy="352541"/>
          </a:xfrm>
          <a:prstGeom prst="rect">
            <a:avLst/>
          </a:prstGeom>
        </p:spPr>
      </p:pic>
      <p:sp>
        <p:nvSpPr>
          <p:cNvPr id="9" name="TextBox 20">
            <a:extLst>
              <a:ext uri="{FF2B5EF4-FFF2-40B4-BE49-F238E27FC236}">
                <a16:creationId xmlns:a16="http://schemas.microsoft.com/office/drawing/2014/main" id="{F88E281E-5FA3-6228-FF56-6BC57656637C}"/>
              </a:ext>
            </a:extLst>
          </p:cNvPr>
          <p:cNvSpPr txBox="1"/>
          <p:nvPr/>
        </p:nvSpPr>
        <p:spPr>
          <a:xfrm>
            <a:off x="6278877" y="1067751"/>
            <a:ext cx="1734342" cy="308674"/>
          </a:xfrm>
          <a:prstGeom prst="rect">
            <a:avLst/>
          </a:prstGeom>
          <a:noFill/>
        </p:spPr>
        <p:txBody>
          <a:bodyPr wrap="square" rtlCol="0">
            <a:spAutoFit/>
          </a:bodyPr>
          <a:lstStyle/>
          <a:p>
            <a:r>
              <a:rPr lang="es-ES" sz="1400" b="1" dirty="0">
                <a:latin typeface="Roboto" panose="02000000000000000000" pitchFamily="2" charset="0"/>
                <a:ea typeface="Roboto" panose="02000000000000000000" pitchFamily="2" charset="0"/>
                <a:cs typeface="Roboto" panose="02000000000000000000" pitchFamily="2" charset="0"/>
              </a:rPr>
              <a:t>ACTAR TPC</a:t>
            </a:r>
          </a:p>
        </p:txBody>
      </p:sp>
      <p:sp>
        <p:nvSpPr>
          <p:cNvPr id="10" name="TextBox 15">
            <a:extLst>
              <a:ext uri="{FF2B5EF4-FFF2-40B4-BE49-F238E27FC236}">
                <a16:creationId xmlns:a16="http://schemas.microsoft.com/office/drawing/2014/main" id="{ED7C8F6B-6CC3-7685-C54A-64CF26E68B26}"/>
              </a:ext>
            </a:extLst>
          </p:cNvPr>
          <p:cNvSpPr txBox="1"/>
          <p:nvPr/>
        </p:nvSpPr>
        <p:spPr>
          <a:xfrm>
            <a:off x="505096" y="3704168"/>
            <a:ext cx="5468983" cy="24438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l"/>
            <a:endParaRPr lang="es-ES" sz="1406" dirty="0">
              <a:latin typeface="Helvetica Neue Thin" panose="020B0403020202020204" pitchFamily="34" charset="0"/>
              <a:ea typeface="Helvetica Neue Thin" panose="020B0403020202020204" pitchFamily="34" charset="0"/>
            </a:endParaRPr>
          </a:p>
          <a:p>
            <a:pPr algn="l"/>
            <a:r>
              <a:rPr lang="en-GB" sz="1400" b="1" noProof="0" dirty="0">
                <a:latin typeface="Roboto" panose="02000000000000000000" pitchFamily="2" charset="0"/>
                <a:ea typeface="Roboto" panose="02000000000000000000" pitchFamily="2" charset="0"/>
                <a:cs typeface="Roboto" panose="02000000000000000000" pitchFamily="2" charset="0"/>
              </a:rPr>
              <a:t>TRIUMF (Canada)</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b="1" noProof="0" dirty="0">
                <a:latin typeface="Roboto" panose="02000000000000000000" pitchFamily="2" charset="0"/>
                <a:ea typeface="Roboto" panose="02000000000000000000" pitchFamily="2" charset="0"/>
                <a:cs typeface="Roboto" panose="02000000000000000000" pitchFamily="2" charset="0"/>
              </a:rPr>
              <a:t>2025</a:t>
            </a:r>
            <a:r>
              <a:rPr lang="en-GB" sz="1400" noProof="0" dirty="0">
                <a:latin typeface="Roboto" panose="02000000000000000000" pitchFamily="2" charset="0"/>
                <a:ea typeface="Roboto" panose="02000000000000000000" pitchFamily="2" charset="0"/>
                <a:cs typeface="Roboto" panose="02000000000000000000" pitchFamily="2" charset="0"/>
              </a:rPr>
              <a:t> campaign</a:t>
            </a:r>
          </a:p>
          <a:p>
            <a:pPr algn="l"/>
            <a:endParaRPr lang="en-GB" sz="1400" noProof="0" dirty="0">
              <a:latin typeface="Roboto" panose="02000000000000000000" pitchFamily="2" charset="0"/>
              <a:ea typeface="Roboto" panose="02000000000000000000" pitchFamily="2" charset="0"/>
              <a:cs typeface="Roboto" panose="02000000000000000000" pitchFamily="2" charset="0"/>
            </a:endParaRPr>
          </a:p>
          <a:p>
            <a:pPr marL="241093" indent="-241093">
              <a:buFont typeface="System Font Regular"/>
              <a:buChar char="-"/>
            </a:pPr>
            <a:r>
              <a:rPr lang="en-GB" sz="1400" noProof="0" dirty="0">
                <a:latin typeface="Roboto" panose="02000000000000000000" pitchFamily="2" charset="0"/>
                <a:ea typeface="Roboto" panose="02000000000000000000" pitchFamily="2" charset="0"/>
                <a:cs typeface="Roboto" panose="02000000000000000000" pitchFamily="2" charset="0"/>
              </a:rPr>
              <a:t>S2008: “Probing single-particle states in </a:t>
            </a:r>
            <a:r>
              <a:rPr lang="en-GB" sz="1400" baseline="30000" noProof="0" dirty="0">
                <a:latin typeface="Roboto" panose="02000000000000000000" pitchFamily="2" charset="0"/>
                <a:ea typeface="Roboto" panose="02000000000000000000" pitchFamily="2" charset="0"/>
                <a:cs typeface="Roboto" panose="02000000000000000000" pitchFamily="2" charset="0"/>
              </a:rPr>
              <a:t>21</a:t>
            </a:r>
            <a:r>
              <a:rPr lang="en-GB" sz="1400" noProof="0" dirty="0">
                <a:latin typeface="Roboto" panose="02000000000000000000" pitchFamily="2" charset="0"/>
                <a:ea typeface="Roboto" panose="02000000000000000000" pitchFamily="2" charset="0"/>
                <a:cs typeface="Roboto" panose="02000000000000000000" pitchFamily="2" charset="0"/>
              </a:rPr>
              <a:t>Al”</a:t>
            </a:r>
            <a:br>
              <a:rPr lang="en-GB" sz="1400" noProof="0" dirty="0">
                <a:latin typeface="Roboto" panose="02000000000000000000" pitchFamily="2" charset="0"/>
                <a:ea typeface="Roboto" panose="02000000000000000000" pitchFamily="2" charset="0"/>
                <a:cs typeface="Roboto" panose="02000000000000000000" pitchFamily="2" charset="0"/>
              </a:rPr>
            </a:br>
            <a:r>
              <a:rPr lang="en-GB" sz="1400" noProof="0" dirty="0">
                <a:latin typeface="Roboto" panose="02000000000000000000" pitchFamily="2" charset="0"/>
                <a:ea typeface="Roboto" panose="02000000000000000000" pitchFamily="2" charset="0"/>
                <a:cs typeface="Roboto" panose="02000000000000000000" pitchFamily="2" charset="0"/>
              </a:rPr>
              <a:t>Spokespersons: </a:t>
            </a:r>
            <a:r>
              <a:rPr lang="en-GB" sz="1400" u="sng" noProof="0" dirty="0">
                <a:latin typeface="Roboto" panose="02000000000000000000" pitchFamily="2" charset="0"/>
                <a:ea typeface="Roboto" panose="02000000000000000000" pitchFamily="2" charset="0"/>
                <a:cs typeface="Roboto" panose="02000000000000000000" pitchFamily="2" charset="0"/>
              </a:rPr>
              <a:t>B. Fernández-Domínguez</a:t>
            </a:r>
            <a:r>
              <a:rPr lang="en-GB" sz="1400" noProof="0" dirty="0">
                <a:latin typeface="Roboto" panose="02000000000000000000" pitchFamily="2" charset="0"/>
                <a:ea typeface="Roboto" panose="02000000000000000000" pitchFamily="2" charset="0"/>
                <a:cs typeface="Roboto" panose="02000000000000000000" pitchFamily="2" charset="0"/>
              </a:rPr>
              <a:t>, T. Roger</a:t>
            </a:r>
            <a:br>
              <a:rPr lang="en-GB" sz="1400" noProof="0" dirty="0">
                <a:latin typeface="Roboto" panose="02000000000000000000" pitchFamily="2" charset="0"/>
                <a:ea typeface="Roboto" panose="02000000000000000000" pitchFamily="2" charset="0"/>
                <a:cs typeface="Roboto" panose="02000000000000000000" pitchFamily="2" charset="0"/>
              </a:rPr>
            </a:br>
            <a:r>
              <a:rPr lang="en-GB" sz="1400" noProof="0" dirty="0">
                <a:latin typeface="Roboto" panose="02000000000000000000" pitchFamily="2" charset="0"/>
                <a:ea typeface="Roboto" panose="02000000000000000000" pitchFamily="2" charset="0"/>
                <a:cs typeface="Roboto" panose="02000000000000000000" pitchFamily="2" charset="0"/>
              </a:rPr>
              <a:t>Approved in 2022</a:t>
            </a:r>
          </a:p>
          <a:p>
            <a:pPr marL="241093" indent="-241093">
              <a:buFont typeface="System Font Regular"/>
              <a:buChar cha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241093" indent="-241093">
              <a:buFont typeface="System Font Regular"/>
              <a:buChar char="-"/>
            </a:pPr>
            <a:r>
              <a:rPr lang="en-GB" sz="1400" noProof="0" dirty="0">
                <a:latin typeface="Roboto" panose="02000000000000000000" pitchFamily="2" charset="0"/>
                <a:ea typeface="Roboto" panose="02000000000000000000" pitchFamily="2" charset="0"/>
                <a:cs typeface="Roboto" panose="02000000000000000000" pitchFamily="2" charset="0"/>
              </a:rPr>
              <a:t>S2034: “Detailed structure of </a:t>
            </a:r>
            <a:r>
              <a:rPr lang="en-GB" sz="1400" baseline="30000" noProof="0" dirty="0">
                <a:latin typeface="Roboto" panose="02000000000000000000" pitchFamily="2" charset="0"/>
                <a:ea typeface="Roboto" panose="02000000000000000000" pitchFamily="2" charset="0"/>
                <a:cs typeface="Roboto" panose="02000000000000000000" pitchFamily="2" charset="0"/>
              </a:rPr>
              <a:t>12</a:t>
            </a:r>
            <a:r>
              <a:rPr lang="en-GB" sz="1400" noProof="0" dirty="0">
                <a:latin typeface="Roboto" panose="02000000000000000000" pitchFamily="2" charset="0"/>
                <a:ea typeface="Roboto" panose="02000000000000000000" pitchFamily="2" charset="0"/>
                <a:cs typeface="Roboto" panose="02000000000000000000" pitchFamily="2" charset="0"/>
              </a:rPr>
              <a:t>Li with </a:t>
            </a:r>
            <a:r>
              <a:rPr lang="en-GB" sz="1400" baseline="30000" noProof="0" dirty="0">
                <a:latin typeface="Roboto" panose="02000000000000000000" pitchFamily="2" charset="0"/>
                <a:ea typeface="Roboto" panose="02000000000000000000" pitchFamily="2" charset="0"/>
                <a:cs typeface="Roboto" panose="02000000000000000000" pitchFamily="2" charset="0"/>
              </a:rPr>
              <a:t> </a:t>
            </a:r>
            <a:r>
              <a:rPr lang="en-GB" sz="1400" noProof="0" dirty="0">
                <a:latin typeface="Roboto" panose="02000000000000000000" pitchFamily="2" charset="0"/>
                <a:ea typeface="Roboto" panose="02000000000000000000" pitchFamily="2" charset="0"/>
                <a:cs typeface="Roboto" panose="02000000000000000000" pitchFamily="2" charset="0"/>
              </a:rPr>
              <a:t>ACTAR TPC ”</a:t>
            </a:r>
            <a:br>
              <a:rPr lang="en-GB" sz="1400" noProof="0" dirty="0">
                <a:latin typeface="Roboto" panose="02000000000000000000" pitchFamily="2" charset="0"/>
                <a:ea typeface="Roboto" panose="02000000000000000000" pitchFamily="2" charset="0"/>
                <a:cs typeface="Roboto" panose="02000000000000000000" pitchFamily="2" charset="0"/>
              </a:rPr>
            </a:br>
            <a:r>
              <a:rPr lang="en-GB" sz="1400" noProof="0" dirty="0">
                <a:latin typeface="Roboto" panose="02000000000000000000" pitchFamily="2" charset="0"/>
                <a:ea typeface="Roboto" panose="02000000000000000000" pitchFamily="2" charset="0"/>
                <a:cs typeface="Roboto" panose="02000000000000000000" pitchFamily="2" charset="0"/>
              </a:rPr>
              <a:t>Spokespersons: </a:t>
            </a:r>
            <a:r>
              <a:rPr lang="en-GB" sz="1400" u="sng" noProof="0" dirty="0">
                <a:latin typeface="Roboto" panose="02000000000000000000" pitchFamily="2" charset="0"/>
                <a:ea typeface="Roboto" panose="02000000000000000000" pitchFamily="2" charset="0"/>
                <a:cs typeface="Roboto" panose="02000000000000000000" pitchFamily="2" charset="0"/>
              </a:rPr>
              <a:t>B. Fernández-Domínguez</a:t>
            </a:r>
            <a:r>
              <a:rPr lang="en-GB" sz="1400" noProof="0" dirty="0">
                <a:latin typeface="Roboto" panose="02000000000000000000" pitchFamily="2" charset="0"/>
                <a:ea typeface="Roboto" panose="02000000000000000000" pitchFamily="2" charset="0"/>
                <a:cs typeface="Roboto" panose="02000000000000000000" pitchFamily="2" charset="0"/>
              </a:rPr>
              <a:t>, W.N. Catford, T. Roger </a:t>
            </a:r>
            <a:br>
              <a:rPr lang="en-GB" sz="1400" noProof="0" dirty="0">
                <a:latin typeface="Roboto" panose="02000000000000000000" pitchFamily="2" charset="0"/>
                <a:ea typeface="Roboto" panose="02000000000000000000" pitchFamily="2" charset="0"/>
                <a:cs typeface="Roboto" panose="02000000000000000000" pitchFamily="2" charset="0"/>
              </a:rPr>
            </a:br>
            <a:r>
              <a:rPr lang="en-GB" sz="1400" noProof="0" dirty="0">
                <a:latin typeface="Roboto" panose="02000000000000000000" pitchFamily="2" charset="0"/>
                <a:ea typeface="Roboto" panose="02000000000000000000" pitchFamily="2" charset="0"/>
                <a:cs typeface="Roboto" panose="02000000000000000000" pitchFamily="2" charset="0"/>
              </a:rPr>
              <a:t>Approved  in 2024</a:t>
            </a:r>
          </a:p>
          <a:p>
            <a:pPr algn="l"/>
            <a:endParaRPr lang="es-ES" sz="1406" dirty="0">
              <a:latin typeface="Helvetica Neue Thin" panose="020B0403020202020204" pitchFamily="34" charset="0"/>
              <a:ea typeface="Helvetica Neue Thin" panose="020B0403020202020204" pitchFamily="34" charset="0"/>
            </a:endParaRPr>
          </a:p>
        </p:txBody>
      </p:sp>
      <p:pic>
        <p:nvPicPr>
          <p:cNvPr id="11" name="Picture 21">
            <a:extLst>
              <a:ext uri="{FF2B5EF4-FFF2-40B4-BE49-F238E27FC236}">
                <a16:creationId xmlns:a16="http://schemas.microsoft.com/office/drawing/2014/main" id="{B980D912-D50E-158A-DE00-3B34B9FFC0B3}"/>
              </a:ext>
            </a:extLst>
          </p:cNvPr>
          <p:cNvPicPr>
            <a:picLocks noChangeAspect="1"/>
          </p:cNvPicPr>
          <p:nvPr/>
        </p:nvPicPr>
        <p:blipFill rotWithShape="1">
          <a:blip r:embed="rId6"/>
          <a:srcRect t="3260"/>
          <a:stretch/>
        </p:blipFill>
        <p:spPr>
          <a:xfrm>
            <a:off x="5391001" y="1349078"/>
            <a:ext cx="2401629" cy="1488397"/>
          </a:xfrm>
          <a:prstGeom prst="rect">
            <a:avLst/>
          </a:prstGeom>
        </p:spPr>
      </p:pic>
      <p:sp>
        <p:nvSpPr>
          <p:cNvPr id="12" name="Rectangle 1">
            <a:extLst>
              <a:ext uri="{FF2B5EF4-FFF2-40B4-BE49-F238E27FC236}">
                <a16:creationId xmlns:a16="http://schemas.microsoft.com/office/drawing/2014/main" id="{E4429F04-8ACE-BF00-15D7-6E7FE0DB55C8}"/>
              </a:ext>
            </a:extLst>
          </p:cNvPr>
          <p:cNvSpPr/>
          <p:nvPr/>
        </p:nvSpPr>
        <p:spPr>
          <a:xfrm flipH="1">
            <a:off x="2894295" y="2025185"/>
            <a:ext cx="244929" cy="310214"/>
          </a:xfrm>
          <a:prstGeom prst="rect">
            <a:avLst/>
          </a:prstGeom>
          <a:solidFill>
            <a:schemeClr val="accent1">
              <a:alpha val="37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hangingPunct="0"/>
            <a:endParaRPr lang="es-ES" sz="1547">
              <a:solidFill>
                <a:srgbClr val="FFFFFF"/>
              </a:solidFill>
              <a:sym typeface="Helvetica Neue Medium"/>
            </a:endParaRPr>
          </a:p>
        </p:txBody>
      </p:sp>
      <p:sp>
        <p:nvSpPr>
          <p:cNvPr id="14" name="TextBox 5">
            <a:extLst>
              <a:ext uri="{FF2B5EF4-FFF2-40B4-BE49-F238E27FC236}">
                <a16:creationId xmlns:a16="http://schemas.microsoft.com/office/drawing/2014/main" id="{AF5B8CC1-FAAC-8B76-1CC8-B6B9AD3F351A}"/>
              </a:ext>
            </a:extLst>
          </p:cNvPr>
          <p:cNvSpPr txBox="1"/>
          <p:nvPr/>
        </p:nvSpPr>
        <p:spPr>
          <a:xfrm>
            <a:off x="1686585" y="6128219"/>
            <a:ext cx="4847481" cy="287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r>
              <a:rPr lang="en-ES" sz="1400" b="1"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Two experiments out of three in the campaign led by IGFAE</a:t>
            </a:r>
          </a:p>
        </p:txBody>
      </p:sp>
      <p:sp>
        <p:nvSpPr>
          <p:cNvPr id="15" name="Fission: between microscopic and macroscopic worlds">
            <a:extLst>
              <a:ext uri="{FF2B5EF4-FFF2-40B4-BE49-F238E27FC236}">
                <a16:creationId xmlns:a16="http://schemas.microsoft.com/office/drawing/2014/main" id="{6F90634A-CC7D-3108-C400-0601612364C7}"/>
              </a:ext>
            </a:extLst>
          </p:cNvPr>
          <p:cNvSpPr txBox="1"/>
          <p:nvPr/>
        </p:nvSpPr>
        <p:spPr>
          <a:xfrm>
            <a:off x="2433594" y="132376"/>
            <a:ext cx="42768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s-ES" sz="2400" b="1" dirty="0" err="1">
                <a:latin typeface="Roboto" panose="02000000000000000000" pitchFamily="2" charset="0"/>
                <a:ea typeface="Roboto" panose="02000000000000000000" pitchFamily="2" charset="0"/>
                <a:cs typeface="Roboto" panose="02000000000000000000" pitchFamily="2" charset="0"/>
              </a:rPr>
              <a:t>Exotic</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nuclei</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with</a:t>
            </a:r>
            <a:r>
              <a:rPr lang="es-ES" sz="2400" b="1" dirty="0">
                <a:latin typeface="Roboto" panose="02000000000000000000" pitchFamily="2" charset="0"/>
                <a:ea typeface="Roboto" panose="02000000000000000000" pitchFamily="2" charset="0"/>
                <a:cs typeface="Roboto" panose="02000000000000000000" pitchFamily="2" charset="0"/>
              </a:rPr>
              <a:t> ACTAR TPC</a:t>
            </a:r>
            <a:endParaRPr sz="2400" b="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086786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63A34-1083-F6FE-7311-309CD2DCDC73}"/>
            </a:ext>
          </a:extLst>
        </p:cNvPr>
        <p:cNvGrpSpPr/>
        <p:nvPr/>
      </p:nvGrpSpPr>
      <p:grpSpPr>
        <a:xfrm>
          <a:off x="0" y="0"/>
          <a:ext cx="0" cy="0"/>
          <a:chOff x="0" y="0"/>
          <a:chExt cx="0" cy="0"/>
        </a:xfrm>
      </p:grpSpPr>
      <p:sp>
        <p:nvSpPr>
          <p:cNvPr id="2" name="TextBox 15">
            <a:extLst>
              <a:ext uri="{FF2B5EF4-FFF2-40B4-BE49-F238E27FC236}">
                <a16:creationId xmlns:a16="http://schemas.microsoft.com/office/drawing/2014/main" id="{0AB4F195-38FA-A884-A316-87AA01BA6C23}"/>
              </a:ext>
            </a:extLst>
          </p:cNvPr>
          <p:cNvSpPr txBox="1"/>
          <p:nvPr/>
        </p:nvSpPr>
        <p:spPr>
          <a:xfrm>
            <a:off x="1972447" y="634514"/>
            <a:ext cx="5200143" cy="7202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l"/>
            <a:endParaRPr lang="es-ES" sz="1406" dirty="0">
              <a:latin typeface="Helvetica Neue Thin" panose="020B0403020202020204" pitchFamily="34" charset="0"/>
              <a:ea typeface="Helvetica Neue Thin" panose="020B0403020202020204" pitchFamily="34" charset="0"/>
            </a:endParaRPr>
          </a:p>
          <a:p>
            <a:pPr algn="l"/>
            <a:r>
              <a:rPr lang="en-GB" sz="1400" noProof="0" dirty="0">
                <a:latin typeface="Roboto" panose="02000000000000000000" pitchFamily="2" charset="0"/>
                <a:ea typeface="Roboto" panose="02000000000000000000" pitchFamily="2" charset="0"/>
                <a:cs typeface="Roboto" panose="02000000000000000000" pitchFamily="2" charset="0"/>
              </a:rPr>
              <a:t>Upgrades ACTAR TPC for TRIUMF (Canada) : 2025 led by IGFAE </a:t>
            </a:r>
          </a:p>
          <a:p>
            <a:pPr algn="l"/>
            <a:endParaRPr lang="es-ES" sz="1406" dirty="0">
              <a:latin typeface="Helvetica Neue Thin" panose="020B0403020202020204" pitchFamily="34" charset="0"/>
              <a:ea typeface="Helvetica Neue Thin" panose="020B0403020202020204" pitchFamily="34" charset="0"/>
            </a:endParaRPr>
          </a:p>
        </p:txBody>
      </p:sp>
      <p:sp>
        <p:nvSpPr>
          <p:cNvPr id="3" name="TextBox 5">
            <a:extLst>
              <a:ext uri="{FF2B5EF4-FFF2-40B4-BE49-F238E27FC236}">
                <a16:creationId xmlns:a16="http://schemas.microsoft.com/office/drawing/2014/main" id="{32D19414-E44B-9A18-A165-BE2E462568F8}"/>
              </a:ext>
            </a:extLst>
          </p:cNvPr>
          <p:cNvSpPr txBox="1"/>
          <p:nvPr/>
        </p:nvSpPr>
        <p:spPr>
          <a:xfrm>
            <a:off x="970290" y="1497588"/>
            <a:ext cx="3217227" cy="11493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New wall of thick silicon detectors </a:t>
            </a:r>
          </a:p>
          <a:p>
            <a:pPr algn="ctr" defTabSz="410751" hangingPunct="0"/>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in collab with </a:t>
            </a:r>
            <a:r>
              <a:rPr lang="en-ES" sz="140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LHCb </a:t>
            </a:r>
            <a:r>
              <a:rPr lang="es-ES" sz="1400" dirty="0" err="1">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team</a:t>
            </a:r>
            <a:endPar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endParaRPr>
          </a:p>
          <a:p>
            <a:pPr algn="ctr" defTabSz="410751" hangingPunct="0"/>
            <a:r>
              <a:rPr lang="en-ES" sz="140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a:t>
            </a:r>
            <a:endPar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endParaRPr>
          </a:p>
          <a:p>
            <a:pPr defTabSz="410751" hangingPunct="0"/>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E. Pérez-Trigo, A. Fdez-Prieto, A. Pazos</a:t>
            </a:r>
          </a:p>
          <a:p>
            <a:pPr defTabSz="410751" hangingPunct="0"/>
            <a:r>
              <a:rPr lang="en-ES" sz="1400" u="sng"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C. Cabo </a:t>
            </a:r>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D. Caamaño, </a:t>
            </a:r>
            <a:r>
              <a:rPr lang="en-ES" sz="1400" u="sng"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I. Blanco-Calviño</a:t>
            </a:r>
          </a:p>
        </p:txBody>
      </p:sp>
      <p:sp>
        <p:nvSpPr>
          <p:cNvPr id="4" name="TextBox 7">
            <a:extLst>
              <a:ext uri="{FF2B5EF4-FFF2-40B4-BE49-F238E27FC236}">
                <a16:creationId xmlns:a16="http://schemas.microsoft.com/office/drawing/2014/main" id="{C2179F91-9E06-3690-E150-4B141A23432A}"/>
              </a:ext>
            </a:extLst>
          </p:cNvPr>
          <p:cNvSpPr txBox="1"/>
          <p:nvPr/>
        </p:nvSpPr>
        <p:spPr>
          <a:xfrm>
            <a:off x="5791734" y="1567652"/>
            <a:ext cx="2189703" cy="7184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Ionisation Chamber  (IC</a:t>
            </a:r>
            <a:r>
              <a:rPr lang="en-ES" sz="140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a:t>
            </a:r>
            <a:endPar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endParaRPr>
          </a:p>
          <a:p>
            <a:pPr defTabSz="410751" hangingPunct="0"/>
            <a:endPar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endParaRPr>
          </a:p>
          <a:p>
            <a:pPr defTabSz="410751" hangingPunct="0"/>
            <a:r>
              <a:rPr lang="en-ES" sz="1400" u="sng">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C</a:t>
            </a:r>
            <a:r>
              <a:rPr lang="en-ES" sz="1400" u="sng"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Cabo,  Y. Ayyad</a:t>
            </a:r>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J. Peña</a:t>
            </a:r>
          </a:p>
        </p:txBody>
      </p:sp>
      <p:sp>
        <p:nvSpPr>
          <p:cNvPr id="5" name="TextBox 9">
            <a:extLst>
              <a:ext uri="{FF2B5EF4-FFF2-40B4-BE49-F238E27FC236}">
                <a16:creationId xmlns:a16="http://schemas.microsoft.com/office/drawing/2014/main" id="{90746409-036B-78C6-BC6B-33B3EA0F8C9C}"/>
              </a:ext>
            </a:extLst>
          </p:cNvPr>
          <p:cNvSpPr txBox="1"/>
          <p:nvPr/>
        </p:nvSpPr>
        <p:spPr>
          <a:xfrm>
            <a:off x="1330726" y="5925562"/>
            <a:ext cx="2539158" cy="287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Stop high-energy light particles</a:t>
            </a:r>
          </a:p>
        </p:txBody>
      </p:sp>
      <p:sp>
        <p:nvSpPr>
          <p:cNvPr id="6" name="TextBox 10">
            <a:extLst>
              <a:ext uri="{FF2B5EF4-FFF2-40B4-BE49-F238E27FC236}">
                <a16:creationId xmlns:a16="http://schemas.microsoft.com/office/drawing/2014/main" id="{55ADD604-6E1C-CB7E-F7C2-F3AC5F66C417}"/>
              </a:ext>
            </a:extLst>
          </p:cNvPr>
          <p:cNvSpPr txBox="1"/>
          <p:nvPr/>
        </p:nvSpPr>
        <p:spPr>
          <a:xfrm>
            <a:off x="6144209" y="6021195"/>
            <a:ext cx="2000549" cy="287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r>
              <a:rPr lang="en-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PID of incomming beam</a:t>
            </a:r>
          </a:p>
        </p:txBody>
      </p:sp>
      <p:pic>
        <p:nvPicPr>
          <p:cNvPr id="7" name="Picture 11">
            <a:extLst>
              <a:ext uri="{FF2B5EF4-FFF2-40B4-BE49-F238E27FC236}">
                <a16:creationId xmlns:a16="http://schemas.microsoft.com/office/drawing/2014/main" id="{523E9D9D-3597-5790-94D4-5FF2A240D762}"/>
              </a:ext>
            </a:extLst>
          </p:cNvPr>
          <p:cNvPicPr>
            <a:picLocks noChangeAspect="1"/>
          </p:cNvPicPr>
          <p:nvPr/>
        </p:nvPicPr>
        <p:blipFill>
          <a:blip r:embed="rId3"/>
          <a:stretch>
            <a:fillRect/>
          </a:stretch>
        </p:blipFill>
        <p:spPr>
          <a:xfrm rot="10800000">
            <a:off x="6084842" y="2391267"/>
            <a:ext cx="1850467" cy="3286796"/>
          </a:xfrm>
          <a:prstGeom prst="rect">
            <a:avLst/>
          </a:prstGeom>
        </p:spPr>
      </p:pic>
      <p:pic>
        <p:nvPicPr>
          <p:cNvPr id="8" name="Picture 12">
            <a:extLst>
              <a:ext uri="{FF2B5EF4-FFF2-40B4-BE49-F238E27FC236}">
                <a16:creationId xmlns:a16="http://schemas.microsoft.com/office/drawing/2014/main" id="{9D4227BE-0CE4-7F91-50C7-AC9114002C2C}"/>
              </a:ext>
            </a:extLst>
          </p:cNvPr>
          <p:cNvPicPr>
            <a:picLocks noChangeAspect="1"/>
          </p:cNvPicPr>
          <p:nvPr/>
        </p:nvPicPr>
        <p:blipFill>
          <a:blip r:embed="rId4"/>
          <a:stretch>
            <a:fillRect/>
          </a:stretch>
        </p:blipFill>
        <p:spPr>
          <a:xfrm>
            <a:off x="2400711" y="3184186"/>
            <a:ext cx="2976178" cy="2162774"/>
          </a:xfrm>
          <a:prstGeom prst="rect">
            <a:avLst/>
          </a:prstGeom>
        </p:spPr>
      </p:pic>
      <p:pic>
        <p:nvPicPr>
          <p:cNvPr id="9" name="Picture 18">
            <a:extLst>
              <a:ext uri="{FF2B5EF4-FFF2-40B4-BE49-F238E27FC236}">
                <a16:creationId xmlns:a16="http://schemas.microsoft.com/office/drawing/2014/main" id="{7E0FDB19-5422-CE05-340E-FDC770AB6642}"/>
              </a:ext>
            </a:extLst>
          </p:cNvPr>
          <p:cNvPicPr>
            <a:picLocks noChangeAspect="1"/>
          </p:cNvPicPr>
          <p:nvPr/>
        </p:nvPicPr>
        <p:blipFill>
          <a:blip r:embed="rId5"/>
          <a:stretch>
            <a:fillRect/>
          </a:stretch>
        </p:blipFill>
        <p:spPr>
          <a:xfrm rot="5400000">
            <a:off x="141276" y="3600868"/>
            <a:ext cx="2814844" cy="1156816"/>
          </a:xfrm>
          <a:prstGeom prst="rect">
            <a:avLst/>
          </a:prstGeom>
        </p:spPr>
      </p:pic>
      <p:sp>
        <p:nvSpPr>
          <p:cNvPr id="11" name="Fission: between microscopic and macroscopic worlds">
            <a:extLst>
              <a:ext uri="{FF2B5EF4-FFF2-40B4-BE49-F238E27FC236}">
                <a16:creationId xmlns:a16="http://schemas.microsoft.com/office/drawing/2014/main" id="{7C8E4A3F-F096-81F5-91DC-1D66EAE8C678}"/>
              </a:ext>
            </a:extLst>
          </p:cNvPr>
          <p:cNvSpPr txBox="1"/>
          <p:nvPr/>
        </p:nvSpPr>
        <p:spPr>
          <a:xfrm>
            <a:off x="2433594" y="132376"/>
            <a:ext cx="42768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Exotic nuclei with ACTAR TPC</a:t>
            </a:r>
          </a:p>
        </p:txBody>
      </p:sp>
    </p:spTree>
    <p:extLst>
      <p:ext uri="{BB962C8B-B14F-4D97-AF65-F5344CB8AC3E}">
        <p14:creationId xmlns:p14="http://schemas.microsoft.com/office/powerpoint/2010/main" val="660789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7F72D-5B26-D725-3F56-BEF320CE67AF}"/>
            </a:ext>
          </a:extLst>
        </p:cNvPr>
        <p:cNvGrpSpPr/>
        <p:nvPr/>
      </p:nvGrpSpPr>
      <p:grpSpPr>
        <a:xfrm>
          <a:off x="0" y="0"/>
          <a:ext cx="0" cy="0"/>
          <a:chOff x="0" y="0"/>
          <a:chExt cx="0" cy="0"/>
        </a:xfrm>
      </p:grpSpPr>
      <p:pic>
        <p:nvPicPr>
          <p:cNvPr id="2" name="Image" descr="Image">
            <a:extLst>
              <a:ext uri="{FF2B5EF4-FFF2-40B4-BE49-F238E27FC236}">
                <a16:creationId xmlns:a16="http://schemas.microsoft.com/office/drawing/2014/main" id="{9E144A55-FB91-D477-C196-C15660556B54}"/>
              </a:ext>
            </a:extLst>
          </p:cNvPr>
          <p:cNvPicPr>
            <a:picLocks noChangeAspect="1"/>
          </p:cNvPicPr>
          <p:nvPr/>
        </p:nvPicPr>
        <p:blipFill>
          <a:blip r:embed="rId3"/>
          <a:stretch>
            <a:fillRect/>
          </a:stretch>
        </p:blipFill>
        <p:spPr>
          <a:xfrm>
            <a:off x="6332707" y="3666605"/>
            <a:ext cx="2225184" cy="2009643"/>
          </a:xfrm>
          <a:prstGeom prst="rect">
            <a:avLst/>
          </a:prstGeom>
          <a:ln w="12700">
            <a:miter lim="400000"/>
          </a:ln>
        </p:spPr>
      </p:pic>
      <p:pic>
        <p:nvPicPr>
          <p:cNvPr id="3" name="Picture 20" descr="A diagram of a diagram of a number of electrons&#10;&#10;Description automatically generated">
            <a:extLst>
              <a:ext uri="{FF2B5EF4-FFF2-40B4-BE49-F238E27FC236}">
                <a16:creationId xmlns:a16="http://schemas.microsoft.com/office/drawing/2014/main" id="{1B9E20AF-A57D-BB70-A76F-5963B78098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5454" y="3585208"/>
            <a:ext cx="1934850" cy="2009643"/>
          </a:xfrm>
          <a:prstGeom prst="rect">
            <a:avLst/>
          </a:prstGeom>
        </p:spPr>
      </p:pic>
      <p:pic>
        <p:nvPicPr>
          <p:cNvPr id="4" name="Picture 1">
            <a:extLst>
              <a:ext uri="{FF2B5EF4-FFF2-40B4-BE49-F238E27FC236}">
                <a16:creationId xmlns:a16="http://schemas.microsoft.com/office/drawing/2014/main" id="{6EC5F4C4-6786-4A61-85BA-F9558EE1CD26}"/>
              </a:ext>
            </a:extLst>
          </p:cNvPr>
          <p:cNvPicPr>
            <a:picLocks noChangeAspect="1"/>
          </p:cNvPicPr>
          <p:nvPr/>
        </p:nvPicPr>
        <p:blipFill>
          <a:blip r:embed="rId5"/>
          <a:stretch>
            <a:fillRect/>
          </a:stretch>
        </p:blipFill>
        <p:spPr>
          <a:xfrm>
            <a:off x="4415878" y="2485405"/>
            <a:ext cx="4574320" cy="963359"/>
          </a:xfrm>
          <a:prstGeom prst="rect">
            <a:avLst/>
          </a:prstGeom>
        </p:spPr>
      </p:pic>
      <p:pic>
        <p:nvPicPr>
          <p:cNvPr id="5" name="Picture 2">
            <a:extLst>
              <a:ext uri="{FF2B5EF4-FFF2-40B4-BE49-F238E27FC236}">
                <a16:creationId xmlns:a16="http://schemas.microsoft.com/office/drawing/2014/main" id="{ECD7F4D2-DF88-2C38-F97B-36F13684734E}"/>
              </a:ext>
            </a:extLst>
          </p:cNvPr>
          <p:cNvPicPr>
            <a:picLocks noChangeAspect="1"/>
          </p:cNvPicPr>
          <p:nvPr/>
        </p:nvPicPr>
        <p:blipFill>
          <a:blip r:embed="rId6"/>
          <a:stretch>
            <a:fillRect/>
          </a:stretch>
        </p:blipFill>
        <p:spPr>
          <a:xfrm>
            <a:off x="561243" y="1240294"/>
            <a:ext cx="1771774" cy="3070729"/>
          </a:xfrm>
          <a:prstGeom prst="rect">
            <a:avLst/>
          </a:prstGeom>
        </p:spPr>
      </p:pic>
      <p:pic>
        <p:nvPicPr>
          <p:cNvPr id="6" name="Picture 4">
            <a:extLst>
              <a:ext uri="{FF2B5EF4-FFF2-40B4-BE49-F238E27FC236}">
                <a16:creationId xmlns:a16="http://schemas.microsoft.com/office/drawing/2014/main" id="{533BF870-625D-400C-F62F-0AA3EBF438FC}"/>
              </a:ext>
            </a:extLst>
          </p:cNvPr>
          <p:cNvPicPr>
            <a:picLocks noChangeAspect="1"/>
          </p:cNvPicPr>
          <p:nvPr/>
        </p:nvPicPr>
        <p:blipFill rotWithShape="1">
          <a:blip r:embed="rId7"/>
          <a:srcRect b="2956"/>
          <a:stretch/>
        </p:blipFill>
        <p:spPr>
          <a:xfrm>
            <a:off x="2443012" y="1240294"/>
            <a:ext cx="1775322" cy="3070729"/>
          </a:xfrm>
          <a:prstGeom prst="rect">
            <a:avLst/>
          </a:prstGeom>
        </p:spPr>
      </p:pic>
      <p:sp>
        <p:nvSpPr>
          <p:cNvPr id="7" name="TextBox 7">
            <a:extLst>
              <a:ext uri="{FF2B5EF4-FFF2-40B4-BE49-F238E27FC236}">
                <a16:creationId xmlns:a16="http://schemas.microsoft.com/office/drawing/2014/main" id="{5868E4DE-EB3C-D9C1-D6C9-80CEB81AF680}"/>
              </a:ext>
            </a:extLst>
          </p:cNvPr>
          <p:cNvSpPr txBox="1"/>
          <p:nvPr/>
        </p:nvSpPr>
        <p:spPr>
          <a:xfrm>
            <a:off x="836940" y="4206846"/>
            <a:ext cx="3282799" cy="13903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dirty="0">
                <a:latin typeface="Roboto" panose="02000000000000000000" pitchFamily="2" charset="0"/>
                <a:ea typeface="Roboto" panose="02000000000000000000" pitchFamily="2" charset="0"/>
                <a:cs typeface="Roboto" panose="02000000000000000000" pitchFamily="2" charset="0"/>
              </a:rPr>
              <a:t>Nuclei can capture and emit nucleons or clusters in the open quantum system framework</a:t>
            </a:r>
            <a:r>
              <a:rPr lang="en-GB" sz="1400" dirty="0">
                <a:latin typeface="Roboto" panose="02000000000000000000" pitchFamily="2" charset="0"/>
                <a:ea typeface="Roboto" panose="02000000000000000000" pitchFamily="2" charset="0"/>
                <a:cs typeface="Roboto" panose="02000000000000000000" pitchFamily="2" charset="0"/>
              </a:rPr>
              <a:t>.</a:t>
            </a:r>
          </a:p>
          <a:p>
            <a:pPr algn="l"/>
            <a:endParaRPr lang="en-GB" sz="1400" dirty="0">
              <a:latin typeface="Roboto" panose="02000000000000000000" pitchFamily="2" charset="0"/>
              <a:ea typeface="Roboto" panose="02000000000000000000" pitchFamily="2" charset="0"/>
              <a:cs typeface="Roboto" panose="02000000000000000000" pitchFamily="2" charset="0"/>
            </a:endParaRPr>
          </a:p>
          <a:p>
            <a:pPr algn="l"/>
            <a:r>
              <a:rPr lang="en-GB" sz="1400" dirty="0">
                <a:latin typeface="Roboto" panose="02000000000000000000" pitchFamily="2" charset="0"/>
                <a:ea typeface="Roboto" panose="02000000000000000000" pitchFamily="2" charset="0"/>
                <a:cs typeface="Roboto" panose="02000000000000000000" pitchFamily="2" charset="0"/>
              </a:rPr>
              <a:t>Structure and reaction channels influence each other.</a:t>
            </a:r>
          </a:p>
        </p:txBody>
      </p:sp>
      <p:pic>
        <p:nvPicPr>
          <p:cNvPr id="8" name="Picture 11" descr="A diagram of a nuclear reaction&#10;&#10;Description automatically generated">
            <a:extLst>
              <a:ext uri="{FF2B5EF4-FFF2-40B4-BE49-F238E27FC236}">
                <a16:creationId xmlns:a16="http://schemas.microsoft.com/office/drawing/2014/main" id="{F4437074-68E3-0499-F0F1-D55B104077F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5373"/>
          <a:stretch/>
        </p:blipFill>
        <p:spPr>
          <a:xfrm>
            <a:off x="5017847" y="603134"/>
            <a:ext cx="3012346" cy="1972264"/>
          </a:xfrm>
          <a:prstGeom prst="rect">
            <a:avLst/>
          </a:prstGeom>
        </p:spPr>
      </p:pic>
      <p:sp>
        <p:nvSpPr>
          <p:cNvPr id="9" name="TextBox 14">
            <a:extLst>
              <a:ext uri="{FF2B5EF4-FFF2-40B4-BE49-F238E27FC236}">
                <a16:creationId xmlns:a16="http://schemas.microsoft.com/office/drawing/2014/main" id="{9ECE8273-E13F-F014-2941-B5D2FEDC8BB3}"/>
              </a:ext>
            </a:extLst>
          </p:cNvPr>
          <p:cNvSpPr txBox="1"/>
          <p:nvPr/>
        </p:nvSpPr>
        <p:spPr>
          <a:xfrm>
            <a:off x="982133" y="780088"/>
            <a:ext cx="3580448"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400" b="1" dirty="0">
                <a:latin typeface="Roboto" panose="02000000000000000000" pitchFamily="2" charset="0"/>
                <a:ea typeface="Roboto" panose="02000000000000000000" pitchFamily="2" charset="0"/>
                <a:cs typeface="Roboto" panose="02000000000000000000" pitchFamily="2" charset="0"/>
              </a:rPr>
              <a:t>Nuclei as open quantum systems</a:t>
            </a:r>
          </a:p>
        </p:txBody>
      </p:sp>
      <p:sp>
        <p:nvSpPr>
          <p:cNvPr id="10" name="TextBox 15">
            <a:extLst>
              <a:ext uri="{FF2B5EF4-FFF2-40B4-BE49-F238E27FC236}">
                <a16:creationId xmlns:a16="http://schemas.microsoft.com/office/drawing/2014/main" id="{B48997CD-84E0-7AAB-2B0B-C700F56B4B31}"/>
              </a:ext>
            </a:extLst>
          </p:cNvPr>
          <p:cNvSpPr txBox="1"/>
          <p:nvPr/>
        </p:nvSpPr>
        <p:spPr>
          <a:xfrm>
            <a:off x="4572000" y="3332535"/>
            <a:ext cx="4304641"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GB" sz="1400" dirty="0">
                <a:latin typeface="Roboto" panose="02000000000000000000" pitchFamily="2" charset="0"/>
                <a:ea typeface="Roboto" panose="02000000000000000000" pitchFamily="2" charset="0"/>
                <a:cs typeface="Roboto" panose="02000000000000000000" pitchFamily="2" charset="0"/>
              </a:rPr>
              <a:t>Dilute </a:t>
            </a:r>
            <a:r>
              <a:rPr lang="el-GR" sz="1400" dirty="0">
                <a:latin typeface="Roboto" panose="02000000000000000000" pitchFamily="2" charset="0"/>
                <a:ea typeface="Roboto" panose="02000000000000000000" pitchFamily="2" charset="0"/>
                <a:cs typeface="Roboto" panose="02000000000000000000" pitchFamily="2" charset="0"/>
              </a:rPr>
              <a:t>α</a:t>
            </a:r>
            <a:r>
              <a:rPr lang="en-US" sz="140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condensate state  (Hoyle-like) in </a:t>
            </a:r>
            <a:r>
              <a:rPr lang="en-GB" sz="1400" baseline="30000" dirty="0">
                <a:latin typeface="Roboto" panose="02000000000000000000" pitchFamily="2" charset="0"/>
                <a:ea typeface="Roboto" panose="02000000000000000000" pitchFamily="2" charset="0"/>
                <a:cs typeface="Roboto" panose="02000000000000000000" pitchFamily="2" charset="0"/>
              </a:rPr>
              <a:t>16</a:t>
            </a:r>
            <a:r>
              <a:rPr lang="en-GB" sz="1400" dirty="0">
                <a:latin typeface="Roboto" panose="02000000000000000000" pitchFamily="2" charset="0"/>
                <a:ea typeface="Roboto" panose="02000000000000000000" pitchFamily="2" charset="0"/>
                <a:cs typeface="Roboto" panose="02000000000000000000" pitchFamily="2" charset="0"/>
              </a:rPr>
              <a:t>O </a:t>
            </a:r>
          </a:p>
        </p:txBody>
      </p:sp>
      <p:cxnSp>
        <p:nvCxnSpPr>
          <p:cNvPr id="11" name="Straight Arrow Connector 22">
            <a:extLst>
              <a:ext uri="{FF2B5EF4-FFF2-40B4-BE49-F238E27FC236}">
                <a16:creationId xmlns:a16="http://schemas.microsoft.com/office/drawing/2014/main" id="{EF51BFB9-E5F3-E399-4D78-93CC9F96B3F7}"/>
              </a:ext>
            </a:extLst>
          </p:cNvPr>
          <p:cNvCxnSpPr>
            <a:cxnSpLocks/>
          </p:cNvCxnSpPr>
          <p:nvPr/>
        </p:nvCxnSpPr>
        <p:spPr>
          <a:xfrm flipH="1">
            <a:off x="7695854" y="4192272"/>
            <a:ext cx="485093" cy="50363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2" name="TextBox 25">
            <a:extLst>
              <a:ext uri="{FF2B5EF4-FFF2-40B4-BE49-F238E27FC236}">
                <a16:creationId xmlns:a16="http://schemas.microsoft.com/office/drawing/2014/main" id="{0638945E-9921-8ABC-6AA5-242652927E91}"/>
              </a:ext>
            </a:extLst>
          </p:cNvPr>
          <p:cNvSpPr txBox="1"/>
          <p:nvPr/>
        </p:nvSpPr>
        <p:spPr>
          <a:xfrm>
            <a:off x="8023660" y="3942033"/>
            <a:ext cx="511671" cy="3519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687" baseline="30000" dirty="0">
                <a:latin typeface="Helvetica Light Neue"/>
              </a:rPr>
              <a:t>16</a:t>
            </a:r>
            <a:r>
              <a:rPr lang="en-GB" sz="1687" dirty="0">
                <a:latin typeface="Helvetica Light Neue"/>
              </a:rPr>
              <a:t>O</a:t>
            </a:r>
            <a:endParaRPr lang="en-GB" sz="1266" dirty="0"/>
          </a:p>
        </p:txBody>
      </p:sp>
      <p:sp>
        <p:nvSpPr>
          <p:cNvPr id="13" name="TextBox 27">
            <a:extLst>
              <a:ext uri="{FF2B5EF4-FFF2-40B4-BE49-F238E27FC236}">
                <a16:creationId xmlns:a16="http://schemas.microsoft.com/office/drawing/2014/main" id="{ECF07269-D466-7760-AC3C-0834B8504A1D}"/>
              </a:ext>
            </a:extLst>
          </p:cNvPr>
          <p:cNvSpPr txBox="1"/>
          <p:nvPr/>
        </p:nvSpPr>
        <p:spPr>
          <a:xfrm>
            <a:off x="7760542" y="4734912"/>
            <a:ext cx="211634" cy="3519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l-GR" sz="1687" dirty="0">
                <a:latin typeface="Times New Roman" panose="02020603050405020304" pitchFamily="18" charset="0"/>
                <a:cs typeface="Times New Roman" panose="02020603050405020304" pitchFamily="18" charset="0"/>
              </a:rPr>
              <a:t>α</a:t>
            </a:r>
            <a:endParaRPr lang="en-GB" sz="1266" dirty="0"/>
          </a:p>
        </p:txBody>
      </p:sp>
      <p:sp>
        <p:nvSpPr>
          <p:cNvPr id="14" name="TextBox 28">
            <a:extLst>
              <a:ext uri="{FF2B5EF4-FFF2-40B4-BE49-F238E27FC236}">
                <a16:creationId xmlns:a16="http://schemas.microsoft.com/office/drawing/2014/main" id="{87536ECA-BBE4-0518-B3A0-FC22CB6EFC67}"/>
              </a:ext>
            </a:extLst>
          </p:cNvPr>
          <p:cNvSpPr txBox="1"/>
          <p:nvPr/>
        </p:nvSpPr>
        <p:spPr>
          <a:xfrm>
            <a:off x="7168671" y="4572607"/>
            <a:ext cx="211634" cy="3519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l-GR" sz="1687" dirty="0">
                <a:latin typeface="Times New Roman" panose="02020603050405020304" pitchFamily="18" charset="0"/>
                <a:cs typeface="Times New Roman" panose="02020603050405020304" pitchFamily="18" charset="0"/>
              </a:rPr>
              <a:t>α</a:t>
            </a:r>
            <a:endParaRPr lang="en-GB" sz="1266" dirty="0"/>
          </a:p>
        </p:txBody>
      </p:sp>
      <p:sp>
        <p:nvSpPr>
          <p:cNvPr id="15" name="TextBox 29">
            <a:extLst>
              <a:ext uri="{FF2B5EF4-FFF2-40B4-BE49-F238E27FC236}">
                <a16:creationId xmlns:a16="http://schemas.microsoft.com/office/drawing/2014/main" id="{4D551F01-E9F3-FB34-50B5-557555EE374B}"/>
              </a:ext>
            </a:extLst>
          </p:cNvPr>
          <p:cNvSpPr txBox="1"/>
          <p:nvPr/>
        </p:nvSpPr>
        <p:spPr>
          <a:xfrm>
            <a:off x="6832256" y="4810722"/>
            <a:ext cx="211634" cy="3519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l-GR" sz="1687" dirty="0">
                <a:latin typeface="Times New Roman" panose="02020603050405020304" pitchFamily="18" charset="0"/>
                <a:cs typeface="Times New Roman" panose="02020603050405020304" pitchFamily="18" charset="0"/>
              </a:rPr>
              <a:t>α</a:t>
            </a:r>
            <a:endParaRPr lang="en-GB" sz="1266" dirty="0"/>
          </a:p>
        </p:txBody>
      </p:sp>
      <p:sp>
        <p:nvSpPr>
          <p:cNvPr id="16" name="TextBox 30">
            <a:extLst>
              <a:ext uri="{FF2B5EF4-FFF2-40B4-BE49-F238E27FC236}">
                <a16:creationId xmlns:a16="http://schemas.microsoft.com/office/drawing/2014/main" id="{45EA76D1-4219-A096-BCF5-DD008E918352}"/>
              </a:ext>
            </a:extLst>
          </p:cNvPr>
          <p:cNvSpPr txBox="1"/>
          <p:nvPr/>
        </p:nvSpPr>
        <p:spPr>
          <a:xfrm>
            <a:off x="6939413" y="5430072"/>
            <a:ext cx="211634" cy="3519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l-GR" sz="1687" dirty="0">
                <a:latin typeface="Times New Roman" panose="02020603050405020304" pitchFamily="18" charset="0"/>
                <a:cs typeface="Times New Roman" panose="02020603050405020304" pitchFamily="18" charset="0"/>
              </a:rPr>
              <a:t>α</a:t>
            </a:r>
            <a:endParaRPr lang="en-GB" sz="1266" dirty="0"/>
          </a:p>
        </p:txBody>
      </p:sp>
      <p:sp>
        <p:nvSpPr>
          <p:cNvPr id="17" name="TextBox 31">
            <a:extLst>
              <a:ext uri="{FF2B5EF4-FFF2-40B4-BE49-F238E27FC236}">
                <a16:creationId xmlns:a16="http://schemas.microsoft.com/office/drawing/2014/main" id="{E22AB23B-27CC-1371-7E4D-EB4FF3E104E8}"/>
              </a:ext>
            </a:extLst>
          </p:cNvPr>
          <p:cNvSpPr txBox="1"/>
          <p:nvPr/>
        </p:nvSpPr>
        <p:spPr>
          <a:xfrm>
            <a:off x="6798875" y="5179339"/>
            <a:ext cx="211634" cy="3519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l-GR" sz="1687" dirty="0">
                <a:latin typeface="Times New Roman" panose="02020603050405020304" pitchFamily="18" charset="0"/>
                <a:cs typeface="Times New Roman" panose="02020603050405020304" pitchFamily="18" charset="0"/>
              </a:rPr>
              <a:t>α</a:t>
            </a:r>
            <a:endParaRPr lang="en-GB" sz="1266" dirty="0"/>
          </a:p>
        </p:txBody>
      </p:sp>
      <p:sp>
        <p:nvSpPr>
          <p:cNvPr id="18" name="TextBox 32">
            <a:extLst>
              <a:ext uri="{FF2B5EF4-FFF2-40B4-BE49-F238E27FC236}">
                <a16:creationId xmlns:a16="http://schemas.microsoft.com/office/drawing/2014/main" id="{6AC4C42D-A8A4-3031-5BC3-81176A6C876F}"/>
              </a:ext>
            </a:extLst>
          </p:cNvPr>
          <p:cNvSpPr txBox="1"/>
          <p:nvPr/>
        </p:nvSpPr>
        <p:spPr>
          <a:xfrm>
            <a:off x="6640303" y="588408"/>
            <a:ext cx="1974742" cy="5250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r"/>
            <a:r>
              <a:rPr lang="en-GB" sz="1400" dirty="0">
                <a:latin typeface="Roboto" panose="02000000000000000000" pitchFamily="2" charset="0"/>
                <a:ea typeface="Roboto" panose="02000000000000000000" pitchFamily="2" charset="0"/>
                <a:cs typeface="Roboto" panose="02000000000000000000" pitchFamily="2" charset="0"/>
              </a:rPr>
              <a:t>Exotic decay modes of halo nuclei</a:t>
            </a:r>
          </a:p>
        </p:txBody>
      </p:sp>
      <p:sp>
        <p:nvSpPr>
          <p:cNvPr id="19" name="Fission: between microscopic and macroscopic worlds">
            <a:extLst>
              <a:ext uri="{FF2B5EF4-FFF2-40B4-BE49-F238E27FC236}">
                <a16:creationId xmlns:a16="http://schemas.microsoft.com/office/drawing/2014/main" id="{D5849A61-8109-4C69-DED4-A6BA51C611D1}"/>
              </a:ext>
            </a:extLst>
          </p:cNvPr>
          <p:cNvSpPr txBox="1"/>
          <p:nvPr/>
        </p:nvSpPr>
        <p:spPr>
          <a:xfrm>
            <a:off x="1547133" y="148251"/>
            <a:ext cx="6049734" cy="4414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Connection between reaction and structure</a:t>
            </a:r>
          </a:p>
        </p:txBody>
      </p:sp>
      <p:sp>
        <p:nvSpPr>
          <p:cNvPr id="20" name="TextBox 3">
            <a:extLst>
              <a:ext uri="{FF2B5EF4-FFF2-40B4-BE49-F238E27FC236}">
                <a16:creationId xmlns:a16="http://schemas.microsoft.com/office/drawing/2014/main" id="{5726A3D8-11DD-7083-4B46-84B4BE11D153}"/>
              </a:ext>
            </a:extLst>
          </p:cNvPr>
          <p:cNvSpPr txBox="1"/>
          <p:nvPr/>
        </p:nvSpPr>
        <p:spPr>
          <a:xfrm>
            <a:off x="5072332" y="1771763"/>
            <a:ext cx="1314860" cy="7184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51" hangingPunct="0"/>
            <a:r>
              <a:rPr lang="es-ES" sz="1400" dirty="0" err="1">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ß-decay</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a:t>
            </a:r>
          </a:p>
          <a:p>
            <a:pPr defTabSz="410751" hangingPunct="0"/>
            <a:r>
              <a:rPr lang="es-ES" sz="1400" dirty="0" err="1">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proton</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emisión </a:t>
            </a:r>
            <a:r>
              <a:rPr lang="es-ES" sz="1400" dirty="0" err="1">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of</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 </a:t>
            </a:r>
            <a:r>
              <a:rPr lang="es-ES" sz="1400" baseline="300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11</a:t>
            </a:r>
            <a:r>
              <a:rPr lang="es-ES" sz="1400" dirty="0">
                <a:solidFill>
                  <a:srgbClr val="000000"/>
                </a:solidFill>
                <a:latin typeface="Roboto" panose="02000000000000000000" pitchFamily="2" charset="0"/>
                <a:ea typeface="Roboto" panose="02000000000000000000" pitchFamily="2" charset="0"/>
                <a:cs typeface="Roboto" panose="02000000000000000000" pitchFamily="2" charset="0"/>
                <a:sym typeface="Helvetica Neue"/>
              </a:rPr>
              <a:t>Be</a:t>
            </a:r>
          </a:p>
        </p:txBody>
      </p:sp>
      <p:sp>
        <p:nvSpPr>
          <p:cNvPr id="22" name="CuadroTexto 21">
            <a:extLst>
              <a:ext uri="{FF2B5EF4-FFF2-40B4-BE49-F238E27FC236}">
                <a16:creationId xmlns:a16="http://schemas.microsoft.com/office/drawing/2014/main" id="{6097DCB6-0388-DDD0-30B9-44B117CA4685}"/>
              </a:ext>
            </a:extLst>
          </p:cNvPr>
          <p:cNvSpPr txBox="1"/>
          <p:nvPr/>
        </p:nvSpPr>
        <p:spPr>
          <a:xfrm>
            <a:off x="545076" y="5655601"/>
            <a:ext cx="8258348" cy="1384995"/>
          </a:xfrm>
          <a:prstGeom prst="rect">
            <a:avLst/>
          </a:prstGeom>
          <a:noFill/>
        </p:spPr>
        <p:txBody>
          <a:bodyPr wrap="square">
            <a:spAutoFit/>
          </a:bodyPr>
          <a:lstStyle/>
          <a:p>
            <a:pPr marL="790575" lvl="1" indent="-333375">
              <a:buSzPct val="145000"/>
              <a:buFontTx/>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Daniel Regueira </a:t>
            </a:r>
            <a:r>
              <a:rPr lang="en-GB" sz="1400" b="1" dirty="0" err="1">
                <a:latin typeface="Roboto" panose="02000000000000000000" pitchFamily="2" charset="0"/>
                <a:ea typeface="Roboto" panose="02000000000000000000" pitchFamily="2" charset="0"/>
                <a:cs typeface="Roboto" panose="02000000000000000000" pitchFamily="2" charset="0"/>
              </a:rPr>
              <a:t>Castro:</a:t>
            </a:r>
            <a:r>
              <a:rPr lang="en-GB" sz="1400" dirty="0" err="1">
                <a:latin typeface="Roboto" panose="02000000000000000000" pitchFamily="2" charset="0"/>
                <a:ea typeface="Roboto" panose="02000000000000000000" pitchFamily="2" charset="0"/>
                <a:cs typeface="Roboto" panose="02000000000000000000" pitchFamily="2" charset="0"/>
              </a:rPr>
              <a:t>“Study</a:t>
            </a:r>
            <a:r>
              <a:rPr lang="en-GB" sz="1400" dirty="0">
                <a:latin typeface="Roboto" panose="02000000000000000000" pitchFamily="2" charset="0"/>
                <a:ea typeface="Roboto" panose="02000000000000000000" pitchFamily="2" charset="0"/>
                <a:cs typeface="Roboto" panose="02000000000000000000" pitchFamily="2" charset="0"/>
              </a:rPr>
              <a:t> of 16O dissociation through </a:t>
            </a:r>
            <a:r>
              <a:rPr lang="el-GR" sz="1400" dirty="0">
                <a:latin typeface="Roboto" panose="02000000000000000000" pitchFamily="2" charset="0"/>
                <a:ea typeface="Roboto" panose="02000000000000000000" pitchFamily="2" charset="0"/>
                <a:cs typeface="Roboto" panose="02000000000000000000" pitchFamily="2" charset="0"/>
              </a:rPr>
              <a:t>α</a:t>
            </a:r>
            <a:r>
              <a:rPr lang="en-US" sz="140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scattering in inverse kinematics with the AT-TPC” FPI </a:t>
            </a:r>
            <a:r>
              <a:rPr lang="en-GB" sz="1400" noProof="0" dirty="0">
                <a:latin typeface="Roboto" panose="02000000000000000000" pitchFamily="2" charset="0"/>
                <a:ea typeface="Roboto" panose="02000000000000000000" pitchFamily="2" charset="0"/>
                <a:cs typeface="Roboto" panose="02000000000000000000" pitchFamily="2" charset="0"/>
              </a:rPr>
              <a:t>(Supervisors: </a:t>
            </a:r>
            <a:r>
              <a:rPr lang="en-GB" sz="1400" u="sng" dirty="0">
                <a:latin typeface="Roboto" panose="02000000000000000000" pitchFamily="2" charset="0"/>
                <a:ea typeface="Roboto" panose="02000000000000000000" pitchFamily="2" charset="0"/>
                <a:cs typeface="Roboto" panose="02000000000000000000" pitchFamily="2" charset="0"/>
              </a:rPr>
              <a:t>B. Fernández</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dirty="0">
                <a:latin typeface="Roboto" panose="02000000000000000000" pitchFamily="2" charset="0"/>
                <a:ea typeface="Roboto" panose="02000000000000000000" pitchFamily="2" charset="0"/>
                <a:cs typeface="Roboto" panose="02000000000000000000" pitchFamily="2" charset="0"/>
              </a:rPr>
              <a:t>Y</a:t>
            </a:r>
            <a:r>
              <a:rPr lang="en-GB" sz="1400" u="sng" noProof="0" dirty="0">
                <a:latin typeface="Roboto" panose="02000000000000000000" pitchFamily="2" charset="0"/>
                <a:ea typeface="Roboto" panose="02000000000000000000" pitchFamily="2" charset="0"/>
                <a:cs typeface="Roboto" panose="02000000000000000000" pitchFamily="2" charset="0"/>
              </a:rPr>
              <a:t>. Ayyad</a:t>
            </a:r>
            <a:r>
              <a:rPr lang="en-GB" sz="1400" noProof="0" dirty="0">
                <a:latin typeface="Roboto" panose="02000000000000000000" pitchFamily="2" charset="0"/>
                <a:ea typeface="Roboto" panose="02000000000000000000" pitchFamily="2" charset="0"/>
                <a:cs typeface="Roboto" panose="02000000000000000000" pitchFamily="2" charset="0"/>
              </a:rPr>
              <a:t>) PhD USC (2025).</a:t>
            </a:r>
          </a:p>
          <a:p>
            <a:pPr marL="790575" lvl="1" indent="-333375">
              <a:buSzPct val="145000"/>
              <a:buFontTx/>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790575" lvl="1" indent="-333375">
              <a:buSzPct val="145000"/>
              <a:buFontTx/>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Alicia Muñoz Ramos: </a:t>
            </a:r>
            <a:r>
              <a:rPr lang="en-GB" sz="1400" dirty="0">
                <a:latin typeface="Roboto" panose="02000000000000000000" pitchFamily="2" charset="0"/>
                <a:ea typeface="Roboto" panose="02000000000000000000" pitchFamily="2" charset="0"/>
                <a:cs typeface="Roboto" panose="02000000000000000000" pitchFamily="2" charset="0"/>
              </a:rPr>
              <a:t>“Development of solenoidal spectrometers for studying the structure of exotic nuclei” FPI </a:t>
            </a:r>
            <a:r>
              <a:rPr lang="en-GB" sz="1400" noProof="0" dirty="0">
                <a:latin typeface="Roboto" panose="02000000000000000000" pitchFamily="2" charset="0"/>
                <a:ea typeface="Roboto" panose="02000000000000000000" pitchFamily="2" charset="0"/>
                <a:cs typeface="Roboto" panose="02000000000000000000" pitchFamily="2" charset="0"/>
              </a:rPr>
              <a:t>(Supervisors: </a:t>
            </a:r>
            <a:r>
              <a:rPr lang="en-GB" sz="1400" u="sng" dirty="0">
                <a:latin typeface="Roboto" panose="02000000000000000000" pitchFamily="2" charset="0"/>
                <a:ea typeface="Roboto" panose="02000000000000000000" pitchFamily="2" charset="0"/>
                <a:cs typeface="Roboto" panose="02000000000000000000" pitchFamily="2" charset="0"/>
              </a:rPr>
              <a:t>Y</a:t>
            </a:r>
            <a:r>
              <a:rPr lang="en-GB" sz="1400" u="sng" noProof="0" dirty="0">
                <a:latin typeface="Roboto" panose="02000000000000000000" pitchFamily="2" charset="0"/>
                <a:ea typeface="Roboto" panose="02000000000000000000" pitchFamily="2" charset="0"/>
                <a:cs typeface="Roboto" panose="02000000000000000000" pitchFamily="2" charset="0"/>
              </a:rPr>
              <a:t>. Ayyad, H. Alvarez-Pol</a:t>
            </a:r>
            <a:r>
              <a:rPr lang="en-GB" sz="1400" noProof="0" dirty="0">
                <a:latin typeface="Roboto" panose="02000000000000000000" pitchFamily="2" charset="0"/>
                <a:ea typeface="Roboto" panose="02000000000000000000" pitchFamily="2" charset="0"/>
                <a:cs typeface="Roboto" panose="02000000000000000000" pitchFamily="2" charset="0"/>
              </a:rPr>
              <a:t>) PhD USC (ongoing).</a:t>
            </a:r>
          </a:p>
          <a:p>
            <a:pPr marL="790575" lvl="1" indent="-333375">
              <a:buSzPct val="145000"/>
              <a:buFontTx/>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91910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name="Slide6">
    <p:bg>
      <p:bgPr>
        <a:solidFill>
          <a:srgbClr val="FFFFFF"/>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5DEFC62-206C-BEA9-0528-2809C2FBF6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49" y="6117994"/>
            <a:ext cx="8754701" cy="508867"/>
          </a:xfrm>
          <a:prstGeom prst="rect">
            <a:avLst/>
          </a:prstGeom>
        </p:spPr>
      </p:pic>
      <p:pic>
        <p:nvPicPr>
          <p:cNvPr id="3" name="Imagen 2" descr="Texto&#10;&#10;Descripción generada automáticamente">
            <a:extLst>
              <a:ext uri="{FF2B5EF4-FFF2-40B4-BE49-F238E27FC236}">
                <a16:creationId xmlns:a16="http://schemas.microsoft.com/office/drawing/2014/main" id="{EA8FB2F8-6B90-727A-325E-15F9C822B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177" y="231139"/>
            <a:ext cx="4839644" cy="642722"/>
          </a:xfrm>
          <a:prstGeom prst="rect">
            <a:avLst/>
          </a:prstGeom>
        </p:spPr>
      </p:pic>
      <p:sp>
        <p:nvSpPr>
          <p:cNvPr id="2" name="Fission: between microscopic and macroscopic worlds">
            <a:extLst>
              <a:ext uri="{FF2B5EF4-FFF2-40B4-BE49-F238E27FC236}">
                <a16:creationId xmlns:a16="http://schemas.microsoft.com/office/drawing/2014/main" id="{5B17BCA6-426B-EF97-72EF-F4BD54096C4B}"/>
              </a:ext>
            </a:extLst>
          </p:cNvPr>
          <p:cNvSpPr txBox="1"/>
          <p:nvPr/>
        </p:nvSpPr>
        <p:spPr>
          <a:xfrm>
            <a:off x="939842" y="940060"/>
            <a:ext cx="2319546"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FICA members: </a:t>
            </a:r>
          </a:p>
        </p:txBody>
      </p:sp>
      <p:sp>
        <p:nvSpPr>
          <p:cNvPr id="4"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1A59B58B-5D4E-61CF-EB25-6BD22ADD9739}"/>
              </a:ext>
            </a:extLst>
          </p:cNvPr>
          <p:cNvSpPr txBox="1"/>
          <p:nvPr/>
        </p:nvSpPr>
        <p:spPr>
          <a:xfrm>
            <a:off x="946557" y="1716686"/>
            <a:ext cx="3307676"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Senior</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Beatriz Fernández Domínguez	(PTU)</a:t>
            </a: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Manuel Caamaño Fresco 	(PTU)</a:t>
            </a: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Francesc </a:t>
            </a:r>
            <a:r>
              <a:rPr lang="en-GB" sz="1400" noProof="0" dirty="0" err="1">
                <a:latin typeface="Roboto" panose="02000000000000000000" pitchFamily="2" charset="0"/>
                <a:ea typeface="Roboto" panose="02000000000000000000" pitchFamily="2" charset="0"/>
                <a:cs typeface="Roboto" panose="02000000000000000000" pitchFamily="2" charset="0"/>
              </a:rPr>
              <a:t>Yassid</a:t>
            </a:r>
            <a:r>
              <a:rPr lang="en-GB" sz="1400" noProof="0" dirty="0">
                <a:latin typeface="Roboto" panose="02000000000000000000" pitchFamily="2" charset="0"/>
                <a:ea typeface="Roboto" panose="02000000000000000000" pitchFamily="2" charset="0"/>
                <a:cs typeface="Roboto" panose="02000000000000000000" pitchFamily="2" charset="0"/>
              </a:rPr>
              <a:t> Ayyad </a:t>
            </a:r>
            <a:r>
              <a:rPr lang="en-GB" sz="1400" dirty="0" err="1">
                <a:latin typeface="Roboto" panose="02000000000000000000" pitchFamily="2" charset="0"/>
                <a:ea typeface="Roboto" panose="02000000000000000000" pitchFamily="2" charset="0"/>
                <a:cs typeface="Roboto" panose="02000000000000000000" pitchFamily="2" charset="0"/>
              </a:rPr>
              <a:t>Limonge</a:t>
            </a:r>
            <a:r>
              <a:rPr lang="en-GB" sz="1400" dirty="0">
                <a:latin typeface="Roboto" panose="02000000000000000000" pitchFamily="2" charset="0"/>
                <a:ea typeface="Roboto" panose="02000000000000000000" pitchFamily="2" charset="0"/>
                <a:cs typeface="Roboto" panose="02000000000000000000" pitchFamily="2" charset="0"/>
              </a:rPr>
              <a:t> 	(R&amp;C)</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Aaron José Alejo Alonso 	(R&amp;C)</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Héctor Álvarez Pol 		(PTU)</a:t>
            </a:r>
          </a:p>
        </p:txBody>
      </p:sp>
      <p:sp>
        <p:nvSpPr>
          <p:cNvPr id="6"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AE44C5B7-2B89-C2D3-A51D-E711F1BA503F}"/>
              </a:ext>
            </a:extLst>
          </p:cNvPr>
          <p:cNvSpPr txBox="1"/>
          <p:nvPr/>
        </p:nvSpPr>
        <p:spPr>
          <a:xfrm>
            <a:off x="4887181" y="1716686"/>
            <a:ext cx="3778186" cy="33342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Students</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Adrián </a:t>
            </a:r>
            <a:r>
              <a:rPr lang="en-GB" sz="1400" dirty="0" err="1">
                <a:latin typeface="Roboto" panose="02000000000000000000" pitchFamily="2" charset="0"/>
                <a:ea typeface="Roboto" panose="02000000000000000000" pitchFamily="2" charset="0"/>
                <a:cs typeface="Roboto" panose="02000000000000000000" pitchFamily="2" charset="0"/>
              </a:rPr>
              <a:t>Bembibre</a:t>
            </a:r>
            <a:r>
              <a:rPr lang="en-GB" sz="1400" dirty="0">
                <a:latin typeface="Roboto" panose="02000000000000000000" pitchFamily="2" charset="0"/>
                <a:ea typeface="Roboto" panose="02000000000000000000" pitchFamily="2" charset="0"/>
                <a:cs typeface="Roboto" panose="02000000000000000000" pitchFamily="2" charset="0"/>
              </a:rPr>
              <a:t> Fernández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Iván Blanco Calviño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Beatriz </a:t>
            </a:r>
            <a:r>
              <a:rPr lang="en-GB" sz="1400" dirty="0" err="1">
                <a:latin typeface="Roboto" panose="02000000000000000000" pitchFamily="2" charset="0"/>
                <a:ea typeface="Roboto" panose="02000000000000000000" pitchFamily="2" charset="0"/>
                <a:cs typeface="Roboto" panose="02000000000000000000" pitchFamily="2" charset="0"/>
              </a:rPr>
              <a:t>Errandonea</a:t>
            </a:r>
            <a:r>
              <a:rPr lang="en-GB" sz="1400" dirty="0">
                <a:latin typeface="Roboto" panose="02000000000000000000" pitchFamily="2" charset="0"/>
                <a:ea typeface="Roboto" panose="02000000000000000000" pitchFamily="2" charset="0"/>
                <a:cs typeface="Roboto" panose="02000000000000000000" pitchFamily="2" charset="0"/>
              </a:rPr>
              <a:t> Felix</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Martina Feijoo </a:t>
            </a:r>
            <a:r>
              <a:rPr lang="en-GB" sz="1400" dirty="0" err="1">
                <a:latin typeface="Roboto" panose="02000000000000000000" pitchFamily="2" charset="0"/>
                <a:ea typeface="Roboto" panose="02000000000000000000" pitchFamily="2" charset="0"/>
                <a:cs typeface="Roboto" panose="02000000000000000000" pitchFamily="2" charset="0"/>
              </a:rPr>
              <a:t>Fontán</a:t>
            </a:r>
            <a:r>
              <a:rPr lang="en-GB" sz="1400" dirty="0">
                <a:latin typeface="Roboto" panose="02000000000000000000" pitchFamily="2" charset="0"/>
                <a:ea typeface="Roboto" panose="02000000000000000000" pitchFamily="2" charset="0"/>
                <a:cs typeface="Roboto" panose="02000000000000000000" pitchFamily="2" charset="0"/>
              </a:rPr>
              <a:t> </a:t>
            </a:r>
          </a:p>
          <a:p>
            <a:pPr>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Carolina </a:t>
            </a:r>
            <a:r>
              <a:rPr lang="en-GB" sz="1400" dirty="0" err="1">
                <a:latin typeface="Roboto" panose="02000000000000000000" pitchFamily="2" charset="0"/>
                <a:ea typeface="Roboto" panose="02000000000000000000" pitchFamily="2" charset="0"/>
                <a:cs typeface="Roboto" panose="02000000000000000000" pitchFamily="2" charset="0"/>
              </a:rPr>
              <a:t>Filgueira</a:t>
            </a:r>
            <a:r>
              <a:rPr lang="en-GB" sz="1400" dirty="0">
                <a:latin typeface="Roboto" panose="02000000000000000000" pitchFamily="2" charset="0"/>
                <a:ea typeface="Roboto" panose="02000000000000000000" pitchFamily="2" charset="0"/>
                <a:cs typeface="Roboto" panose="02000000000000000000" pitchFamily="2" charset="0"/>
              </a:rPr>
              <a:t> Rama</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Pablo Gonzalez Rusell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Youssef Khlifi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Jose Manuel López González</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Miguel Lozano González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Alicia Muñoz Ramos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David Palacios Suarez-Bustamante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Alicia Reija Vecino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Nicolas Sánchez Vázquez </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Georgina </a:t>
            </a:r>
            <a:r>
              <a:rPr lang="en-GB" sz="1400" dirty="0" err="1">
                <a:latin typeface="Roboto" panose="02000000000000000000" pitchFamily="2" charset="0"/>
                <a:ea typeface="Roboto" panose="02000000000000000000" pitchFamily="2" charset="0"/>
                <a:cs typeface="Roboto" panose="02000000000000000000" pitchFamily="2" charset="0"/>
              </a:rPr>
              <a:t>Xifra</a:t>
            </a:r>
            <a:r>
              <a:rPr lang="en-GB" sz="1400" dirty="0">
                <a:latin typeface="Roboto" panose="02000000000000000000" pitchFamily="2" charset="0"/>
                <a:ea typeface="Roboto" panose="02000000000000000000" pitchFamily="2" charset="0"/>
                <a:cs typeface="Roboto" panose="02000000000000000000" pitchFamily="2" charset="0"/>
              </a:rPr>
              <a:t> Goya </a:t>
            </a:r>
          </a:p>
        </p:txBody>
      </p:sp>
      <p:sp>
        <p:nvSpPr>
          <p:cNvPr id="7"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EBC83A26-876D-10D7-A0B3-DA0E3EAEBEED}"/>
              </a:ext>
            </a:extLst>
          </p:cNvPr>
          <p:cNvSpPr txBox="1"/>
          <p:nvPr/>
        </p:nvSpPr>
        <p:spPr>
          <a:xfrm>
            <a:off x="950909" y="3309082"/>
            <a:ext cx="330332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Post-docs</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Cristina Cabo</a:t>
            </a:r>
            <a:r>
              <a:rPr lang="en-GB" sz="1400" noProof="0" dirty="0">
                <a:latin typeface="Roboto" panose="02000000000000000000" pitchFamily="2" charset="0"/>
                <a:ea typeface="Roboto" panose="02000000000000000000" pitchFamily="2" charset="0"/>
                <a:cs typeface="Roboto" panose="02000000000000000000" pitchFamily="2" charset="0"/>
              </a:rPr>
              <a:t> 	(CESGA PD) </a:t>
            </a:r>
            <a:endParaRPr lang="en-GB" sz="1400" dirty="0">
              <a:latin typeface="Roboto" panose="02000000000000000000" pitchFamily="2" charset="0"/>
              <a:ea typeface="Roboto" panose="02000000000000000000" pitchFamily="2" charset="0"/>
              <a:cs typeface="Roboto" panose="02000000000000000000" pitchFamily="2" charset="0"/>
            </a:endParaRP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Andrea Lagni 	(</a:t>
            </a:r>
            <a:r>
              <a:rPr lang="en-GB" sz="1400" dirty="0">
                <a:latin typeface="Roboto" panose="02000000000000000000" pitchFamily="2" charset="0"/>
                <a:ea typeface="Roboto" panose="02000000000000000000" pitchFamily="2" charset="0"/>
                <a:cs typeface="Roboto" panose="02000000000000000000" pitchFamily="2" charset="0"/>
              </a:rPr>
              <a:t>Project </a:t>
            </a:r>
            <a:r>
              <a:rPr lang="en-GB" sz="1400" noProof="0" dirty="0">
                <a:latin typeface="Roboto" panose="02000000000000000000" pitchFamily="2" charset="0"/>
                <a:ea typeface="Roboto" panose="02000000000000000000" pitchFamily="2" charset="0"/>
                <a:cs typeface="Roboto" panose="02000000000000000000" pitchFamily="2" charset="0"/>
              </a:rPr>
              <a:t>PD)</a:t>
            </a:r>
          </a:p>
          <a:p>
            <a:pPr>
              <a:defRPr sz="2000" b="0">
                <a:latin typeface="Helvetica Neue Thin"/>
                <a:ea typeface="Helvetica Neue Thin"/>
                <a:cs typeface="Helvetica Neue Thin"/>
                <a:sym typeface="Helvetica Neue Thin"/>
              </a:defRPr>
            </a:pPr>
            <a:r>
              <a:rPr lang="es-ES" sz="1400" dirty="0" err="1">
                <a:latin typeface="Roboto" panose="02000000000000000000" pitchFamily="2" charset="0"/>
                <a:ea typeface="Roboto" panose="02000000000000000000" pitchFamily="2" charset="0"/>
                <a:cs typeface="Roboto" panose="02000000000000000000" pitchFamily="2" charset="0"/>
              </a:rPr>
              <a:t>Périne</a:t>
            </a:r>
            <a:r>
              <a:rPr lang="es-ES" sz="1400" dirty="0">
                <a:latin typeface="Roboto" panose="02000000000000000000" pitchFamily="2" charset="0"/>
                <a:ea typeface="Roboto" panose="02000000000000000000" pitchFamily="2" charset="0"/>
                <a:cs typeface="Roboto" panose="02000000000000000000" pitchFamily="2" charset="0"/>
              </a:rPr>
              <a:t> </a:t>
            </a:r>
            <a:r>
              <a:rPr lang="es-ES" sz="1400" dirty="0" err="1">
                <a:latin typeface="Roboto" panose="02000000000000000000" pitchFamily="2" charset="0"/>
                <a:ea typeface="Roboto" panose="02000000000000000000" pitchFamily="2" charset="0"/>
                <a:cs typeface="Roboto" panose="02000000000000000000" pitchFamily="2" charset="0"/>
              </a:rPr>
              <a:t>Miriot-Jaubert</a:t>
            </a:r>
            <a:r>
              <a:rPr lang="es-ES" sz="1400" dirty="0">
                <a:latin typeface="Roboto" panose="02000000000000000000" pitchFamily="2" charset="0"/>
                <a:ea typeface="Roboto" panose="02000000000000000000" pitchFamily="2" charset="0"/>
                <a:cs typeface="Roboto" panose="02000000000000000000" pitchFamily="2" charset="0"/>
              </a:rPr>
              <a:t> 	(</a:t>
            </a:r>
            <a:r>
              <a:rPr lang="es-ES" sz="1400" dirty="0" err="1">
                <a:latin typeface="Roboto" panose="02000000000000000000" pitchFamily="2" charset="0"/>
                <a:ea typeface="Roboto" panose="02000000000000000000" pitchFamily="2" charset="0"/>
                <a:cs typeface="Roboto" panose="02000000000000000000" pitchFamily="2" charset="0"/>
              </a:rPr>
              <a:t>from</a:t>
            </a:r>
            <a:r>
              <a:rPr lang="es-ES" sz="1400" dirty="0">
                <a:latin typeface="Roboto" panose="02000000000000000000" pitchFamily="2" charset="0"/>
                <a:ea typeface="Roboto" panose="02000000000000000000" pitchFamily="2" charset="0"/>
                <a:cs typeface="Roboto" panose="02000000000000000000" pitchFamily="2" charset="0"/>
              </a:rPr>
              <a:t> </a:t>
            </a:r>
            <a:r>
              <a:rPr lang="es-ES" sz="1400" dirty="0" err="1">
                <a:latin typeface="Roboto" panose="02000000000000000000" pitchFamily="2" charset="0"/>
                <a:ea typeface="Roboto" panose="02000000000000000000" pitchFamily="2" charset="0"/>
                <a:cs typeface="Roboto" panose="02000000000000000000" pitchFamily="2" charset="0"/>
              </a:rPr>
              <a:t>October</a:t>
            </a:r>
            <a:r>
              <a:rPr lang="es-ES" sz="1400" dirty="0">
                <a:latin typeface="Roboto" panose="02000000000000000000" pitchFamily="2" charset="0"/>
                <a:ea typeface="Roboto" panose="02000000000000000000" pitchFamily="2" charset="0"/>
                <a:cs typeface="Roboto" panose="02000000000000000000" pitchFamily="2" charset="0"/>
              </a:rPr>
              <a:t>)</a:t>
            </a: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 </a:t>
            </a:r>
            <a:endParaRPr lang="en-GB" sz="1400" dirty="0">
              <a:latin typeface="Roboto" panose="02000000000000000000" pitchFamily="2" charset="0"/>
              <a:ea typeface="Roboto" panose="02000000000000000000" pitchFamily="2" charset="0"/>
              <a:cs typeface="Roboto" panose="02000000000000000000" pitchFamily="2" charset="0"/>
            </a:endParaRPr>
          </a:p>
        </p:txBody>
      </p:sp>
      <p:sp>
        <p:nvSpPr>
          <p:cNvPr id="8"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814582B6-3434-5392-3CDD-3F4A2B5F3401}"/>
              </a:ext>
            </a:extLst>
          </p:cNvPr>
          <p:cNvSpPr txBox="1"/>
          <p:nvPr/>
        </p:nvSpPr>
        <p:spPr>
          <a:xfrm>
            <a:off x="952584" y="4476362"/>
            <a:ext cx="3303324" cy="9643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Invited researchers</a:t>
            </a: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Jose L</a:t>
            </a:r>
            <a:r>
              <a:rPr lang="en-GB" sz="1400" dirty="0" err="1">
                <a:latin typeface="Roboto" panose="02000000000000000000" pitchFamily="2" charset="0"/>
                <a:ea typeface="Roboto" panose="02000000000000000000" pitchFamily="2" charset="0"/>
                <a:cs typeface="Roboto" panose="02000000000000000000" pitchFamily="2" charset="0"/>
              </a:rPr>
              <a:t>uis</a:t>
            </a:r>
            <a:r>
              <a:rPr lang="en-GB" sz="1400" dirty="0">
                <a:latin typeface="Roboto" panose="02000000000000000000" pitchFamily="2" charset="0"/>
                <a:ea typeface="Roboto" panose="02000000000000000000" pitchFamily="2" charset="0"/>
                <a:cs typeface="Roboto" panose="02000000000000000000" pitchFamily="2" charset="0"/>
              </a:rPr>
              <a:t> Rodríguez Sanchez</a:t>
            </a:r>
            <a:r>
              <a:rPr lang="en-GB" sz="1400" noProof="0" dirty="0">
                <a:latin typeface="Roboto" panose="02000000000000000000" pitchFamily="2" charset="0"/>
                <a:ea typeface="Roboto" panose="02000000000000000000" pitchFamily="2" charset="0"/>
                <a:cs typeface="Roboto" panose="02000000000000000000" pitchFamily="2" charset="0"/>
              </a:rPr>
              <a:t> (UDC) </a:t>
            </a:r>
            <a:endParaRPr lang="en-GB" sz="1400" dirty="0">
              <a:latin typeface="Roboto" panose="02000000000000000000" pitchFamily="2" charset="0"/>
              <a:ea typeface="Roboto" panose="02000000000000000000" pitchFamily="2" charset="0"/>
              <a:cs typeface="Roboto" panose="02000000000000000000" pitchFamily="2" charset="0"/>
            </a:endParaRPr>
          </a:p>
          <a:p>
            <a:pPr algn="l">
              <a:defRPr sz="2000" b="0">
                <a:latin typeface="Helvetica Neue Thin"/>
                <a:ea typeface="Helvetica Neue Thin"/>
                <a:cs typeface="Helvetica Neue Thin"/>
                <a:sym typeface="Helvetica Neue Thin"/>
              </a:defRPr>
            </a:pPr>
            <a:endParaRPr lang="es-ES" sz="1400" noProof="0" dirty="0">
              <a:latin typeface="Roboto" panose="02000000000000000000" pitchFamily="2" charset="0"/>
              <a:ea typeface="Roboto" panose="02000000000000000000" pitchFamily="2" charset="0"/>
              <a:cs typeface="Roboto" panose="02000000000000000000" pitchFamily="2" charset="0"/>
            </a:endParaRP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 </a:t>
            </a:r>
            <a:endParaRPr lang="en-GB" sz="1400" dirty="0">
              <a:latin typeface="Roboto" panose="02000000000000000000" pitchFamily="2" charset="0"/>
              <a:ea typeface="Roboto" panose="02000000000000000000" pitchFamily="2" charset="0"/>
              <a:cs typeface="Roboto" panose="02000000000000000000" pitchFamily="2" charset="0"/>
            </a:endParaRPr>
          </a:p>
        </p:txBody>
      </p:sp>
      <p:sp>
        <p:nvSpPr>
          <p:cNvPr id="9"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A93E04A0-C36A-D56B-1ECA-EF090E286A01}"/>
              </a:ext>
            </a:extLst>
          </p:cNvPr>
          <p:cNvSpPr txBox="1"/>
          <p:nvPr/>
        </p:nvSpPr>
        <p:spPr>
          <a:xfrm>
            <a:off x="954258" y="5191470"/>
            <a:ext cx="330332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Ad-</a:t>
            </a:r>
            <a:r>
              <a:rPr lang="en-GB" sz="1400" b="1" dirty="0" err="1">
                <a:latin typeface="Roboto" panose="02000000000000000000" pitchFamily="2" charset="0"/>
                <a:ea typeface="Roboto" panose="02000000000000000000" pitchFamily="2" charset="0"/>
                <a:cs typeface="Roboto" panose="02000000000000000000" pitchFamily="2" charset="0"/>
              </a:rPr>
              <a:t>Honorem</a:t>
            </a:r>
            <a:r>
              <a:rPr lang="en-GB" sz="1400" b="1" dirty="0">
                <a:latin typeface="Roboto" panose="02000000000000000000" pitchFamily="2" charset="0"/>
                <a:ea typeface="Roboto" panose="02000000000000000000" pitchFamily="2" charset="0"/>
                <a:cs typeface="Roboto" panose="02000000000000000000" pitchFamily="2" charset="0"/>
              </a:rPr>
              <a:t> researchers</a:t>
            </a: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Ignacio Durán Escribano</a:t>
            </a:r>
          </a:p>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Juan Antonio Garzón Heydt</a:t>
            </a:r>
          </a:p>
          <a:p>
            <a:pPr algn="l">
              <a:defRPr sz="2000" b="0">
                <a:latin typeface="Helvetica Neue Thin"/>
                <a:ea typeface="Helvetica Neue Thin"/>
                <a:cs typeface="Helvetica Neue Thin"/>
                <a:sym typeface="Helvetica Neue Thin"/>
              </a:defRPr>
            </a:pPr>
            <a:endParaRPr lang="es-ES" sz="1400" noProof="0" dirty="0">
              <a:latin typeface="Roboto" panose="02000000000000000000" pitchFamily="2" charset="0"/>
              <a:ea typeface="Roboto" panose="02000000000000000000" pitchFamily="2" charset="0"/>
              <a:cs typeface="Roboto" panose="02000000000000000000" pitchFamily="2" charset="0"/>
            </a:endParaRPr>
          </a:p>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 </a:t>
            </a:r>
            <a:endParaRPr lang="en-GB" sz="1400" dirty="0">
              <a:latin typeface="Roboto" panose="02000000000000000000" pitchFamily="2" charset="0"/>
              <a:ea typeface="Roboto" panose="02000000000000000000" pitchFamily="2" charset="0"/>
              <a:cs typeface="Roboto" panose="02000000000000000000" pitchFamily="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D9B88-0B04-E6A3-FBA9-4F09BA73038B}"/>
            </a:ext>
          </a:extLst>
        </p:cNvPr>
        <p:cNvGrpSpPr/>
        <p:nvPr/>
      </p:nvGrpSpPr>
      <p:grpSpPr>
        <a:xfrm>
          <a:off x="0" y="0"/>
          <a:ext cx="0" cy="0"/>
          <a:chOff x="0" y="0"/>
          <a:chExt cx="0" cy="0"/>
        </a:xfrm>
      </p:grpSpPr>
    </p:spTree>
    <p:extLst>
      <p:ext uri="{BB962C8B-B14F-4D97-AF65-F5344CB8AC3E}">
        <p14:creationId xmlns:p14="http://schemas.microsoft.com/office/powerpoint/2010/main" val="131426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name="Slide3">
    <p:bg>
      <p:bgPr>
        <a:solidFill>
          <a:srgbClr val="FFFFFF"/>
        </a:solidFill>
        <a:effectLst/>
      </p:bgPr>
    </p:bg>
    <p:spTree>
      <p:nvGrpSpPr>
        <p:cNvPr id="1" name=""/>
        <p:cNvGrpSpPr/>
        <p:nvPr/>
      </p:nvGrpSpPr>
      <p:grpSpPr>
        <a:xfrm>
          <a:off x="0" y="0"/>
          <a:ext cx="0" cy="0"/>
          <a:chOff x="0" y="0"/>
          <a:chExt cx="0" cy="0"/>
        </a:xfrm>
      </p:grpSpPr>
      <p:pic>
        <p:nvPicPr>
          <p:cNvPr id="6" name="Imagen 5" descr="Interfaz de usuario gráfica, Texto, Aplicación&#10;&#10;Descripción generada automáticamente">
            <a:extLst>
              <a:ext uri="{FF2B5EF4-FFF2-40B4-BE49-F238E27FC236}">
                <a16:creationId xmlns:a16="http://schemas.microsoft.com/office/drawing/2014/main" id="{197902CB-1AE1-C62F-7A00-627336ED6C02}"/>
              </a:ext>
            </a:extLst>
          </p:cNvPr>
          <p:cNvPicPr>
            <a:picLocks noChangeAspect="1"/>
          </p:cNvPicPr>
          <p:nvPr/>
        </p:nvPicPr>
        <p:blipFill>
          <a:blip r:embed="rId2"/>
          <a:stretch>
            <a:fillRect/>
          </a:stretch>
        </p:blipFill>
        <p:spPr>
          <a:xfrm>
            <a:off x="3940798" y="6432648"/>
            <a:ext cx="1262402" cy="305382"/>
          </a:xfrm>
          <a:prstGeom prst="rect">
            <a:avLst/>
          </a:prstGeom>
          <a:noFill/>
          <a:ln cap="flat">
            <a:noFill/>
          </a:ln>
        </p:spPr>
      </p:pic>
      <p:pic>
        <p:nvPicPr>
          <p:cNvPr id="7" name="Imagen 6" descr="Logotipo&#10;&#10;Descripción generada automáticamente">
            <a:extLst>
              <a:ext uri="{FF2B5EF4-FFF2-40B4-BE49-F238E27FC236}">
                <a16:creationId xmlns:a16="http://schemas.microsoft.com/office/drawing/2014/main" id="{BA45E5D6-E72E-EF30-CCC4-0CEC94861A56}"/>
              </a:ext>
            </a:extLst>
          </p:cNvPr>
          <p:cNvPicPr>
            <a:picLocks noChangeAspect="1"/>
          </p:cNvPicPr>
          <p:nvPr/>
        </p:nvPicPr>
        <p:blipFill>
          <a:blip r:embed="rId3"/>
          <a:stretch>
            <a:fillRect/>
          </a:stretch>
        </p:blipFill>
        <p:spPr>
          <a:xfrm>
            <a:off x="2667103" y="6427527"/>
            <a:ext cx="923534" cy="305382"/>
          </a:xfrm>
          <a:prstGeom prst="rect">
            <a:avLst/>
          </a:prstGeom>
          <a:noFill/>
          <a:ln cap="flat">
            <a:noFill/>
          </a:ln>
        </p:spPr>
      </p:pic>
      <p:pic>
        <p:nvPicPr>
          <p:cNvPr id="8" name="Gráfico 7">
            <a:extLst>
              <a:ext uri="{FF2B5EF4-FFF2-40B4-BE49-F238E27FC236}">
                <a16:creationId xmlns:a16="http://schemas.microsoft.com/office/drawing/2014/main" id="{78F0700F-8879-2A17-561A-3DE8F1BE45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53361" y="6417286"/>
            <a:ext cx="1500182" cy="315623"/>
          </a:xfrm>
          <a:prstGeom prst="rect">
            <a:avLst/>
          </a:prstGeom>
          <a:noFill/>
          <a:ln cap="flat">
            <a:noFill/>
          </a:ln>
        </p:spPr>
      </p:pic>
      <p:pic>
        <p:nvPicPr>
          <p:cNvPr id="10" name="Imagen 9" descr="Interfaz de usuario gráfica, Texto, Aplicación&#10;&#10;Descripción generada automáticamente">
            <a:extLst>
              <a:ext uri="{FF2B5EF4-FFF2-40B4-BE49-F238E27FC236}">
                <a16:creationId xmlns:a16="http://schemas.microsoft.com/office/drawing/2014/main" id="{59B9FC27-F8A4-0364-4ADC-D7C5C4449CCC}"/>
              </a:ext>
            </a:extLst>
          </p:cNvPr>
          <p:cNvPicPr>
            <a:picLocks noChangeAspect="1"/>
          </p:cNvPicPr>
          <p:nvPr/>
        </p:nvPicPr>
        <p:blipFill>
          <a:blip r:embed="rId2"/>
          <a:stretch>
            <a:fillRect/>
          </a:stretch>
        </p:blipFill>
        <p:spPr>
          <a:xfrm>
            <a:off x="3940799" y="6474537"/>
            <a:ext cx="1262402" cy="305382"/>
          </a:xfrm>
          <a:prstGeom prst="rect">
            <a:avLst/>
          </a:prstGeom>
          <a:noFill/>
          <a:ln cap="flat">
            <a:noFill/>
          </a:ln>
        </p:spPr>
      </p:pic>
      <p:pic>
        <p:nvPicPr>
          <p:cNvPr id="11" name="Imagen 10" descr="Logotipo&#10;&#10;Descripción generada automáticamente">
            <a:extLst>
              <a:ext uri="{FF2B5EF4-FFF2-40B4-BE49-F238E27FC236}">
                <a16:creationId xmlns:a16="http://schemas.microsoft.com/office/drawing/2014/main" id="{9298CD76-940C-0BB2-95CA-059B2F6A41C8}"/>
              </a:ext>
            </a:extLst>
          </p:cNvPr>
          <p:cNvPicPr>
            <a:picLocks noChangeAspect="1"/>
          </p:cNvPicPr>
          <p:nvPr/>
        </p:nvPicPr>
        <p:blipFill>
          <a:blip r:embed="rId3"/>
          <a:stretch>
            <a:fillRect/>
          </a:stretch>
        </p:blipFill>
        <p:spPr>
          <a:xfrm>
            <a:off x="1651882" y="6474537"/>
            <a:ext cx="923534" cy="305382"/>
          </a:xfrm>
          <a:prstGeom prst="rect">
            <a:avLst/>
          </a:prstGeom>
          <a:noFill/>
          <a:ln cap="flat">
            <a:noFill/>
          </a:ln>
        </p:spPr>
      </p:pic>
      <p:pic>
        <p:nvPicPr>
          <p:cNvPr id="12" name="Gráfico 11">
            <a:extLst>
              <a:ext uri="{FF2B5EF4-FFF2-40B4-BE49-F238E27FC236}">
                <a16:creationId xmlns:a16="http://schemas.microsoft.com/office/drawing/2014/main" id="{45C102A6-FE61-8B3B-5984-3732821952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91936" y="6464296"/>
            <a:ext cx="1500182" cy="315623"/>
          </a:xfrm>
          <a:prstGeom prst="rect">
            <a:avLst/>
          </a:prstGeom>
          <a:noFill/>
          <a:ln cap="flat">
            <a:noFill/>
          </a:ln>
        </p:spPr>
      </p:pic>
      <p:sp>
        <p:nvSpPr>
          <p:cNvPr id="34" name="Fission: between microscopic and macroscopic worlds">
            <a:extLst>
              <a:ext uri="{FF2B5EF4-FFF2-40B4-BE49-F238E27FC236}">
                <a16:creationId xmlns:a16="http://schemas.microsoft.com/office/drawing/2014/main" id="{F1F6D771-9E8B-42E2-62CE-62D23BDB5E69}"/>
              </a:ext>
            </a:extLst>
          </p:cNvPr>
          <p:cNvSpPr txBox="1"/>
          <p:nvPr/>
        </p:nvSpPr>
        <p:spPr>
          <a:xfrm>
            <a:off x="789034" y="119970"/>
            <a:ext cx="766716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Fission: between microscopic and macroscopic worlds</a:t>
            </a:r>
          </a:p>
        </p:txBody>
      </p:sp>
      <p:sp>
        <p:nvSpPr>
          <p:cNvPr id="35" name="From observables to fundamental properties">
            <a:extLst>
              <a:ext uri="{FF2B5EF4-FFF2-40B4-BE49-F238E27FC236}">
                <a16:creationId xmlns:a16="http://schemas.microsoft.com/office/drawing/2014/main" id="{B26C66D8-28A6-4323-6AAC-3E648A793640}"/>
              </a:ext>
            </a:extLst>
          </p:cNvPr>
          <p:cNvSpPr txBox="1"/>
          <p:nvPr/>
        </p:nvSpPr>
        <p:spPr>
          <a:xfrm>
            <a:off x="3520047" y="788239"/>
            <a:ext cx="1687963" cy="318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1400" b="1" noProof="0" dirty="0">
                <a:latin typeface="Roboto" panose="02000000000000000000" pitchFamily="2" charset="0"/>
                <a:ea typeface="Roboto" panose="02000000000000000000" pitchFamily="2" charset="0"/>
                <a:cs typeface="Roboto" panose="02000000000000000000" pitchFamily="2" charset="0"/>
              </a:rPr>
              <a:t>… and data analysis</a:t>
            </a:r>
          </a:p>
        </p:txBody>
      </p:sp>
      <p:sp>
        <p:nvSpPr>
          <p:cNvPr id="36"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76A67B2F-8461-8E9F-D145-29A682734996}"/>
              </a:ext>
            </a:extLst>
          </p:cNvPr>
          <p:cNvSpPr txBox="1"/>
          <p:nvPr/>
        </p:nvSpPr>
        <p:spPr>
          <a:xfrm>
            <a:off x="656417" y="1147983"/>
            <a:ext cx="3788584" cy="5273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The bulk of the analysis is being carried out by our students:</a:t>
            </a:r>
          </a:p>
          <a:p>
            <a:pPr algn="l">
              <a:defRPr sz="2000" b="0">
                <a:latin typeface="Helvetica Neue Thin"/>
                <a:ea typeface="Helvetica Neue Thin"/>
                <a:cs typeface="Helvetica Neue Thin"/>
                <a:sym typeface="Helvetica Neue Thin"/>
              </a:defRPr>
            </a:pPr>
            <a:endParaRPr lang="en-GB" sz="1400" b="1"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D. Fernández</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High Energy Fission and the Onset of Quasi-fission</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dirty="0">
                <a:latin typeface="Roboto" panose="02000000000000000000" pitchFamily="2" charset="0"/>
                <a:ea typeface="Roboto" panose="02000000000000000000" pitchFamily="2" charset="0"/>
                <a:cs typeface="Roboto" panose="02000000000000000000" pitchFamily="2" charset="0"/>
              </a:rPr>
              <a:t>FPI </a:t>
            </a:r>
            <a:r>
              <a:rPr lang="en-GB" sz="1400" noProof="0" dirty="0">
                <a:latin typeface="Roboto" panose="02000000000000000000" pitchFamily="2" charset="0"/>
                <a:ea typeface="Roboto" panose="02000000000000000000" pitchFamily="2" charset="0"/>
                <a:cs typeface="Roboto" panose="02000000000000000000" pitchFamily="2" charset="0"/>
              </a:rPr>
              <a:t>(supervisors: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D. Ramos (GANIL))          PhD USC (2024).</a:t>
            </a:r>
            <a:br>
              <a:rPr lang="en-GB" sz="1400" noProof="0" dirty="0">
                <a:latin typeface="Roboto" panose="02000000000000000000" pitchFamily="2" charset="0"/>
                <a:ea typeface="Roboto" panose="02000000000000000000" pitchFamily="2" charset="0"/>
                <a:cs typeface="Roboto" panose="02000000000000000000" pitchFamily="2" charset="0"/>
              </a:rPr>
            </a:b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Tx/>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B. </a:t>
            </a:r>
            <a:r>
              <a:rPr lang="en-GB" sz="1400" b="1" noProof="0" dirty="0" err="1">
                <a:latin typeface="Roboto" panose="02000000000000000000" pitchFamily="2" charset="0"/>
                <a:ea typeface="Roboto" panose="02000000000000000000" pitchFamily="2" charset="0"/>
                <a:cs typeface="Roboto" panose="02000000000000000000" pitchFamily="2" charset="0"/>
              </a:rPr>
              <a:t>Errandonea</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Study of the evolution of nuclear structure and fission dynamics with low-energy reactions</a:t>
            </a:r>
            <a:r>
              <a:rPr lang="en-GB" sz="1400" noProof="0" dirty="0">
                <a:latin typeface="Roboto" panose="02000000000000000000" pitchFamily="2" charset="0"/>
                <a:ea typeface="Roboto" panose="02000000000000000000" pitchFamily="2" charset="0"/>
                <a:cs typeface="Roboto" panose="02000000000000000000" pitchFamily="2" charset="0"/>
              </a:rPr>
              <a:t>” FPI (supervisors: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D. Ramos (GANIL))                PhD USC (ongoing).</a:t>
            </a:r>
          </a:p>
          <a:p>
            <a:pPr algn="l">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N. Sánchez</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New fission modes in light systems around Z=60”</a:t>
            </a:r>
            <a:r>
              <a:rPr lang="en-GB" sz="1400" noProof="0" dirty="0">
                <a:latin typeface="Roboto" panose="02000000000000000000" pitchFamily="2" charset="0"/>
                <a:ea typeface="Roboto" panose="02000000000000000000" pitchFamily="2" charset="0"/>
                <a:cs typeface="Roboto" panose="02000000000000000000" pitchFamily="2" charset="0"/>
              </a:rPr>
              <a:t> (supervisors: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noProof="0" dirty="0">
                <a:latin typeface="Roboto" panose="02000000000000000000" pitchFamily="2" charset="0"/>
                <a:ea typeface="Roboto" panose="02000000000000000000" pitchFamily="2" charset="0"/>
                <a:cs typeface="Roboto" panose="02000000000000000000" pitchFamily="2" charset="0"/>
              </a:rPr>
              <a:t>H. </a:t>
            </a:r>
            <a:r>
              <a:rPr lang="en-GB" sz="1400" u="sng" dirty="0">
                <a:latin typeface="Roboto" panose="02000000000000000000" pitchFamily="2" charset="0"/>
                <a:ea typeface="Roboto" panose="02000000000000000000" pitchFamily="2" charset="0"/>
                <a:cs typeface="Roboto" panose="02000000000000000000" pitchFamily="2" charset="0"/>
              </a:rPr>
              <a:t>A</a:t>
            </a:r>
            <a:r>
              <a:rPr lang="en-GB" sz="1400" u="sng" noProof="0" dirty="0" err="1">
                <a:latin typeface="Roboto" panose="02000000000000000000" pitchFamily="2" charset="0"/>
                <a:ea typeface="Roboto" panose="02000000000000000000" pitchFamily="2" charset="0"/>
                <a:cs typeface="Roboto" panose="02000000000000000000" pitchFamily="2" charset="0"/>
              </a:rPr>
              <a:t>lvarez</a:t>
            </a:r>
            <a:r>
              <a:rPr lang="en-GB" sz="1400" u="sng" noProof="0" dirty="0">
                <a:latin typeface="Roboto" panose="02000000000000000000" pitchFamily="2" charset="0"/>
                <a:ea typeface="Roboto" panose="02000000000000000000" pitchFamily="2" charset="0"/>
                <a:cs typeface="Roboto" panose="02000000000000000000" pitchFamily="2" charset="0"/>
              </a:rPr>
              <a:t>-Pol</a:t>
            </a:r>
            <a:r>
              <a:rPr lang="en-GB" sz="1400" noProof="0" dirty="0">
                <a:latin typeface="Roboto" panose="02000000000000000000" pitchFamily="2" charset="0"/>
                <a:ea typeface="Roboto" panose="02000000000000000000" pitchFamily="2" charset="0"/>
                <a:cs typeface="Roboto" panose="02000000000000000000" pitchFamily="2" charset="0"/>
              </a:rPr>
              <a:t>)                              PhD USC (ongoing).</a:t>
            </a:r>
          </a:p>
          <a:p>
            <a:pPr algn="l">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F. Angelini</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Spectroscopic study of nuclei in the region of 78Ni</a:t>
            </a:r>
            <a:r>
              <a:rPr lang="en-GB" sz="1400" noProof="0" dirty="0">
                <a:latin typeface="Roboto" panose="02000000000000000000" pitchFamily="2" charset="0"/>
                <a:ea typeface="Roboto" panose="02000000000000000000" pitchFamily="2" charset="0"/>
                <a:cs typeface="Roboto" panose="02000000000000000000" pitchFamily="2" charset="0"/>
              </a:rPr>
              <a:t>” (supervisors: J.J. Valiente (IFIC, Valencia), A. Gottardo (LNL-INFN, Padova),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PhD U. de Padova (Italy) </a:t>
            </a:r>
            <a:r>
              <a:rPr lang="en-GB" sz="1400" b="0" noProof="0" dirty="0">
                <a:latin typeface="Roboto" panose="02000000000000000000" pitchFamily="2" charset="0"/>
                <a:ea typeface="Roboto" panose="02000000000000000000" pitchFamily="2" charset="0"/>
                <a:cs typeface="Roboto" panose="02000000000000000000" pitchFamily="2" charset="0"/>
              </a:rPr>
              <a:t>(2025)</a:t>
            </a:r>
          </a:p>
        </p:txBody>
      </p:sp>
      <p:sp>
        <p:nvSpPr>
          <p:cNvPr id="37"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1D129690-DDF7-8562-2629-6D7E56B427BB}"/>
              </a:ext>
            </a:extLst>
          </p:cNvPr>
          <p:cNvSpPr txBox="1"/>
          <p:nvPr/>
        </p:nvSpPr>
        <p:spPr>
          <a:xfrm>
            <a:off x="4771415" y="1147980"/>
            <a:ext cx="4084721" cy="5273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dirty="0">
                <a:latin typeface="Roboto" panose="02000000000000000000" pitchFamily="2" charset="0"/>
                <a:ea typeface="Roboto" panose="02000000000000000000" pitchFamily="2" charset="0"/>
                <a:cs typeface="Roboto" panose="02000000000000000000" pitchFamily="2" charset="0"/>
              </a:rPr>
              <a:t>O</a:t>
            </a:r>
            <a:r>
              <a:rPr lang="en-GB" sz="1400" noProof="0" dirty="0" err="1">
                <a:latin typeface="Roboto" panose="02000000000000000000" pitchFamily="2" charset="0"/>
                <a:ea typeface="Roboto" panose="02000000000000000000" pitchFamily="2" charset="0"/>
                <a:cs typeface="Roboto" panose="02000000000000000000" pitchFamily="2" charset="0"/>
              </a:rPr>
              <a:t>ther</a:t>
            </a:r>
            <a:r>
              <a:rPr lang="en-GB" sz="1400" noProof="0" dirty="0">
                <a:latin typeface="Roboto" panose="02000000000000000000" pitchFamily="2" charset="0"/>
                <a:ea typeface="Roboto" panose="02000000000000000000" pitchFamily="2" charset="0"/>
                <a:cs typeface="Roboto" panose="02000000000000000000" pitchFamily="2" charset="0"/>
              </a:rPr>
              <a:t> relevant highlights:</a:t>
            </a:r>
          </a:p>
          <a:p>
            <a:pPr algn="l">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B. Montenegro, M. Caamaño</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Study of the log-third-difference method for the computation of even-odd staggering in fission yields</a:t>
            </a:r>
            <a:r>
              <a:rPr lang="en-GB" sz="1400" noProof="0" dirty="0">
                <a:latin typeface="Roboto" panose="02000000000000000000" pitchFamily="2" charset="0"/>
                <a:ea typeface="Roboto" panose="02000000000000000000" pitchFamily="2" charset="0"/>
                <a:cs typeface="Roboto" panose="02000000000000000000" pitchFamily="2" charset="0"/>
              </a:rPr>
              <a:t>” EPJA 60, 237 (2024). This is a paper </a:t>
            </a:r>
            <a:r>
              <a:rPr lang="en-GB" sz="1400" b="1" noProof="0" dirty="0">
                <a:latin typeface="Roboto" panose="02000000000000000000" pitchFamily="2" charset="0"/>
                <a:ea typeface="Roboto" panose="02000000000000000000" pitchFamily="2" charset="0"/>
                <a:cs typeface="Roboto" panose="02000000000000000000" pitchFamily="2" charset="0"/>
              </a:rPr>
              <a:t>summarising the results of a TFG</a:t>
            </a:r>
            <a:r>
              <a:rPr lang="en-GB" sz="1400" noProof="0" dirty="0">
                <a:latin typeface="Roboto" panose="02000000000000000000" pitchFamily="2" charset="0"/>
                <a:ea typeface="Roboto" panose="02000000000000000000" pitchFamily="2" charset="0"/>
                <a:cs typeface="Roboto" panose="02000000000000000000" pitchFamily="2" charset="0"/>
              </a:rPr>
              <a:t>.</a:t>
            </a:r>
            <a:br>
              <a:rPr lang="en-GB" sz="1400" noProof="0" dirty="0">
                <a:latin typeface="Roboto" panose="02000000000000000000" pitchFamily="2" charset="0"/>
                <a:ea typeface="Roboto" panose="02000000000000000000" pitchFamily="2" charset="0"/>
                <a:cs typeface="Roboto" panose="02000000000000000000" pitchFamily="2" charset="0"/>
              </a:rPr>
            </a:b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Tx/>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Comment on “Fusion-fission dynamics of </a:t>
            </a:r>
            <a:r>
              <a:rPr lang="en-GB" sz="1400" i="1" baseline="30000" noProof="0" dirty="0">
                <a:latin typeface="Roboto" panose="02000000000000000000" pitchFamily="2" charset="0"/>
                <a:ea typeface="Roboto" panose="02000000000000000000" pitchFamily="2" charset="0"/>
                <a:cs typeface="Roboto" panose="02000000000000000000" pitchFamily="2" charset="0"/>
              </a:rPr>
              <a:t>188,190</a:t>
            </a:r>
            <a:r>
              <a:rPr lang="en-GB" sz="1400" i="1" noProof="0" dirty="0">
                <a:latin typeface="Roboto" panose="02000000000000000000" pitchFamily="2" charset="0"/>
                <a:ea typeface="Roboto" panose="02000000000000000000" pitchFamily="2" charset="0"/>
                <a:cs typeface="Roboto" panose="02000000000000000000" pitchFamily="2" charset="0"/>
              </a:rPr>
              <a:t>Pt through fission fragment mass distribution measurements”</a:t>
            </a:r>
            <a:r>
              <a:rPr lang="en-GB" sz="1400" noProof="0" dirty="0">
                <a:latin typeface="Roboto" panose="02000000000000000000" pitchFamily="2" charset="0"/>
                <a:ea typeface="Roboto" panose="02000000000000000000" pitchFamily="2" charset="0"/>
                <a:cs typeface="Roboto" panose="02000000000000000000" pitchFamily="2" charset="0"/>
              </a:rPr>
              <a:t> PRC 109, 069801 (2024) </a:t>
            </a:r>
            <a:r>
              <a:rPr lang="en-GB" sz="1400" b="1" noProof="0" dirty="0">
                <a:latin typeface="Roboto" panose="02000000000000000000" pitchFamily="2" charset="0"/>
                <a:ea typeface="Roboto" panose="02000000000000000000" pitchFamily="2" charset="0"/>
                <a:cs typeface="Roboto" panose="02000000000000000000" pitchFamily="2" charset="0"/>
              </a:rPr>
              <a:t>Comments on published data </a:t>
            </a:r>
            <a:r>
              <a:rPr lang="en-GB" sz="1400" noProof="0" dirty="0">
                <a:latin typeface="Roboto" panose="02000000000000000000" pitchFamily="2" charset="0"/>
                <a:ea typeface="Roboto" panose="02000000000000000000" pitchFamily="2" charset="0"/>
                <a:cs typeface="Roboto" panose="02000000000000000000" pitchFamily="2" charset="0"/>
              </a:rPr>
              <a:t>are particularly difficult to get through.</a:t>
            </a:r>
          </a:p>
          <a:p>
            <a:pPr algn="l">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M. Ballan, S. Bottoni, M. Caamaño </a:t>
            </a:r>
            <a:r>
              <a:rPr lang="en-GB" sz="1400" noProof="0" dirty="0">
                <a:latin typeface="Roboto" panose="02000000000000000000" pitchFamily="2" charset="0"/>
                <a:ea typeface="Roboto" panose="02000000000000000000" pitchFamily="2" charset="0"/>
                <a:cs typeface="Roboto" panose="02000000000000000000" pitchFamily="2" charset="0"/>
              </a:rPr>
              <a:t>et al.: “</a:t>
            </a:r>
            <a:r>
              <a:rPr lang="en-GB" sz="1400" i="1" noProof="0" dirty="0">
                <a:latin typeface="Roboto" panose="02000000000000000000" pitchFamily="2" charset="0"/>
                <a:ea typeface="Roboto" panose="02000000000000000000" pitchFamily="2" charset="0"/>
                <a:cs typeface="Roboto" panose="02000000000000000000" pitchFamily="2" charset="0"/>
              </a:rPr>
              <a:t>Nuclear physics midterm plan at </a:t>
            </a:r>
            <a:r>
              <a:rPr lang="en-GB" sz="1400" i="1" noProof="0" dirty="0" err="1">
                <a:latin typeface="Roboto" panose="02000000000000000000" pitchFamily="2" charset="0"/>
                <a:ea typeface="Roboto" panose="02000000000000000000" pitchFamily="2" charset="0"/>
                <a:cs typeface="Roboto" panose="02000000000000000000" pitchFamily="2" charset="0"/>
              </a:rPr>
              <a:t>Legnaro</a:t>
            </a:r>
            <a:r>
              <a:rPr lang="en-GB" sz="1400" i="1" noProof="0" dirty="0">
                <a:latin typeface="Roboto" panose="02000000000000000000" pitchFamily="2" charset="0"/>
                <a:ea typeface="Roboto" panose="02000000000000000000" pitchFamily="2" charset="0"/>
                <a:cs typeface="Roboto" panose="02000000000000000000" pitchFamily="2" charset="0"/>
              </a:rPr>
              <a:t> National Laboratories (LNL)</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noProof="0" dirty="0" err="1">
                <a:latin typeface="Roboto" panose="02000000000000000000" pitchFamily="2" charset="0"/>
                <a:ea typeface="Roboto" panose="02000000000000000000" pitchFamily="2" charset="0"/>
                <a:cs typeface="Roboto" panose="02000000000000000000" pitchFamily="2" charset="0"/>
              </a:rPr>
              <a:t>EPJPlus</a:t>
            </a:r>
            <a:r>
              <a:rPr lang="en-GB" sz="1400" noProof="0" dirty="0">
                <a:latin typeface="Roboto" panose="02000000000000000000" pitchFamily="2" charset="0"/>
                <a:ea typeface="Roboto" panose="02000000000000000000" pitchFamily="2" charset="0"/>
                <a:cs typeface="Roboto" panose="02000000000000000000" pitchFamily="2" charset="0"/>
              </a:rPr>
              <a:t> 138, 179 (2023). The first of a series of papers from an advisory committee for the midterm </a:t>
            </a:r>
            <a:r>
              <a:rPr lang="en-GB" sz="1400" b="1" noProof="0" dirty="0">
                <a:latin typeface="Roboto" panose="02000000000000000000" pitchFamily="2" charset="0"/>
                <a:ea typeface="Roboto" panose="02000000000000000000" pitchFamily="2" charset="0"/>
                <a:cs typeface="Roboto" panose="02000000000000000000" pitchFamily="2" charset="0"/>
              </a:rPr>
              <a:t>plan of Nuclear Physics in Italy</a:t>
            </a:r>
            <a:r>
              <a:rPr lang="en-GB" sz="1400" noProof="0" dirty="0">
                <a:latin typeface="Roboto" panose="02000000000000000000" pitchFamily="2" charset="0"/>
                <a:ea typeface="Roboto" panose="02000000000000000000" pitchFamily="2" charset="0"/>
                <a:cs typeface="Roboto" panose="02000000000000000000" pitchFamily="2" charset="0"/>
              </a:rPr>
              <a:t>.</a:t>
            </a:r>
          </a:p>
          <a:p>
            <a:pPr marL="333375" indent="-333375" algn="l">
              <a:buSzPct val="14500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Char char="-"/>
              <a:defRPr sz="2000" b="0">
                <a:latin typeface="Helvetica Neue Thin"/>
                <a:ea typeface="Helvetica Neue Thin"/>
                <a:cs typeface="Helvetica Neue Thin"/>
                <a:sym typeface="Helvetica Neue Thin"/>
              </a:defRPr>
            </a:pPr>
            <a:r>
              <a:rPr lang="en-GB" sz="1400" b="1" noProof="0" dirty="0" err="1">
                <a:latin typeface="Roboto" panose="02000000000000000000" pitchFamily="2" charset="0"/>
                <a:ea typeface="Roboto" panose="02000000000000000000" pitchFamily="2" charset="0"/>
                <a:cs typeface="Roboto" panose="02000000000000000000" pitchFamily="2" charset="0"/>
              </a:rPr>
              <a:t>NuPECC</a:t>
            </a:r>
            <a:r>
              <a:rPr lang="en-GB" sz="1400" b="1" dirty="0">
                <a:latin typeface="Roboto" panose="02000000000000000000" pitchFamily="2" charset="0"/>
                <a:ea typeface="Roboto" panose="02000000000000000000" pitchFamily="2" charset="0"/>
                <a:cs typeface="Roboto" panose="02000000000000000000" pitchFamily="2" charset="0"/>
              </a:rPr>
              <a:t> Long Range Plan 2024 for European Nuclear Physics</a:t>
            </a:r>
            <a:r>
              <a:rPr lang="en-GB" sz="1400" dirty="0">
                <a:latin typeface="Roboto" panose="02000000000000000000" pitchFamily="2" charset="0"/>
                <a:ea typeface="Roboto" panose="02000000000000000000" pitchFamily="2" charset="0"/>
                <a:cs typeface="Roboto" panose="02000000000000000000" pitchFamily="2" charset="0"/>
              </a:rPr>
              <a:t>. Contribution in  ”</a:t>
            </a:r>
            <a:r>
              <a:rPr lang="en-GB" sz="1400" i="1" dirty="0">
                <a:latin typeface="Roboto" panose="02000000000000000000" pitchFamily="2" charset="0"/>
                <a:ea typeface="Roboto" panose="02000000000000000000" pitchFamily="2" charset="0"/>
                <a:cs typeface="Roboto" panose="02000000000000000000" pitchFamily="2" charset="0"/>
              </a:rPr>
              <a:t>Open Science and Data</a:t>
            </a:r>
            <a:r>
              <a:rPr lang="en-GB" sz="1400" dirty="0">
                <a:latin typeface="Roboto" panose="02000000000000000000" pitchFamily="2" charset="0"/>
                <a:ea typeface="Roboto" panose="02000000000000000000" pitchFamily="2" charset="0"/>
                <a:cs typeface="Roboto" panose="02000000000000000000" pitchFamily="2" charset="0"/>
              </a:rPr>
              <a:t>” section (H. Alvarez-Pol).</a:t>
            </a:r>
            <a:endParaRPr lang="en-GB" sz="1400" noProof="0" dirty="0">
              <a:latin typeface="Roboto" panose="02000000000000000000" pitchFamily="2" charset="0"/>
              <a:ea typeface="Roboto" panose="02000000000000000000" pitchFamily="2" charset="0"/>
              <a:cs typeface="Roboto" panose="02000000000000000000"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name="Slide2">
    <p:bg>
      <p:bgPr>
        <a:solidFill>
          <a:srgbClr val="FFFFFF"/>
        </a:solidFill>
        <a:effectLst/>
      </p:bgPr>
    </p:bg>
    <p:spTree>
      <p:nvGrpSpPr>
        <p:cNvPr id="1" name=""/>
        <p:cNvGrpSpPr/>
        <p:nvPr/>
      </p:nvGrpSpPr>
      <p:grpSpPr>
        <a:xfrm>
          <a:off x="0" y="0"/>
          <a:ext cx="0" cy="0"/>
          <a:chOff x="0" y="0"/>
          <a:chExt cx="0" cy="0"/>
        </a:xfrm>
      </p:grpSpPr>
      <p:pic>
        <p:nvPicPr>
          <p:cNvPr id="20" name="Imagen 4" descr="seg_1.png">
            <a:extLst>
              <a:ext uri="{FF2B5EF4-FFF2-40B4-BE49-F238E27FC236}">
                <a16:creationId xmlns:a16="http://schemas.microsoft.com/office/drawing/2014/main" id="{16B9C039-13F3-037E-6FB2-E612AEBF93B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9" y="252410"/>
            <a:ext cx="9051925" cy="6253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 name="Rectángulo 20">
            <a:extLst>
              <a:ext uri="{FF2B5EF4-FFF2-40B4-BE49-F238E27FC236}">
                <a16:creationId xmlns:a16="http://schemas.microsoft.com/office/drawing/2014/main" id="{868C634B-F263-B420-0A80-E824FE2375E2}"/>
              </a:ext>
            </a:extLst>
          </p:cNvPr>
          <p:cNvSpPr/>
          <p:nvPr/>
        </p:nvSpPr>
        <p:spPr>
          <a:xfrm>
            <a:off x="6138333" y="3508007"/>
            <a:ext cx="1608667" cy="26803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7" name="Imagen 6" descr="Interfaz de usuario gráfica, Texto, Aplicación&#10;&#10;Descripción generada automáticamente">
            <a:extLst>
              <a:ext uri="{FF2B5EF4-FFF2-40B4-BE49-F238E27FC236}">
                <a16:creationId xmlns:a16="http://schemas.microsoft.com/office/drawing/2014/main" id="{396B6802-F756-62E3-1F56-89FDCE3DDC32}"/>
              </a:ext>
            </a:extLst>
          </p:cNvPr>
          <p:cNvPicPr>
            <a:picLocks noChangeAspect="1"/>
          </p:cNvPicPr>
          <p:nvPr/>
        </p:nvPicPr>
        <p:blipFill>
          <a:blip r:embed="rId4"/>
          <a:stretch>
            <a:fillRect/>
          </a:stretch>
        </p:blipFill>
        <p:spPr>
          <a:xfrm>
            <a:off x="3940798" y="6432648"/>
            <a:ext cx="1262402" cy="305382"/>
          </a:xfrm>
          <a:prstGeom prst="rect">
            <a:avLst/>
          </a:prstGeom>
          <a:noFill/>
          <a:ln cap="flat">
            <a:noFill/>
          </a:ln>
        </p:spPr>
      </p:pic>
      <p:pic>
        <p:nvPicPr>
          <p:cNvPr id="8" name="Imagen 7" descr="Logotipo&#10;&#10;Descripción generada automáticamente">
            <a:extLst>
              <a:ext uri="{FF2B5EF4-FFF2-40B4-BE49-F238E27FC236}">
                <a16:creationId xmlns:a16="http://schemas.microsoft.com/office/drawing/2014/main" id="{D89C88FE-25AF-F2C3-F3BD-A5B96D738C33}"/>
              </a:ext>
            </a:extLst>
          </p:cNvPr>
          <p:cNvPicPr>
            <a:picLocks noChangeAspect="1"/>
          </p:cNvPicPr>
          <p:nvPr/>
        </p:nvPicPr>
        <p:blipFill>
          <a:blip r:embed="rId5"/>
          <a:stretch>
            <a:fillRect/>
          </a:stretch>
        </p:blipFill>
        <p:spPr>
          <a:xfrm>
            <a:off x="2667103" y="6427527"/>
            <a:ext cx="923534" cy="305382"/>
          </a:xfrm>
          <a:prstGeom prst="rect">
            <a:avLst/>
          </a:prstGeom>
          <a:noFill/>
          <a:ln cap="flat">
            <a:noFill/>
          </a:ln>
        </p:spPr>
      </p:pic>
      <p:pic>
        <p:nvPicPr>
          <p:cNvPr id="9" name="Gráfico 8">
            <a:extLst>
              <a:ext uri="{FF2B5EF4-FFF2-40B4-BE49-F238E27FC236}">
                <a16:creationId xmlns:a16="http://schemas.microsoft.com/office/drawing/2014/main" id="{7370CA87-B0A3-9037-6C8E-55C4FDE936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53361"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1BEF9D2B-BDFE-33F1-05F5-E0E57773395D}"/>
              </a:ext>
            </a:extLst>
          </p:cNvPr>
          <p:cNvPicPr>
            <a:picLocks noChangeAspect="1"/>
          </p:cNvPicPr>
          <p:nvPr/>
        </p:nvPicPr>
        <p:blipFill>
          <a:blip r:embed="rId4"/>
          <a:stretch>
            <a:fillRect/>
          </a:stretch>
        </p:blipFill>
        <p:spPr>
          <a:xfrm>
            <a:off x="3940799"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66E1E0E9-FFCC-286B-62D9-FBBD224A7C5C}"/>
              </a:ext>
            </a:extLst>
          </p:cNvPr>
          <p:cNvPicPr>
            <a:picLocks noChangeAspect="1"/>
          </p:cNvPicPr>
          <p:nvPr/>
        </p:nvPicPr>
        <p:blipFill>
          <a:blip r:embed="rId5"/>
          <a:stretch>
            <a:fillRect/>
          </a:stretch>
        </p:blipFill>
        <p:spPr>
          <a:xfrm>
            <a:off x="1651882" y="6474537"/>
            <a:ext cx="923534" cy="305382"/>
          </a:xfrm>
          <a:prstGeom prst="rect">
            <a:avLst/>
          </a:prstGeom>
          <a:noFill/>
          <a:ln cap="flat">
            <a:noFill/>
          </a:ln>
        </p:spPr>
      </p:pic>
      <p:pic>
        <p:nvPicPr>
          <p:cNvPr id="15" name="Gráfico 14">
            <a:extLst>
              <a:ext uri="{FF2B5EF4-FFF2-40B4-BE49-F238E27FC236}">
                <a16:creationId xmlns:a16="http://schemas.microsoft.com/office/drawing/2014/main" id="{56450107-7CDB-E33E-2745-185D07566C1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91936"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66541C82-C9F4-F80E-3A21-66423E513F17}"/>
              </a:ext>
            </a:extLst>
          </p:cNvPr>
          <p:cNvSpPr txBox="1"/>
          <p:nvPr/>
        </p:nvSpPr>
        <p:spPr>
          <a:xfrm>
            <a:off x="1232077" y="137925"/>
            <a:ext cx="667650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s-ES" sz="2400" b="1" dirty="0" err="1">
                <a:latin typeface="Roboto" panose="02000000000000000000" pitchFamily="2" charset="0"/>
                <a:ea typeface="Roboto" panose="02000000000000000000" pitchFamily="2" charset="0"/>
                <a:cs typeface="Roboto" panose="02000000000000000000" pitchFamily="2" charset="0"/>
              </a:rPr>
              <a:t>Mapping</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FICA </a:t>
            </a:r>
            <a:r>
              <a:rPr lang="es-ES" sz="2400" b="1" dirty="0" err="1">
                <a:latin typeface="Roboto" panose="02000000000000000000" pitchFamily="2" charset="0"/>
                <a:ea typeface="Roboto" panose="02000000000000000000" pitchFamily="2" charset="0"/>
                <a:cs typeface="Roboto" panose="02000000000000000000" pitchFamily="2" charset="0"/>
              </a:rPr>
              <a:t>activities</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on</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nuclei</a:t>
            </a:r>
            <a:r>
              <a:rPr lang="es-ES" sz="2400" b="1" dirty="0">
                <a:latin typeface="Roboto" panose="02000000000000000000" pitchFamily="2" charset="0"/>
                <a:ea typeface="Roboto" panose="02000000000000000000" pitchFamily="2" charset="0"/>
                <a:cs typeface="Roboto" panose="02000000000000000000" pitchFamily="2" charset="0"/>
              </a:rPr>
              <a:t> chart</a:t>
            </a:r>
            <a:endParaRPr sz="2400" b="1" dirty="0">
              <a:latin typeface="Roboto" panose="02000000000000000000" pitchFamily="2" charset="0"/>
              <a:ea typeface="Roboto" panose="02000000000000000000" pitchFamily="2" charset="0"/>
              <a:cs typeface="Roboto" panose="02000000000000000000" pitchFamily="2" charset="0"/>
            </a:endParaRPr>
          </a:p>
        </p:txBody>
      </p:sp>
      <p:sp>
        <p:nvSpPr>
          <p:cNvPr id="17" name="TextBox 9">
            <a:extLst>
              <a:ext uri="{FF2B5EF4-FFF2-40B4-BE49-F238E27FC236}">
                <a16:creationId xmlns:a16="http://schemas.microsoft.com/office/drawing/2014/main" id="{5A4A1CA5-3E22-554E-C6AD-51300E772D47}"/>
              </a:ext>
            </a:extLst>
          </p:cNvPr>
          <p:cNvSpPr txBox="1"/>
          <p:nvPr/>
        </p:nvSpPr>
        <p:spPr>
          <a:xfrm>
            <a:off x="2549942" y="5405546"/>
            <a:ext cx="5935297"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dirty="0">
                <a:latin typeface="Roboto" panose="02000000000000000000" pitchFamily="2" charset="0"/>
                <a:ea typeface="Roboto" panose="02000000000000000000" pitchFamily="2" charset="0"/>
                <a:cs typeface="Roboto" panose="02000000000000000000" pitchFamily="2" charset="0"/>
              </a:rPr>
              <a:t>Focus on the light exotic part of the chart</a:t>
            </a:r>
            <a:r>
              <a:rPr lang="en-GB" sz="1400" dirty="0">
                <a:latin typeface="Roboto" panose="02000000000000000000" pitchFamily="2" charset="0"/>
                <a:ea typeface="Roboto" panose="02000000000000000000" pitchFamily="2" charset="0"/>
                <a:cs typeface="Roboto" panose="02000000000000000000" pitchFamily="2" charset="0"/>
              </a:rPr>
              <a:t> where </a:t>
            </a:r>
            <a:r>
              <a:rPr lang="en-GB" sz="1400" b="0" dirty="0">
                <a:latin typeface="Roboto" panose="02000000000000000000" pitchFamily="2" charset="0"/>
                <a:ea typeface="Roboto" panose="02000000000000000000" pitchFamily="2" charset="0"/>
                <a:cs typeface="Roboto" panose="02000000000000000000" pitchFamily="2" charset="0"/>
              </a:rPr>
              <a:t>nuclear interactions can be tested against variations in nuclear Isospin.</a:t>
            </a:r>
          </a:p>
          <a:p>
            <a:pPr algn="l"/>
            <a:endParaRPr lang="en-GB" sz="1400" b="0" dirty="0">
              <a:latin typeface="Roboto" panose="02000000000000000000" pitchFamily="2" charset="0"/>
              <a:ea typeface="Roboto" panose="02000000000000000000" pitchFamily="2" charset="0"/>
              <a:cs typeface="Roboto" panose="02000000000000000000" pitchFamily="2" charset="0"/>
            </a:endParaRPr>
          </a:p>
          <a:p>
            <a:pPr algn="l"/>
            <a:r>
              <a:rPr lang="en-GB" sz="1400" b="0" dirty="0">
                <a:latin typeface="Roboto" panose="02000000000000000000" pitchFamily="2" charset="0"/>
                <a:ea typeface="Roboto" panose="02000000000000000000" pitchFamily="2" charset="0"/>
                <a:cs typeface="Roboto" panose="02000000000000000000" pitchFamily="2" charset="0"/>
              </a:rPr>
              <a:t>These systems are a stringent check of fundamental descriptions based on QCD and a benchmark for </a:t>
            </a:r>
            <a:r>
              <a:rPr lang="en-GB" sz="1400" b="1" dirty="0">
                <a:latin typeface="Roboto" panose="02000000000000000000" pitchFamily="2" charset="0"/>
                <a:ea typeface="Roboto" panose="02000000000000000000" pitchFamily="2" charset="0"/>
                <a:cs typeface="Roboto" panose="02000000000000000000" pitchFamily="2" charset="0"/>
              </a:rPr>
              <a:t>open quantum systems </a:t>
            </a:r>
            <a:r>
              <a:rPr lang="en-GB" sz="1400" b="0" dirty="0">
                <a:latin typeface="Roboto" panose="02000000000000000000" pitchFamily="2" charset="0"/>
                <a:ea typeface="Roboto" panose="02000000000000000000" pitchFamily="2" charset="0"/>
                <a:cs typeface="Roboto" panose="02000000000000000000" pitchFamily="2" charset="0"/>
              </a:rPr>
              <a:t>properties.</a:t>
            </a:r>
          </a:p>
        </p:txBody>
      </p:sp>
      <p:sp>
        <p:nvSpPr>
          <p:cNvPr id="22" name="Elipse 21">
            <a:extLst>
              <a:ext uri="{FF2B5EF4-FFF2-40B4-BE49-F238E27FC236}">
                <a16:creationId xmlns:a16="http://schemas.microsoft.com/office/drawing/2014/main" id="{9EC811EB-5265-96DB-F4A5-C7AED17FB647}"/>
              </a:ext>
            </a:extLst>
          </p:cNvPr>
          <p:cNvSpPr/>
          <p:nvPr/>
        </p:nvSpPr>
        <p:spPr>
          <a:xfrm>
            <a:off x="419826" y="5484315"/>
            <a:ext cx="1673190" cy="892628"/>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3" name="TextBox 9">
            <a:extLst>
              <a:ext uri="{FF2B5EF4-FFF2-40B4-BE49-F238E27FC236}">
                <a16:creationId xmlns:a16="http://schemas.microsoft.com/office/drawing/2014/main" id="{E679FA8C-8E51-D6D4-FDE9-76CBAC1DFF08}"/>
              </a:ext>
            </a:extLst>
          </p:cNvPr>
          <p:cNvSpPr txBox="1"/>
          <p:nvPr/>
        </p:nvSpPr>
        <p:spPr>
          <a:xfrm>
            <a:off x="988514" y="825467"/>
            <a:ext cx="5518374"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noProof="0" dirty="0">
                <a:latin typeface="Roboto" panose="02000000000000000000" pitchFamily="2" charset="0"/>
                <a:ea typeface="Roboto" panose="02000000000000000000" pitchFamily="2" charset="0"/>
                <a:cs typeface="Roboto" panose="02000000000000000000" pitchFamily="2" charset="0"/>
              </a:rPr>
              <a:t>Experiments on a wide set of </a:t>
            </a:r>
            <a:r>
              <a:rPr lang="en-GB" sz="1400" b="1" noProof="0" dirty="0" err="1">
                <a:latin typeface="Roboto" panose="02000000000000000000" pitchFamily="2" charset="0"/>
                <a:ea typeface="Roboto" panose="02000000000000000000" pitchFamily="2" charset="0"/>
                <a:cs typeface="Roboto" panose="02000000000000000000" pitchFamily="2" charset="0"/>
              </a:rPr>
              <a:t>fissioning</a:t>
            </a:r>
            <a:r>
              <a:rPr lang="en-GB" sz="1400" b="1" noProof="0" dirty="0">
                <a:latin typeface="Roboto" panose="02000000000000000000" pitchFamily="2" charset="0"/>
                <a:ea typeface="Roboto" panose="02000000000000000000" pitchFamily="2" charset="0"/>
                <a:cs typeface="Roboto" panose="02000000000000000000" pitchFamily="2" charset="0"/>
              </a:rPr>
              <a:t> systems </a:t>
            </a:r>
            <a:r>
              <a:rPr lang="en-GB" sz="1400" noProof="0" dirty="0">
                <a:latin typeface="Roboto" panose="02000000000000000000" pitchFamily="2" charset="0"/>
                <a:ea typeface="Roboto" panose="02000000000000000000" pitchFamily="2" charset="0"/>
                <a:cs typeface="Roboto" panose="02000000000000000000" pitchFamily="2" charset="0"/>
              </a:rPr>
              <a:t>allow us to investigate </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fundamental properties</a:t>
            </a:r>
            <a:r>
              <a:rPr lang="en-GB" sz="1400" noProof="0" dirty="0">
                <a:latin typeface="Roboto" panose="02000000000000000000" pitchFamily="2" charset="0"/>
                <a:ea typeface="Roboto" panose="02000000000000000000" pitchFamily="2" charset="0"/>
                <a:cs typeface="Roboto" panose="02000000000000000000" pitchFamily="2" charset="0"/>
              </a:rPr>
              <a:t> of the fission process.</a:t>
            </a:r>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r>
              <a:rPr lang="en-GB" sz="1400" b="1" noProof="0" dirty="0">
                <a:latin typeface="Roboto" panose="02000000000000000000" pitchFamily="2" charset="0"/>
                <a:ea typeface="Roboto" panose="02000000000000000000" pitchFamily="2" charset="0"/>
                <a:cs typeface="Roboto" panose="02000000000000000000" pitchFamily="2" charset="0"/>
                <a:sym typeface="Helvetica Neue"/>
              </a:rPr>
              <a:t>Fission</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 induced by transfer, proton knock-out or neutron induced reactions at different energies complements our research.</a:t>
            </a:r>
          </a:p>
        </p:txBody>
      </p:sp>
      <p:sp>
        <p:nvSpPr>
          <p:cNvPr id="24" name="Elipse 23">
            <a:extLst>
              <a:ext uri="{FF2B5EF4-FFF2-40B4-BE49-F238E27FC236}">
                <a16:creationId xmlns:a16="http://schemas.microsoft.com/office/drawing/2014/main" id="{D61FE1AF-C3BA-400B-4C17-56F0E22269F5}"/>
              </a:ext>
            </a:extLst>
          </p:cNvPr>
          <p:cNvSpPr/>
          <p:nvPr/>
        </p:nvSpPr>
        <p:spPr>
          <a:xfrm>
            <a:off x="6211823" y="1335901"/>
            <a:ext cx="1673190" cy="773602"/>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5" name="Elipse 24">
            <a:extLst>
              <a:ext uri="{FF2B5EF4-FFF2-40B4-BE49-F238E27FC236}">
                <a16:creationId xmlns:a16="http://schemas.microsoft.com/office/drawing/2014/main" id="{FA27B4AB-8424-7F6C-BB94-5FBB9C5CF919}"/>
              </a:ext>
            </a:extLst>
          </p:cNvPr>
          <p:cNvSpPr/>
          <p:nvPr/>
        </p:nvSpPr>
        <p:spPr>
          <a:xfrm>
            <a:off x="4902222" y="1967463"/>
            <a:ext cx="1673190" cy="807485"/>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6" name="Elipse 25">
            <a:extLst>
              <a:ext uri="{FF2B5EF4-FFF2-40B4-BE49-F238E27FC236}">
                <a16:creationId xmlns:a16="http://schemas.microsoft.com/office/drawing/2014/main" id="{94DEE55F-4E93-AB70-D895-2EABEC98045E}"/>
              </a:ext>
            </a:extLst>
          </p:cNvPr>
          <p:cNvSpPr/>
          <p:nvPr/>
        </p:nvSpPr>
        <p:spPr>
          <a:xfrm>
            <a:off x="3813920" y="2816837"/>
            <a:ext cx="1428857" cy="736253"/>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a:extLst>
            <a:ext uri="{FF2B5EF4-FFF2-40B4-BE49-F238E27FC236}">
              <a16:creationId xmlns:a16="http://schemas.microsoft.com/office/drawing/2014/main" id="{6D601B83-47C9-89DF-6FD8-36319EBA8327}"/>
            </a:ext>
          </a:extLst>
        </p:cNvPr>
        <p:cNvGrpSpPr/>
        <p:nvPr/>
      </p:nvGrpSpPr>
      <p:grpSpPr>
        <a:xfrm>
          <a:off x="0" y="0"/>
          <a:ext cx="0" cy="0"/>
          <a:chOff x="0" y="0"/>
          <a:chExt cx="0" cy="0"/>
        </a:xfrm>
      </p:grpSpPr>
      <p:pic>
        <p:nvPicPr>
          <p:cNvPr id="20" name="Imagen 4" descr="seg_1.png">
            <a:extLst>
              <a:ext uri="{FF2B5EF4-FFF2-40B4-BE49-F238E27FC236}">
                <a16:creationId xmlns:a16="http://schemas.microsoft.com/office/drawing/2014/main" id="{A18FDE00-7E7D-FE74-6B11-F586C8B8985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9" y="252410"/>
            <a:ext cx="9051925" cy="6253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Rectángulo 20">
            <a:extLst>
              <a:ext uri="{FF2B5EF4-FFF2-40B4-BE49-F238E27FC236}">
                <a16:creationId xmlns:a16="http://schemas.microsoft.com/office/drawing/2014/main" id="{A5D0D7F5-A11E-3E71-5FB2-2B13BE174EB8}"/>
              </a:ext>
            </a:extLst>
          </p:cNvPr>
          <p:cNvSpPr/>
          <p:nvPr/>
        </p:nvSpPr>
        <p:spPr>
          <a:xfrm>
            <a:off x="6138333" y="3508007"/>
            <a:ext cx="1608667" cy="26803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7" name="Imagen 6" descr="Interfaz de usuario gráfica, Texto, Aplicación&#10;&#10;Descripción generada automáticamente">
            <a:extLst>
              <a:ext uri="{FF2B5EF4-FFF2-40B4-BE49-F238E27FC236}">
                <a16:creationId xmlns:a16="http://schemas.microsoft.com/office/drawing/2014/main" id="{E29CC780-F129-5EE0-2571-36EB69E64AAC}"/>
              </a:ext>
            </a:extLst>
          </p:cNvPr>
          <p:cNvPicPr>
            <a:picLocks noChangeAspect="1"/>
          </p:cNvPicPr>
          <p:nvPr/>
        </p:nvPicPr>
        <p:blipFill>
          <a:blip r:embed="rId4"/>
          <a:stretch>
            <a:fillRect/>
          </a:stretch>
        </p:blipFill>
        <p:spPr>
          <a:xfrm>
            <a:off x="4050130" y="6432648"/>
            <a:ext cx="1262402" cy="305382"/>
          </a:xfrm>
          <a:prstGeom prst="rect">
            <a:avLst/>
          </a:prstGeom>
          <a:noFill/>
          <a:ln cap="flat">
            <a:noFill/>
          </a:ln>
        </p:spPr>
      </p:pic>
      <p:pic>
        <p:nvPicPr>
          <p:cNvPr id="8" name="Imagen 7" descr="Logotipo&#10;&#10;Descripción generada automáticamente">
            <a:extLst>
              <a:ext uri="{FF2B5EF4-FFF2-40B4-BE49-F238E27FC236}">
                <a16:creationId xmlns:a16="http://schemas.microsoft.com/office/drawing/2014/main" id="{615DD35C-7644-B862-8FE9-491736378C73}"/>
              </a:ext>
            </a:extLst>
          </p:cNvPr>
          <p:cNvPicPr>
            <a:picLocks noChangeAspect="1"/>
          </p:cNvPicPr>
          <p:nvPr/>
        </p:nvPicPr>
        <p:blipFill>
          <a:blip r:embed="rId5"/>
          <a:stretch>
            <a:fillRect/>
          </a:stretch>
        </p:blipFill>
        <p:spPr>
          <a:xfrm>
            <a:off x="2776435" y="6427527"/>
            <a:ext cx="923534" cy="305382"/>
          </a:xfrm>
          <a:prstGeom prst="rect">
            <a:avLst/>
          </a:prstGeom>
          <a:noFill/>
          <a:ln cap="flat">
            <a:noFill/>
          </a:ln>
        </p:spPr>
      </p:pic>
      <p:pic>
        <p:nvPicPr>
          <p:cNvPr id="9" name="Gráfico 8">
            <a:extLst>
              <a:ext uri="{FF2B5EF4-FFF2-40B4-BE49-F238E27FC236}">
                <a16:creationId xmlns:a16="http://schemas.microsoft.com/office/drawing/2014/main" id="{730F0579-28DD-6B69-3240-25F9AC6CB05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53361"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C296F78F-3EB7-F3FC-6185-1B389C2E6AA4}"/>
              </a:ext>
            </a:extLst>
          </p:cNvPr>
          <p:cNvPicPr>
            <a:picLocks noChangeAspect="1"/>
          </p:cNvPicPr>
          <p:nvPr/>
        </p:nvPicPr>
        <p:blipFill>
          <a:blip r:embed="rId4"/>
          <a:stretch>
            <a:fillRect/>
          </a:stretch>
        </p:blipFill>
        <p:spPr>
          <a:xfrm>
            <a:off x="4050131"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34191A8F-52A6-06BE-7B9F-91A6E88BE436}"/>
              </a:ext>
            </a:extLst>
          </p:cNvPr>
          <p:cNvPicPr>
            <a:picLocks noChangeAspect="1"/>
          </p:cNvPicPr>
          <p:nvPr/>
        </p:nvPicPr>
        <p:blipFill>
          <a:blip r:embed="rId5"/>
          <a:stretch>
            <a:fillRect/>
          </a:stretch>
        </p:blipFill>
        <p:spPr>
          <a:xfrm>
            <a:off x="1761214" y="6474537"/>
            <a:ext cx="923534" cy="305382"/>
          </a:xfrm>
          <a:prstGeom prst="rect">
            <a:avLst/>
          </a:prstGeom>
          <a:noFill/>
          <a:ln cap="flat">
            <a:noFill/>
          </a:ln>
        </p:spPr>
      </p:pic>
      <p:pic>
        <p:nvPicPr>
          <p:cNvPr id="15" name="Gráfico 14">
            <a:extLst>
              <a:ext uri="{FF2B5EF4-FFF2-40B4-BE49-F238E27FC236}">
                <a16:creationId xmlns:a16="http://schemas.microsoft.com/office/drawing/2014/main" id="{6CD67918-C8C0-4008-50B5-D26529CC1F8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91936"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5E013941-7469-1E57-CBBD-13431B130766}"/>
              </a:ext>
            </a:extLst>
          </p:cNvPr>
          <p:cNvSpPr txBox="1"/>
          <p:nvPr/>
        </p:nvSpPr>
        <p:spPr>
          <a:xfrm>
            <a:off x="1232077" y="137925"/>
            <a:ext cx="6676508"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s-ES" sz="2400" b="1" dirty="0" err="1">
                <a:latin typeface="Roboto" panose="02000000000000000000" pitchFamily="2" charset="0"/>
                <a:ea typeface="Roboto" panose="02000000000000000000" pitchFamily="2" charset="0"/>
                <a:cs typeface="Roboto" panose="02000000000000000000" pitchFamily="2" charset="0"/>
              </a:rPr>
              <a:t>Mapping</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FICA </a:t>
            </a:r>
            <a:r>
              <a:rPr lang="es-ES" sz="2400" b="1" dirty="0" err="1">
                <a:latin typeface="Roboto" panose="02000000000000000000" pitchFamily="2" charset="0"/>
                <a:ea typeface="Roboto" panose="02000000000000000000" pitchFamily="2" charset="0"/>
                <a:cs typeface="Roboto" panose="02000000000000000000" pitchFamily="2" charset="0"/>
              </a:rPr>
              <a:t>activities</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on</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nuclei</a:t>
            </a:r>
            <a:r>
              <a:rPr lang="es-ES" sz="2400" b="1" dirty="0">
                <a:latin typeface="Roboto" panose="02000000000000000000" pitchFamily="2" charset="0"/>
                <a:ea typeface="Roboto" panose="02000000000000000000" pitchFamily="2" charset="0"/>
                <a:cs typeface="Roboto" panose="02000000000000000000" pitchFamily="2" charset="0"/>
              </a:rPr>
              <a:t> chart</a:t>
            </a:r>
            <a:endParaRPr sz="2400" b="1" dirty="0">
              <a:latin typeface="Roboto" panose="02000000000000000000" pitchFamily="2" charset="0"/>
              <a:ea typeface="Roboto" panose="02000000000000000000" pitchFamily="2" charset="0"/>
              <a:cs typeface="Roboto" panose="02000000000000000000" pitchFamily="2" charset="0"/>
            </a:endParaRPr>
          </a:p>
        </p:txBody>
      </p:sp>
      <p:sp>
        <p:nvSpPr>
          <p:cNvPr id="17" name="TextBox 9">
            <a:extLst>
              <a:ext uri="{FF2B5EF4-FFF2-40B4-BE49-F238E27FC236}">
                <a16:creationId xmlns:a16="http://schemas.microsoft.com/office/drawing/2014/main" id="{E2D96E15-A135-10E8-8703-EF942BB44C6D}"/>
              </a:ext>
            </a:extLst>
          </p:cNvPr>
          <p:cNvSpPr txBox="1"/>
          <p:nvPr/>
        </p:nvSpPr>
        <p:spPr>
          <a:xfrm>
            <a:off x="2195980" y="5405546"/>
            <a:ext cx="6582260" cy="9541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dirty="0">
                <a:latin typeface="Roboto" panose="02000000000000000000" pitchFamily="2" charset="0"/>
                <a:ea typeface="Roboto" panose="02000000000000000000" pitchFamily="2" charset="0"/>
                <a:cs typeface="Roboto" panose="02000000000000000000" pitchFamily="2" charset="0"/>
              </a:rPr>
              <a:t>Focus on the light exotic part of the chart</a:t>
            </a:r>
            <a:r>
              <a:rPr lang="en-GB" sz="1400" dirty="0">
                <a:latin typeface="Roboto" panose="02000000000000000000" pitchFamily="2" charset="0"/>
                <a:ea typeface="Roboto" panose="02000000000000000000" pitchFamily="2" charset="0"/>
                <a:cs typeface="Roboto" panose="02000000000000000000" pitchFamily="2" charset="0"/>
              </a:rPr>
              <a:t> where </a:t>
            </a:r>
            <a:r>
              <a:rPr lang="en-GB" sz="1400" b="0" dirty="0">
                <a:latin typeface="Roboto" panose="02000000000000000000" pitchFamily="2" charset="0"/>
                <a:ea typeface="Roboto" panose="02000000000000000000" pitchFamily="2" charset="0"/>
                <a:cs typeface="Roboto" panose="02000000000000000000" pitchFamily="2" charset="0"/>
              </a:rPr>
              <a:t>nuclear interactions can be tested against variations in nuclear Isospin.</a:t>
            </a:r>
          </a:p>
          <a:p>
            <a:pPr algn="l"/>
            <a:endParaRPr lang="en-GB" sz="1400" b="0" dirty="0">
              <a:latin typeface="Roboto" panose="02000000000000000000" pitchFamily="2" charset="0"/>
              <a:ea typeface="Roboto" panose="02000000000000000000" pitchFamily="2" charset="0"/>
              <a:cs typeface="Roboto" panose="02000000000000000000" pitchFamily="2" charset="0"/>
            </a:endParaRPr>
          </a:p>
          <a:p>
            <a:pPr algn="l"/>
            <a:r>
              <a:rPr lang="en-GB" sz="1400" b="0" dirty="0">
                <a:latin typeface="Roboto" panose="02000000000000000000" pitchFamily="2" charset="0"/>
                <a:ea typeface="Roboto" panose="02000000000000000000" pitchFamily="2" charset="0"/>
                <a:cs typeface="Roboto" panose="02000000000000000000" pitchFamily="2" charset="0"/>
              </a:rPr>
              <a:t>These systems are a stringent check of fundamental descriptions based on QCD.</a:t>
            </a:r>
          </a:p>
        </p:txBody>
      </p:sp>
      <p:sp>
        <p:nvSpPr>
          <p:cNvPr id="22" name="Elipse 21">
            <a:extLst>
              <a:ext uri="{FF2B5EF4-FFF2-40B4-BE49-F238E27FC236}">
                <a16:creationId xmlns:a16="http://schemas.microsoft.com/office/drawing/2014/main" id="{E7A9C1D3-C1A6-AE38-13D0-B204BB6DC53A}"/>
              </a:ext>
            </a:extLst>
          </p:cNvPr>
          <p:cNvSpPr/>
          <p:nvPr/>
        </p:nvSpPr>
        <p:spPr>
          <a:xfrm>
            <a:off x="588150" y="5474483"/>
            <a:ext cx="1673190" cy="892628"/>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3" name="Imagen 2" descr="Diagrama&#10;&#10;El contenido generado por IA puede ser incorrecto.">
            <a:extLst>
              <a:ext uri="{FF2B5EF4-FFF2-40B4-BE49-F238E27FC236}">
                <a16:creationId xmlns:a16="http://schemas.microsoft.com/office/drawing/2014/main" id="{A4E160CD-01BB-8255-C6DF-4E622E8E072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764" y="2025661"/>
            <a:ext cx="3594100" cy="2489200"/>
          </a:xfrm>
          <a:prstGeom prst="rect">
            <a:avLst/>
          </a:prstGeom>
        </p:spPr>
      </p:pic>
      <p:sp>
        <p:nvSpPr>
          <p:cNvPr id="10" name="CuadroTexto 9">
            <a:extLst>
              <a:ext uri="{FF2B5EF4-FFF2-40B4-BE49-F238E27FC236}">
                <a16:creationId xmlns:a16="http://schemas.microsoft.com/office/drawing/2014/main" id="{3E1A0365-66D9-1EB1-2910-AAB96033D3F6}"/>
              </a:ext>
            </a:extLst>
          </p:cNvPr>
          <p:cNvSpPr txBox="1"/>
          <p:nvPr/>
        </p:nvSpPr>
        <p:spPr>
          <a:xfrm>
            <a:off x="1964384" y="2230300"/>
            <a:ext cx="4572000" cy="369332"/>
          </a:xfrm>
          <a:prstGeom prst="rect">
            <a:avLst/>
          </a:prstGeom>
          <a:noFill/>
        </p:spPr>
        <p:txBody>
          <a:bodyPr wrap="square">
            <a:spAutoFit/>
          </a:bodyPr>
          <a:lstStyle/>
          <a:p>
            <a:r>
              <a:rPr lang="en-GB" b="1" dirty="0" err="1">
                <a:latin typeface="Roboto" panose="02000000000000000000" pitchFamily="2" charset="0"/>
                <a:ea typeface="Roboto" panose="02000000000000000000" pitchFamily="2" charset="0"/>
                <a:cs typeface="Roboto" panose="02000000000000000000" pitchFamily="2" charset="0"/>
              </a:rPr>
              <a:t>nTOF</a:t>
            </a:r>
            <a:r>
              <a:rPr lang="en-GB" b="1" dirty="0">
                <a:latin typeface="Roboto" panose="02000000000000000000" pitchFamily="2" charset="0"/>
                <a:ea typeface="Roboto" panose="02000000000000000000" pitchFamily="2" charset="0"/>
                <a:cs typeface="Roboto" panose="02000000000000000000" pitchFamily="2" charset="0"/>
              </a:rPr>
              <a:t> – CERN </a:t>
            </a:r>
            <a:endParaRPr lang="gl-ES" dirty="0"/>
          </a:p>
        </p:txBody>
      </p:sp>
      <p:sp>
        <p:nvSpPr>
          <p:cNvPr id="12" name="CuadroTexto 11">
            <a:extLst>
              <a:ext uri="{FF2B5EF4-FFF2-40B4-BE49-F238E27FC236}">
                <a16:creationId xmlns:a16="http://schemas.microsoft.com/office/drawing/2014/main" id="{80BDF24A-0520-7778-4501-1E5C79A50636}"/>
              </a:ext>
            </a:extLst>
          </p:cNvPr>
          <p:cNvSpPr txBox="1"/>
          <p:nvPr/>
        </p:nvSpPr>
        <p:spPr>
          <a:xfrm>
            <a:off x="6854663" y="2925193"/>
            <a:ext cx="2289337" cy="369332"/>
          </a:xfrm>
          <a:prstGeom prst="rect">
            <a:avLst/>
          </a:prstGeom>
          <a:noFill/>
        </p:spPr>
        <p:txBody>
          <a:bodyPr wrap="square">
            <a:spAutoFit/>
          </a:bodyPr>
          <a:lstStyle/>
          <a:p>
            <a:r>
              <a:rPr lang="en-GB" b="1" dirty="0">
                <a:latin typeface="Roboto" panose="02000000000000000000" pitchFamily="2" charset="0"/>
                <a:ea typeface="Roboto" panose="02000000000000000000" pitchFamily="2" charset="0"/>
                <a:cs typeface="Roboto" panose="02000000000000000000" pitchFamily="2" charset="0"/>
              </a:rPr>
              <a:t>VAMOS – GANIL</a:t>
            </a:r>
            <a:endParaRPr lang="gl-ES" dirty="0"/>
          </a:p>
        </p:txBody>
      </p:sp>
      <p:sp>
        <p:nvSpPr>
          <p:cNvPr id="18" name="Elipse 17">
            <a:extLst>
              <a:ext uri="{FF2B5EF4-FFF2-40B4-BE49-F238E27FC236}">
                <a16:creationId xmlns:a16="http://schemas.microsoft.com/office/drawing/2014/main" id="{56A58268-15DE-65FD-4FED-138DD8F14860}"/>
              </a:ext>
            </a:extLst>
          </p:cNvPr>
          <p:cNvSpPr/>
          <p:nvPr/>
        </p:nvSpPr>
        <p:spPr>
          <a:xfrm>
            <a:off x="6211823" y="1335901"/>
            <a:ext cx="1673190" cy="773602"/>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19" name="Elipse 18">
            <a:extLst>
              <a:ext uri="{FF2B5EF4-FFF2-40B4-BE49-F238E27FC236}">
                <a16:creationId xmlns:a16="http://schemas.microsoft.com/office/drawing/2014/main" id="{D8D5FD58-F9B5-BDC8-6790-062F8DD4B0C7}"/>
              </a:ext>
            </a:extLst>
          </p:cNvPr>
          <p:cNvSpPr/>
          <p:nvPr/>
        </p:nvSpPr>
        <p:spPr>
          <a:xfrm>
            <a:off x="4902222" y="1967463"/>
            <a:ext cx="1673190" cy="807485"/>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29" name="Imagen 28" descr="Diagrama&#10;&#10;El contenido generado por IA puede ser incorrecto.">
            <a:extLst>
              <a:ext uri="{FF2B5EF4-FFF2-40B4-BE49-F238E27FC236}">
                <a16:creationId xmlns:a16="http://schemas.microsoft.com/office/drawing/2014/main" id="{0676A056-9F73-38FB-1396-F51633A82C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86358" y="3241667"/>
            <a:ext cx="4372325" cy="3492736"/>
          </a:xfrm>
          <a:prstGeom prst="rect">
            <a:avLst/>
          </a:prstGeom>
        </p:spPr>
      </p:pic>
      <p:sp>
        <p:nvSpPr>
          <p:cNvPr id="33" name="Rectángulo 32">
            <a:extLst>
              <a:ext uri="{FF2B5EF4-FFF2-40B4-BE49-F238E27FC236}">
                <a16:creationId xmlns:a16="http://schemas.microsoft.com/office/drawing/2014/main" id="{D1DB15F7-D055-252D-AF5A-62079F54A5DB}"/>
              </a:ext>
            </a:extLst>
          </p:cNvPr>
          <p:cNvSpPr/>
          <p:nvPr/>
        </p:nvSpPr>
        <p:spPr>
          <a:xfrm>
            <a:off x="4783221" y="3233661"/>
            <a:ext cx="4340703" cy="3566136"/>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5" name="Imagen 4" descr="Imagen que contiene interior, tabla, computadora, escritorio&#10;&#10;El contenido generado por IA puede ser incorrecto.">
            <a:extLst>
              <a:ext uri="{FF2B5EF4-FFF2-40B4-BE49-F238E27FC236}">
                <a16:creationId xmlns:a16="http://schemas.microsoft.com/office/drawing/2014/main" id="{F36CCCEB-FC1E-BC37-055E-71C044A9421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393" y="4510116"/>
            <a:ext cx="5673882" cy="2372540"/>
          </a:xfrm>
          <a:prstGeom prst="rect">
            <a:avLst/>
          </a:prstGeom>
        </p:spPr>
      </p:pic>
      <p:sp>
        <p:nvSpPr>
          <p:cNvPr id="30" name="Rectángulo 29">
            <a:extLst>
              <a:ext uri="{FF2B5EF4-FFF2-40B4-BE49-F238E27FC236}">
                <a16:creationId xmlns:a16="http://schemas.microsoft.com/office/drawing/2014/main" id="{72528EF9-31D2-1E86-83A2-33E40A3375B2}"/>
              </a:ext>
            </a:extLst>
          </p:cNvPr>
          <p:cNvSpPr/>
          <p:nvPr/>
        </p:nvSpPr>
        <p:spPr>
          <a:xfrm>
            <a:off x="72000" y="4594615"/>
            <a:ext cx="5652000" cy="2205182"/>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34" name="Elipse 33">
            <a:extLst>
              <a:ext uri="{FF2B5EF4-FFF2-40B4-BE49-F238E27FC236}">
                <a16:creationId xmlns:a16="http://schemas.microsoft.com/office/drawing/2014/main" id="{4CCBAF7C-01D0-96E8-D327-8250BB6366C2}"/>
              </a:ext>
            </a:extLst>
          </p:cNvPr>
          <p:cNvSpPr/>
          <p:nvPr/>
        </p:nvSpPr>
        <p:spPr>
          <a:xfrm>
            <a:off x="3813920" y="2816837"/>
            <a:ext cx="1428857" cy="736253"/>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31" name="Rectángulo 30">
            <a:extLst>
              <a:ext uri="{FF2B5EF4-FFF2-40B4-BE49-F238E27FC236}">
                <a16:creationId xmlns:a16="http://schemas.microsoft.com/office/drawing/2014/main" id="{9BAD092A-E817-ECDA-8110-1F162174AF50}"/>
              </a:ext>
            </a:extLst>
          </p:cNvPr>
          <p:cNvSpPr/>
          <p:nvPr/>
        </p:nvSpPr>
        <p:spPr>
          <a:xfrm>
            <a:off x="72000" y="2026861"/>
            <a:ext cx="3600000" cy="2520540"/>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11" name="CuadroTexto 10">
            <a:extLst>
              <a:ext uri="{FF2B5EF4-FFF2-40B4-BE49-F238E27FC236}">
                <a16:creationId xmlns:a16="http://schemas.microsoft.com/office/drawing/2014/main" id="{7AC4043D-53C3-72B4-53C1-CEACBD41F852}"/>
              </a:ext>
            </a:extLst>
          </p:cNvPr>
          <p:cNvSpPr txBox="1"/>
          <p:nvPr/>
        </p:nvSpPr>
        <p:spPr>
          <a:xfrm>
            <a:off x="387223" y="4773517"/>
            <a:ext cx="4572000" cy="369332"/>
          </a:xfrm>
          <a:prstGeom prst="rect">
            <a:avLst/>
          </a:prstGeom>
          <a:noFill/>
        </p:spPr>
        <p:txBody>
          <a:bodyPr wrap="square">
            <a:spAutoFit/>
          </a:bodyPr>
          <a:lstStyle/>
          <a:p>
            <a:r>
              <a:rPr lang="en-GB" b="1" dirty="0">
                <a:latin typeface="Roboto" panose="02000000000000000000" pitchFamily="2" charset="0"/>
                <a:ea typeface="Roboto" panose="02000000000000000000" pitchFamily="2" charset="0"/>
                <a:cs typeface="Roboto" panose="02000000000000000000" pitchFamily="2" charset="0"/>
              </a:rPr>
              <a:t>R3B – GSI/FAIR</a:t>
            </a:r>
            <a:endParaRPr lang="gl-ES" dirty="0"/>
          </a:p>
        </p:txBody>
      </p:sp>
      <p:sp>
        <p:nvSpPr>
          <p:cNvPr id="35" name="TextBox 9">
            <a:extLst>
              <a:ext uri="{FF2B5EF4-FFF2-40B4-BE49-F238E27FC236}">
                <a16:creationId xmlns:a16="http://schemas.microsoft.com/office/drawing/2014/main" id="{2152DC10-A3E3-E175-0B5D-829290B98CD4}"/>
              </a:ext>
            </a:extLst>
          </p:cNvPr>
          <p:cNvSpPr txBox="1"/>
          <p:nvPr/>
        </p:nvSpPr>
        <p:spPr>
          <a:xfrm>
            <a:off x="988514" y="825467"/>
            <a:ext cx="5518374"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noProof="0" dirty="0">
                <a:latin typeface="Roboto" panose="02000000000000000000" pitchFamily="2" charset="0"/>
                <a:ea typeface="Roboto" panose="02000000000000000000" pitchFamily="2" charset="0"/>
                <a:cs typeface="Roboto" panose="02000000000000000000" pitchFamily="2" charset="0"/>
              </a:rPr>
              <a:t>Experiments on a wide set of </a:t>
            </a:r>
            <a:r>
              <a:rPr lang="en-GB" sz="1400" b="1" noProof="0" dirty="0" err="1">
                <a:latin typeface="Roboto" panose="02000000000000000000" pitchFamily="2" charset="0"/>
                <a:ea typeface="Roboto" panose="02000000000000000000" pitchFamily="2" charset="0"/>
                <a:cs typeface="Roboto" panose="02000000000000000000" pitchFamily="2" charset="0"/>
              </a:rPr>
              <a:t>fissioning</a:t>
            </a:r>
            <a:r>
              <a:rPr lang="en-GB" sz="1400" b="1" noProof="0" dirty="0">
                <a:latin typeface="Roboto" panose="02000000000000000000" pitchFamily="2" charset="0"/>
                <a:ea typeface="Roboto" panose="02000000000000000000" pitchFamily="2" charset="0"/>
                <a:cs typeface="Roboto" panose="02000000000000000000" pitchFamily="2" charset="0"/>
              </a:rPr>
              <a:t> systems </a:t>
            </a:r>
            <a:r>
              <a:rPr lang="en-GB" sz="1400" noProof="0" dirty="0">
                <a:latin typeface="Roboto" panose="02000000000000000000" pitchFamily="2" charset="0"/>
                <a:ea typeface="Roboto" panose="02000000000000000000" pitchFamily="2" charset="0"/>
                <a:cs typeface="Roboto" panose="02000000000000000000" pitchFamily="2" charset="0"/>
              </a:rPr>
              <a:t>allow us to investigate </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fundamental properties</a:t>
            </a:r>
            <a:r>
              <a:rPr lang="en-GB" sz="1400" noProof="0" dirty="0">
                <a:latin typeface="Roboto" panose="02000000000000000000" pitchFamily="2" charset="0"/>
                <a:ea typeface="Roboto" panose="02000000000000000000" pitchFamily="2" charset="0"/>
                <a:cs typeface="Roboto" panose="02000000000000000000" pitchFamily="2" charset="0"/>
              </a:rPr>
              <a:t> of the fission process.</a:t>
            </a:r>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r>
              <a:rPr lang="en-GB" sz="1400" b="1" noProof="0" dirty="0">
                <a:latin typeface="Roboto" panose="02000000000000000000" pitchFamily="2" charset="0"/>
                <a:ea typeface="Roboto" panose="02000000000000000000" pitchFamily="2" charset="0"/>
                <a:cs typeface="Roboto" panose="02000000000000000000" pitchFamily="2" charset="0"/>
                <a:sym typeface="Helvetica Neue"/>
              </a:rPr>
              <a:t>Fission</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 induced by transfer, proton knock-out or neutron induced reactions at different energies complements our research.</a:t>
            </a:r>
          </a:p>
        </p:txBody>
      </p:sp>
    </p:spTree>
    <p:extLst>
      <p:ext uri="{BB962C8B-B14F-4D97-AF65-F5344CB8AC3E}">
        <p14:creationId xmlns:p14="http://schemas.microsoft.com/office/powerpoint/2010/main" val="3853569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FCFEE-EFC6-8E82-8A0A-7246C087DE07}"/>
            </a:ext>
          </a:extLst>
        </p:cNvPr>
        <p:cNvGrpSpPr/>
        <p:nvPr/>
      </p:nvGrpSpPr>
      <p:grpSpPr>
        <a:xfrm>
          <a:off x="0" y="0"/>
          <a:ext cx="0" cy="0"/>
          <a:chOff x="0" y="0"/>
          <a:chExt cx="0" cy="0"/>
        </a:xfrm>
      </p:grpSpPr>
      <p:pic>
        <p:nvPicPr>
          <p:cNvPr id="8" name="Imagen 7" descr="Logotipo&#10;&#10;Descripción generada automáticamente">
            <a:extLst>
              <a:ext uri="{FF2B5EF4-FFF2-40B4-BE49-F238E27FC236}">
                <a16:creationId xmlns:a16="http://schemas.microsoft.com/office/drawing/2014/main" id="{24E8A734-874F-0398-5606-646ADEE04F70}"/>
              </a:ext>
            </a:extLst>
          </p:cNvPr>
          <p:cNvPicPr>
            <a:picLocks noChangeAspect="1"/>
          </p:cNvPicPr>
          <p:nvPr/>
        </p:nvPicPr>
        <p:blipFill>
          <a:blip r:embed="rId3"/>
          <a:stretch>
            <a:fillRect/>
          </a:stretch>
        </p:blipFill>
        <p:spPr>
          <a:xfrm>
            <a:off x="2667103" y="6427527"/>
            <a:ext cx="923534" cy="305382"/>
          </a:xfrm>
          <a:prstGeom prst="rect">
            <a:avLst/>
          </a:prstGeom>
          <a:noFill/>
          <a:ln cap="flat">
            <a:noFill/>
          </a:ln>
        </p:spPr>
      </p:pic>
      <p:pic>
        <p:nvPicPr>
          <p:cNvPr id="9" name="Gráfico 8">
            <a:extLst>
              <a:ext uri="{FF2B5EF4-FFF2-40B4-BE49-F238E27FC236}">
                <a16:creationId xmlns:a16="http://schemas.microsoft.com/office/drawing/2014/main" id="{5D69927E-EA49-BCB6-25F0-453D3BFFD6C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53361"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DD6E7E6B-D08D-516E-B941-B3BF439AE162}"/>
              </a:ext>
            </a:extLst>
          </p:cNvPr>
          <p:cNvPicPr>
            <a:picLocks noChangeAspect="1"/>
          </p:cNvPicPr>
          <p:nvPr/>
        </p:nvPicPr>
        <p:blipFill>
          <a:blip r:embed="rId6"/>
          <a:stretch>
            <a:fillRect/>
          </a:stretch>
        </p:blipFill>
        <p:spPr>
          <a:xfrm>
            <a:off x="3940799"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2DD2681F-C55F-FEB6-B74D-0ECF8C7CB344}"/>
              </a:ext>
            </a:extLst>
          </p:cNvPr>
          <p:cNvPicPr>
            <a:picLocks noChangeAspect="1"/>
          </p:cNvPicPr>
          <p:nvPr/>
        </p:nvPicPr>
        <p:blipFill>
          <a:blip r:embed="rId3"/>
          <a:stretch>
            <a:fillRect/>
          </a:stretch>
        </p:blipFill>
        <p:spPr>
          <a:xfrm>
            <a:off x="1651882" y="6474537"/>
            <a:ext cx="923534" cy="305382"/>
          </a:xfrm>
          <a:prstGeom prst="rect">
            <a:avLst/>
          </a:prstGeom>
          <a:noFill/>
          <a:ln cap="flat">
            <a:noFill/>
          </a:ln>
        </p:spPr>
      </p:pic>
      <p:pic>
        <p:nvPicPr>
          <p:cNvPr id="15" name="Gráfico 14">
            <a:extLst>
              <a:ext uri="{FF2B5EF4-FFF2-40B4-BE49-F238E27FC236}">
                <a16:creationId xmlns:a16="http://schemas.microsoft.com/office/drawing/2014/main" id="{7C2C77D1-4B23-98B5-46A6-4AD46EDB923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91936"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09DE4B34-149E-A6BA-93F8-14383354F927}"/>
              </a:ext>
            </a:extLst>
          </p:cNvPr>
          <p:cNvSpPr txBox="1"/>
          <p:nvPr/>
        </p:nvSpPr>
        <p:spPr>
          <a:xfrm>
            <a:off x="789034" y="119970"/>
            <a:ext cx="766716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Fission: between microscopic and macroscopic worlds</a:t>
            </a:r>
          </a:p>
        </p:txBody>
      </p:sp>
      <p:sp>
        <p:nvSpPr>
          <p:cNvPr id="40" name="Fission is a unique process where the competition between microscopic and macroscopic properties of nuclear matter decide the outcome.…">
            <a:extLst>
              <a:ext uri="{FF2B5EF4-FFF2-40B4-BE49-F238E27FC236}">
                <a16:creationId xmlns:a16="http://schemas.microsoft.com/office/drawing/2014/main" id="{D1581738-D0DE-391A-329A-88617D8EC58B}"/>
              </a:ext>
            </a:extLst>
          </p:cNvPr>
          <p:cNvSpPr txBox="1"/>
          <p:nvPr/>
        </p:nvSpPr>
        <p:spPr>
          <a:xfrm>
            <a:off x="730642" y="1101726"/>
            <a:ext cx="4466544" cy="16106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sz="1400" dirty="0">
                <a:latin typeface="Roboto" panose="02000000000000000000" pitchFamily="2" charset="0"/>
                <a:ea typeface="Roboto" panose="02000000000000000000" pitchFamily="2" charset="0"/>
                <a:cs typeface="Roboto" panose="02000000000000000000" pitchFamily="2" charset="0"/>
              </a:rPr>
              <a:t>Fission is a </a:t>
            </a:r>
            <a:r>
              <a:rPr sz="1400" b="1" dirty="0">
                <a:latin typeface="Roboto" panose="02000000000000000000" pitchFamily="2" charset="0"/>
                <a:ea typeface="Roboto" panose="02000000000000000000" pitchFamily="2" charset="0"/>
                <a:cs typeface="Roboto" panose="02000000000000000000" pitchFamily="2" charset="0"/>
                <a:sym typeface="Helvetica Neue"/>
              </a:rPr>
              <a:t>unique process</a:t>
            </a:r>
            <a:r>
              <a:rPr sz="1400" b="1" dirty="0">
                <a:latin typeface="Roboto" panose="02000000000000000000" pitchFamily="2" charset="0"/>
                <a:ea typeface="Roboto" panose="02000000000000000000" pitchFamily="2" charset="0"/>
                <a:cs typeface="Roboto" panose="02000000000000000000" pitchFamily="2" charset="0"/>
              </a:rPr>
              <a:t> </a:t>
            </a:r>
            <a:r>
              <a:rPr sz="1400" dirty="0">
                <a:latin typeface="Roboto" panose="02000000000000000000" pitchFamily="2" charset="0"/>
                <a:ea typeface="Roboto" panose="02000000000000000000" pitchFamily="2" charset="0"/>
                <a:cs typeface="Roboto" panose="02000000000000000000" pitchFamily="2" charset="0"/>
              </a:rPr>
              <a:t>where the competition between </a:t>
            </a:r>
            <a:r>
              <a:rPr sz="1400" b="1" dirty="0">
                <a:latin typeface="Roboto" panose="02000000000000000000" pitchFamily="2" charset="0"/>
                <a:ea typeface="Roboto" panose="02000000000000000000" pitchFamily="2" charset="0"/>
                <a:cs typeface="Roboto" panose="02000000000000000000" pitchFamily="2" charset="0"/>
              </a:rPr>
              <a:t>microscopic</a:t>
            </a:r>
            <a:r>
              <a:rPr sz="1400" dirty="0">
                <a:latin typeface="Roboto" panose="02000000000000000000" pitchFamily="2" charset="0"/>
                <a:ea typeface="Roboto" panose="02000000000000000000" pitchFamily="2" charset="0"/>
                <a:cs typeface="Roboto" panose="02000000000000000000" pitchFamily="2" charset="0"/>
              </a:rPr>
              <a:t> and </a:t>
            </a:r>
            <a:r>
              <a:rPr sz="1400" b="1" dirty="0">
                <a:latin typeface="Roboto" panose="02000000000000000000" pitchFamily="2" charset="0"/>
                <a:ea typeface="Roboto" panose="02000000000000000000" pitchFamily="2" charset="0"/>
                <a:cs typeface="Roboto" panose="02000000000000000000" pitchFamily="2" charset="0"/>
              </a:rPr>
              <a:t>macroscopic</a:t>
            </a:r>
            <a:r>
              <a:rPr sz="1400" dirty="0">
                <a:latin typeface="Roboto" panose="02000000000000000000" pitchFamily="2" charset="0"/>
                <a:ea typeface="Roboto" panose="02000000000000000000" pitchFamily="2" charset="0"/>
                <a:cs typeface="Roboto" panose="02000000000000000000" pitchFamily="2" charset="0"/>
              </a:rPr>
              <a:t> properties of nuclear matter decide the outcome.</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sz="140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sz="1400" dirty="0">
                <a:latin typeface="Roboto" panose="02000000000000000000" pitchFamily="2" charset="0"/>
                <a:ea typeface="Roboto" panose="02000000000000000000" pitchFamily="2" charset="0"/>
                <a:cs typeface="Roboto" panose="02000000000000000000" pitchFamily="2" charset="0"/>
              </a:rPr>
              <a:t>Despite its widespread use for energy applications, </a:t>
            </a:r>
            <a:r>
              <a:rPr sz="1400" b="1" dirty="0">
                <a:latin typeface="Roboto" panose="02000000000000000000" pitchFamily="2" charset="0"/>
                <a:ea typeface="Roboto" panose="02000000000000000000" pitchFamily="2" charset="0"/>
                <a:cs typeface="Roboto" panose="02000000000000000000" pitchFamily="2" charset="0"/>
                <a:sym typeface="Helvetica Neue"/>
              </a:rPr>
              <a:t>fundamental properties</a:t>
            </a:r>
            <a:r>
              <a:rPr sz="1400" b="1" dirty="0">
                <a:latin typeface="Roboto" panose="02000000000000000000" pitchFamily="2" charset="0"/>
                <a:ea typeface="Roboto" panose="02000000000000000000" pitchFamily="2" charset="0"/>
                <a:cs typeface="Roboto" panose="02000000000000000000" pitchFamily="2" charset="0"/>
              </a:rPr>
              <a:t> </a:t>
            </a:r>
            <a:r>
              <a:rPr sz="1400" dirty="0">
                <a:latin typeface="Roboto" panose="02000000000000000000" pitchFamily="2" charset="0"/>
                <a:ea typeface="Roboto" panose="02000000000000000000" pitchFamily="2" charset="0"/>
                <a:cs typeface="Roboto" panose="02000000000000000000" pitchFamily="2" charset="0"/>
              </a:rPr>
              <a:t>of the process </a:t>
            </a:r>
            <a:r>
              <a:rPr sz="1400" b="1" dirty="0">
                <a:latin typeface="Roboto" panose="02000000000000000000" pitchFamily="2" charset="0"/>
                <a:ea typeface="Roboto" panose="02000000000000000000" pitchFamily="2" charset="0"/>
                <a:cs typeface="Roboto" panose="02000000000000000000" pitchFamily="2" charset="0"/>
                <a:sym typeface="Helvetica Neue"/>
              </a:rPr>
              <a:t>are still to be understood</a:t>
            </a:r>
            <a:r>
              <a:rPr sz="1400" dirty="0">
                <a:latin typeface="Roboto" panose="02000000000000000000" pitchFamily="2" charset="0"/>
                <a:ea typeface="Roboto" panose="02000000000000000000" pitchFamily="2" charset="0"/>
                <a:cs typeface="Roboto" panose="02000000000000000000" pitchFamily="2" charset="0"/>
                <a:sym typeface="Helvetica Neue"/>
              </a:rPr>
              <a:t>.</a:t>
            </a:r>
          </a:p>
        </p:txBody>
      </p:sp>
      <p:sp>
        <p:nvSpPr>
          <p:cNvPr id="41" name="The major challenge is the large number of particles involved: it is not enough to describe it macroscopically, but it is computationally impossible to treat all particles and their interactions.…">
            <a:extLst>
              <a:ext uri="{FF2B5EF4-FFF2-40B4-BE49-F238E27FC236}">
                <a16:creationId xmlns:a16="http://schemas.microsoft.com/office/drawing/2014/main" id="{95F1BA4A-4B4A-54D7-3EAE-01626207E208}"/>
              </a:ext>
            </a:extLst>
          </p:cNvPr>
          <p:cNvSpPr txBox="1"/>
          <p:nvPr/>
        </p:nvSpPr>
        <p:spPr>
          <a:xfrm>
            <a:off x="720057" y="2836133"/>
            <a:ext cx="4714245" cy="16106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sz="1400" dirty="0">
                <a:latin typeface="Roboto" panose="02000000000000000000" pitchFamily="2" charset="0"/>
                <a:ea typeface="Roboto" panose="02000000000000000000" pitchFamily="2" charset="0"/>
                <a:cs typeface="Roboto" panose="02000000000000000000" pitchFamily="2" charset="0"/>
              </a:rPr>
              <a:t>The major challenge is the large number of particles involved: </a:t>
            </a:r>
            <a:r>
              <a:rPr sz="1400" b="1" dirty="0">
                <a:latin typeface="Roboto" panose="02000000000000000000" pitchFamily="2" charset="0"/>
                <a:ea typeface="Roboto" panose="02000000000000000000" pitchFamily="2" charset="0"/>
                <a:cs typeface="Roboto" panose="02000000000000000000" pitchFamily="2" charset="0"/>
                <a:sym typeface="Helvetica Neue"/>
              </a:rPr>
              <a:t>it is not enough </a:t>
            </a:r>
            <a:r>
              <a:rPr sz="1400" dirty="0">
                <a:latin typeface="Roboto" panose="02000000000000000000" pitchFamily="2" charset="0"/>
                <a:ea typeface="Roboto" panose="02000000000000000000" pitchFamily="2" charset="0"/>
                <a:cs typeface="Roboto" panose="02000000000000000000" pitchFamily="2" charset="0"/>
              </a:rPr>
              <a:t>to describe it macroscopically, but it is </a:t>
            </a:r>
            <a:r>
              <a:rPr sz="1400" b="1" dirty="0">
                <a:latin typeface="Roboto" panose="02000000000000000000" pitchFamily="2" charset="0"/>
                <a:ea typeface="Roboto" panose="02000000000000000000" pitchFamily="2" charset="0"/>
                <a:cs typeface="Roboto" panose="02000000000000000000" pitchFamily="2" charset="0"/>
                <a:sym typeface="Helvetica Neue"/>
              </a:rPr>
              <a:t>computationally impossible</a:t>
            </a:r>
            <a:r>
              <a:rPr sz="1400" b="1" dirty="0">
                <a:latin typeface="Roboto" panose="02000000000000000000" pitchFamily="2" charset="0"/>
                <a:ea typeface="Roboto" panose="02000000000000000000" pitchFamily="2" charset="0"/>
                <a:cs typeface="Roboto" panose="02000000000000000000" pitchFamily="2" charset="0"/>
              </a:rPr>
              <a:t> </a:t>
            </a:r>
            <a:r>
              <a:rPr sz="1400" dirty="0">
                <a:latin typeface="Roboto" panose="02000000000000000000" pitchFamily="2" charset="0"/>
                <a:ea typeface="Roboto" panose="02000000000000000000" pitchFamily="2" charset="0"/>
                <a:cs typeface="Roboto" panose="02000000000000000000" pitchFamily="2" charset="0"/>
              </a:rPr>
              <a:t>to treat all particles and their interactions.</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sz="140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sz="1400" dirty="0">
                <a:latin typeface="Roboto" panose="02000000000000000000" pitchFamily="2" charset="0"/>
                <a:ea typeface="Roboto" panose="02000000000000000000" pitchFamily="2" charset="0"/>
                <a:cs typeface="Roboto" panose="02000000000000000000" pitchFamily="2" charset="0"/>
              </a:rPr>
              <a:t>The main properties are obtained through the </a:t>
            </a:r>
            <a:r>
              <a:rPr sz="1400" b="1" dirty="0">
                <a:latin typeface="Roboto" panose="02000000000000000000" pitchFamily="2" charset="0"/>
                <a:ea typeface="Roboto" panose="02000000000000000000" pitchFamily="2" charset="0"/>
                <a:cs typeface="Roboto" panose="02000000000000000000" pitchFamily="2" charset="0"/>
                <a:sym typeface="Helvetica Neue"/>
              </a:rPr>
              <a:t>combination of as many observables as possible.</a:t>
            </a:r>
          </a:p>
        </p:txBody>
      </p:sp>
      <p:sp>
        <p:nvSpPr>
          <p:cNvPr id="80" name="At the barrier:…">
            <a:extLst>
              <a:ext uri="{FF2B5EF4-FFF2-40B4-BE49-F238E27FC236}">
                <a16:creationId xmlns:a16="http://schemas.microsoft.com/office/drawing/2014/main" id="{E750EF38-F77F-77EB-5390-B10589F44FB9}"/>
              </a:ext>
            </a:extLst>
          </p:cNvPr>
          <p:cNvSpPr txBox="1"/>
          <p:nvPr/>
        </p:nvSpPr>
        <p:spPr>
          <a:xfrm>
            <a:off x="5097244" y="984399"/>
            <a:ext cx="3631474" cy="318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ct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At the barrier: </a:t>
            </a:r>
            <a:r>
              <a:rPr lang="en-GB" sz="1400" b="1" noProof="0" dirty="0" err="1">
                <a:latin typeface="Roboto" panose="02000000000000000000" pitchFamily="2" charset="0"/>
                <a:ea typeface="Roboto" panose="02000000000000000000" pitchFamily="2" charset="0"/>
                <a:cs typeface="Roboto" panose="02000000000000000000" pitchFamily="2" charset="0"/>
              </a:rPr>
              <a:t>Fissioning</a:t>
            </a:r>
            <a:r>
              <a:rPr lang="en-GB" sz="1400" b="1" noProof="0" dirty="0">
                <a:latin typeface="Roboto" panose="02000000000000000000" pitchFamily="2" charset="0"/>
                <a:ea typeface="Roboto" panose="02000000000000000000" pitchFamily="2" charset="0"/>
                <a:cs typeface="Roboto" panose="02000000000000000000" pitchFamily="2" charset="0"/>
              </a:rPr>
              <a:t> system</a:t>
            </a:r>
          </a:p>
        </p:txBody>
      </p:sp>
      <p:grpSp>
        <p:nvGrpSpPr>
          <p:cNvPr id="81" name="Group">
            <a:extLst>
              <a:ext uri="{FF2B5EF4-FFF2-40B4-BE49-F238E27FC236}">
                <a16:creationId xmlns:a16="http://schemas.microsoft.com/office/drawing/2014/main" id="{38374CF8-742B-3585-B989-BA45608CB38A}"/>
              </a:ext>
            </a:extLst>
          </p:cNvPr>
          <p:cNvGrpSpPr>
            <a:grpSpLocks noChangeAspect="1"/>
          </p:cNvGrpSpPr>
          <p:nvPr/>
        </p:nvGrpSpPr>
        <p:grpSpPr>
          <a:xfrm>
            <a:off x="6113559" y="1361999"/>
            <a:ext cx="1284881" cy="798315"/>
            <a:chOff x="140" y="0"/>
            <a:chExt cx="1923663" cy="1194510"/>
          </a:xfrm>
        </p:grpSpPr>
        <p:pic>
          <p:nvPicPr>
            <p:cNvPr id="82" name="Screenshot 2021-06-07 at 17.36.56b.jpg" descr="Screenshot 2021-06-07 at 17.36.56b.jpg">
              <a:extLst>
                <a:ext uri="{FF2B5EF4-FFF2-40B4-BE49-F238E27FC236}">
                  <a16:creationId xmlns:a16="http://schemas.microsoft.com/office/drawing/2014/main" id="{523EFB82-2272-2507-F0B4-DC15FF7A5F84}"/>
                </a:ext>
              </a:extLst>
            </p:cNvPr>
            <p:cNvPicPr>
              <a:picLocks noChangeAspect="1"/>
            </p:cNvPicPr>
            <p:nvPr/>
          </p:nvPicPr>
          <p:blipFill>
            <a:blip r:embed="rId7"/>
            <a:srcRect l="5067" t="13139" r="7835" b="6185"/>
            <a:stretch>
              <a:fillRect/>
            </a:stretch>
          </p:blipFill>
          <p:spPr>
            <a:xfrm flipH="1">
              <a:off x="140" y="6627"/>
              <a:ext cx="1923664" cy="1187884"/>
            </a:xfrm>
            <a:custGeom>
              <a:avLst/>
              <a:gdLst/>
              <a:ahLst/>
              <a:cxnLst>
                <a:cxn ang="0">
                  <a:pos x="wd2" y="hd2"/>
                </a:cxn>
                <a:cxn ang="5400000">
                  <a:pos x="wd2" y="hd2"/>
                </a:cxn>
                <a:cxn ang="10800000">
                  <a:pos x="wd2" y="hd2"/>
                </a:cxn>
                <a:cxn ang="16200000">
                  <a:pos x="wd2" y="hd2"/>
                </a:cxn>
              </a:cxnLst>
              <a:rect l="0" t="0" r="r" b="b"/>
              <a:pathLst>
                <a:path w="21597" h="21542" extrusionOk="0">
                  <a:moveTo>
                    <a:pt x="8105" y="6"/>
                  </a:moveTo>
                  <a:cubicBezTo>
                    <a:pt x="7207" y="-37"/>
                    <a:pt x="6357" y="144"/>
                    <a:pt x="5440" y="553"/>
                  </a:cubicBezTo>
                  <a:cubicBezTo>
                    <a:pt x="3074" y="1608"/>
                    <a:pt x="1387" y="3680"/>
                    <a:pt x="490" y="6621"/>
                  </a:cubicBezTo>
                  <a:cubicBezTo>
                    <a:pt x="60" y="8032"/>
                    <a:pt x="0" y="8515"/>
                    <a:pt x="0" y="10651"/>
                  </a:cubicBezTo>
                  <a:cubicBezTo>
                    <a:pt x="0" y="12720"/>
                    <a:pt x="67" y="13309"/>
                    <a:pt x="450" y="14624"/>
                  </a:cubicBezTo>
                  <a:cubicBezTo>
                    <a:pt x="1350" y="17717"/>
                    <a:pt x="2971" y="19763"/>
                    <a:pt x="5445" y="20929"/>
                  </a:cubicBezTo>
                  <a:cubicBezTo>
                    <a:pt x="6359" y="21360"/>
                    <a:pt x="7199" y="21563"/>
                    <a:pt x="8092" y="21541"/>
                  </a:cubicBezTo>
                  <a:cubicBezTo>
                    <a:pt x="8984" y="21518"/>
                    <a:pt x="9932" y="21267"/>
                    <a:pt x="11059" y="20785"/>
                  </a:cubicBezTo>
                  <a:cubicBezTo>
                    <a:pt x="12073" y="20352"/>
                    <a:pt x="13807" y="19799"/>
                    <a:pt x="14913" y="19554"/>
                  </a:cubicBezTo>
                  <a:cubicBezTo>
                    <a:pt x="18618" y="18736"/>
                    <a:pt x="20007" y="17594"/>
                    <a:pt x="21031" y="14523"/>
                  </a:cubicBezTo>
                  <a:cubicBezTo>
                    <a:pt x="21537" y="13005"/>
                    <a:pt x="21600" y="12581"/>
                    <a:pt x="21597" y="10788"/>
                  </a:cubicBezTo>
                  <a:cubicBezTo>
                    <a:pt x="21592" y="8341"/>
                    <a:pt x="21122" y="6640"/>
                    <a:pt x="19979" y="4944"/>
                  </a:cubicBezTo>
                  <a:cubicBezTo>
                    <a:pt x="18999" y="3489"/>
                    <a:pt x="17773" y="2796"/>
                    <a:pt x="15105" y="2173"/>
                  </a:cubicBezTo>
                  <a:cubicBezTo>
                    <a:pt x="13892" y="1889"/>
                    <a:pt x="12079" y="1282"/>
                    <a:pt x="11072" y="827"/>
                  </a:cubicBezTo>
                  <a:cubicBezTo>
                    <a:pt x="9954" y="320"/>
                    <a:pt x="9003" y="49"/>
                    <a:pt x="8105" y="6"/>
                  </a:cubicBezTo>
                  <a:close/>
                </a:path>
              </a:pathLst>
            </a:custGeom>
            <a:ln w="12700" cap="flat">
              <a:noFill/>
              <a:miter lim="400000"/>
            </a:ln>
            <a:effectLst/>
          </p:spPr>
        </p:pic>
        <p:sp>
          <p:nvSpPr>
            <p:cNvPr id="83" name="Shape">
              <a:extLst>
                <a:ext uri="{FF2B5EF4-FFF2-40B4-BE49-F238E27FC236}">
                  <a16:creationId xmlns:a16="http://schemas.microsoft.com/office/drawing/2014/main" id="{FEB03323-86CA-56C8-9F93-F705E2B78DCF}"/>
                </a:ext>
              </a:extLst>
            </p:cNvPr>
            <p:cNvSpPr/>
            <p:nvPr/>
          </p:nvSpPr>
          <p:spPr>
            <a:xfrm>
              <a:off x="6750" y="0"/>
              <a:ext cx="1916669" cy="1191003"/>
            </a:xfrm>
            <a:custGeom>
              <a:avLst/>
              <a:gdLst/>
              <a:ahLst/>
              <a:cxnLst>
                <a:cxn ang="0">
                  <a:pos x="wd2" y="hd2"/>
                </a:cxn>
                <a:cxn ang="5400000">
                  <a:pos x="wd2" y="hd2"/>
                </a:cxn>
                <a:cxn ang="10800000">
                  <a:pos x="wd2" y="hd2"/>
                </a:cxn>
                <a:cxn ang="16200000">
                  <a:pos x="wd2" y="hd2"/>
                </a:cxn>
              </a:cxnLst>
              <a:rect l="0" t="0" r="r" b="b"/>
              <a:pathLst>
                <a:path w="21600" h="21600" extrusionOk="0">
                  <a:moveTo>
                    <a:pt x="5895" y="2461"/>
                  </a:moveTo>
                  <a:lnTo>
                    <a:pt x="4201" y="3057"/>
                  </a:lnTo>
                  <a:lnTo>
                    <a:pt x="2648" y="3886"/>
                  </a:lnTo>
                  <a:lnTo>
                    <a:pt x="1605" y="5071"/>
                  </a:lnTo>
                  <a:lnTo>
                    <a:pt x="715" y="6608"/>
                  </a:lnTo>
                  <a:lnTo>
                    <a:pt x="170" y="8527"/>
                  </a:lnTo>
                  <a:lnTo>
                    <a:pt x="0" y="10135"/>
                  </a:lnTo>
                  <a:lnTo>
                    <a:pt x="11" y="11886"/>
                  </a:lnTo>
                  <a:lnTo>
                    <a:pt x="259" y="13699"/>
                  </a:lnTo>
                  <a:lnTo>
                    <a:pt x="868" y="15547"/>
                  </a:lnTo>
                  <a:lnTo>
                    <a:pt x="1775" y="17106"/>
                  </a:lnTo>
                  <a:lnTo>
                    <a:pt x="2985" y="18345"/>
                  </a:lnTo>
                  <a:lnTo>
                    <a:pt x="4589" y="18990"/>
                  </a:lnTo>
                  <a:lnTo>
                    <a:pt x="6098" y="19450"/>
                  </a:lnTo>
                  <a:lnTo>
                    <a:pt x="7727" y="19869"/>
                  </a:lnTo>
                  <a:lnTo>
                    <a:pt x="9592" y="20453"/>
                  </a:lnTo>
                  <a:lnTo>
                    <a:pt x="11484" y="21187"/>
                  </a:lnTo>
                  <a:lnTo>
                    <a:pt x="13036" y="21600"/>
                  </a:lnTo>
                  <a:lnTo>
                    <a:pt x="14694" y="21534"/>
                  </a:lnTo>
                  <a:lnTo>
                    <a:pt x="16474" y="20915"/>
                  </a:lnTo>
                  <a:lnTo>
                    <a:pt x="18007" y="19930"/>
                  </a:lnTo>
                  <a:lnTo>
                    <a:pt x="19319" y="18515"/>
                  </a:lnTo>
                  <a:lnTo>
                    <a:pt x="20157" y="17105"/>
                  </a:lnTo>
                  <a:lnTo>
                    <a:pt x="21085" y="15171"/>
                  </a:lnTo>
                  <a:lnTo>
                    <a:pt x="21593" y="12599"/>
                  </a:lnTo>
                  <a:lnTo>
                    <a:pt x="21600" y="9760"/>
                  </a:lnTo>
                  <a:lnTo>
                    <a:pt x="21404" y="7623"/>
                  </a:lnTo>
                  <a:lnTo>
                    <a:pt x="20571" y="5204"/>
                  </a:lnTo>
                  <a:lnTo>
                    <a:pt x="19543" y="3398"/>
                  </a:lnTo>
                  <a:lnTo>
                    <a:pt x="18415" y="2099"/>
                  </a:lnTo>
                  <a:lnTo>
                    <a:pt x="17019" y="1096"/>
                  </a:lnTo>
                  <a:lnTo>
                    <a:pt x="15543" y="318"/>
                  </a:lnTo>
                  <a:lnTo>
                    <a:pt x="13960" y="0"/>
                  </a:lnTo>
                  <a:lnTo>
                    <a:pt x="12499" y="171"/>
                  </a:lnTo>
                  <a:lnTo>
                    <a:pt x="11068" y="640"/>
                  </a:lnTo>
                  <a:lnTo>
                    <a:pt x="9681" y="1183"/>
                  </a:lnTo>
                  <a:lnTo>
                    <a:pt x="8172" y="1762"/>
                  </a:lnTo>
                  <a:lnTo>
                    <a:pt x="7187" y="2135"/>
                  </a:lnTo>
                  <a:lnTo>
                    <a:pt x="5895" y="2461"/>
                  </a:lnTo>
                  <a:close/>
                </a:path>
              </a:pathLst>
            </a:custGeom>
            <a:gradFill flip="none" rotWithShape="1">
              <a:gsLst>
                <a:gs pos="0">
                  <a:srgbClr val="C73833">
                    <a:alpha val="65522"/>
                  </a:srgbClr>
                </a:gs>
                <a:gs pos="17467">
                  <a:srgbClr val="C73833">
                    <a:alpha val="59816"/>
                  </a:srgbClr>
                </a:gs>
                <a:gs pos="31065">
                  <a:srgbClr val="C73833">
                    <a:alpha val="54109"/>
                  </a:srgbClr>
                </a:gs>
                <a:gs pos="67678">
                  <a:srgbClr val="C73833">
                    <a:alpha val="27054"/>
                  </a:srgbClr>
                </a:gs>
                <a:gs pos="100000">
                  <a:srgbClr val="C73833">
                    <a:alpha val="0"/>
                  </a:srgbClr>
                </a:gs>
              </a:gsLst>
              <a:path path="shape">
                <a:fillToRect l="65932" t="49318" r="34067" b="50681"/>
              </a:path>
            </a:gra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a:p>
          </p:txBody>
        </p:sp>
      </p:grpSp>
      <p:sp>
        <p:nvSpPr>
          <p:cNvPr id="84" name="Shape">
            <a:extLst>
              <a:ext uri="{FF2B5EF4-FFF2-40B4-BE49-F238E27FC236}">
                <a16:creationId xmlns:a16="http://schemas.microsoft.com/office/drawing/2014/main" id="{6432820C-96D4-7AE8-298D-DC5B362C78F9}"/>
              </a:ext>
            </a:extLst>
          </p:cNvPr>
          <p:cNvSpPr>
            <a:spLocks noChangeAspect="1"/>
          </p:cNvSpPr>
          <p:nvPr/>
        </p:nvSpPr>
        <p:spPr>
          <a:xfrm>
            <a:off x="5653620" y="3564930"/>
            <a:ext cx="2236349" cy="973392"/>
          </a:xfrm>
          <a:custGeom>
            <a:avLst/>
            <a:gdLst/>
            <a:ahLst/>
            <a:cxnLst>
              <a:cxn ang="0">
                <a:pos x="wd2" y="hd2"/>
              </a:cxn>
              <a:cxn ang="5400000">
                <a:pos x="wd2" y="hd2"/>
              </a:cxn>
              <a:cxn ang="10800000">
                <a:pos x="wd2" y="hd2"/>
              </a:cxn>
              <a:cxn ang="16200000">
                <a:pos x="wd2" y="hd2"/>
              </a:cxn>
            </a:cxnLst>
            <a:rect l="0" t="0" r="r" b="b"/>
            <a:pathLst>
              <a:path w="21552" h="21530" extrusionOk="0">
                <a:moveTo>
                  <a:pt x="17632" y="49"/>
                </a:moveTo>
                <a:cubicBezTo>
                  <a:pt x="17280" y="-20"/>
                  <a:pt x="16926" y="-20"/>
                  <a:pt x="16575" y="70"/>
                </a:cubicBezTo>
                <a:cubicBezTo>
                  <a:pt x="16113" y="188"/>
                  <a:pt x="15661" y="460"/>
                  <a:pt x="15233" y="873"/>
                </a:cubicBezTo>
                <a:cubicBezTo>
                  <a:pt x="14944" y="1152"/>
                  <a:pt x="14668" y="1493"/>
                  <a:pt x="14397" y="1853"/>
                </a:cubicBezTo>
                <a:cubicBezTo>
                  <a:pt x="14098" y="2252"/>
                  <a:pt x="13804" y="2676"/>
                  <a:pt x="13531" y="3165"/>
                </a:cubicBezTo>
                <a:cubicBezTo>
                  <a:pt x="13237" y="3690"/>
                  <a:pt x="12970" y="4286"/>
                  <a:pt x="12696" y="4864"/>
                </a:cubicBezTo>
                <a:cubicBezTo>
                  <a:pt x="12324" y="5646"/>
                  <a:pt x="11923" y="6411"/>
                  <a:pt x="11426" y="6615"/>
                </a:cubicBezTo>
                <a:cubicBezTo>
                  <a:pt x="10994" y="6792"/>
                  <a:pt x="10562" y="6514"/>
                  <a:pt x="10155" y="6140"/>
                </a:cubicBezTo>
                <a:cubicBezTo>
                  <a:pt x="9797" y="5809"/>
                  <a:pt x="9454" y="5405"/>
                  <a:pt x="9105" y="5026"/>
                </a:cubicBezTo>
                <a:cubicBezTo>
                  <a:pt x="8691" y="4576"/>
                  <a:pt x="8269" y="4161"/>
                  <a:pt x="7833" y="3834"/>
                </a:cubicBezTo>
                <a:cubicBezTo>
                  <a:pt x="7437" y="3537"/>
                  <a:pt x="7031" y="3313"/>
                  <a:pt x="6626" y="3080"/>
                </a:cubicBezTo>
                <a:cubicBezTo>
                  <a:pt x="6190" y="2829"/>
                  <a:pt x="5754" y="2567"/>
                  <a:pt x="5309" y="2410"/>
                </a:cubicBezTo>
                <a:cubicBezTo>
                  <a:pt x="4940" y="2280"/>
                  <a:pt x="4566" y="2223"/>
                  <a:pt x="4194" y="2283"/>
                </a:cubicBezTo>
                <a:cubicBezTo>
                  <a:pt x="3920" y="2327"/>
                  <a:pt x="3649" y="2435"/>
                  <a:pt x="3386" y="2615"/>
                </a:cubicBezTo>
                <a:cubicBezTo>
                  <a:pt x="3136" y="2786"/>
                  <a:pt x="2895" y="3022"/>
                  <a:pt x="2655" y="3256"/>
                </a:cubicBezTo>
                <a:cubicBezTo>
                  <a:pt x="2143" y="3755"/>
                  <a:pt x="1624" y="4254"/>
                  <a:pt x="1193" y="5061"/>
                </a:cubicBezTo>
                <a:cubicBezTo>
                  <a:pt x="821" y="5756"/>
                  <a:pt x="531" y="6650"/>
                  <a:pt x="330" y="7648"/>
                </a:cubicBezTo>
                <a:cubicBezTo>
                  <a:pt x="154" y="8519"/>
                  <a:pt x="49" y="9456"/>
                  <a:pt x="13" y="10412"/>
                </a:cubicBezTo>
                <a:cubicBezTo>
                  <a:pt x="-21" y="11324"/>
                  <a:pt x="8" y="12246"/>
                  <a:pt x="121" y="13126"/>
                </a:cubicBezTo>
                <a:cubicBezTo>
                  <a:pt x="221" y="13911"/>
                  <a:pt x="386" y="14644"/>
                  <a:pt x="597" y="15304"/>
                </a:cubicBezTo>
                <a:cubicBezTo>
                  <a:pt x="813" y="15981"/>
                  <a:pt x="1076" y="16572"/>
                  <a:pt x="1365" y="17088"/>
                </a:cubicBezTo>
                <a:cubicBezTo>
                  <a:pt x="1669" y="17631"/>
                  <a:pt x="2001" y="18089"/>
                  <a:pt x="2348" y="18476"/>
                </a:cubicBezTo>
                <a:cubicBezTo>
                  <a:pt x="2702" y="18873"/>
                  <a:pt x="3072" y="19197"/>
                  <a:pt x="3456" y="19407"/>
                </a:cubicBezTo>
                <a:cubicBezTo>
                  <a:pt x="3956" y="19680"/>
                  <a:pt x="4471" y="19756"/>
                  <a:pt x="4983" y="19661"/>
                </a:cubicBezTo>
                <a:cubicBezTo>
                  <a:pt x="5498" y="19565"/>
                  <a:pt x="6002" y="19298"/>
                  <a:pt x="6503" y="19012"/>
                </a:cubicBezTo>
                <a:cubicBezTo>
                  <a:pt x="6897" y="18788"/>
                  <a:pt x="7290" y="18553"/>
                  <a:pt x="7680" y="18293"/>
                </a:cubicBezTo>
                <a:cubicBezTo>
                  <a:pt x="8095" y="18017"/>
                  <a:pt x="8508" y="17713"/>
                  <a:pt x="8899" y="17292"/>
                </a:cubicBezTo>
                <a:cubicBezTo>
                  <a:pt x="9340" y="16818"/>
                  <a:pt x="9750" y="16200"/>
                  <a:pt x="10205" y="15798"/>
                </a:cubicBezTo>
                <a:cubicBezTo>
                  <a:pt x="10561" y="15482"/>
                  <a:pt x="10944" y="15305"/>
                  <a:pt x="11321" y="15452"/>
                </a:cubicBezTo>
                <a:cubicBezTo>
                  <a:pt x="11747" y="15617"/>
                  <a:pt x="12117" y="16175"/>
                  <a:pt x="12451" y="16805"/>
                </a:cubicBezTo>
                <a:cubicBezTo>
                  <a:pt x="12810" y="17483"/>
                  <a:pt x="13136" y="18254"/>
                  <a:pt x="13522" y="18850"/>
                </a:cubicBezTo>
                <a:cubicBezTo>
                  <a:pt x="13824" y="19317"/>
                  <a:pt x="14156" y="19668"/>
                  <a:pt x="14480" y="20049"/>
                </a:cubicBezTo>
                <a:cubicBezTo>
                  <a:pt x="14800" y="20424"/>
                  <a:pt x="15114" y="20832"/>
                  <a:pt x="15457" y="21078"/>
                </a:cubicBezTo>
                <a:cubicBezTo>
                  <a:pt x="15781" y="21310"/>
                  <a:pt x="16120" y="21389"/>
                  <a:pt x="16458" y="21451"/>
                </a:cubicBezTo>
                <a:cubicBezTo>
                  <a:pt x="16876" y="21528"/>
                  <a:pt x="17296" y="21580"/>
                  <a:pt x="17711" y="21451"/>
                </a:cubicBezTo>
                <a:cubicBezTo>
                  <a:pt x="18048" y="21347"/>
                  <a:pt x="18375" y="21127"/>
                  <a:pt x="18694" y="20866"/>
                </a:cubicBezTo>
                <a:cubicBezTo>
                  <a:pt x="19014" y="20606"/>
                  <a:pt x="19329" y="20303"/>
                  <a:pt x="19604" y="19844"/>
                </a:cubicBezTo>
                <a:cubicBezTo>
                  <a:pt x="19828" y="19469"/>
                  <a:pt x="20017" y="19001"/>
                  <a:pt x="20212" y="18547"/>
                </a:cubicBezTo>
                <a:cubicBezTo>
                  <a:pt x="20455" y="17979"/>
                  <a:pt x="20709" y="17426"/>
                  <a:pt x="20894" y="16749"/>
                </a:cubicBezTo>
                <a:cubicBezTo>
                  <a:pt x="21093" y="16019"/>
                  <a:pt x="21200" y="15185"/>
                  <a:pt x="21305" y="14359"/>
                </a:cubicBezTo>
                <a:cubicBezTo>
                  <a:pt x="21402" y="13599"/>
                  <a:pt x="21500" y="12836"/>
                  <a:pt x="21536" y="12047"/>
                </a:cubicBezTo>
                <a:cubicBezTo>
                  <a:pt x="21579" y="11078"/>
                  <a:pt x="21527" y="10106"/>
                  <a:pt x="21468" y="9143"/>
                </a:cubicBezTo>
                <a:cubicBezTo>
                  <a:pt x="21405" y="8113"/>
                  <a:pt x="21332" y="7081"/>
                  <a:pt x="21176" y="6104"/>
                </a:cubicBezTo>
                <a:cubicBezTo>
                  <a:pt x="21029" y="5183"/>
                  <a:pt x="20810" y="4332"/>
                  <a:pt x="20547" y="3559"/>
                </a:cubicBezTo>
                <a:cubicBezTo>
                  <a:pt x="20331" y="2927"/>
                  <a:pt x="20086" y="2349"/>
                  <a:pt x="19816" y="1837"/>
                </a:cubicBezTo>
                <a:cubicBezTo>
                  <a:pt x="19497" y="1293"/>
                  <a:pt x="19144" y="865"/>
                  <a:pt x="18768" y="570"/>
                </a:cubicBezTo>
                <a:cubicBezTo>
                  <a:pt x="18401" y="282"/>
                  <a:pt x="18018" y="124"/>
                  <a:pt x="17632" y="49"/>
                </a:cubicBezTo>
                <a:close/>
              </a:path>
            </a:pathLst>
          </a:custGeom>
          <a:ln w="50800">
            <a:solidFill>
              <a:srgbClr val="000000"/>
            </a:solidFill>
            <a:custDash>
              <a:ds d="200000" sp="200000"/>
            </a:custDash>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85" name="Shape">
            <a:extLst>
              <a:ext uri="{FF2B5EF4-FFF2-40B4-BE49-F238E27FC236}">
                <a16:creationId xmlns:a16="http://schemas.microsoft.com/office/drawing/2014/main" id="{A5A74CF4-4C73-1155-C1AC-352B18E6204E}"/>
              </a:ext>
            </a:extLst>
          </p:cNvPr>
          <p:cNvSpPr>
            <a:spLocks noChangeAspect="1"/>
          </p:cNvSpPr>
          <p:nvPr/>
        </p:nvSpPr>
        <p:spPr>
          <a:xfrm>
            <a:off x="5945251" y="2423272"/>
            <a:ext cx="1758373" cy="926197"/>
          </a:xfrm>
          <a:custGeom>
            <a:avLst/>
            <a:gdLst/>
            <a:ahLst/>
            <a:cxnLst>
              <a:cxn ang="0">
                <a:pos x="wd2" y="hd2"/>
              </a:cxn>
              <a:cxn ang="5400000">
                <a:pos x="wd2" y="hd2"/>
              </a:cxn>
              <a:cxn ang="10800000">
                <a:pos x="wd2" y="hd2"/>
              </a:cxn>
              <a:cxn ang="16200000">
                <a:pos x="wd2" y="hd2"/>
              </a:cxn>
            </a:cxnLst>
            <a:rect l="0" t="0" r="r" b="b"/>
            <a:pathLst>
              <a:path w="21600" h="21600" extrusionOk="0">
                <a:moveTo>
                  <a:pt x="14910" y="0"/>
                </a:moveTo>
                <a:lnTo>
                  <a:pt x="13325" y="818"/>
                </a:lnTo>
                <a:lnTo>
                  <a:pt x="12048" y="2128"/>
                </a:lnTo>
                <a:lnTo>
                  <a:pt x="10380" y="3063"/>
                </a:lnTo>
                <a:lnTo>
                  <a:pt x="8775" y="3142"/>
                </a:lnTo>
                <a:lnTo>
                  <a:pt x="7356" y="2639"/>
                </a:lnTo>
                <a:lnTo>
                  <a:pt x="6230" y="2383"/>
                </a:lnTo>
                <a:lnTo>
                  <a:pt x="5175" y="2361"/>
                </a:lnTo>
                <a:lnTo>
                  <a:pt x="4163" y="2752"/>
                </a:lnTo>
                <a:lnTo>
                  <a:pt x="2952" y="3300"/>
                </a:lnTo>
                <a:lnTo>
                  <a:pt x="1671" y="4687"/>
                </a:lnTo>
                <a:lnTo>
                  <a:pt x="678" y="6230"/>
                </a:lnTo>
                <a:lnTo>
                  <a:pt x="121" y="8755"/>
                </a:lnTo>
                <a:lnTo>
                  <a:pt x="0" y="11145"/>
                </a:lnTo>
                <a:lnTo>
                  <a:pt x="117" y="13215"/>
                </a:lnTo>
                <a:lnTo>
                  <a:pt x="611" y="15092"/>
                </a:lnTo>
                <a:lnTo>
                  <a:pt x="1324" y="16436"/>
                </a:lnTo>
                <a:lnTo>
                  <a:pt x="2340" y="17923"/>
                </a:lnTo>
                <a:lnTo>
                  <a:pt x="3516" y="18826"/>
                </a:lnTo>
                <a:lnTo>
                  <a:pt x="4914" y="19609"/>
                </a:lnTo>
                <a:lnTo>
                  <a:pt x="6534" y="19658"/>
                </a:lnTo>
                <a:lnTo>
                  <a:pt x="7959" y="19182"/>
                </a:lnTo>
                <a:lnTo>
                  <a:pt x="9346" y="18686"/>
                </a:lnTo>
                <a:lnTo>
                  <a:pt x="10758" y="18826"/>
                </a:lnTo>
                <a:lnTo>
                  <a:pt x="12239" y="19866"/>
                </a:lnTo>
                <a:lnTo>
                  <a:pt x="13684" y="21059"/>
                </a:lnTo>
                <a:lnTo>
                  <a:pt x="15483" y="21600"/>
                </a:lnTo>
                <a:lnTo>
                  <a:pt x="16787" y="21422"/>
                </a:lnTo>
                <a:lnTo>
                  <a:pt x="18239" y="20711"/>
                </a:lnTo>
                <a:lnTo>
                  <a:pt x="19384" y="19267"/>
                </a:lnTo>
                <a:lnTo>
                  <a:pt x="20210" y="17610"/>
                </a:lnTo>
                <a:lnTo>
                  <a:pt x="21078" y="15540"/>
                </a:lnTo>
                <a:lnTo>
                  <a:pt x="21413" y="12959"/>
                </a:lnTo>
                <a:lnTo>
                  <a:pt x="21600" y="10583"/>
                </a:lnTo>
                <a:lnTo>
                  <a:pt x="21394" y="8172"/>
                </a:lnTo>
                <a:lnTo>
                  <a:pt x="20919" y="5192"/>
                </a:lnTo>
                <a:lnTo>
                  <a:pt x="20000" y="2909"/>
                </a:lnTo>
                <a:lnTo>
                  <a:pt x="19112" y="1444"/>
                </a:lnTo>
                <a:lnTo>
                  <a:pt x="17745" y="199"/>
                </a:lnTo>
                <a:lnTo>
                  <a:pt x="16316" y="21"/>
                </a:lnTo>
                <a:lnTo>
                  <a:pt x="14910" y="0"/>
                </a:lnTo>
                <a:close/>
              </a:path>
            </a:pathLst>
          </a:custGeom>
          <a:ln w="50800">
            <a:solidFill>
              <a:srgbClr val="000000"/>
            </a:solidFill>
            <a:custDash>
              <a:ds d="200000" sp="200000"/>
            </a:custDash>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86" name="?">
            <a:extLst>
              <a:ext uri="{FF2B5EF4-FFF2-40B4-BE49-F238E27FC236}">
                <a16:creationId xmlns:a16="http://schemas.microsoft.com/office/drawing/2014/main" id="{2A875389-6450-A6D9-3735-F4DB77E4D05B}"/>
              </a:ext>
            </a:extLst>
          </p:cNvPr>
          <p:cNvSpPr txBox="1">
            <a:spLocks noChangeAspect="1"/>
          </p:cNvSpPr>
          <p:nvPr/>
        </p:nvSpPr>
        <p:spPr>
          <a:xfrm>
            <a:off x="6244490" y="1955735"/>
            <a:ext cx="948185" cy="28725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18000">
                <a:solidFill>
                  <a:schemeClr val="accent5">
                    <a:lumOff val="-29866"/>
                  </a:schemeClr>
                </a:solidFill>
              </a:defRPr>
            </a:lvl1pPr>
          </a:lstStyle>
          <a:p>
            <a:r>
              <a:rPr dirty="0"/>
              <a:t>?</a:t>
            </a:r>
          </a:p>
        </p:txBody>
      </p:sp>
      <p:sp>
        <p:nvSpPr>
          <p:cNvPr id="87" name="Line">
            <a:extLst>
              <a:ext uri="{FF2B5EF4-FFF2-40B4-BE49-F238E27FC236}">
                <a16:creationId xmlns:a16="http://schemas.microsoft.com/office/drawing/2014/main" id="{35A776A2-AFAB-3A97-3620-789D8156F726}"/>
              </a:ext>
            </a:extLst>
          </p:cNvPr>
          <p:cNvSpPr/>
          <p:nvPr/>
        </p:nvSpPr>
        <p:spPr>
          <a:xfrm rot="21095365">
            <a:off x="6911881" y="5357699"/>
            <a:ext cx="1266718" cy="78092"/>
          </a:xfrm>
          <a:custGeom>
            <a:avLst/>
            <a:gdLst/>
            <a:ahLst/>
            <a:cxnLst>
              <a:cxn ang="0">
                <a:pos x="wd2" y="hd2"/>
              </a:cxn>
              <a:cxn ang="5400000">
                <a:pos x="wd2" y="hd2"/>
              </a:cxn>
              <a:cxn ang="10800000">
                <a:pos x="wd2" y="hd2"/>
              </a:cxn>
              <a:cxn ang="16200000">
                <a:pos x="wd2" y="hd2"/>
              </a:cxn>
            </a:cxnLst>
            <a:rect l="0" t="0" r="r" b="b"/>
            <a:pathLst>
              <a:path w="21600" h="15988" extrusionOk="0">
                <a:moveTo>
                  <a:pt x="0" y="1222"/>
                </a:moveTo>
                <a:cubicBezTo>
                  <a:pt x="143" y="12502"/>
                  <a:pt x="734" y="18794"/>
                  <a:pt x="1271" y="14766"/>
                </a:cubicBezTo>
                <a:cubicBezTo>
                  <a:pt x="1730" y="11318"/>
                  <a:pt x="2034" y="243"/>
                  <a:pt x="2541" y="1222"/>
                </a:cubicBezTo>
                <a:cubicBezTo>
                  <a:pt x="3037" y="2180"/>
                  <a:pt x="3303" y="15028"/>
                  <a:pt x="3812" y="14766"/>
                </a:cubicBezTo>
                <a:cubicBezTo>
                  <a:pt x="4316" y="14506"/>
                  <a:pt x="4575" y="1152"/>
                  <a:pt x="5082" y="1222"/>
                </a:cubicBezTo>
                <a:cubicBezTo>
                  <a:pt x="5589" y="1292"/>
                  <a:pt x="5846" y="14785"/>
                  <a:pt x="6353" y="14766"/>
                </a:cubicBezTo>
                <a:cubicBezTo>
                  <a:pt x="6860" y="14747"/>
                  <a:pt x="7117" y="1217"/>
                  <a:pt x="7624" y="1222"/>
                </a:cubicBezTo>
                <a:cubicBezTo>
                  <a:pt x="8130" y="1227"/>
                  <a:pt x="8387" y="14767"/>
                  <a:pt x="8894" y="14766"/>
                </a:cubicBezTo>
                <a:cubicBezTo>
                  <a:pt x="9401" y="14764"/>
                  <a:pt x="9658" y="1222"/>
                  <a:pt x="10165" y="1222"/>
                </a:cubicBezTo>
                <a:cubicBezTo>
                  <a:pt x="10672" y="1222"/>
                  <a:pt x="10928" y="14766"/>
                  <a:pt x="11435" y="14766"/>
                </a:cubicBezTo>
                <a:cubicBezTo>
                  <a:pt x="11942" y="14766"/>
                  <a:pt x="12199" y="1224"/>
                  <a:pt x="12706" y="1222"/>
                </a:cubicBezTo>
                <a:cubicBezTo>
                  <a:pt x="13213" y="1221"/>
                  <a:pt x="13470" y="14761"/>
                  <a:pt x="13976" y="14766"/>
                </a:cubicBezTo>
                <a:cubicBezTo>
                  <a:pt x="14483" y="14771"/>
                  <a:pt x="14740" y="1241"/>
                  <a:pt x="15247" y="1222"/>
                </a:cubicBezTo>
                <a:cubicBezTo>
                  <a:pt x="15754" y="1203"/>
                  <a:pt x="16011" y="14696"/>
                  <a:pt x="16518" y="14766"/>
                </a:cubicBezTo>
                <a:cubicBezTo>
                  <a:pt x="17025" y="14836"/>
                  <a:pt x="17284" y="1482"/>
                  <a:pt x="17788" y="1222"/>
                </a:cubicBezTo>
                <a:cubicBezTo>
                  <a:pt x="18297" y="960"/>
                  <a:pt x="18563" y="13808"/>
                  <a:pt x="19059" y="14766"/>
                </a:cubicBezTo>
                <a:cubicBezTo>
                  <a:pt x="19566" y="15745"/>
                  <a:pt x="19870" y="4670"/>
                  <a:pt x="20329" y="1222"/>
                </a:cubicBezTo>
                <a:cubicBezTo>
                  <a:pt x="20866" y="-2806"/>
                  <a:pt x="21457" y="3486"/>
                  <a:pt x="21600" y="14766"/>
                </a:cubicBezTo>
              </a:path>
            </a:pathLst>
          </a:custGeom>
          <a:ln w="508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88" name="Line">
            <a:extLst>
              <a:ext uri="{FF2B5EF4-FFF2-40B4-BE49-F238E27FC236}">
                <a16:creationId xmlns:a16="http://schemas.microsoft.com/office/drawing/2014/main" id="{6EA97DE6-56E3-F082-CD2C-C5D9A60F92E9}"/>
              </a:ext>
            </a:extLst>
          </p:cNvPr>
          <p:cNvSpPr/>
          <p:nvPr/>
        </p:nvSpPr>
        <p:spPr>
          <a:xfrm rot="1315020">
            <a:off x="2879869" y="5294732"/>
            <a:ext cx="1266718" cy="78093"/>
          </a:xfrm>
          <a:custGeom>
            <a:avLst/>
            <a:gdLst/>
            <a:ahLst/>
            <a:cxnLst>
              <a:cxn ang="0">
                <a:pos x="wd2" y="hd2"/>
              </a:cxn>
              <a:cxn ang="5400000">
                <a:pos x="wd2" y="hd2"/>
              </a:cxn>
              <a:cxn ang="10800000">
                <a:pos x="wd2" y="hd2"/>
              </a:cxn>
              <a:cxn ang="16200000">
                <a:pos x="wd2" y="hd2"/>
              </a:cxn>
            </a:cxnLst>
            <a:rect l="0" t="0" r="r" b="b"/>
            <a:pathLst>
              <a:path w="21600" h="15988" extrusionOk="0">
                <a:moveTo>
                  <a:pt x="0" y="1222"/>
                </a:moveTo>
                <a:cubicBezTo>
                  <a:pt x="143" y="12502"/>
                  <a:pt x="734" y="18794"/>
                  <a:pt x="1271" y="14766"/>
                </a:cubicBezTo>
                <a:cubicBezTo>
                  <a:pt x="1730" y="11318"/>
                  <a:pt x="2034" y="243"/>
                  <a:pt x="2541" y="1222"/>
                </a:cubicBezTo>
                <a:cubicBezTo>
                  <a:pt x="3037" y="2180"/>
                  <a:pt x="3303" y="15028"/>
                  <a:pt x="3812" y="14766"/>
                </a:cubicBezTo>
                <a:cubicBezTo>
                  <a:pt x="4316" y="14506"/>
                  <a:pt x="4575" y="1152"/>
                  <a:pt x="5082" y="1222"/>
                </a:cubicBezTo>
                <a:cubicBezTo>
                  <a:pt x="5589" y="1292"/>
                  <a:pt x="5846" y="14785"/>
                  <a:pt x="6353" y="14766"/>
                </a:cubicBezTo>
                <a:cubicBezTo>
                  <a:pt x="6860" y="14747"/>
                  <a:pt x="7117" y="1217"/>
                  <a:pt x="7624" y="1222"/>
                </a:cubicBezTo>
                <a:cubicBezTo>
                  <a:pt x="8130" y="1227"/>
                  <a:pt x="8387" y="14767"/>
                  <a:pt x="8894" y="14766"/>
                </a:cubicBezTo>
                <a:cubicBezTo>
                  <a:pt x="9401" y="14764"/>
                  <a:pt x="9658" y="1222"/>
                  <a:pt x="10165" y="1222"/>
                </a:cubicBezTo>
                <a:cubicBezTo>
                  <a:pt x="10672" y="1222"/>
                  <a:pt x="10928" y="14766"/>
                  <a:pt x="11435" y="14766"/>
                </a:cubicBezTo>
                <a:cubicBezTo>
                  <a:pt x="11942" y="14766"/>
                  <a:pt x="12199" y="1224"/>
                  <a:pt x="12706" y="1222"/>
                </a:cubicBezTo>
                <a:cubicBezTo>
                  <a:pt x="13213" y="1221"/>
                  <a:pt x="13470" y="14761"/>
                  <a:pt x="13976" y="14766"/>
                </a:cubicBezTo>
                <a:cubicBezTo>
                  <a:pt x="14483" y="14771"/>
                  <a:pt x="14740" y="1241"/>
                  <a:pt x="15247" y="1222"/>
                </a:cubicBezTo>
                <a:cubicBezTo>
                  <a:pt x="15754" y="1203"/>
                  <a:pt x="16011" y="14696"/>
                  <a:pt x="16518" y="14766"/>
                </a:cubicBezTo>
                <a:cubicBezTo>
                  <a:pt x="17025" y="14836"/>
                  <a:pt x="17284" y="1482"/>
                  <a:pt x="17788" y="1222"/>
                </a:cubicBezTo>
                <a:cubicBezTo>
                  <a:pt x="18297" y="960"/>
                  <a:pt x="18563" y="13808"/>
                  <a:pt x="19059" y="14766"/>
                </a:cubicBezTo>
                <a:cubicBezTo>
                  <a:pt x="19566" y="15745"/>
                  <a:pt x="19870" y="4670"/>
                  <a:pt x="20329" y="1222"/>
                </a:cubicBezTo>
                <a:cubicBezTo>
                  <a:pt x="20866" y="-2806"/>
                  <a:pt x="21457" y="3486"/>
                  <a:pt x="21600" y="14766"/>
                </a:cubicBezTo>
              </a:path>
            </a:pathLst>
          </a:custGeom>
          <a:ln w="508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pic>
        <p:nvPicPr>
          <p:cNvPr id="89" name="Screenshot 2021-06-07 at 15.54.58b.jpg" descr="Screenshot 2021-06-07 at 15.54.58b.jpg">
            <a:extLst>
              <a:ext uri="{FF2B5EF4-FFF2-40B4-BE49-F238E27FC236}">
                <a16:creationId xmlns:a16="http://schemas.microsoft.com/office/drawing/2014/main" id="{69E3B49A-5921-8BD0-3FDD-078BCA4C3686}"/>
              </a:ext>
            </a:extLst>
          </p:cNvPr>
          <p:cNvPicPr>
            <a:picLocks noChangeAspect="1"/>
          </p:cNvPicPr>
          <p:nvPr/>
        </p:nvPicPr>
        <p:blipFill>
          <a:blip r:embed="rId8"/>
          <a:srcRect l="12152" t="41771" r="70254" b="9720"/>
          <a:stretch>
            <a:fillRect/>
          </a:stretch>
        </p:blipFill>
        <p:spPr>
          <a:xfrm flipH="1">
            <a:off x="6927271" y="5031857"/>
            <a:ext cx="227310" cy="227360"/>
          </a:xfrm>
          <a:custGeom>
            <a:avLst/>
            <a:gdLst/>
            <a:ahLst/>
            <a:cxnLst>
              <a:cxn ang="0">
                <a:pos x="wd2" y="hd2"/>
              </a:cxn>
              <a:cxn ang="5400000">
                <a:pos x="wd2" y="hd2"/>
              </a:cxn>
              <a:cxn ang="10800000">
                <a:pos x="wd2" y="hd2"/>
              </a:cxn>
              <a:cxn ang="16200000">
                <a:pos x="wd2" y="hd2"/>
              </a:cxn>
            </a:cxnLst>
            <a:rect l="0" t="0" r="r" b="b"/>
            <a:pathLst>
              <a:path w="19679" h="20595" extrusionOk="0">
                <a:moveTo>
                  <a:pt x="9822" y="0"/>
                </a:moveTo>
                <a:cubicBezTo>
                  <a:pt x="7304" y="0"/>
                  <a:pt x="4803" y="1010"/>
                  <a:pt x="2881" y="3020"/>
                </a:cubicBezTo>
                <a:cubicBezTo>
                  <a:pt x="-961" y="7040"/>
                  <a:pt x="-961" y="13559"/>
                  <a:pt x="2881" y="17580"/>
                </a:cubicBezTo>
                <a:cubicBezTo>
                  <a:pt x="6724" y="21600"/>
                  <a:pt x="12954" y="21600"/>
                  <a:pt x="16797" y="17580"/>
                </a:cubicBezTo>
                <a:cubicBezTo>
                  <a:pt x="20639" y="13559"/>
                  <a:pt x="20639" y="7040"/>
                  <a:pt x="16797" y="3020"/>
                </a:cubicBezTo>
                <a:cubicBezTo>
                  <a:pt x="14875" y="1010"/>
                  <a:pt x="12340" y="0"/>
                  <a:pt x="9822" y="0"/>
                </a:cubicBezTo>
                <a:close/>
              </a:path>
            </a:pathLst>
          </a:custGeom>
          <a:ln w="12700">
            <a:miter lim="400000"/>
          </a:ln>
        </p:spPr>
      </p:pic>
      <p:pic>
        <p:nvPicPr>
          <p:cNvPr id="90" name="Screenshot 2021-06-07 at 15.54.58b.jpg" descr="Screenshot 2021-06-07 at 15.54.58b.jpg">
            <a:extLst>
              <a:ext uri="{FF2B5EF4-FFF2-40B4-BE49-F238E27FC236}">
                <a16:creationId xmlns:a16="http://schemas.microsoft.com/office/drawing/2014/main" id="{A3FFEEAB-B0B3-53FF-A25F-0EEE19789247}"/>
              </a:ext>
            </a:extLst>
          </p:cNvPr>
          <p:cNvPicPr>
            <a:picLocks noChangeAspect="1"/>
          </p:cNvPicPr>
          <p:nvPr/>
        </p:nvPicPr>
        <p:blipFill>
          <a:blip r:embed="rId8"/>
          <a:srcRect l="12152" t="41771" r="70254" b="9720"/>
          <a:stretch>
            <a:fillRect/>
          </a:stretch>
        </p:blipFill>
        <p:spPr>
          <a:xfrm flipH="1">
            <a:off x="7054011" y="6205385"/>
            <a:ext cx="227309" cy="227360"/>
          </a:xfrm>
          <a:custGeom>
            <a:avLst/>
            <a:gdLst/>
            <a:ahLst/>
            <a:cxnLst>
              <a:cxn ang="0">
                <a:pos x="wd2" y="hd2"/>
              </a:cxn>
              <a:cxn ang="5400000">
                <a:pos x="wd2" y="hd2"/>
              </a:cxn>
              <a:cxn ang="10800000">
                <a:pos x="wd2" y="hd2"/>
              </a:cxn>
              <a:cxn ang="16200000">
                <a:pos x="wd2" y="hd2"/>
              </a:cxn>
            </a:cxnLst>
            <a:rect l="0" t="0" r="r" b="b"/>
            <a:pathLst>
              <a:path w="19679" h="20595" extrusionOk="0">
                <a:moveTo>
                  <a:pt x="9822" y="0"/>
                </a:moveTo>
                <a:cubicBezTo>
                  <a:pt x="7304" y="0"/>
                  <a:pt x="4803" y="1010"/>
                  <a:pt x="2881" y="3020"/>
                </a:cubicBezTo>
                <a:cubicBezTo>
                  <a:pt x="-961" y="7040"/>
                  <a:pt x="-961" y="13559"/>
                  <a:pt x="2881" y="17580"/>
                </a:cubicBezTo>
                <a:cubicBezTo>
                  <a:pt x="6724" y="21600"/>
                  <a:pt x="12954" y="21600"/>
                  <a:pt x="16797" y="17580"/>
                </a:cubicBezTo>
                <a:cubicBezTo>
                  <a:pt x="20639" y="13559"/>
                  <a:pt x="20639" y="7040"/>
                  <a:pt x="16797" y="3020"/>
                </a:cubicBezTo>
                <a:cubicBezTo>
                  <a:pt x="14875" y="1010"/>
                  <a:pt x="12340" y="0"/>
                  <a:pt x="9822" y="0"/>
                </a:cubicBezTo>
                <a:close/>
              </a:path>
            </a:pathLst>
          </a:custGeom>
          <a:ln w="12700">
            <a:miter lim="400000"/>
          </a:ln>
        </p:spPr>
      </p:pic>
      <p:pic>
        <p:nvPicPr>
          <p:cNvPr id="91" name="Screenshot 2021-06-07 at 15.54.58b.jpg" descr="Screenshot 2021-06-07 at 15.54.58b.jpg">
            <a:extLst>
              <a:ext uri="{FF2B5EF4-FFF2-40B4-BE49-F238E27FC236}">
                <a16:creationId xmlns:a16="http://schemas.microsoft.com/office/drawing/2014/main" id="{FF675F85-9784-D86E-F4D5-07F1EF50342D}"/>
              </a:ext>
            </a:extLst>
          </p:cNvPr>
          <p:cNvPicPr>
            <a:picLocks noChangeAspect="1"/>
          </p:cNvPicPr>
          <p:nvPr/>
        </p:nvPicPr>
        <p:blipFill>
          <a:blip r:embed="rId8"/>
          <a:srcRect l="12152" t="41771" r="70254" b="9720"/>
          <a:stretch>
            <a:fillRect/>
          </a:stretch>
        </p:blipFill>
        <p:spPr>
          <a:xfrm flipH="1">
            <a:off x="3360828" y="5877375"/>
            <a:ext cx="227309" cy="227360"/>
          </a:xfrm>
          <a:custGeom>
            <a:avLst/>
            <a:gdLst/>
            <a:ahLst/>
            <a:cxnLst>
              <a:cxn ang="0">
                <a:pos x="wd2" y="hd2"/>
              </a:cxn>
              <a:cxn ang="5400000">
                <a:pos x="wd2" y="hd2"/>
              </a:cxn>
              <a:cxn ang="10800000">
                <a:pos x="wd2" y="hd2"/>
              </a:cxn>
              <a:cxn ang="16200000">
                <a:pos x="wd2" y="hd2"/>
              </a:cxn>
            </a:cxnLst>
            <a:rect l="0" t="0" r="r" b="b"/>
            <a:pathLst>
              <a:path w="19679" h="20595" extrusionOk="0">
                <a:moveTo>
                  <a:pt x="9822" y="0"/>
                </a:moveTo>
                <a:cubicBezTo>
                  <a:pt x="7304" y="0"/>
                  <a:pt x="4803" y="1010"/>
                  <a:pt x="2881" y="3020"/>
                </a:cubicBezTo>
                <a:cubicBezTo>
                  <a:pt x="-961" y="7040"/>
                  <a:pt x="-961" y="13559"/>
                  <a:pt x="2881" y="17580"/>
                </a:cubicBezTo>
                <a:cubicBezTo>
                  <a:pt x="6724" y="21600"/>
                  <a:pt x="12954" y="21600"/>
                  <a:pt x="16797" y="17580"/>
                </a:cubicBezTo>
                <a:cubicBezTo>
                  <a:pt x="20639" y="13559"/>
                  <a:pt x="20639" y="7040"/>
                  <a:pt x="16797" y="3020"/>
                </a:cubicBezTo>
                <a:cubicBezTo>
                  <a:pt x="14875" y="1010"/>
                  <a:pt x="12340" y="0"/>
                  <a:pt x="9822" y="0"/>
                </a:cubicBezTo>
                <a:close/>
              </a:path>
            </a:pathLst>
          </a:custGeom>
          <a:ln w="12700">
            <a:miter lim="400000"/>
          </a:ln>
        </p:spPr>
      </p:pic>
      <p:grpSp>
        <p:nvGrpSpPr>
          <p:cNvPr id="92" name="Group">
            <a:extLst>
              <a:ext uri="{FF2B5EF4-FFF2-40B4-BE49-F238E27FC236}">
                <a16:creationId xmlns:a16="http://schemas.microsoft.com/office/drawing/2014/main" id="{10F219FB-D163-0639-B431-8F1260531516}"/>
              </a:ext>
            </a:extLst>
          </p:cNvPr>
          <p:cNvGrpSpPr/>
          <p:nvPr/>
        </p:nvGrpSpPr>
        <p:grpSpPr>
          <a:xfrm>
            <a:off x="3605913" y="5026501"/>
            <a:ext cx="3430321" cy="1227238"/>
            <a:chOff x="85" y="0"/>
            <a:chExt cx="3430320" cy="1227236"/>
          </a:xfrm>
        </p:grpSpPr>
        <p:pic>
          <p:nvPicPr>
            <p:cNvPr id="93" name="Screenshot 2021-06-07 at 15.54.58b.jpg" descr="Screenshot 2021-06-07 at 15.54.58b.jpg">
              <a:extLst>
                <a:ext uri="{FF2B5EF4-FFF2-40B4-BE49-F238E27FC236}">
                  <a16:creationId xmlns:a16="http://schemas.microsoft.com/office/drawing/2014/main" id="{D89A3CF8-54F0-E591-2E28-1DF63987D6DC}"/>
                </a:ext>
              </a:extLst>
            </p:cNvPr>
            <p:cNvPicPr>
              <a:picLocks noChangeAspect="1"/>
            </p:cNvPicPr>
            <p:nvPr/>
          </p:nvPicPr>
          <p:blipFill>
            <a:blip r:embed="rId8"/>
            <a:srcRect l="4993" t="5752" r="3736" b="4588"/>
            <a:stretch>
              <a:fillRect/>
            </a:stretch>
          </p:blipFill>
          <p:spPr>
            <a:xfrm flipH="1">
              <a:off x="85" y="1291"/>
              <a:ext cx="3430321" cy="1222410"/>
            </a:xfrm>
            <a:custGeom>
              <a:avLst/>
              <a:gdLst/>
              <a:ahLst/>
              <a:cxnLst>
                <a:cxn ang="0">
                  <a:pos x="wd2" y="hd2"/>
                </a:cxn>
                <a:cxn ang="5400000">
                  <a:pos x="wd2" y="hd2"/>
                </a:cxn>
                <a:cxn ang="10800000">
                  <a:pos x="wd2" y="hd2"/>
                </a:cxn>
                <a:cxn ang="16200000">
                  <a:pos x="wd2" y="hd2"/>
                </a:cxn>
              </a:cxnLst>
              <a:rect l="0" t="0" r="r" b="b"/>
              <a:pathLst>
                <a:path w="21349" h="21338" extrusionOk="0">
                  <a:moveTo>
                    <a:pt x="3409" y="16"/>
                  </a:moveTo>
                  <a:cubicBezTo>
                    <a:pt x="3243" y="42"/>
                    <a:pt x="3079" y="103"/>
                    <a:pt x="2917" y="196"/>
                  </a:cubicBezTo>
                  <a:cubicBezTo>
                    <a:pt x="2405" y="491"/>
                    <a:pt x="1888" y="1047"/>
                    <a:pt x="1541" y="1672"/>
                  </a:cubicBezTo>
                  <a:cubicBezTo>
                    <a:pt x="1165" y="2349"/>
                    <a:pt x="677" y="3850"/>
                    <a:pt x="450" y="5025"/>
                  </a:cubicBezTo>
                  <a:cubicBezTo>
                    <a:pt x="138" y="6630"/>
                    <a:pt x="39" y="7754"/>
                    <a:pt x="10" y="10061"/>
                  </a:cubicBezTo>
                  <a:cubicBezTo>
                    <a:pt x="-13" y="11877"/>
                    <a:pt x="-3" y="12164"/>
                    <a:pt x="114" y="13497"/>
                  </a:cubicBezTo>
                  <a:cubicBezTo>
                    <a:pt x="462" y="17472"/>
                    <a:pt x="1309" y="19963"/>
                    <a:pt x="2690" y="21055"/>
                  </a:cubicBezTo>
                  <a:cubicBezTo>
                    <a:pt x="3078" y="21363"/>
                    <a:pt x="3874" y="21433"/>
                    <a:pt x="4342" y="21201"/>
                  </a:cubicBezTo>
                  <a:cubicBezTo>
                    <a:pt x="5071" y="20840"/>
                    <a:pt x="5922" y="19730"/>
                    <a:pt x="6506" y="18374"/>
                  </a:cubicBezTo>
                  <a:cubicBezTo>
                    <a:pt x="6875" y="17518"/>
                    <a:pt x="7583" y="15471"/>
                    <a:pt x="7758" y="14758"/>
                  </a:cubicBezTo>
                  <a:cubicBezTo>
                    <a:pt x="7797" y="14601"/>
                    <a:pt x="7951" y="14080"/>
                    <a:pt x="8102" y="13594"/>
                  </a:cubicBezTo>
                  <a:cubicBezTo>
                    <a:pt x="8342" y="12817"/>
                    <a:pt x="8635" y="11301"/>
                    <a:pt x="8635" y="10830"/>
                  </a:cubicBezTo>
                  <a:cubicBezTo>
                    <a:pt x="8635" y="10742"/>
                    <a:pt x="8577" y="10270"/>
                    <a:pt x="8504" y="9784"/>
                  </a:cubicBezTo>
                  <a:cubicBezTo>
                    <a:pt x="8405" y="9118"/>
                    <a:pt x="8213" y="8380"/>
                    <a:pt x="7731" y="6791"/>
                  </a:cubicBezTo>
                  <a:cubicBezTo>
                    <a:pt x="7379" y="5632"/>
                    <a:pt x="6997" y="4431"/>
                    <a:pt x="6881" y="4124"/>
                  </a:cubicBezTo>
                  <a:cubicBezTo>
                    <a:pt x="5808" y="1284"/>
                    <a:pt x="4569" y="-167"/>
                    <a:pt x="3409" y="16"/>
                  </a:cubicBezTo>
                  <a:close/>
                  <a:moveTo>
                    <a:pt x="17500" y="2371"/>
                  </a:moveTo>
                  <a:cubicBezTo>
                    <a:pt x="16173" y="2730"/>
                    <a:pt x="14921" y="3770"/>
                    <a:pt x="13464" y="5717"/>
                  </a:cubicBezTo>
                  <a:cubicBezTo>
                    <a:pt x="13028" y="6299"/>
                    <a:pt x="12806" y="6686"/>
                    <a:pt x="12266" y="7830"/>
                  </a:cubicBezTo>
                  <a:cubicBezTo>
                    <a:pt x="11865" y="8679"/>
                    <a:pt x="11810" y="8857"/>
                    <a:pt x="11636" y="9826"/>
                  </a:cubicBezTo>
                  <a:lnTo>
                    <a:pt x="11446" y="10886"/>
                  </a:lnTo>
                  <a:lnTo>
                    <a:pt x="11629" y="11842"/>
                  </a:lnTo>
                  <a:cubicBezTo>
                    <a:pt x="11800" y="12737"/>
                    <a:pt x="11996" y="13315"/>
                    <a:pt x="12419" y="14183"/>
                  </a:cubicBezTo>
                  <a:cubicBezTo>
                    <a:pt x="12784" y="14933"/>
                    <a:pt x="13145" y="15631"/>
                    <a:pt x="13170" y="15631"/>
                  </a:cubicBezTo>
                  <a:cubicBezTo>
                    <a:pt x="13185" y="15631"/>
                    <a:pt x="13449" y="15966"/>
                    <a:pt x="13758" y="16379"/>
                  </a:cubicBezTo>
                  <a:cubicBezTo>
                    <a:pt x="14840" y="17826"/>
                    <a:pt x="15947" y="18732"/>
                    <a:pt x="17248" y="19227"/>
                  </a:cubicBezTo>
                  <a:cubicBezTo>
                    <a:pt x="17498" y="19322"/>
                    <a:pt x="18305" y="19166"/>
                    <a:pt x="18584" y="18970"/>
                  </a:cubicBezTo>
                  <a:cubicBezTo>
                    <a:pt x="20519" y="17612"/>
                    <a:pt x="21587" y="13754"/>
                    <a:pt x="21303" y="9161"/>
                  </a:cubicBezTo>
                  <a:cubicBezTo>
                    <a:pt x="21210" y="7651"/>
                    <a:pt x="20893" y="6158"/>
                    <a:pt x="20444" y="5115"/>
                  </a:cubicBezTo>
                  <a:cubicBezTo>
                    <a:pt x="20244" y="4651"/>
                    <a:pt x="19959" y="4078"/>
                    <a:pt x="19809" y="3840"/>
                  </a:cubicBezTo>
                  <a:cubicBezTo>
                    <a:pt x="19196" y="2867"/>
                    <a:pt x="18143" y="2197"/>
                    <a:pt x="17500" y="2371"/>
                  </a:cubicBezTo>
                  <a:close/>
                </a:path>
              </a:pathLst>
            </a:custGeom>
            <a:ln w="12700" cap="flat">
              <a:noFill/>
              <a:miter lim="400000"/>
            </a:ln>
            <a:effectLst/>
          </p:spPr>
        </p:pic>
        <p:sp>
          <p:nvSpPr>
            <p:cNvPr id="94" name="Shape">
              <a:extLst>
                <a:ext uri="{FF2B5EF4-FFF2-40B4-BE49-F238E27FC236}">
                  <a16:creationId xmlns:a16="http://schemas.microsoft.com/office/drawing/2014/main" id="{85FEC6EC-C33C-7F20-A7A5-48B897545990}"/>
                </a:ext>
              </a:extLst>
            </p:cNvPr>
            <p:cNvSpPr/>
            <p:nvPr/>
          </p:nvSpPr>
          <p:spPr>
            <a:xfrm>
              <a:off x="1797" y="138504"/>
              <a:ext cx="1589561" cy="960981"/>
            </a:xfrm>
            <a:custGeom>
              <a:avLst/>
              <a:gdLst/>
              <a:ahLst/>
              <a:cxnLst>
                <a:cxn ang="0">
                  <a:pos x="wd2" y="hd2"/>
                </a:cxn>
                <a:cxn ang="5400000">
                  <a:pos x="wd2" y="hd2"/>
                </a:cxn>
                <a:cxn ang="10800000">
                  <a:pos x="wd2" y="hd2"/>
                </a:cxn>
                <a:cxn ang="16200000">
                  <a:pos x="wd2" y="hd2"/>
                </a:cxn>
              </a:cxnLst>
              <a:rect l="0" t="0" r="r" b="b"/>
              <a:pathLst>
                <a:path w="21600" h="21600" extrusionOk="0">
                  <a:moveTo>
                    <a:pt x="6503" y="140"/>
                  </a:moveTo>
                  <a:lnTo>
                    <a:pt x="4565" y="847"/>
                  </a:lnTo>
                  <a:lnTo>
                    <a:pt x="2963" y="2296"/>
                  </a:lnTo>
                  <a:lnTo>
                    <a:pt x="1565" y="4133"/>
                  </a:lnTo>
                  <a:lnTo>
                    <a:pt x="490" y="6558"/>
                  </a:lnTo>
                  <a:lnTo>
                    <a:pt x="0" y="9162"/>
                  </a:lnTo>
                  <a:lnTo>
                    <a:pt x="51" y="11761"/>
                  </a:lnTo>
                  <a:lnTo>
                    <a:pt x="377" y="13907"/>
                  </a:lnTo>
                  <a:lnTo>
                    <a:pt x="1028" y="16254"/>
                  </a:lnTo>
                  <a:lnTo>
                    <a:pt x="2087" y="18071"/>
                  </a:lnTo>
                  <a:lnTo>
                    <a:pt x="3561" y="19678"/>
                  </a:lnTo>
                  <a:lnTo>
                    <a:pt x="5466" y="21084"/>
                  </a:lnTo>
                  <a:lnTo>
                    <a:pt x="7621" y="21600"/>
                  </a:lnTo>
                  <a:lnTo>
                    <a:pt x="9821" y="21526"/>
                  </a:lnTo>
                  <a:lnTo>
                    <a:pt x="12115" y="20750"/>
                  </a:lnTo>
                  <a:lnTo>
                    <a:pt x="14273" y="19664"/>
                  </a:lnTo>
                  <a:lnTo>
                    <a:pt x="16419" y="18128"/>
                  </a:lnTo>
                  <a:lnTo>
                    <a:pt x="18212" y="16638"/>
                  </a:lnTo>
                  <a:lnTo>
                    <a:pt x="19618" y="14818"/>
                  </a:lnTo>
                  <a:lnTo>
                    <a:pt x="20764" y="13220"/>
                  </a:lnTo>
                  <a:lnTo>
                    <a:pt x="21600" y="10891"/>
                  </a:lnTo>
                  <a:lnTo>
                    <a:pt x="21025" y="8978"/>
                  </a:lnTo>
                  <a:lnTo>
                    <a:pt x="19852" y="7138"/>
                  </a:lnTo>
                  <a:lnTo>
                    <a:pt x="18336" y="5380"/>
                  </a:lnTo>
                  <a:lnTo>
                    <a:pt x="16864" y="4038"/>
                  </a:lnTo>
                  <a:lnTo>
                    <a:pt x="15342" y="2989"/>
                  </a:lnTo>
                  <a:lnTo>
                    <a:pt x="13974" y="2035"/>
                  </a:lnTo>
                  <a:lnTo>
                    <a:pt x="12411" y="1245"/>
                  </a:lnTo>
                  <a:lnTo>
                    <a:pt x="10742" y="589"/>
                  </a:lnTo>
                  <a:lnTo>
                    <a:pt x="9501" y="91"/>
                  </a:lnTo>
                  <a:lnTo>
                    <a:pt x="7993" y="0"/>
                  </a:lnTo>
                  <a:lnTo>
                    <a:pt x="6503" y="140"/>
                  </a:lnTo>
                  <a:close/>
                </a:path>
              </a:pathLst>
            </a:custGeom>
            <a:gradFill flip="none" rotWithShape="1">
              <a:gsLst>
                <a:gs pos="0">
                  <a:srgbClr val="C73833">
                    <a:alpha val="37246"/>
                  </a:srgbClr>
                </a:gs>
                <a:gs pos="17467">
                  <a:srgbClr val="C73833">
                    <a:alpha val="34002"/>
                  </a:srgbClr>
                </a:gs>
                <a:gs pos="31065">
                  <a:srgbClr val="C73833">
                    <a:alpha val="30758"/>
                  </a:srgbClr>
                </a:gs>
                <a:gs pos="67678">
                  <a:srgbClr val="C73833">
                    <a:alpha val="15379"/>
                  </a:srgbClr>
                </a:gs>
                <a:gs pos="100000">
                  <a:srgbClr val="C73833">
                    <a:alpha val="0"/>
                  </a:srgbClr>
                </a:gs>
              </a:gsLst>
              <a:path path="shape">
                <a:fillToRect l="43942" t="47840" r="56057" b="52159"/>
              </a:path>
            </a:gra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dirty="0"/>
            </a:p>
          </p:txBody>
        </p:sp>
        <p:sp>
          <p:nvSpPr>
            <p:cNvPr id="95" name="Shape">
              <a:extLst>
                <a:ext uri="{FF2B5EF4-FFF2-40B4-BE49-F238E27FC236}">
                  <a16:creationId xmlns:a16="http://schemas.microsoft.com/office/drawing/2014/main" id="{2BDB766F-7891-3034-25A2-8742162EC559}"/>
                </a:ext>
              </a:extLst>
            </p:cNvPr>
            <p:cNvSpPr/>
            <p:nvPr/>
          </p:nvSpPr>
          <p:spPr>
            <a:xfrm>
              <a:off x="2045804" y="0"/>
              <a:ext cx="1382973" cy="1227237"/>
            </a:xfrm>
            <a:custGeom>
              <a:avLst/>
              <a:gdLst/>
              <a:ahLst/>
              <a:cxnLst>
                <a:cxn ang="0">
                  <a:pos x="wd2" y="hd2"/>
                </a:cxn>
                <a:cxn ang="5400000">
                  <a:pos x="wd2" y="hd2"/>
                </a:cxn>
                <a:cxn ang="10800000">
                  <a:pos x="wd2" y="hd2"/>
                </a:cxn>
                <a:cxn ang="16200000">
                  <a:pos x="wd2" y="hd2"/>
                </a:cxn>
              </a:cxnLst>
              <a:rect l="0" t="0" r="r" b="b"/>
              <a:pathLst>
                <a:path w="21600" h="21600" extrusionOk="0">
                  <a:moveTo>
                    <a:pt x="12084" y="17"/>
                  </a:moveTo>
                  <a:lnTo>
                    <a:pt x="9935" y="455"/>
                  </a:lnTo>
                  <a:lnTo>
                    <a:pt x="8025" y="1332"/>
                  </a:lnTo>
                  <a:lnTo>
                    <a:pt x="6370" y="2406"/>
                  </a:lnTo>
                  <a:lnTo>
                    <a:pt x="5003" y="3554"/>
                  </a:lnTo>
                  <a:lnTo>
                    <a:pt x="3554" y="5084"/>
                  </a:lnTo>
                  <a:lnTo>
                    <a:pt x="2460" y="6489"/>
                  </a:lnTo>
                  <a:lnTo>
                    <a:pt x="1476" y="7725"/>
                  </a:lnTo>
                  <a:lnTo>
                    <a:pt x="623" y="9170"/>
                  </a:lnTo>
                  <a:lnTo>
                    <a:pt x="0" y="10951"/>
                  </a:lnTo>
                  <a:lnTo>
                    <a:pt x="687" y="12809"/>
                  </a:lnTo>
                  <a:lnTo>
                    <a:pt x="1731" y="14337"/>
                  </a:lnTo>
                  <a:lnTo>
                    <a:pt x="2863" y="15881"/>
                  </a:lnTo>
                  <a:lnTo>
                    <a:pt x="4056" y="17285"/>
                  </a:lnTo>
                  <a:lnTo>
                    <a:pt x="5395" y="18689"/>
                  </a:lnTo>
                  <a:lnTo>
                    <a:pt x="6951" y="19840"/>
                  </a:lnTo>
                  <a:lnTo>
                    <a:pt x="8712" y="20698"/>
                  </a:lnTo>
                  <a:lnTo>
                    <a:pt x="10588" y="21403"/>
                  </a:lnTo>
                  <a:lnTo>
                    <a:pt x="12458" y="21600"/>
                  </a:lnTo>
                  <a:lnTo>
                    <a:pt x="14085" y="21449"/>
                  </a:lnTo>
                  <a:lnTo>
                    <a:pt x="15792" y="20970"/>
                  </a:lnTo>
                  <a:lnTo>
                    <a:pt x="17066" y="20306"/>
                  </a:lnTo>
                  <a:lnTo>
                    <a:pt x="18284" y="19366"/>
                  </a:lnTo>
                  <a:lnTo>
                    <a:pt x="19555" y="17915"/>
                  </a:lnTo>
                  <a:lnTo>
                    <a:pt x="20419" y="16265"/>
                  </a:lnTo>
                  <a:lnTo>
                    <a:pt x="21106" y="14405"/>
                  </a:lnTo>
                  <a:lnTo>
                    <a:pt x="21563" y="12538"/>
                  </a:lnTo>
                  <a:lnTo>
                    <a:pt x="21600" y="10182"/>
                  </a:lnTo>
                  <a:lnTo>
                    <a:pt x="21453" y="8097"/>
                  </a:lnTo>
                  <a:lnTo>
                    <a:pt x="20976" y="6115"/>
                  </a:lnTo>
                  <a:lnTo>
                    <a:pt x="20214" y="4507"/>
                  </a:lnTo>
                  <a:lnTo>
                    <a:pt x="19314" y="3178"/>
                  </a:lnTo>
                  <a:lnTo>
                    <a:pt x="17959" y="1859"/>
                  </a:lnTo>
                  <a:lnTo>
                    <a:pt x="16615" y="1008"/>
                  </a:lnTo>
                  <a:lnTo>
                    <a:pt x="15197" y="356"/>
                  </a:lnTo>
                  <a:lnTo>
                    <a:pt x="13576" y="0"/>
                  </a:lnTo>
                  <a:lnTo>
                    <a:pt x="12084" y="17"/>
                  </a:lnTo>
                  <a:close/>
                </a:path>
              </a:pathLst>
            </a:custGeom>
            <a:gradFill flip="none" rotWithShape="1">
              <a:gsLst>
                <a:gs pos="0">
                  <a:srgbClr val="C73833"/>
                </a:gs>
                <a:gs pos="17467">
                  <a:srgbClr val="C73833">
                    <a:alpha val="91290"/>
                  </a:srgbClr>
                </a:gs>
                <a:gs pos="31065">
                  <a:srgbClr val="C73833">
                    <a:alpha val="82581"/>
                  </a:srgbClr>
                </a:gs>
                <a:gs pos="67678">
                  <a:srgbClr val="C73833">
                    <a:alpha val="41290"/>
                  </a:srgbClr>
                </a:gs>
                <a:gs pos="100000">
                  <a:srgbClr val="C73833">
                    <a:alpha val="0"/>
                  </a:srgbClr>
                </a:gs>
              </a:gsLst>
              <a:path path="shape">
                <a:fillToRect l="60657" t="49286" r="39342" b="50713"/>
              </a:path>
            </a:gra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a:p>
          </p:txBody>
        </p:sp>
      </p:grpSp>
      <p:sp>
        <p:nvSpPr>
          <p:cNvPr id="96" name="Line">
            <a:extLst>
              <a:ext uri="{FF2B5EF4-FFF2-40B4-BE49-F238E27FC236}">
                <a16:creationId xmlns:a16="http://schemas.microsoft.com/office/drawing/2014/main" id="{5907CF89-B7E6-42B6-1A04-963D1EB08CF5}"/>
              </a:ext>
            </a:extLst>
          </p:cNvPr>
          <p:cNvSpPr/>
          <p:nvPr/>
        </p:nvSpPr>
        <p:spPr>
          <a:xfrm flipH="1">
            <a:off x="6461096" y="5621382"/>
            <a:ext cx="1382973" cy="1"/>
          </a:xfrm>
          <a:prstGeom prst="line">
            <a:avLst/>
          </a:prstGeom>
          <a:ln w="50800">
            <a:solidFill>
              <a:srgbClr val="000000"/>
            </a:solidFill>
            <a:miter lim="400000"/>
            <a:head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97" name="Line">
            <a:extLst>
              <a:ext uri="{FF2B5EF4-FFF2-40B4-BE49-F238E27FC236}">
                <a16:creationId xmlns:a16="http://schemas.microsoft.com/office/drawing/2014/main" id="{7C2B8214-5FE0-FE13-0651-D29DFD2A79B0}"/>
              </a:ext>
            </a:extLst>
          </p:cNvPr>
          <p:cNvSpPr/>
          <p:nvPr/>
        </p:nvSpPr>
        <p:spPr>
          <a:xfrm>
            <a:off x="1883425" y="5646782"/>
            <a:ext cx="2325470" cy="1"/>
          </a:xfrm>
          <a:prstGeom prst="line">
            <a:avLst/>
          </a:prstGeom>
          <a:ln w="50800">
            <a:solidFill>
              <a:srgbClr val="000000"/>
            </a:solidFill>
            <a:miter lim="400000"/>
            <a:head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98" name="At the barrier:…">
            <a:extLst>
              <a:ext uri="{FF2B5EF4-FFF2-40B4-BE49-F238E27FC236}">
                <a16:creationId xmlns:a16="http://schemas.microsoft.com/office/drawing/2014/main" id="{84BCCFEB-34FF-8F7D-EE0E-025ABF3DC540}"/>
              </a:ext>
            </a:extLst>
          </p:cNvPr>
          <p:cNvSpPr txBox="1"/>
          <p:nvPr/>
        </p:nvSpPr>
        <p:spPr>
          <a:xfrm>
            <a:off x="3090581" y="6250204"/>
            <a:ext cx="3631474" cy="318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ct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At scission: Fission fragments</a:t>
            </a:r>
          </a:p>
        </p:txBody>
      </p:sp>
    </p:spTree>
    <p:extLst>
      <p:ext uri="{BB962C8B-B14F-4D97-AF65-F5344CB8AC3E}">
        <p14:creationId xmlns:p14="http://schemas.microsoft.com/office/powerpoint/2010/main" val="3451867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63CFA-1AD2-0DD0-4A77-9453806338C6}"/>
            </a:ext>
          </a:extLst>
        </p:cNvPr>
        <p:cNvGrpSpPr/>
        <p:nvPr/>
      </p:nvGrpSpPr>
      <p:grpSpPr>
        <a:xfrm>
          <a:off x="0" y="0"/>
          <a:ext cx="0" cy="0"/>
          <a:chOff x="0" y="0"/>
          <a:chExt cx="0" cy="0"/>
        </a:xfrm>
      </p:grpSpPr>
      <p:pic>
        <p:nvPicPr>
          <p:cNvPr id="33" name="Screenshot 2023-07-06 at 13.50.04.jpg" descr="Screenshot 2023-07-06 at 13.50.04.jpg">
            <a:extLst>
              <a:ext uri="{FF2B5EF4-FFF2-40B4-BE49-F238E27FC236}">
                <a16:creationId xmlns:a16="http://schemas.microsoft.com/office/drawing/2014/main" id="{710291D2-E111-9785-F74D-6C245FC9EC02}"/>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6501"/>
                    </a14:imgEffect>
                  </a14:imgLayer>
                </a14:imgProps>
              </a:ext>
            </a:extLst>
          </a:blip>
          <a:srcRect b="63091"/>
          <a:stretch>
            <a:fillRect/>
          </a:stretch>
        </p:blipFill>
        <p:spPr>
          <a:xfrm>
            <a:off x="4738004" y="5301887"/>
            <a:ext cx="4614291" cy="1421022"/>
          </a:xfrm>
          <a:prstGeom prst="rect">
            <a:avLst/>
          </a:prstGeom>
          <a:ln w="12700">
            <a:miter lim="400000"/>
          </a:ln>
        </p:spPr>
      </p:pic>
      <p:pic>
        <p:nvPicPr>
          <p:cNvPr id="7" name="Imagen 6" descr="Interfaz de usuario gráfica, Texto, Aplicación&#10;&#10;Descripción generada automáticamente">
            <a:extLst>
              <a:ext uri="{FF2B5EF4-FFF2-40B4-BE49-F238E27FC236}">
                <a16:creationId xmlns:a16="http://schemas.microsoft.com/office/drawing/2014/main" id="{2F7F8D87-3489-88E1-067D-299877383C05}"/>
              </a:ext>
            </a:extLst>
          </p:cNvPr>
          <p:cNvPicPr>
            <a:picLocks noChangeAspect="1"/>
          </p:cNvPicPr>
          <p:nvPr/>
        </p:nvPicPr>
        <p:blipFill>
          <a:blip r:embed="rId4"/>
          <a:stretch>
            <a:fillRect/>
          </a:stretch>
        </p:blipFill>
        <p:spPr>
          <a:xfrm>
            <a:off x="3940798" y="6432648"/>
            <a:ext cx="1262402" cy="305382"/>
          </a:xfrm>
          <a:prstGeom prst="rect">
            <a:avLst/>
          </a:prstGeom>
          <a:noFill/>
          <a:ln cap="flat">
            <a:noFill/>
          </a:ln>
        </p:spPr>
      </p:pic>
      <p:pic>
        <p:nvPicPr>
          <p:cNvPr id="8" name="Imagen 7" descr="Logotipo&#10;&#10;Descripción generada automáticamente">
            <a:extLst>
              <a:ext uri="{FF2B5EF4-FFF2-40B4-BE49-F238E27FC236}">
                <a16:creationId xmlns:a16="http://schemas.microsoft.com/office/drawing/2014/main" id="{9FC42D6D-86C2-63D9-8101-5F4438466089}"/>
              </a:ext>
            </a:extLst>
          </p:cNvPr>
          <p:cNvPicPr>
            <a:picLocks noChangeAspect="1"/>
          </p:cNvPicPr>
          <p:nvPr/>
        </p:nvPicPr>
        <p:blipFill>
          <a:blip r:embed="rId5"/>
          <a:stretch>
            <a:fillRect/>
          </a:stretch>
        </p:blipFill>
        <p:spPr>
          <a:xfrm>
            <a:off x="2667103" y="6427527"/>
            <a:ext cx="923534" cy="305382"/>
          </a:xfrm>
          <a:prstGeom prst="rect">
            <a:avLst/>
          </a:prstGeom>
          <a:noFill/>
          <a:ln cap="flat">
            <a:noFill/>
          </a:ln>
        </p:spPr>
      </p:pic>
      <p:pic>
        <p:nvPicPr>
          <p:cNvPr id="9" name="Gráfico 8">
            <a:extLst>
              <a:ext uri="{FF2B5EF4-FFF2-40B4-BE49-F238E27FC236}">
                <a16:creationId xmlns:a16="http://schemas.microsoft.com/office/drawing/2014/main" id="{BF2AEC3D-4FB4-2A50-C181-1033025C753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694033"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D0D9C37C-6D51-90AC-6126-F1C00F8302C7}"/>
              </a:ext>
            </a:extLst>
          </p:cNvPr>
          <p:cNvPicPr>
            <a:picLocks noChangeAspect="1"/>
          </p:cNvPicPr>
          <p:nvPr/>
        </p:nvPicPr>
        <p:blipFill>
          <a:blip r:embed="rId4"/>
          <a:stretch>
            <a:fillRect/>
          </a:stretch>
        </p:blipFill>
        <p:spPr>
          <a:xfrm>
            <a:off x="3940799"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0EFA2B00-1063-685C-76D2-6593046FAD9D}"/>
              </a:ext>
            </a:extLst>
          </p:cNvPr>
          <p:cNvPicPr>
            <a:picLocks noChangeAspect="1"/>
          </p:cNvPicPr>
          <p:nvPr/>
        </p:nvPicPr>
        <p:blipFill>
          <a:blip r:embed="rId5"/>
          <a:stretch>
            <a:fillRect/>
          </a:stretch>
        </p:blipFill>
        <p:spPr>
          <a:xfrm>
            <a:off x="1651882" y="6474537"/>
            <a:ext cx="923534" cy="305382"/>
          </a:xfrm>
          <a:prstGeom prst="rect">
            <a:avLst/>
          </a:prstGeom>
          <a:noFill/>
          <a:ln cap="flat">
            <a:noFill/>
          </a:ln>
        </p:spPr>
      </p:pic>
      <p:pic>
        <p:nvPicPr>
          <p:cNvPr id="15" name="Gráfico 14">
            <a:extLst>
              <a:ext uri="{FF2B5EF4-FFF2-40B4-BE49-F238E27FC236}">
                <a16:creationId xmlns:a16="http://schemas.microsoft.com/office/drawing/2014/main" id="{9F071399-7A5F-6996-5F53-31AAACB3D65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132608"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F20DD9AD-A123-2266-247B-7D8488497140}"/>
              </a:ext>
            </a:extLst>
          </p:cNvPr>
          <p:cNvSpPr txBox="1"/>
          <p:nvPr/>
        </p:nvSpPr>
        <p:spPr>
          <a:xfrm>
            <a:off x="789034" y="119970"/>
            <a:ext cx="7667164"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Fission: between microscopic and macroscopic worlds</a:t>
            </a:r>
          </a:p>
        </p:txBody>
      </p:sp>
      <p:grpSp>
        <p:nvGrpSpPr>
          <p:cNvPr id="2" name="Group">
            <a:extLst>
              <a:ext uri="{FF2B5EF4-FFF2-40B4-BE49-F238E27FC236}">
                <a16:creationId xmlns:a16="http://schemas.microsoft.com/office/drawing/2014/main" id="{56D7CA4D-5644-87A7-A3E8-75B42E8613D5}"/>
              </a:ext>
            </a:extLst>
          </p:cNvPr>
          <p:cNvGrpSpPr>
            <a:grpSpLocks noChangeAspect="1"/>
          </p:cNvGrpSpPr>
          <p:nvPr/>
        </p:nvGrpSpPr>
        <p:grpSpPr>
          <a:xfrm>
            <a:off x="5073055" y="748416"/>
            <a:ext cx="4049345" cy="3266235"/>
            <a:chOff x="0" y="0"/>
            <a:chExt cx="5493249" cy="4430900"/>
          </a:xfrm>
        </p:grpSpPr>
        <p:grpSp>
          <p:nvGrpSpPr>
            <p:cNvPr id="3" name="Group">
              <a:extLst>
                <a:ext uri="{FF2B5EF4-FFF2-40B4-BE49-F238E27FC236}">
                  <a16:creationId xmlns:a16="http://schemas.microsoft.com/office/drawing/2014/main" id="{AC07151E-75DC-2D2F-80BA-931485AF88D9}"/>
                </a:ext>
              </a:extLst>
            </p:cNvPr>
            <p:cNvGrpSpPr/>
            <p:nvPr/>
          </p:nvGrpSpPr>
          <p:grpSpPr>
            <a:xfrm>
              <a:off x="0" y="0"/>
              <a:ext cx="5493250" cy="4430901"/>
              <a:chOff x="0" y="0"/>
              <a:chExt cx="5493249" cy="4430900"/>
            </a:xfrm>
          </p:grpSpPr>
          <p:pic>
            <p:nvPicPr>
              <p:cNvPr id="10" name="Screenshot 2021-11-30 at 11.04.07.jpg" descr="Screenshot 2021-11-30 at 11.04.07.jpg">
                <a:extLst>
                  <a:ext uri="{FF2B5EF4-FFF2-40B4-BE49-F238E27FC236}">
                    <a16:creationId xmlns:a16="http://schemas.microsoft.com/office/drawing/2014/main" id="{6AB3B1A2-269D-25C8-F35B-831F8A060128}"/>
                  </a:ext>
                </a:extLst>
              </p:cNvPr>
              <p:cNvPicPr>
                <a:picLocks/>
              </p:cNvPicPr>
              <p:nvPr/>
            </p:nvPicPr>
            <p:blipFill>
              <a:blip r:embed="rId8">
                <a:alphaModFix amt="0"/>
              </a:blip>
              <a:srcRect/>
              <a:stretch>
                <a:fillRect/>
              </a:stretch>
            </p:blipFill>
            <p:spPr>
              <a:xfrm>
                <a:off x="1187556" y="9906"/>
                <a:ext cx="3796622" cy="2228355"/>
              </a:xfrm>
              <a:prstGeom prst="rect">
                <a:avLst/>
              </a:prstGeom>
              <a:ln w="12700" cap="flat">
                <a:noFill/>
                <a:miter lim="400000"/>
              </a:ln>
              <a:effectLst/>
            </p:spPr>
          </p:pic>
          <p:pic>
            <p:nvPicPr>
              <p:cNvPr id="11" name="plot-2.png" descr="plot-2.png">
                <a:extLst>
                  <a:ext uri="{FF2B5EF4-FFF2-40B4-BE49-F238E27FC236}">
                    <a16:creationId xmlns:a16="http://schemas.microsoft.com/office/drawing/2014/main" id="{A74556E0-515C-3452-017A-1ECBEB83298C}"/>
                  </a:ext>
                </a:extLst>
              </p:cNvPr>
              <p:cNvPicPr>
                <a:picLocks noChangeAspect="1"/>
              </p:cNvPicPr>
              <p:nvPr/>
            </p:nvPicPr>
            <p:blipFill>
              <a:blip r:embed="rId9"/>
              <a:srcRect l="22834"/>
              <a:stretch>
                <a:fillRect/>
              </a:stretch>
            </p:blipFill>
            <p:spPr>
              <a:xfrm>
                <a:off x="362539" y="0"/>
                <a:ext cx="5130711" cy="4430901"/>
              </a:xfrm>
              <a:prstGeom prst="rect">
                <a:avLst/>
              </a:prstGeom>
              <a:ln w="12700" cap="flat">
                <a:noFill/>
                <a:miter lim="400000"/>
              </a:ln>
              <a:effectLst/>
            </p:spPr>
          </p:pic>
          <p:sp>
            <p:nvSpPr>
              <p:cNvPr id="12" name="Oval">
                <a:extLst>
                  <a:ext uri="{FF2B5EF4-FFF2-40B4-BE49-F238E27FC236}">
                    <a16:creationId xmlns:a16="http://schemas.microsoft.com/office/drawing/2014/main" id="{F6556620-07DB-4241-67EA-4C52ABB961E6}"/>
                  </a:ext>
                </a:extLst>
              </p:cNvPr>
              <p:cNvSpPr/>
              <p:nvPr/>
            </p:nvSpPr>
            <p:spPr>
              <a:xfrm>
                <a:off x="571092" y="2166422"/>
                <a:ext cx="1419953" cy="706596"/>
              </a:xfrm>
              <a:prstGeom prst="ellipse">
                <a:avLst/>
              </a:prstGeom>
              <a:gradFill flip="none" rotWithShape="1">
                <a:gsLst>
                  <a:gs pos="0">
                    <a:srgbClr val="FF0000">
                      <a:alpha val="70681"/>
                    </a:srgbClr>
                  </a:gs>
                  <a:gs pos="76420">
                    <a:srgbClr val="FF0000">
                      <a:alpha val="35340"/>
                    </a:srgbClr>
                  </a:gs>
                  <a:gs pos="100000">
                    <a:srgbClr val="FF0000">
                      <a:alpha val="0"/>
                    </a:srgbClr>
                  </a:gs>
                </a:gsLst>
                <a:path path="shape">
                  <a:fillToRect l="50000" t="50000" r="50000" b="50000"/>
                </a:path>
              </a:gra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lang="en-GB" noProof="0" dirty="0"/>
              </a:p>
            </p:txBody>
          </p:sp>
          <p:sp>
            <p:nvSpPr>
              <p:cNvPr id="18" name="Line">
                <a:extLst>
                  <a:ext uri="{FF2B5EF4-FFF2-40B4-BE49-F238E27FC236}">
                    <a16:creationId xmlns:a16="http://schemas.microsoft.com/office/drawing/2014/main" id="{B3DD8F3F-7BFC-5214-33B0-15C705CE20D8}"/>
                  </a:ext>
                </a:extLst>
              </p:cNvPr>
              <p:cNvSpPr/>
              <p:nvPr/>
            </p:nvSpPr>
            <p:spPr>
              <a:xfrm>
                <a:off x="3881274" y="62781"/>
                <a:ext cx="1387459" cy="1036689"/>
              </a:xfrm>
              <a:custGeom>
                <a:avLst/>
                <a:gdLst/>
                <a:ahLst/>
                <a:cxnLst>
                  <a:cxn ang="0">
                    <a:pos x="wd2" y="hd2"/>
                  </a:cxn>
                  <a:cxn ang="5400000">
                    <a:pos x="wd2" y="hd2"/>
                  </a:cxn>
                  <a:cxn ang="10800000">
                    <a:pos x="wd2" y="hd2"/>
                  </a:cxn>
                  <a:cxn ang="16200000">
                    <a:pos x="wd2" y="hd2"/>
                  </a:cxn>
                </a:cxnLst>
                <a:rect l="0" t="0" r="r" b="b"/>
                <a:pathLst>
                  <a:path w="21600" h="21600" extrusionOk="0">
                    <a:moveTo>
                      <a:pt x="4702" y="10293"/>
                    </a:moveTo>
                    <a:lnTo>
                      <a:pt x="0" y="9184"/>
                    </a:lnTo>
                    <a:lnTo>
                      <a:pt x="1684" y="8184"/>
                    </a:lnTo>
                    <a:lnTo>
                      <a:pt x="2465" y="7051"/>
                    </a:lnTo>
                    <a:lnTo>
                      <a:pt x="4956" y="5850"/>
                    </a:lnTo>
                    <a:lnTo>
                      <a:pt x="5775" y="4721"/>
                    </a:lnTo>
                    <a:lnTo>
                      <a:pt x="6657" y="3726"/>
                    </a:lnTo>
                    <a:lnTo>
                      <a:pt x="8289" y="2553"/>
                    </a:lnTo>
                    <a:lnTo>
                      <a:pt x="10787" y="1501"/>
                    </a:lnTo>
                    <a:lnTo>
                      <a:pt x="12481" y="0"/>
                    </a:lnTo>
                    <a:lnTo>
                      <a:pt x="14555" y="119"/>
                    </a:lnTo>
                    <a:lnTo>
                      <a:pt x="15775" y="1511"/>
                    </a:lnTo>
                    <a:lnTo>
                      <a:pt x="17390" y="2577"/>
                    </a:lnTo>
                    <a:lnTo>
                      <a:pt x="19938" y="3860"/>
                    </a:lnTo>
                    <a:lnTo>
                      <a:pt x="21600" y="4996"/>
                    </a:lnTo>
                    <a:lnTo>
                      <a:pt x="19823" y="7070"/>
                    </a:lnTo>
                    <a:lnTo>
                      <a:pt x="19014" y="8173"/>
                    </a:lnTo>
                    <a:lnTo>
                      <a:pt x="17429" y="9314"/>
                    </a:lnTo>
                    <a:lnTo>
                      <a:pt x="16601" y="10401"/>
                    </a:lnTo>
                    <a:lnTo>
                      <a:pt x="15781" y="11471"/>
                    </a:lnTo>
                    <a:lnTo>
                      <a:pt x="14916" y="12619"/>
                    </a:lnTo>
                    <a:lnTo>
                      <a:pt x="14132" y="13709"/>
                    </a:lnTo>
                    <a:lnTo>
                      <a:pt x="13270" y="14820"/>
                    </a:lnTo>
                    <a:lnTo>
                      <a:pt x="12467" y="15856"/>
                    </a:lnTo>
                    <a:lnTo>
                      <a:pt x="11583" y="16993"/>
                    </a:lnTo>
                    <a:lnTo>
                      <a:pt x="10765" y="18212"/>
                    </a:lnTo>
                    <a:lnTo>
                      <a:pt x="10032" y="19202"/>
                    </a:lnTo>
                    <a:lnTo>
                      <a:pt x="9183" y="20367"/>
                    </a:lnTo>
                    <a:lnTo>
                      <a:pt x="8113" y="21600"/>
                    </a:lnTo>
                    <a:lnTo>
                      <a:pt x="6480" y="20613"/>
                    </a:lnTo>
                    <a:lnTo>
                      <a:pt x="4757" y="19405"/>
                    </a:lnTo>
                    <a:lnTo>
                      <a:pt x="4250" y="18249"/>
                    </a:lnTo>
                    <a:lnTo>
                      <a:pt x="3153" y="17145"/>
                    </a:lnTo>
                    <a:lnTo>
                      <a:pt x="1828" y="16045"/>
                    </a:lnTo>
                    <a:lnTo>
                      <a:pt x="2672" y="14852"/>
                    </a:lnTo>
                    <a:lnTo>
                      <a:pt x="3200" y="13805"/>
                    </a:lnTo>
                    <a:lnTo>
                      <a:pt x="3477" y="12572"/>
                    </a:lnTo>
                    <a:lnTo>
                      <a:pt x="3455" y="11525"/>
                    </a:lnTo>
                    <a:lnTo>
                      <a:pt x="4718" y="10288"/>
                    </a:lnTo>
                  </a:path>
                </a:pathLst>
              </a:custGeom>
              <a:solidFill>
                <a:srgbClr val="FF0000">
                  <a:alpha val="44466"/>
                </a:srgbClr>
              </a:solidFill>
              <a:ln w="12700" cap="flat">
                <a:noFill/>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19" name="Line">
                <a:extLst>
                  <a:ext uri="{FF2B5EF4-FFF2-40B4-BE49-F238E27FC236}">
                    <a16:creationId xmlns:a16="http://schemas.microsoft.com/office/drawing/2014/main" id="{3E1B0D4F-6624-6395-F2B8-BA6253A992BE}"/>
                  </a:ext>
                </a:extLst>
              </p:cNvPr>
              <p:cNvSpPr/>
              <p:nvPr/>
            </p:nvSpPr>
            <p:spPr>
              <a:xfrm>
                <a:off x="3998718" y="556626"/>
                <a:ext cx="403689" cy="5429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5986" y="19715"/>
                    </a:lnTo>
                    <a:lnTo>
                      <a:pt x="10065" y="17408"/>
                    </a:lnTo>
                    <a:lnTo>
                      <a:pt x="8322" y="15200"/>
                    </a:lnTo>
                    <a:lnTo>
                      <a:pt x="4553" y="13092"/>
                    </a:lnTo>
                    <a:lnTo>
                      <a:pt x="0" y="10992"/>
                    </a:lnTo>
                    <a:lnTo>
                      <a:pt x="2900" y="8715"/>
                    </a:lnTo>
                    <a:lnTo>
                      <a:pt x="4716" y="6714"/>
                    </a:lnTo>
                    <a:lnTo>
                      <a:pt x="5666" y="4361"/>
                    </a:lnTo>
                    <a:lnTo>
                      <a:pt x="5591" y="2361"/>
                    </a:lnTo>
                    <a:lnTo>
                      <a:pt x="9932" y="0"/>
                    </a:lnTo>
                  </a:path>
                </a:pathLst>
              </a:custGeom>
              <a:noFill/>
              <a:ln w="63500" cap="flat">
                <a:solidFill>
                  <a:srgbClr val="000000"/>
                </a:solidFill>
                <a:prstDash val="solid"/>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20" name="Line">
                <a:extLst>
                  <a:ext uri="{FF2B5EF4-FFF2-40B4-BE49-F238E27FC236}">
                    <a16:creationId xmlns:a16="http://schemas.microsoft.com/office/drawing/2014/main" id="{542DFD98-4C28-5D65-B82F-F410F20B6828}"/>
                  </a:ext>
                </a:extLst>
              </p:cNvPr>
              <p:cNvSpPr/>
              <p:nvPr/>
            </p:nvSpPr>
            <p:spPr>
              <a:xfrm>
                <a:off x="1894335" y="1014855"/>
                <a:ext cx="1365304" cy="623201"/>
              </a:xfrm>
              <a:custGeom>
                <a:avLst/>
                <a:gdLst/>
                <a:ahLst/>
                <a:cxnLst>
                  <a:cxn ang="0">
                    <a:pos x="wd2" y="hd2"/>
                  </a:cxn>
                  <a:cxn ang="5400000">
                    <a:pos x="wd2" y="hd2"/>
                  </a:cxn>
                  <a:cxn ang="10800000">
                    <a:pos x="wd2" y="hd2"/>
                  </a:cxn>
                  <a:cxn ang="16200000">
                    <a:pos x="wd2" y="hd2"/>
                  </a:cxn>
                </a:cxnLst>
                <a:rect l="0" t="0" r="r" b="b"/>
                <a:pathLst>
                  <a:path w="21600" h="21600" extrusionOk="0">
                    <a:moveTo>
                      <a:pt x="17658" y="21271"/>
                    </a:moveTo>
                    <a:lnTo>
                      <a:pt x="18943" y="19202"/>
                    </a:lnTo>
                    <a:lnTo>
                      <a:pt x="20683" y="17346"/>
                    </a:lnTo>
                    <a:lnTo>
                      <a:pt x="21542" y="15460"/>
                    </a:lnTo>
                    <a:lnTo>
                      <a:pt x="21600" y="13656"/>
                    </a:lnTo>
                    <a:lnTo>
                      <a:pt x="21042" y="11965"/>
                    </a:lnTo>
                    <a:lnTo>
                      <a:pt x="20644" y="10062"/>
                    </a:lnTo>
                    <a:lnTo>
                      <a:pt x="20184" y="8253"/>
                    </a:lnTo>
                    <a:lnTo>
                      <a:pt x="19794" y="6497"/>
                    </a:lnTo>
                    <a:lnTo>
                      <a:pt x="18998" y="4498"/>
                    </a:lnTo>
                    <a:lnTo>
                      <a:pt x="17330" y="6217"/>
                    </a:lnTo>
                    <a:lnTo>
                      <a:pt x="16063" y="4863"/>
                    </a:lnTo>
                    <a:lnTo>
                      <a:pt x="13880" y="2923"/>
                    </a:lnTo>
                    <a:lnTo>
                      <a:pt x="13063" y="949"/>
                    </a:lnTo>
                    <a:lnTo>
                      <a:pt x="12294" y="921"/>
                    </a:lnTo>
                    <a:lnTo>
                      <a:pt x="11372" y="45"/>
                    </a:lnTo>
                    <a:lnTo>
                      <a:pt x="10483" y="0"/>
                    </a:lnTo>
                    <a:lnTo>
                      <a:pt x="9661" y="848"/>
                    </a:lnTo>
                    <a:lnTo>
                      <a:pt x="8844" y="2"/>
                    </a:lnTo>
                    <a:lnTo>
                      <a:pt x="5054" y="2857"/>
                    </a:lnTo>
                    <a:lnTo>
                      <a:pt x="5075" y="4668"/>
                    </a:lnTo>
                    <a:lnTo>
                      <a:pt x="2950" y="6414"/>
                    </a:lnTo>
                    <a:lnTo>
                      <a:pt x="2440" y="8357"/>
                    </a:lnTo>
                    <a:lnTo>
                      <a:pt x="2107" y="10042"/>
                    </a:lnTo>
                    <a:lnTo>
                      <a:pt x="920" y="11978"/>
                    </a:lnTo>
                    <a:lnTo>
                      <a:pt x="461" y="13610"/>
                    </a:lnTo>
                    <a:lnTo>
                      <a:pt x="18" y="15328"/>
                    </a:lnTo>
                    <a:lnTo>
                      <a:pt x="0" y="17460"/>
                    </a:lnTo>
                    <a:lnTo>
                      <a:pt x="371" y="19329"/>
                    </a:lnTo>
                    <a:lnTo>
                      <a:pt x="2133" y="21600"/>
                    </a:lnTo>
                  </a:path>
                </a:pathLst>
              </a:custGeom>
              <a:solidFill>
                <a:srgbClr val="FF0000">
                  <a:alpha val="43028"/>
                </a:srgbClr>
              </a:solidFill>
              <a:ln w="12700" cap="flat">
                <a:noFill/>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21" name="Line">
                <a:extLst>
                  <a:ext uri="{FF2B5EF4-FFF2-40B4-BE49-F238E27FC236}">
                    <a16:creationId xmlns:a16="http://schemas.microsoft.com/office/drawing/2014/main" id="{CB036FE9-4ABB-3600-9877-2DDCBF28E6F1}"/>
                  </a:ext>
                </a:extLst>
              </p:cNvPr>
              <p:cNvSpPr/>
              <p:nvPr/>
            </p:nvSpPr>
            <p:spPr>
              <a:xfrm flipH="1" flipV="1">
                <a:off x="3883585" y="508514"/>
                <a:ext cx="296306" cy="51366"/>
              </a:xfrm>
              <a:prstGeom prst="line">
                <a:avLst/>
              </a:prstGeom>
              <a:noFill/>
              <a:ln w="63500" cap="flat">
                <a:solidFill>
                  <a:srgbClr val="000000"/>
                </a:solidFill>
                <a:prstDash val="solid"/>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22" name="Line">
                <a:extLst>
                  <a:ext uri="{FF2B5EF4-FFF2-40B4-BE49-F238E27FC236}">
                    <a16:creationId xmlns:a16="http://schemas.microsoft.com/office/drawing/2014/main" id="{CF12B1FF-7D70-AB07-4492-7F15B538A312}"/>
                  </a:ext>
                </a:extLst>
              </p:cNvPr>
              <p:cNvSpPr/>
              <p:nvPr/>
            </p:nvSpPr>
            <p:spPr>
              <a:xfrm>
                <a:off x="4830626" y="87500"/>
                <a:ext cx="443905" cy="2177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79" y="4866"/>
                    </a:lnTo>
                    <a:lnTo>
                      <a:pt x="8262" y="9747"/>
                    </a:lnTo>
                    <a:lnTo>
                      <a:pt x="15977" y="15631"/>
                    </a:lnTo>
                    <a:lnTo>
                      <a:pt x="21600" y="21600"/>
                    </a:lnTo>
                  </a:path>
                </a:pathLst>
              </a:custGeom>
              <a:noFill/>
              <a:ln w="63500" cap="flat">
                <a:solidFill>
                  <a:srgbClr val="000000"/>
                </a:solidFill>
                <a:prstDash val="solid"/>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23" name="Line">
                <a:extLst>
                  <a:ext uri="{FF2B5EF4-FFF2-40B4-BE49-F238E27FC236}">
                    <a16:creationId xmlns:a16="http://schemas.microsoft.com/office/drawing/2014/main" id="{2876E425-E2DE-7187-39FE-25776BF7B69C}"/>
                  </a:ext>
                </a:extLst>
              </p:cNvPr>
              <p:cNvSpPr/>
              <p:nvPr/>
            </p:nvSpPr>
            <p:spPr>
              <a:xfrm>
                <a:off x="2453361" y="1014855"/>
                <a:ext cx="806278" cy="613717"/>
              </a:xfrm>
              <a:custGeom>
                <a:avLst/>
                <a:gdLst/>
                <a:ahLst/>
                <a:cxnLst>
                  <a:cxn ang="0">
                    <a:pos x="wd2" y="hd2"/>
                  </a:cxn>
                  <a:cxn ang="5400000">
                    <a:pos x="wd2" y="hd2"/>
                  </a:cxn>
                  <a:cxn ang="10800000">
                    <a:pos x="wd2" y="hd2"/>
                  </a:cxn>
                  <a:cxn ang="16200000">
                    <a:pos x="wd2" y="hd2"/>
                  </a:cxn>
                </a:cxnLst>
                <a:rect l="0" t="0" r="r" b="b"/>
                <a:pathLst>
                  <a:path w="21600" h="21600" extrusionOk="0">
                    <a:moveTo>
                      <a:pt x="14924" y="21600"/>
                    </a:moveTo>
                    <a:lnTo>
                      <a:pt x="17101" y="19499"/>
                    </a:lnTo>
                    <a:lnTo>
                      <a:pt x="20047" y="17615"/>
                    </a:lnTo>
                    <a:lnTo>
                      <a:pt x="21502" y="15699"/>
                    </a:lnTo>
                    <a:lnTo>
                      <a:pt x="21600" y="13867"/>
                    </a:lnTo>
                    <a:lnTo>
                      <a:pt x="20656" y="12150"/>
                    </a:lnTo>
                    <a:lnTo>
                      <a:pt x="19982" y="10217"/>
                    </a:lnTo>
                    <a:lnTo>
                      <a:pt x="19202" y="8380"/>
                    </a:lnTo>
                    <a:lnTo>
                      <a:pt x="18542" y="6597"/>
                    </a:lnTo>
                    <a:lnTo>
                      <a:pt x="17195" y="4568"/>
                    </a:lnTo>
                    <a:lnTo>
                      <a:pt x="14369" y="6313"/>
                    </a:lnTo>
                    <a:lnTo>
                      <a:pt x="12223" y="4938"/>
                    </a:lnTo>
                    <a:lnTo>
                      <a:pt x="8527" y="2968"/>
                    </a:lnTo>
                    <a:lnTo>
                      <a:pt x="7145" y="963"/>
                    </a:lnTo>
                    <a:lnTo>
                      <a:pt x="5842" y="935"/>
                    </a:lnTo>
                    <a:lnTo>
                      <a:pt x="4281" y="46"/>
                    </a:lnTo>
                    <a:lnTo>
                      <a:pt x="2775" y="0"/>
                    </a:lnTo>
                    <a:lnTo>
                      <a:pt x="1384" y="862"/>
                    </a:lnTo>
                    <a:lnTo>
                      <a:pt x="0" y="2"/>
                    </a:lnTo>
                  </a:path>
                </a:pathLst>
              </a:custGeom>
              <a:noFill/>
              <a:ln w="63500" cap="flat">
                <a:solidFill>
                  <a:srgbClr val="000000"/>
                </a:solidFill>
                <a:prstDash val="solid"/>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24" name="Line">
                <a:extLst>
                  <a:ext uri="{FF2B5EF4-FFF2-40B4-BE49-F238E27FC236}">
                    <a16:creationId xmlns:a16="http://schemas.microsoft.com/office/drawing/2014/main" id="{22F50790-D33D-8DFF-B02E-A989768D7784}"/>
                  </a:ext>
                </a:extLst>
              </p:cNvPr>
              <p:cNvSpPr/>
              <p:nvPr/>
            </p:nvSpPr>
            <p:spPr>
              <a:xfrm>
                <a:off x="1894254" y="1097954"/>
                <a:ext cx="320769" cy="540758"/>
              </a:xfrm>
              <a:custGeom>
                <a:avLst/>
                <a:gdLst/>
                <a:ahLst/>
                <a:cxnLst>
                  <a:cxn ang="0">
                    <a:pos x="wd2" y="hd2"/>
                  </a:cxn>
                  <a:cxn ang="5400000">
                    <a:pos x="wd2" y="hd2"/>
                  </a:cxn>
                  <a:cxn ang="10800000">
                    <a:pos x="wd2" y="hd2"/>
                  </a:cxn>
                  <a:cxn ang="16200000">
                    <a:pos x="wd2" y="hd2"/>
                  </a:cxn>
                </a:cxnLst>
                <a:rect l="0" t="0" r="r" b="b"/>
                <a:pathLst>
                  <a:path w="21600" h="21600" extrusionOk="0">
                    <a:moveTo>
                      <a:pt x="21513" y="0"/>
                    </a:moveTo>
                    <a:lnTo>
                      <a:pt x="21600" y="2087"/>
                    </a:lnTo>
                    <a:lnTo>
                      <a:pt x="12555" y="4099"/>
                    </a:lnTo>
                    <a:lnTo>
                      <a:pt x="10384" y="6338"/>
                    </a:lnTo>
                    <a:lnTo>
                      <a:pt x="8966" y="8280"/>
                    </a:lnTo>
                    <a:lnTo>
                      <a:pt x="3915" y="10511"/>
                    </a:lnTo>
                    <a:lnTo>
                      <a:pt x="1963" y="12392"/>
                    </a:lnTo>
                    <a:lnTo>
                      <a:pt x="76" y="14371"/>
                    </a:lnTo>
                    <a:lnTo>
                      <a:pt x="0" y="16829"/>
                    </a:lnTo>
                    <a:lnTo>
                      <a:pt x="1578" y="18983"/>
                    </a:lnTo>
                    <a:lnTo>
                      <a:pt x="9079" y="21600"/>
                    </a:lnTo>
                  </a:path>
                </a:pathLst>
              </a:custGeom>
              <a:noFill/>
              <a:ln w="63500" cap="flat">
                <a:solidFill>
                  <a:srgbClr val="000000"/>
                </a:solidFill>
                <a:prstDash val="solid"/>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25" name="Oval">
                <a:extLst>
                  <a:ext uri="{FF2B5EF4-FFF2-40B4-BE49-F238E27FC236}">
                    <a16:creationId xmlns:a16="http://schemas.microsoft.com/office/drawing/2014/main" id="{AF33EF13-F325-83A8-9798-4EEF32553245}"/>
                  </a:ext>
                </a:extLst>
              </p:cNvPr>
              <p:cNvSpPr/>
              <p:nvPr/>
            </p:nvSpPr>
            <p:spPr>
              <a:xfrm>
                <a:off x="607376" y="2190488"/>
                <a:ext cx="1308487" cy="667971"/>
              </a:xfrm>
              <a:prstGeom prst="ellipse">
                <a:avLst/>
              </a:prstGeom>
              <a:noFill/>
              <a:ln w="63500" cap="flat">
                <a:solidFill>
                  <a:srgbClr val="000000"/>
                </a:solidFill>
                <a:custDash>
                  <a:ds d="200000" sp="200000"/>
                </a:custDash>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lang="en-GB" noProof="0" dirty="0"/>
              </a:p>
            </p:txBody>
          </p:sp>
          <p:pic>
            <p:nvPicPr>
              <p:cNvPr id="26" name="plot-2.png" descr="plot-2.png">
                <a:extLst>
                  <a:ext uri="{FF2B5EF4-FFF2-40B4-BE49-F238E27FC236}">
                    <a16:creationId xmlns:a16="http://schemas.microsoft.com/office/drawing/2014/main" id="{ECF21169-13CD-F1E9-93D8-90EBAFDDFED9}"/>
                  </a:ext>
                </a:extLst>
              </p:cNvPr>
              <p:cNvPicPr>
                <a:picLocks noChangeAspect="1"/>
              </p:cNvPicPr>
              <p:nvPr/>
            </p:nvPicPr>
            <p:blipFill>
              <a:blip r:embed="rId9"/>
              <a:srcRect r="94280"/>
              <a:stretch>
                <a:fillRect/>
              </a:stretch>
            </p:blipFill>
            <p:spPr>
              <a:xfrm>
                <a:off x="0" y="0"/>
                <a:ext cx="380297" cy="4430901"/>
              </a:xfrm>
              <a:prstGeom prst="rect">
                <a:avLst/>
              </a:prstGeom>
              <a:ln w="12700" cap="flat">
                <a:noFill/>
                <a:miter lim="400000"/>
              </a:ln>
              <a:effectLst/>
            </p:spPr>
          </p:pic>
        </p:grpSp>
        <p:sp>
          <p:nvSpPr>
            <p:cNvPr id="4" name="Shape">
              <a:extLst>
                <a:ext uri="{FF2B5EF4-FFF2-40B4-BE49-F238E27FC236}">
                  <a16:creationId xmlns:a16="http://schemas.microsoft.com/office/drawing/2014/main" id="{8BE5F973-0952-75D6-0011-230AA04E08F3}"/>
                </a:ext>
              </a:extLst>
            </p:cNvPr>
            <p:cNvSpPr/>
            <p:nvPr/>
          </p:nvSpPr>
          <p:spPr>
            <a:xfrm>
              <a:off x="2485602" y="497019"/>
              <a:ext cx="1900581" cy="1136347"/>
            </a:xfrm>
            <a:custGeom>
              <a:avLst/>
              <a:gdLst/>
              <a:ahLst/>
              <a:cxnLst>
                <a:cxn ang="0">
                  <a:pos x="wd2" y="hd2"/>
                </a:cxn>
                <a:cxn ang="5400000">
                  <a:pos x="wd2" y="hd2"/>
                </a:cxn>
                <a:cxn ang="10800000">
                  <a:pos x="wd2" y="hd2"/>
                </a:cxn>
                <a:cxn ang="16200000">
                  <a:pos x="wd2" y="hd2"/>
                </a:cxn>
              </a:cxnLst>
              <a:rect l="0" t="0" r="r" b="b"/>
              <a:pathLst>
                <a:path w="21600" h="21600" extrusionOk="0">
                  <a:moveTo>
                    <a:pt x="6239" y="21527"/>
                  </a:moveTo>
                  <a:lnTo>
                    <a:pt x="9828" y="21600"/>
                  </a:lnTo>
                  <a:lnTo>
                    <a:pt x="10458" y="20307"/>
                  </a:lnTo>
                  <a:lnTo>
                    <a:pt x="12350" y="19600"/>
                  </a:lnTo>
                  <a:lnTo>
                    <a:pt x="13485" y="17458"/>
                  </a:lnTo>
                  <a:lnTo>
                    <a:pt x="14069" y="17553"/>
                  </a:lnTo>
                  <a:lnTo>
                    <a:pt x="15385" y="15435"/>
                  </a:lnTo>
                  <a:lnTo>
                    <a:pt x="17759" y="15528"/>
                  </a:lnTo>
                  <a:lnTo>
                    <a:pt x="19572" y="12379"/>
                  </a:lnTo>
                  <a:lnTo>
                    <a:pt x="20694" y="12453"/>
                  </a:lnTo>
                  <a:lnTo>
                    <a:pt x="21600" y="11471"/>
                  </a:lnTo>
                  <a:lnTo>
                    <a:pt x="19554" y="9923"/>
                  </a:lnTo>
                  <a:lnTo>
                    <a:pt x="18886" y="8458"/>
                  </a:lnTo>
                  <a:lnTo>
                    <a:pt x="17174" y="6489"/>
                  </a:lnTo>
                  <a:lnTo>
                    <a:pt x="18028" y="4819"/>
                  </a:lnTo>
                  <a:lnTo>
                    <a:pt x="18367" y="2406"/>
                  </a:lnTo>
                  <a:lnTo>
                    <a:pt x="19089" y="1190"/>
                  </a:lnTo>
                  <a:lnTo>
                    <a:pt x="16060" y="44"/>
                  </a:lnTo>
                  <a:lnTo>
                    <a:pt x="12925" y="0"/>
                  </a:lnTo>
                  <a:lnTo>
                    <a:pt x="11005" y="3160"/>
                  </a:lnTo>
                  <a:lnTo>
                    <a:pt x="9907" y="3197"/>
                  </a:lnTo>
                  <a:lnTo>
                    <a:pt x="8215" y="4154"/>
                  </a:lnTo>
                  <a:lnTo>
                    <a:pt x="6873" y="5163"/>
                  </a:lnTo>
                  <a:lnTo>
                    <a:pt x="5711" y="6192"/>
                  </a:lnTo>
                  <a:lnTo>
                    <a:pt x="3904" y="7174"/>
                  </a:lnTo>
                  <a:lnTo>
                    <a:pt x="2109" y="8334"/>
                  </a:lnTo>
                  <a:lnTo>
                    <a:pt x="134" y="9326"/>
                  </a:lnTo>
                  <a:lnTo>
                    <a:pt x="0" y="10438"/>
                  </a:lnTo>
                  <a:lnTo>
                    <a:pt x="871" y="9957"/>
                  </a:lnTo>
                  <a:lnTo>
                    <a:pt x="2690" y="10464"/>
                  </a:lnTo>
                  <a:lnTo>
                    <a:pt x="3513" y="11674"/>
                  </a:lnTo>
                  <a:lnTo>
                    <a:pt x="5831" y="13266"/>
                  </a:lnTo>
                  <a:lnTo>
                    <a:pt x="7077" y="12272"/>
                  </a:lnTo>
                  <a:lnTo>
                    <a:pt x="7580" y="13622"/>
                  </a:lnTo>
                  <a:lnTo>
                    <a:pt x="8801" y="17001"/>
                  </a:lnTo>
                  <a:lnTo>
                    <a:pt x="8980" y="18369"/>
                  </a:lnTo>
                  <a:lnTo>
                    <a:pt x="7895" y="19749"/>
                  </a:lnTo>
                  <a:lnTo>
                    <a:pt x="6239" y="21527"/>
                  </a:lnTo>
                  <a:close/>
                </a:path>
              </a:pathLst>
            </a:custGeom>
            <a:solidFill>
              <a:schemeClr val="accent3">
                <a:hueOff val="362282"/>
                <a:satOff val="31803"/>
                <a:lumOff val="-18242"/>
                <a:alpha val="38000"/>
              </a:schemeClr>
            </a:solidFill>
            <a:ln w="12700" cap="flat">
              <a:noFill/>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sp>
          <p:nvSpPr>
            <p:cNvPr id="6" name="Shape">
              <a:extLst>
                <a:ext uri="{FF2B5EF4-FFF2-40B4-BE49-F238E27FC236}">
                  <a16:creationId xmlns:a16="http://schemas.microsoft.com/office/drawing/2014/main" id="{C50E0F1A-255D-AF09-5AF1-6FF1EAF3A901}"/>
                </a:ext>
              </a:extLst>
            </p:cNvPr>
            <p:cNvSpPr/>
            <p:nvPr/>
          </p:nvSpPr>
          <p:spPr>
            <a:xfrm>
              <a:off x="1222773" y="1177284"/>
              <a:ext cx="934301" cy="4574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686" y="84"/>
                    <a:pt x="19771" y="168"/>
                    <a:pt x="18857" y="252"/>
                  </a:cubicBezTo>
                  <a:cubicBezTo>
                    <a:pt x="17942" y="337"/>
                    <a:pt x="17028" y="421"/>
                    <a:pt x="16113" y="505"/>
                  </a:cubicBezTo>
                  <a:lnTo>
                    <a:pt x="13792" y="6011"/>
                  </a:lnTo>
                  <a:lnTo>
                    <a:pt x="8814" y="6011"/>
                  </a:lnTo>
                  <a:lnTo>
                    <a:pt x="7512" y="8734"/>
                  </a:lnTo>
                  <a:lnTo>
                    <a:pt x="5122" y="11296"/>
                  </a:lnTo>
                  <a:lnTo>
                    <a:pt x="0" y="21485"/>
                  </a:lnTo>
                  <a:lnTo>
                    <a:pt x="18324" y="21600"/>
                  </a:lnTo>
                  <a:lnTo>
                    <a:pt x="16744" y="19083"/>
                  </a:lnTo>
                  <a:lnTo>
                    <a:pt x="15647" y="16090"/>
                  </a:lnTo>
                  <a:lnTo>
                    <a:pt x="16214" y="12203"/>
                  </a:lnTo>
                  <a:lnTo>
                    <a:pt x="17333" y="8132"/>
                  </a:lnTo>
                  <a:lnTo>
                    <a:pt x="19466" y="2256"/>
                  </a:lnTo>
                  <a:lnTo>
                    <a:pt x="21600" y="0"/>
                  </a:lnTo>
                  <a:close/>
                </a:path>
              </a:pathLst>
            </a:custGeom>
            <a:solidFill>
              <a:schemeClr val="accent3">
                <a:hueOff val="362282"/>
                <a:satOff val="31803"/>
                <a:lumOff val="-18242"/>
                <a:alpha val="38000"/>
              </a:schemeClr>
            </a:solidFill>
            <a:ln w="12700" cap="flat">
              <a:noFill/>
              <a:miter lim="400000"/>
            </a:ln>
            <a:effectLst/>
          </p:spPr>
          <p:txBody>
            <a:bodyPr wrap="square" lIns="50800" tIns="50800" rIns="50800" bIns="50800" numCol="1" anchor="ctr">
              <a:noAutofit/>
            </a:bodyPr>
            <a:lstStyle/>
            <a:p>
              <a:pPr defTabSz="1733930">
                <a:defRPr sz="1600" b="0">
                  <a:solidFill>
                    <a:srgbClr val="5E5E5E"/>
                  </a:solidFill>
                </a:defRPr>
              </a:pPr>
              <a:endParaRPr lang="en-GB" noProof="0" dirty="0"/>
            </a:p>
          </p:txBody>
        </p:sp>
      </p:grpSp>
      <p:sp>
        <p:nvSpPr>
          <p:cNvPr id="31"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DDB254BC-9414-D2C9-FAF8-8A3E692DD240}"/>
              </a:ext>
            </a:extLst>
          </p:cNvPr>
          <p:cNvSpPr txBox="1"/>
          <p:nvPr/>
        </p:nvSpPr>
        <p:spPr>
          <a:xfrm>
            <a:off x="633081" y="679181"/>
            <a:ext cx="4388004" cy="61350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ctr">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These past two years were devoted to the preparation and execution of </a:t>
            </a:r>
            <a:r>
              <a:rPr lang="en-GB" sz="1400" b="1" noProof="0" dirty="0">
                <a:latin typeface="Roboto" panose="02000000000000000000" pitchFamily="2" charset="0"/>
                <a:ea typeface="Roboto" panose="02000000000000000000" pitchFamily="2" charset="0"/>
                <a:cs typeface="Roboto" panose="02000000000000000000" pitchFamily="2" charset="0"/>
              </a:rPr>
              <a:t>experiments led by our group</a:t>
            </a:r>
            <a:r>
              <a:rPr lang="en-GB" sz="1400" noProof="0" dirty="0">
                <a:latin typeface="Roboto" panose="02000000000000000000" pitchFamily="2" charset="0"/>
                <a:ea typeface="Roboto" panose="02000000000000000000" pitchFamily="2" charset="0"/>
                <a:cs typeface="Roboto" panose="02000000000000000000" pitchFamily="2" charset="0"/>
              </a:rPr>
              <a:t>:</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err="1">
                <a:latin typeface="Roboto" panose="02000000000000000000" pitchFamily="2" charset="0"/>
                <a:ea typeface="Roboto" panose="02000000000000000000" pitchFamily="2" charset="0"/>
                <a:cs typeface="Roboto" panose="02000000000000000000" pitchFamily="2" charset="0"/>
              </a:rPr>
              <a:t>n_TOF</a:t>
            </a:r>
            <a:r>
              <a:rPr lang="en-GB" sz="1400" b="1" noProof="0" dirty="0">
                <a:latin typeface="Roboto" panose="02000000000000000000" pitchFamily="2" charset="0"/>
                <a:ea typeface="Roboto" panose="02000000000000000000" pitchFamily="2" charset="0"/>
                <a:cs typeface="Roboto" panose="02000000000000000000" pitchFamily="2" charset="0"/>
              </a:rPr>
              <a:t>/CERN</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Search for new fission modes in light systems around Z=60</a:t>
            </a:r>
            <a:r>
              <a:rPr lang="en-GB" sz="1400" noProof="0" dirty="0">
                <a:latin typeface="Roboto" panose="02000000000000000000" pitchFamily="2" charset="0"/>
                <a:ea typeface="Roboto" panose="02000000000000000000" pitchFamily="2" charset="0"/>
                <a:cs typeface="Roboto" panose="02000000000000000000" pitchFamily="2" charset="0"/>
              </a:rPr>
              <a:t>” (INTC-P-665) </a:t>
            </a:r>
            <a:br>
              <a:rPr lang="en-GB" sz="1400" noProof="0" dirty="0">
                <a:latin typeface="Roboto" panose="02000000000000000000" pitchFamily="2" charset="0"/>
                <a:ea typeface="Roboto" panose="02000000000000000000" pitchFamily="2" charset="0"/>
                <a:cs typeface="Roboto" panose="02000000000000000000" pitchFamily="2" charset="0"/>
              </a:rPr>
            </a:br>
            <a:r>
              <a:rPr lang="en-GB" sz="1400" noProof="0" dirty="0">
                <a:latin typeface="Roboto" panose="02000000000000000000" pitchFamily="2" charset="0"/>
                <a:ea typeface="Roboto" panose="02000000000000000000" pitchFamily="2" charset="0"/>
                <a:cs typeface="Roboto" panose="02000000000000000000" pitchFamily="2" charset="0"/>
              </a:rPr>
              <a:t>Spokespersons: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D. </a:t>
            </a:r>
            <a:r>
              <a:rPr lang="en-GB" sz="1400" noProof="0" dirty="0" err="1">
                <a:latin typeface="Roboto" panose="02000000000000000000" pitchFamily="2" charset="0"/>
                <a:ea typeface="Roboto" panose="02000000000000000000" pitchFamily="2" charset="0"/>
                <a:cs typeface="Roboto" panose="02000000000000000000" pitchFamily="2" charset="0"/>
              </a:rPr>
              <a:t>Tarrío</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dirty="0">
                <a:latin typeface="Roboto" panose="02000000000000000000" pitchFamily="2" charset="0"/>
                <a:ea typeface="Roboto" panose="02000000000000000000" pitchFamily="2" charset="0"/>
                <a:cs typeface="Roboto" panose="02000000000000000000" pitchFamily="2" charset="0"/>
              </a:rPr>
              <a:t>U. </a:t>
            </a:r>
            <a:r>
              <a:rPr lang="en-GB" sz="1400" noProof="0" dirty="0">
                <a:latin typeface="Roboto" panose="02000000000000000000" pitchFamily="2" charset="0"/>
                <a:ea typeface="Roboto" panose="02000000000000000000" pitchFamily="2" charset="0"/>
                <a:cs typeface="Roboto" panose="02000000000000000000" pitchFamily="2" charset="0"/>
              </a:rPr>
              <a:t>Uppsala). Performed in 2024.</a:t>
            </a:r>
          </a:p>
          <a:p>
            <a:pPr marL="285750" indent="-285750" algn="l">
              <a:buSzPct val="145000"/>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GANIL: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i="1" noProof="0" dirty="0">
                <a:latin typeface="Roboto" panose="02000000000000000000" pitchFamily="2" charset="0"/>
                <a:ea typeface="Roboto" panose="02000000000000000000" pitchFamily="2" charset="0"/>
                <a:cs typeface="Roboto" panose="02000000000000000000" pitchFamily="2" charset="0"/>
              </a:rPr>
              <a:t>Complete isotopic fission yields in the thorium region from inverse-kinematics transfer-induced fission</a:t>
            </a:r>
            <a:r>
              <a:rPr lang="en-GB" sz="1400" noProof="0" dirty="0">
                <a:latin typeface="Roboto" panose="02000000000000000000" pitchFamily="2" charset="0"/>
                <a:ea typeface="Roboto" panose="02000000000000000000" pitchFamily="2" charset="0"/>
                <a:cs typeface="Roboto" panose="02000000000000000000" pitchFamily="2" charset="0"/>
              </a:rPr>
              <a:t>” (E849_21) Spokespersons: D. Ramos (GANIL),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Performed 2024.</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GANIL: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i="1" noProof="0" dirty="0">
                <a:latin typeface="Roboto" panose="02000000000000000000" pitchFamily="2" charset="0"/>
                <a:ea typeface="Roboto" panose="02000000000000000000" pitchFamily="2" charset="0"/>
                <a:cs typeface="Roboto" panose="02000000000000000000" pitchFamily="2" charset="0"/>
              </a:rPr>
              <a:t>Search for structure effects in asymmetric fission of Z≤60 Systems</a:t>
            </a:r>
            <a:r>
              <a:rPr lang="en-GB" sz="1400" noProof="0" dirty="0">
                <a:latin typeface="Roboto" panose="02000000000000000000" pitchFamily="2" charset="0"/>
                <a:ea typeface="Roboto" panose="02000000000000000000" pitchFamily="2" charset="0"/>
                <a:cs typeface="Roboto" panose="02000000000000000000" pitchFamily="2" charset="0"/>
              </a:rPr>
              <a:t>” (E866_22).</a:t>
            </a:r>
            <a:br>
              <a:rPr lang="en-GB" sz="1400" noProof="0" dirty="0">
                <a:latin typeface="Roboto" panose="02000000000000000000" pitchFamily="2" charset="0"/>
                <a:ea typeface="Roboto" panose="02000000000000000000" pitchFamily="2" charset="0"/>
                <a:cs typeface="Roboto" panose="02000000000000000000" pitchFamily="2" charset="0"/>
              </a:rPr>
            </a:br>
            <a:r>
              <a:rPr lang="en-GB" sz="1400" noProof="0" dirty="0">
                <a:latin typeface="Roboto" panose="02000000000000000000" pitchFamily="2" charset="0"/>
                <a:ea typeface="Roboto" panose="02000000000000000000" pitchFamily="2" charset="0"/>
                <a:cs typeface="Roboto" panose="02000000000000000000" pitchFamily="2" charset="0"/>
              </a:rPr>
              <a:t>Spokespersons: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D. Ramos (GANIL). </a:t>
            </a:r>
            <a:r>
              <a:rPr lang="en-GB" sz="1400" dirty="0">
                <a:latin typeface="Roboto" panose="02000000000000000000" pitchFamily="2" charset="0"/>
                <a:ea typeface="Roboto" panose="02000000000000000000" pitchFamily="2" charset="0"/>
                <a:cs typeface="Roboto" panose="02000000000000000000" pitchFamily="2" charset="0"/>
              </a:rPr>
              <a:t>Scheduled</a:t>
            </a:r>
            <a:r>
              <a:rPr lang="en-GB" sz="1400" noProof="0" dirty="0">
                <a:latin typeface="Roboto" panose="02000000000000000000" pitchFamily="2" charset="0"/>
                <a:ea typeface="Roboto" panose="02000000000000000000" pitchFamily="2" charset="0"/>
                <a:cs typeface="Roboto" panose="02000000000000000000" pitchFamily="2" charset="0"/>
              </a:rPr>
              <a:t> for September 2025.</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GANIL: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i="1" noProof="0" dirty="0">
                <a:latin typeface="Roboto" panose="02000000000000000000" pitchFamily="2" charset="0"/>
                <a:ea typeface="Roboto" panose="02000000000000000000" pitchFamily="2" charset="0"/>
                <a:cs typeface="Roboto" panose="02000000000000000000" pitchFamily="2" charset="0"/>
              </a:rPr>
              <a:t>Novel insight into quasi-fission for advancing the understanding of reaction dynamics</a:t>
            </a:r>
            <a:r>
              <a:rPr lang="en-GB" sz="1400" noProof="0" dirty="0">
                <a:latin typeface="Roboto" panose="02000000000000000000" pitchFamily="2" charset="0"/>
                <a:ea typeface="Roboto" panose="02000000000000000000" pitchFamily="2" charset="0"/>
                <a:cs typeface="Roboto" panose="02000000000000000000" pitchFamily="2" charset="0"/>
              </a:rPr>
              <a:t>” (E900_24</a:t>
            </a:r>
            <a:r>
              <a:rPr lang="en-GB" sz="1400" dirty="0">
                <a:latin typeface="Roboto" panose="02000000000000000000" pitchFamily="2" charset="0"/>
                <a:ea typeface="Roboto" panose="02000000000000000000" pitchFamily="2" charset="0"/>
                <a:cs typeface="Roboto" panose="02000000000000000000" pitchFamily="2" charset="0"/>
              </a:rPr>
              <a:t>).   </a:t>
            </a:r>
            <a:r>
              <a:rPr lang="en-GB" sz="1400" noProof="0" dirty="0">
                <a:latin typeface="Roboto" panose="02000000000000000000" pitchFamily="2" charset="0"/>
                <a:ea typeface="Roboto" panose="02000000000000000000" pitchFamily="2" charset="0"/>
                <a:cs typeface="Roboto" panose="02000000000000000000" pitchFamily="2" charset="0"/>
              </a:rPr>
              <a:t>Spokespersons: C. Schmitt (IPHC Strasbourg),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Scheduled for 2026.</a:t>
            </a: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R3B/GSI-FAIR</a:t>
            </a:r>
            <a:r>
              <a:rPr lang="en-GB" sz="1400" dirty="0">
                <a:latin typeface="Roboto" panose="02000000000000000000" pitchFamily="2" charset="0"/>
                <a:ea typeface="Roboto" panose="02000000000000000000" pitchFamily="2" charset="0"/>
                <a:cs typeface="Roboto" panose="02000000000000000000" pitchFamily="2" charset="0"/>
              </a:rPr>
              <a:t>: “Exploring shell effects in fission yields of neutron-deficient Th, Ac, and Ra isotopes near N=126“.</a:t>
            </a:r>
            <a:r>
              <a:rPr lang="en-GB" sz="1400" noProof="0" dirty="0">
                <a:latin typeface="Roboto" panose="02000000000000000000" pitchFamily="2" charset="0"/>
                <a:ea typeface="Roboto" panose="02000000000000000000" pitchFamily="2" charset="0"/>
                <a:cs typeface="Roboto" panose="02000000000000000000" pitchFamily="2" charset="0"/>
              </a:rPr>
              <a:t> Spokespersons:</a:t>
            </a:r>
            <a:r>
              <a:rPr lang="en-GB" sz="1400" dirty="0">
                <a:latin typeface="Roboto" panose="02000000000000000000" pitchFamily="2" charset="0"/>
                <a:ea typeface="Roboto" panose="02000000000000000000" pitchFamily="2" charset="0"/>
                <a:cs typeface="Roboto" panose="02000000000000000000" pitchFamily="2" charset="0"/>
              </a:rPr>
              <a:t> </a:t>
            </a:r>
            <a:r>
              <a:rPr lang="en-GB" sz="1400" u="sng" dirty="0">
                <a:latin typeface="Roboto" panose="02000000000000000000" pitchFamily="2" charset="0"/>
                <a:ea typeface="Roboto" panose="02000000000000000000" pitchFamily="2" charset="0"/>
                <a:cs typeface="Roboto" panose="02000000000000000000" pitchFamily="2" charset="0"/>
              </a:rPr>
              <a:t>J.L. Rodriguez</a:t>
            </a:r>
            <a:r>
              <a:rPr lang="en-GB" sz="1400" dirty="0">
                <a:latin typeface="Roboto" panose="02000000000000000000" pitchFamily="2" charset="0"/>
                <a:ea typeface="Roboto" panose="02000000000000000000" pitchFamily="2" charset="0"/>
                <a:cs typeface="Roboto" panose="02000000000000000000" pitchFamily="2" charset="0"/>
              </a:rPr>
              <a:t>, J. </a:t>
            </a:r>
            <a:r>
              <a:rPr lang="en-GB" sz="1400" dirty="0" err="1">
                <a:latin typeface="Roboto" panose="02000000000000000000" pitchFamily="2" charset="0"/>
                <a:ea typeface="Roboto" panose="02000000000000000000" pitchFamily="2" charset="0"/>
                <a:cs typeface="Roboto" panose="02000000000000000000" pitchFamily="2" charset="0"/>
              </a:rPr>
              <a:t>Taieb</a:t>
            </a:r>
            <a:r>
              <a:rPr lang="en-GB" sz="1400" dirty="0">
                <a:latin typeface="Roboto" panose="02000000000000000000" pitchFamily="2" charset="0"/>
                <a:ea typeface="Roboto" panose="02000000000000000000" pitchFamily="2" charset="0"/>
                <a:cs typeface="Roboto" panose="02000000000000000000" pitchFamily="2" charset="0"/>
              </a:rPr>
              <a:t> (CEA)</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dirty="0">
                <a:latin typeface="Roboto" panose="02000000000000000000" pitchFamily="2" charset="0"/>
                <a:ea typeface="Roboto" panose="02000000000000000000" pitchFamily="2" charset="0"/>
                <a:cs typeface="Roboto" panose="02000000000000000000" pitchFamily="2" charset="0"/>
              </a:rPr>
              <a:t>Proposed</a:t>
            </a:r>
            <a:r>
              <a:rPr lang="en-GB" sz="1400" noProof="0" dirty="0">
                <a:latin typeface="Roboto" panose="02000000000000000000" pitchFamily="2" charset="0"/>
                <a:ea typeface="Roboto" panose="02000000000000000000" pitchFamily="2" charset="0"/>
                <a:cs typeface="Roboto" panose="02000000000000000000" pitchFamily="2" charset="0"/>
              </a:rPr>
              <a:t> for late 2026.</a:t>
            </a:r>
          </a:p>
        </p:txBody>
      </p:sp>
      <p:sp>
        <p:nvSpPr>
          <p:cNvPr id="32" name="new region?">
            <a:extLst>
              <a:ext uri="{FF2B5EF4-FFF2-40B4-BE49-F238E27FC236}">
                <a16:creationId xmlns:a16="http://schemas.microsoft.com/office/drawing/2014/main" id="{2A1A0554-5DF3-4DF7-35A0-9E0FFE1723EB}"/>
              </a:ext>
            </a:extLst>
          </p:cNvPr>
          <p:cNvSpPr txBox="1"/>
          <p:nvPr/>
        </p:nvSpPr>
        <p:spPr>
          <a:xfrm>
            <a:off x="4811744" y="719549"/>
            <a:ext cx="2315169"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000">
                <a:solidFill>
                  <a:schemeClr val="accent5">
                    <a:lumOff val="-29866"/>
                  </a:schemeClr>
                </a:solidFill>
              </a:defRPr>
            </a:lvl1pPr>
          </a:lstStyle>
          <a:p>
            <a:pPr algn="r"/>
            <a:r>
              <a:rPr lang="en-GB" sz="1400" b="1" noProof="0" dirty="0">
                <a:solidFill>
                  <a:schemeClr val="tx1"/>
                </a:solidFill>
                <a:latin typeface="Roboto" panose="02000000000000000000" pitchFamily="2" charset="0"/>
                <a:ea typeface="Roboto" panose="02000000000000000000" pitchFamily="2" charset="0"/>
                <a:cs typeface="Roboto" panose="02000000000000000000" pitchFamily="2" charset="0"/>
              </a:rPr>
              <a:t>Exploring unknown</a:t>
            </a:r>
          </a:p>
          <a:p>
            <a:pPr algn="r"/>
            <a:r>
              <a:rPr lang="en-GB" sz="1400" b="1" noProof="0" dirty="0">
                <a:solidFill>
                  <a:schemeClr val="tx1"/>
                </a:solidFill>
                <a:latin typeface="Roboto" panose="02000000000000000000" pitchFamily="2" charset="0"/>
                <a:ea typeface="Roboto" panose="02000000000000000000" pitchFamily="2" charset="0"/>
                <a:cs typeface="Roboto" panose="02000000000000000000" pitchFamily="2" charset="0"/>
              </a:rPr>
              <a:t>fission regions</a:t>
            </a:r>
          </a:p>
        </p:txBody>
      </p:sp>
      <p:sp>
        <p:nvSpPr>
          <p:cNvPr id="35" name="new region?">
            <a:extLst>
              <a:ext uri="{FF2B5EF4-FFF2-40B4-BE49-F238E27FC236}">
                <a16:creationId xmlns:a16="http://schemas.microsoft.com/office/drawing/2014/main" id="{45411000-665B-E4FE-FF9C-160896339CF0}"/>
              </a:ext>
            </a:extLst>
          </p:cNvPr>
          <p:cNvSpPr txBox="1"/>
          <p:nvPr/>
        </p:nvSpPr>
        <p:spPr>
          <a:xfrm>
            <a:off x="5809975" y="6333177"/>
            <a:ext cx="2771277" cy="318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000">
                <a:solidFill>
                  <a:schemeClr val="accent5">
                    <a:lumOff val="-29866"/>
                  </a:schemeClr>
                </a:solidFill>
              </a:defRPr>
            </a:lvl1pPr>
          </a:lstStyle>
          <a:p>
            <a:pPr algn="r"/>
            <a:r>
              <a:rPr lang="en-GB" sz="1400" b="1" noProof="0" dirty="0">
                <a:solidFill>
                  <a:schemeClr val="tx1"/>
                </a:solidFill>
                <a:latin typeface="Roboto" panose="02000000000000000000" pitchFamily="2" charset="0"/>
                <a:ea typeface="Roboto" panose="02000000000000000000" pitchFamily="2" charset="0"/>
                <a:cs typeface="Roboto" panose="02000000000000000000" pitchFamily="2" charset="0"/>
              </a:rPr>
              <a:t>New observables in quasi-fission</a:t>
            </a:r>
          </a:p>
        </p:txBody>
      </p:sp>
      <p:sp>
        <p:nvSpPr>
          <p:cNvPr id="36" name="5-point Star 20">
            <a:extLst>
              <a:ext uri="{FF2B5EF4-FFF2-40B4-BE49-F238E27FC236}">
                <a16:creationId xmlns:a16="http://schemas.microsoft.com/office/drawing/2014/main" id="{3C2CC30E-2FFC-D9D5-3FFE-0B511ECCEC51}"/>
              </a:ext>
            </a:extLst>
          </p:cNvPr>
          <p:cNvSpPr>
            <a:spLocks noChangeAspect="1"/>
          </p:cNvSpPr>
          <p:nvPr/>
        </p:nvSpPr>
        <p:spPr>
          <a:xfrm>
            <a:off x="8061288" y="1238251"/>
            <a:ext cx="306310" cy="295370"/>
          </a:xfrm>
          <a:prstGeom prst="star5">
            <a:avLst>
              <a:gd name="adj" fmla="val 25291"/>
              <a:gd name="hf" fmla="val 105146"/>
              <a:gd name="vf" fmla="val 110557"/>
            </a:avLst>
          </a:prstGeom>
          <a:solidFill>
            <a:schemeClr val="accent4">
              <a:lumMod val="60000"/>
              <a:lumOff val="40000"/>
            </a:schemeClr>
          </a:solidFill>
          <a:ln w="254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8" name="5-point Star 20">
            <a:extLst>
              <a:ext uri="{FF2B5EF4-FFF2-40B4-BE49-F238E27FC236}">
                <a16:creationId xmlns:a16="http://schemas.microsoft.com/office/drawing/2014/main" id="{E81521F7-2E85-3C5D-92EF-CEDAF6AF4351}"/>
              </a:ext>
            </a:extLst>
          </p:cNvPr>
          <p:cNvSpPr>
            <a:spLocks noChangeAspect="1"/>
          </p:cNvSpPr>
          <p:nvPr/>
        </p:nvSpPr>
        <p:spPr>
          <a:xfrm>
            <a:off x="5741888" y="2474359"/>
            <a:ext cx="306310" cy="295370"/>
          </a:xfrm>
          <a:prstGeom prst="star5">
            <a:avLst>
              <a:gd name="adj" fmla="val 25291"/>
              <a:gd name="hf" fmla="val 105146"/>
              <a:gd name="vf" fmla="val 110557"/>
            </a:avLst>
          </a:prstGeom>
          <a:solidFill>
            <a:schemeClr val="accent4">
              <a:lumMod val="60000"/>
              <a:lumOff val="40000"/>
            </a:schemeClr>
          </a:solidFill>
          <a:ln w="254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9" name="5-point Star 20">
            <a:extLst>
              <a:ext uri="{FF2B5EF4-FFF2-40B4-BE49-F238E27FC236}">
                <a16:creationId xmlns:a16="http://schemas.microsoft.com/office/drawing/2014/main" id="{69BC1A66-0ACB-57B5-F3A3-2195D1498A23}"/>
              </a:ext>
            </a:extLst>
          </p:cNvPr>
          <p:cNvSpPr>
            <a:spLocks noChangeAspect="1"/>
          </p:cNvSpPr>
          <p:nvPr/>
        </p:nvSpPr>
        <p:spPr>
          <a:xfrm>
            <a:off x="6053578" y="2391343"/>
            <a:ext cx="306310" cy="295370"/>
          </a:xfrm>
          <a:prstGeom prst="star5">
            <a:avLst>
              <a:gd name="adj" fmla="val 25291"/>
              <a:gd name="hf" fmla="val 105146"/>
              <a:gd name="vf" fmla="val 110557"/>
            </a:avLst>
          </a:prstGeom>
          <a:solidFill>
            <a:schemeClr val="accent4">
              <a:lumMod val="60000"/>
              <a:lumOff val="40000"/>
            </a:schemeClr>
          </a:solidFill>
          <a:ln w="254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ES" sz="2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9" name="Gráfico 28">
            <a:extLst>
              <a:ext uri="{FF2B5EF4-FFF2-40B4-BE49-F238E27FC236}">
                <a16:creationId xmlns:a16="http://schemas.microsoft.com/office/drawing/2014/main" id="{9697BD90-FDEC-FC3E-8D70-36584590EB5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95247" y="4228096"/>
            <a:ext cx="1500182" cy="315623"/>
          </a:xfrm>
          <a:prstGeom prst="rect">
            <a:avLst/>
          </a:prstGeom>
          <a:noFill/>
          <a:ln cap="flat">
            <a:noFill/>
          </a:ln>
        </p:spPr>
      </p:pic>
      <p:pic>
        <p:nvPicPr>
          <p:cNvPr id="30" name="Imagen 29" descr="Texto&#10;&#10;El contenido generado por IA puede ser incorrecto.">
            <a:extLst>
              <a:ext uri="{FF2B5EF4-FFF2-40B4-BE49-F238E27FC236}">
                <a16:creationId xmlns:a16="http://schemas.microsoft.com/office/drawing/2014/main" id="{9A1F4733-FD62-9F9C-2A81-8212A89456C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84583" y="3029414"/>
            <a:ext cx="3579600" cy="659399"/>
          </a:xfrm>
          <a:prstGeom prst="rect">
            <a:avLst/>
          </a:prstGeom>
        </p:spPr>
      </p:pic>
      <p:pic>
        <p:nvPicPr>
          <p:cNvPr id="34" name="Imagen 33" descr="Gráfico, Histograma&#10;&#10;El contenido generado por IA puede ser incorrecto.">
            <a:extLst>
              <a:ext uri="{FF2B5EF4-FFF2-40B4-BE49-F238E27FC236}">
                <a16:creationId xmlns:a16="http://schemas.microsoft.com/office/drawing/2014/main" id="{11FC6836-64C0-2FD2-A070-BFD8C09C687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94035" y="3683139"/>
            <a:ext cx="3597576" cy="1430696"/>
          </a:xfrm>
          <a:prstGeom prst="rect">
            <a:avLst/>
          </a:prstGeom>
        </p:spPr>
      </p:pic>
      <p:sp>
        <p:nvSpPr>
          <p:cNvPr id="37" name="Elipse 36">
            <a:extLst>
              <a:ext uri="{FF2B5EF4-FFF2-40B4-BE49-F238E27FC236}">
                <a16:creationId xmlns:a16="http://schemas.microsoft.com/office/drawing/2014/main" id="{57453E89-BB61-F3AC-9103-241F52B161BD}"/>
              </a:ext>
            </a:extLst>
          </p:cNvPr>
          <p:cNvSpPr/>
          <p:nvPr/>
        </p:nvSpPr>
        <p:spPr>
          <a:xfrm rot="9600000">
            <a:off x="6015913" y="1625190"/>
            <a:ext cx="1587205" cy="500276"/>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41" name="Imagen 40" descr="Logotipo&#10;&#10;El contenido generado por IA puede ser incorrecto.">
            <a:extLst>
              <a:ext uri="{FF2B5EF4-FFF2-40B4-BE49-F238E27FC236}">
                <a16:creationId xmlns:a16="http://schemas.microsoft.com/office/drawing/2014/main" id="{48B92EC6-02FB-DE7A-564A-4C202402CBB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499813" y="3045962"/>
            <a:ext cx="434137" cy="147743"/>
          </a:xfrm>
          <a:prstGeom prst="rect">
            <a:avLst/>
          </a:prstGeom>
        </p:spPr>
      </p:pic>
      <p:sp>
        <p:nvSpPr>
          <p:cNvPr id="43" name="CuadroTexto 42">
            <a:extLst>
              <a:ext uri="{FF2B5EF4-FFF2-40B4-BE49-F238E27FC236}">
                <a16:creationId xmlns:a16="http://schemas.microsoft.com/office/drawing/2014/main" id="{10F9A955-56AE-BF98-EDE2-69AB6F2B954E}"/>
              </a:ext>
            </a:extLst>
          </p:cNvPr>
          <p:cNvSpPr txBox="1"/>
          <p:nvPr/>
        </p:nvSpPr>
        <p:spPr>
          <a:xfrm>
            <a:off x="6263286" y="2645281"/>
            <a:ext cx="2908701" cy="307777"/>
          </a:xfrm>
          <a:prstGeom prst="rect">
            <a:avLst/>
          </a:prstGeom>
          <a:noFill/>
        </p:spPr>
        <p:txBody>
          <a:bodyPr wrap="square">
            <a:spAutoFit/>
          </a:bodyPr>
          <a:lstStyle/>
          <a:p>
            <a:pPr lvl="1">
              <a:buSzPct val="145000"/>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Nature 641, 339-344 (2025)</a:t>
            </a:r>
          </a:p>
        </p:txBody>
      </p:sp>
    </p:spTree>
    <p:extLst>
      <p:ext uri="{BB962C8B-B14F-4D97-AF65-F5344CB8AC3E}">
        <p14:creationId xmlns:p14="http://schemas.microsoft.com/office/powerpoint/2010/main" val="483548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a:extLst>
            <a:ext uri="{FF2B5EF4-FFF2-40B4-BE49-F238E27FC236}">
              <a16:creationId xmlns:a16="http://schemas.microsoft.com/office/drawing/2014/main" id="{D3B9E80C-B5EA-663F-7F55-CB24259827E2}"/>
            </a:ext>
          </a:extLst>
        </p:cNvPr>
        <p:cNvGrpSpPr/>
        <p:nvPr/>
      </p:nvGrpSpPr>
      <p:grpSpPr>
        <a:xfrm>
          <a:off x="0" y="0"/>
          <a:ext cx="0" cy="0"/>
          <a:chOff x="0" y="0"/>
          <a:chExt cx="0" cy="0"/>
        </a:xfrm>
      </p:grpSpPr>
      <p:pic>
        <p:nvPicPr>
          <p:cNvPr id="6" name="Imagen 5" descr="Interfaz de usuario gráfica, Texto, Aplicación&#10;&#10;Descripción generada automáticamente">
            <a:extLst>
              <a:ext uri="{FF2B5EF4-FFF2-40B4-BE49-F238E27FC236}">
                <a16:creationId xmlns:a16="http://schemas.microsoft.com/office/drawing/2014/main" id="{E354224D-EBF6-5559-195F-9CE4F76BC253}"/>
              </a:ext>
            </a:extLst>
          </p:cNvPr>
          <p:cNvPicPr>
            <a:picLocks noChangeAspect="1"/>
          </p:cNvPicPr>
          <p:nvPr/>
        </p:nvPicPr>
        <p:blipFill>
          <a:blip r:embed="rId3"/>
          <a:stretch>
            <a:fillRect/>
          </a:stretch>
        </p:blipFill>
        <p:spPr>
          <a:xfrm>
            <a:off x="3940798" y="6432648"/>
            <a:ext cx="1262402" cy="305382"/>
          </a:xfrm>
          <a:prstGeom prst="rect">
            <a:avLst/>
          </a:prstGeom>
          <a:noFill/>
          <a:ln cap="flat">
            <a:noFill/>
          </a:ln>
        </p:spPr>
      </p:pic>
      <p:pic>
        <p:nvPicPr>
          <p:cNvPr id="7" name="Imagen 6" descr="Logotipo&#10;&#10;Descripción generada automáticamente">
            <a:extLst>
              <a:ext uri="{FF2B5EF4-FFF2-40B4-BE49-F238E27FC236}">
                <a16:creationId xmlns:a16="http://schemas.microsoft.com/office/drawing/2014/main" id="{81240E2E-16AE-B4C2-86DE-1B5CB667299E}"/>
              </a:ext>
            </a:extLst>
          </p:cNvPr>
          <p:cNvPicPr>
            <a:picLocks noChangeAspect="1"/>
          </p:cNvPicPr>
          <p:nvPr/>
        </p:nvPicPr>
        <p:blipFill>
          <a:blip r:embed="rId4"/>
          <a:stretch>
            <a:fillRect/>
          </a:stretch>
        </p:blipFill>
        <p:spPr>
          <a:xfrm>
            <a:off x="2667103" y="6427527"/>
            <a:ext cx="923534" cy="305382"/>
          </a:xfrm>
          <a:prstGeom prst="rect">
            <a:avLst/>
          </a:prstGeom>
          <a:noFill/>
          <a:ln cap="flat">
            <a:noFill/>
          </a:ln>
        </p:spPr>
      </p:pic>
      <p:pic>
        <p:nvPicPr>
          <p:cNvPr id="8" name="Gráfico 7">
            <a:extLst>
              <a:ext uri="{FF2B5EF4-FFF2-40B4-BE49-F238E27FC236}">
                <a16:creationId xmlns:a16="http://schemas.microsoft.com/office/drawing/2014/main" id="{559BB1E5-6EEE-0D82-0B8D-3EEFE85B6D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53361" y="6417286"/>
            <a:ext cx="1500182" cy="315623"/>
          </a:xfrm>
          <a:prstGeom prst="rect">
            <a:avLst/>
          </a:prstGeom>
          <a:noFill/>
          <a:ln cap="flat">
            <a:noFill/>
          </a:ln>
        </p:spPr>
      </p:pic>
      <p:pic>
        <p:nvPicPr>
          <p:cNvPr id="10" name="Imagen 9" descr="Interfaz de usuario gráfica, Texto, Aplicación&#10;&#10;Descripción generada automáticamente">
            <a:extLst>
              <a:ext uri="{FF2B5EF4-FFF2-40B4-BE49-F238E27FC236}">
                <a16:creationId xmlns:a16="http://schemas.microsoft.com/office/drawing/2014/main" id="{C8C92D0F-E7B3-0A75-6A07-A6D4241A0882}"/>
              </a:ext>
            </a:extLst>
          </p:cNvPr>
          <p:cNvPicPr>
            <a:picLocks noChangeAspect="1"/>
          </p:cNvPicPr>
          <p:nvPr/>
        </p:nvPicPr>
        <p:blipFill>
          <a:blip r:embed="rId3"/>
          <a:stretch>
            <a:fillRect/>
          </a:stretch>
        </p:blipFill>
        <p:spPr>
          <a:xfrm>
            <a:off x="3940799" y="6474537"/>
            <a:ext cx="1262402" cy="305382"/>
          </a:xfrm>
          <a:prstGeom prst="rect">
            <a:avLst/>
          </a:prstGeom>
          <a:noFill/>
          <a:ln cap="flat">
            <a:noFill/>
          </a:ln>
        </p:spPr>
      </p:pic>
      <p:pic>
        <p:nvPicPr>
          <p:cNvPr id="11" name="Imagen 10" descr="Logotipo&#10;&#10;Descripción generada automáticamente">
            <a:extLst>
              <a:ext uri="{FF2B5EF4-FFF2-40B4-BE49-F238E27FC236}">
                <a16:creationId xmlns:a16="http://schemas.microsoft.com/office/drawing/2014/main" id="{51C26A33-4DFE-48E0-335E-F7A8A4F76ED1}"/>
              </a:ext>
            </a:extLst>
          </p:cNvPr>
          <p:cNvPicPr>
            <a:picLocks noChangeAspect="1"/>
          </p:cNvPicPr>
          <p:nvPr/>
        </p:nvPicPr>
        <p:blipFill>
          <a:blip r:embed="rId4"/>
          <a:stretch>
            <a:fillRect/>
          </a:stretch>
        </p:blipFill>
        <p:spPr>
          <a:xfrm>
            <a:off x="1651882" y="6474537"/>
            <a:ext cx="923534" cy="305382"/>
          </a:xfrm>
          <a:prstGeom prst="rect">
            <a:avLst/>
          </a:prstGeom>
          <a:noFill/>
          <a:ln cap="flat">
            <a:noFill/>
          </a:ln>
        </p:spPr>
      </p:pic>
      <p:pic>
        <p:nvPicPr>
          <p:cNvPr id="12" name="Gráfico 11">
            <a:extLst>
              <a:ext uri="{FF2B5EF4-FFF2-40B4-BE49-F238E27FC236}">
                <a16:creationId xmlns:a16="http://schemas.microsoft.com/office/drawing/2014/main" id="{D65E83B2-BB35-C099-352F-678B0C0EE1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91936" y="6464296"/>
            <a:ext cx="1500182" cy="315623"/>
          </a:xfrm>
          <a:prstGeom prst="rect">
            <a:avLst/>
          </a:prstGeom>
          <a:noFill/>
          <a:ln cap="flat">
            <a:noFill/>
          </a:ln>
        </p:spPr>
      </p:pic>
      <p:sp>
        <p:nvSpPr>
          <p:cNvPr id="34" name="Fission: between microscopic and macroscopic worlds">
            <a:extLst>
              <a:ext uri="{FF2B5EF4-FFF2-40B4-BE49-F238E27FC236}">
                <a16:creationId xmlns:a16="http://schemas.microsoft.com/office/drawing/2014/main" id="{BEEBAE0C-F438-14E9-E117-3CAAD068AD0B}"/>
              </a:ext>
            </a:extLst>
          </p:cNvPr>
          <p:cNvSpPr txBox="1"/>
          <p:nvPr/>
        </p:nvSpPr>
        <p:spPr>
          <a:xfrm>
            <a:off x="789034" y="119970"/>
            <a:ext cx="766716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Fission: between microscopic and macroscopic worlds</a:t>
            </a:r>
          </a:p>
        </p:txBody>
      </p:sp>
      <p:sp>
        <p:nvSpPr>
          <p:cNvPr id="35" name="From observables to fundamental properties">
            <a:extLst>
              <a:ext uri="{FF2B5EF4-FFF2-40B4-BE49-F238E27FC236}">
                <a16:creationId xmlns:a16="http://schemas.microsoft.com/office/drawing/2014/main" id="{C17166EB-BC5D-EF95-320A-4BF3C47AB982}"/>
              </a:ext>
            </a:extLst>
          </p:cNvPr>
          <p:cNvSpPr txBox="1"/>
          <p:nvPr/>
        </p:nvSpPr>
        <p:spPr>
          <a:xfrm>
            <a:off x="3520047" y="788239"/>
            <a:ext cx="1739259" cy="318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1400" b="1" noProof="0" dirty="0">
                <a:latin typeface="Roboto" panose="02000000000000000000" pitchFamily="2" charset="0"/>
                <a:ea typeface="Roboto" panose="02000000000000000000" pitchFamily="2" charset="0"/>
                <a:cs typeface="Roboto" panose="02000000000000000000" pitchFamily="2" charset="0"/>
              </a:rPr>
              <a:t>… and data analysis.</a:t>
            </a:r>
          </a:p>
        </p:txBody>
      </p:sp>
      <p:sp>
        <p:nvSpPr>
          <p:cNvPr id="36" name="Another example is the study of the survival of structure effects in high-energy fission, and the correlation between time and angle of emission in quasi-fission.…">
            <a:extLst>
              <a:ext uri="{FF2B5EF4-FFF2-40B4-BE49-F238E27FC236}">
                <a16:creationId xmlns:a16="http://schemas.microsoft.com/office/drawing/2014/main" id="{CEB675A2-D2CD-83C3-BB82-6538775D7829}"/>
              </a:ext>
            </a:extLst>
          </p:cNvPr>
          <p:cNvSpPr txBox="1"/>
          <p:nvPr/>
        </p:nvSpPr>
        <p:spPr>
          <a:xfrm>
            <a:off x="656416" y="1147983"/>
            <a:ext cx="7799782" cy="5057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defRPr sz="2000" b="0">
                <a:latin typeface="Helvetica Neue Thin"/>
                <a:ea typeface="Helvetica Neue Thin"/>
                <a:cs typeface="Helvetica Neue Thin"/>
                <a:sym typeface="Helvetica Neue Thin"/>
              </a:defRPr>
            </a:pPr>
            <a:r>
              <a:rPr lang="en-GB" sz="1400" noProof="0" dirty="0">
                <a:latin typeface="Roboto" panose="02000000000000000000" pitchFamily="2" charset="0"/>
                <a:ea typeface="Roboto" panose="02000000000000000000" pitchFamily="2" charset="0"/>
                <a:cs typeface="Roboto" panose="02000000000000000000" pitchFamily="2" charset="0"/>
              </a:rPr>
              <a:t>The bulk of the analysis is being carried out by our students:</a:t>
            </a:r>
          </a:p>
          <a:p>
            <a:pPr algn="l">
              <a:defRPr sz="2000" b="0">
                <a:latin typeface="Helvetica Neue Thin"/>
                <a:ea typeface="Helvetica Neue Thin"/>
                <a:cs typeface="Helvetica Neue Thin"/>
                <a:sym typeface="Helvetica Neue Thin"/>
              </a:defRPr>
            </a:pPr>
            <a:endParaRPr lang="en-GB" sz="1400" b="1"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Daniel Fernández Fernández</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High Energy Fission and the Onset of Quasi-fission</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a:t>
            </a:r>
            <a:r>
              <a:rPr lang="en-GB" sz="1400" noProof="0" dirty="0" err="1">
                <a:latin typeface="Roboto" panose="02000000000000000000" pitchFamily="2" charset="0"/>
                <a:ea typeface="Roboto" panose="02000000000000000000" pitchFamily="2" charset="0"/>
                <a:cs typeface="Roboto" panose="02000000000000000000" pitchFamily="2" charset="0"/>
              </a:rPr>
              <a:t>upervisors</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D. Ramos (GANIL)). PhD USC (2024).</a:t>
            </a:r>
          </a:p>
          <a:p>
            <a:pPr algn="l">
              <a:buSzPct val="145000"/>
              <a:defRPr sz="2000" b="0">
                <a:latin typeface="Helvetica Neue Thin"/>
                <a:ea typeface="Helvetica Neue Thin"/>
                <a:cs typeface="Helvetica Neue Thin"/>
                <a:sym typeface="Helvetica Neue Thin"/>
              </a:defRPr>
            </a:pPr>
            <a:endParaRPr lang="en-GB" sz="140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Antía Graña González</a:t>
            </a:r>
            <a:r>
              <a:rPr lang="en-GB" sz="1400" dirty="0">
                <a:latin typeface="Roboto" panose="02000000000000000000" pitchFamily="2" charset="0"/>
                <a:ea typeface="Roboto" panose="02000000000000000000" pitchFamily="2" charset="0"/>
                <a:cs typeface="Roboto" panose="02000000000000000000" pitchFamily="2" charset="0"/>
              </a:rPr>
              <a:t>: “Fission of 238U investigated using proton-induced knockout collisions in inverse kinematics”. </a:t>
            </a:r>
            <a:r>
              <a:rPr lang="en-GB" sz="1400" noProof="0" dirty="0">
                <a:latin typeface="Roboto" panose="02000000000000000000" pitchFamily="2" charset="0"/>
                <a:ea typeface="Roboto" panose="02000000000000000000" pitchFamily="2" charset="0"/>
                <a:cs typeface="Roboto" panose="02000000000000000000" pitchFamily="2" charset="0"/>
              </a:rPr>
              <a:t>(Supervisors: </a:t>
            </a:r>
            <a:r>
              <a:rPr lang="en-GB" sz="1400" u="sng" noProof="0" dirty="0">
                <a:latin typeface="Roboto" panose="02000000000000000000" pitchFamily="2" charset="0"/>
                <a:ea typeface="Roboto" panose="02000000000000000000" pitchFamily="2" charset="0"/>
                <a:cs typeface="Roboto" panose="02000000000000000000" pitchFamily="2" charset="0"/>
              </a:rPr>
              <a:t>J.L. Rodriguez</a:t>
            </a:r>
            <a:r>
              <a:rPr lang="en-GB" sz="1400" noProof="0" dirty="0">
                <a:latin typeface="Roboto" panose="02000000000000000000" pitchFamily="2" charset="0"/>
                <a:ea typeface="Roboto" panose="02000000000000000000" pitchFamily="2" charset="0"/>
                <a:cs typeface="Roboto" panose="02000000000000000000" pitchFamily="2" charset="0"/>
              </a:rPr>
              <a:t>, J. </a:t>
            </a:r>
            <a:r>
              <a:rPr lang="en-GB" sz="1400" noProof="0" dirty="0" err="1">
                <a:latin typeface="Roboto" panose="02000000000000000000" pitchFamily="2" charset="0"/>
                <a:ea typeface="Roboto" panose="02000000000000000000" pitchFamily="2" charset="0"/>
                <a:cs typeface="Roboto" panose="02000000000000000000" pitchFamily="2" charset="0"/>
              </a:rPr>
              <a:t>Benlliure</a:t>
            </a:r>
            <a:r>
              <a:rPr lang="en-GB" sz="1400" noProof="0" dirty="0">
                <a:latin typeface="Roboto" panose="02000000000000000000" pitchFamily="2" charset="0"/>
                <a:ea typeface="Roboto" panose="02000000000000000000" pitchFamily="2" charset="0"/>
                <a:cs typeface="Roboto" panose="02000000000000000000" pitchFamily="2" charset="0"/>
              </a:rPr>
              <a:t>). PhD USC (2024).</a:t>
            </a:r>
          </a:p>
          <a:p>
            <a:pPr algn="l">
              <a:buSzPct val="145000"/>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Gabriel García Jiménez</a:t>
            </a:r>
            <a:r>
              <a:rPr lang="en-GB" sz="1400" dirty="0">
                <a:latin typeface="Roboto" panose="02000000000000000000" pitchFamily="2" charset="0"/>
                <a:ea typeface="Roboto" panose="02000000000000000000" pitchFamily="2" charset="0"/>
                <a:cs typeface="Roboto" panose="02000000000000000000" pitchFamily="2" charset="0"/>
              </a:rPr>
              <a:t>: “Proton-induced fission and spallation reactions in inverse kinematics: insights from CALIFA Calorimeter reconstruction”.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a:t>
            </a:r>
            <a:r>
              <a:rPr lang="en-GB" sz="1400" noProof="0" dirty="0" err="1">
                <a:latin typeface="Roboto" panose="02000000000000000000" pitchFamily="2" charset="0"/>
                <a:ea typeface="Roboto" panose="02000000000000000000" pitchFamily="2" charset="0"/>
                <a:cs typeface="Roboto" panose="02000000000000000000" pitchFamily="2" charset="0"/>
              </a:rPr>
              <a:t>upervisors</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dirty="0">
                <a:latin typeface="Roboto" panose="02000000000000000000" pitchFamily="2" charset="0"/>
                <a:ea typeface="Roboto" panose="02000000000000000000" pitchFamily="2" charset="0"/>
                <a:cs typeface="Roboto" panose="02000000000000000000" pitchFamily="2" charset="0"/>
              </a:rPr>
              <a:t>H. Alvarez-Pol</a:t>
            </a:r>
            <a:r>
              <a:rPr lang="en-GB" sz="1400" noProof="0" dirty="0">
                <a:latin typeface="Roboto" panose="02000000000000000000" pitchFamily="2" charset="0"/>
                <a:ea typeface="Roboto" panose="02000000000000000000" pitchFamily="2" charset="0"/>
                <a:cs typeface="Roboto" panose="02000000000000000000" pitchFamily="2" charset="0"/>
              </a:rPr>
              <a:t>, D. Cortina). PhD USC (2024).</a:t>
            </a: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Filippo Angelini</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Spectroscopic study of nuclei in the region of 78Ni</a:t>
            </a:r>
            <a:r>
              <a:rPr lang="en-GB" sz="1400" noProof="0" dirty="0">
                <a:latin typeface="Roboto" panose="02000000000000000000" pitchFamily="2" charset="0"/>
                <a:ea typeface="Roboto" panose="02000000000000000000" pitchFamily="2" charset="0"/>
                <a:cs typeface="Roboto" panose="02000000000000000000" pitchFamily="2" charset="0"/>
              </a:rPr>
              <a:t>”. (Supervisors: J.J. Valiente (IFIC, Valencia), A. Gottardo (LNL-INFN, Padova),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PhD U. de Padova, Italia </a:t>
            </a:r>
            <a:r>
              <a:rPr lang="en-GB" sz="1400" b="0" noProof="0" dirty="0">
                <a:latin typeface="Roboto" panose="02000000000000000000" pitchFamily="2" charset="0"/>
                <a:ea typeface="Roboto" panose="02000000000000000000" pitchFamily="2" charset="0"/>
                <a:cs typeface="Roboto" panose="02000000000000000000" pitchFamily="2" charset="0"/>
              </a:rPr>
              <a:t>(2025</a:t>
            </a:r>
            <a:r>
              <a:rPr lang="en-GB" sz="1400" dirty="0">
                <a:latin typeface="Roboto" panose="02000000000000000000" pitchFamily="2" charset="0"/>
                <a:ea typeface="Roboto" panose="02000000000000000000" pitchFamily="2" charset="0"/>
                <a:cs typeface="Roboto" panose="02000000000000000000" pitchFamily="2" charset="0"/>
              </a:rPr>
              <a:t>).</a:t>
            </a:r>
            <a:br>
              <a:rPr lang="en-GB" sz="1400" noProof="0" dirty="0">
                <a:latin typeface="Roboto" panose="02000000000000000000" pitchFamily="2" charset="0"/>
                <a:ea typeface="Roboto" panose="02000000000000000000" pitchFamily="2" charset="0"/>
                <a:cs typeface="Roboto" panose="02000000000000000000" pitchFamily="2" charset="0"/>
              </a:rPr>
            </a:b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Beatriz </a:t>
            </a:r>
            <a:r>
              <a:rPr lang="en-GB" sz="1400" b="1" noProof="0" dirty="0" err="1">
                <a:latin typeface="Roboto" panose="02000000000000000000" pitchFamily="2" charset="0"/>
                <a:ea typeface="Roboto" panose="02000000000000000000" pitchFamily="2" charset="0"/>
                <a:cs typeface="Roboto" panose="02000000000000000000" pitchFamily="2" charset="0"/>
              </a:rPr>
              <a:t>Errandonea</a:t>
            </a:r>
            <a:r>
              <a:rPr lang="en-GB" sz="1400" b="1" noProof="0" dirty="0">
                <a:latin typeface="Roboto" panose="02000000000000000000" pitchFamily="2" charset="0"/>
                <a:ea typeface="Roboto" panose="02000000000000000000" pitchFamily="2" charset="0"/>
                <a:cs typeface="Roboto" panose="02000000000000000000" pitchFamily="2" charset="0"/>
              </a:rPr>
              <a:t> Felix</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Study of the evolution of nuclear structure and fission dynamics with low-energy reactions</a:t>
            </a:r>
            <a:r>
              <a:rPr lang="en-GB" sz="1400" noProof="0" dirty="0">
                <a:latin typeface="Roboto" panose="02000000000000000000" pitchFamily="2" charset="0"/>
                <a:ea typeface="Roboto" panose="02000000000000000000" pitchFamily="2" charset="0"/>
                <a:cs typeface="Roboto" panose="02000000000000000000" pitchFamily="2" charset="0"/>
              </a:rPr>
              <a:t>”. (Supervisors: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D. Ramos (GANIL)).  PhD USC (ongoing).</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noProof="0" dirty="0">
                <a:latin typeface="Roboto" panose="02000000000000000000" pitchFamily="2" charset="0"/>
                <a:ea typeface="Roboto" panose="02000000000000000000" pitchFamily="2" charset="0"/>
                <a:cs typeface="Roboto" panose="02000000000000000000" pitchFamily="2" charset="0"/>
              </a:rPr>
              <a:t>Nicolas Sánchez Vázquez</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i="1" noProof="0" dirty="0">
                <a:latin typeface="Roboto" panose="02000000000000000000" pitchFamily="2" charset="0"/>
                <a:ea typeface="Roboto" panose="02000000000000000000" pitchFamily="2" charset="0"/>
                <a:cs typeface="Roboto" panose="02000000000000000000" pitchFamily="2" charset="0"/>
              </a:rPr>
              <a:t>New fission modes in light systems around Z=60”.</a:t>
            </a:r>
            <a:r>
              <a:rPr lang="en-GB" sz="1400" noProof="0" dirty="0">
                <a:latin typeface="Roboto" panose="02000000000000000000" pitchFamily="2" charset="0"/>
                <a:ea typeface="Roboto" panose="02000000000000000000" pitchFamily="2" charset="0"/>
                <a:cs typeface="Roboto" panose="02000000000000000000" pitchFamily="2" charset="0"/>
              </a:rPr>
              <a:t> (supervisors: </a:t>
            </a:r>
            <a:r>
              <a:rPr lang="en-GB" sz="1400" u="sng" noProof="0" dirty="0">
                <a:latin typeface="Roboto" panose="02000000000000000000" pitchFamily="2" charset="0"/>
                <a:ea typeface="Roboto" panose="02000000000000000000" pitchFamily="2" charset="0"/>
                <a:cs typeface="Roboto" panose="02000000000000000000" pitchFamily="2" charset="0"/>
              </a:rPr>
              <a:t>M. Caamaño</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noProof="0" dirty="0">
                <a:latin typeface="Roboto" panose="02000000000000000000" pitchFamily="2" charset="0"/>
                <a:ea typeface="Roboto" panose="02000000000000000000" pitchFamily="2" charset="0"/>
                <a:cs typeface="Roboto" panose="02000000000000000000" pitchFamily="2" charset="0"/>
              </a:rPr>
              <a:t>H. </a:t>
            </a:r>
            <a:r>
              <a:rPr lang="en-GB" sz="1400" u="sng" dirty="0">
                <a:latin typeface="Roboto" panose="02000000000000000000" pitchFamily="2" charset="0"/>
                <a:ea typeface="Roboto" panose="02000000000000000000" pitchFamily="2" charset="0"/>
                <a:cs typeface="Roboto" panose="02000000000000000000" pitchFamily="2" charset="0"/>
              </a:rPr>
              <a:t>A</a:t>
            </a:r>
            <a:r>
              <a:rPr lang="en-GB" sz="1400" u="sng" noProof="0" dirty="0" err="1">
                <a:latin typeface="Roboto" panose="02000000000000000000" pitchFamily="2" charset="0"/>
                <a:ea typeface="Roboto" panose="02000000000000000000" pitchFamily="2" charset="0"/>
                <a:cs typeface="Roboto" panose="02000000000000000000" pitchFamily="2" charset="0"/>
              </a:rPr>
              <a:t>lvarez</a:t>
            </a:r>
            <a:r>
              <a:rPr lang="en-GB" sz="1400" u="sng" noProof="0" dirty="0">
                <a:latin typeface="Roboto" panose="02000000000000000000" pitchFamily="2" charset="0"/>
                <a:ea typeface="Roboto" panose="02000000000000000000" pitchFamily="2" charset="0"/>
                <a:cs typeface="Roboto" panose="02000000000000000000" pitchFamily="2" charset="0"/>
              </a:rPr>
              <a:t>-Pol</a:t>
            </a:r>
            <a:r>
              <a:rPr lang="en-GB" sz="1400" noProof="0" dirty="0">
                <a:latin typeface="Roboto" panose="02000000000000000000" pitchFamily="2" charset="0"/>
                <a:ea typeface="Roboto" panose="02000000000000000000" pitchFamily="2" charset="0"/>
                <a:cs typeface="Roboto" panose="02000000000000000000" pitchFamily="2" charset="0"/>
              </a:rPr>
              <a:t>). PhD USC (ongoing).</a:t>
            </a:r>
          </a:p>
          <a:p>
            <a:pPr marL="285750" indent="-285750" algn="l">
              <a:buFont typeface="Arial" panose="020B0604020202020204" pitchFamily="34" charset="0"/>
              <a:buChar char="•"/>
              <a:defRPr sz="2000" b="0">
                <a:latin typeface="Helvetica Neue Thin"/>
                <a:ea typeface="Helvetica Neue Thin"/>
                <a:cs typeface="Helvetica Neue Thin"/>
                <a:sym typeface="Helvetica Neue Thin"/>
              </a:defRPr>
            </a:pPr>
            <a:endParaRPr lang="en-GB" sz="1400" noProof="0" dirty="0">
              <a:latin typeface="Roboto" panose="02000000000000000000" pitchFamily="2" charset="0"/>
              <a:ea typeface="Roboto" panose="02000000000000000000" pitchFamily="2" charset="0"/>
              <a:cs typeface="Roboto" panose="02000000000000000000" pitchFamily="2" charset="0"/>
            </a:endParaRP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endParaRPr lang="en-GB" sz="1400" b="0" noProof="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33896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DEBD7-7CA4-CF8A-40A8-DEC495860395}"/>
            </a:ext>
          </a:extLst>
        </p:cNvPr>
        <p:cNvGrpSpPr/>
        <p:nvPr/>
      </p:nvGrpSpPr>
      <p:grpSpPr>
        <a:xfrm>
          <a:off x="0" y="0"/>
          <a:ext cx="0" cy="0"/>
          <a:chOff x="0" y="0"/>
          <a:chExt cx="0" cy="0"/>
        </a:xfrm>
      </p:grpSpPr>
      <p:pic>
        <p:nvPicPr>
          <p:cNvPr id="20" name="Imagen 4" descr="seg_1.png">
            <a:extLst>
              <a:ext uri="{FF2B5EF4-FFF2-40B4-BE49-F238E27FC236}">
                <a16:creationId xmlns:a16="http://schemas.microsoft.com/office/drawing/2014/main" id="{8A6E8D23-6D59-050A-820F-E4F3312EA0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9" y="252410"/>
            <a:ext cx="9051925" cy="6253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 name="Rectángulo 20">
            <a:extLst>
              <a:ext uri="{FF2B5EF4-FFF2-40B4-BE49-F238E27FC236}">
                <a16:creationId xmlns:a16="http://schemas.microsoft.com/office/drawing/2014/main" id="{F392668D-F8CF-C4F0-D704-8558B45A2019}"/>
              </a:ext>
            </a:extLst>
          </p:cNvPr>
          <p:cNvSpPr/>
          <p:nvPr/>
        </p:nvSpPr>
        <p:spPr>
          <a:xfrm>
            <a:off x="6138333" y="3508007"/>
            <a:ext cx="1608667" cy="26803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7" name="Imagen 6" descr="Interfaz de usuario gráfica, Texto, Aplicación&#10;&#10;Descripción generada automáticamente">
            <a:extLst>
              <a:ext uri="{FF2B5EF4-FFF2-40B4-BE49-F238E27FC236}">
                <a16:creationId xmlns:a16="http://schemas.microsoft.com/office/drawing/2014/main" id="{770F08A5-0095-14D4-5CCA-B595034B4073}"/>
              </a:ext>
            </a:extLst>
          </p:cNvPr>
          <p:cNvPicPr>
            <a:picLocks noChangeAspect="1"/>
          </p:cNvPicPr>
          <p:nvPr/>
        </p:nvPicPr>
        <p:blipFill>
          <a:blip r:embed="rId4"/>
          <a:stretch>
            <a:fillRect/>
          </a:stretch>
        </p:blipFill>
        <p:spPr>
          <a:xfrm>
            <a:off x="3940798" y="6432648"/>
            <a:ext cx="1262402" cy="305382"/>
          </a:xfrm>
          <a:prstGeom prst="rect">
            <a:avLst/>
          </a:prstGeom>
          <a:noFill/>
          <a:ln cap="flat">
            <a:noFill/>
          </a:ln>
        </p:spPr>
      </p:pic>
      <p:pic>
        <p:nvPicPr>
          <p:cNvPr id="8" name="Imagen 7" descr="Logotipo&#10;&#10;Descripción generada automáticamente">
            <a:extLst>
              <a:ext uri="{FF2B5EF4-FFF2-40B4-BE49-F238E27FC236}">
                <a16:creationId xmlns:a16="http://schemas.microsoft.com/office/drawing/2014/main" id="{B064E43E-1D89-0654-BD49-391B4F32183E}"/>
              </a:ext>
            </a:extLst>
          </p:cNvPr>
          <p:cNvPicPr>
            <a:picLocks noChangeAspect="1"/>
          </p:cNvPicPr>
          <p:nvPr/>
        </p:nvPicPr>
        <p:blipFill>
          <a:blip r:embed="rId5"/>
          <a:stretch>
            <a:fillRect/>
          </a:stretch>
        </p:blipFill>
        <p:spPr>
          <a:xfrm>
            <a:off x="2667103" y="6427527"/>
            <a:ext cx="923534" cy="305382"/>
          </a:xfrm>
          <a:prstGeom prst="rect">
            <a:avLst/>
          </a:prstGeom>
          <a:noFill/>
          <a:ln cap="flat">
            <a:noFill/>
          </a:ln>
        </p:spPr>
      </p:pic>
      <p:pic>
        <p:nvPicPr>
          <p:cNvPr id="9" name="Gráfico 8">
            <a:extLst>
              <a:ext uri="{FF2B5EF4-FFF2-40B4-BE49-F238E27FC236}">
                <a16:creationId xmlns:a16="http://schemas.microsoft.com/office/drawing/2014/main" id="{BD918B5E-36DC-26A5-EAF4-C45A32CDB6B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53361"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7B7D50E6-FCC6-5427-1ACB-82E52CE24705}"/>
              </a:ext>
            </a:extLst>
          </p:cNvPr>
          <p:cNvPicPr>
            <a:picLocks noChangeAspect="1"/>
          </p:cNvPicPr>
          <p:nvPr/>
        </p:nvPicPr>
        <p:blipFill>
          <a:blip r:embed="rId4"/>
          <a:stretch>
            <a:fillRect/>
          </a:stretch>
        </p:blipFill>
        <p:spPr>
          <a:xfrm>
            <a:off x="3940799"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5EF753B1-3467-8DE7-2877-ED77E4A3A52E}"/>
              </a:ext>
            </a:extLst>
          </p:cNvPr>
          <p:cNvPicPr>
            <a:picLocks noChangeAspect="1"/>
          </p:cNvPicPr>
          <p:nvPr/>
        </p:nvPicPr>
        <p:blipFill>
          <a:blip r:embed="rId5"/>
          <a:stretch>
            <a:fillRect/>
          </a:stretch>
        </p:blipFill>
        <p:spPr>
          <a:xfrm>
            <a:off x="1651882" y="6474537"/>
            <a:ext cx="923534" cy="305382"/>
          </a:xfrm>
          <a:prstGeom prst="rect">
            <a:avLst/>
          </a:prstGeom>
          <a:noFill/>
          <a:ln cap="flat">
            <a:noFill/>
          </a:ln>
        </p:spPr>
      </p:pic>
      <p:pic>
        <p:nvPicPr>
          <p:cNvPr id="15" name="Gráfico 14">
            <a:extLst>
              <a:ext uri="{FF2B5EF4-FFF2-40B4-BE49-F238E27FC236}">
                <a16:creationId xmlns:a16="http://schemas.microsoft.com/office/drawing/2014/main" id="{E35960E5-5E59-ABD9-CE42-4211B18BF0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91936"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A573050F-FFFA-9DA6-2B9F-8908115AE5A7}"/>
              </a:ext>
            </a:extLst>
          </p:cNvPr>
          <p:cNvSpPr txBox="1"/>
          <p:nvPr/>
        </p:nvSpPr>
        <p:spPr>
          <a:xfrm>
            <a:off x="1232077" y="137925"/>
            <a:ext cx="667650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s-ES" sz="2400" b="1" dirty="0" err="1">
                <a:latin typeface="Roboto" panose="02000000000000000000" pitchFamily="2" charset="0"/>
                <a:ea typeface="Roboto" panose="02000000000000000000" pitchFamily="2" charset="0"/>
                <a:cs typeface="Roboto" panose="02000000000000000000" pitchFamily="2" charset="0"/>
              </a:rPr>
              <a:t>Mapping</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FICA </a:t>
            </a:r>
            <a:r>
              <a:rPr lang="es-ES" sz="2400" b="1" dirty="0" err="1">
                <a:latin typeface="Roboto" panose="02000000000000000000" pitchFamily="2" charset="0"/>
                <a:ea typeface="Roboto" panose="02000000000000000000" pitchFamily="2" charset="0"/>
                <a:cs typeface="Roboto" panose="02000000000000000000" pitchFamily="2" charset="0"/>
              </a:rPr>
              <a:t>activities</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on</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nuclei</a:t>
            </a:r>
            <a:r>
              <a:rPr lang="es-ES" sz="2400" b="1" dirty="0">
                <a:latin typeface="Roboto" panose="02000000000000000000" pitchFamily="2" charset="0"/>
                <a:ea typeface="Roboto" panose="02000000000000000000" pitchFamily="2" charset="0"/>
                <a:cs typeface="Roboto" panose="02000000000000000000" pitchFamily="2" charset="0"/>
              </a:rPr>
              <a:t> chart</a:t>
            </a:r>
            <a:endParaRPr sz="2400" b="1" dirty="0">
              <a:latin typeface="Roboto" panose="02000000000000000000" pitchFamily="2" charset="0"/>
              <a:ea typeface="Roboto" panose="02000000000000000000" pitchFamily="2" charset="0"/>
              <a:cs typeface="Roboto" panose="02000000000000000000" pitchFamily="2" charset="0"/>
            </a:endParaRPr>
          </a:p>
        </p:txBody>
      </p:sp>
      <p:sp>
        <p:nvSpPr>
          <p:cNvPr id="17" name="TextBox 9">
            <a:extLst>
              <a:ext uri="{FF2B5EF4-FFF2-40B4-BE49-F238E27FC236}">
                <a16:creationId xmlns:a16="http://schemas.microsoft.com/office/drawing/2014/main" id="{A536FE6B-028B-33BA-6B91-7546F5938CBF}"/>
              </a:ext>
            </a:extLst>
          </p:cNvPr>
          <p:cNvSpPr txBox="1"/>
          <p:nvPr/>
        </p:nvSpPr>
        <p:spPr>
          <a:xfrm>
            <a:off x="2549942" y="5405546"/>
            <a:ext cx="5935297"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dirty="0">
                <a:latin typeface="Roboto" panose="02000000000000000000" pitchFamily="2" charset="0"/>
                <a:ea typeface="Roboto" panose="02000000000000000000" pitchFamily="2" charset="0"/>
                <a:cs typeface="Roboto" panose="02000000000000000000" pitchFamily="2" charset="0"/>
              </a:rPr>
              <a:t>Focus on the light exotic part of the chart</a:t>
            </a:r>
            <a:r>
              <a:rPr lang="en-GB" sz="1400" dirty="0">
                <a:latin typeface="Roboto" panose="02000000000000000000" pitchFamily="2" charset="0"/>
                <a:ea typeface="Roboto" panose="02000000000000000000" pitchFamily="2" charset="0"/>
                <a:cs typeface="Roboto" panose="02000000000000000000" pitchFamily="2" charset="0"/>
              </a:rPr>
              <a:t> where </a:t>
            </a:r>
            <a:r>
              <a:rPr lang="en-GB" sz="1400" b="0" dirty="0">
                <a:latin typeface="Roboto" panose="02000000000000000000" pitchFamily="2" charset="0"/>
                <a:ea typeface="Roboto" panose="02000000000000000000" pitchFamily="2" charset="0"/>
                <a:cs typeface="Roboto" panose="02000000000000000000" pitchFamily="2" charset="0"/>
              </a:rPr>
              <a:t>nuclear interactions can be tested against variations in nuclear Isospin.</a:t>
            </a:r>
          </a:p>
          <a:p>
            <a:pPr algn="l"/>
            <a:endParaRPr lang="en-GB" sz="1400" b="0" dirty="0">
              <a:latin typeface="Roboto" panose="02000000000000000000" pitchFamily="2" charset="0"/>
              <a:ea typeface="Roboto" panose="02000000000000000000" pitchFamily="2" charset="0"/>
              <a:cs typeface="Roboto" panose="02000000000000000000" pitchFamily="2" charset="0"/>
            </a:endParaRPr>
          </a:p>
          <a:p>
            <a:pPr algn="l"/>
            <a:r>
              <a:rPr lang="en-GB" sz="1400" b="0" dirty="0">
                <a:latin typeface="Roboto" panose="02000000000000000000" pitchFamily="2" charset="0"/>
                <a:ea typeface="Roboto" panose="02000000000000000000" pitchFamily="2" charset="0"/>
                <a:cs typeface="Roboto" panose="02000000000000000000" pitchFamily="2" charset="0"/>
              </a:rPr>
              <a:t>These systems are a stringent check of fundamental descriptions based on QCD and a benchmark for </a:t>
            </a:r>
            <a:r>
              <a:rPr lang="en-GB" sz="1400" b="1" dirty="0">
                <a:latin typeface="Roboto" panose="02000000000000000000" pitchFamily="2" charset="0"/>
                <a:ea typeface="Roboto" panose="02000000000000000000" pitchFamily="2" charset="0"/>
                <a:cs typeface="Roboto" panose="02000000000000000000" pitchFamily="2" charset="0"/>
              </a:rPr>
              <a:t>open quantum systems </a:t>
            </a:r>
            <a:r>
              <a:rPr lang="en-GB" sz="1400" b="0" dirty="0">
                <a:latin typeface="Roboto" panose="02000000000000000000" pitchFamily="2" charset="0"/>
                <a:ea typeface="Roboto" panose="02000000000000000000" pitchFamily="2" charset="0"/>
                <a:cs typeface="Roboto" panose="02000000000000000000" pitchFamily="2" charset="0"/>
              </a:rPr>
              <a:t>properties.</a:t>
            </a:r>
          </a:p>
        </p:txBody>
      </p:sp>
      <p:sp>
        <p:nvSpPr>
          <p:cNvPr id="22" name="Elipse 21">
            <a:extLst>
              <a:ext uri="{FF2B5EF4-FFF2-40B4-BE49-F238E27FC236}">
                <a16:creationId xmlns:a16="http://schemas.microsoft.com/office/drawing/2014/main" id="{45E0422A-FF0D-4B8C-7666-4005EE522514}"/>
              </a:ext>
            </a:extLst>
          </p:cNvPr>
          <p:cNvSpPr/>
          <p:nvPr/>
        </p:nvSpPr>
        <p:spPr>
          <a:xfrm>
            <a:off x="419826" y="5484315"/>
            <a:ext cx="1673190" cy="892628"/>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3" name="TextBox 9">
            <a:extLst>
              <a:ext uri="{FF2B5EF4-FFF2-40B4-BE49-F238E27FC236}">
                <a16:creationId xmlns:a16="http://schemas.microsoft.com/office/drawing/2014/main" id="{E3FF70C5-B2A2-BF8D-9BD5-C3635E6D6FED}"/>
              </a:ext>
            </a:extLst>
          </p:cNvPr>
          <p:cNvSpPr txBox="1"/>
          <p:nvPr/>
        </p:nvSpPr>
        <p:spPr>
          <a:xfrm>
            <a:off x="988514" y="825467"/>
            <a:ext cx="5518374"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noProof="0" dirty="0">
                <a:latin typeface="Roboto" panose="02000000000000000000" pitchFamily="2" charset="0"/>
                <a:ea typeface="Roboto" panose="02000000000000000000" pitchFamily="2" charset="0"/>
                <a:cs typeface="Roboto" panose="02000000000000000000" pitchFamily="2" charset="0"/>
              </a:rPr>
              <a:t>Experiments on a wide set of </a:t>
            </a:r>
            <a:r>
              <a:rPr lang="en-GB" sz="1400" b="1" noProof="0" dirty="0" err="1">
                <a:latin typeface="Roboto" panose="02000000000000000000" pitchFamily="2" charset="0"/>
                <a:ea typeface="Roboto" panose="02000000000000000000" pitchFamily="2" charset="0"/>
                <a:cs typeface="Roboto" panose="02000000000000000000" pitchFamily="2" charset="0"/>
              </a:rPr>
              <a:t>fissioning</a:t>
            </a:r>
            <a:r>
              <a:rPr lang="en-GB" sz="1400" b="1" noProof="0" dirty="0">
                <a:latin typeface="Roboto" panose="02000000000000000000" pitchFamily="2" charset="0"/>
                <a:ea typeface="Roboto" panose="02000000000000000000" pitchFamily="2" charset="0"/>
                <a:cs typeface="Roboto" panose="02000000000000000000" pitchFamily="2" charset="0"/>
              </a:rPr>
              <a:t> systems </a:t>
            </a:r>
            <a:r>
              <a:rPr lang="en-GB" sz="1400" noProof="0" dirty="0">
                <a:latin typeface="Roboto" panose="02000000000000000000" pitchFamily="2" charset="0"/>
                <a:ea typeface="Roboto" panose="02000000000000000000" pitchFamily="2" charset="0"/>
                <a:cs typeface="Roboto" panose="02000000000000000000" pitchFamily="2" charset="0"/>
              </a:rPr>
              <a:t>allow us to investigate </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fundamental properties</a:t>
            </a:r>
            <a:r>
              <a:rPr lang="en-GB" sz="1400" noProof="0" dirty="0">
                <a:latin typeface="Roboto" panose="02000000000000000000" pitchFamily="2" charset="0"/>
                <a:ea typeface="Roboto" panose="02000000000000000000" pitchFamily="2" charset="0"/>
                <a:cs typeface="Roboto" panose="02000000000000000000" pitchFamily="2" charset="0"/>
              </a:rPr>
              <a:t> of the fission process.</a:t>
            </a:r>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r>
              <a:rPr lang="en-GB" sz="1400" b="1" noProof="0" dirty="0">
                <a:latin typeface="Roboto" panose="02000000000000000000" pitchFamily="2" charset="0"/>
                <a:ea typeface="Roboto" panose="02000000000000000000" pitchFamily="2" charset="0"/>
                <a:cs typeface="Roboto" panose="02000000000000000000" pitchFamily="2" charset="0"/>
                <a:sym typeface="Helvetica Neue"/>
              </a:rPr>
              <a:t>Fission</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 induced by transfer, proton knock-out or neutron induced reactions at different energies complements our research.</a:t>
            </a:r>
          </a:p>
        </p:txBody>
      </p:sp>
      <p:sp>
        <p:nvSpPr>
          <p:cNvPr id="24" name="Elipse 23">
            <a:extLst>
              <a:ext uri="{FF2B5EF4-FFF2-40B4-BE49-F238E27FC236}">
                <a16:creationId xmlns:a16="http://schemas.microsoft.com/office/drawing/2014/main" id="{1DC8299E-913D-8C7D-675A-1FDA150951AD}"/>
              </a:ext>
            </a:extLst>
          </p:cNvPr>
          <p:cNvSpPr/>
          <p:nvPr/>
        </p:nvSpPr>
        <p:spPr>
          <a:xfrm>
            <a:off x="6211823" y="1335901"/>
            <a:ext cx="1673190" cy="773602"/>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5" name="Elipse 24">
            <a:extLst>
              <a:ext uri="{FF2B5EF4-FFF2-40B4-BE49-F238E27FC236}">
                <a16:creationId xmlns:a16="http://schemas.microsoft.com/office/drawing/2014/main" id="{74C09669-5332-157D-6724-2E23DAB5D7E1}"/>
              </a:ext>
            </a:extLst>
          </p:cNvPr>
          <p:cNvSpPr/>
          <p:nvPr/>
        </p:nvSpPr>
        <p:spPr>
          <a:xfrm>
            <a:off x="4902222" y="1967463"/>
            <a:ext cx="1673190" cy="807485"/>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6" name="Elipse 25">
            <a:extLst>
              <a:ext uri="{FF2B5EF4-FFF2-40B4-BE49-F238E27FC236}">
                <a16:creationId xmlns:a16="http://schemas.microsoft.com/office/drawing/2014/main" id="{FF7D4727-78D1-A328-4970-D62AAFCFB441}"/>
              </a:ext>
            </a:extLst>
          </p:cNvPr>
          <p:cNvSpPr/>
          <p:nvPr/>
        </p:nvSpPr>
        <p:spPr>
          <a:xfrm>
            <a:off x="3813920" y="2816837"/>
            <a:ext cx="1428857" cy="736253"/>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Tree>
    <p:extLst>
      <p:ext uri="{BB962C8B-B14F-4D97-AF65-F5344CB8AC3E}">
        <p14:creationId xmlns:p14="http://schemas.microsoft.com/office/powerpoint/2010/main" val="2895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CC4B44-4308-EE93-27DB-92602C77904E}"/>
            </a:ext>
          </a:extLst>
        </p:cNvPr>
        <p:cNvGrpSpPr/>
        <p:nvPr/>
      </p:nvGrpSpPr>
      <p:grpSpPr>
        <a:xfrm>
          <a:off x="0" y="0"/>
          <a:ext cx="0" cy="0"/>
          <a:chOff x="0" y="0"/>
          <a:chExt cx="0" cy="0"/>
        </a:xfrm>
      </p:grpSpPr>
      <p:pic>
        <p:nvPicPr>
          <p:cNvPr id="20" name="Imagen 4" descr="seg_1.png">
            <a:extLst>
              <a:ext uri="{FF2B5EF4-FFF2-40B4-BE49-F238E27FC236}">
                <a16:creationId xmlns:a16="http://schemas.microsoft.com/office/drawing/2014/main" id="{1CB1AEBD-DB84-46C2-4E18-7696357BB3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9" y="252410"/>
            <a:ext cx="9051925" cy="6253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 name="Rectángulo 20">
            <a:extLst>
              <a:ext uri="{FF2B5EF4-FFF2-40B4-BE49-F238E27FC236}">
                <a16:creationId xmlns:a16="http://schemas.microsoft.com/office/drawing/2014/main" id="{E4E5B41D-B4CE-7F42-1492-0D3E128C3DA4}"/>
              </a:ext>
            </a:extLst>
          </p:cNvPr>
          <p:cNvSpPr/>
          <p:nvPr/>
        </p:nvSpPr>
        <p:spPr>
          <a:xfrm>
            <a:off x="6138333" y="3508007"/>
            <a:ext cx="1608667" cy="26803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7" name="Imagen 6" descr="Interfaz de usuario gráfica, Texto, Aplicación&#10;&#10;Descripción generada automáticamente">
            <a:extLst>
              <a:ext uri="{FF2B5EF4-FFF2-40B4-BE49-F238E27FC236}">
                <a16:creationId xmlns:a16="http://schemas.microsoft.com/office/drawing/2014/main" id="{635B72C6-7F7B-3D9E-89EE-EF20511559FE}"/>
              </a:ext>
            </a:extLst>
          </p:cNvPr>
          <p:cNvPicPr>
            <a:picLocks noChangeAspect="1"/>
          </p:cNvPicPr>
          <p:nvPr/>
        </p:nvPicPr>
        <p:blipFill>
          <a:blip r:embed="rId4"/>
          <a:stretch>
            <a:fillRect/>
          </a:stretch>
        </p:blipFill>
        <p:spPr>
          <a:xfrm>
            <a:off x="3940798" y="6432648"/>
            <a:ext cx="1262402" cy="305382"/>
          </a:xfrm>
          <a:prstGeom prst="rect">
            <a:avLst/>
          </a:prstGeom>
          <a:noFill/>
          <a:ln cap="flat">
            <a:noFill/>
          </a:ln>
        </p:spPr>
      </p:pic>
      <p:pic>
        <p:nvPicPr>
          <p:cNvPr id="8" name="Imagen 7" descr="Logotipo&#10;&#10;Descripción generada automáticamente">
            <a:extLst>
              <a:ext uri="{FF2B5EF4-FFF2-40B4-BE49-F238E27FC236}">
                <a16:creationId xmlns:a16="http://schemas.microsoft.com/office/drawing/2014/main" id="{6A079A12-19EA-59F4-BF5B-EA05A33B88D8}"/>
              </a:ext>
            </a:extLst>
          </p:cNvPr>
          <p:cNvPicPr>
            <a:picLocks noChangeAspect="1"/>
          </p:cNvPicPr>
          <p:nvPr/>
        </p:nvPicPr>
        <p:blipFill>
          <a:blip r:embed="rId5"/>
          <a:stretch>
            <a:fillRect/>
          </a:stretch>
        </p:blipFill>
        <p:spPr>
          <a:xfrm>
            <a:off x="2667103" y="6427527"/>
            <a:ext cx="923534" cy="305382"/>
          </a:xfrm>
          <a:prstGeom prst="rect">
            <a:avLst/>
          </a:prstGeom>
          <a:noFill/>
          <a:ln cap="flat">
            <a:noFill/>
          </a:ln>
        </p:spPr>
      </p:pic>
      <p:pic>
        <p:nvPicPr>
          <p:cNvPr id="9" name="Gráfico 8">
            <a:extLst>
              <a:ext uri="{FF2B5EF4-FFF2-40B4-BE49-F238E27FC236}">
                <a16:creationId xmlns:a16="http://schemas.microsoft.com/office/drawing/2014/main" id="{01868F94-FEC6-890E-BBDE-F193B4D6972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53361"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560E2E9D-7701-3D1D-FC9F-89B3773EDCAA}"/>
              </a:ext>
            </a:extLst>
          </p:cNvPr>
          <p:cNvPicPr>
            <a:picLocks noChangeAspect="1"/>
          </p:cNvPicPr>
          <p:nvPr/>
        </p:nvPicPr>
        <p:blipFill>
          <a:blip r:embed="rId4"/>
          <a:stretch>
            <a:fillRect/>
          </a:stretch>
        </p:blipFill>
        <p:spPr>
          <a:xfrm>
            <a:off x="3940799"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9038F94E-3CED-FFE7-3724-3926C4809491}"/>
              </a:ext>
            </a:extLst>
          </p:cNvPr>
          <p:cNvPicPr>
            <a:picLocks noChangeAspect="1"/>
          </p:cNvPicPr>
          <p:nvPr/>
        </p:nvPicPr>
        <p:blipFill>
          <a:blip r:embed="rId5"/>
          <a:stretch>
            <a:fillRect/>
          </a:stretch>
        </p:blipFill>
        <p:spPr>
          <a:xfrm>
            <a:off x="1651882" y="6474537"/>
            <a:ext cx="923534" cy="305382"/>
          </a:xfrm>
          <a:prstGeom prst="rect">
            <a:avLst/>
          </a:prstGeom>
          <a:noFill/>
          <a:ln cap="flat">
            <a:noFill/>
          </a:ln>
        </p:spPr>
      </p:pic>
      <p:pic>
        <p:nvPicPr>
          <p:cNvPr id="15" name="Gráfico 14">
            <a:extLst>
              <a:ext uri="{FF2B5EF4-FFF2-40B4-BE49-F238E27FC236}">
                <a16:creationId xmlns:a16="http://schemas.microsoft.com/office/drawing/2014/main" id="{215AA516-455F-9EC5-4D42-0FA10FEAE3E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91936"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39231E51-8654-DD4A-729F-F00571AD653C}"/>
              </a:ext>
            </a:extLst>
          </p:cNvPr>
          <p:cNvSpPr txBox="1"/>
          <p:nvPr/>
        </p:nvSpPr>
        <p:spPr>
          <a:xfrm>
            <a:off x="1232077" y="137925"/>
            <a:ext cx="6676508"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s-ES" sz="2400" b="1" dirty="0" err="1">
                <a:latin typeface="Roboto" panose="02000000000000000000" pitchFamily="2" charset="0"/>
                <a:ea typeface="Roboto" panose="02000000000000000000" pitchFamily="2" charset="0"/>
                <a:cs typeface="Roboto" panose="02000000000000000000" pitchFamily="2" charset="0"/>
              </a:rPr>
              <a:t>Mapping</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FICA </a:t>
            </a:r>
            <a:r>
              <a:rPr lang="es-ES" sz="2400" b="1" dirty="0" err="1">
                <a:latin typeface="Roboto" panose="02000000000000000000" pitchFamily="2" charset="0"/>
                <a:ea typeface="Roboto" panose="02000000000000000000" pitchFamily="2" charset="0"/>
                <a:cs typeface="Roboto" panose="02000000000000000000" pitchFamily="2" charset="0"/>
              </a:rPr>
              <a:t>activities</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on</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the</a:t>
            </a:r>
            <a:r>
              <a:rPr lang="es-ES" sz="2400" b="1" dirty="0">
                <a:latin typeface="Roboto" panose="02000000000000000000" pitchFamily="2" charset="0"/>
                <a:ea typeface="Roboto" panose="02000000000000000000" pitchFamily="2" charset="0"/>
                <a:cs typeface="Roboto" panose="02000000000000000000" pitchFamily="2" charset="0"/>
              </a:rPr>
              <a:t> </a:t>
            </a:r>
            <a:r>
              <a:rPr lang="es-ES" sz="2400" b="1" dirty="0" err="1">
                <a:latin typeface="Roboto" panose="02000000000000000000" pitchFamily="2" charset="0"/>
                <a:ea typeface="Roboto" panose="02000000000000000000" pitchFamily="2" charset="0"/>
                <a:cs typeface="Roboto" panose="02000000000000000000" pitchFamily="2" charset="0"/>
              </a:rPr>
              <a:t>nuclei</a:t>
            </a:r>
            <a:r>
              <a:rPr lang="es-ES" sz="2400" b="1" dirty="0">
                <a:latin typeface="Roboto" panose="02000000000000000000" pitchFamily="2" charset="0"/>
                <a:ea typeface="Roboto" panose="02000000000000000000" pitchFamily="2" charset="0"/>
                <a:cs typeface="Roboto" panose="02000000000000000000" pitchFamily="2" charset="0"/>
              </a:rPr>
              <a:t> chart</a:t>
            </a:r>
            <a:endParaRPr sz="2400" b="1" dirty="0">
              <a:latin typeface="Roboto" panose="02000000000000000000" pitchFamily="2" charset="0"/>
              <a:ea typeface="Roboto" panose="02000000000000000000" pitchFamily="2" charset="0"/>
              <a:cs typeface="Roboto" panose="02000000000000000000" pitchFamily="2" charset="0"/>
            </a:endParaRPr>
          </a:p>
        </p:txBody>
      </p:sp>
      <p:sp>
        <p:nvSpPr>
          <p:cNvPr id="22" name="Elipse 21">
            <a:extLst>
              <a:ext uri="{FF2B5EF4-FFF2-40B4-BE49-F238E27FC236}">
                <a16:creationId xmlns:a16="http://schemas.microsoft.com/office/drawing/2014/main" id="{5C9BEECF-7549-2484-3EC3-BAD2B69D08B9}"/>
              </a:ext>
            </a:extLst>
          </p:cNvPr>
          <p:cNvSpPr/>
          <p:nvPr/>
        </p:nvSpPr>
        <p:spPr>
          <a:xfrm>
            <a:off x="419826" y="5484315"/>
            <a:ext cx="1673190" cy="892628"/>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3" name="TextBox 9">
            <a:extLst>
              <a:ext uri="{FF2B5EF4-FFF2-40B4-BE49-F238E27FC236}">
                <a16:creationId xmlns:a16="http://schemas.microsoft.com/office/drawing/2014/main" id="{73C626EC-1E36-BCA4-E045-325CCF5119E1}"/>
              </a:ext>
            </a:extLst>
          </p:cNvPr>
          <p:cNvSpPr txBox="1"/>
          <p:nvPr/>
        </p:nvSpPr>
        <p:spPr>
          <a:xfrm>
            <a:off x="988514" y="825467"/>
            <a:ext cx="5518374"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noProof="0" dirty="0">
                <a:latin typeface="Roboto" panose="02000000000000000000" pitchFamily="2" charset="0"/>
                <a:ea typeface="Roboto" panose="02000000000000000000" pitchFamily="2" charset="0"/>
                <a:cs typeface="Roboto" panose="02000000000000000000" pitchFamily="2" charset="0"/>
              </a:rPr>
              <a:t>Experiments on a wide set of </a:t>
            </a:r>
            <a:r>
              <a:rPr lang="en-GB" sz="1400" b="1" noProof="0" dirty="0" err="1">
                <a:latin typeface="Roboto" panose="02000000000000000000" pitchFamily="2" charset="0"/>
                <a:ea typeface="Roboto" panose="02000000000000000000" pitchFamily="2" charset="0"/>
                <a:cs typeface="Roboto" panose="02000000000000000000" pitchFamily="2" charset="0"/>
              </a:rPr>
              <a:t>fissioning</a:t>
            </a:r>
            <a:r>
              <a:rPr lang="en-GB" sz="1400" b="1" noProof="0" dirty="0">
                <a:latin typeface="Roboto" panose="02000000000000000000" pitchFamily="2" charset="0"/>
                <a:ea typeface="Roboto" panose="02000000000000000000" pitchFamily="2" charset="0"/>
                <a:cs typeface="Roboto" panose="02000000000000000000" pitchFamily="2" charset="0"/>
              </a:rPr>
              <a:t> systems </a:t>
            </a:r>
            <a:r>
              <a:rPr lang="en-GB" sz="1400" noProof="0" dirty="0">
                <a:latin typeface="Roboto" panose="02000000000000000000" pitchFamily="2" charset="0"/>
                <a:ea typeface="Roboto" panose="02000000000000000000" pitchFamily="2" charset="0"/>
                <a:cs typeface="Roboto" panose="02000000000000000000" pitchFamily="2" charset="0"/>
              </a:rPr>
              <a:t>allow us to investigate </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fundamental properties</a:t>
            </a:r>
            <a:r>
              <a:rPr lang="en-GB" sz="1400" noProof="0" dirty="0">
                <a:latin typeface="Roboto" panose="02000000000000000000" pitchFamily="2" charset="0"/>
                <a:ea typeface="Roboto" panose="02000000000000000000" pitchFamily="2" charset="0"/>
                <a:cs typeface="Roboto" panose="02000000000000000000" pitchFamily="2" charset="0"/>
              </a:rPr>
              <a:t> of the fission process.</a:t>
            </a:r>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r>
              <a:rPr lang="en-GB" sz="1400" b="1" noProof="0" dirty="0">
                <a:latin typeface="Roboto" panose="02000000000000000000" pitchFamily="2" charset="0"/>
                <a:ea typeface="Roboto" panose="02000000000000000000" pitchFamily="2" charset="0"/>
                <a:cs typeface="Roboto" panose="02000000000000000000" pitchFamily="2" charset="0"/>
                <a:sym typeface="Helvetica Neue"/>
              </a:rPr>
              <a:t>Fission</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 induced by transfer, proton knock-out or neutron induced reactions at different energies complements our research.</a:t>
            </a:r>
          </a:p>
        </p:txBody>
      </p:sp>
      <p:sp>
        <p:nvSpPr>
          <p:cNvPr id="24" name="Elipse 23">
            <a:extLst>
              <a:ext uri="{FF2B5EF4-FFF2-40B4-BE49-F238E27FC236}">
                <a16:creationId xmlns:a16="http://schemas.microsoft.com/office/drawing/2014/main" id="{26C21D76-55C2-EABF-E0A5-5D5777FA8F94}"/>
              </a:ext>
            </a:extLst>
          </p:cNvPr>
          <p:cNvSpPr/>
          <p:nvPr/>
        </p:nvSpPr>
        <p:spPr>
          <a:xfrm>
            <a:off x="6211823" y="1335901"/>
            <a:ext cx="1673190" cy="773602"/>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5" name="Elipse 24">
            <a:extLst>
              <a:ext uri="{FF2B5EF4-FFF2-40B4-BE49-F238E27FC236}">
                <a16:creationId xmlns:a16="http://schemas.microsoft.com/office/drawing/2014/main" id="{711904EA-ADAC-D9A4-7ED8-6806CEB7FDFE}"/>
              </a:ext>
            </a:extLst>
          </p:cNvPr>
          <p:cNvSpPr/>
          <p:nvPr/>
        </p:nvSpPr>
        <p:spPr>
          <a:xfrm>
            <a:off x="4902222" y="1967463"/>
            <a:ext cx="1673190" cy="807485"/>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26" name="Elipse 25">
            <a:extLst>
              <a:ext uri="{FF2B5EF4-FFF2-40B4-BE49-F238E27FC236}">
                <a16:creationId xmlns:a16="http://schemas.microsoft.com/office/drawing/2014/main" id="{5213242D-6779-1541-7F0D-25FD1CDF6968}"/>
              </a:ext>
            </a:extLst>
          </p:cNvPr>
          <p:cNvSpPr/>
          <p:nvPr/>
        </p:nvSpPr>
        <p:spPr>
          <a:xfrm>
            <a:off x="3813920" y="2816837"/>
            <a:ext cx="1428857" cy="736253"/>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pic>
        <p:nvPicPr>
          <p:cNvPr id="3" name="Imagen 2" descr="Imagen que contiene Diagrama&#10;&#10;El contenido generado por IA puede ser incorrecto.">
            <a:extLst>
              <a:ext uri="{FF2B5EF4-FFF2-40B4-BE49-F238E27FC236}">
                <a16:creationId xmlns:a16="http://schemas.microsoft.com/office/drawing/2014/main" id="{5D9E12F2-8963-12E9-D7A8-C75783C38EC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8183" y="654578"/>
            <a:ext cx="7772400" cy="3310317"/>
          </a:xfrm>
          <a:prstGeom prst="rect">
            <a:avLst/>
          </a:prstGeom>
        </p:spPr>
      </p:pic>
      <p:sp>
        <p:nvSpPr>
          <p:cNvPr id="4" name="Rectángulo 3">
            <a:extLst>
              <a:ext uri="{FF2B5EF4-FFF2-40B4-BE49-F238E27FC236}">
                <a16:creationId xmlns:a16="http://schemas.microsoft.com/office/drawing/2014/main" id="{5CCD00EE-7E0C-3B06-1F33-B416D920DF9F}"/>
              </a:ext>
            </a:extLst>
          </p:cNvPr>
          <p:cNvSpPr/>
          <p:nvPr/>
        </p:nvSpPr>
        <p:spPr>
          <a:xfrm>
            <a:off x="198183" y="603573"/>
            <a:ext cx="7754273" cy="3361322"/>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gl-ES"/>
          </a:p>
        </p:txBody>
      </p:sp>
      <p:sp>
        <p:nvSpPr>
          <p:cNvPr id="5" name="CuadroTexto 4">
            <a:extLst>
              <a:ext uri="{FF2B5EF4-FFF2-40B4-BE49-F238E27FC236}">
                <a16:creationId xmlns:a16="http://schemas.microsoft.com/office/drawing/2014/main" id="{92FAB985-0FA3-754B-2F9E-B337D14E04B1}"/>
              </a:ext>
            </a:extLst>
          </p:cNvPr>
          <p:cNvSpPr txBox="1"/>
          <p:nvPr/>
        </p:nvSpPr>
        <p:spPr>
          <a:xfrm>
            <a:off x="554376" y="653791"/>
            <a:ext cx="4572000" cy="369332"/>
          </a:xfrm>
          <a:prstGeom prst="rect">
            <a:avLst/>
          </a:prstGeom>
          <a:noFill/>
        </p:spPr>
        <p:txBody>
          <a:bodyPr wrap="square">
            <a:spAutoFit/>
          </a:bodyPr>
          <a:lstStyle/>
          <a:p>
            <a:r>
              <a:rPr lang="en-GB" b="1" dirty="0">
                <a:latin typeface="Roboto" panose="02000000000000000000" pitchFamily="2" charset="0"/>
                <a:ea typeface="Roboto" panose="02000000000000000000" pitchFamily="2" charset="0"/>
                <a:cs typeface="Roboto" panose="02000000000000000000" pitchFamily="2" charset="0"/>
              </a:rPr>
              <a:t>R3B – GSI/FAIR</a:t>
            </a:r>
            <a:endParaRPr lang="gl-ES" dirty="0"/>
          </a:p>
        </p:txBody>
      </p:sp>
      <p:sp>
        <p:nvSpPr>
          <p:cNvPr id="10" name="CuadroTexto 9">
            <a:extLst>
              <a:ext uri="{FF2B5EF4-FFF2-40B4-BE49-F238E27FC236}">
                <a16:creationId xmlns:a16="http://schemas.microsoft.com/office/drawing/2014/main" id="{985822F0-0733-D6F3-056A-ADB1AA4077E1}"/>
              </a:ext>
            </a:extLst>
          </p:cNvPr>
          <p:cNvSpPr txBox="1"/>
          <p:nvPr/>
        </p:nvSpPr>
        <p:spPr>
          <a:xfrm>
            <a:off x="3590636" y="4396202"/>
            <a:ext cx="5030850" cy="2031325"/>
          </a:xfrm>
          <a:prstGeom prst="rect">
            <a:avLst/>
          </a:prstGeom>
          <a:noFill/>
        </p:spPr>
        <p:txBody>
          <a:bodyPr wrap="square">
            <a:spAutoFit/>
          </a:bodyPr>
          <a:lstStyle/>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Martina Feijoo </a:t>
            </a:r>
            <a:r>
              <a:rPr lang="en-GB" sz="1400" b="1" dirty="0" err="1">
                <a:latin typeface="Roboto" panose="02000000000000000000" pitchFamily="2" charset="0"/>
                <a:ea typeface="Roboto" panose="02000000000000000000" pitchFamily="2" charset="0"/>
                <a:cs typeface="Roboto" panose="02000000000000000000" pitchFamily="2" charset="0"/>
              </a:rPr>
              <a:t>Fontán</a:t>
            </a:r>
            <a:r>
              <a:rPr lang="en-GB" sz="1400" dirty="0">
                <a:latin typeface="Roboto" panose="02000000000000000000" pitchFamily="2" charset="0"/>
                <a:ea typeface="Roboto" panose="02000000000000000000" pitchFamily="2" charset="0"/>
                <a:cs typeface="Roboto" panose="02000000000000000000" pitchFamily="2" charset="0"/>
              </a:rPr>
              <a:t>: “Populating bound and unbound states of 18C via quasi-free (p,2p) reactions”.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a:t>
            </a:r>
            <a:r>
              <a:rPr lang="en-GB" sz="1400" noProof="0" dirty="0" err="1">
                <a:latin typeface="Roboto" panose="02000000000000000000" pitchFamily="2" charset="0"/>
                <a:ea typeface="Roboto" panose="02000000000000000000" pitchFamily="2" charset="0"/>
                <a:cs typeface="Roboto" panose="02000000000000000000" pitchFamily="2" charset="0"/>
              </a:rPr>
              <a:t>upervisor</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noProof="0" dirty="0">
                <a:latin typeface="Roboto" panose="02000000000000000000" pitchFamily="2" charset="0"/>
                <a:ea typeface="Roboto" panose="02000000000000000000" pitchFamily="2" charset="0"/>
                <a:cs typeface="Roboto" panose="02000000000000000000" pitchFamily="2" charset="0"/>
              </a:rPr>
              <a:t>JL Rodriguez Sanchez</a:t>
            </a:r>
            <a:r>
              <a:rPr lang="en-GB" sz="1400" noProof="0" dirty="0">
                <a:latin typeface="Roboto" panose="02000000000000000000" pitchFamily="2" charset="0"/>
                <a:ea typeface="Roboto" panose="02000000000000000000" pitchFamily="2" charset="0"/>
                <a:cs typeface="Roboto" panose="02000000000000000000" pitchFamily="2" charset="0"/>
              </a:rPr>
              <a:t>) PhD USC (</a:t>
            </a:r>
            <a:r>
              <a:rPr lang="en-GB" sz="1400" dirty="0">
                <a:latin typeface="Roboto" panose="02000000000000000000" pitchFamily="2" charset="0"/>
                <a:ea typeface="Roboto" panose="02000000000000000000" pitchFamily="2" charset="0"/>
                <a:cs typeface="Roboto" panose="02000000000000000000" pitchFamily="2" charset="0"/>
              </a:rPr>
              <a:t>ongoing</a:t>
            </a:r>
            <a:r>
              <a:rPr lang="en-GB" sz="1400" noProof="0" dirty="0">
                <a:latin typeface="Roboto" panose="02000000000000000000" pitchFamily="2" charset="0"/>
                <a:ea typeface="Roboto" panose="02000000000000000000" pitchFamily="2" charset="0"/>
                <a:cs typeface="Roboto" panose="02000000000000000000" pitchFamily="2" charset="0"/>
              </a:rPr>
              <a:t>).</a:t>
            </a:r>
          </a:p>
          <a:p>
            <a:pPr marL="333375" indent="-333375" algn="l">
              <a:buSzPct val="145000"/>
              <a:buFont typeface="Arial" panose="020B0604020202020204" pitchFamily="34" charset="0"/>
              <a:buChar char="•"/>
              <a:defRPr sz="2000" b="0">
                <a:latin typeface="Helvetica Neue Thin"/>
                <a:ea typeface="Helvetica Neue Thin"/>
                <a:cs typeface="Helvetica Neue Thin"/>
                <a:sym typeface="Helvetica Neue Thin"/>
              </a:defRPr>
            </a:pPr>
            <a:endParaRPr lang="en-GB" sz="1400" dirty="0">
              <a:latin typeface="Roboto" panose="02000000000000000000" pitchFamily="2" charset="0"/>
              <a:ea typeface="Roboto" panose="02000000000000000000" pitchFamily="2" charset="0"/>
              <a:cs typeface="Roboto" panose="02000000000000000000" pitchFamily="2" charset="0"/>
            </a:endParaRPr>
          </a:p>
          <a:p>
            <a:pPr marL="333375" indent="-333375">
              <a:buSzPct val="145000"/>
              <a:buFont typeface="Arial" panose="020B0604020202020204" pitchFamily="34" charset="0"/>
              <a:buChar char="•"/>
              <a:defRPr sz="2000" b="0">
                <a:latin typeface="Helvetica Neue Thin"/>
                <a:ea typeface="Helvetica Neue Thin"/>
                <a:cs typeface="Helvetica Neue Thin"/>
                <a:sym typeface="Helvetica Neue Thin"/>
              </a:defRPr>
            </a:pPr>
            <a:r>
              <a:rPr lang="en-GB" sz="1400" b="1" dirty="0">
                <a:latin typeface="Roboto" panose="02000000000000000000" pitchFamily="2" charset="0"/>
                <a:ea typeface="Roboto" panose="02000000000000000000" pitchFamily="2" charset="0"/>
                <a:cs typeface="Roboto" panose="02000000000000000000" pitchFamily="2" charset="0"/>
              </a:rPr>
              <a:t>Pablo González Rusell</a:t>
            </a:r>
            <a:r>
              <a:rPr lang="en-GB" sz="1400" dirty="0">
                <a:latin typeface="Roboto" panose="02000000000000000000" pitchFamily="2" charset="0"/>
                <a:ea typeface="Roboto" panose="02000000000000000000" pitchFamily="2" charset="0"/>
                <a:cs typeface="Roboto" panose="02000000000000000000" pitchFamily="2" charset="0"/>
              </a:rPr>
              <a:t>: “Study of the structure of nucleon-rich isotopes </a:t>
            </a:r>
            <a:r>
              <a:rPr lang="en-GB" sz="1400" baseline="30000" dirty="0">
                <a:latin typeface="Roboto" panose="02000000000000000000" pitchFamily="2" charset="0"/>
                <a:ea typeface="Roboto" panose="02000000000000000000" pitchFamily="2" charset="0"/>
                <a:cs typeface="Roboto" panose="02000000000000000000" pitchFamily="2" charset="0"/>
              </a:rPr>
              <a:t>22, 23, 24</a:t>
            </a:r>
            <a:r>
              <a:rPr lang="en-GB" sz="1400" dirty="0">
                <a:latin typeface="Roboto" panose="02000000000000000000" pitchFamily="2" charset="0"/>
                <a:ea typeface="Roboto" panose="02000000000000000000" pitchFamily="2" charset="0"/>
                <a:cs typeface="Roboto" panose="02000000000000000000" pitchFamily="2" charset="0"/>
              </a:rPr>
              <a:t>O”. </a:t>
            </a:r>
            <a:r>
              <a:rPr lang="en-GB" sz="1400" noProof="0" dirty="0">
                <a:latin typeface="Roboto" panose="02000000000000000000" pitchFamily="2" charset="0"/>
                <a:ea typeface="Roboto" panose="02000000000000000000" pitchFamily="2" charset="0"/>
                <a:cs typeface="Roboto" panose="02000000000000000000" pitchFamily="2" charset="0"/>
              </a:rPr>
              <a:t>(</a:t>
            </a:r>
            <a:r>
              <a:rPr lang="en-GB" sz="1400" dirty="0">
                <a:latin typeface="Roboto" panose="02000000000000000000" pitchFamily="2" charset="0"/>
                <a:ea typeface="Roboto" panose="02000000000000000000" pitchFamily="2" charset="0"/>
                <a:cs typeface="Roboto" panose="02000000000000000000" pitchFamily="2" charset="0"/>
              </a:rPr>
              <a:t>S</a:t>
            </a:r>
            <a:r>
              <a:rPr lang="en-GB" sz="1400" noProof="0" dirty="0" err="1">
                <a:latin typeface="Roboto" panose="02000000000000000000" pitchFamily="2" charset="0"/>
                <a:ea typeface="Roboto" panose="02000000000000000000" pitchFamily="2" charset="0"/>
                <a:cs typeface="Roboto" panose="02000000000000000000" pitchFamily="2" charset="0"/>
              </a:rPr>
              <a:t>upervisors</a:t>
            </a:r>
            <a:r>
              <a:rPr lang="en-GB" sz="1400" noProof="0" dirty="0">
                <a:latin typeface="Roboto" panose="02000000000000000000" pitchFamily="2" charset="0"/>
                <a:ea typeface="Roboto" panose="02000000000000000000" pitchFamily="2" charset="0"/>
                <a:cs typeface="Roboto" panose="02000000000000000000" pitchFamily="2" charset="0"/>
              </a:rPr>
              <a:t>: </a:t>
            </a:r>
            <a:r>
              <a:rPr lang="en-GB" sz="1400" u="sng" noProof="0" dirty="0">
                <a:latin typeface="Roboto" panose="02000000000000000000" pitchFamily="2" charset="0"/>
                <a:ea typeface="Roboto" panose="02000000000000000000" pitchFamily="2" charset="0"/>
                <a:cs typeface="Roboto" panose="02000000000000000000" pitchFamily="2" charset="0"/>
              </a:rPr>
              <a:t>H. Alvarez-Po</a:t>
            </a:r>
            <a:r>
              <a:rPr lang="en-GB" sz="1400" noProof="0" dirty="0">
                <a:latin typeface="Roboto" panose="02000000000000000000" pitchFamily="2" charset="0"/>
                <a:ea typeface="Roboto" panose="02000000000000000000" pitchFamily="2" charset="0"/>
                <a:cs typeface="Roboto" panose="02000000000000000000" pitchFamily="2" charset="0"/>
              </a:rPr>
              <a:t>l, </a:t>
            </a:r>
            <a:r>
              <a:rPr lang="en-GB" sz="1400" u="sng" noProof="0" dirty="0">
                <a:latin typeface="Roboto" panose="02000000000000000000" pitchFamily="2" charset="0"/>
                <a:ea typeface="Roboto" panose="02000000000000000000" pitchFamily="2" charset="0"/>
                <a:cs typeface="Roboto" panose="02000000000000000000" pitchFamily="2" charset="0"/>
              </a:rPr>
              <a:t>JL Rodriguez-Sanchez</a:t>
            </a:r>
            <a:r>
              <a:rPr lang="en-GB" sz="1400" noProof="0" dirty="0">
                <a:latin typeface="Roboto" panose="02000000000000000000" pitchFamily="2" charset="0"/>
                <a:ea typeface="Roboto" panose="02000000000000000000" pitchFamily="2" charset="0"/>
                <a:cs typeface="Roboto" panose="02000000000000000000" pitchFamily="2" charset="0"/>
              </a:rPr>
              <a:t>) PhD USC (</a:t>
            </a:r>
            <a:r>
              <a:rPr lang="en-GB" sz="1400" dirty="0">
                <a:latin typeface="Roboto" panose="02000000000000000000" pitchFamily="2" charset="0"/>
                <a:ea typeface="Roboto" panose="02000000000000000000" pitchFamily="2" charset="0"/>
                <a:cs typeface="Roboto" panose="02000000000000000000" pitchFamily="2" charset="0"/>
              </a:rPr>
              <a:t>ongoing</a:t>
            </a:r>
            <a:r>
              <a:rPr lang="en-GB" sz="1400" noProof="0" dirty="0">
                <a:latin typeface="Roboto" panose="02000000000000000000" pitchFamily="2" charset="0"/>
                <a:ea typeface="Roboto" panose="02000000000000000000" pitchFamily="2" charset="0"/>
                <a:cs typeface="Roboto" panose="02000000000000000000" pitchFamily="2" charset="0"/>
              </a:rPr>
              <a:t>).</a:t>
            </a:r>
          </a:p>
          <a:p>
            <a:pPr algn="l">
              <a:buSzPct val="145000"/>
              <a:defRPr sz="2000" b="0">
                <a:latin typeface="Helvetica Neue Thin"/>
                <a:ea typeface="Helvetica Neue Thin"/>
                <a:cs typeface="Helvetica Neue Thin"/>
                <a:sym typeface="Helvetica Neue Thin"/>
              </a:defRPr>
            </a:pPr>
            <a:br>
              <a:rPr lang="en-GB" sz="1400" noProof="0" dirty="0">
                <a:latin typeface="Roboto" panose="02000000000000000000" pitchFamily="2" charset="0"/>
                <a:ea typeface="Roboto" panose="02000000000000000000" pitchFamily="2" charset="0"/>
                <a:cs typeface="Roboto" panose="02000000000000000000" pitchFamily="2" charset="0"/>
              </a:rPr>
            </a:br>
            <a:endParaRPr lang="en-GB" sz="1400" noProof="0" dirty="0">
              <a:latin typeface="Roboto" panose="02000000000000000000" pitchFamily="2" charset="0"/>
              <a:ea typeface="Roboto" panose="02000000000000000000" pitchFamily="2" charset="0"/>
              <a:cs typeface="Roboto" panose="02000000000000000000" pitchFamily="2" charset="0"/>
            </a:endParaRPr>
          </a:p>
        </p:txBody>
      </p:sp>
      <p:sp>
        <p:nvSpPr>
          <p:cNvPr id="12" name="Rectangle 1">
            <a:extLst>
              <a:ext uri="{FF2B5EF4-FFF2-40B4-BE49-F238E27FC236}">
                <a16:creationId xmlns:a16="http://schemas.microsoft.com/office/drawing/2014/main" id="{6230BFFB-38B4-A806-17E0-0528BE88D1DB}"/>
              </a:ext>
            </a:extLst>
          </p:cNvPr>
          <p:cNvSpPr>
            <a:spLocks noChangeArrowheads="1"/>
          </p:cNvSpPr>
          <p:nvPr/>
        </p:nvSpPr>
        <p:spPr bwMode="auto">
          <a:xfrm>
            <a:off x="628650" y="2825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800" b="0" i="0" u="none" strike="noStrike" cap="none" normalizeH="0" baseline="0">
                <a:ln>
                  <a:noFill/>
                </a:ln>
                <a:solidFill>
                  <a:schemeClr val="tx1"/>
                </a:solidFill>
                <a:effectLst/>
                <a:latin typeface="Arial" panose="020B060402020202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74139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26AE2-1174-F9FA-08F2-8B7ECE1B5B82}"/>
            </a:ext>
          </a:extLst>
        </p:cNvPr>
        <p:cNvGrpSpPr/>
        <p:nvPr/>
      </p:nvGrpSpPr>
      <p:grpSpPr>
        <a:xfrm>
          <a:off x="0" y="0"/>
          <a:ext cx="0" cy="0"/>
          <a:chOff x="0" y="0"/>
          <a:chExt cx="0" cy="0"/>
        </a:xfrm>
      </p:grpSpPr>
      <p:pic>
        <p:nvPicPr>
          <p:cNvPr id="20" name="Imagen 4" descr="seg_1.png">
            <a:extLst>
              <a:ext uri="{FF2B5EF4-FFF2-40B4-BE49-F238E27FC236}">
                <a16:creationId xmlns:a16="http://schemas.microsoft.com/office/drawing/2014/main" id="{2C18C061-71FD-3F61-E98A-37A15A84D96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9" y="252410"/>
            <a:ext cx="9051925" cy="6253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 name="Rectángulo 20">
            <a:extLst>
              <a:ext uri="{FF2B5EF4-FFF2-40B4-BE49-F238E27FC236}">
                <a16:creationId xmlns:a16="http://schemas.microsoft.com/office/drawing/2014/main" id="{974BDAF2-C2A6-43AD-E3AB-D84717E176CC}"/>
              </a:ext>
            </a:extLst>
          </p:cNvPr>
          <p:cNvSpPr/>
          <p:nvPr/>
        </p:nvSpPr>
        <p:spPr>
          <a:xfrm>
            <a:off x="6138333" y="3508007"/>
            <a:ext cx="1608667" cy="26803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7" name="Imagen 6" descr="Interfaz de usuario gráfica, Texto, Aplicación&#10;&#10;Descripción generada automáticamente">
            <a:extLst>
              <a:ext uri="{FF2B5EF4-FFF2-40B4-BE49-F238E27FC236}">
                <a16:creationId xmlns:a16="http://schemas.microsoft.com/office/drawing/2014/main" id="{5301E5F1-804A-939F-7EB6-FE02461A0E04}"/>
              </a:ext>
            </a:extLst>
          </p:cNvPr>
          <p:cNvPicPr>
            <a:picLocks noChangeAspect="1"/>
          </p:cNvPicPr>
          <p:nvPr/>
        </p:nvPicPr>
        <p:blipFill>
          <a:blip r:embed="rId4"/>
          <a:stretch>
            <a:fillRect/>
          </a:stretch>
        </p:blipFill>
        <p:spPr>
          <a:xfrm>
            <a:off x="3940798" y="6432648"/>
            <a:ext cx="1262402" cy="305382"/>
          </a:xfrm>
          <a:prstGeom prst="rect">
            <a:avLst/>
          </a:prstGeom>
          <a:noFill/>
          <a:ln cap="flat">
            <a:noFill/>
          </a:ln>
        </p:spPr>
      </p:pic>
      <p:pic>
        <p:nvPicPr>
          <p:cNvPr id="8" name="Imagen 7" descr="Logotipo&#10;&#10;Descripción generada automáticamente">
            <a:extLst>
              <a:ext uri="{FF2B5EF4-FFF2-40B4-BE49-F238E27FC236}">
                <a16:creationId xmlns:a16="http://schemas.microsoft.com/office/drawing/2014/main" id="{9A632FFE-F137-BF67-7C6C-865460633090}"/>
              </a:ext>
            </a:extLst>
          </p:cNvPr>
          <p:cNvPicPr>
            <a:picLocks noChangeAspect="1"/>
          </p:cNvPicPr>
          <p:nvPr/>
        </p:nvPicPr>
        <p:blipFill>
          <a:blip r:embed="rId5"/>
          <a:stretch>
            <a:fillRect/>
          </a:stretch>
        </p:blipFill>
        <p:spPr>
          <a:xfrm>
            <a:off x="2667103" y="6427527"/>
            <a:ext cx="923534" cy="305382"/>
          </a:xfrm>
          <a:prstGeom prst="rect">
            <a:avLst/>
          </a:prstGeom>
          <a:noFill/>
          <a:ln cap="flat">
            <a:noFill/>
          </a:ln>
        </p:spPr>
      </p:pic>
      <p:pic>
        <p:nvPicPr>
          <p:cNvPr id="9" name="Gráfico 8">
            <a:extLst>
              <a:ext uri="{FF2B5EF4-FFF2-40B4-BE49-F238E27FC236}">
                <a16:creationId xmlns:a16="http://schemas.microsoft.com/office/drawing/2014/main" id="{55F3067E-7AD1-2634-C5A3-94EFC6EBAC3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53361" y="6417286"/>
            <a:ext cx="1500182" cy="315623"/>
          </a:xfrm>
          <a:prstGeom prst="rect">
            <a:avLst/>
          </a:prstGeom>
          <a:noFill/>
          <a:ln cap="flat">
            <a:noFill/>
          </a:ln>
        </p:spPr>
      </p:pic>
      <p:pic>
        <p:nvPicPr>
          <p:cNvPr id="13" name="Imagen 12" descr="Interfaz de usuario gráfica, Texto, Aplicación&#10;&#10;Descripción generada automáticamente">
            <a:extLst>
              <a:ext uri="{FF2B5EF4-FFF2-40B4-BE49-F238E27FC236}">
                <a16:creationId xmlns:a16="http://schemas.microsoft.com/office/drawing/2014/main" id="{9EB19561-F37B-0BA8-65F7-C428061B1486}"/>
              </a:ext>
            </a:extLst>
          </p:cNvPr>
          <p:cNvPicPr>
            <a:picLocks noChangeAspect="1"/>
          </p:cNvPicPr>
          <p:nvPr/>
        </p:nvPicPr>
        <p:blipFill>
          <a:blip r:embed="rId4"/>
          <a:stretch>
            <a:fillRect/>
          </a:stretch>
        </p:blipFill>
        <p:spPr>
          <a:xfrm>
            <a:off x="3940799" y="6474537"/>
            <a:ext cx="1262402" cy="305382"/>
          </a:xfrm>
          <a:prstGeom prst="rect">
            <a:avLst/>
          </a:prstGeom>
          <a:noFill/>
          <a:ln cap="flat">
            <a:noFill/>
          </a:ln>
        </p:spPr>
      </p:pic>
      <p:pic>
        <p:nvPicPr>
          <p:cNvPr id="14" name="Imagen 13" descr="Logotipo&#10;&#10;Descripción generada automáticamente">
            <a:extLst>
              <a:ext uri="{FF2B5EF4-FFF2-40B4-BE49-F238E27FC236}">
                <a16:creationId xmlns:a16="http://schemas.microsoft.com/office/drawing/2014/main" id="{BE1536FE-277B-97E6-36F9-8187D2C66E41}"/>
              </a:ext>
            </a:extLst>
          </p:cNvPr>
          <p:cNvPicPr>
            <a:picLocks noChangeAspect="1"/>
          </p:cNvPicPr>
          <p:nvPr/>
        </p:nvPicPr>
        <p:blipFill>
          <a:blip r:embed="rId5"/>
          <a:stretch>
            <a:fillRect/>
          </a:stretch>
        </p:blipFill>
        <p:spPr>
          <a:xfrm>
            <a:off x="1651882" y="6474537"/>
            <a:ext cx="923534" cy="305382"/>
          </a:xfrm>
          <a:prstGeom prst="rect">
            <a:avLst/>
          </a:prstGeom>
          <a:noFill/>
          <a:ln cap="flat">
            <a:noFill/>
          </a:ln>
        </p:spPr>
      </p:pic>
      <p:pic>
        <p:nvPicPr>
          <p:cNvPr id="15" name="Gráfico 14">
            <a:extLst>
              <a:ext uri="{FF2B5EF4-FFF2-40B4-BE49-F238E27FC236}">
                <a16:creationId xmlns:a16="http://schemas.microsoft.com/office/drawing/2014/main" id="{C5F4B097-1E01-3707-0CB8-8BB8E18386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91936" y="6464296"/>
            <a:ext cx="1500182" cy="315623"/>
          </a:xfrm>
          <a:prstGeom prst="rect">
            <a:avLst/>
          </a:prstGeom>
          <a:noFill/>
          <a:ln cap="flat">
            <a:noFill/>
          </a:ln>
        </p:spPr>
      </p:pic>
      <p:sp>
        <p:nvSpPr>
          <p:cNvPr id="16" name="Fission: between microscopic and macroscopic worlds">
            <a:extLst>
              <a:ext uri="{FF2B5EF4-FFF2-40B4-BE49-F238E27FC236}">
                <a16:creationId xmlns:a16="http://schemas.microsoft.com/office/drawing/2014/main" id="{9A124A44-6BAA-34FE-3FA8-1B7D36D31DA9}"/>
              </a:ext>
            </a:extLst>
          </p:cNvPr>
          <p:cNvSpPr txBox="1"/>
          <p:nvPr/>
        </p:nvSpPr>
        <p:spPr>
          <a:xfrm>
            <a:off x="1232077" y="137925"/>
            <a:ext cx="667650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b="0">
                <a:latin typeface="Helvetica Neue Light"/>
                <a:ea typeface="Helvetica Neue Light"/>
                <a:cs typeface="Helvetica Neue Light"/>
                <a:sym typeface="Helvetica Neue Light"/>
              </a:defRPr>
            </a:lvl1pPr>
          </a:lstStyle>
          <a:p>
            <a:r>
              <a:rPr lang="en-GB" sz="2400" b="1" noProof="0" dirty="0">
                <a:latin typeface="Roboto" panose="02000000000000000000" pitchFamily="2" charset="0"/>
                <a:ea typeface="Roboto" panose="02000000000000000000" pitchFamily="2" charset="0"/>
                <a:cs typeface="Roboto" panose="02000000000000000000" pitchFamily="2" charset="0"/>
              </a:rPr>
              <a:t>Mapping the FICA activities on the nuclei chart</a:t>
            </a:r>
          </a:p>
        </p:txBody>
      </p:sp>
      <p:sp>
        <p:nvSpPr>
          <p:cNvPr id="22" name="Elipse 21">
            <a:extLst>
              <a:ext uri="{FF2B5EF4-FFF2-40B4-BE49-F238E27FC236}">
                <a16:creationId xmlns:a16="http://schemas.microsoft.com/office/drawing/2014/main" id="{83BA1721-2B18-97CB-6B33-DFC74711127A}"/>
              </a:ext>
            </a:extLst>
          </p:cNvPr>
          <p:cNvSpPr/>
          <p:nvPr/>
        </p:nvSpPr>
        <p:spPr>
          <a:xfrm>
            <a:off x="419826" y="5484315"/>
            <a:ext cx="1673190" cy="892628"/>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3" name="TextBox 9">
            <a:extLst>
              <a:ext uri="{FF2B5EF4-FFF2-40B4-BE49-F238E27FC236}">
                <a16:creationId xmlns:a16="http://schemas.microsoft.com/office/drawing/2014/main" id="{D20733AF-C697-35E1-14A2-4699C323FC10}"/>
              </a:ext>
            </a:extLst>
          </p:cNvPr>
          <p:cNvSpPr txBox="1"/>
          <p:nvPr/>
        </p:nvSpPr>
        <p:spPr>
          <a:xfrm>
            <a:off x="988514" y="825467"/>
            <a:ext cx="5518374" cy="1169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1400" b="1" noProof="0" dirty="0">
                <a:latin typeface="Roboto" panose="02000000000000000000" pitchFamily="2" charset="0"/>
                <a:ea typeface="Roboto" panose="02000000000000000000" pitchFamily="2" charset="0"/>
                <a:cs typeface="Roboto" panose="02000000000000000000" pitchFamily="2" charset="0"/>
              </a:rPr>
              <a:t>Experiments on a wide set of </a:t>
            </a:r>
            <a:r>
              <a:rPr lang="en-GB" sz="1400" b="1" noProof="0" dirty="0" err="1">
                <a:latin typeface="Roboto" panose="02000000000000000000" pitchFamily="2" charset="0"/>
                <a:ea typeface="Roboto" panose="02000000000000000000" pitchFamily="2" charset="0"/>
                <a:cs typeface="Roboto" panose="02000000000000000000" pitchFamily="2" charset="0"/>
              </a:rPr>
              <a:t>fissioning</a:t>
            </a:r>
            <a:r>
              <a:rPr lang="en-GB" sz="1400" b="1" noProof="0" dirty="0">
                <a:latin typeface="Roboto" panose="02000000000000000000" pitchFamily="2" charset="0"/>
                <a:ea typeface="Roboto" panose="02000000000000000000" pitchFamily="2" charset="0"/>
                <a:cs typeface="Roboto" panose="02000000000000000000" pitchFamily="2" charset="0"/>
              </a:rPr>
              <a:t> systems </a:t>
            </a:r>
            <a:r>
              <a:rPr lang="en-GB" sz="1400" noProof="0" dirty="0">
                <a:latin typeface="Roboto" panose="02000000000000000000" pitchFamily="2" charset="0"/>
                <a:ea typeface="Roboto" panose="02000000000000000000" pitchFamily="2" charset="0"/>
                <a:cs typeface="Roboto" panose="02000000000000000000" pitchFamily="2" charset="0"/>
              </a:rPr>
              <a:t>allow us to investigate </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fundamental properties</a:t>
            </a:r>
            <a:r>
              <a:rPr lang="en-GB" sz="1400" noProof="0" dirty="0">
                <a:latin typeface="Roboto" panose="02000000000000000000" pitchFamily="2" charset="0"/>
                <a:ea typeface="Roboto" panose="02000000000000000000" pitchFamily="2" charset="0"/>
                <a:cs typeface="Roboto" panose="02000000000000000000" pitchFamily="2" charset="0"/>
              </a:rPr>
              <a:t> of the fission process.</a:t>
            </a:r>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endParaRPr lang="en-GB" sz="1400" b="1" noProof="0" dirty="0">
              <a:latin typeface="Roboto" panose="02000000000000000000" pitchFamily="2" charset="0"/>
              <a:ea typeface="Roboto" panose="02000000000000000000" pitchFamily="2" charset="0"/>
              <a:cs typeface="Roboto" panose="02000000000000000000" pitchFamily="2" charset="0"/>
              <a:sym typeface="Helvetica Neue"/>
            </a:endParaRPr>
          </a:p>
          <a:p>
            <a:pPr algn="l"/>
            <a:r>
              <a:rPr lang="en-GB" sz="1400" b="1" noProof="0" dirty="0">
                <a:latin typeface="Roboto" panose="02000000000000000000" pitchFamily="2" charset="0"/>
                <a:ea typeface="Roboto" panose="02000000000000000000" pitchFamily="2" charset="0"/>
                <a:cs typeface="Roboto" panose="02000000000000000000" pitchFamily="2" charset="0"/>
                <a:sym typeface="Helvetica Neue"/>
              </a:rPr>
              <a:t>Fission</a:t>
            </a:r>
            <a:r>
              <a:rPr lang="en-GB" sz="1400" noProof="0" dirty="0">
                <a:latin typeface="Roboto" panose="02000000000000000000" pitchFamily="2" charset="0"/>
                <a:ea typeface="Roboto" panose="02000000000000000000" pitchFamily="2" charset="0"/>
                <a:cs typeface="Roboto" panose="02000000000000000000" pitchFamily="2" charset="0"/>
                <a:sym typeface="Helvetica Neue"/>
              </a:rPr>
              <a:t> induced by transfer, proton knock-out or neutron induced reactions at different energies complements our research.</a:t>
            </a:r>
          </a:p>
        </p:txBody>
      </p:sp>
      <p:sp>
        <p:nvSpPr>
          <p:cNvPr id="24" name="Elipse 23">
            <a:extLst>
              <a:ext uri="{FF2B5EF4-FFF2-40B4-BE49-F238E27FC236}">
                <a16:creationId xmlns:a16="http://schemas.microsoft.com/office/drawing/2014/main" id="{BD9763F3-8EA4-7D44-D4E0-E541F06AE50C}"/>
              </a:ext>
            </a:extLst>
          </p:cNvPr>
          <p:cNvSpPr/>
          <p:nvPr/>
        </p:nvSpPr>
        <p:spPr>
          <a:xfrm>
            <a:off x="6211823" y="1335901"/>
            <a:ext cx="1673190" cy="773602"/>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5" name="Elipse 24">
            <a:extLst>
              <a:ext uri="{FF2B5EF4-FFF2-40B4-BE49-F238E27FC236}">
                <a16:creationId xmlns:a16="http://schemas.microsoft.com/office/drawing/2014/main" id="{076CB382-2CB2-1BA3-85DE-ADC88ED2114F}"/>
              </a:ext>
            </a:extLst>
          </p:cNvPr>
          <p:cNvSpPr/>
          <p:nvPr/>
        </p:nvSpPr>
        <p:spPr>
          <a:xfrm>
            <a:off x="4902222" y="1967463"/>
            <a:ext cx="1673190" cy="807485"/>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6" name="Elipse 25">
            <a:extLst>
              <a:ext uri="{FF2B5EF4-FFF2-40B4-BE49-F238E27FC236}">
                <a16:creationId xmlns:a16="http://schemas.microsoft.com/office/drawing/2014/main" id="{6CBB3EC8-22E3-4746-FF0C-BA054EBDF48B}"/>
              </a:ext>
            </a:extLst>
          </p:cNvPr>
          <p:cNvSpPr/>
          <p:nvPr/>
        </p:nvSpPr>
        <p:spPr>
          <a:xfrm>
            <a:off x="3813920" y="2816837"/>
            <a:ext cx="1428857" cy="736253"/>
          </a:xfrm>
          <a:prstGeom prst="ellipse">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3" name="Imagen 2" descr="Imagen que contiene Diagrama&#10;&#10;El contenido generado por IA puede ser incorrecto.">
            <a:extLst>
              <a:ext uri="{FF2B5EF4-FFF2-40B4-BE49-F238E27FC236}">
                <a16:creationId xmlns:a16="http://schemas.microsoft.com/office/drawing/2014/main" id="{361D8950-4DE9-0292-4C7F-68E180050DE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8183" y="654578"/>
            <a:ext cx="7772400" cy="3310317"/>
          </a:xfrm>
          <a:prstGeom prst="rect">
            <a:avLst/>
          </a:prstGeom>
        </p:spPr>
      </p:pic>
      <p:sp>
        <p:nvSpPr>
          <p:cNvPr id="4" name="Rectángulo 3">
            <a:extLst>
              <a:ext uri="{FF2B5EF4-FFF2-40B4-BE49-F238E27FC236}">
                <a16:creationId xmlns:a16="http://schemas.microsoft.com/office/drawing/2014/main" id="{69EED919-CFC5-7496-6CB9-FEEDFEB5B58A}"/>
              </a:ext>
            </a:extLst>
          </p:cNvPr>
          <p:cNvSpPr/>
          <p:nvPr/>
        </p:nvSpPr>
        <p:spPr>
          <a:xfrm>
            <a:off x="198183" y="603573"/>
            <a:ext cx="7754273" cy="3361322"/>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Rectángulo 1">
            <a:extLst>
              <a:ext uri="{FF2B5EF4-FFF2-40B4-BE49-F238E27FC236}">
                <a16:creationId xmlns:a16="http://schemas.microsoft.com/office/drawing/2014/main" id="{7F47ED31-A3EB-9C73-A56B-4F9D5FDB94C6}"/>
              </a:ext>
            </a:extLst>
          </p:cNvPr>
          <p:cNvSpPr/>
          <p:nvPr/>
        </p:nvSpPr>
        <p:spPr>
          <a:xfrm>
            <a:off x="242433" y="982115"/>
            <a:ext cx="8723049" cy="4273315"/>
          </a:xfrm>
          <a:prstGeom prst="rect">
            <a:avLst/>
          </a:prstGeom>
          <a:solidFill>
            <a:srgbClr val="FFFFFF"/>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6" name="Picture 23">
            <a:extLst>
              <a:ext uri="{FF2B5EF4-FFF2-40B4-BE49-F238E27FC236}">
                <a16:creationId xmlns:a16="http://schemas.microsoft.com/office/drawing/2014/main" id="{8944A7D5-0565-D98D-8FC5-0BD24E33BE32}"/>
              </a:ext>
            </a:extLst>
          </p:cNvPr>
          <p:cNvPicPr>
            <a:picLocks/>
          </p:cNvPicPr>
          <p:nvPr/>
        </p:nvPicPr>
        <p:blipFill>
          <a:blip r:embed="rId9"/>
          <a:stretch>
            <a:fillRect/>
          </a:stretch>
        </p:blipFill>
        <p:spPr>
          <a:xfrm rot="5400000">
            <a:off x="1718659" y="996445"/>
            <a:ext cx="1826833" cy="3254648"/>
          </a:xfrm>
          <a:prstGeom prst="rect">
            <a:avLst/>
          </a:prstGeom>
        </p:spPr>
      </p:pic>
      <p:pic>
        <p:nvPicPr>
          <p:cNvPr id="10" name="Picture 24">
            <a:extLst>
              <a:ext uri="{FF2B5EF4-FFF2-40B4-BE49-F238E27FC236}">
                <a16:creationId xmlns:a16="http://schemas.microsoft.com/office/drawing/2014/main" id="{8AF5A0B3-B4E4-1F78-4FAC-FE3E47953BF8}"/>
              </a:ext>
            </a:extLst>
          </p:cNvPr>
          <p:cNvPicPr>
            <a:picLocks noChangeAspect="1"/>
          </p:cNvPicPr>
          <p:nvPr/>
        </p:nvPicPr>
        <p:blipFill>
          <a:blip r:embed="rId10"/>
          <a:stretch>
            <a:fillRect/>
          </a:stretch>
        </p:blipFill>
        <p:spPr>
          <a:xfrm>
            <a:off x="4788322" y="1607929"/>
            <a:ext cx="3475536" cy="2095252"/>
          </a:xfrm>
          <a:prstGeom prst="rect">
            <a:avLst/>
          </a:prstGeom>
        </p:spPr>
      </p:pic>
      <p:sp>
        <p:nvSpPr>
          <p:cNvPr id="11" name="TextBox 25">
            <a:extLst>
              <a:ext uri="{FF2B5EF4-FFF2-40B4-BE49-F238E27FC236}">
                <a16:creationId xmlns:a16="http://schemas.microsoft.com/office/drawing/2014/main" id="{0EA54EF5-FE7C-D18E-247A-6B026A706D45}"/>
              </a:ext>
            </a:extLst>
          </p:cNvPr>
          <p:cNvSpPr txBox="1"/>
          <p:nvPr/>
        </p:nvSpPr>
        <p:spPr>
          <a:xfrm>
            <a:off x="901936" y="3895540"/>
            <a:ext cx="3433935" cy="1169551"/>
          </a:xfrm>
          <a:prstGeom prst="rect">
            <a:avLst/>
          </a:prstGeom>
          <a:noFill/>
        </p:spPr>
        <p:txBody>
          <a:bodyPr wrap="square" rtlCol="0">
            <a:spAutoFit/>
          </a:bodyPr>
          <a:lstStyle/>
          <a:p>
            <a:r>
              <a:rPr lang="en-GB" sz="1400" b="1" noProof="0" dirty="0">
                <a:latin typeface="Roboto" panose="02000000000000000000" pitchFamily="2" charset="0"/>
                <a:ea typeface="Roboto" panose="02000000000000000000" pitchFamily="2" charset="0"/>
                <a:cs typeface="Roboto" panose="02000000000000000000" pitchFamily="2" charset="0"/>
              </a:rPr>
              <a:t>ACTAR TPC</a:t>
            </a:r>
          </a:p>
          <a:p>
            <a:r>
              <a:rPr lang="en-GB" sz="1400" noProof="0" dirty="0">
                <a:latin typeface="Roboto" panose="02000000000000000000" pitchFamily="2" charset="0"/>
                <a:ea typeface="Roboto" panose="02000000000000000000" pitchFamily="2" charset="0"/>
                <a:cs typeface="Roboto" panose="02000000000000000000" pitchFamily="2" charset="0"/>
              </a:rPr>
              <a:t>Cubic geometry, no magnetic field, </a:t>
            </a:r>
          </a:p>
          <a:p>
            <a:r>
              <a:rPr lang="en-GB" sz="1400" noProof="0" dirty="0">
                <a:latin typeface="Roboto" panose="02000000000000000000" pitchFamily="2" charset="0"/>
                <a:ea typeface="Roboto" panose="02000000000000000000" pitchFamily="2" charset="0"/>
                <a:cs typeface="Roboto" panose="02000000000000000000" pitchFamily="2" charset="0"/>
              </a:rPr>
              <a:t>V=27 L, Amp: µ</a:t>
            </a:r>
            <a:r>
              <a:rPr lang="en-GB" sz="1400" noProof="0" dirty="0" err="1">
                <a:latin typeface="Roboto" panose="02000000000000000000" pitchFamily="2" charset="0"/>
                <a:ea typeface="Roboto" panose="02000000000000000000" pitchFamily="2" charset="0"/>
                <a:cs typeface="Roboto" panose="02000000000000000000" pitchFamily="2" charset="0"/>
              </a:rPr>
              <a:t>megas</a:t>
            </a:r>
            <a:r>
              <a:rPr lang="en-GB" sz="1400" noProof="0" dirty="0">
                <a:latin typeface="Roboto" panose="02000000000000000000" pitchFamily="2" charset="0"/>
                <a:ea typeface="Roboto" panose="02000000000000000000" pitchFamily="2" charset="0"/>
                <a:cs typeface="Roboto" panose="02000000000000000000" pitchFamily="2" charset="0"/>
              </a:rPr>
              <a:t> 128 mm</a:t>
            </a:r>
          </a:p>
          <a:p>
            <a:r>
              <a:rPr lang="en-GB" sz="1400" noProof="0" dirty="0">
                <a:latin typeface="Roboto" panose="02000000000000000000" pitchFamily="2" charset="0"/>
                <a:ea typeface="Roboto" panose="02000000000000000000" pitchFamily="2" charset="0"/>
                <a:cs typeface="Roboto" panose="02000000000000000000" pitchFamily="2" charset="0"/>
              </a:rPr>
              <a:t>(France, Spain, Italy, Canada, Japan, Belgium)</a:t>
            </a:r>
          </a:p>
        </p:txBody>
      </p:sp>
      <p:pic>
        <p:nvPicPr>
          <p:cNvPr id="12" name="Picture 26">
            <a:extLst>
              <a:ext uri="{FF2B5EF4-FFF2-40B4-BE49-F238E27FC236}">
                <a16:creationId xmlns:a16="http://schemas.microsoft.com/office/drawing/2014/main" id="{00E3384B-38BC-3422-3306-17C8333FD8B6}"/>
              </a:ext>
            </a:extLst>
          </p:cNvPr>
          <p:cNvPicPr>
            <a:picLocks noChangeAspect="1"/>
          </p:cNvPicPr>
          <p:nvPr/>
        </p:nvPicPr>
        <p:blipFill>
          <a:blip r:embed="rId11"/>
          <a:stretch>
            <a:fillRect/>
          </a:stretch>
        </p:blipFill>
        <p:spPr>
          <a:xfrm>
            <a:off x="694803" y="3303871"/>
            <a:ext cx="1088804" cy="466630"/>
          </a:xfrm>
          <a:prstGeom prst="rect">
            <a:avLst/>
          </a:prstGeom>
        </p:spPr>
      </p:pic>
      <p:sp>
        <p:nvSpPr>
          <p:cNvPr id="18" name="TextBox 27">
            <a:extLst>
              <a:ext uri="{FF2B5EF4-FFF2-40B4-BE49-F238E27FC236}">
                <a16:creationId xmlns:a16="http://schemas.microsoft.com/office/drawing/2014/main" id="{35F03FA5-7AC7-5A9A-96D2-13508D9C9635}"/>
              </a:ext>
            </a:extLst>
          </p:cNvPr>
          <p:cNvSpPr txBox="1"/>
          <p:nvPr/>
        </p:nvSpPr>
        <p:spPr>
          <a:xfrm>
            <a:off x="4730379" y="3899179"/>
            <a:ext cx="3470671" cy="1169551"/>
          </a:xfrm>
          <a:prstGeom prst="rect">
            <a:avLst/>
          </a:prstGeom>
          <a:noFill/>
        </p:spPr>
        <p:txBody>
          <a:bodyPr wrap="square" rtlCol="0">
            <a:spAutoFit/>
          </a:bodyPr>
          <a:lstStyle/>
          <a:p>
            <a:r>
              <a:rPr lang="en-GB" sz="1400" b="1" noProof="0" dirty="0">
                <a:latin typeface="Roboto" panose="02000000000000000000" pitchFamily="2" charset="0"/>
                <a:ea typeface="Roboto" panose="02000000000000000000" pitchFamily="2" charset="0"/>
                <a:cs typeface="Roboto" panose="02000000000000000000" pitchFamily="2" charset="0"/>
              </a:rPr>
              <a:t>AT TPC</a:t>
            </a:r>
          </a:p>
          <a:p>
            <a:r>
              <a:rPr lang="en-GB" sz="1400" noProof="0" dirty="0">
                <a:latin typeface="Roboto" panose="02000000000000000000" pitchFamily="2" charset="0"/>
                <a:ea typeface="Roboto" panose="02000000000000000000" pitchFamily="2" charset="0"/>
                <a:cs typeface="Roboto" panose="02000000000000000000" pitchFamily="2" charset="0"/>
              </a:rPr>
              <a:t>Cylindrical geometry and magnetic field, </a:t>
            </a:r>
          </a:p>
          <a:p>
            <a:r>
              <a:rPr lang="en-GB" sz="1400" noProof="0" dirty="0">
                <a:latin typeface="Roboto" panose="02000000000000000000" pitchFamily="2" charset="0"/>
                <a:ea typeface="Roboto" panose="02000000000000000000" pitchFamily="2" charset="0"/>
                <a:cs typeface="Roboto" panose="02000000000000000000" pitchFamily="2" charset="0"/>
              </a:rPr>
              <a:t>V= 250 L Amp: µ</a:t>
            </a:r>
            <a:r>
              <a:rPr lang="en-GB" sz="1400" noProof="0" dirty="0" err="1">
                <a:latin typeface="Roboto" panose="02000000000000000000" pitchFamily="2" charset="0"/>
                <a:ea typeface="Roboto" panose="02000000000000000000" pitchFamily="2" charset="0"/>
                <a:cs typeface="Roboto" panose="02000000000000000000" pitchFamily="2" charset="0"/>
              </a:rPr>
              <a:t>megas</a:t>
            </a:r>
            <a:r>
              <a:rPr lang="en-GB" sz="1400" noProof="0" dirty="0">
                <a:latin typeface="Roboto" panose="02000000000000000000" pitchFamily="2" charset="0"/>
                <a:ea typeface="Roboto" panose="02000000000000000000" pitchFamily="2" charset="0"/>
                <a:cs typeface="Roboto" panose="02000000000000000000" pitchFamily="2" charset="0"/>
              </a:rPr>
              <a:t> 128 mm, </a:t>
            </a:r>
          </a:p>
          <a:p>
            <a:r>
              <a:rPr lang="en-GB" sz="1400" noProof="0" dirty="0">
                <a:latin typeface="Roboto" panose="02000000000000000000" pitchFamily="2" charset="0"/>
                <a:ea typeface="Roboto" panose="02000000000000000000" pitchFamily="2" charset="0"/>
                <a:cs typeface="Roboto" panose="02000000000000000000" pitchFamily="2" charset="0"/>
              </a:rPr>
              <a:t>multilayer thick GEM (1ML, 3 stages)</a:t>
            </a:r>
          </a:p>
          <a:p>
            <a:r>
              <a:rPr lang="en-GB" sz="1400" noProof="0" dirty="0">
                <a:latin typeface="Roboto" panose="02000000000000000000" pitchFamily="2" charset="0"/>
                <a:ea typeface="Roboto" panose="02000000000000000000" pitchFamily="2" charset="0"/>
                <a:cs typeface="Roboto" panose="02000000000000000000" pitchFamily="2" charset="0"/>
              </a:rPr>
              <a:t>(USA, Spain, China)</a:t>
            </a:r>
          </a:p>
        </p:txBody>
      </p:sp>
      <p:sp>
        <p:nvSpPr>
          <p:cNvPr id="19" name="TextBox 18">
            <a:extLst>
              <a:ext uri="{FF2B5EF4-FFF2-40B4-BE49-F238E27FC236}">
                <a16:creationId xmlns:a16="http://schemas.microsoft.com/office/drawing/2014/main" id="{9F87E078-DE30-48B5-759F-C5A3C9C88F61}"/>
              </a:ext>
            </a:extLst>
          </p:cNvPr>
          <p:cNvSpPr txBox="1"/>
          <p:nvPr/>
        </p:nvSpPr>
        <p:spPr>
          <a:xfrm>
            <a:off x="-200120" y="1040378"/>
            <a:ext cx="372223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r"/>
            <a:r>
              <a:rPr lang="en-GB" b="1" noProof="0" dirty="0">
                <a:latin typeface="Roboto" panose="02000000000000000000" pitchFamily="2" charset="0"/>
                <a:ea typeface="Roboto" panose="02000000000000000000" pitchFamily="2" charset="0"/>
                <a:cs typeface="Roboto" panose="02000000000000000000" pitchFamily="2" charset="0"/>
              </a:rPr>
              <a:t>LOW ENERGY (5-50 </a:t>
            </a:r>
            <a:r>
              <a:rPr lang="en-GB" b="1" noProof="0" dirty="0" err="1">
                <a:latin typeface="Roboto" panose="02000000000000000000" pitchFamily="2" charset="0"/>
                <a:ea typeface="Roboto" panose="02000000000000000000" pitchFamily="2" charset="0"/>
                <a:cs typeface="Roboto" panose="02000000000000000000" pitchFamily="2" charset="0"/>
              </a:rPr>
              <a:t>AMeV</a:t>
            </a:r>
            <a:r>
              <a:rPr lang="en-GB" b="1" noProof="0" dirty="0">
                <a:latin typeface="Roboto" panose="02000000000000000000" pitchFamily="2" charset="0"/>
                <a:ea typeface="Roboto" panose="02000000000000000000" pitchFamily="2" charset="0"/>
                <a:cs typeface="Roboto" panose="02000000000000000000" pitchFamily="2" charset="0"/>
              </a:rPr>
              <a:t>)</a:t>
            </a:r>
          </a:p>
          <a:p>
            <a:pPr algn="r"/>
            <a:r>
              <a:rPr lang="en-GB" b="1" noProof="0" dirty="0">
                <a:latin typeface="Roboto" panose="02000000000000000000" pitchFamily="2" charset="0"/>
                <a:ea typeface="Roboto" panose="02000000000000000000" pitchFamily="2" charset="0"/>
                <a:cs typeface="Roboto" panose="02000000000000000000" pitchFamily="2" charset="0"/>
              </a:rPr>
              <a:t> ACTIVE TARGETS </a:t>
            </a:r>
          </a:p>
        </p:txBody>
      </p:sp>
      <p:sp>
        <p:nvSpPr>
          <p:cNvPr id="27" name="TextBox 28">
            <a:extLst>
              <a:ext uri="{FF2B5EF4-FFF2-40B4-BE49-F238E27FC236}">
                <a16:creationId xmlns:a16="http://schemas.microsoft.com/office/drawing/2014/main" id="{7FED2D04-1F06-DF55-4319-539D0858FC26}"/>
              </a:ext>
            </a:extLst>
          </p:cNvPr>
          <p:cNvSpPr txBox="1"/>
          <p:nvPr/>
        </p:nvSpPr>
        <p:spPr>
          <a:xfrm>
            <a:off x="4438109" y="1050655"/>
            <a:ext cx="4274606" cy="957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r"/>
            <a:r>
              <a:rPr lang="en-GB" sz="1400" noProof="0" dirty="0">
                <a:latin typeface="Roboto" panose="02000000000000000000" pitchFamily="2" charset="0"/>
                <a:ea typeface="Roboto" panose="02000000000000000000" pitchFamily="2" charset="0"/>
                <a:cs typeface="Roboto" panose="02000000000000000000" pitchFamily="2" charset="0"/>
              </a:rPr>
              <a:t>Direct reactions  (transfer, resonant elastic, etc) measured with the new generation of active targets are specially well suited for the study of these systems.</a:t>
            </a:r>
          </a:p>
        </p:txBody>
      </p:sp>
    </p:spTree>
    <p:extLst>
      <p:ext uri="{BB962C8B-B14F-4D97-AF65-F5344CB8AC3E}">
        <p14:creationId xmlns:p14="http://schemas.microsoft.com/office/powerpoint/2010/main" val="3981419668"/>
      </p:ext>
    </p:extLst>
  </p:cSld>
  <p:clrMapOvr>
    <a:masterClrMapping/>
  </p:clrMapOvr>
</p:sld>
</file>

<file path=ppt/theme/theme1.xml><?xml version="1.0" encoding="utf-8"?>
<a:theme xmlns:a="http://schemas.openxmlformats.org/drawingml/2006/main" name="Diapositiva inici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49FBFEDDB2A1C47B4BB882C69983E71" ma:contentTypeVersion="14" ma:contentTypeDescription="Crear un documento." ma:contentTypeScope="" ma:versionID="13ffda1f1c9d055be762507445fb08b4">
  <xsd:schema xmlns:xsd="http://www.w3.org/2001/XMLSchema" xmlns:xs="http://www.w3.org/2001/XMLSchema" xmlns:p="http://schemas.microsoft.com/office/2006/metadata/properties" xmlns:ns2="576c6334-01a5-4995-80a5-e13d259298d1" xmlns:ns3="5a1b33de-19ed-44b4-94fb-654604c3891d" targetNamespace="http://schemas.microsoft.com/office/2006/metadata/properties" ma:root="true" ma:fieldsID="8d7ff78529c366dc5390b8a53b88aac5" ns2:_="" ns3:_="">
    <xsd:import namespace="576c6334-01a5-4995-80a5-e13d259298d1"/>
    <xsd:import namespace="5a1b33de-19ed-44b4-94fb-654604c3891d"/>
    <xsd:element name="properties">
      <xsd:complexType>
        <xsd:sequence>
          <xsd:element name="documentManagement">
            <xsd:complexType>
              <xsd:all>
                <xsd:element ref="ns2:MediaServiceMetadata" minOccurs="0"/>
                <xsd:element ref="ns2:MediaServiceFastMetadata" minOccurs="0"/>
                <xsd:element ref="ns2:iufm"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c6334-01a5-4995-80a5-e13d259298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iufm" ma:index="10" nillable="true" ma:displayName="Texto" ma:internalName="iufm">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Etiquetas da imaxe" ma:readOnly="false" ma:fieldId="{5cf76f15-5ced-4ddc-b409-7134ff3c332f}" ma:taxonomyMulti="true" ma:sspId="04ff2239-6882-44d2-9130-f48d73998873"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1b33de-19ed-44b4-94fb-654604c3891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8f9cef7-1c27-4f41-80c7-35cf73dae0c3}" ma:internalName="TaxCatchAll" ma:showField="CatchAllData" ma:web="5a1b33de-19ed-44b4-94fb-654604c3891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Compartido con detalle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76c6334-01a5-4995-80a5-e13d259298d1">
      <Terms xmlns="http://schemas.microsoft.com/office/infopath/2007/PartnerControls"/>
    </lcf76f155ced4ddcb4097134ff3c332f>
    <TaxCatchAll xmlns="5a1b33de-19ed-44b4-94fb-654604c3891d" xsi:nil="true"/>
    <iufm xmlns="576c6334-01a5-4995-80a5-e13d259298d1" xsi:nil="true"/>
  </documentManagement>
</p:properties>
</file>

<file path=customXml/itemProps1.xml><?xml version="1.0" encoding="utf-8"?>
<ds:datastoreItem xmlns:ds="http://schemas.openxmlformats.org/officeDocument/2006/customXml" ds:itemID="{A03F65C4-5A7E-4E48-B5F2-60CE5A1E76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6c6334-01a5-4995-80a5-e13d259298d1"/>
    <ds:schemaRef ds:uri="5a1b33de-19ed-44b4-94fb-654604c389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D9577D-7D2C-4532-8569-4481DD8150D0}">
  <ds:schemaRefs>
    <ds:schemaRef ds:uri="http://schemas.microsoft.com/sharepoint/v3/contenttype/forms"/>
  </ds:schemaRefs>
</ds:datastoreItem>
</file>

<file path=customXml/itemProps3.xml><?xml version="1.0" encoding="utf-8"?>
<ds:datastoreItem xmlns:ds="http://schemas.openxmlformats.org/officeDocument/2006/customXml" ds:itemID="{D2F609DA-4E76-4CF8-8A79-253298A6ACAA}">
  <ds:schemaRefs>
    <ds:schemaRef ds:uri="198d1e39-b65c-4dc2-894a-9fbd7d0fab3d"/>
    <ds:schemaRef ds:uri="8e972b41-cc2f-4dc4-9342-e3b4dc3de38f"/>
    <ds:schemaRef ds:uri="http://schemas.microsoft.com/office/2006/metadata/properties"/>
    <ds:schemaRef ds:uri="http://schemas.microsoft.com/office/infopath/2007/PartnerControls"/>
    <ds:schemaRef ds:uri="576c6334-01a5-4995-80a5-e13d259298d1"/>
    <ds:schemaRef ds:uri="5a1b33de-19ed-44b4-94fb-654604c3891d"/>
  </ds:schemaRefs>
</ds:datastoreItem>
</file>

<file path=docProps/app.xml><?xml version="1.0" encoding="utf-8"?>
<Properties xmlns="http://schemas.openxmlformats.org/officeDocument/2006/extended-properties" xmlns:vt="http://schemas.openxmlformats.org/officeDocument/2006/docPropsVTypes">
  <Template/>
  <TotalTime>4893</TotalTime>
  <Words>2991</Words>
  <Application>Microsoft Macintosh PowerPoint</Application>
  <PresentationFormat>Presentación en pantalla (4:3)</PresentationFormat>
  <Paragraphs>250</Paragraphs>
  <Slides>16</Slides>
  <Notes>13</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16</vt:i4>
      </vt:variant>
    </vt:vector>
  </HeadingPairs>
  <TitlesOfParts>
    <vt:vector size="30" baseType="lpstr">
      <vt:lpstr>Aptos</vt:lpstr>
      <vt:lpstr>Arial</vt:lpstr>
      <vt:lpstr>Calibri</vt:lpstr>
      <vt:lpstr>Helvetica Light Neue</vt:lpstr>
      <vt:lpstr>Helvetica Neue Medium</vt:lpstr>
      <vt:lpstr>Helvetica Neue Thin</vt:lpstr>
      <vt:lpstr>Raleway</vt:lpstr>
      <vt:lpstr>Roboto</vt:lpstr>
      <vt:lpstr>Roobert</vt:lpstr>
      <vt:lpstr>Roobert SemiBold</vt:lpstr>
      <vt:lpstr>System Font Regular</vt:lpstr>
      <vt:lpstr>Times</vt:lpstr>
      <vt:lpstr>Times New Roman</vt:lpstr>
      <vt:lpstr>Diapositiva inicial</vt:lpstr>
      <vt:lpstr>The structure of the nuclear many-body systems and its astrophysical and cosmological implications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MORA CUESTA ELENA</dc:creator>
  <cp:lastModifiedBy>ALVAREZ POL HECTOR</cp:lastModifiedBy>
  <cp:revision>81</cp:revision>
  <dcterms:created xsi:type="dcterms:W3CDTF">2019-11-20T15:01:32Z</dcterms:created>
  <dcterms:modified xsi:type="dcterms:W3CDTF">2025-07-02T21:58:55Z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0x010100049FBFEDDB2A1C47B4BB882C69983E71</vt:lpwstr>
  </property>
  <property fmtid="{D5CDD505-2E9C-101B-9397-08002B2CF9AE}" pid="3" name="MediaServiceImageTags">
    <vt:lpwstr/>
  </property>
</Properties>
</file>