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63de30ff8e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63de30ff8e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63de30ff8e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63de30ff8e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63de30ff8e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63de30ff8e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63de30ff8e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63de30ff8e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3de30ff8e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3de30ff8e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3de30ff8e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3de30ff8e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63de30ff8e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63de30ff8e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63de30ff8e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63de30ff8e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3de30ff8e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3de30ff8e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63de30ff8e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63de30ff8e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63de30ff8e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63de30ff8e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3de30ff8e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3de30ff8e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subTitle"/>
          </p:nvPr>
        </p:nvSpPr>
        <p:spPr>
          <a:xfrm>
            <a:off x="311700" y="3195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dk1"/>
                </a:solidFill>
              </a:rPr>
              <a:t>Atividades do Physics Preparatory Group (PPG) do Update da European Strategy for Particle Physics (ESPP)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9200" y="1340725"/>
            <a:ext cx="3918129" cy="3726576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159300" y="1962150"/>
            <a:ext cx="4379100" cy="106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pt-BR" sz="2100">
                <a:solidFill>
                  <a:schemeClr val="dk1"/>
                </a:solidFill>
              </a:rPr>
              <a:t>Atividades do PPG começaram em 15/10/2024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80625" y="3124200"/>
            <a:ext cx="48234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900"/>
              <a:t>Tasks of the PPG: 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pt-BR" sz="1900"/>
              <a:t>collects input from the community 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pt-BR" sz="1900"/>
              <a:t>organises the Open Symposium in Venice in June 2025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pt-BR" sz="1900"/>
              <a:t>prepares the Physics Briefing Book based on the input from the community</a:t>
            </a:r>
            <a:endParaRPr sz="19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43200" y="152400"/>
            <a:ext cx="3557446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2"/>
          <p:cNvSpPr txBox="1"/>
          <p:nvPr/>
        </p:nvSpPr>
        <p:spPr>
          <a:xfrm>
            <a:off x="0" y="53340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0000"/>
                </a:solidFill>
                <a:highlight>
                  <a:srgbClr val="FFFFFF"/>
                </a:highlight>
              </a:rPr>
              <a:t>~240 páginas escritas!</a:t>
            </a:r>
            <a:r>
              <a:rPr b="1" lang="pt-BR" sz="1800">
                <a:solidFill>
                  <a:srgbClr val="FF0000"/>
                </a:solidFill>
                <a:highlight>
                  <a:srgbClr val="FFFFFF"/>
                </a:highlight>
              </a:rPr>
              <a:t> </a:t>
            </a:r>
            <a:endParaRPr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0" y="457200"/>
            <a:ext cx="683895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3"/>
          <p:cNvSpPr txBox="1"/>
          <p:nvPr/>
        </p:nvSpPr>
        <p:spPr>
          <a:xfrm>
            <a:off x="1447800" y="4114800"/>
            <a:ext cx="7277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0000"/>
                </a:solidFill>
                <a:highlight>
                  <a:srgbClr val="FFFFFF"/>
                </a:highlight>
              </a:rPr>
              <a:t>Tenho até dia 15/08 para enviar meus comentários!</a:t>
            </a:r>
            <a:r>
              <a:rPr b="1" lang="pt-BR" sz="1800">
                <a:solidFill>
                  <a:srgbClr val="FF0000"/>
                </a:solidFill>
                <a:highlight>
                  <a:srgbClr val="FFFFFF"/>
                </a:highlight>
              </a:rPr>
              <a:t> </a:t>
            </a:r>
            <a:endParaRPr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8575" y="152400"/>
            <a:ext cx="533418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347323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2123" y="609600"/>
            <a:ext cx="4339478" cy="40641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14400"/>
            <a:ext cx="8839199" cy="36466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4825" y="152400"/>
            <a:ext cx="3009531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" y="213350"/>
            <a:ext cx="5419725" cy="343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00012" y="3948113"/>
            <a:ext cx="5838825" cy="105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609600"/>
            <a:ext cx="8839201" cy="3011078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6"/>
          <p:cNvSpPr txBox="1"/>
          <p:nvPr/>
        </p:nvSpPr>
        <p:spPr>
          <a:xfrm>
            <a:off x="990600" y="3886200"/>
            <a:ext cx="6821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each group have two co-conveners to organise the work.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533400"/>
            <a:ext cx="8839201" cy="326729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7"/>
          <p:cNvSpPr/>
          <p:nvPr/>
        </p:nvSpPr>
        <p:spPr>
          <a:xfrm>
            <a:off x="594675" y="2086425"/>
            <a:ext cx="8194500" cy="485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7"/>
          <p:cNvSpPr/>
          <p:nvPr/>
        </p:nvSpPr>
        <p:spPr>
          <a:xfrm>
            <a:off x="518475" y="3305625"/>
            <a:ext cx="8473200" cy="495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304800"/>
            <a:ext cx="8839199" cy="449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533400"/>
            <a:ext cx="8839200" cy="4003952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9"/>
          <p:cNvSpPr/>
          <p:nvPr/>
        </p:nvSpPr>
        <p:spPr>
          <a:xfrm>
            <a:off x="3285875" y="2010225"/>
            <a:ext cx="5503200" cy="393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95400"/>
            <a:ext cx="8839200" cy="29373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/>
          <p:nvPr/>
        </p:nvSpPr>
        <p:spPr>
          <a:xfrm>
            <a:off x="90725" y="81025"/>
            <a:ext cx="8728800" cy="35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222222"/>
                </a:solidFill>
                <a:highlight>
                  <a:srgbClr val="FFFFFF"/>
                </a:highlight>
              </a:rPr>
              <a:t>                                    </a:t>
            </a:r>
            <a:r>
              <a:rPr lang="pt-BR" sz="2100">
                <a:solidFill>
                  <a:srgbClr val="222222"/>
                </a:solidFill>
                <a:highlight>
                  <a:srgbClr val="FFFFFF"/>
                </a:highlight>
              </a:rPr>
              <a:t>Escrita do Physics Briefing Book</a:t>
            </a:r>
            <a:endParaRPr sz="2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222222"/>
                </a:solidFill>
                <a:highlight>
                  <a:srgbClr val="FFFFFF"/>
                </a:highlight>
              </a:rPr>
              <a:t>We will receive first draft chapters by 31 July, and a second set by 15</a:t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222222"/>
                </a:solidFill>
                <a:highlight>
                  <a:srgbClr val="FFFFFF"/>
                </a:highlight>
              </a:rPr>
              <a:t>August.  We are investigating right now what groups could be ready by</a:t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222222"/>
                </a:solidFill>
                <a:highlight>
                  <a:srgbClr val="FFFFFF"/>
                </a:highlight>
              </a:rPr>
              <a:t>these dates, and we will share the information as soon as it becomes</a:t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222222"/>
                </a:solidFill>
                <a:highlight>
                  <a:srgbClr val="FFFFFF"/>
                </a:highlight>
              </a:rPr>
              <a:t>available.</a:t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222222"/>
                </a:solidFill>
                <a:highlight>
                  <a:srgbClr val="FFFFFF"/>
                </a:highlight>
              </a:rPr>
              <a:t>For reading and sending comments on these chapters, we foresee deadlines</a:t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222222"/>
                </a:solidFill>
                <a:highlight>
                  <a:srgbClr val="FFFFFF"/>
                </a:highlight>
              </a:rPr>
              <a:t>of </a:t>
            </a:r>
            <a:r>
              <a:rPr lang="pt-BR" sz="1800">
                <a:solidFill>
                  <a:srgbClr val="222222"/>
                </a:solidFill>
                <a:highlight>
                  <a:srgbClr val="FFFF00"/>
                </a:highlight>
              </a:rPr>
              <a:t>15 August</a:t>
            </a:r>
            <a:r>
              <a:rPr lang="pt-BR" sz="1800">
                <a:solidFill>
                  <a:srgbClr val="222222"/>
                </a:solidFill>
                <a:highlight>
                  <a:srgbClr val="FFFFFF"/>
                </a:highlight>
              </a:rPr>
              <a:t> (for those that become available on 31 July) and 31 August</a:t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222222"/>
                </a:solidFill>
                <a:highlight>
                  <a:srgbClr val="FFFFFF"/>
                </a:highlight>
              </a:rPr>
              <a:t>(for the chapters we will receive by mid August). This would be in time</a:t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222222"/>
                </a:solidFill>
                <a:highlight>
                  <a:srgbClr val="FFFFFF"/>
                </a:highlight>
              </a:rPr>
              <a:t>for a more in-depth discussion of the major comments at our planned </a:t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222222"/>
                </a:solidFill>
                <a:highlight>
                  <a:srgbClr val="FFFFFF"/>
                </a:highlight>
              </a:rPr>
              <a:t>PPG meeting on </a:t>
            </a:r>
            <a:r>
              <a:rPr lang="pt-BR" sz="1800">
                <a:solidFill>
                  <a:srgbClr val="222222"/>
                </a:solidFill>
                <a:highlight>
                  <a:schemeClr val="accent6"/>
                </a:highlight>
              </a:rPr>
              <a:t>5 September</a:t>
            </a:r>
            <a:r>
              <a:rPr lang="pt-BR" sz="1800">
                <a:solidFill>
                  <a:srgbClr val="222222"/>
                </a:solidFill>
                <a:highlight>
                  <a:srgbClr val="FFFFFF"/>
                </a:highlight>
              </a:rPr>
              <a:t> at CERN.</a:t>
            </a:r>
            <a:endParaRPr sz="1800"/>
          </a:p>
        </p:txBody>
      </p:sp>
      <p:pic>
        <p:nvPicPr>
          <p:cNvPr id="104" name="Google Shape;10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2338" y="2990850"/>
            <a:ext cx="1457325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