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3" r:id="rId3"/>
    <p:sldId id="300" r:id="rId4"/>
    <p:sldId id="336" r:id="rId5"/>
    <p:sldId id="337" r:id="rId6"/>
    <p:sldId id="338" r:id="rId7"/>
    <p:sldId id="342" r:id="rId8"/>
    <p:sldId id="341" r:id="rId9"/>
    <p:sldId id="340" r:id="rId10"/>
    <p:sldId id="339" r:id="rId11"/>
    <p:sldId id="322" r:id="rId12"/>
    <p:sldId id="323" r:id="rId13"/>
    <p:sldId id="348" r:id="rId14"/>
    <p:sldId id="347" r:id="rId15"/>
    <p:sldId id="346" r:id="rId16"/>
    <p:sldId id="325" r:id="rId17"/>
    <p:sldId id="301" r:id="rId18"/>
    <p:sldId id="349" r:id="rId19"/>
    <p:sldId id="350" r:id="rId20"/>
    <p:sldId id="319" r:id="rId21"/>
    <p:sldId id="320" r:id="rId22"/>
    <p:sldId id="317" r:id="rId23"/>
    <p:sldId id="324" r:id="rId24"/>
    <p:sldId id="328" r:id="rId25"/>
    <p:sldId id="333" r:id="rId26"/>
    <p:sldId id="335" r:id="rId27"/>
    <p:sldId id="334" r:id="rId28"/>
    <p:sldId id="329" r:id="rId29"/>
    <p:sldId id="345" r:id="rId30"/>
    <p:sldId id="332" r:id="rId31"/>
    <p:sldId id="331" r:id="rId32"/>
    <p:sldId id="330" r:id="rId33"/>
    <p:sldId id="344" r:id="rId34"/>
    <p:sldId id="351" r:id="rId35"/>
    <p:sldId id="352" r:id="rId36"/>
    <p:sldId id="353" r:id="rId37"/>
    <p:sldId id="343" r:id="rId38"/>
    <p:sldId id="306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40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1D340-72AA-2E5B-5000-1C7CE7D6E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704984-FCB7-1E5D-18B9-CC1CBC237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59FA9-64A4-8DFB-DE18-AC3D0A95A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48FF1-F7FC-DBF2-E868-0F41035B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2598D-1ADA-4F4E-DB93-F033FACA4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2387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FA7AD-D159-1A86-CAFE-D9FC61499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3C3DF-7D1F-425A-D52F-AF38CD7737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97B9B-4938-8A32-B94F-A34FC89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DF5E6-6BB3-CF0E-D14F-BAD95D1B0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C015-94C1-19FC-B4FA-8AF382F74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1687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524587-898F-B97E-D756-4242A353F6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04BFC-FE45-4A8F-6948-C7606371E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3BD59-F65F-3129-F3ED-9C2646423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A0826-0008-14DF-B8B5-E216F30C5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B1417-896D-8728-D722-37E344BBA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75301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F0C3C-2246-42CB-071D-50E3C4083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9CC3F-DF72-F0F7-8373-91E3A7966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8F4C9-51DA-9780-92F1-E9F203987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39785-5FF2-6F78-9415-FAC4AFAF0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AE3FB-C5E7-D707-A6A7-CF98CE6F5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7771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8C7F8-9E51-95A8-ADCC-ADAA3DE86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0D0F3-0FDD-226F-CAE8-6040889E4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F1E28-909F-6E27-11E6-B0DE77EA5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879EA-2A8D-D457-FBCE-AF452220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55C84-65D0-F9CC-4F56-BC6F34756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1674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46C3A-E07C-85D0-C868-F0565899A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36749-6A40-E681-0B68-8C3A1B5A0A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FAA6AC-88C4-2056-76B7-F75B83983F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E4931D-38D9-0297-E4B4-F2BCB062E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9AF4B-B1CF-7D53-1091-C4D50D6B2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D754A-2A4A-1491-5881-8E87DC8E9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0956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5736E-98B0-BC98-F3EA-397CCA7FA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236B1-CB0B-74AE-1D00-09D9259BC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E7691-BF0F-4F01-C129-D751925A7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7AD11B-D5A6-035E-7C4F-9449E96AC1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811075-07BC-982F-2CA7-443F71B044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21F84B-9814-964B-F673-E037EFE29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F340B4-E9A3-1A05-1C10-098208B15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A23B20-7805-68B1-CFCA-70366FED9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5126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3C0DE-43D2-87D4-74AB-BFAFD617A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777E55-551F-16A9-F7CF-C24A0E1CD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E44B-B0B7-5444-D770-F03EE57BF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641D12-AE71-5059-0984-3953E15C2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8558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82434A-EA8F-7062-67D0-1E7F625AF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A5E0B0-4EB0-6AB7-15F9-1B4D98741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36617-123D-ADE8-F17D-7E4A80F0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5260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539CF-8819-BFD0-C265-741635A65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38EDB-E6C3-5E39-7B45-168F78B6A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085FE4-B0C1-55B2-2E30-A010D953BF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E2DDAC-FFF2-E206-0235-215562643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D46B5-0AB4-40E0-7B7D-E0E900E3C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E15881-07AE-C9E4-3186-4834F59B4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6363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4D60E-9E6E-55E0-29F7-089D58A8F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CE9783-B639-A08B-CD5D-93AA5ACB1C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54B5D2-CC18-BB61-C810-F1FDC13D5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87C45-B308-4BEA-C43C-17761DB1F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C40ABC-81E2-5D21-C2EE-BDD403751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B68CA-6577-F2F4-8428-45E2F7AE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1489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3C8F2E-833C-F9CB-846E-BF87F4C89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42661-A85D-A28F-15E0-2418CA544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ACD59-3A0C-33C6-417C-DF8C200A0F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3B3D0-F849-4548-8B88-2539E2FED0A8}" type="datetimeFigureOut">
              <a:rPr lang="en-IN" smtClean="0"/>
              <a:t>04-09-2025</a:t>
            </a:fld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5CD53-92A5-F37D-B31C-8F4DCD9F45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C0CC7-E5F0-C547-629B-A0A96958B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545AB-CE14-46E8-946D-C30604EF249D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6680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4.png"/><Relationship Id="rId5" Type="http://schemas.openxmlformats.org/officeDocument/2006/relationships/image" Target="../media/image2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18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4" Type="http://schemas.openxmlformats.org/officeDocument/2006/relationships/image" Target="../media/image2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6.png"/><Relationship Id="rId7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40.png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tags" Target="../tags/tag13.xml"/><Relationship Id="rId7" Type="http://schemas.openxmlformats.org/officeDocument/2006/relationships/image" Target="../media/image29.png"/><Relationship Id="rId12" Type="http://schemas.openxmlformats.org/officeDocument/2006/relationships/image" Target="../media/image31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jpeg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7.png"/><Relationship Id="rId4" Type="http://schemas.openxmlformats.org/officeDocument/2006/relationships/tags" Target="../tags/tag14.xml"/><Relationship Id="rId9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16DA4-3B1E-18C6-C7C5-EBD6A0C4B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D950CE-25E2-86AE-AD3B-9B80BEA39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8" cy="6858000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0319AD2-FB40-21DE-2254-60529B710365}"/>
              </a:ext>
            </a:extLst>
          </p:cNvPr>
          <p:cNvSpPr/>
          <p:nvPr/>
        </p:nvSpPr>
        <p:spPr>
          <a:xfrm>
            <a:off x="-98990" y="-82796"/>
            <a:ext cx="12367189" cy="2366254"/>
          </a:xfrm>
          <a:prstGeom prst="rect">
            <a:avLst/>
          </a:prstGeom>
          <a:blipFill>
            <a:blip r:embed="rId3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1B057-A283-F9E7-9669-24D97AE7AF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" y="-329568"/>
            <a:ext cx="12192003" cy="24275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br>
              <a:rPr lang="en-IN" sz="4400" b="0" i="0" u="none" strike="noStrike" baseline="0" dirty="0">
                <a:ln w="19050">
                  <a:solidFill>
                    <a:sysClr val="windowText" lastClr="00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Bookman Old Style" panose="02050604050505020204" pitchFamily="18" charset="0"/>
              </a:rPr>
            </a:br>
            <a:r>
              <a:rPr lang="en-US" sz="4800" b="1" i="0" u="none" strike="noStrike" baseline="0" dirty="0">
                <a:ln w="19050">
                  <a:solidFill>
                    <a:sysClr val="windowText" lastClr="000000"/>
                  </a:solidFill>
                </a:ln>
                <a:solidFill>
                  <a:schemeClr val="accent4"/>
                </a:solidFill>
                <a:latin typeface="Bookman Old Style" panose="02050604050505020204" pitchFamily="18" charset="0"/>
              </a:rPr>
              <a:t> </a:t>
            </a:r>
            <a:r>
              <a:rPr lang="en-IN" sz="4800" b="1" i="0" u="none" strike="noStrike" baseline="0" dirty="0">
                <a:ln w="12700">
                  <a:solidFill>
                    <a:schemeClr val="tx1"/>
                  </a:solidFill>
                </a:ln>
                <a:solidFill>
                  <a:schemeClr val="accent4"/>
                </a:solidFill>
                <a:latin typeface="Bookman Old Style" panose="02050604050505020204" pitchFamily="18" charset="0"/>
              </a:rPr>
              <a:t>Probing Conserved Charge Dynamics via HBT Interferometry in Relativistic Heavy-Ion Collisions</a:t>
            </a:r>
            <a:endParaRPr lang="en-IN" sz="4800" b="1" dirty="0">
              <a:ln w="12700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FF50D-A72E-03C7-E3C0-15774733D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713" y="2959762"/>
            <a:ext cx="4615543" cy="3070436"/>
          </a:xfrm>
        </p:spPr>
        <p:txBody>
          <a:bodyPr>
            <a:normAutofit/>
          </a:bodyPr>
          <a:lstStyle/>
          <a:p>
            <a:pPr algn="l"/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collaboration with:</a:t>
            </a:r>
          </a:p>
          <a:p>
            <a:pPr algn="l"/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en-IN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Tribhuban</a:t>
            </a:r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Parida</a:t>
            </a:r>
          </a:p>
          <a:p>
            <a:pPr algn="l"/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Sandeep Chatterjee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1E13F5-9F43-A237-70B7-54EABD06707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9000"/>
                    </a14:imgEffect>
                    <a14:imgEffect>
                      <a14:brightnessContrast bright="-24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2256" y="3188336"/>
            <a:ext cx="3215027" cy="101976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04785B6-3DDC-5994-C7AB-00808C66A4E5}"/>
              </a:ext>
            </a:extLst>
          </p:cNvPr>
          <p:cNvGrpSpPr/>
          <p:nvPr/>
        </p:nvGrpSpPr>
        <p:grpSpPr>
          <a:xfrm>
            <a:off x="3041227" y="2747961"/>
            <a:ext cx="9150773" cy="4192835"/>
            <a:chOff x="3041227" y="2747961"/>
            <a:chExt cx="9150773" cy="4192835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FAF51A4E-942A-987B-C3AC-68A668A7D6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9343" y="2747961"/>
              <a:ext cx="7652657" cy="4192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8D924A4F-7C10-2049-1523-DD46974C05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58" t="57801"/>
            <a:stretch>
              <a:fillRect/>
            </a:stretch>
          </p:blipFill>
          <p:spPr bwMode="auto">
            <a:xfrm>
              <a:off x="3041227" y="4719771"/>
              <a:ext cx="4906056" cy="1149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C962A5C-23D5-8CF1-5C05-411A188BBC19}"/>
              </a:ext>
            </a:extLst>
          </p:cNvPr>
          <p:cNvSpPr txBox="1"/>
          <p:nvPr/>
        </p:nvSpPr>
        <p:spPr>
          <a:xfrm>
            <a:off x="-3" y="6102051"/>
            <a:ext cx="5377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IN" sz="2800" dirty="0">
                <a:latin typeface="Lucida Bright" panose="02040602050505020304" pitchFamily="18" charset="0"/>
              </a:rPr>
              <a:t>September 04, 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BE154C-C72F-0FAE-9378-AD64D377C2C1}"/>
              </a:ext>
            </a:extLst>
          </p:cNvPr>
          <p:cNvSpPr txBox="1"/>
          <p:nvPr/>
        </p:nvSpPr>
        <p:spPr>
          <a:xfrm>
            <a:off x="3801942" y="2284668"/>
            <a:ext cx="458811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Arkadip</a:t>
            </a:r>
            <a:r>
              <a:rPr lang="en-I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Mukherjee</a:t>
            </a:r>
            <a:endParaRPr lang="en-IN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29527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543AD-0E19-AFA3-56D6-E59B54544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4058068-ADFA-BE9F-39BE-20268730BD05}"/>
              </a:ext>
            </a:extLst>
          </p:cNvPr>
          <p:cNvSpPr txBox="1"/>
          <p:nvPr/>
        </p:nvSpPr>
        <p:spPr>
          <a:xfrm>
            <a:off x="6615554" y="4779664"/>
            <a:ext cx="569619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Longitudinally Co-Moving System (LCMS) frame of reference – Net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</a:t>
            </a:r>
          </a:p>
          <a:p>
            <a:pPr algn="l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Bertsch-Pratt Parameterization:</a:t>
            </a:r>
          </a:p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out-side-long axes. </a:t>
            </a:r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[Phys. Rev., C37 (1988) 1896-    </a:t>
            </a:r>
          </a:p>
          <a:p>
            <a:r>
              <a:rPr lang="en-IN" sz="1600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1900 ; Phys. Rev., D33 (1986) 1314-1327 ]</a:t>
            </a:r>
          </a:p>
          <a:p>
            <a:pPr algn="l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6850AC-6CFD-0E4D-C626-87AD3C9C9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8028" y="887186"/>
            <a:ext cx="4842616" cy="382777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7CCA9A-0071-3FAF-0C59-EBD322893FF3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5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7F091A-57D1-F2FB-2659-1382AB2CA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099DE2-3085-6956-A58B-73A6AB446148}"/>
              </a:ext>
            </a:extLst>
          </p:cNvPr>
          <p:cNvSpPr txBox="1"/>
          <p:nvPr/>
        </p:nvSpPr>
        <p:spPr>
          <a:xfrm>
            <a:off x="1" y="951886"/>
            <a:ext cx="7935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high‐energy heavy‐ion collisions, HBT interferometry (or </a:t>
            </a:r>
            <a:r>
              <a:rPr lang="en-US" sz="24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Femtoscopy</a:t>
            </a: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provides key insights into the geometry and dynamics of particle‐emitting sources by measuring two‐particle correlations.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B77054-4E76-B590-7038-E4ED05C8B581}"/>
              </a:ext>
            </a:extLst>
          </p:cNvPr>
          <p:cNvGrpSpPr/>
          <p:nvPr/>
        </p:nvGrpSpPr>
        <p:grpSpPr>
          <a:xfrm>
            <a:off x="149354" y="2586245"/>
            <a:ext cx="6681997" cy="3869763"/>
            <a:chOff x="103414" y="2878756"/>
            <a:chExt cx="6681997" cy="377195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33B7C96-A5B8-0A24-50C8-206300C11B6D}"/>
                </a:ext>
              </a:extLst>
            </p:cNvPr>
            <p:cNvSpPr txBox="1"/>
            <p:nvPr/>
          </p:nvSpPr>
          <p:spPr>
            <a:xfrm>
              <a:off x="103414" y="3093579"/>
              <a:ext cx="6681997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two-particle correlation function is defined as:</a:t>
              </a:r>
            </a:p>
            <a:p>
              <a:pPr algn="l"/>
              <a:endPara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l"/>
              <a:r>
                <a:rPr lang="en-US" sz="2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where,</a:t>
              </a:r>
            </a:p>
            <a:p>
              <a:pPr algn="l"/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6" name="Picture 15" descr="\documentclass{article}&#10;\usepackage{amsmath}&#10;\pagestyle{empty}&#10;\begin{document}&#10;&#10;               &#10;$C(p_1,p_2) = \dfrac{D_2(p_1,p_2)}{D_1(p_1)D_1(p_2)}$              &#10; &#10;&#10;\end{document}" title="IguanaTex Bitmap Display">
              <a:extLst>
                <a:ext uri="{FF2B5EF4-FFF2-40B4-BE49-F238E27FC236}">
                  <a16:creationId xmlns:a16="http://schemas.microsoft.com/office/drawing/2014/main" id="{E3A58D6C-F52D-639A-BE44-183B78963B6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901" y="3698910"/>
              <a:ext cx="3112072" cy="767400"/>
            </a:xfrm>
            <a:prstGeom prst="rect">
              <a:avLst/>
            </a:prstGeom>
          </p:spPr>
        </p:pic>
        <p:pic>
          <p:nvPicPr>
            <p:cNvPr id="17" name="Picture 16" descr="\documentclass{article}&#10;\usepackage{amsmath}&#10;\pagestyle{empty}&#10;\begin{document}&#10;&#10;\begin{align*}&#10;D_1(p) &amp;= \int d^4x E(x, p) \\&#10;D_2(p_1,p_2) &amp;= \int d^4x_1d^4x_2 E(x_1,x_2,p_1,p_2)\\&#10;E(x,p) &amp;= \varepsilon_p \dfrac{dN}{d^3pd^4x}&#10;\end{align*}&#10;&#10;\end{document}" title="IguanaTex Bitmap Display">
              <a:extLst>
                <a:ext uri="{FF2B5EF4-FFF2-40B4-BE49-F238E27FC236}">
                  <a16:creationId xmlns:a16="http://schemas.microsoft.com/office/drawing/2014/main" id="{09ECC2ED-3A10-F519-CD91-4F315CC4F78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935" y="4581539"/>
              <a:ext cx="3917475" cy="1969079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777B2240-F035-7DA9-B474-916E1AA9FD15}"/>
                </a:ext>
              </a:extLst>
            </p:cNvPr>
            <p:cNvSpPr/>
            <p:nvPr/>
          </p:nvSpPr>
          <p:spPr>
            <a:xfrm>
              <a:off x="103414" y="2878756"/>
              <a:ext cx="6487067" cy="3771951"/>
            </a:xfrm>
            <a:prstGeom prst="roundRect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32CBD50-F7D7-8739-C5DB-9595FD388EF6}"/>
              </a:ext>
            </a:extLst>
          </p:cNvPr>
          <p:cNvSpPr txBox="1"/>
          <p:nvPr/>
        </p:nvSpPr>
        <p:spPr>
          <a:xfrm>
            <a:off x="91672" y="6488668"/>
            <a:ext cx="550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C—Nuclear Physics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(6), 064902</a:t>
            </a:r>
            <a:endParaRPr lang="en-IN" b="0" i="1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1C5FEF-55A4-4CDB-12EB-D6C2ACDC0E18}"/>
              </a:ext>
            </a:extLst>
          </p:cNvPr>
          <p:cNvSpPr txBox="1"/>
          <p:nvPr/>
        </p:nvSpPr>
        <p:spPr>
          <a:xfrm>
            <a:off x="9789336" y="4017181"/>
            <a:ext cx="19026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600" b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arXiv:2103.08165</a:t>
            </a:r>
            <a:endParaRPr lang="en-IN" sz="16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F1DD2B-2335-136A-E502-84BA57264F71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47ED71-D323-97D3-8F54-AE05A705CA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77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3F476-86DD-738B-77E9-83BAFC4B2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FAC51A4-493B-6EE4-A361-1A96B3726248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20276-1D5B-E56F-1FC8-6F20C9EBB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Heavy-Ion Collisions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B60CB3-582C-688C-BC99-249571EE5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FAF49E-0FD1-B0E3-B10E-43C991B42458}"/>
              </a:ext>
            </a:extLst>
          </p:cNvPr>
          <p:cNvSpPr txBox="1"/>
          <p:nvPr/>
        </p:nvSpPr>
        <p:spPr>
          <a:xfrm>
            <a:off x="0" y="1244694"/>
            <a:ext cx="72763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normal conditions, quarks and gluons are confined in hadrons.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extreme conditions, quarks and gluons are deconfined to form QGP.</a:t>
            </a:r>
          </a:p>
        </p:txBody>
      </p:sp>
      <p:pic>
        <p:nvPicPr>
          <p:cNvPr id="14" name="Picture 6" descr="1: Typical diagram of heavy-ion collision [1]. | Download Scientific Diagram">
            <a:extLst>
              <a:ext uri="{FF2B5EF4-FFF2-40B4-BE49-F238E27FC236}">
                <a16:creationId xmlns:a16="http://schemas.microsoft.com/office/drawing/2014/main" id="{B76FE2C2-D271-26D8-0C2E-6E82CCFF5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4" y="1065173"/>
            <a:ext cx="9154886" cy="549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58AEFE2-324C-24C0-2334-CA13A25F16F8}"/>
              </a:ext>
            </a:extLst>
          </p:cNvPr>
          <p:cNvGrpSpPr/>
          <p:nvPr/>
        </p:nvGrpSpPr>
        <p:grpSpPr>
          <a:xfrm>
            <a:off x="9618038" y="1017989"/>
            <a:ext cx="2197894" cy="5681992"/>
            <a:chOff x="9538094" y="957547"/>
            <a:chExt cx="2197894" cy="568199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2ACF5A8-E971-2BCB-C4BB-B4D2E08D7C22}"/>
                </a:ext>
              </a:extLst>
            </p:cNvPr>
            <p:cNvGrpSpPr/>
            <p:nvPr/>
          </p:nvGrpSpPr>
          <p:grpSpPr>
            <a:xfrm>
              <a:off x="9538095" y="957547"/>
              <a:ext cx="2187687" cy="908955"/>
              <a:chOff x="283028" y="1229261"/>
              <a:chExt cx="4876800" cy="2383971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E1D5BD06-6FDA-21B7-19B7-E64AE94F2A4D}"/>
                  </a:ext>
                </a:extLst>
              </p:cNvPr>
              <p:cNvSpPr/>
              <p:nvPr/>
            </p:nvSpPr>
            <p:spPr>
              <a:xfrm>
                <a:off x="283028" y="1229261"/>
                <a:ext cx="4876800" cy="2383971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6BF3977-7E6B-D533-AF33-A892407FBD94}"/>
                  </a:ext>
                </a:extLst>
              </p:cNvPr>
              <p:cNvSpPr txBox="1"/>
              <p:nvPr/>
            </p:nvSpPr>
            <p:spPr>
              <a:xfrm>
                <a:off x="283028" y="1229261"/>
                <a:ext cx="4876800" cy="1947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IN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GICG</a:t>
                </a:r>
                <a:r>
                  <a:rPr lang="en-I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F53B7F0-6179-EE19-B478-AB7DCDA9F801}"/>
                </a:ext>
              </a:extLst>
            </p:cNvPr>
            <p:cNvGrpSpPr/>
            <p:nvPr/>
          </p:nvGrpSpPr>
          <p:grpSpPr>
            <a:xfrm>
              <a:off x="9538094" y="5730584"/>
              <a:ext cx="2187687" cy="908955"/>
              <a:chOff x="283028" y="1229261"/>
              <a:chExt cx="4876800" cy="2383971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8B6B372F-48A4-1216-A3EB-5ED13EB5CA9E}"/>
                  </a:ext>
                </a:extLst>
              </p:cNvPr>
              <p:cNvSpPr/>
              <p:nvPr/>
            </p:nvSpPr>
            <p:spPr>
              <a:xfrm>
                <a:off x="283028" y="1229261"/>
                <a:ext cx="4876800" cy="238397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982E6B5-DB87-79A5-F734-103629E4DF5A}"/>
                  </a:ext>
                </a:extLst>
              </p:cNvPr>
              <p:cNvSpPr txBox="1"/>
              <p:nvPr/>
            </p:nvSpPr>
            <p:spPr>
              <a:xfrm>
                <a:off x="283028" y="1229261"/>
                <a:ext cx="4876800" cy="1947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IN" sz="32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UrQMD</a:t>
                </a:r>
                <a:r>
                  <a:rPr lang="en-I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7D0DC38-E549-E4CC-6ADB-2C450E4532D5}"/>
                </a:ext>
              </a:extLst>
            </p:cNvPr>
            <p:cNvGrpSpPr/>
            <p:nvPr/>
          </p:nvGrpSpPr>
          <p:grpSpPr>
            <a:xfrm>
              <a:off x="9538095" y="4144378"/>
              <a:ext cx="2187687" cy="908955"/>
              <a:chOff x="283028" y="1229261"/>
              <a:chExt cx="4876800" cy="2383971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63CE7C71-EC72-5450-3619-7F83F95ABEC9}"/>
                  </a:ext>
                </a:extLst>
              </p:cNvPr>
              <p:cNvSpPr/>
              <p:nvPr/>
            </p:nvSpPr>
            <p:spPr>
              <a:xfrm>
                <a:off x="283028" y="1229261"/>
                <a:ext cx="4876800" cy="2383971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83B6EE-C9E1-ECEF-E569-9064CD31157A}"/>
                  </a:ext>
                </a:extLst>
              </p:cNvPr>
              <p:cNvSpPr txBox="1"/>
              <p:nvPr/>
            </p:nvSpPr>
            <p:spPr>
              <a:xfrm>
                <a:off x="283028" y="1229261"/>
                <a:ext cx="4876800" cy="1947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IN" sz="32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iSS</a:t>
                </a:r>
                <a:endParaRPr lang="en-IN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7C4C09D-790A-2A93-B1DB-E8DD0B0CB2AB}"/>
                </a:ext>
              </a:extLst>
            </p:cNvPr>
            <p:cNvGrpSpPr/>
            <p:nvPr/>
          </p:nvGrpSpPr>
          <p:grpSpPr>
            <a:xfrm>
              <a:off x="9548301" y="2544688"/>
              <a:ext cx="2187687" cy="908955"/>
              <a:chOff x="283028" y="1229261"/>
              <a:chExt cx="4876800" cy="2383971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6762BCD6-A63A-BF6A-7A6A-D900C809BC9F}"/>
                  </a:ext>
                </a:extLst>
              </p:cNvPr>
              <p:cNvSpPr/>
              <p:nvPr/>
            </p:nvSpPr>
            <p:spPr>
              <a:xfrm>
                <a:off x="283028" y="1229261"/>
                <a:ext cx="4876800" cy="238397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CFF2228-1F83-1391-A793-956CF70043ED}"/>
                  </a:ext>
                </a:extLst>
              </p:cNvPr>
              <p:cNvSpPr txBox="1"/>
              <p:nvPr/>
            </p:nvSpPr>
            <p:spPr>
              <a:xfrm>
                <a:off x="283028" y="1229261"/>
                <a:ext cx="4876800" cy="1947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IN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MUSIC</a:t>
                </a:r>
                <a:r>
                  <a:rPr lang="en-I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sp>
          <p:nvSpPr>
            <p:cNvPr id="25" name="Arrow: Down 24">
              <a:extLst>
                <a:ext uri="{FF2B5EF4-FFF2-40B4-BE49-F238E27FC236}">
                  <a16:creationId xmlns:a16="http://schemas.microsoft.com/office/drawing/2014/main" id="{5D54E942-2173-4DD5-F645-6B9BB4DDEEB3}"/>
                </a:ext>
              </a:extLst>
            </p:cNvPr>
            <p:cNvSpPr/>
            <p:nvPr/>
          </p:nvSpPr>
          <p:spPr>
            <a:xfrm>
              <a:off x="10452937" y="1853953"/>
              <a:ext cx="358000" cy="685055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6" name="Arrow: Down 25">
              <a:extLst>
                <a:ext uri="{FF2B5EF4-FFF2-40B4-BE49-F238E27FC236}">
                  <a16:creationId xmlns:a16="http://schemas.microsoft.com/office/drawing/2014/main" id="{D56E9372-0920-BCDE-0870-8AF954969F9F}"/>
                </a:ext>
              </a:extLst>
            </p:cNvPr>
            <p:cNvSpPr/>
            <p:nvPr/>
          </p:nvSpPr>
          <p:spPr>
            <a:xfrm>
              <a:off x="10452937" y="3447592"/>
              <a:ext cx="358000" cy="685055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Arrow: Down 26">
              <a:extLst>
                <a:ext uri="{FF2B5EF4-FFF2-40B4-BE49-F238E27FC236}">
                  <a16:creationId xmlns:a16="http://schemas.microsoft.com/office/drawing/2014/main" id="{8FC4090D-C62B-9638-0B9E-5814841E5119}"/>
                </a:ext>
              </a:extLst>
            </p:cNvPr>
            <p:cNvSpPr/>
            <p:nvPr/>
          </p:nvSpPr>
          <p:spPr>
            <a:xfrm>
              <a:off x="10452937" y="5053333"/>
              <a:ext cx="358000" cy="685055"/>
            </a:xfrm>
            <a:prstGeom prst="down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5C68AD7B-EF54-9868-21AF-EC6D5B79ADF1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9D24B0-C787-ACCD-8D5E-76553585B0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84AE24-ABC3-E5B9-38E2-C34EA14B97AF}"/>
              </a:ext>
            </a:extLst>
          </p:cNvPr>
          <p:cNvSpPr txBox="1"/>
          <p:nvPr/>
        </p:nvSpPr>
        <p:spPr>
          <a:xfrm>
            <a:off x="-57420" y="6553550"/>
            <a:ext cx="41286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0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Computer </a:t>
            </a:r>
            <a:r>
              <a:rPr lang="fr-FR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0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Communications, 199, 61-85</a:t>
            </a:r>
            <a:endParaRPr lang="en-IN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43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62EEC-3CDC-2A6C-0A01-5E58BB347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77B5A1-CDE3-3789-A3BA-BC7AA09DA8B9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9BB649-7B23-BF9F-235F-756A307F5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Bulk Observables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DF1F8-0644-11F1-B9B8-4C18A1765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B1834-EA5C-5401-ABF6-6C745CAB0E42}"/>
              </a:ext>
            </a:extLst>
          </p:cNvPr>
          <p:cNvSpPr txBox="1"/>
          <p:nvPr/>
        </p:nvSpPr>
        <p:spPr>
          <a:xfrm>
            <a:off x="0" y="1244694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Framework successful in reproducing several bulk observables: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5BF8E3-5D46-D28E-E1CC-A3E194F9910A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52707D-BD54-5401-41BA-1491EC6F2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6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0481B-BE50-4281-F41F-5CA9332B7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6EB3A8-B9B0-7E53-4755-9E39D9699581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160DE-80B2-6301-AD6E-59A64D3917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Bulk Observables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A2A58F-D87E-EBF7-5753-7DA4A1326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F47C2C-DE0B-49B8-EB82-EB2CE961ECFA}"/>
              </a:ext>
            </a:extLst>
          </p:cNvPr>
          <p:cNvSpPr txBox="1"/>
          <p:nvPr/>
        </p:nvSpPr>
        <p:spPr>
          <a:xfrm>
            <a:off x="0" y="1244694"/>
            <a:ext cx="121919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Framework successful in reproducing several bulk observables:</a:t>
            </a:r>
          </a:p>
          <a:p>
            <a: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Invariant Yield Spectra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FB670D-0B5F-98FD-9882-BD18A61E0786}"/>
              </a:ext>
            </a:extLst>
          </p:cNvPr>
          <p:cNvGrpSpPr/>
          <p:nvPr/>
        </p:nvGrpSpPr>
        <p:grpSpPr>
          <a:xfrm>
            <a:off x="0" y="3913379"/>
            <a:ext cx="4055108" cy="2901987"/>
            <a:chOff x="-1" y="3945911"/>
            <a:chExt cx="4055108" cy="29019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3A6697A-0963-C519-2DA4-4D56F7CE9E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3945911"/>
              <a:ext cx="4055108" cy="29019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82F77F7-A30C-835E-5693-B2EB1C308BDA}"/>
                </a:ext>
              </a:extLst>
            </p:cNvPr>
            <p:cNvSpPr txBox="1"/>
            <p:nvPr/>
          </p:nvSpPr>
          <p:spPr>
            <a:xfrm>
              <a:off x="484124" y="6150563"/>
              <a:ext cx="3152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Phys.Rev.C</a:t>
              </a:r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 96.4 (2017): 044904</a:t>
              </a:r>
              <a:r>
                <a:rPr lang="en-US" sz="1400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.</a:t>
              </a:r>
              <a:endPara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90E5419-B636-FE44-AF89-862D80EB3902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D98348-AC07-E08C-1A3E-92EF7FF73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80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FFCF3-DD88-4101-9B75-667684962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11C89E0-0397-4C5C-512C-163C6622B738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59CA0F-66A9-1AAD-B6EC-50DEE767A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Bulk Observables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4E5D28-15D5-F108-3907-80703C412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EDE384-2304-AA97-E296-23EA0AF9038F}"/>
              </a:ext>
            </a:extLst>
          </p:cNvPr>
          <p:cNvSpPr txBox="1"/>
          <p:nvPr/>
        </p:nvSpPr>
        <p:spPr>
          <a:xfrm>
            <a:off x="0" y="1244694"/>
            <a:ext cx="1219199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Framework successful in reproducing several bulk observables:</a:t>
            </a:r>
          </a:p>
          <a:p>
            <a: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Invariant Yield Spectra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Directed Flow (v</a:t>
            </a:r>
            <a:r>
              <a:rPr lang="en-IN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1BA2C-1291-F079-3637-ACD0AF4C1A3B}"/>
              </a:ext>
            </a:extLst>
          </p:cNvPr>
          <p:cNvGrpSpPr/>
          <p:nvPr/>
        </p:nvGrpSpPr>
        <p:grpSpPr>
          <a:xfrm>
            <a:off x="3982676" y="3913380"/>
            <a:ext cx="4055108" cy="2901986"/>
            <a:chOff x="4018526" y="3945911"/>
            <a:chExt cx="4154947" cy="287505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277A288-30A7-CE01-A394-93A7984C8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8526" y="3945911"/>
              <a:ext cx="4154947" cy="287505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712C2A-1D17-4A66-4ACE-206CDE05BAE5}"/>
                </a:ext>
              </a:extLst>
            </p:cNvPr>
            <p:cNvSpPr txBox="1"/>
            <p:nvPr/>
          </p:nvSpPr>
          <p:spPr>
            <a:xfrm>
              <a:off x="4697090" y="6024588"/>
              <a:ext cx="2557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PRL 112.16 (2014): 162301</a:t>
              </a:r>
              <a:endParaRPr lang="en-IN" sz="16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F61A49C-57CA-6C6D-BD31-D8A510A33DA5}"/>
              </a:ext>
            </a:extLst>
          </p:cNvPr>
          <p:cNvGrpSpPr/>
          <p:nvPr/>
        </p:nvGrpSpPr>
        <p:grpSpPr>
          <a:xfrm>
            <a:off x="0" y="3913379"/>
            <a:ext cx="4055108" cy="2901987"/>
            <a:chOff x="-1" y="3945911"/>
            <a:chExt cx="4055108" cy="29019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C85FB6E-B1BC-5E89-CAB0-611676FAC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3945911"/>
              <a:ext cx="4055108" cy="29019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0A623C-FD5C-2510-5072-29CD555838E7}"/>
                </a:ext>
              </a:extLst>
            </p:cNvPr>
            <p:cNvSpPr txBox="1"/>
            <p:nvPr/>
          </p:nvSpPr>
          <p:spPr>
            <a:xfrm>
              <a:off x="484124" y="6150563"/>
              <a:ext cx="3152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Phys.Rev.C</a:t>
              </a:r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 96.4 (2017): 044904</a:t>
              </a:r>
              <a:r>
                <a:rPr lang="en-US" sz="1400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.</a:t>
              </a:r>
              <a:endPara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A1DC9FB-6416-BFA4-5EDB-C7637F929185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140BBF-67EF-55C1-E08B-12E52E07A8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823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CAE284-932E-71D5-FFAB-E73528454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47445F3-026B-3E46-CADA-D00F9CFDA4CA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3CF62-2B67-BC78-4983-4C6851D3EB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Bulk Observables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A2883D-10D9-0EE3-F1F9-8249751D3C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B8FEE5-D8A9-2009-277F-EF16F4291AFA}"/>
              </a:ext>
            </a:extLst>
          </p:cNvPr>
          <p:cNvSpPr txBox="1"/>
          <p:nvPr/>
        </p:nvSpPr>
        <p:spPr>
          <a:xfrm>
            <a:off x="0" y="1244694"/>
            <a:ext cx="1219199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Framework successful in reproducing several bulk observables:</a:t>
            </a:r>
          </a:p>
          <a:p>
            <a: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Invariant Yield Spectra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Directed Flow (v</a:t>
            </a:r>
            <a:r>
              <a:rPr lang="en-IN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Elliptic Flow (v</a:t>
            </a:r>
            <a:r>
              <a:rPr lang="en-IN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B81F1F-8820-D9DF-2AB9-EDA554EED780}"/>
              </a:ext>
            </a:extLst>
          </p:cNvPr>
          <p:cNvGrpSpPr/>
          <p:nvPr/>
        </p:nvGrpSpPr>
        <p:grpSpPr>
          <a:xfrm>
            <a:off x="8037784" y="3856552"/>
            <a:ext cx="4055108" cy="2901986"/>
            <a:chOff x="8136892" y="3884642"/>
            <a:chExt cx="4055108" cy="287333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2B95BEA-BE26-5A86-6D99-84235733C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6892" y="3884642"/>
              <a:ext cx="4055108" cy="287333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B991FA2-F889-554F-9491-1A7BD2499FE4}"/>
                </a:ext>
              </a:extLst>
            </p:cNvPr>
            <p:cNvSpPr txBox="1"/>
            <p:nvPr/>
          </p:nvSpPr>
          <p:spPr>
            <a:xfrm>
              <a:off x="9535886" y="5977842"/>
              <a:ext cx="2492828" cy="335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PRL 107.25 (2011): 252301</a:t>
              </a:r>
              <a:endParaRPr lang="en-IN" sz="16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10A9AD1-D208-A18D-DC28-A7325B694987}"/>
              </a:ext>
            </a:extLst>
          </p:cNvPr>
          <p:cNvGrpSpPr/>
          <p:nvPr/>
        </p:nvGrpSpPr>
        <p:grpSpPr>
          <a:xfrm>
            <a:off x="3982676" y="3913380"/>
            <a:ext cx="4055108" cy="2901986"/>
            <a:chOff x="4018526" y="3945911"/>
            <a:chExt cx="4154947" cy="287505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C80F8E0-F53E-D737-DF43-AD66FBCD79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8526" y="3945911"/>
              <a:ext cx="4154947" cy="287505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23227E-3652-8317-B6B7-62EA1ECED311}"/>
                </a:ext>
              </a:extLst>
            </p:cNvPr>
            <p:cNvSpPr txBox="1"/>
            <p:nvPr/>
          </p:nvSpPr>
          <p:spPr>
            <a:xfrm>
              <a:off x="4697090" y="6024588"/>
              <a:ext cx="2557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PRL 112.16 (2014): 162301</a:t>
              </a:r>
              <a:endParaRPr lang="en-IN" sz="16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D7B8352-8C09-67DE-662D-1D6B30F4630A}"/>
              </a:ext>
            </a:extLst>
          </p:cNvPr>
          <p:cNvGrpSpPr/>
          <p:nvPr/>
        </p:nvGrpSpPr>
        <p:grpSpPr>
          <a:xfrm>
            <a:off x="0" y="3913379"/>
            <a:ext cx="4055108" cy="2901987"/>
            <a:chOff x="-1" y="3945911"/>
            <a:chExt cx="4055108" cy="29019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54D30A3-16AB-E175-278C-84AA9B943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3945911"/>
              <a:ext cx="4055108" cy="29019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DE3517B-8CE5-408F-2250-D1E72827E87C}"/>
                </a:ext>
              </a:extLst>
            </p:cNvPr>
            <p:cNvSpPr txBox="1"/>
            <p:nvPr/>
          </p:nvSpPr>
          <p:spPr>
            <a:xfrm>
              <a:off x="484124" y="6150563"/>
              <a:ext cx="3152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Phys.Rev.C</a:t>
              </a:r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 96.4 (2017): 044904</a:t>
              </a:r>
              <a:r>
                <a:rPr lang="en-US" sz="1400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.</a:t>
              </a:r>
              <a:endPara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38F998C-CE26-7FA8-6223-41A6CAC62D64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308B33-8D0D-0748-542F-11678C868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82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71909-1B87-8680-B1A2-C3729D6E9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6C5104-21C7-9201-0ABE-264585C9397A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3ECB3D-606D-4D09-C040-793D67BA43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Bulk Observables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AC5517-E42C-8D17-3853-358D34A101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CAC795-DA67-C5CE-9F3A-719391517080}"/>
              </a:ext>
            </a:extLst>
          </p:cNvPr>
          <p:cNvSpPr txBox="1"/>
          <p:nvPr/>
        </p:nvSpPr>
        <p:spPr>
          <a:xfrm>
            <a:off x="0" y="1244694"/>
            <a:ext cx="1219199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Framework successful in reproducing several bulk observables:</a:t>
            </a:r>
          </a:p>
          <a:p>
            <a:r>
              <a:rPr lang="en-I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Invariant Yield Spectra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Directed Flow (v</a:t>
            </a:r>
            <a:r>
              <a:rPr lang="en-IN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Elliptic Flow (v</a:t>
            </a:r>
            <a:r>
              <a:rPr lang="en-IN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13BEBFB-4F64-853E-6DEF-353B6DF0EAD3}"/>
              </a:ext>
            </a:extLst>
          </p:cNvPr>
          <p:cNvGrpSpPr/>
          <p:nvPr/>
        </p:nvGrpSpPr>
        <p:grpSpPr>
          <a:xfrm>
            <a:off x="8037784" y="3856552"/>
            <a:ext cx="4055108" cy="2901986"/>
            <a:chOff x="8136892" y="3884642"/>
            <a:chExt cx="4055108" cy="287333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5F12616-172C-0131-DAA3-4DF4A02F0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6892" y="3884642"/>
              <a:ext cx="4055108" cy="287333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128007-377A-E327-6456-B4CCD89EA761}"/>
                </a:ext>
              </a:extLst>
            </p:cNvPr>
            <p:cNvSpPr txBox="1"/>
            <p:nvPr/>
          </p:nvSpPr>
          <p:spPr>
            <a:xfrm>
              <a:off x="9535886" y="5977842"/>
              <a:ext cx="2492828" cy="335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PRL 107.25 (2011): 252301</a:t>
              </a:r>
              <a:endParaRPr lang="en-IN" sz="16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819C57-1F48-5605-EAD7-E73BEA5EDFD3}"/>
              </a:ext>
            </a:extLst>
          </p:cNvPr>
          <p:cNvGrpSpPr/>
          <p:nvPr/>
        </p:nvGrpSpPr>
        <p:grpSpPr>
          <a:xfrm>
            <a:off x="3982676" y="3913380"/>
            <a:ext cx="4055108" cy="2901986"/>
            <a:chOff x="4018526" y="3945911"/>
            <a:chExt cx="4154947" cy="287505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761FDD5-F57E-0490-AE6C-1104E4C37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8526" y="3945911"/>
              <a:ext cx="4154947" cy="287505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91AFAEB-F08F-CD17-D088-94384A670BE9}"/>
                </a:ext>
              </a:extLst>
            </p:cNvPr>
            <p:cNvSpPr txBox="1"/>
            <p:nvPr/>
          </p:nvSpPr>
          <p:spPr>
            <a:xfrm>
              <a:off x="4697090" y="6024588"/>
              <a:ext cx="2557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PRL 112.16 (2014): 162301</a:t>
              </a:r>
              <a:endParaRPr lang="en-IN" sz="1600" i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2061E23-78D9-A3DE-C4F7-CC5E726B1331}"/>
              </a:ext>
            </a:extLst>
          </p:cNvPr>
          <p:cNvGrpSpPr/>
          <p:nvPr/>
        </p:nvGrpSpPr>
        <p:grpSpPr>
          <a:xfrm>
            <a:off x="0" y="3913379"/>
            <a:ext cx="4055108" cy="2901987"/>
            <a:chOff x="-1" y="3945911"/>
            <a:chExt cx="4055108" cy="29019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6D35315-E98A-4EA5-431C-714ACF4AA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3945911"/>
              <a:ext cx="4055108" cy="290198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A0C930-D716-D3A9-F881-C0F4EC05268F}"/>
                </a:ext>
              </a:extLst>
            </p:cNvPr>
            <p:cNvSpPr txBox="1"/>
            <p:nvPr/>
          </p:nvSpPr>
          <p:spPr>
            <a:xfrm>
              <a:off x="484124" y="6150563"/>
              <a:ext cx="31521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0" i="1" dirty="0" err="1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Phys.Rev.C</a:t>
              </a:r>
              <a:r>
                <a:rPr lang="en-US" sz="1600" b="0" i="1" dirty="0">
                  <a:solidFill>
                    <a:schemeClr val="bg1">
                      <a:lumMod val="65000"/>
                    </a:schemeClr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 96.4 (2017): 044904</a:t>
              </a:r>
              <a:r>
                <a:rPr lang="en-US" sz="1400" b="0" i="0" dirty="0">
                  <a:solidFill>
                    <a:srgbClr val="222222"/>
                  </a:solidFill>
                  <a:effectLst/>
                  <a:latin typeface="Arial" panose="020B0604020202020204" pitchFamily="34" charset="0"/>
                </a:rPr>
                <a:t>.</a:t>
              </a:r>
              <a:endParaRPr lang="en-IN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5EE441C-B016-9184-E4DF-D1A516749D54}"/>
              </a:ext>
            </a:extLst>
          </p:cNvPr>
          <p:cNvSpPr txBox="1"/>
          <p:nvPr/>
        </p:nvSpPr>
        <p:spPr>
          <a:xfrm>
            <a:off x="7326085" y="2264229"/>
            <a:ext cx="3287485" cy="76944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HBT Radii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C9A006-A889-CFDB-B8D0-1DFF04783911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5C9D76-7358-2F91-BB83-B4C979C1C1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82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ED7BE-FDDC-DCA4-ED67-A50B84F5E0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B97F911-0E55-8AA9-5411-2C711EB8BC03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7A48CC-0F9B-4B68-CDAC-8B12957E2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Extracting the HBT Radii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5D5770-F3B7-8D2F-443B-4A9DEBC46B87}"/>
              </a:ext>
            </a:extLst>
          </p:cNvPr>
          <p:cNvSpPr txBox="1"/>
          <p:nvPr/>
        </p:nvSpPr>
        <p:spPr>
          <a:xfrm>
            <a:off x="163286" y="1012371"/>
            <a:ext cx="120287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Hanbury Brown‐Twiss radii are represented as : 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32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en-US" sz="32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along the three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out‐side‐long axes.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21781-8E7E-D78D-9D54-35124D40F041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B65BF5-86BE-72EA-9AAB-4BCBCE7BD5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6583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272F5-2BED-67F6-6958-A6171FC643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8DC9C0-275A-D75C-6637-6B4732DC15B5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67FD4-EB74-C44D-54A0-4835EE112D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Extracting the HBT Radii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A0F00F-D4A1-724E-B8FE-759EC99435DA}"/>
              </a:ext>
            </a:extLst>
          </p:cNvPr>
          <p:cNvSpPr txBox="1"/>
          <p:nvPr/>
        </p:nvSpPr>
        <p:spPr>
          <a:xfrm>
            <a:off x="163286" y="1012371"/>
            <a:ext cx="120287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Hanbury Brown‐Twiss radii are represented as : 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32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en-US" sz="32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along the three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out‐side‐long axes.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extract the three HBT radii from the correlation function 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where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k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½ </a:t>
            </a:r>
            <a:r>
              <a:rPr lang="en-US" sz="3200" b="0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T,</a:t>
            </a:r>
            <a:r>
              <a:rPr lang="en-US" sz="32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p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T,2</a:t>
            </a:r>
            <a:r>
              <a:rPr lang="en-US" sz="3200" b="0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assume that the single particle emission function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three-dimensional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ellipsoid. Using this form of definition, we obtain the correlation function as: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A3D1C2-8512-7687-39D3-63DA77CCEF00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9925FF-AD5D-2964-AEB7-267F87CA6D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318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182E8-BA59-CCC1-4B36-9F9C86AE48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1180A43-39EC-0DA9-0088-833CF6196164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3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29FF4C-C47B-A845-59F8-9F7ACC8533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Extracting the HBT Radii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6134EE-EE77-511A-446E-3D4521E6DB77}"/>
              </a:ext>
            </a:extLst>
          </p:cNvPr>
          <p:cNvSpPr txBox="1"/>
          <p:nvPr/>
        </p:nvSpPr>
        <p:spPr>
          <a:xfrm>
            <a:off x="163286" y="1012371"/>
            <a:ext cx="120287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three Hanbury Brown‐Twiss radii are represented as : 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32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200" b="0" i="0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en-US" sz="3200" b="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along the three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out‐side‐long axes.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extract the three HBT radii from the correlation function 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where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k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½ </a:t>
            </a:r>
            <a:r>
              <a:rPr lang="en-US" sz="3200" b="0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T,</a:t>
            </a:r>
            <a:r>
              <a:rPr lang="en-US" sz="32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p</a:t>
            </a:r>
            <a:r>
              <a:rPr lang="en-US" sz="3200" b="0" i="1" u="none" strike="noStrike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T,2</a:t>
            </a:r>
            <a:r>
              <a:rPr lang="en-US" sz="3200" b="0" u="none" strike="noStrike" baseline="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assume that the single particle emission function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0" i="1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 three-dimensional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ellipsoid. Using this form of definition, we obtain the correlation function as:</a:t>
            </a: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CC4A50-ED54-9579-CCE3-E3975BD55D88}"/>
              </a:ext>
            </a:extLst>
          </p:cNvPr>
          <p:cNvGrpSpPr/>
          <p:nvPr/>
        </p:nvGrpSpPr>
        <p:grpSpPr>
          <a:xfrm>
            <a:off x="220435" y="4994635"/>
            <a:ext cx="11753852" cy="1152735"/>
            <a:chOff x="220434" y="4994635"/>
            <a:chExt cx="11674929" cy="1152735"/>
          </a:xfrm>
        </p:grpSpPr>
        <p:pic>
          <p:nvPicPr>
            <p:cNvPr id="11" name="Picture 10" descr="\documentclass{article}&#10;\usepackage{amsmath}&#10;\pagestyle{empty}&#10;\begin{document}&#10;&#10;&#10;$C(\textbf{Q}, k_T) = 1 + \lambda exp\left[-R_{out}^2(k_T)q_{out}^2 -R_{side}^2(k_T)q_{side}^2 -R_{long}^2(k_T)q_{long}^2\right]$&#10;&#10;\end{document}" title="IguanaTex Bitmap Display">
              <a:extLst>
                <a:ext uri="{FF2B5EF4-FFF2-40B4-BE49-F238E27FC236}">
                  <a16:creationId xmlns:a16="http://schemas.microsoft.com/office/drawing/2014/main" id="{0F072E7C-8CD6-ABD1-96F4-FD2876E6D181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712" y="5216850"/>
              <a:ext cx="11324622" cy="753715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436E919-DC9A-71FB-DC2F-A12442664803}"/>
                </a:ext>
              </a:extLst>
            </p:cNvPr>
            <p:cNvSpPr/>
            <p:nvPr/>
          </p:nvSpPr>
          <p:spPr>
            <a:xfrm>
              <a:off x="220434" y="4994635"/>
              <a:ext cx="11674929" cy="1152735"/>
            </a:xfrm>
            <a:prstGeom prst="roundRect">
              <a:avLst>
                <a:gd name="adj" fmla="val 42593"/>
              </a:avLst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DCACC70-2EC1-71C6-3707-C4A34CDAE4EF}"/>
              </a:ext>
            </a:extLst>
          </p:cNvPr>
          <p:cNvSpPr txBox="1"/>
          <p:nvPr/>
        </p:nvSpPr>
        <p:spPr>
          <a:xfrm>
            <a:off x="163286" y="6405538"/>
            <a:ext cx="550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C—Nuclear Physics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(6), 064902</a:t>
            </a:r>
            <a:endParaRPr lang="en-IN" b="0" i="1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98EBA-8AE4-BB19-3EE2-EAD2FD11E0F9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9A0155-41A8-AE79-AB20-CE6EA8B8D6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8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AA7AB-8503-387A-C770-E8F4F3DCA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13BBAA-A7FD-7836-0D72-1A68AC4587B1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053172-2CB7-57BB-E0B3-847E6B7C0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-48985"/>
            <a:ext cx="12191999" cy="908956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anose="02020603050405020304" pitchFamily="18" charset="0"/>
              </a:rPr>
              <a:t>Introduction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8F6E26-0E14-42E0-52DF-42FF3B790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999504"/>
            <a:ext cx="12192000" cy="3619501"/>
          </a:xfrm>
        </p:spPr>
        <p:txBody>
          <a:bodyPr>
            <a:normAutofit/>
          </a:bodyPr>
          <a:lstStyle/>
          <a:p>
            <a:endParaRPr lang="en-IN" dirty="0"/>
          </a:p>
          <a:p>
            <a:endParaRPr lang="en-I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9736EA-210D-EC59-143F-5836828BF3D2}"/>
              </a:ext>
            </a:extLst>
          </p:cNvPr>
          <p:cNvSpPr txBox="1"/>
          <p:nvPr/>
        </p:nvSpPr>
        <p:spPr>
          <a:xfrm>
            <a:off x="0" y="1244694"/>
            <a:ext cx="72763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normal conditions, quarks and gluons are confined in hadrons.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extreme conditions, quarks and gluons are deconfined to form QGP.</a:t>
            </a:r>
          </a:p>
        </p:txBody>
      </p:sp>
      <p:pic>
        <p:nvPicPr>
          <p:cNvPr id="14" name="Picture 6" descr="1: Typical diagram of heavy-ion collision [1]. | Download Scientific Diagram">
            <a:extLst>
              <a:ext uri="{FF2B5EF4-FFF2-40B4-BE49-F238E27FC236}">
                <a16:creationId xmlns:a16="http://schemas.microsoft.com/office/drawing/2014/main" id="{7FE4A905-8B15-433B-F243-1D5C34E43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6" y="1060611"/>
            <a:ext cx="9154886" cy="549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2B76AE-2DE2-CD73-0B18-BEA816F74EAD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9370C7-000A-3ACF-AD61-D8661174F2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969A45-58C0-1D95-9FA2-B8940A9CF15D}"/>
              </a:ext>
            </a:extLst>
          </p:cNvPr>
          <p:cNvSpPr txBox="1"/>
          <p:nvPr/>
        </p:nvSpPr>
        <p:spPr>
          <a:xfrm>
            <a:off x="-57420" y="6553550"/>
            <a:ext cx="41286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0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Computer </a:t>
            </a:r>
            <a:r>
              <a:rPr lang="fr-FR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b="0" dirty="0">
                <a:solidFill>
                  <a:schemeClr val="bg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Communications, 199, 61-85</a:t>
            </a:r>
            <a:endParaRPr lang="en-I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6" descr="CERN (High Energy Physics) | CS3MESH4EOSC">
            <a:extLst>
              <a:ext uri="{FF2B5EF4-FFF2-40B4-BE49-F238E27FC236}">
                <a16:creationId xmlns:a16="http://schemas.microsoft.com/office/drawing/2014/main" id="{7AE76697-CE86-ED0C-6595-2781921D15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0" r="19225"/>
          <a:stretch>
            <a:fillRect/>
          </a:stretch>
        </p:blipFill>
        <p:spPr bwMode="auto">
          <a:xfrm>
            <a:off x="9938578" y="1266238"/>
            <a:ext cx="1556813" cy="137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BNL | Brand Center | Logo">
            <a:extLst>
              <a:ext uri="{FF2B5EF4-FFF2-40B4-BE49-F238E27FC236}">
                <a16:creationId xmlns:a16="http://schemas.microsoft.com/office/drawing/2014/main" id="{D3167DC0-8459-8D48-7B05-B56EB826C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854" y="3193659"/>
            <a:ext cx="2002263" cy="134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GSI | HITRIplus">
            <a:extLst>
              <a:ext uri="{FF2B5EF4-FFF2-40B4-BE49-F238E27FC236}">
                <a16:creationId xmlns:a16="http://schemas.microsoft.com/office/drawing/2014/main" id="{91E6599B-D82F-C644-3F4A-1FE92D8005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9" r="27488"/>
          <a:stretch>
            <a:fillRect/>
          </a:stretch>
        </p:blipFill>
        <p:spPr bwMode="auto">
          <a:xfrm>
            <a:off x="9587653" y="5092351"/>
            <a:ext cx="2258666" cy="134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79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FB221-F9ED-E3FC-C998-6711AEE907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856E72-7255-C88C-58DF-6B3DBE279991}"/>
              </a:ext>
            </a:extLst>
          </p:cNvPr>
          <p:cNvSpPr/>
          <p:nvPr/>
        </p:nvSpPr>
        <p:spPr>
          <a:xfrm>
            <a:off x="-38100" y="-97970"/>
            <a:ext cx="123539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55BF23-EF79-9967-7FAD-3176EA297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Correlation Function Plots for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Pions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8A407E-74BA-310B-E502-0A344BD26BB8}"/>
                  </a:ext>
                </a:extLst>
              </p:cNvPr>
              <p:cNvSpPr txBox="1"/>
              <p:nvPr/>
            </p:nvSpPr>
            <p:spPr>
              <a:xfrm>
                <a:off x="-38099" y="5865555"/>
                <a:ext cx="11876790" cy="471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3-D C(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vs 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 Au-Au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IN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N" sz="24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|y| &lt; 1.0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68A407E-74BA-310B-E502-0A344BD26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099" y="5865555"/>
                <a:ext cx="11876790" cy="471283"/>
              </a:xfrm>
              <a:prstGeom prst="rect">
                <a:avLst/>
              </a:prstGeom>
              <a:blipFill>
                <a:blip r:embed="rId3"/>
                <a:stretch>
                  <a:fillRect l="-821" t="-10256" r="-719" b="-2564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E7DDACB0-F441-89BE-A731-C47FBB7203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67"/>
          <a:stretch>
            <a:fillRect/>
          </a:stretch>
        </p:blipFill>
        <p:spPr>
          <a:xfrm>
            <a:off x="30199" y="1525816"/>
            <a:ext cx="6108662" cy="38063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20E2247-6D89-6BE1-4733-825889D015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67"/>
          <a:stretch>
            <a:fillRect/>
          </a:stretch>
        </p:blipFill>
        <p:spPr>
          <a:xfrm>
            <a:off x="6083338" y="1547874"/>
            <a:ext cx="6108662" cy="38063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457A947-B2C6-1ED4-EA6A-14BD05EE31E8}"/>
              </a:ext>
            </a:extLst>
          </p:cNvPr>
          <p:cNvSpPr/>
          <p:nvPr/>
        </p:nvSpPr>
        <p:spPr>
          <a:xfrm>
            <a:off x="424543" y="1328057"/>
            <a:ext cx="5714318" cy="348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FF6E26-BD5A-69BD-FBE8-160894AFAE8B}"/>
              </a:ext>
            </a:extLst>
          </p:cNvPr>
          <p:cNvSpPr/>
          <p:nvPr/>
        </p:nvSpPr>
        <p:spPr>
          <a:xfrm>
            <a:off x="6384471" y="1371285"/>
            <a:ext cx="5714318" cy="348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E52DE3-0E1D-C309-B99C-D794353C9803}"/>
              </a:ext>
            </a:extLst>
          </p:cNvPr>
          <p:cNvSpPr/>
          <p:nvPr/>
        </p:nvSpPr>
        <p:spPr>
          <a:xfrm>
            <a:off x="381682" y="3399366"/>
            <a:ext cx="5714318" cy="2074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770B7A-623E-272B-D260-5B66345476CD}"/>
              </a:ext>
            </a:extLst>
          </p:cNvPr>
          <p:cNvSpPr/>
          <p:nvPr/>
        </p:nvSpPr>
        <p:spPr>
          <a:xfrm>
            <a:off x="6384471" y="3462866"/>
            <a:ext cx="5714318" cy="169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846188-4E55-2335-3AD5-4B5E592765A2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5704F4-BF16-E676-788A-71F79F083F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89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7D0C39-B6C8-A758-0F3C-A14A123F1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987469-6D76-ABF8-60FC-3684190A1FDC}"/>
              </a:ext>
            </a:extLst>
          </p:cNvPr>
          <p:cNvSpPr/>
          <p:nvPr/>
        </p:nvSpPr>
        <p:spPr>
          <a:xfrm>
            <a:off x="-38100" y="-97970"/>
            <a:ext cx="12353922" cy="957941"/>
          </a:xfrm>
          <a:prstGeom prst="rect">
            <a:avLst/>
          </a:prstGeom>
          <a:blipFill>
            <a:blip r:embed="rId3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50A2A2-136A-C078-9B29-44D8D72454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Correlation Function Plots for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Pions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CCB885-156F-2E7E-521C-FBADE51EF6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67"/>
          <a:stretch>
            <a:fillRect/>
          </a:stretch>
        </p:blipFill>
        <p:spPr>
          <a:xfrm>
            <a:off x="30199" y="1525816"/>
            <a:ext cx="6108662" cy="38063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FDE3EC2-8C59-BF12-8BDE-AD0D3D5135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67"/>
          <a:stretch>
            <a:fillRect/>
          </a:stretch>
        </p:blipFill>
        <p:spPr>
          <a:xfrm>
            <a:off x="6083338" y="1547874"/>
            <a:ext cx="6108662" cy="3806367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5495354-75CD-6130-3A82-93CB2B48D48B}"/>
              </a:ext>
            </a:extLst>
          </p:cNvPr>
          <p:cNvSpPr/>
          <p:nvPr/>
        </p:nvSpPr>
        <p:spPr>
          <a:xfrm>
            <a:off x="442249" y="1301939"/>
            <a:ext cx="11231299" cy="400523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5" name="Picture 4" descr="\documentclass{article}&#10;\usepackage{amsmath}&#10;\pagestyle{empty}&#10;\begin{document}&#10;&#10;&#10;$C(q, k_T) = 1 + \lambda exp\left[-R_{out}^2(k_T)q_{out}^2 -R_{side}^2(k_T)q_{side}^2 -R_{long}^2(k_T)q_{long}^2\right]$&#10;&#10;\end{document}" title="IguanaTex Bitmap Display">
            <a:extLst>
              <a:ext uri="{FF2B5EF4-FFF2-40B4-BE49-F238E27FC236}">
                <a16:creationId xmlns:a16="http://schemas.microsoft.com/office/drawing/2014/main" id="{17791EEE-8633-49E4-C251-C386E25CC0D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44" y="3028245"/>
            <a:ext cx="10963200" cy="6378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DB70E7-A98B-5C14-551C-3D743E789FE9}"/>
                  </a:ext>
                </a:extLst>
              </p:cNvPr>
              <p:cNvSpPr txBox="1"/>
              <p:nvPr/>
            </p:nvSpPr>
            <p:spPr>
              <a:xfrm>
                <a:off x="-38099" y="5865555"/>
                <a:ext cx="11876790" cy="471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3-D C(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vs 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 Au-Au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IN" sz="2400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IN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IN" sz="24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|y| &lt; 1.0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ADB70E7-A98B-5C14-551C-3D743E789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099" y="5865555"/>
                <a:ext cx="11876790" cy="471283"/>
              </a:xfrm>
              <a:prstGeom prst="rect">
                <a:avLst/>
              </a:prstGeom>
              <a:blipFill>
                <a:blip r:embed="rId6"/>
                <a:stretch>
                  <a:fillRect l="-821" t="-10256" r="-719" b="-2564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706B9C9-C6AF-304E-86CD-FD0EB996294D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43546F-1188-5D4B-FB1A-19DF059469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387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A960B-082F-F5DE-FA91-AD1D90BD05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C57F63-DA72-3327-6AB9-7E45342E99AA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14155-B101-2CC5-7CE4-2490D63E4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Radii Distributions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797DB-A305-F8AC-E6E7-5F4C70A3FDCD}"/>
                  </a:ext>
                </a:extLst>
              </p:cNvPr>
              <p:cNvSpPr txBox="1"/>
              <p:nvPr/>
            </p:nvSpPr>
            <p:spPr>
              <a:xfrm>
                <a:off x="-38101" y="6297281"/>
                <a:ext cx="12191999" cy="47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three HBT Radii vs k</a:t>
                </a:r>
                <a:r>
                  <a:rPr lang="en-IN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centrality Au-Au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 b="0" i="0" smtClean="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lang="en-IN" sz="2400" b="0" i="0" smtClean="0"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IN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E1797DB-A305-F8AC-E6E7-5F4C70A3F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1" y="6297281"/>
                <a:ext cx="12191999" cy="471604"/>
              </a:xfrm>
              <a:prstGeom prst="rect">
                <a:avLst/>
              </a:prstGeom>
              <a:blipFill>
                <a:blip r:embed="rId3"/>
                <a:stretch>
                  <a:fillRect l="-800"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5D4207E8-B1A4-B91F-2B40-5C84AC66D9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6800"/>
            <a:ext cx="12404002" cy="38581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BAAD18-B532-41DD-078D-AA10F3590D36}"/>
              </a:ext>
            </a:extLst>
          </p:cNvPr>
          <p:cNvSpPr txBox="1"/>
          <p:nvPr/>
        </p:nvSpPr>
        <p:spPr>
          <a:xfrm>
            <a:off x="5048693" y="1023099"/>
            <a:ext cx="2094614" cy="70788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GeV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B7D67-1013-BEE3-B850-54AA7F4DD748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F50133-ACCD-F4B4-B1CE-73329D4A1E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52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8A242-6B49-5078-F6E1-A60321DED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7DEF42-12B1-552F-A823-D8AF7D4BD450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382AC5-3907-0AE9-CE6E-A58A406BF0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Radii Distributions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28F2BB-EBEB-0A29-354A-DA13318A8C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060084"/>
            <a:ext cx="12503888" cy="38891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145A9C-462B-4824-8E81-C3ADF431A034}"/>
                  </a:ext>
                </a:extLst>
              </p:cNvPr>
              <p:cNvSpPr txBox="1"/>
              <p:nvPr/>
            </p:nvSpPr>
            <p:spPr>
              <a:xfrm>
                <a:off x="-38100" y="6297281"/>
                <a:ext cx="12230100" cy="47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three HBT Radii vs k</a:t>
                </a:r>
                <a:r>
                  <a:rPr lang="en-IN" sz="2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centrality Au-Au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 b="0" i="0" smtClean="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lang="en-IN" sz="2400" b="0" i="0" smtClean="0">
                        <a:latin typeface="Cambria Math" panose="02040503050406030204" pitchFamily="18" charset="0"/>
                      </a:rPr>
                      <m:t>=7.7 </m:t>
                    </m:r>
                    <m:r>
                      <m:rPr>
                        <m:sty m:val="p"/>
                      </m:rPr>
                      <a:rPr lang="en-IN" sz="24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0145A9C-462B-4824-8E81-C3ADF431A0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6297281"/>
                <a:ext cx="12230100" cy="471604"/>
              </a:xfrm>
              <a:prstGeom prst="rect">
                <a:avLst/>
              </a:prstGeom>
              <a:blipFill>
                <a:blip r:embed="rId4"/>
                <a:stretch>
                  <a:fillRect l="-798"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43B5FEB-3F2D-C2F4-BBEB-26387358F7FB}"/>
              </a:ext>
            </a:extLst>
          </p:cNvPr>
          <p:cNvSpPr txBox="1"/>
          <p:nvPr/>
        </p:nvSpPr>
        <p:spPr>
          <a:xfrm>
            <a:off x="5048693" y="1023099"/>
            <a:ext cx="2094614" cy="70788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7.7 GeV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30EE18-5CFB-2B28-7608-ED338EF51BDB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448B2C-2784-EBE2-4733-330645C715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332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D81D2-AC76-DD97-4510-7C9699556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B7F5B5-014D-2463-D7AF-7B1700FE4483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AC5FAE-595D-81B9-0494-CC1241AE4D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Radii Distributions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3597E4-41C8-2038-CB31-69ACA456183E}"/>
                  </a:ext>
                </a:extLst>
              </p:cNvPr>
              <p:cNvSpPr txBox="1"/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(GeV) =  7.7,  11.5,  19.6,  27,  39,  62.4,  200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3597E4-41C8-2038-CB31-69ACA4561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blipFill>
                <a:blip r:embed="rId3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18EE325-9FE3-2771-1868-85CC4418A3D5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1952D4-2086-886A-5EB4-CF5EEE1F25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80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44438-B75D-2E32-FAB8-71C8A01C5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201EA2-21AC-AA85-6B75-C3A2EB6EAB08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3AF654-F8A8-6AD9-8A99-1BB0DE30E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Radii Distributions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85716A-EDA2-1E2F-C087-EA69FF07EE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1" y="1435705"/>
            <a:ext cx="12192000" cy="34764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3A874A-B22F-5D3E-F163-1F4CE715C9FE}"/>
                  </a:ext>
                </a:extLst>
              </p:cNvPr>
              <p:cNvSpPr txBox="1"/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(GeV) =  7.7,  11.5,  19.6,  27,  39,  62.4,  200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3A874A-B22F-5D3E-F163-1F4CE715C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FCA42C-A607-1E25-4C66-F2DB6D6B0416}"/>
                  </a:ext>
                </a:extLst>
              </p:cNvPr>
              <p:cNvSpPr txBox="1"/>
              <p:nvPr/>
            </p:nvSpPr>
            <p:spPr>
              <a:xfrm>
                <a:off x="-14289" y="4914922"/>
                <a:ext cx="12230100" cy="47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three HBT Radii vs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 Au-Au collisions; |y| &lt; 1.0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FCA42C-A607-1E25-4C66-F2DB6D6B0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289" y="4914922"/>
                <a:ext cx="12230100" cy="471604"/>
              </a:xfrm>
              <a:prstGeom prst="rect">
                <a:avLst/>
              </a:prstGeom>
              <a:blipFill>
                <a:blip r:embed="rId6"/>
                <a:stretch>
                  <a:fillRect l="-798" t="-10256" b="-2564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26130F6-52B0-D987-E7F2-BD009138810C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6D19A0-19AC-4BCF-9739-D40A6919B3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0948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B55F5D-F880-270C-7586-81614A40D0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B0DDFC6-5338-5A1F-C880-E416ED4E61F3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2EB54B-32BD-3C1D-4F25-E6CBB0A6CA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Radii Distributions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3D8BEC-8828-B0BB-AF81-35990B9C4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1" y="1435705"/>
            <a:ext cx="12192000" cy="34764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43CCD7-D434-0EB8-E465-52206D501921}"/>
                  </a:ext>
                </a:extLst>
              </p:cNvPr>
              <p:cNvSpPr txBox="1"/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(GeV) =  7.7,  11.5,  19.6,  27,  39,  62.4,  200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43CCD7-D434-0EB8-E465-52206D501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0EBB366-DACC-DA0F-A477-5C9E4CDF9070}"/>
                  </a:ext>
                </a:extLst>
              </p:cNvPr>
              <p:cNvSpPr txBox="1"/>
              <p:nvPr/>
            </p:nvSpPr>
            <p:spPr>
              <a:xfrm>
                <a:off x="-38100" y="5525426"/>
                <a:ext cx="63605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No splitting for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 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pairs.</a:t>
                </a:r>
                <a:endParaRPr lang="en-IN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Observed Splitting of </a:t>
                </a:r>
                <a:r>
                  <a:rPr lang="en-IN" sz="24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</a:t>
                </a:r>
                <a:r>
                  <a:rPr lang="en-IN" sz="2400" baseline="-250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long</a:t>
                </a:r>
                <a:r>
                  <a:rPr lang="en-IN" sz="2400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IN" sz="2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𝑝</m:t>
                    </m:r>
                    <m:r>
                      <a:rPr lang="en-IN" sz="2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IN" sz="24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IN" sz="24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𝑝</m:t>
                    </m:r>
                  </m:oMath>
                </a14:m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IN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en-IN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bar>
                  </m:oMath>
                </a14:m>
                <a:r>
                  <a:rPr lang="en-IN" sz="24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IN" sz="24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en-IN" sz="24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bar>
                  </m:oMath>
                </a14:m>
                <a:r>
                  <a:rPr lang="en-IN" sz="24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pairs</a:t>
                </a:r>
                <a:r>
                  <a:rPr lang="en-IN" sz="2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IN" sz="2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0EBB366-DACC-DA0F-A477-5C9E4CDF9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5525426"/>
                <a:ext cx="6360548" cy="1200329"/>
              </a:xfrm>
              <a:prstGeom prst="rect">
                <a:avLst/>
              </a:prstGeom>
              <a:blipFill>
                <a:blip r:embed="rId5"/>
                <a:stretch>
                  <a:fillRect l="-1438" t="-4061" b="-1370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FC43C5-7291-E21B-E5D3-106D7FD808C4}"/>
                  </a:ext>
                </a:extLst>
              </p:cNvPr>
              <p:cNvSpPr txBox="1"/>
              <p:nvPr/>
            </p:nvSpPr>
            <p:spPr>
              <a:xfrm>
                <a:off x="-14289" y="4914922"/>
                <a:ext cx="12230100" cy="47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three HBT Radii vs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 Au-Au collisions; |y| &lt; 1.0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AFC43C5-7291-E21B-E5D3-106D7FD808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289" y="4914922"/>
                <a:ext cx="12230100" cy="471604"/>
              </a:xfrm>
              <a:prstGeom prst="rect">
                <a:avLst/>
              </a:prstGeom>
              <a:blipFill>
                <a:blip r:embed="rId7"/>
                <a:stretch>
                  <a:fillRect l="-798" t="-10256" b="-2564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3BBDCA5-4757-6645-5CF1-CCB66ECE754B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5DBE18-AFFF-6CDE-9EA2-F535E3D43A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3833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034F5-9834-2B42-D2EA-D567292155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396FDB-8CF6-A238-185C-F18E729B163E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C454F-B40A-1FE9-73CE-02FFE5EA8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Radii Distributions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CA2E79-B77D-F3BF-1A3C-3181ED00838A}"/>
                  </a:ext>
                </a:extLst>
              </p:cNvPr>
              <p:cNvSpPr txBox="1"/>
              <p:nvPr/>
            </p:nvSpPr>
            <p:spPr>
              <a:xfrm>
                <a:off x="-14289" y="4914922"/>
                <a:ext cx="12230100" cy="47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Fig: The three HBT Radii vs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plots for 0-10% central Au-Au collisions; |y| &lt; 1.0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CA2E79-B77D-F3BF-1A3C-3181ED008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289" y="4914922"/>
                <a:ext cx="12230100" cy="471604"/>
              </a:xfrm>
              <a:prstGeom prst="rect">
                <a:avLst/>
              </a:prstGeom>
              <a:blipFill>
                <a:blip r:embed="rId3"/>
                <a:stretch>
                  <a:fillRect l="-798" t="-10256" b="-25641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34D596F-2F59-952D-DE3A-306A47DD47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1" y="1435705"/>
            <a:ext cx="12192000" cy="34764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525E85C-C3FC-5E90-CA52-0FDF75B2BC9A}"/>
                  </a:ext>
                </a:extLst>
              </p:cNvPr>
              <p:cNvSpPr txBox="1"/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(GeV) =  7.7,  11.5,  19.6,  27,  39,  62.4,  200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525E85C-C3FC-5E90-CA52-0FDF75B2B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6077" y="936501"/>
                <a:ext cx="8284029" cy="471604"/>
              </a:xfrm>
              <a:prstGeom prst="rect">
                <a:avLst/>
              </a:prstGeom>
              <a:blipFill>
                <a:blip r:embed="rId5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B600EB-E434-1AC5-D4B6-146C5BDE5F1F}"/>
                  </a:ext>
                </a:extLst>
              </p:cNvPr>
              <p:cNvSpPr txBox="1"/>
              <p:nvPr/>
            </p:nvSpPr>
            <p:spPr>
              <a:xfrm>
                <a:off x="-38100" y="5525426"/>
                <a:ext cx="63605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No splitting for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+ 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</a:t>
                </a:r>
                <a:r>
                  <a:rPr lang="el-GR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π</a:t>
                </a:r>
                <a:r>
                  <a:rPr lang="en-IN" sz="24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pairs.</a:t>
                </a:r>
                <a:endParaRPr lang="en-IN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Observed Splitting of </a:t>
                </a:r>
                <a:r>
                  <a:rPr lang="en-IN" sz="24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</a:t>
                </a:r>
                <a:r>
                  <a:rPr lang="en-IN" sz="2400" baseline="-250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long</a:t>
                </a:r>
                <a:r>
                  <a:rPr lang="en-IN" sz="2400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a:rPr lang="en-IN" sz="2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𝑝</m:t>
                    </m:r>
                    <m:r>
                      <a:rPr lang="en-IN" sz="2400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IN" sz="24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</a:t>
                </a:r>
                <a14:m>
                  <m:oMath xmlns:m="http://schemas.openxmlformats.org/officeDocument/2006/math">
                    <m:r>
                      <a:rPr lang="en-IN" sz="2400" b="0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𝑝</m:t>
                    </m:r>
                  </m:oMath>
                </a14:m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IN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en-IN" sz="2400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bar>
                  </m:oMath>
                </a14:m>
                <a:r>
                  <a:rPr lang="en-IN" sz="24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IN" sz="240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barPr>
                      <m:e>
                        <m:r>
                          <a:rPr lang="en-IN" sz="2400" b="0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</m:bar>
                  </m:oMath>
                </a14:m>
                <a:r>
                  <a:rPr lang="en-IN" sz="24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IN" sz="2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pairs</a:t>
                </a:r>
                <a:r>
                  <a:rPr lang="en-IN" sz="22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IN" sz="2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B600EB-E434-1AC5-D4B6-146C5BDE5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5525426"/>
                <a:ext cx="6360548" cy="1200329"/>
              </a:xfrm>
              <a:prstGeom prst="rect">
                <a:avLst/>
              </a:prstGeom>
              <a:blipFill>
                <a:blip r:embed="rId6"/>
                <a:stretch>
                  <a:fillRect l="-1438" t="-4061" b="-1370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9DCFB81-E85E-3309-25BE-63877E641A66}"/>
              </a:ext>
            </a:extLst>
          </p:cNvPr>
          <p:cNvSpPr txBox="1"/>
          <p:nvPr/>
        </p:nvSpPr>
        <p:spPr>
          <a:xfrm>
            <a:off x="7334819" y="5688713"/>
            <a:ext cx="3823038" cy="707886"/>
          </a:xfrm>
          <a:prstGeom prst="rect">
            <a:avLst/>
          </a:prstGeom>
          <a:noFill/>
          <a:ln w="38100" cap="rnd"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396342"/>
                      <a:gd name="connsiteY0" fmla="*/ 0 h 646331"/>
                      <a:gd name="connsiteX1" fmla="*/ 532094 w 3396342"/>
                      <a:gd name="connsiteY1" fmla="*/ 0 h 646331"/>
                      <a:gd name="connsiteX2" fmla="*/ 996260 w 3396342"/>
                      <a:gd name="connsiteY2" fmla="*/ 0 h 646331"/>
                      <a:gd name="connsiteX3" fmla="*/ 1630244 w 3396342"/>
                      <a:gd name="connsiteY3" fmla="*/ 0 h 646331"/>
                      <a:gd name="connsiteX4" fmla="*/ 2162338 w 3396342"/>
                      <a:gd name="connsiteY4" fmla="*/ 0 h 646331"/>
                      <a:gd name="connsiteX5" fmla="*/ 2694431 w 3396342"/>
                      <a:gd name="connsiteY5" fmla="*/ 0 h 646331"/>
                      <a:gd name="connsiteX6" fmla="*/ 3396342 w 3396342"/>
                      <a:gd name="connsiteY6" fmla="*/ 0 h 646331"/>
                      <a:gd name="connsiteX7" fmla="*/ 3396342 w 3396342"/>
                      <a:gd name="connsiteY7" fmla="*/ 310239 h 646331"/>
                      <a:gd name="connsiteX8" fmla="*/ 3396342 w 3396342"/>
                      <a:gd name="connsiteY8" fmla="*/ 646331 h 646331"/>
                      <a:gd name="connsiteX9" fmla="*/ 2898212 w 3396342"/>
                      <a:gd name="connsiteY9" fmla="*/ 646331 h 646331"/>
                      <a:gd name="connsiteX10" fmla="*/ 2332155 w 3396342"/>
                      <a:gd name="connsiteY10" fmla="*/ 646331 h 646331"/>
                      <a:gd name="connsiteX11" fmla="*/ 1766098 w 3396342"/>
                      <a:gd name="connsiteY11" fmla="*/ 646331 h 646331"/>
                      <a:gd name="connsiteX12" fmla="*/ 1234004 w 3396342"/>
                      <a:gd name="connsiteY12" fmla="*/ 646331 h 646331"/>
                      <a:gd name="connsiteX13" fmla="*/ 600020 w 3396342"/>
                      <a:gd name="connsiteY13" fmla="*/ 646331 h 646331"/>
                      <a:gd name="connsiteX14" fmla="*/ 0 w 3396342"/>
                      <a:gd name="connsiteY14" fmla="*/ 646331 h 646331"/>
                      <a:gd name="connsiteX15" fmla="*/ 0 w 3396342"/>
                      <a:gd name="connsiteY15" fmla="*/ 336092 h 646331"/>
                      <a:gd name="connsiteX16" fmla="*/ 0 w 3396342"/>
                      <a:gd name="connsiteY16" fmla="*/ 0 h 646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96342" h="646331" extrusionOk="0">
                        <a:moveTo>
                          <a:pt x="0" y="0"/>
                        </a:moveTo>
                        <a:cubicBezTo>
                          <a:pt x="193237" y="-54160"/>
                          <a:pt x="291229" y="60947"/>
                          <a:pt x="532094" y="0"/>
                        </a:cubicBezTo>
                        <a:cubicBezTo>
                          <a:pt x="772959" y="-60947"/>
                          <a:pt x="808831" y="33123"/>
                          <a:pt x="996260" y="0"/>
                        </a:cubicBezTo>
                        <a:cubicBezTo>
                          <a:pt x="1183689" y="-33123"/>
                          <a:pt x="1329634" y="52179"/>
                          <a:pt x="1630244" y="0"/>
                        </a:cubicBezTo>
                        <a:cubicBezTo>
                          <a:pt x="1930854" y="-52179"/>
                          <a:pt x="2033896" y="26649"/>
                          <a:pt x="2162338" y="0"/>
                        </a:cubicBezTo>
                        <a:cubicBezTo>
                          <a:pt x="2290780" y="-26649"/>
                          <a:pt x="2500202" y="10746"/>
                          <a:pt x="2694431" y="0"/>
                        </a:cubicBezTo>
                        <a:cubicBezTo>
                          <a:pt x="2888660" y="-10746"/>
                          <a:pt x="3236330" y="80945"/>
                          <a:pt x="3396342" y="0"/>
                        </a:cubicBezTo>
                        <a:cubicBezTo>
                          <a:pt x="3404298" y="88056"/>
                          <a:pt x="3389096" y="222591"/>
                          <a:pt x="3396342" y="310239"/>
                        </a:cubicBezTo>
                        <a:cubicBezTo>
                          <a:pt x="3403588" y="397887"/>
                          <a:pt x="3368660" y="498093"/>
                          <a:pt x="3396342" y="646331"/>
                        </a:cubicBezTo>
                        <a:cubicBezTo>
                          <a:pt x="3294257" y="667817"/>
                          <a:pt x="3059056" y="635078"/>
                          <a:pt x="2898212" y="646331"/>
                        </a:cubicBezTo>
                        <a:cubicBezTo>
                          <a:pt x="2737368" y="657584"/>
                          <a:pt x="2445885" y="625424"/>
                          <a:pt x="2332155" y="646331"/>
                        </a:cubicBezTo>
                        <a:cubicBezTo>
                          <a:pt x="2218425" y="667238"/>
                          <a:pt x="1994446" y="620611"/>
                          <a:pt x="1766098" y="646331"/>
                        </a:cubicBezTo>
                        <a:cubicBezTo>
                          <a:pt x="1537750" y="672051"/>
                          <a:pt x="1457462" y="633184"/>
                          <a:pt x="1234004" y="646331"/>
                        </a:cubicBezTo>
                        <a:cubicBezTo>
                          <a:pt x="1010546" y="659478"/>
                          <a:pt x="856354" y="589018"/>
                          <a:pt x="600020" y="646331"/>
                        </a:cubicBezTo>
                        <a:cubicBezTo>
                          <a:pt x="343686" y="703644"/>
                          <a:pt x="142177" y="625535"/>
                          <a:pt x="0" y="646331"/>
                        </a:cubicBezTo>
                        <a:cubicBezTo>
                          <a:pt x="-12452" y="566656"/>
                          <a:pt x="1926" y="454460"/>
                          <a:pt x="0" y="336092"/>
                        </a:cubicBezTo>
                        <a:cubicBezTo>
                          <a:pt x="-1926" y="217724"/>
                          <a:pt x="19950" y="13968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Baryon  Stopping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CBB16A-BD0F-56A4-F5CD-003F86F0EEB4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37D688-41C9-A779-6753-CC84BE3C34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527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1BFC8-8E39-43E4-76A2-932435253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572C878-C96F-7F54-F85C-863CA6E6D6A8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A9B7C4-F5B2-9987-4255-935C9C4C4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Tilted Emission Source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B82ECA-FF0C-5A65-F6E2-7047C052BB3F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065212-4CA7-FE9D-AD6D-45F60D8022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071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A425C-C211-1BCD-3D9F-CD88DC752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2919A2-D854-61A9-A318-B8F6F27365B7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1669FF-30BB-70A9-0FF9-57C2679025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Tilted Emission Source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42D7381-0D06-FEF4-56EB-D9269C99E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34" y="1360480"/>
            <a:ext cx="6611273" cy="3353268"/>
          </a:xfrm>
          <a:prstGeom prst="rect">
            <a:avLst/>
          </a:prstGeom>
        </p:spPr>
      </p:pic>
      <p:sp>
        <p:nvSpPr>
          <p:cNvPr id="17" name="Arc 16">
            <a:extLst>
              <a:ext uri="{FF2B5EF4-FFF2-40B4-BE49-F238E27FC236}">
                <a16:creationId xmlns:a16="http://schemas.microsoft.com/office/drawing/2014/main" id="{C130F608-50EE-9210-DC2A-8123622F6539}"/>
              </a:ext>
            </a:extLst>
          </p:cNvPr>
          <p:cNvSpPr/>
          <p:nvPr/>
        </p:nvSpPr>
        <p:spPr>
          <a:xfrm>
            <a:off x="5584371" y="2939142"/>
            <a:ext cx="511629" cy="718457"/>
          </a:xfrm>
          <a:prstGeom prst="arc">
            <a:avLst>
              <a:gd name="adj1" fmla="val 16560537"/>
              <a:gd name="adj2" fmla="val 2097441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5FCD22-5D98-BD53-6C51-0F737CA4829F}"/>
              </a:ext>
            </a:extLst>
          </p:cNvPr>
          <p:cNvSpPr txBox="1"/>
          <p:nvPr/>
        </p:nvSpPr>
        <p:spPr>
          <a:xfrm>
            <a:off x="6005293" y="2708309"/>
            <a:ext cx="75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θ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0E4D74-12E4-0FCE-771F-72195108F020}"/>
              </a:ext>
            </a:extLst>
          </p:cNvPr>
          <p:cNvSpPr txBox="1"/>
          <p:nvPr/>
        </p:nvSpPr>
        <p:spPr>
          <a:xfrm>
            <a:off x="0" y="4529082"/>
            <a:ext cx="254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arXiv:2410.15134v1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DD9C01-E6D7-684A-4D8E-6743CE9E08AC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7FC319-4768-FB69-9790-16C5999D2D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58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8A9CD-1152-09F7-B8BF-0098D89C0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557671-1D9C-FC74-1930-A4F07719FE81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75F215-6F4A-128C-AD22-451A74A6E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C0D9DA-7A08-704C-A692-41FABAE6596A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0398B5-BF07-AC64-7264-2C877AE88F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550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23949-7D17-6094-31F0-F4ADB1B67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A6130D-1CDA-BCBE-9874-F0D06F7F0BB3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4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F823FB-2AF9-B075-7621-F1C161A9E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Tilted Emission Source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1D1AC8-DBCA-4859-5A8A-62AD650881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134" y="1360480"/>
            <a:ext cx="6611273" cy="3353268"/>
          </a:xfrm>
          <a:prstGeom prst="rect">
            <a:avLst/>
          </a:prstGeom>
        </p:spPr>
      </p:pic>
      <p:sp>
        <p:nvSpPr>
          <p:cNvPr id="17" name="Arc 16">
            <a:extLst>
              <a:ext uri="{FF2B5EF4-FFF2-40B4-BE49-F238E27FC236}">
                <a16:creationId xmlns:a16="http://schemas.microsoft.com/office/drawing/2014/main" id="{71284CB3-0BA3-7D0B-8A72-749B20B35EF8}"/>
              </a:ext>
            </a:extLst>
          </p:cNvPr>
          <p:cNvSpPr/>
          <p:nvPr/>
        </p:nvSpPr>
        <p:spPr>
          <a:xfrm>
            <a:off x="5584371" y="2939142"/>
            <a:ext cx="511629" cy="718457"/>
          </a:xfrm>
          <a:prstGeom prst="arc">
            <a:avLst>
              <a:gd name="adj1" fmla="val 16560537"/>
              <a:gd name="adj2" fmla="val 2097441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2E082C-2888-8ADC-068C-16DFA64C04E7}"/>
              </a:ext>
            </a:extLst>
          </p:cNvPr>
          <p:cNvSpPr txBox="1"/>
          <p:nvPr/>
        </p:nvSpPr>
        <p:spPr>
          <a:xfrm>
            <a:off x="6005293" y="2708309"/>
            <a:ext cx="75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θ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4778F9-E5F1-A48D-84DE-0015AE53AE56}"/>
              </a:ext>
            </a:extLst>
          </p:cNvPr>
          <p:cNvSpPr txBox="1"/>
          <p:nvPr/>
        </p:nvSpPr>
        <p:spPr>
          <a:xfrm>
            <a:off x="0" y="4529082"/>
            <a:ext cx="254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arXiv:2410.15134v1</a:t>
            </a:r>
          </a:p>
        </p:txBody>
      </p:sp>
      <p:pic>
        <p:nvPicPr>
          <p:cNvPr id="8" name="Picture 7" descr="\documentclass{article}&#10;\usepackage{amsmath}&#10;\pagestyle{empty}&#10;\begin{document}&#10;&#10;&#10;$C(\textbf{Q}, k_T) = 1 + \lambda exp[-R_{out}^2(k_T)q_{out}^2 -R_{side}^2(k_T)q_{side}^2 -R_{long}^2(k_T)q_{long}^2$&#10;&#10;\end{document}" title="IguanaTex Bitmap Display">
            <a:extLst>
              <a:ext uri="{FF2B5EF4-FFF2-40B4-BE49-F238E27FC236}">
                <a16:creationId xmlns:a16="http://schemas.microsoft.com/office/drawing/2014/main" id="{40343780-561E-9993-CB98-5BFA299220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" y="5479589"/>
            <a:ext cx="10852267" cy="443733"/>
          </a:xfrm>
          <a:prstGeom prst="rect">
            <a:avLst/>
          </a:prstGeom>
        </p:spPr>
      </p:pic>
      <p:pic>
        <p:nvPicPr>
          <p:cNvPr id="7" name="Picture 6" descr="\documentclass{article}&#10;\usepackage{amsmath}&#10;\pagestyle{empty}&#10;\begin{document}&#10;&#10;&#10;$-2 R_{ol}^2(k_T)q_{out}\cdot q_{long} -2 R_{sl}^2(k_T)q_{side}\cdot q_{long}]$&#10;&#10;\end{document}" title="IguanaTex Bitmap Display">
            <a:extLst>
              <a:ext uri="{FF2B5EF4-FFF2-40B4-BE49-F238E27FC236}">
                <a16:creationId xmlns:a16="http://schemas.microsoft.com/office/drawing/2014/main" id="{67F281F3-A09E-25ED-9589-1AB993695B6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08" y="6061577"/>
            <a:ext cx="7533902" cy="4437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82E50D-14B3-B2AD-A32F-2CDD99734D76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1CFD03-EF34-B713-A1DB-FB6520EFE8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292366-4602-5709-E065-2049A267ACCA}"/>
              </a:ext>
            </a:extLst>
          </p:cNvPr>
          <p:cNvSpPr txBox="1"/>
          <p:nvPr/>
        </p:nvSpPr>
        <p:spPr>
          <a:xfrm>
            <a:off x="529243" y="6458898"/>
            <a:ext cx="336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84, 014908 (2011)</a:t>
            </a:r>
          </a:p>
        </p:txBody>
      </p:sp>
    </p:spTree>
    <p:extLst>
      <p:ext uri="{BB962C8B-B14F-4D97-AF65-F5344CB8AC3E}">
        <p14:creationId xmlns:p14="http://schemas.microsoft.com/office/powerpoint/2010/main" val="17451120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8169D6-C1A3-2B90-4291-7F195900E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383750-9349-8C3B-C558-A723C40AF45C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6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8775D9-E2A1-AED5-8299-1B5438352D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Tilted Emission Source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C80B42-66AB-246D-5DAE-CADDAB3187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134" y="1360480"/>
            <a:ext cx="6611273" cy="3353268"/>
          </a:xfrm>
          <a:prstGeom prst="rect">
            <a:avLst/>
          </a:prstGeom>
        </p:spPr>
      </p:pic>
      <p:sp>
        <p:nvSpPr>
          <p:cNvPr id="17" name="Arc 16">
            <a:extLst>
              <a:ext uri="{FF2B5EF4-FFF2-40B4-BE49-F238E27FC236}">
                <a16:creationId xmlns:a16="http://schemas.microsoft.com/office/drawing/2014/main" id="{103DCCA8-381A-F510-3610-B2FECDD4504D}"/>
              </a:ext>
            </a:extLst>
          </p:cNvPr>
          <p:cNvSpPr/>
          <p:nvPr/>
        </p:nvSpPr>
        <p:spPr>
          <a:xfrm>
            <a:off x="5584371" y="2939142"/>
            <a:ext cx="511629" cy="718457"/>
          </a:xfrm>
          <a:prstGeom prst="arc">
            <a:avLst>
              <a:gd name="adj1" fmla="val 16560537"/>
              <a:gd name="adj2" fmla="val 20974410"/>
            </a:avLst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61888B-FBF7-BF33-82F9-72F862DDDD8B}"/>
              </a:ext>
            </a:extLst>
          </p:cNvPr>
          <p:cNvSpPr txBox="1"/>
          <p:nvPr/>
        </p:nvSpPr>
        <p:spPr>
          <a:xfrm>
            <a:off x="6005293" y="2708309"/>
            <a:ext cx="751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θ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E01DF0-D288-9A92-A831-72F23257BC87}"/>
              </a:ext>
            </a:extLst>
          </p:cNvPr>
          <p:cNvSpPr txBox="1"/>
          <p:nvPr/>
        </p:nvSpPr>
        <p:spPr>
          <a:xfrm>
            <a:off x="0" y="4529082"/>
            <a:ext cx="2547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arXiv:2410.15134v1</a:t>
            </a:r>
          </a:p>
        </p:txBody>
      </p:sp>
      <p:pic>
        <p:nvPicPr>
          <p:cNvPr id="9" name="Picture 8" descr="\documentclass{article}&#10;\usepackage{amsmath}&#10;\pagestyle{empty}&#10;\begin{document}&#10;&#10;&#10;$\theta_{\text{out-long}} = \dfrac{1}{2} \text{tan}^{-1} \left(\dfrac{2 \text{R}^2_{\text{out-long}}}{\text{R}^2_{\text{long}} - \text{R}^2_{\text{out}}}\right)$&#10;&#10;\end{document}" title="IguanaTex Bitmap Display">
            <a:extLst>
              <a:ext uri="{FF2B5EF4-FFF2-40B4-BE49-F238E27FC236}">
                <a16:creationId xmlns:a16="http://schemas.microsoft.com/office/drawing/2014/main" id="{1D393CD5-3212-A371-0520-4513DE71C71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541" y="1504499"/>
            <a:ext cx="4832026" cy="957941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begin{document}&#10;&#10;&#10;$\theta_{\text{side-long}} = \dfrac{1}{2} \text{tan}^{-1} \left(\dfrac{2 \text{R}^2_{\text{side-long}}}{\text{R}^2_{\text{long}} - \text{R}^2_{\text{side}}}\right)$&#10;&#10;\end{document}" title="IguanaTex Bitmap Display">
            <a:extLst>
              <a:ext uri="{FF2B5EF4-FFF2-40B4-BE49-F238E27FC236}">
                <a16:creationId xmlns:a16="http://schemas.microsoft.com/office/drawing/2014/main" id="{B2383B3E-A123-50CA-D975-FBB6F6B84EF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951" y="3096081"/>
            <a:ext cx="4953202" cy="9579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FF2E32-0DD0-AA1B-CD65-FB05EA3D38BE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EF5461-89A7-5232-FBD7-89EACE4A2AC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91B685-2AA2-9C6C-5833-97AC5843C80D}"/>
              </a:ext>
            </a:extLst>
          </p:cNvPr>
          <p:cNvSpPr txBox="1"/>
          <p:nvPr/>
        </p:nvSpPr>
        <p:spPr>
          <a:xfrm>
            <a:off x="529243" y="6458898"/>
            <a:ext cx="336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Rev. C 84, 014908 (2011)</a:t>
            </a:r>
          </a:p>
        </p:txBody>
      </p:sp>
      <p:pic>
        <p:nvPicPr>
          <p:cNvPr id="8" name="Picture 7" descr="\documentclass{article}&#10;\usepackage{amsmath}&#10;\pagestyle{empty}&#10;\begin{document}&#10;&#10;&#10;$C(\textbf{Q}, k_T) = 1 + \lambda exp[-R_{out}^2(k_T)q_{out}^2 -R_{side}^2(k_T)q_{side}^2 -R_{long}^2(k_T)q_{long}^2$&#10;&#10;\end{document}" title="IguanaTex Bitmap Display">
            <a:extLst>
              <a:ext uri="{FF2B5EF4-FFF2-40B4-BE49-F238E27FC236}">
                <a16:creationId xmlns:a16="http://schemas.microsoft.com/office/drawing/2014/main" id="{20CC246E-2B90-1024-9713-A2CB55A76B96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43" y="5479589"/>
            <a:ext cx="10852267" cy="443733"/>
          </a:xfrm>
          <a:prstGeom prst="rect">
            <a:avLst/>
          </a:prstGeom>
        </p:spPr>
      </p:pic>
      <p:pic>
        <p:nvPicPr>
          <p:cNvPr id="10" name="Picture 9" descr="\documentclass{article}&#10;\usepackage{amsmath}&#10;\pagestyle{empty}&#10;\begin{document}&#10;&#10;&#10;$-2 R_{ol}^2(k_T)q_{out}\cdot q_{long} -2 R_{sl}^2(k_T)q_{side}\cdot q_{long}]$&#10;&#10;\end{document}" title="IguanaTex Bitmap Display">
            <a:extLst>
              <a:ext uri="{FF2B5EF4-FFF2-40B4-BE49-F238E27FC236}">
                <a16:creationId xmlns:a16="http://schemas.microsoft.com/office/drawing/2014/main" id="{7E144B4B-4A76-E4E4-A954-384E856F3B9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08" y="6061577"/>
            <a:ext cx="7533902" cy="4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83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554E9-8811-F1AE-F395-1A135DA77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022EEF-8FDB-1668-2CD4-6826938437C9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2031D0-1799-6EA1-805E-72D5BD9AF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Tilted Emission Source</a:t>
            </a:r>
            <a:endParaRPr lang="en-IN" sz="5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DDB8F7-E0C6-44F9-C96B-332FE5D274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119" y="1128191"/>
            <a:ext cx="4840608" cy="5071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8F7CB3-7D6C-76BA-D36D-F38E18983F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35" y="1128192"/>
            <a:ext cx="4840607" cy="50712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D6C77D-56CD-B3FC-E49E-C99D8AFBC6C5}"/>
                  </a:ext>
                </a:extLst>
              </p:cNvPr>
              <p:cNvSpPr txBox="1"/>
              <p:nvPr/>
            </p:nvSpPr>
            <p:spPr>
              <a:xfrm>
                <a:off x="163286" y="6295056"/>
                <a:ext cx="9582776" cy="47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Fig:  </a:t>
                </a:r>
                <a:r>
                  <a:rPr lang="el-GR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θ</a:t>
                </a:r>
                <a:r>
                  <a:rPr lang="en-IN" sz="2400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ol</a:t>
                </a:r>
                <a:r>
                  <a:rPr lang="en-IN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&amp;  </a:t>
                </a:r>
                <a:r>
                  <a:rPr lang="el-GR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θ</a:t>
                </a:r>
                <a:r>
                  <a:rPr lang="en-IN" sz="2400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sl</a:t>
                </a:r>
                <a:r>
                  <a:rPr lang="en-IN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vs.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N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I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N" sz="2400">
                                <a:latin typeface="Cambria Math" panose="02040503050406030204" pitchFamily="18" charset="0"/>
                              </a:rPr>
                              <m:t>NN</m:t>
                            </m:r>
                          </m:sub>
                        </m:sSub>
                      </m:e>
                    </m:rad>
                  </m:oMath>
                </a14:m>
                <a:r>
                  <a:rPr lang="en-IN" sz="24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for 0-10% central Au-Au collisions; |y| &lt; 1.0 </a:t>
                </a:r>
                <a:endParaRPr lang="en-I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BD6C77D-56CD-B3FC-E49E-C99D8AFBC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86" y="6295056"/>
                <a:ext cx="9582776" cy="471604"/>
              </a:xfrm>
              <a:prstGeom prst="rect">
                <a:avLst/>
              </a:prstGeom>
              <a:blipFill>
                <a:blip r:embed="rId5"/>
                <a:stretch>
                  <a:fillRect l="-1018" t="-10390" b="-2727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F0982CD4-425D-E1A1-9FB4-3C1F42E3E009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9D2C14-F1AA-5A70-D5CE-B9480B9B92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70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97A23-264B-8C41-A56F-A5A8F4621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AB13CE-65EC-BF71-5BAB-119D67E31C6A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7C3B91-81DF-B8E5-B696-D03B69F8D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Summary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EEEAA7-58E6-5720-D874-7432D63AFB8D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F8DC9E-1ED4-6C3D-055E-20349E6C0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048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3B95D-F2D1-46FF-24E1-FC9B6714A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0C61CF-7601-3B05-3937-A83538C97400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41B767-E5C5-634C-3A30-1A5048E907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Summary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6184F2-0950-5D77-90BA-39F3D39814BC}"/>
              </a:ext>
            </a:extLst>
          </p:cNvPr>
          <p:cNvSpPr txBox="1"/>
          <p:nvPr/>
        </p:nvSpPr>
        <p:spPr>
          <a:xfrm>
            <a:off x="0" y="113203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Calculated 3-D correlation functions and extracted three HBT radii.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40E15F-14A6-C626-8E63-3371E6A74D6C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A89022-6CF2-9C1E-77B0-761FBB4F3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676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89712-D477-B986-E186-5E9308D6E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34A01C-E8E7-5A77-D78C-95E21F7CC635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9B7325-D63A-6FFD-23EA-565022F1C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Summary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56BB17-F969-B1B5-8570-24952D7752ED}"/>
              </a:ext>
            </a:extLst>
          </p:cNvPr>
          <p:cNvSpPr txBox="1"/>
          <p:nvPr/>
        </p:nvSpPr>
        <p:spPr>
          <a:xfrm>
            <a:off x="0" y="1132039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Calculated 3-D correlation functions and extracted three HBT radii.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Baryon-Antibaryon splitting observed at lower collision energies: </a:t>
            </a:r>
          </a:p>
          <a:p>
            <a:pPr algn="l"/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Probable cause include baryon stopping.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F708C8-A09B-32AB-ABF7-54A3B4B810FD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59F934-3A6E-4C82-119E-3F4D523BFC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714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8D0DFC-ABFF-90C2-6898-0188EA0791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C61248-95E7-E37F-A165-94D3321C9C66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A24D3-4B7F-4E93-C1EA-6A17A669F1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Summary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4BC479-A3B9-E4A4-D33C-4DBDD46A6A17}"/>
              </a:ext>
            </a:extLst>
          </p:cNvPr>
          <p:cNvSpPr txBox="1"/>
          <p:nvPr/>
        </p:nvSpPr>
        <p:spPr>
          <a:xfrm>
            <a:off x="0" y="1132039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Calculated 3-D correlation functions and extracted three HBT radii.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Baryon-Antibaryon splitting observed at lower collision energies: </a:t>
            </a:r>
          </a:p>
          <a:p>
            <a:pPr algn="l"/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Probable cause include baryon stopping.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Almost no tilt in out-long and side-long at 0-10% central collisions</a:t>
            </a: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4473DF-481E-5F3D-F9DB-26AC20E392ED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C61F1F-0A35-3454-B4C2-8F9166A61C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6450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A4FEC-2A66-107F-CA10-0074D4168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CF1F10-FDB7-4962-7164-31B9647F8D13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8FFD89-B742-99F5-91A3-37E5B1708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Summary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E4F806-1F78-EB6D-E207-31579AB17148}"/>
              </a:ext>
            </a:extLst>
          </p:cNvPr>
          <p:cNvSpPr txBox="1"/>
          <p:nvPr/>
        </p:nvSpPr>
        <p:spPr>
          <a:xfrm>
            <a:off x="0" y="1132039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Calculated 3-D correlation functions and extracted three HBT radii.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Baryon-Antibaryon splitting observed at lower collision energies: </a:t>
            </a:r>
          </a:p>
          <a:p>
            <a:pPr algn="l"/>
            <a:r>
              <a:rPr lang="en-US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Probable cause include baryon stopping.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Almost no tilt in out-long and side-long at 0-10% central collisions</a:t>
            </a:r>
            <a:r>
              <a:rPr lang="en-US" sz="32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2A75B2-4DB1-6865-B972-6CC9EAAF1CBF}"/>
              </a:ext>
            </a:extLst>
          </p:cNvPr>
          <p:cNvSpPr/>
          <p:nvPr/>
        </p:nvSpPr>
        <p:spPr>
          <a:xfrm>
            <a:off x="580347" y="3717348"/>
            <a:ext cx="10983686" cy="2754599"/>
          </a:xfrm>
          <a:prstGeom prst="roundRect">
            <a:avLst>
              <a:gd name="adj" fmla="val 42749"/>
            </a:avLst>
          </a:prstGeom>
          <a:solidFill>
            <a:schemeClr val="bg1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71DF9C-B03F-4F29-D80A-DC6D70F700F0}"/>
              </a:ext>
            </a:extLst>
          </p:cNvPr>
          <p:cNvSpPr txBox="1"/>
          <p:nvPr/>
        </p:nvSpPr>
        <p:spPr>
          <a:xfrm>
            <a:off x="1170213" y="3717347"/>
            <a:ext cx="10983686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Upcoming Work:</a:t>
            </a:r>
            <a:r>
              <a:rPr lang="en-IN" sz="35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IN" sz="1000" b="1" u="sng" dirty="0">
                <a:solidFill>
                  <a:schemeClr val="bg1"/>
                </a:solidFill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as</a:t>
            </a:r>
            <a:endParaRPr lang="en-IN" sz="3500" b="1" u="sng" dirty="0">
              <a:solidFill>
                <a:schemeClr val="bg1"/>
              </a:solidFill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Exact cause of splitting only in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very less or no splitting in R</a:t>
            </a:r>
            <a:r>
              <a:rPr lang="en-IN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IN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IN" sz="3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side</a:t>
            </a: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Study centrality dependence of HBT Radii.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Effect of peripheral collisions in </a:t>
            </a: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IN" sz="32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out-long</a:t>
            </a:r>
            <a:r>
              <a:rPr lang="en-IN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 </a:t>
            </a:r>
            <a:r>
              <a:rPr lang="el-G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IN" sz="3200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side-long</a:t>
            </a:r>
            <a:r>
              <a:rPr lang="en-IN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D23485-9FEA-A44E-3C80-99DC26F7E25F}"/>
              </a:ext>
            </a:extLst>
          </p:cNvPr>
          <p:cNvSpPr txBox="1"/>
          <p:nvPr/>
        </p:nvSpPr>
        <p:spPr>
          <a:xfrm>
            <a:off x="11592603" y="233063"/>
            <a:ext cx="642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800007-9FF8-EEE9-CCBA-DDA80ADF10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5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E6B8B-8DFF-2997-97A9-F722D6159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50F453-1CEE-EC36-38EE-94CF30FD2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8" cy="6858000"/>
          </a:xfrm>
          <a:prstGeom prst="rect">
            <a:avLst/>
          </a:prstGeom>
          <a:solidFill>
            <a:schemeClr val="accent4"/>
          </a:solidFill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ABE9E75-0C3B-C185-3D19-C1B45354503F}"/>
              </a:ext>
            </a:extLst>
          </p:cNvPr>
          <p:cNvSpPr/>
          <p:nvPr/>
        </p:nvSpPr>
        <p:spPr>
          <a:xfrm>
            <a:off x="2591432" y="1689003"/>
            <a:ext cx="7032171" cy="1946411"/>
          </a:xfrm>
          <a:prstGeom prst="roundRect">
            <a:avLst/>
          </a:prstGeom>
          <a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7A6FD7-6077-E165-6829-767C4F6F3C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3561" y="1859069"/>
            <a:ext cx="7464878" cy="1718634"/>
          </a:xfrm>
        </p:spPr>
        <p:txBody>
          <a:bodyPr anchor="ctr">
            <a:noAutofit/>
          </a:bodyPr>
          <a:lstStyle/>
          <a:p>
            <a:r>
              <a:rPr lang="en-US" sz="130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Thank You</a:t>
            </a:r>
            <a:endParaRPr lang="en-IN" sz="130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F29506-1A7B-0AAC-967B-70AC6E82E8E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9000"/>
                    </a14:imgEffect>
                    <a14:imgEffect>
                      <a14:brightnessContrast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2096"/>
          <a:stretch>
            <a:fillRect/>
          </a:stretch>
        </p:blipFill>
        <p:spPr>
          <a:xfrm>
            <a:off x="0" y="6171478"/>
            <a:ext cx="2209800" cy="6865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46DB9EC-DB22-47DB-A356-4A2A7CC1C307}"/>
              </a:ext>
            </a:extLst>
          </p:cNvPr>
          <p:cNvGrpSpPr/>
          <p:nvPr/>
        </p:nvGrpSpPr>
        <p:grpSpPr>
          <a:xfrm>
            <a:off x="5377542" y="3718138"/>
            <a:ext cx="6835499" cy="3222586"/>
            <a:chOff x="3041227" y="2747961"/>
            <a:chExt cx="9150773" cy="4192835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CDAA7964-5FF2-9DCD-41AA-BFAB92FBD6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9343" y="2747961"/>
              <a:ext cx="7652657" cy="4192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DAE1E3C0-8EE2-00BF-A090-40657A71CE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58" t="57801"/>
            <a:stretch>
              <a:fillRect/>
            </a:stretch>
          </p:blipFill>
          <p:spPr bwMode="auto">
            <a:xfrm>
              <a:off x="3041227" y="4719771"/>
              <a:ext cx="4906056" cy="1149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1519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2F45C-BAED-FFB8-6DAC-A45E47216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3357E6-10B3-96E1-2976-35339CAD7D15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F12BB9-9C92-D1F4-07F2-F67B021C22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1054786-1F14-DEC3-9B27-FCC17CED8E42}"/>
                  </a:ext>
                </a:extLst>
              </p:cNvPr>
              <p:cNvSpPr txBox="1"/>
              <p:nvPr/>
            </p:nvSpPr>
            <p:spPr>
              <a:xfrm>
                <a:off x="-38100" y="954095"/>
                <a:ext cx="12150551" cy="835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Femtoscopy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HBT interferometry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study of matter at the femtometer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m) scale, using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interactions and correlations between particles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pair.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1054786-1F14-DEC3-9B27-FCC17CED8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954095"/>
                <a:ext cx="12150551" cy="835165"/>
              </a:xfrm>
              <a:prstGeom prst="rect">
                <a:avLst/>
              </a:prstGeom>
              <a:blipFill>
                <a:blip r:embed="rId3"/>
                <a:stretch>
                  <a:fillRect l="-702" t="-5109" r="-753" b="-1605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EB5858B-5426-A2AE-DEF9-B2357F1A5784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81E382-1175-9FD6-AFA5-30429D3C3B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9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F38E0-7E24-E8F5-FBD9-F54C38453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3B542B0-355C-6361-7432-C2C59D56ADC5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3A6BCE-E33F-FAF5-ABE3-2B499E3C40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6E9CAF-13E5-F3A0-EC64-B30EB9A550C1}"/>
                  </a:ext>
                </a:extLst>
              </p:cNvPr>
              <p:cNvSpPr txBox="1"/>
              <p:nvPr/>
            </p:nvSpPr>
            <p:spPr>
              <a:xfrm>
                <a:off x="-38100" y="954095"/>
                <a:ext cx="12150551" cy="1573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Femtoscopy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HBT interferometry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study of matter at the femtometer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m) scale, using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interactions and correlations between particles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pair.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Developed in 1950s by radio astronomers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R. Hanbury Brown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Richard Q. Twiss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to measure the angular diameter of various celestial objects.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[Philos. Mag. 45 (366), 663–682]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6E9CAF-13E5-F3A0-EC64-B30EB9A55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954095"/>
                <a:ext cx="12150551" cy="1573829"/>
              </a:xfrm>
              <a:prstGeom prst="rect">
                <a:avLst/>
              </a:prstGeom>
              <a:blipFill>
                <a:blip r:embed="rId3"/>
                <a:stretch>
                  <a:fillRect l="-702" t="-2713" r="-753" b="-814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Photon Correlations (Bunching ...">
            <a:extLst>
              <a:ext uri="{FF2B5EF4-FFF2-40B4-BE49-F238E27FC236}">
                <a16:creationId xmlns:a16="http://schemas.microsoft.com/office/drawing/2014/main" id="{D035C7D8-3D78-1279-1CF2-79949FF49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429001"/>
            <a:ext cx="4686655" cy="34263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593A40-8CC2-F33C-5AD8-E96866E65424}"/>
              </a:ext>
            </a:extLst>
          </p:cNvPr>
          <p:cNvSpPr txBox="1"/>
          <p:nvPr/>
        </p:nvSpPr>
        <p:spPr>
          <a:xfrm>
            <a:off x="2489573" y="3470078"/>
            <a:ext cx="213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R. Hanbury Brown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0D983B-0304-35A5-92AD-398118B74D53}"/>
              </a:ext>
            </a:extLst>
          </p:cNvPr>
          <p:cNvSpPr txBox="1"/>
          <p:nvPr/>
        </p:nvSpPr>
        <p:spPr>
          <a:xfrm>
            <a:off x="-76200" y="3471506"/>
            <a:ext cx="213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Richard Q. Twiss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A1CAB3-FEC9-9940-23BC-9CC9C4B3C2BB}"/>
              </a:ext>
            </a:extLst>
          </p:cNvPr>
          <p:cNvSpPr txBox="1"/>
          <p:nvPr/>
        </p:nvSpPr>
        <p:spPr>
          <a:xfrm>
            <a:off x="51165" y="6115679"/>
            <a:ext cx="43606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600" dirty="0" err="1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Lukishova</a:t>
            </a:r>
            <a:r>
              <a:rPr lang="en-IN" sz="16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et.al., </a:t>
            </a:r>
            <a:r>
              <a:rPr lang="en-IN" sz="1600" i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Quantum Photonics</a:t>
            </a:r>
            <a:r>
              <a:rPr lang="en-IN" sz="16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(2019):p.605-619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BF4CABC-8F0C-6012-81E8-135181609FA3}"/>
              </a:ext>
            </a:extLst>
          </p:cNvPr>
          <p:cNvGrpSpPr/>
          <p:nvPr/>
        </p:nvGrpSpPr>
        <p:grpSpPr>
          <a:xfrm>
            <a:off x="4828592" y="3416984"/>
            <a:ext cx="3647331" cy="3426334"/>
            <a:chOff x="4379602" y="3823749"/>
            <a:chExt cx="3270251" cy="3111238"/>
          </a:xfrm>
        </p:grpSpPr>
        <p:pic>
          <p:nvPicPr>
            <p:cNvPr id="24" name="Picture 2" descr="Chandra :: Photo Album :: Cassiopeia A :: December 12, 2017">
              <a:extLst>
                <a:ext uri="{FF2B5EF4-FFF2-40B4-BE49-F238E27FC236}">
                  <a16:creationId xmlns:a16="http://schemas.microsoft.com/office/drawing/2014/main" id="{B5C2E093-7A5D-DB1F-913B-F7FE16A1E7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9602" y="3823749"/>
              <a:ext cx="3270251" cy="3111238"/>
            </a:xfrm>
            <a:prstGeom prst="rect">
              <a:avLst/>
            </a:prstGeom>
            <a:noFill/>
            <a:effectLst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1BAAE6E-2EDC-BC3A-1B84-0A22120E0654}"/>
                </a:ext>
              </a:extLst>
            </p:cNvPr>
            <p:cNvSpPr txBox="1"/>
            <p:nvPr/>
          </p:nvSpPr>
          <p:spPr>
            <a:xfrm>
              <a:off x="4503389" y="6400530"/>
              <a:ext cx="1395681" cy="360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>
                  <a:solidFill>
                    <a:schemeClr val="bg1">
                      <a:lumMod val="85000"/>
                    </a:schemeClr>
                  </a:solidFill>
                </a:rPr>
                <a:t>Cassiopeia A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7C0522E-41D8-9535-F1DF-D7474D0EBE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2BBA073-2925-0933-1E89-77CD0824C08E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05961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7606E-BEAD-44F7-9680-01C8529C7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239818B-F264-7701-89D8-32E5F68F4EF9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4C38F8-85F5-3683-DFD3-B05E963AB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A6EBA1-F062-415E-DD75-E8351B7C6B57}"/>
                  </a:ext>
                </a:extLst>
              </p:cNvPr>
              <p:cNvSpPr txBox="1"/>
              <p:nvPr/>
            </p:nvSpPr>
            <p:spPr>
              <a:xfrm>
                <a:off x="-38100" y="954095"/>
                <a:ext cx="12150551" cy="2681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Femtoscopy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:r>
                  <a:rPr lang="en-IN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HBT interferometry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study of matter at the femtometer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IN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m) scale, using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interactions and correlations between particles </a:t>
                </a:r>
                <a:r>
                  <a:rPr lang="en-I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pair.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Developed in 1950s by radio astronomers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R. Hanbury Brown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Richard Q. Twiss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to measure the angular diameter of various celestial objects.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[Philos. Mag. 45 (366), 663–682]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1960, HBT interferometry was applied to particle physics by </a:t>
                </a:r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Goldhaber et. al. </a:t>
                </a:r>
                <a:r>
                  <a:rPr lang="en-US" sz="20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[Physical Review 120.1 (1960): 300]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characterize source size using identical pion pairs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N" sz="2400" i="0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p</m:t>
                    </m:r>
                  </m:oMath>
                </a14:m>
                <a:r>
                  <a:rPr lang="en-IN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IN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IN" sz="2400" i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p</m:t>
                        </m:r>
                      </m:e>
                    </m:bar>
                  </m:oMath>
                </a14:m>
                <a:r>
                  <a:rPr lang="en-IN" sz="24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collisions.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Ø"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A6EBA1-F062-415E-DD75-E8351B7C6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100" y="954095"/>
                <a:ext cx="12150551" cy="2681824"/>
              </a:xfrm>
              <a:prstGeom prst="rect">
                <a:avLst/>
              </a:prstGeom>
              <a:blipFill>
                <a:blip r:embed="rId3"/>
                <a:stretch>
                  <a:fillRect l="-702" t="-1595" r="-75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Photon Correlations (Bunching ...">
            <a:extLst>
              <a:ext uri="{FF2B5EF4-FFF2-40B4-BE49-F238E27FC236}">
                <a16:creationId xmlns:a16="http://schemas.microsoft.com/office/drawing/2014/main" id="{5E7B0959-DD10-CE93-2EFE-E97BD9CFC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429001"/>
            <a:ext cx="4686655" cy="34263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76875B-C49F-5867-7F10-3BB40154AFDD}"/>
              </a:ext>
            </a:extLst>
          </p:cNvPr>
          <p:cNvSpPr txBox="1"/>
          <p:nvPr/>
        </p:nvSpPr>
        <p:spPr>
          <a:xfrm>
            <a:off x="2489573" y="3470078"/>
            <a:ext cx="213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R. Hanbury Brown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E6ACEC-C0FB-8345-BCB7-C008A5FEB012}"/>
              </a:ext>
            </a:extLst>
          </p:cNvPr>
          <p:cNvSpPr txBox="1"/>
          <p:nvPr/>
        </p:nvSpPr>
        <p:spPr>
          <a:xfrm>
            <a:off x="-76200" y="3471506"/>
            <a:ext cx="213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Richard Q. Twiss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E49496E-6828-D7FB-56F0-A0BA887A5013}"/>
              </a:ext>
            </a:extLst>
          </p:cNvPr>
          <p:cNvSpPr txBox="1"/>
          <p:nvPr/>
        </p:nvSpPr>
        <p:spPr>
          <a:xfrm>
            <a:off x="51165" y="6115679"/>
            <a:ext cx="43606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600" dirty="0" err="1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Lukishova</a:t>
            </a:r>
            <a:r>
              <a:rPr lang="en-IN" sz="16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et.al., </a:t>
            </a:r>
            <a:r>
              <a:rPr lang="en-IN" sz="1600" i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Quantum Photonics</a:t>
            </a:r>
            <a:r>
              <a:rPr lang="en-IN" sz="16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(2019):p.605-619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BFFDEC-8181-C59C-26F3-AC41632AA110}"/>
              </a:ext>
            </a:extLst>
          </p:cNvPr>
          <p:cNvGrpSpPr/>
          <p:nvPr/>
        </p:nvGrpSpPr>
        <p:grpSpPr>
          <a:xfrm>
            <a:off x="4828592" y="3416984"/>
            <a:ext cx="3647331" cy="3426334"/>
            <a:chOff x="4379602" y="3823749"/>
            <a:chExt cx="3270251" cy="3111238"/>
          </a:xfrm>
        </p:grpSpPr>
        <p:pic>
          <p:nvPicPr>
            <p:cNvPr id="24" name="Picture 2" descr="Chandra :: Photo Album :: Cassiopeia A :: December 12, 2017">
              <a:extLst>
                <a:ext uri="{FF2B5EF4-FFF2-40B4-BE49-F238E27FC236}">
                  <a16:creationId xmlns:a16="http://schemas.microsoft.com/office/drawing/2014/main" id="{C8E4B688-3F49-EB1F-9007-BD60C260A8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9602" y="3823749"/>
              <a:ext cx="3270251" cy="3111238"/>
            </a:xfrm>
            <a:prstGeom prst="rect">
              <a:avLst/>
            </a:prstGeom>
            <a:noFill/>
            <a:effectLst>
              <a:softEdge rad="1270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69511D2-52A8-61AE-2354-051C39E7A6B1}"/>
                </a:ext>
              </a:extLst>
            </p:cNvPr>
            <p:cNvSpPr txBox="1"/>
            <p:nvPr/>
          </p:nvSpPr>
          <p:spPr>
            <a:xfrm>
              <a:off x="4503389" y="6400530"/>
              <a:ext cx="1395681" cy="360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>
                  <a:solidFill>
                    <a:schemeClr val="bg1">
                      <a:lumMod val="85000"/>
                    </a:schemeClr>
                  </a:solidFill>
                </a:rPr>
                <a:t>Cassiopeia A</a:t>
              </a:r>
            </a:p>
          </p:txBody>
        </p:sp>
      </p:grpSp>
      <p:pic>
        <p:nvPicPr>
          <p:cNvPr id="1026" name="Picture 2" descr="Neutral Kaon Femtoscopy in STAR | Physics of Particles and Nuclei">
            <a:extLst>
              <a:ext uri="{FF2B5EF4-FFF2-40B4-BE49-F238E27FC236}">
                <a16:creationId xmlns:a16="http://schemas.microsoft.com/office/drawing/2014/main" id="{8442D97E-9387-CAFA-AC42-11A7C334B6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04"/>
          <a:stretch>
            <a:fillRect/>
          </a:stretch>
        </p:blipFill>
        <p:spPr bwMode="auto">
          <a:xfrm>
            <a:off x="8565909" y="3356031"/>
            <a:ext cx="1898676" cy="329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Neutral Kaon Femtoscopy in STAR | Physics of Particles and Nuclei">
            <a:extLst>
              <a:ext uri="{FF2B5EF4-FFF2-40B4-BE49-F238E27FC236}">
                <a16:creationId xmlns:a16="http://schemas.microsoft.com/office/drawing/2014/main" id="{2E9EC169-6776-6A97-D6EE-6A81E5DFC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6" b="4977"/>
          <a:stretch>
            <a:fillRect/>
          </a:stretch>
        </p:blipFill>
        <p:spPr bwMode="auto">
          <a:xfrm>
            <a:off x="10665019" y="3359975"/>
            <a:ext cx="1421468" cy="302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C5E486-A440-30BB-4C59-EB033D7A1D7C}"/>
              </a:ext>
            </a:extLst>
          </p:cNvPr>
          <p:cNvSpPr txBox="1"/>
          <p:nvPr/>
        </p:nvSpPr>
        <p:spPr>
          <a:xfrm>
            <a:off x="8475923" y="6515788"/>
            <a:ext cx="6221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Phys. Part. Nuclei </a:t>
            </a:r>
            <a:r>
              <a:rPr lang="en-US" b="1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278–281 (2020)</a:t>
            </a:r>
            <a:endParaRPr lang="en-IN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C8F5A3-249A-1F21-63C6-A3539E80FE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4EA775-5D48-9FF8-29EF-34EB1F582513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074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E749A-CD92-5D5C-BE91-25E0F4970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5EC5D2-0B2E-131F-A1E9-4218563BBBCC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2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DE6B3F-3D32-44C8-7A4E-4A95DC5E6C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4E78BC-D61D-277A-C92A-979AE3B6FEF6}"/>
              </a:ext>
            </a:extLst>
          </p:cNvPr>
          <p:cNvSpPr txBox="1"/>
          <p:nvPr/>
        </p:nvSpPr>
        <p:spPr>
          <a:xfrm>
            <a:off x="1" y="951886"/>
            <a:ext cx="7935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high‐energy heavy‐ion collisions, HBT interferometry (or </a:t>
            </a:r>
            <a:r>
              <a:rPr lang="en-US" sz="24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Femtoscopy</a:t>
            </a: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provides key insights into the geometry and dynamics of particle‐emitting sources by measuring two‐particle correlations.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FF33BC-80DA-8393-1314-0E4A3967D8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664220-9956-015A-8349-74262C7867D7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48472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D5481-E2DC-7005-0596-206185C88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29BA0C-3082-AE4E-03E2-8063078B5D31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4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76B755-2AFE-6B6B-7D14-9074DA473D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69168A-8C13-1F21-86A5-002DF6E708D3}"/>
              </a:ext>
            </a:extLst>
          </p:cNvPr>
          <p:cNvSpPr txBox="1"/>
          <p:nvPr/>
        </p:nvSpPr>
        <p:spPr>
          <a:xfrm>
            <a:off x="1" y="951886"/>
            <a:ext cx="7935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high‐energy heavy‐ion collisions, HBT interferometry (or </a:t>
            </a:r>
            <a:r>
              <a:rPr lang="en-US" sz="24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Femtoscopy</a:t>
            </a: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provides key insights into the geometry and dynamics of particle‐emitting sources by measuring two‐particle correlations.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77B63A-9262-63FF-B425-FC3F89AA043F}"/>
              </a:ext>
            </a:extLst>
          </p:cNvPr>
          <p:cNvGrpSpPr/>
          <p:nvPr/>
        </p:nvGrpSpPr>
        <p:grpSpPr>
          <a:xfrm>
            <a:off x="149354" y="2586245"/>
            <a:ext cx="6681997" cy="3869763"/>
            <a:chOff x="103414" y="2878756"/>
            <a:chExt cx="6681997" cy="377195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3EF5D5F-9E10-4A24-6A92-D13CE8166AE3}"/>
                </a:ext>
              </a:extLst>
            </p:cNvPr>
            <p:cNvSpPr txBox="1"/>
            <p:nvPr/>
          </p:nvSpPr>
          <p:spPr>
            <a:xfrm>
              <a:off x="103414" y="3093579"/>
              <a:ext cx="6681997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two-particle correlation function is defined as:</a:t>
              </a:r>
            </a:p>
            <a:p>
              <a:pPr algn="l"/>
              <a:endPara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l"/>
              <a:r>
                <a:rPr lang="en-US" sz="2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where,</a:t>
              </a:r>
            </a:p>
            <a:p>
              <a:pPr algn="l"/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6" name="Picture 15" descr="\documentclass{article}&#10;\usepackage{amsmath}&#10;\pagestyle{empty}&#10;\begin{document}&#10;&#10;               &#10;$C(p_1,p_2) = \dfrac{D_2(p_1,p_2)}{D_1(p_1)D_1(p_2)}$              &#10; &#10;&#10;\end{document}" title="IguanaTex Bitmap Display">
              <a:extLst>
                <a:ext uri="{FF2B5EF4-FFF2-40B4-BE49-F238E27FC236}">
                  <a16:creationId xmlns:a16="http://schemas.microsoft.com/office/drawing/2014/main" id="{C422CA05-CAB8-C381-07A3-13B12CE0F88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901" y="3698910"/>
              <a:ext cx="3112072" cy="767400"/>
            </a:xfrm>
            <a:prstGeom prst="rect">
              <a:avLst/>
            </a:prstGeom>
          </p:spPr>
        </p:pic>
        <p:pic>
          <p:nvPicPr>
            <p:cNvPr id="17" name="Picture 16" descr="\documentclass{article}&#10;\usepackage{amsmath}&#10;\pagestyle{empty}&#10;\begin{document}&#10;&#10;\begin{align*}&#10;D_1(p) &amp;= \int d^4x E(x, p) \\&#10;D_2(p_1,p_2) &amp;= \int d^4x_1d^4x_2 E(x_1,x_2,p_1,p_2)\\&#10;E(x,p) &amp;= \varepsilon_p \dfrac{dN}{d^3pd^4x}&#10;\end{align*}&#10;&#10;\end{document}" title="IguanaTex Bitmap Display">
              <a:extLst>
                <a:ext uri="{FF2B5EF4-FFF2-40B4-BE49-F238E27FC236}">
                  <a16:creationId xmlns:a16="http://schemas.microsoft.com/office/drawing/2014/main" id="{B54E087F-D197-5453-D33D-92819A087DA3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935" y="4581539"/>
              <a:ext cx="3917475" cy="1969079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201A6613-88EA-71A6-95E6-375EB6254567}"/>
                </a:ext>
              </a:extLst>
            </p:cNvPr>
            <p:cNvSpPr/>
            <p:nvPr/>
          </p:nvSpPr>
          <p:spPr>
            <a:xfrm>
              <a:off x="103414" y="2878756"/>
              <a:ext cx="6487067" cy="3771951"/>
            </a:xfrm>
            <a:prstGeom prst="roundRect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E7CFB6F-3C04-5483-46EA-7E9FAC235ED4}"/>
              </a:ext>
            </a:extLst>
          </p:cNvPr>
          <p:cNvSpPr txBox="1"/>
          <p:nvPr/>
        </p:nvSpPr>
        <p:spPr>
          <a:xfrm>
            <a:off x="91672" y="6488668"/>
            <a:ext cx="550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C—Nuclear Physics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(6), 064902</a:t>
            </a:r>
            <a:endParaRPr lang="en-IN" b="0" i="1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9E5745-6084-756F-4595-F7C5902D69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715D2B-C0CB-2B0E-ACE2-2D8EA14E920F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4013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93F43-CBEF-09A8-AA3F-24E914EC0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421AAEA-222A-2756-7C2D-F729DE7014BD}"/>
              </a:ext>
            </a:extLst>
          </p:cNvPr>
          <p:cNvSpPr txBox="1"/>
          <p:nvPr/>
        </p:nvSpPr>
        <p:spPr>
          <a:xfrm>
            <a:off x="6615554" y="4779664"/>
            <a:ext cx="56961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Longitudinally Co-Moving System (LCMS) frame of reference – Net </a:t>
            </a:r>
            <a:r>
              <a:rPr lang="en-US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</a:t>
            </a:r>
          </a:p>
          <a:p>
            <a:pPr algn="l"/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algn="l"/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1B4DCC-DF41-63F7-D164-4311A3DDD59D}"/>
              </a:ext>
            </a:extLst>
          </p:cNvPr>
          <p:cNvSpPr/>
          <p:nvPr/>
        </p:nvSpPr>
        <p:spPr>
          <a:xfrm>
            <a:off x="-76200" y="-97970"/>
            <a:ext cx="12392022" cy="957941"/>
          </a:xfrm>
          <a:prstGeom prst="rect">
            <a:avLst/>
          </a:prstGeom>
          <a:blipFill>
            <a:blip r:embed="rId4">
              <a:alphaModFix/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64C9B3-3E8B-0474-06FD-41EFA129EB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8100" y="-70755"/>
            <a:ext cx="12191999" cy="908956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HBT Interferometry (or </a:t>
            </a:r>
            <a:r>
              <a:rPr lang="en-US" sz="5400" b="1" dirty="0" err="1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Femtoscopy</a:t>
            </a:r>
            <a:r>
              <a:rPr lang="en-US" sz="5400" b="1" dirty="0">
                <a:ln w="952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  <a:cs typeface="Times New Roman" panose="02020603050405020304" pitchFamily="18" charset="0"/>
              </a:rPr>
              <a:t>)</a:t>
            </a:r>
            <a:endParaRPr lang="en-IN" sz="5400" b="1" dirty="0">
              <a:ln w="9525">
                <a:solidFill>
                  <a:schemeClr val="tx1"/>
                </a:solidFill>
              </a:ln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EF8A09-E53A-AD4E-936D-FED3A3C96896}"/>
              </a:ext>
            </a:extLst>
          </p:cNvPr>
          <p:cNvSpPr txBox="1"/>
          <p:nvPr/>
        </p:nvSpPr>
        <p:spPr>
          <a:xfrm>
            <a:off x="1" y="951886"/>
            <a:ext cx="7935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high‐energy heavy‐ion collisions, HBT interferometry (or </a:t>
            </a:r>
            <a:r>
              <a:rPr lang="en-US" sz="2400" b="0" i="0" u="none" strike="noStrike" baseline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Femtoscopy</a:t>
            </a: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provides key insights into the geometry and dynamics of particle‐emitting sources by measuring two‐particle correlations.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4B43F1-165C-B4A9-97ED-CCA3121B540A}"/>
              </a:ext>
            </a:extLst>
          </p:cNvPr>
          <p:cNvGrpSpPr/>
          <p:nvPr/>
        </p:nvGrpSpPr>
        <p:grpSpPr>
          <a:xfrm>
            <a:off x="149354" y="2586245"/>
            <a:ext cx="6681997" cy="3869763"/>
            <a:chOff x="103414" y="2878756"/>
            <a:chExt cx="6681997" cy="377195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348655-3647-832A-6AA0-F1FA8E8378B4}"/>
                </a:ext>
              </a:extLst>
            </p:cNvPr>
            <p:cNvSpPr txBox="1"/>
            <p:nvPr/>
          </p:nvSpPr>
          <p:spPr>
            <a:xfrm>
              <a:off x="103414" y="3093579"/>
              <a:ext cx="6681997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two-particle correlation function is defined as:</a:t>
              </a:r>
            </a:p>
            <a:p>
              <a:pPr algn="l"/>
              <a:endParaRPr lang="en-US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l"/>
              <a:r>
                <a:rPr lang="en-US" sz="2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where,</a:t>
              </a:r>
            </a:p>
            <a:p>
              <a:pPr algn="l"/>
              <a:endPara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6" name="Picture 15" descr="\documentclass{article}&#10;\usepackage{amsmath}&#10;\pagestyle{empty}&#10;\begin{document}&#10;&#10;               &#10;$C(p_1,p_2) = \dfrac{D_2(p_1,p_2)}{D_1(p_1)D_1(p_2)}$              &#10; &#10;&#10;\end{document}" title="IguanaTex Bitmap Display">
              <a:extLst>
                <a:ext uri="{FF2B5EF4-FFF2-40B4-BE49-F238E27FC236}">
                  <a16:creationId xmlns:a16="http://schemas.microsoft.com/office/drawing/2014/main" id="{DECD5D6A-F258-D790-3346-BCB7678E518A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901" y="3698910"/>
              <a:ext cx="3112072" cy="767400"/>
            </a:xfrm>
            <a:prstGeom prst="rect">
              <a:avLst/>
            </a:prstGeom>
          </p:spPr>
        </p:pic>
        <p:pic>
          <p:nvPicPr>
            <p:cNvPr id="17" name="Picture 16" descr="\documentclass{article}&#10;\usepackage{amsmath}&#10;\pagestyle{empty}&#10;\begin{document}&#10;&#10;\begin{align*}&#10;D_1(p) &amp;= \int d^4x E(x, p) \\&#10;D_2(p_1,p_2) &amp;= \int d^4x_1d^4x_2 E(x_1,x_2,p_1,p_2)\\&#10;E(x,p) &amp;= \varepsilon_p \dfrac{dN}{d^3pd^4x}&#10;\end{align*}&#10;&#10;\end{document}" title="IguanaTex Bitmap Display">
              <a:extLst>
                <a:ext uri="{FF2B5EF4-FFF2-40B4-BE49-F238E27FC236}">
                  <a16:creationId xmlns:a16="http://schemas.microsoft.com/office/drawing/2014/main" id="{1198FB01-0548-D654-021B-880A2B12781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935" y="4581539"/>
              <a:ext cx="3917475" cy="1969079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0E46A75-82BF-3015-EAEF-279D0E79F17C}"/>
                </a:ext>
              </a:extLst>
            </p:cNvPr>
            <p:cNvSpPr/>
            <p:nvPr/>
          </p:nvSpPr>
          <p:spPr>
            <a:xfrm>
              <a:off x="103414" y="2878756"/>
              <a:ext cx="6487067" cy="3771951"/>
            </a:xfrm>
            <a:prstGeom prst="roundRect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3532592-536C-84AB-06D7-70BCA9096BDE}"/>
              </a:ext>
            </a:extLst>
          </p:cNvPr>
          <p:cNvSpPr txBox="1"/>
          <p:nvPr/>
        </p:nvSpPr>
        <p:spPr>
          <a:xfrm>
            <a:off x="91672" y="6488668"/>
            <a:ext cx="5504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Physical Review C—Nuclear Physics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1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r>
            <a:r>
              <a:rPr lang="en-US" b="0" i="0" dirty="0">
                <a:solidFill>
                  <a:schemeClr val="bg1">
                    <a:lumMod val="6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(6), 064902</a:t>
            </a:r>
            <a:endParaRPr lang="en-IN" b="0" i="1" dirty="0">
              <a:solidFill>
                <a:schemeClr val="bg1">
                  <a:lumMod val="6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C87CC6-8D9F-DCE3-D57A-83F814387F0A}"/>
              </a:ext>
            </a:extLst>
          </p:cNvPr>
          <p:cNvSpPr txBox="1"/>
          <p:nvPr/>
        </p:nvSpPr>
        <p:spPr>
          <a:xfrm>
            <a:off x="11679324" y="193252"/>
            <a:ext cx="45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3F9FD3-F265-22F2-71A9-DCC5537287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062" y="-1"/>
            <a:ext cx="2239109" cy="82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750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1410.574"/>
  <p:tag name="LATEXADDIN" val="\documentclass{article}&#10;\usepackage{amsmath}&#10;\pagestyle{empty}&#10;\begin{document}&#10;&#10;               &#10;$C(p_1,p_2) = \dfrac{D_2(p_1,p_2)}{D_1(p_1)D_1(p_2)}$              &#10; &#10;&#10;\end{document}"/>
  <p:tag name="IGUANATEXSIZE" val="28"/>
  <p:tag name="IGUANATEXCURSOR" val="14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.4826"/>
  <p:tag name="ORIGINALWIDTH" val="2368.204"/>
  <p:tag name="LATEXADDIN" val="\documentclass{article}&#10;\usepackage{amsmath}&#10;\pagestyle{empty}&#10;\begin{document}&#10;&#10;&#10;$-2 R_{ol}^2(k_T)q_{out}\cdot q_{long} -2 R_{sl}^2(k_T)q_{side}\cdot q_{long}]$&#10;&#10;\end{document}"/>
  <p:tag name="IGUANATEXSIZE" val="28"/>
  <p:tag name="IGUANATEXCURSOR" val="15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883.764"/>
  <p:tag name="LATEXADDIN" val="\documentclass{article}&#10;\usepackage{amsmath}&#10;\pagestyle{empty}&#10;\begin{document}&#10;&#10;&#10;$\theta_{\text{out-long}} = \dfrac{1}{2} \text{tan}^{-1} \left(\dfrac{2 \text{R}^2_{\text{out-long}}}{\text{R}^2_{\text{long}} - \text{R}^2_{\text{out}}}\right)$&#10;&#10;\end{document}"/>
  <p:tag name="IGUANATEXSIZE" val="20"/>
  <p:tag name="IGUANATEXCURSOR" val="153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1931.009"/>
  <p:tag name="LATEXADDIN" val="\documentclass{article}&#10;\usepackage{amsmath}&#10;\pagestyle{empty}&#10;\begin{document}&#10;&#10;&#10;$\theta_{\text{side-long}} = \dfrac{1}{2} \text{tan}^{-1} \left(\dfrac{2 \text{R}^2_{\text{side-long}}}{\text{R}^2_{\text{long}} - \text{R}^2_{\text{side}}}\right)$&#10;&#10;\end{document}"/>
  <p:tag name="IGUANATEXSIZE" val="20"/>
  <p:tag name="IGUANATEXCURSOR" val="155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9805"/>
  <p:tag name="ORIGINALWIDTH" val="3814.773"/>
  <p:tag name="LATEXADDIN" val="\documentclass{article}&#10;\usepackage{amsmath}&#10;\pagestyle{empty}&#10;\begin{document}&#10;&#10;&#10;$C(\textbf{Q}, k_T) = 1 + \lambda exp[-R_{out}^2(k_T)q_{out}^2 -R_{side}^2(k_T)q_{side}^2 -R_{long}^2(k_T)q_{long}^2$&#10;&#10;\end{document}"/>
  <p:tag name="IGUANATEXSIZE" val="28"/>
  <p:tag name="IGUANATEXCURSOR" val="9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.4826"/>
  <p:tag name="ORIGINALWIDTH" val="2368.204"/>
  <p:tag name="LATEXADDIN" val="\documentclass{article}&#10;\usepackage{amsmath}&#10;\pagestyle{empty}&#10;\begin{document}&#10;&#10;&#10;$-2 R_{ol}^2(k_T)q_{out}\cdot q_{long} -2 R_{sl}^2(k_T)q_{side}\cdot q_{long}]$&#10;&#10;\end{document}"/>
  <p:tag name="IGUANATEXSIZE" val="28"/>
  <p:tag name="IGUANATEXCURSOR" val="159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32.8834"/>
  <p:tag name="ORIGINALWIDTH" val="2190.476"/>
  <p:tag name="LATEXADDIN" val="\documentclass{article}&#10;\usepackage{amsmath}&#10;\pagestyle{empty}&#10;\begin{document}&#10;&#10;\begin{align*}&#10;D_1(p) &amp;= \int d^4x E(x, p) \\&#10;D_2(p_1,p_2) &amp;= \int d^4x_1d^4x_2 E(x_1,x_2,p_1,p_2)\\&#10;E(x,p) &amp;= \varepsilon_p \dfrac{dN}{d^3pd^4x}&#10;\end{align*}&#10;&#10;\end{document}"/>
  <p:tag name="IGUANATEXSIZE" val="28"/>
  <p:tag name="IGUANATEXCURSOR" val="19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1410.574"/>
  <p:tag name="LATEXADDIN" val="\documentclass{article}&#10;\usepackage{amsmath}&#10;\pagestyle{empty}&#10;\begin{document}&#10;&#10;               &#10;$C(p_1,p_2) = \dfrac{D_2(p_1,p_2)}{D_1(p_1)D_1(p_2)}$              &#10; &#10;&#10;\end{document}"/>
  <p:tag name="IGUANATEXSIZE" val="28"/>
  <p:tag name="IGUANATEXCURSOR" val="14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32.8834"/>
  <p:tag name="ORIGINALWIDTH" val="2190.476"/>
  <p:tag name="LATEXADDIN" val="\documentclass{article}&#10;\usepackage{amsmath}&#10;\pagestyle{empty}&#10;\begin{document}&#10;&#10;\begin{align*}&#10;D_1(p) &amp;= \int d^4x E(x, p) \\&#10;D_2(p_1,p_2) &amp;= \int d^4x_1d^4x_2 E(x_1,x_2,p_1,p_2)\\&#10;E(x,p) &amp;= \varepsilon_p \dfrac{dN}{d^3pd^4x}&#10;\end{align*}&#10;&#10;\end{document}"/>
  <p:tag name="IGUANATEXSIZE" val="28"/>
  <p:tag name="IGUANATEXCURSOR" val="19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.7131"/>
  <p:tag name="ORIGINALWIDTH" val="1410.574"/>
  <p:tag name="LATEXADDIN" val="\documentclass{article}&#10;\usepackage{amsmath}&#10;\pagestyle{empty}&#10;\begin{document}&#10;&#10;               &#10;$C(p_1,p_2) = \dfrac{D_2(p_1,p_2)}{D_1(p_1)D_1(p_2)}$              &#10; &#10;&#10;\end{document}"/>
  <p:tag name="IGUANATEXSIZE" val="28"/>
  <p:tag name="IGUANATEXCURSOR" val="14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32.8834"/>
  <p:tag name="ORIGINALWIDTH" val="2190.476"/>
  <p:tag name="LATEXADDIN" val="\documentclass{article}&#10;\usepackage{amsmath}&#10;\pagestyle{empty}&#10;\begin{document}&#10;&#10;\begin{align*}&#10;D_1(p) &amp;= \int d^4x E(x, p) \\&#10;D_2(p_1,p_2) &amp;= \int d^4x_1d^4x_2 E(x_1,x_2,p_1,p_2)\\&#10;E(x,p) &amp;= \varepsilon_p \dfrac{dN}{d^3pd^4x}&#10;\end{align*}&#10;&#10;\end{document}"/>
  <p:tag name="IGUANATEXSIZE" val="28"/>
  <p:tag name="IGUANATEXCURSOR" val="19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3901.012"/>
  <p:tag name="LATEXADDIN" val="\documentclass{article}&#10;\usepackage{amsmath}&#10;\pagestyle{empty}&#10;\begin{document}&#10;&#10;&#10;$C(\textbf{Q}, k_T) = 1 + \lambda exp\left[-R_{out}^2(k_T)q_{out}^2 -R_{side}^2(k_T)q_{side}^2 -R_{long}^2(k_T)q_{long}^2\right]$&#10;&#10;\end{document}"/>
  <p:tag name="IGUANATEXSIZE" val="28"/>
  <p:tag name="IGUANATEXCURSOR" val="9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3853.768"/>
  <p:tag name="LATEXADDIN" val="\documentclass{article}&#10;\usepackage{amsmath}&#10;\pagestyle{empty}&#10;\begin{document}&#10;&#10;&#10;$C(q, k_T) = 1 + \lambda exp\left[-R_{out}^2(k_T)q_{out}^2 -R_{side}^2(k_T)q_{side}^2 -R_{long}^2(k_T)q_{long}^2\right]$&#10;&#10;\end{document}"/>
  <p:tag name="IGUANATEXSIZE" val="28"/>
  <p:tag name="IGUANATEXCURSOR" val="191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.9805"/>
  <p:tag name="ORIGINALWIDTH" val="3814.773"/>
  <p:tag name="LATEXADDIN" val="\documentclass{article}&#10;\usepackage{amsmath}&#10;\pagestyle{empty}&#10;\begin{document}&#10;&#10;&#10;$C(\textbf{Q}, k_T) = 1 + \lambda exp[-R_{out}^2(k_T)q_{out}^2 -R_{side}^2(k_T)q_{side}^2 -R_{long}^2(k_T)q_{long}^2$&#10;&#10;\end{document}"/>
  <p:tag name="IGUANATEXSIZE" val="28"/>
  <p:tag name="IGUANATEXCURSOR" val="94"/>
  <p:tag name="TRANSPARENCY" val="True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6881</TotalTime>
  <Words>1700</Words>
  <Application>Microsoft Office PowerPoint</Application>
  <PresentationFormat>Widescreen</PresentationFormat>
  <Paragraphs>208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Bahnschrift SemiBold SemiConden</vt:lpstr>
      <vt:lpstr>Bookman Old Style</vt:lpstr>
      <vt:lpstr>Calibri</vt:lpstr>
      <vt:lpstr>Calibri Light</vt:lpstr>
      <vt:lpstr>Cambria Math</vt:lpstr>
      <vt:lpstr>Lucida Bright</vt:lpstr>
      <vt:lpstr>Times New Roman</vt:lpstr>
      <vt:lpstr>Wingdings</vt:lpstr>
      <vt:lpstr>Office Theme</vt:lpstr>
      <vt:lpstr>  Probing Conserved Charge Dynamics via HBT Interferometry in Relativistic Heavy-Ion Collisions</vt:lpstr>
      <vt:lpstr>Introduction</vt:lpstr>
      <vt:lpstr>HBT Interferometry (or Femtoscopy)</vt:lpstr>
      <vt:lpstr>HBT Interferometry (or Femtoscopy)</vt:lpstr>
      <vt:lpstr>HBT Interferometry (or Femtoscopy)</vt:lpstr>
      <vt:lpstr>HBT Interferometry (or Femtoscopy)</vt:lpstr>
      <vt:lpstr>HBT Interferometry (or Femtoscopy)</vt:lpstr>
      <vt:lpstr>HBT Interferometry (or Femtoscopy)</vt:lpstr>
      <vt:lpstr>HBT Interferometry (or Femtoscopy)</vt:lpstr>
      <vt:lpstr>HBT Interferometry (or Femtoscopy)</vt:lpstr>
      <vt:lpstr>Heavy-Ion Collisions</vt:lpstr>
      <vt:lpstr>Bulk Observables</vt:lpstr>
      <vt:lpstr>Bulk Observables</vt:lpstr>
      <vt:lpstr>Bulk Observables</vt:lpstr>
      <vt:lpstr>Bulk Observables</vt:lpstr>
      <vt:lpstr>Bulk Observables</vt:lpstr>
      <vt:lpstr>Extracting the HBT Radii</vt:lpstr>
      <vt:lpstr>Extracting the HBT Radii</vt:lpstr>
      <vt:lpstr>Extracting the HBT Radii</vt:lpstr>
      <vt:lpstr>Correlation Function Plots for Pions</vt:lpstr>
      <vt:lpstr>Correlation Function Plots for Pions</vt:lpstr>
      <vt:lpstr>HBT Radii Distributions</vt:lpstr>
      <vt:lpstr>HBT Radii Distributions</vt:lpstr>
      <vt:lpstr>HBT Radii Distributions</vt:lpstr>
      <vt:lpstr>HBT Radii Distributions</vt:lpstr>
      <vt:lpstr>HBT Radii Distributions</vt:lpstr>
      <vt:lpstr>HBT Radii Distributions</vt:lpstr>
      <vt:lpstr>Tilted Emission Source</vt:lpstr>
      <vt:lpstr>Tilted Emission Source</vt:lpstr>
      <vt:lpstr>Tilted Emission Source</vt:lpstr>
      <vt:lpstr>Tilted Emission Source</vt:lpstr>
      <vt:lpstr>Tilted Emission Source</vt:lpstr>
      <vt:lpstr>Summary</vt:lpstr>
      <vt:lpstr>Summary</vt:lpstr>
      <vt:lpstr>Summary</vt:lpstr>
      <vt:lpstr>Summary</vt:lpstr>
      <vt:lpstr>Summary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ARKADIP MUKHERJEE</dc:creator>
  <cp:lastModifiedBy>ARKADIP MUKHERJEE</cp:lastModifiedBy>
  <cp:revision>145</cp:revision>
  <dcterms:created xsi:type="dcterms:W3CDTF">2025-01-02T05:00:54Z</dcterms:created>
  <dcterms:modified xsi:type="dcterms:W3CDTF">2025-09-04T04:42:07Z</dcterms:modified>
</cp:coreProperties>
</file>