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30bec4f2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30bec4f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830bec4f2f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830bec4f2f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830bec4f2f_0_5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3830bec4f2f_0_5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830bec4f2f_0_5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3830bec4f2f_0_5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830bec4f2f_0_5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830bec4f2f_0_5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830bec4f2f_0_6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3830bec4f2f_0_6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3830bec4f2f_0_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3830bec4f2f_0_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3830bec4f2f_0_6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3830bec4f2f_0_6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7a1e238a01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7a1e238a01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830bec4f2f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830bec4f2f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830bec4f2f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830bec4f2f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830bec4f2f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830bec4f2f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830bec4f2f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830bec4f2f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830bec4f2f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830bec4f2f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830bec4f2f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830bec4f2f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830bec4f2f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830bec4f2f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830bec4f2f_0_3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830bec4f2f_0_3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png"/><Relationship Id="rId4" Type="http://schemas.openxmlformats.org/officeDocument/2006/relationships/image" Target="../media/image3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Relationship Id="rId4" Type="http://schemas.openxmlformats.org/officeDocument/2006/relationships/image" Target="../media/image15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4.png"/><Relationship Id="rId6" Type="http://schemas.openxmlformats.org/officeDocument/2006/relationships/image" Target="../media/image1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jpg"/><Relationship Id="rId4" Type="http://schemas.openxmlformats.org/officeDocument/2006/relationships/image" Target="../media/image13.jpg"/><Relationship Id="rId5" Type="http://schemas.openxmlformats.org/officeDocument/2006/relationships/image" Target="../media/image4.png"/><Relationship Id="rId6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9.png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256025" y="3408884"/>
            <a:ext cx="8624700" cy="366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256025" y="3606436"/>
            <a:ext cx="8588100" cy="4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r>
              <a:rPr b="1" baseline="30000"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Md. Kaosor Ali Mondal</a:t>
            </a:r>
            <a:r>
              <a:rPr baseline="30000"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Poojan Angiras</a:t>
            </a:r>
            <a:r>
              <a:rPr baseline="30000"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A. Sarkar</a:t>
            </a:r>
            <a:r>
              <a:rPr baseline="30000" lang="en" sz="18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18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47500" y="4058773"/>
            <a:ext cx="8588100" cy="3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lang="en" sz="1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Indian Institute of Technology Mandi</a:t>
            </a:r>
            <a:endParaRPr baseline="30000" sz="1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55950" y="2794400"/>
            <a:ext cx="85881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Gain and Ion backflow analysis in a proposed triple GEM geometry</a:t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6900" y="884575"/>
            <a:ext cx="1252061" cy="12520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3921" y="884572"/>
            <a:ext cx="1572179" cy="102527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3661275" y="4569825"/>
            <a:ext cx="2174400" cy="2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r>
              <a:rPr i="1"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September 4 , 2025</a:t>
            </a:r>
            <a:r>
              <a:rPr lang="en" sz="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45563" y="1093025"/>
            <a:ext cx="3771750" cy="83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2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2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09" name="Google Shape;209;p22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p22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1" name="Google Shape;211;p22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22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</a:t>
            </a:r>
            <a:r>
              <a:rPr b="1" lang="en" sz="24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Double Conical Hole: e=0.1eV, 1eV, 10eV, 50eV and 100eV</a:t>
            </a:r>
            <a:endParaRPr b="1" sz="17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3" name="Google Shape;2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375" y="718225"/>
            <a:ext cx="3685659" cy="3079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8394" y="718498"/>
            <a:ext cx="3636430" cy="3038828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22"/>
          <p:cNvSpPr txBox="1"/>
          <p:nvPr/>
        </p:nvSpPr>
        <p:spPr>
          <a:xfrm>
            <a:off x="582300" y="3809175"/>
            <a:ext cx="79794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C1130"/>
              </a:buClr>
              <a:buSzPts val="1300"/>
              <a:buChar char="●"/>
            </a:pP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ion backflow and effective gain </a:t>
            </a: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has been evaluated as a function of the number of events.</a:t>
            </a:r>
            <a:endParaRPr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C1130"/>
              </a:buClr>
              <a:buSzPts val="1400"/>
              <a:buChar char="●"/>
            </a:pP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</a:t>
            </a:r>
            <a:r>
              <a:rPr b="1"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GEM</a:t>
            </a: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they remains largely independent of the number of events.</a:t>
            </a:r>
            <a:endParaRPr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C1130"/>
              </a:buClr>
              <a:buSzPts val="1400"/>
              <a:buChar char="●"/>
            </a:pPr>
            <a:r>
              <a:rPr b="1"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increase in energy, </a:t>
            </a: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both effective gain and no. of backflow ions are increasing.</a:t>
            </a:r>
            <a:endParaRPr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3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3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2" name="Google Shape;222;p23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3" name="Google Shape;223;p23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Google Shape;224;p23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23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</a:t>
            </a:r>
            <a:r>
              <a:rPr b="1" lang="en" sz="24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Ratio of ion backflow and effective gain for standard GEM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6" name="Google Shape;226;p23"/>
          <p:cNvPicPr preferRelativeResize="0"/>
          <p:nvPr/>
        </p:nvPicPr>
        <p:blipFill rotWithShape="1">
          <a:blip r:embed="rId3">
            <a:alphaModFix/>
          </a:blip>
          <a:srcRect b="0" l="0" r="6358" t="0"/>
          <a:stretch/>
        </p:blipFill>
        <p:spPr>
          <a:xfrm>
            <a:off x="486100" y="721325"/>
            <a:ext cx="3815140" cy="306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3"/>
          <p:cNvPicPr preferRelativeResize="0"/>
          <p:nvPr/>
        </p:nvPicPr>
        <p:blipFill rotWithShape="1">
          <a:blip r:embed="rId4">
            <a:alphaModFix/>
          </a:blip>
          <a:srcRect b="0" l="0" r="7604" t="0"/>
          <a:stretch/>
        </p:blipFill>
        <p:spPr>
          <a:xfrm>
            <a:off x="4301249" y="721325"/>
            <a:ext cx="3764627" cy="3067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3"/>
          <p:cNvSpPr txBox="1"/>
          <p:nvPr/>
        </p:nvSpPr>
        <p:spPr>
          <a:xfrm>
            <a:off x="540000" y="3731175"/>
            <a:ext cx="8329800" cy="11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C1130"/>
              </a:buClr>
              <a:buSzPts val="1300"/>
              <a:buChar char="●"/>
            </a:pP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</a:t>
            </a:r>
            <a:r>
              <a:rPr b="1"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ion backflow to effective gain ratio</a:t>
            </a: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has been evaluated as a function of the number of events.</a:t>
            </a:r>
            <a:endParaRPr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rgbClr val="4C1130"/>
              </a:buClr>
              <a:buSzPts val="1400"/>
              <a:buChar char="●"/>
            </a:pP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</a:t>
            </a:r>
            <a:r>
              <a:rPr b="1"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GEM</a:t>
            </a: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the ratio remains largely independent of the number of events.</a:t>
            </a:r>
            <a:endParaRPr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4C1130"/>
              </a:buClr>
              <a:buSzPts val="1400"/>
              <a:buChar char="●"/>
            </a:pPr>
            <a:r>
              <a:rPr b="1"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Statistical uncertainty </a:t>
            </a:r>
            <a:r>
              <a:rPr lang="en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large for small samples but decreases with increasing events.</a:t>
            </a:r>
            <a:endParaRPr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4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24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5" name="Google Shape;235;p24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6" name="Google Shape;236;p24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24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</a:t>
            </a:r>
            <a:r>
              <a:rPr b="1" lang="en" sz="24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Conical Hole E₀ = 1 eV (20 Events)</a:t>
            </a:r>
            <a:endParaRPr b="1" sz="17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9" name="Google Shape;2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741" y="583024"/>
            <a:ext cx="4031133" cy="303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7476" y="583036"/>
            <a:ext cx="4085752" cy="3075688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4"/>
          <p:cNvSpPr txBox="1"/>
          <p:nvPr/>
        </p:nvSpPr>
        <p:spPr>
          <a:xfrm>
            <a:off x="637750" y="3780050"/>
            <a:ext cx="8506200" cy="11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Both effective gain and ion backflow are increasing with increase in lower copper thickness.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Increase in gain is more compared to that of ion backflow, with increasing copper thickness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ion backflow/Effective gain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ratio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reduced to nearly 50%,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compared to the standard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GEM configuration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5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5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48" name="Google Shape;248;p25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9" name="Google Shape;249;p25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0" name="Google Shape;250;p25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12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25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 and Conclusions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2" name="Google Shape;252;p25"/>
          <p:cNvSpPr txBox="1"/>
          <p:nvPr/>
        </p:nvSpPr>
        <p:spPr>
          <a:xfrm>
            <a:off x="674975" y="908975"/>
            <a:ext cx="7623000" cy="3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❖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Compared standard geometry with a modified geometry.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the lower energies (e &lt; 15.7eV), the effective gain and ion backflow exhibit overlapping behavior.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Times New Roman"/>
              <a:buChar char="❖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With increasing energy, both gain and ion backflow are increasing.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Times New Roman"/>
              <a:buChar char="❖"/>
            </a:pP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 in gain is more compared to that of ion backflow, with increasing copper thickness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❖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Ratio of ion backflow to the effective gain reduced significantly (</a:t>
            </a:r>
            <a:r>
              <a:rPr b="1" lang="en" sz="1800">
                <a:latin typeface="Times New Roman"/>
                <a:ea typeface="Times New Roman"/>
                <a:cs typeface="Times New Roman"/>
                <a:sym typeface="Times New Roman"/>
              </a:rPr>
              <a:t>40-50%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) for the newly proposed geometry.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800"/>
              <a:buFont typeface="Times New Roman"/>
              <a:buChar char="❖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odified ge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ometry 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with single cone 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is hi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ghly effective in both reducing ion backflow and increasing gain.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6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6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59" name="Google Shape;259;p26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p26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1" name="Google Shape;261;p26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2" name="Google Shape;262;p26"/>
          <p:cNvSpPr txBox="1"/>
          <p:nvPr/>
        </p:nvSpPr>
        <p:spPr>
          <a:xfrm>
            <a:off x="0" y="444680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You!!</a:t>
            </a:r>
            <a:endParaRPr b="1" sz="21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27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69" name="Google Shape;269;p27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0" name="Google Shape;270;p27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p27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15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27"/>
          <p:cNvSpPr txBox="1"/>
          <p:nvPr/>
        </p:nvSpPr>
        <p:spPr>
          <a:xfrm>
            <a:off x="0" y="227930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Backup Slides</a:t>
            </a:r>
            <a:endParaRPr b="1" sz="15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8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9" name="Google Shape;279;p28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0" name="Google Shape;280;p28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1" name="Google Shape;281;p28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9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29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88" name="Google Shape;288;p29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9" name="Google Shape;289;p29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0" name="Google Shape;290;p29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11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29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Results:</a:t>
            </a:r>
            <a:r>
              <a:rPr b="1" lang="en" sz="24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Conical Hole E₀ = 1 eV (10 Events)</a:t>
            </a:r>
            <a:endParaRPr b="1" sz="20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2" name="Google Shape;292;p29"/>
          <p:cNvSpPr txBox="1"/>
          <p:nvPr/>
        </p:nvSpPr>
        <p:spPr>
          <a:xfrm>
            <a:off x="257050" y="3893875"/>
            <a:ext cx="85233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Both effective gain and ion backflow are increasing with increase in lower copper thickness.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Increase in gain is more compared to that of ion backflow, with increasing copper thickness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ion backflow/Effective gain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ratio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reduced to nearly 50%,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compared to the standard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GEM configuration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93" name="Google Shape;29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775" y="594825"/>
            <a:ext cx="4121551" cy="333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9350" y="564300"/>
            <a:ext cx="4511000" cy="3475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2051825" y="-6475"/>
            <a:ext cx="2299800" cy="51435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0" name="Google Shape;70;p14"/>
          <p:cNvSpPr txBox="1"/>
          <p:nvPr/>
        </p:nvSpPr>
        <p:spPr>
          <a:xfrm rot="-5400000">
            <a:off x="-787050" y="2373600"/>
            <a:ext cx="51279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7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of Content</a:t>
            </a:r>
            <a:endParaRPr b="1" sz="27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3693625" y="330350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Motivation</a:t>
            </a:r>
            <a:endParaRPr sz="1300"/>
          </a:p>
        </p:txBody>
      </p:sp>
      <p:sp>
        <p:nvSpPr>
          <p:cNvPr id="72" name="Google Shape;72;p14"/>
          <p:cNvSpPr/>
          <p:nvPr/>
        </p:nvSpPr>
        <p:spPr>
          <a:xfrm>
            <a:off x="3693625" y="1021388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to Micro‑Pattern Gaseous Detectors (MPGDs)</a:t>
            </a:r>
            <a:endParaRPr sz="1300"/>
          </a:p>
        </p:txBody>
      </p:sp>
      <p:sp>
        <p:nvSpPr>
          <p:cNvPr id="73" name="Google Shape;73;p14"/>
          <p:cNvSpPr/>
          <p:nvPr/>
        </p:nvSpPr>
        <p:spPr>
          <a:xfrm>
            <a:off x="3693625" y="1687025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Times New Roman"/>
                <a:ea typeface="Times New Roman"/>
                <a:cs typeface="Times New Roman"/>
                <a:sym typeface="Times New Roman"/>
              </a:rPr>
              <a:t>3.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Gas Electron Multipliers (GEM)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4" name="Google Shape;74;p14"/>
          <p:cNvSpPr/>
          <p:nvPr/>
        </p:nvSpPr>
        <p:spPr>
          <a:xfrm>
            <a:off x="3693625" y="2352638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Times New Roman"/>
                <a:ea typeface="Times New Roman"/>
                <a:cs typeface="Times New Roman"/>
                <a:sym typeface="Times New Roman"/>
              </a:rPr>
              <a:t>3.1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Construction of triple GEM using various tools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4"/>
          <p:cNvSpPr/>
          <p:nvPr/>
        </p:nvSpPr>
        <p:spPr>
          <a:xfrm>
            <a:off x="3693625" y="3045913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Times New Roman"/>
                <a:ea typeface="Times New Roman"/>
                <a:cs typeface="Times New Roman"/>
                <a:sym typeface="Times New Roman"/>
              </a:rPr>
              <a:t>3.2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Gain and Ion backflow study for newly proposed 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geometry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3693625" y="3710438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Times New Roman"/>
                <a:ea typeface="Times New Roman"/>
                <a:cs typeface="Times New Roman"/>
                <a:sym typeface="Times New Roman"/>
              </a:rPr>
              <a:t>4.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Results 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14"/>
          <p:cNvSpPr/>
          <p:nvPr/>
        </p:nvSpPr>
        <p:spPr>
          <a:xfrm>
            <a:off x="3693625" y="4432450"/>
            <a:ext cx="4408800" cy="380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Times New Roman"/>
                <a:ea typeface="Times New Roman"/>
                <a:cs typeface="Times New Roman"/>
                <a:sym typeface="Times New Roman"/>
              </a:rPr>
              <a:t>5.</a:t>
            </a:r>
            <a:r>
              <a:rPr lang="en" sz="1300">
                <a:latin typeface="Times New Roman"/>
                <a:ea typeface="Times New Roman"/>
                <a:cs typeface="Times New Roman"/>
                <a:sym typeface="Times New Roman"/>
              </a:rPr>
              <a:t> Summary </a:t>
            </a:r>
            <a:r>
              <a:rPr lang="en"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and conclusions</a:t>
            </a:r>
            <a:endParaRPr sz="1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2449225" y="-6425"/>
            <a:ext cx="1244400" cy="51279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Triple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 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Studies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6" name="Google Shape;86;p15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5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Motivation of the study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Google Shape;89;p15"/>
          <p:cNvSpPr txBox="1"/>
          <p:nvPr/>
        </p:nvSpPr>
        <p:spPr>
          <a:xfrm>
            <a:off x="-7125" y="459700"/>
            <a:ext cx="9151200" cy="44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90" name="Google Shape;9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6700" y="2230602"/>
            <a:ext cx="2485150" cy="211237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5"/>
          <p:cNvSpPr txBox="1"/>
          <p:nvPr/>
        </p:nvSpPr>
        <p:spPr>
          <a:xfrm>
            <a:off x="6398850" y="4342975"/>
            <a:ext cx="2593800" cy="2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Ref.</a:t>
            </a:r>
            <a:r>
              <a:rPr b="1" lang="en" sz="1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JINST</a:t>
            </a:r>
            <a:r>
              <a:rPr lang="en" sz="1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17 (2022) P04002.</a:t>
            </a:r>
            <a:endParaRPr sz="1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0" y="832650"/>
            <a:ext cx="8741400" cy="9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900"/>
              <a:buFont typeface="Times New Roman"/>
              <a:buChar char="●"/>
            </a:pPr>
            <a:r>
              <a:rPr b="1" lang="en" sz="19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Scientific and Technological Need</a:t>
            </a:r>
            <a:endParaRPr b="1" sz="19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LHC and other modern accelerators produce huge number of particles through collisions. Efficient detection of these particles is crucial to extract meaningful Physics insights.</a:t>
            </a:r>
            <a:endParaRPr sz="1800">
              <a:solidFill>
                <a:srgbClr val="4C1130"/>
              </a:solidFill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-50" y="1920325"/>
            <a:ext cx="5983200" cy="14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900"/>
              <a:buFont typeface="Times New Roman"/>
              <a:buChar char="●"/>
            </a:pPr>
            <a:r>
              <a:rPr b="1" lang="en" sz="19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MPGDs?</a:t>
            </a:r>
            <a:endParaRPr b="1" sz="19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Higher Gain</a:t>
            </a:r>
            <a:endParaRPr b="1"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Good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spatial resolution 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better than conventional gas detectors.</a:t>
            </a:r>
            <a:endParaRPr b="1"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Fast response time 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tracking high rate events.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Rate Capability</a:t>
            </a:r>
            <a:endParaRPr b="1"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4150" y="3509613"/>
            <a:ext cx="5974800" cy="9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900"/>
              <a:buFont typeface="Times New Roman"/>
              <a:buChar char="●"/>
            </a:pPr>
            <a:r>
              <a:rPr b="1" lang="en" sz="19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Application Relevance</a:t>
            </a:r>
            <a:endParaRPr b="1" sz="19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Luminosity LHC experiments.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medical imaging techniques.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C113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Introduction to MPGD’s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-7125" y="459700"/>
            <a:ext cx="9151200" cy="44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-50" y="603650"/>
            <a:ext cx="5552100" cy="45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Char char="●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MPGDs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are advanced gas ionization detectors featuring fine electrode structures.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●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MPGDs include:</a:t>
            </a:r>
            <a:endParaRPr b="1"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 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lectron 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ultiplier (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icro 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Esh 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seous 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tructure (</a:t>
            </a: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MICROMEGAS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Resistive Plate Chamber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●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Focus of this presentation:</a:t>
            </a:r>
            <a:endParaRPr b="1"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Char char="○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 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Construction and Working Principle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Study using various computational tools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●"/>
            </a:pPr>
            <a:r>
              <a:rPr b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Upgrades </a:t>
            </a:r>
            <a:endParaRPr b="1"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GEMs in forward muon stations (GE1/1, GE2/1) to boost high-rate muon trigger/tracking.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ME0 Station (behind the new endcap calorimeter).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1" marL="9144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500"/>
              <a:buFont typeface="Times New Roman"/>
              <a:buChar char="○"/>
            </a:pP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Time Projection Chamber (TPC) readout was upgraded with quadruple-GEM stacks to enable </a:t>
            </a:r>
            <a:r>
              <a:rPr i="1"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continuous</a:t>
            </a:r>
            <a:r>
              <a:rPr lang="en" sz="15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high-rate readout </a:t>
            </a:r>
            <a:endParaRPr sz="15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7" name="Google Shape;10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5975" y="646075"/>
            <a:ext cx="2386725" cy="198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4450" y="2779325"/>
            <a:ext cx="2989050" cy="1848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17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17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 Working Principle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-3600" y="417250"/>
            <a:ext cx="9151200" cy="44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7675" y="628575"/>
            <a:ext cx="2737475" cy="18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0" y="2651350"/>
            <a:ext cx="4479000" cy="22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</a:t>
            </a: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detector is detector is typically divided into three key regions: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Char char="●"/>
            </a:pPr>
            <a:r>
              <a:rPr b="1"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Drift region</a:t>
            </a: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where the incoming charged particle ionizes the gas, producing primary electrons. 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Char char="●"/>
            </a:pPr>
            <a:r>
              <a:rPr b="1"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GEM foil</a:t>
            </a: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core amplification element, consisting of a thin polyimide foil, metalized with copper on both sides and perforated with a high density of microscopic holes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Char char="●"/>
            </a:pPr>
            <a:r>
              <a:rPr b="1"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Induction region</a:t>
            </a: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where the electric field directs electrons toward the readout electrode for signal collection.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2" name="Google Shape;122;p17" title="gem_movie_1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3075" y="530750"/>
            <a:ext cx="3441950" cy="295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 txBox="1"/>
          <p:nvPr/>
        </p:nvSpPr>
        <p:spPr>
          <a:xfrm>
            <a:off x="4888325" y="3171300"/>
            <a:ext cx="4092900" cy="13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Ions drift to cathode, electrons to readout due to E-field.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Some ions hit copper layers; others enter drift region → ion backflow.</a:t>
            </a:r>
            <a:endParaRPr sz="13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4C113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Ions move slower than electrons due to low mobility.</a:t>
            </a:r>
            <a:endParaRPr sz="1100">
              <a:solidFill>
                <a:srgbClr val="4C113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8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New GEM foil for stability and ion-backflow reduction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-7125" y="459700"/>
            <a:ext cx="9151200" cy="44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5" name="Google Shape;135;p18"/>
          <p:cNvCxnSpPr>
            <a:endCxn id="136" idx="1"/>
          </p:cNvCxnSpPr>
          <p:nvPr/>
        </p:nvCxnSpPr>
        <p:spPr>
          <a:xfrm flipH="1" rot="10800000">
            <a:off x="2107100" y="3667700"/>
            <a:ext cx="497400" cy="9255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6" name="Google Shape;136;p18"/>
          <p:cNvSpPr txBox="1"/>
          <p:nvPr/>
        </p:nvSpPr>
        <p:spPr>
          <a:xfrm>
            <a:off x="2604500" y="3423650"/>
            <a:ext cx="2039400" cy="48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00000"/>
                </a:solidFill>
                <a:highlight>
                  <a:srgbClr val="FFFF00"/>
                </a:highlight>
              </a:rPr>
              <a:t>It makes the foil mechanically stable and reduce the ion backflow.</a:t>
            </a:r>
            <a:endParaRPr sz="90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4708425" y="572700"/>
            <a:ext cx="4332900" cy="2119800"/>
          </a:xfrm>
          <a:prstGeom prst="flowChartAlternateProcess">
            <a:avLst/>
          </a:prstGeom>
          <a:solidFill>
            <a:srgbClr val="D9D9D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Proposed a new GEM foil with a single conical hole replacing the conventional double conical design.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Increased lower copper thickness (5 → 10/15 µm) for improved stability and easier handling.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Char char="●"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Thicker copper enhanced ion absorption in the avalanche region, reducing ion backflow.</a:t>
            </a:r>
            <a:endParaRPr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GEM tests showed significant performance gains.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Triple GEM implementation confirmed further improvements.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8" name="Google Shape;138;p18"/>
          <p:cNvPicPr preferRelativeResize="0"/>
          <p:nvPr/>
        </p:nvPicPr>
        <p:blipFill rotWithShape="1">
          <a:blip r:embed="rId3">
            <a:alphaModFix/>
          </a:blip>
          <a:srcRect b="3595" l="7957" r="3335" t="0"/>
          <a:stretch/>
        </p:blipFill>
        <p:spPr>
          <a:xfrm>
            <a:off x="4989663" y="2710588"/>
            <a:ext cx="3634074" cy="2119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3238" y="572700"/>
            <a:ext cx="1820950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325" y="2061563"/>
            <a:ext cx="1886775" cy="136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7394" y="3503838"/>
            <a:ext cx="1952625" cy="136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8"/>
          <p:cNvSpPr/>
          <p:nvPr/>
        </p:nvSpPr>
        <p:spPr>
          <a:xfrm rot="5400000">
            <a:off x="985313" y="2002176"/>
            <a:ext cx="248700" cy="147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/>
          <p:nvPr/>
        </p:nvSpPr>
        <p:spPr>
          <a:xfrm rot="5400000">
            <a:off x="1002875" y="3456638"/>
            <a:ext cx="2136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8"/>
          <p:cNvSpPr txBox="1"/>
          <p:nvPr/>
        </p:nvSpPr>
        <p:spPr>
          <a:xfrm>
            <a:off x="438425" y="1721200"/>
            <a:ext cx="1701600" cy="2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GEM  biconical hole</a:t>
            </a:r>
            <a:endParaRPr sz="700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5" name="Google Shape;145;p18"/>
          <p:cNvSpPr txBox="1"/>
          <p:nvPr/>
        </p:nvSpPr>
        <p:spPr>
          <a:xfrm>
            <a:off x="438413" y="3207650"/>
            <a:ext cx="1701600" cy="2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Proposed single conical hole</a:t>
            </a:r>
            <a:endParaRPr sz="700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18"/>
          <p:cNvSpPr txBox="1"/>
          <p:nvPr/>
        </p:nvSpPr>
        <p:spPr>
          <a:xfrm>
            <a:off x="228113" y="4644838"/>
            <a:ext cx="2122200" cy="2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conical hole with increased lower copper </a:t>
            </a:r>
            <a:endParaRPr sz="700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7" name="Google Shape;147;p18"/>
          <p:cNvSpPr txBox="1"/>
          <p:nvPr/>
        </p:nvSpPr>
        <p:spPr>
          <a:xfrm>
            <a:off x="2152700" y="774575"/>
            <a:ext cx="2491200" cy="11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❖"/>
            </a:pPr>
            <a:r>
              <a:rPr lang="en" sz="1100">
                <a:solidFill>
                  <a:schemeClr val="dk2"/>
                </a:solidFill>
              </a:rPr>
              <a:t>Large number of backflow ions -&gt; Disturbs field configuration.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❖"/>
            </a:pPr>
            <a:r>
              <a:rPr lang="en" sz="1100">
                <a:solidFill>
                  <a:schemeClr val="dk2"/>
                </a:solidFill>
              </a:rPr>
              <a:t>Space charge localisation.</a:t>
            </a:r>
            <a:endParaRPr sz="1100">
              <a:solidFill>
                <a:schemeClr val="dk2"/>
              </a:solidFill>
            </a:endParaRPr>
          </a:p>
          <a:p>
            <a:pPr indent="-29845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Char char="❖"/>
            </a:pPr>
            <a:r>
              <a:rPr lang="en" sz="1100">
                <a:solidFill>
                  <a:schemeClr val="dk2"/>
                </a:solidFill>
              </a:rPr>
              <a:t>Dead time.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4" name="Google Shape;154;p19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19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19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Comparative Study of Standard GEM and Proposed Geometry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8" name="Google Shape;158;p19"/>
          <p:cNvSpPr txBox="1"/>
          <p:nvPr/>
        </p:nvSpPr>
        <p:spPr>
          <a:xfrm>
            <a:off x="-7125" y="459700"/>
            <a:ext cx="9048600" cy="44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59" name="Google Shape;15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025" y="761350"/>
            <a:ext cx="2256674" cy="1382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1401" y="761347"/>
            <a:ext cx="2042851" cy="124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9"/>
          <p:cNvPicPr preferRelativeResize="0"/>
          <p:nvPr/>
        </p:nvPicPr>
        <p:blipFill rotWithShape="1">
          <a:blip r:embed="rId5">
            <a:alphaModFix/>
          </a:blip>
          <a:srcRect b="0" l="10488" r="2539" t="0"/>
          <a:stretch/>
        </p:blipFill>
        <p:spPr>
          <a:xfrm>
            <a:off x="3431600" y="2741322"/>
            <a:ext cx="2102450" cy="143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2250" y="2840249"/>
            <a:ext cx="2565224" cy="1437399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19"/>
          <p:cNvSpPr/>
          <p:nvPr/>
        </p:nvSpPr>
        <p:spPr>
          <a:xfrm>
            <a:off x="1716775" y="1246075"/>
            <a:ext cx="196800" cy="186900"/>
          </a:xfrm>
          <a:prstGeom prst="ellipse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9"/>
          <p:cNvSpPr/>
          <p:nvPr/>
        </p:nvSpPr>
        <p:spPr>
          <a:xfrm>
            <a:off x="3378325" y="685450"/>
            <a:ext cx="2000400" cy="1382400"/>
          </a:xfrm>
          <a:prstGeom prst="ellipse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5" name="Google Shape;165;p19"/>
          <p:cNvCxnSpPr>
            <a:stCxn id="163" idx="0"/>
          </p:cNvCxnSpPr>
          <p:nvPr/>
        </p:nvCxnSpPr>
        <p:spPr>
          <a:xfrm flipH="1" rot="10800000">
            <a:off x="1815175" y="699175"/>
            <a:ext cx="2352300" cy="546900"/>
          </a:xfrm>
          <a:prstGeom prst="straightConnector1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6" name="Google Shape;166;p19"/>
          <p:cNvCxnSpPr>
            <a:stCxn id="163" idx="4"/>
          </p:cNvCxnSpPr>
          <p:nvPr/>
        </p:nvCxnSpPr>
        <p:spPr>
          <a:xfrm>
            <a:off x="1815175" y="1432975"/>
            <a:ext cx="2317500" cy="616200"/>
          </a:xfrm>
          <a:prstGeom prst="straightConnector1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7" name="Google Shape;167;p19"/>
          <p:cNvSpPr/>
          <p:nvPr/>
        </p:nvSpPr>
        <p:spPr>
          <a:xfrm>
            <a:off x="1616474" y="3492350"/>
            <a:ext cx="196800" cy="133200"/>
          </a:xfrm>
          <a:prstGeom prst="ellipse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19"/>
          <p:cNvSpPr/>
          <p:nvPr/>
        </p:nvSpPr>
        <p:spPr>
          <a:xfrm>
            <a:off x="3431600" y="2798975"/>
            <a:ext cx="2000400" cy="1382400"/>
          </a:xfrm>
          <a:prstGeom prst="ellipse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69" name="Google Shape;169;p19"/>
          <p:cNvCxnSpPr/>
          <p:nvPr/>
        </p:nvCxnSpPr>
        <p:spPr>
          <a:xfrm flipH="1" rot="10800000">
            <a:off x="1676825" y="2838350"/>
            <a:ext cx="2407500" cy="654000"/>
          </a:xfrm>
          <a:prstGeom prst="straightConnector1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0" name="Google Shape;170;p19"/>
          <p:cNvCxnSpPr/>
          <p:nvPr/>
        </p:nvCxnSpPr>
        <p:spPr>
          <a:xfrm>
            <a:off x="1704425" y="3625550"/>
            <a:ext cx="2525400" cy="534900"/>
          </a:xfrm>
          <a:prstGeom prst="straightConnector1">
            <a:avLst/>
          </a:prstGeom>
          <a:noFill/>
          <a:ln cap="flat" cmpd="sng" w="19050">
            <a:solidFill>
              <a:srgbClr val="5B0F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1" name="Google Shape;171;p19"/>
          <p:cNvSpPr txBox="1"/>
          <p:nvPr/>
        </p:nvSpPr>
        <p:spPr>
          <a:xfrm>
            <a:off x="5620000" y="616000"/>
            <a:ext cx="3438000" cy="15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Standard GEM foil:</a:t>
            </a:r>
            <a:endParaRPr b="1" sz="1300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Biconical hole shape 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74E13"/>
              </a:buClr>
              <a:buSzPts val="1300"/>
              <a:buChar char="●"/>
            </a:pPr>
            <a:r>
              <a:rPr b="1" lang="en" sz="130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Inner</a:t>
            </a: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hole diameter 50µm 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74E13"/>
              </a:buClr>
              <a:buSzPts val="1300"/>
              <a:buChar char="●"/>
            </a:pPr>
            <a:r>
              <a:rPr b="1" lang="en" sz="130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Outer</a:t>
            </a: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hole diameter 70µm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Lower and upper copper thickness 5µm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19"/>
          <p:cNvSpPr txBox="1"/>
          <p:nvPr/>
        </p:nvSpPr>
        <p:spPr>
          <a:xfrm>
            <a:off x="5620000" y="2623550"/>
            <a:ext cx="3609900" cy="15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5B0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Modified GEM foil:</a:t>
            </a:r>
            <a:endParaRPr b="1" sz="1300">
              <a:solidFill>
                <a:srgbClr val="5B0F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conical hole shape 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b="1" lang="en" sz="1300">
                <a:solidFill>
                  <a:srgbClr val="741B47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Upper</a:t>
            </a: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hole diameter 50µm 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b="1" lang="en" sz="1300">
                <a:solidFill>
                  <a:srgbClr val="741B47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Lower</a:t>
            </a: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hole diameter 70µm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Upper copper thickness 5µm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274E13"/>
              </a:buClr>
              <a:buSzPts val="1300"/>
              <a:buFont typeface="Times New Roman"/>
              <a:buChar char="●"/>
            </a:pPr>
            <a:r>
              <a:rPr lang="en" sz="1300">
                <a:solidFill>
                  <a:srgbClr val="274E1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Lower copper thickness 5µm, 10µm, 15µm</a:t>
            </a:r>
            <a:endParaRPr sz="1300">
              <a:solidFill>
                <a:srgbClr val="274E1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20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9" name="Google Shape;179;p20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20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1" name="Google Shape;181;p20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20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 from Single GEM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20"/>
          <p:cNvSpPr txBox="1"/>
          <p:nvPr/>
        </p:nvSpPr>
        <p:spPr>
          <a:xfrm>
            <a:off x="-7125" y="459700"/>
            <a:ext cx="9151200" cy="444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628275" y="4051138"/>
            <a:ext cx="3827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</a:t>
            </a:r>
            <a:r>
              <a:rPr i="1" lang="en" sz="1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i="1" lang="en" sz="1000">
                <a:solidFill>
                  <a:srgbClr val="4285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 sz="1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JINST</a:t>
            </a:r>
            <a:r>
              <a:rPr i="1" lang="en" sz="1000">
                <a:solidFill>
                  <a:srgbClr val="4285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20</a:t>
            </a:r>
            <a:r>
              <a:rPr lang="en" sz="1000">
                <a:solidFill>
                  <a:srgbClr val="4285F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(04), T04011. IOP Publishing.</a:t>
            </a:r>
            <a:endParaRPr sz="1000">
              <a:solidFill>
                <a:srgbClr val="4285F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5" name="Google Shape;18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175" y="682300"/>
            <a:ext cx="4632699" cy="3368843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0"/>
          <p:cNvSpPr txBox="1"/>
          <p:nvPr/>
        </p:nvSpPr>
        <p:spPr>
          <a:xfrm>
            <a:off x="4925225" y="682300"/>
            <a:ext cx="4019100" cy="379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Different Electric field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means keeping all voltages same and increasing the lower copper thickness, which disturbs the actual field.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Same Electric Field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means playing around voltages to make the field same as in the standard GEM.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GEM: hole shape changed from biconical to single conical.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Increased lower Cu thickness to 10 µm and 15 µm (from 5 µm).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IBF/gain ratio reduced ~48% for 15 µm Cu.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Motivated similar study for triple GEM (next slides).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1"/>
          <p:cNvSpPr/>
          <p:nvPr/>
        </p:nvSpPr>
        <p:spPr>
          <a:xfrm>
            <a:off x="0" y="4908500"/>
            <a:ext cx="9144000" cy="234900"/>
          </a:xfrm>
          <a:prstGeom prst="rect">
            <a:avLst/>
          </a:prstGeom>
          <a:solidFill>
            <a:srgbClr val="8A1815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1"/>
          <p:cNvSpPr txBox="1"/>
          <p:nvPr/>
        </p:nvSpPr>
        <p:spPr>
          <a:xfrm>
            <a:off x="4828025" y="5025550"/>
            <a:ext cx="4213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93" name="Google Shape;193;p21"/>
          <p:cNvSpPr txBox="1"/>
          <p:nvPr/>
        </p:nvSpPr>
        <p:spPr>
          <a:xfrm>
            <a:off x="36575" y="4842550"/>
            <a:ext cx="10680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Sachin Rana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21"/>
          <p:cNvSpPr txBox="1"/>
          <p:nvPr/>
        </p:nvSpPr>
        <p:spPr>
          <a:xfrm>
            <a:off x="3357750" y="4864507"/>
            <a:ext cx="24285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HOT QCD 3.0 - 2025 (IIT Bhilai)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5" name="Google Shape;195;p21"/>
          <p:cNvSpPr txBox="1"/>
          <p:nvPr/>
        </p:nvSpPr>
        <p:spPr>
          <a:xfrm>
            <a:off x="8778250" y="4842550"/>
            <a:ext cx="329100" cy="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r>
            <a:endParaRPr sz="1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21"/>
          <p:cNvSpPr txBox="1"/>
          <p:nvPr/>
        </p:nvSpPr>
        <p:spPr>
          <a:xfrm>
            <a:off x="0" y="0"/>
            <a:ext cx="9144000" cy="461700"/>
          </a:xfrm>
          <a:prstGeom prst="rect">
            <a:avLst/>
          </a:prstGeom>
          <a:solidFill>
            <a:srgbClr val="DCCCA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rgbClr val="8A181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Construction of Triple GEM using APDL</a:t>
            </a:r>
            <a:endParaRPr b="1" sz="2300">
              <a:solidFill>
                <a:srgbClr val="8A181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7" name="Google Shape;19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036" y="891450"/>
            <a:ext cx="1915425" cy="1351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2087" y="885300"/>
            <a:ext cx="1838919" cy="13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71630" y="840962"/>
            <a:ext cx="1640820" cy="135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6025" y="2707107"/>
            <a:ext cx="1915426" cy="1795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53825" y="2660456"/>
            <a:ext cx="1915424" cy="1842382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1"/>
          <p:cNvSpPr/>
          <p:nvPr/>
        </p:nvSpPr>
        <p:spPr>
          <a:xfrm>
            <a:off x="5654950" y="2571750"/>
            <a:ext cx="3123300" cy="21882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Triple GEM Geometry and Field Map Import:</a:t>
            </a:r>
            <a:endParaRPr sz="1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Triple GEM in 3-1-2-1 configuration.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Drift, transfer, and induction regions defined with set voltages and boundaries.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●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 the field maps to Garfield</a:t>
            </a:r>
            <a:r>
              <a:rPr baseline="30000"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++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