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73" r:id="rId6"/>
    <p:sldId id="261" r:id="rId7"/>
    <p:sldId id="262" r:id="rId8"/>
    <p:sldId id="263" r:id="rId9"/>
    <p:sldId id="264" r:id="rId10"/>
    <p:sldId id="265" r:id="rId11"/>
    <p:sldId id="266" r:id="rId12"/>
    <p:sldId id="267" r:id="rId13"/>
    <p:sldId id="268" r:id="rId14"/>
    <p:sldId id="269" r:id="rId15"/>
    <p:sldId id="270" r:id="rId16"/>
    <p:sldId id="271" r:id="rId17"/>
    <p:sldId id="289" r:id="rId18"/>
    <p:sldId id="272" r:id="rId19"/>
    <p:sldId id="290" r:id="rId20"/>
    <p:sldId id="274" r:id="rId21"/>
    <p:sldId id="260" r:id="rId22"/>
    <p:sldId id="275" r:id="rId23"/>
    <p:sldId id="288" r:id="rId24"/>
    <p:sldId id="287" r:id="rId25"/>
    <p:sldId id="285" r:id="rId26"/>
    <p:sldId id="276" r:id="rId27"/>
    <p:sldId id="28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D6F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82" d="100"/>
          <a:sy n="82" d="100"/>
        </p:scale>
        <p:origin x="720"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D22784-404B-46E5-B60C-874A7265C86D}" type="datetimeFigureOut">
              <a:rPr lang="en-IN" smtClean="0"/>
              <a:t>04-09-2025</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C4A6FF-BCCD-4685-B4F1-D5D18F1B38EE}" type="slidenum">
              <a:rPr lang="en-IN" smtClean="0"/>
              <a:t>‹#›</a:t>
            </a:fld>
            <a:endParaRPr lang="en-IN"/>
          </a:p>
        </p:txBody>
      </p:sp>
    </p:spTree>
    <p:extLst>
      <p:ext uri="{BB962C8B-B14F-4D97-AF65-F5344CB8AC3E}">
        <p14:creationId xmlns:p14="http://schemas.microsoft.com/office/powerpoint/2010/main" val="3436807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5CE8E-AF7E-EF08-F94E-C7ABABFEA8C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7CC6E44-E141-72F7-543C-7A0223FC3D5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F4D5735C-8BFD-BCC3-2D70-3507ED69E8B7}"/>
              </a:ext>
            </a:extLst>
          </p:cNvPr>
          <p:cNvSpPr>
            <a:spLocks noGrp="1"/>
          </p:cNvSpPr>
          <p:nvPr>
            <p:ph type="dt" sz="half" idx="10"/>
          </p:nvPr>
        </p:nvSpPr>
        <p:spPr/>
        <p:txBody>
          <a:bodyPr/>
          <a:lstStyle/>
          <a:p>
            <a:fld id="{08BDA127-3393-4EC2-9053-63E7540EB540}" type="datetime1">
              <a:rPr lang="en-IN" smtClean="0"/>
              <a:t>04-09-2025</a:t>
            </a:fld>
            <a:endParaRPr lang="en-IN"/>
          </a:p>
        </p:txBody>
      </p:sp>
      <p:sp>
        <p:nvSpPr>
          <p:cNvPr id="5" name="Footer Placeholder 4">
            <a:extLst>
              <a:ext uri="{FF2B5EF4-FFF2-40B4-BE49-F238E27FC236}">
                <a16:creationId xmlns:a16="http://schemas.microsoft.com/office/drawing/2014/main" id="{B84D600A-A5DC-3282-11CA-3849D5C9E7C0}"/>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A5374269-8ABE-0316-87FB-28A6A21219A2}"/>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7129147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DBEDD-EED9-7B19-94AB-B2019E662EF1}"/>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069D43EF-8450-AD61-9C6D-FB74E92D432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C73E196F-66FE-D144-939A-874D4494DC67}"/>
              </a:ext>
            </a:extLst>
          </p:cNvPr>
          <p:cNvSpPr>
            <a:spLocks noGrp="1"/>
          </p:cNvSpPr>
          <p:nvPr>
            <p:ph type="dt" sz="half" idx="10"/>
          </p:nvPr>
        </p:nvSpPr>
        <p:spPr/>
        <p:txBody>
          <a:bodyPr/>
          <a:lstStyle/>
          <a:p>
            <a:fld id="{900E58B9-3A0A-4358-8BF8-F2CDABD493A5}" type="datetime1">
              <a:rPr lang="en-IN" smtClean="0"/>
              <a:t>04-09-2025</a:t>
            </a:fld>
            <a:endParaRPr lang="en-IN"/>
          </a:p>
        </p:txBody>
      </p:sp>
      <p:sp>
        <p:nvSpPr>
          <p:cNvPr id="5" name="Footer Placeholder 4">
            <a:extLst>
              <a:ext uri="{FF2B5EF4-FFF2-40B4-BE49-F238E27FC236}">
                <a16:creationId xmlns:a16="http://schemas.microsoft.com/office/drawing/2014/main" id="{1E0D18F4-6CBB-B238-AE06-17197135132F}"/>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A7660659-9956-19AA-F733-0C09E3FF144C}"/>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3710926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D1BE34-DC04-148D-39DA-A8E03F9724A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3CE8EFF-8824-362E-4F91-7E832DD3298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2B40DF52-9DEF-D740-161D-80A7333D0959}"/>
              </a:ext>
            </a:extLst>
          </p:cNvPr>
          <p:cNvSpPr>
            <a:spLocks noGrp="1"/>
          </p:cNvSpPr>
          <p:nvPr>
            <p:ph type="dt" sz="half" idx="10"/>
          </p:nvPr>
        </p:nvSpPr>
        <p:spPr/>
        <p:txBody>
          <a:bodyPr/>
          <a:lstStyle/>
          <a:p>
            <a:fld id="{977E4B91-158D-48BF-ABF3-E1770AE32236}" type="datetime1">
              <a:rPr lang="en-IN" smtClean="0"/>
              <a:t>04-09-2025</a:t>
            </a:fld>
            <a:endParaRPr lang="en-IN"/>
          </a:p>
        </p:txBody>
      </p:sp>
      <p:sp>
        <p:nvSpPr>
          <p:cNvPr id="5" name="Footer Placeholder 4">
            <a:extLst>
              <a:ext uri="{FF2B5EF4-FFF2-40B4-BE49-F238E27FC236}">
                <a16:creationId xmlns:a16="http://schemas.microsoft.com/office/drawing/2014/main" id="{3080F1E9-22AD-943B-D97C-D98EB6B089E5}"/>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41A074BA-8CF7-8617-1482-BDB1FE4BCF5D}"/>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12690177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A7C65-39A7-E859-0A72-2ED8E5016B4E}"/>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0FF7DF13-C0FC-B55F-49D8-FEE9BBF2973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2A263F9-471F-CD10-43E5-888EC1B7849E}"/>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78980D0B-84C5-B940-A523-CD2C38B77938}"/>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4B8EBDEF-2D7B-3471-2F43-E7684672DB31}"/>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13617531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A1BD8-57F4-150E-77CF-9A3D14ED159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ACE24E62-7C5B-3FA1-B86F-96FF5FEAFBE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534309A-D939-1FF3-F7B3-53E20940F491}"/>
              </a:ext>
            </a:extLst>
          </p:cNvPr>
          <p:cNvSpPr>
            <a:spLocks noGrp="1"/>
          </p:cNvSpPr>
          <p:nvPr>
            <p:ph type="dt" sz="half" idx="10"/>
          </p:nvPr>
        </p:nvSpPr>
        <p:spPr/>
        <p:txBody>
          <a:bodyPr/>
          <a:lstStyle/>
          <a:p>
            <a:fld id="{F47A346A-72B1-4F35-BCFF-432B988E610D}" type="datetime1">
              <a:rPr lang="en-IN" smtClean="0"/>
              <a:t>04-09-2025</a:t>
            </a:fld>
            <a:endParaRPr lang="en-IN"/>
          </a:p>
        </p:txBody>
      </p:sp>
      <p:sp>
        <p:nvSpPr>
          <p:cNvPr id="5" name="Footer Placeholder 4">
            <a:extLst>
              <a:ext uri="{FF2B5EF4-FFF2-40B4-BE49-F238E27FC236}">
                <a16:creationId xmlns:a16="http://schemas.microsoft.com/office/drawing/2014/main" id="{E0FB0ED2-B991-928E-586E-33E00900098C}"/>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FAE0C521-1E9D-1099-5755-5BCF94F0968A}"/>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1671061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14A2F-99E8-B216-4657-F280B95C207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C7F90F70-9B65-00E0-A3D1-5AE671C343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5C51BEBD-6B28-13B7-FF58-3E9DAD8C10A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7BA774D8-53A1-B8A3-0061-A998D0F57F98}"/>
              </a:ext>
            </a:extLst>
          </p:cNvPr>
          <p:cNvSpPr>
            <a:spLocks noGrp="1"/>
          </p:cNvSpPr>
          <p:nvPr>
            <p:ph type="dt" sz="half" idx="10"/>
          </p:nvPr>
        </p:nvSpPr>
        <p:spPr/>
        <p:txBody>
          <a:bodyPr/>
          <a:lstStyle/>
          <a:p>
            <a:fld id="{DB0BDEE2-C5FD-4760-A4F3-1461311AAA5E}" type="datetime1">
              <a:rPr lang="en-IN" smtClean="0"/>
              <a:t>04-09-2025</a:t>
            </a:fld>
            <a:endParaRPr lang="en-IN"/>
          </a:p>
        </p:txBody>
      </p:sp>
      <p:sp>
        <p:nvSpPr>
          <p:cNvPr id="6" name="Footer Placeholder 5">
            <a:extLst>
              <a:ext uri="{FF2B5EF4-FFF2-40B4-BE49-F238E27FC236}">
                <a16:creationId xmlns:a16="http://schemas.microsoft.com/office/drawing/2014/main" id="{E63334BD-4866-D461-D6A7-E775AACA8DB0}"/>
              </a:ext>
            </a:extLst>
          </p:cNvPr>
          <p:cNvSpPr>
            <a:spLocks noGrp="1"/>
          </p:cNvSpPr>
          <p:nvPr>
            <p:ph type="ftr" sz="quarter" idx="11"/>
          </p:nvPr>
        </p:nvSpPr>
        <p:spPr/>
        <p:txBody>
          <a:bodyPr/>
          <a:lstStyle/>
          <a:p>
            <a:r>
              <a:rPr lang="en-IN"/>
              <a:t>Manaswini Priyadarshini (IIT Mandi)  </a:t>
            </a:r>
          </a:p>
        </p:txBody>
      </p:sp>
      <p:sp>
        <p:nvSpPr>
          <p:cNvPr id="7" name="Slide Number Placeholder 6">
            <a:extLst>
              <a:ext uri="{FF2B5EF4-FFF2-40B4-BE49-F238E27FC236}">
                <a16:creationId xmlns:a16="http://schemas.microsoft.com/office/drawing/2014/main" id="{4CC8B6B0-B010-1265-B352-039AB0FE662B}"/>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5688729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98C8F-A07A-790F-272D-C148D870463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53F489BB-02E5-58C8-708D-52C28591A4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2E25832-62C2-8325-68E1-59509C10A1F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15DA1078-D9D9-E689-D6BA-E9EE5EC150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8A3543F-7008-B3E7-9919-301B7A1C75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1AA47BDA-758E-F163-52EC-C90505893BF3}"/>
              </a:ext>
            </a:extLst>
          </p:cNvPr>
          <p:cNvSpPr>
            <a:spLocks noGrp="1"/>
          </p:cNvSpPr>
          <p:nvPr>
            <p:ph type="dt" sz="half" idx="10"/>
          </p:nvPr>
        </p:nvSpPr>
        <p:spPr/>
        <p:txBody>
          <a:bodyPr/>
          <a:lstStyle/>
          <a:p>
            <a:fld id="{A43A34D4-ECF7-4A78-81C0-B9FB4E659BE0}" type="datetime1">
              <a:rPr lang="en-IN" smtClean="0"/>
              <a:t>04-09-2025</a:t>
            </a:fld>
            <a:endParaRPr lang="en-IN"/>
          </a:p>
        </p:txBody>
      </p:sp>
      <p:sp>
        <p:nvSpPr>
          <p:cNvPr id="8" name="Footer Placeholder 7">
            <a:extLst>
              <a:ext uri="{FF2B5EF4-FFF2-40B4-BE49-F238E27FC236}">
                <a16:creationId xmlns:a16="http://schemas.microsoft.com/office/drawing/2014/main" id="{28685429-9B95-685A-9F49-5E28F16D08F0}"/>
              </a:ext>
            </a:extLst>
          </p:cNvPr>
          <p:cNvSpPr>
            <a:spLocks noGrp="1"/>
          </p:cNvSpPr>
          <p:nvPr>
            <p:ph type="ftr" sz="quarter" idx="11"/>
          </p:nvPr>
        </p:nvSpPr>
        <p:spPr/>
        <p:txBody>
          <a:bodyPr/>
          <a:lstStyle/>
          <a:p>
            <a:r>
              <a:rPr lang="en-IN"/>
              <a:t>Manaswini Priyadarshini (IIT Mandi)  </a:t>
            </a:r>
          </a:p>
        </p:txBody>
      </p:sp>
      <p:sp>
        <p:nvSpPr>
          <p:cNvPr id="9" name="Slide Number Placeholder 8">
            <a:extLst>
              <a:ext uri="{FF2B5EF4-FFF2-40B4-BE49-F238E27FC236}">
                <a16:creationId xmlns:a16="http://schemas.microsoft.com/office/drawing/2014/main" id="{70611BC1-8D24-EFDC-085C-2EF57CB561AC}"/>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2471484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211B6-4F28-3F83-EF12-63BF3C501277}"/>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3A916050-81FF-DA1C-857D-647E470D5333}"/>
              </a:ext>
            </a:extLst>
          </p:cNvPr>
          <p:cNvSpPr>
            <a:spLocks noGrp="1"/>
          </p:cNvSpPr>
          <p:nvPr>
            <p:ph type="dt" sz="half" idx="10"/>
          </p:nvPr>
        </p:nvSpPr>
        <p:spPr/>
        <p:txBody>
          <a:bodyPr/>
          <a:lstStyle/>
          <a:p>
            <a:fld id="{9191B2EA-58F7-4CD0-B5A3-C8E564DECB90}" type="datetime1">
              <a:rPr lang="en-IN" smtClean="0"/>
              <a:t>04-09-2025</a:t>
            </a:fld>
            <a:endParaRPr lang="en-IN"/>
          </a:p>
        </p:txBody>
      </p:sp>
      <p:sp>
        <p:nvSpPr>
          <p:cNvPr id="4" name="Footer Placeholder 3">
            <a:extLst>
              <a:ext uri="{FF2B5EF4-FFF2-40B4-BE49-F238E27FC236}">
                <a16:creationId xmlns:a16="http://schemas.microsoft.com/office/drawing/2014/main" id="{67FDC37A-C079-F368-1E95-3C6A3EC070AD}"/>
              </a:ext>
            </a:extLst>
          </p:cNvPr>
          <p:cNvSpPr>
            <a:spLocks noGrp="1"/>
          </p:cNvSpPr>
          <p:nvPr>
            <p:ph type="ftr" sz="quarter" idx="11"/>
          </p:nvPr>
        </p:nvSpPr>
        <p:spPr/>
        <p:txBody>
          <a:bodyPr/>
          <a:lstStyle/>
          <a:p>
            <a:r>
              <a:rPr lang="en-IN"/>
              <a:t>Manaswini Priyadarshini (IIT Mandi)  </a:t>
            </a:r>
          </a:p>
        </p:txBody>
      </p:sp>
      <p:sp>
        <p:nvSpPr>
          <p:cNvPr id="5" name="Slide Number Placeholder 4">
            <a:extLst>
              <a:ext uri="{FF2B5EF4-FFF2-40B4-BE49-F238E27FC236}">
                <a16:creationId xmlns:a16="http://schemas.microsoft.com/office/drawing/2014/main" id="{C20EBAEC-0628-8732-F94D-E39D49BAA6D6}"/>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70031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C2B094-2C22-57C4-3A67-00D09D756F16}"/>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7A25F112-83F1-DF3C-AC05-6D973D293274}"/>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4F273D11-0C45-E661-1C96-804E68A54083}"/>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14658695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E4F5EF-5E6F-4B38-9893-B9666CDBAA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2F32AE47-1BE3-E673-A952-1115C867B99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5EC0918E-F599-7106-5032-2D377FD728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7BDAAD9-547D-D183-089E-41D9D48AA170}"/>
              </a:ext>
            </a:extLst>
          </p:cNvPr>
          <p:cNvSpPr>
            <a:spLocks noGrp="1"/>
          </p:cNvSpPr>
          <p:nvPr>
            <p:ph type="dt" sz="half" idx="10"/>
          </p:nvPr>
        </p:nvSpPr>
        <p:spPr/>
        <p:txBody>
          <a:bodyPr/>
          <a:lstStyle/>
          <a:p>
            <a:fld id="{6E19E2C1-25CD-4012-94EC-B16F56AB6E39}" type="datetime1">
              <a:rPr lang="en-IN" smtClean="0"/>
              <a:t>04-09-2025</a:t>
            </a:fld>
            <a:endParaRPr lang="en-IN"/>
          </a:p>
        </p:txBody>
      </p:sp>
      <p:sp>
        <p:nvSpPr>
          <p:cNvPr id="6" name="Footer Placeholder 5">
            <a:extLst>
              <a:ext uri="{FF2B5EF4-FFF2-40B4-BE49-F238E27FC236}">
                <a16:creationId xmlns:a16="http://schemas.microsoft.com/office/drawing/2014/main" id="{14BECAD3-AB8D-C5C9-932D-4263A9E6C201}"/>
              </a:ext>
            </a:extLst>
          </p:cNvPr>
          <p:cNvSpPr>
            <a:spLocks noGrp="1"/>
          </p:cNvSpPr>
          <p:nvPr>
            <p:ph type="ftr" sz="quarter" idx="11"/>
          </p:nvPr>
        </p:nvSpPr>
        <p:spPr/>
        <p:txBody>
          <a:bodyPr/>
          <a:lstStyle/>
          <a:p>
            <a:r>
              <a:rPr lang="en-IN"/>
              <a:t>Manaswini Priyadarshini (IIT Mandi)  </a:t>
            </a:r>
          </a:p>
        </p:txBody>
      </p:sp>
      <p:sp>
        <p:nvSpPr>
          <p:cNvPr id="7" name="Slide Number Placeholder 6">
            <a:extLst>
              <a:ext uri="{FF2B5EF4-FFF2-40B4-BE49-F238E27FC236}">
                <a16:creationId xmlns:a16="http://schemas.microsoft.com/office/drawing/2014/main" id="{4FCFD0ED-A920-7AD9-0F13-6ACC369DFF8A}"/>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697575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07E9B-2118-877D-502B-F109625F16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3357F024-D763-B94C-3EDB-7064AEC0396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6331AB08-6DE3-D99D-3B50-272D1E1737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1677F6-9236-31BC-E5C2-82E262365D47}"/>
              </a:ext>
            </a:extLst>
          </p:cNvPr>
          <p:cNvSpPr>
            <a:spLocks noGrp="1"/>
          </p:cNvSpPr>
          <p:nvPr>
            <p:ph type="dt" sz="half" idx="10"/>
          </p:nvPr>
        </p:nvSpPr>
        <p:spPr/>
        <p:txBody>
          <a:bodyPr/>
          <a:lstStyle/>
          <a:p>
            <a:fld id="{45611DF7-BBC3-4448-B7A1-7CC74CA72350}" type="datetime1">
              <a:rPr lang="en-IN" smtClean="0"/>
              <a:t>04-09-2025</a:t>
            </a:fld>
            <a:endParaRPr lang="en-IN"/>
          </a:p>
        </p:txBody>
      </p:sp>
      <p:sp>
        <p:nvSpPr>
          <p:cNvPr id="6" name="Footer Placeholder 5">
            <a:extLst>
              <a:ext uri="{FF2B5EF4-FFF2-40B4-BE49-F238E27FC236}">
                <a16:creationId xmlns:a16="http://schemas.microsoft.com/office/drawing/2014/main" id="{5C700094-BFF8-3A38-41FE-D3736FD5A598}"/>
              </a:ext>
            </a:extLst>
          </p:cNvPr>
          <p:cNvSpPr>
            <a:spLocks noGrp="1"/>
          </p:cNvSpPr>
          <p:nvPr>
            <p:ph type="ftr" sz="quarter" idx="11"/>
          </p:nvPr>
        </p:nvSpPr>
        <p:spPr/>
        <p:txBody>
          <a:bodyPr/>
          <a:lstStyle/>
          <a:p>
            <a:r>
              <a:rPr lang="en-IN"/>
              <a:t>Manaswini Priyadarshini (IIT Mandi)  </a:t>
            </a:r>
          </a:p>
        </p:txBody>
      </p:sp>
      <p:sp>
        <p:nvSpPr>
          <p:cNvPr id="7" name="Slide Number Placeholder 6">
            <a:extLst>
              <a:ext uri="{FF2B5EF4-FFF2-40B4-BE49-F238E27FC236}">
                <a16:creationId xmlns:a16="http://schemas.microsoft.com/office/drawing/2014/main" id="{E6DD3A9D-5D9F-27A5-5CAB-69DEC8DAE8C6}"/>
              </a:ext>
            </a:extLst>
          </p:cNvPr>
          <p:cNvSpPr>
            <a:spLocks noGrp="1"/>
          </p:cNvSpPr>
          <p:nvPr>
            <p:ph type="sldNum" sz="quarter" idx="12"/>
          </p:nvPr>
        </p:nvSpPr>
        <p:spPr/>
        <p:txBody>
          <a:bodyPr/>
          <a:lstStyle/>
          <a:p>
            <a:fld id="{C9708B72-9547-48D9-B69B-5A25B2A572F2}" type="slidenum">
              <a:rPr lang="en-IN" smtClean="0"/>
              <a:t>‹#›</a:t>
            </a:fld>
            <a:endParaRPr lang="en-IN"/>
          </a:p>
        </p:txBody>
      </p:sp>
    </p:spTree>
    <p:extLst>
      <p:ext uri="{BB962C8B-B14F-4D97-AF65-F5344CB8AC3E}">
        <p14:creationId xmlns:p14="http://schemas.microsoft.com/office/powerpoint/2010/main" val="49676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70F5789-562E-B633-ADBC-C635AB75D74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6B04868E-9E77-1013-3EA8-BDEF957157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36AEEC7-82E0-F7FC-38DA-2133A356817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0B967E-F784-4F08-B55B-1B2495FE5232}" type="datetime1">
              <a:rPr lang="en-IN" smtClean="0"/>
              <a:t>04-09-2025</a:t>
            </a:fld>
            <a:endParaRPr lang="en-IN"/>
          </a:p>
        </p:txBody>
      </p:sp>
      <p:sp>
        <p:nvSpPr>
          <p:cNvPr id="5" name="Footer Placeholder 4">
            <a:extLst>
              <a:ext uri="{FF2B5EF4-FFF2-40B4-BE49-F238E27FC236}">
                <a16:creationId xmlns:a16="http://schemas.microsoft.com/office/drawing/2014/main" id="{9CA60ED2-AAFE-F16D-6C28-B3C1CAF666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IN"/>
              <a:t>Manaswini Priyadarshini (IIT Mandi)  </a:t>
            </a:r>
          </a:p>
        </p:txBody>
      </p:sp>
      <p:sp>
        <p:nvSpPr>
          <p:cNvPr id="6" name="Slide Number Placeholder 5">
            <a:extLst>
              <a:ext uri="{FF2B5EF4-FFF2-40B4-BE49-F238E27FC236}">
                <a16:creationId xmlns:a16="http://schemas.microsoft.com/office/drawing/2014/main" id="{4883F046-9BE7-E8CF-41C7-0700086B3F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708B72-9547-48D9-B69B-5A25B2A572F2}" type="slidenum">
              <a:rPr lang="en-IN" smtClean="0"/>
              <a:t>‹#›</a:t>
            </a:fld>
            <a:endParaRPr lang="en-IN"/>
          </a:p>
        </p:txBody>
      </p:sp>
    </p:spTree>
    <p:extLst>
      <p:ext uri="{BB962C8B-B14F-4D97-AF65-F5344CB8AC3E}">
        <p14:creationId xmlns:p14="http://schemas.microsoft.com/office/powerpoint/2010/main" val="38224087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image" Target="../media/image29.png"/><Relationship Id="rId1" Type="http://schemas.openxmlformats.org/officeDocument/2006/relationships/slideLayout" Target="../slideLayouts/slideLayout6.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6.xml"/><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8.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D6F9">
            <a:alpha val="25000"/>
          </a:srgb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566D7-26E5-3C6D-F3CA-8991169B8D7D}"/>
              </a:ext>
            </a:extLst>
          </p:cNvPr>
          <p:cNvSpPr>
            <a:spLocks noGrp="1"/>
          </p:cNvSpPr>
          <p:nvPr>
            <p:ph type="ctrTitle"/>
          </p:nvPr>
        </p:nvSpPr>
        <p:spPr>
          <a:xfrm>
            <a:off x="1524000" y="375957"/>
            <a:ext cx="9144000" cy="1569196"/>
          </a:xfrm>
        </p:spPr>
        <p:txBody>
          <a:bodyPr>
            <a:normAutofit/>
          </a:bodyPr>
          <a:lstStyle/>
          <a:p>
            <a:r>
              <a:rPr lang="en-GB" sz="4000" b="1" dirty="0">
                <a:solidFill>
                  <a:srgbClr val="C00000"/>
                </a:solidFill>
                <a:latin typeface="Times New Roman" panose="02020603050405020304" pitchFamily="18" charset="0"/>
                <a:cs typeface="Times New Roman" panose="02020603050405020304" pitchFamily="18" charset="0"/>
              </a:rPr>
              <a:t>Heavy Flavor Jet Quenching in Pb–Pb Collisions Using JETSCAPE Framework</a:t>
            </a:r>
            <a:endParaRPr lang="en-IN" sz="4000" dirty="0">
              <a:solidFill>
                <a:srgbClr val="C00000"/>
              </a:solidFill>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a16="http://schemas.microsoft.com/office/drawing/2014/main" id="{DB565DD7-93F5-F0DA-D659-2F1D3482B2C4}"/>
              </a:ext>
            </a:extLst>
          </p:cNvPr>
          <p:cNvSpPr>
            <a:spLocks noGrp="1"/>
          </p:cNvSpPr>
          <p:nvPr>
            <p:ph type="subTitle" idx="1"/>
          </p:nvPr>
        </p:nvSpPr>
        <p:spPr>
          <a:xfrm>
            <a:off x="1374709" y="3766227"/>
            <a:ext cx="9144000" cy="2156759"/>
          </a:xfrm>
        </p:spPr>
        <p:txBody>
          <a:bodyPr>
            <a:normAutofit/>
          </a:bodyPr>
          <a:lstStyle/>
          <a:p>
            <a:r>
              <a:rPr lang="en-IN" b="1" u="sng" dirty="0">
                <a:latin typeface="Times New Roman" panose="02020603050405020304" pitchFamily="18" charset="0"/>
                <a:cs typeface="Times New Roman" panose="02020603050405020304" pitchFamily="18" charset="0"/>
              </a:rPr>
              <a:t>Manaswini Priyadarshini</a:t>
            </a:r>
            <a:r>
              <a:rPr lang="en-IN" b="1" dirty="0">
                <a:latin typeface="Times New Roman" panose="02020603050405020304" pitchFamily="18" charset="0"/>
                <a:cs typeface="Times New Roman" panose="02020603050405020304" pitchFamily="18" charset="0"/>
              </a:rPr>
              <a:t>, A Rathore, J Kalani, M Gupta, P Palni</a:t>
            </a:r>
          </a:p>
          <a:p>
            <a:br>
              <a:rPr lang="en-IN" b="1" dirty="0">
                <a:effectLst/>
                <a:latin typeface="Times New Roman" panose="02020603050405020304" pitchFamily="18" charset="0"/>
                <a:cs typeface="Times New Roman" panose="02020603050405020304" pitchFamily="18" charset="0"/>
              </a:rPr>
            </a:br>
            <a:endParaRPr lang="en-IN" dirty="0"/>
          </a:p>
        </p:txBody>
      </p:sp>
      <p:sp>
        <p:nvSpPr>
          <p:cNvPr id="4" name="TextBox 3">
            <a:extLst>
              <a:ext uri="{FF2B5EF4-FFF2-40B4-BE49-F238E27FC236}">
                <a16:creationId xmlns:a16="http://schemas.microsoft.com/office/drawing/2014/main" id="{1A9A7FF6-E17E-73DF-3293-800C6B45D77F}"/>
              </a:ext>
            </a:extLst>
          </p:cNvPr>
          <p:cNvSpPr txBox="1"/>
          <p:nvPr/>
        </p:nvSpPr>
        <p:spPr>
          <a:xfrm>
            <a:off x="3413449" y="2264597"/>
            <a:ext cx="5365102" cy="584775"/>
          </a:xfrm>
          <a:prstGeom prst="rect">
            <a:avLst/>
          </a:prstGeom>
          <a:noFill/>
        </p:spPr>
        <p:txBody>
          <a:bodyPr wrap="square" rtlCol="0">
            <a:spAutoFit/>
          </a:bodyPr>
          <a:lstStyle/>
          <a:p>
            <a:r>
              <a:rPr lang="en-GB" sz="3200" b="1" dirty="0">
                <a:latin typeface="Times New Roman" panose="02020603050405020304" pitchFamily="18" charset="0"/>
                <a:cs typeface="Times New Roman" panose="02020603050405020304" pitchFamily="18" charset="0"/>
              </a:rPr>
              <a:t>HOT QCD MATTER - 2025</a:t>
            </a:r>
            <a:endParaRPr lang="en-IN" sz="3200" b="1" dirty="0">
              <a:latin typeface="Times New Roman" panose="02020603050405020304" pitchFamily="18" charset="0"/>
              <a:cs typeface="Times New Roman" panose="02020603050405020304" pitchFamily="18" charset="0"/>
            </a:endParaRPr>
          </a:p>
        </p:txBody>
      </p:sp>
      <p:sp>
        <p:nvSpPr>
          <p:cNvPr id="5" name="Date Placeholder 4">
            <a:extLst>
              <a:ext uri="{FF2B5EF4-FFF2-40B4-BE49-F238E27FC236}">
                <a16:creationId xmlns:a16="http://schemas.microsoft.com/office/drawing/2014/main" id="{AF024A1B-59F8-0817-A5EC-F25A114A6791}"/>
              </a:ext>
            </a:extLst>
          </p:cNvPr>
          <p:cNvSpPr>
            <a:spLocks noGrp="1"/>
          </p:cNvSpPr>
          <p:nvPr>
            <p:ph type="dt" sz="half" idx="10"/>
          </p:nvPr>
        </p:nvSpPr>
        <p:spPr/>
        <p:txBody>
          <a:bodyPr/>
          <a:lstStyle/>
          <a:p>
            <a:fld id="{CBB45CC0-2039-4039-A108-EAB42E47C12A}" type="datetime1">
              <a:rPr lang="en-IN" smtClean="0"/>
              <a:t>04-09-2025</a:t>
            </a:fld>
            <a:endParaRPr lang="en-IN"/>
          </a:p>
        </p:txBody>
      </p:sp>
      <p:sp>
        <p:nvSpPr>
          <p:cNvPr id="6" name="Footer Placeholder 5">
            <a:extLst>
              <a:ext uri="{FF2B5EF4-FFF2-40B4-BE49-F238E27FC236}">
                <a16:creationId xmlns:a16="http://schemas.microsoft.com/office/drawing/2014/main" id="{AE76A17F-953F-3CA5-F2CD-15E12B069CDF}"/>
              </a:ext>
            </a:extLst>
          </p:cNvPr>
          <p:cNvSpPr>
            <a:spLocks noGrp="1"/>
          </p:cNvSpPr>
          <p:nvPr>
            <p:ph type="ftr" sz="quarter" idx="11"/>
          </p:nvPr>
        </p:nvSpPr>
        <p:spPr/>
        <p:txBody>
          <a:bodyPr/>
          <a:lstStyle/>
          <a:p>
            <a:r>
              <a:rPr lang="en-IN"/>
              <a:t>Manaswini Priyadarshini (IIT Mandi)  </a:t>
            </a:r>
          </a:p>
        </p:txBody>
      </p:sp>
      <p:sp>
        <p:nvSpPr>
          <p:cNvPr id="7" name="Slide Number Placeholder 6">
            <a:extLst>
              <a:ext uri="{FF2B5EF4-FFF2-40B4-BE49-F238E27FC236}">
                <a16:creationId xmlns:a16="http://schemas.microsoft.com/office/drawing/2014/main" id="{71303E19-515D-F948-611C-E6DEC484DD87}"/>
              </a:ext>
            </a:extLst>
          </p:cNvPr>
          <p:cNvSpPr>
            <a:spLocks noGrp="1"/>
          </p:cNvSpPr>
          <p:nvPr>
            <p:ph type="sldNum" sz="quarter" idx="12"/>
          </p:nvPr>
        </p:nvSpPr>
        <p:spPr/>
        <p:txBody>
          <a:bodyPr/>
          <a:lstStyle/>
          <a:p>
            <a:fld id="{C9708B72-9547-48D9-B69B-5A25B2A572F2}" type="slidenum">
              <a:rPr lang="en-IN" smtClean="0"/>
              <a:t>1</a:t>
            </a:fld>
            <a:endParaRPr lang="en-IN"/>
          </a:p>
        </p:txBody>
      </p:sp>
      <p:sp>
        <p:nvSpPr>
          <p:cNvPr id="8" name="TextBox 7">
            <a:extLst>
              <a:ext uri="{FF2B5EF4-FFF2-40B4-BE49-F238E27FC236}">
                <a16:creationId xmlns:a16="http://schemas.microsoft.com/office/drawing/2014/main" id="{3D74A247-1233-B671-536C-422DDB7CDFAA}"/>
              </a:ext>
            </a:extLst>
          </p:cNvPr>
          <p:cNvSpPr txBox="1"/>
          <p:nvPr/>
        </p:nvSpPr>
        <p:spPr>
          <a:xfrm>
            <a:off x="3844309" y="3091773"/>
            <a:ext cx="4503381" cy="461665"/>
          </a:xfrm>
          <a:prstGeom prst="rect">
            <a:avLst/>
          </a:prstGeom>
          <a:noFill/>
        </p:spPr>
        <p:txBody>
          <a:bodyPr wrap="square" rtlCol="0">
            <a:spAutoFit/>
          </a:bodyPr>
          <a:lstStyle/>
          <a:p>
            <a:r>
              <a:rPr lang="en-GB" sz="2400" b="1" dirty="0">
                <a:latin typeface="Times New Roman" panose="02020603050405020304" pitchFamily="18" charset="0"/>
                <a:cs typeface="Times New Roman" panose="02020603050405020304" pitchFamily="18" charset="0"/>
              </a:rPr>
              <a:t>4</a:t>
            </a:r>
            <a:r>
              <a:rPr lang="en-GB" sz="2400" b="1" baseline="30000" dirty="0">
                <a:latin typeface="Times New Roman" panose="02020603050405020304" pitchFamily="18" charset="0"/>
                <a:cs typeface="Times New Roman" panose="02020603050405020304" pitchFamily="18" charset="0"/>
              </a:rPr>
              <a:t>th</a:t>
            </a:r>
            <a:r>
              <a:rPr lang="en-GB" sz="2400" b="1" dirty="0">
                <a:latin typeface="Times New Roman" panose="02020603050405020304" pitchFamily="18" charset="0"/>
                <a:cs typeface="Times New Roman" panose="02020603050405020304" pitchFamily="18" charset="0"/>
              </a:rPr>
              <a:t> September 2025,   IIT Bhilai</a:t>
            </a:r>
            <a:endParaRPr lang="en-IN" sz="2400" b="1" dirty="0">
              <a:latin typeface="Times New Roman" panose="02020603050405020304" pitchFamily="18" charset="0"/>
              <a:cs typeface="Times New Roman" panose="02020603050405020304" pitchFamily="18" charset="0"/>
            </a:endParaRPr>
          </a:p>
        </p:txBody>
      </p:sp>
      <p:sp>
        <p:nvSpPr>
          <p:cNvPr id="10" name="TextBox 9">
            <a:extLst>
              <a:ext uri="{FF2B5EF4-FFF2-40B4-BE49-F238E27FC236}">
                <a16:creationId xmlns:a16="http://schemas.microsoft.com/office/drawing/2014/main" id="{A88CE7DE-0C10-FD6C-5260-350EF955F16E}"/>
              </a:ext>
            </a:extLst>
          </p:cNvPr>
          <p:cNvSpPr txBox="1"/>
          <p:nvPr/>
        </p:nvSpPr>
        <p:spPr>
          <a:xfrm>
            <a:off x="3919245" y="4198275"/>
            <a:ext cx="4054928" cy="646331"/>
          </a:xfrm>
          <a:prstGeom prst="rect">
            <a:avLst/>
          </a:prstGeom>
          <a:noFill/>
        </p:spPr>
        <p:txBody>
          <a:bodyPr wrap="square" rtlCol="0">
            <a:spAutoFit/>
          </a:bodyPr>
          <a:lstStyle/>
          <a:p>
            <a:r>
              <a:rPr lang="en-IN" dirty="0">
                <a:solidFill>
                  <a:srgbClr val="0070C0"/>
                </a:solidFill>
                <a:latin typeface="Times New Roman" panose="02020603050405020304" pitchFamily="18" charset="0"/>
                <a:cs typeface="Times New Roman" panose="02020603050405020304" pitchFamily="18" charset="0"/>
              </a:rPr>
              <a:t>Email: manaswini.priyadarshini@cern.ch</a:t>
            </a:r>
            <a:br>
              <a:rPr lang="en-IN" dirty="0"/>
            </a:br>
            <a:endParaRPr lang="en-IN" dirty="0"/>
          </a:p>
        </p:txBody>
      </p:sp>
      <p:pic>
        <p:nvPicPr>
          <p:cNvPr id="1028" name="Picture 4">
            <a:extLst>
              <a:ext uri="{FF2B5EF4-FFF2-40B4-BE49-F238E27FC236}">
                <a16:creationId xmlns:a16="http://schemas.microsoft.com/office/drawing/2014/main" id="{4F0F540F-5185-BC71-E788-F91C791DF8A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4853" y="4623580"/>
            <a:ext cx="1763713" cy="1413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97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D4AF42A-0E4D-F5C3-D1BD-CB12BB95BB26}"/>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08122A50-9D1B-9F48-7516-43A38055E4B9}"/>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A8CA3E3D-4790-5F75-CB62-18463A419DFC}"/>
              </a:ext>
            </a:extLst>
          </p:cNvPr>
          <p:cNvSpPr>
            <a:spLocks noGrp="1"/>
          </p:cNvSpPr>
          <p:nvPr>
            <p:ph type="sldNum" sz="quarter" idx="12"/>
          </p:nvPr>
        </p:nvSpPr>
        <p:spPr/>
        <p:txBody>
          <a:bodyPr/>
          <a:lstStyle/>
          <a:p>
            <a:fld id="{C9708B72-9547-48D9-B69B-5A25B2A572F2}" type="slidenum">
              <a:rPr lang="en-IN" smtClean="0"/>
              <a:t>10</a:t>
            </a:fld>
            <a:endParaRPr lang="en-IN"/>
          </a:p>
        </p:txBody>
      </p:sp>
      <p:sp>
        <p:nvSpPr>
          <p:cNvPr id="7" name="Title 1">
            <a:extLst>
              <a:ext uri="{FF2B5EF4-FFF2-40B4-BE49-F238E27FC236}">
                <a16:creationId xmlns:a16="http://schemas.microsoft.com/office/drawing/2014/main" id="{1E72C9C1-223D-0D07-612D-689B34FCBC56}"/>
              </a:ext>
            </a:extLst>
          </p:cNvPr>
          <p:cNvSpPr>
            <a:spLocks noGrp="1"/>
          </p:cNvSpPr>
          <p:nvPr>
            <p:ph type="title"/>
          </p:nvPr>
        </p:nvSpPr>
        <p:spPr>
          <a:xfrm>
            <a:off x="4586469" y="596565"/>
            <a:ext cx="3369906" cy="782540"/>
          </a:xfrm>
        </p:spPr>
        <p:txBody>
          <a:bodyPr/>
          <a:lstStyle/>
          <a:p>
            <a:r>
              <a:rPr lang="en-GB" b="1" dirty="0">
                <a:solidFill>
                  <a:srgbClr val="C00000"/>
                </a:solidFill>
                <a:latin typeface="Times New Roman" panose="02020603050405020304" pitchFamily="18" charset="0"/>
                <a:cs typeface="Times New Roman" panose="02020603050405020304" pitchFamily="18" charset="0"/>
              </a:rPr>
              <a:t>b-jets in p-p</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2" name="TextBox 1">
            <a:extLst>
              <a:ext uri="{FF2B5EF4-FFF2-40B4-BE49-F238E27FC236}">
                <a16:creationId xmlns:a16="http://schemas.microsoft.com/office/drawing/2014/main" id="{824F1FB3-CF97-2289-C28F-6C6D454DAC96}"/>
              </a:ext>
            </a:extLst>
          </p:cNvPr>
          <p:cNvSpPr txBox="1"/>
          <p:nvPr/>
        </p:nvSpPr>
        <p:spPr>
          <a:xfrm>
            <a:off x="3411978" y="5058526"/>
            <a:ext cx="5718889" cy="523220"/>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b-jets in pp collisions for jet radius 𝑅 = 0.2, obtained from JETSCAPE and compared with ATLAS measurements.</a:t>
            </a:r>
            <a:endParaRPr lang="en-IN" sz="1400" dirty="0">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80B0BA9C-52B6-ED4C-1ED1-30EB73FE1B56}"/>
              </a:ext>
            </a:extLst>
          </p:cNvPr>
          <p:cNvPicPr>
            <a:picLocks noChangeAspect="1"/>
          </p:cNvPicPr>
          <p:nvPr/>
        </p:nvPicPr>
        <p:blipFill>
          <a:blip r:embed="rId2"/>
          <a:stretch>
            <a:fillRect/>
          </a:stretch>
        </p:blipFill>
        <p:spPr>
          <a:xfrm>
            <a:off x="6443911" y="1606272"/>
            <a:ext cx="3762485" cy="3322898"/>
          </a:xfrm>
          <a:prstGeom prst="rect">
            <a:avLst/>
          </a:prstGeom>
        </p:spPr>
      </p:pic>
      <p:pic>
        <p:nvPicPr>
          <p:cNvPr id="12" name="Picture 11">
            <a:extLst>
              <a:ext uri="{FF2B5EF4-FFF2-40B4-BE49-F238E27FC236}">
                <a16:creationId xmlns:a16="http://schemas.microsoft.com/office/drawing/2014/main" id="{1D10A9E4-385E-7564-A2BE-8315FB39014D}"/>
              </a:ext>
            </a:extLst>
          </p:cNvPr>
          <p:cNvPicPr>
            <a:picLocks noChangeAspect="1"/>
          </p:cNvPicPr>
          <p:nvPr/>
        </p:nvPicPr>
        <p:blipFill>
          <a:blip r:embed="rId3"/>
          <a:stretch>
            <a:fillRect/>
          </a:stretch>
        </p:blipFill>
        <p:spPr>
          <a:xfrm>
            <a:off x="1640754" y="1564312"/>
            <a:ext cx="3881292" cy="3406818"/>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AC16172-0036-9080-3203-315CA43506B6}"/>
                  </a:ext>
                </a:extLst>
              </p:cNvPr>
              <p:cNvSpPr txBox="1"/>
              <p:nvPr/>
            </p:nvSpPr>
            <p:spPr>
              <a:xfrm>
                <a:off x="1244081" y="5676660"/>
                <a:ext cx="9703837"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a:t>
                </a:r>
                <a:r>
                  <a:rPr lang="en-GB" sz="1600" b="1" dirty="0">
                    <a:latin typeface="Times New Roman" panose="02020603050405020304" pitchFamily="18" charset="0"/>
                    <a:cs typeface="Times New Roman" panose="02020603050405020304" pitchFamily="18" charset="0"/>
                  </a:rPr>
                  <a:t>JETSCAPE</a:t>
                </a:r>
                <a:r>
                  <a:rPr lang="en-GB" sz="1600" dirty="0">
                    <a:latin typeface="Times New Roman" panose="02020603050405020304" pitchFamily="18" charset="0"/>
                    <a:cs typeface="Times New Roman" panose="02020603050405020304" pitchFamily="18" charset="0"/>
                  </a:rPr>
                  <a:t> framework accurately reproduces the differential cross section of b-jets in p–p collisions, showing good agreement with </a:t>
                </a:r>
                <a:r>
                  <a:rPr lang="en-GB" sz="1600" b="1" dirty="0">
                    <a:latin typeface="Times New Roman" panose="02020603050405020304" pitchFamily="18" charset="0"/>
                    <a:cs typeface="Times New Roman" panose="02020603050405020304" pitchFamily="18" charset="0"/>
                  </a:rPr>
                  <a:t>ATLAS</a:t>
                </a:r>
                <a:r>
                  <a:rPr lang="en-GB" sz="1600" dirty="0">
                    <a:latin typeface="Times New Roman" panose="02020603050405020304" pitchFamily="18" charset="0"/>
                    <a:cs typeface="Times New Roman" panose="02020603050405020304" pitchFamily="18" charset="0"/>
                  </a:rPr>
                  <a:t> measurements across a wide </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𝑝</m:t>
                        </m:r>
                      </m:e>
                      <m:sub>
                        <m:r>
                          <a:rPr lang="en-GB" sz="1600" b="0" i="1" smtClean="0">
                            <a:latin typeface="Cambria Math" panose="02040503050406030204" pitchFamily="18" charset="0"/>
                            <a:cs typeface="Times New Roman" panose="02020603050405020304" pitchFamily="18" charset="0"/>
                          </a:rPr>
                          <m:t>𝑇</m:t>
                        </m:r>
                      </m:sub>
                    </m:sSub>
                  </m:oMath>
                </a14:m>
                <a:r>
                  <a:rPr lang="en-GB" sz="1600" dirty="0">
                    <a:latin typeface="Times New Roman" panose="02020603050405020304" pitchFamily="18" charset="0"/>
                    <a:cs typeface="Times New Roman" panose="02020603050405020304" pitchFamily="18" charset="0"/>
                  </a:rPr>
                  <a:t> range.</a:t>
                </a:r>
                <a:endParaRPr lang="en-IN" sz="1600" dirty="0">
                  <a:latin typeface="Times New Roman" panose="02020603050405020304" pitchFamily="18" charset="0"/>
                  <a:cs typeface="Times New Roman" panose="02020603050405020304" pitchFamily="18" charset="0"/>
                </a:endParaRPr>
              </a:p>
            </p:txBody>
          </p:sp>
        </mc:Choice>
        <mc:Fallback xmlns="">
          <p:sp>
            <p:nvSpPr>
              <p:cNvPr id="3" name="TextBox 2">
                <a:extLst>
                  <a:ext uri="{FF2B5EF4-FFF2-40B4-BE49-F238E27FC236}">
                    <a16:creationId xmlns:a16="http://schemas.microsoft.com/office/drawing/2014/main" id="{EAC16172-0036-9080-3203-315CA43506B6}"/>
                  </a:ext>
                </a:extLst>
              </p:cNvPr>
              <p:cNvSpPr txBox="1">
                <a:spLocks noRot="1" noChangeAspect="1" noMove="1" noResize="1" noEditPoints="1" noAdjustHandles="1" noChangeArrowheads="1" noChangeShapeType="1" noTextEdit="1"/>
              </p:cNvSpPr>
              <p:nvPr/>
            </p:nvSpPr>
            <p:spPr>
              <a:xfrm>
                <a:off x="1244081" y="5676660"/>
                <a:ext cx="9703837" cy="584775"/>
              </a:xfrm>
              <a:prstGeom prst="rect">
                <a:avLst/>
              </a:prstGeom>
              <a:blipFill>
                <a:blip r:embed="rId4"/>
                <a:stretch>
                  <a:fillRect l="-251" t="-3125" r="-377" b="-12500"/>
                </a:stretch>
              </a:blipFill>
            </p:spPr>
            <p:txBody>
              <a:bodyPr/>
              <a:lstStyle/>
              <a:p>
                <a:r>
                  <a:rPr lang="en-IN">
                    <a:noFill/>
                  </a:rPr>
                  <a:t> </a:t>
                </a:r>
              </a:p>
            </p:txBody>
          </p:sp>
        </mc:Fallback>
      </mc:AlternateContent>
    </p:spTree>
    <p:extLst>
      <p:ext uri="{BB962C8B-B14F-4D97-AF65-F5344CB8AC3E}">
        <p14:creationId xmlns:p14="http://schemas.microsoft.com/office/powerpoint/2010/main" val="98881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9C762E-F1B4-21D1-2185-5A430BC287F7}"/>
              </a:ext>
            </a:extLst>
          </p:cNvPr>
          <p:cNvSpPr>
            <a:spLocks noGrp="1"/>
          </p:cNvSpPr>
          <p:nvPr>
            <p:ph type="title"/>
          </p:nvPr>
        </p:nvSpPr>
        <p:spPr>
          <a:xfrm>
            <a:off x="2739103" y="588973"/>
            <a:ext cx="7643327" cy="829193"/>
          </a:xfrm>
        </p:spPr>
        <p:txBody>
          <a:bodyPr/>
          <a:lstStyle/>
          <a:p>
            <a:r>
              <a:rPr lang="en-GB" b="1" dirty="0">
                <a:solidFill>
                  <a:srgbClr val="C00000"/>
                </a:solidFill>
                <a:latin typeface="Times New Roman" panose="02020603050405020304" pitchFamily="18" charset="0"/>
                <a:cs typeface="Times New Roman" panose="02020603050405020304" pitchFamily="18" charset="0"/>
              </a:rPr>
              <a:t>Inclusive, b- and c- jets in p-p</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234C4FFB-5883-1484-9257-5557D46C7F3A}"/>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0812DCAB-7518-D268-46AB-0620B37C976A}"/>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03817E92-DD04-916D-B6EB-B187070B08AC}"/>
              </a:ext>
            </a:extLst>
          </p:cNvPr>
          <p:cNvSpPr>
            <a:spLocks noGrp="1"/>
          </p:cNvSpPr>
          <p:nvPr>
            <p:ph type="sldNum" sz="quarter" idx="12"/>
          </p:nvPr>
        </p:nvSpPr>
        <p:spPr/>
        <p:txBody>
          <a:bodyPr/>
          <a:lstStyle/>
          <a:p>
            <a:fld id="{C9708B72-9547-48D9-B69B-5A25B2A572F2}" type="slidenum">
              <a:rPr lang="en-IN" smtClean="0"/>
              <a:t>11</a:t>
            </a:fld>
            <a:endParaRPr lang="en-IN"/>
          </a:p>
        </p:txBody>
      </p:sp>
      <p:pic>
        <p:nvPicPr>
          <p:cNvPr id="7" name="Picture 6">
            <a:extLst>
              <a:ext uri="{FF2B5EF4-FFF2-40B4-BE49-F238E27FC236}">
                <a16:creationId xmlns:a16="http://schemas.microsoft.com/office/drawing/2014/main" id="{959A19EF-164E-B553-EB7E-6B0BBF6D99E1}"/>
              </a:ext>
            </a:extLst>
          </p:cNvPr>
          <p:cNvPicPr>
            <a:picLocks noChangeAspect="1"/>
          </p:cNvPicPr>
          <p:nvPr/>
        </p:nvPicPr>
        <p:blipFill>
          <a:blip r:embed="rId2"/>
          <a:stretch>
            <a:fillRect/>
          </a:stretch>
        </p:blipFill>
        <p:spPr>
          <a:xfrm>
            <a:off x="1809570" y="1654658"/>
            <a:ext cx="3793268" cy="3368937"/>
          </a:xfrm>
          <a:prstGeom prst="rect">
            <a:avLst/>
          </a:prstGeom>
        </p:spPr>
      </p:pic>
      <p:pic>
        <p:nvPicPr>
          <p:cNvPr id="9" name="Picture 8">
            <a:extLst>
              <a:ext uri="{FF2B5EF4-FFF2-40B4-BE49-F238E27FC236}">
                <a16:creationId xmlns:a16="http://schemas.microsoft.com/office/drawing/2014/main" id="{B4A8DAB6-1713-B809-3363-89418882D0CE}"/>
              </a:ext>
            </a:extLst>
          </p:cNvPr>
          <p:cNvPicPr>
            <a:picLocks noChangeAspect="1"/>
          </p:cNvPicPr>
          <p:nvPr/>
        </p:nvPicPr>
        <p:blipFill>
          <a:blip r:embed="rId3"/>
          <a:stretch>
            <a:fillRect/>
          </a:stretch>
        </p:blipFill>
        <p:spPr>
          <a:xfrm>
            <a:off x="6741532" y="1754475"/>
            <a:ext cx="3640898" cy="3170305"/>
          </a:xfrm>
          <a:prstGeom prst="rect">
            <a:avLst/>
          </a:prstGeom>
        </p:spPr>
      </p:pic>
      <p:sp>
        <p:nvSpPr>
          <p:cNvPr id="3" name="TextBox 2">
            <a:extLst>
              <a:ext uri="{FF2B5EF4-FFF2-40B4-BE49-F238E27FC236}">
                <a16:creationId xmlns:a16="http://schemas.microsoft.com/office/drawing/2014/main" id="{4D3218E4-1406-CFEE-6780-3F3B4F968DF7}"/>
              </a:ext>
            </a:extLst>
          </p:cNvPr>
          <p:cNvSpPr txBox="1"/>
          <p:nvPr/>
        </p:nvSpPr>
        <p:spPr>
          <a:xfrm>
            <a:off x="2517710" y="5115442"/>
            <a:ext cx="7643327" cy="307777"/>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heavy flavor (b and c) jets and inclusive jets in pp collision for R = 0.2</a:t>
            </a:r>
            <a:endParaRPr lang="en-IN" sz="14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0F278CF-615D-C492-6D50-C07FA7822C80}"/>
                  </a:ext>
                </a:extLst>
              </p:cNvPr>
              <p:cNvSpPr txBox="1"/>
              <p:nvPr/>
            </p:nvSpPr>
            <p:spPr>
              <a:xfrm>
                <a:off x="1244081" y="5597397"/>
                <a:ext cx="9871788"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differential cross sections show that inclusive jet production dominates over heavy-flavor jets, with c-jets contributing more than b-jets, as seen from their respective ratios to inclusive jets across the </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𝑝</m:t>
                        </m:r>
                      </m:e>
                      <m:sub>
                        <m:r>
                          <a:rPr lang="en-GB" sz="1600" b="0" i="1" smtClean="0">
                            <a:latin typeface="Cambria Math" panose="02040503050406030204" pitchFamily="18" charset="0"/>
                            <a:cs typeface="Times New Roman" panose="02020603050405020304" pitchFamily="18" charset="0"/>
                          </a:rPr>
                          <m:t>𝑇</m:t>
                        </m:r>
                      </m:sub>
                    </m:sSub>
                  </m:oMath>
                </a14:m>
                <a:r>
                  <a:rPr lang="en-GB" sz="1600" dirty="0">
                    <a:latin typeface="Times New Roman" panose="02020603050405020304" pitchFamily="18" charset="0"/>
                    <a:cs typeface="Times New Roman" panose="02020603050405020304" pitchFamily="18" charset="0"/>
                  </a:rPr>
                  <a:t>​ range.</a:t>
                </a:r>
                <a:endParaRPr lang="en-IN" sz="1600" dirty="0">
                  <a:latin typeface="Times New Roman" panose="02020603050405020304" pitchFamily="18" charset="0"/>
                  <a:cs typeface="Times New Roman" panose="02020603050405020304" pitchFamily="18" charset="0"/>
                </a:endParaRPr>
              </a:p>
            </p:txBody>
          </p:sp>
        </mc:Choice>
        <mc:Fallback xmlns="">
          <p:sp>
            <p:nvSpPr>
              <p:cNvPr id="8" name="TextBox 7">
                <a:extLst>
                  <a:ext uri="{FF2B5EF4-FFF2-40B4-BE49-F238E27FC236}">
                    <a16:creationId xmlns:a16="http://schemas.microsoft.com/office/drawing/2014/main" id="{E0F278CF-615D-C492-6D50-C07FA7822C80}"/>
                  </a:ext>
                </a:extLst>
              </p:cNvPr>
              <p:cNvSpPr txBox="1">
                <a:spLocks noRot="1" noChangeAspect="1" noMove="1" noResize="1" noEditPoints="1" noAdjustHandles="1" noChangeArrowheads="1" noChangeShapeType="1" noTextEdit="1"/>
              </p:cNvSpPr>
              <p:nvPr/>
            </p:nvSpPr>
            <p:spPr>
              <a:xfrm>
                <a:off x="1244081" y="5597397"/>
                <a:ext cx="9871788" cy="584775"/>
              </a:xfrm>
              <a:prstGeom prst="rect">
                <a:avLst/>
              </a:prstGeom>
              <a:blipFill>
                <a:blip r:embed="rId4"/>
                <a:stretch>
                  <a:fillRect l="-247" t="-3125" r="-371" b="-12500"/>
                </a:stretch>
              </a:blipFill>
            </p:spPr>
            <p:txBody>
              <a:bodyPr/>
              <a:lstStyle/>
              <a:p>
                <a:r>
                  <a:rPr lang="en-IN">
                    <a:noFill/>
                  </a:rPr>
                  <a:t> </a:t>
                </a:r>
              </a:p>
            </p:txBody>
          </p:sp>
        </mc:Fallback>
      </mc:AlternateContent>
    </p:spTree>
    <p:extLst>
      <p:ext uri="{BB962C8B-B14F-4D97-AF65-F5344CB8AC3E}">
        <p14:creationId xmlns:p14="http://schemas.microsoft.com/office/powerpoint/2010/main" val="113600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201C84-87A3-7ABD-BBFF-D868AE1F7979}"/>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39BFEA7A-3E87-C96B-81E6-CD127002A88A}"/>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F51876DD-DB24-9AF6-0B25-748C6BE595B7}"/>
              </a:ext>
            </a:extLst>
          </p:cNvPr>
          <p:cNvSpPr>
            <a:spLocks noGrp="1"/>
          </p:cNvSpPr>
          <p:nvPr>
            <p:ph type="sldNum" sz="quarter" idx="12"/>
          </p:nvPr>
        </p:nvSpPr>
        <p:spPr/>
        <p:txBody>
          <a:bodyPr/>
          <a:lstStyle/>
          <a:p>
            <a:fld id="{C9708B72-9547-48D9-B69B-5A25B2A572F2}" type="slidenum">
              <a:rPr lang="en-IN" smtClean="0"/>
              <a:t>12</a:t>
            </a:fld>
            <a:endParaRPr lang="en-IN"/>
          </a:p>
        </p:txBody>
      </p:sp>
      <p:sp>
        <p:nvSpPr>
          <p:cNvPr id="6" name="TextBox 5">
            <a:extLst>
              <a:ext uri="{FF2B5EF4-FFF2-40B4-BE49-F238E27FC236}">
                <a16:creationId xmlns:a16="http://schemas.microsoft.com/office/drawing/2014/main" id="{8461B32F-A5FA-569E-AB57-0DBBC7D18E40}"/>
              </a:ext>
            </a:extLst>
          </p:cNvPr>
          <p:cNvSpPr txBox="1"/>
          <p:nvPr/>
        </p:nvSpPr>
        <p:spPr>
          <a:xfrm>
            <a:off x="2209800" y="583016"/>
            <a:ext cx="8804599" cy="646331"/>
          </a:xfrm>
          <a:prstGeom prst="rect">
            <a:avLst/>
          </a:prstGeom>
          <a:noFill/>
        </p:spPr>
        <p:txBody>
          <a:bodyPr wrap="square">
            <a:spAutoFit/>
          </a:bodyPr>
          <a:lstStyle/>
          <a:p>
            <a:pPr rtl="0">
              <a:buNone/>
            </a:pPr>
            <a:r>
              <a:rPr lang="en-GB" sz="3600" b="1" i="0" u="none" strike="noStrike" dirty="0">
                <a:solidFill>
                  <a:srgbClr val="C00000"/>
                </a:solidFill>
                <a:effectLst/>
                <a:latin typeface="Times New Roman" panose="02020603050405020304" pitchFamily="18" charset="0"/>
                <a:cs typeface="Times New Roman" panose="02020603050405020304" pitchFamily="18" charset="0"/>
              </a:rPr>
              <a:t>b-jets for Different </a:t>
            </a:r>
            <a:r>
              <a:rPr lang="en-GB" sz="3600" b="1" i="0" dirty="0">
                <a:solidFill>
                  <a:srgbClr val="C00000"/>
                </a:solidFill>
                <a:latin typeface="Times New Roman" panose="02020603050405020304" pitchFamily="18" charset="0"/>
                <a:cs typeface="Times New Roman" panose="02020603050405020304" pitchFamily="18" charset="0"/>
              </a:rPr>
              <a:t>J</a:t>
            </a:r>
            <a:r>
              <a:rPr lang="en-GB" sz="3600" b="1" u="none" strike="noStrike" dirty="0">
                <a:solidFill>
                  <a:srgbClr val="C00000"/>
                </a:solidFill>
                <a:effectLst/>
                <a:latin typeface="Times New Roman" panose="02020603050405020304" pitchFamily="18" charset="0"/>
                <a:cs typeface="Times New Roman" panose="02020603050405020304" pitchFamily="18" charset="0"/>
              </a:rPr>
              <a:t>et</a:t>
            </a:r>
            <a:r>
              <a:rPr lang="en-GB" sz="3600" b="1" i="1" u="none" strike="noStrike" dirty="0">
                <a:solidFill>
                  <a:srgbClr val="C00000"/>
                </a:solidFill>
                <a:effectLst/>
                <a:latin typeface="Times New Roman" panose="02020603050405020304" pitchFamily="18" charset="0"/>
                <a:cs typeface="Times New Roman" panose="02020603050405020304" pitchFamily="18" charset="0"/>
              </a:rPr>
              <a:t>-R</a:t>
            </a:r>
            <a:r>
              <a:rPr lang="en-GB" sz="3600" b="1" i="0" u="none" strike="noStrike" dirty="0">
                <a:solidFill>
                  <a:srgbClr val="C00000"/>
                </a:solidFill>
                <a:effectLst/>
                <a:latin typeface="Times New Roman" panose="02020603050405020304" pitchFamily="18" charset="0"/>
                <a:cs typeface="Times New Roman" panose="02020603050405020304" pitchFamily="18" charset="0"/>
              </a:rPr>
              <a:t> in p-p and Pb-Pb</a:t>
            </a:r>
            <a:endParaRPr lang="en-GB" sz="3600" b="1" dirty="0">
              <a:solidFill>
                <a:srgbClr val="C00000"/>
              </a:solidFill>
              <a:effectLst/>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C8B35FC9-28F6-BDAA-0624-2E48069F7DBA}"/>
              </a:ext>
            </a:extLst>
          </p:cNvPr>
          <p:cNvPicPr>
            <a:picLocks noChangeAspect="1"/>
          </p:cNvPicPr>
          <p:nvPr/>
        </p:nvPicPr>
        <p:blipFill>
          <a:blip r:embed="rId2"/>
          <a:stretch>
            <a:fillRect/>
          </a:stretch>
        </p:blipFill>
        <p:spPr>
          <a:xfrm>
            <a:off x="1867779" y="1571761"/>
            <a:ext cx="3732245" cy="3409387"/>
          </a:xfrm>
          <a:prstGeom prst="rect">
            <a:avLst/>
          </a:prstGeom>
        </p:spPr>
      </p:pic>
      <p:sp>
        <p:nvSpPr>
          <p:cNvPr id="5" name="TextBox 4">
            <a:extLst>
              <a:ext uri="{FF2B5EF4-FFF2-40B4-BE49-F238E27FC236}">
                <a16:creationId xmlns:a16="http://schemas.microsoft.com/office/drawing/2014/main" id="{5F94CD2C-B47F-59F6-9226-68D27D913DE4}"/>
              </a:ext>
            </a:extLst>
          </p:cNvPr>
          <p:cNvSpPr txBox="1"/>
          <p:nvPr/>
        </p:nvSpPr>
        <p:spPr>
          <a:xfrm>
            <a:off x="2937796" y="5019645"/>
            <a:ext cx="7044404" cy="307777"/>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b-jet spectra in both p–p and Pb-Pb collisions at √s = 5.02 TeV for jet radii R = 0.2 and 0.4</a:t>
            </a:r>
            <a:endParaRPr lang="en-IN" sz="14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DD9E32CD-F8F0-BC3F-8EAB-9D88CD1FA869}"/>
              </a:ext>
            </a:extLst>
          </p:cNvPr>
          <p:cNvPicPr>
            <a:picLocks noChangeAspect="1"/>
          </p:cNvPicPr>
          <p:nvPr/>
        </p:nvPicPr>
        <p:blipFill>
          <a:blip r:embed="rId3"/>
          <a:stretch>
            <a:fillRect/>
          </a:stretch>
        </p:blipFill>
        <p:spPr>
          <a:xfrm>
            <a:off x="6573314" y="1614377"/>
            <a:ext cx="3812796" cy="3366771"/>
          </a:xfrm>
          <a:prstGeom prst="rect">
            <a:avLst/>
          </a:prstGeom>
        </p:spPr>
      </p:pic>
      <p:sp>
        <p:nvSpPr>
          <p:cNvPr id="8" name="TextBox 7">
            <a:extLst>
              <a:ext uri="{FF2B5EF4-FFF2-40B4-BE49-F238E27FC236}">
                <a16:creationId xmlns:a16="http://schemas.microsoft.com/office/drawing/2014/main" id="{6AFE60A4-7EAD-997F-B844-64DF6B4FE4EB}"/>
              </a:ext>
            </a:extLst>
          </p:cNvPr>
          <p:cNvSpPr txBox="1"/>
          <p:nvPr/>
        </p:nvSpPr>
        <p:spPr>
          <a:xfrm>
            <a:off x="806506" y="5549498"/>
            <a:ext cx="10594911"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b-jet spectra show higher yields for larger jet radii (𝑅 = 0.4) compared to smaller radii (𝑅 = 0.2) in both p–p and Pb–Pb collisions, with a more pronounced suppression in Pb–Pb due to strong jet quenching effects in the QGP medium.</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5794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6A9133-F814-0F3D-3CF8-EF131E46346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BEDF77-9A0F-365B-4B37-3FD10436B142}"/>
              </a:ext>
            </a:extLst>
          </p:cNvPr>
          <p:cNvSpPr>
            <a:spLocks noGrp="1"/>
          </p:cNvSpPr>
          <p:nvPr>
            <p:ph type="title"/>
          </p:nvPr>
        </p:nvSpPr>
        <p:spPr>
          <a:xfrm>
            <a:off x="3687267" y="593803"/>
            <a:ext cx="5515947" cy="782540"/>
          </a:xfrm>
        </p:spPr>
        <p:txBody>
          <a:bodyPr>
            <a:normAutofit fontScale="90000"/>
          </a:bodyPr>
          <a:lstStyle/>
          <a:p>
            <a:r>
              <a:rPr lang="en-GB" b="1" dirty="0">
                <a:solidFill>
                  <a:srgbClr val="C00000"/>
                </a:solidFill>
                <a:latin typeface="Times New Roman" panose="02020603050405020304" pitchFamily="18" charset="0"/>
                <a:cs typeface="Times New Roman" panose="02020603050405020304" pitchFamily="18" charset="0"/>
              </a:rPr>
              <a:t>Inclusive Jets in Pb-Pb</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B7E703D4-0815-61E1-2859-7A783DFE8F1A}"/>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0787A474-9110-AF0E-4809-D9296A8EAC35}"/>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9784A56F-D087-6D8E-5357-EE2FAAA09102}"/>
              </a:ext>
            </a:extLst>
          </p:cNvPr>
          <p:cNvSpPr>
            <a:spLocks noGrp="1"/>
          </p:cNvSpPr>
          <p:nvPr>
            <p:ph type="sldNum" sz="quarter" idx="12"/>
          </p:nvPr>
        </p:nvSpPr>
        <p:spPr/>
        <p:txBody>
          <a:bodyPr/>
          <a:lstStyle/>
          <a:p>
            <a:fld id="{C9708B72-9547-48D9-B69B-5A25B2A572F2}" type="slidenum">
              <a:rPr lang="en-IN" smtClean="0"/>
              <a:t>13</a:t>
            </a:fld>
            <a:endParaRPr lang="en-IN"/>
          </a:p>
        </p:txBody>
      </p:sp>
      <p:pic>
        <p:nvPicPr>
          <p:cNvPr id="7" name="Picture 6">
            <a:extLst>
              <a:ext uri="{FF2B5EF4-FFF2-40B4-BE49-F238E27FC236}">
                <a16:creationId xmlns:a16="http://schemas.microsoft.com/office/drawing/2014/main" id="{D5FB6DF0-2DFA-66FB-F589-51684409E9B4}"/>
              </a:ext>
            </a:extLst>
          </p:cNvPr>
          <p:cNvPicPr>
            <a:picLocks noChangeAspect="1"/>
          </p:cNvPicPr>
          <p:nvPr/>
        </p:nvPicPr>
        <p:blipFill>
          <a:blip r:embed="rId2"/>
          <a:stretch>
            <a:fillRect/>
          </a:stretch>
        </p:blipFill>
        <p:spPr>
          <a:xfrm>
            <a:off x="1792586" y="1564040"/>
            <a:ext cx="3789362" cy="3326707"/>
          </a:xfrm>
          <a:prstGeom prst="rect">
            <a:avLst/>
          </a:prstGeom>
        </p:spPr>
      </p:pic>
      <p:pic>
        <p:nvPicPr>
          <p:cNvPr id="8" name="Picture 7">
            <a:extLst>
              <a:ext uri="{FF2B5EF4-FFF2-40B4-BE49-F238E27FC236}">
                <a16:creationId xmlns:a16="http://schemas.microsoft.com/office/drawing/2014/main" id="{B3912948-B5DD-F6F9-26A0-65A6FBBBD816}"/>
              </a:ext>
            </a:extLst>
          </p:cNvPr>
          <p:cNvPicPr>
            <a:picLocks noChangeAspect="1"/>
          </p:cNvPicPr>
          <p:nvPr/>
        </p:nvPicPr>
        <p:blipFill>
          <a:blip r:embed="rId3"/>
          <a:stretch>
            <a:fillRect/>
          </a:stretch>
        </p:blipFill>
        <p:spPr>
          <a:xfrm>
            <a:off x="6610054" y="1557076"/>
            <a:ext cx="3731476" cy="3331350"/>
          </a:xfrm>
          <a:prstGeom prst="rect">
            <a:avLst/>
          </a:prstGeom>
        </p:spPr>
      </p:pic>
      <p:sp>
        <p:nvSpPr>
          <p:cNvPr id="10" name="TextBox 9">
            <a:extLst>
              <a:ext uri="{FF2B5EF4-FFF2-40B4-BE49-F238E27FC236}">
                <a16:creationId xmlns:a16="http://schemas.microsoft.com/office/drawing/2014/main" id="{E1CDEB58-F41E-4F3D-E361-4A7618D8DA1F}"/>
              </a:ext>
            </a:extLst>
          </p:cNvPr>
          <p:cNvSpPr txBox="1"/>
          <p:nvPr/>
        </p:nvSpPr>
        <p:spPr>
          <a:xfrm>
            <a:off x="3059661" y="4958437"/>
            <a:ext cx="6559421" cy="523220"/>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inclusive jets in Pb-Pb collisions for jet radius 𝑅 = 0.2, obtained from JETSCAPE and compared with ATLAS measurements.</a:t>
            </a:r>
            <a:endParaRPr lang="en-IN" sz="1400" dirty="0">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0BFB2152-3DDB-6C6F-94A9-02B6F8E58600}"/>
              </a:ext>
            </a:extLst>
          </p:cNvPr>
          <p:cNvSpPr txBox="1"/>
          <p:nvPr/>
        </p:nvSpPr>
        <p:spPr>
          <a:xfrm>
            <a:off x="807875" y="5626616"/>
            <a:ext cx="10576250"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In central Pb–Pb collisions, both </a:t>
            </a:r>
            <a:r>
              <a:rPr lang="en-GB" sz="1600" b="1" dirty="0">
                <a:latin typeface="Times New Roman" panose="02020603050405020304" pitchFamily="18" charset="0"/>
                <a:cs typeface="Times New Roman" panose="02020603050405020304" pitchFamily="18" charset="0"/>
              </a:rPr>
              <a:t>MATTER + LBT </a:t>
            </a:r>
            <a:r>
              <a:rPr lang="en-GB" sz="1600" dirty="0">
                <a:latin typeface="Times New Roman" panose="02020603050405020304" pitchFamily="18" charset="0"/>
                <a:cs typeface="Times New Roman" panose="02020603050405020304" pitchFamily="18" charset="0"/>
              </a:rPr>
              <a:t>and </a:t>
            </a:r>
            <a:r>
              <a:rPr lang="en-GB" sz="1600" b="1" dirty="0">
                <a:latin typeface="Times New Roman" panose="02020603050405020304" pitchFamily="18" charset="0"/>
                <a:cs typeface="Times New Roman" panose="02020603050405020304" pitchFamily="18" charset="0"/>
              </a:rPr>
              <a:t>MATTER + AdS/CFT </a:t>
            </a:r>
            <a:r>
              <a:rPr lang="en-GB" sz="1600" dirty="0">
                <a:latin typeface="Times New Roman" panose="02020603050405020304" pitchFamily="18" charset="0"/>
                <a:cs typeface="Times New Roman" panose="02020603050405020304" pitchFamily="18" charset="0"/>
              </a:rPr>
              <a:t>models within </a:t>
            </a:r>
            <a:r>
              <a:rPr lang="en-GB" sz="1600" b="1" dirty="0">
                <a:latin typeface="Times New Roman" panose="02020603050405020304" pitchFamily="18" charset="0"/>
                <a:cs typeface="Times New Roman" panose="02020603050405020304" pitchFamily="18" charset="0"/>
              </a:rPr>
              <a:t>JETSCAPE</a:t>
            </a:r>
            <a:r>
              <a:rPr lang="en-GB" sz="1600" dirty="0">
                <a:latin typeface="Times New Roman" panose="02020603050405020304" pitchFamily="18" charset="0"/>
                <a:cs typeface="Times New Roman" panose="02020603050405020304" pitchFamily="18" charset="0"/>
              </a:rPr>
              <a:t> successfully reproduce the measured inclusive jet spectra, providing well agreement with </a:t>
            </a:r>
            <a:r>
              <a:rPr lang="en-GB" sz="1600" b="1" dirty="0">
                <a:latin typeface="Times New Roman" panose="02020603050405020304" pitchFamily="18" charset="0"/>
                <a:cs typeface="Times New Roman" panose="02020603050405020304" pitchFamily="18" charset="0"/>
              </a:rPr>
              <a:t>ATLAS</a:t>
            </a:r>
            <a:r>
              <a:rPr lang="en-GB" sz="1600" dirty="0">
                <a:latin typeface="Times New Roman" panose="02020603050405020304" pitchFamily="18" charset="0"/>
                <a:cs typeface="Times New Roman" panose="02020603050405020304" pitchFamily="18" charset="0"/>
              </a:rPr>
              <a:t> measurements.</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0532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909F07-3F15-ADE5-77FB-60E38CBEDE2C}"/>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B6E7B17D-96E4-A8D0-2CDA-B4CCD0E3C9ED}"/>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2657BD51-3CB7-043F-E55C-25943A7A346C}"/>
              </a:ext>
            </a:extLst>
          </p:cNvPr>
          <p:cNvSpPr>
            <a:spLocks noGrp="1"/>
          </p:cNvSpPr>
          <p:nvPr>
            <p:ph type="sldNum" sz="quarter" idx="12"/>
          </p:nvPr>
        </p:nvSpPr>
        <p:spPr/>
        <p:txBody>
          <a:bodyPr/>
          <a:lstStyle/>
          <a:p>
            <a:fld id="{C9708B72-9547-48D9-B69B-5A25B2A572F2}" type="slidenum">
              <a:rPr lang="en-IN" smtClean="0"/>
              <a:t>14</a:t>
            </a:fld>
            <a:endParaRPr lang="en-IN"/>
          </a:p>
        </p:txBody>
      </p:sp>
      <p:sp>
        <p:nvSpPr>
          <p:cNvPr id="5" name="Title 1">
            <a:extLst>
              <a:ext uri="{FF2B5EF4-FFF2-40B4-BE49-F238E27FC236}">
                <a16:creationId xmlns:a16="http://schemas.microsoft.com/office/drawing/2014/main" id="{9768C7AC-89AE-2D01-A796-9013AA987629}"/>
              </a:ext>
            </a:extLst>
          </p:cNvPr>
          <p:cNvSpPr txBox="1">
            <a:spLocks/>
          </p:cNvSpPr>
          <p:nvPr/>
        </p:nvSpPr>
        <p:spPr>
          <a:xfrm>
            <a:off x="4311130" y="646098"/>
            <a:ext cx="4004389" cy="78254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solidFill>
                  <a:srgbClr val="C00000"/>
                </a:solidFill>
                <a:latin typeface="Times New Roman" panose="02020603050405020304" pitchFamily="18" charset="0"/>
                <a:cs typeface="Times New Roman" panose="02020603050405020304" pitchFamily="18" charset="0"/>
              </a:rPr>
              <a:t>b-jets in Pb-Pb</a:t>
            </a:r>
            <a:endParaRPr lang="en-IN" b="1" dirty="0">
              <a:solidFill>
                <a:srgbClr val="C00000"/>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84713BF2-E8AC-BB9A-621F-E569F869AF58}"/>
              </a:ext>
            </a:extLst>
          </p:cNvPr>
          <p:cNvPicPr>
            <a:picLocks noChangeAspect="1"/>
          </p:cNvPicPr>
          <p:nvPr/>
        </p:nvPicPr>
        <p:blipFill>
          <a:blip r:embed="rId2"/>
          <a:stretch>
            <a:fillRect/>
          </a:stretch>
        </p:blipFill>
        <p:spPr>
          <a:xfrm>
            <a:off x="1878243" y="1428638"/>
            <a:ext cx="3793117" cy="3397486"/>
          </a:xfrm>
          <a:prstGeom prst="rect">
            <a:avLst/>
          </a:prstGeom>
        </p:spPr>
      </p:pic>
      <p:pic>
        <p:nvPicPr>
          <p:cNvPr id="10" name="Picture 9">
            <a:extLst>
              <a:ext uri="{FF2B5EF4-FFF2-40B4-BE49-F238E27FC236}">
                <a16:creationId xmlns:a16="http://schemas.microsoft.com/office/drawing/2014/main" id="{A401D6DB-41C6-C97D-D52E-BC82CB30AEEB}"/>
              </a:ext>
            </a:extLst>
          </p:cNvPr>
          <p:cNvPicPr>
            <a:picLocks noChangeAspect="1"/>
          </p:cNvPicPr>
          <p:nvPr/>
        </p:nvPicPr>
        <p:blipFill>
          <a:blip r:embed="rId3"/>
          <a:stretch>
            <a:fillRect/>
          </a:stretch>
        </p:blipFill>
        <p:spPr>
          <a:xfrm>
            <a:off x="6587412" y="1596924"/>
            <a:ext cx="3726345" cy="3229200"/>
          </a:xfrm>
          <a:prstGeom prst="rect">
            <a:avLst/>
          </a:prstGeom>
        </p:spPr>
      </p:pic>
      <p:sp>
        <p:nvSpPr>
          <p:cNvPr id="7" name="TextBox 6">
            <a:extLst>
              <a:ext uri="{FF2B5EF4-FFF2-40B4-BE49-F238E27FC236}">
                <a16:creationId xmlns:a16="http://schemas.microsoft.com/office/drawing/2014/main" id="{3AD9EFC8-AF0D-DEE3-BAC3-03DB4DAAEF23}"/>
              </a:ext>
            </a:extLst>
          </p:cNvPr>
          <p:cNvSpPr txBox="1"/>
          <p:nvPr/>
        </p:nvSpPr>
        <p:spPr>
          <a:xfrm>
            <a:off x="3305651" y="4994410"/>
            <a:ext cx="6071615" cy="523220"/>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b-jets in Pb-Pb collisions for jet radius 𝑅 = 0.2, obtained from JETSCAPE and compared with ATLAS measurements.</a:t>
            </a:r>
            <a:endParaRPr lang="en-IN" sz="1400" dirty="0">
              <a:latin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B62116B4-FE78-F57C-3CA2-76AB4D68582C}"/>
              </a:ext>
            </a:extLst>
          </p:cNvPr>
          <p:cNvSpPr txBox="1"/>
          <p:nvPr/>
        </p:nvSpPr>
        <p:spPr>
          <a:xfrm>
            <a:off x="1272851" y="5608664"/>
            <a:ext cx="10080949"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b="1" dirty="0">
                <a:latin typeface="Times New Roman" panose="02020603050405020304" pitchFamily="18" charset="0"/>
                <a:cs typeface="Times New Roman" panose="02020603050405020304" pitchFamily="18" charset="0"/>
              </a:rPr>
              <a:t>JETSCAPE (MATTER+LBT)</a:t>
            </a:r>
            <a:r>
              <a:rPr lang="en-GB" sz="1600" dirty="0">
                <a:latin typeface="Times New Roman" panose="02020603050405020304" pitchFamily="18" charset="0"/>
                <a:cs typeface="Times New Roman" panose="02020603050405020304" pitchFamily="18" charset="0"/>
              </a:rPr>
              <a:t> successfully captures b-jet spectra in central Pb–Pb collisions, showing excellent agreement with </a:t>
            </a:r>
            <a:r>
              <a:rPr lang="en-GB" sz="1600" b="1" dirty="0">
                <a:latin typeface="Times New Roman" panose="02020603050405020304" pitchFamily="18" charset="0"/>
                <a:cs typeface="Times New Roman" panose="02020603050405020304" pitchFamily="18" charset="0"/>
              </a:rPr>
              <a:t>ATLAS</a:t>
            </a:r>
            <a:r>
              <a:rPr lang="en-GB" sz="1600" dirty="0">
                <a:latin typeface="Times New Roman" panose="02020603050405020304" pitchFamily="18" charset="0"/>
                <a:cs typeface="Times New Roman" panose="02020603050405020304" pitchFamily="18" charset="0"/>
              </a:rPr>
              <a:t> data.</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69939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B27CC89A-00A8-937E-86C5-B8BF4B39C01B}"/>
                  </a:ext>
                </a:extLst>
              </p:cNvPr>
              <p:cNvSpPr>
                <a:spLocks noGrp="1"/>
              </p:cNvSpPr>
              <p:nvPr>
                <p:ph type="title"/>
              </p:nvPr>
            </p:nvSpPr>
            <p:spPr>
              <a:xfrm>
                <a:off x="2575247" y="501650"/>
                <a:ext cx="7221895" cy="819863"/>
              </a:xfrm>
            </p:spPr>
            <p:txBody>
              <a:bodyPr>
                <a:normAutofit fontScale="90000"/>
              </a:bodyPr>
              <a:lstStyle/>
              <a:p>
                <a14:m>
                  <m:oMath xmlns:m="http://schemas.openxmlformats.org/officeDocument/2006/math">
                    <m:sSub>
                      <m:sSubPr>
                        <m:ctrlPr>
                          <a:rPr lang="en-GB" b="1" i="1" smtClean="0">
                            <a:solidFill>
                              <a:srgbClr val="C00000"/>
                            </a:solidFill>
                            <a:latin typeface="Cambria Math" panose="02040503050406030204" pitchFamily="18" charset="0"/>
                          </a:rPr>
                        </m:ctrlPr>
                      </m:sSubPr>
                      <m:e>
                        <m:r>
                          <a:rPr lang="en-GB" b="1" i="1" smtClean="0">
                            <a:solidFill>
                              <a:srgbClr val="C00000"/>
                            </a:solidFill>
                            <a:latin typeface="Cambria Math" panose="02040503050406030204" pitchFamily="18" charset="0"/>
                          </a:rPr>
                          <m:t>𝑹</m:t>
                        </m:r>
                      </m:e>
                      <m:sub>
                        <m:r>
                          <a:rPr lang="en-GB" b="1" i="1" smtClean="0">
                            <a:solidFill>
                              <a:srgbClr val="C00000"/>
                            </a:solidFill>
                            <a:latin typeface="Cambria Math" panose="02040503050406030204" pitchFamily="18" charset="0"/>
                          </a:rPr>
                          <m:t>𝑨𝑨</m:t>
                        </m:r>
                      </m:sub>
                    </m:sSub>
                  </m:oMath>
                </a14:m>
                <a:r>
                  <a:rPr lang="en-IN" b="1" dirty="0">
                    <a:solidFill>
                      <a:srgbClr val="C00000"/>
                    </a:solidFill>
                    <a:latin typeface="Times New Roman" panose="02020603050405020304" pitchFamily="18" charset="0"/>
                    <a:cs typeface="Times New Roman" panose="02020603050405020304" pitchFamily="18" charset="0"/>
                  </a:rPr>
                  <a:t> in Pb-Pb Collision (0-20%) </a:t>
                </a:r>
                <a:endParaRPr lang="en-IN" b="1" dirty="0">
                  <a:latin typeface="Times New Roman" panose="02020603050405020304" pitchFamily="18" charset="0"/>
                  <a:cs typeface="Times New Roman" panose="02020603050405020304" pitchFamily="18" charset="0"/>
                </a:endParaRPr>
              </a:p>
            </p:txBody>
          </p:sp>
        </mc:Choice>
        <mc:Fallback>
          <p:sp>
            <p:nvSpPr>
              <p:cNvPr id="2" name="Title 1">
                <a:extLst>
                  <a:ext uri="{FF2B5EF4-FFF2-40B4-BE49-F238E27FC236}">
                    <a16:creationId xmlns:a16="http://schemas.microsoft.com/office/drawing/2014/main" id="{B27CC89A-00A8-937E-86C5-B8BF4B39C01B}"/>
                  </a:ext>
                </a:extLst>
              </p:cNvPr>
              <p:cNvSpPr>
                <a:spLocks noGrp="1" noRot="1" noChangeAspect="1" noMove="1" noResize="1" noEditPoints="1" noAdjustHandles="1" noChangeArrowheads="1" noChangeShapeType="1" noTextEdit="1"/>
              </p:cNvSpPr>
              <p:nvPr>
                <p:ph type="title"/>
              </p:nvPr>
            </p:nvSpPr>
            <p:spPr>
              <a:xfrm>
                <a:off x="2575247" y="501650"/>
                <a:ext cx="7221895" cy="819863"/>
              </a:xfrm>
              <a:blipFill>
                <a:blip r:embed="rId2"/>
                <a:stretch>
                  <a:fillRect t="-9630" r="-2194" b="-20741"/>
                </a:stretch>
              </a:blipFill>
            </p:spPr>
            <p:txBody>
              <a:bodyPr/>
              <a:lstStyle/>
              <a:p>
                <a:r>
                  <a:rPr lang="en-IN">
                    <a:noFill/>
                  </a:rPr>
                  <a:t> </a:t>
                </a:r>
              </a:p>
            </p:txBody>
          </p:sp>
        </mc:Fallback>
      </mc:AlternateContent>
      <p:sp>
        <p:nvSpPr>
          <p:cNvPr id="3" name="Date Placeholder 2">
            <a:extLst>
              <a:ext uri="{FF2B5EF4-FFF2-40B4-BE49-F238E27FC236}">
                <a16:creationId xmlns:a16="http://schemas.microsoft.com/office/drawing/2014/main" id="{2FBCB679-10A7-0130-5201-BD7C94824751}"/>
              </a:ext>
            </a:extLst>
          </p:cNvPr>
          <p:cNvSpPr>
            <a:spLocks noGrp="1"/>
          </p:cNvSpPr>
          <p:nvPr>
            <p:ph type="dt" sz="half" idx="10"/>
          </p:nvPr>
        </p:nvSpPr>
        <p:spPr/>
        <p:txBody>
          <a:bodyPr/>
          <a:lstStyle/>
          <a:p>
            <a:fld id="{9191B2EA-58F7-4CD0-B5A3-C8E564DECB90}" type="datetime1">
              <a:rPr lang="en-IN" smtClean="0"/>
              <a:t>04-09-2025</a:t>
            </a:fld>
            <a:endParaRPr lang="en-IN"/>
          </a:p>
        </p:txBody>
      </p:sp>
      <p:sp>
        <p:nvSpPr>
          <p:cNvPr id="4" name="Footer Placeholder 3">
            <a:extLst>
              <a:ext uri="{FF2B5EF4-FFF2-40B4-BE49-F238E27FC236}">
                <a16:creationId xmlns:a16="http://schemas.microsoft.com/office/drawing/2014/main" id="{86BCC63E-27FD-4195-6FD5-F6A7D4D12883}"/>
              </a:ext>
            </a:extLst>
          </p:cNvPr>
          <p:cNvSpPr>
            <a:spLocks noGrp="1"/>
          </p:cNvSpPr>
          <p:nvPr>
            <p:ph type="ftr" sz="quarter" idx="11"/>
          </p:nvPr>
        </p:nvSpPr>
        <p:spPr/>
        <p:txBody>
          <a:bodyPr/>
          <a:lstStyle/>
          <a:p>
            <a:r>
              <a:rPr lang="en-IN"/>
              <a:t>Manaswini Priyadarshini (IIT Mandi)  </a:t>
            </a:r>
          </a:p>
        </p:txBody>
      </p:sp>
      <p:sp>
        <p:nvSpPr>
          <p:cNvPr id="5" name="Slide Number Placeholder 4">
            <a:extLst>
              <a:ext uri="{FF2B5EF4-FFF2-40B4-BE49-F238E27FC236}">
                <a16:creationId xmlns:a16="http://schemas.microsoft.com/office/drawing/2014/main" id="{19889840-9A80-C67C-41FC-FB6D695F1298}"/>
              </a:ext>
            </a:extLst>
          </p:cNvPr>
          <p:cNvSpPr>
            <a:spLocks noGrp="1"/>
          </p:cNvSpPr>
          <p:nvPr>
            <p:ph type="sldNum" sz="quarter" idx="12"/>
          </p:nvPr>
        </p:nvSpPr>
        <p:spPr/>
        <p:txBody>
          <a:bodyPr/>
          <a:lstStyle/>
          <a:p>
            <a:fld id="{C9708B72-9547-48D9-B69B-5A25B2A572F2}" type="slidenum">
              <a:rPr lang="en-IN" smtClean="0"/>
              <a:t>15</a:t>
            </a:fld>
            <a:endParaRPr lang="en-IN"/>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E2835C7-71DA-252E-3E18-5225E44244FD}"/>
                  </a:ext>
                </a:extLst>
              </p:cNvPr>
              <p:cNvSpPr txBox="1"/>
              <p:nvPr/>
            </p:nvSpPr>
            <p:spPr>
              <a:xfrm>
                <a:off x="838200" y="4886958"/>
                <a:ext cx="10678776" cy="390492"/>
              </a:xfrm>
              <a:prstGeom prst="rect">
                <a:avLst/>
              </a:prstGeom>
              <a:noFill/>
            </p:spPr>
            <p:txBody>
              <a:bodyPr wrap="square" rtlCol="0">
                <a:spAutoFit/>
              </a:bodyPr>
              <a:lstStyle/>
              <a:p>
                <a:pPr algn="just"/>
                <a:r>
                  <a:rPr lang="en-GB" sz="1600" dirty="0">
                    <a:latin typeface="Times New Roman" panose="02020603050405020304" pitchFamily="18" charset="0"/>
                    <a:cs typeface="Times New Roman" panose="02020603050405020304" pitchFamily="18" charset="0"/>
                  </a:rPr>
                  <a:t>fig: Jet-</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𝑅</m:t>
                        </m:r>
                      </m:e>
                      <m:sub>
                        <m:r>
                          <a:rPr lang="en-GB" sz="1600" b="0" i="1" smtClean="0">
                            <a:latin typeface="Cambria Math" panose="02040503050406030204" pitchFamily="18" charset="0"/>
                            <a:cs typeface="Times New Roman" panose="02020603050405020304" pitchFamily="18" charset="0"/>
                          </a:rPr>
                          <m:t>𝐴𝐴</m:t>
                        </m:r>
                      </m:sub>
                    </m:sSub>
                  </m:oMath>
                </a14:m>
                <a:r>
                  <a:rPr lang="en-GB" sz="1600" dirty="0">
                    <a:latin typeface="Times New Roman" panose="02020603050405020304" pitchFamily="18" charset="0"/>
                    <a:cs typeface="Times New Roman" panose="02020603050405020304" pitchFamily="18" charset="0"/>
                  </a:rPr>
                  <a:t> as a function of jet-</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𝑝</m:t>
                        </m:r>
                      </m:e>
                      <m:sub>
                        <m:r>
                          <a:rPr lang="en-GB" sz="1600" b="0" i="1" smtClean="0">
                            <a:latin typeface="Cambria Math" panose="02040503050406030204" pitchFamily="18" charset="0"/>
                            <a:cs typeface="Times New Roman" panose="02020603050405020304" pitchFamily="18" charset="0"/>
                          </a:rPr>
                          <m:t>𝑇</m:t>
                        </m:r>
                      </m:sub>
                    </m:sSub>
                  </m:oMath>
                </a14:m>
                <a:r>
                  <a:rPr lang="en-GB" sz="1600" dirty="0">
                    <a:latin typeface="Times New Roman" panose="02020603050405020304" pitchFamily="18" charset="0"/>
                    <a:cs typeface="Times New Roman" panose="02020603050405020304" pitchFamily="18" charset="0"/>
                  </a:rPr>
                  <a:t> for the central (0-20%) Pb+Pb collisions at </a:t>
                </a:r>
                <a14:m>
                  <m:oMath xmlns:m="http://schemas.openxmlformats.org/officeDocument/2006/math">
                    <m:rad>
                      <m:radPr>
                        <m:degHide m:val="on"/>
                        <m:ctrlPr>
                          <a:rPr lang="en-GB" sz="1600" i="1">
                            <a:latin typeface="Cambria Math" panose="02040503050406030204" pitchFamily="18" charset="0"/>
                            <a:cs typeface="Times New Roman" panose="02020603050405020304" pitchFamily="18" charset="0"/>
                          </a:rPr>
                        </m:ctrlPr>
                      </m:radPr>
                      <m:deg/>
                      <m:e>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𝑆</m:t>
                            </m:r>
                          </m:e>
                          <m:sub>
                            <m:r>
                              <a:rPr lang="en-GB" sz="1600" i="1">
                                <a:latin typeface="Cambria Math" panose="02040503050406030204" pitchFamily="18" charset="0"/>
                                <a:cs typeface="Times New Roman" panose="02020603050405020304" pitchFamily="18" charset="0"/>
                              </a:rPr>
                              <m:t>𝑁𝑁</m:t>
                            </m:r>
                          </m:sub>
                        </m:sSub>
                      </m:e>
                    </m:rad>
                    <m:r>
                      <a:rPr lang="en-GB" sz="1600" i="1">
                        <a:latin typeface="Cambria Math" panose="02040503050406030204" pitchFamily="18" charset="0"/>
                        <a:cs typeface="Times New Roman" panose="02020603050405020304" pitchFamily="18" charset="0"/>
                      </a:rPr>
                      <m:t> </m:t>
                    </m:r>
                  </m:oMath>
                </a14:m>
                <a:r>
                  <a:rPr lang="en-GB" sz="1600" dirty="0">
                    <a:latin typeface="Times New Roman" panose="02020603050405020304" pitchFamily="18" charset="0"/>
                    <a:cs typeface="Times New Roman" panose="02020603050405020304" pitchFamily="18" charset="0"/>
                  </a:rPr>
                  <a:t>= 5.02 TeV for the b-, c- and inclusive jets.</a:t>
                </a:r>
                <a:endParaRPr lang="en-IN" sz="1400" dirty="0">
                  <a:latin typeface="Times New Roman" panose="02020603050405020304" pitchFamily="18"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2E2835C7-71DA-252E-3E18-5225E44244FD}"/>
                  </a:ext>
                </a:extLst>
              </p:cNvPr>
              <p:cNvSpPr txBox="1">
                <a:spLocks noRot="1" noChangeAspect="1" noMove="1" noResize="1" noEditPoints="1" noAdjustHandles="1" noChangeArrowheads="1" noChangeShapeType="1" noTextEdit="1"/>
              </p:cNvSpPr>
              <p:nvPr/>
            </p:nvSpPr>
            <p:spPr>
              <a:xfrm>
                <a:off x="838200" y="4886958"/>
                <a:ext cx="10678776" cy="390492"/>
              </a:xfrm>
              <a:prstGeom prst="rect">
                <a:avLst/>
              </a:prstGeom>
              <a:blipFill>
                <a:blip r:embed="rId3"/>
                <a:stretch>
                  <a:fillRect l="-343" b="-15625"/>
                </a:stretch>
              </a:blipFill>
            </p:spPr>
            <p:txBody>
              <a:bodyPr/>
              <a:lstStyle/>
              <a:p>
                <a:r>
                  <a:rPr lang="en-IN">
                    <a:noFill/>
                  </a:rPr>
                  <a:t> </a:t>
                </a:r>
              </a:p>
            </p:txBody>
          </p:sp>
        </mc:Fallback>
      </mc:AlternateContent>
      <p:pic>
        <p:nvPicPr>
          <p:cNvPr id="8" name="Picture 7">
            <a:extLst>
              <a:ext uri="{FF2B5EF4-FFF2-40B4-BE49-F238E27FC236}">
                <a16:creationId xmlns:a16="http://schemas.microsoft.com/office/drawing/2014/main" id="{042DA499-A9B1-340E-73F4-BE579F61B46D}"/>
              </a:ext>
            </a:extLst>
          </p:cNvPr>
          <p:cNvPicPr>
            <a:picLocks noChangeAspect="1"/>
          </p:cNvPicPr>
          <p:nvPr/>
        </p:nvPicPr>
        <p:blipFill>
          <a:blip r:embed="rId4"/>
          <a:stretch>
            <a:fillRect/>
          </a:stretch>
        </p:blipFill>
        <p:spPr>
          <a:xfrm>
            <a:off x="3989114" y="1376318"/>
            <a:ext cx="4213772" cy="3510640"/>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84F31B2-78D5-A906-843F-69F04ECBD199}"/>
                  </a:ext>
                </a:extLst>
              </p:cNvPr>
              <p:cNvSpPr txBox="1"/>
              <p:nvPr/>
            </p:nvSpPr>
            <p:spPr>
              <a:xfrm>
                <a:off x="1272851" y="5481682"/>
                <a:ext cx="10080949" cy="615553"/>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𝑅</m:t>
                        </m:r>
                      </m:e>
                      <m:sub>
                        <m:r>
                          <a:rPr lang="en-GB" sz="1600" b="0" i="1" smtClean="0">
                            <a:latin typeface="Cambria Math" panose="02040503050406030204" pitchFamily="18" charset="0"/>
                            <a:cs typeface="Times New Roman" panose="02020603050405020304" pitchFamily="18" charset="0"/>
                          </a:rPr>
                          <m:t>𝐴𝐴</m:t>
                        </m:r>
                      </m:sub>
                    </m:sSub>
                  </m:oMath>
                </a14:m>
                <a:r>
                  <a:rPr lang="en-GB" sz="1600" dirty="0">
                    <a:latin typeface="Times New Roman" panose="02020603050405020304" pitchFamily="18" charset="0"/>
                    <a:cs typeface="Times New Roman" panose="02020603050405020304" pitchFamily="18" charset="0"/>
                  </a:rPr>
                  <a:t>​ follows the expected energy loss hierarchy: </a:t>
                </a:r>
                <a14:m>
                  <m:oMath xmlns:m="http://schemas.openxmlformats.org/officeDocument/2006/math">
                    <m:sSub>
                      <m:sSubPr>
                        <m:ctrlPr>
                          <a:rPr lang="en-GB" sz="1600" b="1" i="1">
                            <a:latin typeface="Cambria Math" panose="02040503050406030204" pitchFamily="18" charset="0"/>
                            <a:cs typeface="Times New Roman" panose="02020603050405020304" pitchFamily="18" charset="0"/>
                          </a:rPr>
                        </m:ctrlPr>
                      </m:sSubPr>
                      <m:e>
                        <m:r>
                          <a:rPr lang="en-GB" sz="1600" b="1" i="1">
                            <a:latin typeface="Cambria Math" panose="02040503050406030204" pitchFamily="18" charset="0"/>
                            <a:cs typeface="Times New Roman" panose="02020603050405020304" pitchFamily="18" charset="0"/>
                          </a:rPr>
                          <m:t>𝑹</m:t>
                        </m:r>
                      </m:e>
                      <m:sub>
                        <m:r>
                          <a:rPr lang="en-GB" sz="1600" b="1" i="1">
                            <a:latin typeface="Cambria Math" panose="02040503050406030204" pitchFamily="18" charset="0"/>
                            <a:cs typeface="Times New Roman" panose="02020603050405020304" pitchFamily="18" charset="0"/>
                          </a:rPr>
                          <m:t>𝑨𝑨</m:t>
                        </m:r>
                      </m:sub>
                    </m:sSub>
                    <m:r>
                      <a:rPr lang="en-GB" sz="1600" b="1" i="1">
                        <a:latin typeface="Cambria Math" panose="02040503050406030204" pitchFamily="18" charset="0"/>
                        <a:cs typeface="Times New Roman" panose="02020603050405020304" pitchFamily="18" charset="0"/>
                      </a:rPr>
                      <m:t> (</m:t>
                    </m:r>
                    <m:r>
                      <a:rPr lang="en-GB" sz="1600" b="1" i="1">
                        <a:latin typeface="Cambria Math" panose="02040503050406030204" pitchFamily="18" charset="0"/>
                        <a:cs typeface="Times New Roman" panose="02020603050405020304" pitchFamily="18" charset="0"/>
                      </a:rPr>
                      <m:t>𝒊𝒏𝒄𝒍𝒖𝒔𝒊𝒗𝒆</m:t>
                    </m:r>
                    <m:r>
                      <a:rPr lang="en-GB" sz="1600" b="1" i="1">
                        <a:latin typeface="Cambria Math" panose="02040503050406030204" pitchFamily="18" charset="0"/>
                        <a:cs typeface="Times New Roman" panose="02020603050405020304" pitchFamily="18" charset="0"/>
                      </a:rPr>
                      <m:t> </m:t>
                    </m:r>
                    <m:r>
                      <a:rPr lang="en-GB" sz="1600" b="1" i="1">
                        <a:latin typeface="Cambria Math" panose="02040503050406030204" pitchFamily="18" charset="0"/>
                        <a:cs typeface="Times New Roman" panose="02020603050405020304" pitchFamily="18" charset="0"/>
                      </a:rPr>
                      <m:t>𝒋𝒆𝒕𝒔</m:t>
                    </m:r>
                    <m:r>
                      <a:rPr lang="en-GB" sz="1600" b="1" i="1">
                        <a:latin typeface="Cambria Math" panose="02040503050406030204" pitchFamily="18" charset="0"/>
                        <a:cs typeface="Times New Roman" panose="02020603050405020304" pitchFamily="18" charset="0"/>
                      </a:rPr>
                      <m:t>)</m:t>
                    </m:r>
                  </m:oMath>
                </a14:m>
                <a:r>
                  <a:rPr lang="en-IN" b="1" dirty="0">
                    <a:latin typeface="Times New Roman" panose="02020603050405020304" pitchFamily="18" charset="0"/>
                    <a:cs typeface="Times New Roman" panose="02020603050405020304" pitchFamily="18" charset="0"/>
                  </a:rPr>
                  <a:t>  &lt;  </a:t>
                </a:r>
                <a14:m>
                  <m:oMath xmlns:m="http://schemas.openxmlformats.org/officeDocument/2006/math">
                    <m:sSub>
                      <m:sSubPr>
                        <m:ctrlPr>
                          <a:rPr lang="en-GB" sz="1600" b="1" i="1">
                            <a:latin typeface="Cambria Math" panose="02040503050406030204" pitchFamily="18" charset="0"/>
                            <a:cs typeface="Times New Roman" panose="02020603050405020304" pitchFamily="18" charset="0"/>
                          </a:rPr>
                        </m:ctrlPr>
                      </m:sSubPr>
                      <m:e>
                        <m:r>
                          <a:rPr lang="en-GB" sz="1600" b="1" i="1">
                            <a:latin typeface="Cambria Math" panose="02040503050406030204" pitchFamily="18" charset="0"/>
                            <a:cs typeface="Times New Roman" panose="02020603050405020304" pitchFamily="18" charset="0"/>
                          </a:rPr>
                          <m:t>𝑹</m:t>
                        </m:r>
                      </m:e>
                      <m:sub>
                        <m:r>
                          <a:rPr lang="en-GB" sz="1600" b="1" i="1">
                            <a:latin typeface="Cambria Math" panose="02040503050406030204" pitchFamily="18" charset="0"/>
                            <a:cs typeface="Times New Roman" panose="02020603050405020304" pitchFamily="18" charset="0"/>
                          </a:rPr>
                          <m:t>𝑨𝑨</m:t>
                        </m:r>
                      </m:sub>
                    </m:sSub>
                    <m:r>
                      <a:rPr lang="en-GB" sz="1600" b="1" i="1">
                        <a:latin typeface="Cambria Math" panose="02040503050406030204" pitchFamily="18" charset="0"/>
                        <a:cs typeface="Times New Roman" panose="02020603050405020304" pitchFamily="18" charset="0"/>
                      </a:rPr>
                      <m:t> (</m:t>
                    </m:r>
                    <m:r>
                      <a:rPr lang="en-GB" sz="1600" b="1" i="1">
                        <a:latin typeface="Cambria Math" panose="02040503050406030204" pitchFamily="18" charset="0"/>
                        <a:cs typeface="Times New Roman" panose="02020603050405020304" pitchFamily="18" charset="0"/>
                      </a:rPr>
                      <m:t>𝒄</m:t>
                    </m:r>
                    <m:r>
                      <a:rPr lang="en-GB" sz="1600" b="1" i="1">
                        <a:latin typeface="Cambria Math" panose="02040503050406030204" pitchFamily="18" charset="0"/>
                        <a:cs typeface="Times New Roman" panose="02020603050405020304" pitchFamily="18" charset="0"/>
                      </a:rPr>
                      <m:t>−</m:t>
                    </m:r>
                    <m:r>
                      <a:rPr lang="en-GB" sz="1600" b="1" i="1">
                        <a:latin typeface="Cambria Math" panose="02040503050406030204" pitchFamily="18" charset="0"/>
                        <a:cs typeface="Times New Roman" panose="02020603050405020304" pitchFamily="18" charset="0"/>
                      </a:rPr>
                      <m:t>𝒋𝒆𝒕𝒔</m:t>
                    </m:r>
                    <m:r>
                      <a:rPr lang="en-GB" sz="1600" b="1" i="1">
                        <a:latin typeface="Cambria Math" panose="02040503050406030204" pitchFamily="18" charset="0"/>
                        <a:cs typeface="Times New Roman" panose="02020603050405020304" pitchFamily="18" charset="0"/>
                      </a:rPr>
                      <m:t>)</m:t>
                    </m:r>
                  </m:oMath>
                </a14:m>
                <a:r>
                  <a:rPr lang="en-IN" b="1" dirty="0">
                    <a:latin typeface="Times New Roman" panose="02020603050405020304" pitchFamily="18" charset="0"/>
                    <a:cs typeface="Times New Roman" panose="02020603050405020304" pitchFamily="18" charset="0"/>
                  </a:rPr>
                  <a:t>  &lt;  </a:t>
                </a:r>
                <a14:m>
                  <m:oMath xmlns:m="http://schemas.openxmlformats.org/officeDocument/2006/math">
                    <m:sSub>
                      <m:sSubPr>
                        <m:ctrlPr>
                          <a:rPr lang="en-GB" sz="1600" b="1" i="1">
                            <a:latin typeface="Cambria Math" panose="02040503050406030204" pitchFamily="18" charset="0"/>
                            <a:cs typeface="Times New Roman" panose="02020603050405020304" pitchFamily="18" charset="0"/>
                          </a:rPr>
                        </m:ctrlPr>
                      </m:sSubPr>
                      <m:e>
                        <m:r>
                          <a:rPr lang="en-GB" sz="1600" b="1" i="1">
                            <a:latin typeface="Cambria Math" panose="02040503050406030204" pitchFamily="18" charset="0"/>
                            <a:cs typeface="Times New Roman" panose="02020603050405020304" pitchFamily="18" charset="0"/>
                          </a:rPr>
                          <m:t>𝑹</m:t>
                        </m:r>
                      </m:e>
                      <m:sub>
                        <m:r>
                          <a:rPr lang="en-GB" sz="1600" b="1" i="1">
                            <a:latin typeface="Cambria Math" panose="02040503050406030204" pitchFamily="18" charset="0"/>
                            <a:cs typeface="Times New Roman" panose="02020603050405020304" pitchFamily="18" charset="0"/>
                          </a:rPr>
                          <m:t>𝑨𝑨</m:t>
                        </m:r>
                      </m:sub>
                    </m:sSub>
                    <m:r>
                      <a:rPr lang="en-GB" sz="1600" b="1" i="1">
                        <a:latin typeface="Cambria Math" panose="02040503050406030204" pitchFamily="18" charset="0"/>
                        <a:cs typeface="Times New Roman" panose="02020603050405020304" pitchFamily="18" charset="0"/>
                      </a:rPr>
                      <m:t> (</m:t>
                    </m:r>
                    <m:r>
                      <a:rPr lang="en-GB" sz="1600" b="1" i="1">
                        <a:latin typeface="Cambria Math" panose="02040503050406030204" pitchFamily="18" charset="0"/>
                        <a:cs typeface="Times New Roman" panose="02020603050405020304" pitchFamily="18" charset="0"/>
                      </a:rPr>
                      <m:t>𝒃</m:t>
                    </m:r>
                    <m:r>
                      <a:rPr lang="en-GB" sz="1600" b="1" i="1">
                        <a:latin typeface="Cambria Math" panose="02040503050406030204" pitchFamily="18" charset="0"/>
                        <a:cs typeface="Times New Roman" panose="02020603050405020304" pitchFamily="18" charset="0"/>
                      </a:rPr>
                      <m:t>−</m:t>
                    </m:r>
                    <m:r>
                      <a:rPr lang="en-GB" sz="1600" b="1" i="1">
                        <a:latin typeface="Cambria Math" panose="02040503050406030204" pitchFamily="18" charset="0"/>
                        <a:cs typeface="Times New Roman" panose="02020603050405020304" pitchFamily="18" charset="0"/>
                      </a:rPr>
                      <m:t>𝒋𝒆𝒕𝒔</m:t>
                    </m:r>
                    <m:r>
                      <a:rPr lang="en-GB" sz="1600" b="1" i="1">
                        <a:latin typeface="Cambria Math" panose="02040503050406030204" pitchFamily="18" charset="0"/>
                        <a:cs typeface="Times New Roman" panose="02020603050405020304" pitchFamily="18" charset="0"/>
                      </a:rPr>
                      <m:t>)</m:t>
                    </m:r>
                  </m:oMath>
                </a14:m>
                <a:r>
                  <a:rPr lang="en-GB" sz="1600" dirty="0">
                    <a:latin typeface="Times New Roman" panose="02020603050405020304" pitchFamily="18" charset="0"/>
                    <a:cs typeface="Times New Roman" panose="02020603050405020304" pitchFamily="18" charset="0"/>
                  </a:rPr>
                  <a:t>, reflecting the mass-dependent suppression where heavier quarks lose less energy in the QGP.</a:t>
                </a:r>
                <a:endParaRPr lang="en-IN" sz="1600" dirty="0">
                  <a:latin typeface="Times New Roman" panose="02020603050405020304" pitchFamily="18" charset="0"/>
                  <a:cs typeface="Times New Roman" panose="02020603050405020304" pitchFamily="18" charset="0"/>
                </a:endParaRPr>
              </a:p>
            </p:txBody>
          </p:sp>
        </mc:Choice>
        <mc:Fallback xmlns="">
          <p:sp>
            <p:nvSpPr>
              <p:cNvPr id="7" name="TextBox 6">
                <a:extLst>
                  <a:ext uri="{FF2B5EF4-FFF2-40B4-BE49-F238E27FC236}">
                    <a16:creationId xmlns:a16="http://schemas.microsoft.com/office/drawing/2014/main" id="{C84F31B2-78D5-A906-843F-69F04ECBD199}"/>
                  </a:ext>
                </a:extLst>
              </p:cNvPr>
              <p:cNvSpPr txBox="1">
                <a:spLocks noRot="1" noChangeAspect="1" noMove="1" noResize="1" noEditPoints="1" noAdjustHandles="1" noChangeArrowheads="1" noChangeShapeType="1" noTextEdit="1"/>
              </p:cNvSpPr>
              <p:nvPr/>
            </p:nvSpPr>
            <p:spPr>
              <a:xfrm>
                <a:off x="1272851" y="5481682"/>
                <a:ext cx="10080949" cy="615553"/>
              </a:xfrm>
              <a:prstGeom prst="rect">
                <a:avLst/>
              </a:prstGeom>
              <a:blipFill>
                <a:blip r:embed="rId5"/>
                <a:stretch>
                  <a:fillRect l="-242" t="-4950" r="-302" b="-11881"/>
                </a:stretch>
              </a:blipFill>
            </p:spPr>
            <p:txBody>
              <a:bodyPr/>
              <a:lstStyle/>
              <a:p>
                <a:r>
                  <a:rPr lang="en-IN">
                    <a:noFill/>
                  </a:rPr>
                  <a:t> </a:t>
                </a:r>
              </a:p>
            </p:txBody>
          </p:sp>
        </mc:Fallback>
      </mc:AlternateContent>
    </p:spTree>
    <p:extLst>
      <p:ext uri="{BB962C8B-B14F-4D97-AF65-F5344CB8AC3E}">
        <p14:creationId xmlns:p14="http://schemas.microsoft.com/office/powerpoint/2010/main" val="1455722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94712AB8-E3C4-5F97-3601-E631152C4E3D}"/>
                  </a:ext>
                </a:extLst>
              </p:cNvPr>
              <p:cNvSpPr>
                <a:spLocks noGrp="1"/>
              </p:cNvSpPr>
              <p:nvPr>
                <p:ph type="title"/>
              </p:nvPr>
            </p:nvSpPr>
            <p:spPr>
              <a:xfrm>
                <a:off x="1614185" y="579729"/>
                <a:ext cx="9453465" cy="819863"/>
              </a:xfrm>
            </p:spPr>
            <p:txBody>
              <a:bodyPr>
                <a:normAutofit fontScale="90000"/>
              </a:bodyPr>
              <a:lstStyle/>
              <a:p>
                <a:r>
                  <a:rPr lang="en-GB" sz="3600" b="1" dirty="0">
                    <a:solidFill>
                      <a:srgbClr val="C00000"/>
                    </a:solidFill>
                    <a:latin typeface="Times New Roman" panose="02020603050405020304" pitchFamily="18" charset="0"/>
                    <a:cs typeface="Times New Roman" panose="02020603050405020304" pitchFamily="18" charset="0"/>
                  </a:rPr>
                  <a:t>Comparison of </a:t>
                </a:r>
                <a14:m>
                  <m:oMath xmlns:m="http://schemas.openxmlformats.org/officeDocument/2006/math">
                    <m:sSub>
                      <m:sSubPr>
                        <m:ctrlPr>
                          <a:rPr lang="en-GB" sz="3600" b="1" i="1">
                            <a:solidFill>
                              <a:srgbClr val="C00000"/>
                            </a:solidFill>
                            <a:latin typeface="Cambria Math" panose="02040503050406030204" pitchFamily="18" charset="0"/>
                          </a:rPr>
                        </m:ctrlPr>
                      </m:sSubPr>
                      <m:e>
                        <m:r>
                          <a:rPr lang="en-GB" sz="3600" b="1" i="1">
                            <a:solidFill>
                              <a:srgbClr val="C00000"/>
                            </a:solidFill>
                            <a:latin typeface="Cambria Math" panose="02040503050406030204" pitchFamily="18" charset="0"/>
                          </a:rPr>
                          <m:t>𝑹</m:t>
                        </m:r>
                      </m:e>
                      <m:sub>
                        <m:r>
                          <a:rPr lang="en-GB" sz="3600" b="1" i="1">
                            <a:solidFill>
                              <a:srgbClr val="C00000"/>
                            </a:solidFill>
                            <a:latin typeface="Cambria Math" panose="02040503050406030204" pitchFamily="18" charset="0"/>
                          </a:rPr>
                          <m:t>𝑨𝑨</m:t>
                        </m:r>
                      </m:sub>
                    </m:sSub>
                  </m:oMath>
                </a14:m>
                <a:r>
                  <a:rPr lang="en-IN" sz="3600" b="1" dirty="0">
                    <a:solidFill>
                      <a:srgbClr val="C00000"/>
                    </a:solidFill>
                    <a:latin typeface="Times New Roman" panose="02020603050405020304" pitchFamily="18" charset="0"/>
                    <a:cs typeface="Times New Roman" panose="02020603050405020304" pitchFamily="18" charset="0"/>
                  </a:rPr>
                  <a:t> of Heavy Jets with Inclusive Jets</a:t>
                </a:r>
              </a:p>
            </p:txBody>
          </p:sp>
        </mc:Choice>
        <mc:Fallback>
          <p:sp>
            <p:nvSpPr>
              <p:cNvPr id="2" name="Title 1">
                <a:extLst>
                  <a:ext uri="{FF2B5EF4-FFF2-40B4-BE49-F238E27FC236}">
                    <a16:creationId xmlns:a16="http://schemas.microsoft.com/office/drawing/2014/main" id="{94712AB8-E3C4-5F97-3601-E631152C4E3D}"/>
                  </a:ext>
                </a:extLst>
              </p:cNvPr>
              <p:cNvSpPr>
                <a:spLocks noGrp="1" noRot="1" noChangeAspect="1" noMove="1" noResize="1" noEditPoints="1" noAdjustHandles="1" noChangeArrowheads="1" noChangeShapeType="1" noTextEdit="1"/>
              </p:cNvSpPr>
              <p:nvPr>
                <p:ph type="title"/>
              </p:nvPr>
            </p:nvSpPr>
            <p:spPr>
              <a:xfrm>
                <a:off x="1614185" y="579729"/>
                <a:ext cx="9453465" cy="819863"/>
              </a:xfrm>
              <a:blipFill>
                <a:blip r:embed="rId2"/>
                <a:stretch>
                  <a:fillRect l="-1676" b="-5926"/>
                </a:stretch>
              </a:blipFill>
            </p:spPr>
            <p:txBody>
              <a:bodyPr/>
              <a:lstStyle/>
              <a:p>
                <a:r>
                  <a:rPr lang="en-IN">
                    <a:noFill/>
                  </a:rPr>
                  <a:t> </a:t>
                </a:r>
              </a:p>
            </p:txBody>
          </p:sp>
        </mc:Fallback>
      </mc:AlternateContent>
      <p:sp>
        <p:nvSpPr>
          <p:cNvPr id="3" name="Date Placeholder 2">
            <a:extLst>
              <a:ext uri="{FF2B5EF4-FFF2-40B4-BE49-F238E27FC236}">
                <a16:creationId xmlns:a16="http://schemas.microsoft.com/office/drawing/2014/main" id="{F56858E8-A422-2EAA-E2E1-23B358970591}"/>
              </a:ext>
            </a:extLst>
          </p:cNvPr>
          <p:cNvSpPr>
            <a:spLocks noGrp="1"/>
          </p:cNvSpPr>
          <p:nvPr>
            <p:ph type="dt" sz="half" idx="10"/>
          </p:nvPr>
        </p:nvSpPr>
        <p:spPr/>
        <p:txBody>
          <a:bodyPr/>
          <a:lstStyle/>
          <a:p>
            <a:fld id="{9191B2EA-58F7-4CD0-B5A3-C8E564DECB90}" type="datetime1">
              <a:rPr lang="en-IN" smtClean="0"/>
              <a:t>04-09-2025</a:t>
            </a:fld>
            <a:endParaRPr lang="en-IN"/>
          </a:p>
        </p:txBody>
      </p:sp>
      <p:sp>
        <p:nvSpPr>
          <p:cNvPr id="4" name="Footer Placeholder 3">
            <a:extLst>
              <a:ext uri="{FF2B5EF4-FFF2-40B4-BE49-F238E27FC236}">
                <a16:creationId xmlns:a16="http://schemas.microsoft.com/office/drawing/2014/main" id="{D5DF3565-C0F8-62A8-6BF7-920BF3B01566}"/>
              </a:ext>
            </a:extLst>
          </p:cNvPr>
          <p:cNvSpPr>
            <a:spLocks noGrp="1"/>
          </p:cNvSpPr>
          <p:nvPr>
            <p:ph type="ftr" sz="quarter" idx="11"/>
          </p:nvPr>
        </p:nvSpPr>
        <p:spPr/>
        <p:txBody>
          <a:bodyPr/>
          <a:lstStyle/>
          <a:p>
            <a:r>
              <a:rPr lang="en-IN"/>
              <a:t>Manaswini Priyadarshini (IIT Mandi)  </a:t>
            </a:r>
          </a:p>
        </p:txBody>
      </p:sp>
      <p:sp>
        <p:nvSpPr>
          <p:cNvPr id="5" name="Slide Number Placeholder 4">
            <a:extLst>
              <a:ext uri="{FF2B5EF4-FFF2-40B4-BE49-F238E27FC236}">
                <a16:creationId xmlns:a16="http://schemas.microsoft.com/office/drawing/2014/main" id="{E65A975E-5FEB-24A2-CD95-F0826A9E8907}"/>
              </a:ext>
            </a:extLst>
          </p:cNvPr>
          <p:cNvSpPr>
            <a:spLocks noGrp="1"/>
          </p:cNvSpPr>
          <p:nvPr>
            <p:ph type="sldNum" sz="quarter" idx="12"/>
          </p:nvPr>
        </p:nvSpPr>
        <p:spPr/>
        <p:txBody>
          <a:bodyPr/>
          <a:lstStyle/>
          <a:p>
            <a:fld id="{C9708B72-9547-48D9-B69B-5A25B2A572F2}" type="slidenum">
              <a:rPr lang="en-IN" smtClean="0"/>
              <a:t>16</a:t>
            </a:fld>
            <a:endParaRPr lang="en-IN"/>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AB3DD1B4-E284-6787-E3CA-48433587EADB}"/>
                  </a:ext>
                </a:extLst>
              </p:cNvPr>
              <p:cNvSpPr txBox="1"/>
              <p:nvPr/>
            </p:nvSpPr>
            <p:spPr>
              <a:xfrm>
                <a:off x="3431897" y="4865344"/>
                <a:ext cx="6079296" cy="338554"/>
              </a:xfrm>
              <a:prstGeom prst="rect">
                <a:avLst/>
              </a:prstGeom>
              <a:noFill/>
            </p:spPr>
            <p:txBody>
              <a:bodyPr wrap="square" rtlCol="0">
                <a:spAutoFit/>
              </a:bodyPr>
              <a:lstStyle/>
              <a:p>
                <a:pPr algn="just"/>
                <a:r>
                  <a:rPr lang="en-GB" sz="1600" dirty="0">
                    <a:latin typeface="Times New Roman" panose="02020603050405020304" pitchFamily="18" charset="0"/>
                    <a:cs typeface="Times New Roman" panose="02020603050405020304" pitchFamily="18" charset="0"/>
                  </a:rPr>
                  <a:t>fig: Jet-</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𝑅</m:t>
                        </m:r>
                      </m:e>
                      <m:sub>
                        <m:r>
                          <a:rPr lang="en-GB" sz="1600" b="0" i="1" smtClean="0">
                            <a:latin typeface="Cambria Math" panose="02040503050406030204" pitchFamily="18" charset="0"/>
                            <a:cs typeface="Times New Roman" panose="02020603050405020304" pitchFamily="18" charset="0"/>
                          </a:rPr>
                          <m:t>𝐴𝐴</m:t>
                        </m:r>
                      </m:sub>
                    </m:sSub>
                  </m:oMath>
                </a14:m>
                <a:r>
                  <a:rPr lang="en-GB" sz="1600" dirty="0">
                    <a:latin typeface="Times New Roman" panose="02020603050405020304" pitchFamily="18" charset="0"/>
                    <a:cs typeface="Times New Roman" panose="02020603050405020304" pitchFamily="18" charset="0"/>
                  </a:rPr>
                  <a:t> double ratio of b- and c- jets with respect to inclusive jets</a:t>
                </a:r>
                <a:r>
                  <a:rPr lang="en-GB" sz="1400" dirty="0">
                    <a:latin typeface="Times New Roman" panose="02020603050405020304" pitchFamily="18" charset="0"/>
                    <a:cs typeface="Times New Roman" panose="02020603050405020304" pitchFamily="18" charset="0"/>
                  </a:rPr>
                  <a:t>.</a:t>
                </a:r>
                <a:endParaRPr lang="en-IN" sz="1200" dirty="0">
                  <a:latin typeface="Times New Roman" panose="02020603050405020304" pitchFamily="18"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AB3DD1B4-E284-6787-E3CA-48433587EADB}"/>
                  </a:ext>
                </a:extLst>
              </p:cNvPr>
              <p:cNvSpPr txBox="1">
                <a:spLocks noRot="1" noChangeAspect="1" noMove="1" noResize="1" noEditPoints="1" noAdjustHandles="1" noChangeArrowheads="1" noChangeShapeType="1" noTextEdit="1"/>
              </p:cNvSpPr>
              <p:nvPr/>
            </p:nvSpPr>
            <p:spPr>
              <a:xfrm>
                <a:off x="3431897" y="4865344"/>
                <a:ext cx="6079296" cy="338554"/>
              </a:xfrm>
              <a:prstGeom prst="rect">
                <a:avLst/>
              </a:prstGeom>
              <a:blipFill>
                <a:blip r:embed="rId3"/>
                <a:stretch>
                  <a:fillRect l="-602" t="-5357" b="-21429"/>
                </a:stretch>
              </a:blipFill>
            </p:spPr>
            <p:txBody>
              <a:bodyPr/>
              <a:lstStyle/>
              <a:p>
                <a:r>
                  <a:rPr lang="en-IN">
                    <a:noFill/>
                  </a:rPr>
                  <a:t> </a:t>
                </a:r>
              </a:p>
            </p:txBody>
          </p:sp>
        </mc:Fallback>
      </mc:AlternateContent>
      <p:pic>
        <p:nvPicPr>
          <p:cNvPr id="9" name="Picture 8">
            <a:extLst>
              <a:ext uri="{FF2B5EF4-FFF2-40B4-BE49-F238E27FC236}">
                <a16:creationId xmlns:a16="http://schemas.microsoft.com/office/drawing/2014/main" id="{9363BE03-908E-977F-F15E-10C46D85D010}"/>
              </a:ext>
            </a:extLst>
          </p:cNvPr>
          <p:cNvPicPr>
            <a:picLocks noChangeAspect="1"/>
          </p:cNvPicPr>
          <p:nvPr/>
        </p:nvPicPr>
        <p:blipFill>
          <a:blip r:embed="rId4"/>
          <a:stretch>
            <a:fillRect/>
          </a:stretch>
        </p:blipFill>
        <p:spPr>
          <a:xfrm>
            <a:off x="6613969" y="1634238"/>
            <a:ext cx="3780548" cy="3165737"/>
          </a:xfrm>
          <a:prstGeom prst="rect">
            <a:avLst/>
          </a:prstGeom>
        </p:spPr>
      </p:pic>
      <p:pic>
        <p:nvPicPr>
          <p:cNvPr id="11" name="Picture 10">
            <a:extLst>
              <a:ext uri="{FF2B5EF4-FFF2-40B4-BE49-F238E27FC236}">
                <a16:creationId xmlns:a16="http://schemas.microsoft.com/office/drawing/2014/main" id="{51C7C947-08C3-3644-A7EC-A6529ED5F2C3}"/>
              </a:ext>
            </a:extLst>
          </p:cNvPr>
          <p:cNvPicPr>
            <a:picLocks noChangeAspect="1"/>
          </p:cNvPicPr>
          <p:nvPr/>
        </p:nvPicPr>
        <p:blipFill>
          <a:blip r:embed="rId5"/>
          <a:stretch>
            <a:fillRect/>
          </a:stretch>
        </p:blipFill>
        <p:spPr>
          <a:xfrm>
            <a:off x="1797483" y="1564648"/>
            <a:ext cx="3896714" cy="3165737"/>
          </a:xfrm>
          <a:prstGeom prst="rect">
            <a:avLst/>
          </a:prstGeom>
        </p:spPr>
      </p:pic>
      <p:sp>
        <p:nvSpPr>
          <p:cNvPr id="12" name="TextBox 11">
            <a:extLst>
              <a:ext uri="{FF2B5EF4-FFF2-40B4-BE49-F238E27FC236}">
                <a16:creationId xmlns:a16="http://schemas.microsoft.com/office/drawing/2014/main" id="{58B1AEAF-9265-C5EA-EF69-B13427024198}"/>
              </a:ext>
            </a:extLst>
          </p:cNvPr>
          <p:cNvSpPr txBox="1"/>
          <p:nvPr/>
        </p:nvSpPr>
        <p:spPr>
          <a:xfrm>
            <a:off x="1055525" y="5364625"/>
            <a:ext cx="10080949" cy="830997"/>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double ratios obtained using </a:t>
            </a:r>
            <a:r>
              <a:rPr lang="en-GB" sz="1600" b="1" dirty="0">
                <a:latin typeface="Times New Roman" panose="02020603050405020304" pitchFamily="18" charset="0"/>
                <a:cs typeface="Times New Roman" panose="02020603050405020304" pitchFamily="18" charset="0"/>
              </a:rPr>
              <a:t>MATTER + LBT </a:t>
            </a:r>
            <a:r>
              <a:rPr lang="en-GB" sz="1600" dirty="0">
                <a:latin typeface="Times New Roman" panose="02020603050405020304" pitchFamily="18" charset="0"/>
                <a:cs typeface="Times New Roman" panose="02020603050405020304" pitchFamily="18" charset="0"/>
              </a:rPr>
              <a:t>within JETSCAPE​ are consistently above unity, showing that heavy-flavor jets (b and c) are less suppressed than inclusive jets, in agreement with the expected mass hierarchy of parton energy loss.</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46640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93A0E4-30B6-F877-FFF3-8DC3900A0F38}"/>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a:extLst>
                  <a:ext uri="{FF2B5EF4-FFF2-40B4-BE49-F238E27FC236}">
                    <a16:creationId xmlns:a16="http://schemas.microsoft.com/office/drawing/2014/main" id="{3C3596F7-0485-4EF7-DEBA-07FDBCB5773F}"/>
                  </a:ext>
                </a:extLst>
              </p:cNvPr>
              <p:cNvSpPr>
                <a:spLocks noGrp="1"/>
              </p:cNvSpPr>
              <p:nvPr>
                <p:ph type="title"/>
              </p:nvPr>
            </p:nvSpPr>
            <p:spPr>
              <a:xfrm>
                <a:off x="1614185" y="579729"/>
                <a:ext cx="9453465" cy="819863"/>
              </a:xfrm>
            </p:spPr>
            <p:txBody>
              <a:bodyPr>
                <a:normAutofit fontScale="90000"/>
              </a:bodyPr>
              <a:lstStyle/>
              <a:p>
                <a:r>
                  <a:rPr lang="en-GB" sz="3600" b="1" dirty="0">
                    <a:solidFill>
                      <a:srgbClr val="C00000"/>
                    </a:solidFill>
                    <a:latin typeface="Times New Roman" panose="02020603050405020304" pitchFamily="18" charset="0"/>
                    <a:cs typeface="Times New Roman" panose="02020603050405020304" pitchFamily="18" charset="0"/>
                  </a:rPr>
                  <a:t>Comparison of </a:t>
                </a:r>
                <a14:m>
                  <m:oMath xmlns:m="http://schemas.openxmlformats.org/officeDocument/2006/math">
                    <m:sSub>
                      <m:sSubPr>
                        <m:ctrlPr>
                          <a:rPr lang="en-GB" sz="3600" b="1" i="1">
                            <a:solidFill>
                              <a:srgbClr val="C00000"/>
                            </a:solidFill>
                            <a:latin typeface="Cambria Math" panose="02040503050406030204" pitchFamily="18" charset="0"/>
                          </a:rPr>
                        </m:ctrlPr>
                      </m:sSubPr>
                      <m:e>
                        <m:r>
                          <a:rPr lang="en-GB" sz="3600" b="1" i="1">
                            <a:solidFill>
                              <a:srgbClr val="C00000"/>
                            </a:solidFill>
                            <a:latin typeface="Cambria Math" panose="02040503050406030204" pitchFamily="18" charset="0"/>
                          </a:rPr>
                          <m:t>𝑹</m:t>
                        </m:r>
                      </m:e>
                      <m:sub>
                        <m:r>
                          <a:rPr lang="en-GB" sz="3600" b="1" i="1">
                            <a:solidFill>
                              <a:srgbClr val="C00000"/>
                            </a:solidFill>
                            <a:latin typeface="Cambria Math" panose="02040503050406030204" pitchFamily="18" charset="0"/>
                          </a:rPr>
                          <m:t>𝑨𝑨</m:t>
                        </m:r>
                      </m:sub>
                    </m:sSub>
                  </m:oMath>
                </a14:m>
                <a:r>
                  <a:rPr lang="en-IN" sz="3600" b="1" dirty="0">
                    <a:solidFill>
                      <a:srgbClr val="C00000"/>
                    </a:solidFill>
                    <a:latin typeface="Times New Roman" panose="02020603050405020304" pitchFamily="18" charset="0"/>
                    <a:cs typeface="Times New Roman" panose="02020603050405020304" pitchFamily="18" charset="0"/>
                  </a:rPr>
                  <a:t> of Heavy Jets with Inclusive Jets</a:t>
                </a:r>
              </a:p>
            </p:txBody>
          </p:sp>
        </mc:Choice>
        <mc:Fallback>
          <p:sp>
            <p:nvSpPr>
              <p:cNvPr id="2" name="Title 1">
                <a:extLst>
                  <a:ext uri="{FF2B5EF4-FFF2-40B4-BE49-F238E27FC236}">
                    <a16:creationId xmlns:a16="http://schemas.microsoft.com/office/drawing/2014/main" id="{3C3596F7-0485-4EF7-DEBA-07FDBCB5773F}"/>
                  </a:ext>
                </a:extLst>
              </p:cNvPr>
              <p:cNvSpPr>
                <a:spLocks noGrp="1" noRot="1" noChangeAspect="1" noMove="1" noResize="1" noEditPoints="1" noAdjustHandles="1" noChangeArrowheads="1" noChangeShapeType="1" noTextEdit="1"/>
              </p:cNvSpPr>
              <p:nvPr>
                <p:ph type="title"/>
              </p:nvPr>
            </p:nvSpPr>
            <p:spPr>
              <a:xfrm>
                <a:off x="1614185" y="579729"/>
                <a:ext cx="9453465" cy="819863"/>
              </a:xfrm>
              <a:blipFill>
                <a:blip r:embed="rId2"/>
                <a:stretch>
                  <a:fillRect l="-1676" b="-5926"/>
                </a:stretch>
              </a:blipFill>
            </p:spPr>
            <p:txBody>
              <a:bodyPr/>
              <a:lstStyle/>
              <a:p>
                <a:r>
                  <a:rPr lang="en-IN">
                    <a:noFill/>
                  </a:rPr>
                  <a:t> </a:t>
                </a:r>
              </a:p>
            </p:txBody>
          </p:sp>
        </mc:Fallback>
      </mc:AlternateContent>
      <p:sp>
        <p:nvSpPr>
          <p:cNvPr id="3" name="Date Placeholder 2">
            <a:extLst>
              <a:ext uri="{FF2B5EF4-FFF2-40B4-BE49-F238E27FC236}">
                <a16:creationId xmlns:a16="http://schemas.microsoft.com/office/drawing/2014/main" id="{6D01519D-4851-ACF3-D56C-216D4EBE9AF8}"/>
              </a:ext>
            </a:extLst>
          </p:cNvPr>
          <p:cNvSpPr>
            <a:spLocks noGrp="1"/>
          </p:cNvSpPr>
          <p:nvPr>
            <p:ph type="dt" sz="half" idx="10"/>
          </p:nvPr>
        </p:nvSpPr>
        <p:spPr/>
        <p:txBody>
          <a:bodyPr/>
          <a:lstStyle/>
          <a:p>
            <a:fld id="{9191B2EA-58F7-4CD0-B5A3-C8E564DECB90}" type="datetime1">
              <a:rPr lang="en-IN" smtClean="0"/>
              <a:t>04-09-2025</a:t>
            </a:fld>
            <a:endParaRPr lang="en-IN"/>
          </a:p>
        </p:txBody>
      </p:sp>
      <p:sp>
        <p:nvSpPr>
          <p:cNvPr id="4" name="Footer Placeholder 3">
            <a:extLst>
              <a:ext uri="{FF2B5EF4-FFF2-40B4-BE49-F238E27FC236}">
                <a16:creationId xmlns:a16="http://schemas.microsoft.com/office/drawing/2014/main" id="{73E9BBB0-DE0D-CBEE-7187-BC5FCEDC2462}"/>
              </a:ext>
            </a:extLst>
          </p:cNvPr>
          <p:cNvSpPr>
            <a:spLocks noGrp="1"/>
          </p:cNvSpPr>
          <p:nvPr>
            <p:ph type="ftr" sz="quarter" idx="11"/>
          </p:nvPr>
        </p:nvSpPr>
        <p:spPr/>
        <p:txBody>
          <a:bodyPr/>
          <a:lstStyle/>
          <a:p>
            <a:r>
              <a:rPr lang="en-IN"/>
              <a:t>Manaswini Priyadarshini (IIT Mandi)  </a:t>
            </a:r>
          </a:p>
        </p:txBody>
      </p:sp>
      <p:sp>
        <p:nvSpPr>
          <p:cNvPr id="5" name="Slide Number Placeholder 4">
            <a:extLst>
              <a:ext uri="{FF2B5EF4-FFF2-40B4-BE49-F238E27FC236}">
                <a16:creationId xmlns:a16="http://schemas.microsoft.com/office/drawing/2014/main" id="{FA2FCF10-6E59-346C-8143-1ACD79E14D95}"/>
              </a:ext>
            </a:extLst>
          </p:cNvPr>
          <p:cNvSpPr>
            <a:spLocks noGrp="1"/>
          </p:cNvSpPr>
          <p:nvPr>
            <p:ph type="sldNum" sz="quarter" idx="12"/>
          </p:nvPr>
        </p:nvSpPr>
        <p:spPr/>
        <p:txBody>
          <a:bodyPr/>
          <a:lstStyle/>
          <a:p>
            <a:fld id="{C9708B72-9547-48D9-B69B-5A25B2A572F2}" type="slidenum">
              <a:rPr lang="en-IN" smtClean="0"/>
              <a:t>17</a:t>
            </a:fld>
            <a:endParaRPr lang="en-IN"/>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2897DE8-227D-0D97-0D73-B451946E2AEE}"/>
                  </a:ext>
                </a:extLst>
              </p:cNvPr>
              <p:cNvSpPr txBox="1"/>
              <p:nvPr/>
            </p:nvSpPr>
            <p:spPr>
              <a:xfrm>
                <a:off x="3301269" y="4792956"/>
                <a:ext cx="6079296" cy="338554"/>
              </a:xfrm>
              <a:prstGeom prst="rect">
                <a:avLst/>
              </a:prstGeom>
              <a:noFill/>
            </p:spPr>
            <p:txBody>
              <a:bodyPr wrap="square" rtlCol="0">
                <a:spAutoFit/>
              </a:bodyPr>
              <a:lstStyle/>
              <a:p>
                <a:pPr algn="just"/>
                <a:r>
                  <a:rPr lang="en-GB" sz="1600" dirty="0">
                    <a:latin typeface="Times New Roman" panose="02020603050405020304" pitchFamily="18" charset="0"/>
                    <a:cs typeface="Times New Roman" panose="02020603050405020304" pitchFamily="18" charset="0"/>
                  </a:rPr>
                  <a:t>fig: Jet-</a:t>
                </a:r>
                <a14:m>
                  <m:oMath xmlns:m="http://schemas.openxmlformats.org/officeDocument/2006/math">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𝑅</m:t>
                        </m:r>
                      </m:e>
                      <m:sub>
                        <m:r>
                          <a:rPr lang="en-GB" sz="1600" b="0" i="1" smtClean="0">
                            <a:latin typeface="Cambria Math" panose="02040503050406030204" pitchFamily="18" charset="0"/>
                            <a:cs typeface="Times New Roman" panose="02020603050405020304" pitchFamily="18" charset="0"/>
                          </a:rPr>
                          <m:t>𝐴𝐴</m:t>
                        </m:r>
                      </m:sub>
                    </m:sSub>
                  </m:oMath>
                </a14:m>
                <a:r>
                  <a:rPr lang="en-GB" sz="1600" dirty="0">
                    <a:latin typeface="Times New Roman" panose="02020603050405020304" pitchFamily="18" charset="0"/>
                    <a:cs typeface="Times New Roman" panose="02020603050405020304" pitchFamily="18" charset="0"/>
                  </a:rPr>
                  <a:t> double ratio of b- and c- jets with respect to inclusive jets</a:t>
                </a:r>
                <a:r>
                  <a:rPr lang="en-GB" sz="1400" dirty="0">
                    <a:latin typeface="Times New Roman" panose="02020603050405020304" pitchFamily="18" charset="0"/>
                    <a:cs typeface="Times New Roman" panose="02020603050405020304" pitchFamily="18" charset="0"/>
                  </a:rPr>
                  <a:t>.</a:t>
                </a:r>
                <a:endParaRPr lang="en-IN" sz="1200" dirty="0">
                  <a:latin typeface="Times New Roman" panose="02020603050405020304" pitchFamily="18"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02897DE8-227D-0D97-0D73-B451946E2AEE}"/>
                  </a:ext>
                </a:extLst>
              </p:cNvPr>
              <p:cNvSpPr txBox="1">
                <a:spLocks noRot="1" noChangeAspect="1" noMove="1" noResize="1" noEditPoints="1" noAdjustHandles="1" noChangeArrowheads="1" noChangeShapeType="1" noTextEdit="1"/>
              </p:cNvSpPr>
              <p:nvPr/>
            </p:nvSpPr>
            <p:spPr>
              <a:xfrm>
                <a:off x="3301269" y="4792956"/>
                <a:ext cx="6079296" cy="338554"/>
              </a:xfrm>
              <a:prstGeom prst="rect">
                <a:avLst/>
              </a:prstGeom>
              <a:blipFill>
                <a:blip r:embed="rId3"/>
                <a:stretch>
                  <a:fillRect l="-602" t="-5357" b="-21429"/>
                </a:stretch>
              </a:blipFill>
            </p:spPr>
            <p:txBody>
              <a:bodyPr/>
              <a:lstStyle/>
              <a:p>
                <a:r>
                  <a:rPr lang="en-IN">
                    <a:noFill/>
                  </a:rPr>
                  <a:t> </a:t>
                </a:r>
              </a:p>
            </p:txBody>
          </p:sp>
        </mc:Fallback>
      </mc:AlternateContent>
      <p:pic>
        <p:nvPicPr>
          <p:cNvPr id="9" name="Picture 8">
            <a:extLst>
              <a:ext uri="{FF2B5EF4-FFF2-40B4-BE49-F238E27FC236}">
                <a16:creationId xmlns:a16="http://schemas.microsoft.com/office/drawing/2014/main" id="{5C6745E2-32E3-0F6C-ACF3-C36937943627}"/>
              </a:ext>
            </a:extLst>
          </p:cNvPr>
          <p:cNvPicPr>
            <a:picLocks noChangeAspect="1"/>
          </p:cNvPicPr>
          <p:nvPr/>
        </p:nvPicPr>
        <p:blipFill>
          <a:blip r:embed="rId4"/>
          <a:stretch>
            <a:fillRect/>
          </a:stretch>
        </p:blipFill>
        <p:spPr>
          <a:xfrm>
            <a:off x="6647453" y="1626995"/>
            <a:ext cx="3709527" cy="3012010"/>
          </a:xfrm>
          <a:prstGeom prst="rect">
            <a:avLst/>
          </a:prstGeom>
        </p:spPr>
      </p:pic>
      <p:pic>
        <p:nvPicPr>
          <p:cNvPr id="11" name="Picture 10">
            <a:extLst>
              <a:ext uri="{FF2B5EF4-FFF2-40B4-BE49-F238E27FC236}">
                <a16:creationId xmlns:a16="http://schemas.microsoft.com/office/drawing/2014/main" id="{C3D49D28-5596-6A5A-3227-37982F670449}"/>
              </a:ext>
            </a:extLst>
          </p:cNvPr>
          <p:cNvPicPr>
            <a:picLocks noChangeAspect="1"/>
          </p:cNvPicPr>
          <p:nvPr/>
        </p:nvPicPr>
        <p:blipFill>
          <a:blip r:embed="rId5"/>
          <a:stretch>
            <a:fillRect/>
          </a:stretch>
        </p:blipFill>
        <p:spPr>
          <a:xfrm>
            <a:off x="1835020" y="1571008"/>
            <a:ext cx="3841143" cy="3123985"/>
          </a:xfrm>
          <a:prstGeom prst="rect">
            <a:avLst/>
          </a:prstGeom>
        </p:spPr>
      </p:pic>
      <p:sp>
        <p:nvSpPr>
          <p:cNvPr id="12" name="TextBox 11">
            <a:extLst>
              <a:ext uri="{FF2B5EF4-FFF2-40B4-BE49-F238E27FC236}">
                <a16:creationId xmlns:a16="http://schemas.microsoft.com/office/drawing/2014/main" id="{7756461A-C9AC-3FD5-078D-6B26059C4B88}"/>
              </a:ext>
            </a:extLst>
          </p:cNvPr>
          <p:cNvSpPr txBox="1"/>
          <p:nvPr/>
        </p:nvSpPr>
        <p:spPr>
          <a:xfrm>
            <a:off x="1599228" y="5392108"/>
            <a:ext cx="8993543"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With </a:t>
            </a:r>
            <a:r>
              <a:rPr lang="en-GB" sz="1600" b="1" dirty="0">
                <a:latin typeface="Times New Roman" panose="02020603050405020304" pitchFamily="18" charset="0"/>
                <a:cs typeface="Times New Roman" panose="02020603050405020304" pitchFamily="18" charset="0"/>
              </a:rPr>
              <a:t>MATTER + AdS/CFT</a:t>
            </a:r>
            <a:r>
              <a:rPr lang="en-GB" sz="1600" dirty="0">
                <a:latin typeface="Times New Roman" panose="02020603050405020304" pitchFamily="18" charset="0"/>
                <a:cs typeface="Times New Roman" panose="02020603050405020304" pitchFamily="18" charset="0"/>
              </a:rPr>
              <a:t>, the double ratios show a larger enhancement than </a:t>
            </a:r>
            <a:r>
              <a:rPr lang="en-GB" sz="1600" b="1" dirty="0">
                <a:latin typeface="Times New Roman" panose="02020603050405020304" pitchFamily="18" charset="0"/>
                <a:cs typeface="Times New Roman" panose="02020603050405020304" pitchFamily="18" charset="0"/>
              </a:rPr>
              <a:t>MATTER+LBT</a:t>
            </a:r>
            <a:r>
              <a:rPr lang="en-GB" sz="1600" dirty="0">
                <a:latin typeface="Times New Roman" panose="02020603050405020304" pitchFamily="18" charset="0"/>
                <a:cs typeface="Times New Roman" panose="02020603050405020304" pitchFamily="18" charset="0"/>
              </a:rPr>
              <a:t>, reflecting the stronger coupling and drag-dominated energy loss in </a:t>
            </a:r>
            <a:r>
              <a:rPr lang="en-GB" sz="1600" b="1" dirty="0">
                <a:latin typeface="Times New Roman" panose="02020603050405020304" pitchFamily="18" charset="0"/>
                <a:cs typeface="Times New Roman" panose="02020603050405020304" pitchFamily="18" charset="0"/>
              </a:rPr>
              <a:t>AdS/CFT</a:t>
            </a:r>
            <a:r>
              <a:rPr lang="en-GB" sz="1600" dirty="0">
                <a:latin typeface="Times New Roman" panose="02020603050405020304" pitchFamily="18" charset="0"/>
                <a:cs typeface="Times New Roman" panose="02020603050405020304" pitchFamily="18" charset="0"/>
              </a:rPr>
              <a:t>. </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719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19D08-0EB2-4E1C-C7F9-8AC63B6025EC}"/>
              </a:ext>
            </a:extLst>
          </p:cNvPr>
          <p:cNvSpPr>
            <a:spLocks noGrp="1"/>
          </p:cNvSpPr>
          <p:nvPr>
            <p:ph type="title"/>
          </p:nvPr>
        </p:nvSpPr>
        <p:spPr>
          <a:xfrm>
            <a:off x="4914900" y="564877"/>
            <a:ext cx="2866053" cy="614589"/>
          </a:xfrm>
        </p:spPr>
        <p:txBody>
          <a:bodyPr>
            <a:normAutofit fontScale="90000"/>
          </a:bodyPr>
          <a:lstStyle/>
          <a:p>
            <a:r>
              <a:rPr lang="en-GB" b="1" dirty="0">
                <a:solidFill>
                  <a:srgbClr val="C00000"/>
                </a:solidFill>
                <a:latin typeface="Times New Roman" panose="02020603050405020304" pitchFamily="18" charset="0"/>
                <a:cs typeface="Times New Roman" panose="02020603050405020304" pitchFamily="18" charset="0"/>
              </a:rPr>
              <a:t>Conclusion</a:t>
            </a:r>
            <a:endParaRPr lang="en-IN" b="1" dirty="0">
              <a:solidFill>
                <a:srgbClr val="C0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B7BE3C3-11BB-CF90-48E8-6A52CB865BF7}"/>
                  </a:ext>
                </a:extLst>
              </p:cNvPr>
              <p:cNvSpPr>
                <a:spLocks noGrp="1"/>
              </p:cNvSpPr>
              <p:nvPr>
                <p:ph idx="1"/>
              </p:nvPr>
            </p:nvSpPr>
            <p:spPr>
              <a:xfrm>
                <a:off x="613488" y="1492898"/>
                <a:ext cx="10965024" cy="4294284"/>
              </a:xfrm>
            </p:spPr>
            <p:txBody>
              <a:bodyPr>
                <a:normAutofit fontScale="92500" lnSpcReduction="10000"/>
              </a:bodyPr>
              <a:lstStyle/>
              <a:p>
                <a:pPr marL="324000" algn="just">
                  <a:spcAft>
                    <a:spcPts val="800"/>
                  </a:spcAft>
                </a:pPr>
                <a:r>
                  <a:rPr lang="en-GB" sz="2000" dirty="0">
                    <a:latin typeface="Times New Roman" panose="02020603050405020304" pitchFamily="18" charset="0"/>
                    <a:cs typeface="Times New Roman" panose="02020603050405020304" pitchFamily="18" charset="0"/>
                  </a:rPr>
                  <a:t>JETSCAPE predictions are well consistent with the ATLAS data for both b- and inclusive jets,  validating the framework in describing heavy flavor jet suppression patterns.</a:t>
                </a:r>
              </a:p>
              <a:p>
                <a:pPr marL="324000" algn="just">
                  <a:spcAft>
                    <a:spcPts val="800"/>
                  </a:spcAft>
                </a:pPr>
                <a:r>
                  <a:rPr lang="en-GB" sz="2000" dirty="0">
                    <a:latin typeface="Times New Roman" panose="02020603050405020304" pitchFamily="18" charset="0"/>
                    <a:cs typeface="Times New Roman" panose="02020603050405020304" pitchFamily="18" charset="0"/>
                  </a:rPr>
                  <a:t>The prediction from AdS/CFT gives a stronger mass hierarchy in jet quenching than LBT, highlighting the sensitivity of heavy-flavor suppression patterns to the underlying energy-loss mechanism and providing a way to discriminate between weakly- and strongly-coupled QGP descriptions.</a:t>
                </a:r>
              </a:p>
              <a:p>
                <a:pPr marL="324000" algn="just">
                  <a:spcAft>
                    <a:spcPts val="800"/>
                  </a:spcAft>
                </a:pPr>
                <a:r>
                  <a:rPr lang="en-GB" sz="2000" dirty="0">
                    <a:latin typeface="Times New Roman" panose="02020603050405020304" pitchFamily="18" charset="0"/>
                    <a:cs typeface="Times New Roman" panose="02020603050405020304" pitchFamily="18" charset="0"/>
                  </a:rPr>
                  <a:t>Radius-dependent b-jet spectra studies reveal that smaller-𝑅 jets experience stronger suppression due to enhanced out-of-cone energy loss, offering key insights into medium-induced jet broadening and QGP transport properties.</a:t>
                </a:r>
              </a:p>
              <a:p>
                <a:pPr marL="324000" algn="just">
                  <a:spcAft>
                    <a:spcPts val="800"/>
                  </a:spcAft>
                </a:pPr>
                <a14:m>
                  <m:oMath xmlns:m="http://schemas.openxmlformats.org/officeDocument/2006/math">
                    <m:sSub>
                      <m:sSubPr>
                        <m:ctrlPr>
                          <a:rPr lang="en-GB" sz="2000" b="0" i="1" smtClean="0">
                            <a:latin typeface="Cambria Math" panose="02040503050406030204" pitchFamily="18" charset="0"/>
                            <a:cs typeface="Times New Roman" panose="02020603050405020304" pitchFamily="18" charset="0"/>
                          </a:rPr>
                        </m:ctrlPr>
                      </m:sSubPr>
                      <m:e>
                        <m:r>
                          <a:rPr lang="en-GB" sz="2000" b="0" i="1" smtClean="0">
                            <a:latin typeface="Cambria Math" panose="02040503050406030204" pitchFamily="18" charset="0"/>
                            <a:cs typeface="Times New Roman" panose="02020603050405020304" pitchFamily="18" charset="0"/>
                          </a:rPr>
                          <m:t>𝑅</m:t>
                        </m:r>
                      </m:e>
                      <m:sub>
                        <m:r>
                          <a:rPr lang="en-GB" sz="2000" b="0" i="1" smtClean="0">
                            <a:latin typeface="Cambria Math" panose="02040503050406030204" pitchFamily="18" charset="0"/>
                            <a:cs typeface="Times New Roman" panose="02020603050405020304" pitchFamily="18" charset="0"/>
                          </a:rPr>
                          <m:t>𝐴𝐴</m:t>
                        </m:r>
                      </m:sub>
                    </m:sSub>
                  </m:oMath>
                </a14:m>
                <a:r>
                  <a:rPr lang="en-GB" sz="2000" dirty="0">
                    <a:latin typeface="Times New Roman" panose="02020603050405020304" pitchFamily="18" charset="0"/>
                    <a:cs typeface="Times New Roman" panose="02020603050405020304" pitchFamily="18" charset="0"/>
                  </a:rPr>
                  <a:t> for bottom and charm jets being higher than those for inclusive jets suggest that heavy-flavor jets experience less suppression in the medium, indicating that they are less quenched compared to inclusive jets.</a:t>
                </a:r>
              </a:p>
              <a:p>
                <a:pPr marL="324000" algn="just">
                  <a:spcAft>
                    <a:spcPts val="800"/>
                  </a:spcAft>
                </a:pPr>
                <a:r>
                  <a:rPr lang="en-GB" sz="2000" dirty="0">
                    <a:latin typeface="Times New Roman" panose="02020603050405020304" pitchFamily="18" charset="0"/>
                    <a:cs typeface="Times New Roman" panose="02020603050405020304" pitchFamily="18" charset="0"/>
                  </a:rPr>
                  <a:t>We also studied the double ratios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𝑏</m:t>
                        </m:r>
                        <m:r>
                          <a:rPr lang="en-GB" sz="2000" i="1">
                            <a:solidFill>
                              <a:srgbClr val="000000"/>
                            </a:solidFill>
                            <a:latin typeface="Cambria Math" panose="02040503050406030204" pitchFamily="18" charset="0"/>
                            <a:cs typeface="Times New Roman" panose="02020603050405020304" pitchFamily="18" charset="0"/>
                          </a:rPr>
                          <m:t>−</m:t>
                        </m:r>
                        <m:r>
                          <a:rPr lang="en-GB" sz="2000" i="1">
                            <a:solidFill>
                              <a:srgbClr val="000000"/>
                            </a:solidFill>
                            <a:latin typeface="Cambria Math" panose="02040503050406030204" pitchFamily="18" charset="0"/>
                            <a:cs typeface="Times New Roman" panose="02020603050405020304" pitchFamily="18" charset="0"/>
                          </a:rPr>
                          <m:t>𝑗𝑒𝑡</m:t>
                        </m:r>
                      </m:sup>
                    </m:sSubSup>
                  </m:oMath>
                </a14:m>
                <a:r>
                  <a:rPr lang="en-GB" sz="2000" b="1" dirty="0">
                    <a:solidFill>
                      <a:srgbClr val="000000"/>
                    </a:solidFill>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𝑖𝑛𝑐𝑙𝑢𝑠𝑖𝑣𝑒</m:t>
                        </m:r>
                        <m:r>
                          <a:rPr lang="en-GB" sz="2000" i="1">
                            <a:solidFill>
                              <a:srgbClr val="000000"/>
                            </a:solidFill>
                            <a:latin typeface="Cambria Math" panose="02040503050406030204" pitchFamily="18" charset="0"/>
                            <a:cs typeface="Times New Roman" panose="02020603050405020304" pitchFamily="18" charset="0"/>
                          </a:rPr>
                          <m:t> </m:t>
                        </m:r>
                        <m:r>
                          <a:rPr lang="en-GB" sz="2000" i="1">
                            <a:solidFill>
                              <a:srgbClr val="000000"/>
                            </a:solidFill>
                            <a:latin typeface="Cambria Math" panose="02040503050406030204" pitchFamily="18" charset="0"/>
                            <a:cs typeface="Times New Roman" panose="02020603050405020304" pitchFamily="18" charset="0"/>
                          </a:rPr>
                          <m:t>𝑗𝑒𝑡</m:t>
                        </m:r>
                      </m:sup>
                    </m:sSubSup>
                    <m:r>
                      <a:rPr lang="en-GB" sz="2000" i="1">
                        <a:solidFill>
                          <a:srgbClr val="000000"/>
                        </a:solidFill>
                        <a:latin typeface="Cambria Math" panose="02040503050406030204" pitchFamily="18" charset="0"/>
                        <a:cs typeface="Times New Roman" panose="02020603050405020304" pitchFamily="18" charset="0"/>
                      </a:rPr>
                      <m:t> </m:t>
                    </m:r>
                  </m:oMath>
                </a14:m>
                <a:r>
                  <a:rPr lang="en-GB" sz="2000" dirty="0">
                    <a:solidFill>
                      <a:srgbClr val="000000"/>
                    </a:solidFill>
                    <a:latin typeface="Times New Roman" panose="02020603050405020304" pitchFamily="18" charset="0"/>
                    <a:cs typeface="Times New Roman" panose="02020603050405020304" pitchFamily="18" charset="0"/>
                  </a:rPr>
                  <a:t>and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𝑐</m:t>
                        </m:r>
                        <m:r>
                          <a:rPr lang="en-GB" sz="2000" i="1">
                            <a:solidFill>
                              <a:srgbClr val="000000"/>
                            </a:solidFill>
                            <a:latin typeface="Cambria Math" panose="02040503050406030204" pitchFamily="18" charset="0"/>
                            <a:cs typeface="Times New Roman" panose="02020603050405020304" pitchFamily="18" charset="0"/>
                          </a:rPr>
                          <m:t>−</m:t>
                        </m:r>
                        <m:r>
                          <a:rPr lang="en-GB" sz="2000" i="1">
                            <a:solidFill>
                              <a:srgbClr val="000000"/>
                            </a:solidFill>
                            <a:latin typeface="Cambria Math" panose="02040503050406030204" pitchFamily="18" charset="0"/>
                            <a:cs typeface="Times New Roman" panose="02020603050405020304" pitchFamily="18" charset="0"/>
                          </a:rPr>
                          <m:t>𝑗𝑒𝑡</m:t>
                        </m:r>
                      </m:sup>
                    </m:sSubSup>
                  </m:oMath>
                </a14:m>
                <a:r>
                  <a:rPr lang="en-GB" sz="2000" b="1" dirty="0">
                    <a:solidFill>
                      <a:srgbClr val="000000"/>
                    </a:solidFill>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𝑖𝑛𝑐𝑙𝑢𝑠𝑖𝑣𝑒</m:t>
                        </m:r>
                        <m:r>
                          <a:rPr lang="en-GB" sz="2000" i="1">
                            <a:solidFill>
                              <a:srgbClr val="000000"/>
                            </a:solidFill>
                            <a:latin typeface="Cambria Math" panose="02040503050406030204" pitchFamily="18" charset="0"/>
                            <a:cs typeface="Times New Roman" panose="02020603050405020304" pitchFamily="18" charset="0"/>
                          </a:rPr>
                          <m:t> </m:t>
                        </m:r>
                        <m:r>
                          <a:rPr lang="en-GB" sz="2000" i="1">
                            <a:solidFill>
                              <a:srgbClr val="000000"/>
                            </a:solidFill>
                            <a:latin typeface="Cambria Math" panose="02040503050406030204" pitchFamily="18" charset="0"/>
                            <a:cs typeface="Times New Roman" panose="02020603050405020304" pitchFamily="18" charset="0"/>
                          </a:rPr>
                          <m:t>𝑗𝑒𝑡</m:t>
                        </m:r>
                      </m:sup>
                    </m:sSubSup>
                  </m:oMath>
                </a14:m>
                <a:r>
                  <a:rPr lang="en-GB" sz="2000" dirty="0">
                    <a:latin typeface="Times New Roman" panose="02020603050405020304" pitchFamily="18" charset="0"/>
                    <a:cs typeface="Times New Roman" panose="02020603050405020304" pitchFamily="18" charset="0"/>
                  </a:rPr>
                  <a:t> that significantly reduce systematics, allowing cleaner extraction of quark-mass effects.</a:t>
                </a:r>
              </a:p>
              <a:p>
                <a:pPr algn="just"/>
                <a:endParaRPr lang="en-IN" sz="2000" dirty="0">
                  <a:latin typeface="Times New Roman" panose="02020603050405020304" pitchFamily="18"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CB7BE3C3-11BB-CF90-48E8-6A52CB865BF7}"/>
                  </a:ext>
                </a:extLst>
              </p:cNvPr>
              <p:cNvSpPr>
                <a:spLocks noGrp="1" noRot="1" noChangeAspect="1" noMove="1" noResize="1" noEditPoints="1" noAdjustHandles="1" noChangeArrowheads="1" noChangeShapeType="1" noTextEdit="1"/>
              </p:cNvSpPr>
              <p:nvPr>
                <p:ph idx="1"/>
              </p:nvPr>
            </p:nvSpPr>
            <p:spPr>
              <a:xfrm>
                <a:off x="613488" y="1492898"/>
                <a:ext cx="10965024" cy="4294284"/>
              </a:xfrm>
              <a:blipFill>
                <a:blip r:embed="rId2"/>
                <a:stretch>
                  <a:fillRect t="-1989" r="-501"/>
                </a:stretch>
              </a:blipFill>
            </p:spPr>
            <p:txBody>
              <a:bodyPr/>
              <a:lstStyle/>
              <a:p>
                <a:r>
                  <a:rPr lang="en-IN">
                    <a:noFill/>
                  </a:rPr>
                  <a:t> </a:t>
                </a:r>
              </a:p>
            </p:txBody>
          </p:sp>
        </mc:Fallback>
      </mc:AlternateContent>
      <p:sp>
        <p:nvSpPr>
          <p:cNvPr id="4" name="Date Placeholder 3">
            <a:extLst>
              <a:ext uri="{FF2B5EF4-FFF2-40B4-BE49-F238E27FC236}">
                <a16:creationId xmlns:a16="http://schemas.microsoft.com/office/drawing/2014/main" id="{7D5A532D-A8FF-63F5-9161-3F0926A1669D}"/>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6858165B-0E87-B660-F13B-B9E8DE926DDD}"/>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7BFB463C-0707-2E43-657E-C5791ED03485}"/>
              </a:ext>
            </a:extLst>
          </p:cNvPr>
          <p:cNvSpPr>
            <a:spLocks noGrp="1"/>
          </p:cNvSpPr>
          <p:nvPr>
            <p:ph type="sldNum" sz="quarter" idx="12"/>
          </p:nvPr>
        </p:nvSpPr>
        <p:spPr/>
        <p:txBody>
          <a:bodyPr/>
          <a:lstStyle/>
          <a:p>
            <a:fld id="{C9708B72-9547-48D9-B69B-5A25B2A572F2}" type="slidenum">
              <a:rPr lang="en-IN" smtClean="0"/>
              <a:t>18</a:t>
            </a:fld>
            <a:endParaRPr lang="en-IN"/>
          </a:p>
        </p:txBody>
      </p:sp>
      <p:sp>
        <p:nvSpPr>
          <p:cNvPr id="8" name="TextBox 7">
            <a:extLst>
              <a:ext uri="{FF2B5EF4-FFF2-40B4-BE49-F238E27FC236}">
                <a16:creationId xmlns:a16="http://schemas.microsoft.com/office/drawing/2014/main" id="{60A85F70-B942-49E6-CCE1-2EB4B7A39045}"/>
              </a:ext>
            </a:extLst>
          </p:cNvPr>
          <p:cNvSpPr txBox="1"/>
          <p:nvPr/>
        </p:nvSpPr>
        <p:spPr>
          <a:xfrm>
            <a:off x="2570192" y="5585778"/>
            <a:ext cx="6883661" cy="646331"/>
          </a:xfrm>
          <a:prstGeom prst="rect">
            <a:avLst/>
          </a:prstGeom>
          <a:noFill/>
        </p:spPr>
        <p:txBody>
          <a:bodyPr wrap="square" rtlCol="0">
            <a:spAutoFit/>
          </a:bodyPr>
          <a:lstStyle/>
          <a:p>
            <a:r>
              <a:rPr lang="en-GB" sz="3600" b="1" dirty="0">
                <a:solidFill>
                  <a:srgbClr val="FF0000"/>
                </a:solidFill>
                <a:latin typeface="Times New Roman" panose="02020603050405020304" pitchFamily="18" charset="0"/>
                <a:cs typeface="Times New Roman" panose="02020603050405020304" pitchFamily="18" charset="0"/>
              </a:rPr>
              <a:t>Thank You For Your Attention !!!</a:t>
            </a:r>
            <a:endParaRPr lang="en-IN" sz="3600" b="1"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55245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CC9F56-C229-42AA-36E0-345815331FC1}"/>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36364864-99D8-1A4F-B0D1-5842F5D7A2A5}"/>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8852FB27-7BCD-E6C9-B1A7-51790CA3F930}"/>
              </a:ext>
            </a:extLst>
          </p:cNvPr>
          <p:cNvSpPr>
            <a:spLocks noGrp="1"/>
          </p:cNvSpPr>
          <p:nvPr>
            <p:ph type="sldNum" sz="quarter" idx="12"/>
          </p:nvPr>
        </p:nvSpPr>
        <p:spPr/>
        <p:txBody>
          <a:bodyPr/>
          <a:lstStyle/>
          <a:p>
            <a:fld id="{C9708B72-9547-48D9-B69B-5A25B2A572F2}" type="slidenum">
              <a:rPr lang="en-IN" smtClean="0"/>
              <a:t>19</a:t>
            </a:fld>
            <a:endParaRPr lang="en-IN"/>
          </a:p>
        </p:txBody>
      </p:sp>
      <p:pic>
        <p:nvPicPr>
          <p:cNvPr id="9" name="Picture 8">
            <a:extLst>
              <a:ext uri="{FF2B5EF4-FFF2-40B4-BE49-F238E27FC236}">
                <a16:creationId xmlns:a16="http://schemas.microsoft.com/office/drawing/2014/main" id="{0CBDA9B4-752D-318D-2AFF-9360AA470B0E}"/>
              </a:ext>
            </a:extLst>
          </p:cNvPr>
          <p:cNvPicPr>
            <a:picLocks noChangeAspect="1"/>
          </p:cNvPicPr>
          <p:nvPr/>
        </p:nvPicPr>
        <p:blipFill>
          <a:blip r:embed="rId2"/>
          <a:stretch>
            <a:fillRect/>
          </a:stretch>
        </p:blipFill>
        <p:spPr>
          <a:xfrm>
            <a:off x="669572" y="850048"/>
            <a:ext cx="10852856" cy="4906876"/>
          </a:xfrm>
          <a:prstGeom prst="rect">
            <a:avLst/>
          </a:prstGeom>
        </p:spPr>
      </p:pic>
    </p:spTree>
    <p:extLst>
      <p:ext uri="{BB962C8B-B14F-4D97-AF65-F5344CB8AC3E}">
        <p14:creationId xmlns:p14="http://schemas.microsoft.com/office/powerpoint/2010/main" val="18315722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86D59-A989-FABE-451F-34C1A6203767}"/>
              </a:ext>
            </a:extLst>
          </p:cNvPr>
          <p:cNvSpPr>
            <a:spLocks noGrp="1"/>
          </p:cNvSpPr>
          <p:nvPr>
            <p:ph type="title"/>
          </p:nvPr>
        </p:nvSpPr>
        <p:spPr>
          <a:xfrm>
            <a:off x="5303675" y="554329"/>
            <a:ext cx="2239347" cy="966949"/>
          </a:xfrm>
        </p:spPr>
        <p:txBody>
          <a:bodyPr/>
          <a:lstStyle/>
          <a:p>
            <a:r>
              <a:rPr lang="en-GB" b="1" dirty="0">
                <a:solidFill>
                  <a:srgbClr val="C00000"/>
                </a:solidFill>
                <a:latin typeface="Times New Roman" panose="02020603050405020304" pitchFamily="18" charset="0"/>
                <a:cs typeface="Times New Roman" panose="02020603050405020304" pitchFamily="18" charset="0"/>
              </a:rPr>
              <a:t>Outline</a:t>
            </a:r>
            <a:endParaRPr lang="en-IN"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E971B39E-BBA0-B700-8A29-178612C39E56}"/>
              </a:ext>
            </a:extLst>
          </p:cNvPr>
          <p:cNvSpPr>
            <a:spLocks noGrp="1"/>
          </p:cNvSpPr>
          <p:nvPr>
            <p:ph idx="1"/>
          </p:nvPr>
        </p:nvSpPr>
        <p:spPr>
          <a:xfrm>
            <a:off x="1492898" y="1825625"/>
            <a:ext cx="9860902" cy="3922032"/>
          </a:xfrm>
        </p:spPr>
        <p:txBody>
          <a:bodyPr/>
          <a:lstStyle/>
          <a:p>
            <a:r>
              <a:rPr lang="en-GB" dirty="0">
                <a:latin typeface="Times New Roman" panose="02020603050405020304" pitchFamily="18" charset="0"/>
                <a:cs typeface="Times New Roman" panose="02020603050405020304" pitchFamily="18" charset="0"/>
              </a:rPr>
              <a:t>Motivation of the study</a:t>
            </a:r>
          </a:p>
          <a:p>
            <a:r>
              <a:rPr lang="en-IN" dirty="0">
                <a:latin typeface="Times New Roman" panose="02020603050405020304" pitchFamily="18" charset="0"/>
                <a:cs typeface="Times New Roman" panose="02020603050405020304" pitchFamily="18" charset="0"/>
              </a:rPr>
              <a:t>Nuclear modification Factor</a:t>
            </a:r>
          </a:p>
          <a:p>
            <a:r>
              <a:rPr lang="en-IN" dirty="0">
                <a:latin typeface="Times New Roman" panose="02020603050405020304" pitchFamily="18" charset="0"/>
                <a:cs typeface="Times New Roman" panose="02020603050405020304" pitchFamily="18" charset="0"/>
              </a:rPr>
              <a:t>Mass Hierarchy of Jet Quenching</a:t>
            </a:r>
          </a:p>
          <a:p>
            <a:r>
              <a:rPr lang="en-IN" dirty="0">
                <a:latin typeface="Times New Roman" panose="02020603050405020304" pitchFamily="18" charset="0"/>
                <a:cs typeface="Times New Roman" panose="02020603050405020304" pitchFamily="18" charset="0"/>
              </a:rPr>
              <a:t>JETSCAPE Framework</a:t>
            </a:r>
          </a:p>
          <a:p>
            <a:pPr marL="971550" lvl="1" indent="-514350">
              <a:buFont typeface="+mj-lt"/>
              <a:buAutoNum type="romanLcPeriod"/>
            </a:pPr>
            <a:r>
              <a:rPr lang="en-IN" sz="2000" dirty="0">
                <a:latin typeface="Times New Roman" panose="02020603050405020304" pitchFamily="18" charset="0"/>
                <a:cs typeface="Times New Roman" panose="02020603050405020304" pitchFamily="18" charset="0"/>
              </a:rPr>
              <a:t>MATTER</a:t>
            </a:r>
          </a:p>
          <a:p>
            <a:pPr marL="971550" lvl="1" indent="-514350">
              <a:buFont typeface="+mj-lt"/>
              <a:buAutoNum type="romanLcPeriod"/>
            </a:pPr>
            <a:r>
              <a:rPr lang="en-IN" sz="2000" dirty="0">
                <a:latin typeface="Times New Roman" panose="02020603050405020304" pitchFamily="18" charset="0"/>
                <a:cs typeface="Times New Roman" panose="02020603050405020304" pitchFamily="18" charset="0"/>
              </a:rPr>
              <a:t>LBT and AdS/CFT</a:t>
            </a:r>
          </a:p>
          <a:p>
            <a:r>
              <a:rPr lang="en-IN" dirty="0">
                <a:latin typeface="Times New Roman" panose="02020603050405020304" pitchFamily="18" charset="0"/>
                <a:cs typeface="Times New Roman" panose="02020603050405020304" pitchFamily="18" charset="0"/>
              </a:rPr>
              <a:t>Results and discussions</a:t>
            </a:r>
          </a:p>
          <a:p>
            <a:r>
              <a:rPr lang="en-IN" dirty="0">
                <a:latin typeface="Times New Roman" panose="02020603050405020304" pitchFamily="18" charset="0"/>
                <a:cs typeface="Times New Roman" panose="02020603050405020304" pitchFamily="18" charset="0"/>
              </a:rPr>
              <a:t>Conclusions</a:t>
            </a:r>
          </a:p>
        </p:txBody>
      </p:sp>
      <p:sp>
        <p:nvSpPr>
          <p:cNvPr id="4" name="Date Placeholder 3">
            <a:extLst>
              <a:ext uri="{FF2B5EF4-FFF2-40B4-BE49-F238E27FC236}">
                <a16:creationId xmlns:a16="http://schemas.microsoft.com/office/drawing/2014/main" id="{BF4E5592-E219-CAF0-2A8E-D0D1BFF17F33}"/>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5E169E43-A6FD-8BD0-6DC1-BA08ED2DE829}"/>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58494012-5E5E-F776-3594-4788FE404E2F}"/>
              </a:ext>
            </a:extLst>
          </p:cNvPr>
          <p:cNvSpPr>
            <a:spLocks noGrp="1"/>
          </p:cNvSpPr>
          <p:nvPr>
            <p:ph type="sldNum" sz="quarter" idx="12"/>
          </p:nvPr>
        </p:nvSpPr>
        <p:spPr/>
        <p:txBody>
          <a:bodyPr/>
          <a:lstStyle/>
          <a:p>
            <a:fld id="{C9708B72-9547-48D9-B69B-5A25B2A572F2}" type="slidenum">
              <a:rPr lang="en-IN" smtClean="0"/>
              <a:t>2</a:t>
            </a:fld>
            <a:endParaRPr lang="en-IN"/>
          </a:p>
        </p:txBody>
      </p:sp>
    </p:spTree>
    <p:extLst>
      <p:ext uri="{BB962C8B-B14F-4D97-AF65-F5344CB8AC3E}">
        <p14:creationId xmlns:p14="http://schemas.microsoft.com/office/powerpoint/2010/main" val="4034317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5A7EB-68C7-F0E0-96AE-997405D909CD}"/>
              </a:ext>
            </a:extLst>
          </p:cNvPr>
          <p:cNvSpPr>
            <a:spLocks noGrp="1"/>
          </p:cNvSpPr>
          <p:nvPr>
            <p:ph type="title"/>
          </p:nvPr>
        </p:nvSpPr>
        <p:spPr>
          <a:xfrm>
            <a:off x="3655267" y="2463282"/>
            <a:ext cx="4881465" cy="841602"/>
          </a:xfrm>
        </p:spPr>
        <p:txBody>
          <a:bodyPr>
            <a:normAutofit/>
          </a:bodyPr>
          <a:lstStyle/>
          <a:p>
            <a:r>
              <a:rPr lang="en-GB" sz="5400" b="1" dirty="0">
                <a:solidFill>
                  <a:srgbClr val="C00000"/>
                </a:solidFill>
                <a:latin typeface="Times New Roman" panose="02020603050405020304" pitchFamily="18" charset="0"/>
                <a:cs typeface="Times New Roman" panose="02020603050405020304" pitchFamily="18" charset="0"/>
              </a:rPr>
              <a:t>Back Up Slides</a:t>
            </a:r>
            <a:endParaRPr lang="en-IN" sz="5400" b="1" dirty="0">
              <a:solidFill>
                <a:srgbClr val="C00000"/>
              </a:solidFill>
              <a:latin typeface="Times New Roman" panose="02020603050405020304" pitchFamily="18" charset="0"/>
              <a:cs typeface="Times New Roman" panose="02020603050405020304" pitchFamily="18" charset="0"/>
            </a:endParaRPr>
          </a:p>
        </p:txBody>
      </p:sp>
      <p:sp>
        <p:nvSpPr>
          <p:cNvPr id="3" name="Date Placeholder 2">
            <a:extLst>
              <a:ext uri="{FF2B5EF4-FFF2-40B4-BE49-F238E27FC236}">
                <a16:creationId xmlns:a16="http://schemas.microsoft.com/office/drawing/2014/main" id="{4013CADE-7608-3B7B-CE0A-72B3AFD71AD8}"/>
              </a:ext>
            </a:extLst>
          </p:cNvPr>
          <p:cNvSpPr>
            <a:spLocks noGrp="1"/>
          </p:cNvSpPr>
          <p:nvPr>
            <p:ph type="dt" sz="half" idx="10"/>
          </p:nvPr>
        </p:nvSpPr>
        <p:spPr/>
        <p:txBody>
          <a:bodyPr/>
          <a:lstStyle/>
          <a:p>
            <a:fld id="{9191B2EA-58F7-4CD0-B5A3-C8E564DECB90}" type="datetime1">
              <a:rPr lang="en-IN" smtClean="0"/>
              <a:t>04-09-2025</a:t>
            </a:fld>
            <a:endParaRPr lang="en-IN"/>
          </a:p>
        </p:txBody>
      </p:sp>
      <p:sp>
        <p:nvSpPr>
          <p:cNvPr id="4" name="Footer Placeholder 3">
            <a:extLst>
              <a:ext uri="{FF2B5EF4-FFF2-40B4-BE49-F238E27FC236}">
                <a16:creationId xmlns:a16="http://schemas.microsoft.com/office/drawing/2014/main" id="{C2C30EFB-B89D-1E4C-0754-A73BB7AB9640}"/>
              </a:ext>
            </a:extLst>
          </p:cNvPr>
          <p:cNvSpPr>
            <a:spLocks noGrp="1"/>
          </p:cNvSpPr>
          <p:nvPr>
            <p:ph type="ftr" sz="quarter" idx="11"/>
          </p:nvPr>
        </p:nvSpPr>
        <p:spPr/>
        <p:txBody>
          <a:bodyPr/>
          <a:lstStyle/>
          <a:p>
            <a:r>
              <a:rPr lang="en-IN"/>
              <a:t>Manaswini Priyadarshini (IIT Mandi)  </a:t>
            </a:r>
          </a:p>
        </p:txBody>
      </p:sp>
      <p:sp>
        <p:nvSpPr>
          <p:cNvPr id="5" name="Slide Number Placeholder 4">
            <a:extLst>
              <a:ext uri="{FF2B5EF4-FFF2-40B4-BE49-F238E27FC236}">
                <a16:creationId xmlns:a16="http://schemas.microsoft.com/office/drawing/2014/main" id="{5F302EAD-181C-DDCA-AB19-6F78FF905F4C}"/>
              </a:ext>
            </a:extLst>
          </p:cNvPr>
          <p:cNvSpPr>
            <a:spLocks noGrp="1"/>
          </p:cNvSpPr>
          <p:nvPr>
            <p:ph type="sldNum" sz="quarter" idx="12"/>
          </p:nvPr>
        </p:nvSpPr>
        <p:spPr/>
        <p:txBody>
          <a:bodyPr/>
          <a:lstStyle/>
          <a:p>
            <a:fld id="{C9708B72-9547-48D9-B69B-5A25B2A572F2}" type="slidenum">
              <a:rPr lang="en-IN" smtClean="0"/>
              <a:t>20</a:t>
            </a:fld>
            <a:endParaRPr lang="en-IN"/>
          </a:p>
        </p:txBody>
      </p:sp>
    </p:spTree>
    <p:extLst>
      <p:ext uri="{BB962C8B-B14F-4D97-AF65-F5344CB8AC3E}">
        <p14:creationId xmlns:p14="http://schemas.microsoft.com/office/powerpoint/2010/main" val="707127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3691C-33F6-295C-F688-C9C53BBDA31E}"/>
              </a:ext>
            </a:extLst>
          </p:cNvPr>
          <p:cNvSpPr>
            <a:spLocks noGrp="1"/>
          </p:cNvSpPr>
          <p:nvPr>
            <p:ph type="title"/>
          </p:nvPr>
        </p:nvSpPr>
        <p:spPr>
          <a:xfrm>
            <a:off x="2639009" y="589059"/>
            <a:ext cx="7689980" cy="819863"/>
          </a:xfrm>
        </p:spPr>
        <p:txBody>
          <a:bodyPr/>
          <a:lstStyle/>
          <a:p>
            <a:r>
              <a:rPr lang="en-IN" b="1" dirty="0">
                <a:solidFill>
                  <a:srgbClr val="C00000"/>
                </a:solidFill>
                <a:latin typeface="Times New Roman" panose="02020603050405020304" pitchFamily="18" charset="0"/>
                <a:cs typeface="Times New Roman" panose="02020603050405020304" pitchFamily="18" charset="0"/>
              </a:rPr>
              <a:t>Measurement of Heavy Flavor: </a:t>
            </a:r>
          </a:p>
        </p:txBody>
      </p:sp>
      <p:sp>
        <p:nvSpPr>
          <p:cNvPr id="3" name="Content Placeholder 2">
            <a:extLst>
              <a:ext uri="{FF2B5EF4-FFF2-40B4-BE49-F238E27FC236}">
                <a16:creationId xmlns:a16="http://schemas.microsoft.com/office/drawing/2014/main" id="{1BD2BF13-0C2C-FE09-A1F7-634E5C5C2CD9}"/>
              </a:ext>
            </a:extLst>
          </p:cNvPr>
          <p:cNvSpPr>
            <a:spLocks noGrp="1"/>
          </p:cNvSpPr>
          <p:nvPr>
            <p:ph idx="1"/>
          </p:nvPr>
        </p:nvSpPr>
        <p:spPr>
          <a:xfrm>
            <a:off x="1222310" y="1492898"/>
            <a:ext cx="10131490" cy="4441469"/>
          </a:xfrm>
        </p:spPr>
        <p:txBody>
          <a:bodyPr>
            <a:normAutofit/>
          </a:bodyPr>
          <a:lstStyle/>
          <a:p>
            <a:pPr>
              <a:buNone/>
            </a:pPr>
            <a:r>
              <a:rPr lang="en-IN" sz="2400" b="1" dirty="0">
                <a:latin typeface="Times New Roman" panose="02020603050405020304" pitchFamily="18" charset="0"/>
                <a:cs typeface="Times New Roman" panose="02020603050405020304" pitchFamily="18" charset="0"/>
              </a:rPr>
              <a:t>Heavy Flavour:</a:t>
            </a:r>
          </a:p>
          <a:p>
            <a:pPr>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Heavy quarks (</a:t>
            </a:r>
            <a:r>
              <a:rPr lang="en-IN" sz="2000" b="1" dirty="0">
                <a:latin typeface="Times New Roman" panose="02020603050405020304" pitchFamily="18" charset="0"/>
                <a:cs typeface="Times New Roman" panose="02020603050405020304" pitchFamily="18" charset="0"/>
              </a:rPr>
              <a:t>c, b</a:t>
            </a:r>
            <a:r>
              <a:rPr lang="en-IN" sz="2000" dirty="0">
                <a:latin typeface="Times New Roman" panose="02020603050405020304" pitchFamily="18" charset="0"/>
                <a:cs typeface="Times New Roman" panose="02020603050405020304" pitchFamily="18" charset="0"/>
              </a:rPr>
              <a:t>) hadronize with light quarks (</a:t>
            </a:r>
            <a:r>
              <a:rPr lang="en-IN" sz="2000" b="1" dirty="0">
                <a:latin typeface="Times New Roman" panose="02020603050405020304" pitchFamily="18" charset="0"/>
                <a:cs typeface="Times New Roman" panose="02020603050405020304" pitchFamily="18" charset="0"/>
              </a:rPr>
              <a:t>q</a:t>
            </a:r>
            <a:r>
              <a:rPr lang="en-IN" sz="2000" dirty="0">
                <a:latin typeface="Times New Roman" panose="02020603050405020304" pitchFamily="18" charset="0"/>
                <a:cs typeface="Times New Roman" panose="02020603050405020304" pitchFamily="18" charset="0"/>
              </a:rPr>
              <a:t>)</a:t>
            </a:r>
          </a:p>
          <a:p>
            <a:pPr>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Form mesons:</a:t>
            </a:r>
            <a:br>
              <a:rPr lang="en-IN" sz="2000" dirty="0">
                <a:latin typeface="Times New Roman" panose="02020603050405020304" pitchFamily="18" charset="0"/>
                <a:cs typeface="Times New Roman" panose="02020603050405020304" pitchFamily="18" charset="0"/>
              </a:rPr>
            </a:br>
            <a:r>
              <a:rPr lang="en-IN" sz="2000" dirty="0">
                <a:latin typeface="Times New Roman" panose="02020603050405020304" pitchFamily="18" charset="0"/>
                <a:cs typeface="Times New Roman" panose="02020603050405020304" pitchFamily="18" charset="0"/>
              </a:rPr>
              <a:t>• </a:t>
            </a:r>
            <a:r>
              <a:rPr lang="en-IN" sz="2000" b="1" dirty="0">
                <a:latin typeface="Times New Roman" panose="02020603050405020304" pitchFamily="18" charset="0"/>
                <a:cs typeface="Times New Roman" panose="02020603050405020304" pitchFamily="18" charset="0"/>
              </a:rPr>
              <a:t>D mesons</a:t>
            </a:r>
            <a:r>
              <a:rPr lang="en-IN" sz="2000" dirty="0">
                <a:latin typeface="Times New Roman" panose="02020603050405020304" pitchFamily="18" charset="0"/>
                <a:cs typeface="Times New Roman" panose="02020603050405020304" pitchFamily="18" charset="0"/>
              </a:rPr>
              <a:t> (D⁰, D⁺, Dₛ, D*⁺)</a:t>
            </a:r>
            <a:br>
              <a:rPr lang="en-IN" sz="2000" dirty="0">
                <a:latin typeface="Times New Roman" panose="02020603050405020304" pitchFamily="18" charset="0"/>
                <a:cs typeface="Times New Roman" panose="02020603050405020304" pitchFamily="18" charset="0"/>
              </a:rPr>
            </a:br>
            <a:r>
              <a:rPr lang="en-IN" sz="2000" dirty="0">
                <a:latin typeface="Times New Roman" panose="02020603050405020304" pitchFamily="18" charset="0"/>
                <a:cs typeface="Times New Roman" panose="02020603050405020304" pitchFamily="18" charset="0"/>
              </a:rPr>
              <a:t>• </a:t>
            </a:r>
            <a:r>
              <a:rPr lang="en-IN" sz="2000" b="1" dirty="0">
                <a:latin typeface="Times New Roman" panose="02020603050405020304" pitchFamily="18" charset="0"/>
                <a:cs typeface="Times New Roman" panose="02020603050405020304" pitchFamily="18" charset="0"/>
              </a:rPr>
              <a:t>B mesons</a:t>
            </a:r>
            <a:r>
              <a:rPr lang="en-IN" sz="2000" dirty="0">
                <a:latin typeface="Times New Roman" panose="02020603050405020304" pitchFamily="18" charset="0"/>
                <a:cs typeface="Times New Roman" panose="02020603050405020304" pitchFamily="18" charset="0"/>
              </a:rPr>
              <a:t> (B⁰, B⁺, …)</a:t>
            </a:r>
          </a:p>
          <a:p>
            <a:pPr>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Probe </a:t>
            </a:r>
            <a:r>
              <a:rPr lang="en-IN" sz="2000" b="1" dirty="0">
                <a:latin typeface="Times New Roman" panose="02020603050405020304" pitchFamily="18" charset="0"/>
                <a:cs typeface="Times New Roman" panose="02020603050405020304" pitchFamily="18" charset="0"/>
              </a:rPr>
              <a:t>in-medium interactions</a:t>
            </a:r>
            <a:br>
              <a:rPr lang="en-IN" sz="2000" dirty="0">
                <a:latin typeface="Times New Roman" panose="02020603050405020304" pitchFamily="18" charset="0"/>
                <a:cs typeface="Times New Roman" panose="02020603050405020304" pitchFamily="18" charset="0"/>
              </a:rPr>
            </a:br>
            <a:r>
              <a:rPr lang="en-IN" sz="2000" dirty="0">
                <a:latin typeface="Times New Roman" panose="02020603050405020304" pitchFamily="18" charset="0"/>
                <a:cs typeface="Times New Roman" panose="02020603050405020304" pitchFamily="18" charset="0"/>
              </a:rPr>
              <a:t>• Depend on </a:t>
            </a:r>
            <a:r>
              <a:rPr lang="en-IN" sz="2000" b="1" dirty="0">
                <a:latin typeface="Times New Roman" panose="02020603050405020304" pitchFamily="18" charset="0"/>
                <a:cs typeface="Times New Roman" panose="02020603050405020304" pitchFamily="18" charset="0"/>
              </a:rPr>
              <a:t>quark mass</a:t>
            </a:r>
            <a:r>
              <a:rPr lang="en-IN" sz="2000" dirty="0">
                <a:latin typeface="Times New Roman" panose="02020603050405020304" pitchFamily="18" charset="0"/>
                <a:cs typeface="Times New Roman" panose="02020603050405020304" pitchFamily="18" charset="0"/>
              </a:rPr>
              <a:t> and </a:t>
            </a:r>
            <a:r>
              <a:rPr lang="en-IN" sz="2000" b="1" dirty="0">
                <a:latin typeface="Times New Roman" panose="02020603050405020304" pitchFamily="18" charset="0"/>
                <a:cs typeface="Times New Roman" panose="02020603050405020304" pitchFamily="18" charset="0"/>
              </a:rPr>
              <a:t>color charge</a:t>
            </a:r>
            <a:endParaRPr lang="en-IN" sz="2000" dirty="0">
              <a:latin typeface="Times New Roman" panose="02020603050405020304" pitchFamily="18" charset="0"/>
              <a:cs typeface="Times New Roman" panose="02020603050405020304" pitchFamily="18" charset="0"/>
            </a:endParaRPr>
          </a:p>
          <a:p>
            <a:pPr>
              <a:buFont typeface="Arial" panose="020B0604020202020204" pitchFamily="34" charset="0"/>
              <a:buChar char="•"/>
            </a:pPr>
            <a:r>
              <a:rPr lang="en-IN" sz="2000" dirty="0">
                <a:latin typeface="Times New Roman" panose="02020603050405020304" pitchFamily="18" charset="0"/>
                <a:cs typeface="Times New Roman" panose="02020603050405020304" pitchFamily="18" charset="0"/>
              </a:rPr>
              <a:t>Study </a:t>
            </a:r>
            <a:r>
              <a:rPr lang="en-IN" sz="2000" b="1" dirty="0">
                <a:latin typeface="Times New Roman" panose="02020603050405020304" pitchFamily="18" charset="0"/>
                <a:cs typeface="Times New Roman" panose="02020603050405020304" pitchFamily="18" charset="0"/>
              </a:rPr>
              <a:t>fragmentation</a:t>
            </a:r>
            <a:r>
              <a:rPr lang="en-IN" sz="2000" dirty="0">
                <a:latin typeface="Times New Roman" panose="02020603050405020304" pitchFamily="18" charset="0"/>
                <a:cs typeface="Times New Roman" panose="02020603050405020304" pitchFamily="18" charset="0"/>
              </a:rPr>
              <a:t> &amp; </a:t>
            </a:r>
            <a:r>
              <a:rPr lang="en-IN" sz="2000" b="1" dirty="0">
                <a:latin typeface="Times New Roman" panose="02020603050405020304" pitchFamily="18" charset="0"/>
                <a:cs typeface="Times New Roman" panose="02020603050405020304" pitchFamily="18" charset="0"/>
              </a:rPr>
              <a:t>hadronization</a:t>
            </a:r>
            <a:r>
              <a:rPr lang="en-IN" sz="2000" dirty="0">
                <a:latin typeface="Times New Roman" panose="02020603050405020304" pitchFamily="18" charset="0"/>
                <a:cs typeface="Times New Roman" panose="02020603050405020304" pitchFamily="18" charset="0"/>
              </a:rPr>
              <a:t> in presence of medium</a:t>
            </a:r>
          </a:p>
          <a:p>
            <a:pPr>
              <a:buNone/>
            </a:pPr>
            <a:r>
              <a:rPr lang="en-GB"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Δ</a:t>
            </a:r>
            <a:r>
              <a:rPr lang="en-IN" sz="2000" dirty="0">
                <a:latin typeface="Times New Roman" panose="02020603050405020304" pitchFamily="18" charset="0"/>
                <a:cs typeface="Times New Roman" panose="02020603050405020304" pitchFamily="18" charset="0"/>
              </a:rPr>
              <a:t>E(g)  &gt;  </a:t>
            </a:r>
            <a:r>
              <a:rPr lang="el-GR" sz="2000" dirty="0">
                <a:latin typeface="Times New Roman" panose="02020603050405020304" pitchFamily="18" charset="0"/>
                <a:cs typeface="Times New Roman" panose="02020603050405020304" pitchFamily="18" charset="0"/>
              </a:rPr>
              <a:t>Δ</a:t>
            </a:r>
            <a:r>
              <a:rPr lang="en-IN" sz="2000" dirty="0">
                <a:latin typeface="Times New Roman" panose="02020603050405020304" pitchFamily="18" charset="0"/>
                <a:cs typeface="Times New Roman" panose="02020603050405020304" pitchFamily="18" charset="0"/>
              </a:rPr>
              <a:t>E(u, d, s)  &gt;  </a:t>
            </a:r>
            <a:r>
              <a:rPr lang="el-GR" sz="2000" dirty="0">
                <a:latin typeface="Times New Roman" panose="02020603050405020304" pitchFamily="18" charset="0"/>
                <a:cs typeface="Times New Roman" panose="02020603050405020304" pitchFamily="18" charset="0"/>
              </a:rPr>
              <a:t>Δ</a:t>
            </a:r>
            <a:r>
              <a:rPr lang="en-IN" sz="2000" dirty="0">
                <a:latin typeface="Times New Roman" panose="02020603050405020304" pitchFamily="18" charset="0"/>
                <a:cs typeface="Times New Roman" panose="02020603050405020304" pitchFamily="18" charset="0"/>
              </a:rPr>
              <a:t>E(c)  &gt;  </a:t>
            </a:r>
            <a:r>
              <a:rPr lang="el-GR" sz="2000" dirty="0">
                <a:latin typeface="Times New Roman" panose="02020603050405020304" pitchFamily="18" charset="0"/>
                <a:cs typeface="Times New Roman" panose="02020603050405020304" pitchFamily="18" charset="0"/>
              </a:rPr>
              <a:t>Δ</a:t>
            </a:r>
            <a:r>
              <a:rPr lang="en-IN" sz="2000" dirty="0">
                <a:latin typeface="Times New Roman" panose="02020603050405020304" pitchFamily="18" charset="0"/>
                <a:cs typeface="Times New Roman" panose="02020603050405020304" pitchFamily="18" charset="0"/>
              </a:rPr>
              <a:t>E(b)</a:t>
            </a:r>
          </a:p>
          <a:p>
            <a:pPr>
              <a:buNone/>
            </a:pPr>
            <a:endParaRPr lang="en-IN" sz="2000" dirty="0">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F6CCA571-D3DD-5CDC-769E-70844FF2BBE6}"/>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5C659192-FB64-8DBF-22F1-9B41AA7BA64B}"/>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EA530ADB-5B67-C171-FC8F-3CCC1F699F2A}"/>
              </a:ext>
            </a:extLst>
          </p:cNvPr>
          <p:cNvSpPr>
            <a:spLocks noGrp="1"/>
          </p:cNvSpPr>
          <p:nvPr>
            <p:ph type="sldNum" sz="quarter" idx="12"/>
          </p:nvPr>
        </p:nvSpPr>
        <p:spPr/>
        <p:txBody>
          <a:bodyPr/>
          <a:lstStyle/>
          <a:p>
            <a:fld id="{C9708B72-9547-48D9-B69B-5A25B2A572F2}" type="slidenum">
              <a:rPr lang="en-IN" smtClean="0"/>
              <a:t>21</a:t>
            </a:fld>
            <a:endParaRPr lang="en-IN"/>
          </a:p>
        </p:txBody>
      </p:sp>
      <p:pic>
        <p:nvPicPr>
          <p:cNvPr id="8" name="Picture 7">
            <a:extLst>
              <a:ext uri="{FF2B5EF4-FFF2-40B4-BE49-F238E27FC236}">
                <a16:creationId xmlns:a16="http://schemas.microsoft.com/office/drawing/2014/main" id="{0FA48581-111D-3CD9-1306-CBCE02ADA16F}"/>
              </a:ext>
            </a:extLst>
          </p:cNvPr>
          <p:cNvPicPr>
            <a:picLocks noChangeAspect="1"/>
          </p:cNvPicPr>
          <p:nvPr/>
        </p:nvPicPr>
        <p:blipFill>
          <a:blip r:embed="rId2"/>
          <a:srcRect b="51033"/>
          <a:stretch>
            <a:fillRect/>
          </a:stretch>
        </p:blipFill>
        <p:spPr>
          <a:xfrm>
            <a:off x="3380890" y="4745767"/>
            <a:ext cx="2841074" cy="1399592"/>
          </a:xfrm>
          <a:prstGeom prst="rect">
            <a:avLst/>
          </a:prstGeom>
        </p:spPr>
      </p:pic>
      <p:pic>
        <p:nvPicPr>
          <p:cNvPr id="10" name="Picture 9">
            <a:extLst>
              <a:ext uri="{FF2B5EF4-FFF2-40B4-BE49-F238E27FC236}">
                <a16:creationId xmlns:a16="http://schemas.microsoft.com/office/drawing/2014/main" id="{D85B2D81-B71F-3196-0AB4-79E69D4922A2}"/>
              </a:ext>
            </a:extLst>
          </p:cNvPr>
          <p:cNvPicPr>
            <a:picLocks noChangeAspect="1"/>
          </p:cNvPicPr>
          <p:nvPr/>
        </p:nvPicPr>
        <p:blipFill>
          <a:blip r:embed="rId3"/>
          <a:stretch>
            <a:fillRect/>
          </a:stretch>
        </p:blipFill>
        <p:spPr>
          <a:xfrm>
            <a:off x="6820484" y="4806969"/>
            <a:ext cx="1101206" cy="1338389"/>
          </a:xfrm>
          <a:prstGeom prst="rect">
            <a:avLst/>
          </a:prstGeom>
        </p:spPr>
      </p:pic>
      <p:pic>
        <p:nvPicPr>
          <p:cNvPr id="12" name="Picture 11">
            <a:extLst>
              <a:ext uri="{FF2B5EF4-FFF2-40B4-BE49-F238E27FC236}">
                <a16:creationId xmlns:a16="http://schemas.microsoft.com/office/drawing/2014/main" id="{02F5FC6C-FA09-6270-E1FA-E64E196652CF}"/>
              </a:ext>
            </a:extLst>
          </p:cNvPr>
          <p:cNvPicPr>
            <a:picLocks noChangeAspect="1"/>
          </p:cNvPicPr>
          <p:nvPr/>
        </p:nvPicPr>
        <p:blipFill>
          <a:blip r:embed="rId4"/>
          <a:stretch>
            <a:fillRect/>
          </a:stretch>
        </p:blipFill>
        <p:spPr>
          <a:xfrm>
            <a:off x="8610600" y="1858735"/>
            <a:ext cx="2436061" cy="3140529"/>
          </a:xfrm>
          <a:prstGeom prst="rect">
            <a:avLst/>
          </a:prstGeom>
        </p:spPr>
      </p:pic>
    </p:spTree>
    <p:extLst>
      <p:ext uri="{BB962C8B-B14F-4D97-AF65-F5344CB8AC3E}">
        <p14:creationId xmlns:p14="http://schemas.microsoft.com/office/powerpoint/2010/main" val="2850168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A7B338-6C86-564E-3F91-4948BF23829E}"/>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EA4B942C-6110-C978-E9AA-DF3A1C4EFAD2}"/>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D7078B8E-8377-9070-AAFF-21BA6F38E17F}"/>
              </a:ext>
            </a:extLst>
          </p:cNvPr>
          <p:cNvSpPr>
            <a:spLocks noGrp="1"/>
          </p:cNvSpPr>
          <p:nvPr>
            <p:ph type="sldNum" sz="quarter" idx="12"/>
          </p:nvPr>
        </p:nvSpPr>
        <p:spPr/>
        <p:txBody>
          <a:bodyPr/>
          <a:lstStyle/>
          <a:p>
            <a:fld id="{C9708B72-9547-48D9-B69B-5A25B2A572F2}" type="slidenum">
              <a:rPr lang="en-IN" smtClean="0"/>
              <a:t>22</a:t>
            </a:fld>
            <a:endParaRPr lang="en-IN"/>
          </a:p>
        </p:txBody>
      </p:sp>
      <p:sp>
        <p:nvSpPr>
          <p:cNvPr id="5" name="Title 1">
            <a:extLst>
              <a:ext uri="{FF2B5EF4-FFF2-40B4-BE49-F238E27FC236}">
                <a16:creationId xmlns:a16="http://schemas.microsoft.com/office/drawing/2014/main" id="{2BEC903B-FEED-912C-9642-8F5916772604}"/>
              </a:ext>
            </a:extLst>
          </p:cNvPr>
          <p:cNvSpPr txBox="1">
            <a:spLocks/>
          </p:cNvSpPr>
          <p:nvPr/>
        </p:nvSpPr>
        <p:spPr>
          <a:xfrm>
            <a:off x="4411047" y="562122"/>
            <a:ext cx="3369906" cy="782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dirty="0">
                <a:solidFill>
                  <a:srgbClr val="C00000"/>
                </a:solidFill>
                <a:latin typeface="Times New Roman" panose="02020603050405020304" pitchFamily="18" charset="0"/>
                <a:cs typeface="Times New Roman" panose="02020603050405020304" pitchFamily="18" charset="0"/>
              </a:rPr>
              <a:t>c-jets in p-p:</a:t>
            </a:r>
            <a:endParaRPr lang="en-IN" b="1" dirty="0">
              <a:solidFill>
                <a:srgbClr val="C00000"/>
              </a:solidFill>
              <a:latin typeface="Times New Roman" panose="02020603050405020304" pitchFamily="18" charset="0"/>
              <a:cs typeface="Times New Roman" panose="02020603050405020304" pitchFamily="18" charset="0"/>
            </a:endParaRPr>
          </a:p>
        </p:txBody>
      </p:sp>
      <p:pic>
        <p:nvPicPr>
          <p:cNvPr id="7" name="Picture 6">
            <a:extLst>
              <a:ext uri="{FF2B5EF4-FFF2-40B4-BE49-F238E27FC236}">
                <a16:creationId xmlns:a16="http://schemas.microsoft.com/office/drawing/2014/main" id="{7C762C6C-3A82-08A9-2073-5497C3A702CB}"/>
              </a:ext>
            </a:extLst>
          </p:cNvPr>
          <p:cNvPicPr>
            <a:picLocks noChangeAspect="1"/>
          </p:cNvPicPr>
          <p:nvPr/>
        </p:nvPicPr>
        <p:blipFill>
          <a:blip r:embed="rId2"/>
          <a:stretch>
            <a:fillRect/>
          </a:stretch>
        </p:blipFill>
        <p:spPr>
          <a:xfrm>
            <a:off x="3430639" y="1680142"/>
            <a:ext cx="4555915" cy="4032044"/>
          </a:xfrm>
          <a:prstGeom prst="rect">
            <a:avLst/>
          </a:prstGeom>
        </p:spPr>
      </p:pic>
      <p:sp>
        <p:nvSpPr>
          <p:cNvPr id="6" name="TextBox 5">
            <a:extLst>
              <a:ext uri="{FF2B5EF4-FFF2-40B4-BE49-F238E27FC236}">
                <a16:creationId xmlns:a16="http://schemas.microsoft.com/office/drawing/2014/main" id="{C3233A40-D8C0-6158-A735-839B0F038BE6}"/>
              </a:ext>
            </a:extLst>
          </p:cNvPr>
          <p:cNvSpPr txBox="1"/>
          <p:nvPr/>
        </p:nvSpPr>
        <p:spPr>
          <a:xfrm>
            <a:off x="2209800" y="5863569"/>
            <a:ext cx="8521875" cy="307777"/>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c-jets in pp collisions for jet radius 𝑅 = 0.2, obtained using JETSCAPE framework.</a:t>
            </a:r>
            <a:endParaRPr lang="en-IN"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8610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D793235-B013-3561-672D-B2A35603875F}"/>
              </a:ext>
            </a:extLst>
          </p:cNvPr>
          <p:cNvSpPr>
            <a:spLocks noGrp="1"/>
          </p:cNvSpPr>
          <p:nvPr>
            <p:ph type="dt" sz="half" idx="10"/>
          </p:nvPr>
        </p:nvSpPr>
        <p:spPr/>
        <p:txBody>
          <a:bodyPr/>
          <a:lstStyle/>
          <a:p>
            <a:fld id="{3A82562D-B9B5-4F34-AAED-3569C3D413CD}" type="datetime1">
              <a:rPr lang="en-IN" smtClean="0"/>
              <a:t>04-09-2025</a:t>
            </a:fld>
            <a:endParaRPr lang="en-IN"/>
          </a:p>
        </p:txBody>
      </p:sp>
      <p:sp>
        <p:nvSpPr>
          <p:cNvPr id="3" name="Footer Placeholder 2">
            <a:extLst>
              <a:ext uri="{FF2B5EF4-FFF2-40B4-BE49-F238E27FC236}">
                <a16:creationId xmlns:a16="http://schemas.microsoft.com/office/drawing/2014/main" id="{1CACFAC1-90BC-9A3D-540A-472FD5818BF3}"/>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B2645961-36DC-9C64-B154-5B3A9A999FC2}"/>
              </a:ext>
            </a:extLst>
          </p:cNvPr>
          <p:cNvSpPr>
            <a:spLocks noGrp="1"/>
          </p:cNvSpPr>
          <p:nvPr>
            <p:ph type="sldNum" sz="quarter" idx="12"/>
          </p:nvPr>
        </p:nvSpPr>
        <p:spPr/>
        <p:txBody>
          <a:bodyPr/>
          <a:lstStyle/>
          <a:p>
            <a:fld id="{C9708B72-9547-48D9-B69B-5A25B2A572F2}" type="slidenum">
              <a:rPr lang="en-IN" smtClean="0"/>
              <a:t>23</a:t>
            </a:fld>
            <a:endParaRPr lang="en-IN"/>
          </a:p>
        </p:txBody>
      </p:sp>
      <p:pic>
        <p:nvPicPr>
          <p:cNvPr id="6" name="Picture 5">
            <a:extLst>
              <a:ext uri="{FF2B5EF4-FFF2-40B4-BE49-F238E27FC236}">
                <a16:creationId xmlns:a16="http://schemas.microsoft.com/office/drawing/2014/main" id="{17DAA92D-2987-18C3-FDBB-AAD74784AC85}"/>
              </a:ext>
            </a:extLst>
          </p:cNvPr>
          <p:cNvPicPr>
            <a:picLocks noChangeAspect="1"/>
          </p:cNvPicPr>
          <p:nvPr/>
        </p:nvPicPr>
        <p:blipFill>
          <a:blip r:embed="rId2"/>
          <a:srcRect t="29949" b="7511"/>
          <a:stretch>
            <a:fillRect/>
          </a:stretch>
        </p:blipFill>
        <p:spPr>
          <a:xfrm>
            <a:off x="1238639" y="2288519"/>
            <a:ext cx="9714722" cy="3331029"/>
          </a:xfrm>
          <a:prstGeom prst="rect">
            <a:avLst/>
          </a:prstGeom>
        </p:spPr>
      </p:pic>
      <p:sp>
        <p:nvSpPr>
          <p:cNvPr id="7" name="TextBox 6">
            <a:extLst>
              <a:ext uri="{FF2B5EF4-FFF2-40B4-BE49-F238E27FC236}">
                <a16:creationId xmlns:a16="http://schemas.microsoft.com/office/drawing/2014/main" id="{497C3C1B-0AA0-1318-DA57-626442344D63}"/>
              </a:ext>
            </a:extLst>
          </p:cNvPr>
          <p:cNvSpPr txBox="1"/>
          <p:nvPr/>
        </p:nvSpPr>
        <p:spPr>
          <a:xfrm>
            <a:off x="4178559" y="5933465"/>
            <a:ext cx="3974841" cy="338554"/>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 JETSCAPE online summer school 2023 ]</a:t>
            </a:r>
            <a:endParaRPr lang="en-IN" sz="1600" dirty="0">
              <a:latin typeface="Times New Roman" panose="02020603050405020304" pitchFamily="18" charset="0"/>
              <a:cs typeface="Times New Roman" panose="02020603050405020304" pitchFamily="18" charset="0"/>
            </a:endParaRPr>
          </a:p>
        </p:txBody>
      </p:sp>
      <p:sp>
        <p:nvSpPr>
          <p:cNvPr id="5" name="Title 1">
            <a:extLst>
              <a:ext uri="{FF2B5EF4-FFF2-40B4-BE49-F238E27FC236}">
                <a16:creationId xmlns:a16="http://schemas.microsoft.com/office/drawing/2014/main" id="{B6125EB5-6150-CB66-1EF4-8C4DB1787A79}"/>
              </a:ext>
            </a:extLst>
          </p:cNvPr>
          <p:cNvSpPr txBox="1">
            <a:spLocks/>
          </p:cNvSpPr>
          <p:nvPr/>
        </p:nvSpPr>
        <p:spPr>
          <a:xfrm>
            <a:off x="1961371" y="702046"/>
            <a:ext cx="8409215" cy="78254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000" b="1" dirty="0">
                <a:solidFill>
                  <a:srgbClr val="C00000"/>
                </a:solidFill>
                <a:latin typeface="Times New Roman" panose="02020603050405020304" pitchFamily="18" charset="0"/>
                <a:cs typeface="Times New Roman" panose="02020603050405020304" pitchFamily="18" charset="0"/>
              </a:rPr>
              <a:t>Heavy quarks in HOT QCD medium:</a:t>
            </a:r>
            <a:endParaRPr lang="en-IN" sz="4000" b="1" dirty="0">
              <a:solidFill>
                <a:srgbClr val="C00000"/>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79474B7E-842B-A226-4F92-E8C07B39891B}"/>
              </a:ext>
            </a:extLst>
          </p:cNvPr>
          <p:cNvSpPr txBox="1"/>
          <p:nvPr/>
        </p:nvSpPr>
        <p:spPr>
          <a:xfrm>
            <a:off x="1399590" y="1600022"/>
            <a:ext cx="9532776" cy="646331"/>
          </a:xfrm>
          <a:prstGeom prst="rect">
            <a:avLst/>
          </a:prstGeom>
          <a:noFill/>
        </p:spPr>
        <p:txBody>
          <a:bodyPr wrap="square" rtlCol="0">
            <a:spAutoFit/>
          </a:bodyPr>
          <a:lstStyle/>
          <a:p>
            <a:pPr marL="285750" indent="-285750" algn="just">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Heavy quarks (c, b) are produced early in hard scatterings, calculable using pQCD, and serve as calibrated probes to study the QGP.</a:t>
            </a:r>
            <a:endParaRPr lang="en-IN"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5539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2AA8858-8925-6D8B-9CE6-39D3CEDD1446}"/>
              </a:ext>
            </a:extLst>
          </p:cNvPr>
          <p:cNvSpPr>
            <a:spLocks noGrp="1"/>
          </p:cNvSpPr>
          <p:nvPr>
            <p:ph type="dt" sz="half" idx="10"/>
          </p:nvPr>
        </p:nvSpPr>
        <p:spPr/>
        <p:txBody>
          <a:bodyPr/>
          <a:lstStyle/>
          <a:p>
            <a:fld id="{3A82562D-B9B5-4F34-AAED-3569C3D413CD}" type="datetime1">
              <a:rPr lang="en-IN" smtClean="0"/>
              <a:t>04-09-2025</a:t>
            </a:fld>
            <a:endParaRPr lang="en-IN" dirty="0"/>
          </a:p>
        </p:txBody>
      </p:sp>
      <p:sp>
        <p:nvSpPr>
          <p:cNvPr id="3" name="Footer Placeholder 2">
            <a:extLst>
              <a:ext uri="{FF2B5EF4-FFF2-40B4-BE49-F238E27FC236}">
                <a16:creationId xmlns:a16="http://schemas.microsoft.com/office/drawing/2014/main" id="{F24AFF53-12CD-6635-8865-0C8DD1B28C7F}"/>
              </a:ext>
            </a:extLst>
          </p:cNvPr>
          <p:cNvSpPr>
            <a:spLocks noGrp="1"/>
          </p:cNvSpPr>
          <p:nvPr>
            <p:ph type="ftr" sz="quarter" idx="11"/>
          </p:nvPr>
        </p:nvSpPr>
        <p:spPr/>
        <p:txBody>
          <a:bodyPr/>
          <a:lstStyle/>
          <a:p>
            <a:r>
              <a:rPr lang="en-IN"/>
              <a:t>Manaswini Priyadarshini (IIT Mandi)  </a:t>
            </a:r>
          </a:p>
        </p:txBody>
      </p:sp>
      <p:sp>
        <p:nvSpPr>
          <p:cNvPr id="4" name="Slide Number Placeholder 3">
            <a:extLst>
              <a:ext uri="{FF2B5EF4-FFF2-40B4-BE49-F238E27FC236}">
                <a16:creationId xmlns:a16="http://schemas.microsoft.com/office/drawing/2014/main" id="{43F5D2E8-5C88-FE52-3A57-05D531C49371}"/>
              </a:ext>
            </a:extLst>
          </p:cNvPr>
          <p:cNvSpPr>
            <a:spLocks noGrp="1"/>
          </p:cNvSpPr>
          <p:nvPr>
            <p:ph type="sldNum" sz="quarter" idx="12"/>
          </p:nvPr>
        </p:nvSpPr>
        <p:spPr/>
        <p:txBody>
          <a:bodyPr/>
          <a:lstStyle/>
          <a:p>
            <a:fld id="{C9708B72-9547-48D9-B69B-5A25B2A572F2}" type="slidenum">
              <a:rPr lang="en-IN" smtClean="0"/>
              <a:t>24</a:t>
            </a:fld>
            <a:endParaRPr lang="en-IN"/>
          </a:p>
        </p:txBody>
      </p:sp>
      <p:pic>
        <p:nvPicPr>
          <p:cNvPr id="6" name="Picture 5">
            <a:extLst>
              <a:ext uri="{FF2B5EF4-FFF2-40B4-BE49-F238E27FC236}">
                <a16:creationId xmlns:a16="http://schemas.microsoft.com/office/drawing/2014/main" id="{639AA8BC-CB34-4B7E-4C17-F205EB38E4D6}"/>
              </a:ext>
            </a:extLst>
          </p:cNvPr>
          <p:cNvPicPr>
            <a:picLocks noChangeAspect="1"/>
          </p:cNvPicPr>
          <p:nvPr/>
        </p:nvPicPr>
        <p:blipFill>
          <a:blip r:embed="rId2"/>
          <a:srcRect t="27419" b="3217"/>
          <a:stretch>
            <a:fillRect/>
          </a:stretch>
        </p:blipFill>
        <p:spPr>
          <a:xfrm>
            <a:off x="2373863" y="2857721"/>
            <a:ext cx="7608337" cy="2891695"/>
          </a:xfrm>
          <a:prstGeom prst="rect">
            <a:avLst/>
          </a:prstGeom>
        </p:spPr>
      </p:pic>
      <p:sp>
        <p:nvSpPr>
          <p:cNvPr id="7" name="TextBox 6">
            <a:extLst>
              <a:ext uri="{FF2B5EF4-FFF2-40B4-BE49-F238E27FC236}">
                <a16:creationId xmlns:a16="http://schemas.microsoft.com/office/drawing/2014/main" id="{46B0E11B-7575-DCBE-CB04-EFC27AA3FD68}"/>
              </a:ext>
            </a:extLst>
          </p:cNvPr>
          <p:cNvSpPr txBox="1"/>
          <p:nvPr/>
        </p:nvSpPr>
        <p:spPr>
          <a:xfrm>
            <a:off x="4295580" y="5799184"/>
            <a:ext cx="3764902" cy="338554"/>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 JETSCAPE online summer school 2023 ]</a:t>
            </a:r>
            <a:endParaRPr lang="en-IN" sz="1600" dirty="0">
              <a:latin typeface="Times New Roman" panose="02020603050405020304" pitchFamily="18" charset="0"/>
              <a:cs typeface="Times New Roman" panose="02020603050405020304" pitchFamily="18" charset="0"/>
            </a:endParaRPr>
          </a:p>
        </p:txBody>
      </p:sp>
      <p:sp>
        <p:nvSpPr>
          <p:cNvPr id="5" name="TextBox 4">
            <a:extLst>
              <a:ext uri="{FF2B5EF4-FFF2-40B4-BE49-F238E27FC236}">
                <a16:creationId xmlns:a16="http://schemas.microsoft.com/office/drawing/2014/main" id="{2E2DE5B5-C788-7C1E-6808-247FAC7889A6}"/>
              </a:ext>
            </a:extLst>
          </p:cNvPr>
          <p:cNvSpPr txBox="1"/>
          <p:nvPr/>
        </p:nvSpPr>
        <p:spPr>
          <a:xfrm>
            <a:off x="2911152" y="631962"/>
            <a:ext cx="6746032" cy="646331"/>
          </a:xfrm>
          <a:prstGeom prst="rect">
            <a:avLst/>
          </a:prstGeom>
          <a:noFill/>
        </p:spPr>
        <p:txBody>
          <a:bodyPr wrap="square" rtlCol="0">
            <a:spAutoFit/>
          </a:bodyPr>
          <a:lstStyle/>
          <a:p>
            <a:r>
              <a:rPr lang="en-GB" sz="3600" b="1" dirty="0">
                <a:solidFill>
                  <a:srgbClr val="C00000"/>
                </a:solidFill>
                <a:latin typeface="Times New Roman" panose="02020603050405020304" pitchFamily="18" charset="0"/>
                <a:cs typeface="Times New Roman" panose="02020603050405020304" pitchFamily="18" charset="0"/>
              </a:rPr>
              <a:t>Jet Structure and fragmentation:</a:t>
            </a:r>
            <a:endParaRPr lang="en-IN" sz="3600" b="1" dirty="0">
              <a:solidFill>
                <a:srgbClr val="C00000"/>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A8F755F7-175D-38E9-178B-0A6B90FAF2D4}"/>
              </a:ext>
            </a:extLst>
          </p:cNvPr>
          <p:cNvSpPr txBox="1"/>
          <p:nvPr/>
        </p:nvSpPr>
        <p:spPr>
          <a:xfrm>
            <a:off x="1388706" y="1497338"/>
            <a:ext cx="9414588" cy="1141338"/>
          </a:xfrm>
          <a:prstGeom prst="rect">
            <a:avLst/>
          </a:prstGeom>
          <a:noFill/>
        </p:spPr>
        <p:txBody>
          <a:bodyPr wrap="square" rtlCol="0">
            <a:spAutoFit/>
          </a:bodyPr>
          <a:lstStyle/>
          <a:p>
            <a:pPr marL="285750" indent="-285750" algn="just">
              <a:spcAft>
                <a:spcPts val="5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In heavy-ion (AA) collisions, the jet shower interacts with the hot QGP medium, leading to modifications in jet structure and fragmentation compared to proton-proton (pp) collisions.</a:t>
            </a:r>
          </a:p>
          <a:p>
            <a:pPr marL="285750" indent="-285750" algn="just">
              <a:spcAft>
                <a:spcPts val="500"/>
              </a:spcAf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medium-induced interactions in AA collisions cause additional energy loss and broadening of the jet, altering the distribution of final-state hadrons like 𝐷 mesons.</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17832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A06AB1B-44E9-1A69-76ED-B69CD70BE017}"/>
              </a:ext>
            </a:extLst>
          </p:cNvPr>
          <p:cNvSpPr>
            <a:spLocks noGrp="1"/>
          </p:cNvSpPr>
          <p:nvPr>
            <p:ph type="sldNum" sz="quarter" idx="12"/>
          </p:nvPr>
        </p:nvSpPr>
        <p:spPr/>
        <p:txBody>
          <a:bodyPr/>
          <a:lstStyle/>
          <a:p>
            <a:fld id="{06210950-5C97-4B06-B3FC-DC995F86C376}" type="slidenum">
              <a:rPr lang="en-IN" smtClean="0"/>
              <a:t>25</a:t>
            </a:fld>
            <a:endParaRPr lang="en-IN"/>
          </a:p>
        </p:txBody>
      </p:sp>
      <p:sp>
        <p:nvSpPr>
          <p:cNvPr id="4" name="Title 1">
            <a:extLst>
              <a:ext uri="{FF2B5EF4-FFF2-40B4-BE49-F238E27FC236}">
                <a16:creationId xmlns:a16="http://schemas.microsoft.com/office/drawing/2014/main" id="{9D05B0AE-21ED-8605-0D6B-732A6CE3AC93}"/>
              </a:ext>
            </a:extLst>
          </p:cNvPr>
          <p:cNvSpPr txBox="1">
            <a:spLocks/>
          </p:cNvSpPr>
          <p:nvPr/>
        </p:nvSpPr>
        <p:spPr>
          <a:xfrm>
            <a:off x="1700212" y="608694"/>
            <a:ext cx="8791576" cy="716254"/>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dirty="0"/>
              <a:t>     </a:t>
            </a:r>
            <a:r>
              <a:rPr lang="en-GB" b="1" dirty="0">
                <a:solidFill>
                  <a:srgbClr val="C00000"/>
                </a:solidFill>
                <a:latin typeface="Times New Roman" panose="02020603050405020304" pitchFamily="18" charset="0"/>
                <a:cs typeface="Times New Roman" panose="02020603050405020304" pitchFamily="18" charset="0"/>
              </a:rPr>
              <a:t>Relativistic Heavy-ion Collision:</a:t>
            </a:r>
            <a:endParaRPr lang="en-IN" b="1" dirty="0">
              <a:solidFill>
                <a:srgbClr val="C00000"/>
              </a:solidFill>
              <a:latin typeface="Times New Roman" panose="02020603050405020304" pitchFamily="18" charset="0"/>
              <a:cs typeface="Times New Roman" panose="02020603050405020304" pitchFamily="18" charset="0"/>
            </a:endParaRPr>
          </a:p>
        </p:txBody>
      </p:sp>
      <p:pic>
        <p:nvPicPr>
          <p:cNvPr id="5" name="Content Placeholder 4">
            <a:extLst>
              <a:ext uri="{FF2B5EF4-FFF2-40B4-BE49-F238E27FC236}">
                <a16:creationId xmlns:a16="http://schemas.microsoft.com/office/drawing/2014/main" id="{DD539D6B-01C0-31CB-1A99-0C735BA00912}"/>
              </a:ext>
            </a:extLst>
          </p:cNvPr>
          <p:cNvPicPr>
            <a:picLocks noChangeAspect="1"/>
          </p:cNvPicPr>
          <p:nvPr/>
        </p:nvPicPr>
        <p:blipFill>
          <a:blip r:embed="rId2"/>
          <a:stretch>
            <a:fillRect/>
          </a:stretch>
        </p:blipFill>
        <p:spPr>
          <a:xfrm>
            <a:off x="1448919" y="1483567"/>
            <a:ext cx="9294161" cy="4600090"/>
          </a:xfrm>
          <a:prstGeom prst="rect">
            <a:avLst/>
          </a:prstGeom>
        </p:spPr>
      </p:pic>
      <p:sp>
        <p:nvSpPr>
          <p:cNvPr id="2" name="Date Placeholder 1">
            <a:extLst>
              <a:ext uri="{FF2B5EF4-FFF2-40B4-BE49-F238E27FC236}">
                <a16:creationId xmlns:a16="http://schemas.microsoft.com/office/drawing/2014/main" id="{58C6645A-B730-713D-7AE9-82D5238C8067}"/>
              </a:ext>
            </a:extLst>
          </p:cNvPr>
          <p:cNvSpPr>
            <a:spLocks noGrp="1"/>
          </p:cNvSpPr>
          <p:nvPr>
            <p:ph type="dt" sz="half" idx="10"/>
          </p:nvPr>
        </p:nvSpPr>
        <p:spPr>
          <a:xfrm>
            <a:off x="838200" y="6356350"/>
            <a:ext cx="2743200" cy="365125"/>
          </a:xfrm>
        </p:spPr>
        <p:txBody>
          <a:bodyPr/>
          <a:lstStyle/>
          <a:p>
            <a:fld id="{3A82562D-B9B5-4F34-AAED-3569C3D413CD}" type="datetime1">
              <a:rPr lang="en-IN" smtClean="0"/>
              <a:t>04-09-2025</a:t>
            </a:fld>
            <a:endParaRPr lang="en-IN" dirty="0"/>
          </a:p>
        </p:txBody>
      </p:sp>
      <p:sp>
        <p:nvSpPr>
          <p:cNvPr id="7" name="Footer Placeholder 2">
            <a:extLst>
              <a:ext uri="{FF2B5EF4-FFF2-40B4-BE49-F238E27FC236}">
                <a16:creationId xmlns:a16="http://schemas.microsoft.com/office/drawing/2014/main" id="{6896DB5D-8B2B-E003-F835-31599111947B}"/>
              </a:ext>
            </a:extLst>
          </p:cNvPr>
          <p:cNvSpPr>
            <a:spLocks noGrp="1"/>
          </p:cNvSpPr>
          <p:nvPr>
            <p:ph type="ftr" sz="quarter" idx="11"/>
          </p:nvPr>
        </p:nvSpPr>
        <p:spPr>
          <a:xfrm>
            <a:off x="4038600" y="6356350"/>
            <a:ext cx="4114800" cy="365125"/>
          </a:xfrm>
        </p:spPr>
        <p:txBody>
          <a:bodyPr/>
          <a:lstStyle/>
          <a:p>
            <a:r>
              <a:rPr lang="en-IN"/>
              <a:t>Manaswini Priyadarshini (IIT Mandi)  </a:t>
            </a:r>
          </a:p>
        </p:txBody>
      </p:sp>
    </p:spTree>
    <p:extLst>
      <p:ext uri="{BB962C8B-B14F-4D97-AF65-F5344CB8AC3E}">
        <p14:creationId xmlns:p14="http://schemas.microsoft.com/office/powerpoint/2010/main" val="2460124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2AA4F4-09FE-765C-A630-BDD5D3976943}"/>
              </a:ext>
            </a:extLst>
          </p:cNvPr>
          <p:cNvSpPr>
            <a:spLocks noGrp="1"/>
          </p:cNvSpPr>
          <p:nvPr>
            <p:ph type="title"/>
          </p:nvPr>
        </p:nvSpPr>
        <p:spPr>
          <a:xfrm>
            <a:off x="838200" y="382556"/>
            <a:ext cx="10515600" cy="989046"/>
          </a:xfrm>
        </p:spPr>
        <p:txBody>
          <a:bodyPr>
            <a:normAutofit/>
          </a:bodyPr>
          <a:lstStyle/>
          <a:p>
            <a:r>
              <a:rPr lang="en-IN" b="1" dirty="0">
                <a:solidFill>
                  <a:srgbClr val="C00000"/>
                </a:solidFill>
                <a:latin typeface="Times New Roman" panose="02020603050405020304" pitchFamily="18" charset="0"/>
                <a:cs typeface="Times New Roman" panose="02020603050405020304" pitchFamily="18" charset="0"/>
              </a:rPr>
              <a:t>                 JETSCAPE Framework</a:t>
            </a:r>
            <a:endParaRPr lang="en-IN" dirty="0"/>
          </a:p>
        </p:txBody>
      </p:sp>
      <p:sp>
        <p:nvSpPr>
          <p:cNvPr id="5" name="Slide Number Placeholder 4">
            <a:extLst>
              <a:ext uri="{FF2B5EF4-FFF2-40B4-BE49-F238E27FC236}">
                <a16:creationId xmlns:a16="http://schemas.microsoft.com/office/drawing/2014/main" id="{55366B01-8BE9-6848-4F51-5BAAEB002C91}"/>
              </a:ext>
            </a:extLst>
          </p:cNvPr>
          <p:cNvSpPr>
            <a:spLocks noGrp="1"/>
          </p:cNvSpPr>
          <p:nvPr>
            <p:ph type="sldNum" sz="quarter" idx="12"/>
          </p:nvPr>
        </p:nvSpPr>
        <p:spPr/>
        <p:txBody>
          <a:bodyPr/>
          <a:lstStyle/>
          <a:p>
            <a:fld id="{06210950-5C97-4B06-B3FC-DC995F86C376}" type="slidenum">
              <a:rPr lang="en-IN" smtClean="0"/>
              <a:t>26</a:t>
            </a:fld>
            <a:endParaRPr lang="en-IN"/>
          </a:p>
        </p:txBody>
      </p:sp>
      <p:pic>
        <p:nvPicPr>
          <p:cNvPr id="6" name="object 5">
            <a:extLst>
              <a:ext uri="{FF2B5EF4-FFF2-40B4-BE49-F238E27FC236}">
                <a16:creationId xmlns:a16="http://schemas.microsoft.com/office/drawing/2014/main" id="{3F6C63E6-4C28-738D-F26E-1ECFF03039CD}"/>
              </a:ext>
            </a:extLst>
          </p:cNvPr>
          <p:cNvPicPr/>
          <p:nvPr/>
        </p:nvPicPr>
        <p:blipFill>
          <a:blip r:embed="rId2" cstate="print"/>
          <a:stretch>
            <a:fillRect/>
          </a:stretch>
        </p:blipFill>
        <p:spPr>
          <a:xfrm>
            <a:off x="1632358" y="1601876"/>
            <a:ext cx="8927284" cy="3971991"/>
          </a:xfrm>
          <a:prstGeom prst="rect">
            <a:avLst/>
          </a:prstGeom>
        </p:spPr>
      </p:pic>
      <p:sp>
        <p:nvSpPr>
          <p:cNvPr id="7" name="object 10">
            <a:extLst>
              <a:ext uri="{FF2B5EF4-FFF2-40B4-BE49-F238E27FC236}">
                <a16:creationId xmlns:a16="http://schemas.microsoft.com/office/drawing/2014/main" id="{93A6AC86-7DE3-DA06-9195-D405D0B03FEC}"/>
              </a:ext>
            </a:extLst>
          </p:cNvPr>
          <p:cNvSpPr txBox="1"/>
          <p:nvPr/>
        </p:nvSpPr>
        <p:spPr>
          <a:xfrm>
            <a:off x="2349699" y="5804141"/>
            <a:ext cx="7697876" cy="237169"/>
          </a:xfrm>
          <a:prstGeom prst="rect">
            <a:avLst/>
          </a:prstGeom>
        </p:spPr>
        <p:txBody>
          <a:bodyPr vert="horz" wrap="square" lIns="0" tIns="1258" rIns="0" bIns="0" rtlCol="0">
            <a:spAutoFit/>
          </a:bodyPr>
          <a:lstStyle/>
          <a:p>
            <a:pPr marL="240350" marR="10067" indent="-216441">
              <a:lnSpc>
                <a:spcPct val="102600"/>
              </a:lnSpc>
              <a:spcBef>
                <a:spcPts val="10"/>
              </a:spcBef>
            </a:pPr>
            <a:r>
              <a:rPr lang="en-GB" sz="1600" spc="-20" dirty="0">
                <a:latin typeface="Microsoft Sans Serif"/>
                <a:cs typeface="Microsoft Sans Serif"/>
              </a:rPr>
              <a:t>[</a:t>
            </a:r>
            <a:r>
              <a:rPr sz="1600" spc="-20" dirty="0">
                <a:latin typeface="Microsoft Sans Serif"/>
                <a:cs typeface="Microsoft Sans Serif"/>
              </a:rPr>
              <a:t>https://github.com/JETSCAPE/JETSCAPE </a:t>
            </a:r>
            <a:r>
              <a:rPr sz="1600" spc="-555" dirty="0">
                <a:latin typeface="Microsoft Sans Serif"/>
                <a:cs typeface="Microsoft Sans Serif"/>
              </a:rPr>
              <a:t> </a:t>
            </a:r>
            <a:r>
              <a:rPr sz="1600" spc="-20" dirty="0">
                <a:latin typeface="Microsoft Sans Serif"/>
                <a:cs typeface="Microsoft Sans Serif"/>
              </a:rPr>
              <a:t>JETSCAPE</a:t>
            </a:r>
            <a:r>
              <a:rPr sz="1600" dirty="0">
                <a:latin typeface="Microsoft Sans Serif"/>
                <a:cs typeface="Microsoft Sans Serif"/>
              </a:rPr>
              <a:t> </a:t>
            </a:r>
            <a:r>
              <a:rPr sz="1600" spc="-20" dirty="0">
                <a:latin typeface="Microsoft Sans Serif"/>
                <a:cs typeface="Microsoft Sans Serif"/>
              </a:rPr>
              <a:t>Manual:</a:t>
            </a:r>
            <a:r>
              <a:rPr sz="1600" spc="129" dirty="0">
                <a:latin typeface="Microsoft Sans Serif"/>
                <a:cs typeface="Microsoft Sans Serif"/>
              </a:rPr>
              <a:t> </a:t>
            </a:r>
            <a:r>
              <a:rPr sz="1600" spc="-10" dirty="0">
                <a:latin typeface="Microsoft Sans Serif"/>
                <a:cs typeface="Microsoft Sans Serif"/>
              </a:rPr>
              <a:t>arXiv:1903.07706</a:t>
            </a:r>
            <a:r>
              <a:rPr lang="en-GB" sz="1600" spc="-10" dirty="0">
                <a:latin typeface="Microsoft Sans Serif"/>
                <a:cs typeface="Microsoft Sans Serif"/>
              </a:rPr>
              <a:t> ]</a:t>
            </a:r>
            <a:endParaRPr sz="1600" dirty="0">
              <a:latin typeface="Microsoft Sans Serif"/>
              <a:cs typeface="Microsoft Sans Serif"/>
            </a:endParaRPr>
          </a:p>
        </p:txBody>
      </p:sp>
      <p:sp>
        <p:nvSpPr>
          <p:cNvPr id="3" name="Date Placeholder 1">
            <a:extLst>
              <a:ext uri="{FF2B5EF4-FFF2-40B4-BE49-F238E27FC236}">
                <a16:creationId xmlns:a16="http://schemas.microsoft.com/office/drawing/2014/main" id="{B7271689-CB00-B3E7-0CAC-D5763816CA87}"/>
              </a:ext>
            </a:extLst>
          </p:cNvPr>
          <p:cNvSpPr>
            <a:spLocks noGrp="1"/>
          </p:cNvSpPr>
          <p:nvPr>
            <p:ph type="dt" sz="half" idx="10"/>
          </p:nvPr>
        </p:nvSpPr>
        <p:spPr>
          <a:xfrm>
            <a:off x="838200" y="6356350"/>
            <a:ext cx="2743200" cy="365125"/>
          </a:xfrm>
        </p:spPr>
        <p:txBody>
          <a:bodyPr/>
          <a:lstStyle/>
          <a:p>
            <a:fld id="{3A82562D-B9B5-4F34-AAED-3569C3D413CD}" type="datetime1">
              <a:rPr lang="en-IN" smtClean="0"/>
              <a:t>04-09-2025</a:t>
            </a:fld>
            <a:endParaRPr lang="en-IN" dirty="0"/>
          </a:p>
        </p:txBody>
      </p:sp>
      <p:sp>
        <p:nvSpPr>
          <p:cNvPr id="4" name="Footer Placeholder 2">
            <a:extLst>
              <a:ext uri="{FF2B5EF4-FFF2-40B4-BE49-F238E27FC236}">
                <a16:creationId xmlns:a16="http://schemas.microsoft.com/office/drawing/2014/main" id="{FF469E08-C8F8-C667-321D-064DBCE4BF64}"/>
              </a:ext>
            </a:extLst>
          </p:cNvPr>
          <p:cNvSpPr>
            <a:spLocks noGrp="1"/>
          </p:cNvSpPr>
          <p:nvPr>
            <p:ph type="ftr" sz="quarter" idx="11"/>
          </p:nvPr>
        </p:nvSpPr>
        <p:spPr>
          <a:xfrm>
            <a:off x="4038600" y="6356350"/>
            <a:ext cx="4114800" cy="365125"/>
          </a:xfrm>
        </p:spPr>
        <p:txBody>
          <a:bodyPr/>
          <a:lstStyle/>
          <a:p>
            <a:r>
              <a:rPr lang="en-IN"/>
              <a:t>Manaswini Priyadarshini (IIT Mandi)  </a:t>
            </a:r>
          </a:p>
        </p:txBody>
      </p:sp>
    </p:spTree>
    <p:extLst>
      <p:ext uri="{BB962C8B-B14F-4D97-AF65-F5344CB8AC3E}">
        <p14:creationId xmlns:p14="http://schemas.microsoft.com/office/powerpoint/2010/main" val="933797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C74689-B39E-7CFB-FB34-48DBDCD733D0}"/>
              </a:ext>
            </a:extLst>
          </p:cNvPr>
          <p:cNvSpPr>
            <a:spLocks noGrp="1"/>
          </p:cNvSpPr>
          <p:nvPr>
            <p:ph type="title"/>
          </p:nvPr>
        </p:nvSpPr>
        <p:spPr>
          <a:xfrm>
            <a:off x="4202663" y="646096"/>
            <a:ext cx="3786674" cy="726557"/>
          </a:xfrm>
        </p:spPr>
        <p:txBody>
          <a:bodyPr>
            <a:normAutofit fontScale="90000"/>
          </a:bodyPr>
          <a:lstStyle/>
          <a:p>
            <a:r>
              <a:rPr lang="en-GB" sz="4000" b="1" dirty="0">
                <a:solidFill>
                  <a:srgbClr val="C00000"/>
                </a:solidFill>
                <a:latin typeface="Times New Roman" panose="02020603050405020304" pitchFamily="18" charset="0"/>
                <a:cs typeface="Times New Roman" panose="02020603050405020304" pitchFamily="18" charset="0"/>
              </a:rPr>
              <a:t>Coherence Effect</a:t>
            </a:r>
            <a:endParaRPr lang="en-IN" sz="4000" b="1" dirty="0">
              <a:solidFill>
                <a:srgbClr val="C00000"/>
              </a:solidFill>
              <a:latin typeface="Times New Roman" panose="02020603050405020304" pitchFamily="18" charset="0"/>
              <a:cs typeface="Times New Roman" panose="02020603050405020304" pitchFamily="18" charset="0"/>
            </a:endParaRPr>
          </a:p>
        </p:txBody>
      </p:sp>
      <p:sp>
        <p:nvSpPr>
          <p:cNvPr id="6" name="Slide Number Placeholder 5">
            <a:extLst>
              <a:ext uri="{FF2B5EF4-FFF2-40B4-BE49-F238E27FC236}">
                <a16:creationId xmlns:a16="http://schemas.microsoft.com/office/drawing/2014/main" id="{01835750-EA6E-A77C-301C-C7EC2EF7E9C6}"/>
              </a:ext>
            </a:extLst>
          </p:cNvPr>
          <p:cNvSpPr>
            <a:spLocks noGrp="1"/>
          </p:cNvSpPr>
          <p:nvPr>
            <p:ph type="sldNum" sz="quarter" idx="12"/>
          </p:nvPr>
        </p:nvSpPr>
        <p:spPr/>
        <p:txBody>
          <a:bodyPr/>
          <a:lstStyle/>
          <a:p>
            <a:fld id="{AC07DFCF-566D-46E2-8A69-F62B84C0C9A8}" type="slidenum">
              <a:rPr lang="en-IN" smtClean="0"/>
              <a:t>27</a:t>
            </a:fld>
            <a:endParaRPr lang="en-IN"/>
          </a:p>
        </p:txBody>
      </p:sp>
      <p:pic>
        <p:nvPicPr>
          <p:cNvPr id="8" name="Picture 7">
            <a:extLst>
              <a:ext uri="{FF2B5EF4-FFF2-40B4-BE49-F238E27FC236}">
                <a16:creationId xmlns:a16="http://schemas.microsoft.com/office/drawing/2014/main" id="{49D3D82E-1522-924D-B4C4-9ADF2BE5336B}"/>
              </a:ext>
            </a:extLst>
          </p:cNvPr>
          <p:cNvPicPr>
            <a:picLocks noChangeAspect="1"/>
          </p:cNvPicPr>
          <p:nvPr/>
        </p:nvPicPr>
        <p:blipFill>
          <a:blip r:embed="rId2"/>
          <a:stretch>
            <a:fillRect/>
          </a:stretch>
        </p:blipFill>
        <p:spPr>
          <a:xfrm>
            <a:off x="942392" y="1726206"/>
            <a:ext cx="10699103" cy="395640"/>
          </a:xfrm>
          <a:prstGeom prst="rect">
            <a:avLst/>
          </a:prstGeom>
        </p:spPr>
      </p:pic>
      <p:pic>
        <p:nvPicPr>
          <p:cNvPr id="10" name="Picture 9">
            <a:extLst>
              <a:ext uri="{FF2B5EF4-FFF2-40B4-BE49-F238E27FC236}">
                <a16:creationId xmlns:a16="http://schemas.microsoft.com/office/drawing/2014/main" id="{D877404B-D5A6-AA05-DEFD-53530CFA804C}"/>
              </a:ext>
            </a:extLst>
          </p:cNvPr>
          <p:cNvPicPr>
            <a:picLocks noChangeAspect="1"/>
          </p:cNvPicPr>
          <p:nvPr/>
        </p:nvPicPr>
        <p:blipFill>
          <a:blip r:embed="rId3"/>
          <a:stretch>
            <a:fillRect/>
          </a:stretch>
        </p:blipFill>
        <p:spPr>
          <a:xfrm>
            <a:off x="942392" y="2198791"/>
            <a:ext cx="9465129" cy="2286220"/>
          </a:xfrm>
          <a:prstGeom prst="rect">
            <a:avLst/>
          </a:prstGeom>
        </p:spPr>
      </p:pic>
      <p:pic>
        <p:nvPicPr>
          <p:cNvPr id="12" name="Picture 11">
            <a:extLst>
              <a:ext uri="{FF2B5EF4-FFF2-40B4-BE49-F238E27FC236}">
                <a16:creationId xmlns:a16="http://schemas.microsoft.com/office/drawing/2014/main" id="{CE1D0235-A9F5-A707-B56B-CB42644C1EB8}"/>
              </a:ext>
            </a:extLst>
          </p:cNvPr>
          <p:cNvPicPr>
            <a:picLocks noChangeAspect="1"/>
          </p:cNvPicPr>
          <p:nvPr/>
        </p:nvPicPr>
        <p:blipFill>
          <a:blip r:embed="rId4"/>
          <a:stretch>
            <a:fillRect/>
          </a:stretch>
        </p:blipFill>
        <p:spPr>
          <a:xfrm>
            <a:off x="744214" y="4557312"/>
            <a:ext cx="10897281" cy="451521"/>
          </a:xfrm>
          <a:prstGeom prst="rect">
            <a:avLst/>
          </a:prstGeom>
        </p:spPr>
      </p:pic>
      <p:pic>
        <p:nvPicPr>
          <p:cNvPr id="14" name="Picture 13">
            <a:extLst>
              <a:ext uri="{FF2B5EF4-FFF2-40B4-BE49-F238E27FC236}">
                <a16:creationId xmlns:a16="http://schemas.microsoft.com/office/drawing/2014/main" id="{1CD26A36-DE7D-EF1F-D07E-C8296C335081}"/>
              </a:ext>
            </a:extLst>
          </p:cNvPr>
          <p:cNvPicPr>
            <a:picLocks noChangeAspect="1"/>
          </p:cNvPicPr>
          <p:nvPr/>
        </p:nvPicPr>
        <p:blipFill>
          <a:blip r:embed="rId5"/>
          <a:stretch>
            <a:fillRect/>
          </a:stretch>
        </p:blipFill>
        <p:spPr>
          <a:xfrm>
            <a:off x="838200" y="5081134"/>
            <a:ext cx="2612571" cy="405251"/>
          </a:xfrm>
          <a:prstGeom prst="rect">
            <a:avLst/>
          </a:prstGeom>
        </p:spPr>
      </p:pic>
      <p:sp>
        <p:nvSpPr>
          <p:cNvPr id="16" name="Footer Placeholder 15">
            <a:extLst>
              <a:ext uri="{FF2B5EF4-FFF2-40B4-BE49-F238E27FC236}">
                <a16:creationId xmlns:a16="http://schemas.microsoft.com/office/drawing/2014/main" id="{10CA9BB1-83FE-D754-7660-B5DFD542E114}"/>
              </a:ext>
            </a:extLst>
          </p:cNvPr>
          <p:cNvSpPr>
            <a:spLocks noGrp="1"/>
          </p:cNvSpPr>
          <p:nvPr>
            <p:ph type="ftr" sz="quarter" idx="11"/>
          </p:nvPr>
        </p:nvSpPr>
        <p:spPr/>
        <p:txBody>
          <a:bodyPr/>
          <a:lstStyle/>
          <a:p>
            <a:r>
              <a:rPr lang="en-IN"/>
              <a:t>Manaswini Priyadarshini (IIT Mandi)</a:t>
            </a:r>
          </a:p>
        </p:txBody>
      </p:sp>
      <p:sp>
        <p:nvSpPr>
          <p:cNvPr id="3" name="Date Placeholder 1">
            <a:extLst>
              <a:ext uri="{FF2B5EF4-FFF2-40B4-BE49-F238E27FC236}">
                <a16:creationId xmlns:a16="http://schemas.microsoft.com/office/drawing/2014/main" id="{2BD8387C-E8DE-85F9-B7FF-0A707EB6F324}"/>
              </a:ext>
            </a:extLst>
          </p:cNvPr>
          <p:cNvSpPr>
            <a:spLocks noGrp="1"/>
          </p:cNvSpPr>
          <p:nvPr>
            <p:ph type="dt" sz="half" idx="10"/>
          </p:nvPr>
        </p:nvSpPr>
        <p:spPr>
          <a:xfrm>
            <a:off x="838200" y="6356350"/>
            <a:ext cx="2743200" cy="365125"/>
          </a:xfrm>
        </p:spPr>
        <p:txBody>
          <a:bodyPr/>
          <a:lstStyle/>
          <a:p>
            <a:fld id="{3A82562D-B9B5-4F34-AAED-3569C3D413CD}" type="datetime1">
              <a:rPr lang="en-IN" smtClean="0"/>
              <a:t>04-09-2025</a:t>
            </a:fld>
            <a:endParaRPr lang="en-IN" dirty="0"/>
          </a:p>
        </p:txBody>
      </p:sp>
    </p:spTree>
    <p:extLst>
      <p:ext uri="{BB962C8B-B14F-4D97-AF65-F5344CB8AC3E}">
        <p14:creationId xmlns:p14="http://schemas.microsoft.com/office/powerpoint/2010/main" val="431307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A368ED-9196-3FB5-C42A-D7899D6DAB31}"/>
              </a:ext>
            </a:extLst>
          </p:cNvPr>
          <p:cNvSpPr>
            <a:spLocks noGrp="1"/>
          </p:cNvSpPr>
          <p:nvPr>
            <p:ph type="title"/>
          </p:nvPr>
        </p:nvSpPr>
        <p:spPr>
          <a:xfrm>
            <a:off x="3160745" y="533076"/>
            <a:ext cx="6131767" cy="698565"/>
          </a:xfrm>
        </p:spPr>
        <p:txBody>
          <a:bodyPr>
            <a:normAutofit/>
          </a:bodyPr>
          <a:lstStyle/>
          <a:p>
            <a:r>
              <a:rPr lang="en-IN" b="1" dirty="0">
                <a:solidFill>
                  <a:srgbClr val="C00000"/>
                </a:solidFill>
                <a:latin typeface="Times New Roman" panose="02020603050405020304" pitchFamily="18" charset="0"/>
                <a:cs typeface="Times New Roman" panose="02020603050405020304" pitchFamily="18" charset="0"/>
              </a:rPr>
              <a:t>Motivation of The Study</a:t>
            </a:r>
            <a:endParaRPr lang="en-IN" dirty="0">
              <a:solidFill>
                <a:srgbClr val="C0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F0798186-5A88-C652-A445-324373BEBFC4}"/>
                  </a:ext>
                </a:extLst>
              </p:cNvPr>
              <p:cNvSpPr>
                <a:spLocks noGrp="1"/>
              </p:cNvSpPr>
              <p:nvPr>
                <p:ph idx="1"/>
              </p:nvPr>
            </p:nvSpPr>
            <p:spPr>
              <a:xfrm>
                <a:off x="838200" y="1411028"/>
                <a:ext cx="10515600" cy="4913896"/>
              </a:xfrm>
            </p:spPr>
            <p:txBody>
              <a:bodyPr>
                <a:normAutofit/>
              </a:bodyPr>
              <a:lstStyle/>
              <a:p>
                <a:pPr algn="just"/>
                <a:r>
                  <a:rPr lang="en-GB" sz="2000" b="1" dirty="0">
                    <a:solidFill>
                      <a:srgbClr val="000000"/>
                    </a:solidFill>
                    <a:latin typeface="Times New Roman" panose="02020603050405020304" pitchFamily="18" charset="0"/>
                    <a:cs typeface="Times New Roman" panose="02020603050405020304" pitchFamily="18" charset="0"/>
                  </a:rPr>
                  <a:t>Heavy-flavor jets (b, c) </a:t>
                </a:r>
                <a:r>
                  <a:rPr lang="en-GB" sz="2000" dirty="0">
                    <a:solidFill>
                      <a:srgbClr val="000000"/>
                    </a:solidFill>
                    <a:latin typeface="Times New Roman" panose="02020603050405020304" pitchFamily="18" charset="0"/>
                    <a:cs typeface="Times New Roman" panose="02020603050405020304" pitchFamily="18" charset="0"/>
                  </a:rPr>
                  <a:t>serve as precision probes of the QGP because their large quark masses significantly modify their interactions with the medium, which helps in disentangling the role of quark mass in parton energy loss.</a:t>
                </a:r>
              </a:p>
              <a:p>
                <a:pPr algn="just"/>
                <a:r>
                  <a:rPr lang="en-GB" sz="2000" dirty="0">
                    <a:latin typeface="Times New Roman" panose="02020603050405020304" pitchFamily="18" charset="0"/>
                    <a:cs typeface="Times New Roman" panose="02020603050405020304" pitchFamily="18" charset="0"/>
                  </a:rPr>
                  <a:t>We investigate the mass hierarchy of jet quenching by comparing b- and c-jets to inclusive jets to probe the QCD-predicted energy-loss ordering </a:t>
                </a:r>
                <a:r>
                  <a:rPr lang="en-GB" sz="2000" b="1" dirty="0">
                    <a:latin typeface="Times New Roman" panose="02020603050405020304" pitchFamily="18" charset="0"/>
                    <a:cs typeface="Times New Roman" panose="02020603050405020304" pitchFamily="18" charset="0"/>
                  </a:rPr>
                  <a:t>Δ</a:t>
                </a:r>
                <a14:m>
                  <m:oMath xmlns:m="http://schemas.openxmlformats.org/officeDocument/2006/math">
                    <m:sSub>
                      <m:sSubPr>
                        <m:ctrlPr>
                          <a:rPr lang="en-GB" sz="2000" b="1" i="1" smtClean="0">
                            <a:latin typeface="Cambria Math" panose="02040503050406030204" pitchFamily="18" charset="0"/>
                            <a:cs typeface="Times New Roman" panose="02020603050405020304" pitchFamily="18" charset="0"/>
                          </a:rPr>
                        </m:ctrlPr>
                      </m:sSubPr>
                      <m:e>
                        <m:r>
                          <a:rPr lang="en-GB" sz="2000" b="1" i="1" smtClean="0">
                            <a:latin typeface="Cambria Math" panose="02040503050406030204" pitchFamily="18" charset="0"/>
                            <a:cs typeface="Times New Roman" panose="02020603050405020304" pitchFamily="18" charset="0"/>
                          </a:rPr>
                          <m:t>𝑬</m:t>
                        </m:r>
                      </m:e>
                      <m:sub>
                        <m:r>
                          <a:rPr lang="en-GB" sz="2000" b="1" i="1" smtClean="0">
                            <a:latin typeface="Cambria Math" panose="02040503050406030204" pitchFamily="18" charset="0"/>
                            <a:cs typeface="Times New Roman" panose="02020603050405020304" pitchFamily="18" charset="0"/>
                          </a:rPr>
                          <m:t>𝒃</m:t>
                        </m:r>
                      </m:sub>
                    </m:sSub>
                  </m:oMath>
                </a14:m>
                <a:r>
                  <a:rPr lang="en-GB" sz="2000" b="1" dirty="0">
                    <a:latin typeface="Times New Roman" panose="02020603050405020304" pitchFamily="18" charset="0"/>
                    <a:cs typeface="Times New Roman" panose="02020603050405020304" pitchFamily="18" charset="0"/>
                  </a:rPr>
                  <a:t> &lt; Δ</a:t>
                </a:r>
                <a14:m>
                  <m:oMath xmlns:m="http://schemas.openxmlformats.org/officeDocument/2006/math">
                    <m:sSub>
                      <m:sSubPr>
                        <m:ctrlPr>
                          <a:rPr lang="en-GB" sz="2000" b="1" i="1" smtClean="0">
                            <a:latin typeface="Cambria Math" panose="02040503050406030204" pitchFamily="18" charset="0"/>
                            <a:cs typeface="Times New Roman" panose="02020603050405020304" pitchFamily="18" charset="0"/>
                          </a:rPr>
                        </m:ctrlPr>
                      </m:sSubPr>
                      <m:e>
                        <m:r>
                          <a:rPr lang="en-GB" sz="2000" b="1" i="1" smtClean="0">
                            <a:latin typeface="Cambria Math" panose="02040503050406030204" pitchFamily="18" charset="0"/>
                            <a:cs typeface="Times New Roman" panose="02020603050405020304" pitchFamily="18" charset="0"/>
                          </a:rPr>
                          <m:t>𝑬</m:t>
                        </m:r>
                      </m:e>
                      <m:sub>
                        <m:r>
                          <a:rPr lang="en-GB" sz="2000" b="1" i="1" smtClean="0">
                            <a:latin typeface="Cambria Math" panose="02040503050406030204" pitchFamily="18" charset="0"/>
                            <a:cs typeface="Times New Roman" panose="02020603050405020304" pitchFamily="18" charset="0"/>
                          </a:rPr>
                          <m:t>𝒄</m:t>
                        </m:r>
                      </m:sub>
                    </m:sSub>
                  </m:oMath>
                </a14:m>
                <a:r>
                  <a:rPr lang="en-GB" sz="2000" b="1" dirty="0">
                    <a:latin typeface="Times New Roman" panose="02020603050405020304" pitchFamily="18" charset="0"/>
                    <a:cs typeface="Times New Roman" panose="02020603050405020304" pitchFamily="18" charset="0"/>
                  </a:rPr>
                  <a:t> &lt; Δ</a:t>
                </a:r>
                <a14:m>
                  <m:oMath xmlns:m="http://schemas.openxmlformats.org/officeDocument/2006/math">
                    <m:sSub>
                      <m:sSubPr>
                        <m:ctrlPr>
                          <a:rPr lang="en-GB" sz="2000" b="1" i="1" smtClean="0">
                            <a:latin typeface="Cambria Math" panose="02040503050406030204" pitchFamily="18" charset="0"/>
                            <a:cs typeface="Times New Roman" panose="02020603050405020304" pitchFamily="18" charset="0"/>
                          </a:rPr>
                        </m:ctrlPr>
                      </m:sSubPr>
                      <m:e>
                        <m:r>
                          <a:rPr lang="en-GB" sz="2000" b="1" i="1" smtClean="0">
                            <a:latin typeface="Cambria Math" panose="02040503050406030204" pitchFamily="18" charset="0"/>
                            <a:cs typeface="Times New Roman" panose="02020603050405020304" pitchFamily="18" charset="0"/>
                          </a:rPr>
                          <m:t>𝑬</m:t>
                        </m:r>
                      </m:e>
                      <m:sub>
                        <m:r>
                          <a:rPr lang="en-GB" sz="2000" b="1" i="1" smtClean="0">
                            <a:latin typeface="Cambria Math" panose="02040503050406030204" pitchFamily="18" charset="0"/>
                            <a:cs typeface="Times New Roman" panose="02020603050405020304" pitchFamily="18" charset="0"/>
                          </a:rPr>
                          <m:t>𝒍𝒊𝒈𝒉𝒕</m:t>
                        </m:r>
                      </m:sub>
                    </m:sSub>
                  </m:oMath>
                </a14:m>
                <a:r>
                  <a:rPr lang="en-GB" sz="2000" dirty="0">
                    <a:latin typeface="Times New Roman" panose="02020603050405020304" pitchFamily="18" charset="0"/>
                    <a:cs typeface="Times New Roman" panose="02020603050405020304" pitchFamily="18" charset="0"/>
                  </a:rPr>
                  <a:t> .</a:t>
                </a:r>
                <a:endParaRPr lang="en-IN" sz="2000"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F0798186-5A88-C652-A445-324373BEBFC4}"/>
                  </a:ext>
                </a:extLst>
              </p:cNvPr>
              <p:cNvSpPr>
                <a:spLocks noGrp="1" noRot="1" noChangeAspect="1" noMove="1" noResize="1" noEditPoints="1" noAdjustHandles="1" noChangeArrowheads="1" noChangeShapeType="1" noTextEdit="1"/>
              </p:cNvSpPr>
              <p:nvPr>
                <p:ph idx="1"/>
              </p:nvPr>
            </p:nvSpPr>
            <p:spPr>
              <a:xfrm>
                <a:off x="838200" y="1411028"/>
                <a:ext cx="10515600" cy="4913896"/>
              </a:xfrm>
              <a:blipFill>
                <a:blip r:embed="rId2"/>
                <a:stretch>
                  <a:fillRect l="-522" t="-1239" r="-580"/>
                </a:stretch>
              </a:blipFill>
            </p:spPr>
            <p:txBody>
              <a:bodyPr/>
              <a:lstStyle/>
              <a:p>
                <a:r>
                  <a:rPr lang="en-IN">
                    <a:noFill/>
                  </a:rPr>
                  <a:t> </a:t>
                </a:r>
              </a:p>
            </p:txBody>
          </p:sp>
        </mc:Fallback>
      </mc:AlternateContent>
      <p:sp>
        <p:nvSpPr>
          <p:cNvPr id="4" name="Date Placeholder 3">
            <a:extLst>
              <a:ext uri="{FF2B5EF4-FFF2-40B4-BE49-F238E27FC236}">
                <a16:creationId xmlns:a16="http://schemas.microsoft.com/office/drawing/2014/main" id="{37490F55-3A2B-5F52-B7F2-711952D9D0DE}"/>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4E2A0833-32D0-3018-12DB-6E14B1C7D383}"/>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DA2F1549-3735-BF45-10B4-8A6834FD5940}"/>
              </a:ext>
            </a:extLst>
          </p:cNvPr>
          <p:cNvSpPr>
            <a:spLocks noGrp="1"/>
          </p:cNvSpPr>
          <p:nvPr>
            <p:ph type="sldNum" sz="quarter" idx="12"/>
          </p:nvPr>
        </p:nvSpPr>
        <p:spPr/>
        <p:txBody>
          <a:bodyPr/>
          <a:lstStyle/>
          <a:p>
            <a:fld id="{C9708B72-9547-48D9-B69B-5A25B2A572F2}" type="slidenum">
              <a:rPr lang="en-IN" smtClean="0"/>
              <a:t>3</a:t>
            </a:fld>
            <a:endParaRPr lang="en-IN"/>
          </a:p>
        </p:txBody>
      </p:sp>
      <p:pic>
        <p:nvPicPr>
          <p:cNvPr id="2050" name="Picture 2">
            <a:extLst>
              <a:ext uri="{FF2B5EF4-FFF2-40B4-BE49-F238E27FC236}">
                <a16:creationId xmlns:a16="http://schemas.microsoft.com/office/drawing/2014/main" id="{43278189-0928-8AA4-5879-5237B5D38A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2783" y="3146770"/>
            <a:ext cx="3913608" cy="26012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69B18980-9C0A-C088-82FB-3DC357CCFB0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934"/>
          <a:stretch>
            <a:fillRect/>
          </a:stretch>
        </p:blipFill>
        <p:spPr bwMode="auto">
          <a:xfrm>
            <a:off x="6805610" y="3185900"/>
            <a:ext cx="4020324" cy="27764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B723781-54BF-7A37-217E-622D2DF166DE}"/>
              </a:ext>
            </a:extLst>
          </p:cNvPr>
          <p:cNvSpPr txBox="1"/>
          <p:nvPr/>
        </p:nvSpPr>
        <p:spPr>
          <a:xfrm>
            <a:off x="2144486" y="5805077"/>
            <a:ext cx="2873828" cy="369332"/>
          </a:xfrm>
          <a:prstGeom prst="rect">
            <a:avLst/>
          </a:prstGeom>
          <a:noFill/>
        </p:spPr>
        <p:txBody>
          <a:bodyPr wrap="square" rtlCol="0">
            <a:spAutoFit/>
          </a:bodyPr>
          <a:lstStyle/>
          <a:p>
            <a:r>
              <a:rPr lang="en-GB" dirty="0"/>
              <a:t>[</a:t>
            </a:r>
            <a:r>
              <a:rPr lang="fr-FR" sz="1600" dirty="0">
                <a:latin typeface="Times New Roman" panose="02020603050405020304" pitchFamily="18" charset="0"/>
                <a:cs typeface="Times New Roman" panose="02020603050405020304" pitchFamily="18" charset="0"/>
              </a:rPr>
              <a:t>Eur. Phys. J. C (2023) 83, 438</a:t>
            </a:r>
            <a:r>
              <a:rPr lang="fr-FR" dirty="0"/>
              <a:t>]</a:t>
            </a:r>
            <a:endParaRPr lang="en-IN" dirty="0"/>
          </a:p>
        </p:txBody>
      </p:sp>
      <p:sp>
        <p:nvSpPr>
          <p:cNvPr id="8" name="TextBox 7">
            <a:extLst>
              <a:ext uri="{FF2B5EF4-FFF2-40B4-BE49-F238E27FC236}">
                <a16:creationId xmlns:a16="http://schemas.microsoft.com/office/drawing/2014/main" id="{67681A0D-4102-8590-8E50-6DC292DCF8F4}"/>
              </a:ext>
            </a:extLst>
          </p:cNvPr>
          <p:cNvSpPr txBox="1"/>
          <p:nvPr/>
        </p:nvSpPr>
        <p:spPr>
          <a:xfrm>
            <a:off x="6708710" y="5838409"/>
            <a:ext cx="4441372" cy="338554"/>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a:t>
            </a:r>
            <a:r>
              <a:rPr lang="en-IN" sz="1600" dirty="0">
                <a:latin typeface="Times New Roman" panose="02020603050405020304" pitchFamily="18" charset="0"/>
                <a:cs typeface="Times New Roman" panose="02020603050405020304" pitchFamily="18" charset="0"/>
              </a:rPr>
              <a:t>Chinese Physics C    Vol. 49, No. 6 (2025) 064101</a:t>
            </a:r>
            <a:r>
              <a:rPr lang="en-IN" sz="1600" dirty="0"/>
              <a:t>]</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9582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05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23000"/>
          </a:schemeClr>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4175BF08-441A-7E3B-2873-E81631BB4C93}"/>
                  </a:ext>
                </a:extLst>
              </p:cNvPr>
              <p:cNvSpPr>
                <a:spLocks noGrp="1"/>
              </p:cNvSpPr>
              <p:nvPr>
                <p:ph idx="1"/>
              </p:nvPr>
            </p:nvSpPr>
            <p:spPr>
              <a:xfrm>
                <a:off x="838200" y="1602662"/>
                <a:ext cx="10515600" cy="4574301"/>
              </a:xfrm>
            </p:spPr>
            <p:txBody>
              <a:bodyPr/>
              <a:lstStyle/>
              <a:p>
                <a:pPr algn="just"/>
                <a:r>
                  <a:rPr lang="en-GB" sz="2000" b="1" dirty="0">
                    <a:latin typeface="Times New Roman" panose="02020603050405020304" pitchFamily="18" charset="0"/>
                    <a:cs typeface="Times New Roman" panose="02020603050405020304" pitchFamily="18" charset="0"/>
                  </a:rPr>
                  <a:t>Dead-cone effect</a:t>
                </a:r>
                <a:r>
                  <a:rPr lang="en-GB" sz="2000" dirty="0">
                    <a:latin typeface="Times New Roman" panose="02020603050405020304" pitchFamily="18" charset="0"/>
                    <a:cs typeface="Times New Roman" panose="02020603050405020304" pitchFamily="18" charset="0"/>
                  </a:rPr>
                  <a:t> as a key signature: Heavy quarks (b, c) radiate less at small angles due to their finite mass, leading to suppressed gluon emission. This modifies internal jet substructure and produces distinct quenching patterns compared to light jets.</a:t>
                </a:r>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a:p>
                <a:endParaRPr lang="en-IN"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a:p>
                <a:pPr marL="0" indent="0">
                  <a:buNone/>
                </a:pPr>
                <a:endParaRPr lang="en-IN" sz="2000" dirty="0">
                  <a:latin typeface="Times New Roman" panose="02020603050405020304" pitchFamily="18" charset="0"/>
                  <a:cs typeface="Times New Roman" panose="02020603050405020304" pitchFamily="18" charset="0"/>
                </a:endParaRPr>
              </a:p>
              <a:p>
                <a:pPr marL="0" indent="0">
                  <a:buNone/>
                </a:pPr>
                <a:endParaRPr lang="en-IN" sz="200" dirty="0">
                  <a:latin typeface="Times New Roman" panose="02020603050405020304" pitchFamily="18" charset="0"/>
                  <a:cs typeface="Times New Roman" panose="02020603050405020304" pitchFamily="18" charset="0"/>
                </a:endParaRPr>
              </a:p>
              <a:p>
                <a:pPr lvl="1"/>
                <a:r>
                  <a:rPr lang="en-GB" sz="1800" dirty="0">
                    <a:latin typeface="Times New Roman" panose="02020603050405020304" pitchFamily="18" charset="0"/>
                    <a:cs typeface="Times New Roman" panose="02020603050405020304" pitchFamily="18" charset="0"/>
                  </a:rPr>
                  <a:t>Larger mass (</a:t>
                </a:r>
                <a14:m>
                  <m:oMath xmlns:m="http://schemas.openxmlformats.org/officeDocument/2006/math">
                    <m:sSub>
                      <m:sSubPr>
                        <m:ctrlPr>
                          <a:rPr lang="en-GB" sz="1800" b="0" i="1" smtClean="0">
                            <a:latin typeface="Cambria Math" panose="02040503050406030204" pitchFamily="18" charset="0"/>
                            <a:cs typeface="Times New Roman" panose="02020603050405020304" pitchFamily="18" charset="0"/>
                          </a:rPr>
                        </m:ctrlPr>
                      </m:sSubPr>
                      <m:e>
                        <m:r>
                          <a:rPr lang="en-GB" sz="1800" b="0" i="1" smtClean="0">
                            <a:latin typeface="Cambria Math" panose="02040503050406030204" pitchFamily="18" charset="0"/>
                            <a:cs typeface="Times New Roman" panose="02020603050405020304" pitchFamily="18" charset="0"/>
                          </a:rPr>
                          <m:t>𝑚</m:t>
                        </m:r>
                      </m:e>
                      <m:sub>
                        <m:r>
                          <a:rPr lang="en-GB" sz="1800" b="0" i="1" smtClean="0">
                            <a:latin typeface="Cambria Math" panose="02040503050406030204" pitchFamily="18" charset="0"/>
                            <a:cs typeface="Times New Roman" panose="02020603050405020304" pitchFamily="18" charset="0"/>
                          </a:rPr>
                          <m:t>𝑞</m:t>
                        </m:r>
                      </m:sub>
                    </m:sSub>
                    <m:r>
                      <a:rPr lang="en-GB" sz="1800" b="0" i="1" smtClean="0">
                        <a:latin typeface="Cambria Math" panose="02040503050406030204" pitchFamily="18" charset="0"/>
                        <a:cs typeface="Times New Roman" panose="02020603050405020304" pitchFamily="18" charset="0"/>
                      </a:rPr>
                      <m:t>)</m:t>
                    </m:r>
                  </m:oMath>
                </a14:m>
                <a:r>
                  <a:rPr lang="en-GB" sz="1800" dirty="0">
                    <a:latin typeface="Times New Roman" panose="02020603050405020304" pitchFamily="18" charset="0"/>
                    <a:cs typeface="Times New Roman" panose="02020603050405020304" pitchFamily="18" charset="0"/>
                  </a:rPr>
                  <a:t> → larger dead cone angle</a:t>
                </a:r>
              </a:p>
              <a:p>
                <a:pPr lvl="1"/>
                <a:r>
                  <a:rPr lang="en-GB" sz="1800" dirty="0">
                    <a:latin typeface="Times New Roman" panose="02020603050405020304" pitchFamily="18" charset="0"/>
                    <a:cs typeface="Times New Roman" panose="02020603050405020304" pitchFamily="18" charset="0"/>
                  </a:rPr>
                  <a:t>Higher energy (</a:t>
                </a:r>
                <a14:m>
                  <m:oMath xmlns:m="http://schemas.openxmlformats.org/officeDocument/2006/math">
                    <m:sSub>
                      <m:sSubPr>
                        <m:ctrlPr>
                          <a:rPr lang="en-GB" sz="1800" b="0" i="1" smtClean="0">
                            <a:latin typeface="Cambria Math" panose="02040503050406030204" pitchFamily="18" charset="0"/>
                            <a:cs typeface="Times New Roman" panose="02020603050405020304" pitchFamily="18" charset="0"/>
                          </a:rPr>
                        </m:ctrlPr>
                      </m:sSubPr>
                      <m:e>
                        <m:r>
                          <a:rPr lang="en-GB" sz="1800" b="0" i="1" smtClean="0">
                            <a:latin typeface="Cambria Math" panose="02040503050406030204" pitchFamily="18" charset="0"/>
                            <a:cs typeface="Times New Roman" panose="02020603050405020304" pitchFamily="18" charset="0"/>
                          </a:rPr>
                          <m:t>𝐸</m:t>
                        </m:r>
                      </m:e>
                      <m:sub>
                        <m:r>
                          <a:rPr lang="en-GB" sz="1800" b="0" i="1" smtClean="0">
                            <a:latin typeface="Cambria Math" panose="02040503050406030204" pitchFamily="18" charset="0"/>
                            <a:cs typeface="Times New Roman" panose="02020603050405020304" pitchFamily="18" charset="0"/>
                          </a:rPr>
                          <m:t>𝑞</m:t>
                        </m:r>
                      </m:sub>
                    </m:sSub>
                    <m:r>
                      <a:rPr lang="en-GB" sz="1800" b="0" i="1" smtClean="0">
                        <a:latin typeface="Cambria Math" panose="02040503050406030204" pitchFamily="18" charset="0"/>
                        <a:cs typeface="Times New Roman" panose="02020603050405020304" pitchFamily="18" charset="0"/>
                      </a:rPr>
                      <m:t>≫</m:t>
                    </m:r>
                    <m:sSub>
                      <m:sSubPr>
                        <m:ctrlPr>
                          <a:rPr lang="en-GB" sz="1800" b="0" i="1" smtClean="0">
                            <a:latin typeface="Cambria Math" panose="02040503050406030204" pitchFamily="18" charset="0"/>
                            <a:cs typeface="Times New Roman" panose="02020603050405020304" pitchFamily="18" charset="0"/>
                          </a:rPr>
                        </m:ctrlPr>
                      </m:sSubPr>
                      <m:e>
                        <m:r>
                          <a:rPr lang="en-GB" sz="1800" b="0" i="1" smtClean="0">
                            <a:latin typeface="Cambria Math" panose="02040503050406030204" pitchFamily="18" charset="0"/>
                            <a:cs typeface="Times New Roman" panose="02020603050405020304" pitchFamily="18" charset="0"/>
                          </a:rPr>
                          <m:t>𝑚</m:t>
                        </m:r>
                      </m:e>
                      <m:sub>
                        <m:r>
                          <a:rPr lang="en-GB" sz="1800" b="0" i="1" smtClean="0">
                            <a:latin typeface="Cambria Math" panose="02040503050406030204" pitchFamily="18" charset="0"/>
                            <a:cs typeface="Times New Roman" panose="02020603050405020304" pitchFamily="18" charset="0"/>
                          </a:rPr>
                          <m:t>𝑞</m:t>
                        </m:r>
                      </m:sub>
                    </m:sSub>
                    <m:r>
                      <a:rPr lang="en-GB" sz="1800" b="0" i="1" smtClean="0">
                        <a:latin typeface="Cambria Math" panose="02040503050406030204" pitchFamily="18" charset="0"/>
                        <a:cs typeface="Times New Roman" panose="02020603050405020304" pitchFamily="18" charset="0"/>
                      </a:rPr>
                      <m:t>)</m:t>
                    </m:r>
                  </m:oMath>
                </a14:m>
                <a:r>
                  <a:rPr lang="en-GB" sz="1800" dirty="0">
                    <a:latin typeface="Times New Roman" panose="02020603050405020304" pitchFamily="18" charset="0"/>
                    <a:cs typeface="Times New Roman" panose="02020603050405020304" pitchFamily="18" charset="0"/>
                  </a:rPr>
                  <a:t> → smaller dead cone angle</a:t>
                </a:r>
                <a:endParaRPr lang="en-IN" sz="1800"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4175BF08-441A-7E3B-2873-E81631BB4C93}"/>
                  </a:ext>
                </a:extLst>
              </p:cNvPr>
              <p:cNvSpPr>
                <a:spLocks noGrp="1" noRot="1" noChangeAspect="1" noMove="1" noResize="1" noEditPoints="1" noAdjustHandles="1" noChangeArrowheads="1" noChangeShapeType="1" noTextEdit="1"/>
              </p:cNvSpPr>
              <p:nvPr>
                <p:ph idx="1"/>
              </p:nvPr>
            </p:nvSpPr>
            <p:spPr>
              <a:xfrm>
                <a:off x="838200" y="1602662"/>
                <a:ext cx="10515600" cy="4574301"/>
              </a:xfrm>
              <a:blipFill>
                <a:blip r:embed="rId2"/>
                <a:stretch>
                  <a:fillRect l="-522" t="-1467" r="-580"/>
                </a:stretch>
              </a:blipFill>
            </p:spPr>
            <p:txBody>
              <a:bodyPr/>
              <a:lstStyle/>
              <a:p>
                <a:r>
                  <a:rPr lang="en-IN">
                    <a:noFill/>
                  </a:rPr>
                  <a:t> </a:t>
                </a:r>
              </a:p>
            </p:txBody>
          </p:sp>
        </mc:Fallback>
      </mc:AlternateContent>
      <p:sp>
        <p:nvSpPr>
          <p:cNvPr id="4" name="Date Placeholder 3">
            <a:extLst>
              <a:ext uri="{FF2B5EF4-FFF2-40B4-BE49-F238E27FC236}">
                <a16:creationId xmlns:a16="http://schemas.microsoft.com/office/drawing/2014/main" id="{830FB30E-E6BD-E986-00EE-F798D60D8C07}"/>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848A5F82-D167-D3E6-77DD-83E3D9BF449D}"/>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2A8AD69D-8DC7-F799-96B5-0AB38B1A83B7}"/>
              </a:ext>
            </a:extLst>
          </p:cNvPr>
          <p:cNvSpPr>
            <a:spLocks noGrp="1"/>
          </p:cNvSpPr>
          <p:nvPr>
            <p:ph type="sldNum" sz="quarter" idx="12"/>
          </p:nvPr>
        </p:nvSpPr>
        <p:spPr/>
        <p:txBody>
          <a:bodyPr/>
          <a:lstStyle/>
          <a:p>
            <a:fld id="{C9708B72-9547-48D9-B69B-5A25B2A572F2}" type="slidenum">
              <a:rPr lang="en-IN" smtClean="0"/>
              <a:t>4</a:t>
            </a:fld>
            <a:endParaRPr lang="en-IN"/>
          </a:p>
        </p:txBody>
      </p:sp>
      <p:sp>
        <p:nvSpPr>
          <p:cNvPr id="7" name="Title 1">
            <a:extLst>
              <a:ext uri="{FF2B5EF4-FFF2-40B4-BE49-F238E27FC236}">
                <a16:creationId xmlns:a16="http://schemas.microsoft.com/office/drawing/2014/main" id="{5D047F69-897C-D793-D847-05D536B7C39A}"/>
              </a:ext>
            </a:extLst>
          </p:cNvPr>
          <p:cNvSpPr>
            <a:spLocks noGrp="1"/>
          </p:cNvSpPr>
          <p:nvPr>
            <p:ph type="title"/>
          </p:nvPr>
        </p:nvSpPr>
        <p:spPr>
          <a:xfrm>
            <a:off x="3338027" y="570399"/>
            <a:ext cx="6131767" cy="698565"/>
          </a:xfrm>
        </p:spPr>
        <p:txBody>
          <a:bodyPr>
            <a:normAutofit/>
          </a:bodyPr>
          <a:lstStyle/>
          <a:p>
            <a:r>
              <a:rPr lang="en-IN" b="1" dirty="0">
                <a:solidFill>
                  <a:srgbClr val="C00000"/>
                </a:solidFill>
                <a:latin typeface="Times New Roman" panose="02020603050405020304" pitchFamily="18" charset="0"/>
                <a:cs typeface="Times New Roman" panose="02020603050405020304" pitchFamily="18" charset="0"/>
              </a:rPr>
              <a:t>Motivation of The Study</a:t>
            </a:r>
            <a:endParaRPr lang="en-IN" dirty="0">
              <a:solidFill>
                <a:srgbClr val="C0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2B933A4-B0E3-006A-11A6-CA41584F3405}"/>
                  </a:ext>
                </a:extLst>
              </p:cNvPr>
              <p:cNvSpPr txBox="1"/>
              <p:nvPr/>
            </p:nvSpPr>
            <p:spPr>
              <a:xfrm>
                <a:off x="8412509" y="3527084"/>
                <a:ext cx="1035698" cy="72545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2000" b="1" i="1" smtClean="0">
                              <a:latin typeface="Cambria Math" panose="02040503050406030204" pitchFamily="18" charset="0"/>
                            </a:rPr>
                          </m:ctrlPr>
                        </m:sSubPr>
                        <m:e>
                          <m:r>
                            <a:rPr lang="en-GB" sz="2000" b="1" i="1" smtClean="0">
                              <a:latin typeface="Cambria Math" panose="02040503050406030204" pitchFamily="18" charset="0"/>
                            </a:rPr>
                            <m:t>𝜽</m:t>
                          </m:r>
                        </m:e>
                        <m:sub>
                          <m:r>
                            <a:rPr lang="en-GB" sz="2000" b="1" i="1" smtClean="0">
                              <a:latin typeface="Cambria Math" panose="02040503050406030204" pitchFamily="18" charset="0"/>
                            </a:rPr>
                            <m:t>𝒒</m:t>
                          </m:r>
                        </m:sub>
                      </m:sSub>
                      <m:r>
                        <a:rPr lang="en-GB" sz="2000" b="1" i="1" smtClean="0">
                          <a:latin typeface="Cambria Math" panose="02040503050406030204" pitchFamily="18" charset="0"/>
                        </a:rPr>
                        <m:t> ~</m:t>
                      </m:r>
                      <m:f>
                        <m:fPr>
                          <m:ctrlPr>
                            <a:rPr lang="en-GB" sz="2000" b="1" i="1" smtClean="0">
                              <a:latin typeface="Cambria Math" panose="02040503050406030204" pitchFamily="18" charset="0"/>
                            </a:rPr>
                          </m:ctrlPr>
                        </m:fPr>
                        <m:num>
                          <m:sSub>
                            <m:sSubPr>
                              <m:ctrlPr>
                                <a:rPr lang="en-GB" sz="2000" b="1" i="1" smtClean="0">
                                  <a:latin typeface="Cambria Math" panose="02040503050406030204" pitchFamily="18" charset="0"/>
                                </a:rPr>
                              </m:ctrlPr>
                            </m:sSubPr>
                            <m:e>
                              <m:r>
                                <a:rPr lang="en-GB" sz="2000" b="1" i="1" smtClean="0">
                                  <a:latin typeface="Cambria Math" panose="02040503050406030204" pitchFamily="18" charset="0"/>
                                </a:rPr>
                                <m:t>𝒎</m:t>
                              </m:r>
                            </m:e>
                            <m:sub>
                              <m:r>
                                <a:rPr lang="en-GB" sz="2000" b="1" i="1" smtClean="0">
                                  <a:latin typeface="Cambria Math" panose="02040503050406030204" pitchFamily="18" charset="0"/>
                                </a:rPr>
                                <m:t>𝒒</m:t>
                              </m:r>
                            </m:sub>
                          </m:sSub>
                        </m:num>
                        <m:den>
                          <m:sSub>
                            <m:sSubPr>
                              <m:ctrlPr>
                                <a:rPr lang="en-GB" sz="2000" b="1" i="1" smtClean="0">
                                  <a:latin typeface="Cambria Math" panose="02040503050406030204" pitchFamily="18" charset="0"/>
                                </a:rPr>
                              </m:ctrlPr>
                            </m:sSubPr>
                            <m:e>
                              <m:r>
                                <a:rPr lang="en-GB" sz="2000" b="1" i="1" smtClean="0">
                                  <a:latin typeface="Cambria Math" panose="02040503050406030204" pitchFamily="18" charset="0"/>
                                </a:rPr>
                                <m:t>𝑬</m:t>
                              </m:r>
                            </m:e>
                            <m:sub>
                              <m:r>
                                <a:rPr lang="en-GB" sz="2000" b="1" i="1" smtClean="0">
                                  <a:latin typeface="Cambria Math" panose="02040503050406030204" pitchFamily="18" charset="0"/>
                                </a:rPr>
                                <m:t>𝒒</m:t>
                              </m:r>
                            </m:sub>
                          </m:sSub>
                        </m:den>
                      </m:f>
                    </m:oMath>
                  </m:oMathPara>
                </a14:m>
                <a:endParaRPr lang="en-IN" b="1" dirty="0"/>
              </a:p>
            </p:txBody>
          </p:sp>
        </mc:Choice>
        <mc:Fallback xmlns="">
          <p:sp>
            <p:nvSpPr>
              <p:cNvPr id="9" name="TextBox 8">
                <a:extLst>
                  <a:ext uri="{FF2B5EF4-FFF2-40B4-BE49-F238E27FC236}">
                    <a16:creationId xmlns:a16="http://schemas.microsoft.com/office/drawing/2014/main" id="{72B933A4-B0E3-006A-11A6-CA41584F3405}"/>
                  </a:ext>
                </a:extLst>
              </p:cNvPr>
              <p:cNvSpPr txBox="1">
                <a:spLocks noRot="1" noChangeAspect="1" noMove="1" noResize="1" noEditPoints="1" noAdjustHandles="1" noChangeArrowheads="1" noChangeShapeType="1" noTextEdit="1"/>
              </p:cNvSpPr>
              <p:nvPr/>
            </p:nvSpPr>
            <p:spPr>
              <a:xfrm>
                <a:off x="8412509" y="3527084"/>
                <a:ext cx="1035698" cy="725455"/>
              </a:xfrm>
              <a:prstGeom prst="rect">
                <a:avLst/>
              </a:prstGeom>
              <a:blipFill>
                <a:blip r:embed="rId3"/>
                <a:stretch>
                  <a:fillRect/>
                </a:stretch>
              </a:blipFill>
            </p:spPr>
            <p:txBody>
              <a:bodyPr/>
              <a:lstStyle/>
              <a:p>
                <a:r>
                  <a:rPr lang="en-IN">
                    <a:noFill/>
                  </a:rPr>
                  <a:t> </a:t>
                </a:r>
              </a:p>
            </p:txBody>
          </p:sp>
        </mc:Fallback>
      </mc:AlternateContent>
      <p:sp>
        <p:nvSpPr>
          <p:cNvPr id="10" name="Rectangle 9">
            <a:extLst>
              <a:ext uri="{FF2B5EF4-FFF2-40B4-BE49-F238E27FC236}">
                <a16:creationId xmlns:a16="http://schemas.microsoft.com/office/drawing/2014/main" id="{92EB7C84-D829-F25B-4233-ED2C9309B10E}"/>
              </a:ext>
            </a:extLst>
          </p:cNvPr>
          <p:cNvSpPr/>
          <p:nvPr/>
        </p:nvSpPr>
        <p:spPr>
          <a:xfrm>
            <a:off x="8375125" y="3351895"/>
            <a:ext cx="1164649" cy="1036864"/>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a:p>
        </p:txBody>
      </p:sp>
      <p:pic>
        <p:nvPicPr>
          <p:cNvPr id="8" name="Picture 7">
            <a:extLst>
              <a:ext uri="{FF2B5EF4-FFF2-40B4-BE49-F238E27FC236}">
                <a16:creationId xmlns:a16="http://schemas.microsoft.com/office/drawing/2014/main" id="{8B4B8886-AE52-28C3-EEB0-4CB0E4FB2AA4}"/>
              </a:ext>
            </a:extLst>
          </p:cNvPr>
          <p:cNvPicPr>
            <a:picLocks noChangeAspect="1"/>
          </p:cNvPicPr>
          <p:nvPr/>
        </p:nvPicPr>
        <p:blipFill>
          <a:blip r:embed="rId4"/>
          <a:srcRect t="12653" b="25578"/>
          <a:stretch>
            <a:fillRect/>
          </a:stretch>
        </p:blipFill>
        <p:spPr>
          <a:xfrm>
            <a:off x="2577581" y="2846128"/>
            <a:ext cx="4485692" cy="1847169"/>
          </a:xfrm>
          <a:prstGeom prst="rect">
            <a:avLst/>
          </a:prstGeom>
        </p:spPr>
      </p:pic>
    </p:spTree>
    <p:extLst>
      <p:ext uri="{BB962C8B-B14F-4D97-AF65-F5344CB8AC3E}">
        <p14:creationId xmlns:p14="http://schemas.microsoft.com/office/powerpoint/2010/main" val="2723234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A416F11-C57E-13BA-0430-CF696D67664A}"/>
                  </a:ext>
                </a:extLst>
              </p:cNvPr>
              <p:cNvSpPr>
                <a:spLocks noGrp="1"/>
              </p:cNvSpPr>
              <p:nvPr>
                <p:ph idx="1"/>
              </p:nvPr>
            </p:nvSpPr>
            <p:spPr/>
            <p:txBody>
              <a:bodyPr/>
              <a:lstStyle/>
              <a:p>
                <a:pPr algn="just" fontAlgn="base">
                  <a:spcAft>
                    <a:spcPts val="1200"/>
                  </a:spcAft>
                </a:pPr>
                <a:r>
                  <a:rPr lang="en-GB" sz="2000" dirty="0">
                    <a:solidFill>
                      <a:srgbClr val="000000"/>
                    </a:solidFill>
                    <a:latin typeface="Times New Roman" panose="02020603050405020304" pitchFamily="18" charset="0"/>
                    <a:cs typeface="Times New Roman" panose="02020603050405020304" pitchFamily="18" charset="0"/>
                  </a:rPr>
                  <a:t>We also study double ratios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𝑏</m:t>
                        </m:r>
                        <m:r>
                          <a:rPr lang="en-GB" sz="2000" i="1">
                            <a:solidFill>
                              <a:srgbClr val="000000"/>
                            </a:solidFill>
                            <a:latin typeface="Cambria Math" panose="02040503050406030204" pitchFamily="18" charset="0"/>
                            <a:cs typeface="Times New Roman" panose="02020603050405020304" pitchFamily="18" charset="0"/>
                          </a:rPr>
                          <m:t>−</m:t>
                        </m:r>
                        <m:r>
                          <a:rPr lang="en-GB" sz="2000" i="1">
                            <a:solidFill>
                              <a:srgbClr val="000000"/>
                            </a:solidFill>
                            <a:latin typeface="Cambria Math" panose="02040503050406030204" pitchFamily="18" charset="0"/>
                            <a:cs typeface="Times New Roman" panose="02020603050405020304" pitchFamily="18" charset="0"/>
                          </a:rPr>
                          <m:t>𝑗𝑒𝑡</m:t>
                        </m:r>
                      </m:sup>
                    </m:sSubSup>
                  </m:oMath>
                </a14:m>
                <a:r>
                  <a:rPr lang="en-GB" sz="2000" b="1" dirty="0">
                    <a:solidFill>
                      <a:srgbClr val="000000"/>
                    </a:solidFill>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𝑖𝑛𝑐𝑙𝑢𝑠𝑖𝑣𝑒</m:t>
                        </m:r>
                        <m:r>
                          <a:rPr lang="en-GB" sz="2000" i="1">
                            <a:solidFill>
                              <a:srgbClr val="000000"/>
                            </a:solidFill>
                            <a:latin typeface="Cambria Math" panose="02040503050406030204" pitchFamily="18" charset="0"/>
                            <a:cs typeface="Times New Roman" panose="02020603050405020304" pitchFamily="18" charset="0"/>
                          </a:rPr>
                          <m:t> </m:t>
                        </m:r>
                        <m:r>
                          <a:rPr lang="en-GB" sz="2000" i="1">
                            <a:solidFill>
                              <a:srgbClr val="000000"/>
                            </a:solidFill>
                            <a:latin typeface="Cambria Math" panose="02040503050406030204" pitchFamily="18" charset="0"/>
                            <a:cs typeface="Times New Roman" panose="02020603050405020304" pitchFamily="18" charset="0"/>
                          </a:rPr>
                          <m:t>𝑗𝑒𝑡</m:t>
                        </m:r>
                      </m:sup>
                    </m:sSubSup>
                    <m:r>
                      <a:rPr lang="en-GB" sz="2000" i="1">
                        <a:solidFill>
                          <a:srgbClr val="000000"/>
                        </a:solidFill>
                        <a:latin typeface="Cambria Math" panose="02040503050406030204" pitchFamily="18" charset="0"/>
                        <a:cs typeface="Times New Roman" panose="02020603050405020304" pitchFamily="18" charset="0"/>
                      </a:rPr>
                      <m:t> </m:t>
                    </m:r>
                  </m:oMath>
                </a14:m>
                <a:r>
                  <a:rPr lang="en-GB" sz="2000" dirty="0">
                    <a:solidFill>
                      <a:srgbClr val="000000"/>
                    </a:solidFill>
                    <a:latin typeface="Times New Roman" panose="02020603050405020304" pitchFamily="18" charset="0"/>
                    <a:cs typeface="Times New Roman" panose="02020603050405020304" pitchFamily="18" charset="0"/>
                  </a:rPr>
                  <a:t>and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𝑐</m:t>
                        </m:r>
                        <m:r>
                          <a:rPr lang="en-GB" sz="2000" i="1">
                            <a:solidFill>
                              <a:srgbClr val="000000"/>
                            </a:solidFill>
                            <a:latin typeface="Cambria Math" panose="02040503050406030204" pitchFamily="18" charset="0"/>
                            <a:cs typeface="Times New Roman" panose="02020603050405020304" pitchFamily="18" charset="0"/>
                          </a:rPr>
                          <m:t>−</m:t>
                        </m:r>
                        <m:r>
                          <a:rPr lang="en-GB" sz="2000" i="1">
                            <a:solidFill>
                              <a:srgbClr val="000000"/>
                            </a:solidFill>
                            <a:latin typeface="Cambria Math" panose="02040503050406030204" pitchFamily="18" charset="0"/>
                            <a:cs typeface="Times New Roman" panose="02020603050405020304" pitchFamily="18" charset="0"/>
                          </a:rPr>
                          <m:t>𝑗𝑒𝑡</m:t>
                        </m:r>
                      </m:sup>
                    </m:sSubSup>
                  </m:oMath>
                </a14:m>
                <a:r>
                  <a:rPr lang="en-GB" sz="2000" b="1" dirty="0">
                    <a:solidFill>
                      <a:srgbClr val="000000"/>
                    </a:solidFill>
                    <a:latin typeface="Times New Roman" panose="02020603050405020304" pitchFamily="18" charset="0"/>
                    <a:cs typeface="Times New Roman" panose="02020603050405020304" pitchFamily="18" charset="0"/>
                  </a:rPr>
                  <a:t>/ </a:t>
                </a:r>
                <a14:m>
                  <m:oMath xmlns:m="http://schemas.openxmlformats.org/officeDocument/2006/math">
                    <m:sSubSup>
                      <m:sSubSupPr>
                        <m:ctrlPr>
                          <a:rPr lang="en-GB" sz="2000" i="1">
                            <a:solidFill>
                              <a:srgbClr val="000000"/>
                            </a:solidFill>
                            <a:latin typeface="Cambria Math" panose="02040503050406030204" pitchFamily="18" charset="0"/>
                            <a:cs typeface="Times New Roman" panose="02020603050405020304" pitchFamily="18" charset="0"/>
                          </a:rPr>
                        </m:ctrlPr>
                      </m:sSubSupPr>
                      <m:e>
                        <m:r>
                          <a:rPr lang="en-GB" sz="2000" i="1">
                            <a:solidFill>
                              <a:srgbClr val="000000"/>
                            </a:solidFill>
                            <a:latin typeface="Cambria Math" panose="02040503050406030204" pitchFamily="18" charset="0"/>
                            <a:cs typeface="Times New Roman" panose="02020603050405020304" pitchFamily="18" charset="0"/>
                          </a:rPr>
                          <m:t>𝑅</m:t>
                        </m:r>
                      </m:e>
                      <m:sub>
                        <m:r>
                          <a:rPr lang="en-GB" sz="2000" i="1">
                            <a:solidFill>
                              <a:srgbClr val="000000"/>
                            </a:solidFill>
                            <a:latin typeface="Cambria Math" panose="02040503050406030204" pitchFamily="18" charset="0"/>
                            <a:cs typeface="Times New Roman" panose="02020603050405020304" pitchFamily="18" charset="0"/>
                          </a:rPr>
                          <m:t>𝐴𝐴</m:t>
                        </m:r>
                      </m:sub>
                      <m:sup>
                        <m:r>
                          <a:rPr lang="en-GB" sz="2000" i="1">
                            <a:solidFill>
                              <a:srgbClr val="000000"/>
                            </a:solidFill>
                            <a:latin typeface="Cambria Math" panose="02040503050406030204" pitchFamily="18" charset="0"/>
                            <a:cs typeface="Times New Roman" panose="02020603050405020304" pitchFamily="18" charset="0"/>
                          </a:rPr>
                          <m:t>𝑖𝑛𝑐𝑙𝑢𝑠𝑖𝑣𝑒</m:t>
                        </m:r>
                        <m:r>
                          <a:rPr lang="en-GB" sz="2000" i="1">
                            <a:solidFill>
                              <a:srgbClr val="000000"/>
                            </a:solidFill>
                            <a:latin typeface="Cambria Math" panose="02040503050406030204" pitchFamily="18" charset="0"/>
                            <a:cs typeface="Times New Roman" panose="02020603050405020304" pitchFamily="18" charset="0"/>
                          </a:rPr>
                          <m:t> </m:t>
                        </m:r>
                        <m:r>
                          <a:rPr lang="en-GB" sz="2000" i="1">
                            <a:solidFill>
                              <a:srgbClr val="000000"/>
                            </a:solidFill>
                            <a:latin typeface="Cambria Math" panose="02040503050406030204" pitchFamily="18" charset="0"/>
                            <a:cs typeface="Times New Roman" panose="02020603050405020304" pitchFamily="18" charset="0"/>
                          </a:rPr>
                          <m:t>𝑗𝑒𝑡</m:t>
                        </m:r>
                      </m:sup>
                    </m:sSubSup>
                    <m:r>
                      <a:rPr lang="en-GB" sz="2000" i="1">
                        <a:solidFill>
                          <a:srgbClr val="000000"/>
                        </a:solidFill>
                        <a:latin typeface="Cambria Math" panose="02040503050406030204" pitchFamily="18" charset="0"/>
                        <a:cs typeface="Times New Roman" panose="02020603050405020304" pitchFamily="18" charset="0"/>
                      </a:rPr>
                      <m:t> </m:t>
                    </m:r>
                  </m:oMath>
                </a14:m>
                <a:r>
                  <a:rPr lang="en-GB" sz="2000" dirty="0">
                    <a:solidFill>
                      <a:srgbClr val="000000"/>
                    </a:solidFill>
                    <a:latin typeface="Times New Roman" panose="02020603050405020304" pitchFamily="18" charset="0"/>
                    <a:cs typeface="Times New Roman" panose="02020603050405020304" pitchFamily="18" charset="0"/>
                  </a:rPr>
                  <a:t>to cancel common systematics, which provides a cleaner measurement of quark-mass–dependent energy loss in the QGP.</a:t>
                </a:r>
              </a:p>
              <a:p>
                <a:pPr algn="just"/>
                <a:r>
                  <a:rPr lang="en-GB" sz="2000" dirty="0">
                    <a:latin typeface="Times New Roman" panose="02020603050405020304" pitchFamily="18" charset="0"/>
                    <a:cs typeface="Times New Roman" panose="02020603050405020304" pitchFamily="18" charset="0"/>
                  </a:rPr>
                  <a:t>In this study, we use </a:t>
                </a:r>
                <a:r>
                  <a:rPr lang="en-GB" sz="2000" b="1" dirty="0">
                    <a:latin typeface="Times New Roman" panose="02020603050405020304" pitchFamily="18" charset="0"/>
                    <a:cs typeface="Times New Roman" panose="02020603050405020304" pitchFamily="18" charset="0"/>
                  </a:rPr>
                  <a:t>JETSCAPE</a:t>
                </a:r>
                <a:r>
                  <a:rPr lang="en-GB" sz="2000" dirty="0">
                    <a:latin typeface="Times New Roman" panose="02020603050405020304" pitchFamily="18" charset="0"/>
                    <a:cs typeface="Times New Roman" panose="02020603050405020304" pitchFamily="18" charset="0"/>
                  </a:rPr>
                  <a:t>, which is a unified multi-model framework (</a:t>
                </a:r>
                <a:r>
                  <a:rPr lang="en-GB" sz="2000" b="1" dirty="0">
                    <a:latin typeface="Times New Roman" panose="02020603050405020304" pitchFamily="18" charset="0"/>
                    <a:cs typeface="Times New Roman" panose="02020603050405020304" pitchFamily="18" charset="0"/>
                  </a:rPr>
                  <a:t>MATTER, LBT, AdS/CFT</a:t>
                </a:r>
                <a:r>
                  <a:rPr lang="en-GB" sz="2000" dirty="0">
                    <a:latin typeface="Times New Roman" panose="02020603050405020304" pitchFamily="18" charset="0"/>
                    <a:cs typeface="Times New Roman" panose="02020603050405020304" pitchFamily="18" charset="0"/>
                  </a:rPr>
                  <a:t>) that seamlessly connects perturbative showering, parton transport, and strong-coupling dynamics, providing the most comprehensive and unbiased description of heavy-flavor jet quenching in the QGP.</a:t>
                </a:r>
              </a:p>
              <a:p>
                <a:endParaRPr lang="en-IN" dirty="0"/>
              </a:p>
            </p:txBody>
          </p:sp>
        </mc:Choice>
        <mc:Fallback xmlns="">
          <p:sp>
            <p:nvSpPr>
              <p:cNvPr id="3" name="Content Placeholder 2">
                <a:extLst>
                  <a:ext uri="{FF2B5EF4-FFF2-40B4-BE49-F238E27FC236}">
                    <a16:creationId xmlns:a16="http://schemas.microsoft.com/office/drawing/2014/main" id="{AA416F11-C57E-13BA-0430-CF696D67664A}"/>
                  </a:ext>
                </a:extLst>
              </p:cNvPr>
              <p:cNvSpPr>
                <a:spLocks noGrp="1" noRot="1" noChangeAspect="1" noMove="1" noResize="1" noEditPoints="1" noAdjustHandles="1" noChangeArrowheads="1" noChangeShapeType="1" noTextEdit="1"/>
              </p:cNvSpPr>
              <p:nvPr>
                <p:ph idx="1"/>
              </p:nvPr>
            </p:nvSpPr>
            <p:spPr>
              <a:blipFill>
                <a:blip r:embed="rId2"/>
                <a:stretch>
                  <a:fillRect l="-522" t="-280" r="-580"/>
                </a:stretch>
              </a:blipFill>
            </p:spPr>
            <p:txBody>
              <a:bodyPr/>
              <a:lstStyle/>
              <a:p>
                <a:r>
                  <a:rPr lang="en-IN">
                    <a:noFill/>
                  </a:rPr>
                  <a:t> </a:t>
                </a:r>
              </a:p>
            </p:txBody>
          </p:sp>
        </mc:Fallback>
      </mc:AlternateContent>
      <p:sp>
        <p:nvSpPr>
          <p:cNvPr id="4" name="Date Placeholder 3">
            <a:extLst>
              <a:ext uri="{FF2B5EF4-FFF2-40B4-BE49-F238E27FC236}">
                <a16:creationId xmlns:a16="http://schemas.microsoft.com/office/drawing/2014/main" id="{9BF6F762-8AC1-0C4E-6327-EFF2C8536018}"/>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0ABF6020-3145-7662-C744-699FFE75465A}"/>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D1FB4CCF-0668-EB74-2511-174F1BFE402F}"/>
              </a:ext>
            </a:extLst>
          </p:cNvPr>
          <p:cNvSpPr>
            <a:spLocks noGrp="1"/>
          </p:cNvSpPr>
          <p:nvPr>
            <p:ph type="sldNum" sz="quarter" idx="12"/>
          </p:nvPr>
        </p:nvSpPr>
        <p:spPr/>
        <p:txBody>
          <a:bodyPr/>
          <a:lstStyle/>
          <a:p>
            <a:fld id="{C9708B72-9547-48D9-B69B-5A25B2A572F2}" type="slidenum">
              <a:rPr lang="en-IN" smtClean="0"/>
              <a:t>5</a:t>
            </a:fld>
            <a:endParaRPr lang="en-IN"/>
          </a:p>
        </p:txBody>
      </p:sp>
      <p:sp>
        <p:nvSpPr>
          <p:cNvPr id="7" name="Title 1">
            <a:extLst>
              <a:ext uri="{FF2B5EF4-FFF2-40B4-BE49-F238E27FC236}">
                <a16:creationId xmlns:a16="http://schemas.microsoft.com/office/drawing/2014/main" id="{8549440A-9743-260F-1A27-9630D8A79D98}"/>
              </a:ext>
            </a:extLst>
          </p:cNvPr>
          <p:cNvSpPr>
            <a:spLocks noGrp="1"/>
          </p:cNvSpPr>
          <p:nvPr>
            <p:ph type="title"/>
          </p:nvPr>
        </p:nvSpPr>
        <p:spPr>
          <a:xfrm>
            <a:off x="3338027" y="570399"/>
            <a:ext cx="6131767" cy="698565"/>
          </a:xfrm>
        </p:spPr>
        <p:txBody>
          <a:bodyPr>
            <a:normAutofit/>
          </a:bodyPr>
          <a:lstStyle/>
          <a:p>
            <a:r>
              <a:rPr lang="en-IN" b="1" dirty="0">
                <a:solidFill>
                  <a:srgbClr val="C00000"/>
                </a:solidFill>
                <a:latin typeface="Times New Roman" panose="02020603050405020304" pitchFamily="18" charset="0"/>
                <a:cs typeface="Times New Roman" panose="02020603050405020304" pitchFamily="18" charset="0"/>
              </a:rPr>
              <a:t>Motivation of The Study</a:t>
            </a:r>
            <a:endParaRPr lang="en-IN"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92787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442F7-DC3D-CF01-94C3-A483206AE278}"/>
              </a:ext>
            </a:extLst>
          </p:cNvPr>
          <p:cNvSpPr>
            <a:spLocks noGrp="1"/>
          </p:cNvSpPr>
          <p:nvPr>
            <p:ph type="title"/>
          </p:nvPr>
        </p:nvSpPr>
        <p:spPr>
          <a:xfrm>
            <a:off x="2732314" y="503853"/>
            <a:ext cx="7315200" cy="905507"/>
          </a:xfrm>
        </p:spPr>
        <p:txBody>
          <a:bodyPr/>
          <a:lstStyle/>
          <a:p>
            <a:r>
              <a:rPr lang="en-IN" b="1" dirty="0">
                <a:solidFill>
                  <a:srgbClr val="C00000"/>
                </a:solidFill>
                <a:latin typeface="Times New Roman" panose="02020603050405020304" pitchFamily="18" charset="0"/>
                <a:cs typeface="Times New Roman" panose="02020603050405020304" pitchFamily="18" charset="0"/>
              </a:rPr>
              <a:t>Nuclear Modification Factor</a:t>
            </a:r>
          </a:p>
        </p:txBody>
      </p:sp>
      <p:sp>
        <p:nvSpPr>
          <p:cNvPr id="4" name="Date Placeholder 3">
            <a:extLst>
              <a:ext uri="{FF2B5EF4-FFF2-40B4-BE49-F238E27FC236}">
                <a16:creationId xmlns:a16="http://schemas.microsoft.com/office/drawing/2014/main" id="{D1FD7968-6998-F1AE-9DFA-EECE51A89BDD}"/>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56D4623E-2A1D-B817-5319-B06CEDCEC786}"/>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FB9B0878-0403-2BBA-46AA-C2040AC21D4F}"/>
              </a:ext>
            </a:extLst>
          </p:cNvPr>
          <p:cNvSpPr>
            <a:spLocks noGrp="1"/>
          </p:cNvSpPr>
          <p:nvPr>
            <p:ph type="sldNum" sz="quarter" idx="12"/>
          </p:nvPr>
        </p:nvSpPr>
        <p:spPr/>
        <p:txBody>
          <a:bodyPr/>
          <a:lstStyle/>
          <a:p>
            <a:fld id="{C9708B72-9547-48D9-B69B-5A25B2A572F2}" type="slidenum">
              <a:rPr lang="en-IN" smtClean="0"/>
              <a:t>6</a:t>
            </a:fld>
            <a:endParaRPr lang="en-IN"/>
          </a:p>
        </p:txBody>
      </p:sp>
      <p:pic>
        <p:nvPicPr>
          <p:cNvPr id="8" name="Picture 7">
            <a:extLst>
              <a:ext uri="{FF2B5EF4-FFF2-40B4-BE49-F238E27FC236}">
                <a16:creationId xmlns:a16="http://schemas.microsoft.com/office/drawing/2014/main" id="{58319A80-BDB6-C782-60A5-C22481EA7A8F}"/>
              </a:ext>
            </a:extLst>
          </p:cNvPr>
          <p:cNvPicPr>
            <a:picLocks noChangeAspect="1"/>
          </p:cNvPicPr>
          <p:nvPr/>
        </p:nvPicPr>
        <p:blipFill>
          <a:blip r:embed="rId2"/>
          <a:stretch>
            <a:fillRect/>
          </a:stretch>
        </p:blipFill>
        <p:spPr>
          <a:xfrm>
            <a:off x="5607699" y="2373007"/>
            <a:ext cx="5515460" cy="2262101"/>
          </a:xfrm>
          <a:prstGeom prst="rect">
            <a:avLst/>
          </a:prstGeom>
        </p:spPr>
      </p:pic>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ADB632E4-5635-E54F-5B58-86851EC5AE3C}"/>
                  </a:ext>
                </a:extLst>
              </p:cNvPr>
              <p:cNvSpPr txBox="1">
                <a:spLocks noGrp="1"/>
              </p:cNvSpPr>
              <p:nvPr>
                <p:ph idx="1"/>
              </p:nvPr>
            </p:nvSpPr>
            <p:spPr>
              <a:xfrm>
                <a:off x="1396482" y="2373007"/>
                <a:ext cx="3603171" cy="1871603"/>
              </a:xfrm>
              <a:prstGeom prst="rect">
                <a:avLst/>
              </a:prstGeom>
              <a:noFill/>
            </p:spPr>
            <p:txBody>
              <a:bodyPr wrap="square" rtlCol="0">
                <a:spAutoFit/>
              </a:bodyPr>
              <a:lstStyle/>
              <a:p>
                <a:endParaRPr lang="en-IN" sz="2400" i="1" dirty="0">
                  <a:latin typeface="Cambria Math" panose="02040503050406030204" pitchFamily="18" charset="0"/>
                </a:endParaRPr>
              </a:p>
              <a:p>
                <a:pPr marL="0" indent="0">
                  <a:buNone/>
                </a:pPr>
                <a14:m>
                  <m:oMath xmlns:m="http://schemas.openxmlformats.org/officeDocument/2006/math">
                    <m:sSub>
                      <m:sSubPr>
                        <m:ctrlPr>
                          <a:rPr lang="en-IN" sz="2400" i="1" smtClean="0">
                            <a:latin typeface="Cambria Math" panose="02040503050406030204" pitchFamily="18" charset="0"/>
                          </a:rPr>
                        </m:ctrlPr>
                      </m:sSubPr>
                      <m:e>
                        <m:r>
                          <a:rPr lang="en-IN" sz="2400" i="1" smtClean="0">
                            <a:latin typeface="Cambria Math" panose="02040503050406030204" pitchFamily="18" charset="0"/>
                          </a:rPr>
                          <m:t>𝑅</m:t>
                        </m:r>
                      </m:e>
                      <m:sub>
                        <m:r>
                          <a:rPr lang="en-GB" sz="2400" b="0" i="1" smtClean="0">
                            <a:latin typeface="Cambria Math" panose="02040503050406030204" pitchFamily="18" charset="0"/>
                          </a:rPr>
                          <m:t>𝐴𝐴</m:t>
                        </m:r>
                      </m:sub>
                    </m:sSub>
                  </m:oMath>
                </a14:m>
                <a:r>
                  <a:rPr lang="en-IN" sz="2400" dirty="0">
                    <a:latin typeface="Times New Roman" panose="02020603050405020304" pitchFamily="18" charset="0"/>
                    <a:cs typeface="Times New Roman" panose="02020603050405020304" pitchFamily="18" charset="0"/>
                  </a:rPr>
                  <a:t> = </a:t>
                </a:r>
                <a14:m>
                  <m:oMath xmlns:m="http://schemas.openxmlformats.org/officeDocument/2006/math">
                    <m:f>
                      <m:fPr>
                        <m:ctrlPr>
                          <a:rPr lang="en-IN" sz="2400" i="1" smtClean="0">
                            <a:latin typeface="Cambria Math" panose="02040503050406030204" pitchFamily="18" charset="0"/>
                          </a:rPr>
                        </m:ctrlPr>
                      </m:fPr>
                      <m:num>
                        <m:f>
                          <m:fPr>
                            <m:ctrlPr>
                              <a:rPr lang="en-GB" sz="2400" b="0" i="1" smtClean="0">
                                <a:latin typeface="Cambria Math" panose="02040503050406030204" pitchFamily="18" charset="0"/>
                              </a:rPr>
                            </m:ctrlPr>
                          </m:fPr>
                          <m:num>
                            <m:r>
                              <a:rPr lang="en-GB" sz="2400" b="0" i="1" smtClean="0">
                                <a:latin typeface="Cambria Math" panose="02040503050406030204" pitchFamily="18" charset="0"/>
                              </a:rPr>
                              <m:t>1</m:t>
                            </m:r>
                          </m:num>
                          <m:den>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𝑁</m:t>
                                </m:r>
                              </m:e>
                              <m:sub>
                                <m:r>
                                  <a:rPr lang="en-GB" sz="2400" b="0" i="1" smtClean="0">
                                    <a:latin typeface="Cambria Math" panose="02040503050406030204" pitchFamily="18" charset="0"/>
                                  </a:rPr>
                                  <m:t>𝑒𝑣𝑡</m:t>
                                </m:r>
                              </m:sub>
                            </m:sSub>
                          </m:den>
                        </m:f>
                        <m:r>
                          <a:rPr lang="en-GB" sz="2400" b="0" i="1" smtClean="0">
                            <a:latin typeface="Cambria Math" panose="02040503050406030204" pitchFamily="18" charset="0"/>
                          </a:rPr>
                          <m:t>  </m:t>
                        </m:r>
                        <m:f>
                          <m:fPr>
                            <m:ctrlPr>
                              <a:rPr lang="en-GB" sz="2400" b="0" i="1" smtClean="0">
                                <a:latin typeface="Cambria Math" panose="02040503050406030204" pitchFamily="18" charset="0"/>
                              </a:rPr>
                            </m:ctrlPr>
                          </m:fPr>
                          <m:num>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𝑑</m:t>
                                </m:r>
                              </m:e>
                              <m:sup>
                                <m:r>
                                  <a:rPr lang="en-GB" sz="2400" b="0" i="1" smtClean="0">
                                    <a:latin typeface="Cambria Math" panose="02040503050406030204" pitchFamily="18" charset="0"/>
                                  </a:rPr>
                                  <m:t>2</m:t>
                                </m:r>
                              </m:sup>
                            </m:sSup>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𝑁</m:t>
                                </m:r>
                              </m:e>
                              <m:sub>
                                <m:r>
                                  <a:rPr lang="en-GB" sz="2400" b="0" i="1" smtClean="0">
                                    <a:latin typeface="Cambria Math" panose="02040503050406030204" pitchFamily="18" charset="0"/>
                                  </a:rPr>
                                  <m:t>𝑗𝑒𝑡</m:t>
                                </m:r>
                              </m:sub>
                            </m:sSub>
                          </m:num>
                          <m:den>
                            <m:r>
                              <a:rPr lang="en-GB" sz="2400" b="0" i="1" smtClean="0">
                                <a:latin typeface="Cambria Math" panose="02040503050406030204" pitchFamily="18" charset="0"/>
                              </a:rPr>
                              <m:t>𝑑</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𝑦</m:t>
                                </m:r>
                              </m:e>
                              <m:sub>
                                <m:r>
                                  <a:rPr lang="en-GB" sz="2400" b="0" i="1" smtClean="0">
                                    <a:latin typeface="Cambria Math" panose="02040503050406030204" pitchFamily="18" charset="0"/>
                                  </a:rPr>
                                  <m:t>𝑗𝑒𝑡</m:t>
                                </m:r>
                              </m:sub>
                            </m:sSub>
                            <m:r>
                              <a:rPr lang="en-GB" sz="2400" b="0" i="1" smtClean="0">
                                <a:latin typeface="Cambria Math" panose="02040503050406030204" pitchFamily="18" charset="0"/>
                              </a:rPr>
                              <m:t> </m:t>
                            </m:r>
                            <m:r>
                              <a:rPr lang="en-GB" sz="2400" b="0" i="1" smtClean="0">
                                <a:latin typeface="Cambria Math" panose="02040503050406030204" pitchFamily="18" charset="0"/>
                              </a:rPr>
                              <m:t>𝑑</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𝑝</m:t>
                                </m:r>
                              </m:e>
                              <m:sub>
                                <m:r>
                                  <a:rPr lang="en-GB" sz="2400" b="0" i="1" smtClean="0">
                                    <a:latin typeface="Cambria Math" panose="02040503050406030204" pitchFamily="18" charset="0"/>
                                  </a:rPr>
                                  <m:t>𝑇</m:t>
                                </m:r>
                              </m:sub>
                              <m:sup>
                                <m:r>
                                  <a:rPr lang="en-GB" sz="2400" b="0" i="1" smtClean="0">
                                    <a:latin typeface="Cambria Math" panose="02040503050406030204" pitchFamily="18" charset="0"/>
                                  </a:rPr>
                                  <m:t>𝑗𝑒𝑡</m:t>
                                </m:r>
                              </m:sup>
                            </m:sSubSup>
                          </m:den>
                        </m:f>
                        <m:r>
                          <a:rPr lang="en-GB" sz="2400" b="0" i="1" smtClean="0">
                            <a:latin typeface="Cambria Math" panose="02040503050406030204" pitchFamily="18" charset="0"/>
                          </a:rPr>
                          <m:t> </m:t>
                        </m:r>
                        <m:sSub>
                          <m:sSubPr>
                            <m:ctrlPr>
                              <a:rPr lang="en-GB" sz="2400" b="0" i="1" smtClean="0">
                                <a:latin typeface="Cambria Math" panose="02040503050406030204" pitchFamily="18" charset="0"/>
                              </a:rPr>
                            </m:ctrlPr>
                          </m:sSubPr>
                          <m:e>
                            <m:d>
                              <m:dPr>
                                <m:begChr m:val=""/>
                                <m:endChr m:val="|"/>
                                <m:ctrlPr>
                                  <a:rPr lang="en-GB" sz="2400" b="0" i="1" smtClean="0">
                                    <a:latin typeface="Cambria Math" panose="02040503050406030204" pitchFamily="18" charset="0"/>
                                  </a:rPr>
                                </m:ctrlPr>
                              </m:dPr>
                              <m:e>
                                <m:r>
                                  <a:rPr lang="en-IN" sz="2400">
                                    <a:latin typeface="Cambria Math" panose="02040503050406030204" pitchFamily="18" charset="0"/>
                                  </a:rPr>
                                  <m:t>​</m:t>
                                </m:r>
                              </m:e>
                            </m:d>
                          </m:e>
                          <m:sub>
                            <m:r>
                              <a:rPr lang="en-GB" sz="2400" b="0" i="1" smtClean="0">
                                <a:latin typeface="Cambria Math" panose="02040503050406030204" pitchFamily="18" charset="0"/>
                              </a:rPr>
                              <m:t>𝐴𝐴</m:t>
                            </m:r>
                          </m:sub>
                        </m:sSub>
                      </m:num>
                      <m:den>
                        <m:r>
                          <a:rPr lang="en-GB" sz="2400" b="0" i="1" smtClean="0">
                            <a:latin typeface="Cambria Math" panose="02040503050406030204" pitchFamily="18" charset="0"/>
                          </a:rPr>
                          <m:t>&lt; </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𝑇</m:t>
                            </m:r>
                          </m:e>
                          <m:sub>
                            <m:r>
                              <a:rPr lang="en-GB" sz="2400" b="0" i="1" smtClean="0">
                                <a:latin typeface="Cambria Math" panose="02040503050406030204" pitchFamily="18" charset="0"/>
                              </a:rPr>
                              <m:t>𝐴𝐴</m:t>
                            </m:r>
                          </m:sub>
                        </m:sSub>
                        <m:r>
                          <a:rPr lang="en-GB" sz="2400" b="0" i="1" smtClean="0">
                            <a:latin typeface="Cambria Math" panose="02040503050406030204" pitchFamily="18" charset="0"/>
                          </a:rPr>
                          <m:t> &gt;</m:t>
                        </m:r>
                        <m:f>
                          <m:fPr>
                            <m:ctrlPr>
                              <a:rPr lang="en-GB" sz="2400" b="0" i="1" smtClean="0">
                                <a:latin typeface="Cambria Math" panose="02040503050406030204" pitchFamily="18" charset="0"/>
                              </a:rPr>
                            </m:ctrlPr>
                          </m:fPr>
                          <m:num>
                            <m:sSup>
                              <m:sSupPr>
                                <m:ctrlPr>
                                  <a:rPr lang="en-GB" sz="2400" b="0" i="1" smtClean="0">
                                    <a:latin typeface="Cambria Math" panose="02040503050406030204" pitchFamily="18" charset="0"/>
                                  </a:rPr>
                                </m:ctrlPr>
                              </m:sSupPr>
                              <m:e>
                                <m:r>
                                  <a:rPr lang="en-GB" sz="2400" b="0" i="1" smtClean="0">
                                    <a:latin typeface="Cambria Math" panose="02040503050406030204" pitchFamily="18" charset="0"/>
                                  </a:rPr>
                                  <m:t>𝑑</m:t>
                                </m:r>
                              </m:e>
                              <m:sup>
                                <m:r>
                                  <a:rPr lang="en-GB" sz="2400" b="0" i="1" smtClean="0">
                                    <a:latin typeface="Cambria Math" panose="02040503050406030204" pitchFamily="18" charset="0"/>
                                  </a:rPr>
                                  <m:t>2</m:t>
                                </m:r>
                              </m:sup>
                            </m:sSup>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𝜎</m:t>
                                </m:r>
                              </m:e>
                              <m:sub>
                                <m:r>
                                  <a:rPr lang="en-GB" sz="2400" b="0" i="1" smtClean="0">
                                    <a:latin typeface="Cambria Math" panose="02040503050406030204" pitchFamily="18" charset="0"/>
                                  </a:rPr>
                                  <m:t>𝑗𝑒𝑡</m:t>
                                </m:r>
                              </m:sub>
                            </m:sSub>
                          </m:num>
                          <m:den>
                            <m:r>
                              <a:rPr lang="en-GB" sz="2400" b="0" i="1" smtClean="0">
                                <a:latin typeface="Cambria Math" panose="02040503050406030204" pitchFamily="18" charset="0"/>
                              </a:rPr>
                              <m:t>𝑑</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𝑦</m:t>
                                </m:r>
                              </m:e>
                              <m:sub>
                                <m:r>
                                  <a:rPr lang="en-GB" sz="2400" b="0" i="1" smtClean="0">
                                    <a:latin typeface="Cambria Math" panose="02040503050406030204" pitchFamily="18" charset="0"/>
                                  </a:rPr>
                                  <m:t>𝑗𝑒𝑡</m:t>
                                </m:r>
                              </m:sub>
                            </m:sSub>
                            <m:r>
                              <a:rPr lang="en-GB" sz="2400" b="0" i="1" smtClean="0">
                                <a:latin typeface="Cambria Math" panose="02040503050406030204" pitchFamily="18" charset="0"/>
                              </a:rPr>
                              <m:t> </m:t>
                            </m:r>
                            <m:r>
                              <a:rPr lang="en-GB" sz="2400" b="0" i="1" smtClean="0">
                                <a:latin typeface="Cambria Math" panose="02040503050406030204" pitchFamily="18" charset="0"/>
                              </a:rPr>
                              <m:t>𝑑</m:t>
                            </m:r>
                            <m:sSubSup>
                              <m:sSubSupPr>
                                <m:ctrlPr>
                                  <a:rPr lang="en-GB" sz="2400" b="0" i="1" smtClean="0">
                                    <a:latin typeface="Cambria Math" panose="02040503050406030204" pitchFamily="18" charset="0"/>
                                  </a:rPr>
                                </m:ctrlPr>
                              </m:sSubSupPr>
                              <m:e>
                                <m:r>
                                  <a:rPr lang="en-GB" sz="2400" b="0" i="1" smtClean="0">
                                    <a:latin typeface="Cambria Math" panose="02040503050406030204" pitchFamily="18" charset="0"/>
                                  </a:rPr>
                                  <m:t>𝑝</m:t>
                                </m:r>
                              </m:e>
                              <m:sub>
                                <m:r>
                                  <a:rPr lang="en-GB" sz="2400" b="0" i="1" smtClean="0">
                                    <a:latin typeface="Cambria Math" panose="02040503050406030204" pitchFamily="18" charset="0"/>
                                  </a:rPr>
                                  <m:t>𝑇</m:t>
                                </m:r>
                              </m:sub>
                              <m:sup>
                                <m:r>
                                  <a:rPr lang="en-GB" sz="2400" b="0" i="1" smtClean="0">
                                    <a:latin typeface="Cambria Math" panose="02040503050406030204" pitchFamily="18" charset="0"/>
                                  </a:rPr>
                                  <m:t>𝑗𝑒𝑡</m:t>
                                </m:r>
                              </m:sup>
                            </m:sSubSup>
                          </m:den>
                        </m:f>
                        <m:r>
                          <a:rPr lang="en-GB" sz="2400" b="0" i="1" smtClean="0">
                            <a:latin typeface="Cambria Math" panose="02040503050406030204" pitchFamily="18" charset="0"/>
                          </a:rPr>
                          <m:t> </m:t>
                        </m:r>
                        <m:sSub>
                          <m:sSubPr>
                            <m:ctrlPr>
                              <a:rPr lang="en-GB" sz="2400" b="0" i="1" smtClean="0">
                                <a:latin typeface="Cambria Math" panose="02040503050406030204" pitchFamily="18" charset="0"/>
                              </a:rPr>
                            </m:ctrlPr>
                          </m:sSubPr>
                          <m:e>
                            <m:r>
                              <m:rPr>
                                <m:lit/>
                              </m:rPr>
                              <a:rPr lang="en-GB" sz="2400" b="0" i="1" smtClean="0">
                                <a:latin typeface="Cambria Math" panose="02040503050406030204" pitchFamily="18" charset="0"/>
                              </a:rPr>
                              <m:t>|</m:t>
                            </m:r>
                          </m:e>
                          <m:sub>
                            <m:r>
                              <a:rPr lang="en-GB" sz="2400" b="0" i="1" smtClean="0">
                                <a:latin typeface="Cambria Math" panose="02040503050406030204" pitchFamily="18" charset="0"/>
                              </a:rPr>
                              <m:t>𝑝𝑝</m:t>
                            </m:r>
                          </m:sub>
                        </m:sSub>
                      </m:den>
                    </m:f>
                  </m:oMath>
                </a14:m>
                <a:endParaRPr lang="en-IN" dirty="0">
                  <a:latin typeface="Times New Roman" panose="02020603050405020304" pitchFamily="18" charset="0"/>
                  <a:cs typeface="Times New Roman" panose="02020603050405020304" pitchFamily="18" charset="0"/>
                </a:endParaRPr>
              </a:p>
            </p:txBody>
          </p:sp>
        </mc:Choice>
        <mc:Fallback xmlns="">
          <p:sp>
            <p:nvSpPr>
              <p:cNvPr id="9" name="Content Placeholder 8">
                <a:extLst>
                  <a:ext uri="{FF2B5EF4-FFF2-40B4-BE49-F238E27FC236}">
                    <a16:creationId xmlns:a16="http://schemas.microsoft.com/office/drawing/2014/main" id="{ADB632E4-5635-E54F-5B58-86851EC5AE3C}"/>
                  </a:ext>
                </a:extLst>
              </p:cNvPr>
              <p:cNvSpPr txBox="1">
                <a:spLocks noGrp="1" noRot="1" noChangeAspect="1" noMove="1" noResize="1" noEditPoints="1" noAdjustHandles="1" noChangeArrowheads="1" noChangeShapeType="1" noTextEdit="1"/>
              </p:cNvSpPr>
              <p:nvPr>
                <p:ph idx="1"/>
              </p:nvPr>
            </p:nvSpPr>
            <p:spPr>
              <a:xfrm>
                <a:off x="1396482" y="2373007"/>
                <a:ext cx="3603171" cy="1871603"/>
              </a:xfrm>
              <a:prstGeom prst="rect">
                <a:avLst/>
              </a:prstGeom>
              <a:blipFill>
                <a:blip r:embed="rId3"/>
                <a:stretch>
                  <a:fillRect/>
                </a:stretch>
              </a:blipFill>
            </p:spPr>
            <p:txBody>
              <a:bodyPr/>
              <a:lstStyle/>
              <a:p>
                <a:r>
                  <a:rPr lang="en-IN">
                    <a:noFill/>
                  </a:rPr>
                  <a:t> </a:t>
                </a:r>
              </a:p>
            </p:txBody>
          </p:sp>
        </mc:Fallback>
      </mc:AlternateContent>
      <p:sp>
        <p:nvSpPr>
          <p:cNvPr id="10" name="TextBox 9">
            <a:extLst>
              <a:ext uri="{FF2B5EF4-FFF2-40B4-BE49-F238E27FC236}">
                <a16:creationId xmlns:a16="http://schemas.microsoft.com/office/drawing/2014/main" id="{BCBD237B-813C-EFFE-69C4-75B615F2EDEC}"/>
              </a:ext>
            </a:extLst>
          </p:cNvPr>
          <p:cNvSpPr txBox="1"/>
          <p:nvPr/>
        </p:nvSpPr>
        <p:spPr>
          <a:xfrm>
            <a:off x="1573764" y="1797622"/>
            <a:ext cx="9128448" cy="369332"/>
          </a:xfrm>
          <a:prstGeom prst="rect">
            <a:avLst/>
          </a:prstGeom>
          <a:noFill/>
        </p:spPr>
        <p:txBody>
          <a:bodyPr wrap="square" rtlCol="0">
            <a:spAutoFit/>
          </a:bodyPr>
          <a:lstStyle/>
          <a:p>
            <a:pPr marL="285750" indent="-285750" algn="just">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Measures jet suppression in heavy-ion collisions (A+A) compared to proton-proton collisions.</a:t>
            </a:r>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AC5CF3AB-88F1-DC9B-9AD9-FACBE0904C38}"/>
                  </a:ext>
                </a:extLst>
              </p:cNvPr>
              <p:cNvSpPr txBox="1">
                <a:spLocks/>
              </p:cNvSpPr>
              <p:nvPr/>
            </p:nvSpPr>
            <p:spPr>
              <a:xfrm>
                <a:off x="1573764" y="4558730"/>
                <a:ext cx="5705670" cy="14834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pPr>
                <a:r>
                  <a:rPr lang="en-GB" sz="2000" dirty="0">
                    <a:latin typeface="Times New Roman" panose="02020603050405020304" pitchFamily="18" charset="0"/>
                    <a:cs typeface="Times New Roman" panose="02020603050405020304" pitchFamily="18" charset="0"/>
                  </a:rPr>
                  <a:t>We study –</a:t>
                </a:r>
              </a:p>
              <a:p>
                <a:pPr lvl="1" algn="just">
                  <a:lnSpc>
                    <a:spcPct val="100000"/>
                  </a:lnSpc>
                </a:pPr>
                <a:r>
                  <a:rPr lang="en-GB" sz="1800" dirty="0">
                    <a:latin typeface="Times New Roman" panose="02020603050405020304" pitchFamily="18" charset="0"/>
                    <a:cs typeface="Times New Roman" panose="02020603050405020304" pitchFamily="18" charset="0"/>
                  </a:rPr>
                  <a:t>b-, c- and inclusive jets in p-p and Pb-Pb collisions.</a:t>
                </a:r>
              </a:p>
              <a:p>
                <a:pPr lvl="1" algn="just">
                  <a:lnSpc>
                    <a:spcPct val="100000"/>
                  </a:lnSpc>
                </a:pPr>
                <a14:m>
                  <m:oMath xmlns:m="http://schemas.openxmlformats.org/officeDocument/2006/math">
                    <m:rad>
                      <m:radPr>
                        <m:degHide m:val="on"/>
                        <m:ctrlPr>
                          <a:rPr lang="en-GB" sz="1600" i="1">
                            <a:latin typeface="Cambria Math" panose="02040503050406030204" pitchFamily="18" charset="0"/>
                            <a:ea typeface="Cambria Math" panose="02040503050406030204" pitchFamily="18" charset="0"/>
                            <a:cs typeface="Times New Roman" panose="02020603050405020304" pitchFamily="18" charset="0"/>
                          </a:rPr>
                        </m:ctrlPr>
                      </m:radPr>
                      <m:deg/>
                      <m:e>
                        <m:r>
                          <a:rPr lang="en-GB" sz="1600" i="1">
                            <a:latin typeface="Cambria Math" panose="02040503050406030204" pitchFamily="18" charset="0"/>
                            <a:ea typeface="Cambria Math" panose="02040503050406030204" pitchFamily="18" charset="0"/>
                            <a:cs typeface="Times New Roman" panose="02020603050405020304" pitchFamily="18" charset="0"/>
                          </a:rPr>
                          <m:t>𝑠</m:t>
                        </m:r>
                      </m:e>
                    </m:rad>
                  </m:oMath>
                </a14:m>
                <a:r>
                  <a:rPr lang="en-GB" sz="1600" dirty="0">
                    <a:latin typeface="Times New Roman" panose="02020603050405020304" pitchFamily="18" charset="0"/>
                    <a:cs typeface="Times New Roman" panose="02020603050405020304" pitchFamily="18" charset="0"/>
                  </a:rPr>
                  <a:t> = 5.02 TeV and Centrality (0-20%).</a:t>
                </a:r>
              </a:p>
              <a:p>
                <a:pPr lvl="1" algn="just">
                  <a:lnSpc>
                    <a:spcPct val="100000"/>
                  </a:lnSpc>
                </a:pPr>
                <a:r>
                  <a:rPr lang="en-GB" sz="1600" dirty="0">
                    <a:latin typeface="Times New Roman" panose="02020603050405020304" pitchFamily="18" charset="0"/>
                    <a:cs typeface="Times New Roman" panose="02020603050405020304" pitchFamily="18" charset="0"/>
                  </a:rPr>
                  <a:t>|y| &lt; 2.1 for jet-R = 0.2 and 0.4.</a:t>
                </a:r>
              </a:p>
              <a:p>
                <a:pPr marL="0" indent="0" algn="just">
                  <a:lnSpc>
                    <a:spcPct val="100000"/>
                  </a:lnSpc>
                  <a:buNone/>
                </a:pPr>
                <a:endParaRPr lang="en-IN" sz="2000" dirty="0">
                  <a:latin typeface="Times New Roman" panose="02020603050405020304" pitchFamily="18" charset="0"/>
                  <a:cs typeface="Times New Roman" panose="02020603050405020304" pitchFamily="18" charset="0"/>
                </a:endParaRPr>
              </a:p>
            </p:txBody>
          </p:sp>
        </mc:Choice>
        <mc:Fallback xmlns="">
          <p:sp>
            <p:nvSpPr>
              <p:cNvPr id="11" name="Content Placeholder 2">
                <a:extLst>
                  <a:ext uri="{FF2B5EF4-FFF2-40B4-BE49-F238E27FC236}">
                    <a16:creationId xmlns:a16="http://schemas.microsoft.com/office/drawing/2014/main" id="{AC5CF3AB-88F1-DC9B-9AD9-FACBE0904C38}"/>
                  </a:ext>
                </a:extLst>
              </p:cNvPr>
              <p:cNvSpPr txBox="1">
                <a:spLocks noRot="1" noChangeAspect="1" noMove="1" noResize="1" noEditPoints="1" noAdjustHandles="1" noChangeArrowheads="1" noChangeShapeType="1" noTextEdit="1"/>
              </p:cNvSpPr>
              <p:nvPr/>
            </p:nvSpPr>
            <p:spPr>
              <a:xfrm>
                <a:off x="1573764" y="4558730"/>
                <a:ext cx="5705670" cy="1483499"/>
              </a:xfrm>
              <a:prstGeom prst="rect">
                <a:avLst/>
              </a:prstGeom>
              <a:blipFill>
                <a:blip r:embed="rId4"/>
                <a:stretch>
                  <a:fillRect l="-962" t="-2469"/>
                </a:stretch>
              </a:blipFill>
            </p:spPr>
            <p:txBody>
              <a:bodyPr/>
              <a:lstStyle/>
              <a:p>
                <a:r>
                  <a:rPr lang="en-IN">
                    <a:noFill/>
                  </a:rPr>
                  <a:t> </a:t>
                </a:r>
              </a:p>
            </p:txBody>
          </p:sp>
        </mc:Fallback>
      </mc:AlternateContent>
    </p:spTree>
    <p:extLst>
      <p:ext uri="{BB962C8B-B14F-4D97-AF65-F5344CB8AC3E}">
        <p14:creationId xmlns:p14="http://schemas.microsoft.com/office/powerpoint/2010/main" val="1677932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1">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5B84C-CC00-335A-931B-5FD2AC9A7CFA}"/>
              </a:ext>
            </a:extLst>
          </p:cNvPr>
          <p:cNvSpPr>
            <a:spLocks noGrp="1"/>
          </p:cNvSpPr>
          <p:nvPr>
            <p:ph type="title"/>
          </p:nvPr>
        </p:nvSpPr>
        <p:spPr>
          <a:xfrm>
            <a:off x="2209800" y="526530"/>
            <a:ext cx="8436429" cy="744246"/>
          </a:xfrm>
        </p:spPr>
        <p:txBody>
          <a:bodyPr/>
          <a:lstStyle/>
          <a:p>
            <a:r>
              <a:rPr lang="en-GB" b="1" dirty="0">
                <a:solidFill>
                  <a:srgbClr val="C00000"/>
                </a:solidFill>
                <a:latin typeface="Times New Roman" panose="02020603050405020304" pitchFamily="18" charset="0"/>
                <a:cs typeface="Times New Roman" panose="02020603050405020304" pitchFamily="18" charset="0"/>
              </a:rPr>
              <a:t>Mass Hierarchy of Jet Quenching</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49F089AB-30DD-34E2-819B-3B0520B50634}"/>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2FFBA9D5-DAE4-36FE-B719-A96B0E084EE8}"/>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6AEEA476-F59C-3233-7B7B-F72A6660CF0E}"/>
              </a:ext>
            </a:extLst>
          </p:cNvPr>
          <p:cNvSpPr>
            <a:spLocks noGrp="1"/>
          </p:cNvSpPr>
          <p:nvPr>
            <p:ph type="sldNum" sz="quarter" idx="12"/>
          </p:nvPr>
        </p:nvSpPr>
        <p:spPr/>
        <p:txBody>
          <a:bodyPr/>
          <a:lstStyle/>
          <a:p>
            <a:fld id="{C9708B72-9547-48D9-B69B-5A25B2A572F2}" type="slidenum">
              <a:rPr lang="en-IN" smtClean="0"/>
              <a:t>7</a:t>
            </a:fld>
            <a:endParaRPr lang="en-IN"/>
          </a:p>
        </p:txBody>
      </p:sp>
      <p:pic>
        <p:nvPicPr>
          <p:cNvPr id="8" name="Picture 7">
            <a:extLst>
              <a:ext uri="{FF2B5EF4-FFF2-40B4-BE49-F238E27FC236}">
                <a16:creationId xmlns:a16="http://schemas.microsoft.com/office/drawing/2014/main" id="{6523F30F-F812-ED21-4114-3A9E24FBA590}"/>
              </a:ext>
            </a:extLst>
          </p:cNvPr>
          <p:cNvPicPr>
            <a:picLocks noChangeAspect="1"/>
          </p:cNvPicPr>
          <p:nvPr/>
        </p:nvPicPr>
        <p:blipFill>
          <a:blip r:embed="rId2"/>
          <a:stretch>
            <a:fillRect/>
          </a:stretch>
        </p:blipFill>
        <p:spPr>
          <a:xfrm>
            <a:off x="2542700" y="1601172"/>
            <a:ext cx="2813266" cy="1827828"/>
          </a:xfrm>
          <a:prstGeom prst="rect">
            <a:avLst/>
          </a:prstGeom>
        </p:spPr>
      </p:pic>
      <p:pic>
        <p:nvPicPr>
          <p:cNvPr id="10" name="Picture 9">
            <a:extLst>
              <a:ext uri="{FF2B5EF4-FFF2-40B4-BE49-F238E27FC236}">
                <a16:creationId xmlns:a16="http://schemas.microsoft.com/office/drawing/2014/main" id="{7E7464E3-1A04-80EC-348F-A8096D366734}"/>
              </a:ext>
            </a:extLst>
          </p:cNvPr>
          <p:cNvPicPr>
            <a:picLocks noChangeAspect="1"/>
          </p:cNvPicPr>
          <p:nvPr/>
        </p:nvPicPr>
        <p:blipFill>
          <a:blip r:embed="rId3"/>
          <a:stretch>
            <a:fillRect/>
          </a:stretch>
        </p:blipFill>
        <p:spPr>
          <a:xfrm>
            <a:off x="6836036" y="1531203"/>
            <a:ext cx="3415356" cy="1720008"/>
          </a:xfrm>
          <a:prstGeom prst="rect">
            <a:avLst/>
          </a:prstGeom>
        </p:spPr>
      </p:pic>
      <p:sp>
        <p:nvSpPr>
          <p:cNvPr id="3" name="TextBox 2">
            <a:extLst>
              <a:ext uri="{FF2B5EF4-FFF2-40B4-BE49-F238E27FC236}">
                <a16:creationId xmlns:a16="http://schemas.microsoft.com/office/drawing/2014/main" id="{D3B5F479-A6F5-DFDE-7D38-45FD88B3E4BF}"/>
              </a:ext>
            </a:extLst>
          </p:cNvPr>
          <p:cNvSpPr txBox="1"/>
          <p:nvPr/>
        </p:nvSpPr>
        <p:spPr>
          <a:xfrm>
            <a:off x="896668" y="5433168"/>
            <a:ext cx="3938491" cy="369332"/>
          </a:xfrm>
          <a:prstGeom prst="rect">
            <a:avLst/>
          </a:prstGeom>
          <a:noFill/>
        </p:spPr>
        <p:txBody>
          <a:bodyPr wrap="square" rtlCol="0">
            <a:spAutoFit/>
          </a:bodyPr>
          <a:lstStyle/>
          <a:p>
            <a:r>
              <a:rPr lang="en-GB" dirty="0">
                <a:latin typeface="Times New Roman" panose="02020603050405020304" pitchFamily="18" charset="0"/>
                <a:cs typeface="Times New Roman" panose="02020603050405020304" pitchFamily="18" charset="0"/>
              </a:rPr>
              <a:t> </a:t>
            </a:r>
            <a:r>
              <a:rPr lang="el-GR" b="1" dirty="0">
                <a:latin typeface="Times New Roman" panose="02020603050405020304" pitchFamily="18" charset="0"/>
                <a:cs typeface="Times New Roman" panose="02020603050405020304" pitchFamily="18" charset="0"/>
              </a:rPr>
              <a:t>Δ</a:t>
            </a:r>
            <a:r>
              <a:rPr lang="en-IN" b="1" dirty="0">
                <a:latin typeface="Times New Roman" panose="02020603050405020304" pitchFamily="18" charset="0"/>
                <a:cs typeface="Times New Roman" panose="02020603050405020304" pitchFamily="18" charset="0"/>
              </a:rPr>
              <a:t>E(g)  &gt;  </a:t>
            </a:r>
            <a:r>
              <a:rPr lang="el-GR" b="1" dirty="0">
                <a:latin typeface="Times New Roman" panose="02020603050405020304" pitchFamily="18" charset="0"/>
                <a:cs typeface="Times New Roman" panose="02020603050405020304" pitchFamily="18" charset="0"/>
              </a:rPr>
              <a:t>Δ</a:t>
            </a:r>
            <a:r>
              <a:rPr lang="en-IN" b="1" dirty="0">
                <a:latin typeface="Times New Roman" panose="02020603050405020304" pitchFamily="18" charset="0"/>
                <a:cs typeface="Times New Roman" panose="02020603050405020304" pitchFamily="18" charset="0"/>
              </a:rPr>
              <a:t>E(u, d, s)  &gt;  </a:t>
            </a:r>
            <a:r>
              <a:rPr lang="el-GR" b="1" dirty="0">
                <a:latin typeface="Times New Roman" panose="02020603050405020304" pitchFamily="18" charset="0"/>
                <a:cs typeface="Times New Roman" panose="02020603050405020304" pitchFamily="18" charset="0"/>
              </a:rPr>
              <a:t>Δ</a:t>
            </a:r>
            <a:r>
              <a:rPr lang="en-IN" b="1" dirty="0">
                <a:latin typeface="Times New Roman" panose="02020603050405020304" pitchFamily="18" charset="0"/>
                <a:cs typeface="Times New Roman" panose="02020603050405020304" pitchFamily="18" charset="0"/>
              </a:rPr>
              <a:t>E(c)  &gt;  </a:t>
            </a:r>
            <a:r>
              <a:rPr lang="el-GR" b="1" dirty="0">
                <a:latin typeface="Times New Roman" panose="02020603050405020304" pitchFamily="18" charset="0"/>
                <a:cs typeface="Times New Roman" panose="02020603050405020304" pitchFamily="18" charset="0"/>
              </a:rPr>
              <a:t>Δ</a:t>
            </a:r>
            <a:r>
              <a:rPr lang="en-IN" b="1" dirty="0">
                <a:latin typeface="Times New Roman" panose="02020603050405020304" pitchFamily="18" charset="0"/>
                <a:cs typeface="Times New Roman" panose="02020603050405020304" pitchFamily="18" charset="0"/>
              </a:rPr>
              <a:t>E(b)</a:t>
            </a:r>
            <a:endParaRPr lang="en-IN" b="1" dirty="0"/>
          </a:p>
        </p:txBody>
      </p:sp>
      <p:sp>
        <p:nvSpPr>
          <p:cNvPr id="9" name="Arrow: Right 8">
            <a:extLst>
              <a:ext uri="{FF2B5EF4-FFF2-40B4-BE49-F238E27FC236}">
                <a16:creationId xmlns:a16="http://schemas.microsoft.com/office/drawing/2014/main" id="{28FB4846-2B8B-7757-956A-AF4A25FCC722}"/>
              </a:ext>
            </a:extLst>
          </p:cNvPr>
          <p:cNvSpPr/>
          <p:nvPr/>
        </p:nvSpPr>
        <p:spPr>
          <a:xfrm>
            <a:off x="5018876" y="5539134"/>
            <a:ext cx="671804" cy="18466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N"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6943EF5E-18EB-04DE-7EA1-E81AC60C3813}"/>
                  </a:ext>
                </a:extLst>
              </p:cNvPr>
              <p:cNvSpPr txBox="1"/>
              <p:nvPr/>
            </p:nvSpPr>
            <p:spPr>
              <a:xfrm>
                <a:off x="5874397" y="5417779"/>
                <a:ext cx="6018245" cy="400110"/>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b="1" i="1" smtClean="0">
                            <a:latin typeface="Cambria Math" panose="02040503050406030204" pitchFamily="18" charset="0"/>
                            <a:cs typeface="Times New Roman" panose="02020603050405020304" pitchFamily="18" charset="0"/>
                          </a:rPr>
                        </m:ctrlPr>
                      </m:sSubPr>
                      <m:e>
                        <m:r>
                          <a:rPr lang="en-GB" b="1" i="1" smtClean="0">
                            <a:latin typeface="Cambria Math" panose="02040503050406030204" pitchFamily="18" charset="0"/>
                            <a:cs typeface="Times New Roman" panose="02020603050405020304" pitchFamily="18" charset="0"/>
                          </a:rPr>
                          <m:t>𝑹</m:t>
                        </m:r>
                      </m:e>
                      <m:sub>
                        <m:r>
                          <a:rPr lang="en-GB" b="1" i="1" smtClean="0">
                            <a:latin typeface="Cambria Math" panose="02040503050406030204" pitchFamily="18" charset="0"/>
                            <a:cs typeface="Times New Roman" panose="02020603050405020304" pitchFamily="18" charset="0"/>
                          </a:rPr>
                          <m:t>𝑨𝑨</m:t>
                        </m:r>
                      </m:sub>
                    </m:sSub>
                    <m:r>
                      <a:rPr lang="en-GB" b="1" i="1" smtClean="0">
                        <a:latin typeface="Cambria Math" panose="02040503050406030204" pitchFamily="18" charset="0"/>
                        <a:cs typeface="Times New Roman" panose="02020603050405020304" pitchFamily="18" charset="0"/>
                      </a:rPr>
                      <m:t> (</m:t>
                    </m:r>
                    <m:r>
                      <a:rPr lang="en-GB" b="1" i="1" smtClean="0">
                        <a:latin typeface="Cambria Math" panose="02040503050406030204" pitchFamily="18" charset="0"/>
                        <a:cs typeface="Times New Roman" panose="02020603050405020304" pitchFamily="18" charset="0"/>
                      </a:rPr>
                      <m:t>𝒊𝒏𝒄𝒍𝒖𝒔𝒊𝒗𝒆</m:t>
                    </m:r>
                    <m:r>
                      <a:rPr lang="en-GB" b="1" i="1" smtClean="0">
                        <a:latin typeface="Cambria Math" panose="02040503050406030204" pitchFamily="18" charset="0"/>
                        <a:cs typeface="Times New Roman" panose="02020603050405020304" pitchFamily="18" charset="0"/>
                      </a:rPr>
                      <m:t> </m:t>
                    </m:r>
                    <m:r>
                      <a:rPr lang="en-GB" b="1" i="1" smtClean="0">
                        <a:latin typeface="Cambria Math" panose="02040503050406030204" pitchFamily="18" charset="0"/>
                        <a:cs typeface="Times New Roman" panose="02020603050405020304" pitchFamily="18" charset="0"/>
                      </a:rPr>
                      <m:t>𝒋𝒆𝒕𝒔</m:t>
                    </m:r>
                    <m:r>
                      <a:rPr lang="en-GB" b="1" i="1" smtClean="0">
                        <a:latin typeface="Cambria Math" panose="02040503050406030204" pitchFamily="18" charset="0"/>
                        <a:cs typeface="Times New Roman" panose="02020603050405020304" pitchFamily="18" charset="0"/>
                      </a:rPr>
                      <m:t>)</m:t>
                    </m:r>
                  </m:oMath>
                </a14:m>
                <a:r>
                  <a:rPr lang="en-IN" sz="2000" b="1" dirty="0">
                    <a:latin typeface="Times New Roman" panose="02020603050405020304" pitchFamily="18" charset="0"/>
                    <a:cs typeface="Times New Roman" panose="02020603050405020304" pitchFamily="18" charset="0"/>
                  </a:rPr>
                  <a:t>  &lt;  </a:t>
                </a:r>
                <a14:m>
                  <m:oMath xmlns:m="http://schemas.openxmlformats.org/officeDocument/2006/math">
                    <m:sSub>
                      <m:sSubPr>
                        <m:ctrlPr>
                          <a:rPr lang="en-GB" b="1" i="1">
                            <a:latin typeface="Cambria Math" panose="02040503050406030204" pitchFamily="18" charset="0"/>
                            <a:cs typeface="Times New Roman" panose="02020603050405020304" pitchFamily="18" charset="0"/>
                          </a:rPr>
                        </m:ctrlPr>
                      </m:sSubPr>
                      <m:e>
                        <m:r>
                          <a:rPr lang="en-GB" b="1" i="1">
                            <a:latin typeface="Cambria Math" panose="02040503050406030204" pitchFamily="18" charset="0"/>
                            <a:cs typeface="Times New Roman" panose="02020603050405020304" pitchFamily="18" charset="0"/>
                          </a:rPr>
                          <m:t>𝑹</m:t>
                        </m:r>
                      </m:e>
                      <m:sub>
                        <m:r>
                          <a:rPr lang="en-GB" b="1" i="1">
                            <a:latin typeface="Cambria Math" panose="02040503050406030204" pitchFamily="18" charset="0"/>
                            <a:cs typeface="Times New Roman" panose="02020603050405020304" pitchFamily="18" charset="0"/>
                          </a:rPr>
                          <m:t>𝑨𝑨</m:t>
                        </m:r>
                      </m:sub>
                    </m:sSub>
                    <m:r>
                      <a:rPr lang="en-GB" b="1" i="1">
                        <a:latin typeface="Cambria Math" panose="02040503050406030204" pitchFamily="18" charset="0"/>
                        <a:cs typeface="Times New Roman" panose="02020603050405020304" pitchFamily="18" charset="0"/>
                      </a:rPr>
                      <m:t> (</m:t>
                    </m:r>
                    <m:r>
                      <a:rPr lang="en-GB" b="1" i="1" smtClean="0">
                        <a:latin typeface="Cambria Math" panose="02040503050406030204" pitchFamily="18" charset="0"/>
                        <a:cs typeface="Times New Roman" panose="02020603050405020304" pitchFamily="18" charset="0"/>
                      </a:rPr>
                      <m:t>𝒄</m:t>
                    </m:r>
                    <m:r>
                      <a:rPr lang="en-GB" b="1" i="1" smtClean="0">
                        <a:latin typeface="Cambria Math" panose="02040503050406030204" pitchFamily="18" charset="0"/>
                        <a:cs typeface="Times New Roman" panose="02020603050405020304" pitchFamily="18" charset="0"/>
                      </a:rPr>
                      <m:t>−</m:t>
                    </m:r>
                    <m:r>
                      <a:rPr lang="en-GB" b="1" i="1" smtClean="0">
                        <a:latin typeface="Cambria Math" panose="02040503050406030204" pitchFamily="18" charset="0"/>
                        <a:cs typeface="Times New Roman" panose="02020603050405020304" pitchFamily="18" charset="0"/>
                      </a:rPr>
                      <m:t>𝒋𝒆𝒕𝒔</m:t>
                    </m:r>
                    <m:r>
                      <a:rPr lang="en-GB" b="1" i="1">
                        <a:latin typeface="Cambria Math" panose="02040503050406030204" pitchFamily="18" charset="0"/>
                        <a:cs typeface="Times New Roman" panose="02020603050405020304" pitchFamily="18" charset="0"/>
                      </a:rPr>
                      <m:t>)</m:t>
                    </m:r>
                  </m:oMath>
                </a14:m>
                <a:r>
                  <a:rPr lang="en-IN" sz="2000" b="1" dirty="0">
                    <a:latin typeface="Times New Roman" panose="02020603050405020304" pitchFamily="18" charset="0"/>
                    <a:cs typeface="Times New Roman" panose="02020603050405020304" pitchFamily="18" charset="0"/>
                  </a:rPr>
                  <a:t>  &lt;  </a:t>
                </a:r>
                <a14:m>
                  <m:oMath xmlns:m="http://schemas.openxmlformats.org/officeDocument/2006/math">
                    <m:sSub>
                      <m:sSubPr>
                        <m:ctrlPr>
                          <a:rPr lang="en-GB" b="1" i="1">
                            <a:latin typeface="Cambria Math" panose="02040503050406030204" pitchFamily="18" charset="0"/>
                            <a:cs typeface="Times New Roman" panose="02020603050405020304" pitchFamily="18" charset="0"/>
                          </a:rPr>
                        </m:ctrlPr>
                      </m:sSubPr>
                      <m:e>
                        <m:r>
                          <a:rPr lang="en-GB" b="1" i="1">
                            <a:latin typeface="Cambria Math" panose="02040503050406030204" pitchFamily="18" charset="0"/>
                            <a:cs typeface="Times New Roman" panose="02020603050405020304" pitchFamily="18" charset="0"/>
                          </a:rPr>
                          <m:t>𝑹</m:t>
                        </m:r>
                      </m:e>
                      <m:sub>
                        <m:r>
                          <a:rPr lang="en-GB" b="1" i="1">
                            <a:latin typeface="Cambria Math" panose="02040503050406030204" pitchFamily="18" charset="0"/>
                            <a:cs typeface="Times New Roman" panose="02020603050405020304" pitchFamily="18" charset="0"/>
                          </a:rPr>
                          <m:t>𝑨𝑨</m:t>
                        </m:r>
                      </m:sub>
                    </m:sSub>
                    <m:r>
                      <a:rPr lang="en-GB" b="1" i="1">
                        <a:latin typeface="Cambria Math" panose="02040503050406030204" pitchFamily="18" charset="0"/>
                        <a:cs typeface="Times New Roman" panose="02020603050405020304" pitchFamily="18" charset="0"/>
                      </a:rPr>
                      <m:t> (</m:t>
                    </m:r>
                    <m:r>
                      <a:rPr lang="en-GB" b="1" i="1" smtClean="0">
                        <a:latin typeface="Cambria Math" panose="02040503050406030204" pitchFamily="18" charset="0"/>
                        <a:cs typeface="Times New Roman" panose="02020603050405020304" pitchFamily="18" charset="0"/>
                      </a:rPr>
                      <m:t>𝒃</m:t>
                    </m:r>
                    <m:r>
                      <a:rPr lang="en-GB" b="1" i="1" smtClean="0">
                        <a:latin typeface="Cambria Math" panose="02040503050406030204" pitchFamily="18" charset="0"/>
                        <a:cs typeface="Times New Roman" panose="02020603050405020304" pitchFamily="18" charset="0"/>
                      </a:rPr>
                      <m:t>−</m:t>
                    </m:r>
                    <m:r>
                      <a:rPr lang="en-GB" b="1" i="1" smtClean="0">
                        <a:latin typeface="Cambria Math" panose="02040503050406030204" pitchFamily="18" charset="0"/>
                        <a:cs typeface="Times New Roman" panose="02020603050405020304" pitchFamily="18" charset="0"/>
                      </a:rPr>
                      <m:t>𝒋𝒆𝒕𝒔</m:t>
                    </m:r>
                    <m:r>
                      <a:rPr lang="en-GB" b="1" i="1">
                        <a:latin typeface="Cambria Math" panose="02040503050406030204" pitchFamily="18" charset="0"/>
                        <a:cs typeface="Times New Roman" panose="02020603050405020304" pitchFamily="18" charset="0"/>
                      </a:rPr>
                      <m:t>)</m:t>
                    </m:r>
                  </m:oMath>
                </a14:m>
                <a:r>
                  <a:rPr lang="en-IN" sz="2000" b="1" dirty="0">
                    <a:latin typeface="Times New Roman" panose="02020603050405020304" pitchFamily="18" charset="0"/>
                    <a:cs typeface="Times New Roman" panose="02020603050405020304" pitchFamily="18" charset="0"/>
                  </a:rPr>
                  <a:t> </a:t>
                </a:r>
                <a:endParaRPr lang="en-IN" sz="2000" b="1" dirty="0"/>
              </a:p>
            </p:txBody>
          </p:sp>
        </mc:Choice>
        <mc:Fallback xmlns="">
          <p:sp>
            <p:nvSpPr>
              <p:cNvPr id="11" name="TextBox 10">
                <a:extLst>
                  <a:ext uri="{FF2B5EF4-FFF2-40B4-BE49-F238E27FC236}">
                    <a16:creationId xmlns:a16="http://schemas.microsoft.com/office/drawing/2014/main" id="{6943EF5E-18EB-04DE-7EA1-E81AC60C3813}"/>
                  </a:ext>
                </a:extLst>
              </p:cNvPr>
              <p:cNvSpPr txBox="1">
                <a:spLocks noRot="1" noChangeAspect="1" noMove="1" noResize="1" noEditPoints="1" noAdjustHandles="1" noChangeArrowheads="1" noChangeShapeType="1" noTextEdit="1"/>
              </p:cNvSpPr>
              <p:nvPr/>
            </p:nvSpPr>
            <p:spPr>
              <a:xfrm>
                <a:off x="5874397" y="5417779"/>
                <a:ext cx="6018245" cy="400110"/>
              </a:xfrm>
              <a:prstGeom prst="rect">
                <a:avLst/>
              </a:prstGeom>
              <a:blipFill>
                <a:blip r:embed="rId4"/>
                <a:stretch>
                  <a:fillRect t="-10769" r="-912" b="-26154"/>
                </a:stretch>
              </a:blipFill>
            </p:spPr>
            <p:txBody>
              <a:bodyPr/>
              <a:lstStyle/>
              <a:p>
                <a:r>
                  <a:rPr lang="en-IN">
                    <a:noFill/>
                  </a:rPr>
                  <a:t> </a:t>
                </a:r>
              </a:p>
            </p:txBody>
          </p:sp>
        </mc:Fallback>
      </mc:AlternateContent>
      <p:sp>
        <p:nvSpPr>
          <p:cNvPr id="12" name="TextBox 11">
            <a:extLst>
              <a:ext uri="{FF2B5EF4-FFF2-40B4-BE49-F238E27FC236}">
                <a16:creationId xmlns:a16="http://schemas.microsoft.com/office/drawing/2014/main" id="{EA9F5B0B-DBF0-FED8-FBA7-38E0A72A75E8}"/>
              </a:ext>
            </a:extLst>
          </p:cNvPr>
          <p:cNvSpPr txBox="1"/>
          <p:nvPr/>
        </p:nvSpPr>
        <p:spPr>
          <a:xfrm>
            <a:off x="1520889" y="3918997"/>
            <a:ext cx="9795588" cy="1231106"/>
          </a:xfrm>
          <a:prstGeom prst="rect">
            <a:avLst/>
          </a:prstGeom>
          <a:noFill/>
        </p:spPr>
        <p:txBody>
          <a:bodyPr wrap="square" rtlCol="0">
            <a:spAutoFit/>
          </a:bodyPr>
          <a:lstStyle/>
          <a:p>
            <a:pPr marL="285750" indent="-285750" algn="just">
              <a:buFont typeface="Arial" panose="020B0604020202020204" pitchFamily="34" charset="0"/>
              <a:buChar char="•"/>
            </a:pPr>
            <a:r>
              <a:rPr lang="en-GB" dirty="0">
                <a:latin typeface="Times New Roman" panose="02020603050405020304" pitchFamily="18" charset="0"/>
                <a:cs typeface="Times New Roman" panose="02020603050405020304" pitchFamily="18" charset="0"/>
              </a:rPr>
              <a:t>Energy loss in the medium depends on parton type: (i) </a:t>
            </a:r>
            <a:r>
              <a:rPr lang="en-GB" b="1" dirty="0">
                <a:latin typeface="Times New Roman" panose="02020603050405020304" pitchFamily="18" charset="0"/>
                <a:cs typeface="Times New Roman" panose="02020603050405020304" pitchFamily="18" charset="0"/>
              </a:rPr>
              <a:t>color charge </a:t>
            </a:r>
            <a:r>
              <a:rPr lang="en-GB" dirty="0">
                <a:latin typeface="Times New Roman" panose="02020603050405020304" pitchFamily="18" charset="0"/>
                <a:cs typeface="Times New Roman" panose="02020603050405020304" pitchFamily="18" charset="0"/>
              </a:rPr>
              <a:t>and (ii) </a:t>
            </a:r>
            <a:r>
              <a:rPr lang="en-GB" b="1" dirty="0">
                <a:latin typeface="Times New Roman" panose="02020603050405020304" pitchFamily="18" charset="0"/>
                <a:cs typeface="Times New Roman" panose="02020603050405020304" pitchFamily="18" charset="0"/>
              </a:rPr>
              <a:t>mass</a:t>
            </a:r>
            <a:r>
              <a:rPr lang="en-GB" dirty="0">
                <a:latin typeface="Times New Roman" panose="02020603050405020304" pitchFamily="18" charset="0"/>
                <a:cs typeface="Times New Roman" panose="02020603050405020304" pitchFamily="18" charset="0"/>
              </a:rPr>
              <a:t>.</a:t>
            </a:r>
          </a:p>
          <a:p>
            <a:pPr algn="just"/>
            <a:endParaRPr lang="en-GB" sz="400"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Gluons &amp; light quarks (u, d, s): Strongest energy loss due to large color charge and no mass suppression.</a:t>
            </a:r>
          </a:p>
          <a:p>
            <a:pPr lvl="1" algn="just"/>
            <a:endParaRPr lang="en-GB" sz="200"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Charm quarks (c): Moderate energy loss due to reduced dead cone effect.</a:t>
            </a:r>
          </a:p>
          <a:p>
            <a:pPr lvl="1" algn="just"/>
            <a:endParaRPr lang="en-GB" sz="200" dirty="0">
              <a:latin typeface="Times New Roman" panose="02020603050405020304" pitchFamily="18" charset="0"/>
              <a:cs typeface="Times New Roman" panose="02020603050405020304" pitchFamily="18" charset="0"/>
            </a:endParaRPr>
          </a:p>
          <a:p>
            <a:pPr marL="742950" lvl="1"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Bottom quarks (b): Least energy loss due to large dead cone effect.</a:t>
            </a:r>
            <a:endParaRPr lang="en-IN" sz="1600" dirty="0">
              <a:latin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8B9C7DD9-120A-4A12-0105-966A8994147D}"/>
              </a:ext>
            </a:extLst>
          </p:cNvPr>
          <p:cNvSpPr txBox="1"/>
          <p:nvPr/>
        </p:nvSpPr>
        <p:spPr>
          <a:xfrm>
            <a:off x="4108579" y="3465114"/>
            <a:ext cx="3974841" cy="338554"/>
          </a:xfrm>
          <a:prstGeom prst="rect">
            <a:avLst/>
          </a:prstGeom>
          <a:noFill/>
        </p:spPr>
        <p:txBody>
          <a:bodyPr wrap="square" rtlCol="0">
            <a:spAutoFit/>
          </a:bodyPr>
          <a:lstStyle/>
          <a:p>
            <a:r>
              <a:rPr lang="en-GB" sz="1600" dirty="0">
                <a:latin typeface="Times New Roman" panose="02020603050405020304" pitchFamily="18" charset="0"/>
                <a:cs typeface="Times New Roman" panose="02020603050405020304" pitchFamily="18" charset="0"/>
              </a:rPr>
              <a:t>[ JETSCAPE online summer school 2023 ]</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35339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animBg="1"/>
      <p:bldP spid="11" grpId="0"/>
      <p:bldP spid="12"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40A41-025A-876C-B65D-60D5236AD299}"/>
              </a:ext>
            </a:extLst>
          </p:cNvPr>
          <p:cNvSpPr>
            <a:spLocks noGrp="1"/>
          </p:cNvSpPr>
          <p:nvPr>
            <p:ph type="title"/>
          </p:nvPr>
        </p:nvSpPr>
        <p:spPr>
          <a:xfrm>
            <a:off x="3230724" y="691081"/>
            <a:ext cx="5730552" cy="558606"/>
          </a:xfrm>
        </p:spPr>
        <p:txBody>
          <a:bodyPr>
            <a:normAutofit fontScale="90000"/>
          </a:bodyPr>
          <a:lstStyle/>
          <a:p>
            <a:r>
              <a:rPr lang="en-GB" b="1" dirty="0">
                <a:solidFill>
                  <a:srgbClr val="C00000"/>
                </a:solidFill>
                <a:latin typeface="Times New Roman" panose="02020603050405020304" pitchFamily="18" charset="0"/>
                <a:cs typeface="Times New Roman" panose="02020603050405020304" pitchFamily="18" charset="0"/>
              </a:rPr>
              <a:t>JETSCAPE Framework</a:t>
            </a:r>
            <a:endParaRPr lang="en-IN" b="1" dirty="0">
              <a:solidFill>
                <a:srgbClr val="C00000"/>
              </a:solidFill>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B4D949D5-7459-4E56-3496-A081FB28F98E}"/>
                  </a:ext>
                </a:extLst>
              </p:cNvPr>
              <p:cNvSpPr>
                <a:spLocks noGrp="1"/>
              </p:cNvSpPr>
              <p:nvPr>
                <p:ph idx="1"/>
              </p:nvPr>
            </p:nvSpPr>
            <p:spPr>
              <a:xfrm>
                <a:off x="838200" y="1563979"/>
                <a:ext cx="10515600" cy="4323637"/>
              </a:xfrm>
            </p:spPr>
            <p:txBody>
              <a:bodyPr>
                <a:normAutofit fontScale="92500" lnSpcReduction="10000"/>
              </a:bodyPr>
              <a:lstStyle/>
              <a:p>
                <a:pPr algn="just"/>
                <a:r>
                  <a:rPr lang="en-GB" sz="2200" b="1" dirty="0">
                    <a:latin typeface="Times New Roman" panose="02020603050405020304" pitchFamily="18" charset="0"/>
                    <a:cs typeface="Times New Roman" panose="02020603050405020304" pitchFamily="18" charset="0"/>
                  </a:rPr>
                  <a:t>JETSCAPE</a:t>
                </a:r>
                <a:r>
                  <a:rPr lang="en-GB" sz="2200" dirty="0">
                    <a:latin typeface="Times New Roman" panose="02020603050405020304" pitchFamily="18" charset="0"/>
                    <a:cs typeface="Times New Roman" panose="02020603050405020304" pitchFamily="18" charset="0"/>
                  </a:rPr>
                  <a:t> – a modular, task-based framework for simulating all aspects of heavy-ion collisions.</a:t>
                </a:r>
              </a:p>
              <a:p>
                <a:pPr algn="just"/>
                <a:r>
                  <a:rPr lang="en-GB" sz="2200" b="1" dirty="0">
                    <a:latin typeface="Times New Roman" panose="02020603050405020304" pitchFamily="18" charset="0"/>
                    <a:cs typeface="Times New Roman" panose="02020603050405020304" pitchFamily="18" charset="0"/>
                  </a:rPr>
                  <a:t>PYTHIA 8</a:t>
                </a:r>
                <a:r>
                  <a:rPr lang="en-GB" sz="2200" dirty="0">
                    <a:latin typeface="Times New Roman" panose="02020603050405020304" pitchFamily="18" charset="0"/>
                    <a:cs typeface="Times New Roman" panose="02020603050405020304" pitchFamily="18" charset="0"/>
                  </a:rPr>
                  <a:t> – a program for the generation of high-energy physics events.</a:t>
                </a:r>
              </a:p>
              <a:p>
                <a:pPr algn="just"/>
                <a:r>
                  <a:rPr lang="en-GB" sz="2200" b="1" dirty="0">
                    <a:latin typeface="Times New Roman" panose="02020603050405020304" pitchFamily="18" charset="0"/>
                    <a:cs typeface="Times New Roman" panose="02020603050405020304" pitchFamily="18" charset="0"/>
                  </a:rPr>
                  <a:t>TRENTo</a:t>
                </a:r>
                <a:r>
                  <a:rPr lang="en-GB" sz="2200" dirty="0">
                    <a:latin typeface="Times New Roman" panose="02020603050405020304" pitchFamily="18" charset="0"/>
                    <a:cs typeface="Times New Roman" panose="02020603050405020304" pitchFamily="18" charset="0"/>
                  </a:rPr>
                  <a:t> – a module that sets up the initial conditions.</a:t>
                </a:r>
              </a:p>
              <a:p>
                <a:pPr algn="just"/>
                <a:r>
                  <a:rPr lang="en-GB" sz="2200" b="1" dirty="0">
                    <a:latin typeface="Times New Roman" panose="02020603050405020304" pitchFamily="18" charset="0"/>
                    <a:cs typeface="Times New Roman" panose="02020603050405020304" pitchFamily="18" charset="0"/>
                  </a:rPr>
                  <a:t>MUSIC</a:t>
                </a:r>
                <a:r>
                  <a:rPr lang="en-GB" sz="2200" dirty="0">
                    <a:latin typeface="Times New Roman" panose="02020603050405020304" pitchFamily="18" charset="0"/>
                    <a:cs typeface="Times New Roman" panose="02020603050405020304" pitchFamily="18" charset="0"/>
                  </a:rPr>
                  <a:t> – a model, that generates a hydrodynamical medium conditions.</a:t>
                </a:r>
              </a:p>
              <a:p>
                <a:pPr marL="0" indent="0" algn="just">
                  <a:buNone/>
                </a:pPr>
                <a:endParaRPr lang="en-GB" sz="200" dirty="0">
                  <a:latin typeface="Times New Roman" panose="02020603050405020304" pitchFamily="18" charset="0"/>
                  <a:cs typeface="Times New Roman" panose="02020603050405020304" pitchFamily="18" charset="0"/>
                </a:endParaRPr>
              </a:p>
              <a:p>
                <a:pPr algn="just">
                  <a:spcAft>
                    <a:spcPts val="500"/>
                  </a:spcAft>
                </a:pPr>
                <a:r>
                  <a:rPr lang="en-IN" sz="2200" b="1" dirty="0">
                    <a:latin typeface="Times New Roman" panose="02020603050405020304" pitchFamily="18" charset="0"/>
                    <a:cs typeface="Times New Roman" panose="02020603050405020304" pitchFamily="18" charset="0"/>
                  </a:rPr>
                  <a:t>Jet energy loss</a:t>
                </a:r>
                <a:r>
                  <a:rPr lang="en-IN" sz="2200" dirty="0">
                    <a:latin typeface="Times New Roman" panose="02020603050405020304" pitchFamily="18" charset="0"/>
                    <a:cs typeface="Times New Roman" panose="02020603050405020304" pitchFamily="18" charset="0"/>
                  </a:rPr>
                  <a:t> induced by scattering is calculated in a succession of two stages :</a:t>
                </a:r>
              </a:p>
              <a:p>
                <a:pPr lvl="1" algn="just">
                  <a:spcAft>
                    <a:spcPts val="500"/>
                  </a:spcAft>
                </a:pPr>
                <a:r>
                  <a:rPr lang="en-IN" sz="1700" dirty="0">
                    <a:latin typeface="Times New Roman" panose="02020603050405020304" pitchFamily="18" charset="0"/>
                    <a:cs typeface="Times New Roman" panose="02020603050405020304" pitchFamily="18" charset="0"/>
                  </a:rPr>
                  <a:t>High Virtuality Phase: Described by modules like MATTER</a:t>
                </a:r>
                <a:r>
                  <a:rPr lang="en-GB" sz="1700" dirty="0">
                    <a:latin typeface="Times New Roman" panose="02020603050405020304" pitchFamily="18" charset="0"/>
                    <a:cs typeface="Times New Roman" panose="02020603050405020304" pitchFamily="18" charset="0"/>
                  </a:rPr>
                  <a:t>. </a:t>
                </a:r>
                <a14:m>
                  <m:oMath xmlns:m="http://schemas.openxmlformats.org/officeDocument/2006/math">
                    <m:sSup>
                      <m:sSupPr>
                        <m:ctrlPr>
                          <a:rPr lang="en-GB" sz="1700" i="1">
                            <a:latin typeface="Cambria Math" panose="02040503050406030204" pitchFamily="18" charset="0"/>
                            <a:cs typeface="Times New Roman" panose="02020603050405020304" pitchFamily="18" charset="0"/>
                          </a:rPr>
                        </m:ctrlPr>
                      </m:sSupPr>
                      <m:e>
                        <m:r>
                          <a:rPr lang="en-GB" sz="1700" i="1">
                            <a:latin typeface="Cambria Math" panose="02040503050406030204" pitchFamily="18" charset="0"/>
                            <a:cs typeface="Times New Roman" panose="02020603050405020304" pitchFamily="18" charset="0"/>
                          </a:rPr>
                          <m:t>(</m:t>
                        </m:r>
                        <m:r>
                          <a:rPr lang="en-GB" sz="1700" i="1">
                            <a:latin typeface="Cambria Math" panose="02040503050406030204" pitchFamily="18" charset="0"/>
                            <a:cs typeface="Times New Roman" panose="02020603050405020304" pitchFamily="18" charset="0"/>
                          </a:rPr>
                          <m:t>𝑄</m:t>
                        </m:r>
                      </m:e>
                      <m:sup>
                        <m:r>
                          <a:rPr lang="en-GB" sz="1700" i="1">
                            <a:latin typeface="Cambria Math" panose="02040503050406030204" pitchFamily="18" charset="0"/>
                            <a:cs typeface="Times New Roman" panose="02020603050405020304" pitchFamily="18" charset="0"/>
                          </a:rPr>
                          <m:t>2</m:t>
                        </m:r>
                      </m:sup>
                    </m:sSup>
                    <m:r>
                      <a:rPr lang="en-GB" sz="1700" i="1">
                        <a:latin typeface="Cambria Math" panose="02040503050406030204" pitchFamily="18" charset="0"/>
                        <a:cs typeface="Times New Roman" panose="02020603050405020304" pitchFamily="18" charset="0"/>
                      </a:rPr>
                      <m:t> &gt;</m:t>
                    </m:r>
                    <m:sSubSup>
                      <m:sSubSupPr>
                        <m:ctrlPr>
                          <a:rPr lang="en-GB" sz="1700" i="1">
                            <a:latin typeface="Cambria Math" panose="02040503050406030204" pitchFamily="18" charset="0"/>
                            <a:cs typeface="Times New Roman" panose="02020603050405020304" pitchFamily="18" charset="0"/>
                          </a:rPr>
                        </m:ctrlPr>
                      </m:sSubSupPr>
                      <m:e>
                        <m:r>
                          <a:rPr lang="en-GB" sz="1700" i="1">
                            <a:latin typeface="Cambria Math" panose="02040503050406030204" pitchFamily="18" charset="0"/>
                            <a:cs typeface="Times New Roman" panose="02020603050405020304" pitchFamily="18" charset="0"/>
                          </a:rPr>
                          <m:t>𝑄</m:t>
                        </m:r>
                      </m:e>
                      <m:sub>
                        <m:r>
                          <a:rPr lang="en-GB" sz="1700" i="1">
                            <a:latin typeface="Cambria Math" panose="02040503050406030204" pitchFamily="18" charset="0"/>
                            <a:cs typeface="Times New Roman" panose="02020603050405020304" pitchFamily="18" charset="0"/>
                          </a:rPr>
                          <m:t>𝑆𝑊</m:t>
                        </m:r>
                      </m:sub>
                      <m:sup>
                        <m:r>
                          <a:rPr lang="en-GB" sz="1700" i="1">
                            <a:latin typeface="Cambria Math" panose="02040503050406030204" pitchFamily="18" charset="0"/>
                            <a:cs typeface="Times New Roman" panose="02020603050405020304" pitchFamily="18" charset="0"/>
                          </a:rPr>
                          <m:t>2</m:t>
                        </m:r>
                      </m:sup>
                    </m:sSubSup>
                    <m:r>
                      <a:rPr lang="en-GB" sz="1700" i="1">
                        <a:latin typeface="Cambria Math" panose="02040503050406030204" pitchFamily="18" charset="0"/>
                        <a:cs typeface="Times New Roman" panose="02020603050405020304" pitchFamily="18" charset="0"/>
                      </a:rPr>
                      <m:t>)</m:t>
                    </m:r>
                  </m:oMath>
                </a14:m>
                <a:endParaRPr lang="en-IN" sz="1700" dirty="0">
                  <a:latin typeface="Times New Roman" panose="02020603050405020304" pitchFamily="18" charset="0"/>
                  <a:cs typeface="Times New Roman" panose="02020603050405020304" pitchFamily="18" charset="0"/>
                </a:endParaRPr>
              </a:p>
              <a:p>
                <a:pPr lvl="1" algn="just"/>
                <a:r>
                  <a:rPr lang="en-IN" sz="1700" dirty="0">
                    <a:latin typeface="Times New Roman" panose="02020603050405020304" pitchFamily="18" charset="0"/>
                    <a:cs typeface="Times New Roman" panose="02020603050405020304" pitchFamily="18" charset="0"/>
                  </a:rPr>
                  <a:t>Low Virtuality Phase: Simulated by modules like LBT, MARTINI and AdS/CFT.</a:t>
                </a:r>
                <a:r>
                  <a:rPr lang="en-GB" sz="1700" dirty="0">
                    <a:cs typeface="Times New Roman" panose="02020603050405020304" pitchFamily="18" charset="0"/>
                  </a:rPr>
                  <a:t> </a:t>
                </a:r>
                <a14:m>
                  <m:oMath xmlns:m="http://schemas.openxmlformats.org/officeDocument/2006/math">
                    <m:r>
                      <a:rPr lang="en-GB" sz="1700" b="0" i="0" smtClean="0">
                        <a:latin typeface="Cambria Math" panose="02040503050406030204" pitchFamily="18" charset="0"/>
                        <a:cs typeface="Times New Roman" panose="02020603050405020304" pitchFamily="18" charset="0"/>
                      </a:rPr>
                      <m:t> </m:t>
                    </m:r>
                    <m:sSup>
                      <m:sSupPr>
                        <m:ctrlPr>
                          <a:rPr lang="en-GB" sz="1700" i="1">
                            <a:latin typeface="Cambria Math" panose="02040503050406030204" pitchFamily="18" charset="0"/>
                            <a:cs typeface="Times New Roman" panose="02020603050405020304" pitchFamily="18" charset="0"/>
                          </a:rPr>
                        </m:ctrlPr>
                      </m:sSupPr>
                      <m:e>
                        <m:r>
                          <a:rPr lang="en-GB" sz="1700" i="1">
                            <a:latin typeface="Cambria Math" panose="02040503050406030204" pitchFamily="18" charset="0"/>
                            <a:cs typeface="Times New Roman" panose="02020603050405020304" pitchFamily="18" charset="0"/>
                          </a:rPr>
                          <m:t>(</m:t>
                        </m:r>
                        <m:r>
                          <a:rPr lang="en-GB" sz="1700" i="1">
                            <a:latin typeface="Cambria Math" panose="02040503050406030204" pitchFamily="18" charset="0"/>
                            <a:cs typeface="Times New Roman" panose="02020603050405020304" pitchFamily="18" charset="0"/>
                          </a:rPr>
                          <m:t>𝑄</m:t>
                        </m:r>
                      </m:e>
                      <m:sup>
                        <m:r>
                          <a:rPr lang="en-GB" sz="1700" i="1">
                            <a:latin typeface="Cambria Math" panose="02040503050406030204" pitchFamily="18" charset="0"/>
                            <a:cs typeface="Times New Roman" panose="02020603050405020304" pitchFamily="18" charset="0"/>
                          </a:rPr>
                          <m:t>2</m:t>
                        </m:r>
                      </m:sup>
                    </m:sSup>
                    <m:r>
                      <a:rPr lang="en-GB" sz="1700" b="0" i="1" smtClean="0">
                        <a:latin typeface="Cambria Math" panose="02040503050406030204" pitchFamily="18" charset="0"/>
                        <a:cs typeface="Times New Roman" panose="02020603050405020304" pitchFamily="18" charset="0"/>
                      </a:rPr>
                      <m:t>&lt;</m:t>
                    </m:r>
                    <m:sSubSup>
                      <m:sSubSupPr>
                        <m:ctrlPr>
                          <a:rPr lang="en-GB" sz="1700" i="1">
                            <a:latin typeface="Cambria Math" panose="02040503050406030204" pitchFamily="18" charset="0"/>
                            <a:cs typeface="Times New Roman" panose="02020603050405020304" pitchFamily="18" charset="0"/>
                          </a:rPr>
                        </m:ctrlPr>
                      </m:sSubSupPr>
                      <m:e>
                        <m:r>
                          <a:rPr lang="en-GB" sz="1700" i="1">
                            <a:latin typeface="Cambria Math" panose="02040503050406030204" pitchFamily="18" charset="0"/>
                            <a:cs typeface="Times New Roman" panose="02020603050405020304" pitchFamily="18" charset="0"/>
                          </a:rPr>
                          <m:t>𝑄</m:t>
                        </m:r>
                      </m:e>
                      <m:sub>
                        <m:r>
                          <a:rPr lang="en-GB" sz="1700" i="1">
                            <a:latin typeface="Cambria Math" panose="02040503050406030204" pitchFamily="18" charset="0"/>
                            <a:cs typeface="Times New Roman" panose="02020603050405020304" pitchFamily="18" charset="0"/>
                          </a:rPr>
                          <m:t>𝑆𝑊</m:t>
                        </m:r>
                      </m:sub>
                      <m:sup>
                        <m:r>
                          <a:rPr lang="en-GB" sz="1700" i="1">
                            <a:latin typeface="Cambria Math" panose="02040503050406030204" pitchFamily="18" charset="0"/>
                            <a:cs typeface="Times New Roman" panose="02020603050405020304" pitchFamily="18" charset="0"/>
                          </a:rPr>
                          <m:t>2</m:t>
                        </m:r>
                      </m:sup>
                    </m:sSubSup>
                    <m:r>
                      <a:rPr lang="en-GB" sz="1700" i="1">
                        <a:latin typeface="Cambria Math" panose="02040503050406030204" pitchFamily="18" charset="0"/>
                        <a:cs typeface="Times New Roman" panose="02020603050405020304" pitchFamily="18" charset="0"/>
                      </a:rPr>
                      <m:t>)</m:t>
                    </m:r>
                  </m:oMath>
                </a14:m>
                <a:endParaRPr lang="en-IN" sz="2600" dirty="0"/>
              </a:p>
              <a:p>
                <a:pPr marL="457200" lvl="1" indent="0" algn="just">
                  <a:buNone/>
                </a:pPr>
                <a:endParaRPr lang="en-IN" sz="300" dirty="0"/>
              </a:p>
              <a:p>
                <a:pPr algn="just"/>
                <a:r>
                  <a:rPr lang="en-IN" sz="2200" b="1" dirty="0">
                    <a:latin typeface="Times New Roman" panose="02020603050405020304" pitchFamily="18" charset="0"/>
                    <a:cs typeface="Times New Roman" panose="02020603050405020304" pitchFamily="18" charset="0"/>
                  </a:rPr>
                  <a:t>Features of energy loss modules: </a:t>
                </a:r>
              </a:p>
              <a:p>
                <a:pPr algn="just"/>
                <a:endParaRPr lang="en-IN" sz="1100" dirty="0">
                  <a:latin typeface="Times New Roman" panose="02020603050405020304" pitchFamily="18" charset="0"/>
                  <a:cs typeface="Times New Roman" panose="02020603050405020304" pitchFamily="18" charset="0"/>
                </a:endParaRPr>
              </a:p>
              <a:p>
                <a:pPr lvl="1" algn="just">
                  <a:spcAft>
                    <a:spcPts val="500"/>
                  </a:spcAft>
                </a:pPr>
                <a:r>
                  <a:rPr lang="en-IN" sz="1700" dirty="0">
                    <a:latin typeface="Times New Roman" panose="02020603050405020304" pitchFamily="18" charset="0"/>
                    <a:cs typeface="Times New Roman" panose="02020603050405020304" pitchFamily="18" charset="0"/>
                  </a:rPr>
                  <a:t>LBT models both collisional energy loss (via elastic scatterings with medium constituents) and medium-induced radiation.</a:t>
                </a:r>
              </a:p>
              <a:p>
                <a:pPr lvl="1" algn="just">
                  <a:spcAft>
                    <a:spcPts val="500"/>
                  </a:spcAft>
                </a:pPr>
                <a:r>
                  <a:rPr lang="en-IN" sz="1700" dirty="0">
                    <a:latin typeface="Times New Roman" panose="02020603050405020304" pitchFamily="18" charset="0"/>
                    <a:cs typeface="Times New Roman" panose="02020603050405020304" pitchFamily="18" charset="0"/>
                  </a:rPr>
                  <a:t>AdS/CFT model offers insights into strongly coupled plasma behavior.</a:t>
                </a:r>
              </a:p>
              <a:p>
                <a:pPr algn="just"/>
                <a:endParaRPr lang="en-IN" sz="2000" dirty="0">
                  <a:latin typeface="Times New Roman" panose="02020603050405020304" pitchFamily="18" charset="0"/>
                  <a:cs typeface="Times New Roman" panose="02020603050405020304" pitchFamily="18" charset="0"/>
                </a:endParaRPr>
              </a:p>
            </p:txBody>
          </p:sp>
        </mc:Choice>
        <mc:Fallback xmlns="">
          <p:sp>
            <p:nvSpPr>
              <p:cNvPr id="3" name="Content Placeholder 2">
                <a:extLst>
                  <a:ext uri="{FF2B5EF4-FFF2-40B4-BE49-F238E27FC236}">
                    <a16:creationId xmlns:a16="http://schemas.microsoft.com/office/drawing/2014/main" id="{B4D949D5-7459-4E56-3496-A081FB28F98E}"/>
                  </a:ext>
                </a:extLst>
              </p:cNvPr>
              <p:cNvSpPr>
                <a:spLocks noGrp="1" noRot="1" noChangeAspect="1" noMove="1" noResize="1" noEditPoints="1" noAdjustHandles="1" noChangeArrowheads="1" noChangeShapeType="1" noTextEdit="1"/>
              </p:cNvSpPr>
              <p:nvPr>
                <p:ph idx="1"/>
              </p:nvPr>
            </p:nvSpPr>
            <p:spPr>
              <a:xfrm>
                <a:off x="838200" y="1563979"/>
                <a:ext cx="10515600" cy="4323637"/>
              </a:xfrm>
              <a:blipFill>
                <a:blip r:embed="rId2"/>
                <a:stretch>
                  <a:fillRect l="-522" t="-2257" r="-290"/>
                </a:stretch>
              </a:blipFill>
            </p:spPr>
            <p:txBody>
              <a:bodyPr/>
              <a:lstStyle/>
              <a:p>
                <a:r>
                  <a:rPr lang="en-IN">
                    <a:noFill/>
                  </a:rPr>
                  <a:t> </a:t>
                </a:r>
              </a:p>
            </p:txBody>
          </p:sp>
        </mc:Fallback>
      </mc:AlternateContent>
      <p:sp>
        <p:nvSpPr>
          <p:cNvPr id="4" name="Date Placeholder 3">
            <a:extLst>
              <a:ext uri="{FF2B5EF4-FFF2-40B4-BE49-F238E27FC236}">
                <a16:creationId xmlns:a16="http://schemas.microsoft.com/office/drawing/2014/main" id="{1851895F-E7D6-6DF5-F542-D094197F4679}"/>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65AFDF6C-F8B5-3B64-E732-11A891A0110C}"/>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76F09923-075C-C980-7172-46EC750E4B59}"/>
              </a:ext>
            </a:extLst>
          </p:cNvPr>
          <p:cNvSpPr>
            <a:spLocks noGrp="1"/>
          </p:cNvSpPr>
          <p:nvPr>
            <p:ph type="sldNum" sz="quarter" idx="12"/>
          </p:nvPr>
        </p:nvSpPr>
        <p:spPr/>
        <p:txBody>
          <a:bodyPr/>
          <a:lstStyle/>
          <a:p>
            <a:fld id="{C9708B72-9547-48D9-B69B-5A25B2A572F2}" type="slidenum">
              <a:rPr lang="en-IN" smtClean="0"/>
              <a:t>8</a:t>
            </a:fld>
            <a:endParaRPr lang="en-IN"/>
          </a:p>
        </p:txBody>
      </p:sp>
    </p:spTree>
    <p:extLst>
      <p:ext uri="{BB962C8B-B14F-4D97-AF65-F5344CB8AC3E}">
        <p14:creationId xmlns:p14="http://schemas.microsoft.com/office/powerpoint/2010/main" val="21194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FB162F-C898-3117-B84D-7944AA9D0096}"/>
              </a:ext>
            </a:extLst>
          </p:cNvPr>
          <p:cNvSpPr>
            <a:spLocks noGrp="1"/>
          </p:cNvSpPr>
          <p:nvPr>
            <p:ph type="title"/>
          </p:nvPr>
        </p:nvSpPr>
        <p:spPr>
          <a:xfrm>
            <a:off x="3674706" y="562122"/>
            <a:ext cx="5257800" cy="782540"/>
          </a:xfrm>
        </p:spPr>
        <p:txBody>
          <a:bodyPr/>
          <a:lstStyle/>
          <a:p>
            <a:r>
              <a:rPr lang="en-GB" b="1" dirty="0">
                <a:solidFill>
                  <a:srgbClr val="C00000"/>
                </a:solidFill>
                <a:latin typeface="Times New Roman" panose="02020603050405020304" pitchFamily="18" charset="0"/>
                <a:cs typeface="Times New Roman" panose="02020603050405020304" pitchFamily="18" charset="0"/>
              </a:rPr>
              <a:t>Inclusive Jets in p-p</a:t>
            </a:r>
            <a:endParaRPr lang="en-IN" b="1" dirty="0">
              <a:solidFill>
                <a:srgbClr val="C00000"/>
              </a:solidFill>
              <a:latin typeface="Times New Roman" panose="02020603050405020304" pitchFamily="18" charset="0"/>
              <a:cs typeface="Times New Roman" panose="02020603050405020304" pitchFamily="18" charset="0"/>
            </a:endParaRPr>
          </a:p>
        </p:txBody>
      </p:sp>
      <p:sp>
        <p:nvSpPr>
          <p:cNvPr id="4" name="Date Placeholder 3">
            <a:extLst>
              <a:ext uri="{FF2B5EF4-FFF2-40B4-BE49-F238E27FC236}">
                <a16:creationId xmlns:a16="http://schemas.microsoft.com/office/drawing/2014/main" id="{A3C7E7AF-9195-4469-5BA4-90DBB1E166AF}"/>
              </a:ext>
            </a:extLst>
          </p:cNvPr>
          <p:cNvSpPr>
            <a:spLocks noGrp="1"/>
          </p:cNvSpPr>
          <p:nvPr>
            <p:ph type="dt" sz="half" idx="10"/>
          </p:nvPr>
        </p:nvSpPr>
        <p:spPr/>
        <p:txBody>
          <a:bodyPr/>
          <a:lstStyle/>
          <a:p>
            <a:fld id="{8C83304F-F926-4CC1-ACC9-536E09F661E3}" type="datetime1">
              <a:rPr lang="en-IN" smtClean="0"/>
              <a:t>04-09-2025</a:t>
            </a:fld>
            <a:endParaRPr lang="en-IN"/>
          </a:p>
        </p:txBody>
      </p:sp>
      <p:sp>
        <p:nvSpPr>
          <p:cNvPr id="5" name="Footer Placeholder 4">
            <a:extLst>
              <a:ext uri="{FF2B5EF4-FFF2-40B4-BE49-F238E27FC236}">
                <a16:creationId xmlns:a16="http://schemas.microsoft.com/office/drawing/2014/main" id="{8471F245-2CAB-D330-CD50-3DC52790B9FB}"/>
              </a:ext>
            </a:extLst>
          </p:cNvPr>
          <p:cNvSpPr>
            <a:spLocks noGrp="1"/>
          </p:cNvSpPr>
          <p:nvPr>
            <p:ph type="ftr" sz="quarter" idx="11"/>
          </p:nvPr>
        </p:nvSpPr>
        <p:spPr/>
        <p:txBody>
          <a:bodyPr/>
          <a:lstStyle/>
          <a:p>
            <a:r>
              <a:rPr lang="en-IN"/>
              <a:t>Manaswini Priyadarshini (IIT Mandi)  </a:t>
            </a:r>
          </a:p>
        </p:txBody>
      </p:sp>
      <p:sp>
        <p:nvSpPr>
          <p:cNvPr id="6" name="Slide Number Placeholder 5">
            <a:extLst>
              <a:ext uri="{FF2B5EF4-FFF2-40B4-BE49-F238E27FC236}">
                <a16:creationId xmlns:a16="http://schemas.microsoft.com/office/drawing/2014/main" id="{A5E43263-9C8C-A558-32C6-8FDA437678B0}"/>
              </a:ext>
            </a:extLst>
          </p:cNvPr>
          <p:cNvSpPr>
            <a:spLocks noGrp="1"/>
          </p:cNvSpPr>
          <p:nvPr>
            <p:ph type="sldNum" sz="quarter" idx="12"/>
          </p:nvPr>
        </p:nvSpPr>
        <p:spPr/>
        <p:txBody>
          <a:bodyPr/>
          <a:lstStyle/>
          <a:p>
            <a:fld id="{C9708B72-9547-48D9-B69B-5A25B2A572F2}" type="slidenum">
              <a:rPr lang="en-IN" smtClean="0"/>
              <a:t>9</a:t>
            </a:fld>
            <a:endParaRPr lang="en-IN"/>
          </a:p>
        </p:txBody>
      </p:sp>
      <p:sp>
        <p:nvSpPr>
          <p:cNvPr id="3" name="TextBox 2">
            <a:extLst>
              <a:ext uri="{FF2B5EF4-FFF2-40B4-BE49-F238E27FC236}">
                <a16:creationId xmlns:a16="http://schemas.microsoft.com/office/drawing/2014/main" id="{54ABD2D1-E82C-E28B-C0AE-F7C16D339062}"/>
              </a:ext>
            </a:extLst>
          </p:cNvPr>
          <p:cNvSpPr txBox="1"/>
          <p:nvPr/>
        </p:nvSpPr>
        <p:spPr>
          <a:xfrm>
            <a:off x="3320708" y="4917624"/>
            <a:ext cx="6224507" cy="523220"/>
          </a:xfrm>
          <a:prstGeom prst="rect">
            <a:avLst/>
          </a:prstGeom>
          <a:noFill/>
        </p:spPr>
        <p:txBody>
          <a:bodyPr wrap="square" rtlCol="0">
            <a:spAutoFit/>
          </a:bodyPr>
          <a:lstStyle/>
          <a:p>
            <a:r>
              <a:rPr lang="en-GB" sz="1400" dirty="0">
                <a:latin typeface="Times New Roman" panose="02020603050405020304" pitchFamily="18" charset="0"/>
                <a:cs typeface="Times New Roman" panose="02020603050405020304" pitchFamily="18" charset="0"/>
              </a:rPr>
              <a:t>Fig: Differential cross section of inclusive jets in pp collisions for jet radius 𝑅 = 0.2, obtained from JETSCAPE and compared with ATLAS measurements.</a:t>
            </a:r>
            <a:endParaRPr lang="en-IN" sz="1400"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5787F7A0-891E-A490-BBF8-79D6BABE9519}"/>
              </a:ext>
            </a:extLst>
          </p:cNvPr>
          <p:cNvPicPr>
            <a:picLocks noChangeAspect="1"/>
          </p:cNvPicPr>
          <p:nvPr/>
        </p:nvPicPr>
        <p:blipFill>
          <a:blip r:embed="rId2"/>
          <a:stretch>
            <a:fillRect/>
          </a:stretch>
        </p:blipFill>
        <p:spPr>
          <a:xfrm>
            <a:off x="1665746" y="1444535"/>
            <a:ext cx="3831307" cy="3373216"/>
          </a:xfrm>
          <a:prstGeom prst="rect">
            <a:avLst/>
          </a:prstGeom>
        </p:spPr>
      </p:pic>
      <p:pic>
        <p:nvPicPr>
          <p:cNvPr id="12" name="Picture 11">
            <a:extLst>
              <a:ext uri="{FF2B5EF4-FFF2-40B4-BE49-F238E27FC236}">
                <a16:creationId xmlns:a16="http://schemas.microsoft.com/office/drawing/2014/main" id="{E172FE90-E519-2E8C-BFA8-87808AF6278A}"/>
              </a:ext>
            </a:extLst>
          </p:cNvPr>
          <p:cNvPicPr>
            <a:picLocks noChangeAspect="1"/>
          </p:cNvPicPr>
          <p:nvPr/>
        </p:nvPicPr>
        <p:blipFill>
          <a:blip r:embed="rId3"/>
          <a:stretch>
            <a:fillRect/>
          </a:stretch>
        </p:blipFill>
        <p:spPr>
          <a:xfrm>
            <a:off x="6432961" y="1417156"/>
            <a:ext cx="3787956" cy="3373216"/>
          </a:xfrm>
          <a:prstGeom prst="rect">
            <a:avLst/>
          </a:prstGeom>
        </p:spPr>
      </p:pic>
      <p:sp>
        <p:nvSpPr>
          <p:cNvPr id="7" name="TextBox 6">
            <a:extLst>
              <a:ext uri="{FF2B5EF4-FFF2-40B4-BE49-F238E27FC236}">
                <a16:creationId xmlns:a16="http://schemas.microsoft.com/office/drawing/2014/main" id="{BB71E891-3129-9B0A-60E5-DAA674753F76}"/>
              </a:ext>
            </a:extLst>
          </p:cNvPr>
          <p:cNvSpPr txBox="1"/>
          <p:nvPr/>
        </p:nvSpPr>
        <p:spPr>
          <a:xfrm>
            <a:off x="1090904" y="5540717"/>
            <a:ext cx="10010192" cy="584775"/>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a:latin typeface="Times New Roman" panose="02020603050405020304" pitchFamily="18" charset="0"/>
                <a:cs typeface="Times New Roman" panose="02020603050405020304" pitchFamily="18" charset="0"/>
              </a:rPr>
              <a:t>The </a:t>
            </a:r>
            <a:r>
              <a:rPr lang="en-GB" sz="1600" b="1" dirty="0">
                <a:latin typeface="Times New Roman" panose="02020603050405020304" pitchFamily="18" charset="0"/>
                <a:cs typeface="Times New Roman" panose="02020603050405020304" pitchFamily="18" charset="0"/>
              </a:rPr>
              <a:t>JETSCAPE</a:t>
            </a:r>
            <a:r>
              <a:rPr lang="en-GB" sz="1600" dirty="0">
                <a:latin typeface="Times New Roman" panose="02020603050405020304" pitchFamily="18" charset="0"/>
                <a:cs typeface="Times New Roman" panose="02020603050405020304" pitchFamily="18" charset="0"/>
              </a:rPr>
              <a:t> simulation shows excellent agreement with </a:t>
            </a:r>
            <a:r>
              <a:rPr lang="en-GB" sz="1600" b="1" dirty="0">
                <a:latin typeface="Times New Roman" panose="02020603050405020304" pitchFamily="18" charset="0"/>
                <a:cs typeface="Times New Roman" panose="02020603050405020304" pitchFamily="18" charset="0"/>
              </a:rPr>
              <a:t>ATLAS</a:t>
            </a:r>
            <a:r>
              <a:rPr lang="en-GB" sz="1600" dirty="0">
                <a:latin typeface="Times New Roman" panose="02020603050405020304" pitchFamily="18" charset="0"/>
                <a:cs typeface="Times New Roman" panose="02020603050405020304" pitchFamily="18" charset="0"/>
              </a:rPr>
              <a:t> data for inclusive jet cross sections in p–p, validating the framework for jet production modelling.</a:t>
            </a:r>
            <a:endParaRPr lang="en-IN"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55332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737</TotalTime>
  <Words>1932</Words>
  <Application>Microsoft Office PowerPoint</Application>
  <PresentationFormat>Widescreen</PresentationFormat>
  <Paragraphs>204</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Calibri Light</vt:lpstr>
      <vt:lpstr>Cambria Math</vt:lpstr>
      <vt:lpstr>Microsoft Sans Serif</vt:lpstr>
      <vt:lpstr>Times New Roman</vt:lpstr>
      <vt:lpstr>Office Theme</vt:lpstr>
      <vt:lpstr>Heavy Flavor Jet Quenching in Pb–Pb Collisions Using JETSCAPE Framework</vt:lpstr>
      <vt:lpstr>Outline</vt:lpstr>
      <vt:lpstr>Motivation of The Study</vt:lpstr>
      <vt:lpstr>Motivation of The Study</vt:lpstr>
      <vt:lpstr>Motivation of The Study</vt:lpstr>
      <vt:lpstr>Nuclear Modification Factor</vt:lpstr>
      <vt:lpstr>Mass Hierarchy of Jet Quenching</vt:lpstr>
      <vt:lpstr>JETSCAPE Framework</vt:lpstr>
      <vt:lpstr>Inclusive Jets in p-p</vt:lpstr>
      <vt:lpstr>b-jets in p-p</vt:lpstr>
      <vt:lpstr>Inclusive, b- and c- jets in p-p</vt:lpstr>
      <vt:lpstr>PowerPoint Presentation</vt:lpstr>
      <vt:lpstr>Inclusive Jets in Pb-Pb</vt:lpstr>
      <vt:lpstr>PowerPoint Presentation</vt:lpstr>
      <vt:lpstr>R_AA in Pb-Pb Collision (0-20%) </vt:lpstr>
      <vt:lpstr>Comparison of R_AA of Heavy Jets with Inclusive Jets</vt:lpstr>
      <vt:lpstr>Comparison of R_AA of Heavy Jets with Inclusive Jets</vt:lpstr>
      <vt:lpstr>Conclusion</vt:lpstr>
      <vt:lpstr>PowerPoint Presentation</vt:lpstr>
      <vt:lpstr>Back Up Slides</vt:lpstr>
      <vt:lpstr>Measurement of Heavy Flavor: </vt:lpstr>
      <vt:lpstr>PowerPoint Presentation</vt:lpstr>
      <vt:lpstr>PowerPoint Presentation</vt:lpstr>
      <vt:lpstr>PowerPoint Presentation</vt:lpstr>
      <vt:lpstr>PowerPoint Presentation</vt:lpstr>
      <vt:lpstr>                 JETSCAPE Framework</vt:lpstr>
      <vt:lpstr>Coherence Effect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Manaswini Priyadarshini</dc:creator>
  <cp:lastModifiedBy>Manaswini Priyadarshini</cp:lastModifiedBy>
  <cp:revision>20</cp:revision>
  <dcterms:created xsi:type="dcterms:W3CDTF">2025-08-25T23:21:13Z</dcterms:created>
  <dcterms:modified xsi:type="dcterms:W3CDTF">2025-09-04T04:06:22Z</dcterms:modified>
</cp:coreProperties>
</file>