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embeddedFontLst>
    <p:embeddedFont>
      <p:font typeface="Merriweather ExtraBold"/>
      <p:bold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MerriweatherExtraBold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schemas.openxmlformats.org/officeDocument/2006/relationships/font" Target="fonts/MerriweatherExtraBold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78f8b6df02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78f8b6df02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378f8b6df02_1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378f8b6df02_1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37ade64aadd_1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37ade64aadd_1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37ade64aadd_1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37ade64aadd_1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37ade64aadd_1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37ade64aadd_1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37ade64aadd_1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37ade64aadd_1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378f8b6df02_1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378f8b6df02_1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37ade64aadd_1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37ade64aadd_1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378f8b6df02_1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378f8b6df02_1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37ade64aadd_1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37ade64aadd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78f8b6df02_1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78f8b6df02_1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78f8b6df02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78f8b6df02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37ade64aadd_1_1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37ade64aadd_1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378f8b6df02_1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378f8b6df02_1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37ade64aadd_1_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37ade64aadd_1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78f8b6df02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78f8b6df02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78f8b6df02_1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378f8b6df02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853f2529b4_0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853f2529b4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853f2529b4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3853f2529b4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854a23e613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3854a23e613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854a23e613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3854a23e613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7ade64aadd_1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37ade64aadd_1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  <a:solidFill>
            <a:srgbClr val="FF9900"/>
          </a:solidFill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8.png"/><Relationship Id="rId6" Type="http://schemas.openxmlformats.org/officeDocument/2006/relationships/image" Target="../media/image14.png"/><Relationship Id="rId7" Type="http://schemas.openxmlformats.org/officeDocument/2006/relationships/image" Target="../media/image2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4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2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2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21.png"/><Relationship Id="rId6" Type="http://schemas.openxmlformats.org/officeDocument/2006/relationships/image" Target="../media/image35.png"/><Relationship Id="rId7" Type="http://schemas.openxmlformats.org/officeDocument/2006/relationships/image" Target="../media/image3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4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0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31.png"/><Relationship Id="rId7" Type="http://schemas.openxmlformats.org/officeDocument/2006/relationships/image" Target="../media/image3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3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33.png"/><Relationship Id="rId6" Type="http://schemas.openxmlformats.org/officeDocument/2006/relationships/image" Target="../media/image38.png"/><Relationship Id="rId7" Type="http://schemas.openxmlformats.org/officeDocument/2006/relationships/image" Target="../media/image4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3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9" Type="http://schemas.openxmlformats.org/officeDocument/2006/relationships/image" Target="../media/image2.png"/><Relationship Id="rId5" Type="http://schemas.openxmlformats.org/officeDocument/2006/relationships/image" Target="../media/image5.png"/><Relationship Id="rId6" Type="http://schemas.openxmlformats.org/officeDocument/2006/relationships/image" Target="../media/image7.png"/><Relationship Id="rId7" Type="http://schemas.openxmlformats.org/officeDocument/2006/relationships/image" Target="../media/image3.png"/><Relationship Id="rId8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9" Type="http://schemas.openxmlformats.org/officeDocument/2006/relationships/hyperlink" Target="https://indico.cern.ch/event/1552205/contributions/6536214/attachments/3095153/5483108/EW%20WG%20DPS%20WW%20talk%20Gaunt.pdf" TargetMode="External"/><Relationship Id="rId5" Type="http://schemas.openxmlformats.org/officeDocument/2006/relationships/image" Target="../media/image4.png"/><Relationship Id="rId6" Type="http://schemas.openxmlformats.org/officeDocument/2006/relationships/image" Target="../media/image13.png"/><Relationship Id="rId7" Type="http://schemas.openxmlformats.org/officeDocument/2006/relationships/image" Target="../media/image8.png"/><Relationship Id="rId8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9" Type="http://schemas.openxmlformats.org/officeDocument/2006/relationships/hyperlink" Target="https://indico.cern.ch/event/1552205/contributions/6536214/attachments/3095153/5483108/EW%20WG%20DPS%20WW%20talk%20Gaunt.pdf" TargetMode="External"/><Relationship Id="rId5" Type="http://schemas.openxmlformats.org/officeDocument/2006/relationships/image" Target="../media/image4.png"/><Relationship Id="rId6" Type="http://schemas.openxmlformats.org/officeDocument/2006/relationships/image" Target="../media/image13.png"/><Relationship Id="rId7" Type="http://schemas.openxmlformats.org/officeDocument/2006/relationships/image" Target="../media/image8.png"/><Relationship Id="rId8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9.png"/><Relationship Id="rId6" Type="http://schemas.openxmlformats.org/officeDocument/2006/relationships/image" Target="../media/image32.png"/><Relationship Id="rId7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20.png"/><Relationship Id="rId6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>
            <p:ph type="ctrTitle"/>
          </p:nvPr>
        </p:nvSpPr>
        <p:spPr>
          <a:xfrm>
            <a:off x="0" y="519150"/>
            <a:ext cx="9144000" cy="2052600"/>
          </a:xfrm>
          <a:prstGeom prst="rect">
            <a:avLst/>
          </a:prstGeom>
          <a:solidFill>
            <a:srgbClr val="FF9900"/>
          </a:solidFill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Kinetic Discriminants of DPS in Vector Boson Final States</a:t>
            </a:r>
            <a:endParaRPr b="1"/>
          </a:p>
        </p:txBody>
      </p:sp>
      <p:sp>
        <p:nvSpPr>
          <p:cNvPr id="100" name="Google Shape;100;p25"/>
          <p:cNvSpPr txBox="1"/>
          <p:nvPr>
            <p:ph idx="1" type="subTitle"/>
          </p:nvPr>
        </p:nvSpPr>
        <p:spPr>
          <a:xfrm>
            <a:off x="311700" y="2772725"/>
            <a:ext cx="8520600" cy="134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28" u="sng">
                <a:solidFill>
                  <a:schemeClr val="dk1"/>
                </a:solidFill>
              </a:rPr>
              <a:t>Anuraag Rathore</a:t>
            </a:r>
            <a:r>
              <a:rPr lang="en" sz="2828">
                <a:solidFill>
                  <a:schemeClr val="dk1"/>
                </a:solidFill>
              </a:rPr>
              <a:t>, M Priyadarshini, J Kalani, P Palni</a:t>
            </a:r>
            <a:endParaRPr sz="2828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85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685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685">
                <a:solidFill>
                  <a:schemeClr val="dk1"/>
                </a:solidFill>
              </a:rPr>
              <a:t>Sept 4, 2025</a:t>
            </a:r>
            <a:endParaRPr sz="2685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FF"/>
              </a:solidFill>
            </a:endParaRPr>
          </a:p>
        </p:txBody>
      </p:sp>
      <p:pic>
        <p:nvPicPr>
          <p:cNvPr id="101" name="Google Shape;10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200" y="3863099"/>
            <a:ext cx="2635175" cy="57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65727" y="3738650"/>
            <a:ext cx="1149752" cy="921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4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</a:t>
            </a:r>
            <a:r>
              <a:rPr b="1" lang="en"/>
              <a:t>Azimuthal Separation</a:t>
            </a:r>
            <a:r>
              <a:rPr lang="en"/>
              <a:t> </a:t>
            </a:r>
            <a:r>
              <a:rPr b="1" lang="en"/>
              <a:t>Δ𝛗(V</a:t>
            </a:r>
            <a:r>
              <a:rPr b="1" baseline="-25000" lang="en"/>
              <a:t>1</a:t>
            </a:r>
            <a:r>
              <a:rPr b="1" lang="en"/>
              <a:t>,V</a:t>
            </a:r>
            <a:r>
              <a:rPr b="1" baseline="-25000" lang="en"/>
              <a:t>2</a:t>
            </a:r>
            <a:r>
              <a:rPr b="1" lang="en"/>
              <a:t>)</a:t>
            </a:r>
            <a:endParaRPr b="1"/>
          </a:p>
        </p:txBody>
      </p:sp>
      <p:sp>
        <p:nvSpPr>
          <p:cNvPr id="231" name="Google Shape;231;p34"/>
          <p:cNvSpPr txBox="1"/>
          <p:nvPr>
            <p:ph idx="1" type="body"/>
          </p:nvPr>
        </p:nvSpPr>
        <p:spPr>
          <a:xfrm>
            <a:off x="529700" y="920867"/>
            <a:ext cx="7830300" cy="66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/>
          </a:bodyPr>
          <a:lstStyle/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Ideally as both the bosons come from different hard scattering, we expect delta_phi to be flat for DPS.</a:t>
            </a:r>
            <a:endParaRPr>
              <a:solidFill>
                <a:schemeClr val="dk1"/>
              </a:solidFill>
            </a:endParaRPr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For sps as they are correlated so should peak at pi, meaning back to back.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32" name="Google Shape;23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50" y="116850"/>
            <a:ext cx="1499700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34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</a:t>
            </a:r>
            <a:r>
              <a:rPr lang="en" sz="1000">
                <a:solidFill>
                  <a:schemeClr val="dk1"/>
                </a:solidFill>
              </a:rPr>
              <a:t>(IIT Mandi)			</a:t>
            </a:r>
            <a:r>
              <a:rPr lang="en" sz="1000">
                <a:solidFill>
                  <a:schemeClr val="dk1"/>
                </a:solidFill>
              </a:rPr>
              <a:t>10</a:t>
            </a:r>
            <a:r>
              <a:rPr lang="en" sz="1000">
                <a:solidFill>
                  <a:schemeClr val="dk1"/>
                </a:solidFill>
              </a:rPr>
              <a:t>/21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234" name="Google Shape;234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87200" y="0"/>
            <a:ext cx="814336" cy="652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050" y="2273250"/>
            <a:ext cx="3097850" cy="2236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62825" y="2309075"/>
            <a:ext cx="3097850" cy="2236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3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046091" y="2309076"/>
            <a:ext cx="3097908" cy="2236051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4"/>
          <p:cNvSpPr txBox="1"/>
          <p:nvPr/>
        </p:nvSpPr>
        <p:spPr>
          <a:xfrm>
            <a:off x="637175" y="905875"/>
            <a:ext cx="1228200" cy="27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39" name="Google Shape;239;p34"/>
          <p:cNvSpPr txBox="1"/>
          <p:nvPr/>
        </p:nvSpPr>
        <p:spPr>
          <a:xfrm>
            <a:off x="842475" y="2066375"/>
            <a:ext cx="1412700" cy="27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WW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40" name="Google Shape;240;p34"/>
          <p:cNvSpPr txBox="1"/>
          <p:nvPr/>
        </p:nvSpPr>
        <p:spPr>
          <a:xfrm>
            <a:off x="3921725" y="2026675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WZ</a:t>
            </a:r>
            <a:endParaRPr/>
          </a:p>
        </p:txBody>
      </p:sp>
      <p:sp>
        <p:nvSpPr>
          <p:cNvPr id="241" name="Google Shape;241;p34"/>
          <p:cNvSpPr txBox="1"/>
          <p:nvPr/>
        </p:nvSpPr>
        <p:spPr>
          <a:xfrm>
            <a:off x="7014400" y="1972925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ZZ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35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</a:t>
            </a:r>
            <a:r>
              <a:rPr b="1" lang="en"/>
              <a:t>Relative</a:t>
            </a:r>
            <a:r>
              <a:rPr b="1" lang="en"/>
              <a:t> p</a:t>
            </a:r>
            <a:r>
              <a:rPr b="1" baseline="-25000" lang="en"/>
              <a:t>T</a:t>
            </a:r>
            <a:r>
              <a:rPr b="1" lang="en"/>
              <a:t> imbalance</a:t>
            </a:r>
            <a:endParaRPr b="1"/>
          </a:p>
        </p:txBody>
      </p:sp>
      <p:sp>
        <p:nvSpPr>
          <p:cNvPr id="247" name="Google Shape;247;p35"/>
          <p:cNvSpPr txBox="1"/>
          <p:nvPr>
            <p:ph idx="1" type="body"/>
          </p:nvPr>
        </p:nvSpPr>
        <p:spPr>
          <a:xfrm>
            <a:off x="4257625" y="843150"/>
            <a:ext cx="4513800" cy="58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10000"/>
          </a:bodyPr>
          <a:lstStyle/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If imbalance→0 maximally correlated (back to back)</a:t>
            </a:r>
            <a:endParaRPr>
              <a:solidFill>
                <a:schemeClr val="dk1"/>
              </a:solidFill>
            </a:endParaRPr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Elseif imbalance→1 not correlated.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48" name="Google Shape;248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50" y="116850"/>
            <a:ext cx="1499700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35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(IIT Mandi)			11/21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250" name="Google Shape;250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10225" y="0"/>
            <a:ext cx="814336" cy="652499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35"/>
          <p:cNvSpPr txBox="1"/>
          <p:nvPr/>
        </p:nvSpPr>
        <p:spPr>
          <a:xfrm>
            <a:off x="368475" y="919350"/>
            <a:ext cx="33471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Δ</a:t>
            </a:r>
            <a:r>
              <a:rPr baseline="30000" lang="en">
                <a:solidFill>
                  <a:schemeClr val="dk1"/>
                </a:solidFill>
              </a:rPr>
              <a:t>rel </a:t>
            </a:r>
            <a:r>
              <a:rPr lang="en">
                <a:solidFill>
                  <a:schemeClr val="dk1"/>
                </a:solidFill>
              </a:rPr>
              <a:t>p</a:t>
            </a:r>
            <a:r>
              <a:rPr baseline="-25000" lang="en">
                <a:solidFill>
                  <a:schemeClr val="dk1"/>
                </a:solidFill>
              </a:rPr>
              <a:t>T</a:t>
            </a:r>
            <a:r>
              <a:rPr lang="en">
                <a:solidFill>
                  <a:schemeClr val="dk1"/>
                </a:solidFill>
              </a:rPr>
              <a:t>= ( |p</a:t>
            </a:r>
            <a:r>
              <a:rPr baseline="-25000" lang="en">
                <a:solidFill>
                  <a:schemeClr val="dk1"/>
                </a:solidFill>
              </a:rPr>
              <a:t>T</a:t>
            </a:r>
            <a:r>
              <a:rPr baseline="30000" lang="en">
                <a:solidFill>
                  <a:schemeClr val="dk1"/>
                </a:solidFill>
              </a:rPr>
              <a:t>V1</a:t>
            </a:r>
            <a:r>
              <a:rPr lang="en">
                <a:solidFill>
                  <a:schemeClr val="dk1"/>
                </a:solidFill>
              </a:rPr>
              <a:t>| - </a:t>
            </a:r>
            <a:r>
              <a:rPr lang="en">
                <a:solidFill>
                  <a:schemeClr val="dk1"/>
                </a:solidFill>
              </a:rPr>
              <a:t>|p</a:t>
            </a:r>
            <a:r>
              <a:rPr baseline="-25000" lang="en">
                <a:solidFill>
                  <a:schemeClr val="dk1"/>
                </a:solidFill>
              </a:rPr>
              <a:t>T</a:t>
            </a:r>
            <a:r>
              <a:rPr baseline="30000" lang="en">
                <a:solidFill>
                  <a:schemeClr val="dk1"/>
                </a:solidFill>
              </a:rPr>
              <a:t>V2</a:t>
            </a:r>
            <a:r>
              <a:rPr lang="en">
                <a:solidFill>
                  <a:schemeClr val="dk1"/>
                </a:solidFill>
              </a:rPr>
              <a:t>| </a:t>
            </a:r>
            <a:r>
              <a:rPr lang="en">
                <a:solidFill>
                  <a:schemeClr val="dk1"/>
                </a:solidFill>
              </a:rPr>
              <a:t>) / ( </a:t>
            </a:r>
            <a:r>
              <a:rPr lang="en">
                <a:solidFill>
                  <a:schemeClr val="dk1"/>
                </a:solidFill>
              </a:rPr>
              <a:t>|p</a:t>
            </a:r>
            <a:r>
              <a:rPr baseline="-25000" lang="en">
                <a:solidFill>
                  <a:schemeClr val="dk1"/>
                </a:solidFill>
              </a:rPr>
              <a:t>T</a:t>
            </a:r>
            <a:r>
              <a:rPr baseline="30000" lang="en">
                <a:solidFill>
                  <a:schemeClr val="dk1"/>
                </a:solidFill>
              </a:rPr>
              <a:t>V1</a:t>
            </a:r>
            <a:r>
              <a:rPr lang="en">
                <a:solidFill>
                  <a:schemeClr val="dk1"/>
                </a:solidFill>
              </a:rPr>
              <a:t> + p</a:t>
            </a:r>
            <a:r>
              <a:rPr baseline="-25000" lang="en">
                <a:solidFill>
                  <a:schemeClr val="dk1"/>
                </a:solidFill>
              </a:rPr>
              <a:t>T</a:t>
            </a:r>
            <a:r>
              <a:rPr baseline="30000" lang="en">
                <a:solidFill>
                  <a:schemeClr val="dk1"/>
                </a:solidFill>
              </a:rPr>
              <a:t>V2</a:t>
            </a:r>
            <a:r>
              <a:rPr lang="en">
                <a:solidFill>
                  <a:schemeClr val="dk1"/>
                </a:solidFill>
              </a:rPr>
              <a:t>| </a:t>
            </a:r>
            <a:r>
              <a:rPr lang="en">
                <a:solidFill>
                  <a:schemeClr val="dk1"/>
                </a:solidFill>
              </a:rPr>
              <a:t>)</a:t>
            </a:r>
            <a:endParaRPr sz="400">
              <a:solidFill>
                <a:schemeClr val="dk1"/>
              </a:solidFill>
            </a:endParaRPr>
          </a:p>
        </p:txBody>
      </p:sp>
      <p:pic>
        <p:nvPicPr>
          <p:cNvPr id="252" name="Google Shape;252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4" y="2018400"/>
            <a:ext cx="3008430" cy="217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01850" y="1984424"/>
            <a:ext cx="3212050" cy="2318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3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983750" y="2029575"/>
            <a:ext cx="3086875" cy="222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6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</a:t>
            </a:r>
            <a:r>
              <a:rPr b="1" lang="en"/>
              <a:t>Relative p</a:t>
            </a:r>
            <a:r>
              <a:rPr b="1" baseline="-25000" lang="en"/>
              <a:t>T</a:t>
            </a:r>
            <a:r>
              <a:rPr b="1" lang="en"/>
              <a:t> imbalance</a:t>
            </a:r>
            <a:endParaRPr b="1"/>
          </a:p>
        </p:txBody>
      </p:sp>
      <p:sp>
        <p:nvSpPr>
          <p:cNvPr id="260" name="Google Shape;260;p36"/>
          <p:cNvSpPr txBox="1"/>
          <p:nvPr>
            <p:ph idx="1" type="body"/>
          </p:nvPr>
        </p:nvSpPr>
        <p:spPr>
          <a:xfrm>
            <a:off x="4257625" y="843150"/>
            <a:ext cx="4513800" cy="58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10000"/>
          </a:bodyPr>
          <a:lstStyle/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If imbalance→0 maximally correlated (back to back)</a:t>
            </a:r>
            <a:endParaRPr>
              <a:solidFill>
                <a:schemeClr val="dk1"/>
              </a:solidFill>
            </a:endParaRPr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>
                <a:solidFill>
                  <a:schemeClr val="dk1"/>
                </a:solidFill>
              </a:rPr>
              <a:t>Elseif imbalance→1 not correlated.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61" name="Google Shape;26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50" y="116850"/>
            <a:ext cx="1499700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36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(IIT Mandi)			12/21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263" name="Google Shape;263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10225" y="0"/>
            <a:ext cx="814336" cy="652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96150" y="1514675"/>
            <a:ext cx="4513650" cy="325795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36"/>
          <p:cNvSpPr txBox="1"/>
          <p:nvPr/>
        </p:nvSpPr>
        <p:spPr>
          <a:xfrm>
            <a:off x="368475" y="919350"/>
            <a:ext cx="33471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Δ</a:t>
            </a:r>
            <a:r>
              <a:rPr baseline="30000" lang="en">
                <a:solidFill>
                  <a:schemeClr val="dk1"/>
                </a:solidFill>
              </a:rPr>
              <a:t>rel </a:t>
            </a:r>
            <a:r>
              <a:rPr lang="en">
                <a:solidFill>
                  <a:schemeClr val="dk1"/>
                </a:solidFill>
              </a:rPr>
              <a:t>p</a:t>
            </a:r>
            <a:r>
              <a:rPr baseline="-25000" lang="en">
                <a:solidFill>
                  <a:schemeClr val="dk1"/>
                </a:solidFill>
              </a:rPr>
              <a:t>T</a:t>
            </a:r>
            <a:r>
              <a:rPr lang="en">
                <a:solidFill>
                  <a:schemeClr val="dk1"/>
                </a:solidFill>
              </a:rPr>
              <a:t>= ( |p</a:t>
            </a:r>
            <a:r>
              <a:rPr baseline="-25000" lang="en">
                <a:solidFill>
                  <a:schemeClr val="dk1"/>
                </a:solidFill>
              </a:rPr>
              <a:t>T</a:t>
            </a:r>
            <a:r>
              <a:rPr baseline="30000" lang="en">
                <a:solidFill>
                  <a:schemeClr val="dk1"/>
                </a:solidFill>
              </a:rPr>
              <a:t>V1</a:t>
            </a:r>
            <a:r>
              <a:rPr lang="en">
                <a:solidFill>
                  <a:schemeClr val="dk1"/>
                </a:solidFill>
              </a:rPr>
              <a:t>| - |p</a:t>
            </a:r>
            <a:r>
              <a:rPr baseline="-25000" lang="en">
                <a:solidFill>
                  <a:schemeClr val="dk1"/>
                </a:solidFill>
              </a:rPr>
              <a:t>T</a:t>
            </a:r>
            <a:r>
              <a:rPr baseline="30000" lang="en">
                <a:solidFill>
                  <a:schemeClr val="dk1"/>
                </a:solidFill>
              </a:rPr>
              <a:t>V2</a:t>
            </a:r>
            <a:r>
              <a:rPr lang="en">
                <a:solidFill>
                  <a:schemeClr val="dk1"/>
                </a:solidFill>
              </a:rPr>
              <a:t>| ) / ( |p</a:t>
            </a:r>
            <a:r>
              <a:rPr baseline="-25000" lang="en">
                <a:solidFill>
                  <a:schemeClr val="dk1"/>
                </a:solidFill>
              </a:rPr>
              <a:t>T</a:t>
            </a:r>
            <a:r>
              <a:rPr baseline="30000" lang="en">
                <a:solidFill>
                  <a:schemeClr val="dk1"/>
                </a:solidFill>
              </a:rPr>
              <a:t>V1</a:t>
            </a:r>
            <a:r>
              <a:rPr lang="en">
                <a:solidFill>
                  <a:schemeClr val="dk1"/>
                </a:solidFill>
              </a:rPr>
              <a:t> + p</a:t>
            </a:r>
            <a:r>
              <a:rPr baseline="-25000" lang="en">
                <a:solidFill>
                  <a:schemeClr val="dk1"/>
                </a:solidFill>
              </a:rPr>
              <a:t>T</a:t>
            </a:r>
            <a:r>
              <a:rPr baseline="30000" lang="en">
                <a:solidFill>
                  <a:schemeClr val="dk1"/>
                </a:solidFill>
              </a:rPr>
              <a:t>V2</a:t>
            </a:r>
            <a:r>
              <a:rPr lang="en">
                <a:solidFill>
                  <a:schemeClr val="dk1"/>
                </a:solidFill>
              </a:rPr>
              <a:t>| )</a:t>
            </a:r>
            <a:endParaRPr sz="400">
              <a:solidFill>
                <a:schemeClr val="dk1"/>
              </a:solidFill>
            </a:endParaRPr>
          </a:p>
        </p:txBody>
      </p:sp>
      <p:sp>
        <p:nvSpPr>
          <p:cNvPr id="266" name="Google Shape;266;p36"/>
          <p:cNvSpPr txBox="1"/>
          <p:nvPr/>
        </p:nvSpPr>
        <p:spPr>
          <a:xfrm>
            <a:off x="5373825" y="2026650"/>
            <a:ext cx="1082400" cy="5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WW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WZ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ZZ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7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      </a:t>
            </a:r>
            <a:r>
              <a:rPr b="1" lang="en"/>
              <a:t>Angular Separation Δ</a:t>
            </a:r>
            <a:r>
              <a:rPr b="1" lang="en"/>
              <a:t>R(V</a:t>
            </a:r>
            <a:r>
              <a:rPr b="1" baseline="-25000" lang="en"/>
              <a:t>1</a:t>
            </a:r>
            <a:r>
              <a:rPr b="1" lang="en"/>
              <a:t>,V</a:t>
            </a:r>
            <a:r>
              <a:rPr b="1" baseline="-25000" lang="en"/>
              <a:t>2</a:t>
            </a:r>
            <a:r>
              <a:rPr b="1" lang="en"/>
              <a:t>)</a:t>
            </a:r>
            <a:endParaRPr b="1"/>
          </a:p>
        </p:txBody>
      </p:sp>
      <p:pic>
        <p:nvPicPr>
          <p:cNvPr id="272" name="Google Shape;272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50" y="116850"/>
            <a:ext cx="1499700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37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(IIT Mandi)			13/21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274" name="Google Shape;274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02550" y="0"/>
            <a:ext cx="814336" cy="652499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p37"/>
          <p:cNvSpPr txBox="1"/>
          <p:nvPr>
            <p:ph idx="1" type="body"/>
          </p:nvPr>
        </p:nvSpPr>
        <p:spPr>
          <a:xfrm>
            <a:off x="2556400" y="859575"/>
            <a:ext cx="6714000" cy="105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Measures the </a:t>
            </a:r>
            <a:r>
              <a:rPr b="1" lang="en" sz="1500">
                <a:solidFill>
                  <a:schemeClr val="dk1"/>
                </a:solidFill>
              </a:rPr>
              <a:t>angular separation</a:t>
            </a:r>
            <a:r>
              <a:rPr lang="en" sz="1500">
                <a:solidFill>
                  <a:schemeClr val="dk1"/>
                </a:solidFill>
              </a:rPr>
              <a:t> of the two bosons in the detector.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b="1" lang="en" sz="1500">
                <a:solidFill>
                  <a:schemeClr val="dk1"/>
                </a:solidFill>
              </a:rPr>
              <a:t>Small ΔR:</a:t>
            </a:r>
            <a:r>
              <a:rPr lang="en" sz="1500">
                <a:solidFill>
                  <a:schemeClr val="dk1"/>
                </a:solidFill>
              </a:rPr>
              <a:t> bosons are produced close together (like in SPS).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b="1" lang="en" sz="1500">
                <a:solidFill>
                  <a:schemeClr val="dk1"/>
                </a:solidFill>
              </a:rPr>
              <a:t>Large ΔR:</a:t>
            </a:r>
            <a:r>
              <a:rPr lang="en" sz="1500">
                <a:solidFill>
                  <a:schemeClr val="dk1"/>
                </a:solidFill>
              </a:rPr>
              <a:t> bosons are widely separated, more likely in DPS where the scatterings are uncorrelated in direction.</a:t>
            </a:r>
            <a:endParaRPr/>
          </a:p>
        </p:txBody>
      </p:sp>
      <p:sp>
        <p:nvSpPr>
          <p:cNvPr id="276" name="Google Shape;276;p37"/>
          <p:cNvSpPr txBox="1"/>
          <p:nvPr/>
        </p:nvSpPr>
        <p:spPr>
          <a:xfrm>
            <a:off x="307050" y="109010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ΔR</a:t>
            </a:r>
            <a:r>
              <a:rPr baseline="-25000" lang="en">
                <a:solidFill>
                  <a:schemeClr val="dk1"/>
                </a:solidFill>
              </a:rPr>
              <a:t>VV</a:t>
            </a:r>
            <a:r>
              <a:rPr lang="en">
                <a:solidFill>
                  <a:schemeClr val="dk1"/>
                </a:solidFill>
              </a:rPr>
              <a:t>= √(Δη</a:t>
            </a:r>
            <a:r>
              <a:rPr baseline="-25000" lang="en">
                <a:solidFill>
                  <a:schemeClr val="dk1"/>
                </a:solidFill>
              </a:rPr>
              <a:t>VV</a:t>
            </a:r>
            <a:r>
              <a:rPr lang="en">
                <a:solidFill>
                  <a:schemeClr val="dk1"/>
                </a:solidFill>
              </a:rPr>
              <a:t>)</a:t>
            </a:r>
            <a:r>
              <a:rPr baseline="30000" lang="en">
                <a:solidFill>
                  <a:schemeClr val="dk1"/>
                </a:solidFill>
              </a:rPr>
              <a:t>2 </a:t>
            </a:r>
            <a:r>
              <a:rPr lang="en">
                <a:solidFill>
                  <a:schemeClr val="dk1"/>
                </a:solidFill>
              </a:rPr>
              <a:t>+ (Δ𝛗</a:t>
            </a:r>
            <a:r>
              <a:rPr baseline="-25000" lang="en">
                <a:solidFill>
                  <a:schemeClr val="dk1"/>
                </a:solidFill>
              </a:rPr>
              <a:t>VV</a:t>
            </a:r>
            <a:r>
              <a:rPr lang="en">
                <a:solidFill>
                  <a:schemeClr val="dk1"/>
                </a:solidFill>
              </a:rPr>
              <a:t>)</a:t>
            </a:r>
            <a:r>
              <a:rPr baseline="30000" lang="en">
                <a:solidFill>
                  <a:schemeClr val="dk1"/>
                </a:solidFill>
              </a:rPr>
              <a:t>2</a:t>
            </a:r>
            <a:endParaRPr baseline="30000">
              <a:solidFill>
                <a:schemeClr val="dk1"/>
              </a:solidFill>
            </a:endParaRPr>
          </a:p>
        </p:txBody>
      </p:sp>
      <p:pic>
        <p:nvPicPr>
          <p:cNvPr id="277" name="Google Shape;277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5" y="2179494"/>
            <a:ext cx="3129225" cy="2258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29350" y="2178463"/>
            <a:ext cx="3159350" cy="2280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3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153375" y="2261525"/>
            <a:ext cx="2999999" cy="21654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8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r>
              <a:rPr b="1" lang="en"/>
              <a:t>Angular Separation ΔR(V</a:t>
            </a:r>
            <a:r>
              <a:rPr b="1" baseline="-25000" lang="en"/>
              <a:t>1</a:t>
            </a:r>
            <a:r>
              <a:rPr b="1" lang="en"/>
              <a:t>,V</a:t>
            </a:r>
            <a:r>
              <a:rPr b="1" baseline="-25000" lang="en"/>
              <a:t>2</a:t>
            </a:r>
            <a:r>
              <a:rPr b="1" lang="en"/>
              <a:t>)</a:t>
            </a:r>
            <a:endParaRPr b="1"/>
          </a:p>
        </p:txBody>
      </p:sp>
      <p:pic>
        <p:nvPicPr>
          <p:cNvPr id="285" name="Google Shape;28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50" y="116850"/>
            <a:ext cx="1499700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38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(IIT Mandi)			14/21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287" name="Google Shape;287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02550" y="0"/>
            <a:ext cx="814336" cy="652499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38"/>
          <p:cNvSpPr txBox="1"/>
          <p:nvPr>
            <p:ph idx="1" type="body"/>
          </p:nvPr>
        </p:nvSpPr>
        <p:spPr>
          <a:xfrm>
            <a:off x="2556400" y="859575"/>
            <a:ext cx="6714000" cy="105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Measures the </a:t>
            </a:r>
            <a:r>
              <a:rPr b="1" lang="en" sz="1500">
                <a:solidFill>
                  <a:schemeClr val="dk1"/>
                </a:solidFill>
              </a:rPr>
              <a:t>angular separation</a:t>
            </a:r>
            <a:r>
              <a:rPr lang="en" sz="1500">
                <a:solidFill>
                  <a:schemeClr val="dk1"/>
                </a:solidFill>
              </a:rPr>
              <a:t> of the two bosons in the detector.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b="1" lang="en" sz="1500">
                <a:solidFill>
                  <a:schemeClr val="dk1"/>
                </a:solidFill>
              </a:rPr>
              <a:t>Small ΔR:</a:t>
            </a:r>
            <a:r>
              <a:rPr lang="en" sz="1500">
                <a:solidFill>
                  <a:schemeClr val="dk1"/>
                </a:solidFill>
              </a:rPr>
              <a:t> bosons are produced close together (like in SPS).</a:t>
            </a:r>
            <a:endParaRPr sz="1500">
              <a:solidFill>
                <a:schemeClr val="dk1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b="1" lang="en" sz="1500">
                <a:solidFill>
                  <a:schemeClr val="dk1"/>
                </a:solidFill>
              </a:rPr>
              <a:t>Large ΔR:</a:t>
            </a:r>
            <a:r>
              <a:rPr lang="en" sz="1500">
                <a:solidFill>
                  <a:schemeClr val="dk1"/>
                </a:solidFill>
              </a:rPr>
              <a:t> bosons are widely separated, more likely in DPS where the scatterings are uncorrelated in direction.</a:t>
            </a:r>
            <a:endParaRPr/>
          </a:p>
        </p:txBody>
      </p:sp>
      <p:sp>
        <p:nvSpPr>
          <p:cNvPr id="289" name="Google Shape;289;p38"/>
          <p:cNvSpPr txBox="1"/>
          <p:nvPr/>
        </p:nvSpPr>
        <p:spPr>
          <a:xfrm>
            <a:off x="383850" y="1101813"/>
            <a:ext cx="2848200" cy="56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ΔR</a:t>
            </a:r>
            <a:r>
              <a:rPr baseline="-25000" lang="en">
                <a:solidFill>
                  <a:schemeClr val="dk1"/>
                </a:solidFill>
              </a:rPr>
              <a:t>VV</a:t>
            </a:r>
            <a:r>
              <a:rPr lang="en">
                <a:solidFill>
                  <a:schemeClr val="dk1"/>
                </a:solidFill>
              </a:rPr>
              <a:t>= √(Δη</a:t>
            </a:r>
            <a:r>
              <a:rPr baseline="-25000" lang="en">
                <a:solidFill>
                  <a:schemeClr val="dk1"/>
                </a:solidFill>
              </a:rPr>
              <a:t>VV</a:t>
            </a:r>
            <a:r>
              <a:rPr lang="en">
                <a:solidFill>
                  <a:schemeClr val="dk1"/>
                </a:solidFill>
              </a:rPr>
              <a:t>)</a:t>
            </a:r>
            <a:r>
              <a:rPr baseline="30000" lang="en">
                <a:solidFill>
                  <a:schemeClr val="dk1"/>
                </a:solidFill>
              </a:rPr>
              <a:t>2 </a:t>
            </a:r>
            <a:r>
              <a:rPr lang="en">
                <a:solidFill>
                  <a:schemeClr val="dk1"/>
                </a:solidFill>
              </a:rPr>
              <a:t>+ (Δ𝛗</a:t>
            </a:r>
            <a:r>
              <a:rPr baseline="-25000" lang="en">
                <a:solidFill>
                  <a:schemeClr val="dk1"/>
                </a:solidFill>
              </a:rPr>
              <a:t>VV</a:t>
            </a:r>
            <a:r>
              <a:rPr lang="en">
                <a:solidFill>
                  <a:schemeClr val="dk1"/>
                </a:solidFill>
              </a:rPr>
              <a:t>)</a:t>
            </a:r>
            <a:r>
              <a:rPr baseline="30000" lang="en">
                <a:solidFill>
                  <a:schemeClr val="dk1"/>
                </a:solidFill>
              </a:rPr>
              <a:t>2</a:t>
            </a:r>
            <a:endParaRPr baseline="30000">
              <a:solidFill>
                <a:schemeClr val="dk1"/>
              </a:solidFill>
            </a:endParaRPr>
          </a:p>
        </p:txBody>
      </p:sp>
      <p:pic>
        <p:nvPicPr>
          <p:cNvPr id="290" name="Google Shape;290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18275" y="1943550"/>
            <a:ext cx="3877951" cy="279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9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</a:t>
            </a:r>
            <a:r>
              <a:rPr b="1" lang="en"/>
              <a:t>Rapidity Gap</a:t>
            </a:r>
            <a:endParaRPr b="1"/>
          </a:p>
        </p:txBody>
      </p:sp>
      <p:sp>
        <p:nvSpPr>
          <p:cNvPr id="296" name="Google Shape;296;p39"/>
          <p:cNvSpPr txBox="1"/>
          <p:nvPr>
            <p:ph idx="1" type="body"/>
          </p:nvPr>
        </p:nvSpPr>
        <p:spPr>
          <a:xfrm>
            <a:off x="2126475" y="908725"/>
            <a:ext cx="6448500" cy="91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04958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1300">
                <a:solidFill>
                  <a:schemeClr val="dk1"/>
                </a:solidFill>
              </a:rPr>
              <a:t>Probes how far apart the two bosons are</a:t>
            </a:r>
            <a:endParaRPr sz="1300">
              <a:solidFill>
                <a:schemeClr val="dk1"/>
              </a:solidFill>
            </a:endParaRPr>
          </a:p>
          <a:p>
            <a:pPr indent="-304958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b="1" lang="en" sz="1300">
                <a:solidFill>
                  <a:schemeClr val="dk1"/>
                </a:solidFill>
              </a:rPr>
              <a:t>Small Δy:</a:t>
            </a:r>
            <a:r>
              <a:rPr lang="en" sz="1300">
                <a:solidFill>
                  <a:schemeClr val="dk1"/>
                </a:solidFill>
              </a:rPr>
              <a:t> bosons produced centrally and close in rapidity, usually in SPS.</a:t>
            </a:r>
            <a:endParaRPr sz="1300">
              <a:solidFill>
                <a:schemeClr val="dk1"/>
              </a:solidFill>
            </a:endParaRPr>
          </a:p>
          <a:p>
            <a:pPr indent="-304958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b="1" lang="en" sz="1300">
                <a:solidFill>
                  <a:schemeClr val="dk1"/>
                </a:solidFill>
              </a:rPr>
              <a:t>Large Δy:</a:t>
            </a:r>
            <a:r>
              <a:rPr lang="en" sz="1300">
                <a:solidFill>
                  <a:schemeClr val="dk1"/>
                </a:solidFill>
              </a:rPr>
              <a:t> bosons are widely separated in rapidity, a typical feature of DPS because each boson originates independently and can go in very different rapidity regions.</a:t>
            </a:r>
            <a:endParaRPr/>
          </a:p>
        </p:txBody>
      </p:sp>
      <p:pic>
        <p:nvPicPr>
          <p:cNvPr id="297" name="Google Shape;297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50" y="116850"/>
            <a:ext cx="1499700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39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</a:t>
            </a:r>
            <a:r>
              <a:rPr lang="en" sz="1000">
                <a:solidFill>
                  <a:schemeClr val="dk1"/>
                </a:solidFill>
              </a:rPr>
              <a:t>(IIT Mandi)			</a:t>
            </a:r>
            <a:r>
              <a:rPr lang="en" sz="1000">
                <a:solidFill>
                  <a:schemeClr val="dk1"/>
                </a:solidFill>
              </a:rPr>
              <a:t>15</a:t>
            </a:r>
            <a:r>
              <a:rPr lang="en" sz="1000">
                <a:solidFill>
                  <a:schemeClr val="dk1"/>
                </a:solidFill>
              </a:rPr>
              <a:t>/21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299" name="Google Shape;299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94850" y="0"/>
            <a:ext cx="814336" cy="652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550" y="2277775"/>
            <a:ext cx="2947650" cy="2127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930851" y="2178175"/>
            <a:ext cx="3085601" cy="222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3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016450" y="2178174"/>
            <a:ext cx="3085601" cy="2227215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39"/>
          <p:cNvSpPr txBox="1"/>
          <p:nvPr/>
        </p:nvSpPr>
        <p:spPr>
          <a:xfrm>
            <a:off x="265800" y="1067175"/>
            <a:ext cx="2126400" cy="36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dk1"/>
                </a:solidFill>
              </a:rPr>
              <a:t>Δy</a:t>
            </a:r>
            <a:r>
              <a:rPr baseline="-25000" lang="en" sz="2000">
                <a:solidFill>
                  <a:schemeClr val="dk1"/>
                </a:solidFill>
              </a:rPr>
              <a:t>VV</a:t>
            </a:r>
            <a:r>
              <a:rPr lang="en" sz="2000">
                <a:solidFill>
                  <a:schemeClr val="dk1"/>
                </a:solidFill>
              </a:rPr>
              <a:t>=|y</a:t>
            </a:r>
            <a:r>
              <a:rPr baseline="-25000" lang="en" sz="2000">
                <a:solidFill>
                  <a:schemeClr val="dk1"/>
                </a:solidFill>
              </a:rPr>
              <a:t>V1</a:t>
            </a:r>
            <a:r>
              <a:rPr lang="en" sz="2000">
                <a:solidFill>
                  <a:schemeClr val="dk1"/>
                </a:solidFill>
              </a:rPr>
              <a:t>- y</a:t>
            </a:r>
            <a:r>
              <a:rPr baseline="-25000" lang="en" sz="2000">
                <a:solidFill>
                  <a:schemeClr val="dk1"/>
                </a:solidFill>
              </a:rPr>
              <a:t>V2</a:t>
            </a:r>
            <a:r>
              <a:rPr lang="en" sz="2000">
                <a:solidFill>
                  <a:schemeClr val="dk1"/>
                </a:solidFill>
              </a:rPr>
              <a:t>|</a:t>
            </a:r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0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</a:t>
            </a:r>
            <a:r>
              <a:rPr b="1" lang="en"/>
              <a:t>Rapidity Gap</a:t>
            </a:r>
            <a:endParaRPr b="1"/>
          </a:p>
        </p:txBody>
      </p:sp>
      <p:sp>
        <p:nvSpPr>
          <p:cNvPr id="309" name="Google Shape;309;p40"/>
          <p:cNvSpPr txBox="1"/>
          <p:nvPr>
            <p:ph idx="1" type="body"/>
          </p:nvPr>
        </p:nvSpPr>
        <p:spPr>
          <a:xfrm>
            <a:off x="2126475" y="908725"/>
            <a:ext cx="6448500" cy="91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04958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1300">
                <a:solidFill>
                  <a:schemeClr val="dk1"/>
                </a:solidFill>
              </a:rPr>
              <a:t>Probes how far apart the two bosons are</a:t>
            </a:r>
            <a:endParaRPr sz="1300">
              <a:solidFill>
                <a:schemeClr val="dk1"/>
              </a:solidFill>
            </a:endParaRPr>
          </a:p>
          <a:p>
            <a:pPr indent="-304958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b="1" lang="en" sz="1300">
                <a:solidFill>
                  <a:schemeClr val="dk1"/>
                </a:solidFill>
              </a:rPr>
              <a:t>Small Δy:</a:t>
            </a:r>
            <a:r>
              <a:rPr lang="en" sz="1300">
                <a:solidFill>
                  <a:schemeClr val="dk1"/>
                </a:solidFill>
              </a:rPr>
              <a:t> bosons produced centrally and close in rapidity, usually in SPS.</a:t>
            </a:r>
            <a:endParaRPr sz="1300">
              <a:solidFill>
                <a:schemeClr val="dk1"/>
              </a:solidFill>
            </a:endParaRPr>
          </a:p>
          <a:p>
            <a:pPr indent="-304958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b="1" lang="en" sz="1300">
                <a:solidFill>
                  <a:schemeClr val="dk1"/>
                </a:solidFill>
              </a:rPr>
              <a:t>Large Δy:</a:t>
            </a:r>
            <a:r>
              <a:rPr lang="en" sz="1300">
                <a:solidFill>
                  <a:schemeClr val="dk1"/>
                </a:solidFill>
              </a:rPr>
              <a:t> bosons are widely separated in rapidity, a typical feature of DPS because each boson originates independently and can go in very different rapidity regions.</a:t>
            </a:r>
            <a:endParaRPr/>
          </a:p>
        </p:txBody>
      </p:sp>
      <p:pic>
        <p:nvPicPr>
          <p:cNvPr id="310" name="Google Shape;310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50" y="116850"/>
            <a:ext cx="1499700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40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(IIT Mandi)			16/21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312" name="Google Shape;312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94850" y="0"/>
            <a:ext cx="814336" cy="652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4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95000" y="1869737"/>
            <a:ext cx="3993150" cy="2882251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40"/>
          <p:cNvSpPr txBox="1"/>
          <p:nvPr/>
        </p:nvSpPr>
        <p:spPr>
          <a:xfrm>
            <a:off x="261025" y="1076238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Δy</a:t>
            </a:r>
            <a:r>
              <a:rPr baseline="-25000" lang="en" sz="2000">
                <a:solidFill>
                  <a:schemeClr val="dk1"/>
                </a:solidFill>
              </a:rPr>
              <a:t>VV</a:t>
            </a:r>
            <a:r>
              <a:rPr lang="en" sz="2000">
                <a:solidFill>
                  <a:schemeClr val="dk1"/>
                </a:solidFill>
              </a:rPr>
              <a:t>=|y</a:t>
            </a:r>
            <a:r>
              <a:rPr baseline="-25000" lang="en" sz="2000">
                <a:solidFill>
                  <a:schemeClr val="dk1"/>
                </a:solidFill>
              </a:rPr>
              <a:t>V1</a:t>
            </a:r>
            <a:r>
              <a:rPr lang="en" sz="2000">
                <a:solidFill>
                  <a:schemeClr val="dk1"/>
                </a:solidFill>
              </a:rPr>
              <a:t>- y</a:t>
            </a:r>
            <a:r>
              <a:rPr baseline="-25000" lang="en" sz="2000">
                <a:solidFill>
                  <a:schemeClr val="dk1"/>
                </a:solidFill>
              </a:rPr>
              <a:t>V2</a:t>
            </a:r>
            <a:r>
              <a:rPr lang="en" sz="2000">
                <a:solidFill>
                  <a:schemeClr val="dk1"/>
                </a:solidFill>
              </a:rPr>
              <a:t>|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" name="Google Shape;31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12307" y="2406900"/>
            <a:ext cx="3031694" cy="2188274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41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</a:t>
            </a:r>
            <a:r>
              <a:rPr b="1" lang="en"/>
              <a:t>Spin correlation</a:t>
            </a:r>
            <a:endParaRPr b="1"/>
          </a:p>
        </p:txBody>
      </p:sp>
      <p:sp>
        <p:nvSpPr>
          <p:cNvPr id="321" name="Google Shape;321;p41"/>
          <p:cNvSpPr txBox="1"/>
          <p:nvPr>
            <p:ph idx="1" type="body"/>
          </p:nvPr>
        </p:nvSpPr>
        <p:spPr>
          <a:xfrm>
            <a:off x="367500" y="875175"/>
            <a:ext cx="8593500" cy="10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b="1" lang="en" sz="1300">
                <a:solidFill>
                  <a:schemeClr val="dk1"/>
                </a:solidFill>
              </a:rPr>
              <a:t>DPS</a:t>
            </a:r>
            <a:r>
              <a:rPr lang="en" sz="1300">
                <a:solidFill>
                  <a:schemeClr val="dk1"/>
                </a:solidFill>
              </a:rPr>
              <a:t> Distributions are more </a:t>
            </a:r>
            <a:r>
              <a:rPr b="1" lang="en" sz="1300">
                <a:solidFill>
                  <a:schemeClr val="dk1"/>
                </a:solidFill>
              </a:rPr>
              <a:t>flat and smooth</a:t>
            </a:r>
            <a:r>
              <a:rPr lang="en" sz="1300">
                <a:solidFill>
                  <a:schemeClr val="dk1"/>
                </a:solidFill>
              </a:rPr>
              <a:t> this reflects that in double parton scattering, the bosons originate from the </a:t>
            </a:r>
            <a:r>
              <a:rPr b="1" lang="en" sz="1300">
                <a:solidFill>
                  <a:schemeClr val="dk1"/>
                </a:solidFill>
              </a:rPr>
              <a:t>separate hard scatter</a:t>
            </a:r>
            <a:r>
              <a:rPr lang="en" sz="1300">
                <a:solidFill>
                  <a:schemeClr val="dk1"/>
                </a:solidFill>
              </a:rPr>
              <a:t>, so correlation is </a:t>
            </a:r>
            <a:r>
              <a:rPr b="1" lang="en" sz="1300">
                <a:solidFill>
                  <a:schemeClr val="dk1"/>
                </a:solidFill>
              </a:rPr>
              <a:t>weaker</a:t>
            </a:r>
            <a:r>
              <a:rPr lang="en" sz="1300">
                <a:solidFill>
                  <a:schemeClr val="dk1"/>
                </a:solidFill>
              </a:rPr>
              <a:t> after averaging over all kinematics.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b="1" lang="en" sz="1300">
                <a:solidFill>
                  <a:schemeClr val="dk1"/>
                </a:solidFill>
              </a:rPr>
              <a:t>SPS</a:t>
            </a:r>
            <a:r>
              <a:rPr lang="en" sz="1300">
                <a:solidFill>
                  <a:schemeClr val="dk1"/>
                </a:solidFill>
              </a:rPr>
              <a:t>: </a:t>
            </a:r>
            <a:r>
              <a:rPr b="1" lang="en" sz="1300">
                <a:solidFill>
                  <a:schemeClr val="dk1"/>
                </a:solidFill>
              </a:rPr>
              <a:t>peaked at cosθ</a:t>
            </a:r>
            <a:r>
              <a:rPr b="1" baseline="30000" lang="en" sz="1300">
                <a:solidFill>
                  <a:schemeClr val="dk1"/>
                </a:solidFill>
              </a:rPr>
              <a:t>*</a:t>
            </a:r>
            <a:r>
              <a:rPr b="1" lang="en" sz="1300">
                <a:solidFill>
                  <a:schemeClr val="dk1"/>
                </a:solidFill>
              </a:rPr>
              <a:t> ≈ ±1</a:t>
            </a:r>
            <a:r>
              <a:rPr lang="en" sz="1300">
                <a:solidFill>
                  <a:schemeClr val="dk1"/>
                </a:solidFill>
              </a:rPr>
              <a:t>  indicates strong alignment or anti-alignment of the final-state particles.</a:t>
            </a:r>
            <a:endParaRPr sz="2000"/>
          </a:p>
        </p:txBody>
      </p:sp>
      <p:pic>
        <p:nvPicPr>
          <p:cNvPr id="322" name="Google Shape;322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050" y="116850"/>
            <a:ext cx="1499700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41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</a:t>
            </a:r>
            <a:r>
              <a:rPr lang="en" sz="1000">
                <a:solidFill>
                  <a:schemeClr val="dk1"/>
                </a:solidFill>
              </a:rPr>
              <a:t>(IIT Mandi)			</a:t>
            </a:r>
            <a:r>
              <a:rPr lang="en" sz="1000">
                <a:solidFill>
                  <a:schemeClr val="dk1"/>
                </a:solidFill>
              </a:rPr>
              <a:t>17</a:t>
            </a:r>
            <a:r>
              <a:rPr lang="en" sz="1000">
                <a:solidFill>
                  <a:schemeClr val="dk1"/>
                </a:solidFill>
              </a:rPr>
              <a:t>/21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324" name="Google Shape;324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02550" y="0"/>
            <a:ext cx="814336" cy="652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5" y="2419375"/>
            <a:ext cx="2997126" cy="2163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26" name="Google Shape;326;p4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48400" y="2406888"/>
            <a:ext cx="3031700" cy="21883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42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</a:t>
            </a:r>
            <a:r>
              <a:rPr b="1" lang="en"/>
              <a:t>Spin correlation</a:t>
            </a:r>
            <a:endParaRPr b="1"/>
          </a:p>
        </p:txBody>
      </p:sp>
      <p:sp>
        <p:nvSpPr>
          <p:cNvPr id="332" name="Google Shape;332;p42"/>
          <p:cNvSpPr txBox="1"/>
          <p:nvPr>
            <p:ph idx="1" type="body"/>
          </p:nvPr>
        </p:nvSpPr>
        <p:spPr>
          <a:xfrm>
            <a:off x="367500" y="875175"/>
            <a:ext cx="8593500" cy="105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b="1" lang="en" sz="1300">
                <a:solidFill>
                  <a:schemeClr val="dk1"/>
                </a:solidFill>
              </a:rPr>
              <a:t>D</a:t>
            </a:r>
            <a:r>
              <a:rPr b="1" lang="en" sz="1300">
                <a:solidFill>
                  <a:schemeClr val="dk1"/>
                </a:solidFill>
              </a:rPr>
              <a:t>PS</a:t>
            </a:r>
            <a:r>
              <a:rPr lang="en" sz="1300">
                <a:solidFill>
                  <a:schemeClr val="dk1"/>
                </a:solidFill>
              </a:rPr>
              <a:t> Distributions are more </a:t>
            </a:r>
            <a:r>
              <a:rPr b="1" lang="en" sz="1300">
                <a:solidFill>
                  <a:schemeClr val="dk1"/>
                </a:solidFill>
              </a:rPr>
              <a:t>flat and smooth</a:t>
            </a:r>
            <a:r>
              <a:rPr lang="en" sz="1300">
                <a:solidFill>
                  <a:schemeClr val="dk1"/>
                </a:solidFill>
              </a:rPr>
              <a:t> this reflects that in double parton scattering, the bosons originate from the </a:t>
            </a:r>
            <a:r>
              <a:rPr b="1" lang="en" sz="1300">
                <a:solidFill>
                  <a:schemeClr val="dk1"/>
                </a:solidFill>
              </a:rPr>
              <a:t>separate </a:t>
            </a:r>
            <a:r>
              <a:rPr b="1" lang="en" sz="1300">
                <a:solidFill>
                  <a:schemeClr val="dk1"/>
                </a:solidFill>
              </a:rPr>
              <a:t>hard scatter</a:t>
            </a:r>
            <a:r>
              <a:rPr lang="en" sz="1300">
                <a:solidFill>
                  <a:schemeClr val="dk1"/>
                </a:solidFill>
              </a:rPr>
              <a:t>, so correlation is </a:t>
            </a:r>
            <a:r>
              <a:rPr b="1" lang="en" sz="1300">
                <a:solidFill>
                  <a:schemeClr val="dk1"/>
                </a:solidFill>
              </a:rPr>
              <a:t>weaker</a:t>
            </a:r>
            <a:r>
              <a:rPr lang="en" sz="1300">
                <a:solidFill>
                  <a:schemeClr val="dk1"/>
                </a:solidFill>
              </a:rPr>
              <a:t> after averaging over all kinematics.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b="1" lang="en" sz="1300">
                <a:solidFill>
                  <a:schemeClr val="dk1"/>
                </a:solidFill>
              </a:rPr>
              <a:t>S</a:t>
            </a:r>
            <a:r>
              <a:rPr b="1" lang="en" sz="1300">
                <a:solidFill>
                  <a:schemeClr val="dk1"/>
                </a:solidFill>
              </a:rPr>
              <a:t>PS</a:t>
            </a:r>
            <a:r>
              <a:rPr lang="en" sz="1300">
                <a:solidFill>
                  <a:schemeClr val="dk1"/>
                </a:solidFill>
              </a:rPr>
              <a:t>: </a:t>
            </a:r>
            <a:r>
              <a:rPr b="1" lang="en" sz="1300">
                <a:solidFill>
                  <a:schemeClr val="dk1"/>
                </a:solidFill>
              </a:rPr>
              <a:t>peaked at cosθ</a:t>
            </a:r>
            <a:r>
              <a:rPr b="1" baseline="30000" lang="en" sz="1300">
                <a:solidFill>
                  <a:schemeClr val="dk1"/>
                </a:solidFill>
              </a:rPr>
              <a:t>*</a:t>
            </a:r>
            <a:r>
              <a:rPr b="1" lang="en" sz="1300">
                <a:solidFill>
                  <a:schemeClr val="dk1"/>
                </a:solidFill>
              </a:rPr>
              <a:t> ≈ ±1</a:t>
            </a:r>
            <a:r>
              <a:rPr lang="en" sz="1300">
                <a:solidFill>
                  <a:schemeClr val="dk1"/>
                </a:solidFill>
              </a:rPr>
              <a:t>  indicates strong alignment or anti-alignment of the final-state particles.</a:t>
            </a:r>
            <a:endParaRPr sz="2000"/>
          </a:p>
        </p:txBody>
      </p:sp>
      <p:pic>
        <p:nvPicPr>
          <p:cNvPr id="333" name="Google Shape;333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50" y="116850"/>
            <a:ext cx="1499700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42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(IIT Mandi)			18/21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335" name="Google Shape;335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17900" y="0"/>
            <a:ext cx="814336" cy="652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32825" y="1810500"/>
            <a:ext cx="4008476" cy="2893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43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</a:t>
            </a:r>
            <a:r>
              <a:rPr b="1" lang="en"/>
              <a:t>L</a:t>
            </a:r>
            <a:r>
              <a:rPr b="1" lang="en"/>
              <a:t>epton Pseudorapidity Asymmetry</a:t>
            </a:r>
            <a:r>
              <a:rPr lang="en"/>
              <a:t>    </a:t>
            </a:r>
            <a:endParaRPr/>
          </a:p>
        </p:txBody>
      </p:sp>
      <p:sp>
        <p:nvSpPr>
          <p:cNvPr id="342" name="Google Shape;342;p43"/>
          <p:cNvSpPr txBox="1"/>
          <p:nvPr>
            <p:ph idx="1" type="body"/>
          </p:nvPr>
        </p:nvSpPr>
        <p:spPr>
          <a:xfrm>
            <a:off x="2748325" y="881675"/>
            <a:ext cx="6364200" cy="101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SPS stays closer to zero, since a single hard scatter with balanced kinematics is more symmetric.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DPS deviates more due to </a:t>
            </a:r>
            <a:r>
              <a:rPr b="1" lang="en" sz="1400">
                <a:solidFill>
                  <a:schemeClr val="dk1"/>
                </a:solidFill>
              </a:rPr>
              <a:t>independent scatterings</a:t>
            </a:r>
            <a:r>
              <a:rPr lang="en" sz="1400">
                <a:solidFill>
                  <a:schemeClr val="dk1"/>
                </a:solidFill>
              </a:rPr>
              <a:t>, bosons can emerge in more forward/backward regions, leading to asymmetry.</a:t>
            </a:r>
            <a:endParaRPr sz="2100"/>
          </a:p>
        </p:txBody>
      </p:sp>
      <p:pic>
        <p:nvPicPr>
          <p:cNvPr id="343" name="Google Shape;343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50" y="116850"/>
            <a:ext cx="1499700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43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</a:t>
            </a:r>
            <a:r>
              <a:rPr lang="en" sz="1000">
                <a:solidFill>
                  <a:schemeClr val="dk1"/>
                </a:solidFill>
              </a:rPr>
              <a:t>(IIT Mandi)			</a:t>
            </a:r>
            <a:r>
              <a:rPr lang="en" sz="1000">
                <a:solidFill>
                  <a:schemeClr val="dk1"/>
                </a:solidFill>
              </a:rPr>
              <a:t>19</a:t>
            </a:r>
            <a:r>
              <a:rPr lang="en" sz="1000">
                <a:solidFill>
                  <a:schemeClr val="dk1"/>
                </a:solidFill>
              </a:rPr>
              <a:t>/21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345" name="Google Shape;345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10350" y="0"/>
            <a:ext cx="814336" cy="652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2048675"/>
            <a:ext cx="2733743" cy="2658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p4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38543" y="2048675"/>
            <a:ext cx="2733743" cy="2658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4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924685" y="2048675"/>
            <a:ext cx="2733743" cy="2658376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43"/>
          <p:cNvSpPr txBox="1"/>
          <p:nvPr/>
        </p:nvSpPr>
        <p:spPr>
          <a:xfrm>
            <a:off x="152400" y="1123588"/>
            <a:ext cx="4422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A(</a:t>
            </a:r>
            <a:r>
              <a:rPr lang="en" sz="900">
                <a:solidFill>
                  <a:schemeClr val="dk1"/>
                </a:solidFill>
              </a:rPr>
              <a:t>η</a:t>
            </a:r>
            <a:r>
              <a:rPr lang="en" sz="1300">
                <a:solidFill>
                  <a:schemeClr val="dk1"/>
                </a:solidFill>
              </a:rPr>
              <a:t>)=(N</a:t>
            </a:r>
            <a:r>
              <a:rPr baseline="30000" lang="en" sz="1300">
                <a:solidFill>
                  <a:schemeClr val="dk1"/>
                </a:solidFill>
              </a:rPr>
              <a:t>+</a:t>
            </a:r>
            <a:r>
              <a:rPr lang="en" sz="1300">
                <a:solidFill>
                  <a:schemeClr val="dk1"/>
                </a:solidFill>
              </a:rPr>
              <a:t>(</a:t>
            </a:r>
            <a:r>
              <a:rPr lang="en" sz="900">
                <a:solidFill>
                  <a:schemeClr val="dk1"/>
                </a:solidFill>
              </a:rPr>
              <a:t>η</a:t>
            </a:r>
            <a:r>
              <a:rPr lang="en" sz="1300">
                <a:solidFill>
                  <a:schemeClr val="dk1"/>
                </a:solidFill>
              </a:rPr>
              <a:t>) - N</a:t>
            </a:r>
            <a:r>
              <a:rPr baseline="30000" lang="en" sz="1300">
                <a:solidFill>
                  <a:schemeClr val="dk1"/>
                </a:solidFill>
              </a:rPr>
              <a:t>-</a:t>
            </a:r>
            <a:r>
              <a:rPr lang="en" sz="1300">
                <a:solidFill>
                  <a:schemeClr val="dk1"/>
                </a:solidFill>
              </a:rPr>
              <a:t>(</a:t>
            </a:r>
            <a:r>
              <a:rPr lang="en" sz="900">
                <a:solidFill>
                  <a:schemeClr val="dk1"/>
                </a:solidFill>
              </a:rPr>
              <a:t>η</a:t>
            </a:r>
            <a:r>
              <a:rPr lang="en" sz="1300">
                <a:solidFill>
                  <a:schemeClr val="dk1"/>
                </a:solidFill>
              </a:rPr>
              <a:t>)) / </a:t>
            </a:r>
            <a:r>
              <a:rPr lang="en" sz="1300">
                <a:solidFill>
                  <a:schemeClr val="dk1"/>
                </a:solidFill>
              </a:rPr>
              <a:t>(N</a:t>
            </a:r>
            <a:r>
              <a:rPr baseline="30000" lang="en" sz="1300">
                <a:solidFill>
                  <a:schemeClr val="dk1"/>
                </a:solidFill>
              </a:rPr>
              <a:t>+</a:t>
            </a:r>
            <a:r>
              <a:rPr lang="en" sz="1300">
                <a:solidFill>
                  <a:schemeClr val="dk1"/>
                </a:solidFill>
              </a:rPr>
              <a:t>(</a:t>
            </a:r>
            <a:r>
              <a:rPr lang="en" sz="900">
                <a:solidFill>
                  <a:schemeClr val="dk1"/>
                </a:solidFill>
              </a:rPr>
              <a:t>η</a:t>
            </a:r>
            <a:r>
              <a:rPr lang="en" sz="1300">
                <a:solidFill>
                  <a:schemeClr val="dk1"/>
                </a:solidFill>
              </a:rPr>
              <a:t>) + N</a:t>
            </a:r>
            <a:r>
              <a:rPr baseline="30000" lang="en" sz="1300">
                <a:solidFill>
                  <a:schemeClr val="dk1"/>
                </a:solidFill>
              </a:rPr>
              <a:t>-</a:t>
            </a:r>
            <a:r>
              <a:rPr lang="en" sz="1300">
                <a:solidFill>
                  <a:schemeClr val="dk1"/>
                </a:solidFill>
              </a:rPr>
              <a:t>(</a:t>
            </a:r>
            <a:r>
              <a:rPr lang="en" sz="900">
                <a:solidFill>
                  <a:schemeClr val="dk1"/>
                </a:solidFill>
              </a:rPr>
              <a:t>η</a:t>
            </a:r>
            <a:r>
              <a:rPr lang="en" sz="1300">
                <a:solidFill>
                  <a:schemeClr val="dk1"/>
                </a:solidFill>
              </a:rPr>
              <a:t>))</a:t>
            </a:r>
            <a:endParaRPr sz="13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6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3200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Outline</a:t>
            </a:r>
            <a:endParaRPr b="1"/>
          </a:p>
        </p:txBody>
      </p:sp>
      <p:sp>
        <p:nvSpPr>
          <p:cNvPr id="108" name="Google Shape;108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Double Parton Scattering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Why DPS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Vector Bosonic Final States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Results and Discussions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Summary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09" name="Google Shape;10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50" y="116850"/>
            <a:ext cx="1499700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6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(IIT Mandi)			2/21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111" name="Google Shape;11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02550" y="0"/>
            <a:ext cx="814336" cy="652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44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</a:t>
            </a:r>
            <a:r>
              <a:rPr b="1" lang="en"/>
              <a:t>Lepton Pseudorapidity Asymmetry</a:t>
            </a:r>
            <a:r>
              <a:rPr lang="en"/>
              <a:t>    </a:t>
            </a:r>
            <a:endParaRPr/>
          </a:p>
        </p:txBody>
      </p:sp>
      <p:sp>
        <p:nvSpPr>
          <p:cNvPr id="355" name="Google Shape;355;p44"/>
          <p:cNvSpPr txBox="1"/>
          <p:nvPr>
            <p:ph idx="1" type="body"/>
          </p:nvPr>
        </p:nvSpPr>
        <p:spPr>
          <a:xfrm>
            <a:off x="2748325" y="881675"/>
            <a:ext cx="6364200" cy="101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SPS stays closer to zero, since a single hard scatter with balanced kinematics is more symmetric.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DPS deviates more due to </a:t>
            </a:r>
            <a:r>
              <a:rPr b="1" lang="en" sz="1400">
                <a:solidFill>
                  <a:schemeClr val="dk1"/>
                </a:solidFill>
              </a:rPr>
              <a:t>independent scatterings</a:t>
            </a:r>
            <a:r>
              <a:rPr lang="en" sz="1400">
                <a:solidFill>
                  <a:schemeClr val="dk1"/>
                </a:solidFill>
              </a:rPr>
              <a:t>, bosons can emerge in more forward/backward regions, leading to asymmetry.</a:t>
            </a:r>
            <a:endParaRPr sz="2100"/>
          </a:p>
        </p:txBody>
      </p:sp>
      <p:pic>
        <p:nvPicPr>
          <p:cNvPr id="356" name="Google Shape;356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50" y="116850"/>
            <a:ext cx="1499700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44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(IIT Mandi)			20/21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358" name="Google Shape;358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10350" y="0"/>
            <a:ext cx="814336" cy="652499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44"/>
          <p:cNvSpPr txBox="1"/>
          <p:nvPr/>
        </p:nvSpPr>
        <p:spPr>
          <a:xfrm>
            <a:off x="152400" y="1123588"/>
            <a:ext cx="4422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A(</a:t>
            </a:r>
            <a:r>
              <a:rPr lang="en" sz="900">
                <a:solidFill>
                  <a:schemeClr val="dk1"/>
                </a:solidFill>
              </a:rPr>
              <a:t>η</a:t>
            </a:r>
            <a:r>
              <a:rPr lang="en" sz="1300">
                <a:solidFill>
                  <a:schemeClr val="dk1"/>
                </a:solidFill>
              </a:rPr>
              <a:t>)=(N</a:t>
            </a:r>
            <a:r>
              <a:rPr baseline="30000" lang="en" sz="1300">
                <a:solidFill>
                  <a:schemeClr val="dk1"/>
                </a:solidFill>
              </a:rPr>
              <a:t>+</a:t>
            </a:r>
            <a:r>
              <a:rPr lang="en" sz="1300">
                <a:solidFill>
                  <a:schemeClr val="dk1"/>
                </a:solidFill>
              </a:rPr>
              <a:t>(</a:t>
            </a:r>
            <a:r>
              <a:rPr lang="en" sz="900">
                <a:solidFill>
                  <a:schemeClr val="dk1"/>
                </a:solidFill>
              </a:rPr>
              <a:t>η</a:t>
            </a:r>
            <a:r>
              <a:rPr lang="en" sz="1300">
                <a:solidFill>
                  <a:schemeClr val="dk1"/>
                </a:solidFill>
              </a:rPr>
              <a:t>) - N</a:t>
            </a:r>
            <a:r>
              <a:rPr baseline="30000" lang="en" sz="1300">
                <a:solidFill>
                  <a:schemeClr val="dk1"/>
                </a:solidFill>
              </a:rPr>
              <a:t>-</a:t>
            </a:r>
            <a:r>
              <a:rPr lang="en" sz="1300">
                <a:solidFill>
                  <a:schemeClr val="dk1"/>
                </a:solidFill>
              </a:rPr>
              <a:t>(</a:t>
            </a:r>
            <a:r>
              <a:rPr lang="en" sz="900">
                <a:solidFill>
                  <a:schemeClr val="dk1"/>
                </a:solidFill>
              </a:rPr>
              <a:t>η</a:t>
            </a:r>
            <a:r>
              <a:rPr lang="en" sz="1300">
                <a:solidFill>
                  <a:schemeClr val="dk1"/>
                </a:solidFill>
              </a:rPr>
              <a:t>)) / (N</a:t>
            </a:r>
            <a:r>
              <a:rPr baseline="30000" lang="en" sz="1300">
                <a:solidFill>
                  <a:schemeClr val="dk1"/>
                </a:solidFill>
              </a:rPr>
              <a:t>+</a:t>
            </a:r>
            <a:r>
              <a:rPr lang="en" sz="1300">
                <a:solidFill>
                  <a:schemeClr val="dk1"/>
                </a:solidFill>
              </a:rPr>
              <a:t>(</a:t>
            </a:r>
            <a:r>
              <a:rPr lang="en" sz="900">
                <a:solidFill>
                  <a:schemeClr val="dk1"/>
                </a:solidFill>
              </a:rPr>
              <a:t>η</a:t>
            </a:r>
            <a:r>
              <a:rPr lang="en" sz="1300">
                <a:solidFill>
                  <a:schemeClr val="dk1"/>
                </a:solidFill>
              </a:rPr>
              <a:t>) + N</a:t>
            </a:r>
            <a:r>
              <a:rPr baseline="30000" lang="en" sz="1300">
                <a:solidFill>
                  <a:schemeClr val="dk1"/>
                </a:solidFill>
              </a:rPr>
              <a:t>-</a:t>
            </a:r>
            <a:r>
              <a:rPr lang="en" sz="1300">
                <a:solidFill>
                  <a:schemeClr val="dk1"/>
                </a:solidFill>
              </a:rPr>
              <a:t>(</a:t>
            </a:r>
            <a:r>
              <a:rPr lang="en" sz="900">
                <a:solidFill>
                  <a:schemeClr val="dk1"/>
                </a:solidFill>
              </a:rPr>
              <a:t>η</a:t>
            </a:r>
            <a:r>
              <a:rPr lang="en" sz="1300">
                <a:solidFill>
                  <a:schemeClr val="dk1"/>
                </a:solidFill>
              </a:rPr>
              <a:t>))</a:t>
            </a:r>
            <a:endParaRPr sz="1300">
              <a:solidFill>
                <a:schemeClr val="dk1"/>
              </a:solidFill>
            </a:endParaRPr>
          </a:p>
        </p:txBody>
      </p:sp>
      <p:pic>
        <p:nvPicPr>
          <p:cNvPr id="360" name="Google Shape;360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78100" y="1994925"/>
            <a:ext cx="2945753" cy="2864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45"/>
          <p:cNvSpPr txBox="1"/>
          <p:nvPr>
            <p:ph idx="1" type="body"/>
          </p:nvPr>
        </p:nvSpPr>
        <p:spPr>
          <a:xfrm>
            <a:off x="445875" y="1151525"/>
            <a:ext cx="8145000" cy="275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DPS provides </a:t>
            </a:r>
            <a:r>
              <a:rPr b="1" lang="en" sz="1600">
                <a:solidFill>
                  <a:schemeClr val="dk1"/>
                </a:solidFill>
              </a:rPr>
              <a:t>new insights into parton correlations</a:t>
            </a:r>
            <a:r>
              <a:rPr lang="en" sz="1600">
                <a:solidFill>
                  <a:schemeClr val="dk1"/>
                </a:solidFill>
              </a:rPr>
              <a:t> beyond PDFs.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Vector boson final states (WW, WZ, ZZ) are </a:t>
            </a:r>
            <a:r>
              <a:rPr b="1" lang="en" sz="1600">
                <a:solidFill>
                  <a:schemeClr val="dk1"/>
                </a:solidFill>
              </a:rPr>
              <a:t>clean channels</a:t>
            </a:r>
            <a:r>
              <a:rPr lang="en" sz="1600">
                <a:solidFill>
                  <a:schemeClr val="dk1"/>
                </a:solidFill>
              </a:rPr>
              <a:t> for studying DPS.</a:t>
            </a:r>
            <a:endParaRPr sz="1600">
              <a:solidFill>
                <a:schemeClr val="dk1"/>
              </a:solidFill>
            </a:endParaRPr>
          </a:p>
          <a:p>
            <a:pPr indent="0" lvl="0" marL="13716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Angular and kinematic variables (Δφ, ΔR, Δy, imbalance) show </a:t>
            </a:r>
            <a:r>
              <a:rPr b="1" lang="en" sz="1600">
                <a:solidFill>
                  <a:schemeClr val="dk1"/>
                </a:solidFill>
              </a:rPr>
              <a:t>clear separation</a:t>
            </a:r>
            <a:r>
              <a:rPr lang="en" sz="1600">
                <a:solidFill>
                  <a:schemeClr val="dk1"/>
                </a:solidFill>
              </a:rPr>
              <a:t> between SPS and DPS.</a:t>
            </a:r>
            <a:endParaRPr sz="1600">
              <a:solidFill>
                <a:schemeClr val="dk1"/>
              </a:solidFill>
            </a:endParaRPr>
          </a:p>
          <a:p>
            <a:pPr indent="0" lvl="0" marL="13716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Spin correlation is a particularly </a:t>
            </a:r>
            <a:r>
              <a:rPr b="1" lang="en" sz="1600">
                <a:solidFill>
                  <a:schemeClr val="dk1"/>
                </a:solidFill>
              </a:rPr>
              <a:t>powerful discriminator</a:t>
            </a:r>
            <a:r>
              <a:rPr lang="en" sz="1600">
                <a:solidFill>
                  <a:schemeClr val="dk1"/>
                </a:solidFill>
              </a:rPr>
              <a:t>: DPS shows stronger alignment.</a:t>
            </a:r>
            <a:endParaRPr sz="1600">
              <a:solidFill>
                <a:schemeClr val="dk1"/>
              </a:solidFill>
            </a:endParaRPr>
          </a:p>
          <a:p>
            <a:pPr indent="0" lvl="0" marL="13716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Combining multiple observables strengthens the case for identifying DPS in experiments.</a:t>
            </a:r>
            <a:endParaRPr b="1" sz="1935">
              <a:solidFill>
                <a:schemeClr val="dk1"/>
              </a:solidFill>
            </a:endParaRPr>
          </a:p>
        </p:txBody>
      </p:sp>
      <p:sp>
        <p:nvSpPr>
          <p:cNvPr id="366" name="Google Shape;366;p45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  </a:t>
            </a:r>
            <a:r>
              <a:rPr b="1" lang="en"/>
              <a:t>Summary</a:t>
            </a:r>
            <a:endParaRPr b="1"/>
          </a:p>
        </p:txBody>
      </p:sp>
      <p:pic>
        <p:nvPicPr>
          <p:cNvPr id="367" name="Google Shape;367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50" y="116850"/>
            <a:ext cx="1499700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p45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</a:t>
            </a:r>
            <a:r>
              <a:rPr lang="en" sz="1000">
                <a:solidFill>
                  <a:schemeClr val="dk1"/>
                </a:solidFill>
              </a:rPr>
              <a:t>(IIT Mandi)			</a:t>
            </a:r>
            <a:r>
              <a:rPr lang="en" sz="1000">
                <a:solidFill>
                  <a:schemeClr val="dk1"/>
                </a:solidFill>
              </a:rPr>
              <a:t>21</a:t>
            </a:r>
            <a:r>
              <a:rPr lang="en" sz="1000">
                <a:solidFill>
                  <a:schemeClr val="dk1"/>
                </a:solidFill>
              </a:rPr>
              <a:t>/21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369" name="Google Shape;369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10225" y="0"/>
            <a:ext cx="814336" cy="652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46"/>
          <p:cNvSpPr txBox="1"/>
          <p:nvPr>
            <p:ph idx="1" type="body"/>
          </p:nvPr>
        </p:nvSpPr>
        <p:spPr>
          <a:xfrm>
            <a:off x="445875" y="1151525"/>
            <a:ext cx="8145000" cy="275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DPS provides </a:t>
            </a:r>
            <a:r>
              <a:rPr b="1" lang="en" sz="1600">
                <a:solidFill>
                  <a:schemeClr val="dk1"/>
                </a:solidFill>
              </a:rPr>
              <a:t>new insights into parton correlations</a:t>
            </a:r>
            <a:r>
              <a:rPr lang="en" sz="1600">
                <a:solidFill>
                  <a:schemeClr val="dk1"/>
                </a:solidFill>
              </a:rPr>
              <a:t> beyond PDFs.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Vector boson final states (WW, WZ, ZZ) are </a:t>
            </a:r>
            <a:r>
              <a:rPr b="1" lang="en" sz="1600">
                <a:solidFill>
                  <a:schemeClr val="dk1"/>
                </a:solidFill>
              </a:rPr>
              <a:t>clean channels</a:t>
            </a:r>
            <a:r>
              <a:rPr lang="en" sz="1600">
                <a:solidFill>
                  <a:schemeClr val="dk1"/>
                </a:solidFill>
              </a:rPr>
              <a:t> for studying DPS.</a:t>
            </a:r>
            <a:endParaRPr sz="1600">
              <a:solidFill>
                <a:schemeClr val="dk1"/>
              </a:solidFill>
            </a:endParaRPr>
          </a:p>
          <a:p>
            <a:pPr indent="0" lvl="0" marL="13716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Angular and kinematic variables (Δφ, ΔR, Δy, imbalance) show </a:t>
            </a:r>
            <a:r>
              <a:rPr b="1" lang="en" sz="1600">
                <a:solidFill>
                  <a:schemeClr val="dk1"/>
                </a:solidFill>
              </a:rPr>
              <a:t>clear separation</a:t>
            </a:r>
            <a:r>
              <a:rPr lang="en" sz="1600">
                <a:solidFill>
                  <a:schemeClr val="dk1"/>
                </a:solidFill>
              </a:rPr>
              <a:t> between SPS and DPS.</a:t>
            </a:r>
            <a:endParaRPr sz="1600">
              <a:solidFill>
                <a:schemeClr val="dk1"/>
              </a:solidFill>
            </a:endParaRPr>
          </a:p>
          <a:p>
            <a:pPr indent="0" lvl="0" marL="13716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Spin correlation is a particularly </a:t>
            </a:r>
            <a:r>
              <a:rPr b="1" lang="en" sz="1600">
                <a:solidFill>
                  <a:schemeClr val="dk1"/>
                </a:solidFill>
              </a:rPr>
              <a:t>powerful discriminator</a:t>
            </a:r>
            <a:r>
              <a:rPr lang="en" sz="1600">
                <a:solidFill>
                  <a:schemeClr val="dk1"/>
                </a:solidFill>
              </a:rPr>
              <a:t>: DPS shows stronger alignment.</a:t>
            </a:r>
            <a:endParaRPr sz="1600">
              <a:solidFill>
                <a:schemeClr val="dk1"/>
              </a:solidFill>
            </a:endParaRPr>
          </a:p>
          <a:p>
            <a:pPr indent="0" lvl="0" marL="13716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Combining multiple observables strengthens the case for identifying DPS in experiments.</a:t>
            </a:r>
            <a:endParaRPr b="1" sz="1935">
              <a:solidFill>
                <a:schemeClr val="dk1"/>
              </a:solidFill>
            </a:endParaRPr>
          </a:p>
        </p:txBody>
      </p:sp>
      <p:sp>
        <p:nvSpPr>
          <p:cNvPr id="375" name="Google Shape;375;p46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  </a:t>
            </a:r>
            <a:r>
              <a:rPr b="1" lang="en"/>
              <a:t>Summary</a:t>
            </a:r>
            <a:endParaRPr b="1"/>
          </a:p>
        </p:txBody>
      </p:sp>
      <p:pic>
        <p:nvPicPr>
          <p:cNvPr id="376" name="Google Shape;376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50" y="116850"/>
            <a:ext cx="1499700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46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(IIT Mandi)			21/21</a:t>
            </a:r>
            <a:endParaRPr sz="900">
              <a:solidFill>
                <a:schemeClr val="dk1"/>
              </a:solidFill>
            </a:endParaRPr>
          </a:p>
        </p:txBody>
      </p:sp>
      <p:sp>
        <p:nvSpPr>
          <p:cNvPr id="378" name="Google Shape;378;p46"/>
          <p:cNvSpPr txBox="1"/>
          <p:nvPr/>
        </p:nvSpPr>
        <p:spPr>
          <a:xfrm>
            <a:off x="0" y="1767613"/>
            <a:ext cx="9144000" cy="20535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0">
              <a:solidFill>
                <a:schemeClr val="dk2"/>
              </a:solidFill>
              <a:latin typeface="Merriweather ExtraBold"/>
              <a:ea typeface="Merriweather ExtraBold"/>
              <a:cs typeface="Merriweather ExtraBold"/>
              <a:sym typeface="Merriweather ExtraBold"/>
            </a:endParaRPr>
          </a:p>
          <a:p>
            <a:pPr indent="457200" lvl="0" marL="2743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latin typeface="Merriweather ExtraBold"/>
                <a:ea typeface="Merriweather ExtraBold"/>
                <a:cs typeface="Merriweather ExtraBold"/>
                <a:sym typeface="Merriweather ExtraBold"/>
              </a:rPr>
              <a:t>Thankyou !!</a:t>
            </a:r>
            <a:endParaRPr sz="4000">
              <a:latin typeface="Merriweather ExtraBold"/>
              <a:ea typeface="Merriweather ExtraBold"/>
              <a:cs typeface="Merriweather ExtraBold"/>
              <a:sym typeface="Merriweather ExtraBold"/>
            </a:endParaRPr>
          </a:p>
        </p:txBody>
      </p:sp>
      <p:pic>
        <p:nvPicPr>
          <p:cNvPr id="379" name="Google Shape;379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10225" y="0"/>
            <a:ext cx="814336" cy="652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7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 </a:t>
            </a:r>
            <a:r>
              <a:rPr b="1" lang="en"/>
              <a:t>Double Parton Scattering</a:t>
            </a:r>
            <a:endParaRPr b="1"/>
          </a:p>
        </p:txBody>
      </p:sp>
      <p:sp>
        <p:nvSpPr>
          <p:cNvPr id="117" name="Google Shape;117;p27"/>
          <p:cNvSpPr txBox="1"/>
          <p:nvPr>
            <p:ph idx="1" type="body"/>
          </p:nvPr>
        </p:nvSpPr>
        <p:spPr>
          <a:xfrm>
            <a:off x="104200" y="3260988"/>
            <a:ext cx="4309800" cy="43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en" sz="1500">
                <a:solidFill>
                  <a:schemeClr val="dk1"/>
                </a:solidFill>
              </a:rPr>
              <a:t>DPS Factorization Formula :</a:t>
            </a:r>
            <a:endParaRPr sz="1500">
              <a:solidFill>
                <a:schemeClr val="dk1"/>
              </a:solidFill>
            </a:endParaRPr>
          </a:p>
        </p:txBody>
      </p:sp>
      <p:pic>
        <p:nvPicPr>
          <p:cNvPr id="118" name="Google Shape;11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50" y="116850"/>
            <a:ext cx="1499700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7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</a:t>
            </a:r>
            <a:r>
              <a:rPr lang="en" sz="1000">
                <a:solidFill>
                  <a:schemeClr val="dk1"/>
                </a:solidFill>
              </a:rPr>
              <a:t>(IIT Mandi)			</a:t>
            </a:r>
            <a:r>
              <a:rPr lang="en" sz="1000">
                <a:solidFill>
                  <a:schemeClr val="dk1"/>
                </a:solidFill>
              </a:rPr>
              <a:t>3</a:t>
            </a:r>
            <a:r>
              <a:rPr lang="en" sz="1000">
                <a:solidFill>
                  <a:schemeClr val="dk1"/>
                </a:solidFill>
              </a:rPr>
              <a:t>/21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120" name="Google Shape;12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02550" y="0"/>
            <a:ext cx="814336" cy="652499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7"/>
          <p:cNvSpPr txBox="1"/>
          <p:nvPr/>
        </p:nvSpPr>
        <p:spPr>
          <a:xfrm>
            <a:off x="325875" y="1204750"/>
            <a:ext cx="3526800" cy="8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-33432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800">
                <a:solidFill>
                  <a:schemeClr val="dk1"/>
                </a:solidFill>
              </a:rPr>
              <a:t>Two separate hard scattering from a single pp collision</a:t>
            </a:r>
            <a:r>
              <a:rPr lang="en" sz="1800">
                <a:solidFill>
                  <a:srgbClr val="595959"/>
                </a:solidFill>
              </a:rPr>
              <a:t> 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22" name="Google Shape;122;p2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14000" y="853975"/>
            <a:ext cx="1499700" cy="15988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34225" y="853975"/>
            <a:ext cx="1499700" cy="1407686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7"/>
          <p:cNvSpPr txBox="1"/>
          <p:nvPr/>
        </p:nvSpPr>
        <p:spPr>
          <a:xfrm>
            <a:off x="7078075" y="2310750"/>
            <a:ext cx="1458600" cy="5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95959"/>
                </a:solidFill>
              </a:rPr>
              <a:t>SPS</a:t>
            </a:r>
            <a:endParaRPr>
              <a:solidFill>
                <a:srgbClr val="595959"/>
              </a:solidFill>
            </a:endParaRPr>
          </a:p>
        </p:txBody>
      </p:sp>
      <p:pic>
        <p:nvPicPr>
          <p:cNvPr id="125" name="Google Shape;125;p2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155750" y="3492766"/>
            <a:ext cx="3526800" cy="984409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7"/>
          <p:cNvSpPr txBox="1"/>
          <p:nvPr/>
        </p:nvSpPr>
        <p:spPr>
          <a:xfrm>
            <a:off x="4778650" y="2463125"/>
            <a:ext cx="770400" cy="3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595959"/>
                </a:solidFill>
              </a:rPr>
              <a:t>DPS</a:t>
            </a:r>
            <a:endParaRPr>
              <a:solidFill>
                <a:srgbClr val="595959"/>
              </a:solidFill>
            </a:endParaRPr>
          </a:p>
        </p:txBody>
      </p:sp>
      <p:pic>
        <p:nvPicPr>
          <p:cNvPr id="127" name="Google Shape;127;p2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25875" y="3676175"/>
            <a:ext cx="3727576" cy="80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7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426750" y="4477175"/>
            <a:ext cx="1782175" cy="19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8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</a:t>
            </a:r>
            <a:r>
              <a:rPr b="1" lang="en"/>
              <a:t> </a:t>
            </a:r>
            <a:r>
              <a:rPr b="1" lang="en"/>
              <a:t>Why DPS ?</a:t>
            </a:r>
            <a:endParaRPr b="1"/>
          </a:p>
        </p:txBody>
      </p:sp>
      <p:sp>
        <p:nvSpPr>
          <p:cNvPr id="134" name="Google Shape;134;p28"/>
          <p:cNvSpPr txBox="1"/>
          <p:nvPr>
            <p:ph idx="1" type="body"/>
          </p:nvPr>
        </p:nvSpPr>
        <p:spPr>
          <a:xfrm>
            <a:off x="242625" y="5220275"/>
            <a:ext cx="8478300" cy="1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45720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5" name="Google Shape;13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50" y="116850"/>
            <a:ext cx="1499700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8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</a:t>
            </a:r>
            <a:r>
              <a:rPr lang="en" sz="1000">
                <a:solidFill>
                  <a:schemeClr val="dk1"/>
                </a:solidFill>
              </a:rPr>
              <a:t>(IIT Mandi)			</a:t>
            </a:r>
            <a:r>
              <a:rPr lang="en" sz="1000">
                <a:solidFill>
                  <a:schemeClr val="dk1"/>
                </a:solidFill>
              </a:rPr>
              <a:t>4</a:t>
            </a:r>
            <a:r>
              <a:rPr lang="en" sz="1000">
                <a:solidFill>
                  <a:schemeClr val="dk1"/>
                </a:solidFill>
              </a:rPr>
              <a:t>/21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137" name="Google Shape;137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02550" y="0"/>
            <a:ext cx="814336" cy="652499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8"/>
          <p:cNvSpPr txBox="1"/>
          <p:nvPr/>
        </p:nvSpPr>
        <p:spPr>
          <a:xfrm>
            <a:off x="311700" y="1152375"/>
            <a:ext cx="40872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Unique window to probe correlation between partons</a:t>
            </a:r>
            <a:endParaRPr sz="1800">
              <a:solidFill>
                <a:schemeClr val="dk1"/>
              </a:solidFill>
            </a:endParaRPr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○"/>
            </a:pPr>
            <a:r>
              <a:rPr lang="en" sz="1700">
                <a:solidFill>
                  <a:schemeClr val="dk1"/>
                </a:solidFill>
              </a:rPr>
              <a:t>So far have lots of information on single parton distributions (PDFs, GPDs, TMDs,..) – only tells us about distribution of a single parton</a:t>
            </a:r>
            <a:endParaRPr sz="17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Clean experimental signature (WW, WZ, ZZ)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Unique feature of MPI.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139" name="Google Shape;139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33975" y="1380675"/>
            <a:ext cx="1316450" cy="119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45700" y="1333750"/>
            <a:ext cx="1413800" cy="128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126900" y="2798988"/>
            <a:ext cx="1673047" cy="27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116075" y="2798999"/>
            <a:ext cx="1673050" cy="448296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8"/>
          <p:cNvSpPr txBox="1"/>
          <p:nvPr/>
        </p:nvSpPr>
        <p:spPr>
          <a:xfrm>
            <a:off x="5703925" y="3477625"/>
            <a:ext cx="3017100" cy="5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</a:t>
            </a:r>
            <a:r>
              <a:rPr lang="en" sz="1200">
                <a:solidFill>
                  <a:schemeClr val="dk2"/>
                </a:solidFill>
              </a:rPr>
              <a:t>ource: </a:t>
            </a:r>
            <a:r>
              <a:rPr lang="en" sz="1200" u="sng">
                <a:solidFill>
                  <a:schemeClr val="hlink"/>
                </a:solidFill>
                <a:hlinkClick r:id="rId9"/>
              </a:rPr>
              <a:t>Jonathan Gaunt - DPS WW</a:t>
            </a:r>
            <a:r>
              <a:rPr lang="en" sz="1200">
                <a:solidFill>
                  <a:schemeClr val="dk2"/>
                </a:solidFill>
              </a:rPr>
              <a:t> </a:t>
            </a:r>
            <a:r>
              <a:rPr lang="en" sz="1100">
                <a:solidFill>
                  <a:schemeClr val="dk2"/>
                </a:solidFill>
              </a:rPr>
              <a:t>(LHC-EW Multiboson WG meeting, 30/06/25)</a:t>
            </a:r>
            <a:endParaRPr sz="11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9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      </a:t>
            </a:r>
            <a:r>
              <a:rPr b="1" lang="en"/>
              <a:t> Why DPS ?</a:t>
            </a:r>
            <a:endParaRPr b="1"/>
          </a:p>
        </p:txBody>
      </p:sp>
      <p:sp>
        <p:nvSpPr>
          <p:cNvPr id="149" name="Google Shape;149;p29"/>
          <p:cNvSpPr txBox="1"/>
          <p:nvPr>
            <p:ph idx="1" type="body"/>
          </p:nvPr>
        </p:nvSpPr>
        <p:spPr>
          <a:xfrm>
            <a:off x="242625" y="5220275"/>
            <a:ext cx="8478300" cy="1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45720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50" name="Google Shape;15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50" y="116850"/>
            <a:ext cx="1499700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9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</a:t>
            </a:r>
            <a:r>
              <a:rPr lang="en" sz="1000">
                <a:solidFill>
                  <a:schemeClr val="dk1"/>
                </a:solidFill>
              </a:rPr>
              <a:t>(IIT Mandi)			</a:t>
            </a:r>
            <a:r>
              <a:rPr lang="en" sz="1000">
                <a:solidFill>
                  <a:schemeClr val="dk1"/>
                </a:solidFill>
              </a:rPr>
              <a:t>5/21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152" name="Google Shape;152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94875" y="0"/>
            <a:ext cx="814336" cy="652499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9"/>
          <p:cNvSpPr txBox="1"/>
          <p:nvPr/>
        </p:nvSpPr>
        <p:spPr>
          <a:xfrm>
            <a:off x="311700" y="1152375"/>
            <a:ext cx="40872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DPS reveals new information about the structure of the proton – in particular, correlations between partons in the proton.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DPS becomes more important relative to SPS as the collider energy grows, and we probe smaller x values where there is a larger density of partons.</a:t>
            </a:r>
            <a:endParaRPr sz="1700">
              <a:solidFill>
                <a:schemeClr val="dk1"/>
              </a:solidFill>
            </a:endParaRPr>
          </a:p>
        </p:txBody>
      </p:sp>
      <p:pic>
        <p:nvPicPr>
          <p:cNvPr id="154" name="Google Shape;154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33975" y="1380675"/>
            <a:ext cx="1316450" cy="119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45700" y="1333750"/>
            <a:ext cx="1413800" cy="128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126900" y="2798988"/>
            <a:ext cx="1673047" cy="27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116075" y="2798999"/>
            <a:ext cx="1673050" cy="448296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9"/>
          <p:cNvSpPr txBox="1"/>
          <p:nvPr/>
        </p:nvSpPr>
        <p:spPr>
          <a:xfrm>
            <a:off x="5703925" y="3477625"/>
            <a:ext cx="3116700" cy="5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source: </a:t>
            </a:r>
            <a:r>
              <a:rPr lang="en" sz="1200" u="sng">
                <a:solidFill>
                  <a:schemeClr val="hlink"/>
                </a:solidFill>
                <a:hlinkClick r:id="rId9"/>
              </a:rPr>
              <a:t>Jonathan Gaunt - DPS WW</a:t>
            </a:r>
            <a:r>
              <a:rPr lang="en" sz="1200">
                <a:solidFill>
                  <a:schemeClr val="dk2"/>
                </a:solidFill>
              </a:rPr>
              <a:t> 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>
                <a:solidFill>
                  <a:schemeClr val="dk2"/>
                </a:solidFill>
              </a:rPr>
              <a:t>(LHC-EW Multiboson WG meeting, 30/06/25)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0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</a:t>
            </a:r>
            <a:r>
              <a:rPr b="1" lang="en"/>
              <a:t>Vector Bosonic Final States: WW</a:t>
            </a:r>
            <a:endParaRPr b="1"/>
          </a:p>
        </p:txBody>
      </p:sp>
      <p:pic>
        <p:nvPicPr>
          <p:cNvPr id="164" name="Google Shape;16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50" y="116850"/>
            <a:ext cx="1499700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30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</a:t>
            </a:r>
            <a:r>
              <a:rPr lang="en" sz="1000">
                <a:solidFill>
                  <a:schemeClr val="dk1"/>
                </a:solidFill>
              </a:rPr>
              <a:t>(IIT Mandi)			</a:t>
            </a:r>
            <a:r>
              <a:rPr lang="en" sz="1000">
                <a:solidFill>
                  <a:schemeClr val="dk1"/>
                </a:solidFill>
              </a:rPr>
              <a:t>6/21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166" name="Google Shape;166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02525" y="0"/>
            <a:ext cx="814336" cy="652499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30"/>
          <p:cNvSpPr txBox="1"/>
          <p:nvPr/>
        </p:nvSpPr>
        <p:spPr>
          <a:xfrm>
            <a:off x="-135425" y="5034450"/>
            <a:ext cx="15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30000"/>
          </a:p>
        </p:txBody>
      </p:sp>
      <p:pic>
        <p:nvPicPr>
          <p:cNvPr id="168" name="Google Shape;168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19125" y="881675"/>
            <a:ext cx="2093167" cy="169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3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45749" y="2800925"/>
            <a:ext cx="2054376" cy="165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3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272675" y="1119675"/>
            <a:ext cx="2757325" cy="2770275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30"/>
          <p:cNvSpPr txBox="1"/>
          <p:nvPr/>
        </p:nvSpPr>
        <p:spPr>
          <a:xfrm>
            <a:off x="353125" y="2406650"/>
            <a:ext cx="1159200" cy="4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</a:rPr>
              <a:t>SPS</a:t>
            </a:r>
            <a:endParaRPr b="1" sz="1700">
              <a:solidFill>
                <a:schemeClr val="dk1"/>
              </a:solidFill>
            </a:endParaRPr>
          </a:p>
        </p:txBody>
      </p:sp>
      <p:sp>
        <p:nvSpPr>
          <p:cNvPr id="172" name="Google Shape;172;p30"/>
          <p:cNvSpPr txBox="1"/>
          <p:nvPr/>
        </p:nvSpPr>
        <p:spPr>
          <a:xfrm>
            <a:off x="6416700" y="3921750"/>
            <a:ext cx="3000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</a:rPr>
              <a:t>D</a:t>
            </a:r>
            <a:r>
              <a:rPr b="1" lang="en" sz="1700">
                <a:solidFill>
                  <a:schemeClr val="dk1"/>
                </a:solidFill>
              </a:rPr>
              <a:t>PS</a:t>
            </a:r>
            <a:endParaRPr b="1" sz="13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1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</a:t>
            </a:r>
            <a:r>
              <a:rPr b="1" lang="en"/>
              <a:t>Vector Bosonic Final States: WZ</a:t>
            </a:r>
            <a:endParaRPr b="1"/>
          </a:p>
        </p:txBody>
      </p:sp>
      <p:pic>
        <p:nvPicPr>
          <p:cNvPr id="178" name="Google Shape;17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50" y="116850"/>
            <a:ext cx="1499700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31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</a:t>
            </a:r>
            <a:r>
              <a:rPr lang="en" sz="1000">
                <a:solidFill>
                  <a:schemeClr val="dk1"/>
                </a:solidFill>
              </a:rPr>
              <a:t>(IIT Mandi)			</a:t>
            </a:r>
            <a:r>
              <a:rPr lang="en" sz="1000">
                <a:solidFill>
                  <a:schemeClr val="dk1"/>
                </a:solidFill>
              </a:rPr>
              <a:t>7/21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180" name="Google Shape;180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10238" y="0"/>
            <a:ext cx="814336" cy="652499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31"/>
          <p:cNvSpPr txBox="1"/>
          <p:nvPr/>
        </p:nvSpPr>
        <p:spPr>
          <a:xfrm>
            <a:off x="-135425" y="5034450"/>
            <a:ext cx="15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30000"/>
          </a:p>
        </p:txBody>
      </p:sp>
      <p:pic>
        <p:nvPicPr>
          <p:cNvPr id="182" name="Google Shape;182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6650" y="858650"/>
            <a:ext cx="7570526" cy="150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86286" y="3082518"/>
            <a:ext cx="2198250" cy="1443953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31"/>
          <p:cNvSpPr txBox="1"/>
          <p:nvPr/>
        </p:nvSpPr>
        <p:spPr>
          <a:xfrm>
            <a:off x="3017475" y="2986325"/>
            <a:ext cx="240600" cy="1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81850" lIns="81850" spcFirstLastPara="1" rIns="81850" wrap="square" tIns="818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74">
                <a:solidFill>
                  <a:schemeClr val="dk2"/>
                </a:solidFill>
              </a:rPr>
              <a:t>q</a:t>
            </a:r>
            <a:endParaRPr sz="1074">
              <a:solidFill>
                <a:schemeClr val="dk2"/>
              </a:solidFill>
            </a:endParaRPr>
          </a:p>
        </p:txBody>
      </p:sp>
      <p:sp>
        <p:nvSpPr>
          <p:cNvPr id="185" name="Google Shape;185;p31"/>
          <p:cNvSpPr txBox="1"/>
          <p:nvPr/>
        </p:nvSpPr>
        <p:spPr>
          <a:xfrm>
            <a:off x="2976248" y="4368274"/>
            <a:ext cx="479400" cy="3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81850" lIns="81850" spcFirstLastPara="1" rIns="81850" wrap="square" tIns="818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85"/>
              <a:buFont typeface="Arial"/>
              <a:buNone/>
            </a:pPr>
            <a:r>
              <a:rPr lang="en" sz="1074">
                <a:solidFill>
                  <a:schemeClr val="dk2"/>
                </a:solidFill>
              </a:rPr>
              <a:t>qbar</a:t>
            </a:r>
            <a:endParaRPr sz="1253"/>
          </a:p>
        </p:txBody>
      </p:sp>
      <p:sp>
        <p:nvSpPr>
          <p:cNvPr id="186" name="Google Shape;186;p31"/>
          <p:cNvSpPr txBox="1"/>
          <p:nvPr/>
        </p:nvSpPr>
        <p:spPr>
          <a:xfrm>
            <a:off x="2581087" y="4037739"/>
            <a:ext cx="2685000" cy="3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81850" lIns="81850" spcFirstLastPara="1" rIns="81850" wrap="square" tIns="818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74">
                <a:solidFill>
                  <a:schemeClr val="dk2"/>
                </a:solidFill>
              </a:rPr>
              <a:t>qbar</a:t>
            </a:r>
            <a:endParaRPr sz="1253"/>
          </a:p>
        </p:txBody>
      </p:sp>
      <p:sp>
        <p:nvSpPr>
          <p:cNvPr id="187" name="Google Shape;187;p31"/>
          <p:cNvSpPr txBox="1"/>
          <p:nvPr/>
        </p:nvSpPr>
        <p:spPr>
          <a:xfrm>
            <a:off x="4675056" y="2986325"/>
            <a:ext cx="409500" cy="3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81850" lIns="81850" spcFirstLastPara="1" rIns="81850" wrap="square" tIns="818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74">
                <a:solidFill>
                  <a:schemeClr val="dk2"/>
                </a:solidFill>
              </a:rPr>
              <a:t>l</a:t>
            </a:r>
            <a:r>
              <a:rPr baseline="30000" lang="en" sz="1074">
                <a:solidFill>
                  <a:schemeClr val="dk2"/>
                </a:solidFill>
              </a:rPr>
              <a:t>+</a:t>
            </a:r>
            <a:endParaRPr baseline="30000" sz="1253"/>
          </a:p>
        </p:txBody>
      </p:sp>
      <p:sp>
        <p:nvSpPr>
          <p:cNvPr id="188" name="Google Shape;188;p31"/>
          <p:cNvSpPr txBox="1"/>
          <p:nvPr/>
        </p:nvSpPr>
        <p:spPr>
          <a:xfrm>
            <a:off x="3878156" y="3512021"/>
            <a:ext cx="2685000" cy="3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81850" lIns="81850" spcFirstLastPara="1" rIns="81850" wrap="square" tIns="818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74">
                <a:solidFill>
                  <a:schemeClr val="dk1"/>
                </a:solidFill>
              </a:rPr>
              <a:t>Z</a:t>
            </a:r>
            <a:endParaRPr sz="1253">
              <a:solidFill>
                <a:schemeClr val="dk1"/>
              </a:solidFill>
            </a:endParaRPr>
          </a:p>
        </p:txBody>
      </p:sp>
      <p:sp>
        <p:nvSpPr>
          <p:cNvPr id="189" name="Google Shape;189;p31"/>
          <p:cNvSpPr txBox="1"/>
          <p:nvPr/>
        </p:nvSpPr>
        <p:spPr>
          <a:xfrm>
            <a:off x="3812462" y="3925144"/>
            <a:ext cx="2685000" cy="330600"/>
          </a:xfrm>
          <a:prstGeom prst="rect">
            <a:avLst/>
          </a:prstGeom>
          <a:noFill/>
          <a:ln>
            <a:noFill/>
          </a:ln>
        </p:spPr>
        <p:txBody>
          <a:bodyPr anchorCtr="0" anchor="t" bIns="81850" lIns="81850" spcFirstLastPara="1" rIns="81850" wrap="square" tIns="8185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74">
                <a:solidFill>
                  <a:schemeClr val="dk1"/>
                </a:solidFill>
              </a:rPr>
              <a:t>W</a:t>
            </a:r>
            <a:r>
              <a:rPr baseline="30000" lang="en" sz="1074">
                <a:solidFill>
                  <a:schemeClr val="dk1"/>
                </a:solidFill>
              </a:rPr>
              <a:t>+-</a:t>
            </a:r>
            <a:endParaRPr baseline="30000" sz="1253"/>
          </a:p>
        </p:txBody>
      </p:sp>
      <p:sp>
        <p:nvSpPr>
          <p:cNvPr id="190" name="Google Shape;190;p31"/>
          <p:cNvSpPr txBox="1"/>
          <p:nvPr/>
        </p:nvSpPr>
        <p:spPr>
          <a:xfrm>
            <a:off x="2770200" y="3347650"/>
            <a:ext cx="579900" cy="3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74">
                <a:solidFill>
                  <a:schemeClr val="dk2"/>
                </a:solidFill>
              </a:rPr>
              <a:t>q’</a:t>
            </a:r>
            <a:endParaRPr/>
          </a:p>
        </p:txBody>
      </p:sp>
      <p:sp>
        <p:nvSpPr>
          <p:cNvPr id="191" name="Google Shape;191;p31"/>
          <p:cNvSpPr txBox="1"/>
          <p:nvPr/>
        </p:nvSpPr>
        <p:spPr>
          <a:xfrm>
            <a:off x="5011875" y="3943125"/>
            <a:ext cx="3000000" cy="3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74">
                <a:solidFill>
                  <a:schemeClr val="dk2"/>
                </a:solidFill>
              </a:rPr>
              <a:t>l</a:t>
            </a:r>
            <a:r>
              <a:rPr baseline="30000" lang="en" sz="1074">
                <a:solidFill>
                  <a:schemeClr val="dk2"/>
                </a:solidFill>
              </a:rPr>
              <a:t>-</a:t>
            </a:r>
            <a:endParaRPr baseline="30000" sz="1253">
              <a:solidFill>
                <a:schemeClr val="dk1"/>
              </a:solidFill>
            </a:endParaRPr>
          </a:p>
        </p:txBody>
      </p:sp>
      <p:sp>
        <p:nvSpPr>
          <p:cNvPr id="192" name="Google Shape;192;p31"/>
          <p:cNvSpPr txBox="1"/>
          <p:nvPr/>
        </p:nvSpPr>
        <p:spPr>
          <a:xfrm>
            <a:off x="5011875" y="3316925"/>
            <a:ext cx="3000000" cy="3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74">
                <a:solidFill>
                  <a:schemeClr val="dk2"/>
                </a:solidFill>
              </a:rPr>
              <a:t>l</a:t>
            </a:r>
            <a:r>
              <a:rPr baseline="30000" lang="en" sz="1074">
                <a:solidFill>
                  <a:schemeClr val="dk2"/>
                </a:solidFill>
              </a:rPr>
              <a:t>+-</a:t>
            </a:r>
            <a:endParaRPr baseline="30000" sz="1253">
              <a:solidFill>
                <a:schemeClr val="dk1"/>
              </a:solidFill>
            </a:endParaRPr>
          </a:p>
        </p:txBody>
      </p:sp>
      <p:sp>
        <p:nvSpPr>
          <p:cNvPr id="193" name="Google Shape;193;p31"/>
          <p:cNvSpPr txBox="1"/>
          <p:nvPr/>
        </p:nvSpPr>
        <p:spPr>
          <a:xfrm>
            <a:off x="5011875" y="4293225"/>
            <a:ext cx="3000000" cy="3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74">
                <a:solidFill>
                  <a:schemeClr val="dk2"/>
                </a:solidFill>
              </a:rPr>
              <a:t>v</a:t>
            </a:r>
            <a:r>
              <a:rPr baseline="-25000" lang="en" sz="1074">
                <a:solidFill>
                  <a:schemeClr val="dk2"/>
                </a:solidFill>
              </a:rPr>
              <a:t>l</a:t>
            </a:r>
            <a:endParaRPr baseline="-25000" sz="1253">
              <a:solidFill>
                <a:schemeClr val="dk1"/>
              </a:solidFill>
            </a:endParaRPr>
          </a:p>
        </p:txBody>
      </p:sp>
      <p:sp>
        <p:nvSpPr>
          <p:cNvPr id="194" name="Google Shape;194;p31"/>
          <p:cNvSpPr txBox="1"/>
          <p:nvPr/>
        </p:nvSpPr>
        <p:spPr>
          <a:xfrm>
            <a:off x="8037788" y="1301175"/>
            <a:ext cx="1159200" cy="4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</a:rPr>
              <a:t>SPS</a:t>
            </a:r>
            <a:endParaRPr b="1" sz="1700">
              <a:solidFill>
                <a:schemeClr val="dk1"/>
              </a:solidFill>
            </a:endParaRPr>
          </a:p>
        </p:txBody>
      </p:sp>
      <p:sp>
        <p:nvSpPr>
          <p:cNvPr id="195" name="Google Shape;195;p31"/>
          <p:cNvSpPr txBox="1"/>
          <p:nvPr/>
        </p:nvSpPr>
        <p:spPr>
          <a:xfrm>
            <a:off x="5871650" y="3581300"/>
            <a:ext cx="3000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</a:rPr>
              <a:t>DPS</a:t>
            </a:r>
            <a:endParaRPr b="1" sz="13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2"/>
          <p:cNvSpPr txBox="1"/>
          <p:nvPr>
            <p:ph type="title"/>
          </p:nvPr>
        </p:nvSpPr>
        <p:spPr>
          <a:xfrm>
            <a:off x="0" y="0"/>
            <a:ext cx="9144000" cy="6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</a:t>
            </a:r>
            <a:r>
              <a:rPr b="1" lang="en"/>
              <a:t>Vector Bosonic Final States: ZZ</a:t>
            </a:r>
            <a:endParaRPr b="1"/>
          </a:p>
        </p:txBody>
      </p:sp>
      <p:pic>
        <p:nvPicPr>
          <p:cNvPr id="201" name="Google Shape;20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050" y="116850"/>
            <a:ext cx="1499700" cy="3284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32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</a:t>
            </a:r>
            <a:r>
              <a:rPr lang="en" sz="1000">
                <a:solidFill>
                  <a:schemeClr val="dk1"/>
                </a:solidFill>
              </a:rPr>
              <a:t>(IIT Mandi)			</a:t>
            </a:r>
            <a:r>
              <a:rPr lang="en" sz="1000">
                <a:solidFill>
                  <a:schemeClr val="dk1"/>
                </a:solidFill>
              </a:rPr>
              <a:t>8/21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203" name="Google Shape;203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10238" y="0"/>
            <a:ext cx="814336" cy="652499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32"/>
          <p:cNvSpPr txBox="1"/>
          <p:nvPr/>
        </p:nvSpPr>
        <p:spPr>
          <a:xfrm>
            <a:off x="-135425" y="5034450"/>
            <a:ext cx="15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aseline="30000"/>
          </a:p>
        </p:txBody>
      </p:sp>
      <p:pic>
        <p:nvPicPr>
          <p:cNvPr id="205" name="Google Shape;205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804900"/>
            <a:ext cx="4353925" cy="224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92600" y="2502050"/>
            <a:ext cx="2982025" cy="1958775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32"/>
          <p:cNvSpPr txBox="1"/>
          <p:nvPr/>
        </p:nvSpPr>
        <p:spPr>
          <a:xfrm>
            <a:off x="5902400" y="2363450"/>
            <a:ext cx="268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q</a:t>
            </a:r>
            <a:endParaRPr/>
          </a:p>
        </p:txBody>
      </p:sp>
      <p:sp>
        <p:nvSpPr>
          <p:cNvPr id="208" name="Google Shape;208;p32"/>
          <p:cNvSpPr txBox="1"/>
          <p:nvPr/>
        </p:nvSpPr>
        <p:spPr>
          <a:xfrm>
            <a:off x="5792600" y="2899575"/>
            <a:ext cx="268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q</a:t>
            </a:r>
            <a:endParaRPr/>
          </a:p>
        </p:txBody>
      </p:sp>
      <p:sp>
        <p:nvSpPr>
          <p:cNvPr id="209" name="Google Shape;209;p32"/>
          <p:cNvSpPr txBox="1"/>
          <p:nvPr/>
        </p:nvSpPr>
        <p:spPr>
          <a:xfrm>
            <a:off x="5554700" y="3853550"/>
            <a:ext cx="616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qbar</a:t>
            </a:r>
            <a:endParaRPr/>
          </a:p>
        </p:txBody>
      </p:sp>
      <p:sp>
        <p:nvSpPr>
          <p:cNvPr id="210" name="Google Shape;210;p32"/>
          <p:cNvSpPr txBox="1"/>
          <p:nvPr/>
        </p:nvSpPr>
        <p:spPr>
          <a:xfrm>
            <a:off x="5902400" y="4314275"/>
            <a:ext cx="535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qbar</a:t>
            </a:r>
            <a:endParaRPr/>
          </a:p>
        </p:txBody>
      </p:sp>
      <p:sp>
        <p:nvSpPr>
          <p:cNvPr id="211" name="Google Shape;211;p32"/>
          <p:cNvSpPr txBox="1"/>
          <p:nvPr/>
        </p:nvSpPr>
        <p:spPr>
          <a:xfrm>
            <a:off x="8325375" y="24095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l</a:t>
            </a:r>
            <a:r>
              <a:rPr baseline="30000" lang="en" sz="1200">
                <a:solidFill>
                  <a:schemeClr val="dk2"/>
                </a:solidFill>
              </a:rPr>
              <a:t>+</a:t>
            </a:r>
            <a:endParaRPr/>
          </a:p>
        </p:txBody>
      </p:sp>
      <p:sp>
        <p:nvSpPr>
          <p:cNvPr id="212" name="Google Shape;212;p32"/>
          <p:cNvSpPr txBox="1"/>
          <p:nvPr/>
        </p:nvSpPr>
        <p:spPr>
          <a:xfrm>
            <a:off x="8542100" y="283815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l</a:t>
            </a:r>
            <a:r>
              <a:rPr baseline="30000" lang="en" sz="1200">
                <a:solidFill>
                  <a:schemeClr val="dk1"/>
                </a:solidFill>
              </a:rPr>
              <a:t>+</a:t>
            </a:r>
            <a:endParaRPr baseline="30000"/>
          </a:p>
        </p:txBody>
      </p:sp>
      <p:sp>
        <p:nvSpPr>
          <p:cNvPr id="213" name="Google Shape;213;p32"/>
          <p:cNvSpPr txBox="1"/>
          <p:nvPr/>
        </p:nvSpPr>
        <p:spPr>
          <a:xfrm>
            <a:off x="8542100" y="35509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l</a:t>
            </a:r>
            <a:r>
              <a:rPr baseline="30000" lang="en" sz="1200">
                <a:solidFill>
                  <a:schemeClr val="dk2"/>
                </a:solidFill>
              </a:rPr>
              <a:t>-</a:t>
            </a:r>
            <a:endParaRPr/>
          </a:p>
        </p:txBody>
      </p:sp>
      <p:sp>
        <p:nvSpPr>
          <p:cNvPr id="214" name="Google Shape;214;p32"/>
          <p:cNvSpPr txBox="1"/>
          <p:nvPr/>
        </p:nvSpPr>
        <p:spPr>
          <a:xfrm>
            <a:off x="8271100" y="41872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l</a:t>
            </a:r>
            <a:r>
              <a:rPr baseline="30000" lang="en" sz="1200">
                <a:solidFill>
                  <a:schemeClr val="dk2"/>
                </a:solidFill>
              </a:rPr>
              <a:t>-</a:t>
            </a:r>
            <a:endParaRPr/>
          </a:p>
        </p:txBody>
      </p:sp>
      <p:sp>
        <p:nvSpPr>
          <p:cNvPr id="215" name="Google Shape;215;p32"/>
          <p:cNvSpPr txBox="1"/>
          <p:nvPr/>
        </p:nvSpPr>
        <p:spPr>
          <a:xfrm>
            <a:off x="7117388" y="3715163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Z</a:t>
            </a:r>
            <a:endParaRPr/>
          </a:p>
        </p:txBody>
      </p:sp>
      <p:sp>
        <p:nvSpPr>
          <p:cNvPr id="216" name="Google Shape;216;p32"/>
          <p:cNvSpPr txBox="1"/>
          <p:nvPr/>
        </p:nvSpPr>
        <p:spPr>
          <a:xfrm>
            <a:off x="7159100" y="3062338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Z</a:t>
            </a:r>
            <a:endParaRPr/>
          </a:p>
        </p:txBody>
      </p:sp>
      <p:sp>
        <p:nvSpPr>
          <p:cNvPr id="217" name="Google Shape;217;p32"/>
          <p:cNvSpPr txBox="1"/>
          <p:nvPr/>
        </p:nvSpPr>
        <p:spPr>
          <a:xfrm>
            <a:off x="1545750" y="3235738"/>
            <a:ext cx="1159200" cy="49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</a:rPr>
              <a:t>SPS</a:t>
            </a:r>
            <a:endParaRPr b="1" sz="1700">
              <a:solidFill>
                <a:schemeClr val="dk1"/>
              </a:solidFill>
            </a:endParaRPr>
          </a:p>
        </p:txBody>
      </p:sp>
      <p:sp>
        <p:nvSpPr>
          <p:cNvPr id="218" name="Google Shape;218;p32"/>
          <p:cNvSpPr txBox="1"/>
          <p:nvPr/>
        </p:nvSpPr>
        <p:spPr>
          <a:xfrm>
            <a:off x="6700775" y="1916925"/>
            <a:ext cx="3000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</a:rPr>
              <a:t>DPS</a:t>
            </a:r>
            <a:endParaRPr b="1" sz="13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3"/>
          <p:cNvSpPr txBox="1"/>
          <p:nvPr>
            <p:ph type="title"/>
          </p:nvPr>
        </p:nvSpPr>
        <p:spPr>
          <a:xfrm>
            <a:off x="0" y="1036375"/>
            <a:ext cx="9144000" cy="164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700"/>
              <a:t>   </a:t>
            </a:r>
            <a:r>
              <a:rPr b="1" lang="en" sz="4700"/>
              <a:t>Results and Discussion</a:t>
            </a:r>
            <a:endParaRPr b="1" sz="4700"/>
          </a:p>
        </p:txBody>
      </p:sp>
      <p:sp>
        <p:nvSpPr>
          <p:cNvPr id="224" name="Google Shape;224;p33"/>
          <p:cNvSpPr txBox="1"/>
          <p:nvPr>
            <p:ph idx="1" type="body"/>
          </p:nvPr>
        </p:nvSpPr>
        <p:spPr>
          <a:xfrm>
            <a:off x="311700" y="3162875"/>
            <a:ext cx="8520600" cy="14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PYTHIA8 MC generator has been used to simulate both processes SPS as well as DPS for dibosonic (WW, WZ, ZZ) final states at √s = 13 TeV.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25" name="Google Shape;225;p33"/>
          <p:cNvSpPr txBox="1"/>
          <p:nvPr/>
        </p:nvSpPr>
        <p:spPr>
          <a:xfrm>
            <a:off x="125" y="4859450"/>
            <a:ext cx="9144000" cy="274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4 Sept 2025			Anuraag Rathore (IIT Mandi)			9/21</a:t>
            </a:r>
            <a:endParaRPr sz="9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